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3" r:id="rId2"/>
  </p:sldMasterIdLst>
  <p:notesMasterIdLst>
    <p:notesMasterId r:id="rId88"/>
  </p:notesMasterIdLst>
  <p:sldIdLst>
    <p:sldId id="11089480" r:id="rId3"/>
    <p:sldId id="11089520" r:id="rId4"/>
    <p:sldId id="11089521" r:id="rId5"/>
    <p:sldId id="11089654" r:id="rId6"/>
    <p:sldId id="11090186" r:id="rId7"/>
    <p:sldId id="11090236" r:id="rId8"/>
    <p:sldId id="11090237" r:id="rId9"/>
    <p:sldId id="11090238" r:id="rId10"/>
    <p:sldId id="11090239" r:id="rId11"/>
    <p:sldId id="11090240" r:id="rId12"/>
    <p:sldId id="11090241" r:id="rId13"/>
    <p:sldId id="11090242" r:id="rId14"/>
    <p:sldId id="11090102" r:id="rId15"/>
    <p:sldId id="11090243" r:id="rId16"/>
    <p:sldId id="11090244" r:id="rId17"/>
    <p:sldId id="11090245" r:id="rId18"/>
    <p:sldId id="11090246" r:id="rId19"/>
    <p:sldId id="11090247" r:id="rId20"/>
    <p:sldId id="11090248" r:id="rId21"/>
    <p:sldId id="11090249" r:id="rId22"/>
    <p:sldId id="11090250" r:id="rId23"/>
    <p:sldId id="11090251" r:id="rId24"/>
    <p:sldId id="11090188" r:id="rId25"/>
    <p:sldId id="11090252" r:id="rId26"/>
    <p:sldId id="11090253" r:id="rId27"/>
    <p:sldId id="11090254" r:id="rId28"/>
    <p:sldId id="11090255" r:id="rId29"/>
    <p:sldId id="11090145" r:id="rId30"/>
    <p:sldId id="11090189" r:id="rId31"/>
    <p:sldId id="11090256" r:id="rId32"/>
    <p:sldId id="11090257" r:id="rId33"/>
    <p:sldId id="11090258" r:id="rId34"/>
    <p:sldId id="11090190" r:id="rId35"/>
    <p:sldId id="11090192" r:id="rId36"/>
    <p:sldId id="11090191" r:id="rId37"/>
    <p:sldId id="11090259" r:id="rId38"/>
    <p:sldId id="11090260" r:id="rId39"/>
    <p:sldId id="11090261" r:id="rId40"/>
    <p:sldId id="11090262" r:id="rId41"/>
    <p:sldId id="11090263" r:id="rId42"/>
    <p:sldId id="11090264" r:id="rId43"/>
    <p:sldId id="11090265" r:id="rId44"/>
    <p:sldId id="11090266" r:id="rId45"/>
    <p:sldId id="11090267" r:id="rId46"/>
    <p:sldId id="11090195" r:id="rId47"/>
    <p:sldId id="11090042" r:id="rId48"/>
    <p:sldId id="11090268" r:id="rId49"/>
    <p:sldId id="11090269" r:id="rId50"/>
    <p:sldId id="11090270" r:id="rId51"/>
    <p:sldId id="11090271" r:id="rId52"/>
    <p:sldId id="11090272" r:id="rId53"/>
    <p:sldId id="11090167" r:id="rId54"/>
    <p:sldId id="11090273" r:id="rId55"/>
    <p:sldId id="11090274" r:id="rId56"/>
    <p:sldId id="11090275" r:id="rId57"/>
    <p:sldId id="11090276" r:id="rId58"/>
    <p:sldId id="11090277" r:id="rId59"/>
    <p:sldId id="11090278" r:id="rId60"/>
    <p:sldId id="11090200" r:id="rId61"/>
    <p:sldId id="11090279" r:id="rId62"/>
    <p:sldId id="11090280" r:id="rId63"/>
    <p:sldId id="11090281" r:id="rId64"/>
    <p:sldId id="11090282" r:id="rId65"/>
    <p:sldId id="11090283" r:id="rId66"/>
    <p:sldId id="11090231" r:id="rId67"/>
    <p:sldId id="11090284" r:id="rId68"/>
    <p:sldId id="11090286" r:id="rId69"/>
    <p:sldId id="11090287" r:id="rId70"/>
    <p:sldId id="11090288" r:id="rId71"/>
    <p:sldId id="11090289" r:id="rId72"/>
    <p:sldId id="11090290" r:id="rId73"/>
    <p:sldId id="11090291" r:id="rId74"/>
    <p:sldId id="11090292" r:id="rId75"/>
    <p:sldId id="11090147" r:id="rId76"/>
    <p:sldId id="11090293" r:id="rId77"/>
    <p:sldId id="11090294" r:id="rId78"/>
    <p:sldId id="11090295" r:id="rId79"/>
    <p:sldId id="11090235" r:id="rId80"/>
    <p:sldId id="11090296" r:id="rId81"/>
    <p:sldId id="11090297" r:id="rId82"/>
    <p:sldId id="11090298" r:id="rId83"/>
    <p:sldId id="11090299" r:id="rId84"/>
    <p:sldId id="11090300" r:id="rId85"/>
    <p:sldId id="11090301" r:id="rId86"/>
    <p:sldId id="11089581" r:id="rId87"/>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pos="3840" userDrawn="1">
          <p15:clr>
            <a:srgbClr val="A4A3A4"/>
          </p15:clr>
        </p15:guide>
        <p15:guide id="4" orient="horz" pos="618" userDrawn="1">
          <p15:clr>
            <a:srgbClr val="A4A3A4"/>
          </p15:clr>
        </p15:guide>
        <p15:guide id="5" orient="horz" pos="374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 id="2" name="duanqiaozhi" initials="d"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000"/>
    <a:srgbClr val="F19D64"/>
    <a:srgbClr val="A9D18E"/>
    <a:srgbClr val="B4C7E7"/>
    <a:srgbClr val="FFE699"/>
    <a:srgbClr val="F8CBAD"/>
    <a:srgbClr val="A5A5A5"/>
    <a:srgbClr val="ED7D31"/>
    <a:srgbClr val="70AD47"/>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86" autoAdjust="0"/>
    <p:restoredTop sz="85635" autoAdjust="0"/>
  </p:normalViewPr>
  <p:slideViewPr>
    <p:cSldViewPr snapToGrid="0" showGuides="1">
      <p:cViewPr varScale="1">
        <p:scale>
          <a:sx n="76" d="100"/>
          <a:sy n="76" d="100"/>
        </p:scale>
        <p:origin x="504" y="60"/>
      </p:cViewPr>
      <p:guideLst>
        <p:guide pos="3840"/>
        <p:guide orient="horz" pos="618"/>
        <p:guide orient="horz" pos="3748"/>
      </p:guideLst>
    </p:cSldViewPr>
  </p:slideViewPr>
  <p:notesTextViewPr>
    <p:cViewPr>
      <p:scale>
        <a:sx n="3" d="2"/>
        <a:sy n="3" d="2"/>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commentAuthors" Target="commentAuthor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presProps" Target="pres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notesMaster" Target="notesMasters/notesMaster1.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4" Type="http://schemas.openxmlformats.org/officeDocument/2006/relationships/slide" Target="slides/slide2.xml"/><Relationship Id="rId9"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1175"/>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1175"/>
          </a:xfrm>
          <a:prstGeom prst="rect">
            <a:avLst/>
          </a:prstGeom>
        </p:spPr>
        <p:txBody>
          <a:bodyPr vert="horz" lIns="91440" tIns="45720" rIns="91440" bIns="45720" rtlCol="0"/>
          <a:lstStyle>
            <a:lvl1pPr algn="r">
              <a:defRPr sz="1200"/>
            </a:lvl1pPr>
          </a:lstStyle>
          <a:p>
            <a:fld id="{5ADAA2FF-22E5-4C9B-BB9E-2BB16827FF45}" type="datetimeFigureOut">
              <a:rPr lang="zh-CN" altLang="en-US" smtClean="0"/>
              <a:t>2021/9/29</a:t>
            </a:fld>
            <a:endParaRPr lang="zh-CN" altLang="en-US"/>
          </a:p>
        </p:txBody>
      </p:sp>
      <p:sp>
        <p:nvSpPr>
          <p:cNvPr id="4" name="幻灯片图像占位符 3"/>
          <p:cNvSpPr>
            <a:spLocks noGrp="1" noRot="1" noChangeAspect="1"/>
          </p:cNvSpPr>
          <p:nvPr>
            <p:ph type="sldImg" idx="2"/>
          </p:nvPr>
        </p:nvSpPr>
        <p:spPr>
          <a:xfrm>
            <a:off x="142875" y="768350"/>
            <a:ext cx="6818313" cy="3836988"/>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860925"/>
            <a:ext cx="5683250" cy="4605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1175"/>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1175"/>
          </a:xfrm>
          <a:prstGeom prst="rect">
            <a:avLst/>
          </a:prstGeom>
        </p:spPr>
        <p:txBody>
          <a:bodyPr vert="horz" lIns="91440" tIns="45720" rIns="91440" bIns="45720" rtlCol="0" anchor="b"/>
          <a:lstStyle>
            <a:lvl1pPr algn="r">
              <a:defRPr sz="1200"/>
            </a:lvl1pPr>
          </a:lstStyle>
          <a:p>
            <a:fld id="{3695395A-0780-4FC6-AE4A-65D00462A3F1}" type="slidenum">
              <a:rPr lang="zh-CN" altLang="en-US" smtClean="0"/>
              <a:t>‹#›</a:t>
            </a:fld>
            <a:endParaRPr lang="zh-CN" altLang="en-US"/>
          </a:p>
        </p:txBody>
      </p:sp>
    </p:spTree>
    <p:extLst>
      <p:ext uri="{BB962C8B-B14F-4D97-AF65-F5344CB8AC3E}">
        <p14:creationId xmlns:p14="http://schemas.microsoft.com/office/powerpoint/2010/main" val="31864644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5090799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在网络社会中，正确的遵循上述社交原则，可以帮助我们建立健康的社交关系；而如果不按照基本原则开展社交活动，不仅无法完成高效社交关系的构建，还会打破已经建立好的社交关系。</a:t>
            </a:r>
          </a:p>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11</a:t>
            </a:fld>
            <a:endParaRPr lang="zh-CN" altLang="en-US"/>
          </a:p>
        </p:txBody>
      </p:sp>
    </p:spTree>
    <p:extLst>
      <p:ext uri="{BB962C8B-B14F-4D97-AF65-F5344CB8AC3E}">
        <p14:creationId xmlns:p14="http://schemas.microsoft.com/office/powerpoint/2010/main" val="30410617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12</a:t>
            </a:fld>
            <a:endParaRPr lang="zh-CN" altLang="en-US"/>
          </a:p>
        </p:txBody>
      </p:sp>
    </p:spTree>
    <p:extLst>
      <p:ext uri="{BB962C8B-B14F-4D97-AF65-F5344CB8AC3E}">
        <p14:creationId xmlns:p14="http://schemas.microsoft.com/office/powerpoint/2010/main" val="17782239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13</a:t>
            </a:fld>
            <a:endParaRPr lang="zh-CN" altLang="en-US"/>
          </a:p>
        </p:txBody>
      </p:sp>
    </p:spTree>
    <p:extLst>
      <p:ext uri="{BB962C8B-B14F-4D97-AF65-F5344CB8AC3E}">
        <p14:creationId xmlns:p14="http://schemas.microsoft.com/office/powerpoint/2010/main" val="17731773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14</a:t>
            </a:fld>
            <a:endParaRPr lang="zh-CN" altLang="en-US"/>
          </a:p>
        </p:txBody>
      </p:sp>
    </p:spTree>
    <p:extLst>
      <p:ext uri="{BB962C8B-B14F-4D97-AF65-F5344CB8AC3E}">
        <p14:creationId xmlns:p14="http://schemas.microsoft.com/office/powerpoint/2010/main" val="32344693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15</a:t>
            </a:fld>
            <a:endParaRPr lang="zh-CN" altLang="en-US"/>
          </a:p>
        </p:txBody>
      </p:sp>
    </p:spTree>
    <p:extLst>
      <p:ext uri="{BB962C8B-B14F-4D97-AF65-F5344CB8AC3E}">
        <p14:creationId xmlns:p14="http://schemas.microsoft.com/office/powerpoint/2010/main" val="40184921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16</a:t>
            </a:fld>
            <a:endParaRPr lang="zh-CN" altLang="en-US"/>
          </a:p>
        </p:txBody>
      </p:sp>
    </p:spTree>
    <p:extLst>
      <p:ext uri="{BB962C8B-B14F-4D97-AF65-F5344CB8AC3E}">
        <p14:creationId xmlns:p14="http://schemas.microsoft.com/office/powerpoint/2010/main" val="22934015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17</a:t>
            </a:fld>
            <a:endParaRPr lang="zh-CN" altLang="en-US"/>
          </a:p>
        </p:txBody>
      </p:sp>
    </p:spTree>
    <p:extLst>
      <p:ext uri="{BB962C8B-B14F-4D97-AF65-F5344CB8AC3E}">
        <p14:creationId xmlns:p14="http://schemas.microsoft.com/office/powerpoint/2010/main" val="24035118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18</a:t>
            </a:fld>
            <a:endParaRPr lang="zh-CN" altLang="en-US"/>
          </a:p>
        </p:txBody>
      </p:sp>
    </p:spTree>
    <p:extLst>
      <p:ext uri="{BB962C8B-B14F-4D97-AF65-F5344CB8AC3E}">
        <p14:creationId xmlns:p14="http://schemas.microsoft.com/office/powerpoint/2010/main" val="33375943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19</a:t>
            </a:fld>
            <a:endParaRPr lang="zh-CN" altLang="en-US"/>
          </a:p>
        </p:txBody>
      </p:sp>
    </p:spTree>
    <p:extLst>
      <p:ext uri="{BB962C8B-B14F-4D97-AF65-F5344CB8AC3E}">
        <p14:creationId xmlns:p14="http://schemas.microsoft.com/office/powerpoint/2010/main" val="12473909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20</a:t>
            </a:fld>
            <a:endParaRPr lang="zh-CN" altLang="en-US"/>
          </a:p>
        </p:txBody>
      </p:sp>
    </p:spTree>
    <p:extLst>
      <p:ext uri="{BB962C8B-B14F-4D97-AF65-F5344CB8AC3E}">
        <p14:creationId xmlns:p14="http://schemas.microsoft.com/office/powerpoint/2010/main" val="20337156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a:t>
            </a:fld>
            <a:endParaRPr lang="zh-CN" altLang="en-US"/>
          </a:p>
        </p:txBody>
      </p:sp>
    </p:spTree>
    <p:extLst>
      <p:ext uri="{BB962C8B-B14F-4D97-AF65-F5344CB8AC3E}">
        <p14:creationId xmlns:p14="http://schemas.microsoft.com/office/powerpoint/2010/main" val="19590256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21</a:t>
            </a:fld>
            <a:endParaRPr lang="zh-CN" altLang="en-US"/>
          </a:p>
        </p:txBody>
      </p:sp>
    </p:spTree>
    <p:extLst>
      <p:ext uri="{BB962C8B-B14F-4D97-AF65-F5344CB8AC3E}">
        <p14:creationId xmlns:p14="http://schemas.microsoft.com/office/powerpoint/2010/main" val="33099548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22</a:t>
            </a:fld>
            <a:endParaRPr lang="zh-CN" altLang="en-US"/>
          </a:p>
        </p:txBody>
      </p:sp>
    </p:spTree>
    <p:extLst>
      <p:ext uri="{BB962C8B-B14F-4D97-AF65-F5344CB8AC3E}">
        <p14:creationId xmlns:p14="http://schemas.microsoft.com/office/powerpoint/2010/main" val="5467018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23</a:t>
            </a:fld>
            <a:endParaRPr lang="zh-CN" altLang="en-US"/>
          </a:p>
        </p:txBody>
      </p:sp>
    </p:spTree>
    <p:extLst>
      <p:ext uri="{BB962C8B-B14F-4D97-AF65-F5344CB8AC3E}">
        <p14:creationId xmlns:p14="http://schemas.microsoft.com/office/powerpoint/2010/main" val="30333791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24</a:t>
            </a:fld>
            <a:endParaRPr lang="zh-CN" altLang="en-US"/>
          </a:p>
        </p:txBody>
      </p:sp>
    </p:spTree>
    <p:extLst>
      <p:ext uri="{BB962C8B-B14F-4D97-AF65-F5344CB8AC3E}">
        <p14:creationId xmlns:p14="http://schemas.microsoft.com/office/powerpoint/2010/main" val="5376234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25</a:t>
            </a:fld>
            <a:endParaRPr lang="zh-CN" altLang="en-US"/>
          </a:p>
        </p:txBody>
      </p:sp>
    </p:spTree>
    <p:extLst>
      <p:ext uri="{BB962C8B-B14F-4D97-AF65-F5344CB8AC3E}">
        <p14:creationId xmlns:p14="http://schemas.microsoft.com/office/powerpoint/2010/main" val="40309801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26</a:t>
            </a:fld>
            <a:endParaRPr lang="zh-CN" altLang="en-US"/>
          </a:p>
        </p:txBody>
      </p:sp>
    </p:spTree>
    <p:extLst>
      <p:ext uri="{BB962C8B-B14F-4D97-AF65-F5344CB8AC3E}">
        <p14:creationId xmlns:p14="http://schemas.microsoft.com/office/powerpoint/2010/main" val="2761297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27</a:t>
            </a:fld>
            <a:endParaRPr lang="zh-CN" altLang="en-US"/>
          </a:p>
        </p:txBody>
      </p:sp>
    </p:spTree>
    <p:extLst>
      <p:ext uri="{BB962C8B-B14F-4D97-AF65-F5344CB8AC3E}">
        <p14:creationId xmlns:p14="http://schemas.microsoft.com/office/powerpoint/2010/main" val="17331951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28</a:t>
            </a:fld>
            <a:endParaRPr lang="zh-CN" altLang="en-US"/>
          </a:p>
        </p:txBody>
      </p:sp>
    </p:spTree>
    <p:extLst>
      <p:ext uri="{BB962C8B-B14F-4D97-AF65-F5344CB8AC3E}">
        <p14:creationId xmlns:p14="http://schemas.microsoft.com/office/powerpoint/2010/main" val="3036632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29</a:t>
            </a:fld>
            <a:endParaRPr lang="zh-CN" altLang="en-US"/>
          </a:p>
        </p:txBody>
      </p:sp>
    </p:spTree>
    <p:extLst>
      <p:ext uri="{BB962C8B-B14F-4D97-AF65-F5344CB8AC3E}">
        <p14:creationId xmlns:p14="http://schemas.microsoft.com/office/powerpoint/2010/main" val="3089997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30</a:t>
            </a:fld>
            <a:endParaRPr lang="zh-CN" altLang="en-US"/>
          </a:p>
        </p:txBody>
      </p:sp>
    </p:spTree>
    <p:extLst>
      <p:ext uri="{BB962C8B-B14F-4D97-AF65-F5344CB8AC3E}">
        <p14:creationId xmlns:p14="http://schemas.microsoft.com/office/powerpoint/2010/main" val="9305400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a:t>
            </a:fld>
            <a:endParaRPr lang="zh-CN" altLang="en-US"/>
          </a:p>
        </p:txBody>
      </p:sp>
    </p:spTree>
    <p:extLst>
      <p:ext uri="{BB962C8B-B14F-4D97-AF65-F5344CB8AC3E}">
        <p14:creationId xmlns:p14="http://schemas.microsoft.com/office/powerpoint/2010/main" val="6176700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31</a:t>
            </a:fld>
            <a:endParaRPr lang="zh-CN" altLang="en-US"/>
          </a:p>
        </p:txBody>
      </p:sp>
    </p:spTree>
    <p:extLst>
      <p:ext uri="{BB962C8B-B14F-4D97-AF65-F5344CB8AC3E}">
        <p14:creationId xmlns:p14="http://schemas.microsoft.com/office/powerpoint/2010/main" val="13802138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沟通中出现的异议问题和异议情况是交流互动的绊脚石，如果不及时清除，沟通就无法顺畅的进行下去。因此，当沟通中存在异议时，沟通双方一定要按照上述解决异议的步骤，完美接触沟通中的异议问题和情况。</a:t>
            </a:r>
          </a:p>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32</a:t>
            </a:fld>
            <a:endParaRPr lang="zh-CN" altLang="en-US"/>
          </a:p>
        </p:txBody>
      </p:sp>
    </p:spTree>
    <p:extLst>
      <p:ext uri="{BB962C8B-B14F-4D97-AF65-F5344CB8AC3E}">
        <p14:creationId xmlns:p14="http://schemas.microsoft.com/office/powerpoint/2010/main" val="400646850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33</a:t>
            </a:fld>
            <a:endParaRPr lang="zh-CN" altLang="en-US"/>
          </a:p>
        </p:txBody>
      </p:sp>
    </p:spTree>
    <p:extLst>
      <p:ext uri="{BB962C8B-B14F-4D97-AF65-F5344CB8AC3E}">
        <p14:creationId xmlns:p14="http://schemas.microsoft.com/office/powerpoint/2010/main" val="33541635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34</a:t>
            </a:fld>
            <a:endParaRPr lang="zh-CN" altLang="en-US"/>
          </a:p>
        </p:txBody>
      </p:sp>
    </p:spTree>
    <p:extLst>
      <p:ext uri="{BB962C8B-B14F-4D97-AF65-F5344CB8AC3E}">
        <p14:creationId xmlns:p14="http://schemas.microsoft.com/office/powerpoint/2010/main" val="258615867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35</a:t>
            </a:fld>
            <a:endParaRPr lang="zh-CN" altLang="en-US"/>
          </a:p>
        </p:txBody>
      </p:sp>
    </p:spTree>
    <p:extLst>
      <p:ext uri="{BB962C8B-B14F-4D97-AF65-F5344CB8AC3E}">
        <p14:creationId xmlns:p14="http://schemas.microsoft.com/office/powerpoint/2010/main" val="37924146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36</a:t>
            </a:fld>
            <a:endParaRPr lang="zh-CN" altLang="en-US"/>
          </a:p>
        </p:txBody>
      </p:sp>
    </p:spTree>
    <p:extLst>
      <p:ext uri="{BB962C8B-B14F-4D97-AF65-F5344CB8AC3E}">
        <p14:creationId xmlns:p14="http://schemas.microsoft.com/office/powerpoint/2010/main" val="92118831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37</a:t>
            </a:fld>
            <a:endParaRPr lang="zh-CN" altLang="en-US"/>
          </a:p>
        </p:txBody>
      </p:sp>
    </p:spTree>
    <p:extLst>
      <p:ext uri="{BB962C8B-B14F-4D97-AF65-F5344CB8AC3E}">
        <p14:creationId xmlns:p14="http://schemas.microsoft.com/office/powerpoint/2010/main" val="144970067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38</a:t>
            </a:fld>
            <a:endParaRPr lang="zh-CN" altLang="en-US"/>
          </a:p>
        </p:txBody>
      </p:sp>
    </p:spTree>
    <p:extLst>
      <p:ext uri="{BB962C8B-B14F-4D97-AF65-F5344CB8AC3E}">
        <p14:creationId xmlns:p14="http://schemas.microsoft.com/office/powerpoint/2010/main" val="353211354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39</a:t>
            </a:fld>
            <a:endParaRPr lang="zh-CN" altLang="en-US"/>
          </a:p>
        </p:txBody>
      </p:sp>
    </p:spTree>
    <p:extLst>
      <p:ext uri="{BB962C8B-B14F-4D97-AF65-F5344CB8AC3E}">
        <p14:creationId xmlns:p14="http://schemas.microsoft.com/office/powerpoint/2010/main" val="237666480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例如网民向店铺客服抱怨“商品的价格比去年高多了，怎么涨幅如此高。”店铺客服可以向网民进行反馈：“是啊，价格比起前一年确实高了一些。”然后等待网民的下文，用以判断异议的处理结果。</a:t>
            </a:r>
          </a:p>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40</a:t>
            </a:fld>
            <a:endParaRPr lang="zh-CN" altLang="en-US"/>
          </a:p>
        </p:txBody>
      </p:sp>
    </p:spTree>
    <p:extLst>
      <p:ext uri="{BB962C8B-B14F-4D97-AF65-F5344CB8AC3E}">
        <p14:creationId xmlns:p14="http://schemas.microsoft.com/office/powerpoint/2010/main" val="27295311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a:t>
            </a:fld>
            <a:endParaRPr lang="zh-CN" altLang="en-US"/>
          </a:p>
        </p:txBody>
      </p:sp>
    </p:spTree>
    <p:extLst>
      <p:ext uri="{BB962C8B-B14F-4D97-AF65-F5344CB8AC3E}">
        <p14:creationId xmlns:p14="http://schemas.microsoft.com/office/powerpoint/2010/main" val="417217371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41</a:t>
            </a:fld>
            <a:endParaRPr lang="zh-CN" altLang="en-US"/>
          </a:p>
        </p:txBody>
      </p:sp>
    </p:spTree>
    <p:extLst>
      <p:ext uri="{BB962C8B-B14F-4D97-AF65-F5344CB8AC3E}">
        <p14:creationId xmlns:p14="http://schemas.microsoft.com/office/powerpoint/2010/main" val="389381781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42</a:t>
            </a:fld>
            <a:endParaRPr lang="zh-CN" altLang="en-US"/>
          </a:p>
        </p:txBody>
      </p:sp>
    </p:spTree>
    <p:extLst>
      <p:ext uri="{BB962C8B-B14F-4D97-AF65-F5344CB8AC3E}">
        <p14:creationId xmlns:p14="http://schemas.microsoft.com/office/powerpoint/2010/main" val="360651253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任何人物或事物都有两面性，反驳法同样如此，因此，反驳法也有不足之处，表现为该种处理方法容易增加提出异议沟通方的心理压力，同时也会伤害沟通方的自尊心和自信心，非常不利于沟通成交。</a:t>
            </a:r>
          </a:p>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43</a:t>
            </a:fld>
            <a:endParaRPr lang="zh-CN" altLang="en-US"/>
          </a:p>
        </p:txBody>
      </p:sp>
    </p:spTree>
    <p:extLst>
      <p:ext uri="{BB962C8B-B14F-4D97-AF65-F5344CB8AC3E}">
        <p14:creationId xmlns:p14="http://schemas.microsoft.com/office/powerpoint/2010/main" val="387185392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b="0" dirty="0"/>
              <a:t>       课堂讨论</a:t>
            </a:r>
            <a:r>
              <a:rPr lang="en-US" altLang="zh-CN" b="0" dirty="0"/>
              <a:t>—</a:t>
            </a:r>
            <a:r>
              <a:rPr lang="zh-CN" altLang="zh-CN" sz="1800" b="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了解和掌</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握了沟通活动中处理异议的步骤和方法后，读者可以尝试着分析与研究在一场直播活动中，主播对于粉丝提出的异议，该如何处理？</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44</a:t>
            </a:fld>
            <a:endParaRPr lang="zh-CN" altLang="en-US"/>
          </a:p>
        </p:txBody>
      </p:sp>
    </p:spTree>
    <p:extLst>
      <p:ext uri="{BB962C8B-B14F-4D97-AF65-F5344CB8AC3E}">
        <p14:creationId xmlns:p14="http://schemas.microsoft.com/office/powerpoint/2010/main" val="292731427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45</a:t>
            </a:fld>
            <a:endParaRPr lang="zh-CN" altLang="en-US"/>
          </a:p>
        </p:txBody>
      </p:sp>
    </p:spTree>
    <p:extLst>
      <p:ext uri="{BB962C8B-B14F-4D97-AF65-F5344CB8AC3E}">
        <p14:creationId xmlns:p14="http://schemas.microsoft.com/office/powerpoint/2010/main" val="242787611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46</a:t>
            </a:fld>
            <a:endParaRPr lang="zh-CN" altLang="en-US"/>
          </a:p>
        </p:txBody>
      </p:sp>
    </p:spTree>
    <p:extLst>
      <p:ext uri="{BB962C8B-B14F-4D97-AF65-F5344CB8AC3E}">
        <p14:creationId xmlns:p14="http://schemas.microsoft.com/office/powerpoint/2010/main" val="42598334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根据上述案例可知，在罗列事实时，重点在于不要掺杂自己的看法、判断或者观点、感受。而在这个案例中，“不合理”“老是”“总是”“一直”“从来”“经常”和“永远”等词语，就反映出讲述者的态度和观点，是非常容易引起矛盾的词语，因此尽量少在沟通活动中使用。</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47</a:t>
            </a:fld>
            <a:endParaRPr lang="zh-CN" altLang="en-US"/>
          </a:p>
        </p:txBody>
      </p:sp>
    </p:spTree>
    <p:extLst>
      <p:ext uri="{BB962C8B-B14F-4D97-AF65-F5344CB8AC3E}">
        <p14:creationId xmlns:p14="http://schemas.microsoft.com/office/powerpoint/2010/main" val="281007554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48</a:t>
            </a:fld>
            <a:endParaRPr lang="zh-CN" altLang="en-US"/>
          </a:p>
        </p:txBody>
      </p:sp>
    </p:spTree>
    <p:extLst>
      <p:ext uri="{BB962C8B-B14F-4D97-AF65-F5344CB8AC3E}">
        <p14:creationId xmlns:p14="http://schemas.microsoft.com/office/powerpoint/2010/main" val="409495070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49</a:t>
            </a:fld>
            <a:endParaRPr lang="zh-CN" altLang="en-US"/>
          </a:p>
        </p:txBody>
      </p:sp>
    </p:spTree>
    <p:extLst>
      <p:ext uri="{BB962C8B-B14F-4D97-AF65-F5344CB8AC3E}">
        <p14:creationId xmlns:p14="http://schemas.microsoft.com/office/powerpoint/2010/main" val="59457500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50</a:t>
            </a:fld>
            <a:endParaRPr lang="zh-CN" altLang="en-US"/>
          </a:p>
        </p:txBody>
      </p:sp>
    </p:spTree>
    <p:extLst>
      <p:ext uri="{BB962C8B-B14F-4D97-AF65-F5344CB8AC3E}">
        <p14:creationId xmlns:p14="http://schemas.microsoft.com/office/powerpoint/2010/main" val="37947789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        </a:t>
            </a:r>
            <a:r>
              <a:rPr lang="zh-CN"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我讲的知识都是行业内的商业经验，在网上找不到。例如什么时候买榴莲比较便宜，为什么樱桃的差价这么大，去水果批发市场进货时穿什么衣服开什么车，新手如何玩转市场等。”根据王中源的分析，这类内容大概比较稀缺，所以大家都很爱看。</a:t>
            </a:r>
            <a:r>
              <a:rPr lang="zh-CN" altLang="en-US"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如</a:t>
            </a:r>
            <a:r>
              <a:rPr lang="zh-CN"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图所示为王中源在</a:t>
            </a:r>
            <a:r>
              <a:rPr lang="en-US"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Tik Tok</a:t>
            </a:r>
            <a:r>
              <a:rPr lang="zh-CN"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的账号内容。</a:t>
            </a:r>
          </a:p>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6</a:t>
            </a:fld>
            <a:endParaRPr lang="zh-CN" altLang="en-US"/>
          </a:p>
        </p:txBody>
      </p:sp>
    </p:spTree>
    <p:extLst>
      <p:ext uri="{BB962C8B-B14F-4D97-AF65-F5344CB8AC3E}">
        <p14:creationId xmlns:p14="http://schemas.microsoft.com/office/powerpoint/2010/main" val="30609315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51</a:t>
            </a:fld>
            <a:endParaRPr lang="zh-CN" altLang="en-US"/>
          </a:p>
        </p:txBody>
      </p:sp>
    </p:spTree>
    <p:extLst>
      <p:ext uri="{BB962C8B-B14F-4D97-AF65-F5344CB8AC3E}">
        <p14:creationId xmlns:p14="http://schemas.microsoft.com/office/powerpoint/2010/main" val="70280278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b="0" dirty="0"/>
              <a:t>       课堂讨论</a:t>
            </a:r>
            <a:r>
              <a:rPr lang="en-US" altLang="zh-CN" b="0" dirty="0"/>
              <a:t>—</a:t>
            </a:r>
            <a:r>
              <a:rPr lang="zh-CN" altLang="zh-CN" sz="1800" b="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根</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据上述的</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10</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个职场沟通场景的定义标准，尝试着分析与研究在自己当前所处的社会阶段中，比较重要的沟通场景有哪些？</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52</a:t>
            </a:fld>
            <a:endParaRPr lang="zh-CN" altLang="en-US"/>
          </a:p>
        </p:txBody>
      </p:sp>
    </p:spTree>
    <p:extLst>
      <p:ext uri="{BB962C8B-B14F-4D97-AF65-F5344CB8AC3E}">
        <p14:creationId xmlns:p14="http://schemas.microsoft.com/office/powerpoint/2010/main" val="145769150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良好的沟通能力和善用沟通技巧可以让活动目标事半功倍。如果进入职场后还无法顺利的主动与他人进行沟通，那么自身的职业发展和日常工作肯定会受到一定的阻碍。因此，才需要通过场景化沟通与表达的沟通技巧，提升读者的沟通能力，实现精准付出、高效回报的等价交换目标。</a:t>
            </a:r>
          </a:p>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53</a:t>
            </a:fld>
            <a:endParaRPr lang="zh-CN" altLang="en-US"/>
          </a:p>
        </p:txBody>
      </p:sp>
    </p:spTree>
    <p:extLst>
      <p:ext uri="{BB962C8B-B14F-4D97-AF65-F5344CB8AC3E}">
        <p14:creationId xmlns:p14="http://schemas.microsoft.com/office/powerpoint/2010/main" val="348626224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54</a:t>
            </a:fld>
            <a:endParaRPr lang="zh-CN" altLang="en-US"/>
          </a:p>
        </p:txBody>
      </p:sp>
    </p:spTree>
    <p:extLst>
      <p:ext uri="{BB962C8B-B14F-4D97-AF65-F5344CB8AC3E}">
        <p14:creationId xmlns:p14="http://schemas.microsoft.com/office/powerpoint/2010/main" val="206228712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55</a:t>
            </a:fld>
            <a:endParaRPr lang="zh-CN" altLang="en-US"/>
          </a:p>
        </p:txBody>
      </p:sp>
    </p:spTree>
    <p:extLst>
      <p:ext uri="{BB962C8B-B14F-4D97-AF65-F5344CB8AC3E}">
        <p14:creationId xmlns:p14="http://schemas.microsoft.com/office/powerpoint/2010/main" val="292513243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56</a:t>
            </a:fld>
            <a:endParaRPr lang="zh-CN" altLang="en-US"/>
          </a:p>
        </p:txBody>
      </p:sp>
    </p:spTree>
    <p:extLst>
      <p:ext uri="{BB962C8B-B14F-4D97-AF65-F5344CB8AC3E}">
        <p14:creationId xmlns:p14="http://schemas.microsoft.com/office/powerpoint/2010/main" val="183919154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57</a:t>
            </a:fld>
            <a:endParaRPr lang="zh-CN" altLang="en-US"/>
          </a:p>
        </p:txBody>
      </p:sp>
    </p:spTree>
    <p:extLst>
      <p:ext uri="{BB962C8B-B14F-4D97-AF65-F5344CB8AC3E}">
        <p14:creationId xmlns:p14="http://schemas.microsoft.com/office/powerpoint/2010/main" val="8305159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58</a:t>
            </a:fld>
            <a:endParaRPr lang="zh-CN" altLang="en-US"/>
          </a:p>
        </p:txBody>
      </p:sp>
    </p:spTree>
    <p:extLst>
      <p:ext uri="{BB962C8B-B14F-4D97-AF65-F5344CB8AC3E}">
        <p14:creationId xmlns:p14="http://schemas.microsoft.com/office/powerpoint/2010/main" val="300427548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这两个误区反映了大部分客户的共有情绪，也是攻占消费者大脑的起始点。经过整合大量客户数据，发现羡慕嫉妒的情绪、人无我有的心理、好奇心、偶像或榜样的力量、感官猎奇、物质满足以及作为社交性动物必不可少的社交认同等情绪或心理，都是促成沟通目标的前提条件。</a:t>
            </a:r>
          </a:p>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59</a:t>
            </a:fld>
            <a:endParaRPr lang="zh-CN" altLang="en-US"/>
          </a:p>
        </p:txBody>
      </p:sp>
    </p:spTree>
    <p:extLst>
      <p:ext uri="{BB962C8B-B14F-4D97-AF65-F5344CB8AC3E}">
        <p14:creationId xmlns:p14="http://schemas.microsoft.com/office/powerpoint/2010/main" val="131862230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60</a:t>
            </a:fld>
            <a:endParaRPr lang="zh-CN" altLang="en-US"/>
          </a:p>
        </p:txBody>
      </p:sp>
    </p:spTree>
    <p:extLst>
      <p:ext uri="{BB962C8B-B14F-4D97-AF65-F5344CB8AC3E}">
        <p14:creationId xmlns:p14="http://schemas.microsoft.com/office/powerpoint/2010/main" val="29221397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7</a:t>
            </a:fld>
            <a:endParaRPr lang="zh-CN" altLang="en-US"/>
          </a:p>
        </p:txBody>
      </p:sp>
    </p:spTree>
    <p:extLst>
      <p:ext uri="{BB962C8B-B14F-4D97-AF65-F5344CB8AC3E}">
        <p14:creationId xmlns:p14="http://schemas.microsoft.com/office/powerpoint/2010/main" val="253776797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61</a:t>
            </a:fld>
            <a:endParaRPr lang="zh-CN" altLang="en-US"/>
          </a:p>
        </p:txBody>
      </p:sp>
    </p:spTree>
    <p:extLst>
      <p:ext uri="{BB962C8B-B14F-4D97-AF65-F5344CB8AC3E}">
        <p14:creationId xmlns:p14="http://schemas.microsoft.com/office/powerpoint/2010/main" val="327854937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社会的形成是从沟通开始的，沟通的形式从原始社会的等物交换发展到现代社会的市场经济再到当代社会的网络购物，沟通扮演着越来越重要的角色；人是社会中的人，每个人在不同的阶段都有不一样的需求，而需求的满足都必须通过与他人进行沟通才能获得；作为带有售卖性质的沟通者更是如此，沟通活动的好坏往往就决定了售卖是否成交。</a:t>
            </a: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62</a:t>
            </a:fld>
            <a:endParaRPr lang="zh-CN" altLang="en-US"/>
          </a:p>
        </p:txBody>
      </p:sp>
    </p:spTree>
    <p:extLst>
      <p:ext uri="{BB962C8B-B14F-4D97-AF65-F5344CB8AC3E}">
        <p14:creationId xmlns:p14="http://schemas.microsoft.com/office/powerpoint/2010/main" val="118067255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63</a:t>
            </a:fld>
            <a:endParaRPr lang="zh-CN" altLang="en-US"/>
          </a:p>
        </p:txBody>
      </p:sp>
    </p:spTree>
    <p:extLst>
      <p:ext uri="{BB962C8B-B14F-4D97-AF65-F5344CB8AC3E}">
        <p14:creationId xmlns:p14="http://schemas.microsoft.com/office/powerpoint/2010/main" val="4607713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64</a:t>
            </a:fld>
            <a:endParaRPr lang="zh-CN" altLang="en-US"/>
          </a:p>
        </p:txBody>
      </p:sp>
    </p:spTree>
    <p:extLst>
      <p:ext uri="{BB962C8B-B14F-4D97-AF65-F5344CB8AC3E}">
        <p14:creationId xmlns:p14="http://schemas.microsoft.com/office/powerpoint/2010/main" val="303560451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65</a:t>
            </a:fld>
            <a:endParaRPr lang="zh-CN" altLang="en-US"/>
          </a:p>
        </p:txBody>
      </p:sp>
    </p:spTree>
    <p:extLst>
      <p:ext uri="{BB962C8B-B14F-4D97-AF65-F5344CB8AC3E}">
        <p14:creationId xmlns:p14="http://schemas.microsoft.com/office/powerpoint/2010/main" val="80605104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66</a:t>
            </a:fld>
            <a:endParaRPr lang="zh-CN" altLang="en-US"/>
          </a:p>
        </p:txBody>
      </p:sp>
    </p:spTree>
    <p:extLst>
      <p:ext uri="{BB962C8B-B14F-4D97-AF65-F5344CB8AC3E}">
        <p14:creationId xmlns:p14="http://schemas.microsoft.com/office/powerpoint/2010/main" val="172326574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67</a:t>
            </a:fld>
            <a:endParaRPr lang="zh-CN" altLang="en-US"/>
          </a:p>
        </p:txBody>
      </p:sp>
    </p:spTree>
    <p:extLst>
      <p:ext uri="{BB962C8B-B14F-4D97-AF65-F5344CB8AC3E}">
        <p14:creationId xmlns:p14="http://schemas.microsoft.com/office/powerpoint/2010/main" val="266726024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68</a:t>
            </a:fld>
            <a:endParaRPr lang="zh-CN" altLang="en-US"/>
          </a:p>
        </p:txBody>
      </p:sp>
    </p:spTree>
    <p:extLst>
      <p:ext uri="{BB962C8B-B14F-4D97-AF65-F5344CB8AC3E}">
        <p14:creationId xmlns:p14="http://schemas.microsoft.com/office/powerpoint/2010/main" val="197279132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69</a:t>
            </a:fld>
            <a:endParaRPr lang="zh-CN" altLang="en-US"/>
          </a:p>
        </p:txBody>
      </p:sp>
    </p:spTree>
    <p:extLst>
      <p:ext uri="{BB962C8B-B14F-4D97-AF65-F5344CB8AC3E}">
        <p14:creationId xmlns:p14="http://schemas.microsoft.com/office/powerpoint/2010/main" val="218682421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70</a:t>
            </a:fld>
            <a:endParaRPr lang="zh-CN" altLang="en-US"/>
          </a:p>
        </p:txBody>
      </p:sp>
    </p:spTree>
    <p:extLst>
      <p:ext uri="{BB962C8B-B14F-4D97-AF65-F5344CB8AC3E}">
        <p14:creationId xmlns:p14="http://schemas.microsoft.com/office/powerpoint/2010/main" val="31971024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8</a:t>
            </a:fld>
            <a:endParaRPr lang="zh-CN" altLang="en-US"/>
          </a:p>
        </p:txBody>
      </p:sp>
    </p:spTree>
    <p:extLst>
      <p:ext uri="{BB962C8B-B14F-4D97-AF65-F5344CB8AC3E}">
        <p14:creationId xmlns:p14="http://schemas.microsoft.com/office/powerpoint/2010/main" val="75550117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71</a:t>
            </a:fld>
            <a:endParaRPr lang="zh-CN" altLang="en-US"/>
          </a:p>
        </p:txBody>
      </p:sp>
    </p:spTree>
    <p:extLst>
      <p:ext uri="{BB962C8B-B14F-4D97-AF65-F5344CB8AC3E}">
        <p14:creationId xmlns:p14="http://schemas.microsoft.com/office/powerpoint/2010/main" val="187523501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72</a:t>
            </a:fld>
            <a:endParaRPr lang="zh-CN" altLang="en-US"/>
          </a:p>
        </p:txBody>
      </p:sp>
    </p:spTree>
    <p:extLst>
      <p:ext uri="{BB962C8B-B14F-4D97-AF65-F5344CB8AC3E}">
        <p14:creationId xmlns:p14="http://schemas.microsoft.com/office/powerpoint/2010/main" val="289559830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73</a:t>
            </a:fld>
            <a:endParaRPr lang="zh-CN" altLang="en-US"/>
          </a:p>
        </p:txBody>
      </p:sp>
    </p:spTree>
    <p:extLst>
      <p:ext uri="{BB962C8B-B14F-4D97-AF65-F5344CB8AC3E}">
        <p14:creationId xmlns:p14="http://schemas.microsoft.com/office/powerpoint/2010/main" val="109048649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上述的这个基础条件对于成熟头部主播进行的直播活动也同样适用，只是成熟主播凭借可观的用户量，扩散消息的难度会相对来说低一些。因此，不管使用哪类主播，扩散直播消息对于提升转化率都是非常有必要的。而直播的主题是什么、主要介绍什么产品和观看直播能获得什么福利，以上这些内容都可以作为宣传的主要内容吸引更多用户的注意力，让更多的用户产生观看直播的想法，是完成扩散直播消息的途径之一。</a:t>
            </a:r>
          </a:p>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74</a:t>
            </a:fld>
            <a:endParaRPr lang="zh-CN" altLang="en-US"/>
          </a:p>
        </p:txBody>
      </p:sp>
    </p:spTree>
    <p:extLst>
      <p:ext uri="{BB962C8B-B14F-4D97-AF65-F5344CB8AC3E}">
        <p14:creationId xmlns:p14="http://schemas.microsoft.com/office/powerpoint/2010/main" val="283759795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75</a:t>
            </a:fld>
            <a:endParaRPr lang="zh-CN" altLang="en-US"/>
          </a:p>
        </p:txBody>
      </p:sp>
    </p:spTree>
    <p:extLst>
      <p:ext uri="{BB962C8B-B14F-4D97-AF65-F5344CB8AC3E}">
        <p14:creationId xmlns:p14="http://schemas.microsoft.com/office/powerpoint/2010/main" val="256745420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76</a:t>
            </a:fld>
            <a:endParaRPr lang="zh-CN" altLang="en-US"/>
          </a:p>
        </p:txBody>
      </p:sp>
    </p:spTree>
    <p:extLst>
      <p:ext uri="{BB962C8B-B14F-4D97-AF65-F5344CB8AC3E}">
        <p14:creationId xmlns:p14="http://schemas.microsoft.com/office/powerpoint/2010/main" val="136036655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综上所述，其实在直播带货的沟通活动中，我们只需要利用抓住客户的消费弱点并辅以各种沟通技巧，就可以完成沟通活动成交任务的同时提高客户的转化率。</a:t>
            </a:r>
          </a:p>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77</a:t>
            </a:fld>
            <a:endParaRPr lang="zh-CN" altLang="en-US"/>
          </a:p>
        </p:txBody>
      </p:sp>
    </p:spTree>
    <p:extLst>
      <p:ext uri="{BB962C8B-B14F-4D97-AF65-F5344CB8AC3E}">
        <p14:creationId xmlns:p14="http://schemas.microsoft.com/office/powerpoint/2010/main" val="278056281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78</a:t>
            </a:fld>
            <a:endParaRPr lang="zh-CN" altLang="en-US"/>
          </a:p>
        </p:txBody>
      </p:sp>
    </p:spTree>
    <p:extLst>
      <p:ext uri="{BB962C8B-B14F-4D97-AF65-F5344CB8AC3E}">
        <p14:creationId xmlns:p14="http://schemas.microsoft.com/office/powerpoint/2010/main" val="147288916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79</a:t>
            </a:fld>
            <a:endParaRPr lang="zh-CN" altLang="en-US"/>
          </a:p>
        </p:txBody>
      </p:sp>
    </p:spTree>
    <p:extLst>
      <p:ext uri="{BB962C8B-B14F-4D97-AF65-F5344CB8AC3E}">
        <p14:creationId xmlns:p14="http://schemas.microsoft.com/office/powerpoint/2010/main" val="353096535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和流量明星的联动起到了打入用户群体的作用，收获第一批种子用户的效果。通过明星合伙人在品牌初期发挥流量承接作用，初步在用户心中和红人心中建立品牌信任度，促进红人合作意向，初步打开品牌声量。</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图所示为宅猫日记的明星合伙人。</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80</a:t>
            </a:fld>
            <a:endParaRPr lang="zh-CN" altLang="en-US"/>
          </a:p>
        </p:txBody>
      </p:sp>
    </p:spTree>
    <p:extLst>
      <p:ext uri="{BB962C8B-B14F-4D97-AF65-F5344CB8AC3E}">
        <p14:creationId xmlns:p14="http://schemas.microsoft.com/office/powerpoint/2010/main" val="24369110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9</a:t>
            </a:fld>
            <a:endParaRPr lang="zh-CN" altLang="en-US"/>
          </a:p>
        </p:txBody>
      </p:sp>
    </p:spTree>
    <p:extLst>
      <p:ext uri="{BB962C8B-B14F-4D97-AF65-F5344CB8AC3E}">
        <p14:creationId xmlns:p14="http://schemas.microsoft.com/office/powerpoint/2010/main" val="10362799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      </a:t>
            </a:r>
            <a:r>
              <a:rPr lang="zh-CN"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在此期间，宝藏级美食垂类账号代代美食屋，头部红人直播间浪味仙、密子君和雪梨</a:t>
            </a:r>
            <a:r>
              <a:rPr lang="en-US"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Cherie</a:t>
            </a:r>
            <a:r>
              <a:rPr lang="zh-CN"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等全面覆盖，其中代代美食屋的单条视频转化</a:t>
            </a:r>
            <a:r>
              <a:rPr lang="en-US"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GMV</a:t>
            </a:r>
            <a:r>
              <a:rPr lang="zh-CN"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达到</a:t>
            </a:r>
            <a:r>
              <a:rPr lang="en-US"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85</a:t>
            </a:r>
            <a:r>
              <a:rPr lang="zh-CN"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万，实现品牌曝光</a:t>
            </a:r>
            <a:r>
              <a:rPr lang="en-US"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a:t>
            </a:r>
            <a:r>
              <a:rPr lang="zh-CN"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转化的双赢。从垂类红人到全领域红人，不断辐射更多目标消费者，进一步为单品爆款转化赋能。</a:t>
            </a:r>
            <a:r>
              <a:rPr lang="en-US"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2021</a:t>
            </a:r>
            <a:r>
              <a:rPr lang="zh-CN"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年</a:t>
            </a:r>
            <a:r>
              <a:rPr lang="en-US"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1</a:t>
            </a:r>
            <a:r>
              <a:rPr lang="zh-CN"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月底，宅猫日记销量突破</a:t>
            </a:r>
            <a:r>
              <a:rPr lang="en-US"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50</a:t>
            </a:r>
            <a:r>
              <a:rPr lang="zh-CN"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万；而在</a:t>
            </a:r>
            <a:r>
              <a:rPr lang="en-US"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6</a:t>
            </a:r>
            <a:r>
              <a:rPr lang="zh-CN"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月的</a:t>
            </a:r>
            <a:r>
              <a:rPr lang="en-US"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618</a:t>
            </a:r>
            <a:r>
              <a:rPr lang="zh-CN"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好物节，宅猫日记销售额则达到了</a:t>
            </a:r>
            <a:r>
              <a:rPr lang="en-US"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892</a:t>
            </a:r>
            <a:r>
              <a:rPr lang="zh-CN"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万 </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81</a:t>
            </a:fld>
            <a:endParaRPr lang="zh-CN" altLang="en-US"/>
          </a:p>
        </p:txBody>
      </p:sp>
    </p:spTree>
    <p:extLst>
      <p:ext uri="{BB962C8B-B14F-4D97-AF65-F5344CB8AC3E}">
        <p14:creationId xmlns:p14="http://schemas.microsoft.com/office/powerpoint/2010/main" val="59118094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82</a:t>
            </a:fld>
            <a:endParaRPr lang="zh-CN" altLang="en-US"/>
          </a:p>
        </p:txBody>
      </p:sp>
    </p:spTree>
    <p:extLst>
      <p:ext uri="{BB962C8B-B14F-4D97-AF65-F5344CB8AC3E}">
        <p14:creationId xmlns:p14="http://schemas.microsoft.com/office/powerpoint/2010/main" val="147499317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83</a:t>
            </a:fld>
            <a:endParaRPr lang="zh-CN" altLang="en-US"/>
          </a:p>
        </p:txBody>
      </p:sp>
    </p:spTree>
    <p:extLst>
      <p:ext uri="{BB962C8B-B14F-4D97-AF65-F5344CB8AC3E}">
        <p14:creationId xmlns:p14="http://schemas.microsoft.com/office/powerpoint/2010/main" val="112111533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84</a:t>
            </a:fld>
            <a:endParaRPr lang="zh-CN" altLang="en-US"/>
          </a:p>
        </p:txBody>
      </p:sp>
    </p:spTree>
    <p:extLst>
      <p:ext uri="{BB962C8B-B14F-4D97-AF65-F5344CB8AC3E}">
        <p14:creationId xmlns:p14="http://schemas.microsoft.com/office/powerpoint/2010/main" val="12294289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10</a:t>
            </a:fld>
            <a:endParaRPr lang="zh-CN" altLang="en-US"/>
          </a:p>
        </p:txBody>
      </p:sp>
    </p:spTree>
    <p:extLst>
      <p:ext uri="{BB962C8B-B14F-4D97-AF65-F5344CB8AC3E}">
        <p14:creationId xmlns:p14="http://schemas.microsoft.com/office/powerpoint/2010/main" val="6178393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空白">
    <p:bg>
      <p:bgPr>
        <a:solidFill>
          <a:schemeClr val="bg1"/>
        </a:solidFill>
        <a:effectLst/>
      </p:bgPr>
    </p:bg>
    <p:spTree>
      <p:nvGrpSpPr>
        <p:cNvPr id="1" name=""/>
        <p:cNvGrpSpPr/>
        <p:nvPr/>
      </p:nvGrpSpPr>
      <p:grpSpPr>
        <a:xfrm>
          <a:off x="0" y="0"/>
          <a:ext cx="0" cy="0"/>
          <a:chOff x="0" y="0"/>
          <a:chExt cx="0" cy="0"/>
        </a:xfrm>
      </p:grpSpPr>
      <p:sp>
        <p:nvSpPr>
          <p:cNvPr id="14" name="标题 1"/>
          <p:cNvSpPr>
            <a:spLocks noGrp="1"/>
          </p:cNvSpPr>
          <p:nvPr>
            <p:ph type="title"/>
          </p:nvPr>
        </p:nvSpPr>
        <p:spPr>
          <a:xfrm>
            <a:off x="1365916" y="314372"/>
            <a:ext cx="8592276" cy="601249"/>
          </a:xfrm>
        </p:spPr>
        <p:txBody>
          <a:bodyPr>
            <a:normAutofit/>
          </a:bodyPr>
          <a:lstStyle>
            <a:lvl1pPr>
              <a:defRPr sz="2800" b="1">
                <a:latin typeface="微软雅黑" panose="020B0503020204020204" pitchFamily="34" charset="-122"/>
                <a:ea typeface="微软雅黑" panose="020B0503020204020204" pitchFamily="34" charset="-122"/>
                <a:cs typeface="Times New Roman" panose="02020603050405020304" pitchFamily="18" charset="0"/>
              </a:defRPr>
            </a:lvl1pPr>
          </a:lstStyle>
          <a:p>
            <a:r>
              <a:rPr lang="zh-CN" altLang="en-US" dirty="0"/>
              <a:t>单击此处编辑母版标题样式</a:t>
            </a:r>
          </a:p>
        </p:txBody>
      </p:sp>
      <p:pic>
        <p:nvPicPr>
          <p:cNvPr id="5" name="图片 4"/>
          <p:cNvPicPr>
            <a:picLocks noChangeAspect="1"/>
          </p:cNvPicPr>
          <p:nvPr userDrawn="1"/>
        </p:nvPicPr>
        <p:blipFill rotWithShape="1">
          <a:blip r:embed="rId2"/>
          <a:srcRect l="17556" t="27912" r="13351" b="31322"/>
          <a:stretch>
            <a:fillRect/>
          </a:stretch>
        </p:blipFill>
        <p:spPr>
          <a:xfrm>
            <a:off x="9979194" y="41715"/>
            <a:ext cx="1896132" cy="1126686"/>
          </a:xfrm>
          <a:prstGeom prst="rect">
            <a:avLst/>
          </a:prstGeom>
        </p:spPr>
      </p:pic>
      <p:pic>
        <p:nvPicPr>
          <p:cNvPr id="6" name="图片 5"/>
          <p:cNvPicPr>
            <a:picLocks noChangeAspect="1"/>
          </p:cNvPicPr>
          <p:nvPr userDrawn="1"/>
        </p:nvPicPr>
        <p:blipFill>
          <a:blip r:embed="rId3"/>
          <a:stretch>
            <a:fillRect/>
          </a:stretch>
        </p:blipFill>
        <p:spPr>
          <a:xfrm>
            <a:off x="472440" y="0"/>
            <a:ext cx="579120" cy="1253391"/>
          </a:xfrm>
          <a:prstGeom prst="rect">
            <a:avLst/>
          </a:prstGeom>
        </p:spPr>
      </p:pic>
    </p:spTree>
    <p:extLst>
      <p:ext uri="{BB962C8B-B14F-4D97-AF65-F5344CB8AC3E}">
        <p14:creationId xmlns:p14="http://schemas.microsoft.com/office/powerpoint/2010/main" val="3827983990"/>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44741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023336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221856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9996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201872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993283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207165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07610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437752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303946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7144105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Main">
    <p:spTree>
      <p:nvGrpSpPr>
        <p:cNvPr id="1" name=""/>
        <p:cNvGrpSpPr/>
        <p:nvPr/>
      </p:nvGrpSpPr>
      <p:grpSpPr>
        <a:xfrm>
          <a:off x="0" y="0"/>
          <a:ext cx="0" cy="0"/>
          <a:chOff x="0" y="0"/>
          <a:chExt cx="0" cy="0"/>
        </a:xfrm>
      </p:grpSpPr>
      <p:sp>
        <p:nvSpPr>
          <p:cNvPr id="8" name="Text Placeholder 3"/>
          <p:cNvSpPr>
            <a:spLocks noGrp="1"/>
          </p:cNvSpPr>
          <p:nvPr>
            <p:ph type="body" sz="half" idx="2" hasCustomPrompt="1"/>
          </p:nvPr>
        </p:nvSpPr>
        <p:spPr>
          <a:xfrm>
            <a:off x="508001" y="1178427"/>
            <a:ext cx="11157817" cy="231007"/>
          </a:xfrm>
          <a:prstGeom prst="rect">
            <a:avLst/>
          </a:prstGeom>
        </p:spPr>
        <p:txBody>
          <a:bodyPr wrap="none" lIns="0" tIns="0" rIns="0" bIns="0" anchor="ctr">
            <a:noAutofit/>
          </a:bodyPr>
          <a:lstStyle>
            <a:lvl1pPr marL="0" indent="0" algn="ctr">
              <a:buNone/>
              <a:defRPr sz="1600" b="0" baseline="0">
                <a:solidFill>
                  <a:schemeClr val="bg1">
                    <a:lumMod val="65000"/>
                  </a:schemeClr>
                </a:solidFill>
                <a:latin typeface="+mn-lt"/>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CLICK TO EDITE SUBTITLE</a:t>
            </a:r>
          </a:p>
        </p:txBody>
      </p:sp>
      <p:sp>
        <p:nvSpPr>
          <p:cNvPr id="9" name="Title 2"/>
          <p:cNvSpPr>
            <a:spLocks noGrp="1"/>
          </p:cNvSpPr>
          <p:nvPr>
            <p:ph type="title"/>
          </p:nvPr>
        </p:nvSpPr>
        <p:spPr>
          <a:xfrm>
            <a:off x="508001" y="455085"/>
            <a:ext cx="11157817" cy="660511"/>
          </a:xfrm>
          <a:prstGeom prst="rect">
            <a:avLst/>
          </a:prstGeom>
        </p:spPr>
        <p:txBody>
          <a:bodyPr lIns="0" tIns="0" rIns="0" bIns="0" anchor="ctr"/>
          <a:lstStyle>
            <a:lvl1pPr algn="ctr">
              <a:defRPr sz="4800">
                <a:solidFill>
                  <a:schemeClr val="bg1">
                    <a:lumMod val="50000"/>
                  </a:schemeClr>
                </a:solidFill>
              </a:defRPr>
            </a:lvl1pPr>
          </a:lstStyle>
          <a:p>
            <a:r>
              <a:rPr lang="en-US" dirty="0"/>
              <a:t>Click to edit Master title style</a:t>
            </a:r>
          </a:p>
        </p:txBody>
      </p:sp>
    </p:spTree>
    <p:extLst>
      <p:ext uri="{BB962C8B-B14F-4D97-AF65-F5344CB8AC3E}">
        <p14:creationId xmlns:p14="http://schemas.microsoft.com/office/powerpoint/2010/main" val="26137969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59310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8EBF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2021/9/29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 id="2147483660"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73741854"/>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tags" Target="../tags/tag8.xml"/><Relationship Id="rId7" Type="http://schemas.openxmlformats.org/officeDocument/2006/relationships/notesSlide" Target="../notesSlides/notesSlide12.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slideLayout" Target="../slideLayouts/slideLayout7.xml"/><Relationship Id="rId5" Type="http://schemas.openxmlformats.org/officeDocument/2006/relationships/tags" Target="../tags/tag10.xml"/><Relationship Id="rId4" Type="http://schemas.openxmlformats.org/officeDocument/2006/relationships/tags" Target="../tags/tag9.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19.tif"/></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tags" Target="../tags/tag3.xml"/><Relationship Id="rId7" Type="http://schemas.openxmlformats.org/officeDocument/2006/relationships/notesSlide" Target="../notesSlides/notesSlide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Layout" Target="../slideLayouts/slideLayout7.xml"/><Relationship Id="rId5" Type="http://schemas.openxmlformats.org/officeDocument/2006/relationships/tags" Target="../tags/tag5.xml"/><Relationship Id="rId4" Type="http://schemas.openxmlformats.org/officeDocument/2006/relationships/tags" Target="../tags/tag4.xml"/></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4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3.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4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4.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7.xml"/><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4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1.xml"/><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5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2.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5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8.xml"/><Relationship Id="rId1" Type="http://schemas.openxmlformats.org/officeDocument/2006/relationships/slideLayout" Target="../slideLayouts/slideLayout7.xml"/><Relationship Id="rId5" Type="http://schemas.openxmlformats.org/officeDocument/2006/relationships/image" Target="../media/image31.png"/><Relationship Id="rId4" Type="http://schemas.openxmlformats.org/officeDocument/2006/relationships/image" Target="../media/image30.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6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1.xml"/><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6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4.xml"/><Relationship Id="rId1" Type="http://schemas.openxmlformats.org/officeDocument/2006/relationships/slideLayout" Target="../slideLayouts/slideLayout7.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7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7.xml"/><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7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8.xml"/><Relationship Id="rId1" Type="http://schemas.openxmlformats.org/officeDocument/2006/relationships/slideLayout" Target="../slideLayouts/slideLayout7.xml"/><Relationship Id="rId5" Type="http://schemas.openxmlformats.org/officeDocument/2006/relationships/image" Target="../media/image38.png"/><Relationship Id="rId4" Type="http://schemas.openxmlformats.org/officeDocument/2006/relationships/image" Target="../media/image37.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9.xml"/><Relationship Id="rId1" Type="http://schemas.openxmlformats.org/officeDocument/2006/relationships/slideLayout" Target="../slideLayouts/slideLayout7.xml"/><Relationship Id="rId5" Type="http://schemas.openxmlformats.org/officeDocument/2006/relationships/image" Target="../media/image40.jpeg"/><Relationship Id="rId4" Type="http://schemas.openxmlformats.org/officeDocument/2006/relationships/image" Target="../media/image39.jpeg"/></Relationships>
</file>

<file path=ppt/slides/_rels/slide8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2.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3.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C96EBA74-F088-6041-B512-E5511619F1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文本框 2"/>
          <p:cNvSpPr txBox="1"/>
          <p:nvPr/>
        </p:nvSpPr>
        <p:spPr>
          <a:xfrm>
            <a:off x="8684177" y="5439623"/>
            <a:ext cx="3358306" cy="1023742"/>
          </a:xfrm>
          <a:prstGeom prst="rect">
            <a:avLst/>
          </a:prstGeom>
          <a:noFill/>
        </p:spPr>
        <p:txBody>
          <a:bodyPr wrap="square" rtlCol="0">
            <a:spAutoFit/>
          </a:bodyPr>
          <a:lstStyle/>
          <a:p>
            <a:pPr algn="r">
              <a:lnSpc>
                <a:spcPct val="150000"/>
              </a:lnSpc>
            </a:pPr>
            <a:r>
              <a:rPr kumimoji="1" lang="zh-CN" altLang="en-US" sz="1400" dirty="0">
                <a:solidFill>
                  <a:schemeClr val="bg1"/>
                </a:solidFill>
                <a:latin typeface="微软雅黑" panose="020B0503020204020204" pitchFamily="34" charset="-122"/>
                <a:ea typeface="微软雅黑" panose="020B0503020204020204" pitchFamily="34" charset="-122"/>
              </a:rPr>
              <a:t>天下秀数字科技（集团）股份有限公司</a:t>
            </a:r>
          </a:p>
          <a:p>
            <a:pPr algn="r">
              <a:lnSpc>
                <a:spcPct val="150000"/>
              </a:lnSpc>
            </a:pPr>
            <a:r>
              <a:rPr kumimoji="1" lang="zh-CN" altLang="en-US" sz="1400" dirty="0">
                <a:solidFill>
                  <a:schemeClr val="bg1"/>
                </a:solidFill>
                <a:latin typeface="微软雅黑" panose="020B0503020204020204" pitchFamily="34" charset="-122"/>
                <a:ea typeface="微软雅黑" panose="020B0503020204020204" pitchFamily="34" charset="-122"/>
              </a:rPr>
              <a:t>中国主板上市企业  </a:t>
            </a:r>
            <a:endParaRPr kumimoji="1" lang="en-US" altLang="zh-CN" sz="1400" dirty="0">
              <a:solidFill>
                <a:schemeClr val="bg1"/>
              </a:solidFill>
              <a:latin typeface="微软雅黑" panose="020B0503020204020204" pitchFamily="34" charset="-122"/>
              <a:ea typeface="微软雅黑" panose="020B0503020204020204" pitchFamily="34" charset="-122"/>
            </a:endParaRPr>
          </a:p>
          <a:p>
            <a:pPr algn="r">
              <a:lnSpc>
                <a:spcPct val="150000"/>
              </a:lnSpc>
            </a:pPr>
            <a:r>
              <a:rPr kumimoji="1" lang="zh-CN" altLang="en-US" sz="1400" dirty="0">
                <a:solidFill>
                  <a:schemeClr val="bg1"/>
                </a:solidFill>
                <a:latin typeface="微软雅黑" panose="020B0503020204020204" pitchFamily="34" charset="-122"/>
                <a:ea typeface="微软雅黑" panose="020B0503020204020204" pitchFamily="34" charset="-122"/>
              </a:rPr>
              <a:t>股票代码：</a:t>
            </a:r>
            <a:r>
              <a:rPr kumimoji="1" lang="en-US" altLang="zh-CN" sz="1400" dirty="0">
                <a:solidFill>
                  <a:schemeClr val="bg1"/>
                </a:solidFill>
                <a:latin typeface="微软雅黑" panose="020B0503020204020204" pitchFamily="34" charset="-122"/>
                <a:ea typeface="微软雅黑" panose="020B0503020204020204" pitchFamily="34" charset="-122"/>
              </a:rPr>
              <a:t>600556</a:t>
            </a:r>
            <a:endParaRPr kumimoji="1"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F4E3FFDB-5A61-294E-8BD4-9312A9F99821}"/>
              </a:ext>
            </a:extLst>
          </p:cNvPr>
          <p:cNvSpPr txBox="1"/>
          <p:nvPr/>
        </p:nvSpPr>
        <p:spPr>
          <a:xfrm>
            <a:off x="267335" y="2443876"/>
            <a:ext cx="11657330" cy="1191993"/>
          </a:xfrm>
          <a:prstGeom prst="rect">
            <a:avLst/>
          </a:prstGeom>
          <a:noFill/>
        </p:spPr>
        <p:txBody>
          <a:bodyPr wrap="square" rtlCol="0">
            <a:spAutoFit/>
          </a:bodyPr>
          <a:lstStyle/>
          <a:p>
            <a:pPr algn="ctr">
              <a:lnSpc>
                <a:spcPct val="150000"/>
              </a:lnSpc>
            </a:pPr>
            <a:r>
              <a:rPr lang="zh-CN" altLang="en-US" sz="5400" b="1" dirty="0">
                <a:solidFill>
                  <a:schemeClr val="bg1"/>
                </a:solidFill>
                <a:latin typeface="微软雅黑" panose="020B0503020204020204" pitchFamily="34" charset="-122"/>
                <a:ea typeface="微软雅黑" panose="020B0503020204020204" pitchFamily="34" charset="-122"/>
                <a:sym typeface="+mn-ea"/>
              </a:rPr>
              <a:t>新媒体网络互动与沟通</a:t>
            </a:r>
            <a:endParaRPr lang="en-US" altLang="zh-CN" sz="5400" b="1" dirty="0">
              <a:solidFill>
                <a:schemeClr val="bg1"/>
              </a:solidFill>
              <a:latin typeface="微软雅黑" panose="020B0503020204020204" pitchFamily="34" charset="-122"/>
              <a:ea typeface="微软雅黑" panose="020B0503020204020204" pitchFamily="34" charset="-122"/>
              <a:sym typeface="+mn-ea"/>
            </a:endParaRPr>
          </a:p>
        </p:txBody>
      </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67369" y="-196535"/>
            <a:ext cx="3542626" cy="1416811"/>
          </a:xfrm>
          <a:prstGeom prst="rect">
            <a:avLst/>
          </a:prstGeom>
        </p:spPr>
      </p:pic>
    </p:spTree>
    <p:extLst>
      <p:ext uri="{BB962C8B-B14F-4D97-AF65-F5344CB8AC3E}">
        <p14:creationId xmlns:p14="http://schemas.microsoft.com/office/powerpoint/2010/main" val="3912695963"/>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社交的基本原则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33" name="矩形 32">
            <a:extLst>
              <a:ext uri="{FF2B5EF4-FFF2-40B4-BE49-F238E27FC236}">
                <a16:creationId xmlns:a16="http://schemas.microsoft.com/office/drawing/2014/main" id="{30600BEE-C405-44DD-9105-D3837286DFF4}"/>
              </a:ext>
            </a:extLst>
          </p:cNvPr>
          <p:cNvSpPr/>
          <p:nvPr/>
        </p:nvSpPr>
        <p:spPr>
          <a:xfrm>
            <a:off x="550592" y="998390"/>
            <a:ext cx="10983460" cy="423910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自我价值保护原则</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我们在同他人建立社交关系时，必须对他人的自我价值感起积极的支持作用，即维护他人自尊心。如果我们在建立社交关系时威胁了他人的自我价值感，那么极有可能激起对方强烈的自我价值保护动机，引起人们对我们的强烈拒绝和排斥情绪。此时，我们是无法同这个人建立良好社交关系的。如果已经与这个人建立了社交关系，也可能遭到破坏。</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同时需要注意的是，维护他人自尊心并不意味着在开展社交活动时处处为他人着想。如果产生了不同观点或异议，应该在不危及他人自尊心的情况下，陈述与对方不同的观点或异议，或者委婉地指出对方的不足，这些做法绝对不会影响社交关系。</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2378266"/>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社交的基本原则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33" name="矩形 32">
            <a:extLst>
              <a:ext uri="{FF2B5EF4-FFF2-40B4-BE49-F238E27FC236}">
                <a16:creationId xmlns:a16="http://schemas.microsoft.com/office/drawing/2014/main" id="{30600BEE-C405-44DD-9105-D3837286DFF4}"/>
              </a:ext>
            </a:extLst>
          </p:cNvPr>
          <p:cNvSpPr/>
          <p:nvPr/>
        </p:nvSpPr>
        <p:spPr>
          <a:xfrm>
            <a:off x="550592" y="998390"/>
            <a:ext cx="10983460" cy="239245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情景控制原则</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人对一个新的情境，总是需要一定时间去适应的。这个适应的过程就是一个逐渐地对情境实现自我控制的过程。情境的不明确或无法把握当前情境，会引起建立关系机体的强烈焦虑情绪，并使人体处于高度紧张的自我防卫状态，最终促使掌握机体的人做出逃避当前情景的决定或行为。</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64682643"/>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社交的基本原则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33" name="矩形 32">
            <a:extLst>
              <a:ext uri="{FF2B5EF4-FFF2-40B4-BE49-F238E27FC236}">
                <a16:creationId xmlns:a16="http://schemas.microsoft.com/office/drawing/2014/main" id="{30600BEE-C405-44DD-9105-D3837286DFF4}"/>
              </a:ext>
            </a:extLst>
          </p:cNvPr>
          <p:cNvSpPr/>
          <p:nvPr/>
        </p:nvSpPr>
        <p:spPr>
          <a:xfrm>
            <a:off x="550592" y="998390"/>
            <a:ext cx="10983460" cy="331578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情景控制原则</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刚刚进入大学校园或新分配到某一工作单位时，由于对周围的人和周围的环境都缺乏了解，因而自身机体会在相当长的一段时间内都处于高度紧张的自我防卫状态。直到我们熟悉和了解了周围的环境，与经常发生联系的同学和同事建立了社交关系后，才能做到以比较放松的姿态面对现在的环境。</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E009027D-AFAB-42B9-879B-9622A8D9BA99}"/>
              </a:ext>
            </a:extLst>
          </p:cNvPr>
          <p:cNvSpPr txBox="1"/>
          <p:nvPr/>
        </p:nvSpPr>
        <p:spPr>
          <a:xfrm>
            <a:off x="550592" y="1487976"/>
            <a:ext cx="6764610" cy="499624"/>
          </a:xfrm>
          <a:prstGeom prst="rect">
            <a:avLst/>
          </a:prstGeom>
          <a:noFill/>
        </p:spPr>
        <p:txBody>
          <a:bodyPr wrap="square">
            <a:spAutoFit/>
          </a:bodyPr>
          <a:lstStyle/>
          <a:p>
            <a:pPr marL="628650" indent="-28575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遵循情景控制原则的社交关系</a:t>
            </a:r>
            <a:r>
              <a:rPr lang="en-US" altLang="zh-CN" sz="2000" b="1" dirty="0">
                <a:solidFill>
                  <a:schemeClr val="tx2"/>
                </a:solidFill>
                <a:latin typeface="微软雅黑" panose="020B0503020204020204" pitchFamily="34" charset="-122"/>
                <a:ea typeface="微软雅黑" panose="020B0503020204020204" pitchFamily="34" charset="-122"/>
              </a:rPr>
              <a:t>》</a:t>
            </a:r>
            <a:endParaRPr lang="zh-CN" altLang="en-US" sz="2000" b="1" dirty="0">
              <a:solidFill>
                <a:schemeClr val="tx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13448881"/>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沟通与说服</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046521" cy="146912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沟通说服技巧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46" name="组合 45">
            <a:extLst>
              <a:ext uri="{FF2B5EF4-FFF2-40B4-BE49-F238E27FC236}">
                <a16:creationId xmlns:a16="http://schemas.microsoft.com/office/drawing/2014/main" id="{083E097E-5D46-4324-BE70-AA2D332A72F3}"/>
              </a:ext>
            </a:extLst>
          </p:cNvPr>
          <p:cNvGrpSpPr/>
          <p:nvPr/>
        </p:nvGrpSpPr>
        <p:grpSpPr>
          <a:xfrm>
            <a:off x="448561" y="2306019"/>
            <a:ext cx="11065964" cy="3061248"/>
            <a:chOff x="278295" y="2944842"/>
            <a:chExt cx="11065964" cy="3061248"/>
          </a:xfrm>
        </p:grpSpPr>
        <p:sp>
          <p:nvSpPr>
            <p:cNvPr id="47" name="梯形 46">
              <a:extLst>
                <a:ext uri="{FF2B5EF4-FFF2-40B4-BE49-F238E27FC236}">
                  <a16:creationId xmlns:a16="http://schemas.microsoft.com/office/drawing/2014/main" id="{2AB32DB3-DBE1-46DE-AD45-1A463CC0A4BE}"/>
                </a:ext>
              </a:extLst>
            </p:cNvPr>
            <p:cNvSpPr/>
            <p:nvPr/>
          </p:nvSpPr>
          <p:spPr>
            <a:xfrm flipV="1">
              <a:off x="10141881" y="3927164"/>
              <a:ext cx="501697" cy="73104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nvGrpSpPr>
            <p:cNvPr id="48" name="组合 47">
              <a:extLst>
                <a:ext uri="{FF2B5EF4-FFF2-40B4-BE49-F238E27FC236}">
                  <a16:creationId xmlns:a16="http://schemas.microsoft.com/office/drawing/2014/main" id="{772288ED-B688-41F5-8BF3-C11807F69008}"/>
                </a:ext>
              </a:extLst>
            </p:cNvPr>
            <p:cNvGrpSpPr/>
            <p:nvPr/>
          </p:nvGrpSpPr>
          <p:grpSpPr>
            <a:xfrm>
              <a:off x="278295" y="2944842"/>
              <a:ext cx="11065964" cy="3061248"/>
              <a:chOff x="278295" y="2944842"/>
              <a:chExt cx="11065964" cy="3061248"/>
            </a:xfrm>
          </p:grpSpPr>
          <p:grpSp>
            <p:nvGrpSpPr>
              <p:cNvPr id="49" name="组合 48">
                <a:extLst>
                  <a:ext uri="{FF2B5EF4-FFF2-40B4-BE49-F238E27FC236}">
                    <a16:creationId xmlns:a16="http://schemas.microsoft.com/office/drawing/2014/main" id="{9872B0D2-D00C-4C2E-87B2-B7228FD291BA}"/>
                  </a:ext>
                </a:extLst>
              </p:cNvPr>
              <p:cNvGrpSpPr/>
              <p:nvPr/>
            </p:nvGrpSpPr>
            <p:grpSpPr>
              <a:xfrm>
                <a:off x="278295" y="2960131"/>
                <a:ext cx="9160899" cy="3045959"/>
                <a:chOff x="7853" y="1339914"/>
                <a:chExt cx="11856523" cy="3942242"/>
              </a:xfrm>
            </p:grpSpPr>
            <p:grpSp>
              <p:nvGrpSpPr>
                <p:cNvPr id="56" name="组合 55">
                  <a:extLst>
                    <a:ext uri="{FF2B5EF4-FFF2-40B4-BE49-F238E27FC236}">
                      <a16:creationId xmlns:a16="http://schemas.microsoft.com/office/drawing/2014/main" id="{A52C9258-8EA9-44F7-81B6-1E75DBFB45B9}"/>
                    </a:ext>
                  </a:extLst>
                </p:cNvPr>
                <p:cNvGrpSpPr/>
                <p:nvPr/>
              </p:nvGrpSpPr>
              <p:grpSpPr>
                <a:xfrm>
                  <a:off x="7853" y="1339914"/>
                  <a:ext cx="7213565" cy="3942242"/>
                  <a:chOff x="7853" y="1339914"/>
                  <a:chExt cx="7213565" cy="3942242"/>
                </a:xfrm>
              </p:grpSpPr>
              <p:grpSp>
                <p:nvGrpSpPr>
                  <p:cNvPr id="73" name="千图PPT彼岸天：ID 8661124库_组合 3">
                    <a:extLst>
                      <a:ext uri="{FF2B5EF4-FFF2-40B4-BE49-F238E27FC236}">
                        <a16:creationId xmlns:a16="http://schemas.microsoft.com/office/drawing/2014/main" id="{B67BDC11-3827-4889-93FA-65BE5EA9EBD8}"/>
                      </a:ext>
                    </a:extLst>
                  </p:cNvPr>
                  <p:cNvGrpSpPr/>
                  <p:nvPr>
                    <p:custDataLst>
                      <p:tags r:id="rId3"/>
                    </p:custDataLst>
                  </p:nvPr>
                </p:nvGrpSpPr>
                <p:grpSpPr>
                  <a:xfrm>
                    <a:off x="7853" y="1339914"/>
                    <a:ext cx="2864369" cy="3893266"/>
                    <a:chOff x="1224495" y="1339913"/>
                    <a:chExt cx="2864368" cy="3893265"/>
                  </a:xfrm>
                </p:grpSpPr>
                <p:sp>
                  <p:nvSpPr>
                    <p:cNvPr id="90" name="矩形 89">
                      <a:extLst>
                        <a:ext uri="{FF2B5EF4-FFF2-40B4-BE49-F238E27FC236}">
                          <a16:creationId xmlns:a16="http://schemas.microsoft.com/office/drawing/2014/main" id="{91215BD5-26DF-4745-98D9-A8F3D56B12C4}"/>
                        </a:ext>
                      </a:extLst>
                    </p:cNvPr>
                    <p:cNvSpPr/>
                    <p:nvPr/>
                  </p:nvSpPr>
                  <p:spPr>
                    <a:xfrm>
                      <a:off x="1224495" y="4540383"/>
                      <a:ext cx="2864368" cy="692795"/>
                    </a:xfrm>
                    <a:prstGeom prst="rect">
                      <a:avLst/>
                    </a:prstGeom>
                  </p:spPr>
                  <p:txBody>
                    <a:bodyPr wrap="none" lIns="0" tIns="0" rIns="0" bIns="0" anchor="ctr" anchorCtr="1">
                      <a:normAutofit/>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调节气氛</a:t>
                      </a:r>
                      <a:endParaRPr lang="en-US" altLang="zh-CN"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nvGrpSpPr>
                    <p:cNvPr id="91" name="组合 90">
                      <a:extLst>
                        <a:ext uri="{FF2B5EF4-FFF2-40B4-BE49-F238E27FC236}">
                          <a16:creationId xmlns:a16="http://schemas.microsoft.com/office/drawing/2014/main" id="{6EEED27C-B220-44F7-BEBA-CB6A76020E47}"/>
                        </a:ext>
                      </a:extLst>
                    </p:cNvPr>
                    <p:cNvGrpSpPr/>
                    <p:nvPr/>
                  </p:nvGrpSpPr>
                  <p:grpSpPr>
                    <a:xfrm>
                      <a:off x="2161312" y="1339913"/>
                      <a:ext cx="1082040" cy="2826488"/>
                      <a:chOff x="2161311" y="1339913"/>
                      <a:chExt cx="1082040" cy="2826488"/>
                    </a:xfrm>
                  </p:grpSpPr>
                  <p:sp>
                    <p:nvSpPr>
                      <p:cNvPr id="92" name="梯形 91">
                        <a:extLst>
                          <a:ext uri="{FF2B5EF4-FFF2-40B4-BE49-F238E27FC236}">
                            <a16:creationId xmlns:a16="http://schemas.microsoft.com/office/drawing/2014/main" id="{C3868196-A969-4842-ACE6-8E56EC75DE40}"/>
                          </a:ext>
                        </a:extLst>
                      </p:cNvPr>
                      <p:cNvSpPr/>
                      <p:nvPr/>
                    </p:nvSpPr>
                    <p:spPr>
                      <a:xfrm flipV="1">
                        <a:off x="2377670"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93" name="椭圆 92">
                        <a:extLst>
                          <a:ext uri="{FF2B5EF4-FFF2-40B4-BE49-F238E27FC236}">
                            <a16:creationId xmlns:a16="http://schemas.microsoft.com/office/drawing/2014/main" id="{913733ED-235A-4CC2-87A6-0B7BFDB47E82}"/>
                          </a:ext>
                        </a:extLst>
                      </p:cNvPr>
                      <p:cNvSpPr/>
                      <p:nvPr/>
                    </p:nvSpPr>
                    <p:spPr>
                      <a:xfrm>
                        <a:off x="2161311" y="3084361"/>
                        <a:ext cx="1082040" cy="1082040"/>
                      </a:xfrm>
                      <a:prstGeom prst="ellipse">
                        <a:avLst/>
                      </a:prstGeom>
                      <a:solidFill>
                        <a:schemeClr val="accent1"/>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94" name="任意多边形 141">
                        <a:extLst>
                          <a:ext uri="{FF2B5EF4-FFF2-40B4-BE49-F238E27FC236}">
                            <a16:creationId xmlns:a16="http://schemas.microsoft.com/office/drawing/2014/main" id="{B53490C9-1957-4736-AE76-9B56541B43AD}"/>
                          </a:ext>
                        </a:extLst>
                      </p:cNvPr>
                      <p:cNvSpPr/>
                      <p:nvPr/>
                    </p:nvSpPr>
                    <p:spPr>
                      <a:xfrm>
                        <a:off x="2245132"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95" name="任意多边形 142">
                        <a:extLst>
                          <a:ext uri="{FF2B5EF4-FFF2-40B4-BE49-F238E27FC236}">
                            <a16:creationId xmlns:a16="http://schemas.microsoft.com/office/drawing/2014/main" id="{E7BDF36D-D272-42EB-99F1-6B1CC3E960B5}"/>
                          </a:ext>
                        </a:extLst>
                      </p:cNvPr>
                      <p:cNvSpPr/>
                      <p:nvPr/>
                    </p:nvSpPr>
                    <p:spPr>
                      <a:xfrm>
                        <a:off x="2421345"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96" name="任意多边形 143">
                        <a:extLst>
                          <a:ext uri="{FF2B5EF4-FFF2-40B4-BE49-F238E27FC236}">
                            <a16:creationId xmlns:a16="http://schemas.microsoft.com/office/drawing/2014/main" id="{F9ABCE46-EBA8-4C67-BC51-6090F7383A06}"/>
                          </a:ext>
                        </a:extLst>
                      </p:cNvPr>
                      <p:cNvSpPr>
                        <a:spLocks/>
                      </p:cNvSpPr>
                      <p:nvPr/>
                    </p:nvSpPr>
                    <p:spPr bwMode="auto">
                      <a:xfrm>
                        <a:off x="2450586" y="3279562"/>
                        <a:ext cx="551402" cy="691637"/>
                      </a:xfrm>
                      <a:custGeom>
                        <a:avLst/>
                        <a:gdLst>
                          <a:gd name="connsiteX0" fmla="*/ 79065 w 268312"/>
                          <a:gd name="connsiteY0" fmla="*/ 303213 h 336550"/>
                          <a:gd name="connsiteX1" fmla="*/ 69850 w 268312"/>
                          <a:gd name="connsiteY1" fmla="*/ 311945 h 336550"/>
                          <a:gd name="connsiteX2" fmla="*/ 79065 w 268312"/>
                          <a:gd name="connsiteY2" fmla="*/ 320676 h 336550"/>
                          <a:gd name="connsiteX3" fmla="*/ 114610 w 268312"/>
                          <a:gd name="connsiteY3" fmla="*/ 320676 h 336550"/>
                          <a:gd name="connsiteX4" fmla="*/ 123825 w 268312"/>
                          <a:gd name="connsiteY4" fmla="*/ 311945 h 336550"/>
                          <a:gd name="connsiteX5" fmla="*/ 114610 w 268312"/>
                          <a:gd name="connsiteY5" fmla="*/ 303213 h 336550"/>
                          <a:gd name="connsiteX6" fmla="*/ 79065 w 268312"/>
                          <a:gd name="connsiteY6" fmla="*/ 303213 h 336550"/>
                          <a:gd name="connsiteX7" fmla="*/ 184235 w 268312"/>
                          <a:gd name="connsiteY7" fmla="*/ 119063 h 336550"/>
                          <a:gd name="connsiteX8" fmla="*/ 181644 w 268312"/>
                          <a:gd name="connsiteY8" fmla="*/ 121725 h 336550"/>
                          <a:gd name="connsiteX9" fmla="*/ 181644 w 268312"/>
                          <a:gd name="connsiteY9" fmla="*/ 125717 h 336550"/>
                          <a:gd name="connsiteX10" fmla="*/ 177759 w 268312"/>
                          <a:gd name="connsiteY10" fmla="*/ 131039 h 336550"/>
                          <a:gd name="connsiteX11" fmla="*/ 164808 w 268312"/>
                          <a:gd name="connsiteY11" fmla="*/ 148339 h 336550"/>
                          <a:gd name="connsiteX12" fmla="*/ 175169 w 268312"/>
                          <a:gd name="connsiteY12" fmla="*/ 165638 h 336550"/>
                          <a:gd name="connsiteX13" fmla="*/ 186825 w 268312"/>
                          <a:gd name="connsiteY13" fmla="*/ 170961 h 336550"/>
                          <a:gd name="connsiteX14" fmla="*/ 192005 w 268312"/>
                          <a:gd name="connsiteY14" fmla="*/ 173622 h 336550"/>
                          <a:gd name="connsiteX15" fmla="*/ 190710 w 268312"/>
                          <a:gd name="connsiteY15" fmla="*/ 185598 h 336550"/>
                          <a:gd name="connsiteX16" fmla="*/ 181644 w 268312"/>
                          <a:gd name="connsiteY16" fmla="*/ 186929 h 336550"/>
                          <a:gd name="connsiteX17" fmla="*/ 169989 w 268312"/>
                          <a:gd name="connsiteY17" fmla="*/ 182937 h 336550"/>
                          <a:gd name="connsiteX18" fmla="*/ 166103 w 268312"/>
                          <a:gd name="connsiteY18" fmla="*/ 184268 h 336550"/>
                          <a:gd name="connsiteX19" fmla="*/ 164808 w 268312"/>
                          <a:gd name="connsiteY19" fmla="*/ 190921 h 336550"/>
                          <a:gd name="connsiteX20" fmla="*/ 166103 w 268312"/>
                          <a:gd name="connsiteY20" fmla="*/ 196244 h 336550"/>
                          <a:gd name="connsiteX21" fmla="*/ 177759 w 268312"/>
                          <a:gd name="connsiteY21" fmla="*/ 198905 h 336550"/>
                          <a:gd name="connsiteX22" fmla="*/ 180349 w 268312"/>
                          <a:gd name="connsiteY22" fmla="*/ 202898 h 336550"/>
                          <a:gd name="connsiteX23" fmla="*/ 180349 w 268312"/>
                          <a:gd name="connsiteY23" fmla="*/ 206890 h 336550"/>
                          <a:gd name="connsiteX24" fmla="*/ 182939 w 268312"/>
                          <a:gd name="connsiteY24" fmla="*/ 209551 h 336550"/>
                          <a:gd name="connsiteX25" fmla="*/ 189415 w 268312"/>
                          <a:gd name="connsiteY25" fmla="*/ 209551 h 336550"/>
                          <a:gd name="connsiteX26" fmla="*/ 192005 w 268312"/>
                          <a:gd name="connsiteY26" fmla="*/ 206890 h 336550"/>
                          <a:gd name="connsiteX27" fmla="*/ 192005 w 268312"/>
                          <a:gd name="connsiteY27" fmla="*/ 201567 h 336550"/>
                          <a:gd name="connsiteX28" fmla="*/ 194595 w 268312"/>
                          <a:gd name="connsiteY28" fmla="*/ 197575 h 336550"/>
                          <a:gd name="connsiteX29" fmla="*/ 204956 w 268312"/>
                          <a:gd name="connsiteY29" fmla="*/ 190921 h 336550"/>
                          <a:gd name="connsiteX30" fmla="*/ 199775 w 268312"/>
                          <a:gd name="connsiteY30" fmla="*/ 160315 h 336550"/>
                          <a:gd name="connsiteX31" fmla="*/ 188120 w 268312"/>
                          <a:gd name="connsiteY31" fmla="*/ 154992 h 336550"/>
                          <a:gd name="connsiteX32" fmla="*/ 182939 w 268312"/>
                          <a:gd name="connsiteY32" fmla="*/ 152331 h 336550"/>
                          <a:gd name="connsiteX33" fmla="*/ 184235 w 268312"/>
                          <a:gd name="connsiteY33" fmla="*/ 141685 h 336550"/>
                          <a:gd name="connsiteX34" fmla="*/ 188120 w 268312"/>
                          <a:gd name="connsiteY34" fmla="*/ 141685 h 336550"/>
                          <a:gd name="connsiteX35" fmla="*/ 201071 w 268312"/>
                          <a:gd name="connsiteY35" fmla="*/ 144347 h 336550"/>
                          <a:gd name="connsiteX36" fmla="*/ 204956 w 268312"/>
                          <a:gd name="connsiteY36" fmla="*/ 143016 h 336550"/>
                          <a:gd name="connsiteX37" fmla="*/ 207546 w 268312"/>
                          <a:gd name="connsiteY37" fmla="*/ 135032 h 336550"/>
                          <a:gd name="connsiteX38" fmla="*/ 204956 w 268312"/>
                          <a:gd name="connsiteY38" fmla="*/ 132370 h 336550"/>
                          <a:gd name="connsiteX39" fmla="*/ 197185 w 268312"/>
                          <a:gd name="connsiteY39" fmla="*/ 129709 h 336550"/>
                          <a:gd name="connsiteX40" fmla="*/ 193300 w 268312"/>
                          <a:gd name="connsiteY40" fmla="*/ 124386 h 336550"/>
                          <a:gd name="connsiteX41" fmla="*/ 186825 w 268312"/>
                          <a:gd name="connsiteY41" fmla="*/ 119063 h 336550"/>
                          <a:gd name="connsiteX42" fmla="*/ 184235 w 268312"/>
                          <a:gd name="connsiteY42" fmla="*/ 119063 h 336550"/>
                          <a:gd name="connsiteX43" fmla="*/ 187192 w 268312"/>
                          <a:gd name="connsiteY43" fmla="*/ 84090 h 336550"/>
                          <a:gd name="connsiteX44" fmla="*/ 244570 w 268312"/>
                          <a:gd name="connsiteY44" fmla="*/ 107760 h 336550"/>
                          <a:gd name="connsiteX45" fmla="*/ 244570 w 268312"/>
                          <a:gd name="connsiteY45" fmla="*/ 222168 h 336550"/>
                          <a:gd name="connsiteX46" fmla="*/ 145642 w 268312"/>
                          <a:gd name="connsiteY46" fmla="*/ 234003 h 336550"/>
                          <a:gd name="connsiteX47" fmla="*/ 111347 w 268312"/>
                          <a:gd name="connsiteY47" fmla="*/ 243208 h 336550"/>
                          <a:gd name="connsiteX48" fmla="*/ 110028 w 268312"/>
                          <a:gd name="connsiteY48" fmla="*/ 237948 h 336550"/>
                          <a:gd name="connsiteX49" fmla="*/ 127175 w 268312"/>
                          <a:gd name="connsiteY49" fmla="*/ 218223 h 336550"/>
                          <a:gd name="connsiteX50" fmla="*/ 125856 w 268312"/>
                          <a:gd name="connsiteY50" fmla="*/ 218223 h 336550"/>
                          <a:gd name="connsiteX51" fmla="*/ 129813 w 268312"/>
                          <a:gd name="connsiteY51" fmla="*/ 107760 h 336550"/>
                          <a:gd name="connsiteX52" fmla="*/ 187192 w 268312"/>
                          <a:gd name="connsiteY52" fmla="*/ 84090 h 336550"/>
                          <a:gd name="connsiteX53" fmla="*/ 36992 w 268312"/>
                          <a:gd name="connsiteY53" fmla="*/ 0 h 336550"/>
                          <a:gd name="connsiteX54" fmla="*/ 161179 w 268312"/>
                          <a:gd name="connsiteY54" fmla="*/ 0 h 336550"/>
                          <a:gd name="connsiteX55" fmla="*/ 196850 w 268312"/>
                          <a:gd name="connsiteY55" fmla="*/ 36810 h 336550"/>
                          <a:gd name="connsiteX56" fmla="*/ 196850 w 268312"/>
                          <a:gd name="connsiteY56" fmla="*/ 67047 h 336550"/>
                          <a:gd name="connsiteX57" fmla="*/ 187602 w 268312"/>
                          <a:gd name="connsiteY57" fmla="*/ 67047 h 336550"/>
                          <a:gd name="connsiteX58" fmla="*/ 178354 w 268312"/>
                          <a:gd name="connsiteY58" fmla="*/ 67047 h 336550"/>
                          <a:gd name="connsiteX59" fmla="*/ 178354 w 268312"/>
                          <a:gd name="connsiteY59" fmla="*/ 60474 h 336550"/>
                          <a:gd name="connsiteX60" fmla="*/ 178354 w 268312"/>
                          <a:gd name="connsiteY60" fmla="*/ 59159 h 336550"/>
                          <a:gd name="connsiteX61" fmla="*/ 169106 w 268312"/>
                          <a:gd name="connsiteY61" fmla="*/ 48642 h 336550"/>
                          <a:gd name="connsiteX62" fmla="*/ 29065 w 268312"/>
                          <a:gd name="connsiteY62" fmla="*/ 48642 h 336550"/>
                          <a:gd name="connsiteX63" fmla="*/ 19817 w 268312"/>
                          <a:gd name="connsiteY63" fmla="*/ 59159 h 336550"/>
                          <a:gd name="connsiteX64" fmla="*/ 19817 w 268312"/>
                          <a:gd name="connsiteY64" fmla="*/ 278706 h 336550"/>
                          <a:gd name="connsiteX65" fmla="*/ 29065 w 268312"/>
                          <a:gd name="connsiteY65" fmla="*/ 287908 h 336550"/>
                          <a:gd name="connsiteX66" fmla="*/ 169106 w 268312"/>
                          <a:gd name="connsiteY66" fmla="*/ 287908 h 336550"/>
                          <a:gd name="connsiteX67" fmla="*/ 178354 w 268312"/>
                          <a:gd name="connsiteY67" fmla="*/ 278706 h 336550"/>
                          <a:gd name="connsiteX68" fmla="*/ 178354 w 268312"/>
                          <a:gd name="connsiteY68" fmla="*/ 261615 h 336550"/>
                          <a:gd name="connsiteX69" fmla="*/ 187602 w 268312"/>
                          <a:gd name="connsiteY69" fmla="*/ 262930 h 336550"/>
                          <a:gd name="connsiteX70" fmla="*/ 196850 w 268312"/>
                          <a:gd name="connsiteY70" fmla="*/ 261615 h 336550"/>
                          <a:gd name="connsiteX71" fmla="*/ 196850 w 268312"/>
                          <a:gd name="connsiteY71" fmla="*/ 299740 h 336550"/>
                          <a:gd name="connsiteX72" fmla="*/ 161179 w 268312"/>
                          <a:gd name="connsiteY72" fmla="*/ 336550 h 336550"/>
                          <a:gd name="connsiteX73" fmla="*/ 36992 w 268312"/>
                          <a:gd name="connsiteY73" fmla="*/ 336550 h 336550"/>
                          <a:gd name="connsiteX74" fmla="*/ 0 w 268312"/>
                          <a:gd name="connsiteY74" fmla="*/ 299740 h 336550"/>
                          <a:gd name="connsiteX75" fmla="*/ 0 w 268312"/>
                          <a:gd name="connsiteY75" fmla="*/ 36810 h 336550"/>
                          <a:gd name="connsiteX76" fmla="*/ 36992 w 268312"/>
                          <a:gd name="connsiteY76"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268312" h="336550">
                            <a:moveTo>
                              <a:pt x="79065" y="303213"/>
                            </a:moveTo>
                            <a:cubicBezTo>
                              <a:pt x="73799" y="303213"/>
                              <a:pt x="69850" y="306955"/>
                              <a:pt x="69850" y="311945"/>
                            </a:cubicBezTo>
                            <a:cubicBezTo>
                              <a:pt x="69850" y="316934"/>
                              <a:pt x="73799" y="320676"/>
                              <a:pt x="79065" y="320676"/>
                            </a:cubicBezTo>
                            <a:cubicBezTo>
                              <a:pt x="79065" y="320676"/>
                              <a:pt x="79065" y="320676"/>
                              <a:pt x="114610" y="320676"/>
                            </a:cubicBezTo>
                            <a:cubicBezTo>
                              <a:pt x="119875" y="320676"/>
                              <a:pt x="123825" y="316934"/>
                              <a:pt x="123825" y="311945"/>
                            </a:cubicBezTo>
                            <a:cubicBezTo>
                              <a:pt x="123825" y="306955"/>
                              <a:pt x="119875" y="303213"/>
                              <a:pt x="114610" y="303213"/>
                            </a:cubicBezTo>
                            <a:cubicBezTo>
                              <a:pt x="114610" y="303213"/>
                              <a:pt x="114610" y="303213"/>
                              <a:pt x="79065" y="303213"/>
                            </a:cubicBezTo>
                            <a:close/>
                            <a:moveTo>
                              <a:pt x="184235" y="119063"/>
                            </a:moveTo>
                            <a:cubicBezTo>
                              <a:pt x="181644" y="119063"/>
                              <a:pt x="181644" y="119063"/>
                              <a:pt x="181644" y="121725"/>
                            </a:cubicBezTo>
                            <a:cubicBezTo>
                              <a:pt x="181644" y="121725"/>
                              <a:pt x="181644" y="121725"/>
                              <a:pt x="181644" y="125717"/>
                            </a:cubicBezTo>
                            <a:cubicBezTo>
                              <a:pt x="181644" y="129709"/>
                              <a:pt x="181644" y="129709"/>
                              <a:pt x="177759" y="131039"/>
                            </a:cubicBezTo>
                            <a:cubicBezTo>
                              <a:pt x="169989" y="133701"/>
                              <a:pt x="164808" y="139024"/>
                              <a:pt x="164808" y="148339"/>
                            </a:cubicBezTo>
                            <a:cubicBezTo>
                              <a:pt x="164808" y="156323"/>
                              <a:pt x="168694" y="161646"/>
                              <a:pt x="175169" y="165638"/>
                            </a:cubicBezTo>
                            <a:cubicBezTo>
                              <a:pt x="179054" y="168299"/>
                              <a:pt x="182939" y="169630"/>
                              <a:pt x="186825" y="170961"/>
                            </a:cubicBezTo>
                            <a:cubicBezTo>
                              <a:pt x="188120" y="172291"/>
                              <a:pt x="190710" y="172291"/>
                              <a:pt x="192005" y="173622"/>
                            </a:cubicBezTo>
                            <a:cubicBezTo>
                              <a:pt x="195890" y="177614"/>
                              <a:pt x="194595" y="182937"/>
                              <a:pt x="190710" y="185598"/>
                            </a:cubicBezTo>
                            <a:cubicBezTo>
                              <a:pt x="188120" y="186929"/>
                              <a:pt x="184235" y="186929"/>
                              <a:pt x="181644" y="186929"/>
                            </a:cubicBezTo>
                            <a:cubicBezTo>
                              <a:pt x="177759" y="185598"/>
                              <a:pt x="173874" y="184268"/>
                              <a:pt x="169989" y="182937"/>
                            </a:cubicBezTo>
                            <a:cubicBezTo>
                              <a:pt x="167398" y="181606"/>
                              <a:pt x="167398" y="181606"/>
                              <a:pt x="166103" y="184268"/>
                            </a:cubicBezTo>
                            <a:cubicBezTo>
                              <a:pt x="166103" y="186929"/>
                              <a:pt x="164808" y="188260"/>
                              <a:pt x="164808" y="190921"/>
                            </a:cubicBezTo>
                            <a:cubicBezTo>
                              <a:pt x="163513" y="193583"/>
                              <a:pt x="163513" y="194913"/>
                              <a:pt x="166103" y="196244"/>
                            </a:cubicBezTo>
                            <a:cubicBezTo>
                              <a:pt x="169989" y="197575"/>
                              <a:pt x="173874" y="198905"/>
                              <a:pt x="177759" y="198905"/>
                            </a:cubicBezTo>
                            <a:cubicBezTo>
                              <a:pt x="180349" y="198905"/>
                              <a:pt x="180349" y="198905"/>
                              <a:pt x="180349" y="202898"/>
                            </a:cubicBezTo>
                            <a:cubicBezTo>
                              <a:pt x="180349" y="204228"/>
                              <a:pt x="180349" y="205559"/>
                              <a:pt x="180349" y="206890"/>
                            </a:cubicBezTo>
                            <a:cubicBezTo>
                              <a:pt x="180349" y="208220"/>
                              <a:pt x="181644" y="209551"/>
                              <a:pt x="182939" y="209551"/>
                            </a:cubicBezTo>
                            <a:cubicBezTo>
                              <a:pt x="185530" y="209551"/>
                              <a:pt x="188120" y="209551"/>
                              <a:pt x="189415" y="209551"/>
                            </a:cubicBezTo>
                            <a:cubicBezTo>
                              <a:pt x="190710" y="209551"/>
                              <a:pt x="192005" y="208220"/>
                              <a:pt x="192005" y="206890"/>
                            </a:cubicBezTo>
                            <a:cubicBezTo>
                              <a:pt x="192005" y="205559"/>
                              <a:pt x="192005" y="202898"/>
                              <a:pt x="192005" y="201567"/>
                            </a:cubicBezTo>
                            <a:cubicBezTo>
                              <a:pt x="192005" y="198905"/>
                              <a:pt x="193300" y="198905"/>
                              <a:pt x="194595" y="197575"/>
                            </a:cubicBezTo>
                            <a:cubicBezTo>
                              <a:pt x="198480" y="196244"/>
                              <a:pt x="202366" y="193583"/>
                              <a:pt x="204956" y="190921"/>
                            </a:cubicBezTo>
                            <a:cubicBezTo>
                              <a:pt x="212726" y="180276"/>
                              <a:pt x="210136" y="166969"/>
                              <a:pt x="199775" y="160315"/>
                            </a:cubicBezTo>
                            <a:cubicBezTo>
                              <a:pt x="195890" y="157654"/>
                              <a:pt x="192005" y="156323"/>
                              <a:pt x="188120" y="154992"/>
                            </a:cubicBezTo>
                            <a:cubicBezTo>
                              <a:pt x="186825" y="153661"/>
                              <a:pt x="184235" y="153661"/>
                              <a:pt x="182939" y="152331"/>
                            </a:cubicBezTo>
                            <a:cubicBezTo>
                              <a:pt x="179054" y="148339"/>
                              <a:pt x="180349" y="144347"/>
                              <a:pt x="184235" y="141685"/>
                            </a:cubicBezTo>
                            <a:cubicBezTo>
                              <a:pt x="185530" y="141685"/>
                              <a:pt x="186825" y="141685"/>
                              <a:pt x="188120" y="141685"/>
                            </a:cubicBezTo>
                            <a:cubicBezTo>
                              <a:pt x="192005" y="141685"/>
                              <a:pt x="197185" y="141685"/>
                              <a:pt x="201071" y="144347"/>
                            </a:cubicBezTo>
                            <a:cubicBezTo>
                              <a:pt x="203661" y="145677"/>
                              <a:pt x="203661" y="145677"/>
                              <a:pt x="204956" y="143016"/>
                            </a:cubicBezTo>
                            <a:cubicBezTo>
                              <a:pt x="204956" y="140354"/>
                              <a:pt x="206251" y="137693"/>
                              <a:pt x="207546" y="135032"/>
                            </a:cubicBezTo>
                            <a:cubicBezTo>
                              <a:pt x="207546" y="133701"/>
                              <a:pt x="206251" y="132370"/>
                              <a:pt x="204956" y="132370"/>
                            </a:cubicBezTo>
                            <a:cubicBezTo>
                              <a:pt x="202366" y="131039"/>
                              <a:pt x="199775" y="129709"/>
                              <a:pt x="197185" y="129709"/>
                            </a:cubicBezTo>
                            <a:cubicBezTo>
                              <a:pt x="193300" y="128378"/>
                              <a:pt x="193300" y="128378"/>
                              <a:pt x="193300" y="124386"/>
                            </a:cubicBezTo>
                            <a:cubicBezTo>
                              <a:pt x="193300" y="119063"/>
                              <a:pt x="193300" y="119063"/>
                              <a:pt x="186825" y="119063"/>
                            </a:cubicBezTo>
                            <a:cubicBezTo>
                              <a:pt x="186825" y="119063"/>
                              <a:pt x="186825" y="119063"/>
                              <a:pt x="184235" y="119063"/>
                            </a:cubicBezTo>
                            <a:close/>
                            <a:moveTo>
                              <a:pt x="187192" y="84090"/>
                            </a:moveTo>
                            <a:cubicBezTo>
                              <a:pt x="207967" y="84090"/>
                              <a:pt x="228741" y="91980"/>
                              <a:pt x="244570" y="107760"/>
                            </a:cubicBezTo>
                            <a:cubicBezTo>
                              <a:pt x="276226" y="139321"/>
                              <a:pt x="276226" y="190607"/>
                              <a:pt x="244570" y="222168"/>
                            </a:cubicBezTo>
                            <a:cubicBezTo>
                              <a:pt x="216870" y="248468"/>
                              <a:pt x="177299" y="252413"/>
                              <a:pt x="145642" y="234003"/>
                            </a:cubicBezTo>
                            <a:cubicBezTo>
                              <a:pt x="132452" y="243208"/>
                              <a:pt x="120580" y="244523"/>
                              <a:pt x="111347" y="243208"/>
                            </a:cubicBezTo>
                            <a:cubicBezTo>
                              <a:pt x="107390" y="243208"/>
                              <a:pt x="107390" y="239263"/>
                              <a:pt x="110028" y="237948"/>
                            </a:cubicBezTo>
                            <a:cubicBezTo>
                              <a:pt x="117942" y="234003"/>
                              <a:pt x="123218" y="224798"/>
                              <a:pt x="127175" y="218223"/>
                            </a:cubicBezTo>
                            <a:cubicBezTo>
                              <a:pt x="127175" y="218223"/>
                              <a:pt x="127175" y="218223"/>
                              <a:pt x="125856" y="218223"/>
                            </a:cubicBezTo>
                            <a:cubicBezTo>
                              <a:pt x="96838" y="186662"/>
                              <a:pt x="98157" y="138006"/>
                              <a:pt x="129813" y="107760"/>
                            </a:cubicBezTo>
                            <a:cubicBezTo>
                              <a:pt x="145642" y="91980"/>
                              <a:pt x="166417" y="84090"/>
                              <a:pt x="187192" y="84090"/>
                            </a:cubicBezTo>
                            <a:close/>
                            <a:moveTo>
                              <a:pt x="36992" y="0"/>
                            </a:moveTo>
                            <a:cubicBezTo>
                              <a:pt x="36992" y="0"/>
                              <a:pt x="36992" y="0"/>
                              <a:pt x="161179" y="0"/>
                            </a:cubicBezTo>
                            <a:cubicBezTo>
                              <a:pt x="180997" y="0"/>
                              <a:pt x="196850" y="15776"/>
                              <a:pt x="196850" y="36810"/>
                            </a:cubicBezTo>
                            <a:cubicBezTo>
                              <a:pt x="196850" y="36810"/>
                              <a:pt x="196850" y="36810"/>
                              <a:pt x="196850" y="67047"/>
                            </a:cubicBezTo>
                            <a:cubicBezTo>
                              <a:pt x="194208" y="67047"/>
                              <a:pt x="191566" y="67047"/>
                              <a:pt x="187602" y="67047"/>
                            </a:cubicBezTo>
                            <a:cubicBezTo>
                              <a:pt x="184960" y="67047"/>
                              <a:pt x="180997" y="67047"/>
                              <a:pt x="178354" y="67047"/>
                            </a:cubicBezTo>
                            <a:cubicBezTo>
                              <a:pt x="178354" y="67047"/>
                              <a:pt x="178354" y="67047"/>
                              <a:pt x="178354" y="60474"/>
                            </a:cubicBezTo>
                            <a:cubicBezTo>
                              <a:pt x="178354" y="60474"/>
                              <a:pt x="178354" y="60474"/>
                              <a:pt x="178354" y="59159"/>
                            </a:cubicBezTo>
                            <a:cubicBezTo>
                              <a:pt x="178354" y="53900"/>
                              <a:pt x="174391" y="48642"/>
                              <a:pt x="169106" y="48642"/>
                            </a:cubicBezTo>
                            <a:cubicBezTo>
                              <a:pt x="169106" y="48642"/>
                              <a:pt x="169106" y="48642"/>
                              <a:pt x="29065" y="48642"/>
                            </a:cubicBezTo>
                            <a:cubicBezTo>
                              <a:pt x="23780" y="48642"/>
                              <a:pt x="19817" y="53900"/>
                              <a:pt x="19817" y="59159"/>
                            </a:cubicBezTo>
                            <a:cubicBezTo>
                              <a:pt x="19817" y="59159"/>
                              <a:pt x="19817" y="59159"/>
                              <a:pt x="19817" y="278706"/>
                            </a:cubicBezTo>
                            <a:cubicBezTo>
                              <a:pt x="19817" y="283964"/>
                              <a:pt x="23780" y="287908"/>
                              <a:pt x="29065" y="287908"/>
                            </a:cubicBezTo>
                            <a:cubicBezTo>
                              <a:pt x="29065" y="287908"/>
                              <a:pt x="29065" y="287908"/>
                              <a:pt x="169106" y="287908"/>
                            </a:cubicBezTo>
                            <a:cubicBezTo>
                              <a:pt x="174391" y="287908"/>
                              <a:pt x="178354" y="282650"/>
                              <a:pt x="178354" y="278706"/>
                            </a:cubicBezTo>
                            <a:cubicBezTo>
                              <a:pt x="178354" y="278706"/>
                              <a:pt x="178354" y="278706"/>
                              <a:pt x="178354" y="261615"/>
                            </a:cubicBezTo>
                            <a:cubicBezTo>
                              <a:pt x="180997" y="261615"/>
                              <a:pt x="184960" y="262930"/>
                              <a:pt x="187602" y="262930"/>
                            </a:cubicBezTo>
                            <a:cubicBezTo>
                              <a:pt x="191566" y="262930"/>
                              <a:pt x="194208" y="261615"/>
                              <a:pt x="196850" y="261615"/>
                            </a:cubicBezTo>
                            <a:cubicBezTo>
                              <a:pt x="196850" y="261615"/>
                              <a:pt x="196850" y="261615"/>
                              <a:pt x="196850" y="299740"/>
                            </a:cubicBezTo>
                            <a:cubicBezTo>
                              <a:pt x="196850" y="320774"/>
                              <a:pt x="180997" y="336550"/>
                              <a:pt x="161179" y="336550"/>
                            </a:cubicBezTo>
                            <a:cubicBezTo>
                              <a:pt x="161179" y="336550"/>
                              <a:pt x="161179" y="336550"/>
                              <a:pt x="36992" y="336550"/>
                            </a:cubicBezTo>
                            <a:cubicBezTo>
                              <a:pt x="17175" y="336550"/>
                              <a:pt x="0" y="320774"/>
                              <a:pt x="0" y="299740"/>
                            </a:cubicBezTo>
                            <a:cubicBezTo>
                              <a:pt x="0" y="299740"/>
                              <a:pt x="0" y="299740"/>
                              <a:pt x="0" y="36810"/>
                            </a:cubicBezTo>
                            <a:cubicBezTo>
                              <a:pt x="0" y="15776"/>
                              <a:pt x="17175" y="0"/>
                              <a:pt x="36992"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nvGrpSpPr>
                  <p:cNvPr id="74" name="千图PPT彼岸天：ID 8661124库_组合 4">
                    <a:extLst>
                      <a:ext uri="{FF2B5EF4-FFF2-40B4-BE49-F238E27FC236}">
                        <a16:creationId xmlns:a16="http://schemas.microsoft.com/office/drawing/2014/main" id="{0FFDE00F-88E9-4B75-9845-56ED2923E98C}"/>
                      </a:ext>
                    </a:extLst>
                  </p:cNvPr>
                  <p:cNvGrpSpPr/>
                  <p:nvPr>
                    <p:custDataLst>
                      <p:tags r:id="rId4"/>
                    </p:custDataLst>
                  </p:nvPr>
                </p:nvGrpSpPr>
                <p:grpSpPr>
                  <a:xfrm>
                    <a:off x="2579797" y="1339914"/>
                    <a:ext cx="2390787" cy="3942242"/>
                    <a:chOff x="4884953" y="1339913"/>
                    <a:chExt cx="2390786" cy="3942241"/>
                  </a:xfrm>
                </p:grpSpPr>
                <p:sp>
                  <p:nvSpPr>
                    <p:cNvPr id="83" name="矩形 82">
                      <a:extLst>
                        <a:ext uri="{FF2B5EF4-FFF2-40B4-BE49-F238E27FC236}">
                          <a16:creationId xmlns:a16="http://schemas.microsoft.com/office/drawing/2014/main" id="{2D3234A0-57A4-4A81-8135-B5826BE5F55F}"/>
                        </a:ext>
                      </a:extLst>
                    </p:cNvPr>
                    <p:cNvSpPr/>
                    <p:nvPr/>
                  </p:nvSpPr>
                  <p:spPr>
                    <a:xfrm>
                      <a:off x="4884953" y="4499975"/>
                      <a:ext cx="2390786" cy="782179"/>
                    </a:xfrm>
                    <a:prstGeom prst="rect">
                      <a:avLst/>
                    </a:prstGeom>
                  </p:spPr>
                  <p:txBody>
                    <a:bodyPr wrap="none" lIns="0" tIns="0" rIns="0" bIns="0" anchor="ctr" anchorCtr="1">
                      <a:normAutofit/>
                    </a:bodyPr>
                    <a:lstStyle/>
                    <a:p>
                      <a:pPr algn="ctr" defTabSz="914356">
                        <a:spcBef>
                          <a:spcPct val="0"/>
                        </a:spcBef>
                        <a:defRPr/>
                      </a:pPr>
                      <a:r>
                        <a:rPr lang="zh-CN" altLang="en-US" sz="1900" b="1" dirty="0">
                          <a:solidFill>
                            <a:prstClr val="black">
                              <a:lumMod val="85000"/>
                              <a:lumOff val="15000"/>
                            </a:prstClr>
                          </a:solidFill>
                          <a:ea typeface="Source Han Serif SC" panose="02020400000000000000" pitchFamily="18" charset="-122"/>
                          <a:cs typeface="+mn-ea"/>
                          <a:sym typeface="Source Han Serif SC" panose="02020400000000000000" pitchFamily="18" charset="-122"/>
                        </a:rPr>
                        <a:t>争取同情</a:t>
                      </a:r>
                      <a:endParaRPr lang="en-US" altLang="zh-CN" sz="1900" b="1" dirty="0">
                        <a:solidFill>
                          <a:prstClr val="black">
                            <a:lumMod val="85000"/>
                            <a:lumOff val="15000"/>
                          </a:prstClr>
                        </a:solidFill>
                        <a:ea typeface="Source Han Serif SC" panose="02020400000000000000" pitchFamily="18" charset="-122"/>
                        <a:cs typeface="+mn-ea"/>
                        <a:sym typeface="Source Han Serif SC" panose="02020400000000000000" pitchFamily="18" charset="-122"/>
                      </a:endParaRPr>
                    </a:p>
                  </p:txBody>
                </p:sp>
                <p:grpSp>
                  <p:nvGrpSpPr>
                    <p:cNvPr id="84" name="组合 83">
                      <a:extLst>
                        <a:ext uri="{FF2B5EF4-FFF2-40B4-BE49-F238E27FC236}">
                          <a16:creationId xmlns:a16="http://schemas.microsoft.com/office/drawing/2014/main" id="{A861E4DC-CAB4-4B9F-9A0D-D616C8143F31}"/>
                        </a:ext>
                      </a:extLst>
                    </p:cNvPr>
                    <p:cNvGrpSpPr/>
                    <p:nvPr/>
                  </p:nvGrpSpPr>
                  <p:grpSpPr>
                    <a:xfrm>
                      <a:off x="5554981" y="1339913"/>
                      <a:ext cx="1082040" cy="2826488"/>
                      <a:chOff x="5554981" y="1339913"/>
                      <a:chExt cx="1082040" cy="2826488"/>
                    </a:xfrm>
                  </p:grpSpPr>
                  <p:sp>
                    <p:nvSpPr>
                      <p:cNvPr id="85" name="梯形 84">
                        <a:extLst>
                          <a:ext uri="{FF2B5EF4-FFF2-40B4-BE49-F238E27FC236}">
                            <a16:creationId xmlns:a16="http://schemas.microsoft.com/office/drawing/2014/main" id="{1B9F7B9E-8E34-46E9-B7BF-6D8C006555BD}"/>
                          </a:ext>
                        </a:extLst>
                      </p:cNvPr>
                      <p:cNvSpPr/>
                      <p:nvPr/>
                    </p:nvSpPr>
                    <p:spPr>
                      <a:xfrm flipV="1">
                        <a:off x="5771340"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86" name="椭圆 85">
                        <a:extLst>
                          <a:ext uri="{FF2B5EF4-FFF2-40B4-BE49-F238E27FC236}">
                            <a16:creationId xmlns:a16="http://schemas.microsoft.com/office/drawing/2014/main" id="{33B09226-78FF-4CF3-B013-786F4C69899C}"/>
                          </a:ext>
                        </a:extLst>
                      </p:cNvPr>
                      <p:cNvSpPr/>
                      <p:nvPr/>
                    </p:nvSpPr>
                    <p:spPr>
                      <a:xfrm>
                        <a:off x="5554981" y="3084361"/>
                        <a:ext cx="1082040" cy="1082040"/>
                      </a:xfrm>
                      <a:prstGeom prst="ellipse">
                        <a:avLst/>
                      </a:prstGeom>
                      <a:solidFill>
                        <a:schemeClr val="accent2"/>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87" name="任意多边形 133">
                        <a:extLst>
                          <a:ext uri="{FF2B5EF4-FFF2-40B4-BE49-F238E27FC236}">
                            <a16:creationId xmlns:a16="http://schemas.microsoft.com/office/drawing/2014/main" id="{BB5C1B09-00B0-492C-BA16-8B996A5E6FEC}"/>
                          </a:ext>
                        </a:extLst>
                      </p:cNvPr>
                      <p:cNvSpPr/>
                      <p:nvPr/>
                    </p:nvSpPr>
                    <p:spPr>
                      <a:xfrm>
                        <a:off x="5638802"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88" name="任意多边形 134">
                        <a:extLst>
                          <a:ext uri="{FF2B5EF4-FFF2-40B4-BE49-F238E27FC236}">
                            <a16:creationId xmlns:a16="http://schemas.microsoft.com/office/drawing/2014/main" id="{DF349131-7EE8-4059-80FA-50F531E67312}"/>
                          </a:ext>
                        </a:extLst>
                      </p:cNvPr>
                      <p:cNvSpPr/>
                      <p:nvPr/>
                    </p:nvSpPr>
                    <p:spPr>
                      <a:xfrm>
                        <a:off x="5815015"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89" name="任意多边形 135">
                        <a:extLst>
                          <a:ext uri="{FF2B5EF4-FFF2-40B4-BE49-F238E27FC236}">
                            <a16:creationId xmlns:a16="http://schemas.microsoft.com/office/drawing/2014/main" id="{86D91A92-3812-4775-9882-6CC91720040D}"/>
                          </a:ext>
                        </a:extLst>
                      </p:cNvPr>
                      <p:cNvSpPr>
                        <a:spLocks noChangeAspect="1"/>
                      </p:cNvSpPr>
                      <p:nvPr/>
                    </p:nvSpPr>
                    <p:spPr bwMode="auto">
                      <a:xfrm>
                        <a:off x="5752799" y="3326462"/>
                        <a:ext cx="686402" cy="580059"/>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nvGrpSpPr>
                  <p:cNvPr id="75" name="千图PPT彼岸天：ID 8661124库_组合 5">
                    <a:extLst>
                      <a:ext uri="{FF2B5EF4-FFF2-40B4-BE49-F238E27FC236}">
                        <a16:creationId xmlns:a16="http://schemas.microsoft.com/office/drawing/2014/main" id="{5A413691-1EB0-4432-8F5F-E1E4A9F045B5}"/>
                      </a:ext>
                    </a:extLst>
                  </p:cNvPr>
                  <p:cNvGrpSpPr/>
                  <p:nvPr>
                    <p:custDataLst>
                      <p:tags r:id="rId5"/>
                    </p:custDataLst>
                  </p:nvPr>
                </p:nvGrpSpPr>
                <p:grpSpPr>
                  <a:xfrm>
                    <a:off x="4970583" y="1339914"/>
                    <a:ext cx="2250835" cy="3739076"/>
                    <a:chOff x="8364254" y="1339913"/>
                    <a:chExt cx="2250834" cy="3739075"/>
                  </a:xfrm>
                </p:grpSpPr>
                <p:sp>
                  <p:nvSpPr>
                    <p:cNvPr id="76" name="矩形 75">
                      <a:extLst>
                        <a:ext uri="{FF2B5EF4-FFF2-40B4-BE49-F238E27FC236}">
                          <a16:creationId xmlns:a16="http://schemas.microsoft.com/office/drawing/2014/main" id="{D9928E66-CD78-4669-AD11-208F944BD5ED}"/>
                        </a:ext>
                      </a:extLst>
                    </p:cNvPr>
                    <p:cNvSpPr/>
                    <p:nvPr/>
                  </p:nvSpPr>
                  <p:spPr>
                    <a:xfrm>
                      <a:off x="8364254" y="4753578"/>
                      <a:ext cx="2250834" cy="325410"/>
                    </a:xfrm>
                    <a:prstGeom prst="rect">
                      <a:avLst/>
                    </a:prstGeom>
                  </p:spPr>
                  <p:txBody>
                    <a:bodyPr wrap="none" lIns="0" tIns="0" rIns="0" bIns="0" anchor="ctr" anchorCtr="1">
                      <a:normAutofit fontScale="92500" lnSpcReduction="20000"/>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善意威胁</a:t>
                      </a:r>
                    </a:p>
                  </p:txBody>
                </p:sp>
                <p:grpSp>
                  <p:nvGrpSpPr>
                    <p:cNvPr id="77" name="组合 76">
                      <a:extLst>
                        <a:ext uri="{FF2B5EF4-FFF2-40B4-BE49-F238E27FC236}">
                          <a16:creationId xmlns:a16="http://schemas.microsoft.com/office/drawing/2014/main" id="{62994951-6CF7-4D4C-AB00-EB01FC1E9222}"/>
                        </a:ext>
                      </a:extLst>
                    </p:cNvPr>
                    <p:cNvGrpSpPr/>
                    <p:nvPr/>
                  </p:nvGrpSpPr>
                  <p:grpSpPr>
                    <a:xfrm>
                      <a:off x="8948651" y="1339913"/>
                      <a:ext cx="1082040" cy="2826488"/>
                      <a:chOff x="8948650" y="1339913"/>
                      <a:chExt cx="1082040" cy="2826488"/>
                    </a:xfrm>
                  </p:grpSpPr>
                  <p:sp>
                    <p:nvSpPr>
                      <p:cNvPr id="78" name="梯形 77">
                        <a:extLst>
                          <a:ext uri="{FF2B5EF4-FFF2-40B4-BE49-F238E27FC236}">
                            <a16:creationId xmlns:a16="http://schemas.microsoft.com/office/drawing/2014/main" id="{94876123-915D-4F3F-B814-488E81806921}"/>
                          </a:ext>
                        </a:extLst>
                      </p:cNvPr>
                      <p:cNvSpPr/>
                      <p:nvPr/>
                    </p:nvSpPr>
                    <p:spPr>
                      <a:xfrm flipV="1">
                        <a:off x="9165009"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79" name="椭圆 78">
                        <a:extLst>
                          <a:ext uri="{FF2B5EF4-FFF2-40B4-BE49-F238E27FC236}">
                            <a16:creationId xmlns:a16="http://schemas.microsoft.com/office/drawing/2014/main" id="{F04AAE90-3032-43DB-9B8C-D0CA6F00B418}"/>
                          </a:ext>
                        </a:extLst>
                      </p:cNvPr>
                      <p:cNvSpPr/>
                      <p:nvPr/>
                    </p:nvSpPr>
                    <p:spPr>
                      <a:xfrm>
                        <a:off x="8948650" y="3084361"/>
                        <a:ext cx="1082040" cy="1082040"/>
                      </a:xfrm>
                      <a:prstGeom prst="ellipse">
                        <a:avLst/>
                      </a:prstGeom>
                      <a:solidFill>
                        <a:schemeClr val="accent4"/>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80" name="任意多边形 125">
                        <a:extLst>
                          <a:ext uri="{FF2B5EF4-FFF2-40B4-BE49-F238E27FC236}">
                            <a16:creationId xmlns:a16="http://schemas.microsoft.com/office/drawing/2014/main" id="{85B75812-29E7-4A97-B055-3E8BE657C1C9}"/>
                          </a:ext>
                        </a:extLst>
                      </p:cNvPr>
                      <p:cNvSpPr/>
                      <p:nvPr/>
                    </p:nvSpPr>
                    <p:spPr>
                      <a:xfrm>
                        <a:off x="9032471"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81" name="任意多边形 126">
                        <a:extLst>
                          <a:ext uri="{FF2B5EF4-FFF2-40B4-BE49-F238E27FC236}">
                            <a16:creationId xmlns:a16="http://schemas.microsoft.com/office/drawing/2014/main" id="{9FA9EC7A-6F65-4445-B013-CE31FF854521}"/>
                          </a:ext>
                        </a:extLst>
                      </p:cNvPr>
                      <p:cNvSpPr/>
                      <p:nvPr/>
                    </p:nvSpPr>
                    <p:spPr>
                      <a:xfrm>
                        <a:off x="9208684"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82" name="任意多边形 127">
                        <a:extLst>
                          <a:ext uri="{FF2B5EF4-FFF2-40B4-BE49-F238E27FC236}">
                            <a16:creationId xmlns:a16="http://schemas.microsoft.com/office/drawing/2014/main" id="{5954C393-7F88-4719-AFE8-4A913845DAC9}"/>
                          </a:ext>
                        </a:extLst>
                      </p:cNvPr>
                      <p:cNvSpPr>
                        <a:spLocks/>
                      </p:cNvSpPr>
                      <p:nvPr/>
                    </p:nvSpPr>
                    <p:spPr bwMode="auto">
                      <a:xfrm>
                        <a:off x="9266972" y="3288577"/>
                        <a:ext cx="492495" cy="673606"/>
                      </a:xfrm>
                      <a:custGeom>
                        <a:avLst/>
                        <a:gdLst>
                          <a:gd name="connsiteX0" fmla="*/ 103981 w 246063"/>
                          <a:gd name="connsiteY0" fmla="*/ 280987 h 336550"/>
                          <a:gd name="connsiteX1" fmla="*/ 84137 w 246063"/>
                          <a:gd name="connsiteY1" fmla="*/ 301625 h 336550"/>
                          <a:gd name="connsiteX2" fmla="*/ 103981 w 246063"/>
                          <a:gd name="connsiteY2" fmla="*/ 322263 h 336550"/>
                          <a:gd name="connsiteX3" fmla="*/ 123825 w 246063"/>
                          <a:gd name="connsiteY3" fmla="*/ 301625 h 336550"/>
                          <a:gd name="connsiteX4" fmla="*/ 103981 w 246063"/>
                          <a:gd name="connsiteY4" fmla="*/ 280987 h 336550"/>
                          <a:gd name="connsiteX5" fmla="*/ 168411 w 246063"/>
                          <a:gd name="connsiteY5" fmla="*/ 107950 h 336550"/>
                          <a:gd name="connsiteX6" fmla="*/ 163150 w 246063"/>
                          <a:gd name="connsiteY6" fmla="*/ 113163 h 336550"/>
                          <a:gd name="connsiteX7" fmla="*/ 163150 w 246063"/>
                          <a:gd name="connsiteY7" fmla="*/ 118376 h 336550"/>
                          <a:gd name="connsiteX8" fmla="*/ 147365 w 246063"/>
                          <a:gd name="connsiteY8" fmla="*/ 136620 h 336550"/>
                          <a:gd name="connsiteX9" fmla="*/ 167096 w 246063"/>
                          <a:gd name="connsiteY9" fmla="*/ 157471 h 336550"/>
                          <a:gd name="connsiteX10" fmla="*/ 176304 w 246063"/>
                          <a:gd name="connsiteY10" fmla="*/ 165290 h 336550"/>
                          <a:gd name="connsiteX11" fmla="*/ 167096 w 246063"/>
                          <a:gd name="connsiteY11" fmla="*/ 171806 h 336550"/>
                          <a:gd name="connsiteX12" fmla="*/ 155258 w 246063"/>
                          <a:gd name="connsiteY12" fmla="*/ 167896 h 336550"/>
                          <a:gd name="connsiteX13" fmla="*/ 153942 w 246063"/>
                          <a:gd name="connsiteY13" fmla="*/ 167896 h 336550"/>
                          <a:gd name="connsiteX14" fmla="*/ 148681 w 246063"/>
                          <a:gd name="connsiteY14" fmla="*/ 170503 h 336550"/>
                          <a:gd name="connsiteX15" fmla="*/ 147365 w 246063"/>
                          <a:gd name="connsiteY15" fmla="*/ 175716 h 336550"/>
                          <a:gd name="connsiteX16" fmla="*/ 149996 w 246063"/>
                          <a:gd name="connsiteY16" fmla="*/ 180928 h 336550"/>
                          <a:gd name="connsiteX17" fmla="*/ 161834 w 246063"/>
                          <a:gd name="connsiteY17" fmla="*/ 184838 h 336550"/>
                          <a:gd name="connsiteX18" fmla="*/ 161834 w 246063"/>
                          <a:gd name="connsiteY18" fmla="*/ 190051 h 336550"/>
                          <a:gd name="connsiteX19" fmla="*/ 167096 w 246063"/>
                          <a:gd name="connsiteY19" fmla="*/ 195263 h 336550"/>
                          <a:gd name="connsiteX20" fmla="*/ 171042 w 246063"/>
                          <a:gd name="connsiteY20" fmla="*/ 195263 h 336550"/>
                          <a:gd name="connsiteX21" fmla="*/ 176304 w 246063"/>
                          <a:gd name="connsiteY21" fmla="*/ 190051 h 336550"/>
                          <a:gd name="connsiteX22" fmla="*/ 176304 w 246063"/>
                          <a:gd name="connsiteY22" fmla="*/ 183535 h 336550"/>
                          <a:gd name="connsiteX23" fmla="*/ 192088 w 246063"/>
                          <a:gd name="connsiteY23" fmla="*/ 165290 h 336550"/>
                          <a:gd name="connsiteX24" fmla="*/ 173673 w 246063"/>
                          <a:gd name="connsiteY24" fmla="*/ 143136 h 336550"/>
                          <a:gd name="connsiteX25" fmla="*/ 163150 w 246063"/>
                          <a:gd name="connsiteY25" fmla="*/ 135317 h 336550"/>
                          <a:gd name="connsiteX26" fmla="*/ 171042 w 246063"/>
                          <a:gd name="connsiteY26" fmla="*/ 131407 h 336550"/>
                          <a:gd name="connsiteX27" fmla="*/ 180250 w 246063"/>
                          <a:gd name="connsiteY27" fmla="*/ 132711 h 336550"/>
                          <a:gd name="connsiteX28" fmla="*/ 182880 w 246063"/>
                          <a:gd name="connsiteY28" fmla="*/ 134014 h 336550"/>
                          <a:gd name="connsiteX29" fmla="*/ 188142 w 246063"/>
                          <a:gd name="connsiteY29" fmla="*/ 130104 h 336550"/>
                          <a:gd name="connsiteX30" fmla="*/ 189457 w 246063"/>
                          <a:gd name="connsiteY30" fmla="*/ 126195 h 336550"/>
                          <a:gd name="connsiteX31" fmla="*/ 186827 w 246063"/>
                          <a:gd name="connsiteY31" fmla="*/ 120982 h 336550"/>
                          <a:gd name="connsiteX32" fmla="*/ 176304 w 246063"/>
                          <a:gd name="connsiteY32" fmla="*/ 118376 h 336550"/>
                          <a:gd name="connsiteX33" fmla="*/ 176304 w 246063"/>
                          <a:gd name="connsiteY33" fmla="*/ 113163 h 336550"/>
                          <a:gd name="connsiteX34" fmla="*/ 171042 w 246063"/>
                          <a:gd name="connsiteY34" fmla="*/ 107950 h 336550"/>
                          <a:gd name="connsiteX35" fmla="*/ 168411 w 246063"/>
                          <a:gd name="connsiteY35" fmla="*/ 107950 h 336550"/>
                          <a:gd name="connsiteX36" fmla="*/ 37772 w 246063"/>
                          <a:gd name="connsiteY36" fmla="*/ 42862 h 336550"/>
                          <a:gd name="connsiteX37" fmla="*/ 28575 w 246063"/>
                          <a:gd name="connsiteY37" fmla="*/ 52090 h 336550"/>
                          <a:gd name="connsiteX38" fmla="*/ 28575 w 246063"/>
                          <a:gd name="connsiteY38" fmla="*/ 259059 h 336550"/>
                          <a:gd name="connsiteX39" fmla="*/ 37772 w 246063"/>
                          <a:gd name="connsiteY39" fmla="*/ 268287 h 336550"/>
                          <a:gd name="connsiteX40" fmla="*/ 171778 w 246063"/>
                          <a:gd name="connsiteY40" fmla="*/ 268287 h 336550"/>
                          <a:gd name="connsiteX41" fmla="*/ 180975 w 246063"/>
                          <a:gd name="connsiteY41" fmla="*/ 259059 h 336550"/>
                          <a:gd name="connsiteX42" fmla="*/ 180975 w 246063"/>
                          <a:gd name="connsiteY42" fmla="*/ 216875 h 336550"/>
                          <a:gd name="connsiteX43" fmla="*/ 156013 w 246063"/>
                          <a:gd name="connsiteY43" fmla="*/ 236649 h 336550"/>
                          <a:gd name="connsiteX44" fmla="*/ 149444 w 246063"/>
                          <a:gd name="connsiteY44" fmla="*/ 239285 h 336550"/>
                          <a:gd name="connsiteX45" fmla="*/ 140247 w 246063"/>
                          <a:gd name="connsiteY45" fmla="*/ 228739 h 336550"/>
                          <a:gd name="connsiteX46" fmla="*/ 140247 w 246063"/>
                          <a:gd name="connsiteY46" fmla="*/ 214238 h 336550"/>
                          <a:gd name="connsiteX47" fmla="*/ 136306 w 246063"/>
                          <a:gd name="connsiteY47" fmla="*/ 208965 h 336550"/>
                          <a:gd name="connsiteX48" fmla="*/ 106089 w 246063"/>
                          <a:gd name="connsiteY48" fmla="*/ 208965 h 336550"/>
                          <a:gd name="connsiteX49" fmla="*/ 91637 w 246063"/>
                          <a:gd name="connsiteY49" fmla="*/ 194464 h 336550"/>
                          <a:gd name="connsiteX50" fmla="*/ 91637 w 246063"/>
                          <a:gd name="connsiteY50" fmla="*/ 108776 h 336550"/>
                          <a:gd name="connsiteX51" fmla="*/ 106089 w 246063"/>
                          <a:gd name="connsiteY51" fmla="*/ 94274 h 336550"/>
                          <a:gd name="connsiteX52" fmla="*/ 180975 w 246063"/>
                          <a:gd name="connsiteY52" fmla="*/ 94274 h 336550"/>
                          <a:gd name="connsiteX53" fmla="*/ 180975 w 246063"/>
                          <a:gd name="connsiteY53" fmla="*/ 52090 h 336550"/>
                          <a:gd name="connsiteX54" fmla="*/ 171778 w 246063"/>
                          <a:gd name="connsiteY54" fmla="*/ 42862 h 336550"/>
                          <a:gd name="connsiteX55" fmla="*/ 37772 w 246063"/>
                          <a:gd name="connsiteY55" fmla="*/ 42862 h 336550"/>
                          <a:gd name="connsiteX56" fmla="*/ 18521 w 246063"/>
                          <a:gd name="connsiteY56" fmla="*/ 0 h 336550"/>
                          <a:gd name="connsiteX57" fmla="*/ 189178 w 246063"/>
                          <a:gd name="connsiteY57" fmla="*/ 0 h 336550"/>
                          <a:gd name="connsiteX58" fmla="*/ 209021 w 246063"/>
                          <a:gd name="connsiteY58" fmla="*/ 19719 h 336550"/>
                          <a:gd name="connsiteX59" fmla="*/ 209021 w 246063"/>
                          <a:gd name="connsiteY59" fmla="*/ 94654 h 336550"/>
                          <a:gd name="connsiteX60" fmla="*/ 232834 w 246063"/>
                          <a:gd name="connsiteY60" fmla="*/ 94654 h 336550"/>
                          <a:gd name="connsiteX61" fmla="*/ 246063 w 246063"/>
                          <a:gd name="connsiteY61" fmla="*/ 109116 h 336550"/>
                          <a:gd name="connsiteX62" fmla="*/ 246063 w 246063"/>
                          <a:gd name="connsiteY62" fmla="*/ 194568 h 336550"/>
                          <a:gd name="connsiteX63" fmla="*/ 232834 w 246063"/>
                          <a:gd name="connsiteY63" fmla="*/ 209029 h 336550"/>
                          <a:gd name="connsiteX64" fmla="*/ 209021 w 246063"/>
                          <a:gd name="connsiteY64" fmla="*/ 209029 h 336550"/>
                          <a:gd name="connsiteX65" fmla="*/ 209021 w 246063"/>
                          <a:gd name="connsiteY65" fmla="*/ 316831 h 336550"/>
                          <a:gd name="connsiteX66" fmla="*/ 189178 w 246063"/>
                          <a:gd name="connsiteY66" fmla="*/ 336550 h 336550"/>
                          <a:gd name="connsiteX67" fmla="*/ 18521 w 246063"/>
                          <a:gd name="connsiteY67" fmla="*/ 336550 h 336550"/>
                          <a:gd name="connsiteX68" fmla="*/ 0 w 246063"/>
                          <a:gd name="connsiteY68" fmla="*/ 316831 h 336550"/>
                          <a:gd name="connsiteX69" fmla="*/ 0 w 246063"/>
                          <a:gd name="connsiteY69" fmla="*/ 19719 h 336550"/>
                          <a:gd name="connsiteX70" fmla="*/ 18521 w 246063"/>
                          <a:gd name="connsiteY70"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246063" h="336550">
                            <a:moveTo>
                              <a:pt x="103981" y="280987"/>
                            </a:moveTo>
                            <a:cubicBezTo>
                              <a:pt x="93021" y="280987"/>
                              <a:pt x="84137" y="290227"/>
                              <a:pt x="84137" y="301625"/>
                            </a:cubicBezTo>
                            <a:cubicBezTo>
                              <a:pt x="84137" y="313023"/>
                              <a:pt x="93021" y="322263"/>
                              <a:pt x="103981" y="322263"/>
                            </a:cubicBezTo>
                            <a:cubicBezTo>
                              <a:pt x="114941" y="322263"/>
                              <a:pt x="123825" y="313023"/>
                              <a:pt x="123825" y="301625"/>
                            </a:cubicBezTo>
                            <a:cubicBezTo>
                              <a:pt x="123825" y="290227"/>
                              <a:pt x="114941" y="280987"/>
                              <a:pt x="103981" y="280987"/>
                            </a:cubicBezTo>
                            <a:close/>
                            <a:moveTo>
                              <a:pt x="168411" y="107950"/>
                            </a:moveTo>
                            <a:cubicBezTo>
                              <a:pt x="165781" y="107950"/>
                              <a:pt x="163150" y="110557"/>
                              <a:pt x="163150" y="113163"/>
                            </a:cubicBezTo>
                            <a:cubicBezTo>
                              <a:pt x="163150" y="113163"/>
                              <a:pt x="163150" y="113163"/>
                              <a:pt x="163150" y="118376"/>
                            </a:cubicBezTo>
                            <a:cubicBezTo>
                              <a:pt x="153942" y="120982"/>
                              <a:pt x="147365" y="127498"/>
                              <a:pt x="147365" y="136620"/>
                            </a:cubicBezTo>
                            <a:cubicBezTo>
                              <a:pt x="147365" y="148349"/>
                              <a:pt x="157888" y="153562"/>
                              <a:pt x="167096" y="157471"/>
                            </a:cubicBezTo>
                            <a:cubicBezTo>
                              <a:pt x="174988" y="160077"/>
                              <a:pt x="176304" y="162684"/>
                              <a:pt x="176304" y="165290"/>
                            </a:cubicBezTo>
                            <a:cubicBezTo>
                              <a:pt x="176304" y="169200"/>
                              <a:pt x="172357" y="171806"/>
                              <a:pt x="167096" y="171806"/>
                            </a:cubicBezTo>
                            <a:cubicBezTo>
                              <a:pt x="163150" y="171806"/>
                              <a:pt x="156573" y="167896"/>
                              <a:pt x="155258" y="167896"/>
                            </a:cubicBezTo>
                            <a:cubicBezTo>
                              <a:pt x="155258" y="167896"/>
                              <a:pt x="153942" y="167896"/>
                              <a:pt x="153942" y="167896"/>
                            </a:cubicBezTo>
                            <a:cubicBezTo>
                              <a:pt x="151312" y="167896"/>
                              <a:pt x="149996" y="169200"/>
                              <a:pt x="148681" y="170503"/>
                            </a:cubicBezTo>
                            <a:cubicBezTo>
                              <a:pt x="148681" y="170503"/>
                              <a:pt x="148681" y="170503"/>
                              <a:pt x="147365" y="175716"/>
                            </a:cubicBezTo>
                            <a:cubicBezTo>
                              <a:pt x="146050" y="177019"/>
                              <a:pt x="147365" y="179625"/>
                              <a:pt x="149996" y="180928"/>
                            </a:cubicBezTo>
                            <a:cubicBezTo>
                              <a:pt x="153942" y="182231"/>
                              <a:pt x="159204" y="183535"/>
                              <a:pt x="161834" y="184838"/>
                            </a:cubicBezTo>
                            <a:cubicBezTo>
                              <a:pt x="161834" y="184838"/>
                              <a:pt x="161834" y="184838"/>
                              <a:pt x="161834" y="190051"/>
                            </a:cubicBezTo>
                            <a:cubicBezTo>
                              <a:pt x="161834" y="192657"/>
                              <a:pt x="164465" y="195263"/>
                              <a:pt x="167096" y="195263"/>
                            </a:cubicBezTo>
                            <a:cubicBezTo>
                              <a:pt x="167096" y="195263"/>
                              <a:pt x="167096" y="195263"/>
                              <a:pt x="171042" y="195263"/>
                            </a:cubicBezTo>
                            <a:cubicBezTo>
                              <a:pt x="173673" y="195263"/>
                              <a:pt x="176304" y="192657"/>
                              <a:pt x="176304" y="190051"/>
                            </a:cubicBezTo>
                            <a:cubicBezTo>
                              <a:pt x="176304" y="190051"/>
                              <a:pt x="176304" y="190051"/>
                              <a:pt x="176304" y="183535"/>
                            </a:cubicBezTo>
                            <a:cubicBezTo>
                              <a:pt x="185511" y="180928"/>
                              <a:pt x="192088" y="174412"/>
                              <a:pt x="192088" y="165290"/>
                            </a:cubicBezTo>
                            <a:cubicBezTo>
                              <a:pt x="192088" y="154865"/>
                              <a:pt x="186827" y="148349"/>
                              <a:pt x="173673" y="143136"/>
                            </a:cubicBezTo>
                            <a:cubicBezTo>
                              <a:pt x="164465" y="140530"/>
                              <a:pt x="163150" y="137923"/>
                              <a:pt x="163150" y="135317"/>
                            </a:cubicBezTo>
                            <a:cubicBezTo>
                              <a:pt x="163150" y="132711"/>
                              <a:pt x="165781" y="131407"/>
                              <a:pt x="171042" y="131407"/>
                            </a:cubicBezTo>
                            <a:cubicBezTo>
                              <a:pt x="176304" y="131407"/>
                              <a:pt x="180250" y="132711"/>
                              <a:pt x="180250" y="132711"/>
                            </a:cubicBezTo>
                            <a:cubicBezTo>
                              <a:pt x="181565" y="132711"/>
                              <a:pt x="181565" y="134014"/>
                              <a:pt x="182880" y="134014"/>
                            </a:cubicBezTo>
                            <a:cubicBezTo>
                              <a:pt x="185511" y="134014"/>
                              <a:pt x="186827" y="132711"/>
                              <a:pt x="188142" y="130104"/>
                            </a:cubicBezTo>
                            <a:cubicBezTo>
                              <a:pt x="188142" y="130104"/>
                              <a:pt x="188142" y="130104"/>
                              <a:pt x="189457" y="126195"/>
                            </a:cubicBezTo>
                            <a:cubicBezTo>
                              <a:pt x="190773" y="123588"/>
                              <a:pt x="188142" y="120982"/>
                              <a:pt x="186827" y="120982"/>
                            </a:cubicBezTo>
                            <a:cubicBezTo>
                              <a:pt x="184196" y="119679"/>
                              <a:pt x="178934" y="118376"/>
                              <a:pt x="176304" y="118376"/>
                            </a:cubicBezTo>
                            <a:cubicBezTo>
                              <a:pt x="176304" y="118376"/>
                              <a:pt x="176304" y="118376"/>
                              <a:pt x="176304" y="113163"/>
                            </a:cubicBezTo>
                            <a:cubicBezTo>
                              <a:pt x="176304" y="110557"/>
                              <a:pt x="173673" y="107950"/>
                              <a:pt x="171042" y="107950"/>
                            </a:cubicBezTo>
                            <a:cubicBezTo>
                              <a:pt x="171042" y="107950"/>
                              <a:pt x="171042" y="107950"/>
                              <a:pt x="168411" y="107950"/>
                            </a:cubicBezTo>
                            <a:close/>
                            <a:moveTo>
                              <a:pt x="37772" y="42862"/>
                            </a:moveTo>
                            <a:cubicBezTo>
                              <a:pt x="32516" y="42862"/>
                              <a:pt x="28575" y="46817"/>
                              <a:pt x="28575" y="52090"/>
                            </a:cubicBezTo>
                            <a:cubicBezTo>
                              <a:pt x="28575" y="52090"/>
                              <a:pt x="28575" y="52090"/>
                              <a:pt x="28575" y="259059"/>
                            </a:cubicBezTo>
                            <a:cubicBezTo>
                              <a:pt x="28575" y="264332"/>
                              <a:pt x="32516" y="268287"/>
                              <a:pt x="37772" y="268287"/>
                            </a:cubicBezTo>
                            <a:cubicBezTo>
                              <a:pt x="37772" y="268287"/>
                              <a:pt x="37772" y="268287"/>
                              <a:pt x="171778" y="268287"/>
                            </a:cubicBezTo>
                            <a:cubicBezTo>
                              <a:pt x="177034" y="268287"/>
                              <a:pt x="180975" y="264332"/>
                              <a:pt x="180975" y="259059"/>
                            </a:cubicBezTo>
                            <a:lnTo>
                              <a:pt x="180975" y="216875"/>
                            </a:lnTo>
                            <a:cubicBezTo>
                              <a:pt x="180975" y="216875"/>
                              <a:pt x="180975" y="216875"/>
                              <a:pt x="156013" y="236649"/>
                            </a:cubicBezTo>
                            <a:cubicBezTo>
                              <a:pt x="153385" y="237967"/>
                              <a:pt x="150758" y="239285"/>
                              <a:pt x="149444" y="239285"/>
                            </a:cubicBezTo>
                            <a:cubicBezTo>
                              <a:pt x="145503" y="239285"/>
                              <a:pt x="140247" y="236649"/>
                              <a:pt x="140247" y="228739"/>
                            </a:cubicBezTo>
                            <a:cubicBezTo>
                              <a:pt x="140247" y="228739"/>
                              <a:pt x="140247" y="228739"/>
                              <a:pt x="140247" y="214238"/>
                            </a:cubicBezTo>
                            <a:cubicBezTo>
                              <a:pt x="140247" y="211601"/>
                              <a:pt x="138934" y="208965"/>
                              <a:pt x="136306" y="208965"/>
                            </a:cubicBezTo>
                            <a:cubicBezTo>
                              <a:pt x="136306" y="208965"/>
                              <a:pt x="136306" y="208965"/>
                              <a:pt x="106089" y="208965"/>
                            </a:cubicBezTo>
                            <a:cubicBezTo>
                              <a:pt x="98206" y="208965"/>
                              <a:pt x="91637" y="202373"/>
                              <a:pt x="91637" y="194464"/>
                            </a:cubicBezTo>
                            <a:cubicBezTo>
                              <a:pt x="91637" y="194464"/>
                              <a:pt x="91637" y="194464"/>
                              <a:pt x="91637" y="108776"/>
                            </a:cubicBezTo>
                            <a:cubicBezTo>
                              <a:pt x="91637" y="100866"/>
                              <a:pt x="98206" y="94274"/>
                              <a:pt x="106089" y="94274"/>
                            </a:cubicBezTo>
                            <a:cubicBezTo>
                              <a:pt x="106089" y="94274"/>
                              <a:pt x="106089" y="94274"/>
                              <a:pt x="180975" y="94274"/>
                            </a:cubicBezTo>
                            <a:cubicBezTo>
                              <a:pt x="180975" y="94274"/>
                              <a:pt x="180975" y="94274"/>
                              <a:pt x="180975" y="52090"/>
                            </a:cubicBezTo>
                            <a:cubicBezTo>
                              <a:pt x="180975" y="46817"/>
                              <a:pt x="177034" y="42862"/>
                              <a:pt x="171778" y="42862"/>
                            </a:cubicBezTo>
                            <a:cubicBezTo>
                              <a:pt x="171778" y="42862"/>
                              <a:pt x="171778" y="42862"/>
                              <a:pt x="37772" y="42862"/>
                            </a:cubicBezTo>
                            <a:close/>
                            <a:moveTo>
                              <a:pt x="18521" y="0"/>
                            </a:moveTo>
                            <a:cubicBezTo>
                              <a:pt x="18521" y="0"/>
                              <a:pt x="18521" y="0"/>
                              <a:pt x="189178" y="0"/>
                            </a:cubicBezTo>
                            <a:cubicBezTo>
                              <a:pt x="199761" y="0"/>
                              <a:pt x="209021" y="9202"/>
                              <a:pt x="209021" y="19719"/>
                            </a:cubicBezTo>
                            <a:cubicBezTo>
                              <a:pt x="209021" y="19719"/>
                              <a:pt x="209021" y="19719"/>
                              <a:pt x="209021" y="94654"/>
                            </a:cubicBezTo>
                            <a:cubicBezTo>
                              <a:pt x="209021" y="94654"/>
                              <a:pt x="209021" y="94654"/>
                              <a:pt x="232834" y="94654"/>
                            </a:cubicBezTo>
                            <a:cubicBezTo>
                              <a:pt x="240771" y="94654"/>
                              <a:pt x="246063" y="101228"/>
                              <a:pt x="246063" y="109116"/>
                            </a:cubicBezTo>
                            <a:cubicBezTo>
                              <a:pt x="246063" y="109116"/>
                              <a:pt x="246063" y="109116"/>
                              <a:pt x="246063" y="194568"/>
                            </a:cubicBezTo>
                            <a:cubicBezTo>
                              <a:pt x="246063" y="202456"/>
                              <a:pt x="240771" y="209029"/>
                              <a:pt x="232834" y="209029"/>
                            </a:cubicBezTo>
                            <a:cubicBezTo>
                              <a:pt x="232834" y="209029"/>
                              <a:pt x="232834" y="209029"/>
                              <a:pt x="209021" y="209029"/>
                            </a:cubicBezTo>
                            <a:cubicBezTo>
                              <a:pt x="209021" y="209029"/>
                              <a:pt x="209021" y="209029"/>
                              <a:pt x="209021" y="316831"/>
                            </a:cubicBezTo>
                            <a:cubicBezTo>
                              <a:pt x="209021" y="327348"/>
                              <a:pt x="199761" y="336550"/>
                              <a:pt x="189178" y="336550"/>
                            </a:cubicBezTo>
                            <a:cubicBezTo>
                              <a:pt x="189178" y="336550"/>
                              <a:pt x="189178" y="336550"/>
                              <a:pt x="18521" y="336550"/>
                            </a:cubicBezTo>
                            <a:cubicBezTo>
                              <a:pt x="7937" y="336550"/>
                              <a:pt x="0" y="327348"/>
                              <a:pt x="0" y="316831"/>
                            </a:cubicBezTo>
                            <a:cubicBezTo>
                              <a:pt x="0" y="316831"/>
                              <a:pt x="0" y="316831"/>
                              <a:pt x="0" y="19719"/>
                            </a:cubicBezTo>
                            <a:cubicBezTo>
                              <a:pt x="0" y="9202"/>
                              <a:pt x="7937" y="0"/>
                              <a:pt x="18521"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grpSp>
              <p:nvGrpSpPr>
                <p:cNvPr id="57" name="千图PPT彼岸天：ID 8661124库_组合 6">
                  <a:extLst>
                    <a:ext uri="{FF2B5EF4-FFF2-40B4-BE49-F238E27FC236}">
                      <a16:creationId xmlns:a16="http://schemas.microsoft.com/office/drawing/2014/main" id="{9C95FE24-D2FF-43F2-9E2D-30154E9C43F8}"/>
                    </a:ext>
                  </a:extLst>
                </p:cNvPr>
                <p:cNvGrpSpPr/>
                <p:nvPr>
                  <p:custDataLst>
                    <p:tags r:id="rId1"/>
                  </p:custDataLst>
                </p:nvPr>
              </p:nvGrpSpPr>
              <p:grpSpPr>
                <a:xfrm>
                  <a:off x="7332871" y="1339914"/>
                  <a:ext cx="2250835" cy="3747233"/>
                  <a:chOff x="9390366" y="1339913"/>
                  <a:chExt cx="2250834" cy="3747232"/>
                </a:xfrm>
              </p:grpSpPr>
              <p:sp>
                <p:nvSpPr>
                  <p:cNvPr id="66" name="矩形 65">
                    <a:extLst>
                      <a:ext uri="{FF2B5EF4-FFF2-40B4-BE49-F238E27FC236}">
                        <a16:creationId xmlns:a16="http://schemas.microsoft.com/office/drawing/2014/main" id="{C47F3592-1DE9-4676-982D-1F9EAEF8A771}"/>
                      </a:ext>
                    </a:extLst>
                  </p:cNvPr>
                  <p:cNvSpPr/>
                  <p:nvPr/>
                </p:nvSpPr>
                <p:spPr>
                  <a:xfrm>
                    <a:off x="9390366" y="4761735"/>
                    <a:ext cx="2250834" cy="325410"/>
                  </a:xfrm>
                  <a:prstGeom prst="rect">
                    <a:avLst/>
                  </a:prstGeom>
                </p:spPr>
                <p:txBody>
                  <a:bodyPr wrap="none" lIns="0" tIns="0" rIns="0" bIns="0" anchor="ctr" anchorCtr="1">
                    <a:normAutofit fontScale="92500" lnSpcReduction="20000"/>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消除防范</a:t>
                    </a:r>
                  </a:p>
                </p:txBody>
              </p:sp>
              <p:grpSp>
                <p:nvGrpSpPr>
                  <p:cNvPr id="67" name="组合 66">
                    <a:extLst>
                      <a:ext uri="{FF2B5EF4-FFF2-40B4-BE49-F238E27FC236}">
                        <a16:creationId xmlns:a16="http://schemas.microsoft.com/office/drawing/2014/main" id="{B69FD3CB-0F1F-4ADB-913E-587F405E4AD3}"/>
                      </a:ext>
                    </a:extLst>
                  </p:cNvPr>
                  <p:cNvGrpSpPr/>
                  <p:nvPr/>
                </p:nvGrpSpPr>
                <p:grpSpPr>
                  <a:xfrm>
                    <a:off x="9917629" y="1339913"/>
                    <a:ext cx="1082040" cy="2826488"/>
                    <a:chOff x="8948650" y="1339913"/>
                    <a:chExt cx="1082040" cy="2826488"/>
                  </a:xfrm>
                </p:grpSpPr>
                <p:sp>
                  <p:nvSpPr>
                    <p:cNvPr id="68" name="梯形 67">
                      <a:extLst>
                        <a:ext uri="{FF2B5EF4-FFF2-40B4-BE49-F238E27FC236}">
                          <a16:creationId xmlns:a16="http://schemas.microsoft.com/office/drawing/2014/main" id="{D71A76A6-6D44-40F8-B668-4F72703B301F}"/>
                        </a:ext>
                      </a:extLst>
                    </p:cNvPr>
                    <p:cNvSpPr/>
                    <p:nvPr/>
                  </p:nvSpPr>
                  <p:spPr>
                    <a:xfrm flipV="1">
                      <a:off x="9165009"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69" name="椭圆 68">
                      <a:extLst>
                        <a:ext uri="{FF2B5EF4-FFF2-40B4-BE49-F238E27FC236}">
                          <a16:creationId xmlns:a16="http://schemas.microsoft.com/office/drawing/2014/main" id="{9B529FBF-3538-4D2A-B007-FCB1F1D6E5A3}"/>
                        </a:ext>
                      </a:extLst>
                    </p:cNvPr>
                    <p:cNvSpPr/>
                    <p:nvPr/>
                  </p:nvSpPr>
                  <p:spPr>
                    <a:xfrm>
                      <a:off x="8948650" y="3084361"/>
                      <a:ext cx="1082040" cy="1082040"/>
                    </a:xfrm>
                    <a:prstGeom prst="ellipse">
                      <a:avLst/>
                    </a:prstGeom>
                    <a:solidFill>
                      <a:schemeClr val="accent5">
                        <a:lumMod val="100000"/>
                      </a:schemeClr>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70" name="任意多边形 117">
                      <a:extLst>
                        <a:ext uri="{FF2B5EF4-FFF2-40B4-BE49-F238E27FC236}">
                          <a16:creationId xmlns:a16="http://schemas.microsoft.com/office/drawing/2014/main" id="{8CCA11FD-1D5A-45E5-8C8C-1E8E644B9429}"/>
                        </a:ext>
                      </a:extLst>
                    </p:cNvPr>
                    <p:cNvSpPr/>
                    <p:nvPr/>
                  </p:nvSpPr>
                  <p:spPr>
                    <a:xfrm>
                      <a:off x="9032471"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5">
                        <a:lumMod val="10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71" name="任意多边形 118">
                      <a:extLst>
                        <a:ext uri="{FF2B5EF4-FFF2-40B4-BE49-F238E27FC236}">
                          <a16:creationId xmlns:a16="http://schemas.microsoft.com/office/drawing/2014/main" id="{F7E62ACD-3273-45E4-A78B-1205C76F3270}"/>
                        </a:ext>
                      </a:extLst>
                    </p:cNvPr>
                    <p:cNvSpPr/>
                    <p:nvPr/>
                  </p:nvSpPr>
                  <p:spPr>
                    <a:xfrm>
                      <a:off x="9208684"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72" name="任意多边形 119">
                      <a:extLst>
                        <a:ext uri="{FF2B5EF4-FFF2-40B4-BE49-F238E27FC236}">
                          <a16:creationId xmlns:a16="http://schemas.microsoft.com/office/drawing/2014/main" id="{89E7EBEA-024D-4E72-9DA5-AEF39400A7D8}"/>
                        </a:ext>
                      </a:extLst>
                    </p:cNvPr>
                    <p:cNvSpPr>
                      <a:spLocks/>
                    </p:cNvSpPr>
                    <p:nvPr/>
                  </p:nvSpPr>
                  <p:spPr bwMode="auto">
                    <a:xfrm>
                      <a:off x="9299753" y="3288577"/>
                      <a:ext cx="426933" cy="673606"/>
                    </a:xfrm>
                    <a:custGeom>
                      <a:avLst/>
                      <a:gdLst>
                        <a:gd name="connsiteX0" fmla="*/ 138896 w 214313"/>
                        <a:gd name="connsiteY0" fmla="*/ 160230 h 338138"/>
                        <a:gd name="connsiteX1" fmla="*/ 138866 w 214313"/>
                        <a:gd name="connsiteY1" fmla="*/ 160253 h 338138"/>
                        <a:gd name="connsiteX2" fmla="*/ 138844 w 214313"/>
                        <a:gd name="connsiteY2" fmla="*/ 160257 h 338138"/>
                        <a:gd name="connsiteX3" fmla="*/ 177899 w 214313"/>
                        <a:gd name="connsiteY3" fmla="*/ 128304 h 338138"/>
                        <a:gd name="connsiteX4" fmla="*/ 153075 w 214313"/>
                        <a:gd name="connsiteY4" fmla="*/ 140040 h 338138"/>
                        <a:gd name="connsiteX5" fmla="*/ 149155 w 214313"/>
                        <a:gd name="connsiteY5" fmla="*/ 143953 h 338138"/>
                        <a:gd name="connsiteX6" fmla="*/ 129557 w 214313"/>
                        <a:gd name="connsiteY6" fmla="*/ 151777 h 338138"/>
                        <a:gd name="connsiteX7" fmla="*/ 126944 w 214313"/>
                        <a:gd name="connsiteY7" fmla="*/ 151777 h 338138"/>
                        <a:gd name="connsiteX8" fmla="*/ 123024 w 214313"/>
                        <a:gd name="connsiteY8" fmla="*/ 150473 h 338138"/>
                        <a:gd name="connsiteX9" fmla="*/ 109959 w 214313"/>
                        <a:gd name="connsiteY9" fmla="*/ 138736 h 338138"/>
                        <a:gd name="connsiteX10" fmla="*/ 89055 w 214313"/>
                        <a:gd name="connsiteY10" fmla="*/ 129608 h 338138"/>
                        <a:gd name="connsiteX11" fmla="*/ 65537 w 214313"/>
                        <a:gd name="connsiteY11" fmla="*/ 140040 h 338138"/>
                        <a:gd name="connsiteX12" fmla="*/ 42019 w 214313"/>
                        <a:gd name="connsiteY12" fmla="*/ 150473 h 338138"/>
                        <a:gd name="connsiteX13" fmla="*/ 40713 w 214313"/>
                        <a:gd name="connsiteY13" fmla="*/ 150473 h 338138"/>
                        <a:gd name="connsiteX14" fmla="*/ 38100 w 214313"/>
                        <a:gd name="connsiteY14" fmla="*/ 150473 h 338138"/>
                        <a:gd name="connsiteX15" fmla="*/ 45939 w 214313"/>
                        <a:gd name="connsiteY15" fmla="*/ 160905 h 338138"/>
                        <a:gd name="connsiteX16" fmla="*/ 64230 w 214313"/>
                        <a:gd name="connsiteY16" fmla="*/ 150473 h 338138"/>
                        <a:gd name="connsiteX17" fmla="*/ 89055 w 214313"/>
                        <a:gd name="connsiteY17" fmla="*/ 140040 h 338138"/>
                        <a:gd name="connsiteX18" fmla="*/ 112572 w 214313"/>
                        <a:gd name="connsiteY18" fmla="*/ 150473 h 338138"/>
                        <a:gd name="connsiteX19" fmla="*/ 112572 w 214313"/>
                        <a:gd name="connsiteY19" fmla="*/ 151777 h 338138"/>
                        <a:gd name="connsiteX20" fmla="*/ 126944 w 214313"/>
                        <a:gd name="connsiteY20" fmla="*/ 162209 h 338138"/>
                        <a:gd name="connsiteX21" fmla="*/ 138844 w 214313"/>
                        <a:gd name="connsiteY21" fmla="*/ 160257 h 338138"/>
                        <a:gd name="connsiteX22" fmla="*/ 129483 w 214313"/>
                        <a:gd name="connsiteY22" fmla="*/ 164972 h 338138"/>
                        <a:gd name="connsiteX23" fmla="*/ 126843 w 214313"/>
                        <a:gd name="connsiteY23" fmla="*/ 164972 h 338138"/>
                        <a:gd name="connsiteX24" fmla="*/ 109679 w 214313"/>
                        <a:gd name="connsiteY24" fmla="*/ 153001 h 338138"/>
                        <a:gd name="connsiteX25" fmla="*/ 88554 w 214313"/>
                        <a:gd name="connsiteY25" fmla="*/ 142360 h 338138"/>
                        <a:gd name="connsiteX26" fmla="*/ 64789 w 214313"/>
                        <a:gd name="connsiteY26" fmla="*/ 153001 h 338138"/>
                        <a:gd name="connsiteX27" fmla="*/ 47625 w 214313"/>
                        <a:gd name="connsiteY27" fmla="*/ 163642 h 338138"/>
                        <a:gd name="connsiteX28" fmla="*/ 107038 w 214313"/>
                        <a:gd name="connsiteY28" fmla="*/ 188913 h 338138"/>
                        <a:gd name="connsiteX29" fmla="*/ 180975 w 214313"/>
                        <a:gd name="connsiteY29" fmla="*/ 141030 h 338138"/>
                        <a:gd name="connsiteX30" fmla="*/ 178335 w 214313"/>
                        <a:gd name="connsiteY30" fmla="*/ 141030 h 338138"/>
                        <a:gd name="connsiteX31" fmla="*/ 153249 w 214313"/>
                        <a:gd name="connsiteY31" fmla="*/ 153001 h 338138"/>
                        <a:gd name="connsiteX32" fmla="*/ 138896 w 214313"/>
                        <a:gd name="connsiteY32" fmla="*/ 160230 h 338138"/>
                        <a:gd name="connsiteX33" fmla="*/ 151768 w 214313"/>
                        <a:gd name="connsiteY33" fmla="*/ 150473 h 338138"/>
                        <a:gd name="connsiteX34" fmla="*/ 177899 w 214313"/>
                        <a:gd name="connsiteY34" fmla="*/ 138736 h 338138"/>
                        <a:gd name="connsiteX35" fmla="*/ 181819 w 214313"/>
                        <a:gd name="connsiteY35" fmla="*/ 140040 h 338138"/>
                        <a:gd name="connsiteX36" fmla="*/ 185738 w 214313"/>
                        <a:gd name="connsiteY36" fmla="*/ 130912 h 338138"/>
                        <a:gd name="connsiteX37" fmla="*/ 177899 w 214313"/>
                        <a:gd name="connsiteY37" fmla="*/ 128304 h 338138"/>
                        <a:gd name="connsiteX38" fmla="*/ 153570 w 214313"/>
                        <a:gd name="connsiteY38" fmla="*/ 96536 h 338138"/>
                        <a:gd name="connsiteX39" fmla="*/ 162867 w 214313"/>
                        <a:gd name="connsiteY39" fmla="*/ 104481 h 338138"/>
                        <a:gd name="connsiteX40" fmla="*/ 157457 w 214313"/>
                        <a:gd name="connsiteY40" fmla="*/ 126118 h 338138"/>
                        <a:gd name="connsiteX41" fmla="*/ 135820 w 214313"/>
                        <a:gd name="connsiteY41" fmla="*/ 120709 h 338138"/>
                        <a:gd name="connsiteX42" fmla="*/ 141229 w 214313"/>
                        <a:gd name="connsiteY42" fmla="*/ 97719 h 338138"/>
                        <a:gd name="connsiteX43" fmla="*/ 153570 w 214313"/>
                        <a:gd name="connsiteY43" fmla="*/ 96536 h 338138"/>
                        <a:gd name="connsiteX44" fmla="*/ 107156 w 214313"/>
                        <a:gd name="connsiteY44" fmla="*/ 23812 h 338138"/>
                        <a:gd name="connsiteX45" fmla="*/ 25400 w 214313"/>
                        <a:gd name="connsiteY45" fmla="*/ 106801 h 338138"/>
                        <a:gd name="connsiteX46" fmla="*/ 35949 w 214313"/>
                        <a:gd name="connsiteY46" fmla="*/ 146320 h 338138"/>
                        <a:gd name="connsiteX47" fmla="*/ 41224 w 214313"/>
                        <a:gd name="connsiteY47" fmla="*/ 147637 h 338138"/>
                        <a:gd name="connsiteX48" fmla="*/ 43861 w 214313"/>
                        <a:gd name="connsiteY48" fmla="*/ 147637 h 338138"/>
                        <a:gd name="connsiteX49" fmla="*/ 66278 w 214313"/>
                        <a:gd name="connsiteY49" fmla="*/ 135782 h 338138"/>
                        <a:gd name="connsiteX50" fmla="*/ 80783 w 214313"/>
                        <a:gd name="connsiteY50" fmla="*/ 126561 h 338138"/>
                        <a:gd name="connsiteX51" fmla="*/ 104519 w 214313"/>
                        <a:gd name="connsiteY51" fmla="*/ 113388 h 338138"/>
                        <a:gd name="connsiteX52" fmla="*/ 108475 w 214313"/>
                        <a:gd name="connsiteY52" fmla="*/ 109436 h 338138"/>
                        <a:gd name="connsiteX53" fmla="*/ 92651 w 214313"/>
                        <a:gd name="connsiteY53" fmla="*/ 83090 h 338138"/>
                        <a:gd name="connsiteX54" fmla="*/ 95288 w 214313"/>
                        <a:gd name="connsiteY54" fmla="*/ 72552 h 338138"/>
                        <a:gd name="connsiteX55" fmla="*/ 105838 w 214313"/>
                        <a:gd name="connsiteY55" fmla="*/ 75186 h 338138"/>
                        <a:gd name="connsiteX56" fmla="*/ 119024 w 214313"/>
                        <a:gd name="connsiteY56" fmla="*/ 100215 h 338138"/>
                        <a:gd name="connsiteX57" fmla="*/ 122980 w 214313"/>
                        <a:gd name="connsiteY57" fmla="*/ 106801 h 338138"/>
                        <a:gd name="connsiteX58" fmla="*/ 142760 w 214313"/>
                        <a:gd name="connsiteY58" fmla="*/ 142368 h 338138"/>
                        <a:gd name="connsiteX59" fmla="*/ 145398 w 214313"/>
                        <a:gd name="connsiteY59" fmla="*/ 142368 h 338138"/>
                        <a:gd name="connsiteX60" fmla="*/ 151991 w 214313"/>
                        <a:gd name="connsiteY60" fmla="*/ 137099 h 338138"/>
                        <a:gd name="connsiteX61" fmla="*/ 178364 w 214313"/>
                        <a:gd name="connsiteY61" fmla="*/ 125243 h 338138"/>
                        <a:gd name="connsiteX62" fmla="*/ 186276 w 214313"/>
                        <a:gd name="connsiteY62" fmla="*/ 127878 h 338138"/>
                        <a:gd name="connsiteX63" fmla="*/ 188913 w 214313"/>
                        <a:gd name="connsiteY63" fmla="*/ 106801 h 338138"/>
                        <a:gd name="connsiteX64" fmla="*/ 107156 w 214313"/>
                        <a:gd name="connsiteY64" fmla="*/ 23812 h 338138"/>
                        <a:gd name="connsiteX65" fmla="*/ 107156 w 214313"/>
                        <a:gd name="connsiteY65" fmla="*/ 0 h 338138"/>
                        <a:gd name="connsiteX66" fmla="*/ 214313 w 214313"/>
                        <a:gd name="connsiteY66" fmla="*/ 106989 h 338138"/>
                        <a:gd name="connsiteX67" fmla="*/ 107156 w 214313"/>
                        <a:gd name="connsiteY67" fmla="*/ 338138 h 338138"/>
                        <a:gd name="connsiteX68" fmla="*/ 0 w 214313"/>
                        <a:gd name="connsiteY68" fmla="*/ 106989 h 338138"/>
                        <a:gd name="connsiteX69" fmla="*/ 107156 w 214313"/>
                        <a:gd name="connsiteY69"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14313" h="338138">
                          <a:moveTo>
                            <a:pt x="138896" y="160230"/>
                          </a:moveTo>
                          <a:lnTo>
                            <a:pt x="138866" y="160253"/>
                          </a:lnTo>
                          <a:lnTo>
                            <a:pt x="138844" y="160257"/>
                          </a:lnTo>
                          <a:close/>
                          <a:moveTo>
                            <a:pt x="177899" y="128304"/>
                          </a:moveTo>
                          <a:cubicBezTo>
                            <a:pt x="170060" y="127000"/>
                            <a:pt x="162221" y="130912"/>
                            <a:pt x="153075" y="140040"/>
                          </a:cubicBezTo>
                          <a:cubicBezTo>
                            <a:pt x="151768" y="141345"/>
                            <a:pt x="150462" y="142649"/>
                            <a:pt x="149155" y="143953"/>
                          </a:cubicBezTo>
                          <a:cubicBezTo>
                            <a:pt x="142623" y="149169"/>
                            <a:pt x="136090" y="151777"/>
                            <a:pt x="129557" y="151777"/>
                          </a:cubicBezTo>
                          <a:cubicBezTo>
                            <a:pt x="128251" y="151777"/>
                            <a:pt x="128251" y="151777"/>
                            <a:pt x="126944" y="151777"/>
                          </a:cubicBezTo>
                          <a:cubicBezTo>
                            <a:pt x="125637" y="151777"/>
                            <a:pt x="124331" y="151777"/>
                            <a:pt x="123024" y="150473"/>
                          </a:cubicBezTo>
                          <a:cubicBezTo>
                            <a:pt x="116492" y="146561"/>
                            <a:pt x="109959" y="138736"/>
                            <a:pt x="109959" y="138736"/>
                          </a:cubicBezTo>
                          <a:cubicBezTo>
                            <a:pt x="109959" y="138736"/>
                            <a:pt x="100813" y="129608"/>
                            <a:pt x="89055" y="129608"/>
                          </a:cubicBezTo>
                          <a:cubicBezTo>
                            <a:pt x="81215" y="128304"/>
                            <a:pt x="73376" y="132216"/>
                            <a:pt x="65537" y="140040"/>
                          </a:cubicBezTo>
                          <a:cubicBezTo>
                            <a:pt x="57698" y="147865"/>
                            <a:pt x="49859" y="150473"/>
                            <a:pt x="42019" y="150473"/>
                          </a:cubicBezTo>
                          <a:cubicBezTo>
                            <a:pt x="42019" y="150473"/>
                            <a:pt x="42019" y="150473"/>
                            <a:pt x="40713" y="150473"/>
                          </a:cubicBezTo>
                          <a:cubicBezTo>
                            <a:pt x="40713" y="150473"/>
                            <a:pt x="40713" y="150473"/>
                            <a:pt x="38100" y="150473"/>
                          </a:cubicBezTo>
                          <a:cubicBezTo>
                            <a:pt x="40713" y="154385"/>
                            <a:pt x="43326" y="156993"/>
                            <a:pt x="45939" y="160905"/>
                          </a:cubicBezTo>
                          <a:cubicBezTo>
                            <a:pt x="52472" y="159601"/>
                            <a:pt x="59004" y="156993"/>
                            <a:pt x="64230" y="150473"/>
                          </a:cubicBezTo>
                          <a:cubicBezTo>
                            <a:pt x="72070" y="142649"/>
                            <a:pt x="79909" y="140040"/>
                            <a:pt x="89055" y="140040"/>
                          </a:cubicBezTo>
                          <a:cubicBezTo>
                            <a:pt x="102120" y="140040"/>
                            <a:pt x="111266" y="150473"/>
                            <a:pt x="112572" y="150473"/>
                          </a:cubicBezTo>
                          <a:cubicBezTo>
                            <a:pt x="112572" y="150473"/>
                            <a:pt x="112572" y="150473"/>
                            <a:pt x="112572" y="151777"/>
                          </a:cubicBezTo>
                          <a:cubicBezTo>
                            <a:pt x="112572" y="151777"/>
                            <a:pt x="121718" y="162209"/>
                            <a:pt x="126944" y="162209"/>
                          </a:cubicBezTo>
                          <a:lnTo>
                            <a:pt x="138844" y="160257"/>
                          </a:lnTo>
                          <a:lnTo>
                            <a:pt x="129483" y="164972"/>
                          </a:lnTo>
                          <a:cubicBezTo>
                            <a:pt x="128163" y="164972"/>
                            <a:pt x="126843" y="164972"/>
                            <a:pt x="126843" y="164972"/>
                          </a:cubicBezTo>
                          <a:cubicBezTo>
                            <a:pt x="121562" y="164972"/>
                            <a:pt x="110999" y="154331"/>
                            <a:pt x="109679" y="153001"/>
                          </a:cubicBezTo>
                          <a:cubicBezTo>
                            <a:pt x="108359" y="151671"/>
                            <a:pt x="100437" y="142360"/>
                            <a:pt x="88554" y="142360"/>
                          </a:cubicBezTo>
                          <a:cubicBezTo>
                            <a:pt x="80632" y="141030"/>
                            <a:pt x="72711" y="145020"/>
                            <a:pt x="64789" y="153001"/>
                          </a:cubicBezTo>
                          <a:cubicBezTo>
                            <a:pt x="59508" y="158321"/>
                            <a:pt x="54226" y="162312"/>
                            <a:pt x="47625" y="163642"/>
                          </a:cubicBezTo>
                          <a:cubicBezTo>
                            <a:pt x="62148" y="179603"/>
                            <a:pt x="83273" y="188913"/>
                            <a:pt x="107038" y="188913"/>
                          </a:cubicBezTo>
                          <a:cubicBezTo>
                            <a:pt x="140046" y="188913"/>
                            <a:pt x="167772" y="168962"/>
                            <a:pt x="180975" y="141030"/>
                          </a:cubicBezTo>
                          <a:cubicBezTo>
                            <a:pt x="180975" y="141030"/>
                            <a:pt x="179655" y="141030"/>
                            <a:pt x="178335" y="141030"/>
                          </a:cubicBezTo>
                          <a:cubicBezTo>
                            <a:pt x="170413" y="139700"/>
                            <a:pt x="162491" y="143690"/>
                            <a:pt x="153249" y="153001"/>
                          </a:cubicBezTo>
                          <a:lnTo>
                            <a:pt x="138896" y="160230"/>
                          </a:lnTo>
                          <a:lnTo>
                            <a:pt x="151768" y="150473"/>
                          </a:lnTo>
                          <a:cubicBezTo>
                            <a:pt x="160914" y="141345"/>
                            <a:pt x="170060" y="137432"/>
                            <a:pt x="177899" y="138736"/>
                          </a:cubicBezTo>
                          <a:cubicBezTo>
                            <a:pt x="179205" y="138736"/>
                            <a:pt x="180512" y="138736"/>
                            <a:pt x="181819" y="140040"/>
                          </a:cubicBezTo>
                          <a:cubicBezTo>
                            <a:pt x="183125" y="137432"/>
                            <a:pt x="184432" y="133520"/>
                            <a:pt x="185738" y="130912"/>
                          </a:cubicBezTo>
                          <a:cubicBezTo>
                            <a:pt x="183125" y="129608"/>
                            <a:pt x="180512" y="128304"/>
                            <a:pt x="177899" y="128304"/>
                          </a:cubicBezTo>
                          <a:close/>
                          <a:moveTo>
                            <a:pt x="153570" y="96536"/>
                          </a:moveTo>
                          <a:cubicBezTo>
                            <a:pt x="157458" y="97719"/>
                            <a:pt x="160838" y="100424"/>
                            <a:pt x="162867" y="104481"/>
                          </a:cubicBezTo>
                          <a:cubicBezTo>
                            <a:pt x="168276" y="111242"/>
                            <a:pt x="165571" y="122061"/>
                            <a:pt x="157457" y="126118"/>
                          </a:cubicBezTo>
                          <a:cubicBezTo>
                            <a:pt x="149343" y="130175"/>
                            <a:pt x="139877" y="127470"/>
                            <a:pt x="135820" y="120709"/>
                          </a:cubicBezTo>
                          <a:cubicBezTo>
                            <a:pt x="131763" y="112595"/>
                            <a:pt x="134468" y="103128"/>
                            <a:pt x="141229" y="97719"/>
                          </a:cubicBezTo>
                          <a:cubicBezTo>
                            <a:pt x="145286" y="95691"/>
                            <a:pt x="149682" y="95353"/>
                            <a:pt x="153570" y="96536"/>
                          </a:cubicBezTo>
                          <a:close/>
                          <a:moveTo>
                            <a:pt x="107156" y="23812"/>
                          </a:moveTo>
                          <a:cubicBezTo>
                            <a:pt x="62322" y="23812"/>
                            <a:pt x="25400" y="60696"/>
                            <a:pt x="25400" y="106801"/>
                          </a:cubicBezTo>
                          <a:cubicBezTo>
                            <a:pt x="25400" y="121291"/>
                            <a:pt x="29356" y="134464"/>
                            <a:pt x="35949" y="146320"/>
                          </a:cubicBezTo>
                          <a:cubicBezTo>
                            <a:pt x="37268" y="147637"/>
                            <a:pt x="38586" y="147637"/>
                            <a:pt x="41224" y="147637"/>
                          </a:cubicBezTo>
                          <a:cubicBezTo>
                            <a:pt x="42542" y="147637"/>
                            <a:pt x="42542" y="147637"/>
                            <a:pt x="43861" y="147637"/>
                          </a:cubicBezTo>
                          <a:cubicBezTo>
                            <a:pt x="49136" y="146320"/>
                            <a:pt x="66278" y="135782"/>
                            <a:pt x="66278" y="135782"/>
                          </a:cubicBezTo>
                          <a:cubicBezTo>
                            <a:pt x="66278" y="135782"/>
                            <a:pt x="66278" y="135782"/>
                            <a:pt x="80783" y="126561"/>
                          </a:cubicBezTo>
                          <a:cubicBezTo>
                            <a:pt x="80783" y="126561"/>
                            <a:pt x="80783" y="126561"/>
                            <a:pt x="104519" y="113388"/>
                          </a:cubicBezTo>
                          <a:cubicBezTo>
                            <a:pt x="104519" y="113388"/>
                            <a:pt x="104519" y="113388"/>
                            <a:pt x="108475" y="109436"/>
                          </a:cubicBezTo>
                          <a:cubicBezTo>
                            <a:pt x="108475" y="109436"/>
                            <a:pt x="108475" y="109436"/>
                            <a:pt x="92651" y="83090"/>
                          </a:cubicBezTo>
                          <a:cubicBezTo>
                            <a:pt x="91333" y="79138"/>
                            <a:pt x="91333" y="75186"/>
                            <a:pt x="95288" y="72552"/>
                          </a:cubicBezTo>
                          <a:cubicBezTo>
                            <a:pt x="99244" y="71234"/>
                            <a:pt x="103200" y="72552"/>
                            <a:pt x="105838" y="75186"/>
                          </a:cubicBezTo>
                          <a:cubicBezTo>
                            <a:pt x="105838" y="75186"/>
                            <a:pt x="105838" y="75186"/>
                            <a:pt x="119024" y="100215"/>
                          </a:cubicBezTo>
                          <a:cubicBezTo>
                            <a:pt x="119024" y="100215"/>
                            <a:pt x="119024" y="100215"/>
                            <a:pt x="122980" y="106801"/>
                          </a:cubicBezTo>
                          <a:cubicBezTo>
                            <a:pt x="122980" y="106801"/>
                            <a:pt x="122980" y="106801"/>
                            <a:pt x="142760" y="142368"/>
                          </a:cubicBezTo>
                          <a:cubicBezTo>
                            <a:pt x="142760" y="142368"/>
                            <a:pt x="144079" y="143685"/>
                            <a:pt x="145398" y="142368"/>
                          </a:cubicBezTo>
                          <a:cubicBezTo>
                            <a:pt x="148035" y="141051"/>
                            <a:pt x="149354" y="139733"/>
                            <a:pt x="151991" y="137099"/>
                          </a:cubicBezTo>
                          <a:cubicBezTo>
                            <a:pt x="161221" y="127878"/>
                            <a:pt x="170452" y="123926"/>
                            <a:pt x="178364" y="125243"/>
                          </a:cubicBezTo>
                          <a:cubicBezTo>
                            <a:pt x="182320" y="125243"/>
                            <a:pt x="183639" y="126561"/>
                            <a:pt x="186276" y="127878"/>
                          </a:cubicBezTo>
                          <a:cubicBezTo>
                            <a:pt x="188913" y="121291"/>
                            <a:pt x="188913" y="113388"/>
                            <a:pt x="188913" y="106801"/>
                          </a:cubicBezTo>
                          <a:cubicBezTo>
                            <a:pt x="188913" y="60696"/>
                            <a:pt x="151991" y="23812"/>
                            <a:pt x="107156" y="23812"/>
                          </a:cubicBezTo>
                          <a:close/>
                          <a:moveTo>
                            <a:pt x="107156" y="0"/>
                          </a:moveTo>
                          <a:cubicBezTo>
                            <a:pt x="166688" y="0"/>
                            <a:pt x="214313" y="47551"/>
                            <a:pt x="214313" y="106989"/>
                          </a:cubicBezTo>
                          <a:cubicBezTo>
                            <a:pt x="214313" y="165107"/>
                            <a:pt x="107156" y="338138"/>
                            <a:pt x="107156" y="338138"/>
                          </a:cubicBezTo>
                          <a:cubicBezTo>
                            <a:pt x="107156" y="338138"/>
                            <a:pt x="0" y="165107"/>
                            <a:pt x="0" y="106989"/>
                          </a:cubicBezTo>
                          <a:cubicBezTo>
                            <a:pt x="0" y="47551"/>
                            <a:pt x="47625" y="0"/>
                            <a:pt x="107156" y="0"/>
                          </a:cubicBezTo>
                          <a:close/>
                        </a:path>
                      </a:pathLst>
                    </a:custGeom>
                    <a:solidFill>
                      <a:schemeClr val="bg1"/>
                    </a:solidFill>
                    <a:ln>
                      <a:noFill/>
                    </a:ln>
                  </p:spPr>
                  <p:txBody>
                    <a:bodyPr anchor="ctr"/>
                    <a:lstStyle/>
                    <a:p>
                      <a:pPr algn="ctr" defTabSz="914377">
                        <a:defRPr/>
                      </a:pPr>
                      <a:endParaRPr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nvGrpSpPr>
                <p:cNvPr id="58" name="千图PPT彼岸天：ID 8661124库_组合 7">
                  <a:extLst>
                    <a:ext uri="{FF2B5EF4-FFF2-40B4-BE49-F238E27FC236}">
                      <a16:creationId xmlns:a16="http://schemas.microsoft.com/office/drawing/2014/main" id="{05700E61-DD6C-40AD-9ECF-046641DBDE30}"/>
                    </a:ext>
                  </a:extLst>
                </p:cNvPr>
                <p:cNvGrpSpPr/>
                <p:nvPr>
                  <p:custDataLst>
                    <p:tags r:id="rId2"/>
                  </p:custDataLst>
                </p:nvPr>
              </p:nvGrpSpPr>
              <p:grpSpPr>
                <a:xfrm>
                  <a:off x="9613541" y="1339914"/>
                  <a:ext cx="2250835" cy="3739079"/>
                  <a:chOff x="9365880" y="1339913"/>
                  <a:chExt cx="2250834" cy="3739078"/>
                </a:xfrm>
              </p:grpSpPr>
              <p:sp>
                <p:nvSpPr>
                  <p:cNvPr id="59" name="矩形 58">
                    <a:extLst>
                      <a:ext uri="{FF2B5EF4-FFF2-40B4-BE49-F238E27FC236}">
                        <a16:creationId xmlns:a16="http://schemas.microsoft.com/office/drawing/2014/main" id="{9488F8A1-5A10-4DF2-BC78-2C7E3317B129}"/>
                      </a:ext>
                    </a:extLst>
                  </p:cNvPr>
                  <p:cNvSpPr/>
                  <p:nvPr/>
                </p:nvSpPr>
                <p:spPr>
                  <a:xfrm>
                    <a:off x="9365880" y="4753581"/>
                    <a:ext cx="2250834" cy="325410"/>
                  </a:xfrm>
                  <a:prstGeom prst="rect">
                    <a:avLst/>
                  </a:prstGeom>
                </p:spPr>
                <p:txBody>
                  <a:bodyPr wrap="none" lIns="0" tIns="0" rIns="0" bIns="0" anchor="ctr" anchorCtr="1">
                    <a:normAutofit fontScale="92500" lnSpcReduction="20000"/>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投其所好</a:t>
                    </a:r>
                  </a:p>
                </p:txBody>
              </p:sp>
              <p:grpSp>
                <p:nvGrpSpPr>
                  <p:cNvPr id="60" name="组合 59">
                    <a:extLst>
                      <a:ext uri="{FF2B5EF4-FFF2-40B4-BE49-F238E27FC236}">
                        <a16:creationId xmlns:a16="http://schemas.microsoft.com/office/drawing/2014/main" id="{073A5CBE-EB27-421F-BE8E-CF940BF4C8FB}"/>
                      </a:ext>
                    </a:extLst>
                  </p:cNvPr>
                  <p:cNvGrpSpPr/>
                  <p:nvPr/>
                </p:nvGrpSpPr>
                <p:grpSpPr>
                  <a:xfrm>
                    <a:off x="9917629" y="1339913"/>
                    <a:ext cx="1082040" cy="2826488"/>
                    <a:chOff x="8948650" y="1339913"/>
                    <a:chExt cx="1082040" cy="2826488"/>
                  </a:xfrm>
                </p:grpSpPr>
                <p:sp>
                  <p:nvSpPr>
                    <p:cNvPr id="61" name="梯形 60">
                      <a:extLst>
                        <a:ext uri="{FF2B5EF4-FFF2-40B4-BE49-F238E27FC236}">
                          <a16:creationId xmlns:a16="http://schemas.microsoft.com/office/drawing/2014/main" id="{1FBFC4BA-7FA4-468B-BF5A-9BD95B078509}"/>
                        </a:ext>
                      </a:extLst>
                    </p:cNvPr>
                    <p:cNvSpPr/>
                    <p:nvPr/>
                  </p:nvSpPr>
                  <p:spPr>
                    <a:xfrm flipV="1">
                      <a:off x="9165009"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62" name="椭圆 61">
                      <a:extLst>
                        <a:ext uri="{FF2B5EF4-FFF2-40B4-BE49-F238E27FC236}">
                          <a16:creationId xmlns:a16="http://schemas.microsoft.com/office/drawing/2014/main" id="{E3C68CB9-A94C-4C00-9093-87B7C479FF83}"/>
                        </a:ext>
                      </a:extLst>
                    </p:cNvPr>
                    <p:cNvSpPr/>
                    <p:nvPr/>
                  </p:nvSpPr>
                  <p:spPr>
                    <a:xfrm>
                      <a:off x="8948650" y="3084361"/>
                      <a:ext cx="1082040" cy="1082040"/>
                    </a:xfrm>
                    <a:prstGeom prst="ellipse">
                      <a:avLst/>
                    </a:prstGeom>
                    <a:solidFill>
                      <a:schemeClr val="accent6">
                        <a:lumMod val="100000"/>
                      </a:schemeClr>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63" name="任意多边形 109">
                      <a:extLst>
                        <a:ext uri="{FF2B5EF4-FFF2-40B4-BE49-F238E27FC236}">
                          <a16:creationId xmlns:a16="http://schemas.microsoft.com/office/drawing/2014/main" id="{D370A03B-C83D-4D15-B318-72CA9BA74303}"/>
                        </a:ext>
                      </a:extLst>
                    </p:cNvPr>
                    <p:cNvSpPr/>
                    <p:nvPr/>
                  </p:nvSpPr>
                  <p:spPr>
                    <a:xfrm>
                      <a:off x="9032471"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6">
                        <a:lumMod val="10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64" name="任意多边形 110">
                      <a:extLst>
                        <a:ext uri="{FF2B5EF4-FFF2-40B4-BE49-F238E27FC236}">
                          <a16:creationId xmlns:a16="http://schemas.microsoft.com/office/drawing/2014/main" id="{F8310219-2538-48B6-AB4C-DB07C6304FA3}"/>
                        </a:ext>
                      </a:extLst>
                    </p:cNvPr>
                    <p:cNvSpPr/>
                    <p:nvPr/>
                  </p:nvSpPr>
                  <p:spPr>
                    <a:xfrm>
                      <a:off x="9208684"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65" name="任意多边形 111">
                      <a:extLst>
                        <a:ext uri="{FF2B5EF4-FFF2-40B4-BE49-F238E27FC236}">
                          <a16:creationId xmlns:a16="http://schemas.microsoft.com/office/drawing/2014/main" id="{451CBCD9-51DF-4B28-8E38-33D7E722D4C4}"/>
                        </a:ext>
                      </a:extLst>
                    </p:cNvPr>
                    <p:cNvSpPr>
                      <a:spLocks/>
                    </p:cNvSpPr>
                    <p:nvPr/>
                  </p:nvSpPr>
                  <p:spPr bwMode="auto">
                    <a:xfrm>
                      <a:off x="9176417" y="3290159"/>
                      <a:ext cx="673606" cy="670442"/>
                    </a:xfrm>
                    <a:custGeom>
                      <a:avLst/>
                      <a:gdLst>
                        <a:gd name="connsiteX0" fmla="*/ 265906 w 338138"/>
                        <a:gd name="connsiteY0" fmla="*/ 246063 h 336550"/>
                        <a:gd name="connsiteX1" fmla="*/ 267229 w 338138"/>
                        <a:gd name="connsiteY1" fmla="*/ 246063 h 336550"/>
                        <a:gd name="connsiteX2" fmla="*/ 269875 w 338138"/>
                        <a:gd name="connsiteY2" fmla="*/ 251567 h 336550"/>
                        <a:gd name="connsiteX3" fmla="*/ 265906 w 338138"/>
                        <a:gd name="connsiteY3" fmla="*/ 261198 h 336550"/>
                        <a:gd name="connsiteX4" fmla="*/ 259292 w 338138"/>
                        <a:gd name="connsiteY4" fmla="*/ 266701 h 336550"/>
                        <a:gd name="connsiteX5" fmla="*/ 257969 w 338138"/>
                        <a:gd name="connsiteY5" fmla="*/ 266701 h 336550"/>
                        <a:gd name="connsiteX6" fmla="*/ 254000 w 338138"/>
                        <a:gd name="connsiteY6" fmla="*/ 266701 h 336550"/>
                        <a:gd name="connsiteX7" fmla="*/ 254000 w 338138"/>
                        <a:gd name="connsiteY7" fmla="*/ 261198 h 336550"/>
                        <a:gd name="connsiteX8" fmla="*/ 259292 w 338138"/>
                        <a:gd name="connsiteY8" fmla="*/ 252942 h 336550"/>
                        <a:gd name="connsiteX9" fmla="*/ 265906 w 338138"/>
                        <a:gd name="connsiteY9" fmla="*/ 246063 h 336550"/>
                        <a:gd name="connsiteX10" fmla="*/ 296574 w 338138"/>
                        <a:gd name="connsiteY10" fmla="*/ 128290 h 336550"/>
                        <a:gd name="connsiteX11" fmla="*/ 300471 w 338138"/>
                        <a:gd name="connsiteY11" fmla="*/ 136029 h 336550"/>
                        <a:gd name="connsiteX12" fmla="*/ 305666 w 338138"/>
                        <a:gd name="connsiteY12" fmla="*/ 141189 h 336550"/>
                        <a:gd name="connsiteX13" fmla="*/ 309563 w 338138"/>
                        <a:gd name="connsiteY13" fmla="*/ 147638 h 336550"/>
                        <a:gd name="connsiteX14" fmla="*/ 309563 w 338138"/>
                        <a:gd name="connsiteY14" fmla="*/ 145058 h 336550"/>
                        <a:gd name="connsiteX15" fmla="*/ 305666 w 338138"/>
                        <a:gd name="connsiteY15" fmla="*/ 129580 h 336550"/>
                        <a:gd name="connsiteX16" fmla="*/ 303069 w 338138"/>
                        <a:gd name="connsiteY16" fmla="*/ 129580 h 336550"/>
                        <a:gd name="connsiteX17" fmla="*/ 296574 w 338138"/>
                        <a:gd name="connsiteY17" fmla="*/ 128290 h 336550"/>
                        <a:gd name="connsiteX18" fmla="*/ 169068 w 338138"/>
                        <a:gd name="connsiteY18" fmla="*/ 25400 h 336550"/>
                        <a:gd name="connsiteX19" fmla="*/ 108552 w 338138"/>
                        <a:gd name="connsiteY19" fmla="*/ 38556 h 336550"/>
                        <a:gd name="connsiteX20" fmla="*/ 76979 w 338138"/>
                        <a:gd name="connsiteY20" fmla="*/ 58289 h 336550"/>
                        <a:gd name="connsiteX21" fmla="*/ 84872 w 338138"/>
                        <a:gd name="connsiteY21" fmla="*/ 58289 h 336550"/>
                        <a:gd name="connsiteX22" fmla="*/ 109868 w 338138"/>
                        <a:gd name="connsiteY22" fmla="*/ 58289 h 336550"/>
                        <a:gd name="connsiteX23" fmla="*/ 123024 w 338138"/>
                        <a:gd name="connsiteY23" fmla="*/ 63551 h 336550"/>
                        <a:gd name="connsiteX24" fmla="*/ 123024 w 338138"/>
                        <a:gd name="connsiteY24" fmla="*/ 64867 h 336550"/>
                        <a:gd name="connsiteX25" fmla="*/ 124339 w 338138"/>
                        <a:gd name="connsiteY25" fmla="*/ 66183 h 336550"/>
                        <a:gd name="connsiteX26" fmla="*/ 136179 w 338138"/>
                        <a:gd name="connsiteY26" fmla="*/ 76707 h 336550"/>
                        <a:gd name="connsiteX27" fmla="*/ 140126 w 338138"/>
                        <a:gd name="connsiteY27" fmla="*/ 80654 h 336550"/>
                        <a:gd name="connsiteX28" fmla="*/ 145388 w 338138"/>
                        <a:gd name="connsiteY28" fmla="*/ 93810 h 336550"/>
                        <a:gd name="connsiteX29" fmla="*/ 137495 w 338138"/>
                        <a:gd name="connsiteY29" fmla="*/ 118805 h 336550"/>
                        <a:gd name="connsiteX30" fmla="*/ 128286 w 338138"/>
                        <a:gd name="connsiteY30" fmla="*/ 130645 h 336550"/>
                        <a:gd name="connsiteX31" fmla="*/ 128286 w 338138"/>
                        <a:gd name="connsiteY31" fmla="*/ 131961 h 336550"/>
                        <a:gd name="connsiteX32" fmla="*/ 119077 w 338138"/>
                        <a:gd name="connsiteY32" fmla="*/ 142486 h 336550"/>
                        <a:gd name="connsiteX33" fmla="*/ 113815 w 338138"/>
                        <a:gd name="connsiteY33" fmla="*/ 151695 h 336550"/>
                        <a:gd name="connsiteX34" fmla="*/ 107237 w 338138"/>
                        <a:gd name="connsiteY34" fmla="*/ 146432 h 336550"/>
                        <a:gd name="connsiteX35" fmla="*/ 103290 w 338138"/>
                        <a:gd name="connsiteY35" fmla="*/ 143801 h 336550"/>
                        <a:gd name="connsiteX36" fmla="*/ 99343 w 338138"/>
                        <a:gd name="connsiteY36" fmla="*/ 145117 h 336550"/>
                        <a:gd name="connsiteX37" fmla="*/ 98028 w 338138"/>
                        <a:gd name="connsiteY37" fmla="*/ 147748 h 336550"/>
                        <a:gd name="connsiteX38" fmla="*/ 92765 w 338138"/>
                        <a:gd name="connsiteY38" fmla="*/ 162219 h 336550"/>
                        <a:gd name="connsiteX39" fmla="*/ 92765 w 338138"/>
                        <a:gd name="connsiteY39" fmla="*/ 167481 h 336550"/>
                        <a:gd name="connsiteX40" fmla="*/ 95397 w 338138"/>
                        <a:gd name="connsiteY40" fmla="*/ 178006 h 336550"/>
                        <a:gd name="connsiteX41" fmla="*/ 98028 w 338138"/>
                        <a:gd name="connsiteY41" fmla="*/ 189846 h 336550"/>
                        <a:gd name="connsiteX42" fmla="*/ 108552 w 338138"/>
                        <a:gd name="connsiteY42" fmla="*/ 200371 h 336550"/>
                        <a:gd name="connsiteX43" fmla="*/ 123024 w 338138"/>
                        <a:gd name="connsiteY43" fmla="*/ 206949 h 336550"/>
                        <a:gd name="connsiteX44" fmla="*/ 132232 w 338138"/>
                        <a:gd name="connsiteY44" fmla="*/ 217473 h 336550"/>
                        <a:gd name="connsiteX45" fmla="*/ 132232 w 338138"/>
                        <a:gd name="connsiteY45" fmla="*/ 227998 h 336550"/>
                        <a:gd name="connsiteX46" fmla="*/ 128286 w 338138"/>
                        <a:gd name="connsiteY46" fmla="*/ 243784 h 336550"/>
                        <a:gd name="connsiteX47" fmla="*/ 124339 w 338138"/>
                        <a:gd name="connsiteY47" fmla="*/ 250362 h 336550"/>
                        <a:gd name="connsiteX48" fmla="*/ 121708 w 338138"/>
                        <a:gd name="connsiteY48" fmla="*/ 264834 h 336550"/>
                        <a:gd name="connsiteX49" fmla="*/ 124339 w 338138"/>
                        <a:gd name="connsiteY49" fmla="*/ 288514 h 336550"/>
                        <a:gd name="connsiteX50" fmla="*/ 119077 w 338138"/>
                        <a:gd name="connsiteY50" fmla="*/ 296407 h 336550"/>
                        <a:gd name="connsiteX51" fmla="*/ 107237 w 338138"/>
                        <a:gd name="connsiteY51" fmla="*/ 288514 h 336550"/>
                        <a:gd name="connsiteX52" fmla="*/ 100659 w 338138"/>
                        <a:gd name="connsiteY52" fmla="*/ 274043 h 336550"/>
                        <a:gd name="connsiteX53" fmla="*/ 94081 w 338138"/>
                        <a:gd name="connsiteY53" fmla="*/ 262203 h 336550"/>
                        <a:gd name="connsiteX54" fmla="*/ 92765 w 338138"/>
                        <a:gd name="connsiteY54" fmla="*/ 260887 h 336550"/>
                        <a:gd name="connsiteX55" fmla="*/ 80925 w 338138"/>
                        <a:gd name="connsiteY55" fmla="*/ 252994 h 336550"/>
                        <a:gd name="connsiteX56" fmla="*/ 65138 w 338138"/>
                        <a:gd name="connsiteY56" fmla="*/ 249047 h 336550"/>
                        <a:gd name="connsiteX57" fmla="*/ 61192 w 338138"/>
                        <a:gd name="connsiteY57" fmla="*/ 237207 h 336550"/>
                        <a:gd name="connsiteX58" fmla="*/ 62507 w 338138"/>
                        <a:gd name="connsiteY58" fmla="*/ 231944 h 336550"/>
                        <a:gd name="connsiteX59" fmla="*/ 63823 w 338138"/>
                        <a:gd name="connsiteY59" fmla="*/ 221420 h 336550"/>
                        <a:gd name="connsiteX60" fmla="*/ 73032 w 338138"/>
                        <a:gd name="connsiteY60" fmla="*/ 209580 h 336550"/>
                        <a:gd name="connsiteX61" fmla="*/ 78294 w 338138"/>
                        <a:gd name="connsiteY61" fmla="*/ 205633 h 336550"/>
                        <a:gd name="connsiteX62" fmla="*/ 82241 w 338138"/>
                        <a:gd name="connsiteY62" fmla="*/ 192477 h 336550"/>
                        <a:gd name="connsiteX63" fmla="*/ 79610 w 338138"/>
                        <a:gd name="connsiteY63" fmla="*/ 185899 h 336550"/>
                        <a:gd name="connsiteX64" fmla="*/ 79610 w 338138"/>
                        <a:gd name="connsiteY64" fmla="*/ 184584 h 336550"/>
                        <a:gd name="connsiteX65" fmla="*/ 69085 w 338138"/>
                        <a:gd name="connsiteY65" fmla="*/ 176690 h 336550"/>
                        <a:gd name="connsiteX66" fmla="*/ 45405 w 338138"/>
                        <a:gd name="connsiteY66" fmla="*/ 172744 h 336550"/>
                        <a:gd name="connsiteX67" fmla="*/ 34880 w 338138"/>
                        <a:gd name="connsiteY67" fmla="*/ 163535 h 336550"/>
                        <a:gd name="connsiteX68" fmla="*/ 29618 w 338138"/>
                        <a:gd name="connsiteY68" fmla="*/ 147748 h 336550"/>
                        <a:gd name="connsiteX69" fmla="*/ 29618 w 338138"/>
                        <a:gd name="connsiteY69" fmla="*/ 145117 h 336550"/>
                        <a:gd name="connsiteX70" fmla="*/ 26987 w 338138"/>
                        <a:gd name="connsiteY70" fmla="*/ 167481 h 336550"/>
                        <a:gd name="connsiteX71" fmla="*/ 36196 w 338138"/>
                        <a:gd name="connsiteY71" fmla="*/ 216157 h 336550"/>
                        <a:gd name="connsiteX72" fmla="*/ 44089 w 338138"/>
                        <a:gd name="connsiteY72" fmla="*/ 234575 h 336550"/>
                        <a:gd name="connsiteX73" fmla="*/ 88819 w 338138"/>
                        <a:gd name="connsiteY73" fmla="*/ 284567 h 336550"/>
                        <a:gd name="connsiteX74" fmla="*/ 169068 w 338138"/>
                        <a:gd name="connsiteY74" fmla="*/ 309563 h 336550"/>
                        <a:gd name="connsiteX75" fmla="*/ 190118 w 338138"/>
                        <a:gd name="connsiteY75" fmla="*/ 308248 h 336550"/>
                        <a:gd name="connsiteX76" fmla="*/ 196695 w 338138"/>
                        <a:gd name="connsiteY76" fmla="*/ 306932 h 336550"/>
                        <a:gd name="connsiteX77" fmla="*/ 216429 w 338138"/>
                        <a:gd name="connsiteY77" fmla="*/ 301670 h 336550"/>
                        <a:gd name="connsiteX78" fmla="*/ 229585 w 338138"/>
                        <a:gd name="connsiteY78" fmla="*/ 296407 h 336550"/>
                        <a:gd name="connsiteX79" fmla="*/ 248003 w 338138"/>
                        <a:gd name="connsiteY79" fmla="*/ 285883 h 336550"/>
                        <a:gd name="connsiteX80" fmla="*/ 297994 w 338138"/>
                        <a:gd name="connsiteY80" fmla="*/ 227998 h 336550"/>
                        <a:gd name="connsiteX81" fmla="*/ 311150 w 338138"/>
                        <a:gd name="connsiteY81" fmla="*/ 172744 h 336550"/>
                        <a:gd name="connsiteX82" fmla="*/ 311150 w 338138"/>
                        <a:gd name="connsiteY82" fmla="*/ 167481 h 336550"/>
                        <a:gd name="connsiteX83" fmla="*/ 311150 w 338138"/>
                        <a:gd name="connsiteY83" fmla="*/ 159588 h 336550"/>
                        <a:gd name="connsiteX84" fmla="*/ 308519 w 338138"/>
                        <a:gd name="connsiteY84" fmla="*/ 166166 h 336550"/>
                        <a:gd name="connsiteX85" fmla="*/ 297994 w 338138"/>
                        <a:gd name="connsiteY85" fmla="*/ 171428 h 336550"/>
                        <a:gd name="connsiteX86" fmla="*/ 295363 w 338138"/>
                        <a:gd name="connsiteY86" fmla="*/ 171428 h 336550"/>
                        <a:gd name="connsiteX87" fmla="*/ 279576 w 338138"/>
                        <a:gd name="connsiteY87" fmla="*/ 168797 h 336550"/>
                        <a:gd name="connsiteX88" fmla="*/ 276945 w 338138"/>
                        <a:gd name="connsiteY88" fmla="*/ 166166 h 336550"/>
                        <a:gd name="connsiteX89" fmla="*/ 267736 w 338138"/>
                        <a:gd name="connsiteY89" fmla="*/ 166166 h 336550"/>
                        <a:gd name="connsiteX90" fmla="*/ 274314 w 338138"/>
                        <a:gd name="connsiteY90" fmla="*/ 174059 h 336550"/>
                        <a:gd name="connsiteX91" fmla="*/ 276945 w 338138"/>
                        <a:gd name="connsiteY91" fmla="*/ 176690 h 336550"/>
                        <a:gd name="connsiteX92" fmla="*/ 291417 w 338138"/>
                        <a:gd name="connsiteY92" fmla="*/ 179322 h 336550"/>
                        <a:gd name="connsiteX93" fmla="*/ 292732 w 338138"/>
                        <a:gd name="connsiteY93" fmla="*/ 179322 h 336550"/>
                        <a:gd name="connsiteX94" fmla="*/ 296679 w 338138"/>
                        <a:gd name="connsiteY94" fmla="*/ 180637 h 336550"/>
                        <a:gd name="connsiteX95" fmla="*/ 296679 w 338138"/>
                        <a:gd name="connsiteY95" fmla="*/ 181953 h 336550"/>
                        <a:gd name="connsiteX96" fmla="*/ 296679 w 338138"/>
                        <a:gd name="connsiteY96" fmla="*/ 184584 h 336550"/>
                        <a:gd name="connsiteX97" fmla="*/ 292732 w 338138"/>
                        <a:gd name="connsiteY97" fmla="*/ 189846 h 336550"/>
                        <a:gd name="connsiteX98" fmla="*/ 282208 w 338138"/>
                        <a:gd name="connsiteY98" fmla="*/ 201686 h 336550"/>
                        <a:gd name="connsiteX99" fmla="*/ 272999 w 338138"/>
                        <a:gd name="connsiteY99" fmla="*/ 212211 h 336550"/>
                        <a:gd name="connsiteX100" fmla="*/ 272999 w 338138"/>
                        <a:gd name="connsiteY100" fmla="*/ 214842 h 336550"/>
                        <a:gd name="connsiteX101" fmla="*/ 269052 w 338138"/>
                        <a:gd name="connsiteY101" fmla="*/ 224051 h 336550"/>
                        <a:gd name="connsiteX102" fmla="*/ 258527 w 338138"/>
                        <a:gd name="connsiteY102" fmla="*/ 231944 h 336550"/>
                        <a:gd name="connsiteX103" fmla="*/ 255896 w 338138"/>
                        <a:gd name="connsiteY103" fmla="*/ 235891 h 336550"/>
                        <a:gd name="connsiteX104" fmla="*/ 251949 w 338138"/>
                        <a:gd name="connsiteY104" fmla="*/ 246416 h 336550"/>
                        <a:gd name="connsiteX105" fmla="*/ 244056 w 338138"/>
                        <a:gd name="connsiteY105" fmla="*/ 259571 h 336550"/>
                        <a:gd name="connsiteX106" fmla="*/ 237478 w 338138"/>
                        <a:gd name="connsiteY106" fmla="*/ 266149 h 336550"/>
                        <a:gd name="connsiteX107" fmla="*/ 225638 w 338138"/>
                        <a:gd name="connsiteY107" fmla="*/ 268780 h 336550"/>
                        <a:gd name="connsiteX108" fmla="*/ 224322 w 338138"/>
                        <a:gd name="connsiteY108" fmla="*/ 267465 h 336550"/>
                        <a:gd name="connsiteX109" fmla="*/ 219060 w 338138"/>
                        <a:gd name="connsiteY109" fmla="*/ 256940 h 336550"/>
                        <a:gd name="connsiteX110" fmla="*/ 220376 w 338138"/>
                        <a:gd name="connsiteY110" fmla="*/ 231944 h 336550"/>
                        <a:gd name="connsiteX111" fmla="*/ 213798 w 338138"/>
                        <a:gd name="connsiteY111" fmla="*/ 218789 h 336550"/>
                        <a:gd name="connsiteX112" fmla="*/ 208536 w 338138"/>
                        <a:gd name="connsiteY112" fmla="*/ 214842 h 336550"/>
                        <a:gd name="connsiteX113" fmla="*/ 200642 w 338138"/>
                        <a:gd name="connsiteY113" fmla="*/ 204317 h 336550"/>
                        <a:gd name="connsiteX114" fmla="*/ 200642 w 338138"/>
                        <a:gd name="connsiteY114" fmla="*/ 201686 h 336550"/>
                        <a:gd name="connsiteX115" fmla="*/ 199327 w 338138"/>
                        <a:gd name="connsiteY115" fmla="*/ 189846 h 336550"/>
                        <a:gd name="connsiteX116" fmla="*/ 200642 w 338138"/>
                        <a:gd name="connsiteY116" fmla="*/ 179322 h 336550"/>
                        <a:gd name="connsiteX117" fmla="*/ 203273 w 338138"/>
                        <a:gd name="connsiteY117" fmla="*/ 176690 h 336550"/>
                        <a:gd name="connsiteX118" fmla="*/ 207220 w 338138"/>
                        <a:gd name="connsiteY118" fmla="*/ 171428 h 336550"/>
                        <a:gd name="connsiteX119" fmla="*/ 220376 w 338138"/>
                        <a:gd name="connsiteY119" fmla="*/ 166166 h 336550"/>
                        <a:gd name="connsiteX120" fmla="*/ 232216 w 338138"/>
                        <a:gd name="connsiteY120" fmla="*/ 167481 h 336550"/>
                        <a:gd name="connsiteX121" fmla="*/ 242740 w 338138"/>
                        <a:gd name="connsiteY121" fmla="*/ 163535 h 336550"/>
                        <a:gd name="connsiteX122" fmla="*/ 244056 w 338138"/>
                        <a:gd name="connsiteY122" fmla="*/ 149063 h 336550"/>
                        <a:gd name="connsiteX123" fmla="*/ 242740 w 338138"/>
                        <a:gd name="connsiteY123" fmla="*/ 146432 h 336550"/>
                        <a:gd name="connsiteX124" fmla="*/ 233531 w 338138"/>
                        <a:gd name="connsiteY124" fmla="*/ 138539 h 336550"/>
                        <a:gd name="connsiteX125" fmla="*/ 229585 w 338138"/>
                        <a:gd name="connsiteY125" fmla="*/ 138539 h 336550"/>
                        <a:gd name="connsiteX126" fmla="*/ 215113 w 338138"/>
                        <a:gd name="connsiteY126" fmla="*/ 143801 h 336550"/>
                        <a:gd name="connsiteX127" fmla="*/ 211167 w 338138"/>
                        <a:gd name="connsiteY127" fmla="*/ 147748 h 336550"/>
                        <a:gd name="connsiteX128" fmla="*/ 205904 w 338138"/>
                        <a:gd name="connsiteY128" fmla="*/ 145117 h 336550"/>
                        <a:gd name="connsiteX129" fmla="*/ 205904 w 338138"/>
                        <a:gd name="connsiteY129" fmla="*/ 133277 h 336550"/>
                        <a:gd name="connsiteX130" fmla="*/ 212482 w 338138"/>
                        <a:gd name="connsiteY130" fmla="*/ 120121 h 336550"/>
                        <a:gd name="connsiteX131" fmla="*/ 212482 w 338138"/>
                        <a:gd name="connsiteY131" fmla="*/ 118805 h 336550"/>
                        <a:gd name="connsiteX132" fmla="*/ 226953 w 338138"/>
                        <a:gd name="connsiteY132" fmla="*/ 101703 h 336550"/>
                        <a:gd name="connsiteX133" fmla="*/ 240109 w 338138"/>
                        <a:gd name="connsiteY133" fmla="*/ 85916 h 336550"/>
                        <a:gd name="connsiteX134" fmla="*/ 245371 w 338138"/>
                        <a:gd name="connsiteY134" fmla="*/ 81969 h 336550"/>
                        <a:gd name="connsiteX135" fmla="*/ 253265 w 338138"/>
                        <a:gd name="connsiteY135" fmla="*/ 80654 h 336550"/>
                        <a:gd name="connsiteX136" fmla="*/ 284839 w 338138"/>
                        <a:gd name="connsiteY136" fmla="*/ 84601 h 336550"/>
                        <a:gd name="connsiteX137" fmla="*/ 169068 w 338138"/>
                        <a:gd name="connsiteY137" fmla="*/ 25400 h 336550"/>
                        <a:gd name="connsiteX138" fmla="*/ 169069 w 338138"/>
                        <a:gd name="connsiteY138" fmla="*/ 0 h 336550"/>
                        <a:gd name="connsiteX139" fmla="*/ 320967 w 338138"/>
                        <a:gd name="connsiteY139" fmla="*/ 93340 h 336550"/>
                        <a:gd name="connsiteX140" fmla="*/ 335496 w 338138"/>
                        <a:gd name="connsiteY140" fmla="*/ 141982 h 336550"/>
                        <a:gd name="connsiteX141" fmla="*/ 338138 w 338138"/>
                        <a:gd name="connsiteY141" fmla="*/ 157758 h 336550"/>
                        <a:gd name="connsiteX142" fmla="*/ 338138 w 338138"/>
                        <a:gd name="connsiteY142" fmla="*/ 168275 h 336550"/>
                        <a:gd name="connsiteX143" fmla="*/ 338138 w 338138"/>
                        <a:gd name="connsiteY143" fmla="*/ 174848 h 336550"/>
                        <a:gd name="connsiteX144" fmla="*/ 268133 w 338138"/>
                        <a:gd name="connsiteY144" fmla="*/ 304999 h 336550"/>
                        <a:gd name="connsiteX145" fmla="*/ 191523 w 338138"/>
                        <a:gd name="connsiteY145" fmla="*/ 335235 h 336550"/>
                        <a:gd name="connsiteX146" fmla="*/ 169069 w 338138"/>
                        <a:gd name="connsiteY146" fmla="*/ 336550 h 336550"/>
                        <a:gd name="connsiteX147" fmla="*/ 84534 w 338138"/>
                        <a:gd name="connsiteY147" fmla="*/ 314201 h 336550"/>
                        <a:gd name="connsiteX148" fmla="*/ 26417 w 338138"/>
                        <a:gd name="connsiteY148" fmla="*/ 257671 h 336550"/>
                        <a:gd name="connsiteX149" fmla="*/ 5283 w 338138"/>
                        <a:gd name="connsiteY149" fmla="*/ 211658 h 336550"/>
                        <a:gd name="connsiteX150" fmla="*/ 0 w 338138"/>
                        <a:gd name="connsiteY150" fmla="*/ 168275 h 336550"/>
                        <a:gd name="connsiteX151" fmla="*/ 5283 w 338138"/>
                        <a:gd name="connsiteY151" fmla="*/ 127521 h 336550"/>
                        <a:gd name="connsiteX152" fmla="*/ 31700 w 338138"/>
                        <a:gd name="connsiteY152" fmla="*/ 69676 h 336550"/>
                        <a:gd name="connsiteX153" fmla="*/ 59438 w 338138"/>
                        <a:gd name="connsiteY153" fmla="*/ 39439 h 336550"/>
                        <a:gd name="connsiteX154" fmla="*/ 169069 w 338138"/>
                        <a:gd name="connsiteY154"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338138" h="336550">
                          <a:moveTo>
                            <a:pt x="265906" y="246063"/>
                          </a:moveTo>
                          <a:cubicBezTo>
                            <a:pt x="267229" y="246063"/>
                            <a:pt x="267229" y="246063"/>
                            <a:pt x="267229" y="246063"/>
                          </a:cubicBezTo>
                          <a:cubicBezTo>
                            <a:pt x="269875" y="246063"/>
                            <a:pt x="269875" y="248815"/>
                            <a:pt x="269875" y="251567"/>
                          </a:cubicBezTo>
                          <a:cubicBezTo>
                            <a:pt x="269875" y="254318"/>
                            <a:pt x="267229" y="258446"/>
                            <a:pt x="265906" y="261198"/>
                          </a:cubicBezTo>
                          <a:cubicBezTo>
                            <a:pt x="263260" y="262573"/>
                            <a:pt x="260615" y="265325"/>
                            <a:pt x="259292" y="266701"/>
                          </a:cubicBezTo>
                          <a:cubicBezTo>
                            <a:pt x="259292" y="266701"/>
                            <a:pt x="259292" y="266701"/>
                            <a:pt x="257969" y="266701"/>
                          </a:cubicBezTo>
                          <a:cubicBezTo>
                            <a:pt x="256646" y="266701"/>
                            <a:pt x="254000" y="266701"/>
                            <a:pt x="254000" y="266701"/>
                          </a:cubicBezTo>
                          <a:cubicBezTo>
                            <a:pt x="254000" y="265325"/>
                            <a:pt x="254000" y="262573"/>
                            <a:pt x="254000" y="261198"/>
                          </a:cubicBezTo>
                          <a:cubicBezTo>
                            <a:pt x="254000" y="259822"/>
                            <a:pt x="256646" y="255694"/>
                            <a:pt x="259292" y="252942"/>
                          </a:cubicBezTo>
                          <a:cubicBezTo>
                            <a:pt x="261938" y="250191"/>
                            <a:pt x="264583" y="247439"/>
                            <a:pt x="265906" y="246063"/>
                          </a:cubicBezTo>
                          <a:close/>
                          <a:moveTo>
                            <a:pt x="296574" y="128290"/>
                          </a:moveTo>
                          <a:cubicBezTo>
                            <a:pt x="295275" y="129580"/>
                            <a:pt x="297873" y="133449"/>
                            <a:pt x="300471" y="136029"/>
                          </a:cubicBezTo>
                          <a:cubicBezTo>
                            <a:pt x="300471" y="136029"/>
                            <a:pt x="300471" y="136029"/>
                            <a:pt x="305666" y="141189"/>
                          </a:cubicBezTo>
                          <a:cubicBezTo>
                            <a:pt x="306965" y="142478"/>
                            <a:pt x="308264" y="145058"/>
                            <a:pt x="309563" y="147638"/>
                          </a:cubicBezTo>
                          <a:cubicBezTo>
                            <a:pt x="309563" y="146348"/>
                            <a:pt x="309563" y="146348"/>
                            <a:pt x="309563" y="145058"/>
                          </a:cubicBezTo>
                          <a:cubicBezTo>
                            <a:pt x="308264" y="139899"/>
                            <a:pt x="306965" y="134739"/>
                            <a:pt x="305666" y="129580"/>
                          </a:cubicBezTo>
                          <a:cubicBezTo>
                            <a:pt x="305666" y="129580"/>
                            <a:pt x="304367" y="129580"/>
                            <a:pt x="303069" y="129580"/>
                          </a:cubicBezTo>
                          <a:cubicBezTo>
                            <a:pt x="300471" y="127000"/>
                            <a:pt x="297873" y="127000"/>
                            <a:pt x="296574" y="128290"/>
                          </a:cubicBezTo>
                          <a:close/>
                          <a:moveTo>
                            <a:pt x="169068" y="25400"/>
                          </a:moveTo>
                          <a:cubicBezTo>
                            <a:pt x="148019" y="25400"/>
                            <a:pt x="126970" y="30662"/>
                            <a:pt x="108552" y="38556"/>
                          </a:cubicBezTo>
                          <a:cubicBezTo>
                            <a:pt x="96712" y="43818"/>
                            <a:pt x="86188" y="51711"/>
                            <a:pt x="76979" y="58289"/>
                          </a:cubicBezTo>
                          <a:cubicBezTo>
                            <a:pt x="80925" y="58289"/>
                            <a:pt x="83556" y="58289"/>
                            <a:pt x="84872" y="58289"/>
                          </a:cubicBezTo>
                          <a:cubicBezTo>
                            <a:pt x="84872" y="58289"/>
                            <a:pt x="84872" y="58289"/>
                            <a:pt x="109868" y="58289"/>
                          </a:cubicBezTo>
                          <a:cubicBezTo>
                            <a:pt x="113815" y="58289"/>
                            <a:pt x="119077" y="60920"/>
                            <a:pt x="123024" y="63551"/>
                          </a:cubicBezTo>
                          <a:cubicBezTo>
                            <a:pt x="123024" y="64867"/>
                            <a:pt x="123024" y="64867"/>
                            <a:pt x="123024" y="64867"/>
                          </a:cubicBezTo>
                          <a:cubicBezTo>
                            <a:pt x="123024" y="64867"/>
                            <a:pt x="123024" y="64867"/>
                            <a:pt x="124339" y="66183"/>
                          </a:cubicBezTo>
                          <a:cubicBezTo>
                            <a:pt x="128286" y="68814"/>
                            <a:pt x="133548" y="74076"/>
                            <a:pt x="136179" y="76707"/>
                          </a:cubicBezTo>
                          <a:cubicBezTo>
                            <a:pt x="136179" y="76707"/>
                            <a:pt x="136179" y="76707"/>
                            <a:pt x="140126" y="80654"/>
                          </a:cubicBezTo>
                          <a:cubicBezTo>
                            <a:pt x="144073" y="83285"/>
                            <a:pt x="145388" y="89863"/>
                            <a:pt x="145388" y="93810"/>
                          </a:cubicBezTo>
                          <a:cubicBezTo>
                            <a:pt x="145388" y="93810"/>
                            <a:pt x="145388" y="93810"/>
                            <a:pt x="137495" y="118805"/>
                          </a:cubicBezTo>
                          <a:cubicBezTo>
                            <a:pt x="136179" y="124068"/>
                            <a:pt x="132232" y="129330"/>
                            <a:pt x="128286" y="130645"/>
                          </a:cubicBezTo>
                          <a:cubicBezTo>
                            <a:pt x="128286" y="130645"/>
                            <a:pt x="128286" y="130645"/>
                            <a:pt x="128286" y="131961"/>
                          </a:cubicBezTo>
                          <a:cubicBezTo>
                            <a:pt x="124339" y="133277"/>
                            <a:pt x="120392" y="138539"/>
                            <a:pt x="119077" y="142486"/>
                          </a:cubicBezTo>
                          <a:cubicBezTo>
                            <a:pt x="117761" y="147748"/>
                            <a:pt x="115130" y="151695"/>
                            <a:pt x="113815" y="151695"/>
                          </a:cubicBezTo>
                          <a:cubicBezTo>
                            <a:pt x="111183" y="153010"/>
                            <a:pt x="108552" y="150379"/>
                            <a:pt x="107237" y="146432"/>
                          </a:cubicBezTo>
                          <a:cubicBezTo>
                            <a:pt x="107237" y="145117"/>
                            <a:pt x="104606" y="143801"/>
                            <a:pt x="103290" y="143801"/>
                          </a:cubicBezTo>
                          <a:cubicBezTo>
                            <a:pt x="101974" y="143801"/>
                            <a:pt x="100659" y="143801"/>
                            <a:pt x="99343" y="145117"/>
                          </a:cubicBezTo>
                          <a:cubicBezTo>
                            <a:pt x="99343" y="145117"/>
                            <a:pt x="99343" y="145117"/>
                            <a:pt x="98028" y="147748"/>
                          </a:cubicBezTo>
                          <a:cubicBezTo>
                            <a:pt x="94081" y="150379"/>
                            <a:pt x="91450" y="156957"/>
                            <a:pt x="92765" y="162219"/>
                          </a:cubicBezTo>
                          <a:cubicBezTo>
                            <a:pt x="92765" y="163535"/>
                            <a:pt x="92765" y="166166"/>
                            <a:pt x="92765" y="167481"/>
                          </a:cubicBezTo>
                          <a:cubicBezTo>
                            <a:pt x="92765" y="171428"/>
                            <a:pt x="94081" y="175375"/>
                            <a:pt x="95397" y="178006"/>
                          </a:cubicBezTo>
                          <a:cubicBezTo>
                            <a:pt x="95397" y="178006"/>
                            <a:pt x="95397" y="178006"/>
                            <a:pt x="98028" y="189846"/>
                          </a:cubicBezTo>
                          <a:cubicBezTo>
                            <a:pt x="99343" y="193793"/>
                            <a:pt x="104606" y="199055"/>
                            <a:pt x="108552" y="200371"/>
                          </a:cubicBezTo>
                          <a:cubicBezTo>
                            <a:pt x="108552" y="200371"/>
                            <a:pt x="108552" y="200371"/>
                            <a:pt x="123024" y="206949"/>
                          </a:cubicBezTo>
                          <a:cubicBezTo>
                            <a:pt x="128286" y="208264"/>
                            <a:pt x="130917" y="213526"/>
                            <a:pt x="132232" y="217473"/>
                          </a:cubicBezTo>
                          <a:cubicBezTo>
                            <a:pt x="132232" y="217473"/>
                            <a:pt x="132232" y="217473"/>
                            <a:pt x="132232" y="227998"/>
                          </a:cubicBezTo>
                          <a:cubicBezTo>
                            <a:pt x="132232" y="233260"/>
                            <a:pt x="130917" y="239838"/>
                            <a:pt x="128286" y="243784"/>
                          </a:cubicBezTo>
                          <a:cubicBezTo>
                            <a:pt x="128286" y="243784"/>
                            <a:pt x="128286" y="243784"/>
                            <a:pt x="124339" y="250362"/>
                          </a:cubicBezTo>
                          <a:cubicBezTo>
                            <a:pt x="121708" y="254309"/>
                            <a:pt x="120392" y="260887"/>
                            <a:pt x="121708" y="264834"/>
                          </a:cubicBezTo>
                          <a:cubicBezTo>
                            <a:pt x="121708" y="264834"/>
                            <a:pt x="121708" y="264834"/>
                            <a:pt x="124339" y="288514"/>
                          </a:cubicBezTo>
                          <a:cubicBezTo>
                            <a:pt x="125655" y="292461"/>
                            <a:pt x="123024" y="296407"/>
                            <a:pt x="119077" y="296407"/>
                          </a:cubicBezTo>
                          <a:cubicBezTo>
                            <a:pt x="115130" y="296407"/>
                            <a:pt x="109868" y="292461"/>
                            <a:pt x="107237" y="288514"/>
                          </a:cubicBezTo>
                          <a:cubicBezTo>
                            <a:pt x="107237" y="288514"/>
                            <a:pt x="107237" y="288514"/>
                            <a:pt x="100659" y="274043"/>
                          </a:cubicBezTo>
                          <a:cubicBezTo>
                            <a:pt x="98028" y="270096"/>
                            <a:pt x="95397" y="264834"/>
                            <a:pt x="94081" y="262203"/>
                          </a:cubicBezTo>
                          <a:cubicBezTo>
                            <a:pt x="92765" y="260887"/>
                            <a:pt x="92765" y="260887"/>
                            <a:pt x="92765" y="260887"/>
                          </a:cubicBezTo>
                          <a:cubicBezTo>
                            <a:pt x="90134" y="258256"/>
                            <a:pt x="84872" y="254309"/>
                            <a:pt x="80925" y="252994"/>
                          </a:cubicBezTo>
                          <a:cubicBezTo>
                            <a:pt x="76979" y="252994"/>
                            <a:pt x="69085" y="250362"/>
                            <a:pt x="65138" y="249047"/>
                          </a:cubicBezTo>
                          <a:cubicBezTo>
                            <a:pt x="62507" y="246416"/>
                            <a:pt x="59876" y="241153"/>
                            <a:pt x="61192" y="237207"/>
                          </a:cubicBezTo>
                          <a:cubicBezTo>
                            <a:pt x="61192" y="237207"/>
                            <a:pt x="61192" y="237207"/>
                            <a:pt x="62507" y="231944"/>
                          </a:cubicBezTo>
                          <a:cubicBezTo>
                            <a:pt x="62507" y="231944"/>
                            <a:pt x="62507" y="231944"/>
                            <a:pt x="63823" y="221420"/>
                          </a:cubicBezTo>
                          <a:cubicBezTo>
                            <a:pt x="65138" y="217473"/>
                            <a:pt x="69085" y="212211"/>
                            <a:pt x="73032" y="209580"/>
                          </a:cubicBezTo>
                          <a:cubicBezTo>
                            <a:pt x="73032" y="209580"/>
                            <a:pt x="73032" y="209580"/>
                            <a:pt x="78294" y="205633"/>
                          </a:cubicBezTo>
                          <a:cubicBezTo>
                            <a:pt x="82241" y="203002"/>
                            <a:pt x="83556" y="196424"/>
                            <a:pt x="82241" y="192477"/>
                          </a:cubicBezTo>
                          <a:cubicBezTo>
                            <a:pt x="82241" y="192477"/>
                            <a:pt x="82241" y="192477"/>
                            <a:pt x="79610" y="185899"/>
                          </a:cubicBezTo>
                          <a:cubicBezTo>
                            <a:pt x="79610" y="184584"/>
                            <a:pt x="79610" y="184584"/>
                            <a:pt x="79610" y="184584"/>
                          </a:cubicBezTo>
                          <a:cubicBezTo>
                            <a:pt x="78294" y="180637"/>
                            <a:pt x="73032" y="176690"/>
                            <a:pt x="69085" y="176690"/>
                          </a:cubicBezTo>
                          <a:cubicBezTo>
                            <a:pt x="69085" y="176690"/>
                            <a:pt x="69085" y="176690"/>
                            <a:pt x="45405" y="172744"/>
                          </a:cubicBezTo>
                          <a:cubicBezTo>
                            <a:pt x="40143" y="171428"/>
                            <a:pt x="36196" y="167481"/>
                            <a:pt x="34880" y="163535"/>
                          </a:cubicBezTo>
                          <a:cubicBezTo>
                            <a:pt x="34880" y="163535"/>
                            <a:pt x="34880" y="163535"/>
                            <a:pt x="29618" y="147748"/>
                          </a:cubicBezTo>
                          <a:cubicBezTo>
                            <a:pt x="29618" y="146432"/>
                            <a:pt x="29618" y="145117"/>
                            <a:pt x="29618" y="145117"/>
                          </a:cubicBezTo>
                          <a:cubicBezTo>
                            <a:pt x="28303" y="151695"/>
                            <a:pt x="26987" y="159588"/>
                            <a:pt x="26987" y="167481"/>
                          </a:cubicBezTo>
                          <a:cubicBezTo>
                            <a:pt x="26987" y="184584"/>
                            <a:pt x="29618" y="201686"/>
                            <a:pt x="36196" y="216157"/>
                          </a:cubicBezTo>
                          <a:cubicBezTo>
                            <a:pt x="37511" y="222735"/>
                            <a:pt x="40143" y="229313"/>
                            <a:pt x="44089" y="234575"/>
                          </a:cubicBezTo>
                          <a:cubicBezTo>
                            <a:pt x="54614" y="254309"/>
                            <a:pt x="70401" y="271412"/>
                            <a:pt x="88819" y="284567"/>
                          </a:cubicBezTo>
                          <a:cubicBezTo>
                            <a:pt x="111183" y="300354"/>
                            <a:pt x="138810" y="309563"/>
                            <a:pt x="169068" y="309563"/>
                          </a:cubicBezTo>
                          <a:cubicBezTo>
                            <a:pt x="175646" y="309563"/>
                            <a:pt x="183540" y="309563"/>
                            <a:pt x="190118" y="308248"/>
                          </a:cubicBezTo>
                          <a:cubicBezTo>
                            <a:pt x="191433" y="308248"/>
                            <a:pt x="194064" y="306932"/>
                            <a:pt x="196695" y="306932"/>
                          </a:cubicBezTo>
                          <a:cubicBezTo>
                            <a:pt x="203273" y="305616"/>
                            <a:pt x="209851" y="304301"/>
                            <a:pt x="216429" y="301670"/>
                          </a:cubicBezTo>
                          <a:cubicBezTo>
                            <a:pt x="220376" y="300354"/>
                            <a:pt x="225638" y="297723"/>
                            <a:pt x="229585" y="296407"/>
                          </a:cubicBezTo>
                          <a:cubicBezTo>
                            <a:pt x="236162" y="292461"/>
                            <a:pt x="242740" y="289830"/>
                            <a:pt x="248003" y="285883"/>
                          </a:cubicBezTo>
                          <a:cubicBezTo>
                            <a:pt x="269052" y="271412"/>
                            <a:pt x="286154" y="251678"/>
                            <a:pt x="297994" y="227998"/>
                          </a:cubicBezTo>
                          <a:cubicBezTo>
                            <a:pt x="305888" y="210895"/>
                            <a:pt x="309835" y="192477"/>
                            <a:pt x="311150" y="172744"/>
                          </a:cubicBezTo>
                          <a:cubicBezTo>
                            <a:pt x="311150" y="171428"/>
                            <a:pt x="311150" y="168797"/>
                            <a:pt x="311150" y="167481"/>
                          </a:cubicBezTo>
                          <a:cubicBezTo>
                            <a:pt x="311150" y="164850"/>
                            <a:pt x="311150" y="162219"/>
                            <a:pt x="311150" y="159588"/>
                          </a:cubicBezTo>
                          <a:cubicBezTo>
                            <a:pt x="311150" y="162219"/>
                            <a:pt x="309835" y="164850"/>
                            <a:pt x="308519" y="166166"/>
                          </a:cubicBezTo>
                          <a:cubicBezTo>
                            <a:pt x="307203" y="168797"/>
                            <a:pt x="303257" y="171428"/>
                            <a:pt x="297994" y="171428"/>
                          </a:cubicBezTo>
                          <a:cubicBezTo>
                            <a:pt x="297994" y="171428"/>
                            <a:pt x="297994" y="171428"/>
                            <a:pt x="295363" y="171428"/>
                          </a:cubicBezTo>
                          <a:cubicBezTo>
                            <a:pt x="290101" y="172744"/>
                            <a:pt x="283523" y="170113"/>
                            <a:pt x="279576" y="168797"/>
                          </a:cubicBezTo>
                          <a:cubicBezTo>
                            <a:pt x="279576" y="168797"/>
                            <a:pt x="279576" y="168797"/>
                            <a:pt x="276945" y="166166"/>
                          </a:cubicBezTo>
                          <a:cubicBezTo>
                            <a:pt x="272999" y="164850"/>
                            <a:pt x="269052" y="164850"/>
                            <a:pt x="267736" y="166166"/>
                          </a:cubicBezTo>
                          <a:cubicBezTo>
                            <a:pt x="267736" y="167481"/>
                            <a:pt x="270367" y="171428"/>
                            <a:pt x="274314" y="174059"/>
                          </a:cubicBezTo>
                          <a:cubicBezTo>
                            <a:pt x="274314" y="174059"/>
                            <a:pt x="274314" y="174059"/>
                            <a:pt x="276945" y="176690"/>
                          </a:cubicBezTo>
                          <a:cubicBezTo>
                            <a:pt x="280892" y="179322"/>
                            <a:pt x="287470" y="180637"/>
                            <a:pt x="291417" y="179322"/>
                          </a:cubicBezTo>
                          <a:cubicBezTo>
                            <a:pt x="291417" y="179322"/>
                            <a:pt x="291417" y="179322"/>
                            <a:pt x="292732" y="179322"/>
                          </a:cubicBezTo>
                          <a:cubicBezTo>
                            <a:pt x="295363" y="178006"/>
                            <a:pt x="296679" y="179322"/>
                            <a:pt x="296679" y="180637"/>
                          </a:cubicBezTo>
                          <a:cubicBezTo>
                            <a:pt x="296679" y="180637"/>
                            <a:pt x="296679" y="180637"/>
                            <a:pt x="296679" y="181953"/>
                          </a:cubicBezTo>
                          <a:cubicBezTo>
                            <a:pt x="296679" y="181953"/>
                            <a:pt x="296679" y="183268"/>
                            <a:pt x="296679" y="184584"/>
                          </a:cubicBezTo>
                          <a:cubicBezTo>
                            <a:pt x="296679" y="184584"/>
                            <a:pt x="296679" y="184584"/>
                            <a:pt x="292732" y="189846"/>
                          </a:cubicBezTo>
                          <a:cubicBezTo>
                            <a:pt x="290101" y="193793"/>
                            <a:pt x="286154" y="199055"/>
                            <a:pt x="282208" y="201686"/>
                          </a:cubicBezTo>
                          <a:cubicBezTo>
                            <a:pt x="278261" y="204317"/>
                            <a:pt x="274314" y="209580"/>
                            <a:pt x="272999" y="212211"/>
                          </a:cubicBezTo>
                          <a:cubicBezTo>
                            <a:pt x="272999" y="213526"/>
                            <a:pt x="272999" y="213526"/>
                            <a:pt x="272999" y="214842"/>
                          </a:cubicBezTo>
                          <a:cubicBezTo>
                            <a:pt x="271683" y="217473"/>
                            <a:pt x="269052" y="221420"/>
                            <a:pt x="269052" y="224051"/>
                          </a:cubicBezTo>
                          <a:cubicBezTo>
                            <a:pt x="266421" y="226682"/>
                            <a:pt x="262474" y="230629"/>
                            <a:pt x="258527" y="231944"/>
                          </a:cubicBezTo>
                          <a:cubicBezTo>
                            <a:pt x="258527" y="231944"/>
                            <a:pt x="255896" y="233260"/>
                            <a:pt x="255896" y="235891"/>
                          </a:cubicBezTo>
                          <a:cubicBezTo>
                            <a:pt x="255896" y="237207"/>
                            <a:pt x="251949" y="246416"/>
                            <a:pt x="251949" y="246416"/>
                          </a:cubicBezTo>
                          <a:cubicBezTo>
                            <a:pt x="250634" y="250362"/>
                            <a:pt x="246687" y="256940"/>
                            <a:pt x="244056" y="259571"/>
                          </a:cubicBezTo>
                          <a:cubicBezTo>
                            <a:pt x="244056" y="259571"/>
                            <a:pt x="244056" y="259571"/>
                            <a:pt x="237478" y="266149"/>
                          </a:cubicBezTo>
                          <a:cubicBezTo>
                            <a:pt x="234847" y="270096"/>
                            <a:pt x="229585" y="270096"/>
                            <a:pt x="225638" y="268780"/>
                          </a:cubicBezTo>
                          <a:cubicBezTo>
                            <a:pt x="225638" y="268780"/>
                            <a:pt x="225638" y="268780"/>
                            <a:pt x="224322" y="267465"/>
                          </a:cubicBezTo>
                          <a:cubicBezTo>
                            <a:pt x="221691" y="266149"/>
                            <a:pt x="219060" y="260887"/>
                            <a:pt x="219060" y="256940"/>
                          </a:cubicBezTo>
                          <a:cubicBezTo>
                            <a:pt x="219060" y="256940"/>
                            <a:pt x="219060" y="256940"/>
                            <a:pt x="220376" y="231944"/>
                          </a:cubicBezTo>
                          <a:cubicBezTo>
                            <a:pt x="220376" y="226682"/>
                            <a:pt x="216429" y="221420"/>
                            <a:pt x="213798" y="218789"/>
                          </a:cubicBezTo>
                          <a:cubicBezTo>
                            <a:pt x="213798" y="218789"/>
                            <a:pt x="213798" y="218789"/>
                            <a:pt x="208536" y="214842"/>
                          </a:cubicBezTo>
                          <a:cubicBezTo>
                            <a:pt x="204589" y="212211"/>
                            <a:pt x="203273" y="208264"/>
                            <a:pt x="200642" y="204317"/>
                          </a:cubicBezTo>
                          <a:cubicBezTo>
                            <a:pt x="200642" y="204317"/>
                            <a:pt x="200642" y="203002"/>
                            <a:pt x="200642" y="201686"/>
                          </a:cubicBezTo>
                          <a:cubicBezTo>
                            <a:pt x="200642" y="201686"/>
                            <a:pt x="200642" y="201686"/>
                            <a:pt x="199327" y="189846"/>
                          </a:cubicBezTo>
                          <a:cubicBezTo>
                            <a:pt x="198011" y="187215"/>
                            <a:pt x="199327" y="181953"/>
                            <a:pt x="200642" y="179322"/>
                          </a:cubicBezTo>
                          <a:cubicBezTo>
                            <a:pt x="201958" y="178006"/>
                            <a:pt x="201958" y="176690"/>
                            <a:pt x="203273" y="176690"/>
                          </a:cubicBezTo>
                          <a:cubicBezTo>
                            <a:pt x="203273" y="176690"/>
                            <a:pt x="203273" y="176690"/>
                            <a:pt x="207220" y="171428"/>
                          </a:cubicBezTo>
                          <a:cubicBezTo>
                            <a:pt x="209851" y="168797"/>
                            <a:pt x="216429" y="166166"/>
                            <a:pt x="220376" y="166166"/>
                          </a:cubicBezTo>
                          <a:cubicBezTo>
                            <a:pt x="220376" y="166166"/>
                            <a:pt x="220376" y="166166"/>
                            <a:pt x="232216" y="167481"/>
                          </a:cubicBezTo>
                          <a:cubicBezTo>
                            <a:pt x="237478" y="168797"/>
                            <a:pt x="241425" y="166166"/>
                            <a:pt x="242740" y="163535"/>
                          </a:cubicBezTo>
                          <a:cubicBezTo>
                            <a:pt x="245371" y="159588"/>
                            <a:pt x="245371" y="154326"/>
                            <a:pt x="244056" y="149063"/>
                          </a:cubicBezTo>
                          <a:cubicBezTo>
                            <a:pt x="244056" y="149063"/>
                            <a:pt x="244056" y="149063"/>
                            <a:pt x="242740" y="146432"/>
                          </a:cubicBezTo>
                          <a:cubicBezTo>
                            <a:pt x="242740" y="141170"/>
                            <a:pt x="237478" y="138539"/>
                            <a:pt x="233531" y="138539"/>
                          </a:cubicBezTo>
                          <a:cubicBezTo>
                            <a:pt x="233531" y="138539"/>
                            <a:pt x="233531" y="138539"/>
                            <a:pt x="229585" y="138539"/>
                          </a:cubicBezTo>
                          <a:cubicBezTo>
                            <a:pt x="225638" y="138539"/>
                            <a:pt x="219060" y="141170"/>
                            <a:pt x="215113" y="143801"/>
                          </a:cubicBezTo>
                          <a:cubicBezTo>
                            <a:pt x="215113" y="143801"/>
                            <a:pt x="215113" y="143801"/>
                            <a:pt x="211167" y="147748"/>
                          </a:cubicBezTo>
                          <a:cubicBezTo>
                            <a:pt x="207220" y="150379"/>
                            <a:pt x="205904" y="149063"/>
                            <a:pt x="205904" y="145117"/>
                          </a:cubicBezTo>
                          <a:cubicBezTo>
                            <a:pt x="205904" y="145117"/>
                            <a:pt x="205904" y="145117"/>
                            <a:pt x="205904" y="133277"/>
                          </a:cubicBezTo>
                          <a:cubicBezTo>
                            <a:pt x="207220" y="129330"/>
                            <a:pt x="209851" y="122752"/>
                            <a:pt x="212482" y="120121"/>
                          </a:cubicBezTo>
                          <a:cubicBezTo>
                            <a:pt x="212482" y="120121"/>
                            <a:pt x="212482" y="120121"/>
                            <a:pt x="212482" y="118805"/>
                          </a:cubicBezTo>
                          <a:cubicBezTo>
                            <a:pt x="212482" y="118805"/>
                            <a:pt x="212482" y="118805"/>
                            <a:pt x="226953" y="101703"/>
                          </a:cubicBezTo>
                          <a:cubicBezTo>
                            <a:pt x="226953" y="101703"/>
                            <a:pt x="226953" y="101703"/>
                            <a:pt x="240109" y="85916"/>
                          </a:cubicBezTo>
                          <a:cubicBezTo>
                            <a:pt x="241425" y="84601"/>
                            <a:pt x="242740" y="83285"/>
                            <a:pt x="245371" y="81969"/>
                          </a:cubicBezTo>
                          <a:cubicBezTo>
                            <a:pt x="248003" y="80654"/>
                            <a:pt x="250634" y="80654"/>
                            <a:pt x="253265" y="80654"/>
                          </a:cubicBezTo>
                          <a:cubicBezTo>
                            <a:pt x="253265" y="80654"/>
                            <a:pt x="253265" y="80654"/>
                            <a:pt x="284839" y="84601"/>
                          </a:cubicBezTo>
                          <a:cubicBezTo>
                            <a:pt x="258527" y="49080"/>
                            <a:pt x="216429" y="25400"/>
                            <a:pt x="169068" y="25400"/>
                          </a:cubicBezTo>
                          <a:close/>
                          <a:moveTo>
                            <a:pt x="169069" y="0"/>
                          </a:moveTo>
                          <a:cubicBezTo>
                            <a:pt x="233791" y="0"/>
                            <a:pt x="291908" y="35495"/>
                            <a:pt x="320967" y="93340"/>
                          </a:cubicBezTo>
                          <a:cubicBezTo>
                            <a:pt x="328892" y="109116"/>
                            <a:pt x="332855" y="124892"/>
                            <a:pt x="335496" y="141982"/>
                          </a:cubicBezTo>
                          <a:cubicBezTo>
                            <a:pt x="336817" y="147241"/>
                            <a:pt x="338138" y="152499"/>
                            <a:pt x="338138" y="157758"/>
                          </a:cubicBezTo>
                          <a:cubicBezTo>
                            <a:pt x="338138" y="161702"/>
                            <a:pt x="338138" y="164331"/>
                            <a:pt x="338138" y="168275"/>
                          </a:cubicBezTo>
                          <a:cubicBezTo>
                            <a:pt x="338138" y="170904"/>
                            <a:pt x="338138" y="172219"/>
                            <a:pt x="338138" y="174848"/>
                          </a:cubicBezTo>
                          <a:cubicBezTo>
                            <a:pt x="335496" y="228749"/>
                            <a:pt x="309079" y="276076"/>
                            <a:pt x="268133" y="304999"/>
                          </a:cubicBezTo>
                          <a:cubicBezTo>
                            <a:pt x="245678" y="320774"/>
                            <a:pt x="220582" y="331291"/>
                            <a:pt x="191523" y="335235"/>
                          </a:cubicBezTo>
                          <a:cubicBezTo>
                            <a:pt x="184919" y="336550"/>
                            <a:pt x="176994" y="336550"/>
                            <a:pt x="169069" y="336550"/>
                          </a:cubicBezTo>
                          <a:cubicBezTo>
                            <a:pt x="138689" y="336550"/>
                            <a:pt x="109631" y="328662"/>
                            <a:pt x="84534" y="314201"/>
                          </a:cubicBezTo>
                          <a:cubicBezTo>
                            <a:pt x="60759" y="299740"/>
                            <a:pt x="40946" y="281335"/>
                            <a:pt x="26417" y="257671"/>
                          </a:cubicBezTo>
                          <a:cubicBezTo>
                            <a:pt x="17171" y="243210"/>
                            <a:pt x="10567" y="228749"/>
                            <a:pt x="5283" y="211658"/>
                          </a:cubicBezTo>
                          <a:cubicBezTo>
                            <a:pt x="1321" y="197197"/>
                            <a:pt x="0" y="182736"/>
                            <a:pt x="0" y="168275"/>
                          </a:cubicBezTo>
                          <a:cubicBezTo>
                            <a:pt x="0" y="155128"/>
                            <a:pt x="1321" y="140667"/>
                            <a:pt x="5283" y="127521"/>
                          </a:cubicBezTo>
                          <a:cubicBezTo>
                            <a:pt x="10567" y="106486"/>
                            <a:pt x="18492" y="86767"/>
                            <a:pt x="31700" y="69676"/>
                          </a:cubicBezTo>
                          <a:cubicBezTo>
                            <a:pt x="39625" y="59159"/>
                            <a:pt x="48871" y="48642"/>
                            <a:pt x="59438" y="39439"/>
                          </a:cubicBezTo>
                          <a:cubicBezTo>
                            <a:pt x="89818" y="14461"/>
                            <a:pt x="129443" y="0"/>
                            <a:pt x="169069" y="0"/>
                          </a:cubicBezTo>
                          <a:close/>
                        </a:path>
                      </a:pathLst>
                    </a:custGeom>
                    <a:solidFill>
                      <a:schemeClr val="bg1"/>
                    </a:solidFill>
                    <a:ln>
                      <a:noFill/>
                    </a:ln>
                  </p:spPr>
                  <p:txBody>
                    <a:bodyPr anchor="ctr"/>
                    <a:lstStyle/>
                    <a:p>
                      <a:pPr algn="ctr" defTabSz="914377">
                        <a:defRPr/>
                      </a:pPr>
                      <a:endParaRPr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grpSp>
            <p:nvGrpSpPr>
              <p:cNvPr id="50" name="组合 49">
                <a:extLst>
                  <a:ext uri="{FF2B5EF4-FFF2-40B4-BE49-F238E27FC236}">
                    <a16:creationId xmlns:a16="http://schemas.microsoft.com/office/drawing/2014/main" id="{37A73BD3-BEBD-484B-AEFA-5A88E762ADA7}"/>
                  </a:ext>
                </a:extLst>
              </p:cNvPr>
              <p:cNvGrpSpPr/>
              <p:nvPr/>
            </p:nvGrpSpPr>
            <p:grpSpPr>
              <a:xfrm>
                <a:off x="9605160" y="2944842"/>
                <a:ext cx="1739099" cy="3028718"/>
                <a:chOff x="9605160" y="2944842"/>
                <a:chExt cx="1739099" cy="3028718"/>
              </a:xfrm>
            </p:grpSpPr>
            <p:sp>
              <p:nvSpPr>
                <p:cNvPr id="51" name="矩形 50">
                  <a:extLst>
                    <a:ext uri="{FF2B5EF4-FFF2-40B4-BE49-F238E27FC236}">
                      <a16:creationId xmlns:a16="http://schemas.microsoft.com/office/drawing/2014/main" id="{BA65D679-AFFA-479C-9C7F-723E7B39AA8D}"/>
                    </a:ext>
                  </a:extLst>
                </p:cNvPr>
                <p:cNvSpPr/>
                <p:nvPr/>
              </p:nvSpPr>
              <p:spPr>
                <a:xfrm>
                  <a:off x="9605160" y="5438274"/>
                  <a:ext cx="1739099" cy="535286"/>
                </a:xfrm>
                <a:prstGeom prst="rect">
                  <a:avLst/>
                </a:prstGeom>
              </p:spPr>
              <p:txBody>
                <a:bodyPr wrap="none" lIns="0" tIns="0" rIns="0" bIns="0" anchor="ctr" anchorCtr="1">
                  <a:normAutofit/>
                </a:bodyPr>
                <a:lstStyle/>
                <a:p>
                  <a:pPr algn="ctr" defTabSz="914356">
                    <a:spcBef>
                      <a:spcPct val="0"/>
                    </a:spcBef>
                    <a:defRPr/>
                  </a:pPr>
                  <a:r>
                    <a:rPr lang="zh-CN" altLang="en-US" sz="1900" b="1" dirty="0">
                      <a:solidFill>
                        <a:prstClr val="black">
                          <a:lumMod val="85000"/>
                          <a:lumOff val="15000"/>
                        </a:prstClr>
                      </a:solidFill>
                      <a:ea typeface="Source Han Serif SC" panose="02020400000000000000" pitchFamily="18" charset="-122"/>
                      <a:cs typeface="+mn-ea"/>
                      <a:sym typeface="Source Han Serif SC" panose="02020400000000000000" pitchFamily="18" charset="-122"/>
                    </a:rPr>
                    <a:t>寻求一致</a:t>
                  </a:r>
                  <a:endParaRPr lang="en-US" altLang="zh-CN" sz="1900" b="1" dirty="0">
                    <a:solidFill>
                      <a:prstClr val="black">
                        <a:lumMod val="85000"/>
                        <a:lumOff val="15000"/>
                      </a:prstClr>
                    </a:solidFill>
                    <a:ea typeface="Source Han Serif SC" panose="02020400000000000000" pitchFamily="18" charset="-122"/>
                    <a:cs typeface="+mn-ea"/>
                    <a:sym typeface="Source Han Serif SC" panose="02020400000000000000" pitchFamily="18" charset="-122"/>
                  </a:endParaRPr>
                </a:p>
              </p:txBody>
            </p:sp>
            <p:sp>
              <p:nvSpPr>
                <p:cNvPr id="52" name="椭圆 51">
                  <a:extLst>
                    <a:ext uri="{FF2B5EF4-FFF2-40B4-BE49-F238E27FC236}">
                      <a16:creationId xmlns:a16="http://schemas.microsoft.com/office/drawing/2014/main" id="{E8B0C17F-FF3F-4C92-836A-ED10B7D9BBBB}"/>
                    </a:ext>
                  </a:extLst>
                </p:cNvPr>
                <p:cNvSpPr/>
                <p:nvPr/>
              </p:nvSpPr>
              <p:spPr>
                <a:xfrm>
                  <a:off x="9974712" y="4292684"/>
                  <a:ext cx="836034" cy="836035"/>
                </a:xfrm>
                <a:prstGeom prst="ellipse">
                  <a:avLst/>
                </a:prstGeom>
                <a:solidFill>
                  <a:srgbClr val="C00000"/>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53" name="任意多边形 109">
                  <a:extLst>
                    <a:ext uri="{FF2B5EF4-FFF2-40B4-BE49-F238E27FC236}">
                      <a16:creationId xmlns:a16="http://schemas.microsoft.com/office/drawing/2014/main" id="{5E50AE68-BCD2-4B06-A678-3A500C3DB3AD}"/>
                    </a:ext>
                  </a:extLst>
                </p:cNvPr>
                <p:cNvSpPr/>
                <p:nvPr/>
              </p:nvSpPr>
              <p:spPr>
                <a:xfrm>
                  <a:off x="10039476" y="2944842"/>
                  <a:ext cx="706508" cy="1198200"/>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rgbClr val="C00000"/>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54" name="任意多边形 110">
                  <a:extLst>
                    <a:ext uri="{FF2B5EF4-FFF2-40B4-BE49-F238E27FC236}">
                      <a16:creationId xmlns:a16="http://schemas.microsoft.com/office/drawing/2014/main" id="{3D3B50D4-C6F4-4E42-8563-3EF10150E023}"/>
                    </a:ext>
                  </a:extLst>
                </p:cNvPr>
                <p:cNvSpPr/>
                <p:nvPr/>
              </p:nvSpPr>
              <p:spPr>
                <a:xfrm>
                  <a:off x="10175626" y="2944842"/>
                  <a:ext cx="434209" cy="1198201"/>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55" name="任意多边形 119">
                  <a:extLst>
                    <a:ext uri="{FF2B5EF4-FFF2-40B4-BE49-F238E27FC236}">
                      <a16:creationId xmlns:a16="http://schemas.microsoft.com/office/drawing/2014/main" id="{BB1CCAC6-80CD-4DD2-AB4D-7C853F5B7D9D}"/>
                    </a:ext>
                  </a:extLst>
                </p:cNvPr>
                <p:cNvSpPr>
                  <a:spLocks/>
                </p:cNvSpPr>
                <p:nvPr/>
              </p:nvSpPr>
              <p:spPr bwMode="auto">
                <a:xfrm>
                  <a:off x="10227179" y="4434928"/>
                  <a:ext cx="342020" cy="568987"/>
                </a:xfrm>
                <a:custGeom>
                  <a:avLst/>
                  <a:gdLst>
                    <a:gd name="connsiteX0" fmla="*/ 138896 w 214313"/>
                    <a:gd name="connsiteY0" fmla="*/ 160230 h 338138"/>
                    <a:gd name="connsiteX1" fmla="*/ 138866 w 214313"/>
                    <a:gd name="connsiteY1" fmla="*/ 160253 h 338138"/>
                    <a:gd name="connsiteX2" fmla="*/ 138844 w 214313"/>
                    <a:gd name="connsiteY2" fmla="*/ 160257 h 338138"/>
                    <a:gd name="connsiteX3" fmla="*/ 177899 w 214313"/>
                    <a:gd name="connsiteY3" fmla="*/ 128304 h 338138"/>
                    <a:gd name="connsiteX4" fmla="*/ 153075 w 214313"/>
                    <a:gd name="connsiteY4" fmla="*/ 140040 h 338138"/>
                    <a:gd name="connsiteX5" fmla="*/ 149155 w 214313"/>
                    <a:gd name="connsiteY5" fmla="*/ 143953 h 338138"/>
                    <a:gd name="connsiteX6" fmla="*/ 129557 w 214313"/>
                    <a:gd name="connsiteY6" fmla="*/ 151777 h 338138"/>
                    <a:gd name="connsiteX7" fmla="*/ 126944 w 214313"/>
                    <a:gd name="connsiteY7" fmla="*/ 151777 h 338138"/>
                    <a:gd name="connsiteX8" fmla="*/ 123024 w 214313"/>
                    <a:gd name="connsiteY8" fmla="*/ 150473 h 338138"/>
                    <a:gd name="connsiteX9" fmla="*/ 109959 w 214313"/>
                    <a:gd name="connsiteY9" fmla="*/ 138736 h 338138"/>
                    <a:gd name="connsiteX10" fmla="*/ 89055 w 214313"/>
                    <a:gd name="connsiteY10" fmla="*/ 129608 h 338138"/>
                    <a:gd name="connsiteX11" fmla="*/ 65537 w 214313"/>
                    <a:gd name="connsiteY11" fmla="*/ 140040 h 338138"/>
                    <a:gd name="connsiteX12" fmla="*/ 42019 w 214313"/>
                    <a:gd name="connsiteY12" fmla="*/ 150473 h 338138"/>
                    <a:gd name="connsiteX13" fmla="*/ 40713 w 214313"/>
                    <a:gd name="connsiteY13" fmla="*/ 150473 h 338138"/>
                    <a:gd name="connsiteX14" fmla="*/ 38100 w 214313"/>
                    <a:gd name="connsiteY14" fmla="*/ 150473 h 338138"/>
                    <a:gd name="connsiteX15" fmla="*/ 45939 w 214313"/>
                    <a:gd name="connsiteY15" fmla="*/ 160905 h 338138"/>
                    <a:gd name="connsiteX16" fmla="*/ 64230 w 214313"/>
                    <a:gd name="connsiteY16" fmla="*/ 150473 h 338138"/>
                    <a:gd name="connsiteX17" fmla="*/ 89055 w 214313"/>
                    <a:gd name="connsiteY17" fmla="*/ 140040 h 338138"/>
                    <a:gd name="connsiteX18" fmla="*/ 112572 w 214313"/>
                    <a:gd name="connsiteY18" fmla="*/ 150473 h 338138"/>
                    <a:gd name="connsiteX19" fmla="*/ 112572 w 214313"/>
                    <a:gd name="connsiteY19" fmla="*/ 151777 h 338138"/>
                    <a:gd name="connsiteX20" fmla="*/ 126944 w 214313"/>
                    <a:gd name="connsiteY20" fmla="*/ 162209 h 338138"/>
                    <a:gd name="connsiteX21" fmla="*/ 138844 w 214313"/>
                    <a:gd name="connsiteY21" fmla="*/ 160257 h 338138"/>
                    <a:gd name="connsiteX22" fmla="*/ 129483 w 214313"/>
                    <a:gd name="connsiteY22" fmla="*/ 164972 h 338138"/>
                    <a:gd name="connsiteX23" fmla="*/ 126843 w 214313"/>
                    <a:gd name="connsiteY23" fmla="*/ 164972 h 338138"/>
                    <a:gd name="connsiteX24" fmla="*/ 109679 w 214313"/>
                    <a:gd name="connsiteY24" fmla="*/ 153001 h 338138"/>
                    <a:gd name="connsiteX25" fmla="*/ 88554 w 214313"/>
                    <a:gd name="connsiteY25" fmla="*/ 142360 h 338138"/>
                    <a:gd name="connsiteX26" fmla="*/ 64789 w 214313"/>
                    <a:gd name="connsiteY26" fmla="*/ 153001 h 338138"/>
                    <a:gd name="connsiteX27" fmla="*/ 47625 w 214313"/>
                    <a:gd name="connsiteY27" fmla="*/ 163642 h 338138"/>
                    <a:gd name="connsiteX28" fmla="*/ 107038 w 214313"/>
                    <a:gd name="connsiteY28" fmla="*/ 188913 h 338138"/>
                    <a:gd name="connsiteX29" fmla="*/ 180975 w 214313"/>
                    <a:gd name="connsiteY29" fmla="*/ 141030 h 338138"/>
                    <a:gd name="connsiteX30" fmla="*/ 178335 w 214313"/>
                    <a:gd name="connsiteY30" fmla="*/ 141030 h 338138"/>
                    <a:gd name="connsiteX31" fmla="*/ 153249 w 214313"/>
                    <a:gd name="connsiteY31" fmla="*/ 153001 h 338138"/>
                    <a:gd name="connsiteX32" fmla="*/ 138896 w 214313"/>
                    <a:gd name="connsiteY32" fmla="*/ 160230 h 338138"/>
                    <a:gd name="connsiteX33" fmla="*/ 151768 w 214313"/>
                    <a:gd name="connsiteY33" fmla="*/ 150473 h 338138"/>
                    <a:gd name="connsiteX34" fmla="*/ 177899 w 214313"/>
                    <a:gd name="connsiteY34" fmla="*/ 138736 h 338138"/>
                    <a:gd name="connsiteX35" fmla="*/ 181819 w 214313"/>
                    <a:gd name="connsiteY35" fmla="*/ 140040 h 338138"/>
                    <a:gd name="connsiteX36" fmla="*/ 185738 w 214313"/>
                    <a:gd name="connsiteY36" fmla="*/ 130912 h 338138"/>
                    <a:gd name="connsiteX37" fmla="*/ 177899 w 214313"/>
                    <a:gd name="connsiteY37" fmla="*/ 128304 h 338138"/>
                    <a:gd name="connsiteX38" fmla="*/ 153570 w 214313"/>
                    <a:gd name="connsiteY38" fmla="*/ 96536 h 338138"/>
                    <a:gd name="connsiteX39" fmla="*/ 162867 w 214313"/>
                    <a:gd name="connsiteY39" fmla="*/ 104481 h 338138"/>
                    <a:gd name="connsiteX40" fmla="*/ 157457 w 214313"/>
                    <a:gd name="connsiteY40" fmla="*/ 126118 h 338138"/>
                    <a:gd name="connsiteX41" fmla="*/ 135820 w 214313"/>
                    <a:gd name="connsiteY41" fmla="*/ 120709 h 338138"/>
                    <a:gd name="connsiteX42" fmla="*/ 141229 w 214313"/>
                    <a:gd name="connsiteY42" fmla="*/ 97719 h 338138"/>
                    <a:gd name="connsiteX43" fmla="*/ 153570 w 214313"/>
                    <a:gd name="connsiteY43" fmla="*/ 96536 h 338138"/>
                    <a:gd name="connsiteX44" fmla="*/ 107156 w 214313"/>
                    <a:gd name="connsiteY44" fmla="*/ 23812 h 338138"/>
                    <a:gd name="connsiteX45" fmla="*/ 25400 w 214313"/>
                    <a:gd name="connsiteY45" fmla="*/ 106801 h 338138"/>
                    <a:gd name="connsiteX46" fmla="*/ 35949 w 214313"/>
                    <a:gd name="connsiteY46" fmla="*/ 146320 h 338138"/>
                    <a:gd name="connsiteX47" fmla="*/ 41224 w 214313"/>
                    <a:gd name="connsiteY47" fmla="*/ 147637 h 338138"/>
                    <a:gd name="connsiteX48" fmla="*/ 43861 w 214313"/>
                    <a:gd name="connsiteY48" fmla="*/ 147637 h 338138"/>
                    <a:gd name="connsiteX49" fmla="*/ 66278 w 214313"/>
                    <a:gd name="connsiteY49" fmla="*/ 135782 h 338138"/>
                    <a:gd name="connsiteX50" fmla="*/ 80783 w 214313"/>
                    <a:gd name="connsiteY50" fmla="*/ 126561 h 338138"/>
                    <a:gd name="connsiteX51" fmla="*/ 104519 w 214313"/>
                    <a:gd name="connsiteY51" fmla="*/ 113388 h 338138"/>
                    <a:gd name="connsiteX52" fmla="*/ 108475 w 214313"/>
                    <a:gd name="connsiteY52" fmla="*/ 109436 h 338138"/>
                    <a:gd name="connsiteX53" fmla="*/ 92651 w 214313"/>
                    <a:gd name="connsiteY53" fmla="*/ 83090 h 338138"/>
                    <a:gd name="connsiteX54" fmla="*/ 95288 w 214313"/>
                    <a:gd name="connsiteY54" fmla="*/ 72552 h 338138"/>
                    <a:gd name="connsiteX55" fmla="*/ 105838 w 214313"/>
                    <a:gd name="connsiteY55" fmla="*/ 75186 h 338138"/>
                    <a:gd name="connsiteX56" fmla="*/ 119024 w 214313"/>
                    <a:gd name="connsiteY56" fmla="*/ 100215 h 338138"/>
                    <a:gd name="connsiteX57" fmla="*/ 122980 w 214313"/>
                    <a:gd name="connsiteY57" fmla="*/ 106801 h 338138"/>
                    <a:gd name="connsiteX58" fmla="*/ 142760 w 214313"/>
                    <a:gd name="connsiteY58" fmla="*/ 142368 h 338138"/>
                    <a:gd name="connsiteX59" fmla="*/ 145398 w 214313"/>
                    <a:gd name="connsiteY59" fmla="*/ 142368 h 338138"/>
                    <a:gd name="connsiteX60" fmla="*/ 151991 w 214313"/>
                    <a:gd name="connsiteY60" fmla="*/ 137099 h 338138"/>
                    <a:gd name="connsiteX61" fmla="*/ 178364 w 214313"/>
                    <a:gd name="connsiteY61" fmla="*/ 125243 h 338138"/>
                    <a:gd name="connsiteX62" fmla="*/ 186276 w 214313"/>
                    <a:gd name="connsiteY62" fmla="*/ 127878 h 338138"/>
                    <a:gd name="connsiteX63" fmla="*/ 188913 w 214313"/>
                    <a:gd name="connsiteY63" fmla="*/ 106801 h 338138"/>
                    <a:gd name="connsiteX64" fmla="*/ 107156 w 214313"/>
                    <a:gd name="connsiteY64" fmla="*/ 23812 h 338138"/>
                    <a:gd name="connsiteX65" fmla="*/ 107156 w 214313"/>
                    <a:gd name="connsiteY65" fmla="*/ 0 h 338138"/>
                    <a:gd name="connsiteX66" fmla="*/ 214313 w 214313"/>
                    <a:gd name="connsiteY66" fmla="*/ 106989 h 338138"/>
                    <a:gd name="connsiteX67" fmla="*/ 107156 w 214313"/>
                    <a:gd name="connsiteY67" fmla="*/ 338138 h 338138"/>
                    <a:gd name="connsiteX68" fmla="*/ 0 w 214313"/>
                    <a:gd name="connsiteY68" fmla="*/ 106989 h 338138"/>
                    <a:gd name="connsiteX69" fmla="*/ 107156 w 214313"/>
                    <a:gd name="connsiteY69"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14313" h="338138">
                      <a:moveTo>
                        <a:pt x="138896" y="160230"/>
                      </a:moveTo>
                      <a:lnTo>
                        <a:pt x="138866" y="160253"/>
                      </a:lnTo>
                      <a:lnTo>
                        <a:pt x="138844" y="160257"/>
                      </a:lnTo>
                      <a:close/>
                      <a:moveTo>
                        <a:pt x="177899" y="128304"/>
                      </a:moveTo>
                      <a:cubicBezTo>
                        <a:pt x="170060" y="127000"/>
                        <a:pt x="162221" y="130912"/>
                        <a:pt x="153075" y="140040"/>
                      </a:cubicBezTo>
                      <a:cubicBezTo>
                        <a:pt x="151768" y="141345"/>
                        <a:pt x="150462" y="142649"/>
                        <a:pt x="149155" y="143953"/>
                      </a:cubicBezTo>
                      <a:cubicBezTo>
                        <a:pt x="142623" y="149169"/>
                        <a:pt x="136090" y="151777"/>
                        <a:pt x="129557" y="151777"/>
                      </a:cubicBezTo>
                      <a:cubicBezTo>
                        <a:pt x="128251" y="151777"/>
                        <a:pt x="128251" y="151777"/>
                        <a:pt x="126944" y="151777"/>
                      </a:cubicBezTo>
                      <a:cubicBezTo>
                        <a:pt x="125637" y="151777"/>
                        <a:pt x="124331" y="151777"/>
                        <a:pt x="123024" y="150473"/>
                      </a:cubicBezTo>
                      <a:cubicBezTo>
                        <a:pt x="116492" y="146561"/>
                        <a:pt x="109959" y="138736"/>
                        <a:pt x="109959" y="138736"/>
                      </a:cubicBezTo>
                      <a:cubicBezTo>
                        <a:pt x="109959" y="138736"/>
                        <a:pt x="100813" y="129608"/>
                        <a:pt x="89055" y="129608"/>
                      </a:cubicBezTo>
                      <a:cubicBezTo>
                        <a:pt x="81215" y="128304"/>
                        <a:pt x="73376" y="132216"/>
                        <a:pt x="65537" y="140040"/>
                      </a:cubicBezTo>
                      <a:cubicBezTo>
                        <a:pt x="57698" y="147865"/>
                        <a:pt x="49859" y="150473"/>
                        <a:pt x="42019" y="150473"/>
                      </a:cubicBezTo>
                      <a:cubicBezTo>
                        <a:pt x="42019" y="150473"/>
                        <a:pt x="42019" y="150473"/>
                        <a:pt x="40713" y="150473"/>
                      </a:cubicBezTo>
                      <a:cubicBezTo>
                        <a:pt x="40713" y="150473"/>
                        <a:pt x="40713" y="150473"/>
                        <a:pt x="38100" y="150473"/>
                      </a:cubicBezTo>
                      <a:cubicBezTo>
                        <a:pt x="40713" y="154385"/>
                        <a:pt x="43326" y="156993"/>
                        <a:pt x="45939" y="160905"/>
                      </a:cubicBezTo>
                      <a:cubicBezTo>
                        <a:pt x="52472" y="159601"/>
                        <a:pt x="59004" y="156993"/>
                        <a:pt x="64230" y="150473"/>
                      </a:cubicBezTo>
                      <a:cubicBezTo>
                        <a:pt x="72070" y="142649"/>
                        <a:pt x="79909" y="140040"/>
                        <a:pt x="89055" y="140040"/>
                      </a:cubicBezTo>
                      <a:cubicBezTo>
                        <a:pt x="102120" y="140040"/>
                        <a:pt x="111266" y="150473"/>
                        <a:pt x="112572" y="150473"/>
                      </a:cubicBezTo>
                      <a:cubicBezTo>
                        <a:pt x="112572" y="150473"/>
                        <a:pt x="112572" y="150473"/>
                        <a:pt x="112572" y="151777"/>
                      </a:cubicBezTo>
                      <a:cubicBezTo>
                        <a:pt x="112572" y="151777"/>
                        <a:pt x="121718" y="162209"/>
                        <a:pt x="126944" y="162209"/>
                      </a:cubicBezTo>
                      <a:lnTo>
                        <a:pt x="138844" y="160257"/>
                      </a:lnTo>
                      <a:lnTo>
                        <a:pt x="129483" y="164972"/>
                      </a:lnTo>
                      <a:cubicBezTo>
                        <a:pt x="128163" y="164972"/>
                        <a:pt x="126843" y="164972"/>
                        <a:pt x="126843" y="164972"/>
                      </a:cubicBezTo>
                      <a:cubicBezTo>
                        <a:pt x="121562" y="164972"/>
                        <a:pt x="110999" y="154331"/>
                        <a:pt x="109679" y="153001"/>
                      </a:cubicBezTo>
                      <a:cubicBezTo>
                        <a:pt x="108359" y="151671"/>
                        <a:pt x="100437" y="142360"/>
                        <a:pt x="88554" y="142360"/>
                      </a:cubicBezTo>
                      <a:cubicBezTo>
                        <a:pt x="80632" y="141030"/>
                        <a:pt x="72711" y="145020"/>
                        <a:pt x="64789" y="153001"/>
                      </a:cubicBezTo>
                      <a:cubicBezTo>
                        <a:pt x="59508" y="158321"/>
                        <a:pt x="54226" y="162312"/>
                        <a:pt x="47625" y="163642"/>
                      </a:cubicBezTo>
                      <a:cubicBezTo>
                        <a:pt x="62148" y="179603"/>
                        <a:pt x="83273" y="188913"/>
                        <a:pt x="107038" y="188913"/>
                      </a:cubicBezTo>
                      <a:cubicBezTo>
                        <a:pt x="140046" y="188913"/>
                        <a:pt x="167772" y="168962"/>
                        <a:pt x="180975" y="141030"/>
                      </a:cubicBezTo>
                      <a:cubicBezTo>
                        <a:pt x="180975" y="141030"/>
                        <a:pt x="179655" y="141030"/>
                        <a:pt x="178335" y="141030"/>
                      </a:cubicBezTo>
                      <a:cubicBezTo>
                        <a:pt x="170413" y="139700"/>
                        <a:pt x="162491" y="143690"/>
                        <a:pt x="153249" y="153001"/>
                      </a:cubicBezTo>
                      <a:lnTo>
                        <a:pt x="138896" y="160230"/>
                      </a:lnTo>
                      <a:lnTo>
                        <a:pt x="151768" y="150473"/>
                      </a:lnTo>
                      <a:cubicBezTo>
                        <a:pt x="160914" y="141345"/>
                        <a:pt x="170060" y="137432"/>
                        <a:pt x="177899" y="138736"/>
                      </a:cubicBezTo>
                      <a:cubicBezTo>
                        <a:pt x="179205" y="138736"/>
                        <a:pt x="180512" y="138736"/>
                        <a:pt x="181819" y="140040"/>
                      </a:cubicBezTo>
                      <a:cubicBezTo>
                        <a:pt x="183125" y="137432"/>
                        <a:pt x="184432" y="133520"/>
                        <a:pt x="185738" y="130912"/>
                      </a:cubicBezTo>
                      <a:cubicBezTo>
                        <a:pt x="183125" y="129608"/>
                        <a:pt x="180512" y="128304"/>
                        <a:pt x="177899" y="128304"/>
                      </a:cubicBezTo>
                      <a:close/>
                      <a:moveTo>
                        <a:pt x="153570" y="96536"/>
                      </a:moveTo>
                      <a:cubicBezTo>
                        <a:pt x="157458" y="97719"/>
                        <a:pt x="160838" y="100424"/>
                        <a:pt x="162867" y="104481"/>
                      </a:cubicBezTo>
                      <a:cubicBezTo>
                        <a:pt x="168276" y="111242"/>
                        <a:pt x="165571" y="122061"/>
                        <a:pt x="157457" y="126118"/>
                      </a:cubicBezTo>
                      <a:cubicBezTo>
                        <a:pt x="149343" y="130175"/>
                        <a:pt x="139877" y="127470"/>
                        <a:pt x="135820" y="120709"/>
                      </a:cubicBezTo>
                      <a:cubicBezTo>
                        <a:pt x="131763" y="112595"/>
                        <a:pt x="134468" y="103128"/>
                        <a:pt x="141229" y="97719"/>
                      </a:cubicBezTo>
                      <a:cubicBezTo>
                        <a:pt x="145286" y="95691"/>
                        <a:pt x="149682" y="95353"/>
                        <a:pt x="153570" y="96536"/>
                      </a:cubicBezTo>
                      <a:close/>
                      <a:moveTo>
                        <a:pt x="107156" y="23812"/>
                      </a:moveTo>
                      <a:cubicBezTo>
                        <a:pt x="62322" y="23812"/>
                        <a:pt x="25400" y="60696"/>
                        <a:pt x="25400" y="106801"/>
                      </a:cubicBezTo>
                      <a:cubicBezTo>
                        <a:pt x="25400" y="121291"/>
                        <a:pt x="29356" y="134464"/>
                        <a:pt x="35949" y="146320"/>
                      </a:cubicBezTo>
                      <a:cubicBezTo>
                        <a:pt x="37268" y="147637"/>
                        <a:pt x="38586" y="147637"/>
                        <a:pt x="41224" y="147637"/>
                      </a:cubicBezTo>
                      <a:cubicBezTo>
                        <a:pt x="42542" y="147637"/>
                        <a:pt x="42542" y="147637"/>
                        <a:pt x="43861" y="147637"/>
                      </a:cubicBezTo>
                      <a:cubicBezTo>
                        <a:pt x="49136" y="146320"/>
                        <a:pt x="66278" y="135782"/>
                        <a:pt x="66278" y="135782"/>
                      </a:cubicBezTo>
                      <a:cubicBezTo>
                        <a:pt x="66278" y="135782"/>
                        <a:pt x="66278" y="135782"/>
                        <a:pt x="80783" y="126561"/>
                      </a:cubicBezTo>
                      <a:cubicBezTo>
                        <a:pt x="80783" y="126561"/>
                        <a:pt x="80783" y="126561"/>
                        <a:pt x="104519" y="113388"/>
                      </a:cubicBezTo>
                      <a:cubicBezTo>
                        <a:pt x="104519" y="113388"/>
                        <a:pt x="104519" y="113388"/>
                        <a:pt x="108475" y="109436"/>
                      </a:cubicBezTo>
                      <a:cubicBezTo>
                        <a:pt x="108475" y="109436"/>
                        <a:pt x="108475" y="109436"/>
                        <a:pt x="92651" y="83090"/>
                      </a:cubicBezTo>
                      <a:cubicBezTo>
                        <a:pt x="91333" y="79138"/>
                        <a:pt x="91333" y="75186"/>
                        <a:pt x="95288" y="72552"/>
                      </a:cubicBezTo>
                      <a:cubicBezTo>
                        <a:pt x="99244" y="71234"/>
                        <a:pt x="103200" y="72552"/>
                        <a:pt x="105838" y="75186"/>
                      </a:cubicBezTo>
                      <a:cubicBezTo>
                        <a:pt x="105838" y="75186"/>
                        <a:pt x="105838" y="75186"/>
                        <a:pt x="119024" y="100215"/>
                      </a:cubicBezTo>
                      <a:cubicBezTo>
                        <a:pt x="119024" y="100215"/>
                        <a:pt x="119024" y="100215"/>
                        <a:pt x="122980" y="106801"/>
                      </a:cubicBezTo>
                      <a:cubicBezTo>
                        <a:pt x="122980" y="106801"/>
                        <a:pt x="122980" y="106801"/>
                        <a:pt x="142760" y="142368"/>
                      </a:cubicBezTo>
                      <a:cubicBezTo>
                        <a:pt x="142760" y="142368"/>
                        <a:pt x="144079" y="143685"/>
                        <a:pt x="145398" y="142368"/>
                      </a:cubicBezTo>
                      <a:cubicBezTo>
                        <a:pt x="148035" y="141051"/>
                        <a:pt x="149354" y="139733"/>
                        <a:pt x="151991" y="137099"/>
                      </a:cubicBezTo>
                      <a:cubicBezTo>
                        <a:pt x="161221" y="127878"/>
                        <a:pt x="170452" y="123926"/>
                        <a:pt x="178364" y="125243"/>
                      </a:cubicBezTo>
                      <a:cubicBezTo>
                        <a:pt x="182320" y="125243"/>
                        <a:pt x="183639" y="126561"/>
                        <a:pt x="186276" y="127878"/>
                      </a:cubicBezTo>
                      <a:cubicBezTo>
                        <a:pt x="188913" y="121291"/>
                        <a:pt x="188913" y="113388"/>
                        <a:pt x="188913" y="106801"/>
                      </a:cubicBezTo>
                      <a:cubicBezTo>
                        <a:pt x="188913" y="60696"/>
                        <a:pt x="151991" y="23812"/>
                        <a:pt x="107156" y="23812"/>
                      </a:cubicBezTo>
                      <a:close/>
                      <a:moveTo>
                        <a:pt x="107156" y="0"/>
                      </a:moveTo>
                      <a:cubicBezTo>
                        <a:pt x="166688" y="0"/>
                        <a:pt x="214313" y="47551"/>
                        <a:pt x="214313" y="106989"/>
                      </a:cubicBezTo>
                      <a:cubicBezTo>
                        <a:pt x="214313" y="165107"/>
                        <a:pt x="107156" y="338138"/>
                        <a:pt x="107156" y="338138"/>
                      </a:cubicBezTo>
                      <a:cubicBezTo>
                        <a:pt x="107156" y="338138"/>
                        <a:pt x="0" y="165107"/>
                        <a:pt x="0" y="106989"/>
                      </a:cubicBezTo>
                      <a:cubicBezTo>
                        <a:pt x="0" y="47551"/>
                        <a:pt x="47625" y="0"/>
                        <a:pt x="107156" y="0"/>
                      </a:cubicBezTo>
                      <a:close/>
                    </a:path>
                  </a:pathLst>
                </a:custGeom>
                <a:solidFill>
                  <a:schemeClr val="bg1"/>
                </a:solidFill>
                <a:ln>
                  <a:noFill/>
                </a:ln>
              </p:spPr>
              <p:txBody>
                <a:bodyPr anchor="ctr"/>
                <a:lstStyle/>
                <a:p>
                  <a:pPr algn="ctr" defTabSz="914377">
                    <a:defRPr/>
                  </a:pPr>
                  <a:endParaRPr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spTree>
    <p:extLst>
      <p:ext uri="{BB962C8B-B14F-4D97-AF65-F5344CB8AC3E}">
        <p14:creationId xmlns:p14="http://schemas.microsoft.com/office/powerpoint/2010/main" val="2620955488"/>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沟通与说服</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046521" cy="423910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沟通说服技巧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调节气氛</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说服时，信源首先应该想方设法的将沟通情境的氛围调节为放松、平和和友好。如果信源以和颜悦色地态度和平和的提问方式代替命令形式，并给信宿以维护自尊和荣誉的机会，当前的气氛就是友好而和谐的，沟通说服相对容易成功；反之，在说服时不尊重沟通对方，并以盛气凌人的态度，那么沟通说服相对来说很容易失败。这是人类作为智慧生物的独特之处，即自尊心是每个人都拥有的属性，表现为任何人都不希望自己被他人轻易而简单的说服并受其支配。</a:t>
            </a:r>
          </a:p>
          <a:p>
            <a:pPr indent="266700"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97525553"/>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沟通与说服</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141116" cy="470077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沟通说服技巧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调节气氛</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一位中学老师刚刚接任班主任的工作，迎来了学校安排各班级学生参加平整操场的劳动。如图所示的的操场，因为阳光充足，光是站在操场上就很难受，所以同学们都不愿意干活。但是由于刚刚接任的关系，使老师与同学之间的关系还很陌生。此时，班主任老师面对班级学生躲在阴凉处不肯干活的情况，处于束手无策的状态。后来班主任老师再与同学们沟通的过程中使用调节气氛的技巧，以退为进的说服同学们进行打扫卫生的活动，最终完成沟通任务的目标。</a:t>
            </a:r>
          </a:p>
          <a:p>
            <a:pPr indent="266700"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659D1DF2-BE2A-41F4-8BAB-CFF45933F896}"/>
              </a:ext>
            </a:extLst>
          </p:cNvPr>
          <p:cNvSpPr txBox="1"/>
          <p:nvPr/>
        </p:nvSpPr>
        <p:spPr>
          <a:xfrm>
            <a:off x="783921" y="1929410"/>
            <a:ext cx="6764610" cy="499624"/>
          </a:xfrm>
          <a:prstGeom prst="rect">
            <a:avLst/>
          </a:prstGeom>
          <a:noFill/>
        </p:spPr>
        <p:txBody>
          <a:bodyPr wrap="square">
            <a:spAutoFit/>
          </a:bodyPr>
          <a:lstStyle/>
          <a:p>
            <a:pPr marL="628650" indent="-28575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在沟通说服活动中调节气氛</a:t>
            </a:r>
            <a:r>
              <a:rPr lang="en-US" altLang="zh-CN" sz="2000" b="1" dirty="0">
                <a:solidFill>
                  <a:schemeClr val="tx2"/>
                </a:solidFill>
                <a:latin typeface="微软雅黑" panose="020B0503020204020204" pitchFamily="34" charset="-122"/>
                <a:ea typeface="微软雅黑" panose="020B0503020204020204" pitchFamily="34" charset="-122"/>
              </a:rPr>
              <a:t>》</a:t>
            </a:r>
            <a:endParaRPr lang="zh-CN" altLang="en-US" sz="2000" b="1" dirty="0">
              <a:solidFill>
                <a:schemeClr val="tx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19790042"/>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沟通与说服</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grpSp>
        <p:nvGrpSpPr>
          <p:cNvPr id="2" name="组合 1">
            <a:extLst>
              <a:ext uri="{FF2B5EF4-FFF2-40B4-BE49-F238E27FC236}">
                <a16:creationId xmlns:a16="http://schemas.microsoft.com/office/drawing/2014/main" id="{570FCB84-6BDE-47B0-BA52-0038A5293634}"/>
              </a:ext>
            </a:extLst>
          </p:cNvPr>
          <p:cNvGrpSpPr/>
          <p:nvPr/>
        </p:nvGrpSpPr>
        <p:grpSpPr>
          <a:xfrm>
            <a:off x="550592" y="998390"/>
            <a:ext cx="11141116" cy="5701048"/>
            <a:chOff x="550592" y="998390"/>
            <a:chExt cx="11141116" cy="5701048"/>
          </a:xfrm>
        </p:grpSpPr>
        <p:sp>
          <p:nvSpPr>
            <p:cNvPr id="10" name="矩形 9">
              <a:extLst>
                <a:ext uri="{FF2B5EF4-FFF2-40B4-BE49-F238E27FC236}">
                  <a16:creationId xmlns:a16="http://schemas.microsoft.com/office/drawing/2014/main" id="{C1F8BDD3-0E6D-4430-BFBA-C306D17B2A63}"/>
                </a:ext>
              </a:extLst>
            </p:cNvPr>
            <p:cNvSpPr/>
            <p:nvPr/>
          </p:nvSpPr>
          <p:spPr>
            <a:xfrm>
              <a:off x="550592" y="998390"/>
              <a:ext cx="11141116" cy="570104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沟通说服技巧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调节气氛</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具体操作是班主任老师使用肯定句的方式向学生们提问：“我知道你们并不是想偷懒，而是都很怕热。”这样的提问内容和提问方式，让普遍自尊心比较强烈的学生们不愿承认自身的懒惰缺点，于是，学生们接二连三的反馈给班主任老师：“确实是因为天气太热了。”此时，老师已经在沟通过程中成功说服学生的心理偏向干活。接着班主任老师继续说：“既然这样，那我们就等太阳下山再干活，现在我们可以休息一段时间。”学生们听过老师的建议后认为与自身的想要所差无几，而老师为了使气氛更加热烈，还为同学后分发冰激凌已达到解暑的目的。此时，学生们的心理防线和情景氛围已经完全趋于放松和平和的状态，这样的氛围促使学生们在说说笑笑的环境中，接受了老师的说服愉快地开始劳动。</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659D1DF2-BE2A-41F4-8BAB-CFF45933F896}"/>
                </a:ext>
              </a:extLst>
            </p:cNvPr>
            <p:cNvSpPr txBox="1"/>
            <p:nvPr/>
          </p:nvSpPr>
          <p:spPr>
            <a:xfrm>
              <a:off x="783921" y="1929410"/>
              <a:ext cx="6764610" cy="499624"/>
            </a:xfrm>
            <a:prstGeom prst="rect">
              <a:avLst/>
            </a:prstGeom>
            <a:noFill/>
          </p:spPr>
          <p:txBody>
            <a:bodyPr wrap="square">
              <a:spAutoFit/>
            </a:bodyPr>
            <a:lstStyle/>
            <a:p>
              <a:pPr marL="628650" indent="-28575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在沟通说服活动中调节气氛</a:t>
              </a:r>
              <a:r>
                <a:rPr lang="en-US" altLang="zh-CN" sz="2000" b="1" dirty="0">
                  <a:solidFill>
                    <a:schemeClr val="tx2"/>
                  </a:solidFill>
                  <a:latin typeface="微软雅黑" panose="020B0503020204020204" pitchFamily="34" charset="-122"/>
                  <a:ea typeface="微软雅黑" panose="020B0503020204020204" pitchFamily="34" charset="-122"/>
                </a:rPr>
                <a:t>》</a:t>
              </a:r>
              <a:endParaRPr lang="zh-CN" altLang="en-US" sz="2000" b="1" dirty="0">
                <a:solidFill>
                  <a:schemeClr val="tx2"/>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920775484"/>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沟通与说服</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141116" cy="385438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沟通说服技巧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争取同情</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渴望同情是人的天性，如果信源想要在沟通过程过程中说服比较强大或数量较多的对手时，应该采用争取同情的技巧，从而以弱克强，达到目的。例如许多明星在综艺访谈中，都会被提问一些非常成名前后的差异问题。此时，大多数人都会选择讲述成名前的艰难困苦，用以与成名后的鲜花与掌声进行对比，同时激发观众和听众的同情心理，用以强调自身的成功是努力的结果以及进一步强化了其爱岗敬业的表现，从而说服观众自身的成功是正确的。</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10413456"/>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沟通与说服</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141116" cy="339272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沟通说服技巧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善意威胁</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众所周知，沟通时使用威胁的表达形式可以增强表述内容的说服力，这无疑是提高沟通效率最简单最直接的方式。但是，威胁的表达形式将会使沟通双方形成对立关系和紧张的情景氛围，这非常不利于沟通双方之后的交流互动。因此，沟通一方可以使用善意的威胁使沟通对方产生一定的不确定和害怕情绪，从而达到说服目的。</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56175948"/>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沟通与说服</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grpSp>
        <p:nvGrpSpPr>
          <p:cNvPr id="11" name="组合 10">
            <a:extLst>
              <a:ext uri="{FF2B5EF4-FFF2-40B4-BE49-F238E27FC236}">
                <a16:creationId xmlns:a16="http://schemas.microsoft.com/office/drawing/2014/main" id="{ED5FF485-FFAA-46E7-B337-51C999A5ED27}"/>
              </a:ext>
            </a:extLst>
          </p:cNvPr>
          <p:cNvGrpSpPr/>
          <p:nvPr/>
        </p:nvGrpSpPr>
        <p:grpSpPr>
          <a:xfrm>
            <a:off x="550592" y="998390"/>
            <a:ext cx="11141116" cy="3392724"/>
            <a:chOff x="550592" y="998390"/>
            <a:chExt cx="11141116" cy="3392724"/>
          </a:xfrm>
        </p:grpSpPr>
        <p:sp>
          <p:nvSpPr>
            <p:cNvPr id="12" name="矩形 11">
              <a:extLst>
                <a:ext uri="{FF2B5EF4-FFF2-40B4-BE49-F238E27FC236}">
                  <a16:creationId xmlns:a16="http://schemas.microsoft.com/office/drawing/2014/main" id="{CFACABCC-7EF5-44A1-80C6-4BABD4907E67}"/>
                </a:ext>
              </a:extLst>
            </p:cNvPr>
            <p:cNvSpPr/>
            <p:nvPr/>
          </p:nvSpPr>
          <p:spPr>
            <a:xfrm>
              <a:off x="550592" y="998390"/>
              <a:ext cx="11141116" cy="339272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沟通说服技巧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善意威胁</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一次团建活动中，当大家风尘仆仆地到达事先预定的旅店中，却被告知由于锅炉工的工作失误，导致原来订好的包含单独浴室的套房中此时没有热水。为了解决此问题，团建领队与旅馆经理阐明了缘由后，在微信中开启了下述沟通交流活动。</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A4C62B08-E27B-4AF3-B763-05370D223D9C}"/>
                </a:ext>
              </a:extLst>
            </p:cNvPr>
            <p:cNvSpPr txBox="1"/>
            <p:nvPr/>
          </p:nvSpPr>
          <p:spPr>
            <a:xfrm>
              <a:off x="783921" y="1929410"/>
              <a:ext cx="6764610" cy="499624"/>
            </a:xfrm>
            <a:prstGeom prst="rect">
              <a:avLst/>
            </a:prstGeom>
            <a:noFill/>
          </p:spPr>
          <p:txBody>
            <a:bodyPr wrap="square">
              <a:spAutoFit/>
            </a:bodyPr>
            <a:lstStyle/>
            <a:p>
              <a:pPr marL="628650" indent="-28575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在沟通活动中使用善意威胁技巧</a:t>
              </a:r>
              <a:r>
                <a:rPr lang="en-US" altLang="zh-CN" sz="2000" b="1" dirty="0">
                  <a:solidFill>
                    <a:schemeClr val="tx2"/>
                  </a:solidFill>
                  <a:latin typeface="微软雅黑" panose="020B0503020204020204" pitchFamily="34" charset="-122"/>
                  <a:ea typeface="微软雅黑" panose="020B0503020204020204" pitchFamily="34" charset="-122"/>
                </a:rPr>
                <a:t>》</a:t>
              </a:r>
              <a:endParaRPr lang="zh-CN" altLang="en-US" sz="2000" b="1" dirty="0">
                <a:solidFill>
                  <a:schemeClr val="tx2"/>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24430965"/>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621D393-7EDB-7B47-ABC3-3DDCB23071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标题 3">
            <a:extLst>
              <a:ext uri="{FF2B5EF4-FFF2-40B4-BE49-F238E27FC236}">
                <a16:creationId xmlns:a16="http://schemas.microsoft.com/office/drawing/2014/main" id="{E199AD43-C31D-8B46-9569-6E4054816DD4}"/>
              </a:ext>
            </a:extLst>
          </p:cNvPr>
          <p:cNvSpPr>
            <a:spLocks noGrp="1"/>
          </p:cNvSpPr>
          <p:nvPr>
            <p:ph type="title"/>
          </p:nvPr>
        </p:nvSpPr>
        <p:spPr>
          <a:xfrm>
            <a:off x="630552" y="1846730"/>
            <a:ext cx="10930895" cy="2479963"/>
          </a:xfrm>
        </p:spPr>
        <p:txBody>
          <a:bodyPr>
            <a:noAutofit/>
          </a:bodyPr>
          <a:lstStyle/>
          <a:p>
            <a:pPr algn="ctr">
              <a:lnSpc>
                <a:spcPct val="150000"/>
              </a:lnSpc>
            </a:pPr>
            <a:r>
              <a:rPr lang="zh-CN" altLang="en-US" sz="3600" dirty="0">
                <a:solidFill>
                  <a:schemeClr val="bg1"/>
                </a:solidFill>
              </a:rPr>
              <a:t>第</a:t>
            </a:r>
            <a:r>
              <a:rPr lang="en-US" altLang="zh-CN" sz="3600" dirty="0">
                <a:solidFill>
                  <a:schemeClr val="bg1"/>
                </a:solidFill>
              </a:rPr>
              <a:t>9</a:t>
            </a:r>
            <a:r>
              <a:rPr lang="zh-CN" altLang="en-US" sz="3600" dirty="0">
                <a:solidFill>
                  <a:schemeClr val="bg1"/>
                </a:solidFill>
              </a:rPr>
              <a:t>章   沟通与转换</a:t>
            </a:r>
            <a:br>
              <a:rPr lang="en-US" altLang="zh-CN" sz="3600" dirty="0">
                <a:solidFill>
                  <a:schemeClr val="bg1"/>
                </a:solidFill>
              </a:rPr>
            </a:br>
            <a:r>
              <a:rPr lang="zh-CN" altLang="en-US" sz="3600" dirty="0">
                <a:solidFill>
                  <a:schemeClr val="bg1"/>
                </a:solidFill>
              </a:rPr>
              <a:t>授课教师：</a:t>
            </a: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66030" y="296091"/>
            <a:ext cx="2298785" cy="522829"/>
          </a:xfrm>
          <a:prstGeom prst="rect">
            <a:avLst/>
          </a:prstGeom>
        </p:spPr>
      </p:pic>
    </p:spTree>
    <p:extLst>
      <p:ext uri="{BB962C8B-B14F-4D97-AF65-F5344CB8AC3E}">
        <p14:creationId xmlns:p14="http://schemas.microsoft.com/office/powerpoint/2010/main" val="78774505"/>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沟通与说服</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grpSp>
        <p:nvGrpSpPr>
          <p:cNvPr id="11" name="组合 10">
            <a:extLst>
              <a:ext uri="{FF2B5EF4-FFF2-40B4-BE49-F238E27FC236}">
                <a16:creationId xmlns:a16="http://schemas.microsoft.com/office/drawing/2014/main" id="{ED5FF485-FFAA-46E7-B337-51C999A5ED27}"/>
              </a:ext>
            </a:extLst>
          </p:cNvPr>
          <p:cNvGrpSpPr/>
          <p:nvPr/>
        </p:nvGrpSpPr>
        <p:grpSpPr>
          <a:xfrm>
            <a:off x="550592" y="998390"/>
            <a:ext cx="11141116" cy="5854936"/>
            <a:chOff x="550592" y="998390"/>
            <a:chExt cx="11141116" cy="5854936"/>
          </a:xfrm>
        </p:grpSpPr>
        <p:sp>
          <p:nvSpPr>
            <p:cNvPr id="12" name="矩形 11">
              <a:extLst>
                <a:ext uri="{FF2B5EF4-FFF2-40B4-BE49-F238E27FC236}">
                  <a16:creationId xmlns:a16="http://schemas.microsoft.com/office/drawing/2014/main" id="{CFACABCC-7EF5-44A1-80C6-4BABD4907E67}"/>
                </a:ext>
              </a:extLst>
            </p:cNvPr>
            <p:cNvSpPr/>
            <p:nvPr/>
          </p:nvSpPr>
          <p:spPr>
            <a:xfrm>
              <a:off x="550592" y="998390"/>
              <a:ext cx="11141116" cy="585493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沟通说服技巧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善意威胁</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领队：“非常抱歉，这么晚还打扰您休息。但大家到达旅店也非常不容易，想要使用洗澡的方式来缓解疲劳，如果此时没有热水，对我们来说是非常不合理的行为。何况我们预定的也是本就包含了供应热水的房间。因此，此问题只能请您来解决了。”</a:t>
              </a: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经理：“由于锅炉工下班前忘了放水，并且他此时已经回家去了，所以这个事情我现在也没有好的办法，不过我已经吩咐在职人员开启了集体浴室，你们可以去那里”。</a:t>
              </a: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领队：“是的，我们大家可以在集体浴室中洗澡。不过问题还是需要分析清楚的，包含单独浴室的套房一人</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150</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元一晚。而现在我们使用集体浴室，那么就等于我们享受的服务已经降低到通铺水平，因此需要照通铺标准，支付一人一晚</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80</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元的费用。”</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A4C62B08-E27B-4AF3-B763-05370D223D9C}"/>
                </a:ext>
              </a:extLst>
            </p:cNvPr>
            <p:cNvSpPr txBox="1"/>
            <p:nvPr/>
          </p:nvSpPr>
          <p:spPr>
            <a:xfrm>
              <a:off x="783921" y="1929410"/>
              <a:ext cx="6764610" cy="499624"/>
            </a:xfrm>
            <a:prstGeom prst="rect">
              <a:avLst/>
            </a:prstGeom>
            <a:noFill/>
          </p:spPr>
          <p:txBody>
            <a:bodyPr wrap="square">
              <a:spAutoFit/>
            </a:bodyPr>
            <a:lstStyle/>
            <a:p>
              <a:pPr marL="628650" indent="-28575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在沟通活动中使用善意威胁技巧</a:t>
              </a:r>
              <a:r>
                <a:rPr lang="en-US" altLang="zh-CN" sz="2000" b="1" dirty="0">
                  <a:solidFill>
                    <a:schemeClr val="tx2"/>
                  </a:solidFill>
                  <a:latin typeface="微软雅黑" panose="020B0503020204020204" pitchFamily="34" charset="-122"/>
                  <a:ea typeface="微软雅黑" panose="020B0503020204020204" pitchFamily="34" charset="-122"/>
                </a:rPr>
                <a:t>》</a:t>
              </a:r>
              <a:endParaRPr lang="zh-CN" altLang="en-US" sz="2000" b="1" dirty="0">
                <a:solidFill>
                  <a:schemeClr val="tx2"/>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631164960"/>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沟通与说服</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grpSp>
        <p:nvGrpSpPr>
          <p:cNvPr id="11" name="组合 10">
            <a:extLst>
              <a:ext uri="{FF2B5EF4-FFF2-40B4-BE49-F238E27FC236}">
                <a16:creationId xmlns:a16="http://schemas.microsoft.com/office/drawing/2014/main" id="{ED5FF485-FFAA-46E7-B337-51C999A5ED27}"/>
              </a:ext>
            </a:extLst>
          </p:cNvPr>
          <p:cNvGrpSpPr/>
          <p:nvPr/>
        </p:nvGrpSpPr>
        <p:grpSpPr>
          <a:xfrm>
            <a:off x="550592" y="998390"/>
            <a:ext cx="11141116" cy="5624104"/>
            <a:chOff x="550592" y="998390"/>
            <a:chExt cx="11141116" cy="5624104"/>
          </a:xfrm>
        </p:grpSpPr>
        <p:sp>
          <p:nvSpPr>
            <p:cNvPr id="12" name="矩形 11">
              <a:extLst>
                <a:ext uri="{FF2B5EF4-FFF2-40B4-BE49-F238E27FC236}">
                  <a16:creationId xmlns:a16="http://schemas.microsoft.com/office/drawing/2014/main" id="{CFACABCC-7EF5-44A1-80C6-4BABD4907E67}"/>
                </a:ext>
              </a:extLst>
            </p:cNvPr>
            <p:cNvSpPr/>
            <p:nvPr/>
          </p:nvSpPr>
          <p:spPr>
            <a:xfrm>
              <a:off x="550592" y="998390"/>
              <a:ext cx="11141116" cy="562410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沟通说服技巧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善意威胁</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经理：“那不行的。”</a:t>
              </a: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领队：“如果你不同意降低付费的解决方案，那只有供应套房浴室热水的方法了。”</a:t>
              </a: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经理：“我没有办法。”</a:t>
              </a: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领队：“您有办法。”</a:t>
              </a: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经理：“你说我有什么办法</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领队：“您有两个办法：一是把失职的锅炉工召回来；二是您可以给每个房间拎两桶热水。当然我会配合您劝大家耐心等待。”</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A4C62B08-E27B-4AF3-B763-05370D223D9C}"/>
                </a:ext>
              </a:extLst>
            </p:cNvPr>
            <p:cNvSpPr txBox="1"/>
            <p:nvPr/>
          </p:nvSpPr>
          <p:spPr>
            <a:xfrm>
              <a:off x="783921" y="1929410"/>
              <a:ext cx="6764610" cy="499624"/>
            </a:xfrm>
            <a:prstGeom prst="rect">
              <a:avLst/>
            </a:prstGeom>
            <a:noFill/>
          </p:spPr>
          <p:txBody>
            <a:bodyPr wrap="square">
              <a:spAutoFit/>
            </a:bodyPr>
            <a:lstStyle/>
            <a:p>
              <a:pPr marL="628650" indent="-28575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在沟通活动中使用善意威胁技巧</a:t>
              </a:r>
              <a:r>
                <a:rPr lang="en-US" altLang="zh-CN" sz="2000" b="1" dirty="0">
                  <a:solidFill>
                    <a:schemeClr val="tx2"/>
                  </a:solidFill>
                  <a:latin typeface="微软雅黑" panose="020B0503020204020204" pitchFamily="34" charset="-122"/>
                  <a:ea typeface="微软雅黑" panose="020B0503020204020204" pitchFamily="34" charset="-122"/>
                </a:rPr>
                <a:t>》</a:t>
              </a:r>
              <a:endParaRPr lang="zh-CN" altLang="en-US" sz="2000" b="1" dirty="0">
                <a:solidFill>
                  <a:schemeClr val="tx2"/>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839934346"/>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沟通与说服</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grpSp>
        <p:nvGrpSpPr>
          <p:cNvPr id="11" name="组合 10">
            <a:extLst>
              <a:ext uri="{FF2B5EF4-FFF2-40B4-BE49-F238E27FC236}">
                <a16:creationId xmlns:a16="http://schemas.microsoft.com/office/drawing/2014/main" id="{ED5FF485-FFAA-46E7-B337-51C999A5ED27}"/>
              </a:ext>
            </a:extLst>
          </p:cNvPr>
          <p:cNvGrpSpPr/>
          <p:nvPr/>
        </p:nvGrpSpPr>
        <p:grpSpPr>
          <a:xfrm>
            <a:off x="550592" y="998390"/>
            <a:ext cx="11141116" cy="4546886"/>
            <a:chOff x="550592" y="998390"/>
            <a:chExt cx="11141116" cy="4546886"/>
          </a:xfrm>
        </p:grpSpPr>
        <p:sp>
          <p:nvSpPr>
            <p:cNvPr id="12" name="矩形 11">
              <a:extLst>
                <a:ext uri="{FF2B5EF4-FFF2-40B4-BE49-F238E27FC236}">
                  <a16:creationId xmlns:a16="http://schemas.microsoft.com/office/drawing/2014/main" id="{CFACABCC-7EF5-44A1-80C6-4BABD4907E67}"/>
                </a:ext>
              </a:extLst>
            </p:cNvPr>
            <p:cNvSpPr/>
            <p:nvPr/>
          </p:nvSpPr>
          <p:spPr>
            <a:xfrm>
              <a:off x="550592" y="998390"/>
              <a:ext cx="11141116" cy="454688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沟通说服技巧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善意威胁</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这次沟通的结果是经理派人找回了锅炉工，</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40</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分钟后每间套房的浴室都有了热水。对此可以看出，威胁能够增强说服力。但是在沟通中，具体运用时也要注意以下</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点。</a:t>
              </a:r>
            </a:p>
            <a:p>
              <a:pPr lvl="0" indent="266700" algn="just">
                <a:lnSpc>
                  <a:spcPct val="150000"/>
                </a:lnSpc>
                <a:spcAft>
                  <a:spcPts val="600"/>
                </a:spcAft>
                <a:buFont typeface="+mj-lt"/>
                <a:buAutoNum type="arabicPeriod"/>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沟通时态度要友善；</a:t>
              </a:r>
            </a:p>
            <a:p>
              <a:pPr lvl="0" indent="266700" algn="just">
                <a:lnSpc>
                  <a:spcPct val="150000"/>
                </a:lnSpc>
                <a:spcAft>
                  <a:spcPts val="600"/>
                </a:spcAft>
                <a:buFont typeface="+mj-lt"/>
                <a:buAutoNum type="arabicPeriod"/>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沟通过程中需要讲解清除前因后果，并说明道理；</a:t>
              </a:r>
            </a:p>
            <a:p>
              <a:pPr lvl="0" indent="266700" algn="just">
                <a:lnSpc>
                  <a:spcPct val="150000"/>
                </a:lnSpc>
                <a:spcAft>
                  <a:spcPts val="600"/>
                </a:spcAft>
                <a:buFont typeface="+mj-lt"/>
                <a:buAutoNum type="arabicPeriod"/>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威胁程度不宜过高，否则会弄巧成拙。</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A4C62B08-E27B-4AF3-B763-05370D223D9C}"/>
                </a:ext>
              </a:extLst>
            </p:cNvPr>
            <p:cNvSpPr txBox="1"/>
            <p:nvPr/>
          </p:nvSpPr>
          <p:spPr>
            <a:xfrm>
              <a:off x="783921" y="1929410"/>
              <a:ext cx="6764610" cy="499624"/>
            </a:xfrm>
            <a:prstGeom prst="rect">
              <a:avLst/>
            </a:prstGeom>
            <a:noFill/>
          </p:spPr>
          <p:txBody>
            <a:bodyPr wrap="square">
              <a:spAutoFit/>
            </a:bodyPr>
            <a:lstStyle/>
            <a:p>
              <a:pPr marL="628650" indent="-28575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在沟通活动中使用善意威胁技巧</a:t>
              </a:r>
              <a:r>
                <a:rPr lang="en-US" altLang="zh-CN" sz="2000" b="1" dirty="0">
                  <a:solidFill>
                    <a:schemeClr val="tx2"/>
                  </a:solidFill>
                  <a:latin typeface="微软雅黑" panose="020B0503020204020204" pitchFamily="34" charset="-122"/>
                  <a:ea typeface="微软雅黑" panose="020B0503020204020204" pitchFamily="34" charset="-122"/>
                </a:rPr>
                <a:t>》</a:t>
              </a:r>
              <a:endParaRPr lang="zh-CN" altLang="en-US" sz="2000" b="1" dirty="0">
                <a:solidFill>
                  <a:schemeClr val="tx2"/>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241257944"/>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沟通与说服</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046521" cy="470077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沟通说服技巧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消除防范</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一般情况下，在沟通活动进行到说服环节时，沟通双方都会产生一种防范心理，尤其是在危急关头。此时，想要完成说服目的，只能先行消除沟通对方的防范心理。如何消除人的防范心理，从潜意识层面进行分析，产生防范心理是因为自身启动了自卫功能，也就是当人们把对方当作假想敌时产生的一种心理活动。所以消除防范心理的最有效方法就是反复给予暗示，向对方表示沟通双方是朋友关系而不是敌对关系。通过嘘寒问暖、给予关心以及给予帮助等行为，完成给予暗示的目的。</a:t>
            </a:r>
          </a:p>
          <a:p>
            <a:pPr indent="266700"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63661258"/>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沟通与说服</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046521" cy="377744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沟通说服技巧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投其所好</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沟通活动中，站在沟通对方的立场上分析问题，能给对方一种为他着想的感觉，这种投其所好的技巧具有极强的说服力，而强大的说服力可以提高沟通活动的成功率。想要在沟通中使用投其所好技巧，完全了解沟通对方的信息是十分重要的，只有彻底的了解了沟通对方的所有信息后，才能精准的站在对方立场上分析与考虑问题。</a:t>
            </a:r>
          </a:p>
          <a:p>
            <a:pPr indent="266700"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13867535"/>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沟通与说服</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grpSp>
        <p:nvGrpSpPr>
          <p:cNvPr id="11" name="组合 10">
            <a:extLst>
              <a:ext uri="{FF2B5EF4-FFF2-40B4-BE49-F238E27FC236}">
                <a16:creationId xmlns:a16="http://schemas.microsoft.com/office/drawing/2014/main" id="{ED5FF485-FFAA-46E7-B337-51C999A5ED27}"/>
              </a:ext>
            </a:extLst>
          </p:cNvPr>
          <p:cNvGrpSpPr/>
          <p:nvPr/>
        </p:nvGrpSpPr>
        <p:grpSpPr>
          <a:xfrm>
            <a:off x="550592" y="998390"/>
            <a:ext cx="11141116" cy="4239109"/>
            <a:chOff x="550592" y="998390"/>
            <a:chExt cx="11141116" cy="4239109"/>
          </a:xfrm>
        </p:grpSpPr>
        <p:sp>
          <p:nvSpPr>
            <p:cNvPr id="12" name="矩形 11">
              <a:extLst>
                <a:ext uri="{FF2B5EF4-FFF2-40B4-BE49-F238E27FC236}">
                  <a16:creationId xmlns:a16="http://schemas.microsoft.com/office/drawing/2014/main" id="{CFACABCC-7EF5-44A1-80C6-4BABD4907E67}"/>
                </a:ext>
              </a:extLst>
            </p:cNvPr>
            <p:cNvSpPr/>
            <p:nvPr/>
          </p:nvSpPr>
          <p:spPr>
            <a:xfrm>
              <a:off x="550592" y="998390"/>
              <a:ext cx="11141116" cy="423910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沟通说服技巧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投其所好</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一个精密机械工厂在生产某项新产品时，将新产品某部分的一个小部件委托给一个小工厂完成制造，但是当小工厂将制作完成的零件半成品呈示总厂时，总长给予的反馈意见为全然不合格。而此时对于精密机械工厂的交货时间来说已经迫在眉捷，总厂负责人责任小工厂尽快返工重新制造产品小部件，但是小工厂的负责人则认为自身产出的零件完全是按照总厂的规格进行制造的，所以不想再重新制造。于是，沟通过程出现了双方僵持的情况。</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A4C62B08-E27B-4AF3-B763-05370D223D9C}"/>
                </a:ext>
              </a:extLst>
            </p:cNvPr>
            <p:cNvSpPr txBox="1"/>
            <p:nvPr/>
          </p:nvSpPr>
          <p:spPr>
            <a:xfrm>
              <a:off x="783921" y="1929410"/>
              <a:ext cx="6764610" cy="499624"/>
            </a:xfrm>
            <a:prstGeom prst="rect">
              <a:avLst/>
            </a:prstGeom>
            <a:noFill/>
          </p:spPr>
          <p:txBody>
            <a:bodyPr wrap="square">
              <a:spAutoFit/>
            </a:bodyPr>
            <a:lstStyle/>
            <a:p>
              <a:pPr marL="628650" indent="-28575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在沟通活动中使用投其所好技巧</a:t>
              </a:r>
              <a:r>
                <a:rPr lang="en-US" altLang="zh-CN" sz="2000" b="1" dirty="0">
                  <a:solidFill>
                    <a:schemeClr val="tx2"/>
                  </a:solidFill>
                  <a:latin typeface="微软雅黑" panose="020B0503020204020204" pitchFamily="34" charset="-122"/>
                  <a:ea typeface="微软雅黑" panose="020B0503020204020204" pitchFamily="34" charset="-122"/>
                </a:rPr>
                <a:t>》</a:t>
              </a:r>
              <a:endParaRPr lang="zh-CN" altLang="en-US" sz="2000" b="1" dirty="0">
                <a:solidFill>
                  <a:schemeClr val="tx2"/>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634701496"/>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沟通与说服</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grpSp>
        <p:nvGrpSpPr>
          <p:cNvPr id="11" name="组合 10">
            <a:extLst>
              <a:ext uri="{FF2B5EF4-FFF2-40B4-BE49-F238E27FC236}">
                <a16:creationId xmlns:a16="http://schemas.microsoft.com/office/drawing/2014/main" id="{ED5FF485-FFAA-46E7-B337-51C999A5ED27}"/>
              </a:ext>
            </a:extLst>
          </p:cNvPr>
          <p:cNvGrpSpPr/>
          <p:nvPr/>
        </p:nvGrpSpPr>
        <p:grpSpPr>
          <a:xfrm>
            <a:off x="550592" y="998390"/>
            <a:ext cx="11141116" cy="4777718"/>
            <a:chOff x="550592" y="998390"/>
            <a:chExt cx="11141116" cy="4777718"/>
          </a:xfrm>
        </p:grpSpPr>
        <p:sp>
          <p:nvSpPr>
            <p:cNvPr id="12" name="矩形 11">
              <a:extLst>
                <a:ext uri="{FF2B5EF4-FFF2-40B4-BE49-F238E27FC236}">
                  <a16:creationId xmlns:a16="http://schemas.microsoft.com/office/drawing/2014/main" id="{CFACABCC-7EF5-44A1-80C6-4BABD4907E67}"/>
                </a:ext>
              </a:extLst>
            </p:cNvPr>
            <p:cNvSpPr/>
            <p:nvPr/>
          </p:nvSpPr>
          <p:spPr>
            <a:xfrm>
              <a:off x="550592" y="998390"/>
              <a:ext cx="11141116" cy="477771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沟通说服技巧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投其所好</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总厂负责人基于此种局面，在问明原委后，决定采用投其所好的技巧来说服对方。于是总厂负责人对小工厂负责人说：“我认为这件事完全是由于公司的设计不周所致，导致你们出现亏损，我感到非常抱歉。今天幸好有你们帮忙，才让我们发现竟然有这样的缺点。只是事到如今，事情总是要完成的，你们不妨将它制造得更加完美和精致，这样对你我双方都是有好处的。”这种投其所好的说服技巧使小工厂负责人的情绪趋于平和，并且欣然应允，此时完成的说服目标成功转化为沟通活动的成功率。</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A4C62B08-E27B-4AF3-B763-05370D223D9C}"/>
                </a:ext>
              </a:extLst>
            </p:cNvPr>
            <p:cNvSpPr txBox="1"/>
            <p:nvPr/>
          </p:nvSpPr>
          <p:spPr>
            <a:xfrm>
              <a:off x="783921" y="1929410"/>
              <a:ext cx="6764610" cy="499624"/>
            </a:xfrm>
            <a:prstGeom prst="rect">
              <a:avLst/>
            </a:prstGeom>
            <a:noFill/>
          </p:spPr>
          <p:txBody>
            <a:bodyPr wrap="square">
              <a:spAutoFit/>
            </a:bodyPr>
            <a:lstStyle/>
            <a:p>
              <a:pPr marL="628650" indent="-28575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在沟通活动中使用投其所好技巧</a:t>
              </a:r>
              <a:r>
                <a:rPr lang="en-US" altLang="zh-CN" sz="2000" b="1" dirty="0">
                  <a:solidFill>
                    <a:schemeClr val="tx2"/>
                  </a:solidFill>
                  <a:latin typeface="微软雅黑" panose="020B0503020204020204" pitchFamily="34" charset="-122"/>
                  <a:ea typeface="微软雅黑" panose="020B0503020204020204" pitchFamily="34" charset="-122"/>
                </a:rPr>
                <a:t>》</a:t>
              </a:r>
              <a:endParaRPr lang="zh-CN" altLang="en-US" sz="2000" b="1" dirty="0">
                <a:solidFill>
                  <a:schemeClr val="tx2"/>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995120335"/>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沟通与说服</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046521" cy="385438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沟通说服技巧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寻求一致</a:t>
            </a: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一直拒绝他人说服的人，会长期处于“不”的心理组织状态之中，在沟通活动中表现为自然而然地呈现僵硬的表情和姿势。如果想要在沟通活动中说服此种心理状态的沟通对方，必须在一开始就提出问题，绝不能打破他“不”的心理。所以，你得努力寻找与对方一致的地方，先让对方赞同你远离主题的意见，从而使其对交流内容产生兴趣，然后再使用各种方法将说服目标引入话题，从而最终获得对方的同意，即完成说服对方的目标。</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46710765"/>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沟通中的异议处理</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43" name="矩形 42">
            <a:extLst>
              <a:ext uri="{FF2B5EF4-FFF2-40B4-BE49-F238E27FC236}">
                <a16:creationId xmlns:a16="http://schemas.microsoft.com/office/drawing/2014/main" id="{C27AF299-0FC4-46B9-AF4B-37FFADADF248}"/>
              </a:ext>
            </a:extLst>
          </p:cNvPr>
          <p:cNvSpPr/>
          <p:nvPr/>
        </p:nvSpPr>
        <p:spPr>
          <a:xfrm>
            <a:off x="550592" y="998390"/>
            <a:ext cx="10983460" cy="200772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处理异议的步骤</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在沟通过程中，当沟通一方清楚和明白的阐述了自身观点后，而沟通对方却对沟通一方阐述的观点产生了质疑，对此异议问题和现象，可以通过下述几项步骤进行消除。</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4098" name="图片 3">
            <a:extLst>
              <a:ext uri="{FF2B5EF4-FFF2-40B4-BE49-F238E27FC236}">
                <a16:creationId xmlns:a16="http://schemas.microsoft.com/office/drawing/2014/main" id="{BC77A090-8E7E-4792-B8D8-D6C38924C89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1816" y="2962214"/>
            <a:ext cx="10201884" cy="3144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08015315"/>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沟通中的异议处理</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5869127" cy="616271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处理异议的步骤</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直面异议</a:t>
            </a: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沟通交流的过程中，当沟通对方提出了不同的观点时，自身一定要重视，并且要把这种异议情况视为沟通中可以逾越的一个障碍。发现异议时，不可以忽视或回避异议。因为只有解决了异议，沟通双方达成了共识，交流活动才算是一次有效的沟通。如果信源认为自己任务只是将观点表述的足够清楚，而是否同意则是信宿的决定的话，那么这次沟通活动就不会产生有效的结果。所以沟通中出现异议问题或情况时，不可在心理回避或者忽略对方的不同观点。</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id="{3FAA54F6-BC90-4E1F-949E-862E88DC5900}"/>
              </a:ext>
            </a:extLst>
          </p:cNvPr>
          <p:cNvGrpSpPr/>
          <p:nvPr/>
        </p:nvGrpSpPr>
        <p:grpSpPr>
          <a:xfrm>
            <a:off x="6511387" y="2354712"/>
            <a:ext cx="5312788" cy="3661410"/>
            <a:chOff x="6970311" y="3023773"/>
            <a:chExt cx="3049094" cy="2101342"/>
          </a:xfrm>
        </p:grpSpPr>
        <p:pic>
          <p:nvPicPr>
            <p:cNvPr id="5122" name="图片 4">
              <a:extLst>
                <a:ext uri="{FF2B5EF4-FFF2-40B4-BE49-F238E27FC236}">
                  <a16:creationId xmlns:a16="http://schemas.microsoft.com/office/drawing/2014/main" id="{A9FF54B0-4215-4A65-AA80-7AD87A21705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70311" y="3034377"/>
              <a:ext cx="930275" cy="209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图片 5">
              <a:extLst>
                <a:ext uri="{FF2B5EF4-FFF2-40B4-BE49-F238E27FC236}">
                  <a16:creationId xmlns:a16="http://schemas.microsoft.com/office/drawing/2014/main" id="{F045E34A-D064-4FBD-B74C-30C5178009D5}"/>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37658" y="3034377"/>
              <a:ext cx="930275" cy="209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图片 6">
              <a:extLst>
                <a:ext uri="{FF2B5EF4-FFF2-40B4-BE49-F238E27FC236}">
                  <a16:creationId xmlns:a16="http://schemas.microsoft.com/office/drawing/2014/main" id="{0B3B75E3-2B4E-4012-963E-3864CF969BD7}"/>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05005" y="3023773"/>
              <a:ext cx="914400" cy="209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4007074678"/>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3098800" y="1219200"/>
            <a:ext cx="8517466" cy="5029200"/>
          </a:xfrm>
          <a:prstGeom prst="rect">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solidFill>
                <a:prstClr val="white"/>
              </a:solidFill>
              <a:latin typeface="等线" panose="02010600030101010101" pitchFamily="2" charset="-122"/>
              <a:ea typeface="等线" panose="02010600030101010101" pitchFamily="2" charset="-122"/>
            </a:endParaRPr>
          </a:p>
        </p:txBody>
      </p:sp>
      <p:sp>
        <p:nvSpPr>
          <p:cNvPr id="11" name="文本框 10" descr="e7d195523061f1c01d60fa9f1cfcbfb3d7dea265119d71e15FBB43640B43E9A75E03FE54C774D5D4779ED45933E78901D3CB0E69E39D04A9E1E9B25CF060C4BCA4D072860494D0D8E683C2FE58414E15A257B8C98CAC931B2A91D95E391D8F56A6B197C339044743E4A827576812018FE092D8F796C38DC487F641821CDDB0736DD3EE0F684ACE40"/>
          <p:cNvSpPr txBox="1"/>
          <p:nvPr/>
        </p:nvSpPr>
        <p:spPr>
          <a:xfrm>
            <a:off x="0" y="939887"/>
            <a:ext cx="5923081" cy="707886"/>
          </a:xfrm>
          <a:prstGeom prst="rect">
            <a:avLst/>
          </a:prstGeom>
          <a:noFill/>
        </p:spPr>
        <p:txBody>
          <a:bodyPr wrap="square" rtlCol="0">
            <a:spAutoFit/>
          </a:bodyPr>
          <a:lstStyle/>
          <a:p>
            <a:pPr algn="ctr"/>
            <a:r>
              <a:rPr kumimoji="1" lang="en-US" altLang="zh-CN" sz="4000" b="1" dirty="0">
                <a:solidFill>
                  <a:srgbClr val="800000"/>
                </a:solidFill>
                <a:latin typeface="Josefin Sans" charset="0"/>
                <a:ea typeface="Josefin Sans" charset="0"/>
                <a:cs typeface="Josefin Sans" charset="0"/>
              </a:rPr>
              <a:t>C   O   N   T   E   N   T</a:t>
            </a:r>
            <a:endParaRPr kumimoji="1" lang="zh-CN" altLang="en-US" sz="4000" b="1" dirty="0">
              <a:solidFill>
                <a:srgbClr val="800000"/>
              </a:solidFill>
              <a:latin typeface="Josefin Sans" charset="0"/>
              <a:ea typeface="Josefin Sans" charset="0"/>
              <a:cs typeface="Josefin Sans" charset="0"/>
            </a:endParaRPr>
          </a:p>
        </p:txBody>
      </p:sp>
      <p:sp>
        <p:nvSpPr>
          <p:cNvPr id="13" name="文本框 12" descr="e7d195523061f1c01d60fa9f1cfcbfb3d7dea265119d71e15FBB43640B43E9A75E03FE54C774D5D4779ED45933E78901D3CB0E69E39D04A9E1E9B25CF060C4BCA4D072860494D0D8E683C2FE58414E15A257B8C98CAC931B2A91D95E391D8F56A6B197C339044743E4A827576812018FE092D8F796C38DC487F641821CDDB0736DD3EE0F684ACE40"/>
          <p:cNvSpPr txBox="1"/>
          <p:nvPr/>
        </p:nvSpPr>
        <p:spPr>
          <a:xfrm>
            <a:off x="7711091" y="1927224"/>
            <a:ext cx="3690532" cy="4103431"/>
          </a:xfrm>
          <a:prstGeom prst="rect">
            <a:avLst/>
          </a:prstGeom>
          <a:noFill/>
        </p:spPr>
        <p:txBody>
          <a:bodyPr wrap="square" rtlCol="0">
            <a:spAutoFit/>
          </a:bodyPr>
          <a:lstStyle/>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社交的基本原则</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沟通与说服</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沟通中的异议处理</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沟通节奏</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场景化沟通与表达</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沟通中的误区与心法</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沟通与成交</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提高直播中的转化率</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p:txBody>
      </p:sp>
      <p:sp>
        <p:nvSpPr>
          <p:cNvPr id="6" name="e7d195523061f1c0" descr="e7d195523061f1c01d60fa9f1cfcbfb3d7dea265119d71e15FBB43640B43E9A75E03FE54C774D5D4779ED45933E78901D3CB0E69E39D04A9E1E9B25CF060C4BCA4D072860494D0D8E683C2FE58414E15A257B8C98CAC931B2A91D95E391D8F56A6B197C339044743E4A827576812018FE092D8F796C38DC487F641821CDDB0736DD3EE0F684ACE40" hidden="1"/>
          <p:cNvSpPr txBox="1"/>
          <p:nvPr/>
        </p:nvSpPr>
        <p:spPr>
          <a:xfrm>
            <a:off x="-355600" y="1803400"/>
            <a:ext cx="262251" cy="1016000"/>
          </a:xfrm>
          <a:prstGeom prst="rect">
            <a:avLst/>
          </a:prstGeom>
          <a:noFill/>
        </p:spPr>
        <p:txBody>
          <a:bodyPr vert="wordArtVert" rtlCol="0">
            <a:spAutoFit/>
          </a:bodyPr>
          <a:lstStyle/>
          <a:p>
            <a:r>
              <a:rPr lang="en-US" altLang="zh-CN" sz="100">
                <a:solidFill>
                  <a:prstClr val="black"/>
                </a:solidFill>
              </a:rPr>
              <a:t>e7d195523061f1c01d60fa9f1cfcbfb3d7dea265119d71e15FBB43640B43E9A75E03FE54C774D5D4779ED45933E78901D3CB0E69E39D04A9E1E9B25CF060C4BCA4D072860494D0D8E683C2FE58414E15A257B8C98CAC931B2A91D95E391D8F56A6B197C339044743E4A827576812018FE092D8F796C38DC487F641821CDDB0736DD3EE0F684ACE40</a:t>
            </a:r>
            <a:endParaRPr lang="zh-CN" altLang="en-US" sz="100">
              <a:solidFill>
                <a:prstClr val="black"/>
              </a:solidFill>
            </a:endParaRPr>
          </a:p>
        </p:txBody>
      </p:sp>
      <p:pic>
        <p:nvPicPr>
          <p:cNvPr id="1026" name="Picture 2" descr="https://gimg2.baidu.com/image_search/src=http%3A%2F%2Fbig5.china.com.cn%2Fgate%2Fbig5%2Fzjnews.china.com.cn%2Fd%2Ffile%2Fzjwx%2Fdt%2Fwx%2F2018-05-25%2F98457ef0d74bae3ec1114b071ac959fc.jpg&amp;refer=http%3A%2F%2Fbig5.china.com.cn&amp;app=2002&amp;size=f9999,10000&amp;q=a80&amp;n=0&amp;g=0n&amp;fmt=jpeg?sec=1613203048&amp;t=78a167a5e85354ab709f401001a6167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9319" y="2274066"/>
            <a:ext cx="6026474" cy="3348041"/>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Tree>
    <p:extLst>
      <p:ext uri="{BB962C8B-B14F-4D97-AF65-F5344CB8AC3E}">
        <p14:creationId xmlns:p14="http://schemas.microsoft.com/office/powerpoint/2010/main" val="4178655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沟通中的异议处理</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229402" cy="385438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处理异议的步骤</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表示理解</a:t>
            </a: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沟通交流活动中，一定要创造一种沟通双方人人平等、畅所欲言和各抒己见的沟通环境。在此种沟通环境中，如果沟通双方出现异议问题和异议情况时，首先要向对方表示理解，尊重对方的情绪和意见。具体操作是适当地为对方解释自己具体可以理解或者支持对方的哪些观点或方面，让对方感觉到自己的观点得到了足够的重视，并且在某种程度上得到了理解，为进一步解决异议创造良好的沟通环境和氛围。</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30960103"/>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沟通中的异议处理</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229402" cy="385438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处理异议的步骤</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使用处理方法</a:t>
            </a: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使用处理方法解决异议的本质就是说服对方，但是说服他人并没有那么容易，反而是是自己说服自己更加容易。依据此原理，推荐使用“柔道法”完成说服任务，即用对方的观点说服对方。具体操作是当对方对自己的观点提出异议时，一定要仔细地倾听，了解其表述的主要内容是什么，然后再仔细分析其中的漏洞或者自相矛盾的点，最后抓住机会有理有据地向对方说明。这样一来，沟通对方就很容易否定自己的观点，同时也更加容易接受对方的观点，从而使沟通双方达成一致。</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22568989"/>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沟通中的异议处理</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229402" cy="339272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处理异议的步骤</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提供解决方法</a:t>
            </a: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当自己的观点本身的确存在一些问题或者对方的观点无懈可击时，可以采用提供解决办法的方式来解决异议。为了避免自己在沟通中处于劣势或被动地位，信源需要明确自身观点中的合理之处或者对方观点中的不严谨之处。在综合了双方的意见之后，提供一个更好的观点，使该观点成为沟通双方都能接受和认可的观点。</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14250563"/>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沟通中的异议处理</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046521" cy="146912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处理异议的方法</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FB8B5530-EBFD-4BD5-8E79-44648D46DA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61869" y="1570038"/>
            <a:ext cx="6855650" cy="4820824"/>
          </a:xfrm>
          <a:prstGeom prst="rect">
            <a:avLst/>
          </a:prstGeom>
        </p:spPr>
      </p:pic>
      <p:sp>
        <p:nvSpPr>
          <p:cNvPr id="11" name="文本框 10">
            <a:extLst>
              <a:ext uri="{FF2B5EF4-FFF2-40B4-BE49-F238E27FC236}">
                <a16:creationId xmlns:a16="http://schemas.microsoft.com/office/drawing/2014/main" id="{11843148-DB66-4293-BFAF-E48CC29A887A}"/>
              </a:ext>
            </a:extLst>
          </p:cNvPr>
          <p:cNvSpPr txBox="1"/>
          <p:nvPr/>
        </p:nvSpPr>
        <p:spPr>
          <a:xfrm>
            <a:off x="2959188" y="5962349"/>
            <a:ext cx="1398401" cy="338554"/>
          </a:xfrm>
          <a:prstGeom prst="rect">
            <a:avLst/>
          </a:prstGeom>
          <a:noFill/>
        </p:spPr>
        <p:txBody>
          <a:bodyPr wrap="square">
            <a:spAutoFit/>
          </a:bodyPr>
          <a:lstStyle/>
          <a:p>
            <a:pPr defTabSz="914356">
              <a:lnSpc>
                <a:spcPct val="80000"/>
              </a:lnSpc>
              <a:spcBef>
                <a:spcPct val="0"/>
              </a:spcBef>
              <a:defRPr/>
            </a:pPr>
            <a:r>
              <a:rPr lang="zh-CN" altLang="zh-CN" sz="1900" b="1" dirty="0">
                <a:solidFill>
                  <a:schemeClr val="bg1"/>
                </a:solidFill>
                <a:ea typeface="Source Han Serif SC" panose="02020400000000000000" pitchFamily="18" charset="-122"/>
                <a:cs typeface="+mn-ea"/>
              </a:rPr>
              <a:t>转折处理法</a:t>
            </a:r>
            <a:endParaRPr lang="zh-CN" altLang="en-US" sz="1900" b="1" dirty="0">
              <a:solidFill>
                <a:schemeClr val="bg1"/>
              </a:solidFill>
              <a:ea typeface="Source Han Serif SC" panose="02020400000000000000" pitchFamily="18" charset="-122"/>
              <a:cs typeface="+mn-ea"/>
            </a:endParaRPr>
          </a:p>
        </p:txBody>
      </p:sp>
      <p:sp>
        <p:nvSpPr>
          <p:cNvPr id="12" name="文本框 11">
            <a:extLst>
              <a:ext uri="{FF2B5EF4-FFF2-40B4-BE49-F238E27FC236}">
                <a16:creationId xmlns:a16="http://schemas.microsoft.com/office/drawing/2014/main" id="{B6BB2229-C29E-424B-A8B8-A76108D0DFEA}"/>
              </a:ext>
            </a:extLst>
          </p:cNvPr>
          <p:cNvSpPr txBox="1"/>
          <p:nvPr/>
        </p:nvSpPr>
        <p:spPr>
          <a:xfrm>
            <a:off x="2903483" y="4519279"/>
            <a:ext cx="1398401" cy="338554"/>
          </a:xfrm>
          <a:prstGeom prst="rect">
            <a:avLst/>
          </a:prstGeom>
          <a:noFill/>
        </p:spPr>
        <p:txBody>
          <a:bodyPr wrap="square">
            <a:spAutoFit/>
          </a:bodyPr>
          <a:lstStyle/>
          <a:p>
            <a:pPr defTabSz="914356">
              <a:lnSpc>
                <a:spcPct val="80000"/>
              </a:lnSpc>
              <a:spcBef>
                <a:spcPct val="0"/>
              </a:spcBef>
              <a:defRPr/>
            </a:pPr>
            <a:r>
              <a:rPr lang="zh-CN" altLang="en-US" sz="1900" b="1" dirty="0">
                <a:solidFill>
                  <a:schemeClr val="bg1"/>
                </a:solidFill>
                <a:ea typeface="Source Han Serif SC" panose="02020400000000000000" pitchFamily="18" charset="-122"/>
                <a:cs typeface="+mn-ea"/>
              </a:rPr>
              <a:t>转化</a:t>
            </a:r>
            <a:r>
              <a:rPr lang="zh-CN" altLang="zh-CN" sz="1900" b="1" dirty="0">
                <a:solidFill>
                  <a:schemeClr val="bg1"/>
                </a:solidFill>
                <a:ea typeface="Source Han Serif SC" panose="02020400000000000000" pitchFamily="18" charset="-122"/>
                <a:cs typeface="+mn-ea"/>
              </a:rPr>
              <a:t>处理法</a:t>
            </a:r>
            <a:endParaRPr lang="zh-CN" altLang="en-US" sz="1900" b="1" dirty="0">
              <a:solidFill>
                <a:schemeClr val="bg1"/>
              </a:solidFill>
              <a:ea typeface="Source Han Serif SC" panose="02020400000000000000" pitchFamily="18" charset="-122"/>
              <a:cs typeface="+mn-ea"/>
            </a:endParaRPr>
          </a:p>
        </p:txBody>
      </p:sp>
      <p:sp>
        <p:nvSpPr>
          <p:cNvPr id="14" name="文本框 13">
            <a:extLst>
              <a:ext uri="{FF2B5EF4-FFF2-40B4-BE49-F238E27FC236}">
                <a16:creationId xmlns:a16="http://schemas.microsoft.com/office/drawing/2014/main" id="{50BF6471-1DAE-45D0-8D46-B256D49E57E5}"/>
              </a:ext>
            </a:extLst>
          </p:cNvPr>
          <p:cNvSpPr txBox="1"/>
          <p:nvPr/>
        </p:nvSpPr>
        <p:spPr>
          <a:xfrm>
            <a:off x="3174650" y="3265485"/>
            <a:ext cx="1398401" cy="330796"/>
          </a:xfrm>
          <a:prstGeom prst="rect">
            <a:avLst/>
          </a:prstGeom>
          <a:noFill/>
        </p:spPr>
        <p:txBody>
          <a:bodyPr wrap="square">
            <a:spAutoFit/>
          </a:bodyPr>
          <a:lstStyle/>
          <a:p>
            <a:pPr defTabSz="914356">
              <a:lnSpc>
                <a:spcPct val="80000"/>
              </a:lnSpc>
              <a:spcBef>
                <a:spcPct val="0"/>
              </a:spcBef>
              <a:defRPr/>
            </a:pPr>
            <a:r>
              <a:rPr lang="zh-CN" altLang="en-US" sz="1900" b="1" dirty="0">
                <a:solidFill>
                  <a:schemeClr val="bg1"/>
                </a:solidFill>
                <a:ea typeface="Source Han Serif SC" panose="02020400000000000000" pitchFamily="18" charset="-122"/>
                <a:cs typeface="+mn-ea"/>
              </a:rPr>
              <a:t>以优补劣</a:t>
            </a:r>
            <a:r>
              <a:rPr lang="zh-CN" altLang="zh-CN" sz="1900" b="1" dirty="0">
                <a:solidFill>
                  <a:schemeClr val="bg1"/>
                </a:solidFill>
                <a:ea typeface="Source Han Serif SC" panose="02020400000000000000" pitchFamily="18" charset="-122"/>
                <a:cs typeface="+mn-ea"/>
              </a:rPr>
              <a:t>法</a:t>
            </a:r>
            <a:endParaRPr lang="zh-CN" altLang="en-US" sz="1900" b="1" dirty="0">
              <a:solidFill>
                <a:schemeClr val="bg1"/>
              </a:solidFill>
              <a:ea typeface="Source Han Serif SC" panose="02020400000000000000" pitchFamily="18" charset="-122"/>
              <a:cs typeface="+mn-ea"/>
            </a:endParaRPr>
          </a:p>
        </p:txBody>
      </p:sp>
      <p:sp>
        <p:nvSpPr>
          <p:cNvPr id="15" name="文本框 14">
            <a:extLst>
              <a:ext uri="{FF2B5EF4-FFF2-40B4-BE49-F238E27FC236}">
                <a16:creationId xmlns:a16="http://schemas.microsoft.com/office/drawing/2014/main" id="{A1B21867-9B0A-4693-A1A8-F13A896D81E6}"/>
              </a:ext>
            </a:extLst>
          </p:cNvPr>
          <p:cNvSpPr txBox="1"/>
          <p:nvPr/>
        </p:nvSpPr>
        <p:spPr>
          <a:xfrm>
            <a:off x="5463804" y="2295249"/>
            <a:ext cx="1398401" cy="338554"/>
          </a:xfrm>
          <a:prstGeom prst="rect">
            <a:avLst/>
          </a:prstGeom>
          <a:noFill/>
        </p:spPr>
        <p:txBody>
          <a:bodyPr wrap="square">
            <a:spAutoFit/>
          </a:bodyPr>
          <a:lstStyle/>
          <a:p>
            <a:pPr defTabSz="914356">
              <a:lnSpc>
                <a:spcPct val="80000"/>
              </a:lnSpc>
              <a:spcBef>
                <a:spcPct val="0"/>
              </a:spcBef>
              <a:defRPr/>
            </a:pPr>
            <a:r>
              <a:rPr lang="zh-CN" altLang="en-US" sz="1900" b="1" dirty="0">
                <a:solidFill>
                  <a:schemeClr val="bg1"/>
                </a:solidFill>
                <a:ea typeface="Source Han Serif SC" panose="02020400000000000000" pitchFamily="18" charset="-122"/>
                <a:cs typeface="+mn-ea"/>
              </a:rPr>
              <a:t>委婉</a:t>
            </a:r>
            <a:r>
              <a:rPr lang="zh-CN" altLang="zh-CN" sz="1900" b="1" dirty="0">
                <a:solidFill>
                  <a:schemeClr val="bg1"/>
                </a:solidFill>
                <a:ea typeface="Source Han Serif SC" panose="02020400000000000000" pitchFamily="18" charset="-122"/>
                <a:cs typeface="+mn-ea"/>
              </a:rPr>
              <a:t>处理法</a:t>
            </a:r>
            <a:endParaRPr lang="zh-CN" altLang="en-US" sz="1900" b="1" dirty="0">
              <a:solidFill>
                <a:schemeClr val="bg1"/>
              </a:solidFill>
              <a:ea typeface="Source Han Serif SC" panose="02020400000000000000" pitchFamily="18" charset="-122"/>
              <a:cs typeface="+mn-ea"/>
            </a:endParaRPr>
          </a:p>
        </p:txBody>
      </p:sp>
      <p:sp>
        <p:nvSpPr>
          <p:cNvPr id="16" name="文本框 15">
            <a:extLst>
              <a:ext uri="{FF2B5EF4-FFF2-40B4-BE49-F238E27FC236}">
                <a16:creationId xmlns:a16="http://schemas.microsoft.com/office/drawing/2014/main" id="{626E1934-6009-4971-89C6-ECDEFC3D6CA7}"/>
              </a:ext>
            </a:extLst>
          </p:cNvPr>
          <p:cNvSpPr txBox="1"/>
          <p:nvPr/>
        </p:nvSpPr>
        <p:spPr>
          <a:xfrm>
            <a:off x="7536049" y="3265485"/>
            <a:ext cx="1398401" cy="338554"/>
          </a:xfrm>
          <a:prstGeom prst="rect">
            <a:avLst/>
          </a:prstGeom>
          <a:noFill/>
        </p:spPr>
        <p:txBody>
          <a:bodyPr wrap="square">
            <a:spAutoFit/>
          </a:bodyPr>
          <a:lstStyle/>
          <a:p>
            <a:pPr defTabSz="914356">
              <a:lnSpc>
                <a:spcPct val="80000"/>
              </a:lnSpc>
              <a:spcBef>
                <a:spcPct val="0"/>
              </a:spcBef>
              <a:defRPr/>
            </a:pPr>
            <a:r>
              <a:rPr lang="zh-CN" altLang="en-US" sz="1900" b="1" dirty="0">
                <a:solidFill>
                  <a:schemeClr val="bg1"/>
                </a:solidFill>
                <a:ea typeface="Source Han Serif SC" panose="02020400000000000000" pitchFamily="18" charset="-122"/>
                <a:cs typeface="+mn-ea"/>
              </a:rPr>
              <a:t>合并意见</a:t>
            </a:r>
            <a:r>
              <a:rPr lang="zh-CN" altLang="zh-CN" sz="1900" b="1" dirty="0">
                <a:solidFill>
                  <a:schemeClr val="bg1"/>
                </a:solidFill>
                <a:ea typeface="Source Han Serif SC" panose="02020400000000000000" pitchFamily="18" charset="-122"/>
                <a:cs typeface="+mn-ea"/>
              </a:rPr>
              <a:t>法</a:t>
            </a:r>
            <a:endParaRPr lang="zh-CN" altLang="en-US" sz="1900" b="1" dirty="0">
              <a:solidFill>
                <a:schemeClr val="bg1"/>
              </a:solidFill>
              <a:ea typeface="Source Han Serif SC" panose="02020400000000000000" pitchFamily="18" charset="-122"/>
              <a:cs typeface="+mn-ea"/>
            </a:endParaRPr>
          </a:p>
        </p:txBody>
      </p:sp>
      <p:sp>
        <p:nvSpPr>
          <p:cNvPr id="18" name="文本框 17">
            <a:extLst>
              <a:ext uri="{FF2B5EF4-FFF2-40B4-BE49-F238E27FC236}">
                <a16:creationId xmlns:a16="http://schemas.microsoft.com/office/drawing/2014/main" id="{380F581B-485C-4A80-84A7-6D39D8374DF7}"/>
              </a:ext>
            </a:extLst>
          </p:cNvPr>
          <p:cNvSpPr txBox="1"/>
          <p:nvPr/>
        </p:nvSpPr>
        <p:spPr>
          <a:xfrm>
            <a:off x="8079303" y="4489619"/>
            <a:ext cx="1044332" cy="338554"/>
          </a:xfrm>
          <a:prstGeom prst="rect">
            <a:avLst/>
          </a:prstGeom>
          <a:noFill/>
        </p:spPr>
        <p:txBody>
          <a:bodyPr wrap="square">
            <a:spAutoFit/>
          </a:bodyPr>
          <a:lstStyle/>
          <a:p>
            <a:pPr defTabSz="914356">
              <a:lnSpc>
                <a:spcPct val="80000"/>
              </a:lnSpc>
              <a:spcBef>
                <a:spcPct val="0"/>
              </a:spcBef>
              <a:defRPr/>
            </a:pPr>
            <a:r>
              <a:rPr lang="zh-CN" altLang="en-US" sz="1900" b="1" dirty="0">
                <a:solidFill>
                  <a:schemeClr val="bg1"/>
                </a:solidFill>
                <a:ea typeface="Source Han Serif SC" panose="02020400000000000000" pitchFamily="18" charset="-122"/>
                <a:cs typeface="+mn-ea"/>
              </a:rPr>
              <a:t>反驳</a:t>
            </a:r>
            <a:r>
              <a:rPr lang="zh-CN" altLang="zh-CN" sz="1900" b="1" dirty="0">
                <a:solidFill>
                  <a:schemeClr val="bg1"/>
                </a:solidFill>
                <a:ea typeface="Source Han Serif SC" panose="02020400000000000000" pitchFamily="18" charset="-122"/>
                <a:cs typeface="+mn-ea"/>
              </a:rPr>
              <a:t>法</a:t>
            </a:r>
            <a:endParaRPr lang="zh-CN" altLang="en-US" sz="1900" b="1" dirty="0">
              <a:solidFill>
                <a:schemeClr val="bg1"/>
              </a:solidFill>
              <a:ea typeface="Source Han Serif SC" panose="02020400000000000000" pitchFamily="18" charset="-122"/>
              <a:cs typeface="+mn-ea"/>
            </a:endParaRPr>
          </a:p>
        </p:txBody>
      </p:sp>
      <p:sp>
        <p:nvSpPr>
          <p:cNvPr id="19" name="文本框 18">
            <a:extLst>
              <a:ext uri="{FF2B5EF4-FFF2-40B4-BE49-F238E27FC236}">
                <a16:creationId xmlns:a16="http://schemas.microsoft.com/office/drawing/2014/main" id="{E645EF85-CE9B-4889-A224-983B0998EA6B}"/>
              </a:ext>
            </a:extLst>
          </p:cNvPr>
          <p:cNvSpPr txBox="1"/>
          <p:nvPr/>
        </p:nvSpPr>
        <p:spPr>
          <a:xfrm>
            <a:off x="7908111" y="5979424"/>
            <a:ext cx="1398401" cy="338554"/>
          </a:xfrm>
          <a:prstGeom prst="rect">
            <a:avLst/>
          </a:prstGeom>
          <a:noFill/>
        </p:spPr>
        <p:txBody>
          <a:bodyPr wrap="square">
            <a:spAutoFit/>
          </a:bodyPr>
          <a:lstStyle/>
          <a:p>
            <a:pPr defTabSz="914356">
              <a:lnSpc>
                <a:spcPct val="80000"/>
              </a:lnSpc>
              <a:spcBef>
                <a:spcPct val="0"/>
              </a:spcBef>
              <a:defRPr/>
            </a:pPr>
            <a:r>
              <a:rPr lang="zh-CN" altLang="en-US" sz="1900" b="1" dirty="0">
                <a:solidFill>
                  <a:schemeClr val="bg1"/>
                </a:solidFill>
                <a:ea typeface="Source Han Serif SC" panose="02020400000000000000" pitchFamily="18" charset="-122"/>
                <a:cs typeface="+mn-ea"/>
              </a:rPr>
              <a:t>冷</a:t>
            </a:r>
            <a:r>
              <a:rPr lang="zh-CN" altLang="zh-CN" sz="1900" b="1" dirty="0">
                <a:solidFill>
                  <a:schemeClr val="bg1"/>
                </a:solidFill>
                <a:ea typeface="Source Han Serif SC" panose="02020400000000000000" pitchFamily="18" charset="-122"/>
                <a:cs typeface="+mn-ea"/>
              </a:rPr>
              <a:t>处理法</a:t>
            </a:r>
            <a:endParaRPr lang="zh-CN" altLang="en-US" sz="1900" b="1" dirty="0">
              <a:solidFill>
                <a:schemeClr val="bg1"/>
              </a:solidFill>
              <a:ea typeface="Source Han Serif SC" panose="02020400000000000000" pitchFamily="18" charset="-122"/>
              <a:cs typeface="+mn-ea"/>
            </a:endParaRPr>
          </a:p>
        </p:txBody>
      </p:sp>
    </p:spTree>
    <p:extLst>
      <p:ext uri="{BB962C8B-B14F-4D97-AF65-F5344CB8AC3E}">
        <p14:creationId xmlns:p14="http://schemas.microsoft.com/office/powerpoint/2010/main" val="734161008"/>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沟通中的异议处理</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7306942" cy="570104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处理异议的方法</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转折处理法</a:t>
            </a: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转折处理法是信源根据有关事实和道理间接否定信宿意见的一种处理异议的方法，它是推销工作中的常用方法。使用该种处理方法，首先必须承认信宿提出的异议具有一定的道理，也就是向信宿作出一定让步，用以缓和沟通双方的紧张关系和紧绷氛围，然后再向信宿阐述自己的观点。而该种方法如果使用不当，可能会使信宿提出更多的异议。因此，在使用过程中需要尽量少地运用“但是”一词，而实际交流中却包含着“但是”的意见，这样做的目的是得到更好的沟通效果。只要灵活掌握这种方法，就能够保持良好的沟通气氛，为自己的沟通内容存留空间。</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CEE27B17-8BAA-454B-967F-9B594D3D7E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75894" y="2387611"/>
            <a:ext cx="3658110" cy="3073566"/>
          </a:xfrm>
          <a:prstGeom prst="rect">
            <a:avLst/>
          </a:prstGeom>
        </p:spPr>
      </p:pic>
    </p:spTree>
    <p:extLst>
      <p:ext uri="{BB962C8B-B14F-4D97-AF65-F5344CB8AC3E}">
        <p14:creationId xmlns:p14="http://schemas.microsoft.com/office/powerpoint/2010/main" val="3226554596"/>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沟通中的异议处理</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046521" cy="431605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处理异议的方法</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一位网民在进行网络购物时，想要店铺客服为其推荐几款产品，客服询问网民要求后为其推荐了几件自己认为符合网民要求的衣服，而此时网民向店铺客服提出了推荐的服装颜色过时的异议。面对该种异议情况，店铺客服可以使用转折处理法说服网民，具体回答为：“女士，您的时尚敏锐度和记忆力非常好，这种颜色几年前确实已经流行过了。我想您是知道的，服装的潮流是轮回的，如今这种颜色已经有了回潮的迹象，您一定不会判断错误的。”这样的沟通与表达，即反驳了网民的意见，也解决了当前沟通活动的异议问题。</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304FCE04-AE79-4540-8446-42C3AA60DADB}"/>
              </a:ext>
            </a:extLst>
          </p:cNvPr>
          <p:cNvSpPr txBox="1"/>
          <p:nvPr/>
        </p:nvSpPr>
        <p:spPr>
          <a:xfrm>
            <a:off x="594887" y="1475868"/>
            <a:ext cx="6764610" cy="499624"/>
          </a:xfrm>
          <a:prstGeom prst="rect">
            <a:avLst/>
          </a:prstGeom>
          <a:noFill/>
        </p:spPr>
        <p:txBody>
          <a:bodyPr wrap="square">
            <a:spAutoFit/>
          </a:bodyPr>
          <a:lstStyle/>
          <a:p>
            <a:pPr marL="628650" indent="-28575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转折处理法 </a:t>
            </a:r>
            <a:r>
              <a:rPr lang="en-US" altLang="zh-CN" sz="2000" b="1" dirty="0">
                <a:solidFill>
                  <a:schemeClr val="tx2"/>
                </a:solidFill>
                <a:latin typeface="微软雅黑" panose="020B0503020204020204" pitchFamily="34" charset="-122"/>
                <a:ea typeface="微软雅黑" panose="020B0503020204020204" pitchFamily="34" charset="-122"/>
              </a:rPr>
              <a:t>》</a:t>
            </a:r>
            <a:endParaRPr lang="zh-CN" altLang="en-US" sz="2000" b="1" dirty="0">
              <a:solidFill>
                <a:schemeClr val="tx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94480508"/>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沟通中的异议处理</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1" y="998390"/>
            <a:ext cx="11059135" cy="385438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处理异议的方法</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转化处理法</a:t>
            </a: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转化处理法是利用顾客的反对意见来处理异议问题与情况。在沟通交流活动中，沟通对象的反对意见包含双重属性，即反对意见既是沟通的障碍，同时也是一次交易的机会。简单来说，转化处理法是利用反对意见中的积极因素抵消反对意见中的消极因素，达成解决异议的目的。由于此种方法是直接将沟通对方的反对意见转化为肯定意见，因此应用该处理方法时一定讲究礼仪，并且不能伤害沟通双方的关系与感情。</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6146" name="图片 9">
            <a:extLst>
              <a:ext uri="{FF2B5EF4-FFF2-40B4-BE49-F238E27FC236}">
                <a16:creationId xmlns:a16="http://schemas.microsoft.com/office/drawing/2014/main" id="{D6E13EBF-DA9E-4D1B-B981-6D4B107616A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19610" y="4533545"/>
            <a:ext cx="8721096" cy="1767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63466271"/>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沟通中的异议处理</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046521" cy="385438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处理异议的方法</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一家家具店铺的台灯有一个区别于竞争对手的明显特征，就是色温是</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5000K</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，而其他品牌的台灯色温基本上都是</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6000K</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以上。有一些顾客在咨询时就会提出这个异议：“你们的台灯色温才</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5000K</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，比别人的要小”。此时客服人员采用转化处理法回答顾客的问题，标准回答是：“对啊，亲，色温在</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5000K</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的台灯才是对眼睛最好的，太高了会伤害眼睛的。”这样的回答既解决了顾客的异议，又为沟通双方创造了一次交易成功的机会。</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304FCE04-AE79-4540-8446-42C3AA60DADB}"/>
              </a:ext>
            </a:extLst>
          </p:cNvPr>
          <p:cNvSpPr txBox="1"/>
          <p:nvPr/>
        </p:nvSpPr>
        <p:spPr>
          <a:xfrm>
            <a:off x="594887" y="1475868"/>
            <a:ext cx="6764610" cy="499624"/>
          </a:xfrm>
          <a:prstGeom prst="rect">
            <a:avLst/>
          </a:prstGeom>
          <a:noFill/>
        </p:spPr>
        <p:txBody>
          <a:bodyPr wrap="square">
            <a:spAutoFit/>
          </a:bodyPr>
          <a:lstStyle/>
          <a:p>
            <a:pPr marL="628650" indent="-28575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转化处理法 </a:t>
            </a:r>
            <a:r>
              <a:rPr lang="en-US" altLang="zh-CN" sz="2000" b="1" dirty="0">
                <a:solidFill>
                  <a:schemeClr val="tx2"/>
                </a:solidFill>
                <a:latin typeface="微软雅黑" panose="020B0503020204020204" pitchFamily="34" charset="-122"/>
                <a:ea typeface="微软雅黑" panose="020B0503020204020204" pitchFamily="34" charset="-122"/>
              </a:rPr>
              <a:t>》</a:t>
            </a:r>
            <a:endParaRPr lang="zh-CN" altLang="en-US" sz="2000" b="1" dirty="0">
              <a:solidFill>
                <a:schemeClr val="tx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98316889"/>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沟通中的异议处理</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1" y="998390"/>
            <a:ext cx="11059135" cy="377744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处理异议的方法</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以优补劣法</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以优补劣法又叫补偿法，是指在沟通过程中发生了异议后，如果沟通一方的反对意见命中了产品或公司所提供的服务缺陷，此时沟通另一方不可以回避或直接否定出现的异议。面对此种异议情况，最明智的方法是向提出异议的沟通方做出肯定回应，然后淡化处理，利用产品的优点来补偿甚至抵消这些缺点。这样有利于提出异议的沟通方其心理能够达到一定的平衡程度，促使沟通顺利进行。</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04781032"/>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沟通中的异议处理</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046521" cy="431605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处理异议的方法</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顾客与营业员进行沟通的过程中，当营业员向顾客推销的产品的确存在一些质量问题，而顾客恰恰提出：“这个产品质量不好。”的异议后，营业员可以从容地告诉顾客：“该产品的质量的确有问题，所以商场才以低于市场价的价值售卖产品。这样的话您不但可以以低廉的价格购买到产品，而且公司还确保产品的质量不会影响您的使用效果。”这种以优补劣法既打消了顾客的疑虑，又以价格优势激励顾客的购买行为。所以这种方法侧重于在心理上对提出异议的沟通一方做出补偿，以便沟通方获得心理平衡。</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304FCE04-AE79-4540-8446-42C3AA60DADB}"/>
              </a:ext>
            </a:extLst>
          </p:cNvPr>
          <p:cNvSpPr txBox="1"/>
          <p:nvPr/>
        </p:nvSpPr>
        <p:spPr>
          <a:xfrm>
            <a:off x="594887" y="1475868"/>
            <a:ext cx="6764610" cy="499624"/>
          </a:xfrm>
          <a:prstGeom prst="rect">
            <a:avLst/>
          </a:prstGeom>
          <a:noFill/>
        </p:spPr>
        <p:txBody>
          <a:bodyPr wrap="square">
            <a:spAutoFit/>
          </a:bodyPr>
          <a:lstStyle/>
          <a:p>
            <a:pPr marL="628650" indent="-28575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以优补劣法 </a:t>
            </a:r>
            <a:r>
              <a:rPr lang="en-US" altLang="zh-CN" sz="2000" b="1" dirty="0">
                <a:solidFill>
                  <a:schemeClr val="tx2"/>
                </a:solidFill>
                <a:latin typeface="微软雅黑" panose="020B0503020204020204" pitchFamily="34" charset="-122"/>
                <a:ea typeface="微软雅黑" panose="020B0503020204020204" pitchFamily="34" charset="-122"/>
              </a:rPr>
              <a:t>》</a:t>
            </a:r>
            <a:endParaRPr lang="zh-CN" altLang="en-US" sz="2000" b="1" dirty="0">
              <a:solidFill>
                <a:schemeClr val="tx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95138572"/>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社交的基本原则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0C2A0790-7A72-43C9-A90D-5ECCBC9B3D06}"/>
              </a:ext>
            </a:extLst>
          </p:cNvPr>
          <p:cNvSpPr/>
          <p:nvPr/>
        </p:nvSpPr>
        <p:spPr>
          <a:xfrm>
            <a:off x="550592" y="998390"/>
            <a:ext cx="11141116" cy="1884618"/>
          </a:xfrm>
          <a:prstGeom prst="rect">
            <a:avLst/>
          </a:prstGeom>
        </p:spPr>
        <p:txBody>
          <a:bodyPr wrap="square">
            <a:spAutoFit/>
          </a:bodyPr>
          <a:lstStyle/>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从网络社会的本质层面看，主播、视频</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UP</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主与观众之间的联系，是一种社交关系。只有在社交关系建立的基础上，双方才会产生或进行沟通活动，并且最终转化为电商成交。而人们在建立、维持以及发展社交关系的过程中，需要遵循一些基本的原则，用以帮助陌生双方可以更快更好的完成社交关系的构建。</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33" name="组合 32">
            <a:extLst>
              <a:ext uri="{FF2B5EF4-FFF2-40B4-BE49-F238E27FC236}">
                <a16:creationId xmlns:a16="http://schemas.microsoft.com/office/drawing/2014/main" id="{CE9C13E9-B6D0-4518-BE40-51D8A12C34F7}"/>
              </a:ext>
            </a:extLst>
          </p:cNvPr>
          <p:cNvGrpSpPr/>
          <p:nvPr/>
        </p:nvGrpSpPr>
        <p:grpSpPr>
          <a:xfrm>
            <a:off x="461173" y="3041086"/>
            <a:ext cx="11065964" cy="3061248"/>
            <a:chOff x="278295" y="2944842"/>
            <a:chExt cx="11065964" cy="3061248"/>
          </a:xfrm>
        </p:grpSpPr>
        <p:sp>
          <p:nvSpPr>
            <p:cNvPr id="35" name="梯形 34">
              <a:extLst>
                <a:ext uri="{FF2B5EF4-FFF2-40B4-BE49-F238E27FC236}">
                  <a16:creationId xmlns:a16="http://schemas.microsoft.com/office/drawing/2014/main" id="{AB542276-4FCA-49EA-AF77-67D0E8FB582B}"/>
                </a:ext>
              </a:extLst>
            </p:cNvPr>
            <p:cNvSpPr/>
            <p:nvPr/>
          </p:nvSpPr>
          <p:spPr>
            <a:xfrm flipV="1">
              <a:off x="10141881" y="3927164"/>
              <a:ext cx="501697" cy="73104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nvGrpSpPr>
            <p:cNvPr id="37" name="组合 36">
              <a:extLst>
                <a:ext uri="{FF2B5EF4-FFF2-40B4-BE49-F238E27FC236}">
                  <a16:creationId xmlns:a16="http://schemas.microsoft.com/office/drawing/2014/main" id="{6C24306E-A49E-44CF-8980-D0884CFC787D}"/>
                </a:ext>
              </a:extLst>
            </p:cNvPr>
            <p:cNvGrpSpPr/>
            <p:nvPr/>
          </p:nvGrpSpPr>
          <p:grpSpPr>
            <a:xfrm>
              <a:off x="278295" y="2944842"/>
              <a:ext cx="11065964" cy="3061248"/>
              <a:chOff x="278295" y="2944842"/>
              <a:chExt cx="11065964" cy="3061248"/>
            </a:xfrm>
          </p:grpSpPr>
          <p:grpSp>
            <p:nvGrpSpPr>
              <p:cNvPr id="46" name="组合 45">
                <a:extLst>
                  <a:ext uri="{FF2B5EF4-FFF2-40B4-BE49-F238E27FC236}">
                    <a16:creationId xmlns:a16="http://schemas.microsoft.com/office/drawing/2014/main" id="{B94794E3-FD35-46C1-AF4C-EBB668148499}"/>
                  </a:ext>
                </a:extLst>
              </p:cNvPr>
              <p:cNvGrpSpPr/>
              <p:nvPr/>
            </p:nvGrpSpPr>
            <p:grpSpPr>
              <a:xfrm>
                <a:off x="278295" y="2960131"/>
                <a:ext cx="9160899" cy="3045959"/>
                <a:chOff x="7853" y="1339914"/>
                <a:chExt cx="11856523" cy="3942242"/>
              </a:xfrm>
            </p:grpSpPr>
            <p:grpSp>
              <p:nvGrpSpPr>
                <p:cNvPr id="53" name="组合 52">
                  <a:extLst>
                    <a:ext uri="{FF2B5EF4-FFF2-40B4-BE49-F238E27FC236}">
                      <a16:creationId xmlns:a16="http://schemas.microsoft.com/office/drawing/2014/main" id="{061B7727-0202-4393-A9F5-0B08A961E966}"/>
                    </a:ext>
                  </a:extLst>
                </p:cNvPr>
                <p:cNvGrpSpPr/>
                <p:nvPr/>
              </p:nvGrpSpPr>
              <p:grpSpPr>
                <a:xfrm>
                  <a:off x="7853" y="1339914"/>
                  <a:ext cx="7213565" cy="3942242"/>
                  <a:chOff x="7853" y="1339914"/>
                  <a:chExt cx="7213565" cy="3942242"/>
                </a:xfrm>
              </p:grpSpPr>
              <p:grpSp>
                <p:nvGrpSpPr>
                  <p:cNvPr id="70" name="千图PPT彼岸天：ID 8661124库_组合 3">
                    <a:extLst>
                      <a:ext uri="{FF2B5EF4-FFF2-40B4-BE49-F238E27FC236}">
                        <a16:creationId xmlns:a16="http://schemas.microsoft.com/office/drawing/2014/main" id="{DCA7FCF7-9735-4F17-B7EE-E4E3A1DC2938}"/>
                      </a:ext>
                    </a:extLst>
                  </p:cNvPr>
                  <p:cNvGrpSpPr/>
                  <p:nvPr>
                    <p:custDataLst>
                      <p:tags r:id="rId3"/>
                    </p:custDataLst>
                  </p:nvPr>
                </p:nvGrpSpPr>
                <p:grpSpPr>
                  <a:xfrm>
                    <a:off x="7853" y="1339914"/>
                    <a:ext cx="2864369" cy="3893266"/>
                    <a:chOff x="1224495" y="1339913"/>
                    <a:chExt cx="2864368" cy="3893265"/>
                  </a:xfrm>
                </p:grpSpPr>
                <p:sp>
                  <p:nvSpPr>
                    <p:cNvPr id="87" name="矩形 86">
                      <a:extLst>
                        <a:ext uri="{FF2B5EF4-FFF2-40B4-BE49-F238E27FC236}">
                          <a16:creationId xmlns:a16="http://schemas.microsoft.com/office/drawing/2014/main" id="{8E4B66DE-97E6-4C08-9C04-1EAC318129ED}"/>
                        </a:ext>
                      </a:extLst>
                    </p:cNvPr>
                    <p:cNvSpPr/>
                    <p:nvPr/>
                  </p:nvSpPr>
                  <p:spPr>
                    <a:xfrm>
                      <a:off x="1224495" y="4540383"/>
                      <a:ext cx="2864368" cy="692795"/>
                    </a:xfrm>
                    <a:prstGeom prst="rect">
                      <a:avLst/>
                    </a:prstGeom>
                  </p:spPr>
                  <p:txBody>
                    <a:bodyPr wrap="none" lIns="0" tIns="0" rIns="0" bIns="0" anchor="ctr" anchorCtr="1">
                      <a:normAutofit/>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真诚原则</a:t>
                      </a:r>
                      <a:endParaRPr lang="en-US" altLang="zh-CN"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nvGrpSpPr>
                    <p:cNvPr id="88" name="组合 87">
                      <a:extLst>
                        <a:ext uri="{FF2B5EF4-FFF2-40B4-BE49-F238E27FC236}">
                          <a16:creationId xmlns:a16="http://schemas.microsoft.com/office/drawing/2014/main" id="{8CA2DCC8-CE65-4D7A-84FB-38BDCDEBBF35}"/>
                        </a:ext>
                      </a:extLst>
                    </p:cNvPr>
                    <p:cNvGrpSpPr/>
                    <p:nvPr/>
                  </p:nvGrpSpPr>
                  <p:grpSpPr>
                    <a:xfrm>
                      <a:off x="2161312" y="1339913"/>
                      <a:ext cx="1082040" cy="2826488"/>
                      <a:chOff x="2161311" y="1339913"/>
                      <a:chExt cx="1082040" cy="2826488"/>
                    </a:xfrm>
                  </p:grpSpPr>
                  <p:sp>
                    <p:nvSpPr>
                      <p:cNvPr id="89" name="梯形 88">
                        <a:extLst>
                          <a:ext uri="{FF2B5EF4-FFF2-40B4-BE49-F238E27FC236}">
                            <a16:creationId xmlns:a16="http://schemas.microsoft.com/office/drawing/2014/main" id="{B1482B94-2C9B-4749-B6E8-EE968CE4D16C}"/>
                          </a:ext>
                        </a:extLst>
                      </p:cNvPr>
                      <p:cNvSpPr/>
                      <p:nvPr/>
                    </p:nvSpPr>
                    <p:spPr>
                      <a:xfrm flipV="1">
                        <a:off x="2377670"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90" name="椭圆 89">
                        <a:extLst>
                          <a:ext uri="{FF2B5EF4-FFF2-40B4-BE49-F238E27FC236}">
                            <a16:creationId xmlns:a16="http://schemas.microsoft.com/office/drawing/2014/main" id="{BDD470EF-41B9-4249-A2B0-E8D04EA7EC41}"/>
                          </a:ext>
                        </a:extLst>
                      </p:cNvPr>
                      <p:cNvSpPr/>
                      <p:nvPr/>
                    </p:nvSpPr>
                    <p:spPr>
                      <a:xfrm>
                        <a:off x="2161311" y="3084361"/>
                        <a:ext cx="1082040" cy="1082040"/>
                      </a:xfrm>
                      <a:prstGeom prst="ellipse">
                        <a:avLst/>
                      </a:prstGeom>
                      <a:solidFill>
                        <a:schemeClr val="accent1"/>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91" name="任意多边形 141">
                        <a:extLst>
                          <a:ext uri="{FF2B5EF4-FFF2-40B4-BE49-F238E27FC236}">
                            <a16:creationId xmlns:a16="http://schemas.microsoft.com/office/drawing/2014/main" id="{64C16623-E0E9-427C-981E-BEC89FB6C594}"/>
                          </a:ext>
                        </a:extLst>
                      </p:cNvPr>
                      <p:cNvSpPr/>
                      <p:nvPr/>
                    </p:nvSpPr>
                    <p:spPr>
                      <a:xfrm>
                        <a:off x="2245132"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92" name="任意多边形 142">
                        <a:extLst>
                          <a:ext uri="{FF2B5EF4-FFF2-40B4-BE49-F238E27FC236}">
                            <a16:creationId xmlns:a16="http://schemas.microsoft.com/office/drawing/2014/main" id="{9F889C89-7497-41F6-A7C1-C3601B7C624B}"/>
                          </a:ext>
                        </a:extLst>
                      </p:cNvPr>
                      <p:cNvSpPr/>
                      <p:nvPr/>
                    </p:nvSpPr>
                    <p:spPr>
                      <a:xfrm>
                        <a:off x="2421345"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93" name="任意多边形 143">
                        <a:extLst>
                          <a:ext uri="{FF2B5EF4-FFF2-40B4-BE49-F238E27FC236}">
                            <a16:creationId xmlns:a16="http://schemas.microsoft.com/office/drawing/2014/main" id="{9443470E-C04B-42E7-A497-DA8D04276DDF}"/>
                          </a:ext>
                        </a:extLst>
                      </p:cNvPr>
                      <p:cNvSpPr>
                        <a:spLocks/>
                      </p:cNvSpPr>
                      <p:nvPr/>
                    </p:nvSpPr>
                    <p:spPr bwMode="auto">
                      <a:xfrm>
                        <a:off x="2450586" y="3279562"/>
                        <a:ext cx="551402" cy="691637"/>
                      </a:xfrm>
                      <a:custGeom>
                        <a:avLst/>
                        <a:gdLst>
                          <a:gd name="connsiteX0" fmla="*/ 79065 w 268312"/>
                          <a:gd name="connsiteY0" fmla="*/ 303213 h 336550"/>
                          <a:gd name="connsiteX1" fmla="*/ 69850 w 268312"/>
                          <a:gd name="connsiteY1" fmla="*/ 311945 h 336550"/>
                          <a:gd name="connsiteX2" fmla="*/ 79065 w 268312"/>
                          <a:gd name="connsiteY2" fmla="*/ 320676 h 336550"/>
                          <a:gd name="connsiteX3" fmla="*/ 114610 w 268312"/>
                          <a:gd name="connsiteY3" fmla="*/ 320676 h 336550"/>
                          <a:gd name="connsiteX4" fmla="*/ 123825 w 268312"/>
                          <a:gd name="connsiteY4" fmla="*/ 311945 h 336550"/>
                          <a:gd name="connsiteX5" fmla="*/ 114610 w 268312"/>
                          <a:gd name="connsiteY5" fmla="*/ 303213 h 336550"/>
                          <a:gd name="connsiteX6" fmla="*/ 79065 w 268312"/>
                          <a:gd name="connsiteY6" fmla="*/ 303213 h 336550"/>
                          <a:gd name="connsiteX7" fmla="*/ 184235 w 268312"/>
                          <a:gd name="connsiteY7" fmla="*/ 119063 h 336550"/>
                          <a:gd name="connsiteX8" fmla="*/ 181644 w 268312"/>
                          <a:gd name="connsiteY8" fmla="*/ 121725 h 336550"/>
                          <a:gd name="connsiteX9" fmla="*/ 181644 w 268312"/>
                          <a:gd name="connsiteY9" fmla="*/ 125717 h 336550"/>
                          <a:gd name="connsiteX10" fmla="*/ 177759 w 268312"/>
                          <a:gd name="connsiteY10" fmla="*/ 131039 h 336550"/>
                          <a:gd name="connsiteX11" fmla="*/ 164808 w 268312"/>
                          <a:gd name="connsiteY11" fmla="*/ 148339 h 336550"/>
                          <a:gd name="connsiteX12" fmla="*/ 175169 w 268312"/>
                          <a:gd name="connsiteY12" fmla="*/ 165638 h 336550"/>
                          <a:gd name="connsiteX13" fmla="*/ 186825 w 268312"/>
                          <a:gd name="connsiteY13" fmla="*/ 170961 h 336550"/>
                          <a:gd name="connsiteX14" fmla="*/ 192005 w 268312"/>
                          <a:gd name="connsiteY14" fmla="*/ 173622 h 336550"/>
                          <a:gd name="connsiteX15" fmla="*/ 190710 w 268312"/>
                          <a:gd name="connsiteY15" fmla="*/ 185598 h 336550"/>
                          <a:gd name="connsiteX16" fmla="*/ 181644 w 268312"/>
                          <a:gd name="connsiteY16" fmla="*/ 186929 h 336550"/>
                          <a:gd name="connsiteX17" fmla="*/ 169989 w 268312"/>
                          <a:gd name="connsiteY17" fmla="*/ 182937 h 336550"/>
                          <a:gd name="connsiteX18" fmla="*/ 166103 w 268312"/>
                          <a:gd name="connsiteY18" fmla="*/ 184268 h 336550"/>
                          <a:gd name="connsiteX19" fmla="*/ 164808 w 268312"/>
                          <a:gd name="connsiteY19" fmla="*/ 190921 h 336550"/>
                          <a:gd name="connsiteX20" fmla="*/ 166103 w 268312"/>
                          <a:gd name="connsiteY20" fmla="*/ 196244 h 336550"/>
                          <a:gd name="connsiteX21" fmla="*/ 177759 w 268312"/>
                          <a:gd name="connsiteY21" fmla="*/ 198905 h 336550"/>
                          <a:gd name="connsiteX22" fmla="*/ 180349 w 268312"/>
                          <a:gd name="connsiteY22" fmla="*/ 202898 h 336550"/>
                          <a:gd name="connsiteX23" fmla="*/ 180349 w 268312"/>
                          <a:gd name="connsiteY23" fmla="*/ 206890 h 336550"/>
                          <a:gd name="connsiteX24" fmla="*/ 182939 w 268312"/>
                          <a:gd name="connsiteY24" fmla="*/ 209551 h 336550"/>
                          <a:gd name="connsiteX25" fmla="*/ 189415 w 268312"/>
                          <a:gd name="connsiteY25" fmla="*/ 209551 h 336550"/>
                          <a:gd name="connsiteX26" fmla="*/ 192005 w 268312"/>
                          <a:gd name="connsiteY26" fmla="*/ 206890 h 336550"/>
                          <a:gd name="connsiteX27" fmla="*/ 192005 w 268312"/>
                          <a:gd name="connsiteY27" fmla="*/ 201567 h 336550"/>
                          <a:gd name="connsiteX28" fmla="*/ 194595 w 268312"/>
                          <a:gd name="connsiteY28" fmla="*/ 197575 h 336550"/>
                          <a:gd name="connsiteX29" fmla="*/ 204956 w 268312"/>
                          <a:gd name="connsiteY29" fmla="*/ 190921 h 336550"/>
                          <a:gd name="connsiteX30" fmla="*/ 199775 w 268312"/>
                          <a:gd name="connsiteY30" fmla="*/ 160315 h 336550"/>
                          <a:gd name="connsiteX31" fmla="*/ 188120 w 268312"/>
                          <a:gd name="connsiteY31" fmla="*/ 154992 h 336550"/>
                          <a:gd name="connsiteX32" fmla="*/ 182939 w 268312"/>
                          <a:gd name="connsiteY32" fmla="*/ 152331 h 336550"/>
                          <a:gd name="connsiteX33" fmla="*/ 184235 w 268312"/>
                          <a:gd name="connsiteY33" fmla="*/ 141685 h 336550"/>
                          <a:gd name="connsiteX34" fmla="*/ 188120 w 268312"/>
                          <a:gd name="connsiteY34" fmla="*/ 141685 h 336550"/>
                          <a:gd name="connsiteX35" fmla="*/ 201071 w 268312"/>
                          <a:gd name="connsiteY35" fmla="*/ 144347 h 336550"/>
                          <a:gd name="connsiteX36" fmla="*/ 204956 w 268312"/>
                          <a:gd name="connsiteY36" fmla="*/ 143016 h 336550"/>
                          <a:gd name="connsiteX37" fmla="*/ 207546 w 268312"/>
                          <a:gd name="connsiteY37" fmla="*/ 135032 h 336550"/>
                          <a:gd name="connsiteX38" fmla="*/ 204956 w 268312"/>
                          <a:gd name="connsiteY38" fmla="*/ 132370 h 336550"/>
                          <a:gd name="connsiteX39" fmla="*/ 197185 w 268312"/>
                          <a:gd name="connsiteY39" fmla="*/ 129709 h 336550"/>
                          <a:gd name="connsiteX40" fmla="*/ 193300 w 268312"/>
                          <a:gd name="connsiteY40" fmla="*/ 124386 h 336550"/>
                          <a:gd name="connsiteX41" fmla="*/ 186825 w 268312"/>
                          <a:gd name="connsiteY41" fmla="*/ 119063 h 336550"/>
                          <a:gd name="connsiteX42" fmla="*/ 184235 w 268312"/>
                          <a:gd name="connsiteY42" fmla="*/ 119063 h 336550"/>
                          <a:gd name="connsiteX43" fmla="*/ 187192 w 268312"/>
                          <a:gd name="connsiteY43" fmla="*/ 84090 h 336550"/>
                          <a:gd name="connsiteX44" fmla="*/ 244570 w 268312"/>
                          <a:gd name="connsiteY44" fmla="*/ 107760 h 336550"/>
                          <a:gd name="connsiteX45" fmla="*/ 244570 w 268312"/>
                          <a:gd name="connsiteY45" fmla="*/ 222168 h 336550"/>
                          <a:gd name="connsiteX46" fmla="*/ 145642 w 268312"/>
                          <a:gd name="connsiteY46" fmla="*/ 234003 h 336550"/>
                          <a:gd name="connsiteX47" fmla="*/ 111347 w 268312"/>
                          <a:gd name="connsiteY47" fmla="*/ 243208 h 336550"/>
                          <a:gd name="connsiteX48" fmla="*/ 110028 w 268312"/>
                          <a:gd name="connsiteY48" fmla="*/ 237948 h 336550"/>
                          <a:gd name="connsiteX49" fmla="*/ 127175 w 268312"/>
                          <a:gd name="connsiteY49" fmla="*/ 218223 h 336550"/>
                          <a:gd name="connsiteX50" fmla="*/ 125856 w 268312"/>
                          <a:gd name="connsiteY50" fmla="*/ 218223 h 336550"/>
                          <a:gd name="connsiteX51" fmla="*/ 129813 w 268312"/>
                          <a:gd name="connsiteY51" fmla="*/ 107760 h 336550"/>
                          <a:gd name="connsiteX52" fmla="*/ 187192 w 268312"/>
                          <a:gd name="connsiteY52" fmla="*/ 84090 h 336550"/>
                          <a:gd name="connsiteX53" fmla="*/ 36992 w 268312"/>
                          <a:gd name="connsiteY53" fmla="*/ 0 h 336550"/>
                          <a:gd name="connsiteX54" fmla="*/ 161179 w 268312"/>
                          <a:gd name="connsiteY54" fmla="*/ 0 h 336550"/>
                          <a:gd name="connsiteX55" fmla="*/ 196850 w 268312"/>
                          <a:gd name="connsiteY55" fmla="*/ 36810 h 336550"/>
                          <a:gd name="connsiteX56" fmla="*/ 196850 w 268312"/>
                          <a:gd name="connsiteY56" fmla="*/ 67047 h 336550"/>
                          <a:gd name="connsiteX57" fmla="*/ 187602 w 268312"/>
                          <a:gd name="connsiteY57" fmla="*/ 67047 h 336550"/>
                          <a:gd name="connsiteX58" fmla="*/ 178354 w 268312"/>
                          <a:gd name="connsiteY58" fmla="*/ 67047 h 336550"/>
                          <a:gd name="connsiteX59" fmla="*/ 178354 w 268312"/>
                          <a:gd name="connsiteY59" fmla="*/ 60474 h 336550"/>
                          <a:gd name="connsiteX60" fmla="*/ 178354 w 268312"/>
                          <a:gd name="connsiteY60" fmla="*/ 59159 h 336550"/>
                          <a:gd name="connsiteX61" fmla="*/ 169106 w 268312"/>
                          <a:gd name="connsiteY61" fmla="*/ 48642 h 336550"/>
                          <a:gd name="connsiteX62" fmla="*/ 29065 w 268312"/>
                          <a:gd name="connsiteY62" fmla="*/ 48642 h 336550"/>
                          <a:gd name="connsiteX63" fmla="*/ 19817 w 268312"/>
                          <a:gd name="connsiteY63" fmla="*/ 59159 h 336550"/>
                          <a:gd name="connsiteX64" fmla="*/ 19817 w 268312"/>
                          <a:gd name="connsiteY64" fmla="*/ 278706 h 336550"/>
                          <a:gd name="connsiteX65" fmla="*/ 29065 w 268312"/>
                          <a:gd name="connsiteY65" fmla="*/ 287908 h 336550"/>
                          <a:gd name="connsiteX66" fmla="*/ 169106 w 268312"/>
                          <a:gd name="connsiteY66" fmla="*/ 287908 h 336550"/>
                          <a:gd name="connsiteX67" fmla="*/ 178354 w 268312"/>
                          <a:gd name="connsiteY67" fmla="*/ 278706 h 336550"/>
                          <a:gd name="connsiteX68" fmla="*/ 178354 w 268312"/>
                          <a:gd name="connsiteY68" fmla="*/ 261615 h 336550"/>
                          <a:gd name="connsiteX69" fmla="*/ 187602 w 268312"/>
                          <a:gd name="connsiteY69" fmla="*/ 262930 h 336550"/>
                          <a:gd name="connsiteX70" fmla="*/ 196850 w 268312"/>
                          <a:gd name="connsiteY70" fmla="*/ 261615 h 336550"/>
                          <a:gd name="connsiteX71" fmla="*/ 196850 w 268312"/>
                          <a:gd name="connsiteY71" fmla="*/ 299740 h 336550"/>
                          <a:gd name="connsiteX72" fmla="*/ 161179 w 268312"/>
                          <a:gd name="connsiteY72" fmla="*/ 336550 h 336550"/>
                          <a:gd name="connsiteX73" fmla="*/ 36992 w 268312"/>
                          <a:gd name="connsiteY73" fmla="*/ 336550 h 336550"/>
                          <a:gd name="connsiteX74" fmla="*/ 0 w 268312"/>
                          <a:gd name="connsiteY74" fmla="*/ 299740 h 336550"/>
                          <a:gd name="connsiteX75" fmla="*/ 0 w 268312"/>
                          <a:gd name="connsiteY75" fmla="*/ 36810 h 336550"/>
                          <a:gd name="connsiteX76" fmla="*/ 36992 w 268312"/>
                          <a:gd name="connsiteY76"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268312" h="336550">
                            <a:moveTo>
                              <a:pt x="79065" y="303213"/>
                            </a:moveTo>
                            <a:cubicBezTo>
                              <a:pt x="73799" y="303213"/>
                              <a:pt x="69850" y="306955"/>
                              <a:pt x="69850" y="311945"/>
                            </a:cubicBezTo>
                            <a:cubicBezTo>
                              <a:pt x="69850" y="316934"/>
                              <a:pt x="73799" y="320676"/>
                              <a:pt x="79065" y="320676"/>
                            </a:cubicBezTo>
                            <a:cubicBezTo>
                              <a:pt x="79065" y="320676"/>
                              <a:pt x="79065" y="320676"/>
                              <a:pt x="114610" y="320676"/>
                            </a:cubicBezTo>
                            <a:cubicBezTo>
                              <a:pt x="119875" y="320676"/>
                              <a:pt x="123825" y="316934"/>
                              <a:pt x="123825" y="311945"/>
                            </a:cubicBezTo>
                            <a:cubicBezTo>
                              <a:pt x="123825" y="306955"/>
                              <a:pt x="119875" y="303213"/>
                              <a:pt x="114610" y="303213"/>
                            </a:cubicBezTo>
                            <a:cubicBezTo>
                              <a:pt x="114610" y="303213"/>
                              <a:pt x="114610" y="303213"/>
                              <a:pt x="79065" y="303213"/>
                            </a:cubicBezTo>
                            <a:close/>
                            <a:moveTo>
                              <a:pt x="184235" y="119063"/>
                            </a:moveTo>
                            <a:cubicBezTo>
                              <a:pt x="181644" y="119063"/>
                              <a:pt x="181644" y="119063"/>
                              <a:pt x="181644" y="121725"/>
                            </a:cubicBezTo>
                            <a:cubicBezTo>
                              <a:pt x="181644" y="121725"/>
                              <a:pt x="181644" y="121725"/>
                              <a:pt x="181644" y="125717"/>
                            </a:cubicBezTo>
                            <a:cubicBezTo>
                              <a:pt x="181644" y="129709"/>
                              <a:pt x="181644" y="129709"/>
                              <a:pt x="177759" y="131039"/>
                            </a:cubicBezTo>
                            <a:cubicBezTo>
                              <a:pt x="169989" y="133701"/>
                              <a:pt x="164808" y="139024"/>
                              <a:pt x="164808" y="148339"/>
                            </a:cubicBezTo>
                            <a:cubicBezTo>
                              <a:pt x="164808" y="156323"/>
                              <a:pt x="168694" y="161646"/>
                              <a:pt x="175169" y="165638"/>
                            </a:cubicBezTo>
                            <a:cubicBezTo>
                              <a:pt x="179054" y="168299"/>
                              <a:pt x="182939" y="169630"/>
                              <a:pt x="186825" y="170961"/>
                            </a:cubicBezTo>
                            <a:cubicBezTo>
                              <a:pt x="188120" y="172291"/>
                              <a:pt x="190710" y="172291"/>
                              <a:pt x="192005" y="173622"/>
                            </a:cubicBezTo>
                            <a:cubicBezTo>
                              <a:pt x="195890" y="177614"/>
                              <a:pt x="194595" y="182937"/>
                              <a:pt x="190710" y="185598"/>
                            </a:cubicBezTo>
                            <a:cubicBezTo>
                              <a:pt x="188120" y="186929"/>
                              <a:pt x="184235" y="186929"/>
                              <a:pt x="181644" y="186929"/>
                            </a:cubicBezTo>
                            <a:cubicBezTo>
                              <a:pt x="177759" y="185598"/>
                              <a:pt x="173874" y="184268"/>
                              <a:pt x="169989" y="182937"/>
                            </a:cubicBezTo>
                            <a:cubicBezTo>
                              <a:pt x="167398" y="181606"/>
                              <a:pt x="167398" y="181606"/>
                              <a:pt x="166103" y="184268"/>
                            </a:cubicBezTo>
                            <a:cubicBezTo>
                              <a:pt x="166103" y="186929"/>
                              <a:pt x="164808" y="188260"/>
                              <a:pt x="164808" y="190921"/>
                            </a:cubicBezTo>
                            <a:cubicBezTo>
                              <a:pt x="163513" y="193583"/>
                              <a:pt x="163513" y="194913"/>
                              <a:pt x="166103" y="196244"/>
                            </a:cubicBezTo>
                            <a:cubicBezTo>
                              <a:pt x="169989" y="197575"/>
                              <a:pt x="173874" y="198905"/>
                              <a:pt x="177759" y="198905"/>
                            </a:cubicBezTo>
                            <a:cubicBezTo>
                              <a:pt x="180349" y="198905"/>
                              <a:pt x="180349" y="198905"/>
                              <a:pt x="180349" y="202898"/>
                            </a:cubicBezTo>
                            <a:cubicBezTo>
                              <a:pt x="180349" y="204228"/>
                              <a:pt x="180349" y="205559"/>
                              <a:pt x="180349" y="206890"/>
                            </a:cubicBezTo>
                            <a:cubicBezTo>
                              <a:pt x="180349" y="208220"/>
                              <a:pt x="181644" y="209551"/>
                              <a:pt x="182939" y="209551"/>
                            </a:cubicBezTo>
                            <a:cubicBezTo>
                              <a:pt x="185530" y="209551"/>
                              <a:pt x="188120" y="209551"/>
                              <a:pt x="189415" y="209551"/>
                            </a:cubicBezTo>
                            <a:cubicBezTo>
                              <a:pt x="190710" y="209551"/>
                              <a:pt x="192005" y="208220"/>
                              <a:pt x="192005" y="206890"/>
                            </a:cubicBezTo>
                            <a:cubicBezTo>
                              <a:pt x="192005" y="205559"/>
                              <a:pt x="192005" y="202898"/>
                              <a:pt x="192005" y="201567"/>
                            </a:cubicBezTo>
                            <a:cubicBezTo>
                              <a:pt x="192005" y="198905"/>
                              <a:pt x="193300" y="198905"/>
                              <a:pt x="194595" y="197575"/>
                            </a:cubicBezTo>
                            <a:cubicBezTo>
                              <a:pt x="198480" y="196244"/>
                              <a:pt x="202366" y="193583"/>
                              <a:pt x="204956" y="190921"/>
                            </a:cubicBezTo>
                            <a:cubicBezTo>
                              <a:pt x="212726" y="180276"/>
                              <a:pt x="210136" y="166969"/>
                              <a:pt x="199775" y="160315"/>
                            </a:cubicBezTo>
                            <a:cubicBezTo>
                              <a:pt x="195890" y="157654"/>
                              <a:pt x="192005" y="156323"/>
                              <a:pt x="188120" y="154992"/>
                            </a:cubicBezTo>
                            <a:cubicBezTo>
                              <a:pt x="186825" y="153661"/>
                              <a:pt x="184235" y="153661"/>
                              <a:pt x="182939" y="152331"/>
                            </a:cubicBezTo>
                            <a:cubicBezTo>
                              <a:pt x="179054" y="148339"/>
                              <a:pt x="180349" y="144347"/>
                              <a:pt x="184235" y="141685"/>
                            </a:cubicBezTo>
                            <a:cubicBezTo>
                              <a:pt x="185530" y="141685"/>
                              <a:pt x="186825" y="141685"/>
                              <a:pt x="188120" y="141685"/>
                            </a:cubicBezTo>
                            <a:cubicBezTo>
                              <a:pt x="192005" y="141685"/>
                              <a:pt x="197185" y="141685"/>
                              <a:pt x="201071" y="144347"/>
                            </a:cubicBezTo>
                            <a:cubicBezTo>
                              <a:pt x="203661" y="145677"/>
                              <a:pt x="203661" y="145677"/>
                              <a:pt x="204956" y="143016"/>
                            </a:cubicBezTo>
                            <a:cubicBezTo>
                              <a:pt x="204956" y="140354"/>
                              <a:pt x="206251" y="137693"/>
                              <a:pt x="207546" y="135032"/>
                            </a:cubicBezTo>
                            <a:cubicBezTo>
                              <a:pt x="207546" y="133701"/>
                              <a:pt x="206251" y="132370"/>
                              <a:pt x="204956" y="132370"/>
                            </a:cubicBezTo>
                            <a:cubicBezTo>
                              <a:pt x="202366" y="131039"/>
                              <a:pt x="199775" y="129709"/>
                              <a:pt x="197185" y="129709"/>
                            </a:cubicBezTo>
                            <a:cubicBezTo>
                              <a:pt x="193300" y="128378"/>
                              <a:pt x="193300" y="128378"/>
                              <a:pt x="193300" y="124386"/>
                            </a:cubicBezTo>
                            <a:cubicBezTo>
                              <a:pt x="193300" y="119063"/>
                              <a:pt x="193300" y="119063"/>
                              <a:pt x="186825" y="119063"/>
                            </a:cubicBezTo>
                            <a:cubicBezTo>
                              <a:pt x="186825" y="119063"/>
                              <a:pt x="186825" y="119063"/>
                              <a:pt x="184235" y="119063"/>
                            </a:cubicBezTo>
                            <a:close/>
                            <a:moveTo>
                              <a:pt x="187192" y="84090"/>
                            </a:moveTo>
                            <a:cubicBezTo>
                              <a:pt x="207967" y="84090"/>
                              <a:pt x="228741" y="91980"/>
                              <a:pt x="244570" y="107760"/>
                            </a:cubicBezTo>
                            <a:cubicBezTo>
                              <a:pt x="276226" y="139321"/>
                              <a:pt x="276226" y="190607"/>
                              <a:pt x="244570" y="222168"/>
                            </a:cubicBezTo>
                            <a:cubicBezTo>
                              <a:pt x="216870" y="248468"/>
                              <a:pt x="177299" y="252413"/>
                              <a:pt x="145642" y="234003"/>
                            </a:cubicBezTo>
                            <a:cubicBezTo>
                              <a:pt x="132452" y="243208"/>
                              <a:pt x="120580" y="244523"/>
                              <a:pt x="111347" y="243208"/>
                            </a:cubicBezTo>
                            <a:cubicBezTo>
                              <a:pt x="107390" y="243208"/>
                              <a:pt x="107390" y="239263"/>
                              <a:pt x="110028" y="237948"/>
                            </a:cubicBezTo>
                            <a:cubicBezTo>
                              <a:pt x="117942" y="234003"/>
                              <a:pt x="123218" y="224798"/>
                              <a:pt x="127175" y="218223"/>
                            </a:cubicBezTo>
                            <a:cubicBezTo>
                              <a:pt x="127175" y="218223"/>
                              <a:pt x="127175" y="218223"/>
                              <a:pt x="125856" y="218223"/>
                            </a:cubicBezTo>
                            <a:cubicBezTo>
                              <a:pt x="96838" y="186662"/>
                              <a:pt x="98157" y="138006"/>
                              <a:pt x="129813" y="107760"/>
                            </a:cubicBezTo>
                            <a:cubicBezTo>
                              <a:pt x="145642" y="91980"/>
                              <a:pt x="166417" y="84090"/>
                              <a:pt x="187192" y="84090"/>
                            </a:cubicBezTo>
                            <a:close/>
                            <a:moveTo>
                              <a:pt x="36992" y="0"/>
                            </a:moveTo>
                            <a:cubicBezTo>
                              <a:pt x="36992" y="0"/>
                              <a:pt x="36992" y="0"/>
                              <a:pt x="161179" y="0"/>
                            </a:cubicBezTo>
                            <a:cubicBezTo>
                              <a:pt x="180997" y="0"/>
                              <a:pt x="196850" y="15776"/>
                              <a:pt x="196850" y="36810"/>
                            </a:cubicBezTo>
                            <a:cubicBezTo>
                              <a:pt x="196850" y="36810"/>
                              <a:pt x="196850" y="36810"/>
                              <a:pt x="196850" y="67047"/>
                            </a:cubicBezTo>
                            <a:cubicBezTo>
                              <a:pt x="194208" y="67047"/>
                              <a:pt x="191566" y="67047"/>
                              <a:pt x="187602" y="67047"/>
                            </a:cubicBezTo>
                            <a:cubicBezTo>
                              <a:pt x="184960" y="67047"/>
                              <a:pt x="180997" y="67047"/>
                              <a:pt x="178354" y="67047"/>
                            </a:cubicBezTo>
                            <a:cubicBezTo>
                              <a:pt x="178354" y="67047"/>
                              <a:pt x="178354" y="67047"/>
                              <a:pt x="178354" y="60474"/>
                            </a:cubicBezTo>
                            <a:cubicBezTo>
                              <a:pt x="178354" y="60474"/>
                              <a:pt x="178354" y="60474"/>
                              <a:pt x="178354" y="59159"/>
                            </a:cubicBezTo>
                            <a:cubicBezTo>
                              <a:pt x="178354" y="53900"/>
                              <a:pt x="174391" y="48642"/>
                              <a:pt x="169106" y="48642"/>
                            </a:cubicBezTo>
                            <a:cubicBezTo>
                              <a:pt x="169106" y="48642"/>
                              <a:pt x="169106" y="48642"/>
                              <a:pt x="29065" y="48642"/>
                            </a:cubicBezTo>
                            <a:cubicBezTo>
                              <a:pt x="23780" y="48642"/>
                              <a:pt x="19817" y="53900"/>
                              <a:pt x="19817" y="59159"/>
                            </a:cubicBezTo>
                            <a:cubicBezTo>
                              <a:pt x="19817" y="59159"/>
                              <a:pt x="19817" y="59159"/>
                              <a:pt x="19817" y="278706"/>
                            </a:cubicBezTo>
                            <a:cubicBezTo>
                              <a:pt x="19817" y="283964"/>
                              <a:pt x="23780" y="287908"/>
                              <a:pt x="29065" y="287908"/>
                            </a:cubicBezTo>
                            <a:cubicBezTo>
                              <a:pt x="29065" y="287908"/>
                              <a:pt x="29065" y="287908"/>
                              <a:pt x="169106" y="287908"/>
                            </a:cubicBezTo>
                            <a:cubicBezTo>
                              <a:pt x="174391" y="287908"/>
                              <a:pt x="178354" y="282650"/>
                              <a:pt x="178354" y="278706"/>
                            </a:cubicBezTo>
                            <a:cubicBezTo>
                              <a:pt x="178354" y="278706"/>
                              <a:pt x="178354" y="278706"/>
                              <a:pt x="178354" y="261615"/>
                            </a:cubicBezTo>
                            <a:cubicBezTo>
                              <a:pt x="180997" y="261615"/>
                              <a:pt x="184960" y="262930"/>
                              <a:pt x="187602" y="262930"/>
                            </a:cubicBezTo>
                            <a:cubicBezTo>
                              <a:pt x="191566" y="262930"/>
                              <a:pt x="194208" y="261615"/>
                              <a:pt x="196850" y="261615"/>
                            </a:cubicBezTo>
                            <a:cubicBezTo>
                              <a:pt x="196850" y="261615"/>
                              <a:pt x="196850" y="261615"/>
                              <a:pt x="196850" y="299740"/>
                            </a:cubicBezTo>
                            <a:cubicBezTo>
                              <a:pt x="196850" y="320774"/>
                              <a:pt x="180997" y="336550"/>
                              <a:pt x="161179" y="336550"/>
                            </a:cubicBezTo>
                            <a:cubicBezTo>
                              <a:pt x="161179" y="336550"/>
                              <a:pt x="161179" y="336550"/>
                              <a:pt x="36992" y="336550"/>
                            </a:cubicBezTo>
                            <a:cubicBezTo>
                              <a:pt x="17175" y="336550"/>
                              <a:pt x="0" y="320774"/>
                              <a:pt x="0" y="299740"/>
                            </a:cubicBezTo>
                            <a:cubicBezTo>
                              <a:pt x="0" y="299740"/>
                              <a:pt x="0" y="299740"/>
                              <a:pt x="0" y="36810"/>
                            </a:cubicBezTo>
                            <a:cubicBezTo>
                              <a:pt x="0" y="15776"/>
                              <a:pt x="17175" y="0"/>
                              <a:pt x="36992"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nvGrpSpPr>
                  <p:cNvPr id="71" name="千图PPT彼岸天：ID 8661124库_组合 4">
                    <a:extLst>
                      <a:ext uri="{FF2B5EF4-FFF2-40B4-BE49-F238E27FC236}">
                        <a16:creationId xmlns:a16="http://schemas.microsoft.com/office/drawing/2014/main" id="{DA42EE91-5A66-4B74-88EA-3D869E9F15A9}"/>
                      </a:ext>
                    </a:extLst>
                  </p:cNvPr>
                  <p:cNvGrpSpPr/>
                  <p:nvPr>
                    <p:custDataLst>
                      <p:tags r:id="rId4"/>
                    </p:custDataLst>
                  </p:nvPr>
                </p:nvGrpSpPr>
                <p:grpSpPr>
                  <a:xfrm>
                    <a:off x="2579797" y="1339914"/>
                    <a:ext cx="2390787" cy="3942242"/>
                    <a:chOff x="4884953" y="1339913"/>
                    <a:chExt cx="2390786" cy="3942241"/>
                  </a:xfrm>
                </p:grpSpPr>
                <p:sp>
                  <p:nvSpPr>
                    <p:cNvPr id="80" name="矩形 79">
                      <a:extLst>
                        <a:ext uri="{FF2B5EF4-FFF2-40B4-BE49-F238E27FC236}">
                          <a16:creationId xmlns:a16="http://schemas.microsoft.com/office/drawing/2014/main" id="{DF96247B-6497-47C4-959F-38F0EC926EE0}"/>
                        </a:ext>
                      </a:extLst>
                    </p:cNvPr>
                    <p:cNvSpPr/>
                    <p:nvPr/>
                  </p:nvSpPr>
                  <p:spPr>
                    <a:xfrm>
                      <a:off x="4884953" y="4499975"/>
                      <a:ext cx="2390786" cy="782179"/>
                    </a:xfrm>
                    <a:prstGeom prst="rect">
                      <a:avLst/>
                    </a:prstGeom>
                  </p:spPr>
                  <p:txBody>
                    <a:bodyPr wrap="none" lIns="0" tIns="0" rIns="0" bIns="0" anchor="ctr" anchorCtr="1">
                      <a:normAutofit/>
                    </a:bodyPr>
                    <a:lstStyle/>
                    <a:p>
                      <a:pPr algn="ctr" defTabSz="914356">
                        <a:spcBef>
                          <a:spcPct val="0"/>
                        </a:spcBef>
                        <a:defRPr/>
                      </a:pPr>
                      <a:r>
                        <a:rPr lang="zh-CN" altLang="en-US" sz="1900" b="1" dirty="0">
                          <a:solidFill>
                            <a:prstClr val="black">
                              <a:lumMod val="85000"/>
                              <a:lumOff val="15000"/>
                            </a:prstClr>
                          </a:solidFill>
                          <a:ea typeface="Source Han Serif SC" panose="02020400000000000000" pitchFamily="18" charset="-122"/>
                          <a:cs typeface="+mn-ea"/>
                          <a:sym typeface="Source Han Serif SC" panose="02020400000000000000" pitchFamily="18" charset="-122"/>
                        </a:rPr>
                        <a:t>平等原则</a:t>
                      </a:r>
                      <a:endParaRPr lang="en-US" altLang="zh-CN" sz="1900" b="1" dirty="0">
                        <a:solidFill>
                          <a:prstClr val="black">
                            <a:lumMod val="85000"/>
                            <a:lumOff val="15000"/>
                          </a:prstClr>
                        </a:solidFill>
                        <a:ea typeface="Source Han Serif SC" panose="02020400000000000000" pitchFamily="18" charset="-122"/>
                        <a:cs typeface="+mn-ea"/>
                        <a:sym typeface="Source Han Serif SC" panose="02020400000000000000" pitchFamily="18" charset="-122"/>
                      </a:endParaRPr>
                    </a:p>
                  </p:txBody>
                </p:sp>
                <p:grpSp>
                  <p:nvGrpSpPr>
                    <p:cNvPr id="81" name="组合 80">
                      <a:extLst>
                        <a:ext uri="{FF2B5EF4-FFF2-40B4-BE49-F238E27FC236}">
                          <a16:creationId xmlns:a16="http://schemas.microsoft.com/office/drawing/2014/main" id="{4A679ABC-46BA-41F6-AF99-5D53B01B76C6}"/>
                        </a:ext>
                      </a:extLst>
                    </p:cNvPr>
                    <p:cNvGrpSpPr/>
                    <p:nvPr/>
                  </p:nvGrpSpPr>
                  <p:grpSpPr>
                    <a:xfrm>
                      <a:off x="5554981" y="1339913"/>
                      <a:ext cx="1082040" cy="2826488"/>
                      <a:chOff x="5554981" y="1339913"/>
                      <a:chExt cx="1082040" cy="2826488"/>
                    </a:xfrm>
                  </p:grpSpPr>
                  <p:sp>
                    <p:nvSpPr>
                      <p:cNvPr id="82" name="梯形 81">
                        <a:extLst>
                          <a:ext uri="{FF2B5EF4-FFF2-40B4-BE49-F238E27FC236}">
                            <a16:creationId xmlns:a16="http://schemas.microsoft.com/office/drawing/2014/main" id="{0B824CDB-B9CD-490A-A492-A40F1BD426E3}"/>
                          </a:ext>
                        </a:extLst>
                      </p:cNvPr>
                      <p:cNvSpPr/>
                      <p:nvPr/>
                    </p:nvSpPr>
                    <p:spPr>
                      <a:xfrm flipV="1">
                        <a:off x="5771340"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83" name="椭圆 82">
                        <a:extLst>
                          <a:ext uri="{FF2B5EF4-FFF2-40B4-BE49-F238E27FC236}">
                            <a16:creationId xmlns:a16="http://schemas.microsoft.com/office/drawing/2014/main" id="{81F8A4BC-8F3E-4376-8597-6359E04B8F96}"/>
                          </a:ext>
                        </a:extLst>
                      </p:cNvPr>
                      <p:cNvSpPr/>
                      <p:nvPr/>
                    </p:nvSpPr>
                    <p:spPr>
                      <a:xfrm>
                        <a:off x="5554981" y="3084361"/>
                        <a:ext cx="1082040" cy="1082040"/>
                      </a:xfrm>
                      <a:prstGeom prst="ellipse">
                        <a:avLst/>
                      </a:prstGeom>
                      <a:solidFill>
                        <a:schemeClr val="accent2"/>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84" name="任意多边形 133">
                        <a:extLst>
                          <a:ext uri="{FF2B5EF4-FFF2-40B4-BE49-F238E27FC236}">
                            <a16:creationId xmlns:a16="http://schemas.microsoft.com/office/drawing/2014/main" id="{05D23D20-57EB-4293-84BC-645172E0AAFE}"/>
                          </a:ext>
                        </a:extLst>
                      </p:cNvPr>
                      <p:cNvSpPr/>
                      <p:nvPr/>
                    </p:nvSpPr>
                    <p:spPr>
                      <a:xfrm>
                        <a:off x="5638802"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85" name="任意多边形 134">
                        <a:extLst>
                          <a:ext uri="{FF2B5EF4-FFF2-40B4-BE49-F238E27FC236}">
                            <a16:creationId xmlns:a16="http://schemas.microsoft.com/office/drawing/2014/main" id="{E247FEFA-7979-4DCB-B021-C9A2A43EC7C5}"/>
                          </a:ext>
                        </a:extLst>
                      </p:cNvPr>
                      <p:cNvSpPr/>
                      <p:nvPr/>
                    </p:nvSpPr>
                    <p:spPr>
                      <a:xfrm>
                        <a:off x="5815015"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86" name="任意多边形 135">
                        <a:extLst>
                          <a:ext uri="{FF2B5EF4-FFF2-40B4-BE49-F238E27FC236}">
                            <a16:creationId xmlns:a16="http://schemas.microsoft.com/office/drawing/2014/main" id="{B806B86D-8447-4FE1-937F-5D58E64ED7EB}"/>
                          </a:ext>
                        </a:extLst>
                      </p:cNvPr>
                      <p:cNvSpPr>
                        <a:spLocks noChangeAspect="1"/>
                      </p:cNvSpPr>
                      <p:nvPr/>
                    </p:nvSpPr>
                    <p:spPr bwMode="auto">
                      <a:xfrm>
                        <a:off x="5752799" y="3326462"/>
                        <a:ext cx="686402" cy="580059"/>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nvGrpSpPr>
                  <p:cNvPr id="72" name="千图PPT彼岸天：ID 8661124库_组合 5">
                    <a:extLst>
                      <a:ext uri="{FF2B5EF4-FFF2-40B4-BE49-F238E27FC236}">
                        <a16:creationId xmlns:a16="http://schemas.microsoft.com/office/drawing/2014/main" id="{770B88DB-E59A-417D-8DD9-461F50F830C1}"/>
                      </a:ext>
                    </a:extLst>
                  </p:cNvPr>
                  <p:cNvGrpSpPr/>
                  <p:nvPr>
                    <p:custDataLst>
                      <p:tags r:id="rId5"/>
                    </p:custDataLst>
                  </p:nvPr>
                </p:nvGrpSpPr>
                <p:grpSpPr>
                  <a:xfrm>
                    <a:off x="4970583" y="1339914"/>
                    <a:ext cx="2250835" cy="3739076"/>
                    <a:chOff x="8364254" y="1339913"/>
                    <a:chExt cx="2250834" cy="3739075"/>
                  </a:xfrm>
                </p:grpSpPr>
                <p:sp>
                  <p:nvSpPr>
                    <p:cNvPr id="73" name="矩形 72">
                      <a:extLst>
                        <a:ext uri="{FF2B5EF4-FFF2-40B4-BE49-F238E27FC236}">
                          <a16:creationId xmlns:a16="http://schemas.microsoft.com/office/drawing/2014/main" id="{AABF1DF7-1ACE-4C13-A2E0-5A721D7C2B10}"/>
                        </a:ext>
                      </a:extLst>
                    </p:cNvPr>
                    <p:cNvSpPr/>
                    <p:nvPr/>
                  </p:nvSpPr>
                  <p:spPr>
                    <a:xfrm>
                      <a:off x="8364254" y="4753578"/>
                      <a:ext cx="2250834" cy="325410"/>
                    </a:xfrm>
                    <a:prstGeom prst="rect">
                      <a:avLst/>
                    </a:prstGeom>
                  </p:spPr>
                  <p:txBody>
                    <a:bodyPr wrap="none" lIns="0" tIns="0" rIns="0" bIns="0" anchor="ctr" anchorCtr="1">
                      <a:normAutofit fontScale="92500" lnSpcReduction="20000"/>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交互原则</a:t>
                      </a:r>
                    </a:p>
                  </p:txBody>
                </p:sp>
                <p:grpSp>
                  <p:nvGrpSpPr>
                    <p:cNvPr id="74" name="组合 73">
                      <a:extLst>
                        <a:ext uri="{FF2B5EF4-FFF2-40B4-BE49-F238E27FC236}">
                          <a16:creationId xmlns:a16="http://schemas.microsoft.com/office/drawing/2014/main" id="{BC487D01-6DCE-4E1F-AC36-10035B6E849D}"/>
                        </a:ext>
                      </a:extLst>
                    </p:cNvPr>
                    <p:cNvGrpSpPr/>
                    <p:nvPr/>
                  </p:nvGrpSpPr>
                  <p:grpSpPr>
                    <a:xfrm>
                      <a:off x="8948651" y="1339913"/>
                      <a:ext cx="1082040" cy="2826488"/>
                      <a:chOff x="8948650" y="1339913"/>
                      <a:chExt cx="1082040" cy="2826488"/>
                    </a:xfrm>
                  </p:grpSpPr>
                  <p:sp>
                    <p:nvSpPr>
                      <p:cNvPr id="75" name="梯形 74">
                        <a:extLst>
                          <a:ext uri="{FF2B5EF4-FFF2-40B4-BE49-F238E27FC236}">
                            <a16:creationId xmlns:a16="http://schemas.microsoft.com/office/drawing/2014/main" id="{DA2C6ABE-9938-4001-AD93-10426FFB57E8}"/>
                          </a:ext>
                        </a:extLst>
                      </p:cNvPr>
                      <p:cNvSpPr/>
                      <p:nvPr/>
                    </p:nvSpPr>
                    <p:spPr>
                      <a:xfrm flipV="1">
                        <a:off x="9165009"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76" name="椭圆 75">
                        <a:extLst>
                          <a:ext uri="{FF2B5EF4-FFF2-40B4-BE49-F238E27FC236}">
                            <a16:creationId xmlns:a16="http://schemas.microsoft.com/office/drawing/2014/main" id="{A3B51AC0-E849-45B8-B101-3195E16A05FB}"/>
                          </a:ext>
                        </a:extLst>
                      </p:cNvPr>
                      <p:cNvSpPr/>
                      <p:nvPr/>
                    </p:nvSpPr>
                    <p:spPr>
                      <a:xfrm>
                        <a:off x="8948650" y="3084361"/>
                        <a:ext cx="1082040" cy="1082040"/>
                      </a:xfrm>
                      <a:prstGeom prst="ellipse">
                        <a:avLst/>
                      </a:prstGeom>
                      <a:solidFill>
                        <a:schemeClr val="accent4"/>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77" name="任意多边形 125">
                        <a:extLst>
                          <a:ext uri="{FF2B5EF4-FFF2-40B4-BE49-F238E27FC236}">
                            <a16:creationId xmlns:a16="http://schemas.microsoft.com/office/drawing/2014/main" id="{6D69209E-2EC1-4A87-AEAA-680F23693480}"/>
                          </a:ext>
                        </a:extLst>
                      </p:cNvPr>
                      <p:cNvSpPr/>
                      <p:nvPr/>
                    </p:nvSpPr>
                    <p:spPr>
                      <a:xfrm>
                        <a:off x="9032471"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78" name="任意多边形 126">
                        <a:extLst>
                          <a:ext uri="{FF2B5EF4-FFF2-40B4-BE49-F238E27FC236}">
                            <a16:creationId xmlns:a16="http://schemas.microsoft.com/office/drawing/2014/main" id="{BF69877D-8CE6-45BD-B355-FB08A8FA4AA1}"/>
                          </a:ext>
                        </a:extLst>
                      </p:cNvPr>
                      <p:cNvSpPr/>
                      <p:nvPr/>
                    </p:nvSpPr>
                    <p:spPr>
                      <a:xfrm>
                        <a:off x="9208684"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79" name="任意多边形 127">
                        <a:extLst>
                          <a:ext uri="{FF2B5EF4-FFF2-40B4-BE49-F238E27FC236}">
                            <a16:creationId xmlns:a16="http://schemas.microsoft.com/office/drawing/2014/main" id="{58EE0D4D-E964-4C04-8A98-4D58FA5B84FA}"/>
                          </a:ext>
                        </a:extLst>
                      </p:cNvPr>
                      <p:cNvSpPr>
                        <a:spLocks/>
                      </p:cNvSpPr>
                      <p:nvPr/>
                    </p:nvSpPr>
                    <p:spPr bwMode="auto">
                      <a:xfrm>
                        <a:off x="9266972" y="3288577"/>
                        <a:ext cx="492495" cy="673606"/>
                      </a:xfrm>
                      <a:custGeom>
                        <a:avLst/>
                        <a:gdLst>
                          <a:gd name="connsiteX0" fmla="*/ 103981 w 246063"/>
                          <a:gd name="connsiteY0" fmla="*/ 280987 h 336550"/>
                          <a:gd name="connsiteX1" fmla="*/ 84137 w 246063"/>
                          <a:gd name="connsiteY1" fmla="*/ 301625 h 336550"/>
                          <a:gd name="connsiteX2" fmla="*/ 103981 w 246063"/>
                          <a:gd name="connsiteY2" fmla="*/ 322263 h 336550"/>
                          <a:gd name="connsiteX3" fmla="*/ 123825 w 246063"/>
                          <a:gd name="connsiteY3" fmla="*/ 301625 h 336550"/>
                          <a:gd name="connsiteX4" fmla="*/ 103981 w 246063"/>
                          <a:gd name="connsiteY4" fmla="*/ 280987 h 336550"/>
                          <a:gd name="connsiteX5" fmla="*/ 168411 w 246063"/>
                          <a:gd name="connsiteY5" fmla="*/ 107950 h 336550"/>
                          <a:gd name="connsiteX6" fmla="*/ 163150 w 246063"/>
                          <a:gd name="connsiteY6" fmla="*/ 113163 h 336550"/>
                          <a:gd name="connsiteX7" fmla="*/ 163150 w 246063"/>
                          <a:gd name="connsiteY7" fmla="*/ 118376 h 336550"/>
                          <a:gd name="connsiteX8" fmla="*/ 147365 w 246063"/>
                          <a:gd name="connsiteY8" fmla="*/ 136620 h 336550"/>
                          <a:gd name="connsiteX9" fmla="*/ 167096 w 246063"/>
                          <a:gd name="connsiteY9" fmla="*/ 157471 h 336550"/>
                          <a:gd name="connsiteX10" fmla="*/ 176304 w 246063"/>
                          <a:gd name="connsiteY10" fmla="*/ 165290 h 336550"/>
                          <a:gd name="connsiteX11" fmla="*/ 167096 w 246063"/>
                          <a:gd name="connsiteY11" fmla="*/ 171806 h 336550"/>
                          <a:gd name="connsiteX12" fmla="*/ 155258 w 246063"/>
                          <a:gd name="connsiteY12" fmla="*/ 167896 h 336550"/>
                          <a:gd name="connsiteX13" fmla="*/ 153942 w 246063"/>
                          <a:gd name="connsiteY13" fmla="*/ 167896 h 336550"/>
                          <a:gd name="connsiteX14" fmla="*/ 148681 w 246063"/>
                          <a:gd name="connsiteY14" fmla="*/ 170503 h 336550"/>
                          <a:gd name="connsiteX15" fmla="*/ 147365 w 246063"/>
                          <a:gd name="connsiteY15" fmla="*/ 175716 h 336550"/>
                          <a:gd name="connsiteX16" fmla="*/ 149996 w 246063"/>
                          <a:gd name="connsiteY16" fmla="*/ 180928 h 336550"/>
                          <a:gd name="connsiteX17" fmla="*/ 161834 w 246063"/>
                          <a:gd name="connsiteY17" fmla="*/ 184838 h 336550"/>
                          <a:gd name="connsiteX18" fmla="*/ 161834 w 246063"/>
                          <a:gd name="connsiteY18" fmla="*/ 190051 h 336550"/>
                          <a:gd name="connsiteX19" fmla="*/ 167096 w 246063"/>
                          <a:gd name="connsiteY19" fmla="*/ 195263 h 336550"/>
                          <a:gd name="connsiteX20" fmla="*/ 171042 w 246063"/>
                          <a:gd name="connsiteY20" fmla="*/ 195263 h 336550"/>
                          <a:gd name="connsiteX21" fmla="*/ 176304 w 246063"/>
                          <a:gd name="connsiteY21" fmla="*/ 190051 h 336550"/>
                          <a:gd name="connsiteX22" fmla="*/ 176304 w 246063"/>
                          <a:gd name="connsiteY22" fmla="*/ 183535 h 336550"/>
                          <a:gd name="connsiteX23" fmla="*/ 192088 w 246063"/>
                          <a:gd name="connsiteY23" fmla="*/ 165290 h 336550"/>
                          <a:gd name="connsiteX24" fmla="*/ 173673 w 246063"/>
                          <a:gd name="connsiteY24" fmla="*/ 143136 h 336550"/>
                          <a:gd name="connsiteX25" fmla="*/ 163150 w 246063"/>
                          <a:gd name="connsiteY25" fmla="*/ 135317 h 336550"/>
                          <a:gd name="connsiteX26" fmla="*/ 171042 w 246063"/>
                          <a:gd name="connsiteY26" fmla="*/ 131407 h 336550"/>
                          <a:gd name="connsiteX27" fmla="*/ 180250 w 246063"/>
                          <a:gd name="connsiteY27" fmla="*/ 132711 h 336550"/>
                          <a:gd name="connsiteX28" fmla="*/ 182880 w 246063"/>
                          <a:gd name="connsiteY28" fmla="*/ 134014 h 336550"/>
                          <a:gd name="connsiteX29" fmla="*/ 188142 w 246063"/>
                          <a:gd name="connsiteY29" fmla="*/ 130104 h 336550"/>
                          <a:gd name="connsiteX30" fmla="*/ 189457 w 246063"/>
                          <a:gd name="connsiteY30" fmla="*/ 126195 h 336550"/>
                          <a:gd name="connsiteX31" fmla="*/ 186827 w 246063"/>
                          <a:gd name="connsiteY31" fmla="*/ 120982 h 336550"/>
                          <a:gd name="connsiteX32" fmla="*/ 176304 w 246063"/>
                          <a:gd name="connsiteY32" fmla="*/ 118376 h 336550"/>
                          <a:gd name="connsiteX33" fmla="*/ 176304 w 246063"/>
                          <a:gd name="connsiteY33" fmla="*/ 113163 h 336550"/>
                          <a:gd name="connsiteX34" fmla="*/ 171042 w 246063"/>
                          <a:gd name="connsiteY34" fmla="*/ 107950 h 336550"/>
                          <a:gd name="connsiteX35" fmla="*/ 168411 w 246063"/>
                          <a:gd name="connsiteY35" fmla="*/ 107950 h 336550"/>
                          <a:gd name="connsiteX36" fmla="*/ 37772 w 246063"/>
                          <a:gd name="connsiteY36" fmla="*/ 42862 h 336550"/>
                          <a:gd name="connsiteX37" fmla="*/ 28575 w 246063"/>
                          <a:gd name="connsiteY37" fmla="*/ 52090 h 336550"/>
                          <a:gd name="connsiteX38" fmla="*/ 28575 w 246063"/>
                          <a:gd name="connsiteY38" fmla="*/ 259059 h 336550"/>
                          <a:gd name="connsiteX39" fmla="*/ 37772 w 246063"/>
                          <a:gd name="connsiteY39" fmla="*/ 268287 h 336550"/>
                          <a:gd name="connsiteX40" fmla="*/ 171778 w 246063"/>
                          <a:gd name="connsiteY40" fmla="*/ 268287 h 336550"/>
                          <a:gd name="connsiteX41" fmla="*/ 180975 w 246063"/>
                          <a:gd name="connsiteY41" fmla="*/ 259059 h 336550"/>
                          <a:gd name="connsiteX42" fmla="*/ 180975 w 246063"/>
                          <a:gd name="connsiteY42" fmla="*/ 216875 h 336550"/>
                          <a:gd name="connsiteX43" fmla="*/ 156013 w 246063"/>
                          <a:gd name="connsiteY43" fmla="*/ 236649 h 336550"/>
                          <a:gd name="connsiteX44" fmla="*/ 149444 w 246063"/>
                          <a:gd name="connsiteY44" fmla="*/ 239285 h 336550"/>
                          <a:gd name="connsiteX45" fmla="*/ 140247 w 246063"/>
                          <a:gd name="connsiteY45" fmla="*/ 228739 h 336550"/>
                          <a:gd name="connsiteX46" fmla="*/ 140247 w 246063"/>
                          <a:gd name="connsiteY46" fmla="*/ 214238 h 336550"/>
                          <a:gd name="connsiteX47" fmla="*/ 136306 w 246063"/>
                          <a:gd name="connsiteY47" fmla="*/ 208965 h 336550"/>
                          <a:gd name="connsiteX48" fmla="*/ 106089 w 246063"/>
                          <a:gd name="connsiteY48" fmla="*/ 208965 h 336550"/>
                          <a:gd name="connsiteX49" fmla="*/ 91637 w 246063"/>
                          <a:gd name="connsiteY49" fmla="*/ 194464 h 336550"/>
                          <a:gd name="connsiteX50" fmla="*/ 91637 w 246063"/>
                          <a:gd name="connsiteY50" fmla="*/ 108776 h 336550"/>
                          <a:gd name="connsiteX51" fmla="*/ 106089 w 246063"/>
                          <a:gd name="connsiteY51" fmla="*/ 94274 h 336550"/>
                          <a:gd name="connsiteX52" fmla="*/ 180975 w 246063"/>
                          <a:gd name="connsiteY52" fmla="*/ 94274 h 336550"/>
                          <a:gd name="connsiteX53" fmla="*/ 180975 w 246063"/>
                          <a:gd name="connsiteY53" fmla="*/ 52090 h 336550"/>
                          <a:gd name="connsiteX54" fmla="*/ 171778 w 246063"/>
                          <a:gd name="connsiteY54" fmla="*/ 42862 h 336550"/>
                          <a:gd name="connsiteX55" fmla="*/ 37772 w 246063"/>
                          <a:gd name="connsiteY55" fmla="*/ 42862 h 336550"/>
                          <a:gd name="connsiteX56" fmla="*/ 18521 w 246063"/>
                          <a:gd name="connsiteY56" fmla="*/ 0 h 336550"/>
                          <a:gd name="connsiteX57" fmla="*/ 189178 w 246063"/>
                          <a:gd name="connsiteY57" fmla="*/ 0 h 336550"/>
                          <a:gd name="connsiteX58" fmla="*/ 209021 w 246063"/>
                          <a:gd name="connsiteY58" fmla="*/ 19719 h 336550"/>
                          <a:gd name="connsiteX59" fmla="*/ 209021 w 246063"/>
                          <a:gd name="connsiteY59" fmla="*/ 94654 h 336550"/>
                          <a:gd name="connsiteX60" fmla="*/ 232834 w 246063"/>
                          <a:gd name="connsiteY60" fmla="*/ 94654 h 336550"/>
                          <a:gd name="connsiteX61" fmla="*/ 246063 w 246063"/>
                          <a:gd name="connsiteY61" fmla="*/ 109116 h 336550"/>
                          <a:gd name="connsiteX62" fmla="*/ 246063 w 246063"/>
                          <a:gd name="connsiteY62" fmla="*/ 194568 h 336550"/>
                          <a:gd name="connsiteX63" fmla="*/ 232834 w 246063"/>
                          <a:gd name="connsiteY63" fmla="*/ 209029 h 336550"/>
                          <a:gd name="connsiteX64" fmla="*/ 209021 w 246063"/>
                          <a:gd name="connsiteY64" fmla="*/ 209029 h 336550"/>
                          <a:gd name="connsiteX65" fmla="*/ 209021 w 246063"/>
                          <a:gd name="connsiteY65" fmla="*/ 316831 h 336550"/>
                          <a:gd name="connsiteX66" fmla="*/ 189178 w 246063"/>
                          <a:gd name="connsiteY66" fmla="*/ 336550 h 336550"/>
                          <a:gd name="connsiteX67" fmla="*/ 18521 w 246063"/>
                          <a:gd name="connsiteY67" fmla="*/ 336550 h 336550"/>
                          <a:gd name="connsiteX68" fmla="*/ 0 w 246063"/>
                          <a:gd name="connsiteY68" fmla="*/ 316831 h 336550"/>
                          <a:gd name="connsiteX69" fmla="*/ 0 w 246063"/>
                          <a:gd name="connsiteY69" fmla="*/ 19719 h 336550"/>
                          <a:gd name="connsiteX70" fmla="*/ 18521 w 246063"/>
                          <a:gd name="connsiteY70"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246063" h="336550">
                            <a:moveTo>
                              <a:pt x="103981" y="280987"/>
                            </a:moveTo>
                            <a:cubicBezTo>
                              <a:pt x="93021" y="280987"/>
                              <a:pt x="84137" y="290227"/>
                              <a:pt x="84137" y="301625"/>
                            </a:cubicBezTo>
                            <a:cubicBezTo>
                              <a:pt x="84137" y="313023"/>
                              <a:pt x="93021" y="322263"/>
                              <a:pt x="103981" y="322263"/>
                            </a:cubicBezTo>
                            <a:cubicBezTo>
                              <a:pt x="114941" y="322263"/>
                              <a:pt x="123825" y="313023"/>
                              <a:pt x="123825" y="301625"/>
                            </a:cubicBezTo>
                            <a:cubicBezTo>
                              <a:pt x="123825" y="290227"/>
                              <a:pt x="114941" y="280987"/>
                              <a:pt x="103981" y="280987"/>
                            </a:cubicBezTo>
                            <a:close/>
                            <a:moveTo>
                              <a:pt x="168411" y="107950"/>
                            </a:moveTo>
                            <a:cubicBezTo>
                              <a:pt x="165781" y="107950"/>
                              <a:pt x="163150" y="110557"/>
                              <a:pt x="163150" y="113163"/>
                            </a:cubicBezTo>
                            <a:cubicBezTo>
                              <a:pt x="163150" y="113163"/>
                              <a:pt x="163150" y="113163"/>
                              <a:pt x="163150" y="118376"/>
                            </a:cubicBezTo>
                            <a:cubicBezTo>
                              <a:pt x="153942" y="120982"/>
                              <a:pt x="147365" y="127498"/>
                              <a:pt x="147365" y="136620"/>
                            </a:cubicBezTo>
                            <a:cubicBezTo>
                              <a:pt x="147365" y="148349"/>
                              <a:pt x="157888" y="153562"/>
                              <a:pt x="167096" y="157471"/>
                            </a:cubicBezTo>
                            <a:cubicBezTo>
                              <a:pt x="174988" y="160077"/>
                              <a:pt x="176304" y="162684"/>
                              <a:pt x="176304" y="165290"/>
                            </a:cubicBezTo>
                            <a:cubicBezTo>
                              <a:pt x="176304" y="169200"/>
                              <a:pt x="172357" y="171806"/>
                              <a:pt x="167096" y="171806"/>
                            </a:cubicBezTo>
                            <a:cubicBezTo>
                              <a:pt x="163150" y="171806"/>
                              <a:pt x="156573" y="167896"/>
                              <a:pt x="155258" y="167896"/>
                            </a:cubicBezTo>
                            <a:cubicBezTo>
                              <a:pt x="155258" y="167896"/>
                              <a:pt x="153942" y="167896"/>
                              <a:pt x="153942" y="167896"/>
                            </a:cubicBezTo>
                            <a:cubicBezTo>
                              <a:pt x="151312" y="167896"/>
                              <a:pt x="149996" y="169200"/>
                              <a:pt x="148681" y="170503"/>
                            </a:cubicBezTo>
                            <a:cubicBezTo>
                              <a:pt x="148681" y="170503"/>
                              <a:pt x="148681" y="170503"/>
                              <a:pt x="147365" y="175716"/>
                            </a:cubicBezTo>
                            <a:cubicBezTo>
                              <a:pt x="146050" y="177019"/>
                              <a:pt x="147365" y="179625"/>
                              <a:pt x="149996" y="180928"/>
                            </a:cubicBezTo>
                            <a:cubicBezTo>
                              <a:pt x="153942" y="182231"/>
                              <a:pt x="159204" y="183535"/>
                              <a:pt x="161834" y="184838"/>
                            </a:cubicBezTo>
                            <a:cubicBezTo>
                              <a:pt x="161834" y="184838"/>
                              <a:pt x="161834" y="184838"/>
                              <a:pt x="161834" y="190051"/>
                            </a:cubicBezTo>
                            <a:cubicBezTo>
                              <a:pt x="161834" y="192657"/>
                              <a:pt x="164465" y="195263"/>
                              <a:pt x="167096" y="195263"/>
                            </a:cubicBezTo>
                            <a:cubicBezTo>
                              <a:pt x="167096" y="195263"/>
                              <a:pt x="167096" y="195263"/>
                              <a:pt x="171042" y="195263"/>
                            </a:cubicBezTo>
                            <a:cubicBezTo>
                              <a:pt x="173673" y="195263"/>
                              <a:pt x="176304" y="192657"/>
                              <a:pt x="176304" y="190051"/>
                            </a:cubicBezTo>
                            <a:cubicBezTo>
                              <a:pt x="176304" y="190051"/>
                              <a:pt x="176304" y="190051"/>
                              <a:pt x="176304" y="183535"/>
                            </a:cubicBezTo>
                            <a:cubicBezTo>
                              <a:pt x="185511" y="180928"/>
                              <a:pt x="192088" y="174412"/>
                              <a:pt x="192088" y="165290"/>
                            </a:cubicBezTo>
                            <a:cubicBezTo>
                              <a:pt x="192088" y="154865"/>
                              <a:pt x="186827" y="148349"/>
                              <a:pt x="173673" y="143136"/>
                            </a:cubicBezTo>
                            <a:cubicBezTo>
                              <a:pt x="164465" y="140530"/>
                              <a:pt x="163150" y="137923"/>
                              <a:pt x="163150" y="135317"/>
                            </a:cubicBezTo>
                            <a:cubicBezTo>
                              <a:pt x="163150" y="132711"/>
                              <a:pt x="165781" y="131407"/>
                              <a:pt x="171042" y="131407"/>
                            </a:cubicBezTo>
                            <a:cubicBezTo>
                              <a:pt x="176304" y="131407"/>
                              <a:pt x="180250" y="132711"/>
                              <a:pt x="180250" y="132711"/>
                            </a:cubicBezTo>
                            <a:cubicBezTo>
                              <a:pt x="181565" y="132711"/>
                              <a:pt x="181565" y="134014"/>
                              <a:pt x="182880" y="134014"/>
                            </a:cubicBezTo>
                            <a:cubicBezTo>
                              <a:pt x="185511" y="134014"/>
                              <a:pt x="186827" y="132711"/>
                              <a:pt x="188142" y="130104"/>
                            </a:cubicBezTo>
                            <a:cubicBezTo>
                              <a:pt x="188142" y="130104"/>
                              <a:pt x="188142" y="130104"/>
                              <a:pt x="189457" y="126195"/>
                            </a:cubicBezTo>
                            <a:cubicBezTo>
                              <a:pt x="190773" y="123588"/>
                              <a:pt x="188142" y="120982"/>
                              <a:pt x="186827" y="120982"/>
                            </a:cubicBezTo>
                            <a:cubicBezTo>
                              <a:pt x="184196" y="119679"/>
                              <a:pt x="178934" y="118376"/>
                              <a:pt x="176304" y="118376"/>
                            </a:cubicBezTo>
                            <a:cubicBezTo>
                              <a:pt x="176304" y="118376"/>
                              <a:pt x="176304" y="118376"/>
                              <a:pt x="176304" y="113163"/>
                            </a:cubicBezTo>
                            <a:cubicBezTo>
                              <a:pt x="176304" y="110557"/>
                              <a:pt x="173673" y="107950"/>
                              <a:pt x="171042" y="107950"/>
                            </a:cubicBezTo>
                            <a:cubicBezTo>
                              <a:pt x="171042" y="107950"/>
                              <a:pt x="171042" y="107950"/>
                              <a:pt x="168411" y="107950"/>
                            </a:cubicBezTo>
                            <a:close/>
                            <a:moveTo>
                              <a:pt x="37772" y="42862"/>
                            </a:moveTo>
                            <a:cubicBezTo>
                              <a:pt x="32516" y="42862"/>
                              <a:pt x="28575" y="46817"/>
                              <a:pt x="28575" y="52090"/>
                            </a:cubicBezTo>
                            <a:cubicBezTo>
                              <a:pt x="28575" y="52090"/>
                              <a:pt x="28575" y="52090"/>
                              <a:pt x="28575" y="259059"/>
                            </a:cubicBezTo>
                            <a:cubicBezTo>
                              <a:pt x="28575" y="264332"/>
                              <a:pt x="32516" y="268287"/>
                              <a:pt x="37772" y="268287"/>
                            </a:cubicBezTo>
                            <a:cubicBezTo>
                              <a:pt x="37772" y="268287"/>
                              <a:pt x="37772" y="268287"/>
                              <a:pt x="171778" y="268287"/>
                            </a:cubicBezTo>
                            <a:cubicBezTo>
                              <a:pt x="177034" y="268287"/>
                              <a:pt x="180975" y="264332"/>
                              <a:pt x="180975" y="259059"/>
                            </a:cubicBezTo>
                            <a:lnTo>
                              <a:pt x="180975" y="216875"/>
                            </a:lnTo>
                            <a:cubicBezTo>
                              <a:pt x="180975" y="216875"/>
                              <a:pt x="180975" y="216875"/>
                              <a:pt x="156013" y="236649"/>
                            </a:cubicBezTo>
                            <a:cubicBezTo>
                              <a:pt x="153385" y="237967"/>
                              <a:pt x="150758" y="239285"/>
                              <a:pt x="149444" y="239285"/>
                            </a:cubicBezTo>
                            <a:cubicBezTo>
                              <a:pt x="145503" y="239285"/>
                              <a:pt x="140247" y="236649"/>
                              <a:pt x="140247" y="228739"/>
                            </a:cubicBezTo>
                            <a:cubicBezTo>
                              <a:pt x="140247" y="228739"/>
                              <a:pt x="140247" y="228739"/>
                              <a:pt x="140247" y="214238"/>
                            </a:cubicBezTo>
                            <a:cubicBezTo>
                              <a:pt x="140247" y="211601"/>
                              <a:pt x="138934" y="208965"/>
                              <a:pt x="136306" y="208965"/>
                            </a:cubicBezTo>
                            <a:cubicBezTo>
                              <a:pt x="136306" y="208965"/>
                              <a:pt x="136306" y="208965"/>
                              <a:pt x="106089" y="208965"/>
                            </a:cubicBezTo>
                            <a:cubicBezTo>
                              <a:pt x="98206" y="208965"/>
                              <a:pt x="91637" y="202373"/>
                              <a:pt x="91637" y="194464"/>
                            </a:cubicBezTo>
                            <a:cubicBezTo>
                              <a:pt x="91637" y="194464"/>
                              <a:pt x="91637" y="194464"/>
                              <a:pt x="91637" y="108776"/>
                            </a:cubicBezTo>
                            <a:cubicBezTo>
                              <a:pt x="91637" y="100866"/>
                              <a:pt x="98206" y="94274"/>
                              <a:pt x="106089" y="94274"/>
                            </a:cubicBezTo>
                            <a:cubicBezTo>
                              <a:pt x="106089" y="94274"/>
                              <a:pt x="106089" y="94274"/>
                              <a:pt x="180975" y="94274"/>
                            </a:cubicBezTo>
                            <a:cubicBezTo>
                              <a:pt x="180975" y="94274"/>
                              <a:pt x="180975" y="94274"/>
                              <a:pt x="180975" y="52090"/>
                            </a:cubicBezTo>
                            <a:cubicBezTo>
                              <a:pt x="180975" y="46817"/>
                              <a:pt x="177034" y="42862"/>
                              <a:pt x="171778" y="42862"/>
                            </a:cubicBezTo>
                            <a:cubicBezTo>
                              <a:pt x="171778" y="42862"/>
                              <a:pt x="171778" y="42862"/>
                              <a:pt x="37772" y="42862"/>
                            </a:cubicBezTo>
                            <a:close/>
                            <a:moveTo>
                              <a:pt x="18521" y="0"/>
                            </a:moveTo>
                            <a:cubicBezTo>
                              <a:pt x="18521" y="0"/>
                              <a:pt x="18521" y="0"/>
                              <a:pt x="189178" y="0"/>
                            </a:cubicBezTo>
                            <a:cubicBezTo>
                              <a:pt x="199761" y="0"/>
                              <a:pt x="209021" y="9202"/>
                              <a:pt x="209021" y="19719"/>
                            </a:cubicBezTo>
                            <a:cubicBezTo>
                              <a:pt x="209021" y="19719"/>
                              <a:pt x="209021" y="19719"/>
                              <a:pt x="209021" y="94654"/>
                            </a:cubicBezTo>
                            <a:cubicBezTo>
                              <a:pt x="209021" y="94654"/>
                              <a:pt x="209021" y="94654"/>
                              <a:pt x="232834" y="94654"/>
                            </a:cubicBezTo>
                            <a:cubicBezTo>
                              <a:pt x="240771" y="94654"/>
                              <a:pt x="246063" y="101228"/>
                              <a:pt x="246063" y="109116"/>
                            </a:cubicBezTo>
                            <a:cubicBezTo>
                              <a:pt x="246063" y="109116"/>
                              <a:pt x="246063" y="109116"/>
                              <a:pt x="246063" y="194568"/>
                            </a:cubicBezTo>
                            <a:cubicBezTo>
                              <a:pt x="246063" y="202456"/>
                              <a:pt x="240771" y="209029"/>
                              <a:pt x="232834" y="209029"/>
                            </a:cubicBezTo>
                            <a:cubicBezTo>
                              <a:pt x="232834" y="209029"/>
                              <a:pt x="232834" y="209029"/>
                              <a:pt x="209021" y="209029"/>
                            </a:cubicBezTo>
                            <a:cubicBezTo>
                              <a:pt x="209021" y="209029"/>
                              <a:pt x="209021" y="209029"/>
                              <a:pt x="209021" y="316831"/>
                            </a:cubicBezTo>
                            <a:cubicBezTo>
                              <a:pt x="209021" y="327348"/>
                              <a:pt x="199761" y="336550"/>
                              <a:pt x="189178" y="336550"/>
                            </a:cubicBezTo>
                            <a:cubicBezTo>
                              <a:pt x="189178" y="336550"/>
                              <a:pt x="189178" y="336550"/>
                              <a:pt x="18521" y="336550"/>
                            </a:cubicBezTo>
                            <a:cubicBezTo>
                              <a:pt x="7937" y="336550"/>
                              <a:pt x="0" y="327348"/>
                              <a:pt x="0" y="316831"/>
                            </a:cubicBezTo>
                            <a:cubicBezTo>
                              <a:pt x="0" y="316831"/>
                              <a:pt x="0" y="316831"/>
                              <a:pt x="0" y="19719"/>
                            </a:cubicBezTo>
                            <a:cubicBezTo>
                              <a:pt x="0" y="9202"/>
                              <a:pt x="7937" y="0"/>
                              <a:pt x="18521"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grpSp>
              <p:nvGrpSpPr>
                <p:cNvPr id="54" name="千图PPT彼岸天：ID 8661124库_组合 6">
                  <a:extLst>
                    <a:ext uri="{FF2B5EF4-FFF2-40B4-BE49-F238E27FC236}">
                      <a16:creationId xmlns:a16="http://schemas.microsoft.com/office/drawing/2014/main" id="{66E95199-168C-41F4-A9F7-5E8E32B6ADDE}"/>
                    </a:ext>
                  </a:extLst>
                </p:cNvPr>
                <p:cNvGrpSpPr/>
                <p:nvPr>
                  <p:custDataLst>
                    <p:tags r:id="rId1"/>
                  </p:custDataLst>
                </p:nvPr>
              </p:nvGrpSpPr>
              <p:grpSpPr>
                <a:xfrm>
                  <a:off x="7332871" y="1339914"/>
                  <a:ext cx="2250835" cy="3747233"/>
                  <a:chOff x="9390366" y="1339913"/>
                  <a:chExt cx="2250834" cy="3747232"/>
                </a:xfrm>
              </p:grpSpPr>
              <p:sp>
                <p:nvSpPr>
                  <p:cNvPr id="63" name="矩形 62">
                    <a:extLst>
                      <a:ext uri="{FF2B5EF4-FFF2-40B4-BE49-F238E27FC236}">
                        <a16:creationId xmlns:a16="http://schemas.microsoft.com/office/drawing/2014/main" id="{C51192CA-BB49-4125-B998-D907C692C8C9}"/>
                      </a:ext>
                    </a:extLst>
                  </p:cNvPr>
                  <p:cNvSpPr/>
                  <p:nvPr/>
                </p:nvSpPr>
                <p:spPr>
                  <a:xfrm>
                    <a:off x="9390366" y="4761735"/>
                    <a:ext cx="2250834" cy="325410"/>
                  </a:xfrm>
                  <a:prstGeom prst="rect">
                    <a:avLst/>
                  </a:prstGeom>
                </p:spPr>
                <p:txBody>
                  <a:bodyPr wrap="none" lIns="0" tIns="0" rIns="0" bIns="0" anchor="ctr" anchorCtr="1">
                    <a:normAutofit fontScale="92500" lnSpcReduction="20000"/>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功力原则</a:t>
                    </a:r>
                  </a:p>
                </p:txBody>
              </p:sp>
              <p:grpSp>
                <p:nvGrpSpPr>
                  <p:cNvPr id="64" name="组合 63">
                    <a:extLst>
                      <a:ext uri="{FF2B5EF4-FFF2-40B4-BE49-F238E27FC236}">
                        <a16:creationId xmlns:a16="http://schemas.microsoft.com/office/drawing/2014/main" id="{3DFA56ED-2799-4D12-9747-903781AC9A2C}"/>
                      </a:ext>
                    </a:extLst>
                  </p:cNvPr>
                  <p:cNvGrpSpPr/>
                  <p:nvPr/>
                </p:nvGrpSpPr>
                <p:grpSpPr>
                  <a:xfrm>
                    <a:off x="9917629" y="1339913"/>
                    <a:ext cx="1082040" cy="2826488"/>
                    <a:chOff x="8948650" y="1339913"/>
                    <a:chExt cx="1082040" cy="2826488"/>
                  </a:xfrm>
                </p:grpSpPr>
                <p:sp>
                  <p:nvSpPr>
                    <p:cNvPr id="65" name="梯形 64">
                      <a:extLst>
                        <a:ext uri="{FF2B5EF4-FFF2-40B4-BE49-F238E27FC236}">
                          <a16:creationId xmlns:a16="http://schemas.microsoft.com/office/drawing/2014/main" id="{0D841D24-DDA2-4C8C-80A8-C416F29EDABD}"/>
                        </a:ext>
                      </a:extLst>
                    </p:cNvPr>
                    <p:cNvSpPr/>
                    <p:nvPr/>
                  </p:nvSpPr>
                  <p:spPr>
                    <a:xfrm flipV="1">
                      <a:off x="9165009"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66" name="椭圆 65">
                      <a:extLst>
                        <a:ext uri="{FF2B5EF4-FFF2-40B4-BE49-F238E27FC236}">
                          <a16:creationId xmlns:a16="http://schemas.microsoft.com/office/drawing/2014/main" id="{32F935D2-1C51-4898-A317-FCD227F4CE88}"/>
                        </a:ext>
                      </a:extLst>
                    </p:cNvPr>
                    <p:cNvSpPr/>
                    <p:nvPr/>
                  </p:nvSpPr>
                  <p:spPr>
                    <a:xfrm>
                      <a:off x="8948650" y="3084361"/>
                      <a:ext cx="1082040" cy="1082040"/>
                    </a:xfrm>
                    <a:prstGeom prst="ellipse">
                      <a:avLst/>
                    </a:prstGeom>
                    <a:solidFill>
                      <a:schemeClr val="accent5">
                        <a:lumMod val="100000"/>
                      </a:schemeClr>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67" name="任意多边形 117">
                      <a:extLst>
                        <a:ext uri="{FF2B5EF4-FFF2-40B4-BE49-F238E27FC236}">
                          <a16:creationId xmlns:a16="http://schemas.microsoft.com/office/drawing/2014/main" id="{E46FCA99-2A86-46A9-8B73-12078A8CF001}"/>
                        </a:ext>
                      </a:extLst>
                    </p:cNvPr>
                    <p:cNvSpPr/>
                    <p:nvPr/>
                  </p:nvSpPr>
                  <p:spPr>
                    <a:xfrm>
                      <a:off x="9032471"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5">
                        <a:lumMod val="10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68" name="任意多边形 118">
                      <a:extLst>
                        <a:ext uri="{FF2B5EF4-FFF2-40B4-BE49-F238E27FC236}">
                          <a16:creationId xmlns:a16="http://schemas.microsoft.com/office/drawing/2014/main" id="{0BEAA7F0-5F0A-4508-9ED8-AA70F8603347}"/>
                        </a:ext>
                      </a:extLst>
                    </p:cNvPr>
                    <p:cNvSpPr/>
                    <p:nvPr/>
                  </p:nvSpPr>
                  <p:spPr>
                    <a:xfrm>
                      <a:off x="9208684"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69" name="任意多边形 119">
                      <a:extLst>
                        <a:ext uri="{FF2B5EF4-FFF2-40B4-BE49-F238E27FC236}">
                          <a16:creationId xmlns:a16="http://schemas.microsoft.com/office/drawing/2014/main" id="{7B724E4C-4D41-4A1A-A165-EEB08A41A80C}"/>
                        </a:ext>
                      </a:extLst>
                    </p:cNvPr>
                    <p:cNvSpPr>
                      <a:spLocks/>
                    </p:cNvSpPr>
                    <p:nvPr/>
                  </p:nvSpPr>
                  <p:spPr bwMode="auto">
                    <a:xfrm>
                      <a:off x="9299753" y="3288577"/>
                      <a:ext cx="426933" cy="673606"/>
                    </a:xfrm>
                    <a:custGeom>
                      <a:avLst/>
                      <a:gdLst>
                        <a:gd name="connsiteX0" fmla="*/ 138896 w 214313"/>
                        <a:gd name="connsiteY0" fmla="*/ 160230 h 338138"/>
                        <a:gd name="connsiteX1" fmla="*/ 138866 w 214313"/>
                        <a:gd name="connsiteY1" fmla="*/ 160253 h 338138"/>
                        <a:gd name="connsiteX2" fmla="*/ 138844 w 214313"/>
                        <a:gd name="connsiteY2" fmla="*/ 160257 h 338138"/>
                        <a:gd name="connsiteX3" fmla="*/ 177899 w 214313"/>
                        <a:gd name="connsiteY3" fmla="*/ 128304 h 338138"/>
                        <a:gd name="connsiteX4" fmla="*/ 153075 w 214313"/>
                        <a:gd name="connsiteY4" fmla="*/ 140040 h 338138"/>
                        <a:gd name="connsiteX5" fmla="*/ 149155 w 214313"/>
                        <a:gd name="connsiteY5" fmla="*/ 143953 h 338138"/>
                        <a:gd name="connsiteX6" fmla="*/ 129557 w 214313"/>
                        <a:gd name="connsiteY6" fmla="*/ 151777 h 338138"/>
                        <a:gd name="connsiteX7" fmla="*/ 126944 w 214313"/>
                        <a:gd name="connsiteY7" fmla="*/ 151777 h 338138"/>
                        <a:gd name="connsiteX8" fmla="*/ 123024 w 214313"/>
                        <a:gd name="connsiteY8" fmla="*/ 150473 h 338138"/>
                        <a:gd name="connsiteX9" fmla="*/ 109959 w 214313"/>
                        <a:gd name="connsiteY9" fmla="*/ 138736 h 338138"/>
                        <a:gd name="connsiteX10" fmla="*/ 89055 w 214313"/>
                        <a:gd name="connsiteY10" fmla="*/ 129608 h 338138"/>
                        <a:gd name="connsiteX11" fmla="*/ 65537 w 214313"/>
                        <a:gd name="connsiteY11" fmla="*/ 140040 h 338138"/>
                        <a:gd name="connsiteX12" fmla="*/ 42019 w 214313"/>
                        <a:gd name="connsiteY12" fmla="*/ 150473 h 338138"/>
                        <a:gd name="connsiteX13" fmla="*/ 40713 w 214313"/>
                        <a:gd name="connsiteY13" fmla="*/ 150473 h 338138"/>
                        <a:gd name="connsiteX14" fmla="*/ 38100 w 214313"/>
                        <a:gd name="connsiteY14" fmla="*/ 150473 h 338138"/>
                        <a:gd name="connsiteX15" fmla="*/ 45939 w 214313"/>
                        <a:gd name="connsiteY15" fmla="*/ 160905 h 338138"/>
                        <a:gd name="connsiteX16" fmla="*/ 64230 w 214313"/>
                        <a:gd name="connsiteY16" fmla="*/ 150473 h 338138"/>
                        <a:gd name="connsiteX17" fmla="*/ 89055 w 214313"/>
                        <a:gd name="connsiteY17" fmla="*/ 140040 h 338138"/>
                        <a:gd name="connsiteX18" fmla="*/ 112572 w 214313"/>
                        <a:gd name="connsiteY18" fmla="*/ 150473 h 338138"/>
                        <a:gd name="connsiteX19" fmla="*/ 112572 w 214313"/>
                        <a:gd name="connsiteY19" fmla="*/ 151777 h 338138"/>
                        <a:gd name="connsiteX20" fmla="*/ 126944 w 214313"/>
                        <a:gd name="connsiteY20" fmla="*/ 162209 h 338138"/>
                        <a:gd name="connsiteX21" fmla="*/ 138844 w 214313"/>
                        <a:gd name="connsiteY21" fmla="*/ 160257 h 338138"/>
                        <a:gd name="connsiteX22" fmla="*/ 129483 w 214313"/>
                        <a:gd name="connsiteY22" fmla="*/ 164972 h 338138"/>
                        <a:gd name="connsiteX23" fmla="*/ 126843 w 214313"/>
                        <a:gd name="connsiteY23" fmla="*/ 164972 h 338138"/>
                        <a:gd name="connsiteX24" fmla="*/ 109679 w 214313"/>
                        <a:gd name="connsiteY24" fmla="*/ 153001 h 338138"/>
                        <a:gd name="connsiteX25" fmla="*/ 88554 w 214313"/>
                        <a:gd name="connsiteY25" fmla="*/ 142360 h 338138"/>
                        <a:gd name="connsiteX26" fmla="*/ 64789 w 214313"/>
                        <a:gd name="connsiteY26" fmla="*/ 153001 h 338138"/>
                        <a:gd name="connsiteX27" fmla="*/ 47625 w 214313"/>
                        <a:gd name="connsiteY27" fmla="*/ 163642 h 338138"/>
                        <a:gd name="connsiteX28" fmla="*/ 107038 w 214313"/>
                        <a:gd name="connsiteY28" fmla="*/ 188913 h 338138"/>
                        <a:gd name="connsiteX29" fmla="*/ 180975 w 214313"/>
                        <a:gd name="connsiteY29" fmla="*/ 141030 h 338138"/>
                        <a:gd name="connsiteX30" fmla="*/ 178335 w 214313"/>
                        <a:gd name="connsiteY30" fmla="*/ 141030 h 338138"/>
                        <a:gd name="connsiteX31" fmla="*/ 153249 w 214313"/>
                        <a:gd name="connsiteY31" fmla="*/ 153001 h 338138"/>
                        <a:gd name="connsiteX32" fmla="*/ 138896 w 214313"/>
                        <a:gd name="connsiteY32" fmla="*/ 160230 h 338138"/>
                        <a:gd name="connsiteX33" fmla="*/ 151768 w 214313"/>
                        <a:gd name="connsiteY33" fmla="*/ 150473 h 338138"/>
                        <a:gd name="connsiteX34" fmla="*/ 177899 w 214313"/>
                        <a:gd name="connsiteY34" fmla="*/ 138736 h 338138"/>
                        <a:gd name="connsiteX35" fmla="*/ 181819 w 214313"/>
                        <a:gd name="connsiteY35" fmla="*/ 140040 h 338138"/>
                        <a:gd name="connsiteX36" fmla="*/ 185738 w 214313"/>
                        <a:gd name="connsiteY36" fmla="*/ 130912 h 338138"/>
                        <a:gd name="connsiteX37" fmla="*/ 177899 w 214313"/>
                        <a:gd name="connsiteY37" fmla="*/ 128304 h 338138"/>
                        <a:gd name="connsiteX38" fmla="*/ 153570 w 214313"/>
                        <a:gd name="connsiteY38" fmla="*/ 96536 h 338138"/>
                        <a:gd name="connsiteX39" fmla="*/ 162867 w 214313"/>
                        <a:gd name="connsiteY39" fmla="*/ 104481 h 338138"/>
                        <a:gd name="connsiteX40" fmla="*/ 157457 w 214313"/>
                        <a:gd name="connsiteY40" fmla="*/ 126118 h 338138"/>
                        <a:gd name="connsiteX41" fmla="*/ 135820 w 214313"/>
                        <a:gd name="connsiteY41" fmla="*/ 120709 h 338138"/>
                        <a:gd name="connsiteX42" fmla="*/ 141229 w 214313"/>
                        <a:gd name="connsiteY42" fmla="*/ 97719 h 338138"/>
                        <a:gd name="connsiteX43" fmla="*/ 153570 w 214313"/>
                        <a:gd name="connsiteY43" fmla="*/ 96536 h 338138"/>
                        <a:gd name="connsiteX44" fmla="*/ 107156 w 214313"/>
                        <a:gd name="connsiteY44" fmla="*/ 23812 h 338138"/>
                        <a:gd name="connsiteX45" fmla="*/ 25400 w 214313"/>
                        <a:gd name="connsiteY45" fmla="*/ 106801 h 338138"/>
                        <a:gd name="connsiteX46" fmla="*/ 35949 w 214313"/>
                        <a:gd name="connsiteY46" fmla="*/ 146320 h 338138"/>
                        <a:gd name="connsiteX47" fmla="*/ 41224 w 214313"/>
                        <a:gd name="connsiteY47" fmla="*/ 147637 h 338138"/>
                        <a:gd name="connsiteX48" fmla="*/ 43861 w 214313"/>
                        <a:gd name="connsiteY48" fmla="*/ 147637 h 338138"/>
                        <a:gd name="connsiteX49" fmla="*/ 66278 w 214313"/>
                        <a:gd name="connsiteY49" fmla="*/ 135782 h 338138"/>
                        <a:gd name="connsiteX50" fmla="*/ 80783 w 214313"/>
                        <a:gd name="connsiteY50" fmla="*/ 126561 h 338138"/>
                        <a:gd name="connsiteX51" fmla="*/ 104519 w 214313"/>
                        <a:gd name="connsiteY51" fmla="*/ 113388 h 338138"/>
                        <a:gd name="connsiteX52" fmla="*/ 108475 w 214313"/>
                        <a:gd name="connsiteY52" fmla="*/ 109436 h 338138"/>
                        <a:gd name="connsiteX53" fmla="*/ 92651 w 214313"/>
                        <a:gd name="connsiteY53" fmla="*/ 83090 h 338138"/>
                        <a:gd name="connsiteX54" fmla="*/ 95288 w 214313"/>
                        <a:gd name="connsiteY54" fmla="*/ 72552 h 338138"/>
                        <a:gd name="connsiteX55" fmla="*/ 105838 w 214313"/>
                        <a:gd name="connsiteY55" fmla="*/ 75186 h 338138"/>
                        <a:gd name="connsiteX56" fmla="*/ 119024 w 214313"/>
                        <a:gd name="connsiteY56" fmla="*/ 100215 h 338138"/>
                        <a:gd name="connsiteX57" fmla="*/ 122980 w 214313"/>
                        <a:gd name="connsiteY57" fmla="*/ 106801 h 338138"/>
                        <a:gd name="connsiteX58" fmla="*/ 142760 w 214313"/>
                        <a:gd name="connsiteY58" fmla="*/ 142368 h 338138"/>
                        <a:gd name="connsiteX59" fmla="*/ 145398 w 214313"/>
                        <a:gd name="connsiteY59" fmla="*/ 142368 h 338138"/>
                        <a:gd name="connsiteX60" fmla="*/ 151991 w 214313"/>
                        <a:gd name="connsiteY60" fmla="*/ 137099 h 338138"/>
                        <a:gd name="connsiteX61" fmla="*/ 178364 w 214313"/>
                        <a:gd name="connsiteY61" fmla="*/ 125243 h 338138"/>
                        <a:gd name="connsiteX62" fmla="*/ 186276 w 214313"/>
                        <a:gd name="connsiteY62" fmla="*/ 127878 h 338138"/>
                        <a:gd name="connsiteX63" fmla="*/ 188913 w 214313"/>
                        <a:gd name="connsiteY63" fmla="*/ 106801 h 338138"/>
                        <a:gd name="connsiteX64" fmla="*/ 107156 w 214313"/>
                        <a:gd name="connsiteY64" fmla="*/ 23812 h 338138"/>
                        <a:gd name="connsiteX65" fmla="*/ 107156 w 214313"/>
                        <a:gd name="connsiteY65" fmla="*/ 0 h 338138"/>
                        <a:gd name="connsiteX66" fmla="*/ 214313 w 214313"/>
                        <a:gd name="connsiteY66" fmla="*/ 106989 h 338138"/>
                        <a:gd name="connsiteX67" fmla="*/ 107156 w 214313"/>
                        <a:gd name="connsiteY67" fmla="*/ 338138 h 338138"/>
                        <a:gd name="connsiteX68" fmla="*/ 0 w 214313"/>
                        <a:gd name="connsiteY68" fmla="*/ 106989 h 338138"/>
                        <a:gd name="connsiteX69" fmla="*/ 107156 w 214313"/>
                        <a:gd name="connsiteY69"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14313" h="338138">
                          <a:moveTo>
                            <a:pt x="138896" y="160230"/>
                          </a:moveTo>
                          <a:lnTo>
                            <a:pt x="138866" y="160253"/>
                          </a:lnTo>
                          <a:lnTo>
                            <a:pt x="138844" y="160257"/>
                          </a:lnTo>
                          <a:close/>
                          <a:moveTo>
                            <a:pt x="177899" y="128304"/>
                          </a:moveTo>
                          <a:cubicBezTo>
                            <a:pt x="170060" y="127000"/>
                            <a:pt x="162221" y="130912"/>
                            <a:pt x="153075" y="140040"/>
                          </a:cubicBezTo>
                          <a:cubicBezTo>
                            <a:pt x="151768" y="141345"/>
                            <a:pt x="150462" y="142649"/>
                            <a:pt x="149155" y="143953"/>
                          </a:cubicBezTo>
                          <a:cubicBezTo>
                            <a:pt x="142623" y="149169"/>
                            <a:pt x="136090" y="151777"/>
                            <a:pt x="129557" y="151777"/>
                          </a:cubicBezTo>
                          <a:cubicBezTo>
                            <a:pt x="128251" y="151777"/>
                            <a:pt x="128251" y="151777"/>
                            <a:pt x="126944" y="151777"/>
                          </a:cubicBezTo>
                          <a:cubicBezTo>
                            <a:pt x="125637" y="151777"/>
                            <a:pt x="124331" y="151777"/>
                            <a:pt x="123024" y="150473"/>
                          </a:cubicBezTo>
                          <a:cubicBezTo>
                            <a:pt x="116492" y="146561"/>
                            <a:pt x="109959" y="138736"/>
                            <a:pt x="109959" y="138736"/>
                          </a:cubicBezTo>
                          <a:cubicBezTo>
                            <a:pt x="109959" y="138736"/>
                            <a:pt x="100813" y="129608"/>
                            <a:pt x="89055" y="129608"/>
                          </a:cubicBezTo>
                          <a:cubicBezTo>
                            <a:pt x="81215" y="128304"/>
                            <a:pt x="73376" y="132216"/>
                            <a:pt x="65537" y="140040"/>
                          </a:cubicBezTo>
                          <a:cubicBezTo>
                            <a:pt x="57698" y="147865"/>
                            <a:pt x="49859" y="150473"/>
                            <a:pt x="42019" y="150473"/>
                          </a:cubicBezTo>
                          <a:cubicBezTo>
                            <a:pt x="42019" y="150473"/>
                            <a:pt x="42019" y="150473"/>
                            <a:pt x="40713" y="150473"/>
                          </a:cubicBezTo>
                          <a:cubicBezTo>
                            <a:pt x="40713" y="150473"/>
                            <a:pt x="40713" y="150473"/>
                            <a:pt x="38100" y="150473"/>
                          </a:cubicBezTo>
                          <a:cubicBezTo>
                            <a:pt x="40713" y="154385"/>
                            <a:pt x="43326" y="156993"/>
                            <a:pt x="45939" y="160905"/>
                          </a:cubicBezTo>
                          <a:cubicBezTo>
                            <a:pt x="52472" y="159601"/>
                            <a:pt x="59004" y="156993"/>
                            <a:pt x="64230" y="150473"/>
                          </a:cubicBezTo>
                          <a:cubicBezTo>
                            <a:pt x="72070" y="142649"/>
                            <a:pt x="79909" y="140040"/>
                            <a:pt x="89055" y="140040"/>
                          </a:cubicBezTo>
                          <a:cubicBezTo>
                            <a:pt x="102120" y="140040"/>
                            <a:pt x="111266" y="150473"/>
                            <a:pt x="112572" y="150473"/>
                          </a:cubicBezTo>
                          <a:cubicBezTo>
                            <a:pt x="112572" y="150473"/>
                            <a:pt x="112572" y="150473"/>
                            <a:pt x="112572" y="151777"/>
                          </a:cubicBezTo>
                          <a:cubicBezTo>
                            <a:pt x="112572" y="151777"/>
                            <a:pt x="121718" y="162209"/>
                            <a:pt x="126944" y="162209"/>
                          </a:cubicBezTo>
                          <a:lnTo>
                            <a:pt x="138844" y="160257"/>
                          </a:lnTo>
                          <a:lnTo>
                            <a:pt x="129483" y="164972"/>
                          </a:lnTo>
                          <a:cubicBezTo>
                            <a:pt x="128163" y="164972"/>
                            <a:pt x="126843" y="164972"/>
                            <a:pt x="126843" y="164972"/>
                          </a:cubicBezTo>
                          <a:cubicBezTo>
                            <a:pt x="121562" y="164972"/>
                            <a:pt x="110999" y="154331"/>
                            <a:pt x="109679" y="153001"/>
                          </a:cubicBezTo>
                          <a:cubicBezTo>
                            <a:pt x="108359" y="151671"/>
                            <a:pt x="100437" y="142360"/>
                            <a:pt x="88554" y="142360"/>
                          </a:cubicBezTo>
                          <a:cubicBezTo>
                            <a:pt x="80632" y="141030"/>
                            <a:pt x="72711" y="145020"/>
                            <a:pt x="64789" y="153001"/>
                          </a:cubicBezTo>
                          <a:cubicBezTo>
                            <a:pt x="59508" y="158321"/>
                            <a:pt x="54226" y="162312"/>
                            <a:pt x="47625" y="163642"/>
                          </a:cubicBezTo>
                          <a:cubicBezTo>
                            <a:pt x="62148" y="179603"/>
                            <a:pt x="83273" y="188913"/>
                            <a:pt x="107038" y="188913"/>
                          </a:cubicBezTo>
                          <a:cubicBezTo>
                            <a:pt x="140046" y="188913"/>
                            <a:pt x="167772" y="168962"/>
                            <a:pt x="180975" y="141030"/>
                          </a:cubicBezTo>
                          <a:cubicBezTo>
                            <a:pt x="180975" y="141030"/>
                            <a:pt x="179655" y="141030"/>
                            <a:pt x="178335" y="141030"/>
                          </a:cubicBezTo>
                          <a:cubicBezTo>
                            <a:pt x="170413" y="139700"/>
                            <a:pt x="162491" y="143690"/>
                            <a:pt x="153249" y="153001"/>
                          </a:cubicBezTo>
                          <a:lnTo>
                            <a:pt x="138896" y="160230"/>
                          </a:lnTo>
                          <a:lnTo>
                            <a:pt x="151768" y="150473"/>
                          </a:lnTo>
                          <a:cubicBezTo>
                            <a:pt x="160914" y="141345"/>
                            <a:pt x="170060" y="137432"/>
                            <a:pt x="177899" y="138736"/>
                          </a:cubicBezTo>
                          <a:cubicBezTo>
                            <a:pt x="179205" y="138736"/>
                            <a:pt x="180512" y="138736"/>
                            <a:pt x="181819" y="140040"/>
                          </a:cubicBezTo>
                          <a:cubicBezTo>
                            <a:pt x="183125" y="137432"/>
                            <a:pt x="184432" y="133520"/>
                            <a:pt x="185738" y="130912"/>
                          </a:cubicBezTo>
                          <a:cubicBezTo>
                            <a:pt x="183125" y="129608"/>
                            <a:pt x="180512" y="128304"/>
                            <a:pt x="177899" y="128304"/>
                          </a:cubicBezTo>
                          <a:close/>
                          <a:moveTo>
                            <a:pt x="153570" y="96536"/>
                          </a:moveTo>
                          <a:cubicBezTo>
                            <a:pt x="157458" y="97719"/>
                            <a:pt x="160838" y="100424"/>
                            <a:pt x="162867" y="104481"/>
                          </a:cubicBezTo>
                          <a:cubicBezTo>
                            <a:pt x="168276" y="111242"/>
                            <a:pt x="165571" y="122061"/>
                            <a:pt x="157457" y="126118"/>
                          </a:cubicBezTo>
                          <a:cubicBezTo>
                            <a:pt x="149343" y="130175"/>
                            <a:pt x="139877" y="127470"/>
                            <a:pt x="135820" y="120709"/>
                          </a:cubicBezTo>
                          <a:cubicBezTo>
                            <a:pt x="131763" y="112595"/>
                            <a:pt x="134468" y="103128"/>
                            <a:pt x="141229" y="97719"/>
                          </a:cubicBezTo>
                          <a:cubicBezTo>
                            <a:pt x="145286" y="95691"/>
                            <a:pt x="149682" y="95353"/>
                            <a:pt x="153570" y="96536"/>
                          </a:cubicBezTo>
                          <a:close/>
                          <a:moveTo>
                            <a:pt x="107156" y="23812"/>
                          </a:moveTo>
                          <a:cubicBezTo>
                            <a:pt x="62322" y="23812"/>
                            <a:pt x="25400" y="60696"/>
                            <a:pt x="25400" y="106801"/>
                          </a:cubicBezTo>
                          <a:cubicBezTo>
                            <a:pt x="25400" y="121291"/>
                            <a:pt x="29356" y="134464"/>
                            <a:pt x="35949" y="146320"/>
                          </a:cubicBezTo>
                          <a:cubicBezTo>
                            <a:pt x="37268" y="147637"/>
                            <a:pt x="38586" y="147637"/>
                            <a:pt x="41224" y="147637"/>
                          </a:cubicBezTo>
                          <a:cubicBezTo>
                            <a:pt x="42542" y="147637"/>
                            <a:pt x="42542" y="147637"/>
                            <a:pt x="43861" y="147637"/>
                          </a:cubicBezTo>
                          <a:cubicBezTo>
                            <a:pt x="49136" y="146320"/>
                            <a:pt x="66278" y="135782"/>
                            <a:pt x="66278" y="135782"/>
                          </a:cubicBezTo>
                          <a:cubicBezTo>
                            <a:pt x="66278" y="135782"/>
                            <a:pt x="66278" y="135782"/>
                            <a:pt x="80783" y="126561"/>
                          </a:cubicBezTo>
                          <a:cubicBezTo>
                            <a:pt x="80783" y="126561"/>
                            <a:pt x="80783" y="126561"/>
                            <a:pt x="104519" y="113388"/>
                          </a:cubicBezTo>
                          <a:cubicBezTo>
                            <a:pt x="104519" y="113388"/>
                            <a:pt x="104519" y="113388"/>
                            <a:pt x="108475" y="109436"/>
                          </a:cubicBezTo>
                          <a:cubicBezTo>
                            <a:pt x="108475" y="109436"/>
                            <a:pt x="108475" y="109436"/>
                            <a:pt x="92651" y="83090"/>
                          </a:cubicBezTo>
                          <a:cubicBezTo>
                            <a:pt x="91333" y="79138"/>
                            <a:pt x="91333" y="75186"/>
                            <a:pt x="95288" y="72552"/>
                          </a:cubicBezTo>
                          <a:cubicBezTo>
                            <a:pt x="99244" y="71234"/>
                            <a:pt x="103200" y="72552"/>
                            <a:pt x="105838" y="75186"/>
                          </a:cubicBezTo>
                          <a:cubicBezTo>
                            <a:pt x="105838" y="75186"/>
                            <a:pt x="105838" y="75186"/>
                            <a:pt x="119024" y="100215"/>
                          </a:cubicBezTo>
                          <a:cubicBezTo>
                            <a:pt x="119024" y="100215"/>
                            <a:pt x="119024" y="100215"/>
                            <a:pt x="122980" y="106801"/>
                          </a:cubicBezTo>
                          <a:cubicBezTo>
                            <a:pt x="122980" y="106801"/>
                            <a:pt x="122980" y="106801"/>
                            <a:pt x="142760" y="142368"/>
                          </a:cubicBezTo>
                          <a:cubicBezTo>
                            <a:pt x="142760" y="142368"/>
                            <a:pt x="144079" y="143685"/>
                            <a:pt x="145398" y="142368"/>
                          </a:cubicBezTo>
                          <a:cubicBezTo>
                            <a:pt x="148035" y="141051"/>
                            <a:pt x="149354" y="139733"/>
                            <a:pt x="151991" y="137099"/>
                          </a:cubicBezTo>
                          <a:cubicBezTo>
                            <a:pt x="161221" y="127878"/>
                            <a:pt x="170452" y="123926"/>
                            <a:pt x="178364" y="125243"/>
                          </a:cubicBezTo>
                          <a:cubicBezTo>
                            <a:pt x="182320" y="125243"/>
                            <a:pt x="183639" y="126561"/>
                            <a:pt x="186276" y="127878"/>
                          </a:cubicBezTo>
                          <a:cubicBezTo>
                            <a:pt x="188913" y="121291"/>
                            <a:pt x="188913" y="113388"/>
                            <a:pt x="188913" y="106801"/>
                          </a:cubicBezTo>
                          <a:cubicBezTo>
                            <a:pt x="188913" y="60696"/>
                            <a:pt x="151991" y="23812"/>
                            <a:pt x="107156" y="23812"/>
                          </a:cubicBezTo>
                          <a:close/>
                          <a:moveTo>
                            <a:pt x="107156" y="0"/>
                          </a:moveTo>
                          <a:cubicBezTo>
                            <a:pt x="166688" y="0"/>
                            <a:pt x="214313" y="47551"/>
                            <a:pt x="214313" y="106989"/>
                          </a:cubicBezTo>
                          <a:cubicBezTo>
                            <a:pt x="214313" y="165107"/>
                            <a:pt x="107156" y="338138"/>
                            <a:pt x="107156" y="338138"/>
                          </a:cubicBezTo>
                          <a:cubicBezTo>
                            <a:pt x="107156" y="338138"/>
                            <a:pt x="0" y="165107"/>
                            <a:pt x="0" y="106989"/>
                          </a:cubicBezTo>
                          <a:cubicBezTo>
                            <a:pt x="0" y="47551"/>
                            <a:pt x="47625" y="0"/>
                            <a:pt x="107156" y="0"/>
                          </a:cubicBezTo>
                          <a:close/>
                        </a:path>
                      </a:pathLst>
                    </a:custGeom>
                    <a:solidFill>
                      <a:schemeClr val="bg1"/>
                    </a:solidFill>
                    <a:ln>
                      <a:noFill/>
                    </a:ln>
                  </p:spPr>
                  <p:txBody>
                    <a:bodyPr anchor="ctr"/>
                    <a:lstStyle/>
                    <a:p>
                      <a:pPr algn="ctr" defTabSz="914377">
                        <a:defRPr/>
                      </a:pPr>
                      <a:endParaRPr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nvGrpSpPr>
                <p:cNvPr id="55" name="千图PPT彼岸天：ID 8661124库_组合 7">
                  <a:extLst>
                    <a:ext uri="{FF2B5EF4-FFF2-40B4-BE49-F238E27FC236}">
                      <a16:creationId xmlns:a16="http://schemas.microsoft.com/office/drawing/2014/main" id="{DE923827-FE65-456D-954A-6FFD83AFA333}"/>
                    </a:ext>
                  </a:extLst>
                </p:cNvPr>
                <p:cNvGrpSpPr/>
                <p:nvPr>
                  <p:custDataLst>
                    <p:tags r:id="rId2"/>
                  </p:custDataLst>
                </p:nvPr>
              </p:nvGrpSpPr>
              <p:grpSpPr>
                <a:xfrm>
                  <a:off x="9613541" y="1339914"/>
                  <a:ext cx="2250835" cy="3739079"/>
                  <a:chOff x="9365880" y="1339913"/>
                  <a:chExt cx="2250834" cy="3739078"/>
                </a:xfrm>
              </p:grpSpPr>
              <p:sp>
                <p:nvSpPr>
                  <p:cNvPr id="56" name="矩形 55">
                    <a:extLst>
                      <a:ext uri="{FF2B5EF4-FFF2-40B4-BE49-F238E27FC236}">
                        <a16:creationId xmlns:a16="http://schemas.microsoft.com/office/drawing/2014/main" id="{971F09FC-93D8-48DC-8E3A-1FC336B32232}"/>
                      </a:ext>
                    </a:extLst>
                  </p:cNvPr>
                  <p:cNvSpPr/>
                  <p:nvPr/>
                </p:nvSpPr>
                <p:spPr>
                  <a:xfrm>
                    <a:off x="9365880" y="4753581"/>
                    <a:ext cx="2250834" cy="325410"/>
                  </a:xfrm>
                  <a:prstGeom prst="rect">
                    <a:avLst/>
                  </a:prstGeom>
                </p:spPr>
                <p:txBody>
                  <a:bodyPr wrap="none" lIns="0" tIns="0" rIns="0" bIns="0" anchor="ctr" anchorCtr="1">
                    <a:normAutofit fontScale="92500" lnSpcReduction="20000"/>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自我价值保护原则</a:t>
                    </a:r>
                  </a:p>
                </p:txBody>
              </p:sp>
              <p:grpSp>
                <p:nvGrpSpPr>
                  <p:cNvPr id="57" name="组合 56">
                    <a:extLst>
                      <a:ext uri="{FF2B5EF4-FFF2-40B4-BE49-F238E27FC236}">
                        <a16:creationId xmlns:a16="http://schemas.microsoft.com/office/drawing/2014/main" id="{37FEDD1E-E47B-4A05-8D67-F80C742A0698}"/>
                      </a:ext>
                    </a:extLst>
                  </p:cNvPr>
                  <p:cNvGrpSpPr/>
                  <p:nvPr/>
                </p:nvGrpSpPr>
                <p:grpSpPr>
                  <a:xfrm>
                    <a:off x="9917629" y="1339913"/>
                    <a:ext cx="1082040" cy="2826488"/>
                    <a:chOff x="8948650" y="1339913"/>
                    <a:chExt cx="1082040" cy="2826488"/>
                  </a:xfrm>
                </p:grpSpPr>
                <p:sp>
                  <p:nvSpPr>
                    <p:cNvPr id="58" name="梯形 57">
                      <a:extLst>
                        <a:ext uri="{FF2B5EF4-FFF2-40B4-BE49-F238E27FC236}">
                          <a16:creationId xmlns:a16="http://schemas.microsoft.com/office/drawing/2014/main" id="{75E514E0-F4AA-4D70-B584-7CE59D954C1C}"/>
                        </a:ext>
                      </a:extLst>
                    </p:cNvPr>
                    <p:cNvSpPr/>
                    <p:nvPr/>
                  </p:nvSpPr>
                  <p:spPr>
                    <a:xfrm flipV="1">
                      <a:off x="9165009"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59" name="椭圆 58">
                      <a:extLst>
                        <a:ext uri="{FF2B5EF4-FFF2-40B4-BE49-F238E27FC236}">
                          <a16:creationId xmlns:a16="http://schemas.microsoft.com/office/drawing/2014/main" id="{3A03961C-0470-4B00-BA3E-1EED38EE47F7}"/>
                        </a:ext>
                      </a:extLst>
                    </p:cNvPr>
                    <p:cNvSpPr/>
                    <p:nvPr/>
                  </p:nvSpPr>
                  <p:spPr>
                    <a:xfrm>
                      <a:off x="8948650" y="3084361"/>
                      <a:ext cx="1082040" cy="1082040"/>
                    </a:xfrm>
                    <a:prstGeom prst="ellipse">
                      <a:avLst/>
                    </a:prstGeom>
                    <a:solidFill>
                      <a:schemeClr val="accent6">
                        <a:lumMod val="100000"/>
                      </a:schemeClr>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60" name="任意多边形 109">
                      <a:extLst>
                        <a:ext uri="{FF2B5EF4-FFF2-40B4-BE49-F238E27FC236}">
                          <a16:creationId xmlns:a16="http://schemas.microsoft.com/office/drawing/2014/main" id="{B49CFECB-FE91-49FC-A9E1-CDAFAA01E949}"/>
                        </a:ext>
                      </a:extLst>
                    </p:cNvPr>
                    <p:cNvSpPr/>
                    <p:nvPr/>
                  </p:nvSpPr>
                  <p:spPr>
                    <a:xfrm>
                      <a:off x="9032471"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6">
                        <a:lumMod val="10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61" name="任意多边形 110">
                      <a:extLst>
                        <a:ext uri="{FF2B5EF4-FFF2-40B4-BE49-F238E27FC236}">
                          <a16:creationId xmlns:a16="http://schemas.microsoft.com/office/drawing/2014/main" id="{C9EF8928-B872-47C2-A68A-EE337DB41822}"/>
                        </a:ext>
                      </a:extLst>
                    </p:cNvPr>
                    <p:cNvSpPr/>
                    <p:nvPr/>
                  </p:nvSpPr>
                  <p:spPr>
                    <a:xfrm>
                      <a:off x="9208684"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62" name="任意多边形 111">
                      <a:extLst>
                        <a:ext uri="{FF2B5EF4-FFF2-40B4-BE49-F238E27FC236}">
                          <a16:creationId xmlns:a16="http://schemas.microsoft.com/office/drawing/2014/main" id="{48463699-570F-47E1-8873-03F2E1290846}"/>
                        </a:ext>
                      </a:extLst>
                    </p:cNvPr>
                    <p:cNvSpPr>
                      <a:spLocks/>
                    </p:cNvSpPr>
                    <p:nvPr/>
                  </p:nvSpPr>
                  <p:spPr bwMode="auto">
                    <a:xfrm>
                      <a:off x="9176417" y="3290159"/>
                      <a:ext cx="673606" cy="670442"/>
                    </a:xfrm>
                    <a:custGeom>
                      <a:avLst/>
                      <a:gdLst>
                        <a:gd name="connsiteX0" fmla="*/ 265906 w 338138"/>
                        <a:gd name="connsiteY0" fmla="*/ 246063 h 336550"/>
                        <a:gd name="connsiteX1" fmla="*/ 267229 w 338138"/>
                        <a:gd name="connsiteY1" fmla="*/ 246063 h 336550"/>
                        <a:gd name="connsiteX2" fmla="*/ 269875 w 338138"/>
                        <a:gd name="connsiteY2" fmla="*/ 251567 h 336550"/>
                        <a:gd name="connsiteX3" fmla="*/ 265906 w 338138"/>
                        <a:gd name="connsiteY3" fmla="*/ 261198 h 336550"/>
                        <a:gd name="connsiteX4" fmla="*/ 259292 w 338138"/>
                        <a:gd name="connsiteY4" fmla="*/ 266701 h 336550"/>
                        <a:gd name="connsiteX5" fmla="*/ 257969 w 338138"/>
                        <a:gd name="connsiteY5" fmla="*/ 266701 h 336550"/>
                        <a:gd name="connsiteX6" fmla="*/ 254000 w 338138"/>
                        <a:gd name="connsiteY6" fmla="*/ 266701 h 336550"/>
                        <a:gd name="connsiteX7" fmla="*/ 254000 w 338138"/>
                        <a:gd name="connsiteY7" fmla="*/ 261198 h 336550"/>
                        <a:gd name="connsiteX8" fmla="*/ 259292 w 338138"/>
                        <a:gd name="connsiteY8" fmla="*/ 252942 h 336550"/>
                        <a:gd name="connsiteX9" fmla="*/ 265906 w 338138"/>
                        <a:gd name="connsiteY9" fmla="*/ 246063 h 336550"/>
                        <a:gd name="connsiteX10" fmla="*/ 296574 w 338138"/>
                        <a:gd name="connsiteY10" fmla="*/ 128290 h 336550"/>
                        <a:gd name="connsiteX11" fmla="*/ 300471 w 338138"/>
                        <a:gd name="connsiteY11" fmla="*/ 136029 h 336550"/>
                        <a:gd name="connsiteX12" fmla="*/ 305666 w 338138"/>
                        <a:gd name="connsiteY12" fmla="*/ 141189 h 336550"/>
                        <a:gd name="connsiteX13" fmla="*/ 309563 w 338138"/>
                        <a:gd name="connsiteY13" fmla="*/ 147638 h 336550"/>
                        <a:gd name="connsiteX14" fmla="*/ 309563 w 338138"/>
                        <a:gd name="connsiteY14" fmla="*/ 145058 h 336550"/>
                        <a:gd name="connsiteX15" fmla="*/ 305666 w 338138"/>
                        <a:gd name="connsiteY15" fmla="*/ 129580 h 336550"/>
                        <a:gd name="connsiteX16" fmla="*/ 303069 w 338138"/>
                        <a:gd name="connsiteY16" fmla="*/ 129580 h 336550"/>
                        <a:gd name="connsiteX17" fmla="*/ 296574 w 338138"/>
                        <a:gd name="connsiteY17" fmla="*/ 128290 h 336550"/>
                        <a:gd name="connsiteX18" fmla="*/ 169068 w 338138"/>
                        <a:gd name="connsiteY18" fmla="*/ 25400 h 336550"/>
                        <a:gd name="connsiteX19" fmla="*/ 108552 w 338138"/>
                        <a:gd name="connsiteY19" fmla="*/ 38556 h 336550"/>
                        <a:gd name="connsiteX20" fmla="*/ 76979 w 338138"/>
                        <a:gd name="connsiteY20" fmla="*/ 58289 h 336550"/>
                        <a:gd name="connsiteX21" fmla="*/ 84872 w 338138"/>
                        <a:gd name="connsiteY21" fmla="*/ 58289 h 336550"/>
                        <a:gd name="connsiteX22" fmla="*/ 109868 w 338138"/>
                        <a:gd name="connsiteY22" fmla="*/ 58289 h 336550"/>
                        <a:gd name="connsiteX23" fmla="*/ 123024 w 338138"/>
                        <a:gd name="connsiteY23" fmla="*/ 63551 h 336550"/>
                        <a:gd name="connsiteX24" fmla="*/ 123024 w 338138"/>
                        <a:gd name="connsiteY24" fmla="*/ 64867 h 336550"/>
                        <a:gd name="connsiteX25" fmla="*/ 124339 w 338138"/>
                        <a:gd name="connsiteY25" fmla="*/ 66183 h 336550"/>
                        <a:gd name="connsiteX26" fmla="*/ 136179 w 338138"/>
                        <a:gd name="connsiteY26" fmla="*/ 76707 h 336550"/>
                        <a:gd name="connsiteX27" fmla="*/ 140126 w 338138"/>
                        <a:gd name="connsiteY27" fmla="*/ 80654 h 336550"/>
                        <a:gd name="connsiteX28" fmla="*/ 145388 w 338138"/>
                        <a:gd name="connsiteY28" fmla="*/ 93810 h 336550"/>
                        <a:gd name="connsiteX29" fmla="*/ 137495 w 338138"/>
                        <a:gd name="connsiteY29" fmla="*/ 118805 h 336550"/>
                        <a:gd name="connsiteX30" fmla="*/ 128286 w 338138"/>
                        <a:gd name="connsiteY30" fmla="*/ 130645 h 336550"/>
                        <a:gd name="connsiteX31" fmla="*/ 128286 w 338138"/>
                        <a:gd name="connsiteY31" fmla="*/ 131961 h 336550"/>
                        <a:gd name="connsiteX32" fmla="*/ 119077 w 338138"/>
                        <a:gd name="connsiteY32" fmla="*/ 142486 h 336550"/>
                        <a:gd name="connsiteX33" fmla="*/ 113815 w 338138"/>
                        <a:gd name="connsiteY33" fmla="*/ 151695 h 336550"/>
                        <a:gd name="connsiteX34" fmla="*/ 107237 w 338138"/>
                        <a:gd name="connsiteY34" fmla="*/ 146432 h 336550"/>
                        <a:gd name="connsiteX35" fmla="*/ 103290 w 338138"/>
                        <a:gd name="connsiteY35" fmla="*/ 143801 h 336550"/>
                        <a:gd name="connsiteX36" fmla="*/ 99343 w 338138"/>
                        <a:gd name="connsiteY36" fmla="*/ 145117 h 336550"/>
                        <a:gd name="connsiteX37" fmla="*/ 98028 w 338138"/>
                        <a:gd name="connsiteY37" fmla="*/ 147748 h 336550"/>
                        <a:gd name="connsiteX38" fmla="*/ 92765 w 338138"/>
                        <a:gd name="connsiteY38" fmla="*/ 162219 h 336550"/>
                        <a:gd name="connsiteX39" fmla="*/ 92765 w 338138"/>
                        <a:gd name="connsiteY39" fmla="*/ 167481 h 336550"/>
                        <a:gd name="connsiteX40" fmla="*/ 95397 w 338138"/>
                        <a:gd name="connsiteY40" fmla="*/ 178006 h 336550"/>
                        <a:gd name="connsiteX41" fmla="*/ 98028 w 338138"/>
                        <a:gd name="connsiteY41" fmla="*/ 189846 h 336550"/>
                        <a:gd name="connsiteX42" fmla="*/ 108552 w 338138"/>
                        <a:gd name="connsiteY42" fmla="*/ 200371 h 336550"/>
                        <a:gd name="connsiteX43" fmla="*/ 123024 w 338138"/>
                        <a:gd name="connsiteY43" fmla="*/ 206949 h 336550"/>
                        <a:gd name="connsiteX44" fmla="*/ 132232 w 338138"/>
                        <a:gd name="connsiteY44" fmla="*/ 217473 h 336550"/>
                        <a:gd name="connsiteX45" fmla="*/ 132232 w 338138"/>
                        <a:gd name="connsiteY45" fmla="*/ 227998 h 336550"/>
                        <a:gd name="connsiteX46" fmla="*/ 128286 w 338138"/>
                        <a:gd name="connsiteY46" fmla="*/ 243784 h 336550"/>
                        <a:gd name="connsiteX47" fmla="*/ 124339 w 338138"/>
                        <a:gd name="connsiteY47" fmla="*/ 250362 h 336550"/>
                        <a:gd name="connsiteX48" fmla="*/ 121708 w 338138"/>
                        <a:gd name="connsiteY48" fmla="*/ 264834 h 336550"/>
                        <a:gd name="connsiteX49" fmla="*/ 124339 w 338138"/>
                        <a:gd name="connsiteY49" fmla="*/ 288514 h 336550"/>
                        <a:gd name="connsiteX50" fmla="*/ 119077 w 338138"/>
                        <a:gd name="connsiteY50" fmla="*/ 296407 h 336550"/>
                        <a:gd name="connsiteX51" fmla="*/ 107237 w 338138"/>
                        <a:gd name="connsiteY51" fmla="*/ 288514 h 336550"/>
                        <a:gd name="connsiteX52" fmla="*/ 100659 w 338138"/>
                        <a:gd name="connsiteY52" fmla="*/ 274043 h 336550"/>
                        <a:gd name="connsiteX53" fmla="*/ 94081 w 338138"/>
                        <a:gd name="connsiteY53" fmla="*/ 262203 h 336550"/>
                        <a:gd name="connsiteX54" fmla="*/ 92765 w 338138"/>
                        <a:gd name="connsiteY54" fmla="*/ 260887 h 336550"/>
                        <a:gd name="connsiteX55" fmla="*/ 80925 w 338138"/>
                        <a:gd name="connsiteY55" fmla="*/ 252994 h 336550"/>
                        <a:gd name="connsiteX56" fmla="*/ 65138 w 338138"/>
                        <a:gd name="connsiteY56" fmla="*/ 249047 h 336550"/>
                        <a:gd name="connsiteX57" fmla="*/ 61192 w 338138"/>
                        <a:gd name="connsiteY57" fmla="*/ 237207 h 336550"/>
                        <a:gd name="connsiteX58" fmla="*/ 62507 w 338138"/>
                        <a:gd name="connsiteY58" fmla="*/ 231944 h 336550"/>
                        <a:gd name="connsiteX59" fmla="*/ 63823 w 338138"/>
                        <a:gd name="connsiteY59" fmla="*/ 221420 h 336550"/>
                        <a:gd name="connsiteX60" fmla="*/ 73032 w 338138"/>
                        <a:gd name="connsiteY60" fmla="*/ 209580 h 336550"/>
                        <a:gd name="connsiteX61" fmla="*/ 78294 w 338138"/>
                        <a:gd name="connsiteY61" fmla="*/ 205633 h 336550"/>
                        <a:gd name="connsiteX62" fmla="*/ 82241 w 338138"/>
                        <a:gd name="connsiteY62" fmla="*/ 192477 h 336550"/>
                        <a:gd name="connsiteX63" fmla="*/ 79610 w 338138"/>
                        <a:gd name="connsiteY63" fmla="*/ 185899 h 336550"/>
                        <a:gd name="connsiteX64" fmla="*/ 79610 w 338138"/>
                        <a:gd name="connsiteY64" fmla="*/ 184584 h 336550"/>
                        <a:gd name="connsiteX65" fmla="*/ 69085 w 338138"/>
                        <a:gd name="connsiteY65" fmla="*/ 176690 h 336550"/>
                        <a:gd name="connsiteX66" fmla="*/ 45405 w 338138"/>
                        <a:gd name="connsiteY66" fmla="*/ 172744 h 336550"/>
                        <a:gd name="connsiteX67" fmla="*/ 34880 w 338138"/>
                        <a:gd name="connsiteY67" fmla="*/ 163535 h 336550"/>
                        <a:gd name="connsiteX68" fmla="*/ 29618 w 338138"/>
                        <a:gd name="connsiteY68" fmla="*/ 147748 h 336550"/>
                        <a:gd name="connsiteX69" fmla="*/ 29618 w 338138"/>
                        <a:gd name="connsiteY69" fmla="*/ 145117 h 336550"/>
                        <a:gd name="connsiteX70" fmla="*/ 26987 w 338138"/>
                        <a:gd name="connsiteY70" fmla="*/ 167481 h 336550"/>
                        <a:gd name="connsiteX71" fmla="*/ 36196 w 338138"/>
                        <a:gd name="connsiteY71" fmla="*/ 216157 h 336550"/>
                        <a:gd name="connsiteX72" fmla="*/ 44089 w 338138"/>
                        <a:gd name="connsiteY72" fmla="*/ 234575 h 336550"/>
                        <a:gd name="connsiteX73" fmla="*/ 88819 w 338138"/>
                        <a:gd name="connsiteY73" fmla="*/ 284567 h 336550"/>
                        <a:gd name="connsiteX74" fmla="*/ 169068 w 338138"/>
                        <a:gd name="connsiteY74" fmla="*/ 309563 h 336550"/>
                        <a:gd name="connsiteX75" fmla="*/ 190118 w 338138"/>
                        <a:gd name="connsiteY75" fmla="*/ 308248 h 336550"/>
                        <a:gd name="connsiteX76" fmla="*/ 196695 w 338138"/>
                        <a:gd name="connsiteY76" fmla="*/ 306932 h 336550"/>
                        <a:gd name="connsiteX77" fmla="*/ 216429 w 338138"/>
                        <a:gd name="connsiteY77" fmla="*/ 301670 h 336550"/>
                        <a:gd name="connsiteX78" fmla="*/ 229585 w 338138"/>
                        <a:gd name="connsiteY78" fmla="*/ 296407 h 336550"/>
                        <a:gd name="connsiteX79" fmla="*/ 248003 w 338138"/>
                        <a:gd name="connsiteY79" fmla="*/ 285883 h 336550"/>
                        <a:gd name="connsiteX80" fmla="*/ 297994 w 338138"/>
                        <a:gd name="connsiteY80" fmla="*/ 227998 h 336550"/>
                        <a:gd name="connsiteX81" fmla="*/ 311150 w 338138"/>
                        <a:gd name="connsiteY81" fmla="*/ 172744 h 336550"/>
                        <a:gd name="connsiteX82" fmla="*/ 311150 w 338138"/>
                        <a:gd name="connsiteY82" fmla="*/ 167481 h 336550"/>
                        <a:gd name="connsiteX83" fmla="*/ 311150 w 338138"/>
                        <a:gd name="connsiteY83" fmla="*/ 159588 h 336550"/>
                        <a:gd name="connsiteX84" fmla="*/ 308519 w 338138"/>
                        <a:gd name="connsiteY84" fmla="*/ 166166 h 336550"/>
                        <a:gd name="connsiteX85" fmla="*/ 297994 w 338138"/>
                        <a:gd name="connsiteY85" fmla="*/ 171428 h 336550"/>
                        <a:gd name="connsiteX86" fmla="*/ 295363 w 338138"/>
                        <a:gd name="connsiteY86" fmla="*/ 171428 h 336550"/>
                        <a:gd name="connsiteX87" fmla="*/ 279576 w 338138"/>
                        <a:gd name="connsiteY87" fmla="*/ 168797 h 336550"/>
                        <a:gd name="connsiteX88" fmla="*/ 276945 w 338138"/>
                        <a:gd name="connsiteY88" fmla="*/ 166166 h 336550"/>
                        <a:gd name="connsiteX89" fmla="*/ 267736 w 338138"/>
                        <a:gd name="connsiteY89" fmla="*/ 166166 h 336550"/>
                        <a:gd name="connsiteX90" fmla="*/ 274314 w 338138"/>
                        <a:gd name="connsiteY90" fmla="*/ 174059 h 336550"/>
                        <a:gd name="connsiteX91" fmla="*/ 276945 w 338138"/>
                        <a:gd name="connsiteY91" fmla="*/ 176690 h 336550"/>
                        <a:gd name="connsiteX92" fmla="*/ 291417 w 338138"/>
                        <a:gd name="connsiteY92" fmla="*/ 179322 h 336550"/>
                        <a:gd name="connsiteX93" fmla="*/ 292732 w 338138"/>
                        <a:gd name="connsiteY93" fmla="*/ 179322 h 336550"/>
                        <a:gd name="connsiteX94" fmla="*/ 296679 w 338138"/>
                        <a:gd name="connsiteY94" fmla="*/ 180637 h 336550"/>
                        <a:gd name="connsiteX95" fmla="*/ 296679 w 338138"/>
                        <a:gd name="connsiteY95" fmla="*/ 181953 h 336550"/>
                        <a:gd name="connsiteX96" fmla="*/ 296679 w 338138"/>
                        <a:gd name="connsiteY96" fmla="*/ 184584 h 336550"/>
                        <a:gd name="connsiteX97" fmla="*/ 292732 w 338138"/>
                        <a:gd name="connsiteY97" fmla="*/ 189846 h 336550"/>
                        <a:gd name="connsiteX98" fmla="*/ 282208 w 338138"/>
                        <a:gd name="connsiteY98" fmla="*/ 201686 h 336550"/>
                        <a:gd name="connsiteX99" fmla="*/ 272999 w 338138"/>
                        <a:gd name="connsiteY99" fmla="*/ 212211 h 336550"/>
                        <a:gd name="connsiteX100" fmla="*/ 272999 w 338138"/>
                        <a:gd name="connsiteY100" fmla="*/ 214842 h 336550"/>
                        <a:gd name="connsiteX101" fmla="*/ 269052 w 338138"/>
                        <a:gd name="connsiteY101" fmla="*/ 224051 h 336550"/>
                        <a:gd name="connsiteX102" fmla="*/ 258527 w 338138"/>
                        <a:gd name="connsiteY102" fmla="*/ 231944 h 336550"/>
                        <a:gd name="connsiteX103" fmla="*/ 255896 w 338138"/>
                        <a:gd name="connsiteY103" fmla="*/ 235891 h 336550"/>
                        <a:gd name="connsiteX104" fmla="*/ 251949 w 338138"/>
                        <a:gd name="connsiteY104" fmla="*/ 246416 h 336550"/>
                        <a:gd name="connsiteX105" fmla="*/ 244056 w 338138"/>
                        <a:gd name="connsiteY105" fmla="*/ 259571 h 336550"/>
                        <a:gd name="connsiteX106" fmla="*/ 237478 w 338138"/>
                        <a:gd name="connsiteY106" fmla="*/ 266149 h 336550"/>
                        <a:gd name="connsiteX107" fmla="*/ 225638 w 338138"/>
                        <a:gd name="connsiteY107" fmla="*/ 268780 h 336550"/>
                        <a:gd name="connsiteX108" fmla="*/ 224322 w 338138"/>
                        <a:gd name="connsiteY108" fmla="*/ 267465 h 336550"/>
                        <a:gd name="connsiteX109" fmla="*/ 219060 w 338138"/>
                        <a:gd name="connsiteY109" fmla="*/ 256940 h 336550"/>
                        <a:gd name="connsiteX110" fmla="*/ 220376 w 338138"/>
                        <a:gd name="connsiteY110" fmla="*/ 231944 h 336550"/>
                        <a:gd name="connsiteX111" fmla="*/ 213798 w 338138"/>
                        <a:gd name="connsiteY111" fmla="*/ 218789 h 336550"/>
                        <a:gd name="connsiteX112" fmla="*/ 208536 w 338138"/>
                        <a:gd name="connsiteY112" fmla="*/ 214842 h 336550"/>
                        <a:gd name="connsiteX113" fmla="*/ 200642 w 338138"/>
                        <a:gd name="connsiteY113" fmla="*/ 204317 h 336550"/>
                        <a:gd name="connsiteX114" fmla="*/ 200642 w 338138"/>
                        <a:gd name="connsiteY114" fmla="*/ 201686 h 336550"/>
                        <a:gd name="connsiteX115" fmla="*/ 199327 w 338138"/>
                        <a:gd name="connsiteY115" fmla="*/ 189846 h 336550"/>
                        <a:gd name="connsiteX116" fmla="*/ 200642 w 338138"/>
                        <a:gd name="connsiteY116" fmla="*/ 179322 h 336550"/>
                        <a:gd name="connsiteX117" fmla="*/ 203273 w 338138"/>
                        <a:gd name="connsiteY117" fmla="*/ 176690 h 336550"/>
                        <a:gd name="connsiteX118" fmla="*/ 207220 w 338138"/>
                        <a:gd name="connsiteY118" fmla="*/ 171428 h 336550"/>
                        <a:gd name="connsiteX119" fmla="*/ 220376 w 338138"/>
                        <a:gd name="connsiteY119" fmla="*/ 166166 h 336550"/>
                        <a:gd name="connsiteX120" fmla="*/ 232216 w 338138"/>
                        <a:gd name="connsiteY120" fmla="*/ 167481 h 336550"/>
                        <a:gd name="connsiteX121" fmla="*/ 242740 w 338138"/>
                        <a:gd name="connsiteY121" fmla="*/ 163535 h 336550"/>
                        <a:gd name="connsiteX122" fmla="*/ 244056 w 338138"/>
                        <a:gd name="connsiteY122" fmla="*/ 149063 h 336550"/>
                        <a:gd name="connsiteX123" fmla="*/ 242740 w 338138"/>
                        <a:gd name="connsiteY123" fmla="*/ 146432 h 336550"/>
                        <a:gd name="connsiteX124" fmla="*/ 233531 w 338138"/>
                        <a:gd name="connsiteY124" fmla="*/ 138539 h 336550"/>
                        <a:gd name="connsiteX125" fmla="*/ 229585 w 338138"/>
                        <a:gd name="connsiteY125" fmla="*/ 138539 h 336550"/>
                        <a:gd name="connsiteX126" fmla="*/ 215113 w 338138"/>
                        <a:gd name="connsiteY126" fmla="*/ 143801 h 336550"/>
                        <a:gd name="connsiteX127" fmla="*/ 211167 w 338138"/>
                        <a:gd name="connsiteY127" fmla="*/ 147748 h 336550"/>
                        <a:gd name="connsiteX128" fmla="*/ 205904 w 338138"/>
                        <a:gd name="connsiteY128" fmla="*/ 145117 h 336550"/>
                        <a:gd name="connsiteX129" fmla="*/ 205904 w 338138"/>
                        <a:gd name="connsiteY129" fmla="*/ 133277 h 336550"/>
                        <a:gd name="connsiteX130" fmla="*/ 212482 w 338138"/>
                        <a:gd name="connsiteY130" fmla="*/ 120121 h 336550"/>
                        <a:gd name="connsiteX131" fmla="*/ 212482 w 338138"/>
                        <a:gd name="connsiteY131" fmla="*/ 118805 h 336550"/>
                        <a:gd name="connsiteX132" fmla="*/ 226953 w 338138"/>
                        <a:gd name="connsiteY132" fmla="*/ 101703 h 336550"/>
                        <a:gd name="connsiteX133" fmla="*/ 240109 w 338138"/>
                        <a:gd name="connsiteY133" fmla="*/ 85916 h 336550"/>
                        <a:gd name="connsiteX134" fmla="*/ 245371 w 338138"/>
                        <a:gd name="connsiteY134" fmla="*/ 81969 h 336550"/>
                        <a:gd name="connsiteX135" fmla="*/ 253265 w 338138"/>
                        <a:gd name="connsiteY135" fmla="*/ 80654 h 336550"/>
                        <a:gd name="connsiteX136" fmla="*/ 284839 w 338138"/>
                        <a:gd name="connsiteY136" fmla="*/ 84601 h 336550"/>
                        <a:gd name="connsiteX137" fmla="*/ 169068 w 338138"/>
                        <a:gd name="connsiteY137" fmla="*/ 25400 h 336550"/>
                        <a:gd name="connsiteX138" fmla="*/ 169069 w 338138"/>
                        <a:gd name="connsiteY138" fmla="*/ 0 h 336550"/>
                        <a:gd name="connsiteX139" fmla="*/ 320967 w 338138"/>
                        <a:gd name="connsiteY139" fmla="*/ 93340 h 336550"/>
                        <a:gd name="connsiteX140" fmla="*/ 335496 w 338138"/>
                        <a:gd name="connsiteY140" fmla="*/ 141982 h 336550"/>
                        <a:gd name="connsiteX141" fmla="*/ 338138 w 338138"/>
                        <a:gd name="connsiteY141" fmla="*/ 157758 h 336550"/>
                        <a:gd name="connsiteX142" fmla="*/ 338138 w 338138"/>
                        <a:gd name="connsiteY142" fmla="*/ 168275 h 336550"/>
                        <a:gd name="connsiteX143" fmla="*/ 338138 w 338138"/>
                        <a:gd name="connsiteY143" fmla="*/ 174848 h 336550"/>
                        <a:gd name="connsiteX144" fmla="*/ 268133 w 338138"/>
                        <a:gd name="connsiteY144" fmla="*/ 304999 h 336550"/>
                        <a:gd name="connsiteX145" fmla="*/ 191523 w 338138"/>
                        <a:gd name="connsiteY145" fmla="*/ 335235 h 336550"/>
                        <a:gd name="connsiteX146" fmla="*/ 169069 w 338138"/>
                        <a:gd name="connsiteY146" fmla="*/ 336550 h 336550"/>
                        <a:gd name="connsiteX147" fmla="*/ 84534 w 338138"/>
                        <a:gd name="connsiteY147" fmla="*/ 314201 h 336550"/>
                        <a:gd name="connsiteX148" fmla="*/ 26417 w 338138"/>
                        <a:gd name="connsiteY148" fmla="*/ 257671 h 336550"/>
                        <a:gd name="connsiteX149" fmla="*/ 5283 w 338138"/>
                        <a:gd name="connsiteY149" fmla="*/ 211658 h 336550"/>
                        <a:gd name="connsiteX150" fmla="*/ 0 w 338138"/>
                        <a:gd name="connsiteY150" fmla="*/ 168275 h 336550"/>
                        <a:gd name="connsiteX151" fmla="*/ 5283 w 338138"/>
                        <a:gd name="connsiteY151" fmla="*/ 127521 h 336550"/>
                        <a:gd name="connsiteX152" fmla="*/ 31700 w 338138"/>
                        <a:gd name="connsiteY152" fmla="*/ 69676 h 336550"/>
                        <a:gd name="connsiteX153" fmla="*/ 59438 w 338138"/>
                        <a:gd name="connsiteY153" fmla="*/ 39439 h 336550"/>
                        <a:gd name="connsiteX154" fmla="*/ 169069 w 338138"/>
                        <a:gd name="connsiteY154"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338138" h="336550">
                          <a:moveTo>
                            <a:pt x="265906" y="246063"/>
                          </a:moveTo>
                          <a:cubicBezTo>
                            <a:pt x="267229" y="246063"/>
                            <a:pt x="267229" y="246063"/>
                            <a:pt x="267229" y="246063"/>
                          </a:cubicBezTo>
                          <a:cubicBezTo>
                            <a:pt x="269875" y="246063"/>
                            <a:pt x="269875" y="248815"/>
                            <a:pt x="269875" y="251567"/>
                          </a:cubicBezTo>
                          <a:cubicBezTo>
                            <a:pt x="269875" y="254318"/>
                            <a:pt x="267229" y="258446"/>
                            <a:pt x="265906" y="261198"/>
                          </a:cubicBezTo>
                          <a:cubicBezTo>
                            <a:pt x="263260" y="262573"/>
                            <a:pt x="260615" y="265325"/>
                            <a:pt x="259292" y="266701"/>
                          </a:cubicBezTo>
                          <a:cubicBezTo>
                            <a:pt x="259292" y="266701"/>
                            <a:pt x="259292" y="266701"/>
                            <a:pt x="257969" y="266701"/>
                          </a:cubicBezTo>
                          <a:cubicBezTo>
                            <a:pt x="256646" y="266701"/>
                            <a:pt x="254000" y="266701"/>
                            <a:pt x="254000" y="266701"/>
                          </a:cubicBezTo>
                          <a:cubicBezTo>
                            <a:pt x="254000" y="265325"/>
                            <a:pt x="254000" y="262573"/>
                            <a:pt x="254000" y="261198"/>
                          </a:cubicBezTo>
                          <a:cubicBezTo>
                            <a:pt x="254000" y="259822"/>
                            <a:pt x="256646" y="255694"/>
                            <a:pt x="259292" y="252942"/>
                          </a:cubicBezTo>
                          <a:cubicBezTo>
                            <a:pt x="261938" y="250191"/>
                            <a:pt x="264583" y="247439"/>
                            <a:pt x="265906" y="246063"/>
                          </a:cubicBezTo>
                          <a:close/>
                          <a:moveTo>
                            <a:pt x="296574" y="128290"/>
                          </a:moveTo>
                          <a:cubicBezTo>
                            <a:pt x="295275" y="129580"/>
                            <a:pt x="297873" y="133449"/>
                            <a:pt x="300471" y="136029"/>
                          </a:cubicBezTo>
                          <a:cubicBezTo>
                            <a:pt x="300471" y="136029"/>
                            <a:pt x="300471" y="136029"/>
                            <a:pt x="305666" y="141189"/>
                          </a:cubicBezTo>
                          <a:cubicBezTo>
                            <a:pt x="306965" y="142478"/>
                            <a:pt x="308264" y="145058"/>
                            <a:pt x="309563" y="147638"/>
                          </a:cubicBezTo>
                          <a:cubicBezTo>
                            <a:pt x="309563" y="146348"/>
                            <a:pt x="309563" y="146348"/>
                            <a:pt x="309563" y="145058"/>
                          </a:cubicBezTo>
                          <a:cubicBezTo>
                            <a:pt x="308264" y="139899"/>
                            <a:pt x="306965" y="134739"/>
                            <a:pt x="305666" y="129580"/>
                          </a:cubicBezTo>
                          <a:cubicBezTo>
                            <a:pt x="305666" y="129580"/>
                            <a:pt x="304367" y="129580"/>
                            <a:pt x="303069" y="129580"/>
                          </a:cubicBezTo>
                          <a:cubicBezTo>
                            <a:pt x="300471" y="127000"/>
                            <a:pt x="297873" y="127000"/>
                            <a:pt x="296574" y="128290"/>
                          </a:cubicBezTo>
                          <a:close/>
                          <a:moveTo>
                            <a:pt x="169068" y="25400"/>
                          </a:moveTo>
                          <a:cubicBezTo>
                            <a:pt x="148019" y="25400"/>
                            <a:pt x="126970" y="30662"/>
                            <a:pt x="108552" y="38556"/>
                          </a:cubicBezTo>
                          <a:cubicBezTo>
                            <a:pt x="96712" y="43818"/>
                            <a:pt x="86188" y="51711"/>
                            <a:pt x="76979" y="58289"/>
                          </a:cubicBezTo>
                          <a:cubicBezTo>
                            <a:pt x="80925" y="58289"/>
                            <a:pt x="83556" y="58289"/>
                            <a:pt x="84872" y="58289"/>
                          </a:cubicBezTo>
                          <a:cubicBezTo>
                            <a:pt x="84872" y="58289"/>
                            <a:pt x="84872" y="58289"/>
                            <a:pt x="109868" y="58289"/>
                          </a:cubicBezTo>
                          <a:cubicBezTo>
                            <a:pt x="113815" y="58289"/>
                            <a:pt x="119077" y="60920"/>
                            <a:pt x="123024" y="63551"/>
                          </a:cubicBezTo>
                          <a:cubicBezTo>
                            <a:pt x="123024" y="64867"/>
                            <a:pt x="123024" y="64867"/>
                            <a:pt x="123024" y="64867"/>
                          </a:cubicBezTo>
                          <a:cubicBezTo>
                            <a:pt x="123024" y="64867"/>
                            <a:pt x="123024" y="64867"/>
                            <a:pt x="124339" y="66183"/>
                          </a:cubicBezTo>
                          <a:cubicBezTo>
                            <a:pt x="128286" y="68814"/>
                            <a:pt x="133548" y="74076"/>
                            <a:pt x="136179" y="76707"/>
                          </a:cubicBezTo>
                          <a:cubicBezTo>
                            <a:pt x="136179" y="76707"/>
                            <a:pt x="136179" y="76707"/>
                            <a:pt x="140126" y="80654"/>
                          </a:cubicBezTo>
                          <a:cubicBezTo>
                            <a:pt x="144073" y="83285"/>
                            <a:pt x="145388" y="89863"/>
                            <a:pt x="145388" y="93810"/>
                          </a:cubicBezTo>
                          <a:cubicBezTo>
                            <a:pt x="145388" y="93810"/>
                            <a:pt x="145388" y="93810"/>
                            <a:pt x="137495" y="118805"/>
                          </a:cubicBezTo>
                          <a:cubicBezTo>
                            <a:pt x="136179" y="124068"/>
                            <a:pt x="132232" y="129330"/>
                            <a:pt x="128286" y="130645"/>
                          </a:cubicBezTo>
                          <a:cubicBezTo>
                            <a:pt x="128286" y="130645"/>
                            <a:pt x="128286" y="130645"/>
                            <a:pt x="128286" y="131961"/>
                          </a:cubicBezTo>
                          <a:cubicBezTo>
                            <a:pt x="124339" y="133277"/>
                            <a:pt x="120392" y="138539"/>
                            <a:pt x="119077" y="142486"/>
                          </a:cubicBezTo>
                          <a:cubicBezTo>
                            <a:pt x="117761" y="147748"/>
                            <a:pt x="115130" y="151695"/>
                            <a:pt x="113815" y="151695"/>
                          </a:cubicBezTo>
                          <a:cubicBezTo>
                            <a:pt x="111183" y="153010"/>
                            <a:pt x="108552" y="150379"/>
                            <a:pt x="107237" y="146432"/>
                          </a:cubicBezTo>
                          <a:cubicBezTo>
                            <a:pt x="107237" y="145117"/>
                            <a:pt x="104606" y="143801"/>
                            <a:pt x="103290" y="143801"/>
                          </a:cubicBezTo>
                          <a:cubicBezTo>
                            <a:pt x="101974" y="143801"/>
                            <a:pt x="100659" y="143801"/>
                            <a:pt x="99343" y="145117"/>
                          </a:cubicBezTo>
                          <a:cubicBezTo>
                            <a:pt x="99343" y="145117"/>
                            <a:pt x="99343" y="145117"/>
                            <a:pt x="98028" y="147748"/>
                          </a:cubicBezTo>
                          <a:cubicBezTo>
                            <a:pt x="94081" y="150379"/>
                            <a:pt x="91450" y="156957"/>
                            <a:pt x="92765" y="162219"/>
                          </a:cubicBezTo>
                          <a:cubicBezTo>
                            <a:pt x="92765" y="163535"/>
                            <a:pt x="92765" y="166166"/>
                            <a:pt x="92765" y="167481"/>
                          </a:cubicBezTo>
                          <a:cubicBezTo>
                            <a:pt x="92765" y="171428"/>
                            <a:pt x="94081" y="175375"/>
                            <a:pt x="95397" y="178006"/>
                          </a:cubicBezTo>
                          <a:cubicBezTo>
                            <a:pt x="95397" y="178006"/>
                            <a:pt x="95397" y="178006"/>
                            <a:pt x="98028" y="189846"/>
                          </a:cubicBezTo>
                          <a:cubicBezTo>
                            <a:pt x="99343" y="193793"/>
                            <a:pt x="104606" y="199055"/>
                            <a:pt x="108552" y="200371"/>
                          </a:cubicBezTo>
                          <a:cubicBezTo>
                            <a:pt x="108552" y="200371"/>
                            <a:pt x="108552" y="200371"/>
                            <a:pt x="123024" y="206949"/>
                          </a:cubicBezTo>
                          <a:cubicBezTo>
                            <a:pt x="128286" y="208264"/>
                            <a:pt x="130917" y="213526"/>
                            <a:pt x="132232" y="217473"/>
                          </a:cubicBezTo>
                          <a:cubicBezTo>
                            <a:pt x="132232" y="217473"/>
                            <a:pt x="132232" y="217473"/>
                            <a:pt x="132232" y="227998"/>
                          </a:cubicBezTo>
                          <a:cubicBezTo>
                            <a:pt x="132232" y="233260"/>
                            <a:pt x="130917" y="239838"/>
                            <a:pt x="128286" y="243784"/>
                          </a:cubicBezTo>
                          <a:cubicBezTo>
                            <a:pt x="128286" y="243784"/>
                            <a:pt x="128286" y="243784"/>
                            <a:pt x="124339" y="250362"/>
                          </a:cubicBezTo>
                          <a:cubicBezTo>
                            <a:pt x="121708" y="254309"/>
                            <a:pt x="120392" y="260887"/>
                            <a:pt x="121708" y="264834"/>
                          </a:cubicBezTo>
                          <a:cubicBezTo>
                            <a:pt x="121708" y="264834"/>
                            <a:pt x="121708" y="264834"/>
                            <a:pt x="124339" y="288514"/>
                          </a:cubicBezTo>
                          <a:cubicBezTo>
                            <a:pt x="125655" y="292461"/>
                            <a:pt x="123024" y="296407"/>
                            <a:pt x="119077" y="296407"/>
                          </a:cubicBezTo>
                          <a:cubicBezTo>
                            <a:pt x="115130" y="296407"/>
                            <a:pt x="109868" y="292461"/>
                            <a:pt x="107237" y="288514"/>
                          </a:cubicBezTo>
                          <a:cubicBezTo>
                            <a:pt x="107237" y="288514"/>
                            <a:pt x="107237" y="288514"/>
                            <a:pt x="100659" y="274043"/>
                          </a:cubicBezTo>
                          <a:cubicBezTo>
                            <a:pt x="98028" y="270096"/>
                            <a:pt x="95397" y="264834"/>
                            <a:pt x="94081" y="262203"/>
                          </a:cubicBezTo>
                          <a:cubicBezTo>
                            <a:pt x="92765" y="260887"/>
                            <a:pt x="92765" y="260887"/>
                            <a:pt x="92765" y="260887"/>
                          </a:cubicBezTo>
                          <a:cubicBezTo>
                            <a:pt x="90134" y="258256"/>
                            <a:pt x="84872" y="254309"/>
                            <a:pt x="80925" y="252994"/>
                          </a:cubicBezTo>
                          <a:cubicBezTo>
                            <a:pt x="76979" y="252994"/>
                            <a:pt x="69085" y="250362"/>
                            <a:pt x="65138" y="249047"/>
                          </a:cubicBezTo>
                          <a:cubicBezTo>
                            <a:pt x="62507" y="246416"/>
                            <a:pt x="59876" y="241153"/>
                            <a:pt x="61192" y="237207"/>
                          </a:cubicBezTo>
                          <a:cubicBezTo>
                            <a:pt x="61192" y="237207"/>
                            <a:pt x="61192" y="237207"/>
                            <a:pt x="62507" y="231944"/>
                          </a:cubicBezTo>
                          <a:cubicBezTo>
                            <a:pt x="62507" y="231944"/>
                            <a:pt x="62507" y="231944"/>
                            <a:pt x="63823" y="221420"/>
                          </a:cubicBezTo>
                          <a:cubicBezTo>
                            <a:pt x="65138" y="217473"/>
                            <a:pt x="69085" y="212211"/>
                            <a:pt x="73032" y="209580"/>
                          </a:cubicBezTo>
                          <a:cubicBezTo>
                            <a:pt x="73032" y="209580"/>
                            <a:pt x="73032" y="209580"/>
                            <a:pt x="78294" y="205633"/>
                          </a:cubicBezTo>
                          <a:cubicBezTo>
                            <a:pt x="82241" y="203002"/>
                            <a:pt x="83556" y="196424"/>
                            <a:pt x="82241" y="192477"/>
                          </a:cubicBezTo>
                          <a:cubicBezTo>
                            <a:pt x="82241" y="192477"/>
                            <a:pt x="82241" y="192477"/>
                            <a:pt x="79610" y="185899"/>
                          </a:cubicBezTo>
                          <a:cubicBezTo>
                            <a:pt x="79610" y="184584"/>
                            <a:pt x="79610" y="184584"/>
                            <a:pt x="79610" y="184584"/>
                          </a:cubicBezTo>
                          <a:cubicBezTo>
                            <a:pt x="78294" y="180637"/>
                            <a:pt x="73032" y="176690"/>
                            <a:pt x="69085" y="176690"/>
                          </a:cubicBezTo>
                          <a:cubicBezTo>
                            <a:pt x="69085" y="176690"/>
                            <a:pt x="69085" y="176690"/>
                            <a:pt x="45405" y="172744"/>
                          </a:cubicBezTo>
                          <a:cubicBezTo>
                            <a:pt x="40143" y="171428"/>
                            <a:pt x="36196" y="167481"/>
                            <a:pt x="34880" y="163535"/>
                          </a:cubicBezTo>
                          <a:cubicBezTo>
                            <a:pt x="34880" y="163535"/>
                            <a:pt x="34880" y="163535"/>
                            <a:pt x="29618" y="147748"/>
                          </a:cubicBezTo>
                          <a:cubicBezTo>
                            <a:pt x="29618" y="146432"/>
                            <a:pt x="29618" y="145117"/>
                            <a:pt x="29618" y="145117"/>
                          </a:cubicBezTo>
                          <a:cubicBezTo>
                            <a:pt x="28303" y="151695"/>
                            <a:pt x="26987" y="159588"/>
                            <a:pt x="26987" y="167481"/>
                          </a:cubicBezTo>
                          <a:cubicBezTo>
                            <a:pt x="26987" y="184584"/>
                            <a:pt x="29618" y="201686"/>
                            <a:pt x="36196" y="216157"/>
                          </a:cubicBezTo>
                          <a:cubicBezTo>
                            <a:pt x="37511" y="222735"/>
                            <a:pt x="40143" y="229313"/>
                            <a:pt x="44089" y="234575"/>
                          </a:cubicBezTo>
                          <a:cubicBezTo>
                            <a:pt x="54614" y="254309"/>
                            <a:pt x="70401" y="271412"/>
                            <a:pt x="88819" y="284567"/>
                          </a:cubicBezTo>
                          <a:cubicBezTo>
                            <a:pt x="111183" y="300354"/>
                            <a:pt x="138810" y="309563"/>
                            <a:pt x="169068" y="309563"/>
                          </a:cubicBezTo>
                          <a:cubicBezTo>
                            <a:pt x="175646" y="309563"/>
                            <a:pt x="183540" y="309563"/>
                            <a:pt x="190118" y="308248"/>
                          </a:cubicBezTo>
                          <a:cubicBezTo>
                            <a:pt x="191433" y="308248"/>
                            <a:pt x="194064" y="306932"/>
                            <a:pt x="196695" y="306932"/>
                          </a:cubicBezTo>
                          <a:cubicBezTo>
                            <a:pt x="203273" y="305616"/>
                            <a:pt x="209851" y="304301"/>
                            <a:pt x="216429" y="301670"/>
                          </a:cubicBezTo>
                          <a:cubicBezTo>
                            <a:pt x="220376" y="300354"/>
                            <a:pt x="225638" y="297723"/>
                            <a:pt x="229585" y="296407"/>
                          </a:cubicBezTo>
                          <a:cubicBezTo>
                            <a:pt x="236162" y="292461"/>
                            <a:pt x="242740" y="289830"/>
                            <a:pt x="248003" y="285883"/>
                          </a:cubicBezTo>
                          <a:cubicBezTo>
                            <a:pt x="269052" y="271412"/>
                            <a:pt x="286154" y="251678"/>
                            <a:pt x="297994" y="227998"/>
                          </a:cubicBezTo>
                          <a:cubicBezTo>
                            <a:pt x="305888" y="210895"/>
                            <a:pt x="309835" y="192477"/>
                            <a:pt x="311150" y="172744"/>
                          </a:cubicBezTo>
                          <a:cubicBezTo>
                            <a:pt x="311150" y="171428"/>
                            <a:pt x="311150" y="168797"/>
                            <a:pt x="311150" y="167481"/>
                          </a:cubicBezTo>
                          <a:cubicBezTo>
                            <a:pt x="311150" y="164850"/>
                            <a:pt x="311150" y="162219"/>
                            <a:pt x="311150" y="159588"/>
                          </a:cubicBezTo>
                          <a:cubicBezTo>
                            <a:pt x="311150" y="162219"/>
                            <a:pt x="309835" y="164850"/>
                            <a:pt x="308519" y="166166"/>
                          </a:cubicBezTo>
                          <a:cubicBezTo>
                            <a:pt x="307203" y="168797"/>
                            <a:pt x="303257" y="171428"/>
                            <a:pt x="297994" y="171428"/>
                          </a:cubicBezTo>
                          <a:cubicBezTo>
                            <a:pt x="297994" y="171428"/>
                            <a:pt x="297994" y="171428"/>
                            <a:pt x="295363" y="171428"/>
                          </a:cubicBezTo>
                          <a:cubicBezTo>
                            <a:pt x="290101" y="172744"/>
                            <a:pt x="283523" y="170113"/>
                            <a:pt x="279576" y="168797"/>
                          </a:cubicBezTo>
                          <a:cubicBezTo>
                            <a:pt x="279576" y="168797"/>
                            <a:pt x="279576" y="168797"/>
                            <a:pt x="276945" y="166166"/>
                          </a:cubicBezTo>
                          <a:cubicBezTo>
                            <a:pt x="272999" y="164850"/>
                            <a:pt x="269052" y="164850"/>
                            <a:pt x="267736" y="166166"/>
                          </a:cubicBezTo>
                          <a:cubicBezTo>
                            <a:pt x="267736" y="167481"/>
                            <a:pt x="270367" y="171428"/>
                            <a:pt x="274314" y="174059"/>
                          </a:cubicBezTo>
                          <a:cubicBezTo>
                            <a:pt x="274314" y="174059"/>
                            <a:pt x="274314" y="174059"/>
                            <a:pt x="276945" y="176690"/>
                          </a:cubicBezTo>
                          <a:cubicBezTo>
                            <a:pt x="280892" y="179322"/>
                            <a:pt x="287470" y="180637"/>
                            <a:pt x="291417" y="179322"/>
                          </a:cubicBezTo>
                          <a:cubicBezTo>
                            <a:pt x="291417" y="179322"/>
                            <a:pt x="291417" y="179322"/>
                            <a:pt x="292732" y="179322"/>
                          </a:cubicBezTo>
                          <a:cubicBezTo>
                            <a:pt x="295363" y="178006"/>
                            <a:pt x="296679" y="179322"/>
                            <a:pt x="296679" y="180637"/>
                          </a:cubicBezTo>
                          <a:cubicBezTo>
                            <a:pt x="296679" y="180637"/>
                            <a:pt x="296679" y="180637"/>
                            <a:pt x="296679" y="181953"/>
                          </a:cubicBezTo>
                          <a:cubicBezTo>
                            <a:pt x="296679" y="181953"/>
                            <a:pt x="296679" y="183268"/>
                            <a:pt x="296679" y="184584"/>
                          </a:cubicBezTo>
                          <a:cubicBezTo>
                            <a:pt x="296679" y="184584"/>
                            <a:pt x="296679" y="184584"/>
                            <a:pt x="292732" y="189846"/>
                          </a:cubicBezTo>
                          <a:cubicBezTo>
                            <a:pt x="290101" y="193793"/>
                            <a:pt x="286154" y="199055"/>
                            <a:pt x="282208" y="201686"/>
                          </a:cubicBezTo>
                          <a:cubicBezTo>
                            <a:pt x="278261" y="204317"/>
                            <a:pt x="274314" y="209580"/>
                            <a:pt x="272999" y="212211"/>
                          </a:cubicBezTo>
                          <a:cubicBezTo>
                            <a:pt x="272999" y="213526"/>
                            <a:pt x="272999" y="213526"/>
                            <a:pt x="272999" y="214842"/>
                          </a:cubicBezTo>
                          <a:cubicBezTo>
                            <a:pt x="271683" y="217473"/>
                            <a:pt x="269052" y="221420"/>
                            <a:pt x="269052" y="224051"/>
                          </a:cubicBezTo>
                          <a:cubicBezTo>
                            <a:pt x="266421" y="226682"/>
                            <a:pt x="262474" y="230629"/>
                            <a:pt x="258527" y="231944"/>
                          </a:cubicBezTo>
                          <a:cubicBezTo>
                            <a:pt x="258527" y="231944"/>
                            <a:pt x="255896" y="233260"/>
                            <a:pt x="255896" y="235891"/>
                          </a:cubicBezTo>
                          <a:cubicBezTo>
                            <a:pt x="255896" y="237207"/>
                            <a:pt x="251949" y="246416"/>
                            <a:pt x="251949" y="246416"/>
                          </a:cubicBezTo>
                          <a:cubicBezTo>
                            <a:pt x="250634" y="250362"/>
                            <a:pt x="246687" y="256940"/>
                            <a:pt x="244056" y="259571"/>
                          </a:cubicBezTo>
                          <a:cubicBezTo>
                            <a:pt x="244056" y="259571"/>
                            <a:pt x="244056" y="259571"/>
                            <a:pt x="237478" y="266149"/>
                          </a:cubicBezTo>
                          <a:cubicBezTo>
                            <a:pt x="234847" y="270096"/>
                            <a:pt x="229585" y="270096"/>
                            <a:pt x="225638" y="268780"/>
                          </a:cubicBezTo>
                          <a:cubicBezTo>
                            <a:pt x="225638" y="268780"/>
                            <a:pt x="225638" y="268780"/>
                            <a:pt x="224322" y="267465"/>
                          </a:cubicBezTo>
                          <a:cubicBezTo>
                            <a:pt x="221691" y="266149"/>
                            <a:pt x="219060" y="260887"/>
                            <a:pt x="219060" y="256940"/>
                          </a:cubicBezTo>
                          <a:cubicBezTo>
                            <a:pt x="219060" y="256940"/>
                            <a:pt x="219060" y="256940"/>
                            <a:pt x="220376" y="231944"/>
                          </a:cubicBezTo>
                          <a:cubicBezTo>
                            <a:pt x="220376" y="226682"/>
                            <a:pt x="216429" y="221420"/>
                            <a:pt x="213798" y="218789"/>
                          </a:cubicBezTo>
                          <a:cubicBezTo>
                            <a:pt x="213798" y="218789"/>
                            <a:pt x="213798" y="218789"/>
                            <a:pt x="208536" y="214842"/>
                          </a:cubicBezTo>
                          <a:cubicBezTo>
                            <a:pt x="204589" y="212211"/>
                            <a:pt x="203273" y="208264"/>
                            <a:pt x="200642" y="204317"/>
                          </a:cubicBezTo>
                          <a:cubicBezTo>
                            <a:pt x="200642" y="204317"/>
                            <a:pt x="200642" y="203002"/>
                            <a:pt x="200642" y="201686"/>
                          </a:cubicBezTo>
                          <a:cubicBezTo>
                            <a:pt x="200642" y="201686"/>
                            <a:pt x="200642" y="201686"/>
                            <a:pt x="199327" y="189846"/>
                          </a:cubicBezTo>
                          <a:cubicBezTo>
                            <a:pt x="198011" y="187215"/>
                            <a:pt x="199327" y="181953"/>
                            <a:pt x="200642" y="179322"/>
                          </a:cubicBezTo>
                          <a:cubicBezTo>
                            <a:pt x="201958" y="178006"/>
                            <a:pt x="201958" y="176690"/>
                            <a:pt x="203273" y="176690"/>
                          </a:cubicBezTo>
                          <a:cubicBezTo>
                            <a:pt x="203273" y="176690"/>
                            <a:pt x="203273" y="176690"/>
                            <a:pt x="207220" y="171428"/>
                          </a:cubicBezTo>
                          <a:cubicBezTo>
                            <a:pt x="209851" y="168797"/>
                            <a:pt x="216429" y="166166"/>
                            <a:pt x="220376" y="166166"/>
                          </a:cubicBezTo>
                          <a:cubicBezTo>
                            <a:pt x="220376" y="166166"/>
                            <a:pt x="220376" y="166166"/>
                            <a:pt x="232216" y="167481"/>
                          </a:cubicBezTo>
                          <a:cubicBezTo>
                            <a:pt x="237478" y="168797"/>
                            <a:pt x="241425" y="166166"/>
                            <a:pt x="242740" y="163535"/>
                          </a:cubicBezTo>
                          <a:cubicBezTo>
                            <a:pt x="245371" y="159588"/>
                            <a:pt x="245371" y="154326"/>
                            <a:pt x="244056" y="149063"/>
                          </a:cubicBezTo>
                          <a:cubicBezTo>
                            <a:pt x="244056" y="149063"/>
                            <a:pt x="244056" y="149063"/>
                            <a:pt x="242740" y="146432"/>
                          </a:cubicBezTo>
                          <a:cubicBezTo>
                            <a:pt x="242740" y="141170"/>
                            <a:pt x="237478" y="138539"/>
                            <a:pt x="233531" y="138539"/>
                          </a:cubicBezTo>
                          <a:cubicBezTo>
                            <a:pt x="233531" y="138539"/>
                            <a:pt x="233531" y="138539"/>
                            <a:pt x="229585" y="138539"/>
                          </a:cubicBezTo>
                          <a:cubicBezTo>
                            <a:pt x="225638" y="138539"/>
                            <a:pt x="219060" y="141170"/>
                            <a:pt x="215113" y="143801"/>
                          </a:cubicBezTo>
                          <a:cubicBezTo>
                            <a:pt x="215113" y="143801"/>
                            <a:pt x="215113" y="143801"/>
                            <a:pt x="211167" y="147748"/>
                          </a:cubicBezTo>
                          <a:cubicBezTo>
                            <a:pt x="207220" y="150379"/>
                            <a:pt x="205904" y="149063"/>
                            <a:pt x="205904" y="145117"/>
                          </a:cubicBezTo>
                          <a:cubicBezTo>
                            <a:pt x="205904" y="145117"/>
                            <a:pt x="205904" y="145117"/>
                            <a:pt x="205904" y="133277"/>
                          </a:cubicBezTo>
                          <a:cubicBezTo>
                            <a:pt x="207220" y="129330"/>
                            <a:pt x="209851" y="122752"/>
                            <a:pt x="212482" y="120121"/>
                          </a:cubicBezTo>
                          <a:cubicBezTo>
                            <a:pt x="212482" y="120121"/>
                            <a:pt x="212482" y="120121"/>
                            <a:pt x="212482" y="118805"/>
                          </a:cubicBezTo>
                          <a:cubicBezTo>
                            <a:pt x="212482" y="118805"/>
                            <a:pt x="212482" y="118805"/>
                            <a:pt x="226953" y="101703"/>
                          </a:cubicBezTo>
                          <a:cubicBezTo>
                            <a:pt x="226953" y="101703"/>
                            <a:pt x="226953" y="101703"/>
                            <a:pt x="240109" y="85916"/>
                          </a:cubicBezTo>
                          <a:cubicBezTo>
                            <a:pt x="241425" y="84601"/>
                            <a:pt x="242740" y="83285"/>
                            <a:pt x="245371" y="81969"/>
                          </a:cubicBezTo>
                          <a:cubicBezTo>
                            <a:pt x="248003" y="80654"/>
                            <a:pt x="250634" y="80654"/>
                            <a:pt x="253265" y="80654"/>
                          </a:cubicBezTo>
                          <a:cubicBezTo>
                            <a:pt x="253265" y="80654"/>
                            <a:pt x="253265" y="80654"/>
                            <a:pt x="284839" y="84601"/>
                          </a:cubicBezTo>
                          <a:cubicBezTo>
                            <a:pt x="258527" y="49080"/>
                            <a:pt x="216429" y="25400"/>
                            <a:pt x="169068" y="25400"/>
                          </a:cubicBezTo>
                          <a:close/>
                          <a:moveTo>
                            <a:pt x="169069" y="0"/>
                          </a:moveTo>
                          <a:cubicBezTo>
                            <a:pt x="233791" y="0"/>
                            <a:pt x="291908" y="35495"/>
                            <a:pt x="320967" y="93340"/>
                          </a:cubicBezTo>
                          <a:cubicBezTo>
                            <a:pt x="328892" y="109116"/>
                            <a:pt x="332855" y="124892"/>
                            <a:pt x="335496" y="141982"/>
                          </a:cubicBezTo>
                          <a:cubicBezTo>
                            <a:pt x="336817" y="147241"/>
                            <a:pt x="338138" y="152499"/>
                            <a:pt x="338138" y="157758"/>
                          </a:cubicBezTo>
                          <a:cubicBezTo>
                            <a:pt x="338138" y="161702"/>
                            <a:pt x="338138" y="164331"/>
                            <a:pt x="338138" y="168275"/>
                          </a:cubicBezTo>
                          <a:cubicBezTo>
                            <a:pt x="338138" y="170904"/>
                            <a:pt x="338138" y="172219"/>
                            <a:pt x="338138" y="174848"/>
                          </a:cubicBezTo>
                          <a:cubicBezTo>
                            <a:pt x="335496" y="228749"/>
                            <a:pt x="309079" y="276076"/>
                            <a:pt x="268133" y="304999"/>
                          </a:cubicBezTo>
                          <a:cubicBezTo>
                            <a:pt x="245678" y="320774"/>
                            <a:pt x="220582" y="331291"/>
                            <a:pt x="191523" y="335235"/>
                          </a:cubicBezTo>
                          <a:cubicBezTo>
                            <a:pt x="184919" y="336550"/>
                            <a:pt x="176994" y="336550"/>
                            <a:pt x="169069" y="336550"/>
                          </a:cubicBezTo>
                          <a:cubicBezTo>
                            <a:pt x="138689" y="336550"/>
                            <a:pt x="109631" y="328662"/>
                            <a:pt x="84534" y="314201"/>
                          </a:cubicBezTo>
                          <a:cubicBezTo>
                            <a:pt x="60759" y="299740"/>
                            <a:pt x="40946" y="281335"/>
                            <a:pt x="26417" y="257671"/>
                          </a:cubicBezTo>
                          <a:cubicBezTo>
                            <a:pt x="17171" y="243210"/>
                            <a:pt x="10567" y="228749"/>
                            <a:pt x="5283" y="211658"/>
                          </a:cubicBezTo>
                          <a:cubicBezTo>
                            <a:pt x="1321" y="197197"/>
                            <a:pt x="0" y="182736"/>
                            <a:pt x="0" y="168275"/>
                          </a:cubicBezTo>
                          <a:cubicBezTo>
                            <a:pt x="0" y="155128"/>
                            <a:pt x="1321" y="140667"/>
                            <a:pt x="5283" y="127521"/>
                          </a:cubicBezTo>
                          <a:cubicBezTo>
                            <a:pt x="10567" y="106486"/>
                            <a:pt x="18492" y="86767"/>
                            <a:pt x="31700" y="69676"/>
                          </a:cubicBezTo>
                          <a:cubicBezTo>
                            <a:pt x="39625" y="59159"/>
                            <a:pt x="48871" y="48642"/>
                            <a:pt x="59438" y="39439"/>
                          </a:cubicBezTo>
                          <a:cubicBezTo>
                            <a:pt x="89818" y="14461"/>
                            <a:pt x="129443" y="0"/>
                            <a:pt x="169069" y="0"/>
                          </a:cubicBezTo>
                          <a:close/>
                        </a:path>
                      </a:pathLst>
                    </a:custGeom>
                    <a:solidFill>
                      <a:schemeClr val="bg1"/>
                    </a:solidFill>
                    <a:ln>
                      <a:noFill/>
                    </a:ln>
                  </p:spPr>
                  <p:txBody>
                    <a:bodyPr anchor="ctr"/>
                    <a:lstStyle/>
                    <a:p>
                      <a:pPr algn="ctr" defTabSz="914377">
                        <a:defRPr/>
                      </a:pPr>
                      <a:endParaRPr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grpSp>
            <p:nvGrpSpPr>
              <p:cNvPr id="47" name="组合 46">
                <a:extLst>
                  <a:ext uri="{FF2B5EF4-FFF2-40B4-BE49-F238E27FC236}">
                    <a16:creationId xmlns:a16="http://schemas.microsoft.com/office/drawing/2014/main" id="{07FC694F-590F-4F08-98A6-18F15F1D16CA}"/>
                  </a:ext>
                </a:extLst>
              </p:cNvPr>
              <p:cNvGrpSpPr/>
              <p:nvPr/>
            </p:nvGrpSpPr>
            <p:grpSpPr>
              <a:xfrm>
                <a:off x="9605160" y="2944842"/>
                <a:ext cx="1739099" cy="3028718"/>
                <a:chOff x="9605160" y="2944842"/>
                <a:chExt cx="1739099" cy="3028718"/>
              </a:xfrm>
            </p:grpSpPr>
            <p:sp>
              <p:nvSpPr>
                <p:cNvPr id="48" name="矩形 47">
                  <a:extLst>
                    <a:ext uri="{FF2B5EF4-FFF2-40B4-BE49-F238E27FC236}">
                      <a16:creationId xmlns:a16="http://schemas.microsoft.com/office/drawing/2014/main" id="{05C0A2DC-E23E-45FC-AADE-46AAA740983D}"/>
                    </a:ext>
                  </a:extLst>
                </p:cNvPr>
                <p:cNvSpPr/>
                <p:nvPr/>
              </p:nvSpPr>
              <p:spPr>
                <a:xfrm>
                  <a:off x="9605160" y="5438274"/>
                  <a:ext cx="1739099" cy="535286"/>
                </a:xfrm>
                <a:prstGeom prst="rect">
                  <a:avLst/>
                </a:prstGeom>
              </p:spPr>
              <p:txBody>
                <a:bodyPr wrap="none" lIns="0" tIns="0" rIns="0" bIns="0" anchor="ctr" anchorCtr="1">
                  <a:normAutofit/>
                </a:bodyPr>
                <a:lstStyle/>
                <a:p>
                  <a:pPr algn="ctr" defTabSz="914356">
                    <a:spcBef>
                      <a:spcPct val="0"/>
                    </a:spcBef>
                    <a:defRPr/>
                  </a:pPr>
                  <a:r>
                    <a:rPr lang="zh-CN" altLang="en-US" sz="1900" b="1" dirty="0">
                      <a:solidFill>
                        <a:prstClr val="black">
                          <a:lumMod val="85000"/>
                          <a:lumOff val="15000"/>
                        </a:prstClr>
                      </a:solidFill>
                      <a:ea typeface="Source Han Serif SC" panose="02020400000000000000" pitchFamily="18" charset="-122"/>
                      <a:cs typeface="+mn-ea"/>
                      <a:sym typeface="Source Han Serif SC" panose="02020400000000000000" pitchFamily="18" charset="-122"/>
                    </a:rPr>
                    <a:t>情景控制原则</a:t>
                  </a:r>
                  <a:endParaRPr lang="en-US" altLang="zh-CN" sz="1900" b="1" dirty="0">
                    <a:solidFill>
                      <a:prstClr val="black">
                        <a:lumMod val="85000"/>
                        <a:lumOff val="15000"/>
                      </a:prstClr>
                    </a:solidFill>
                    <a:ea typeface="Source Han Serif SC" panose="02020400000000000000" pitchFamily="18" charset="-122"/>
                    <a:cs typeface="+mn-ea"/>
                    <a:sym typeface="Source Han Serif SC" panose="02020400000000000000" pitchFamily="18" charset="-122"/>
                  </a:endParaRPr>
                </a:p>
              </p:txBody>
            </p:sp>
            <p:sp>
              <p:nvSpPr>
                <p:cNvPr id="49" name="椭圆 48">
                  <a:extLst>
                    <a:ext uri="{FF2B5EF4-FFF2-40B4-BE49-F238E27FC236}">
                      <a16:creationId xmlns:a16="http://schemas.microsoft.com/office/drawing/2014/main" id="{DCB3D5F1-EB44-4520-B2B1-29393B846D55}"/>
                    </a:ext>
                  </a:extLst>
                </p:cNvPr>
                <p:cNvSpPr/>
                <p:nvPr/>
              </p:nvSpPr>
              <p:spPr>
                <a:xfrm>
                  <a:off x="9974712" y="4292684"/>
                  <a:ext cx="836034" cy="836035"/>
                </a:xfrm>
                <a:prstGeom prst="ellipse">
                  <a:avLst/>
                </a:prstGeom>
                <a:solidFill>
                  <a:srgbClr val="C00000"/>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50" name="任意多边形 109">
                  <a:extLst>
                    <a:ext uri="{FF2B5EF4-FFF2-40B4-BE49-F238E27FC236}">
                      <a16:creationId xmlns:a16="http://schemas.microsoft.com/office/drawing/2014/main" id="{BDB5CF68-0ABC-469F-8F85-33DE70E51093}"/>
                    </a:ext>
                  </a:extLst>
                </p:cNvPr>
                <p:cNvSpPr/>
                <p:nvPr/>
              </p:nvSpPr>
              <p:spPr>
                <a:xfrm>
                  <a:off x="10039476" y="2944842"/>
                  <a:ext cx="706508" cy="1198200"/>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rgbClr val="C00000"/>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51" name="任意多边形 110">
                  <a:extLst>
                    <a:ext uri="{FF2B5EF4-FFF2-40B4-BE49-F238E27FC236}">
                      <a16:creationId xmlns:a16="http://schemas.microsoft.com/office/drawing/2014/main" id="{407EF76E-5136-4418-83DF-A5E0D1166364}"/>
                    </a:ext>
                  </a:extLst>
                </p:cNvPr>
                <p:cNvSpPr/>
                <p:nvPr/>
              </p:nvSpPr>
              <p:spPr>
                <a:xfrm>
                  <a:off x="10175626" y="2944842"/>
                  <a:ext cx="434209" cy="1198201"/>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52" name="任意多边形 119">
                  <a:extLst>
                    <a:ext uri="{FF2B5EF4-FFF2-40B4-BE49-F238E27FC236}">
                      <a16:creationId xmlns:a16="http://schemas.microsoft.com/office/drawing/2014/main" id="{53D16EFA-C33F-4A18-9847-FABC79633B6C}"/>
                    </a:ext>
                  </a:extLst>
                </p:cNvPr>
                <p:cNvSpPr>
                  <a:spLocks/>
                </p:cNvSpPr>
                <p:nvPr/>
              </p:nvSpPr>
              <p:spPr bwMode="auto">
                <a:xfrm>
                  <a:off x="10227179" y="4434928"/>
                  <a:ext cx="342020" cy="568987"/>
                </a:xfrm>
                <a:custGeom>
                  <a:avLst/>
                  <a:gdLst>
                    <a:gd name="connsiteX0" fmla="*/ 138896 w 214313"/>
                    <a:gd name="connsiteY0" fmla="*/ 160230 h 338138"/>
                    <a:gd name="connsiteX1" fmla="*/ 138866 w 214313"/>
                    <a:gd name="connsiteY1" fmla="*/ 160253 h 338138"/>
                    <a:gd name="connsiteX2" fmla="*/ 138844 w 214313"/>
                    <a:gd name="connsiteY2" fmla="*/ 160257 h 338138"/>
                    <a:gd name="connsiteX3" fmla="*/ 177899 w 214313"/>
                    <a:gd name="connsiteY3" fmla="*/ 128304 h 338138"/>
                    <a:gd name="connsiteX4" fmla="*/ 153075 w 214313"/>
                    <a:gd name="connsiteY4" fmla="*/ 140040 h 338138"/>
                    <a:gd name="connsiteX5" fmla="*/ 149155 w 214313"/>
                    <a:gd name="connsiteY5" fmla="*/ 143953 h 338138"/>
                    <a:gd name="connsiteX6" fmla="*/ 129557 w 214313"/>
                    <a:gd name="connsiteY6" fmla="*/ 151777 h 338138"/>
                    <a:gd name="connsiteX7" fmla="*/ 126944 w 214313"/>
                    <a:gd name="connsiteY7" fmla="*/ 151777 h 338138"/>
                    <a:gd name="connsiteX8" fmla="*/ 123024 w 214313"/>
                    <a:gd name="connsiteY8" fmla="*/ 150473 h 338138"/>
                    <a:gd name="connsiteX9" fmla="*/ 109959 w 214313"/>
                    <a:gd name="connsiteY9" fmla="*/ 138736 h 338138"/>
                    <a:gd name="connsiteX10" fmla="*/ 89055 w 214313"/>
                    <a:gd name="connsiteY10" fmla="*/ 129608 h 338138"/>
                    <a:gd name="connsiteX11" fmla="*/ 65537 w 214313"/>
                    <a:gd name="connsiteY11" fmla="*/ 140040 h 338138"/>
                    <a:gd name="connsiteX12" fmla="*/ 42019 w 214313"/>
                    <a:gd name="connsiteY12" fmla="*/ 150473 h 338138"/>
                    <a:gd name="connsiteX13" fmla="*/ 40713 w 214313"/>
                    <a:gd name="connsiteY13" fmla="*/ 150473 h 338138"/>
                    <a:gd name="connsiteX14" fmla="*/ 38100 w 214313"/>
                    <a:gd name="connsiteY14" fmla="*/ 150473 h 338138"/>
                    <a:gd name="connsiteX15" fmla="*/ 45939 w 214313"/>
                    <a:gd name="connsiteY15" fmla="*/ 160905 h 338138"/>
                    <a:gd name="connsiteX16" fmla="*/ 64230 w 214313"/>
                    <a:gd name="connsiteY16" fmla="*/ 150473 h 338138"/>
                    <a:gd name="connsiteX17" fmla="*/ 89055 w 214313"/>
                    <a:gd name="connsiteY17" fmla="*/ 140040 h 338138"/>
                    <a:gd name="connsiteX18" fmla="*/ 112572 w 214313"/>
                    <a:gd name="connsiteY18" fmla="*/ 150473 h 338138"/>
                    <a:gd name="connsiteX19" fmla="*/ 112572 w 214313"/>
                    <a:gd name="connsiteY19" fmla="*/ 151777 h 338138"/>
                    <a:gd name="connsiteX20" fmla="*/ 126944 w 214313"/>
                    <a:gd name="connsiteY20" fmla="*/ 162209 h 338138"/>
                    <a:gd name="connsiteX21" fmla="*/ 138844 w 214313"/>
                    <a:gd name="connsiteY21" fmla="*/ 160257 h 338138"/>
                    <a:gd name="connsiteX22" fmla="*/ 129483 w 214313"/>
                    <a:gd name="connsiteY22" fmla="*/ 164972 h 338138"/>
                    <a:gd name="connsiteX23" fmla="*/ 126843 w 214313"/>
                    <a:gd name="connsiteY23" fmla="*/ 164972 h 338138"/>
                    <a:gd name="connsiteX24" fmla="*/ 109679 w 214313"/>
                    <a:gd name="connsiteY24" fmla="*/ 153001 h 338138"/>
                    <a:gd name="connsiteX25" fmla="*/ 88554 w 214313"/>
                    <a:gd name="connsiteY25" fmla="*/ 142360 h 338138"/>
                    <a:gd name="connsiteX26" fmla="*/ 64789 w 214313"/>
                    <a:gd name="connsiteY26" fmla="*/ 153001 h 338138"/>
                    <a:gd name="connsiteX27" fmla="*/ 47625 w 214313"/>
                    <a:gd name="connsiteY27" fmla="*/ 163642 h 338138"/>
                    <a:gd name="connsiteX28" fmla="*/ 107038 w 214313"/>
                    <a:gd name="connsiteY28" fmla="*/ 188913 h 338138"/>
                    <a:gd name="connsiteX29" fmla="*/ 180975 w 214313"/>
                    <a:gd name="connsiteY29" fmla="*/ 141030 h 338138"/>
                    <a:gd name="connsiteX30" fmla="*/ 178335 w 214313"/>
                    <a:gd name="connsiteY30" fmla="*/ 141030 h 338138"/>
                    <a:gd name="connsiteX31" fmla="*/ 153249 w 214313"/>
                    <a:gd name="connsiteY31" fmla="*/ 153001 h 338138"/>
                    <a:gd name="connsiteX32" fmla="*/ 138896 w 214313"/>
                    <a:gd name="connsiteY32" fmla="*/ 160230 h 338138"/>
                    <a:gd name="connsiteX33" fmla="*/ 151768 w 214313"/>
                    <a:gd name="connsiteY33" fmla="*/ 150473 h 338138"/>
                    <a:gd name="connsiteX34" fmla="*/ 177899 w 214313"/>
                    <a:gd name="connsiteY34" fmla="*/ 138736 h 338138"/>
                    <a:gd name="connsiteX35" fmla="*/ 181819 w 214313"/>
                    <a:gd name="connsiteY35" fmla="*/ 140040 h 338138"/>
                    <a:gd name="connsiteX36" fmla="*/ 185738 w 214313"/>
                    <a:gd name="connsiteY36" fmla="*/ 130912 h 338138"/>
                    <a:gd name="connsiteX37" fmla="*/ 177899 w 214313"/>
                    <a:gd name="connsiteY37" fmla="*/ 128304 h 338138"/>
                    <a:gd name="connsiteX38" fmla="*/ 153570 w 214313"/>
                    <a:gd name="connsiteY38" fmla="*/ 96536 h 338138"/>
                    <a:gd name="connsiteX39" fmla="*/ 162867 w 214313"/>
                    <a:gd name="connsiteY39" fmla="*/ 104481 h 338138"/>
                    <a:gd name="connsiteX40" fmla="*/ 157457 w 214313"/>
                    <a:gd name="connsiteY40" fmla="*/ 126118 h 338138"/>
                    <a:gd name="connsiteX41" fmla="*/ 135820 w 214313"/>
                    <a:gd name="connsiteY41" fmla="*/ 120709 h 338138"/>
                    <a:gd name="connsiteX42" fmla="*/ 141229 w 214313"/>
                    <a:gd name="connsiteY42" fmla="*/ 97719 h 338138"/>
                    <a:gd name="connsiteX43" fmla="*/ 153570 w 214313"/>
                    <a:gd name="connsiteY43" fmla="*/ 96536 h 338138"/>
                    <a:gd name="connsiteX44" fmla="*/ 107156 w 214313"/>
                    <a:gd name="connsiteY44" fmla="*/ 23812 h 338138"/>
                    <a:gd name="connsiteX45" fmla="*/ 25400 w 214313"/>
                    <a:gd name="connsiteY45" fmla="*/ 106801 h 338138"/>
                    <a:gd name="connsiteX46" fmla="*/ 35949 w 214313"/>
                    <a:gd name="connsiteY46" fmla="*/ 146320 h 338138"/>
                    <a:gd name="connsiteX47" fmla="*/ 41224 w 214313"/>
                    <a:gd name="connsiteY47" fmla="*/ 147637 h 338138"/>
                    <a:gd name="connsiteX48" fmla="*/ 43861 w 214313"/>
                    <a:gd name="connsiteY48" fmla="*/ 147637 h 338138"/>
                    <a:gd name="connsiteX49" fmla="*/ 66278 w 214313"/>
                    <a:gd name="connsiteY49" fmla="*/ 135782 h 338138"/>
                    <a:gd name="connsiteX50" fmla="*/ 80783 w 214313"/>
                    <a:gd name="connsiteY50" fmla="*/ 126561 h 338138"/>
                    <a:gd name="connsiteX51" fmla="*/ 104519 w 214313"/>
                    <a:gd name="connsiteY51" fmla="*/ 113388 h 338138"/>
                    <a:gd name="connsiteX52" fmla="*/ 108475 w 214313"/>
                    <a:gd name="connsiteY52" fmla="*/ 109436 h 338138"/>
                    <a:gd name="connsiteX53" fmla="*/ 92651 w 214313"/>
                    <a:gd name="connsiteY53" fmla="*/ 83090 h 338138"/>
                    <a:gd name="connsiteX54" fmla="*/ 95288 w 214313"/>
                    <a:gd name="connsiteY54" fmla="*/ 72552 h 338138"/>
                    <a:gd name="connsiteX55" fmla="*/ 105838 w 214313"/>
                    <a:gd name="connsiteY55" fmla="*/ 75186 h 338138"/>
                    <a:gd name="connsiteX56" fmla="*/ 119024 w 214313"/>
                    <a:gd name="connsiteY56" fmla="*/ 100215 h 338138"/>
                    <a:gd name="connsiteX57" fmla="*/ 122980 w 214313"/>
                    <a:gd name="connsiteY57" fmla="*/ 106801 h 338138"/>
                    <a:gd name="connsiteX58" fmla="*/ 142760 w 214313"/>
                    <a:gd name="connsiteY58" fmla="*/ 142368 h 338138"/>
                    <a:gd name="connsiteX59" fmla="*/ 145398 w 214313"/>
                    <a:gd name="connsiteY59" fmla="*/ 142368 h 338138"/>
                    <a:gd name="connsiteX60" fmla="*/ 151991 w 214313"/>
                    <a:gd name="connsiteY60" fmla="*/ 137099 h 338138"/>
                    <a:gd name="connsiteX61" fmla="*/ 178364 w 214313"/>
                    <a:gd name="connsiteY61" fmla="*/ 125243 h 338138"/>
                    <a:gd name="connsiteX62" fmla="*/ 186276 w 214313"/>
                    <a:gd name="connsiteY62" fmla="*/ 127878 h 338138"/>
                    <a:gd name="connsiteX63" fmla="*/ 188913 w 214313"/>
                    <a:gd name="connsiteY63" fmla="*/ 106801 h 338138"/>
                    <a:gd name="connsiteX64" fmla="*/ 107156 w 214313"/>
                    <a:gd name="connsiteY64" fmla="*/ 23812 h 338138"/>
                    <a:gd name="connsiteX65" fmla="*/ 107156 w 214313"/>
                    <a:gd name="connsiteY65" fmla="*/ 0 h 338138"/>
                    <a:gd name="connsiteX66" fmla="*/ 214313 w 214313"/>
                    <a:gd name="connsiteY66" fmla="*/ 106989 h 338138"/>
                    <a:gd name="connsiteX67" fmla="*/ 107156 w 214313"/>
                    <a:gd name="connsiteY67" fmla="*/ 338138 h 338138"/>
                    <a:gd name="connsiteX68" fmla="*/ 0 w 214313"/>
                    <a:gd name="connsiteY68" fmla="*/ 106989 h 338138"/>
                    <a:gd name="connsiteX69" fmla="*/ 107156 w 214313"/>
                    <a:gd name="connsiteY69"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14313" h="338138">
                      <a:moveTo>
                        <a:pt x="138896" y="160230"/>
                      </a:moveTo>
                      <a:lnTo>
                        <a:pt x="138866" y="160253"/>
                      </a:lnTo>
                      <a:lnTo>
                        <a:pt x="138844" y="160257"/>
                      </a:lnTo>
                      <a:close/>
                      <a:moveTo>
                        <a:pt x="177899" y="128304"/>
                      </a:moveTo>
                      <a:cubicBezTo>
                        <a:pt x="170060" y="127000"/>
                        <a:pt x="162221" y="130912"/>
                        <a:pt x="153075" y="140040"/>
                      </a:cubicBezTo>
                      <a:cubicBezTo>
                        <a:pt x="151768" y="141345"/>
                        <a:pt x="150462" y="142649"/>
                        <a:pt x="149155" y="143953"/>
                      </a:cubicBezTo>
                      <a:cubicBezTo>
                        <a:pt x="142623" y="149169"/>
                        <a:pt x="136090" y="151777"/>
                        <a:pt x="129557" y="151777"/>
                      </a:cubicBezTo>
                      <a:cubicBezTo>
                        <a:pt x="128251" y="151777"/>
                        <a:pt x="128251" y="151777"/>
                        <a:pt x="126944" y="151777"/>
                      </a:cubicBezTo>
                      <a:cubicBezTo>
                        <a:pt x="125637" y="151777"/>
                        <a:pt x="124331" y="151777"/>
                        <a:pt x="123024" y="150473"/>
                      </a:cubicBezTo>
                      <a:cubicBezTo>
                        <a:pt x="116492" y="146561"/>
                        <a:pt x="109959" y="138736"/>
                        <a:pt x="109959" y="138736"/>
                      </a:cubicBezTo>
                      <a:cubicBezTo>
                        <a:pt x="109959" y="138736"/>
                        <a:pt x="100813" y="129608"/>
                        <a:pt x="89055" y="129608"/>
                      </a:cubicBezTo>
                      <a:cubicBezTo>
                        <a:pt x="81215" y="128304"/>
                        <a:pt x="73376" y="132216"/>
                        <a:pt x="65537" y="140040"/>
                      </a:cubicBezTo>
                      <a:cubicBezTo>
                        <a:pt x="57698" y="147865"/>
                        <a:pt x="49859" y="150473"/>
                        <a:pt x="42019" y="150473"/>
                      </a:cubicBezTo>
                      <a:cubicBezTo>
                        <a:pt x="42019" y="150473"/>
                        <a:pt x="42019" y="150473"/>
                        <a:pt x="40713" y="150473"/>
                      </a:cubicBezTo>
                      <a:cubicBezTo>
                        <a:pt x="40713" y="150473"/>
                        <a:pt x="40713" y="150473"/>
                        <a:pt x="38100" y="150473"/>
                      </a:cubicBezTo>
                      <a:cubicBezTo>
                        <a:pt x="40713" y="154385"/>
                        <a:pt x="43326" y="156993"/>
                        <a:pt x="45939" y="160905"/>
                      </a:cubicBezTo>
                      <a:cubicBezTo>
                        <a:pt x="52472" y="159601"/>
                        <a:pt x="59004" y="156993"/>
                        <a:pt x="64230" y="150473"/>
                      </a:cubicBezTo>
                      <a:cubicBezTo>
                        <a:pt x="72070" y="142649"/>
                        <a:pt x="79909" y="140040"/>
                        <a:pt x="89055" y="140040"/>
                      </a:cubicBezTo>
                      <a:cubicBezTo>
                        <a:pt x="102120" y="140040"/>
                        <a:pt x="111266" y="150473"/>
                        <a:pt x="112572" y="150473"/>
                      </a:cubicBezTo>
                      <a:cubicBezTo>
                        <a:pt x="112572" y="150473"/>
                        <a:pt x="112572" y="150473"/>
                        <a:pt x="112572" y="151777"/>
                      </a:cubicBezTo>
                      <a:cubicBezTo>
                        <a:pt x="112572" y="151777"/>
                        <a:pt x="121718" y="162209"/>
                        <a:pt x="126944" y="162209"/>
                      </a:cubicBezTo>
                      <a:lnTo>
                        <a:pt x="138844" y="160257"/>
                      </a:lnTo>
                      <a:lnTo>
                        <a:pt x="129483" y="164972"/>
                      </a:lnTo>
                      <a:cubicBezTo>
                        <a:pt x="128163" y="164972"/>
                        <a:pt x="126843" y="164972"/>
                        <a:pt x="126843" y="164972"/>
                      </a:cubicBezTo>
                      <a:cubicBezTo>
                        <a:pt x="121562" y="164972"/>
                        <a:pt x="110999" y="154331"/>
                        <a:pt x="109679" y="153001"/>
                      </a:cubicBezTo>
                      <a:cubicBezTo>
                        <a:pt x="108359" y="151671"/>
                        <a:pt x="100437" y="142360"/>
                        <a:pt x="88554" y="142360"/>
                      </a:cubicBezTo>
                      <a:cubicBezTo>
                        <a:pt x="80632" y="141030"/>
                        <a:pt x="72711" y="145020"/>
                        <a:pt x="64789" y="153001"/>
                      </a:cubicBezTo>
                      <a:cubicBezTo>
                        <a:pt x="59508" y="158321"/>
                        <a:pt x="54226" y="162312"/>
                        <a:pt x="47625" y="163642"/>
                      </a:cubicBezTo>
                      <a:cubicBezTo>
                        <a:pt x="62148" y="179603"/>
                        <a:pt x="83273" y="188913"/>
                        <a:pt x="107038" y="188913"/>
                      </a:cubicBezTo>
                      <a:cubicBezTo>
                        <a:pt x="140046" y="188913"/>
                        <a:pt x="167772" y="168962"/>
                        <a:pt x="180975" y="141030"/>
                      </a:cubicBezTo>
                      <a:cubicBezTo>
                        <a:pt x="180975" y="141030"/>
                        <a:pt x="179655" y="141030"/>
                        <a:pt x="178335" y="141030"/>
                      </a:cubicBezTo>
                      <a:cubicBezTo>
                        <a:pt x="170413" y="139700"/>
                        <a:pt x="162491" y="143690"/>
                        <a:pt x="153249" y="153001"/>
                      </a:cubicBezTo>
                      <a:lnTo>
                        <a:pt x="138896" y="160230"/>
                      </a:lnTo>
                      <a:lnTo>
                        <a:pt x="151768" y="150473"/>
                      </a:lnTo>
                      <a:cubicBezTo>
                        <a:pt x="160914" y="141345"/>
                        <a:pt x="170060" y="137432"/>
                        <a:pt x="177899" y="138736"/>
                      </a:cubicBezTo>
                      <a:cubicBezTo>
                        <a:pt x="179205" y="138736"/>
                        <a:pt x="180512" y="138736"/>
                        <a:pt x="181819" y="140040"/>
                      </a:cubicBezTo>
                      <a:cubicBezTo>
                        <a:pt x="183125" y="137432"/>
                        <a:pt x="184432" y="133520"/>
                        <a:pt x="185738" y="130912"/>
                      </a:cubicBezTo>
                      <a:cubicBezTo>
                        <a:pt x="183125" y="129608"/>
                        <a:pt x="180512" y="128304"/>
                        <a:pt x="177899" y="128304"/>
                      </a:cubicBezTo>
                      <a:close/>
                      <a:moveTo>
                        <a:pt x="153570" y="96536"/>
                      </a:moveTo>
                      <a:cubicBezTo>
                        <a:pt x="157458" y="97719"/>
                        <a:pt x="160838" y="100424"/>
                        <a:pt x="162867" y="104481"/>
                      </a:cubicBezTo>
                      <a:cubicBezTo>
                        <a:pt x="168276" y="111242"/>
                        <a:pt x="165571" y="122061"/>
                        <a:pt x="157457" y="126118"/>
                      </a:cubicBezTo>
                      <a:cubicBezTo>
                        <a:pt x="149343" y="130175"/>
                        <a:pt x="139877" y="127470"/>
                        <a:pt x="135820" y="120709"/>
                      </a:cubicBezTo>
                      <a:cubicBezTo>
                        <a:pt x="131763" y="112595"/>
                        <a:pt x="134468" y="103128"/>
                        <a:pt x="141229" y="97719"/>
                      </a:cubicBezTo>
                      <a:cubicBezTo>
                        <a:pt x="145286" y="95691"/>
                        <a:pt x="149682" y="95353"/>
                        <a:pt x="153570" y="96536"/>
                      </a:cubicBezTo>
                      <a:close/>
                      <a:moveTo>
                        <a:pt x="107156" y="23812"/>
                      </a:moveTo>
                      <a:cubicBezTo>
                        <a:pt x="62322" y="23812"/>
                        <a:pt x="25400" y="60696"/>
                        <a:pt x="25400" y="106801"/>
                      </a:cubicBezTo>
                      <a:cubicBezTo>
                        <a:pt x="25400" y="121291"/>
                        <a:pt x="29356" y="134464"/>
                        <a:pt x="35949" y="146320"/>
                      </a:cubicBezTo>
                      <a:cubicBezTo>
                        <a:pt x="37268" y="147637"/>
                        <a:pt x="38586" y="147637"/>
                        <a:pt x="41224" y="147637"/>
                      </a:cubicBezTo>
                      <a:cubicBezTo>
                        <a:pt x="42542" y="147637"/>
                        <a:pt x="42542" y="147637"/>
                        <a:pt x="43861" y="147637"/>
                      </a:cubicBezTo>
                      <a:cubicBezTo>
                        <a:pt x="49136" y="146320"/>
                        <a:pt x="66278" y="135782"/>
                        <a:pt x="66278" y="135782"/>
                      </a:cubicBezTo>
                      <a:cubicBezTo>
                        <a:pt x="66278" y="135782"/>
                        <a:pt x="66278" y="135782"/>
                        <a:pt x="80783" y="126561"/>
                      </a:cubicBezTo>
                      <a:cubicBezTo>
                        <a:pt x="80783" y="126561"/>
                        <a:pt x="80783" y="126561"/>
                        <a:pt x="104519" y="113388"/>
                      </a:cubicBezTo>
                      <a:cubicBezTo>
                        <a:pt x="104519" y="113388"/>
                        <a:pt x="104519" y="113388"/>
                        <a:pt x="108475" y="109436"/>
                      </a:cubicBezTo>
                      <a:cubicBezTo>
                        <a:pt x="108475" y="109436"/>
                        <a:pt x="108475" y="109436"/>
                        <a:pt x="92651" y="83090"/>
                      </a:cubicBezTo>
                      <a:cubicBezTo>
                        <a:pt x="91333" y="79138"/>
                        <a:pt x="91333" y="75186"/>
                        <a:pt x="95288" y="72552"/>
                      </a:cubicBezTo>
                      <a:cubicBezTo>
                        <a:pt x="99244" y="71234"/>
                        <a:pt x="103200" y="72552"/>
                        <a:pt x="105838" y="75186"/>
                      </a:cubicBezTo>
                      <a:cubicBezTo>
                        <a:pt x="105838" y="75186"/>
                        <a:pt x="105838" y="75186"/>
                        <a:pt x="119024" y="100215"/>
                      </a:cubicBezTo>
                      <a:cubicBezTo>
                        <a:pt x="119024" y="100215"/>
                        <a:pt x="119024" y="100215"/>
                        <a:pt x="122980" y="106801"/>
                      </a:cubicBezTo>
                      <a:cubicBezTo>
                        <a:pt x="122980" y="106801"/>
                        <a:pt x="122980" y="106801"/>
                        <a:pt x="142760" y="142368"/>
                      </a:cubicBezTo>
                      <a:cubicBezTo>
                        <a:pt x="142760" y="142368"/>
                        <a:pt x="144079" y="143685"/>
                        <a:pt x="145398" y="142368"/>
                      </a:cubicBezTo>
                      <a:cubicBezTo>
                        <a:pt x="148035" y="141051"/>
                        <a:pt x="149354" y="139733"/>
                        <a:pt x="151991" y="137099"/>
                      </a:cubicBezTo>
                      <a:cubicBezTo>
                        <a:pt x="161221" y="127878"/>
                        <a:pt x="170452" y="123926"/>
                        <a:pt x="178364" y="125243"/>
                      </a:cubicBezTo>
                      <a:cubicBezTo>
                        <a:pt x="182320" y="125243"/>
                        <a:pt x="183639" y="126561"/>
                        <a:pt x="186276" y="127878"/>
                      </a:cubicBezTo>
                      <a:cubicBezTo>
                        <a:pt x="188913" y="121291"/>
                        <a:pt x="188913" y="113388"/>
                        <a:pt x="188913" y="106801"/>
                      </a:cubicBezTo>
                      <a:cubicBezTo>
                        <a:pt x="188913" y="60696"/>
                        <a:pt x="151991" y="23812"/>
                        <a:pt x="107156" y="23812"/>
                      </a:cubicBezTo>
                      <a:close/>
                      <a:moveTo>
                        <a:pt x="107156" y="0"/>
                      </a:moveTo>
                      <a:cubicBezTo>
                        <a:pt x="166688" y="0"/>
                        <a:pt x="214313" y="47551"/>
                        <a:pt x="214313" y="106989"/>
                      </a:cubicBezTo>
                      <a:cubicBezTo>
                        <a:pt x="214313" y="165107"/>
                        <a:pt x="107156" y="338138"/>
                        <a:pt x="107156" y="338138"/>
                      </a:cubicBezTo>
                      <a:cubicBezTo>
                        <a:pt x="107156" y="338138"/>
                        <a:pt x="0" y="165107"/>
                        <a:pt x="0" y="106989"/>
                      </a:cubicBezTo>
                      <a:cubicBezTo>
                        <a:pt x="0" y="47551"/>
                        <a:pt x="47625" y="0"/>
                        <a:pt x="107156" y="0"/>
                      </a:cubicBezTo>
                      <a:close/>
                    </a:path>
                  </a:pathLst>
                </a:custGeom>
                <a:solidFill>
                  <a:schemeClr val="bg1"/>
                </a:solidFill>
                <a:ln>
                  <a:noFill/>
                </a:ln>
              </p:spPr>
              <p:txBody>
                <a:bodyPr anchor="ctr"/>
                <a:lstStyle/>
                <a:p>
                  <a:pPr algn="ctr" defTabSz="914377">
                    <a:defRPr/>
                  </a:pPr>
                  <a:endParaRPr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spTree>
    <p:extLst>
      <p:ext uri="{BB962C8B-B14F-4D97-AF65-F5344CB8AC3E}">
        <p14:creationId xmlns:p14="http://schemas.microsoft.com/office/powerpoint/2010/main" val="2504314642"/>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沟通中的异议处理</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1" y="998390"/>
            <a:ext cx="11059135" cy="477771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处理异议的方法</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委婉处理法</a:t>
            </a: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委婉处理法是指在沟通过程中出现异议时，使用委婉的方式降低提出异议方的气势，然后通过异议方的实时反应决定接下来的沟通方向和目标，最终达到解决异议的目的。当网店客服没有考虑好如何答复顾客的反对意见时，可以先用委婉的语气把对方的反对意见重复一遍或使用自己的表达方式复述反对意见，这样可以适当削弱对方的气势，同时给与自己更多的思考时间和回答方式。这是因为变换一种表述方法，会使问题变得容易回答。但是减弱气势并不能直接解决顾客的异议，否则顾客会认为店铺客服歪曲了自己的意见从而产生不满。正确的方法是在店铺客服复述异议后，继续等候提出异议方的下文或反应，用以确定顾客的认可，明确异议是否处理完成。</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64478360"/>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沟通中的异议处理</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1" y="998390"/>
            <a:ext cx="11059135" cy="431605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处理异议的方法</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合并意见法</a:t>
            </a: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合并意见法是将沟通一方提出的多种意见汇总成一个异议或者把沟通一方的所有反对意见集中在一个时间讨论。实际上，该种处理方法的本质是要降低反对意见对沟通方产生的不良影响。但是需要注意的是，在应用该处理方法解除沟通中的异议时，不要在一个反对意见上反复纠结，因为人们的思维具有连贯性和发散性，过于纠结一个反对意见可能导致由一个意见派生出许多反对意见的情形。如果想要避免此种情况，正确的做法是在回答了沟通方提出的反对意见后马上转移话题。</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170" name="图片 10">
            <a:extLst>
              <a:ext uri="{FF2B5EF4-FFF2-40B4-BE49-F238E27FC236}">
                <a16:creationId xmlns:a16="http://schemas.microsoft.com/office/drawing/2014/main" id="{E69D3869-3622-4BBC-B99B-71037D93F8B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32456" y="4888958"/>
            <a:ext cx="6559832" cy="1562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43113847"/>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沟通中的异议处理</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1" y="998390"/>
            <a:ext cx="11059135" cy="293105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处理异议的方法</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反驳法</a:t>
            </a: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反驳法是指沟通方根据事实直接否定沟通另一方异议的处理方法。从理论层面理解，这种方法比较生硬和直接，不利于沟通双方接下来的交流活动，所以一般情况下不推荐使用该种方法解决沟通中的异议。</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8194" name="图片 11">
            <a:extLst>
              <a:ext uri="{FF2B5EF4-FFF2-40B4-BE49-F238E27FC236}">
                <a16:creationId xmlns:a16="http://schemas.microsoft.com/office/drawing/2014/main" id="{41E5BF03-A3D6-4028-BB59-E7AFEED5A37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65914" y="3744274"/>
            <a:ext cx="7500116" cy="2643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9855939"/>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沟通中的异议处理</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1" y="998390"/>
            <a:ext cx="11059135" cy="431605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处理异议的方法</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反驳法</a:t>
            </a: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当沟通出现异议时，直接反驳对方容易产生僵化且不友好的沟通氛围，造成提出异议的沟通方产生敌对心理，这样会不利于沟通方接纳沟通另一方的建议。如果提出异议的沟通方其反对意见是对产品的误解，而沟通另一方正好拥有可以说明问题的资料时，使用直接反驳法解决异议是正确的选择。但是使用过程中也要注意态度一定要友好而温和，最好能够引经据典，使表述内容更具说服力，同时又可以让提出异议的沟通方感受到自身反驳的信心，从而增强沟通方对反驳内容的信心。</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61388402"/>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沟通中的异议处理</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1" y="998390"/>
            <a:ext cx="11059135" cy="339272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处理异议的方法</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冷处理法</a:t>
            </a: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沟通过程中，沟通方提出的一些不影响成交的反对意见，沟通另一方最好不要反驳，而采用不理睬的冷处理法。如果沟通过程中出现的所有反对意见，沟通另一方都进行反驳或以其他方法处理，会给提出异议的沟通方造成自身比较挑剔的印象。例如当顾客抱怨某家公司或同行时，对于这类无关成交的异议问题，都应该不予理睬，并转而开启真正需要解决的问题。</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9218" name="图片 12">
            <a:extLst>
              <a:ext uri="{FF2B5EF4-FFF2-40B4-BE49-F238E27FC236}">
                <a16:creationId xmlns:a16="http://schemas.microsoft.com/office/drawing/2014/main" id="{548FCCAF-B344-4F38-833A-87907D7AEFE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5084" y="4337465"/>
            <a:ext cx="10258156" cy="1687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25666556"/>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沟通节奏</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046521" cy="4192943"/>
          </a:xfrm>
          <a:prstGeom prst="rect">
            <a:avLst/>
          </a:prstGeom>
        </p:spPr>
        <p:txBody>
          <a:bodyPr wrap="square">
            <a:spAutoFit/>
          </a:bodyPr>
          <a:lstStyle/>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沟通对于每个人来说，都非常熟悉和常见，因此大家也都清楚沟通是分层次和节奏的。经过整合，认为一般整个沟通过程中需要按照“罗列事实→共鸣感受→达成共识”的节奏步骤，完成任务目标。但是在整个沟通过程并不是单独前进的，而是要按照双方的状态控制进度，双方无法一致的话，往往要不断地回退。</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当沟通双方的感受不能共鸣时，需要重新检查事实；而当沟通双方的共识不能一致时，需要回到感受阶段。整个沟通过程就像是在跳恰恰舞，在进退的步调上反复横跳。而所谓的沟通高手，就是能够将这种进退节奏把握得非常好的人。同时，沟通节奏的每个阶段都有需要注意的要点，这些要点关系到当前阶段可不可以顺利完成。</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11" name="组合 10">
            <a:extLst>
              <a:ext uri="{FF2B5EF4-FFF2-40B4-BE49-F238E27FC236}">
                <a16:creationId xmlns:a16="http://schemas.microsoft.com/office/drawing/2014/main" id="{B7348CF8-4809-4B23-BC6E-72444922E5E2}"/>
              </a:ext>
            </a:extLst>
          </p:cNvPr>
          <p:cNvGrpSpPr/>
          <p:nvPr/>
        </p:nvGrpSpPr>
        <p:grpSpPr>
          <a:xfrm>
            <a:off x="3256546" y="4891820"/>
            <a:ext cx="5379398" cy="1743666"/>
            <a:chOff x="2228635" y="4841371"/>
            <a:chExt cx="5379398" cy="1743666"/>
          </a:xfrm>
        </p:grpSpPr>
        <p:pic>
          <p:nvPicPr>
            <p:cNvPr id="3" name="图片 2">
              <a:extLst>
                <a:ext uri="{FF2B5EF4-FFF2-40B4-BE49-F238E27FC236}">
                  <a16:creationId xmlns:a16="http://schemas.microsoft.com/office/drawing/2014/main" id="{A2B51EE6-0688-41CD-B076-07D96A8B555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28635" y="4841371"/>
              <a:ext cx="1768284" cy="1743666"/>
            </a:xfrm>
            <a:prstGeom prst="rect">
              <a:avLst/>
            </a:prstGeom>
          </p:spPr>
        </p:pic>
        <p:pic>
          <p:nvPicPr>
            <p:cNvPr id="5" name="图片 4">
              <a:extLst>
                <a:ext uri="{FF2B5EF4-FFF2-40B4-BE49-F238E27FC236}">
                  <a16:creationId xmlns:a16="http://schemas.microsoft.com/office/drawing/2014/main" id="{0D78AA7D-47C4-4F0A-85DD-9D9BD338F12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12282" y="4841371"/>
              <a:ext cx="1768284" cy="1743666"/>
            </a:xfrm>
            <a:prstGeom prst="rect">
              <a:avLst/>
            </a:prstGeom>
          </p:spPr>
        </p:pic>
        <p:pic>
          <p:nvPicPr>
            <p:cNvPr id="9" name="图片 8">
              <a:extLst>
                <a:ext uri="{FF2B5EF4-FFF2-40B4-BE49-F238E27FC236}">
                  <a16:creationId xmlns:a16="http://schemas.microsoft.com/office/drawing/2014/main" id="{D2B7CAEE-90AB-45D3-8C6C-D440783F01E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43220" y="4925148"/>
              <a:ext cx="1464813" cy="1460363"/>
            </a:xfrm>
            <a:prstGeom prst="rect">
              <a:avLst/>
            </a:prstGeom>
          </p:spPr>
        </p:pic>
      </p:grpSp>
      <p:sp>
        <p:nvSpPr>
          <p:cNvPr id="15" name="文本框 14">
            <a:extLst>
              <a:ext uri="{FF2B5EF4-FFF2-40B4-BE49-F238E27FC236}">
                <a16:creationId xmlns:a16="http://schemas.microsoft.com/office/drawing/2014/main" id="{5DD18EC2-138C-4328-AC62-F4567B1F807C}"/>
              </a:ext>
            </a:extLst>
          </p:cNvPr>
          <p:cNvSpPr txBox="1"/>
          <p:nvPr/>
        </p:nvSpPr>
        <p:spPr>
          <a:xfrm>
            <a:off x="3420632" y="5544077"/>
            <a:ext cx="1214430" cy="369332"/>
          </a:xfrm>
          <a:prstGeom prst="rect">
            <a:avLst/>
          </a:prstGeom>
          <a:noFill/>
        </p:spPr>
        <p:txBody>
          <a:bodyPr wrap="square">
            <a:spAutoFit/>
          </a:bodyPr>
          <a:lstStyle/>
          <a:p>
            <a:r>
              <a:rPr lang="zh-CN" altLang="en-US" b="1" dirty="0">
                <a:solidFill>
                  <a:schemeClr val="bg2">
                    <a:lumMod val="25000"/>
                  </a:schemeClr>
                </a:solidFill>
                <a:latin typeface="微软雅黑" panose="020B0503020204020204" pitchFamily="34" charset="-122"/>
                <a:ea typeface="微软雅黑" panose="020B0503020204020204" pitchFamily="34" charset="-122"/>
              </a:rPr>
              <a:t>罗列事实</a:t>
            </a:r>
            <a:endParaRPr lang="zh-CN" altLang="en-US" b="1" dirty="0"/>
          </a:p>
        </p:txBody>
      </p:sp>
      <p:sp>
        <p:nvSpPr>
          <p:cNvPr id="16" name="文本框 15">
            <a:extLst>
              <a:ext uri="{FF2B5EF4-FFF2-40B4-BE49-F238E27FC236}">
                <a16:creationId xmlns:a16="http://schemas.microsoft.com/office/drawing/2014/main" id="{E951FC0B-937C-4DE7-9C5A-567AE0094182}"/>
              </a:ext>
            </a:extLst>
          </p:cNvPr>
          <p:cNvSpPr txBox="1"/>
          <p:nvPr/>
        </p:nvSpPr>
        <p:spPr>
          <a:xfrm>
            <a:off x="5323210" y="5544077"/>
            <a:ext cx="1214430" cy="369332"/>
          </a:xfrm>
          <a:prstGeom prst="rect">
            <a:avLst/>
          </a:prstGeom>
          <a:noFill/>
        </p:spPr>
        <p:txBody>
          <a:bodyPr wrap="square">
            <a:spAutoFit/>
          </a:bodyPr>
          <a:lstStyle/>
          <a:p>
            <a:r>
              <a:rPr lang="zh-CN" altLang="en-US" b="1" dirty="0">
                <a:solidFill>
                  <a:schemeClr val="bg2">
                    <a:lumMod val="25000"/>
                  </a:schemeClr>
                </a:solidFill>
                <a:latin typeface="微软雅黑" panose="020B0503020204020204" pitchFamily="34" charset="-122"/>
                <a:ea typeface="微软雅黑" panose="020B0503020204020204" pitchFamily="34" charset="-122"/>
              </a:rPr>
              <a:t>共鸣感受</a:t>
            </a:r>
            <a:endParaRPr lang="zh-CN" altLang="en-US" b="1" dirty="0"/>
          </a:p>
        </p:txBody>
      </p:sp>
      <p:sp>
        <p:nvSpPr>
          <p:cNvPr id="18" name="文本框 17">
            <a:extLst>
              <a:ext uri="{FF2B5EF4-FFF2-40B4-BE49-F238E27FC236}">
                <a16:creationId xmlns:a16="http://schemas.microsoft.com/office/drawing/2014/main" id="{5D7FF5A1-B4B0-45BC-BCCF-15F45D93D8A0}"/>
              </a:ext>
            </a:extLst>
          </p:cNvPr>
          <p:cNvSpPr txBox="1"/>
          <p:nvPr/>
        </p:nvSpPr>
        <p:spPr>
          <a:xfrm>
            <a:off x="7354860" y="5540478"/>
            <a:ext cx="1214430" cy="369332"/>
          </a:xfrm>
          <a:prstGeom prst="rect">
            <a:avLst/>
          </a:prstGeom>
          <a:noFill/>
        </p:spPr>
        <p:txBody>
          <a:bodyPr wrap="square">
            <a:spAutoFit/>
          </a:bodyPr>
          <a:lstStyle/>
          <a:p>
            <a:r>
              <a:rPr lang="zh-CN" altLang="en-US" b="1" dirty="0">
                <a:solidFill>
                  <a:schemeClr val="bg2">
                    <a:lumMod val="25000"/>
                  </a:schemeClr>
                </a:solidFill>
                <a:latin typeface="微软雅黑" panose="020B0503020204020204" pitchFamily="34" charset="-122"/>
                <a:ea typeface="微软雅黑" panose="020B0503020204020204" pitchFamily="34" charset="-122"/>
              </a:rPr>
              <a:t>达成共识</a:t>
            </a:r>
            <a:endParaRPr lang="zh-CN" altLang="en-US" b="1" dirty="0"/>
          </a:p>
        </p:txBody>
      </p:sp>
    </p:spTree>
    <p:extLst>
      <p:ext uri="{BB962C8B-B14F-4D97-AF65-F5344CB8AC3E}">
        <p14:creationId xmlns:p14="http://schemas.microsoft.com/office/powerpoint/2010/main" val="1835079249"/>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沟通节奏</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014991" cy="423910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罗列事实</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当人的情绪处于非平缓状态时，想要冷静地讲述或罗列事实，是一件比较困难的事情。因此，可以在描述事实的时候，加上自己的总结判断，但是这些总结和判断都需要放在最后。</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事实层面上分析，一定要做到沟通双方认同，这是沟通的基础，一旦产生异议现象或问题，都要重新回到事实层面进行再次确认，然后再次出发探讨。从深层次上分析，事实不可能被完全罗列出来。而且相同的事实，从不同的角度进行分析与表达，会给人不一样的感受。所以完全剔除感受是难以做到的，但是在沟通双方平等、开放地前提下进行阐述，就可以最大限度的避免这个问题。</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05224511"/>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沟通节奏</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grpSp>
        <p:nvGrpSpPr>
          <p:cNvPr id="2" name="组合 1">
            <a:extLst>
              <a:ext uri="{FF2B5EF4-FFF2-40B4-BE49-F238E27FC236}">
                <a16:creationId xmlns:a16="http://schemas.microsoft.com/office/drawing/2014/main" id="{5EE1826F-0366-4846-B64B-50C7875BAA43}"/>
              </a:ext>
            </a:extLst>
          </p:cNvPr>
          <p:cNvGrpSpPr/>
          <p:nvPr/>
        </p:nvGrpSpPr>
        <p:grpSpPr>
          <a:xfrm>
            <a:off x="550592" y="998390"/>
            <a:ext cx="11014991" cy="4316053"/>
            <a:chOff x="550592" y="998390"/>
            <a:chExt cx="11014991" cy="4316053"/>
          </a:xfrm>
        </p:grpSpPr>
        <p:sp>
          <p:nvSpPr>
            <p:cNvPr id="10" name="矩形 9">
              <a:extLst>
                <a:ext uri="{FF2B5EF4-FFF2-40B4-BE49-F238E27FC236}">
                  <a16:creationId xmlns:a16="http://schemas.microsoft.com/office/drawing/2014/main" id="{C1F8BDD3-0E6D-4430-BFBA-C306D17B2A63}"/>
                </a:ext>
              </a:extLst>
            </p:cNvPr>
            <p:cNvSpPr/>
            <p:nvPr/>
          </p:nvSpPr>
          <p:spPr>
            <a:xfrm>
              <a:off x="550592" y="998390"/>
              <a:ext cx="11014991" cy="431605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罗列事实</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一个成年人批评他的孩子完成作业的时长和时间段总是非常的不合理。孩子当然非常反对他提出的这个说法，于是两人开始争吵，将沟通过程变得非常不愉快，而计划好的沟通目标也没有实现。正确的做法是描述事实，告知孩子：“你周一晚上</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11</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30</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才做完作业，周二</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12</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00</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，周三</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11</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20</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，周四</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11</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40</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……连续一周没有达成目标，也就是在</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10</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30</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之前完成作业。”这种不带感情并且非常客观的事实描述方法，通常不会引起激烈的冲突，也利于沟通的另一方在接收到信息后，能够进行正确的反思以及接下来的沟通活动。</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E895EBCA-18DD-4C82-B7F5-5BEC359A1CD2}"/>
                </a:ext>
              </a:extLst>
            </p:cNvPr>
            <p:cNvSpPr txBox="1"/>
            <p:nvPr/>
          </p:nvSpPr>
          <p:spPr>
            <a:xfrm>
              <a:off x="594887" y="1475868"/>
              <a:ext cx="6764610" cy="499624"/>
            </a:xfrm>
            <a:prstGeom prst="rect">
              <a:avLst/>
            </a:prstGeom>
            <a:noFill/>
          </p:spPr>
          <p:txBody>
            <a:bodyPr wrap="square">
              <a:spAutoFit/>
            </a:bodyPr>
            <a:lstStyle/>
            <a:p>
              <a:pPr marL="628650" indent="-28575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罗列事实的正确表述 </a:t>
              </a:r>
              <a:r>
                <a:rPr lang="en-US" altLang="zh-CN" sz="2000" b="1" dirty="0">
                  <a:solidFill>
                    <a:schemeClr val="tx2"/>
                  </a:solidFill>
                  <a:latin typeface="微软雅黑" panose="020B0503020204020204" pitchFamily="34" charset="-122"/>
                  <a:ea typeface="微软雅黑" panose="020B0503020204020204" pitchFamily="34" charset="-122"/>
                </a:rPr>
                <a:t>》</a:t>
              </a:r>
              <a:endParaRPr lang="zh-CN" altLang="en-US" sz="2000" b="1" dirty="0">
                <a:solidFill>
                  <a:schemeClr val="tx2"/>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746114215"/>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沟通节奏</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6827669" cy="477771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共鸣感受</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人的心理影响意愿，意愿决定行为。所以想要改变一个人的行为，就需要了解对方的心理活动。而沟通最关键的环节就在于让对方认为自身是被尊重的。首先，沟通时需要表现出平等、亲和的态度，用行为证明尊重对方，例如在视频通话时，对方讲话时注视其眼睛，表现出正在聆听他的讲话；同时可以伴随着轻微点头以及浅笑、疑惑和赞同等表情。还可以不断地“总结</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确认”，这种技巧在绝大多数场所都有效。</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10242" name="图片 14">
            <a:extLst>
              <a:ext uri="{FF2B5EF4-FFF2-40B4-BE49-F238E27FC236}">
                <a16:creationId xmlns:a16="http://schemas.microsoft.com/office/drawing/2014/main" id="{5BFECBFD-6381-4849-9297-7E67120FDD2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29612" y="2222275"/>
            <a:ext cx="3860766" cy="2685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16436251"/>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沟通节奏</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014991" cy="5008551"/>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共鸣感受</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张学峰介绍：“每部分十道大题，我们老师可以通过相应的辅导经验来告诉你，今年大概考的重点范围在哪里”。</a:t>
            </a: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老梁理解后反馈的回答：“你的意思是可以押题？”</a:t>
            </a: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张雪峰同样理解后反馈回答：“对”。</a:t>
            </a: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此种问答方式，沟通方可以一边总结对方的意思，理解后使用自己的表述方式寻求确认。对方也知道沟通方在认真的与自己开展工作。而且当沟通者能够理解对方的大部分意思时，会更加乐意和积极的进行表达。</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E895EBCA-18DD-4C82-B7F5-5BEC359A1CD2}"/>
              </a:ext>
            </a:extLst>
          </p:cNvPr>
          <p:cNvSpPr txBox="1"/>
          <p:nvPr/>
        </p:nvSpPr>
        <p:spPr>
          <a:xfrm>
            <a:off x="594887" y="1475868"/>
            <a:ext cx="6764610" cy="499624"/>
          </a:xfrm>
          <a:prstGeom prst="rect">
            <a:avLst/>
          </a:prstGeom>
          <a:noFill/>
        </p:spPr>
        <p:txBody>
          <a:bodyPr wrap="square">
            <a:spAutoFit/>
          </a:bodyPr>
          <a:lstStyle/>
          <a:p>
            <a:pPr marL="628650" indent="-28575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共鸣感受的正确表述 </a:t>
            </a:r>
            <a:r>
              <a:rPr lang="en-US" altLang="zh-CN" sz="2000" b="1" dirty="0">
                <a:solidFill>
                  <a:schemeClr val="tx2"/>
                </a:solidFill>
                <a:latin typeface="微软雅黑" panose="020B0503020204020204" pitchFamily="34" charset="-122"/>
                <a:ea typeface="微软雅黑" panose="020B0503020204020204" pitchFamily="34" charset="-122"/>
              </a:rPr>
              <a:t>》</a:t>
            </a:r>
            <a:endParaRPr lang="zh-CN" altLang="en-US" sz="2000" b="1" dirty="0">
              <a:solidFill>
                <a:schemeClr val="tx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56591750"/>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社交的基本原则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33" name="矩形 32">
            <a:extLst>
              <a:ext uri="{FF2B5EF4-FFF2-40B4-BE49-F238E27FC236}">
                <a16:creationId xmlns:a16="http://schemas.microsoft.com/office/drawing/2014/main" id="{30600BEE-C405-44DD-9105-D3837286DFF4}"/>
              </a:ext>
            </a:extLst>
          </p:cNvPr>
          <p:cNvSpPr/>
          <p:nvPr/>
        </p:nvSpPr>
        <p:spPr>
          <a:xfrm>
            <a:off x="550592" y="998390"/>
            <a:ext cx="10983460" cy="239245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真诚原则</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真诚原则是建立社交关系的基石。也就是说，当陌生双方想要彼此之间产生联系，进而开展社交活动时，真诚是最基本的要求。不可否认在建立社交关系的过程中，可以使用一些手段和技巧，但是所有的手段和技巧也都应该是建立在真诚交往的基础之上的。</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56" name="矩形 55">
            <a:extLst>
              <a:ext uri="{FF2B5EF4-FFF2-40B4-BE49-F238E27FC236}">
                <a16:creationId xmlns:a16="http://schemas.microsoft.com/office/drawing/2014/main" id="{3816371A-A021-437D-9FB2-390876D070D7}"/>
              </a:ext>
            </a:extLst>
          </p:cNvPr>
          <p:cNvSpPr/>
          <p:nvPr/>
        </p:nvSpPr>
        <p:spPr>
          <a:xfrm>
            <a:off x="657948" y="3247712"/>
            <a:ext cx="10983460" cy="285411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平等原则</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生活在这世上的每一个人都有自尊心，都希望别人的言行不伤及自己的自尊心。当想要建立关系的双方都估计彼此的自尊心时，双方属于一个相互平等的氛围中，这样的氛围使社交关系的建立更加容易。因此，平等原则是建立社交关系的前提。而在开展的社交活动中，尊重他人并且善于维护他人的尊严和脸面，是交往双方能够维持长期社交关系的诀窍之一。</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7945747"/>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沟通节奏</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1065440" cy="477771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共鸣感受</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例如孩子说：“我想买个手机。”此种表述方式给人的感觉是一个请求，于是家长直接回答“买”或“不行”都不合适，而直接问“为什么？”的话，会使孩子认为进入了审问模式，开始产生抗拒心理，此时的沟通活动将难以持续。成熟的家长会顺着这个思路往下走并掌握沟通的节奏，反馈给孩子说“嗯，有个手机是蛮方便的。”得到此种反馈的孩子一般也会顺着这个节奏继续给予反馈回答，“大家都有手机了。”接着家长慢慢回答“那互相发信息方便了很多啊。”沿着此种沟通节奏继续交流下去，家长就能知道孩子真实的想法和感受，最终才能作出买还是不买的决定。但是共鸣感受环节也需要注意，并不是所有的感受需要明白、完全和不隐藏的表达出来，很多感受也会被遮盖和隐藏。</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39190795"/>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沟通节奏</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1065440" cy="293105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达成共识</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一个沟通活动中，共识是双方关于未来行动的意见和想法达成一致的过程。切记要由孩子、职员和设计师等在沟通中处于弱势方的群体提出来。一个人只会在他提出的计划和方案被批准或允许时，才会感觉到被尊重。执行方案的过程才会更加投入，也才会有良好的效果。沟通是发挥双方主观能动性最有效的手段，而善于利用沟通的节奏，可以将能动性手段发挥到极致。</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88243167"/>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场景化沟通与表达</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0951929" cy="246939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识别沟通场景</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场景化沟通的第一个阶段，其实不必利用大量的自主阅读和被动习得的行为，来提升自身的情商。首先需要的是能够识别自己目前所处的沟通场景。以工作环境为例，经过分析研究与归纳整理，总结出再职场上真正重要的沟通场景有</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10</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11266" name="图片 16">
            <a:extLst>
              <a:ext uri="{FF2B5EF4-FFF2-40B4-BE49-F238E27FC236}">
                <a16:creationId xmlns:a16="http://schemas.microsoft.com/office/drawing/2014/main" id="{DD344043-C026-4185-B47D-E10A73AB7D8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06255" y="3108925"/>
            <a:ext cx="7650386" cy="3199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95917225"/>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场景化沟通与表达</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0951929" cy="477771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识别沟通场景</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在这</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10</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场景当中，一个公司的前台职员，他的沟通场景其实就是客户沟通。如何识别和判断沟通场景，其实就是分析环境、人物和目标。例如电梯里遇到领导。在当前情境中进行分析，环境是电梯，电梯环境的特点是相处时间短和空间小，主要人物则是领导和自身，可能还包括熟人或不认识的陌生人。根据电梯的特点和环境的限制，在电梯中和领导沟通的目标，不是让领导看到自身的工作能力和才华，只需在电梯中给领导留下一个热情积极的良好印象即可。具体操作就是主动跟领导打招呼并配合微笑的友好表情。除此之外，如果领导无后续沟通意向，自身也应该保持沉默。反之如果领导有后续沟通意向，积极回答即可。这是在电梯偶遇沟通场景中比较正确的沟通方式。</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12290" name="图片 17">
            <a:extLst>
              <a:ext uri="{FF2B5EF4-FFF2-40B4-BE49-F238E27FC236}">
                <a16:creationId xmlns:a16="http://schemas.microsoft.com/office/drawing/2014/main" id="{BC6CCBB7-43A4-41B1-AB62-DEA2AF79ADD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8636" y="5511569"/>
            <a:ext cx="6396020" cy="809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27780570"/>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场景化沟通与表达</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0951929" cy="339272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收集沟通方法</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任何一个沟通场景中，都存在无数的应对方法和交流技巧。所以在能够识别场景和明确自身常用沟通场景的条件下，就可以开始针对性地去搜集和整理相关沟通场景的应对方法和交流技巧。具体操作就是确定一个最常使用的沟通场景，针对该场景，搜集有哪些成熟的应对方法和交流技巧能够直接拿来使用。在搜集阶段，可以通过书籍、课程、垂直类</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App</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以及他人的经验与方法等途径，完成收集和整理自身能够应用到的应对方法和交流技巧。</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27529821"/>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场景化沟通与表达</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grpSp>
        <p:nvGrpSpPr>
          <p:cNvPr id="11" name="组合 10">
            <a:extLst>
              <a:ext uri="{FF2B5EF4-FFF2-40B4-BE49-F238E27FC236}">
                <a16:creationId xmlns:a16="http://schemas.microsoft.com/office/drawing/2014/main" id="{6EF734CC-2EB6-497E-AB60-3BDD02731283}"/>
              </a:ext>
            </a:extLst>
          </p:cNvPr>
          <p:cNvGrpSpPr/>
          <p:nvPr/>
        </p:nvGrpSpPr>
        <p:grpSpPr>
          <a:xfrm>
            <a:off x="550592" y="998390"/>
            <a:ext cx="11014991" cy="4546886"/>
            <a:chOff x="550592" y="998390"/>
            <a:chExt cx="11014991" cy="4546886"/>
          </a:xfrm>
        </p:grpSpPr>
        <p:sp>
          <p:nvSpPr>
            <p:cNvPr id="12" name="矩形 11">
              <a:extLst>
                <a:ext uri="{FF2B5EF4-FFF2-40B4-BE49-F238E27FC236}">
                  <a16:creationId xmlns:a16="http://schemas.microsoft.com/office/drawing/2014/main" id="{B81A05DE-CBB1-49BE-B081-F9EFC0CDF122}"/>
                </a:ext>
              </a:extLst>
            </p:cNvPr>
            <p:cNvSpPr/>
            <p:nvPr/>
          </p:nvSpPr>
          <p:spPr>
            <a:xfrm>
              <a:off x="550592" y="998390"/>
              <a:ext cx="11014991" cy="454688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收集沟通方法</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问：问出细节</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例如：最近工作怎么样，忙吗？</a:t>
              </a: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答：倾听回答</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例如：哦，嗯（看着对方，表示倾听）。</a:t>
              </a: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赞：表达赞叹</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例如：你的工作很重要啊，而且你已经做得很不错了，特别想知道你当时是如何想出这些主意和想法的？</a:t>
              </a: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这个沟通技巧，可以在很多场景里使用，包括电梯沟通、饭局闲聊和日常聊天等。而且类似的沟通技巧还有许多，读者需要在现实生活中多多留意并加以利用。</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75BA43F3-2214-49FD-8515-6E5504E1FF95}"/>
                </a:ext>
              </a:extLst>
            </p:cNvPr>
            <p:cNvSpPr txBox="1"/>
            <p:nvPr/>
          </p:nvSpPr>
          <p:spPr>
            <a:xfrm>
              <a:off x="594887" y="1475868"/>
              <a:ext cx="6764610" cy="499624"/>
            </a:xfrm>
            <a:prstGeom prst="rect">
              <a:avLst/>
            </a:prstGeom>
            <a:noFill/>
          </p:spPr>
          <p:txBody>
            <a:bodyPr wrap="square">
              <a:spAutoFit/>
            </a:bodyPr>
            <a:lstStyle/>
            <a:p>
              <a:pPr marL="628650" indent="-28575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“问答赞”式沟通技巧 </a:t>
              </a:r>
              <a:r>
                <a:rPr lang="en-US" altLang="zh-CN" sz="2000" b="1" dirty="0">
                  <a:solidFill>
                    <a:schemeClr val="tx2"/>
                  </a:solidFill>
                  <a:latin typeface="微软雅黑" panose="020B0503020204020204" pitchFamily="34" charset="-122"/>
                  <a:ea typeface="微软雅黑" panose="020B0503020204020204" pitchFamily="34" charset="-122"/>
                </a:rPr>
                <a:t>》</a:t>
              </a:r>
              <a:endParaRPr lang="zh-CN" altLang="en-US" sz="2000" b="1" dirty="0">
                <a:solidFill>
                  <a:schemeClr val="tx2"/>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5339775"/>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场景化沟通与表达</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0951929" cy="393133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场景化演练</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民能够识别沟通场景，也拥有了应对沟通场景的交流技巧，接下来需要通过大量的练习来提高自身的沟通能力，最终转化为提升沟通效果与成交率。简单来说，场景化演练可以归纳为一句俗语“台上一分钟，台下十年功”。</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富兰克林出生在低微家庭中，所以只在学校中进行过</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年的系统学习，之后就开始四处打工，之后他在一年的时间里，从印刷厂的一个普通工人转变为某家报社的专栏作家。大家肯定都很好奇他提升写作能力的方法是什么，实际上就是场景化练习。</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23439046"/>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场景化沟通与表达</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0951929" cy="570104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场景化演练</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富兰克林在作为印刷厂的印刷工，每天都会接触无数报纸，因此拥有了许多接触报纸的机会。于是，他会在空闲时间阅读一些报纸上的文章。对每一篇文章，它都会在看完一遍以后，将报纸放在旁边，然后凭借自己的理解复述这篇文章。可是一开始写的时候就发现，他以为自己已经看懂了、了解了、领会了一篇文章的全部内容，但是到了下笔的时候，能够写出来的东西其实很少，只有几句话，而且与原本的文章进行对比，自己复述的表达内容相当不准确。但是如此大差距也没有打败富兰克林的自信心和耐心，他毫不气馁的把报纸再认真看一遍，然后继续复述。我们可以分析他的写作过程，是一种进入具体场景的过程，通过动手写，并且与参照进行对比的多次联系，来提升自己的相关能力。显而易见，这种进入具体场景的方式比泛泛阅读大量文章的方式，能够捕捉更多的信息量。经过七次的“阅读→复述”之后，富兰克林最后写出来的文章与原本的文章内容已经相差无几。</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44374718"/>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场景化沟通与表达</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0951929" cy="385438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场景化演练</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综上所述，富兰克林使用一年的时间，使用这种场景化演练方式反复训练自己，用以提升自身的写作能力。既然写作能力可以通过此方法完成提升，而沟通能力也是如此，只要自身把握好沟通场景和沟通技巧，即可完成提升目标。例如沟通者不会顺畅的当众发言，那他可以去报名参加一些演讲比赛，或者自己作为主持人参与一些会议主持工作等，用以提升自己当众发言的能力。通过在场景中的反复和多次练习，找到自身的不足，然后去不断的改进那些不足，最后转化为自身提高的沟通能力。</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98806113"/>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沟通中的误区与心法</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014991" cy="3546612"/>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沟通误区</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在网络沟通中，容易产生下述的两个误区。明确两个沟通误区，可以帮助品牌在沟通活动中规避掉许多无意义的异议问题。</a:t>
            </a: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误区</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KPI</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（绩效考核）达标就等于品牌进入消费者大脑，认为沟通活动起作用了。</a:t>
            </a: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误区</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：认为刷爆朋友圈的网络话题或事件已经成为了社会性的话题或者事件，</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图所示为刷爆网络的错误社会性话题</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以及</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刷爆网络的正确社会性话题。</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id="{3F7AF21D-D42D-4E8F-B931-B1AE58F48F71}"/>
              </a:ext>
            </a:extLst>
          </p:cNvPr>
          <p:cNvGrpSpPr/>
          <p:nvPr/>
        </p:nvGrpSpPr>
        <p:grpSpPr>
          <a:xfrm>
            <a:off x="2444796" y="4060802"/>
            <a:ext cx="7102128" cy="2478734"/>
            <a:chOff x="2205629" y="4486888"/>
            <a:chExt cx="5057979" cy="1765300"/>
          </a:xfrm>
        </p:grpSpPr>
        <p:pic>
          <p:nvPicPr>
            <p:cNvPr id="13314" name="图片 18">
              <a:extLst>
                <a:ext uri="{FF2B5EF4-FFF2-40B4-BE49-F238E27FC236}">
                  <a16:creationId xmlns:a16="http://schemas.microsoft.com/office/drawing/2014/main" id="{97CD0D09-F6D3-4D4E-8F08-179C5D44E1D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05629" y="4486888"/>
              <a:ext cx="2066925" cy="1765300"/>
            </a:xfrm>
            <a:prstGeom prst="rect">
              <a:avLst/>
            </a:prstGeom>
            <a:noFill/>
            <a:ln w="9525">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pic>
        <p:pic>
          <p:nvPicPr>
            <p:cNvPr id="13315" name="图片 19">
              <a:extLst>
                <a:ext uri="{FF2B5EF4-FFF2-40B4-BE49-F238E27FC236}">
                  <a16:creationId xmlns:a16="http://schemas.microsoft.com/office/drawing/2014/main" id="{F342352D-B13F-48B1-B30A-9FEFE6B89A2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48970" y="4486888"/>
              <a:ext cx="2814638" cy="1765300"/>
            </a:xfrm>
            <a:prstGeom prst="rect">
              <a:avLst/>
            </a:prstGeom>
            <a:noFill/>
            <a:ln w="9525">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869160695"/>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社交的基本原则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33" name="矩形 32">
            <a:extLst>
              <a:ext uri="{FF2B5EF4-FFF2-40B4-BE49-F238E27FC236}">
                <a16:creationId xmlns:a16="http://schemas.microsoft.com/office/drawing/2014/main" id="{30600BEE-C405-44DD-9105-D3837286DFF4}"/>
              </a:ext>
            </a:extLst>
          </p:cNvPr>
          <p:cNvSpPr/>
          <p:nvPr/>
        </p:nvSpPr>
        <p:spPr>
          <a:xfrm>
            <a:off x="550592" y="998390"/>
            <a:ext cx="5806065" cy="562410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真诚原则</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2018</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年</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11</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月，王中源开始通过</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Tik Tok</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分享自己在水果市场积累的知识。根据粉丝的评价，王中原创作的视频非常简单直白，没有美颜和滤镜，不注重任何拍摄技巧。在“大家好，我是王中源”的介绍之后，各种关于水果的“意想不到”的知识内容立刻被抛了出来。</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2019</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年初，一个关于丑橘和粑粑橘区别的视频迅速获得</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7.5</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万赞，增长了数万粉丝。王中源发现喜欢自己视频内容的人越来越多了，于是继续以真诚的内容作为视频的出发点。</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7DF480DE-EAA2-462C-8C6B-7F7278003923}"/>
              </a:ext>
            </a:extLst>
          </p:cNvPr>
          <p:cNvSpPr txBox="1"/>
          <p:nvPr/>
        </p:nvSpPr>
        <p:spPr>
          <a:xfrm>
            <a:off x="550592" y="1487976"/>
            <a:ext cx="6764610" cy="499624"/>
          </a:xfrm>
          <a:prstGeom prst="rect">
            <a:avLst/>
          </a:prstGeom>
          <a:noFill/>
        </p:spPr>
        <p:txBody>
          <a:bodyPr wrap="square">
            <a:spAutoFit/>
          </a:bodyPr>
          <a:lstStyle/>
          <a:p>
            <a:pPr marL="628650" indent="-28575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遵循真诚原则的社交电商</a:t>
            </a:r>
            <a:r>
              <a:rPr lang="en-US" altLang="zh-CN" sz="2000" b="1" dirty="0">
                <a:solidFill>
                  <a:schemeClr val="tx2"/>
                </a:solidFill>
                <a:latin typeface="微软雅黑" panose="020B0503020204020204" pitchFamily="34" charset="-122"/>
                <a:ea typeface="微软雅黑" panose="020B0503020204020204" pitchFamily="34" charset="-122"/>
              </a:rPr>
              <a:t>》</a:t>
            </a:r>
            <a:endParaRPr lang="zh-CN" altLang="en-US" sz="2000" b="1" dirty="0">
              <a:solidFill>
                <a:schemeClr val="tx2"/>
              </a:solidFill>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id="{94810B03-A3F7-4EA0-AB86-E6DEF2720990}"/>
              </a:ext>
            </a:extLst>
          </p:cNvPr>
          <p:cNvGrpSpPr/>
          <p:nvPr/>
        </p:nvGrpSpPr>
        <p:grpSpPr>
          <a:xfrm>
            <a:off x="6395081" y="2194566"/>
            <a:ext cx="5339429" cy="3739006"/>
            <a:chOff x="7028290" y="2890937"/>
            <a:chExt cx="2995920" cy="2097929"/>
          </a:xfrm>
        </p:grpSpPr>
        <p:pic>
          <p:nvPicPr>
            <p:cNvPr id="1026" name="Picture 2">
              <a:extLst>
                <a:ext uri="{FF2B5EF4-FFF2-40B4-BE49-F238E27FC236}">
                  <a16:creationId xmlns:a16="http://schemas.microsoft.com/office/drawing/2014/main" id="{EAFA6663-50C8-472B-8CB4-A05C9E34EC5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28290" y="2898128"/>
              <a:ext cx="946150" cy="209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a:extLst>
                <a:ext uri="{FF2B5EF4-FFF2-40B4-BE49-F238E27FC236}">
                  <a16:creationId xmlns:a16="http://schemas.microsoft.com/office/drawing/2014/main" id="{BD4D7FE2-A0E3-42CD-8165-2065A0ADE14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56661" y="2898128"/>
              <a:ext cx="938213" cy="2090738"/>
            </a:xfrm>
            <a:prstGeom prst="rect">
              <a:avLst/>
            </a:prstGeom>
            <a:noFill/>
            <a:ln w="9525">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6090A72E-C059-4577-84C5-461CD38E4E45}"/>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01873" y="2890937"/>
              <a:ext cx="922337" cy="209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851212392"/>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沟通中的误区与心法</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1" name="矩形 10">
            <a:extLst>
              <a:ext uri="{FF2B5EF4-FFF2-40B4-BE49-F238E27FC236}">
                <a16:creationId xmlns:a16="http://schemas.microsoft.com/office/drawing/2014/main" id="{D9BA84E8-9262-43F8-94D7-D987EF770521}"/>
              </a:ext>
            </a:extLst>
          </p:cNvPr>
          <p:cNvSpPr/>
          <p:nvPr/>
        </p:nvSpPr>
        <p:spPr>
          <a:xfrm>
            <a:off x="550592" y="998390"/>
            <a:ext cx="11046521" cy="5393271"/>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沟通心法</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视野、格局和价值观</a:t>
            </a: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视野决定格局，而健全完整的价值观能够对格局进行更好的判断、能够站在更好的视野剖析问题。因此，在沟通活动中，需要沟通双方拥有广阔和超前的视野，去帮助运营活动产生更高的回报率和转化率。</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spcAft>
                <a:spcPts val="60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从网友中来，到网友中去</a:t>
            </a: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运营活动中的沟通必须贯彻“从群众中来到群众中去”的方针。换句话来说就是以网友的好恶为出发点，以品牌植入为机会点，以创造满足网友欲望的内容为目标，以创造出超出网友期待的爆点来增加传播的附加值。</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97166379"/>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沟通中的误区与心法</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1" name="矩形 10">
            <a:extLst>
              <a:ext uri="{FF2B5EF4-FFF2-40B4-BE49-F238E27FC236}">
                <a16:creationId xmlns:a16="http://schemas.microsoft.com/office/drawing/2014/main" id="{D9BA84E8-9262-43F8-94D7-D987EF770521}"/>
              </a:ext>
            </a:extLst>
          </p:cNvPr>
          <p:cNvSpPr/>
          <p:nvPr/>
        </p:nvSpPr>
        <p:spPr>
          <a:xfrm>
            <a:off x="550592" y="998390"/>
            <a:ext cx="11046521" cy="4854662"/>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沟通心法</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游戏心态</a:t>
            </a: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如果将运营中的沟通活动看做是一个游戏，我们不仅是游戏的制定者也是游戏的参与者。而以口碑的方式进行推广，则是希望这个游戏可以拥有众多的参与者。</a:t>
            </a:r>
          </a:p>
          <a:p>
            <a:pPr indent="266700" algn="just">
              <a:lnSpc>
                <a:spcPct val="150000"/>
              </a:lnSpc>
              <a:spcAft>
                <a:spcPts val="60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以不同点破局</a:t>
            </a: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为了让策划的每一场活动都能够在大量的同类活动中脱颖而出，我们必须时时刻刻做到与其他活动存在不同，其实这是广告的本质，也是传播的本质。并且利用沟通技巧将活动的不同之处在活动中铺设开来。策划不同点不是为了找不同而不同，是为了在社会化环境中找到与网友沟通的独特路径，不同点可以是内容上的，也可以是方式上的，还可以是渠道上的</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3077373583"/>
      </p:ext>
    </p:extLst>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沟通与成交</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1" name="矩形 10">
            <a:extLst>
              <a:ext uri="{FF2B5EF4-FFF2-40B4-BE49-F238E27FC236}">
                <a16:creationId xmlns:a16="http://schemas.microsoft.com/office/drawing/2014/main" id="{D9BA84E8-9262-43F8-94D7-D987EF770521}"/>
              </a:ext>
            </a:extLst>
          </p:cNvPr>
          <p:cNvSpPr/>
          <p:nvPr/>
        </p:nvSpPr>
        <p:spPr>
          <a:xfrm>
            <a:off x="550592" y="998390"/>
            <a:ext cx="11046521" cy="2884892"/>
          </a:xfrm>
          <a:prstGeom prst="rect">
            <a:avLst/>
          </a:prstGeom>
        </p:spPr>
        <p:txBody>
          <a:bodyPr wrap="square">
            <a:spAutoFit/>
          </a:bodyPr>
          <a:lstStyle/>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在带有交易性质的沟通活动中，售卖方在沟通过程中需要做好</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点技巧要素，包括人品、产品和礼品。“人品”是指一个人的品德，高尚的品德是客户和你交往的前提；“产品”是指我们所推销或售卖的产品品质，产品品质的好坏，是能否达成成交的根本；“礼品”是指利益的分享，具体来说就是客户选择的商品能给他带来的利益，这个利益包括金钱利益、质量利益和服务利益等。</a:t>
            </a:r>
          </a:p>
          <a:p>
            <a:pPr indent="266700" algn="just">
              <a:lnSpc>
                <a:spcPct val="150000"/>
              </a:lnSpc>
              <a:spcAft>
                <a:spcPts val="60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4FEAF4D4-698F-44BF-A022-13D6C2179D5C}"/>
              </a:ext>
            </a:extLst>
          </p:cNvPr>
          <p:cNvSpPr txBox="1"/>
          <p:nvPr/>
        </p:nvSpPr>
        <p:spPr>
          <a:xfrm>
            <a:off x="550592" y="3265934"/>
            <a:ext cx="5238506" cy="3269613"/>
          </a:xfrm>
          <a:prstGeom prst="rect">
            <a:avLst/>
          </a:prstGeom>
          <a:noFill/>
        </p:spPr>
        <p:txBody>
          <a:bodyPr wrap="square">
            <a:spAutoFit/>
          </a:bodyPr>
          <a:lstStyle/>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在具有交易性质的沟通活动中，想要沟通活动能够成交必须具备这</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个沟通要素，而且这</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个沟通要素相辅相成，缺一不可。而想要得当的应用这</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个沟通要素，就要求售卖方必须具备优秀的整体素质，掌握灵活的成交技巧。此时的成交技巧包括人品沟通、产品沟通和礼品沟通。</a:t>
            </a:r>
          </a:p>
        </p:txBody>
      </p:sp>
      <p:pic>
        <p:nvPicPr>
          <p:cNvPr id="14338" name="图片 20">
            <a:extLst>
              <a:ext uri="{FF2B5EF4-FFF2-40B4-BE49-F238E27FC236}">
                <a16:creationId xmlns:a16="http://schemas.microsoft.com/office/drawing/2014/main" id="{D57D76F9-2BE9-4246-9D53-C18CE6A1948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89098" y="3682891"/>
            <a:ext cx="5998892" cy="228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57221416"/>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沟通与成交</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1" name="矩形 10">
            <a:extLst>
              <a:ext uri="{FF2B5EF4-FFF2-40B4-BE49-F238E27FC236}">
                <a16:creationId xmlns:a16="http://schemas.microsoft.com/office/drawing/2014/main" id="{D9BA84E8-9262-43F8-94D7-D987EF770521}"/>
              </a:ext>
            </a:extLst>
          </p:cNvPr>
          <p:cNvSpPr/>
          <p:nvPr/>
        </p:nvSpPr>
        <p:spPr>
          <a:xfrm>
            <a:off x="702992" y="3697447"/>
            <a:ext cx="11046521" cy="293105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产品沟通</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人品沟通是对产品沟通的铺垫，对方接受了自身人品后，沟通双方才会真正进行产品沟通。在产品沟通阶段，产品质量的好坏是能否完成成交的根本，没有顾客会因为售卖方的人品高低去购买与自身无用的产品，此时，专业知识和优质的产品就显得非常重要，必须让对方信任我们的产品，才能顺利进行下一步的礼品沟通。</a:t>
            </a:r>
          </a:p>
          <a:p>
            <a:pPr indent="266700" algn="just">
              <a:lnSpc>
                <a:spcPct val="150000"/>
              </a:lnSpc>
              <a:spcAft>
                <a:spcPts val="60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a16="http://schemas.microsoft.com/office/drawing/2014/main" id="{4DEF63F3-A85E-440C-A3DA-797391DAC070}"/>
              </a:ext>
            </a:extLst>
          </p:cNvPr>
          <p:cNvSpPr/>
          <p:nvPr/>
        </p:nvSpPr>
        <p:spPr>
          <a:xfrm>
            <a:off x="702992" y="1150790"/>
            <a:ext cx="11046521" cy="293105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人品沟通</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人品沟通就是想要让沟通对方迅速认可售卖方自己的人品，就必须从第一次沟通开始让对方感受到自身的真诚和专业。包括文雅的谈吐、良好的气质形象、富有感染力的声音、专业的服务态度以及幽默风趣的语言等，这些都能提升自身的人格魅力，从人格层面上吸引对方，并让对方接受自身的人品，从而顺利进行下一步的产品沟通。</a:t>
            </a:r>
          </a:p>
          <a:p>
            <a:pPr indent="266700" algn="just">
              <a:lnSpc>
                <a:spcPct val="150000"/>
              </a:lnSpc>
              <a:spcAft>
                <a:spcPts val="60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31007949"/>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沟通与成交</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4DEF63F3-A85E-440C-A3DA-797391DAC070}"/>
              </a:ext>
            </a:extLst>
          </p:cNvPr>
          <p:cNvSpPr/>
          <p:nvPr/>
        </p:nvSpPr>
        <p:spPr>
          <a:xfrm>
            <a:off x="702992" y="1150790"/>
            <a:ext cx="11046521" cy="393133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礼品沟通</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这里所说的礼品其实是以商品能带给对方的利益进行交流，在对方接受售卖方的人品和产品之后，对方就会考虑如果跟我们合作对他公司和自己会有哪些利益。这就需要自身具备敏锐的观察力，及时觉察对方的疑虑，从感恩、质量、服务、价格、信誉和个人利益关系等多方面进行沟通，让对方感受到自身的真诚、专业和可信的态度和氛围，从而放心的完成项目或商品的成交。</a:t>
            </a: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综上所述，销售其实就是一种沟通，通过和客户的交流，了解客户的心理，进而采取有效的沟通方法，最终将沟通的成交率转化为项目或商品的成功。</a:t>
            </a:r>
          </a:p>
          <a:p>
            <a:pPr indent="266700" algn="just">
              <a:lnSpc>
                <a:spcPct val="150000"/>
              </a:lnSpc>
              <a:spcAft>
                <a:spcPts val="60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14248859"/>
      </p:ext>
    </p:extLst>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沟通与成交</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3" y="998390"/>
            <a:ext cx="11040215" cy="4321183"/>
          </a:xfrm>
          <a:prstGeom prst="rect">
            <a:avLst/>
          </a:prstGeom>
        </p:spPr>
        <p:txBody>
          <a:bodyPr wrap="square">
            <a:spAutoFit/>
          </a:bodyPr>
          <a:lstStyle/>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直播活动中提高成交的话术</a:t>
            </a:r>
            <a:r>
              <a:rPr lang="en-US" altLang="zh-CN" sz="2000" b="1" dirty="0">
                <a:solidFill>
                  <a:schemeClr val="tx2"/>
                </a:solidFill>
                <a:latin typeface="微软雅黑" panose="020B0503020204020204" pitchFamily="34" charset="-122"/>
                <a:ea typeface="微软雅黑" panose="020B0503020204020204" pitchFamily="34" charset="-122"/>
              </a:rPr>
              <a:t>》</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1.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开播话术</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每一场直播的开播话术都是有讲究的。沟通技巧和表述语言应用得当，可以提升直播间的人气，增加直播间的流量。而应用不当，则直播活动可能变为主播一个人的独角戏。对于新人主播来说，正确的开播华为：“大家好，我是一名新主播，今天是直播带货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XX</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天，感谢大家对我的支持。”这样的话虽然很常见，但是能让粉丝感受到主播的真诚，可以使主播与观众建立基本的信任，这就足够了。而第一次做直播的主播，更要大方承认自己的不足，表明没有太多的优势和经验，同时也传达出自己的坚持和真诚。那么，观众可能会给予更大的宽容和支持。</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739321"/>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沟通与成交</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3" y="998390"/>
            <a:ext cx="11040215" cy="5321457"/>
          </a:xfrm>
          <a:prstGeom prst="rect">
            <a:avLst/>
          </a:prstGeom>
        </p:spPr>
        <p:txBody>
          <a:bodyPr wrap="square">
            <a:spAutoFit/>
          </a:bodyPr>
          <a:lstStyle/>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直播活动中提高成交的话术</a:t>
            </a:r>
            <a:r>
              <a:rPr lang="en-US" altLang="zh-CN" sz="2000" b="1" dirty="0">
                <a:solidFill>
                  <a:schemeClr val="tx2"/>
                </a:solidFill>
                <a:latin typeface="微软雅黑" panose="020B0503020204020204" pitchFamily="34" charset="-122"/>
                <a:ea typeface="微软雅黑" panose="020B0503020204020204" pitchFamily="34" charset="-122"/>
              </a:rPr>
              <a:t>》</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2.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留人话术</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直播间没有观众，就算主播说的再好，产品的质量功能再好，那也是没有用的。直播间是因为有了观众，才能带货，才能实现流量变现和产品转化。所以，留住观众的沟通话术是提高一场直播活动成交的关键。留人话术有下述两个技巧。</a:t>
            </a:r>
          </a:p>
          <a:p>
            <a:pPr algn="just">
              <a:lnSpc>
                <a:spcPct val="150000"/>
              </a:lnSpc>
            </a:pPr>
            <a:r>
              <a:rPr lang="zh-CN" altLang="en-US" sz="2000" dirty="0">
                <a:solidFill>
                  <a:schemeClr val="accent2"/>
                </a:solidFill>
                <a:latin typeface="微软雅黑" panose="020B0503020204020204" pitchFamily="34" charset="-122"/>
                <a:ea typeface="微软雅黑" panose="020B0503020204020204" pitchFamily="34" charset="-122"/>
              </a:rPr>
              <a:t>       引导粉丝及福利诱惑</a:t>
            </a:r>
            <a:endParaRPr lang="en-US" altLang="zh-CN" sz="2000" dirty="0">
              <a:solidFill>
                <a:schemeClr val="accent2"/>
              </a:solidFill>
              <a:latin typeface="微软雅黑" panose="020B0503020204020204" pitchFamily="34" charset="-122"/>
              <a:ea typeface="微软雅黑" panose="020B0503020204020204" pitchFamily="34" charset="-122"/>
            </a:endParaRP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对于大多数新人主播来说，很多观众都是第一次进入自己的直播间，这个时候主播就要引导粉进入直播间的观众留下来并关注直播间。例如：“欢迎刚进直播间的粉丝宝宝们，点击关注主播，稍后关注人数达到</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99</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个就发红包哦！”这样的沟通话术既引导观众关注，又利用各种福利、抽奖活动和利好政策留住粉丝和意向客户。</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54554042"/>
      </p:ext>
    </p:extLst>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沟通与成交</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3" y="998390"/>
            <a:ext cx="11040215" cy="4398127"/>
          </a:xfrm>
          <a:prstGeom prst="rect">
            <a:avLst/>
          </a:prstGeom>
        </p:spPr>
        <p:txBody>
          <a:bodyPr wrap="square">
            <a:spAutoFit/>
          </a:bodyPr>
          <a:lstStyle/>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直播活动中提高成交的话术</a:t>
            </a:r>
            <a:r>
              <a:rPr lang="en-US" altLang="zh-CN" sz="2000" b="1" dirty="0">
                <a:solidFill>
                  <a:schemeClr val="tx2"/>
                </a:solidFill>
                <a:latin typeface="微软雅黑" panose="020B0503020204020204" pitchFamily="34" charset="-122"/>
                <a:ea typeface="微软雅黑" panose="020B0503020204020204" pitchFamily="34" charset="-122"/>
              </a:rPr>
              <a:t>》</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2.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留人话术</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直播间没有观众，就算主播说的再好，产品的质量功能再好，那也是没有用的。直播间是因为有了观众，才能带货，才能实现流量变现和产品转化。所以，留住观众的沟通话术是提高一场直播活动成交的关键。留人话术有下述两个技巧。</a:t>
            </a:r>
          </a:p>
          <a:p>
            <a:pPr algn="just">
              <a:lnSpc>
                <a:spcPct val="150000"/>
              </a:lnSpc>
            </a:pPr>
            <a:r>
              <a:rPr lang="zh-CN" altLang="en-US" sz="2000" dirty="0">
                <a:solidFill>
                  <a:schemeClr val="accent2"/>
                </a:solidFill>
                <a:latin typeface="微软雅黑" panose="020B0503020204020204" pitchFamily="34" charset="-122"/>
                <a:ea typeface="微软雅黑" panose="020B0503020204020204" pitchFamily="34" charset="-122"/>
              </a:rPr>
              <a:t>       及时回答粉丝提问</a:t>
            </a:r>
            <a:endParaRPr lang="en-US" altLang="zh-CN" sz="2000" dirty="0">
              <a:solidFill>
                <a:schemeClr val="accent2"/>
              </a:solidFill>
              <a:latin typeface="微软雅黑" panose="020B0503020204020204" pitchFamily="34" charset="-122"/>
              <a:ea typeface="微软雅黑" panose="020B0503020204020204" pitchFamily="34" charset="-122"/>
            </a:endParaRP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新人主播需要知道，如果有观众在直播间进行提问，该观众基本就是极其精准的客户了。这时候主播就要充当客服的角色，及时回复观众提问，同时再加上福利话术引导促进成交。</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16325802"/>
      </p:ext>
    </p:ext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沟通与成交</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3" y="998390"/>
            <a:ext cx="11040215" cy="4859792"/>
          </a:xfrm>
          <a:prstGeom prst="rect">
            <a:avLst/>
          </a:prstGeom>
        </p:spPr>
        <p:txBody>
          <a:bodyPr wrap="square">
            <a:spAutoFit/>
          </a:bodyPr>
          <a:lstStyle/>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直播活动中提高成交的话术</a:t>
            </a:r>
            <a:r>
              <a:rPr lang="en-US" altLang="zh-CN" sz="2000" b="1" dirty="0">
                <a:solidFill>
                  <a:schemeClr val="tx2"/>
                </a:solidFill>
                <a:latin typeface="微软雅黑" panose="020B0503020204020204" pitchFamily="34" charset="-122"/>
                <a:ea typeface="微软雅黑" panose="020B0503020204020204" pitchFamily="34" charset="-122"/>
              </a:rPr>
              <a:t>》</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3.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互动话术</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对于一场直播来说，不可能全部的直播时长都用来介绍和销售产品，肯定是需要和直播间观众进行互动的，例如日常聊天、热点和大事件等。如果看到观众提出的一些与产品无关的问题，主播也需要耐心的回答，让观众感受到直播间的友好氛围。例如观众提问：“怎么不理我或一直不回答我的问题？”主播应该回答：“没有不理哦，弹幕太多刷得太快，我看到一定会回的哦，请不要生气哦！”另外，充分利用明星效应和粉丝互动。如果自己直播间销售的产品拥有明星代言人，那主播可以很自然地问一句：“</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XX</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的粉丝在哪里？”，用以提高互动频率和活跃氛围。</a:t>
            </a:r>
          </a:p>
          <a:p>
            <a:pPr indent="266700" algn="just">
              <a:lnSpc>
                <a:spcPct val="150000"/>
              </a:lnSpc>
              <a:spcAft>
                <a:spcPts val="60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92113352"/>
      </p:ext>
    </p:extLst>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沟通与成交</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3" y="998390"/>
            <a:ext cx="11040215" cy="5013680"/>
          </a:xfrm>
          <a:prstGeom prst="rect">
            <a:avLst/>
          </a:prstGeom>
        </p:spPr>
        <p:txBody>
          <a:bodyPr wrap="square">
            <a:spAutoFit/>
          </a:bodyPr>
          <a:lstStyle/>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直播活动中提高成交的话术</a:t>
            </a:r>
            <a:r>
              <a:rPr lang="en-US" altLang="zh-CN" sz="2000" b="1" dirty="0">
                <a:solidFill>
                  <a:schemeClr val="tx2"/>
                </a:solidFill>
                <a:latin typeface="微软雅黑" panose="020B0503020204020204" pitchFamily="34" charset="-122"/>
                <a:ea typeface="微软雅黑" panose="020B0503020204020204" pitchFamily="34" charset="-122"/>
              </a:rPr>
              <a:t>》</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4.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成交话术</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直播间商品的成交环节，最重要就是取得观众的信任，让他们愿意去消费，觉得买到就是赚到。接下来讲解两点成交的话术技巧。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spcAft>
                <a:spcPts val="600"/>
              </a:spcAft>
            </a:pPr>
            <a:r>
              <a:rPr lang="en-US" altLang="zh-CN" sz="2000" dirty="0">
                <a:solidFill>
                  <a:schemeClr val="accent2"/>
                </a:solidFill>
                <a:latin typeface="微软雅黑" panose="020B0503020204020204" pitchFamily="34" charset="-122"/>
                <a:ea typeface="微软雅黑" panose="020B0503020204020204" pitchFamily="34" charset="-122"/>
              </a:rPr>
              <a:t>       </a:t>
            </a:r>
            <a:r>
              <a:rPr lang="zh-CN" altLang="zh-CN" sz="2000" dirty="0">
                <a:solidFill>
                  <a:schemeClr val="accent2"/>
                </a:solidFill>
                <a:latin typeface="微软雅黑" panose="020B0503020204020204" pitchFamily="34" charset="-122"/>
                <a:ea typeface="微软雅黑" panose="020B0503020204020204" pitchFamily="34" charset="-122"/>
              </a:rPr>
              <a:t>强调是自用产品</a:t>
            </a: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直播间展示主播自己的淘宝购买订单，证明某款产品是“自用款”，用“自用款”为产品担保。如果是食品类的商品，就可以直接在直播间食用，展示出商品的美味。例如朱梓骁吃龙虾这个直播间名场面，就可以很好的诠释自用产品对观众的吸引力是巨大的。</a:t>
            </a:r>
          </a:p>
          <a:p>
            <a:pPr indent="266700" algn="just">
              <a:lnSpc>
                <a:spcPct val="150000"/>
              </a:lnSpc>
              <a:spcAft>
                <a:spcPts val="60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38587309"/>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社交的基本原则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33" name="矩形 32">
            <a:extLst>
              <a:ext uri="{FF2B5EF4-FFF2-40B4-BE49-F238E27FC236}">
                <a16:creationId xmlns:a16="http://schemas.microsoft.com/office/drawing/2014/main" id="{30600BEE-C405-44DD-9105-D3837286DFF4}"/>
              </a:ext>
            </a:extLst>
          </p:cNvPr>
          <p:cNvSpPr/>
          <p:nvPr/>
        </p:nvSpPr>
        <p:spPr>
          <a:xfrm>
            <a:off x="550592" y="998390"/>
            <a:ext cx="10983460" cy="470077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交互原则</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266700" algn="just">
              <a:lnSpc>
                <a:spcPct val="150000"/>
              </a:lnSpc>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社交的交互原则是指人与人之间的交往，彼此对对方的态度和情绪都是相互的。简单来说，就是在建立、维护与发展社交关系的过程中，如果对方喜欢我，那么我对对方的情绪也会表现为喜爱；与之相反的是，如果对方厌恶我的话，那么我对对方的情绪也会表现为厌恶。社交关系具有交互性有下述两个原因。</a:t>
            </a:r>
          </a:p>
          <a:p>
            <a:pPr lvl="0" indent="266700" algn="just">
              <a:lnSpc>
                <a:spcPct val="150000"/>
              </a:lnSpc>
              <a:buFont typeface="+mj-lt"/>
              <a:buAutoNum type="arabicPeriod"/>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任何人都有保持自己心理平衡与稳定的倾向性。为了对自己的行为以及与别人的关系做出合理的解释，倾向于同他人保持适当而且合理的关系。</a:t>
            </a:r>
          </a:p>
          <a:p>
            <a:pPr lvl="0" indent="266700" algn="just">
              <a:lnSpc>
                <a:spcPct val="150000"/>
              </a:lnSpc>
              <a:buFont typeface="+mj-lt"/>
              <a:buAutoNum type="arabicPeriod"/>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人们会将自己的心理投射到与之发生联系的人身上。当对别人做出一个友好的行动，别人表示接纳以后，也会产生一种别人做出相应回答的期望。</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35116873"/>
      </p:ext>
    </p:extLst>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沟通与成交</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3" y="998390"/>
            <a:ext cx="11040215" cy="5937010"/>
          </a:xfrm>
          <a:prstGeom prst="rect">
            <a:avLst/>
          </a:prstGeom>
        </p:spPr>
        <p:txBody>
          <a:bodyPr wrap="square">
            <a:spAutoFit/>
          </a:bodyPr>
          <a:lstStyle/>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直播活动中提高成交的话术</a:t>
            </a:r>
            <a:r>
              <a:rPr lang="en-US" altLang="zh-CN" sz="2000" b="1" dirty="0">
                <a:solidFill>
                  <a:schemeClr val="tx2"/>
                </a:solidFill>
                <a:latin typeface="微软雅黑" panose="020B0503020204020204" pitchFamily="34" charset="-122"/>
                <a:ea typeface="微软雅黑" panose="020B0503020204020204" pitchFamily="34" charset="-122"/>
              </a:rPr>
              <a:t>》</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4.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成交话术</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直播间商品的成交环节，最重要就是取得观众的信任，让他们愿意去消费，觉得买到就是赚到。接下来讲解两点成交的话术技巧。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spcAft>
                <a:spcPts val="600"/>
              </a:spcAft>
            </a:pPr>
            <a:r>
              <a:rPr lang="zh-CN" altLang="en-US" sz="2000" dirty="0">
                <a:solidFill>
                  <a:schemeClr val="accent2"/>
                </a:solidFill>
                <a:latin typeface="微软雅黑" panose="020B0503020204020204" pitchFamily="34" charset="-122"/>
                <a:ea typeface="微软雅黑" panose="020B0503020204020204" pitchFamily="34" charset="-122"/>
              </a:rPr>
              <a:t>       进行价格对比</a:t>
            </a:r>
            <a:endParaRPr lang="zh-CN" altLang="zh-CN" sz="2000" dirty="0">
              <a:solidFill>
                <a:schemeClr val="accent2"/>
              </a:solidFill>
              <a:latin typeface="微软雅黑" panose="020B0503020204020204" pitchFamily="34" charset="-122"/>
              <a:ea typeface="微软雅黑" panose="020B0503020204020204" pitchFamily="34" charset="-122"/>
            </a:endParaRP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人无完人，一般来讲人都有贪小便宜的心理，将在各个心理应用在直播带货中，就是告知观众自己直播间的商品价格低于其他平台的价格，而且还会赠送一些小礼品。层层叠加的优惠，就可以很好地抓住消费者的心理，让消费者产生不买就亏了的心理，促成成交。例如，“某某商品在淘宝、京东的价格是</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xx</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元，而现在在我的直播间购买只需</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xx</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元，而且还会送某某礼品。买到就是赚到啊！”</a:t>
            </a:r>
          </a:p>
          <a:p>
            <a:pPr indent="266700" algn="just">
              <a:lnSpc>
                <a:spcPct val="150000"/>
              </a:lnSpc>
              <a:spcAft>
                <a:spcPts val="60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73359603"/>
      </p:ext>
    </p:extLst>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沟通与成交</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3" y="998390"/>
            <a:ext cx="11040215" cy="4552015"/>
          </a:xfrm>
          <a:prstGeom prst="rect">
            <a:avLst/>
          </a:prstGeom>
        </p:spPr>
        <p:txBody>
          <a:bodyPr wrap="square">
            <a:spAutoFit/>
          </a:bodyPr>
          <a:lstStyle/>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直播活动中提高成交的话术</a:t>
            </a:r>
            <a:r>
              <a:rPr lang="en-US" altLang="zh-CN" sz="2000" b="1" dirty="0">
                <a:solidFill>
                  <a:schemeClr val="tx2"/>
                </a:solidFill>
                <a:latin typeface="微软雅黑" panose="020B0503020204020204" pitchFamily="34" charset="-122"/>
                <a:ea typeface="微软雅黑" panose="020B0503020204020204" pitchFamily="34" charset="-122"/>
              </a:rPr>
              <a:t>》</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5.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催单话术</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观众在直播间购买商品时，也会产生纠结和犹豫不决的等心理，这个时候就需要主播使用催单话术技巧促成成交。</a:t>
            </a:r>
          </a:p>
          <a:p>
            <a:pPr algn="just">
              <a:lnSpc>
                <a:spcPct val="150000"/>
              </a:lnSpc>
              <a:spcAft>
                <a:spcPts val="600"/>
              </a:spcAft>
            </a:pPr>
            <a:r>
              <a:rPr lang="en-US" altLang="zh-CN" sz="2000" dirty="0">
                <a:solidFill>
                  <a:schemeClr val="accent2"/>
                </a:solidFill>
                <a:latin typeface="微软雅黑" panose="020B0503020204020204" pitchFamily="34" charset="-122"/>
                <a:ea typeface="微软雅黑" panose="020B0503020204020204" pitchFamily="34" charset="-122"/>
              </a:rPr>
              <a:t>       </a:t>
            </a:r>
            <a:r>
              <a:rPr lang="zh-CN" altLang="zh-CN" sz="2000" dirty="0">
                <a:solidFill>
                  <a:schemeClr val="accent2"/>
                </a:solidFill>
                <a:latin typeface="微软雅黑" panose="020B0503020204020204" pitchFamily="34" charset="-122"/>
                <a:ea typeface="微软雅黑" panose="020B0503020204020204" pitchFamily="34" charset="-122"/>
              </a:rPr>
              <a:t>让消费者产生紧迫感</a:t>
            </a: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当消费者犹豫不决时，需要主播用时间和价格进行催促，这样会让消费者产生紧迫感，认为立马下单才是正确的选择。包括最后两分钟、最后</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10</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件等。</a:t>
            </a:r>
          </a:p>
          <a:p>
            <a:pPr indent="266700" algn="just">
              <a:lnSpc>
                <a:spcPct val="150000"/>
              </a:lnSpc>
              <a:spcAft>
                <a:spcPts val="60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07548054"/>
      </p:ext>
    </p:extLst>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沟通与成交</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3" y="998390"/>
            <a:ext cx="11040215" cy="5013680"/>
          </a:xfrm>
          <a:prstGeom prst="rect">
            <a:avLst/>
          </a:prstGeom>
        </p:spPr>
        <p:txBody>
          <a:bodyPr wrap="square">
            <a:spAutoFit/>
          </a:bodyPr>
          <a:lstStyle/>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直播活动中提高成交的话术</a:t>
            </a:r>
            <a:r>
              <a:rPr lang="en-US" altLang="zh-CN" sz="2000" b="1" dirty="0">
                <a:solidFill>
                  <a:schemeClr val="tx2"/>
                </a:solidFill>
                <a:latin typeface="微软雅黑" panose="020B0503020204020204" pitchFamily="34" charset="-122"/>
                <a:ea typeface="微软雅黑" panose="020B0503020204020204" pitchFamily="34" charset="-122"/>
              </a:rPr>
              <a:t>》</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5.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催单话术</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spcAft>
                <a:spcPts val="600"/>
              </a:spcAft>
            </a:pPr>
            <a:r>
              <a:rPr lang="en-US" altLang="zh-CN" sz="2000" dirty="0">
                <a:solidFill>
                  <a:schemeClr val="accent2"/>
                </a:solidFill>
                <a:latin typeface="微软雅黑" panose="020B0503020204020204" pitchFamily="34" charset="-122"/>
                <a:ea typeface="微软雅黑" panose="020B0503020204020204" pitchFamily="34" charset="-122"/>
              </a:rPr>
              <a:t>      </a:t>
            </a:r>
            <a:r>
              <a:rPr lang="zh-CN" altLang="zh-CN" sz="2000" dirty="0">
                <a:solidFill>
                  <a:schemeClr val="accent2"/>
                </a:solidFill>
                <a:latin typeface="微软雅黑" panose="020B0503020204020204" pitchFamily="34" charset="-122"/>
                <a:ea typeface="微软雅黑" panose="020B0503020204020204" pitchFamily="34" charset="-122"/>
              </a:rPr>
              <a:t>反复讲解产品</a:t>
            </a: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如果遇到一些观众迟迟没有下单，有可能是对产品还没有那么的了解，觉得这个商品好像买来并没有太大的作用。所以，这个时候主播就可以反复的讲解和强调产品的功能和特性，让消费者觉得这个产品可以给她</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他带了利益。</a:t>
            </a:r>
          </a:p>
          <a:p>
            <a:pPr algn="just">
              <a:lnSpc>
                <a:spcPct val="150000"/>
              </a:lnSpc>
              <a:spcAft>
                <a:spcPts val="600"/>
              </a:spcAft>
            </a:pPr>
            <a:r>
              <a:rPr lang="en-US" altLang="zh-CN" sz="2000" dirty="0">
                <a:solidFill>
                  <a:schemeClr val="accent2"/>
                </a:solidFill>
                <a:latin typeface="微软雅黑" panose="020B0503020204020204" pitchFamily="34" charset="-122"/>
                <a:ea typeface="微软雅黑" panose="020B0503020204020204" pitchFamily="34" charset="-122"/>
              </a:rPr>
              <a:t>       </a:t>
            </a:r>
            <a:r>
              <a:rPr lang="zh-CN" altLang="zh-CN" sz="2000" dirty="0">
                <a:solidFill>
                  <a:schemeClr val="accent2"/>
                </a:solidFill>
                <a:latin typeface="微软雅黑" panose="020B0503020204020204" pitchFamily="34" charset="-122"/>
                <a:ea typeface="微软雅黑" panose="020B0503020204020204" pitchFamily="34" charset="-122"/>
              </a:rPr>
              <a:t>加赠小礼品</a:t>
            </a: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催促消费者下单还有一个最好的方法，就是加赠一些小礼品，让消费者认为自己在直播间的消费行为是划算的。</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38150648"/>
      </p:ext>
    </p:extLst>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沟通与成交</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3" y="998390"/>
            <a:ext cx="11040215" cy="5398401"/>
          </a:xfrm>
          <a:prstGeom prst="rect">
            <a:avLst/>
          </a:prstGeom>
        </p:spPr>
        <p:txBody>
          <a:bodyPr wrap="square">
            <a:spAutoFit/>
          </a:bodyPr>
          <a:lstStyle/>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直播活动中提高成交的话术</a:t>
            </a:r>
            <a:r>
              <a:rPr lang="en-US" altLang="zh-CN" sz="2000" b="1" dirty="0">
                <a:solidFill>
                  <a:schemeClr val="tx2"/>
                </a:solidFill>
                <a:latin typeface="微软雅黑" panose="020B0503020204020204" pitchFamily="34" charset="-122"/>
                <a:ea typeface="微软雅黑" panose="020B0503020204020204" pitchFamily="34" charset="-122"/>
              </a:rPr>
              <a:t>》</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6.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下播话术</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一场直播快结束时，一定要预告下一场直播和下一场直播的产品以及时间，同时再次重复提醒直播间接下来的福利和产品等。甚至直接告知观众某款产品具体的上架时间段，方便一些不能一直坚守在直播间的观众促进成交。例如，“今天的直播接近尾声了，明天晚上</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XX</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点</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~XX</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点同样的时间开播，到时候会上架</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xx</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商品，而且还会有惊喜哦！”</a:t>
            </a: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另外，直播时的沟通和成交话术只是直播间中的一部分内容。想要完成一场成功的直播带货，可以借助直播数据分析工具，获得很多直播间数据信息，用以不断调整自己直播间的沟通和成交话术。</a:t>
            </a:r>
          </a:p>
          <a:p>
            <a:pPr indent="266700" algn="just">
              <a:lnSpc>
                <a:spcPct val="150000"/>
              </a:lnSpc>
              <a:spcAft>
                <a:spcPts val="60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13026479"/>
      </p:ext>
    </p:extLst>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提高直播中的转化率</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0983460" cy="4392997"/>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扩散直播消息</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直播行业发展火热，已经逐渐进入成熟期，由此形成了用户量大、全民直播和商业化等行业特点，表现为许多直播平台拥有过亿的用户量，很多主播可以完成几百万甚至上千万的商品交易，这些表现也从某些方面上反应了广大网民们对直播的喜爱。</a:t>
            </a: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目前的直播行业已经趋于成熟，相比较成熟的头部主播，新人主播由于起步晚，没有大量的“粉丝”。这就造成了当新人主播进行直播带货时，很多网民甚至都不知道直播活动的存在，这给新人主播直播带货造成了一定的阻碍。要改变这种情况，可以通过一些手段将直播信息扩散出去，让更多的用户知道直播消息，庞大的网民观看是提升直播带货转化率的基础。</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2630751"/>
      </p:ext>
    </p:extLst>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提高直播中的转化率</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0983460" cy="239245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以产品为主题</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商家直播的目标观众是对产品有需要的用户，这些用户绝大部分都是被产品吸引而来，此时，如果商家在直播活动中各种沟通技巧应用得当，那么产品成交的概率就会逐层增加。因此，商家们在进行直播的时候要以产品为主题核心，直播的重点也应该在介绍产品的优点、功能以及使用方法上面，如此才能让目标观众和潜在观众全方位的了解产品，刺激他们的消费欲望</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p>
        </p:txBody>
      </p:sp>
      <p:grpSp>
        <p:nvGrpSpPr>
          <p:cNvPr id="2" name="组合 1">
            <a:extLst>
              <a:ext uri="{FF2B5EF4-FFF2-40B4-BE49-F238E27FC236}">
                <a16:creationId xmlns:a16="http://schemas.microsoft.com/office/drawing/2014/main" id="{B4289A5C-E8AC-4275-BFE8-C26E8A5F9E47}"/>
              </a:ext>
            </a:extLst>
          </p:cNvPr>
          <p:cNvGrpSpPr/>
          <p:nvPr/>
        </p:nvGrpSpPr>
        <p:grpSpPr>
          <a:xfrm>
            <a:off x="3573797" y="3490622"/>
            <a:ext cx="4591344" cy="3133044"/>
            <a:chOff x="3611913" y="4007649"/>
            <a:chExt cx="3014235" cy="2056856"/>
          </a:xfrm>
        </p:grpSpPr>
        <p:pic>
          <p:nvPicPr>
            <p:cNvPr id="15362" name="图片 21">
              <a:extLst>
                <a:ext uri="{FF2B5EF4-FFF2-40B4-BE49-F238E27FC236}">
                  <a16:creationId xmlns:a16="http://schemas.microsoft.com/office/drawing/2014/main" id="{D7B604F6-1641-4BE7-9BAD-2B31873D857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11913" y="4021392"/>
              <a:ext cx="922337" cy="204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图片 22">
              <a:extLst>
                <a:ext uri="{FF2B5EF4-FFF2-40B4-BE49-F238E27FC236}">
                  <a16:creationId xmlns:a16="http://schemas.microsoft.com/office/drawing/2014/main" id="{A5E4C43E-1A66-4162-8A1C-2FBEE62BE5AA}"/>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69768" y="4007649"/>
              <a:ext cx="898525" cy="204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图片 23">
              <a:extLst>
                <a:ext uri="{FF2B5EF4-FFF2-40B4-BE49-F238E27FC236}">
                  <a16:creationId xmlns:a16="http://schemas.microsoft.com/office/drawing/2014/main" id="{1E3854F6-FA72-406B-BDBD-D4D8D7BFE3AE}"/>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703811" y="4015085"/>
              <a:ext cx="922337" cy="204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599080940"/>
      </p:ext>
    </p:extLst>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提高直播中的转化率</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0983460" cy="285411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en-US" altLang="zh-CN" sz="2200" b="1" dirty="0">
                <a:solidFill>
                  <a:schemeClr val="accent2"/>
                </a:solidFill>
                <a:latin typeface="微软雅黑" panose="020B0503020204020204" pitchFamily="34" charset="-122"/>
                <a:ea typeface="微软雅黑" panose="020B0503020204020204" pitchFamily="34" charset="-122"/>
              </a:rPr>
              <a:t> </a:t>
            </a:r>
            <a:r>
              <a:rPr lang="zh-CN" altLang="en-US" sz="2200" b="1" dirty="0">
                <a:solidFill>
                  <a:schemeClr val="accent2"/>
                </a:solidFill>
                <a:latin typeface="微软雅黑" panose="020B0503020204020204" pitchFamily="34" charset="-122"/>
                <a:ea typeface="微软雅黑" panose="020B0503020204020204" pitchFamily="34" charset="-122"/>
              </a:rPr>
              <a:t>与用户聊社会热点</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有些商家喜欢在整个直播活动的过程中一刻不同的介绍产品，即全程围绕着产品展开讨论，这种沟通方法并没有错，但是一直围绕某个话题进行讨论很容易让用户产生枯燥和乏味的情绪，而且也会为整个直播活动营造一种僵化和无趣的氛围，这些情绪和氛围都不利于销售产品，因此商家可以在直播活动中，选择恰当的时机与用户讨论一些社会热点，用以调动用户与商家产生互动的兴趣，为之后的产品成交进行氛围铺垫。</a:t>
            </a:r>
          </a:p>
        </p:txBody>
      </p:sp>
    </p:spTree>
    <p:extLst>
      <p:ext uri="{BB962C8B-B14F-4D97-AF65-F5344CB8AC3E}">
        <p14:creationId xmlns:p14="http://schemas.microsoft.com/office/powerpoint/2010/main" val="4031314277"/>
      </p:ext>
    </p:extLst>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提高直播中的转化率</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0983460" cy="385438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en-US" altLang="zh-CN" sz="2200" b="1" dirty="0">
                <a:solidFill>
                  <a:schemeClr val="accent2"/>
                </a:solidFill>
                <a:latin typeface="微软雅黑" panose="020B0503020204020204" pitchFamily="34" charset="-122"/>
                <a:ea typeface="微软雅黑" panose="020B0503020204020204" pitchFamily="34" charset="-122"/>
              </a:rPr>
              <a:t> </a:t>
            </a:r>
            <a:r>
              <a:rPr lang="zh-CN" altLang="en-US" sz="2200" b="1" dirty="0">
                <a:solidFill>
                  <a:schemeClr val="accent2"/>
                </a:solidFill>
                <a:latin typeface="微软雅黑" panose="020B0503020204020204" pitchFamily="34" charset="-122"/>
                <a:ea typeface="微软雅黑" panose="020B0503020204020204" pitchFamily="34" charset="-122"/>
              </a:rPr>
              <a:t>介绍优惠玩法</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一定要明确直播的目的是为了促成产品成交，因此优惠必不可少。一般情况下，每次直播活动都会有不同的优惠玩法，这些优惠玩法一般放置在直播屏幕的边角位置，这对于一些注意力比较专注的用户来说，因为这些用户的注意力都在商家介绍的产品身上，所以很难自己注意到边角的优惠活动，于是，商家为了更好的调动这部分观众的购买欲望，应该在直播的过程中向用户介绍购买产品能享受什么样的优惠，优惠的玩法和力度也一定要表述清楚，这样才能吸引更多的用户产生消费行为。</a:t>
            </a:r>
          </a:p>
          <a:p>
            <a:pPr indent="266700" algn="just">
              <a:lnSpc>
                <a:spcPct val="150000"/>
              </a:lnSpc>
              <a:spcAft>
                <a:spcPts val="60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4659859"/>
      </p:ext>
    </p:extLst>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提高直播中的转化率</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3" y="998390"/>
            <a:ext cx="6354704" cy="4731552"/>
          </a:xfrm>
          <a:prstGeom prst="rect">
            <a:avLst/>
          </a:prstGeom>
        </p:spPr>
        <p:txBody>
          <a:bodyPr wrap="square">
            <a:spAutoFit/>
          </a:bodyPr>
          <a:lstStyle/>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新消费品牌客户转化率的升级之路</a:t>
            </a:r>
            <a:r>
              <a:rPr lang="en-US" altLang="zh-CN" sz="2000" b="1" dirty="0">
                <a:solidFill>
                  <a:schemeClr val="tx2"/>
                </a:solidFill>
                <a:latin typeface="微软雅黑" panose="020B0503020204020204" pitchFamily="34" charset="-122"/>
                <a:ea typeface="微软雅黑" panose="020B0503020204020204" pitchFamily="34" charset="-122"/>
              </a:rPr>
              <a:t>》</a:t>
            </a: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8</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月</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16</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日晚上，薇娅的直播间像往常一样涌进数以万计的观众。直播间外，</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Tony</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紧张的盯着手机直播画面，还有</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5</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分钟自己公司的新消费品牌“宅猫日记”旗下的一款饼干就要上架，这是</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Tony</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和团队一年来最重要的一次直播带货。直播结束后，宅猫日记销售额突破</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230</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万，销售件数突破</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46</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万盒，天猫饼干膨化榜单单日排行</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TOP1</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图所示为宅猫日记，它如何在一年时间里完成从</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0</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到</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1000</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万的蜕变。</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16386" name="图片 24">
            <a:extLst>
              <a:ext uri="{FF2B5EF4-FFF2-40B4-BE49-F238E27FC236}">
                <a16:creationId xmlns:a16="http://schemas.microsoft.com/office/drawing/2014/main" id="{E8C5F07F-7863-4996-8201-89773861A3C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70106" y="1618134"/>
            <a:ext cx="4526794" cy="3281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38632711"/>
      </p:ext>
    </p:extLst>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提高直播中的转化率</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3" y="998390"/>
            <a:ext cx="11178952" cy="3859518"/>
          </a:xfrm>
          <a:prstGeom prst="rect">
            <a:avLst/>
          </a:prstGeom>
        </p:spPr>
        <p:txBody>
          <a:bodyPr wrap="square">
            <a:spAutoFit/>
          </a:bodyPr>
          <a:lstStyle/>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新消费品牌客户转化率的升级之路</a:t>
            </a:r>
            <a:r>
              <a:rPr lang="en-US" altLang="zh-CN" sz="2000" b="1" dirty="0">
                <a:solidFill>
                  <a:schemeClr val="tx2"/>
                </a:solidFill>
                <a:latin typeface="微软雅黑" panose="020B0503020204020204" pitchFamily="34" charset="-122"/>
                <a:ea typeface="微软雅黑" panose="020B0503020204020204" pitchFamily="34" charset="-122"/>
              </a:rPr>
              <a:t>》</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1.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品牌诞生记</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宅猫日记是</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2020</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年</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7</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月成立的自孵化新消费品牌，其中薇娅此次直播带货的岩烧芝士脆是其爆款产品。宅猫日记这个</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IP</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来源于</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IMS</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（天下秀）运用全平台数据对当下“</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Z</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世代”年轻消费主力军的痛点捕捉，猫的宅、软萌和贪吃等特点贴近年轻人的生活状态，让品牌有一种天然的亲近感。</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Tony</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表示“宅猫是以</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IP</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定义人群，以人群定位品类”，根据</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IP</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的调性构建主打懒人健康零食的概念，品类发力充饥和解馋的场景。</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id="{24BA61A3-780E-4A0D-B875-174152187DB7}"/>
              </a:ext>
            </a:extLst>
          </p:cNvPr>
          <p:cNvGrpSpPr/>
          <p:nvPr/>
        </p:nvGrpSpPr>
        <p:grpSpPr>
          <a:xfrm>
            <a:off x="3375389" y="4502632"/>
            <a:ext cx="5079382" cy="2011286"/>
            <a:chOff x="2922949" y="4676074"/>
            <a:chExt cx="4458160" cy="1765300"/>
          </a:xfrm>
        </p:grpSpPr>
        <p:pic>
          <p:nvPicPr>
            <p:cNvPr id="17410" name="图片 25">
              <a:extLst>
                <a:ext uri="{FF2B5EF4-FFF2-40B4-BE49-F238E27FC236}">
                  <a16:creationId xmlns:a16="http://schemas.microsoft.com/office/drawing/2014/main" id="{0653A033-547D-455D-9A11-683E5D50449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22949" y="4676074"/>
              <a:ext cx="1765300" cy="176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图片 26">
              <a:extLst>
                <a:ext uri="{FF2B5EF4-FFF2-40B4-BE49-F238E27FC236}">
                  <a16:creationId xmlns:a16="http://schemas.microsoft.com/office/drawing/2014/main" id="{2CF6ADF8-75A2-4760-94C9-415A3EF2C1DC}"/>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45909" y="4676074"/>
              <a:ext cx="2235200" cy="176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54338712"/>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社交的基本原则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33" name="矩形 32">
            <a:extLst>
              <a:ext uri="{FF2B5EF4-FFF2-40B4-BE49-F238E27FC236}">
                <a16:creationId xmlns:a16="http://schemas.microsoft.com/office/drawing/2014/main" id="{30600BEE-C405-44DD-9105-D3837286DFF4}"/>
              </a:ext>
            </a:extLst>
          </p:cNvPr>
          <p:cNvSpPr/>
          <p:nvPr/>
        </p:nvSpPr>
        <p:spPr>
          <a:xfrm>
            <a:off x="550592" y="998390"/>
            <a:ext cx="10983460" cy="377744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功力原则</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人与人之间的交往，本质上是一个社会交换过程，人们希望交换对自己来说是值得的，这就是社交的功利原则。也就是说，人们希望在交换过程中留给我们的感觉是值得，或者得到的“利益”大于失去的“利益”，我们就会倾向于建立和维持这段社交关系；相反，我们就会选择躲避、疏远和终止社交关系。于是，在功利原则下，不值得交换的社交活动是没有理由去开展的，不值得交互的关系也没有理由维持，所以人们的一切交往行动及一切社交关系，其建立与维持都是根据一定的价值观进行选择的结果。</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10821272"/>
      </p:ext>
    </p:extLst>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提高直播中的转化率</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3" y="998390"/>
            <a:ext cx="11178952" cy="2936188"/>
          </a:xfrm>
          <a:prstGeom prst="rect">
            <a:avLst/>
          </a:prstGeom>
        </p:spPr>
        <p:txBody>
          <a:bodyPr wrap="square">
            <a:spAutoFit/>
          </a:bodyPr>
          <a:lstStyle/>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新消费品牌客户转化率的升级之路</a:t>
            </a:r>
            <a:r>
              <a:rPr lang="en-US" altLang="zh-CN" sz="2000" b="1" dirty="0">
                <a:solidFill>
                  <a:schemeClr val="tx2"/>
                </a:solidFill>
                <a:latin typeface="微软雅黑" panose="020B0503020204020204" pitchFamily="34" charset="-122"/>
                <a:ea typeface="微软雅黑" panose="020B0503020204020204" pitchFamily="34" charset="-122"/>
              </a:rPr>
              <a:t>》</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2.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品牌“出圈”记</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相较于其他网生品牌，宅猫日记在“红人</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新消费”结合方面有着天然的优势，尤其是</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IMS</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（天下秀）旗下的红人资源及大数据沉淀，为宅猫日记的成长不断赋能。宅猫日记的成长路径，可以分为以下</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5</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步。</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a16="http://schemas.microsoft.com/office/drawing/2014/main" id="{CCEF4227-A1CF-412E-918C-77011BDA2B48}"/>
              </a:ext>
            </a:extLst>
          </p:cNvPr>
          <p:cNvSpPr txBox="1"/>
          <p:nvPr/>
        </p:nvSpPr>
        <p:spPr>
          <a:xfrm>
            <a:off x="625890" y="3677743"/>
            <a:ext cx="5793829" cy="1884618"/>
          </a:xfrm>
          <a:prstGeom prst="rect">
            <a:avLst/>
          </a:prstGeom>
          <a:noFill/>
        </p:spPr>
        <p:txBody>
          <a:bodyPr wrap="square">
            <a:spAutoFit/>
          </a:bodyPr>
          <a:lstStyle/>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accent2"/>
                </a:solidFill>
                <a:latin typeface="微软雅黑" panose="020B0503020204020204" pitchFamily="34" charset="-122"/>
                <a:ea typeface="微软雅黑" panose="020B0503020204020204" pitchFamily="34" charset="-122"/>
              </a:rPr>
              <a:t>第一步：</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用明星合伙人作为流量敲门砖。在创立初期选择流量明星作为宅猫明星合伙人，其奶爸形象深入人心，具有情感方面的信赖感，同时在综艺节目中的表现也吸引了很多</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Z</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世代人群。</a:t>
            </a:r>
          </a:p>
        </p:txBody>
      </p:sp>
      <p:grpSp>
        <p:nvGrpSpPr>
          <p:cNvPr id="4" name="组合 3">
            <a:extLst>
              <a:ext uri="{FF2B5EF4-FFF2-40B4-BE49-F238E27FC236}">
                <a16:creationId xmlns:a16="http://schemas.microsoft.com/office/drawing/2014/main" id="{353886C2-B426-48D6-9C9C-FB3C82F24691}"/>
              </a:ext>
            </a:extLst>
          </p:cNvPr>
          <p:cNvGrpSpPr/>
          <p:nvPr/>
        </p:nvGrpSpPr>
        <p:grpSpPr>
          <a:xfrm>
            <a:off x="6838440" y="3327579"/>
            <a:ext cx="4678334" cy="2973324"/>
            <a:chOff x="7059820" y="3768872"/>
            <a:chExt cx="3289641" cy="2090738"/>
          </a:xfrm>
        </p:grpSpPr>
        <p:pic>
          <p:nvPicPr>
            <p:cNvPr id="18434" name="图片 27">
              <a:extLst>
                <a:ext uri="{FF2B5EF4-FFF2-40B4-BE49-F238E27FC236}">
                  <a16:creationId xmlns:a16="http://schemas.microsoft.com/office/drawing/2014/main" id="{DE2FF6AD-A221-4593-9FEB-5E2B46E950C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59820" y="3768872"/>
              <a:ext cx="1574800" cy="209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5" name="图片 28">
              <a:extLst>
                <a:ext uri="{FF2B5EF4-FFF2-40B4-BE49-F238E27FC236}">
                  <a16:creationId xmlns:a16="http://schemas.microsoft.com/office/drawing/2014/main" id="{D755B65F-53B3-4577-B203-FBA152A9A6A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782599" y="3768872"/>
              <a:ext cx="1566862" cy="209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71160676"/>
      </p:ext>
    </p:extLst>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提高直播中的转化率</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3" y="998390"/>
            <a:ext cx="11178952" cy="3859518"/>
          </a:xfrm>
          <a:prstGeom prst="rect">
            <a:avLst/>
          </a:prstGeom>
        </p:spPr>
        <p:txBody>
          <a:bodyPr wrap="square">
            <a:spAutoFit/>
          </a:bodyPr>
          <a:lstStyle/>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新消费品牌客户转化率的升级之路</a:t>
            </a:r>
            <a:r>
              <a:rPr lang="en-US" altLang="zh-CN" sz="2000" b="1" dirty="0">
                <a:solidFill>
                  <a:schemeClr val="tx2"/>
                </a:solidFill>
                <a:latin typeface="微软雅黑" panose="020B0503020204020204" pitchFamily="34" charset="-122"/>
                <a:ea typeface="微软雅黑" panose="020B0503020204020204" pitchFamily="34" charset="-122"/>
              </a:rPr>
              <a:t>》</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2.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品牌“出圈”记</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spcAft>
                <a:spcPts val="600"/>
              </a:spcAft>
            </a:pPr>
            <a:r>
              <a:rPr lang="en-US" altLang="zh-CN" sz="2000" dirty="0">
                <a:solidFill>
                  <a:schemeClr val="accent2"/>
                </a:solidFill>
                <a:latin typeface="微软雅黑" panose="020B0503020204020204" pitchFamily="34" charset="-122"/>
                <a:ea typeface="微软雅黑" panose="020B0503020204020204" pitchFamily="34" charset="-122"/>
              </a:rPr>
              <a:t>   </a:t>
            </a:r>
            <a:r>
              <a:rPr lang="zh-CN" altLang="zh-CN" sz="2000" dirty="0">
                <a:solidFill>
                  <a:schemeClr val="accent2"/>
                </a:solidFill>
                <a:latin typeface="微软雅黑" panose="020B0503020204020204" pitchFamily="34" charset="-122"/>
                <a:ea typeface="微软雅黑" panose="020B0503020204020204" pitchFamily="34" charset="-122"/>
              </a:rPr>
              <a:t>第二步：</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建立“抖品牌”，打通“抖音”主阵地。对于一个新品牌，“集中资源优势”是性价比最高的选择，宅猫日记有根据自身属性和粉丝定位创造二次元的</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IP</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形象，加上抖音平台快速精准触达用户的特点，从邀请接地气的“真人用户”塑造信任感，再在垂直领域、圈层中有影响力的“圈层头部红人”，一方面在抖音不断刷“存在感”，另一方面通过热浪数据对直播实时销售数据、直播反馈和用户评价等数据展现，不断收集直播及产品反馈，进行迭代。</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4874883"/>
      </p:ext>
    </p:extLst>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提高直播中的转化率</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3" y="998390"/>
            <a:ext cx="11178952" cy="4859792"/>
          </a:xfrm>
          <a:prstGeom prst="rect">
            <a:avLst/>
          </a:prstGeom>
        </p:spPr>
        <p:txBody>
          <a:bodyPr wrap="square">
            <a:spAutoFit/>
          </a:bodyPr>
          <a:lstStyle/>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新消费品牌客户转化率的升级之路</a:t>
            </a:r>
            <a:r>
              <a:rPr lang="en-US" altLang="zh-CN" sz="2000" b="1" dirty="0">
                <a:solidFill>
                  <a:schemeClr val="tx2"/>
                </a:solidFill>
                <a:latin typeface="微软雅黑" panose="020B0503020204020204" pitchFamily="34" charset="-122"/>
                <a:ea typeface="微软雅黑" panose="020B0503020204020204" pitchFamily="34" charset="-122"/>
              </a:rPr>
              <a:t>》</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2.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品牌“出圈”记</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accent2"/>
                </a:solidFill>
                <a:latin typeface="微软雅黑" panose="020B0503020204020204" pitchFamily="34" charset="-122"/>
                <a:ea typeface="微软雅黑" panose="020B0503020204020204" pitchFamily="34" charset="-122"/>
              </a:rPr>
              <a:t>第三步：</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注重“传统电商渠道”承接，以天猫为首，承接搜索流量的同时增加复购。一方面持续拓客用户群，另一方面如何留住老用户，这是保持销售额快速增长的两个点。</a:t>
            </a: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在这个阶段，宅猫日记除了保持抖音的声量外，把更多的精力放在了天猫的承接上。今年</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月</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~5</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月，宅猫日记开始寻求淘宝直播红人的合作。因为有抖音的成功经验，宅猫日记在寻找淘宝主播方面相对花费的时间更短，同时效果更好。依旧延续纳米红人—中腰部红人—头部主播的合作路径进行矩阵搭建，通过快速的销量积累，不断突破宅猫日记在天猫的层级，逐步成为饼干类目的</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top10</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52469918"/>
      </p:ext>
    </p:extLst>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提高直播中的转化率</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3" y="998390"/>
            <a:ext cx="11178952" cy="3397853"/>
          </a:xfrm>
          <a:prstGeom prst="rect">
            <a:avLst/>
          </a:prstGeom>
        </p:spPr>
        <p:txBody>
          <a:bodyPr wrap="square">
            <a:spAutoFit/>
          </a:bodyPr>
          <a:lstStyle/>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新消费品牌客户转化率的升级之路</a:t>
            </a:r>
            <a:r>
              <a:rPr lang="en-US" altLang="zh-CN" sz="2000" b="1" dirty="0">
                <a:solidFill>
                  <a:schemeClr val="tx2"/>
                </a:solidFill>
                <a:latin typeface="微软雅黑" panose="020B0503020204020204" pitchFamily="34" charset="-122"/>
                <a:ea typeface="微软雅黑" panose="020B0503020204020204" pitchFamily="34" charset="-122"/>
              </a:rPr>
              <a:t>》</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2.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品牌“出圈”记</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spcAft>
                <a:spcPts val="600"/>
              </a:spcAft>
            </a:pPr>
            <a:r>
              <a:rPr lang="en-US" altLang="zh-CN" sz="2000" dirty="0">
                <a:solidFill>
                  <a:schemeClr val="accent2"/>
                </a:solidFill>
                <a:latin typeface="微软雅黑" panose="020B0503020204020204" pitchFamily="34" charset="-122"/>
                <a:ea typeface="微软雅黑" panose="020B0503020204020204" pitchFamily="34" charset="-122"/>
              </a:rPr>
              <a:t>   </a:t>
            </a:r>
            <a:r>
              <a:rPr lang="zh-CN" altLang="zh-CN" sz="2000" dirty="0">
                <a:solidFill>
                  <a:schemeClr val="accent2"/>
                </a:solidFill>
                <a:latin typeface="微软雅黑" panose="020B0503020204020204" pitchFamily="34" charset="-122"/>
                <a:ea typeface="微软雅黑" panose="020B0503020204020204" pitchFamily="34" charset="-122"/>
              </a:rPr>
              <a:t>第四步：</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注重用户体验，保持店铺高分状态。宅猫日记一开始就非常注重用户体验和产品质量，这造就了宅猫日记店铺从成规模到发展壮大，始终保持在</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4.9</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左右的高分。店铺分数不仅会左右消费者的购物意愿，更是主播选品时的重要考察指标之一。持续稳定的高分状态，也是宅猫日记持续的获得主播青睐的一个原因。</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556988"/>
      </p:ext>
    </p:extLst>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提高直播中的转化率</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3" y="998390"/>
            <a:ext cx="11178952" cy="4398127"/>
          </a:xfrm>
          <a:prstGeom prst="rect">
            <a:avLst/>
          </a:prstGeom>
        </p:spPr>
        <p:txBody>
          <a:bodyPr wrap="square">
            <a:spAutoFit/>
          </a:bodyPr>
          <a:lstStyle/>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新消费品牌客户转化率的升级之路</a:t>
            </a:r>
            <a:r>
              <a:rPr lang="en-US" altLang="zh-CN" sz="2000" b="1" dirty="0">
                <a:solidFill>
                  <a:schemeClr val="tx2"/>
                </a:solidFill>
                <a:latin typeface="微软雅黑" panose="020B0503020204020204" pitchFamily="34" charset="-122"/>
                <a:ea typeface="微软雅黑" panose="020B0503020204020204" pitchFamily="34" charset="-122"/>
              </a:rPr>
              <a:t>》</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2.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品牌“出圈”记</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spcAft>
                <a:spcPts val="600"/>
              </a:spcAft>
            </a:pPr>
            <a:r>
              <a:rPr lang="en-US" altLang="zh-CN" sz="2000" dirty="0">
                <a:solidFill>
                  <a:schemeClr val="accent2"/>
                </a:solidFill>
                <a:latin typeface="微软雅黑" panose="020B0503020204020204" pitchFamily="34" charset="-122"/>
                <a:ea typeface="微软雅黑" panose="020B0503020204020204" pitchFamily="34" charset="-122"/>
              </a:rPr>
              <a:t>    </a:t>
            </a:r>
            <a:r>
              <a:rPr lang="zh-CN" altLang="zh-CN" sz="2000" dirty="0">
                <a:solidFill>
                  <a:schemeClr val="accent2"/>
                </a:solidFill>
                <a:latin typeface="微软雅黑" panose="020B0503020204020204" pitchFamily="34" charset="-122"/>
                <a:ea typeface="微软雅黑" panose="020B0503020204020204" pitchFamily="34" charset="-122"/>
              </a:rPr>
              <a:t>第</a:t>
            </a:r>
            <a:r>
              <a:rPr lang="zh-CN" altLang="en-US" sz="2000" dirty="0">
                <a:solidFill>
                  <a:schemeClr val="accent2"/>
                </a:solidFill>
                <a:latin typeface="微软雅黑" panose="020B0503020204020204" pitchFamily="34" charset="-122"/>
                <a:ea typeface="微软雅黑" panose="020B0503020204020204" pitchFamily="34" charset="-122"/>
              </a:rPr>
              <a:t>五</a:t>
            </a:r>
            <a:r>
              <a:rPr lang="zh-CN" altLang="zh-CN" sz="2000" dirty="0">
                <a:solidFill>
                  <a:schemeClr val="accent2"/>
                </a:solidFill>
                <a:latin typeface="微软雅黑" panose="020B0503020204020204" pitchFamily="34" charset="-122"/>
                <a:ea typeface="微软雅黑" panose="020B0503020204020204" pitchFamily="34" charset="-122"/>
              </a:rPr>
              <a:t>步：</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成为爆款后，布局全渠道的流量承接。今年</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7</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月，宅猫日记团队发现，在</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618</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大促之后，宅猫日记岩烧芝士脆饼干的销量持续增长，比</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618</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同期增长了</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15%</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。这个结果既在情理之中也在意料之外，爆款打造成功了，各个平台都可以动起来了，以爆款带动品牌整体销量的增长，除了电商平台，内容形态也开始布局，宅猫日记</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IP</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的动画化、私域的渠道建设以及内容电商的承接。</a:t>
            </a: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从成立到打出爆款，从纳米红人到头部红人的直播矩阵搭建，从“聚焦”到全渠道扩散，宅猫日记团队只运用了一年的时间。</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98375961"/>
      </p:ext>
    </p:extLst>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F0F8861-9B51-1A43-B949-35555B5FE30B}"/>
              </a:ext>
            </a:extLst>
          </p:cNvPr>
          <p:cNvSpPr/>
          <p:nvPr/>
        </p:nvSpPr>
        <p:spPr>
          <a:xfrm>
            <a:off x="0" y="1044575"/>
            <a:ext cx="12192000" cy="4686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文本框 2">
            <a:extLst>
              <a:ext uri="{FF2B5EF4-FFF2-40B4-BE49-F238E27FC236}">
                <a16:creationId xmlns:a16="http://schemas.microsoft.com/office/drawing/2014/main" id="{6CF84ACE-21E2-7040-A115-618456902C8C}"/>
              </a:ext>
            </a:extLst>
          </p:cNvPr>
          <p:cNvSpPr txBox="1"/>
          <p:nvPr/>
        </p:nvSpPr>
        <p:spPr>
          <a:xfrm rot="5400000">
            <a:off x="753277" y="2359263"/>
            <a:ext cx="1699895" cy="460375"/>
          </a:xfrm>
          <a:prstGeom prst="rect">
            <a:avLst/>
          </a:prstGeom>
          <a:noFill/>
        </p:spPr>
        <p:txBody>
          <a:bodyPr wrap="none" rtlCol="0">
            <a:spAutoFit/>
          </a:bodyPr>
          <a:lstStyle/>
          <a:p>
            <a:r>
              <a:rPr lang="en-US" altLang="zh-CN" sz="2400" b="1" dirty="0">
                <a:solidFill>
                  <a:srgbClr val="ED7D31"/>
                </a:solidFill>
              </a:rPr>
              <a:t>INMYSHOW</a:t>
            </a:r>
          </a:p>
        </p:txBody>
      </p:sp>
      <p:sp>
        <p:nvSpPr>
          <p:cNvPr id="4" name="文本框 3">
            <a:extLst>
              <a:ext uri="{FF2B5EF4-FFF2-40B4-BE49-F238E27FC236}">
                <a16:creationId xmlns:a16="http://schemas.microsoft.com/office/drawing/2014/main" id="{03341D1F-54CA-0C40-94CB-2FD352A334DE}"/>
              </a:ext>
            </a:extLst>
          </p:cNvPr>
          <p:cNvSpPr txBox="1"/>
          <p:nvPr/>
        </p:nvSpPr>
        <p:spPr>
          <a:xfrm rot="5400000">
            <a:off x="-156024" y="2540413"/>
            <a:ext cx="2411095" cy="829945"/>
          </a:xfrm>
          <a:prstGeom prst="rect">
            <a:avLst/>
          </a:prstGeom>
          <a:noFill/>
        </p:spPr>
        <p:txBody>
          <a:bodyPr wrap="none" rtlCol="0">
            <a:spAutoFit/>
          </a:bodyPr>
          <a:lstStyle/>
          <a:p>
            <a:r>
              <a:rPr lang="en-US" altLang="zh-CN" sz="2400" b="1" dirty="0">
                <a:solidFill>
                  <a:srgbClr val="ED7D31"/>
                </a:solidFill>
              </a:rPr>
              <a:t>NEW MEDIA</a:t>
            </a:r>
          </a:p>
          <a:p>
            <a:r>
              <a:rPr lang="en-US" altLang="zh-CN" sz="2400" b="1" dirty="0">
                <a:solidFill>
                  <a:srgbClr val="ED7D31"/>
                </a:solidFill>
              </a:rPr>
              <a:t>BUSINESS GROUP</a:t>
            </a:r>
          </a:p>
        </p:txBody>
      </p:sp>
      <p:sp>
        <p:nvSpPr>
          <p:cNvPr id="5" name="矩形 4">
            <a:extLst>
              <a:ext uri="{FF2B5EF4-FFF2-40B4-BE49-F238E27FC236}">
                <a16:creationId xmlns:a16="http://schemas.microsoft.com/office/drawing/2014/main" id="{FC7901F2-EC45-604B-BC32-A5033BDE83F9}"/>
              </a:ext>
            </a:extLst>
          </p:cNvPr>
          <p:cNvSpPr/>
          <p:nvPr/>
        </p:nvSpPr>
        <p:spPr>
          <a:xfrm>
            <a:off x="634551" y="782416"/>
            <a:ext cx="1152525" cy="8902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 name="组合 5">
            <a:extLst>
              <a:ext uri="{FF2B5EF4-FFF2-40B4-BE49-F238E27FC236}">
                <a16:creationId xmlns:a16="http://schemas.microsoft.com/office/drawing/2014/main" id="{B9829E94-238A-324D-9114-19A4639BE1AB}"/>
              </a:ext>
            </a:extLst>
          </p:cNvPr>
          <p:cNvGrpSpPr/>
          <p:nvPr/>
        </p:nvGrpSpPr>
        <p:grpSpPr>
          <a:xfrm>
            <a:off x="9438309" y="2434683"/>
            <a:ext cx="2284497" cy="2419352"/>
            <a:chOff x="11907" y="3426"/>
            <a:chExt cx="3598" cy="3810"/>
          </a:xfrm>
        </p:grpSpPr>
        <p:sp>
          <p:nvSpPr>
            <p:cNvPr id="7" name="任意多边形 23">
              <a:extLst>
                <a:ext uri="{FF2B5EF4-FFF2-40B4-BE49-F238E27FC236}">
                  <a16:creationId xmlns:a16="http://schemas.microsoft.com/office/drawing/2014/main" id="{CBD6B3DF-296E-334B-A6D5-A5DF3FCDCC46}"/>
                </a:ext>
              </a:extLst>
            </p:cNvPr>
            <p:cNvSpPr/>
            <p:nvPr/>
          </p:nvSpPr>
          <p:spPr>
            <a:xfrm>
              <a:off x="11907" y="3426"/>
              <a:ext cx="3598" cy="3810"/>
            </a:xfrm>
            <a:custGeom>
              <a:avLst/>
              <a:gdLst>
                <a:gd name="connsiteX0" fmla="*/ 1 w 2170113"/>
                <a:gd name="connsiteY0" fmla="*/ 337926 h 2419352"/>
                <a:gd name="connsiteX1" fmla="*/ 1 w 2170113"/>
                <a:gd name="connsiteY1" fmla="*/ 476743 h 2419352"/>
                <a:gd name="connsiteX2" fmla="*/ 72001 w 2170113"/>
                <a:gd name="connsiteY2" fmla="*/ 407335 h 2419352"/>
                <a:gd name="connsiteX3" fmla="*/ 0 w 2170113"/>
                <a:gd name="connsiteY3" fmla="*/ 0 h 2419352"/>
                <a:gd name="connsiteX4" fmla="*/ 2170113 w 2170113"/>
                <a:gd name="connsiteY4" fmla="*/ 0 h 2419352"/>
                <a:gd name="connsiteX5" fmla="*/ 2170113 w 2170113"/>
                <a:gd name="connsiteY5" fmla="*/ 2419352 h 2419352"/>
                <a:gd name="connsiteX6" fmla="*/ 0 w 2170113"/>
                <a:gd name="connsiteY6" fmla="*/ 2419352 h 2419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113" h="2419352">
                  <a:moveTo>
                    <a:pt x="1" y="337926"/>
                  </a:moveTo>
                  <a:lnTo>
                    <a:pt x="1" y="476743"/>
                  </a:lnTo>
                  <a:lnTo>
                    <a:pt x="72001" y="407335"/>
                  </a:lnTo>
                  <a:close/>
                  <a:moveTo>
                    <a:pt x="0" y="0"/>
                  </a:moveTo>
                  <a:lnTo>
                    <a:pt x="2170113" y="0"/>
                  </a:lnTo>
                  <a:lnTo>
                    <a:pt x="2170113" y="2419352"/>
                  </a:lnTo>
                  <a:lnTo>
                    <a:pt x="0" y="241935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8" name="直接连接符 27">
              <a:extLst>
                <a:ext uri="{FF2B5EF4-FFF2-40B4-BE49-F238E27FC236}">
                  <a16:creationId xmlns:a16="http://schemas.microsoft.com/office/drawing/2014/main" id="{95478AA8-2B34-8546-BA88-CC580EFF997C}"/>
                </a:ext>
              </a:extLst>
            </p:cNvPr>
            <p:cNvCxnSpPr/>
            <p:nvPr/>
          </p:nvCxnSpPr>
          <p:spPr>
            <a:xfrm>
              <a:off x="12379" y="4561"/>
              <a:ext cx="651" cy="0"/>
            </a:xfrm>
            <a:prstGeom prst="line">
              <a:avLst/>
            </a:prstGeom>
            <a:ln w="9525" cap="rnd">
              <a:solidFill>
                <a:schemeClr val="bg1"/>
              </a:solidFill>
              <a:round/>
            </a:ln>
          </p:spPr>
          <p:style>
            <a:lnRef idx="1">
              <a:schemeClr val="accent1"/>
            </a:lnRef>
            <a:fillRef idx="0">
              <a:schemeClr val="accent1"/>
            </a:fillRef>
            <a:effectRef idx="0">
              <a:schemeClr val="accent1"/>
            </a:effectRef>
            <a:fontRef idx="minor">
              <a:schemeClr val="tx1"/>
            </a:fontRef>
          </p:style>
        </p:cxnSp>
      </p:grpSp>
      <p:sp>
        <p:nvSpPr>
          <p:cNvPr id="9" name="文本框 8">
            <a:extLst>
              <a:ext uri="{FF2B5EF4-FFF2-40B4-BE49-F238E27FC236}">
                <a16:creationId xmlns:a16="http://schemas.microsoft.com/office/drawing/2014/main" id="{458DFE63-9075-3F41-A77A-D0CB02125A8C}"/>
              </a:ext>
            </a:extLst>
          </p:cNvPr>
          <p:cNvSpPr txBox="1"/>
          <p:nvPr/>
        </p:nvSpPr>
        <p:spPr>
          <a:xfrm>
            <a:off x="3489754" y="2955385"/>
            <a:ext cx="4512838" cy="923330"/>
          </a:xfrm>
          <a:prstGeom prst="rect">
            <a:avLst/>
          </a:prstGeom>
          <a:noFill/>
        </p:spPr>
        <p:txBody>
          <a:bodyPr wrap="none" rtlCol="0">
            <a:spAutoFit/>
          </a:bodyPr>
          <a:lstStyle/>
          <a:p>
            <a:r>
              <a:rPr lang="en-US" altLang="zh-CN"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Thank</a:t>
            </a:r>
            <a:r>
              <a:rPr lang="zh-CN" altLang="en-US"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 </a:t>
            </a:r>
            <a:r>
              <a:rPr lang="en-US" altLang="zh-CN"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You</a:t>
            </a:r>
            <a:r>
              <a:rPr lang="zh-CN" altLang="en-US"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a:t>
            </a:r>
          </a:p>
        </p:txBody>
      </p:sp>
      <p:pic>
        <p:nvPicPr>
          <p:cNvPr id="10" name="图片 9">
            <a:extLst>
              <a:ext uri="{FF2B5EF4-FFF2-40B4-BE49-F238E27FC236}">
                <a16:creationId xmlns:a16="http://schemas.microsoft.com/office/drawing/2014/main" id="{BBA9C77E-7341-734D-95FC-82094FBB8BFC}"/>
              </a:ext>
            </a:extLst>
          </p:cNvPr>
          <p:cNvPicPr>
            <a:picLocks noChangeAspect="1"/>
          </p:cNvPicPr>
          <p:nvPr/>
        </p:nvPicPr>
        <p:blipFill>
          <a:blip r:embed="rId2" cstate="screen"/>
          <a:stretch>
            <a:fillRect/>
          </a:stretch>
        </p:blipFill>
        <p:spPr>
          <a:xfrm>
            <a:off x="9574743" y="2595339"/>
            <a:ext cx="2012315" cy="2012315"/>
          </a:xfrm>
          <a:prstGeom prst="rect">
            <a:avLst/>
          </a:prstGeom>
        </p:spPr>
      </p:pic>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Tree>
    <p:extLst>
      <p:ext uri="{BB962C8B-B14F-4D97-AF65-F5344CB8AC3E}">
        <p14:creationId xmlns:p14="http://schemas.microsoft.com/office/powerpoint/2010/main" val="1352282997"/>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社交的基本原则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33" name="矩形 32">
            <a:extLst>
              <a:ext uri="{FF2B5EF4-FFF2-40B4-BE49-F238E27FC236}">
                <a16:creationId xmlns:a16="http://schemas.microsoft.com/office/drawing/2014/main" id="{30600BEE-C405-44DD-9105-D3837286DFF4}"/>
              </a:ext>
            </a:extLst>
          </p:cNvPr>
          <p:cNvSpPr/>
          <p:nvPr/>
        </p:nvSpPr>
        <p:spPr>
          <a:xfrm>
            <a:off x="550592" y="998390"/>
            <a:ext cx="10983460" cy="285411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自我价值保护原则</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自尊心的高低是以自我价值感来衡量的，自我价值感强烈，则自尊心水平较高；自我价值感低廉，则自尊心较低。而人的自我价值感主要来自于社交关系建立的过程中，他人对自己的反馈。别人的肯定会增加人们的自我价值感，而别人的否定也会直接威胁到人们的自我价值感。因此，人们对来自社交关系的否定性信息特别敏感，而别人的否定会直接威胁到人们的自我价值感。</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id="{0E92943D-229C-46C3-91ED-6EB35998C632}"/>
              </a:ext>
            </a:extLst>
          </p:cNvPr>
          <p:cNvGrpSpPr/>
          <p:nvPr/>
        </p:nvGrpSpPr>
        <p:grpSpPr>
          <a:xfrm>
            <a:off x="1967582" y="3546685"/>
            <a:ext cx="7922356" cy="2884698"/>
            <a:chOff x="2665982" y="4106384"/>
            <a:chExt cx="4848109" cy="1765300"/>
          </a:xfrm>
        </p:grpSpPr>
        <p:pic>
          <p:nvPicPr>
            <p:cNvPr id="2050" name="Picture 2">
              <a:extLst>
                <a:ext uri="{FF2B5EF4-FFF2-40B4-BE49-F238E27FC236}">
                  <a16:creationId xmlns:a16="http://schemas.microsoft.com/office/drawing/2014/main" id="{72D6073F-BECB-4AA4-9785-F8E053C09B7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65982" y="4106384"/>
              <a:ext cx="1836737" cy="176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3">
              <a:extLst>
                <a:ext uri="{FF2B5EF4-FFF2-40B4-BE49-F238E27FC236}">
                  <a16:creationId xmlns:a16="http://schemas.microsoft.com/office/drawing/2014/main" id="{FC8E7367-9C9E-4791-8C61-A21A4FA2BF7F}"/>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77909" y="4106384"/>
              <a:ext cx="2836182" cy="1669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320318197"/>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PA" val="v4.0.0"/>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13283</TotalTime>
  <Words>12603</Words>
  <Application>Microsoft Office PowerPoint</Application>
  <PresentationFormat>宽屏</PresentationFormat>
  <Paragraphs>511</Paragraphs>
  <Slides>85</Slides>
  <Notes>83</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85</vt:i4>
      </vt:variant>
    </vt:vector>
  </HeadingPairs>
  <TitlesOfParts>
    <vt:vector size="95" baseType="lpstr">
      <vt:lpstr>Source Han Serif SC</vt:lpstr>
      <vt:lpstr>等线</vt:lpstr>
      <vt:lpstr>微软雅黑</vt:lpstr>
      <vt:lpstr>Arial</vt:lpstr>
      <vt:lpstr>Calibri</vt:lpstr>
      <vt:lpstr>Calibri Light</vt:lpstr>
      <vt:lpstr>Josefin Sans</vt:lpstr>
      <vt:lpstr>Wingdings</vt:lpstr>
      <vt:lpstr>Office 主题</vt:lpstr>
      <vt:lpstr>1_Office 主题</vt:lpstr>
      <vt:lpstr>PowerPoint 演示文稿</vt:lpstr>
      <vt:lpstr>第9章   沟通与转换 授课教师：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jing</cp:lastModifiedBy>
  <cp:revision>1461</cp:revision>
  <cp:lastPrinted>2020-05-31T09:47:00Z</cp:lastPrinted>
  <dcterms:created xsi:type="dcterms:W3CDTF">2019-06-03T11:07:00Z</dcterms:created>
  <dcterms:modified xsi:type="dcterms:W3CDTF">2021-09-29T06:29:53Z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