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61"/>
  </p:notesMasterIdLst>
  <p:sldIdLst>
    <p:sldId id="11089480" r:id="rId3"/>
    <p:sldId id="11089520" r:id="rId4"/>
    <p:sldId id="11089521" r:id="rId5"/>
    <p:sldId id="11089654" r:id="rId6"/>
    <p:sldId id="11089877" r:id="rId7"/>
    <p:sldId id="11089934" r:id="rId8"/>
    <p:sldId id="11089935" r:id="rId9"/>
    <p:sldId id="11089936" r:id="rId10"/>
    <p:sldId id="11089937" r:id="rId11"/>
    <p:sldId id="11089938" r:id="rId12"/>
    <p:sldId id="11089939" r:id="rId13"/>
    <p:sldId id="11089940" r:id="rId14"/>
    <p:sldId id="11089941" r:id="rId15"/>
    <p:sldId id="11089942" r:id="rId16"/>
    <p:sldId id="11089943" r:id="rId17"/>
    <p:sldId id="11089944" r:id="rId18"/>
    <p:sldId id="11089945" r:id="rId19"/>
    <p:sldId id="11089946" r:id="rId20"/>
    <p:sldId id="11089947" r:id="rId21"/>
    <p:sldId id="11089948" r:id="rId22"/>
    <p:sldId id="11089949" r:id="rId23"/>
    <p:sldId id="11089950" r:id="rId24"/>
    <p:sldId id="11089951" r:id="rId25"/>
    <p:sldId id="11089952" r:id="rId26"/>
    <p:sldId id="11089953" r:id="rId27"/>
    <p:sldId id="11089954" r:id="rId28"/>
    <p:sldId id="11089955" r:id="rId29"/>
    <p:sldId id="11089956" r:id="rId30"/>
    <p:sldId id="11089957" r:id="rId31"/>
    <p:sldId id="11089958" r:id="rId32"/>
    <p:sldId id="11089959" r:id="rId33"/>
    <p:sldId id="11089962" r:id="rId34"/>
    <p:sldId id="11089963" r:id="rId35"/>
    <p:sldId id="11089964" r:id="rId36"/>
    <p:sldId id="11089965" r:id="rId37"/>
    <p:sldId id="11089966" r:id="rId38"/>
    <p:sldId id="11089967" r:id="rId39"/>
    <p:sldId id="11089968" r:id="rId40"/>
    <p:sldId id="11089969" r:id="rId41"/>
    <p:sldId id="11089970" r:id="rId42"/>
    <p:sldId id="11089971" r:id="rId43"/>
    <p:sldId id="11089972" r:id="rId44"/>
    <p:sldId id="11089973" r:id="rId45"/>
    <p:sldId id="11089974" r:id="rId46"/>
    <p:sldId id="11089975" r:id="rId47"/>
    <p:sldId id="11089976" r:id="rId48"/>
    <p:sldId id="11089977" r:id="rId49"/>
    <p:sldId id="11089978" r:id="rId50"/>
    <p:sldId id="11089979" r:id="rId51"/>
    <p:sldId id="11089980" r:id="rId52"/>
    <p:sldId id="11089981" r:id="rId53"/>
    <p:sldId id="11089982" r:id="rId54"/>
    <p:sldId id="11089983" r:id="rId55"/>
    <p:sldId id="11089984" r:id="rId56"/>
    <p:sldId id="11089985" r:id="rId57"/>
    <p:sldId id="11089986" r:id="rId58"/>
    <p:sldId id="11089987" r:id="rId59"/>
    <p:sldId id="11089581" r:id="rId6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3840" userDrawn="1">
          <p15:clr>
            <a:srgbClr val="A4A3A4"/>
          </p15:clr>
        </p15:guide>
        <p15:guide id="4" orient="horz" pos="618" userDrawn="1">
          <p15:clr>
            <a:srgbClr val="A4A3A4"/>
          </p15:clr>
        </p15:guide>
        <p15:guide id="5" orient="horz" pos="37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 id="2" name="duanqiaozhi" initials="d"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D64"/>
    <a:srgbClr val="A9D18E"/>
    <a:srgbClr val="B4C7E7"/>
    <a:srgbClr val="FFE699"/>
    <a:srgbClr val="F8CBAD"/>
    <a:srgbClr val="A5A5A5"/>
    <a:srgbClr val="ED7D31"/>
    <a:srgbClr val="FFC000"/>
    <a:srgbClr val="70AD47"/>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86" autoAdjust="0"/>
    <p:restoredTop sz="85635" autoAdjust="0"/>
  </p:normalViewPr>
  <p:slideViewPr>
    <p:cSldViewPr snapToGrid="0" showGuides="1">
      <p:cViewPr varScale="1">
        <p:scale>
          <a:sx n="76" d="100"/>
          <a:sy n="76" d="100"/>
        </p:scale>
        <p:origin x="504" y="60"/>
      </p:cViewPr>
      <p:guideLst>
        <p:guide pos="3840"/>
        <p:guide orient="horz" pos="618"/>
        <p:guide orient="horz" pos="3748"/>
      </p:guideLst>
    </p:cSldViewPr>
  </p:slid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1175"/>
          </a:xfrm>
          <a:prstGeom prst="rect">
            <a:avLst/>
          </a:prstGeom>
        </p:spPr>
        <p:txBody>
          <a:bodyPr vert="horz" lIns="91440" tIns="45720" rIns="91440" bIns="45720" rtlCol="0"/>
          <a:lstStyle>
            <a:lvl1pPr algn="r">
              <a:defRPr sz="1200"/>
            </a:lvl1pPr>
          </a:lstStyle>
          <a:p>
            <a:fld id="{5ADAA2FF-22E5-4C9B-BB9E-2BB16827FF45}" type="datetimeFigureOut">
              <a:rPr lang="zh-CN" altLang="en-US" smtClean="0"/>
              <a:t>2021/9/28</a:t>
            </a:fld>
            <a:endParaRPr lang="zh-CN" altLang="en-US"/>
          </a:p>
        </p:txBody>
      </p:sp>
      <p:sp>
        <p:nvSpPr>
          <p:cNvPr id="4" name="幻灯片图像占位符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860925"/>
            <a:ext cx="5683250" cy="4605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1175"/>
          </a:xfrm>
          <a:prstGeom prst="rect">
            <a:avLst/>
          </a:prstGeom>
        </p:spPr>
        <p:txBody>
          <a:bodyPr vert="horz" lIns="91440" tIns="45720" rIns="91440" bIns="45720" rtlCol="0" anchor="b"/>
          <a:lstStyle>
            <a:lvl1pPr algn="r">
              <a:defRPr sz="1200"/>
            </a:lvl1pPr>
          </a:lstStyle>
          <a:p>
            <a:fld id="{3695395A-0780-4FC6-AE4A-65D00462A3F1}" type="slidenum">
              <a:rPr lang="zh-CN" altLang="en-US" smtClean="0"/>
              <a:t>‹#›</a:t>
            </a:fld>
            <a:endParaRPr lang="zh-CN" altLang="en-US"/>
          </a:p>
        </p:txBody>
      </p:sp>
    </p:spTree>
    <p:extLst>
      <p:ext uri="{BB962C8B-B14F-4D97-AF65-F5344CB8AC3E}">
        <p14:creationId xmlns:p14="http://schemas.microsoft.com/office/powerpoint/2010/main" val="3186464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09079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11</a:t>
            </a:fld>
            <a:endParaRPr lang="zh-CN" altLang="en-US"/>
          </a:p>
        </p:txBody>
      </p:sp>
    </p:spTree>
    <p:extLst>
      <p:ext uri="{BB962C8B-B14F-4D97-AF65-F5344CB8AC3E}">
        <p14:creationId xmlns:p14="http://schemas.microsoft.com/office/powerpoint/2010/main" val="3514268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12</a:t>
            </a:fld>
            <a:endParaRPr lang="zh-CN" altLang="en-US"/>
          </a:p>
        </p:txBody>
      </p:sp>
    </p:spTree>
    <p:extLst>
      <p:ext uri="{BB962C8B-B14F-4D97-AF65-F5344CB8AC3E}">
        <p14:creationId xmlns:p14="http://schemas.microsoft.com/office/powerpoint/2010/main" val="2086703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由不同划分标准形成的网络人际互动空间类型，可以多维度与多层面的展现和揭示网络人际互动空间的广延性，同时以空间形式延伸着网民的生存意义和生命价值，标示着交往主体在网络社会空间中崭新的历史性作用。</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由此可得，空间是网络人际互动系统结构生存与发展的载体。</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13</a:t>
            </a:fld>
            <a:endParaRPr lang="zh-CN" altLang="en-US"/>
          </a:p>
        </p:txBody>
      </p:sp>
    </p:spTree>
    <p:extLst>
      <p:ext uri="{BB962C8B-B14F-4D97-AF65-F5344CB8AC3E}">
        <p14:creationId xmlns:p14="http://schemas.microsoft.com/office/powerpoint/2010/main" val="3004810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14</a:t>
            </a:fld>
            <a:endParaRPr lang="zh-CN" altLang="en-US"/>
          </a:p>
        </p:txBody>
      </p:sp>
    </p:spTree>
    <p:extLst>
      <p:ext uri="{BB962C8B-B14F-4D97-AF65-F5344CB8AC3E}">
        <p14:creationId xmlns:p14="http://schemas.microsoft.com/office/powerpoint/2010/main" val="3417486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15</a:t>
            </a:fld>
            <a:endParaRPr lang="zh-CN" altLang="en-US"/>
          </a:p>
        </p:txBody>
      </p:sp>
    </p:spTree>
    <p:extLst>
      <p:ext uri="{BB962C8B-B14F-4D97-AF65-F5344CB8AC3E}">
        <p14:creationId xmlns:p14="http://schemas.microsoft.com/office/powerpoint/2010/main" val="947227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在界面设计中，通过应用程序服务器和数据库服务器联通网民使用的</a:t>
            </a: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PC</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计算机或手机，这样就形成了人机交互系统，界面也由此而诞生。在界面中，包含了文字、图形、语音、可视化数据、数字以及视频等信息元素，将这些信息元素有序、规律的集成在一个范围内就构成了界面。</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16</a:t>
            </a:fld>
            <a:endParaRPr lang="zh-CN" altLang="en-US"/>
          </a:p>
        </p:txBody>
      </p:sp>
    </p:spTree>
    <p:extLst>
      <p:ext uri="{BB962C8B-B14F-4D97-AF65-F5344CB8AC3E}">
        <p14:creationId xmlns:p14="http://schemas.microsoft.com/office/powerpoint/2010/main" val="18964607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17</a:t>
            </a:fld>
            <a:endParaRPr lang="zh-CN" altLang="en-US"/>
          </a:p>
        </p:txBody>
      </p:sp>
    </p:spTree>
    <p:extLst>
      <p:ext uri="{BB962C8B-B14F-4D97-AF65-F5344CB8AC3E}">
        <p14:creationId xmlns:p14="http://schemas.microsoft.com/office/powerpoint/2010/main" val="3032391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不同类型的信息内容所包含的内容，因指向不同将表达出不同蕴意，使内容结构体现出整体性、层次性和序列性等特点。</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实际上，网络人际互动就是主体之间的信息内容互动，因此，信息内容要素在网络人际互动系统结构中占据着非常重要的地位。</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18</a:t>
            </a:fld>
            <a:endParaRPr lang="zh-CN" altLang="en-US"/>
          </a:p>
        </p:txBody>
      </p:sp>
    </p:spTree>
    <p:extLst>
      <p:ext uri="{BB962C8B-B14F-4D97-AF65-F5344CB8AC3E}">
        <p14:creationId xmlns:p14="http://schemas.microsoft.com/office/powerpoint/2010/main" val="3292413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19</a:t>
            </a:fld>
            <a:endParaRPr lang="zh-CN" altLang="en-US"/>
          </a:p>
        </p:txBody>
      </p:sp>
    </p:spTree>
    <p:extLst>
      <p:ext uri="{BB962C8B-B14F-4D97-AF65-F5344CB8AC3E}">
        <p14:creationId xmlns:p14="http://schemas.microsoft.com/office/powerpoint/2010/main" val="1313550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20</a:t>
            </a:fld>
            <a:endParaRPr lang="zh-CN" altLang="en-US"/>
          </a:p>
        </p:txBody>
      </p:sp>
    </p:spTree>
    <p:extLst>
      <p:ext uri="{BB962C8B-B14F-4D97-AF65-F5344CB8AC3E}">
        <p14:creationId xmlns:p14="http://schemas.microsoft.com/office/powerpoint/2010/main" val="1279573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a:t>
            </a:fld>
            <a:endParaRPr lang="zh-CN" altLang="en-US"/>
          </a:p>
        </p:txBody>
      </p:sp>
    </p:spTree>
    <p:extLst>
      <p:ext uri="{BB962C8B-B14F-4D97-AF65-F5344CB8AC3E}">
        <p14:creationId xmlns:p14="http://schemas.microsoft.com/office/powerpoint/2010/main" val="195902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其中，从“认知→情感态度→行为”的一系列变化，是互动宣传效果“逐渐累积→深化→全面扩大”的过程。</a:t>
            </a:r>
          </a:p>
          <a:p>
            <a:pPr indent="266700" algn="just"/>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互动双方表现出的行为状况通常以浏览、评论、转载和分享等方式进行表达，虽然网络人际互动的系统结构非常复杂，但是网络人际互动正是因为有了诸多要素的组合排列才形成了的较为稳定的系统结构。</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21</a:t>
            </a:fld>
            <a:endParaRPr lang="zh-CN" altLang="en-US"/>
          </a:p>
        </p:txBody>
      </p:sp>
    </p:spTree>
    <p:extLst>
      <p:ext uri="{BB962C8B-B14F-4D97-AF65-F5344CB8AC3E}">
        <p14:creationId xmlns:p14="http://schemas.microsoft.com/office/powerpoint/2010/main" val="327057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22</a:t>
            </a:fld>
            <a:endParaRPr lang="zh-CN" altLang="en-US"/>
          </a:p>
        </p:txBody>
      </p:sp>
    </p:spTree>
    <p:extLst>
      <p:ext uri="{BB962C8B-B14F-4D97-AF65-F5344CB8AC3E}">
        <p14:creationId xmlns:p14="http://schemas.microsoft.com/office/powerpoint/2010/main" val="35873559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根据互动方案，通过大量微博博主转发执行传播力度，并配合话题热度最终实现推广商品的网络互动目标，</a:t>
            </a:r>
            <a:r>
              <a:rPr lang="zh-CN" altLang="en-US" sz="12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图所示为话题的热度数据。</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23</a:t>
            </a:fld>
            <a:endParaRPr lang="zh-CN" altLang="en-US"/>
          </a:p>
        </p:txBody>
      </p:sp>
    </p:spTree>
    <p:extLst>
      <p:ext uri="{BB962C8B-B14F-4D97-AF65-F5344CB8AC3E}">
        <p14:creationId xmlns:p14="http://schemas.microsoft.com/office/powerpoint/2010/main" val="31495058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基于上述叙述，需要思考怎样判断网络人际互动的基本行为，才能使其更加符合网络社会的具体情况。但是由于网络自身具有的特性，使各个答案都包含不确定性。于是在具体的分析中，必须把握网络人际互动基本行为的划分依据。</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24</a:t>
            </a:fld>
            <a:endParaRPr lang="zh-CN" altLang="en-US"/>
          </a:p>
        </p:txBody>
      </p:sp>
    </p:spTree>
    <p:extLst>
      <p:ext uri="{BB962C8B-B14F-4D97-AF65-F5344CB8AC3E}">
        <p14:creationId xmlns:p14="http://schemas.microsoft.com/office/powerpoint/2010/main" val="23241812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25</a:t>
            </a:fld>
            <a:endParaRPr lang="zh-CN" altLang="en-US"/>
          </a:p>
        </p:txBody>
      </p:sp>
    </p:spTree>
    <p:extLst>
      <p:ext uri="{BB962C8B-B14F-4D97-AF65-F5344CB8AC3E}">
        <p14:creationId xmlns:p14="http://schemas.microsoft.com/office/powerpoint/2010/main" val="12697478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26</a:t>
            </a:fld>
            <a:endParaRPr lang="zh-CN" altLang="en-US"/>
          </a:p>
        </p:txBody>
      </p:sp>
    </p:spTree>
    <p:extLst>
      <p:ext uri="{BB962C8B-B14F-4D97-AF65-F5344CB8AC3E}">
        <p14:creationId xmlns:p14="http://schemas.microsoft.com/office/powerpoint/2010/main" val="36956238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27</a:t>
            </a:fld>
            <a:endParaRPr lang="zh-CN" altLang="en-US"/>
          </a:p>
        </p:txBody>
      </p:sp>
    </p:spTree>
    <p:extLst>
      <p:ext uri="{BB962C8B-B14F-4D97-AF65-F5344CB8AC3E}">
        <p14:creationId xmlns:p14="http://schemas.microsoft.com/office/powerpoint/2010/main" val="3761604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28</a:t>
            </a:fld>
            <a:endParaRPr lang="zh-CN" altLang="en-US"/>
          </a:p>
        </p:txBody>
      </p:sp>
    </p:spTree>
    <p:extLst>
      <p:ext uri="{BB962C8B-B14F-4D97-AF65-F5344CB8AC3E}">
        <p14:creationId xmlns:p14="http://schemas.microsoft.com/office/powerpoint/2010/main" val="8387699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29</a:t>
            </a:fld>
            <a:endParaRPr lang="zh-CN" altLang="en-US"/>
          </a:p>
        </p:txBody>
      </p:sp>
    </p:spTree>
    <p:extLst>
      <p:ext uri="{BB962C8B-B14F-4D97-AF65-F5344CB8AC3E}">
        <p14:creationId xmlns:p14="http://schemas.microsoft.com/office/powerpoint/2010/main" val="34901383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结合两个方面的表现，可以看出在交往互动关系的形成与发展中，互动双方在建立长久的交往关系、不同的交往背景或独特的价值评判尺度等，都会在一定程度上影响、制约和推进交往关系的变化。但是，不管怎样变化，都应该将网络利他行为定义为一种网络社会中的道德行为，这是对网络利他行为本质的最好诠释。</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30</a:t>
            </a:fld>
            <a:endParaRPr lang="zh-CN" altLang="en-US"/>
          </a:p>
        </p:txBody>
      </p:sp>
    </p:spTree>
    <p:extLst>
      <p:ext uri="{BB962C8B-B14F-4D97-AF65-F5344CB8AC3E}">
        <p14:creationId xmlns:p14="http://schemas.microsoft.com/office/powerpoint/2010/main" val="3723952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不同的要素在整个网络人际互动系统中处于不同的地位、显示不同的状态以及发挥不同的作用，使网络人际互动的结构层次性特征更加醒目。分析网络人际互动系统结构，有助于深入了解互动系统的内在规定。</a:t>
            </a:r>
          </a:p>
          <a:p>
            <a:endParaRPr lang="zh-CN" altLang="en-US" b="1"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a:t>
            </a:fld>
            <a:endParaRPr lang="zh-CN" altLang="en-US"/>
          </a:p>
        </p:txBody>
      </p:sp>
    </p:spTree>
    <p:extLst>
      <p:ext uri="{BB962C8B-B14F-4D97-AF65-F5344CB8AC3E}">
        <p14:creationId xmlns:p14="http://schemas.microsoft.com/office/powerpoint/2010/main" val="6176700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31</a:t>
            </a:fld>
            <a:endParaRPr lang="zh-CN" altLang="en-US"/>
          </a:p>
        </p:txBody>
      </p:sp>
    </p:spTree>
    <p:extLst>
      <p:ext uri="{BB962C8B-B14F-4D97-AF65-F5344CB8AC3E}">
        <p14:creationId xmlns:p14="http://schemas.microsoft.com/office/powerpoint/2010/main" val="9515596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32</a:t>
            </a:fld>
            <a:endParaRPr lang="zh-CN" altLang="en-US"/>
          </a:p>
        </p:txBody>
      </p:sp>
    </p:spTree>
    <p:extLst>
      <p:ext uri="{BB962C8B-B14F-4D97-AF65-F5344CB8AC3E}">
        <p14:creationId xmlns:p14="http://schemas.microsoft.com/office/powerpoint/2010/main" val="37392935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33</a:t>
            </a:fld>
            <a:endParaRPr lang="zh-CN" altLang="en-US"/>
          </a:p>
        </p:txBody>
      </p:sp>
    </p:spTree>
    <p:extLst>
      <p:ext uri="{BB962C8B-B14F-4D97-AF65-F5344CB8AC3E}">
        <p14:creationId xmlns:p14="http://schemas.microsoft.com/office/powerpoint/2010/main" val="315183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34</a:t>
            </a:fld>
            <a:endParaRPr lang="zh-CN" altLang="en-US"/>
          </a:p>
        </p:txBody>
      </p:sp>
    </p:spTree>
    <p:extLst>
      <p:ext uri="{BB962C8B-B14F-4D97-AF65-F5344CB8AC3E}">
        <p14:creationId xmlns:p14="http://schemas.microsoft.com/office/powerpoint/2010/main" val="23232189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35</a:t>
            </a:fld>
            <a:endParaRPr lang="zh-CN" altLang="en-US"/>
          </a:p>
        </p:txBody>
      </p:sp>
    </p:spTree>
    <p:extLst>
      <p:ext uri="{BB962C8B-B14F-4D97-AF65-F5344CB8AC3E}">
        <p14:creationId xmlns:p14="http://schemas.microsoft.com/office/powerpoint/2010/main" val="10037201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36</a:t>
            </a:fld>
            <a:endParaRPr lang="zh-CN" altLang="en-US"/>
          </a:p>
        </p:txBody>
      </p:sp>
    </p:spTree>
    <p:extLst>
      <p:ext uri="{BB962C8B-B14F-4D97-AF65-F5344CB8AC3E}">
        <p14:creationId xmlns:p14="http://schemas.microsoft.com/office/powerpoint/2010/main" val="12076919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邀请他人参与活动不仅可以帮助自身获得收益，还能帮助其他互动方获得收益，网民会更加愿意通过社交手段将小程序分享给互动方，从而实现小程序的引流目标。</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37</a:t>
            </a:fld>
            <a:endParaRPr lang="zh-CN" altLang="en-US"/>
          </a:p>
        </p:txBody>
      </p:sp>
    </p:spTree>
    <p:extLst>
      <p:ext uri="{BB962C8B-B14F-4D97-AF65-F5344CB8AC3E}">
        <p14:creationId xmlns:p14="http://schemas.microsoft.com/office/powerpoint/2010/main" val="37613592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利己量变的主要应用场景是朋友圈，根据讲解过的利己心理的核心在于“帮助互动方表现自己”这一观点，该观点中包含两个关键词，即“表现”和“自己”。</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38</a:t>
            </a:fld>
            <a:endParaRPr lang="zh-CN" altLang="en-US"/>
          </a:p>
        </p:txBody>
      </p:sp>
    </p:spTree>
    <p:extLst>
      <p:ext uri="{BB962C8B-B14F-4D97-AF65-F5344CB8AC3E}">
        <p14:creationId xmlns:p14="http://schemas.microsoft.com/office/powerpoint/2010/main" val="36248788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      </a:t>
            </a:r>
            <a:r>
              <a:rPr lang="zh-CN" altLang="zh-CN" sz="1800" kern="100" dirty="0">
                <a:solidFill>
                  <a:srgbClr val="000000"/>
                </a:solidFill>
                <a:effectLst/>
                <a:latin typeface="Calibri" panose="020F0502020204030204" pitchFamily="34" charset="0"/>
                <a:ea typeface="宋体" panose="02010600030101010101" pitchFamily="2" charset="-122"/>
                <a:cs typeface="Segoe UI" panose="020B0502040204020203" pitchFamily="34" charset="0"/>
              </a:rPr>
              <a:t>它的每一步文案都充满了引导，都突出了利他属性，使得互动双方在不知不中跟随引导文案完成了利他行为，最终帮助小程序实现引流目标。</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39</a:t>
            </a:fld>
            <a:endParaRPr lang="zh-CN" altLang="en-US"/>
          </a:p>
        </p:txBody>
      </p:sp>
    </p:spTree>
    <p:extLst>
      <p:ext uri="{BB962C8B-B14F-4D97-AF65-F5344CB8AC3E}">
        <p14:creationId xmlns:p14="http://schemas.microsoft.com/office/powerpoint/2010/main" val="31859539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40</a:t>
            </a:fld>
            <a:endParaRPr lang="zh-CN" altLang="en-US"/>
          </a:p>
        </p:txBody>
      </p:sp>
    </p:spTree>
    <p:extLst>
      <p:ext uri="{BB962C8B-B14F-4D97-AF65-F5344CB8AC3E}">
        <p14:creationId xmlns:p14="http://schemas.microsoft.com/office/powerpoint/2010/main" val="2777083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从普遍性的角度对网络人际互动的结构进行分析，结构主体要素的形成因为多种元素使个体与群体存在差异，通过互动状况归纳主体要素的共性，互动主体包含</a:t>
            </a:r>
            <a:r>
              <a:rPr lang="zh-CN" altLang="zh-CN" sz="1800" kern="100" dirty="0">
                <a:solidFill>
                  <a:srgbClr val="FF0000"/>
                </a:solidFill>
                <a:effectLst/>
                <a:highlight>
                  <a:srgbClr val="00FFFF"/>
                </a:highlight>
                <a:latin typeface="Calibri" panose="020F0502020204030204" pitchFamily="34" charset="0"/>
                <a:ea typeface="宋体" panose="02010600030101010101" pitchFamily="2" charset="-122"/>
                <a:cs typeface="Times New Roman" panose="02020603050405020304" pitchFamily="18" charset="0"/>
              </a:rPr>
              <a:t>角色要素与行为要素。</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a:t>
            </a:fld>
            <a:endParaRPr lang="zh-CN" altLang="en-US"/>
          </a:p>
        </p:txBody>
      </p:sp>
    </p:spTree>
    <p:extLst>
      <p:ext uri="{BB962C8B-B14F-4D97-AF65-F5344CB8AC3E}">
        <p14:creationId xmlns:p14="http://schemas.microsoft.com/office/powerpoint/2010/main" val="7952666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前文中的“小程序引流案例”可以很好的突出网络人际互动中的利他行为和利己行为，读者可以根据该案例的方法，尝试着分析与讨论自己经历的网络人际互动活动中，那些行为属于合作行为，该行为的何种表现使读者明确其属性？</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41</a:t>
            </a:fld>
            <a:endParaRPr lang="zh-CN" altLang="en-US"/>
          </a:p>
        </p:txBody>
      </p:sp>
    </p:spTree>
    <p:extLst>
      <p:ext uri="{BB962C8B-B14F-4D97-AF65-F5344CB8AC3E}">
        <p14:creationId xmlns:p14="http://schemas.microsoft.com/office/powerpoint/2010/main" val="40258933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42</a:t>
            </a:fld>
            <a:endParaRPr lang="zh-CN" altLang="en-US"/>
          </a:p>
        </p:txBody>
      </p:sp>
    </p:spTree>
    <p:extLst>
      <p:ext uri="{BB962C8B-B14F-4D97-AF65-F5344CB8AC3E}">
        <p14:creationId xmlns:p14="http://schemas.microsoft.com/office/powerpoint/2010/main" val="24466175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43</a:t>
            </a:fld>
            <a:endParaRPr lang="zh-CN" altLang="en-US"/>
          </a:p>
        </p:txBody>
      </p:sp>
    </p:spTree>
    <p:extLst>
      <p:ext uri="{BB962C8B-B14F-4D97-AF65-F5344CB8AC3E}">
        <p14:creationId xmlns:p14="http://schemas.microsoft.com/office/powerpoint/2010/main" val="14557320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44</a:t>
            </a:fld>
            <a:endParaRPr lang="zh-CN" altLang="en-US"/>
          </a:p>
        </p:txBody>
      </p:sp>
    </p:spTree>
    <p:extLst>
      <p:ext uri="{BB962C8B-B14F-4D97-AF65-F5344CB8AC3E}">
        <p14:creationId xmlns:p14="http://schemas.microsoft.com/office/powerpoint/2010/main" val="24493327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45</a:t>
            </a:fld>
            <a:endParaRPr lang="zh-CN" altLang="en-US"/>
          </a:p>
        </p:txBody>
      </p:sp>
    </p:spTree>
    <p:extLst>
      <p:ext uri="{BB962C8B-B14F-4D97-AF65-F5344CB8AC3E}">
        <p14:creationId xmlns:p14="http://schemas.microsoft.com/office/powerpoint/2010/main" val="1193336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46</a:t>
            </a:fld>
            <a:endParaRPr lang="zh-CN" altLang="en-US"/>
          </a:p>
        </p:txBody>
      </p:sp>
    </p:spTree>
    <p:extLst>
      <p:ext uri="{BB962C8B-B14F-4D97-AF65-F5344CB8AC3E}">
        <p14:creationId xmlns:p14="http://schemas.microsoft.com/office/powerpoint/2010/main" val="5124724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47</a:t>
            </a:fld>
            <a:endParaRPr lang="zh-CN" altLang="en-US"/>
          </a:p>
        </p:txBody>
      </p:sp>
    </p:spTree>
    <p:extLst>
      <p:ext uri="{BB962C8B-B14F-4D97-AF65-F5344CB8AC3E}">
        <p14:creationId xmlns:p14="http://schemas.microsoft.com/office/powerpoint/2010/main" val="7535233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48</a:t>
            </a:fld>
            <a:endParaRPr lang="zh-CN" altLang="en-US"/>
          </a:p>
        </p:txBody>
      </p:sp>
    </p:spTree>
    <p:extLst>
      <p:ext uri="{BB962C8B-B14F-4D97-AF65-F5344CB8AC3E}">
        <p14:creationId xmlns:p14="http://schemas.microsoft.com/office/powerpoint/2010/main" val="37280979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49</a:t>
            </a:fld>
            <a:endParaRPr lang="zh-CN" altLang="en-US"/>
          </a:p>
        </p:txBody>
      </p:sp>
    </p:spTree>
    <p:extLst>
      <p:ext uri="{BB962C8B-B14F-4D97-AF65-F5344CB8AC3E}">
        <p14:creationId xmlns:p14="http://schemas.microsoft.com/office/powerpoint/2010/main" val="1240750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50</a:t>
            </a:fld>
            <a:endParaRPr lang="zh-CN" altLang="en-US"/>
          </a:p>
        </p:txBody>
      </p:sp>
    </p:spTree>
    <p:extLst>
      <p:ext uri="{BB962C8B-B14F-4D97-AF65-F5344CB8AC3E}">
        <p14:creationId xmlns:p14="http://schemas.microsoft.com/office/powerpoint/2010/main" val="5710673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6</a:t>
            </a:fld>
            <a:endParaRPr lang="zh-CN" altLang="en-US"/>
          </a:p>
        </p:txBody>
      </p:sp>
    </p:spTree>
    <p:extLst>
      <p:ext uri="{BB962C8B-B14F-4D97-AF65-F5344CB8AC3E}">
        <p14:creationId xmlns:p14="http://schemas.microsoft.com/office/powerpoint/2010/main" val="19443235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51</a:t>
            </a:fld>
            <a:endParaRPr lang="zh-CN" altLang="en-US"/>
          </a:p>
        </p:txBody>
      </p:sp>
    </p:spTree>
    <p:extLst>
      <p:ext uri="{BB962C8B-B14F-4D97-AF65-F5344CB8AC3E}">
        <p14:creationId xmlns:p14="http://schemas.microsoft.com/office/powerpoint/2010/main" val="17042461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52</a:t>
            </a:fld>
            <a:endParaRPr lang="zh-CN" altLang="en-US"/>
          </a:p>
        </p:txBody>
      </p:sp>
    </p:spTree>
    <p:extLst>
      <p:ext uri="{BB962C8B-B14F-4D97-AF65-F5344CB8AC3E}">
        <p14:creationId xmlns:p14="http://schemas.microsoft.com/office/powerpoint/2010/main" val="222505467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53</a:t>
            </a:fld>
            <a:endParaRPr lang="zh-CN" altLang="en-US"/>
          </a:p>
        </p:txBody>
      </p:sp>
    </p:spTree>
    <p:extLst>
      <p:ext uri="{BB962C8B-B14F-4D97-AF65-F5344CB8AC3E}">
        <p14:creationId xmlns:p14="http://schemas.microsoft.com/office/powerpoint/2010/main" val="8599994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1200" dirty="0">
                <a:solidFill>
                  <a:schemeClr val="bg2">
                    <a:lumMod val="25000"/>
                  </a:schemeClr>
                </a:solidFill>
                <a:latin typeface="微软雅黑" panose="020B0503020204020204" pitchFamily="34" charset="-122"/>
                <a:ea typeface="微软雅黑" panose="020B0503020204020204" pitchFamily="34" charset="-122"/>
              </a:rPr>
              <a:t>个体主体性缺失后，一定程度上阻碍了社会交往互动关系的发展。而网络社会产生后，依靠强大的技术开辟了新的空间互动，使交往个体获得了自由的言论表达、信息获取和行为表现，通过网络社会中的交往互动，个体在获取知识、转化与展示自身能力以及整合自身知识等方面以自由姿态获得发展。因而，网络人际互动构建着交往个体的主体性。</a:t>
            </a:r>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54</a:t>
            </a:fld>
            <a:endParaRPr lang="zh-CN" altLang="en-US"/>
          </a:p>
        </p:txBody>
      </p:sp>
    </p:spTree>
    <p:extLst>
      <p:ext uri="{BB962C8B-B14F-4D97-AF65-F5344CB8AC3E}">
        <p14:creationId xmlns:p14="http://schemas.microsoft.com/office/powerpoint/2010/main" val="18750963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网络人际互动中的社会性和公共性体现，可以引导人们对社会事务给予高度关注、交流、沟通乃至达成共识，最终为现实社会公共精神的培育和引导起到巨大作用。</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55</a:t>
            </a:fld>
            <a:endParaRPr lang="zh-CN" altLang="en-US"/>
          </a:p>
        </p:txBody>
      </p:sp>
    </p:spTree>
    <p:extLst>
      <p:ext uri="{BB962C8B-B14F-4D97-AF65-F5344CB8AC3E}">
        <p14:creationId xmlns:p14="http://schemas.microsoft.com/office/powerpoint/2010/main" val="33197350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因为社会生产力可以决定人类的交往活动方式，所以在人际交往方式的变迁过程中，交往手段或交往工具对交往方式的影响是直接的和决定性的。也表明交往手段变革着人类的思维方式和价值观念，增强着人类的交往能力，改善着人类的交往条件，并通过渗透到社会生活一切领域和变革社会组织形式而影响社会交往方式。</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56</a:t>
            </a:fld>
            <a:endParaRPr lang="zh-CN" altLang="en-US"/>
          </a:p>
        </p:txBody>
      </p:sp>
    </p:spTree>
    <p:extLst>
      <p:ext uri="{BB962C8B-B14F-4D97-AF65-F5344CB8AC3E}">
        <p14:creationId xmlns:p14="http://schemas.microsoft.com/office/powerpoint/2010/main" val="116515703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       课堂讨论</a:t>
            </a:r>
            <a:r>
              <a:rPr lang="en-US" altLang="zh-CN" dirty="0"/>
              <a:t>—</a:t>
            </a:r>
            <a:r>
              <a:rPr lang="zh-CN" altLang="zh-CN" sz="1800" kern="100" dirty="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网络人际互动产生的影响直接作用于网络社会和现实社会，而人类作为网络社会和现实社会的使用者和创作者，这些影响都是从侧面展现出来的，读者可以尝试分析与讨论网络人际互动对于人类的直接影响都有哪些？</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57</a:t>
            </a:fld>
            <a:endParaRPr lang="zh-CN" altLang="en-US"/>
          </a:p>
        </p:txBody>
      </p:sp>
    </p:spTree>
    <p:extLst>
      <p:ext uri="{BB962C8B-B14F-4D97-AF65-F5344CB8AC3E}">
        <p14:creationId xmlns:p14="http://schemas.microsoft.com/office/powerpoint/2010/main" val="1381585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00" dirty="0">
                <a:effectLst/>
                <a:latin typeface="Calibri" panose="020F0502020204030204" pitchFamily="34" charset="0"/>
                <a:ea typeface="宋体" panose="02010600030101010101" pitchFamily="2" charset="-122"/>
                <a:cs typeface="Times New Roman" panose="02020603050405020304" pitchFamily="18" charset="0"/>
              </a:rPr>
              <a:t>       </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从网民群体层面来看，按照网民群体在网络人际互动的行为标准，可以划分为标题族、愤青族、专业灌水族、发帖族、潜水族、客观理性族以及“杠精族”等类型。</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7</a:t>
            </a:fld>
            <a:endParaRPr lang="zh-CN" altLang="en-US"/>
          </a:p>
        </p:txBody>
      </p:sp>
    </p:spTree>
    <p:extLst>
      <p:ext uri="{BB962C8B-B14F-4D97-AF65-F5344CB8AC3E}">
        <p14:creationId xmlns:p14="http://schemas.microsoft.com/office/powerpoint/2010/main" val="1740983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8</a:t>
            </a:fld>
            <a:endParaRPr lang="zh-CN" altLang="en-US"/>
          </a:p>
        </p:txBody>
      </p:sp>
    </p:spTree>
    <p:extLst>
      <p:ext uri="{BB962C8B-B14F-4D97-AF65-F5344CB8AC3E}">
        <p14:creationId xmlns:p14="http://schemas.microsoft.com/office/powerpoint/2010/main" val="2671544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1.</a:t>
            </a:r>
            <a:r>
              <a:rPr lang="zh-CN" altLang="en-US" dirty="0"/>
              <a:t>自我性：</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能够消除现实生活中的抑制心理，更能反映和衬托个体内心的真实想法。</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2.</a:t>
            </a:r>
            <a:r>
              <a:rPr lang="zh-CN" altLang="en-US" dirty="0"/>
              <a:t>虚拟性：</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是网络社会空间的特性，也是网民的本质属性的表征。</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       3.</a:t>
            </a:r>
            <a:r>
              <a:rPr lang="zh-CN" altLang="en-US" dirty="0"/>
              <a:t>真实性：</a:t>
            </a:r>
            <a:r>
              <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rPr>
              <a:t>是个体在网络社会中表现出的自然本性。它不等同人的纯自然属性，而是人自然属性的网络化形式。</a:t>
            </a:r>
          </a:p>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9</a:t>
            </a:fld>
            <a:endParaRPr lang="zh-CN" altLang="en-US"/>
          </a:p>
        </p:txBody>
      </p:sp>
    </p:spTree>
    <p:extLst>
      <p:ext uri="{BB962C8B-B14F-4D97-AF65-F5344CB8AC3E}">
        <p14:creationId xmlns:p14="http://schemas.microsoft.com/office/powerpoint/2010/main" val="2402680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695395A-0780-4FC6-AE4A-65D00462A3F1}" type="slidenum">
              <a:rPr lang="zh-CN" altLang="en-US" smtClean="0"/>
              <a:t>10</a:t>
            </a:fld>
            <a:endParaRPr lang="zh-CN" altLang="en-US"/>
          </a:p>
        </p:txBody>
      </p:sp>
    </p:spTree>
    <p:extLst>
      <p:ext uri="{BB962C8B-B14F-4D97-AF65-F5344CB8AC3E}">
        <p14:creationId xmlns:p14="http://schemas.microsoft.com/office/powerpoint/2010/main" val="304780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14" name="标题 1"/>
          <p:cNvSpPr>
            <a:spLocks noGrp="1"/>
          </p:cNvSpPr>
          <p:nvPr>
            <p:ph type="title"/>
          </p:nvPr>
        </p:nvSpPr>
        <p:spPr>
          <a:xfrm>
            <a:off x="1365916" y="314372"/>
            <a:ext cx="8592276" cy="601249"/>
          </a:xfrm>
        </p:spPr>
        <p:txBody>
          <a:bodyPr>
            <a:normAutofit/>
          </a:bodyPr>
          <a:lstStyle>
            <a:lvl1pPr>
              <a:defRPr sz="28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5" name="图片 4"/>
          <p:cNvPicPr>
            <a:picLocks noChangeAspect="1"/>
          </p:cNvPicPr>
          <p:nvPr userDrawn="1"/>
        </p:nvPicPr>
        <p:blipFill rotWithShape="1">
          <a:blip r:embed="rId2"/>
          <a:srcRect l="17556" t="27912" r="13351" b="31322"/>
          <a:stretch>
            <a:fillRect/>
          </a:stretch>
        </p:blipFill>
        <p:spPr>
          <a:xfrm>
            <a:off x="9979194" y="41715"/>
            <a:ext cx="1896132" cy="1126686"/>
          </a:xfrm>
          <a:prstGeom prst="rect">
            <a:avLst/>
          </a:prstGeom>
        </p:spPr>
      </p:pic>
      <p:pic>
        <p:nvPicPr>
          <p:cNvPr id="6" name="图片 5"/>
          <p:cNvPicPr>
            <a:picLocks noChangeAspect="1"/>
          </p:cNvPicPr>
          <p:nvPr userDrawn="1"/>
        </p:nvPicPr>
        <p:blipFill>
          <a:blip r:embed="rId3"/>
          <a:stretch>
            <a:fillRect/>
          </a:stretch>
        </p:blipFill>
        <p:spPr>
          <a:xfrm>
            <a:off x="472440" y="0"/>
            <a:ext cx="579120" cy="1253391"/>
          </a:xfrm>
          <a:prstGeom prst="rect">
            <a:avLst/>
          </a:prstGeom>
        </p:spPr>
      </p:pic>
    </p:spTree>
    <p:extLst>
      <p:ext uri="{BB962C8B-B14F-4D97-AF65-F5344CB8AC3E}">
        <p14:creationId xmlns:p14="http://schemas.microsoft.com/office/powerpoint/2010/main" val="382798399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4474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2333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21856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96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20187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3283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7165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0761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37752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0394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4410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a:t>Click to edit Master title style</a:t>
            </a:r>
          </a:p>
        </p:txBody>
      </p:sp>
    </p:spTree>
    <p:extLst>
      <p:ext uri="{BB962C8B-B14F-4D97-AF65-F5344CB8AC3E}">
        <p14:creationId xmlns:p14="http://schemas.microsoft.com/office/powerpoint/2010/main" val="26137969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5931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8EBF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0F686C-BDB7-4B1F-BADF-21AE24DC015F}" type="datetimeFigureOut">
              <a:rPr lang="zh-CN" altLang="en-US" smtClean="0">
                <a:solidFill>
                  <a:prstClr val="black">
                    <a:tint val="75000"/>
                  </a:prstClr>
                </a:solidFill>
              </a:rPr>
              <a:pPr/>
              <a:t>2021/9/28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D37EA9-D05F-4629-8BE0-78EA38604ADC}"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374185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3.xml"/><Relationship Id="rId7" Type="http://schemas.openxmlformats.org/officeDocument/2006/relationships/notesSlide" Target="../notesSlides/notesSlide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C96EBA74-F088-6041-B512-E5511619F1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文本框 2"/>
          <p:cNvSpPr txBox="1"/>
          <p:nvPr/>
        </p:nvSpPr>
        <p:spPr>
          <a:xfrm>
            <a:off x="8684177" y="5439623"/>
            <a:ext cx="3358306" cy="1023742"/>
          </a:xfrm>
          <a:prstGeom prst="rect">
            <a:avLst/>
          </a:prstGeom>
          <a:noFill/>
        </p:spPr>
        <p:txBody>
          <a:bodyPr wrap="square" rtlCol="0">
            <a:spAutoFit/>
          </a:bodyPr>
          <a:lstStyle/>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天下秀数字科技（集团）股份有限公司</a:t>
            </a: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中国主板上市企业  </a:t>
            </a:r>
            <a:endParaRPr kumimoji="1" lang="en-US" altLang="zh-CN" sz="1400" dirty="0">
              <a:solidFill>
                <a:schemeClr val="bg1"/>
              </a:solidFill>
              <a:latin typeface="微软雅黑" panose="020B0503020204020204" pitchFamily="34" charset="-122"/>
              <a:ea typeface="微软雅黑" panose="020B0503020204020204" pitchFamily="34" charset="-122"/>
            </a:endParaRPr>
          </a:p>
          <a:p>
            <a:pPr algn="r">
              <a:lnSpc>
                <a:spcPct val="150000"/>
              </a:lnSpc>
            </a:pPr>
            <a:r>
              <a:rPr kumimoji="1" lang="zh-CN" altLang="en-US" sz="1400" dirty="0">
                <a:solidFill>
                  <a:schemeClr val="bg1"/>
                </a:solidFill>
                <a:latin typeface="微软雅黑" panose="020B0503020204020204" pitchFamily="34" charset="-122"/>
                <a:ea typeface="微软雅黑" panose="020B0503020204020204" pitchFamily="34" charset="-122"/>
              </a:rPr>
              <a:t>股票代码：</a:t>
            </a:r>
            <a:r>
              <a:rPr kumimoji="1" lang="en-US" altLang="zh-CN" sz="1400" dirty="0">
                <a:solidFill>
                  <a:schemeClr val="bg1"/>
                </a:solidFill>
                <a:latin typeface="微软雅黑" panose="020B0503020204020204" pitchFamily="34" charset="-122"/>
                <a:ea typeface="微软雅黑" panose="020B0503020204020204" pitchFamily="34" charset="-122"/>
              </a:rPr>
              <a:t>600556</a:t>
            </a:r>
            <a:endParaRPr kumimoji="1"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F4E3FFDB-5A61-294E-8BD4-9312A9F99821}"/>
              </a:ext>
            </a:extLst>
          </p:cNvPr>
          <p:cNvSpPr txBox="1"/>
          <p:nvPr/>
        </p:nvSpPr>
        <p:spPr>
          <a:xfrm>
            <a:off x="267335" y="2443876"/>
            <a:ext cx="11657330" cy="1191993"/>
          </a:xfrm>
          <a:prstGeom prst="rect">
            <a:avLst/>
          </a:prstGeom>
          <a:noFill/>
        </p:spPr>
        <p:txBody>
          <a:bodyPr wrap="square" rtlCol="0">
            <a:spAutoFit/>
          </a:bodyPr>
          <a:lstStyle/>
          <a:p>
            <a:pPr algn="ctr">
              <a:lnSpc>
                <a:spcPct val="150000"/>
              </a:lnSpc>
            </a:pPr>
            <a:r>
              <a:rPr lang="zh-CN" altLang="en-US" sz="5400" b="1" dirty="0">
                <a:solidFill>
                  <a:schemeClr val="bg1"/>
                </a:solidFill>
                <a:latin typeface="微软雅黑" panose="020B0503020204020204" pitchFamily="34" charset="-122"/>
                <a:ea typeface="微软雅黑" panose="020B0503020204020204" pitchFamily="34" charset="-122"/>
                <a:sym typeface="+mn-ea"/>
              </a:rPr>
              <a:t>新媒体网络互动与沟通</a:t>
            </a:r>
            <a:endParaRPr lang="en-US" altLang="zh-CN" sz="5400" b="1" dirty="0">
              <a:solidFill>
                <a:schemeClr val="bg1"/>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7369" y="-196535"/>
            <a:ext cx="3542626" cy="1416811"/>
          </a:xfrm>
          <a:prstGeom prst="rect">
            <a:avLst/>
          </a:prstGeom>
        </p:spPr>
      </p:pic>
    </p:spTree>
    <p:extLst>
      <p:ext uri="{BB962C8B-B14F-4D97-AF65-F5344CB8AC3E}">
        <p14:creationId xmlns:p14="http://schemas.microsoft.com/office/powerpoint/2010/main" val="391269596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052829"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个性化的两个展示方向</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个基本属性，使个体网民呈现出网络社会性特点。此外，网民的本质属性中还包含了极为鲜明的个性化特点。当现实个体进入网络社会后，将从两个方面展示自己的个性化。</a:t>
            </a:r>
          </a:p>
          <a:p>
            <a:pPr marL="3429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1AC90833-3C9E-4D17-B400-8606A730656E}"/>
              </a:ext>
            </a:extLst>
          </p:cNvPr>
          <p:cNvGrpSpPr/>
          <p:nvPr/>
        </p:nvGrpSpPr>
        <p:grpSpPr>
          <a:xfrm>
            <a:off x="1737624" y="3654160"/>
            <a:ext cx="8716751" cy="2591129"/>
            <a:chOff x="863093" y="1755966"/>
            <a:chExt cx="10817086" cy="3215467"/>
          </a:xfrm>
        </p:grpSpPr>
        <p:grpSp>
          <p:nvGrpSpPr>
            <p:cNvPr id="11" name="Group 127">
              <a:extLst>
                <a:ext uri="{FF2B5EF4-FFF2-40B4-BE49-F238E27FC236}">
                  <a16:creationId xmlns:a16="http://schemas.microsoft.com/office/drawing/2014/main" id="{D1AF0304-3137-4EB7-8819-35CB37B43D1A}"/>
                </a:ext>
              </a:extLst>
            </p:cNvPr>
            <p:cNvGrpSpPr/>
            <p:nvPr/>
          </p:nvGrpSpPr>
          <p:grpSpPr>
            <a:xfrm>
              <a:off x="7685745" y="3305244"/>
              <a:ext cx="1072711" cy="1104619"/>
              <a:chOff x="5217363" y="3593206"/>
              <a:chExt cx="805239" cy="829190"/>
            </a:xfrm>
          </p:grpSpPr>
          <p:sp>
            <p:nvSpPr>
              <p:cNvPr id="58" name="Oval 34">
                <a:extLst>
                  <a:ext uri="{FF2B5EF4-FFF2-40B4-BE49-F238E27FC236}">
                    <a16:creationId xmlns:a16="http://schemas.microsoft.com/office/drawing/2014/main" id="{20184DC6-AA3F-4B9D-A482-4D82D5DBC162}"/>
                  </a:ext>
                </a:extLst>
              </p:cNvPr>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9" name="Group 126">
                <a:extLst>
                  <a:ext uri="{FF2B5EF4-FFF2-40B4-BE49-F238E27FC236}">
                    <a16:creationId xmlns:a16="http://schemas.microsoft.com/office/drawing/2014/main" id="{DAE268AB-B147-4733-AA95-AAD2BD329235}"/>
                  </a:ext>
                </a:extLst>
              </p:cNvPr>
              <p:cNvGrpSpPr/>
              <p:nvPr/>
            </p:nvGrpSpPr>
            <p:grpSpPr>
              <a:xfrm>
                <a:off x="5268340" y="3645631"/>
                <a:ext cx="703284" cy="724338"/>
                <a:chOff x="5268340" y="3645631"/>
                <a:chExt cx="703284" cy="724338"/>
              </a:xfrm>
            </p:grpSpPr>
            <p:sp>
              <p:nvSpPr>
                <p:cNvPr id="60" name="Oval 35">
                  <a:extLst>
                    <a:ext uri="{FF2B5EF4-FFF2-40B4-BE49-F238E27FC236}">
                      <a16:creationId xmlns:a16="http://schemas.microsoft.com/office/drawing/2014/main" id="{33E1D95D-4C99-40FF-8169-CEA8A244D54D}"/>
                    </a:ext>
                  </a:extLst>
                </p:cNvPr>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1" name="Oval 36">
                  <a:extLst>
                    <a:ext uri="{FF2B5EF4-FFF2-40B4-BE49-F238E27FC236}">
                      <a16:creationId xmlns:a16="http://schemas.microsoft.com/office/drawing/2014/main" id="{20CA3EB2-FA69-46A1-9CC4-F595DE981CAD}"/>
                    </a:ext>
                  </a:extLst>
                </p:cNvPr>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62" name="Freeform 85">
                  <a:extLst>
                    <a:ext uri="{FF2B5EF4-FFF2-40B4-BE49-F238E27FC236}">
                      <a16:creationId xmlns:a16="http://schemas.microsoft.com/office/drawing/2014/main" id="{DDB39551-BAEE-4E3C-B7BF-8E0A02F9F8BC}"/>
                    </a:ext>
                  </a:extLst>
                </p:cNvPr>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nvGrpSpPr>
            <p:cNvPr id="12" name="Group 123">
              <a:extLst>
                <a:ext uri="{FF2B5EF4-FFF2-40B4-BE49-F238E27FC236}">
                  <a16:creationId xmlns:a16="http://schemas.microsoft.com/office/drawing/2014/main" id="{5A58EC1B-EA46-4360-80B1-0447A7D462CB}"/>
                </a:ext>
              </a:extLst>
            </p:cNvPr>
            <p:cNvGrpSpPr/>
            <p:nvPr/>
          </p:nvGrpSpPr>
          <p:grpSpPr>
            <a:xfrm>
              <a:off x="3699714" y="2559808"/>
              <a:ext cx="2099685" cy="2160773"/>
              <a:chOff x="2668480" y="971897"/>
              <a:chExt cx="1576146" cy="1622002"/>
            </a:xfrm>
          </p:grpSpPr>
          <p:sp>
            <p:nvSpPr>
              <p:cNvPr id="47" name="Oval 43">
                <a:extLst>
                  <a:ext uri="{FF2B5EF4-FFF2-40B4-BE49-F238E27FC236}">
                    <a16:creationId xmlns:a16="http://schemas.microsoft.com/office/drawing/2014/main" id="{D481D0E9-2D76-458D-8B14-5FEDDDB10AF3}"/>
                  </a:ext>
                </a:extLst>
              </p:cNvPr>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Oval 44">
                <a:extLst>
                  <a:ext uri="{FF2B5EF4-FFF2-40B4-BE49-F238E27FC236}">
                    <a16:creationId xmlns:a16="http://schemas.microsoft.com/office/drawing/2014/main" id="{21302807-D3B4-4708-801A-DF187F730B96}"/>
                  </a:ext>
                </a:extLst>
              </p:cNvPr>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Oval 45">
                <a:extLst>
                  <a:ext uri="{FF2B5EF4-FFF2-40B4-BE49-F238E27FC236}">
                    <a16:creationId xmlns:a16="http://schemas.microsoft.com/office/drawing/2014/main" id="{2CB097DF-D89B-4149-9F8B-722E71407668}"/>
                  </a:ext>
                </a:extLst>
              </p:cNvPr>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Freeform 46">
                <a:extLst>
                  <a:ext uri="{FF2B5EF4-FFF2-40B4-BE49-F238E27FC236}">
                    <a16:creationId xmlns:a16="http://schemas.microsoft.com/office/drawing/2014/main" id="{12045534-5A94-4C0C-866A-14F76C62328B}"/>
                  </a:ext>
                </a:extLst>
              </p:cNvPr>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1" name="Freeform 55">
                <a:extLst>
                  <a:ext uri="{FF2B5EF4-FFF2-40B4-BE49-F238E27FC236}">
                    <a16:creationId xmlns:a16="http://schemas.microsoft.com/office/drawing/2014/main" id="{6B629DB1-5A28-4A1F-AD6F-5705618CB9FE}"/>
                  </a:ext>
                </a:extLst>
              </p:cNvPr>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Freeform 58">
                <a:extLst>
                  <a:ext uri="{FF2B5EF4-FFF2-40B4-BE49-F238E27FC236}">
                    <a16:creationId xmlns:a16="http://schemas.microsoft.com/office/drawing/2014/main" id="{E28F608C-8AB9-40C9-B549-7A9B691820B2}"/>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3" name="Freeform 59">
                <a:extLst>
                  <a:ext uri="{FF2B5EF4-FFF2-40B4-BE49-F238E27FC236}">
                    <a16:creationId xmlns:a16="http://schemas.microsoft.com/office/drawing/2014/main" id="{EC8B7A62-F3D2-4972-9754-5013BD54782B}"/>
                  </a:ext>
                </a:extLst>
              </p:cNvPr>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Freeform 60">
                <a:extLst>
                  <a:ext uri="{FF2B5EF4-FFF2-40B4-BE49-F238E27FC236}">
                    <a16:creationId xmlns:a16="http://schemas.microsoft.com/office/drawing/2014/main" id="{56321D37-9F96-42DE-971C-CFA351665B55}"/>
                  </a:ext>
                </a:extLst>
              </p:cNvPr>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Oval 61">
                <a:extLst>
                  <a:ext uri="{FF2B5EF4-FFF2-40B4-BE49-F238E27FC236}">
                    <a16:creationId xmlns:a16="http://schemas.microsoft.com/office/drawing/2014/main" id="{CF9990AD-8FC4-4FB1-A483-79AD6E37389A}"/>
                  </a:ext>
                </a:extLst>
              </p:cNvPr>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6" name="Oval 67">
                <a:extLst>
                  <a:ext uri="{FF2B5EF4-FFF2-40B4-BE49-F238E27FC236}">
                    <a16:creationId xmlns:a16="http://schemas.microsoft.com/office/drawing/2014/main" id="{B8962181-AD14-4E1F-B826-99E54192D23C}"/>
                  </a:ext>
                </a:extLst>
              </p:cNvPr>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7" name="Freeform 86">
                <a:extLst>
                  <a:ext uri="{FF2B5EF4-FFF2-40B4-BE49-F238E27FC236}">
                    <a16:creationId xmlns:a16="http://schemas.microsoft.com/office/drawing/2014/main" id="{1AF4C341-76BF-466F-B2C9-44833DE76489}"/>
                  </a:ext>
                </a:extLst>
              </p:cNvPr>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Group 125">
              <a:extLst>
                <a:ext uri="{FF2B5EF4-FFF2-40B4-BE49-F238E27FC236}">
                  <a16:creationId xmlns:a16="http://schemas.microsoft.com/office/drawing/2014/main" id="{AB7F9927-F196-4BD3-87EA-8F9DF3F3A372}"/>
                </a:ext>
              </a:extLst>
            </p:cNvPr>
            <p:cNvGrpSpPr/>
            <p:nvPr/>
          </p:nvGrpSpPr>
          <p:grpSpPr>
            <a:xfrm>
              <a:off x="6385736" y="3486258"/>
              <a:ext cx="1444141" cy="1485175"/>
              <a:chOff x="4548411" y="2906316"/>
              <a:chExt cx="1084056" cy="1114858"/>
            </a:xfrm>
          </p:grpSpPr>
          <p:sp>
            <p:nvSpPr>
              <p:cNvPr id="33" name="Oval 37">
                <a:extLst>
                  <a:ext uri="{FF2B5EF4-FFF2-40B4-BE49-F238E27FC236}">
                    <a16:creationId xmlns:a16="http://schemas.microsoft.com/office/drawing/2014/main" id="{89F86621-B636-4A5A-A307-A23F4798E3AE}"/>
                  </a:ext>
                </a:extLst>
              </p:cNvPr>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Oval 38">
                <a:extLst>
                  <a:ext uri="{FF2B5EF4-FFF2-40B4-BE49-F238E27FC236}">
                    <a16:creationId xmlns:a16="http://schemas.microsoft.com/office/drawing/2014/main" id="{3908E1B3-A51F-4E08-9F2D-1F4CD3824F30}"/>
                  </a:ext>
                </a:extLst>
              </p:cNvPr>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Oval 39">
                <a:extLst>
                  <a:ext uri="{FF2B5EF4-FFF2-40B4-BE49-F238E27FC236}">
                    <a16:creationId xmlns:a16="http://schemas.microsoft.com/office/drawing/2014/main" id="{65838396-5C8F-468C-9CDD-AF3650EB3D8B}"/>
                  </a:ext>
                </a:extLst>
              </p:cNvPr>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6" name="Freeform 48">
                <a:extLst>
                  <a:ext uri="{FF2B5EF4-FFF2-40B4-BE49-F238E27FC236}">
                    <a16:creationId xmlns:a16="http://schemas.microsoft.com/office/drawing/2014/main" id="{2693D734-E5B9-4E3C-A37D-A11ABC9CB058}"/>
                  </a:ext>
                </a:extLst>
              </p:cNvPr>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Freeform 50">
                <a:extLst>
                  <a:ext uri="{FF2B5EF4-FFF2-40B4-BE49-F238E27FC236}">
                    <a16:creationId xmlns:a16="http://schemas.microsoft.com/office/drawing/2014/main" id="{3054EA18-B9C7-437C-A05C-E66CF375703B}"/>
                  </a:ext>
                </a:extLst>
              </p:cNvPr>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8" name="Freeform 52">
                <a:extLst>
                  <a:ext uri="{FF2B5EF4-FFF2-40B4-BE49-F238E27FC236}">
                    <a16:creationId xmlns:a16="http://schemas.microsoft.com/office/drawing/2014/main" id="{D4EF266B-657C-4C5C-85E0-54D5BB243404}"/>
                  </a:ext>
                </a:extLst>
              </p:cNvPr>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9" name="Freeform 75">
                <a:extLst>
                  <a:ext uri="{FF2B5EF4-FFF2-40B4-BE49-F238E27FC236}">
                    <a16:creationId xmlns:a16="http://schemas.microsoft.com/office/drawing/2014/main" id="{9C12B760-11CA-41AE-918B-D6A77E4563A0}"/>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Freeform 76">
                <a:extLst>
                  <a:ext uri="{FF2B5EF4-FFF2-40B4-BE49-F238E27FC236}">
                    <a16:creationId xmlns:a16="http://schemas.microsoft.com/office/drawing/2014/main" id="{00BB5A7B-3575-477C-AAF7-5F56BEEAF4B1}"/>
                  </a:ext>
                </a:extLst>
              </p:cNvPr>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Freeform 77">
                <a:extLst>
                  <a:ext uri="{FF2B5EF4-FFF2-40B4-BE49-F238E27FC236}">
                    <a16:creationId xmlns:a16="http://schemas.microsoft.com/office/drawing/2014/main" id="{EE43F6AD-6C88-4832-A400-92775515EBF0}"/>
                  </a:ext>
                </a:extLst>
              </p:cNvPr>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2" name="Oval 78">
                <a:extLst>
                  <a:ext uri="{FF2B5EF4-FFF2-40B4-BE49-F238E27FC236}">
                    <a16:creationId xmlns:a16="http://schemas.microsoft.com/office/drawing/2014/main" id="{E009FA3C-2F00-47E8-BDC9-8EE449DBC589}"/>
                  </a:ext>
                </a:extLst>
              </p:cNvPr>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3" name="Freeform 81">
                <a:extLst>
                  <a:ext uri="{FF2B5EF4-FFF2-40B4-BE49-F238E27FC236}">
                    <a16:creationId xmlns:a16="http://schemas.microsoft.com/office/drawing/2014/main" id="{E5E59B0D-8DA2-493C-B1D6-6CBF3A3349B0}"/>
                  </a:ext>
                </a:extLst>
              </p:cNvPr>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4" name="Freeform 82">
                <a:extLst>
                  <a:ext uri="{FF2B5EF4-FFF2-40B4-BE49-F238E27FC236}">
                    <a16:creationId xmlns:a16="http://schemas.microsoft.com/office/drawing/2014/main" id="{B37C6694-2DD4-4D11-8CA6-3948EADCC443}"/>
                  </a:ext>
                </a:extLst>
              </p:cNvPr>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5" name="Oval 84">
                <a:extLst>
                  <a:ext uri="{FF2B5EF4-FFF2-40B4-BE49-F238E27FC236}">
                    <a16:creationId xmlns:a16="http://schemas.microsoft.com/office/drawing/2014/main" id="{4E1D4E7E-3892-47EC-8EED-C37C38F06B36}"/>
                  </a:ext>
                </a:extLst>
              </p:cNvPr>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6" name="Freeform 87">
                <a:extLst>
                  <a:ext uri="{FF2B5EF4-FFF2-40B4-BE49-F238E27FC236}">
                    <a16:creationId xmlns:a16="http://schemas.microsoft.com/office/drawing/2014/main" id="{8068F011-DF5C-46EA-90A1-324FF5C2F0EC}"/>
                  </a:ext>
                </a:extLst>
              </p:cNvPr>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Group 124">
              <a:extLst>
                <a:ext uri="{FF2B5EF4-FFF2-40B4-BE49-F238E27FC236}">
                  <a16:creationId xmlns:a16="http://schemas.microsoft.com/office/drawing/2014/main" id="{42F3E53D-B542-4518-BE67-8E9B72F36E06}"/>
                </a:ext>
              </a:extLst>
            </p:cNvPr>
            <p:cNvGrpSpPr/>
            <p:nvPr/>
          </p:nvGrpSpPr>
          <p:grpSpPr>
            <a:xfrm>
              <a:off x="5536074" y="1932673"/>
              <a:ext cx="1754588" cy="1744583"/>
              <a:chOff x="3707801" y="2040749"/>
              <a:chExt cx="1317096" cy="1309585"/>
            </a:xfrm>
          </p:grpSpPr>
          <p:sp>
            <p:nvSpPr>
              <p:cNvPr id="23" name="Oval 40">
                <a:extLst>
                  <a:ext uri="{FF2B5EF4-FFF2-40B4-BE49-F238E27FC236}">
                    <a16:creationId xmlns:a16="http://schemas.microsoft.com/office/drawing/2014/main" id="{422990C7-3AAA-4411-86E8-D74CD03F4E8F}"/>
                  </a:ext>
                </a:extLst>
              </p:cNvPr>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Oval 41">
                <a:extLst>
                  <a:ext uri="{FF2B5EF4-FFF2-40B4-BE49-F238E27FC236}">
                    <a16:creationId xmlns:a16="http://schemas.microsoft.com/office/drawing/2014/main" id="{44B3B8A6-A813-4088-B51A-209CE9391248}"/>
                  </a:ext>
                </a:extLst>
              </p:cNvPr>
              <p:cNvSpPr>
                <a:spLocks noChangeArrowheads="1"/>
              </p:cNvSpPr>
              <p:nvPr/>
            </p:nvSpPr>
            <p:spPr bwMode="auto">
              <a:xfrm>
                <a:off x="3791030"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Oval 42">
                <a:extLst>
                  <a:ext uri="{FF2B5EF4-FFF2-40B4-BE49-F238E27FC236}">
                    <a16:creationId xmlns:a16="http://schemas.microsoft.com/office/drawing/2014/main" id="{48596CA1-A4F9-4EE6-B9E4-30D1187AA3EF}"/>
                  </a:ext>
                </a:extLst>
              </p:cNvPr>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Freeform 53">
                <a:extLst>
                  <a:ext uri="{FF2B5EF4-FFF2-40B4-BE49-F238E27FC236}">
                    <a16:creationId xmlns:a16="http://schemas.microsoft.com/office/drawing/2014/main" id="{D4534ADA-9049-4AA7-9F54-99F996334063}"/>
                  </a:ext>
                </a:extLst>
              </p:cNvPr>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Freeform 64">
                <a:extLst>
                  <a:ext uri="{FF2B5EF4-FFF2-40B4-BE49-F238E27FC236}">
                    <a16:creationId xmlns:a16="http://schemas.microsoft.com/office/drawing/2014/main" id="{626E6989-15D4-48F6-9B6B-F6E4DF0007E1}"/>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Freeform 66">
                <a:extLst>
                  <a:ext uri="{FF2B5EF4-FFF2-40B4-BE49-F238E27FC236}">
                    <a16:creationId xmlns:a16="http://schemas.microsoft.com/office/drawing/2014/main" id="{81F9E3CB-A40B-41F6-9E3A-1AB82DD0D783}"/>
                  </a:ext>
                </a:extLst>
              </p:cNvPr>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Freeform 68">
                <a:extLst>
                  <a:ext uri="{FF2B5EF4-FFF2-40B4-BE49-F238E27FC236}">
                    <a16:creationId xmlns:a16="http://schemas.microsoft.com/office/drawing/2014/main" id="{38EF32E5-E827-4543-855A-E7F585C78830}"/>
                  </a:ext>
                </a:extLst>
              </p:cNvPr>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Freeform 71">
                <a:extLst>
                  <a:ext uri="{FF2B5EF4-FFF2-40B4-BE49-F238E27FC236}">
                    <a16:creationId xmlns:a16="http://schemas.microsoft.com/office/drawing/2014/main" id="{7B3DA387-A351-4AAD-9D64-574FCAC34541}"/>
                  </a:ext>
                </a:extLst>
              </p:cNvPr>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Freeform 72">
                <a:extLst>
                  <a:ext uri="{FF2B5EF4-FFF2-40B4-BE49-F238E27FC236}">
                    <a16:creationId xmlns:a16="http://schemas.microsoft.com/office/drawing/2014/main" id="{B1BB5F81-199C-40AF-81F3-E419D110CEFF}"/>
                  </a:ext>
                </a:extLst>
              </p:cNvPr>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Freeform 88">
                <a:extLst>
                  <a:ext uri="{FF2B5EF4-FFF2-40B4-BE49-F238E27FC236}">
                    <a16:creationId xmlns:a16="http://schemas.microsoft.com/office/drawing/2014/main" id="{C2C6AFB9-826D-4811-BFF1-AF3CD9E73EA8}"/>
                  </a:ext>
                </a:extLst>
              </p:cNvPr>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360" tIns="45681" rIns="91360" bIns="45681" numCol="1" anchor="t" anchorCtr="0" compatLnSpc="1"/>
              <a:lstStyle/>
              <a:p>
                <a:endParaRPr lang="zh-CN" altLang="en-US" sz="2800">
                  <a:solidFill>
                    <a:schemeClr val="tx1">
                      <a:lumMod val="75000"/>
                      <a:lumOff val="25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6" name="组合 15">
              <a:extLst>
                <a:ext uri="{FF2B5EF4-FFF2-40B4-BE49-F238E27FC236}">
                  <a16:creationId xmlns:a16="http://schemas.microsoft.com/office/drawing/2014/main" id="{01E70DA2-D0DB-4661-BE9E-C23F24ED5FB8}"/>
                </a:ext>
              </a:extLst>
            </p:cNvPr>
            <p:cNvGrpSpPr/>
            <p:nvPr/>
          </p:nvGrpSpPr>
          <p:grpSpPr>
            <a:xfrm>
              <a:off x="863093" y="1755966"/>
              <a:ext cx="2592551" cy="2263525"/>
              <a:chOff x="16728" y="2190849"/>
              <a:chExt cx="2592551" cy="2263525"/>
            </a:xfrm>
          </p:grpSpPr>
          <p:sp>
            <p:nvSpPr>
              <p:cNvPr id="21" name="TextBox 18">
                <a:extLst>
                  <a:ext uri="{FF2B5EF4-FFF2-40B4-BE49-F238E27FC236}">
                    <a16:creationId xmlns:a16="http://schemas.microsoft.com/office/drawing/2014/main" id="{6BF02BA7-F611-49FD-9471-4CB865A246CA}"/>
                  </a:ext>
                </a:extLst>
              </p:cNvPr>
              <p:cNvSpPr txBox="1"/>
              <p:nvPr/>
            </p:nvSpPr>
            <p:spPr>
              <a:xfrm flipH="1">
                <a:off x="16728" y="2190849"/>
                <a:ext cx="2592551" cy="496517"/>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精神方面</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2" name="矩形 21">
                <a:extLst>
                  <a:ext uri="{FF2B5EF4-FFF2-40B4-BE49-F238E27FC236}">
                    <a16:creationId xmlns:a16="http://schemas.microsoft.com/office/drawing/2014/main" id="{8F5A168E-9F33-4ABD-92BD-79029CEC1EA7}"/>
                  </a:ext>
                </a:extLst>
              </p:cNvPr>
              <p:cNvSpPr/>
              <p:nvPr/>
            </p:nvSpPr>
            <p:spPr>
              <a:xfrm>
                <a:off x="16728" y="2735662"/>
                <a:ext cx="2424913" cy="1718712"/>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在进网之前，不同的个体包含不同的人格特质、个性倾向以及角色心理，都将影响网民对交往互动的需求程度，从而使网络人际互动的价值实现和观念形态呈现多样化。</a:t>
                </a:r>
              </a:p>
            </p:txBody>
          </p:sp>
        </p:grpSp>
        <p:grpSp>
          <p:nvGrpSpPr>
            <p:cNvPr id="18" name="组合 17">
              <a:extLst>
                <a:ext uri="{FF2B5EF4-FFF2-40B4-BE49-F238E27FC236}">
                  <a16:creationId xmlns:a16="http://schemas.microsoft.com/office/drawing/2014/main" id="{BD1CCC67-97A7-4619-85AF-24AF51254EF7}"/>
                </a:ext>
              </a:extLst>
            </p:cNvPr>
            <p:cNvGrpSpPr/>
            <p:nvPr/>
          </p:nvGrpSpPr>
          <p:grpSpPr>
            <a:xfrm>
              <a:off x="9159596" y="1775804"/>
              <a:ext cx="2520583" cy="2469846"/>
              <a:chOff x="445581" y="2210687"/>
              <a:chExt cx="2520583" cy="2469846"/>
            </a:xfrm>
          </p:grpSpPr>
          <p:sp>
            <p:nvSpPr>
              <p:cNvPr id="19" name="TextBox 18">
                <a:extLst>
                  <a:ext uri="{FF2B5EF4-FFF2-40B4-BE49-F238E27FC236}">
                    <a16:creationId xmlns:a16="http://schemas.microsoft.com/office/drawing/2014/main" id="{55AEA780-CFB2-4CBF-B3D3-6CB91D32DA95}"/>
                  </a:ext>
                </a:extLst>
              </p:cNvPr>
              <p:cNvSpPr txBox="1"/>
              <p:nvPr/>
            </p:nvSpPr>
            <p:spPr>
              <a:xfrm flipH="1">
                <a:off x="1424752" y="2210687"/>
                <a:ext cx="1502284" cy="496517"/>
              </a:xfrm>
              <a:prstGeom prst="rect">
                <a:avLst/>
              </a:prstGeom>
              <a:noFill/>
            </p:spPr>
            <p:txBody>
              <a:bodyPr wrap="none" rtlCol="0">
                <a:spAutoFit/>
              </a:bodyPr>
              <a:lstStyle/>
              <a:p>
                <a:r>
                  <a:rPr lang="zh-CN" altLang="en-US" sz="2000" b="1" dirty="0">
                    <a:ea typeface="Source Han Serif SC" panose="02020400000000000000" pitchFamily="18" charset="-122"/>
                    <a:sym typeface="Source Han Serif SC" panose="02020400000000000000" pitchFamily="18" charset="-122"/>
                  </a:rPr>
                  <a:t>行为方面</a:t>
                </a:r>
                <a:endParaRPr lang="en-US" altLang="zh-CN" sz="2000" b="1" dirty="0">
                  <a:ea typeface="Source Han Serif SC" panose="02020400000000000000" pitchFamily="18" charset="-122"/>
                  <a:sym typeface="Source Han Serif SC" panose="02020400000000000000" pitchFamily="18" charset="-122"/>
                </a:endParaRPr>
              </a:p>
            </p:txBody>
          </p:sp>
          <p:sp>
            <p:nvSpPr>
              <p:cNvPr id="20" name="矩形 19">
                <a:extLst>
                  <a:ext uri="{FF2B5EF4-FFF2-40B4-BE49-F238E27FC236}">
                    <a16:creationId xmlns:a16="http://schemas.microsoft.com/office/drawing/2014/main" id="{B6E6CABF-F052-4FAA-97CB-4C64E711A9F0}"/>
                  </a:ext>
                </a:extLst>
              </p:cNvPr>
              <p:cNvSpPr/>
              <p:nvPr/>
            </p:nvSpPr>
            <p:spPr>
              <a:xfrm>
                <a:off x="445581" y="2732660"/>
                <a:ext cx="2520583" cy="1947873"/>
              </a:xfrm>
              <a:prstGeom prst="rect">
                <a:avLst/>
              </a:prstGeom>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当个体进入网络社会后，不同的网络角色扮演、上网目的和需求，使网民的网络言行存在较大差异。同时，网民对网络人际互动的投入程度不同，必然导致网络人际互动的角色扮演与行为质量出现差异。</a:t>
                </a:r>
              </a:p>
            </p:txBody>
          </p:sp>
        </p:grpSp>
      </p:grpSp>
    </p:spTree>
    <p:extLst>
      <p:ext uri="{BB962C8B-B14F-4D97-AF65-F5344CB8AC3E}">
        <p14:creationId xmlns:p14="http://schemas.microsoft.com/office/powerpoint/2010/main" val="129409532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5610572" cy="575234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载体要素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时空要素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在网络人际互动中，时间是网络互动的基本存在方式。同时，时间是人类发展的空间，也是人类的基本存在方式。网络人际互动的时间要素，其包含的具体内容因不同的划分标准被分为多种类型。</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按照互动的时间长短、互动的时间状况、互动目的、互动是否有盈利以及互动对象的熟悉程度等标准，划分的时间类型如图所示。</a:t>
            </a:r>
          </a:p>
          <a:p>
            <a:pPr marL="3429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122" name="Picture 2">
            <a:extLst>
              <a:ext uri="{FF2B5EF4-FFF2-40B4-BE49-F238E27FC236}">
                <a16:creationId xmlns:a16="http://schemas.microsoft.com/office/drawing/2014/main" id="{360D2D8C-438D-4AA0-ABD7-54107889A3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570" y="1885414"/>
            <a:ext cx="5425760" cy="4140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737681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载体要素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时空要素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类对于生命的体悟与展现都是通过时间来完成的。这种生命体悟与展现，一方面是时间的本质生成和内在性体现，另一方面也是时间的生成过程和外在化表征。这些表明了时间因素可以让网络人际互动持续的发展下去；而网络人际互动的展开，也是时间的拉伸和具体呈现。</a:t>
            </a:r>
          </a:p>
          <a:p>
            <a:pPr marL="342900"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6146" name="Picture 2">
            <a:extLst>
              <a:ext uri="{FF2B5EF4-FFF2-40B4-BE49-F238E27FC236}">
                <a16:creationId xmlns:a16="http://schemas.microsoft.com/office/drawing/2014/main" id="{694D26DF-3EB1-4834-BC7C-7F51C9AF8C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4936" y="3728349"/>
            <a:ext cx="9012062" cy="194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060364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29823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载体要素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时空要素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除了时间要素以外，空间也是网络人际互动得以存续的基本形式。因为网络人际互动是在网络社会空间中完成的，所以不同的空间划分标准会产生不同类型的空间环境。</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7170" name="Picture 2">
            <a:extLst>
              <a:ext uri="{FF2B5EF4-FFF2-40B4-BE49-F238E27FC236}">
                <a16:creationId xmlns:a16="http://schemas.microsoft.com/office/drawing/2014/main" id="{46C2E5FC-50C0-480A-9B96-456BF72602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0636" y="3094696"/>
            <a:ext cx="7145944" cy="3350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584428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34440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载体要素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技术要素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网络人际互动的系统结构其本质就是网络信息科技发展过程中的产物。同时，技术设备成为网络人际互动的载体。该技术要素主要包含两个层面，分别是以</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计算机为代表的硬件设备与以界面为标志的软件技术。</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8194" name="Picture 2">
            <a:extLst>
              <a:ext uri="{FF2B5EF4-FFF2-40B4-BE49-F238E27FC236}">
                <a16:creationId xmlns:a16="http://schemas.microsoft.com/office/drawing/2014/main" id="{C3A23602-E8EA-4BC5-944F-5277FEF0E8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5394" y="3693860"/>
            <a:ext cx="6097160" cy="249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873134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44186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载体要素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技术要素</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硬件设备要素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硬件设备不仅是网络人际互动的物质基础，也是网络人际互动系统结构的第一层载体要素。借助这一级载体，网民之间可以获取图像、文字和声音等类型的信息。</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实际上，由于该载体只能以电子数字信息的方式通过显示屏和扬声器向互动主体的视和听器官传送信息，使网民只能通过操作键盘和鼠标的方式参与交往互动的信息收发环节；该方式的劣势是缺少身临其境的真实感受，优势则是快速的收发频率。</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9983219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载体要素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技术要素</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软件技术要素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软件技术开发的界面是互动主体进行信息交换的载体。界面包括硬件界面（例如遥控器、头盔、传感器和摄像头的显示界面）、软件界面（包括安装在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PC</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计算机桌面和手机桌面上的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App</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中的任意一个页面都属于软件界面）和网页界面（使用游览器打开的页面）等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种类型。</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B3D4D036-90C3-4D31-A211-592B4EBFBD96}"/>
              </a:ext>
            </a:extLst>
          </p:cNvPr>
          <p:cNvGrpSpPr/>
          <p:nvPr/>
        </p:nvGrpSpPr>
        <p:grpSpPr>
          <a:xfrm>
            <a:off x="2338002" y="3638408"/>
            <a:ext cx="7228028" cy="2855140"/>
            <a:chOff x="2710125" y="3929448"/>
            <a:chExt cx="5284843" cy="2087564"/>
          </a:xfrm>
        </p:grpSpPr>
        <p:pic>
          <p:nvPicPr>
            <p:cNvPr id="9218" name="Picture 2">
              <a:extLst>
                <a:ext uri="{FF2B5EF4-FFF2-40B4-BE49-F238E27FC236}">
                  <a16:creationId xmlns:a16="http://schemas.microsoft.com/office/drawing/2014/main" id="{2527FFC7-F5C4-4FAA-B03B-B20A4AD27E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0125" y="3929449"/>
              <a:ext cx="1181100"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a:extLst>
                <a:ext uri="{FF2B5EF4-FFF2-40B4-BE49-F238E27FC236}">
                  <a16:creationId xmlns:a16="http://schemas.microsoft.com/office/drawing/2014/main" id="{62EFE6B3-6381-43FB-B349-7032684022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2084" y="3929448"/>
              <a:ext cx="1181100"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4">
              <a:extLst>
                <a:ext uri="{FF2B5EF4-FFF2-40B4-BE49-F238E27FC236}">
                  <a16:creationId xmlns:a16="http://schemas.microsoft.com/office/drawing/2014/main" id="{B4E172A2-11A6-43D0-B792-2756D9E1675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74043" y="4791461"/>
              <a:ext cx="2320925"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2850361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C5F5CA7-4FDD-4819-9D6D-944A4FCA3EB1}"/>
              </a:ext>
            </a:extLst>
          </p:cNvPr>
          <p:cNvSpPr/>
          <p:nvPr/>
        </p:nvSpPr>
        <p:spPr>
          <a:xfrm>
            <a:off x="550592" y="998390"/>
            <a:ext cx="11141116"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信息内容要素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的系统结构中，信息内容要素是互动内容的结构形态和结构体系。如果互动过程中没有出现信息内容要素，则网络人际互动将丧失其存在的合理性，因此，通过该结构要素可以架构与支持整个互动过程。</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马克思主义认为内容决定形式，可以理解为因为内容的存在，使网络人际互动呈现五彩斑斓的状态，并能够在时间与空间的维度中构建出独具特色的属性。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917377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C5F5CA7-4FDD-4819-9D6D-944A4FCA3EB1}"/>
              </a:ext>
            </a:extLst>
          </p:cNvPr>
          <p:cNvSpPr/>
          <p:nvPr/>
        </p:nvSpPr>
        <p:spPr>
          <a:xfrm>
            <a:off x="550592" y="998390"/>
            <a:ext cx="11141116"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信息内容要素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信息内容要素按照不同的划分标准，可以呈现出不同类型的信息内容。按照互动内容的盈利情况、互动内容的重要程度、互动内容涉及的范围、互动内容的学科、互动内容的真实程度以及互动内容的种类等标准，可以划分出如图所示的内容类型。</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42" name="Picture 2">
            <a:extLst>
              <a:ext uri="{FF2B5EF4-FFF2-40B4-BE49-F238E27FC236}">
                <a16:creationId xmlns:a16="http://schemas.microsoft.com/office/drawing/2014/main" id="{6A4F3B04-FAF7-4316-B663-67E7886F76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0403" y="3181203"/>
            <a:ext cx="8391194" cy="326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474979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C5F5CA7-4FDD-4819-9D6D-944A4FCA3EB1}"/>
              </a:ext>
            </a:extLst>
          </p:cNvPr>
          <p:cNvSpPr/>
          <p:nvPr/>
        </p:nvSpPr>
        <p:spPr>
          <a:xfrm>
            <a:off x="550592" y="998390"/>
            <a:ext cx="11141116" cy="100745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过程要素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CE5F315F-70DA-4801-9C19-3F1173A4E933}"/>
              </a:ext>
            </a:extLst>
          </p:cNvPr>
          <p:cNvGrpSpPr/>
          <p:nvPr/>
        </p:nvGrpSpPr>
        <p:grpSpPr>
          <a:xfrm>
            <a:off x="548648" y="1456736"/>
            <a:ext cx="11183705" cy="5198337"/>
            <a:chOff x="107566" y="663004"/>
            <a:chExt cx="11728903" cy="5778801"/>
          </a:xfrm>
          <a:solidFill>
            <a:schemeClr val="accent2">
              <a:lumMod val="60000"/>
              <a:lumOff val="40000"/>
            </a:schemeClr>
          </a:solidFill>
        </p:grpSpPr>
        <p:sp>
          <p:nvSpPr>
            <p:cNvPr id="30" name="文本框 29">
              <a:extLst>
                <a:ext uri="{FF2B5EF4-FFF2-40B4-BE49-F238E27FC236}">
                  <a16:creationId xmlns:a16="http://schemas.microsoft.com/office/drawing/2014/main" id="{A1CA99AE-0189-495F-9009-6F9F56AA128B}"/>
                </a:ext>
              </a:extLst>
            </p:cNvPr>
            <p:cNvSpPr txBox="1"/>
            <p:nvPr/>
          </p:nvSpPr>
          <p:spPr>
            <a:xfrm>
              <a:off x="160469" y="2053556"/>
              <a:ext cx="6093166" cy="821146"/>
            </a:xfrm>
            <a:prstGeom prst="rect">
              <a:avLst/>
            </a:prstGeom>
            <a:solidFill>
              <a:schemeClr val="accent1">
                <a:lumMod val="60000"/>
                <a:lumOff val="40000"/>
              </a:schemeClr>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400" kern="100" dirty="0">
                  <a:solidFill>
                    <a:schemeClr val="bg1"/>
                  </a:solidFill>
                  <a:ea typeface="宋体" panose="02010600030101010101" pitchFamily="2" charset="-122"/>
                  <a:cs typeface="Times New Roman" panose="02020603050405020304" pitchFamily="18" charset="0"/>
                </a:rPr>
                <a:t>某个网民发布的一句话、一件事、一张图片或一个大众化的符号，引起另一方网民的关注；在了解对方与结识对方的交往需求驱动下，向对方发出互动邀请，而当对方也有相同或相似的交往需求时，便可开展互动</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grpSp>
          <p:nvGrpSpPr>
            <p:cNvPr id="14" name="组合 13">
              <a:extLst>
                <a:ext uri="{FF2B5EF4-FFF2-40B4-BE49-F238E27FC236}">
                  <a16:creationId xmlns:a16="http://schemas.microsoft.com/office/drawing/2014/main" id="{9F153979-8C10-4087-BBF0-CF02BB7A2191}"/>
                </a:ext>
              </a:extLst>
            </p:cNvPr>
            <p:cNvGrpSpPr/>
            <p:nvPr/>
          </p:nvGrpSpPr>
          <p:grpSpPr>
            <a:xfrm>
              <a:off x="1082934" y="663004"/>
              <a:ext cx="5163726" cy="1319848"/>
              <a:chOff x="-170426" y="4249554"/>
              <a:chExt cx="5163726" cy="1319848"/>
            </a:xfrm>
            <a:grpFill/>
          </p:grpSpPr>
          <p:sp>
            <p:nvSpPr>
              <p:cNvPr id="28" name="文本框 27">
                <a:extLst>
                  <a:ext uri="{FF2B5EF4-FFF2-40B4-BE49-F238E27FC236}">
                    <a16:creationId xmlns:a16="http://schemas.microsoft.com/office/drawing/2014/main" id="{BD02274E-DAF1-4380-98BB-B99EC0041526}"/>
                  </a:ext>
                </a:extLst>
              </p:cNvPr>
              <p:cNvSpPr txBox="1"/>
              <p:nvPr/>
            </p:nvSpPr>
            <p:spPr>
              <a:xfrm>
                <a:off x="-170426" y="4748256"/>
                <a:ext cx="5163726" cy="821146"/>
              </a:xfrm>
              <a:prstGeom prst="rect">
                <a:avLst/>
              </a:prstGeom>
              <a:grp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400" kern="100" dirty="0">
                    <a:solidFill>
                      <a:schemeClr val="bg1"/>
                    </a:solidFill>
                    <a:ea typeface="宋体" panose="02010600030101010101" pitchFamily="2" charset="-122"/>
                    <a:cs typeface="Times New Roman" panose="02020603050405020304" pitchFamily="18" charset="0"/>
                  </a:rPr>
                  <a:t>处于定向发起阶段的网民，由于双方在此之前没有任何接触，所以双方关系与认知停留在注意、察觉和定向选择以及初步接触对方的情形</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29" name="文本框 28">
                <a:extLst>
                  <a:ext uri="{FF2B5EF4-FFF2-40B4-BE49-F238E27FC236}">
                    <a16:creationId xmlns:a16="http://schemas.microsoft.com/office/drawing/2014/main" id="{E1036786-516A-40E4-8CE5-5A5EB6D91859}"/>
                  </a:ext>
                </a:extLst>
              </p:cNvPr>
              <p:cNvSpPr txBox="1"/>
              <p:nvPr/>
            </p:nvSpPr>
            <p:spPr>
              <a:xfrm>
                <a:off x="3629240" y="4249554"/>
                <a:ext cx="1359046" cy="444787"/>
              </a:xfrm>
              <a:prstGeom prst="rect">
                <a:avLst/>
              </a:prstGeom>
              <a:grp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定向发起</a:t>
                </a:r>
                <a:endPar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组合 14">
              <a:extLst>
                <a:ext uri="{FF2B5EF4-FFF2-40B4-BE49-F238E27FC236}">
                  <a16:creationId xmlns:a16="http://schemas.microsoft.com/office/drawing/2014/main" id="{C20F322C-BC42-44E9-A34A-555A1F261F4E}"/>
                </a:ext>
              </a:extLst>
            </p:cNvPr>
            <p:cNvGrpSpPr/>
            <p:nvPr/>
          </p:nvGrpSpPr>
          <p:grpSpPr>
            <a:xfrm>
              <a:off x="107566" y="3804599"/>
              <a:ext cx="5216629" cy="1345523"/>
              <a:chOff x="1820151" y="3525156"/>
              <a:chExt cx="5216629" cy="1345523"/>
            </a:xfrm>
            <a:grpFill/>
          </p:grpSpPr>
          <p:sp>
            <p:nvSpPr>
              <p:cNvPr id="26" name="文本框 25">
                <a:extLst>
                  <a:ext uri="{FF2B5EF4-FFF2-40B4-BE49-F238E27FC236}">
                    <a16:creationId xmlns:a16="http://schemas.microsoft.com/office/drawing/2014/main" id="{44C401E7-6EB6-4CBF-83FD-3F997A1AA6FB}"/>
                  </a:ext>
                </a:extLst>
              </p:cNvPr>
              <p:cNvSpPr txBox="1"/>
              <p:nvPr/>
            </p:nvSpPr>
            <p:spPr>
              <a:xfrm>
                <a:off x="1822190" y="4049533"/>
                <a:ext cx="5214590" cy="821146"/>
              </a:xfrm>
              <a:prstGeom prst="rect">
                <a:avLst/>
              </a:prstGeom>
              <a:solidFill>
                <a:schemeClr val="accent1">
                  <a:lumMod val="60000"/>
                  <a:lumOff val="40000"/>
                </a:schemeClr>
              </a:solidFill>
            </p:spPr>
            <p:txBody>
              <a:bodyPr wrap="square" rtlCol="0">
                <a:spAutoFit/>
              </a:bodyPr>
              <a:lstStyle/>
              <a:p>
                <a:pPr>
                  <a:defRPr/>
                </a:pPr>
                <a:r>
                  <a:rPr lang="zh-CN" altLang="zh-CN" sz="1400" kern="100" dirty="0">
                    <a:solidFill>
                      <a:schemeClr val="bg1"/>
                    </a:solidFill>
                    <a:ea typeface="宋体" panose="02010600030101010101" pitchFamily="2" charset="-122"/>
                    <a:cs typeface="Times New Roman" panose="02020603050405020304" pitchFamily="18" charset="0"/>
                  </a:rPr>
                  <a:t>处于尝试沟通阶段的网民，因为双方在更多方面进行了沟通，力求达成较多共识，使双方的交流内容增多以及逐渐减少交往氛围中的陌生感</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27" name="文本框 26">
                <a:extLst>
                  <a:ext uri="{FF2B5EF4-FFF2-40B4-BE49-F238E27FC236}">
                    <a16:creationId xmlns:a16="http://schemas.microsoft.com/office/drawing/2014/main" id="{C88AB11D-0166-4746-A2FB-08AA50BE8CC5}"/>
                  </a:ext>
                </a:extLst>
              </p:cNvPr>
              <p:cNvSpPr txBox="1"/>
              <p:nvPr/>
            </p:nvSpPr>
            <p:spPr>
              <a:xfrm>
                <a:off x="1820151" y="3525156"/>
                <a:ext cx="1341181" cy="444788"/>
              </a:xfrm>
              <a:prstGeom prst="rect">
                <a:avLst/>
              </a:prstGeom>
              <a:solidFill>
                <a:schemeClr val="accent1">
                  <a:lumMod val="60000"/>
                  <a:lumOff val="40000"/>
                </a:schemeClr>
              </a:solid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尝试沟通</a:t>
                </a:r>
              </a:p>
            </p:txBody>
          </p:sp>
        </p:grpSp>
        <p:grpSp>
          <p:nvGrpSpPr>
            <p:cNvPr id="16" name="组合 15">
              <a:extLst>
                <a:ext uri="{FF2B5EF4-FFF2-40B4-BE49-F238E27FC236}">
                  <a16:creationId xmlns:a16="http://schemas.microsoft.com/office/drawing/2014/main" id="{950CB464-0909-4B7B-A4A1-C7F5C607C595}"/>
                </a:ext>
              </a:extLst>
            </p:cNvPr>
            <p:cNvGrpSpPr/>
            <p:nvPr/>
          </p:nvGrpSpPr>
          <p:grpSpPr>
            <a:xfrm>
              <a:off x="6434021" y="672032"/>
              <a:ext cx="4500051" cy="1570418"/>
              <a:chOff x="-100917" y="1202500"/>
              <a:chExt cx="4500051" cy="1570418"/>
            </a:xfrm>
            <a:grpFill/>
          </p:grpSpPr>
          <p:sp>
            <p:nvSpPr>
              <p:cNvPr id="24" name="文本框 23">
                <a:extLst>
                  <a:ext uri="{FF2B5EF4-FFF2-40B4-BE49-F238E27FC236}">
                    <a16:creationId xmlns:a16="http://schemas.microsoft.com/office/drawing/2014/main" id="{1B7C8589-C7E8-4FD0-8446-CC3C94266C2F}"/>
                  </a:ext>
                </a:extLst>
              </p:cNvPr>
              <p:cNvSpPr txBox="1"/>
              <p:nvPr/>
            </p:nvSpPr>
            <p:spPr>
              <a:xfrm>
                <a:off x="-100917" y="1712272"/>
                <a:ext cx="4500051" cy="1060646"/>
              </a:xfrm>
              <a:prstGeom prst="rect">
                <a:avLst/>
              </a:prstGeom>
              <a:solidFill>
                <a:schemeClr val="accent1">
                  <a:lumMod val="60000"/>
                  <a:lumOff val="40000"/>
                </a:schemeClr>
              </a:solidFill>
            </p:spPr>
            <p:txBody>
              <a:bodyPr wrap="square" rtlCol="0">
                <a:spAutoFit/>
              </a:bodyPr>
              <a:lstStyle/>
              <a:p>
                <a:pPr algn="just">
                  <a:defRPr/>
                </a:pPr>
                <a:r>
                  <a:rPr lang="zh-CN" altLang="zh-CN" sz="1400" kern="100" dirty="0">
                    <a:solidFill>
                      <a:schemeClr val="bg1"/>
                    </a:solidFill>
                    <a:ea typeface="宋体" panose="02010600030101010101" pitchFamily="2" charset="-122"/>
                    <a:cs typeface="Times New Roman" panose="02020603050405020304" pitchFamily="18" charset="0"/>
                  </a:rPr>
                  <a:t>处于亲密接触阶段的网民，由于交流时所涉及的广泛内容、拉长的互动时间，不仅可以提高互动双方之间的互动频率，还能增加互动双方的亲密程度，从而形成一定程度的信任感、依赖感和安全感</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25" name="文本框 24">
                <a:extLst>
                  <a:ext uri="{FF2B5EF4-FFF2-40B4-BE49-F238E27FC236}">
                    <a16:creationId xmlns:a16="http://schemas.microsoft.com/office/drawing/2014/main" id="{979D7113-D3A2-4B74-8ED8-F9FC7159CDF6}"/>
                  </a:ext>
                </a:extLst>
              </p:cNvPr>
              <p:cNvSpPr txBox="1"/>
              <p:nvPr/>
            </p:nvSpPr>
            <p:spPr>
              <a:xfrm>
                <a:off x="-100916" y="1202500"/>
                <a:ext cx="1444552" cy="444788"/>
              </a:xfrm>
              <a:prstGeom prst="rect">
                <a:avLst/>
              </a:prstGeom>
              <a:solidFill>
                <a:schemeClr val="accent1">
                  <a:lumMod val="60000"/>
                  <a:lumOff val="40000"/>
                </a:schemeClr>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亲密接触</a:t>
                </a:r>
              </a:p>
            </p:txBody>
          </p:sp>
        </p:grpSp>
        <p:grpSp>
          <p:nvGrpSpPr>
            <p:cNvPr id="18" name="组合 17">
              <a:extLst>
                <a:ext uri="{FF2B5EF4-FFF2-40B4-BE49-F238E27FC236}">
                  <a16:creationId xmlns:a16="http://schemas.microsoft.com/office/drawing/2014/main" id="{7762BC89-517E-488B-A6BC-B4DE61A031E5}"/>
                </a:ext>
              </a:extLst>
            </p:cNvPr>
            <p:cNvGrpSpPr/>
            <p:nvPr/>
          </p:nvGrpSpPr>
          <p:grpSpPr>
            <a:xfrm>
              <a:off x="6434021" y="2307435"/>
              <a:ext cx="5359823" cy="1337728"/>
              <a:chOff x="-1361655" y="4983960"/>
              <a:chExt cx="5359823" cy="1337728"/>
            </a:xfrm>
            <a:grpFill/>
          </p:grpSpPr>
          <p:sp>
            <p:nvSpPr>
              <p:cNvPr id="22" name="文本框 21">
                <a:extLst>
                  <a:ext uri="{FF2B5EF4-FFF2-40B4-BE49-F238E27FC236}">
                    <a16:creationId xmlns:a16="http://schemas.microsoft.com/office/drawing/2014/main" id="{534FA8BE-0178-4D42-AEBC-B902ED094E31}"/>
                  </a:ext>
                </a:extLst>
              </p:cNvPr>
              <p:cNvSpPr txBox="1"/>
              <p:nvPr/>
            </p:nvSpPr>
            <p:spPr>
              <a:xfrm>
                <a:off x="-1361655" y="4983960"/>
                <a:ext cx="5307070" cy="821146"/>
              </a:xfrm>
              <a:prstGeom prst="rect">
                <a:avLst/>
              </a:prstGeom>
              <a:grp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400" kern="100" dirty="0">
                    <a:solidFill>
                      <a:schemeClr val="bg1"/>
                    </a:solidFill>
                    <a:ea typeface="宋体" panose="02010600030101010101" pitchFamily="2" charset="-122"/>
                    <a:cs typeface="Times New Roman" panose="02020603050405020304" pitchFamily="18" charset="0"/>
                  </a:rPr>
                  <a:t>在该阶段中，双方通常采用大量网络中已有的素材再加上部分原创性内容的形式完成沟通互动，并且内容中会包含部分个人隐私或私人领域，让互动双方的情绪进行更深层次的交流</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23" name="文本框 22">
                <a:extLst>
                  <a:ext uri="{FF2B5EF4-FFF2-40B4-BE49-F238E27FC236}">
                    <a16:creationId xmlns:a16="http://schemas.microsoft.com/office/drawing/2014/main" id="{F9A2BB2A-8C78-4167-8645-88011FD6E194}"/>
                  </a:ext>
                </a:extLst>
              </p:cNvPr>
              <p:cNvSpPr txBox="1"/>
              <p:nvPr/>
            </p:nvSpPr>
            <p:spPr>
              <a:xfrm>
                <a:off x="2549782" y="5876901"/>
                <a:ext cx="1448386" cy="444787"/>
              </a:xfrm>
              <a:prstGeom prst="rect">
                <a:avLst/>
              </a:prstGeom>
              <a:grp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稳定发展</a:t>
                </a:r>
              </a:p>
            </p:txBody>
          </p:sp>
        </p:grpSp>
        <p:grpSp>
          <p:nvGrpSpPr>
            <p:cNvPr id="19" name="组合 18">
              <a:extLst>
                <a:ext uri="{FF2B5EF4-FFF2-40B4-BE49-F238E27FC236}">
                  <a16:creationId xmlns:a16="http://schemas.microsoft.com/office/drawing/2014/main" id="{8174080F-C0E4-4C8D-82AE-BF73DBDDC905}"/>
                </a:ext>
              </a:extLst>
            </p:cNvPr>
            <p:cNvGrpSpPr/>
            <p:nvPr/>
          </p:nvGrpSpPr>
          <p:grpSpPr>
            <a:xfrm>
              <a:off x="6488443" y="4637526"/>
              <a:ext cx="5348026" cy="1804279"/>
              <a:chOff x="1642254" y="3804085"/>
              <a:chExt cx="5348026" cy="1804279"/>
            </a:xfrm>
            <a:grpFill/>
          </p:grpSpPr>
          <p:sp>
            <p:nvSpPr>
              <p:cNvPr id="20" name="文本框 19">
                <a:extLst>
                  <a:ext uri="{FF2B5EF4-FFF2-40B4-BE49-F238E27FC236}">
                    <a16:creationId xmlns:a16="http://schemas.microsoft.com/office/drawing/2014/main" id="{72FB38AD-45A7-4F65-87CF-580829513A0A}"/>
                  </a:ext>
                </a:extLst>
              </p:cNvPr>
              <p:cNvSpPr txBox="1"/>
              <p:nvPr/>
            </p:nvSpPr>
            <p:spPr>
              <a:xfrm>
                <a:off x="1642254" y="4308217"/>
                <a:ext cx="5348026" cy="1300147"/>
              </a:xfrm>
              <a:prstGeom prst="rect">
                <a:avLst/>
              </a:prstGeom>
              <a:solidFill>
                <a:schemeClr val="accent1">
                  <a:lumMod val="60000"/>
                  <a:lumOff val="40000"/>
                </a:schemeClr>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400" kern="100" dirty="0">
                    <a:solidFill>
                      <a:schemeClr val="bg1"/>
                    </a:solidFill>
                    <a:ea typeface="宋体" panose="02010600030101010101" pitchFamily="2" charset="-122"/>
                    <a:cs typeface="Times New Roman" panose="02020603050405020304" pitchFamily="18" charset="0"/>
                  </a:rPr>
                  <a:t>处于淡化分离阶段的网民，是双方经过一段时间的互动后发现对方不是自己所需的交往对象，使得现有交往互动情感减弱甚至消失，最后以终止互动关系为结局的情形</a:t>
                </a:r>
                <a:endParaRPr lang="en-US" altLang="zh-CN" sz="1400" kern="100" dirty="0">
                  <a:solidFill>
                    <a:schemeClr val="bg1"/>
                  </a:solidFill>
                  <a:ea typeface="宋体" panose="02010600030101010101" pitchFamily="2" charset="-122"/>
                  <a:cs typeface="Times New Roman" panose="02020603050405020304" pitchFamily="18"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400" kern="100" dirty="0">
                    <a:solidFill>
                      <a:schemeClr val="bg1"/>
                    </a:solidFill>
                    <a:ea typeface="宋体" panose="02010600030101010101" pitchFamily="2" charset="-122"/>
                    <a:cs typeface="Times New Roman" panose="02020603050405020304" pitchFamily="18" charset="0"/>
                  </a:rPr>
                  <a:t>这该阶段中，互动双方通常采用无应答、隐藏身份、删除包含对方内容以及删除好友或列入黑名单等方式完成互动</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21" name="文本框 20">
                <a:extLst>
                  <a:ext uri="{FF2B5EF4-FFF2-40B4-BE49-F238E27FC236}">
                    <a16:creationId xmlns:a16="http://schemas.microsoft.com/office/drawing/2014/main" id="{0FAFD37C-1836-4E38-A9B4-3E194E085912}"/>
                  </a:ext>
                </a:extLst>
              </p:cNvPr>
              <p:cNvSpPr txBox="1"/>
              <p:nvPr/>
            </p:nvSpPr>
            <p:spPr>
              <a:xfrm>
                <a:off x="1655482" y="3804085"/>
                <a:ext cx="1416584" cy="444789"/>
              </a:xfrm>
              <a:prstGeom prst="rect">
                <a:avLst/>
              </a:prstGeom>
              <a:solidFill>
                <a:schemeClr val="accent1">
                  <a:lumMod val="60000"/>
                  <a:lumOff val="40000"/>
                </a:schemeClr>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淡化分离</a:t>
                </a:r>
                <a:endPar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
        <p:nvSpPr>
          <p:cNvPr id="36" name="文本框 35">
            <a:extLst>
              <a:ext uri="{FF2B5EF4-FFF2-40B4-BE49-F238E27FC236}">
                <a16:creationId xmlns:a16="http://schemas.microsoft.com/office/drawing/2014/main" id="{A21D2073-3D7A-4777-BB24-1D16FB95D80B}"/>
              </a:ext>
            </a:extLst>
          </p:cNvPr>
          <p:cNvSpPr txBox="1"/>
          <p:nvPr/>
        </p:nvSpPr>
        <p:spPr>
          <a:xfrm>
            <a:off x="599090" y="3543931"/>
            <a:ext cx="4923699" cy="523220"/>
          </a:xfrm>
          <a:prstGeom prst="rect">
            <a:avLst/>
          </a:prstGeom>
          <a:solidFill>
            <a:schemeClr val="accent2">
              <a:lumMod val="60000"/>
              <a:lumOff val="40000"/>
            </a:schemeClr>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zh-CN" sz="1400" kern="100" dirty="0">
                <a:solidFill>
                  <a:schemeClr val="bg1"/>
                </a:solidFill>
                <a:ea typeface="宋体" panose="02010600030101010101" pitchFamily="2" charset="-122"/>
                <a:cs typeface="Times New Roman" panose="02020603050405020304" pitchFamily="18" charset="0"/>
              </a:rPr>
              <a:t>因为在该阶段中，双方通常采用简单和简短的信息内容方式完成互动，所以这一阶段是网络人际互动的初始阶段</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38" name="文本框 37">
            <a:extLst>
              <a:ext uri="{FF2B5EF4-FFF2-40B4-BE49-F238E27FC236}">
                <a16:creationId xmlns:a16="http://schemas.microsoft.com/office/drawing/2014/main" id="{98176983-7D4B-4BE4-B00D-EAD39B3DA5B1}"/>
              </a:ext>
            </a:extLst>
          </p:cNvPr>
          <p:cNvSpPr txBox="1"/>
          <p:nvPr/>
        </p:nvSpPr>
        <p:spPr>
          <a:xfrm>
            <a:off x="1545021" y="5594791"/>
            <a:ext cx="4852575" cy="738664"/>
          </a:xfrm>
          <a:prstGeom prst="rect">
            <a:avLst/>
          </a:prstGeom>
          <a:solidFill>
            <a:schemeClr val="accent2">
              <a:lumMod val="60000"/>
              <a:lumOff val="40000"/>
            </a:schemeClr>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400" kern="100" dirty="0">
                <a:solidFill>
                  <a:schemeClr val="bg1"/>
                </a:solidFill>
                <a:ea typeface="宋体" panose="02010600030101010101" pitchFamily="2" charset="-122"/>
                <a:cs typeface="Times New Roman" panose="02020603050405020304" pitchFamily="18" charset="0"/>
              </a:rPr>
              <a:t>在这一阶段中，双方通常采用评论、转发信息内容以及少许原创信息内容等形式完成互动，而且信息内容一般不涉及个人隐私</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40" name="文本框 39">
            <a:extLst>
              <a:ext uri="{FF2B5EF4-FFF2-40B4-BE49-F238E27FC236}">
                <a16:creationId xmlns:a16="http://schemas.microsoft.com/office/drawing/2014/main" id="{96E5ECD9-516A-4955-A05B-DD133F85D26C}"/>
              </a:ext>
            </a:extLst>
          </p:cNvPr>
          <p:cNvSpPr txBox="1"/>
          <p:nvPr/>
        </p:nvSpPr>
        <p:spPr>
          <a:xfrm>
            <a:off x="7050339" y="4205485"/>
            <a:ext cx="4679252" cy="738664"/>
          </a:xfrm>
          <a:prstGeom prst="rect">
            <a:avLst/>
          </a:prstGeom>
          <a:solidFill>
            <a:schemeClr val="accent2">
              <a:lumMod val="60000"/>
              <a:lumOff val="40000"/>
            </a:schemeClr>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400" kern="100" dirty="0">
                <a:solidFill>
                  <a:schemeClr val="bg1"/>
                </a:solidFill>
                <a:ea typeface="宋体" panose="02010600030101010101" pitchFamily="2" charset="-122"/>
                <a:cs typeface="Times New Roman" panose="02020603050405020304" pitchFamily="18" charset="0"/>
              </a:rPr>
              <a:t>处于稳定发展阶段的网民，由于双方沟通交流的相容性较强，同时对诸多问题会采取相同的态度或看法，所以互动双方的情绪应该是平稳的，双方的关系则是缓慢发展的</a:t>
            </a:r>
            <a:endParaRPr lang="en-US" altLang="zh-CN" sz="14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Tree>
    <p:extLst>
      <p:ext uri="{BB962C8B-B14F-4D97-AF65-F5344CB8AC3E}">
        <p14:creationId xmlns:p14="http://schemas.microsoft.com/office/powerpoint/2010/main" val="36409059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621D393-7EDB-7B47-ABC3-3DDCB23071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标题 3">
            <a:extLst>
              <a:ext uri="{FF2B5EF4-FFF2-40B4-BE49-F238E27FC236}">
                <a16:creationId xmlns:a16="http://schemas.microsoft.com/office/drawing/2014/main" id="{E199AD43-C31D-8B46-9569-6E4054816DD4}"/>
              </a:ext>
            </a:extLst>
          </p:cNvPr>
          <p:cNvSpPr>
            <a:spLocks noGrp="1"/>
          </p:cNvSpPr>
          <p:nvPr>
            <p:ph type="title"/>
          </p:nvPr>
        </p:nvSpPr>
        <p:spPr>
          <a:xfrm>
            <a:off x="630552" y="1846730"/>
            <a:ext cx="10930895" cy="2479963"/>
          </a:xfrm>
        </p:spPr>
        <p:txBody>
          <a:bodyPr>
            <a:noAutofit/>
          </a:bodyPr>
          <a:lstStyle/>
          <a:p>
            <a:pPr algn="ctr">
              <a:lnSpc>
                <a:spcPct val="150000"/>
              </a:lnSpc>
            </a:pPr>
            <a:r>
              <a:rPr lang="zh-CN" altLang="en-US" sz="3600" dirty="0">
                <a:solidFill>
                  <a:schemeClr val="bg1"/>
                </a:solidFill>
              </a:rPr>
              <a:t>第</a:t>
            </a:r>
            <a:r>
              <a:rPr lang="en-US" altLang="zh-CN" sz="3600" dirty="0">
                <a:solidFill>
                  <a:schemeClr val="bg1"/>
                </a:solidFill>
              </a:rPr>
              <a:t>3</a:t>
            </a:r>
            <a:r>
              <a:rPr lang="zh-CN" altLang="en-US" sz="3600" dirty="0">
                <a:solidFill>
                  <a:schemeClr val="bg1"/>
                </a:solidFill>
              </a:rPr>
              <a:t>章   网络人际互动的结构和作用</a:t>
            </a:r>
            <a:br>
              <a:rPr lang="en-US" altLang="zh-CN" sz="3600" dirty="0">
                <a:solidFill>
                  <a:schemeClr val="bg1"/>
                </a:solidFill>
              </a:rPr>
            </a:br>
            <a:r>
              <a:rPr lang="zh-CN" altLang="en-US" sz="3600" dirty="0">
                <a:solidFill>
                  <a:schemeClr val="bg1"/>
                </a:solidFill>
              </a:rPr>
              <a:t>授课教师：</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66030" y="296091"/>
            <a:ext cx="2298785" cy="522829"/>
          </a:xfrm>
          <a:prstGeom prst="rect">
            <a:avLst/>
          </a:prstGeom>
        </p:spPr>
      </p:pic>
    </p:spTree>
    <p:extLst>
      <p:ext uri="{BB962C8B-B14F-4D97-AF65-F5344CB8AC3E}">
        <p14:creationId xmlns:p14="http://schemas.microsoft.com/office/powerpoint/2010/main" val="78774505"/>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C5F5CA7-4FDD-4819-9D6D-944A4FCA3EB1}"/>
              </a:ext>
            </a:extLst>
          </p:cNvPr>
          <p:cNvSpPr/>
          <p:nvPr/>
        </p:nvSpPr>
        <p:spPr>
          <a:xfrm>
            <a:off x="550592" y="998390"/>
            <a:ext cx="11141116"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宣传要素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的宣传要素，既是互动过程的结束标志，也是人际互动结果状态的展示工具。网络人际互动是否处于良性运行状态、人际互动关系及其交往秩序是否处于正面发展，取决于双方提供的信息内容、交流沟通的媒介工具和互动过程的亲密程度等因素。</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1266" name="Picture 2">
            <a:extLst>
              <a:ext uri="{FF2B5EF4-FFF2-40B4-BE49-F238E27FC236}">
                <a16:creationId xmlns:a16="http://schemas.microsoft.com/office/drawing/2014/main" id="{B3A5400B-8B6B-440D-8F48-9B6A67B974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0544" y="3261471"/>
            <a:ext cx="8529472" cy="2854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706252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1" name="矩形 10">
            <a:extLst>
              <a:ext uri="{FF2B5EF4-FFF2-40B4-BE49-F238E27FC236}">
                <a16:creationId xmlns:a16="http://schemas.microsoft.com/office/drawing/2014/main" id="{DC5F5CA7-4FDD-4819-9D6D-944A4FCA3EB1}"/>
              </a:ext>
            </a:extLst>
          </p:cNvPr>
          <p:cNvSpPr/>
          <p:nvPr/>
        </p:nvSpPr>
        <p:spPr>
          <a:xfrm>
            <a:off x="550592" y="998390"/>
            <a:ext cx="11141116" cy="341837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宣传要素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一定程度上，宣传要素的展现效果，可以直接验证网络人际互动系统结构中其他要素的地位和作用是否匹配。同时，依据不同的标准可以得到不同的效果类型，例如长期与短期、现实与潜在、积极与消极、显性与隐性、直接与间接等。</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实际上，网络人际互动系统结构的宣传要素的重点考察因素有两个，这两个因素能够判定宣传要素在网络人际互动系统结构中的所属层级。</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2290" name="Picture 2">
            <a:extLst>
              <a:ext uri="{FF2B5EF4-FFF2-40B4-BE49-F238E27FC236}">
                <a16:creationId xmlns:a16="http://schemas.microsoft.com/office/drawing/2014/main" id="{29CE7C24-7BC7-47B8-B3ED-8C971282E2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3828" y="4111505"/>
            <a:ext cx="8942722" cy="2093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331191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2474524"/>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易触达</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网易严选推广商品</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网易严选以搞笑视频的形式推荐</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款单品，易触达使用微博官博原发视频，以此为原点进行大范围转发扩散，</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图所示为网易严选发布的原始视频博文。</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EAC6E1B1-BFF3-460C-9F90-E4A1DF91CEFE}"/>
              </a:ext>
            </a:extLst>
          </p:cNvPr>
          <p:cNvGrpSpPr/>
          <p:nvPr/>
        </p:nvGrpSpPr>
        <p:grpSpPr>
          <a:xfrm>
            <a:off x="1301528" y="2623633"/>
            <a:ext cx="9420676" cy="3594288"/>
            <a:chOff x="2021162" y="3326544"/>
            <a:chExt cx="5471537" cy="2087565"/>
          </a:xfrm>
        </p:grpSpPr>
        <p:pic>
          <p:nvPicPr>
            <p:cNvPr id="13314" name="Picture 2">
              <a:extLst>
                <a:ext uri="{FF2B5EF4-FFF2-40B4-BE49-F238E27FC236}">
                  <a16:creationId xmlns:a16="http://schemas.microsoft.com/office/drawing/2014/main" id="{E03A8920-DD06-4E3C-9377-4756DE3F55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1162" y="3326546"/>
              <a:ext cx="1250950" cy="2087563"/>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3315" name="Picture 3">
              <a:extLst>
                <a:ext uri="{FF2B5EF4-FFF2-40B4-BE49-F238E27FC236}">
                  <a16:creationId xmlns:a16="http://schemas.microsoft.com/office/drawing/2014/main" id="{540C0783-93F4-45FE-B7F0-50C3DEB470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3177" y="3326545"/>
              <a:ext cx="1181100" cy="2087563"/>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3316" name="Picture 4">
              <a:extLst>
                <a:ext uri="{FF2B5EF4-FFF2-40B4-BE49-F238E27FC236}">
                  <a16:creationId xmlns:a16="http://schemas.microsoft.com/office/drawing/2014/main" id="{CDCE5603-5B02-4DBD-9067-5E09AECC02F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7954" y="3326544"/>
              <a:ext cx="1181100" cy="2087563"/>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13317" name="Picture 5">
              <a:extLst>
                <a:ext uri="{FF2B5EF4-FFF2-40B4-BE49-F238E27FC236}">
                  <a16:creationId xmlns:a16="http://schemas.microsoft.com/office/drawing/2014/main" id="{C1A4E3C4-ADB8-49A4-B52C-65564810E84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76674" y="3326544"/>
              <a:ext cx="1216025" cy="2087563"/>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999734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4988032"/>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案例</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易触达</a:t>
            </a:r>
            <a:r>
              <a:rPr lang="en-US" altLang="zh-CN" sz="2000" b="1" dirty="0">
                <a:solidFill>
                  <a:schemeClr val="tx2"/>
                </a:solidFill>
                <a:latin typeface="微软雅黑" panose="020B0503020204020204" pitchFamily="34" charset="-122"/>
                <a:ea typeface="微软雅黑" panose="020B0503020204020204" pitchFamily="34" charset="-122"/>
              </a:rPr>
              <a:t>×</a:t>
            </a:r>
            <a:r>
              <a:rPr lang="zh-CN" altLang="en-US" sz="2000" b="1" dirty="0">
                <a:solidFill>
                  <a:schemeClr val="tx2"/>
                </a:solidFill>
                <a:latin typeface="微软雅黑" panose="020B0503020204020204" pitchFamily="34" charset="-122"/>
                <a:ea typeface="微软雅黑" panose="020B0503020204020204" pitchFamily="34" charset="-122"/>
              </a:rPr>
              <a:t>网易严选推广商品</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网络人际互动活动的方案包括下述几项内容。</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资源配置：根据产品以及视频的风格对互动内容进行匹配。</a:t>
            </a: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产品属性包括家居、生活和时尚等类型；视频风格包括幽默、搞笑和情感等类型。</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内容引导：每一则视频都匹配不同的传播文案；利用千人千面的方式保证传播内容的丰富性；并为博文添加电商链接，用以促进销售导流转化。</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发布时间：配合微博的用户活跃时段，选在一天中的晚上六点以后陆续发布视频。</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话题炒热：配合官博话题</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让美好都被看见</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持续烘托话题热度，在这个过程中沉淀更多优质内容。</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4338" name="Picture 2">
            <a:extLst>
              <a:ext uri="{FF2B5EF4-FFF2-40B4-BE49-F238E27FC236}">
                <a16:creationId xmlns:a16="http://schemas.microsoft.com/office/drawing/2014/main" id="{82BF1FB2-1133-4FB9-BA15-569FA831355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1899" y="5299501"/>
            <a:ext cx="3309860" cy="123373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574793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4295535"/>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社会交换理论认为：人与人之间的关系本质上是一种给予和收回的均衡模式；社会特性理论也认为：社会关系是自我概念中的重要组成部分，通常人类把自己看得比其他人更重要，同时也把自己的家庭、朋友以及关系较为亲密的人看得比其他人更重要；社会渗透理论认为：互动关系的亲密程度与人际交往中的沟通水平成正比。而自我暴露则是沟通的一种特殊方式，它是互动双方交换与消化隐秘信息的过程，并且随着沟通内容的逐渐深入，互动双方之间的关系也将逐渐变得更加亲密。</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但是无论以哪种角度分析网络人际互动的关系和互动模式，都必须承认，网络人际互动与现实社会中的关系存在差异，在该交往形式的形成过程与状态下，将产生新型的关系。</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783277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1349087"/>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从社会交换理论研究网络人际互动的一般意义，可以得到一种分析结果，即网络人际互动包含了下述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个层面的话题。</a:t>
            </a:r>
          </a:p>
          <a:p>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5" name="组合 4">
            <a:extLst>
              <a:ext uri="{FF2B5EF4-FFF2-40B4-BE49-F238E27FC236}">
                <a16:creationId xmlns:a16="http://schemas.microsoft.com/office/drawing/2014/main" id="{A5823215-EED7-4255-9EC7-ACB733236AC0}"/>
              </a:ext>
            </a:extLst>
          </p:cNvPr>
          <p:cNvGrpSpPr/>
          <p:nvPr/>
        </p:nvGrpSpPr>
        <p:grpSpPr>
          <a:xfrm>
            <a:off x="1350606" y="2302804"/>
            <a:ext cx="9805075" cy="4082832"/>
            <a:chOff x="1331011" y="2347477"/>
            <a:chExt cx="9805075" cy="4082832"/>
          </a:xfrm>
        </p:grpSpPr>
        <p:grpSp>
          <p:nvGrpSpPr>
            <p:cNvPr id="10" name="组合 9">
              <a:extLst>
                <a:ext uri="{FF2B5EF4-FFF2-40B4-BE49-F238E27FC236}">
                  <a16:creationId xmlns:a16="http://schemas.microsoft.com/office/drawing/2014/main" id="{98298F56-C808-4997-AE30-DCBF4A319DEC}"/>
                </a:ext>
              </a:extLst>
            </p:cNvPr>
            <p:cNvGrpSpPr/>
            <p:nvPr/>
          </p:nvGrpSpPr>
          <p:grpSpPr>
            <a:xfrm>
              <a:off x="1331011" y="2347477"/>
              <a:ext cx="882468" cy="4082832"/>
              <a:chOff x="1018028" y="2294933"/>
              <a:chExt cx="638178" cy="2952598"/>
            </a:xfrm>
          </p:grpSpPr>
          <p:grpSp>
            <p:nvGrpSpPr>
              <p:cNvPr id="11" name="组合 10">
                <a:extLst>
                  <a:ext uri="{FF2B5EF4-FFF2-40B4-BE49-F238E27FC236}">
                    <a16:creationId xmlns:a16="http://schemas.microsoft.com/office/drawing/2014/main" id="{F8773733-DCA6-40C2-96F5-3DE0E4C8F9F0}"/>
                  </a:ext>
                </a:extLst>
              </p:cNvPr>
              <p:cNvGrpSpPr/>
              <p:nvPr/>
            </p:nvGrpSpPr>
            <p:grpSpPr>
              <a:xfrm>
                <a:off x="1018028" y="4632253"/>
                <a:ext cx="615280" cy="615278"/>
                <a:chOff x="1001629" y="5152106"/>
                <a:chExt cx="1022664" cy="1022662"/>
              </a:xfrm>
            </p:grpSpPr>
            <p:sp>
              <p:nvSpPr>
                <p:cNvPr id="20" name="Oval 20">
                  <a:extLst>
                    <a:ext uri="{FF2B5EF4-FFF2-40B4-BE49-F238E27FC236}">
                      <a16:creationId xmlns:a16="http://schemas.microsoft.com/office/drawing/2014/main" id="{05E1E9AD-5E57-4325-9ED9-F4CA37F70A5A}"/>
                    </a:ext>
                  </a:extLst>
                </p:cNvPr>
                <p:cNvSpPr/>
                <p:nvPr/>
              </p:nvSpPr>
              <p:spPr>
                <a:xfrm>
                  <a:off x="1001629" y="5152106"/>
                  <a:ext cx="1022664" cy="10226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nvGrpSpPr>
                <p:cNvPr id="21" name="Group 27">
                  <a:extLst>
                    <a:ext uri="{FF2B5EF4-FFF2-40B4-BE49-F238E27FC236}">
                      <a16:creationId xmlns:a16="http://schemas.microsoft.com/office/drawing/2014/main" id="{560CC575-C080-4839-8AC8-D77708D3B1F1}"/>
                    </a:ext>
                  </a:extLst>
                </p:cNvPr>
                <p:cNvGrpSpPr/>
                <p:nvPr/>
              </p:nvGrpSpPr>
              <p:grpSpPr>
                <a:xfrm>
                  <a:off x="1274704" y="5479946"/>
                  <a:ext cx="476513" cy="329173"/>
                  <a:chOff x="3092451" y="1625601"/>
                  <a:chExt cx="241300" cy="166688"/>
                </a:xfrm>
                <a:solidFill>
                  <a:schemeClr val="bg2"/>
                </a:solidFill>
              </p:grpSpPr>
              <p:sp>
                <p:nvSpPr>
                  <p:cNvPr id="22" name="Freeform 112">
                    <a:extLst>
                      <a:ext uri="{FF2B5EF4-FFF2-40B4-BE49-F238E27FC236}">
                        <a16:creationId xmlns:a16="http://schemas.microsoft.com/office/drawing/2014/main" id="{96E73924-8EA4-4295-9C82-808A17A10D75}"/>
                      </a:ext>
                    </a:extLst>
                  </p:cNvPr>
                  <p:cNvSpPr>
                    <a:spLocks/>
                  </p:cNvSpPr>
                  <p:nvPr/>
                </p:nvSpPr>
                <p:spPr bwMode="auto">
                  <a:xfrm>
                    <a:off x="3092451" y="1625601"/>
                    <a:ext cx="165100" cy="166688"/>
                  </a:xfrm>
                  <a:custGeom>
                    <a:avLst/>
                    <a:gdLst>
                      <a:gd name="T0" fmla="*/ 40 w 44"/>
                      <a:gd name="T1" fmla="*/ 0 h 44"/>
                      <a:gd name="T2" fmla="*/ 4 w 44"/>
                      <a:gd name="T3" fmla="*/ 0 h 44"/>
                      <a:gd name="T4" fmla="*/ 0 w 44"/>
                      <a:gd name="T5" fmla="*/ 4 h 44"/>
                      <a:gd name="T6" fmla="*/ 0 w 44"/>
                      <a:gd name="T7" fmla="*/ 40 h 44"/>
                      <a:gd name="T8" fmla="*/ 4 w 44"/>
                      <a:gd name="T9" fmla="*/ 44 h 44"/>
                      <a:gd name="T10" fmla="*/ 40 w 44"/>
                      <a:gd name="T11" fmla="*/ 44 h 44"/>
                      <a:gd name="T12" fmla="*/ 44 w 44"/>
                      <a:gd name="T13" fmla="*/ 40 h 44"/>
                      <a:gd name="T14" fmla="*/ 44 w 44"/>
                      <a:gd name="T15" fmla="*/ 4 h 44"/>
                      <a:gd name="T16" fmla="*/ 40 w 44"/>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4">
                        <a:moveTo>
                          <a:pt x="40" y="0"/>
                        </a:moveTo>
                        <a:cubicBezTo>
                          <a:pt x="4" y="0"/>
                          <a:pt x="4" y="0"/>
                          <a:pt x="4" y="0"/>
                        </a:cubicBezTo>
                        <a:cubicBezTo>
                          <a:pt x="2" y="0"/>
                          <a:pt x="0" y="2"/>
                          <a:pt x="0" y="4"/>
                        </a:cubicBezTo>
                        <a:cubicBezTo>
                          <a:pt x="0" y="40"/>
                          <a:pt x="0" y="40"/>
                          <a:pt x="0" y="40"/>
                        </a:cubicBezTo>
                        <a:cubicBezTo>
                          <a:pt x="0" y="42"/>
                          <a:pt x="2" y="44"/>
                          <a:pt x="4" y="44"/>
                        </a:cubicBezTo>
                        <a:cubicBezTo>
                          <a:pt x="40" y="44"/>
                          <a:pt x="40" y="44"/>
                          <a:pt x="40" y="44"/>
                        </a:cubicBezTo>
                        <a:cubicBezTo>
                          <a:pt x="42" y="44"/>
                          <a:pt x="44" y="42"/>
                          <a:pt x="44" y="40"/>
                        </a:cubicBezTo>
                        <a:cubicBezTo>
                          <a:pt x="44" y="4"/>
                          <a:pt x="44" y="4"/>
                          <a:pt x="44" y="4"/>
                        </a:cubicBezTo>
                        <a:cubicBezTo>
                          <a:pt x="44" y="2"/>
                          <a:pt x="42"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23" name="Freeform 113">
                    <a:extLst>
                      <a:ext uri="{FF2B5EF4-FFF2-40B4-BE49-F238E27FC236}">
                        <a16:creationId xmlns:a16="http://schemas.microsoft.com/office/drawing/2014/main" id="{2D9AB53D-6882-4BF3-A0BD-9B798EC846FE}"/>
                      </a:ext>
                    </a:extLst>
                  </p:cNvPr>
                  <p:cNvSpPr>
                    <a:spLocks/>
                  </p:cNvSpPr>
                  <p:nvPr/>
                </p:nvSpPr>
                <p:spPr bwMode="auto">
                  <a:xfrm>
                    <a:off x="3273426" y="1649413"/>
                    <a:ext cx="60325" cy="119063"/>
                  </a:xfrm>
                  <a:custGeom>
                    <a:avLst/>
                    <a:gdLst>
                      <a:gd name="T0" fmla="*/ 13 w 16"/>
                      <a:gd name="T1" fmla="*/ 1 h 32"/>
                      <a:gd name="T2" fmla="*/ 5 w 16"/>
                      <a:gd name="T3" fmla="*/ 5 h 32"/>
                      <a:gd name="T4" fmla="*/ 0 w 16"/>
                      <a:gd name="T5" fmla="*/ 8 h 32"/>
                      <a:gd name="T6" fmla="*/ 0 w 16"/>
                      <a:gd name="T7" fmla="*/ 23 h 32"/>
                      <a:gd name="T8" fmla="*/ 5 w 16"/>
                      <a:gd name="T9" fmla="*/ 27 h 32"/>
                      <a:gd name="T10" fmla="*/ 13 w 16"/>
                      <a:gd name="T11" fmla="*/ 31 h 32"/>
                      <a:gd name="T12" fmla="*/ 16 w 16"/>
                      <a:gd name="T13" fmla="*/ 29 h 32"/>
                      <a:gd name="T14" fmla="*/ 16 w 16"/>
                      <a:gd name="T15" fmla="*/ 3 h 32"/>
                      <a:gd name="T16" fmla="*/ 13 w 16"/>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2">
                        <a:moveTo>
                          <a:pt x="13" y="1"/>
                        </a:moveTo>
                        <a:cubicBezTo>
                          <a:pt x="5" y="5"/>
                          <a:pt x="5" y="5"/>
                          <a:pt x="5" y="5"/>
                        </a:cubicBezTo>
                        <a:cubicBezTo>
                          <a:pt x="4" y="6"/>
                          <a:pt x="2" y="7"/>
                          <a:pt x="0" y="8"/>
                        </a:cubicBezTo>
                        <a:cubicBezTo>
                          <a:pt x="0" y="23"/>
                          <a:pt x="0" y="23"/>
                          <a:pt x="0" y="23"/>
                        </a:cubicBezTo>
                        <a:cubicBezTo>
                          <a:pt x="2" y="24"/>
                          <a:pt x="4" y="26"/>
                          <a:pt x="5" y="27"/>
                        </a:cubicBezTo>
                        <a:cubicBezTo>
                          <a:pt x="13" y="31"/>
                          <a:pt x="13" y="31"/>
                          <a:pt x="13" y="31"/>
                        </a:cubicBezTo>
                        <a:cubicBezTo>
                          <a:pt x="14" y="32"/>
                          <a:pt x="16" y="31"/>
                          <a:pt x="16" y="29"/>
                        </a:cubicBezTo>
                        <a:cubicBezTo>
                          <a:pt x="16" y="3"/>
                          <a:pt x="16" y="3"/>
                          <a:pt x="16" y="3"/>
                        </a:cubicBezTo>
                        <a:cubicBezTo>
                          <a:pt x="16" y="1"/>
                          <a:pt x="14" y="0"/>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12" name="组合 11">
                <a:extLst>
                  <a:ext uri="{FF2B5EF4-FFF2-40B4-BE49-F238E27FC236}">
                    <a16:creationId xmlns:a16="http://schemas.microsoft.com/office/drawing/2014/main" id="{3D2F3C65-A741-49B9-A4A5-3E83DD1B10BB}"/>
                  </a:ext>
                </a:extLst>
              </p:cNvPr>
              <p:cNvGrpSpPr/>
              <p:nvPr/>
            </p:nvGrpSpPr>
            <p:grpSpPr>
              <a:xfrm>
                <a:off x="1040926" y="3429322"/>
                <a:ext cx="615280" cy="615278"/>
                <a:chOff x="1001629" y="3442694"/>
                <a:chExt cx="1022664" cy="1022662"/>
              </a:xfrm>
            </p:grpSpPr>
            <p:sp>
              <p:nvSpPr>
                <p:cNvPr id="18" name="Oval 19">
                  <a:extLst>
                    <a:ext uri="{FF2B5EF4-FFF2-40B4-BE49-F238E27FC236}">
                      <a16:creationId xmlns:a16="http://schemas.microsoft.com/office/drawing/2014/main" id="{C5D3A073-50D1-439F-93B9-FEC329C7C593}"/>
                    </a:ext>
                  </a:extLst>
                </p:cNvPr>
                <p:cNvSpPr/>
                <p:nvPr/>
              </p:nvSpPr>
              <p:spPr>
                <a:xfrm>
                  <a:off x="1001629" y="3442694"/>
                  <a:ext cx="1022664" cy="1022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9" name="Freeform 153">
                  <a:extLst>
                    <a:ext uri="{FF2B5EF4-FFF2-40B4-BE49-F238E27FC236}">
                      <a16:creationId xmlns:a16="http://schemas.microsoft.com/office/drawing/2014/main" id="{62BB131F-6422-4CF4-9BE0-B6953EC0D57B}"/>
                    </a:ext>
                  </a:extLst>
                </p:cNvPr>
                <p:cNvSpPr>
                  <a:spLocks/>
                </p:cNvSpPr>
                <p:nvPr/>
              </p:nvSpPr>
              <p:spPr bwMode="auto">
                <a:xfrm>
                  <a:off x="1263623" y="3736222"/>
                  <a:ext cx="460840" cy="460840"/>
                </a:xfrm>
                <a:custGeom>
                  <a:avLst/>
                  <a:gdLst>
                    <a:gd name="T0" fmla="*/ 50 w 62"/>
                    <a:gd name="T1" fmla="*/ 49 h 62"/>
                    <a:gd name="T2" fmla="*/ 44 w 62"/>
                    <a:gd name="T3" fmla="*/ 54 h 62"/>
                    <a:gd name="T4" fmla="*/ 24 w 62"/>
                    <a:gd name="T5" fmla="*/ 54 h 62"/>
                    <a:gd name="T6" fmla="*/ 21 w 62"/>
                    <a:gd name="T7" fmla="*/ 50 h 62"/>
                    <a:gd name="T8" fmla="*/ 24 w 62"/>
                    <a:gd name="T9" fmla="*/ 42 h 62"/>
                    <a:gd name="T10" fmla="*/ 56 w 62"/>
                    <a:gd name="T11" fmla="*/ 42 h 62"/>
                    <a:gd name="T12" fmla="*/ 62 w 62"/>
                    <a:gd name="T13" fmla="*/ 14 h 62"/>
                    <a:gd name="T14" fmla="*/ 11 w 62"/>
                    <a:gd name="T15" fmla="*/ 7 h 62"/>
                    <a:gd name="T16" fmla="*/ 7 w 62"/>
                    <a:gd name="T17" fmla="*/ 5 h 62"/>
                    <a:gd name="T18" fmla="*/ 7 w 62"/>
                    <a:gd name="T19" fmla="*/ 4 h 62"/>
                    <a:gd name="T20" fmla="*/ 4 w 62"/>
                    <a:gd name="T21" fmla="*/ 0 h 62"/>
                    <a:gd name="T22" fmla="*/ 0 w 62"/>
                    <a:gd name="T23" fmla="*/ 4 h 62"/>
                    <a:gd name="T24" fmla="*/ 4 w 62"/>
                    <a:gd name="T25" fmla="*/ 8 h 62"/>
                    <a:gd name="T26" fmla="*/ 4 w 62"/>
                    <a:gd name="T27" fmla="*/ 8 h 62"/>
                    <a:gd name="T28" fmla="*/ 9 w 62"/>
                    <a:gd name="T29" fmla="*/ 11 h 62"/>
                    <a:gd name="T30" fmla="*/ 17 w 62"/>
                    <a:gd name="T31" fmla="*/ 42 h 62"/>
                    <a:gd name="T32" fmla="*/ 19 w 62"/>
                    <a:gd name="T33" fmla="*/ 42 h 62"/>
                    <a:gd name="T34" fmla="*/ 17 w 62"/>
                    <a:gd name="T35" fmla="*/ 49 h 62"/>
                    <a:gd name="T36" fmla="*/ 17 w 62"/>
                    <a:gd name="T37" fmla="*/ 49 h 62"/>
                    <a:gd name="T38" fmla="*/ 10 w 62"/>
                    <a:gd name="T39" fmla="*/ 55 h 62"/>
                    <a:gd name="T40" fmla="*/ 17 w 62"/>
                    <a:gd name="T41" fmla="*/ 62 h 62"/>
                    <a:gd name="T42" fmla="*/ 23 w 62"/>
                    <a:gd name="T43" fmla="*/ 58 h 62"/>
                    <a:gd name="T44" fmla="*/ 44 w 62"/>
                    <a:gd name="T45" fmla="*/ 58 h 62"/>
                    <a:gd name="T46" fmla="*/ 50 w 62"/>
                    <a:gd name="T47" fmla="*/ 62 h 62"/>
                    <a:gd name="T48" fmla="*/ 57 w 62"/>
                    <a:gd name="T49" fmla="*/ 55 h 62"/>
                    <a:gd name="T50" fmla="*/ 50 w 62"/>
                    <a:gd name="T51"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62">
                      <a:moveTo>
                        <a:pt x="50" y="49"/>
                      </a:moveTo>
                      <a:cubicBezTo>
                        <a:pt x="47" y="49"/>
                        <a:pt x="45" y="51"/>
                        <a:pt x="44" y="54"/>
                      </a:cubicBezTo>
                      <a:cubicBezTo>
                        <a:pt x="24" y="54"/>
                        <a:pt x="24" y="54"/>
                        <a:pt x="24" y="54"/>
                      </a:cubicBezTo>
                      <a:cubicBezTo>
                        <a:pt x="23" y="52"/>
                        <a:pt x="22" y="51"/>
                        <a:pt x="21" y="50"/>
                      </a:cubicBezTo>
                      <a:cubicBezTo>
                        <a:pt x="24" y="42"/>
                        <a:pt x="24" y="42"/>
                        <a:pt x="24" y="42"/>
                      </a:cubicBezTo>
                      <a:cubicBezTo>
                        <a:pt x="56" y="42"/>
                        <a:pt x="56" y="42"/>
                        <a:pt x="56" y="42"/>
                      </a:cubicBezTo>
                      <a:cubicBezTo>
                        <a:pt x="62" y="14"/>
                        <a:pt x="62" y="14"/>
                        <a:pt x="62" y="14"/>
                      </a:cubicBezTo>
                      <a:cubicBezTo>
                        <a:pt x="11" y="7"/>
                        <a:pt x="11" y="7"/>
                        <a:pt x="11" y="7"/>
                      </a:cubicBezTo>
                      <a:cubicBezTo>
                        <a:pt x="7" y="5"/>
                        <a:pt x="7" y="5"/>
                        <a:pt x="7" y="5"/>
                      </a:cubicBezTo>
                      <a:cubicBezTo>
                        <a:pt x="7" y="4"/>
                        <a:pt x="7" y="4"/>
                        <a:pt x="7" y="4"/>
                      </a:cubicBezTo>
                      <a:cubicBezTo>
                        <a:pt x="7" y="2"/>
                        <a:pt x="6" y="0"/>
                        <a:pt x="4" y="0"/>
                      </a:cubicBezTo>
                      <a:cubicBezTo>
                        <a:pt x="1" y="0"/>
                        <a:pt x="0" y="2"/>
                        <a:pt x="0" y="4"/>
                      </a:cubicBezTo>
                      <a:cubicBezTo>
                        <a:pt x="0" y="6"/>
                        <a:pt x="1" y="8"/>
                        <a:pt x="4" y="8"/>
                      </a:cubicBezTo>
                      <a:cubicBezTo>
                        <a:pt x="4" y="8"/>
                        <a:pt x="4" y="8"/>
                        <a:pt x="4" y="8"/>
                      </a:cubicBezTo>
                      <a:cubicBezTo>
                        <a:pt x="9" y="11"/>
                        <a:pt x="9" y="11"/>
                        <a:pt x="9" y="11"/>
                      </a:cubicBezTo>
                      <a:cubicBezTo>
                        <a:pt x="17" y="42"/>
                        <a:pt x="17" y="42"/>
                        <a:pt x="17" y="42"/>
                      </a:cubicBezTo>
                      <a:cubicBezTo>
                        <a:pt x="19" y="42"/>
                        <a:pt x="19" y="42"/>
                        <a:pt x="19" y="42"/>
                      </a:cubicBezTo>
                      <a:cubicBezTo>
                        <a:pt x="17" y="49"/>
                        <a:pt x="17" y="49"/>
                        <a:pt x="17" y="49"/>
                      </a:cubicBezTo>
                      <a:cubicBezTo>
                        <a:pt x="17" y="49"/>
                        <a:pt x="17" y="49"/>
                        <a:pt x="17" y="49"/>
                      </a:cubicBezTo>
                      <a:cubicBezTo>
                        <a:pt x="13" y="49"/>
                        <a:pt x="10" y="52"/>
                        <a:pt x="10" y="55"/>
                      </a:cubicBezTo>
                      <a:cubicBezTo>
                        <a:pt x="10" y="59"/>
                        <a:pt x="13" y="62"/>
                        <a:pt x="17" y="62"/>
                      </a:cubicBezTo>
                      <a:cubicBezTo>
                        <a:pt x="20" y="62"/>
                        <a:pt x="22" y="60"/>
                        <a:pt x="23" y="58"/>
                      </a:cubicBezTo>
                      <a:cubicBezTo>
                        <a:pt x="44" y="58"/>
                        <a:pt x="44" y="58"/>
                        <a:pt x="44" y="58"/>
                      </a:cubicBezTo>
                      <a:cubicBezTo>
                        <a:pt x="45" y="60"/>
                        <a:pt x="47" y="62"/>
                        <a:pt x="50" y="62"/>
                      </a:cubicBezTo>
                      <a:cubicBezTo>
                        <a:pt x="54" y="62"/>
                        <a:pt x="57" y="59"/>
                        <a:pt x="57" y="55"/>
                      </a:cubicBezTo>
                      <a:cubicBezTo>
                        <a:pt x="57" y="52"/>
                        <a:pt x="54" y="49"/>
                        <a:pt x="50" y="4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nvGrpSpPr>
              <p:cNvPr id="14" name="组合 13">
                <a:extLst>
                  <a:ext uri="{FF2B5EF4-FFF2-40B4-BE49-F238E27FC236}">
                    <a16:creationId xmlns:a16="http://schemas.microsoft.com/office/drawing/2014/main" id="{EECEEEF5-2390-4008-A573-FDB926016C1E}"/>
                  </a:ext>
                </a:extLst>
              </p:cNvPr>
              <p:cNvGrpSpPr/>
              <p:nvPr/>
            </p:nvGrpSpPr>
            <p:grpSpPr>
              <a:xfrm>
                <a:off x="1032293" y="2294933"/>
                <a:ext cx="615280" cy="615278"/>
                <a:chOff x="1922336" y="2435545"/>
                <a:chExt cx="1022664" cy="1022662"/>
              </a:xfrm>
            </p:grpSpPr>
            <p:sp>
              <p:nvSpPr>
                <p:cNvPr id="15" name="Oval 18">
                  <a:extLst>
                    <a:ext uri="{FF2B5EF4-FFF2-40B4-BE49-F238E27FC236}">
                      <a16:creationId xmlns:a16="http://schemas.microsoft.com/office/drawing/2014/main" id="{6E902646-C17C-4AE3-9FD5-B14A86227B28}"/>
                    </a:ext>
                  </a:extLst>
                </p:cNvPr>
                <p:cNvSpPr/>
                <p:nvPr/>
              </p:nvSpPr>
              <p:spPr>
                <a:xfrm>
                  <a:off x="1922336" y="2435545"/>
                  <a:ext cx="1022664" cy="1022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6" name="Freeform 322">
                  <a:extLst>
                    <a:ext uri="{FF2B5EF4-FFF2-40B4-BE49-F238E27FC236}">
                      <a16:creationId xmlns:a16="http://schemas.microsoft.com/office/drawing/2014/main" id="{D3654852-A71F-44E5-9DB3-DC0D91D5A317}"/>
                    </a:ext>
                  </a:extLst>
                </p:cNvPr>
                <p:cNvSpPr>
                  <a:spLocks/>
                </p:cNvSpPr>
                <p:nvPr/>
              </p:nvSpPr>
              <p:spPr bwMode="auto">
                <a:xfrm>
                  <a:off x="2211087" y="2710187"/>
                  <a:ext cx="445162" cy="473378"/>
                </a:xfrm>
                <a:custGeom>
                  <a:avLst/>
                  <a:gdLst>
                    <a:gd name="T0" fmla="*/ 32 w 60"/>
                    <a:gd name="T1" fmla="*/ 4 h 64"/>
                    <a:gd name="T2" fmla="*/ 32 w 60"/>
                    <a:gd name="T3" fmla="*/ 2 h 64"/>
                    <a:gd name="T4" fmla="*/ 30 w 60"/>
                    <a:gd name="T5" fmla="*/ 0 h 64"/>
                    <a:gd name="T6" fmla="*/ 28 w 60"/>
                    <a:gd name="T7" fmla="*/ 2 h 64"/>
                    <a:gd name="T8" fmla="*/ 28 w 60"/>
                    <a:gd name="T9" fmla="*/ 4 h 64"/>
                    <a:gd name="T10" fmla="*/ 0 w 60"/>
                    <a:gd name="T11" fmla="*/ 34 h 64"/>
                    <a:gd name="T12" fmla="*/ 0 w 60"/>
                    <a:gd name="T13" fmla="*/ 36 h 64"/>
                    <a:gd name="T14" fmla="*/ 0 w 60"/>
                    <a:gd name="T15" fmla="*/ 36 h 64"/>
                    <a:gd name="T16" fmla="*/ 10 w 60"/>
                    <a:gd name="T17" fmla="*/ 28 h 64"/>
                    <a:gd name="T18" fmla="*/ 20 w 60"/>
                    <a:gd name="T19" fmla="*/ 36 h 64"/>
                    <a:gd name="T20" fmla="*/ 20 w 60"/>
                    <a:gd name="T21" fmla="*/ 36 h 64"/>
                    <a:gd name="T22" fmla="*/ 28 w 60"/>
                    <a:gd name="T23" fmla="*/ 28 h 64"/>
                    <a:gd name="T24" fmla="*/ 28 w 60"/>
                    <a:gd name="T25" fmla="*/ 50 h 64"/>
                    <a:gd name="T26" fmla="*/ 22 w 60"/>
                    <a:gd name="T27" fmla="*/ 60 h 64"/>
                    <a:gd name="T28" fmla="*/ 16 w 60"/>
                    <a:gd name="T29" fmla="*/ 54 h 64"/>
                    <a:gd name="T30" fmla="*/ 14 w 60"/>
                    <a:gd name="T31" fmla="*/ 52 h 64"/>
                    <a:gd name="T32" fmla="*/ 12 w 60"/>
                    <a:gd name="T33" fmla="*/ 54 h 64"/>
                    <a:gd name="T34" fmla="*/ 22 w 60"/>
                    <a:gd name="T35" fmla="*/ 64 h 64"/>
                    <a:gd name="T36" fmla="*/ 32 w 60"/>
                    <a:gd name="T37" fmla="*/ 50 h 64"/>
                    <a:gd name="T38" fmla="*/ 32 w 60"/>
                    <a:gd name="T39" fmla="*/ 28 h 64"/>
                    <a:gd name="T40" fmla="*/ 40 w 60"/>
                    <a:gd name="T41" fmla="*/ 36 h 64"/>
                    <a:gd name="T42" fmla="*/ 40 w 60"/>
                    <a:gd name="T43" fmla="*/ 36 h 64"/>
                    <a:gd name="T44" fmla="*/ 50 w 60"/>
                    <a:gd name="T45" fmla="*/ 28 h 64"/>
                    <a:gd name="T46" fmla="*/ 60 w 60"/>
                    <a:gd name="T47" fmla="*/ 36 h 64"/>
                    <a:gd name="T48" fmla="*/ 60 w 60"/>
                    <a:gd name="T49" fmla="*/ 36 h 64"/>
                    <a:gd name="T50" fmla="*/ 60 w 60"/>
                    <a:gd name="T51" fmla="*/ 34 h 64"/>
                    <a:gd name="T52" fmla="*/ 32 w 60"/>
                    <a:gd name="T53" fmla="*/ 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id-ID" sz="2400">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sp>
          <p:nvSpPr>
            <p:cNvPr id="24" name="文本框 23">
              <a:extLst>
                <a:ext uri="{FF2B5EF4-FFF2-40B4-BE49-F238E27FC236}">
                  <a16:creationId xmlns:a16="http://schemas.microsoft.com/office/drawing/2014/main" id="{FDF1386F-8E37-42FF-9837-FEF0247DE601}"/>
                </a:ext>
              </a:extLst>
            </p:cNvPr>
            <p:cNvSpPr txBox="1"/>
            <p:nvPr/>
          </p:nvSpPr>
          <p:spPr>
            <a:xfrm>
              <a:off x="2360098" y="2372249"/>
              <a:ext cx="8675764" cy="707886"/>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交流双方的行为基础：该基础由个体网民的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个内容组成，分别是交往行为的驱动力、交往行为的目的以及预设的交往效果；</a:t>
              </a:r>
            </a:p>
          </p:txBody>
        </p:sp>
        <p:sp>
          <p:nvSpPr>
            <p:cNvPr id="25" name="文本框 24">
              <a:extLst>
                <a:ext uri="{FF2B5EF4-FFF2-40B4-BE49-F238E27FC236}">
                  <a16:creationId xmlns:a16="http://schemas.microsoft.com/office/drawing/2014/main" id="{898D42E9-148E-4525-A0AB-1BBE729161C4}"/>
                </a:ext>
              </a:extLst>
            </p:cNvPr>
            <p:cNvSpPr txBox="1"/>
            <p:nvPr/>
          </p:nvSpPr>
          <p:spPr>
            <a:xfrm>
              <a:off x="2360098" y="3978154"/>
              <a:ext cx="8775988" cy="707886"/>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交流双方的行为选择：该选择既受制于个体网民的自身因素，也受制于网络社会空间形成时所产生的交往规则因素；</a:t>
              </a:r>
            </a:p>
          </p:txBody>
        </p:sp>
        <p:sp>
          <p:nvSpPr>
            <p:cNvPr id="26" name="文本框 25">
              <a:extLst>
                <a:ext uri="{FF2B5EF4-FFF2-40B4-BE49-F238E27FC236}">
                  <a16:creationId xmlns:a16="http://schemas.microsoft.com/office/drawing/2014/main" id="{8FB2C0D1-4E78-452B-A2FF-FF34854A5DA1}"/>
                </a:ext>
              </a:extLst>
            </p:cNvPr>
            <p:cNvSpPr txBox="1"/>
            <p:nvPr/>
          </p:nvSpPr>
          <p:spPr>
            <a:xfrm>
              <a:off x="2409001" y="5789124"/>
              <a:ext cx="6097088" cy="400110"/>
            </a:xfrm>
            <a:prstGeom prst="rect">
              <a:avLst/>
            </a:prstGeom>
            <a:noFill/>
          </p:spPr>
          <p:txBody>
            <a:bodyPr wrap="square">
              <a:spAutoFit/>
            </a:bodyPr>
            <a:lstStyle/>
            <a:p>
              <a:pPr lvl="0" algn="just"/>
              <a:r>
                <a:rPr lang="zh-CN" altLang="zh-CN" sz="2000" dirty="0">
                  <a:solidFill>
                    <a:schemeClr val="bg2">
                      <a:lumMod val="25000"/>
                    </a:schemeClr>
                  </a:solidFill>
                  <a:latin typeface="微软雅黑" panose="020B0503020204020204" pitchFamily="34" charset="-122"/>
                  <a:ea typeface="微软雅黑" panose="020B0503020204020204" pitchFamily="34" charset="-122"/>
                </a:rPr>
                <a:t>交流双方的行为结果：该结果是交往双方的验证工具。</a:t>
              </a:r>
            </a:p>
          </p:txBody>
        </p:sp>
      </p:grpSp>
    </p:spTree>
    <p:extLst>
      <p:ext uri="{BB962C8B-B14F-4D97-AF65-F5344CB8AC3E}">
        <p14:creationId xmlns:p14="http://schemas.microsoft.com/office/powerpoint/2010/main" val="10459567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3" y="998390"/>
            <a:ext cx="11122196" cy="1884618"/>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互动双方的网络交往行为就是互动双方在网络社会空间中的一种角色关系。从网络人际互动行为产生的角色关系来看，将存在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种角色关系类型，包括亲近型、冷淡型、互助型和对抗型。与此相对应，网络人际互动的交往行为也可以分为</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种类型，分别是网络利他行为、网络利己行为、网络合作行为以及网络竞争行为</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p>
        </p:txBody>
      </p:sp>
      <p:pic>
        <p:nvPicPr>
          <p:cNvPr id="15362" name="Picture 2">
            <a:extLst>
              <a:ext uri="{FF2B5EF4-FFF2-40B4-BE49-F238E27FC236}">
                <a16:creationId xmlns:a16="http://schemas.microsoft.com/office/drawing/2014/main" id="{3E5CB883-B6B1-4F43-A456-D6F6FD8546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7597" y="3049533"/>
            <a:ext cx="8213308" cy="3155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227585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DCD1E4C-132F-4771-89B9-96B8C535A51C}"/>
              </a:ext>
            </a:extLst>
          </p:cNvPr>
          <p:cNvSpPr/>
          <p:nvPr/>
        </p:nvSpPr>
        <p:spPr>
          <a:xfrm>
            <a:off x="550593" y="998390"/>
            <a:ext cx="11122196"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交往行为中的利他行为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界定方面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无论采用何种界定标准，道德行为都是网络利他行为的本质属性。关于现实社会中的利他行为，学者们有两种不同的看法，其一是肯定其为人的一种普遍义务，其二认为它是人的一种善行。</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如果将利他行为当做一种个体普遍需要承担的义务，那么也就拥有了与义务相对应的权利。但是在现实生活中，利他行为通常是个体对受助人的爱心行为，是个体基于自愿自决状态下的自我选择。</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027046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DCD1E4C-132F-4771-89B9-96B8C535A51C}"/>
              </a:ext>
            </a:extLst>
          </p:cNvPr>
          <p:cNvSpPr/>
          <p:nvPr/>
        </p:nvSpPr>
        <p:spPr>
          <a:xfrm>
            <a:off x="550593" y="998390"/>
            <a:ext cx="1112219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交往行为中的利他行为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界定方面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而这种爱心行为，对个体来说是一种分外行为，因此体现了利他行为本身涵义的模糊性和不确定性。由此得知，在网络社会空间中，互动行为产生的角色关系具有不稳定性和不确定性。导致在一定程度上，网络利他行为同样表现出模糊性和不确定性，</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图所示为利他行为中模糊性和不确定性的表现。</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6386" name="Picture 2">
            <a:extLst>
              <a:ext uri="{FF2B5EF4-FFF2-40B4-BE49-F238E27FC236}">
                <a16:creationId xmlns:a16="http://schemas.microsoft.com/office/drawing/2014/main" id="{F5A54369-AE86-426E-84A3-10E716B3E0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2822" y="4169357"/>
            <a:ext cx="8316110" cy="1979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784857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DCD1E4C-132F-4771-89B9-96B8C535A51C}"/>
              </a:ext>
            </a:extLst>
          </p:cNvPr>
          <p:cNvSpPr/>
          <p:nvPr/>
        </p:nvSpPr>
        <p:spPr>
          <a:xfrm>
            <a:off x="550593" y="998390"/>
            <a:ext cx="11122196" cy="395698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交往行为中的利他行为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界定方面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现实社会的亲密关系无法让网民将利他行为当做义务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亲密关系包括亲戚关系、同学关系、同事关系和朋友关系，关系达不到主动承担义务的阶段。现实社会中的相对固定性，使互动方承担了义务，就拥有了权力。</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网络社会中的角色关系具有易变性和随意性，这使承担义务变得更加民主，表现为互动方拥有自愿性格、慷慨性格和奉献精神时，更加勇于承担责任。</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0005768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3098800" y="1219200"/>
            <a:ext cx="8517466" cy="5029200"/>
          </a:xfrm>
          <a:prstGeom prst="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等线" panose="02010600030101010101" pitchFamily="2" charset="-122"/>
              <a:ea typeface="等线" panose="02010600030101010101" pitchFamily="2" charset="-122"/>
            </a:endParaRPr>
          </a:p>
        </p:txBody>
      </p:sp>
      <p:sp>
        <p:nvSpPr>
          <p:cNvPr id="11" name="文本框 1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0" y="939887"/>
            <a:ext cx="5923081" cy="707886"/>
          </a:xfrm>
          <a:prstGeom prst="rect">
            <a:avLst/>
          </a:prstGeom>
          <a:noFill/>
        </p:spPr>
        <p:txBody>
          <a:bodyPr wrap="square" rtlCol="0">
            <a:spAutoFit/>
          </a:bodyPr>
          <a:lstStyle/>
          <a:p>
            <a:pPr algn="ctr"/>
            <a:r>
              <a:rPr kumimoji="1" lang="en-US" altLang="zh-CN" sz="4000" b="1" dirty="0">
                <a:solidFill>
                  <a:srgbClr val="800000"/>
                </a:solidFill>
                <a:latin typeface="Josefin Sans" charset="0"/>
                <a:ea typeface="Josefin Sans" charset="0"/>
                <a:cs typeface="Josefin Sans" charset="0"/>
              </a:rPr>
              <a:t>C   O   N   T   E   N   T</a:t>
            </a:r>
            <a:endParaRPr kumimoji="1" lang="zh-CN" altLang="en-US" sz="4000" b="1" dirty="0">
              <a:solidFill>
                <a:srgbClr val="800000"/>
              </a:solidFill>
              <a:latin typeface="Josefin Sans" charset="0"/>
              <a:ea typeface="Josefin Sans" charset="0"/>
              <a:cs typeface="Josefin Sans" charset="0"/>
            </a:endParaRPr>
          </a:p>
        </p:txBody>
      </p:sp>
      <p:sp>
        <p:nvSpPr>
          <p:cNvPr id="13" name="文本框 12" descr="e7d195523061f1c01d60fa9f1cfcbfb3d7dea265119d71e15FBB43640B43E9A75E03FE54C774D5D4779ED45933E78901D3CB0E69E39D04A9E1E9B25CF060C4BCA4D072860494D0D8E683C2FE58414E15A257B8C98CAC931B2A91D95E391D8F56A6B197C339044743E4A827576812018FE092D8F796C38DC487F641821CDDB0736DD3EE0F684ACE40"/>
          <p:cNvSpPr txBox="1"/>
          <p:nvPr/>
        </p:nvSpPr>
        <p:spPr>
          <a:xfrm>
            <a:off x="7767844" y="3131701"/>
            <a:ext cx="4009893" cy="1564274"/>
          </a:xfrm>
          <a:prstGeom prst="rect">
            <a:avLst/>
          </a:prstGeom>
          <a:noFill/>
        </p:spPr>
        <p:txBody>
          <a:bodyPr wrap="square" rtlCol="0">
            <a:spAutoFit/>
          </a:bodyPr>
          <a:lstStyle/>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网络人际互动的系统结构</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网络人际互动的行为模式</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a:p>
            <a:pPr>
              <a:lnSpc>
                <a:spcPct val="150000"/>
              </a:lnSpc>
            </a:pPr>
            <a:r>
              <a:rPr kumimoji="1" lang="zh-CN" altLang="en-US" sz="2200" b="1" dirty="0">
                <a:solidFill>
                  <a:srgbClr val="E7E6E6">
                    <a:lumMod val="25000"/>
                  </a:srgbClr>
                </a:solidFill>
                <a:latin typeface="等线" panose="02010600030101010101" pitchFamily="2" charset="-122"/>
                <a:ea typeface="等线" panose="02010600030101010101" pitchFamily="2" charset="-122"/>
                <a:cs typeface="Josefin Sans" charset="0"/>
              </a:rPr>
              <a:t>网络人际互动的作用与影响</a:t>
            </a:r>
            <a:endParaRPr kumimoji="1" lang="en-US" altLang="zh-CN" sz="2200" b="1" dirty="0">
              <a:solidFill>
                <a:srgbClr val="E7E6E6">
                  <a:lumMod val="25000"/>
                </a:srgbClr>
              </a:solidFill>
              <a:latin typeface="等线" panose="02010600030101010101" pitchFamily="2" charset="-122"/>
              <a:ea typeface="等线" panose="02010600030101010101" pitchFamily="2" charset="-122"/>
              <a:cs typeface="Josefin Sans" charset="0"/>
            </a:endParaRPr>
          </a:p>
        </p:txBody>
      </p:sp>
      <p:sp>
        <p:nvSpPr>
          <p:cNvPr id="6" name="e7d195523061f1c0" descr="e7d195523061f1c01d60fa9f1cfcbfb3d7dea265119d71e15FBB43640B43E9A75E03FE54C774D5D4779ED45933E78901D3CB0E69E39D04A9E1E9B25CF060C4BCA4D072860494D0D8E683C2FE58414E15A257B8C98CAC931B2A91D95E391D8F56A6B197C339044743E4A827576812018FE092D8F796C38DC487F641821CDDB0736DD3EE0F684ACE40" hidden="1"/>
          <p:cNvSpPr txBox="1"/>
          <p:nvPr/>
        </p:nvSpPr>
        <p:spPr>
          <a:xfrm>
            <a:off x="-355600" y="1803400"/>
            <a:ext cx="262251" cy="1016000"/>
          </a:xfrm>
          <a:prstGeom prst="rect">
            <a:avLst/>
          </a:prstGeom>
          <a:noFill/>
        </p:spPr>
        <p:txBody>
          <a:bodyPr vert="wordArtVert" rtlCol="0">
            <a:spAutoFit/>
          </a:bodyPr>
          <a:lstStyle/>
          <a:p>
            <a:r>
              <a:rPr lang="en-US" altLang="zh-CN" sz="100">
                <a:solidFill>
                  <a:prstClr val="black"/>
                </a:solidFill>
              </a:rPr>
              <a:t>e7d195523061f1c01d60fa9f1cfcbfb3d7dea265119d71e15FBB43640B43E9A75E03FE54C774D5D4779ED45933E78901D3CB0E69E39D04A9E1E9B25CF060C4BCA4D072860494D0D8E683C2FE58414E15A257B8C98CAC931B2A91D95E391D8F56A6B197C339044743E4A827576812018FE092D8F796C38DC487F641821CDDB0736DD3EE0F684ACE40</a:t>
            </a:r>
            <a:endParaRPr lang="zh-CN" altLang="en-US" sz="100">
              <a:solidFill>
                <a:prstClr val="black"/>
              </a:solidFill>
            </a:endParaRPr>
          </a:p>
        </p:txBody>
      </p:sp>
      <p:pic>
        <p:nvPicPr>
          <p:cNvPr id="1026" name="Picture 2" descr="https://gimg2.baidu.com/image_search/src=http%3A%2F%2Fbig5.china.com.cn%2Fgate%2Fbig5%2Fzjnews.china.com.cn%2Fd%2Ffile%2Fzjwx%2Fdt%2Fwx%2F2018-05-25%2F98457ef0d74bae3ec1114b071ac959fc.jpg&amp;refer=http%3A%2F%2Fbig5.china.com.cn&amp;app=2002&amp;size=f9999,10000&amp;q=a80&amp;n=0&amp;g=0n&amp;fmt=jpeg?sec=1613203048&amp;t=78a167a5e85354ab709f401001a616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9319" y="2274066"/>
            <a:ext cx="6026474" cy="334804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417865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DCD1E4C-132F-4771-89B9-96B8C535A51C}"/>
              </a:ext>
            </a:extLst>
          </p:cNvPr>
          <p:cNvSpPr/>
          <p:nvPr/>
        </p:nvSpPr>
        <p:spPr>
          <a:xfrm>
            <a:off x="550593" y="998390"/>
            <a:ext cx="11122196" cy="436734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交往行为中的利他行为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界定方面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为了能够建立网络交往关系并使角色关系更加牢固，互动双方会将亲密的角色关系作为利他 行为的基础</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交往行为的发生过程中，互动双方并不完全按照现实生活中的“代价→报酬”公式，获取经济利益与物质需求，而是表现为利他行为的观念与精神满足，也通过互换角色或帮助互动的另一方实现自身的观念和原则，还可以在交往互动中增强并扩展利他行为的观念和原则。这是一种增强和实现角色关系互动性、有序性以及系统性的活动。</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750929"/>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DCD1E4C-132F-4771-89B9-96B8C535A51C}"/>
              </a:ext>
            </a:extLst>
          </p:cNvPr>
          <p:cNvSpPr/>
          <p:nvPr/>
        </p:nvSpPr>
        <p:spPr>
          <a:xfrm>
            <a:off x="550593" y="998390"/>
            <a:ext cx="11122196"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交往行为中的利他行为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动机方面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DF9D9C0D-B488-49A4-B7B3-09EC456F024C}"/>
              </a:ext>
            </a:extLst>
          </p:cNvPr>
          <p:cNvSpPr txBox="1"/>
          <p:nvPr/>
        </p:nvSpPr>
        <p:spPr>
          <a:xfrm>
            <a:off x="828307" y="4623231"/>
            <a:ext cx="1228133" cy="400110"/>
          </a:xfrm>
          <a:prstGeom prst="rect">
            <a:avLst/>
          </a:prstGeom>
          <a:noFill/>
        </p:spPr>
        <p:txBody>
          <a:bodyPr wrap="square">
            <a:spAutoFit/>
          </a:bodyPr>
          <a:lstStyle/>
          <a:p>
            <a:pPr indent="127000" algn="ctr"/>
            <a:r>
              <a:rPr lang="zh-CN" altLang="zh-CN" sz="2000" b="1" dirty="0">
                <a:solidFill>
                  <a:schemeClr val="bg1"/>
                </a:solidFill>
                <a:latin typeface="微软雅黑" panose="020B0503020204020204" pitchFamily="34" charset="-122"/>
                <a:ea typeface="微软雅黑" panose="020B0503020204020204" pitchFamily="34" charset="-122"/>
              </a:rPr>
              <a:t>情感性</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3" name="文本框 42">
            <a:extLst>
              <a:ext uri="{FF2B5EF4-FFF2-40B4-BE49-F238E27FC236}">
                <a16:creationId xmlns:a16="http://schemas.microsoft.com/office/drawing/2014/main" id="{A8433454-9551-4792-BA8C-23D83377312D}"/>
              </a:ext>
            </a:extLst>
          </p:cNvPr>
          <p:cNvSpPr txBox="1"/>
          <p:nvPr/>
        </p:nvSpPr>
        <p:spPr>
          <a:xfrm>
            <a:off x="982359" y="3992289"/>
            <a:ext cx="2876209" cy="830997"/>
          </a:xfrm>
          <a:prstGeom prst="rect">
            <a:avLst/>
          </a:prstGeom>
          <a:noFill/>
        </p:spPr>
        <p:txBody>
          <a:bodyPr wrap="square" rtlCol="0">
            <a:spAutoFit/>
          </a:bodyPr>
          <a:lstStyle/>
          <a:p>
            <a:pPr algn="just"/>
            <a:r>
              <a:rPr lang="zh-CN" altLang="zh-CN" sz="1200" dirty="0">
                <a:solidFill>
                  <a:schemeClr val="tx1">
                    <a:lumMod val="50000"/>
                    <a:lumOff val="50000"/>
                  </a:schemeClr>
                </a:solidFill>
                <a:ea typeface="Source Han Serif SC" panose="02020400000000000000" pitchFamily="18" charset="-122"/>
              </a:rPr>
              <a:t>利他行为的规则性动机来自现实社会的道德规范和网络社会的特定要求，也是网络个体的自律与他律而呈现的一种行为。</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45" name="矩形 44">
            <a:extLst>
              <a:ext uri="{FF2B5EF4-FFF2-40B4-BE49-F238E27FC236}">
                <a16:creationId xmlns:a16="http://schemas.microsoft.com/office/drawing/2014/main" id="{F077ED9B-A796-462C-8668-3200E8FCA424}"/>
              </a:ext>
            </a:extLst>
          </p:cNvPr>
          <p:cNvSpPr/>
          <p:nvPr/>
        </p:nvSpPr>
        <p:spPr>
          <a:xfrm>
            <a:off x="5095557" y="3898639"/>
            <a:ext cx="1447074" cy="12774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52" name="组合 51">
            <a:extLst>
              <a:ext uri="{FF2B5EF4-FFF2-40B4-BE49-F238E27FC236}">
                <a16:creationId xmlns:a16="http://schemas.microsoft.com/office/drawing/2014/main" id="{24734A19-5DA3-4E93-A93A-87C495030815}"/>
              </a:ext>
            </a:extLst>
          </p:cNvPr>
          <p:cNvGrpSpPr/>
          <p:nvPr/>
        </p:nvGrpSpPr>
        <p:grpSpPr>
          <a:xfrm>
            <a:off x="947659" y="2108024"/>
            <a:ext cx="10969684" cy="4498537"/>
            <a:chOff x="947659" y="2108024"/>
            <a:chExt cx="10969684" cy="4498537"/>
          </a:xfrm>
        </p:grpSpPr>
        <p:grpSp>
          <p:nvGrpSpPr>
            <p:cNvPr id="11" name="组合 10">
              <a:extLst>
                <a:ext uri="{FF2B5EF4-FFF2-40B4-BE49-F238E27FC236}">
                  <a16:creationId xmlns:a16="http://schemas.microsoft.com/office/drawing/2014/main" id="{0C9D61EF-A18D-46B4-A58E-16FA83A14FB3}"/>
                </a:ext>
              </a:extLst>
            </p:cNvPr>
            <p:cNvGrpSpPr/>
            <p:nvPr/>
          </p:nvGrpSpPr>
          <p:grpSpPr>
            <a:xfrm>
              <a:off x="947659" y="2144107"/>
              <a:ext cx="7365445" cy="3724386"/>
              <a:chOff x="-465218" y="932327"/>
              <a:chExt cx="9758847" cy="4934625"/>
            </a:xfrm>
          </p:grpSpPr>
          <p:sp>
            <p:nvSpPr>
              <p:cNvPr id="35" name="文本框 34">
                <a:extLst>
                  <a:ext uri="{FF2B5EF4-FFF2-40B4-BE49-F238E27FC236}">
                    <a16:creationId xmlns:a16="http://schemas.microsoft.com/office/drawing/2014/main" id="{30A35C94-11E9-42A6-AE11-79D3500C8783}"/>
                  </a:ext>
                </a:extLst>
              </p:cNvPr>
              <p:cNvSpPr txBox="1"/>
              <p:nvPr/>
            </p:nvSpPr>
            <p:spPr>
              <a:xfrm>
                <a:off x="-419240" y="2927599"/>
                <a:ext cx="1210588" cy="530126"/>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solidFill>
                    <a:latin typeface="Source Han Serif SC" panose="02020400000000000000" pitchFamily="18" charset="-122"/>
                    <a:ea typeface="Source Han Serif SC" panose="02020400000000000000" pitchFamily="18" charset="-122"/>
                    <a:sym typeface="Source Han Serif SC" panose="02020400000000000000" pitchFamily="18" charset="-122"/>
                  </a:rPr>
                  <a:t>成因</a:t>
                </a:r>
                <a:endParaRPr kumimoji="0" lang="zh-CN" altLang="en-US" sz="20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15" name="组合 14">
                <a:extLst>
                  <a:ext uri="{FF2B5EF4-FFF2-40B4-BE49-F238E27FC236}">
                    <a16:creationId xmlns:a16="http://schemas.microsoft.com/office/drawing/2014/main" id="{59D9BE80-9616-4843-8F65-530E467BC66E}"/>
                  </a:ext>
                </a:extLst>
              </p:cNvPr>
              <p:cNvGrpSpPr/>
              <p:nvPr/>
            </p:nvGrpSpPr>
            <p:grpSpPr>
              <a:xfrm>
                <a:off x="-465218" y="932327"/>
                <a:ext cx="9758847" cy="4934625"/>
                <a:chOff x="-465218" y="932327"/>
                <a:chExt cx="9758847" cy="4934625"/>
              </a:xfrm>
            </p:grpSpPr>
            <p:grpSp>
              <p:nvGrpSpPr>
                <p:cNvPr id="20" name="组合 19">
                  <a:extLst>
                    <a:ext uri="{FF2B5EF4-FFF2-40B4-BE49-F238E27FC236}">
                      <a16:creationId xmlns:a16="http://schemas.microsoft.com/office/drawing/2014/main" id="{AAE7F3FA-3C5D-4A47-9309-AE9ADCD85E47}"/>
                    </a:ext>
                  </a:extLst>
                </p:cNvPr>
                <p:cNvGrpSpPr/>
                <p:nvPr/>
              </p:nvGrpSpPr>
              <p:grpSpPr>
                <a:xfrm>
                  <a:off x="3395421" y="1147156"/>
                  <a:ext cx="5898208" cy="3420691"/>
                  <a:chOff x="3395421" y="1147156"/>
                  <a:chExt cx="5898208" cy="3420691"/>
                </a:xfrm>
              </p:grpSpPr>
              <p:sp>
                <p:nvSpPr>
                  <p:cNvPr id="30" name="矩形 29">
                    <a:extLst>
                      <a:ext uri="{FF2B5EF4-FFF2-40B4-BE49-F238E27FC236}">
                        <a16:creationId xmlns:a16="http://schemas.microsoft.com/office/drawing/2014/main" id="{D1B5DDE4-B7A5-42BC-9753-3549D01FBF11}"/>
                      </a:ext>
                    </a:extLst>
                  </p:cNvPr>
                  <p:cNvSpPr/>
                  <p:nvPr/>
                </p:nvSpPr>
                <p:spPr>
                  <a:xfrm>
                    <a:off x="6364511" y="1147156"/>
                    <a:ext cx="2929118" cy="202328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矩形 32">
                    <a:extLst>
                      <a:ext uri="{FF2B5EF4-FFF2-40B4-BE49-F238E27FC236}">
                        <a16:creationId xmlns:a16="http://schemas.microsoft.com/office/drawing/2014/main" id="{9B12870E-36EF-44A2-A0E6-D0B3D4137370}"/>
                      </a:ext>
                    </a:extLst>
                  </p:cNvPr>
                  <p:cNvSpPr/>
                  <p:nvPr/>
                </p:nvSpPr>
                <p:spPr>
                  <a:xfrm>
                    <a:off x="3395421" y="3256994"/>
                    <a:ext cx="1484968" cy="13108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2" name="组合 21">
                  <a:extLst>
                    <a:ext uri="{FF2B5EF4-FFF2-40B4-BE49-F238E27FC236}">
                      <a16:creationId xmlns:a16="http://schemas.microsoft.com/office/drawing/2014/main" id="{5C7C6BD1-2F01-49C9-AAD0-0241098301B0}"/>
                    </a:ext>
                  </a:extLst>
                </p:cNvPr>
                <p:cNvGrpSpPr/>
                <p:nvPr/>
              </p:nvGrpSpPr>
              <p:grpSpPr>
                <a:xfrm>
                  <a:off x="-392308" y="932327"/>
                  <a:ext cx="6525573" cy="2052851"/>
                  <a:chOff x="-1645668" y="4518877"/>
                  <a:chExt cx="6525573" cy="2052851"/>
                </a:xfrm>
              </p:grpSpPr>
              <p:sp>
                <p:nvSpPr>
                  <p:cNvPr id="26" name="文本框 25">
                    <a:extLst>
                      <a:ext uri="{FF2B5EF4-FFF2-40B4-BE49-F238E27FC236}">
                        <a16:creationId xmlns:a16="http://schemas.microsoft.com/office/drawing/2014/main" id="{51A574E3-01C8-4E5B-84D1-0519B5DDD812}"/>
                      </a:ext>
                    </a:extLst>
                  </p:cNvPr>
                  <p:cNvSpPr txBox="1"/>
                  <p:nvPr/>
                </p:nvSpPr>
                <p:spPr>
                  <a:xfrm>
                    <a:off x="-1645668" y="4981352"/>
                    <a:ext cx="6525573" cy="1590376"/>
                  </a:xfrm>
                  <a:prstGeom prst="rect">
                    <a:avLst/>
                  </a:prstGeom>
                  <a:noFill/>
                </p:spPr>
                <p:txBody>
                  <a:bodyPr wrap="square" rtlCol="0">
                    <a:spAutoFit/>
                  </a:bodyPr>
                  <a:lstStyle/>
                  <a:p>
                    <a:pPr algn="just"/>
                    <a:r>
                      <a:rPr lang="zh-CN" altLang="zh-CN" sz="1200" dirty="0">
                        <a:solidFill>
                          <a:schemeClr val="tx1">
                            <a:lumMod val="50000"/>
                            <a:lumOff val="50000"/>
                          </a:schemeClr>
                        </a:solidFill>
                        <a:ea typeface="Source Han Serif SC" panose="02020400000000000000" pitchFamily="18" charset="-122"/>
                      </a:rPr>
                      <a:t>在网络社会中，由于网民约束力的减弱，使其更加自由的展示自己。同时，网络不会直接为网民提供物质性产品，而是无数网民通过信息共享和知识共享等手段、工具与平台，进而产生更多网络优势与利益的增加以及精神的愉悦。</a:t>
                    </a:r>
                  </a:p>
                  <a:p>
                    <a:pPr algn="just"/>
                    <a:r>
                      <a:rPr lang="zh-CN" altLang="zh-CN" sz="1200" dirty="0">
                        <a:solidFill>
                          <a:schemeClr val="tx1">
                            <a:lumMod val="50000"/>
                            <a:lumOff val="50000"/>
                          </a:schemeClr>
                        </a:solidFill>
                        <a:ea typeface="Source Han Serif SC" panose="02020400000000000000" pitchFamily="18" charset="-122"/>
                      </a:rPr>
                      <a:t>这使具有丰富感情的个体在网络交往中，必然也会将现实生活中的性格和情感等应用于网络互动中，而网络利他行为中的情感主要是同情。</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27" name="文本框 26">
                    <a:extLst>
                      <a:ext uri="{FF2B5EF4-FFF2-40B4-BE49-F238E27FC236}">
                        <a16:creationId xmlns:a16="http://schemas.microsoft.com/office/drawing/2014/main" id="{C293BF92-7E42-4162-A56C-B25B312F1F3B}"/>
                      </a:ext>
                    </a:extLst>
                  </p:cNvPr>
                  <p:cNvSpPr txBox="1"/>
                  <p:nvPr/>
                </p:nvSpPr>
                <p:spPr>
                  <a:xfrm>
                    <a:off x="3669317" y="4518877"/>
                    <a:ext cx="1210588" cy="530126"/>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6"/>
                        </a:solidFill>
                        <a:latin typeface="Source Han Serif SC" panose="02020400000000000000" pitchFamily="18" charset="-122"/>
                        <a:ea typeface="Source Han Serif SC" panose="02020400000000000000" pitchFamily="18" charset="-122"/>
                        <a:sym typeface="Source Han Serif SC" panose="02020400000000000000" pitchFamily="18" charset="-122"/>
                      </a:rPr>
                      <a:t>成因</a:t>
                    </a:r>
                    <a:endParaRPr kumimoji="0" lang="zh-CN" altLang="en-US" sz="2000" b="1" i="0" u="none" strike="noStrike" kern="1200" cap="none" spc="0" normalizeH="0" baseline="0" noProof="0" dirty="0">
                      <a:ln>
                        <a:noFill/>
                      </a:ln>
                      <a:solidFill>
                        <a:schemeClr val="accent6"/>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3" name="组合 22">
                  <a:extLst>
                    <a:ext uri="{FF2B5EF4-FFF2-40B4-BE49-F238E27FC236}">
                      <a16:creationId xmlns:a16="http://schemas.microsoft.com/office/drawing/2014/main" id="{8B34D315-9F25-4F07-84E5-ECE5E274F9EC}"/>
                    </a:ext>
                  </a:extLst>
                </p:cNvPr>
                <p:cNvGrpSpPr/>
                <p:nvPr/>
              </p:nvGrpSpPr>
              <p:grpSpPr>
                <a:xfrm>
                  <a:off x="-465218" y="4517976"/>
                  <a:ext cx="3810833" cy="1348976"/>
                  <a:chOff x="-8260894" y="7194501"/>
                  <a:chExt cx="3810833" cy="1348976"/>
                </a:xfrm>
              </p:grpSpPr>
              <p:sp>
                <p:nvSpPr>
                  <p:cNvPr id="24" name="文本框 23">
                    <a:extLst>
                      <a:ext uri="{FF2B5EF4-FFF2-40B4-BE49-F238E27FC236}">
                        <a16:creationId xmlns:a16="http://schemas.microsoft.com/office/drawing/2014/main" id="{EB3B73D9-0376-46B5-B84D-6B7A304B08C3}"/>
                      </a:ext>
                    </a:extLst>
                  </p:cNvPr>
                  <p:cNvSpPr txBox="1"/>
                  <p:nvPr/>
                </p:nvSpPr>
                <p:spPr>
                  <a:xfrm>
                    <a:off x="-8260894" y="7687121"/>
                    <a:ext cx="3810833" cy="856356"/>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200" dirty="0">
                        <a:solidFill>
                          <a:schemeClr val="tx1">
                            <a:lumMod val="50000"/>
                            <a:lumOff val="50000"/>
                          </a:schemeClr>
                        </a:solidFill>
                        <a:ea typeface="Source Han Serif SC" panose="02020400000000000000" pitchFamily="18" charset="-122"/>
                      </a:rPr>
                      <a:t>对于遵从网络道德规则而言，网络个体利他行为表现的更多是基于自律，也更加凸显人类的主体意识和能动性。</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25" name="文本框 24">
                    <a:extLst>
                      <a:ext uri="{FF2B5EF4-FFF2-40B4-BE49-F238E27FC236}">
                        <a16:creationId xmlns:a16="http://schemas.microsoft.com/office/drawing/2014/main" id="{16335801-912F-46DE-91FF-1B1965C3923D}"/>
                      </a:ext>
                    </a:extLst>
                  </p:cNvPr>
                  <p:cNvSpPr txBox="1"/>
                  <p:nvPr/>
                </p:nvSpPr>
                <p:spPr>
                  <a:xfrm>
                    <a:off x="-8260893" y="7194501"/>
                    <a:ext cx="1210588" cy="53012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1"/>
                        </a:solidFill>
                        <a:latin typeface="Source Han Serif SC" panose="02020400000000000000" pitchFamily="18" charset="-122"/>
                        <a:ea typeface="Source Han Serif SC" panose="02020400000000000000" pitchFamily="18" charset="-122"/>
                        <a:sym typeface="Source Han Serif SC" panose="02020400000000000000" pitchFamily="18" charset="-122"/>
                      </a:rPr>
                      <a:t>表现</a:t>
                    </a:r>
                    <a:endParaRPr kumimoji="0" lang="zh-CN" altLang="en-US" sz="20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grpSp>
        <p:sp>
          <p:nvSpPr>
            <p:cNvPr id="38" name="文本框 37">
              <a:extLst>
                <a:ext uri="{FF2B5EF4-FFF2-40B4-BE49-F238E27FC236}">
                  <a16:creationId xmlns:a16="http://schemas.microsoft.com/office/drawing/2014/main" id="{D8FDF7AA-CF49-4DE2-ADBD-2BDDE3CFF916}"/>
                </a:ext>
              </a:extLst>
            </p:cNvPr>
            <p:cNvSpPr txBox="1"/>
            <p:nvPr/>
          </p:nvSpPr>
          <p:spPr>
            <a:xfrm>
              <a:off x="6405756" y="2796460"/>
              <a:ext cx="1258591"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情感性</a:t>
              </a:r>
            </a:p>
          </p:txBody>
        </p:sp>
        <p:sp>
          <p:nvSpPr>
            <p:cNvPr id="41" name="文本框 40">
              <a:extLst>
                <a:ext uri="{FF2B5EF4-FFF2-40B4-BE49-F238E27FC236}">
                  <a16:creationId xmlns:a16="http://schemas.microsoft.com/office/drawing/2014/main" id="{517FF8BD-580A-4F68-92B7-47CD94552DE8}"/>
                </a:ext>
              </a:extLst>
            </p:cNvPr>
            <p:cNvSpPr txBox="1"/>
            <p:nvPr/>
          </p:nvSpPr>
          <p:spPr>
            <a:xfrm>
              <a:off x="8106458" y="2108024"/>
              <a:ext cx="913686"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6"/>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表现</a:t>
              </a:r>
            </a:p>
          </p:txBody>
        </p:sp>
        <p:sp>
          <p:nvSpPr>
            <p:cNvPr id="42" name="文本框 41">
              <a:extLst>
                <a:ext uri="{FF2B5EF4-FFF2-40B4-BE49-F238E27FC236}">
                  <a16:creationId xmlns:a16="http://schemas.microsoft.com/office/drawing/2014/main" id="{4FF6CCC2-79C9-4784-AE1C-AA134752D176}"/>
                </a:ext>
              </a:extLst>
            </p:cNvPr>
            <p:cNvSpPr txBox="1"/>
            <p:nvPr/>
          </p:nvSpPr>
          <p:spPr>
            <a:xfrm>
              <a:off x="8350961" y="2453502"/>
              <a:ext cx="3566382" cy="1569660"/>
            </a:xfrm>
            <a:prstGeom prst="rect">
              <a:avLst/>
            </a:prstGeom>
            <a:noFill/>
          </p:spPr>
          <p:txBody>
            <a:bodyPr wrap="square">
              <a:spAutoFit/>
            </a:bodyPr>
            <a:lstStyle/>
            <a:p>
              <a:r>
                <a:rPr lang="zh-CN" altLang="zh-CN" sz="1200" dirty="0">
                  <a:solidFill>
                    <a:schemeClr val="tx1">
                      <a:lumMod val="50000"/>
                      <a:lumOff val="50000"/>
                    </a:schemeClr>
                  </a:solidFill>
                  <a:ea typeface="Source Han Serif SC" panose="02020400000000000000" pitchFamily="18" charset="-122"/>
                </a:rPr>
                <a:t>同情是指人的一种道德移情能力，包括网民想要建立的新型角色互动关系、不求回报的自我奉献以及在情境刺激下他人帮助的不彻底性等。</a:t>
              </a:r>
            </a:p>
            <a:p>
              <a:r>
                <a:rPr lang="zh-CN" altLang="zh-CN" sz="1200" dirty="0">
                  <a:solidFill>
                    <a:schemeClr val="tx1">
                      <a:lumMod val="50000"/>
                      <a:lumOff val="50000"/>
                    </a:schemeClr>
                  </a:solidFill>
                  <a:ea typeface="Source Han Serif SC" panose="02020400000000000000" pitchFamily="18" charset="-122"/>
                </a:rPr>
                <a:t>这种普遍存在于网络个体之间的相互同情，使网络利他行为者通过“以己度人和角色互换”的人格形式身临其境的体会受助者承受的各种压力、焦虑和痛苦，从这种感同身受中激发自身的网络利他动机，并以此实现利他目的。</a:t>
              </a:r>
              <a:endParaRPr lang="zh-CN" altLang="en-US" sz="1200" dirty="0">
                <a:solidFill>
                  <a:schemeClr val="tx1">
                    <a:lumMod val="50000"/>
                    <a:lumOff val="50000"/>
                  </a:schemeClr>
                </a:solidFill>
                <a:ea typeface="Source Han Serif SC" panose="02020400000000000000" pitchFamily="18" charset="-122"/>
              </a:endParaRPr>
            </a:p>
          </p:txBody>
        </p:sp>
        <p:sp>
          <p:nvSpPr>
            <p:cNvPr id="44" name="文本框 43">
              <a:extLst>
                <a:ext uri="{FF2B5EF4-FFF2-40B4-BE49-F238E27FC236}">
                  <a16:creationId xmlns:a16="http://schemas.microsoft.com/office/drawing/2014/main" id="{EC38E5D1-516D-451E-A869-9D0A55BFFAFC}"/>
                </a:ext>
              </a:extLst>
            </p:cNvPr>
            <p:cNvSpPr txBox="1"/>
            <p:nvPr/>
          </p:nvSpPr>
          <p:spPr>
            <a:xfrm>
              <a:off x="3974784" y="4179611"/>
              <a:ext cx="1234967"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规则性</a:t>
              </a:r>
            </a:p>
          </p:txBody>
        </p:sp>
        <p:sp>
          <p:nvSpPr>
            <p:cNvPr id="46" name="文本框 45">
              <a:extLst>
                <a:ext uri="{FF2B5EF4-FFF2-40B4-BE49-F238E27FC236}">
                  <a16:creationId xmlns:a16="http://schemas.microsoft.com/office/drawing/2014/main" id="{2E767FCE-3D1B-4B16-85B9-FD60CC6B428E}"/>
                </a:ext>
              </a:extLst>
            </p:cNvPr>
            <p:cNvSpPr txBox="1"/>
            <p:nvPr/>
          </p:nvSpPr>
          <p:spPr>
            <a:xfrm>
              <a:off x="6342696" y="3847580"/>
              <a:ext cx="913686"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4">
                      <a:lumMod val="60000"/>
                      <a:lumOff val="4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成因</a:t>
              </a:r>
              <a:endParaRPr kumimoji="0" lang="zh-CN" altLang="en-US" sz="2000" b="1" i="0" u="none" strike="noStrike" kern="1200" cap="none" spc="0" normalizeH="0" baseline="0" noProof="0" dirty="0">
                <a:ln>
                  <a:noFill/>
                </a:ln>
                <a:solidFill>
                  <a:schemeClr val="accent4">
                    <a:lumMod val="60000"/>
                    <a:lumOff val="40000"/>
                  </a:schemeClr>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文本框 46">
              <a:extLst>
                <a:ext uri="{FF2B5EF4-FFF2-40B4-BE49-F238E27FC236}">
                  <a16:creationId xmlns:a16="http://schemas.microsoft.com/office/drawing/2014/main" id="{99066CD4-4909-476B-BD23-60F52F797333}"/>
                </a:ext>
              </a:extLst>
            </p:cNvPr>
            <p:cNvSpPr txBox="1"/>
            <p:nvPr/>
          </p:nvSpPr>
          <p:spPr>
            <a:xfrm>
              <a:off x="6555056" y="4198744"/>
              <a:ext cx="4925146" cy="1015663"/>
            </a:xfrm>
            <a:prstGeom prst="rect">
              <a:avLst/>
            </a:prstGeom>
            <a:noFill/>
          </p:spPr>
          <p:txBody>
            <a:bodyPr wrap="square" rtlCol="0">
              <a:spAutoFit/>
            </a:bodyPr>
            <a:lstStyle/>
            <a:p>
              <a:pPr algn="just"/>
              <a:r>
                <a:rPr lang="zh-CN" altLang="zh-CN" sz="1200" dirty="0">
                  <a:solidFill>
                    <a:schemeClr val="tx1">
                      <a:lumMod val="50000"/>
                      <a:lumOff val="50000"/>
                    </a:schemeClr>
                  </a:solidFill>
                  <a:ea typeface="Source Han Serif SC" panose="02020400000000000000" pitchFamily="18" charset="-122"/>
                </a:rPr>
                <a:t>因为利他行为是以功利主义为目的，是为“绝大多数人的最大幸福”这个规则服务。所以利他行为中的“他”被规定为“绝大多数人”，而利他的结果则表现为增进快乐指数或减少痛苦指数。</a:t>
              </a:r>
            </a:p>
            <a:p>
              <a:pPr algn="just"/>
              <a:r>
                <a:rPr lang="zh-CN" altLang="zh-CN" sz="1200" dirty="0">
                  <a:solidFill>
                    <a:schemeClr val="tx1">
                      <a:lumMod val="50000"/>
                      <a:lumOff val="50000"/>
                    </a:schemeClr>
                  </a:solidFill>
                  <a:ea typeface="Source Han Serif SC" panose="02020400000000000000" pitchFamily="18" charset="-122"/>
                </a:rPr>
                <a:t>因而，想要实现功利主义必须以人的“高尚情操”为基础，而实际上，高尚情操就是一种利他动机的培养与推广。</a:t>
              </a:r>
              <a:endParaRPr lang="en-US" altLang="zh-CN" sz="1200" dirty="0">
                <a:solidFill>
                  <a:schemeClr val="tx1">
                    <a:lumMod val="50000"/>
                    <a:lumOff val="50000"/>
                  </a:schemeClr>
                </a:solidFill>
                <a:ea typeface="Source Han Serif SC" panose="02020400000000000000" pitchFamily="18" charset="-122"/>
                <a:sym typeface="Source Han Serif SC" panose="02020400000000000000" pitchFamily="18" charset="-122"/>
              </a:endParaRPr>
            </a:p>
          </p:txBody>
        </p:sp>
        <p:sp>
          <p:nvSpPr>
            <p:cNvPr id="48" name="文本框 47">
              <a:extLst>
                <a:ext uri="{FF2B5EF4-FFF2-40B4-BE49-F238E27FC236}">
                  <a16:creationId xmlns:a16="http://schemas.microsoft.com/office/drawing/2014/main" id="{73E91F05-25E0-4AEA-BA25-2CCF502B9E5A}"/>
                </a:ext>
              </a:extLst>
            </p:cNvPr>
            <p:cNvSpPr txBox="1"/>
            <p:nvPr/>
          </p:nvSpPr>
          <p:spPr>
            <a:xfrm>
              <a:off x="5332888" y="4337462"/>
              <a:ext cx="1234967"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目的性</a:t>
              </a:r>
            </a:p>
          </p:txBody>
        </p:sp>
        <p:sp>
          <p:nvSpPr>
            <p:cNvPr id="49" name="文本框 48">
              <a:extLst>
                <a:ext uri="{FF2B5EF4-FFF2-40B4-BE49-F238E27FC236}">
                  <a16:creationId xmlns:a16="http://schemas.microsoft.com/office/drawing/2014/main" id="{78F46C05-04F9-4841-B09C-4C3B88346585}"/>
                </a:ext>
              </a:extLst>
            </p:cNvPr>
            <p:cNvSpPr txBox="1"/>
            <p:nvPr/>
          </p:nvSpPr>
          <p:spPr>
            <a:xfrm>
              <a:off x="5036685" y="5242180"/>
              <a:ext cx="913686"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accent4">
                      <a:lumMod val="60000"/>
                      <a:lumOff val="4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表现</a:t>
              </a:r>
              <a:endParaRPr kumimoji="0" lang="zh-CN" altLang="en-US" sz="2000" b="1" i="0" u="none" strike="noStrike" kern="1200" cap="none" spc="0" normalizeH="0" baseline="0" noProof="0" dirty="0">
                <a:ln>
                  <a:noFill/>
                </a:ln>
                <a:solidFill>
                  <a:schemeClr val="accent4">
                    <a:lumMod val="60000"/>
                    <a:lumOff val="40000"/>
                  </a:schemeClr>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0" name="文本框 49">
              <a:extLst>
                <a:ext uri="{FF2B5EF4-FFF2-40B4-BE49-F238E27FC236}">
                  <a16:creationId xmlns:a16="http://schemas.microsoft.com/office/drawing/2014/main" id="{9EB96F34-D9D7-49FD-9C43-815CBAE67BCD}"/>
                </a:ext>
              </a:extLst>
            </p:cNvPr>
            <p:cNvSpPr txBox="1"/>
            <p:nvPr/>
          </p:nvSpPr>
          <p:spPr>
            <a:xfrm>
              <a:off x="5071596" y="5590898"/>
              <a:ext cx="6094948" cy="1015663"/>
            </a:xfrm>
            <a:prstGeom prst="rect">
              <a:avLst/>
            </a:prstGeom>
            <a:noFill/>
          </p:spPr>
          <p:txBody>
            <a:bodyPr wrap="square">
              <a:spAutoFit/>
            </a:bodyPr>
            <a:lstStyle/>
            <a:p>
              <a:pPr algn="just"/>
              <a:r>
                <a:rPr lang="zh-CN" altLang="zh-CN" sz="1200" dirty="0">
                  <a:solidFill>
                    <a:schemeClr val="tx1">
                      <a:lumMod val="50000"/>
                      <a:lumOff val="50000"/>
                    </a:schemeClr>
                  </a:solidFill>
                  <a:ea typeface="Source Han Serif SC" panose="02020400000000000000" pitchFamily="18" charset="-122"/>
                </a:rPr>
                <a:t>在网络社会中，就个体网民而言，如果他的行为以功利主义为目的，则这种行为与自身利益无关，也不是针对特定对象，而是基于该行为相关的所有（现有和潜在）交往对象的利益。</a:t>
              </a:r>
            </a:p>
            <a:p>
              <a:pPr algn="just"/>
              <a:r>
                <a:rPr lang="zh-CN" altLang="zh-CN" sz="1200" dirty="0">
                  <a:solidFill>
                    <a:schemeClr val="tx1">
                      <a:lumMod val="50000"/>
                      <a:lumOff val="50000"/>
                    </a:schemeClr>
                  </a:solidFill>
                  <a:ea typeface="Source Han Serif SC" panose="02020400000000000000" pitchFamily="18" charset="-122"/>
                </a:rPr>
                <a:t>例如在网络社会中依据需求者的相应信息提供针对性服务，包括“需求→提供→下载”“提供内容→下载”和“寻求解答→提供方案”等行为。</a:t>
              </a:r>
              <a:endParaRPr lang="zh-CN" altLang="en-US" sz="1200" dirty="0">
                <a:solidFill>
                  <a:schemeClr val="tx1">
                    <a:lumMod val="50000"/>
                    <a:lumOff val="50000"/>
                  </a:schemeClr>
                </a:solidFill>
                <a:ea typeface="Source Han Serif SC" panose="02020400000000000000" pitchFamily="18" charset="-122"/>
              </a:endParaRPr>
            </a:p>
          </p:txBody>
        </p:sp>
      </p:grpSp>
    </p:spTree>
    <p:extLst>
      <p:ext uri="{BB962C8B-B14F-4D97-AF65-F5344CB8AC3E}">
        <p14:creationId xmlns:p14="http://schemas.microsoft.com/office/powerpoint/2010/main" val="2488522590"/>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DCD1E4C-132F-4771-89B9-96B8C535A51C}"/>
              </a:ext>
            </a:extLst>
          </p:cNvPr>
          <p:cNvSpPr/>
          <p:nvPr/>
        </p:nvSpPr>
        <p:spPr>
          <a:xfrm>
            <a:off x="550593" y="998390"/>
            <a:ext cx="11122196" cy="493160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交往行为中的利己行为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人际互动的交往行为中，利己行为就是在利己主义思想下产生并执行的行为。简单来说，个体在讨论利己主义时，一般会通过添加一些合理的前提用以界定和佐证该行为的正确性。利己主义包括普遍利己主义与个人利己主义两种。</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普遍利己主义：每个个体在追求个人利益的同时不损害他人利益以及不妨碍他人追求利益，使社会效率最大化；</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个人利己主义：个体在追求自己利益最大化的过程中，只关注自己的利益而不关注与维持任何人的利益。</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168317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5591E41A-8395-44B9-9F2B-CCA7D86FC9CE}"/>
              </a:ext>
            </a:extLst>
          </p:cNvPr>
          <p:cNvSpPr/>
          <p:nvPr/>
        </p:nvSpPr>
        <p:spPr>
          <a:xfrm>
            <a:off x="550593" y="998390"/>
            <a:ext cx="11122196"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交往行为中的利己行为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类利己行为的具体表现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38818BA0-46C5-4633-9D61-546436994F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8072" y="2338913"/>
            <a:ext cx="2537986" cy="3961990"/>
          </a:xfrm>
          <a:prstGeom prst="rect">
            <a:avLst/>
          </a:prstGeom>
        </p:spPr>
      </p:pic>
      <p:grpSp>
        <p:nvGrpSpPr>
          <p:cNvPr id="4" name="组合 3">
            <a:extLst>
              <a:ext uri="{FF2B5EF4-FFF2-40B4-BE49-F238E27FC236}">
                <a16:creationId xmlns:a16="http://schemas.microsoft.com/office/drawing/2014/main" id="{D9F797B7-F066-493D-9AEA-47A3C327A98D}"/>
              </a:ext>
            </a:extLst>
          </p:cNvPr>
          <p:cNvGrpSpPr/>
          <p:nvPr/>
        </p:nvGrpSpPr>
        <p:grpSpPr>
          <a:xfrm>
            <a:off x="4857851" y="2602897"/>
            <a:ext cx="6152787" cy="3268856"/>
            <a:chOff x="5053343" y="2445243"/>
            <a:chExt cx="6152787" cy="3268856"/>
          </a:xfrm>
        </p:grpSpPr>
        <p:grpSp>
          <p:nvGrpSpPr>
            <p:cNvPr id="46" name="组合 45">
              <a:extLst>
                <a:ext uri="{FF2B5EF4-FFF2-40B4-BE49-F238E27FC236}">
                  <a16:creationId xmlns:a16="http://schemas.microsoft.com/office/drawing/2014/main" id="{80AE13B5-09C4-46E4-A09F-71FCAEFCB2BF}"/>
                </a:ext>
              </a:extLst>
            </p:cNvPr>
            <p:cNvGrpSpPr/>
            <p:nvPr/>
          </p:nvGrpSpPr>
          <p:grpSpPr>
            <a:xfrm>
              <a:off x="5053343" y="2445243"/>
              <a:ext cx="6152787" cy="940920"/>
              <a:chOff x="8172533" y="1948892"/>
              <a:chExt cx="6152787" cy="940920"/>
            </a:xfrm>
          </p:grpSpPr>
          <p:sp>
            <p:nvSpPr>
              <p:cNvPr id="47" name="ïṧḷïḓê-Rectangle 15">
                <a:extLst>
                  <a:ext uri="{FF2B5EF4-FFF2-40B4-BE49-F238E27FC236}">
                    <a16:creationId xmlns:a16="http://schemas.microsoft.com/office/drawing/2014/main" id="{F719E50F-8137-4608-8EA2-5BF135E2F185}"/>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不断给互动方发送消息和不间断给多方发送信息的行为。</a:t>
                </a:r>
              </a:p>
            </p:txBody>
          </p:sp>
          <p:sp>
            <p:nvSpPr>
              <p:cNvPr id="48" name="ïṧḷïḓê-文本框 59">
                <a:extLst>
                  <a:ext uri="{FF2B5EF4-FFF2-40B4-BE49-F238E27FC236}">
                    <a16:creationId xmlns:a16="http://schemas.microsoft.com/office/drawing/2014/main" id="{3D8B5910-E56B-41C7-859E-F424120C3113}"/>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网络骚扰</a:t>
                </a:r>
              </a:p>
            </p:txBody>
          </p:sp>
        </p:grpSp>
        <p:grpSp>
          <p:nvGrpSpPr>
            <p:cNvPr id="49" name="组合 48">
              <a:extLst>
                <a:ext uri="{FF2B5EF4-FFF2-40B4-BE49-F238E27FC236}">
                  <a16:creationId xmlns:a16="http://schemas.microsoft.com/office/drawing/2014/main" id="{82ABD574-11EF-4979-A876-ECE758B873EE}"/>
                </a:ext>
              </a:extLst>
            </p:cNvPr>
            <p:cNvGrpSpPr/>
            <p:nvPr/>
          </p:nvGrpSpPr>
          <p:grpSpPr>
            <a:xfrm>
              <a:off x="5053343" y="3512431"/>
              <a:ext cx="6152787" cy="940920"/>
              <a:chOff x="8172533" y="1948892"/>
              <a:chExt cx="6152787" cy="940920"/>
            </a:xfrm>
          </p:grpSpPr>
          <p:sp>
            <p:nvSpPr>
              <p:cNvPr id="50" name="ïṧḷïḓê-Rectangle 15">
                <a:extLst>
                  <a:ext uri="{FF2B5EF4-FFF2-40B4-BE49-F238E27FC236}">
                    <a16:creationId xmlns:a16="http://schemas.microsoft.com/office/drawing/2014/main" id="{C21FDE67-25B0-47C3-A44B-A59E59E830D1}"/>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强迫对方回答自己提出的问题、硬性要求对方打开视频以及广告弹窗不设置关闭按钮等。</a:t>
                </a:r>
              </a:p>
            </p:txBody>
          </p:sp>
          <p:sp>
            <p:nvSpPr>
              <p:cNvPr id="51" name="ïṧḷïḓê-文本框 59">
                <a:extLst>
                  <a:ext uri="{FF2B5EF4-FFF2-40B4-BE49-F238E27FC236}">
                    <a16:creationId xmlns:a16="http://schemas.microsoft.com/office/drawing/2014/main" id="{CB8BC862-6EA9-4F8C-BB5D-CAA85C9DD16B}"/>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网络强迫</a:t>
                </a:r>
              </a:p>
            </p:txBody>
          </p:sp>
        </p:grpSp>
        <p:grpSp>
          <p:nvGrpSpPr>
            <p:cNvPr id="52" name="组合 51">
              <a:extLst>
                <a:ext uri="{FF2B5EF4-FFF2-40B4-BE49-F238E27FC236}">
                  <a16:creationId xmlns:a16="http://schemas.microsoft.com/office/drawing/2014/main" id="{C1D554B2-6BFF-4C30-9835-F8282EEE17FD}"/>
                </a:ext>
              </a:extLst>
            </p:cNvPr>
            <p:cNvGrpSpPr/>
            <p:nvPr/>
          </p:nvGrpSpPr>
          <p:grpSpPr>
            <a:xfrm>
              <a:off x="5053343" y="4773179"/>
              <a:ext cx="6152787" cy="940920"/>
              <a:chOff x="8172533" y="1948892"/>
              <a:chExt cx="6152787" cy="940920"/>
            </a:xfrm>
          </p:grpSpPr>
          <p:sp>
            <p:nvSpPr>
              <p:cNvPr id="53" name="ïṧḷïḓê-Rectangle 15">
                <a:extLst>
                  <a:ext uri="{FF2B5EF4-FFF2-40B4-BE49-F238E27FC236}">
                    <a16:creationId xmlns:a16="http://schemas.microsoft.com/office/drawing/2014/main" id="{824F0714-12DC-4DF1-AFB7-3FEE951B5778}"/>
                  </a:ext>
                </a:extLst>
              </p:cNvPr>
              <p:cNvSpPr/>
              <p:nvPr/>
            </p:nvSpPr>
            <p:spPr bwMode="auto">
              <a:xfrm>
                <a:off x="8172533" y="2401866"/>
                <a:ext cx="615278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以语言、图表或图像形式谩骂互动方、威胁互动方和恐吓互动方。</a:t>
                </a:r>
              </a:p>
            </p:txBody>
          </p:sp>
          <p:sp>
            <p:nvSpPr>
              <p:cNvPr id="54" name="ïṧḷïḓê-文本框 59">
                <a:extLst>
                  <a:ext uri="{FF2B5EF4-FFF2-40B4-BE49-F238E27FC236}">
                    <a16:creationId xmlns:a16="http://schemas.microsoft.com/office/drawing/2014/main" id="{14182705-075D-4F5E-A590-3F1207B9859F}"/>
                  </a:ext>
                </a:extLst>
              </p:cNvPr>
              <p:cNvSpPr txBox="1"/>
              <p:nvPr/>
            </p:nvSpPr>
            <p:spPr bwMode="auto">
              <a:xfrm>
                <a:off x="8172534" y="1948892"/>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网络暴力</a:t>
                </a:r>
              </a:p>
            </p:txBody>
          </p:sp>
        </p:grpSp>
      </p:grpSp>
    </p:spTree>
    <p:extLst>
      <p:ext uri="{BB962C8B-B14F-4D97-AF65-F5344CB8AC3E}">
        <p14:creationId xmlns:p14="http://schemas.microsoft.com/office/powerpoint/2010/main" val="382347005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5591E41A-8395-44B9-9F2B-CCA7D86FC9CE}"/>
              </a:ext>
            </a:extLst>
          </p:cNvPr>
          <p:cNvSpPr/>
          <p:nvPr/>
        </p:nvSpPr>
        <p:spPr>
          <a:xfrm>
            <a:off x="550593" y="998390"/>
            <a:ext cx="11122196" cy="534197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交往行为中的利己行为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类利己行为的具体表现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通过研究这种网络利己行为，可以发现在这种行为下，网络个体都以个人的角度思考、评估以及做出决定，一般不会不顾及他人的感受与利益需求，特别是精神利益需求。此时，互动双方的关系表现为的冷疏关系。在多个观点、主张与意见不能完全统一的网络个体与网络群体中，更容易产生个人利己行为。</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大量网络利己行为的出现，导致网络社会中存在各种负面言行，严重影响着网络的发展与进步。因此，网络利己行为在极大程度上减少了网络社会中网民的利益总量，造成一种恶劣的网络道德行为，所以顺理成章的成为治网行动中首当其冲的目标，例如由中央网信办主持的“清朗活动”。</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8333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DDE5AF97-7F43-4D83-8954-0B8CF1CB3ED9}"/>
              </a:ext>
            </a:extLst>
          </p:cNvPr>
          <p:cNvSpPr/>
          <p:nvPr/>
        </p:nvSpPr>
        <p:spPr>
          <a:xfrm>
            <a:off x="550593" y="998390"/>
            <a:ext cx="11122196" cy="4372479"/>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利己和利他行为使小程序完成量变，引流更多用户</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对于任何小程序来说，首先要解决的难题一直都是“拉新”，即产生源源不断的新用户。在“拉新”的过程中，建设基础的流量池比较容易完成，其难点在于如何使小程序实现量变。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用户量变心理：利己和利他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移动互联网发展至今，强调最多的就是“场景”二字。因此，几乎所有互联网大厂都通过掌握“场景”来发展业务和增加创收，例如微信的社交场景和支付宝的支付场景。同样的道理，想要一款小程序发生量变，首先得知道用户在哪些场景下会完成量变行为，分析这些行为的动机并利用动机引流更多用户。</a:t>
            </a: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4687245"/>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DDE5AF97-7F43-4D83-8954-0B8CF1CB3ED9}"/>
              </a:ext>
            </a:extLst>
          </p:cNvPr>
          <p:cNvSpPr/>
          <p:nvPr/>
        </p:nvSpPr>
        <p:spPr>
          <a:xfrm>
            <a:off x="550593" y="998390"/>
            <a:ext cx="8383857" cy="5295809"/>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利己和利他行为使小程序完成量变，引流更多用户</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）朋友圈</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由于很多小程序都是通过朋友圈场景完成量变，所以朋友圈是微信生态中重要的量变场景。例如互动一方将自己玩“猜画小歌”小程序时的截图发布到朋友圈。不是因为截图本身有趣，而是该互动方希望更多的网民在看到截图后认为用户的画、行为或性格是有趣的。</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该行为的重点是分享截图的网民而非小程序，即自我价值的实现，这是互动方使用朋友圈和小程序满足自己利己心理的行为。这里的“利”不但包括“情感满足”，也包括“物质利益”，例如解锁游戏机会和获得购物优惠等。</a:t>
            </a:r>
          </a:p>
          <a:p>
            <a:pPr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482" name="Picture 2">
            <a:extLst>
              <a:ext uri="{FF2B5EF4-FFF2-40B4-BE49-F238E27FC236}">
                <a16:creationId xmlns:a16="http://schemas.microsoft.com/office/drawing/2014/main" id="{391CF454-14F3-44D3-A279-5053DE77A6A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79889" y="1932851"/>
            <a:ext cx="1769742" cy="3698592"/>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805199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DDE5AF97-7F43-4D83-8954-0B8CF1CB3ED9}"/>
              </a:ext>
            </a:extLst>
          </p:cNvPr>
          <p:cNvSpPr/>
          <p:nvPr/>
        </p:nvSpPr>
        <p:spPr>
          <a:xfrm>
            <a:off x="550593" y="998390"/>
            <a:ext cx="6588033" cy="4269887"/>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利己和利他行为使小程序完成量变，引流更多用户</a:t>
            </a:r>
            <a:endParaRPr lang="en-US" altLang="zh-CN" sz="2000" b="1" dirty="0">
              <a:solidFill>
                <a:schemeClr val="tx2"/>
              </a:solidFill>
              <a:latin typeface="微软雅黑" panose="020B0503020204020204" pitchFamily="34" charset="-122"/>
              <a:ea typeface="微软雅黑" panose="020B0503020204020204" pitchFamily="34" charset="-122"/>
            </a:endParaRPr>
          </a:p>
          <a:p>
            <a:pPr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）社群</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除了朋友圈以外，社群是实现小程序量变的第二个场景，而且小程序通过社群（社群包含</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对</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的聊天和两个人的对话等，都属于社群的范畴。）产生的量变效果，通常高于朋友圈产生的量变效果。互动方在社群中发布交往信息，无非两个因素，即“利己”和“利他”。例如小程序中的“拼团”和“优惠券”功能就是典型的“利他”量变的产物。</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id="{AA7613ED-0844-4FEA-98AC-7206E2EB9DFE}"/>
              </a:ext>
            </a:extLst>
          </p:cNvPr>
          <p:cNvGrpSpPr/>
          <p:nvPr/>
        </p:nvGrpSpPr>
        <p:grpSpPr>
          <a:xfrm>
            <a:off x="7525659" y="2143955"/>
            <a:ext cx="4080742" cy="3354650"/>
            <a:chOff x="8182326" y="2487820"/>
            <a:chExt cx="2539404" cy="2087564"/>
          </a:xfrm>
        </p:grpSpPr>
        <p:pic>
          <p:nvPicPr>
            <p:cNvPr id="21506" name="Picture 2">
              <a:extLst>
                <a:ext uri="{FF2B5EF4-FFF2-40B4-BE49-F238E27FC236}">
                  <a16:creationId xmlns:a16="http://schemas.microsoft.com/office/drawing/2014/main" id="{AD5F4355-99F2-4E4F-90AB-11D4AB7F3C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2326" y="2487821"/>
              <a:ext cx="1173163" cy="2087563"/>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pic>
          <p:nvPicPr>
            <p:cNvPr id="21507" name="Picture 3">
              <a:extLst>
                <a:ext uri="{FF2B5EF4-FFF2-40B4-BE49-F238E27FC236}">
                  <a16:creationId xmlns:a16="http://schemas.microsoft.com/office/drawing/2014/main" id="{BDD23030-63FF-48E1-A988-DD9A028798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66030" y="2487820"/>
              <a:ext cx="1155700" cy="2087563"/>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37488057"/>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DDE5AF97-7F43-4D83-8954-0B8CF1CB3ED9}"/>
              </a:ext>
            </a:extLst>
          </p:cNvPr>
          <p:cNvSpPr/>
          <p:nvPr/>
        </p:nvSpPr>
        <p:spPr>
          <a:xfrm>
            <a:off x="550592" y="960554"/>
            <a:ext cx="11281787" cy="2474524"/>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利己和利他行为使小程序完成量变，引流更多用户</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小程序里变方式：利己量变和利他量变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当一款小程序已经牢牢抓住了网络人际互动中互动双方的量变心理，接下来就要为产品设计落地量变方式，进一步实现小程序的引流目标。</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2530" name="Picture 2">
            <a:extLst>
              <a:ext uri="{FF2B5EF4-FFF2-40B4-BE49-F238E27FC236}">
                <a16:creationId xmlns:a16="http://schemas.microsoft.com/office/drawing/2014/main" id="{12C966BE-6689-4822-9239-AE333246C0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7064" y="2927247"/>
            <a:ext cx="1850540" cy="3642906"/>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10" name="文本框 9">
            <a:extLst>
              <a:ext uri="{FF2B5EF4-FFF2-40B4-BE49-F238E27FC236}">
                <a16:creationId xmlns:a16="http://schemas.microsoft.com/office/drawing/2014/main" id="{5FD48C74-A81E-4FF4-B653-77719CE44C84}"/>
              </a:ext>
            </a:extLst>
          </p:cNvPr>
          <p:cNvSpPr txBox="1"/>
          <p:nvPr/>
        </p:nvSpPr>
        <p:spPr>
          <a:xfrm>
            <a:off x="460517" y="2822732"/>
            <a:ext cx="9521322" cy="3782574"/>
          </a:xfrm>
          <a:prstGeom prst="rect">
            <a:avLst/>
          </a:prstGeom>
          <a:noFill/>
        </p:spPr>
        <p:txBody>
          <a:bodyPr wrap="square">
            <a:spAutoFit/>
          </a:bodyPr>
          <a:lstStyle/>
          <a:p>
            <a:pPr indent="457200" algn="just">
              <a:lnSpc>
                <a:spcPct val="150000"/>
              </a:lnSpc>
              <a:spcBef>
                <a:spcPts val="240"/>
              </a:spcBef>
              <a:spcAft>
                <a:spcPts val="240"/>
              </a:spcAft>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）利己量变</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首先，自己即人际互动中的主体，如果该网民希望以“利己”方式传播小程序，那么在量变设计中，需要无时无刻重点突出互动主体。而突出主体的两个要素包括头像和</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ID</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，具体表现为其他互动方在看到头像和微</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ID</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时，可以立即依靠两个要素识别出互动主体的身份，帮助互动主体树立独一无二的形象，从而产生信任关联。</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图所示为“猜画小歌”小程序中</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ID</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和头像始终位于界面内最醒目的位置。其次，突出“表现”。其他互动方知道传播内容与互动主体有关后，下一步就应该帮助互动主体突出其优点。而如何帮互动主体突出优点，通常使用对比的方式。</a:t>
            </a:r>
          </a:p>
        </p:txBody>
      </p:sp>
    </p:spTree>
    <p:extLst>
      <p:ext uri="{BB962C8B-B14F-4D97-AF65-F5344CB8AC3E}">
        <p14:creationId xmlns:p14="http://schemas.microsoft.com/office/powerpoint/2010/main" val="310542846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DDE5AF97-7F43-4D83-8954-0B8CF1CB3ED9}"/>
              </a:ext>
            </a:extLst>
          </p:cNvPr>
          <p:cNvSpPr/>
          <p:nvPr/>
        </p:nvSpPr>
        <p:spPr>
          <a:xfrm>
            <a:off x="550592" y="960554"/>
            <a:ext cx="6487135" cy="1499898"/>
          </a:xfrm>
          <a:prstGeom prst="rect">
            <a:avLst/>
          </a:prstGeom>
        </p:spPr>
        <p:txBody>
          <a:bodyPr wrap="square">
            <a:spAutoFit/>
          </a:bodyPr>
          <a:lstStyle/>
          <a:p>
            <a:pPr marL="685800" indent="-342900" algn="just">
              <a:lnSpc>
                <a:spcPct val="150000"/>
              </a:lnSpc>
              <a:buFont typeface="Wingdings" panose="05000000000000000000" pitchFamily="2" charset="2"/>
              <a:buChar char="Ø"/>
            </a:pPr>
            <a:r>
              <a:rPr lang="zh-CN" altLang="en-US" sz="2000" b="1" dirty="0">
                <a:solidFill>
                  <a:schemeClr val="tx2"/>
                </a:solidFill>
                <a:latin typeface="微软雅黑" panose="020B0503020204020204" pitchFamily="34" charset="-122"/>
                <a:ea typeface="微软雅黑" panose="020B0503020204020204" pitchFamily="34" charset="-122"/>
              </a:rPr>
              <a:t>利己和利他行为使小程序完成量变，引流更多用户</a:t>
            </a:r>
            <a:endParaRPr lang="en-US" altLang="zh-CN" sz="2000" b="1" dirty="0">
              <a:solidFill>
                <a:schemeClr val="tx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小程序里变方式：利己量变和利他量变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3554" name="Picture 2">
            <a:extLst>
              <a:ext uri="{FF2B5EF4-FFF2-40B4-BE49-F238E27FC236}">
                <a16:creationId xmlns:a16="http://schemas.microsoft.com/office/drawing/2014/main" id="{AC210873-8392-4CFC-93D2-29D4829408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8671" y="2370730"/>
            <a:ext cx="5831558" cy="339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a:extLst>
              <a:ext uri="{FF2B5EF4-FFF2-40B4-BE49-F238E27FC236}">
                <a16:creationId xmlns:a16="http://schemas.microsoft.com/office/drawing/2014/main" id="{E67A7A93-FEBC-4025-8609-F4949AABD940}"/>
              </a:ext>
            </a:extLst>
          </p:cNvPr>
          <p:cNvSpPr txBox="1"/>
          <p:nvPr/>
        </p:nvSpPr>
        <p:spPr>
          <a:xfrm>
            <a:off x="761400" y="2026728"/>
            <a:ext cx="5122291" cy="4244239"/>
          </a:xfrm>
          <a:prstGeom prst="rect">
            <a:avLst/>
          </a:prstGeom>
          <a:noFill/>
        </p:spPr>
        <p:txBody>
          <a:bodyPr wrap="square">
            <a:spAutoFit/>
          </a:bodyPr>
          <a:lstStyle/>
          <a:p>
            <a:pPr indent="457200" algn="just">
              <a:lnSpc>
                <a:spcPct val="150000"/>
              </a:lnSpc>
              <a:spcBef>
                <a:spcPts val="240"/>
              </a:spcBef>
              <a:spcAft>
                <a:spcPts val="240"/>
              </a:spcAft>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）利他量变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利他量变的核心在于互动方在执行利他行为后带来的实际利益。在网络人际互动中，最常见的利他量变方式就是拼团。这里的拼团是指广义的拼团，包括助力解锁、砍价和拆红包等行为或活动，都属于“拼团”式量变。在利他量变的发生过程中，最重要的是分享引导文案。例如拼多多的分享引导文案，每一步都设计的非常巧妙。</a:t>
            </a:r>
          </a:p>
        </p:txBody>
      </p:sp>
    </p:spTree>
    <p:extLst>
      <p:ext uri="{BB962C8B-B14F-4D97-AF65-F5344CB8AC3E}">
        <p14:creationId xmlns:p14="http://schemas.microsoft.com/office/powerpoint/2010/main" val="378326225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39" name="矩形 38">
            <a:extLst>
              <a:ext uri="{FF2B5EF4-FFF2-40B4-BE49-F238E27FC236}">
                <a16:creationId xmlns:a16="http://schemas.microsoft.com/office/drawing/2014/main" id="{AA03F328-FB74-4DDB-BBB4-319BAD0974DD}"/>
              </a:ext>
            </a:extLst>
          </p:cNvPr>
          <p:cNvSpPr/>
          <p:nvPr/>
        </p:nvSpPr>
        <p:spPr>
          <a:xfrm>
            <a:off x="550592" y="998390"/>
            <a:ext cx="11059135" cy="1422954"/>
          </a:xfrm>
          <a:prstGeom prst="rect">
            <a:avLst/>
          </a:prstGeom>
        </p:spPr>
        <p:txBody>
          <a:bodyPr wrap="square">
            <a:spAutoFit/>
          </a:bodyPr>
          <a:lstStyle/>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网络人际互动作为一种交往实践系统，其结构由系统内部诸多因素组成，包括互动的主体要素、载体要素、信息内容要素、过程要素以及宣传要素等，这些要素使网络人际互动结构特点呈现多维性。</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40" name="组合 39">
            <a:extLst>
              <a:ext uri="{FF2B5EF4-FFF2-40B4-BE49-F238E27FC236}">
                <a16:creationId xmlns:a16="http://schemas.microsoft.com/office/drawing/2014/main" id="{29B75B10-6D92-48D4-9BE6-F596A74EDED4}"/>
              </a:ext>
            </a:extLst>
          </p:cNvPr>
          <p:cNvGrpSpPr/>
          <p:nvPr/>
        </p:nvGrpSpPr>
        <p:grpSpPr>
          <a:xfrm>
            <a:off x="1086770" y="2827112"/>
            <a:ext cx="9728376" cy="3032498"/>
            <a:chOff x="360273" y="1339914"/>
            <a:chExt cx="11471455" cy="3575845"/>
          </a:xfrm>
        </p:grpSpPr>
        <p:grpSp>
          <p:nvGrpSpPr>
            <p:cNvPr id="41" name="组合 40">
              <a:extLst>
                <a:ext uri="{FF2B5EF4-FFF2-40B4-BE49-F238E27FC236}">
                  <a16:creationId xmlns:a16="http://schemas.microsoft.com/office/drawing/2014/main" id="{93E54327-A7AC-4E1B-A899-E2ACB756DD58}"/>
                </a:ext>
              </a:extLst>
            </p:cNvPr>
            <p:cNvGrpSpPr/>
            <p:nvPr/>
          </p:nvGrpSpPr>
          <p:grpSpPr>
            <a:xfrm>
              <a:off x="360273" y="1339914"/>
              <a:ext cx="6861145" cy="3575845"/>
              <a:chOff x="360273" y="1339914"/>
              <a:chExt cx="6861145" cy="3575845"/>
            </a:xfrm>
          </p:grpSpPr>
          <p:grpSp>
            <p:nvGrpSpPr>
              <p:cNvPr id="60" name="千图PPT彼岸天：ID 8661124库_组合 3">
                <a:extLst>
                  <a:ext uri="{FF2B5EF4-FFF2-40B4-BE49-F238E27FC236}">
                    <a16:creationId xmlns:a16="http://schemas.microsoft.com/office/drawing/2014/main" id="{C9F8AB30-83F3-41C5-8DC5-89927AF61B66}"/>
                  </a:ext>
                </a:extLst>
              </p:cNvPr>
              <p:cNvGrpSpPr/>
              <p:nvPr>
                <p:custDataLst>
                  <p:tags r:id="rId3"/>
                </p:custDataLst>
              </p:nvPr>
            </p:nvGrpSpPr>
            <p:grpSpPr>
              <a:xfrm>
                <a:off x="360273" y="1339914"/>
                <a:ext cx="2250835" cy="3575845"/>
                <a:chOff x="1576915" y="1339913"/>
                <a:chExt cx="2250834" cy="3575844"/>
              </a:xfrm>
            </p:grpSpPr>
            <p:sp>
              <p:nvSpPr>
                <p:cNvPr id="80" name="矩形 79">
                  <a:extLst>
                    <a:ext uri="{FF2B5EF4-FFF2-40B4-BE49-F238E27FC236}">
                      <a16:creationId xmlns:a16="http://schemas.microsoft.com/office/drawing/2014/main" id="{9B365548-4CB2-418B-92D2-CEDFC6014F14}"/>
                    </a:ext>
                  </a:extLst>
                </p:cNvPr>
                <p:cNvSpPr/>
                <p:nvPr/>
              </p:nvSpPr>
              <p:spPr>
                <a:xfrm>
                  <a:off x="1576915"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主体要素</a:t>
                  </a:r>
                </a:p>
              </p:txBody>
            </p:sp>
            <p:grpSp>
              <p:nvGrpSpPr>
                <p:cNvPr id="81" name="组合 80">
                  <a:extLst>
                    <a:ext uri="{FF2B5EF4-FFF2-40B4-BE49-F238E27FC236}">
                      <a16:creationId xmlns:a16="http://schemas.microsoft.com/office/drawing/2014/main" id="{E1DF29F1-2BD2-45CE-83FC-EE2795FD7F25}"/>
                    </a:ext>
                  </a:extLst>
                </p:cNvPr>
                <p:cNvGrpSpPr/>
                <p:nvPr/>
              </p:nvGrpSpPr>
              <p:grpSpPr>
                <a:xfrm>
                  <a:off x="2161312" y="1339913"/>
                  <a:ext cx="1082040" cy="2826488"/>
                  <a:chOff x="2161311" y="1339913"/>
                  <a:chExt cx="1082040" cy="2826488"/>
                </a:xfrm>
              </p:grpSpPr>
              <p:sp>
                <p:nvSpPr>
                  <p:cNvPr id="82" name="梯形 81">
                    <a:extLst>
                      <a:ext uri="{FF2B5EF4-FFF2-40B4-BE49-F238E27FC236}">
                        <a16:creationId xmlns:a16="http://schemas.microsoft.com/office/drawing/2014/main" id="{D61CB197-3EF4-489E-AC08-6AD9D2B30A6F}"/>
                      </a:ext>
                    </a:extLst>
                  </p:cNvPr>
                  <p:cNvSpPr/>
                  <p:nvPr/>
                </p:nvSpPr>
                <p:spPr>
                  <a:xfrm flipV="1">
                    <a:off x="237767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3" name="椭圆 82">
                    <a:extLst>
                      <a:ext uri="{FF2B5EF4-FFF2-40B4-BE49-F238E27FC236}">
                        <a16:creationId xmlns:a16="http://schemas.microsoft.com/office/drawing/2014/main" id="{75300557-958D-48E7-A691-0224C2720963}"/>
                      </a:ext>
                    </a:extLst>
                  </p:cNvPr>
                  <p:cNvSpPr/>
                  <p:nvPr/>
                </p:nvSpPr>
                <p:spPr>
                  <a:xfrm>
                    <a:off x="2161311" y="3084361"/>
                    <a:ext cx="1082040" cy="1082040"/>
                  </a:xfrm>
                  <a:prstGeom prst="ellipse">
                    <a:avLst/>
                  </a:prstGeom>
                  <a:solidFill>
                    <a:schemeClr val="accent1"/>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4" name="任意多边形 141">
                    <a:extLst>
                      <a:ext uri="{FF2B5EF4-FFF2-40B4-BE49-F238E27FC236}">
                        <a16:creationId xmlns:a16="http://schemas.microsoft.com/office/drawing/2014/main" id="{47F2EF90-3BE2-4A82-AD3F-4F098451FB18}"/>
                      </a:ext>
                    </a:extLst>
                  </p:cNvPr>
                  <p:cNvSpPr/>
                  <p:nvPr/>
                </p:nvSpPr>
                <p:spPr>
                  <a:xfrm>
                    <a:off x="224513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5" name="任意多边形 142">
                    <a:extLst>
                      <a:ext uri="{FF2B5EF4-FFF2-40B4-BE49-F238E27FC236}">
                        <a16:creationId xmlns:a16="http://schemas.microsoft.com/office/drawing/2014/main" id="{06629F5D-5D47-44A4-8C18-842CDDAE8198}"/>
                      </a:ext>
                    </a:extLst>
                  </p:cNvPr>
                  <p:cNvSpPr/>
                  <p:nvPr/>
                </p:nvSpPr>
                <p:spPr>
                  <a:xfrm>
                    <a:off x="242134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86" name="任意多边形 143">
                    <a:extLst>
                      <a:ext uri="{FF2B5EF4-FFF2-40B4-BE49-F238E27FC236}">
                        <a16:creationId xmlns:a16="http://schemas.microsoft.com/office/drawing/2014/main" id="{F3BD70CC-84C3-4D91-9CCE-952E19D0D95A}"/>
                      </a:ext>
                    </a:extLst>
                  </p:cNvPr>
                  <p:cNvSpPr>
                    <a:spLocks/>
                  </p:cNvSpPr>
                  <p:nvPr/>
                </p:nvSpPr>
                <p:spPr bwMode="auto">
                  <a:xfrm>
                    <a:off x="2450586" y="3279562"/>
                    <a:ext cx="551402" cy="691637"/>
                  </a:xfrm>
                  <a:custGeom>
                    <a:avLst/>
                    <a:gdLst>
                      <a:gd name="connsiteX0" fmla="*/ 79065 w 268312"/>
                      <a:gd name="connsiteY0" fmla="*/ 303213 h 336550"/>
                      <a:gd name="connsiteX1" fmla="*/ 69850 w 268312"/>
                      <a:gd name="connsiteY1" fmla="*/ 311945 h 336550"/>
                      <a:gd name="connsiteX2" fmla="*/ 79065 w 268312"/>
                      <a:gd name="connsiteY2" fmla="*/ 320676 h 336550"/>
                      <a:gd name="connsiteX3" fmla="*/ 114610 w 268312"/>
                      <a:gd name="connsiteY3" fmla="*/ 320676 h 336550"/>
                      <a:gd name="connsiteX4" fmla="*/ 123825 w 268312"/>
                      <a:gd name="connsiteY4" fmla="*/ 311945 h 336550"/>
                      <a:gd name="connsiteX5" fmla="*/ 114610 w 268312"/>
                      <a:gd name="connsiteY5" fmla="*/ 303213 h 336550"/>
                      <a:gd name="connsiteX6" fmla="*/ 79065 w 268312"/>
                      <a:gd name="connsiteY6" fmla="*/ 303213 h 336550"/>
                      <a:gd name="connsiteX7" fmla="*/ 184235 w 268312"/>
                      <a:gd name="connsiteY7" fmla="*/ 119063 h 336550"/>
                      <a:gd name="connsiteX8" fmla="*/ 181644 w 268312"/>
                      <a:gd name="connsiteY8" fmla="*/ 121725 h 336550"/>
                      <a:gd name="connsiteX9" fmla="*/ 181644 w 268312"/>
                      <a:gd name="connsiteY9" fmla="*/ 125717 h 336550"/>
                      <a:gd name="connsiteX10" fmla="*/ 177759 w 268312"/>
                      <a:gd name="connsiteY10" fmla="*/ 131039 h 336550"/>
                      <a:gd name="connsiteX11" fmla="*/ 164808 w 268312"/>
                      <a:gd name="connsiteY11" fmla="*/ 148339 h 336550"/>
                      <a:gd name="connsiteX12" fmla="*/ 175169 w 268312"/>
                      <a:gd name="connsiteY12" fmla="*/ 165638 h 336550"/>
                      <a:gd name="connsiteX13" fmla="*/ 186825 w 268312"/>
                      <a:gd name="connsiteY13" fmla="*/ 170961 h 336550"/>
                      <a:gd name="connsiteX14" fmla="*/ 192005 w 268312"/>
                      <a:gd name="connsiteY14" fmla="*/ 173622 h 336550"/>
                      <a:gd name="connsiteX15" fmla="*/ 190710 w 268312"/>
                      <a:gd name="connsiteY15" fmla="*/ 185598 h 336550"/>
                      <a:gd name="connsiteX16" fmla="*/ 181644 w 268312"/>
                      <a:gd name="connsiteY16" fmla="*/ 186929 h 336550"/>
                      <a:gd name="connsiteX17" fmla="*/ 169989 w 268312"/>
                      <a:gd name="connsiteY17" fmla="*/ 182937 h 336550"/>
                      <a:gd name="connsiteX18" fmla="*/ 166103 w 268312"/>
                      <a:gd name="connsiteY18" fmla="*/ 184268 h 336550"/>
                      <a:gd name="connsiteX19" fmla="*/ 164808 w 268312"/>
                      <a:gd name="connsiteY19" fmla="*/ 190921 h 336550"/>
                      <a:gd name="connsiteX20" fmla="*/ 166103 w 268312"/>
                      <a:gd name="connsiteY20" fmla="*/ 196244 h 336550"/>
                      <a:gd name="connsiteX21" fmla="*/ 177759 w 268312"/>
                      <a:gd name="connsiteY21" fmla="*/ 198905 h 336550"/>
                      <a:gd name="connsiteX22" fmla="*/ 180349 w 268312"/>
                      <a:gd name="connsiteY22" fmla="*/ 202898 h 336550"/>
                      <a:gd name="connsiteX23" fmla="*/ 180349 w 268312"/>
                      <a:gd name="connsiteY23" fmla="*/ 206890 h 336550"/>
                      <a:gd name="connsiteX24" fmla="*/ 182939 w 268312"/>
                      <a:gd name="connsiteY24" fmla="*/ 209551 h 336550"/>
                      <a:gd name="connsiteX25" fmla="*/ 189415 w 268312"/>
                      <a:gd name="connsiteY25" fmla="*/ 209551 h 336550"/>
                      <a:gd name="connsiteX26" fmla="*/ 192005 w 268312"/>
                      <a:gd name="connsiteY26" fmla="*/ 206890 h 336550"/>
                      <a:gd name="connsiteX27" fmla="*/ 192005 w 268312"/>
                      <a:gd name="connsiteY27" fmla="*/ 201567 h 336550"/>
                      <a:gd name="connsiteX28" fmla="*/ 194595 w 268312"/>
                      <a:gd name="connsiteY28" fmla="*/ 197575 h 336550"/>
                      <a:gd name="connsiteX29" fmla="*/ 204956 w 268312"/>
                      <a:gd name="connsiteY29" fmla="*/ 190921 h 336550"/>
                      <a:gd name="connsiteX30" fmla="*/ 199775 w 268312"/>
                      <a:gd name="connsiteY30" fmla="*/ 160315 h 336550"/>
                      <a:gd name="connsiteX31" fmla="*/ 188120 w 268312"/>
                      <a:gd name="connsiteY31" fmla="*/ 154992 h 336550"/>
                      <a:gd name="connsiteX32" fmla="*/ 182939 w 268312"/>
                      <a:gd name="connsiteY32" fmla="*/ 152331 h 336550"/>
                      <a:gd name="connsiteX33" fmla="*/ 184235 w 268312"/>
                      <a:gd name="connsiteY33" fmla="*/ 141685 h 336550"/>
                      <a:gd name="connsiteX34" fmla="*/ 188120 w 268312"/>
                      <a:gd name="connsiteY34" fmla="*/ 141685 h 336550"/>
                      <a:gd name="connsiteX35" fmla="*/ 201071 w 268312"/>
                      <a:gd name="connsiteY35" fmla="*/ 144347 h 336550"/>
                      <a:gd name="connsiteX36" fmla="*/ 204956 w 268312"/>
                      <a:gd name="connsiteY36" fmla="*/ 143016 h 336550"/>
                      <a:gd name="connsiteX37" fmla="*/ 207546 w 268312"/>
                      <a:gd name="connsiteY37" fmla="*/ 135032 h 336550"/>
                      <a:gd name="connsiteX38" fmla="*/ 204956 w 268312"/>
                      <a:gd name="connsiteY38" fmla="*/ 132370 h 336550"/>
                      <a:gd name="connsiteX39" fmla="*/ 197185 w 268312"/>
                      <a:gd name="connsiteY39" fmla="*/ 129709 h 336550"/>
                      <a:gd name="connsiteX40" fmla="*/ 193300 w 268312"/>
                      <a:gd name="connsiteY40" fmla="*/ 124386 h 336550"/>
                      <a:gd name="connsiteX41" fmla="*/ 186825 w 268312"/>
                      <a:gd name="connsiteY41" fmla="*/ 119063 h 336550"/>
                      <a:gd name="connsiteX42" fmla="*/ 184235 w 268312"/>
                      <a:gd name="connsiteY42" fmla="*/ 119063 h 336550"/>
                      <a:gd name="connsiteX43" fmla="*/ 187192 w 268312"/>
                      <a:gd name="connsiteY43" fmla="*/ 84090 h 336550"/>
                      <a:gd name="connsiteX44" fmla="*/ 244570 w 268312"/>
                      <a:gd name="connsiteY44" fmla="*/ 107760 h 336550"/>
                      <a:gd name="connsiteX45" fmla="*/ 244570 w 268312"/>
                      <a:gd name="connsiteY45" fmla="*/ 222168 h 336550"/>
                      <a:gd name="connsiteX46" fmla="*/ 145642 w 268312"/>
                      <a:gd name="connsiteY46" fmla="*/ 234003 h 336550"/>
                      <a:gd name="connsiteX47" fmla="*/ 111347 w 268312"/>
                      <a:gd name="connsiteY47" fmla="*/ 243208 h 336550"/>
                      <a:gd name="connsiteX48" fmla="*/ 110028 w 268312"/>
                      <a:gd name="connsiteY48" fmla="*/ 237948 h 336550"/>
                      <a:gd name="connsiteX49" fmla="*/ 127175 w 268312"/>
                      <a:gd name="connsiteY49" fmla="*/ 218223 h 336550"/>
                      <a:gd name="connsiteX50" fmla="*/ 125856 w 268312"/>
                      <a:gd name="connsiteY50" fmla="*/ 218223 h 336550"/>
                      <a:gd name="connsiteX51" fmla="*/ 129813 w 268312"/>
                      <a:gd name="connsiteY51" fmla="*/ 107760 h 336550"/>
                      <a:gd name="connsiteX52" fmla="*/ 187192 w 268312"/>
                      <a:gd name="connsiteY52" fmla="*/ 84090 h 336550"/>
                      <a:gd name="connsiteX53" fmla="*/ 36992 w 268312"/>
                      <a:gd name="connsiteY53" fmla="*/ 0 h 336550"/>
                      <a:gd name="connsiteX54" fmla="*/ 161179 w 268312"/>
                      <a:gd name="connsiteY54" fmla="*/ 0 h 336550"/>
                      <a:gd name="connsiteX55" fmla="*/ 196850 w 268312"/>
                      <a:gd name="connsiteY55" fmla="*/ 36810 h 336550"/>
                      <a:gd name="connsiteX56" fmla="*/ 196850 w 268312"/>
                      <a:gd name="connsiteY56" fmla="*/ 67047 h 336550"/>
                      <a:gd name="connsiteX57" fmla="*/ 187602 w 268312"/>
                      <a:gd name="connsiteY57" fmla="*/ 67047 h 336550"/>
                      <a:gd name="connsiteX58" fmla="*/ 178354 w 268312"/>
                      <a:gd name="connsiteY58" fmla="*/ 67047 h 336550"/>
                      <a:gd name="connsiteX59" fmla="*/ 178354 w 268312"/>
                      <a:gd name="connsiteY59" fmla="*/ 60474 h 336550"/>
                      <a:gd name="connsiteX60" fmla="*/ 178354 w 268312"/>
                      <a:gd name="connsiteY60" fmla="*/ 59159 h 336550"/>
                      <a:gd name="connsiteX61" fmla="*/ 169106 w 268312"/>
                      <a:gd name="connsiteY61" fmla="*/ 48642 h 336550"/>
                      <a:gd name="connsiteX62" fmla="*/ 29065 w 268312"/>
                      <a:gd name="connsiteY62" fmla="*/ 48642 h 336550"/>
                      <a:gd name="connsiteX63" fmla="*/ 19817 w 268312"/>
                      <a:gd name="connsiteY63" fmla="*/ 59159 h 336550"/>
                      <a:gd name="connsiteX64" fmla="*/ 19817 w 268312"/>
                      <a:gd name="connsiteY64" fmla="*/ 278706 h 336550"/>
                      <a:gd name="connsiteX65" fmla="*/ 29065 w 268312"/>
                      <a:gd name="connsiteY65" fmla="*/ 287908 h 336550"/>
                      <a:gd name="connsiteX66" fmla="*/ 169106 w 268312"/>
                      <a:gd name="connsiteY66" fmla="*/ 287908 h 336550"/>
                      <a:gd name="connsiteX67" fmla="*/ 178354 w 268312"/>
                      <a:gd name="connsiteY67" fmla="*/ 278706 h 336550"/>
                      <a:gd name="connsiteX68" fmla="*/ 178354 w 268312"/>
                      <a:gd name="connsiteY68" fmla="*/ 261615 h 336550"/>
                      <a:gd name="connsiteX69" fmla="*/ 187602 w 268312"/>
                      <a:gd name="connsiteY69" fmla="*/ 262930 h 336550"/>
                      <a:gd name="connsiteX70" fmla="*/ 196850 w 268312"/>
                      <a:gd name="connsiteY70" fmla="*/ 261615 h 336550"/>
                      <a:gd name="connsiteX71" fmla="*/ 196850 w 268312"/>
                      <a:gd name="connsiteY71" fmla="*/ 299740 h 336550"/>
                      <a:gd name="connsiteX72" fmla="*/ 161179 w 268312"/>
                      <a:gd name="connsiteY72" fmla="*/ 336550 h 336550"/>
                      <a:gd name="connsiteX73" fmla="*/ 36992 w 268312"/>
                      <a:gd name="connsiteY73" fmla="*/ 336550 h 336550"/>
                      <a:gd name="connsiteX74" fmla="*/ 0 w 268312"/>
                      <a:gd name="connsiteY74" fmla="*/ 299740 h 336550"/>
                      <a:gd name="connsiteX75" fmla="*/ 0 w 268312"/>
                      <a:gd name="connsiteY75" fmla="*/ 36810 h 336550"/>
                      <a:gd name="connsiteX76" fmla="*/ 36992 w 268312"/>
                      <a:gd name="connsiteY7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268312" h="336550">
                        <a:moveTo>
                          <a:pt x="79065" y="303213"/>
                        </a:moveTo>
                        <a:cubicBezTo>
                          <a:pt x="73799" y="303213"/>
                          <a:pt x="69850" y="306955"/>
                          <a:pt x="69850" y="311945"/>
                        </a:cubicBezTo>
                        <a:cubicBezTo>
                          <a:pt x="69850" y="316934"/>
                          <a:pt x="73799" y="320676"/>
                          <a:pt x="79065" y="320676"/>
                        </a:cubicBezTo>
                        <a:cubicBezTo>
                          <a:pt x="79065" y="320676"/>
                          <a:pt x="79065" y="320676"/>
                          <a:pt x="114610" y="320676"/>
                        </a:cubicBezTo>
                        <a:cubicBezTo>
                          <a:pt x="119875" y="320676"/>
                          <a:pt x="123825" y="316934"/>
                          <a:pt x="123825" y="311945"/>
                        </a:cubicBezTo>
                        <a:cubicBezTo>
                          <a:pt x="123825" y="306955"/>
                          <a:pt x="119875" y="303213"/>
                          <a:pt x="114610" y="303213"/>
                        </a:cubicBezTo>
                        <a:cubicBezTo>
                          <a:pt x="114610" y="303213"/>
                          <a:pt x="114610" y="303213"/>
                          <a:pt x="79065" y="303213"/>
                        </a:cubicBezTo>
                        <a:close/>
                        <a:moveTo>
                          <a:pt x="184235" y="119063"/>
                        </a:moveTo>
                        <a:cubicBezTo>
                          <a:pt x="181644" y="119063"/>
                          <a:pt x="181644" y="119063"/>
                          <a:pt x="181644" y="121725"/>
                        </a:cubicBezTo>
                        <a:cubicBezTo>
                          <a:pt x="181644" y="121725"/>
                          <a:pt x="181644" y="121725"/>
                          <a:pt x="181644" y="125717"/>
                        </a:cubicBezTo>
                        <a:cubicBezTo>
                          <a:pt x="181644" y="129709"/>
                          <a:pt x="181644" y="129709"/>
                          <a:pt x="177759" y="131039"/>
                        </a:cubicBezTo>
                        <a:cubicBezTo>
                          <a:pt x="169989" y="133701"/>
                          <a:pt x="164808" y="139024"/>
                          <a:pt x="164808" y="148339"/>
                        </a:cubicBezTo>
                        <a:cubicBezTo>
                          <a:pt x="164808" y="156323"/>
                          <a:pt x="168694" y="161646"/>
                          <a:pt x="175169" y="165638"/>
                        </a:cubicBezTo>
                        <a:cubicBezTo>
                          <a:pt x="179054" y="168299"/>
                          <a:pt x="182939" y="169630"/>
                          <a:pt x="186825" y="170961"/>
                        </a:cubicBezTo>
                        <a:cubicBezTo>
                          <a:pt x="188120" y="172291"/>
                          <a:pt x="190710" y="172291"/>
                          <a:pt x="192005" y="173622"/>
                        </a:cubicBezTo>
                        <a:cubicBezTo>
                          <a:pt x="195890" y="177614"/>
                          <a:pt x="194595" y="182937"/>
                          <a:pt x="190710" y="185598"/>
                        </a:cubicBezTo>
                        <a:cubicBezTo>
                          <a:pt x="188120" y="186929"/>
                          <a:pt x="184235" y="186929"/>
                          <a:pt x="181644" y="186929"/>
                        </a:cubicBezTo>
                        <a:cubicBezTo>
                          <a:pt x="177759" y="185598"/>
                          <a:pt x="173874" y="184268"/>
                          <a:pt x="169989" y="182937"/>
                        </a:cubicBezTo>
                        <a:cubicBezTo>
                          <a:pt x="167398" y="181606"/>
                          <a:pt x="167398" y="181606"/>
                          <a:pt x="166103" y="184268"/>
                        </a:cubicBezTo>
                        <a:cubicBezTo>
                          <a:pt x="166103" y="186929"/>
                          <a:pt x="164808" y="188260"/>
                          <a:pt x="164808" y="190921"/>
                        </a:cubicBezTo>
                        <a:cubicBezTo>
                          <a:pt x="163513" y="193583"/>
                          <a:pt x="163513" y="194913"/>
                          <a:pt x="166103" y="196244"/>
                        </a:cubicBezTo>
                        <a:cubicBezTo>
                          <a:pt x="169989" y="197575"/>
                          <a:pt x="173874" y="198905"/>
                          <a:pt x="177759" y="198905"/>
                        </a:cubicBezTo>
                        <a:cubicBezTo>
                          <a:pt x="180349" y="198905"/>
                          <a:pt x="180349" y="198905"/>
                          <a:pt x="180349" y="202898"/>
                        </a:cubicBezTo>
                        <a:cubicBezTo>
                          <a:pt x="180349" y="204228"/>
                          <a:pt x="180349" y="205559"/>
                          <a:pt x="180349" y="206890"/>
                        </a:cubicBezTo>
                        <a:cubicBezTo>
                          <a:pt x="180349" y="208220"/>
                          <a:pt x="181644" y="209551"/>
                          <a:pt x="182939" y="209551"/>
                        </a:cubicBezTo>
                        <a:cubicBezTo>
                          <a:pt x="185530" y="209551"/>
                          <a:pt x="188120" y="209551"/>
                          <a:pt x="189415" y="209551"/>
                        </a:cubicBezTo>
                        <a:cubicBezTo>
                          <a:pt x="190710" y="209551"/>
                          <a:pt x="192005" y="208220"/>
                          <a:pt x="192005" y="206890"/>
                        </a:cubicBezTo>
                        <a:cubicBezTo>
                          <a:pt x="192005" y="205559"/>
                          <a:pt x="192005" y="202898"/>
                          <a:pt x="192005" y="201567"/>
                        </a:cubicBezTo>
                        <a:cubicBezTo>
                          <a:pt x="192005" y="198905"/>
                          <a:pt x="193300" y="198905"/>
                          <a:pt x="194595" y="197575"/>
                        </a:cubicBezTo>
                        <a:cubicBezTo>
                          <a:pt x="198480" y="196244"/>
                          <a:pt x="202366" y="193583"/>
                          <a:pt x="204956" y="190921"/>
                        </a:cubicBezTo>
                        <a:cubicBezTo>
                          <a:pt x="212726" y="180276"/>
                          <a:pt x="210136" y="166969"/>
                          <a:pt x="199775" y="160315"/>
                        </a:cubicBezTo>
                        <a:cubicBezTo>
                          <a:pt x="195890" y="157654"/>
                          <a:pt x="192005" y="156323"/>
                          <a:pt x="188120" y="154992"/>
                        </a:cubicBezTo>
                        <a:cubicBezTo>
                          <a:pt x="186825" y="153661"/>
                          <a:pt x="184235" y="153661"/>
                          <a:pt x="182939" y="152331"/>
                        </a:cubicBezTo>
                        <a:cubicBezTo>
                          <a:pt x="179054" y="148339"/>
                          <a:pt x="180349" y="144347"/>
                          <a:pt x="184235" y="141685"/>
                        </a:cubicBezTo>
                        <a:cubicBezTo>
                          <a:pt x="185530" y="141685"/>
                          <a:pt x="186825" y="141685"/>
                          <a:pt x="188120" y="141685"/>
                        </a:cubicBezTo>
                        <a:cubicBezTo>
                          <a:pt x="192005" y="141685"/>
                          <a:pt x="197185" y="141685"/>
                          <a:pt x="201071" y="144347"/>
                        </a:cubicBezTo>
                        <a:cubicBezTo>
                          <a:pt x="203661" y="145677"/>
                          <a:pt x="203661" y="145677"/>
                          <a:pt x="204956" y="143016"/>
                        </a:cubicBezTo>
                        <a:cubicBezTo>
                          <a:pt x="204956" y="140354"/>
                          <a:pt x="206251" y="137693"/>
                          <a:pt x="207546" y="135032"/>
                        </a:cubicBezTo>
                        <a:cubicBezTo>
                          <a:pt x="207546" y="133701"/>
                          <a:pt x="206251" y="132370"/>
                          <a:pt x="204956" y="132370"/>
                        </a:cubicBezTo>
                        <a:cubicBezTo>
                          <a:pt x="202366" y="131039"/>
                          <a:pt x="199775" y="129709"/>
                          <a:pt x="197185" y="129709"/>
                        </a:cubicBezTo>
                        <a:cubicBezTo>
                          <a:pt x="193300" y="128378"/>
                          <a:pt x="193300" y="128378"/>
                          <a:pt x="193300" y="124386"/>
                        </a:cubicBezTo>
                        <a:cubicBezTo>
                          <a:pt x="193300" y="119063"/>
                          <a:pt x="193300" y="119063"/>
                          <a:pt x="186825" y="119063"/>
                        </a:cubicBezTo>
                        <a:cubicBezTo>
                          <a:pt x="186825" y="119063"/>
                          <a:pt x="186825" y="119063"/>
                          <a:pt x="184235" y="119063"/>
                        </a:cubicBezTo>
                        <a:close/>
                        <a:moveTo>
                          <a:pt x="187192" y="84090"/>
                        </a:moveTo>
                        <a:cubicBezTo>
                          <a:pt x="207967" y="84090"/>
                          <a:pt x="228741" y="91980"/>
                          <a:pt x="244570" y="107760"/>
                        </a:cubicBezTo>
                        <a:cubicBezTo>
                          <a:pt x="276226" y="139321"/>
                          <a:pt x="276226" y="190607"/>
                          <a:pt x="244570" y="222168"/>
                        </a:cubicBezTo>
                        <a:cubicBezTo>
                          <a:pt x="216870" y="248468"/>
                          <a:pt x="177299" y="252413"/>
                          <a:pt x="145642" y="234003"/>
                        </a:cubicBezTo>
                        <a:cubicBezTo>
                          <a:pt x="132452" y="243208"/>
                          <a:pt x="120580" y="244523"/>
                          <a:pt x="111347" y="243208"/>
                        </a:cubicBezTo>
                        <a:cubicBezTo>
                          <a:pt x="107390" y="243208"/>
                          <a:pt x="107390" y="239263"/>
                          <a:pt x="110028" y="237948"/>
                        </a:cubicBezTo>
                        <a:cubicBezTo>
                          <a:pt x="117942" y="234003"/>
                          <a:pt x="123218" y="224798"/>
                          <a:pt x="127175" y="218223"/>
                        </a:cubicBezTo>
                        <a:cubicBezTo>
                          <a:pt x="127175" y="218223"/>
                          <a:pt x="127175" y="218223"/>
                          <a:pt x="125856" y="218223"/>
                        </a:cubicBezTo>
                        <a:cubicBezTo>
                          <a:pt x="96838" y="186662"/>
                          <a:pt x="98157" y="138006"/>
                          <a:pt x="129813" y="107760"/>
                        </a:cubicBezTo>
                        <a:cubicBezTo>
                          <a:pt x="145642" y="91980"/>
                          <a:pt x="166417" y="84090"/>
                          <a:pt x="187192" y="84090"/>
                        </a:cubicBezTo>
                        <a:close/>
                        <a:moveTo>
                          <a:pt x="36992" y="0"/>
                        </a:moveTo>
                        <a:cubicBezTo>
                          <a:pt x="36992" y="0"/>
                          <a:pt x="36992" y="0"/>
                          <a:pt x="161179" y="0"/>
                        </a:cubicBezTo>
                        <a:cubicBezTo>
                          <a:pt x="180997" y="0"/>
                          <a:pt x="196850" y="15776"/>
                          <a:pt x="196850" y="36810"/>
                        </a:cubicBezTo>
                        <a:cubicBezTo>
                          <a:pt x="196850" y="36810"/>
                          <a:pt x="196850" y="36810"/>
                          <a:pt x="196850" y="67047"/>
                        </a:cubicBezTo>
                        <a:cubicBezTo>
                          <a:pt x="194208" y="67047"/>
                          <a:pt x="191566" y="67047"/>
                          <a:pt x="187602" y="67047"/>
                        </a:cubicBezTo>
                        <a:cubicBezTo>
                          <a:pt x="184960" y="67047"/>
                          <a:pt x="180997" y="67047"/>
                          <a:pt x="178354" y="67047"/>
                        </a:cubicBezTo>
                        <a:cubicBezTo>
                          <a:pt x="178354" y="67047"/>
                          <a:pt x="178354" y="67047"/>
                          <a:pt x="178354" y="60474"/>
                        </a:cubicBezTo>
                        <a:cubicBezTo>
                          <a:pt x="178354" y="60474"/>
                          <a:pt x="178354" y="60474"/>
                          <a:pt x="178354" y="59159"/>
                        </a:cubicBezTo>
                        <a:cubicBezTo>
                          <a:pt x="178354" y="53900"/>
                          <a:pt x="174391" y="48642"/>
                          <a:pt x="169106" y="48642"/>
                        </a:cubicBezTo>
                        <a:cubicBezTo>
                          <a:pt x="169106" y="48642"/>
                          <a:pt x="169106" y="48642"/>
                          <a:pt x="29065" y="48642"/>
                        </a:cubicBezTo>
                        <a:cubicBezTo>
                          <a:pt x="23780" y="48642"/>
                          <a:pt x="19817" y="53900"/>
                          <a:pt x="19817" y="59159"/>
                        </a:cubicBezTo>
                        <a:cubicBezTo>
                          <a:pt x="19817" y="59159"/>
                          <a:pt x="19817" y="59159"/>
                          <a:pt x="19817" y="278706"/>
                        </a:cubicBezTo>
                        <a:cubicBezTo>
                          <a:pt x="19817" y="283964"/>
                          <a:pt x="23780" y="287908"/>
                          <a:pt x="29065" y="287908"/>
                        </a:cubicBezTo>
                        <a:cubicBezTo>
                          <a:pt x="29065" y="287908"/>
                          <a:pt x="29065" y="287908"/>
                          <a:pt x="169106" y="287908"/>
                        </a:cubicBezTo>
                        <a:cubicBezTo>
                          <a:pt x="174391" y="287908"/>
                          <a:pt x="178354" y="282650"/>
                          <a:pt x="178354" y="278706"/>
                        </a:cubicBezTo>
                        <a:cubicBezTo>
                          <a:pt x="178354" y="278706"/>
                          <a:pt x="178354" y="278706"/>
                          <a:pt x="178354" y="261615"/>
                        </a:cubicBezTo>
                        <a:cubicBezTo>
                          <a:pt x="180997" y="261615"/>
                          <a:pt x="184960" y="262930"/>
                          <a:pt x="187602" y="262930"/>
                        </a:cubicBezTo>
                        <a:cubicBezTo>
                          <a:pt x="191566" y="262930"/>
                          <a:pt x="194208" y="261615"/>
                          <a:pt x="196850" y="261615"/>
                        </a:cubicBezTo>
                        <a:cubicBezTo>
                          <a:pt x="196850" y="261615"/>
                          <a:pt x="196850" y="261615"/>
                          <a:pt x="196850" y="299740"/>
                        </a:cubicBezTo>
                        <a:cubicBezTo>
                          <a:pt x="196850" y="320774"/>
                          <a:pt x="180997" y="336550"/>
                          <a:pt x="161179" y="336550"/>
                        </a:cubicBezTo>
                        <a:cubicBezTo>
                          <a:pt x="161179" y="336550"/>
                          <a:pt x="161179" y="336550"/>
                          <a:pt x="36992" y="336550"/>
                        </a:cubicBezTo>
                        <a:cubicBezTo>
                          <a:pt x="17175" y="336550"/>
                          <a:pt x="0" y="320774"/>
                          <a:pt x="0" y="299740"/>
                        </a:cubicBezTo>
                        <a:cubicBezTo>
                          <a:pt x="0" y="299740"/>
                          <a:pt x="0" y="299740"/>
                          <a:pt x="0" y="36810"/>
                        </a:cubicBezTo>
                        <a:cubicBezTo>
                          <a:pt x="0" y="15776"/>
                          <a:pt x="17175" y="0"/>
                          <a:pt x="36992"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61" name="千图PPT彼岸天：ID 8661124库_组合 4">
                <a:extLst>
                  <a:ext uri="{FF2B5EF4-FFF2-40B4-BE49-F238E27FC236}">
                    <a16:creationId xmlns:a16="http://schemas.microsoft.com/office/drawing/2014/main" id="{162E5280-C57E-4193-A18B-6995B09C0C14}"/>
                  </a:ext>
                </a:extLst>
              </p:cNvPr>
              <p:cNvGrpSpPr/>
              <p:nvPr>
                <p:custDataLst>
                  <p:tags r:id="rId4"/>
                </p:custDataLst>
              </p:nvPr>
            </p:nvGrpSpPr>
            <p:grpSpPr>
              <a:xfrm>
                <a:off x="2665428" y="1339914"/>
                <a:ext cx="2250835" cy="3575845"/>
                <a:chOff x="4970584" y="1339913"/>
                <a:chExt cx="2250834" cy="3575844"/>
              </a:xfrm>
            </p:grpSpPr>
            <p:sp>
              <p:nvSpPr>
                <p:cNvPr id="72" name="矩形 71">
                  <a:extLst>
                    <a:ext uri="{FF2B5EF4-FFF2-40B4-BE49-F238E27FC236}">
                      <a16:creationId xmlns:a16="http://schemas.microsoft.com/office/drawing/2014/main" id="{7E3FCA25-E462-4AE7-B555-8DC641EFC5FB}"/>
                    </a:ext>
                  </a:extLst>
                </p:cNvPr>
                <p:cNvSpPr/>
                <p:nvPr/>
              </p:nvSpPr>
              <p:spPr>
                <a:xfrm>
                  <a:off x="4970584"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载体要素</a:t>
                  </a:r>
                </a:p>
              </p:txBody>
            </p:sp>
            <p:grpSp>
              <p:nvGrpSpPr>
                <p:cNvPr id="73" name="组合 72">
                  <a:extLst>
                    <a:ext uri="{FF2B5EF4-FFF2-40B4-BE49-F238E27FC236}">
                      <a16:creationId xmlns:a16="http://schemas.microsoft.com/office/drawing/2014/main" id="{3073FF89-28FB-4902-91E0-AEDAB517A184}"/>
                    </a:ext>
                  </a:extLst>
                </p:cNvPr>
                <p:cNvGrpSpPr/>
                <p:nvPr/>
              </p:nvGrpSpPr>
              <p:grpSpPr>
                <a:xfrm>
                  <a:off x="5554981" y="1339913"/>
                  <a:ext cx="1082040" cy="2826488"/>
                  <a:chOff x="5554981" y="1339913"/>
                  <a:chExt cx="1082040" cy="2826488"/>
                </a:xfrm>
              </p:grpSpPr>
              <p:sp>
                <p:nvSpPr>
                  <p:cNvPr id="74" name="梯形 73">
                    <a:extLst>
                      <a:ext uri="{FF2B5EF4-FFF2-40B4-BE49-F238E27FC236}">
                        <a16:creationId xmlns:a16="http://schemas.microsoft.com/office/drawing/2014/main" id="{367F68DC-8B69-450E-BE3F-7CC97C5C48A5}"/>
                      </a:ext>
                    </a:extLst>
                  </p:cNvPr>
                  <p:cNvSpPr/>
                  <p:nvPr/>
                </p:nvSpPr>
                <p:spPr>
                  <a:xfrm flipV="1">
                    <a:off x="5771340"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5" name="椭圆 74">
                    <a:extLst>
                      <a:ext uri="{FF2B5EF4-FFF2-40B4-BE49-F238E27FC236}">
                        <a16:creationId xmlns:a16="http://schemas.microsoft.com/office/drawing/2014/main" id="{215A7D3C-5EA6-43AB-9A79-79BE0354EA51}"/>
                      </a:ext>
                    </a:extLst>
                  </p:cNvPr>
                  <p:cNvSpPr/>
                  <p:nvPr/>
                </p:nvSpPr>
                <p:spPr>
                  <a:xfrm>
                    <a:off x="5554981" y="3084361"/>
                    <a:ext cx="1082040" cy="1082040"/>
                  </a:xfrm>
                  <a:prstGeom prst="ellipse">
                    <a:avLst/>
                  </a:prstGeom>
                  <a:solidFill>
                    <a:schemeClr val="accent2"/>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6" name="任意多边形 133">
                    <a:extLst>
                      <a:ext uri="{FF2B5EF4-FFF2-40B4-BE49-F238E27FC236}">
                        <a16:creationId xmlns:a16="http://schemas.microsoft.com/office/drawing/2014/main" id="{35400B74-2FF5-4EF1-8122-A426F6A8326E}"/>
                      </a:ext>
                    </a:extLst>
                  </p:cNvPr>
                  <p:cNvSpPr/>
                  <p:nvPr/>
                </p:nvSpPr>
                <p:spPr>
                  <a:xfrm>
                    <a:off x="5638802"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7" name="任意多边形 134">
                    <a:extLst>
                      <a:ext uri="{FF2B5EF4-FFF2-40B4-BE49-F238E27FC236}">
                        <a16:creationId xmlns:a16="http://schemas.microsoft.com/office/drawing/2014/main" id="{D9F4F6E4-A67B-4C02-9750-40E594E4B9D2}"/>
                      </a:ext>
                    </a:extLst>
                  </p:cNvPr>
                  <p:cNvSpPr/>
                  <p:nvPr/>
                </p:nvSpPr>
                <p:spPr>
                  <a:xfrm>
                    <a:off x="5815015"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8" name="任意多边形 135">
                    <a:extLst>
                      <a:ext uri="{FF2B5EF4-FFF2-40B4-BE49-F238E27FC236}">
                        <a16:creationId xmlns:a16="http://schemas.microsoft.com/office/drawing/2014/main" id="{12C860C6-F61E-4E22-9A7D-5184C80EC753}"/>
                      </a:ext>
                    </a:extLst>
                  </p:cNvPr>
                  <p:cNvSpPr>
                    <a:spLocks noChangeAspect="1"/>
                  </p:cNvSpPr>
                  <p:nvPr/>
                </p:nvSpPr>
                <p:spPr bwMode="auto">
                  <a:xfrm>
                    <a:off x="5752799" y="3326462"/>
                    <a:ext cx="686402" cy="58005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62" name="千图PPT彼岸天：ID 8661124库_组合 5">
                <a:extLst>
                  <a:ext uri="{FF2B5EF4-FFF2-40B4-BE49-F238E27FC236}">
                    <a16:creationId xmlns:a16="http://schemas.microsoft.com/office/drawing/2014/main" id="{96FCD21F-4EA1-4DCB-8332-6F10ACB92E9B}"/>
                  </a:ext>
                </a:extLst>
              </p:cNvPr>
              <p:cNvGrpSpPr/>
              <p:nvPr>
                <p:custDataLst>
                  <p:tags r:id="rId5"/>
                </p:custDataLst>
              </p:nvPr>
            </p:nvGrpSpPr>
            <p:grpSpPr>
              <a:xfrm>
                <a:off x="4970583" y="1339914"/>
                <a:ext cx="2250835" cy="3575845"/>
                <a:chOff x="8364254" y="1339913"/>
                <a:chExt cx="2250834" cy="3575844"/>
              </a:xfrm>
            </p:grpSpPr>
            <p:sp>
              <p:nvSpPr>
                <p:cNvPr id="64" name="矩形 63">
                  <a:extLst>
                    <a:ext uri="{FF2B5EF4-FFF2-40B4-BE49-F238E27FC236}">
                      <a16:creationId xmlns:a16="http://schemas.microsoft.com/office/drawing/2014/main" id="{B7F27FD3-4C64-4EF0-A5BB-C9DDE7417D52}"/>
                    </a:ext>
                  </a:extLst>
                </p:cNvPr>
                <p:cNvSpPr/>
                <p:nvPr/>
              </p:nvSpPr>
              <p:spPr>
                <a:xfrm>
                  <a:off x="8364254"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信息内容要素</a:t>
                  </a:r>
                </a:p>
              </p:txBody>
            </p:sp>
            <p:grpSp>
              <p:nvGrpSpPr>
                <p:cNvPr id="65" name="组合 64">
                  <a:extLst>
                    <a:ext uri="{FF2B5EF4-FFF2-40B4-BE49-F238E27FC236}">
                      <a16:creationId xmlns:a16="http://schemas.microsoft.com/office/drawing/2014/main" id="{4B312656-4A6D-4999-A00A-EDA9C0094447}"/>
                    </a:ext>
                  </a:extLst>
                </p:cNvPr>
                <p:cNvGrpSpPr/>
                <p:nvPr/>
              </p:nvGrpSpPr>
              <p:grpSpPr>
                <a:xfrm>
                  <a:off x="8948651" y="1339913"/>
                  <a:ext cx="1082040" cy="2826488"/>
                  <a:chOff x="8948650" y="1339913"/>
                  <a:chExt cx="1082040" cy="2826488"/>
                </a:xfrm>
              </p:grpSpPr>
              <p:sp>
                <p:nvSpPr>
                  <p:cNvPr id="66" name="梯形 65">
                    <a:extLst>
                      <a:ext uri="{FF2B5EF4-FFF2-40B4-BE49-F238E27FC236}">
                        <a16:creationId xmlns:a16="http://schemas.microsoft.com/office/drawing/2014/main" id="{E36E7CB6-E6CF-4055-9625-8312BFCA8E8A}"/>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7" name="椭圆 66">
                    <a:extLst>
                      <a:ext uri="{FF2B5EF4-FFF2-40B4-BE49-F238E27FC236}">
                        <a16:creationId xmlns:a16="http://schemas.microsoft.com/office/drawing/2014/main" id="{0273DFA1-B03B-44EC-BEE1-59A0577F86BD}"/>
                      </a:ext>
                    </a:extLst>
                  </p:cNvPr>
                  <p:cNvSpPr/>
                  <p:nvPr/>
                </p:nvSpPr>
                <p:spPr>
                  <a:xfrm>
                    <a:off x="8948650" y="3084361"/>
                    <a:ext cx="1082040" cy="1082040"/>
                  </a:xfrm>
                  <a:prstGeom prst="ellipse">
                    <a:avLst/>
                  </a:prstGeom>
                  <a:solidFill>
                    <a:schemeClr val="accent4"/>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8" name="任意多边形 125">
                    <a:extLst>
                      <a:ext uri="{FF2B5EF4-FFF2-40B4-BE49-F238E27FC236}">
                        <a16:creationId xmlns:a16="http://schemas.microsoft.com/office/drawing/2014/main" id="{43A9BF98-C85B-4A7D-9283-722E4F02D5E8}"/>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69" name="任意多边形 126">
                    <a:extLst>
                      <a:ext uri="{FF2B5EF4-FFF2-40B4-BE49-F238E27FC236}">
                        <a16:creationId xmlns:a16="http://schemas.microsoft.com/office/drawing/2014/main" id="{F8211F14-B58D-47A1-9CFA-096404546532}"/>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70" name="任意多边形 127">
                    <a:extLst>
                      <a:ext uri="{FF2B5EF4-FFF2-40B4-BE49-F238E27FC236}">
                        <a16:creationId xmlns:a16="http://schemas.microsoft.com/office/drawing/2014/main" id="{C847AD88-0071-4888-94E5-2C70876D3EF6}"/>
                      </a:ext>
                    </a:extLst>
                  </p:cNvPr>
                  <p:cNvSpPr>
                    <a:spLocks/>
                  </p:cNvSpPr>
                  <p:nvPr/>
                </p:nvSpPr>
                <p:spPr bwMode="auto">
                  <a:xfrm>
                    <a:off x="9266972" y="3288577"/>
                    <a:ext cx="492495" cy="673606"/>
                  </a:xfrm>
                  <a:custGeom>
                    <a:avLst/>
                    <a:gdLst>
                      <a:gd name="connsiteX0" fmla="*/ 103981 w 246063"/>
                      <a:gd name="connsiteY0" fmla="*/ 280987 h 336550"/>
                      <a:gd name="connsiteX1" fmla="*/ 84137 w 246063"/>
                      <a:gd name="connsiteY1" fmla="*/ 301625 h 336550"/>
                      <a:gd name="connsiteX2" fmla="*/ 103981 w 246063"/>
                      <a:gd name="connsiteY2" fmla="*/ 322263 h 336550"/>
                      <a:gd name="connsiteX3" fmla="*/ 123825 w 246063"/>
                      <a:gd name="connsiteY3" fmla="*/ 301625 h 336550"/>
                      <a:gd name="connsiteX4" fmla="*/ 103981 w 246063"/>
                      <a:gd name="connsiteY4" fmla="*/ 280987 h 336550"/>
                      <a:gd name="connsiteX5" fmla="*/ 168411 w 246063"/>
                      <a:gd name="connsiteY5" fmla="*/ 107950 h 336550"/>
                      <a:gd name="connsiteX6" fmla="*/ 163150 w 246063"/>
                      <a:gd name="connsiteY6" fmla="*/ 113163 h 336550"/>
                      <a:gd name="connsiteX7" fmla="*/ 163150 w 246063"/>
                      <a:gd name="connsiteY7" fmla="*/ 118376 h 336550"/>
                      <a:gd name="connsiteX8" fmla="*/ 147365 w 246063"/>
                      <a:gd name="connsiteY8" fmla="*/ 136620 h 336550"/>
                      <a:gd name="connsiteX9" fmla="*/ 167096 w 246063"/>
                      <a:gd name="connsiteY9" fmla="*/ 157471 h 336550"/>
                      <a:gd name="connsiteX10" fmla="*/ 176304 w 246063"/>
                      <a:gd name="connsiteY10" fmla="*/ 165290 h 336550"/>
                      <a:gd name="connsiteX11" fmla="*/ 167096 w 246063"/>
                      <a:gd name="connsiteY11" fmla="*/ 171806 h 336550"/>
                      <a:gd name="connsiteX12" fmla="*/ 155258 w 246063"/>
                      <a:gd name="connsiteY12" fmla="*/ 167896 h 336550"/>
                      <a:gd name="connsiteX13" fmla="*/ 153942 w 246063"/>
                      <a:gd name="connsiteY13" fmla="*/ 167896 h 336550"/>
                      <a:gd name="connsiteX14" fmla="*/ 148681 w 246063"/>
                      <a:gd name="connsiteY14" fmla="*/ 170503 h 336550"/>
                      <a:gd name="connsiteX15" fmla="*/ 147365 w 246063"/>
                      <a:gd name="connsiteY15" fmla="*/ 175716 h 336550"/>
                      <a:gd name="connsiteX16" fmla="*/ 149996 w 246063"/>
                      <a:gd name="connsiteY16" fmla="*/ 180928 h 336550"/>
                      <a:gd name="connsiteX17" fmla="*/ 161834 w 246063"/>
                      <a:gd name="connsiteY17" fmla="*/ 184838 h 336550"/>
                      <a:gd name="connsiteX18" fmla="*/ 161834 w 246063"/>
                      <a:gd name="connsiteY18" fmla="*/ 190051 h 336550"/>
                      <a:gd name="connsiteX19" fmla="*/ 167096 w 246063"/>
                      <a:gd name="connsiteY19" fmla="*/ 195263 h 336550"/>
                      <a:gd name="connsiteX20" fmla="*/ 171042 w 246063"/>
                      <a:gd name="connsiteY20" fmla="*/ 195263 h 336550"/>
                      <a:gd name="connsiteX21" fmla="*/ 176304 w 246063"/>
                      <a:gd name="connsiteY21" fmla="*/ 190051 h 336550"/>
                      <a:gd name="connsiteX22" fmla="*/ 176304 w 246063"/>
                      <a:gd name="connsiteY22" fmla="*/ 183535 h 336550"/>
                      <a:gd name="connsiteX23" fmla="*/ 192088 w 246063"/>
                      <a:gd name="connsiteY23" fmla="*/ 165290 h 336550"/>
                      <a:gd name="connsiteX24" fmla="*/ 173673 w 246063"/>
                      <a:gd name="connsiteY24" fmla="*/ 143136 h 336550"/>
                      <a:gd name="connsiteX25" fmla="*/ 163150 w 246063"/>
                      <a:gd name="connsiteY25" fmla="*/ 135317 h 336550"/>
                      <a:gd name="connsiteX26" fmla="*/ 171042 w 246063"/>
                      <a:gd name="connsiteY26" fmla="*/ 131407 h 336550"/>
                      <a:gd name="connsiteX27" fmla="*/ 180250 w 246063"/>
                      <a:gd name="connsiteY27" fmla="*/ 132711 h 336550"/>
                      <a:gd name="connsiteX28" fmla="*/ 182880 w 246063"/>
                      <a:gd name="connsiteY28" fmla="*/ 134014 h 336550"/>
                      <a:gd name="connsiteX29" fmla="*/ 188142 w 246063"/>
                      <a:gd name="connsiteY29" fmla="*/ 130104 h 336550"/>
                      <a:gd name="connsiteX30" fmla="*/ 189457 w 246063"/>
                      <a:gd name="connsiteY30" fmla="*/ 126195 h 336550"/>
                      <a:gd name="connsiteX31" fmla="*/ 186827 w 246063"/>
                      <a:gd name="connsiteY31" fmla="*/ 120982 h 336550"/>
                      <a:gd name="connsiteX32" fmla="*/ 176304 w 246063"/>
                      <a:gd name="connsiteY32" fmla="*/ 118376 h 336550"/>
                      <a:gd name="connsiteX33" fmla="*/ 176304 w 246063"/>
                      <a:gd name="connsiteY33" fmla="*/ 113163 h 336550"/>
                      <a:gd name="connsiteX34" fmla="*/ 171042 w 246063"/>
                      <a:gd name="connsiteY34" fmla="*/ 107950 h 336550"/>
                      <a:gd name="connsiteX35" fmla="*/ 168411 w 246063"/>
                      <a:gd name="connsiteY35" fmla="*/ 107950 h 336550"/>
                      <a:gd name="connsiteX36" fmla="*/ 37772 w 246063"/>
                      <a:gd name="connsiteY36" fmla="*/ 42862 h 336550"/>
                      <a:gd name="connsiteX37" fmla="*/ 28575 w 246063"/>
                      <a:gd name="connsiteY37" fmla="*/ 52090 h 336550"/>
                      <a:gd name="connsiteX38" fmla="*/ 28575 w 246063"/>
                      <a:gd name="connsiteY38" fmla="*/ 259059 h 336550"/>
                      <a:gd name="connsiteX39" fmla="*/ 37772 w 246063"/>
                      <a:gd name="connsiteY39" fmla="*/ 268287 h 336550"/>
                      <a:gd name="connsiteX40" fmla="*/ 171778 w 246063"/>
                      <a:gd name="connsiteY40" fmla="*/ 268287 h 336550"/>
                      <a:gd name="connsiteX41" fmla="*/ 180975 w 246063"/>
                      <a:gd name="connsiteY41" fmla="*/ 259059 h 336550"/>
                      <a:gd name="connsiteX42" fmla="*/ 180975 w 246063"/>
                      <a:gd name="connsiteY42" fmla="*/ 216875 h 336550"/>
                      <a:gd name="connsiteX43" fmla="*/ 156013 w 246063"/>
                      <a:gd name="connsiteY43" fmla="*/ 236649 h 336550"/>
                      <a:gd name="connsiteX44" fmla="*/ 149444 w 246063"/>
                      <a:gd name="connsiteY44" fmla="*/ 239285 h 336550"/>
                      <a:gd name="connsiteX45" fmla="*/ 140247 w 246063"/>
                      <a:gd name="connsiteY45" fmla="*/ 228739 h 336550"/>
                      <a:gd name="connsiteX46" fmla="*/ 140247 w 246063"/>
                      <a:gd name="connsiteY46" fmla="*/ 214238 h 336550"/>
                      <a:gd name="connsiteX47" fmla="*/ 136306 w 246063"/>
                      <a:gd name="connsiteY47" fmla="*/ 208965 h 336550"/>
                      <a:gd name="connsiteX48" fmla="*/ 106089 w 246063"/>
                      <a:gd name="connsiteY48" fmla="*/ 208965 h 336550"/>
                      <a:gd name="connsiteX49" fmla="*/ 91637 w 246063"/>
                      <a:gd name="connsiteY49" fmla="*/ 194464 h 336550"/>
                      <a:gd name="connsiteX50" fmla="*/ 91637 w 246063"/>
                      <a:gd name="connsiteY50" fmla="*/ 108776 h 336550"/>
                      <a:gd name="connsiteX51" fmla="*/ 106089 w 246063"/>
                      <a:gd name="connsiteY51" fmla="*/ 94274 h 336550"/>
                      <a:gd name="connsiteX52" fmla="*/ 180975 w 246063"/>
                      <a:gd name="connsiteY52" fmla="*/ 94274 h 336550"/>
                      <a:gd name="connsiteX53" fmla="*/ 180975 w 246063"/>
                      <a:gd name="connsiteY53" fmla="*/ 52090 h 336550"/>
                      <a:gd name="connsiteX54" fmla="*/ 171778 w 246063"/>
                      <a:gd name="connsiteY54" fmla="*/ 42862 h 336550"/>
                      <a:gd name="connsiteX55" fmla="*/ 37772 w 246063"/>
                      <a:gd name="connsiteY55" fmla="*/ 42862 h 336550"/>
                      <a:gd name="connsiteX56" fmla="*/ 18521 w 246063"/>
                      <a:gd name="connsiteY56" fmla="*/ 0 h 336550"/>
                      <a:gd name="connsiteX57" fmla="*/ 189178 w 246063"/>
                      <a:gd name="connsiteY57" fmla="*/ 0 h 336550"/>
                      <a:gd name="connsiteX58" fmla="*/ 209021 w 246063"/>
                      <a:gd name="connsiteY58" fmla="*/ 19719 h 336550"/>
                      <a:gd name="connsiteX59" fmla="*/ 209021 w 246063"/>
                      <a:gd name="connsiteY59" fmla="*/ 94654 h 336550"/>
                      <a:gd name="connsiteX60" fmla="*/ 232834 w 246063"/>
                      <a:gd name="connsiteY60" fmla="*/ 94654 h 336550"/>
                      <a:gd name="connsiteX61" fmla="*/ 246063 w 246063"/>
                      <a:gd name="connsiteY61" fmla="*/ 109116 h 336550"/>
                      <a:gd name="connsiteX62" fmla="*/ 246063 w 246063"/>
                      <a:gd name="connsiteY62" fmla="*/ 194568 h 336550"/>
                      <a:gd name="connsiteX63" fmla="*/ 232834 w 246063"/>
                      <a:gd name="connsiteY63" fmla="*/ 209029 h 336550"/>
                      <a:gd name="connsiteX64" fmla="*/ 209021 w 246063"/>
                      <a:gd name="connsiteY64" fmla="*/ 209029 h 336550"/>
                      <a:gd name="connsiteX65" fmla="*/ 209021 w 246063"/>
                      <a:gd name="connsiteY65" fmla="*/ 316831 h 336550"/>
                      <a:gd name="connsiteX66" fmla="*/ 189178 w 246063"/>
                      <a:gd name="connsiteY66" fmla="*/ 336550 h 336550"/>
                      <a:gd name="connsiteX67" fmla="*/ 18521 w 246063"/>
                      <a:gd name="connsiteY67" fmla="*/ 336550 h 336550"/>
                      <a:gd name="connsiteX68" fmla="*/ 0 w 246063"/>
                      <a:gd name="connsiteY68" fmla="*/ 316831 h 336550"/>
                      <a:gd name="connsiteX69" fmla="*/ 0 w 246063"/>
                      <a:gd name="connsiteY69" fmla="*/ 19719 h 336550"/>
                      <a:gd name="connsiteX70" fmla="*/ 18521 w 246063"/>
                      <a:gd name="connsiteY7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246063" h="336550">
                        <a:moveTo>
                          <a:pt x="103981" y="280987"/>
                        </a:moveTo>
                        <a:cubicBezTo>
                          <a:pt x="93021" y="280987"/>
                          <a:pt x="84137" y="290227"/>
                          <a:pt x="84137" y="301625"/>
                        </a:cubicBezTo>
                        <a:cubicBezTo>
                          <a:pt x="84137" y="313023"/>
                          <a:pt x="93021" y="322263"/>
                          <a:pt x="103981" y="322263"/>
                        </a:cubicBezTo>
                        <a:cubicBezTo>
                          <a:pt x="114941" y="322263"/>
                          <a:pt x="123825" y="313023"/>
                          <a:pt x="123825" y="301625"/>
                        </a:cubicBezTo>
                        <a:cubicBezTo>
                          <a:pt x="123825" y="290227"/>
                          <a:pt x="114941" y="280987"/>
                          <a:pt x="103981" y="280987"/>
                        </a:cubicBezTo>
                        <a:close/>
                        <a:moveTo>
                          <a:pt x="168411" y="107950"/>
                        </a:moveTo>
                        <a:cubicBezTo>
                          <a:pt x="165781" y="107950"/>
                          <a:pt x="163150" y="110557"/>
                          <a:pt x="163150" y="113163"/>
                        </a:cubicBezTo>
                        <a:cubicBezTo>
                          <a:pt x="163150" y="113163"/>
                          <a:pt x="163150" y="113163"/>
                          <a:pt x="163150" y="118376"/>
                        </a:cubicBezTo>
                        <a:cubicBezTo>
                          <a:pt x="153942" y="120982"/>
                          <a:pt x="147365" y="127498"/>
                          <a:pt x="147365" y="136620"/>
                        </a:cubicBezTo>
                        <a:cubicBezTo>
                          <a:pt x="147365" y="148349"/>
                          <a:pt x="157888" y="153562"/>
                          <a:pt x="167096" y="157471"/>
                        </a:cubicBezTo>
                        <a:cubicBezTo>
                          <a:pt x="174988" y="160077"/>
                          <a:pt x="176304" y="162684"/>
                          <a:pt x="176304" y="165290"/>
                        </a:cubicBezTo>
                        <a:cubicBezTo>
                          <a:pt x="176304" y="169200"/>
                          <a:pt x="172357" y="171806"/>
                          <a:pt x="167096" y="171806"/>
                        </a:cubicBezTo>
                        <a:cubicBezTo>
                          <a:pt x="163150" y="171806"/>
                          <a:pt x="156573" y="167896"/>
                          <a:pt x="155258" y="167896"/>
                        </a:cubicBezTo>
                        <a:cubicBezTo>
                          <a:pt x="155258" y="167896"/>
                          <a:pt x="153942" y="167896"/>
                          <a:pt x="153942" y="167896"/>
                        </a:cubicBezTo>
                        <a:cubicBezTo>
                          <a:pt x="151312" y="167896"/>
                          <a:pt x="149996" y="169200"/>
                          <a:pt x="148681" y="170503"/>
                        </a:cubicBezTo>
                        <a:cubicBezTo>
                          <a:pt x="148681" y="170503"/>
                          <a:pt x="148681" y="170503"/>
                          <a:pt x="147365" y="175716"/>
                        </a:cubicBezTo>
                        <a:cubicBezTo>
                          <a:pt x="146050" y="177019"/>
                          <a:pt x="147365" y="179625"/>
                          <a:pt x="149996" y="180928"/>
                        </a:cubicBezTo>
                        <a:cubicBezTo>
                          <a:pt x="153942" y="182231"/>
                          <a:pt x="159204" y="183535"/>
                          <a:pt x="161834" y="184838"/>
                        </a:cubicBezTo>
                        <a:cubicBezTo>
                          <a:pt x="161834" y="184838"/>
                          <a:pt x="161834" y="184838"/>
                          <a:pt x="161834" y="190051"/>
                        </a:cubicBezTo>
                        <a:cubicBezTo>
                          <a:pt x="161834" y="192657"/>
                          <a:pt x="164465" y="195263"/>
                          <a:pt x="167096" y="195263"/>
                        </a:cubicBezTo>
                        <a:cubicBezTo>
                          <a:pt x="167096" y="195263"/>
                          <a:pt x="167096" y="195263"/>
                          <a:pt x="171042" y="195263"/>
                        </a:cubicBezTo>
                        <a:cubicBezTo>
                          <a:pt x="173673" y="195263"/>
                          <a:pt x="176304" y="192657"/>
                          <a:pt x="176304" y="190051"/>
                        </a:cubicBezTo>
                        <a:cubicBezTo>
                          <a:pt x="176304" y="190051"/>
                          <a:pt x="176304" y="190051"/>
                          <a:pt x="176304" y="183535"/>
                        </a:cubicBezTo>
                        <a:cubicBezTo>
                          <a:pt x="185511" y="180928"/>
                          <a:pt x="192088" y="174412"/>
                          <a:pt x="192088" y="165290"/>
                        </a:cubicBezTo>
                        <a:cubicBezTo>
                          <a:pt x="192088" y="154865"/>
                          <a:pt x="186827" y="148349"/>
                          <a:pt x="173673" y="143136"/>
                        </a:cubicBezTo>
                        <a:cubicBezTo>
                          <a:pt x="164465" y="140530"/>
                          <a:pt x="163150" y="137923"/>
                          <a:pt x="163150" y="135317"/>
                        </a:cubicBezTo>
                        <a:cubicBezTo>
                          <a:pt x="163150" y="132711"/>
                          <a:pt x="165781" y="131407"/>
                          <a:pt x="171042" y="131407"/>
                        </a:cubicBezTo>
                        <a:cubicBezTo>
                          <a:pt x="176304" y="131407"/>
                          <a:pt x="180250" y="132711"/>
                          <a:pt x="180250" y="132711"/>
                        </a:cubicBezTo>
                        <a:cubicBezTo>
                          <a:pt x="181565" y="132711"/>
                          <a:pt x="181565" y="134014"/>
                          <a:pt x="182880" y="134014"/>
                        </a:cubicBezTo>
                        <a:cubicBezTo>
                          <a:pt x="185511" y="134014"/>
                          <a:pt x="186827" y="132711"/>
                          <a:pt x="188142" y="130104"/>
                        </a:cubicBezTo>
                        <a:cubicBezTo>
                          <a:pt x="188142" y="130104"/>
                          <a:pt x="188142" y="130104"/>
                          <a:pt x="189457" y="126195"/>
                        </a:cubicBezTo>
                        <a:cubicBezTo>
                          <a:pt x="190773" y="123588"/>
                          <a:pt x="188142" y="120982"/>
                          <a:pt x="186827" y="120982"/>
                        </a:cubicBezTo>
                        <a:cubicBezTo>
                          <a:pt x="184196" y="119679"/>
                          <a:pt x="178934" y="118376"/>
                          <a:pt x="176304" y="118376"/>
                        </a:cubicBezTo>
                        <a:cubicBezTo>
                          <a:pt x="176304" y="118376"/>
                          <a:pt x="176304" y="118376"/>
                          <a:pt x="176304" y="113163"/>
                        </a:cubicBezTo>
                        <a:cubicBezTo>
                          <a:pt x="176304" y="110557"/>
                          <a:pt x="173673" y="107950"/>
                          <a:pt x="171042" y="107950"/>
                        </a:cubicBezTo>
                        <a:cubicBezTo>
                          <a:pt x="171042" y="107950"/>
                          <a:pt x="171042" y="107950"/>
                          <a:pt x="168411" y="107950"/>
                        </a:cubicBezTo>
                        <a:close/>
                        <a:moveTo>
                          <a:pt x="37772" y="42862"/>
                        </a:moveTo>
                        <a:cubicBezTo>
                          <a:pt x="32516" y="42862"/>
                          <a:pt x="28575" y="46817"/>
                          <a:pt x="28575" y="52090"/>
                        </a:cubicBezTo>
                        <a:cubicBezTo>
                          <a:pt x="28575" y="52090"/>
                          <a:pt x="28575" y="52090"/>
                          <a:pt x="28575" y="259059"/>
                        </a:cubicBezTo>
                        <a:cubicBezTo>
                          <a:pt x="28575" y="264332"/>
                          <a:pt x="32516" y="268287"/>
                          <a:pt x="37772" y="268287"/>
                        </a:cubicBezTo>
                        <a:cubicBezTo>
                          <a:pt x="37772" y="268287"/>
                          <a:pt x="37772" y="268287"/>
                          <a:pt x="171778" y="268287"/>
                        </a:cubicBezTo>
                        <a:cubicBezTo>
                          <a:pt x="177034" y="268287"/>
                          <a:pt x="180975" y="264332"/>
                          <a:pt x="180975" y="259059"/>
                        </a:cubicBezTo>
                        <a:lnTo>
                          <a:pt x="180975" y="216875"/>
                        </a:lnTo>
                        <a:cubicBezTo>
                          <a:pt x="180975" y="216875"/>
                          <a:pt x="180975" y="216875"/>
                          <a:pt x="156013" y="236649"/>
                        </a:cubicBezTo>
                        <a:cubicBezTo>
                          <a:pt x="153385" y="237967"/>
                          <a:pt x="150758" y="239285"/>
                          <a:pt x="149444" y="239285"/>
                        </a:cubicBezTo>
                        <a:cubicBezTo>
                          <a:pt x="145503" y="239285"/>
                          <a:pt x="140247" y="236649"/>
                          <a:pt x="140247" y="228739"/>
                        </a:cubicBezTo>
                        <a:cubicBezTo>
                          <a:pt x="140247" y="228739"/>
                          <a:pt x="140247" y="228739"/>
                          <a:pt x="140247" y="214238"/>
                        </a:cubicBezTo>
                        <a:cubicBezTo>
                          <a:pt x="140247" y="211601"/>
                          <a:pt x="138934" y="208965"/>
                          <a:pt x="136306" y="208965"/>
                        </a:cubicBezTo>
                        <a:cubicBezTo>
                          <a:pt x="136306" y="208965"/>
                          <a:pt x="136306" y="208965"/>
                          <a:pt x="106089" y="208965"/>
                        </a:cubicBezTo>
                        <a:cubicBezTo>
                          <a:pt x="98206" y="208965"/>
                          <a:pt x="91637" y="202373"/>
                          <a:pt x="91637" y="194464"/>
                        </a:cubicBezTo>
                        <a:cubicBezTo>
                          <a:pt x="91637" y="194464"/>
                          <a:pt x="91637" y="194464"/>
                          <a:pt x="91637" y="108776"/>
                        </a:cubicBezTo>
                        <a:cubicBezTo>
                          <a:pt x="91637" y="100866"/>
                          <a:pt x="98206" y="94274"/>
                          <a:pt x="106089" y="94274"/>
                        </a:cubicBezTo>
                        <a:cubicBezTo>
                          <a:pt x="106089" y="94274"/>
                          <a:pt x="106089" y="94274"/>
                          <a:pt x="180975" y="94274"/>
                        </a:cubicBezTo>
                        <a:cubicBezTo>
                          <a:pt x="180975" y="94274"/>
                          <a:pt x="180975" y="94274"/>
                          <a:pt x="180975" y="52090"/>
                        </a:cubicBezTo>
                        <a:cubicBezTo>
                          <a:pt x="180975" y="46817"/>
                          <a:pt x="177034" y="42862"/>
                          <a:pt x="171778" y="42862"/>
                        </a:cubicBezTo>
                        <a:cubicBezTo>
                          <a:pt x="171778" y="42862"/>
                          <a:pt x="171778" y="42862"/>
                          <a:pt x="37772" y="42862"/>
                        </a:cubicBezTo>
                        <a:close/>
                        <a:moveTo>
                          <a:pt x="18521" y="0"/>
                        </a:moveTo>
                        <a:cubicBezTo>
                          <a:pt x="18521" y="0"/>
                          <a:pt x="18521" y="0"/>
                          <a:pt x="189178" y="0"/>
                        </a:cubicBezTo>
                        <a:cubicBezTo>
                          <a:pt x="199761" y="0"/>
                          <a:pt x="209021" y="9202"/>
                          <a:pt x="209021" y="19719"/>
                        </a:cubicBezTo>
                        <a:cubicBezTo>
                          <a:pt x="209021" y="19719"/>
                          <a:pt x="209021" y="19719"/>
                          <a:pt x="209021" y="94654"/>
                        </a:cubicBezTo>
                        <a:cubicBezTo>
                          <a:pt x="209021" y="94654"/>
                          <a:pt x="209021" y="94654"/>
                          <a:pt x="232834" y="94654"/>
                        </a:cubicBezTo>
                        <a:cubicBezTo>
                          <a:pt x="240771" y="94654"/>
                          <a:pt x="246063" y="101228"/>
                          <a:pt x="246063" y="109116"/>
                        </a:cubicBezTo>
                        <a:cubicBezTo>
                          <a:pt x="246063" y="109116"/>
                          <a:pt x="246063" y="109116"/>
                          <a:pt x="246063" y="194568"/>
                        </a:cubicBezTo>
                        <a:cubicBezTo>
                          <a:pt x="246063" y="202456"/>
                          <a:pt x="240771" y="209029"/>
                          <a:pt x="232834" y="209029"/>
                        </a:cubicBezTo>
                        <a:cubicBezTo>
                          <a:pt x="232834" y="209029"/>
                          <a:pt x="232834" y="209029"/>
                          <a:pt x="209021" y="209029"/>
                        </a:cubicBezTo>
                        <a:cubicBezTo>
                          <a:pt x="209021" y="209029"/>
                          <a:pt x="209021" y="209029"/>
                          <a:pt x="209021" y="316831"/>
                        </a:cubicBezTo>
                        <a:cubicBezTo>
                          <a:pt x="209021" y="327348"/>
                          <a:pt x="199761" y="336550"/>
                          <a:pt x="189178" y="336550"/>
                        </a:cubicBezTo>
                        <a:cubicBezTo>
                          <a:pt x="189178" y="336550"/>
                          <a:pt x="189178" y="336550"/>
                          <a:pt x="18521" y="336550"/>
                        </a:cubicBezTo>
                        <a:cubicBezTo>
                          <a:pt x="7937" y="336550"/>
                          <a:pt x="0" y="327348"/>
                          <a:pt x="0" y="316831"/>
                        </a:cubicBezTo>
                        <a:cubicBezTo>
                          <a:pt x="0" y="316831"/>
                          <a:pt x="0" y="316831"/>
                          <a:pt x="0" y="19719"/>
                        </a:cubicBezTo>
                        <a:cubicBezTo>
                          <a:pt x="0" y="9202"/>
                          <a:pt x="7937" y="0"/>
                          <a:pt x="18521"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grpSp>
          <p:nvGrpSpPr>
            <p:cNvPr id="42" name="千图PPT彼岸天：ID 8661124库_组合 6">
              <a:extLst>
                <a:ext uri="{FF2B5EF4-FFF2-40B4-BE49-F238E27FC236}">
                  <a16:creationId xmlns:a16="http://schemas.microsoft.com/office/drawing/2014/main" id="{DAB89FFB-2ED9-46FF-A046-CB57F2C7CAE8}"/>
                </a:ext>
              </a:extLst>
            </p:cNvPr>
            <p:cNvGrpSpPr/>
            <p:nvPr>
              <p:custDataLst>
                <p:tags r:id="rId1"/>
              </p:custDataLst>
            </p:nvPr>
          </p:nvGrpSpPr>
          <p:grpSpPr>
            <a:xfrm>
              <a:off x="7275737" y="1339914"/>
              <a:ext cx="2250835" cy="3575845"/>
              <a:chOff x="9333232" y="1339913"/>
              <a:chExt cx="2250834" cy="3575844"/>
            </a:xfrm>
          </p:grpSpPr>
          <p:sp>
            <p:nvSpPr>
              <p:cNvPr id="53" name="矩形 52">
                <a:extLst>
                  <a:ext uri="{FF2B5EF4-FFF2-40B4-BE49-F238E27FC236}">
                    <a16:creationId xmlns:a16="http://schemas.microsoft.com/office/drawing/2014/main" id="{0CBBC33C-4CC4-42A1-BF02-339D1A754117}"/>
                  </a:ext>
                </a:extLst>
              </p:cNvPr>
              <p:cNvSpPr/>
              <p:nvPr/>
            </p:nvSpPr>
            <p:spPr>
              <a:xfrm>
                <a:off x="9333232"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过程要素</a:t>
                </a:r>
              </a:p>
            </p:txBody>
          </p:sp>
          <p:grpSp>
            <p:nvGrpSpPr>
              <p:cNvPr id="54" name="组合 53">
                <a:extLst>
                  <a:ext uri="{FF2B5EF4-FFF2-40B4-BE49-F238E27FC236}">
                    <a16:creationId xmlns:a16="http://schemas.microsoft.com/office/drawing/2014/main" id="{0D3D2D1C-4849-4FF9-9897-03AB2BB0EEF2}"/>
                  </a:ext>
                </a:extLst>
              </p:cNvPr>
              <p:cNvGrpSpPr/>
              <p:nvPr/>
            </p:nvGrpSpPr>
            <p:grpSpPr>
              <a:xfrm>
                <a:off x="9917629" y="1339913"/>
                <a:ext cx="1082040" cy="2826488"/>
                <a:chOff x="8948650" y="1339913"/>
                <a:chExt cx="1082040" cy="2826488"/>
              </a:xfrm>
            </p:grpSpPr>
            <p:sp>
              <p:nvSpPr>
                <p:cNvPr id="55" name="梯形 54">
                  <a:extLst>
                    <a:ext uri="{FF2B5EF4-FFF2-40B4-BE49-F238E27FC236}">
                      <a16:creationId xmlns:a16="http://schemas.microsoft.com/office/drawing/2014/main" id="{1FEE8BEF-A7F4-4B5A-A1F3-618AB68CEFED}"/>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6" name="椭圆 55">
                  <a:extLst>
                    <a:ext uri="{FF2B5EF4-FFF2-40B4-BE49-F238E27FC236}">
                      <a16:creationId xmlns:a16="http://schemas.microsoft.com/office/drawing/2014/main" id="{8D7EC0B8-BC2B-49DD-A8D3-D8B7F71790D1}"/>
                    </a:ext>
                  </a:extLst>
                </p:cNvPr>
                <p:cNvSpPr/>
                <p:nvPr/>
              </p:nvSpPr>
              <p:spPr>
                <a:xfrm>
                  <a:off x="8948650" y="3084361"/>
                  <a:ext cx="1082040" cy="1082040"/>
                </a:xfrm>
                <a:prstGeom prst="ellipse">
                  <a:avLst/>
                </a:prstGeom>
                <a:solidFill>
                  <a:schemeClr val="accent5">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7" name="任意多边形 117">
                  <a:extLst>
                    <a:ext uri="{FF2B5EF4-FFF2-40B4-BE49-F238E27FC236}">
                      <a16:creationId xmlns:a16="http://schemas.microsoft.com/office/drawing/2014/main" id="{4D276DAA-425A-4028-8770-75B88716D08F}"/>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8" name="任意多边形 118">
                  <a:extLst>
                    <a:ext uri="{FF2B5EF4-FFF2-40B4-BE49-F238E27FC236}">
                      <a16:creationId xmlns:a16="http://schemas.microsoft.com/office/drawing/2014/main" id="{57D0380A-FC17-4382-A030-FDC4CB4A9F3F}"/>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9" name="任意多边形 119">
                  <a:extLst>
                    <a:ext uri="{FF2B5EF4-FFF2-40B4-BE49-F238E27FC236}">
                      <a16:creationId xmlns:a16="http://schemas.microsoft.com/office/drawing/2014/main" id="{2C3C582E-69C7-479A-A12E-713C843F24E7}"/>
                    </a:ext>
                  </a:extLst>
                </p:cNvPr>
                <p:cNvSpPr>
                  <a:spLocks/>
                </p:cNvSpPr>
                <p:nvPr/>
              </p:nvSpPr>
              <p:spPr bwMode="auto">
                <a:xfrm>
                  <a:off x="9299753" y="3288577"/>
                  <a:ext cx="426933" cy="673606"/>
                </a:xfrm>
                <a:custGeom>
                  <a:avLst/>
                  <a:gdLst>
                    <a:gd name="connsiteX0" fmla="*/ 138896 w 214313"/>
                    <a:gd name="connsiteY0" fmla="*/ 160230 h 338138"/>
                    <a:gd name="connsiteX1" fmla="*/ 138866 w 214313"/>
                    <a:gd name="connsiteY1" fmla="*/ 160253 h 338138"/>
                    <a:gd name="connsiteX2" fmla="*/ 138844 w 214313"/>
                    <a:gd name="connsiteY2" fmla="*/ 160257 h 338138"/>
                    <a:gd name="connsiteX3" fmla="*/ 177899 w 214313"/>
                    <a:gd name="connsiteY3" fmla="*/ 128304 h 338138"/>
                    <a:gd name="connsiteX4" fmla="*/ 153075 w 214313"/>
                    <a:gd name="connsiteY4" fmla="*/ 140040 h 338138"/>
                    <a:gd name="connsiteX5" fmla="*/ 149155 w 214313"/>
                    <a:gd name="connsiteY5" fmla="*/ 143953 h 338138"/>
                    <a:gd name="connsiteX6" fmla="*/ 129557 w 214313"/>
                    <a:gd name="connsiteY6" fmla="*/ 151777 h 338138"/>
                    <a:gd name="connsiteX7" fmla="*/ 126944 w 214313"/>
                    <a:gd name="connsiteY7" fmla="*/ 151777 h 338138"/>
                    <a:gd name="connsiteX8" fmla="*/ 123024 w 214313"/>
                    <a:gd name="connsiteY8" fmla="*/ 150473 h 338138"/>
                    <a:gd name="connsiteX9" fmla="*/ 109959 w 214313"/>
                    <a:gd name="connsiteY9" fmla="*/ 138736 h 338138"/>
                    <a:gd name="connsiteX10" fmla="*/ 89055 w 214313"/>
                    <a:gd name="connsiteY10" fmla="*/ 129608 h 338138"/>
                    <a:gd name="connsiteX11" fmla="*/ 65537 w 214313"/>
                    <a:gd name="connsiteY11" fmla="*/ 140040 h 338138"/>
                    <a:gd name="connsiteX12" fmla="*/ 42019 w 214313"/>
                    <a:gd name="connsiteY12" fmla="*/ 150473 h 338138"/>
                    <a:gd name="connsiteX13" fmla="*/ 40713 w 214313"/>
                    <a:gd name="connsiteY13" fmla="*/ 150473 h 338138"/>
                    <a:gd name="connsiteX14" fmla="*/ 38100 w 214313"/>
                    <a:gd name="connsiteY14" fmla="*/ 150473 h 338138"/>
                    <a:gd name="connsiteX15" fmla="*/ 45939 w 214313"/>
                    <a:gd name="connsiteY15" fmla="*/ 160905 h 338138"/>
                    <a:gd name="connsiteX16" fmla="*/ 64230 w 214313"/>
                    <a:gd name="connsiteY16" fmla="*/ 150473 h 338138"/>
                    <a:gd name="connsiteX17" fmla="*/ 89055 w 214313"/>
                    <a:gd name="connsiteY17" fmla="*/ 140040 h 338138"/>
                    <a:gd name="connsiteX18" fmla="*/ 112572 w 214313"/>
                    <a:gd name="connsiteY18" fmla="*/ 150473 h 338138"/>
                    <a:gd name="connsiteX19" fmla="*/ 112572 w 214313"/>
                    <a:gd name="connsiteY19" fmla="*/ 151777 h 338138"/>
                    <a:gd name="connsiteX20" fmla="*/ 126944 w 214313"/>
                    <a:gd name="connsiteY20" fmla="*/ 162209 h 338138"/>
                    <a:gd name="connsiteX21" fmla="*/ 138844 w 214313"/>
                    <a:gd name="connsiteY21" fmla="*/ 160257 h 338138"/>
                    <a:gd name="connsiteX22" fmla="*/ 129483 w 214313"/>
                    <a:gd name="connsiteY22" fmla="*/ 164972 h 338138"/>
                    <a:gd name="connsiteX23" fmla="*/ 126843 w 214313"/>
                    <a:gd name="connsiteY23" fmla="*/ 164972 h 338138"/>
                    <a:gd name="connsiteX24" fmla="*/ 109679 w 214313"/>
                    <a:gd name="connsiteY24" fmla="*/ 153001 h 338138"/>
                    <a:gd name="connsiteX25" fmla="*/ 88554 w 214313"/>
                    <a:gd name="connsiteY25" fmla="*/ 142360 h 338138"/>
                    <a:gd name="connsiteX26" fmla="*/ 64789 w 214313"/>
                    <a:gd name="connsiteY26" fmla="*/ 153001 h 338138"/>
                    <a:gd name="connsiteX27" fmla="*/ 47625 w 214313"/>
                    <a:gd name="connsiteY27" fmla="*/ 163642 h 338138"/>
                    <a:gd name="connsiteX28" fmla="*/ 107038 w 214313"/>
                    <a:gd name="connsiteY28" fmla="*/ 188913 h 338138"/>
                    <a:gd name="connsiteX29" fmla="*/ 180975 w 214313"/>
                    <a:gd name="connsiteY29" fmla="*/ 141030 h 338138"/>
                    <a:gd name="connsiteX30" fmla="*/ 178335 w 214313"/>
                    <a:gd name="connsiteY30" fmla="*/ 141030 h 338138"/>
                    <a:gd name="connsiteX31" fmla="*/ 153249 w 214313"/>
                    <a:gd name="connsiteY31" fmla="*/ 153001 h 338138"/>
                    <a:gd name="connsiteX32" fmla="*/ 138896 w 214313"/>
                    <a:gd name="connsiteY32" fmla="*/ 160230 h 338138"/>
                    <a:gd name="connsiteX33" fmla="*/ 151768 w 214313"/>
                    <a:gd name="connsiteY33" fmla="*/ 150473 h 338138"/>
                    <a:gd name="connsiteX34" fmla="*/ 177899 w 214313"/>
                    <a:gd name="connsiteY34" fmla="*/ 138736 h 338138"/>
                    <a:gd name="connsiteX35" fmla="*/ 181819 w 214313"/>
                    <a:gd name="connsiteY35" fmla="*/ 140040 h 338138"/>
                    <a:gd name="connsiteX36" fmla="*/ 185738 w 214313"/>
                    <a:gd name="connsiteY36" fmla="*/ 130912 h 338138"/>
                    <a:gd name="connsiteX37" fmla="*/ 177899 w 214313"/>
                    <a:gd name="connsiteY37" fmla="*/ 128304 h 338138"/>
                    <a:gd name="connsiteX38" fmla="*/ 153570 w 214313"/>
                    <a:gd name="connsiteY38" fmla="*/ 96536 h 338138"/>
                    <a:gd name="connsiteX39" fmla="*/ 162867 w 214313"/>
                    <a:gd name="connsiteY39" fmla="*/ 104481 h 338138"/>
                    <a:gd name="connsiteX40" fmla="*/ 157457 w 214313"/>
                    <a:gd name="connsiteY40" fmla="*/ 126118 h 338138"/>
                    <a:gd name="connsiteX41" fmla="*/ 135820 w 214313"/>
                    <a:gd name="connsiteY41" fmla="*/ 120709 h 338138"/>
                    <a:gd name="connsiteX42" fmla="*/ 141229 w 214313"/>
                    <a:gd name="connsiteY42" fmla="*/ 97719 h 338138"/>
                    <a:gd name="connsiteX43" fmla="*/ 153570 w 214313"/>
                    <a:gd name="connsiteY43" fmla="*/ 96536 h 338138"/>
                    <a:gd name="connsiteX44" fmla="*/ 107156 w 214313"/>
                    <a:gd name="connsiteY44" fmla="*/ 23812 h 338138"/>
                    <a:gd name="connsiteX45" fmla="*/ 25400 w 214313"/>
                    <a:gd name="connsiteY45" fmla="*/ 106801 h 338138"/>
                    <a:gd name="connsiteX46" fmla="*/ 35949 w 214313"/>
                    <a:gd name="connsiteY46" fmla="*/ 146320 h 338138"/>
                    <a:gd name="connsiteX47" fmla="*/ 41224 w 214313"/>
                    <a:gd name="connsiteY47" fmla="*/ 147637 h 338138"/>
                    <a:gd name="connsiteX48" fmla="*/ 43861 w 214313"/>
                    <a:gd name="connsiteY48" fmla="*/ 147637 h 338138"/>
                    <a:gd name="connsiteX49" fmla="*/ 66278 w 214313"/>
                    <a:gd name="connsiteY49" fmla="*/ 135782 h 338138"/>
                    <a:gd name="connsiteX50" fmla="*/ 80783 w 214313"/>
                    <a:gd name="connsiteY50" fmla="*/ 126561 h 338138"/>
                    <a:gd name="connsiteX51" fmla="*/ 104519 w 214313"/>
                    <a:gd name="connsiteY51" fmla="*/ 113388 h 338138"/>
                    <a:gd name="connsiteX52" fmla="*/ 108475 w 214313"/>
                    <a:gd name="connsiteY52" fmla="*/ 109436 h 338138"/>
                    <a:gd name="connsiteX53" fmla="*/ 92651 w 214313"/>
                    <a:gd name="connsiteY53" fmla="*/ 83090 h 338138"/>
                    <a:gd name="connsiteX54" fmla="*/ 95288 w 214313"/>
                    <a:gd name="connsiteY54" fmla="*/ 72552 h 338138"/>
                    <a:gd name="connsiteX55" fmla="*/ 105838 w 214313"/>
                    <a:gd name="connsiteY55" fmla="*/ 75186 h 338138"/>
                    <a:gd name="connsiteX56" fmla="*/ 119024 w 214313"/>
                    <a:gd name="connsiteY56" fmla="*/ 100215 h 338138"/>
                    <a:gd name="connsiteX57" fmla="*/ 122980 w 214313"/>
                    <a:gd name="connsiteY57" fmla="*/ 106801 h 338138"/>
                    <a:gd name="connsiteX58" fmla="*/ 142760 w 214313"/>
                    <a:gd name="connsiteY58" fmla="*/ 142368 h 338138"/>
                    <a:gd name="connsiteX59" fmla="*/ 145398 w 214313"/>
                    <a:gd name="connsiteY59" fmla="*/ 142368 h 338138"/>
                    <a:gd name="connsiteX60" fmla="*/ 151991 w 214313"/>
                    <a:gd name="connsiteY60" fmla="*/ 137099 h 338138"/>
                    <a:gd name="connsiteX61" fmla="*/ 178364 w 214313"/>
                    <a:gd name="connsiteY61" fmla="*/ 125243 h 338138"/>
                    <a:gd name="connsiteX62" fmla="*/ 186276 w 214313"/>
                    <a:gd name="connsiteY62" fmla="*/ 127878 h 338138"/>
                    <a:gd name="connsiteX63" fmla="*/ 188913 w 214313"/>
                    <a:gd name="connsiteY63" fmla="*/ 106801 h 338138"/>
                    <a:gd name="connsiteX64" fmla="*/ 107156 w 214313"/>
                    <a:gd name="connsiteY64" fmla="*/ 23812 h 338138"/>
                    <a:gd name="connsiteX65" fmla="*/ 107156 w 214313"/>
                    <a:gd name="connsiteY65" fmla="*/ 0 h 338138"/>
                    <a:gd name="connsiteX66" fmla="*/ 214313 w 214313"/>
                    <a:gd name="connsiteY66" fmla="*/ 106989 h 338138"/>
                    <a:gd name="connsiteX67" fmla="*/ 107156 w 214313"/>
                    <a:gd name="connsiteY67" fmla="*/ 338138 h 338138"/>
                    <a:gd name="connsiteX68" fmla="*/ 0 w 214313"/>
                    <a:gd name="connsiteY68" fmla="*/ 106989 h 338138"/>
                    <a:gd name="connsiteX69" fmla="*/ 107156 w 214313"/>
                    <a:gd name="connsiteY6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14313" h="338138">
                      <a:moveTo>
                        <a:pt x="138896" y="160230"/>
                      </a:moveTo>
                      <a:lnTo>
                        <a:pt x="138866" y="160253"/>
                      </a:lnTo>
                      <a:lnTo>
                        <a:pt x="138844" y="160257"/>
                      </a:lnTo>
                      <a:close/>
                      <a:moveTo>
                        <a:pt x="177899" y="128304"/>
                      </a:moveTo>
                      <a:cubicBezTo>
                        <a:pt x="170060" y="127000"/>
                        <a:pt x="162221" y="130912"/>
                        <a:pt x="153075" y="140040"/>
                      </a:cubicBezTo>
                      <a:cubicBezTo>
                        <a:pt x="151768" y="141345"/>
                        <a:pt x="150462" y="142649"/>
                        <a:pt x="149155" y="143953"/>
                      </a:cubicBezTo>
                      <a:cubicBezTo>
                        <a:pt x="142623" y="149169"/>
                        <a:pt x="136090" y="151777"/>
                        <a:pt x="129557" y="151777"/>
                      </a:cubicBezTo>
                      <a:cubicBezTo>
                        <a:pt x="128251" y="151777"/>
                        <a:pt x="128251" y="151777"/>
                        <a:pt x="126944" y="151777"/>
                      </a:cubicBezTo>
                      <a:cubicBezTo>
                        <a:pt x="125637" y="151777"/>
                        <a:pt x="124331" y="151777"/>
                        <a:pt x="123024" y="150473"/>
                      </a:cubicBezTo>
                      <a:cubicBezTo>
                        <a:pt x="116492" y="146561"/>
                        <a:pt x="109959" y="138736"/>
                        <a:pt x="109959" y="138736"/>
                      </a:cubicBezTo>
                      <a:cubicBezTo>
                        <a:pt x="109959" y="138736"/>
                        <a:pt x="100813" y="129608"/>
                        <a:pt x="89055" y="129608"/>
                      </a:cubicBezTo>
                      <a:cubicBezTo>
                        <a:pt x="81215" y="128304"/>
                        <a:pt x="73376" y="132216"/>
                        <a:pt x="65537" y="140040"/>
                      </a:cubicBezTo>
                      <a:cubicBezTo>
                        <a:pt x="57698" y="147865"/>
                        <a:pt x="49859" y="150473"/>
                        <a:pt x="42019" y="150473"/>
                      </a:cubicBezTo>
                      <a:cubicBezTo>
                        <a:pt x="42019" y="150473"/>
                        <a:pt x="42019" y="150473"/>
                        <a:pt x="40713" y="150473"/>
                      </a:cubicBezTo>
                      <a:cubicBezTo>
                        <a:pt x="40713" y="150473"/>
                        <a:pt x="40713" y="150473"/>
                        <a:pt x="38100" y="150473"/>
                      </a:cubicBezTo>
                      <a:cubicBezTo>
                        <a:pt x="40713" y="154385"/>
                        <a:pt x="43326" y="156993"/>
                        <a:pt x="45939" y="160905"/>
                      </a:cubicBezTo>
                      <a:cubicBezTo>
                        <a:pt x="52472" y="159601"/>
                        <a:pt x="59004" y="156993"/>
                        <a:pt x="64230" y="150473"/>
                      </a:cubicBezTo>
                      <a:cubicBezTo>
                        <a:pt x="72070" y="142649"/>
                        <a:pt x="79909" y="140040"/>
                        <a:pt x="89055" y="140040"/>
                      </a:cubicBezTo>
                      <a:cubicBezTo>
                        <a:pt x="102120" y="140040"/>
                        <a:pt x="111266" y="150473"/>
                        <a:pt x="112572" y="150473"/>
                      </a:cubicBezTo>
                      <a:cubicBezTo>
                        <a:pt x="112572" y="150473"/>
                        <a:pt x="112572" y="150473"/>
                        <a:pt x="112572" y="151777"/>
                      </a:cubicBezTo>
                      <a:cubicBezTo>
                        <a:pt x="112572" y="151777"/>
                        <a:pt x="121718" y="162209"/>
                        <a:pt x="126944" y="162209"/>
                      </a:cubicBezTo>
                      <a:lnTo>
                        <a:pt x="138844" y="160257"/>
                      </a:lnTo>
                      <a:lnTo>
                        <a:pt x="129483" y="164972"/>
                      </a:lnTo>
                      <a:cubicBezTo>
                        <a:pt x="128163" y="164972"/>
                        <a:pt x="126843" y="164972"/>
                        <a:pt x="126843" y="164972"/>
                      </a:cubicBezTo>
                      <a:cubicBezTo>
                        <a:pt x="121562" y="164972"/>
                        <a:pt x="110999" y="154331"/>
                        <a:pt x="109679" y="153001"/>
                      </a:cubicBezTo>
                      <a:cubicBezTo>
                        <a:pt x="108359" y="151671"/>
                        <a:pt x="100437" y="142360"/>
                        <a:pt x="88554" y="142360"/>
                      </a:cubicBezTo>
                      <a:cubicBezTo>
                        <a:pt x="80632" y="141030"/>
                        <a:pt x="72711" y="145020"/>
                        <a:pt x="64789" y="153001"/>
                      </a:cubicBezTo>
                      <a:cubicBezTo>
                        <a:pt x="59508" y="158321"/>
                        <a:pt x="54226" y="162312"/>
                        <a:pt x="47625" y="163642"/>
                      </a:cubicBezTo>
                      <a:cubicBezTo>
                        <a:pt x="62148" y="179603"/>
                        <a:pt x="83273" y="188913"/>
                        <a:pt x="107038" y="188913"/>
                      </a:cubicBezTo>
                      <a:cubicBezTo>
                        <a:pt x="140046" y="188913"/>
                        <a:pt x="167772" y="168962"/>
                        <a:pt x="180975" y="141030"/>
                      </a:cubicBezTo>
                      <a:cubicBezTo>
                        <a:pt x="180975" y="141030"/>
                        <a:pt x="179655" y="141030"/>
                        <a:pt x="178335" y="141030"/>
                      </a:cubicBezTo>
                      <a:cubicBezTo>
                        <a:pt x="170413" y="139700"/>
                        <a:pt x="162491" y="143690"/>
                        <a:pt x="153249" y="153001"/>
                      </a:cubicBezTo>
                      <a:lnTo>
                        <a:pt x="138896" y="160230"/>
                      </a:lnTo>
                      <a:lnTo>
                        <a:pt x="151768" y="150473"/>
                      </a:lnTo>
                      <a:cubicBezTo>
                        <a:pt x="160914" y="141345"/>
                        <a:pt x="170060" y="137432"/>
                        <a:pt x="177899" y="138736"/>
                      </a:cubicBezTo>
                      <a:cubicBezTo>
                        <a:pt x="179205" y="138736"/>
                        <a:pt x="180512" y="138736"/>
                        <a:pt x="181819" y="140040"/>
                      </a:cubicBezTo>
                      <a:cubicBezTo>
                        <a:pt x="183125" y="137432"/>
                        <a:pt x="184432" y="133520"/>
                        <a:pt x="185738" y="130912"/>
                      </a:cubicBezTo>
                      <a:cubicBezTo>
                        <a:pt x="183125" y="129608"/>
                        <a:pt x="180512" y="128304"/>
                        <a:pt x="177899" y="128304"/>
                      </a:cubicBezTo>
                      <a:close/>
                      <a:moveTo>
                        <a:pt x="153570" y="96536"/>
                      </a:moveTo>
                      <a:cubicBezTo>
                        <a:pt x="157458" y="97719"/>
                        <a:pt x="160838" y="100424"/>
                        <a:pt x="162867" y="104481"/>
                      </a:cubicBezTo>
                      <a:cubicBezTo>
                        <a:pt x="168276" y="111242"/>
                        <a:pt x="165571" y="122061"/>
                        <a:pt x="157457" y="126118"/>
                      </a:cubicBezTo>
                      <a:cubicBezTo>
                        <a:pt x="149343" y="130175"/>
                        <a:pt x="139877" y="127470"/>
                        <a:pt x="135820" y="120709"/>
                      </a:cubicBezTo>
                      <a:cubicBezTo>
                        <a:pt x="131763" y="112595"/>
                        <a:pt x="134468" y="103128"/>
                        <a:pt x="141229" y="97719"/>
                      </a:cubicBezTo>
                      <a:cubicBezTo>
                        <a:pt x="145286" y="95691"/>
                        <a:pt x="149682" y="95353"/>
                        <a:pt x="153570" y="96536"/>
                      </a:cubicBezTo>
                      <a:close/>
                      <a:moveTo>
                        <a:pt x="107156" y="23812"/>
                      </a:moveTo>
                      <a:cubicBezTo>
                        <a:pt x="62322" y="23812"/>
                        <a:pt x="25400" y="60696"/>
                        <a:pt x="25400" y="106801"/>
                      </a:cubicBezTo>
                      <a:cubicBezTo>
                        <a:pt x="25400" y="121291"/>
                        <a:pt x="29356" y="134464"/>
                        <a:pt x="35949" y="146320"/>
                      </a:cubicBezTo>
                      <a:cubicBezTo>
                        <a:pt x="37268" y="147637"/>
                        <a:pt x="38586" y="147637"/>
                        <a:pt x="41224" y="147637"/>
                      </a:cubicBezTo>
                      <a:cubicBezTo>
                        <a:pt x="42542" y="147637"/>
                        <a:pt x="42542" y="147637"/>
                        <a:pt x="43861" y="147637"/>
                      </a:cubicBezTo>
                      <a:cubicBezTo>
                        <a:pt x="49136" y="146320"/>
                        <a:pt x="66278" y="135782"/>
                        <a:pt x="66278" y="135782"/>
                      </a:cubicBezTo>
                      <a:cubicBezTo>
                        <a:pt x="66278" y="135782"/>
                        <a:pt x="66278" y="135782"/>
                        <a:pt x="80783" y="126561"/>
                      </a:cubicBezTo>
                      <a:cubicBezTo>
                        <a:pt x="80783" y="126561"/>
                        <a:pt x="80783" y="126561"/>
                        <a:pt x="104519" y="113388"/>
                      </a:cubicBezTo>
                      <a:cubicBezTo>
                        <a:pt x="104519" y="113388"/>
                        <a:pt x="104519" y="113388"/>
                        <a:pt x="108475" y="109436"/>
                      </a:cubicBezTo>
                      <a:cubicBezTo>
                        <a:pt x="108475" y="109436"/>
                        <a:pt x="108475" y="109436"/>
                        <a:pt x="92651" y="83090"/>
                      </a:cubicBezTo>
                      <a:cubicBezTo>
                        <a:pt x="91333" y="79138"/>
                        <a:pt x="91333" y="75186"/>
                        <a:pt x="95288" y="72552"/>
                      </a:cubicBezTo>
                      <a:cubicBezTo>
                        <a:pt x="99244" y="71234"/>
                        <a:pt x="103200" y="72552"/>
                        <a:pt x="105838" y="75186"/>
                      </a:cubicBezTo>
                      <a:cubicBezTo>
                        <a:pt x="105838" y="75186"/>
                        <a:pt x="105838" y="75186"/>
                        <a:pt x="119024" y="100215"/>
                      </a:cubicBezTo>
                      <a:cubicBezTo>
                        <a:pt x="119024" y="100215"/>
                        <a:pt x="119024" y="100215"/>
                        <a:pt x="122980" y="106801"/>
                      </a:cubicBezTo>
                      <a:cubicBezTo>
                        <a:pt x="122980" y="106801"/>
                        <a:pt x="122980" y="106801"/>
                        <a:pt x="142760" y="142368"/>
                      </a:cubicBezTo>
                      <a:cubicBezTo>
                        <a:pt x="142760" y="142368"/>
                        <a:pt x="144079" y="143685"/>
                        <a:pt x="145398" y="142368"/>
                      </a:cubicBezTo>
                      <a:cubicBezTo>
                        <a:pt x="148035" y="141051"/>
                        <a:pt x="149354" y="139733"/>
                        <a:pt x="151991" y="137099"/>
                      </a:cubicBezTo>
                      <a:cubicBezTo>
                        <a:pt x="161221" y="127878"/>
                        <a:pt x="170452" y="123926"/>
                        <a:pt x="178364" y="125243"/>
                      </a:cubicBezTo>
                      <a:cubicBezTo>
                        <a:pt x="182320" y="125243"/>
                        <a:pt x="183639" y="126561"/>
                        <a:pt x="186276" y="127878"/>
                      </a:cubicBezTo>
                      <a:cubicBezTo>
                        <a:pt x="188913" y="121291"/>
                        <a:pt x="188913" y="113388"/>
                        <a:pt x="188913" y="106801"/>
                      </a:cubicBezTo>
                      <a:cubicBezTo>
                        <a:pt x="188913" y="60696"/>
                        <a:pt x="151991" y="23812"/>
                        <a:pt x="107156" y="23812"/>
                      </a:cubicBezTo>
                      <a:close/>
                      <a:moveTo>
                        <a:pt x="107156" y="0"/>
                      </a:moveTo>
                      <a:cubicBezTo>
                        <a:pt x="166688" y="0"/>
                        <a:pt x="214313" y="47551"/>
                        <a:pt x="214313" y="106989"/>
                      </a:cubicBezTo>
                      <a:cubicBezTo>
                        <a:pt x="214313" y="165107"/>
                        <a:pt x="107156" y="338138"/>
                        <a:pt x="107156" y="338138"/>
                      </a:cubicBezTo>
                      <a:cubicBezTo>
                        <a:pt x="107156" y="338138"/>
                        <a:pt x="0" y="165107"/>
                        <a:pt x="0" y="106989"/>
                      </a:cubicBezTo>
                      <a:cubicBezTo>
                        <a:pt x="0" y="47551"/>
                        <a:pt x="47625" y="0"/>
                        <a:pt x="107156" y="0"/>
                      </a:cubicBezTo>
                      <a:close/>
                    </a:path>
                  </a:pathLst>
                </a:custGeom>
                <a:solidFill>
                  <a:schemeClr val="bg1"/>
                </a:solidFill>
                <a:ln>
                  <a:noFill/>
                </a:ln>
              </p:spPr>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nvGrpSpPr>
            <p:cNvPr id="43" name="千图PPT彼岸天：ID 8661124库_组合 7">
              <a:extLst>
                <a:ext uri="{FF2B5EF4-FFF2-40B4-BE49-F238E27FC236}">
                  <a16:creationId xmlns:a16="http://schemas.microsoft.com/office/drawing/2014/main" id="{AAED55BA-0D84-41EC-A466-F9DE2D3147ED}"/>
                </a:ext>
              </a:extLst>
            </p:cNvPr>
            <p:cNvGrpSpPr/>
            <p:nvPr>
              <p:custDataLst>
                <p:tags r:id="rId2"/>
              </p:custDataLst>
            </p:nvPr>
          </p:nvGrpSpPr>
          <p:grpSpPr>
            <a:xfrm>
              <a:off x="9580893" y="1339914"/>
              <a:ext cx="2250835" cy="3575845"/>
              <a:chOff x="9333232" y="1339913"/>
              <a:chExt cx="2250834" cy="3575844"/>
            </a:xfrm>
          </p:grpSpPr>
          <p:sp>
            <p:nvSpPr>
              <p:cNvPr id="45" name="矩形 44">
                <a:extLst>
                  <a:ext uri="{FF2B5EF4-FFF2-40B4-BE49-F238E27FC236}">
                    <a16:creationId xmlns:a16="http://schemas.microsoft.com/office/drawing/2014/main" id="{4F6C383C-A434-4DDA-B548-9434D94720CF}"/>
                  </a:ext>
                </a:extLst>
              </p:cNvPr>
              <p:cNvSpPr/>
              <p:nvPr/>
            </p:nvSpPr>
            <p:spPr>
              <a:xfrm>
                <a:off x="9333232" y="4590347"/>
                <a:ext cx="2250834" cy="325410"/>
              </a:xfrm>
              <a:prstGeom prst="rect">
                <a:avLst/>
              </a:prstGeom>
            </p:spPr>
            <p:txBody>
              <a:bodyPr wrap="none" lIns="0" tIns="0" rIns="0" bIns="0" anchor="ctr" anchorCtr="1">
                <a:normAutofit lnSpcReduction="10000"/>
              </a:bodyPr>
              <a:lstStyle/>
              <a:p>
                <a:pPr algn="ctr" defTabSz="914356">
                  <a:spcBef>
                    <a:spcPct val="0"/>
                  </a:spcBef>
                  <a:defRPr/>
                </a:pPr>
                <a:r>
                  <a:rPr lang="zh-CN" altLang="en-US" sz="2000" b="1"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宣传要素</a:t>
                </a:r>
              </a:p>
            </p:txBody>
          </p:sp>
          <p:grpSp>
            <p:nvGrpSpPr>
              <p:cNvPr id="46" name="组合 45">
                <a:extLst>
                  <a:ext uri="{FF2B5EF4-FFF2-40B4-BE49-F238E27FC236}">
                    <a16:creationId xmlns:a16="http://schemas.microsoft.com/office/drawing/2014/main" id="{1B84310A-8403-4A8D-B162-71B6CAFB7C5F}"/>
                  </a:ext>
                </a:extLst>
              </p:cNvPr>
              <p:cNvGrpSpPr/>
              <p:nvPr/>
            </p:nvGrpSpPr>
            <p:grpSpPr>
              <a:xfrm>
                <a:off x="9917629" y="1339913"/>
                <a:ext cx="1082040" cy="2826488"/>
                <a:chOff x="8948650" y="1339913"/>
                <a:chExt cx="1082040" cy="2826488"/>
              </a:xfrm>
            </p:grpSpPr>
            <p:sp>
              <p:nvSpPr>
                <p:cNvPr id="47" name="梯形 46">
                  <a:extLst>
                    <a:ext uri="{FF2B5EF4-FFF2-40B4-BE49-F238E27FC236}">
                      <a16:creationId xmlns:a16="http://schemas.microsoft.com/office/drawing/2014/main" id="{E5396EEA-E50D-46E4-BCFB-1B80087B5E57}"/>
                    </a:ext>
                  </a:extLst>
                </p:cNvPr>
                <p:cNvSpPr/>
                <p:nvPr/>
              </p:nvSpPr>
              <p:spPr>
                <a:xfrm flipV="1">
                  <a:off x="9165009" y="2611286"/>
                  <a:ext cx="649323" cy="946150"/>
                </a:xfrm>
                <a:prstGeom prst="trapezoid">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8" name="椭圆 47">
                  <a:extLst>
                    <a:ext uri="{FF2B5EF4-FFF2-40B4-BE49-F238E27FC236}">
                      <a16:creationId xmlns:a16="http://schemas.microsoft.com/office/drawing/2014/main" id="{8A53676C-2404-4C63-A30C-4EB613E2B39C}"/>
                    </a:ext>
                  </a:extLst>
                </p:cNvPr>
                <p:cNvSpPr/>
                <p:nvPr/>
              </p:nvSpPr>
              <p:spPr>
                <a:xfrm>
                  <a:off x="8948650" y="3084361"/>
                  <a:ext cx="1082040" cy="1082040"/>
                </a:xfrm>
                <a:prstGeom prst="ellipse">
                  <a:avLst/>
                </a:prstGeom>
                <a:solidFill>
                  <a:schemeClr val="accent6">
                    <a:lumMod val="100000"/>
                  </a:schemeClr>
                </a:solid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49" name="任意多边形 109">
                  <a:extLst>
                    <a:ext uri="{FF2B5EF4-FFF2-40B4-BE49-F238E27FC236}">
                      <a16:creationId xmlns:a16="http://schemas.microsoft.com/office/drawing/2014/main" id="{1F4C3F36-F9AD-4D77-A5C0-F8CBE62B2F44}"/>
                    </a:ext>
                  </a:extLst>
                </p:cNvPr>
                <p:cNvSpPr/>
                <p:nvPr/>
              </p:nvSpPr>
              <p:spPr>
                <a:xfrm>
                  <a:off x="9032471" y="1339913"/>
                  <a:ext cx="914400" cy="1550773"/>
                </a:xfrm>
                <a:custGeom>
                  <a:avLst/>
                  <a:gdLst>
                    <a:gd name="connsiteX0" fmla="*/ 0 w 914400"/>
                    <a:gd name="connsiteY0" fmla="*/ 0 h 1550773"/>
                    <a:gd name="connsiteX1" fmla="*/ 914400 w 914400"/>
                    <a:gd name="connsiteY1" fmla="*/ 0 h 1550773"/>
                    <a:gd name="connsiteX2" fmla="*/ 914400 w 914400"/>
                    <a:gd name="connsiteY2" fmla="*/ 1093573 h 1550773"/>
                    <a:gd name="connsiteX3" fmla="*/ 457200 w 914400"/>
                    <a:gd name="connsiteY3" fmla="*/ 1550773 h 1550773"/>
                    <a:gd name="connsiteX4" fmla="*/ 0 w 914400"/>
                    <a:gd name="connsiteY4" fmla="*/ 1093573 h 1550773"/>
                    <a:gd name="connsiteX5" fmla="*/ 0 w 914400"/>
                    <a:gd name="connsiteY5" fmla="*/ 0 h 155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 h="1550773">
                      <a:moveTo>
                        <a:pt x="0" y="0"/>
                      </a:moveTo>
                      <a:lnTo>
                        <a:pt x="914400" y="0"/>
                      </a:lnTo>
                      <a:lnTo>
                        <a:pt x="914400" y="1093573"/>
                      </a:lnTo>
                      <a:cubicBezTo>
                        <a:pt x="914400" y="1346078"/>
                        <a:pt x="709705" y="1550773"/>
                        <a:pt x="457200" y="1550773"/>
                      </a:cubicBezTo>
                      <a:cubicBezTo>
                        <a:pt x="204695" y="1550773"/>
                        <a:pt x="0" y="1346078"/>
                        <a:pt x="0" y="1093573"/>
                      </a:cubicBezTo>
                      <a:lnTo>
                        <a:pt x="0" y="0"/>
                      </a:lnTo>
                      <a:close/>
                    </a:path>
                  </a:pathLst>
                </a:custGeom>
                <a:solidFill>
                  <a:schemeClr val="accent6">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0" name="任意多边形 110">
                  <a:extLst>
                    <a:ext uri="{FF2B5EF4-FFF2-40B4-BE49-F238E27FC236}">
                      <a16:creationId xmlns:a16="http://schemas.microsoft.com/office/drawing/2014/main" id="{559B3AE3-C5C9-4D4C-8591-DA1BBEFC7E30}"/>
                    </a:ext>
                  </a:extLst>
                </p:cNvPr>
                <p:cNvSpPr/>
                <p:nvPr/>
              </p:nvSpPr>
              <p:spPr>
                <a:xfrm>
                  <a:off x="9208684" y="1339913"/>
                  <a:ext cx="561976" cy="1550774"/>
                </a:xfrm>
                <a:custGeom>
                  <a:avLst/>
                  <a:gdLst>
                    <a:gd name="connsiteX0" fmla="*/ 0 w 561976"/>
                    <a:gd name="connsiteY0" fmla="*/ 0 h 1550774"/>
                    <a:gd name="connsiteX1" fmla="*/ 561976 w 561976"/>
                    <a:gd name="connsiteY1" fmla="*/ 0 h 1550774"/>
                    <a:gd name="connsiteX2" fmla="*/ 561975 w 561976"/>
                    <a:gd name="connsiteY2" fmla="*/ 1269786 h 1550774"/>
                    <a:gd name="connsiteX3" fmla="*/ 280987 w 561976"/>
                    <a:gd name="connsiteY3" fmla="*/ 1550774 h 1550774"/>
                    <a:gd name="connsiteX4" fmla="*/ 280988 w 561976"/>
                    <a:gd name="connsiteY4" fmla="*/ 1550773 h 1550774"/>
                    <a:gd name="connsiteX5" fmla="*/ 0 w 561976"/>
                    <a:gd name="connsiteY5" fmla="*/ 1269785 h 1550774"/>
                    <a:gd name="connsiteX6" fmla="*/ 0 w 561976"/>
                    <a:gd name="connsiteY6" fmla="*/ 0 h 155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976" h="1550774">
                      <a:moveTo>
                        <a:pt x="0" y="0"/>
                      </a:moveTo>
                      <a:lnTo>
                        <a:pt x="561976" y="0"/>
                      </a:lnTo>
                      <a:lnTo>
                        <a:pt x="561975" y="1269786"/>
                      </a:lnTo>
                      <a:cubicBezTo>
                        <a:pt x="561975" y="1424971"/>
                        <a:pt x="436172" y="1550774"/>
                        <a:pt x="280987" y="1550774"/>
                      </a:cubicBezTo>
                      <a:lnTo>
                        <a:pt x="280988" y="1550773"/>
                      </a:lnTo>
                      <a:cubicBezTo>
                        <a:pt x="125803" y="1550773"/>
                        <a:pt x="0" y="1424970"/>
                        <a:pt x="0" y="1269785"/>
                      </a:cubicBezTo>
                      <a:lnTo>
                        <a:pt x="0" y="0"/>
                      </a:lnTo>
                      <a:close/>
                    </a:path>
                  </a:pathLst>
                </a:cu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51" name="任意多边形 111">
                  <a:extLst>
                    <a:ext uri="{FF2B5EF4-FFF2-40B4-BE49-F238E27FC236}">
                      <a16:creationId xmlns:a16="http://schemas.microsoft.com/office/drawing/2014/main" id="{AD96654F-3E68-40FC-B3B2-2C0948C1A669}"/>
                    </a:ext>
                  </a:extLst>
                </p:cNvPr>
                <p:cNvSpPr>
                  <a:spLocks/>
                </p:cNvSpPr>
                <p:nvPr/>
              </p:nvSpPr>
              <p:spPr bwMode="auto">
                <a:xfrm>
                  <a:off x="9176417" y="3290159"/>
                  <a:ext cx="673606" cy="670442"/>
                </a:xfrm>
                <a:custGeom>
                  <a:avLst/>
                  <a:gdLst>
                    <a:gd name="connsiteX0" fmla="*/ 265906 w 338138"/>
                    <a:gd name="connsiteY0" fmla="*/ 246063 h 336550"/>
                    <a:gd name="connsiteX1" fmla="*/ 267229 w 338138"/>
                    <a:gd name="connsiteY1" fmla="*/ 246063 h 336550"/>
                    <a:gd name="connsiteX2" fmla="*/ 269875 w 338138"/>
                    <a:gd name="connsiteY2" fmla="*/ 251567 h 336550"/>
                    <a:gd name="connsiteX3" fmla="*/ 265906 w 338138"/>
                    <a:gd name="connsiteY3" fmla="*/ 261198 h 336550"/>
                    <a:gd name="connsiteX4" fmla="*/ 259292 w 338138"/>
                    <a:gd name="connsiteY4" fmla="*/ 266701 h 336550"/>
                    <a:gd name="connsiteX5" fmla="*/ 257969 w 338138"/>
                    <a:gd name="connsiteY5" fmla="*/ 266701 h 336550"/>
                    <a:gd name="connsiteX6" fmla="*/ 254000 w 338138"/>
                    <a:gd name="connsiteY6" fmla="*/ 266701 h 336550"/>
                    <a:gd name="connsiteX7" fmla="*/ 254000 w 338138"/>
                    <a:gd name="connsiteY7" fmla="*/ 261198 h 336550"/>
                    <a:gd name="connsiteX8" fmla="*/ 259292 w 338138"/>
                    <a:gd name="connsiteY8" fmla="*/ 252942 h 336550"/>
                    <a:gd name="connsiteX9" fmla="*/ 265906 w 338138"/>
                    <a:gd name="connsiteY9" fmla="*/ 246063 h 336550"/>
                    <a:gd name="connsiteX10" fmla="*/ 296574 w 338138"/>
                    <a:gd name="connsiteY10" fmla="*/ 128290 h 336550"/>
                    <a:gd name="connsiteX11" fmla="*/ 300471 w 338138"/>
                    <a:gd name="connsiteY11" fmla="*/ 136029 h 336550"/>
                    <a:gd name="connsiteX12" fmla="*/ 305666 w 338138"/>
                    <a:gd name="connsiteY12" fmla="*/ 141189 h 336550"/>
                    <a:gd name="connsiteX13" fmla="*/ 309563 w 338138"/>
                    <a:gd name="connsiteY13" fmla="*/ 147638 h 336550"/>
                    <a:gd name="connsiteX14" fmla="*/ 309563 w 338138"/>
                    <a:gd name="connsiteY14" fmla="*/ 145058 h 336550"/>
                    <a:gd name="connsiteX15" fmla="*/ 305666 w 338138"/>
                    <a:gd name="connsiteY15" fmla="*/ 129580 h 336550"/>
                    <a:gd name="connsiteX16" fmla="*/ 303069 w 338138"/>
                    <a:gd name="connsiteY16" fmla="*/ 129580 h 336550"/>
                    <a:gd name="connsiteX17" fmla="*/ 296574 w 338138"/>
                    <a:gd name="connsiteY17" fmla="*/ 128290 h 336550"/>
                    <a:gd name="connsiteX18" fmla="*/ 169068 w 338138"/>
                    <a:gd name="connsiteY18" fmla="*/ 25400 h 336550"/>
                    <a:gd name="connsiteX19" fmla="*/ 108552 w 338138"/>
                    <a:gd name="connsiteY19" fmla="*/ 38556 h 336550"/>
                    <a:gd name="connsiteX20" fmla="*/ 76979 w 338138"/>
                    <a:gd name="connsiteY20" fmla="*/ 58289 h 336550"/>
                    <a:gd name="connsiteX21" fmla="*/ 84872 w 338138"/>
                    <a:gd name="connsiteY21" fmla="*/ 58289 h 336550"/>
                    <a:gd name="connsiteX22" fmla="*/ 109868 w 338138"/>
                    <a:gd name="connsiteY22" fmla="*/ 58289 h 336550"/>
                    <a:gd name="connsiteX23" fmla="*/ 123024 w 338138"/>
                    <a:gd name="connsiteY23" fmla="*/ 63551 h 336550"/>
                    <a:gd name="connsiteX24" fmla="*/ 123024 w 338138"/>
                    <a:gd name="connsiteY24" fmla="*/ 64867 h 336550"/>
                    <a:gd name="connsiteX25" fmla="*/ 124339 w 338138"/>
                    <a:gd name="connsiteY25" fmla="*/ 66183 h 336550"/>
                    <a:gd name="connsiteX26" fmla="*/ 136179 w 338138"/>
                    <a:gd name="connsiteY26" fmla="*/ 76707 h 336550"/>
                    <a:gd name="connsiteX27" fmla="*/ 140126 w 338138"/>
                    <a:gd name="connsiteY27" fmla="*/ 80654 h 336550"/>
                    <a:gd name="connsiteX28" fmla="*/ 145388 w 338138"/>
                    <a:gd name="connsiteY28" fmla="*/ 93810 h 336550"/>
                    <a:gd name="connsiteX29" fmla="*/ 137495 w 338138"/>
                    <a:gd name="connsiteY29" fmla="*/ 118805 h 336550"/>
                    <a:gd name="connsiteX30" fmla="*/ 128286 w 338138"/>
                    <a:gd name="connsiteY30" fmla="*/ 130645 h 336550"/>
                    <a:gd name="connsiteX31" fmla="*/ 128286 w 338138"/>
                    <a:gd name="connsiteY31" fmla="*/ 131961 h 336550"/>
                    <a:gd name="connsiteX32" fmla="*/ 119077 w 338138"/>
                    <a:gd name="connsiteY32" fmla="*/ 142486 h 336550"/>
                    <a:gd name="connsiteX33" fmla="*/ 113815 w 338138"/>
                    <a:gd name="connsiteY33" fmla="*/ 151695 h 336550"/>
                    <a:gd name="connsiteX34" fmla="*/ 107237 w 338138"/>
                    <a:gd name="connsiteY34" fmla="*/ 146432 h 336550"/>
                    <a:gd name="connsiteX35" fmla="*/ 103290 w 338138"/>
                    <a:gd name="connsiteY35" fmla="*/ 143801 h 336550"/>
                    <a:gd name="connsiteX36" fmla="*/ 99343 w 338138"/>
                    <a:gd name="connsiteY36" fmla="*/ 145117 h 336550"/>
                    <a:gd name="connsiteX37" fmla="*/ 98028 w 338138"/>
                    <a:gd name="connsiteY37" fmla="*/ 147748 h 336550"/>
                    <a:gd name="connsiteX38" fmla="*/ 92765 w 338138"/>
                    <a:gd name="connsiteY38" fmla="*/ 162219 h 336550"/>
                    <a:gd name="connsiteX39" fmla="*/ 92765 w 338138"/>
                    <a:gd name="connsiteY39" fmla="*/ 167481 h 336550"/>
                    <a:gd name="connsiteX40" fmla="*/ 95397 w 338138"/>
                    <a:gd name="connsiteY40" fmla="*/ 178006 h 336550"/>
                    <a:gd name="connsiteX41" fmla="*/ 98028 w 338138"/>
                    <a:gd name="connsiteY41" fmla="*/ 189846 h 336550"/>
                    <a:gd name="connsiteX42" fmla="*/ 108552 w 338138"/>
                    <a:gd name="connsiteY42" fmla="*/ 200371 h 336550"/>
                    <a:gd name="connsiteX43" fmla="*/ 123024 w 338138"/>
                    <a:gd name="connsiteY43" fmla="*/ 206949 h 336550"/>
                    <a:gd name="connsiteX44" fmla="*/ 132232 w 338138"/>
                    <a:gd name="connsiteY44" fmla="*/ 217473 h 336550"/>
                    <a:gd name="connsiteX45" fmla="*/ 132232 w 338138"/>
                    <a:gd name="connsiteY45" fmla="*/ 227998 h 336550"/>
                    <a:gd name="connsiteX46" fmla="*/ 128286 w 338138"/>
                    <a:gd name="connsiteY46" fmla="*/ 243784 h 336550"/>
                    <a:gd name="connsiteX47" fmla="*/ 124339 w 338138"/>
                    <a:gd name="connsiteY47" fmla="*/ 250362 h 336550"/>
                    <a:gd name="connsiteX48" fmla="*/ 121708 w 338138"/>
                    <a:gd name="connsiteY48" fmla="*/ 264834 h 336550"/>
                    <a:gd name="connsiteX49" fmla="*/ 124339 w 338138"/>
                    <a:gd name="connsiteY49" fmla="*/ 288514 h 336550"/>
                    <a:gd name="connsiteX50" fmla="*/ 119077 w 338138"/>
                    <a:gd name="connsiteY50" fmla="*/ 296407 h 336550"/>
                    <a:gd name="connsiteX51" fmla="*/ 107237 w 338138"/>
                    <a:gd name="connsiteY51" fmla="*/ 288514 h 336550"/>
                    <a:gd name="connsiteX52" fmla="*/ 100659 w 338138"/>
                    <a:gd name="connsiteY52" fmla="*/ 274043 h 336550"/>
                    <a:gd name="connsiteX53" fmla="*/ 94081 w 338138"/>
                    <a:gd name="connsiteY53" fmla="*/ 262203 h 336550"/>
                    <a:gd name="connsiteX54" fmla="*/ 92765 w 338138"/>
                    <a:gd name="connsiteY54" fmla="*/ 260887 h 336550"/>
                    <a:gd name="connsiteX55" fmla="*/ 80925 w 338138"/>
                    <a:gd name="connsiteY55" fmla="*/ 252994 h 336550"/>
                    <a:gd name="connsiteX56" fmla="*/ 65138 w 338138"/>
                    <a:gd name="connsiteY56" fmla="*/ 249047 h 336550"/>
                    <a:gd name="connsiteX57" fmla="*/ 61192 w 338138"/>
                    <a:gd name="connsiteY57" fmla="*/ 237207 h 336550"/>
                    <a:gd name="connsiteX58" fmla="*/ 62507 w 338138"/>
                    <a:gd name="connsiteY58" fmla="*/ 231944 h 336550"/>
                    <a:gd name="connsiteX59" fmla="*/ 63823 w 338138"/>
                    <a:gd name="connsiteY59" fmla="*/ 221420 h 336550"/>
                    <a:gd name="connsiteX60" fmla="*/ 73032 w 338138"/>
                    <a:gd name="connsiteY60" fmla="*/ 209580 h 336550"/>
                    <a:gd name="connsiteX61" fmla="*/ 78294 w 338138"/>
                    <a:gd name="connsiteY61" fmla="*/ 205633 h 336550"/>
                    <a:gd name="connsiteX62" fmla="*/ 82241 w 338138"/>
                    <a:gd name="connsiteY62" fmla="*/ 192477 h 336550"/>
                    <a:gd name="connsiteX63" fmla="*/ 79610 w 338138"/>
                    <a:gd name="connsiteY63" fmla="*/ 185899 h 336550"/>
                    <a:gd name="connsiteX64" fmla="*/ 79610 w 338138"/>
                    <a:gd name="connsiteY64" fmla="*/ 184584 h 336550"/>
                    <a:gd name="connsiteX65" fmla="*/ 69085 w 338138"/>
                    <a:gd name="connsiteY65" fmla="*/ 176690 h 336550"/>
                    <a:gd name="connsiteX66" fmla="*/ 45405 w 338138"/>
                    <a:gd name="connsiteY66" fmla="*/ 172744 h 336550"/>
                    <a:gd name="connsiteX67" fmla="*/ 34880 w 338138"/>
                    <a:gd name="connsiteY67" fmla="*/ 163535 h 336550"/>
                    <a:gd name="connsiteX68" fmla="*/ 29618 w 338138"/>
                    <a:gd name="connsiteY68" fmla="*/ 147748 h 336550"/>
                    <a:gd name="connsiteX69" fmla="*/ 29618 w 338138"/>
                    <a:gd name="connsiteY69" fmla="*/ 145117 h 336550"/>
                    <a:gd name="connsiteX70" fmla="*/ 26987 w 338138"/>
                    <a:gd name="connsiteY70" fmla="*/ 167481 h 336550"/>
                    <a:gd name="connsiteX71" fmla="*/ 36196 w 338138"/>
                    <a:gd name="connsiteY71" fmla="*/ 216157 h 336550"/>
                    <a:gd name="connsiteX72" fmla="*/ 44089 w 338138"/>
                    <a:gd name="connsiteY72" fmla="*/ 234575 h 336550"/>
                    <a:gd name="connsiteX73" fmla="*/ 88819 w 338138"/>
                    <a:gd name="connsiteY73" fmla="*/ 284567 h 336550"/>
                    <a:gd name="connsiteX74" fmla="*/ 169068 w 338138"/>
                    <a:gd name="connsiteY74" fmla="*/ 309563 h 336550"/>
                    <a:gd name="connsiteX75" fmla="*/ 190118 w 338138"/>
                    <a:gd name="connsiteY75" fmla="*/ 308248 h 336550"/>
                    <a:gd name="connsiteX76" fmla="*/ 196695 w 338138"/>
                    <a:gd name="connsiteY76" fmla="*/ 306932 h 336550"/>
                    <a:gd name="connsiteX77" fmla="*/ 216429 w 338138"/>
                    <a:gd name="connsiteY77" fmla="*/ 301670 h 336550"/>
                    <a:gd name="connsiteX78" fmla="*/ 229585 w 338138"/>
                    <a:gd name="connsiteY78" fmla="*/ 296407 h 336550"/>
                    <a:gd name="connsiteX79" fmla="*/ 248003 w 338138"/>
                    <a:gd name="connsiteY79" fmla="*/ 285883 h 336550"/>
                    <a:gd name="connsiteX80" fmla="*/ 297994 w 338138"/>
                    <a:gd name="connsiteY80" fmla="*/ 227998 h 336550"/>
                    <a:gd name="connsiteX81" fmla="*/ 311150 w 338138"/>
                    <a:gd name="connsiteY81" fmla="*/ 172744 h 336550"/>
                    <a:gd name="connsiteX82" fmla="*/ 311150 w 338138"/>
                    <a:gd name="connsiteY82" fmla="*/ 167481 h 336550"/>
                    <a:gd name="connsiteX83" fmla="*/ 311150 w 338138"/>
                    <a:gd name="connsiteY83" fmla="*/ 159588 h 336550"/>
                    <a:gd name="connsiteX84" fmla="*/ 308519 w 338138"/>
                    <a:gd name="connsiteY84" fmla="*/ 166166 h 336550"/>
                    <a:gd name="connsiteX85" fmla="*/ 297994 w 338138"/>
                    <a:gd name="connsiteY85" fmla="*/ 171428 h 336550"/>
                    <a:gd name="connsiteX86" fmla="*/ 295363 w 338138"/>
                    <a:gd name="connsiteY86" fmla="*/ 171428 h 336550"/>
                    <a:gd name="connsiteX87" fmla="*/ 279576 w 338138"/>
                    <a:gd name="connsiteY87" fmla="*/ 168797 h 336550"/>
                    <a:gd name="connsiteX88" fmla="*/ 276945 w 338138"/>
                    <a:gd name="connsiteY88" fmla="*/ 166166 h 336550"/>
                    <a:gd name="connsiteX89" fmla="*/ 267736 w 338138"/>
                    <a:gd name="connsiteY89" fmla="*/ 166166 h 336550"/>
                    <a:gd name="connsiteX90" fmla="*/ 274314 w 338138"/>
                    <a:gd name="connsiteY90" fmla="*/ 174059 h 336550"/>
                    <a:gd name="connsiteX91" fmla="*/ 276945 w 338138"/>
                    <a:gd name="connsiteY91" fmla="*/ 176690 h 336550"/>
                    <a:gd name="connsiteX92" fmla="*/ 291417 w 338138"/>
                    <a:gd name="connsiteY92" fmla="*/ 179322 h 336550"/>
                    <a:gd name="connsiteX93" fmla="*/ 292732 w 338138"/>
                    <a:gd name="connsiteY93" fmla="*/ 179322 h 336550"/>
                    <a:gd name="connsiteX94" fmla="*/ 296679 w 338138"/>
                    <a:gd name="connsiteY94" fmla="*/ 180637 h 336550"/>
                    <a:gd name="connsiteX95" fmla="*/ 296679 w 338138"/>
                    <a:gd name="connsiteY95" fmla="*/ 181953 h 336550"/>
                    <a:gd name="connsiteX96" fmla="*/ 296679 w 338138"/>
                    <a:gd name="connsiteY96" fmla="*/ 184584 h 336550"/>
                    <a:gd name="connsiteX97" fmla="*/ 292732 w 338138"/>
                    <a:gd name="connsiteY97" fmla="*/ 189846 h 336550"/>
                    <a:gd name="connsiteX98" fmla="*/ 282208 w 338138"/>
                    <a:gd name="connsiteY98" fmla="*/ 201686 h 336550"/>
                    <a:gd name="connsiteX99" fmla="*/ 272999 w 338138"/>
                    <a:gd name="connsiteY99" fmla="*/ 212211 h 336550"/>
                    <a:gd name="connsiteX100" fmla="*/ 272999 w 338138"/>
                    <a:gd name="connsiteY100" fmla="*/ 214842 h 336550"/>
                    <a:gd name="connsiteX101" fmla="*/ 269052 w 338138"/>
                    <a:gd name="connsiteY101" fmla="*/ 224051 h 336550"/>
                    <a:gd name="connsiteX102" fmla="*/ 258527 w 338138"/>
                    <a:gd name="connsiteY102" fmla="*/ 231944 h 336550"/>
                    <a:gd name="connsiteX103" fmla="*/ 255896 w 338138"/>
                    <a:gd name="connsiteY103" fmla="*/ 235891 h 336550"/>
                    <a:gd name="connsiteX104" fmla="*/ 251949 w 338138"/>
                    <a:gd name="connsiteY104" fmla="*/ 246416 h 336550"/>
                    <a:gd name="connsiteX105" fmla="*/ 244056 w 338138"/>
                    <a:gd name="connsiteY105" fmla="*/ 259571 h 336550"/>
                    <a:gd name="connsiteX106" fmla="*/ 237478 w 338138"/>
                    <a:gd name="connsiteY106" fmla="*/ 266149 h 336550"/>
                    <a:gd name="connsiteX107" fmla="*/ 225638 w 338138"/>
                    <a:gd name="connsiteY107" fmla="*/ 268780 h 336550"/>
                    <a:gd name="connsiteX108" fmla="*/ 224322 w 338138"/>
                    <a:gd name="connsiteY108" fmla="*/ 267465 h 336550"/>
                    <a:gd name="connsiteX109" fmla="*/ 219060 w 338138"/>
                    <a:gd name="connsiteY109" fmla="*/ 256940 h 336550"/>
                    <a:gd name="connsiteX110" fmla="*/ 220376 w 338138"/>
                    <a:gd name="connsiteY110" fmla="*/ 231944 h 336550"/>
                    <a:gd name="connsiteX111" fmla="*/ 213798 w 338138"/>
                    <a:gd name="connsiteY111" fmla="*/ 218789 h 336550"/>
                    <a:gd name="connsiteX112" fmla="*/ 208536 w 338138"/>
                    <a:gd name="connsiteY112" fmla="*/ 214842 h 336550"/>
                    <a:gd name="connsiteX113" fmla="*/ 200642 w 338138"/>
                    <a:gd name="connsiteY113" fmla="*/ 204317 h 336550"/>
                    <a:gd name="connsiteX114" fmla="*/ 200642 w 338138"/>
                    <a:gd name="connsiteY114" fmla="*/ 201686 h 336550"/>
                    <a:gd name="connsiteX115" fmla="*/ 199327 w 338138"/>
                    <a:gd name="connsiteY115" fmla="*/ 189846 h 336550"/>
                    <a:gd name="connsiteX116" fmla="*/ 200642 w 338138"/>
                    <a:gd name="connsiteY116" fmla="*/ 179322 h 336550"/>
                    <a:gd name="connsiteX117" fmla="*/ 203273 w 338138"/>
                    <a:gd name="connsiteY117" fmla="*/ 176690 h 336550"/>
                    <a:gd name="connsiteX118" fmla="*/ 207220 w 338138"/>
                    <a:gd name="connsiteY118" fmla="*/ 171428 h 336550"/>
                    <a:gd name="connsiteX119" fmla="*/ 220376 w 338138"/>
                    <a:gd name="connsiteY119" fmla="*/ 166166 h 336550"/>
                    <a:gd name="connsiteX120" fmla="*/ 232216 w 338138"/>
                    <a:gd name="connsiteY120" fmla="*/ 167481 h 336550"/>
                    <a:gd name="connsiteX121" fmla="*/ 242740 w 338138"/>
                    <a:gd name="connsiteY121" fmla="*/ 163535 h 336550"/>
                    <a:gd name="connsiteX122" fmla="*/ 244056 w 338138"/>
                    <a:gd name="connsiteY122" fmla="*/ 149063 h 336550"/>
                    <a:gd name="connsiteX123" fmla="*/ 242740 w 338138"/>
                    <a:gd name="connsiteY123" fmla="*/ 146432 h 336550"/>
                    <a:gd name="connsiteX124" fmla="*/ 233531 w 338138"/>
                    <a:gd name="connsiteY124" fmla="*/ 138539 h 336550"/>
                    <a:gd name="connsiteX125" fmla="*/ 229585 w 338138"/>
                    <a:gd name="connsiteY125" fmla="*/ 138539 h 336550"/>
                    <a:gd name="connsiteX126" fmla="*/ 215113 w 338138"/>
                    <a:gd name="connsiteY126" fmla="*/ 143801 h 336550"/>
                    <a:gd name="connsiteX127" fmla="*/ 211167 w 338138"/>
                    <a:gd name="connsiteY127" fmla="*/ 147748 h 336550"/>
                    <a:gd name="connsiteX128" fmla="*/ 205904 w 338138"/>
                    <a:gd name="connsiteY128" fmla="*/ 145117 h 336550"/>
                    <a:gd name="connsiteX129" fmla="*/ 205904 w 338138"/>
                    <a:gd name="connsiteY129" fmla="*/ 133277 h 336550"/>
                    <a:gd name="connsiteX130" fmla="*/ 212482 w 338138"/>
                    <a:gd name="connsiteY130" fmla="*/ 120121 h 336550"/>
                    <a:gd name="connsiteX131" fmla="*/ 212482 w 338138"/>
                    <a:gd name="connsiteY131" fmla="*/ 118805 h 336550"/>
                    <a:gd name="connsiteX132" fmla="*/ 226953 w 338138"/>
                    <a:gd name="connsiteY132" fmla="*/ 101703 h 336550"/>
                    <a:gd name="connsiteX133" fmla="*/ 240109 w 338138"/>
                    <a:gd name="connsiteY133" fmla="*/ 85916 h 336550"/>
                    <a:gd name="connsiteX134" fmla="*/ 245371 w 338138"/>
                    <a:gd name="connsiteY134" fmla="*/ 81969 h 336550"/>
                    <a:gd name="connsiteX135" fmla="*/ 253265 w 338138"/>
                    <a:gd name="connsiteY135" fmla="*/ 80654 h 336550"/>
                    <a:gd name="connsiteX136" fmla="*/ 284839 w 338138"/>
                    <a:gd name="connsiteY136" fmla="*/ 84601 h 336550"/>
                    <a:gd name="connsiteX137" fmla="*/ 169068 w 338138"/>
                    <a:gd name="connsiteY137" fmla="*/ 25400 h 336550"/>
                    <a:gd name="connsiteX138" fmla="*/ 169069 w 338138"/>
                    <a:gd name="connsiteY138" fmla="*/ 0 h 336550"/>
                    <a:gd name="connsiteX139" fmla="*/ 320967 w 338138"/>
                    <a:gd name="connsiteY139" fmla="*/ 93340 h 336550"/>
                    <a:gd name="connsiteX140" fmla="*/ 335496 w 338138"/>
                    <a:gd name="connsiteY140" fmla="*/ 141982 h 336550"/>
                    <a:gd name="connsiteX141" fmla="*/ 338138 w 338138"/>
                    <a:gd name="connsiteY141" fmla="*/ 157758 h 336550"/>
                    <a:gd name="connsiteX142" fmla="*/ 338138 w 338138"/>
                    <a:gd name="connsiteY142" fmla="*/ 168275 h 336550"/>
                    <a:gd name="connsiteX143" fmla="*/ 338138 w 338138"/>
                    <a:gd name="connsiteY143" fmla="*/ 174848 h 336550"/>
                    <a:gd name="connsiteX144" fmla="*/ 268133 w 338138"/>
                    <a:gd name="connsiteY144" fmla="*/ 304999 h 336550"/>
                    <a:gd name="connsiteX145" fmla="*/ 191523 w 338138"/>
                    <a:gd name="connsiteY145" fmla="*/ 335235 h 336550"/>
                    <a:gd name="connsiteX146" fmla="*/ 169069 w 338138"/>
                    <a:gd name="connsiteY146" fmla="*/ 336550 h 336550"/>
                    <a:gd name="connsiteX147" fmla="*/ 84534 w 338138"/>
                    <a:gd name="connsiteY147" fmla="*/ 314201 h 336550"/>
                    <a:gd name="connsiteX148" fmla="*/ 26417 w 338138"/>
                    <a:gd name="connsiteY148" fmla="*/ 257671 h 336550"/>
                    <a:gd name="connsiteX149" fmla="*/ 5283 w 338138"/>
                    <a:gd name="connsiteY149" fmla="*/ 211658 h 336550"/>
                    <a:gd name="connsiteX150" fmla="*/ 0 w 338138"/>
                    <a:gd name="connsiteY150" fmla="*/ 168275 h 336550"/>
                    <a:gd name="connsiteX151" fmla="*/ 5283 w 338138"/>
                    <a:gd name="connsiteY151" fmla="*/ 127521 h 336550"/>
                    <a:gd name="connsiteX152" fmla="*/ 31700 w 338138"/>
                    <a:gd name="connsiteY152" fmla="*/ 69676 h 336550"/>
                    <a:gd name="connsiteX153" fmla="*/ 59438 w 338138"/>
                    <a:gd name="connsiteY153" fmla="*/ 39439 h 336550"/>
                    <a:gd name="connsiteX154" fmla="*/ 169069 w 338138"/>
                    <a:gd name="connsiteY15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338138" h="336550">
                      <a:moveTo>
                        <a:pt x="265906" y="246063"/>
                      </a:moveTo>
                      <a:cubicBezTo>
                        <a:pt x="267229" y="246063"/>
                        <a:pt x="267229" y="246063"/>
                        <a:pt x="267229" y="246063"/>
                      </a:cubicBezTo>
                      <a:cubicBezTo>
                        <a:pt x="269875" y="246063"/>
                        <a:pt x="269875" y="248815"/>
                        <a:pt x="269875" y="251567"/>
                      </a:cubicBezTo>
                      <a:cubicBezTo>
                        <a:pt x="269875" y="254318"/>
                        <a:pt x="267229" y="258446"/>
                        <a:pt x="265906" y="261198"/>
                      </a:cubicBezTo>
                      <a:cubicBezTo>
                        <a:pt x="263260" y="262573"/>
                        <a:pt x="260615" y="265325"/>
                        <a:pt x="259292" y="266701"/>
                      </a:cubicBezTo>
                      <a:cubicBezTo>
                        <a:pt x="259292" y="266701"/>
                        <a:pt x="259292" y="266701"/>
                        <a:pt x="257969" y="266701"/>
                      </a:cubicBezTo>
                      <a:cubicBezTo>
                        <a:pt x="256646" y="266701"/>
                        <a:pt x="254000" y="266701"/>
                        <a:pt x="254000" y="266701"/>
                      </a:cubicBezTo>
                      <a:cubicBezTo>
                        <a:pt x="254000" y="265325"/>
                        <a:pt x="254000" y="262573"/>
                        <a:pt x="254000" y="261198"/>
                      </a:cubicBezTo>
                      <a:cubicBezTo>
                        <a:pt x="254000" y="259822"/>
                        <a:pt x="256646" y="255694"/>
                        <a:pt x="259292" y="252942"/>
                      </a:cubicBezTo>
                      <a:cubicBezTo>
                        <a:pt x="261938" y="250191"/>
                        <a:pt x="264583" y="247439"/>
                        <a:pt x="265906" y="246063"/>
                      </a:cubicBezTo>
                      <a:close/>
                      <a:moveTo>
                        <a:pt x="296574" y="128290"/>
                      </a:moveTo>
                      <a:cubicBezTo>
                        <a:pt x="295275" y="129580"/>
                        <a:pt x="297873" y="133449"/>
                        <a:pt x="300471" y="136029"/>
                      </a:cubicBezTo>
                      <a:cubicBezTo>
                        <a:pt x="300471" y="136029"/>
                        <a:pt x="300471" y="136029"/>
                        <a:pt x="305666" y="141189"/>
                      </a:cubicBezTo>
                      <a:cubicBezTo>
                        <a:pt x="306965" y="142478"/>
                        <a:pt x="308264" y="145058"/>
                        <a:pt x="309563" y="147638"/>
                      </a:cubicBezTo>
                      <a:cubicBezTo>
                        <a:pt x="309563" y="146348"/>
                        <a:pt x="309563" y="146348"/>
                        <a:pt x="309563" y="145058"/>
                      </a:cubicBezTo>
                      <a:cubicBezTo>
                        <a:pt x="308264" y="139899"/>
                        <a:pt x="306965" y="134739"/>
                        <a:pt x="305666" y="129580"/>
                      </a:cubicBezTo>
                      <a:cubicBezTo>
                        <a:pt x="305666" y="129580"/>
                        <a:pt x="304367" y="129580"/>
                        <a:pt x="303069" y="129580"/>
                      </a:cubicBezTo>
                      <a:cubicBezTo>
                        <a:pt x="300471" y="127000"/>
                        <a:pt x="297873" y="127000"/>
                        <a:pt x="296574" y="128290"/>
                      </a:cubicBezTo>
                      <a:close/>
                      <a:moveTo>
                        <a:pt x="169068" y="25400"/>
                      </a:moveTo>
                      <a:cubicBezTo>
                        <a:pt x="148019" y="25400"/>
                        <a:pt x="126970" y="30662"/>
                        <a:pt x="108552" y="38556"/>
                      </a:cubicBezTo>
                      <a:cubicBezTo>
                        <a:pt x="96712" y="43818"/>
                        <a:pt x="86188" y="51711"/>
                        <a:pt x="76979" y="58289"/>
                      </a:cubicBezTo>
                      <a:cubicBezTo>
                        <a:pt x="80925" y="58289"/>
                        <a:pt x="83556" y="58289"/>
                        <a:pt x="84872" y="58289"/>
                      </a:cubicBezTo>
                      <a:cubicBezTo>
                        <a:pt x="84872" y="58289"/>
                        <a:pt x="84872" y="58289"/>
                        <a:pt x="109868" y="58289"/>
                      </a:cubicBezTo>
                      <a:cubicBezTo>
                        <a:pt x="113815" y="58289"/>
                        <a:pt x="119077" y="60920"/>
                        <a:pt x="123024" y="63551"/>
                      </a:cubicBezTo>
                      <a:cubicBezTo>
                        <a:pt x="123024" y="64867"/>
                        <a:pt x="123024" y="64867"/>
                        <a:pt x="123024" y="64867"/>
                      </a:cubicBezTo>
                      <a:cubicBezTo>
                        <a:pt x="123024" y="64867"/>
                        <a:pt x="123024" y="64867"/>
                        <a:pt x="124339" y="66183"/>
                      </a:cubicBezTo>
                      <a:cubicBezTo>
                        <a:pt x="128286" y="68814"/>
                        <a:pt x="133548" y="74076"/>
                        <a:pt x="136179" y="76707"/>
                      </a:cubicBezTo>
                      <a:cubicBezTo>
                        <a:pt x="136179" y="76707"/>
                        <a:pt x="136179" y="76707"/>
                        <a:pt x="140126" y="80654"/>
                      </a:cubicBezTo>
                      <a:cubicBezTo>
                        <a:pt x="144073" y="83285"/>
                        <a:pt x="145388" y="89863"/>
                        <a:pt x="145388" y="93810"/>
                      </a:cubicBezTo>
                      <a:cubicBezTo>
                        <a:pt x="145388" y="93810"/>
                        <a:pt x="145388" y="93810"/>
                        <a:pt x="137495" y="118805"/>
                      </a:cubicBezTo>
                      <a:cubicBezTo>
                        <a:pt x="136179" y="124068"/>
                        <a:pt x="132232" y="129330"/>
                        <a:pt x="128286" y="130645"/>
                      </a:cubicBezTo>
                      <a:cubicBezTo>
                        <a:pt x="128286" y="130645"/>
                        <a:pt x="128286" y="130645"/>
                        <a:pt x="128286" y="131961"/>
                      </a:cubicBezTo>
                      <a:cubicBezTo>
                        <a:pt x="124339" y="133277"/>
                        <a:pt x="120392" y="138539"/>
                        <a:pt x="119077" y="142486"/>
                      </a:cubicBezTo>
                      <a:cubicBezTo>
                        <a:pt x="117761" y="147748"/>
                        <a:pt x="115130" y="151695"/>
                        <a:pt x="113815" y="151695"/>
                      </a:cubicBezTo>
                      <a:cubicBezTo>
                        <a:pt x="111183" y="153010"/>
                        <a:pt x="108552" y="150379"/>
                        <a:pt x="107237" y="146432"/>
                      </a:cubicBezTo>
                      <a:cubicBezTo>
                        <a:pt x="107237" y="145117"/>
                        <a:pt x="104606" y="143801"/>
                        <a:pt x="103290" y="143801"/>
                      </a:cubicBezTo>
                      <a:cubicBezTo>
                        <a:pt x="101974" y="143801"/>
                        <a:pt x="100659" y="143801"/>
                        <a:pt x="99343" y="145117"/>
                      </a:cubicBezTo>
                      <a:cubicBezTo>
                        <a:pt x="99343" y="145117"/>
                        <a:pt x="99343" y="145117"/>
                        <a:pt x="98028" y="147748"/>
                      </a:cubicBezTo>
                      <a:cubicBezTo>
                        <a:pt x="94081" y="150379"/>
                        <a:pt x="91450" y="156957"/>
                        <a:pt x="92765" y="162219"/>
                      </a:cubicBezTo>
                      <a:cubicBezTo>
                        <a:pt x="92765" y="163535"/>
                        <a:pt x="92765" y="166166"/>
                        <a:pt x="92765" y="167481"/>
                      </a:cubicBezTo>
                      <a:cubicBezTo>
                        <a:pt x="92765" y="171428"/>
                        <a:pt x="94081" y="175375"/>
                        <a:pt x="95397" y="178006"/>
                      </a:cubicBezTo>
                      <a:cubicBezTo>
                        <a:pt x="95397" y="178006"/>
                        <a:pt x="95397" y="178006"/>
                        <a:pt x="98028" y="189846"/>
                      </a:cubicBezTo>
                      <a:cubicBezTo>
                        <a:pt x="99343" y="193793"/>
                        <a:pt x="104606" y="199055"/>
                        <a:pt x="108552" y="200371"/>
                      </a:cubicBezTo>
                      <a:cubicBezTo>
                        <a:pt x="108552" y="200371"/>
                        <a:pt x="108552" y="200371"/>
                        <a:pt x="123024" y="206949"/>
                      </a:cubicBezTo>
                      <a:cubicBezTo>
                        <a:pt x="128286" y="208264"/>
                        <a:pt x="130917" y="213526"/>
                        <a:pt x="132232" y="217473"/>
                      </a:cubicBezTo>
                      <a:cubicBezTo>
                        <a:pt x="132232" y="217473"/>
                        <a:pt x="132232" y="217473"/>
                        <a:pt x="132232" y="227998"/>
                      </a:cubicBezTo>
                      <a:cubicBezTo>
                        <a:pt x="132232" y="233260"/>
                        <a:pt x="130917" y="239838"/>
                        <a:pt x="128286" y="243784"/>
                      </a:cubicBezTo>
                      <a:cubicBezTo>
                        <a:pt x="128286" y="243784"/>
                        <a:pt x="128286" y="243784"/>
                        <a:pt x="124339" y="250362"/>
                      </a:cubicBezTo>
                      <a:cubicBezTo>
                        <a:pt x="121708" y="254309"/>
                        <a:pt x="120392" y="260887"/>
                        <a:pt x="121708" y="264834"/>
                      </a:cubicBezTo>
                      <a:cubicBezTo>
                        <a:pt x="121708" y="264834"/>
                        <a:pt x="121708" y="264834"/>
                        <a:pt x="124339" y="288514"/>
                      </a:cubicBezTo>
                      <a:cubicBezTo>
                        <a:pt x="125655" y="292461"/>
                        <a:pt x="123024" y="296407"/>
                        <a:pt x="119077" y="296407"/>
                      </a:cubicBezTo>
                      <a:cubicBezTo>
                        <a:pt x="115130" y="296407"/>
                        <a:pt x="109868" y="292461"/>
                        <a:pt x="107237" y="288514"/>
                      </a:cubicBezTo>
                      <a:cubicBezTo>
                        <a:pt x="107237" y="288514"/>
                        <a:pt x="107237" y="288514"/>
                        <a:pt x="100659" y="274043"/>
                      </a:cubicBezTo>
                      <a:cubicBezTo>
                        <a:pt x="98028" y="270096"/>
                        <a:pt x="95397" y="264834"/>
                        <a:pt x="94081" y="262203"/>
                      </a:cubicBezTo>
                      <a:cubicBezTo>
                        <a:pt x="92765" y="260887"/>
                        <a:pt x="92765" y="260887"/>
                        <a:pt x="92765" y="260887"/>
                      </a:cubicBezTo>
                      <a:cubicBezTo>
                        <a:pt x="90134" y="258256"/>
                        <a:pt x="84872" y="254309"/>
                        <a:pt x="80925" y="252994"/>
                      </a:cubicBezTo>
                      <a:cubicBezTo>
                        <a:pt x="76979" y="252994"/>
                        <a:pt x="69085" y="250362"/>
                        <a:pt x="65138" y="249047"/>
                      </a:cubicBezTo>
                      <a:cubicBezTo>
                        <a:pt x="62507" y="246416"/>
                        <a:pt x="59876" y="241153"/>
                        <a:pt x="61192" y="237207"/>
                      </a:cubicBezTo>
                      <a:cubicBezTo>
                        <a:pt x="61192" y="237207"/>
                        <a:pt x="61192" y="237207"/>
                        <a:pt x="62507" y="231944"/>
                      </a:cubicBezTo>
                      <a:cubicBezTo>
                        <a:pt x="62507" y="231944"/>
                        <a:pt x="62507" y="231944"/>
                        <a:pt x="63823" y="221420"/>
                      </a:cubicBezTo>
                      <a:cubicBezTo>
                        <a:pt x="65138" y="217473"/>
                        <a:pt x="69085" y="212211"/>
                        <a:pt x="73032" y="209580"/>
                      </a:cubicBezTo>
                      <a:cubicBezTo>
                        <a:pt x="73032" y="209580"/>
                        <a:pt x="73032" y="209580"/>
                        <a:pt x="78294" y="205633"/>
                      </a:cubicBezTo>
                      <a:cubicBezTo>
                        <a:pt x="82241" y="203002"/>
                        <a:pt x="83556" y="196424"/>
                        <a:pt x="82241" y="192477"/>
                      </a:cubicBezTo>
                      <a:cubicBezTo>
                        <a:pt x="82241" y="192477"/>
                        <a:pt x="82241" y="192477"/>
                        <a:pt x="79610" y="185899"/>
                      </a:cubicBezTo>
                      <a:cubicBezTo>
                        <a:pt x="79610" y="184584"/>
                        <a:pt x="79610" y="184584"/>
                        <a:pt x="79610" y="184584"/>
                      </a:cubicBezTo>
                      <a:cubicBezTo>
                        <a:pt x="78294" y="180637"/>
                        <a:pt x="73032" y="176690"/>
                        <a:pt x="69085" y="176690"/>
                      </a:cubicBezTo>
                      <a:cubicBezTo>
                        <a:pt x="69085" y="176690"/>
                        <a:pt x="69085" y="176690"/>
                        <a:pt x="45405" y="172744"/>
                      </a:cubicBezTo>
                      <a:cubicBezTo>
                        <a:pt x="40143" y="171428"/>
                        <a:pt x="36196" y="167481"/>
                        <a:pt x="34880" y="163535"/>
                      </a:cubicBezTo>
                      <a:cubicBezTo>
                        <a:pt x="34880" y="163535"/>
                        <a:pt x="34880" y="163535"/>
                        <a:pt x="29618" y="147748"/>
                      </a:cubicBezTo>
                      <a:cubicBezTo>
                        <a:pt x="29618" y="146432"/>
                        <a:pt x="29618" y="145117"/>
                        <a:pt x="29618" y="145117"/>
                      </a:cubicBezTo>
                      <a:cubicBezTo>
                        <a:pt x="28303" y="151695"/>
                        <a:pt x="26987" y="159588"/>
                        <a:pt x="26987" y="167481"/>
                      </a:cubicBezTo>
                      <a:cubicBezTo>
                        <a:pt x="26987" y="184584"/>
                        <a:pt x="29618" y="201686"/>
                        <a:pt x="36196" y="216157"/>
                      </a:cubicBezTo>
                      <a:cubicBezTo>
                        <a:pt x="37511" y="222735"/>
                        <a:pt x="40143" y="229313"/>
                        <a:pt x="44089" y="234575"/>
                      </a:cubicBezTo>
                      <a:cubicBezTo>
                        <a:pt x="54614" y="254309"/>
                        <a:pt x="70401" y="271412"/>
                        <a:pt x="88819" y="284567"/>
                      </a:cubicBezTo>
                      <a:cubicBezTo>
                        <a:pt x="111183" y="300354"/>
                        <a:pt x="138810" y="309563"/>
                        <a:pt x="169068" y="309563"/>
                      </a:cubicBezTo>
                      <a:cubicBezTo>
                        <a:pt x="175646" y="309563"/>
                        <a:pt x="183540" y="309563"/>
                        <a:pt x="190118" y="308248"/>
                      </a:cubicBezTo>
                      <a:cubicBezTo>
                        <a:pt x="191433" y="308248"/>
                        <a:pt x="194064" y="306932"/>
                        <a:pt x="196695" y="306932"/>
                      </a:cubicBezTo>
                      <a:cubicBezTo>
                        <a:pt x="203273" y="305616"/>
                        <a:pt x="209851" y="304301"/>
                        <a:pt x="216429" y="301670"/>
                      </a:cubicBezTo>
                      <a:cubicBezTo>
                        <a:pt x="220376" y="300354"/>
                        <a:pt x="225638" y="297723"/>
                        <a:pt x="229585" y="296407"/>
                      </a:cubicBezTo>
                      <a:cubicBezTo>
                        <a:pt x="236162" y="292461"/>
                        <a:pt x="242740" y="289830"/>
                        <a:pt x="248003" y="285883"/>
                      </a:cubicBezTo>
                      <a:cubicBezTo>
                        <a:pt x="269052" y="271412"/>
                        <a:pt x="286154" y="251678"/>
                        <a:pt x="297994" y="227998"/>
                      </a:cubicBezTo>
                      <a:cubicBezTo>
                        <a:pt x="305888" y="210895"/>
                        <a:pt x="309835" y="192477"/>
                        <a:pt x="311150" y="172744"/>
                      </a:cubicBezTo>
                      <a:cubicBezTo>
                        <a:pt x="311150" y="171428"/>
                        <a:pt x="311150" y="168797"/>
                        <a:pt x="311150" y="167481"/>
                      </a:cubicBezTo>
                      <a:cubicBezTo>
                        <a:pt x="311150" y="164850"/>
                        <a:pt x="311150" y="162219"/>
                        <a:pt x="311150" y="159588"/>
                      </a:cubicBezTo>
                      <a:cubicBezTo>
                        <a:pt x="311150" y="162219"/>
                        <a:pt x="309835" y="164850"/>
                        <a:pt x="308519" y="166166"/>
                      </a:cubicBezTo>
                      <a:cubicBezTo>
                        <a:pt x="307203" y="168797"/>
                        <a:pt x="303257" y="171428"/>
                        <a:pt x="297994" y="171428"/>
                      </a:cubicBezTo>
                      <a:cubicBezTo>
                        <a:pt x="297994" y="171428"/>
                        <a:pt x="297994" y="171428"/>
                        <a:pt x="295363" y="171428"/>
                      </a:cubicBezTo>
                      <a:cubicBezTo>
                        <a:pt x="290101" y="172744"/>
                        <a:pt x="283523" y="170113"/>
                        <a:pt x="279576" y="168797"/>
                      </a:cubicBezTo>
                      <a:cubicBezTo>
                        <a:pt x="279576" y="168797"/>
                        <a:pt x="279576" y="168797"/>
                        <a:pt x="276945" y="166166"/>
                      </a:cubicBezTo>
                      <a:cubicBezTo>
                        <a:pt x="272999" y="164850"/>
                        <a:pt x="269052" y="164850"/>
                        <a:pt x="267736" y="166166"/>
                      </a:cubicBezTo>
                      <a:cubicBezTo>
                        <a:pt x="267736" y="167481"/>
                        <a:pt x="270367" y="171428"/>
                        <a:pt x="274314" y="174059"/>
                      </a:cubicBezTo>
                      <a:cubicBezTo>
                        <a:pt x="274314" y="174059"/>
                        <a:pt x="274314" y="174059"/>
                        <a:pt x="276945" y="176690"/>
                      </a:cubicBezTo>
                      <a:cubicBezTo>
                        <a:pt x="280892" y="179322"/>
                        <a:pt x="287470" y="180637"/>
                        <a:pt x="291417" y="179322"/>
                      </a:cubicBezTo>
                      <a:cubicBezTo>
                        <a:pt x="291417" y="179322"/>
                        <a:pt x="291417" y="179322"/>
                        <a:pt x="292732" y="179322"/>
                      </a:cubicBezTo>
                      <a:cubicBezTo>
                        <a:pt x="295363" y="178006"/>
                        <a:pt x="296679" y="179322"/>
                        <a:pt x="296679" y="180637"/>
                      </a:cubicBezTo>
                      <a:cubicBezTo>
                        <a:pt x="296679" y="180637"/>
                        <a:pt x="296679" y="180637"/>
                        <a:pt x="296679" y="181953"/>
                      </a:cubicBezTo>
                      <a:cubicBezTo>
                        <a:pt x="296679" y="181953"/>
                        <a:pt x="296679" y="183268"/>
                        <a:pt x="296679" y="184584"/>
                      </a:cubicBezTo>
                      <a:cubicBezTo>
                        <a:pt x="296679" y="184584"/>
                        <a:pt x="296679" y="184584"/>
                        <a:pt x="292732" y="189846"/>
                      </a:cubicBezTo>
                      <a:cubicBezTo>
                        <a:pt x="290101" y="193793"/>
                        <a:pt x="286154" y="199055"/>
                        <a:pt x="282208" y="201686"/>
                      </a:cubicBezTo>
                      <a:cubicBezTo>
                        <a:pt x="278261" y="204317"/>
                        <a:pt x="274314" y="209580"/>
                        <a:pt x="272999" y="212211"/>
                      </a:cubicBezTo>
                      <a:cubicBezTo>
                        <a:pt x="272999" y="213526"/>
                        <a:pt x="272999" y="213526"/>
                        <a:pt x="272999" y="214842"/>
                      </a:cubicBezTo>
                      <a:cubicBezTo>
                        <a:pt x="271683" y="217473"/>
                        <a:pt x="269052" y="221420"/>
                        <a:pt x="269052" y="224051"/>
                      </a:cubicBezTo>
                      <a:cubicBezTo>
                        <a:pt x="266421" y="226682"/>
                        <a:pt x="262474" y="230629"/>
                        <a:pt x="258527" y="231944"/>
                      </a:cubicBezTo>
                      <a:cubicBezTo>
                        <a:pt x="258527" y="231944"/>
                        <a:pt x="255896" y="233260"/>
                        <a:pt x="255896" y="235891"/>
                      </a:cubicBezTo>
                      <a:cubicBezTo>
                        <a:pt x="255896" y="237207"/>
                        <a:pt x="251949" y="246416"/>
                        <a:pt x="251949" y="246416"/>
                      </a:cubicBezTo>
                      <a:cubicBezTo>
                        <a:pt x="250634" y="250362"/>
                        <a:pt x="246687" y="256940"/>
                        <a:pt x="244056" y="259571"/>
                      </a:cubicBezTo>
                      <a:cubicBezTo>
                        <a:pt x="244056" y="259571"/>
                        <a:pt x="244056" y="259571"/>
                        <a:pt x="237478" y="266149"/>
                      </a:cubicBezTo>
                      <a:cubicBezTo>
                        <a:pt x="234847" y="270096"/>
                        <a:pt x="229585" y="270096"/>
                        <a:pt x="225638" y="268780"/>
                      </a:cubicBezTo>
                      <a:cubicBezTo>
                        <a:pt x="225638" y="268780"/>
                        <a:pt x="225638" y="268780"/>
                        <a:pt x="224322" y="267465"/>
                      </a:cubicBezTo>
                      <a:cubicBezTo>
                        <a:pt x="221691" y="266149"/>
                        <a:pt x="219060" y="260887"/>
                        <a:pt x="219060" y="256940"/>
                      </a:cubicBezTo>
                      <a:cubicBezTo>
                        <a:pt x="219060" y="256940"/>
                        <a:pt x="219060" y="256940"/>
                        <a:pt x="220376" y="231944"/>
                      </a:cubicBezTo>
                      <a:cubicBezTo>
                        <a:pt x="220376" y="226682"/>
                        <a:pt x="216429" y="221420"/>
                        <a:pt x="213798" y="218789"/>
                      </a:cubicBezTo>
                      <a:cubicBezTo>
                        <a:pt x="213798" y="218789"/>
                        <a:pt x="213798" y="218789"/>
                        <a:pt x="208536" y="214842"/>
                      </a:cubicBezTo>
                      <a:cubicBezTo>
                        <a:pt x="204589" y="212211"/>
                        <a:pt x="203273" y="208264"/>
                        <a:pt x="200642" y="204317"/>
                      </a:cubicBezTo>
                      <a:cubicBezTo>
                        <a:pt x="200642" y="204317"/>
                        <a:pt x="200642" y="203002"/>
                        <a:pt x="200642" y="201686"/>
                      </a:cubicBezTo>
                      <a:cubicBezTo>
                        <a:pt x="200642" y="201686"/>
                        <a:pt x="200642" y="201686"/>
                        <a:pt x="199327" y="189846"/>
                      </a:cubicBezTo>
                      <a:cubicBezTo>
                        <a:pt x="198011" y="187215"/>
                        <a:pt x="199327" y="181953"/>
                        <a:pt x="200642" y="179322"/>
                      </a:cubicBezTo>
                      <a:cubicBezTo>
                        <a:pt x="201958" y="178006"/>
                        <a:pt x="201958" y="176690"/>
                        <a:pt x="203273" y="176690"/>
                      </a:cubicBezTo>
                      <a:cubicBezTo>
                        <a:pt x="203273" y="176690"/>
                        <a:pt x="203273" y="176690"/>
                        <a:pt x="207220" y="171428"/>
                      </a:cubicBezTo>
                      <a:cubicBezTo>
                        <a:pt x="209851" y="168797"/>
                        <a:pt x="216429" y="166166"/>
                        <a:pt x="220376" y="166166"/>
                      </a:cubicBezTo>
                      <a:cubicBezTo>
                        <a:pt x="220376" y="166166"/>
                        <a:pt x="220376" y="166166"/>
                        <a:pt x="232216" y="167481"/>
                      </a:cubicBezTo>
                      <a:cubicBezTo>
                        <a:pt x="237478" y="168797"/>
                        <a:pt x="241425" y="166166"/>
                        <a:pt x="242740" y="163535"/>
                      </a:cubicBezTo>
                      <a:cubicBezTo>
                        <a:pt x="245371" y="159588"/>
                        <a:pt x="245371" y="154326"/>
                        <a:pt x="244056" y="149063"/>
                      </a:cubicBezTo>
                      <a:cubicBezTo>
                        <a:pt x="244056" y="149063"/>
                        <a:pt x="244056" y="149063"/>
                        <a:pt x="242740" y="146432"/>
                      </a:cubicBezTo>
                      <a:cubicBezTo>
                        <a:pt x="242740" y="141170"/>
                        <a:pt x="237478" y="138539"/>
                        <a:pt x="233531" y="138539"/>
                      </a:cubicBezTo>
                      <a:cubicBezTo>
                        <a:pt x="233531" y="138539"/>
                        <a:pt x="233531" y="138539"/>
                        <a:pt x="229585" y="138539"/>
                      </a:cubicBezTo>
                      <a:cubicBezTo>
                        <a:pt x="225638" y="138539"/>
                        <a:pt x="219060" y="141170"/>
                        <a:pt x="215113" y="143801"/>
                      </a:cubicBezTo>
                      <a:cubicBezTo>
                        <a:pt x="215113" y="143801"/>
                        <a:pt x="215113" y="143801"/>
                        <a:pt x="211167" y="147748"/>
                      </a:cubicBezTo>
                      <a:cubicBezTo>
                        <a:pt x="207220" y="150379"/>
                        <a:pt x="205904" y="149063"/>
                        <a:pt x="205904" y="145117"/>
                      </a:cubicBezTo>
                      <a:cubicBezTo>
                        <a:pt x="205904" y="145117"/>
                        <a:pt x="205904" y="145117"/>
                        <a:pt x="205904" y="133277"/>
                      </a:cubicBezTo>
                      <a:cubicBezTo>
                        <a:pt x="207220" y="129330"/>
                        <a:pt x="209851" y="122752"/>
                        <a:pt x="212482" y="120121"/>
                      </a:cubicBezTo>
                      <a:cubicBezTo>
                        <a:pt x="212482" y="120121"/>
                        <a:pt x="212482" y="120121"/>
                        <a:pt x="212482" y="118805"/>
                      </a:cubicBezTo>
                      <a:cubicBezTo>
                        <a:pt x="212482" y="118805"/>
                        <a:pt x="212482" y="118805"/>
                        <a:pt x="226953" y="101703"/>
                      </a:cubicBezTo>
                      <a:cubicBezTo>
                        <a:pt x="226953" y="101703"/>
                        <a:pt x="226953" y="101703"/>
                        <a:pt x="240109" y="85916"/>
                      </a:cubicBezTo>
                      <a:cubicBezTo>
                        <a:pt x="241425" y="84601"/>
                        <a:pt x="242740" y="83285"/>
                        <a:pt x="245371" y="81969"/>
                      </a:cubicBezTo>
                      <a:cubicBezTo>
                        <a:pt x="248003" y="80654"/>
                        <a:pt x="250634" y="80654"/>
                        <a:pt x="253265" y="80654"/>
                      </a:cubicBezTo>
                      <a:cubicBezTo>
                        <a:pt x="253265" y="80654"/>
                        <a:pt x="253265" y="80654"/>
                        <a:pt x="284839" y="84601"/>
                      </a:cubicBezTo>
                      <a:cubicBezTo>
                        <a:pt x="258527" y="49080"/>
                        <a:pt x="216429" y="25400"/>
                        <a:pt x="169068" y="25400"/>
                      </a:cubicBezTo>
                      <a:close/>
                      <a:moveTo>
                        <a:pt x="169069" y="0"/>
                      </a:moveTo>
                      <a:cubicBezTo>
                        <a:pt x="233791" y="0"/>
                        <a:pt x="291908" y="35495"/>
                        <a:pt x="320967" y="93340"/>
                      </a:cubicBezTo>
                      <a:cubicBezTo>
                        <a:pt x="328892" y="109116"/>
                        <a:pt x="332855" y="124892"/>
                        <a:pt x="335496" y="141982"/>
                      </a:cubicBezTo>
                      <a:cubicBezTo>
                        <a:pt x="336817" y="147241"/>
                        <a:pt x="338138" y="152499"/>
                        <a:pt x="338138" y="157758"/>
                      </a:cubicBezTo>
                      <a:cubicBezTo>
                        <a:pt x="338138" y="161702"/>
                        <a:pt x="338138" y="164331"/>
                        <a:pt x="338138" y="168275"/>
                      </a:cubicBezTo>
                      <a:cubicBezTo>
                        <a:pt x="338138" y="170904"/>
                        <a:pt x="338138" y="172219"/>
                        <a:pt x="338138" y="174848"/>
                      </a:cubicBezTo>
                      <a:cubicBezTo>
                        <a:pt x="335496" y="228749"/>
                        <a:pt x="309079" y="276076"/>
                        <a:pt x="268133" y="304999"/>
                      </a:cubicBezTo>
                      <a:cubicBezTo>
                        <a:pt x="245678" y="320774"/>
                        <a:pt x="220582" y="331291"/>
                        <a:pt x="191523" y="335235"/>
                      </a:cubicBezTo>
                      <a:cubicBezTo>
                        <a:pt x="184919" y="336550"/>
                        <a:pt x="176994" y="336550"/>
                        <a:pt x="169069" y="336550"/>
                      </a:cubicBezTo>
                      <a:cubicBezTo>
                        <a:pt x="138689" y="336550"/>
                        <a:pt x="109631" y="328662"/>
                        <a:pt x="84534" y="314201"/>
                      </a:cubicBezTo>
                      <a:cubicBezTo>
                        <a:pt x="60759" y="299740"/>
                        <a:pt x="40946" y="281335"/>
                        <a:pt x="26417" y="257671"/>
                      </a:cubicBezTo>
                      <a:cubicBezTo>
                        <a:pt x="17171" y="243210"/>
                        <a:pt x="10567" y="228749"/>
                        <a:pt x="5283" y="211658"/>
                      </a:cubicBezTo>
                      <a:cubicBezTo>
                        <a:pt x="1321" y="197197"/>
                        <a:pt x="0" y="182736"/>
                        <a:pt x="0" y="168275"/>
                      </a:cubicBezTo>
                      <a:cubicBezTo>
                        <a:pt x="0" y="155128"/>
                        <a:pt x="1321" y="140667"/>
                        <a:pt x="5283" y="127521"/>
                      </a:cubicBezTo>
                      <a:cubicBezTo>
                        <a:pt x="10567" y="106486"/>
                        <a:pt x="18492" y="86767"/>
                        <a:pt x="31700" y="69676"/>
                      </a:cubicBezTo>
                      <a:cubicBezTo>
                        <a:pt x="39625" y="59159"/>
                        <a:pt x="48871" y="48642"/>
                        <a:pt x="59438" y="39439"/>
                      </a:cubicBezTo>
                      <a:cubicBezTo>
                        <a:pt x="89818" y="14461"/>
                        <a:pt x="129443" y="0"/>
                        <a:pt x="169069" y="0"/>
                      </a:cubicBezTo>
                      <a:close/>
                    </a:path>
                  </a:pathLst>
                </a:custGeom>
                <a:solidFill>
                  <a:schemeClr val="bg1"/>
                </a:solidFill>
                <a:ln>
                  <a:noFill/>
                </a:ln>
              </p:spPr>
              <p:txBody>
                <a:bodyPr anchor="ctr"/>
                <a:lstStyle/>
                <a:p>
                  <a:pPr algn="ctr" defTabSz="914377">
                    <a:defRPr/>
                  </a:pPr>
                  <a:endParaRPr dirty="0">
                    <a:solidFill>
                      <a:prstClr val="black">
                        <a:lumMod val="85000"/>
                        <a:lumOff val="15000"/>
                      </a:prstClr>
                    </a:solidFill>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grpSp>
        </p:grpSp>
      </p:grpSp>
    </p:spTree>
    <p:extLst>
      <p:ext uri="{BB962C8B-B14F-4D97-AF65-F5344CB8AC3E}">
        <p14:creationId xmlns:p14="http://schemas.microsoft.com/office/powerpoint/2010/main" val="2504314642"/>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5591E41A-8395-44B9-9F2B-CCA7D86FC9CE}"/>
              </a:ext>
            </a:extLst>
          </p:cNvPr>
          <p:cNvSpPr/>
          <p:nvPr/>
        </p:nvSpPr>
        <p:spPr>
          <a:xfrm>
            <a:off x="550593" y="998390"/>
            <a:ext cx="11122196" cy="293105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交往行为中的合作行为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的交往行为中，合作性的行为强调互动双方的行为交互性。简单来说，就是在互动过程中互动双方不仅需要思考自己的需求，同时也必须思考对方的需求，并以满足对方的利益需求作为实现己方利益需求的前提。</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基于此，使互动双方的互动关系带有明显的互利性、互惠性、稳定性和持久性等特点。同时，这种合作互动行为可以建立一种较为典型的网络社会性关系。</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625246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44270EE6-7590-4ED2-B8AE-97FE4E69D02D}"/>
              </a:ext>
            </a:extLst>
          </p:cNvPr>
          <p:cNvSpPr/>
          <p:nvPr/>
        </p:nvSpPr>
        <p:spPr>
          <a:xfrm>
            <a:off x="550593" y="998390"/>
            <a:ext cx="11122196"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交往行为中的合作行为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合作行为的两种表现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id="{EA35BB38-4B42-4BDC-8BA6-FCE745591C02}"/>
              </a:ext>
            </a:extLst>
          </p:cNvPr>
          <p:cNvGrpSpPr/>
          <p:nvPr/>
        </p:nvGrpSpPr>
        <p:grpSpPr>
          <a:xfrm>
            <a:off x="1206558" y="2002254"/>
            <a:ext cx="10466231" cy="4595736"/>
            <a:chOff x="1206558" y="2002254"/>
            <a:chExt cx="10466231" cy="4595736"/>
          </a:xfrm>
        </p:grpSpPr>
        <p:pic>
          <p:nvPicPr>
            <p:cNvPr id="3" name="图片 2">
              <a:extLst>
                <a:ext uri="{FF2B5EF4-FFF2-40B4-BE49-F238E27FC236}">
                  <a16:creationId xmlns:a16="http://schemas.microsoft.com/office/drawing/2014/main" id="{6624DECD-B951-4AB2-AF40-C17253C348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6716" y="2002254"/>
              <a:ext cx="2526688" cy="4595736"/>
            </a:xfrm>
            <a:prstGeom prst="rect">
              <a:avLst/>
            </a:prstGeom>
          </p:spPr>
        </p:pic>
        <p:sp>
          <p:nvSpPr>
            <p:cNvPr id="11" name="ïṧḷïḓê-Rectangle 15">
              <a:extLst>
                <a:ext uri="{FF2B5EF4-FFF2-40B4-BE49-F238E27FC236}">
                  <a16:creationId xmlns:a16="http://schemas.microsoft.com/office/drawing/2014/main" id="{0C8AA56B-399F-4CB3-9DBB-5797D14B77AE}"/>
                </a:ext>
              </a:extLst>
            </p:cNvPr>
            <p:cNvSpPr/>
            <p:nvPr/>
          </p:nvSpPr>
          <p:spPr bwMode="auto">
            <a:xfrm>
              <a:off x="1206558" y="2790581"/>
              <a:ext cx="2760047"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网络社会与现实社会中的行为发生存在较大差距。现实社会中，多次主动与陌生人打招呼或打电话等，通常被视作骚扰行为。而在网络社会中，无论从信息共享、知识交流、意义沟通和精神愉悦方面，被动回应的一方只要对主动方做出了答复，即被视为被自愿性网络合作行为；即便是较为简单的回应，也是合作行为。</a:t>
              </a:r>
            </a:p>
          </p:txBody>
        </p:sp>
        <p:sp>
          <p:nvSpPr>
            <p:cNvPr id="12" name="ïṧḷïḓê-文本框 59">
              <a:extLst>
                <a:ext uri="{FF2B5EF4-FFF2-40B4-BE49-F238E27FC236}">
                  <a16:creationId xmlns:a16="http://schemas.microsoft.com/office/drawing/2014/main" id="{33096628-E0B6-44B7-8916-67467299FE20}"/>
                </a:ext>
              </a:extLst>
            </p:cNvPr>
            <p:cNvSpPr txBox="1"/>
            <p:nvPr/>
          </p:nvSpPr>
          <p:spPr bwMode="auto">
            <a:xfrm>
              <a:off x="1206558" y="2314986"/>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被自愿性网络合作行为</a:t>
              </a:r>
            </a:p>
          </p:txBody>
        </p:sp>
        <p:grpSp>
          <p:nvGrpSpPr>
            <p:cNvPr id="5" name="组合 4">
              <a:extLst>
                <a:ext uri="{FF2B5EF4-FFF2-40B4-BE49-F238E27FC236}">
                  <a16:creationId xmlns:a16="http://schemas.microsoft.com/office/drawing/2014/main" id="{A07831D8-3469-470C-AB82-C60B723F10EC}"/>
                </a:ext>
              </a:extLst>
            </p:cNvPr>
            <p:cNvGrpSpPr/>
            <p:nvPr/>
          </p:nvGrpSpPr>
          <p:grpSpPr>
            <a:xfrm>
              <a:off x="7373532" y="2323928"/>
              <a:ext cx="4299257" cy="4127112"/>
              <a:chOff x="7373532" y="2323928"/>
              <a:chExt cx="4299257" cy="4127112"/>
            </a:xfrm>
          </p:grpSpPr>
          <p:sp>
            <p:nvSpPr>
              <p:cNvPr id="14" name="ïṧḷïḓê-文本框 59">
                <a:extLst>
                  <a:ext uri="{FF2B5EF4-FFF2-40B4-BE49-F238E27FC236}">
                    <a16:creationId xmlns:a16="http://schemas.microsoft.com/office/drawing/2014/main" id="{B9B2AFBC-1D07-4285-9DBC-1858B2206E54}"/>
                  </a:ext>
                </a:extLst>
              </p:cNvPr>
              <p:cNvSpPr txBox="1"/>
              <p:nvPr/>
            </p:nvSpPr>
            <p:spPr bwMode="auto">
              <a:xfrm>
                <a:off x="8279623" y="2323928"/>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自愿性网络合作行为</a:t>
                </a:r>
              </a:p>
            </p:txBody>
          </p:sp>
          <p:sp>
            <p:nvSpPr>
              <p:cNvPr id="15" name="文本框 14">
                <a:extLst>
                  <a:ext uri="{FF2B5EF4-FFF2-40B4-BE49-F238E27FC236}">
                    <a16:creationId xmlns:a16="http://schemas.microsoft.com/office/drawing/2014/main" id="{0B647EF2-BC8B-4CA9-B6B8-A179E72CA2FE}"/>
                  </a:ext>
                </a:extLst>
              </p:cNvPr>
              <p:cNvSpPr txBox="1"/>
              <p:nvPr/>
            </p:nvSpPr>
            <p:spPr>
              <a:xfrm>
                <a:off x="7373532" y="2757721"/>
                <a:ext cx="4299257" cy="3693319"/>
              </a:xfrm>
              <a:prstGeom prst="rect">
                <a:avLst/>
              </a:prstGeom>
              <a:noFill/>
            </p:spPr>
            <p:txBody>
              <a:bodyPr wrap="square">
                <a:spAutoFit/>
              </a:bodyPr>
              <a:lstStyle/>
              <a:p>
                <a:pPr algn="just"/>
                <a:r>
                  <a:rPr lang="zh-CN" altLang="zh-CN" dirty="0">
                    <a:solidFill>
                      <a:schemeClr val="tx1">
                        <a:lumMod val="50000"/>
                        <a:lumOff val="50000"/>
                      </a:schemeClr>
                    </a:solidFill>
                    <a:ea typeface="Source Han Serif SC" panose="02020400000000000000" pitchFamily="18" charset="-122"/>
                  </a:rPr>
                  <a:t>具有文字、语音和视频聊天以及浏览、共享文件、群组等功能的社交工具，互动双方可以凭借该工具在实时和非实时的时间内进行互动，这是自愿性网络合作行为。进行该行为时，互动双方随时提交问题并与其他网友以合作、辩论的方式进行交流。同时，互动的各方都具有一定的心理准备和网络认知，遵循着网络社会的一定秩序，而且明确网络言行与现实言行存在一定差距，不必计较对方的一些过分言行。如果在现实社会中具有同事、同学、师生和朋友等关系，这种网络合作行为则表现得更为突出。</a:t>
                </a:r>
                <a:endParaRPr lang="zh-CN" altLang="en-US" dirty="0">
                  <a:solidFill>
                    <a:schemeClr val="tx1">
                      <a:lumMod val="50000"/>
                      <a:lumOff val="50000"/>
                    </a:schemeClr>
                  </a:solidFill>
                  <a:ea typeface="Source Han Serif SC" panose="02020400000000000000" pitchFamily="18" charset="-122"/>
                </a:endParaRPr>
              </a:p>
            </p:txBody>
          </p:sp>
        </p:grpSp>
      </p:grpSp>
    </p:spTree>
    <p:extLst>
      <p:ext uri="{BB962C8B-B14F-4D97-AF65-F5344CB8AC3E}">
        <p14:creationId xmlns:p14="http://schemas.microsoft.com/office/powerpoint/2010/main" val="3347686229"/>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5591E41A-8395-44B9-9F2B-CCA7D86FC9CE}"/>
              </a:ext>
            </a:extLst>
          </p:cNvPr>
          <p:cNvSpPr/>
          <p:nvPr/>
        </p:nvSpPr>
        <p:spPr>
          <a:xfrm>
            <a:off x="550593" y="998390"/>
            <a:ext cx="11122196" cy="385438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交往行为中的冲突行为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人际冲突被定义为发生在相互依赖对象之间的一种动态表达过程，是当双方感知到相互意见分歧且实现目标受阻时，反映出负面情绪的过程。该定义从争执、负面情绪和干涉等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个方面进行归纳，并认为在任何特定的实践中，只包含这</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个方面的内容才能算作人际冲突。</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着网络信息科技的发展，网络人际互动中的冲突现象也日益突出，而发生在虚拟社区中的冲突现象最为典型，具体表现为网民之间的冲突、网民与版主之间的冲突、管理层之间的冲突以及社区运行、国家政策与网民利益之间的冲突等。在网络交流过程中分析冲突行为发生的原因，会发现互动双方存在着</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个方面的原因。</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4578" name="Picture 2">
            <a:extLst>
              <a:ext uri="{FF2B5EF4-FFF2-40B4-BE49-F238E27FC236}">
                <a16:creationId xmlns:a16="http://schemas.microsoft.com/office/drawing/2014/main" id="{1DD0D28B-CEA5-4B61-92A2-9D878EE686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010" y="4956211"/>
            <a:ext cx="8565544" cy="1426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604374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网络人际互动的行为模式</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5591E41A-8395-44B9-9F2B-CCA7D86FC9CE}"/>
              </a:ext>
            </a:extLst>
          </p:cNvPr>
          <p:cNvSpPr/>
          <p:nvPr/>
        </p:nvSpPr>
        <p:spPr>
          <a:xfrm>
            <a:off x="550593" y="998390"/>
            <a:ext cx="11122196" cy="523733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交往行为中的冲突行为</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双方在交流过程中，由于不透明相关信息、网络意见领袖的片面鼓吹以及网络个体借机的自我发泄等，都会导致非正常情绪的爆发；而网络造谣者的娱乐心态与发泄心态、网络传谣者的无意与有意心态、信谣者的从众心态以及传谣者的不平衡心态，也都会导致网络谣言开始传播。</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纵观发生冲突行为的原因，将发现最根本的原因在于，现实社会到网络社会的转型过程中，各种矛盾与利益的失衡所致。网络人际互动中的冲突行为其基础是互动方对利益的追求，而冲突行为的严重后果表现为两方面。</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0" lvl="1"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阻碍互动双方的正常消息传递和信息交流；</a:t>
            </a:r>
          </a:p>
          <a:p>
            <a:pPr marL="0" lvl="1"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互动双方缺少诚信，不仅影响互动过程的良性运行，还存在引发大规模网络互动冲突的可能性，最终将发生大规模的网络群体危机事件。</a:t>
            </a:r>
          </a:p>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4789549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网络人际互动对网络社会的影响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对网络人机互动的影响和网络自我互动的影响</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49C05516-099A-4644-BC8B-D88FBA9A6E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3976" y="2545303"/>
            <a:ext cx="3207760" cy="3951090"/>
          </a:xfrm>
          <a:prstGeom prst="rect">
            <a:avLst/>
          </a:prstGeom>
        </p:spPr>
      </p:pic>
      <p:grpSp>
        <p:nvGrpSpPr>
          <p:cNvPr id="11" name="组合 10">
            <a:extLst>
              <a:ext uri="{FF2B5EF4-FFF2-40B4-BE49-F238E27FC236}">
                <a16:creationId xmlns:a16="http://schemas.microsoft.com/office/drawing/2014/main" id="{89560394-B9B4-43D5-B2D1-DB835C8266F7}"/>
              </a:ext>
            </a:extLst>
          </p:cNvPr>
          <p:cNvGrpSpPr/>
          <p:nvPr/>
        </p:nvGrpSpPr>
        <p:grpSpPr>
          <a:xfrm>
            <a:off x="992147" y="2182758"/>
            <a:ext cx="7180692" cy="900481"/>
            <a:chOff x="1206558" y="2314986"/>
            <a:chExt cx="7180692" cy="900481"/>
          </a:xfrm>
        </p:grpSpPr>
        <p:sp>
          <p:nvSpPr>
            <p:cNvPr id="12" name="ïṧḷïḓê-Rectangle 15">
              <a:extLst>
                <a:ext uri="{FF2B5EF4-FFF2-40B4-BE49-F238E27FC236}">
                  <a16:creationId xmlns:a16="http://schemas.microsoft.com/office/drawing/2014/main" id="{A7D52910-BFC8-41BA-8352-C2E11AAE8A72}"/>
                </a:ext>
              </a:extLst>
            </p:cNvPr>
            <p:cNvSpPr/>
            <p:nvPr/>
          </p:nvSpPr>
          <p:spPr bwMode="auto">
            <a:xfrm>
              <a:off x="1206558" y="2727521"/>
              <a:ext cx="7180692"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在网络社会生活中，因为网络人机互动发挥着物理支撑作用，构建着人与网络物理空间的相互关系。因此，网民同网络社会各种物理元素之间的关系受制于网络人际互动，网络人际互动活动水平的高低、规模和程度等等都制约着网络人机互动的水平和运动方向。从而，网络人际互动从整体上促动着网络人机互动的发展趋向。</a:t>
              </a:r>
            </a:p>
          </p:txBody>
        </p:sp>
        <p:sp>
          <p:nvSpPr>
            <p:cNvPr id="14" name="ïṧḷïḓê-文本框 59">
              <a:extLst>
                <a:ext uri="{FF2B5EF4-FFF2-40B4-BE49-F238E27FC236}">
                  <a16:creationId xmlns:a16="http://schemas.microsoft.com/office/drawing/2014/main" id="{48FD5D8C-6A6A-4048-A600-BA6C556A4E3D}"/>
                </a:ext>
              </a:extLst>
            </p:cNvPr>
            <p:cNvSpPr txBox="1"/>
            <p:nvPr/>
          </p:nvSpPr>
          <p:spPr bwMode="auto">
            <a:xfrm>
              <a:off x="1206558" y="2314986"/>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总体趋势与发展走向</a:t>
              </a:r>
            </a:p>
          </p:txBody>
        </p:sp>
      </p:grpSp>
      <p:grpSp>
        <p:nvGrpSpPr>
          <p:cNvPr id="18" name="组合 17">
            <a:extLst>
              <a:ext uri="{FF2B5EF4-FFF2-40B4-BE49-F238E27FC236}">
                <a16:creationId xmlns:a16="http://schemas.microsoft.com/office/drawing/2014/main" id="{196E3FF8-B1AF-40D6-909F-EA4674E7C4EF}"/>
              </a:ext>
            </a:extLst>
          </p:cNvPr>
          <p:cNvGrpSpPr/>
          <p:nvPr/>
        </p:nvGrpSpPr>
        <p:grpSpPr>
          <a:xfrm>
            <a:off x="872358" y="4098177"/>
            <a:ext cx="7446576" cy="2406627"/>
            <a:chOff x="872358" y="4066647"/>
            <a:chExt cx="7446576" cy="2406627"/>
          </a:xfrm>
        </p:grpSpPr>
        <p:sp>
          <p:nvSpPr>
            <p:cNvPr id="15" name="ïṧḷïḓê-文本框 59">
              <a:extLst>
                <a:ext uri="{FF2B5EF4-FFF2-40B4-BE49-F238E27FC236}">
                  <a16:creationId xmlns:a16="http://schemas.microsoft.com/office/drawing/2014/main" id="{4B15AB55-00FF-4C6A-9E04-498851EB3AEA}"/>
                </a:ext>
              </a:extLst>
            </p:cNvPr>
            <p:cNvSpPr txBox="1"/>
            <p:nvPr/>
          </p:nvSpPr>
          <p:spPr bwMode="auto">
            <a:xfrm>
              <a:off x="992147" y="4066647"/>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操控方式与技术表达形式</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文本框 15">
              <a:extLst>
                <a:ext uri="{FF2B5EF4-FFF2-40B4-BE49-F238E27FC236}">
                  <a16:creationId xmlns:a16="http://schemas.microsoft.com/office/drawing/2014/main" id="{AAAD98C9-701D-4C8A-955B-9BF76EF8FFF5}"/>
                </a:ext>
              </a:extLst>
            </p:cNvPr>
            <p:cNvSpPr txBox="1"/>
            <p:nvPr/>
          </p:nvSpPr>
          <p:spPr>
            <a:xfrm>
              <a:off x="872358" y="4441949"/>
              <a:ext cx="7446576" cy="2031325"/>
            </a:xfrm>
            <a:prstGeom prst="rect">
              <a:avLst/>
            </a:prstGeom>
            <a:noFill/>
          </p:spPr>
          <p:txBody>
            <a:bodyPr wrap="square">
              <a:spAutoFit/>
            </a:bodyPr>
            <a:lstStyle/>
            <a:p>
              <a:pPr algn="just"/>
              <a:r>
                <a:rPr lang="zh-CN" altLang="zh-CN" dirty="0">
                  <a:solidFill>
                    <a:schemeClr val="tx1">
                      <a:lumMod val="50000"/>
                      <a:lumOff val="50000"/>
                    </a:schemeClr>
                  </a:solidFill>
                  <a:ea typeface="Source Han Serif SC" panose="02020400000000000000" pitchFamily="18" charset="-122"/>
                </a:rPr>
                <a:t>由于技术是实践活动的产物，所以人对于技术来说，具有鲜明的为我性。虽然在不同种类和不同层次的网络人际互动活动中，各种关系的形成、维持与发展，需要借助各种技术条件和物理界面作为支撑。但是，网民一旦形成较为稳定的互动关系之后，就可以在一定程度上推进网络人机互动的发展或者阻碍网络人机互动的普及范围。</a:t>
              </a:r>
            </a:p>
            <a:p>
              <a:pPr algn="just"/>
              <a:r>
                <a:rPr lang="zh-CN" altLang="zh-CN" dirty="0">
                  <a:solidFill>
                    <a:schemeClr val="tx1">
                      <a:lumMod val="50000"/>
                      <a:lumOff val="50000"/>
                    </a:schemeClr>
                  </a:solidFill>
                  <a:ea typeface="Source Han Serif SC" panose="02020400000000000000" pitchFamily="18" charset="-122"/>
                </a:rPr>
                <a:t>这种状况充分反映了网络人际互动对网络人机互动的操控方式与技术表达形式存在制约和影响。</a:t>
              </a:r>
              <a:endParaRPr lang="zh-CN" altLang="en-US" dirty="0">
                <a:solidFill>
                  <a:schemeClr val="tx1">
                    <a:lumMod val="50000"/>
                    <a:lumOff val="50000"/>
                  </a:schemeClr>
                </a:solidFill>
                <a:ea typeface="Source Han Serif SC" panose="02020400000000000000" pitchFamily="18" charset="-122"/>
              </a:endParaRPr>
            </a:p>
          </p:txBody>
        </p:sp>
      </p:grpSp>
    </p:spTree>
    <p:extLst>
      <p:ext uri="{BB962C8B-B14F-4D97-AF65-F5344CB8AC3E}">
        <p14:creationId xmlns:p14="http://schemas.microsoft.com/office/powerpoint/2010/main" val="366934398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15CD093C-AE26-4974-AA3D-912D3330B408}"/>
              </a:ext>
            </a:extLst>
          </p:cNvPr>
          <p:cNvSpPr/>
          <p:nvPr/>
        </p:nvSpPr>
        <p:spPr>
          <a:xfrm>
            <a:off x="550593" y="998390"/>
            <a:ext cx="11122196"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网络人际互动对网络社会的影响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对网络人机互动的影响和网络自我互动的影响</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网络自我互动作为网络空间系统的构成终端，与网络人际互动和网络人机互动有着密不可分的关系，而且较为复杂的网络自我互动活动，体现着双重的自我互动关系。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在网络社会中进行自我互动，而网民的现实身份也会进行自我互动，所以个体网民的网络自我互动实际上是网络自我和现实自我的双重自我互动的叠加。在这种双重互动过程中，网络人际互动对网络自我互动产生的作用表现在两个方面</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163689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10" name="矩形 9">
            <a:extLst>
              <a:ext uri="{FF2B5EF4-FFF2-40B4-BE49-F238E27FC236}">
                <a16:creationId xmlns:a16="http://schemas.microsoft.com/office/drawing/2014/main" id="{5591E41A-8395-44B9-9F2B-CCA7D86FC9CE}"/>
              </a:ext>
            </a:extLst>
          </p:cNvPr>
          <p:cNvSpPr/>
          <p:nvPr/>
        </p:nvSpPr>
        <p:spPr>
          <a:xfrm>
            <a:off x="550592" y="998390"/>
            <a:ext cx="6707851" cy="87716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网络人机互动对网络社会的影响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266700" algn="just"/>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grpSp>
        <p:nvGrpSpPr>
          <p:cNvPr id="2" name="组合 1">
            <a:extLst>
              <a:ext uri="{FF2B5EF4-FFF2-40B4-BE49-F238E27FC236}">
                <a16:creationId xmlns:a16="http://schemas.microsoft.com/office/drawing/2014/main" id="{412FC627-A9BE-45FB-9FB2-02489B2BA8F4}"/>
              </a:ext>
            </a:extLst>
          </p:cNvPr>
          <p:cNvGrpSpPr/>
          <p:nvPr/>
        </p:nvGrpSpPr>
        <p:grpSpPr>
          <a:xfrm>
            <a:off x="789893" y="2125836"/>
            <a:ext cx="10644606" cy="4119158"/>
            <a:chOff x="920977" y="1785466"/>
            <a:chExt cx="10644606" cy="4119158"/>
          </a:xfrm>
        </p:grpSpPr>
        <p:pic>
          <p:nvPicPr>
            <p:cNvPr id="25602" name="Picture 2">
              <a:extLst>
                <a:ext uri="{FF2B5EF4-FFF2-40B4-BE49-F238E27FC236}">
                  <a16:creationId xmlns:a16="http://schemas.microsoft.com/office/drawing/2014/main" id="{D1086D0D-6267-449B-9B53-978CF0CB73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977" y="2353354"/>
              <a:ext cx="3529964" cy="3551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a:extLst>
                <a:ext uri="{FF2B5EF4-FFF2-40B4-BE49-F238E27FC236}">
                  <a16:creationId xmlns:a16="http://schemas.microsoft.com/office/drawing/2014/main" id="{7188B161-2BAA-4642-818A-BC5FD23A3D74}"/>
                </a:ext>
              </a:extLst>
            </p:cNvPr>
            <p:cNvGrpSpPr/>
            <p:nvPr/>
          </p:nvGrpSpPr>
          <p:grpSpPr>
            <a:xfrm>
              <a:off x="4719115" y="1785466"/>
              <a:ext cx="6846468" cy="900481"/>
              <a:chOff x="1206558" y="2314986"/>
              <a:chExt cx="6846468" cy="900481"/>
            </a:xfrm>
          </p:grpSpPr>
          <p:sp>
            <p:nvSpPr>
              <p:cNvPr id="11" name="ïṧḷïḓê-Rectangle 15">
                <a:extLst>
                  <a:ext uri="{FF2B5EF4-FFF2-40B4-BE49-F238E27FC236}">
                    <a16:creationId xmlns:a16="http://schemas.microsoft.com/office/drawing/2014/main" id="{D5AFB621-83DD-4738-ABD8-44A528A6896A}"/>
                  </a:ext>
                </a:extLst>
              </p:cNvPr>
              <p:cNvSpPr/>
              <p:nvPr/>
            </p:nvSpPr>
            <p:spPr bwMode="auto">
              <a:xfrm>
                <a:off x="1206558" y="2727521"/>
                <a:ext cx="6846468"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在个体的认知机制层面讲，每个个体在接受外部信息之前，本身存在一个预成图式，即知识的先验结构。当外部信息与先在知识有较大类似时，个体原有的知识得到固化，使内外达成一致。对于网民而言，当其发生人际互动或人机互动时，自身对外部互动关系的期待、认知与互动事实一旦吻合，相关互动的认识和知识得到固化。由此，在客观上表明网络人际互动对网民自我互动的深层制约，有助于强化网民的自我意识</a:t>
                </a:r>
                <a:r>
                  <a:rPr lang="zh-CN" altLang="en-US" dirty="0">
                    <a:solidFill>
                      <a:schemeClr val="tx1">
                        <a:lumMod val="50000"/>
                        <a:lumOff val="50000"/>
                      </a:schemeClr>
                    </a:solidFill>
                    <a:ea typeface="Source Han Serif SC" panose="02020400000000000000" pitchFamily="18" charset="-122"/>
                  </a:rPr>
                  <a:t>。</a:t>
                </a:r>
                <a:endParaRPr lang="zh-CN" altLang="zh-CN" dirty="0">
                  <a:solidFill>
                    <a:schemeClr val="tx1">
                      <a:lumMod val="50000"/>
                      <a:lumOff val="50000"/>
                    </a:schemeClr>
                  </a:solidFill>
                  <a:ea typeface="Source Han Serif SC" panose="02020400000000000000" pitchFamily="18" charset="-122"/>
                </a:endParaRPr>
              </a:p>
            </p:txBody>
          </p:sp>
          <p:sp>
            <p:nvSpPr>
              <p:cNvPr id="12" name="ïṧḷïḓê-文本框 59">
                <a:extLst>
                  <a:ext uri="{FF2B5EF4-FFF2-40B4-BE49-F238E27FC236}">
                    <a16:creationId xmlns:a16="http://schemas.microsoft.com/office/drawing/2014/main" id="{1C6D9388-50F8-4C27-8ABA-C90DA1A4A088}"/>
                  </a:ext>
                </a:extLst>
              </p:cNvPr>
              <p:cNvSpPr txBox="1"/>
              <p:nvPr/>
            </p:nvSpPr>
            <p:spPr bwMode="auto">
              <a:xfrm>
                <a:off x="1206558" y="2314986"/>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固化作用</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组合 13">
              <a:extLst>
                <a:ext uri="{FF2B5EF4-FFF2-40B4-BE49-F238E27FC236}">
                  <a16:creationId xmlns:a16="http://schemas.microsoft.com/office/drawing/2014/main" id="{A46148F8-C054-4193-AF65-D804353ED2C0}"/>
                </a:ext>
              </a:extLst>
            </p:cNvPr>
            <p:cNvGrpSpPr/>
            <p:nvPr/>
          </p:nvGrpSpPr>
          <p:grpSpPr>
            <a:xfrm>
              <a:off x="4719115" y="4220631"/>
              <a:ext cx="6846468" cy="900481"/>
              <a:chOff x="1206558" y="2314986"/>
              <a:chExt cx="6846468" cy="900481"/>
            </a:xfrm>
          </p:grpSpPr>
          <p:sp>
            <p:nvSpPr>
              <p:cNvPr id="15" name="ïṧḷïḓê-Rectangle 15">
                <a:extLst>
                  <a:ext uri="{FF2B5EF4-FFF2-40B4-BE49-F238E27FC236}">
                    <a16:creationId xmlns:a16="http://schemas.microsoft.com/office/drawing/2014/main" id="{A39154FE-99F9-4751-A2D7-8CCF2E19567E}"/>
                  </a:ext>
                </a:extLst>
              </p:cNvPr>
              <p:cNvSpPr/>
              <p:nvPr/>
            </p:nvSpPr>
            <p:spPr bwMode="auto">
              <a:xfrm>
                <a:off x="1206558" y="2727521"/>
                <a:ext cx="6846468" cy="487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Autofit/>
              </a:bodyPr>
              <a:lstStyle/>
              <a:p>
                <a:pPr algn="just"/>
                <a:r>
                  <a:rPr lang="zh-CN" altLang="zh-CN" dirty="0">
                    <a:solidFill>
                      <a:schemeClr val="tx1">
                        <a:lumMod val="50000"/>
                        <a:lumOff val="50000"/>
                      </a:schemeClr>
                    </a:solidFill>
                    <a:ea typeface="Source Han Serif SC" panose="02020400000000000000" pitchFamily="18" charset="-122"/>
                  </a:rPr>
                  <a:t>一旦网民自我认知与事实上的网络人际互动不吻合，网络人际互动带来的相关认知将超越网民自身先验结构。网民将会以采纳全部或采纳部分的方式对待外部信息的介入，并内化到自身的原有结构中，在客观上表达和体现着网络人际互动对网民自我互动的规整作用。个体网民的自我互动可能为网络人际互动的先验结构带来的冲击采取拒斥态度。</a:t>
                </a:r>
              </a:p>
            </p:txBody>
          </p:sp>
          <p:sp>
            <p:nvSpPr>
              <p:cNvPr id="16" name="ïṧḷïḓê-文本框 59">
                <a:extLst>
                  <a:ext uri="{FF2B5EF4-FFF2-40B4-BE49-F238E27FC236}">
                    <a16:creationId xmlns:a16="http://schemas.microsoft.com/office/drawing/2014/main" id="{EFCCE23E-350B-493A-B122-37EB643D8A7F}"/>
                  </a:ext>
                </a:extLst>
              </p:cNvPr>
              <p:cNvSpPr txBox="1"/>
              <p:nvPr/>
            </p:nvSpPr>
            <p:spPr bwMode="auto">
              <a:xfrm>
                <a:off x="1206558" y="2314986"/>
                <a:ext cx="2412416" cy="33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ormAutofit fontScale="92500" lnSpcReduction="10000"/>
              </a:bodyPr>
              <a:lstStyle/>
              <a:p>
                <a:pPr marL="0" marR="0" lvl="0" indent="0" algn="l" defTabSz="914400" rtl="0" eaLnBrk="1" fontAlgn="auto" latinLnBrk="0" hangingPunct="1">
                  <a:lnSpc>
                    <a:spcPct val="110000"/>
                  </a:lnSpc>
                  <a:spcBef>
                    <a:spcPct val="0"/>
                  </a:spcBef>
                  <a:spcAft>
                    <a:spcPts val="0"/>
                  </a:spcAft>
                  <a:buClrTx/>
                  <a:buSzTx/>
                  <a:buFontTx/>
                  <a:buNone/>
                  <a:tabLst/>
                  <a:defRPr/>
                </a:pPr>
                <a:r>
                  <a:rPr lang="zh-CN" altLang="en-US" sz="2400" b="1" dirty="0">
                    <a:latin typeface="Source Han Serif SC" panose="02020400000000000000" pitchFamily="18" charset="-122"/>
                    <a:ea typeface="Source Han Serif SC" panose="02020400000000000000" pitchFamily="18" charset="-122"/>
                    <a:sym typeface="Source Han Serif SC" panose="02020400000000000000" pitchFamily="18" charset="-122"/>
                  </a:rPr>
                  <a:t>规整作用</a:t>
                </a:r>
                <a:endParaRPr kumimoji="0" lang="zh-CN" altLang="en-US" sz="2400" b="1" i="0" u="none" strike="noStrike" kern="1200" cap="none" spc="0" normalizeH="0" baseline="0" noProof="0" dirty="0">
                  <a:ln>
                    <a:noFill/>
                  </a:ln>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sp>
        <p:nvSpPr>
          <p:cNvPr id="18" name="矩形 17">
            <a:extLst>
              <a:ext uri="{FF2B5EF4-FFF2-40B4-BE49-F238E27FC236}">
                <a16:creationId xmlns:a16="http://schemas.microsoft.com/office/drawing/2014/main" id="{0EC022D4-B965-4C64-B08F-F5B7D7E0ABB0}"/>
              </a:ext>
            </a:extLst>
          </p:cNvPr>
          <p:cNvSpPr/>
          <p:nvPr/>
        </p:nvSpPr>
        <p:spPr>
          <a:xfrm>
            <a:off x="550593" y="998390"/>
            <a:ext cx="11122196" cy="149476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网络人际互动对网络社会的影响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对网络人机互动的影响和网络自我互动的影响</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4489245"/>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网络人际互动对网络社会的影响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网络人际互动对网络社会的影响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推动化</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6" name="组合 25">
            <a:extLst>
              <a:ext uri="{FF2B5EF4-FFF2-40B4-BE49-F238E27FC236}">
                <a16:creationId xmlns:a16="http://schemas.microsoft.com/office/drawing/2014/main" id="{93CCA4D4-7932-4387-B92B-04DEA481163C}"/>
              </a:ext>
            </a:extLst>
          </p:cNvPr>
          <p:cNvGrpSpPr/>
          <p:nvPr/>
        </p:nvGrpSpPr>
        <p:grpSpPr>
          <a:xfrm>
            <a:off x="868430" y="2156683"/>
            <a:ext cx="10330877" cy="4273155"/>
            <a:chOff x="7788594" y="252272"/>
            <a:chExt cx="10834499" cy="4750308"/>
          </a:xfrm>
          <a:solidFill>
            <a:schemeClr val="accent2">
              <a:lumMod val="60000"/>
              <a:lumOff val="40000"/>
            </a:schemeClr>
          </a:solidFill>
        </p:grpSpPr>
        <p:grpSp>
          <p:nvGrpSpPr>
            <p:cNvPr id="28" name="组合 27">
              <a:extLst>
                <a:ext uri="{FF2B5EF4-FFF2-40B4-BE49-F238E27FC236}">
                  <a16:creationId xmlns:a16="http://schemas.microsoft.com/office/drawing/2014/main" id="{5D3281D3-CDF7-4F01-A8D1-5DF921557EC9}"/>
                </a:ext>
              </a:extLst>
            </p:cNvPr>
            <p:cNvGrpSpPr/>
            <p:nvPr/>
          </p:nvGrpSpPr>
          <p:grpSpPr>
            <a:xfrm>
              <a:off x="13275423" y="252272"/>
              <a:ext cx="5163726" cy="2243634"/>
              <a:chOff x="12022063" y="3838822"/>
              <a:chExt cx="5163726" cy="2243634"/>
            </a:xfrm>
            <a:grpFill/>
          </p:grpSpPr>
          <p:sp>
            <p:nvSpPr>
              <p:cNvPr id="41" name="文本框 40">
                <a:extLst>
                  <a:ext uri="{FF2B5EF4-FFF2-40B4-BE49-F238E27FC236}">
                    <a16:creationId xmlns:a16="http://schemas.microsoft.com/office/drawing/2014/main" id="{65176196-3C0D-44B2-A85E-92171111B796}"/>
                  </a:ext>
                </a:extLst>
              </p:cNvPr>
              <p:cNvSpPr txBox="1"/>
              <p:nvPr/>
            </p:nvSpPr>
            <p:spPr>
              <a:xfrm>
                <a:off x="12022063" y="4337524"/>
                <a:ext cx="5163726" cy="1744932"/>
              </a:xfrm>
              <a:prstGeom prst="rect">
                <a:avLst/>
              </a:prstGeom>
              <a:grpFill/>
            </p:spPr>
            <p:txBody>
              <a:bodyPr wrap="square" rtlCol="0">
                <a:spAutoFit/>
              </a:bodyPr>
              <a:lstStyle/>
              <a:p>
                <a:pPr algn="just"/>
                <a:r>
                  <a:rPr lang="zh-CN" altLang="zh-CN" sz="1600" kern="100" dirty="0">
                    <a:solidFill>
                      <a:schemeClr val="bg1"/>
                    </a:solidFill>
                    <a:ea typeface="宋体" panose="02010600030101010101" pitchFamily="2" charset="-122"/>
                    <a:cs typeface="Times New Roman" panose="02020603050405020304" pitchFamily="18" charset="0"/>
                  </a:rPr>
                  <a:t>网络信息技术的发展，为普遍关系的缔结提供了条件和基础，使人类整体一起进入了无边际的数字空间。而在巨大的网络社会中，比现实社会更加简单的人际互动关系，能够使网络个体聚合成联系紧密的整体，积极推进交流互动，各个网民相融相通，从而实现网络社会的全面发展</a:t>
                </a:r>
              </a:p>
            </p:txBody>
          </p:sp>
          <p:sp>
            <p:nvSpPr>
              <p:cNvPr id="42" name="文本框 41">
                <a:extLst>
                  <a:ext uri="{FF2B5EF4-FFF2-40B4-BE49-F238E27FC236}">
                    <a16:creationId xmlns:a16="http://schemas.microsoft.com/office/drawing/2014/main" id="{DFB6B7E6-DFA3-4E8F-BB5B-49186058E305}"/>
                  </a:ext>
                </a:extLst>
              </p:cNvPr>
              <p:cNvSpPr txBox="1"/>
              <p:nvPr/>
            </p:nvSpPr>
            <p:spPr>
              <a:xfrm>
                <a:off x="15821729" y="3838822"/>
                <a:ext cx="1359046" cy="444788"/>
              </a:xfrm>
              <a:prstGeom prst="rect">
                <a:avLst/>
              </a:prstGeom>
              <a:grp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数字空间</a:t>
                </a:r>
              </a:p>
            </p:txBody>
          </p:sp>
        </p:grpSp>
        <p:grpSp>
          <p:nvGrpSpPr>
            <p:cNvPr id="31" name="组合 30">
              <a:extLst>
                <a:ext uri="{FF2B5EF4-FFF2-40B4-BE49-F238E27FC236}">
                  <a16:creationId xmlns:a16="http://schemas.microsoft.com/office/drawing/2014/main" id="{14E0CA81-04CC-4325-B5AF-D05E8CA9F933}"/>
                </a:ext>
              </a:extLst>
            </p:cNvPr>
            <p:cNvGrpSpPr/>
            <p:nvPr/>
          </p:nvGrpSpPr>
          <p:grpSpPr>
            <a:xfrm>
              <a:off x="7788594" y="1222249"/>
              <a:ext cx="5307070" cy="2807379"/>
              <a:chOff x="-7082" y="3898774"/>
              <a:chExt cx="5307070" cy="2807379"/>
            </a:xfrm>
            <a:grpFill/>
          </p:grpSpPr>
          <p:sp>
            <p:nvSpPr>
              <p:cNvPr id="35" name="文本框 34">
                <a:extLst>
                  <a:ext uri="{FF2B5EF4-FFF2-40B4-BE49-F238E27FC236}">
                    <a16:creationId xmlns:a16="http://schemas.microsoft.com/office/drawing/2014/main" id="{4C8DE0C3-F1AC-4169-B15D-34912CE43A45}"/>
                  </a:ext>
                </a:extLst>
              </p:cNvPr>
              <p:cNvSpPr txBox="1"/>
              <p:nvPr/>
            </p:nvSpPr>
            <p:spPr>
              <a:xfrm>
                <a:off x="-7082" y="4413790"/>
                <a:ext cx="5307070" cy="2292363"/>
              </a:xfrm>
              <a:prstGeom prst="rect">
                <a:avLst/>
              </a:prstGeom>
              <a:grp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600" kern="100" dirty="0">
                    <a:solidFill>
                      <a:schemeClr val="bg1"/>
                    </a:solidFill>
                    <a:ea typeface="宋体" panose="02010600030101010101" pitchFamily="2" charset="-122"/>
                    <a:cs typeface="Times New Roman" panose="02020603050405020304" pitchFamily="18" charset="0"/>
                  </a:rPr>
                  <a:t>网络人际互动及其交往关系将大大改善和提升适合网络社会需求的文明理念。网络的诞生与适应未来社会发展的各种理念相匹配，因为网络本身就是平等、自由、民主、开放的代名词。因而，对于网络个体而言，适合网络社会生活需求的价值理念必将在这种互动关系中得到加强和推崇，人的自主性、创造性等主体性内涵得到强化与深化，使网络社会真正成为以人为本、自由、和谐、文明的人类活动场所和精神家园</a:t>
                </a:r>
                <a:endParaRPr lang="en-US" altLang="zh-CN" sz="16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36" name="文本框 35">
                <a:extLst>
                  <a:ext uri="{FF2B5EF4-FFF2-40B4-BE49-F238E27FC236}">
                    <a16:creationId xmlns:a16="http://schemas.microsoft.com/office/drawing/2014/main" id="{65EFDBB8-1498-4C10-8B3F-47CFF93FC41B}"/>
                  </a:ext>
                </a:extLst>
              </p:cNvPr>
              <p:cNvSpPr txBox="1"/>
              <p:nvPr/>
            </p:nvSpPr>
            <p:spPr>
              <a:xfrm>
                <a:off x="-7082" y="3898774"/>
                <a:ext cx="1448387" cy="444787"/>
              </a:xfrm>
              <a:prstGeom prst="rect">
                <a:avLst/>
              </a:prstGeom>
              <a:grp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文明理念</a:t>
                </a:r>
                <a:endPar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2" name="组合 31">
              <a:extLst>
                <a:ext uri="{FF2B5EF4-FFF2-40B4-BE49-F238E27FC236}">
                  <a16:creationId xmlns:a16="http://schemas.microsoft.com/office/drawing/2014/main" id="{808F8E48-71AF-454C-B33E-8ACADB0E4FF1}"/>
                </a:ext>
              </a:extLst>
            </p:cNvPr>
            <p:cNvGrpSpPr/>
            <p:nvPr/>
          </p:nvGrpSpPr>
          <p:grpSpPr>
            <a:xfrm>
              <a:off x="13275068" y="2733737"/>
              <a:ext cx="5348025" cy="2268843"/>
              <a:chOff x="8428879" y="1900296"/>
              <a:chExt cx="5348025" cy="2268843"/>
            </a:xfrm>
            <a:grpFill/>
          </p:grpSpPr>
          <p:sp>
            <p:nvSpPr>
              <p:cNvPr id="33" name="文本框 32">
                <a:extLst>
                  <a:ext uri="{FF2B5EF4-FFF2-40B4-BE49-F238E27FC236}">
                    <a16:creationId xmlns:a16="http://schemas.microsoft.com/office/drawing/2014/main" id="{98E00B03-E7C5-47D5-9A5C-E35FB26F8B8B}"/>
                  </a:ext>
                </a:extLst>
              </p:cNvPr>
              <p:cNvSpPr txBox="1"/>
              <p:nvPr/>
            </p:nvSpPr>
            <p:spPr>
              <a:xfrm>
                <a:off x="8428879" y="2424206"/>
                <a:ext cx="5348025" cy="1744933"/>
              </a:xfrm>
              <a:prstGeom prst="rect">
                <a:avLst/>
              </a:prstGeom>
              <a:solidFill>
                <a:schemeClr val="accent1">
                  <a:lumMod val="60000"/>
                  <a:lumOff val="40000"/>
                </a:schemeClr>
              </a:solid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zh-CN" altLang="zh-CN" sz="1600" kern="100" dirty="0">
                    <a:solidFill>
                      <a:schemeClr val="bg1"/>
                    </a:solidFill>
                    <a:ea typeface="宋体" panose="02010600030101010101" pitchFamily="2" charset="-122"/>
                    <a:cs typeface="Times New Roman" panose="02020603050405020304" pitchFamily="18" charset="0"/>
                  </a:rPr>
                  <a:t>借助软件工具赋予网民之间的关系，扩大互动主体的交往沟通范围；网民对工具和技术具有依赖性但却不丧失个体的自我独立性。以此为前提逐步建立网络在线信用体系及其相关的网络管理制度，并且网络人际互动推动了法律法规的建立与健全，同时健全的法律法规可以对网络人际互动行为进行更加有效的调整与治理</a:t>
                </a:r>
                <a:endParaRPr lang="en-US" altLang="zh-CN" sz="1600" kern="100" dirty="0">
                  <a:solidFill>
                    <a:schemeClr val="bg1"/>
                  </a:solidFill>
                  <a:ea typeface="宋体" panose="02010600030101010101" pitchFamily="2" charset="-122"/>
                  <a:cs typeface="Times New Roman" panose="02020603050405020304" pitchFamily="18" charset="0"/>
                  <a:sym typeface="Source Han Serif SC" panose="02020400000000000000" pitchFamily="18" charset="-122"/>
                </a:endParaRPr>
              </a:p>
            </p:txBody>
          </p:sp>
          <p:sp>
            <p:nvSpPr>
              <p:cNvPr id="34" name="文本框 33">
                <a:extLst>
                  <a:ext uri="{FF2B5EF4-FFF2-40B4-BE49-F238E27FC236}">
                    <a16:creationId xmlns:a16="http://schemas.microsoft.com/office/drawing/2014/main" id="{11DB5A65-0F24-4ED9-806B-B8618F553AD8}"/>
                  </a:ext>
                </a:extLst>
              </p:cNvPr>
              <p:cNvSpPr txBox="1"/>
              <p:nvPr/>
            </p:nvSpPr>
            <p:spPr>
              <a:xfrm>
                <a:off x="8429234" y="1900296"/>
                <a:ext cx="1416584" cy="444789"/>
              </a:xfrm>
              <a:prstGeom prst="rect">
                <a:avLst/>
              </a:prstGeom>
              <a:solidFill>
                <a:schemeClr val="accent1">
                  <a:lumMod val="60000"/>
                  <a:lumOff val="40000"/>
                </a:schemeClr>
              </a:solid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建立机制</a:t>
                </a:r>
              </a:p>
            </p:txBody>
          </p:sp>
        </p:grpSp>
      </p:grpSp>
    </p:spTree>
    <p:extLst>
      <p:ext uri="{BB962C8B-B14F-4D97-AF65-F5344CB8AC3E}">
        <p14:creationId xmlns:p14="http://schemas.microsoft.com/office/powerpoint/2010/main" val="138977727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390568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网络人际互动对网络社会的影响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网络人际互动对网络社会的影响</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异化性</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着网络信息技术的发展，网络人际互动水平得到进一步提升。但是网络人际互动水平的提升不仅对提高网络社会的发展和真实性程度具有积极作用，同时也对网络社会存在异化倾向性的消极作用。网络社会中的异化性影响主要有</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方面的原因。</a:t>
            </a:r>
          </a:p>
          <a:p>
            <a:pPr marL="342900" algn="just">
              <a:lnSpc>
                <a:spcPct val="150000"/>
              </a:lnSpc>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6626" name="Picture 2">
            <a:extLst>
              <a:ext uri="{FF2B5EF4-FFF2-40B4-BE49-F238E27FC236}">
                <a16:creationId xmlns:a16="http://schemas.microsoft.com/office/drawing/2014/main" id="{BD9F9036-994E-49CF-A6B6-7DC862AAA0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2792" y="3718481"/>
            <a:ext cx="8010438" cy="237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372843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2007729"/>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网络人际互动对网络社会的影响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异化性影响的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方面原因</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id="{81F2C67F-2268-470D-B3D9-BB90177D73B8}"/>
              </a:ext>
            </a:extLst>
          </p:cNvPr>
          <p:cNvGrpSpPr/>
          <p:nvPr/>
        </p:nvGrpSpPr>
        <p:grpSpPr>
          <a:xfrm>
            <a:off x="1170970" y="2306792"/>
            <a:ext cx="9761773" cy="3699743"/>
            <a:chOff x="1271868" y="2110651"/>
            <a:chExt cx="9761773" cy="3699743"/>
          </a:xfrm>
        </p:grpSpPr>
        <p:grpSp>
          <p:nvGrpSpPr>
            <p:cNvPr id="11" name="Group 134">
              <a:extLst>
                <a:ext uri="{FF2B5EF4-FFF2-40B4-BE49-F238E27FC236}">
                  <a16:creationId xmlns:a16="http://schemas.microsoft.com/office/drawing/2014/main" id="{75E1B014-9E50-41F1-BB22-D3EB3F77C32A}"/>
                </a:ext>
              </a:extLst>
            </p:cNvPr>
            <p:cNvGrpSpPr/>
            <p:nvPr/>
          </p:nvGrpSpPr>
          <p:grpSpPr>
            <a:xfrm>
              <a:off x="1271869" y="2190549"/>
              <a:ext cx="864665" cy="865389"/>
              <a:chOff x="3287425" y="1285454"/>
              <a:chExt cx="648499" cy="649042"/>
            </a:xfrm>
          </p:grpSpPr>
          <p:sp>
            <p:nvSpPr>
              <p:cNvPr id="29" name="Oval 47">
                <a:extLst>
                  <a:ext uri="{FF2B5EF4-FFF2-40B4-BE49-F238E27FC236}">
                    <a16:creationId xmlns:a16="http://schemas.microsoft.com/office/drawing/2014/main" id="{634DAC52-3EA8-4C4B-9BB1-90B69B5E5D69}"/>
                  </a:ext>
                </a:extLst>
              </p:cNvPr>
              <p:cNvSpPr>
                <a:spLocks noChangeAspect="1"/>
              </p:cNvSpPr>
              <p:nvPr/>
            </p:nvSpPr>
            <p:spPr>
              <a:xfrm>
                <a:off x="3287425" y="1285454"/>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Oval 48">
                <a:extLst>
                  <a:ext uri="{FF2B5EF4-FFF2-40B4-BE49-F238E27FC236}">
                    <a16:creationId xmlns:a16="http://schemas.microsoft.com/office/drawing/2014/main" id="{E15CF915-C9F6-4C8B-8C61-F28C013E8831}"/>
                  </a:ext>
                </a:extLst>
              </p:cNvPr>
              <p:cNvSpPr>
                <a:spLocks noChangeAspect="1"/>
              </p:cNvSpPr>
              <p:nvPr/>
            </p:nvSpPr>
            <p:spPr>
              <a:xfrm>
                <a:off x="3362252" y="1360348"/>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01</a:t>
                </a: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2" name="Group 129">
              <a:extLst>
                <a:ext uri="{FF2B5EF4-FFF2-40B4-BE49-F238E27FC236}">
                  <a16:creationId xmlns:a16="http://schemas.microsoft.com/office/drawing/2014/main" id="{835382AE-666F-4412-81B8-9CF3C7246EBE}"/>
                </a:ext>
              </a:extLst>
            </p:cNvPr>
            <p:cNvGrpSpPr/>
            <p:nvPr/>
          </p:nvGrpSpPr>
          <p:grpSpPr>
            <a:xfrm>
              <a:off x="1271868" y="3442229"/>
              <a:ext cx="864665" cy="865389"/>
              <a:chOff x="2779491" y="2517212"/>
              <a:chExt cx="648499" cy="649042"/>
            </a:xfrm>
          </p:grpSpPr>
          <p:sp>
            <p:nvSpPr>
              <p:cNvPr id="27" name="Oval 50">
                <a:extLst>
                  <a:ext uri="{FF2B5EF4-FFF2-40B4-BE49-F238E27FC236}">
                    <a16:creationId xmlns:a16="http://schemas.microsoft.com/office/drawing/2014/main" id="{276D473B-9568-42C7-AB4D-7CAA6ED82DC5}"/>
                  </a:ext>
                </a:extLst>
              </p:cNvPr>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Oval 51">
                <a:extLst>
                  <a:ext uri="{FF2B5EF4-FFF2-40B4-BE49-F238E27FC236}">
                    <a16:creationId xmlns:a16="http://schemas.microsoft.com/office/drawing/2014/main" id="{E6557732-84F0-4281-954E-C49763F67AA8}"/>
                  </a:ext>
                </a:extLst>
              </p:cNvPr>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02</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Group 130">
              <a:extLst>
                <a:ext uri="{FF2B5EF4-FFF2-40B4-BE49-F238E27FC236}">
                  <a16:creationId xmlns:a16="http://schemas.microsoft.com/office/drawing/2014/main" id="{8C80DFDB-0AE6-4789-BE92-63DB3122C822}"/>
                </a:ext>
              </a:extLst>
            </p:cNvPr>
            <p:cNvGrpSpPr/>
            <p:nvPr/>
          </p:nvGrpSpPr>
          <p:grpSpPr>
            <a:xfrm>
              <a:off x="1271868" y="4788090"/>
              <a:ext cx="864665" cy="865389"/>
              <a:chOff x="3287425" y="3807842"/>
              <a:chExt cx="648499" cy="649042"/>
            </a:xfrm>
          </p:grpSpPr>
          <p:sp>
            <p:nvSpPr>
              <p:cNvPr id="25" name="Oval 53">
                <a:extLst>
                  <a:ext uri="{FF2B5EF4-FFF2-40B4-BE49-F238E27FC236}">
                    <a16:creationId xmlns:a16="http://schemas.microsoft.com/office/drawing/2014/main" id="{9BD81EC1-F2BF-4549-9E59-092DA2BCEE0C}"/>
                  </a:ext>
                </a:extLst>
              </p:cNvPr>
              <p:cNvSpPr>
                <a:spLocks noChangeAspect="1"/>
              </p:cNvSpPr>
              <p:nvPr/>
            </p:nvSpPr>
            <p:spPr>
              <a:xfrm>
                <a:off x="3287425" y="3807842"/>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Oval 54">
                <a:extLst>
                  <a:ext uri="{FF2B5EF4-FFF2-40B4-BE49-F238E27FC236}">
                    <a16:creationId xmlns:a16="http://schemas.microsoft.com/office/drawing/2014/main" id="{3EBFE518-4893-48C7-86F8-6DF9F7C44F1C}"/>
                  </a:ext>
                </a:extLst>
              </p:cNvPr>
              <p:cNvSpPr>
                <a:spLocks noChangeAspect="1"/>
              </p:cNvSpPr>
              <p:nvPr/>
            </p:nvSpPr>
            <p:spPr>
              <a:xfrm>
                <a:off x="3362252" y="388273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03</a:t>
                </a:r>
                <a:endParaRPr lang="en-US" sz="1600" b="1"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5" name="组合 14">
              <a:extLst>
                <a:ext uri="{FF2B5EF4-FFF2-40B4-BE49-F238E27FC236}">
                  <a16:creationId xmlns:a16="http://schemas.microsoft.com/office/drawing/2014/main" id="{B61B1E8B-CA46-44E3-8FB2-70F6CAF5CFE8}"/>
                </a:ext>
              </a:extLst>
            </p:cNvPr>
            <p:cNvGrpSpPr/>
            <p:nvPr/>
          </p:nvGrpSpPr>
          <p:grpSpPr>
            <a:xfrm>
              <a:off x="2215660" y="2110651"/>
              <a:ext cx="8817981" cy="1119841"/>
              <a:chOff x="2215660" y="2154793"/>
              <a:chExt cx="8817981" cy="1119841"/>
            </a:xfrm>
          </p:grpSpPr>
          <p:sp>
            <p:nvSpPr>
              <p:cNvPr id="23" name="TextBox 18">
                <a:extLst>
                  <a:ext uri="{FF2B5EF4-FFF2-40B4-BE49-F238E27FC236}">
                    <a16:creationId xmlns:a16="http://schemas.microsoft.com/office/drawing/2014/main" id="{50322E90-5037-4717-97AA-7D693DE9A07F}"/>
                  </a:ext>
                </a:extLst>
              </p:cNvPr>
              <p:cNvSpPr txBox="1"/>
              <p:nvPr/>
            </p:nvSpPr>
            <p:spPr>
              <a:xfrm flipH="1">
                <a:off x="2215660" y="2154793"/>
                <a:ext cx="3346413"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技术本身呈现的异化倾向</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4" name="矩形 23">
                <a:extLst>
                  <a:ext uri="{FF2B5EF4-FFF2-40B4-BE49-F238E27FC236}">
                    <a16:creationId xmlns:a16="http://schemas.microsoft.com/office/drawing/2014/main" id="{A20DAAC7-FF2D-4A8D-A8BE-6AC4D1A4A24F}"/>
                  </a:ext>
                </a:extLst>
              </p:cNvPr>
              <p:cNvSpPr/>
              <p:nvPr/>
            </p:nvSpPr>
            <p:spPr>
              <a:xfrm>
                <a:off x="2236303" y="2535970"/>
                <a:ext cx="8797338" cy="738664"/>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科技的进度决定了网络人际互动的存在与发展，在网络交往互动中，信息内容既是技术的产物也是技术的体现，所以网络人际互动对技术和工具的依赖增强了技术和工具对交往个体的制约，使技术和工具成为网络人际互动中控制个体的异己力量，这不仅影响与制约网络人际互动的发展，也影响与制约着网络社会的健康发展。</a:t>
                </a:r>
              </a:p>
            </p:txBody>
          </p:sp>
        </p:grpSp>
        <p:grpSp>
          <p:nvGrpSpPr>
            <p:cNvPr id="16" name="组合 15">
              <a:extLst>
                <a:ext uri="{FF2B5EF4-FFF2-40B4-BE49-F238E27FC236}">
                  <a16:creationId xmlns:a16="http://schemas.microsoft.com/office/drawing/2014/main" id="{D3F23BA8-9598-4CC9-A43C-BA355A643035}"/>
                </a:ext>
              </a:extLst>
            </p:cNvPr>
            <p:cNvGrpSpPr/>
            <p:nvPr/>
          </p:nvGrpSpPr>
          <p:grpSpPr>
            <a:xfrm>
              <a:off x="2214570" y="3378554"/>
              <a:ext cx="8656241" cy="1119841"/>
              <a:chOff x="2215660" y="2381813"/>
              <a:chExt cx="8656241" cy="1119841"/>
            </a:xfrm>
          </p:grpSpPr>
          <p:sp>
            <p:nvSpPr>
              <p:cNvPr id="21" name="TextBox 18">
                <a:extLst>
                  <a:ext uri="{FF2B5EF4-FFF2-40B4-BE49-F238E27FC236}">
                    <a16:creationId xmlns:a16="http://schemas.microsoft.com/office/drawing/2014/main" id="{E79A9873-2C33-4D3C-889F-696AFF305011}"/>
                  </a:ext>
                </a:extLst>
              </p:cNvPr>
              <p:cNvSpPr txBox="1"/>
              <p:nvPr/>
            </p:nvSpPr>
            <p:spPr>
              <a:xfrm flipH="1">
                <a:off x="2215660" y="2381813"/>
                <a:ext cx="3170929"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交往个体行为的网络迷失</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2" name="矩形 21">
                <a:extLst>
                  <a:ext uri="{FF2B5EF4-FFF2-40B4-BE49-F238E27FC236}">
                    <a16:creationId xmlns:a16="http://schemas.microsoft.com/office/drawing/2014/main" id="{BA8C4765-4E7A-4248-95E5-B4AFF84A1709}"/>
                  </a:ext>
                </a:extLst>
              </p:cNvPr>
              <p:cNvSpPr/>
              <p:nvPr/>
            </p:nvSpPr>
            <p:spPr>
              <a:xfrm>
                <a:off x="2236303" y="2762990"/>
                <a:ext cx="8635598" cy="738664"/>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在网络社会中，网民很有可能因为行为的高度网络化而迷失，使其丧失一定的主体性，从而出现网络行为的异化倾向。网络迷失包括网络沉溺和网络犯罪等多种失范网络行为，个体出现异化后其言行将影响人际互动的过程与结果，进而影响整个网络社会关系的正常运行与良好网络生活的展开。</a:t>
                </a:r>
              </a:p>
            </p:txBody>
          </p:sp>
        </p:grpSp>
        <p:grpSp>
          <p:nvGrpSpPr>
            <p:cNvPr id="18" name="组合 17">
              <a:extLst>
                <a:ext uri="{FF2B5EF4-FFF2-40B4-BE49-F238E27FC236}">
                  <a16:creationId xmlns:a16="http://schemas.microsoft.com/office/drawing/2014/main" id="{3F03B2C2-AFCB-4AB8-AEDA-59BBE1E6C523}"/>
                </a:ext>
              </a:extLst>
            </p:cNvPr>
            <p:cNvGrpSpPr/>
            <p:nvPr/>
          </p:nvGrpSpPr>
          <p:grpSpPr>
            <a:xfrm>
              <a:off x="2214570" y="4690553"/>
              <a:ext cx="8656241" cy="1119841"/>
              <a:chOff x="2215660" y="2533157"/>
              <a:chExt cx="8656241" cy="1119841"/>
            </a:xfrm>
          </p:grpSpPr>
          <p:sp>
            <p:nvSpPr>
              <p:cNvPr id="19" name="TextBox 18">
                <a:extLst>
                  <a:ext uri="{FF2B5EF4-FFF2-40B4-BE49-F238E27FC236}">
                    <a16:creationId xmlns:a16="http://schemas.microsoft.com/office/drawing/2014/main" id="{77989B1A-FA3C-48DB-815F-618A73B3948C}"/>
                  </a:ext>
                </a:extLst>
              </p:cNvPr>
              <p:cNvSpPr txBox="1"/>
              <p:nvPr/>
            </p:nvSpPr>
            <p:spPr>
              <a:xfrm flipH="1">
                <a:off x="2215660" y="2533157"/>
                <a:ext cx="3776325" cy="400110"/>
              </a:xfrm>
              <a:prstGeom prst="rect">
                <a:avLst/>
              </a:prstGeom>
              <a:noFill/>
            </p:spPr>
            <p:txBody>
              <a:bodyPr wrap="square" rtlCol="0">
                <a:spAutoFit/>
              </a:bodyPr>
              <a:lstStyle/>
              <a:p>
                <a:r>
                  <a:rPr lang="zh-CN" alt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网络个体的人性异化倾向增强</a:t>
                </a:r>
                <a:endParaRPr lang="en-US" sz="20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20" name="矩形 19">
                <a:extLst>
                  <a:ext uri="{FF2B5EF4-FFF2-40B4-BE49-F238E27FC236}">
                    <a16:creationId xmlns:a16="http://schemas.microsoft.com/office/drawing/2014/main" id="{FD01E1AF-4878-44A9-8E69-97EBE609665A}"/>
                  </a:ext>
                </a:extLst>
              </p:cNvPr>
              <p:cNvSpPr/>
              <p:nvPr/>
            </p:nvSpPr>
            <p:spPr>
              <a:xfrm>
                <a:off x="2236303" y="2914334"/>
                <a:ext cx="8635598" cy="738664"/>
              </a:xfrm>
              <a:prstGeom prst="rect">
                <a:avLst/>
              </a:prstGeom>
            </p:spPr>
            <p:txBody>
              <a:bodyPr wrap="square">
                <a:spAutoFit/>
              </a:bodyPr>
              <a:lstStyle/>
              <a:p>
                <a:pPr algn="just"/>
                <a:r>
                  <a:rPr lang="zh-CN" altLang="zh-CN" sz="1400" dirty="0">
                    <a:solidFill>
                      <a:schemeClr val="tx1">
                        <a:lumMod val="50000"/>
                        <a:lumOff val="50000"/>
                      </a:schemeClr>
                    </a:solidFill>
                    <a:ea typeface="Source Han Serif SC" panose="02020400000000000000" pitchFamily="18" charset="-122"/>
                  </a:rPr>
                  <a:t>如果打破网络信息技术（物质需求）与个体（精神需求）之间的平衡状态，人际交往关系变的冰冷和不近人情，以追求信息以及占有信息为目标，使网民的尊严与价值受到技术的质疑与挑战，最终网民个体的人性呈现异化和扭曲。</a:t>
                </a:r>
              </a:p>
            </p:txBody>
          </p:sp>
        </p:grpSp>
      </p:grpSp>
    </p:spTree>
    <p:extLst>
      <p:ext uri="{BB962C8B-B14F-4D97-AF65-F5344CB8AC3E}">
        <p14:creationId xmlns:p14="http://schemas.microsoft.com/office/powerpoint/2010/main" val="279024851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244374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一般情况下，网络人际互动实践系统的主体由个体网民和网民群体部落组成，从而形成</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种互动状态，包括个体网民之间的互动、个体网民与网民群体部落之间的互动以及网民群体部落之间的互动。</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1026" name="Picture 2">
            <a:extLst>
              <a:ext uri="{FF2B5EF4-FFF2-40B4-BE49-F238E27FC236}">
                <a16:creationId xmlns:a16="http://schemas.microsoft.com/office/drawing/2014/main" id="{1F6DC803-5F6D-424C-8BA7-9F2E69AF10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4476" y="3524117"/>
            <a:ext cx="9333860" cy="190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0748772"/>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4931606"/>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网络人际互动对现实社会的影响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现实人际互动及其关系的多维分解</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随着生产力的发展，人类在现实社会中不断改变着生活生产方式，而随着生活生产方式的改变，人类也会改变与之相关的社会关系。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网络的产生，使人类能够更加方便的与社会产生连接。然而现实社会中的人际交往互动因为网络的诞生进入了分解阶段。经过归纳总结，网络人际互动对传统人际互动和人际关系的分解表现在</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a:t>
            </a: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7650" name="Picture 2">
            <a:extLst>
              <a:ext uri="{FF2B5EF4-FFF2-40B4-BE49-F238E27FC236}">
                <a16:creationId xmlns:a16="http://schemas.microsoft.com/office/drawing/2014/main" id="{5E64BD8E-EB54-4E49-A9A6-2416B98F26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6498" y="4524114"/>
            <a:ext cx="8918258" cy="1542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1049367"/>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488031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网络人际互动对现实社会的影响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个分解方面的具体描述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互动主体的身份和地位</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网民个体的身份在网络社会中呈现出匿名、流动与多重、身体缺场、性别置换以及网络变身等，使交往互动具有多变性和不确定性。而传统人际交往活动中，互动主体的身份和地位表现为单一、明确和固定等。</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因此，在网络人际互动中，对传统交往主体的身份与地位进行了分解，使因为身份和地位发展出的稳定人际互动关系发生巨大改变。</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9116423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482901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网络人际互动对现实社会的影响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个分解方面的具体描述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交往诚信</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交往诚信是人际关系处理的根本原则，其有利于建立和谐的人际关系，并满足个体的安全需求。但是由于网络人际互动中主体的去角色化因素，为网络人际交往的诚信变换提供了条件。网络个体通常以去抑制为理念，采用反叛现实和颠覆传统的方式分解传统人际交往中的诚信原则。</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交往时空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现实社会的人际交往方式是面对面的互动，保证了互动对象的单一性以及交往的即时性与空间的临近性。但在网络社会中，交往互动表现为同时在线或离线交流。所以，网络人际互动以延时和弥散的跨时空互动方式分解传统人际交往的时空观念。</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62768244"/>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482901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网络人际互动对现实社会的影响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个分解方面的具体描述</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交往目的</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现实社会中的人际交往互动其目的是寻求和建立一种亲密关系，即现实社会的人际交往互动是以建立亲密关系为目的的熟人社会。而在网络社会的人际互动中，网络个体以寻求他者认同和自我认同为交往目标。</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5.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交往手段</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传统人际交往中，语言符号系统和非语言符号系统是人际交往的基本手段。而在网络人际互动中，互动双方通常通过网络语言的交往手段完成互动。因此，网络人际交往以重新定义的符号系统分解传统人际交往的互动手段。</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148275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网络人际互动对现实社会的影响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现实人际互动及其关系的系统构建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1.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现实人际互动关系个体主体性的构建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追溯传统社会人际互动关系的历史，发现在现实社会人际交往过程中，个体的主体性缺失表现十分突出。因为在现实社会生活中，个体在人际交往过程和关系的形成中，以人伦秩序为根本、以血缘关系为轴心、以恩怨两消为原则、以中庸为价值观念和以群体互动为纽带等。这些状态会让交往个体的主体性隐藏于各种复杂关系中，遏制个体社会生活的自主性和自由性，侵蚀个体应有的言论和行为。</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4697802"/>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339272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网络人际互动对现实社会的影响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现实人际互动及其关系的系统构建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2.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社会公共精神和交往理性的构建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在网络人际互动中，因为匿名，可以实话实说；因为自由，可以畅所欲言；因为平等，可以各抒己见。这些形成了网络人际互动的无权威和无中心，而无权威和无中心恰恰体现了网络信息技术的社会性和公共性。</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8674" name="Picture 2">
            <a:extLst>
              <a:ext uri="{FF2B5EF4-FFF2-40B4-BE49-F238E27FC236}">
                <a16:creationId xmlns:a16="http://schemas.microsoft.com/office/drawing/2014/main" id="{5CA98244-C3BF-478E-92A0-2EEAD292C7E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9494" y="4081347"/>
            <a:ext cx="8904100" cy="2219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731513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590623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网络人际互动对现实社会的影响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现实人际互动及其关系的系统构建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3.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网络人际互动方式对现实人际方式的构建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网络人际互动方式因借助崭新的交往工具和技术支撑呈现出独特的优势。因此，在极大程度上网络人际互动方式改变了现实生活中的人际交往方式，改变主要体现在下述的</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个方面。</a:t>
            </a:r>
          </a:p>
          <a:p>
            <a:pPr lvl="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1</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强化了现实人际交往的互动思维、对话思维和协商思维，使人际交往的个体主体走向交互主体；</a:t>
            </a:r>
          </a:p>
          <a:p>
            <a:pPr lvl="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2</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强化了交往个体主体的认同观念和民主参与意识；</a:t>
            </a:r>
          </a:p>
          <a:p>
            <a:pPr lvl="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改变了交往个体的价值观念，引导现实人际交往个体树立互利、高效和人格平等的价值取向；</a:t>
            </a:r>
          </a:p>
          <a:p>
            <a:pPr lvl="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4</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改变了现实交往个体参与社会组织的途径与方法。</a:t>
            </a:r>
          </a:p>
          <a:p>
            <a:pPr indent="457200" algn="just">
              <a:lnSpc>
                <a:spcPct val="150000"/>
              </a:lnSpc>
              <a:spcBef>
                <a:spcPts val="240"/>
              </a:spcBef>
              <a:spcAft>
                <a:spcPts val="240"/>
              </a:spcAft>
            </a:pPr>
            <a:endParaRPr lang="zh-CN" altLang="zh-CN"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4242601"/>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网络人际互动的作用与影响</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E2A93E08-1BF4-4964-B098-265A915E09F6}"/>
              </a:ext>
            </a:extLst>
          </p:cNvPr>
          <p:cNvSpPr/>
          <p:nvPr/>
        </p:nvSpPr>
        <p:spPr>
          <a:xfrm>
            <a:off x="550593" y="998390"/>
            <a:ext cx="11122196" cy="431605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网络人际互动对现实社会的影响</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现实人际互动及其关系的系统构建</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marL="342900" algn="just">
              <a:lnSpc>
                <a:spcPct val="150000"/>
              </a:lnSpc>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4. </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网络人际互动构建着现实人际交往环境</a:t>
            </a:r>
            <a:endParaRPr lang="en-US" altLang="zh-CN" sz="2000" dirty="0">
              <a:solidFill>
                <a:schemeClr val="bg2">
                  <a:lumMod val="25000"/>
                </a:schemeClr>
              </a:solidFill>
              <a:latin typeface="微软雅黑" panose="020B0503020204020204" pitchFamily="34" charset="-122"/>
              <a:ea typeface="微软雅黑" panose="020B0503020204020204" pitchFamily="34" charset="-122"/>
            </a:endParaRP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信息技术不是用来制造客体化的工具，其服务对象也不是自然客体而是人类。所以基于技术支撑的网络人际互动扩大了现实人际交往的范围，也消减了现实社会对人际交往的很多限制。也就是说，网络人际互动创设着一种交往境界。</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读者可以这么理解，网络人际互动可以在快节奏、重压力、多限制和小圈子的现实交往强联系状态下挖掘人际交往的弱相关。而且一旦选择了网络人际交往，也意味着互动主体逐渐放弃纠结的心态，也敞开了包容的胸怀，还升华着人际交往的境界。</a:t>
            </a:r>
          </a:p>
        </p:txBody>
      </p:sp>
    </p:spTree>
    <p:extLst>
      <p:ext uri="{BB962C8B-B14F-4D97-AF65-F5344CB8AC3E}">
        <p14:creationId xmlns:p14="http://schemas.microsoft.com/office/powerpoint/2010/main" val="1722568782"/>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F0F8861-9B51-1A43-B949-35555B5FE30B}"/>
              </a:ext>
            </a:extLst>
          </p:cNvPr>
          <p:cNvSpPr/>
          <p:nvPr/>
        </p:nvSpPr>
        <p:spPr>
          <a:xfrm>
            <a:off x="0" y="1044575"/>
            <a:ext cx="12192000" cy="4686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文本框 2">
            <a:extLst>
              <a:ext uri="{FF2B5EF4-FFF2-40B4-BE49-F238E27FC236}">
                <a16:creationId xmlns:a16="http://schemas.microsoft.com/office/drawing/2014/main" id="{6CF84ACE-21E2-7040-A115-618456902C8C}"/>
              </a:ext>
            </a:extLst>
          </p:cNvPr>
          <p:cNvSpPr txBox="1"/>
          <p:nvPr/>
        </p:nvSpPr>
        <p:spPr>
          <a:xfrm rot="5400000">
            <a:off x="753277" y="2359263"/>
            <a:ext cx="1699895" cy="460375"/>
          </a:xfrm>
          <a:prstGeom prst="rect">
            <a:avLst/>
          </a:prstGeom>
          <a:noFill/>
        </p:spPr>
        <p:txBody>
          <a:bodyPr wrap="none" rtlCol="0">
            <a:spAutoFit/>
          </a:bodyPr>
          <a:lstStyle/>
          <a:p>
            <a:r>
              <a:rPr lang="en-US" altLang="zh-CN" sz="2400" b="1" dirty="0">
                <a:solidFill>
                  <a:srgbClr val="ED7D31"/>
                </a:solidFill>
              </a:rPr>
              <a:t>INMYSHOW</a:t>
            </a:r>
          </a:p>
        </p:txBody>
      </p:sp>
      <p:sp>
        <p:nvSpPr>
          <p:cNvPr id="4" name="文本框 3">
            <a:extLst>
              <a:ext uri="{FF2B5EF4-FFF2-40B4-BE49-F238E27FC236}">
                <a16:creationId xmlns:a16="http://schemas.microsoft.com/office/drawing/2014/main" id="{03341D1F-54CA-0C40-94CB-2FD352A334DE}"/>
              </a:ext>
            </a:extLst>
          </p:cNvPr>
          <p:cNvSpPr txBox="1"/>
          <p:nvPr/>
        </p:nvSpPr>
        <p:spPr>
          <a:xfrm rot="5400000">
            <a:off x="-156024" y="2540413"/>
            <a:ext cx="2411095" cy="829945"/>
          </a:xfrm>
          <a:prstGeom prst="rect">
            <a:avLst/>
          </a:prstGeom>
          <a:noFill/>
        </p:spPr>
        <p:txBody>
          <a:bodyPr wrap="none" rtlCol="0">
            <a:spAutoFit/>
          </a:bodyPr>
          <a:lstStyle/>
          <a:p>
            <a:r>
              <a:rPr lang="en-US" altLang="zh-CN" sz="2400" b="1" dirty="0">
                <a:solidFill>
                  <a:srgbClr val="ED7D31"/>
                </a:solidFill>
              </a:rPr>
              <a:t>NEW MEDIA</a:t>
            </a:r>
          </a:p>
          <a:p>
            <a:r>
              <a:rPr lang="en-US" altLang="zh-CN" sz="2400" b="1" dirty="0">
                <a:solidFill>
                  <a:srgbClr val="ED7D31"/>
                </a:solidFill>
              </a:rPr>
              <a:t>BUSINESS GROUP</a:t>
            </a:r>
          </a:p>
        </p:txBody>
      </p:sp>
      <p:sp>
        <p:nvSpPr>
          <p:cNvPr id="5" name="矩形 4">
            <a:extLst>
              <a:ext uri="{FF2B5EF4-FFF2-40B4-BE49-F238E27FC236}">
                <a16:creationId xmlns:a16="http://schemas.microsoft.com/office/drawing/2014/main" id="{FC7901F2-EC45-604B-BC32-A5033BDE83F9}"/>
              </a:ext>
            </a:extLst>
          </p:cNvPr>
          <p:cNvSpPr/>
          <p:nvPr/>
        </p:nvSpPr>
        <p:spPr>
          <a:xfrm>
            <a:off x="634551" y="782416"/>
            <a:ext cx="1152525" cy="8902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a:extLst>
              <a:ext uri="{FF2B5EF4-FFF2-40B4-BE49-F238E27FC236}">
                <a16:creationId xmlns:a16="http://schemas.microsoft.com/office/drawing/2014/main" id="{B9829E94-238A-324D-9114-19A4639BE1AB}"/>
              </a:ext>
            </a:extLst>
          </p:cNvPr>
          <p:cNvGrpSpPr/>
          <p:nvPr/>
        </p:nvGrpSpPr>
        <p:grpSpPr>
          <a:xfrm>
            <a:off x="9438309" y="2434683"/>
            <a:ext cx="2284497" cy="2419352"/>
            <a:chOff x="11907" y="3426"/>
            <a:chExt cx="3598" cy="3810"/>
          </a:xfrm>
        </p:grpSpPr>
        <p:sp>
          <p:nvSpPr>
            <p:cNvPr id="7" name="任意多边形 23">
              <a:extLst>
                <a:ext uri="{FF2B5EF4-FFF2-40B4-BE49-F238E27FC236}">
                  <a16:creationId xmlns:a16="http://schemas.microsoft.com/office/drawing/2014/main" id="{CBD6B3DF-296E-334B-A6D5-A5DF3FCDCC46}"/>
                </a:ext>
              </a:extLst>
            </p:cNvPr>
            <p:cNvSpPr/>
            <p:nvPr/>
          </p:nvSpPr>
          <p:spPr>
            <a:xfrm>
              <a:off x="11907" y="3426"/>
              <a:ext cx="3598" cy="3810"/>
            </a:xfrm>
            <a:custGeom>
              <a:avLst/>
              <a:gdLst>
                <a:gd name="connsiteX0" fmla="*/ 1 w 2170113"/>
                <a:gd name="connsiteY0" fmla="*/ 337926 h 2419352"/>
                <a:gd name="connsiteX1" fmla="*/ 1 w 2170113"/>
                <a:gd name="connsiteY1" fmla="*/ 476743 h 2419352"/>
                <a:gd name="connsiteX2" fmla="*/ 72001 w 2170113"/>
                <a:gd name="connsiteY2" fmla="*/ 407335 h 2419352"/>
                <a:gd name="connsiteX3" fmla="*/ 0 w 2170113"/>
                <a:gd name="connsiteY3" fmla="*/ 0 h 2419352"/>
                <a:gd name="connsiteX4" fmla="*/ 2170113 w 2170113"/>
                <a:gd name="connsiteY4" fmla="*/ 0 h 2419352"/>
                <a:gd name="connsiteX5" fmla="*/ 2170113 w 2170113"/>
                <a:gd name="connsiteY5" fmla="*/ 2419352 h 2419352"/>
                <a:gd name="connsiteX6" fmla="*/ 0 w 2170113"/>
                <a:gd name="connsiteY6" fmla="*/ 2419352 h 241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113" h="2419352">
                  <a:moveTo>
                    <a:pt x="1" y="337926"/>
                  </a:moveTo>
                  <a:lnTo>
                    <a:pt x="1" y="476743"/>
                  </a:lnTo>
                  <a:lnTo>
                    <a:pt x="72001" y="407335"/>
                  </a:lnTo>
                  <a:close/>
                  <a:moveTo>
                    <a:pt x="0" y="0"/>
                  </a:moveTo>
                  <a:lnTo>
                    <a:pt x="2170113" y="0"/>
                  </a:lnTo>
                  <a:lnTo>
                    <a:pt x="2170113" y="2419352"/>
                  </a:lnTo>
                  <a:lnTo>
                    <a:pt x="0" y="241935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8" name="直接连接符 27">
              <a:extLst>
                <a:ext uri="{FF2B5EF4-FFF2-40B4-BE49-F238E27FC236}">
                  <a16:creationId xmlns:a16="http://schemas.microsoft.com/office/drawing/2014/main" id="{95478AA8-2B34-8546-BA88-CC580EFF997C}"/>
                </a:ext>
              </a:extLst>
            </p:cNvPr>
            <p:cNvCxnSpPr/>
            <p:nvPr/>
          </p:nvCxnSpPr>
          <p:spPr>
            <a:xfrm>
              <a:off x="12379" y="4561"/>
              <a:ext cx="651" cy="0"/>
            </a:xfrm>
            <a:prstGeom prst="line">
              <a:avLst/>
            </a:prstGeom>
            <a:ln w="952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9" name="文本框 8">
            <a:extLst>
              <a:ext uri="{FF2B5EF4-FFF2-40B4-BE49-F238E27FC236}">
                <a16:creationId xmlns:a16="http://schemas.microsoft.com/office/drawing/2014/main" id="{458DFE63-9075-3F41-A77A-D0CB02125A8C}"/>
              </a:ext>
            </a:extLst>
          </p:cNvPr>
          <p:cNvSpPr txBox="1"/>
          <p:nvPr/>
        </p:nvSpPr>
        <p:spPr>
          <a:xfrm>
            <a:off x="3489754" y="2955385"/>
            <a:ext cx="4512838" cy="923330"/>
          </a:xfrm>
          <a:prstGeom prst="rect">
            <a:avLst/>
          </a:prstGeom>
          <a:noFill/>
        </p:spPr>
        <p:txBody>
          <a:bodyPr wrap="none" rtlCol="0">
            <a:spAutoFit/>
          </a:bodyPr>
          <a:lstStyle/>
          <a:p>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Thank</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 </a:t>
            </a:r>
            <a:r>
              <a:rPr lang="en-US" altLang="zh-CN"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You</a:t>
            </a:r>
            <a:r>
              <a:rPr lang="zh-CN" altLang="en-US" sz="5400" b="1" dirty="0">
                <a:solidFill>
                  <a:prstClr val="black"/>
                </a:solidFill>
                <a:latin typeface="微软雅黑" panose="020B0503020204020204" pitchFamily="34" charset="-122"/>
                <a:ea typeface="微软雅黑" panose="020B0503020204020204" pitchFamily="34" charset="-122"/>
                <a:cs typeface="Arial Black" panose="020B0A04020102020204" charset="0"/>
              </a:rPr>
              <a:t>！</a:t>
            </a:r>
          </a:p>
        </p:txBody>
      </p:sp>
      <p:pic>
        <p:nvPicPr>
          <p:cNvPr id="10" name="图片 9">
            <a:extLst>
              <a:ext uri="{FF2B5EF4-FFF2-40B4-BE49-F238E27FC236}">
                <a16:creationId xmlns:a16="http://schemas.microsoft.com/office/drawing/2014/main" id="{BBA9C77E-7341-734D-95FC-82094FBB8BFC}"/>
              </a:ext>
            </a:extLst>
          </p:cNvPr>
          <p:cNvPicPr>
            <a:picLocks noChangeAspect="1"/>
          </p:cNvPicPr>
          <p:nvPr/>
        </p:nvPicPr>
        <p:blipFill>
          <a:blip r:embed="rId2" cstate="screen"/>
          <a:stretch>
            <a:fillRect/>
          </a:stretch>
        </p:blipFill>
        <p:spPr>
          <a:xfrm>
            <a:off x="9574743" y="2595339"/>
            <a:ext cx="2012315" cy="2012315"/>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Tree>
    <p:extLst>
      <p:ext uri="{BB962C8B-B14F-4D97-AF65-F5344CB8AC3E}">
        <p14:creationId xmlns:p14="http://schemas.microsoft.com/office/powerpoint/2010/main" val="135228299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4905958"/>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角色要素</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角色”原本是指戏剧中演员所扮演的人物。将这一概念引入社会学后，形成了“角色理论”。这里的“角色”是指处于一定社会地位的个体，依据社会的客观期望，借助自己的主观能力适应社会环境、遵循社会规范所表现出来的行为模式。简单来说，角色作为一种行为模式，它的基础是社会地位，动因是社会期望，目的是适应社会。角色对于网络人际互动来说，有下述</a:t>
            </a:r>
            <a:r>
              <a:rPr lang="en-US" altLang="zh-CN" sz="2000" dirty="0">
                <a:solidFill>
                  <a:schemeClr val="bg2">
                    <a:lumMod val="25000"/>
                  </a:schemeClr>
                </a:solidFill>
                <a:latin typeface="微软雅黑" panose="020B0503020204020204" pitchFamily="34" charset="-122"/>
                <a:ea typeface="微软雅黑" panose="020B0503020204020204" pitchFamily="34" charset="-122"/>
              </a:rPr>
              <a:t>3</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个作用。</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角色是互动的前提，也是互动的结果；</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角色是在互动双方构建关系时形成的，可以根据不同标准得到不同的类型；</a:t>
            </a:r>
          </a:p>
          <a:p>
            <a:pPr lvl="0" indent="457200" algn="just">
              <a:lnSpc>
                <a:spcPct val="150000"/>
              </a:lnSpc>
              <a:spcBef>
                <a:spcPts val="240"/>
              </a:spcBef>
              <a:spcAft>
                <a:spcPts val="240"/>
              </a:spcAft>
              <a:buFont typeface="+mj-lt"/>
              <a:buAutoNum type="arabicPeriod"/>
            </a:pPr>
            <a:r>
              <a:rPr lang="zh-CN" altLang="zh-CN" sz="2000" dirty="0">
                <a:solidFill>
                  <a:schemeClr val="bg2">
                    <a:lumMod val="25000"/>
                  </a:schemeClr>
                </a:solidFill>
                <a:latin typeface="微软雅黑" panose="020B0503020204020204" pitchFamily="34" charset="-122"/>
                <a:ea typeface="微软雅黑" panose="020B0503020204020204" pitchFamily="34" charset="-122"/>
              </a:rPr>
              <a:t>角色是互动双方在遵循网络交往规范的前提下共享信息的技术表达方式。</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580518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146912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各角色类型的释义</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a16="http://schemas.microsoft.com/office/drawing/2014/main" id="{108CAA09-98DD-47EB-94B9-3DF03E2A24BB}"/>
              </a:ext>
            </a:extLst>
          </p:cNvPr>
          <p:cNvGrpSpPr/>
          <p:nvPr/>
        </p:nvGrpSpPr>
        <p:grpSpPr>
          <a:xfrm>
            <a:off x="1012231" y="2752414"/>
            <a:ext cx="10318887" cy="3090662"/>
            <a:chOff x="949809" y="4330147"/>
            <a:chExt cx="10318887" cy="1727200"/>
          </a:xfrm>
        </p:grpSpPr>
        <p:sp>
          <p:nvSpPr>
            <p:cNvPr id="43" name="Rectangular Callout 55">
              <a:extLst>
                <a:ext uri="{FF2B5EF4-FFF2-40B4-BE49-F238E27FC236}">
                  <a16:creationId xmlns:a16="http://schemas.microsoft.com/office/drawing/2014/main" id="{9FA98A23-91B7-4E94-ACD1-D98B02D11415}"/>
                </a:ext>
              </a:extLst>
            </p:cNvPr>
            <p:cNvSpPr/>
            <p:nvPr/>
          </p:nvSpPr>
          <p:spPr>
            <a:xfrm flipV="1">
              <a:off x="949809" y="4330147"/>
              <a:ext cx="2416243" cy="1727200"/>
            </a:xfrm>
            <a:prstGeom prst="wedgeRectCallout">
              <a:avLst>
                <a:gd name="adj1" fmla="val 21398"/>
                <a:gd name="adj2" fmla="val 678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Rectangular Callout 56">
              <a:extLst>
                <a:ext uri="{FF2B5EF4-FFF2-40B4-BE49-F238E27FC236}">
                  <a16:creationId xmlns:a16="http://schemas.microsoft.com/office/drawing/2014/main" id="{96E96392-4537-4BE0-919B-6CF1C1DA6735}"/>
                </a:ext>
              </a:extLst>
            </p:cNvPr>
            <p:cNvSpPr/>
            <p:nvPr/>
          </p:nvSpPr>
          <p:spPr>
            <a:xfrm flipV="1">
              <a:off x="3584025" y="4330147"/>
              <a:ext cx="2416243" cy="1727200"/>
            </a:xfrm>
            <a:prstGeom prst="wedgeRectCallout">
              <a:avLst>
                <a:gd name="adj1" fmla="val 21398"/>
                <a:gd name="adj2" fmla="val 678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Rectangular Callout 57">
              <a:extLst>
                <a:ext uri="{FF2B5EF4-FFF2-40B4-BE49-F238E27FC236}">
                  <a16:creationId xmlns:a16="http://schemas.microsoft.com/office/drawing/2014/main" id="{C92026E9-A5CB-40C4-91D7-C3C04AA8D184}"/>
                </a:ext>
              </a:extLst>
            </p:cNvPr>
            <p:cNvSpPr/>
            <p:nvPr/>
          </p:nvSpPr>
          <p:spPr>
            <a:xfrm flipV="1">
              <a:off x="6218240" y="4330147"/>
              <a:ext cx="2416243" cy="1727200"/>
            </a:xfrm>
            <a:prstGeom prst="wedgeRectCallout">
              <a:avLst>
                <a:gd name="adj1" fmla="val 21398"/>
                <a:gd name="adj2" fmla="val 678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4" name="Rectangular Callout 58">
              <a:extLst>
                <a:ext uri="{FF2B5EF4-FFF2-40B4-BE49-F238E27FC236}">
                  <a16:creationId xmlns:a16="http://schemas.microsoft.com/office/drawing/2014/main" id="{0312A163-4D73-409D-B014-94712910D89C}"/>
                </a:ext>
              </a:extLst>
            </p:cNvPr>
            <p:cNvSpPr/>
            <p:nvPr/>
          </p:nvSpPr>
          <p:spPr>
            <a:xfrm flipV="1">
              <a:off x="8852453" y="4330147"/>
              <a:ext cx="2416243" cy="1727200"/>
            </a:xfrm>
            <a:prstGeom prst="wedgeRectCallout">
              <a:avLst>
                <a:gd name="adj1" fmla="val 21398"/>
                <a:gd name="adj2" fmla="val 6787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46" name="TextBox 18">
            <a:extLst>
              <a:ext uri="{FF2B5EF4-FFF2-40B4-BE49-F238E27FC236}">
                <a16:creationId xmlns:a16="http://schemas.microsoft.com/office/drawing/2014/main" id="{4E8B8BC9-6A2B-4478-B944-A381D8436F15}"/>
              </a:ext>
            </a:extLst>
          </p:cNvPr>
          <p:cNvSpPr txBox="1"/>
          <p:nvPr/>
        </p:nvSpPr>
        <p:spPr>
          <a:xfrm flipH="1">
            <a:off x="1498106" y="3667202"/>
            <a:ext cx="1493595"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互补性角色</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7" name="Text Placeholder 3">
            <a:extLst>
              <a:ext uri="{FF2B5EF4-FFF2-40B4-BE49-F238E27FC236}">
                <a16:creationId xmlns:a16="http://schemas.microsoft.com/office/drawing/2014/main" id="{DA3D8426-47AF-43E7-A8F9-E534929ECAA5}"/>
              </a:ext>
            </a:extLst>
          </p:cNvPr>
          <p:cNvSpPr txBox="1">
            <a:spLocks/>
          </p:cNvSpPr>
          <p:nvPr/>
        </p:nvSpPr>
        <p:spPr>
          <a:xfrm>
            <a:off x="1247630" y="4174742"/>
            <a:ext cx="1995892" cy="107721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defTabSz="1219140">
              <a:spcBef>
                <a:spcPct val="20000"/>
              </a:spcBef>
              <a:defRPr/>
            </a:pPr>
            <a:r>
              <a:rPr lang="zh-CN" altLang="zh-CN" sz="1400" b="1" dirty="0">
                <a:solidFill>
                  <a:schemeClr val="bg1"/>
                </a:solidFill>
                <a:ea typeface="Source Han Serif SC" panose="02020400000000000000" pitchFamily="18" charset="-122"/>
              </a:rPr>
              <a:t>是指网络角色关系中的一方以另一方的身份判断己方身份的角色类型，例如互动一方是医生，则互动另一方就是病人。</a:t>
            </a:r>
            <a:endParaRPr lang="en-US" sz="1400" b="1" dirty="0">
              <a:solidFill>
                <a:schemeClr val="bg1"/>
              </a:solidFill>
              <a:ea typeface="Source Han Serif SC" panose="02020400000000000000" pitchFamily="18" charset="-122"/>
              <a:sym typeface="Source Han Serif SC" panose="02020400000000000000" pitchFamily="18" charset="-122"/>
            </a:endParaRPr>
          </a:p>
        </p:txBody>
      </p:sp>
      <p:sp>
        <p:nvSpPr>
          <p:cNvPr id="48" name="Freeform 42">
            <a:extLst>
              <a:ext uri="{FF2B5EF4-FFF2-40B4-BE49-F238E27FC236}">
                <a16:creationId xmlns:a16="http://schemas.microsoft.com/office/drawing/2014/main" id="{0043580D-B986-48FE-8406-A9CD95C6E997}"/>
              </a:ext>
            </a:extLst>
          </p:cNvPr>
          <p:cNvSpPr>
            <a:spLocks noEditPoints="1"/>
          </p:cNvSpPr>
          <p:nvPr/>
        </p:nvSpPr>
        <p:spPr bwMode="auto">
          <a:xfrm>
            <a:off x="1939458" y="2999633"/>
            <a:ext cx="561787" cy="483563"/>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9" name="TextBox 18">
            <a:extLst>
              <a:ext uri="{FF2B5EF4-FFF2-40B4-BE49-F238E27FC236}">
                <a16:creationId xmlns:a16="http://schemas.microsoft.com/office/drawing/2014/main" id="{8FB3604F-0132-4692-B1D8-850670509A31}"/>
              </a:ext>
            </a:extLst>
          </p:cNvPr>
          <p:cNvSpPr txBox="1"/>
          <p:nvPr/>
        </p:nvSpPr>
        <p:spPr>
          <a:xfrm flipH="1">
            <a:off x="4107770" y="3717334"/>
            <a:ext cx="1493595"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吻合性角色</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50" name="文本框 49">
            <a:extLst>
              <a:ext uri="{FF2B5EF4-FFF2-40B4-BE49-F238E27FC236}">
                <a16:creationId xmlns:a16="http://schemas.microsoft.com/office/drawing/2014/main" id="{0AC85F56-2C24-4050-BC40-DFD6E34D4922}"/>
              </a:ext>
            </a:extLst>
          </p:cNvPr>
          <p:cNvSpPr txBox="1"/>
          <p:nvPr/>
        </p:nvSpPr>
        <p:spPr>
          <a:xfrm>
            <a:off x="3804371" y="4206058"/>
            <a:ext cx="2100392" cy="738664"/>
          </a:xfrm>
          <a:prstGeom prst="rect">
            <a:avLst/>
          </a:prstGeom>
          <a:noFill/>
        </p:spPr>
        <p:txBody>
          <a:bodyPr wrap="square">
            <a:spAutoFit/>
          </a:bodyPr>
          <a:lstStyle/>
          <a:p>
            <a:pPr algn="just"/>
            <a:r>
              <a:rPr lang="zh-CN" altLang="zh-CN" sz="1400" b="1" dirty="0">
                <a:solidFill>
                  <a:schemeClr val="bg1"/>
                </a:solidFill>
                <a:ea typeface="Source Han Serif SC" panose="02020400000000000000" pitchFamily="18" charset="-122"/>
              </a:rPr>
              <a:t>是指互动双方的行为模式与自身角色贴合度较高的角色类型。</a:t>
            </a:r>
            <a:endParaRPr lang="zh-CN" altLang="en-US" sz="1400" b="1" dirty="0">
              <a:solidFill>
                <a:schemeClr val="bg1"/>
              </a:solidFill>
              <a:ea typeface="Source Han Serif SC" panose="02020400000000000000" pitchFamily="18" charset="-122"/>
            </a:endParaRPr>
          </a:p>
        </p:txBody>
      </p:sp>
      <p:sp>
        <p:nvSpPr>
          <p:cNvPr id="51" name="Freeform 178">
            <a:extLst>
              <a:ext uri="{FF2B5EF4-FFF2-40B4-BE49-F238E27FC236}">
                <a16:creationId xmlns:a16="http://schemas.microsoft.com/office/drawing/2014/main" id="{0D33A480-A43C-4D4A-B6DA-82F3D555CDF3}"/>
              </a:ext>
            </a:extLst>
          </p:cNvPr>
          <p:cNvSpPr>
            <a:spLocks noEditPoints="1"/>
          </p:cNvSpPr>
          <p:nvPr/>
        </p:nvSpPr>
        <p:spPr bwMode="auto">
          <a:xfrm>
            <a:off x="4573673" y="2999633"/>
            <a:ext cx="561787" cy="423115"/>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2" name="TextBox 18">
            <a:extLst>
              <a:ext uri="{FF2B5EF4-FFF2-40B4-BE49-F238E27FC236}">
                <a16:creationId xmlns:a16="http://schemas.microsoft.com/office/drawing/2014/main" id="{CC6D10C0-6089-42E2-8C67-578AB2E1373E}"/>
              </a:ext>
            </a:extLst>
          </p:cNvPr>
          <p:cNvSpPr txBox="1"/>
          <p:nvPr/>
        </p:nvSpPr>
        <p:spPr>
          <a:xfrm flipH="1">
            <a:off x="6741985" y="3717334"/>
            <a:ext cx="1493595"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混乱性角色</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53" name="文本框 52">
            <a:extLst>
              <a:ext uri="{FF2B5EF4-FFF2-40B4-BE49-F238E27FC236}">
                <a16:creationId xmlns:a16="http://schemas.microsoft.com/office/drawing/2014/main" id="{EEE393CB-A114-44DC-8877-EA5B4E4CFFA7}"/>
              </a:ext>
            </a:extLst>
          </p:cNvPr>
          <p:cNvSpPr txBox="1"/>
          <p:nvPr/>
        </p:nvSpPr>
        <p:spPr>
          <a:xfrm>
            <a:off x="6444789" y="4174742"/>
            <a:ext cx="2087985" cy="1169551"/>
          </a:xfrm>
          <a:prstGeom prst="rect">
            <a:avLst/>
          </a:prstGeom>
          <a:noFill/>
        </p:spPr>
        <p:txBody>
          <a:bodyPr wrap="square">
            <a:spAutoFit/>
          </a:bodyPr>
          <a:lstStyle/>
          <a:p>
            <a:pPr algn="just"/>
            <a:r>
              <a:rPr lang="zh-CN" altLang="zh-CN" sz="1400" b="1" dirty="0">
                <a:solidFill>
                  <a:schemeClr val="bg1"/>
                </a:solidFill>
                <a:ea typeface="Source Han Serif SC" panose="02020400000000000000" pitchFamily="18" charset="-122"/>
              </a:rPr>
              <a:t>是指互动双方在网络互动过程中发生方向迷失，使网民个体的行为模式不符合角色身份的角色类型。</a:t>
            </a:r>
            <a:endParaRPr lang="zh-CN" altLang="en-US" sz="1400" b="1" dirty="0">
              <a:solidFill>
                <a:schemeClr val="bg1"/>
              </a:solidFill>
              <a:ea typeface="Source Han Serif SC" panose="02020400000000000000" pitchFamily="18" charset="-122"/>
            </a:endParaRPr>
          </a:p>
        </p:txBody>
      </p:sp>
      <p:sp>
        <p:nvSpPr>
          <p:cNvPr id="54" name="Freeform 52">
            <a:extLst>
              <a:ext uri="{FF2B5EF4-FFF2-40B4-BE49-F238E27FC236}">
                <a16:creationId xmlns:a16="http://schemas.microsoft.com/office/drawing/2014/main" id="{CEF03AAC-72D1-4E10-8221-58E4A08297FE}"/>
              </a:ext>
            </a:extLst>
          </p:cNvPr>
          <p:cNvSpPr>
            <a:spLocks noEditPoints="1"/>
          </p:cNvSpPr>
          <p:nvPr/>
        </p:nvSpPr>
        <p:spPr bwMode="auto">
          <a:xfrm>
            <a:off x="7230999" y="2938620"/>
            <a:ext cx="515563" cy="554672"/>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TextBox 18">
            <a:extLst>
              <a:ext uri="{FF2B5EF4-FFF2-40B4-BE49-F238E27FC236}">
                <a16:creationId xmlns:a16="http://schemas.microsoft.com/office/drawing/2014/main" id="{792AAF4D-828D-4493-AF2D-F29DB34FBD8C}"/>
              </a:ext>
            </a:extLst>
          </p:cNvPr>
          <p:cNvSpPr txBox="1"/>
          <p:nvPr/>
        </p:nvSpPr>
        <p:spPr>
          <a:xfrm flipH="1">
            <a:off x="9439258" y="3774632"/>
            <a:ext cx="1493595" cy="400110"/>
          </a:xfrm>
          <a:prstGeom prst="rect">
            <a:avLst/>
          </a:prstGeom>
          <a:noFill/>
        </p:spPr>
        <p:txBody>
          <a:bodyPr wrap="square" rtlCol="0">
            <a:spAutoFit/>
          </a:bodyPr>
          <a:lstStyle/>
          <a:p>
            <a:r>
              <a:rPr lang="zh-CN" alt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冲突性角色</a:t>
            </a:r>
            <a:endParaRPr lang="en-US" sz="2000" b="1" dirty="0">
              <a:solidFill>
                <a:schemeClr val="bg1"/>
              </a:solidFill>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56" name="文本框 55">
            <a:extLst>
              <a:ext uri="{FF2B5EF4-FFF2-40B4-BE49-F238E27FC236}">
                <a16:creationId xmlns:a16="http://schemas.microsoft.com/office/drawing/2014/main" id="{D2FB2B9B-4E1A-4F6D-869C-D7658920B648}"/>
              </a:ext>
            </a:extLst>
          </p:cNvPr>
          <p:cNvSpPr txBox="1"/>
          <p:nvPr/>
        </p:nvSpPr>
        <p:spPr>
          <a:xfrm>
            <a:off x="9091921" y="4234350"/>
            <a:ext cx="2000696" cy="738664"/>
          </a:xfrm>
          <a:prstGeom prst="rect">
            <a:avLst/>
          </a:prstGeom>
          <a:noFill/>
        </p:spPr>
        <p:txBody>
          <a:bodyPr wrap="square">
            <a:spAutoFit/>
          </a:bodyPr>
          <a:lstStyle/>
          <a:p>
            <a:pPr algn="just"/>
            <a:r>
              <a:rPr lang="zh-CN" altLang="zh-CN" sz="1400" b="1" dirty="0">
                <a:solidFill>
                  <a:schemeClr val="bg1"/>
                </a:solidFill>
                <a:ea typeface="Source Han Serif SC" panose="02020400000000000000" pitchFamily="18" charset="-122"/>
              </a:rPr>
              <a:t>是指互动双方的观念和利益无法相容而导致的角色类型。</a:t>
            </a:r>
            <a:endParaRPr lang="zh-CN" altLang="en-US" sz="1400" b="1" dirty="0">
              <a:solidFill>
                <a:schemeClr val="bg1"/>
              </a:solidFill>
              <a:ea typeface="Source Han Serif SC" panose="02020400000000000000" pitchFamily="18" charset="-122"/>
            </a:endParaRPr>
          </a:p>
        </p:txBody>
      </p:sp>
      <p:sp>
        <p:nvSpPr>
          <p:cNvPr id="58" name="Freeform 83">
            <a:extLst>
              <a:ext uri="{FF2B5EF4-FFF2-40B4-BE49-F238E27FC236}">
                <a16:creationId xmlns:a16="http://schemas.microsoft.com/office/drawing/2014/main" id="{EF24EE74-9733-490B-86E7-0F9F71607689}"/>
              </a:ext>
            </a:extLst>
          </p:cNvPr>
          <p:cNvSpPr>
            <a:spLocks noEditPoints="1"/>
          </p:cNvSpPr>
          <p:nvPr/>
        </p:nvSpPr>
        <p:spPr bwMode="auto">
          <a:xfrm>
            <a:off x="9927552" y="2918024"/>
            <a:ext cx="390887" cy="586331"/>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Tree>
    <p:extLst>
      <p:ext uri="{BB962C8B-B14F-4D97-AF65-F5344CB8AC3E}">
        <p14:creationId xmlns:p14="http://schemas.microsoft.com/office/powerpoint/2010/main" val="406964206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11141116" cy="290541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行为要素</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网络社会空间自身的特点以及网民角色扮演出现的不同状况，使网民的行为体现出极大的自主性、自由性以及较为突出的流动性。按照网络社会规范、互动结果、互动双方参与程度和信息输出方式的标准，可以将行为划分为不同类型，</a:t>
            </a:r>
            <a:r>
              <a:rPr lang="zh-CN" altLang="en-US" sz="2000" dirty="0">
                <a:solidFill>
                  <a:schemeClr val="bg2">
                    <a:lumMod val="25000"/>
                  </a:schemeClr>
                </a:solidFill>
                <a:latin typeface="微软雅黑" panose="020B0503020204020204" pitchFamily="34" charset="-122"/>
                <a:ea typeface="微软雅黑" panose="020B0503020204020204" pitchFamily="34" charset="-122"/>
              </a:rPr>
              <a:t>如</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图所示为主体行为划分标准。</a:t>
            </a:r>
          </a:p>
          <a:p>
            <a:pPr algn="just">
              <a:lnSpc>
                <a:spcPct val="150000"/>
              </a:lnSpc>
            </a:pP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2050" name="Picture 2">
            <a:extLst>
              <a:ext uri="{FF2B5EF4-FFF2-40B4-BE49-F238E27FC236}">
                <a16:creationId xmlns:a16="http://schemas.microsoft.com/office/drawing/2014/main" id="{2757DB39-70CD-41E5-87F9-5DEC09CBB9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9948" y="3559031"/>
            <a:ext cx="7420128" cy="2962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891529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17139" y="107727"/>
            <a:ext cx="9248891" cy="581057"/>
          </a:xfrm>
          <a:prstGeom prst="rect">
            <a:avLst/>
          </a:prstGeom>
        </p:spPr>
        <p:txBody>
          <a:bodyPr wrap="square">
            <a:spAutoFit/>
          </a:bodyPr>
          <a:lstStyle/>
          <a:p>
            <a:pPr>
              <a:lnSpc>
                <a:spcPct val="150000"/>
              </a:lnSpc>
            </a:pPr>
            <a:r>
              <a:rPr kumimoji="1" lang="zh-CN" altLang="en-US" sz="2400" b="1" dirty="0">
                <a:solidFill>
                  <a:srgbClr val="E7E6E6">
                    <a:lumMod val="25000"/>
                  </a:srgbClr>
                </a:solidFill>
                <a:latin typeface="微软雅黑" panose="020B0503020204020204" pitchFamily="34" charset="-122"/>
                <a:ea typeface="微软雅黑" panose="020B0503020204020204" pitchFamily="34" charset="-122"/>
                <a:cs typeface="Josefin Sans" charset="0"/>
              </a:rPr>
              <a:t>网络人际互动的系统结构</a:t>
            </a:r>
            <a:endParaRPr kumimoji="1" lang="en-US" altLang="zh-CN" sz="2400" b="1" dirty="0">
              <a:solidFill>
                <a:srgbClr val="E7E6E6">
                  <a:lumMod val="25000"/>
                </a:srgbClr>
              </a:solidFill>
              <a:latin typeface="微软雅黑" panose="020B0503020204020204" pitchFamily="34" charset="-122"/>
              <a:ea typeface="微软雅黑" panose="020B0503020204020204" pitchFamily="34" charset="-122"/>
              <a:cs typeface="Josefin Sans" charset="0"/>
            </a:endParaRPr>
          </a:p>
        </p:txBody>
      </p:sp>
      <p:sp>
        <p:nvSpPr>
          <p:cNvPr id="17" name="矩形 16"/>
          <p:cNvSpPr/>
          <p:nvPr/>
        </p:nvSpPr>
        <p:spPr>
          <a:xfrm>
            <a:off x="182880" y="169479"/>
            <a:ext cx="134259" cy="5228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34450" y="-138139"/>
            <a:ext cx="3124200" cy="1249468"/>
          </a:xfrm>
          <a:prstGeom prst="rect">
            <a:avLst/>
          </a:prstGeom>
        </p:spPr>
      </p:pic>
      <p:sp>
        <p:nvSpPr>
          <p:cNvPr id="8" name="矩形 7"/>
          <p:cNvSpPr/>
          <p:nvPr/>
        </p:nvSpPr>
        <p:spPr>
          <a:xfrm>
            <a:off x="0" y="6723448"/>
            <a:ext cx="12192000" cy="1410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等线" panose="02010600030101010101" pitchFamily="2" charset="-122"/>
              <a:ea typeface="等线" panose="02010600030101010101" pitchFamily="2" charset="-122"/>
            </a:endParaRPr>
          </a:p>
        </p:txBody>
      </p:sp>
      <p:sp>
        <p:nvSpPr>
          <p:cNvPr id="9" name="矩形 8">
            <a:extLst>
              <a:ext uri="{FF2B5EF4-FFF2-40B4-BE49-F238E27FC236}">
                <a16:creationId xmlns:a16="http://schemas.microsoft.com/office/drawing/2014/main" id="{9FB3152F-5B49-40B0-9EA4-12702B444269}"/>
              </a:ext>
            </a:extLst>
          </p:cNvPr>
          <p:cNvSpPr/>
          <p:nvPr/>
        </p:nvSpPr>
        <p:spPr>
          <a:xfrm>
            <a:off x="550592" y="998390"/>
            <a:ext cx="6499747" cy="5239383"/>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b="1" dirty="0">
                <a:solidFill>
                  <a:schemeClr val="accent2"/>
                </a:solidFill>
                <a:latin typeface="微软雅黑" panose="020B0503020204020204" pitchFamily="34" charset="-122"/>
                <a:ea typeface="微软雅黑" panose="020B0503020204020204" pitchFamily="34" charset="-122"/>
              </a:rPr>
              <a:t>主体要素</a:t>
            </a:r>
            <a:endParaRPr lang="en-US" altLang="zh-CN" sz="2200" b="1" dirty="0">
              <a:solidFill>
                <a:schemeClr val="accent2"/>
              </a:solidFill>
              <a:latin typeface="微软雅黑" panose="020B0503020204020204" pitchFamily="34" charset="-122"/>
              <a:ea typeface="微软雅黑" panose="020B0503020204020204" pitchFamily="34" charset="-122"/>
            </a:endParaRPr>
          </a:p>
          <a:p>
            <a:pPr marL="342900" indent="342900" algn="just">
              <a:lnSpc>
                <a:spcPct val="150000"/>
              </a:lnSpc>
              <a:buFont typeface="Wingdings" panose="05000000000000000000" pitchFamily="2" charset="2"/>
              <a:buChar char="l"/>
            </a:pPr>
            <a:r>
              <a:rPr lang="zh-CN" altLang="en-US" sz="2000" dirty="0">
                <a:solidFill>
                  <a:schemeClr val="bg2">
                    <a:lumMod val="25000"/>
                  </a:schemeClr>
                </a:solidFill>
                <a:latin typeface="微软雅黑" panose="020B0503020204020204" pitchFamily="34" charset="-122"/>
                <a:ea typeface="微软雅黑" panose="020B0503020204020204" pitchFamily="34" charset="-122"/>
              </a:rPr>
              <a:t>行为要素</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在互动过程中，网民个体与网民群体的角色呈现都会对网络互动行为产生极大的影响，进而渗透、影响和制约现实社会的交往和生活。</a:t>
            </a:r>
          </a:p>
          <a:p>
            <a:pPr indent="457200" algn="just">
              <a:lnSpc>
                <a:spcPct val="150000"/>
              </a:lnSpc>
              <a:spcBef>
                <a:spcPts val="240"/>
              </a:spcBef>
              <a:spcAft>
                <a:spcPts val="240"/>
              </a:spcAft>
            </a:pPr>
            <a:r>
              <a:rPr lang="en-US" altLang="zh-CN" sz="2000" dirty="0">
                <a:solidFill>
                  <a:schemeClr val="bg2">
                    <a:lumMod val="25000"/>
                  </a:schemeClr>
                </a:solidFill>
                <a:latin typeface="微软雅黑" panose="020B0503020204020204" pitchFamily="34" charset="-122"/>
                <a:ea typeface="微软雅黑" panose="020B0503020204020204" pitchFamily="34" charset="-122"/>
              </a:rPr>
              <a:t> </a:t>
            </a:r>
            <a:r>
              <a:rPr lang="zh-CN" altLang="zh-CN" sz="2000" dirty="0">
                <a:solidFill>
                  <a:schemeClr val="bg2">
                    <a:lumMod val="25000"/>
                  </a:schemeClr>
                </a:solidFill>
                <a:latin typeface="微软雅黑" panose="020B0503020204020204" pitchFamily="34" charset="-122"/>
                <a:ea typeface="微软雅黑" panose="020B0503020204020204" pitchFamily="34" charset="-122"/>
              </a:rPr>
              <a:t>无论网民扮演何种角色或变动扮演角色及其行为习惯，都是网民本质属性的一种展示与技术性表达，同时也会成为分析网络人际互动主体角色要素和行为要素的依据。所以，网民的自我性、虚拟性和真实性等基本属性，决定着网络人际互动中主体角色与行为的形成与演变进程。</a:t>
            </a:r>
            <a:endParaRPr lang="zh-CN" altLang="en-US" sz="2000" dirty="0">
              <a:solidFill>
                <a:schemeClr val="bg2">
                  <a:lumMod val="25000"/>
                </a:schemeClr>
              </a:solidFill>
              <a:latin typeface="微软雅黑" panose="020B0503020204020204" pitchFamily="34" charset="-122"/>
              <a:ea typeface="微软雅黑" panose="020B0503020204020204" pitchFamily="34" charset="-122"/>
            </a:endParaRPr>
          </a:p>
        </p:txBody>
      </p:sp>
      <p:pic>
        <p:nvPicPr>
          <p:cNvPr id="3074" name="Picture 2">
            <a:extLst>
              <a:ext uri="{FF2B5EF4-FFF2-40B4-BE49-F238E27FC236}">
                <a16:creationId xmlns:a16="http://schemas.microsoft.com/office/drawing/2014/main" id="{E8A30AFC-9D41-4667-8BEE-C9585F6E1D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2309" y="2770775"/>
            <a:ext cx="4568630" cy="229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690462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11127</TotalTime>
  <Words>9027</Words>
  <Application>Microsoft Office PowerPoint</Application>
  <PresentationFormat>宽屏</PresentationFormat>
  <Paragraphs>424</Paragraphs>
  <Slides>58</Slides>
  <Notes>56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58</vt:i4>
      </vt:variant>
    </vt:vector>
  </HeadingPairs>
  <TitlesOfParts>
    <vt:vector size="68" baseType="lpstr">
      <vt:lpstr>Source Han Serif SC</vt:lpstr>
      <vt:lpstr>等线</vt:lpstr>
      <vt:lpstr>微软雅黑</vt:lpstr>
      <vt:lpstr>Arial</vt:lpstr>
      <vt:lpstr>Calibri</vt:lpstr>
      <vt:lpstr>Calibri Light</vt:lpstr>
      <vt:lpstr>Josefin Sans</vt:lpstr>
      <vt:lpstr>Wingdings</vt:lpstr>
      <vt:lpstr>Office 主题</vt:lpstr>
      <vt:lpstr>1_Office 主题</vt:lpstr>
      <vt:lpstr>PowerPoint 演示文稿</vt:lpstr>
      <vt:lpstr>第3章   网络人际互动的结构和作用 授课教师：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jing</cp:lastModifiedBy>
  <cp:revision>1102</cp:revision>
  <cp:lastPrinted>2020-05-31T09:47:00Z</cp:lastPrinted>
  <dcterms:created xsi:type="dcterms:W3CDTF">2019-06-03T11:07:00Z</dcterms:created>
  <dcterms:modified xsi:type="dcterms:W3CDTF">2021-09-28T09:06:19Z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