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7"/>
  </p:notesMasterIdLst>
  <p:sldIdLst>
    <p:sldId id="11089480" r:id="rId3"/>
    <p:sldId id="11089520" r:id="rId4"/>
    <p:sldId id="11089521" r:id="rId5"/>
    <p:sldId id="11089654" r:id="rId6"/>
    <p:sldId id="11089829" r:id="rId7"/>
    <p:sldId id="11089830" r:id="rId8"/>
    <p:sldId id="11089877" r:id="rId9"/>
    <p:sldId id="11089878" r:id="rId10"/>
    <p:sldId id="11089879" r:id="rId11"/>
    <p:sldId id="11089880" r:id="rId12"/>
    <p:sldId id="11089881" r:id="rId13"/>
    <p:sldId id="11089882" r:id="rId14"/>
    <p:sldId id="11089883" r:id="rId15"/>
    <p:sldId id="11089884" r:id="rId16"/>
    <p:sldId id="11089885" r:id="rId17"/>
    <p:sldId id="11089886" r:id="rId18"/>
    <p:sldId id="11089887" r:id="rId19"/>
    <p:sldId id="11089888" r:id="rId20"/>
    <p:sldId id="11089889" r:id="rId21"/>
    <p:sldId id="11089890" r:id="rId22"/>
    <p:sldId id="11089891" r:id="rId23"/>
    <p:sldId id="11089892" r:id="rId24"/>
    <p:sldId id="11089893" r:id="rId25"/>
    <p:sldId id="11089894" r:id="rId26"/>
    <p:sldId id="11089895" r:id="rId27"/>
    <p:sldId id="11089896" r:id="rId28"/>
    <p:sldId id="11089897" r:id="rId29"/>
    <p:sldId id="11089898" r:id="rId30"/>
    <p:sldId id="11089899" r:id="rId31"/>
    <p:sldId id="11089900" r:id="rId32"/>
    <p:sldId id="11089902" r:id="rId33"/>
    <p:sldId id="11089901" r:id="rId34"/>
    <p:sldId id="11089903" r:id="rId35"/>
    <p:sldId id="11089904" r:id="rId36"/>
    <p:sldId id="11089905" r:id="rId37"/>
    <p:sldId id="11089906" r:id="rId38"/>
    <p:sldId id="11089907" r:id="rId39"/>
    <p:sldId id="11089908" r:id="rId40"/>
    <p:sldId id="11089909" r:id="rId41"/>
    <p:sldId id="11089910" r:id="rId42"/>
    <p:sldId id="11089911" r:id="rId43"/>
    <p:sldId id="11089912" r:id="rId44"/>
    <p:sldId id="11089913" r:id="rId45"/>
    <p:sldId id="11089914" r:id="rId46"/>
    <p:sldId id="11089915" r:id="rId47"/>
    <p:sldId id="11089916" r:id="rId48"/>
    <p:sldId id="11089917" r:id="rId49"/>
    <p:sldId id="11089918" r:id="rId50"/>
    <p:sldId id="11089919" r:id="rId51"/>
    <p:sldId id="11089920" r:id="rId52"/>
    <p:sldId id="11089921" r:id="rId53"/>
    <p:sldId id="11089922" r:id="rId54"/>
    <p:sldId id="11089923" r:id="rId55"/>
    <p:sldId id="11089924" r:id="rId56"/>
    <p:sldId id="11089926" r:id="rId57"/>
    <p:sldId id="11089925" r:id="rId58"/>
    <p:sldId id="11089927" r:id="rId59"/>
    <p:sldId id="11089928" r:id="rId60"/>
    <p:sldId id="11089929" r:id="rId61"/>
    <p:sldId id="11089930" r:id="rId62"/>
    <p:sldId id="11089931" r:id="rId63"/>
    <p:sldId id="11089932" r:id="rId64"/>
    <p:sldId id="11089933" r:id="rId65"/>
    <p:sldId id="11089581" r:id="rId6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2021/9/28</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确定网络个体借助社会基础关系所要完成的社会化总目标是“信息共享→知识共享→意义共享→精神共享”。该共享过程不仅体现了网络人际互动的共时性特征，同时还使网络人际互动完成了与</a:t>
            </a:r>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项社会基础关系在纵向和横向的交叉并行运动。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4175259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246962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根据网络人际互动活动的差异性表现，深入透彻的理解网络人际互动是在现实网络社会与现实网络个体高度融合且互相渗透下产生的新型交往形态。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1544105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221162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借助“综合性信息中介系统”平台，互动主体可以从多个渠道获取活动线索讯息，减少了交往互动中信息的不确定性和不真实性，这会对互动交往的深度、广度和强度产生积极正面的影响。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518802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分析与研究综合性信息中介系统的目的是建立真正意义上的网络人际互动信息场域，即社会性信息中介系统。因为只有建立了社会性信息中介系统和平台，才能从根本上证明网络人际互动是一种崭新的交往形态，也才能体现和发挥网络人际互动在网络社会中的核心作用。</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3167499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28423565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3227918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4205750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3356731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1697883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5486448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信息是知识的载体，而知识可以帮助互动主体对生存世界产生新的认知结果。根据信息与知识的关联性，读者可以尝试着分析与讨论网络人际互动实践活动所享有的共享作用，其各个层级能够展现的作用是否都是在信息的基础上展开的？信息对于网络人际互动来说，又代表着什么？同时，这些层间之间是否呈现递进关系？</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21345637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2106819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3020195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网民身份的不确定性和难以识别性，打破了传统社会中人际互动因社会规范的制约而造成的言行非自由性。同时，</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由于网民身份是以数字化和符号化的方式进行展示，使互动过程中网民的身份匿名表现为技术性匿名和社会性匿名两种情形</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。这两种情形，使网民之间的交往活动以虚拟行为开展。</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3409056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3822569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20850223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29151401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3081634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主体间性是人对他人意图的推测与判定。主体间性包含两种级别，一级主体间性是一个人对另一个人意图的判断与推测；二级主体间性则是一个人关于“另一人对他人意图判断与推测”的认知或认识。那么读者认为，在网络中进行互动的两方互动主体，其互动关系的主体间性呈现的是哪一种级别？</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32866720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868941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在这种同源性共存表现中，虽然网络个体的思维、心理以及行为会因为个体在现实社会中文化积累的差异导致其表现出不同，但是，互动主体的同源性还是网络个体之间完成交流沟通的根基。</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239388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3059712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社会空间中各种各样的关系将网络人际互动关系网组成了一个繁复且有秩序的体系，这个体系的秩序性可以表现出网络人际互动关系的完整性、网络人际互动关系的关联性和网络人际互动关系的组织性等特点。</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17682274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1194738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样的道理，网络人际互动的秩序性也表现为这种组织性特征。具体表现为，随着网络信息技术的逐步创新以及网络个体深层次交往的精神需求，良好的网络人际关系也必然走向自我规定和自我构造的方向，用以大力发展自身。</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20035044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41813190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855080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       上</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图所示为不同网站的实名认证操作界面。</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3478485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3770549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37231999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20214011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11605681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14640669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16128146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9884630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21991634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5956862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1069934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当互动双方对呈现内容产生歧义时，如果想要互动继续进行，互动双方必须根据对方的思维揣摩其意图，再及时调整自己对呈现内容的理解，通过不断变换内容呈现方式与沟通技巧，用以改变交流受阻的境遇。</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1546706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20279642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15312216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上</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图所示为网络个体因为文化差异体现不一致的内容。</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4189005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上述内容中介绍了</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种场域，不同的场域代表了情境中互动双方差异性表现的不同侧重点。读者可以尝试在不同情境中，分析与研究互动双方的行为表现，然后阐述互动双方的行为表现具有哪些不同，同时根据这些差异性表现明确情境属于哪个场域？</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34655579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综上所述，网络人际互动的链接性特征不仅体现在互动行为中，而且会反映在网络个体的现实生活中，在极大程度上带领大众的日常生活永远向超越目前状态的方向发展。</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3057484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18383188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13665538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24200560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同时，还可以衡量和检测受传者在感知、思维和情感层面的指标，用以反观宣传效果的传递性。深入理解这种思路后产生一种认知，网络人际互动的宣传会呈现出鲜明的传递性特征。</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3323076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双方互动后彼此产生的变化是在双方互动文本的基础上，以浏览点击率、阅听读回复率、留言跟帖率和回忆复述率等进行分析，用以检测双方在感知、思维、情感和意志层面上的变化；而从其他网民的网页点击率、情感认同率、行为支持率和信息转引率等方面进行分析和研究，可以把握互动活动对网络人际环境乃至社会带来的影响。</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25776942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课堂讨论</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多义性是指一个事物、人物或文本具有多重释义，而多重释义包括事物、人物或文本自身所包含的内容以及其他人对其的不同理解等两个性质。读者尝试着讨论与分析在网络人际互动宣传的多义性中，它的两个方面分别属于哪个性质？</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2852720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7952666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18022132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13748707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349760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820272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网络社会中的这两种关系界面，也充分反映了由网络空间组成的人类活动行为场景，不仅是网民生存与发展的社会基础，还是技术化社会的具体呈现。而且，</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网络人际互动属于网络社会基础关系中的核心因素。</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3258540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网民个体的自我互动包括网民自我的身与心的互动、动机与行为的互动、真实与虚拟的互动以及功利性与审美性的互动等。</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2655514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notesSlide" Target="../notesSlides/notesSlide27.xml"/><Relationship Id="rId4"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网络社会基础关系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网络自我互动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网络自我互动是网络社会空间的终端系统，该系统反映了网络个体的自我互动关系，而这种关系又构成了网络社会空间中个体与自我互动的关系界面。</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图片 6">
            <a:extLst>
              <a:ext uri="{FF2B5EF4-FFF2-40B4-BE49-F238E27FC236}">
                <a16:creationId xmlns:a16="http://schemas.microsoft.com/office/drawing/2014/main" id="{A4080053-8FFD-4256-ACD5-DEC601FD73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8697" y="3393335"/>
            <a:ext cx="6730482" cy="290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61274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网络社会基础关系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网络自我互动中的两种情况</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DE8C6906-2DCF-41BE-AE07-FA179E5F441A}"/>
              </a:ext>
            </a:extLst>
          </p:cNvPr>
          <p:cNvSpPr txBox="1"/>
          <p:nvPr/>
        </p:nvSpPr>
        <p:spPr>
          <a:xfrm>
            <a:off x="6909917" y="2178172"/>
            <a:ext cx="4766600" cy="3833870"/>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根据上述概念和表格中的相关内容进行归纳和总结，网络自我互动的本质意义包含下述两点内容。</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建立在不断升华的网络社会文化和网络个体精神之上，否则得到的只能是网络个体自我互动关系的价值缺失和悬置的历史合理性；</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属于网络社会基础关系中的终点因素。</a:t>
            </a:r>
          </a:p>
        </p:txBody>
      </p:sp>
      <p:grpSp>
        <p:nvGrpSpPr>
          <p:cNvPr id="11" name="组合 10">
            <a:extLst>
              <a:ext uri="{FF2B5EF4-FFF2-40B4-BE49-F238E27FC236}">
                <a16:creationId xmlns:a16="http://schemas.microsoft.com/office/drawing/2014/main" id="{518F6E2D-20E4-4AA2-820B-90A3AE70C852}"/>
              </a:ext>
            </a:extLst>
          </p:cNvPr>
          <p:cNvGrpSpPr/>
          <p:nvPr/>
        </p:nvGrpSpPr>
        <p:grpSpPr>
          <a:xfrm>
            <a:off x="970682" y="2633732"/>
            <a:ext cx="5882153" cy="2975080"/>
            <a:chOff x="5900544" y="1892815"/>
            <a:chExt cx="5882153" cy="2975080"/>
          </a:xfrm>
        </p:grpSpPr>
        <p:sp>
          <p:nvSpPr>
            <p:cNvPr id="14" name="TextBox 10">
              <a:extLst>
                <a:ext uri="{FF2B5EF4-FFF2-40B4-BE49-F238E27FC236}">
                  <a16:creationId xmlns:a16="http://schemas.microsoft.com/office/drawing/2014/main" id="{B5F1E087-CD8B-4F20-B288-FCC03D041CD8}"/>
                </a:ext>
              </a:extLst>
            </p:cNvPr>
            <p:cNvSpPr txBox="1"/>
            <p:nvPr/>
          </p:nvSpPr>
          <p:spPr>
            <a:xfrm>
              <a:off x="6615455" y="1892815"/>
              <a:ext cx="5167242" cy="1569660"/>
            </a:xfrm>
            <a:prstGeom prst="rect">
              <a:avLst/>
            </a:prstGeom>
            <a:noFill/>
          </p:spPr>
          <p:txBody>
            <a:bodyPr wrap="square" rtlCol="0">
              <a:spAutoFit/>
            </a:bodyPr>
            <a:lstStyle/>
            <a:p>
              <a:r>
                <a:rPr lang="zh-CN" altLang="en-US" sz="1600" b="1"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rPr>
                <a:t>第一种情况</a:t>
              </a:r>
              <a:endParaRPr lang="en-US" sz="1600"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600" dirty="0">
                  <a:solidFill>
                    <a:schemeClr val="tx1">
                      <a:lumMod val="50000"/>
                      <a:lumOff val="50000"/>
                    </a:schemeClr>
                  </a:solidFill>
                  <a:ea typeface="Source Han Serif SC" panose="02020400000000000000" pitchFamily="18" charset="-122"/>
                </a:rPr>
                <a:t>由于网络自我互动并非单纯的网上或网下状况，因此对个体自我互动的关系和活动只作一般性理解是不够的。而是需要以个体的现实社会人文底蕴以及承载的现实社会和网络社会的多重情怀为基础，在内心深处构建一个属于自己的互动交往视界。</a:t>
              </a:r>
              <a:endParaRPr lang="en-US"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5" name="TextBox 11">
              <a:extLst>
                <a:ext uri="{FF2B5EF4-FFF2-40B4-BE49-F238E27FC236}">
                  <a16:creationId xmlns:a16="http://schemas.microsoft.com/office/drawing/2014/main" id="{7FF3CEA4-645F-49F4-9EC6-66E4A42EEAC0}"/>
                </a:ext>
              </a:extLst>
            </p:cNvPr>
            <p:cNvSpPr txBox="1"/>
            <p:nvPr/>
          </p:nvSpPr>
          <p:spPr>
            <a:xfrm>
              <a:off x="6615454" y="3544456"/>
              <a:ext cx="5167242" cy="1323439"/>
            </a:xfrm>
            <a:prstGeom prst="rect">
              <a:avLst/>
            </a:prstGeom>
            <a:noFill/>
          </p:spPr>
          <p:txBody>
            <a:bodyPr wrap="square" rtlCol="0">
              <a:spAutoFit/>
            </a:bodyPr>
            <a:lstStyle/>
            <a:p>
              <a:r>
                <a:rPr lang="zh-CN" altLang="en-US" sz="16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第二种情况</a:t>
              </a:r>
              <a:endParaRPr lang="en-US" sz="1600"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600" dirty="0">
                  <a:solidFill>
                    <a:schemeClr val="tx1">
                      <a:lumMod val="50000"/>
                      <a:lumOff val="50000"/>
                    </a:schemeClr>
                  </a:solidFill>
                  <a:ea typeface="Source Han Serif SC" panose="02020400000000000000" pitchFamily="18" charset="-122"/>
                </a:rPr>
                <a:t>如果不能将网络个体自我互动的人文审美性作为网络虚拟行为生成与发展的价值原点和导向，个体极有可能使用悲观与纠结的心态面对网络社会生活，最终导致网络社会诞生的价值和意义成为虚妄和无效内容。</a:t>
              </a:r>
              <a:endParaRPr lang="en-US"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nvGrpSpPr>
            <p:cNvPr id="16" name="Group 18">
              <a:extLst>
                <a:ext uri="{FF2B5EF4-FFF2-40B4-BE49-F238E27FC236}">
                  <a16:creationId xmlns:a16="http://schemas.microsoft.com/office/drawing/2014/main" id="{4E33CDFC-7C8B-406A-803E-0B908AA669BE}"/>
                </a:ext>
              </a:extLst>
            </p:cNvPr>
            <p:cNvGrpSpPr/>
            <p:nvPr/>
          </p:nvGrpSpPr>
          <p:grpSpPr>
            <a:xfrm>
              <a:off x="5927360" y="1963169"/>
              <a:ext cx="657827" cy="638993"/>
              <a:chOff x="860271" y="1518068"/>
              <a:chExt cx="493370" cy="479245"/>
            </a:xfrm>
          </p:grpSpPr>
          <p:sp>
            <p:nvSpPr>
              <p:cNvPr id="21" name="Rounded Rectangle 19">
                <a:extLst>
                  <a:ext uri="{FF2B5EF4-FFF2-40B4-BE49-F238E27FC236}">
                    <a16:creationId xmlns:a16="http://schemas.microsoft.com/office/drawing/2014/main" id="{14D828FF-A2F9-4E3F-9494-F3F332E42DE4}"/>
                  </a:ext>
                </a:extLst>
              </p:cNvPr>
              <p:cNvSpPr/>
              <p:nvPr/>
            </p:nvSpPr>
            <p:spPr>
              <a:xfrm>
                <a:off x="860271" y="151806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Freeform 6">
                <a:extLst>
                  <a:ext uri="{FF2B5EF4-FFF2-40B4-BE49-F238E27FC236}">
                    <a16:creationId xmlns:a16="http://schemas.microsoft.com/office/drawing/2014/main" id="{0A837043-528F-400F-9042-3DD5C87604EE}"/>
                  </a:ext>
                </a:extLst>
              </p:cNvPr>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8" name="Group 21">
              <a:extLst>
                <a:ext uri="{FF2B5EF4-FFF2-40B4-BE49-F238E27FC236}">
                  <a16:creationId xmlns:a16="http://schemas.microsoft.com/office/drawing/2014/main" id="{C122C773-3C82-4CD6-B632-A4FD70C33204}"/>
                </a:ext>
              </a:extLst>
            </p:cNvPr>
            <p:cNvGrpSpPr/>
            <p:nvPr/>
          </p:nvGrpSpPr>
          <p:grpSpPr>
            <a:xfrm>
              <a:off x="5900544" y="3614810"/>
              <a:ext cx="657827" cy="638993"/>
              <a:chOff x="840159" y="2636083"/>
              <a:chExt cx="493370" cy="479245"/>
            </a:xfrm>
          </p:grpSpPr>
          <p:sp>
            <p:nvSpPr>
              <p:cNvPr id="19" name="Rounded Rectangle 22">
                <a:extLst>
                  <a:ext uri="{FF2B5EF4-FFF2-40B4-BE49-F238E27FC236}">
                    <a16:creationId xmlns:a16="http://schemas.microsoft.com/office/drawing/2014/main" id="{3504FD7A-7F5D-4A59-B3F2-0E7029CC4790}"/>
                  </a:ext>
                </a:extLst>
              </p:cNvPr>
              <p:cNvSpPr/>
              <p:nvPr/>
            </p:nvSpPr>
            <p:spPr>
              <a:xfrm>
                <a:off x="840159" y="2636083"/>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Freeform 100">
                <a:extLst>
                  <a:ext uri="{FF2B5EF4-FFF2-40B4-BE49-F238E27FC236}">
                    <a16:creationId xmlns:a16="http://schemas.microsoft.com/office/drawing/2014/main" id="{63C5B233-BB6E-4265-926D-39C06142816E}"/>
                  </a:ext>
                </a:extLst>
              </p:cNvPr>
              <p:cNvSpPr>
                <a:spLocks noEditPoints="1"/>
              </p:cNvSpPr>
              <p:nvPr/>
            </p:nvSpPr>
            <p:spPr bwMode="auto">
              <a:xfrm>
                <a:off x="971750" y="276537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400766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现实与网络的高度融合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现实网络社会和现实网络个体的概念释义</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817A45F5-FB91-47CC-9004-65FE98A814DC}"/>
              </a:ext>
            </a:extLst>
          </p:cNvPr>
          <p:cNvGrpSpPr/>
          <p:nvPr/>
        </p:nvGrpSpPr>
        <p:grpSpPr>
          <a:xfrm>
            <a:off x="1678185" y="2416500"/>
            <a:ext cx="9527945" cy="3848720"/>
            <a:chOff x="1678185" y="2416500"/>
            <a:chExt cx="9527945" cy="3848720"/>
          </a:xfrm>
        </p:grpSpPr>
        <p:grpSp>
          <p:nvGrpSpPr>
            <p:cNvPr id="11" name="组合 10">
              <a:extLst>
                <a:ext uri="{FF2B5EF4-FFF2-40B4-BE49-F238E27FC236}">
                  <a16:creationId xmlns:a16="http://schemas.microsoft.com/office/drawing/2014/main" id="{94EA6FCB-A722-4E9E-B908-700D69ED0096}"/>
                </a:ext>
              </a:extLst>
            </p:cNvPr>
            <p:cNvGrpSpPr/>
            <p:nvPr/>
          </p:nvGrpSpPr>
          <p:grpSpPr>
            <a:xfrm>
              <a:off x="1678185" y="2416500"/>
              <a:ext cx="2723548" cy="3848720"/>
              <a:chOff x="3215681" y="1220755"/>
              <a:chExt cx="3407055" cy="4814604"/>
            </a:xfrm>
          </p:grpSpPr>
          <p:grpSp>
            <p:nvGrpSpPr>
              <p:cNvPr id="14" name="组合 13">
                <a:extLst>
                  <a:ext uri="{FF2B5EF4-FFF2-40B4-BE49-F238E27FC236}">
                    <a16:creationId xmlns:a16="http://schemas.microsoft.com/office/drawing/2014/main" id="{7FC366D9-74F9-422D-B73F-4AEEE61D1AB8}"/>
                  </a:ext>
                </a:extLst>
              </p:cNvPr>
              <p:cNvGrpSpPr/>
              <p:nvPr/>
            </p:nvGrpSpPr>
            <p:grpSpPr>
              <a:xfrm>
                <a:off x="4873145" y="2091085"/>
                <a:ext cx="1749591" cy="3378936"/>
                <a:chOff x="-3768725" y="1125538"/>
                <a:chExt cx="2517775" cy="4862513"/>
              </a:xfrm>
            </p:grpSpPr>
            <p:sp>
              <p:nvSpPr>
                <p:cNvPr id="32" name="ïşḻïďê-Freeform 35">
                  <a:extLst>
                    <a:ext uri="{FF2B5EF4-FFF2-40B4-BE49-F238E27FC236}">
                      <a16:creationId xmlns:a16="http://schemas.microsoft.com/office/drawing/2014/main" id="{BDA5F648-64E3-492A-96F9-686D8A24A54D}"/>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ïşḻïďê-Freeform 36">
                  <a:extLst>
                    <a:ext uri="{FF2B5EF4-FFF2-40B4-BE49-F238E27FC236}">
                      <a16:creationId xmlns:a16="http://schemas.microsoft.com/office/drawing/2014/main" id="{4729714B-DB93-4A51-8462-E9E918EB5686}"/>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tx1">
                    <a:lumMod val="65000"/>
                    <a:lumOff val="3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ïşḻïďê-Oval 37">
                  <a:extLst>
                    <a:ext uri="{FF2B5EF4-FFF2-40B4-BE49-F238E27FC236}">
                      <a16:creationId xmlns:a16="http://schemas.microsoft.com/office/drawing/2014/main" id="{CB414829-9B0C-4B94-A53F-41E8653DC33F}"/>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ïşḻïďê-Oval 38">
                  <a:extLst>
                    <a:ext uri="{FF2B5EF4-FFF2-40B4-BE49-F238E27FC236}">
                      <a16:creationId xmlns:a16="http://schemas.microsoft.com/office/drawing/2014/main" id="{2E519CC7-69BF-4A5C-8F43-7DAD6AE94D9B}"/>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ïşḻïďê-Freeform 39">
                  <a:extLst>
                    <a:ext uri="{FF2B5EF4-FFF2-40B4-BE49-F238E27FC236}">
                      <a16:creationId xmlns:a16="http://schemas.microsoft.com/office/drawing/2014/main" id="{A1D68CBF-53FB-48E6-B9FA-BB6960B512EA}"/>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ïşḻïďê-Freeform 40">
                  <a:extLst>
                    <a:ext uri="{FF2B5EF4-FFF2-40B4-BE49-F238E27FC236}">
                      <a16:creationId xmlns:a16="http://schemas.microsoft.com/office/drawing/2014/main" id="{B0E13CEF-95E5-4593-900D-740F335E1009}"/>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ïşḻïďê-Freeform 41">
                  <a:extLst>
                    <a:ext uri="{FF2B5EF4-FFF2-40B4-BE49-F238E27FC236}">
                      <a16:creationId xmlns:a16="http://schemas.microsoft.com/office/drawing/2014/main" id="{61D35521-FE03-4813-AA1A-911C5D3C0643}"/>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ïşḻïďê-Freeform 42">
                  <a:extLst>
                    <a:ext uri="{FF2B5EF4-FFF2-40B4-BE49-F238E27FC236}">
                      <a16:creationId xmlns:a16="http://schemas.microsoft.com/office/drawing/2014/main" id="{850F349D-446E-4DEA-B79E-E284A9BC712D}"/>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ïşḻïďê-Freeform 43">
                  <a:extLst>
                    <a:ext uri="{FF2B5EF4-FFF2-40B4-BE49-F238E27FC236}">
                      <a16:creationId xmlns:a16="http://schemas.microsoft.com/office/drawing/2014/main" id="{C1FBCF98-B832-4B8E-AEEC-ED87B4FBF5A4}"/>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ïşḻïďê-Rectangle 44">
                  <a:extLst>
                    <a:ext uri="{FF2B5EF4-FFF2-40B4-BE49-F238E27FC236}">
                      <a16:creationId xmlns:a16="http://schemas.microsoft.com/office/drawing/2014/main" id="{0996F43C-8F19-4926-9C5F-0812BD423CCC}"/>
                    </a:ext>
                  </a:extLst>
                </p:cNvPr>
                <p:cNvSpPr/>
                <p:nvPr/>
              </p:nvSpPr>
              <p:spPr bwMode="auto">
                <a:xfrm>
                  <a:off x="-3605213" y="1709738"/>
                  <a:ext cx="2209800" cy="3695700"/>
                </a:xfrm>
                <a:prstGeom prst="rect">
                  <a:avLst/>
                </a:prstGeom>
                <a:solidFill>
                  <a:schemeClr val="accent1"/>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ïṧḷïḓê-Freeform 45">
                  <a:extLst>
                    <a:ext uri="{FF2B5EF4-FFF2-40B4-BE49-F238E27FC236}">
                      <a16:creationId xmlns:a16="http://schemas.microsoft.com/office/drawing/2014/main" id="{2A07BF4B-9EF5-455E-A143-07AB49BEEF9F}"/>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ïṧḷïḓê-Freeform 46">
                  <a:extLst>
                    <a:ext uri="{FF2B5EF4-FFF2-40B4-BE49-F238E27FC236}">
                      <a16:creationId xmlns:a16="http://schemas.microsoft.com/office/drawing/2014/main" id="{0B0F788A-E36B-44E2-B91F-07CFC21F88BE}"/>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ïṧḷïḓê-Freeform 47">
                  <a:extLst>
                    <a:ext uri="{FF2B5EF4-FFF2-40B4-BE49-F238E27FC236}">
                      <a16:creationId xmlns:a16="http://schemas.microsoft.com/office/drawing/2014/main" id="{347EBA56-D5CE-497E-AFC8-DCB1D5F0EC0D}"/>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ïṧḷïḓê-Freeform 48">
                  <a:extLst>
                    <a:ext uri="{FF2B5EF4-FFF2-40B4-BE49-F238E27FC236}">
                      <a16:creationId xmlns:a16="http://schemas.microsoft.com/office/drawing/2014/main" id="{E6D9FEFB-F3F5-4712-A15F-520598C60648}"/>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ïṧḷïḓê-Freeform 49">
                  <a:extLst>
                    <a:ext uri="{FF2B5EF4-FFF2-40B4-BE49-F238E27FC236}">
                      <a16:creationId xmlns:a16="http://schemas.microsoft.com/office/drawing/2014/main" id="{0E594B7B-E3C7-4C2E-8A2D-AD4B2BC1A491}"/>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2CC77BD0-25C9-4923-984A-157E16F2E9B0}"/>
                  </a:ext>
                </a:extLst>
              </p:cNvPr>
              <p:cNvGrpSpPr/>
              <p:nvPr/>
            </p:nvGrpSpPr>
            <p:grpSpPr>
              <a:xfrm>
                <a:off x="3215681" y="1220755"/>
                <a:ext cx="2492964" cy="4814604"/>
                <a:chOff x="-3768725" y="1125538"/>
                <a:chExt cx="2517775" cy="4862513"/>
              </a:xfrm>
            </p:grpSpPr>
            <p:sp>
              <p:nvSpPr>
                <p:cNvPr id="16" name="ïṧḷïḓê-Freeform 20">
                  <a:extLst>
                    <a:ext uri="{FF2B5EF4-FFF2-40B4-BE49-F238E27FC236}">
                      <a16:creationId xmlns:a16="http://schemas.microsoft.com/office/drawing/2014/main" id="{23973D1D-A5DB-4E33-8934-3B537F1AFBD8}"/>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ïṧḷïḓê-Freeform 21">
                  <a:extLst>
                    <a:ext uri="{FF2B5EF4-FFF2-40B4-BE49-F238E27FC236}">
                      <a16:creationId xmlns:a16="http://schemas.microsoft.com/office/drawing/2014/main" id="{D20DCC99-900E-44CB-A36C-08830172990F}"/>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ïṧḷïḓê-Oval 22">
                  <a:extLst>
                    <a:ext uri="{FF2B5EF4-FFF2-40B4-BE49-F238E27FC236}">
                      <a16:creationId xmlns:a16="http://schemas.microsoft.com/office/drawing/2014/main" id="{5A6EB28A-FE3A-4860-A171-2460B37CE73B}"/>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ïṧḷïḓê-Oval 23">
                  <a:extLst>
                    <a:ext uri="{FF2B5EF4-FFF2-40B4-BE49-F238E27FC236}">
                      <a16:creationId xmlns:a16="http://schemas.microsoft.com/office/drawing/2014/main" id="{C21BA7EE-C051-4EA6-A76D-5B2CB28F26FC}"/>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ïṧḷïḓê-Freeform 24">
                  <a:extLst>
                    <a:ext uri="{FF2B5EF4-FFF2-40B4-BE49-F238E27FC236}">
                      <a16:creationId xmlns:a16="http://schemas.microsoft.com/office/drawing/2014/main" id="{A5F7A4E9-3F95-4261-97A7-749E6BD43832}"/>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ïṧḷïḓê-Freeform 25">
                  <a:extLst>
                    <a:ext uri="{FF2B5EF4-FFF2-40B4-BE49-F238E27FC236}">
                      <a16:creationId xmlns:a16="http://schemas.microsoft.com/office/drawing/2014/main" id="{A1C991D0-25EE-458E-9F0E-DB26BF36C76E}"/>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ïṧḷïḓê-Freeform 26">
                  <a:extLst>
                    <a:ext uri="{FF2B5EF4-FFF2-40B4-BE49-F238E27FC236}">
                      <a16:creationId xmlns:a16="http://schemas.microsoft.com/office/drawing/2014/main" id="{DA8C4858-B980-48AD-8016-164A0F91C420}"/>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ïṧḷïḓê-Freeform 27">
                  <a:extLst>
                    <a:ext uri="{FF2B5EF4-FFF2-40B4-BE49-F238E27FC236}">
                      <a16:creationId xmlns:a16="http://schemas.microsoft.com/office/drawing/2014/main" id="{627F9057-79CA-485F-8D76-93E4966438F2}"/>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ïṧḷïḓê-Freeform 28">
                  <a:extLst>
                    <a:ext uri="{FF2B5EF4-FFF2-40B4-BE49-F238E27FC236}">
                      <a16:creationId xmlns:a16="http://schemas.microsoft.com/office/drawing/2014/main" id="{F75D1B6C-0A2D-4370-A13E-AEB60FBEBBD3}"/>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ïṧḷïḓê-Rectangle 29">
                  <a:extLst>
                    <a:ext uri="{FF2B5EF4-FFF2-40B4-BE49-F238E27FC236}">
                      <a16:creationId xmlns:a16="http://schemas.microsoft.com/office/drawing/2014/main" id="{96003167-0AC7-42DB-9FA4-8820DA42CA28}"/>
                    </a:ext>
                  </a:extLst>
                </p:cNvPr>
                <p:cNvSpPr/>
                <p:nvPr/>
              </p:nvSpPr>
              <p:spPr bwMode="auto">
                <a:xfrm>
                  <a:off x="-3605213" y="1709738"/>
                  <a:ext cx="2209800" cy="3695700"/>
                </a:xfrm>
                <a:prstGeom prst="rect">
                  <a:avLst/>
                </a:prstGeom>
                <a:solidFill>
                  <a:schemeClr val="accent2"/>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ïṧḷïḓê-Freeform 30">
                  <a:extLst>
                    <a:ext uri="{FF2B5EF4-FFF2-40B4-BE49-F238E27FC236}">
                      <a16:creationId xmlns:a16="http://schemas.microsoft.com/office/drawing/2014/main" id="{00F264E9-CB1E-4E93-B497-82616EFE015F}"/>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ïṧḷïḓê-Freeform 31">
                  <a:extLst>
                    <a:ext uri="{FF2B5EF4-FFF2-40B4-BE49-F238E27FC236}">
                      <a16:creationId xmlns:a16="http://schemas.microsoft.com/office/drawing/2014/main" id="{293262B4-F987-4D09-B92E-D93A60650AC4}"/>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ïṧḷïḓê-Freeform 32">
                  <a:extLst>
                    <a:ext uri="{FF2B5EF4-FFF2-40B4-BE49-F238E27FC236}">
                      <a16:creationId xmlns:a16="http://schemas.microsoft.com/office/drawing/2014/main" id="{768228D9-F27D-4B18-84D0-82F9A4808EA5}"/>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ïṧḷïḓê-Freeform 33">
                  <a:extLst>
                    <a:ext uri="{FF2B5EF4-FFF2-40B4-BE49-F238E27FC236}">
                      <a16:creationId xmlns:a16="http://schemas.microsoft.com/office/drawing/2014/main" id="{B0C7CAB0-07DA-4812-B054-F84C575E41E7}"/>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ïṧḷïḓê-Freeform 34">
                  <a:extLst>
                    <a:ext uri="{FF2B5EF4-FFF2-40B4-BE49-F238E27FC236}">
                      <a16:creationId xmlns:a16="http://schemas.microsoft.com/office/drawing/2014/main" id="{823E7F26-2A46-4063-8BD8-0102F716D1FB}"/>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47" name="组合 46">
              <a:extLst>
                <a:ext uri="{FF2B5EF4-FFF2-40B4-BE49-F238E27FC236}">
                  <a16:creationId xmlns:a16="http://schemas.microsoft.com/office/drawing/2014/main" id="{8F0A99F6-CA71-4559-81DC-564923B1D9A0}"/>
                </a:ext>
              </a:extLst>
            </p:cNvPr>
            <p:cNvGrpSpPr/>
            <p:nvPr/>
          </p:nvGrpSpPr>
          <p:grpSpPr>
            <a:xfrm>
              <a:off x="5053343" y="2609628"/>
              <a:ext cx="6152787" cy="940920"/>
              <a:chOff x="8172533" y="1948892"/>
              <a:chExt cx="6152787" cy="940920"/>
            </a:xfrm>
          </p:grpSpPr>
          <p:sp>
            <p:nvSpPr>
              <p:cNvPr id="48" name="ïṧḷïḓê-Rectangle 15">
                <a:extLst>
                  <a:ext uri="{FF2B5EF4-FFF2-40B4-BE49-F238E27FC236}">
                    <a16:creationId xmlns:a16="http://schemas.microsoft.com/office/drawing/2014/main" id="{C64E5DFE-17A7-45DF-BA46-FEE4BBC8AF6B}"/>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是指现实社会与网络社会进行交融后产生的社会形式，这种社会形式既包括现实社会中的拓展内容，也包括网络社会中的崭新内容。</a:t>
                </a:r>
              </a:p>
            </p:txBody>
          </p:sp>
          <p:sp>
            <p:nvSpPr>
              <p:cNvPr id="49" name="ïṧḷïḓê-文本框 59">
                <a:extLst>
                  <a:ext uri="{FF2B5EF4-FFF2-40B4-BE49-F238E27FC236}">
                    <a16:creationId xmlns:a16="http://schemas.microsoft.com/office/drawing/2014/main" id="{B506587B-0EDD-422F-BAEE-CB12AFD3E2B8}"/>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现实网络社会</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0" name="组合 49">
              <a:extLst>
                <a:ext uri="{FF2B5EF4-FFF2-40B4-BE49-F238E27FC236}">
                  <a16:creationId xmlns:a16="http://schemas.microsoft.com/office/drawing/2014/main" id="{FBB3073F-94A0-4F1D-83CC-71EEC0276F8B}"/>
                </a:ext>
              </a:extLst>
            </p:cNvPr>
            <p:cNvGrpSpPr/>
            <p:nvPr/>
          </p:nvGrpSpPr>
          <p:grpSpPr>
            <a:xfrm>
              <a:off x="5053343" y="4268031"/>
              <a:ext cx="6152787" cy="940920"/>
              <a:chOff x="8172533" y="1948892"/>
              <a:chExt cx="6152787" cy="940920"/>
            </a:xfrm>
          </p:grpSpPr>
          <p:sp>
            <p:nvSpPr>
              <p:cNvPr id="51" name="ïṧḷïḓê-Rectangle 15">
                <a:extLst>
                  <a:ext uri="{FF2B5EF4-FFF2-40B4-BE49-F238E27FC236}">
                    <a16:creationId xmlns:a16="http://schemas.microsoft.com/office/drawing/2014/main" id="{ACDFBBCA-6E92-45C6-AC5D-15D8C79A478D}"/>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是指在现实网络社会中活动的个体，该个体既有着现实社会中的生活痕迹，又体现了网络社会中的特色表现形式，使现实身份和网络身份产生交织状态。</a:t>
                </a:r>
              </a:p>
            </p:txBody>
          </p:sp>
          <p:sp>
            <p:nvSpPr>
              <p:cNvPr id="52" name="ïṧḷïḓê-文本框 59">
                <a:extLst>
                  <a:ext uri="{FF2B5EF4-FFF2-40B4-BE49-F238E27FC236}">
                    <a16:creationId xmlns:a16="http://schemas.microsoft.com/office/drawing/2014/main" id="{D04343F2-18A4-4F1C-89D6-92F2313493D3}"/>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现实网络个体</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108156810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现实与网络的高度融合</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现实网络社会和现实网络个体的概念释义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上述概念可知，在现实网络社会生存的现实网络个体，其是在现实社会与网络社会高度融合、部分重叠和边界模糊的背景下，进行着网络人际互动，并且该种人际互动与传统的人际互动交往形态存在较大差异。</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图所示为网络人际互动活动的差异性表现。</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1F52F9DE-DE53-456D-86F8-A1B4184559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4337" y="3622363"/>
            <a:ext cx="7846972" cy="261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977180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信息中介系统和平台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由于网络人际互动是发生在综合性信息中介系统平台上的客观信息交流活动。而与传统的发生在现实生活中的人际互动相比，网络人际互动的中介系统比现实社会中的人际互动实践活动更优秀。</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现实社会中发生的人际互动活动，互动双方拥有诸多中介方式，包括语言、文字、电报、电话、传真以及数字和符号等，但是这些中介方式只是作为一种媒介工具出现。网络人际互动的中介系统并不是传统人际互动媒介的简单拼凑组合，而是产生了实质性的变化，从作用单一的媒介工具变为社会意义上的综合性信息中介系统。</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444741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49504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信息中介系统和平台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该综合性信息中介系统不仅对消息的产生与发展具有时间排序的功能，自身也存在着层级的划分，共分为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个层级，其各个层级的作用如</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图</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所示。</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C5CACFAD-6173-41B2-8D3C-BDA4A359A94F}"/>
              </a:ext>
            </a:extLst>
          </p:cNvPr>
          <p:cNvGrpSpPr/>
          <p:nvPr/>
        </p:nvGrpSpPr>
        <p:grpSpPr>
          <a:xfrm>
            <a:off x="914858" y="2678249"/>
            <a:ext cx="10400389" cy="3376756"/>
            <a:chOff x="966530" y="2252188"/>
            <a:chExt cx="10400389" cy="3376756"/>
          </a:xfrm>
        </p:grpSpPr>
        <p:sp>
          <p:nvSpPr>
            <p:cNvPr id="11" name="空心弧 10">
              <a:extLst>
                <a:ext uri="{FF2B5EF4-FFF2-40B4-BE49-F238E27FC236}">
                  <a16:creationId xmlns:a16="http://schemas.microsoft.com/office/drawing/2014/main" id="{51DD17ED-9C55-4DF5-9864-CC084DEBC2BC}"/>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矩形 11">
              <a:extLst>
                <a:ext uri="{FF2B5EF4-FFF2-40B4-BE49-F238E27FC236}">
                  <a16:creationId xmlns:a16="http://schemas.microsoft.com/office/drawing/2014/main" id="{26B84596-60A0-4762-B354-D2347E29A432}"/>
                </a:ext>
              </a:extLst>
            </p:cNvPr>
            <p:cNvSpPr/>
            <p:nvPr/>
          </p:nvSpPr>
          <p:spPr>
            <a:xfrm>
              <a:off x="4559727" y="3680719"/>
              <a:ext cx="2530733" cy="430887"/>
            </a:xfrm>
            <a:prstGeom prst="rect">
              <a:avLst/>
            </a:prstGeom>
          </p:spPr>
          <p:txBody>
            <a:bodyPr wrap="square" anchor="ctr">
              <a:spAutoFit/>
              <a:scene3d>
                <a:camera prst="orthographicFront"/>
                <a:lightRig rig="threePt" dir="t"/>
              </a:scene3d>
              <a:sp3d contourW="12700"/>
            </a:bodyPr>
            <a:lstStyle/>
            <a:p>
              <a:pPr algn="ctr"/>
              <a:r>
                <a:rPr lang="en-US" altLang="zh-CN" sz="22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4</a:t>
              </a:r>
              <a:r>
                <a:rPr lang="zh-CN" altLang="en-US" sz="22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个层级的作用</a:t>
              </a:r>
              <a:endParaRPr lang="en-US" altLang="zh-CN" sz="22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14" name="组合 13">
              <a:extLst>
                <a:ext uri="{FF2B5EF4-FFF2-40B4-BE49-F238E27FC236}">
                  <a16:creationId xmlns:a16="http://schemas.microsoft.com/office/drawing/2014/main" id="{F6F42F85-50E7-4A66-985D-6D4A84CE396D}"/>
                </a:ext>
              </a:extLst>
            </p:cNvPr>
            <p:cNvGrpSpPr/>
            <p:nvPr/>
          </p:nvGrpSpPr>
          <p:grpSpPr>
            <a:xfrm>
              <a:off x="966530" y="2252188"/>
              <a:ext cx="10400389" cy="3376756"/>
              <a:chOff x="966530" y="2252188"/>
              <a:chExt cx="10400389" cy="3376756"/>
            </a:xfrm>
          </p:grpSpPr>
          <p:grpSp>
            <p:nvGrpSpPr>
              <p:cNvPr id="15" name="组合 14">
                <a:extLst>
                  <a:ext uri="{FF2B5EF4-FFF2-40B4-BE49-F238E27FC236}">
                    <a16:creationId xmlns:a16="http://schemas.microsoft.com/office/drawing/2014/main" id="{7F1C4B53-CBD7-438B-995E-8CA8128B260B}"/>
                  </a:ext>
                </a:extLst>
              </p:cNvPr>
              <p:cNvGrpSpPr/>
              <p:nvPr/>
            </p:nvGrpSpPr>
            <p:grpSpPr>
              <a:xfrm>
                <a:off x="4151728" y="2252188"/>
                <a:ext cx="3360000" cy="3360000"/>
                <a:chOff x="4151728" y="2252188"/>
                <a:chExt cx="3360000" cy="3360000"/>
              </a:xfrm>
            </p:grpSpPr>
            <p:sp>
              <p:nvSpPr>
                <p:cNvPr id="35" name="空心弧 34">
                  <a:extLst>
                    <a:ext uri="{FF2B5EF4-FFF2-40B4-BE49-F238E27FC236}">
                      <a16:creationId xmlns:a16="http://schemas.microsoft.com/office/drawing/2014/main" id="{2E7B9F81-D14E-4FAF-8A39-91599120DBAB}"/>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空心弧 35">
                  <a:extLst>
                    <a:ext uri="{FF2B5EF4-FFF2-40B4-BE49-F238E27FC236}">
                      <a16:creationId xmlns:a16="http://schemas.microsoft.com/office/drawing/2014/main" id="{8F353D9D-72F0-43A0-A7E1-7C12315D9FE1}"/>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B5647B8A-CB71-40F0-8C1F-C3F3043711F9}"/>
                  </a:ext>
                </a:extLst>
              </p:cNvPr>
              <p:cNvGrpSpPr/>
              <p:nvPr/>
            </p:nvGrpSpPr>
            <p:grpSpPr>
              <a:xfrm>
                <a:off x="966530" y="2344442"/>
                <a:ext cx="10400389" cy="3284502"/>
                <a:chOff x="966530" y="2344442"/>
                <a:chExt cx="10400389" cy="3284502"/>
              </a:xfrm>
            </p:grpSpPr>
            <p:grpSp>
              <p:nvGrpSpPr>
                <p:cNvPr id="18" name="组合 17">
                  <a:extLst>
                    <a:ext uri="{FF2B5EF4-FFF2-40B4-BE49-F238E27FC236}">
                      <a16:creationId xmlns:a16="http://schemas.microsoft.com/office/drawing/2014/main" id="{29B9F97D-1E77-43F9-943F-DA192FE66CE3}"/>
                    </a:ext>
                  </a:extLst>
                </p:cNvPr>
                <p:cNvGrpSpPr/>
                <p:nvPr/>
              </p:nvGrpSpPr>
              <p:grpSpPr>
                <a:xfrm>
                  <a:off x="1036472" y="2344442"/>
                  <a:ext cx="10312480" cy="3066281"/>
                  <a:chOff x="1037925" y="2131787"/>
                  <a:chExt cx="10312480" cy="3066281"/>
                </a:xfrm>
              </p:grpSpPr>
              <p:sp>
                <p:nvSpPr>
                  <p:cNvPr id="23" name="空心弧 22">
                    <a:extLst>
                      <a:ext uri="{FF2B5EF4-FFF2-40B4-BE49-F238E27FC236}">
                        <a16:creationId xmlns:a16="http://schemas.microsoft.com/office/drawing/2014/main" id="{5ACFF6BD-DE44-418F-8AFA-E9E1B4BEAD82}"/>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4" name="组合 23">
                    <a:extLst>
                      <a:ext uri="{FF2B5EF4-FFF2-40B4-BE49-F238E27FC236}">
                        <a16:creationId xmlns:a16="http://schemas.microsoft.com/office/drawing/2014/main" id="{518D03AB-8CB2-4704-BC03-F544DA42BD6A}"/>
                      </a:ext>
                    </a:extLst>
                  </p:cNvPr>
                  <p:cNvGrpSpPr/>
                  <p:nvPr/>
                </p:nvGrpSpPr>
                <p:grpSpPr>
                  <a:xfrm>
                    <a:off x="3521882" y="3000516"/>
                    <a:ext cx="5149081" cy="1456267"/>
                    <a:chOff x="2641409" y="2413000"/>
                    <a:chExt cx="3861811" cy="1092200"/>
                  </a:xfrm>
                </p:grpSpPr>
                <p:cxnSp>
                  <p:nvCxnSpPr>
                    <p:cNvPr id="31" name="直接连接符 30">
                      <a:extLst>
                        <a:ext uri="{FF2B5EF4-FFF2-40B4-BE49-F238E27FC236}">
                          <a16:creationId xmlns:a16="http://schemas.microsoft.com/office/drawing/2014/main" id="{70BFDDD7-A5C5-4FE2-B51E-DCFF68ED58C3}"/>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EFD1061-A062-4316-8543-DF1392DFDBE2}"/>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61FBAD2-637C-4137-BAF8-CE4D2A4A8570}"/>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27922F8D-1CFF-47F9-9D27-A6398A6255D3}"/>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3ACC99CA-4205-44AA-B34B-5C076A0CE84A}"/>
                      </a:ext>
                    </a:extLst>
                  </p:cNvPr>
                  <p:cNvGrpSpPr/>
                  <p:nvPr/>
                </p:nvGrpSpPr>
                <p:grpSpPr>
                  <a:xfrm>
                    <a:off x="1037925" y="2131787"/>
                    <a:ext cx="2449567" cy="1029044"/>
                    <a:chOff x="452273" y="1983602"/>
                    <a:chExt cx="2449567" cy="1029045"/>
                  </a:xfrm>
                </p:grpSpPr>
                <p:sp>
                  <p:nvSpPr>
                    <p:cNvPr id="29" name="TextBox 18">
                      <a:extLst>
                        <a:ext uri="{FF2B5EF4-FFF2-40B4-BE49-F238E27FC236}">
                          <a16:creationId xmlns:a16="http://schemas.microsoft.com/office/drawing/2014/main" id="{259A0480-484E-4ABC-8293-28E75EE7078C}"/>
                        </a:ext>
                      </a:extLst>
                    </p:cNvPr>
                    <p:cNvSpPr txBox="1"/>
                    <p:nvPr/>
                  </p:nvSpPr>
                  <p:spPr>
                    <a:xfrm flipH="1">
                      <a:off x="468937" y="1983602"/>
                      <a:ext cx="1112805" cy="400111"/>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第</a:t>
                      </a:r>
                      <a:r>
                        <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1</a:t>
                      </a:r>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层级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0" name="矩形 29">
                      <a:extLst>
                        <a:ext uri="{FF2B5EF4-FFF2-40B4-BE49-F238E27FC236}">
                          <a16:creationId xmlns:a16="http://schemas.microsoft.com/office/drawing/2014/main" id="{C9CC8C1F-D221-482E-8FE3-A6DA207800AA}"/>
                        </a:ext>
                      </a:extLst>
                    </p:cNvPr>
                    <p:cNvSpPr/>
                    <p:nvPr/>
                  </p:nvSpPr>
                  <p:spPr>
                    <a:xfrm>
                      <a:off x="452273" y="2366315"/>
                      <a:ext cx="2449567" cy="646332"/>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该层级是以物理技术和硬件设备为中介的基础层级，发挥着信息传输的物理性支撑作用。</a:t>
                      </a:r>
                    </a:p>
                  </p:txBody>
                </p:sp>
              </p:grpSp>
              <p:grpSp>
                <p:nvGrpSpPr>
                  <p:cNvPr id="26" name="组合 25">
                    <a:extLst>
                      <a:ext uri="{FF2B5EF4-FFF2-40B4-BE49-F238E27FC236}">
                        <a16:creationId xmlns:a16="http://schemas.microsoft.com/office/drawing/2014/main" id="{D01B784C-F7EF-488F-BF26-F60C099D3437}"/>
                      </a:ext>
                    </a:extLst>
                  </p:cNvPr>
                  <p:cNvGrpSpPr/>
                  <p:nvPr/>
                </p:nvGrpSpPr>
                <p:grpSpPr>
                  <a:xfrm>
                    <a:off x="8815195" y="2190764"/>
                    <a:ext cx="2535210" cy="1220141"/>
                    <a:chOff x="-531000" y="2042579"/>
                    <a:chExt cx="2535210" cy="1220142"/>
                  </a:xfrm>
                </p:grpSpPr>
                <p:sp>
                  <p:nvSpPr>
                    <p:cNvPr id="27" name="TextBox 18">
                      <a:extLst>
                        <a:ext uri="{FF2B5EF4-FFF2-40B4-BE49-F238E27FC236}">
                          <a16:creationId xmlns:a16="http://schemas.microsoft.com/office/drawing/2014/main" id="{09CA0588-5024-4090-9D56-7B11D558F2C9}"/>
                        </a:ext>
                      </a:extLst>
                    </p:cNvPr>
                    <p:cNvSpPr txBox="1"/>
                    <p:nvPr/>
                  </p:nvSpPr>
                  <p:spPr>
                    <a:xfrm flipH="1">
                      <a:off x="865063" y="2042579"/>
                      <a:ext cx="1083951"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第</a:t>
                      </a:r>
                      <a:r>
                        <a:rPr lang="en-US" altLang="zh-CN" sz="2000" b="1" dirty="0">
                          <a:ea typeface="Source Han Serif SC" panose="02020400000000000000" pitchFamily="18" charset="-122"/>
                          <a:sym typeface="Source Han Serif SC" panose="02020400000000000000" pitchFamily="18" charset="-122"/>
                        </a:rPr>
                        <a:t>4</a:t>
                      </a:r>
                      <a:r>
                        <a:rPr lang="zh-CN" altLang="en-US" sz="2000" b="1" dirty="0">
                          <a:ea typeface="Source Han Serif SC" panose="02020400000000000000" pitchFamily="18" charset="-122"/>
                          <a:sym typeface="Source Han Serif SC" panose="02020400000000000000" pitchFamily="18" charset="-122"/>
                        </a:rPr>
                        <a:t>层级</a:t>
                      </a:r>
                      <a:endParaRPr lang="en-US" sz="2000" b="1" dirty="0">
                        <a:ea typeface="Source Han Serif SC" panose="02020400000000000000" pitchFamily="18" charset="-122"/>
                        <a:sym typeface="Source Han Serif SC" panose="02020400000000000000" pitchFamily="18" charset="-122"/>
                      </a:endParaRPr>
                    </a:p>
                  </p:txBody>
                </p:sp>
                <p:sp>
                  <p:nvSpPr>
                    <p:cNvPr id="28" name="矩形 27">
                      <a:extLst>
                        <a:ext uri="{FF2B5EF4-FFF2-40B4-BE49-F238E27FC236}">
                          <a16:creationId xmlns:a16="http://schemas.microsoft.com/office/drawing/2014/main" id="{B1E14570-91EC-4647-8CD1-701461D4A504}"/>
                        </a:ext>
                      </a:extLst>
                    </p:cNvPr>
                    <p:cNvSpPr/>
                    <p:nvPr/>
                  </p:nvSpPr>
                  <p:spPr>
                    <a:xfrm>
                      <a:off x="-531000" y="2431723"/>
                      <a:ext cx="2535210" cy="830998"/>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该层级是以网络文本为标志的数字化符号化信息中介系统，是社会性信息中介，是一种拥有海量信息的人际互动信息中介系统。</a:t>
                      </a:r>
                    </a:p>
                  </p:txBody>
                </p:sp>
              </p:grpSp>
            </p:grpSp>
            <p:sp>
              <p:nvSpPr>
                <p:cNvPr id="19" name="TextBox 18">
                  <a:extLst>
                    <a:ext uri="{FF2B5EF4-FFF2-40B4-BE49-F238E27FC236}">
                      <a16:creationId xmlns:a16="http://schemas.microsoft.com/office/drawing/2014/main" id="{1709F3DE-CCF3-44BC-833C-FF48E981AA1D}"/>
                    </a:ext>
                  </a:extLst>
                </p:cNvPr>
                <p:cNvSpPr txBox="1"/>
                <p:nvPr/>
              </p:nvSpPr>
              <p:spPr>
                <a:xfrm flipH="1">
                  <a:off x="1006715" y="4420973"/>
                  <a:ext cx="1112805" cy="40011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第</a:t>
                  </a:r>
                  <a:r>
                    <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2</a:t>
                  </a:r>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层级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0" name="矩形 19">
                  <a:extLst>
                    <a:ext uri="{FF2B5EF4-FFF2-40B4-BE49-F238E27FC236}">
                      <a16:creationId xmlns:a16="http://schemas.microsoft.com/office/drawing/2014/main" id="{EC06BD66-76C9-40D9-B7AB-88F49A7A4A4B}"/>
                    </a:ext>
                  </a:extLst>
                </p:cNvPr>
                <p:cNvSpPr/>
                <p:nvPr/>
              </p:nvSpPr>
              <p:spPr>
                <a:xfrm>
                  <a:off x="966530" y="4797947"/>
                  <a:ext cx="2449567" cy="830997"/>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该层级以比特为单位，以｛</a:t>
                  </a:r>
                  <a:r>
                    <a:rPr lang="en-US" altLang="zh-CN" sz="1200" dirty="0">
                      <a:solidFill>
                        <a:schemeClr val="tx1">
                          <a:lumMod val="50000"/>
                          <a:lumOff val="50000"/>
                        </a:schemeClr>
                      </a:solidFill>
                      <a:ea typeface="Source Han Serif SC" panose="02020400000000000000" pitchFamily="18" charset="-122"/>
                    </a:rPr>
                    <a:t>0</a:t>
                  </a:r>
                  <a:r>
                    <a:rPr lang="zh-CN" altLang="zh-CN" sz="1200" dirty="0">
                      <a:solidFill>
                        <a:schemeClr val="tx1">
                          <a:lumMod val="50000"/>
                          <a:lumOff val="50000"/>
                        </a:schemeClr>
                      </a:solidFill>
                      <a:ea typeface="Source Han Serif SC" panose="02020400000000000000" pitchFamily="18" charset="-122"/>
                    </a:rPr>
                    <a:t>，</a:t>
                  </a:r>
                  <a:r>
                    <a:rPr lang="en-US" altLang="zh-CN" sz="1200" dirty="0">
                      <a:solidFill>
                        <a:schemeClr val="tx1">
                          <a:lumMod val="50000"/>
                          <a:lumOff val="50000"/>
                        </a:schemeClr>
                      </a:solidFill>
                      <a:ea typeface="Source Han Serif SC" panose="02020400000000000000" pitchFamily="18" charset="-122"/>
                    </a:rPr>
                    <a:t>1</a:t>
                  </a:r>
                  <a:r>
                    <a:rPr lang="zh-CN" altLang="zh-CN" sz="1200" dirty="0">
                      <a:solidFill>
                        <a:schemeClr val="tx1">
                          <a:lumMod val="50000"/>
                          <a:lumOff val="50000"/>
                        </a:schemeClr>
                      </a:solidFill>
                      <a:ea typeface="Source Han Serif SC" panose="02020400000000000000" pitchFamily="18" charset="-122"/>
                    </a:rPr>
                    <a:t>｝的二进制内转换的数字化信息层级为中介，发挥着信息传输的数据流作用。</a:t>
                  </a:r>
                </a:p>
              </p:txBody>
            </p:sp>
            <p:sp>
              <p:nvSpPr>
                <p:cNvPr id="21" name="TextBox 18">
                  <a:extLst>
                    <a:ext uri="{FF2B5EF4-FFF2-40B4-BE49-F238E27FC236}">
                      <a16:creationId xmlns:a16="http://schemas.microsoft.com/office/drawing/2014/main" id="{D69C0C63-CB21-48CC-B672-6DCA4DF894AE}"/>
                    </a:ext>
                  </a:extLst>
                </p:cNvPr>
                <p:cNvSpPr txBox="1"/>
                <p:nvPr/>
              </p:nvSpPr>
              <p:spPr>
                <a:xfrm flipH="1">
                  <a:off x="10190875" y="4371241"/>
                  <a:ext cx="1083951"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第</a:t>
                  </a:r>
                  <a:r>
                    <a:rPr lang="en-US" altLang="zh-CN" sz="2000" b="1" dirty="0">
                      <a:ea typeface="Source Han Serif SC" panose="02020400000000000000" pitchFamily="18" charset="-122"/>
                      <a:sym typeface="Source Han Serif SC" panose="02020400000000000000" pitchFamily="18" charset="-122"/>
                    </a:rPr>
                    <a:t>3</a:t>
                  </a:r>
                  <a:r>
                    <a:rPr lang="zh-CN" altLang="en-US" sz="2000" b="1" dirty="0">
                      <a:ea typeface="Source Han Serif SC" panose="02020400000000000000" pitchFamily="18" charset="-122"/>
                      <a:sym typeface="Source Han Serif SC" panose="02020400000000000000" pitchFamily="18" charset="-122"/>
                    </a:rPr>
                    <a:t>层级</a:t>
                  </a:r>
                  <a:endParaRPr lang="en-US" sz="2000" b="1" dirty="0">
                    <a:ea typeface="Source Han Serif SC" panose="02020400000000000000" pitchFamily="18" charset="-122"/>
                    <a:sym typeface="Source Han Serif SC" panose="02020400000000000000" pitchFamily="18" charset="-122"/>
                  </a:endParaRPr>
                </a:p>
              </p:txBody>
            </p:sp>
            <p:sp>
              <p:nvSpPr>
                <p:cNvPr id="22" name="文本框 21">
                  <a:extLst>
                    <a:ext uri="{FF2B5EF4-FFF2-40B4-BE49-F238E27FC236}">
                      <a16:creationId xmlns:a16="http://schemas.microsoft.com/office/drawing/2014/main" id="{3EAC9D09-C1F6-4D60-9424-19663A23FC7A}"/>
                    </a:ext>
                  </a:extLst>
                </p:cNvPr>
                <p:cNvSpPr txBox="1"/>
                <p:nvPr/>
              </p:nvSpPr>
              <p:spPr>
                <a:xfrm>
                  <a:off x="8820049" y="4770617"/>
                  <a:ext cx="2546870" cy="830997"/>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该层级是以文字为线索，以直观体验为主，以文本、图表和音视频为内容的符号化信息层级为中介，发挥着信息传输的多样性作用。</a:t>
                  </a:r>
                </a:p>
              </p:txBody>
            </p:sp>
          </p:grpSp>
        </p:grpSp>
      </p:grpSp>
    </p:spTree>
    <p:extLst>
      <p:ext uri="{BB962C8B-B14F-4D97-AF65-F5344CB8AC3E}">
        <p14:creationId xmlns:p14="http://schemas.microsoft.com/office/powerpoint/2010/main" val="356694547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信息中介系统和平台</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与此同时的是，问题也随之而来，即如何将网络人际互动的综合性信息中介系统打造为真正意义上的社会性信息中介系统。针对此问题，可以从互动主体决定内容、依据交往的影响力以及建立交往信用体系和交往影响力体系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个方向进行改进。</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图所示为综合性信息中介系统的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个改进方向。</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15759CD6-2AAD-4E6F-80F1-64F4412066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6401" y="3348004"/>
            <a:ext cx="6785778" cy="307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51480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共享的实践活动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网络人际互动是一种互动主体共享信息、知识、意义和精神的实践活动，这是对网络人际互动交往内容和交往目的的规定，也是对网络人际互动交往目标体系的层级化阐释。</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马克思主义理论得知，人类实践活动的目的就是满足人类自身的需求。可以理解为网络人际互动作为一种崭新的交往形态，其根本目的就是满足互动主体自身的各种需求。因而，从交往互动的内容提供、目的设定、目标达成的视角进行阐述，网络人际互动就是互动主体用以获取信息、探求知识以及愉悦精神的共享性活动。也就是说，网络人际互动的最大作用是共享。</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883817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152041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共享的实践活动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根据共享的程度和内容将共享作用划分为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个层级，各个层级的作用方向和具体释义如</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表</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3774B8EE-6FBC-465A-B212-4AAB0F2CC967}"/>
              </a:ext>
            </a:extLst>
          </p:cNvPr>
          <p:cNvGrpSpPr/>
          <p:nvPr/>
        </p:nvGrpSpPr>
        <p:grpSpPr>
          <a:xfrm>
            <a:off x="1271867" y="2274609"/>
            <a:ext cx="9600034" cy="4371884"/>
            <a:chOff x="1271867" y="2274609"/>
            <a:chExt cx="9600034" cy="4371884"/>
          </a:xfrm>
        </p:grpSpPr>
        <p:grpSp>
          <p:nvGrpSpPr>
            <p:cNvPr id="21" name="Group 133">
              <a:extLst>
                <a:ext uri="{FF2B5EF4-FFF2-40B4-BE49-F238E27FC236}">
                  <a16:creationId xmlns:a16="http://schemas.microsoft.com/office/drawing/2014/main" id="{0B67C40F-B414-4A46-B76B-5FD1A6653318}"/>
                </a:ext>
              </a:extLst>
            </p:cNvPr>
            <p:cNvGrpSpPr/>
            <p:nvPr/>
          </p:nvGrpSpPr>
          <p:grpSpPr>
            <a:xfrm>
              <a:off x="1271867" y="5536306"/>
              <a:ext cx="864665" cy="865389"/>
              <a:chOff x="5249342" y="1406453"/>
              <a:chExt cx="648499" cy="649042"/>
            </a:xfrm>
          </p:grpSpPr>
          <p:sp>
            <p:nvSpPr>
              <p:cNvPr id="22" name="Oval 57">
                <a:extLst>
                  <a:ext uri="{FF2B5EF4-FFF2-40B4-BE49-F238E27FC236}">
                    <a16:creationId xmlns:a16="http://schemas.microsoft.com/office/drawing/2014/main" id="{B6DD26BE-7289-43BC-BBEE-15D96251DBA2}"/>
                  </a:ext>
                </a:extLst>
              </p:cNvPr>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Oval 61">
                <a:extLst>
                  <a:ext uri="{FF2B5EF4-FFF2-40B4-BE49-F238E27FC236}">
                    <a16:creationId xmlns:a16="http://schemas.microsoft.com/office/drawing/2014/main" id="{5D379E93-AC30-4F4C-A9C9-F641FA719F56}"/>
                  </a:ext>
                </a:extLst>
              </p:cNvPr>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 name="组合 2">
              <a:extLst>
                <a:ext uri="{FF2B5EF4-FFF2-40B4-BE49-F238E27FC236}">
                  <a16:creationId xmlns:a16="http://schemas.microsoft.com/office/drawing/2014/main" id="{3BC8F9E1-5129-4BC9-9D96-7F941230046A}"/>
                </a:ext>
              </a:extLst>
            </p:cNvPr>
            <p:cNvGrpSpPr/>
            <p:nvPr/>
          </p:nvGrpSpPr>
          <p:grpSpPr>
            <a:xfrm>
              <a:off x="1271868" y="2274609"/>
              <a:ext cx="9600033" cy="3120299"/>
              <a:chOff x="1271868" y="2274609"/>
              <a:chExt cx="9600033" cy="3120299"/>
            </a:xfrm>
          </p:grpSpPr>
          <p:grpSp>
            <p:nvGrpSpPr>
              <p:cNvPr id="10" name="Group 134">
                <a:extLst>
                  <a:ext uri="{FF2B5EF4-FFF2-40B4-BE49-F238E27FC236}">
                    <a16:creationId xmlns:a16="http://schemas.microsoft.com/office/drawing/2014/main" id="{60994316-461A-440D-931A-2939C007F30D}"/>
                  </a:ext>
                </a:extLst>
              </p:cNvPr>
              <p:cNvGrpSpPr/>
              <p:nvPr/>
            </p:nvGrpSpPr>
            <p:grpSpPr>
              <a:xfrm>
                <a:off x="1271869" y="2367120"/>
                <a:ext cx="864665" cy="865389"/>
                <a:chOff x="3287425" y="1417883"/>
                <a:chExt cx="648499" cy="649042"/>
              </a:xfrm>
            </p:grpSpPr>
            <p:sp>
              <p:nvSpPr>
                <p:cNvPr id="11" name="Oval 47">
                  <a:extLst>
                    <a:ext uri="{FF2B5EF4-FFF2-40B4-BE49-F238E27FC236}">
                      <a16:creationId xmlns:a16="http://schemas.microsoft.com/office/drawing/2014/main" id="{96D5EE6C-DCAE-420B-8F84-1DE9763B4EA9}"/>
                    </a:ext>
                  </a:extLst>
                </p:cNvPr>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Oval 48">
                  <a:extLst>
                    <a:ext uri="{FF2B5EF4-FFF2-40B4-BE49-F238E27FC236}">
                      <a16:creationId xmlns:a16="http://schemas.microsoft.com/office/drawing/2014/main" id="{1C6134C7-17AB-4CE0-A881-5087E6EAC9AB}"/>
                    </a:ext>
                  </a:extLst>
                </p:cNvPr>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9">
                <a:extLst>
                  <a:ext uri="{FF2B5EF4-FFF2-40B4-BE49-F238E27FC236}">
                    <a16:creationId xmlns:a16="http://schemas.microsoft.com/office/drawing/2014/main" id="{39ACCD4E-C6C5-43A6-8783-AC280EF7006A}"/>
                  </a:ext>
                </a:extLst>
              </p:cNvPr>
              <p:cNvGrpSpPr/>
              <p:nvPr/>
            </p:nvGrpSpPr>
            <p:grpSpPr>
              <a:xfrm>
                <a:off x="1271868" y="3442229"/>
                <a:ext cx="864665" cy="865389"/>
                <a:chOff x="2779491" y="2517212"/>
                <a:chExt cx="648499" cy="649042"/>
              </a:xfrm>
            </p:grpSpPr>
            <p:sp>
              <p:nvSpPr>
                <p:cNvPr id="15" name="Oval 50">
                  <a:extLst>
                    <a:ext uri="{FF2B5EF4-FFF2-40B4-BE49-F238E27FC236}">
                      <a16:creationId xmlns:a16="http://schemas.microsoft.com/office/drawing/2014/main" id="{94746FF1-BBC9-43EF-A7ED-5CF16E873072}"/>
                    </a:ext>
                  </a:extLst>
                </p:cNvPr>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Oval 51">
                  <a:extLst>
                    <a:ext uri="{FF2B5EF4-FFF2-40B4-BE49-F238E27FC236}">
                      <a16:creationId xmlns:a16="http://schemas.microsoft.com/office/drawing/2014/main" id="{9CFED283-46C0-4109-B95E-E6E94998F148}"/>
                    </a:ext>
                  </a:extLst>
                </p:cNvPr>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8" name="Group 130">
                <a:extLst>
                  <a:ext uri="{FF2B5EF4-FFF2-40B4-BE49-F238E27FC236}">
                    <a16:creationId xmlns:a16="http://schemas.microsoft.com/office/drawing/2014/main" id="{5F954D71-9C45-4BC5-8A77-CEA70032338D}"/>
                  </a:ext>
                </a:extLst>
              </p:cNvPr>
              <p:cNvGrpSpPr/>
              <p:nvPr/>
            </p:nvGrpSpPr>
            <p:grpSpPr>
              <a:xfrm>
                <a:off x="1271868" y="4529519"/>
                <a:ext cx="864665" cy="865389"/>
                <a:chOff x="3287425" y="3613920"/>
                <a:chExt cx="648499" cy="649042"/>
              </a:xfrm>
            </p:grpSpPr>
            <p:sp>
              <p:nvSpPr>
                <p:cNvPr id="19" name="Oval 53">
                  <a:extLst>
                    <a:ext uri="{FF2B5EF4-FFF2-40B4-BE49-F238E27FC236}">
                      <a16:creationId xmlns:a16="http://schemas.microsoft.com/office/drawing/2014/main" id="{53A5A608-2DEB-4AFA-AE53-E756D733186B}"/>
                    </a:ext>
                  </a:extLst>
                </p:cNvPr>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Oval 54">
                  <a:extLst>
                    <a:ext uri="{FF2B5EF4-FFF2-40B4-BE49-F238E27FC236}">
                      <a16:creationId xmlns:a16="http://schemas.microsoft.com/office/drawing/2014/main" id="{503BC731-024E-43EC-80E8-497F29214044}"/>
                    </a:ext>
                  </a:extLst>
                </p:cNvPr>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 name="组合 1">
                <a:extLst>
                  <a:ext uri="{FF2B5EF4-FFF2-40B4-BE49-F238E27FC236}">
                    <a16:creationId xmlns:a16="http://schemas.microsoft.com/office/drawing/2014/main" id="{F7EA9FB3-36FF-4529-BA23-13917A7EB4B5}"/>
                  </a:ext>
                </a:extLst>
              </p:cNvPr>
              <p:cNvGrpSpPr/>
              <p:nvPr/>
            </p:nvGrpSpPr>
            <p:grpSpPr>
              <a:xfrm>
                <a:off x="2215661" y="2274609"/>
                <a:ext cx="8656240" cy="904397"/>
                <a:chOff x="2215661" y="2318751"/>
                <a:chExt cx="8656240" cy="904397"/>
              </a:xfrm>
            </p:grpSpPr>
            <p:sp>
              <p:nvSpPr>
                <p:cNvPr id="24" name="TextBox 18">
                  <a:extLst>
                    <a:ext uri="{FF2B5EF4-FFF2-40B4-BE49-F238E27FC236}">
                      <a16:creationId xmlns:a16="http://schemas.microsoft.com/office/drawing/2014/main" id="{4F1AAD12-50DF-476A-9366-22E1FB00BA78}"/>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信息共享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5" name="矩形 24">
                  <a:extLst>
                    <a:ext uri="{FF2B5EF4-FFF2-40B4-BE49-F238E27FC236}">
                      <a16:creationId xmlns:a16="http://schemas.microsoft.com/office/drawing/2014/main" id="{95FC324B-3436-4E75-A325-E4E0B42D54CE}"/>
                    </a:ext>
                  </a:extLst>
                </p:cNvPr>
                <p:cNvSpPr/>
                <p:nvPr/>
              </p:nvSpPr>
              <p:spPr>
                <a:xfrm>
                  <a:off x="2236303" y="2699928"/>
                  <a:ext cx="8635598" cy="523220"/>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在网络人际互动中，互动主体的一方通过搜索和提炼信息，然后利用评论和经验交流等行为表达见解和看法，从而为互动另一方提供及时的信息，也向其反馈己方意见。</a:t>
                  </a:r>
                </a:p>
              </p:txBody>
            </p:sp>
          </p:grpSp>
          <p:grpSp>
            <p:nvGrpSpPr>
              <p:cNvPr id="26" name="组合 25">
                <a:extLst>
                  <a:ext uri="{FF2B5EF4-FFF2-40B4-BE49-F238E27FC236}">
                    <a16:creationId xmlns:a16="http://schemas.microsoft.com/office/drawing/2014/main" id="{7488F9F2-731E-4CFA-A3F2-AB14499FB0F3}"/>
                  </a:ext>
                </a:extLst>
              </p:cNvPr>
              <p:cNvGrpSpPr/>
              <p:nvPr/>
            </p:nvGrpSpPr>
            <p:grpSpPr>
              <a:xfrm>
                <a:off x="2214571" y="3315492"/>
                <a:ext cx="8656240" cy="1119841"/>
                <a:chOff x="2215661" y="2318751"/>
                <a:chExt cx="8656240" cy="1119841"/>
              </a:xfrm>
            </p:grpSpPr>
            <p:sp>
              <p:nvSpPr>
                <p:cNvPr id="27" name="TextBox 18">
                  <a:extLst>
                    <a:ext uri="{FF2B5EF4-FFF2-40B4-BE49-F238E27FC236}">
                      <a16:creationId xmlns:a16="http://schemas.microsoft.com/office/drawing/2014/main" id="{CBA3BE55-16A3-432D-A9A2-39BDF3B2A64C}"/>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知识共享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8" name="矩形 27">
                  <a:extLst>
                    <a:ext uri="{FF2B5EF4-FFF2-40B4-BE49-F238E27FC236}">
                      <a16:creationId xmlns:a16="http://schemas.microsoft.com/office/drawing/2014/main" id="{B1CB9E65-DE22-48B2-BE48-C6ED15CF447E}"/>
                    </a:ext>
                  </a:extLst>
                </p:cNvPr>
                <p:cNvSpPr/>
                <p:nvPr/>
              </p:nvSpPr>
              <p:spPr>
                <a:xfrm>
                  <a:off x="2236303" y="2699928"/>
                  <a:ext cx="8635598" cy="738664"/>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在网络人际互动中，互动双方对知识进行提供、获取、占用和享有等活动，是一项积累知识总量和扩充知识内容的行为。读者可以将每个网民看做一个知识零件，通过网络人际互动的链接，最终聚合为一个强大的知识共同体。</a:t>
                  </a:r>
                </a:p>
              </p:txBody>
            </p:sp>
          </p:grpSp>
          <p:grpSp>
            <p:nvGrpSpPr>
              <p:cNvPr id="29" name="组合 28">
                <a:extLst>
                  <a:ext uri="{FF2B5EF4-FFF2-40B4-BE49-F238E27FC236}">
                    <a16:creationId xmlns:a16="http://schemas.microsoft.com/office/drawing/2014/main" id="{1B45F16F-54B6-479B-9AC8-A65EB0BD7CBD}"/>
                  </a:ext>
                </a:extLst>
              </p:cNvPr>
              <p:cNvGrpSpPr/>
              <p:nvPr/>
            </p:nvGrpSpPr>
            <p:grpSpPr>
              <a:xfrm>
                <a:off x="2214571" y="4476147"/>
                <a:ext cx="8656240" cy="904397"/>
                <a:chOff x="2215661" y="2318751"/>
                <a:chExt cx="8656240" cy="904397"/>
              </a:xfrm>
            </p:grpSpPr>
            <p:sp>
              <p:nvSpPr>
                <p:cNvPr id="30" name="TextBox 18">
                  <a:extLst>
                    <a:ext uri="{FF2B5EF4-FFF2-40B4-BE49-F238E27FC236}">
                      <a16:creationId xmlns:a16="http://schemas.microsoft.com/office/drawing/2014/main" id="{037E9B0A-666B-4B99-93D1-3FEC9DFD2259}"/>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意义共享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1" name="矩形 30">
                  <a:extLst>
                    <a:ext uri="{FF2B5EF4-FFF2-40B4-BE49-F238E27FC236}">
                      <a16:creationId xmlns:a16="http://schemas.microsoft.com/office/drawing/2014/main" id="{B35EDD0F-55D5-433D-93CA-A5ECFBEF828A}"/>
                    </a:ext>
                  </a:extLst>
                </p:cNvPr>
                <p:cNvSpPr/>
                <p:nvPr/>
              </p:nvSpPr>
              <p:spPr>
                <a:xfrm>
                  <a:off x="2236303" y="2699928"/>
                  <a:ext cx="8635598" cy="523220"/>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在网络人际互动中，向互动主体分享网络社会空间资源，并理解、接受以及吸纳他人的重构自我活动，用以在文本意义上对网络人际互动进行解读与构建。</a:t>
                  </a:r>
                </a:p>
              </p:txBody>
            </p:sp>
          </p:grpSp>
        </p:grpSp>
        <p:grpSp>
          <p:nvGrpSpPr>
            <p:cNvPr id="32" name="组合 31">
              <a:extLst>
                <a:ext uri="{FF2B5EF4-FFF2-40B4-BE49-F238E27FC236}">
                  <a16:creationId xmlns:a16="http://schemas.microsoft.com/office/drawing/2014/main" id="{B7947165-60DD-4931-BA77-D8F19CD8D9F6}"/>
                </a:ext>
              </a:extLst>
            </p:cNvPr>
            <p:cNvGrpSpPr/>
            <p:nvPr/>
          </p:nvGrpSpPr>
          <p:grpSpPr>
            <a:xfrm>
              <a:off x="2164124" y="5526652"/>
              <a:ext cx="8656240" cy="1119841"/>
              <a:chOff x="2215661" y="2318751"/>
              <a:chExt cx="8656240" cy="1119841"/>
            </a:xfrm>
          </p:grpSpPr>
          <p:sp>
            <p:nvSpPr>
              <p:cNvPr id="33" name="TextBox 18">
                <a:extLst>
                  <a:ext uri="{FF2B5EF4-FFF2-40B4-BE49-F238E27FC236}">
                    <a16:creationId xmlns:a16="http://schemas.microsoft.com/office/drawing/2014/main" id="{43DDE08E-68A0-4DFA-8E26-F28C85ACDE80}"/>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精神共享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4" name="矩形 33">
                <a:extLst>
                  <a:ext uri="{FF2B5EF4-FFF2-40B4-BE49-F238E27FC236}">
                    <a16:creationId xmlns:a16="http://schemas.microsoft.com/office/drawing/2014/main" id="{2FFE4ED0-D460-4FF5-8FCC-A507B3B89D98}"/>
                  </a:ext>
                </a:extLst>
              </p:cNvPr>
              <p:cNvSpPr/>
              <p:nvPr/>
            </p:nvSpPr>
            <p:spPr>
              <a:xfrm>
                <a:off x="2236303" y="2699928"/>
                <a:ext cx="8635598" cy="738664"/>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在网络人际互动中，体现网民私人性与公共性结合的活动，其精髓不仅仅在于表达个人思想，而是以整个网络社会为视野，精选、记录、链接和传递有价值的精神，为他人提供帮助、分享快乐和愉悦精神，并彰显公共服务理念。</a:t>
                </a:r>
              </a:p>
            </p:txBody>
          </p:sp>
        </p:grpSp>
      </p:grpSp>
    </p:spTree>
    <p:extLst>
      <p:ext uri="{BB962C8B-B14F-4D97-AF65-F5344CB8AC3E}">
        <p14:creationId xmlns:p14="http://schemas.microsoft.com/office/powerpoint/2010/main" val="322166826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58805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共享的时间活动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共享作用</a:t>
            </a:r>
            <a:r>
              <a:rPr lang="en-US" altLang="zh-CN" sz="2000" b="1" dirty="0">
                <a:solidFill>
                  <a:schemeClr val="tx2"/>
                </a:solidFill>
                <a:latin typeface="微软雅黑" panose="020B0503020204020204" pitchFamily="34" charset="-122"/>
                <a:ea typeface="微软雅黑" panose="020B0503020204020204" pitchFamily="34" charset="-122"/>
              </a:rPr>
              <a:t>4</a:t>
            </a:r>
            <a:r>
              <a:rPr lang="zh-CN" altLang="en-US" sz="2000" b="1" dirty="0">
                <a:solidFill>
                  <a:schemeClr val="tx2"/>
                </a:solidFill>
                <a:latin typeface="微软雅黑" panose="020B0503020204020204" pitchFamily="34" charset="-122"/>
                <a:ea typeface="微软雅黑" panose="020B0503020204020204" pitchFamily="34" charset="-122"/>
              </a:rPr>
              <a:t>个层级的案例说明</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为了读者能够更加深入和透彻的了解网络人际互动中共享作用的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个层级，下面将以案例的形式对这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个层级进行说明。</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信息共享</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一个网民利用自己在网络社会中的信息积累，与另一个网民在社交平台上以发帖、直播、评论和回复等方式，发生的互动行为就是信息共享。例如</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361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MV&amp;TVC&amp;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快反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Social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”传播行为，互动双方通过这些传播行为达到网络人际互动中的信息共享层级。</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zh-CN" altLang="en-US"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28D0525C-5599-44E4-A586-CA0E4C0C74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2221" y="4981145"/>
            <a:ext cx="4537076"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60572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2</a:t>
            </a:r>
            <a:r>
              <a:rPr lang="zh-CN" altLang="en-US" sz="3600" dirty="0">
                <a:solidFill>
                  <a:schemeClr val="bg1"/>
                </a:solidFill>
              </a:rPr>
              <a:t>章   网络人际互动的本质</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39826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共享的时间活动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共享作用</a:t>
            </a:r>
            <a:r>
              <a:rPr lang="en-US" altLang="zh-CN" sz="2000" b="1" dirty="0">
                <a:solidFill>
                  <a:schemeClr val="tx2"/>
                </a:solidFill>
                <a:latin typeface="微软雅黑" panose="020B0503020204020204" pitchFamily="34" charset="-122"/>
                <a:ea typeface="微软雅黑" panose="020B0503020204020204" pitchFamily="34" charset="-122"/>
              </a:rPr>
              <a:t>4</a:t>
            </a:r>
            <a:r>
              <a:rPr lang="zh-CN" altLang="en-US" sz="2000" b="1" dirty="0">
                <a:solidFill>
                  <a:schemeClr val="tx2"/>
                </a:solidFill>
                <a:latin typeface="微软雅黑" panose="020B0503020204020204" pitchFamily="34" charset="-122"/>
                <a:ea typeface="微软雅黑" panose="020B0503020204020204" pitchFamily="34" charset="-122"/>
              </a:rPr>
              <a:t>个层级的案例说明</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知识共享</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文化素养高的任意网民，在社交平台上发表相关的知识内容，其他网民通过阅读和讨论等形式获得相关专业知识，这个过程属于知识共享层级。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5C6DEAD-68B6-4934-86EB-5A4BB84343C0}"/>
              </a:ext>
            </a:extLst>
          </p:cNvPr>
          <p:cNvSpPr txBox="1"/>
          <p:nvPr/>
        </p:nvSpPr>
        <p:spPr>
          <a:xfrm>
            <a:off x="550592" y="3384811"/>
            <a:ext cx="5169138" cy="3741858"/>
          </a:xfrm>
          <a:prstGeom prst="rect">
            <a:avLst/>
          </a:prstGeom>
          <a:noFill/>
        </p:spPr>
        <p:txBody>
          <a:bodyPr wrap="square">
            <a:spAutoFit/>
          </a:bodyPr>
          <a:lstStyle/>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网络名称为“科技的那些事”的网民，利用自身的策划能力、写作能力和视频创作能力在社交平台上发布一些关于相机技巧的图文或视频，互动双方通过这些图文和视频内容达到网络人际互动中的知识共享层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图所示为知识共享层级中互动双方的互动行为。</a:t>
            </a:r>
          </a:p>
          <a:p>
            <a:pPr indent="457200" algn="just">
              <a:lnSpc>
                <a:spcPct val="150000"/>
              </a:lnSpc>
              <a:spcBef>
                <a:spcPts val="240"/>
              </a:spcBef>
              <a:spcAft>
                <a:spcPts val="240"/>
              </a:spcAft>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03E178F9-E129-4331-8545-ED195EEC2D34}"/>
              </a:ext>
            </a:extLst>
          </p:cNvPr>
          <p:cNvGrpSpPr/>
          <p:nvPr/>
        </p:nvGrpSpPr>
        <p:grpSpPr>
          <a:xfrm>
            <a:off x="5866581" y="3565426"/>
            <a:ext cx="5693301" cy="2639882"/>
            <a:chOff x="5847663" y="3565426"/>
            <a:chExt cx="5693301" cy="2639882"/>
          </a:xfrm>
        </p:grpSpPr>
        <p:pic>
          <p:nvPicPr>
            <p:cNvPr id="9218" name="Picture 2">
              <a:extLst>
                <a:ext uri="{FF2B5EF4-FFF2-40B4-BE49-F238E27FC236}">
                  <a16:creationId xmlns:a16="http://schemas.microsoft.com/office/drawing/2014/main" id="{0410FCEE-AD1D-4D82-BD2F-87766A6A57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7663" y="3565426"/>
              <a:ext cx="2275092" cy="263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a:extLst>
                <a:ext uri="{FF2B5EF4-FFF2-40B4-BE49-F238E27FC236}">
                  <a16:creationId xmlns:a16="http://schemas.microsoft.com/office/drawing/2014/main" id="{4FF529A3-0A0A-4382-A5C6-F237536D0C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3498" y="4710286"/>
              <a:ext cx="3267466" cy="149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7892050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34696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共享的时间活动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共享作用</a:t>
            </a:r>
            <a:r>
              <a:rPr lang="en-US" altLang="zh-CN" sz="2000" b="1" dirty="0">
                <a:solidFill>
                  <a:schemeClr val="tx2"/>
                </a:solidFill>
                <a:latin typeface="微软雅黑" panose="020B0503020204020204" pitchFamily="34" charset="-122"/>
                <a:ea typeface="微软雅黑" panose="020B0503020204020204" pitchFamily="34" charset="-122"/>
              </a:rPr>
              <a:t>4</a:t>
            </a:r>
            <a:r>
              <a:rPr lang="zh-CN" altLang="en-US" sz="2000" b="1" dirty="0">
                <a:solidFill>
                  <a:schemeClr val="tx2"/>
                </a:solidFill>
                <a:latin typeface="微软雅黑" panose="020B0503020204020204" pitchFamily="34" charset="-122"/>
                <a:ea typeface="微软雅黑" panose="020B0503020204020204" pitchFamily="34" charset="-122"/>
              </a:rPr>
              <a:t>个层级的案例说明</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意义共享</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意义共享是人的价值共享，包括人的价值评价和价值取舍。例如互动双方在交往过程中，讨论的信息内容可以在一定程度上帮助网民提升其对自我的认知，整个提升过程就属于意义共享。</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CFB07F6B-9B52-43B8-9D4F-DE4A911862A8}"/>
              </a:ext>
            </a:extLst>
          </p:cNvPr>
          <p:cNvSpPr txBox="1"/>
          <p:nvPr/>
        </p:nvSpPr>
        <p:spPr>
          <a:xfrm>
            <a:off x="537607" y="3350916"/>
            <a:ext cx="4299257" cy="326961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例如网络名称为“汤圆妈妈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0101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”的网民，利用宝妈的身份以及自身拥有的护肤和美食知识在社交平台上发布相关内容，引导互动双方的网络人际互动达到意义共享层级，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图所示为拥有强烈自我认知的网民发布具有价值属性的互动内容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CB06A6FF-5E75-4128-AAE2-3EE37D78F114}"/>
              </a:ext>
            </a:extLst>
          </p:cNvPr>
          <p:cNvGrpSpPr/>
          <p:nvPr/>
        </p:nvGrpSpPr>
        <p:grpSpPr>
          <a:xfrm>
            <a:off x="4875073" y="3719031"/>
            <a:ext cx="6685978" cy="2483024"/>
            <a:chOff x="5221583" y="3857040"/>
            <a:chExt cx="4786397" cy="1777561"/>
          </a:xfrm>
        </p:grpSpPr>
        <p:pic>
          <p:nvPicPr>
            <p:cNvPr id="10242" name="Picture 2">
              <a:extLst>
                <a:ext uri="{FF2B5EF4-FFF2-40B4-BE49-F238E27FC236}">
                  <a16:creationId xmlns:a16="http://schemas.microsoft.com/office/drawing/2014/main" id="{074CD713-8E8D-4CB2-BB88-3AC62BD78EA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1583" y="3857040"/>
              <a:ext cx="1319213" cy="1768475"/>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0243" name="Picture 3">
              <a:extLst>
                <a:ext uri="{FF2B5EF4-FFF2-40B4-BE49-F238E27FC236}">
                  <a16:creationId xmlns:a16="http://schemas.microsoft.com/office/drawing/2014/main" id="{95631D57-B6F2-4CDA-B019-4816A498D20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86888" y="3866126"/>
              <a:ext cx="1311275" cy="1768475"/>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26004D2F-487D-4F0D-BCAF-77BF516DC4F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4255" y="3866565"/>
              <a:ext cx="1863725" cy="175895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64625986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34696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共享的时间活动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共享作用</a:t>
            </a:r>
            <a:r>
              <a:rPr lang="en-US" altLang="zh-CN" sz="2000" b="1" dirty="0">
                <a:solidFill>
                  <a:schemeClr val="tx2"/>
                </a:solidFill>
                <a:latin typeface="微软雅黑" panose="020B0503020204020204" pitchFamily="34" charset="-122"/>
                <a:ea typeface="微软雅黑" panose="020B0503020204020204" pitchFamily="34" charset="-122"/>
              </a:rPr>
              <a:t>4</a:t>
            </a:r>
            <a:r>
              <a:rPr lang="zh-CN" altLang="en-US" sz="2000" b="1" dirty="0">
                <a:solidFill>
                  <a:schemeClr val="tx2"/>
                </a:solidFill>
                <a:latin typeface="微软雅黑" panose="020B0503020204020204" pitchFamily="34" charset="-122"/>
                <a:ea typeface="微软雅黑" panose="020B0503020204020204" pitchFamily="34" charset="-122"/>
              </a:rPr>
              <a:t>个层级的案例说明</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精神共享</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精神共享是互动主体对现实世界中精神的再现和超越，表现为参与网络互动后网民在现实世界变革、创造和引领精神，这个表现代表了互动双方的网络人际互动达到了精神共享的层级。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323623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共享的时间活动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的产生与网络人际互动实践活动的兴起，从根本性层面上满足了因为人类自身猎奇心理带来的各种需求。同时，网民作为网络社会中的个体，必然存在自我表达的欲望和精神互动的需求。参与到网络人际互动实践活动中的网民，意味着他们做出了如图所示的选择。</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图片 10">
            <a:extLst>
              <a:ext uri="{FF2B5EF4-FFF2-40B4-BE49-F238E27FC236}">
                <a16:creationId xmlns:a16="http://schemas.microsoft.com/office/drawing/2014/main" id="{E9381662-20B0-4BA1-8913-3C5AB7B0C2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0453" y="3185943"/>
            <a:ext cx="7852816" cy="311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89707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共享的时间活动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作为互动主体的网民是网络社会空间的自然产物，而网络社会空间则是网民进行交往实践活动的栖息地。从该方面进行理解，网络社会空间具有维持网民网络生存行为的价值属性，为网民提供进行实践活动的信息、知识、意义与精神共享的多种要素。</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基于上述内容，网民应该对网络社会空间拥有下述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点基本认知。</a:t>
            </a:r>
          </a:p>
          <a:p>
            <a:pPr algn="just">
              <a:lnSpc>
                <a:spcPct val="150000"/>
              </a:lnSpc>
            </a:pPr>
            <a:endParaRPr lang="zh-CN" altLang="en-US" sz="1600" b="1" dirty="0">
              <a:solidFill>
                <a:schemeClr val="bg1"/>
              </a:solidFill>
              <a:ea typeface="Source Han Serif SC" panose="02020400000000000000" pitchFamily="18" charset="-122"/>
            </a:endParaRPr>
          </a:p>
        </p:txBody>
      </p:sp>
      <p:grpSp>
        <p:nvGrpSpPr>
          <p:cNvPr id="9" name="组合 8">
            <a:extLst>
              <a:ext uri="{FF2B5EF4-FFF2-40B4-BE49-F238E27FC236}">
                <a16:creationId xmlns:a16="http://schemas.microsoft.com/office/drawing/2014/main" id="{43618FBE-9986-458F-9A07-F7DBDBDDB052}"/>
              </a:ext>
            </a:extLst>
          </p:cNvPr>
          <p:cNvGrpSpPr/>
          <p:nvPr/>
        </p:nvGrpSpPr>
        <p:grpSpPr>
          <a:xfrm>
            <a:off x="874134" y="4132410"/>
            <a:ext cx="10318887" cy="1727200"/>
            <a:chOff x="949809" y="4330147"/>
            <a:chExt cx="10318887" cy="1727200"/>
          </a:xfrm>
        </p:grpSpPr>
        <p:grpSp>
          <p:nvGrpSpPr>
            <p:cNvPr id="10" name="Group 75">
              <a:extLst>
                <a:ext uri="{FF2B5EF4-FFF2-40B4-BE49-F238E27FC236}">
                  <a16:creationId xmlns:a16="http://schemas.microsoft.com/office/drawing/2014/main" id="{6CD14264-64AD-449E-97C1-E44F2EB186A5}"/>
                </a:ext>
              </a:extLst>
            </p:cNvPr>
            <p:cNvGrpSpPr/>
            <p:nvPr/>
          </p:nvGrpSpPr>
          <p:grpSpPr>
            <a:xfrm>
              <a:off x="949809" y="4330147"/>
              <a:ext cx="2416243" cy="1727200"/>
              <a:chOff x="702418" y="3257550"/>
              <a:chExt cx="1812182" cy="1295400"/>
            </a:xfrm>
          </p:grpSpPr>
          <p:sp>
            <p:nvSpPr>
              <p:cNvPr id="25" name="Rectangular Callout 55">
                <a:extLst>
                  <a:ext uri="{FF2B5EF4-FFF2-40B4-BE49-F238E27FC236}">
                    <a16:creationId xmlns:a16="http://schemas.microsoft.com/office/drawing/2014/main" id="{CD9AB425-2F25-46F9-BCD2-DE7EEC2B8DE2}"/>
                  </a:ext>
                </a:extLst>
              </p:cNvPr>
              <p:cNvSpPr/>
              <p:nvPr/>
            </p:nvSpPr>
            <p:spPr>
              <a:xfrm flipV="1">
                <a:off x="702418" y="3257550"/>
                <a:ext cx="1812182" cy="1295400"/>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42">
                <a:extLst>
                  <a:ext uri="{FF2B5EF4-FFF2-40B4-BE49-F238E27FC236}">
                    <a16:creationId xmlns:a16="http://schemas.microsoft.com/office/drawing/2014/main" id="{8A7B6F0B-62B4-4B96-B585-727D7E42081C}"/>
                  </a:ext>
                </a:extLst>
              </p:cNvPr>
              <p:cNvSpPr>
                <a:spLocks noEditPoints="1"/>
              </p:cNvSpPr>
              <p:nvPr/>
            </p:nvSpPr>
            <p:spPr bwMode="auto">
              <a:xfrm>
                <a:off x="1397839" y="3372288"/>
                <a:ext cx="421340" cy="362672"/>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Text Placeholder 3">
                <a:extLst>
                  <a:ext uri="{FF2B5EF4-FFF2-40B4-BE49-F238E27FC236}">
                    <a16:creationId xmlns:a16="http://schemas.microsoft.com/office/drawing/2014/main" id="{801E6F4D-305D-4F47-9DCF-991DA3134065}"/>
                  </a:ext>
                </a:extLst>
              </p:cNvPr>
              <p:cNvSpPr txBox="1">
                <a:spLocks/>
              </p:cNvSpPr>
              <p:nvPr/>
            </p:nvSpPr>
            <p:spPr>
              <a:xfrm>
                <a:off x="874644" y="3905250"/>
                <a:ext cx="1639956"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zh-CN" altLang="zh-CN" b="1" dirty="0">
                    <a:solidFill>
                      <a:schemeClr val="bg1"/>
                    </a:solidFill>
                    <a:ea typeface="Source Han Serif SC" panose="02020400000000000000" pitchFamily="18" charset="-122"/>
                  </a:rPr>
                  <a:t>网民要把网络社会空间作为实践活动的对象</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1" name="Group 76">
              <a:extLst>
                <a:ext uri="{FF2B5EF4-FFF2-40B4-BE49-F238E27FC236}">
                  <a16:creationId xmlns:a16="http://schemas.microsoft.com/office/drawing/2014/main" id="{D269679B-C3A8-4953-A403-AAF0C5C90D10}"/>
                </a:ext>
              </a:extLst>
            </p:cNvPr>
            <p:cNvGrpSpPr/>
            <p:nvPr/>
          </p:nvGrpSpPr>
          <p:grpSpPr>
            <a:xfrm>
              <a:off x="3584025" y="4330147"/>
              <a:ext cx="2416243" cy="1727200"/>
              <a:chOff x="2678079" y="3257550"/>
              <a:chExt cx="1812182" cy="1295400"/>
            </a:xfrm>
          </p:grpSpPr>
          <p:sp>
            <p:nvSpPr>
              <p:cNvPr id="22" name="Rectangular Callout 56">
                <a:extLst>
                  <a:ext uri="{FF2B5EF4-FFF2-40B4-BE49-F238E27FC236}">
                    <a16:creationId xmlns:a16="http://schemas.microsoft.com/office/drawing/2014/main" id="{A96B9C31-ABA3-4260-A208-4BC61CF27877}"/>
                  </a:ext>
                </a:extLst>
              </p:cNvPr>
              <p:cNvSpPr/>
              <p:nvPr/>
            </p:nvSpPr>
            <p:spPr>
              <a:xfrm flipV="1">
                <a:off x="2678079" y="3257550"/>
                <a:ext cx="1812182" cy="1295400"/>
              </a:xfrm>
              <a:prstGeom prst="wedgeRectCallout">
                <a:avLst>
                  <a:gd name="adj1" fmla="val 21398"/>
                  <a:gd name="adj2" fmla="val 67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Freeform 178">
                <a:extLst>
                  <a:ext uri="{FF2B5EF4-FFF2-40B4-BE49-F238E27FC236}">
                    <a16:creationId xmlns:a16="http://schemas.microsoft.com/office/drawing/2014/main" id="{3FCDE02C-0C8D-46C9-9C8E-78D4C8D1ECAB}"/>
                  </a:ext>
                </a:extLst>
              </p:cNvPr>
              <p:cNvSpPr>
                <a:spLocks noEditPoints="1"/>
              </p:cNvSpPr>
              <p:nvPr/>
            </p:nvSpPr>
            <p:spPr bwMode="auto">
              <a:xfrm>
                <a:off x="3373500" y="3394956"/>
                <a:ext cx="421340" cy="317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Text Placeholder 3">
                <a:extLst>
                  <a:ext uri="{FF2B5EF4-FFF2-40B4-BE49-F238E27FC236}">
                    <a16:creationId xmlns:a16="http://schemas.microsoft.com/office/drawing/2014/main" id="{BC648944-E20D-456C-9407-BB4081FFC97B}"/>
                  </a:ext>
                </a:extLst>
              </p:cNvPr>
              <p:cNvSpPr txBox="1">
                <a:spLocks/>
              </p:cNvSpPr>
              <p:nvPr/>
            </p:nvSpPr>
            <p:spPr>
              <a:xfrm>
                <a:off x="2809009" y="3749362"/>
                <a:ext cx="1584361"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网民要把网络社会空间形成的生活方式作为自己的生活资料与生命活动的材料、对象和工具</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2" name="Group 77">
              <a:extLst>
                <a:ext uri="{FF2B5EF4-FFF2-40B4-BE49-F238E27FC236}">
                  <a16:creationId xmlns:a16="http://schemas.microsoft.com/office/drawing/2014/main" id="{ED6C66F4-EEEC-46A0-8B4C-E392F210C38C}"/>
                </a:ext>
              </a:extLst>
            </p:cNvPr>
            <p:cNvGrpSpPr/>
            <p:nvPr/>
          </p:nvGrpSpPr>
          <p:grpSpPr>
            <a:xfrm>
              <a:off x="6218240" y="4330147"/>
              <a:ext cx="2416243" cy="1727200"/>
              <a:chOff x="4653740" y="3257550"/>
              <a:chExt cx="1812182" cy="1295400"/>
            </a:xfrm>
          </p:grpSpPr>
          <p:sp>
            <p:nvSpPr>
              <p:cNvPr id="19" name="Rectangular Callout 57">
                <a:extLst>
                  <a:ext uri="{FF2B5EF4-FFF2-40B4-BE49-F238E27FC236}">
                    <a16:creationId xmlns:a16="http://schemas.microsoft.com/office/drawing/2014/main" id="{603201AC-B1C2-4CE3-B795-C5E04411CAB7}"/>
                  </a:ext>
                </a:extLst>
              </p:cNvPr>
              <p:cNvSpPr/>
              <p:nvPr/>
            </p:nvSpPr>
            <p:spPr>
              <a:xfrm flipV="1">
                <a:off x="4653740" y="3257550"/>
                <a:ext cx="1812182" cy="1295400"/>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Freeform 52">
                <a:extLst>
                  <a:ext uri="{FF2B5EF4-FFF2-40B4-BE49-F238E27FC236}">
                    <a16:creationId xmlns:a16="http://schemas.microsoft.com/office/drawing/2014/main" id="{B95BC1F5-FF65-4BC3-8A4D-E974CAE57CDA}"/>
                  </a:ext>
                </a:extLst>
              </p:cNvPr>
              <p:cNvSpPr>
                <a:spLocks noEditPoints="1"/>
              </p:cNvSpPr>
              <p:nvPr/>
            </p:nvSpPr>
            <p:spPr bwMode="auto">
              <a:xfrm>
                <a:off x="5366495" y="3345622"/>
                <a:ext cx="386672" cy="4160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Text Placeholder 3">
                <a:extLst>
                  <a:ext uri="{FF2B5EF4-FFF2-40B4-BE49-F238E27FC236}">
                    <a16:creationId xmlns:a16="http://schemas.microsoft.com/office/drawing/2014/main" id="{73C2A6A9-FA30-45E5-99B2-D24FD67CB812}"/>
                  </a:ext>
                </a:extLst>
              </p:cNvPr>
              <p:cNvSpPr txBox="1">
                <a:spLocks/>
              </p:cNvSpPr>
              <p:nvPr/>
            </p:nvSpPr>
            <p:spPr>
              <a:xfrm>
                <a:off x="4857355" y="3812999"/>
                <a:ext cx="1447800"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网民要把网络社会空间当做是自己拓展了机能的身体</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4" name="Group 78">
              <a:extLst>
                <a:ext uri="{FF2B5EF4-FFF2-40B4-BE49-F238E27FC236}">
                  <a16:creationId xmlns:a16="http://schemas.microsoft.com/office/drawing/2014/main" id="{106C571F-6BB7-4EE6-941D-0F94F756A818}"/>
                </a:ext>
              </a:extLst>
            </p:cNvPr>
            <p:cNvGrpSpPr/>
            <p:nvPr/>
          </p:nvGrpSpPr>
          <p:grpSpPr>
            <a:xfrm>
              <a:off x="8852453" y="4330147"/>
              <a:ext cx="2416243" cy="1727200"/>
              <a:chOff x="6629400" y="3257550"/>
              <a:chExt cx="1812182" cy="1295400"/>
            </a:xfrm>
          </p:grpSpPr>
          <p:sp>
            <p:nvSpPr>
              <p:cNvPr id="15" name="Rectangular Callout 58">
                <a:extLst>
                  <a:ext uri="{FF2B5EF4-FFF2-40B4-BE49-F238E27FC236}">
                    <a16:creationId xmlns:a16="http://schemas.microsoft.com/office/drawing/2014/main" id="{216ECF8D-6AD9-4316-A23F-E6BA711D9184}"/>
                  </a:ext>
                </a:extLst>
              </p:cNvPr>
              <p:cNvSpPr/>
              <p:nvPr/>
            </p:nvSpPr>
            <p:spPr>
              <a:xfrm flipV="1">
                <a:off x="6629400" y="3257550"/>
                <a:ext cx="1812182" cy="1295400"/>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Freeform 83">
                <a:extLst>
                  <a:ext uri="{FF2B5EF4-FFF2-40B4-BE49-F238E27FC236}">
                    <a16:creationId xmlns:a16="http://schemas.microsoft.com/office/drawing/2014/main" id="{414F8F0A-9F00-426E-93DE-79FFA6D5B8EA}"/>
                  </a:ext>
                </a:extLst>
              </p:cNvPr>
              <p:cNvSpPr>
                <a:spLocks noEditPoints="1"/>
              </p:cNvSpPr>
              <p:nvPr/>
            </p:nvSpPr>
            <p:spPr bwMode="auto">
              <a:xfrm>
                <a:off x="7388909" y="3333750"/>
                <a:ext cx="293165" cy="43974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Text Placeholder 3">
                <a:extLst>
                  <a:ext uri="{FF2B5EF4-FFF2-40B4-BE49-F238E27FC236}">
                    <a16:creationId xmlns:a16="http://schemas.microsoft.com/office/drawing/2014/main" id="{5DA699DA-2798-4040-8BB6-6322E3F9F01E}"/>
                  </a:ext>
                </a:extLst>
              </p:cNvPr>
              <p:cNvSpPr txBox="1">
                <a:spLocks/>
              </p:cNvSpPr>
              <p:nvPr/>
            </p:nvSpPr>
            <p:spPr>
              <a:xfrm>
                <a:off x="6811591" y="3809390"/>
                <a:ext cx="1447800"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网民要把网络社会空间作为进行实践活动的供应场域</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171458152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5" name="矩形 34">
            <a:extLst>
              <a:ext uri="{FF2B5EF4-FFF2-40B4-BE49-F238E27FC236}">
                <a16:creationId xmlns:a16="http://schemas.microsoft.com/office/drawing/2014/main" id="{9ADC83DE-72FF-475E-A19A-403EF1263276}"/>
              </a:ext>
            </a:extLst>
          </p:cNvPr>
          <p:cNvSpPr/>
          <p:nvPr/>
        </p:nvSpPr>
        <p:spPr>
          <a:xfrm>
            <a:off x="550592" y="998390"/>
            <a:ext cx="11141116" cy="288053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虚拟的交往行为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网络人际互动发生在“人→机→人”的多线程集成式平台中，而随着技术深度介入后，逐渐呈现出身体缺场的虚拟性行为。</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对比传统的人际互动交往形态，网络人际互动出现了许多新的特征。包括了网络的匿名性和身体缺场心灵在场两个特征，这些特征为网络人际互动行为增加了一定的虚拟感。</a:t>
            </a:r>
          </a:p>
          <a:p>
            <a:pPr algn="just">
              <a:lnSpc>
                <a:spcPct val="150000"/>
              </a:lnSpc>
            </a:pPr>
            <a:endParaRPr lang="zh-CN" altLang="en-US" sz="1600" b="1" dirty="0">
              <a:solidFill>
                <a:schemeClr val="bg1"/>
              </a:solidFill>
              <a:ea typeface="Source Han Serif SC" panose="02020400000000000000" pitchFamily="18" charset="-122"/>
            </a:endParaRPr>
          </a:p>
        </p:txBody>
      </p:sp>
      <p:pic>
        <p:nvPicPr>
          <p:cNvPr id="12290" name="图片 11">
            <a:extLst>
              <a:ext uri="{FF2B5EF4-FFF2-40B4-BE49-F238E27FC236}">
                <a16:creationId xmlns:a16="http://schemas.microsoft.com/office/drawing/2014/main" id="{15C6E102-E9BA-4673-A5F8-17DDA49742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119" y="3745464"/>
            <a:ext cx="8864046" cy="222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96465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虚拟的交往行为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网络的匿名性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网络的匿名性使网民可以拥有多个账号，并让网民既能同时在线进行交流，也可以在线下倾诉。简单来说，就是匿名性能让一个网民在网络社会中始终保持单一的身份角色，也能够不停地变换网络身份。</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3314" name="图片 12">
            <a:extLst>
              <a:ext uri="{FF2B5EF4-FFF2-40B4-BE49-F238E27FC236}">
                <a16:creationId xmlns:a16="http://schemas.microsoft.com/office/drawing/2014/main" id="{457BCD72-B4DD-4618-B769-76267397A5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6176" y="3485816"/>
            <a:ext cx="7909720" cy="288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073412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36762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虚拟的交往行为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身体缺场心灵在场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自带的许多特征会增强网民的去抑制性，但是，无论一个网民其在网络社会空间中如何变换自己的身份和网名，都改变不了他在现实社会中养成和积累的思维方式和价值观念。相反，任何一个网民，他在网络社会空间中的言行与现实行为中的价值意向和精神导向是相同的。</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将技术与心灵在场进行结合后运用到网络人际互动中，必将呈现出一种超越现实人际互动的行为表现。因而，网络人际互动其行为特征的形成与网民主体的创造性和超越性密切相关，甚至网民主体的创造性和超越性是网络人际互动行为的多维表征与诠释。</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930190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249504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改变信息的载体</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信息交流载体的具体变动以及各个变动的具体表现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4718C73C-8A32-47FD-856D-B13B390967A1}"/>
              </a:ext>
            </a:extLst>
          </p:cNvPr>
          <p:cNvGrpSpPr/>
          <p:nvPr/>
        </p:nvGrpSpPr>
        <p:grpSpPr>
          <a:xfrm>
            <a:off x="1304461" y="2122728"/>
            <a:ext cx="10368329" cy="4249660"/>
            <a:chOff x="1304461" y="2122728"/>
            <a:chExt cx="10368329" cy="4249660"/>
          </a:xfrm>
        </p:grpSpPr>
        <p:grpSp>
          <p:nvGrpSpPr>
            <p:cNvPr id="11" name="千图PPT彼岸天：ID 8661124库_组合 3">
              <a:extLst>
                <a:ext uri="{FF2B5EF4-FFF2-40B4-BE49-F238E27FC236}">
                  <a16:creationId xmlns:a16="http://schemas.microsoft.com/office/drawing/2014/main" id="{7A12E3E1-C141-4646-AB92-6DDBD75565BB}"/>
                </a:ext>
              </a:extLst>
            </p:cNvPr>
            <p:cNvGrpSpPr/>
            <p:nvPr>
              <p:custDataLst>
                <p:tags r:id="rId1"/>
              </p:custDataLst>
            </p:nvPr>
          </p:nvGrpSpPr>
          <p:grpSpPr>
            <a:xfrm>
              <a:off x="1304461" y="2247858"/>
              <a:ext cx="3091315" cy="4005136"/>
              <a:chOff x="1287306" y="1339913"/>
              <a:chExt cx="3091314" cy="4005135"/>
            </a:xfrm>
          </p:grpSpPr>
          <p:sp>
            <p:nvSpPr>
              <p:cNvPr id="32" name="文本框 136">
                <a:extLst>
                  <a:ext uri="{FF2B5EF4-FFF2-40B4-BE49-F238E27FC236}">
                    <a16:creationId xmlns:a16="http://schemas.microsoft.com/office/drawing/2014/main" id="{7492C427-9477-4DBD-B7AE-18D2FA4A4F41}"/>
                  </a:ext>
                </a:extLst>
              </p:cNvPr>
              <p:cNvSpPr txBox="1"/>
              <p:nvPr/>
            </p:nvSpPr>
            <p:spPr>
              <a:xfrm>
                <a:off x="1287306" y="4718402"/>
                <a:ext cx="3091314" cy="626646"/>
              </a:xfrm>
              <a:prstGeom prst="rect">
                <a:avLst/>
              </a:prstGeom>
              <a:noFill/>
            </p:spPr>
            <p:txBody>
              <a:bodyPr wrap="square" lIns="0" tIns="0" rIns="0" bIns="0" anchor="ctr" anchorCtr="1">
                <a:noAutofit/>
              </a:bodyPr>
              <a:lstStyle/>
              <a:p>
                <a:pPr defTabSz="914377">
                  <a:lnSpc>
                    <a:spcPct val="120000"/>
                  </a:lnSpc>
                </a:pPr>
                <a:r>
                  <a:rPr lang="zh-CN" altLang="zh-CN" sz="1200" dirty="0">
                    <a:solidFill>
                      <a:schemeClr val="tx1">
                        <a:lumMod val="50000"/>
                        <a:lumOff val="50000"/>
                      </a:schemeClr>
                    </a:solidFill>
                    <a:ea typeface="Source Han Serif SC" panose="02020400000000000000" pitchFamily="18" charset="-122"/>
                  </a:rPr>
                  <a:t>网络的产生，网民只需一台电脑或手机并连接而网络后，就可以进入网络人际互动的操控平台。如此简便的操作方式大大提升了大众对于网络人际互动的参与度。</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33" name="矩形 32">
                <a:extLst>
                  <a:ext uri="{FF2B5EF4-FFF2-40B4-BE49-F238E27FC236}">
                    <a16:creationId xmlns:a16="http://schemas.microsoft.com/office/drawing/2014/main" id="{CA78383F-121D-4EEF-9F3C-035A7B1185CA}"/>
                  </a:ext>
                </a:extLst>
              </p:cNvPr>
              <p:cNvSpPr/>
              <p:nvPr/>
            </p:nvSpPr>
            <p:spPr>
              <a:xfrm>
                <a:off x="1690427" y="426493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人际互动操作平台更加简便</a:t>
                </a:r>
              </a:p>
            </p:txBody>
          </p:sp>
          <p:grpSp>
            <p:nvGrpSpPr>
              <p:cNvPr id="34" name="组合 33">
                <a:extLst>
                  <a:ext uri="{FF2B5EF4-FFF2-40B4-BE49-F238E27FC236}">
                    <a16:creationId xmlns:a16="http://schemas.microsoft.com/office/drawing/2014/main" id="{435105DA-1B43-4DEE-B2CF-E6A29037D5EC}"/>
                  </a:ext>
                </a:extLst>
              </p:cNvPr>
              <p:cNvGrpSpPr/>
              <p:nvPr/>
            </p:nvGrpSpPr>
            <p:grpSpPr>
              <a:xfrm>
                <a:off x="2161312" y="1339913"/>
                <a:ext cx="1082040" cy="2826488"/>
                <a:chOff x="2161311" y="1339913"/>
                <a:chExt cx="1082040" cy="2826488"/>
              </a:xfrm>
            </p:grpSpPr>
            <p:sp>
              <p:nvSpPr>
                <p:cNvPr id="35" name="梯形 34">
                  <a:extLst>
                    <a:ext uri="{FF2B5EF4-FFF2-40B4-BE49-F238E27FC236}">
                      <a16:creationId xmlns:a16="http://schemas.microsoft.com/office/drawing/2014/main" id="{3B88C2A9-D4D3-477D-9773-087DC92DBE5E}"/>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椭圆 35">
                  <a:extLst>
                    <a:ext uri="{FF2B5EF4-FFF2-40B4-BE49-F238E27FC236}">
                      <a16:creationId xmlns:a16="http://schemas.microsoft.com/office/drawing/2014/main" id="{968EE78B-0659-411E-8661-9B6F014D7C38}"/>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7" name="任意多边形 141">
                  <a:extLst>
                    <a:ext uri="{FF2B5EF4-FFF2-40B4-BE49-F238E27FC236}">
                      <a16:creationId xmlns:a16="http://schemas.microsoft.com/office/drawing/2014/main" id="{E946551B-7A4E-429B-8EFC-D153232DC457}"/>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8" name="任意多边形 142">
                  <a:extLst>
                    <a:ext uri="{FF2B5EF4-FFF2-40B4-BE49-F238E27FC236}">
                      <a16:creationId xmlns:a16="http://schemas.microsoft.com/office/drawing/2014/main" id="{6010C7A7-CFDA-4DC3-B7DC-6A5BD0E671A5}"/>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9" name="任意多边形 143">
                  <a:extLst>
                    <a:ext uri="{FF2B5EF4-FFF2-40B4-BE49-F238E27FC236}">
                      <a16:creationId xmlns:a16="http://schemas.microsoft.com/office/drawing/2014/main" id="{F1567136-CD0D-4A2B-9177-52491CE28202}"/>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2" name="千图PPT彼岸天：ID 8661124库_组合 4">
              <a:extLst>
                <a:ext uri="{FF2B5EF4-FFF2-40B4-BE49-F238E27FC236}">
                  <a16:creationId xmlns:a16="http://schemas.microsoft.com/office/drawing/2014/main" id="{A43BAD27-354F-41B6-BEC3-C542FD783E0E}"/>
                </a:ext>
              </a:extLst>
            </p:cNvPr>
            <p:cNvGrpSpPr/>
            <p:nvPr>
              <p:custDataLst>
                <p:tags r:id="rId2"/>
              </p:custDataLst>
            </p:nvPr>
          </p:nvGrpSpPr>
          <p:grpSpPr>
            <a:xfrm>
              <a:off x="4537247" y="2247858"/>
              <a:ext cx="3654517" cy="4124530"/>
              <a:chOff x="4403026" y="1339913"/>
              <a:chExt cx="3654515" cy="4124529"/>
            </a:xfrm>
          </p:grpSpPr>
          <p:sp>
            <p:nvSpPr>
              <p:cNvPr id="24" name="文本框 128">
                <a:extLst>
                  <a:ext uri="{FF2B5EF4-FFF2-40B4-BE49-F238E27FC236}">
                    <a16:creationId xmlns:a16="http://schemas.microsoft.com/office/drawing/2014/main" id="{F4842620-B71D-4645-9D8D-951CC09B5F06}"/>
                  </a:ext>
                </a:extLst>
              </p:cNvPr>
              <p:cNvSpPr txBox="1"/>
              <p:nvPr/>
            </p:nvSpPr>
            <p:spPr>
              <a:xfrm>
                <a:off x="4403026" y="4837796"/>
                <a:ext cx="3654515" cy="626646"/>
              </a:xfrm>
              <a:prstGeom prst="rect">
                <a:avLst/>
              </a:prstGeom>
              <a:noFill/>
            </p:spPr>
            <p:txBody>
              <a:bodyPr wrap="square" lIns="0" tIns="0" rIns="0" bIns="0" anchor="ctr" anchorCtr="1">
                <a:noAutofit/>
              </a:bodyPr>
              <a:lstStyle/>
              <a:p>
                <a:pPr defTabSz="914377">
                  <a:lnSpc>
                    <a:spcPct val="120000"/>
                  </a:lnSpc>
                </a:pPr>
                <a:r>
                  <a:rPr lang="zh-CN" altLang="zh-CN" sz="1200" dirty="0">
                    <a:solidFill>
                      <a:schemeClr val="tx1">
                        <a:lumMod val="50000"/>
                        <a:lumOff val="50000"/>
                      </a:schemeClr>
                    </a:solidFill>
                    <a:ea typeface="Source Han Serif SC" panose="02020400000000000000" pitchFamily="18" charset="-122"/>
                  </a:rPr>
                  <a:t>随着网络技术的发展，网络人际互动的互动主体可以处理与接收海量的信息内容。无中心、无疆域的交往空间扩展了互动范围；及时、迅速以及便利的信息流动方式提升了互动速度、频率和质量；多维的信息流动为互动主体提供了同步与异步的多层次交流。</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5" name="矩形 24">
                <a:extLst>
                  <a:ext uri="{FF2B5EF4-FFF2-40B4-BE49-F238E27FC236}">
                    <a16:creationId xmlns:a16="http://schemas.microsoft.com/office/drawing/2014/main" id="{DFACAB19-7B02-4726-B030-C1DBCBDEC1B9}"/>
                  </a:ext>
                </a:extLst>
              </p:cNvPr>
              <p:cNvSpPr/>
              <p:nvPr/>
            </p:nvSpPr>
            <p:spPr>
              <a:xfrm>
                <a:off x="5058870" y="4278864"/>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人际互动信息处理方式更加优越</a:t>
                </a:r>
              </a:p>
            </p:txBody>
          </p:sp>
          <p:grpSp>
            <p:nvGrpSpPr>
              <p:cNvPr id="26" name="组合 25">
                <a:extLst>
                  <a:ext uri="{FF2B5EF4-FFF2-40B4-BE49-F238E27FC236}">
                    <a16:creationId xmlns:a16="http://schemas.microsoft.com/office/drawing/2014/main" id="{819043BD-F43A-4BC7-9B53-979CCA166F71}"/>
                  </a:ext>
                </a:extLst>
              </p:cNvPr>
              <p:cNvGrpSpPr/>
              <p:nvPr/>
            </p:nvGrpSpPr>
            <p:grpSpPr>
              <a:xfrm>
                <a:off x="5554981" y="1339913"/>
                <a:ext cx="1082040" cy="2826488"/>
                <a:chOff x="5554981" y="1339913"/>
                <a:chExt cx="1082040" cy="2826488"/>
              </a:xfrm>
            </p:grpSpPr>
            <p:sp>
              <p:nvSpPr>
                <p:cNvPr id="27" name="梯形 26">
                  <a:extLst>
                    <a:ext uri="{FF2B5EF4-FFF2-40B4-BE49-F238E27FC236}">
                      <a16:creationId xmlns:a16="http://schemas.microsoft.com/office/drawing/2014/main" id="{D222A6B3-3497-4791-8E40-33FBC26ED321}"/>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椭圆 27">
                  <a:extLst>
                    <a:ext uri="{FF2B5EF4-FFF2-40B4-BE49-F238E27FC236}">
                      <a16:creationId xmlns:a16="http://schemas.microsoft.com/office/drawing/2014/main" id="{B480415E-DEB5-480D-AA78-B2809040BC02}"/>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33">
                  <a:extLst>
                    <a:ext uri="{FF2B5EF4-FFF2-40B4-BE49-F238E27FC236}">
                      <a16:creationId xmlns:a16="http://schemas.microsoft.com/office/drawing/2014/main" id="{5E5A5A92-1C77-4464-851F-5C8D4482DC21}"/>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0" name="任意多边形 134">
                  <a:extLst>
                    <a:ext uri="{FF2B5EF4-FFF2-40B4-BE49-F238E27FC236}">
                      <a16:creationId xmlns:a16="http://schemas.microsoft.com/office/drawing/2014/main" id="{512FDBF2-3229-4FA5-B0F3-801F273234B7}"/>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1" name="任意多边形 135">
                  <a:extLst>
                    <a:ext uri="{FF2B5EF4-FFF2-40B4-BE49-F238E27FC236}">
                      <a16:creationId xmlns:a16="http://schemas.microsoft.com/office/drawing/2014/main" id="{C425166E-64C4-49C0-B16C-FFCDB0C3F6E6}"/>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4" name="千图PPT彼岸天：ID 8661124库_组合 5">
              <a:extLst>
                <a:ext uri="{FF2B5EF4-FFF2-40B4-BE49-F238E27FC236}">
                  <a16:creationId xmlns:a16="http://schemas.microsoft.com/office/drawing/2014/main" id="{3946C9C7-AADF-49CB-AB05-D593559347AA}"/>
                </a:ext>
              </a:extLst>
            </p:cNvPr>
            <p:cNvGrpSpPr/>
            <p:nvPr>
              <p:custDataLst>
                <p:tags r:id="rId3"/>
              </p:custDataLst>
            </p:nvPr>
          </p:nvGrpSpPr>
          <p:grpSpPr>
            <a:xfrm>
              <a:off x="8314317" y="2122728"/>
              <a:ext cx="3358473" cy="4154162"/>
              <a:chOff x="8050491" y="1339913"/>
              <a:chExt cx="3358472" cy="4154161"/>
            </a:xfrm>
          </p:grpSpPr>
          <p:sp>
            <p:nvSpPr>
              <p:cNvPr id="15" name="文本框 120">
                <a:extLst>
                  <a:ext uri="{FF2B5EF4-FFF2-40B4-BE49-F238E27FC236}">
                    <a16:creationId xmlns:a16="http://schemas.microsoft.com/office/drawing/2014/main" id="{82E43ED3-E743-4881-BFB5-3B4D981F59A9}"/>
                  </a:ext>
                </a:extLst>
              </p:cNvPr>
              <p:cNvSpPr txBox="1"/>
              <p:nvPr/>
            </p:nvSpPr>
            <p:spPr>
              <a:xfrm>
                <a:off x="8050491" y="4867428"/>
                <a:ext cx="3358472" cy="626646"/>
              </a:xfrm>
              <a:prstGeom prst="rect">
                <a:avLst/>
              </a:prstGeom>
              <a:noFill/>
            </p:spPr>
            <p:txBody>
              <a:bodyPr wrap="square" lIns="0" tIns="0" rIns="0" bIns="0" anchor="ctr" anchorCtr="1">
                <a:noAutofit/>
              </a:bodyPr>
              <a:lstStyle/>
              <a:p>
                <a:pPr defTabSz="914377">
                  <a:lnSpc>
                    <a:spcPct val="120000"/>
                  </a:lnSpc>
                </a:pPr>
                <a:r>
                  <a:rPr lang="zh-CN" altLang="zh-CN" sz="1200" dirty="0">
                    <a:solidFill>
                      <a:schemeClr val="tx1">
                        <a:lumMod val="50000"/>
                        <a:lumOff val="50000"/>
                      </a:schemeClr>
                    </a:solidFill>
                    <a:ea typeface="Source Han Serif SC" panose="02020400000000000000" pitchFamily="18" charset="-122"/>
                  </a:rPr>
                  <a:t>网络文本的超链接性、网络信息的可储藏性以及网络表达技术的仿真性，使得网络人际互动实践活动的交流信息具有了随时查阅、长久保存和能够复制等特性。</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6" name="矩形 15">
                <a:extLst>
                  <a:ext uri="{FF2B5EF4-FFF2-40B4-BE49-F238E27FC236}">
                    <a16:creationId xmlns:a16="http://schemas.microsoft.com/office/drawing/2014/main" id="{B0999D59-1014-4CC5-B286-9AAD4A95FD9C}"/>
                  </a:ext>
                </a:extLst>
              </p:cNvPr>
              <p:cNvSpPr/>
              <p:nvPr/>
            </p:nvSpPr>
            <p:spPr>
              <a:xfrm>
                <a:off x="8572359" y="4412151"/>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人际互动信息留存途径更加实用</a:t>
                </a:r>
              </a:p>
            </p:txBody>
          </p:sp>
          <p:grpSp>
            <p:nvGrpSpPr>
              <p:cNvPr id="18" name="组合 17">
                <a:extLst>
                  <a:ext uri="{FF2B5EF4-FFF2-40B4-BE49-F238E27FC236}">
                    <a16:creationId xmlns:a16="http://schemas.microsoft.com/office/drawing/2014/main" id="{0660BB4B-C4CB-4442-9CC7-3308BDF3AED6}"/>
                  </a:ext>
                </a:extLst>
              </p:cNvPr>
              <p:cNvGrpSpPr/>
              <p:nvPr/>
            </p:nvGrpSpPr>
            <p:grpSpPr>
              <a:xfrm>
                <a:off x="8948651" y="1339913"/>
                <a:ext cx="1082040" cy="2826488"/>
                <a:chOff x="8948650" y="1339913"/>
                <a:chExt cx="1082040" cy="2826488"/>
              </a:xfrm>
            </p:grpSpPr>
            <p:sp>
              <p:nvSpPr>
                <p:cNvPr id="19" name="梯形 18">
                  <a:extLst>
                    <a:ext uri="{FF2B5EF4-FFF2-40B4-BE49-F238E27FC236}">
                      <a16:creationId xmlns:a16="http://schemas.microsoft.com/office/drawing/2014/main" id="{662263AB-617C-476C-AD3B-28DA6486FE4B}"/>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椭圆 19">
                  <a:extLst>
                    <a:ext uri="{FF2B5EF4-FFF2-40B4-BE49-F238E27FC236}">
                      <a16:creationId xmlns:a16="http://schemas.microsoft.com/office/drawing/2014/main" id="{3B8FA205-BFC3-4634-A002-46ABE264B708}"/>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25">
                  <a:extLst>
                    <a:ext uri="{FF2B5EF4-FFF2-40B4-BE49-F238E27FC236}">
                      <a16:creationId xmlns:a16="http://schemas.microsoft.com/office/drawing/2014/main" id="{091648C2-7040-4614-8B81-2F82D8B650B5}"/>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任意多边形 126">
                  <a:extLst>
                    <a:ext uri="{FF2B5EF4-FFF2-40B4-BE49-F238E27FC236}">
                      <a16:creationId xmlns:a16="http://schemas.microsoft.com/office/drawing/2014/main" id="{7404F8A2-F82B-4194-B40F-8F6B11ADFF0E}"/>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3" name="任意多边形 127">
                  <a:extLst>
                    <a:ext uri="{FF2B5EF4-FFF2-40B4-BE49-F238E27FC236}">
                      <a16:creationId xmlns:a16="http://schemas.microsoft.com/office/drawing/2014/main" id="{B439C779-2020-4A78-9114-159283E9ED2E}"/>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3437136609"/>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242322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网络人际互动的基本特征是网民在网络社会空间中相互交流沟通过程中，呈现出的特点和表现。因此，可以将网络人际互动的基本特征归纳为主体共存性、内容符号性、环境语言性、工具链接性以及宣传传递性等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5362" name="图片 13">
            <a:extLst>
              <a:ext uri="{FF2B5EF4-FFF2-40B4-BE49-F238E27FC236}">
                <a16:creationId xmlns:a16="http://schemas.microsoft.com/office/drawing/2014/main" id="{58DFB6BD-31A1-42A5-9423-39668FEFB4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3614" y="2577426"/>
            <a:ext cx="6826414" cy="367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84299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67844" y="2873152"/>
            <a:ext cx="4009893" cy="2072106"/>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网络人际互动的涵义</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网络人际互动核心概念</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网络人际互动的本质</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网络人际互动的基本特征</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36762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科技的发展和互联网的普及，进一步提高世界的关联密度和整体性，使共享资源成为人类社会的基本生存方式。在以互联网为基础而形成的网络社会空间中，网民之间的关系随资源的变化而变化。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马克思和恩格斯在《共产党宣言》中指出：“一个联合体才能代替存在着阶级和阶级对立的资产阶级旧社会，其中每个人的自由发展都是组成联合体自由发展的条件。”可以看出，在马克思和恩格斯的思维中，共产主义社会的生存方式在于它的共存性，即人与人之间需要建立的是一种和谐和统一的联系。</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067243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00800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在网络社会空间人际关系的形成过程中，互联网的发展趋势使网络人际互动产生了同源性、广泛性、秩序性和互动性等特征，这些特征让“共存”的生存方式更加明显。</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6386" name="图片 14">
            <a:extLst>
              <a:ext uri="{FF2B5EF4-FFF2-40B4-BE49-F238E27FC236}">
                <a16:creationId xmlns:a16="http://schemas.microsoft.com/office/drawing/2014/main" id="{5B01B69E-C7AB-49E1-8DA8-307FC9669E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3892" y="2931729"/>
            <a:ext cx="8678992" cy="33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306987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31632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同源性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在网络社会空间中，网络个体与任意数量的交往对象进行互动，这些互动主体之间只存在一种关系，即网络人际互动主体在互动过程中构建的生存方式以表达关系而存在，因此，网络互动主体具有共存性。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简单来说，就是网络个体之间的实践活动形成网络人际互动关系，而网络个体以这种互动关系而留存于网络社会。这是每一个网络个体产生的缘由，而同样的出场方式使所有参与网络人际互动的个体具有同源性。并且这种同源性表现在网络个体之间、网络个体与网络族群之间以及网络族群与网络族群之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746227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网络人际互动主体同源性的共存表现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7410" name="Picture 2">
            <a:extLst>
              <a:ext uri="{FF2B5EF4-FFF2-40B4-BE49-F238E27FC236}">
                <a16:creationId xmlns:a16="http://schemas.microsoft.com/office/drawing/2014/main" id="{8CDB569C-E86E-486C-8441-98D9F6C628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6012" y="2611925"/>
            <a:ext cx="9519976" cy="2754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918115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36762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广泛性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由于个人是生活在社会形式和社会关系中的个体，因此需要在社会关系实践活动中确立个体的现实维度，用以表现现实个体具有广泛性。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过程中，网络个体之间、网络个体与网络族群之间以及网络族群之间的共在关系，是人与人之间的一种动态联系，而人际关系的结束状态表现为关系的消失。因而共存先于存在，互动关系改变着存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综上所述，网络人际互动呈现出比较明显的广泛性特征，即网络个体或网络族群是以产生的关系而共生和共存的。</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487103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秩序性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空间中，不同网民可以形成多种多样的关系。是否能够将这些多样化的关系提炼成规律性认知，是反映和把握网络人际互动关系的本质因素，也是分析网络人际互动共存性特征的重要因素，而网络人际互动关系的秩序性是“共存性特征”的重要展示。</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8434" name="图片 16">
            <a:extLst>
              <a:ext uri="{FF2B5EF4-FFF2-40B4-BE49-F238E27FC236}">
                <a16:creationId xmlns:a16="http://schemas.microsoft.com/office/drawing/2014/main" id="{DF1EC1DC-093A-4225-AD87-5D13F5CFDC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1542" y="3565428"/>
            <a:ext cx="5384610" cy="289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716427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31632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秩序性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网络人际互动关系的完整性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繁复的体系内部，不同类别的互动关系构建着完整的体系脉络，使网络人际互动关系呈现出鲜明的完整性。网络人际互动关系中的完整性不是所有互动关系的简单相加，而是在互动关系的相互作用下不断推进和完善整个体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网络人际互动关系的关联性</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复杂的网络互动关系和高级的技术平台基础上，网民个体之间、网民个体与网民族群之间以及网民族群之间都会产生不同程度的作用。而就独立的个体网民而言，其情感、认知、行为和意志等关系也会产生各种各样的联系。</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668837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秩序性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网络人际互动关系的组织性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在没有外界干预的情境下，组织性是指体系在构建以及演化过程中，将物质、能量和信息不断向结构化、有序化和多功能方向发展，最终使系统的结构、功能产生自我改变的特性。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在体系的构建过程中，组织性一般表现为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种情况，包括从无序状态到有序状态的序列演化、由组织程度低到组织程度高的层次演化以及同一层次上的从简单到复杂的过程演化。</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9458" name="图片 17">
            <a:extLst>
              <a:ext uri="{FF2B5EF4-FFF2-40B4-BE49-F238E27FC236}">
                <a16:creationId xmlns:a16="http://schemas.microsoft.com/office/drawing/2014/main" id="{CFFB556C-70BE-46F0-A012-9CF788BD50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5490" y="4537042"/>
            <a:ext cx="5566610" cy="1970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9069030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41891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秩序性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网站利用实名认证操作加强网络人际互动的秩序性</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由于如今的网络社会空间不仅包含着真实信息，也充斥着各种各样的虚假信息，所以国家为了保障网民的合法权益，出台了规范网民真实身份信息登记的活动。遇到以下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种情况，网民需要如实提供真实的身份信息。</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新网民签订固定电话的入网协议；</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新网民签订移动电话（含无线上网卡）的入网协议；</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原始网民增加服务种类；</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网民登录网络平台时的实名认证验证方法。 </a:t>
            </a: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118214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503419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秩序性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网站利用实名认证操作加强网络人际互动的秩序性</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进行了实名认证后，网络人际互动的秩序性主要体现在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各方面。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有利于实名信息验证数据受到政府法律保障；</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有利于预防和遏制垃圾信息和通讯诈骗信息；</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有利于从源头上威慑、预防和打击各类违法犯罪活动，真正保障电信用户的合法权益；</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有利于维护国家安全和社会稳定，以便建立完善可靠的互联网信用基础；</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有利于确定网民身份，让商家和网民之间彼此了解和交流。</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771911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网络人际互动的涵义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3" name="组合 2">
            <a:extLst>
              <a:ext uri="{FF2B5EF4-FFF2-40B4-BE49-F238E27FC236}">
                <a16:creationId xmlns:a16="http://schemas.microsoft.com/office/drawing/2014/main" id="{72F8A8E2-F158-441E-AFEA-FF8FBFA6E04C}"/>
              </a:ext>
            </a:extLst>
          </p:cNvPr>
          <p:cNvGrpSpPr/>
          <p:nvPr/>
        </p:nvGrpSpPr>
        <p:grpSpPr>
          <a:xfrm>
            <a:off x="965704" y="2046058"/>
            <a:ext cx="10260592" cy="3363819"/>
            <a:chOff x="965704" y="2046058"/>
            <a:chExt cx="10260592" cy="3363819"/>
          </a:xfrm>
        </p:grpSpPr>
        <p:grpSp>
          <p:nvGrpSpPr>
            <p:cNvPr id="10" name="组合 9">
              <a:extLst>
                <a:ext uri="{FF2B5EF4-FFF2-40B4-BE49-F238E27FC236}">
                  <a16:creationId xmlns:a16="http://schemas.microsoft.com/office/drawing/2014/main" id="{58A5F6FD-9251-498A-AA83-C23748CF504B}"/>
                </a:ext>
              </a:extLst>
            </p:cNvPr>
            <p:cNvGrpSpPr/>
            <p:nvPr/>
          </p:nvGrpSpPr>
          <p:grpSpPr>
            <a:xfrm>
              <a:off x="965704" y="2046058"/>
              <a:ext cx="10260592" cy="3363819"/>
              <a:chOff x="975867" y="2247858"/>
              <a:chExt cx="10260592" cy="3363819"/>
            </a:xfrm>
          </p:grpSpPr>
          <p:grpSp>
            <p:nvGrpSpPr>
              <p:cNvPr id="11" name="组合 10">
                <a:extLst>
                  <a:ext uri="{FF2B5EF4-FFF2-40B4-BE49-F238E27FC236}">
                    <a16:creationId xmlns:a16="http://schemas.microsoft.com/office/drawing/2014/main" id="{3930C523-6058-48B7-AD82-AB51EA5CC1ED}"/>
                  </a:ext>
                </a:extLst>
              </p:cNvPr>
              <p:cNvGrpSpPr/>
              <p:nvPr/>
            </p:nvGrpSpPr>
            <p:grpSpPr>
              <a:xfrm>
                <a:off x="975867" y="2247858"/>
                <a:ext cx="10210143" cy="2161706"/>
                <a:chOff x="1754449" y="2432279"/>
                <a:chExt cx="8758173" cy="1854293"/>
              </a:xfrm>
            </p:grpSpPr>
            <p:sp>
              <p:nvSpPr>
                <p:cNvPr id="18" name="MH_Other_1">
                  <a:extLst>
                    <a:ext uri="{FF2B5EF4-FFF2-40B4-BE49-F238E27FC236}">
                      <a16:creationId xmlns:a16="http://schemas.microsoft.com/office/drawing/2014/main" id="{1437B10A-F16F-4AA0-8D1C-F344037C09EA}"/>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MH_SubTitle_1">
                  <a:extLst>
                    <a:ext uri="{FF2B5EF4-FFF2-40B4-BE49-F238E27FC236}">
                      <a16:creationId xmlns:a16="http://schemas.microsoft.com/office/drawing/2014/main" id="{7A9F1338-3C8C-4B57-9759-2458F2FD040E}"/>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交往环境</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0" name="组合 19">
                  <a:extLst>
                    <a:ext uri="{FF2B5EF4-FFF2-40B4-BE49-F238E27FC236}">
                      <a16:creationId xmlns:a16="http://schemas.microsoft.com/office/drawing/2014/main" id="{8FF8E216-5E4C-4D44-98BA-93CC1DFFBB38}"/>
                    </a:ext>
                  </a:extLst>
                </p:cNvPr>
                <p:cNvGrpSpPr/>
                <p:nvPr/>
              </p:nvGrpSpPr>
              <p:grpSpPr>
                <a:xfrm>
                  <a:off x="2738398" y="2507345"/>
                  <a:ext cx="93325" cy="783105"/>
                  <a:chOff x="2052243" y="1880080"/>
                  <a:chExt cx="70036" cy="587691"/>
                </a:xfrm>
              </p:grpSpPr>
              <p:cxnSp>
                <p:nvCxnSpPr>
                  <p:cNvPr id="36" name="MH_Other_2">
                    <a:extLst>
                      <a:ext uri="{FF2B5EF4-FFF2-40B4-BE49-F238E27FC236}">
                        <a16:creationId xmlns:a16="http://schemas.microsoft.com/office/drawing/2014/main" id="{25AFC013-560F-4185-9609-D55527B496D4}"/>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7" name="MH_Other_3">
                    <a:extLst>
                      <a:ext uri="{FF2B5EF4-FFF2-40B4-BE49-F238E27FC236}">
                        <a16:creationId xmlns:a16="http://schemas.microsoft.com/office/drawing/2014/main" id="{A90F67FB-8CC4-4E91-9549-19FAC7FD58A5}"/>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1" name="MH_Other_4">
                  <a:extLst>
                    <a:ext uri="{FF2B5EF4-FFF2-40B4-BE49-F238E27FC236}">
                      <a16:creationId xmlns:a16="http://schemas.microsoft.com/office/drawing/2014/main" id="{B7541803-D365-4922-947B-CC92F0A5849D}"/>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MH_SubTitle_2">
                  <a:extLst>
                    <a:ext uri="{FF2B5EF4-FFF2-40B4-BE49-F238E27FC236}">
                      <a16:creationId xmlns:a16="http://schemas.microsoft.com/office/drawing/2014/main" id="{4627B9CC-1523-40AE-ADD2-B6D123FFCE30}"/>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互动关系</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3" name="组合 22">
                  <a:extLst>
                    <a:ext uri="{FF2B5EF4-FFF2-40B4-BE49-F238E27FC236}">
                      <a16:creationId xmlns:a16="http://schemas.microsoft.com/office/drawing/2014/main" id="{42A77108-3ADD-4A42-92D4-2F407C2D8C97}"/>
                    </a:ext>
                  </a:extLst>
                </p:cNvPr>
                <p:cNvGrpSpPr/>
                <p:nvPr/>
              </p:nvGrpSpPr>
              <p:grpSpPr>
                <a:xfrm>
                  <a:off x="4929463" y="2507345"/>
                  <a:ext cx="93325" cy="783105"/>
                  <a:chOff x="3696556" y="1880080"/>
                  <a:chExt cx="70036" cy="587691"/>
                </a:xfrm>
              </p:grpSpPr>
              <p:cxnSp>
                <p:nvCxnSpPr>
                  <p:cNvPr id="34" name="MH_Other_5">
                    <a:extLst>
                      <a:ext uri="{FF2B5EF4-FFF2-40B4-BE49-F238E27FC236}">
                        <a16:creationId xmlns:a16="http://schemas.microsoft.com/office/drawing/2014/main" id="{9C4C45C5-71D7-4780-9A87-43D40EAC3250}"/>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35" name="MH_Other_6">
                    <a:extLst>
                      <a:ext uri="{FF2B5EF4-FFF2-40B4-BE49-F238E27FC236}">
                        <a16:creationId xmlns:a16="http://schemas.microsoft.com/office/drawing/2014/main" id="{742A7991-FB8A-483F-B5CC-183255DF3AF2}"/>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4" name="MH_Other_7">
                  <a:extLst>
                    <a:ext uri="{FF2B5EF4-FFF2-40B4-BE49-F238E27FC236}">
                      <a16:creationId xmlns:a16="http://schemas.microsoft.com/office/drawing/2014/main" id="{9FC8C86F-5967-423E-A466-FBA24CDB368B}"/>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MH_SubTitle_3">
                  <a:extLst>
                    <a:ext uri="{FF2B5EF4-FFF2-40B4-BE49-F238E27FC236}">
                      <a16:creationId xmlns:a16="http://schemas.microsoft.com/office/drawing/2014/main" id="{7E0EC656-CFD4-4292-90D9-B1AB5FDFD783}"/>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 </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6" name="组合 25">
                  <a:extLst>
                    <a:ext uri="{FF2B5EF4-FFF2-40B4-BE49-F238E27FC236}">
                      <a16:creationId xmlns:a16="http://schemas.microsoft.com/office/drawing/2014/main" id="{33F8EB7B-2F6F-4804-AA31-8C158B0B7783}"/>
                    </a:ext>
                  </a:extLst>
                </p:cNvPr>
                <p:cNvGrpSpPr/>
                <p:nvPr/>
              </p:nvGrpSpPr>
              <p:grpSpPr>
                <a:xfrm>
                  <a:off x="7118502" y="2507345"/>
                  <a:ext cx="93325" cy="783105"/>
                  <a:chOff x="5339348" y="1880080"/>
                  <a:chExt cx="70036" cy="587691"/>
                </a:xfrm>
              </p:grpSpPr>
              <p:cxnSp>
                <p:nvCxnSpPr>
                  <p:cNvPr id="32" name="MH_Other_8">
                    <a:extLst>
                      <a:ext uri="{FF2B5EF4-FFF2-40B4-BE49-F238E27FC236}">
                        <a16:creationId xmlns:a16="http://schemas.microsoft.com/office/drawing/2014/main" id="{9ACEB52A-BFC8-472B-B1EF-892D582EA933}"/>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3" name="MH_Other_9">
                    <a:extLst>
                      <a:ext uri="{FF2B5EF4-FFF2-40B4-BE49-F238E27FC236}">
                        <a16:creationId xmlns:a16="http://schemas.microsoft.com/office/drawing/2014/main" id="{DF0BF32D-667B-4488-B8D2-D924F7468B31}"/>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7" name="MH_Other_10">
                  <a:extLst>
                    <a:ext uri="{FF2B5EF4-FFF2-40B4-BE49-F238E27FC236}">
                      <a16:creationId xmlns:a16="http://schemas.microsoft.com/office/drawing/2014/main" id="{47D6CC8D-16DE-474B-9935-77B5E04D65D0}"/>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MH_SubTitle_4">
                  <a:extLst>
                    <a:ext uri="{FF2B5EF4-FFF2-40B4-BE49-F238E27FC236}">
                      <a16:creationId xmlns:a16="http://schemas.microsoft.com/office/drawing/2014/main" id="{8C40480F-987E-4CBD-B307-F44C2F5069E4}"/>
                    </a:ext>
                  </a:extLst>
                </p:cNvPr>
                <p:cNvSpPr>
                  <a:spLocks noChangeArrowheads="1"/>
                </p:cNvSpPr>
                <p:nvPr/>
              </p:nvSpPr>
              <p:spPr bwMode="auto">
                <a:xfrm>
                  <a:off x="8863239" y="3298565"/>
                  <a:ext cx="988007" cy="98800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互动目标</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9" name="组合 28">
                  <a:extLst>
                    <a:ext uri="{FF2B5EF4-FFF2-40B4-BE49-F238E27FC236}">
                      <a16:creationId xmlns:a16="http://schemas.microsoft.com/office/drawing/2014/main" id="{E00D94F3-6C9F-4F08-AA62-D05903BDA5B9}"/>
                    </a:ext>
                  </a:extLst>
                </p:cNvPr>
                <p:cNvGrpSpPr/>
                <p:nvPr/>
              </p:nvGrpSpPr>
              <p:grpSpPr>
                <a:xfrm>
                  <a:off x="9307536" y="2507345"/>
                  <a:ext cx="93325" cy="783105"/>
                  <a:chOff x="6982138" y="1880080"/>
                  <a:chExt cx="70036" cy="587691"/>
                </a:xfrm>
              </p:grpSpPr>
              <p:cxnSp>
                <p:nvCxnSpPr>
                  <p:cNvPr id="30" name="MH_Other_11">
                    <a:extLst>
                      <a:ext uri="{FF2B5EF4-FFF2-40B4-BE49-F238E27FC236}">
                        <a16:creationId xmlns:a16="http://schemas.microsoft.com/office/drawing/2014/main" id="{A6AE35F8-BEA6-4B36-9575-9ACD98FEED22}"/>
                      </a:ext>
                    </a:extLst>
                  </p:cNvPr>
                  <p:cNvCxnSpPr>
                    <a:cxnSpLocks noChangeShapeType="1"/>
                  </p:cNvCxnSpPr>
                  <p:nvPr/>
                </p:nvCxnSpPr>
                <p:spPr bwMode="auto">
                  <a:xfrm flipH="1" flipV="1">
                    <a:off x="7017157" y="2006449"/>
                    <a:ext cx="1522"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31" name="MH_Other_12">
                    <a:extLst>
                      <a:ext uri="{FF2B5EF4-FFF2-40B4-BE49-F238E27FC236}">
                        <a16:creationId xmlns:a16="http://schemas.microsoft.com/office/drawing/2014/main" id="{8A9120CD-AC5D-4CEC-B3D6-FE43A665F186}"/>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12" name="矩形 11">
                <a:extLst>
                  <a:ext uri="{FF2B5EF4-FFF2-40B4-BE49-F238E27FC236}">
                    <a16:creationId xmlns:a16="http://schemas.microsoft.com/office/drawing/2014/main" id="{9932916F-2F22-4953-A24F-49C35713B7DA}"/>
                  </a:ext>
                </a:extLst>
              </p:cNvPr>
              <p:cNvSpPr/>
              <p:nvPr/>
            </p:nvSpPr>
            <p:spPr>
              <a:xfrm>
                <a:off x="6079647" y="4596014"/>
                <a:ext cx="2662813" cy="1015663"/>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在互动纽带方面，分析时以生产、生活和生命体验为价值纽带，形成一种共享的存续方式，并呈现“主体→潜在客体”和“他人→潜在主体”的多维模式。</a:t>
                </a:r>
              </a:p>
            </p:txBody>
          </p:sp>
          <p:sp>
            <p:nvSpPr>
              <p:cNvPr id="14" name="矩形 13">
                <a:extLst>
                  <a:ext uri="{FF2B5EF4-FFF2-40B4-BE49-F238E27FC236}">
                    <a16:creationId xmlns:a16="http://schemas.microsoft.com/office/drawing/2014/main" id="{1B35D50C-ECC4-416F-9D4C-A222CA70BFCE}"/>
                  </a:ext>
                </a:extLst>
              </p:cNvPr>
              <p:cNvSpPr/>
              <p:nvPr/>
            </p:nvSpPr>
            <p:spPr>
              <a:xfrm>
                <a:off x="3552927" y="4562261"/>
                <a:ext cx="2477447" cy="646331"/>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分析互动关系方面时，需要确定互动双方不是单一的互动关系，而是呈现为主体间性。</a:t>
                </a:r>
              </a:p>
            </p:txBody>
          </p:sp>
          <p:sp>
            <p:nvSpPr>
              <p:cNvPr id="15" name="矩形 14">
                <a:extLst>
                  <a:ext uri="{FF2B5EF4-FFF2-40B4-BE49-F238E27FC236}">
                    <a16:creationId xmlns:a16="http://schemas.microsoft.com/office/drawing/2014/main" id="{A949C651-3C34-4DAE-8299-BD9841928387}"/>
                  </a:ext>
                </a:extLst>
              </p:cNvPr>
              <p:cNvSpPr/>
              <p:nvPr/>
            </p:nvSpPr>
            <p:spPr>
              <a:xfrm>
                <a:off x="1140880" y="4562261"/>
                <a:ext cx="2220327" cy="830997"/>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在交往环境方面，代表的不是互动双方所处的网络技术环境，而是互动双方在网络技术环境中建立的价值关系情境。</a:t>
                </a:r>
              </a:p>
            </p:txBody>
          </p:sp>
          <p:sp>
            <p:nvSpPr>
              <p:cNvPr id="16" name="矩形 15">
                <a:extLst>
                  <a:ext uri="{FF2B5EF4-FFF2-40B4-BE49-F238E27FC236}">
                    <a16:creationId xmlns:a16="http://schemas.microsoft.com/office/drawing/2014/main" id="{85FCA5BD-AB5E-4F50-A78B-8605E8624467}"/>
                  </a:ext>
                </a:extLst>
              </p:cNvPr>
              <p:cNvSpPr/>
              <p:nvPr/>
            </p:nvSpPr>
            <p:spPr>
              <a:xfrm>
                <a:off x="8843359" y="4581179"/>
                <a:ext cx="2393100" cy="646331"/>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在互动目标方面，需要分析互动双方是否借助交往互动完成了个体网络社会化的目标。</a:t>
                </a:r>
              </a:p>
            </p:txBody>
          </p:sp>
        </p:grpSp>
        <p:sp>
          <p:nvSpPr>
            <p:cNvPr id="38" name="文本框 37">
              <a:extLst>
                <a:ext uri="{FF2B5EF4-FFF2-40B4-BE49-F238E27FC236}">
                  <a16:creationId xmlns:a16="http://schemas.microsoft.com/office/drawing/2014/main" id="{F6069D4A-E36A-4EFA-91B1-B4E7E4AA8FFA}"/>
                </a:ext>
              </a:extLst>
            </p:cNvPr>
            <p:cNvSpPr txBox="1"/>
            <p:nvPr/>
          </p:nvSpPr>
          <p:spPr>
            <a:xfrm>
              <a:off x="6796650" y="3447360"/>
              <a:ext cx="1074978" cy="338554"/>
            </a:xfrm>
            <a:prstGeom prst="rect">
              <a:avLst/>
            </a:prstGeom>
            <a:noFill/>
          </p:spPr>
          <p:txBody>
            <a:bodyPr wrap="square">
              <a:spAutoFit/>
            </a:bodyPr>
            <a:lstStyle/>
            <a:p>
              <a:r>
                <a:rPr lang="zh-CN" altLang="en-US" sz="1600" b="1" dirty="0">
                  <a:solidFill>
                    <a:srgbClr val="FFFFFF"/>
                  </a:solidFill>
                  <a:ea typeface="Source Han Serif SC" panose="02020400000000000000" pitchFamily="18" charset="-122"/>
                </a:rPr>
                <a:t>互动纽带</a:t>
              </a:r>
              <a:endParaRPr lang="en-US" altLang="zh-CN" sz="1600" b="1" dirty="0">
                <a:solidFill>
                  <a:srgbClr val="FFFFFF"/>
                </a:solidFill>
                <a:ea typeface="Source Han Serif SC" panose="02020400000000000000" pitchFamily="18" charset="-122"/>
              </a:endParaRPr>
            </a:p>
          </p:txBody>
        </p:sp>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19564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秩序性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网站利用实名认证操作加强网络人际互动的秩序性</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CB6883EA-4C4B-4CD8-9DB6-3C55DAEA7FF8}"/>
              </a:ext>
            </a:extLst>
          </p:cNvPr>
          <p:cNvGrpSpPr/>
          <p:nvPr/>
        </p:nvGrpSpPr>
        <p:grpSpPr>
          <a:xfrm>
            <a:off x="2666720" y="2701803"/>
            <a:ext cx="6702162" cy="3724222"/>
            <a:chOff x="2356979" y="3131052"/>
            <a:chExt cx="4408179" cy="2449514"/>
          </a:xfrm>
        </p:grpSpPr>
        <p:pic>
          <p:nvPicPr>
            <p:cNvPr id="20482" name="图片 18">
              <a:extLst>
                <a:ext uri="{FF2B5EF4-FFF2-40B4-BE49-F238E27FC236}">
                  <a16:creationId xmlns:a16="http://schemas.microsoft.com/office/drawing/2014/main" id="{F7E285AF-8B87-44A4-AC47-04FBDC5337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6979" y="3131053"/>
              <a:ext cx="2647950"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19">
              <a:extLst>
                <a:ext uri="{FF2B5EF4-FFF2-40B4-BE49-F238E27FC236}">
                  <a16:creationId xmlns:a16="http://schemas.microsoft.com/office/drawing/2014/main" id="{B2D781A1-8B9F-4785-B80A-26C92AD6EA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2733" y="3131052"/>
              <a:ext cx="1622425"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288968076"/>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主体共存性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的过程中，因为互动双方都以对方的出现而存在，所以进行互动的一方网民既是主体又是客体。而拥有主体与客体双重身份的网民，其特点表现为相互依存和自由结伴，这些特点突出和增强交往主体的互动性。</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013934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内容符号性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类在发展生产生活方式的过程中创造了一种叫做文化的精神产物，并且以符号的方式进行展现，而符号也是最简便和使用历史最长的文化记录方式。因此，大众可以通过恰当的设计让文化形成一个符号体系，使符号成为记录文化的内容工具。</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互联网的产生与发展，使符号体系变得更加的完善和强大，从而让人类行为处于广泛应用符号的情景系统之中。网络人际互动内容的符号性包括复合性和拓扑性等特征。</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C9B6549E-DC49-4F98-B75F-DC95918E48D4}"/>
              </a:ext>
            </a:extLst>
          </p:cNvPr>
          <p:cNvGrpSpPr/>
          <p:nvPr/>
        </p:nvGrpSpPr>
        <p:grpSpPr>
          <a:xfrm>
            <a:off x="3294087" y="4021102"/>
            <a:ext cx="5720728" cy="2537354"/>
            <a:chOff x="3203597" y="4268573"/>
            <a:chExt cx="4377339" cy="1941512"/>
          </a:xfrm>
        </p:grpSpPr>
        <p:pic>
          <p:nvPicPr>
            <p:cNvPr id="21506" name="图片 20">
              <a:extLst>
                <a:ext uri="{FF2B5EF4-FFF2-40B4-BE49-F238E27FC236}">
                  <a16:creationId xmlns:a16="http://schemas.microsoft.com/office/drawing/2014/main" id="{288C8FEE-5682-4301-9618-ACCED49AF2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597" y="4268573"/>
              <a:ext cx="2044700" cy="194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21">
              <a:extLst>
                <a:ext uri="{FF2B5EF4-FFF2-40B4-BE49-F238E27FC236}">
                  <a16:creationId xmlns:a16="http://schemas.microsoft.com/office/drawing/2014/main" id="{A09D9B6B-4D21-47C6-98E4-63AFC1AA65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1486" y="4268573"/>
              <a:ext cx="1949450" cy="194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29382744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内容符号性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复合性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在形成和缔结网络人际互动关系的过程中，肯定需要内容的支撑。而互动内容借助符号体系呈现，这是对符号的广泛应用与查验认知。</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互动过程中，使用符号呈现的交流内容并非是单一化情形，而是由文字、图形、视频以及声音等多种符号类型所构成的复合体语言系统。因此，网民在进行网络人际互动时，对符号的多重运用和复合运用，会直接影响互动主体其交往人数、交往效率以及交往体验等内容的强烈程度。</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2530" name="图片 22">
            <a:extLst>
              <a:ext uri="{FF2B5EF4-FFF2-40B4-BE49-F238E27FC236}">
                <a16:creationId xmlns:a16="http://schemas.microsoft.com/office/drawing/2014/main" id="{3B1319FC-0346-494E-A0D8-DB38D22D42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2163" y="4601689"/>
            <a:ext cx="6913266" cy="181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23218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内容符号性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拓扑性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拓扑最早出现在数学分支的几何学科中，强调的是“研究几何图形或空间在连续改变形状后还能保持不变的一些性质”。根据对拓扑的了解，可以认为在网络人际互动的内容呈现中，应用符号可以鲜明的体现出内容的拓扑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这种性质表现为无论网络人际互动的主体扩大到何种规模，交往的关系增强到何种层级，互动过程中使用的符号本身不会因这些量变而发生变化。</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58688675"/>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内容符号性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拓扑性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网络人际互动的拓扑性在影视剧宣传中的体现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影视剧《怒晴湘西》开播前和开播后，在网络上将多种符号类型以复合和多重的形式进行组合，制作成不同的宣传方式，最终以不同的创意内容呈现给参与互动的网民。</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下</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图所示为《怒晴湘西》影视剧的创意宣传物料。</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3554" name="图片 23">
            <a:extLst>
              <a:ext uri="{FF2B5EF4-FFF2-40B4-BE49-F238E27FC236}">
                <a16:creationId xmlns:a16="http://schemas.microsoft.com/office/drawing/2014/main" id="{00B635F8-6A02-4323-A87D-04D0EA0041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4982" y="3939334"/>
            <a:ext cx="5763438" cy="2612816"/>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1778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7161899"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内容符号性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拓扑性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网络人际互动的拓扑性在影视剧宣传中的体现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4578" name="图片 24">
            <a:extLst>
              <a:ext uri="{FF2B5EF4-FFF2-40B4-BE49-F238E27FC236}">
                <a16:creationId xmlns:a16="http://schemas.microsoft.com/office/drawing/2014/main" id="{39AB7139-4FB1-4F02-9ED6-5B86A14DAE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1280" y="2922708"/>
            <a:ext cx="5534714" cy="268399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id="{9B8B509B-4156-4A9A-99EE-1E64C559E118}"/>
              </a:ext>
            </a:extLst>
          </p:cNvPr>
          <p:cNvSpPr txBox="1"/>
          <p:nvPr/>
        </p:nvSpPr>
        <p:spPr>
          <a:xfrm>
            <a:off x="901787" y="2633640"/>
            <a:ext cx="4723350" cy="326961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一方将《怒晴湘西》影视剧的大量宣传物料铺设在各个网络社交平台上，为其进行大规模和多方式的传播。因为影视剧本身的精良制作和十分到位的宣传效果，使得《怒晴湘西》影视剧开播后成绩斐然，</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图所示为《怒晴湘西》影视剧的豆瓣评分。</a:t>
            </a:r>
          </a:p>
        </p:txBody>
      </p:sp>
    </p:spTree>
    <p:extLst>
      <p:ext uri="{BB962C8B-B14F-4D97-AF65-F5344CB8AC3E}">
        <p14:creationId xmlns:p14="http://schemas.microsoft.com/office/powerpoint/2010/main" val="164632740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3" y="998390"/>
            <a:ext cx="11166340" cy="490595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内容符号性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拓扑性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网络人际互动的拓扑性在影视剧宣传中的体现</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影视剧《怒晴湘西》的网络宣传互动中，符号具有的普遍性意义使网络互动的拓扑性非常明显。而且符号的普遍意义也充分说明了人际互动的内容呈现不仅有规律可循，还具有一定的内在稳定性。稳定性具体体表现为两个方面。</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5602" name="图片 25">
            <a:extLst>
              <a:ext uri="{FF2B5EF4-FFF2-40B4-BE49-F238E27FC236}">
                <a16:creationId xmlns:a16="http://schemas.microsoft.com/office/drawing/2014/main" id="{33699095-E337-458D-92E8-6B97CC8F15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7634" y="3993495"/>
            <a:ext cx="6840366" cy="2445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856172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环境语言性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空间编织了一个庞大的语言环境系统，让网络人际互动在这个庞大的系统内开展并完成着不同语言的呈现。因此，网络人际互动环境中体现出鲜明的语言性特征，其中包含了歧义性、异质性以及情境性等特征。</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图所示为不同网络人际互动环境中表现的语言性特征。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6626" name="图片 26">
            <a:extLst>
              <a:ext uri="{FF2B5EF4-FFF2-40B4-BE49-F238E27FC236}">
                <a16:creationId xmlns:a16="http://schemas.microsoft.com/office/drawing/2014/main" id="{89299751-2502-4BD9-B249-11EA437158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9439" y="3113020"/>
            <a:ext cx="5746944" cy="3275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98204"/>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2" y="998390"/>
            <a:ext cx="1114111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环境语言性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歧义性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在网络人际互动环境中，无论互动双方在现实生活中是朋友、同事、同学、家人或在网络中认识的朋友等关系，它们借助网络进行互动，其话语沟通必然是由文字、图形或声音组成的语言。</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在不同的语言环境下，相同或类似的语言会产生不同的含义，这就是网络人际互动环境的歧义性。特别是借用网络流行语或专业术语进行互动沟通时，更加容易体现出互动双方交流的歧义性特征。</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70670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网络人际互动的涵义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1" y="998390"/>
            <a:ext cx="11047851" cy="986937"/>
          </a:xfrm>
          <a:prstGeom prst="rect">
            <a:avLst/>
          </a:prstGeom>
        </p:spPr>
        <p:txBody>
          <a:bodyPr wrap="square">
            <a:spAutoFit/>
          </a:bodyPr>
          <a:lstStyle/>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根据不同的分析方面，可知网络人际互动的基本内涵包括下述的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点内容。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57B6C6E4-5D70-499B-ACBF-5B30066F3498}"/>
              </a:ext>
            </a:extLst>
          </p:cNvPr>
          <p:cNvGrpSpPr/>
          <p:nvPr/>
        </p:nvGrpSpPr>
        <p:grpSpPr>
          <a:xfrm>
            <a:off x="1100009" y="1985327"/>
            <a:ext cx="638178" cy="2952598"/>
            <a:chOff x="1018028" y="2294933"/>
            <a:chExt cx="638178" cy="2952598"/>
          </a:xfrm>
        </p:grpSpPr>
        <p:grpSp>
          <p:nvGrpSpPr>
            <p:cNvPr id="9" name="组合 8">
              <a:extLst>
                <a:ext uri="{FF2B5EF4-FFF2-40B4-BE49-F238E27FC236}">
                  <a16:creationId xmlns:a16="http://schemas.microsoft.com/office/drawing/2014/main" id="{46FCF9B4-0453-40CF-8DC3-D5A29113A41A}"/>
                </a:ext>
              </a:extLst>
            </p:cNvPr>
            <p:cNvGrpSpPr/>
            <p:nvPr/>
          </p:nvGrpSpPr>
          <p:grpSpPr>
            <a:xfrm>
              <a:off x="1018028" y="4632253"/>
              <a:ext cx="615280" cy="615278"/>
              <a:chOff x="1001629" y="5152106"/>
              <a:chExt cx="1022664" cy="1022662"/>
            </a:xfrm>
          </p:grpSpPr>
          <p:sp>
            <p:nvSpPr>
              <p:cNvPr id="11" name="Oval 20">
                <a:extLst>
                  <a:ext uri="{FF2B5EF4-FFF2-40B4-BE49-F238E27FC236}">
                    <a16:creationId xmlns:a16="http://schemas.microsoft.com/office/drawing/2014/main" id="{B6A5C798-53C7-4807-83E0-BA68AEC55657}"/>
                  </a:ext>
                </a:extLst>
              </p:cNvPr>
              <p:cNvSpPr/>
              <p:nvPr/>
            </p:nvSpPr>
            <p:spPr>
              <a:xfrm>
                <a:off x="1001629" y="5152106"/>
                <a:ext cx="1022664" cy="1022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12" name="Group 27">
                <a:extLst>
                  <a:ext uri="{FF2B5EF4-FFF2-40B4-BE49-F238E27FC236}">
                    <a16:creationId xmlns:a16="http://schemas.microsoft.com/office/drawing/2014/main" id="{6C506624-734D-428B-827D-C40655DD8FCE}"/>
                  </a:ext>
                </a:extLst>
              </p:cNvPr>
              <p:cNvGrpSpPr/>
              <p:nvPr/>
            </p:nvGrpSpPr>
            <p:grpSpPr>
              <a:xfrm>
                <a:off x="1274704" y="5479946"/>
                <a:ext cx="476513" cy="329173"/>
                <a:chOff x="3092451" y="1625601"/>
                <a:chExt cx="241300" cy="166688"/>
              </a:xfrm>
              <a:solidFill>
                <a:schemeClr val="bg2"/>
              </a:solidFill>
            </p:grpSpPr>
            <p:sp>
              <p:nvSpPr>
                <p:cNvPr id="14" name="Freeform 112">
                  <a:extLst>
                    <a:ext uri="{FF2B5EF4-FFF2-40B4-BE49-F238E27FC236}">
                      <a16:creationId xmlns:a16="http://schemas.microsoft.com/office/drawing/2014/main" id="{C027DBDE-F0B4-44FF-91AC-23EC483ACA5B}"/>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5" name="Freeform 113">
                  <a:extLst>
                    <a:ext uri="{FF2B5EF4-FFF2-40B4-BE49-F238E27FC236}">
                      <a16:creationId xmlns:a16="http://schemas.microsoft.com/office/drawing/2014/main" id="{137CD0D2-38F9-4000-9DC3-0E2B1731E875}"/>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6" name="组合 15">
              <a:extLst>
                <a:ext uri="{FF2B5EF4-FFF2-40B4-BE49-F238E27FC236}">
                  <a16:creationId xmlns:a16="http://schemas.microsoft.com/office/drawing/2014/main" id="{C510855B-9F3A-4222-87CF-085D25506CB6}"/>
                </a:ext>
              </a:extLst>
            </p:cNvPr>
            <p:cNvGrpSpPr/>
            <p:nvPr/>
          </p:nvGrpSpPr>
          <p:grpSpPr>
            <a:xfrm>
              <a:off x="1040926" y="3429322"/>
              <a:ext cx="615280" cy="615278"/>
              <a:chOff x="1001629" y="3442694"/>
              <a:chExt cx="1022664" cy="1022662"/>
            </a:xfrm>
          </p:grpSpPr>
          <p:sp>
            <p:nvSpPr>
              <p:cNvPr id="18" name="Oval 19">
                <a:extLst>
                  <a:ext uri="{FF2B5EF4-FFF2-40B4-BE49-F238E27FC236}">
                    <a16:creationId xmlns:a16="http://schemas.microsoft.com/office/drawing/2014/main" id="{98390DD2-0EEA-412B-A77F-A49ECF877D2F}"/>
                  </a:ext>
                </a:extLst>
              </p:cNvPr>
              <p:cNvSpPr/>
              <p:nvPr/>
            </p:nvSpPr>
            <p:spPr>
              <a:xfrm>
                <a:off x="1001629" y="3442694"/>
                <a:ext cx="1022664" cy="1022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Freeform 153">
                <a:extLst>
                  <a:ext uri="{FF2B5EF4-FFF2-40B4-BE49-F238E27FC236}">
                    <a16:creationId xmlns:a16="http://schemas.microsoft.com/office/drawing/2014/main" id="{5E551707-9232-4AB9-BAE8-9528EF65A0D2}"/>
                  </a:ext>
                </a:extLst>
              </p:cNvPr>
              <p:cNvSpPr>
                <a:spLocks/>
              </p:cNvSpPr>
              <p:nvPr/>
            </p:nvSpPr>
            <p:spPr bwMode="auto">
              <a:xfrm>
                <a:off x="1263623" y="3736222"/>
                <a:ext cx="460840" cy="460840"/>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20" name="组合 19">
              <a:extLst>
                <a:ext uri="{FF2B5EF4-FFF2-40B4-BE49-F238E27FC236}">
                  <a16:creationId xmlns:a16="http://schemas.microsoft.com/office/drawing/2014/main" id="{1F183BED-EEB3-4429-9112-CEA8ED8D2BCB}"/>
                </a:ext>
              </a:extLst>
            </p:cNvPr>
            <p:cNvGrpSpPr/>
            <p:nvPr/>
          </p:nvGrpSpPr>
          <p:grpSpPr>
            <a:xfrm>
              <a:off x="1032293" y="2294933"/>
              <a:ext cx="615280" cy="615278"/>
              <a:chOff x="1922336" y="2435545"/>
              <a:chExt cx="1022664" cy="1022662"/>
            </a:xfrm>
          </p:grpSpPr>
          <p:sp>
            <p:nvSpPr>
              <p:cNvPr id="21" name="Oval 18">
                <a:extLst>
                  <a:ext uri="{FF2B5EF4-FFF2-40B4-BE49-F238E27FC236}">
                    <a16:creationId xmlns:a16="http://schemas.microsoft.com/office/drawing/2014/main" id="{1EBF9218-D291-43F0-A261-89784B6C7A3D}"/>
                  </a:ext>
                </a:extLst>
              </p:cNvPr>
              <p:cNvSpPr/>
              <p:nvPr/>
            </p:nvSpPr>
            <p:spPr>
              <a:xfrm>
                <a:off x="1922336" y="2435545"/>
                <a:ext cx="1022664" cy="1022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Freeform 322">
                <a:extLst>
                  <a:ext uri="{FF2B5EF4-FFF2-40B4-BE49-F238E27FC236}">
                    <a16:creationId xmlns:a16="http://schemas.microsoft.com/office/drawing/2014/main" id="{DB143375-1B25-4C23-BFFF-C3773023088D}"/>
                  </a:ext>
                </a:extLst>
              </p:cNvPr>
              <p:cNvSpPr>
                <a:spLocks/>
              </p:cNvSpPr>
              <p:nvPr/>
            </p:nvSpPr>
            <p:spPr bwMode="auto">
              <a:xfrm>
                <a:off x="2211087" y="2710187"/>
                <a:ext cx="445162" cy="47337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sp>
        <p:nvSpPr>
          <p:cNvPr id="23" name="文本框 22">
            <a:extLst>
              <a:ext uri="{FF2B5EF4-FFF2-40B4-BE49-F238E27FC236}">
                <a16:creationId xmlns:a16="http://schemas.microsoft.com/office/drawing/2014/main" id="{D8AC67CC-8FBD-4C24-8106-EBB19C4A3DA0}"/>
              </a:ext>
            </a:extLst>
          </p:cNvPr>
          <p:cNvSpPr txBox="1"/>
          <p:nvPr/>
        </p:nvSpPr>
        <p:spPr>
          <a:xfrm>
            <a:off x="1911911" y="1943492"/>
            <a:ext cx="9015785" cy="1484830"/>
          </a:xfrm>
          <a:prstGeom prst="rect">
            <a:avLst/>
          </a:prstGeom>
          <a:noFill/>
        </p:spPr>
        <p:txBody>
          <a:bodyPr wrap="square">
            <a:spAutoFit/>
          </a:bodyPr>
          <a:lstStyle/>
          <a:p>
            <a:pPr lvl="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网络人际互动是构成网络社会基础关系的决定性因素；</a:t>
            </a:r>
          </a:p>
          <a:p>
            <a:pPr lvl="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8E514805-1217-484E-AEDE-EB7796A6D377}"/>
              </a:ext>
            </a:extLst>
          </p:cNvPr>
          <p:cNvSpPr txBox="1"/>
          <p:nvPr/>
        </p:nvSpPr>
        <p:spPr>
          <a:xfrm>
            <a:off x="1911910" y="3119716"/>
            <a:ext cx="8505943" cy="499624"/>
          </a:xfrm>
          <a:prstGeom prst="rect">
            <a:avLst/>
          </a:prstGeom>
          <a:noFill/>
        </p:spPr>
        <p:txBody>
          <a:bodyPr wrap="square">
            <a:spAutoFit/>
          </a:bodyPr>
          <a:lstStyle/>
          <a:p>
            <a:pPr lvl="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在网络社会环境中，网络人际互动是网民之间网络社会关系的表征；</a:t>
            </a:r>
          </a:p>
        </p:txBody>
      </p:sp>
      <p:sp>
        <p:nvSpPr>
          <p:cNvPr id="25" name="文本框 24">
            <a:extLst>
              <a:ext uri="{FF2B5EF4-FFF2-40B4-BE49-F238E27FC236}">
                <a16:creationId xmlns:a16="http://schemas.microsoft.com/office/drawing/2014/main" id="{3AC7506C-EA95-45A6-8F6C-6AEFDAE25585}"/>
              </a:ext>
            </a:extLst>
          </p:cNvPr>
          <p:cNvSpPr txBox="1"/>
          <p:nvPr/>
        </p:nvSpPr>
        <p:spPr>
          <a:xfrm>
            <a:off x="1879583" y="4161197"/>
            <a:ext cx="9212408" cy="1422954"/>
          </a:xfrm>
          <a:prstGeom prst="rect">
            <a:avLst/>
          </a:prstGeom>
          <a:noFill/>
        </p:spPr>
        <p:txBody>
          <a:bodyPr wrap="square">
            <a:spAutoFit/>
          </a:bodyPr>
          <a:lstStyle/>
          <a:p>
            <a:pPr lvl="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在网络社会与现实社会、网民个体与现实个体高度融合并互相渗透的背景下，网络人际互动是互动双方以数字化和符号化的信息中介系统为工具，进行的信息、知识以及精神共享的实践活动。</a:t>
            </a:r>
          </a:p>
        </p:txBody>
      </p:sp>
    </p:spTree>
    <p:extLst>
      <p:ext uri="{BB962C8B-B14F-4D97-AF65-F5344CB8AC3E}">
        <p14:creationId xmlns:p14="http://schemas.microsoft.com/office/powerpoint/2010/main" val="37802619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4790765" cy="665002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环境语言性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歧义性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实际的网络人际互动环境中，如果一方采用文字文本形式而另一互采用图形文本形式，互动双方会在沟通过程中出现问题，最终导致交流受阻；而如果双方都采用图形文本形式，则也会由于实际年龄、受教育程度、情绪、不同的人生阅历、性别以及应用熟练程度等原因，在交流过程中理解信息时产生歧义导致交流受阻。</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图所示为互动双方交流受阻和产生歧义的原因。</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7650" name="图片 27">
            <a:extLst>
              <a:ext uri="{FF2B5EF4-FFF2-40B4-BE49-F238E27FC236}">
                <a16:creationId xmlns:a16="http://schemas.microsoft.com/office/drawing/2014/main" id="{AACFD843-D264-4ED3-93F2-36A45D862D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87603" y="2790879"/>
            <a:ext cx="6474374" cy="288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20400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环境语言性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异质性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环境中，互动双方的互动沟通在一定程度上存在着异质性。这种异质性的存在源于互动双方秉承着不同的文化背景、丰富习惯、抗压心理以及价值取向等因素。在实际的网络互动中，双方一般都会按照自身的文化底蕴和三观理念内容呈现进行认知、判断和评价。互动双方的交往过程也是彼此对信息编码和解码的过程。</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也就是说在网络人际互动环境中，互动主体拥有的不同文化价值取向、观念和行为模式，会使互动主体根据不同的规则接受信息、筛信息、转会信息和传播信息；这些文化差异导致每一个网络个体在心理张力、行为张力以及对待陌生人的张力上展现出不一致的内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095598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环境语言性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异质性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8674" name="图片 28">
            <a:extLst>
              <a:ext uri="{FF2B5EF4-FFF2-40B4-BE49-F238E27FC236}">
                <a16:creationId xmlns:a16="http://schemas.microsoft.com/office/drawing/2014/main" id="{85B401EA-7E7E-4FDA-BA65-1956BCA57E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8044" y="1989161"/>
            <a:ext cx="8958506" cy="444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307731"/>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241809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环境语言性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情境性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过程中，互动双方需要在一定的情景下才能进行交流互动。一般情况下，互动双方所处的交流情景会呈现出特别明显的复杂化和多样化。据此认为在网络人际互动的过程中，包含了互动语言应用、互动主体角色表现和互动内容呈现方式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种场域。</a:t>
            </a:r>
          </a:p>
        </p:txBody>
      </p:sp>
      <p:grpSp>
        <p:nvGrpSpPr>
          <p:cNvPr id="36" name="组合 35">
            <a:extLst>
              <a:ext uri="{FF2B5EF4-FFF2-40B4-BE49-F238E27FC236}">
                <a16:creationId xmlns:a16="http://schemas.microsoft.com/office/drawing/2014/main" id="{1CB5E819-F9B4-4741-B76E-62C0ABC98E75}"/>
              </a:ext>
            </a:extLst>
          </p:cNvPr>
          <p:cNvGrpSpPr/>
          <p:nvPr/>
        </p:nvGrpSpPr>
        <p:grpSpPr>
          <a:xfrm>
            <a:off x="1415319" y="3547342"/>
            <a:ext cx="638178" cy="2952598"/>
            <a:chOff x="1018028" y="2294933"/>
            <a:chExt cx="638178" cy="2952598"/>
          </a:xfrm>
        </p:grpSpPr>
        <p:grpSp>
          <p:nvGrpSpPr>
            <p:cNvPr id="37" name="组合 36">
              <a:extLst>
                <a:ext uri="{FF2B5EF4-FFF2-40B4-BE49-F238E27FC236}">
                  <a16:creationId xmlns:a16="http://schemas.microsoft.com/office/drawing/2014/main" id="{FFACF85A-ADE6-4D95-875D-BEF90A4BA300}"/>
                </a:ext>
              </a:extLst>
            </p:cNvPr>
            <p:cNvGrpSpPr/>
            <p:nvPr/>
          </p:nvGrpSpPr>
          <p:grpSpPr>
            <a:xfrm>
              <a:off x="1018028" y="4632253"/>
              <a:ext cx="615280" cy="615278"/>
              <a:chOff x="1001629" y="5152106"/>
              <a:chExt cx="1022664" cy="1022662"/>
            </a:xfrm>
          </p:grpSpPr>
          <p:sp>
            <p:nvSpPr>
              <p:cNvPr id="44" name="Oval 20">
                <a:extLst>
                  <a:ext uri="{FF2B5EF4-FFF2-40B4-BE49-F238E27FC236}">
                    <a16:creationId xmlns:a16="http://schemas.microsoft.com/office/drawing/2014/main" id="{E5BE9519-1414-4F1C-9D27-1E436C41CC10}"/>
                  </a:ext>
                </a:extLst>
              </p:cNvPr>
              <p:cNvSpPr/>
              <p:nvPr/>
            </p:nvSpPr>
            <p:spPr>
              <a:xfrm>
                <a:off x="1001629" y="5152106"/>
                <a:ext cx="1022664" cy="1022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45" name="Group 27">
                <a:extLst>
                  <a:ext uri="{FF2B5EF4-FFF2-40B4-BE49-F238E27FC236}">
                    <a16:creationId xmlns:a16="http://schemas.microsoft.com/office/drawing/2014/main" id="{8A756194-CFE0-47ED-A9AD-A2A10C64F8BD}"/>
                  </a:ext>
                </a:extLst>
              </p:cNvPr>
              <p:cNvGrpSpPr/>
              <p:nvPr/>
            </p:nvGrpSpPr>
            <p:grpSpPr>
              <a:xfrm>
                <a:off x="1274704" y="5479946"/>
                <a:ext cx="476513" cy="329173"/>
                <a:chOff x="3092451" y="1625601"/>
                <a:chExt cx="241300" cy="166688"/>
              </a:xfrm>
              <a:solidFill>
                <a:schemeClr val="bg2"/>
              </a:solidFill>
            </p:grpSpPr>
            <p:sp>
              <p:nvSpPr>
                <p:cNvPr id="46" name="Freeform 112">
                  <a:extLst>
                    <a:ext uri="{FF2B5EF4-FFF2-40B4-BE49-F238E27FC236}">
                      <a16:creationId xmlns:a16="http://schemas.microsoft.com/office/drawing/2014/main" id="{0E87AACA-4030-4DE6-BE88-7E98197EA477}"/>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Freeform 113">
                  <a:extLst>
                    <a:ext uri="{FF2B5EF4-FFF2-40B4-BE49-F238E27FC236}">
                      <a16:creationId xmlns:a16="http://schemas.microsoft.com/office/drawing/2014/main" id="{1B2B9853-7733-4C24-8725-ADA6596C6DCA}"/>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8" name="组合 37">
              <a:extLst>
                <a:ext uri="{FF2B5EF4-FFF2-40B4-BE49-F238E27FC236}">
                  <a16:creationId xmlns:a16="http://schemas.microsoft.com/office/drawing/2014/main" id="{7316E337-658E-402B-BB3A-EEC9A7B26D11}"/>
                </a:ext>
              </a:extLst>
            </p:cNvPr>
            <p:cNvGrpSpPr/>
            <p:nvPr/>
          </p:nvGrpSpPr>
          <p:grpSpPr>
            <a:xfrm>
              <a:off x="1040926" y="3429322"/>
              <a:ext cx="615280" cy="615278"/>
              <a:chOff x="1001629" y="3442694"/>
              <a:chExt cx="1022664" cy="1022662"/>
            </a:xfrm>
          </p:grpSpPr>
          <p:sp>
            <p:nvSpPr>
              <p:cNvPr id="42" name="Oval 19">
                <a:extLst>
                  <a:ext uri="{FF2B5EF4-FFF2-40B4-BE49-F238E27FC236}">
                    <a16:creationId xmlns:a16="http://schemas.microsoft.com/office/drawing/2014/main" id="{8958E318-A34B-4173-BE1B-4FB895DB6914}"/>
                  </a:ext>
                </a:extLst>
              </p:cNvPr>
              <p:cNvSpPr/>
              <p:nvPr/>
            </p:nvSpPr>
            <p:spPr>
              <a:xfrm>
                <a:off x="1001629" y="3442694"/>
                <a:ext cx="1022664" cy="1022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3" name="Freeform 153">
                <a:extLst>
                  <a:ext uri="{FF2B5EF4-FFF2-40B4-BE49-F238E27FC236}">
                    <a16:creationId xmlns:a16="http://schemas.microsoft.com/office/drawing/2014/main" id="{44FED2ED-7516-423D-963B-AE7436480FD9}"/>
                  </a:ext>
                </a:extLst>
              </p:cNvPr>
              <p:cNvSpPr>
                <a:spLocks/>
              </p:cNvSpPr>
              <p:nvPr/>
            </p:nvSpPr>
            <p:spPr bwMode="auto">
              <a:xfrm>
                <a:off x="1263623" y="3736222"/>
                <a:ext cx="460840" cy="460840"/>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39" name="组合 38">
              <a:extLst>
                <a:ext uri="{FF2B5EF4-FFF2-40B4-BE49-F238E27FC236}">
                  <a16:creationId xmlns:a16="http://schemas.microsoft.com/office/drawing/2014/main" id="{90FF0400-E381-49F1-83DD-3DB4F3224000}"/>
                </a:ext>
              </a:extLst>
            </p:cNvPr>
            <p:cNvGrpSpPr/>
            <p:nvPr/>
          </p:nvGrpSpPr>
          <p:grpSpPr>
            <a:xfrm>
              <a:off x="1032293" y="2294933"/>
              <a:ext cx="615280" cy="615278"/>
              <a:chOff x="1922336" y="2435545"/>
              <a:chExt cx="1022664" cy="1022662"/>
            </a:xfrm>
          </p:grpSpPr>
          <p:sp>
            <p:nvSpPr>
              <p:cNvPr id="40" name="Oval 18">
                <a:extLst>
                  <a:ext uri="{FF2B5EF4-FFF2-40B4-BE49-F238E27FC236}">
                    <a16:creationId xmlns:a16="http://schemas.microsoft.com/office/drawing/2014/main" id="{5D226861-AC01-4F14-B239-47B9F01AC148}"/>
                  </a:ext>
                </a:extLst>
              </p:cNvPr>
              <p:cNvSpPr/>
              <p:nvPr/>
            </p:nvSpPr>
            <p:spPr>
              <a:xfrm>
                <a:off x="1922336" y="2435545"/>
                <a:ext cx="1022664" cy="1022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1" name="Freeform 322">
                <a:extLst>
                  <a:ext uri="{FF2B5EF4-FFF2-40B4-BE49-F238E27FC236}">
                    <a16:creationId xmlns:a16="http://schemas.microsoft.com/office/drawing/2014/main" id="{4AD128EE-B14D-4719-971E-66A4E47757B5}"/>
                  </a:ext>
                </a:extLst>
              </p:cNvPr>
              <p:cNvSpPr>
                <a:spLocks/>
              </p:cNvSpPr>
              <p:nvPr/>
            </p:nvSpPr>
            <p:spPr bwMode="auto">
              <a:xfrm>
                <a:off x="2211087" y="2710187"/>
                <a:ext cx="445162" cy="47337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48" name="组合 47">
            <a:extLst>
              <a:ext uri="{FF2B5EF4-FFF2-40B4-BE49-F238E27FC236}">
                <a16:creationId xmlns:a16="http://schemas.microsoft.com/office/drawing/2014/main" id="{96DFD0FA-BE7E-4435-8D1F-ACD246865581}"/>
              </a:ext>
            </a:extLst>
          </p:cNvPr>
          <p:cNvGrpSpPr/>
          <p:nvPr/>
        </p:nvGrpSpPr>
        <p:grpSpPr>
          <a:xfrm>
            <a:off x="2333015" y="3509507"/>
            <a:ext cx="9094884" cy="940920"/>
            <a:chOff x="8172533" y="1948892"/>
            <a:chExt cx="9094884" cy="940920"/>
          </a:xfrm>
        </p:grpSpPr>
        <p:sp>
          <p:nvSpPr>
            <p:cNvPr id="49" name="ïṧḷïḓê-Rectangle 15">
              <a:extLst>
                <a:ext uri="{FF2B5EF4-FFF2-40B4-BE49-F238E27FC236}">
                  <a16:creationId xmlns:a16="http://schemas.microsoft.com/office/drawing/2014/main" id="{8B7E55B7-FE58-4302-BB39-5F2626DD0799}"/>
                </a:ext>
              </a:extLst>
            </p:cNvPr>
            <p:cNvSpPr/>
            <p:nvPr/>
          </p:nvSpPr>
          <p:spPr bwMode="auto">
            <a:xfrm>
              <a:off x="8172533" y="2401866"/>
              <a:ext cx="9094884"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sz="1600" dirty="0">
                  <a:solidFill>
                    <a:schemeClr val="tx1">
                      <a:lumMod val="50000"/>
                      <a:lumOff val="50000"/>
                    </a:schemeClr>
                  </a:solidFill>
                  <a:ea typeface="Source Han Serif SC" panose="02020400000000000000" pitchFamily="18" charset="-122"/>
                </a:rPr>
                <a:t>该场域是指互动双方的交往性质和的交往活动等，例如互动双方使用的语言以及语言本身涉及到的信息范围与性质等。</a:t>
              </a:r>
            </a:p>
          </p:txBody>
        </p:sp>
        <p:sp>
          <p:nvSpPr>
            <p:cNvPr id="50" name="ïṧḷïḓê-文本框 59">
              <a:extLst>
                <a:ext uri="{FF2B5EF4-FFF2-40B4-BE49-F238E27FC236}">
                  <a16:creationId xmlns:a16="http://schemas.microsoft.com/office/drawing/2014/main" id="{D7DAA4BE-4586-478F-9119-CA0329758925}"/>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互动</a:t>
              </a:r>
              <a:r>
                <a:rPr lang="zh-CN" altLang="en-US" sz="2000" b="1" dirty="0">
                  <a:latin typeface="Source Han Serif SC" panose="02020400000000000000" pitchFamily="18" charset="-122"/>
                  <a:ea typeface="Source Han Serif SC" panose="02020400000000000000" pitchFamily="18" charset="-122"/>
                  <a:sym typeface="Source Han Serif SC" panose="02020400000000000000" pitchFamily="18" charset="-122"/>
                </a:rPr>
                <a:t>语言应用场域</a:t>
              </a:r>
              <a:endParaRPr kumimoji="0" lang="zh-CN" altLang="en-US" sz="20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1" name="组合 50">
            <a:extLst>
              <a:ext uri="{FF2B5EF4-FFF2-40B4-BE49-F238E27FC236}">
                <a16:creationId xmlns:a16="http://schemas.microsoft.com/office/drawing/2014/main" id="{ECBD6DCE-998D-486B-8683-6DC0929E4883}"/>
              </a:ext>
            </a:extLst>
          </p:cNvPr>
          <p:cNvGrpSpPr/>
          <p:nvPr/>
        </p:nvGrpSpPr>
        <p:grpSpPr>
          <a:xfrm>
            <a:off x="2333015" y="4545124"/>
            <a:ext cx="9094884" cy="940920"/>
            <a:chOff x="8172533" y="1948892"/>
            <a:chExt cx="9094884" cy="940920"/>
          </a:xfrm>
        </p:grpSpPr>
        <p:sp>
          <p:nvSpPr>
            <p:cNvPr id="52" name="ïṧḷïḓê-Rectangle 15">
              <a:extLst>
                <a:ext uri="{FF2B5EF4-FFF2-40B4-BE49-F238E27FC236}">
                  <a16:creationId xmlns:a16="http://schemas.microsoft.com/office/drawing/2014/main" id="{2D58E46A-B392-4541-84A6-8BA84A774178}"/>
                </a:ext>
              </a:extLst>
            </p:cNvPr>
            <p:cNvSpPr/>
            <p:nvPr/>
          </p:nvSpPr>
          <p:spPr bwMode="auto">
            <a:xfrm>
              <a:off x="8172533" y="2401866"/>
              <a:ext cx="9094884"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sz="1600" dirty="0">
                  <a:solidFill>
                    <a:schemeClr val="tx1">
                      <a:lumMod val="50000"/>
                      <a:lumOff val="50000"/>
                    </a:schemeClr>
                  </a:solidFill>
                  <a:ea typeface="Source Han Serif SC" panose="02020400000000000000" pitchFamily="18" charset="-122"/>
                </a:rPr>
                <a:t>该场域是指互动的一方作为信息发布者和提供者，其发布角色的特点、性质和地位，与互动另一方的角色关系。角色关系包括临时的互动角色关系和长期稳定的角色关系两种。</a:t>
              </a:r>
            </a:p>
          </p:txBody>
        </p:sp>
        <p:sp>
          <p:nvSpPr>
            <p:cNvPr id="53" name="ïṧḷïḓê-文本框 59">
              <a:extLst>
                <a:ext uri="{FF2B5EF4-FFF2-40B4-BE49-F238E27FC236}">
                  <a16:creationId xmlns:a16="http://schemas.microsoft.com/office/drawing/2014/main" id="{DFD14D9A-8112-4787-BF77-76074700D6DA}"/>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互动主体角色表现场域</a:t>
              </a:r>
            </a:p>
          </p:txBody>
        </p:sp>
      </p:grpSp>
      <p:grpSp>
        <p:nvGrpSpPr>
          <p:cNvPr id="54" name="组合 53">
            <a:extLst>
              <a:ext uri="{FF2B5EF4-FFF2-40B4-BE49-F238E27FC236}">
                <a16:creationId xmlns:a16="http://schemas.microsoft.com/office/drawing/2014/main" id="{26C9BC17-8237-4F23-BCAF-5175769B3D8A}"/>
              </a:ext>
            </a:extLst>
          </p:cNvPr>
          <p:cNvGrpSpPr/>
          <p:nvPr/>
        </p:nvGrpSpPr>
        <p:grpSpPr>
          <a:xfrm>
            <a:off x="2333015" y="5658830"/>
            <a:ext cx="9094884" cy="940920"/>
            <a:chOff x="8172533" y="1948892"/>
            <a:chExt cx="9094884" cy="940920"/>
          </a:xfrm>
        </p:grpSpPr>
        <p:sp>
          <p:nvSpPr>
            <p:cNvPr id="55" name="ïṧḷïḓê-Rectangle 15">
              <a:extLst>
                <a:ext uri="{FF2B5EF4-FFF2-40B4-BE49-F238E27FC236}">
                  <a16:creationId xmlns:a16="http://schemas.microsoft.com/office/drawing/2014/main" id="{FE4C6706-C64A-4622-8E38-85F5B25B19DB}"/>
                </a:ext>
              </a:extLst>
            </p:cNvPr>
            <p:cNvSpPr/>
            <p:nvPr/>
          </p:nvSpPr>
          <p:spPr bwMode="auto">
            <a:xfrm>
              <a:off x="8172533" y="2401866"/>
              <a:ext cx="9094884"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sz="1600" dirty="0">
                  <a:solidFill>
                    <a:schemeClr val="tx1">
                      <a:lumMod val="50000"/>
                      <a:lumOff val="50000"/>
                    </a:schemeClr>
                  </a:solidFill>
                  <a:ea typeface="Source Han Serif SC" panose="02020400000000000000" pitchFamily="18" charset="-122"/>
                </a:rPr>
                <a:t>该场域是指在互动情景中互动双方交往话语发挥的作用，例如内容呈现方式的符号组合及其在互动情景中的功能和属性等。</a:t>
              </a:r>
            </a:p>
          </p:txBody>
        </p:sp>
        <p:sp>
          <p:nvSpPr>
            <p:cNvPr id="56" name="ïṧḷïḓê-文本框 59">
              <a:extLst>
                <a:ext uri="{FF2B5EF4-FFF2-40B4-BE49-F238E27FC236}">
                  <a16:creationId xmlns:a16="http://schemas.microsoft.com/office/drawing/2014/main" id="{BA9EDAF2-0A7E-46FB-B078-DAD30DA29289}"/>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互动内容呈现方式场域</a:t>
              </a:r>
            </a:p>
          </p:txBody>
        </p:sp>
      </p:grpSp>
    </p:spTree>
    <p:extLst>
      <p:ext uri="{BB962C8B-B14F-4D97-AF65-F5344CB8AC3E}">
        <p14:creationId xmlns:p14="http://schemas.microsoft.com/office/powerpoint/2010/main" val="2409886738"/>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工具链接性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网络信息技术的发展催生了超链接文本，而超链接性文本对于网络人际互动产生了巨大影响。实际上，超链接是一种可以快速将网民传送到需求网址的指向性因素，体现着迅速和直观的时代特征。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构建了一个丰富立体的多维世界，使网络人际互动由单纯的网络个体浏览行为转变为一种互动行为，而这种互动又以文本为内容呈现基础。但是任何科学技术都是一把“双刃剑”，因此，高速发展的互联网不仅会为网络人际互动带来许多的好处，也会让网络个体的互动行为具有浅阅读和碎片化等缺点。</a:t>
            </a:r>
          </a:p>
        </p:txBody>
      </p:sp>
    </p:spTree>
    <p:extLst>
      <p:ext uri="{BB962C8B-B14F-4D97-AF65-F5344CB8AC3E}">
        <p14:creationId xmlns:p14="http://schemas.microsoft.com/office/powerpoint/2010/main" val="271119927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19564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工具链接性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中的链接性特征，表现在两个方面，一是在更深层次上分析与把握现实社会与网络社会的并存情况；二是以在该情形中大众的思想与行为变动轨迹为直接切入点。链接性特征的这些表现使互动工具形成了超现实性和超标准性两个特点。</a:t>
            </a:r>
          </a:p>
        </p:txBody>
      </p:sp>
      <p:pic>
        <p:nvPicPr>
          <p:cNvPr id="29698" name="图片 29">
            <a:extLst>
              <a:ext uri="{FF2B5EF4-FFF2-40B4-BE49-F238E27FC236}">
                <a16:creationId xmlns:a16="http://schemas.microsoft.com/office/drawing/2014/main" id="{286C9839-AD5B-478F-881D-1933AAB20D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7248" y="3264429"/>
            <a:ext cx="8306196" cy="2820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907059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工具链接性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互动工具的超现实性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276A3C24-43DC-40A1-8A3C-1B6AADC58F43}"/>
              </a:ext>
            </a:extLst>
          </p:cNvPr>
          <p:cNvGrpSpPr/>
          <p:nvPr/>
        </p:nvGrpSpPr>
        <p:grpSpPr>
          <a:xfrm>
            <a:off x="1169886" y="2743427"/>
            <a:ext cx="9673677" cy="3304613"/>
            <a:chOff x="1169886" y="2743427"/>
            <a:chExt cx="9673677" cy="3304613"/>
          </a:xfrm>
        </p:grpSpPr>
        <p:grpSp>
          <p:nvGrpSpPr>
            <p:cNvPr id="10" name="组合 9">
              <a:extLst>
                <a:ext uri="{FF2B5EF4-FFF2-40B4-BE49-F238E27FC236}">
                  <a16:creationId xmlns:a16="http://schemas.microsoft.com/office/drawing/2014/main" id="{20284AFE-73D2-4D65-AD57-F25F3E440AD5}"/>
                </a:ext>
              </a:extLst>
            </p:cNvPr>
            <p:cNvGrpSpPr/>
            <p:nvPr/>
          </p:nvGrpSpPr>
          <p:grpSpPr>
            <a:xfrm>
              <a:off x="1169886" y="2743427"/>
              <a:ext cx="9669344" cy="3304613"/>
              <a:chOff x="949809" y="4330145"/>
              <a:chExt cx="9669344" cy="2852622"/>
            </a:xfrm>
          </p:grpSpPr>
          <p:grpSp>
            <p:nvGrpSpPr>
              <p:cNvPr id="11" name="Group 75">
                <a:extLst>
                  <a:ext uri="{FF2B5EF4-FFF2-40B4-BE49-F238E27FC236}">
                    <a16:creationId xmlns:a16="http://schemas.microsoft.com/office/drawing/2014/main" id="{29C24399-B9B6-4666-B0F7-7C8FA1CA562F}"/>
                  </a:ext>
                </a:extLst>
              </p:cNvPr>
              <p:cNvGrpSpPr/>
              <p:nvPr/>
            </p:nvGrpSpPr>
            <p:grpSpPr>
              <a:xfrm>
                <a:off x="949809" y="4330145"/>
                <a:ext cx="2416243" cy="2852622"/>
                <a:chOff x="702418" y="3257549"/>
                <a:chExt cx="1812182" cy="2139467"/>
              </a:xfrm>
            </p:grpSpPr>
            <p:sp>
              <p:nvSpPr>
                <p:cNvPr id="26" name="Rectangular Callout 55">
                  <a:extLst>
                    <a:ext uri="{FF2B5EF4-FFF2-40B4-BE49-F238E27FC236}">
                      <a16:creationId xmlns:a16="http://schemas.microsoft.com/office/drawing/2014/main" id="{6FA503FA-DD6A-4255-A832-809A05E86115}"/>
                    </a:ext>
                  </a:extLst>
                </p:cNvPr>
                <p:cNvSpPr/>
                <p:nvPr/>
              </p:nvSpPr>
              <p:spPr>
                <a:xfrm flipV="1">
                  <a:off x="702418" y="3257549"/>
                  <a:ext cx="1812182" cy="2139467"/>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Text Placeholder 3">
                  <a:extLst>
                    <a:ext uri="{FF2B5EF4-FFF2-40B4-BE49-F238E27FC236}">
                      <a16:creationId xmlns:a16="http://schemas.microsoft.com/office/drawing/2014/main" id="{CD485A06-6D93-4AB5-A913-2595D24AAE2B}"/>
                    </a:ext>
                  </a:extLst>
                </p:cNvPr>
                <p:cNvSpPr txBox="1">
                  <a:spLocks/>
                </p:cNvSpPr>
                <p:nvPr/>
              </p:nvSpPr>
              <p:spPr>
                <a:xfrm>
                  <a:off x="801694" y="4043059"/>
                  <a:ext cx="1613629" cy="97637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sz="1400" b="1" dirty="0">
                      <a:solidFill>
                        <a:schemeClr val="bg1"/>
                      </a:solidFill>
                      <a:ea typeface="Source Han Serif SC" panose="02020400000000000000" pitchFamily="18" charset="-122"/>
                    </a:rPr>
                    <a:t>在互动关系构建的网络社会中，网民可以自由发挥创意。因此，网络社会比现实社会包含更多施展才华和挖掘潜能的机会与途径，包括交友、娱乐、需求帮助以及分享经验等</a:t>
                  </a:r>
                  <a:endParaRPr lang="en-US" sz="1400" b="1" dirty="0">
                    <a:solidFill>
                      <a:schemeClr val="bg1"/>
                    </a:solidFill>
                    <a:ea typeface="Source Han Serif SC" panose="02020400000000000000" pitchFamily="18" charset="-122"/>
                    <a:sym typeface="Source Han Serif SC" panose="02020400000000000000" pitchFamily="18" charset="-122"/>
                  </a:endParaRPr>
                </a:p>
              </p:txBody>
            </p:sp>
          </p:grpSp>
          <p:sp>
            <p:nvSpPr>
              <p:cNvPr id="24" name="Freeform 178">
                <a:extLst>
                  <a:ext uri="{FF2B5EF4-FFF2-40B4-BE49-F238E27FC236}">
                    <a16:creationId xmlns:a16="http://schemas.microsoft.com/office/drawing/2014/main" id="{08B4CE08-2128-4623-9812-1FF1FB246290}"/>
                  </a:ext>
                </a:extLst>
              </p:cNvPr>
              <p:cNvSpPr>
                <a:spLocks noEditPoints="1"/>
              </p:cNvSpPr>
              <p:nvPr/>
            </p:nvSpPr>
            <p:spPr bwMode="auto">
              <a:xfrm>
                <a:off x="4511252" y="4570971"/>
                <a:ext cx="561787" cy="42311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4" name="Group 77">
                <a:extLst>
                  <a:ext uri="{FF2B5EF4-FFF2-40B4-BE49-F238E27FC236}">
                    <a16:creationId xmlns:a16="http://schemas.microsoft.com/office/drawing/2014/main" id="{23611E3B-0296-4E17-9A03-96873789B6D9}"/>
                  </a:ext>
                </a:extLst>
              </p:cNvPr>
              <p:cNvGrpSpPr/>
              <p:nvPr/>
            </p:nvGrpSpPr>
            <p:grpSpPr>
              <a:xfrm>
                <a:off x="4542383" y="4330147"/>
                <a:ext cx="2416243" cy="2852620"/>
                <a:chOff x="3396847" y="3257550"/>
                <a:chExt cx="1812182" cy="2139465"/>
              </a:xfrm>
            </p:grpSpPr>
            <p:sp>
              <p:nvSpPr>
                <p:cNvPr id="20" name="Rectangular Callout 57">
                  <a:extLst>
                    <a:ext uri="{FF2B5EF4-FFF2-40B4-BE49-F238E27FC236}">
                      <a16:creationId xmlns:a16="http://schemas.microsoft.com/office/drawing/2014/main" id="{392DD3A4-2C7E-451A-A168-3460332B4CBD}"/>
                    </a:ext>
                  </a:extLst>
                </p:cNvPr>
                <p:cNvSpPr/>
                <p:nvPr/>
              </p:nvSpPr>
              <p:spPr>
                <a:xfrm flipV="1">
                  <a:off x="3396847" y="3257550"/>
                  <a:ext cx="1812182" cy="2139465"/>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Text Placeholder 3">
                  <a:extLst>
                    <a:ext uri="{FF2B5EF4-FFF2-40B4-BE49-F238E27FC236}">
                      <a16:creationId xmlns:a16="http://schemas.microsoft.com/office/drawing/2014/main" id="{12E81E51-563F-464D-8F60-207C74136E1D}"/>
                    </a:ext>
                  </a:extLst>
                </p:cNvPr>
                <p:cNvSpPr txBox="1">
                  <a:spLocks/>
                </p:cNvSpPr>
                <p:nvPr/>
              </p:nvSpPr>
              <p:spPr>
                <a:xfrm>
                  <a:off x="3495215" y="4054673"/>
                  <a:ext cx="1645920" cy="97637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sz="1400" b="1" dirty="0">
                      <a:solidFill>
                        <a:schemeClr val="bg1"/>
                      </a:solidFill>
                      <a:ea typeface="Source Han Serif SC" panose="02020400000000000000" pitchFamily="18" charset="-122"/>
                    </a:rPr>
                    <a:t>网络人际互动使现实社会中的个体进入了一个全新空间，在该空间中，为了人类在现实社会中隐藏的好奇心能够得到满足，诸多网民为自己创造无数马甲，并与陌生人展开新的互动行为</a:t>
                  </a:r>
                </a:p>
              </p:txBody>
            </p:sp>
          </p:grpSp>
          <p:grpSp>
            <p:nvGrpSpPr>
              <p:cNvPr id="15" name="Group 78">
                <a:extLst>
                  <a:ext uri="{FF2B5EF4-FFF2-40B4-BE49-F238E27FC236}">
                    <a16:creationId xmlns:a16="http://schemas.microsoft.com/office/drawing/2014/main" id="{F805D116-32E2-4A39-AD62-60B1A6E14207}"/>
                  </a:ext>
                </a:extLst>
              </p:cNvPr>
              <p:cNvGrpSpPr/>
              <p:nvPr/>
            </p:nvGrpSpPr>
            <p:grpSpPr>
              <a:xfrm>
                <a:off x="8202910" y="4330147"/>
                <a:ext cx="2416243" cy="2852620"/>
                <a:chOff x="6142243" y="3257550"/>
                <a:chExt cx="1812182" cy="2139465"/>
              </a:xfrm>
            </p:grpSpPr>
            <p:sp>
              <p:nvSpPr>
                <p:cNvPr id="16" name="Rectangular Callout 58">
                  <a:extLst>
                    <a:ext uri="{FF2B5EF4-FFF2-40B4-BE49-F238E27FC236}">
                      <a16:creationId xmlns:a16="http://schemas.microsoft.com/office/drawing/2014/main" id="{A393E942-DC6B-456B-B44A-C1A27D5A9605}"/>
                    </a:ext>
                  </a:extLst>
                </p:cNvPr>
                <p:cNvSpPr/>
                <p:nvPr/>
              </p:nvSpPr>
              <p:spPr>
                <a:xfrm flipV="1">
                  <a:off x="6142243" y="3257550"/>
                  <a:ext cx="1812182" cy="2139465"/>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Text Placeholder 3">
                  <a:extLst>
                    <a:ext uri="{FF2B5EF4-FFF2-40B4-BE49-F238E27FC236}">
                      <a16:creationId xmlns:a16="http://schemas.microsoft.com/office/drawing/2014/main" id="{CEBF9C51-FB0A-4562-840E-E953D32655B7}"/>
                    </a:ext>
                  </a:extLst>
                </p:cNvPr>
                <p:cNvSpPr txBox="1">
                  <a:spLocks/>
                </p:cNvSpPr>
                <p:nvPr/>
              </p:nvSpPr>
              <p:spPr>
                <a:xfrm>
                  <a:off x="6295170" y="4041518"/>
                  <a:ext cx="1563646" cy="125533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sz="1400" b="1" dirty="0">
                      <a:solidFill>
                        <a:schemeClr val="bg1"/>
                      </a:solidFill>
                      <a:ea typeface="Source Han Serif SC" panose="02020400000000000000" pitchFamily="18" charset="-122"/>
                    </a:rPr>
                    <a:t>在互动工具层面上，网络人际互动成为网络个体进行网络社会实践的关键性载体，是人类社会实践活动的网络表达方式与崭新形态，表现为普遍意义上的仿真性、开拓性和技术性以及特殊意义上的结合性、组织性和超越性</a:t>
                  </a:r>
                </a:p>
              </p:txBody>
            </p:sp>
          </p:grpSp>
        </p:grpSp>
        <p:sp>
          <p:nvSpPr>
            <p:cNvPr id="29" name="TextBox 18">
              <a:extLst>
                <a:ext uri="{FF2B5EF4-FFF2-40B4-BE49-F238E27FC236}">
                  <a16:creationId xmlns:a16="http://schemas.microsoft.com/office/drawing/2014/main" id="{21B98BBA-78C4-4337-A5E4-E6C732FD8438}"/>
                </a:ext>
              </a:extLst>
            </p:cNvPr>
            <p:cNvSpPr txBox="1"/>
            <p:nvPr/>
          </p:nvSpPr>
          <p:spPr>
            <a:xfrm flipH="1">
              <a:off x="1718822" y="2975873"/>
              <a:ext cx="1493595"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无线延展性</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0" name="TextBox 18">
              <a:extLst>
                <a:ext uri="{FF2B5EF4-FFF2-40B4-BE49-F238E27FC236}">
                  <a16:creationId xmlns:a16="http://schemas.microsoft.com/office/drawing/2014/main" id="{851B97F3-4968-4A7B-931F-585468D7EEA1}"/>
                </a:ext>
              </a:extLst>
            </p:cNvPr>
            <p:cNvSpPr txBox="1"/>
            <p:nvPr/>
          </p:nvSpPr>
          <p:spPr>
            <a:xfrm flipH="1">
              <a:off x="1718822" y="3339389"/>
              <a:ext cx="1493595"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技术虚拟性</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1" name="TextBox 18">
              <a:extLst>
                <a:ext uri="{FF2B5EF4-FFF2-40B4-BE49-F238E27FC236}">
                  <a16:creationId xmlns:a16="http://schemas.microsoft.com/office/drawing/2014/main" id="{02AD5164-A72F-4CE2-A27E-EF4B5E95A92C}"/>
                </a:ext>
              </a:extLst>
            </p:cNvPr>
            <p:cNvSpPr txBox="1"/>
            <p:nvPr/>
          </p:nvSpPr>
          <p:spPr>
            <a:xfrm flipH="1">
              <a:off x="5261787" y="2992046"/>
              <a:ext cx="1493595" cy="707886"/>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突破现实社会的狭隘性</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2" name="TextBox 18">
              <a:extLst>
                <a:ext uri="{FF2B5EF4-FFF2-40B4-BE49-F238E27FC236}">
                  <a16:creationId xmlns:a16="http://schemas.microsoft.com/office/drawing/2014/main" id="{BA1C7410-863B-4375-90DD-1B5A8DBBEE8C}"/>
                </a:ext>
              </a:extLst>
            </p:cNvPr>
            <p:cNvSpPr txBox="1"/>
            <p:nvPr/>
          </p:nvSpPr>
          <p:spPr>
            <a:xfrm flipH="1">
              <a:off x="8639503" y="2960516"/>
              <a:ext cx="2204060" cy="1015663"/>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网络社会化的根本途径和重要生存方式</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spTree>
    <p:extLst>
      <p:ext uri="{BB962C8B-B14F-4D97-AF65-F5344CB8AC3E}">
        <p14:creationId xmlns:p14="http://schemas.microsoft.com/office/powerpoint/2010/main" val="248411829"/>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241809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工具链接性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互动工具的超标准性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98985197-4B7C-4A02-B863-49CF73DA14B8}"/>
              </a:ext>
            </a:extLst>
          </p:cNvPr>
          <p:cNvSpPr txBox="1"/>
          <p:nvPr/>
        </p:nvSpPr>
        <p:spPr>
          <a:xfrm>
            <a:off x="1363721" y="4716025"/>
            <a:ext cx="1398400" cy="707886"/>
          </a:xfrm>
          <a:prstGeom prst="rect">
            <a:avLst/>
          </a:prstGeom>
          <a:noFill/>
        </p:spPr>
        <p:txBody>
          <a:bodyPr wrap="square">
            <a:spAutoFit/>
          </a:bodyPr>
          <a:lstStyle/>
          <a:p>
            <a:pPr indent="127000" algn="ctr"/>
            <a:r>
              <a:rPr lang="zh-CN" altLang="en-US" sz="2000" b="1" dirty="0">
                <a:solidFill>
                  <a:schemeClr val="bg1"/>
                </a:solidFill>
                <a:latin typeface="微软雅黑" panose="020B0503020204020204" pitchFamily="34" charset="-122"/>
                <a:ea typeface="微软雅黑" panose="020B0503020204020204" pitchFamily="34" charset="-122"/>
              </a:rPr>
              <a:t>评判标注</a:t>
            </a:r>
            <a:endParaRPr lang="en-US" altLang="zh-CN" sz="2000" b="1" dirty="0">
              <a:solidFill>
                <a:schemeClr val="bg1"/>
              </a:solidFill>
              <a:latin typeface="微软雅黑" panose="020B0503020204020204" pitchFamily="34" charset="-122"/>
              <a:ea typeface="微软雅黑" panose="020B0503020204020204" pitchFamily="34" charset="-122"/>
            </a:endParaRPr>
          </a:p>
          <a:p>
            <a:pPr indent="127000" algn="ctr"/>
            <a:r>
              <a:rPr lang="zh-CN" altLang="en-US" sz="2000" b="1" dirty="0">
                <a:solidFill>
                  <a:schemeClr val="bg1"/>
                </a:solidFill>
                <a:latin typeface="微软雅黑" panose="020B0503020204020204" pitchFamily="34" charset="-122"/>
                <a:ea typeface="微软雅黑" panose="020B0503020204020204" pitchFamily="34" charset="-122"/>
              </a:rPr>
              <a:t>发生变化</a:t>
            </a:r>
          </a:p>
        </p:txBody>
      </p:sp>
      <p:grpSp>
        <p:nvGrpSpPr>
          <p:cNvPr id="10" name="组合 9">
            <a:extLst>
              <a:ext uri="{FF2B5EF4-FFF2-40B4-BE49-F238E27FC236}">
                <a16:creationId xmlns:a16="http://schemas.microsoft.com/office/drawing/2014/main" id="{22E6D955-6E32-4DB1-AC02-3E0A0DCD1109}"/>
              </a:ext>
            </a:extLst>
          </p:cNvPr>
          <p:cNvGrpSpPr/>
          <p:nvPr/>
        </p:nvGrpSpPr>
        <p:grpSpPr>
          <a:xfrm>
            <a:off x="863967" y="2165747"/>
            <a:ext cx="10777442" cy="4352618"/>
            <a:chOff x="1141859" y="929413"/>
            <a:chExt cx="10777442" cy="4046793"/>
          </a:xfrm>
        </p:grpSpPr>
        <p:grpSp>
          <p:nvGrpSpPr>
            <p:cNvPr id="11" name="组合 10">
              <a:extLst>
                <a:ext uri="{FF2B5EF4-FFF2-40B4-BE49-F238E27FC236}">
                  <a16:creationId xmlns:a16="http://schemas.microsoft.com/office/drawing/2014/main" id="{7EB59F88-F301-4173-9A5E-A2CB9C30A51A}"/>
                </a:ext>
              </a:extLst>
            </p:cNvPr>
            <p:cNvGrpSpPr/>
            <p:nvPr/>
          </p:nvGrpSpPr>
          <p:grpSpPr>
            <a:xfrm>
              <a:off x="4578283" y="1147156"/>
              <a:ext cx="4715346" cy="3829050"/>
              <a:chOff x="4578283" y="1147156"/>
              <a:chExt cx="4715346" cy="3829050"/>
            </a:xfrm>
          </p:grpSpPr>
          <p:sp>
            <p:nvSpPr>
              <p:cNvPr id="23" name="矩形 22">
                <a:extLst>
                  <a:ext uri="{FF2B5EF4-FFF2-40B4-BE49-F238E27FC236}">
                    <a16:creationId xmlns:a16="http://schemas.microsoft.com/office/drawing/2014/main" id="{A9A318F7-B901-4C58-89D8-D9158C4DFA0B}"/>
                  </a:ext>
                </a:extLst>
              </p:cNvPr>
              <p:cNvSpPr/>
              <p:nvPr/>
            </p:nvSpPr>
            <p:spPr>
              <a:xfrm>
                <a:off x="6364511" y="1147156"/>
                <a:ext cx="2929118" cy="20232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矩形 23">
                <a:extLst>
                  <a:ext uri="{FF2B5EF4-FFF2-40B4-BE49-F238E27FC236}">
                    <a16:creationId xmlns:a16="http://schemas.microsoft.com/office/drawing/2014/main" id="{181340CB-C119-401B-B21E-E8A45B6D57D2}"/>
                  </a:ext>
                </a:extLst>
              </p:cNvPr>
              <p:cNvSpPr/>
              <p:nvPr/>
            </p:nvSpPr>
            <p:spPr>
              <a:xfrm>
                <a:off x="6364512" y="3307828"/>
                <a:ext cx="1668378" cy="1668378"/>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矩形 25">
                <a:extLst>
                  <a:ext uri="{FF2B5EF4-FFF2-40B4-BE49-F238E27FC236}">
                    <a16:creationId xmlns:a16="http://schemas.microsoft.com/office/drawing/2014/main" id="{182EFFDD-27FA-46DB-AA1A-EB2E3B9CCD58}"/>
                  </a:ext>
                </a:extLst>
              </p:cNvPr>
              <p:cNvSpPr/>
              <p:nvPr/>
            </p:nvSpPr>
            <p:spPr>
              <a:xfrm>
                <a:off x="4578283" y="2322800"/>
                <a:ext cx="1668378" cy="1668378"/>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2" name="组合 11">
              <a:extLst>
                <a:ext uri="{FF2B5EF4-FFF2-40B4-BE49-F238E27FC236}">
                  <a16:creationId xmlns:a16="http://schemas.microsoft.com/office/drawing/2014/main" id="{437B01E1-C56C-4171-9068-F152E5DFB05F}"/>
                </a:ext>
              </a:extLst>
            </p:cNvPr>
            <p:cNvGrpSpPr/>
            <p:nvPr/>
          </p:nvGrpSpPr>
          <p:grpSpPr>
            <a:xfrm>
              <a:off x="1141859" y="2509639"/>
              <a:ext cx="3436423" cy="2346442"/>
              <a:chOff x="1674728" y="4455346"/>
              <a:chExt cx="3436423" cy="2346442"/>
            </a:xfrm>
          </p:grpSpPr>
          <p:sp>
            <p:nvSpPr>
              <p:cNvPr id="21" name="文本框 20">
                <a:extLst>
                  <a:ext uri="{FF2B5EF4-FFF2-40B4-BE49-F238E27FC236}">
                    <a16:creationId xmlns:a16="http://schemas.microsoft.com/office/drawing/2014/main" id="{88BC9FAB-DB07-4667-B379-ED1F0DBC5EAD}"/>
                  </a:ext>
                </a:extLst>
              </p:cNvPr>
              <p:cNvSpPr txBox="1"/>
              <p:nvPr/>
            </p:nvSpPr>
            <p:spPr>
              <a:xfrm>
                <a:off x="1674728" y="5113494"/>
                <a:ext cx="3436423" cy="168829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50000"/>
                        <a:lumOff val="50000"/>
                      </a:schemeClr>
                    </a:solidFill>
                    <a:ea typeface="Source Han Serif SC" panose="02020400000000000000" pitchFamily="18" charset="-122"/>
                    <a:sym typeface="Source Han Serif SC" panose="02020400000000000000" pitchFamily="18" charset="-122"/>
                  </a:rPr>
                  <a:t>评判标准：</a:t>
                </a:r>
                <a:r>
                  <a:rPr lang="zh-CN" altLang="zh-CN" sz="1600" dirty="0">
                    <a:solidFill>
                      <a:schemeClr val="tx1">
                        <a:lumMod val="50000"/>
                        <a:lumOff val="50000"/>
                      </a:schemeClr>
                    </a:solidFill>
                    <a:ea typeface="Source Han Serif SC" panose="02020400000000000000" pitchFamily="18" charset="-122"/>
                  </a:rPr>
                  <a:t>大量文字信息、图片信息和音视频信息的复制与链接。</a:t>
                </a:r>
                <a:endParaRPr lang="en-US" altLang="zh-CN" sz="1600" dirty="0">
                  <a:solidFill>
                    <a:schemeClr val="tx1">
                      <a:lumMod val="50000"/>
                      <a:lumOff val="50000"/>
                    </a:schemeClr>
                  </a:solidFill>
                  <a:ea typeface="Source Han Serif SC" panose="02020400000000000000" pitchFamily="18" charset="-122"/>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50000"/>
                        <a:lumOff val="50000"/>
                      </a:schemeClr>
                    </a:solidFill>
                    <a:ea typeface="Source Han Serif SC" panose="02020400000000000000" pitchFamily="18" charset="-122"/>
                    <a:sym typeface="Source Han Serif SC" panose="02020400000000000000" pitchFamily="18" charset="-122"/>
                  </a:rPr>
                  <a:t>制约表现：</a:t>
                </a:r>
                <a:r>
                  <a:rPr lang="zh-CN" altLang="zh-CN" sz="1600" dirty="0">
                    <a:solidFill>
                      <a:schemeClr val="tx1">
                        <a:lumMod val="50000"/>
                        <a:lumOff val="50000"/>
                      </a:schemeClr>
                    </a:solidFill>
                    <a:ea typeface="Source Han Serif SC" panose="02020400000000000000" pitchFamily="18" charset="-122"/>
                  </a:rPr>
                  <a:t>降低双方对互动内容的审美张力；</a:t>
                </a:r>
                <a:endParaRPr lang="en-US" altLang="zh-CN" sz="1600" dirty="0">
                  <a:solidFill>
                    <a:schemeClr val="tx1">
                      <a:lumMod val="50000"/>
                      <a:lumOff val="50000"/>
                    </a:schemeClr>
                  </a:solidFill>
                  <a:ea typeface="Source Han Serif SC" panose="02020400000000000000" pitchFamily="18"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600" dirty="0">
                    <a:solidFill>
                      <a:schemeClr val="tx1">
                        <a:lumMod val="50000"/>
                        <a:lumOff val="50000"/>
                      </a:schemeClr>
                    </a:solidFill>
                    <a:ea typeface="Source Han Serif SC" panose="02020400000000000000" pitchFamily="18" charset="-122"/>
                  </a:rPr>
                  <a:t>影响双方对互动内容的审美认知；</a:t>
                </a:r>
              </a:p>
              <a:p>
                <a:r>
                  <a:rPr lang="zh-CN" altLang="zh-CN" sz="1600" dirty="0">
                    <a:solidFill>
                      <a:schemeClr val="tx1">
                        <a:lumMod val="50000"/>
                        <a:lumOff val="50000"/>
                      </a:schemeClr>
                    </a:solidFill>
                    <a:ea typeface="Source Han Serif SC" panose="02020400000000000000" pitchFamily="18" charset="-122"/>
                  </a:rPr>
                  <a:t>降低双方对互动内容的审美体验。</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2" name="文本框 21">
                <a:extLst>
                  <a:ext uri="{FF2B5EF4-FFF2-40B4-BE49-F238E27FC236}">
                    <a16:creationId xmlns:a16="http://schemas.microsoft.com/office/drawing/2014/main" id="{4117E178-0689-4064-A9E8-C2238B493D44}"/>
                  </a:ext>
                </a:extLst>
              </p:cNvPr>
              <p:cNvSpPr txBox="1"/>
              <p:nvPr/>
            </p:nvSpPr>
            <p:spPr>
              <a:xfrm>
                <a:off x="1674729" y="4455346"/>
                <a:ext cx="1210588" cy="65814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评判标准</a:t>
                </a:r>
                <a:endParaRPr lang="en-US" altLang="zh-CN" sz="20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发生变化</a:t>
                </a:r>
              </a:p>
            </p:txBody>
          </p:sp>
        </p:grpSp>
        <p:grpSp>
          <p:nvGrpSpPr>
            <p:cNvPr id="14" name="组合 13">
              <a:extLst>
                <a:ext uri="{FF2B5EF4-FFF2-40B4-BE49-F238E27FC236}">
                  <a16:creationId xmlns:a16="http://schemas.microsoft.com/office/drawing/2014/main" id="{0C6B23F2-8656-470B-82F6-C7FD02DA017D}"/>
                </a:ext>
              </a:extLst>
            </p:cNvPr>
            <p:cNvGrpSpPr/>
            <p:nvPr/>
          </p:nvGrpSpPr>
          <p:grpSpPr>
            <a:xfrm>
              <a:off x="1842428" y="929413"/>
              <a:ext cx="4463158" cy="1100250"/>
              <a:chOff x="589068" y="4515963"/>
              <a:chExt cx="4463158" cy="1100250"/>
            </a:xfrm>
          </p:grpSpPr>
          <p:sp>
            <p:nvSpPr>
              <p:cNvPr id="19" name="文本框 18">
                <a:extLst>
                  <a:ext uri="{FF2B5EF4-FFF2-40B4-BE49-F238E27FC236}">
                    <a16:creationId xmlns:a16="http://schemas.microsoft.com/office/drawing/2014/main" id="{D6AC8D68-F535-4F73-86BE-04475B4CF1D1}"/>
                  </a:ext>
                </a:extLst>
              </p:cNvPr>
              <p:cNvSpPr txBox="1"/>
              <p:nvPr/>
            </p:nvSpPr>
            <p:spPr>
              <a:xfrm>
                <a:off x="845987" y="4843604"/>
                <a:ext cx="4206239" cy="77260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50000"/>
                        <a:lumOff val="50000"/>
                      </a:schemeClr>
                    </a:solidFill>
                    <a:ea typeface="Source Han Serif SC" panose="02020400000000000000" pitchFamily="18" charset="-122"/>
                    <a:sym typeface="Source Han Serif SC" panose="02020400000000000000" pitchFamily="18" charset="-122"/>
                  </a:rPr>
                  <a:t>原因：</a:t>
                </a:r>
                <a:r>
                  <a:rPr lang="zh-CN" altLang="zh-CN" sz="1600" dirty="0">
                    <a:solidFill>
                      <a:schemeClr val="tx1">
                        <a:lumMod val="50000"/>
                        <a:lumOff val="50000"/>
                      </a:schemeClr>
                    </a:solidFill>
                    <a:ea typeface="Source Han Serif SC" panose="02020400000000000000" pitchFamily="18" charset="-122"/>
                  </a:rPr>
                  <a:t>身体缺场和匿名身份。</a:t>
                </a:r>
                <a:endParaRPr lang="en-US" altLang="zh-CN" sz="1600" dirty="0">
                  <a:solidFill>
                    <a:schemeClr val="tx1">
                      <a:lumMod val="50000"/>
                      <a:lumOff val="50000"/>
                    </a:schemeClr>
                  </a:solidFill>
                  <a:ea typeface="Source Han Serif SC" panose="02020400000000000000" pitchFamily="18"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tx1">
                        <a:lumMod val="50000"/>
                        <a:lumOff val="50000"/>
                      </a:schemeClr>
                    </a:solidFill>
                    <a:ea typeface="Source Han Serif SC" panose="02020400000000000000" pitchFamily="18" charset="-122"/>
                    <a:sym typeface="Source Han Serif SC" panose="02020400000000000000" pitchFamily="18" charset="-122"/>
                  </a:rPr>
                  <a:t>结果：</a:t>
                </a:r>
                <a:r>
                  <a:rPr lang="zh-CN" altLang="zh-CN" sz="1600" dirty="0">
                    <a:solidFill>
                      <a:schemeClr val="tx1">
                        <a:lumMod val="50000"/>
                        <a:lumOff val="50000"/>
                      </a:schemeClr>
                    </a:solidFill>
                    <a:ea typeface="Source Han Serif SC" panose="02020400000000000000" pitchFamily="18" charset="-122"/>
                  </a:rPr>
                  <a:t>展现更加丰富和复杂的自我，释放在现实中被压抑的情绪和承受的压力。</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0" name="文本框 19">
                <a:extLst>
                  <a:ext uri="{FF2B5EF4-FFF2-40B4-BE49-F238E27FC236}">
                    <a16:creationId xmlns:a16="http://schemas.microsoft.com/office/drawing/2014/main" id="{F7E77168-A0DA-4147-B417-585C7C750FA7}"/>
                  </a:ext>
                </a:extLst>
              </p:cNvPr>
              <p:cNvSpPr txBox="1"/>
              <p:nvPr/>
            </p:nvSpPr>
            <p:spPr>
              <a:xfrm>
                <a:off x="589068" y="4515963"/>
                <a:ext cx="1210588" cy="371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随意性</a:t>
                </a:r>
              </a:p>
            </p:txBody>
          </p:sp>
        </p:grpSp>
        <p:grpSp>
          <p:nvGrpSpPr>
            <p:cNvPr id="15" name="组合 14">
              <a:extLst>
                <a:ext uri="{FF2B5EF4-FFF2-40B4-BE49-F238E27FC236}">
                  <a16:creationId xmlns:a16="http://schemas.microsoft.com/office/drawing/2014/main" id="{33700DC6-6417-4E71-8CF1-7E62BC681C62}"/>
                </a:ext>
              </a:extLst>
            </p:cNvPr>
            <p:cNvGrpSpPr/>
            <p:nvPr/>
          </p:nvGrpSpPr>
          <p:grpSpPr>
            <a:xfrm>
              <a:off x="9411479" y="1814365"/>
              <a:ext cx="2507822" cy="2804893"/>
              <a:chOff x="1615803" y="4490890"/>
              <a:chExt cx="2507822" cy="2804893"/>
            </a:xfrm>
          </p:grpSpPr>
          <p:sp>
            <p:nvSpPr>
              <p:cNvPr id="16" name="文本框 15">
                <a:extLst>
                  <a:ext uri="{FF2B5EF4-FFF2-40B4-BE49-F238E27FC236}">
                    <a16:creationId xmlns:a16="http://schemas.microsoft.com/office/drawing/2014/main" id="{AD3D7CF1-BE5A-4913-B75E-A65021C0EFF6}"/>
                  </a:ext>
                </a:extLst>
              </p:cNvPr>
              <p:cNvSpPr txBox="1"/>
              <p:nvPr/>
            </p:nvSpPr>
            <p:spPr>
              <a:xfrm>
                <a:off x="1615803" y="5149647"/>
                <a:ext cx="2507822" cy="2146136"/>
              </a:xfrm>
              <a:prstGeom prst="rect">
                <a:avLst/>
              </a:prstGeom>
              <a:noFill/>
            </p:spPr>
            <p:txBody>
              <a:bodyPr wrap="square" rtlCol="0">
                <a:spAutoFit/>
              </a:bodyPr>
              <a:lstStyle/>
              <a:p>
                <a:pPr algn="just">
                  <a:defRPr/>
                </a:pPr>
                <a:r>
                  <a:rPr lang="zh-CN" altLang="zh-CN" sz="1600" dirty="0">
                    <a:solidFill>
                      <a:schemeClr val="tx1">
                        <a:lumMod val="50000"/>
                        <a:lumOff val="50000"/>
                      </a:schemeClr>
                    </a:solidFill>
                    <a:ea typeface="Source Han Serif SC" panose="02020400000000000000" pitchFamily="18" charset="-122"/>
                  </a:rPr>
                  <a:t>以互动双方之间的接触密度和频率标准作为互动的依据；</a:t>
                </a:r>
              </a:p>
              <a:p>
                <a:pPr algn="just">
                  <a:defRPr/>
                </a:pPr>
                <a:r>
                  <a:rPr lang="zh-CN" altLang="zh-CN" sz="1600" dirty="0">
                    <a:solidFill>
                      <a:schemeClr val="tx1">
                        <a:lumMod val="50000"/>
                        <a:lumOff val="50000"/>
                      </a:schemeClr>
                    </a:solidFill>
                    <a:ea typeface="Source Han Serif SC" panose="02020400000000000000" pitchFamily="18" charset="-122"/>
                  </a:rPr>
                  <a:t>网络个体进行越多的自我揭示，接触的密度和频率就越高；</a:t>
                </a:r>
              </a:p>
              <a:p>
                <a:pPr algn="just">
                  <a:defRPr/>
                </a:pPr>
                <a:r>
                  <a:rPr lang="zh-CN" altLang="zh-CN" sz="1600" dirty="0">
                    <a:solidFill>
                      <a:schemeClr val="tx1">
                        <a:lumMod val="50000"/>
                        <a:lumOff val="50000"/>
                      </a:schemeClr>
                    </a:solidFill>
                    <a:ea typeface="Source Han Serif SC" panose="02020400000000000000" pitchFamily="18" charset="-122"/>
                  </a:rPr>
                  <a:t>网络个体还可以同时游走在众多的网络群体和网络应用中。</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8" name="文本框 17">
                <a:extLst>
                  <a:ext uri="{FF2B5EF4-FFF2-40B4-BE49-F238E27FC236}">
                    <a16:creationId xmlns:a16="http://schemas.microsoft.com/office/drawing/2014/main" id="{C2903583-E7BC-4372-BD94-89DB7F225650}"/>
                  </a:ext>
                </a:extLst>
              </p:cNvPr>
              <p:cNvSpPr txBox="1"/>
              <p:nvPr/>
            </p:nvSpPr>
            <p:spPr>
              <a:xfrm>
                <a:off x="1615803" y="4490890"/>
                <a:ext cx="1210588" cy="658148"/>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高密度</a:t>
                </a:r>
                <a:endParaRPr lang="en-US" altLang="zh-CN" sz="20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高频率</a:t>
                </a:r>
              </a:p>
            </p:txBody>
          </p:sp>
        </p:grpSp>
      </p:grpSp>
    </p:spTree>
    <p:extLst>
      <p:ext uri="{BB962C8B-B14F-4D97-AF65-F5344CB8AC3E}">
        <p14:creationId xmlns:p14="http://schemas.microsoft.com/office/powerpoint/2010/main" val="1397192883"/>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554716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宣传传递性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实际上，网络人际互动也是一种网络宣传与传播活动。对于网络人际互动宣传的把握，宣传效果为其提供了参考标准。在宣传效果的研究中，总结了下述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种观点。</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宣传效果是检测传播者、传播内容和传播媒介对大众接受情形的一种量化标准或呈现程度；</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宣传效果是指传播者在改变受众固有逻辑和潜在观点等方面的表现；</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宣传效果是传播行为对现实和网络社会文化带来的积极影响；</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宣传效果是指传播媒介其功能的发挥程度；</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宣传效果的重点是检测受众对宣传内容的接受程度和态度；</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宣传效果是指传播者利用传播媒介将宣传内容传递给受众的过程中，对受众、社会和传播者自身所产生的影响以及影响所带来的各种变化。</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6530726"/>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76292368-65BE-4ABF-B006-A7D6C7692CB7}"/>
              </a:ext>
            </a:extLst>
          </p:cNvPr>
          <p:cNvSpPr/>
          <p:nvPr/>
        </p:nvSpPr>
        <p:spPr>
          <a:xfrm>
            <a:off x="550591" y="998390"/>
            <a:ext cx="11040217"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宣传传递性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网络人际互动宣传的传递性特征，具体内容是指双方互动后彼此产生的变化以及这种变化对社会的影响或改变等两个方面。</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2770" name="图片 31">
            <a:extLst>
              <a:ext uri="{FF2B5EF4-FFF2-40B4-BE49-F238E27FC236}">
                <a16:creationId xmlns:a16="http://schemas.microsoft.com/office/drawing/2014/main" id="{2ABE9F2C-7477-46E2-8B2E-79838C6E48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0015" y="2558325"/>
            <a:ext cx="8846896" cy="3742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55410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059135"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网络社会基础关系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在网络社会中，组成网络社会基础关系的因素包括网络人机互动、网络人际互动以及网络自我互动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项关系，这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项关系反映的内容与现实社会中的人与自然、人与人、人与自我的关系相对应。</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6" name="图片 2">
            <a:extLst>
              <a:ext uri="{FF2B5EF4-FFF2-40B4-BE49-F238E27FC236}">
                <a16:creationId xmlns:a16="http://schemas.microsoft.com/office/drawing/2014/main" id="{DB23B556-BA2B-4609-943D-5D4F1CE0D8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7873" y="3128949"/>
            <a:ext cx="7614160" cy="3171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4493790"/>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B4AEB6BA-EE4F-40CE-9A1C-33794381EE3F}"/>
              </a:ext>
            </a:extLst>
          </p:cNvPr>
          <p:cNvSpPr/>
          <p:nvPr/>
        </p:nvSpPr>
        <p:spPr>
          <a:xfrm>
            <a:off x="550591" y="998390"/>
            <a:ext cx="4765541" cy="472642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宣传传递性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多义性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既包含过程，也涵盖着结果。在互动双方的交往过程中，既含有合法合理性的叙事表达，也含有失范性的错误表达。从互动结果来看，既含有信息先传者意图的真切抒发，也含有受传者的个性解读。同时，一旦互动文本形成，就可能超越信息先传者的思维，这就是网络人际互动内涵的多义性。</a:t>
            </a:r>
          </a:p>
        </p:txBody>
      </p:sp>
      <p:pic>
        <p:nvPicPr>
          <p:cNvPr id="33794" name="图片 32">
            <a:extLst>
              <a:ext uri="{FF2B5EF4-FFF2-40B4-BE49-F238E27FC236}">
                <a16:creationId xmlns:a16="http://schemas.microsoft.com/office/drawing/2014/main" id="{6A4A9349-8A36-4085-82EA-83826DF94C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7647" y="2389352"/>
            <a:ext cx="6065026" cy="3220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205745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B4AEB6BA-EE4F-40CE-9A1C-33794381EE3F}"/>
              </a:ext>
            </a:extLst>
          </p:cNvPr>
          <p:cNvSpPr/>
          <p:nvPr/>
        </p:nvSpPr>
        <p:spPr>
          <a:xfrm>
            <a:off x="550591" y="998390"/>
            <a:ext cx="11147423"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宣传传递性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累积性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宣传是在动态发展中累积起来的，这种累积性，既存在正面的效果累积，也存在负面的效果累积；既表现为纵向序列的线性累积，也存在横向拓展的网状累积。在交往互动过程中，互动双方对于信息的接受而言，存在着相似的认知心理和意义构建原则。</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4818" name="图片 33">
            <a:extLst>
              <a:ext uri="{FF2B5EF4-FFF2-40B4-BE49-F238E27FC236}">
                <a16:creationId xmlns:a16="http://schemas.microsoft.com/office/drawing/2014/main" id="{BDBAFDEE-891C-4074-BC8F-A76A506414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1457" y="3647796"/>
            <a:ext cx="8312960" cy="2601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4174378"/>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B4AEB6BA-EE4F-40CE-9A1C-33794381EE3F}"/>
              </a:ext>
            </a:extLst>
          </p:cNvPr>
          <p:cNvSpPr/>
          <p:nvPr/>
        </p:nvSpPr>
        <p:spPr>
          <a:xfrm>
            <a:off x="550591" y="998390"/>
            <a:ext cx="11147423"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宣传传递性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累积性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利用网络互动个体的自我剖析式信息解读方式，形成互动过程中信息负载意义的异质性和不等量性，使得互动交往信息的宣传效果对于双方而言都存在着不同，而这种过程的持续发展必然导致互动信息宣传效果的叠加和累积。</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5842" name="图片 34">
            <a:extLst>
              <a:ext uri="{FF2B5EF4-FFF2-40B4-BE49-F238E27FC236}">
                <a16:creationId xmlns:a16="http://schemas.microsoft.com/office/drawing/2014/main" id="{9EF73DDA-54E6-48AB-A8F1-37DC95C4D4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5988" y="3675493"/>
            <a:ext cx="9025278" cy="278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0146238"/>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网络人际互动的基本特征</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B4AEB6BA-EE4F-40CE-9A1C-33794381EE3F}"/>
              </a:ext>
            </a:extLst>
          </p:cNvPr>
          <p:cNvSpPr/>
          <p:nvPr/>
        </p:nvSpPr>
        <p:spPr>
          <a:xfrm>
            <a:off x="550591" y="998390"/>
            <a:ext cx="11147423"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宣传传递性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形成累积性的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个原因及解释说明</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12159F48-0D6B-4067-821E-DFBE31FDEF11}"/>
              </a:ext>
            </a:extLst>
          </p:cNvPr>
          <p:cNvGrpSpPr/>
          <p:nvPr/>
        </p:nvGrpSpPr>
        <p:grpSpPr>
          <a:xfrm>
            <a:off x="783806" y="2153394"/>
            <a:ext cx="10788864" cy="3969944"/>
            <a:chOff x="1422226" y="1324176"/>
            <a:chExt cx="9911938" cy="3647257"/>
          </a:xfrm>
        </p:grpSpPr>
        <p:grpSp>
          <p:nvGrpSpPr>
            <p:cNvPr id="15" name="Group 127">
              <a:extLst>
                <a:ext uri="{FF2B5EF4-FFF2-40B4-BE49-F238E27FC236}">
                  <a16:creationId xmlns:a16="http://schemas.microsoft.com/office/drawing/2014/main" id="{AA1F6BE6-232E-4F68-ADF5-3412C28540AB}"/>
                </a:ext>
              </a:extLst>
            </p:cNvPr>
            <p:cNvGrpSpPr/>
            <p:nvPr/>
          </p:nvGrpSpPr>
          <p:grpSpPr>
            <a:xfrm>
              <a:off x="7685745" y="3305244"/>
              <a:ext cx="1072711" cy="1104619"/>
              <a:chOff x="5217363" y="3593206"/>
              <a:chExt cx="805239" cy="829190"/>
            </a:xfrm>
          </p:grpSpPr>
          <p:sp>
            <p:nvSpPr>
              <p:cNvPr id="61" name="Oval 34">
                <a:extLst>
                  <a:ext uri="{FF2B5EF4-FFF2-40B4-BE49-F238E27FC236}">
                    <a16:creationId xmlns:a16="http://schemas.microsoft.com/office/drawing/2014/main" id="{150902E3-1587-4A54-A5EE-135E8B93614D}"/>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62" name="Group 126">
                <a:extLst>
                  <a:ext uri="{FF2B5EF4-FFF2-40B4-BE49-F238E27FC236}">
                    <a16:creationId xmlns:a16="http://schemas.microsoft.com/office/drawing/2014/main" id="{6755D0F0-8FA4-4806-9D66-A6BAA8FBAEE4}"/>
                  </a:ext>
                </a:extLst>
              </p:cNvPr>
              <p:cNvGrpSpPr/>
              <p:nvPr/>
            </p:nvGrpSpPr>
            <p:grpSpPr>
              <a:xfrm>
                <a:off x="5268340" y="3645631"/>
                <a:ext cx="703284" cy="724338"/>
                <a:chOff x="5268340" y="3645631"/>
                <a:chExt cx="703284" cy="724338"/>
              </a:xfrm>
            </p:grpSpPr>
            <p:sp>
              <p:nvSpPr>
                <p:cNvPr id="63" name="Oval 35">
                  <a:extLst>
                    <a:ext uri="{FF2B5EF4-FFF2-40B4-BE49-F238E27FC236}">
                      <a16:creationId xmlns:a16="http://schemas.microsoft.com/office/drawing/2014/main" id="{39EB3B0B-46E1-470B-B12E-F5CBFAD93721}"/>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Oval 36">
                  <a:extLst>
                    <a:ext uri="{FF2B5EF4-FFF2-40B4-BE49-F238E27FC236}">
                      <a16:creationId xmlns:a16="http://schemas.microsoft.com/office/drawing/2014/main" id="{9EC106EA-78B1-4D41-966E-70C54FC936FA}"/>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5" name="Freeform 85">
                  <a:extLst>
                    <a:ext uri="{FF2B5EF4-FFF2-40B4-BE49-F238E27FC236}">
                      <a16:creationId xmlns:a16="http://schemas.microsoft.com/office/drawing/2014/main" id="{9188CDD0-C470-4BC9-BBE8-32A7C05EA907}"/>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6" name="Group 123">
              <a:extLst>
                <a:ext uri="{FF2B5EF4-FFF2-40B4-BE49-F238E27FC236}">
                  <a16:creationId xmlns:a16="http://schemas.microsoft.com/office/drawing/2014/main" id="{B3FF8940-9D0D-47C8-884C-F08F4FC45841}"/>
                </a:ext>
              </a:extLst>
            </p:cNvPr>
            <p:cNvGrpSpPr/>
            <p:nvPr/>
          </p:nvGrpSpPr>
          <p:grpSpPr>
            <a:xfrm>
              <a:off x="3699714" y="2559808"/>
              <a:ext cx="2099685" cy="2160773"/>
              <a:chOff x="2668480" y="971897"/>
              <a:chExt cx="1576146" cy="1622002"/>
            </a:xfrm>
          </p:grpSpPr>
          <p:sp>
            <p:nvSpPr>
              <p:cNvPr id="50" name="Oval 43">
                <a:extLst>
                  <a:ext uri="{FF2B5EF4-FFF2-40B4-BE49-F238E27FC236}">
                    <a16:creationId xmlns:a16="http://schemas.microsoft.com/office/drawing/2014/main" id="{330A0178-5367-4575-8264-952AB6ADE202}"/>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Oval 44">
                <a:extLst>
                  <a:ext uri="{FF2B5EF4-FFF2-40B4-BE49-F238E27FC236}">
                    <a16:creationId xmlns:a16="http://schemas.microsoft.com/office/drawing/2014/main" id="{71A8A668-39F1-4385-A2C2-6725F541BF73}"/>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Oval 45">
                <a:extLst>
                  <a:ext uri="{FF2B5EF4-FFF2-40B4-BE49-F238E27FC236}">
                    <a16:creationId xmlns:a16="http://schemas.microsoft.com/office/drawing/2014/main" id="{74FEE557-4556-451E-B732-66AF61016DF4}"/>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46">
                <a:extLst>
                  <a:ext uri="{FF2B5EF4-FFF2-40B4-BE49-F238E27FC236}">
                    <a16:creationId xmlns:a16="http://schemas.microsoft.com/office/drawing/2014/main" id="{3252E0E6-33D4-46D4-AD09-8986DC94F0DB}"/>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55">
                <a:extLst>
                  <a:ext uri="{FF2B5EF4-FFF2-40B4-BE49-F238E27FC236}">
                    <a16:creationId xmlns:a16="http://schemas.microsoft.com/office/drawing/2014/main" id="{4AD2CECC-FCBF-4774-89D8-4EE6C50E6015}"/>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Freeform 58">
                <a:extLst>
                  <a:ext uri="{FF2B5EF4-FFF2-40B4-BE49-F238E27FC236}">
                    <a16:creationId xmlns:a16="http://schemas.microsoft.com/office/drawing/2014/main" id="{C27A221E-4C56-4F8F-9B3A-1A86D115B034}"/>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Freeform 59">
                <a:extLst>
                  <a:ext uri="{FF2B5EF4-FFF2-40B4-BE49-F238E27FC236}">
                    <a16:creationId xmlns:a16="http://schemas.microsoft.com/office/drawing/2014/main" id="{D1CD00AC-9EDE-44B0-9F96-353372D31AC7}"/>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60">
                <a:extLst>
                  <a:ext uri="{FF2B5EF4-FFF2-40B4-BE49-F238E27FC236}">
                    <a16:creationId xmlns:a16="http://schemas.microsoft.com/office/drawing/2014/main" id="{A304A045-2CE2-4999-A3E0-7A462BA47CAB}"/>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8" name="Oval 61">
                <a:extLst>
                  <a:ext uri="{FF2B5EF4-FFF2-40B4-BE49-F238E27FC236}">
                    <a16:creationId xmlns:a16="http://schemas.microsoft.com/office/drawing/2014/main" id="{34459D41-3A83-4E57-924A-E86AF5C7F9FE}"/>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9" name="Oval 67">
                <a:extLst>
                  <a:ext uri="{FF2B5EF4-FFF2-40B4-BE49-F238E27FC236}">
                    <a16:creationId xmlns:a16="http://schemas.microsoft.com/office/drawing/2014/main" id="{05AFF471-015B-44EF-B708-D1CDB17F401D}"/>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0" name="Freeform 86">
                <a:extLst>
                  <a:ext uri="{FF2B5EF4-FFF2-40B4-BE49-F238E27FC236}">
                    <a16:creationId xmlns:a16="http://schemas.microsoft.com/office/drawing/2014/main" id="{74913F62-DD23-42C6-8C8C-9DC52A762DA9}"/>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8" name="Group 125">
              <a:extLst>
                <a:ext uri="{FF2B5EF4-FFF2-40B4-BE49-F238E27FC236}">
                  <a16:creationId xmlns:a16="http://schemas.microsoft.com/office/drawing/2014/main" id="{E23F5572-7AAE-4868-B89B-73A755B7D383}"/>
                </a:ext>
              </a:extLst>
            </p:cNvPr>
            <p:cNvGrpSpPr/>
            <p:nvPr/>
          </p:nvGrpSpPr>
          <p:grpSpPr>
            <a:xfrm>
              <a:off x="6385736" y="3486258"/>
              <a:ext cx="1444141" cy="1485175"/>
              <a:chOff x="4548411" y="2906316"/>
              <a:chExt cx="1084056" cy="1114858"/>
            </a:xfrm>
          </p:grpSpPr>
          <p:sp>
            <p:nvSpPr>
              <p:cNvPr id="36" name="Oval 37">
                <a:extLst>
                  <a:ext uri="{FF2B5EF4-FFF2-40B4-BE49-F238E27FC236}">
                    <a16:creationId xmlns:a16="http://schemas.microsoft.com/office/drawing/2014/main" id="{28376151-E657-4519-B9FA-3CA78F76CA48}"/>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Oval 38">
                <a:extLst>
                  <a:ext uri="{FF2B5EF4-FFF2-40B4-BE49-F238E27FC236}">
                    <a16:creationId xmlns:a16="http://schemas.microsoft.com/office/drawing/2014/main" id="{60184CB0-3C65-43C6-95E9-ECF88E94954A}"/>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Oval 39">
                <a:extLst>
                  <a:ext uri="{FF2B5EF4-FFF2-40B4-BE49-F238E27FC236}">
                    <a16:creationId xmlns:a16="http://schemas.microsoft.com/office/drawing/2014/main" id="{5152CDB8-BEFC-47C7-8758-85DC44702F52}"/>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48">
                <a:extLst>
                  <a:ext uri="{FF2B5EF4-FFF2-40B4-BE49-F238E27FC236}">
                    <a16:creationId xmlns:a16="http://schemas.microsoft.com/office/drawing/2014/main" id="{9DD633FD-04C8-45D7-ACAB-1E83E1DA56F2}"/>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50">
                <a:extLst>
                  <a:ext uri="{FF2B5EF4-FFF2-40B4-BE49-F238E27FC236}">
                    <a16:creationId xmlns:a16="http://schemas.microsoft.com/office/drawing/2014/main" id="{9700D9B0-E441-44BB-85B6-5FCA55E201E1}"/>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52">
                <a:extLst>
                  <a:ext uri="{FF2B5EF4-FFF2-40B4-BE49-F238E27FC236}">
                    <a16:creationId xmlns:a16="http://schemas.microsoft.com/office/drawing/2014/main" id="{C13A7DAB-3BBA-4327-9229-326D9428142C}"/>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Freeform 75">
                <a:extLst>
                  <a:ext uri="{FF2B5EF4-FFF2-40B4-BE49-F238E27FC236}">
                    <a16:creationId xmlns:a16="http://schemas.microsoft.com/office/drawing/2014/main" id="{0BF14B7D-7702-4417-BE05-FB4F8398D1C2}"/>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76">
                <a:extLst>
                  <a:ext uri="{FF2B5EF4-FFF2-40B4-BE49-F238E27FC236}">
                    <a16:creationId xmlns:a16="http://schemas.microsoft.com/office/drawing/2014/main" id="{246C8D71-DD92-43BE-807F-CA2F50AD1364}"/>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77">
                <a:extLst>
                  <a:ext uri="{FF2B5EF4-FFF2-40B4-BE49-F238E27FC236}">
                    <a16:creationId xmlns:a16="http://schemas.microsoft.com/office/drawing/2014/main" id="{B2CFFA05-1C27-4B1B-AFA7-D35891A80B1D}"/>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78">
                <a:extLst>
                  <a:ext uri="{FF2B5EF4-FFF2-40B4-BE49-F238E27FC236}">
                    <a16:creationId xmlns:a16="http://schemas.microsoft.com/office/drawing/2014/main" id="{8388A1B0-673E-421E-A64C-DF36C12E3C93}"/>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1">
                <a:extLst>
                  <a:ext uri="{FF2B5EF4-FFF2-40B4-BE49-F238E27FC236}">
                    <a16:creationId xmlns:a16="http://schemas.microsoft.com/office/drawing/2014/main" id="{C49C2BA1-0D43-498A-B7F0-6121BCFDADFD}"/>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Freeform 82">
                <a:extLst>
                  <a:ext uri="{FF2B5EF4-FFF2-40B4-BE49-F238E27FC236}">
                    <a16:creationId xmlns:a16="http://schemas.microsoft.com/office/drawing/2014/main" id="{002F5657-4865-4D67-9FD9-E094977F994B}"/>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84">
                <a:extLst>
                  <a:ext uri="{FF2B5EF4-FFF2-40B4-BE49-F238E27FC236}">
                    <a16:creationId xmlns:a16="http://schemas.microsoft.com/office/drawing/2014/main" id="{35BA0B95-08FF-4811-9D71-6C229890AF69}"/>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Freeform 87">
                <a:extLst>
                  <a:ext uri="{FF2B5EF4-FFF2-40B4-BE49-F238E27FC236}">
                    <a16:creationId xmlns:a16="http://schemas.microsoft.com/office/drawing/2014/main" id="{B48F8397-D586-4F8D-81CC-8ED90E04B733}"/>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9" name="Group 124">
              <a:extLst>
                <a:ext uri="{FF2B5EF4-FFF2-40B4-BE49-F238E27FC236}">
                  <a16:creationId xmlns:a16="http://schemas.microsoft.com/office/drawing/2014/main" id="{AB412086-C6BE-4F0D-B078-12F80CAA10AF}"/>
                </a:ext>
              </a:extLst>
            </p:cNvPr>
            <p:cNvGrpSpPr/>
            <p:nvPr/>
          </p:nvGrpSpPr>
          <p:grpSpPr>
            <a:xfrm>
              <a:off x="5536074" y="1932673"/>
              <a:ext cx="1754588" cy="1744583"/>
              <a:chOff x="3707801" y="2040749"/>
              <a:chExt cx="1317096" cy="1309585"/>
            </a:xfrm>
          </p:grpSpPr>
          <p:sp>
            <p:nvSpPr>
              <p:cNvPr id="26" name="Oval 40">
                <a:extLst>
                  <a:ext uri="{FF2B5EF4-FFF2-40B4-BE49-F238E27FC236}">
                    <a16:creationId xmlns:a16="http://schemas.microsoft.com/office/drawing/2014/main" id="{F4E62B64-1D10-47CC-86CA-0F378893A429}"/>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Oval 41">
                <a:extLst>
                  <a:ext uri="{FF2B5EF4-FFF2-40B4-BE49-F238E27FC236}">
                    <a16:creationId xmlns:a16="http://schemas.microsoft.com/office/drawing/2014/main" id="{21A3725A-090E-4A38-BFC1-9C8213ED66DF}"/>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Oval 42">
                <a:extLst>
                  <a:ext uri="{FF2B5EF4-FFF2-40B4-BE49-F238E27FC236}">
                    <a16:creationId xmlns:a16="http://schemas.microsoft.com/office/drawing/2014/main" id="{0AD211A1-9F9E-4F05-A0B5-4047EB02D7C4}"/>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53">
                <a:extLst>
                  <a:ext uri="{FF2B5EF4-FFF2-40B4-BE49-F238E27FC236}">
                    <a16:creationId xmlns:a16="http://schemas.microsoft.com/office/drawing/2014/main" id="{23A5ECC5-1246-42FC-86BB-AF5498C0BC88}"/>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64">
                <a:extLst>
                  <a:ext uri="{FF2B5EF4-FFF2-40B4-BE49-F238E27FC236}">
                    <a16:creationId xmlns:a16="http://schemas.microsoft.com/office/drawing/2014/main" id="{6B9A9887-BDD6-496B-B43D-6C537D56380F}"/>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66">
                <a:extLst>
                  <a:ext uri="{FF2B5EF4-FFF2-40B4-BE49-F238E27FC236}">
                    <a16:creationId xmlns:a16="http://schemas.microsoft.com/office/drawing/2014/main" id="{FE30DA3F-7F54-470B-90A1-A2CA0C555403}"/>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68">
                <a:extLst>
                  <a:ext uri="{FF2B5EF4-FFF2-40B4-BE49-F238E27FC236}">
                    <a16:creationId xmlns:a16="http://schemas.microsoft.com/office/drawing/2014/main" id="{7151BAC6-8034-4D6C-85BA-7E041C641A03}"/>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Freeform 71">
                <a:extLst>
                  <a:ext uri="{FF2B5EF4-FFF2-40B4-BE49-F238E27FC236}">
                    <a16:creationId xmlns:a16="http://schemas.microsoft.com/office/drawing/2014/main" id="{10F9B9F9-92FE-40D8-BDA3-B3D8AE6C91B5}"/>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Freeform 72">
                <a:extLst>
                  <a:ext uri="{FF2B5EF4-FFF2-40B4-BE49-F238E27FC236}">
                    <a16:creationId xmlns:a16="http://schemas.microsoft.com/office/drawing/2014/main" id="{60FCC0E6-3579-4099-AA0C-E43392A37BDF}"/>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Freeform 88">
                <a:extLst>
                  <a:ext uri="{FF2B5EF4-FFF2-40B4-BE49-F238E27FC236}">
                    <a16:creationId xmlns:a16="http://schemas.microsoft.com/office/drawing/2014/main" id="{2E78F6D3-3D0D-4AC4-9CFF-64DC4DEF6831}"/>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0" name="组合 19">
              <a:extLst>
                <a:ext uri="{FF2B5EF4-FFF2-40B4-BE49-F238E27FC236}">
                  <a16:creationId xmlns:a16="http://schemas.microsoft.com/office/drawing/2014/main" id="{F305DD3E-8E33-44C2-8C29-8A6AF2918DD9}"/>
                </a:ext>
              </a:extLst>
            </p:cNvPr>
            <p:cNvGrpSpPr/>
            <p:nvPr/>
          </p:nvGrpSpPr>
          <p:grpSpPr>
            <a:xfrm>
              <a:off x="1422226" y="1324176"/>
              <a:ext cx="2599654" cy="1621865"/>
              <a:chOff x="575861" y="1759059"/>
              <a:chExt cx="2599654" cy="1621865"/>
            </a:xfrm>
          </p:grpSpPr>
          <p:sp>
            <p:nvSpPr>
              <p:cNvPr id="24" name="TextBox 18">
                <a:extLst>
                  <a:ext uri="{FF2B5EF4-FFF2-40B4-BE49-F238E27FC236}">
                    <a16:creationId xmlns:a16="http://schemas.microsoft.com/office/drawing/2014/main" id="{559A8FD5-F473-401C-9D72-3B15FC9266ED}"/>
                  </a:ext>
                </a:extLst>
              </p:cNvPr>
              <p:cNvSpPr txBox="1"/>
              <p:nvPr/>
            </p:nvSpPr>
            <p:spPr>
              <a:xfrm flipH="1">
                <a:off x="582964" y="1759059"/>
                <a:ext cx="2592551" cy="367589"/>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双方互动时间的累积性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5" name="矩形 24">
                <a:extLst>
                  <a:ext uri="{FF2B5EF4-FFF2-40B4-BE49-F238E27FC236}">
                    <a16:creationId xmlns:a16="http://schemas.microsoft.com/office/drawing/2014/main" id="{E5D362B2-0B00-4C4C-BBF6-5A93754FDD39}"/>
                  </a:ext>
                </a:extLst>
              </p:cNvPr>
              <p:cNvSpPr/>
              <p:nvPr/>
            </p:nvSpPr>
            <p:spPr>
              <a:xfrm>
                <a:off x="575861" y="2108502"/>
                <a:ext cx="2424913" cy="1272422"/>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因为宣传效果在时间中体现，所以互动双方的宣传效果凝固在时间中。双方互动积累的时间越长，不仅意味着双方高频率和高密度的交往，也意味着对于宣传效果的认同度和接受度高，还意味着相互的吸引和彼此的影响也较大，最终使宣传效果明显。</a:t>
                </a:r>
              </a:p>
            </p:txBody>
          </p:sp>
        </p:grpSp>
        <p:grpSp>
          <p:nvGrpSpPr>
            <p:cNvPr id="21" name="组合 20">
              <a:extLst>
                <a:ext uri="{FF2B5EF4-FFF2-40B4-BE49-F238E27FC236}">
                  <a16:creationId xmlns:a16="http://schemas.microsoft.com/office/drawing/2014/main" id="{97843F1B-C081-447C-9EBB-5DF8F908AE36}"/>
                </a:ext>
              </a:extLst>
            </p:cNvPr>
            <p:cNvGrpSpPr/>
            <p:nvPr/>
          </p:nvGrpSpPr>
          <p:grpSpPr>
            <a:xfrm>
              <a:off x="8808173" y="1613846"/>
              <a:ext cx="2525991" cy="1839625"/>
              <a:chOff x="94158" y="2048729"/>
              <a:chExt cx="2525991" cy="1839625"/>
            </a:xfrm>
          </p:grpSpPr>
          <p:sp>
            <p:nvSpPr>
              <p:cNvPr id="22" name="TextBox 18">
                <a:extLst>
                  <a:ext uri="{FF2B5EF4-FFF2-40B4-BE49-F238E27FC236}">
                    <a16:creationId xmlns:a16="http://schemas.microsoft.com/office/drawing/2014/main" id="{15296C41-7FAC-43B9-A2AF-0E7E9ABE248E}"/>
                  </a:ext>
                </a:extLst>
              </p:cNvPr>
              <p:cNvSpPr txBox="1"/>
              <p:nvPr/>
            </p:nvSpPr>
            <p:spPr>
              <a:xfrm flipH="1">
                <a:off x="94158" y="2048729"/>
                <a:ext cx="2525991" cy="367589"/>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双方互动内容的相对性</a:t>
                </a:r>
                <a:endParaRPr lang="en-US" sz="2000" b="1" dirty="0">
                  <a:ea typeface="Source Han Serif SC" panose="02020400000000000000" pitchFamily="18" charset="-122"/>
                  <a:sym typeface="Source Han Serif SC" panose="02020400000000000000" pitchFamily="18" charset="-122"/>
                </a:endParaRPr>
              </a:p>
            </p:txBody>
          </p:sp>
          <p:sp>
            <p:nvSpPr>
              <p:cNvPr id="23" name="矩形 22">
                <a:extLst>
                  <a:ext uri="{FF2B5EF4-FFF2-40B4-BE49-F238E27FC236}">
                    <a16:creationId xmlns:a16="http://schemas.microsoft.com/office/drawing/2014/main" id="{A7065962-5353-46B9-BFE0-F9ACFAB7B24A}"/>
                  </a:ext>
                </a:extLst>
              </p:cNvPr>
              <p:cNvSpPr/>
              <p:nvPr/>
            </p:nvSpPr>
            <p:spPr>
              <a:xfrm>
                <a:off x="99564" y="2446277"/>
                <a:ext cx="2520585" cy="1442077"/>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互动双方在交往活动中所传递的信息，按照信息的内容与真实性程度的标准进行划分，可以分为社会类信息、政府类信息、学术类信息和技术类信息</a:t>
                </a:r>
                <a:r>
                  <a:rPr lang="en-US" altLang="zh-CN" sz="1200" dirty="0">
                    <a:solidFill>
                      <a:schemeClr val="tx1">
                        <a:lumMod val="50000"/>
                        <a:lumOff val="50000"/>
                      </a:schemeClr>
                    </a:solidFill>
                    <a:ea typeface="Source Han Serif SC" panose="02020400000000000000" pitchFamily="18" charset="-122"/>
                  </a:rPr>
                  <a:t>4</a:t>
                </a:r>
                <a:r>
                  <a:rPr lang="zh-CN" altLang="zh-CN" sz="1200" dirty="0">
                    <a:solidFill>
                      <a:schemeClr val="tx1">
                        <a:lumMod val="50000"/>
                        <a:lumOff val="50000"/>
                      </a:schemeClr>
                    </a:solidFill>
                    <a:ea typeface="Source Han Serif SC" panose="02020400000000000000" pitchFamily="18" charset="-122"/>
                  </a:rPr>
                  <a:t>种类型。其中，互动双方在分享信息的过程中，大部分消息应该都是社会类信息，信息内容也应该以日常生活的经验交流和情感性话题为主。</a:t>
                </a:r>
              </a:p>
            </p:txBody>
          </p:sp>
        </p:grpSp>
      </p:grpSp>
      <p:sp>
        <p:nvSpPr>
          <p:cNvPr id="66" name="文本框 65">
            <a:extLst>
              <a:ext uri="{FF2B5EF4-FFF2-40B4-BE49-F238E27FC236}">
                <a16:creationId xmlns:a16="http://schemas.microsoft.com/office/drawing/2014/main" id="{00B4A08A-820F-46F8-95AC-F006A51FFD3A}"/>
              </a:ext>
            </a:extLst>
          </p:cNvPr>
          <p:cNvSpPr txBox="1"/>
          <p:nvPr/>
        </p:nvSpPr>
        <p:spPr>
          <a:xfrm>
            <a:off x="8857630" y="4796224"/>
            <a:ext cx="2727651" cy="830997"/>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因为互动双方关系的强弱和获取信息内容的偏向与个体倾向性相关，所以互动双方对相对性信息内容的积累程度和互动范围与互动效果成比例发展。</a:t>
            </a:r>
            <a:endParaRPr lang="zh-CN" altLang="en-US" sz="1200" dirty="0">
              <a:solidFill>
                <a:schemeClr val="tx1">
                  <a:lumMod val="50000"/>
                  <a:lumOff val="50000"/>
                </a:schemeClr>
              </a:solidFill>
              <a:ea typeface="Source Han Serif SC" panose="02020400000000000000" pitchFamily="18" charset="-122"/>
            </a:endParaRPr>
          </a:p>
        </p:txBody>
      </p:sp>
      <p:sp>
        <p:nvSpPr>
          <p:cNvPr id="67" name="TextBox 18">
            <a:extLst>
              <a:ext uri="{FF2B5EF4-FFF2-40B4-BE49-F238E27FC236}">
                <a16:creationId xmlns:a16="http://schemas.microsoft.com/office/drawing/2014/main" id="{B939DA7A-AB62-4721-AB2C-C5E9A6045FAD}"/>
              </a:ext>
            </a:extLst>
          </p:cNvPr>
          <p:cNvSpPr txBox="1"/>
          <p:nvPr/>
        </p:nvSpPr>
        <p:spPr>
          <a:xfrm flipH="1">
            <a:off x="780039" y="4064676"/>
            <a:ext cx="2821919"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互动需求的满足性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68" name="文本框 67">
            <a:extLst>
              <a:ext uri="{FF2B5EF4-FFF2-40B4-BE49-F238E27FC236}">
                <a16:creationId xmlns:a16="http://schemas.microsoft.com/office/drawing/2014/main" id="{22F7361E-1B67-4C57-9796-6BC40C884830}"/>
              </a:ext>
            </a:extLst>
          </p:cNvPr>
          <p:cNvSpPr txBox="1"/>
          <p:nvPr/>
        </p:nvSpPr>
        <p:spPr>
          <a:xfrm>
            <a:off x="772719" y="4505460"/>
            <a:ext cx="2506256" cy="1200329"/>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动机是个体活动的动力与方向，而需求是动机的根源。不管是在现实生活还是在网络生活中，对于个体而言，社交都是一个不可或缺的需求，而网络社交的井喷式发展也印证了它的重要性。</a:t>
            </a:r>
            <a:endParaRPr lang="zh-CN" altLang="en-US" sz="1200" dirty="0">
              <a:solidFill>
                <a:schemeClr val="tx1">
                  <a:lumMod val="50000"/>
                  <a:lumOff val="50000"/>
                </a:schemeClr>
              </a:solidFill>
              <a:ea typeface="Source Han Serif SC" panose="02020400000000000000" pitchFamily="18" charset="-122"/>
            </a:endParaRPr>
          </a:p>
        </p:txBody>
      </p:sp>
      <p:sp>
        <p:nvSpPr>
          <p:cNvPr id="69" name="文本框 68">
            <a:extLst>
              <a:ext uri="{FF2B5EF4-FFF2-40B4-BE49-F238E27FC236}">
                <a16:creationId xmlns:a16="http://schemas.microsoft.com/office/drawing/2014/main" id="{9D34A527-1D94-4023-873C-4F79D423FEF1}"/>
              </a:ext>
            </a:extLst>
          </p:cNvPr>
          <p:cNvSpPr txBox="1"/>
          <p:nvPr/>
        </p:nvSpPr>
        <p:spPr>
          <a:xfrm>
            <a:off x="719487" y="5878904"/>
            <a:ext cx="5447348" cy="646331"/>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在网络人际互动过程中，虽然不同的个体对于交往信息的需求存在差异，但是，对于所有个体而言，信息需求获得满足的程度越高，交往的程度也就越深入，交往互动的效果也就越明显。</a:t>
            </a:r>
            <a:endParaRPr lang="zh-CN" altLang="en-US" sz="1200" dirty="0">
              <a:solidFill>
                <a:schemeClr val="tx1">
                  <a:lumMod val="50000"/>
                  <a:lumOff val="50000"/>
                </a:schemeClr>
              </a:solidFill>
              <a:ea typeface="Source Han Serif SC" panose="02020400000000000000" pitchFamily="18" charset="-122"/>
            </a:endParaRPr>
          </a:p>
        </p:txBody>
      </p:sp>
    </p:spTree>
    <p:extLst>
      <p:ext uri="{BB962C8B-B14F-4D97-AF65-F5344CB8AC3E}">
        <p14:creationId xmlns:p14="http://schemas.microsoft.com/office/powerpoint/2010/main" val="150403629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网络社会基础关系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网络人机互动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网络人机互动是网络社会空间形成与发展的技术支持系统，该系统反映了网络人机互动关系，构成了网络社会中人与自然的关系界面。</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1" name="图片 3">
            <a:extLst>
              <a:ext uri="{FF2B5EF4-FFF2-40B4-BE49-F238E27FC236}">
                <a16:creationId xmlns:a16="http://schemas.microsoft.com/office/drawing/2014/main" id="{3DDACA5D-1052-4323-A601-2FC2125A75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5966" y="3250431"/>
            <a:ext cx="6654374" cy="311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074877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网络社会基础关系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网络人机互动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中的人与自然关系界面，充分体现了由网络空间组成的人类活动新场景是物理技术形成的产物。同时，该关系界面是网络互动交往双方赖以存在的物质基础，但不是自然力量的天然转化，而是一种技术社会化的“自然”转化。因此，网络人机互动的本质意义包含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项内容。</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88B779BB-977E-447C-9171-A084E1D7A997}"/>
              </a:ext>
            </a:extLst>
          </p:cNvPr>
          <p:cNvGrpSpPr/>
          <p:nvPr/>
        </p:nvGrpSpPr>
        <p:grpSpPr>
          <a:xfrm>
            <a:off x="874134" y="4132410"/>
            <a:ext cx="10318887" cy="1727200"/>
            <a:chOff x="949809" y="4330147"/>
            <a:chExt cx="10318887" cy="1727200"/>
          </a:xfrm>
        </p:grpSpPr>
        <p:grpSp>
          <p:nvGrpSpPr>
            <p:cNvPr id="12" name="Group 75">
              <a:extLst>
                <a:ext uri="{FF2B5EF4-FFF2-40B4-BE49-F238E27FC236}">
                  <a16:creationId xmlns:a16="http://schemas.microsoft.com/office/drawing/2014/main" id="{B008D606-E814-44F0-B947-B61985462782}"/>
                </a:ext>
              </a:extLst>
            </p:cNvPr>
            <p:cNvGrpSpPr/>
            <p:nvPr/>
          </p:nvGrpSpPr>
          <p:grpSpPr>
            <a:xfrm>
              <a:off x="949809" y="4330147"/>
              <a:ext cx="2416243" cy="1727200"/>
              <a:chOff x="702418" y="3257550"/>
              <a:chExt cx="1812182" cy="1295400"/>
            </a:xfrm>
          </p:grpSpPr>
          <p:sp>
            <p:nvSpPr>
              <p:cNvPr id="27" name="Rectangular Callout 55">
                <a:extLst>
                  <a:ext uri="{FF2B5EF4-FFF2-40B4-BE49-F238E27FC236}">
                    <a16:creationId xmlns:a16="http://schemas.microsoft.com/office/drawing/2014/main" id="{66E891F5-3A79-4BD7-8E1F-2016F5A210B1}"/>
                  </a:ext>
                </a:extLst>
              </p:cNvPr>
              <p:cNvSpPr/>
              <p:nvPr/>
            </p:nvSpPr>
            <p:spPr>
              <a:xfrm flipV="1">
                <a:off x="702418" y="3257550"/>
                <a:ext cx="1812182" cy="1295400"/>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42">
                <a:extLst>
                  <a:ext uri="{FF2B5EF4-FFF2-40B4-BE49-F238E27FC236}">
                    <a16:creationId xmlns:a16="http://schemas.microsoft.com/office/drawing/2014/main" id="{4CCC881C-C5A0-4EB1-94AB-31AB1999C46C}"/>
                  </a:ext>
                </a:extLst>
              </p:cNvPr>
              <p:cNvSpPr>
                <a:spLocks noEditPoints="1"/>
              </p:cNvSpPr>
              <p:nvPr/>
            </p:nvSpPr>
            <p:spPr bwMode="auto">
              <a:xfrm>
                <a:off x="1397839" y="3372288"/>
                <a:ext cx="421340" cy="362672"/>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Text Placeholder 3">
                <a:extLst>
                  <a:ext uri="{FF2B5EF4-FFF2-40B4-BE49-F238E27FC236}">
                    <a16:creationId xmlns:a16="http://schemas.microsoft.com/office/drawing/2014/main" id="{DCBEF678-640B-4CAC-8C41-FFC29FE92681}"/>
                  </a:ext>
                </a:extLst>
              </p:cNvPr>
              <p:cNvSpPr txBox="1">
                <a:spLocks/>
              </p:cNvSpPr>
              <p:nvPr/>
            </p:nvSpPr>
            <p:spPr>
              <a:xfrm>
                <a:off x="874644" y="3905250"/>
                <a:ext cx="1639956"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zh-CN" altLang="zh-CN" b="1" dirty="0">
                    <a:solidFill>
                      <a:schemeClr val="bg1"/>
                    </a:solidFill>
                    <a:ea typeface="Source Han Serif SC" panose="02020400000000000000" pitchFamily="18" charset="-122"/>
                  </a:rPr>
                  <a:t>是自然界进化和人类进化的技术化社会产物</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4" name="Group 76">
              <a:extLst>
                <a:ext uri="{FF2B5EF4-FFF2-40B4-BE49-F238E27FC236}">
                  <a16:creationId xmlns:a16="http://schemas.microsoft.com/office/drawing/2014/main" id="{4EE1207A-78BD-448E-AB6B-BF2CA2D5827B}"/>
                </a:ext>
              </a:extLst>
            </p:cNvPr>
            <p:cNvGrpSpPr/>
            <p:nvPr/>
          </p:nvGrpSpPr>
          <p:grpSpPr>
            <a:xfrm>
              <a:off x="3584025" y="4330147"/>
              <a:ext cx="2416243" cy="1727200"/>
              <a:chOff x="2678079" y="3257550"/>
              <a:chExt cx="1812182" cy="1295400"/>
            </a:xfrm>
          </p:grpSpPr>
          <p:sp>
            <p:nvSpPr>
              <p:cNvPr id="24" name="Rectangular Callout 56">
                <a:extLst>
                  <a:ext uri="{FF2B5EF4-FFF2-40B4-BE49-F238E27FC236}">
                    <a16:creationId xmlns:a16="http://schemas.microsoft.com/office/drawing/2014/main" id="{3A64D33A-FC8F-428C-AB58-8506582F5BEF}"/>
                  </a:ext>
                </a:extLst>
              </p:cNvPr>
              <p:cNvSpPr/>
              <p:nvPr/>
            </p:nvSpPr>
            <p:spPr>
              <a:xfrm flipV="1">
                <a:off x="2678079" y="3257550"/>
                <a:ext cx="1812182" cy="1295400"/>
              </a:xfrm>
              <a:prstGeom prst="wedgeRectCallout">
                <a:avLst>
                  <a:gd name="adj1" fmla="val 21398"/>
                  <a:gd name="adj2" fmla="val 67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Freeform 178">
                <a:extLst>
                  <a:ext uri="{FF2B5EF4-FFF2-40B4-BE49-F238E27FC236}">
                    <a16:creationId xmlns:a16="http://schemas.microsoft.com/office/drawing/2014/main" id="{8321D868-26BD-4522-A18D-E52B75CBB62D}"/>
                  </a:ext>
                </a:extLst>
              </p:cNvPr>
              <p:cNvSpPr>
                <a:spLocks noEditPoints="1"/>
              </p:cNvSpPr>
              <p:nvPr/>
            </p:nvSpPr>
            <p:spPr bwMode="auto">
              <a:xfrm>
                <a:off x="3373500" y="3394956"/>
                <a:ext cx="421340" cy="317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Text Placeholder 3">
                <a:extLst>
                  <a:ext uri="{FF2B5EF4-FFF2-40B4-BE49-F238E27FC236}">
                    <a16:creationId xmlns:a16="http://schemas.microsoft.com/office/drawing/2014/main" id="{C8E0A22F-1926-4218-95DA-7742C0C10448}"/>
                  </a:ext>
                </a:extLst>
              </p:cNvPr>
              <p:cNvSpPr txBox="1">
                <a:spLocks/>
              </p:cNvSpPr>
              <p:nvPr/>
            </p:nvSpPr>
            <p:spPr>
              <a:xfrm>
                <a:off x="2827927" y="3841694"/>
                <a:ext cx="1512484" cy="55399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是“网络的人化”与“人化的网络”的统一体</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5" name="Group 77">
              <a:extLst>
                <a:ext uri="{FF2B5EF4-FFF2-40B4-BE49-F238E27FC236}">
                  <a16:creationId xmlns:a16="http://schemas.microsoft.com/office/drawing/2014/main" id="{80323191-6E21-4BC8-AA87-337F66DD1406}"/>
                </a:ext>
              </a:extLst>
            </p:cNvPr>
            <p:cNvGrpSpPr/>
            <p:nvPr/>
          </p:nvGrpSpPr>
          <p:grpSpPr>
            <a:xfrm>
              <a:off x="6218240" y="4330147"/>
              <a:ext cx="2416243" cy="1727200"/>
              <a:chOff x="4653740" y="3257550"/>
              <a:chExt cx="1812182" cy="1295400"/>
            </a:xfrm>
          </p:grpSpPr>
          <p:sp>
            <p:nvSpPr>
              <p:cNvPr id="21" name="Rectangular Callout 57">
                <a:extLst>
                  <a:ext uri="{FF2B5EF4-FFF2-40B4-BE49-F238E27FC236}">
                    <a16:creationId xmlns:a16="http://schemas.microsoft.com/office/drawing/2014/main" id="{9563DC25-EC62-446A-8367-4BA2EEF4FA26}"/>
                  </a:ext>
                </a:extLst>
              </p:cNvPr>
              <p:cNvSpPr/>
              <p:nvPr/>
            </p:nvSpPr>
            <p:spPr>
              <a:xfrm flipV="1">
                <a:off x="4653740" y="3257550"/>
                <a:ext cx="1812182" cy="1295400"/>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Freeform 52">
                <a:extLst>
                  <a:ext uri="{FF2B5EF4-FFF2-40B4-BE49-F238E27FC236}">
                    <a16:creationId xmlns:a16="http://schemas.microsoft.com/office/drawing/2014/main" id="{554620BE-AB54-44C7-84F2-3BEF6D2AD481}"/>
                  </a:ext>
                </a:extLst>
              </p:cNvPr>
              <p:cNvSpPr>
                <a:spLocks noEditPoints="1"/>
              </p:cNvSpPr>
              <p:nvPr/>
            </p:nvSpPr>
            <p:spPr bwMode="auto">
              <a:xfrm>
                <a:off x="5366495" y="3345622"/>
                <a:ext cx="386672" cy="4160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Text Placeholder 3">
                <a:extLst>
                  <a:ext uri="{FF2B5EF4-FFF2-40B4-BE49-F238E27FC236}">
                    <a16:creationId xmlns:a16="http://schemas.microsoft.com/office/drawing/2014/main" id="{112EA4DB-26AC-4A3E-A991-00AFE8BF275C}"/>
                  </a:ext>
                </a:extLst>
              </p:cNvPr>
              <p:cNvSpPr txBox="1">
                <a:spLocks/>
              </p:cNvSpPr>
              <p:nvPr/>
            </p:nvSpPr>
            <p:spPr>
              <a:xfrm>
                <a:off x="4871544" y="3843848"/>
                <a:ext cx="144780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使网民具有支撑网络化生存的价值</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6" name="Group 78">
              <a:extLst>
                <a:ext uri="{FF2B5EF4-FFF2-40B4-BE49-F238E27FC236}">
                  <a16:creationId xmlns:a16="http://schemas.microsoft.com/office/drawing/2014/main" id="{C12B6ED6-F2C2-4812-8D46-0E6E7F7BC1E3}"/>
                </a:ext>
              </a:extLst>
            </p:cNvPr>
            <p:cNvGrpSpPr/>
            <p:nvPr/>
          </p:nvGrpSpPr>
          <p:grpSpPr>
            <a:xfrm>
              <a:off x="8852453" y="4330147"/>
              <a:ext cx="2416243" cy="1727200"/>
              <a:chOff x="6629400" y="3257550"/>
              <a:chExt cx="1812182" cy="1295400"/>
            </a:xfrm>
          </p:grpSpPr>
          <p:sp>
            <p:nvSpPr>
              <p:cNvPr id="18" name="Rectangular Callout 58">
                <a:extLst>
                  <a:ext uri="{FF2B5EF4-FFF2-40B4-BE49-F238E27FC236}">
                    <a16:creationId xmlns:a16="http://schemas.microsoft.com/office/drawing/2014/main" id="{FEBB4FFE-6218-4A14-8C79-F40181054804}"/>
                  </a:ext>
                </a:extLst>
              </p:cNvPr>
              <p:cNvSpPr/>
              <p:nvPr/>
            </p:nvSpPr>
            <p:spPr>
              <a:xfrm flipV="1">
                <a:off x="6629400" y="3257550"/>
                <a:ext cx="1812182" cy="1295400"/>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Freeform 83">
                <a:extLst>
                  <a:ext uri="{FF2B5EF4-FFF2-40B4-BE49-F238E27FC236}">
                    <a16:creationId xmlns:a16="http://schemas.microsoft.com/office/drawing/2014/main" id="{A94C298A-9A37-43BB-B293-A916A696C786}"/>
                  </a:ext>
                </a:extLst>
              </p:cNvPr>
              <p:cNvSpPr>
                <a:spLocks noEditPoints="1"/>
              </p:cNvSpPr>
              <p:nvPr/>
            </p:nvSpPr>
            <p:spPr bwMode="auto">
              <a:xfrm>
                <a:off x="7388909" y="3333750"/>
                <a:ext cx="293165" cy="43974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Text Placeholder 3">
                <a:extLst>
                  <a:ext uri="{FF2B5EF4-FFF2-40B4-BE49-F238E27FC236}">
                    <a16:creationId xmlns:a16="http://schemas.microsoft.com/office/drawing/2014/main" id="{D7341EC5-8BD2-4939-BC4F-BC715A7C0DF2}"/>
                  </a:ext>
                </a:extLst>
              </p:cNvPr>
              <p:cNvSpPr txBox="1">
                <a:spLocks/>
              </p:cNvSpPr>
              <p:nvPr/>
            </p:nvSpPr>
            <p:spPr>
              <a:xfrm>
                <a:off x="6811591" y="3849698"/>
                <a:ext cx="144780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属于网络社会基础关系中的前提因素</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47335858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网络人际互动核心概念</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网络社会基础关系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网络人际互动是网络社会空间形成与发展的社会运行系统，该系统反映了网络人际互动关系，构成了网络空间中人与人、人与社会的关系界面，</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图所示为网络人际互动的概念示意。</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074" name="图片 5">
            <a:extLst>
              <a:ext uri="{FF2B5EF4-FFF2-40B4-BE49-F238E27FC236}">
                <a16:creationId xmlns:a16="http://schemas.microsoft.com/office/drawing/2014/main" id="{14CE919A-3DB5-4BAC-8A2D-D5D8053E2A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8159" y="3321796"/>
            <a:ext cx="6986152" cy="2902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6480548"/>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11338</TotalTime>
  <Words>8125</Words>
  <Application>Microsoft Office PowerPoint</Application>
  <PresentationFormat>宽屏</PresentationFormat>
  <Paragraphs>465</Paragraphs>
  <Slides>64</Slides>
  <Notes>62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64</vt:i4>
      </vt:variant>
    </vt:vector>
  </HeadingPairs>
  <TitlesOfParts>
    <vt:vector size="74"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第2章   网络人际互动的本质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1034</cp:revision>
  <cp:lastPrinted>2020-05-31T09:47:00Z</cp:lastPrinted>
  <dcterms:created xsi:type="dcterms:W3CDTF">2019-06-03T11:07:00Z</dcterms:created>
  <dcterms:modified xsi:type="dcterms:W3CDTF">2021-09-28T09:03:44Z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