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58"/>
  </p:notesMasterIdLst>
  <p:sldIdLst>
    <p:sldId id="11089480" r:id="rId3"/>
    <p:sldId id="11089520" r:id="rId4"/>
    <p:sldId id="11089521" r:id="rId5"/>
    <p:sldId id="11089654" r:id="rId6"/>
    <p:sldId id="11090097" r:id="rId7"/>
    <p:sldId id="11090042" r:id="rId8"/>
    <p:sldId id="11090098" r:id="rId9"/>
    <p:sldId id="11090099" r:id="rId10"/>
    <p:sldId id="11090100" r:id="rId11"/>
    <p:sldId id="11090101" r:id="rId12"/>
    <p:sldId id="11090102" r:id="rId13"/>
    <p:sldId id="11090103" r:id="rId14"/>
    <p:sldId id="11090104" r:id="rId15"/>
    <p:sldId id="11090105" r:id="rId16"/>
    <p:sldId id="11090106" r:id="rId17"/>
    <p:sldId id="11090107" r:id="rId18"/>
    <p:sldId id="11090108" r:id="rId19"/>
    <p:sldId id="11090109" r:id="rId20"/>
    <p:sldId id="11090110" r:id="rId21"/>
    <p:sldId id="11090111" r:id="rId22"/>
    <p:sldId id="11090112" r:id="rId23"/>
    <p:sldId id="11090113" r:id="rId24"/>
    <p:sldId id="11090114" r:id="rId25"/>
    <p:sldId id="11090115" r:id="rId26"/>
    <p:sldId id="11090116" r:id="rId27"/>
    <p:sldId id="11090117" r:id="rId28"/>
    <p:sldId id="11090118" r:id="rId29"/>
    <p:sldId id="11090119" r:id="rId30"/>
    <p:sldId id="11090120" r:id="rId31"/>
    <p:sldId id="11090121" r:id="rId32"/>
    <p:sldId id="11090122" r:id="rId33"/>
    <p:sldId id="11090071" r:id="rId34"/>
    <p:sldId id="11090123" r:id="rId35"/>
    <p:sldId id="11090124" r:id="rId36"/>
    <p:sldId id="11090125" r:id="rId37"/>
    <p:sldId id="11090126" r:id="rId38"/>
    <p:sldId id="11090127" r:id="rId39"/>
    <p:sldId id="11090128" r:id="rId40"/>
    <p:sldId id="11090129" r:id="rId41"/>
    <p:sldId id="11090130" r:id="rId42"/>
    <p:sldId id="11090131" r:id="rId43"/>
    <p:sldId id="11090132" r:id="rId44"/>
    <p:sldId id="11090133" r:id="rId45"/>
    <p:sldId id="11090134" r:id="rId46"/>
    <p:sldId id="11090135" r:id="rId47"/>
    <p:sldId id="11090136" r:id="rId48"/>
    <p:sldId id="11090137" r:id="rId49"/>
    <p:sldId id="11090138" r:id="rId50"/>
    <p:sldId id="11090139" r:id="rId51"/>
    <p:sldId id="11090140" r:id="rId52"/>
    <p:sldId id="11090141" r:id="rId53"/>
    <p:sldId id="11090142" r:id="rId54"/>
    <p:sldId id="11090143" r:id="rId55"/>
    <p:sldId id="11090144" r:id="rId56"/>
    <p:sldId id="11089581" r:id="rId5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2021/9/29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1773177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27857247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1950761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701419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2033262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于此同时，个体网民也会通过自我调节尽可能使</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各层面的需求达到一致，从而让网络博客的互动形式发挥更大的作用。</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2486137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       课堂讨论</a:t>
            </a:r>
            <a:r>
              <a:rPr lang="en-US" altLang="zh-CN" b="0"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学习了多种典型的网络互动形式后，读者尝试着结合自己的经历与阅历以及所学内容，尝试着分析与研究每种网络互动形式的突出特点，以及网络互动形式中的哪些表现可以验证这些特点？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27382563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与此同时，也是</a:t>
            </a:r>
            <a:r>
              <a:rPr lang="zh-CN" altLang="zh-CN" sz="1800" kern="100" dirty="0">
                <a:effectLst/>
                <a:highlight>
                  <a:srgbClr val="00FF00"/>
                </a:highlight>
                <a:latin typeface="Calibri" panose="020F0502020204030204" pitchFamily="34" charset="0"/>
                <a:ea typeface="宋体" panose="02010600030101010101" pitchFamily="2" charset="-122"/>
                <a:cs typeface="Times New Roman" panose="02020603050405020304" pitchFamily="18" charset="0"/>
              </a:rPr>
              <a:t>由于网络社会的开放性和匿名性，导致使用网络受众调查的形式进行网络互动时，很难做到以科学的互动方法呈现准确可靠的互动结果。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720427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30726278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与此同时为了在网络社会中实现既定的社会目标，通常需要通过社会动员，以整合社会资源，调动各方面的力量，吸引最广泛的民众共同参与到相应的社会行动中来。即时通信互动形式维系着一个庞大的社会性网络，也在社会动员方面扮演着越来越重要的角色。</a:t>
            </a:r>
          </a:p>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1928436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1696287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2554261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14042737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37162402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17100365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1130501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28357624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2744427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1182402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2189330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36959741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4783952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13664196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39223279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相对而言，这</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个信息渠道体系的受众群体略有不同。这是因为目前受众群体的人群划分比较混杂，无法以单纯的人群标准区分各个人群的特征，所以</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个体系的关系也很微妙。在此种情况下，想要以触点为条件从而获得良好的互动结果，就要将针对互动人群的特征转变为不同体系特征的研究上。</a:t>
            </a:r>
          </a:p>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821003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14691385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合上述内容，在互动过程中刻意保留互动的出口和触发点对于互动效果来说变得至关重要。出口和触发点包括内容的话题性设计、开发性讨论话题植入和槽点设计等。如果开展的话题与网民想要的内容不符并遭到了谩骂，对于网络社会中的互动主体来说并不重要，而网民谩骂的结果是每一声骂句的背后都可能会获取一次转发，继而达到了强化互动的目的。但是互动主体也需要注意的是，在设计出口和触发点时，不要伤及互动的主观点，否则会自受其害。</a:t>
            </a:r>
          </a:p>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49127864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42196406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23440234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碎片化程度在网络互动中还有一个重要的影响，便是有利于参与互动网民的完播完读率，而这个指标将直接影响互动活动的最终互动效果。</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2379718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22540512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对于网络互动中的实践活动来说，其互动内容多少都具有一些泛娱乐性质，而娱乐性本身就是达成互动效果的关键。也就是说目前网络社会中的多数互动通过植入娱乐性质内容完成互动目标，因此娱乐原则的效果显而易见。</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8093673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显而易见，在这样的背景下，如果互动过程中，互动内容没有很好的趣味性则很难被参与互动的网民所接受，也就间接很难达到预期的互动目的和互动效果。</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8300541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明确网络互动的核心原则是内容原则。一方面，内容能够达成互动结果，另一方面内容也可能会带来负面结果。所以，互动的内容质量是互动成败的关键。互动主体在创作内容的过程中，要充分考虑互动的目的，按照参与网民的需求进行内容创作，而不是简单的按照自身的互动需求进行创作，否则内容的价值将会大打折扣。</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11509851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32693658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12830627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8153058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6360608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经过对网络互动</a:t>
            </a:r>
            <a:r>
              <a:rPr lang="en-US"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5</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大原则和相关案例的学习，读者尝试着分析与他讨论头条系和微信系在互动内容和互动形式上，有哪些本质区别？</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35876060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网络互动成为大势所趋后，人们更倾向于相信那些与自己建立起个人关系的网民、群体或品牌，所以不同的网络互动形式，在不同阶段所起到的作用也不同。例如高度个性化的互动形式能够有效增强个体网民对品牌的拥护度及忠诚度，使网络互动形式的实践活动更具影响力。</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13023285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3794576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highlight>
                  <a:srgbClr val="00FF00"/>
                </a:highligh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highlight>
                  <a:srgbClr val="00FF00"/>
                </a:highlight>
                <a:latin typeface="Calibri" panose="020F0502020204030204" pitchFamily="34" charset="0"/>
                <a:ea typeface="宋体" panose="02010600030101010101" pitchFamily="2" charset="-122"/>
                <a:cs typeface="Times New Roman" panose="02020603050405020304" pitchFamily="18" charset="0"/>
              </a:rPr>
              <a:t>点对点的人际互动是网络社会中最常见的互动形式之一，并且人际互动也在逐步与网络社会中的其他互动形式相互交融和相互作用。</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在现阶段的网络社会中，点对点的人际互动主要通过以下两种形式进行，分别是网络受众调查和即时通信。</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42598334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30871452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21269944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38420225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3057142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290263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13734948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       课堂讨论</a:t>
            </a:r>
            <a:r>
              <a:rPr lang="en-US" altLang="zh-CN" b="0"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即时通信互动形式的主要方法是一对一的互动活动，但是即时通信互动形式也不止一种互动方法，读者可以尝试着分析与研究即时通信互动形式中的哪些表现，与点对多的群体互动表现相似？</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b="0"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387007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7195035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8.xml"/><Relationship Id="rId7" Type="http://schemas.openxmlformats.org/officeDocument/2006/relationships/notesSlide" Target="../notesSlides/notesSlide23.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slideLayout" Target="../slideLayouts/slideLayout7.xml"/><Relationship Id="rId5" Type="http://schemas.openxmlformats.org/officeDocument/2006/relationships/tags" Target="../tags/tag10.xml"/><Relationship Id="rId4" Type="http://schemas.openxmlformats.org/officeDocument/2006/relationships/tags" Target="../tags/tag9.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3.tif"/></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36.tif"/></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notesSlide" Target="../notesSlides/notesSlide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pn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2443876"/>
            <a:ext cx="11657330" cy="1191993"/>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新媒体网络互动与沟通</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5471836" cy="475207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点对多的群体互动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网络论坛</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网络论坛通常是指以各种话题讨论为主的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BBS</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Bulletin Board System</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，翻译为电子公告板），包括天涯社区、知乎、豆瓣和虎扑等。因为网络论坛是以网络技术与手段为交流平台且参与人数众多的互动形式，所以将其归类为点对多的群体互动。</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图所示为网民以网络论坛形式进行的互动。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122" name="Picture 2">
            <a:extLst>
              <a:ext uri="{FF2B5EF4-FFF2-40B4-BE49-F238E27FC236}">
                <a16:creationId xmlns:a16="http://schemas.microsoft.com/office/drawing/2014/main" id="{B5B49B8D-AB7F-435D-8FB8-7B1A15FA0DC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0" y="2165780"/>
            <a:ext cx="5353402" cy="3648544"/>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11012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点对多的群体互动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网络论坛</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进行网络互动的动机可以分为三个层面，分别是自我表现层面、社会互动层面和社会报偿层面，社会报偿层面又包括社会归属与社会资本获取等。根据网络论坛的结构与互动特点，网民在网络论坛中的突出诉求也表现在自我表现与表达、获得社会归属感、获得环境认知和获得社会认同等方面。</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095548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46521"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点对多的群体互动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网络论坛</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网络论坛作为一种网络互动形式，它的应用以及结果对公司或组织有着积极作用，同时也对社会发展有着正面的意义，网络论坛的各项作用与意义如表所示。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2" name="表格 2">
            <a:extLst>
              <a:ext uri="{FF2B5EF4-FFF2-40B4-BE49-F238E27FC236}">
                <a16:creationId xmlns:a16="http://schemas.microsoft.com/office/drawing/2014/main" id="{DE33773E-EF53-438D-AC23-1D9B7513C56E}"/>
              </a:ext>
            </a:extLst>
          </p:cNvPr>
          <p:cNvGraphicFramePr>
            <a:graphicFrameLocks noGrp="1"/>
          </p:cNvGraphicFramePr>
          <p:nvPr>
            <p:extLst>
              <p:ext uri="{D42A27DB-BD31-4B8C-83A1-F6EECF244321}">
                <p14:modId xmlns:p14="http://schemas.microsoft.com/office/powerpoint/2010/main" val="3603236373"/>
              </p:ext>
            </p:extLst>
          </p:nvPr>
        </p:nvGraphicFramePr>
        <p:xfrm>
          <a:off x="1078074" y="3211744"/>
          <a:ext cx="9991556" cy="3180912"/>
        </p:xfrm>
        <a:graphic>
          <a:graphicData uri="http://schemas.openxmlformats.org/drawingml/2006/table">
            <a:tbl>
              <a:tblPr firstRow="1" bandRow="1">
                <a:tableStyleId>{21E4AEA4-8DFA-4A89-87EB-49C32662AFE0}</a:tableStyleId>
              </a:tblPr>
              <a:tblGrid>
                <a:gridCol w="1963520">
                  <a:extLst>
                    <a:ext uri="{9D8B030D-6E8A-4147-A177-3AD203B41FA5}">
                      <a16:colId xmlns:a16="http://schemas.microsoft.com/office/drawing/2014/main" val="3236887668"/>
                    </a:ext>
                  </a:extLst>
                </a:gridCol>
                <a:gridCol w="2139571">
                  <a:extLst>
                    <a:ext uri="{9D8B030D-6E8A-4147-A177-3AD203B41FA5}">
                      <a16:colId xmlns:a16="http://schemas.microsoft.com/office/drawing/2014/main" val="3122727073"/>
                    </a:ext>
                  </a:extLst>
                </a:gridCol>
                <a:gridCol w="5888465">
                  <a:extLst>
                    <a:ext uri="{9D8B030D-6E8A-4147-A177-3AD203B41FA5}">
                      <a16:colId xmlns:a16="http://schemas.microsoft.com/office/drawing/2014/main" val="4170247445"/>
                    </a:ext>
                  </a:extLst>
                </a:gridCol>
              </a:tblGrid>
              <a:tr h="566983">
                <a:tc>
                  <a:txBody>
                    <a:bodyPr/>
                    <a:lstStyle/>
                    <a:p>
                      <a:endParaRPr lang="zh-CN" altLang="en-US" sz="2800"/>
                    </a:p>
                  </a:txBody>
                  <a:tcPr marL="139804" marR="139804" marT="69902" marB="69902"/>
                </a:tc>
                <a:tc>
                  <a:txBody>
                    <a:bodyPr/>
                    <a:lstStyle/>
                    <a:p>
                      <a:endParaRPr lang="zh-CN" altLang="en-US" sz="2800"/>
                    </a:p>
                  </a:txBody>
                  <a:tcPr marL="139804" marR="139804" marT="69902" marB="69902"/>
                </a:tc>
                <a:tc>
                  <a:txBody>
                    <a:bodyPr/>
                    <a:lstStyle/>
                    <a:p>
                      <a:endParaRPr lang="zh-CN" altLang="en-US" sz="2800"/>
                    </a:p>
                  </a:txBody>
                  <a:tcPr marL="139804" marR="139804" marT="69902" marB="69902"/>
                </a:tc>
                <a:extLst>
                  <a:ext uri="{0D108BD9-81ED-4DB2-BD59-A6C34878D82A}">
                    <a16:rowId xmlns:a16="http://schemas.microsoft.com/office/drawing/2014/main" val="3575095297"/>
                  </a:ext>
                </a:extLst>
              </a:tr>
              <a:tr h="1106411">
                <a:tc>
                  <a:txBody>
                    <a:bodyPr/>
                    <a:lstStyle/>
                    <a:p>
                      <a:endParaRPr lang="zh-CN" altLang="en-US" sz="2800"/>
                    </a:p>
                  </a:txBody>
                  <a:tcPr marL="139804" marR="139804" marT="69902" marB="69902"/>
                </a:tc>
                <a:tc>
                  <a:txBody>
                    <a:bodyPr/>
                    <a:lstStyle/>
                    <a:p>
                      <a:endParaRPr lang="zh-CN" altLang="en-US" sz="2800"/>
                    </a:p>
                  </a:txBody>
                  <a:tcPr marL="139804" marR="139804" marT="69902" marB="69902"/>
                </a:tc>
                <a:tc>
                  <a:txBody>
                    <a:bodyPr/>
                    <a:lstStyle/>
                    <a:p>
                      <a:endParaRPr lang="zh-CN" altLang="en-US" sz="2800"/>
                    </a:p>
                  </a:txBody>
                  <a:tcPr marL="139804" marR="139804" marT="69902" marB="69902"/>
                </a:tc>
                <a:extLst>
                  <a:ext uri="{0D108BD9-81ED-4DB2-BD59-A6C34878D82A}">
                    <a16:rowId xmlns:a16="http://schemas.microsoft.com/office/drawing/2014/main" val="576158183"/>
                  </a:ext>
                </a:extLst>
              </a:tr>
              <a:tr h="1507518">
                <a:tc>
                  <a:txBody>
                    <a:bodyPr/>
                    <a:lstStyle/>
                    <a:p>
                      <a:endParaRPr lang="zh-CN" altLang="en-US" sz="2800"/>
                    </a:p>
                  </a:txBody>
                  <a:tcPr marL="139804" marR="139804" marT="69902" marB="69902"/>
                </a:tc>
                <a:tc>
                  <a:txBody>
                    <a:bodyPr/>
                    <a:lstStyle/>
                    <a:p>
                      <a:endParaRPr lang="zh-CN" altLang="en-US" sz="2800"/>
                    </a:p>
                  </a:txBody>
                  <a:tcPr marL="139804" marR="139804" marT="69902" marB="69902"/>
                </a:tc>
                <a:tc>
                  <a:txBody>
                    <a:bodyPr/>
                    <a:lstStyle/>
                    <a:p>
                      <a:endParaRPr lang="zh-CN" altLang="en-US" sz="2800" dirty="0"/>
                    </a:p>
                  </a:txBody>
                  <a:tcPr marL="139804" marR="139804" marT="69902" marB="69902"/>
                </a:tc>
                <a:extLst>
                  <a:ext uri="{0D108BD9-81ED-4DB2-BD59-A6C34878D82A}">
                    <a16:rowId xmlns:a16="http://schemas.microsoft.com/office/drawing/2014/main" val="2001026093"/>
                  </a:ext>
                </a:extLst>
              </a:tr>
            </a:tbl>
          </a:graphicData>
        </a:graphic>
      </p:graphicFrame>
      <p:sp>
        <p:nvSpPr>
          <p:cNvPr id="9" name="文本框 8">
            <a:extLst>
              <a:ext uri="{FF2B5EF4-FFF2-40B4-BE49-F238E27FC236}">
                <a16:creationId xmlns:a16="http://schemas.microsoft.com/office/drawing/2014/main" id="{3C23C1F6-2192-4280-B5FE-92D6C4DEE720}"/>
              </a:ext>
            </a:extLst>
          </p:cNvPr>
          <p:cNvSpPr txBox="1"/>
          <p:nvPr/>
        </p:nvSpPr>
        <p:spPr>
          <a:xfrm>
            <a:off x="1597046" y="3318357"/>
            <a:ext cx="963272" cy="400110"/>
          </a:xfrm>
          <a:prstGeom prst="rect">
            <a:avLst/>
          </a:prstGeom>
          <a:noFill/>
        </p:spPr>
        <p:txBody>
          <a:bodyPr wrap="square">
            <a:spAutoFit/>
          </a:bodyPr>
          <a:lstStyle/>
          <a:p>
            <a:r>
              <a:rPr lang="zh-CN" altLang="zh-CN" sz="2000" b="1" dirty="0">
                <a:solidFill>
                  <a:schemeClr val="bg1"/>
                </a:solidFill>
                <a:latin typeface="微软雅黑" panose="020B0503020204020204" pitchFamily="34" charset="-122"/>
                <a:ea typeface="微软雅黑" panose="020B0503020204020204" pitchFamily="34" charset="-122"/>
              </a:rPr>
              <a:t>作用</a:t>
            </a:r>
            <a:r>
              <a:rPr lang="zh-CN" altLang="en-US" sz="2000" b="1" dirty="0">
                <a:solidFill>
                  <a:schemeClr val="bg1"/>
                </a:solidFill>
                <a:latin typeface="微软雅黑" panose="020B0503020204020204" pitchFamily="34" charset="-122"/>
                <a:ea typeface="微软雅黑" panose="020B0503020204020204" pitchFamily="34" charset="-122"/>
              </a:rPr>
              <a:t>于</a:t>
            </a:r>
          </a:p>
        </p:txBody>
      </p:sp>
      <p:sp>
        <p:nvSpPr>
          <p:cNvPr id="11" name="文本框 10">
            <a:extLst>
              <a:ext uri="{FF2B5EF4-FFF2-40B4-BE49-F238E27FC236}">
                <a16:creationId xmlns:a16="http://schemas.microsoft.com/office/drawing/2014/main" id="{5D346E63-9026-4179-8328-6FCB78F5F917}"/>
              </a:ext>
            </a:extLst>
          </p:cNvPr>
          <p:cNvSpPr txBox="1"/>
          <p:nvPr/>
        </p:nvSpPr>
        <p:spPr>
          <a:xfrm>
            <a:off x="3345442" y="3306431"/>
            <a:ext cx="1630679" cy="400110"/>
          </a:xfrm>
          <a:prstGeom prst="rect">
            <a:avLst/>
          </a:prstGeom>
          <a:noFill/>
        </p:spPr>
        <p:txBody>
          <a:bodyPr wrap="square">
            <a:spAutoFit/>
          </a:bodyPr>
          <a:lstStyle/>
          <a:p>
            <a:r>
              <a:rPr lang="zh-CN" altLang="zh-CN" sz="2000" b="1" dirty="0">
                <a:solidFill>
                  <a:schemeClr val="bg1"/>
                </a:solidFill>
                <a:latin typeface="微软雅黑" panose="020B0503020204020204" pitchFamily="34" charset="-122"/>
                <a:ea typeface="微软雅黑" panose="020B0503020204020204" pitchFamily="34" charset="-122"/>
              </a:rPr>
              <a:t>作用</a:t>
            </a:r>
            <a:r>
              <a:rPr lang="zh-CN" altLang="en-US" sz="2000" b="1" dirty="0">
                <a:solidFill>
                  <a:schemeClr val="bg1"/>
                </a:solidFill>
                <a:latin typeface="微软雅黑" panose="020B0503020204020204" pitchFamily="34" charset="-122"/>
                <a:ea typeface="微软雅黑" panose="020B0503020204020204" pitchFamily="34" charset="-122"/>
              </a:rPr>
              <a:t>或意义</a:t>
            </a:r>
          </a:p>
        </p:txBody>
      </p:sp>
      <p:sp>
        <p:nvSpPr>
          <p:cNvPr id="12" name="文本框 11">
            <a:extLst>
              <a:ext uri="{FF2B5EF4-FFF2-40B4-BE49-F238E27FC236}">
                <a16:creationId xmlns:a16="http://schemas.microsoft.com/office/drawing/2014/main" id="{22460789-4320-42F4-8748-B3CF68AC0C53}"/>
              </a:ext>
            </a:extLst>
          </p:cNvPr>
          <p:cNvSpPr txBox="1"/>
          <p:nvPr/>
        </p:nvSpPr>
        <p:spPr>
          <a:xfrm>
            <a:off x="7702506" y="3318357"/>
            <a:ext cx="963272" cy="400110"/>
          </a:xfrm>
          <a:prstGeom prst="rect">
            <a:avLst/>
          </a:prstGeom>
          <a:noFill/>
        </p:spPr>
        <p:txBody>
          <a:bodyPr wrap="squar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详情</a:t>
            </a:r>
            <a:endParaRPr lang="zh-CN" altLang="en-US" sz="2000" b="1" dirty="0">
              <a:solidFill>
                <a:schemeClr val="bg1"/>
              </a:solidFill>
            </a:endParaRPr>
          </a:p>
        </p:txBody>
      </p:sp>
      <p:sp>
        <p:nvSpPr>
          <p:cNvPr id="14" name="文本框 13">
            <a:extLst>
              <a:ext uri="{FF2B5EF4-FFF2-40B4-BE49-F238E27FC236}">
                <a16:creationId xmlns:a16="http://schemas.microsoft.com/office/drawing/2014/main" id="{0CB3DDB5-466F-473E-8834-1F009E4709D7}"/>
              </a:ext>
            </a:extLst>
          </p:cNvPr>
          <p:cNvSpPr txBox="1"/>
          <p:nvPr/>
        </p:nvSpPr>
        <p:spPr>
          <a:xfrm>
            <a:off x="1363716" y="4171593"/>
            <a:ext cx="1429931"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公司或组织</a:t>
            </a:r>
            <a:endParaRPr lang="zh-CN" altLang="en-US" dirty="0"/>
          </a:p>
        </p:txBody>
      </p:sp>
      <p:sp>
        <p:nvSpPr>
          <p:cNvPr id="15" name="文本框 14">
            <a:extLst>
              <a:ext uri="{FF2B5EF4-FFF2-40B4-BE49-F238E27FC236}">
                <a16:creationId xmlns:a16="http://schemas.microsoft.com/office/drawing/2014/main" id="{888DE971-A408-4BC9-ABDB-2092C2DAD4FF}"/>
              </a:ext>
            </a:extLst>
          </p:cNvPr>
          <p:cNvSpPr txBox="1"/>
          <p:nvPr/>
        </p:nvSpPr>
        <p:spPr>
          <a:xfrm>
            <a:off x="1445696" y="5449085"/>
            <a:ext cx="1265969"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社会发展</a:t>
            </a:r>
            <a:endParaRPr lang="zh-CN" altLang="en-US" dirty="0"/>
          </a:p>
        </p:txBody>
      </p:sp>
      <p:sp>
        <p:nvSpPr>
          <p:cNvPr id="16" name="文本框 15">
            <a:extLst>
              <a:ext uri="{FF2B5EF4-FFF2-40B4-BE49-F238E27FC236}">
                <a16:creationId xmlns:a16="http://schemas.microsoft.com/office/drawing/2014/main" id="{FD2069D8-89CE-495F-B9DB-C0A5EEC517E3}"/>
              </a:ext>
            </a:extLst>
          </p:cNvPr>
          <p:cNvSpPr txBox="1"/>
          <p:nvPr/>
        </p:nvSpPr>
        <p:spPr>
          <a:xfrm>
            <a:off x="3496268" y="4171593"/>
            <a:ext cx="1265968"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积极作用</a:t>
            </a:r>
            <a:endParaRPr lang="zh-CN" altLang="en-US" dirty="0"/>
          </a:p>
        </p:txBody>
      </p:sp>
      <p:sp>
        <p:nvSpPr>
          <p:cNvPr id="18" name="文本框 17">
            <a:extLst>
              <a:ext uri="{FF2B5EF4-FFF2-40B4-BE49-F238E27FC236}">
                <a16:creationId xmlns:a16="http://schemas.microsoft.com/office/drawing/2014/main" id="{F8A49CA4-EE07-4B2A-8557-D98C85F5A827}"/>
              </a:ext>
            </a:extLst>
          </p:cNvPr>
          <p:cNvSpPr txBox="1"/>
          <p:nvPr/>
        </p:nvSpPr>
        <p:spPr>
          <a:xfrm>
            <a:off x="3496268" y="5449085"/>
            <a:ext cx="1138795"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正面意义</a:t>
            </a:r>
            <a:endParaRPr lang="zh-CN" altLang="en-US" dirty="0"/>
          </a:p>
        </p:txBody>
      </p:sp>
      <p:sp>
        <p:nvSpPr>
          <p:cNvPr id="19" name="文本框 18">
            <a:extLst>
              <a:ext uri="{FF2B5EF4-FFF2-40B4-BE49-F238E27FC236}">
                <a16:creationId xmlns:a16="http://schemas.microsoft.com/office/drawing/2014/main" id="{79E1A586-0866-4C20-ABFF-065BDFACA112}"/>
              </a:ext>
            </a:extLst>
          </p:cNvPr>
          <p:cNvSpPr txBox="1"/>
          <p:nvPr/>
        </p:nvSpPr>
        <p:spPr>
          <a:xfrm>
            <a:off x="6588345" y="3855664"/>
            <a:ext cx="2346105" cy="923330"/>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培养用户粘性</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dirty="0">
                <a:solidFill>
                  <a:schemeClr val="bg2">
                    <a:lumMod val="25000"/>
                  </a:schemeClr>
                </a:solidFill>
                <a:latin typeface="微软雅黑" panose="020B0503020204020204" pitchFamily="34" charset="-122"/>
                <a:ea typeface="微软雅黑" panose="020B0503020204020204" pitchFamily="34" charset="-122"/>
              </a:rPr>
              <a:t>了解与研究用户群体</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dirty="0">
                <a:solidFill>
                  <a:schemeClr val="bg2">
                    <a:lumMod val="25000"/>
                  </a:schemeClr>
                </a:solidFill>
                <a:latin typeface="微软雅黑" panose="020B0503020204020204" pitchFamily="34" charset="-122"/>
                <a:ea typeface="微软雅黑" panose="020B0503020204020204" pitchFamily="34" charset="-122"/>
              </a:rPr>
              <a:t>构建品牌效应</a:t>
            </a:r>
            <a:endParaRPr lang="zh-CN" altLang="en-US" dirty="0"/>
          </a:p>
        </p:txBody>
      </p:sp>
      <p:sp>
        <p:nvSpPr>
          <p:cNvPr id="20" name="文本框 19">
            <a:extLst>
              <a:ext uri="{FF2B5EF4-FFF2-40B4-BE49-F238E27FC236}">
                <a16:creationId xmlns:a16="http://schemas.microsoft.com/office/drawing/2014/main" id="{CBCC0ED4-3386-49BD-AE70-EA7BC3746B7D}"/>
              </a:ext>
            </a:extLst>
          </p:cNvPr>
          <p:cNvSpPr txBox="1"/>
          <p:nvPr/>
        </p:nvSpPr>
        <p:spPr>
          <a:xfrm>
            <a:off x="6506591" y="5055325"/>
            <a:ext cx="3735216" cy="1200329"/>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公共信息的传播渠道</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dirty="0">
                <a:solidFill>
                  <a:schemeClr val="bg2">
                    <a:lumMod val="25000"/>
                  </a:schemeClr>
                </a:solidFill>
                <a:latin typeface="微软雅黑" panose="020B0503020204020204" pitchFamily="34" charset="-122"/>
                <a:ea typeface="微软雅黑" panose="020B0503020204020204" pitchFamily="34" charset="-122"/>
              </a:rPr>
              <a:t>民意表达与社会记录的重要渠道</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dirty="0">
                <a:solidFill>
                  <a:schemeClr val="bg2">
                    <a:lumMod val="25000"/>
                  </a:schemeClr>
                </a:solidFill>
                <a:latin typeface="微软雅黑" panose="020B0503020204020204" pitchFamily="34" charset="-122"/>
                <a:ea typeface="微软雅黑" panose="020B0503020204020204" pitchFamily="34" charset="-122"/>
              </a:rPr>
              <a:t>公共服务平台、群体的培育空间</a:t>
            </a:r>
            <a:endParaRPr lang="en-US" altLang="zh-CN" dirty="0">
              <a:solidFill>
                <a:schemeClr val="bg2">
                  <a:lumMod val="25000"/>
                </a:schemeClr>
              </a:solidFill>
              <a:latin typeface="微软雅黑" panose="020B0503020204020204" pitchFamily="34" charset="-122"/>
              <a:ea typeface="微软雅黑" panose="020B0503020204020204" pitchFamily="34" charset="-122"/>
            </a:endParaRPr>
          </a:p>
          <a:p>
            <a:r>
              <a:rPr lang="zh-CN" altLang="en-US" dirty="0">
                <a:solidFill>
                  <a:schemeClr val="bg2">
                    <a:lumMod val="25000"/>
                  </a:schemeClr>
                </a:solidFill>
                <a:latin typeface="微软雅黑" panose="020B0503020204020204" pitchFamily="34" charset="-122"/>
                <a:ea typeface="微软雅黑" panose="020B0503020204020204" pitchFamily="34" charset="-122"/>
              </a:rPr>
              <a:t>网络文化的孕育地</a:t>
            </a:r>
            <a:endParaRPr lang="zh-CN" altLang="en-US" dirty="0"/>
          </a:p>
        </p:txBody>
      </p:sp>
    </p:spTree>
    <p:extLst>
      <p:ext uri="{BB962C8B-B14F-4D97-AF65-F5344CB8AC3E}">
        <p14:creationId xmlns:p14="http://schemas.microsoft.com/office/powerpoint/2010/main" val="207235366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82874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点对多的群体互动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网络博客</a:t>
            </a: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“博客”来源于英文</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Weblog</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Weblog</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是在网络社会中以流水记录的方法与其它网民展开交流的一种互动形式，因此也被称为“网络日志”。具体操作就个体网民使用“傻瓜式”的方法，在一个专属于自己的网络空间内以文字、图片、音频或视频的格式发布文章，其它网民通过阅读、查看、评论或转发个体网民的文章与之产生互动并建立联系。包括新浪博客、网易博客和腾讯博客等。</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24685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点对多的群体互动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网络博客</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博客作为一种网络互动形式，对互动主体具有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项作用，同时对社会发展具有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项意义，各项作用与意义如表所示。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9" name="表格 2">
            <a:extLst>
              <a:ext uri="{FF2B5EF4-FFF2-40B4-BE49-F238E27FC236}">
                <a16:creationId xmlns:a16="http://schemas.microsoft.com/office/drawing/2014/main" id="{A3551A53-F720-4192-A21B-F140F8441DEC}"/>
              </a:ext>
            </a:extLst>
          </p:cNvPr>
          <p:cNvGraphicFramePr>
            <a:graphicFrameLocks noGrp="1"/>
          </p:cNvGraphicFramePr>
          <p:nvPr>
            <p:extLst>
              <p:ext uri="{D42A27DB-BD31-4B8C-83A1-F6EECF244321}">
                <p14:modId xmlns:p14="http://schemas.microsoft.com/office/powerpoint/2010/main" val="3498910632"/>
              </p:ext>
            </p:extLst>
          </p:nvPr>
        </p:nvGraphicFramePr>
        <p:xfrm>
          <a:off x="1603805" y="3074471"/>
          <a:ext cx="8813974" cy="3422946"/>
        </p:xfrm>
        <a:graphic>
          <a:graphicData uri="http://schemas.openxmlformats.org/drawingml/2006/table">
            <a:tbl>
              <a:tblPr firstRow="1" bandRow="1">
                <a:tableStyleId>{21E4AEA4-8DFA-4A89-87EB-49C32662AFE0}</a:tableStyleId>
              </a:tblPr>
              <a:tblGrid>
                <a:gridCol w="1732104">
                  <a:extLst>
                    <a:ext uri="{9D8B030D-6E8A-4147-A177-3AD203B41FA5}">
                      <a16:colId xmlns:a16="http://schemas.microsoft.com/office/drawing/2014/main" val="3236887668"/>
                    </a:ext>
                  </a:extLst>
                </a:gridCol>
                <a:gridCol w="1887406">
                  <a:extLst>
                    <a:ext uri="{9D8B030D-6E8A-4147-A177-3AD203B41FA5}">
                      <a16:colId xmlns:a16="http://schemas.microsoft.com/office/drawing/2014/main" val="3122727073"/>
                    </a:ext>
                  </a:extLst>
                </a:gridCol>
                <a:gridCol w="5194464">
                  <a:extLst>
                    <a:ext uri="{9D8B030D-6E8A-4147-A177-3AD203B41FA5}">
                      <a16:colId xmlns:a16="http://schemas.microsoft.com/office/drawing/2014/main" val="4170247445"/>
                    </a:ext>
                  </a:extLst>
                </a:gridCol>
              </a:tblGrid>
              <a:tr h="533723">
                <a:tc>
                  <a:txBody>
                    <a:bodyPr/>
                    <a:lstStyle/>
                    <a:p>
                      <a:endParaRPr lang="zh-CN" altLang="en-US" sz="2600"/>
                    </a:p>
                  </a:txBody>
                  <a:tcPr marL="131710" marR="131710" marT="65855" marB="65855"/>
                </a:tc>
                <a:tc>
                  <a:txBody>
                    <a:bodyPr/>
                    <a:lstStyle/>
                    <a:p>
                      <a:endParaRPr lang="zh-CN" altLang="en-US" sz="2600"/>
                    </a:p>
                  </a:txBody>
                  <a:tcPr marL="131710" marR="131710" marT="65855" marB="65855"/>
                </a:tc>
                <a:tc>
                  <a:txBody>
                    <a:bodyPr/>
                    <a:lstStyle/>
                    <a:p>
                      <a:endParaRPr lang="zh-CN" altLang="en-US" sz="2600"/>
                    </a:p>
                  </a:txBody>
                  <a:tcPr marL="131710" marR="131710" marT="65855" marB="65855"/>
                </a:tc>
                <a:extLst>
                  <a:ext uri="{0D108BD9-81ED-4DB2-BD59-A6C34878D82A}">
                    <a16:rowId xmlns:a16="http://schemas.microsoft.com/office/drawing/2014/main" val="3575095297"/>
                  </a:ext>
                </a:extLst>
              </a:tr>
              <a:tr h="1042352">
                <a:tc>
                  <a:txBody>
                    <a:bodyPr/>
                    <a:lstStyle/>
                    <a:p>
                      <a:endParaRPr lang="zh-CN" altLang="en-US" sz="2600"/>
                    </a:p>
                  </a:txBody>
                  <a:tcPr marL="131710" marR="131710" marT="65855" marB="65855"/>
                </a:tc>
                <a:tc>
                  <a:txBody>
                    <a:bodyPr/>
                    <a:lstStyle/>
                    <a:p>
                      <a:endParaRPr lang="zh-CN" altLang="en-US" sz="2600"/>
                    </a:p>
                  </a:txBody>
                  <a:tcPr marL="131710" marR="131710" marT="65855" marB="65855"/>
                </a:tc>
                <a:tc>
                  <a:txBody>
                    <a:bodyPr/>
                    <a:lstStyle/>
                    <a:p>
                      <a:endParaRPr lang="zh-CN" altLang="en-US" sz="2600"/>
                    </a:p>
                  </a:txBody>
                  <a:tcPr marL="131710" marR="131710" marT="65855" marB="65855"/>
                </a:tc>
                <a:extLst>
                  <a:ext uri="{0D108BD9-81ED-4DB2-BD59-A6C34878D82A}">
                    <a16:rowId xmlns:a16="http://schemas.microsoft.com/office/drawing/2014/main" val="576158183"/>
                  </a:ext>
                </a:extLst>
              </a:tr>
              <a:tr h="1846871">
                <a:tc>
                  <a:txBody>
                    <a:bodyPr/>
                    <a:lstStyle/>
                    <a:p>
                      <a:endParaRPr lang="zh-CN" altLang="en-US" sz="2600" dirty="0"/>
                    </a:p>
                  </a:txBody>
                  <a:tcPr marL="131710" marR="131710" marT="65855" marB="65855"/>
                </a:tc>
                <a:tc>
                  <a:txBody>
                    <a:bodyPr/>
                    <a:lstStyle/>
                    <a:p>
                      <a:endParaRPr lang="zh-CN" altLang="en-US" sz="2600" dirty="0"/>
                    </a:p>
                  </a:txBody>
                  <a:tcPr marL="131710" marR="131710" marT="65855" marB="65855"/>
                </a:tc>
                <a:tc>
                  <a:txBody>
                    <a:bodyPr/>
                    <a:lstStyle/>
                    <a:p>
                      <a:endParaRPr lang="zh-CN" altLang="en-US" sz="2600" dirty="0"/>
                    </a:p>
                  </a:txBody>
                  <a:tcPr marL="131710" marR="131710" marT="65855" marB="65855"/>
                </a:tc>
                <a:extLst>
                  <a:ext uri="{0D108BD9-81ED-4DB2-BD59-A6C34878D82A}">
                    <a16:rowId xmlns:a16="http://schemas.microsoft.com/office/drawing/2014/main" val="2001026093"/>
                  </a:ext>
                </a:extLst>
              </a:tr>
            </a:tbl>
          </a:graphicData>
        </a:graphic>
      </p:graphicFrame>
      <p:sp>
        <p:nvSpPr>
          <p:cNvPr id="11" name="文本框 10">
            <a:extLst>
              <a:ext uri="{FF2B5EF4-FFF2-40B4-BE49-F238E27FC236}">
                <a16:creationId xmlns:a16="http://schemas.microsoft.com/office/drawing/2014/main" id="{5DFE2B28-464B-470F-9A96-3B97CC7FE5AD}"/>
              </a:ext>
            </a:extLst>
          </p:cNvPr>
          <p:cNvSpPr txBox="1"/>
          <p:nvPr/>
        </p:nvSpPr>
        <p:spPr>
          <a:xfrm>
            <a:off x="2038480" y="3155042"/>
            <a:ext cx="963272" cy="400110"/>
          </a:xfrm>
          <a:prstGeom prst="rect">
            <a:avLst/>
          </a:prstGeom>
          <a:noFill/>
        </p:spPr>
        <p:txBody>
          <a:bodyPr wrap="square">
            <a:spAutoFit/>
          </a:bodyPr>
          <a:lstStyle/>
          <a:p>
            <a:r>
              <a:rPr lang="zh-CN" altLang="zh-CN" sz="2000" b="1" dirty="0">
                <a:solidFill>
                  <a:schemeClr val="bg1"/>
                </a:solidFill>
                <a:latin typeface="微软雅黑" panose="020B0503020204020204" pitchFamily="34" charset="-122"/>
                <a:ea typeface="微软雅黑" panose="020B0503020204020204" pitchFamily="34" charset="-122"/>
              </a:rPr>
              <a:t>作用</a:t>
            </a:r>
            <a:r>
              <a:rPr lang="zh-CN" altLang="en-US" sz="2000" b="1" dirty="0">
                <a:solidFill>
                  <a:schemeClr val="bg1"/>
                </a:solidFill>
                <a:latin typeface="微软雅黑" panose="020B0503020204020204" pitchFamily="34" charset="-122"/>
                <a:ea typeface="微软雅黑" panose="020B0503020204020204" pitchFamily="34" charset="-122"/>
              </a:rPr>
              <a:t>于</a:t>
            </a:r>
          </a:p>
        </p:txBody>
      </p:sp>
      <p:sp>
        <p:nvSpPr>
          <p:cNvPr id="12" name="文本框 11">
            <a:extLst>
              <a:ext uri="{FF2B5EF4-FFF2-40B4-BE49-F238E27FC236}">
                <a16:creationId xmlns:a16="http://schemas.microsoft.com/office/drawing/2014/main" id="{AA060AEB-AE61-4724-B2F0-EB2F71206013}"/>
              </a:ext>
            </a:extLst>
          </p:cNvPr>
          <p:cNvSpPr txBox="1"/>
          <p:nvPr/>
        </p:nvSpPr>
        <p:spPr>
          <a:xfrm>
            <a:off x="3534627" y="3148736"/>
            <a:ext cx="1630679" cy="400110"/>
          </a:xfrm>
          <a:prstGeom prst="rect">
            <a:avLst/>
          </a:prstGeom>
          <a:noFill/>
        </p:spPr>
        <p:txBody>
          <a:bodyPr wrap="square">
            <a:spAutoFit/>
          </a:bodyPr>
          <a:lstStyle/>
          <a:p>
            <a:r>
              <a:rPr lang="zh-CN" altLang="zh-CN" sz="2000" b="1" dirty="0">
                <a:solidFill>
                  <a:schemeClr val="bg1"/>
                </a:solidFill>
                <a:latin typeface="微软雅黑" panose="020B0503020204020204" pitchFamily="34" charset="-122"/>
                <a:ea typeface="微软雅黑" panose="020B0503020204020204" pitchFamily="34" charset="-122"/>
              </a:rPr>
              <a:t>作用</a:t>
            </a:r>
            <a:r>
              <a:rPr lang="zh-CN" altLang="en-US" sz="2000" b="1" dirty="0">
                <a:solidFill>
                  <a:schemeClr val="bg1"/>
                </a:solidFill>
                <a:latin typeface="微软雅黑" panose="020B0503020204020204" pitchFamily="34" charset="-122"/>
                <a:ea typeface="微软雅黑" panose="020B0503020204020204" pitchFamily="34" charset="-122"/>
              </a:rPr>
              <a:t>或意义</a:t>
            </a:r>
          </a:p>
        </p:txBody>
      </p:sp>
      <p:sp>
        <p:nvSpPr>
          <p:cNvPr id="14" name="文本框 13">
            <a:extLst>
              <a:ext uri="{FF2B5EF4-FFF2-40B4-BE49-F238E27FC236}">
                <a16:creationId xmlns:a16="http://schemas.microsoft.com/office/drawing/2014/main" id="{A41D49A1-4F04-4089-8522-641101D927DC}"/>
              </a:ext>
            </a:extLst>
          </p:cNvPr>
          <p:cNvSpPr txBox="1"/>
          <p:nvPr/>
        </p:nvSpPr>
        <p:spPr>
          <a:xfrm>
            <a:off x="7291616" y="3148736"/>
            <a:ext cx="963272" cy="400110"/>
          </a:xfrm>
          <a:prstGeom prst="rect">
            <a:avLst/>
          </a:prstGeom>
          <a:noFill/>
        </p:spPr>
        <p:txBody>
          <a:bodyPr wrap="squar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详情</a:t>
            </a:r>
            <a:endParaRPr lang="zh-CN" altLang="en-US" sz="2000" b="1" dirty="0">
              <a:solidFill>
                <a:schemeClr val="bg1"/>
              </a:solidFill>
            </a:endParaRPr>
          </a:p>
        </p:txBody>
      </p:sp>
      <p:sp>
        <p:nvSpPr>
          <p:cNvPr id="15" name="文本框 14">
            <a:extLst>
              <a:ext uri="{FF2B5EF4-FFF2-40B4-BE49-F238E27FC236}">
                <a16:creationId xmlns:a16="http://schemas.microsoft.com/office/drawing/2014/main" id="{440E60F8-6882-4DBF-8386-0187001EF291}"/>
              </a:ext>
            </a:extLst>
          </p:cNvPr>
          <p:cNvSpPr txBox="1"/>
          <p:nvPr/>
        </p:nvSpPr>
        <p:spPr>
          <a:xfrm>
            <a:off x="1956498" y="3970096"/>
            <a:ext cx="1429931"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互动主体</a:t>
            </a:r>
            <a:endParaRPr lang="zh-CN" altLang="en-US" dirty="0"/>
          </a:p>
        </p:txBody>
      </p:sp>
      <p:sp>
        <p:nvSpPr>
          <p:cNvPr id="16" name="文本框 15">
            <a:extLst>
              <a:ext uri="{FF2B5EF4-FFF2-40B4-BE49-F238E27FC236}">
                <a16:creationId xmlns:a16="http://schemas.microsoft.com/office/drawing/2014/main" id="{4A1E6FAA-06DB-42EA-B82A-634C22EEFE16}"/>
              </a:ext>
            </a:extLst>
          </p:cNvPr>
          <p:cNvSpPr txBox="1"/>
          <p:nvPr/>
        </p:nvSpPr>
        <p:spPr>
          <a:xfrm>
            <a:off x="1956498" y="5333551"/>
            <a:ext cx="1429931"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社会发展</a:t>
            </a:r>
            <a:endParaRPr lang="zh-CN" altLang="en-US" dirty="0"/>
          </a:p>
        </p:txBody>
      </p:sp>
      <p:sp>
        <p:nvSpPr>
          <p:cNvPr id="18" name="文本框 17">
            <a:extLst>
              <a:ext uri="{FF2B5EF4-FFF2-40B4-BE49-F238E27FC236}">
                <a16:creationId xmlns:a16="http://schemas.microsoft.com/office/drawing/2014/main" id="{F5A1490A-F55F-410D-A0FC-7D279707E8C0}"/>
              </a:ext>
            </a:extLst>
          </p:cNvPr>
          <p:cNvSpPr txBox="1"/>
          <p:nvPr/>
        </p:nvSpPr>
        <p:spPr>
          <a:xfrm>
            <a:off x="3908942" y="3970096"/>
            <a:ext cx="896384"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作用</a:t>
            </a:r>
            <a:endParaRPr lang="zh-CN" altLang="en-US" dirty="0"/>
          </a:p>
        </p:txBody>
      </p:sp>
      <p:sp>
        <p:nvSpPr>
          <p:cNvPr id="19" name="文本框 18">
            <a:extLst>
              <a:ext uri="{FF2B5EF4-FFF2-40B4-BE49-F238E27FC236}">
                <a16:creationId xmlns:a16="http://schemas.microsoft.com/office/drawing/2014/main" id="{C98D73ED-3E58-4EB4-98CF-DA83DF8E36B9}"/>
              </a:ext>
            </a:extLst>
          </p:cNvPr>
          <p:cNvSpPr txBox="1"/>
          <p:nvPr/>
        </p:nvSpPr>
        <p:spPr>
          <a:xfrm>
            <a:off x="3940472" y="5333551"/>
            <a:ext cx="896384" cy="369332"/>
          </a:xfrm>
          <a:prstGeom prst="rect">
            <a:avLst/>
          </a:prstGeom>
          <a:noFill/>
        </p:spPr>
        <p:txBody>
          <a:bodyPr wrap="square">
            <a:spAutoFit/>
          </a:bodyPr>
          <a:lstStyle/>
          <a:p>
            <a:r>
              <a:rPr lang="zh-CN" altLang="en-US" dirty="0">
                <a:solidFill>
                  <a:schemeClr val="bg2">
                    <a:lumMod val="25000"/>
                  </a:schemeClr>
                </a:solidFill>
                <a:latin typeface="微软雅黑" panose="020B0503020204020204" pitchFamily="34" charset="-122"/>
                <a:ea typeface="微软雅黑" panose="020B0503020204020204" pitchFamily="34" charset="-122"/>
              </a:rPr>
              <a:t>意义</a:t>
            </a:r>
            <a:endParaRPr lang="zh-CN" altLang="en-US" dirty="0"/>
          </a:p>
        </p:txBody>
      </p:sp>
      <p:sp>
        <p:nvSpPr>
          <p:cNvPr id="20" name="文本框 19">
            <a:extLst>
              <a:ext uri="{FF2B5EF4-FFF2-40B4-BE49-F238E27FC236}">
                <a16:creationId xmlns:a16="http://schemas.microsoft.com/office/drawing/2014/main" id="{8772EA2C-DAF4-4B4C-923A-2E7F73C61E8E}"/>
              </a:ext>
            </a:extLst>
          </p:cNvPr>
          <p:cNvSpPr txBox="1"/>
          <p:nvPr/>
        </p:nvSpPr>
        <p:spPr>
          <a:xfrm>
            <a:off x="5668236" y="3693097"/>
            <a:ext cx="4022383" cy="923330"/>
          </a:xfrm>
          <a:prstGeom prst="rect">
            <a:avLst/>
          </a:prstGeom>
          <a:noFill/>
        </p:spPr>
        <p:txBody>
          <a:bodyPr wrap="square">
            <a:spAutoFit/>
          </a:bodyPr>
          <a:lstStyle/>
          <a:p>
            <a:pPr algn="just"/>
            <a:r>
              <a:rPr lang="zh-CN" altLang="zh-CN" dirty="0">
                <a:solidFill>
                  <a:schemeClr val="bg2">
                    <a:lumMod val="25000"/>
                  </a:schemeClr>
                </a:solidFill>
                <a:latin typeface="微软雅黑" panose="020B0503020204020204" pitchFamily="34" charset="-122"/>
                <a:ea typeface="微软雅黑" panose="020B0503020204020204" pitchFamily="34" charset="-122"/>
              </a:rPr>
              <a:t>信息化生活空间</a:t>
            </a:r>
          </a:p>
          <a:p>
            <a:pPr algn="just"/>
            <a:r>
              <a:rPr lang="zh-CN" altLang="zh-CN" dirty="0">
                <a:solidFill>
                  <a:schemeClr val="bg2">
                    <a:lumMod val="25000"/>
                  </a:schemeClr>
                </a:solidFill>
                <a:latin typeface="微软雅黑" panose="020B0503020204020204" pitchFamily="34" charset="-122"/>
                <a:ea typeface="微软雅黑" panose="020B0503020204020204" pitchFamily="34" charset="-122"/>
              </a:rPr>
              <a:t>在网络社会的新平台中展示自我</a:t>
            </a:r>
          </a:p>
          <a:p>
            <a:pPr algn="just"/>
            <a:r>
              <a:rPr lang="zh-CN" altLang="zh-CN" dirty="0">
                <a:solidFill>
                  <a:schemeClr val="bg2">
                    <a:lumMod val="25000"/>
                  </a:schemeClr>
                </a:solidFill>
                <a:latin typeface="微软雅黑" panose="020B0503020204020204" pitchFamily="34" charset="-122"/>
                <a:ea typeface="微软雅黑" panose="020B0503020204020204" pitchFamily="34" charset="-122"/>
              </a:rPr>
              <a:t>扩大社交范围</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F5BF1059-F88C-4490-AB88-2A6B54509DAA}"/>
              </a:ext>
            </a:extLst>
          </p:cNvPr>
          <p:cNvSpPr txBox="1"/>
          <p:nvPr/>
        </p:nvSpPr>
        <p:spPr>
          <a:xfrm>
            <a:off x="5668236" y="4683639"/>
            <a:ext cx="4755923" cy="1754326"/>
          </a:xfrm>
          <a:prstGeom prst="rect">
            <a:avLst/>
          </a:prstGeom>
          <a:noFill/>
        </p:spPr>
        <p:txBody>
          <a:bodyPr wrap="square">
            <a:spAutoFit/>
          </a:bodyPr>
          <a:lstStyle/>
          <a:p>
            <a:pPr algn="just"/>
            <a:r>
              <a:rPr lang="zh-CN" altLang="zh-CN" dirty="0">
                <a:solidFill>
                  <a:schemeClr val="bg2">
                    <a:lumMod val="25000"/>
                  </a:schemeClr>
                </a:solidFill>
                <a:latin typeface="微软雅黑" panose="020B0503020204020204" pitchFamily="34" charset="-122"/>
                <a:ea typeface="微软雅黑" panose="020B0503020204020204" pitchFamily="34" charset="-122"/>
              </a:rPr>
              <a:t>公民新闻、个人出版等推动去中心化互动</a:t>
            </a:r>
          </a:p>
          <a:p>
            <a:pPr algn="just"/>
            <a:r>
              <a:rPr lang="zh-CN" altLang="zh-CN" dirty="0">
                <a:solidFill>
                  <a:schemeClr val="bg2">
                    <a:lumMod val="25000"/>
                  </a:schemeClr>
                </a:solidFill>
                <a:latin typeface="微软雅黑" panose="020B0503020204020204" pitchFamily="34" charset="-122"/>
                <a:ea typeface="微软雅黑" panose="020B0503020204020204" pitchFamily="34" charset="-122"/>
              </a:rPr>
              <a:t>博客构建新的知识生产与互动体系</a:t>
            </a:r>
          </a:p>
          <a:p>
            <a:pPr algn="just"/>
            <a:r>
              <a:rPr lang="zh-CN" altLang="zh-CN" dirty="0">
                <a:solidFill>
                  <a:schemeClr val="bg2">
                    <a:lumMod val="25000"/>
                  </a:schemeClr>
                </a:solidFill>
                <a:latin typeface="微软雅黑" panose="020B0503020204020204" pitchFamily="34" charset="-122"/>
                <a:ea typeface="微软雅黑" panose="020B0503020204020204" pitchFamily="34" charset="-122"/>
              </a:rPr>
              <a:t>博客促进个体与社会间的能量交换</a:t>
            </a:r>
          </a:p>
          <a:p>
            <a:pPr algn="just"/>
            <a:r>
              <a:rPr lang="zh-CN" altLang="zh-CN" dirty="0">
                <a:solidFill>
                  <a:schemeClr val="bg2">
                    <a:lumMod val="25000"/>
                  </a:schemeClr>
                </a:solidFill>
                <a:latin typeface="微软雅黑" panose="020B0503020204020204" pitchFamily="34" charset="-122"/>
                <a:ea typeface="微软雅黑" panose="020B0503020204020204" pitchFamily="34" charset="-122"/>
              </a:rPr>
              <a:t>博客民间记录成为官方历史记录的补充</a:t>
            </a:r>
          </a:p>
          <a:p>
            <a:pPr algn="just"/>
            <a:r>
              <a:rPr lang="zh-CN" altLang="zh-CN" dirty="0">
                <a:solidFill>
                  <a:schemeClr val="bg2">
                    <a:lumMod val="25000"/>
                  </a:schemeClr>
                </a:solidFill>
                <a:latin typeface="微软雅黑" panose="020B0503020204020204" pitchFamily="34" charset="-122"/>
                <a:ea typeface="微软雅黑" panose="020B0503020204020204" pitchFamily="34" charset="-122"/>
              </a:rPr>
              <a:t>博客推动多元文化发展</a:t>
            </a:r>
          </a:p>
          <a:p>
            <a:pPr algn="just"/>
            <a:r>
              <a:rPr lang="zh-CN" altLang="zh-CN" dirty="0">
                <a:solidFill>
                  <a:schemeClr val="bg2">
                    <a:lumMod val="25000"/>
                  </a:schemeClr>
                </a:solidFill>
                <a:latin typeface="微软雅黑" panose="020B0503020204020204" pitchFamily="34" charset="-122"/>
                <a:ea typeface="微软雅黑" panose="020B0503020204020204" pitchFamily="34" charset="-122"/>
              </a:rPr>
              <a:t>博客生态系统与社会生态形成交互作用</a:t>
            </a:r>
            <a:endParaRPr lang="zh-CN" altLang="en-US"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0717477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点对多的群体互动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网络博客</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由于网络博客是点对多的群体互动，是以网络博客的互动形式表现为如图所示的结构。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146" name="Picture 2">
            <a:extLst>
              <a:ext uri="{FF2B5EF4-FFF2-40B4-BE49-F238E27FC236}">
                <a16:creationId xmlns:a16="http://schemas.microsoft.com/office/drawing/2014/main" id="{5997B3F9-3E50-4CF8-AA06-7501B141D1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1283" y="2649418"/>
            <a:ext cx="4300844" cy="371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88807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点对多的群体互动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网络博客</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个体网民以网络博客的形式进行实践活动，尽管各个网民的外在表现有种种不同，但是他们的内在心理机制是一致的。从总体上看，博客活动表现为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个层面的需求，包括对内在的心理需求、博客互动形式的直接使用需求以及社会报偿的需求。这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个层面的需求相辅相成，网络博客互动形式能否持续运转，很大程度上取决于这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个层面的需求是否能得到很好的满足。</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170" name="Picture 2">
            <a:extLst>
              <a:ext uri="{FF2B5EF4-FFF2-40B4-BE49-F238E27FC236}">
                <a16:creationId xmlns:a16="http://schemas.microsoft.com/office/drawing/2014/main" id="{0BDB47C3-9E1E-487A-A0CF-9F911BB36A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2648" y="4044111"/>
            <a:ext cx="6843680" cy="2256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328296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点对多的群体互动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视频直播</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视频直播是指利用互联网和流媒体技术进行直播的一种网络互动形式，因为该形式融合了图像、文字和声音等多种元素，使互动结果呈现出声形并茂和内容丰富的极佳效果。同时在快餐文化盛行的今天，由于电影和电视等大众媒体制作周期较长的限制，使拥有及时性和实时性的视频直播逐渐成为网络社会的主流表达方式。</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图所示为视频直播画面和主播直播场景。</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2E173776-7B6A-4F74-8810-6DBADDE11AC1}"/>
              </a:ext>
            </a:extLst>
          </p:cNvPr>
          <p:cNvGrpSpPr/>
          <p:nvPr/>
        </p:nvGrpSpPr>
        <p:grpSpPr>
          <a:xfrm>
            <a:off x="2701946" y="4013452"/>
            <a:ext cx="6276646" cy="2456716"/>
            <a:chOff x="3223909" y="4365466"/>
            <a:chExt cx="4510151" cy="1765300"/>
          </a:xfrm>
        </p:grpSpPr>
        <p:pic>
          <p:nvPicPr>
            <p:cNvPr id="8194" name="Picture 2">
              <a:extLst>
                <a:ext uri="{FF2B5EF4-FFF2-40B4-BE49-F238E27FC236}">
                  <a16:creationId xmlns:a16="http://schemas.microsoft.com/office/drawing/2014/main" id="{869A7F9C-0FAE-42DA-BA28-0933E68829B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3909" y="4365466"/>
              <a:ext cx="1717675"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a:extLst>
                <a:ext uri="{FF2B5EF4-FFF2-40B4-BE49-F238E27FC236}">
                  <a16:creationId xmlns:a16="http://schemas.microsoft.com/office/drawing/2014/main" id="{F1E0A0EB-C069-445D-A63B-1F301E259B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0235" y="4365466"/>
              <a:ext cx="2663825" cy="176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1432961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52041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网络受众调查的特点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由于网络社会的自由性、公开性和便捷性，使网络受众调查的互动形式拥有了下述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项优点。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1" name="组合 10">
            <a:extLst>
              <a:ext uri="{FF2B5EF4-FFF2-40B4-BE49-F238E27FC236}">
                <a16:creationId xmlns:a16="http://schemas.microsoft.com/office/drawing/2014/main" id="{41CF7FBA-5F1B-4E3B-A1CD-D2D103AB9A10}"/>
              </a:ext>
            </a:extLst>
          </p:cNvPr>
          <p:cNvGrpSpPr/>
          <p:nvPr/>
        </p:nvGrpSpPr>
        <p:grpSpPr>
          <a:xfrm>
            <a:off x="1618203" y="2330319"/>
            <a:ext cx="9357611" cy="4311489"/>
            <a:chOff x="724583" y="1042086"/>
            <a:chExt cx="7945222" cy="3660733"/>
          </a:xfrm>
        </p:grpSpPr>
        <p:sp>
          <p:nvSpPr>
            <p:cNvPr id="12" name="Rounded Rectangle 5">
              <a:extLst>
                <a:ext uri="{FF2B5EF4-FFF2-40B4-BE49-F238E27FC236}">
                  <a16:creationId xmlns:a16="http://schemas.microsoft.com/office/drawing/2014/main" id="{26A20650-FE01-4E84-9F3A-31D282DC8AB8}"/>
                </a:ext>
              </a:extLst>
            </p:cNvPr>
            <p:cNvSpPr/>
            <p:nvPr/>
          </p:nvSpPr>
          <p:spPr>
            <a:xfrm>
              <a:off x="5621315" y="1598312"/>
              <a:ext cx="708285" cy="142781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Rounded Rectangle 14">
              <a:extLst>
                <a:ext uri="{FF2B5EF4-FFF2-40B4-BE49-F238E27FC236}">
                  <a16:creationId xmlns:a16="http://schemas.microsoft.com/office/drawing/2014/main" id="{0C7780D1-492D-474E-BED2-8E34F40AF667}"/>
                </a:ext>
              </a:extLst>
            </p:cNvPr>
            <p:cNvSpPr/>
            <p:nvPr/>
          </p:nvSpPr>
          <p:spPr>
            <a:xfrm>
              <a:off x="4913029" y="1941212"/>
              <a:ext cx="708285" cy="1427813"/>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Rounded Rectangle 16">
              <a:extLst>
                <a:ext uri="{FF2B5EF4-FFF2-40B4-BE49-F238E27FC236}">
                  <a16:creationId xmlns:a16="http://schemas.microsoft.com/office/drawing/2014/main" id="{B42B4580-89CC-438D-847C-63C985CF2514}"/>
                </a:ext>
              </a:extLst>
            </p:cNvPr>
            <p:cNvSpPr/>
            <p:nvPr/>
          </p:nvSpPr>
          <p:spPr>
            <a:xfrm>
              <a:off x="4204743" y="2284112"/>
              <a:ext cx="708285" cy="142781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Rounded Rectangle 18">
              <a:extLst>
                <a:ext uri="{FF2B5EF4-FFF2-40B4-BE49-F238E27FC236}">
                  <a16:creationId xmlns:a16="http://schemas.microsoft.com/office/drawing/2014/main" id="{E81C206E-6ADD-4874-B438-0D8577ECC387}"/>
                </a:ext>
              </a:extLst>
            </p:cNvPr>
            <p:cNvSpPr/>
            <p:nvPr/>
          </p:nvSpPr>
          <p:spPr>
            <a:xfrm>
              <a:off x="3496457" y="2645571"/>
              <a:ext cx="708285" cy="142781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Rounded Rectangle 23">
              <a:extLst>
                <a:ext uri="{FF2B5EF4-FFF2-40B4-BE49-F238E27FC236}">
                  <a16:creationId xmlns:a16="http://schemas.microsoft.com/office/drawing/2014/main" id="{E1A678FE-07F7-4A49-9F18-E792AE423C10}"/>
                </a:ext>
              </a:extLst>
            </p:cNvPr>
            <p:cNvSpPr/>
            <p:nvPr/>
          </p:nvSpPr>
          <p:spPr>
            <a:xfrm>
              <a:off x="2788171" y="2988471"/>
              <a:ext cx="708285" cy="142781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TextBox 39">
              <a:extLst>
                <a:ext uri="{FF2B5EF4-FFF2-40B4-BE49-F238E27FC236}">
                  <a16:creationId xmlns:a16="http://schemas.microsoft.com/office/drawing/2014/main" id="{EF896A58-EA81-4698-8D34-F85404D0B10B}"/>
                </a:ext>
              </a:extLst>
            </p:cNvPr>
            <p:cNvSpPr txBox="1"/>
            <p:nvPr/>
          </p:nvSpPr>
          <p:spPr>
            <a:xfrm>
              <a:off x="2788170" y="319544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p>
          </p:txBody>
        </p:sp>
        <p:sp>
          <p:nvSpPr>
            <p:cNvPr id="20" name="Rectangle 40">
              <a:extLst>
                <a:ext uri="{FF2B5EF4-FFF2-40B4-BE49-F238E27FC236}">
                  <a16:creationId xmlns:a16="http://schemas.microsoft.com/office/drawing/2014/main" id="{FC906A6D-2E7A-41CB-84D2-99DF0E5DF3B6}"/>
                </a:ext>
              </a:extLst>
            </p:cNvPr>
            <p:cNvSpPr/>
            <p:nvPr/>
          </p:nvSpPr>
          <p:spPr>
            <a:xfrm>
              <a:off x="2788169" y="3734410"/>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1" name="TextBox 41">
              <a:extLst>
                <a:ext uri="{FF2B5EF4-FFF2-40B4-BE49-F238E27FC236}">
                  <a16:creationId xmlns:a16="http://schemas.microsoft.com/office/drawing/2014/main" id="{AA795891-B9C4-4E7A-B52F-14A0E453447F}"/>
                </a:ext>
              </a:extLst>
            </p:cNvPr>
            <p:cNvSpPr txBox="1"/>
            <p:nvPr/>
          </p:nvSpPr>
          <p:spPr>
            <a:xfrm>
              <a:off x="3496458" y="2844009"/>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p>
          </p:txBody>
        </p:sp>
        <p:sp>
          <p:nvSpPr>
            <p:cNvPr id="22" name="Rectangle 42">
              <a:extLst>
                <a:ext uri="{FF2B5EF4-FFF2-40B4-BE49-F238E27FC236}">
                  <a16:creationId xmlns:a16="http://schemas.microsoft.com/office/drawing/2014/main" id="{70D80F41-4ACD-4FF0-B058-AEDCFD474E66}"/>
                </a:ext>
              </a:extLst>
            </p:cNvPr>
            <p:cNvSpPr/>
            <p:nvPr/>
          </p:nvSpPr>
          <p:spPr>
            <a:xfrm>
              <a:off x="3496456" y="3382976"/>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3" name="TextBox 43">
              <a:extLst>
                <a:ext uri="{FF2B5EF4-FFF2-40B4-BE49-F238E27FC236}">
                  <a16:creationId xmlns:a16="http://schemas.microsoft.com/office/drawing/2014/main" id="{593E6A93-FAC8-4CE8-9B70-1A18136D7E4D}"/>
                </a:ext>
              </a:extLst>
            </p:cNvPr>
            <p:cNvSpPr txBox="1"/>
            <p:nvPr/>
          </p:nvSpPr>
          <p:spPr>
            <a:xfrm>
              <a:off x="4204743" y="248348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p>
          </p:txBody>
        </p:sp>
        <p:sp>
          <p:nvSpPr>
            <p:cNvPr id="24" name="Rectangle 44">
              <a:extLst>
                <a:ext uri="{FF2B5EF4-FFF2-40B4-BE49-F238E27FC236}">
                  <a16:creationId xmlns:a16="http://schemas.microsoft.com/office/drawing/2014/main" id="{5C7DBC80-FFF3-49E8-83AC-B58AEFC63C76}"/>
                </a:ext>
              </a:extLst>
            </p:cNvPr>
            <p:cNvSpPr/>
            <p:nvPr/>
          </p:nvSpPr>
          <p:spPr>
            <a:xfrm>
              <a:off x="4204741" y="3022449"/>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5" name="TextBox 45">
              <a:extLst>
                <a:ext uri="{FF2B5EF4-FFF2-40B4-BE49-F238E27FC236}">
                  <a16:creationId xmlns:a16="http://schemas.microsoft.com/office/drawing/2014/main" id="{FAEE0CC8-7142-4862-AB6F-9F5E139BE0E8}"/>
                </a:ext>
              </a:extLst>
            </p:cNvPr>
            <p:cNvSpPr txBox="1"/>
            <p:nvPr/>
          </p:nvSpPr>
          <p:spPr>
            <a:xfrm>
              <a:off x="4913028" y="2144257"/>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p>
          </p:txBody>
        </p:sp>
        <p:sp>
          <p:nvSpPr>
            <p:cNvPr id="26" name="Rectangle 46">
              <a:extLst>
                <a:ext uri="{FF2B5EF4-FFF2-40B4-BE49-F238E27FC236}">
                  <a16:creationId xmlns:a16="http://schemas.microsoft.com/office/drawing/2014/main" id="{B47CDF01-45CE-4999-BD4B-9E75B392C610}"/>
                </a:ext>
              </a:extLst>
            </p:cNvPr>
            <p:cNvSpPr/>
            <p:nvPr/>
          </p:nvSpPr>
          <p:spPr>
            <a:xfrm>
              <a:off x="4913026" y="2683224"/>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7" name="TextBox 47">
              <a:extLst>
                <a:ext uri="{FF2B5EF4-FFF2-40B4-BE49-F238E27FC236}">
                  <a16:creationId xmlns:a16="http://schemas.microsoft.com/office/drawing/2014/main" id="{956B4255-FCC4-457B-AB4B-D44E5FA433FE}"/>
                </a:ext>
              </a:extLst>
            </p:cNvPr>
            <p:cNvSpPr txBox="1"/>
            <p:nvPr/>
          </p:nvSpPr>
          <p:spPr>
            <a:xfrm>
              <a:off x="5621313" y="1800686"/>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05</a:t>
              </a:r>
            </a:p>
          </p:txBody>
        </p:sp>
        <p:sp>
          <p:nvSpPr>
            <p:cNvPr id="28" name="Rectangle 48">
              <a:extLst>
                <a:ext uri="{FF2B5EF4-FFF2-40B4-BE49-F238E27FC236}">
                  <a16:creationId xmlns:a16="http://schemas.microsoft.com/office/drawing/2014/main" id="{AF98A5CA-6CAC-4FDD-A61E-5E90A5E599C8}"/>
                </a:ext>
              </a:extLst>
            </p:cNvPr>
            <p:cNvSpPr/>
            <p:nvPr/>
          </p:nvSpPr>
          <p:spPr>
            <a:xfrm>
              <a:off x="5621311" y="2339653"/>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grpSp>
          <p:nvGrpSpPr>
            <p:cNvPr id="29" name="Group 7">
              <a:extLst>
                <a:ext uri="{FF2B5EF4-FFF2-40B4-BE49-F238E27FC236}">
                  <a16:creationId xmlns:a16="http://schemas.microsoft.com/office/drawing/2014/main" id="{39F16188-A8BD-4387-99A8-E3B20A06D9C4}"/>
                </a:ext>
              </a:extLst>
            </p:cNvPr>
            <p:cNvGrpSpPr/>
            <p:nvPr/>
          </p:nvGrpSpPr>
          <p:grpSpPr>
            <a:xfrm>
              <a:off x="5960652" y="1042086"/>
              <a:ext cx="2709153" cy="548777"/>
              <a:chOff x="7947560" y="1389448"/>
              <a:chExt cx="3612215" cy="731702"/>
            </a:xfrm>
          </p:grpSpPr>
          <p:sp>
            <p:nvSpPr>
              <p:cNvPr id="51" name="TextBox 50">
                <a:extLst>
                  <a:ext uri="{FF2B5EF4-FFF2-40B4-BE49-F238E27FC236}">
                    <a16:creationId xmlns:a16="http://schemas.microsoft.com/office/drawing/2014/main" id="{203FB732-8693-46F8-A6F6-993C38D72CC7}"/>
                  </a:ext>
                </a:extLst>
              </p:cNvPr>
              <p:cNvSpPr txBox="1"/>
              <p:nvPr/>
            </p:nvSpPr>
            <p:spPr>
              <a:xfrm>
                <a:off x="8517810" y="1389448"/>
                <a:ext cx="3041965" cy="731702"/>
              </a:xfrm>
              <a:prstGeom prst="rect">
                <a:avLst/>
              </a:prstGeom>
              <a:noFill/>
              <a:ln>
                <a:noFill/>
              </a:ln>
            </p:spPr>
            <p:txBody>
              <a:bodyPr wrap="square" rtlCol="0">
                <a:spAutoFit/>
              </a:bodyPr>
              <a:lstStyle/>
              <a:p>
                <a:pPr defTabSz="914377"/>
                <a:r>
                  <a:rPr lang="zh-CN" altLang="zh-CN" dirty="0">
                    <a:solidFill>
                      <a:schemeClr val="accent2"/>
                    </a:solidFill>
                    <a:ea typeface="Source Han Serif SC" panose="02020400000000000000" pitchFamily="18" charset="-122"/>
                  </a:rPr>
                  <a:t>网络受众调查的互动方法具有多样性</a:t>
                </a:r>
                <a:endParaRPr lang="en-US" dirty="0">
                  <a:solidFill>
                    <a:schemeClr val="accent2"/>
                  </a:solidFill>
                  <a:ea typeface="Source Han Serif SC" panose="02020400000000000000" pitchFamily="18" charset="-122"/>
                  <a:sym typeface="Source Han Serif SC" panose="02020400000000000000" pitchFamily="18" charset="-122"/>
                </a:endParaRPr>
              </a:p>
            </p:txBody>
          </p:sp>
          <p:cxnSp>
            <p:nvCxnSpPr>
              <p:cNvPr id="52" name="Straight Connector 56">
                <a:extLst>
                  <a:ext uri="{FF2B5EF4-FFF2-40B4-BE49-F238E27FC236}">
                    <a16:creationId xmlns:a16="http://schemas.microsoft.com/office/drawing/2014/main" id="{98A2984B-6995-4A82-BBB9-E9F55F28D3AC}"/>
                  </a:ext>
                </a:extLst>
              </p:cNvPr>
              <p:cNvCxnSpPr/>
              <p:nvPr/>
            </p:nvCxnSpPr>
            <p:spPr>
              <a:xfrm flipV="1">
                <a:off x="7968098" y="1556995"/>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7">
                <a:extLst>
                  <a:ext uri="{FF2B5EF4-FFF2-40B4-BE49-F238E27FC236}">
                    <a16:creationId xmlns:a16="http://schemas.microsoft.com/office/drawing/2014/main" id="{A784BFB2-7773-4A09-AE32-E67C9888B840}"/>
                  </a:ext>
                </a:extLst>
              </p:cNvPr>
              <p:cNvCxnSpPr/>
              <p:nvPr/>
            </p:nvCxnSpPr>
            <p:spPr>
              <a:xfrm>
                <a:off x="7947560" y="1556995"/>
                <a:ext cx="57025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0" name="Group 6">
              <a:extLst>
                <a:ext uri="{FF2B5EF4-FFF2-40B4-BE49-F238E27FC236}">
                  <a16:creationId xmlns:a16="http://schemas.microsoft.com/office/drawing/2014/main" id="{742A564D-636F-4E74-93AE-A600FFC16AD8}"/>
                </a:ext>
              </a:extLst>
            </p:cNvPr>
            <p:cNvGrpSpPr/>
            <p:nvPr/>
          </p:nvGrpSpPr>
          <p:grpSpPr>
            <a:xfrm>
              <a:off x="2144227" y="1688448"/>
              <a:ext cx="2420026" cy="548777"/>
              <a:chOff x="2858970" y="2251260"/>
              <a:chExt cx="3226701" cy="731701"/>
            </a:xfrm>
          </p:grpSpPr>
          <p:cxnSp>
            <p:nvCxnSpPr>
              <p:cNvPr id="46" name="Straight Connector 64">
                <a:extLst>
                  <a:ext uri="{FF2B5EF4-FFF2-40B4-BE49-F238E27FC236}">
                    <a16:creationId xmlns:a16="http://schemas.microsoft.com/office/drawing/2014/main" id="{17701E01-6273-4D4F-9B2F-FEEF9F6D8102}"/>
                  </a:ext>
                </a:extLst>
              </p:cNvPr>
              <p:cNvCxnSpPr/>
              <p:nvPr/>
            </p:nvCxnSpPr>
            <p:spPr>
              <a:xfrm flipV="1">
                <a:off x="6085671" y="2469219"/>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65">
                <a:extLst>
                  <a:ext uri="{FF2B5EF4-FFF2-40B4-BE49-F238E27FC236}">
                    <a16:creationId xmlns:a16="http://schemas.microsoft.com/office/drawing/2014/main" id="{99E034D1-4BD4-4E4A-A041-778028ADF7C3}"/>
                  </a:ext>
                </a:extLst>
              </p:cNvPr>
              <p:cNvCxnSpPr/>
              <p:nvPr/>
            </p:nvCxnSpPr>
            <p:spPr>
              <a:xfrm>
                <a:off x="5515420" y="2469219"/>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xtBox 81">
                <a:extLst>
                  <a:ext uri="{FF2B5EF4-FFF2-40B4-BE49-F238E27FC236}">
                    <a16:creationId xmlns:a16="http://schemas.microsoft.com/office/drawing/2014/main" id="{DB1770BB-0ED7-43B6-8FAC-AD4DF5C30FA9}"/>
                  </a:ext>
                </a:extLst>
              </p:cNvPr>
              <p:cNvSpPr txBox="1"/>
              <p:nvPr/>
            </p:nvSpPr>
            <p:spPr>
              <a:xfrm>
                <a:off x="2858970" y="2251260"/>
                <a:ext cx="2654135" cy="731701"/>
              </a:xfrm>
              <a:prstGeom prst="rect">
                <a:avLst/>
              </a:prstGeom>
              <a:noFill/>
              <a:ln>
                <a:noFill/>
              </a:ln>
            </p:spPr>
            <p:txBody>
              <a:bodyPr wrap="square" rtlCol="0">
                <a:spAutoFit/>
              </a:bodyPr>
              <a:lstStyle/>
              <a:p>
                <a:pPr algn="just" defTabSz="914377"/>
                <a:r>
                  <a:rPr lang="zh-CN" altLang="zh-CN" dirty="0">
                    <a:solidFill>
                      <a:schemeClr val="accent2"/>
                    </a:solidFill>
                    <a:ea typeface="Source Han Serif SC" panose="02020400000000000000" pitchFamily="18" charset="-122"/>
                  </a:rPr>
                  <a:t>网络受众调查的互动结果具有实时性</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nvGrpSpPr>
            <p:cNvPr id="31" name="Group 3">
              <a:extLst>
                <a:ext uri="{FF2B5EF4-FFF2-40B4-BE49-F238E27FC236}">
                  <a16:creationId xmlns:a16="http://schemas.microsoft.com/office/drawing/2014/main" id="{11B9D194-B744-4C9E-8A9E-1E545FB36F9B}"/>
                </a:ext>
              </a:extLst>
            </p:cNvPr>
            <p:cNvGrpSpPr/>
            <p:nvPr/>
          </p:nvGrpSpPr>
          <p:grpSpPr>
            <a:xfrm>
              <a:off x="3843927" y="4144355"/>
              <a:ext cx="2578340" cy="558464"/>
              <a:chOff x="5125236" y="5525788"/>
              <a:chExt cx="3437787" cy="744616"/>
            </a:xfrm>
          </p:grpSpPr>
          <p:cxnSp>
            <p:nvCxnSpPr>
              <p:cNvPr id="42" name="Straight Connector 67">
                <a:extLst>
                  <a:ext uri="{FF2B5EF4-FFF2-40B4-BE49-F238E27FC236}">
                    <a16:creationId xmlns:a16="http://schemas.microsoft.com/office/drawing/2014/main" id="{8D3ABEA0-D897-4714-AD1F-C98B8C6EB074}"/>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68">
                <a:extLst>
                  <a:ext uri="{FF2B5EF4-FFF2-40B4-BE49-F238E27FC236}">
                    <a16:creationId xmlns:a16="http://schemas.microsoft.com/office/drawing/2014/main" id="{4BB85176-A83B-4537-8F2A-C4C440C2B489}"/>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5" name="TextBox 83">
                <a:extLst>
                  <a:ext uri="{FF2B5EF4-FFF2-40B4-BE49-F238E27FC236}">
                    <a16:creationId xmlns:a16="http://schemas.microsoft.com/office/drawing/2014/main" id="{2CB100A8-2DD2-49DE-9AE2-06676674AA57}"/>
                  </a:ext>
                </a:extLst>
              </p:cNvPr>
              <p:cNvSpPr txBox="1"/>
              <p:nvPr/>
            </p:nvSpPr>
            <p:spPr>
              <a:xfrm flipH="1">
                <a:off x="5688673" y="5538701"/>
                <a:ext cx="2874350" cy="731703"/>
              </a:xfrm>
              <a:prstGeom prst="rect">
                <a:avLst/>
              </a:prstGeom>
              <a:noFill/>
              <a:ln>
                <a:noFill/>
              </a:ln>
            </p:spPr>
            <p:txBody>
              <a:bodyPr wrap="square" rtlCol="0">
                <a:spAutoFit/>
              </a:bodyPr>
              <a:lstStyle/>
              <a:p>
                <a:pPr algn="just" defTabSz="914377"/>
                <a:r>
                  <a:rPr lang="zh-CN" altLang="zh-CN" dirty="0">
                    <a:solidFill>
                      <a:schemeClr val="accent2"/>
                    </a:solidFill>
                    <a:ea typeface="Source Han Serif SC" panose="02020400000000000000" pitchFamily="18" charset="-122"/>
                  </a:rPr>
                  <a:t>网络受众调查的互动成本低廉</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nvGrpSpPr>
            <p:cNvPr id="32" name="Group 4">
              <a:extLst>
                <a:ext uri="{FF2B5EF4-FFF2-40B4-BE49-F238E27FC236}">
                  <a16:creationId xmlns:a16="http://schemas.microsoft.com/office/drawing/2014/main" id="{3E595416-0D18-4213-84AB-BC500B1689B8}"/>
                </a:ext>
              </a:extLst>
            </p:cNvPr>
            <p:cNvGrpSpPr/>
            <p:nvPr/>
          </p:nvGrpSpPr>
          <p:grpSpPr>
            <a:xfrm>
              <a:off x="724583" y="2392674"/>
              <a:ext cx="2418291" cy="579088"/>
              <a:chOff x="966111" y="3190230"/>
              <a:chExt cx="3224388" cy="772117"/>
            </a:xfrm>
          </p:grpSpPr>
          <p:cxnSp>
            <p:nvCxnSpPr>
              <p:cNvPr id="38" name="Straight Connector 70">
                <a:extLst>
                  <a:ext uri="{FF2B5EF4-FFF2-40B4-BE49-F238E27FC236}">
                    <a16:creationId xmlns:a16="http://schemas.microsoft.com/office/drawing/2014/main" id="{15C06DBE-22E8-4392-86E4-7780ABE2AC17}"/>
                  </a:ext>
                </a:extLst>
              </p:cNvPr>
              <p:cNvCxnSpPr/>
              <p:nvPr/>
            </p:nvCxnSpPr>
            <p:spPr>
              <a:xfrm flipV="1">
                <a:off x="4190499" y="3416470"/>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71">
                <a:extLst>
                  <a:ext uri="{FF2B5EF4-FFF2-40B4-BE49-F238E27FC236}">
                    <a16:creationId xmlns:a16="http://schemas.microsoft.com/office/drawing/2014/main" id="{0B01F249-9E79-4FFC-B456-65F737B73790}"/>
                  </a:ext>
                </a:extLst>
              </p:cNvPr>
              <p:cNvCxnSpPr/>
              <p:nvPr/>
            </p:nvCxnSpPr>
            <p:spPr>
              <a:xfrm>
                <a:off x="3620248" y="3416470"/>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1" name="TextBox 85">
                <a:extLst>
                  <a:ext uri="{FF2B5EF4-FFF2-40B4-BE49-F238E27FC236}">
                    <a16:creationId xmlns:a16="http://schemas.microsoft.com/office/drawing/2014/main" id="{8531F4BC-520B-4AD3-8CDE-212CFAB99A2D}"/>
                  </a:ext>
                </a:extLst>
              </p:cNvPr>
              <p:cNvSpPr txBox="1"/>
              <p:nvPr/>
            </p:nvSpPr>
            <p:spPr>
              <a:xfrm>
                <a:off x="966111" y="3190230"/>
                <a:ext cx="2888067" cy="772117"/>
              </a:xfrm>
              <a:prstGeom prst="rect">
                <a:avLst/>
              </a:prstGeom>
              <a:noFill/>
              <a:ln>
                <a:noFill/>
              </a:ln>
            </p:spPr>
            <p:txBody>
              <a:bodyPr wrap="square" rtlCol="0">
                <a:spAutoFit/>
              </a:bodyPr>
              <a:lstStyle/>
              <a:p>
                <a:pPr defTabSz="914377"/>
                <a:r>
                  <a:rPr lang="zh-CN" altLang="zh-CN" dirty="0">
                    <a:solidFill>
                      <a:schemeClr val="accent2"/>
                    </a:solidFill>
                    <a:ea typeface="Source Han Serif SC" panose="02020400000000000000" pitchFamily="18" charset="-122"/>
                  </a:rPr>
                  <a:t>网络受众调查的互动范围不受空间限制</a:t>
                </a:r>
                <a:endParaRPr lang="en-US" dirty="0">
                  <a:solidFill>
                    <a:schemeClr val="accent2"/>
                  </a:solidFill>
                  <a:ea typeface="Source Han Serif SC" panose="02020400000000000000" pitchFamily="18" charset="-122"/>
                  <a:sym typeface="Source Han Serif SC" panose="02020400000000000000" pitchFamily="18" charset="-122"/>
                </a:endParaRPr>
              </a:p>
            </p:txBody>
          </p:sp>
        </p:grpSp>
        <p:grpSp>
          <p:nvGrpSpPr>
            <p:cNvPr id="33" name="Group 51">
              <a:extLst>
                <a:ext uri="{FF2B5EF4-FFF2-40B4-BE49-F238E27FC236}">
                  <a16:creationId xmlns:a16="http://schemas.microsoft.com/office/drawing/2014/main" id="{E5F23C6F-F44B-4541-B6D4-E6DC1F8FD54F}"/>
                </a:ext>
              </a:extLst>
            </p:cNvPr>
            <p:cNvGrpSpPr/>
            <p:nvPr/>
          </p:nvGrpSpPr>
          <p:grpSpPr>
            <a:xfrm>
              <a:off x="5267120" y="3449433"/>
              <a:ext cx="3184215" cy="590255"/>
              <a:chOff x="5125236" y="5525788"/>
              <a:chExt cx="4245620" cy="787006"/>
            </a:xfrm>
          </p:grpSpPr>
          <p:cxnSp>
            <p:nvCxnSpPr>
              <p:cNvPr id="34" name="Straight Connector 52">
                <a:extLst>
                  <a:ext uri="{FF2B5EF4-FFF2-40B4-BE49-F238E27FC236}">
                    <a16:creationId xmlns:a16="http://schemas.microsoft.com/office/drawing/2014/main" id="{F021B717-259D-4D24-BA00-62F59B9F7AE1}"/>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53">
                <a:extLst>
                  <a:ext uri="{FF2B5EF4-FFF2-40B4-BE49-F238E27FC236}">
                    <a16:creationId xmlns:a16="http://schemas.microsoft.com/office/drawing/2014/main" id="{1E0A29F2-25BF-444A-B999-D0B70476E658}"/>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TextBox 55">
                <a:extLst>
                  <a:ext uri="{FF2B5EF4-FFF2-40B4-BE49-F238E27FC236}">
                    <a16:creationId xmlns:a16="http://schemas.microsoft.com/office/drawing/2014/main" id="{E94BC060-BC27-4855-83B9-F1E4447109B8}"/>
                  </a:ext>
                </a:extLst>
              </p:cNvPr>
              <p:cNvSpPr txBox="1"/>
              <p:nvPr/>
            </p:nvSpPr>
            <p:spPr>
              <a:xfrm flipH="1">
                <a:off x="5695487" y="5581092"/>
                <a:ext cx="3675369" cy="731702"/>
              </a:xfrm>
              <a:prstGeom prst="rect">
                <a:avLst/>
              </a:prstGeom>
              <a:noFill/>
              <a:ln>
                <a:noFill/>
              </a:ln>
            </p:spPr>
            <p:txBody>
              <a:bodyPr wrap="square" rtlCol="0">
                <a:spAutoFit/>
              </a:bodyPr>
              <a:lstStyle/>
              <a:p>
                <a:pPr lvl="0" algn="just"/>
                <a:r>
                  <a:rPr lang="zh-CN" altLang="zh-CN" dirty="0">
                    <a:solidFill>
                      <a:schemeClr val="accent2"/>
                    </a:solidFill>
                    <a:ea typeface="Source Han Serif SC" panose="02020400000000000000" pitchFamily="18" charset="-122"/>
                  </a:rPr>
                  <a:t>网络受众调查的互动结果具有交互性</a:t>
                </a:r>
              </a:p>
            </p:txBody>
          </p:sp>
        </p:grpSp>
      </p:grpSp>
    </p:spTree>
    <p:extLst>
      <p:ext uri="{BB962C8B-B14F-4D97-AF65-F5344CB8AC3E}">
        <p14:creationId xmlns:p14="http://schemas.microsoft.com/office/powerpoint/2010/main" val="122571971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网络受众调查的特点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目前的网络社会还缺乏与网络受众调查相关的法律条例和管理机制，从而也在一定程度上会影响互动结果的科学性和可靠性。不仅没有相关的法律法规，也没有严格的监控机制与机构，使网络互动结果存在一定的造假内容，这也会在一定程度上影响互动结果的真实性，</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图所示为网络受众调查的局限性。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9218" name="Picture 2">
            <a:extLst>
              <a:ext uri="{FF2B5EF4-FFF2-40B4-BE49-F238E27FC236}">
                <a16:creationId xmlns:a16="http://schemas.microsoft.com/office/drawing/2014/main" id="{B9E48995-2E49-4CC2-A161-2E2CFD0B44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6170" y="3508431"/>
            <a:ext cx="7418986" cy="2931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881401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a:t>
            </a:r>
            <a:r>
              <a:rPr lang="en-US" altLang="zh-CN" sz="3600" dirty="0">
                <a:solidFill>
                  <a:schemeClr val="bg1"/>
                </a:solidFill>
              </a:rPr>
              <a:t>6</a:t>
            </a:r>
            <a:r>
              <a:rPr lang="zh-CN" altLang="en-US" sz="3600" dirty="0">
                <a:solidFill>
                  <a:schemeClr val="bg1"/>
                </a:solidFill>
              </a:rPr>
              <a:t>章   网络互动的形式</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即时通信的特点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作为一个规模庞大、节点众多的社会网络，即时通信互动形式不仅是网民公共意见表达的一种手段，也是舆论传播的一个渠道。而在使用这种表达手段和互动渠道过程中，即时通信的互动形式呈现出了下述的特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51805124-98BA-4A67-A3A0-B6864C8B56DF}"/>
              </a:ext>
            </a:extLst>
          </p:cNvPr>
          <p:cNvGrpSpPr/>
          <p:nvPr/>
        </p:nvGrpSpPr>
        <p:grpSpPr>
          <a:xfrm>
            <a:off x="1428332" y="3345572"/>
            <a:ext cx="9901217" cy="2955331"/>
            <a:chOff x="886111" y="2252188"/>
            <a:chExt cx="11256974" cy="3360000"/>
          </a:xfrm>
        </p:grpSpPr>
        <p:sp>
          <p:nvSpPr>
            <p:cNvPr id="11" name="空心弧 10">
              <a:extLst>
                <a:ext uri="{FF2B5EF4-FFF2-40B4-BE49-F238E27FC236}">
                  <a16:creationId xmlns:a16="http://schemas.microsoft.com/office/drawing/2014/main" id="{1024062D-8CE1-4A92-98F7-407A1B69AD1D}"/>
                </a:ext>
              </a:extLst>
            </p:cNvPr>
            <p:cNvSpPr/>
            <p:nvPr/>
          </p:nvSpPr>
          <p:spPr>
            <a:xfrm>
              <a:off x="4709016" y="274274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矩形 11">
              <a:extLst>
                <a:ext uri="{FF2B5EF4-FFF2-40B4-BE49-F238E27FC236}">
                  <a16:creationId xmlns:a16="http://schemas.microsoft.com/office/drawing/2014/main" id="{F89B7C38-94D0-4BCD-A769-0B77E37F96AA}"/>
                </a:ext>
              </a:extLst>
            </p:cNvPr>
            <p:cNvSpPr/>
            <p:nvPr/>
          </p:nvSpPr>
          <p:spPr>
            <a:xfrm>
              <a:off x="4806852" y="3697669"/>
              <a:ext cx="2088226" cy="454896"/>
            </a:xfrm>
            <a:prstGeom prst="rect">
              <a:avLst/>
            </a:prstGeom>
          </p:spPr>
          <p:txBody>
            <a:bodyPr wrap="square" anchor="ctr">
              <a:spAutoFit/>
              <a:scene3d>
                <a:camera prst="orthographicFront"/>
                <a:lightRig rig="threePt" dir="t"/>
              </a:scene3d>
              <a:sp3d contourW="12700"/>
            </a:bodyPr>
            <a:lstStyle/>
            <a:p>
              <a:pPr algn="ctr"/>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即时通信特点</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nvGrpSpPr>
            <p:cNvPr id="14" name="组合 13">
              <a:extLst>
                <a:ext uri="{FF2B5EF4-FFF2-40B4-BE49-F238E27FC236}">
                  <a16:creationId xmlns:a16="http://schemas.microsoft.com/office/drawing/2014/main" id="{41A3C803-E6F2-4313-8893-515C07AE4CCA}"/>
                </a:ext>
              </a:extLst>
            </p:cNvPr>
            <p:cNvGrpSpPr/>
            <p:nvPr/>
          </p:nvGrpSpPr>
          <p:grpSpPr>
            <a:xfrm>
              <a:off x="886111" y="2252188"/>
              <a:ext cx="11256974" cy="3360000"/>
              <a:chOff x="886111" y="2252188"/>
              <a:chExt cx="11256974" cy="3360000"/>
            </a:xfrm>
          </p:grpSpPr>
          <p:grpSp>
            <p:nvGrpSpPr>
              <p:cNvPr id="15" name="组合 14">
                <a:extLst>
                  <a:ext uri="{FF2B5EF4-FFF2-40B4-BE49-F238E27FC236}">
                    <a16:creationId xmlns:a16="http://schemas.microsoft.com/office/drawing/2014/main" id="{D7665330-987F-4847-BD06-FA21803C7950}"/>
                  </a:ext>
                </a:extLst>
              </p:cNvPr>
              <p:cNvGrpSpPr/>
              <p:nvPr/>
            </p:nvGrpSpPr>
            <p:grpSpPr>
              <a:xfrm>
                <a:off x="4151728" y="2252188"/>
                <a:ext cx="3360000" cy="3360000"/>
                <a:chOff x="4151728" y="2252188"/>
                <a:chExt cx="3360000" cy="3360000"/>
              </a:xfrm>
            </p:grpSpPr>
            <p:sp>
              <p:nvSpPr>
                <p:cNvPr id="35" name="空心弧 34">
                  <a:extLst>
                    <a:ext uri="{FF2B5EF4-FFF2-40B4-BE49-F238E27FC236}">
                      <a16:creationId xmlns:a16="http://schemas.microsoft.com/office/drawing/2014/main" id="{DC6325ED-09DD-4948-A2C7-260CAC27CC94}"/>
                    </a:ext>
                  </a:extLst>
                </p:cNvPr>
                <p:cNvSpPr/>
                <p:nvPr/>
              </p:nvSpPr>
              <p:spPr>
                <a:xfrm>
                  <a:off x="4151728" y="2252188"/>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空心弧 35">
                  <a:extLst>
                    <a:ext uri="{FF2B5EF4-FFF2-40B4-BE49-F238E27FC236}">
                      <a16:creationId xmlns:a16="http://schemas.microsoft.com/office/drawing/2014/main" id="{5E7D67D2-F208-4DB2-A752-32F375720EAE}"/>
                    </a:ext>
                  </a:extLst>
                </p:cNvPr>
                <p:cNvSpPr/>
                <p:nvPr/>
              </p:nvSpPr>
              <p:spPr>
                <a:xfrm>
                  <a:off x="4525882" y="2582373"/>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DCAC3D22-120A-45FD-9629-A7435E327EBD}"/>
                  </a:ext>
                </a:extLst>
              </p:cNvPr>
              <p:cNvGrpSpPr/>
              <p:nvPr/>
            </p:nvGrpSpPr>
            <p:grpSpPr>
              <a:xfrm>
                <a:off x="886111" y="2424054"/>
                <a:ext cx="11256974" cy="2986669"/>
                <a:chOff x="886111" y="2424054"/>
                <a:chExt cx="11256974" cy="2986669"/>
              </a:xfrm>
            </p:grpSpPr>
            <p:grpSp>
              <p:nvGrpSpPr>
                <p:cNvPr id="18" name="组合 17">
                  <a:extLst>
                    <a:ext uri="{FF2B5EF4-FFF2-40B4-BE49-F238E27FC236}">
                      <a16:creationId xmlns:a16="http://schemas.microsoft.com/office/drawing/2014/main" id="{37A4424A-B0BF-433B-BD8F-CDE89003DA2B}"/>
                    </a:ext>
                  </a:extLst>
                </p:cNvPr>
                <p:cNvGrpSpPr/>
                <p:nvPr/>
              </p:nvGrpSpPr>
              <p:grpSpPr>
                <a:xfrm>
                  <a:off x="942177" y="2424054"/>
                  <a:ext cx="10326109" cy="2986669"/>
                  <a:chOff x="943630" y="2211399"/>
                  <a:chExt cx="10326109" cy="2986669"/>
                </a:xfrm>
              </p:grpSpPr>
              <p:sp>
                <p:nvSpPr>
                  <p:cNvPr id="23" name="空心弧 22">
                    <a:extLst>
                      <a:ext uri="{FF2B5EF4-FFF2-40B4-BE49-F238E27FC236}">
                        <a16:creationId xmlns:a16="http://schemas.microsoft.com/office/drawing/2014/main" id="{A7A9B27F-6A42-4467-ABC3-6F9C4C9644A8}"/>
                      </a:ext>
                    </a:extLst>
                  </p:cNvPr>
                  <p:cNvSpPr/>
                  <p:nvPr/>
                </p:nvSpPr>
                <p:spPr>
                  <a:xfrm>
                    <a:off x="4328970"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4" name="组合 23">
                    <a:extLst>
                      <a:ext uri="{FF2B5EF4-FFF2-40B4-BE49-F238E27FC236}">
                        <a16:creationId xmlns:a16="http://schemas.microsoft.com/office/drawing/2014/main" id="{312EAFAC-58B0-456B-AAE1-7D87D8716369}"/>
                      </a:ext>
                    </a:extLst>
                  </p:cNvPr>
                  <p:cNvGrpSpPr/>
                  <p:nvPr/>
                </p:nvGrpSpPr>
                <p:grpSpPr>
                  <a:xfrm>
                    <a:off x="3521882" y="3000516"/>
                    <a:ext cx="5149081" cy="1456267"/>
                    <a:chOff x="2641409" y="2413000"/>
                    <a:chExt cx="3861811" cy="1092200"/>
                  </a:xfrm>
                </p:grpSpPr>
                <p:cxnSp>
                  <p:nvCxnSpPr>
                    <p:cNvPr id="31" name="直接连接符 30">
                      <a:extLst>
                        <a:ext uri="{FF2B5EF4-FFF2-40B4-BE49-F238E27FC236}">
                          <a16:creationId xmlns:a16="http://schemas.microsoft.com/office/drawing/2014/main" id="{C8F1FA1D-4930-4EE8-BF23-EE82DD6FEF31}"/>
                        </a:ext>
                      </a:extLst>
                    </p:cNvPr>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6A309A0B-006A-4F7B-B0A4-FB11916297F6}"/>
                        </a:ext>
                      </a:extLst>
                    </p:cNvPr>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0CA72E13-9DB9-41FE-ACBC-5FCDCCF7F7EA}"/>
                        </a:ext>
                      </a:extLst>
                    </p:cNvPr>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96EF35B0-C818-4440-9485-BDA192094096}"/>
                        </a:ext>
                      </a:extLst>
                    </p:cNvPr>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29" name="TextBox 18">
                    <a:extLst>
                      <a:ext uri="{FF2B5EF4-FFF2-40B4-BE49-F238E27FC236}">
                        <a16:creationId xmlns:a16="http://schemas.microsoft.com/office/drawing/2014/main" id="{7C6F0D3B-4365-4EE9-8699-8AA3C9721950}"/>
                      </a:ext>
                    </a:extLst>
                  </p:cNvPr>
                  <p:cNvSpPr txBox="1"/>
                  <p:nvPr/>
                </p:nvSpPr>
                <p:spPr>
                  <a:xfrm flipH="1">
                    <a:off x="943630" y="2773068"/>
                    <a:ext cx="2542752" cy="454896"/>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点对点的交流结构</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7" name="TextBox 18">
                    <a:extLst>
                      <a:ext uri="{FF2B5EF4-FFF2-40B4-BE49-F238E27FC236}">
                        <a16:creationId xmlns:a16="http://schemas.microsoft.com/office/drawing/2014/main" id="{2B6369AD-9361-4AB9-A389-0F856612C5E1}"/>
                      </a:ext>
                    </a:extLst>
                  </p:cNvPr>
                  <p:cNvSpPr txBox="1"/>
                  <p:nvPr/>
                </p:nvSpPr>
                <p:spPr>
                  <a:xfrm flipH="1">
                    <a:off x="8726987" y="2764665"/>
                    <a:ext cx="2542752" cy="454896"/>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同步交流的可控性</a:t>
                    </a:r>
                    <a:endParaRPr lang="en-US" sz="2000" b="1" dirty="0">
                      <a:ea typeface="Source Han Serif SC" panose="02020400000000000000" pitchFamily="18" charset="-122"/>
                      <a:sym typeface="Source Han Serif SC" panose="02020400000000000000" pitchFamily="18" charset="-122"/>
                    </a:endParaRPr>
                  </a:p>
                </p:txBody>
              </p:sp>
            </p:grpSp>
            <p:sp>
              <p:nvSpPr>
                <p:cNvPr id="19" name="TextBox 18">
                  <a:extLst>
                    <a:ext uri="{FF2B5EF4-FFF2-40B4-BE49-F238E27FC236}">
                      <a16:creationId xmlns:a16="http://schemas.microsoft.com/office/drawing/2014/main" id="{AFF966B1-27A5-416F-98F4-769DAD245271}"/>
                    </a:ext>
                  </a:extLst>
                </p:cNvPr>
                <p:cNvSpPr txBox="1"/>
                <p:nvPr/>
              </p:nvSpPr>
              <p:spPr>
                <a:xfrm flipH="1">
                  <a:off x="886111" y="4441990"/>
                  <a:ext cx="2542752" cy="454896"/>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同步交流的时效性</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1" name="TextBox 18">
                  <a:extLst>
                    <a:ext uri="{FF2B5EF4-FFF2-40B4-BE49-F238E27FC236}">
                      <a16:creationId xmlns:a16="http://schemas.microsoft.com/office/drawing/2014/main" id="{CB0B9191-6D34-42A4-AC0E-482F91BB60A3}"/>
                    </a:ext>
                  </a:extLst>
                </p:cNvPr>
                <p:cNvSpPr txBox="1"/>
                <p:nvPr/>
              </p:nvSpPr>
              <p:spPr>
                <a:xfrm flipH="1">
                  <a:off x="8725534" y="4473008"/>
                  <a:ext cx="3417551" cy="454896"/>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丰富和可切换的交流手段</a:t>
                  </a:r>
                  <a:endParaRPr lang="en-US" sz="2000" b="1" dirty="0">
                    <a:ea typeface="Source Han Serif SC" panose="02020400000000000000" pitchFamily="18" charset="-122"/>
                    <a:sym typeface="Source Han Serif SC" panose="02020400000000000000" pitchFamily="18" charset="-122"/>
                  </a:endParaRPr>
                </a:p>
              </p:txBody>
            </p:sp>
          </p:grpSp>
        </p:grpSp>
      </p:grpSp>
    </p:spTree>
    <p:extLst>
      <p:ext uri="{BB962C8B-B14F-4D97-AF65-F5344CB8AC3E}">
        <p14:creationId xmlns:p14="http://schemas.microsoft.com/office/powerpoint/2010/main" val="367682896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网络论坛的特点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论坛的互动形式作为网民表达意见的渠道、提供汇聚个体网民意见的方式以及网络社会中重要的社交场所，其互动过程可以体现出互动结果的交互性、互动对象的匿名性和平等性以及互动内容的广泛性等特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42" name="Picture 2">
            <a:extLst>
              <a:ext uri="{FF2B5EF4-FFF2-40B4-BE49-F238E27FC236}">
                <a16:creationId xmlns:a16="http://schemas.microsoft.com/office/drawing/2014/main" id="{F7AD8C02-B179-4236-B4F9-95FE80D4AF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6362" y="3197171"/>
            <a:ext cx="8908860" cy="3052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911700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网络博客的特点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与其他网络互动形式相比，网络博客这种互动形式具有鲜明的公开化、公共性、个性化和个人化等特点。</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图所示为个体网民以自身为中心发布的博客，博客的内容信息和互动方式突出体现了网络博客的各个特点。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095D9F91-6BD6-4A7A-9D20-40D73D297E6B}"/>
              </a:ext>
            </a:extLst>
          </p:cNvPr>
          <p:cNvGrpSpPr/>
          <p:nvPr/>
        </p:nvGrpSpPr>
        <p:grpSpPr>
          <a:xfrm>
            <a:off x="2298399" y="3051919"/>
            <a:ext cx="7160534" cy="3444478"/>
            <a:chOff x="2254491" y="3605607"/>
            <a:chExt cx="4372719" cy="2103437"/>
          </a:xfrm>
        </p:grpSpPr>
        <p:pic>
          <p:nvPicPr>
            <p:cNvPr id="11266" name="Picture 2">
              <a:extLst>
                <a:ext uri="{FF2B5EF4-FFF2-40B4-BE49-F238E27FC236}">
                  <a16:creationId xmlns:a16="http://schemas.microsoft.com/office/drawing/2014/main" id="{FCFB1062-2AF3-43DF-BF9B-41E97424613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4491" y="3605607"/>
              <a:ext cx="2468563"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a:extLst>
                <a:ext uri="{FF2B5EF4-FFF2-40B4-BE49-F238E27FC236}">
                  <a16:creationId xmlns:a16="http://schemas.microsoft.com/office/drawing/2014/main" id="{FF9CDDD6-2B97-4DA7-BBE7-3EE4EE522A8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90485" y="3605607"/>
              <a:ext cx="1736725"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9259699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网络博客的特点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网络博客的这些特点能够帮助使用该互动形式的网民良好的适应复杂而多变的网络社会，下述为网络博客各个特点的形成因素。</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67" name="组合 66">
            <a:extLst>
              <a:ext uri="{FF2B5EF4-FFF2-40B4-BE49-F238E27FC236}">
                <a16:creationId xmlns:a16="http://schemas.microsoft.com/office/drawing/2014/main" id="{96976771-AC91-4313-88B0-BCDD9A05E77B}"/>
              </a:ext>
            </a:extLst>
          </p:cNvPr>
          <p:cNvGrpSpPr/>
          <p:nvPr/>
        </p:nvGrpSpPr>
        <p:grpSpPr>
          <a:xfrm>
            <a:off x="1722606" y="2668664"/>
            <a:ext cx="9081431" cy="3808474"/>
            <a:chOff x="1271867" y="2367120"/>
            <a:chExt cx="9620579" cy="4034575"/>
          </a:xfrm>
        </p:grpSpPr>
        <p:grpSp>
          <p:nvGrpSpPr>
            <p:cNvPr id="68" name="Group 133">
              <a:extLst>
                <a:ext uri="{FF2B5EF4-FFF2-40B4-BE49-F238E27FC236}">
                  <a16:creationId xmlns:a16="http://schemas.microsoft.com/office/drawing/2014/main" id="{462DF4C5-4D46-4EE2-B917-A13226BEEBD0}"/>
                </a:ext>
              </a:extLst>
            </p:cNvPr>
            <p:cNvGrpSpPr/>
            <p:nvPr/>
          </p:nvGrpSpPr>
          <p:grpSpPr>
            <a:xfrm>
              <a:off x="1271867" y="5536306"/>
              <a:ext cx="864665" cy="865389"/>
              <a:chOff x="5249342" y="1406453"/>
              <a:chExt cx="648499" cy="649042"/>
            </a:xfrm>
          </p:grpSpPr>
          <p:sp>
            <p:nvSpPr>
              <p:cNvPr id="91" name="Oval 57">
                <a:extLst>
                  <a:ext uri="{FF2B5EF4-FFF2-40B4-BE49-F238E27FC236}">
                    <a16:creationId xmlns:a16="http://schemas.microsoft.com/office/drawing/2014/main" id="{36E0FC3D-5016-47A2-BF07-4252A742659D}"/>
                  </a:ext>
                </a:extLst>
              </p:cNvPr>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2" name="Oval 61">
                <a:extLst>
                  <a:ext uri="{FF2B5EF4-FFF2-40B4-BE49-F238E27FC236}">
                    <a16:creationId xmlns:a16="http://schemas.microsoft.com/office/drawing/2014/main" id="{D0EA0A85-EE16-4070-9861-9BE04F676184}"/>
                  </a:ext>
                </a:extLst>
              </p:cNvPr>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69" name="组合 68">
              <a:extLst>
                <a:ext uri="{FF2B5EF4-FFF2-40B4-BE49-F238E27FC236}">
                  <a16:creationId xmlns:a16="http://schemas.microsoft.com/office/drawing/2014/main" id="{26445E26-52DD-4547-91E1-FB87DC488BE2}"/>
                </a:ext>
              </a:extLst>
            </p:cNvPr>
            <p:cNvGrpSpPr/>
            <p:nvPr/>
          </p:nvGrpSpPr>
          <p:grpSpPr>
            <a:xfrm>
              <a:off x="1271868" y="2367120"/>
              <a:ext cx="9620578" cy="3027788"/>
              <a:chOff x="1271868" y="2367120"/>
              <a:chExt cx="9620578" cy="3027788"/>
            </a:xfrm>
          </p:grpSpPr>
          <p:grpSp>
            <p:nvGrpSpPr>
              <p:cNvPr id="73" name="Group 134">
                <a:extLst>
                  <a:ext uri="{FF2B5EF4-FFF2-40B4-BE49-F238E27FC236}">
                    <a16:creationId xmlns:a16="http://schemas.microsoft.com/office/drawing/2014/main" id="{AA2E2144-7AC8-4257-B346-F0120575CBE5}"/>
                  </a:ext>
                </a:extLst>
              </p:cNvPr>
              <p:cNvGrpSpPr/>
              <p:nvPr/>
            </p:nvGrpSpPr>
            <p:grpSpPr>
              <a:xfrm>
                <a:off x="1271869" y="2367120"/>
                <a:ext cx="864665" cy="865389"/>
                <a:chOff x="3287425" y="1417883"/>
                <a:chExt cx="648499" cy="649042"/>
              </a:xfrm>
            </p:grpSpPr>
            <p:sp>
              <p:nvSpPr>
                <p:cNvPr id="89" name="Oval 47">
                  <a:extLst>
                    <a:ext uri="{FF2B5EF4-FFF2-40B4-BE49-F238E27FC236}">
                      <a16:creationId xmlns:a16="http://schemas.microsoft.com/office/drawing/2014/main" id="{9A128964-F2B3-4E5C-B958-570DAF2EDB92}"/>
                    </a:ext>
                  </a:extLst>
                </p:cNvPr>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0" name="Oval 48">
                  <a:extLst>
                    <a:ext uri="{FF2B5EF4-FFF2-40B4-BE49-F238E27FC236}">
                      <a16:creationId xmlns:a16="http://schemas.microsoft.com/office/drawing/2014/main" id="{EFC03768-85D7-4EB4-A6AB-CAA358C0432E}"/>
                    </a:ext>
                  </a:extLst>
                </p:cNvPr>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74" name="Group 129">
                <a:extLst>
                  <a:ext uri="{FF2B5EF4-FFF2-40B4-BE49-F238E27FC236}">
                    <a16:creationId xmlns:a16="http://schemas.microsoft.com/office/drawing/2014/main" id="{E4DA2604-F0A4-4437-89F6-0AB144D037F5}"/>
                  </a:ext>
                </a:extLst>
              </p:cNvPr>
              <p:cNvGrpSpPr/>
              <p:nvPr/>
            </p:nvGrpSpPr>
            <p:grpSpPr>
              <a:xfrm>
                <a:off x="1271868" y="3442229"/>
                <a:ext cx="864665" cy="865389"/>
                <a:chOff x="2779491" y="2517212"/>
                <a:chExt cx="648499" cy="649042"/>
              </a:xfrm>
            </p:grpSpPr>
            <p:sp>
              <p:nvSpPr>
                <p:cNvPr id="87" name="Oval 50">
                  <a:extLst>
                    <a:ext uri="{FF2B5EF4-FFF2-40B4-BE49-F238E27FC236}">
                      <a16:creationId xmlns:a16="http://schemas.microsoft.com/office/drawing/2014/main" id="{96EC7738-47CC-44BD-8AEB-0F75651CBC0D}"/>
                    </a:ext>
                  </a:extLst>
                </p:cNvPr>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8" name="Oval 51">
                  <a:extLst>
                    <a:ext uri="{FF2B5EF4-FFF2-40B4-BE49-F238E27FC236}">
                      <a16:creationId xmlns:a16="http://schemas.microsoft.com/office/drawing/2014/main" id="{92B74C5F-B355-4C08-8E2C-2243C6E8BD33}"/>
                    </a:ext>
                  </a:extLst>
                </p:cNvPr>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75" name="Group 130">
                <a:extLst>
                  <a:ext uri="{FF2B5EF4-FFF2-40B4-BE49-F238E27FC236}">
                    <a16:creationId xmlns:a16="http://schemas.microsoft.com/office/drawing/2014/main" id="{3FF139CB-01F6-4D97-8EC5-7BAA11216E6A}"/>
                  </a:ext>
                </a:extLst>
              </p:cNvPr>
              <p:cNvGrpSpPr/>
              <p:nvPr/>
            </p:nvGrpSpPr>
            <p:grpSpPr>
              <a:xfrm>
                <a:off x="1271868" y="4529519"/>
                <a:ext cx="864665" cy="865389"/>
                <a:chOff x="3287425" y="3613920"/>
                <a:chExt cx="648499" cy="649042"/>
              </a:xfrm>
            </p:grpSpPr>
            <p:sp>
              <p:nvSpPr>
                <p:cNvPr id="85" name="Oval 53">
                  <a:extLst>
                    <a:ext uri="{FF2B5EF4-FFF2-40B4-BE49-F238E27FC236}">
                      <a16:creationId xmlns:a16="http://schemas.microsoft.com/office/drawing/2014/main" id="{93C379F0-2014-4DD8-BD2D-7C642E2DC389}"/>
                    </a:ext>
                  </a:extLst>
                </p:cNvPr>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6" name="Oval 54">
                  <a:extLst>
                    <a:ext uri="{FF2B5EF4-FFF2-40B4-BE49-F238E27FC236}">
                      <a16:creationId xmlns:a16="http://schemas.microsoft.com/office/drawing/2014/main" id="{EC631A8B-D430-4019-A7C9-6E49BF88EA91}"/>
                    </a:ext>
                  </a:extLst>
                </p:cNvPr>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84" name="矩形 83">
                <a:extLst>
                  <a:ext uri="{FF2B5EF4-FFF2-40B4-BE49-F238E27FC236}">
                    <a16:creationId xmlns:a16="http://schemas.microsoft.com/office/drawing/2014/main" id="{E068FBA6-EE4F-4D40-9384-3C93035B0D10}"/>
                  </a:ext>
                </a:extLst>
              </p:cNvPr>
              <p:cNvSpPr/>
              <p:nvPr/>
            </p:nvSpPr>
            <p:spPr>
              <a:xfrm>
                <a:off x="2235213" y="2549456"/>
                <a:ext cx="8635598" cy="423864"/>
              </a:xfrm>
              <a:prstGeom prst="rect">
                <a:avLst/>
              </a:prstGeom>
            </p:spPr>
            <p:txBody>
              <a:bodyPr wrap="square">
                <a:spAutoFit/>
              </a:bodyPr>
              <a:lstStyle/>
              <a:p>
                <a:pPr algn="just"/>
                <a:r>
                  <a:rPr lang="zh-CN" altLang="zh-CN" sz="2000" dirty="0">
                    <a:solidFill>
                      <a:schemeClr val="tx1">
                        <a:lumMod val="50000"/>
                        <a:lumOff val="50000"/>
                      </a:schemeClr>
                    </a:solidFill>
                    <a:ea typeface="Source Han Serif SC" panose="02020400000000000000" pitchFamily="18" charset="-122"/>
                  </a:rPr>
                  <a:t>个体网民构成互动中心，突出了互动范围的公共性</a:t>
                </a:r>
              </a:p>
            </p:txBody>
          </p:sp>
          <p:sp>
            <p:nvSpPr>
              <p:cNvPr id="82" name="矩形 81">
                <a:extLst>
                  <a:ext uri="{FF2B5EF4-FFF2-40B4-BE49-F238E27FC236}">
                    <a16:creationId xmlns:a16="http://schemas.microsoft.com/office/drawing/2014/main" id="{1A1FC991-6FB2-43ED-A668-0249F0D60B05}"/>
                  </a:ext>
                </a:extLst>
              </p:cNvPr>
              <p:cNvSpPr/>
              <p:nvPr/>
            </p:nvSpPr>
            <p:spPr>
              <a:xfrm>
                <a:off x="2256848" y="3630102"/>
                <a:ext cx="8635598" cy="423864"/>
              </a:xfrm>
              <a:prstGeom prst="rect">
                <a:avLst/>
              </a:prstGeom>
            </p:spPr>
            <p:txBody>
              <a:bodyPr wrap="square">
                <a:spAutoFit/>
              </a:bodyPr>
              <a:lstStyle/>
              <a:p>
                <a:pPr algn="just"/>
                <a:r>
                  <a:rPr lang="zh-CN" altLang="zh-CN" sz="2000" dirty="0">
                    <a:solidFill>
                      <a:schemeClr val="tx1">
                        <a:lumMod val="50000"/>
                        <a:lumOff val="50000"/>
                      </a:schemeClr>
                    </a:solidFill>
                    <a:ea typeface="Source Han Serif SC" panose="02020400000000000000" pitchFamily="18" charset="-122"/>
                  </a:rPr>
                  <a:t>交流信息的绝对自由，突出了互动内容的个性化</a:t>
                </a:r>
              </a:p>
            </p:txBody>
          </p:sp>
          <p:sp>
            <p:nvSpPr>
              <p:cNvPr id="80" name="矩形 79">
                <a:extLst>
                  <a:ext uri="{FF2B5EF4-FFF2-40B4-BE49-F238E27FC236}">
                    <a16:creationId xmlns:a16="http://schemas.microsoft.com/office/drawing/2014/main" id="{DF6009AD-07A3-428A-80F5-1513A40A8BFE}"/>
                  </a:ext>
                </a:extLst>
              </p:cNvPr>
              <p:cNvSpPr/>
              <p:nvPr/>
            </p:nvSpPr>
            <p:spPr>
              <a:xfrm>
                <a:off x="2235213" y="4716342"/>
                <a:ext cx="8635598" cy="423864"/>
              </a:xfrm>
              <a:prstGeom prst="rect">
                <a:avLst/>
              </a:prstGeom>
            </p:spPr>
            <p:txBody>
              <a:bodyPr wrap="square">
                <a:spAutoFit/>
              </a:bodyPr>
              <a:lstStyle/>
              <a:p>
                <a:pPr algn="just"/>
                <a:r>
                  <a:rPr lang="zh-CN" altLang="zh-CN" sz="2000" dirty="0">
                    <a:solidFill>
                      <a:schemeClr val="tx1">
                        <a:lumMod val="50000"/>
                        <a:lumOff val="50000"/>
                      </a:schemeClr>
                    </a:solidFill>
                    <a:ea typeface="Source Han Serif SC" panose="02020400000000000000" pitchFamily="18" charset="-122"/>
                  </a:rPr>
                  <a:t>互动手段相对单一和自由的互动节奏，突出了互动主体的个人化</a:t>
                </a:r>
              </a:p>
            </p:txBody>
          </p:sp>
        </p:grpSp>
        <p:sp>
          <p:nvSpPr>
            <p:cNvPr id="72" name="矩形 71">
              <a:extLst>
                <a:ext uri="{FF2B5EF4-FFF2-40B4-BE49-F238E27FC236}">
                  <a16:creationId xmlns:a16="http://schemas.microsoft.com/office/drawing/2014/main" id="{3D76E7D4-FAE6-4520-B2A5-D4D68DAE2875}"/>
                </a:ext>
              </a:extLst>
            </p:cNvPr>
            <p:cNvSpPr/>
            <p:nvPr/>
          </p:nvSpPr>
          <p:spPr>
            <a:xfrm>
              <a:off x="2235212" y="5576388"/>
              <a:ext cx="8635598" cy="749912"/>
            </a:xfrm>
            <a:prstGeom prst="rect">
              <a:avLst/>
            </a:prstGeom>
          </p:spPr>
          <p:txBody>
            <a:bodyPr wrap="square">
              <a:spAutoFit/>
            </a:bodyPr>
            <a:lstStyle/>
            <a:p>
              <a:pPr algn="just"/>
              <a:r>
                <a:rPr lang="zh-CN" altLang="zh-CN" sz="2000" dirty="0">
                  <a:solidFill>
                    <a:schemeClr val="tx1">
                      <a:lumMod val="50000"/>
                      <a:lumOff val="50000"/>
                    </a:schemeClr>
                  </a:solidFill>
                  <a:ea typeface="Source Han Serif SC" panose="02020400000000000000" pitchFamily="18" charset="-122"/>
                </a:rPr>
                <a:t>网络博客的互动形式将私人话语空间与公共话语空间的界限变得模糊，突出了互动内容的公开化</a:t>
              </a:r>
            </a:p>
          </p:txBody>
        </p:sp>
      </p:grpSp>
    </p:spTree>
    <p:extLst>
      <p:ext uri="{BB962C8B-B14F-4D97-AF65-F5344CB8AC3E}">
        <p14:creationId xmlns:p14="http://schemas.microsoft.com/office/powerpoint/2010/main" val="286249215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视频直播的特点</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71" name="组合 70">
            <a:extLst>
              <a:ext uri="{FF2B5EF4-FFF2-40B4-BE49-F238E27FC236}">
                <a16:creationId xmlns:a16="http://schemas.microsoft.com/office/drawing/2014/main" id="{D9F0F63C-9F6F-4B9F-BA28-390CEAC3D263}"/>
              </a:ext>
            </a:extLst>
          </p:cNvPr>
          <p:cNvGrpSpPr/>
          <p:nvPr/>
        </p:nvGrpSpPr>
        <p:grpSpPr>
          <a:xfrm>
            <a:off x="812377" y="2296955"/>
            <a:ext cx="10396830" cy="3240866"/>
            <a:chOff x="360273" y="1339914"/>
            <a:chExt cx="11471455" cy="3575845"/>
          </a:xfrm>
        </p:grpSpPr>
        <p:grpSp>
          <p:nvGrpSpPr>
            <p:cNvPr id="76" name="组合 75">
              <a:extLst>
                <a:ext uri="{FF2B5EF4-FFF2-40B4-BE49-F238E27FC236}">
                  <a16:creationId xmlns:a16="http://schemas.microsoft.com/office/drawing/2014/main" id="{33E60FA9-E2C5-4E9A-8660-DD6F0C7DEE07}"/>
                </a:ext>
              </a:extLst>
            </p:cNvPr>
            <p:cNvGrpSpPr/>
            <p:nvPr/>
          </p:nvGrpSpPr>
          <p:grpSpPr>
            <a:xfrm>
              <a:off x="360273" y="1339914"/>
              <a:ext cx="6861145" cy="3575845"/>
              <a:chOff x="360273" y="1339914"/>
              <a:chExt cx="6861145" cy="3575845"/>
            </a:xfrm>
          </p:grpSpPr>
          <p:grpSp>
            <p:nvGrpSpPr>
              <p:cNvPr id="104" name="千图PPT彼岸天：ID 8661124库_组合 3">
                <a:extLst>
                  <a:ext uri="{FF2B5EF4-FFF2-40B4-BE49-F238E27FC236}">
                    <a16:creationId xmlns:a16="http://schemas.microsoft.com/office/drawing/2014/main" id="{7BC98CA5-01ED-46AE-9FEC-36D8048E3D6A}"/>
                  </a:ext>
                </a:extLst>
              </p:cNvPr>
              <p:cNvGrpSpPr/>
              <p:nvPr>
                <p:custDataLst>
                  <p:tags r:id="rId3"/>
                </p:custDataLst>
              </p:nvPr>
            </p:nvGrpSpPr>
            <p:grpSpPr>
              <a:xfrm>
                <a:off x="360273" y="1339914"/>
                <a:ext cx="2250835" cy="3575845"/>
                <a:chOff x="1576915" y="1339913"/>
                <a:chExt cx="2250834" cy="3575844"/>
              </a:xfrm>
            </p:grpSpPr>
            <p:sp>
              <p:nvSpPr>
                <p:cNvPr id="121" name="矩形 120">
                  <a:extLst>
                    <a:ext uri="{FF2B5EF4-FFF2-40B4-BE49-F238E27FC236}">
                      <a16:creationId xmlns:a16="http://schemas.microsoft.com/office/drawing/2014/main" id="{D7C37E76-10F4-444A-BE95-F7A1072E742E}"/>
                    </a:ext>
                  </a:extLst>
                </p:cNvPr>
                <p:cNvSpPr/>
                <p:nvPr/>
              </p:nvSpPr>
              <p:spPr>
                <a:xfrm>
                  <a:off x="1576915"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互动中心要求低</a:t>
                  </a:r>
                </a:p>
              </p:txBody>
            </p:sp>
            <p:grpSp>
              <p:nvGrpSpPr>
                <p:cNvPr id="122" name="组合 121">
                  <a:extLst>
                    <a:ext uri="{FF2B5EF4-FFF2-40B4-BE49-F238E27FC236}">
                      <a16:creationId xmlns:a16="http://schemas.microsoft.com/office/drawing/2014/main" id="{CA451E1B-9E2F-4C98-8B6C-16C96702283E}"/>
                    </a:ext>
                  </a:extLst>
                </p:cNvPr>
                <p:cNvGrpSpPr/>
                <p:nvPr/>
              </p:nvGrpSpPr>
              <p:grpSpPr>
                <a:xfrm>
                  <a:off x="2161312" y="1339913"/>
                  <a:ext cx="1082040" cy="2826488"/>
                  <a:chOff x="2161311" y="1339913"/>
                  <a:chExt cx="1082040" cy="2826488"/>
                </a:xfrm>
              </p:grpSpPr>
              <p:sp>
                <p:nvSpPr>
                  <p:cNvPr id="123" name="梯形 122">
                    <a:extLst>
                      <a:ext uri="{FF2B5EF4-FFF2-40B4-BE49-F238E27FC236}">
                        <a16:creationId xmlns:a16="http://schemas.microsoft.com/office/drawing/2014/main" id="{98B1C2BC-34A8-4C6E-AFCA-413518CD50BB}"/>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24" name="椭圆 123">
                    <a:extLst>
                      <a:ext uri="{FF2B5EF4-FFF2-40B4-BE49-F238E27FC236}">
                        <a16:creationId xmlns:a16="http://schemas.microsoft.com/office/drawing/2014/main" id="{3ACE282D-64E6-416C-82F2-8AB5BD259808}"/>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25" name="任意多边形 141">
                    <a:extLst>
                      <a:ext uri="{FF2B5EF4-FFF2-40B4-BE49-F238E27FC236}">
                        <a16:creationId xmlns:a16="http://schemas.microsoft.com/office/drawing/2014/main" id="{2BCD839F-3744-4377-96D4-7BD399255330}"/>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26" name="任意多边形 142">
                    <a:extLst>
                      <a:ext uri="{FF2B5EF4-FFF2-40B4-BE49-F238E27FC236}">
                        <a16:creationId xmlns:a16="http://schemas.microsoft.com/office/drawing/2014/main" id="{0485A421-24AA-4DBD-8278-9E8C2BA9BAEB}"/>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27" name="任意多边形 143">
                    <a:extLst>
                      <a:ext uri="{FF2B5EF4-FFF2-40B4-BE49-F238E27FC236}">
                        <a16:creationId xmlns:a16="http://schemas.microsoft.com/office/drawing/2014/main" id="{C8660416-2B3B-4B56-A820-1A26A22F588E}"/>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05" name="千图PPT彼岸天：ID 8661124库_组合 4">
                <a:extLst>
                  <a:ext uri="{FF2B5EF4-FFF2-40B4-BE49-F238E27FC236}">
                    <a16:creationId xmlns:a16="http://schemas.microsoft.com/office/drawing/2014/main" id="{FDA098EE-3F79-455D-9FD1-E428ECC6D0AB}"/>
                  </a:ext>
                </a:extLst>
              </p:cNvPr>
              <p:cNvGrpSpPr/>
              <p:nvPr>
                <p:custDataLst>
                  <p:tags r:id="rId4"/>
                </p:custDataLst>
              </p:nvPr>
            </p:nvGrpSpPr>
            <p:grpSpPr>
              <a:xfrm>
                <a:off x="2665428" y="1339914"/>
                <a:ext cx="2250835" cy="3575845"/>
                <a:chOff x="4970584" y="1339913"/>
                <a:chExt cx="2250834" cy="3575844"/>
              </a:xfrm>
            </p:grpSpPr>
            <p:sp>
              <p:nvSpPr>
                <p:cNvPr id="114" name="矩形 113">
                  <a:extLst>
                    <a:ext uri="{FF2B5EF4-FFF2-40B4-BE49-F238E27FC236}">
                      <a16:creationId xmlns:a16="http://schemas.microsoft.com/office/drawing/2014/main" id="{E71C563C-9A73-4EF8-8A27-A980AE48F09A}"/>
                    </a:ext>
                  </a:extLst>
                </p:cNvPr>
                <p:cNvSpPr/>
                <p:nvPr/>
              </p:nvSpPr>
              <p:spPr>
                <a:xfrm>
                  <a:off x="4970584"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方式方法多样化</a:t>
                  </a:r>
                </a:p>
              </p:txBody>
            </p:sp>
            <p:grpSp>
              <p:nvGrpSpPr>
                <p:cNvPr id="115" name="组合 114">
                  <a:extLst>
                    <a:ext uri="{FF2B5EF4-FFF2-40B4-BE49-F238E27FC236}">
                      <a16:creationId xmlns:a16="http://schemas.microsoft.com/office/drawing/2014/main" id="{841B810F-695C-4BA3-89E0-A5A879F4E0D0}"/>
                    </a:ext>
                  </a:extLst>
                </p:cNvPr>
                <p:cNvGrpSpPr/>
                <p:nvPr/>
              </p:nvGrpSpPr>
              <p:grpSpPr>
                <a:xfrm>
                  <a:off x="5554981" y="1339913"/>
                  <a:ext cx="1082040" cy="2826488"/>
                  <a:chOff x="5554981" y="1339913"/>
                  <a:chExt cx="1082040" cy="2826488"/>
                </a:xfrm>
              </p:grpSpPr>
              <p:sp>
                <p:nvSpPr>
                  <p:cNvPr id="116" name="梯形 115">
                    <a:extLst>
                      <a:ext uri="{FF2B5EF4-FFF2-40B4-BE49-F238E27FC236}">
                        <a16:creationId xmlns:a16="http://schemas.microsoft.com/office/drawing/2014/main" id="{76BCC31D-F0C0-4329-BABA-4A321C93F573}"/>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17" name="椭圆 116">
                    <a:extLst>
                      <a:ext uri="{FF2B5EF4-FFF2-40B4-BE49-F238E27FC236}">
                        <a16:creationId xmlns:a16="http://schemas.microsoft.com/office/drawing/2014/main" id="{7EF3DF28-9DB6-4971-8E29-D078FA4F901C}"/>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18" name="任意多边形 133">
                    <a:extLst>
                      <a:ext uri="{FF2B5EF4-FFF2-40B4-BE49-F238E27FC236}">
                        <a16:creationId xmlns:a16="http://schemas.microsoft.com/office/drawing/2014/main" id="{163239B5-8108-40B4-9AE0-54AEF5516AA2}"/>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19" name="任意多边形 134">
                    <a:extLst>
                      <a:ext uri="{FF2B5EF4-FFF2-40B4-BE49-F238E27FC236}">
                        <a16:creationId xmlns:a16="http://schemas.microsoft.com/office/drawing/2014/main" id="{2BE5BE41-9719-452B-869C-D3D6516F05B7}"/>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20" name="任意多边形 135">
                    <a:extLst>
                      <a:ext uri="{FF2B5EF4-FFF2-40B4-BE49-F238E27FC236}">
                        <a16:creationId xmlns:a16="http://schemas.microsoft.com/office/drawing/2014/main" id="{65D11A60-813A-424B-BFE3-CE4D2CA9CABD}"/>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06" name="千图PPT彼岸天：ID 8661124库_组合 5">
                <a:extLst>
                  <a:ext uri="{FF2B5EF4-FFF2-40B4-BE49-F238E27FC236}">
                    <a16:creationId xmlns:a16="http://schemas.microsoft.com/office/drawing/2014/main" id="{0EBA56A8-278A-4871-8075-6788A5DFA06A}"/>
                  </a:ext>
                </a:extLst>
              </p:cNvPr>
              <p:cNvGrpSpPr/>
              <p:nvPr>
                <p:custDataLst>
                  <p:tags r:id="rId5"/>
                </p:custDataLst>
              </p:nvPr>
            </p:nvGrpSpPr>
            <p:grpSpPr>
              <a:xfrm>
                <a:off x="4970583" y="1339914"/>
                <a:ext cx="2250835" cy="3575845"/>
                <a:chOff x="8364254" y="1339913"/>
                <a:chExt cx="2250834" cy="3575844"/>
              </a:xfrm>
            </p:grpSpPr>
            <p:sp>
              <p:nvSpPr>
                <p:cNvPr id="107" name="矩形 106">
                  <a:extLst>
                    <a:ext uri="{FF2B5EF4-FFF2-40B4-BE49-F238E27FC236}">
                      <a16:creationId xmlns:a16="http://schemas.microsoft.com/office/drawing/2014/main" id="{F8F18964-0BE1-4140-8B90-C42B20F77811}"/>
                    </a:ext>
                  </a:extLst>
                </p:cNvPr>
                <p:cNvSpPr/>
                <p:nvPr/>
              </p:nvSpPr>
              <p:spPr>
                <a:xfrm>
                  <a:off x="8364254"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受众范围非常广泛</a:t>
                  </a:r>
                </a:p>
              </p:txBody>
            </p:sp>
            <p:grpSp>
              <p:nvGrpSpPr>
                <p:cNvPr id="108" name="组合 107">
                  <a:extLst>
                    <a:ext uri="{FF2B5EF4-FFF2-40B4-BE49-F238E27FC236}">
                      <a16:creationId xmlns:a16="http://schemas.microsoft.com/office/drawing/2014/main" id="{4B0031F5-2325-458E-992D-FA3A3EDC6F6E}"/>
                    </a:ext>
                  </a:extLst>
                </p:cNvPr>
                <p:cNvGrpSpPr/>
                <p:nvPr/>
              </p:nvGrpSpPr>
              <p:grpSpPr>
                <a:xfrm>
                  <a:off x="8948651" y="1339913"/>
                  <a:ext cx="1082040" cy="2826488"/>
                  <a:chOff x="8948650" y="1339913"/>
                  <a:chExt cx="1082040" cy="2826488"/>
                </a:xfrm>
              </p:grpSpPr>
              <p:sp>
                <p:nvSpPr>
                  <p:cNvPr id="109" name="梯形 108">
                    <a:extLst>
                      <a:ext uri="{FF2B5EF4-FFF2-40B4-BE49-F238E27FC236}">
                        <a16:creationId xmlns:a16="http://schemas.microsoft.com/office/drawing/2014/main" id="{8FBE4695-7F34-4617-A897-8EDD4C5A1E90}"/>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10" name="椭圆 109">
                    <a:extLst>
                      <a:ext uri="{FF2B5EF4-FFF2-40B4-BE49-F238E27FC236}">
                        <a16:creationId xmlns:a16="http://schemas.microsoft.com/office/drawing/2014/main" id="{E9FB429E-4962-40CA-8419-9649A7985CDD}"/>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11" name="任意多边形 125">
                    <a:extLst>
                      <a:ext uri="{FF2B5EF4-FFF2-40B4-BE49-F238E27FC236}">
                        <a16:creationId xmlns:a16="http://schemas.microsoft.com/office/drawing/2014/main" id="{E648490A-C9BE-4DEF-B027-EA9F3E7123E4}"/>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12" name="任意多边形 126">
                    <a:extLst>
                      <a:ext uri="{FF2B5EF4-FFF2-40B4-BE49-F238E27FC236}">
                        <a16:creationId xmlns:a16="http://schemas.microsoft.com/office/drawing/2014/main" id="{8F1F87C3-EE98-4BE1-B1A4-A15A518FAC08}"/>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13" name="任意多边形 127">
                    <a:extLst>
                      <a:ext uri="{FF2B5EF4-FFF2-40B4-BE49-F238E27FC236}">
                        <a16:creationId xmlns:a16="http://schemas.microsoft.com/office/drawing/2014/main" id="{7388C737-FFFC-4D33-86FA-6667E3F0082C}"/>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77" name="千图PPT彼岸天：ID 8661124库_组合 6">
              <a:extLst>
                <a:ext uri="{FF2B5EF4-FFF2-40B4-BE49-F238E27FC236}">
                  <a16:creationId xmlns:a16="http://schemas.microsoft.com/office/drawing/2014/main" id="{923CD2A6-C6BF-47E7-9EBA-9AFAE3C8AAA5}"/>
                </a:ext>
              </a:extLst>
            </p:cNvPr>
            <p:cNvGrpSpPr/>
            <p:nvPr>
              <p:custDataLst>
                <p:tags r:id="rId1"/>
              </p:custDataLst>
            </p:nvPr>
          </p:nvGrpSpPr>
          <p:grpSpPr>
            <a:xfrm>
              <a:off x="7435771" y="1339914"/>
              <a:ext cx="2250835" cy="3575845"/>
              <a:chOff x="9493266" y="1339913"/>
              <a:chExt cx="2250834" cy="3575844"/>
            </a:xfrm>
          </p:grpSpPr>
          <p:sp>
            <p:nvSpPr>
              <p:cNvPr id="97" name="矩形 96">
                <a:extLst>
                  <a:ext uri="{FF2B5EF4-FFF2-40B4-BE49-F238E27FC236}">
                    <a16:creationId xmlns:a16="http://schemas.microsoft.com/office/drawing/2014/main" id="{55F86528-5553-458E-A445-F6B6F85BB721}"/>
                  </a:ext>
                </a:extLst>
              </p:cNvPr>
              <p:cNvSpPr/>
              <p:nvPr/>
            </p:nvSpPr>
            <p:spPr>
              <a:xfrm>
                <a:off x="9493266"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参与网民互动性强</a:t>
                </a:r>
              </a:p>
            </p:txBody>
          </p:sp>
          <p:grpSp>
            <p:nvGrpSpPr>
              <p:cNvPr id="98" name="组合 97">
                <a:extLst>
                  <a:ext uri="{FF2B5EF4-FFF2-40B4-BE49-F238E27FC236}">
                    <a16:creationId xmlns:a16="http://schemas.microsoft.com/office/drawing/2014/main" id="{E76A5069-D07F-4B9B-85CC-E1BFE238B1A0}"/>
                  </a:ext>
                </a:extLst>
              </p:cNvPr>
              <p:cNvGrpSpPr/>
              <p:nvPr/>
            </p:nvGrpSpPr>
            <p:grpSpPr>
              <a:xfrm>
                <a:off x="9917629" y="1339913"/>
                <a:ext cx="1082040" cy="2826488"/>
                <a:chOff x="8948650" y="1339913"/>
                <a:chExt cx="1082040" cy="2826488"/>
              </a:xfrm>
            </p:grpSpPr>
            <p:sp>
              <p:nvSpPr>
                <p:cNvPr id="99" name="梯形 98">
                  <a:extLst>
                    <a:ext uri="{FF2B5EF4-FFF2-40B4-BE49-F238E27FC236}">
                      <a16:creationId xmlns:a16="http://schemas.microsoft.com/office/drawing/2014/main" id="{C8784E3D-6FCD-4020-8E52-F6477EFDFA03}"/>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00" name="椭圆 99">
                  <a:extLst>
                    <a:ext uri="{FF2B5EF4-FFF2-40B4-BE49-F238E27FC236}">
                      <a16:creationId xmlns:a16="http://schemas.microsoft.com/office/drawing/2014/main" id="{8EDE69AE-87B7-41FF-893B-21EB5B18A258}"/>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01" name="任意多边形 117">
                  <a:extLst>
                    <a:ext uri="{FF2B5EF4-FFF2-40B4-BE49-F238E27FC236}">
                      <a16:creationId xmlns:a16="http://schemas.microsoft.com/office/drawing/2014/main" id="{07E0E498-F3DE-4DE9-B1D2-280FBC5881EB}"/>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02" name="任意多边形 118">
                  <a:extLst>
                    <a:ext uri="{FF2B5EF4-FFF2-40B4-BE49-F238E27FC236}">
                      <a16:creationId xmlns:a16="http://schemas.microsoft.com/office/drawing/2014/main" id="{3B7A5922-BF5C-4F39-A2B3-9E4D2A409B38}"/>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03" name="任意多边形 119">
                  <a:extLst>
                    <a:ext uri="{FF2B5EF4-FFF2-40B4-BE49-F238E27FC236}">
                      <a16:creationId xmlns:a16="http://schemas.microsoft.com/office/drawing/2014/main" id="{54D1CE25-B4C1-47F0-8F45-1A3157B77F3E}"/>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78" name="千图PPT彼岸天：ID 8661124库_组合 7">
              <a:extLst>
                <a:ext uri="{FF2B5EF4-FFF2-40B4-BE49-F238E27FC236}">
                  <a16:creationId xmlns:a16="http://schemas.microsoft.com/office/drawing/2014/main" id="{4E67DD92-DB8F-4339-9448-891EE09A6D04}"/>
                </a:ext>
              </a:extLst>
            </p:cNvPr>
            <p:cNvGrpSpPr/>
            <p:nvPr>
              <p:custDataLst>
                <p:tags r:id="rId2"/>
              </p:custDataLst>
            </p:nvPr>
          </p:nvGrpSpPr>
          <p:grpSpPr>
            <a:xfrm>
              <a:off x="9580893" y="1339914"/>
              <a:ext cx="2250835" cy="3575845"/>
              <a:chOff x="9333232" y="1339913"/>
              <a:chExt cx="2250834" cy="3575844"/>
            </a:xfrm>
          </p:grpSpPr>
          <p:sp>
            <p:nvSpPr>
              <p:cNvPr id="79" name="矩形 78">
                <a:extLst>
                  <a:ext uri="{FF2B5EF4-FFF2-40B4-BE49-F238E27FC236}">
                    <a16:creationId xmlns:a16="http://schemas.microsoft.com/office/drawing/2014/main" id="{A0AB44F7-31E7-4E49-AAE0-E52EF1CB35EC}"/>
                  </a:ext>
                </a:extLst>
              </p:cNvPr>
              <p:cNvSpPr/>
              <p:nvPr/>
            </p:nvSpPr>
            <p:spPr>
              <a:xfrm>
                <a:off x="9333232"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互动价值显著</a:t>
                </a:r>
              </a:p>
            </p:txBody>
          </p:sp>
          <p:grpSp>
            <p:nvGrpSpPr>
              <p:cNvPr id="81" name="组合 80">
                <a:extLst>
                  <a:ext uri="{FF2B5EF4-FFF2-40B4-BE49-F238E27FC236}">
                    <a16:creationId xmlns:a16="http://schemas.microsoft.com/office/drawing/2014/main" id="{02F3C150-05F3-426D-897D-B284F1DB3CE6}"/>
                  </a:ext>
                </a:extLst>
              </p:cNvPr>
              <p:cNvGrpSpPr/>
              <p:nvPr/>
            </p:nvGrpSpPr>
            <p:grpSpPr>
              <a:xfrm>
                <a:off x="9917629" y="1339913"/>
                <a:ext cx="1082040" cy="2826488"/>
                <a:chOff x="8948650" y="1339913"/>
                <a:chExt cx="1082040" cy="2826488"/>
              </a:xfrm>
            </p:grpSpPr>
            <p:sp>
              <p:nvSpPr>
                <p:cNvPr id="83" name="梯形 82">
                  <a:extLst>
                    <a:ext uri="{FF2B5EF4-FFF2-40B4-BE49-F238E27FC236}">
                      <a16:creationId xmlns:a16="http://schemas.microsoft.com/office/drawing/2014/main" id="{0900FDC8-D05E-4DC4-9EE3-03B5155F4E20}"/>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3" name="椭圆 92">
                  <a:extLst>
                    <a:ext uri="{FF2B5EF4-FFF2-40B4-BE49-F238E27FC236}">
                      <a16:creationId xmlns:a16="http://schemas.microsoft.com/office/drawing/2014/main" id="{C616093F-A90B-419D-A2B4-7952E9135C18}"/>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4" name="任意多边形 109">
                  <a:extLst>
                    <a:ext uri="{FF2B5EF4-FFF2-40B4-BE49-F238E27FC236}">
                      <a16:creationId xmlns:a16="http://schemas.microsoft.com/office/drawing/2014/main" id="{D5D8BA73-D1D6-45EE-8171-E73737B005E1}"/>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5" name="任意多边形 110">
                  <a:extLst>
                    <a:ext uri="{FF2B5EF4-FFF2-40B4-BE49-F238E27FC236}">
                      <a16:creationId xmlns:a16="http://schemas.microsoft.com/office/drawing/2014/main" id="{29E58229-7E6B-4BD0-8482-23D996014BBF}"/>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96" name="任意多边形 111">
                  <a:extLst>
                    <a:ext uri="{FF2B5EF4-FFF2-40B4-BE49-F238E27FC236}">
                      <a16:creationId xmlns:a16="http://schemas.microsoft.com/office/drawing/2014/main" id="{73C96097-D4BA-4FF2-9350-FF34F2363193}"/>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179104879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视频直播的特点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互动中心要求低</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视频直播的主播申请程序特别容易且要求非常简单，只需个体网民在直播平台注册账号并进行实名认证，即可拥有自己的房间，从而开启视频直播的网络互动。如此简单易操作的申请程序使任意网民都可以通过视频直播发出自己的声音、表达自己的意见和释放自己的个性。</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图所示为已注册的账号开通直播的过程。</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85EC5E7A-E48C-4450-A8BF-6FD400B78D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5763" y="3913001"/>
            <a:ext cx="5274948" cy="2676986"/>
          </a:xfrm>
          <a:prstGeom prst="rect">
            <a:avLst/>
          </a:prstGeom>
        </p:spPr>
      </p:pic>
    </p:spTree>
    <p:extLst>
      <p:ext uri="{BB962C8B-B14F-4D97-AF65-F5344CB8AC3E}">
        <p14:creationId xmlns:p14="http://schemas.microsoft.com/office/powerpoint/2010/main" val="162125760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视频直播的特点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方式方法多样化</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视频直播互动形式的多样性主要体现在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方面，包括获取方式的多样性、信息内容的多样性和时空界限的多样性。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首先，获取方式具有多样性。随着移动通新技术和网络信息技术的进一步发展，只要有网络，互动方可以通过台式电脑、笔记本电脑、手机、平板电脑以及电视等各式各样的设备获取视频直播内容。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557219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4" y="998390"/>
            <a:ext cx="5200668" cy="521373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视频直播的特点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方式方法多样化</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其次，信息内容具有多样性。在任意网民都可以成为视频直播内容生产者与制造者的条件下，而视频直播内容又与网民自身的生活、工作和兴趣息息相关，所以不同的网民，其产出的视频直播内容肯定也不一样，例如品尝美味、社交聊天、才艺展示或售卖商品等都可以成为直播内容。</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图所示为多样化的直播内容。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C578ACE0-FC83-465E-8B0D-7C2870D23C89}"/>
              </a:ext>
            </a:extLst>
          </p:cNvPr>
          <p:cNvGrpSpPr/>
          <p:nvPr/>
        </p:nvGrpSpPr>
        <p:grpSpPr>
          <a:xfrm>
            <a:off x="5897287" y="2184387"/>
            <a:ext cx="5450606" cy="3194808"/>
            <a:chOff x="3383302" y="4124303"/>
            <a:chExt cx="3566971" cy="2090738"/>
          </a:xfrm>
        </p:grpSpPr>
        <p:pic>
          <p:nvPicPr>
            <p:cNvPr id="12290" name="Picture 2">
              <a:extLst>
                <a:ext uri="{FF2B5EF4-FFF2-40B4-BE49-F238E27FC236}">
                  <a16:creationId xmlns:a16="http://schemas.microsoft.com/office/drawing/2014/main" id="{61E5479A-51F3-4DFF-8CA1-DACEF91C3C1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3302" y="4124303"/>
              <a:ext cx="1184275"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a:extLst>
                <a:ext uri="{FF2B5EF4-FFF2-40B4-BE49-F238E27FC236}">
                  <a16:creationId xmlns:a16="http://schemas.microsoft.com/office/drawing/2014/main" id="{A2445B4D-8C70-4421-B44E-1C2C5B920F7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54025" y="4132241"/>
              <a:ext cx="1025525"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4">
              <a:extLst>
                <a:ext uri="{FF2B5EF4-FFF2-40B4-BE49-F238E27FC236}">
                  <a16:creationId xmlns:a16="http://schemas.microsoft.com/office/drawing/2014/main" id="{F6A8D184-0E02-4C0B-821B-AA9565EE3A8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65998" y="4124303"/>
              <a:ext cx="1184275"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21632648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51927"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视频直播的特点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方式方法多样化</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最后，时空界限具有多样性。视频直播互动形式以互联网技术和媒介工具为依托，所以只要网民有网络和媒介工具，可以根据自身需求随时随地对视频直播的内容信息加以获取。打破了传统的时空限制，同时也顺应了当前时期大众的生活与工作方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439288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51927" cy="480336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视频直播的特点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精准捕捉互动受众</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视频直播互动形式与传统的互动形式有很大不同，传统互动形式以“多层级互动”为主，而视频直播互动形式则是一种垂直性互动。因为在互动过程中无需转述，从而大大减少多层级互动造成的信息损耗。</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传播视角，无论是文字、图片还是视频，在互动之前都可以进行加工和剪辑，但视频直播却构成了参与网民与互动中心现场的实时连接，最大程度的保证了参与网民的真实体验感，也有力地增强了信息的可信度，还极大地满足参与网民对于“内容真实”的要求与渴望，因此可以精确捕捉大量的互动受众。</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0757412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711091" y="2885764"/>
            <a:ext cx="3690532" cy="2072106"/>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网络互动的形式分类</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不同形式的互动特点</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网络互动的原则</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网络互动的评估</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5232199" cy="518808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视频直播的特点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参与网民互动性强</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与其余网络互动形式相比，视频直播互动形式具有突出的互动性。它的互动性不仅表现在网民与主播之间的互动，也表现在主播与主播以及网民与网民之间的互动。例如主播通过直播展示自己，也可通过分享直播内容获得其他网民赞同，而参与直播互动的网民，可以通过弹幕、评论的形式实现与主播或其他网民的交流互动。</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图所示为视频直播的互动性。</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2EC4C8F1-F8E1-4AAA-983F-6BA47C8DB8FD}"/>
              </a:ext>
            </a:extLst>
          </p:cNvPr>
          <p:cNvGrpSpPr/>
          <p:nvPr/>
        </p:nvGrpSpPr>
        <p:grpSpPr>
          <a:xfrm>
            <a:off x="6782865" y="2203334"/>
            <a:ext cx="3957970" cy="3554234"/>
            <a:chOff x="6908471" y="2875988"/>
            <a:chExt cx="2319393" cy="2082801"/>
          </a:xfrm>
        </p:grpSpPr>
        <p:pic>
          <p:nvPicPr>
            <p:cNvPr id="13314" name="Picture 2">
              <a:extLst>
                <a:ext uri="{FF2B5EF4-FFF2-40B4-BE49-F238E27FC236}">
                  <a16:creationId xmlns:a16="http://schemas.microsoft.com/office/drawing/2014/main" id="{DBF9731B-C978-490B-B7C3-424CCCC34C5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08471" y="2875989"/>
              <a:ext cx="1049338"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a:extLst>
                <a:ext uri="{FF2B5EF4-FFF2-40B4-BE49-F238E27FC236}">
                  <a16:creationId xmlns:a16="http://schemas.microsoft.com/office/drawing/2014/main" id="{4E72EBC5-1EB9-4C54-BAAD-C50777CF101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43589" y="2875988"/>
              <a:ext cx="1184275"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箭头: 右 2">
            <a:extLst>
              <a:ext uri="{FF2B5EF4-FFF2-40B4-BE49-F238E27FC236}">
                <a16:creationId xmlns:a16="http://schemas.microsoft.com/office/drawing/2014/main" id="{83695542-951F-455C-9CDB-F60C05FD7A71}"/>
              </a:ext>
            </a:extLst>
          </p:cNvPr>
          <p:cNvSpPr/>
          <p:nvPr/>
        </p:nvSpPr>
        <p:spPr>
          <a:xfrm>
            <a:off x="6520618" y="3592433"/>
            <a:ext cx="365760" cy="4571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3977002-9C04-4ABA-8C52-DDE018FBD997}"/>
              </a:ext>
            </a:extLst>
          </p:cNvPr>
          <p:cNvSpPr txBox="1"/>
          <p:nvPr/>
        </p:nvSpPr>
        <p:spPr>
          <a:xfrm>
            <a:off x="5888540" y="3035416"/>
            <a:ext cx="737826" cy="1477328"/>
          </a:xfrm>
          <a:prstGeom prst="rect">
            <a:avLst/>
          </a:prstGeom>
          <a:noFill/>
        </p:spPr>
        <p:txBody>
          <a:bodyPr wrap="square">
            <a:spAutoFit/>
          </a:bodyPr>
          <a:lstStyle/>
          <a:p>
            <a:r>
              <a:rPr lang="zh-CN" altLang="en-US" dirty="0">
                <a:solidFill>
                  <a:schemeClr val="accent2"/>
                </a:solidFill>
                <a:latin typeface="微软雅黑" panose="020B0503020204020204" pitchFamily="34" charset="-122"/>
                <a:ea typeface="微软雅黑" panose="020B0503020204020204" pitchFamily="34" charset="-122"/>
              </a:rPr>
              <a:t>主播与主播之间的</a:t>
            </a:r>
            <a:r>
              <a:rPr lang="zh-CN" altLang="zh-CN" sz="1800" dirty="0">
                <a:solidFill>
                  <a:schemeClr val="accent2"/>
                </a:solidFill>
                <a:latin typeface="微软雅黑" panose="020B0503020204020204" pitchFamily="34" charset="-122"/>
                <a:ea typeface="微软雅黑" panose="020B0503020204020204" pitchFamily="34" charset="-122"/>
              </a:rPr>
              <a:t>互动</a:t>
            </a:r>
            <a:endParaRPr lang="zh-CN" altLang="en-US" dirty="0">
              <a:solidFill>
                <a:schemeClr val="accent2"/>
              </a:solidFill>
            </a:endParaRPr>
          </a:p>
        </p:txBody>
      </p:sp>
      <p:sp>
        <p:nvSpPr>
          <p:cNvPr id="14" name="箭头: 右 13">
            <a:extLst>
              <a:ext uri="{FF2B5EF4-FFF2-40B4-BE49-F238E27FC236}">
                <a16:creationId xmlns:a16="http://schemas.microsoft.com/office/drawing/2014/main" id="{0310A934-F3AA-4D52-AEF8-09F5F8886491}"/>
              </a:ext>
            </a:extLst>
          </p:cNvPr>
          <p:cNvSpPr/>
          <p:nvPr/>
        </p:nvSpPr>
        <p:spPr>
          <a:xfrm rot="10800000">
            <a:off x="9364610" y="4823193"/>
            <a:ext cx="1595577" cy="51504"/>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D2B9EF41-AB53-452F-8A2F-8D4B29F19BA6}"/>
              </a:ext>
            </a:extLst>
          </p:cNvPr>
          <p:cNvSpPr txBox="1"/>
          <p:nvPr/>
        </p:nvSpPr>
        <p:spPr>
          <a:xfrm>
            <a:off x="10958730" y="3906723"/>
            <a:ext cx="737826" cy="1477328"/>
          </a:xfrm>
          <a:prstGeom prst="rect">
            <a:avLst/>
          </a:prstGeom>
          <a:noFill/>
        </p:spPr>
        <p:txBody>
          <a:bodyPr wrap="square">
            <a:spAutoFit/>
          </a:bodyPr>
          <a:lstStyle/>
          <a:p>
            <a:r>
              <a:rPr lang="zh-CN" altLang="en-US" dirty="0">
                <a:solidFill>
                  <a:schemeClr val="accent2"/>
                </a:solidFill>
                <a:latin typeface="微软雅黑" panose="020B0503020204020204" pitchFamily="34" charset="-122"/>
                <a:ea typeface="微软雅黑" panose="020B0503020204020204" pitchFamily="34" charset="-122"/>
              </a:rPr>
              <a:t>网民与主播之间的</a:t>
            </a:r>
            <a:r>
              <a:rPr lang="zh-CN" altLang="zh-CN" sz="1800" dirty="0">
                <a:solidFill>
                  <a:schemeClr val="accent2"/>
                </a:solidFill>
                <a:latin typeface="微软雅黑" panose="020B0503020204020204" pitchFamily="34" charset="-122"/>
                <a:ea typeface="微软雅黑" panose="020B0503020204020204" pitchFamily="34" charset="-122"/>
              </a:rPr>
              <a:t>互动</a:t>
            </a:r>
            <a:endParaRPr lang="zh-CN" altLang="en-US" dirty="0">
              <a:solidFill>
                <a:schemeClr val="accent2"/>
              </a:solidFill>
            </a:endParaRPr>
          </a:p>
        </p:txBody>
      </p:sp>
    </p:spTree>
    <p:extLst>
      <p:ext uri="{BB962C8B-B14F-4D97-AF65-F5344CB8AC3E}">
        <p14:creationId xmlns:p14="http://schemas.microsoft.com/office/powerpoint/2010/main" val="3451469793"/>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96072" cy="241809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视频直播的特点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互动价值显著</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开放的视频直播互动平台中，最重要的资源就是主播背后的粉丝群体所带来的“粉丝经济”，即互动价值。互动价值为互动中心和互动形式提供了赖以生存的保证。同时随着日益凸显的明星效应，也为视频直播互动形式带来更多的效益与影响力，从而使互动价值越发显著</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p:txBody>
      </p:sp>
      <p:sp>
        <p:nvSpPr>
          <p:cNvPr id="12" name="文本框 11">
            <a:extLst>
              <a:ext uri="{FF2B5EF4-FFF2-40B4-BE49-F238E27FC236}">
                <a16:creationId xmlns:a16="http://schemas.microsoft.com/office/drawing/2014/main" id="{E3977002-9C04-4ABA-8C52-DDE018FBD997}"/>
              </a:ext>
            </a:extLst>
          </p:cNvPr>
          <p:cNvSpPr txBox="1"/>
          <p:nvPr/>
        </p:nvSpPr>
        <p:spPr>
          <a:xfrm>
            <a:off x="1887252" y="4848945"/>
            <a:ext cx="2000118" cy="1477328"/>
          </a:xfrm>
          <a:prstGeom prst="rect">
            <a:avLst/>
          </a:prstGeom>
          <a:noFill/>
        </p:spPr>
        <p:txBody>
          <a:bodyPr wrap="square">
            <a:spAutoFit/>
          </a:bodyPr>
          <a:lstStyle/>
          <a:p>
            <a:pPr algn="just"/>
            <a:r>
              <a:rPr lang="zh-CN" altLang="zh-CN" dirty="0">
                <a:solidFill>
                  <a:schemeClr val="accent2"/>
                </a:solidFill>
                <a:latin typeface="微软雅黑" panose="020B0503020204020204" pitchFamily="34" charset="-122"/>
                <a:ea typeface="微软雅黑" panose="020B0503020204020204" pitchFamily="34" charset="-122"/>
              </a:rPr>
              <a:t>网民观看直播并参与讨论，互动价值满足了个体网民的娱乐、种草和购买等需求</a:t>
            </a: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D2B9EF41-AB53-452F-8A2F-8D4B29F19BA6}"/>
              </a:ext>
            </a:extLst>
          </p:cNvPr>
          <p:cNvSpPr txBox="1"/>
          <p:nvPr/>
        </p:nvSpPr>
        <p:spPr>
          <a:xfrm>
            <a:off x="7610404" y="4853421"/>
            <a:ext cx="2648092" cy="1200329"/>
          </a:xfrm>
          <a:prstGeom prst="rect">
            <a:avLst/>
          </a:prstGeom>
          <a:noFill/>
        </p:spPr>
        <p:txBody>
          <a:bodyPr wrap="square">
            <a:spAutoFit/>
          </a:bodyPr>
          <a:lstStyle/>
          <a:p>
            <a:pPr algn="just"/>
            <a:r>
              <a:rPr lang="zh-CN" altLang="zh-CN" dirty="0">
                <a:solidFill>
                  <a:schemeClr val="accent2"/>
                </a:solidFill>
                <a:latin typeface="微软雅黑" panose="020B0503020204020204" pitchFamily="34" charset="-122"/>
                <a:ea typeface="微软雅黑" panose="020B0503020204020204" pitchFamily="34" charset="-122"/>
              </a:rPr>
              <a:t>主播和商家售卖商品以获取利润，互动价值满足了网络社会的发展进步和经济效益的需求</a:t>
            </a:r>
            <a:endParaRPr lang="zh-CN" altLang="en-US" dirty="0">
              <a:solidFill>
                <a:schemeClr val="accent2"/>
              </a:solidFill>
              <a:latin typeface="微软雅黑" panose="020B0503020204020204" pitchFamily="34" charset="-122"/>
              <a:ea typeface="微软雅黑" panose="020B0503020204020204" pitchFamily="34" charset="-122"/>
            </a:endParaRPr>
          </a:p>
        </p:txBody>
      </p:sp>
      <p:pic>
        <p:nvPicPr>
          <p:cNvPr id="14338" name="Picture 2">
            <a:extLst>
              <a:ext uri="{FF2B5EF4-FFF2-40B4-BE49-F238E27FC236}">
                <a16:creationId xmlns:a16="http://schemas.microsoft.com/office/drawing/2014/main" id="{134956A3-2961-41E5-B064-FD97D31E6C3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95412" y="3632037"/>
            <a:ext cx="2648092" cy="287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箭头: 右 15">
            <a:extLst>
              <a:ext uri="{FF2B5EF4-FFF2-40B4-BE49-F238E27FC236}">
                <a16:creationId xmlns:a16="http://schemas.microsoft.com/office/drawing/2014/main" id="{F6B25D20-E318-4705-81C4-6AB587A2E8FF}"/>
              </a:ext>
            </a:extLst>
          </p:cNvPr>
          <p:cNvSpPr/>
          <p:nvPr/>
        </p:nvSpPr>
        <p:spPr>
          <a:xfrm>
            <a:off x="3887370" y="5730495"/>
            <a:ext cx="1171142" cy="45719"/>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箭头: 右 17">
            <a:extLst>
              <a:ext uri="{FF2B5EF4-FFF2-40B4-BE49-F238E27FC236}">
                <a16:creationId xmlns:a16="http://schemas.microsoft.com/office/drawing/2014/main" id="{2F1418F1-02A8-4726-ABF4-56DB9B6DD2A0}"/>
              </a:ext>
            </a:extLst>
          </p:cNvPr>
          <p:cNvSpPr/>
          <p:nvPr/>
        </p:nvSpPr>
        <p:spPr>
          <a:xfrm rot="10800000">
            <a:off x="6804806" y="5332547"/>
            <a:ext cx="869847" cy="51504"/>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614907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不同形式的互动特点</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6361011" cy="5167568"/>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明星效应提升视频直播互动形式的效益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周杰伦担任《英雄联盟》明星召唤师——超越大使，通过为《英雄联盟》玩家谱写主题曲，并且参加四周年庆典的环节，扩大和提升《英雄联盟》的知名度与影响力。同时周杰伦还会以视频直播的互动形式进行《英雄联盟》游戏直播首秀，与广大参与活动的网民进行互动。这一互动活动的成功举办，无论是周杰伦还是游戏本身亦或者网络视频直播平台，都迅速跻身互联网与娱乐领域热门话题，超高的流量与互动数据，给平台带来巨大效益。</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5362" name="Picture 2">
            <a:extLst>
              <a:ext uri="{FF2B5EF4-FFF2-40B4-BE49-F238E27FC236}">
                <a16:creationId xmlns:a16="http://schemas.microsoft.com/office/drawing/2014/main" id="{F7B836C1-8F4F-4DA5-B433-C6B9718DCB2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55745" y="1951085"/>
            <a:ext cx="4768452" cy="3150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414734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grpSp>
        <p:nvGrpSpPr>
          <p:cNvPr id="9" name="组合 8">
            <a:extLst>
              <a:ext uri="{FF2B5EF4-FFF2-40B4-BE49-F238E27FC236}">
                <a16:creationId xmlns:a16="http://schemas.microsoft.com/office/drawing/2014/main" id="{C426DDD4-F502-46D5-A316-83FCFF35C4FE}"/>
              </a:ext>
            </a:extLst>
          </p:cNvPr>
          <p:cNvGrpSpPr/>
          <p:nvPr/>
        </p:nvGrpSpPr>
        <p:grpSpPr>
          <a:xfrm>
            <a:off x="1065168" y="1988923"/>
            <a:ext cx="10061664" cy="3983054"/>
            <a:chOff x="1065168" y="2184416"/>
            <a:chExt cx="10061664" cy="3983054"/>
          </a:xfrm>
        </p:grpSpPr>
        <p:grpSp>
          <p:nvGrpSpPr>
            <p:cNvPr id="11" name="组合 10">
              <a:extLst>
                <a:ext uri="{FF2B5EF4-FFF2-40B4-BE49-F238E27FC236}">
                  <a16:creationId xmlns:a16="http://schemas.microsoft.com/office/drawing/2014/main" id="{DC5CD596-36D8-4DA6-B461-AEC8E30401CB}"/>
                </a:ext>
              </a:extLst>
            </p:cNvPr>
            <p:cNvGrpSpPr/>
            <p:nvPr/>
          </p:nvGrpSpPr>
          <p:grpSpPr>
            <a:xfrm>
              <a:off x="1065168" y="2184416"/>
              <a:ext cx="10061664" cy="3983054"/>
              <a:chOff x="1883058" y="1839002"/>
              <a:chExt cx="5388428" cy="2133087"/>
            </a:xfrm>
          </p:grpSpPr>
          <p:sp>
            <p:nvSpPr>
              <p:cNvPr id="19" name="Arc 5">
                <a:extLst>
                  <a:ext uri="{FF2B5EF4-FFF2-40B4-BE49-F238E27FC236}">
                    <a16:creationId xmlns:a16="http://schemas.microsoft.com/office/drawing/2014/main" id="{49879B8C-BB48-48B6-B5FD-23A078324DE7}"/>
                  </a:ext>
                </a:extLst>
              </p:cNvPr>
              <p:cNvSpPr/>
              <p:nvPr/>
            </p:nvSpPr>
            <p:spPr>
              <a:xfrm>
                <a:off x="1883058" y="2024743"/>
                <a:ext cx="1208315" cy="1208315"/>
              </a:xfrm>
              <a:prstGeom prst="arc">
                <a:avLst>
                  <a:gd name="adj1" fmla="val 9108265"/>
                  <a:gd name="adj2" fmla="val 1721537"/>
                </a:avLst>
              </a:prstGeom>
              <a:ln w="152400" cap="rnd"/>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Arc 6">
                <a:extLst>
                  <a:ext uri="{FF2B5EF4-FFF2-40B4-BE49-F238E27FC236}">
                    <a16:creationId xmlns:a16="http://schemas.microsoft.com/office/drawing/2014/main" id="{633993B8-B4FE-4D88-A204-9C7F1F35028F}"/>
                  </a:ext>
                </a:extLst>
              </p:cNvPr>
              <p:cNvSpPr/>
              <p:nvPr/>
            </p:nvSpPr>
            <p:spPr>
              <a:xfrm flipV="1">
                <a:off x="2928086" y="2628900"/>
                <a:ext cx="1208315" cy="1208315"/>
              </a:xfrm>
              <a:prstGeom prst="arc">
                <a:avLst>
                  <a:gd name="adj1" fmla="val 9108265"/>
                  <a:gd name="adj2" fmla="val 1721537"/>
                </a:avLst>
              </a:prstGeom>
              <a:ln w="15240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Arc 7">
                <a:extLst>
                  <a:ext uri="{FF2B5EF4-FFF2-40B4-BE49-F238E27FC236}">
                    <a16:creationId xmlns:a16="http://schemas.microsoft.com/office/drawing/2014/main" id="{D9089359-5632-4F57-9EE7-7DC375BC7101}"/>
                  </a:ext>
                </a:extLst>
              </p:cNvPr>
              <p:cNvSpPr/>
              <p:nvPr/>
            </p:nvSpPr>
            <p:spPr>
              <a:xfrm>
                <a:off x="3973114" y="2024743"/>
                <a:ext cx="1208315" cy="1208315"/>
              </a:xfrm>
              <a:prstGeom prst="arc">
                <a:avLst>
                  <a:gd name="adj1" fmla="val 9108265"/>
                  <a:gd name="adj2" fmla="val 1721537"/>
                </a:avLst>
              </a:prstGeom>
              <a:ln w="152400" cap="rnd">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Arc 8">
                <a:extLst>
                  <a:ext uri="{FF2B5EF4-FFF2-40B4-BE49-F238E27FC236}">
                    <a16:creationId xmlns:a16="http://schemas.microsoft.com/office/drawing/2014/main" id="{7F9078B3-2B81-4644-9F80-9D37F9DC371E}"/>
                  </a:ext>
                </a:extLst>
              </p:cNvPr>
              <p:cNvSpPr/>
              <p:nvPr/>
            </p:nvSpPr>
            <p:spPr>
              <a:xfrm flipV="1">
                <a:off x="5018143" y="2628900"/>
                <a:ext cx="1208315" cy="1208315"/>
              </a:xfrm>
              <a:prstGeom prst="arc">
                <a:avLst>
                  <a:gd name="adj1" fmla="val 9108265"/>
                  <a:gd name="adj2" fmla="val 1721537"/>
                </a:avLst>
              </a:prstGeom>
              <a:ln w="152400" cap="rnd">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Arc 9">
                <a:extLst>
                  <a:ext uri="{FF2B5EF4-FFF2-40B4-BE49-F238E27FC236}">
                    <a16:creationId xmlns:a16="http://schemas.microsoft.com/office/drawing/2014/main" id="{AC14EF03-9946-498F-AC54-915C59E44F4B}"/>
                  </a:ext>
                </a:extLst>
              </p:cNvPr>
              <p:cNvSpPr/>
              <p:nvPr/>
            </p:nvSpPr>
            <p:spPr>
              <a:xfrm>
                <a:off x="6063171" y="2024743"/>
                <a:ext cx="1208315" cy="1208315"/>
              </a:xfrm>
              <a:prstGeom prst="arc">
                <a:avLst>
                  <a:gd name="adj1" fmla="val 9108265"/>
                  <a:gd name="adj2" fmla="val 1721537"/>
                </a:avLst>
              </a:prstGeom>
              <a:ln w="152400" cap="rnd">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en-US" dirty="0">
                  <a:solidFill>
                    <a:prstClr val="black"/>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Oval 10">
                <a:extLst>
                  <a:ext uri="{FF2B5EF4-FFF2-40B4-BE49-F238E27FC236}">
                    <a16:creationId xmlns:a16="http://schemas.microsoft.com/office/drawing/2014/main" id="{93C31F85-2C84-4CBA-AF59-B02B760CE009}"/>
                  </a:ext>
                </a:extLst>
              </p:cNvPr>
              <p:cNvSpPr/>
              <p:nvPr/>
            </p:nvSpPr>
            <p:spPr>
              <a:xfrm>
                <a:off x="2250612" y="2392296"/>
                <a:ext cx="473207" cy="473207"/>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Rectangle 13">
                <a:extLst>
                  <a:ext uri="{FF2B5EF4-FFF2-40B4-BE49-F238E27FC236}">
                    <a16:creationId xmlns:a16="http://schemas.microsoft.com/office/drawing/2014/main" id="{C35F007B-8540-4329-85DD-A4986C226B56}"/>
                  </a:ext>
                </a:extLst>
              </p:cNvPr>
              <p:cNvSpPr/>
              <p:nvPr/>
            </p:nvSpPr>
            <p:spPr>
              <a:xfrm>
                <a:off x="2256327" y="2449991"/>
                <a:ext cx="461777" cy="357791"/>
              </a:xfrm>
              <a:prstGeom prst="rect">
                <a:avLst/>
              </a:prstGeom>
              <a:noFill/>
            </p:spPr>
            <p:txBody>
              <a:bodyPr wrap="square" lIns="91440" tIns="45720" rIns="91440" bIns="45720">
                <a:spAutoFit/>
              </a:bodyPr>
              <a:lstStyle/>
              <a:p>
                <a:pPr algn="ctr" defTabSz="914377"/>
                <a:r>
                  <a:rPr lang="en-US" sz="2500" dirty="0">
                    <a:ln w="0"/>
                    <a:solidFill>
                      <a:srgbClr val="595959"/>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6" name="Oval 14">
                <a:extLst>
                  <a:ext uri="{FF2B5EF4-FFF2-40B4-BE49-F238E27FC236}">
                    <a16:creationId xmlns:a16="http://schemas.microsoft.com/office/drawing/2014/main" id="{FC81B41C-92DF-40D1-ACDE-9005970F3B70}"/>
                  </a:ext>
                </a:extLst>
              </p:cNvPr>
              <p:cNvSpPr/>
              <p:nvPr/>
            </p:nvSpPr>
            <p:spPr>
              <a:xfrm>
                <a:off x="3295639" y="3025191"/>
                <a:ext cx="473207" cy="473207"/>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Rectangle 15">
                <a:extLst>
                  <a:ext uri="{FF2B5EF4-FFF2-40B4-BE49-F238E27FC236}">
                    <a16:creationId xmlns:a16="http://schemas.microsoft.com/office/drawing/2014/main" id="{60B1960E-31B3-40B5-B545-A71D0F25122F}"/>
                  </a:ext>
                </a:extLst>
              </p:cNvPr>
              <p:cNvSpPr/>
              <p:nvPr/>
            </p:nvSpPr>
            <p:spPr>
              <a:xfrm>
                <a:off x="3301354" y="3082886"/>
                <a:ext cx="461777" cy="357791"/>
              </a:xfrm>
              <a:prstGeom prst="rect">
                <a:avLst/>
              </a:prstGeom>
              <a:noFill/>
            </p:spPr>
            <p:txBody>
              <a:bodyPr wrap="square" lIns="91440" tIns="45720" rIns="91440" bIns="45720">
                <a:spAutoFit/>
              </a:bodyPr>
              <a:lstStyle/>
              <a:p>
                <a:pPr algn="ctr" defTabSz="914377"/>
                <a:r>
                  <a:rPr lang="en-US" sz="2500" dirty="0">
                    <a:ln w="0"/>
                    <a:solidFill>
                      <a:srgbClr val="595959"/>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28" name="Oval 16">
                <a:extLst>
                  <a:ext uri="{FF2B5EF4-FFF2-40B4-BE49-F238E27FC236}">
                    <a16:creationId xmlns:a16="http://schemas.microsoft.com/office/drawing/2014/main" id="{B6AE084C-D6BC-4875-B3FF-C8713453B0D0}"/>
                  </a:ext>
                </a:extLst>
              </p:cNvPr>
              <p:cNvSpPr/>
              <p:nvPr/>
            </p:nvSpPr>
            <p:spPr>
              <a:xfrm>
                <a:off x="4340668" y="2392296"/>
                <a:ext cx="473207" cy="473207"/>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Rectangle 17">
                <a:extLst>
                  <a:ext uri="{FF2B5EF4-FFF2-40B4-BE49-F238E27FC236}">
                    <a16:creationId xmlns:a16="http://schemas.microsoft.com/office/drawing/2014/main" id="{694FDAD4-43CC-47D2-B606-0DEE92C1B4AB}"/>
                  </a:ext>
                </a:extLst>
              </p:cNvPr>
              <p:cNvSpPr/>
              <p:nvPr/>
            </p:nvSpPr>
            <p:spPr>
              <a:xfrm>
                <a:off x="4346383" y="2449991"/>
                <a:ext cx="461777" cy="357791"/>
              </a:xfrm>
              <a:prstGeom prst="rect">
                <a:avLst/>
              </a:prstGeom>
              <a:noFill/>
            </p:spPr>
            <p:txBody>
              <a:bodyPr wrap="square" lIns="91440" tIns="45720" rIns="91440" bIns="45720">
                <a:spAutoFit/>
              </a:bodyPr>
              <a:lstStyle/>
              <a:p>
                <a:pPr algn="ctr" defTabSz="914377"/>
                <a:r>
                  <a:rPr lang="en-US" sz="2500" dirty="0">
                    <a:ln w="0"/>
                    <a:solidFill>
                      <a:srgbClr val="262626"/>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30" name="Oval 18">
                <a:extLst>
                  <a:ext uri="{FF2B5EF4-FFF2-40B4-BE49-F238E27FC236}">
                    <a16:creationId xmlns:a16="http://schemas.microsoft.com/office/drawing/2014/main" id="{8985695F-2062-4CBE-89EF-9E7DAD208FD0}"/>
                  </a:ext>
                </a:extLst>
              </p:cNvPr>
              <p:cNvSpPr/>
              <p:nvPr/>
            </p:nvSpPr>
            <p:spPr>
              <a:xfrm>
                <a:off x="6430725" y="2392296"/>
                <a:ext cx="473207" cy="473207"/>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Rectangle 19">
                <a:extLst>
                  <a:ext uri="{FF2B5EF4-FFF2-40B4-BE49-F238E27FC236}">
                    <a16:creationId xmlns:a16="http://schemas.microsoft.com/office/drawing/2014/main" id="{C170C668-8775-4FD1-B68D-B8D9109775EE}"/>
                  </a:ext>
                </a:extLst>
              </p:cNvPr>
              <p:cNvSpPr/>
              <p:nvPr/>
            </p:nvSpPr>
            <p:spPr>
              <a:xfrm>
                <a:off x="6436440" y="2449991"/>
                <a:ext cx="461777" cy="357791"/>
              </a:xfrm>
              <a:prstGeom prst="rect">
                <a:avLst/>
              </a:prstGeom>
              <a:noFill/>
            </p:spPr>
            <p:txBody>
              <a:bodyPr wrap="square" lIns="91440" tIns="45720" rIns="91440" bIns="45720">
                <a:spAutoFit/>
              </a:bodyPr>
              <a:lstStyle/>
              <a:p>
                <a:pPr algn="ctr" defTabSz="914377"/>
                <a:r>
                  <a:rPr lang="en-US" sz="2500" dirty="0">
                    <a:ln w="0"/>
                    <a:solidFill>
                      <a:srgbClr val="262626"/>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32" name="Oval 20">
                <a:extLst>
                  <a:ext uri="{FF2B5EF4-FFF2-40B4-BE49-F238E27FC236}">
                    <a16:creationId xmlns:a16="http://schemas.microsoft.com/office/drawing/2014/main" id="{4B7FFB0B-5264-4D06-AB1A-8837876DF5D3}"/>
                  </a:ext>
                </a:extLst>
              </p:cNvPr>
              <p:cNvSpPr/>
              <p:nvPr/>
            </p:nvSpPr>
            <p:spPr>
              <a:xfrm>
                <a:off x="5385696" y="3025191"/>
                <a:ext cx="473207" cy="473207"/>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Rectangle 21">
                <a:extLst>
                  <a:ext uri="{FF2B5EF4-FFF2-40B4-BE49-F238E27FC236}">
                    <a16:creationId xmlns:a16="http://schemas.microsoft.com/office/drawing/2014/main" id="{6BA15CA2-63D3-4332-B32B-B0133D376459}"/>
                  </a:ext>
                </a:extLst>
              </p:cNvPr>
              <p:cNvSpPr/>
              <p:nvPr/>
            </p:nvSpPr>
            <p:spPr>
              <a:xfrm>
                <a:off x="5391411" y="3082886"/>
                <a:ext cx="461777" cy="357791"/>
              </a:xfrm>
              <a:prstGeom prst="rect">
                <a:avLst/>
              </a:prstGeom>
              <a:noFill/>
            </p:spPr>
            <p:txBody>
              <a:bodyPr wrap="square" lIns="91440" tIns="45720" rIns="91440" bIns="45720">
                <a:spAutoFit/>
              </a:bodyPr>
              <a:lstStyle/>
              <a:p>
                <a:pPr algn="ctr" defTabSz="914377"/>
                <a:r>
                  <a:rPr lang="en-US" sz="2500" dirty="0">
                    <a:ln w="0"/>
                    <a:solidFill>
                      <a:srgbClr val="595959"/>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34" name="Oval 22">
                <a:extLst>
                  <a:ext uri="{FF2B5EF4-FFF2-40B4-BE49-F238E27FC236}">
                    <a16:creationId xmlns:a16="http://schemas.microsoft.com/office/drawing/2014/main" id="{80494D1B-3311-4A4B-995E-EE06FBA899E2}"/>
                  </a:ext>
                </a:extLst>
              </p:cNvPr>
              <p:cNvSpPr/>
              <p:nvPr/>
            </p:nvSpPr>
            <p:spPr>
              <a:xfrm>
                <a:off x="2301476" y="1839002"/>
                <a:ext cx="371478" cy="37147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Oval 23">
                <a:extLst>
                  <a:ext uri="{FF2B5EF4-FFF2-40B4-BE49-F238E27FC236}">
                    <a16:creationId xmlns:a16="http://schemas.microsoft.com/office/drawing/2014/main" id="{DA3E4378-7D83-43D5-A17C-E46D80C444BA}"/>
                  </a:ext>
                </a:extLst>
              </p:cNvPr>
              <p:cNvSpPr/>
              <p:nvPr/>
            </p:nvSpPr>
            <p:spPr>
              <a:xfrm>
                <a:off x="4391532" y="1839002"/>
                <a:ext cx="371478" cy="3714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Oval 24">
                <a:extLst>
                  <a:ext uri="{FF2B5EF4-FFF2-40B4-BE49-F238E27FC236}">
                    <a16:creationId xmlns:a16="http://schemas.microsoft.com/office/drawing/2014/main" id="{897E9E12-EA21-46FB-B41F-8B6B2D059563}"/>
                  </a:ext>
                </a:extLst>
              </p:cNvPr>
              <p:cNvSpPr/>
              <p:nvPr/>
            </p:nvSpPr>
            <p:spPr>
              <a:xfrm>
                <a:off x="6481589" y="1839002"/>
                <a:ext cx="371478" cy="37147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Oval 25">
                <a:extLst>
                  <a:ext uri="{FF2B5EF4-FFF2-40B4-BE49-F238E27FC236}">
                    <a16:creationId xmlns:a16="http://schemas.microsoft.com/office/drawing/2014/main" id="{32DBD619-BE69-411F-B10D-53959F47E288}"/>
                  </a:ext>
                </a:extLst>
              </p:cNvPr>
              <p:cNvSpPr/>
              <p:nvPr/>
            </p:nvSpPr>
            <p:spPr>
              <a:xfrm>
                <a:off x="3346504" y="3600611"/>
                <a:ext cx="371478" cy="3714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Oval 26">
                <a:extLst>
                  <a:ext uri="{FF2B5EF4-FFF2-40B4-BE49-F238E27FC236}">
                    <a16:creationId xmlns:a16="http://schemas.microsoft.com/office/drawing/2014/main" id="{A0761359-94A1-48FC-B912-C31C058A5D01}"/>
                  </a:ext>
                </a:extLst>
              </p:cNvPr>
              <p:cNvSpPr/>
              <p:nvPr/>
            </p:nvSpPr>
            <p:spPr>
              <a:xfrm>
                <a:off x="5436560" y="3600611"/>
                <a:ext cx="371478" cy="3714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TextBox 27">
                <a:extLst>
                  <a:ext uri="{FF2B5EF4-FFF2-40B4-BE49-F238E27FC236}">
                    <a16:creationId xmlns:a16="http://schemas.microsoft.com/office/drawing/2014/main" id="{EAB09D88-43C7-46DE-B180-19C017675627}"/>
                  </a:ext>
                </a:extLst>
              </p:cNvPr>
              <p:cNvSpPr txBox="1"/>
              <p:nvPr/>
            </p:nvSpPr>
            <p:spPr>
              <a:xfrm>
                <a:off x="2301476" y="1873494"/>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p>
            </p:txBody>
          </p:sp>
          <p:sp>
            <p:nvSpPr>
              <p:cNvPr id="40" name="TextBox 28">
                <a:extLst>
                  <a:ext uri="{FF2B5EF4-FFF2-40B4-BE49-F238E27FC236}">
                    <a16:creationId xmlns:a16="http://schemas.microsoft.com/office/drawing/2014/main" id="{55CDBFB8-8787-4D31-9E07-ECEA589AD384}"/>
                  </a:ext>
                </a:extLst>
              </p:cNvPr>
              <p:cNvSpPr txBox="1"/>
              <p:nvPr/>
            </p:nvSpPr>
            <p:spPr>
              <a:xfrm>
                <a:off x="4391532" y="1873494"/>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p>
            </p:txBody>
          </p:sp>
          <p:sp>
            <p:nvSpPr>
              <p:cNvPr id="41" name="TextBox 29">
                <a:extLst>
                  <a:ext uri="{FF2B5EF4-FFF2-40B4-BE49-F238E27FC236}">
                    <a16:creationId xmlns:a16="http://schemas.microsoft.com/office/drawing/2014/main" id="{CDC5831A-215B-4E4A-A810-E5743F715DE6}"/>
                  </a:ext>
                </a:extLst>
              </p:cNvPr>
              <p:cNvSpPr txBox="1"/>
              <p:nvPr/>
            </p:nvSpPr>
            <p:spPr>
              <a:xfrm>
                <a:off x="6481589" y="1873494"/>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05</a:t>
                </a:r>
              </a:p>
            </p:txBody>
          </p:sp>
          <p:sp>
            <p:nvSpPr>
              <p:cNvPr id="42" name="TextBox 30">
                <a:extLst>
                  <a:ext uri="{FF2B5EF4-FFF2-40B4-BE49-F238E27FC236}">
                    <a16:creationId xmlns:a16="http://schemas.microsoft.com/office/drawing/2014/main" id="{86A82D4E-A2F6-44A7-A9F2-9AAA86B48485}"/>
                  </a:ext>
                </a:extLst>
              </p:cNvPr>
              <p:cNvSpPr txBox="1"/>
              <p:nvPr/>
            </p:nvSpPr>
            <p:spPr>
              <a:xfrm>
                <a:off x="3346504" y="3636309"/>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p>
            </p:txBody>
          </p:sp>
          <p:sp>
            <p:nvSpPr>
              <p:cNvPr id="43" name="TextBox 31">
                <a:extLst>
                  <a:ext uri="{FF2B5EF4-FFF2-40B4-BE49-F238E27FC236}">
                    <a16:creationId xmlns:a16="http://schemas.microsoft.com/office/drawing/2014/main" id="{84F5B20A-4BCC-4070-A0AF-4870D5F17F98}"/>
                  </a:ext>
                </a:extLst>
              </p:cNvPr>
              <p:cNvSpPr txBox="1"/>
              <p:nvPr/>
            </p:nvSpPr>
            <p:spPr>
              <a:xfrm>
                <a:off x="5436560" y="3636309"/>
                <a:ext cx="371478" cy="300083"/>
              </a:xfrm>
              <a:prstGeom prst="rect">
                <a:avLst/>
              </a:prstGeom>
              <a:noFill/>
              <a:ln>
                <a:noFill/>
              </a:ln>
            </p:spPr>
            <p:txBody>
              <a:bodyPr wrap="square" rtlCol="0">
                <a:spAutoFit/>
              </a:bodyPr>
              <a:lstStyle/>
              <a:p>
                <a:pPr algn="ctr" defTabSz="914377"/>
                <a:r>
                  <a:rPr lang="en-US" sz="2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p>
            </p:txBody>
          </p:sp>
        </p:grpSp>
        <p:sp>
          <p:nvSpPr>
            <p:cNvPr id="12" name="TextBox 18">
              <a:extLst>
                <a:ext uri="{FF2B5EF4-FFF2-40B4-BE49-F238E27FC236}">
                  <a16:creationId xmlns:a16="http://schemas.microsoft.com/office/drawing/2014/main" id="{3577BAC2-5E1E-41EB-888E-0C36D6D5F746}"/>
                </a:ext>
              </a:extLst>
            </p:cNvPr>
            <p:cNvSpPr txBox="1"/>
            <p:nvPr/>
          </p:nvSpPr>
          <p:spPr>
            <a:xfrm flipH="1">
              <a:off x="1846468" y="3315641"/>
              <a:ext cx="1284300" cy="7078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触电</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原则</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4" name="TextBox 18">
              <a:extLst>
                <a:ext uri="{FF2B5EF4-FFF2-40B4-BE49-F238E27FC236}">
                  <a16:creationId xmlns:a16="http://schemas.microsoft.com/office/drawing/2014/main" id="{A79FD6D1-576C-4197-937B-A7DDF5CEAC8D}"/>
                </a:ext>
              </a:extLst>
            </p:cNvPr>
            <p:cNvSpPr txBox="1"/>
            <p:nvPr/>
          </p:nvSpPr>
          <p:spPr>
            <a:xfrm flipH="1">
              <a:off x="3826823" y="4521184"/>
              <a:ext cx="1284300" cy="7078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交互</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原则</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5" name="TextBox 18">
              <a:extLst>
                <a:ext uri="{FF2B5EF4-FFF2-40B4-BE49-F238E27FC236}">
                  <a16:creationId xmlns:a16="http://schemas.microsoft.com/office/drawing/2014/main" id="{4E1EEC17-A2F8-456F-B4F8-165208767A37}"/>
                </a:ext>
              </a:extLst>
            </p:cNvPr>
            <p:cNvSpPr txBox="1"/>
            <p:nvPr/>
          </p:nvSpPr>
          <p:spPr>
            <a:xfrm flipH="1">
              <a:off x="5794368" y="3285506"/>
              <a:ext cx="1284300" cy="7078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碎片</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原则</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6" name="TextBox 18">
              <a:extLst>
                <a:ext uri="{FF2B5EF4-FFF2-40B4-BE49-F238E27FC236}">
                  <a16:creationId xmlns:a16="http://schemas.microsoft.com/office/drawing/2014/main" id="{13F1AD7D-459C-4D4E-93FB-FB8BCEC00C5C}"/>
                </a:ext>
              </a:extLst>
            </p:cNvPr>
            <p:cNvSpPr txBox="1"/>
            <p:nvPr/>
          </p:nvSpPr>
          <p:spPr>
            <a:xfrm flipH="1">
              <a:off x="7719443" y="4508572"/>
              <a:ext cx="693651" cy="7078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娱乐</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原则</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8" name="TextBox 18">
              <a:extLst>
                <a:ext uri="{FF2B5EF4-FFF2-40B4-BE49-F238E27FC236}">
                  <a16:creationId xmlns:a16="http://schemas.microsoft.com/office/drawing/2014/main" id="{95444F30-3A3A-417A-BB3A-E655EC79CD61}"/>
                </a:ext>
              </a:extLst>
            </p:cNvPr>
            <p:cNvSpPr txBox="1"/>
            <p:nvPr/>
          </p:nvSpPr>
          <p:spPr>
            <a:xfrm flipH="1">
              <a:off x="9683409" y="3312687"/>
              <a:ext cx="1284300" cy="707886"/>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内容</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原则</a:t>
              </a:r>
              <a:endParaRPr lang="en-US" altLang="zh-CN"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spTree>
    <p:extLst>
      <p:ext uri="{BB962C8B-B14F-4D97-AF65-F5344CB8AC3E}">
        <p14:creationId xmlns:p14="http://schemas.microsoft.com/office/powerpoint/2010/main" val="388215970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触点原则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网络互动的触点原则是说在网民媒介接触点上的互动最为有效，其根本思路就是把握个体网民的媒介接触点，在触点上进行互动。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快节奏生活的当下，人们必须清楚的知道，如今的信息互动具有多维性，而这种多维性与传统互动形态中以血缘、地缘和业缘等划分标准不同，网络互动的信息多维性更多来自于不同的移动互联网信息渠道，简单来说就是微博系、微信系和头条系</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个渠道。</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图所示为不同的移动互联网信息渠道。</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2D87AA40-7CB1-4ABB-B631-9DBF1019425A}"/>
              </a:ext>
            </a:extLst>
          </p:cNvPr>
          <p:cNvGrpSpPr/>
          <p:nvPr/>
        </p:nvGrpSpPr>
        <p:grpSpPr>
          <a:xfrm>
            <a:off x="2210004" y="4464435"/>
            <a:ext cx="7601576" cy="1967896"/>
            <a:chOff x="2697513" y="4878426"/>
            <a:chExt cx="4451970" cy="1152526"/>
          </a:xfrm>
        </p:grpSpPr>
        <p:pic>
          <p:nvPicPr>
            <p:cNvPr id="16386" name="Picture 2">
              <a:extLst>
                <a:ext uri="{FF2B5EF4-FFF2-40B4-BE49-F238E27FC236}">
                  <a16:creationId xmlns:a16="http://schemas.microsoft.com/office/drawing/2014/main" id="{C303E29B-B41D-4E67-BDD8-A7D76ABB68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7513" y="4878427"/>
              <a:ext cx="11525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3">
              <a:extLst>
                <a:ext uri="{FF2B5EF4-FFF2-40B4-BE49-F238E27FC236}">
                  <a16:creationId xmlns:a16="http://schemas.microsoft.com/office/drawing/2014/main" id="{76D0A628-6822-45C2-B534-2D595F3B9C0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69290" y="4878426"/>
              <a:ext cx="1144588"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4">
              <a:extLst>
                <a:ext uri="{FF2B5EF4-FFF2-40B4-BE49-F238E27FC236}">
                  <a16:creationId xmlns:a16="http://schemas.microsoft.com/office/drawing/2014/main" id="{4141786E-9244-4819-B23D-5FE4169C55A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96958" y="4878426"/>
              <a:ext cx="115252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68863818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1809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触点原则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例如在某一时间段国税总局发布了关于对演艺圈查税的通知，面对这一互动内容，由于不同信息渠道的内容接收程度和关注点的不同，在微博系渠中已经开始热度减退的消息，在微信系渠道中很有可能还为成为互动的主题内容。因此，在网络互动中一定要明确的互动接收方究竟以哪个信息渠道为主，否则，任何的互动都不会有良好的结果和效果</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p:txBody>
      </p:sp>
      <p:pic>
        <p:nvPicPr>
          <p:cNvPr id="17410" name="Picture 2">
            <a:extLst>
              <a:ext uri="{FF2B5EF4-FFF2-40B4-BE49-F238E27FC236}">
                <a16:creationId xmlns:a16="http://schemas.microsoft.com/office/drawing/2014/main" id="{F87F99D6-2B9F-4A85-BA48-87401C1C4A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6988" y="3726094"/>
            <a:ext cx="8477808" cy="266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337547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9056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交互原则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交互原则是当下网络互动中比较重要的一条原则，它的目标是如何调动受众参与到开展的实践活动中，也就是通过调动互动双方的交互性从而增强互动效果和提高互动质量。</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实际的网络互动中，交互原则的作用比触点原则更加有效且高效。触点原则的核心是明确受众的接触点并在接触点上进行互动，但是受众的接触点究竟是什么，这就需要开展互动前拥有足够的大数据，通过分析大量数据得到受众的接触点，然后根据受众的接触点使互动双方进行垂直式互动，这是增强互动效果和提高互动质量的根本途径之一。</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676953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交互原则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这种情况下，交互性成为了增强互动结果的重要敲门砖。简单来说，就是在互动过程中，有交互和多交互是实践活动的关键。即参与互动的所有网民中，关注、分享、回复和互动的数量，是互动方发送者关心的数据，而这些数据决定了互动方能否以垂直式方式进行互动。</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图所示为网络互动中交互原则的使用方法。</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8434" name="Picture 2">
            <a:extLst>
              <a:ext uri="{FF2B5EF4-FFF2-40B4-BE49-F238E27FC236}">
                <a16:creationId xmlns:a16="http://schemas.microsoft.com/office/drawing/2014/main" id="{23D12483-AA5B-42C8-ADBC-1F80E524A4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977" y="3590210"/>
            <a:ext cx="7635868" cy="295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169874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碎片原则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碎片化是目前网络互动实践活动过程中不得不面临的一个现实问题，时间的碎片化、观点碎片化、媒介碎片化和受众的碎片化，无时无刻不充斥在网络互中。</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在实际的网络互动中，基于碎片化现实存在和无法回避的状态，将其定义为一个基本的互动原则。也就是说，当它确切存在又无法避免时，要学着接受并利用它得到自己想要的结果或目的。</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085025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19564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碎片原则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快餐文化盛行的今天，参与互动的网民既没有时间也没有兴趣接受长篇大论式的互动方式。换言之，美轮美奂的产品包装、充满哲理的消费理念和丰富的品牌内涵，对个体网民而言，都是没有价值的，它们已经习惯在碎片化时间里，以碎片化的方式接受碎片化的互动信息。</a:t>
            </a:r>
          </a:p>
        </p:txBody>
      </p:sp>
      <p:pic>
        <p:nvPicPr>
          <p:cNvPr id="3" name="图片 2">
            <a:extLst>
              <a:ext uri="{FF2B5EF4-FFF2-40B4-BE49-F238E27FC236}">
                <a16:creationId xmlns:a16="http://schemas.microsoft.com/office/drawing/2014/main" id="{5931388E-EAFB-4292-BA76-79C62F01AE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4567" y="3780495"/>
            <a:ext cx="9162866" cy="1756354"/>
          </a:xfrm>
          <a:prstGeom prst="rect">
            <a:avLst/>
          </a:prstGeom>
        </p:spPr>
      </p:pic>
    </p:spTree>
    <p:extLst>
      <p:ext uri="{BB962C8B-B14F-4D97-AF65-F5344CB8AC3E}">
        <p14:creationId xmlns:p14="http://schemas.microsoft.com/office/powerpoint/2010/main" val="394460134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1910267"/>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互动的基本形态往往是交织在一起的，共同起作用于某些互动形式之中。所以接下来将从网络互动的几种典型形式入手，进一步分析网络社会中的互动现象。典型的网络互动形式包括网络受众调查、网络论坛、博客、即时通信和视频直播等。</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7" name="组合 36">
            <a:extLst>
              <a:ext uri="{FF2B5EF4-FFF2-40B4-BE49-F238E27FC236}">
                <a16:creationId xmlns:a16="http://schemas.microsoft.com/office/drawing/2014/main" id="{4C6B19BF-E901-4320-8474-3810EE275FA8}"/>
              </a:ext>
            </a:extLst>
          </p:cNvPr>
          <p:cNvGrpSpPr/>
          <p:nvPr/>
        </p:nvGrpSpPr>
        <p:grpSpPr>
          <a:xfrm>
            <a:off x="771462" y="2836571"/>
            <a:ext cx="10396830" cy="3240866"/>
            <a:chOff x="360273" y="1339914"/>
            <a:chExt cx="11471455" cy="3575845"/>
          </a:xfrm>
        </p:grpSpPr>
        <p:grpSp>
          <p:nvGrpSpPr>
            <p:cNvPr id="38" name="组合 37">
              <a:extLst>
                <a:ext uri="{FF2B5EF4-FFF2-40B4-BE49-F238E27FC236}">
                  <a16:creationId xmlns:a16="http://schemas.microsoft.com/office/drawing/2014/main" id="{AAA677BB-81E4-424B-87E3-8C11323E24FF}"/>
                </a:ext>
              </a:extLst>
            </p:cNvPr>
            <p:cNvGrpSpPr/>
            <p:nvPr/>
          </p:nvGrpSpPr>
          <p:grpSpPr>
            <a:xfrm>
              <a:off x="360273" y="1339914"/>
              <a:ext cx="6861145" cy="3575845"/>
              <a:chOff x="360273" y="1339914"/>
              <a:chExt cx="6861145" cy="3575845"/>
            </a:xfrm>
          </p:grpSpPr>
          <p:grpSp>
            <p:nvGrpSpPr>
              <p:cNvPr id="57" name="千图PPT彼岸天：ID 8661124库_组合 3">
                <a:extLst>
                  <a:ext uri="{FF2B5EF4-FFF2-40B4-BE49-F238E27FC236}">
                    <a16:creationId xmlns:a16="http://schemas.microsoft.com/office/drawing/2014/main" id="{3D18B83A-985F-4314-BB22-88D3ED37377C}"/>
                  </a:ext>
                </a:extLst>
              </p:cNvPr>
              <p:cNvGrpSpPr/>
              <p:nvPr>
                <p:custDataLst>
                  <p:tags r:id="rId3"/>
                </p:custDataLst>
              </p:nvPr>
            </p:nvGrpSpPr>
            <p:grpSpPr>
              <a:xfrm>
                <a:off x="360273" y="1339914"/>
                <a:ext cx="2250835" cy="3575845"/>
                <a:chOff x="1576915" y="1339913"/>
                <a:chExt cx="2250834" cy="3575844"/>
              </a:xfrm>
            </p:grpSpPr>
            <p:sp>
              <p:nvSpPr>
                <p:cNvPr id="77" name="矩形 76">
                  <a:extLst>
                    <a:ext uri="{FF2B5EF4-FFF2-40B4-BE49-F238E27FC236}">
                      <a16:creationId xmlns:a16="http://schemas.microsoft.com/office/drawing/2014/main" id="{5BB48FDA-68C6-41DB-8FE0-70BEFB7683B0}"/>
                    </a:ext>
                  </a:extLst>
                </p:cNvPr>
                <p:cNvSpPr/>
                <p:nvPr/>
              </p:nvSpPr>
              <p:spPr>
                <a:xfrm>
                  <a:off x="1576915"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网络受众调查</a:t>
                  </a:r>
                </a:p>
              </p:txBody>
            </p:sp>
            <p:grpSp>
              <p:nvGrpSpPr>
                <p:cNvPr id="78" name="组合 77">
                  <a:extLst>
                    <a:ext uri="{FF2B5EF4-FFF2-40B4-BE49-F238E27FC236}">
                      <a16:creationId xmlns:a16="http://schemas.microsoft.com/office/drawing/2014/main" id="{6BD0AA1A-2349-4A0A-AB4A-E922A4064B40}"/>
                    </a:ext>
                  </a:extLst>
                </p:cNvPr>
                <p:cNvGrpSpPr/>
                <p:nvPr/>
              </p:nvGrpSpPr>
              <p:grpSpPr>
                <a:xfrm>
                  <a:off x="2161312" y="1339913"/>
                  <a:ext cx="1082040" cy="2826488"/>
                  <a:chOff x="2161311" y="1339913"/>
                  <a:chExt cx="1082040" cy="2826488"/>
                </a:xfrm>
              </p:grpSpPr>
              <p:sp>
                <p:nvSpPr>
                  <p:cNvPr id="79" name="梯形 78">
                    <a:extLst>
                      <a:ext uri="{FF2B5EF4-FFF2-40B4-BE49-F238E27FC236}">
                        <a16:creationId xmlns:a16="http://schemas.microsoft.com/office/drawing/2014/main" id="{B8D2A9F1-8CE3-4590-B656-93F883AD1E4E}"/>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0" name="椭圆 79">
                    <a:extLst>
                      <a:ext uri="{FF2B5EF4-FFF2-40B4-BE49-F238E27FC236}">
                        <a16:creationId xmlns:a16="http://schemas.microsoft.com/office/drawing/2014/main" id="{AA64C857-9AB4-45C7-8BE4-F4CC59C436C8}"/>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1" name="任意多边形 141">
                    <a:extLst>
                      <a:ext uri="{FF2B5EF4-FFF2-40B4-BE49-F238E27FC236}">
                        <a16:creationId xmlns:a16="http://schemas.microsoft.com/office/drawing/2014/main" id="{A685379B-D1A5-4AD7-B2C4-53ED74B3962C}"/>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2" name="任意多边形 142">
                    <a:extLst>
                      <a:ext uri="{FF2B5EF4-FFF2-40B4-BE49-F238E27FC236}">
                        <a16:creationId xmlns:a16="http://schemas.microsoft.com/office/drawing/2014/main" id="{30CA3601-4443-4E0F-A8E0-907F848EDBFE}"/>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3" name="任意多边形 143">
                    <a:extLst>
                      <a:ext uri="{FF2B5EF4-FFF2-40B4-BE49-F238E27FC236}">
                        <a16:creationId xmlns:a16="http://schemas.microsoft.com/office/drawing/2014/main" id="{52F19A17-EEEC-40DD-8C97-CD9A624F0CAE}"/>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58" name="千图PPT彼岸天：ID 8661124库_组合 4">
                <a:extLst>
                  <a:ext uri="{FF2B5EF4-FFF2-40B4-BE49-F238E27FC236}">
                    <a16:creationId xmlns:a16="http://schemas.microsoft.com/office/drawing/2014/main" id="{3822D33F-AE1E-4922-955D-B08D95C998BB}"/>
                  </a:ext>
                </a:extLst>
              </p:cNvPr>
              <p:cNvGrpSpPr/>
              <p:nvPr>
                <p:custDataLst>
                  <p:tags r:id="rId4"/>
                </p:custDataLst>
              </p:nvPr>
            </p:nvGrpSpPr>
            <p:grpSpPr>
              <a:xfrm>
                <a:off x="2665428" y="1339914"/>
                <a:ext cx="2250835" cy="3575845"/>
                <a:chOff x="4970584" y="1339913"/>
                <a:chExt cx="2250834" cy="3575844"/>
              </a:xfrm>
            </p:grpSpPr>
            <p:sp>
              <p:nvSpPr>
                <p:cNvPr id="69" name="矩形 68">
                  <a:extLst>
                    <a:ext uri="{FF2B5EF4-FFF2-40B4-BE49-F238E27FC236}">
                      <a16:creationId xmlns:a16="http://schemas.microsoft.com/office/drawing/2014/main" id="{480CE328-AAC9-4FE2-BA44-11A20421F97B}"/>
                    </a:ext>
                  </a:extLst>
                </p:cNvPr>
                <p:cNvSpPr/>
                <p:nvPr/>
              </p:nvSpPr>
              <p:spPr>
                <a:xfrm>
                  <a:off x="4970584"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网络论坛</a:t>
                  </a:r>
                </a:p>
              </p:txBody>
            </p:sp>
            <p:grpSp>
              <p:nvGrpSpPr>
                <p:cNvPr id="70" name="组合 69">
                  <a:extLst>
                    <a:ext uri="{FF2B5EF4-FFF2-40B4-BE49-F238E27FC236}">
                      <a16:creationId xmlns:a16="http://schemas.microsoft.com/office/drawing/2014/main" id="{DDEB9F9C-DB33-4A9B-A3C4-A9150E8C6418}"/>
                    </a:ext>
                  </a:extLst>
                </p:cNvPr>
                <p:cNvGrpSpPr/>
                <p:nvPr/>
              </p:nvGrpSpPr>
              <p:grpSpPr>
                <a:xfrm>
                  <a:off x="5554981" y="1339913"/>
                  <a:ext cx="1082040" cy="2826488"/>
                  <a:chOff x="5554981" y="1339913"/>
                  <a:chExt cx="1082040" cy="2826488"/>
                </a:xfrm>
              </p:grpSpPr>
              <p:sp>
                <p:nvSpPr>
                  <p:cNvPr id="71" name="梯形 70">
                    <a:extLst>
                      <a:ext uri="{FF2B5EF4-FFF2-40B4-BE49-F238E27FC236}">
                        <a16:creationId xmlns:a16="http://schemas.microsoft.com/office/drawing/2014/main" id="{DF280034-1889-4884-8D55-283760FE3BDD}"/>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2" name="椭圆 71">
                    <a:extLst>
                      <a:ext uri="{FF2B5EF4-FFF2-40B4-BE49-F238E27FC236}">
                        <a16:creationId xmlns:a16="http://schemas.microsoft.com/office/drawing/2014/main" id="{ED65AF06-E96E-4988-B347-E6802A0C5983}"/>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3" name="任意多边形 133">
                    <a:extLst>
                      <a:ext uri="{FF2B5EF4-FFF2-40B4-BE49-F238E27FC236}">
                        <a16:creationId xmlns:a16="http://schemas.microsoft.com/office/drawing/2014/main" id="{CCFC9413-CF27-4871-8EAB-5C7AE8062F29}"/>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4" name="任意多边形 134">
                    <a:extLst>
                      <a:ext uri="{FF2B5EF4-FFF2-40B4-BE49-F238E27FC236}">
                        <a16:creationId xmlns:a16="http://schemas.microsoft.com/office/drawing/2014/main" id="{2AAED2F2-F548-4B90-90A4-A019EE2E1F4D}"/>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5" name="任意多边形 135">
                    <a:extLst>
                      <a:ext uri="{FF2B5EF4-FFF2-40B4-BE49-F238E27FC236}">
                        <a16:creationId xmlns:a16="http://schemas.microsoft.com/office/drawing/2014/main" id="{B7A24CDA-7E51-4324-B701-8DC3062781DA}"/>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59" name="千图PPT彼岸天：ID 8661124库_组合 5">
                <a:extLst>
                  <a:ext uri="{FF2B5EF4-FFF2-40B4-BE49-F238E27FC236}">
                    <a16:creationId xmlns:a16="http://schemas.microsoft.com/office/drawing/2014/main" id="{8362727A-A494-4B76-BA94-09B136F6A47A}"/>
                  </a:ext>
                </a:extLst>
              </p:cNvPr>
              <p:cNvGrpSpPr/>
              <p:nvPr>
                <p:custDataLst>
                  <p:tags r:id="rId5"/>
                </p:custDataLst>
              </p:nvPr>
            </p:nvGrpSpPr>
            <p:grpSpPr>
              <a:xfrm>
                <a:off x="4970583" y="1339914"/>
                <a:ext cx="2250835" cy="3575845"/>
                <a:chOff x="8364254" y="1339913"/>
                <a:chExt cx="2250834" cy="3575844"/>
              </a:xfrm>
            </p:grpSpPr>
            <p:sp>
              <p:nvSpPr>
                <p:cNvPr id="61" name="矩形 60">
                  <a:extLst>
                    <a:ext uri="{FF2B5EF4-FFF2-40B4-BE49-F238E27FC236}">
                      <a16:creationId xmlns:a16="http://schemas.microsoft.com/office/drawing/2014/main" id="{1D7FB9FA-2D48-4D0C-AD74-DFD691062812}"/>
                    </a:ext>
                  </a:extLst>
                </p:cNvPr>
                <p:cNvSpPr/>
                <p:nvPr/>
              </p:nvSpPr>
              <p:spPr>
                <a:xfrm>
                  <a:off x="8364254"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网络博客</a:t>
                  </a:r>
                </a:p>
              </p:txBody>
            </p:sp>
            <p:grpSp>
              <p:nvGrpSpPr>
                <p:cNvPr id="62" name="组合 61">
                  <a:extLst>
                    <a:ext uri="{FF2B5EF4-FFF2-40B4-BE49-F238E27FC236}">
                      <a16:creationId xmlns:a16="http://schemas.microsoft.com/office/drawing/2014/main" id="{8EA6EDB1-3F4E-48F6-9968-864C39A18E7C}"/>
                    </a:ext>
                  </a:extLst>
                </p:cNvPr>
                <p:cNvGrpSpPr/>
                <p:nvPr/>
              </p:nvGrpSpPr>
              <p:grpSpPr>
                <a:xfrm>
                  <a:off x="8948651" y="1339913"/>
                  <a:ext cx="1082040" cy="2826488"/>
                  <a:chOff x="8948650" y="1339913"/>
                  <a:chExt cx="1082040" cy="2826488"/>
                </a:xfrm>
              </p:grpSpPr>
              <p:sp>
                <p:nvSpPr>
                  <p:cNvPr id="63" name="梯形 62">
                    <a:extLst>
                      <a:ext uri="{FF2B5EF4-FFF2-40B4-BE49-F238E27FC236}">
                        <a16:creationId xmlns:a16="http://schemas.microsoft.com/office/drawing/2014/main" id="{404658A1-0A76-4804-A154-48161B1639B8}"/>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4" name="椭圆 63">
                    <a:extLst>
                      <a:ext uri="{FF2B5EF4-FFF2-40B4-BE49-F238E27FC236}">
                        <a16:creationId xmlns:a16="http://schemas.microsoft.com/office/drawing/2014/main" id="{ED606E65-7B01-4A74-AEF7-66917128B5DD}"/>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5" name="任意多边形 125">
                    <a:extLst>
                      <a:ext uri="{FF2B5EF4-FFF2-40B4-BE49-F238E27FC236}">
                        <a16:creationId xmlns:a16="http://schemas.microsoft.com/office/drawing/2014/main" id="{3A02B8D1-CBA3-4674-9B0B-E056CB1D83CA}"/>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6" name="任意多边形 126">
                    <a:extLst>
                      <a:ext uri="{FF2B5EF4-FFF2-40B4-BE49-F238E27FC236}">
                        <a16:creationId xmlns:a16="http://schemas.microsoft.com/office/drawing/2014/main" id="{BEBAEF39-0165-42C2-B7C0-9603AE9FEF9E}"/>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7" name="任意多边形 127">
                    <a:extLst>
                      <a:ext uri="{FF2B5EF4-FFF2-40B4-BE49-F238E27FC236}">
                        <a16:creationId xmlns:a16="http://schemas.microsoft.com/office/drawing/2014/main" id="{1B2A1294-E871-4827-A48E-954ABCEA8914}"/>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39" name="千图PPT彼岸天：ID 8661124库_组合 6">
              <a:extLst>
                <a:ext uri="{FF2B5EF4-FFF2-40B4-BE49-F238E27FC236}">
                  <a16:creationId xmlns:a16="http://schemas.microsoft.com/office/drawing/2014/main" id="{39C98127-1158-40B2-9CDA-D1723B819865}"/>
                </a:ext>
              </a:extLst>
            </p:cNvPr>
            <p:cNvGrpSpPr/>
            <p:nvPr>
              <p:custDataLst>
                <p:tags r:id="rId1"/>
              </p:custDataLst>
            </p:nvPr>
          </p:nvGrpSpPr>
          <p:grpSpPr>
            <a:xfrm>
              <a:off x="7275737" y="1339914"/>
              <a:ext cx="2250835" cy="3575845"/>
              <a:chOff x="9333232" y="1339913"/>
              <a:chExt cx="2250834" cy="3575844"/>
            </a:xfrm>
          </p:grpSpPr>
          <p:sp>
            <p:nvSpPr>
              <p:cNvPr id="50" name="矩形 49">
                <a:extLst>
                  <a:ext uri="{FF2B5EF4-FFF2-40B4-BE49-F238E27FC236}">
                    <a16:creationId xmlns:a16="http://schemas.microsoft.com/office/drawing/2014/main" id="{0A6F2E81-C8D8-4CB3-8D01-8A510F40BD00}"/>
                  </a:ext>
                </a:extLst>
              </p:cNvPr>
              <p:cNvSpPr/>
              <p:nvPr/>
            </p:nvSpPr>
            <p:spPr>
              <a:xfrm>
                <a:off x="9333232"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即时通信</a:t>
                </a:r>
              </a:p>
            </p:txBody>
          </p:sp>
          <p:grpSp>
            <p:nvGrpSpPr>
              <p:cNvPr id="51" name="组合 50">
                <a:extLst>
                  <a:ext uri="{FF2B5EF4-FFF2-40B4-BE49-F238E27FC236}">
                    <a16:creationId xmlns:a16="http://schemas.microsoft.com/office/drawing/2014/main" id="{D0D53671-8D22-4DBE-B908-50A9E5D8FFA7}"/>
                  </a:ext>
                </a:extLst>
              </p:cNvPr>
              <p:cNvGrpSpPr/>
              <p:nvPr/>
            </p:nvGrpSpPr>
            <p:grpSpPr>
              <a:xfrm>
                <a:off x="9917629" y="1339913"/>
                <a:ext cx="1082040" cy="2826488"/>
                <a:chOff x="8948650" y="1339913"/>
                <a:chExt cx="1082040" cy="2826488"/>
              </a:xfrm>
            </p:grpSpPr>
            <p:sp>
              <p:nvSpPr>
                <p:cNvPr id="52" name="梯形 51">
                  <a:extLst>
                    <a:ext uri="{FF2B5EF4-FFF2-40B4-BE49-F238E27FC236}">
                      <a16:creationId xmlns:a16="http://schemas.microsoft.com/office/drawing/2014/main" id="{13586C90-4B00-4760-B3DB-E9B4C156D2C5}"/>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3" name="椭圆 52">
                  <a:extLst>
                    <a:ext uri="{FF2B5EF4-FFF2-40B4-BE49-F238E27FC236}">
                      <a16:creationId xmlns:a16="http://schemas.microsoft.com/office/drawing/2014/main" id="{34A7336A-BBC7-49B3-986A-BCE982003F6B}"/>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4" name="任意多边形 117">
                  <a:extLst>
                    <a:ext uri="{FF2B5EF4-FFF2-40B4-BE49-F238E27FC236}">
                      <a16:creationId xmlns:a16="http://schemas.microsoft.com/office/drawing/2014/main" id="{AA35BE0D-380B-48CA-B14C-5EA681E5405A}"/>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5" name="任意多边形 118">
                  <a:extLst>
                    <a:ext uri="{FF2B5EF4-FFF2-40B4-BE49-F238E27FC236}">
                      <a16:creationId xmlns:a16="http://schemas.microsoft.com/office/drawing/2014/main" id="{08023537-7253-4F22-B392-4E64724379E0}"/>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6" name="任意多边形 119">
                  <a:extLst>
                    <a:ext uri="{FF2B5EF4-FFF2-40B4-BE49-F238E27FC236}">
                      <a16:creationId xmlns:a16="http://schemas.microsoft.com/office/drawing/2014/main" id="{8C711FBD-38F7-4830-878D-32022D479D79}"/>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40" name="千图PPT彼岸天：ID 8661124库_组合 7">
              <a:extLst>
                <a:ext uri="{FF2B5EF4-FFF2-40B4-BE49-F238E27FC236}">
                  <a16:creationId xmlns:a16="http://schemas.microsoft.com/office/drawing/2014/main" id="{920CC109-D75D-4E7B-97AF-A4BF4E3B3462}"/>
                </a:ext>
              </a:extLst>
            </p:cNvPr>
            <p:cNvGrpSpPr/>
            <p:nvPr>
              <p:custDataLst>
                <p:tags r:id="rId2"/>
              </p:custDataLst>
            </p:nvPr>
          </p:nvGrpSpPr>
          <p:grpSpPr>
            <a:xfrm>
              <a:off x="9580893" y="1339914"/>
              <a:ext cx="2250835" cy="3575845"/>
              <a:chOff x="9333232" y="1339913"/>
              <a:chExt cx="2250834" cy="3575844"/>
            </a:xfrm>
          </p:grpSpPr>
          <p:sp>
            <p:nvSpPr>
              <p:cNvPr id="42" name="矩形 41">
                <a:extLst>
                  <a:ext uri="{FF2B5EF4-FFF2-40B4-BE49-F238E27FC236}">
                    <a16:creationId xmlns:a16="http://schemas.microsoft.com/office/drawing/2014/main" id="{DD6BA6CD-8980-4306-BA79-2B73761F6B05}"/>
                  </a:ext>
                </a:extLst>
              </p:cNvPr>
              <p:cNvSpPr/>
              <p:nvPr/>
            </p:nvSpPr>
            <p:spPr>
              <a:xfrm>
                <a:off x="9333232"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视频直播</a:t>
                </a:r>
              </a:p>
            </p:txBody>
          </p:sp>
          <p:grpSp>
            <p:nvGrpSpPr>
              <p:cNvPr id="43" name="组合 42">
                <a:extLst>
                  <a:ext uri="{FF2B5EF4-FFF2-40B4-BE49-F238E27FC236}">
                    <a16:creationId xmlns:a16="http://schemas.microsoft.com/office/drawing/2014/main" id="{FC074463-81D2-4ADD-A395-F677EDCB47CA}"/>
                  </a:ext>
                </a:extLst>
              </p:cNvPr>
              <p:cNvGrpSpPr/>
              <p:nvPr/>
            </p:nvGrpSpPr>
            <p:grpSpPr>
              <a:xfrm>
                <a:off x="9917629" y="1339913"/>
                <a:ext cx="1082040" cy="2826488"/>
                <a:chOff x="8948650" y="1339913"/>
                <a:chExt cx="1082040" cy="2826488"/>
              </a:xfrm>
            </p:grpSpPr>
            <p:sp>
              <p:nvSpPr>
                <p:cNvPr id="44" name="梯形 43">
                  <a:extLst>
                    <a:ext uri="{FF2B5EF4-FFF2-40B4-BE49-F238E27FC236}">
                      <a16:creationId xmlns:a16="http://schemas.microsoft.com/office/drawing/2014/main" id="{4B7A295B-293C-4D84-95AE-4E8F27CCE6A9}"/>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5" name="椭圆 44">
                  <a:extLst>
                    <a:ext uri="{FF2B5EF4-FFF2-40B4-BE49-F238E27FC236}">
                      <a16:creationId xmlns:a16="http://schemas.microsoft.com/office/drawing/2014/main" id="{504855AB-6D8F-4AE2-8AB6-F999EE40D382}"/>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6" name="任意多边形 109">
                  <a:extLst>
                    <a:ext uri="{FF2B5EF4-FFF2-40B4-BE49-F238E27FC236}">
                      <a16:creationId xmlns:a16="http://schemas.microsoft.com/office/drawing/2014/main" id="{D8F44591-38C4-4C66-AD3E-62D0FBC6CC5C}"/>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7" name="任意多边形 110">
                  <a:extLst>
                    <a:ext uri="{FF2B5EF4-FFF2-40B4-BE49-F238E27FC236}">
                      <a16:creationId xmlns:a16="http://schemas.microsoft.com/office/drawing/2014/main" id="{89ACE5CE-A8D8-4226-B37C-2744FDEE6DCE}"/>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8" name="任意多边形 111">
                  <a:extLst>
                    <a:ext uri="{FF2B5EF4-FFF2-40B4-BE49-F238E27FC236}">
                      <a16:creationId xmlns:a16="http://schemas.microsoft.com/office/drawing/2014/main" id="{81A54164-EA40-4553-BC49-D8DDC8C02E20}"/>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5932188" cy="426475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碎片原则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已经习惯使用系统化的互动时间，以系统化的互动方式进行互动的互动双方而言，无疑是一种挑战。应对这一挑战的根本手段在于努力去将自身的互动内容同样碎片化，即以碎片化方式将互动内容传递给参与互动的网民。例如抖音、快手和微信录制地短视频，一般都将时长设置的比较短，大概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10~15s</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之间，</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图所示为不同信息渠道中设置的短视频录制时长。</a:t>
            </a:r>
          </a:p>
        </p:txBody>
      </p:sp>
      <p:grpSp>
        <p:nvGrpSpPr>
          <p:cNvPr id="2" name="组合 1">
            <a:extLst>
              <a:ext uri="{FF2B5EF4-FFF2-40B4-BE49-F238E27FC236}">
                <a16:creationId xmlns:a16="http://schemas.microsoft.com/office/drawing/2014/main" id="{E2736B26-6321-4EBD-9078-B335336BD44E}"/>
              </a:ext>
            </a:extLst>
          </p:cNvPr>
          <p:cNvGrpSpPr/>
          <p:nvPr/>
        </p:nvGrpSpPr>
        <p:grpSpPr>
          <a:xfrm>
            <a:off x="6662026" y="1699626"/>
            <a:ext cx="4873220" cy="4012980"/>
            <a:chOff x="6902165" y="2520894"/>
            <a:chExt cx="2538917" cy="2090738"/>
          </a:xfrm>
        </p:grpSpPr>
        <p:pic>
          <p:nvPicPr>
            <p:cNvPr id="19458" name="Picture 2">
              <a:extLst>
                <a:ext uri="{FF2B5EF4-FFF2-40B4-BE49-F238E27FC236}">
                  <a16:creationId xmlns:a16="http://schemas.microsoft.com/office/drawing/2014/main" id="{59C1C52A-75C9-4320-991F-93D1A5A08D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2165" y="2528832"/>
              <a:ext cx="1239838"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a:extLst>
                <a:ext uri="{FF2B5EF4-FFF2-40B4-BE49-F238E27FC236}">
                  <a16:creationId xmlns:a16="http://schemas.microsoft.com/office/drawing/2014/main" id="{D9D4F9C9-7843-468C-9FDE-8BC85916DB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01244" y="2520894"/>
              <a:ext cx="1239838"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136826212"/>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83459"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娱乐原则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娱乐性是网络互动的一个重要原则，但是娱乐性并不是单纯的指娱乐节目和喜剧等，而是指更加宽泛的娱乐概念，准确来说是指互动内容的知识性和趣味性。</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482" name="Picture 2">
            <a:extLst>
              <a:ext uri="{FF2B5EF4-FFF2-40B4-BE49-F238E27FC236}">
                <a16:creationId xmlns:a16="http://schemas.microsoft.com/office/drawing/2014/main" id="{03B99C68-0BAA-4A99-BB82-7030B80FA3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8308" y="3256511"/>
            <a:ext cx="8948242" cy="229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6820718"/>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5919576" cy="523938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娱乐原则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内容只有趣味性会显得比较单薄，无法支撑参与互动的网民观看或阅读全部的互动内容，而为互动内容增加一些有用且易懂的知识，使互动内容具有一定的知识性，从而让互动双方在休闲娱乐的同时，能够获取一定的知识充实自身。但是也需要注意，对于大部分的读者和观众而言，参与网络互动的核心目的是休息娱乐，而非学习。因此，互动内容的知识性需要把握一个度。</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图所示为发布包含知识性和趣味性互动内容的博主。</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9442FAE7-8BFF-48FF-ABF0-A4A9248AE637}"/>
              </a:ext>
            </a:extLst>
          </p:cNvPr>
          <p:cNvGrpSpPr/>
          <p:nvPr/>
        </p:nvGrpSpPr>
        <p:grpSpPr>
          <a:xfrm>
            <a:off x="6837441" y="1737149"/>
            <a:ext cx="4539732" cy="4127624"/>
            <a:chOff x="7029877" y="2566362"/>
            <a:chExt cx="2313448" cy="2103437"/>
          </a:xfrm>
        </p:grpSpPr>
        <p:pic>
          <p:nvPicPr>
            <p:cNvPr id="21506" name="Picture 2">
              <a:extLst>
                <a:ext uri="{FF2B5EF4-FFF2-40B4-BE49-F238E27FC236}">
                  <a16:creationId xmlns:a16="http://schemas.microsoft.com/office/drawing/2014/main" id="{005DE823-4297-4BF1-BEAF-C6CC249A92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9877" y="2566362"/>
              <a:ext cx="1189037"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a:extLst>
                <a:ext uri="{FF2B5EF4-FFF2-40B4-BE49-F238E27FC236}">
                  <a16:creationId xmlns:a16="http://schemas.microsoft.com/office/drawing/2014/main" id="{855DEA3C-25CB-4DDE-9DA2-4ED9AEA391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36850" y="2566362"/>
              <a:ext cx="1006475"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31740070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0920397"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内容原则</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无论是通过微博系、微信系还是头条系信息渠道进行互动，互动的核心都是内容。即内容原则是开展网络互动的核心。</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68CC6AC5-F82B-4DB1-BD4A-9444A2C96475}"/>
              </a:ext>
            </a:extLst>
          </p:cNvPr>
          <p:cNvSpPr txBox="1"/>
          <p:nvPr/>
        </p:nvSpPr>
        <p:spPr>
          <a:xfrm>
            <a:off x="550592" y="2404235"/>
            <a:ext cx="5698859" cy="4192943"/>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的目的是为了让互动双方传递、接受和分享信息，在这个过程中，内容既是互动的手段，也是实现互动价值的手段。一方面，通过输出有价值的内容并且持续性的输出内容，从而达到影响参与互动网民的目的；另一方面有价值的内容输出，可以吸引更多的网民，继而将部分新的网民转换为粉丝，达到吸引粉丝的目的，而在粉丝持续的关注时间内不断进行内容输出，也可以达到固粉的目的，最终实现提升互动价值的目标。</a:t>
            </a:r>
          </a:p>
        </p:txBody>
      </p:sp>
      <p:grpSp>
        <p:nvGrpSpPr>
          <p:cNvPr id="4" name="组合 3">
            <a:extLst>
              <a:ext uri="{FF2B5EF4-FFF2-40B4-BE49-F238E27FC236}">
                <a16:creationId xmlns:a16="http://schemas.microsoft.com/office/drawing/2014/main" id="{667D33D2-B0A5-491D-B851-05F5B67CDF87}"/>
              </a:ext>
            </a:extLst>
          </p:cNvPr>
          <p:cNvGrpSpPr/>
          <p:nvPr/>
        </p:nvGrpSpPr>
        <p:grpSpPr>
          <a:xfrm>
            <a:off x="6433261" y="3048861"/>
            <a:ext cx="5002378" cy="2903690"/>
            <a:chOff x="6730311" y="3178372"/>
            <a:chExt cx="3601851" cy="2090738"/>
          </a:xfrm>
        </p:grpSpPr>
        <p:pic>
          <p:nvPicPr>
            <p:cNvPr id="22530" name="Picture 2">
              <a:extLst>
                <a:ext uri="{FF2B5EF4-FFF2-40B4-BE49-F238E27FC236}">
                  <a16:creationId xmlns:a16="http://schemas.microsoft.com/office/drawing/2014/main" id="{E36AEF7A-A41E-465A-B59D-7D288F72464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0311" y="3178372"/>
              <a:ext cx="1519237"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3">
              <a:extLst>
                <a:ext uri="{FF2B5EF4-FFF2-40B4-BE49-F238E27FC236}">
                  <a16:creationId xmlns:a16="http://schemas.microsoft.com/office/drawing/2014/main" id="{3816D829-1ED5-4A51-83FE-7D0CAFA728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60487" y="3185516"/>
              <a:ext cx="1971675"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3490577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235709" cy="3372205"/>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遵循互动原则，头条系统获取高效的互动结果和效果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 触点原则</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使用头条系信息渠道进行互动时，可以发现其最重要的特征就是推荐机制，无论是今日头条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还是抖音</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都是基于推荐机制的模式进行内容筛选的。换句话说，实际上这个体系的网络互动其基础就是建立在大数据分析上的触点互动。这样一来，对于互动发起者而言，选择什么样的垂直定位，决定了最终的触点互动效果。</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827235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235709" cy="4295535"/>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遵循互动原则，头条系统获取高效的互动结果和效果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 交互原则</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想要提高互动的效果，首先必须分析并挖掘互动网民群体的接触点，而头条的推荐机制则很好的解决这个问题，因此对于互动者而言，研究头条的推荐机制，从而更好的获取推荐机会。在互动过程中，有交互和多交互是触发头条系推荐的关键，参与互动的网民中关注、分享、回复和互动的数量，是头条推荐机制关心的数据，而数据的数量决定了是否能够进入垂直频道。因此，在互动过程中刻意保留互动的出口和触发点对于互动效果就变得至关重要。好的互动出口和触发点可以增加互动双方的交互次数，让交互次数带动互动数据，从而完成互动目标和结果。</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3609613"/>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235709" cy="2910540"/>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遵循互动原则，头条系统获取高效的互动结果和效果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 碎片原则</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抖音</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中通过将众多的互动内容打碎，每次集中力量将一个诉求传递到位，尽可能以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秒以内的视频说明问题，这些都是遵循碎片原则的操作；而今日头条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中的文章则以千字文为主，想要以“千字文”的形式努力提升微头条的价值，这也是遵循碎片原则的操作。</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0651956"/>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235709" cy="2448876"/>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遵循互动原则，头条系统获取高效的互动结果和效果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 娱乐原则</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头条和抖音是通过知识性和趣味性两大法宝进行互动的，即互动内容更加注重娱乐原则。对于互动内容的质量和偏向，头条系和微信系有着根本区别。</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A175243B-DDBF-4BEA-B04C-AE40640E424F}"/>
              </a:ext>
            </a:extLst>
          </p:cNvPr>
          <p:cNvSpPr txBox="1"/>
          <p:nvPr/>
        </p:nvSpPr>
        <p:spPr>
          <a:xfrm>
            <a:off x="562831" y="2872350"/>
            <a:ext cx="6254180" cy="3731278"/>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微信系中的公众号和视频号采用的是主动订阅模式，在这种情况下，参与互动的网民对于内容是有清晰定位和目标认同的。而头条系中的抖音和头条则采用的是推荐模式，也就是平台会根据网民日常的查阅喜好决定为其推荐相似的互动内容。该状况下，当网民累计了一定的阅读和观看时长之后，便会形成清晰的喜好。很多网民不明白为什么观看抖音会上瘾，根本原因在于抖音会无限满足个体网民的愉悦感。</a:t>
            </a:r>
          </a:p>
        </p:txBody>
      </p:sp>
      <p:grpSp>
        <p:nvGrpSpPr>
          <p:cNvPr id="3" name="组合 2">
            <a:extLst>
              <a:ext uri="{FF2B5EF4-FFF2-40B4-BE49-F238E27FC236}">
                <a16:creationId xmlns:a16="http://schemas.microsoft.com/office/drawing/2014/main" id="{A924137C-0B4D-43FD-9426-E00088434654}"/>
              </a:ext>
            </a:extLst>
          </p:cNvPr>
          <p:cNvGrpSpPr/>
          <p:nvPr/>
        </p:nvGrpSpPr>
        <p:grpSpPr>
          <a:xfrm>
            <a:off x="6996966" y="3167137"/>
            <a:ext cx="4609380" cy="3133766"/>
            <a:chOff x="7376719" y="3688651"/>
            <a:chExt cx="3075216" cy="2090738"/>
          </a:xfrm>
        </p:grpSpPr>
        <p:pic>
          <p:nvPicPr>
            <p:cNvPr id="23554" name="Picture 2">
              <a:extLst>
                <a:ext uri="{FF2B5EF4-FFF2-40B4-BE49-F238E27FC236}">
                  <a16:creationId xmlns:a16="http://schemas.microsoft.com/office/drawing/2014/main" id="{E9ED593A-5ADF-45AC-87D3-9179E9FECE3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76719" y="3696589"/>
              <a:ext cx="914400" cy="2082800"/>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23555" name="Picture 3">
              <a:extLst>
                <a:ext uri="{FF2B5EF4-FFF2-40B4-BE49-F238E27FC236}">
                  <a16:creationId xmlns:a16="http://schemas.microsoft.com/office/drawing/2014/main" id="{296101C7-9010-4795-B687-B510676E508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93627" y="3688651"/>
              <a:ext cx="914400" cy="2090738"/>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23556" name="Picture 4">
              <a:extLst>
                <a:ext uri="{FF2B5EF4-FFF2-40B4-BE49-F238E27FC236}">
                  <a16:creationId xmlns:a16="http://schemas.microsoft.com/office/drawing/2014/main" id="{E910E836-945A-4AA7-8978-591E6082233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10535" y="3688651"/>
              <a:ext cx="10414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5" name="直接箭头连接符 4">
            <a:extLst>
              <a:ext uri="{FF2B5EF4-FFF2-40B4-BE49-F238E27FC236}">
                <a16:creationId xmlns:a16="http://schemas.microsoft.com/office/drawing/2014/main" id="{E1EB7089-E9CB-408B-83F4-AAA5B3EFF536}"/>
              </a:ext>
            </a:extLst>
          </p:cNvPr>
          <p:cNvCxnSpPr/>
          <p:nvPr/>
        </p:nvCxnSpPr>
        <p:spPr>
          <a:xfrm>
            <a:off x="8261131" y="3373821"/>
            <a:ext cx="725214" cy="61170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481372299"/>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网络互动的原则</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235709" cy="3372205"/>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遵循互动原则，头条系统获取高效的互动结果和效果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 内容原则</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体网民经常会看到许多的企业把抖音作品以自身企业介绍的形式进行拍摄，或者以产品广告的形式进行拍摄，又或者把头条文章以产品软文的形式进行编辑，但其实这些做法都是错误的。只有按照头条和抖音的规则，以参与互动的网民的喜好为出发点，创作的互动内容才能够真正达到互动目的。</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8194499"/>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网络互动的评估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44" name="矩形 43">
            <a:extLst>
              <a:ext uri="{FF2B5EF4-FFF2-40B4-BE49-F238E27FC236}">
                <a16:creationId xmlns:a16="http://schemas.microsoft.com/office/drawing/2014/main" id="{4DAD3862-5198-4CB3-9BA4-71613B4D82CC}"/>
              </a:ext>
            </a:extLst>
          </p:cNvPr>
          <p:cNvSpPr/>
          <p:nvPr/>
        </p:nvSpPr>
        <p:spPr>
          <a:xfrm>
            <a:off x="550593" y="998390"/>
            <a:ext cx="10920398" cy="4808496"/>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了解衡量网络互动形式产生价值的重要参数及其相互关系，可以帮助互动双方再次进行相关互动前，充分考虑根据网络互动的价值评估和不同互动形式的特点，选择适合网络互动实践活动的互动形式，以明确互动目标和互动效果。</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情况下，互动双方采用点对点的人际互动中的互动形式，其互动目的较为简单，一般包括工作需求、情感维系或日常沟通等。而互动双方采用点对多的群体互动中的互动形式，其互动目的就比较复杂，对于互动效果的要求也较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群体互动形式的互动目的一般包括增强品牌曝光率、提升活动参与度、巩固行业影响力、吸引更多的消费者或潜在消费者参与互动活动、提升用户忠诚度以及增加产品试用率等，这些互动目的都是为了达到促进网络销售的互动效果。</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0051358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1448602"/>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种典型的网络互动形式，根据互动对象和互动范围的不同，可以将其细分为两种类型，分别是点对点的人际互动和点对多的群体互动，每种类型包括的互动形式如图所示。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9C38484B-E942-403B-87DE-99492BD83E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1469" y="2756598"/>
            <a:ext cx="8809062" cy="3157332"/>
          </a:xfrm>
          <a:prstGeom prst="rect">
            <a:avLst/>
          </a:prstGeom>
        </p:spPr>
      </p:pic>
    </p:spTree>
    <p:extLst>
      <p:ext uri="{BB962C8B-B14F-4D97-AF65-F5344CB8AC3E}">
        <p14:creationId xmlns:p14="http://schemas.microsoft.com/office/powerpoint/2010/main" val="87964765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网络互动的评估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44" name="矩形 43">
            <a:extLst>
              <a:ext uri="{FF2B5EF4-FFF2-40B4-BE49-F238E27FC236}">
                <a16:creationId xmlns:a16="http://schemas.microsoft.com/office/drawing/2014/main" id="{4DAD3862-5198-4CB3-9BA4-71613B4D82CC}"/>
              </a:ext>
            </a:extLst>
          </p:cNvPr>
          <p:cNvSpPr/>
          <p:nvPr/>
        </p:nvSpPr>
        <p:spPr>
          <a:xfrm>
            <a:off x="550593" y="998390"/>
            <a:ext cx="10920398" cy="2397579"/>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基于此种情况，在网络互动时代，为网络群体互动形式建立简单、科学和系统化的效果评估模型，是将网络互动实践活动价值最大化和长期化的必要前提，当前比较通用的网络互动效果评估的测量模型主要包括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个方面的考量，分别是曝光量、参与度、影响力和行动力，各个方面的具体测量内容如图所示。</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4578" name="Picture 2">
            <a:extLst>
              <a:ext uri="{FF2B5EF4-FFF2-40B4-BE49-F238E27FC236}">
                <a16:creationId xmlns:a16="http://schemas.microsoft.com/office/drawing/2014/main" id="{0D2C3376-C327-4A81-8355-5082FCA15F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162" y="2899506"/>
            <a:ext cx="7799976" cy="360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263460"/>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网络互动的评估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曝光率</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曝光率是指网络互动实践活动的内容信息产生了多大的覆盖率，有多少目标网民看到并关注该互动活动。基于互联网进行扩散的曝光率可以轻而易举地通过互动形式的访问量、点击率、转载率和评论率等参数进行实时监测及定量评估。</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6423306"/>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网络互动的评估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参与度</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参与度是指谁、在何地地点、以何种互动形式与互动主体进行对话并参与了互动交流。网络互动的互动形式的最大特点就是它的互动性以及个性化，使得每一个参与互动的个体网民都变成了意见领袖，可以随时影响其他参与互动的个体网民并与互动主体进行平等对话。网络互动中参与度的衡量可以通过网络登录、用户注册、互相关注、评论、收藏和分享等具体参数进行定量评估。</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30461142"/>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网络互动的评估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影响力</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影响力是指衡量网络互动的实践活动的结果并且将目标受众与参与互动的网民的态度、认知乃至消费行为影响到了何种程度。对网络互动影响力的评估需要在长期化和系统化的范畴中持续进行，以对目标受众与参与互动的网民的言论、态度以及行为等进行长期、持续的监测和定性分析。</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250863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网络互动的评估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10920398" cy="39056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行动力</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行动力是指衡量网络互动实践活动如何激发目标受众并将其关注度和影响力转化为最终的购买行为，这是评估网络互动价值及其投入产出比的终极体现。行动力的计量可以通过电子商务产生的线上购买或与线上联动的线下购买行为的统计等方式进行定量评估。</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随着网络互动形式的不断发展与演变，网络互动形式效果评估的方法或模型也会发生相应的调整和改变，但万变不离其宗，建立科学化和系统化的网络互动形式效果评估模型始终是重中之重。</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7325740"/>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5818677" cy="526503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点对点的人际互动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网络受众调查</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网络受众调查就是调查方借助网络社会这个平台，邀请网民参与回答相关内容以获取市场信息的一种活动，属于网络互动形式的一种。</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图所示为关于网络游戏的部分问卷调查内容。</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因为网络受众调查是以独立的方式呈现在个体网民面前的，所以它的互动范围局限于调查信息本身和接受调查的网民之间。于是，将网络受众调查的网络互动形式归类为点对点的人际互动。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50" name="Picture 2">
            <a:extLst>
              <a:ext uri="{FF2B5EF4-FFF2-40B4-BE49-F238E27FC236}">
                <a16:creationId xmlns:a16="http://schemas.microsoft.com/office/drawing/2014/main" id="{D3C9AD1B-06FE-4D41-8106-655F8E0CAD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7556" y="2184386"/>
            <a:ext cx="5270244" cy="3030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522451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3" y="998390"/>
            <a:ext cx="6789832" cy="618836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点对点的人际互动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即时通信</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即时通信是指能够随时随地发送和接收互联网消息的互动形式，例如微信聊天、收发电子邮件、</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QQ</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聊天和淘宝旺旺聊天等。在网络社会中，由于即时通信的应用越来越普及，因此它已经成为网络互动中非常典型的一种互动形式。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随着网络信息技术的迅速发展，使即时通信的互动形式不再简单化和单一化，并且已经发展成集交流、资讯、娱乐、搜索、电子商务、办公协作和企业客户服务等为一体的综合化信息平台。因为即时通信互动形式的核心仍是个体网民之间的实践活动，所以将其归类为点对点的人际互动，</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图所示为即时通信的网络互动形式。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04215EFE-3AE5-42BD-9D9E-B0D42AFF211B}"/>
              </a:ext>
            </a:extLst>
          </p:cNvPr>
          <p:cNvGrpSpPr/>
          <p:nvPr/>
        </p:nvGrpSpPr>
        <p:grpSpPr>
          <a:xfrm>
            <a:off x="7456285" y="2348350"/>
            <a:ext cx="4258518" cy="3737142"/>
            <a:chOff x="7982060" y="2660747"/>
            <a:chExt cx="2382420" cy="2090738"/>
          </a:xfrm>
        </p:grpSpPr>
        <p:pic>
          <p:nvPicPr>
            <p:cNvPr id="3074" name="Picture 2">
              <a:extLst>
                <a:ext uri="{FF2B5EF4-FFF2-40B4-BE49-F238E27FC236}">
                  <a16:creationId xmlns:a16="http://schemas.microsoft.com/office/drawing/2014/main" id="{99F22665-2C98-419D-AE17-6BCC032EDA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2060" y="2660747"/>
              <a:ext cx="1168400"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9CFA9289-C7BC-4975-9453-D443831B3E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96080" y="2668685"/>
              <a:ext cx="11684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6143872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078053"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点对点的人际互动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即时通信</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微观层面进行分析，即时通信是点对点的互动形式；但如果从宏观层面进行分析，每一个参与互动的个体网民都是某个庞大而复杂的网络交往环节中的一个节点，也就是说，每一个个体网民都会通过网络与其它网民产生联系。</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022006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网络互动的形式分类</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C1F8BDD3-0E6D-4430-BFBA-C306D17B2A63}"/>
              </a:ext>
            </a:extLst>
          </p:cNvPr>
          <p:cNvSpPr/>
          <p:nvPr/>
        </p:nvSpPr>
        <p:spPr>
          <a:xfrm>
            <a:off x="550592" y="998390"/>
            <a:ext cx="11216790" cy="388003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点对点的人际互动</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即时通信</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与固定的互动对象直接进行交流，称其为“强联系”。基于强联系进行的“点对点”互动，可以适当提高网民之间的信任度，并使交流活动的互动效果更加明显和高效。除了“强联系”以外，个体网民还可以通过即时通信的互动形式经过他人的“中转”与素不相识的人产生联系，这种联系被称为“弱联系”，而这种弱联系的互动效果显然比强联系要低很多。</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4098" name="Picture 2">
            <a:extLst>
              <a:ext uri="{FF2B5EF4-FFF2-40B4-BE49-F238E27FC236}">
                <a16:creationId xmlns:a16="http://schemas.microsoft.com/office/drawing/2014/main" id="{279EA9F3-68E0-4929-B34D-1176D033EB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634" y="4152144"/>
            <a:ext cx="6496066" cy="207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a:extLst>
              <a:ext uri="{FF2B5EF4-FFF2-40B4-BE49-F238E27FC236}">
                <a16:creationId xmlns:a16="http://schemas.microsoft.com/office/drawing/2014/main" id="{7C85DB61-1AD0-4D7C-B764-8E406DC40A14}"/>
              </a:ext>
            </a:extLst>
          </p:cNvPr>
          <p:cNvSpPr txBox="1"/>
          <p:nvPr/>
        </p:nvSpPr>
        <p:spPr>
          <a:xfrm>
            <a:off x="7202296" y="3777753"/>
            <a:ext cx="4637622" cy="2807948"/>
          </a:xfrm>
          <a:prstGeom prst="rect">
            <a:avLst/>
          </a:prstGeom>
          <a:noFill/>
        </p:spPr>
        <p:txBody>
          <a:bodyPr wrap="square">
            <a:spAutoFit/>
          </a:bodyPr>
          <a:lstStyle/>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作为一种网络互动形式，即时通信不仅给网民的交往互动提供了方便，也在无形中影响甚至塑造着网民的思维方式、行为方式以及交往范围。在一定意义上，即时通信的广泛应用，促进了网络社会群体的分化。</a:t>
            </a:r>
          </a:p>
        </p:txBody>
      </p:sp>
    </p:spTree>
    <p:extLst>
      <p:ext uri="{BB962C8B-B14F-4D97-AF65-F5344CB8AC3E}">
        <p14:creationId xmlns:p14="http://schemas.microsoft.com/office/powerpoint/2010/main" val="138120530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12256</TotalTime>
  <Words>6412</Words>
  <Application>Microsoft Office PowerPoint</Application>
  <PresentationFormat>宽屏</PresentationFormat>
  <Paragraphs>363</Paragraphs>
  <Slides>55</Slides>
  <Notes>53</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55</vt:i4>
      </vt:variant>
    </vt:vector>
  </HeadingPairs>
  <TitlesOfParts>
    <vt:vector size="65" baseType="lpstr">
      <vt:lpstr>Source Han Serif SC</vt: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第6章   网络互动的形式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1286</cp:revision>
  <cp:lastPrinted>2020-05-31T09:47:00Z</cp:lastPrinted>
  <dcterms:created xsi:type="dcterms:W3CDTF">2019-06-03T11:07:00Z</dcterms:created>
  <dcterms:modified xsi:type="dcterms:W3CDTF">2021-09-29T06:12:17Z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