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56"/>
  </p:notesMasterIdLst>
  <p:sldIdLst>
    <p:sldId id="11089480" r:id="rId3"/>
    <p:sldId id="11089520" r:id="rId4"/>
    <p:sldId id="11089521" r:id="rId5"/>
    <p:sldId id="11089654" r:id="rId6"/>
    <p:sldId id="11089829" r:id="rId7"/>
    <p:sldId id="11089830" r:id="rId8"/>
    <p:sldId id="11089831" r:id="rId9"/>
    <p:sldId id="11089832" r:id="rId10"/>
    <p:sldId id="11089833" r:id="rId11"/>
    <p:sldId id="11089834" r:id="rId12"/>
    <p:sldId id="11089835" r:id="rId13"/>
    <p:sldId id="11089836" r:id="rId14"/>
    <p:sldId id="11089837" r:id="rId15"/>
    <p:sldId id="11089838" r:id="rId16"/>
    <p:sldId id="11089840" r:id="rId17"/>
    <p:sldId id="11089839" r:id="rId18"/>
    <p:sldId id="11089841" r:id="rId19"/>
    <p:sldId id="11089842" r:id="rId20"/>
    <p:sldId id="11089843" r:id="rId21"/>
    <p:sldId id="11089846" r:id="rId22"/>
    <p:sldId id="11089844" r:id="rId23"/>
    <p:sldId id="11089845" r:id="rId24"/>
    <p:sldId id="11089847" r:id="rId25"/>
    <p:sldId id="11089848" r:id="rId26"/>
    <p:sldId id="11089849" r:id="rId27"/>
    <p:sldId id="11089850" r:id="rId28"/>
    <p:sldId id="11089851" r:id="rId29"/>
    <p:sldId id="11089852" r:id="rId30"/>
    <p:sldId id="11089854" r:id="rId31"/>
    <p:sldId id="11089855" r:id="rId32"/>
    <p:sldId id="11089853" r:id="rId33"/>
    <p:sldId id="11089856" r:id="rId34"/>
    <p:sldId id="11089857" r:id="rId35"/>
    <p:sldId id="11089858" r:id="rId36"/>
    <p:sldId id="11089859" r:id="rId37"/>
    <p:sldId id="11089860" r:id="rId38"/>
    <p:sldId id="11089861" r:id="rId39"/>
    <p:sldId id="11089862" r:id="rId40"/>
    <p:sldId id="11089863" r:id="rId41"/>
    <p:sldId id="11089864" r:id="rId42"/>
    <p:sldId id="11089866" r:id="rId43"/>
    <p:sldId id="11089865" r:id="rId44"/>
    <p:sldId id="11089867" r:id="rId45"/>
    <p:sldId id="11089869" r:id="rId46"/>
    <p:sldId id="11089868" r:id="rId47"/>
    <p:sldId id="11089870" r:id="rId48"/>
    <p:sldId id="11089871" r:id="rId49"/>
    <p:sldId id="11089872" r:id="rId50"/>
    <p:sldId id="11089873" r:id="rId51"/>
    <p:sldId id="11089874" r:id="rId52"/>
    <p:sldId id="11089875" r:id="rId53"/>
    <p:sldId id="11089876" r:id="rId54"/>
    <p:sldId id="11089581" r:id="rId55"/>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4" orient="horz" pos="618" userDrawn="1">
          <p15:clr>
            <a:srgbClr val="A4A3A4"/>
          </p15:clr>
        </p15:guide>
        <p15:guide id="5" orient="horz"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duanqiaozhi" initials="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FF"/>
    <a:srgbClr val="FF99CC"/>
    <a:srgbClr val="FF5050"/>
    <a:srgbClr val="FFCC66"/>
    <a:srgbClr val="9966FF"/>
    <a:srgbClr val="FF66FF"/>
    <a:srgbClr val="FF9900"/>
    <a:srgbClr val="FF33CC"/>
    <a:srgbClr val="F19D64"/>
    <a:srgbClr val="A9D1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86" autoAdjust="0"/>
    <p:restoredTop sz="85635" autoAdjust="0"/>
  </p:normalViewPr>
  <p:slideViewPr>
    <p:cSldViewPr snapToGrid="0" showGuides="1">
      <p:cViewPr varScale="1">
        <p:scale>
          <a:sx n="72" d="100"/>
          <a:sy n="72" d="100"/>
        </p:scale>
        <p:origin x="645" y="72"/>
      </p:cViewPr>
      <p:guideLst>
        <p:guide pos="3840"/>
        <p:guide orient="horz" pos="618"/>
        <p:guide orient="horz" pos="3748"/>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5ADAA2FF-22E5-4C9B-BB9E-2BB16827FF45}" type="datetimeFigureOut">
              <a:rPr lang="zh-CN" altLang="en-US" smtClean="0"/>
              <a:t>2021/9/28</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3695395A-0780-4FC6-AE4A-65D00462A3F1}" type="slidenum">
              <a:rPr lang="zh-CN" altLang="en-US" smtClean="0"/>
              <a:t>‹#›</a:t>
            </a:fld>
            <a:endParaRPr lang="zh-CN" altLang="en-US"/>
          </a:p>
        </p:txBody>
      </p:sp>
    </p:spTree>
    <p:extLst>
      <p:ext uri="{BB962C8B-B14F-4D97-AF65-F5344CB8AC3E}">
        <p14:creationId xmlns:p14="http://schemas.microsoft.com/office/powerpoint/2010/main" val="318646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9079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在这些网络互动活动中，受众与受众的信息交流具有快速和范围广的特点，所以“人际互动”的表现形式非常明显。</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11</a:t>
            </a:fld>
            <a:endParaRPr lang="zh-CN" altLang="en-US"/>
          </a:p>
        </p:txBody>
      </p:sp>
    </p:spTree>
    <p:extLst>
      <p:ext uri="{BB962C8B-B14F-4D97-AF65-F5344CB8AC3E}">
        <p14:creationId xmlns:p14="http://schemas.microsoft.com/office/powerpoint/2010/main" val="3329967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但是读者可以根据在该互动中，网站与受众的互动为主要内容，而介绍资料的链接只是为前者服务的辅助内容；同时，虽然名人或明星有参与活动，但是其不是主要服务对象，因此，判定上述活动为</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形式互动</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12</a:t>
            </a:fld>
            <a:endParaRPr lang="zh-CN" altLang="en-US"/>
          </a:p>
        </p:txBody>
      </p:sp>
    </p:spTree>
    <p:extLst>
      <p:ext uri="{BB962C8B-B14F-4D97-AF65-F5344CB8AC3E}">
        <p14:creationId xmlns:p14="http://schemas.microsoft.com/office/powerpoint/2010/main" val="31658995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网络人际互动是在网络时代生成的一种交往形态，那么，不同时期肯定有着不同的人际互动交往形态。读者根据网络人际互动的含义和意义，分析与探讨在网络未产生之前，大众的人际互动交往形态是什么样的？又是根据何种依据为不同的交往形态划分阶段？</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13</a:t>
            </a:fld>
            <a:endParaRPr lang="zh-CN" altLang="en-US"/>
          </a:p>
        </p:txBody>
      </p:sp>
    </p:spTree>
    <p:extLst>
      <p:ext uri="{BB962C8B-B14F-4D97-AF65-F5344CB8AC3E}">
        <p14:creationId xmlns:p14="http://schemas.microsoft.com/office/powerpoint/2010/main" val="2153562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刚刚进入社会环境的人，在寻求生存、处理与自然界的关系过程中，基于活动空间狭小、认知低级以及小规模群体的特点，会使得群体内部以及与邻近其他群体之间的关系呈现出狭隘性。</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14</a:t>
            </a:fld>
            <a:endParaRPr lang="zh-CN" altLang="en-US"/>
          </a:p>
        </p:txBody>
      </p:sp>
    </p:spTree>
    <p:extLst>
      <p:ext uri="{BB962C8B-B14F-4D97-AF65-F5344CB8AC3E}">
        <p14:creationId xmlns:p14="http://schemas.microsoft.com/office/powerpoint/2010/main" val="37837508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15</a:t>
            </a:fld>
            <a:endParaRPr lang="zh-CN" altLang="en-US"/>
          </a:p>
        </p:txBody>
      </p:sp>
    </p:spTree>
    <p:extLst>
      <p:ext uri="{BB962C8B-B14F-4D97-AF65-F5344CB8AC3E}">
        <p14:creationId xmlns:p14="http://schemas.microsoft.com/office/powerpoint/2010/main" val="23265342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16</a:t>
            </a:fld>
            <a:endParaRPr lang="zh-CN" altLang="en-US"/>
          </a:p>
        </p:txBody>
      </p:sp>
    </p:spTree>
    <p:extLst>
      <p:ext uri="{BB962C8B-B14F-4D97-AF65-F5344CB8AC3E}">
        <p14:creationId xmlns:p14="http://schemas.microsoft.com/office/powerpoint/2010/main" val="29503105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人类在原始社会中形成的血缘式人际互动交往形态，它同样具有如</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上</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图所示的一般交往形态中的基本要素。</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17</a:t>
            </a:fld>
            <a:endParaRPr lang="zh-CN" altLang="en-US"/>
          </a:p>
        </p:txBody>
      </p:sp>
    </p:spTree>
    <p:extLst>
      <p:ext uri="{BB962C8B-B14F-4D97-AF65-F5344CB8AC3E}">
        <p14:creationId xmlns:p14="http://schemas.microsoft.com/office/powerpoint/2010/main" val="1389924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18</a:t>
            </a:fld>
            <a:endParaRPr lang="zh-CN" altLang="en-US"/>
          </a:p>
        </p:txBody>
      </p:sp>
    </p:spTree>
    <p:extLst>
      <p:ext uri="{BB962C8B-B14F-4D97-AF65-F5344CB8AC3E}">
        <p14:creationId xmlns:p14="http://schemas.microsoft.com/office/powerpoint/2010/main" val="6312796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研究表明，我国传统社会由于缺少繁荣发达的商品交换，所以社会内部并没有出现能够推翻原始氏族部落共同体的主导性力量和阶层，例如普通民众、农民、工业者和商户等，所以最终以氏族血缘为基础的家国制方式解体了氏族部落。在原始氏族部落解体后，民众的人际互动交往形态还是以血缘为主，建立国家并承担建设国家的相应任务，从而使传统社会呈现出鲜明的血缘宗法特征。</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19</a:t>
            </a:fld>
            <a:endParaRPr lang="zh-CN" altLang="en-US"/>
          </a:p>
        </p:txBody>
      </p:sp>
    </p:spTree>
    <p:extLst>
      <p:ext uri="{BB962C8B-B14F-4D97-AF65-F5344CB8AC3E}">
        <p14:creationId xmlns:p14="http://schemas.microsoft.com/office/powerpoint/2010/main" val="12055711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原始社会末期农村公社的出现，产生了由地缘式交往互动而结成的群体。在此阶段，众多个体家庭为了相同的经济利益需求，居住在同一地域，形成了以地域为联系纽带的人际互动交往形态。</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20</a:t>
            </a:fld>
            <a:endParaRPr lang="zh-CN" altLang="en-US"/>
          </a:p>
        </p:txBody>
      </p:sp>
    </p:spTree>
    <p:extLst>
      <p:ext uri="{BB962C8B-B14F-4D97-AF65-F5344CB8AC3E}">
        <p14:creationId xmlns:p14="http://schemas.microsoft.com/office/powerpoint/2010/main" val="779059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a:t>
            </a:fld>
            <a:endParaRPr lang="zh-CN" altLang="en-US"/>
          </a:p>
        </p:txBody>
      </p:sp>
    </p:spTree>
    <p:extLst>
      <p:ext uri="{BB962C8B-B14F-4D97-AF65-F5344CB8AC3E}">
        <p14:creationId xmlns:p14="http://schemas.microsoft.com/office/powerpoint/2010/main" val="1959025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21</a:t>
            </a:fld>
            <a:endParaRPr lang="zh-CN" altLang="en-US"/>
          </a:p>
        </p:txBody>
      </p:sp>
    </p:spTree>
    <p:extLst>
      <p:ext uri="{BB962C8B-B14F-4D97-AF65-F5344CB8AC3E}">
        <p14:creationId xmlns:p14="http://schemas.microsoft.com/office/powerpoint/2010/main" val="1202991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22</a:t>
            </a:fld>
            <a:endParaRPr lang="zh-CN" altLang="en-US"/>
          </a:p>
        </p:txBody>
      </p:sp>
    </p:spTree>
    <p:extLst>
      <p:ext uri="{BB962C8B-B14F-4D97-AF65-F5344CB8AC3E}">
        <p14:creationId xmlns:p14="http://schemas.microsoft.com/office/powerpoint/2010/main" val="15358987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想要研究早期人类社会的形成与发展，必须分析和考察移民活动，并且必须在早期人类社会的交往互动范畴中，将移民活动作为普遍形式进行分析、考察和深入研究，才能了解和掌握到一些相关信息如</a:t>
            </a:r>
            <a:r>
              <a:rPr lang="zh-CN" altLang="en-US" sz="1800" kern="100" dirty="0">
                <a:effectLst/>
                <a:latin typeface="Calibri" panose="020F0502020204030204" pitchFamily="34" charset="0"/>
                <a:ea typeface="宋体" panose="02010600030101010101" pitchFamily="2" charset="-122"/>
                <a:cs typeface="Times New Roman" panose="02020603050405020304" pitchFamily="18" charset="0"/>
              </a:rPr>
              <a:t>表</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所示。</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23</a:t>
            </a:fld>
            <a:endParaRPr lang="zh-CN" altLang="en-US"/>
          </a:p>
        </p:txBody>
      </p:sp>
    </p:spTree>
    <p:extLst>
      <p:ext uri="{BB962C8B-B14F-4D97-AF65-F5344CB8AC3E}">
        <p14:creationId xmlns:p14="http://schemas.microsoft.com/office/powerpoint/2010/main" val="13105171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24</a:t>
            </a:fld>
            <a:endParaRPr lang="zh-CN" altLang="en-US"/>
          </a:p>
        </p:txBody>
      </p:sp>
    </p:spTree>
    <p:extLst>
      <p:ext uri="{BB962C8B-B14F-4D97-AF65-F5344CB8AC3E}">
        <p14:creationId xmlns:p14="http://schemas.microsoft.com/office/powerpoint/2010/main" val="9270124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研究表明，开辟新航路、地理大发现、工业革命以及世界市场的形成，都在不同程度上推进了全球化的进程，使大众的联系日益广泛。</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如上图</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所示为推动全球化进程的各个事件和彼此之间的关系。</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25</a:t>
            </a:fld>
            <a:endParaRPr lang="zh-CN" altLang="en-US"/>
          </a:p>
        </p:txBody>
      </p:sp>
    </p:spTree>
    <p:extLst>
      <p:ext uri="{BB962C8B-B14F-4D97-AF65-F5344CB8AC3E}">
        <p14:creationId xmlns:p14="http://schemas.microsoft.com/office/powerpoint/2010/main" val="21227885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26</a:t>
            </a:fld>
            <a:endParaRPr lang="zh-CN" altLang="en-US"/>
          </a:p>
        </p:txBody>
      </p:sp>
    </p:spTree>
    <p:extLst>
      <p:ext uri="{BB962C8B-B14F-4D97-AF65-F5344CB8AC3E}">
        <p14:creationId xmlns:p14="http://schemas.microsoft.com/office/powerpoint/2010/main" val="22387740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27</a:t>
            </a:fld>
            <a:endParaRPr lang="zh-CN" altLang="en-US"/>
          </a:p>
        </p:txBody>
      </p:sp>
    </p:spTree>
    <p:extLst>
      <p:ext uri="{BB962C8B-B14F-4D97-AF65-F5344CB8AC3E}">
        <p14:creationId xmlns:p14="http://schemas.microsoft.com/office/powerpoint/2010/main" val="6194928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28</a:t>
            </a:fld>
            <a:endParaRPr lang="zh-CN" altLang="en-US"/>
          </a:p>
        </p:txBody>
      </p:sp>
    </p:spTree>
    <p:extLst>
      <p:ext uri="{BB962C8B-B14F-4D97-AF65-F5344CB8AC3E}">
        <p14:creationId xmlns:p14="http://schemas.microsoft.com/office/powerpoint/2010/main" val="5632788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新媒体的产生与广泛应用对于大众除了上述的</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项意义以外，其作为变革大众发布和接收信息渠道和工具的产物，读者认为它对人际互动中的交往沟通有几方面的正面影响？</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29</a:t>
            </a:fld>
            <a:endParaRPr lang="zh-CN" altLang="en-US"/>
          </a:p>
        </p:txBody>
      </p:sp>
    </p:spTree>
    <p:extLst>
      <p:ext uri="{BB962C8B-B14F-4D97-AF65-F5344CB8AC3E}">
        <p14:creationId xmlns:p14="http://schemas.microsoft.com/office/powerpoint/2010/main" val="1922931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30</a:t>
            </a:fld>
            <a:endParaRPr lang="zh-CN" altLang="en-US"/>
          </a:p>
        </p:txBody>
      </p:sp>
    </p:spTree>
    <p:extLst>
      <p:ext uri="{BB962C8B-B14F-4D97-AF65-F5344CB8AC3E}">
        <p14:creationId xmlns:p14="http://schemas.microsoft.com/office/powerpoint/2010/main" val="4210715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a:t>
            </a:fld>
            <a:endParaRPr lang="zh-CN" altLang="en-US"/>
          </a:p>
        </p:txBody>
      </p:sp>
    </p:spTree>
    <p:extLst>
      <p:ext uri="{BB962C8B-B14F-4D97-AF65-F5344CB8AC3E}">
        <p14:creationId xmlns:p14="http://schemas.microsoft.com/office/powerpoint/2010/main" val="6176700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31</a:t>
            </a:fld>
            <a:endParaRPr lang="zh-CN" altLang="en-US"/>
          </a:p>
        </p:txBody>
      </p:sp>
    </p:spTree>
    <p:extLst>
      <p:ext uri="{BB962C8B-B14F-4D97-AF65-F5344CB8AC3E}">
        <p14:creationId xmlns:p14="http://schemas.microsoft.com/office/powerpoint/2010/main" val="34467115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32</a:t>
            </a:fld>
            <a:endParaRPr lang="zh-CN" altLang="en-US"/>
          </a:p>
        </p:txBody>
      </p:sp>
    </p:spTree>
    <p:extLst>
      <p:ext uri="{BB962C8B-B14F-4D97-AF65-F5344CB8AC3E}">
        <p14:creationId xmlns:p14="http://schemas.microsoft.com/office/powerpoint/2010/main" val="1577006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33</a:t>
            </a:fld>
            <a:endParaRPr lang="zh-CN" altLang="en-US"/>
          </a:p>
        </p:txBody>
      </p:sp>
    </p:spTree>
    <p:extLst>
      <p:ext uri="{BB962C8B-B14F-4D97-AF65-F5344CB8AC3E}">
        <p14:creationId xmlns:p14="http://schemas.microsoft.com/office/powerpoint/2010/main" val="37151940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“同步共时”的互动循环，在同等时间内将大大增加传输的信息量，并且可以缩短互动过程，从而加快互动进程，提升大众的互动效率。</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34</a:t>
            </a:fld>
            <a:endParaRPr lang="zh-CN" altLang="en-US"/>
          </a:p>
        </p:txBody>
      </p:sp>
    </p:spTree>
    <p:extLst>
      <p:ext uri="{BB962C8B-B14F-4D97-AF65-F5344CB8AC3E}">
        <p14:creationId xmlns:p14="http://schemas.microsoft.com/office/powerpoint/2010/main" val="7899669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35</a:t>
            </a:fld>
            <a:endParaRPr lang="zh-CN" altLang="en-US"/>
          </a:p>
        </p:txBody>
      </p:sp>
    </p:spTree>
    <p:extLst>
      <p:ext uri="{BB962C8B-B14F-4D97-AF65-F5344CB8AC3E}">
        <p14:creationId xmlns:p14="http://schemas.microsoft.com/office/powerpoint/2010/main" val="1476769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36</a:t>
            </a:fld>
            <a:endParaRPr lang="zh-CN" altLang="en-US"/>
          </a:p>
        </p:txBody>
      </p:sp>
    </p:spTree>
    <p:extLst>
      <p:ext uri="{BB962C8B-B14F-4D97-AF65-F5344CB8AC3E}">
        <p14:creationId xmlns:p14="http://schemas.microsoft.com/office/powerpoint/2010/main" val="26170779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37</a:t>
            </a:fld>
            <a:endParaRPr lang="zh-CN" altLang="en-US"/>
          </a:p>
        </p:txBody>
      </p:sp>
    </p:spTree>
    <p:extLst>
      <p:ext uri="{BB962C8B-B14F-4D97-AF65-F5344CB8AC3E}">
        <p14:creationId xmlns:p14="http://schemas.microsoft.com/office/powerpoint/2010/main" val="29393347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从技术手段看，不断增加的互动对象，群体成员的增加，使成员间社会交往中的非直接因素也随之增长。因此，各互动主体的熟识度和亲密度将不断减弱，最终使与利益无关的陌生人逐渐成为互动的主要对象。因事聚合和转瞬即散的互动，使互动得以在更大范围内展开，从而具有了泛互动的特征。</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38</a:t>
            </a:fld>
            <a:endParaRPr lang="zh-CN" altLang="en-US"/>
          </a:p>
        </p:txBody>
      </p:sp>
    </p:spTree>
    <p:extLst>
      <p:ext uri="{BB962C8B-B14F-4D97-AF65-F5344CB8AC3E}">
        <p14:creationId xmlns:p14="http://schemas.microsoft.com/office/powerpoint/2010/main" val="2019427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网络人际互动地独特风格所展示出的跨越时空限制、同步共时、综合感官、向公众扩展以及公私界限模糊等互动表现，与传统的血缘式、地缘式和业缘式人际互动交往形态具有很大的不同，读者可以根据这些互动表现以及与传统人际互动进行对比，分析和探讨网络人际互动的特点是什么？</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39</a:t>
            </a:fld>
            <a:endParaRPr lang="zh-CN" altLang="en-US"/>
          </a:p>
        </p:txBody>
      </p:sp>
    </p:spTree>
    <p:extLst>
      <p:ext uri="{BB962C8B-B14F-4D97-AF65-F5344CB8AC3E}">
        <p14:creationId xmlns:p14="http://schemas.microsoft.com/office/powerpoint/2010/main" val="3835270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40</a:t>
            </a:fld>
            <a:endParaRPr lang="zh-CN" altLang="en-US"/>
          </a:p>
        </p:txBody>
      </p:sp>
    </p:spTree>
    <p:extLst>
      <p:ext uri="{BB962C8B-B14F-4D97-AF65-F5344CB8AC3E}">
        <p14:creationId xmlns:p14="http://schemas.microsoft.com/office/powerpoint/2010/main" val="34431859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a:t>
            </a:fld>
            <a:endParaRPr lang="zh-CN" altLang="en-US"/>
          </a:p>
        </p:txBody>
      </p:sp>
    </p:spTree>
    <p:extLst>
      <p:ext uri="{BB962C8B-B14F-4D97-AF65-F5344CB8AC3E}">
        <p14:creationId xmlns:p14="http://schemas.microsoft.com/office/powerpoint/2010/main" val="37705498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41</a:t>
            </a:fld>
            <a:endParaRPr lang="zh-CN" altLang="en-US"/>
          </a:p>
        </p:txBody>
      </p:sp>
    </p:spTree>
    <p:extLst>
      <p:ext uri="{BB962C8B-B14F-4D97-AF65-F5344CB8AC3E}">
        <p14:creationId xmlns:p14="http://schemas.microsoft.com/office/powerpoint/2010/main" val="33576998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超时空性不仅会模糊传统时间和空间的独立性，而且解除了互动角色在现实行动中必须依附的时间和空间限制，使整个行动环境形成了一个虚拟和真实的混合体。</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42</a:t>
            </a:fld>
            <a:endParaRPr lang="zh-CN" altLang="en-US"/>
          </a:p>
        </p:txBody>
      </p:sp>
    </p:spTree>
    <p:extLst>
      <p:ext uri="{BB962C8B-B14F-4D97-AF65-F5344CB8AC3E}">
        <p14:creationId xmlns:p14="http://schemas.microsoft.com/office/powerpoint/2010/main" val="21198157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43</a:t>
            </a:fld>
            <a:endParaRPr lang="zh-CN" altLang="en-US"/>
          </a:p>
        </p:txBody>
      </p:sp>
    </p:spTree>
    <p:extLst>
      <p:ext uri="{BB962C8B-B14F-4D97-AF65-F5344CB8AC3E}">
        <p14:creationId xmlns:p14="http://schemas.microsoft.com/office/powerpoint/2010/main" val="11479717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现实社会互动中的中介在网络社会中占据了主体的地位，会导致互动主体丧失其主体性，并使人际互动成为符号文本之间的互动。而符号文本互动的抽象化可能会进一步消除人类情感中的特征性、价值观和多样性，最终使互动双方之间形成疏远的关系以及淡漠的感情。</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44</a:t>
            </a:fld>
            <a:endParaRPr lang="zh-CN" altLang="en-US"/>
          </a:p>
        </p:txBody>
      </p:sp>
    </p:spTree>
    <p:extLst>
      <p:ext uri="{BB962C8B-B14F-4D97-AF65-F5344CB8AC3E}">
        <p14:creationId xmlns:p14="http://schemas.microsoft.com/office/powerpoint/2010/main" val="3767966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45</a:t>
            </a:fld>
            <a:endParaRPr lang="zh-CN" altLang="en-US"/>
          </a:p>
        </p:txBody>
      </p:sp>
    </p:spTree>
    <p:extLst>
      <p:ext uri="{BB962C8B-B14F-4D97-AF65-F5344CB8AC3E}">
        <p14:creationId xmlns:p14="http://schemas.microsoft.com/office/powerpoint/2010/main" val="218809209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46</a:t>
            </a:fld>
            <a:endParaRPr lang="zh-CN" altLang="en-US"/>
          </a:p>
        </p:txBody>
      </p:sp>
    </p:spTree>
    <p:extLst>
      <p:ext uri="{BB962C8B-B14F-4D97-AF65-F5344CB8AC3E}">
        <p14:creationId xmlns:p14="http://schemas.microsoft.com/office/powerpoint/2010/main" val="35429384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47</a:t>
            </a:fld>
            <a:endParaRPr lang="zh-CN" altLang="en-US"/>
          </a:p>
        </p:txBody>
      </p:sp>
    </p:spTree>
    <p:extLst>
      <p:ext uri="{BB962C8B-B14F-4D97-AF65-F5344CB8AC3E}">
        <p14:creationId xmlns:p14="http://schemas.microsoft.com/office/powerpoint/2010/main" val="20230413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在不断发展的人类社会中，人们的社会实践活动必然将生产活动和交往活动关联在一起，这说明社会的生产活动在互动主体的互动交往中展开，互动交往又是社会生产过程中不可或缺的重要环节。因为</a:t>
            </a:r>
            <a:r>
              <a:rPr lang="zh-CN" altLang="zh-CN" sz="1800" kern="100" dirty="0">
                <a:solidFill>
                  <a:srgbClr val="000000"/>
                </a:solidFill>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生产力的发展水平直接决定着人们社会交往中技术手段、工具器械和活动场所等因素的水平，</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而不同的交换技术、手段和工具则又决定着人际交往水平的高低，使社会生产力的的发展水平直接象征着互动交往的程度和状况。</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48</a:t>
            </a:fld>
            <a:endParaRPr lang="zh-CN" altLang="en-US"/>
          </a:p>
        </p:txBody>
      </p:sp>
    </p:spTree>
    <p:extLst>
      <p:ext uri="{BB962C8B-B14F-4D97-AF65-F5344CB8AC3E}">
        <p14:creationId xmlns:p14="http://schemas.microsoft.com/office/powerpoint/2010/main" val="428954171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49</a:t>
            </a:fld>
            <a:endParaRPr lang="zh-CN" altLang="en-US"/>
          </a:p>
        </p:txBody>
      </p:sp>
    </p:spTree>
    <p:extLst>
      <p:ext uri="{BB962C8B-B14F-4D97-AF65-F5344CB8AC3E}">
        <p14:creationId xmlns:p14="http://schemas.microsoft.com/office/powerpoint/2010/main" val="39001590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50</a:t>
            </a:fld>
            <a:endParaRPr lang="zh-CN" altLang="en-US"/>
          </a:p>
        </p:txBody>
      </p:sp>
    </p:spTree>
    <p:extLst>
      <p:ext uri="{BB962C8B-B14F-4D97-AF65-F5344CB8AC3E}">
        <p14:creationId xmlns:p14="http://schemas.microsoft.com/office/powerpoint/2010/main" val="3952987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“内容互动”受时间、空间以及技术上的影响比较大，它的兴起和发展是对传统媒体内容的一种改革和冲击，同时它还打破了传统媒体的单一性报道形式，因此，成为网络传播互动中最有影响力的一种形式。</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a:t>
            </a:fld>
            <a:endParaRPr lang="zh-CN" altLang="en-US"/>
          </a:p>
        </p:txBody>
      </p:sp>
    </p:spTree>
    <p:extLst>
      <p:ext uri="{BB962C8B-B14F-4D97-AF65-F5344CB8AC3E}">
        <p14:creationId xmlns:p14="http://schemas.microsoft.com/office/powerpoint/2010/main" val="20279642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因为社会生产活动与社会交往活动具有不可分割性，致使社会基本矛盾的变化也会以类似的方式引导至社会交往活动的变动序列中，所以社会交往活动离不开时空环境的支撑。从社会生产力的变动到交往力的发展，社会活动的时间和环境自然地发生着变化。而在当今各种新兴技术的推动下，特别是网络人际互动的形成与发展，对于大众而言，变为时空的延展。</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51</a:t>
            </a:fld>
            <a:endParaRPr lang="zh-CN" altLang="en-US"/>
          </a:p>
        </p:txBody>
      </p:sp>
    </p:spTree>
    <p:extLst>
      <p:ext uri="{BB962C8B-B14F-4D97-AF65-F5344CB8AC3E}">
        <p14:creationId xmlns:p14="http://schemas.microsoft.com/office/powerpoint/2010/main" val="20823697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而时空延展性完成着从对人的依附到对物的依附再到人的全面发展这一历史性转折，也是社会进步的多层次性展示，还是交往时空环境变动同比辐射的规律性展示。综上所述，网络人际互动的生成，展示了下述</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个理念。</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52</a:t>
            </a:fld>
            <a:endParaRPr lang="zh-CN" altLang="en-US"/>
          </a:p>
        </p:txBody>
      </p:sp>
    </p:spTree>
    <p:extLst>
      <p:ext uri="{BB962C8B-B14F-4D97-AF65-F5344CB8AC3E}">
        <p14:creationId xmlns:p14="http://schemas.microsoft.com/office/powerpoint/2010/main" val="3459548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该种互动形式具有传统性，与纸媒中的</a:t>
            </a:r>
            <a:r>
              <a:rPr lang="en-US"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读者来信</a:t>
            </a:r>
            <a:r>
              <a:rPr lang="en-US"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a:t>
            </a:r>
            <a:r>
              <a:rPr lang="zh-CN"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版块相似，而网络中的形式互动被互联网特性缩短了互动时间，所以受众的接受度和认可度相对较高。</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a:t>
            </a:fld>
            <a:endParaRPr lang="zh-CN" altLang="en-US"/>
          </a:p>
        </p:txBody>
      </p:sp>
    </p:spTree>
    <p:extLst>
      <p:ext uri="{BB962C8B-B14F-4D97-AF65-F5344CB8AC3E}">
        <p14:creationId xmlns:p14="http://schemas.microsoft.com/office/powerpoint/2010/main" val="35233439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a:t>
            </a:fld>
            <a:endParaRPr lang="zh-CN" altLang="en-US"/>
          </a:p>
        </p:txBody>
      </p:sp>
    </p:spTree>
    <p:extLst>
      <p:ext uri="{BB962C8B-B14F-4D97-AF65-F5344CB8AC3E}">
        <p14:creationId xmlns:p14="http://schemas.microsoft.com/office/powerpoint/2010/main" val="3140167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9</a:t>
            </a:fld>
            <a:endParaRPr lang="zh-CN" altLang="en-US"/>
          </a:p>
        </p:txBody>
      </p:sp>
    </p:spTree>
    <p:extLst>
      <p:ext uri="{BB962C8B-B14F-4D97-AF65-F5344CB8AC3E}">
        <p14:creationId xmlns:p14="http://schemas.microsoft.com/office/powerpoint/2010/main" val="11453086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读者根据网站或</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App</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“意见反馈”版块中的交流符号是否贴合网站内容或互动内容，来判定该网站或</a:t>
            </a:r>
            <a:r>
              <a:rPr lang="en-US" altLang="zh-CN" sz="1200" dirty="0">
                <a:solidFill>
                  <a:schemeClr val="bg2">
                    <a:lumMod val="25000"/>
                  </a:schemeClr>
                </a:solidFill>
                <a:latin typeface="微软雅黑" panose="020B0503020204020204" pitchFamily="34" charset="-122"/>
                <a:ea typeface="微软雅黑" panose="020B0503020204020204" pitchFamily="34" charset="-122"/>
              </a:rPr>
              <a:t>App</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的“形式互动”值是高还是低。</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10</a:t>
            </a:fld>
            <a:endParaRPr lang="zh-CN" altLang="en-US"/>
          </a:p>
        </p:txBody>
      </p:sp>
    </p:spTree>
    <p:extLst>
      <p:ext uri="{BB962C8B-B14F-4D97-AF65-F5344CB8AC3E}">
        <p14:creationId xmlns:p14="http://schemas.microsoft.com/office/powerpoint/2010/main" val="19942033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空白">
    <p:bg>
      <p:bgPr>
        <a:solidFill>
          <a:schemeClr val="bg1"/>
        </a:solidFill>
        <a:effectLst/>
      </p:bgPr>
    </p:bg>
    <p:spTree>
      <p:nvGrpSpPr>
        <p:cNvPr id="1" name=""/>
        <p:cNvGrpSpPr/>
        <p:nvPr/>
      </p:nvGrpSpPr>
      <p:grpSpPr>
        <a:xfrm>
          <a:off x="0" y="0"/>
          <a:ext cx="0" cy="0"/>
          <a:chOff x="0" y="0"/>
          <a:chExt cx="0" cy="0"/>
        </a:xfrm>
      </p:grpSpPr>
      <p:sp>
        <p:nvSpPr>
          <p:cNvPr id="14" name="标题 1"/>
          <p:cNvSpPr>
            <a:spLocks noGrp="1"/>
          </p:cNvSpPr>
          <p:nvPr>
            <p:ph type="title"/>
          </p:nvPr>
        </p:nvSpPr>
        <p:spPr>
          <a:xfrm>
            <a:off x="1365916" y="314372"/>
            <a:ext cx="8592276" cy="601249"/>
          </a:xfrm>
        </p:spPr>
        <p:txBody>
          <a:bodyPr>
            <a:normAutofit/>
          </a:bodyPr>
          <a:lstStyle>
            <a:lvl1pPr>
              <a:defRPr sz="28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pic>
        <p:nvPicPr>
          <p:cNvPr id="5" name="图片 4"/>
          <p:cNvPicPr>
            <a:picLocks noChangeAspect="1"/>
          </p:cNvPicPr>
          <p:nvPr userDrawn="1"/>
        </p:nvPicPr>
        <p:blipFill rotWithShape="1">
          <a:blip r:embed="rId2"/>
          <a:srcRect l="17556" t="27912" r="13351" b="31322"/>
          <a:stretch>
            <a:fillRect/>
          </a:stretch>
        </p:blipFill>
        <p:spPr>
          <a:xfrm>
            <a:off x="9979194" y="41715"/>
            <a:ext cx="1896132" cy="1126686"/>
          </a:xfrm>
          <a:prstGeom prst="rect">
            <a:avLst/>
          </a:prstGeom>
        </p:spPr>
      </p:pic>
      <p:pic>
        <p:nvPicPr>
          <p:cNvPr id="6" name="图片 5"/>
          <p:cNvPicPr>
            <a:picLocks noChangeAspect="1"/>
          </p:cNvPicPr>
          <p:nvPr userDrawn="1"/>
        </p:nvPicPr>
        <p:blipFill>
          <a:blip r:embed="rId3"/>
          <a:stretch>
            <a:fillRect/>
          </a:stretch>
        </p:blipFill>
        <p:spPr>
          <a:xfrm>
            <a:off x="472440" y="0"/>
            <a:ext cx="579120" cy="1253391"/>
          </a:xfrm>
          <a:prstGeom prst="rect">
            <a:avLst/>
          </a:prstGeom>
        </p:spPr>
      </p:pic>
    </p:spTree>
    <p:extLst>
      <p:ext uri="{BB962C8B-B14F-4D97-AF65-F5344CB8AC3E}">
        <p14:creationId xmlns:p14="http://schemas.microsoft.com/office/powerpoint/2010/main" val="382798399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474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33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18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9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18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32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7165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761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3775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0394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441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6137969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93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B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2021/9/28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418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96EBA74-F088-6041-B512-E5511619F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8684177" y="5439623"/>
            <a:ext cx="3358306" cy="1023742"/>
          </a:xfrm>
          <a:prstGeom prst="rect">
            <a:avLst/>
          </a:prstGeom>
          <a:noFill/>
        </p:spPr>
        <p:txBody>
          <a:bodyPr wrap="square" rtlCol="0">
            <a:spAutoFit/>
          </a:bodyPr>
          <a:lstStyle/>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天下秀数字科技（集团）股份有限公司</a:t>
            </a: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中国主板上市企业  </a:t>
            </a:r>
            <a:endParaRPr kumimoji="1"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股票代码：</a:t>
            </a:r>
            <a:r>
              <a:rPr kumimoji="1" lang="en-US" altLang="zh-CN" sz="1400" dirty="0">
                <a:solidFill>
                  <a:schemeClr val="bg1"/>
                </a:solidFill>
                <a:latin typeface="微软雅黑" panose="020B0503020204020204" pitchFamily="34" charset="-122"/>
                <a:ea typeface="微软雅黑" panose="020B0503020204020204" pitchFamily="34" charset="-122"/>
              </a:rPr>
              <a:t>600556</a:t>
            </a:r>
            <a:endParaRPr kumimoji="1"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4E3FFDB-5A61-294E-8BD4-9312A9F99821}"/>
              </a:ext>
            </a:extLst>
          </p:cNvPr>
          <p:cNvSpPr txBox="1"/>
          <p:nvPr/>
        </p:nvSpPr>
        <p:spPr>
          <a:xfrm>
            <a:off x="267335" y="2443876"/>
            <a:ext cx="11657330" cy="1191993"/>
          </a:xfrm>
          <a:prstGeom prst="rect">
            <a:avLst/>
          </a:prstGeom>
          <a:noFill/>
        </p:spPr>
        <p:txBody>
          <a:bodyPr wrap="square" rtlCol="0">
            <a:spAutoFit/>
          </a:bodyPr>
          <a:lstStyle/>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新媒体网络互动与沟通</a:t>
            </a:r>
            <a:endParaRPr lang="en-US" altLang="zh-CN" sz="5400" b="1" dirty="0">
              <a:solidFill>
                <a:schemeClr val="bg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7369" y="-196535"/>
            <a:ext cx="3542626" cy="1416811"/>
          </a:xfrm>
          <a:prstGeom prst="rect">
            <a:avLst/>
          </a:prstGeom>
        </p:spPr>
      </p:pic>
    </p:spTree>
    <p:extLst>
      <p:ext uri="{BB962C8B-B14F-4D97-AF65-F5344CB8AC3E}">
        <p14:creationId xmlns:p14="http://schemas.microsoft.com/office/powerpoint/2010/main" val="391269596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网络人际互动的含义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E5AC94D-BC8C-4234-84EF-9833C418989B}"/>
              </a:ext>
            </a:extLst>
          </p:cNvPr>
          <p:cNvSpPr/>
          <p:nvPr/>
        </p:nvSpPr>
        <p:spPr>
          <a:xfrm>
            <a:off x="550592" y="998390"/>
            <a:ext cx="11166340" cy="200772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网络互动的含义</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判断门户网站的“形式互动”值</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读者可以找到一个门户网站或新闻</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App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，网站和</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App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必须满足下列条件。</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5122" name="Picture 2">
            <a:extLst>
              <a:ext uri="{FF2B5EF4-FFF2-40B4-BE49-F238E27FC236}">
                <a16:creationId xmlns:a16="http://schemas.microsoft.com/office/drawing/2014/main" id="{F9C0863E-4ABA-45A4-9E4F-CDBDB6CA55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1188" y="2842158"/>
            <a:ext cx="5390220" cy="3295692"/>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11" name="文本框 10">
            <a:extLst>
              <a:ext uri="{FF2B5EF4-FFF2-40B4-BE49-F238E27FC236}">
                <a16:creationId xmlns:a16="http://schemas.microsoft.com/office/drawing/2014/main" id="{305AD248-A87C-4701-A5BC-510D7BEAD29A}"/>
              </a:ext>
            </a:extLst>
          </p:cNvPr>
          <p:cNvSpPr txBox="1"/>
          <p:nvPr/>
        </p:nvSpPr>
        <p:spPr>
          <a:xfrm>
            <a:off x="612323" y="2842158"/>
            <a:ext cx="5483677" cy="2859244"/>
          </a:xfrm>
          <a:prstGeom prst="rect">
            <a:avLst/>
          </a:prstGeom>
          <a:noFill/>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1.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拥有超过一个省的受众，并且其新闻辐射范围是在本土；</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每个页面上都有“意见反馈”版块，点击进入版块后，页面还设有相关的交流符号（不满意该条新闻时，就点击带有不满意内容的符号，这就是一种网络的交流符号类型）。</a:t>
            </a:r>
          </a:p>
        </p:txBody>
      </p:sp>
    </p:spTree>
    <p:extLst>
      <p:ext uri="{BB962C8B-B14F-4D97-AF65-F5344CB8AC3E}">
        <p14:creationId xmlns:p14="http://schemas.microsoft.com/office/powerpoint/2010/main" val="152636795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网络人际互动的含义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E5AC94D-BC8C-4234-84EF-9833C418989B}"/>
              </a:ext>
            </a:extLst>
          </p:cNvPr>
          <p:cNvSpPr/>
          <p:nvPr/>
        </p:nvSpPr>
        <p:spPr>
          <a:xfrm>
            <a:off x="550592" y="998390"/>
            <a:ext cx="11166340" cy="293105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网络互动的含义</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人际互动</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际互动的双方是互联网的受众，就是网民；而网站在该互动类型中只为两个互动对象提供技术和交流的平台。在互联网的所有活动中，“人际互动”是最为普遍的一种体现方式，包括各个网站的论坛、微信和微博等各种社交</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App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以及博文转发、评论等。</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E29EC7BE-AC14-49B6-932B-9C3A24210083}"/>
              </a:ext>
            </a:extLst>
          </p:cNvPr>
          <p:cNvGrpSpPr/>
          <p:nvPr/>
        </p:nvGrpSpPr>
        <p:grpSpPr>
          <a:xfrm>
            <a:off x="2820271" y="3589272"/>
            <a:ext cx="6383054" cy="2928188"/>
            <a:chOff x="3080604" y="3801100"/>
            <a:chExt cx="5130874" cy="2353758"/>
          </a:xfrm>
        </p:grpSpPr>
        <p:pic>
          <p:nvPicPr>
            <p:cNvPr id="6146" name="Picture 2">
              <a:extLst>
                <a:ext uri="{FF2B5EF4-FFF2-40B4-BE49-F238E27FC236}">
                  <a16:creationId xmlns:a16="http://schemas.microsoft.com/office/drawing/2014/main" id="{C137C1CB-3B95-4E2C-887C-DBB0BC2BF0C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80604" y="3801100"/>
              <a:ext cx="1753971" cy="2353758"/>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6147" name="Picture 3">
              <a:extLst>
                <a:ext uri="{FF2B5EF4-FFF2-40B4-BE49-F238E27FC236}">
                  <a16:creationId xmlns:a16="http://schemas.microsoft.com/office/drawing/2014/main" id="{AA81B117-7729-416B-B71C-EEB546E03DE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10952" y="3801100"/>
              <a:ext cx="3200526" cy="2325748"/>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3699716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网络人际互动的含义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E5AC94D-BC8C-4234-84EF-9833C418989B}"/>
              </a:ext>
            </a:extLst>
          </p:cNvPr>
          <p:cNvSpPr/>
          <p:nvPr/>
        </p:nvSpPr>
        <p:spPr>
          <a:xfrm>
            <a:off x="550592" y="998390"/>
            <a:ext cx="11166340" cy="436734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网络互动的含义</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判断网络活动属于何种互动类型</a:t>
            </a:r>
            <a:r>
              <a:rPr lang="en-US" altLang="zh-CN" sz="2000" b="1" dirty="0">
                <a:solidFill>
                  <a:schemeClr val="tx2"/>
                </a:solidFill>
                <a:latin typeface="微软雅黑" panose="020B0503020204020204" pitchFamily="34" charset="-122"/>
                <a:ea typeface="微软雅黑" panose="020B0503020204020204" pitchFamily="34" charset="-122"/>
              </a:rPr>
              <a:t>》</a:t>
            </a:r>
            <a:endParaRPr lang="zh-CN" altLang="en-US"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由于“内容互动”和“形式互动”在内容和形式具有共同点，所以对于有些网络行为很难进行准确的判定。</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例如明星或专家学者在互联网上与受众见面、回答提问以及播放</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VCR</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等活动，从形式上来看，这些活动都属于形式互动。而在论坛或者网站中聊天板块中进行上述活动时，通常页面的某个位置会伴随名人介绍的超链接文本。超链接文本出现时带有明显的内容互动成分，这为准确判断上述活动是</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内容互动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还是</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形式互动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带来一定的困难。</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9049091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网络人际互动的含义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E5AC94D-BC8C-4234-84EF-9833C418989B}"/>
              </a:ext>
            </a:extLst>
          </p:cNvPr>
          <p:cNvSpPr/>
          <p:nvPr/>
        </p:nvSpPr>
        <p:spPr>
          <a:xfrm>
            <a:off x="550592" y="998390"/>
            <a:ext cx="11166340" cy="24693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网络人际互动的意义</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是人类社会进入网络时代后，生成的一种崭新的交往实践形态。即在人际互动发展的过程中，经由当代科技与社会形态滋养而产生并发展的一种人际互动方式，是多种传统人际互动方式在网络化的生活环境中的综合性体现。</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824693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人际互动的演化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4853827" cy="616271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血缘式人际互动的交往形态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最开始的人类社会中，完全自然发生的依赖关系形成了最初的社会形态，即血缘式人际互动的交往形态。在这种交往形态下，人的生产能力只会在非常有限的范围内和孤立的地点上进行发展。由于散乱的互动地点和有限的互动范围等特征，在血缘式人际互动的交往形态下，大众的生产和交往主要建立在依赖天然的自然界、人体自身的需要以及自然分工的基础上。</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图所示为血缘式人际互动的形成与生产关系链。</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170" name="Picture 2">
            <a:extLst>
              <a:ext uri="{FF2B5EF4-FFF2-40B4-BE49-F238E27FC236}">
                <a16:creationId xmlns:a16="http://schemas.microsoft.com/office/drawing/2014/main" id="{878538DB-F90D-4C8A-A638-B580008EB1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2364" y="2303290"/>
            <a:ext cx="6059044" cy="3228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841250"/>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人际互动的演化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021298" cy="349531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血缘式人际互动的交往形态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在人类社会开始形成的阶段，人们每日都在重新生产自己的生命，同时生产着另外一些人的生命，最终使一些生命形成具有夫妻、父母和子女的家庭关系。最初，这种家庭关系是社会形态中的唯一人际关系。</a:t>
            </a: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8194" name="Picture 2">
            <a:extLst>
              <a:ext uri="{FF2B5EF4-FFF2-40B4-BE49-F238E27FC236}">
                <a16:creationId xmlns:a16="http://schemas.microsoft.com/office/drawing/2014/main" id="{688FDFAD-518B-480A-8876-6B7905D128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6406" y="3039953"/>
            <a:ext cx="3248142" cy="3231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a:extLst>
              <a:ext uri="{FF2B5EF4-FFF2-40B4-BE49-F238E27FC236}">
                <a16:creationId xmlns:a16="http://schemas.microsoft.com/office/drawing/2014/main" id="{55D61FA6-7119-4411-8E31-52FE968FFE2B}"/>
              </a:ext>
            </a:extLst>
          </p:cNvPr>
          <p:cNvSpPr txBox="1"/>
          <p:nvPr/>
        </p:nvSpPr>
        <p:spPr>
          <a:xfrm>
            <a:off x="620109" y="3039953"/>
            <a:ext cx="7268955" cy="3269613"/>
          </a:xfrm>
          <a:prstGeom prst="rect">
            <a:avLst/>
          </a:prstGeom>
          <a:noFill/>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但是从人类最早的杂婚状态演化到血缘婚姻、普纳路亚家庭（原始社会中从血缘家庭发展而来的群婚家庭形式之一）以及对偶婚制（一个男子在许多妻子中有一个主妻，一个女子在许多丈夫中有一个主夫，但并不排斥与其他异性保持两性关系）等，婚姻家庭形式的一次次文明提升，在交往层面上彰显着人的社会属性。在这种血缘式人际互动的交往形态中，包含着下述的两个较为突出的层面。</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990190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人际互动的演化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014991" cy="482901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血缘式人际互动的交往形态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以血缘为标准</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血缘标准使得血缘共同体摆脱了动物形态，并以此为突破口提升血缘共同体的生存质量和生活环境。人类的任何历史其第一个前提都是具有生命的个体的出现，因此，第一个需要确定的条件就是这些个体的身体组织以及身体组织与自然的关系。</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原始社会特定的历史背景下，依血缘将所有人类划分为不同群体。这种划分还会标明个体在群体活动中的身份和地位，从而让血缘关系成为血缘共同体内部与外部其他共同体之间交往的桥梁，根据血缘桥梁最终确立氏族内部及彼此之间的互动范围。由此，可以看出这种具有普遍意义的血缘媒体，为血缘式人际互动提供着较为坚实的基础。</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6822375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人际互动的演化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3" y="998390"/>
            <a:ext cx="5043014" cy="570104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血缘式人际互动的交往形态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战争成为普遍的互动形式</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于刚刚进入社会形态的人类族群来说，他们的思想还停留在“战争本身就是一种流行的交往形式”的认知中。同时因为在传统的粗陋生产方式下，激增的数量需要新的生产资料，因而这种互动形式开始被频繁使用。但是战争这种的互动形式，可能会为本已低下的社会生产力带来重创，也可能会为社会形态带来新的转机。因此，战争成为新社会来临、旧社会灭亡的催化剂。</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9218" name="Picture 2">
            <a:extLst>
              <a:ext uri="{FF2B5EF4-FFF2-40B4-BE49-F238E27FC236}">
                <a16:creationId xmlns:a16="http://schemas.microsoft.com/office/drawing/2014/main" id="{7532B4B5-9441-444C-A213-6ACEEC87F5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0477" y="2274984"/>
            <a:ext cx="5709130" cy="328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89551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人际互动的演化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3" y="998390"/>
            <a:ext cx="10832110" cy="39056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血缘式人际互动的交往形态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战争成为普遍的互动形式</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当现代学者站在新的起点，以现代视角回顾人际互动与交往方式的历史发展，审视著名战争的结局和影响，可以让读者明白战争作为交往形式具有不可逆的劣势。但是，不可否认的是，在原始社会环境和较低认知能力下，战争对人际互动的发展起到了推动作用。</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根据相关发现和研究，对远古时期中国原始民众的生存生活状况进行分析与构建，可以得到在不同时期，原始民众人际互动交往形态的描述与总结。</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9CC62C69-DF9D-4C34-9554-405A5F6EB3C3}"/>
              </a:ext>
            </a:extLst>
          </p:cNvPr>
          <p:cNvGrpSpPr/>
          <p:nvPr/>
        </p:nvGrpSpPr>
        <p:grpSpPr>
          <a:xfrm>
            <a:off x="1345120" y="4528711"/>
            <a:ext cx="9961909" cy="2165640"/>
            <a:chOff x="-710415" y="1932673"/>
            <a:chExt cx="15065379" cy="3275087"/>
          </a:xfrm>
        </p:grpSpPr>
        <p:grpSp>
          <p:nvGrpSpPr>
            <p:cNvPr id="11" name="Group 127">
              <a:extLst>
                <a:ext uri="{FF2B5EF4-FFF2-40B4-BE49-F238E27FC236}">
                  <a16:creationId xmlns:a16="http://schemas.microsoft.com/office/drawing/2014/main" id="{EBE53E70-3FCA-4F4A-A95D-9F89559A3703}"/>
                </a:ext>
              </a:extLst>
            </p:cNvPr>
            <p:cNvGrpSpPr/>
            <p:nvPr/>
          </p:nvGrpSpPr>
          <p:grpSpPr>
            <a:xfrm>
              <a:off x="7685745" y="3305244"/>
              <a:ext cx="1072711" cy="1104619"/>
              <a:chOff x="5217363" y="3593206"/>
              <a:chExt cx="805239" cy="829190"/>
            </a:xfrm>
          </p:grpSpPr>
          <p:sp>
            <p:nvSpPr>
              <p:cNvPr id="58" name="Oval 34">
                <a:extLst>
                  <a:ext uri="{FF2B5EF4-FFF2-40B4-BE49-F238E27FC236}">
                    <a16:creationId xmlns:a16="http://schemas.microsoft.com/office/drawing/2014/main" id="{4C507431-BE21-416A-A355-8CAFDE3AB06B}"/>
                  </a:ext>
                </a:extLst>
              </p:cNvPr>
              <p:cNvSpPr>
                <a:spLocks noChangeArrowheads="1"/>
              </p:cNvSpPr>
              <p:nvPr/>
            </p:nvSpPr>
            <p:spPr bwMode="auto">
              <a:xfrm>
                <a:off x="5217363" y="3593206"/>
                <a:ext cx="805239" cy="829190"/>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9" name="Group 126">
                <a:extLst>
                  <a:ext uri="{FF2B5EF4-FFF2-40B4-BE49-F238E27FC236}">
                    <a16:creationId xmlns:a16="http://schemas.microsoft.com/office/drawing/2014/main" id="{B47F9C2B-4B4A-4660-9515-BE95B4F4F1BD}"/>
                  </a:ext>
                </a:extLst>
              </p:cNvPr>
              <p:cNvGrpSpPr/>
              <p:nvPr/>
            </p:nvGrpSpPr>
            <p:grpSpPr>
              <a:xfrm>
                <a:off x="5268340" y="3645631"/>
                <a:ext cx="703284" cy="724338"/>
                <a:chOff x="5268340" y="3645631"/>
                <a:chExt cx="703284" cy="724338"/>
              </a:xfrm>
            </p:grpSpPr>
            <p:sp>
              <p:nvSpPr>
                <p:cNvPr id="60" name="Oval 35">
                  <a:extLst>
                    <a:ext uri="{FF2B5EF4-FFF2-40B4-BE49-F238E27FC236}">
                      <a16:creationId xmlns:a16="http://schemas.microsoft.com/office/drawing/2014/main" id="{68A4E5D7-0FFD-4B3A-B0F3-04EB00D80BB8}"/>
                    </a:ext>
                  </a:extLst>
                </p:cNvPr>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1" name="Oval 36">
                  <a:extLst>
                    <a:ext uri="{FF2B5EF4-FFF2-40B4-BE49-F238E27FC236}">
                      <a16:creationId xmlns:a16="http://schemas.microsoft.com/office/drawing/2014/main" id="{196326AD-E65C-45DE-84C9-6A2E10310D98}"/>
                    </a:ext>
                  </a:extLst>
                </p:cNvPr>
                <p:cNvSpPr>
                  <a:spLocks noChangeArrowheads="1"/>
                </p:cNvSpPr>
                <p:nvPr/>
              </p:nvSpPr>
              <p:spPr bwMode="auto">
                <a:xfrm>
                  <a:off x="5316197" y="3695918"/>
                  <a:ext cx="607570" cy="621625"/>
                </a:xfrm>
                <a:prstGeom prst="ellipse">
                  <a:avLst/>
                </a:prstGeom>
                <a:solidFill>
                  <a:schemeClr val="accent4"/>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2" name="Freeform 85">
                  <a:extLst>
                    <a:ext uri="{FF2B5EF4-FFF2-40B4-BE49-F238E27FC236}">
                      <a16:creationId xmlns:a16="http://schemas.microsoft.com/office/drawing/2014/main" id="{A3B27E0B-7F85-49D5-B052-2009E0B04238}"/>
                    </a:ext>
                  </a:extLst>
                </p:cNvPr>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12" name="Group 123">
              <a:extLst>
                <a:ext uri="{FF2B5EF4-FFF2-40B4-BE49-F238E27FC236}">
                  <a16:creationId xmlns:a16="http://schemas.microsoft.com/office/drawing/2014/main" id="{DCD8A7C8-E91F-4026-B5AC-C811D963B812}"/>
                </a:ext>
              </a:extLst>
            </p:cNvPr>
            <p:cNvGrpSpPr/>
            <p:nvPr/>
          </p:nvGrpSpPr>
          <p:grpSpPr>
            <a:xfrm>
              <a:off x="3699714" y="2559808"/>
              <a:ext cx="2099685" cy="2160773"/>
              <a:chOff x="2668480" y="971897"/>
              <a:chExt cx="1576146" cy="1622002"/>
            </a:xfrm>
          </p:grpSpPr>
          <p:sp>
            <p:nvSpPr>
              <p:cNvPr id="47" name="Oval 43">
                <a:extLst>
                  <a:ext uri="{FF2B5EF4-FFF2-40B4-BE49-F238E27FC236}">
                    <a16:creationId xmlns:a16="http://schemas.microsoft.com/office/drawing/2014/main" id="{24BD230E-5A97-4558-A5E4-1FE888E74695}"/>
                  </a:ext>
                </a:extLst>
              </p:cNvPr>
              <p:cNvSpPr>
                <a:spLocks noChangeArrowheads="1"/>
              </p:cNvSpPr>
              <p:nvPr/>
            </p:nvSpPr>
            <p:spPr bwMode="auto">
              <a:xfrm>
                <a:off x="2668480" y="971897"/>
                <a:ext cx="1576146" cy="1622002"/>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Oval 44">
                <a:extLst>
                  <a:ext uri="{FF2B5EF4-FFF2-40B4-BE49-F238E27FC236}">
                    <a16:creationId xmlns:a16="http://schemas.microsoft.com/office/drawing/2014/main" id="{A2EEEEA7-DC33-403D-A12F-12C6FF70C520}"/>
                  </a:ext>
                </a:extLst>
              </p:cNvPr>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9" name="Oval 45">
                <a:extLst>
                  <a:ext uri="{FF2B5EF4-FFF2-40B4-BE49-F238E27FC236}">
                    <a16:creationId xmlns:a16="http://schemas.microsoft.com/office/drawing/2014/main" id="{694A21DA-44CF-4A0C-87FF-2E33AA713A81}"/>
                  </a:ext>
                </a:extLst>
              </p:cNvPr>
              <p:cNvSpPr>
                <a:spLocks noChangeArrowheads="1"/>
              </p:cNvSpPr>
              <p:nvPr/>
            </p:nvSpPr>
            <p:spPr bwMode="auto">
              <a:xfrm>
                <a:off x="2867189" y="1176252"/>
                <a:ext cx="1179769" cy="1213292"/>
              </a:xfrm>
              <a:prstGeom prst="ellipse">
                <a:avLst/>
              </a:prstGeom>
              <a:solidFill>
                <a:schemeClr val="accent3"/>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Freeform 46">
                <a:extLst>
                  <a:ext uri="{FF2B5EF4-FFF2-40B4-BE49-F238E27FC236}">
                    <a16:creationId xmlns:a16="http://schemas.microsoft.com/office/drawing/2014/main" id="{5BB32B41-AA28-4BA7-BE78-71913C285BC2}"/>
                  </a:ext>
                </a:extLst>
              </p:cNvPr>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1" name="Freeform 55">
                <a:extLst>
                  <a:ext uri="{FF2B5EF4-FFF2-40B4-BE49-F238E27FC236}">
                    <a16:creationId xmlns:a16="http://schemas.microsoft.com/office/drawing/2014/main" id="{7C9D2897-0233-4474-9A3D-67CF7510DDC3}"/>
                  </a:ext>
                </a:extLst>
              </p:cNvPr>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2" name="Freeform 58">
                <a:extLst>
                  <a:ext uri="{FF2B5EF4-FFF2-40B4-BE49-F238E27FC236}">
                    <a16:creationId xmlns:a16="http://schemas.microsoft.com/office/drawing/2014/main" id="{EEA6399E-06EB-4CBA-BE5A-05E2B6CCCF52}"/>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3" name="Freeform 59">
                <a:extLst>
                  <a:ext uri="{FF2B5EF4-FFF2-40B4-BE49-F238E27FC236}">
                    <a16:creationId xmlns:a16="http://schemas.microsoft.com/office/drawing/2014/main" id="{F7FEEBE2-0A5C-4648-B5D5-275E178A047B}"/>
                  </a:ext>
                </a:extLst>
              </p:cNvPr>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4" name="Freeform 60">
                <a:extLst>
                  <a:ext uri="{FF2B5EF4-FFF2-40B4-BE49-F238E27FC236}">
                    <a16:creationId xmlns:a16="http://schemas.microsoft.com/office/drawing/2014/main" id="{CC050FB7-14CB-4E6D-B6E9-586D5FB1F5AF}"/>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5" name="Oval 61">
                <a:extLst>
                  <a:ext uri="{FF2B5EF4-FFF2-40B4-BE49-F238E27FC236}">
                    <a16:creationId xmlns:a16="http://schemas.microsoft.com/office/drawing/2014/main" id="{EA10C837-8CF8-45C0-ABBE-836D7CA77B0E}"/>
                  </a:ext>
                </a:extLst>
              </p:cNvPr>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6" name="Oval 67">
                <a:extLst>
                  <a:ext uri="{FF2B5EF4-FFF2-40B4-BE49-F238E27FC236}">
                    <a16:creationId xmlns:a16="http://schemas.microsoft.com/office/drawing/2014/main" id="{F2DC42BA-9072-444D-959A-C18F38714A9F}"/>
                  </a:ext>
                </a:extLst>
              </p:cNvPr>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7" name="Freeform 86">
                <a:extLst>
                  <a:ext uri="{FF2B5EF4-FFF2-40B4-BE49-F238E27FC236}">
                    <a16:creationId xmlns:a16="http://schemas.microsoft.com/office/drawing/2014/main" id="{FFAC8263-4A56-452D-A3CA-4CBD1674D308}"/>
                  </a:ext>
                </a:extLst>
              </p:cNvPr>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4" name="Group 125">
              <a:extLst>
                <a:ext uri="{FF2B5EF4-FFF2-40B4-BE49-F238E27FC236}">
                  <a16:creationId xmlns:a16="http://schemas.microsoft.com/office/drawing/2014/main" id="{0CE3F0C9-EC3A-45C4-8A86-18F597E9B570}"/>
                </a:ext>
              </a:extLst>
            </p:cNvPr>
            <p:cNvGrpSpPr/>
            <p:nvPr/>
          </p:nvGrpSpPr>
          <p:grpSpPr>
            <a:xfrm>
              <a:off x="6385736" y="3486258"/>
              <a:ext cx="1444141" cy="1485175"/>
              <a:chOff x="4548411" y="2906316"/>
              <a:chExt cx="1084056" cy="1114858"/>
            </a:xfrm>
          </p:grpSpPr>
          <p:sp>
            <p:nvSpPr>
              <p:cNvPr id="33" name="Oval 37">
                <a:extLst>
                  <a:ext uri="{FF2B5EF4-FFF2-40B4-BE49-F238E27FC236}">
                    <a16:creationId xmlns:a16="http://schemas.microsoft.com/office/drawing/2014/main" id="{175BED0E-5BE3-49F6-9C86-266561BEB603}"/>
                  </a:ext>
                </a:extLst>
              </p:cNvPr>
              <p:cNvSpPr>
                <a:spLocks noChangeArrowheads="1"/>
              </p:cNvSpPr>
              <p:nvPr/>
            </p:nvSpPr>
            <p:spPr bwMode="auto">
              <a:xfrm>
                <a:off x="4548411" y="2906316"/>
                <a:ext cx="1007069" cy="1035684"/>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4" name="Oval 38">
                <a:extLst>
                  <a:ext uri="{FF2B5EF4-FFF2-40B4-BE49-F238E27FC236}">
                    <a16:creationId xmlns:a16="http://schemas.microsoft.com/office/drawing/2014/main" id="{7C956104-7CC3-40A0-85F8-D159BB8F06A0}"/>
                  </a:ext>
                </a:extLst>
              </p:cNvPr>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Oval 39">
                <a:extLst>
                  <a:ext uri="{FF2B5EF4-FFF2-40B4-BE49-F238E27FC236}">
                    <a16:creationId xmlns:a16="http://schemas.microsoft.com/office/drawing/2014/main" id="{D5B72C6B-9BAC-497F-B027-7A9B5557496D}"/>
                  </a:ext>
                </a:extLst>
              </p:cNvPr>
              <p:cNvSpPr>
                <a:spLocks noChangeArrowheads="1"/>
              </p:cNvSpPr>
              <p:nvPr/>
            </p:nvSpPr>
            <p:spPr bwMode="auto">
              <a:xfrm>
                <a:off x="4673254" y="3034707"/>
                <a:ext cx="758423" cy="77569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Freeform 48">
                <a:extLst>
                  <a:ext uri="{FF2B5EF4-FFF2-40B4-BE49-F238E27FC236}">
                    <a16:creationId xmlns:a16="http://schemas.microsoft.com/office/drawing/2014/main" id="{D2DF0785-C7A6-4272-8E00-878704C47248}"/>
                  </a:ext>
                </a:extLst>
              </p:cNvPr>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7" name="Freeform 50">
                <a:extLst>
                  <a:ext uri="{FF2B5EF4-FFF2-40B4-BE49-F238E27FC236}">
                    <a16:creationId xmlns:a16="http://schemas.microsoft.com/office/drawing/2014/main" id="{76058644-D99F-4B00-835E-03956F767CB4}"/>
                  </a:ext>
                </a:extLst>
              </p:cNvPr>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Freeform 52">
                <a:extLst>
                  <a:ext uri="{FF2B5EF4-FFF2-40B4-BE49-F238E27FC236}">
                    <a16:creationId xmlns:a16="http://schemas.microsoft.com/office/drawing/2014/main" id="{3EE4DF9C-9A56-4173-B15C-D7F7A556AF27}"/>
                  </a:ext>
                </a:extLst>
              </p:cNvPr>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9" name="Freeform 75">
                <a:extLst>
                  <a:ext uri="{FF2B5EF4-FFF2-40B4-BE49-F238E27FC236}">
                    <a16:creationId xmlns:a16="http://schemas.microsoft.com/office/drawing/2014/main" id="{BCACEAC8-8A49-4FD3-A08D-9BC4C6079050}"/>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Freeform 76">
                <a:extLst>
                  <a:ext uri="{FF2B5EF4-FFF2-40B4-BE49-F238E27FC236}">
                    <a16:creationId xmlns:a16="http://schemas.microsoft.com/office/drawing/2014/main" id="{6B439E29-78C7-4A01-83CA-E58A23E737EA}"/>
                  </a:ext>
                </a:extLst>
              </p:cNvPr>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1" name="Freeform 77">
                <a:extLst>
                  <a:ext uri="{FF2B5EF4-FFF2-40B4-BE49-F238E27FC236}">
                    <a16:creationId xmlns:a16="http://schemas.microsoft.com/office/drawing/2014/main" id="{387B30C8-E444-4EBD-B249-90AD5A206990}"/>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2" name="Oval 78">
                <a:extLst>
                  <a:ext uri="{FF2B5EF4-FFF2-40B4-BE49-F238E27FC236}">
                    <a16:creationId xmlns:a16="http://schemas.microsoft.com/office/drawing/2014/main" id="{31E6CF02-4F4C-4D55-8656-C4B7924A310E}"/>
                  </a:ext>
                </a:extLst>
              </p:cNvPr>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3" name="Freeform 81">
                <a:extLst>
                  <a:ext uri="{FF2B5EF4-FFF2-40B4-BE49-F238E27FC236}">
                    <a16:creationId xmlns:a16="http://schemas.microsoft.com/office/drawing/2014/main" id="{B0074925-E770-412A-88E0-527641BACBC1}"/>
                  </a:ext>
                </a:extLst>
              </p:cNvPr>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Freeform 82">
                <a:extLst>
                  <a:ext uri="{FF2B5EF4-FFF2-40B4-BE49-F238E27FC236}">
                    <a16:creationId xmlns:a16="http://schemas.microsoft.com/office/drawing/2014/main" id="{654E495F-80F6-4D9B-8871-661CBD4C1749}"/>
                  </a:ext>
                </a:extLst>
              </p:cNvPr>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5" name="Oval 84">
                <a:extLst>
                  <a:ext uri="{FF2B5EF4-FFF2-40B4-BE49-F238E27FC236}">
                    <a16:creationId xmlns:a16="http://schemas.microsoft.com/office/drawing/2014/main" id="{A234120B-2C0F-493D-918C-0D86917F6D51}"/>
                  </a:ext>
                </a:extLst>
              </p:cNvPr>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6" name="Freeform 87">
                <a:extLst>
                  <a:ext uri="{FF2B5EF4-FFF2-40B4-BE49-F238E27FC236}">
                    <a16:creationId xmlns:a16="http://schemas.microsoft.com/office/drawing/2014/main" id="{FB4625F4-9E7A-4F30-999D-5AE19A6C03A1}"/>
                  </a:ext>
                </a:extLst>
              </p:cNvPr>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Group 124">
              <a:extLst>
                <a:ext uri="{FF2B5EF4-FFF2-40B4-BE49-F238E27FC236}">
                  <a16:creationId xmlns:a16="http://schemas.microsoft.com/office/drawing/2014/main" id="{BE1F72B8-81B2-4B71-A366-237FDC2351A3}"/>
                </a:ext>
              </a:extLst>
            </p:cNvPr>
            <p:cNvGrpSpPr/>
            <p:nvPr/>
          </p:nvGrpSpPr>
          <p:grpSpPr>
            <a:xfrm>
              <a:off x="5536074" y="1932673"/>
              <a:ext cx="1754588" cy="1744583"/>
              <a:chOff x="3707801" y="2040749"/>
              <a:chExt cx="1317096" cy="1309585"/>
            </a:xfrm>
          </p:grpSpPr>
          <p:sp>
            <p:nvSpPr>
              <p:cNvPr id="23" name="Oval 40">
                <a:extLst>
                  <a:ext uri="{FF2B5EF4-FFF2-40B4-BE49-F238E27FC236}">
                    <a16:creationId xmlns:a16="http://schemas.microsoft.com/office/drawing/2014/main" id="{B833A3F9-EE6D-47F9-AB96-7F00C13D3309}"/>
                  </a:ext>
                </a:extLst>
              </p:cNvPr>
              <p:cNvSpPr>
                <a:spLocks noChangeArrowheads="1"/>
              </p:cNvSpPr>
              <p:nvPr/>
            </p:nvSpPr>
            <p:spPr bwMode="auto">
              <a:xfrm>
                <a:off x="3707801" y="2040749"/>
                <a:ext cx="1259877" cy="129567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Oval 41">
                <a:extLst>
                  <a:ext uri="{FF2B5EF4-FFF2-40B4-BE49-F238E27FC236}">
                    <a16:creationId xmlns:a16="http://schemas.microsoft.com/office/drawing/2014/main" id="{54D4BC05-E7CD-4197-BEFE-4E9DE32DB594}"/>
                  </a:ext>
                </a:extLst>
              </p:cNvPr>
              <p:cNvSpPr>
                <a:spLocks noChangeArrowheads="1"/>
              </p:cNvSpPr>
              <p:nvPr/>
            </p:nvSpPr>
            <p:spPr bwMode="auto">
              <a:xfrm>
                <a:off x="3791030"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Oval 42">
                <a:extLst>
                  <a:ext uri="{FF2B5EF4-FFF2-40B4-BE49-F238E27FC236}">
                    <a16:creationId xmlns:a16="http://schemas.microsoft.com/office/drawing/2014/main" id="{336921D5-BDF5-47A7-8B73-7DC24E0F5E9E}"/>
                  </a:ext>
                </a:extLst>
              </p:cNvPr>
              <p:cNvSpPr>
                <a:spLocks noChangeArrowheads="1"/>
              </p:cNvSpPr>
              <p:nvPr/>
            </p:nvSpPr>
            <p:spPr bwMode="auto">
              <a:xfrm>
                <a:off x="3868016" y="2202308"/>
                <a:ext cx="942566" cy="973629"/>
              </a:xfrm>
              <a:prstGeom prst="ellipse">
                <a:avLst/>
              </a:prstGeom>
              <a:solidFill>
                <a:schemeClr val="accent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Freeform 53">
                <a:extLst>
                  <a:ext uri="{FF2B5EF4-FFF2-40B4-BE49-F238E27FC236}">
                    <a16:creationId xmlns:a16="http://schemas.microsoft.com/office/drawing/2014/main" id="{68B7955A-2C5F-464F-855B-89B2AD04660C}"/>
                  </a:ext>
                </a:extLst>
              </p:cNvPr>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Freeform 64">
                <a:extLst>
                  <a:ext uri="{FF2B5EF4-FFF2-40B4-BE49-F238E27FC236}">
                    <a16:creationId xmlns:a16="http://schemas.microsoft.com/office/drawing/2014/main" id="{E0C4EA60-8B7C-4F2D-BF19-332CC202BDF9}"/>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Freeform 66">
                <a:extLst>
                  <a:ext uri="{FF2B5EF4-FFF2-40B4-BE49-F238E27FC236}">
                    <a16:creationId xmlns:a16="http://schemas.microsoft.com/office/drawing/2014/main" id="{73EC9718-22A4-42A0-8D07-60E07181CEE9}"/>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Freeform 68">
                <a:extLst>
                  <a:ext uri="{FF2B5EF4-FFF2-40B4-BE49-F238E27FC236}">
                    <a16:creationId xmlns:a16="http://schemas.microsoft.com/office/drawing/2014/main" id="{0E58BFB1-AB5C-4820-BFB6-FD7DA8B67DA3}"/>
                  </a:ext>
                </a:extLst>
              </p:cNvPr>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Freeform 71">
                <a:extLst>
                  <a:ext uri="{FF2B5EF4-FFF2-40B4-BE49-F238E27FC236}">
                    <a16:creationId xmlns:a16="http://schemas.microsoft.com/office/drawing/2014/main" id="{967F8A13-E393-473D-B0A1-405E9110960A}"/>
                  </a:ext>
                </a:extLst>
              </p:cNvPr>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Freeform 72">
                <a:extLst>
                  <a:ext uri="{FF2B5EF4-FFF2-40B4-BE49-F238E27FC236}">
                    <a16:creationId xmlns:a16="http://schemas.microsoft.com/office/drawing/2014/main" id="{C067F8C4-AAFE-475D-B024-99EFE51E0AB9}"/>
                  </a:ext>
                </a:extLst>
              </p:cNvPr>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2" name="Freeform 88">
                <a:extLst>
                  <a:ext uri="{FF2B5EF4-FFF2-40B4-BE49-F238E27FC236}">
                    <a16:creationId xmlns:a16="http://schemas.microsoft.com/office/drawing/2014/main" id="{5CA2CFE3-893E-4D75-821D-744190179923}"/>
                  </a:ext>
                </a:extLst>
              </p:cNvPr>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6" name="组合 15">
              <a:extLst>
                <a:ext uri="{FF2B5EF4-FFF2-40B4-BE49-F238E27FC236}">
                  <a16:creationId xmlns:a16="http://schemas.microsoft.com/office/drawing/2014/main" id="{C55210C9-5F4D-46A9-9EB2-3C3AAEEF9DEB}"/>
                </a:ext>
              </a:extLst>
            </p:cNvPr>
            <p:cNvGrpSpPr/>
            <p:nvPr/>
          </p:nvGrpSpPr>
          <p:grpSpPr>
            <a:xfrm>
              <a:off x="-710415" y="2467503"/>
              <a:ext cx="3908612" cy="2173749"/>
              <a:chOff x="-1556780" y="2902386"/>
              <a:chExt cx="3908612" cy="2173749"/>
            </a:xfrm>
          </p:grpSpPr>
          <p:sp>
            <p:nvSpPr>
              <p:cNvPr id="21" name="TextBox 18">
                <a:extLst>
                  <a:ext uri="{FF2B5EF4-FFF2-40B4-BE49-F238E27FC236}">
                    <a16:creationId xmlns:a16="http://schemas.microsoft.com/office/drawing/2014/main" id="{2C95CD50-59B6-4A52-A29D-FC6EE594132C}"/>
                  </a:ext>
                </a:extLst>
              </p:cNvPr>
              <p:cNvSpPr txBox="1"/>
              <p:nvPr/>
            </p:nvSpPr>
            <p:spPr>
              <a:xfrm flipH="1">
                <a:off x="-1546244" y="2902386"/>
                <a:ext cx="3100757" cy="605086"/>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距今一万年时期</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2" name="矩形 21">
                <a:extLst>
                  <a:ext uri="{FF2B5EF4-FFF2-40B4-BE49-F238E27FC236}">
                    <a16:creationId xmlns:a16="http://schemas.microsoft.com/office/drawing/2014/main" id="{EFAE35E9-686B-4720-9BED-412748DD1E15}"/>
                  </a:ext>
                </a:extLst>
              </p:cNvPr>
              <p:cNvSpPr/>
              <p:nvPr/>
            </p:nvSpPr>
            <p:spPr>
              <a:xfrm>
                <a:off x="-1556780" y="3447063"/>
                <a:ext cx="3908612" cy="1629072"/>
              </a:xfrm>
              <a:prstGeom prst="rect">
                <a:avLst/>
              </a:prstGeom>
            </p:spPr>
            <p:txBody>
              <a:bodyPr wrap="square">
                <a:spAutoFit/>
              </a:bodyPr>
              <a:lstStyle/>
              <a:p>
                <a:pPr algn="just"/>
                <a:r>
                  <a:rPr lang="zh-CN" altLang="zh-CN" sz="1600" dirty="0">
                    <a:solidFill>
                      <a:schemeClr val="tx1">
                        <a:lumMod val="50000"/>
                        <a:lumOff val="50000"/>
                      </a:schemeClr>
                    </a:solidFill>
                    <a:ea typeface="Source Han Serif SC" panose="02020400000000000000" pitchFamily="18" charset="-122"/>
                  </a:rPr>
                  <a:t>完全以血缘和婚姻关系为基础组织的聚落群体是人类社会占主导地位的组织形态。</a:t>
                </a:r>
              </a:p>
            </p:txBody>
          </p:sp>
        </p:grpSp>
        <p:grpSp>
          <p:nvGrpSpPr>
            <p:cNvPr id="18" name="组合 17">
              <a:extLst>
                <a:ext uri="{FF2B5EF4-FFF2-40B4-BE49-F238E27FC236}">
                  <a16:creationId xmlns:a16="http://schemas.microsoft.com/office/drawing/2014/main" id="{C410F3C5-0D24-416E-A11A-C056092BFAF1}"/>
                </a:ext>
              </a:extLst>
            </p:cNvPr>
            <p:cNvGrpSpPr/>
            <p:nvPr/>
          </p:nvGrpSpPr>
          <p:grpSpPr>
            <a:xfrm>
              <a:off x="9395792" y="2288310"/>
              <a:ext cx="4959172" cy="2919450"/>
              <a:chOff x="681777" y="2723193"/>
              <a:chExt cx="4959172" cy="2919450"/>
            </a:xfrm>
          </p:grpSpPr>
          <p:sp>
            <p:nvSpPr>
              <p:cNvPr id="19" name="TextBox 18">
                <a:extLst>
                  <a:ext uri="{FF2B5EF4-FFF2-40B4-BE49-F238E27FC236}">
                    <a16:creationId xmlns:a16="http://schemas.microsoft.com/office/drawing/2014/main" id="{32D5E5BD-D1EC-41E2-8144-E8ED0B7F66D7}"/>
                  </a:ext>
                </a:extLst>
              </p:cNvPr>
              <p:cNvSpPr txBox="1"/>
              <p:nvPr/>
            </p:nvSpPr>
            <p:spPr>
              <a:xfrm flipH="1">
                <a:off x="2646553" y="2723193"/>
                <a:ext cx="2994396" cy="605084"/>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距今一千年时期</a:t>
                </a:r>
                <a:endParaRPr lang="en-US" altLang="zh-CN" sz="2000" b="1" dirty="0">
                  <a:ea typeface="Source Han Serif SC" panose="02020400000000000000" pitchFamily="18" charset="-122"/>
                  <a:sym typeface="Source Han Serif SC" panose="02020400000000000000" pitchFamily="18" charset="-122"/>
                </a:endParaRPr>
              </a:p>
            </p:txBody>
          </p:sp>
          <p:sp>
            <p:nvSpPr>
              <p:cNvPr id="20" name="矩形 19">
                <a:extLst>
                  <a:ext uri="{FF2B5EF4-FFF2-40B4-BE49-F238E27FC236}">
                    <a16:creationId xmlns:a16="http://schemas.microsoft.com/office/drawing/2014/main" id="{AC12EAA4-D328-4323-9ACB-336C95B5F9DA}"/>
                  </a:ext>
                </a:extLst>
              </p:cNvPr>
              <p:cNvSpPr/>
              <p:nvPr/>
            </p:nvSpPr>
            <p:spPr>
              <a:xfrm>
                <a:off x="681777" y="3268853"/>
                <a:ext cx="4959172" cy="2373790"/>
              </a:xfrm>
              <a:prstGeom prst="rect">
                <a:avLst/>
              </a:prstGeom>
            </p:spPr>
            <p:txBody>
              <a:bodyPr wrap="square">
                <a:spAutoFit/>
              </a:bodyPr>
              <a:lstStyle/>
              <a:p>
                <a:pPr algn="just"/>
                <a:r>
                  <a:rPr lang="zh-CN" altLang="zh-CN" sz="1600" dirty="0">
                    <a:solidFill>
                      <a:schemeClr val="tx1">
                        <a:lumMod val="50000"/>
                        <a:lumOff val="50000"/>
                      </a:schemeClr>
                    </a:solidFill>
                    <a:ea typeface="Source Han Serif SC" panose="02020400000000000000" pitchFamily="18" charset="-122"/>
                  </a:rPr>
                  <a:t>聚落群体开始等级化，之后出现以血缘、婚姻和地缘为基础的聚落群体，这些聚落群体具有明显的等级化、复杂化和一体化趋势，并且开始成为人类社会占主导地位的组织形态。</a:t>
                </a:r>
              </a:p>
            </p:txBody>
          </p:sp>
        </p:grpSp>
      </p:grpSp>
    </p:spTree>
    <p:extLst>
      <p:ext uri="{BB962C8B-B14F-4D97-AF65-F5344CB8AC3E}">
        <p14:creationId xmlns:p14="http://schemas.microsoft.com/office/powerpoint/2010/main" val="369943647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人际互动的演化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3" y="998390"/>
            <a:ext cx="11046521" cy="24693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血缘式人际互动的交往形态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战争成为普遍的互动形式</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由于自然环境和其他因素的影响，在血缘式人际互动交往形态解体的过程中，东西方的人际互动交往形态完全走向了两个不同的发展方向。</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643A61C3-C9AF-46AF-9310-D141795486F8}"/>
              </a:ext>
            </a:extLst>
          </p:cNvPr>
          <p:cNvSpPr txBox="1"/>
          <p:nvPr/>
        </p:nvSpPr>
        <p:spPr>
          <a:xfrm>
            <a:off x="550593" y="3155247"/>
            <a:ext cx="4576353" cy="3269613"/>
          </a:xfrm>
          <a:prstGeom prst="rect">
            <a:avLst/>
          </a:prstGeom>
          <a:noFill/>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而在古代西方，特别是古希腊时期，由于发达的商业发展，使原有意义上的氏族部落被解体的同时，平民与工商业者在一定程度上获得了自主性，从而最终以城邦制的方式解体了氏族部落。</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图所示为氏族部落解体过程中东方和西方的区别。</a:t>
            </a:r>
          </a:p>
        </p:txBody>
      </p:sp>
      <p:pic>
        <p:nvPicPr>
          <p:cNvPr id="11266" name="Picture 2">
            <a:extLst>
              <a:ext uri="{FF2B5EF4-FFF2-40B4-BE49-F238E27FC236}">
                <a16:creationId xmlns:a16="http://schemas.microsoft.com/office/drawing/2014/main" id="{D97A9BAF-0FA7-4199-A75C-FDCB868285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7527" y="3318042"/>
            <a:ext cx="5909006" cy="2805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908811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621D393-7EDB-7B47-ABC3-3DDCB2307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a:extLst>
              <a:ext uri="{FF2B5EF4-FFF2-40B4-BE49-F238E27FC236}">
                <a16:creationId xmlns:a16="http://schemas.microsoft.com/office/drawing/2014/main" id="{E199AD43-C31D-8B46-9569-6E4054816DD4}"/>
              </a:ext>
            </a:extLst>
          </p:cNvPr>
          <p:cNvSpPr>
            <a:spLocks noGrp="1"/>
          </p:cNvSpPr>
          <p:nvPr>
            <p:ph type="title"/>
          </p:nvPr>
        </p:nvSpPr>
        <p:spPr>
          <a:xfrm>
            <a:off x="630552" y="1846730"/>
            <a:ext cx="10930895" cy="2479963"/>
          </a:xfrm>
        </p:spPr>
        <p:txBody>
          <a:bodyPr>
            <a:noAutofit/>
          </a:bodyPr>
          <a:lstStyle/>
          <a:p>
            <a:pPr algn="ctr">
              <a:lnSpc>
                <a:spcPct val="150000"/>
              </a:lnSpc>
            </a:pPr>
            <a:r>
              <a:rPr lang="zh-CN" altLang="en-US" sz="3600" dirty="0">
                <a:solidFill>
                  <a:schemeClr val="bg1"/>
                </a:solidFill>
              </a:rPr>
              <a:t>第</a:t>
            </a:r>
            <a:r>
              <a:rPr lang="en-US" altLang="zh-CN" sz="3600" dirty="0">
                <a:solidFill>
                  <a:schemeClr val="bg1"/>
                </a:solidFill>
              </a:rPr>
              <a:t>1</a:t>
            </a:r>
            <a:r>
              <a:rPr lang="zh-CN" altLang="en-US" sz="3600" dirty="0">
                <a:solidFill>
                  <a:schemeClr val="bg1"/>
                </a:solidFill>
              </a:rPr>
              <a:t>章   网络互动基础</a:t>
            </a:r>
            <a:br>
              <a:rPr lang="en-US" altLang="zh-CN" sz="3600" dirty="0">
                <a:solidFill>
                  <a:schemeClr val="bg1"/>
                </a:solidFill>
              </a:rPr>
            </a:br>
            <a:r>
              <a:rPr lang="zh-CN" altLang="en-US" sz="3600" dirty="0">
                <a:solidFill>
                  <a:schemeClr val="bg1"/>
                </a:solidFill>
              </a:rPr>
              <a:t>授课教师：</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6030" y="296091"/>
            <a:ext cx="2298785" cy="522829"/>
          </a:xfrm>
          <a:prstGeom prst="rect">
            <a:avLst/>
          </a:prstGeom>
        </p:spPr>
      </p:pic>
    </p:spTree>
    <p:extLst>
      <p:ext uri="{BB962C8B-B14F-4D97-AF65-F5344CB8AC3E}">
        <p14:creationId xmlns:p14="http://schemas.microsoft.com/office/powerpoint/2010/main" val="7877450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人际互动的演化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3" y="998390"/>
            <a:ext cx="11046521" cy="24693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地缘式人际互动的交往形态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在人类社会形成的初期，地缘关系就已出现。但是在该时期，由于自然环境和生产力的原因，选择了“逐水草而居”的生产生活方式，该种生产生活方式造成地缘关系表现为较为鲜明的临时性和不稳定性特点，</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图所示为人类社会形成初期的生产生活方式与地缘关系表现特点的关系。</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2290" name="Picture 2">
            <a:extLst>
              <a:ext uri="{FF2B5EF4-FFF2-40B4-BE49-F238E27FC236}">
                <a16:creationId xmlns:a16="http://schemas.microsoft.com/office/drawing/2014/main" id="{22284572-0337-4ABE-A492-8378E3EBCA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5777" y="3276043"/>
            <a:ext cx="8629128" cy="2656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035148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人际互动的演化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3" y="998390"/>
            <a:ext cx="11046521" cy="33927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地缘式人际互动的交往形态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随着人类社会的进步以及生产力的提高，原始农业出现在人类社会中。原始农业出现后，人类社会进行了第一次大分工，从而造就了以土地为纽带的地缘关系，此时的地缘关系具有稳定和牢固的特点。</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新型地缘关系的出现和发展，氏族部落群体不再以血亲关系为考虑依据，开始并更多的思考以利益为驱动价值与功效的依据。所以，在长期的交往活动中，同一地域的大众，根据生存环境中自然空间与社会空间的相似性和等同性，形成由地域特色而产生的一种浓厚和鲜明的地缘文化。</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4873805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人际互动的演化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3" y="998390"/>
            <a:ext cx="11046521" cy="149476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地缘式人际互动的交往形态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地缘文化的各类说明</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8EEB59DD-1B1C-49DC-8199-E54E8BB58EC5}"/>
              </a:ext>
            </a:extLst>
          </p:cNvPr>
          <p:cNvGrpSpPr/>
          <p:nvPr/>
        </p:nvGrpSpPr>
        <p:grpSpPr>
          <a:xfrm>
            <a:off x="1533670" y="2104529"/>
            <a:ext cx="9893176" cy="4534593"/>
            <a:chOff x="724584" y="1580948"/>
            <a:chExt cx="7419882" cy="3400945"/>
          </a:xfrm>
        </p:grpSpPr>
        <p:sp>
          <p:nvSpPr>
            <p:cNvPr id="12" name="Rounded Rectangle 14">
              <a:extLst>
                <a:ext uri="{FF2B5EF4-FFF2-40B4-BE49-F238E27FC236}">
                  <a16:creationId xmlns:a16="http://schemas.microsoft.com/office/drawing/2014/main" id="{6B9F4944-9539-4245-A606-70F9CF50A559}"/>
                </a:ext>
              </a:extLst>
            </p:cNvPr>
            <p:cNvSpPr/>
            <p:nvPr/>
          </p:nvSpPr>
          <p:spPr>
            <a:xfrm>
              <a:off x="4913029" y="1941212"/>
              <a:ext cx="708285" cy="1427813"/>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4" name="Rounded Rectangle 16">
              <a:extLst>
                <a:ext uri="{FF2B5EF4-FFF2-40B4-BE49-F238E27FC236}">
                  <a16:creationId xmlns:a16="http://schemas.microsoft.com/office/drawing/2014/main" id="{956AC4B3-3C81-4706-B37B-4B5CBD7F2DF7}"/>
                </a:ext>
              </a:extLst>
            </p:cNvPr>
            <p:cNvSpPr/>
            <p:nvPr/>
          </p:nvSpPr>
          <p:spPr>
            <a:xfrm>
              <a:off x="4204743" y="2284112"/>
              <a:ext cx="708285" cy="142781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5" name="Rounded Rectangle 18">
              <a:extLst>
                <a:ext uri="{FF2B5EF4-FFF2-40B4-BE49-F238E27FC236}">
                  <a16:creationId xmlns:a16="http://schemas.microsoft.com/office/drawing/2014/main" id="{8848376C-49BB-4BB7-B21F-9BF466B9A6BF}"/>
                </a:ext>
              </a:extLst>
            </p:cNvPr>
            <p:cNvSpPr/>
            <p:nvPr/>
          </p:nvSpPr>
          <p:spPr>
            <a:xfrm>
              <a:off x="3496457" y="2645571"/>
              <a:ext cx="708285" cy="142781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6" name="Rounded Rectangle 23">
              <a:extLst>
                <a:ext uri="{FF2B5EF4-FFF2-40B4-BE49-F238E27FC236}">
                  <a16:creationId xmlns:a16="http://schemas.microsoft.com/office/drawing/2014/main" id="{39FCBA1D-DD01-484F-BF43-09704D042C9A}"/>
                </a:ext>
              </a:extLst>
            </p:cNvPr>
            <p:cNvSpPr/>
            <p:nvPr/>
          </p:nvSpPr>
          <p:spPr>
            <a:xfrm>
              <a:off x="2788171" y="2988471"/>
              <a:ext cx="708285" cy="142781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TextBox 39">
              <a:extLst>
                <a:ext uri="{FF2B5EF4-FFF2-40B4-BE49-F238E27FC236}">
                  <a16:creationId xmlns:a16="http://schemas.microsoft.com/office/drawing/2014/main" id="{C813678A-BB12-4574-98FB-B599FB83A5B5}"/>
                </a:ext>
              </a:extLst>
            </p:cNvPr>
            <p:cNvSpPr txBox="1"/>
            <p:nvPr/>
          </p:nvSpPr>
          <p:spPr>
            <a:xfrm>
              <a:off x="2788170" y="3195442"/>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01</a:t>
              </a:r>
            </a:p>
          </p:txBody>
        </p:sp>
        <p:sp>
          <p:nvSpPr>
            <p:cNvPr id="19" name="Rectangle 40">
              <a:extLst>
                <a:ext uri="{FF2B5EF4-FFF2-40B4-BE49-F238E27FC236}">
                  <a16:creationId xmlns:a16="http://schemas.microsoft.com/office/drawing/2014/main" id="{AD45A2E3-A2FB-4ADA-8400-4FCA5CBB1991}"/>
                </a:ext>
              </a:extLst>
            </p:cNvPr>
            <p:cNvSpPr/>
            <p:nvPr/>
          </p:nvSpPr>
          <p:spPr>
            <a:xfrm>
              <a:off x="2788169" y="3734410"/>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0" name="TextBox 41">
              <a:extLst>
                <a:ext uri="{FF2B5EF4-FFF2-40B4-BE49-F238E27FC236}">
                  <a16:creationId xmlns:a16="http://schemas.microsoft.com/office/drawing/2014/main" id="{B4BC1E82-E41F-4A4F-B23E-E49B40978254}"/>
                </a:ext>
              </a:extLst>
            </p:cNvPr>
            <p:cNvSpPr txBox="1"/>
            <p:nvPr/>
          </p:nvSpPr>
          <p:spPr>
            <a:xfrm>
              <a:off x="3496458" y="2844009"/>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02</a:t>
              </a:r>
            </a:p>
          </p:txBody>
        </p:sp>
        <p:sp>
          <p:nvSpPr>
            <p:cNvPr id="21" name="Rectangle 42">
              <a:extLst>
                <a:ext uri="{FF2B5EF4-FFF2-40B4-BE49-F238E27FC236}">
                  <a16:creationId xmlns:a16="http://schemas.microsoft.com/office/drawing/2014/main" id="{E04089A5-F753-4459-9A11-A23DAF3377D8}"/>
                </a:ext>
              </a:extLst>
            </p:cNvPr>
            <p:cNvSpPr/>
            <p:nvPr/>
          </p:nvSpPr>
          <p:spPr>
            <a:xfrm>
              <a:off x="3496456" y="3382976"/>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2" name="TextBox 43">
              <a:extLst>
                <a:ext uri="{FF2B5EF4-FFF2-40B4-BE49-F238E27FC236}">
                  <a16:creationId xmlns:a16="http://schemas.microsoft.com/office/drawing/2014/main" id="{DDC0262A-B13E-4DAB-9F84-0C338A958C43}"/>
                </a:ext>
              </a:extLst>
            </p:cNvPr>
            <p:cNvSpPr txBox="1"/>
            <p:nvPr/>
          </p:nvSpPr>
          <p:spPr>
            <a:xfrm>
              <a:off x="4204743" y="2483482"/>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03</a:t>
              </a:r>
            </a:p>
          </p:txBody>
        </p:sp>
        <p:sp>
          <p:nvSpPr>
            <p:cNvPr id="23" name="Rectangle 44">
              <a:extLst>
                <a:ext uri="{FF2B5EF4-FFF2-40B4-BE49-F238E27FC236}">
                  <a16:creationId xmlns:a16="http://schemas.microsoft.com/office/drawing/2014/main" id="{D245EBF7-F678-4D4B-BF57-3FC487C68B3B}"/>
                </a:ext>
              </a:extLst>
            </p:cNvPr>
            <p:cNvSpPr/>
            <p:nvPr/>
          </p:nvSpPr>
          <p:spPr>
            <a:xfrm>
              <a:off x="4204741" y="3022449"/>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4" name="TextBox 45">
              <a:extLst>
                <a:ext uri="{FF2B5EF4-FFF2-40B4-BE49-F238E27FC236}">
                  <a16:creationId xmlns:a16="http://schemas.microsoft.com/office/drawing/2014/main" id="{B596DAFE-F543-42FB-9A0B-DC5EAD538FE6}"/>
                </a:ext>
              </a:extLst>
            </p:cNvPr>
            <p:cNvSpPr txBox="1"/>
            <p:nvPr/>
          </p:nvSpPr>
          <p:spPr>
            <a:xfrm>
              <a:off x="4913028" y="2144257"/>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04</a:t>
              </a:r>
            </a:p>
          </p:txBody>
        </p:sp>
        <p:sp>
          <p:nvSpPr>
            <p:cNvPr id="25" name="Rectangle 46">
              <a:extLst>
                <a:ext uri="{FF2B5EF4-FFF2-40B4-BE49-F238E27FC236}">
                  <a16:creationId xmlns:a16="http://schemas.microsoft.com/office/drawing/2014/main" id="{B01B547B-CB1A-4A3F-B95B-90D44CA94594}"/>
                </a:ext>
              </a:extLst>
            </p:cNvPr>
            <p:cNvSpPr/>
            <p:nvPr/>
          </p:nvSpPr>
          <p:spPr>
            <a:xfrm>
              <a:off x="4913026" y="2683224"/>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grpSp>
          <p:nvGrpSpPr>
            <p:cNvPr id="29" name="Group 6">
              <a:extLst>
                <a:ext uri="{FF2B5EF4-FFF2-40B4-BE49-F238E27FC236}">
                  <a16:creationId xmlns:a16="http://schemas.microsoft.com/office/drawing/2014/main" id="{B028D519-24EF-4E17-85A6-BDCC2A8CD870}"/>
                </a:ext>
              </a:extLst>
            </p:cNvPr>
            <p:cNvGrpSpPr/>
            <p:nvPr/>
          </p:nvGrpSpPr>
          <p:grpSpPr>
            <a:xfrm>
              <a:off x="1577191" y="1580948"/>
              <a:ext cx="2987058" cy="931072"/>
              <a:chOff x="2102924" y="2107929"/>
              <a:chExt cx="3982747" cy="1241428"/>
            </a:xfrm>
          </p:grpSpPr>
          <p:cxnSp>
            <p:nvCxnSpPr>
              <p:cNvPr id="45" name="Straight Connector 64">
                <a:extLst>
                  <a:ext uri="{FF2B5EF4-FFF2-40B4-BE49-F238E27FC236}">
                    <a16:creationId xmlns:a16="http://schemas.microsoft.com/office/drawing/2014/main" id="{D8B160E6-92FB-49DC-B02D-59F11EFECE70}"/>
                  </a:ext>
                </a:extLst>
              </p:cNvPr>
              <p:cNvCxnSpPr/>
              <p:nvPr/>
            </p:nvCxnSpPr>
            <p:spPr>
              <a:xfrm flipV="1">
                <a:off x="6085671" y="2469219"/>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65">
                <a:extLst>
                  <a:ext uri="{FF2B5EF4-FFF2-40B4-BE49-F238E27FC236}">
                    <a16:creationId xmlns:a16="http://schemas.microsoft.com/office/drawing/2014/main" id="{95E42DDC-9E54-4FA9-B181-24792B9F89D2}"/>
                  </a:ext>
                </a:extLst>
              </p:cNvPr>
              <p:cNvCxnSpPr/>
              <p:nvPr/>
            </p:nvCxnSpPr>
            <p:spPr>
              <a:xfrm>
                <a:off x="5515420" y="2469219"/>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7" name="TextBox 80">
                <a:extLst>
                  <a:ext uri="{FF2B5EF4-FFF2-40B4-BE49-F238E27FC236}">
                    <a16:creationId xmlns:a16="http://schemas.microsoft.com/office/drawing/2014/main" id="{84EDA24B-FB7A-4BB5-9C0A-96A4718E5A8A}"/>
                  </a:ext>
                </a:extLst>
              </p:cNvPr>
              <p:cNvSpPr txBox="1"/>
              <p:nvPr/>
            </p:nvSpPr>
            <p:spPr>
              <a:xfrm>
                <a:off x="2102924" y="2107929"/>
                <a:ext cx="3452949" cy="1241428"/>
              </a:xfrm>
              <a:prstGeom prst="rect">
                <a:avLst/>
              </a:prstGeom>
              <a:noFill/>
              <a:ln>
                <a:noFill/>
              </a:ln>
            </p:spPr>
            <p:txBody>
              <a:bodyPr wrap="square" rtlCol="0">
                <a:spAutoFit/>
              </a:bodyPr>
              <a:lstStyle>
                <a:defPPr>
                  <a:defRPr lang="en-US"/>
                </a:defPPr>
                <a:lvl1pPr>
                  <a:defRPr sz="1100">
                    <a:solidFill>
                      <a:schemeClr val="tx1">
                        <a:lumMod val="50000"/>
                        <a:lumOff val="50000"/>
                      </a:schemeClr>
                    </a:solidFill>
                    <a:latin typeface="+mj-lt"/>
                  </a:defRPr>
                </a:lvl1pPr>
              </a:lstStyle>
              <a:p>
                <a:r>
                  <a:rPr lang="zh-CN" altLang="en-US" sz="1467" b="1"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rPr>
                  <a:t>关系递进</a:t>
                </a:r>
                <a:br>
                  <a:rPr lang="en-US" altLang="zh-CN" sz="1200" dirty="0">
                    <a:latin typeface="Source Han Serif SC" panose="02020400000000000000" pitchFamily="18" charset="-122"/>
                    <a:ea typeface="Source Han Serif SC" panose="02020400000000000000" pitchFamily="18" charset="-122"/>
                    <a:sym typeface="Source Han Serif SC" panose="02020400000000000000" pitchFamily="18" charset="-122"/>
                  </a:rPr>
                </a:br>
                <a:r>
                  <a:rPr lang="zh-CN" altLang="zh-CN" sz="1200" dirty="0">
                    <a:ea typeface="Source Han Serif SC" panose="02020400000000000000" pitchFamily="18" charset="-122"/>
                  </a:rPr>
                  <a:t>值得注意的是，地缘文化中依然包含血亲关系的成分，代表了地缘文化的形成与血缘文化之间存在递进关系。同时说明地缘文化不仅是社会生产力发展的产物，而且也是社会生产力发展的巨大前提。</a:t>
                </a:r>
                <a:endParaRPr lang="en-US" altLang="zh-CN" sz="1200" dirty="0">
                  <a:ea typeface="Source Han Serif SC" panose="02020400000000000000" pitchFamily="18" charset="-122"/>
                  <a:sym typeface="Source Han Serif SC" panose="02020400000000000000" pitchFamily="18" charset="-122"/>
                </a:endParaRPr>
              </a:p>
            </p:txBody>
          </p:sp>
        </p:grpSp>
        <p:grpSp>
          <p:nvGrpSpPr>
            <p:cNvPr id="30" name="Group 3">
              <a:extLst>
                <a:ext uri="{FF2B5EF4-FFF2-40B4-BE49-F238E27FC236}">
                  <a16:creationId xmlns:a16="http://schemas.microsoft.com/office/drawing/2014/main" id="{C311ED4B-ADF2-485A-8E3B-D8E3CDCBDDBE}"/>
                </a:ext>
              </a:extLst>
            </p:cNvPr>
            <p:cNvGrpSpPr/>
            <p:nvPr/>
          </p:nvGrpSpPr>
          <p:grpSpPr>
            <a:xfrm>
              <a:off x="3843927" y="4144341"/>
              <a:ext cx="3014071" cy="837552"/>
              <a:chOff x="5125236" y="5525788"/>
              <a:chExt cx="4018761" cy="1116736"/>
            </a:xfrm>
          </p:grpSpPr>
          <p:cxnSp>
            <p:nvCxnSpPr>
              <p:cNvPr id="41" name="Straight Connector 67">
                <a:extLst>
                  <a:ext uri="{FF2B5EF4-FFF2-40B4-BE49-F238E27FC236}">
                    <a16:creationId xmlns:a16="http://schemas.microsoft.com/office/drawing/2014/main" id="{6F11D5E7-187B-4517-B187-C976FA148E74}"/>
                  </a:ext>
                </a:extLst>
              </p:cNvPr>
              <p:cNvCxnSpPr/>
              <p:nvPr/>
            </p:nvCxnSpPr>
            <p:spPr>
              <a:xfrm>
                <a:off x="5125236" y="5525788"/>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68">
                <a:extLst>
                  <a:ext uri="{FF2B5EF4-FFF2-40B4-BE49-F238E27FC236}">
                    <a16:creationId xmlns:a16="http://schemas.microsoft.com/office/drawing/2014/main" id="{549F536D-28D4-4604-AA90-6EB811667BB2}"/>
                  </a:ext>
                </a:extLst>
              </p:cNvPr>
              <p:cNvCxnSpPr/>
              <p:nvPr/>
            </p:nvCxnSpPr>
            <p:spPr>
              <a:xfrm flipH="1" flipV="1">
                <a:off x="5125236" y="5983304"/>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82">
                <a:extLst>
                  <a:ext uri="{FF2B5EF4-FFF2-40B4-BE49-F238E27FC236}">
                    <a16:creationId xmlns:a16="http://schemas.microsoft.com/office/drawing/2014/main" id="{98A0328E-2167-45A7-BBCF-8B1D62EF2A26}"/>
                  </a:ext>
                </a:extLst>
              </p:cNvPr>
              <p:cNvSpPr txBox="1"/>
              <p:nvPr/>
            </p:nvSpPr>
            <p:spPr>
              <a:xfrm flipH="1">
                <a:off x="5697800" y="5585760"/>
                <a:ext cx="3446197" cy="1056764"/>
              </a:xfrm>
              <a:prstGeom prst="rect">
                <a:avLst/>
              </a:prstGeom>
              <a:noFill/>
              <a:ln>
                <a:noFill/>
              </a:ln>
            </p:spPr>
            <p:txBody>
              <a:bodyPr wrap="square" rtlCol="0">
                <a:spAutoFit/>
              </a:bodyPr>
              <a:lstStyle>
                <a:defPPr>
                  <a:defRPr lang="en-US"/>
                </a:defPPr>
                <a:lvl1pPr>
                  <a:defRPr sz="1100">
                    <a:solidFill>
                      <a:schemeClr val="tx1">
                        <a:lumMod val="50000"/>
                        <a:lumOff val="50000"/>
                      </a:schemeClr>
                    </a:solidFill>
                    <a:latin typeface="+mj-lt"/>
                  </a:defRPr>
                </a:lvl1pPr>
              </a:lstStyle>
              <a:p>
                <a:r>
                  <a:rPr lang="zh-CN" altLang="en-US" sz="1467" b="1"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rPr>
                  <a:t>事实概念</a:t>
                </a:r>
                <a:br>
                  <a:rPr lang="en-US" altLang="zh-CN" sz="1200" dirty="0">
                    <a:latin typeface="Source Han Serif SC" panose="02020400000000000000" pitchFamily="18" charset="-122"/>
                    <a:ea typeface="Source Han Serif SC" panose="02020400000000000000" pitchFamily="18" charset="-122"/>
                    <a:sym typeface="Source Han Serif SC" panose="02020400000000000000" pitchFamily="18" charset="-122"/>
                  </a:rPr>
                </a:br>
                <a:r>
                  <a:rPr lang="zh-CN" altLang="zh-CN" sz="1200" dirty="0">
                    <a:ea typeface="Source Han Serif SC" panose="02020400000000000000" pitchFamily="18" charset="-122"/>
                  </a:rPr>
                  <a:t>地缘文化不仅包括某一地域的物质文化，也包括民众长期共同生活所产生的行为规范和风俗习惯形成的制度文化，还包括民众的价值观念、政治意识以及思维方式等精神文化。</a:t>
                </a:r>
                <a:endParaRPr lang="en-US" altLang="zh-CN" sz="1200" dirty="0">
                  <a:ea typeface="Source Han Serif SC" panose="02020400000000000000" pitchFamily="18" charset="-122"/>
                  <a:sym typeface="Source Han Serif SC" panose="02020400000000000000" pitchFamily="18" charset="-122"/>
                </a:endParaRPr>
              </a:p>
            </p:txBody>
          </p:sp>
        </p:grpSp>
        <p:grpSp>
          <p:nvGrpSpPr>
            <p:cNvPr id="31" name="Group 4">
              <a:extLst>
                <a:ext uri="{FF2B5EF4-FFF2-40B4-BE49-F238E27FC236}">
                  <a16:creationId xmlns:a16="http://schemas.microsoft.com/office/drawing/2014/main" id="{527F6660-F91D-46F4-B9F3-F4E2E03BAE9E}"/>
                </a:ext>
              </a:extLst>
            </p:cNvPr>
            <p:cNvGrpSpPr/>
            <p:nvPr/>
          </p:nvGrpSpPr>
          <p:grpSpPr>
            <a:xfrm>
              <a:off x="724584" y="2529145"/>
              <a:ext cx="2418290" cy="654074"/>
              <a:chOff x="966112" y="3372190"/>
              <a:chExt cx="3224387" cy="872098"/>
            </a:xfrm>
          </p:grpSpPr>
          <p:cxnSp>
            <p:nvCxnSpPr>
              <p:cNvPr id="37" name="Straight Connector 70">
                <a:extLst>
                  <a:ext uri="{FF2B5EF4-FFF2-40B4-BE49-F238E27FC236}">
                    <a16:creationId xmlns:a16="http://schemas.microsoft.com/office/drawing/2014/main" id="{451CB73A-C64B-4FB9-ACF8-B7D97F4A40E2}"/>
                  </a:ext>
                </a:extLst>
              </p:cNvPr>
              <p:cNvCxnSpPr/>
              <p:nvPr/>
            </p:nvCxnSpPr>
            <p:spPr>
              <a:xfrm flipV="1">
                <a:off x="4190499" y="3416470"/>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71">
                <a:extLst>
                  <a:ext uri="{FF2B5EF4-FFF2-40B4-BE49-F238E27FC236}">
                    <a16:creationId xmlns:a16="http://schemas.microsoft.com/office/drawing/2014/main" id="{9EC50E94-EAED-4889-9DB6-4E5EC7B8FB75}"/>
                  </a:ext>
                </a:extLst>
              </p:cNvPr>
              <p:cNvCxnSpPr/>
              <p:nvPr/>
            </p:nvCxnSpPr>
            <p:spPr>
              <a:xfrm>
                <a:off x="3620248" y="3416470"/>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84">
                <a:extLst>
                  <a:ext uri="{FF2B5EF4-FFF2-40B4-BE49-F238E27FC236}">
                    <a16:creationId xmlns:a16="http://schemas.microsoft.com/office/drawing/2014/main" id="{7182D474-7B28-4CC2-BF4E-E12883397FE5}"/>
                  </a:ext>
                </a:extLst>
              </p:cNvPr>
              <p:cNvSpPr txBox="1"/>
              <p:nvPr/>
            </p:nvSpPr>
            <p:spPr>
              <a:xfrm>
                <a:off x="966112" y="3372190"/>
                <a:ext cx="2654135" cy="872098"/>
              </a:xfrm>
              <a:prstGeom prst="rect">
                <a:avLst/>
              </a:prstGeom>
              <a:noFill/>
              <a:ln>
                <a:noFill/>
              </a:ln>
            </p:spPr>
            <p:txBody>
              <a:bodyPr wrap="square" rtlCol="0">
                <a:spAutoFit/>
              </a:bodyPr>
              <a:lstStyle>
                <a:defPPr>
                  <a:defRPr lang="en-US"/>
                </a:defPPr>
                <a:lvl1pPr>
                  <a:defRPr sz="1100">
                    <a:solidFill>
                      <a:schemeClr val="tx1">
                        <a:lumMod val="50000"/>
                        <a:lumOff val="50000"/>
                      </a:schemeClr>
                    </a:solidFill>
                    <a:latin typeface="+mj-lt"/>
                  </a:defRPr>
                </a:lvl1pPr>
              </a:lstStyle>
              <a:p>
                <a:r>
                  <a:rPr lang="zh-CN" altLang="en-US" sz="1467" b="1"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rPr>
                  <a:t>文字概念</a:t>
                </a:r>
                <a:br>
                  <a:rPr lang="en-US" altLang="zh-CN" sz="1200" dirty="0">
                    <a:latin typeface="Source Han Serif SC" panose="02020400000000000000" pitchFamily="18" charset="-122"/>
                    <a:ea typeface="Source Han Serif SC" panose="02020400000000000000" pitchFamily="18" charset="-122"/>
                    <a:sym typeface="Source Han Serif SC" panose="02020400000000000000" pitchFamily="18" charset="-122"/>
                  </a:rPr>
                </a:br>
                <a:r>
                  <a:rPr lang="zh-CN" altLang="zh-CN" sz="1200" dirty="0">
                    <a:ea typeface="Source Han Serif SC" panose="02020400000000000000" pitchFamily="18" charset="-122"/>
                  </a:rPr>
                  <a:t>地缘文化是指以一定地域关系为基础，人际互动过程中所产生的物质产品和精神产品的总和。</a:t>
                </a:r>
                <a:endParaRPr lang="en-US" altLang="zh-CN" sz="1200" dirty="0">
                  <a:ea typeface="Source Han Serif SC" panose="02020400000000000000" pitchFamily="18" charset="-122"/>
                  <a:sym typeface="Source Han Serif SC" panose="02020400000000000000" pitchFamily="18" charset="-122"/>
                </a:endParaRPr>
              </a:p>
            </p:txBody>
          </p:sp>
        </p:grpSp>
        <p:grpSp>
          <p:nvGrpSpPr>
            <p:cNvPr id="32" name="Group 51">
              <a:extLst>
                <a:ext uri="{FF2B5EF4-FFF2-40B4-BE49-F238E27FC236}">
                  <a16:creationId xmlns:a16="http://schemas.microsoft.com/office/drawing/2014/main" id="{7542838D-581E-41EC-853B-619B33CA49C0}"/>
                </a:ext>
              </a:extLst>
            </p:cNvPr>
            <p:cNvGrpSpPr/>
            <p:nvPr/>
          </p:nvGrpSpPr>
          <p:grpSpPr>
            <a:xfrm>
              <a:off x="5267120" y="2709941"/>
              <a:ext cx="2877346" cy="1208072"/>
              <a:chOff x="5125236" y="4539807"/>
              <a:chExt cx="3836461" cy="1610764"/>
            </a:xfrm>
          </p:grpSpPr>
          <p:cxnSp>
            <p:nvCxnSpPr>
              <p:cNvPr id="33" name="Straight Connector 52">
                <a:extLst>
                  <a:ext uri="{FF2B5EF4-FFF2-40B4-BE49-F238E27FC236}">
                    <a16:creationId xmlns:a16="http://schemas.microsoft.com/office/drawing/2014/main" id="{7F756628-B2D5-4201-B322-C5B0B09BBAFA}"/>
                  </a:ext>
                </a:extLst>
              </p:cNvPr>
              <p:cNvCxnSpPr/>
              <p:nvPr/>
            </p:nvCxnSpPr>
            <p:spPr>
              <a:xfrm>
                <a:off x="5125236" y="5525788"/>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53">
                <a:extLst>
                  <a:ext uri="{FF2B5EF4-FFF2-40B4-BE49-F238E27FC236}">
                    <a16:creationId xmlns:a16="http://schemas.microsoft.com/office/drawing/2014/main" id="{592EE25E-E01E-4176-9976-D80E7878DF3F}"/>
                  </a:ext>
                </a:extLst>
              </p:cNvPr>
              <p:cNvCxnSpPr/>
              <p:nvPr/>
            </p:nvCxnSpPr>
            <p:spPr>
              <a:xfrm flipH="1" flipV="1">
                <a:off x="5125236" y="5983304"/>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 name="TextBox 54">
                <a:extLst>
                  <a:ext uri="{FF2B5EF4-FFF2-40B4-BE49-F238E27FC236}">
                    <a16:creationId xmlns:a16="http://schemas.microsoft.com/office/drawing/2014/main" id="{D966F312-E240-403A-8F9A-881F96B208FE}"/>
                  </a:ext>
                </a:extLst>
              </p:cNvPr>
              <p:cNvSpPr txBox="1"/>
              <p:nvPr/>
            </p:nvSpPr>
            <p:spPr>
              <a:xfrm flipH="1">
                <a:off x="5823924" y="4539807"/>
                <a:ext cx="3137773" cy="1610764"/>
              </a:xfrm>
              <a:prstGeom prst="rect">
                <a:avLst/>
              </a:prstGeom>
              <a:noFill/>
              <a:ln>
                <a:noFill/>
              </a:ln>
            </p:spPr>
            <p:txBody>
              <a:bodyPr wrap="square" rtlCol="0">
                <a:spAutoFit/>
              </a:bodyPr>
              <a:lstStyle>
                <a:defPPr>
                  <a:defRPr lang="en-US"/>
                </a:defPPr>
                <a:lvl1pPr>
                  <a:defRPr sz="1100">
                    <a:solidFill>
                      <a:schemeClr val="tx1">
                        <a:lumMod val="50000"/>
                        <a:lumOff val="50000"/>
                      </a:schemeClr>
                    </a:solidFill>
                    <a:latin typeface="+mj-lt"/>
                  </a:defRPr>
                </a:lvl1pPr>
              </a:lstStyle>
              <a:p>
                <a:r>
                  <a:rPr lang="zh-CN" altLang="en-US" sz="1467" b="1"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rPr>
                  <a:t>交往形式</a:t>
                </a:r>
                <a:br>
                  <a:rPr lang="en-US" altLang="zh-CN" sz="1200" dirty="0">
                    <a:latin typeface="Source Han Serif SC" panose="02020400000000000000" pitchFamily="18" charset="-122"/>
                    <a:ea typeface="Source Han Serif SC" panose="02020400000000000000" pitchFamily="18" charset="-122"/>
                    <a:sym typeface="Source Han Serif SC" panose="02020400000000000000" pitchFamily="18" charset="-122"/>
                  </a:rPr>
                </a:br>
                <a:r>
                  <a:rPr lang="zh-CN" altLang="zh-CN" sz="1200" dirty="0">
                    <a:ea typeface="Source Han Serif SC" panose="02020400000000000000" pitchFamily="18" charset="-122"/>
                  </a:rPr>
                  <a:t>从血缘式人际互动到地缘式人际互动的转换过程中，不可忽视的社会现象就是移民活动。</a:t>
                </a:r>
                <a:endParaRPr lang="en-US" altLang="zh-CN" sz="1200" dirty="0">
                  <a:ea typeface="Source Han Serif SC" panose="02020400000000000000" pitchFamily="18" charset="-122"/>
                </a:endParaRPr>
              </a:p>
              <a:p>
                <a:endParaRPr lang="en-US" altLang="zh-CN" sz="1200" dirty="0">
                  <a:ea typeface="Source Han Serif SC" panose="02020400000000000000" pitchFamily="18" charset="-122"/>
                </a:endParaRPr>
              </a:p>
              <a:p>
                <a:r>
                  <a:rPr lang="zh-CN" altLang="zh-CN" sz="1200" dirty="0">
                    <a:ea typeface="Source Han Serif SC" panose="02020400000000000000" pitchFamily="18" charset="-122"/>
                  </a:rPr>
                  <a:t>在血缘式人际互动交往形态中，战争是一种较为普遍的现象和形式，而在以地缘文化为基础的人际互动交往形态中，移民活动同样是较为普遍的交往形式。</a:t>
                </a:r>
                <a:endParaRPr lang="en-US" altLang="zh-CN" sz="1200" dirty="0">
                  <a:ea typeface="Source Han Serif SC" panose="02020400000000000000" pitchFamily="18" charset="-122"/>
                  <a:sym typeface="Source Han Serif SC" panose="02020400000000000000" pitchFamily="18" charset="-122"/>
                </a:endParaRPr>
              </a:p>
            </p:txBody>
          </p:sp>
        </p:grpSp>
      </p:grpSp>
    </p:spTree>
    <p:extLst>
      <p:ext uri="{BB962C8B-B14F-4D97-AF65-F5344CB8AC3E}">
        <p14:creationId xmlns:p14="http://schemas.microsoft.com/office/powerpoint/2010/main" val="328873624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人际互动的演化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3" y="998390"/>
            <a:ext cx="11046521" cy="149476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地缘式人际互动的交往形态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移民活动相关信息</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55" name="组合 54">
            <a:extLst>
              <a:ext uri="{FF2B5EF4-FFF2-40B4-BE49-F238E27FC236}">
                <a16:creationId xmlns:a16="http://schemas.microsoft.com/office/drawing/2014/main" id="{F67F3898-599C-487D-ACEB-0A6CC4DAA7EE}"/>
              </a:ext>
            </a:extLst>
          </p:cNvPr>
          <p:cNvGrpSpPr/>
          <p:nvPr/>
        </p:nvGrpSpPr>
        <p:grpSpPr>
          <a:xfrm>
            <a:off x="1622646" y="2350299"/>
            <a:ext cx="9974468" cy="4029088"/>
            <a:chOff x="1502828" y="2271815"/>
            <a:chExt cx="9974468" cy="4029088"/>
          </a:xfrm>
        </p:grpSpPr>
        <p:grpSp>
          <p:nvGrpSpPr>
            <p:cNvPr id="5" name="组合 4">
              <a:extLst>
                <a:ext uri="{FF2B5EF4-FFF2-40B4-BE49-F238E27FC236}">
                  <a16:creationId xmlns:a16="http://schemas.microsoft.com/office/drawing/2014/main" id="{C298C4A7-8264-43CF-A924-933C6289BE0C}"/>
                </a:ext>
              </a:extLst>
            </p:cNvPr>
            <p:cNvGrpSpPr/>
            <p:nvPr/>
          </p:nvGrpSpPr>
          <p:grpSpPr>
            <a:xfrm>
              <a:off x="1502828" y="2271815"/>
              <a:ext cx="9974468" cy="4029088"/>
              <a:chOff x="1332561" y="2350299"/>
              <a:chExt cx="9974468" cy="4029088"/>
            </a:xfrm>
          </p:grpSpPr>
          <p:grpSp>
            <p:nvGrpSpPr>
              <p:cNvPr id="10" name="组合 9">
                <a:extLst>
                  <a:ext uri="{FF2B5EF4-FFF2-40B4-BE49-F238E27FC236}">
                    <a16:creationId xmlns:a16="http://schemas.microsoft.com/office/drawing/2014/main" id="{3B876397-EB0A-4644-B1F8-94F427F4D0CD}"/>
                  </a:ext>
                </a:extLst>
              </p:cNvPr>
              <p:cNvGrpSpPr/>
              <p:nvPr/>
            </p:nvGrpSpPr>
            <p:grpSpPr>
              <a:xfrm>
                <a:off x="1332561" y="2350299"/>
                <a:ext cx="9974468" cy="4029088"/>
                <a:chOff x="1678185" y="2416500"/>
                <a:chExt cx="9527945" cy="3848720"/>
              </a:xfrm>
            </p:grpSpPr>
            <p:grpSp>
              <p:nvGrpSpPr>
                <p:cNvPr id="11" name="组合 10">
                  <a:extLst>
                    <a:ext uri="{FF2B5EF4-FFF2-40B4-BE49-F238E27FC236}">
                      <a16:creationId xmlns:a16="http://schemas.microsoft.com/office/drawing/2014/main" id="{A804323E-13E0-477B-823D-5A26026F490E}"/>
                    </a:ext>
                  </a:extLst>
                </p:cNvPr>
                <p:cNvGrpSpPr/>
                <p:nvPr/>
              </p:nvGrpSpPr>
              <p:grpSpPr>
                <a:xfrm>
                  <a:off x="1678185" y="2416500"/>
                  <a:ext cx="2723548" cy="3848720"/>
                  <a:chOff x="3215681" y="1220755"/>
                  <a:chExt cx="3407055" cy="4814604"/>
                </a:xfrm>
              </p:grpSpPr>
              <p:grpSp>
                <p:nvGrpSpPr>
                  <p:cNvPr id="20" name="组合 19">
                    <a:extLst>
                      <a:ext uri="{FF2B5EF4-FFF2-40B4-BE49-F238E27FC236}">
                        <a16:creationId xmlns:a16="http://schemas.microsoft.com/office/drawing/2014/main" id="{94CE1E4E-80B9-48BB-8931-C66E2F1B2D0E}"/>
                      </a:ext>
                    </a:extLst>
                  </p:cNvPr>
                  <p:cNvGrpSpPr/>
                  <p:nvPr/>
                </p:nvGrpSpPr>
                <p:grpSpPr>
                  <a:xfrm>
                    <a:off x="4873145" y="2091085"/>
                    <a:ext cx="1749591" cy="3378936"/>
                    <a:chOff x="-3768725" y="1125538"/>
                    <a:chExt cx="2517775" cy="4862513"/>
                  </a:xfrm>
                </p:grpSpPr>
                <p:sp>
                  <p:nvSpPr>
                    <p:cNvPr id="37" name="ïşḻïďê-Freeform 35">
                      <a:extLst>
                        <a:ext uri="{FF2B5EF4-FFF2-40B4-BE49-F238E27FC236}">
                          <a16:creationId xmlns:a16="http://schemas.microsoft.com/office/drawing/2014/main" id="{382CC160-D552-4D23-B6B4-6CBA0D4D01AB}"/>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ïşḻïďê-Freeform 36">
                      <a:extLst>
                        <a:ext uri="{FF2B5EF4-FFF2-40B4-BE49-F238E27FC236}">
                          <a16:creationId xmlns:a16="http://schemas.microsoft.com/office/drawing/2014/main" id="{DEA71885-FFF7-40DB-93F9-6E652C1CA5BF}"/>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tx1">
                        <a:lumMod val="65000"/>
                        <a:lumOff val="3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9" name="ïşḻïďê-Oval 37">
                      <a:extLst>
                        <a:ext uri="{FF2B5EF4-FFF2-40B4-BE49-F238E27FC236}">
                          <a16:creationId xmlns:a16="http://schemas.microsoft.com/office/drawing/2014/main" id="{C2477109-7560-4553-A0E3-23A0FD8D4AD0}"/>
                        </a:ext>
                      </a:extLst>
                    </p:cNvPr>
                    <p:cNvSpPr/>
                    <p:nvPr/>
                  </p:nvSpPr>
                  <p:spPr bwMode="auto">
                    <a:xfrm>
                      <a:off x="-2693988" y="5486400"/>
                      <a:ext cx="403225" cy="401638"/>
                    </a:xfrm>
                    <a:prstGeom prst="ellipse">
                      <a:avLst/>
                    </a:prstGeom>
                    <a:solidFill>
                      <a:schemeClr val="bg1">
                        <a:lumMod val="6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ïşḻïďê-Oval 38">
                      <a:extLst>
                        <a:ext uri="{FF2B5EF4-FFF2-40B4-BE49-F238E27FC236}">
                          <a16:creationId xmlns:a16="http://schemas.microsoft.com/office/drawing/2014/main" id="{B6529B98-5B60-4CA4-80A4-337862754DF2}"/>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1" name="ïşḻïďê-Freeform 39">
                      <a:extLst>
                        <a:ext uri="{FF2B5EF4-FFF2-40B4-BE49-F238E27FC236}">
                          <a16:creationId xmlns:a16="http://schemas.microsoft.com/office/drawing/2014/main" id="{40E8FE1E-BEAD-49EA-85EA-4AECC66D8BBD}"/>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2" name="ïşḻïďê-Freeform 40">
                      <a:extLst>
                        <a:ext uri="{FF2B5EF4-FFF2-40B4-BE49-F238E27FC236}">
                          <a16:creationId xmlns:a16="http://schemas.microsoft.com/office/drawing/2014/main" id="{89165D95-A7B7-409E-B31F-4F4347B98F49}"/>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3" name="ïşḻïďê-Freeform 41">
                      <a:extLst>
                        <a:ext uri="{FF2B5EF4-FFF2-40B4-BE49-F238E27FC236}">
                          <a16:creationId xmlns:a16="http://schemas.microsoft.com/office/drawing/2014/main" id="{B9B9F972-B4D7-43D9-AA2F-FDAE0D637642}"/>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ïşḻïďê-Freeform 42">
                      <a:extLst>
                        <a:ext uri="{FF2B5EF4-FFF2-40B4-BE49-F238E27FC236}">
                          <a16:creationId xmlns:a16="http://schemas.microsoft.com/office/drawing/2014/main" id="{0CC0BBA0-3907-4E21-904B-0433AF9D2DCF}"/>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5" name="ïşḻïďê-Freeform 43">
                      <a:extLst>
                        <a:ext uri="{FF2B5EF4-FFF2-40B4-BE49-F238E27FC236}">
                          <a16:creationId xmlns:a16="http://schemas.microsoft.com/office/drawing/2014/main" id="{95CC2D9A-A4C3-4CB7-9D92-C07C687B0F29}"/>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6" name="ïşḻïďê-Rectangle 44">
                      <a:extLst>
                        <a:ext uri="{FF2B5EF4-FFF2-40B4-BE49-F238E27FC236}">
                          <a16:creationId xmlns:a16="http://schemas.microsoft.com/office/drawing/2014/main" id="{0E903C95-90B3-474C-AF31-3DB13F90C982}"/>
                        </a:ext>
                      </a:extLst>
                    </p:cNvPr>
                    <p:cNvSpPr/>
                    <p:nvPr/>
                  </p:nvSpPr>
                  <p:spPr bwMode="auto">
                    <a:xfrm>
                      <a:off x="-3605213" y="1709738"/>
                      <a:ext cx="2209800" cy="3695700"/>
                    </a:xfrm>
                    <a:prstGeom prst="rect">
                      <a:avLst/>
                    </a:prstGeom>
                    <a:solidFill>
                      <a:schemeClr val="accent1"/>
                    </a:solidFill>
                    <a:ln w="6350" cap="flat" cmpd="sng" algn="ctr">
                      <a:noFill/>
                      <a:prstDash val="solid"/>
                      <a:miter lim="800000"/>
                    </a:ln>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7" name="ïṧḷïḓê-Freeform 45">
                      <a:extLst>
                        <a:ext uri="{FF2B5EF4-FFF2-40B4-BE49-F238E27FC236}">
                          <a16:creationId xmlns:a16="http://schemas.microsoft.com/office/drawing/2014/main" id="{F72EC164-A7E7-4AF0-B9BF-62F713D5AA0D}"/>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ïṧḷïḓê-Freeform 46">
                      <a:extLst>
                        <a:ext uri="{FF2B5EF4-FFF2-40B4-BE49-F238E27FC236}">
                          <a16:creationId xmlns:a16="http://schemas.microsoft.com/office/drawing/2014/main" id="{FA81D613-F876-4A7F-8D4F-6E28A470E81C}"/>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9" name="ïṧḷïḓê-Freeform 47">
                      <a:extLst>
                        <a:ext uri="{FF2B5EF4-FFF2-40B4-BE49-F238E27FC236}">
                          <a16:creationId xmlns:a16="http://schemas.microsoft.com/office/drawing/2014/main" id="{8239A742-06E2-42B5-89F7-3ABE8F18739B}"/>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ïṧḷïḓê-Freeform 48">
                      <a:extLst>
                        <a:ext uri="{FF2B5EF4-FFF2-40B4-BE49-F238E27FC236}">
                          <a16:creationId xmlns:a16="http://schemas.microsoft.com/office/drawing/2014/main" id="{48B3E781-421D-4CEB-8F03-EF31BF612968}"/>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1" name="ïṧḷïḓê-Freeform 49">
                      <a:extLst>
                        <a:ext uri="{FF2B5EF4-FFF2-40B4-BE49-F238E27FC236}">
                          <a16:creationId xmlns:a16="http://schemas.microsoft.com/office/drawing/2014/main" id="{73594CD5-775D-40F7-B07D-B40F3B1B077B}"/>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1" name="组合 20">
                    <a:extLst>
                      <a:ext uri="{FF2B5EF4-FFF2-40B4-BE49-F238E27FC236}">
                        <a16:creationId xmlns:a16="http://schemas.microsoft.com/office/drawing/2014/main" id="{6778099F-F476-4CC9-98A3-E0D5EA3CA2B6}"/>
                      </a:ext>
                    </a:extLst>
                  </p:cNvPr>
                  <p:cNvGrpSpPr/>
                  <p:nvPr/>
                </p:nvGrpSpPr>
                <p:grpSpPr>
                  <a:xfrm>
                    <a:off x="3215681" y="1220755"/>
                    <a:ext cx="2492964" cy="4814604"/>
                    <a:chOff x="-3768725" y="1125538"/>
                    <a:chExt cx="2517775" cy="4862513"/>
                  </a:xfrm>
                </p:grpSpPr>
                <p:sp>
                  <p:nvSpPr>
                    <p:cNvPr id="22" name="ïṧḷïḓê-Freeform 20">
                      <a:extLst>
                        <a:ext uri="{FF2B5EF4-FFF2-40B4-BE49-F238E27FC236}">
                          <a16:creationId xmlns:a16="http://schemas.microsoft.com/office/drawing/2014/main" id="{C0865617-FC27-4205-AC73-F778793DB163}"/>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3" name="ïṧḷïḓê-Freeform 21">
                      <a:extLst>
                        <a:ext uri="{FF2B5EF4-FFF2-40B4-BE49-F238E27FC236}">
                          <a16:creationId xmlns:a16="http://schemas.microsoft.com/office/drawing/2014/main" id="{8FD9E367-43C5-4EAB-B7D1-9986D2D354CA}"/>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ïṧḷïḓê-Oval 22">
                      <a:extLst>
                        <a:ext uri="{FF2B5EF4-FFF2-40B4-BE49-F238E27FC236}">
                          <a16:creationId xmlns:a16="http://schemas.microsoft.com/office/drawing/2014/main" id="{C3434A73-2D22-4611-A9B2-C6B938A3E575}"/>
                        </a:ext>
                      </a:extLst>
                    </p:cNvPr>
                    <p:cNvSpPr/>
                    <p:nvPr/>
                  </p:nvSpPr>
                  <p:spPr bwMode="auto">
                    <a:xfrm>
                      <a:off x="-2693988" y="5486400"/>
                      <a:ext cx="403225" cy="401638"/>
                    </a:xfrm>
                    <a:prstGeom prst="ellipse">
                      <a:avLst/>
                    </a:prstGeom>
                    <a:solidFill>
                      <a:schemeClr val="bg1">
                        <a:lumMod val="6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ïṧḷïḓê-Oval 23">
                      <a:extLst>
                        <a:ext uri="{FF2B5EF4-FFF2-40B4-BE49-F238E27FC236}">
                          <a16:creationId xmlns:a16="http://schemas.microsoft.com/office/drawing/2014/main" id="{364CD7AC-830E-41BD-981B-92BE003BB873}"/>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ïṧḷïḓê-Freeform 24">
                      <a:extLst>
                        <a:ext uri="{FF2B5EF4-FFF2-40B4-BE49-F238E27FC236}">
                          <a16:creationId xmlns:a16="http://schemas.microsoft.com/office/drawing/2014/main" id="{3EB27E94-38B0-422A-9DCA-4981CB183365}"/>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ïṧḷïḓê-Freeform 25">
                      <a:extLst>
                        <a:ext uri="{FF2B5EF4-FFF2-40B4-BE49-F238E27FC236}">
                          <a16:creationId xmlns:a16="http://schemas.microsoft.com/office/drawing/2014/main" id="{61D110CD-746C-4E6F-AA85-61E49C0EC250}"/>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ïṧḷïḓê-Freeform 26">
                      <a:extLst>
                        <a:ext uri="{FF2B5EF4-FFF2-40B4-BE49-F238E27FC236}">
                          <a16:creationId xmlns:a16="http://schemas.microsoft.com/office/drawing/2014/main" id="{80191EF5-0E1F-4E37-8981-82DC4322B003}"/>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ïṧḷïḓê-Freeform 27">
                      <a:extLst>
                        <a:ext uri="{FF2B5EF4-FFF2-40B4-BE49-F238E27FC236}">
                          <a16:creationId xmlns:a16="http://schemas.microsoft.com/office/drawing/2014/main" id="{70568295-7781-4EA1-AE73-ACDE49131383}"/>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ïṧḷïḓê-Freeform 28">
                      <a:extLst>
                        <a:ext uri="{FF2B5EF4-FFF2-40B4-BE49-F238E27FC236}">
                          <a16:creationId xmlns:a16="http://schemas.microsoft.com/office/drawing/2014/main" id="{29C62612-5BB7-4440-B577-B14F42F2126A}"/>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ïṧḷïḓê-Rectangle 29">
                      <a:extLst>
                        <a:ext uri="{FF2B5EF4-FFF2-40B4-BE49-F238E27FC236}">
                          <a16:creationId xmlns:a16="http://schemas.microsoft.com/office/drawing/2014/main" id="{3263D74A-973D-4253-89A6-D497AB95EC43}"/>
                        </a:ext>
                      </a:extLst>
                    </p:cNvPr>
                    <p:cNvSpPr/>
                    <p:nvPr/>
                  </p:nvSpPr>
                  <p:spPr bwMode="auto">
                    <a:xfrm>
                      <a:off x="-3605213" y="1709738"/>
                      <a:ext cx="2209800" cy="3695700"/>
                    </a:xfrm>
                    <a:prstGeom prst="rect">
                      <a:avLst/>
                    </a:prstGeom>
                    <a:solidFill>
                      <a:schemeClr val="accent2"/>
                    </a:solidFill>
                    <a:ln w="6350" cap="flat" cmpd="sng" algn="ctr">
                      <a:noFill/>
                      <a:prstDash val="solid"/>
                      <a:miter lim="800000"/>
                    </a:ln>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2" name="ïṧḷïḓê-Freeform 30">
                      <a:extLst>
                        <a:ext uri="{FF2B5EF4-FFF2-40B4-BE49-F238E27FC236}">
                          <a16:creationId xmlns:a16="http://schemas.microsoft.com/office/drawing/2014/main" id="{B152D879-3AED-4D83-976A-05715C08A137}"/>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3" name="ïṧḷïḓê-Freeform 31">
                      <a:extLst>
                        <a:ext uri="{FF2B5EF4-FFF2-40B4-BE49-F238E27FC236}">
                          <a16:creationId xmlns:a16="http://schemas.microsoft.com/office/drawing/2014/main" id="{4E33D20B-F341-4B0E-9C01-5C79526D558E}"/>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4" name="ïṧḷïḓê-Freeform 32">
                      <a:extLst>
                        <a:ext uri="{FF2B5EF4-FFF2-40B4-BE49-F238E27FC236}">
                          <a16:creationId xmlns:a16="http://schemas.microsoft.com/office/drawing/2014/main" id="{251B1360-7175-43DE-8AF2-D15E95B254C4}"/>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ïṧḷïḓê-Freeform 33">
                      <a:extLst>
                        <a:ext uri="{FF2B5EF4-FFF2-40B4-BE49-F238E27FC236}">
                          <a16:creationId xmlns:a16="http://schemas.microsoft.com/office/drawing/2014/main" id="{1F59D636-8F0E-4883-AB88-FDBE0E8C251B}"/>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ïṧḷïḓê-Freeform 34">
                      <a:extLst>
                        <a:ext uri="{FF2B5EF4-FFF2-40B4-BE49-F238E27FC236}">
                          <a16:creationId xmlns:a16="http://schemas.microsoft.com/office/drawing/2014/main" id="{F0236914-CE36-4E0E-86A0-709E150C2DA8}"/>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12" name="组合 11">
                  <a:extLst>
                    <a:ext uri="{FF2B5EF4-FFF2-40B4-BE49-F238E27FC236}">
                      <a16:creationId xmlns:a16="http://schemas.microsoft.com/office/drawing/2014/main" id="{F2888A18-D2B6-4F14-A87D-F0E01AC3A2ED}"/>
                    </a:ext>
                  </a:extLst>
                </p:cNvPr>
                <p:cNvGrpSpPr/>
                <p:nvPr/>
              </p:nvGrpSpPr>
              <p:grpSpPr>
                <a:xfrm>
                  <a:off x="5035272" y="2609628"/>
                  <a:ext cx="6170858" cy="940920"/>
                  <a:chOff x="8154462" y="1948892"/>
                  <a:chExt cx="6170858" cy="940920"/>
                </a:xfrm>
              </p:grpSpPr>
              <p:sp>
                <p:nvSpPr>
                  <p:cNvPr id="18" name="ïṧḷïḓê-Rectangle 15">
                    <a:extLst>
                      <a:ext uri="{FF2B5EF4-FFF2-40B4-BE49-F238E27FC236}">
                        <a16:creationId xmlns:a16="http://schemas.microsoft.com/office/drawing/2014/main" id="{3421E970-1A14-4EA0-AD62-2A9C517DF9A2}"/>
                      </a:ext>
                    </a:extLst>
                  </p:cNvPr>
                  <p:cNvSpPr/>
                  <p:nvPr/>
                </p:nvSpPr>
                <p:spPr bwMode="auto">
                  <a:xfrm>
                    <a:off x="8172533" y="2401866"/>
                    <a:ext cx="6152787"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各个地区和国家早期人类社会形成和发展的原因。</a:t>
                    </a:r>
                  </a:p>
                </p:txBody>
              </p:sp>
              <p:sp>
                <p:nvSpPr>
                  <p:cNvPr id="19" name="ïṧḷïḓê-文本框 59">
                    <a:extLst>
                      <a:ext uri="{FF2B5EF4-FFF2-40B4-BE49-F238E27FC236}">
                        <a16:creationId xmlns:a16="http://schemas.microsoft.com/office/drawing/2014/main" id="{95736555-0115-497E-80D5-2FBB3586D2EE}"/>
                      </a:ext>
                    </a:extLst>
                  </p:cNvPr>
                  <p:cNvSpPr txBox="1"/>
                  <p:nvPr/>
                </p:nvSpPr>
                <p:spPr bwMode="auto">
                  <a:xfrm>
                    <a:off x="8154462" y="1948892"/>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lang="zh-CN" altLang="en-US" sz="2400" b="1" dirty="0">
                        <a:latin typeface="Source Han Serif SC" panose="02020400000000000000" pitchFamily="18" charset="-122"/>
                        <a:ea typeface="Source Han Serif SC" panose="02020400000000000000" pitchFamily="18" charset="-122"/>
                        <a:sym typeface="Source Han Serif SC" panose="02020400000000000000" pitchFamily="18" charset="-122"/>
                      </a:rPr>
                      <a:t>全面掌握</a:t>
                    </a:r>
                    <a:endPar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4" name="组合 13">
                  <a:extLst>
                    <a:ext uri="{FF2B5EF4-FFF2-40B4-BE49-F238E27FC236}">
                      <a16:creationId xmlns:a16="http://schemas.microsoft.com/office/drawing/2014/main" id="{3B0D7FB4-B25E-40C1-8012-07F5AF3D5121}"/>
                    </a:ext>
                  </a:extLst>
                </p:cNvPr>
                <p:cNvGrpSpPr/>
                <p:nvPr/>
              </p:nvGrpSpPr>
              <p:grpSpPr>
                <a:xfrm>
                  <a:off x="5041296" y="4346341"/>
                  <a:ext cx="4833552" cy="910807"/>
                  <a:chOff x="8160486" y="2027202"/>
                  <a:chExt cx="4833552" cy="910807"/>
                </a:xfrm>
              </p:grpSpPr>
              <p:sp>
                <p:nvSpPr>
                  <p:cNvPr id="15" name="ïṧḷïḓê-Rectangle 15">
                    <a:extLst>
                      <a:ext uri="{FF2B5EF4-FFF2-40B4-BE49-F238E27FC236}">
                        <a16:creationId xmlns:a16="http://schemas.microsoft.com/office/drawing/2014/main" id="{A418D304-73CB-4C32-8B09-C17E13867F4C}"/>
                      </a:ext>
                    </a:extLst>
                  </p:cNvPr>
                  <p:cNvSpPr/>
                  <p:nvPr/>
                </p:nvSpPr>
                <p:spPr bwMode="auto">
                  <a:xfrm>
                    <a:off x="8172533" y="2450063"/>
                    <a:ext cx="4821505"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原始民众从孤立和封闭的低级状态向普遍联系的高级状态的演进轨迹。</a:t>
                    </a:r>
                  </a:p>
                </p:txBody>
              </p:sp>
              <p:sp>
                <p:nvSpPr>
                  <p:cNvPr id="16" name="ïṧḷïḓê-文本框 59">
                    <a:extLst>
                      <a:ext uri="{FF2B5EF4-FFF2-40B4-BE49-F238E27FC236}">
                        <a16:creationId xmlns:a16="http://schemas.microsoft.com/office/drawing/2014/main" id="{00BEC784-6C51-4787-B5F2-D43A0F094C72}"/>
                      </a:ext>
                    </a:extLst>
                  </p:cNvPr>
                  <p:cNvSpPr txBox="1"/>
                  <p:nvPr/>
                </p:nvSpPr>
                <p:spPr bwMode="auto">
                  <a:xfrm>
                    <a:off x="8160486" y="2027202"/>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有利于了解</a:t>
                    </a:r>
                  </a:p>
                </p:txBody>
              </p:sp>
            </p:grpSp>
          </p:grpSp>
          <p:sp>
            <p:nvSpPr>
              <p:cNvPr id="52" name="文本框 51">
                <a:extLst>
                  <a:ext uri="{FF2B5EF4-FFF2-40B4-BE49-F238E27FC236}">
                    <a16:creationId xmlns:a16="http://schemas.microsoft.com/office/drawing/2014/main" id="{7036E908-C258-42FE-92EE-0AC7EE1BDBAD}"/>
                  </a:ext>
                </a:extLst>
              </p:cNvPr>
              <p:cNvSpPr txBox="1"/>
              <p:nvPr/>
            </p:nvSpPr>
            <p:spPr>
              <a:xfrm>
                <a:off x="4762594" y="3395537"/>
                <a:ext cx="6094948" cy="369332"/>
              </a:xfrm>
              <a:prstGeom prst="rect">
                <a:avLst/>
              </a:prstGeom>
              <a:noFill/>
            </p:spPr>
            <p:txBody>
              <a:bodyPr wrap="square">
                <a:spAutoFit/>
              </a:bodyPr>
              <a:lstStyle/>
              <a:p>
                <a:pPr algn="just"/>
                <a:r>
                  <a:rPr lang="zh-CN" altLang="zh-CN" dirty="0">
                    <a:solidFill>
                      <a:schemeClr val="tx1">
                        <a:lumMod val="50000"/>
                        <a:lumOff val="50000"/>
                      </a:schemeClr>
                    </a:solidFill>
                    <a:ea typeface="Source Han Serif SC" panose="02020400000000000000" pitchFamily="18" charset="-122"/>
                  </a:rPr>
                  <a:t>各个民族或部落活动的轨迹。</a:t>
                </a:r>
                <a:endParaRPr lang="zh-CN" altLang="en-US" dirty="0">
                  <a:solidFill>
                    <a:schemeClr val="tx1">
                      <a:lumMod val="50000"/>
                      <a:lumOff val="50000"/>
                    </a:schemeClr>
                  </a:solidFill>
                  <a:ea typeface="Source Han Serif SC" panose="02020400000000000000" pitchFamily="18" charset="-122"/>
                </a:endParaRPr>
              </a:p>
            </p:txBody>
          </p:sp>
          <p:sp>
            <p:nvSpPr>
              <p:cNvPr id="53" name="文本框 52">
                <a:extLst>
                  <a:ext uri="{FF2B5EF4-FFF2-40B4-BE49-F238E27FC236}">
                    <a16:creationId xmlns:a16="http://schemas.microsoft.com/office/drawing/2014/main" id="{4A73CA44-0C2F-473B-B5B0-125A38A11A54}"/>
                  </a:ext>
                </a:extLst>
              </p:cNvPr>
              <p:cNvSpPr txBox="1"/>
              <p:nvPr/>
            </p:nvSpPr>
            <p:spPr>
              <a:xfrm>
                <a:off x="4743676" y="3829768"/>
                <a:ext cx="6094948" cy="369332"/>
              </a:xfrm>
              <a:prstGeom prst="rect">
                <a:avLst/>
              </a:prstGeom>
              <a:noFill/>
            </p:spPr>
            <p:txBody>
              <a:bodyPr wrap="square">
                <a:spAutoFit/>
              </a:bodyPr>
              <a:lstStyle/>
              <a:p>
                <a:pPr algn="just"/>
                <a:r>
                  <a:rPr lang="zh-CN" altLang="zh-CN" dirty="0">
                    <a:solidFill>
                      <a:schemeClr val="tx1">
                        <a:lumMod val="50000"/>
                        <a:lumOff val="50000"/>
                      </a:schemeClr>
                    </a:solidFill>
                    <a:ea typeface="Source Han Serif SC" panose="02020400000000000000" pitchFamily="18" charset="-122"/>
                  </a:rPr>
                  <a:t>早期人类社会的形成与活动轨迹之间的相互影响。</a:t>
                </a:r>
                <a:endParaRPr lang="zh-CN" altLang="en-US" dirty="0">
                  <a:solidFill>
                    <a:schemeClr val="tx1">
                      <a:lumMod val="50000"/>
                      <a:lumOff val="50000"/>
                    </a:schemeClr>
                  </a:solidFill>
                  <a:ea typeface="Source Han Serif SC" panose="02020400000000000000" pitchFamily="18" charset="-122"/>
                </a:endParaRPr>
              </a:p>
            </p:txBody>
          </p:sp>
        </p:grpSp>
        <p:sp>
          <p:nvSpPr>
            <p:cNvPr id="54" name="文本框 53">
              <a:extLst>
                <a:ext uri="{FF2B5EF4-FFF2-40B4-BE49-F238E27FC236}">
                  <a16:creationId xmlns:a16="http://schemas.microsoft.com/office/drawing/2014/main" id="{43FAB53D-C2F8-43C2-8F12-E3972CF3D434}"/>
                </a:ext>
              </a:extLst>
            </p:cNvPr>
            <p:cNvSpPr txBox="1"/>
            <p:nvPr/>
          </p:nvSpPr>
          <p:spPr>
            <a:xfrm>
              <a:off x="4941584" y="5358453"/>
              <a:ext cx="6094948" cy="369332"/>
            </a:xfrm>
            <a:prstGeom prst="rect">
              <a:avLst/>
            </a:prstGeom>
            <a:noFill/>
          </p:spPr>
          <p:txBody>
            <a:bodyPr wrap="square">
              <a:spAutoFit/>
            </a:bodyPr>
            <a:lstStyle/>
            <a:p>
              <a:pPr algn="just"/>
              <a:r>
                <a:rPr lang="zh-CN" altLang="zh-CN" dirty="0">
                  <a:solidFill>
                    <a:schemeClr val="tx1">
                      <a:lumMod val="50000"/>
                      <a:lumOff val="50000"/>
                    </a:schemeClr>
                  </a:solidFill>
                  <a:ea typeface="Source Han Serif SC" panose="02020400000000000000" pitchFamily="18" charset="-122"/>
                </a:rPr>
                <a:t>各个民族的盛衰和各个地区力量消长的缘由。</a:t>
              </a:r>
              <a:endParaRPr lang="zh-CN" altLang="en-US" dirty="0">
                <a:solidFill>
                  <a:schemeClr val="tx1">
                    <a:lumMod val="50000"/>
                    <a:lumOff val="50000"/>
                  </a:schemeClr>
                </a:solidFill>
                <a:ea typeface="Source Han Serif SC" panose="02020400000000000000" pitchFamily="18" charset="-122"/>
              </a:endParaRPr>
            </a:p>
          </p:txBody>
        </p:sp>
      </p:grpSp>
    </p:spTree>
    <p:extLst>
      <p:ext uri="{BB962C8B-B14F-4D97-AF65-F5344CB8AC3E}">
        <p14:creationId xmlns:p14="http://schemas.microsoft.com/office/powerpoint/2010/main" val="420233659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人际互动的演化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3" y="998390"/>
            <a:ext cx="11046521" cy="34440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业缘式人际互动的交往形态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社会生产力的发展，促使社会分工逐渐明朗。从第二次社会大分工之后，大众在保持血缘式和地缘式两种人际互动交往形态的同时，开始产生和形成了一种新的交往形态以及相应的文化。</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分工明确后形成了以职业劳动力为基础的同业关系和同事关系等，促使了业缘式人际互动交往形态的产生；而新的人际互动形式也产生了基于社会互动组合方式和相应思想观念为核心的业缘文化。</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图所示为明确分工后产生的新的交往形态以及相应的文化。</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Rectangle 2">
            <a:extLst>
              <a:ext uri="{FF2B5EF4-FFF2-40B4-BE49-F238E27FC236}">
                <a16:creationId xmlns:a16="http://schemas.microsoft.com/office/drawing/2014/main" id="{9090494F-57F3-4C65-9294-5A70E6C2627A}"/>
              </a:ext>
            </a:extLst>
          </p:cNvPr>
          <p:cNvSpPr>
            <a:spLocks noChangeArrowheads="1"/>
          </p:cNvSpPr>
          <p:nvPr/>
        </p:nvSpPr>
        <p:spPr bwMode="auto">
          <a:xfrm>
            <a:off x="4067504" y="439542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5361" name="Picture 1">
            <a:extLst>
              <a:ext uri="{FF2B5EF4-FFF2-40B4-BE49-F238E27FC236}">
                <a16:creationId xmlns:a16="http://schemas.microsoft.com/office/drawing/2014/main" id="{13F51DC9-D257-4122-BEEE-A5546CF1F9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7084" y="4053183"/>
            <a:ext cx="5933538" cy="2379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890988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人际互动的演化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3" y="998390"/>
            <a:ext cx="11090665" cy="29823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业缘式人际互动的交往形态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业缘化人际互动交往形态形成至今，因为第三产业的迅猛发展以及生活节奏的加快和分工的细密化，使得不同行业中的业缘关系日趋复杂，并且业缘关系在社会人际互动中呈现支配地位的样态。</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Rectangle 2">
            <a:extLst>
              <a:ext uri="{FF2B5EF4-FFF2-40B4-BE49-F238E27FC236}">
                <a16:creationId xmlns:a16="http://schemas.microsoft.com/office/drawing/2014/main" id="{9090494F-57F3-4C65-9294-5A70E6C2627A}"/>
              </a:ext>
            </a:extLst>
          </p:cNvPr>
          <p:cNvSpPr>
            <a:spLocks noChangeArrowheads="1"/>
          </p:cNvSpPr>
          <p:nvPr/>
        </p:nvSpPr>
        <p:spPr bwMode="auto">
          <a:xfrm>
            <a:off x="4067504" y="439542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6386" name="Picture 2">
            <a:extLst>
              <a:ext uri="{FF2B5EF4-FFF2-40B4-BE49-F238E27FC236}">
                <a16:creationId xmlns:a16="http://schemas.microsoft.com/office/drawing/2014/main" id="{46C901E9-7D0A-44AB-8284-6DD7FE176D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6051" y="3115467"/>
            <a:ext cx="6809782" cy="3386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75320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人际互动的演化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2" name="Rectangle 2">
            <a:extLst>
              <a:ext uri="{FF2B5EF4-FFF2-40B4-BE49-F238E27FC236}">
                <a16:creationId xmlns:a16="http://schemas.microsoft.com/office/drawing/2014/main" id="{9090494F-57F3-4C65-9294-5A70E6C2627A}"/>
              </a:ext>
            </a:extLst>
          </p:cNvPr>
          <p:cNvSpPr>
            <a:spLocks noChangeArrowheads="1"/>
          </p:cNvSpPr>
          <p:nvPr/>
        </p:nvSpPr>
        <p:spPr bwMode="auto">
          <a:xfrm>
            <a:off x="4067504" y="439542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a:extLst>
              <a:ext uri="{FF2B5EF4-FFF2-40B4-BE49-F238E27FC236}">
                <a16:creationId xmlns:a16="http://schemas.microsoft.com/office/drawing/2014/main" id="{89F4161D-EC79-49A5-965B-7A1FA7643203}"/>
              </a:ext>
            </a:extLst>
          </p:cNvPr>
          <p:cNvSpPr/>
          <p:nvPr/>
        </p:nvSpPr>
        <p:spPr>
          <a:xfrm>
            <a:off x="550592" y="998390"/>
            <a:ext cx="11166340" cy="149476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业缘式人际互动的交往形态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业缘式人际互动的突出特征</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6390" name="组合 16389">
            <a:extLst>
              <a:ext uri="{FF2B5EF4-FFF2-40B4-BE49-F238E27FC236}">
                <a16:creationId xmlns:a16="http://schemas.microsoft.com/office/drawing/2014/main" id="{D4A014DF-0840-4D53-9899-12BC338D999A}"/>
              </a:ext>
            </a:extLst>
          </p:cNvPr>
          <p:cNvGrpSpPr/>
          <p:nvPr/>
        </p:nvGrpSpPr>
        <p:grpSpPr>
          <a:xfrm>
            <a:off x="953813" y="2418125"/>
            <a:ext cx="10400644" cy="3529218"/>
            <a:chOff x="947507" y="2247858"/>
            <a:chExt cx="10400644" cy="3529218"/>
          </a:xfrm>
        </p:grpSpPr>
        <p:grpSp>
          <p:nvGrpSpPr>
            <p:cNvPr id="12" name="组合 11">
              <a:extLst>
                <a:ext uri="{FF2B5EF4-FFF2-40B4-BE49-F238E27FC236}">
                  <a16:creationId xmlns:a16="http://schemas.microsoft.com/office/drawing/2014/main" id="{8D8177B5-2825-410B-B006-87AE21104AEB}"/>
                </a:ext>
              </a:extLst>
            </p:cNvPr>
            <p:cNvGrpSpPr/>
            <p:nvPr/>
          </p:nvGrpSpPr>
          <p:grpSpPr>
            <a:xfrm>
              <a:off x="975867" y="2247858"/>
              <a:ext cx="10210143" cy="2161706"/>
              <a:chOff x="1754449" y="2432279"/>
              <a:chExt cx="8758173" cy="1854293"/>
            </a:xfrm>
          </p:grpSpPr>
          <p:sp>
            <p:nvSpPr>
              <p:cNvPr id="14" name="MH_Other_1">
                <a:extLst>
                  <a:ext uri="{FF2B5EF4-FFF2-40B4-BE49-F238E27FC236}">
                    <a16:creationId xmlns:a16="http://schemas.microsoft.com/office/drawing/2014/main" id="{7D1D7D38-D101-4DBC-859F-94676203A4F8}"/>
                  </a:ext>
                </a:extLst>
              </p:cNvPr>
              <p:cNvSpPr/>
              <p:nvPr/>
            </p:nvSpPr>
            <p:spPr bwMode="auto">
              <a:xfrm>
                <a:off x="1754449"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5" name="MH_SubTitle_1">
                <a:extLst>
                  <a:ext uri="{FF2B5EF4-FFF2-40B4-BE49-F238E27FC236}">
                    <a16:creationId xmlns:a16="http://schemas.microsoft.com/office/drawing/2014/main" id="{840C457F-2B4A-4F1F-8C46-01DBAF4B0FB9}"/>
                  </a:ext>
                </a:extLst>
              </p:cNvPr>
              <p:cNvSpPr>
                <a:spLocks noChangeArrowheads="1"/>
              </p:cNvSpPr>
              <p:nvPr/>
            </p:nvSpPr>
            <p:spPr bwMode="auto">
              <a:xfrm>
                <a:off x="2294102" y="3298565"/>
                <a:ext cx="988007" cy="98800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交往利益</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16" name="组合 15">
                <a:extLst>
                  <a:ext uri="{FF2B5EF4-FFF2-40B4-BE49-F238E27FC236}">
                    <a16:creationId xmlns:a16="http://schemas.microsoft.com/office/drawing/2014/main" id="{0AD519B1-6F89-4C18-87D5-FDD4ED1D0610}"/>
                  </a:ext>
                </a:extLst>
              </p:cNvPr>
              <p:cNvGrpSpPr/>
              <p:nvPr/>
            </p:nvGrpSpPr>
            <p:grpSpPr>
              <a:xfrm>
                <a:off x="2738398" y="2507345"/>
                <a:ext cx="93325" cy="783105"/>
                <a:chOff x="2052243" y="1880080"/>
                <a:chExt cx="70036" cy="587691"/>
              </a:xfrm>
            </p:grpSpPr>
            <p:cxnSp>
              <p:nvCxnSpPr>
                <p:cNvPr id="33" name="MH_Other_2">
                  <a:extLst>
                    <a:ext uri="{FF2B5EF4-FFF2-40B4-BE49-F238E27FC236}">
                      <a16:creationId xmlns:a16="http://schemas.microsoft.com/office/drawing/2014/main" id="{BA430E3E-1917-4E98-9402-F70571B22438}"/>
                    </a:ext>
                  </a:extLst>
                </p:cNvPr>
                <p:cNvCxnSpPr>
                  <a:cxnSpLocks noChangeShapeType="1"/>
                </p:cNvCxnSpPr>
                <p:nvPr/>
              </p:nvCxnSpPr>
              <p:spPr bwMode="auto">
                <a:xfrm flipH="1" flipV="1">
                  <a:off x="2087262" y="2006449"/>
                  <a:ext cx="1522" cy="461322"/>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34" name="MH_Other_3">
                  <a:extLst>
                    <a:ext uri="{FF2B5EF4-FFF2-40B4-BE49-F238E27FC236}">
                      <a16:creationId xmlns:a16="http://schemas.microsoft.com/office/drawing/2014/main" id="{20D8A352-216C-4397-AD0B-1B37D098E5F3}"/>
                    </a:ext>
                  </a:extLst>
                </p:cNvPr>
                <p:cNvSpPr>
                  <a:spLocks noChangeArrowheads="1"/>
                </p:cNvSpPr>
                <p:nvPr/>
              </p:nvSpPr>
              <p:spPr bwMode="auto">
                <a:xfrm flipV="1">
                  <a:off x="2052243"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18" name="MH_Other_4">
                <a:extLst>
                  <a:ext uri="{FF2B5EF4-FFF2-40B4-BE49-F238E27FC236}">
                    <a16:creationId xmlns:a16="http://schemas.microsoft.com/office/drawing/2014/main" id="{2E080046-CD6F-41E5-BD23-558012E8BECA}"/>
                  </a:ext>
                </a:extLst>
              </p:cNvPr>
              <p:cNvSpPr/>
              <p:nvPr/>
            </p:nvSpPr>
            <p:spPr bwMode="auto">
              <a:xfrm>
                <a:off x="3943486" y="2432279"/>
                <a:ext cx="2189036"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2"/>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9" name="MH_SubTitle_2">
                <a:extLst>
                  <a:ext uri="{FF2B5EF4-FFF2-40B4-BE49-F238E27FC236}">
                    <a16:creationId xmlns:a16="http://schemas.microsoft.com/office/drawing/2014/main" id="{B6243F08-0990-4985-9223-3F8B393DBAF2}"/>
                  </a:ext>
                </a:extLst>
              </p:cNvPr>
              <p:cNvSpPr>
                <a:spLocks noChangeArrowheads="1"/>
              </p:cNvSpPr>
              <p:nvPr/>
            </p:nvSpPr>
            <p:spPr bwMode="auto">
              <a:xfrm>
                <a:off x="4485166" y="3298565"/>
                <a:ext cx="988007" cy="988007"/>
              </a:xfrm>
              <a:prstGeom prst="ellipse">
                <a:avLst/>
              </a:prstGeom>
              <a:solidFill>
                <a:schemeClr val="accent2"/>
              </a:solidFill>
              <a:ln>
                <a:noFill/>
              </a:ln>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交往互动过程</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0" name="组合 19">
                <a:extLst>
                  <a:ext uri="{FF2B5EF4-FFF2-40B4-BE49-F238E27FC236}">
                    <a16:creationId xmlns:a16="http://schemas.microsoft.com/office/drawing/2014/main" id="{19BB3367-CF9E-496F-877C-EBAE626C03B2}"/>
                  </a:ext>
                </a:extLst>
              </p:cNvPr>
              <p:cNvGrpSpPr/>
              <p:nvPr/>
            </p:nvGrpSpPr>
            <p:grpSpPr>
              <a:xfrm>
                <a:off x="4929463" y="2507345"/>
                <a:ext cx="93325" cy="783105"/>
                <a:chOff x="3696556" y="1880080"/>
                <a:chExt cx="70036" cy="587691"/>
              </a:xfrm>
            </p:grpSpPr>
            <p:cxnSp>
              <p:nvCxnSpPr>
                <p:cNvPr id="31" name="MH_Other_5">
                  <a:extLst>
                    <a:ext uri="{FF2B5EF4-FFF2-40B4-BE49-F238E27FC236}">
                      <a16:creationId xmlns:a16="http://schemas.microsoft.com/office/drawing/2014/main" id="{AA6E4272-66FC-4833-BBE4-CB83C82E03F5}"/>
                    </a:ext>
                  </a:extLst>
                </p:cNvPr>
                <p:cNvCxnSpPr>
                  <a:cxnSpLocks noChangeShapeType="1"/>
                </p:cNvCxnSpPr>
                <p:nvPr/>
              </p:nvCxnSpPr>
              <p:spPr bwMode="auto">
                <a:xfrm flipH="1" flipV="1">
                  <a:off x="3730051" y="2006449"/>
                  <a:ext cx="1523" cy="461322"/>
                </a:xfrm>
                <a:prstGeom prst="line">
                  <a:avLst/>
                </a:prstGeom>
                <a:noFill/>
                <a:ln w="19050" cmpd="sng">
                  <a:solidFill>
                    <a:schemeClr val="accent2"/>
                  </a:solidFill>
                  <a:round/>
                </a:ln>
                <a:extLst>
                  <a:ext uri="{909E8E84-426E-40DD-AFC4-6F175D3DCCD1}">
                    <a14:hiddenFill xmlns:a14="http://schemas.microsoft.com/office/drawing/2010/main">
                      <a:noFill/>
                    </a14:hiddenFill>
                  </a:ext>
                </a:extLst>
              </p:spPr>
            </p:cxnSp>
            <p:sp>
              <p:nvSpPr>
                <p:cNvPr id="32" name="MH_Other_6">
                  <a:extLst>
                    <a:ext uri="{FF2B5EF4-FFF2-40B4-BE49-F238E27FC236}">
                      <a16:creationId xmlns:a16="http://schemas.microsoft.com/office/drawing/2014/main" id="{CDD860BD-1719-4461-8FC3-0A674304D44A}"/>
                    </a:ext>
                  </a:extLst>
                </p:cNvPr>
                <p:cNvSpPr>
                  <a:spLocks noChangeArrowheads="1"/>
                </p:cNvSpPr>
                <p:nvPr/>
              </p:nvSpPr>
              <p:spPr bwMode="auto">
                <a:xfrm flipV="1">
                  <a:off x="3696556"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1" name="MH_Other_7">
                <a:extLst>
                  <a:ext uri="{FF2B5EF4-FFF2-40B4-BE49-F238E27FC236}">
                    <a16:creationId xmlns:a16="http://schemas.microsoft.com/office/drawing/2014/main" id="{00F73426-823A-4356-B6FD-9061FE8D2E84}"/>
                  </a:ext>
                </a:extLst>
              </p:cNvPr>
              <p:cNvSpPr/>
              <p:nvPr/>
            </p:nvSpPr>
            <p:spPr bwMode="auto">
              <a:xfrm>
                <a:off x="6132524" y="2432279"/>
                <a:ext cx="219106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2" name="MH_SubTitle_3">
                <a:extLst>
                  <a:ext uri="{FF2B5EF4-FFF2-40B4-BE49-F238E27FC236}">
                    <a16:creationId xmlns:a16="http://schemas.microsoft.com/office/drawing/2014/main" id="{CF04B59D-263C-4084-844A-7D5E3154BE49}"/>
                  </a:ext>
                </a:extLst>
              </p:cNvPr>
              <p:cNvSpPr>
                <a:spLocks noChangeArrowheads="1"/>
              </p:cNvSpPr>
              <p:nvPr/>
            </p:nvSpPr>
            <p:spPr bwMode="auto">
              <a:xfrm>
                <a:off x="6674197" y="3298565"/>
                <a:ext cx="988011" cy="98800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 </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3" name="组合 22">
                <a:extLst>
                  <a:ext uri="{FF2B5EF4-FFF2-40B4-BE49-F238E27FC236}">
                    <a16:creationId xmlns:a16="http://schemas.microsoft.com/office/drawing/2014/main" id="{A060EC7E-357B-4A8A-AF66-387E93F1840A}"/>
                  </a:ext>
                </a:extLst>
              </p:cNvPr>
              <p:cNvGrpSpPr/>
              <p:nvPr/>
            </p:nvGrpSpPr>
            <p:grpSpPr>
              <a:xfrm>
                <a:off x="7118502" y="2507345"/>
                <a:ext cx="93325" cy="783105"/>
                <a:chOff x="5339348" y="1880080"/>
                <a:chExt cx="70036" cy="587691"/>
              </a:xfrm>
            </p:grpSpPr>
            <p:cxnSp>
              <p:nvCxnSpPr>
                <p:cNvPr id="29" name="MH_Other_8">
                  <a:extLst>
                    <a:ext uri="{FF2B5EF4-FFF2-40B4-BE49-F238E27FC236}">
                      <a16:creationId xmlns:a16="http://schemas.microsoft.com/office/drawing/2014/main" id="{DA9E1575-F5BE-40ED-8987-185827FDA17E}"/>
                    </a:ext>
                  </a:extLst>
                </p:cNvPr>
                <p:cNvCxnSpPr>
                  <a:cxnSpLocks noChangeShapeType="1"/>
                </p:cNvCxnSpPr>
                <p:nvPr/>
              </p:nvCxnSpPr>
              <p:spPr bwMode="auto">
                <a:xfrm flipH="1" flipV="1">
                  <a:off x="5374364" y="2006449"/>
                  <a:ext cx="0" cy="461322"/>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30" name="MH_Other_9">
                  <a:extLst>
                    <a:ext uri="{FF2B5EF4-FFF2-40B4-BE49-F238E27FC236}">
                      <a16:creationId xmlns:a16="http://schemas.microsoft.com/office/drawing/2014/main" id="{0EFF7CEA-8AF6-41D5-B54A-C4FC046649E2}"/>
                    </a:ext>
                  </a:extLst>
                </p:cNvPr>
                <p:cNvSpPr>
                  <a:spLocks noChangeArrowheads="1"/>
                </p:cNvSpPr>
                <p:nvPr/>
              </p:nvSpPr>
              <p:spPr bwMode="auto">
                <a:xfrm flipV="1">
                  <a:off x="533934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4" name="MH_Other_10">
                <a:extLst>
                  <a:ext uri="{FF2B5EF4-FFF2-40B4-BE49-F238E27FC236}">
                    <a16:creationId xmlns:a16="http://schemas.microsoft.com/office/drawing/2014/main" id="{06F677A2-1FBC-4430-A0E8-1416BDE1EC7D}"/>
                  </a:ext>
                </a:extLst>
              </p:cNvPr>
              <p:cNvSpPr/>
              <p:nvPr/>
            </p:nvSpPr>
            <p:spPr bwMode="auto">
              <a:xfrm>
                <a:off x="8323587"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MH_SubTitle_4">
                <a:extLst>
                  <a:ext uri="{FF2B5EF4-FFF2-40B4-BE49-F238E27FC236}">
                    <a16:creationId xmlns:a16="http://schemas.microsoft.com/office/drawing/2014/main" id="{F2216E57-211F-429E-865A-D87351F1DAF5}"/>
                  </a:ext>
                </a:extLst>
              </p:cNvPr>
              <p:cNvSpPr>
                <a:spLocks noChangeArrowheads="1"/>
              </p:cNvSpPr>
              <p:nvPr/>
            </p:nvSpPr>
            <p:spPr bwMode="auto">
              <a:xfrm>
                <a:off x="8863239" y="3298565"/>
                <a:ext cx="988007" cy="98800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交往互动的程度</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6" name="组合 25">
                <a:extLst>
                  <a:ext uri="{FF2B5EF4-FFF2-40B4-BE49-F238E27FC236}">
                    <a16:creationId xmlns:a16="http://schemas.microsoft.com/office/drawing/2014/main" id="{15554B19-731E-4FD5-A995-0BABF26175EA}"/>
                  </a:ext>
                </a:extLst>
              </p:cNvPr>
              <p:cNvGrpSpPr/>
              <p:nvPr/>
            </p:nvGrpSpPr>
            <p:grpSpPr>
              <a:xfrm>
                <a:off x="9307536" y="2507345"/>
                <a:ext cx="93325" cy="783105"/>
                <a:chOff x="6982138" y="1880080"/>
                <a:chExt cx="70036" cy="587691"/>
              </a:xfrm>
            </p:grpSpPr>
            <p:cxnSp>
              <p:nvCxnSpPr>
                <p:cNvPr id="27" name="MH_Other_11">
                  <a:extLst>
                    <a:ext uri="{FF2B5EF4-FFF2-40B4-BE49-F238E27FC236}">
                      <a16:creationId xmlns:a16="http://schemas.microsoft.com/office/drawing/2014/main" id="{C3FECDB5-A338-4EF2-A4C3-8284967543A6}"/>
                    </a:ext>
                  </a:extLst>
                </p:cNvPr>
                <p:cNvCxnSpPr>
                  <a:cxnSpLocks noChangeShapeType="1"/>
                </p:cNvCxnSpPr>
                <p:nvPr/>
              </p:nvCxnSpPr>
              <p:spPr bwMode="auto">
                <a:xfrm flipH="1" flipV="1">
                  <a:off x="7017157" y="2006449"/>
                  <a:ext cx="1522" cy="461322"/>
                </a:xfrm>
                <a:prstGeom prst="line">
                  <a:avLst/>
                </a:prstGeom>
                <a:noFill/>
                <a:ln w="19050" cmpd="sng">
                  <a:solidFill>
                    <a:schemeClr val="accent2"/>
                  </a:solidFill>
                  <a:round/>
                </a:ln>
                <a:extLst>
                  <a:ext uri="{909E8E84-426E-40DD-AFC4-6F175D3DCCD1}">
                    <a14:hiddenFill xmlns:a14="http://schemas.microsoft.com/office/drawing/2010/main">
                      <a:noFill/>
                    </a14:hiddenFill>
                  </a:ext>
                </a:extLst>
              </p:spPr>
            </p:cxnSp>
            <p:sp>
              <p:nvSpPr>
                <p:cNvPr id="28" name="MH_Other_12">
                  <a:extLst>
                    <a:ext uri="{FF2B5EF4-FFF2-40B4-BE49-F238E27FC236}">
                      <a16:creationId xmlns:a16="http://schemas.microsoft.com/office/drawing/2014/main" id="{A9A6150F-401E-4857-9540-FAFA1A384673}"/>
                    </a:ext>
                  </a:extLst>
                </p:cNvPr>
                <p:cNvSpPr>
                  <a:spLocks noChangeArrowheads="1"/>
                </p:cNvSpPr>
                <p:nvPr/>
              </p:nvSpPr>
              <p:spPr bwMode="auto">
                <a:xfrm flipV="1">
                  <a:off x="698213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sp>
          <p:nvSpPr>
            <p:cNvPr id="35" name="文本框 34">
              <a:extLst>
                <a:ext uri="{FF2B5EF4-FFF2-40B4-BE49-F238E27FC236}">
                  <a16:creationId xmlns:a16="http://schemas.microsoft.com/office/drawing/2014/main" id="{8FC67B0E-0159-41F1-96E6-7915C409B96D}"/>
                </a:ext>
              </a:extLst>
            </p:cNvPr>
            <p:cNvSpPr txBox="1"/>
            <p:nvPr/>
          </p:nvSpPr>
          <p:spPr>
            <a:xfrm>
              <a:off x="6711232" y="3663049"/>
              <a:ext cx="1203057" cy="369332"/>
            </a:xfrm>
            <a:prstGeom prst="rect">
              <a:avLst/>
            </a:prstGeom>
            <a:noFill/>
          </p:spPr>
          <p:txBody>
            <a:bodyPr wrap="square">
              <a:spAutoFit/>
            </a:bodyPr>
            <a:lstStyle/>
            <a:p>
              <a:pPr algn="ctr" eaLnBrk="1" hangingPunct="1"/>
              <a:r>
                <a:rPr lang="zh-CN" altLang="en-US" sz="18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交往</a:t>
              </a:r>
              <a:r>
                <a:rPr lang="zh-CN" altLang="en-US"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主体</a:t>
              </a:r>
              <a:endParaRPr lang="en-US" altLang="zh-CN" sz="18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文本框 35">
              <a:extLst>
                <a:ext uri="{FF2B5EF4-FFF2-40B4-BE49-F238E27FC236}">
                  <a16:creationId xmlns:a16="http://schemas.microsoft.com/office/drawing/2014/main" id="{40B7C8C1-4BF5-473B-8D39-E50738F3CFAF}"/>
                </a:ext>
              </a:extLst>
            </p:cNvPr>
            <p:cNvSpPr txBox="1"/>
            <p:nvPr/>
          </p:nvSpPr>
          <p:spPr>
            <a:xfrm>
              <a:off x="947507" y="4761178"/>
              <a:ext cx="2413701" cy="830997"/>
            </a:xfrm>
            <a:prstGeom prst="rect">
              <a:avLst/>
            </a:prstGeom>
            <a:noFill/>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当交往主体处在社会关系网络中的不同节点上时，由于扮演着不同的社会角色，从而需要遵循的角色规范也就不同。</a:t>
              </a:r>
              <a:endParaRPr lang="zh-CN" altLang="en-US" sz="1200" dirty="0">
                <a:solidFill>
                  <a:schemeClr val="tx1">
                    <a:lumMod val="50000"/>
                    <a:lumOff val="50000"/>
                  </a:schemeClr>
                </a:solidFill>
                <a:ea typeface="Source Han Serif SC" panose="02020400000000000000" pitchFamily="18" charset="-122"/>
              </a:endParaRPr>
            </a:p>
          </p:txBody>
        </p:sp>
        <p:sp>
          <p:nvSpPr>
            <p:cNvPr id="38" name="文本框 37">
              <a:extLst>
                <a:ext uri="{FF2B5EF4-FFF2-40B4-BE49-F238E27FC236}">
                  <a16:creationId xmlns:a16="http://schemas.microsoft.com/office/drawing/2014/main" id="{9DAA9981-2067-4941-A0EC-84D717362E5C}"/>
                </a:ext>
              </a:extLst>
            </p:cNvPr>
            <p:cNvSpPr txBox="1"/>
            <p:nvPr/>
          </p:nvSpPr>
          <p:spPr>
            <a:xfrm>
              <a:off x="3392931" y="4758048"/>
              <a:ext cx="2740831" cy="1015663"/>
            </a:xfrm>
            <a:prstGeom prst="rect">
              <a:avLst/>
            </a:prstGeom>
            <a:noFill/>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交往主体的双方以利益最大化的角度切入，并根据比较利益总结收获结果。因此，利益优化的价值取向是确保交往互动走向正常、持续与协调发展的基础。</a:t>
              </a:r>
              <a:endParaRPr lang="zh-CN" altLang="en-US" sz="1200" dirty="0">
                <a:solidFill>
                  <a:schemeClr val="tx1">
                    <a:lumMod val="50000"/>
                    <a:lumOff val="50000"/>
                  </a:schemeClr>
                </a:solidFill>
                <a:ea typeface="Source Han Serif SC" panose="02020400000000000000" pitchFamily="18" charset="-122"/>
              </a:endParaRPr>
            </a:p>
          </p:txBody>
        </p:sp>
        <p:sp>
          <p:nvSpPr>
            <p:cNvPr id="41" name="文本框 40">
              <a:extLst>
                <a:ext uri="{FF2B5EF4-FFF2-40B4-BE49-F238E27FC236}">
                  <a16:creationId xmlns:a16="http://schemas.microsoft.com/office/drawing/2014/main" id="{FDA8E8C3-1704-4CEF-9727-0F973DEA1EAB}"/>
                </a:ext>
              </a:extLst>
            </p:cNvPr>
            <p:cNvSpPr txBox="1"/>
            <p:nvPr/>
          </p:nvSpPr>
          <p:spPr>
            <a:xfrm>
              <a:off x="6219497" y="4761413"/>
              <a:ext cx="2798379" cy="1015663"/>
            </a:xfrm>
            <a:prstGeom prst="rect">
              <a:avLst/>
            </a:prstGeom>
            <a:noFill/>
          </p:spPr>
          <p:txBody>
            <a:bodyPr wrap="square">
              <a:spAutoFit/>
            </a:bodyPr>
            <a:lstStyle/>
            <a:p>
              <a:r>
                <a:rPr lang="zh-CN" altLang="zh-CN" sz="1200" dirty="0">
                  <a:solidFill>
                    <a:schemeClr val="tx1">
                      <a:lumMod val="50000"/>
                      <a:lumOff val="50000"/>
                    </a:schemeClr>
                  </a:solidFill>
                  <a:ea typeface="Source Han Serif SC" panose="02020400000000000000" pitchFamily="18" charset="-122"/>
                </a:rPr>
                <a:t>在核心意义上，无论是在互动群体的内部，还是在不同互动群体的外部，交往主体对利益的追求（包括物质、精神以及心理上的利益）决定着交往互动的整体平衡。</a:t>
              </a:r>
              <a:endParaRPr lang="zh-CN" altLang="en-US" sz="1200" dirty="0">
                <a:solidFill>
                  <a:schemeClr val="tx1">
                    <a:lumMod val="50000"/>
                    <a:lumOff val="50000"/>
                  </a:schemeClr>
                </a:solidFill>
                <a:ea typeface="Source Han Serif SC" panose="02020400000000000000" pitchFamily="18" charset="-122"/>
              </a:endParaRPr>
            </a:p>
          </p:txBody>
        </p:sp>
        <p:sp>
          <p:nvSpPr>
            <p:cNvPr id="45" name="文本框 44">
              <a:extLst>
                <a:ext uri="{FF2B5EF4-FFF2-40B4-BE49-F238E27FC236}">
                  <a16:creationId xmlns:a16="http://schemas.microsoft.com/office/drawing/2014/main" id="{C2D91DC2-52BD-4E76-98C9-CE1DFCA7C064}"/>
                </a:ext>
              </a:extLst>
            </p:cNvPr>
            <p:cNvSpPr txBox="1"/>
            <p:nvPr/>
          </p:nvSpPr>
          <p:spPr>
            <a:xfrm>
              <a:off x="8934450" y="4747276"/>
              <a:ext cx="2413701" cy="646331"/>
            </a:xfrm>
            <a:prstGeom prst="rect">
              <a:avLst/>
            </a:prstGeom>
            <a:noFill/>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业缘式人际互动其交往互动的程度是传统血缘式和地缘式人际互动难以企及的。</a:t>
              </a:r>
              <a:endParaRPr lang="zh-CN" altLang="en-US" sz="1200" dirty="0">
                <a:solidFill>
                  <a:schemeClr val="tx1">
                    <a:lumMod val="50000"/>
                    <a:lumOff val="50000"/>
                  </a:schemeClr>
                </a:solidFill>
                <a:ea typeface="Source Han Serif SC" panose="02020400000000000000" pitchFamily="18" charset="-122"/>
              </a:endParaRPr>
            </a:p>
          </p:txBody>
        </p:sp>
      </p:grpSp>
    </p:spTree>
    <p:extLst>
      <p:ext uri="{BB962C8B-B14F-4D97-AF65-F5344CB8AC3E}">
        <p14:creationId xmlns:p14="http://schemas.microsoft.com/office/powerpoint/2010/main" val="319580275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人际互动的演化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3" y="998390"/>
            <a:ext cx="11090665" cy="24693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业缘式人际互动的交往形态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高新技术的产生和社会生产力的发展，基于空间环境、交往对象、交往内容、交往方式和交往结果等方向（职业和劳动场所）的要求与变化，使交往主体的流动性增强，从而导致业缘式与血缘式和地缘式人际互动相比，在互动关系的稳定性上，呈现出交往关系趋向弱化的特征。</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Rectangle 2">
            <a:extLst>
              <a:ext uri="{FF2B5EF4-FFF2-40B4-BE49-F238E27FC236}">
                <a16:creationId xmlns:a16="http://schemas.microsoft.com/office/drawing/2014/main" id="{9090494F-57F3-4C65-9294-5A70E6C2627A}"/>
              </a:ext>
            </a:extLst>
          </p:cNvPr>
          <p:cNvSpPr>
            <a:spLocks noChangeArrowheads="1"/>
          </p:cNvSpPr>
          <p:nvPr/>
        </p:nvSpPr>
        <p:spPr bwMode="auto">
          <a:xfrm>
            <a:off x="4067504" y="439542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8434" name="Picture 2">
            <a:extLst>
              <a:ext uri="{FF2B5EF4-FFF2-40B4-BE49-F238E27FC236}">
                <a16:creationId xmlns:a16="http://schemas.microsoft.com/office/drawing/2014/main" id="{2B4650DD-ED6B-479C-8B1F-ED93F2553D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4626" y="3188184"/>
            <a:ext cx="8262572" cy="309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5527390"/>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网络人际互动的生成与发展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3" y="998390"/>
            <a:ext cx="10996072" cy="24693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新媒体的产生与意义</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新媒体”一般是指互动式数字化复合媒体。除了报纸、杂志、广播、固定电话和电视等传统媒体以外，以互联网和移动网络为代表的新媒体开始进入大众的日常生活，成为现代人进行社交、获取信息、传播信息和娱乐活动的重要渠道。</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图所示为传统媒体与新媒体的形象对比。</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9458" name="Picture 2">
            <a:extLst>
              <a:ext uri="{FF2B5EF4-FFF2-40B4-BE49-F238E27FC236}">
                <a16:creationId xmlns:a16="http://schemas.microsoft.com/office/drawing/2014/main" id="{54372918-D875-41E1-9D78-0FE504F49F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9945" y="3075547"/>
            <a:ext cx="6626194" cy="3306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468939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网络人际互动的生成与发展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3" y="998390"/>
            <a:ext cx="10996072" cy="200772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新媒体的产生与意义</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新媒体的出现给大众的社会生活带了许多的可能性。专业人士认为，新媒体对于大众具有以下</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项意义。</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id="{4DD4BB23-2256-4520-A302-EED35D35D0A6}"/>
              </a:ext>
            </a:extLst>
          </p:cNvPr>
          <p:cNvGrpSpPr/>
          <p:nvPr/>
        </p:nvGrpSpPr>
        <p:grpSpPr>
          <a:xfrm>
            <a:off x="746620" y="5314417"/>
            <a:ext cx="1022664" cy="1022662"/>
            <a:chOff x="1001629" y="5152106"/>
            <a:chExt cx="1022664" cy="1022662"/>
          </a:xfrm>
        </p:grpSpPr>
        <p:sp>
          <p:nvSpPr>
            <p:cNvPr id="19" name="Oval 20">
              <a:extLst>
                <a:ext uri="{FF2B5EF4-FFF2-40B4-BE49-F238E27FC236}">
                  <a16:creationId xmlns:a16="http://schemas.microsoft.com/office/drawing/2014/main" id="{3CF8AA4D-981A-4EA1-BC05-74C0F48846EA}"/>
                </a:ext>
              </a:extLst>
            </p:cNvPr>
            <p:cNvSpPr/>
            <p:nvPr/>
          </p:nvSpPr>
          <p:spPr>
            <a:xfrm>
              <a:off x="1001629" y="5152106"/>
              <a:ext cx="1022664" cy="1022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nvGrpSpPr>
            <p:cNvPr id="20" name="Group 27">
              <a:extLst>
                <a:ext uri="{FF2B5EF4-FFF2-40B4-BE49-F238E27FC236}">
                  <a16:creationId xmlns:a16="http://schemas.microsoft.com/office/drawing/2014/main" id="{7464745A-404C-40A1-AECD-765196DAF56E}"/>
                </a:ext>
              </a:extLst>
            </p:cNvPr>
            <p:cNvGrpSpPr/>
            <p:nvPr/>
          </p:nvGrpSpPr>
          <p:grpSpPr>
            <a:xfrm>
              <a:off x="1274704" y="5479946"/>
              <a:ext cx="476513" cy="329173"/>
              <a:chOff x="3092451" y="1625601"/>
              <a:chExt cx="241300" cy="166688"/>
            </a:xfrm>
            <a:solidFill>
              <a:schemeClr val="bg2"/>
            </a:solidFill>
          </p:grpSpPr>
          <p:sp>
            <p:nvSpPr>
              <p:cNvPr id="21" name="Freeform 112">
                <a:extLst>
                  <a:ext uri="{FF2B5EF4-FFF2-40B4-BE49-F238E27FC236}">
                    <a16:creationId xmlns:a16="http://schemas.microsoft.com/office/drawing/2014/main" id="{E8BE03EA-8BA2-4C9E-B8FE-EB26DEDCE67D}"/>
                  </a:ext>
                </a:extLst>
              </p:cNvPr>
              <p:cNvSpPr>
                <a:spLocks/>
              </p:cNvSpPr>
              <p:nvPr/>
            </p:nvSpPr>
            <p:spPr bwMode="auto">
              <a:xfrm>
                <a:off x="3092451" y="1625601"/>
                <a:ext cx="165100" cy="166688"/>
              </a:xfrm>
              <a:custGeom>
                <a:avLst/>
                <a:gdLst>
                  <a:gd name="T0" fmla="*/ 40 w 44"/>
                  <a:gd name="T1" fmla="*/ 0 h 44"/>
                  <a:gd name="T2" fmla="*/ 4 w 44"/>
                  <a:gd name="T3" fmla="*/ 0 h 44"/>
                  <a:gd name="T4" fmla="*/ 0 w 44"/>
                  <a:gd name="T5" fmla="*/ 4 h 44"/>
                  <a:gd name="T6" fmla="*/ 0 w 44"/>
                  <a:gd name="T7" fmla="*/ 40 h 44"/>
                  <a:gd name="T8" fmla="*/ 4 w 44"/>
                  <a:gd name="T9" fmla="*/ 44 h 44"/>
                  <a:gd name="T10" fmla="*/ 40 w 44"/>
                  <a:gd name="T11" fmla="*/ 44 h 44"/>
                  <a:gd name="T12" fmla="*/ 44 w 44"/>
                  <a:gd name="T13" fmla="*/ 40 h 44"/>
                  <a:gd name="T14" fmla="*/ 44 w 44"/>
                  <a:gd name="T15" fmla="*/ 4 h 44"/>
                  <a:gd name="T16" fmla="*/ 40 w 44"/>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4">
                    <a:moveTo>
                      <a:pt x="40" y="0"/>
                    </a:moveTo>
                    <a:cubicBezTo>
                      <a:pt x="4" y="0"/>
                      <a:pt x="4" y="0"/>
                      <a:pt x="4" y="0"/>
                    </a:cubicBezTo>
                    <a:cubicBezTo>
                      <a:pt x="2" y="0"/>
                      <a:pt x="0" y="2"/>
                      <a:pt x="0" y="4"/>
                    </a:cubicBezTo>
                    <a:cubicBezTo>
                      <a:pt x="0" y="40"/>
                      <a:pt x="0" y="40"/>
                      <a:pt x="0" y="40"/>
                    </a:cubicBezTo>
                    <a:cubicBezTo>
                      <a:pt x="0" y="42"/>
                      <a:pt x="2" y="44"/>
                      <a:pt x="4" y="44"/>
                    </a:cubicBezTo>
                    <a:cubicBezTo>
                      <a:pt x="40" y="44"/>
                      <a:pt x="40" y="44"/>
                      <a:pt x="40" y="44"/>
                    </a:cubicBezTo>
                    <a:cubicBezTo>
                      <a:pt x="42" y="44"/>
                      <a:pt x="44" y="42"/>
                      <a:pt x="44" y="40"/>
                    </a:cubicBezTo>
                    <a:cubicBezTo>
                      <a:pt x="44" y="4"/>
                      <a:pt x="44" y="4"/>
                      <a:pt x="44" y="4"/>
                    </a:cubicBezTo>
                    <a:cubicBezTo>
                      <a:pt x="44" y="2"/>
                      <a:pt x="42"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2" name="Freeform 113">
                <a:extLst>
                  <a:ext uri="{FF2B5EF4-FFF2-40B4-BE49-F238E27FC236}">
                    <a16:creationId xmlns:a16="http://schemas.microsoft.com/office/drawing/2014/main" id="{AD736B1D-E426-4A79-8E82-3B479ADBC68E}"/>
                  </a:ext>
                </a:extLst>
              </p:cNvPr>
              <p:cNvSpPr>
                <a:spLocks/>
              </p:cNvSpPr>
              <p:nvPr/>
            </p:nvSpPr>
            <p:spPr bwMode="auto">
              <a:xfrm>
                <a:off x="3273426" y="1649413"/>
                <a:ext cx="60325" cy="119063"/>
              </a:xfrm>
              <a:custGeom>
                <a:avLst/>
                <a:gdLst>
                  <a:gd name="T0" fmla="*/ 13 w 16"/>
                  <a:gd name="T1" fmla="*/ 1 h 32"/>
                  <a:gd name="T2" fmla="*/ 5 w 16"/>
                  <a:gd name="T3" fmla="*/ 5 h 32"/>
                  <a:gd name="T4" fmla="*/ 0 w 16"/>
                  <a:gd name="T5" fmla="*/ 8 h 32"/>
                  <a:gd name="T6" fmla="*/ 0 w 16"/>
                  <a:gd name="T7" fmla="*/ 23 h 32"/>
                  <a:gd name="T8" fmla="*/ 5 w 16"/>
                  <a:gd name="T9" fmla="*/ 27 h 32"/>
                  <a:gd name="T10" fmla="*/ 13 w 16"/>
                  <a:gd name="T11" fmla="*/ 31 h 32"/>
                  <a:gd name="T12" fmla="*/ 16 w 16"/>
                  <a:gd name="T13" fmla="*/ 29 h 32"/>
                  <a:gd name="T14" fmla="*/ 16 w 16"/>
                  <a:gd name="T15" fmla="*/ 3 h 32"/>
                  <a:gd name="T16" fmla="*/ 13 w 16"/>
                  <a:gd name="T17"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13" y="1"/>
                    </a:moveTo>
                    <a:cubicBezTo>
                      <a:pt x="5" y="5"/>
                      <a:pt x="5" y="5"/>
                      <a:pt x="5" y="5"/>
                    </a:cubicBezTo>
                    <a:cubicBezTo>
                      <a:pt x="4" y="6"/>
                      <a:pt x="2" y="7"/>
                      <a:pt x="0" y="8"/>
                    </a:cubicBezTo>
                    <a:cubicBezTo>
                      <a:pt x="0" y="23"/>
                      <a:pt x="0" y="23"/>
                      <a:pt x="0" y="23"/>
                    </a:cubicBezTo>
                    <a:cubicBezTo>
                      <a:pt x="2" y="24"/>
                      <a:pt x="4" y="26"/>
                      <a:pt x="5" y="27"/>
                    </a:cubicBezTo>
                    <a:cubicBezTo>
                      <a:pt x="13" y="31"/>
                      <a:pt x="13" y="31"/>
                      <a:pt x="13" y="31"/>
                    </a:cubicBezTo>
                    <a:cubicBezTo>
                      <a:pt x="14" y="32"/>
                      <a:pt x="16" y="31"/>
                      <a:pt x="16" y="29"/>
                    </a:cubicBezTo>
                    <a:cubicBezTo>
                      <a:pt x="16" y="3"/>
                      <a:pt x="16" y="3"/>
                      <a:pt x="16" y="3"/>
                    </a:cubicBezTo>
                    <a:cubicBezTo>
                      <a:pt x="16" y="1"/>
                      <a:pt x="14"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3" name="组合 2">
            <a:extLst>
              <a:ext uri="{FF2B5EF4-FFF2-40B4-BE49-F238E27FC236}">
                <a16:creationId xmlns:a16="http://schemas.microsoft.com/office/drawing/2014/main" id="{07F14441-99DC-40FA-9D0F-7729841858D4}"/>
              </a:ext>
            </a:extLst>
          </p:cNvPr>
          <p:cNvGrpSpPr/>
          <p:nvPr/>
        </p:nvGrpSpPr>
        <p:grpSpPr>
          <a:xfrm>
            <a:off x="759232" y="4074611"/>
            <a:ext cx="1022664" cy="1022662"/>
            <a:chOff x="1001629" y="3442694"/>
            <a:chExt cx="1022664" cy="1022662"/>
          </a:xfrm>
        </p:grpSpPr>
        <p:sp>
          <p:nvSpPr>
            <p:cNvPr id="18" name="Oval 19">
              <a:extLst>
                <a:ext uri="{FF2B5EF4-FFF2-40B4-BE49-F238E27FC236}">
                  <a16:creationId xmlns:a16="http://schemas.microsoft.com/office/drawing/2014/main" id="{A6C51705-A216-47AA-9927-017CE9E26173}"/>
                </a:ext>
              </a:extLst>
            </p:cNvPr>
            <p:cNvSpPr/>
            <p:nvPr/>
          </p:nvSpPr>
          <p:spPr>
            <a:xfrm>
              <a:off x="1001629" y="3442694"/>
              <a:ext cx="1022664" cy="10226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3" name="Freeform 153">
              <a:extLst>
                <a:ext uri="{FF2B5EF4-FFF2-40B4-BE49-F238E27FC236}">
                  <a16:creationId xmlns:a16="http://schemas.microsoft.com/office/drawing/2014/main" id="{CCF8F13C-D985-40DA-A5E9-7CFEC098CCAF}"/>
                </a:ext>
              </a:extLst>
            </p:cNvPr>
            <p:cNvSpPr>
              <a:spLocks/>
            </p:cNvSpPr>
            <p:nvPr/>
          </p:nvSpPr>
          <p:spPr bwMode="auto">
            <a:xfrm>
              <a:off x="1263623" y="3736222"/>
              <a:ext cx="460840" cy="460840"/>
            </a:xfrm>
            <a:custGeom>
              <a:avLst/>
              <a:gdLst>
                <a:gd name="T0" fmla="*/ 50 w 62"/>
                <a:gd name="T1" fmla="*/ 49 h 62"/>
                <a:gd name="T2" fmla="*/ 44 w 62"/>
                <a:gd name="T3" fmla="*/ 54 h 62"/>
                <a:gd name="T4" fmla="*/ 24 w 62"/>
                <a:gd name="T5" fmla="*/ 54 h 62"/>
                <a:gd name="T6" fmla="*/ 21 w 62"/>
                <a:gd name="T7" fmla="*/ 50 h 62"/>
                <a:gd name="T8" fmla="*/ 24 w 62"/>
                <a:gd name="T9" fmla="*/ 42 h 62"/>
                <a:gd name="T10" fmla="*/ 56 w 62"/>
                <a:gd name="T11" fmla="*/ 42 h 62"/>
                <a:gd name="T12" fmla="*/ 62 w 62"/>
                <a:gd name="T13" fmla="*/ 14 h 62"/>
                <a:gd name="T14" fmla="*/ 11 w 62"/>
                <a:gd name="T15" fmla="*/ 7 h 62"/>
                <a:gd name="T16" fmla="*/ 7 w 62"/>
                <a:gd name="T17" fmla="*/ 5 h 62"/>
                <a:gd name="T18" fmla="*/ 7 w 62"/>
                <a:gd name="T19" fmla="*/ 4 h 62"/>
                <a:gd name="T20" fmla="*/ 4 w 62"/>
                <a:gd name="T21" fmla="*/ 0 h 62"/>
                <a:gd name="T22" fmla="*/ 0 w 62"/>
                <a:gd name="T23" fmla="*/ 4 h 62"/>
                <a:gd name="T24" fmla="*/ 4 w 62"/>
                <a:gd name="T25" fmla="*/ 8 h 62"/>
                <a:gd name="T26" fmla="*/ 4 w 62"/>
                <a:gd name="T27" fmla="*/ 8 h 62"/>
                <a:gd name="T28" fmla="*/ 9 w 62"/>
                <a:gd name="T29" fmla="*/ 11 h 62"/>
                <a:gd name="T30" fmla="*/ 17 w 62"/>
                <a:gd name="T31" fmla="*/ 42 h 62"/>
                <a:gd name="T32" fmla="*/ 19 w 62"/>
                <a:gd name="T33" fmla="*/ 42 h 62"/>
                <a:gd name="T34" fmla="*/ 17 w 62"/>
                <a:gd name="T35" fmla="*/ 49 h 62"/>
                <a:gd name="T36" fmla="*/ 17 w 62"/>
                <a:gd name="T37" fmla="*/ 49 h 62"/>
                <a:gd name="T38" fmla="*/ 10 w 62"/>
                <a:gd name="T39" fmla="*/ 55 h 62"/>
                <a:gd name="T40" fmla="*/ 17 w 62"/>
                <a:gd name="T41" fmla="*/ 62 h 62"/>
                <a:gd name="T42" fmla="*/ 23 w 62"/>
                <a:gd name="T43" fmla="*/ 58 h 62"/>
                <a:gd name="T44" fmla="*/ 44 w 62"/>
                <a:gd name="T45" fmla="*/ 58 h 62"/>
                <a:gd name="T46" fmla="*/ 50 w 62"/>
                <a:gd name="T47" fmla="*/ 62 h 62"/>
                <a:gd name="T48" fmla="*/ 57 w 62"/>
                <a:gd name="T49" fmla="*/ 55 h 62"/>
                <a:gd name="T50" fmla="*/ 50 w 62"/>
                <a:gd name="T51"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2">
                  <a:moveTo>
                    <a:pt x="50" y="49"/>
                  </a:moveTo>
                  <a:cubicBezTo>
                    <a:pt x="47" y="49"/>
                    <a:pt x="45" y="51"/>
                    <a:pt x="44" y="54"/>
                  </a:cubicBezTo>
                  <a:cubicBezTo>
                    <a:pt x="24" y="54"/>
                    <a:pt x="24" y="54"/>
                    <a:pt x="24" y="54"/>
                  </a:cubicBezTo>
                  <a:cubicBezTo>
                    <a:pt x="23" y="52"/>
                    <a:pt x="22" y="51"/>
                    <a:pt x="21" y="50"/>
                  </a:cubicBezTo>
                  <a:cubicBezTo>
                    <a:pt x="24" y="42"/>
                    <a:pt x="24" y="42"/>
                    <a:pt x="24" y="42"/>
                  </a:cubicBezTo>
                  <a:cubicBezTo>
                    <a:pt x="56" y="42"/>
                    <a:pt x="56" y="42"/>
                    <a:pt x="56" y="42"/>
                  </a:cubicBezTo>
                  <a:cubicBezTo>
                    <a:pt x="62" y="14"/>
                    <a:pt x="62" y="14"/>
                    <a:pt x="62" y="14"/>
                  </a:cubicBezTo>
                  <a:cubicBezTo>
                    <a:pt x="11" y="7"/>
                    <a:pt x="11" y="7"/>
                    <a:pt x="11" y="7"/>
                  </a:cubicBezTo>
                  <a:cubicBezTo>
                    <a:pt x="7" y="5"/>
                    <a:pt x="7" y="5"/>
                    <a:pt x="7" y="5"/>
                  </a:cubicBezTo>
                  <a:cubicBezTo>
                    <a:pt x="7" y="4"/>
                    <a:pt x="7" y="4"/>
                    <a:pt x="7" y="4"/>
                  </a:cubicBezTo>
                  <a:cubicBezTo>
                    <a:pt x="7" y="2"/>
                    <a:pt x="6" y="0"/>
                    <a:pt x="4" y="0"/>
                  </a:cubicBezTo>
                  <a:cubicBezTo>
                    <a:pt x="1" y="0"/>
                    <a:pt x="0" y="2"/>
                    <a:pt x="0" y="4"/>
                  </a:cubicBezTo>
                  <a:cubicBezTo>
                    <a:pt x="0" y="6"/>
                    <a:pt x="1" y="8"/>
                    <a:pt x="4" y="8"/>
                  </a:cubicBezTo>
                  <a:cubicBezTo>
                    <a:pt x="4" y="8"/>
                    <a:pt x="4" y="8"/>
                    <a:pt x="4" y="8"/>
                  </a:cubicBezTo>
                  <a:cubicBezTo>
                    <a:pt x="9" y="11"/>
                    <a:pt x="9" y="11"/>
                    <a:pt x="9" y="11"/>
                  </a:cubicBezTo>
                  <a:cubicBezTo>
                    <a:pt x="17" y="42"/>
                    <a:pt x="17" y="42"/>
                    <a:pt x="17" y="42"/>
                  </a:cubicBezTo>
                  <a:cubicBezTo>
                    <a:pt x="19" y="42"/>
                    <a:pt x="19" y="42"/>
                    <a:pt x="19" y="42"/>
                  </a:cubicBezTo>
                  <a:cubicBezTo>
                    <a:pt x="17" y="49"/>
                    <a:pt x="17" y="49"/>
                    <a:pt x="17" y="49"/>
                  </a:cubicBezTo>
                  <a:cubicBezTo>
                    <a:pt x="17" y="49"/>
                    <a:pt x="17" y="49"/>
                    <a:pt x="17" y="49"/>
                  </a:cubicBezTo>
                  <a:cubicBezTo>
                    <a:pt x="13" y="49"/>
                    <a:pt x="10" y="52"/>
                    <a:pt x="10" y="55"/>
                  </a:cubicBezTo>
                  <a:cubicBezTo>
                    <a:pt x="10" y="59"/>
                    <a:pt x="13" y="62"/>
                    <a:pt x="17" y="62"/>
                  </a:cubicBezTo>
                  <a:cubicBezTo>
                    <a:pt x="20" y="62"/>
                    <a:pt x="22" y="60"/>
                    <a:pt x="23" y="58"/>
                  </a:cubicBezTo>
                  <a:cubicBezTo>
                    <a:pt x="44" y="58"/>
                    <a:pt x="44" y="58"/>
                    <a:pt x="44" y="58"/>
                  </a:cubicBezTo>
                  <a:cubicBezTo>
                    <a:pt x="45" y="60"/>
                    <a:pt x="47" y="62"/>
                    <a:pt x="50" y="62"/>
                  </a:cubicBezTo>
                  <a:cubicBezTo>
                    <a:pt x="54" y="62"/>
                    <a:pt x="57" y="59"/>
                    <a:pt x="57" y="55"/>
                  </a:cubicBezTo>
                  <a:cubicBezTo>
                    <a:pt x="57" y="52"/>
                    <a:pt x="54" y="49"/>
                    <a:pt x="50" y="49"/>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nvGrpSpPr>
          <p:cNvPr id="2" name="组合 1">
            <a:extLst>
              <a:ext uri="{FF2B5EF4-FFF2-40B4-BE49-F238E27FC236}">
                <a16:creationId xmlns:a16="http://schemas.microsoft.com/office/drawing/2014/main" id="{652C0904-14E1-4452-B22B-5E56B4F45A3D}"/>
              </a:ext>
            </a:extLst>
          </p:cNvPr>
          <p:cNvGrpSpPr/>
          <p:nvPr/>
        </p:nvGrpSpPr>
        <p:grpSpPr>
          <a:xfrm>
            <a:off x="786144" y="2788316"/>
            <a:ext cx="1022664" cy="1022662"/>
            <a:chOff x="1922336" y="2435545"/>
            <a:chExt cx="1022664" cy="1022662"/>
          </a:xfrm>
        </p:grpSpPr>
        <p:sp>
          <p:nvSpPr>
            <p:cNvPr id="16" name="Oval 18">
              <a:extLst>
                <a:ext uri="{FF2B5EF4-FFF2-40B4-BE49-F238E27FC236}">
                  <a16:creationId xmlns:a16="http://schemas.microsoft.com/office/drawing/2014/main" id="{DC2F83B9-6937-4340-9B86-F97CE96C54CA}"/>
                </a:ext>
              </a:extLst>
            </p:cNvPr>
            <p:cNvSpPr/>
            <p:nvPr/>
          </p:nvSpPr>
          <p:spPr>
            <a:xfrm>
              <a:off x="1922336" y="2435545"/>
              <a:ext cx="1022664" cy="10226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4" name="Freeform 322">
              <a:extLst>
                <a:ext uri="{FF2B5EF4-FFF2-40B4-BE49-F238E27FC236}">
                  <a16:creationId xmlns:a16="http://schemas.microsoft.com/office/drawing/2014/main" id="{058873BF-E4E8-454A-997B-8220857E5E56}"/>
                </a:ext>
              </a:extLst>
            </p:cNvPr>
            <p:cNvSpPr>
              <a:spLocks/>
            </p:cNvSpPr>
            <p:nvPr/>
          </p:nvSpPr>
          <p:spPr bwMode="auto">
            <a:xfrm>
              <a:off x="2211087" y="2710187"/>
              <a:ext cx="445162" cy="473378"/>
            </a:xfrm>
            <a:custGeom>
              <a:avLst/>
              <a:gdLst>
                <a:gd name="T0" fmla="*/ 32 w 60"/>
                <a:gd name="T1" fmla="*/ 4 h 64"/>
                <a:gd name="T2" fmla="*/ 32 w 60"/>
                <a:gd name="T3" fmla="*/ 2 h 64"/>
                <a:gd name="T4" fmla="*/ 30 w 60"/>
                <a:gd name="T5" fmla="*/ 0 h 64"/>
                <a:gd name="T6" fmla="*/ 28 w 60"/>
                <a:gd name="T7" fmla="*/ 2 h 64"/>
                <a:gd name="T8" fmla="*/ 28 w 60"/>
                <a:gd name="T9" fmla="*/ 4 h 64"/>
                <a:gd name="T10" fmla="*/ 0 w 60"/>
                <a:gd name="T11" fmla="*/ 34 h 64"/>
                <a:gd name="T12" fmla="*/ 0 w 60"/>
                <a:gd name="T13" fmla="*/ 36 h 64"/>
                <a:gd name="T14" fmla="*/ 0 w 60"/>
                <a:gd name="T15" fmla="*/ 36 h 64"/>
                <a:gd name="T16" fmla="*/ 10 w 60"/>
                <a:gd name="T17" fmla="*/ 28 h 64"/>
                <a:gd name="T18" fmla="*/ 20 w 60"/>
                <a:gd name="T19" fmla="*/ 36 h 64"/>
                <a:gd name="T20" fmla="*/ 20 w 60"/>
                <a:gd name="T21" fmla="*/ 36 h 64"/>
                <a:gd name="T22" fmla="*/ 28 w 60"/>
                <a:gd name="T23" fmla="*/ 28 h 64"/>
                <a:gd name="T24" fmla="*/ 28 w 60"/>
                <a:gd name="T25" fmla="*/ 50 h 64"/>
                <a:gd name="T26" fmla="*/ 22 w 60"/>
                <a:gd name="T27" fmla="*/ 60 h 64"/>
                <a:gd name="T28" fmla="*/ 16 w 60"/>
                <a:gd name="T29" fmla="*/ 54 h 64"/>
                <a:gd name="T30" fmla="*/ 14 w 60"/>
                <a:gd name="T31" fmla="*/ 52 h 64"/>
                <a:gd name="T32" fmla="*/ 12 w 60"/>
                <a:gd name="T33" fmla="*/ 54 h 64"/>
                <a:gd name="T34" fmla="*/ 22 w 60"/>
                <a:gd name="T35" fmla="*/ 64 h 64"/>
                <a:gd name="T36" fmla="*/ 32 w 60"/>
                <a:gd name="T37" fmla="*/ 50 h 64"/>
                <a:gd name="T38" fmla="*/ 32 w 60"/>
                <a:gd name="T39" fmla="*/ 28 h 64"/>
                <a:gd name="T40" fmla="*/ 40 w 60"/>
                <a:gd name="T41" fmla="*/ 36 h 64"/>
                <a:gd name="T42" fmla="*/ 40 w 60"/>
                <a:gd name="T43" fmla="*/ 36 h 64"/>
                <a:gd name="T44" fmla="*/ 50 w 60"/>
                <a:gd name="T45" fmla="*/ 28 h 64"/>
                <a:gd name="T46" fmla="*/ 60 w 60"/>
                <a:gd name="T47" fmla="*/ 36 h 64"/>
                <a:gd name="T48" fmla="*/ 60 w 60"/>
                <a:gd name="T49" fmla="*/ 36 h 64"/>
                <a:gd name="T50" fmla="*/ 60 w 60"/>
                <a:gd name="T51" fmla="*/ 34 h 64"/>
                <a:gd name="T52" fmla="*/ 32 w 60"/>
                <a:gd name="T53"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64">
                  <a:moveTo>
                    <a:pt x="32" y="4"/>
                  </a:moveTo>
                  <a:cubicBezTo>
                    <a:pt x="32" y="2"/>
                    <a:pt x="32" y="2"/>
                    <a:pt x="32" y="2"/>
                  </a:cubicBezTo>
                  <a:cubicBezTo>
                    <a:pt x="32" y="1"/>
                    <a:pt x="31" y="0"/>
                    <a:pt x="30" y="0"/>
                  </a:cubicBezTo>
                  <a:cubicBezTo>
                    <a:pt x="29" y="0"/>
                    <a:pt x="28" y="1"/>
                    <a:pt x="28" y="2"/>
                  </a:cubicBezTo>
                  <a:cubicBezTo>
                    <a:pt x="28" y="4"/>
                    <a:pt x="28" y="4"/>
                    <a:pt x="28" y="4"/>
                  </a:cubicBezTo>
                  <a:cubicBezTo>
                    <a:pt x="12" y="5"/>
                    <a:pt x="0" y="18"/>
                    <a:pt x="0" y="34"/>
                  </a:cubicBezTo>
                  <a:cubicBezTo>
                    <a:pt x="0" y="35"/>
                    <a:pt x="0" y="35"/>
                    <a:pt x="0" y="36"/>
                  </a:cubicBezTo>
                  <a:cubicBezTo>
                    <a:pt x="0" y="36"/>
                    <a:pt x="0" y="36"/>
                    <a:pt x="0" y="36"/>
                  </a:cubicBezTo>
                  <a:cubicBezTo>
                    <a:pt x="1" y="31"/>
                    <a:pt x="5" y="28"/>
                    <a:pt x="10" y="28"/>
                  </a:cubicBezTo>
                  <a:cubicBezTo>
                    <a:pt x="15" y="28"/>
                    <a:pt x="19" y="31"/>
                    <a:pt x="20" y="36"/>
                  </a:cubicBezTo>
                  <a:cubicBezTo>
                    <a:pt x="20" y="36"/>
                    <a:pt x="20" y="36"/>
                    <a:pt x="20" y="36"/>
                  </a:cubicBezTo>
                  <a:cubicBezTo>
                    <a:pt x="21" y="32"/>
                    <a:pt x="24" y="29"/>
                    <a:pt x="28" y="28"/>
                  </a:cubicBezTo>
                  <a:cubicBezTo>
                    <a:pt x="28" y="50"/>
                    <a:pt x="28" y="50"/>
                    <a:pt x="28" y="50"/>
                  </a:cubicBezTo>
                  <a:cubicBezTo>
                    <a:pt x="28" y="60"/>
                    <a:pt x="26" y="60"/>
                    <a:pt x="22" y="60"/>
                  </a:cubicBezTo>
                  <a:cubicBezTo>
                    <a:pt x="16" y="60"/>
                    <a:pt x="16" y="58"/>
                    <a:pt x="16" y="54"/>
                  </a:cubicBezTo>
                  <a:cubicBezTo>
                    <a:pt x="16" y="53"/>
                    <a:pt x="15" y="52"/>
                    <a:pt x="14" y="52"/>
                  </a:cubicBezTo>
                  <a:cubicBezTo>
                    <a:pt x="13" y="52"/>
                    <a:pt x="12" y="53"/>
                    <a:pt x="12" y="54"/>
                  </a:cubicBezTo>
                  <a:cubicBezTo>
                    <a:pt x="12" y="58"/>
                    <a:pt x="12" y="64"/>
                    <a:pt x="22" y="64"/>
                  </a:cubicBezTo>
                  <a:cubicBezTo>
                    <a:pt x="27" y="64"/>
                    <a:pt x="32" y="63"/>
                    <a:pt x="32" y="50"/>
                  </a:cubicBezTo>
                  <a:cubicBezTo>
                    <a:pt x="32" y="28"/>
                    <a:pt x="32" y="28"/>
                    <a:pt x="32" y="28"/>
                  </a:cubicBezTo>
                  <a:cubicBezTo>
                    <a:pt x="36" y="29"/>
                    <a:pt x="39" y="32"/>
                    <a:pt x="40" y="36"/>
                  </a:cubicBezTo>
                  <a:cubicBezTo>
                    <a:pt x="40" y="36"/>
                    <a:pt x="40" y="36"/>
                    <a:pt x="40" y="36"/>
                  </a:cubicBezTo>
                  <a:cubicBezTo>
                    <a:pt x="41" y="31"/>
                    <a:pt x="45" y="28"/>
                    <a:pt x="50" y="28"/>
                  </a:cubicBezTo>
                  <a:cubicBezTo>
                    <a:pt x="55" y="28"/>
                    <a:pt x="59" y="31"/>
                    <a:pt x="60" y="36"/>
                  </a:cubicBezTo>
                  <a:cubicBezTo>
                    <a:pt x="60" y="36"/>
                    <a:pt x="60" y="36"/>
                    <a:pt x="60" y="36"/>
                  </a:cubicBezTo>
                  <a:cubicBezTo>
                    <a:pt x="60" y="35"/>
                    <a:pt x="60" y="35"/>
                    <a:pt x="60" y="34"/>
                  </a:cubicBezTo>
                  <a:cubicBezTo>
                    <a:pt x="60" y="18"/>
                    <a:pt x="48" y="5"/>
                    <a:pt x="32" y="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sp>
        <p:nvSpPr>
          <p:cNvPr id="28" name="文本框 27">
            <a:extLst>
              <a:ext uri="{FF2B5EF4-FFF2-40B4-BE49-F238E27FC236}">
                <a16:creationId xmlns:a16="http://schemas.microsoft.com/office/drawing/2014/main" id="{DB8EDAAD-E532-4D13-A3B4-5AA774AF70DA}"/>
              </a:ext>
            </a:extLst>
          </p:cNvPr>
          <p:cNvSpPr txBox="1"/>
          <p:nvPr/>
        </p:nvSpPr>
        <p:spPr>
          <a:xfrm>
            <a:off x="1894110" y="2908823"/>
            <a:ext cx="9511746" cy="707886"/>
          </a:xfrm>
          <a:prstGeom prst="rect">
            <a:avLst/>
          </a:prstGeom>
          <a:noFill/>
        </p:spPr>
        <p:txBody>
          <a:bodyPr wrap="square">
            <a:spAutoFit/>
          </a:bodyPr>
          <a:lstStyle/>
          <a:p>
            <a:pPr lvl="0"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因为在一定程度上，当代科学技术的功能、作用与意义都影响着社会的性质和结构。所以，在研究当代社会性质时，必须考虑科学技术对社会生活的重要意义。</a:t>
            </a:r>
          </a:p>
        </p:txBody>
      </p:sp>
      <p:sp>
        <p:nvSpPr>
          <p:cNvPr id="30" name="文本框 29">
            <a:extLst>
              <a:ext uri="{FF2B5EF4-FFF2-40B4-BE49-F238E27FC236}">
                <a16:creationId xmlns:a16="http://schemas.microsoft.com/office/drawing/2014/main" id="{44D46940-4178-4B68-8A1E-F641CE9C3128}"/>
              </a:ext>
            </a:extLst>
          </p:cNvPr>
          <p:cNvSpPr txBox="1"/>
          <p:nvPr/>
        </p:nvSpPr>
        <p:spPr>
          <a:xfrm>
            <a:off x="1894109" y="4172814"/>
            <a:ext cx="9589493" cy="707886"/>
          </a:xfrm>
          <a:prstGeom prst="rect">
            <a:avLst/>
          </a:prstGeom>
          <a:noFill/>
        </p:spPr>
        <p:txBody>
          <a:bodyPr wrap="square">
            <a:spAutoFit/>
          </a:bodyPr>
          <a:lstStyle/>
          <a:p>
            <a:pPr lvl="0"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由技术进步推动的社会性质和结构的变革，往往是通过个人的日常生活、价值体系和行为模式等方面的转变逐渐展开的。</a:t>
            </a:r>
          </a:p>
        </p:txBody>
      </p:sp>
      <p:sp>
        <p:nvSpPr>
          <p:cNvPr id="32" name="文本框 31">
            <a:extLst>
              <a:ext uri="{FF2B5EF4-FFF2-40B4-BE49-F238E27FC236}">
                <a16:creationId xmlns:a16="http://schemas.microsoft.com/office/drawing/2014/main" id="{35755C4F-13C1-4580-B4F4-6A84C4FB7EEA}"/>
              </a:ext>
            </a:extLst>
          </p:cNvPr>
          <p:cNvSpPr txBox="1"/>
          <p:nvPr/>
        </p:nvSpPr>
        <p:spPr>
          <a:xfrm>
            <a:off x="1894109" y="5412519"/>
            <a:ext cx="9772373" cy="707886"/>
          </a:xfrm>
          <a:prstGeom prst="rect">
            <a:avLst/>
          </a:prstGeom>
          <a:noFill/>
        </p:spPr>
        <p:txBody>
          <a:bodyPr wrap="square">
            <a:spAutoFit/>
          </a:bodyPr>
          <a:lstStyle/>
          <a:p>
            <a:pPr lvl="0"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新媒体的发展对社会成员之间的互动存在潜在影响，也对把握社会结构的变迁动向，以及科学技术与社会生活的互构具有积极的意义。</a:t>
            </a:r>
          </a:p>
        </p:txBody>
      </p:sp>
    </p:spTree>
    <p:extLst>
      <p:ext uri="{BB962C8B-B14F-4D97-AF65-F5344CB8AC3E}">
        <p14:creationId xmlns:p14="http://schemas.microsoft.com/office/powerpoint/2010/main" val="302962448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098800" y="1219200"/>
            <a:ext cx="8517466" cy="50292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等线" panose="02010600030101010101" pitchFamily="2" charset="-122"/>
              <a:ea typeface="等线" panose="02010600030101010101" pitchFamily="2" charset="-122"/>
            </a:endParaRPr>
          </a:p>
        </p:txBody>
      </p:sp>
      <p:sp>
        <p:nvSpPr>
          <p:cNvPr id="11" name="文本框 1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0" y="939887"/>
            <a:ext cx="5923081" cy="707886"/>
          </a:xfrm>
          <a:prstGeom prst="rect">
            <a:avLst/>
          </a:prstGeom>
          <a:noFill/>
        </p:spPr>
        <p:txBody>
          <a:bodyPr wrap="square" rtlCol="0">
            <a:spAutoFit/>
          </a:bodyPr>
          <a:lstStyle/>
          <a:p>
            <a:pPr algn="ctr"/>
            <a:r>
              <a:rPr kumimoji="1" lang="en-US" altLang="zh-CN" sz="4000" b="1" dirty="0">
                <a:solidFill>
                  <a:srgbClr val="800000"/>
                </a:solidFill>
                <a:latin typeface="Josefin Sans" charset="0"/>
                <a:ea typeface="Josefin Sans" charset="0"/>
                <a:cs typeface="Josefin Sans" charset="0"/>
              </a:rPr>
              <a:t>C   O   N   T   E   N   T</a:t>
            </a:r>
            <a:endParaRPr kumimoji="1" lang="zh-CN" altLang="en-US" sz="4000" b="1" dirty="0">
              <a:solidFill>
                <a:srgbClr val="800000"/>
              </a:solidFill>
              <a:latin typeface="Josefin Sans" charset="0"/>
              <a:ea typeface="Josefin Sans" charset="0"/>
              <a:cs typeface="Josefin Sans" charset="0"/>
            </a:endParaRPr>
          </a:p>
        </p:txBody>
      </p:sp>
      <p:sp>
        <p:nvSpPr>
          <p:cNvPr id="13" name="文本框 1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7767844" y="2601987"/>
            <a:ext cx="4009893" cy="2579937"/>
          </a:xfrm>
          <a:prstGeom prst="rect">
            <a:avLst/>
          </a:prstGeom>
          <a:noFill/>
        </p:spPr>
        <p:txBody>
          <a:bodyPr wrap="square" rtlCol="0">
            <a:spAutoFit/>
          </a:bodyPr>
          <a:lstStyle/>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网络人际互动的含义</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人际互动的演化</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网络人际互动的生成与发展</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网络人际互动的特点</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网络人际互动的共时性体现</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p:txBody>
      </p:sp>
      <p:sp>
        <p:nvSpPr>
          <p:cNvPr id="6" name="e7d195523061f1c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hidden="1"/>
          <p:cNvSpPr txBox="1"/>
          <p:nvPr/>
        </p:nvSpPr>
        <p:spPr>
          <a:xfrm>
            <a:off x="-355600" y="1803400"/>
            <a:ext cx="262251" cy="1016000"/>
          </a:xfrm>
          <a:prstGeom prst="rect">
            <a:avLst/>
          </a:prstGeom>
          <a:noFill/>
        </p:spPr>
        <p:txBody>
          <a:bodyPr vert="wordArtVert" rtlCol="0">
            <a:spAutoFit/>
          </a:bodyPr>
          <a:lstStyle/>
          <a:p>
            <a:r>
              <a:rPr lang="en-US" altLang="zh-CN" sz="100">
                <a:solidFill>
                  <a:prstClr val="black"/>
                </a:solidFill>
              </a:rPr>
              <a:t>e7d195523061f1c01d60fa9f1cfcbfb3d7dea265119d71e15FBB43640B43E9A75E03FE54C774D5D4779ED45933E78901D3CB0E69E39D04A9E1E9B25CF060C4BCA4D072860494D0D8E683C2FE58414E15A257B8C98CAC931B2A91D95E391D8F56A6B197C339044743E4A827576812018FE092D8F796C38DC487F641821CDDB0736DD3EE0F684ACE40</a:t>
            </a:r>
            <a:endParaRPr lang="zh-CN" altLang="en-US" sz="100">
              <a:solidFill>
                <a:prstClr val="black"/>
              </a:solidFill>
            </a:endParaRPr>
          </a:p>
        </p:txBody>
      </p:sp>
      <p:pic>
        <p:nvPicPr>
          <p:cNvPr id="1026" name="Picture 2" descr="https://gimg2.baidu.com/image_search/src=http%3A%2F%2Fbig5.china.com.cn%2Fgate%2Fbig5%2Fzjnews.china.com.cn%2Fd%2Ffile%2Fzjwx%2Fdt%2Fwx%2F2018-05-25%2F98457ef0d74bae3ec1114b071ac959fc.jpg&amp;refer=http%3A%2F%2Fbig5.china.com.cn&amp;app=2002&amp;size=f9999,10000&amp;q=a80&amp;n=0&amp;g=0n&amp;fmt=jpeg?sec=1613203048&amp;t=78a167a5e85354ab709f401001a616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9319" y="2274066"/>
            <a:ext cx="6026474" cy="334804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417865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网络人际互动的生成与发展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60033" cy="585493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网缘式人际互动的产生</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社会学家齐美尔认为：因为社会由通过互动而结合在一起的个体所组成，以及社会的存在也表现在这些互动关系上，所以，社会学的研究对象应是人与人之间有意义的互动。</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读者可以对互动内容与交往形态进行划分，同时加强对交往形态的研究。通过在不同交往形态下的塑造，不同的互动内容获得了现实的地位。如此一来，当大众借以互动的工具或互动所处的外部环境因技术进步出现变化时，互动的形态也会随之更新换代。</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根据数据显示，信息技术的不断进步，以网络和移动互联为代表的新媒体已侵入大众的日常交往，并成为社会生活的一部分。新媒体为人际互动带来新的认知和体验的同时，也催生了新的人际互动交往形态的出现，即网缘式人际互动。由于网缘式人际互动的交往形态依靠的是网络技术，所以又被称为网络人际互动。</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0612024"/>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网络人际互动的生成与发展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3" y="998390"/>
            <a:ext cx="10832110" cy="149476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网缘式人机互动的发展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网缘人际互动交往要素的表现形式及说明</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EDB180A6-9A05-41B6-9CEE-2A9028A2F085}"/>
              </a:ext>
            </a:extLst>
          </p:cNvPr>
          <p:cNvGrpSpPr/>
          <p:nvPr/>
        </p:nvGrpSpPr>
        <p:grpSpPr>
          <a:xfrm>
            <a:off x="416833" y="1938466"/>
            <a:ext cx="11244724" cy="4675723"/>
            <a:chOff x="639577" y="939622"/>
            <a:chExt cx="7146079" cy="3859745"/>
          </a:xfrm>
        </p:grpSpPr>
        <p:sp>
          <p:nvSpPr>
            <p:cNvPr id="11" name="Rounded Rectangle 5">
              <a:extLst>
                <a:ext uri="{FF2B5EF4-FFF2-40B4-BE49-F238E27FC236}">
                  <a16:creationId xmlns:a16="http://schemas.microsoft.com/office/drawing/2014/main" id="{BEE7709F-2E93-4881-80D3-4CDB190000AD}"/>
                </a:ext>
              </a:extLst>
            </p:cNvPr>
            <p:cNvSpPr/>
            <p:nvPr/>
          </p:nvSpPr>
          <p:spPr>
            <a:xfrm>
              <a:off x="5621315" y="1598312"/>
              <a:ext cx="708285" cy="1427813"/>
            </a:xfrm>
            <a:prstGeom prst="roundRect">
              <a:avLst>
                <a:gd name="adj" fmla="val 50000"/>
              </a:avLst>
            </a:prstGeom>
            <a:solidFill>
              <a:srgbClr val="F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 name="Rounded Rectangle 14">
              <a:extLst>
                <a:ext uri="{FF2B5EF4-FFF2-40B4-BE49-F238E27FC236}">
                  <a16:creationId xmlns:a16="http://schemas.microsoft.com/office/drawing/2014/main" id="{47106AD5-DC27-4073-A606-252FE5D0FC8C}"/>
                </a:ext>
              </a:extLst>
            </p:cNvPr>
            <p:cNvSpPr/>
            <p:nvPr/>
          </p:nvSpPr>
          <p:spPr>
            <a:xfrm>
              <a:off x="4913029" y="1941212"/>
              <a:ext cx="708285" cy="1427813"/>
            </a:xfrm>
            <a:prstGeom prst="roundRect">
              <a:avLst>
                <a:gd name="adj" fmla="val 50000"/>
              </a:avLst>
            </a:prstGeom>
            <a:solidFill>
              <a:srgbClr val="FF9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4" name="Rounded Rectangle 16">
              <a:extLst>
                <a:ext uri="{FF2B5EF4-FFF2-40B4-BE49-F238E27FC236}">
                  <a16:creationId xmlns:a16="http://schemas.microsoft.com/office/drawing/2014/main" id="{E870242D-F264-4567-986C-56748147C4FC}"/>
                </a:ext>
              </a:extLst>
            </p:cNvPr>
            <p:cNvSpPr/>
            <p:nvPr/>
          </p:nvSpPr>
          <p:spPr>
            <a:xfrm>
              <a:off x="4204743" y="2284112"/>
              <a:ext cx="708285" cy="1427813"/>
            </a:xfrm>
            <a:prstGeom prst="roundRect">
              <a:avLst>
                <a:gd name="adj" fmla="val 50000"/>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5" name="Rounded Rectangle 18">
              <a:extLst>
                <a:ext uri="{FF2B5EF4-FFF2-40B4-BE49-F238E27FC236}">
                  <a16:creationId xmlns:a16="http://schemas.microsoft.com/office/drawing/2014/main" id="{9EAE5C55-B66A-49A8-B71B-85462CACB2FB}"/>
                </a:ext>
              </a:extLst>
            </p:cNvPr>
            <p:cNvSpPr/>
            <p:nvPr/>
          </p:nvSpPr>
          <p:spPr>
            <a:xfrm>
              <a:off x="3496457" y="2645571"/>
              <a:ext cx="708285" cy="1427813"/>
            </a:xfrm>
            <a:prstGeom prst="roundRect">
              <a:avLst>
                <a:gd name="adj" fmla="val 50000"/>
              </a:avLst>
            </a:prstGeom>
            <a:solidFill>
              <a:srgbClr val="99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6" name="Rounded Rectangle 23">
              <a:extLst>
                <a:ext uri="{FF2B5EF4-FFF2-40B4-BE49-F238E27FC236}">
                  <a16:creationId xmlns:a16="http://schemas.microsoft.com/office/drawing/2014/main" id="{E70B5435-CD9C-48CC-8A63-52D781303CD6}"/>
                </a:ext>
              </a:extLst>
            </p:cNvPr>
            <p:cNvSpPr/>
            <p:nvPr/>
          </p:nvSpPr>
          <p:spPr>
            <a:xfrm>
              <a:off x="2788171" y="2988471"/>
              <a:ext cx="708285" cy="142781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TextBox 39">
              <a:extLst>
                <a:ext uri="{FF2B5EF4-FFF2-40B4-BE49-F238E27FC236}">
                  <a16:creationId xmlns:a16="http://schemas.microsoft.com/office/drawing/2014/main" id="{6DBA1892-F8E0-42D4-8041-BAE0FD38C3BA}"/>
                </a:ext>
              </a:extLst>
            </p:cNvPr>
            <p:cNvSpPr txBox="1"/>
            <p:nvPr/>
          </p:nvSpPr>
          <p:spPr>
            <a:xfrm>
              <a:off x="2788170" y="3195442"/>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01</a:t>
              </a:r>
            </a:p>
          </p:txBody>
        </p:sp>
        <p:sp>
          <p:nvSpPr>
            <p:cNvPr id="19" name="Rectangle 40">
              <a:extLst>
                <a:ext uri="{FF2B5EF4-FFF2-40B4-BE49-F238E27FC236}">
                  <a16:creationId xmlns:a16="http://schemas.microsoft.com/office/drawing/2014/main" id="{6AD84F91-9B25-4801-9A6D-EB3CA47B6E20}"/>
                </a:ext>
              </a:extLst>
            </p:cNvPr>
            <p:cNvSpPr/>
            <p:nvPr/>
          </p:nvSpPr>
          <p:spPr>
            <a:xfrm>
              <a:off x="2788169" y="3734410"/>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0" name="TextBox 41">
              <a:extLst>
                <a:ext uri="{FF2B5EF4-FFF2-40B4-BE49-F238E27FC236}">
                  <a16:creationId xmlns:a16="http://schemas.microsoft.com/office/drawing/2014/main" id="{2A082E85-367A-447A-BEBE-B69BA38FAB6D}"/>
                </a:ext>
              </a:extLst>
            </p:cNvPr>
            <p:cNvSpPr txBox="1"/>
            <p:nvPr/>
          </p:nvSpPr>
          <p:spPr>
            <a:xfrm>
              <a:off x="3496458" y="2844009"/>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02</a:t>
              </a:r>
            </a:p>
          </p:txBody>
        </p:sp>
        <p:sp>
          <p:nvSpPr>
            <p:cNvPr id="21" name="Rectangle 42">
              <a:extLst>
                <a:ext uri="{FF2B5EF4-FFF2-40B4-BE49-F238E27FC236}">
                  <a16:creationId xmlns:a16="http://schemas.microsoft.com/office/drawing/2014/main" id="{B83F8CA2-8153-43FE-BC92-82BEBAD5FC52}"/>
                </a:ext>
              </a:extLst>
            </p:cNvPr>
            <p:cNvSpPr/>
            <p:nvPr/>
          </p:nvSpPr>
          <p:spPr>
            <a:xfrm>
              <a:off x="3496456" y="3382976"/>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2" name="TextBox 43">
              <a:extLst>
                <a:ext uri="{FF2B5EF4-FFF2-40B4-BE49-F238E27FC236}">
                  <a16:creationId xmlns:a16="http://schemas.microsoft.com/office/drawing/2014/main" id="{8DBB70F8-5548-4434-B681-F2B78DD99545}"/>
                </a:ext>
              </a:extLst>
            </p:cNvPr>
            <p:cNvSpPr txBox="1"/>
            <p:nvPr/>
          </p:nvSpPr>
          <p:spPr>
            <a:xfrm>
              <a:off x="4204743" y="2483482"/>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03</a:t>
              </a:r>
            </a:p>
          </p:txBody>
        </p:sp>
        <p:sp>
          <p:nvSpPr>
            <p:cNvPr id="23" name="Rectangle 44">
              <a:extLst>
                <a:ext uri="{FF2B5EF4-FFF2-40B4-BE49-F238E27FC236}">
                  <a16:creationId xmlns:a16="http://schemas.microsoft.com/office/drawing/2014/main" id="{154E99BC-923B-44DF-AE57-D5AF287D2A7F}"/>
                </a:ext>
              </a:extLst>
            </p:cNvPr>
            <p:cNvSpPr/>
            <p:nvPr/>
          </p:nvSpPr>
          <p:spPr>
            <a:xfrm>
              <a:off x="4204741" y="3022449"/>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4" name="TextBox 45">
              <a:extLst>
                <a:ext uri="{FF2B5EF4-FFF2-40B4-BE49-F238E27FC236}">
                  <a16:creationId xmlns:a16="http://schemas.microsoft.com/office/drawing/2014/main" id="{F02CC68F-02E8-4E45-9665-25E139CB7E81}"/>
                </a:ext>
              </a:extLst>
            </p:cNvPr>
            <p:cNvSpPr txBox="1"/>
            <p:nvPr/>
          </p:nvSpPr>
          <p:spPr>
            <a:xfrm>
              <a:off x="4913028" y="2144257"/>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04</a:t>
              </a:r>
            </a:p>
          </p:txBody>
        </p:sp>
        <p:sp>
          <p:nvSpPr>
            <p:cNvPr id="25" name="Rectangle 46">
              <a:extLst>
                <a:ext uri="{FF2B5EF4-FFF2-40B4-BE49-F238E27FC236}">
                  <a16:creationId xmlns:a16="http://schemas.microsoft.com/office/drawing/2014/main" id="{68052625-1AA4-409F-BDF9-7FDF886C8C55}"/>
                </a:ext>
              </a:extLst>
            </p:cNvPr>
            <p:cNvSpPr/>
            <p:nvPr/>
          </p:nvSpPr>
          <p:spPr>
            <a:xfrm>
              <a:off x="4913026" y="2683224"/>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6" name="TextBox 47">
              <a:extLst>
                <a:ext uri="{FF2B5EF4-FFF2-40B4-BE49-F238E27FC236}">
                  <a16:creationId xmlns:a16="http://schemas.microsoft.com/office/drawing/2014/main" id="{3C71CDF3-6E60-4038-BE9A-BF1EB551A562}"/>
                </a:ext>
              </a:extLst>
            </p:cNvPr>
            <p:cNvSpPr txBox="1"/>
            <p:nvPr/>
          </p:nvSpPr>
          <p:spPr>
            <a:xfrm>
              <a:off x="5621313" y="1800686"/>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05</a:t>
              </a:r>
            </a:p>
          </p:txBody>
        </p:sp>
        <p:sp>
          <p:nvSpPr>
            <p:cNvPr id="27" name="Rectangle 48">
              <a:extLst>
                <a:ext uri="{FF2B5EF4-FFF2-40B4-BE49-F238E27FC236}">
                  <a16:creationId xmlns:a16="http://schemas.microsoft.com/office/drawing/2014/main" id="{A44458A9-5A94-4544-A8A9-742EB72EEA46}"/>
                </a:ext>
              </a:extLst>
            </p:cNvPr>
            <p:cNvSpPr/>
            <p:nvPr/>
          </p:nvSpPr>
          <p:spPr>
            <a:xfrm>
              <a:off x="5621311" y="2339653"/>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grpSp>
          <p:nvGrpSpPr>
            <p:cNvPr id="28" name="Group 7">
              <a:extLst>
                <a:ext uri="{FF2B5EF4-FFF2-40B4-BE49-F238E27FC236}">
                  <a16:creationId xmlns:a16="http://schemas.microsoft.com/office/drawing/2014/main" id="{0FF978EB-BD07-4746-874F-8444CDB2162F}"/>
                </a:ext>
              </a:extLst>
            </p:cNvPr>
            <p:cNvGrpSpPr/>
            <p:nvPr/>
          </p:nvGrpSpPr>
          <p:grpSpPr>
            <a:xfrm>
              <a:off x="5976076" y="939622"/>
              <a:ext cx="1809580" cy="955781"/>
              <a:chOff x="7968098" y="1252825"/>
              <a:chExt cx="2412772" cy="1274371"/>
            </a:xfrm>
          </p:grpSpPr>
          <p:sp>
            <p:nvSpPr>
              <p:cNvPr id="49" name="TextBox 49">
                <a:extLst>
                  <a:ext uri="{FF2B5EF4-FFF2-40B4-BE49-F238E27FC236}">
                    <a16:creationId xmlns:a16="http://schemas.microsoft.com/office/drawing/2014/main" id="{0D722177-AF31-407F-9A2B-7F979584261E}"/>
                  </a:ext>
                </a:extLst>
              </p:cNvPr>
              <p:cNvSpPr txBox="1"/>
              <p:nvPr/>
            </p:nvSpPr>
            <p:spPr>
              <a:xfrm>
                <a:off x="8655946" y="1567326"/>
                <a:ext cx="1724924" cy="959870"/>
              </a:xfrm>
              <a:prstGeom prst="rect">
                <a:avLst/>
              </a:prstGeom>
              <a:noFill/>
              <a:ln>
                <a:noFill/>
              </a:ln>
            </p:spPr>
            <p:txBody>
              <a:bodyPr wrap="square" rtlCol="0">
                <a:spAutoFit/>
              </a:bodyPr>
              <a:lstStyle>
                <a:defPPr>
                  <a:defRPr lang="en-US"/>
                </a:defPPr>
                <a:lvl1pPr>
                  <a:defRPr sz="1100">
                    <a:solidFill>
                      <a:schemeClr val="tx1">
                        <a:lumMod val="50000"/>
                        <a:lumOff val="50000"/>
                      </a:schemeClr>
                    </a:solidFill>
                    <a:latin typeface="+mj-lt"/>
                  </a:defRPr>
                </a:lvl1pPr>
              </a:lstStyle>
              <a:p>
                <a:r>
                  <a:rPr lang="zh-CN" altLang="en-US" sz="1467" b="1" dirty="0">
                    <a:solidFill>
                      <a:schemeClr val="accent2"/>
                    </a:solidFill>
                    <a:ea typeface="Source Han Serif SC" panose="02020400000000000000" pitchFamily="18" charset="-122"/>
                    <a:sym typeface="Source Han Serif SC" panose="02020400000000000000" pitchFamily="18" charset="-122"/>
                  </a:rPr>
                  <a:t>公私界限模糊</a:t>
                </a:r>
                <a:br>
                  <a:rPr lang="en-US" altLang="zh-CN" sz="1200" dirty="0">
                    <a:latin typeface="Source Han Serif SC" panose="02020400000000000000" pitchFamily="18" charset="-122"/>
                    <a:ea typeface="Source Han Serif SC" panose="02020400000000000000" pitchFamily="18" charset="-122"/>
                    <a:sym typeface="Source Han Serif SC" panose="02020400000000000000" pitchFamily="18" charset="-122"/>
                  </a:rPr>
                </a:br>
                <a:r>
                  <a:rPr lang="zh-CN" altLang="zh-CN" sz="1200" dirty="0">
                    <a:ea typeface="Source Han Serif SC" panose="02020400000000000000" pitchFamily="18" charset="-122"/>
                  </a:rPr>
                  <a:t>互动领域由工作与生活的泾渭分明转变为公私界限模糊的状态。</a:t>
                </a:r>
                <a:endParaRPr lang="en-US" altLang="zh-CN" sz="1200" dirty="0">
                  <a:ea typeface="Source Han Serif SC" panose="02020400000000000000" pitchFamily="18" charset="-122"/>
                  <a:sym typeface="Source Han Serif SC" panose="02020400000000000000" pitchFamily="18" charset="-122"/>
                </a:endParaRPr>
              </a:p>
            </p:txBody>
          </p:sp>
          <p:sp>
            <p:nvSpPr>
              <p:cNvPr id="50" name="TextBox 50">
                <a:extLst>
                  <a:ext uri="{FF2B5EF4-FFF2-40B4-BE49-F238E27FC236}">
                    <a16:creationId xmlns:a16="http://schemas.microsoft.com/office/drawing/2014/main" id="{3276997E-66E4-4E10-AA3C-BDE56D64C96F}"/>
                  </a:ext>
                </a:extLst>
              </p:cNvPr>
              <p:cNvSpPr txBox="1"/>
              <p:nvPr/>
            </p:nvSpPr>
            <p:spPr>
              <a:xfrm>
                <a:off x="8487083" y="1252825"/>
                <a:ext cx="981096" cy="355690"/>
              </a:xfrm>
              <a:prstGeom prst="rect">
                <a:avLst/>
              </a:prstGeom>
              <a:noFill/>
              <a:ln>
                <a:noFill/>
              </a:ln>
            </p:spPr>
            <p:txBody>
              <a:bodyPr wrap="square" rtlCol="0">
                <a:spAutoFit/>
              </a:bodyPr>
              <a:lstStyle/>
              <a:p>
                <a:pPr algn="r" defTabSz="914377"/>
                <a:r>
                  <a:rPr lang="zh-CN" altLang="en-US" sz="1500" b="1" dirty="0">
                    <a:solidFill>
                      <a:prstClr val="black">
                        <a:lumMod val="65000"/>
                        <a:lumOff val="35000"/>
                      </a:prstClr>
                    </a:solidFill>
                    <a:latin typeface="Source Han Serif SC" panose="02020400000000000000" pitchFamily="18" charset="-122"/>
                    <a:ea typeface="Source Han Serif SC" panose="02020400000000000000" pitchFamily="18" charset="-122"/>
                    <a:sym typeface="Source Han Serif SC" panose="02020400000000000000" pitchFamily="18" charset="-122"/>
                  </a:rPr>
                  <a:t>互动领域</a:t>
                </a:r>
                <a:endParaRPr lang="en-US" sz="1500" b="1" dirty="0">
                  <a:solidFill>
                    <a:prstClr val="black">
                      <a:lumMod val="65000"/>
                      <a:lumOff val="35000"/>
                    </a:prst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cxnSp>
            <p:nvCxnSpPr>
              <p:cNvPr id="51" name="Straight Connector 56">
                <a:extLst>
                  <a:ext uri="{FF2B5EF4-FFF2-40B4-BE49-F238E27FC236}">
                    <a16:creationId xmlns:a16="http://schemas.microsoft.com/office/drawing/2014/main" id="{3CDBF276-065D-4D16-85AF-48385A22B441}"/>
                  </a:ext>
                </a:extLst>
              </p:cNvPr>
              <p:cNvCxnSpPr/>
              <p:nvPr/>
            </p:nvCxnSpPr>
            <p:spPr>
              <a:xfrm flipV="1">
                <a:off x="7968098" y="1556995"/>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7">
                <a:extLst>
                  <a:ext uri="{FF2B5EF4-FFF2-40B4-BE49-F238E27FC236}">
                    <a16:creationId xmlns:a16="http://schemas.microsoft.com/office/drawing/2014/main" id="{E8B1FA52-B8ED-41D3-BEFC-6BBC91B0D548}"/>
                  </a:ext>
                </a:extLst>
              </p:cNvPr>
              <p:cNvCxnSpPr/>
              <p:nvPr/>
            </p:nvCxnSpPr>
            <p:spPr>
              <a:xfrm>
                <a:off x="7974395" y="1558467"/>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Group 6">
              <a:extLst>
                <a:ext uri="{FF2B5EF4-FFF2-40B4-BE49-F238E27FC236}">
                  <a16:creationId xmlns:a16="http://schemas.microsoft.com/office/drawing/2014/main" id="{7A000C78-938F-4F52-88B2-9AD8A240203D}"/>
                </a:ext>
              </a:extLst>
            </p:cNvPr>
            <p:cNvGrpSpPr/>
            <p:nvPr/>
          </p:nvGrpSpPr>
          <p:grpSpPr>
            <a:xfrm>
              <a:off x="2042149" y="1521754"/>
              <a:ext cx="2522104" cy="808161"/>
              <a:chOff x="2722865" y="2029004"/>
              <a:chExt cx="3362806" cy="1077548"/>
            </a:xfrm>
          </p:grpSpPr>
          <p:cxnSp>
            <p:nvCxnSpPr>
              <p:cNvPr id="45" name="Straight Connector 64">
                <a:extLst>
                  <a:ext uri="{FF2B5EF4-FFF2-40B4-BE49-F238E27FC236}">
                    <a16:creationId xmlns:a16="http://schemas.microsoft.com/office/drawing/2014/main" id="{07FEF13E-5E2D-45DC-ACC2-E982A2B9F4DC}"/>
                  </a:ext>
                </a:extLst>
              </p:cNvPr>
              <p:cNvCxnSpPr/>
              <p:nvPr/>
            </p:nvCxnSpPr>
            <p:spPr>
              <a:xfrm flipV="1">
                <a:off x="6085671" y="2469219"/>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65">
                <a:extLst>
                  <a:ext uri="{FF2B5EF4-FFF2-40B4-BE49-F238E27FC236}">
                    <a16:creationId xmlns:a16="http://schemas.microsoft.com/office/drawing/2014/main" id="{B5C7F3CB-D2A1-49CF-BBDF-8EC80B96F454}"/>
                  </a:ext>
                </a:extLst>
              </p:cNvPr>
              <p:cNvCxnSpPr/>
              <p:nvPr/>
            </p:nvCxnSpPr>
            <p:spPr>
              <a:xfrm>
                <a:off x="5515420" y="2469219"/>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7" name="TextBox 80">
                <a:extLst>
                  <a:ext uri="{FF2B5EF4-FFF2-40B4-BE49-F238E27FC236}">
                    <a16:creationId xmlns:a16="http://schemas.microsoft.com/office/drawing/2014/main" id="{4136E56D-AEDD-44E4-A0CC-CBA0A54E73BA}"/>
                  </a:ext>
                </a:extLst>
              </p:cNvPr>
              <p:cNvSpPr txBox="1"/>
              <p:nvPr/>
            </p:nvSpPr>
            <p:spPr>
              <a:xfrm>
                <a:off x="2858972" y="2349930"/>
                <a:ext cx="2654135" cy="756622"/>
              </a:xfrm>
              <a:prstGeom prst="rect">
                <a:avLst/>
              </a:prstGeom>
              <a:noFill/>
              <a:ln>
                <a:noFill/>
              </a:ln>
            </p:spPr>
            <p:txBody>
              <a:bodyPr wrap="square" rtlCol="0">
                <a:spAutoFit/>
              </a:bodyPr>
              <a:lstStyle>
                <a:defPPr>
                  <a:defRPr lang="en-US"/>
                </a:defPPr>
                <a:lvl1pPr>
                  <a:defRPr sz="1100">
                    <a:solidFill>
                      <a:schemeClr val="tx1">
                        <a:lumMod val="50000"/>
                        <a:lumOff val="50000"/>
                      </a:schemeClr>
                    </a:solidFill>
                    <a:latin typeface="+mj-lt"/>
                  </a:defRPr>
                </a:lvl1pPr>
              </a:lstStyle>
              <a:p>
                <a:r>
                  <a:rPr lang="zh-CN" altLang="en-US" sz="1467" b="1"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rPr>
                  <a:t>综合感官</a:t>
                </a:r>
                <a:br>
                  <a:rPr lang="en-US" altLang="zh-CN" sz="1200" dirty="0">
                    <a:latin typeface="Source Han Serif SC" panose="02020400000000000000" pitchFamily="18" charset="-122"/>
                    <a:ea typeface="Source Han Serif SC" panose="02020400000000000000" pitchFamily="18" charset="-122"/>
                    <a:sym typeface="Source Han Serif SC" panose="02020400000000000000" pitchFamily="18" charset="-122"/>
                  </a:rPr>
                </a:br>
                <a:r>
                  <a:rPr lang="zh-CN" altLang="zh-CN" sz="1200" dirty="0">
                    <a:ea typeface="Source Han Serif SC" panose="02020400000000000000" pitchFamily="18" charset="-122"/>
                  </a:rPr>
                  <a:t>以新媒体为中介的交往形态为互动对象提供了综合感官的互动体验。</a:t>
                </a:r>
                <a:endParaRPr lang="en-US" altLang="zh-CN" sz="1200" dirty="0">
                  <a:ea typeface="Source Han Serif SC" panose="02020400000000000000" pitchFamily="18" charset="-122"/>
                  <a:sym typeface="Source Han Serif SC" panose="02020400000000000000" pitchFamily="18" charset="-122"/>
                </a:endParaRPr>
              </a:p>
            </p:txBody>
          </p:sp>
          <p:sp>
            <p:nvSpPr>
              <p:cNvPr id="48" name="TextBox 81">
                <a:extLst>
                  <a:ext uri="{FF2B5EF4-FFF2-40B4-BE49-F238E27FC236}">
                    <a16:creationId xmlns:a16="http://schemas.microsoft.com/office/drawing/2014/main" id="{75088652-8331-4970-B9AE-A6637DE48019}"/>
                  </a:ext>
                </a:extLst>
              </p:cNvPr>
              <p:cNvSpPr txBox="1"/>
              <p:nvPr/>
            </p:nvSpPr>
            <p:spPr>
              <a:xfrm>
                <a:off x="2722865" y="2029004"/>
                <a:ext cx="944382" cy="355690"/>
              </a:xfrm>
              <a:prstGeom prst="rect">
                <a:avLst/>
              </a:prstGeom>
              <a:noFill/>
              <a:ln>
                <a:noFill/>
              </a:ln>
            </p:spPr>
            <p:txBody>
              <a:bodyPr wrap="square" rtlCol="0">
                <a:spAutoFit/>
              </a:bodyPr>
              <a:lstStyle/>
              <a:p>
                <a:pPr algn="r" defTabSz="914377"/>
                <a:r>
                  <a:rPr lang="zh-CN" altLang="en-US" sz="1500" b="1" dirty="0">
                    <a:solidFill>
                      <a:prstClr val="black">
                        <a:lumMod val="65000"/>
                        <a:lumOff val="35000"/>
                      </a:prstClr>
                    </a:solidFill>
                    <a:latin typeface="Source Han Serif SC" panose="02020400000000000000" pitchFamily="18" charset="-122"/>
                    <a:ea typeface="Source Han Serif SC" panose="02020400000000000000" pitchFamily="18" charset="-122"/>
                    <a:sym typeface="Source Han Serif SC" panose="02020400000000000000" pitchFamily="18" charset="-122"/>
                  </a:rPr>
                  <a:t>互动体验</a:t>
                </a:r>
                <a:endParaRPr lang="en-US" sz="1500" b="1" dirty="0">
                  <a:solidFill>
                    <a:prstClr val="black">
                      <a:lumMod val="65000"/>
                      <a:lumOff val="35000"/>
                    </a:prst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30" name="Group 3">
              <a:extLst>
                <a:ext uri="{FF2B5EF4-FFF2-40B4-BE49-F238E27FC236}">
                  <a16:creationId xmlns:a16="http://schemas.microsoft.com/office/drawing/2014/main" id="{67B75BD8-77CC-4121-B4E2-79AF20C2AAAC}"/>
                </a:ext>
              </a:extLst>
            </p:cNvPr>
            <p:cNvGrpSpPr/>
            <p:nvPr/>
          </p:nvGrpSpPr>
          <p:grpSpPr>
            <a:xfrm>
              <a:off x="3843928" y="4036868"/>
              <a:ext cx="2610011" cy="762499"/>
              <a:chOff x="5125236" y="5382471"/>
              <a:chExt cx="3480014" cy="1016662"/>
            </a:xfrm>
          </p:grpSpPr>
          <p:cxnSp>
            <p:nvCxnSpPr>
              <p:cNvPr id="41" name="Straight Connector 67">
                <a:extLst>
                  <a:ext uri="{FF2B5EF4-FFF2-40B4-BE49-F238E27FC236}">
                    <a16:creationId xmlns:a16="http://schemas.microsoft.com/office/drawing/2014/main" id="{CEDFADA4-F691-46D1-B9F5-4038AE6CE974}"/>
                  </a:ext>
                </a:extLst>
              </p:cNvPr>
              <p:cNvCxnSpPr/>
              <p:nvPr/>
            </p:nvCxnSpPr>
            <p:spPr>
              <a:xfrm>
                <a:off x="5125236" y="5525788"/>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68">
                <a:extLst>
                  <a:ext uri="{FF2B5EF4-FFF2-40B4-BE49-F238E27FC236}">
                    <a16:creationId xmlns:a16="http://schemas.microsoft.com/office/drawing/2014/main" id="{124CC78D-FE06-495C-AF10-F7D88F6A565C}"/>
                  </a:ext>
                </a:extLst>
              </p:cNvPr>
              <p:cNvCxnSpPr/>
              <p:nvPr/>
            </p:nvCxnSpPr>
            <p:spPr>
              <a:xfrm flipH="1" flipV="1">
                <a:off x="5125236" y="5983304"/>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TextBox 82">
                <a:extLst>
                  <a:ext uri="{FF2B5EF4-FFF2-40B4-BE49-F238E27FC236}">
                    <a16:creationId xmlns:a16="http://schemas.microsoft.com/office/drawing/2014/main" id="{FE0F8C0D-1791-49A0-9339-1037BD83381D}"/>
                  </a:ext>
                </a:extLst>
              </p:cNvPr>
              <p:cNvSpPr txBox="1"/>
              <p:nvPr/>
            </p:nvSpPr>
            <p:spPr>
              <a:xfrm flipH="1">
                <a:off x="5697800" y="5642514"/>
                <a:ext cx="2907450" cy="756619"/>
              </a:xfrm>
              <a:prstGeom prst="rect">
                <a:avLst/>
              </a:prstGeom>
              <a:noFill/>
              <a:ln>
                <a:noFill/>
              </a:ln>
            </p:spPr>
            <p:txBody>
              <a:bodyPr wrap="square" rtlCol="0">
                <a:spAutoFit/>
              </a:bodyPr>
              <a:lstStyle>
                <a:defPPr>
                  <a:defRPr lang="en-US"/>
                </a:defPPr>
                <a:lvl1pPr>
                  <a:defRPr sz="1100">
                    <a:solidFill>
                      <a:schemeClr val="tx1">
                        <a:lumMod val="50000"/>
                        <a:lumOff val="50000"/>
                      </a:schemeClr>
                    </a:solidFill>
                    <a:latin typeface="+mj-lt"/>
                  </a:defRPr>
                </a:lvl1pPr>
              </a:lstStyle>
              <a:p>
                <a:r>
                  <a:rPr lang="zh-CN" altLang="en-US" sz="1467" b="1"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rPr>
                  <a:t>同步共时</a:t>
                </a:r>
                <a:br>
                  <a:rPr lang="en-US" altLang="zh-CN" sz="1200" dirty="0">
                    <a:latin typeface="Source Han Serif SC" panose="02020400000000000000" pitchFamily="18" charset="-122"/>
                    <a:ea typeface="Source Han Serif SC" panose="02020400000000000000" pitchFamily="18" charset="-122"/>
                    <a:sym typeface="Source Han Serif SC" panose="02020400000000000000" pitchFamily="18" charset="-122"/>
                  </a:rPr>
                </a:br>
                <a:r>
                  <a:rPr lang="zh-CN" altLang="zh-CN" sz="1200" dirty="0">
                    <a:ea typeface="Source Han Serif SC" panose="02020400000000000000" pitchFamily="18" charset="-122"/>
                  </a:rPr>
                  <a:t>互动过程由“异步等待”的循环方式转换为“同步共时”的循环方式。</a:t>
                </a:r>
                <a:endParaRPr lang="en-US" altLang="zh-CN" sz="1200" dirty="0">
                  <a:ea typeface="Source Han Serif SC" panose="02020400000000000000" pitchFamily="18" charset="-122"/>
                  <a:sym typeface="Source Han Serif SC" panose="02020400000000000000" pitchFamily="18" charset="-122"/>
                </a:endParaRPr>
              </a:p>
            </p:txBody>
          </p:sp>
          <p:sp>
            <p:nvSpPr>
              <p:cNvPr id="44" name="TextBox 83">
                <a:extLst>
                  <a:ext uri="{FF2B5EF4-FFF2-40B4-BE49-F238E27FC236}">
                    <a16:creationId xmlns:a16="http://schemas.microsoft.com/office/drawing/2014/main" id="{28A130FB-3497-4D1D-9ACA-7A9639B540AA}"/>
                  </a:ext>
                </a:extLst>
              </p:cNvPr>
              <p:cNvSpPr txBox="1"/>
              <p:nvPr/>
            </p:nvSpPr>
            <p:spPr>
              <a:xfrm flipH="1">
                <a:off x="5697801" y="5382471"/>
                <a:ext cx="2654135" cy="355690"/>
              </a:xfrm>
              <a:prstGeom prst="rect">
                <a:avLst/>
              </a:prstGeom>
              <a:noFill/>
              <a:ln>
                <a:noFill/>
              </a:ln>
            </p:spPr>
            <p:txBody>
              <a:bodyPr wrap="square" rtlCol="0">
                <a:spAutoFit/>
              </a:bodyPr>
              <a:lstStyle/>
              <a:p>
                <a:pPr defTabSz="914377"/>
                <a:r>
                  <a:rPr lang="zh-CN" altLang="en-US" sz="1500" b="1" dirty="0">
                    <a:solidFill>
                      <a:prstClr val="black">
                        <a:lumMod val="65000"/>
                        <a:lumOff val="35000"/>
                      </a:prstClr>
                    </a:solidFill>
                    <a:latin typeface="Source Han Serif SC" panose="02020400000000000000" pitchFamily="18" charset="-122"/>
                    <a:ea typeface="Source Han Serif SC" panose="02020400000000000000" pitchFamily="18" charset="-122"/>
                    <a:sym typeface="Source Han Serif SC" panose="02020400000000000000" pitchFamily="18" charset="-122"/>
                  </a:rPr>
                  <a:t>互动过程</a:t>
                </a:r>
                <a:endParaRPr lang="en-US" sz="1500" b="1" dirty="0">
                  <a:solidFill>
                    <a:prstClr val="black">
                      <a:lumMod val="65000"/>
                      <a:lumOff val="35000"/>
                    </a:prst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31" name="Group 4">
              <a:extLst>
                <a:ext uri="{FF2B5EF4-FFF2-40B4-BE49-F238E27FC236}">
                  <a16:creationId xmlns:a16="http://schemas.microsoft.com/office/drawing/2014/main" id="{DBC7BFB2-3537-40C8-AA9D-3D0F479AAC5D}"/>
                </a:ext>
              </a:extLst>
            </p:cNvPr>
            <p:cNvGrpSpPr/>
            <p:nvPr/>
          </p:nvGrpSpPr>
          <p:grpSpPr>
            <a:xfrm>
              <a:off x="639577" y="2297503"/>
              <a:ext cx="2503297" cy="799111"/>
              <a:chOff x="852768" y="3063330"/>
              <a:chExt cx="3337731" cy="1065479"/>
            </a:xfrm>
          </p:grpSpPr>
          <p:cxnSp>
            <p:nvCxnSpPr>
              <p:cNvPr id="37" name="Straight Connector 70">
                <a:extLst>
                  <a:ext uri="{FF2B5EF4-FFF2-40B4-BE49-F238E27FC236}">
                    <a16:creationId xmlns:a16="http://schemas.microsoft.com/office/drawing/2014/main" id="{D68A0859-371D-44F1-9A41-4916A2577294}"/>
                  </a:ext>
                </a:extLst>
              </p:cNvPr>
              <p:cNvCxnSpPr/>
              <p:nvPr/>
            </p:nvCxnSpPr>
            <p:spPr>
              <a:xfrm flipV="1">
                <a:off x="4190499" y="3416470"/>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71">
                <a:extLst>
                  <a:ext uri="{FF2B5EF4-FFF2-40B4-BE49-F238E27FC236}">
                    <a16:creationId xmlns:a16="http://schemas.microsoft.com/office/drawing/2014/main" id="{5F52DD73-9A55-46EB-AAE8-8FB4D6EF74BB}"/>
                  </a:ext>
                </a:extLst>
              </p:cNvPr>
              <p:cNvCxnSpPr/>
              <p:nvPr/>
            </p:nvCxnSpPr>
            <p:spPr>
              <a:xfrm>
                <a:off x="3620248" y="3416470"/>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84">
                <a:extLst>
                  <a:ext uri="{FF2B5EF4-FFF2-40B4-BE49-F238E27FC236}">
                    <a16:creationId xmlns:a16="http://schemas.microsoft.com/office/drawing/2014/main" id="{01AA2797-3188-4976-BB23-9F5ECB682385}"/>
                  </a:ext>
                </a:extLst>
              </p:cNvPr>
              <p:cNvSpPr txBox="1"/>
              <p:nvPr/>
            </p:nvSpPr>
            <p:spPr>
              <a:xfrm>
                <a:off x="971453" y="3372190"/>
                <a:ext cx="2751446" cy="756619"/>
              </a:xfrm>
              <a:prstGeom prst="rect">
                <a:avLst/>
              </a:prstGeom>
              <a:noFill/>
              <a:ln>
                <a:noFill/>
              </a:ln>
            </p:spPr>
            <p:txBody>
              <a:bodyPr wrap="square" rtlCol="0">
                <a:spAutoFit/>
              </a:bodyPr>
              <a:lstStyle>
                <a:defPPr>
                  <a:defRPr lang="en-US"/>
                </a:defPPr>
                <a:lvl1pPr>
                  <a:defRPr sz="1100">
                    <a:solidFill>
                      <a:schemeClr val="tx1">
                        <a:lumMod val="50000"/>
                        <a:lumOff val="50000"/>
                      </a:schemeClr>
                    </a:solidFill>
                    <a:latin typeface="+mj-lt"/>
                  </a:defRPr>
                </a:lvl1pPr>
              </a:lstStyle>
              <a:p>
                <a:r>
                  <a:rPr lang="zh-CN" altLang="en-US" sz="1467" b="1"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rPr>
                  <a:t>跨越时空限制</a:t>
                </a:r>
                <a:br>
                  <a:rPr lang="en-US" altLang="zh-CN" sz="1200" dirty="0">
                    <a:latin typeface="Source Han Serif SC" panose="02020400000000000000" pitchFamily="18" charset="-122"/>
                    <a:ea typeface="Source Han Serif SC" panose="02020400000000000000" pitchFamily="18" charset="-122"/>
                    <a:sym typeface="Source Han Serif SC" panose="02020400000000000000" pitchFamily="18" charset="-122"/>
                  </a:rPr>
                </a:br>
                <a:r>
                  <a:rPr lang="zh-CN" altLang="zh-CN" sz="1200" dirty="0">
                    <a:ea typeface="Source Han Serif SC" panose="02020400000000000000" pitchFamily="18" charset="-122"/>
                  </a:rPr>
                  <a:t>互动范围由“面对面”的互动方式转换为“随时随地皆可互动”的方式。</a:t>
                </a:r>
                <a:endParaRPr lang="en-US" altLang="zh-CN" sz="1200" dirty="0">
                  <a:ea typeface="Source Han Serif SC" panose="02020400000000000000" pitchFamily="18" charset="-122"/>
                  <a:sym typeface="Source Han Serif SC" panose="02020400000000000000" pitchFamily="18" charset="-122"/>
                </a:endParaRPr>
              </a:p>
            </p:txBody>
          </p:sp>
          <p:sp>
            <p:nvSpPr>
              <p:cNvPr id="40" name="TextBox 85">
                <a:extLst>
                  <a:ext uri="{FF2B5EF4-FFF2-40B4-BE49-F238E27FC236}">
                    <a16:creationId xmlns:a16="http://schemas.microsoft.com/office/drawing/2014/main" id="{88F5300F-907B-42B3-951B-258177F816A2}"/>
                  </a:ext>
                </a:extLst>
              </p:cNvPr>
              <p:cNvSpPr txBox="1"/>
              <p:nvPr/>
            </p:nvSpPr>
            <p:spPr>
              <a:xfrm>
                <a:off x="852768" y="3063330"/>
                <a:ext cx="944381" cy="355692"/>
              </a:xfrm>
              <a:prstGeom prst="rect">
                <a:avLst/>
              </a:prstGeom>
              <a:noFill/>
              <a:ln>
                <a:noFill/>
              </a:ln>
            </p:spPr>
            <p:txBody>
              <a:bodyPr wrap="square" rtlCol="0">
                <a:spAutoFit/>
              </a:bodyPr>
              <a:lstStyle/>
              <a:p>
                <a:pPr algn="r" defTabSz="914377"/>
                <a:r>
                  <a:rPr lang="zh-CN" altLang="en-US" sz="1500" b="1" dirty="0">
                    <a:solidFill>
                      <a:prstClr val="black">
                        <a:lumMod val="65000"/>
                        <a:lumOff val="35000"/>
                      </a:prstClr>
                    </a:solidFill>
                    <a:latin typeface="Source Han Serif SC" panose="02020400000000000000" pitchFamily="18" charset="-122"/>
                    <a:ea typeface="Source Han Serif SC" panose="02020400000000000000" pitchFamily="18" charset="-122"/>
                    <a:sym typeface="Source Han Serif SC" panose="02020400000000000000" pitchFamily="18" charset="-122"/>
                  </a:rPr>
                  <a:t>互相范围</a:t>
                </a:r>
                <a:endParaRPr lang="en-US" sz="1500" b="1" dirty="0">
                  <a:solidFill>
                    <a:prstClr val="black">
                      <a:lumMod val="65000"/>
                      <a:lumOff val="35000"/>
                    </a:prst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32" name="Group 51">
              <a:extLst>
                <a:ext uri="{FF2B5EF4-FFF2-40B4-BE49-F238E27FC236}">
                  <a16:creationId xmlns:a16="http://schemas.microsoft.com/office/drawing/2014/main" id="{0574E9EF-C36D-4360-8DCE-A8FA20824178}"/>
                </a:ext>
              </a:extLst>
            </p:cNvPr>
            <p:cNvGrpSpPr/>
            <p:nvPr/>
          </p:nvGrpSpPr>
          <p:grpSpPr>
            <a:xfrm>
              <a:off x="5267120" y="3331540"/>
              <a:ext cx="2502787" cy="772910"/>
              <a:chOff x="5125236" y="5368588"/>
              <a:chExt cx="3337050" cy="1030544"/>
            </a:xfrm>
          </p:grpSpPr>
          <p:cxnSp>
            <p:nvCxnSpPr>
              <p:cNvPr id="33" name="Straight Connector 52">
                <a:extLst>
                  <a:ext uri="{FF2B5EF4-FFF2-40B4-BE49-F238E27FC236}">
                    <a16:creationId xmlns:a16="http://schemas.microsoft.com/office/drawing/2014/main" id="{1FE5EC21-BA6B-45C4-A0B9-B99B3EE8F5D5}"/>
                  </a:ext>
                </a:extLst>
              </p:cNvPr>
              <p:cNvCxnSpPr/>
              <p:nvPr/>
            </p:nvCxnSpPr>
            <p:spPr>
              <a:xfrm>
                <a:off x="5125236" y="5525788"/>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53">
                <a:extLst>
                  <a:ext uri="{FF2B5EF4-FFF2-40B4-BE49-F238E27FC236}">
                    <a16:creationId xmlns:a16="http://schemas.microsoft.com/office/drawing/2014/main" id="{2B1DB665-DF96-4C60-ADE5-9F8DFBD2D870}"/>
                  </a:ext>
                </a:extLst>
              </p:cNvPr>
              <p:cNvCxnSpPr/>
              <p:nvPr/>
            </p:nvCxnSpPr>
            <p:spPr>
              <a:xfrm flipH="1" flipV="1">
                <a:off x="5125236" y="5983304"/>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 name="TextBox 54">
                <a:extLst>
                  <a:ext uri="{FF2B5EF4-FFF2-40B4-BE49-F238E27FC236}">
                    <a16:creationId xmlns:a16="http://schemas.microsoft.com/office/drawing/2014/main" id="{69DB41ED-7410-4C36-980A-C3885B02CBF4}"/>
                  </a:ext>
                </a:extLst>
              </p:cNvPr>
              <p:cNvSpPr txBox="1"/>
              <p:nvPr/>
            </p:nvSpPr>
            <p:spPr>
              <a:xfrm flipH="1">
                <a:off x="5697800" y="5642514"/>
                <a:ext cx="2764486" cy="756618"/>
              </a:xfrm>
              <a:prstGeom prst="rect">
                <a:avLst/>
              </a:prstGeom>
              <a:noFill/>
              <a:ln>
                <a:noFill/>
              </a:ln>
            </p:spPr>
            <p:txBody>
              <a:bodyPr wrap="square" rtlCol="0">
                <a:spAutoFit/>
              </a:bodyPr>
              <a:lstStyle>
                <a:defPPr>
                  <a:defRPr lang="en-US"/>
                </a:defPPr>
                <a:lvl1pPr>
                  <a:defRPr sz="1100">
                    <a:solidFill>
                      <a:schemeClr val="tx1">
                        <a:lumMod val="50000"/>
                        <a:lumOff val="50000"/>
                      </a:schemeClr>
                    </a:solidFill>
                    <a:latin typeface="+mj-lt"/>
                  </a:defRPr>
                </a:lvl1pPr>
              </a:lstStyle>
              <a:p>
                <a:r>
                  <a:rPr lang="zh-CN" altLang="en-US" sz="1467" b="1"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rPr>
                  <a:t>向公众扩展</a:t>
                </a:r>
                <a:br>
                  <a:rPr lang="en-US" altLang="zh-CN" sz="1200" dirty="0">
                    <a:latin typeface="Source Han Serif SC" panose="02020400000000000000" pitchFamily="18" charset="-122"/>
                    <a:ea typeface="Source Han Serif SC" panose="02020400000000000000" pitchFamily="18" charset="-122"/>
                    <a:sym typeface="Source Han Serif SC" panose="02020400000000000000" pitchFamily="18" charset="-122"/>
                  </a:rPr>
                </a:br>
                <a:r>
                  <a:rPr lang="zh-CN" altLang="zh-CN" sz="1200" dirty="0">
                    <a:ea typeface="Source Han Serif SC" panose="02020400000000000000" pitchFamily="18" charset="-122"/>
                  </a:rPr>
                  <a:t>互动对象也由血缘和地缘关系为主，逐渐向业缘关系甚至是大众扩散。</a:t>
                </a:r>
                <a:endParaRPr lang="en-US" altLang="zh-CN" sz="1200" dirty="0">
                  <a:ea typeface="Source Han Serif SC" panose="02020400000000000000" pitchFamily="18" charset="-122"/>
                  <a:sym typeface="Source Han Serif SC" panose="02020400000000000000" pitchFamily="18" charset="-122"/>
                </a:endParaRPr>
              </a:p>
            </p:txBody>
          </p:sp>
          <p:sp>
            <p:nvSpPr>
              <p:cNvPr id="36" name="TextBox 55">
                <a:extLst>
                  <a:ext uri="{FF2B5EF4-FFF2-40B4-BE49-F238E27FC236}">
                    <a16:creationId xmlns:a16="http://schemas.microsoft.com/office/drawing/2014/main" id="{C9385283-D45A-4FEF-BA55-03632EC8ADAD}"/>
                  </a:ext>
                </a:extLst>
              </p:cNvPr>
              <p:cNvSpPr txBox="1"/>
              <p:nvPr/>
            </p:nvSpPr>
            <p:spPr>
              <a:xfrm flipH="1">
                <a:off x="5703144" y="5368588"/>
                <a:ext cx="2654135" cy="355691"/>
              </a:xfrm>
              <a:prstGeom prst="rect">
                <a:avLst/>
              </a:prstGeom>
              <a:noFill/>
              <a:ln>
                <a:noFill/>
              </a:ln>
            </p:spPr>
            <p:txBody>
              <a:bodyPr wrap="square" rtlCol="0">
                <a:spAutoFit/>
              </a:bodyPr>
              <a:lstStyle/>
              <a:p>
                <a:pPr defTabSz="914377"/>
                <a:r>
                  <a:rPr lang="zh-CN" altLang="en-US" sz="1500" b="1" dirty="0">
                    <a:solidFill>
                      <a:prstClr val="black">
                        <a:lumMod val="65000"/>
                        <a:lumOff val="35000"/>
                      </a:prstClr>
                    </a:solidFill>
                    <a:latin typeface="Source Han Serif SC" panose="02020400000000000000" pitchFamily="18" charset="-122"/>
                    <a:ea typeface="Source Han Serif SC" panose="02020400000000000000" pitchFamily="18" charset="-122"/>
                    <a:sym typeface="Source Han Serif SC" panose="02020400000000000000" pitchFamily="18" charset="-122"/>
                  </a:rPr>
                  <a:t>互动对象</a:t>
                </a:r>
                <a:endParaRPr lang="en-US" sz="1500" b="1" dirty="0">
                  <a:solidFill>
                    <a:prstClr val="black">
                      <a:lumMod val="65000"/>
                      <a:lumOff val="35000"/>
                    </a:prst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spTree>
    <p:extLst>
      <p:ext uri="{BB962C8B-B14F-4D97-AF65-F5344CB8AC3E}">
        <p14:creationId xmlns:p14="http://schemas.microsoft.com/office/powerpoint/2010/main" val="35421786"/>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网络人际互动的生成与发展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53727" cy="431605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网缘式人机互动的发展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跨越时空限制的互动范围</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血缘式、地缘式和业缘式等人际互动交往形态中，当互动主体聚集到同一空间时，互动双方可以通过对外表、语言、姿势和情境等多方面信息的分析与理解，完成互动过程，因而互动必须遵循“面对面”的时间和空间规则。</a:t>
            </a: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固定电话出现后，一定程度上打破了空间距离的局限，但还是无法逾越时间规则。而随着网络信息技术的革新，不仅能够消除地理限制，还能够打破时间规则。当技术中介，包括个人电脑、智能手机以及智能穿戴等进入大众的日常生活后，出现了一种新型传播方式</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CMC</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computer-mediated-communication</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46289463"/>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网络人际互动的生成与发展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91565" cy="436734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网缘式人机互动的发展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跨越时空限制的互动范围</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CMC</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是指个体间的互动可以借助网络脱离时间和空间的限制，达到“共时”与“异时”交错、身体“缺场”和意识“在场”的状态。并且还可以借助移动互联的发展，将互动对象从固定的上网地点解放出来，真正的实现随时随地都可互动的目的。</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随时随地都可互动让互动范围中的时空属性发生了质的变化，在一定程度上实现了互动的自由性。而越来越少的外部限制以及多种多样的互动途径，大大降低了大众的互动成本，同时也大幅提高了在不同情境中开展互动的可能性，从而增进了大众的互动频率。</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242189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网络人际互动的生成与发展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91565" cy="39056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网缘式人机互动的发展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同步共时的互动过程</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因为交往互动需要借助语言和姿势等符号体系在主体间传递、理解以及反馈，从而使互动双方得以实现信息或情感的交流沟通。也就是说无论互动过程是在“共时”还是“异时”状态下进行，互动中的信息传递与交换都需要经历一个循环过程。</a:t>
            </a: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在交往互动的持续过程中，“异步等待”与“同步共时”互动会在循环进程时产生不同的情况和结果如表所示。</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62199064-5EE5-4966-BE46-E95E664ED4D6}"/>
              </a:ext>
            </a:extLst>
          </p:cNvPr>
          <p:cNvGrpSpPr/>
          <p:nvPr/>
        </p:nvGrpSpPr>
        <p:grpSpPr>
          <a:xfrm>
            <a:off x="976310" y="4402587"/>
            <a:ext cx="10210900" cy="2037259"/>
            <a:chOff x="-920226" y="1932673"/>
            <a:chExt cx="15441930" cy="3080937"/>
          </a:xfrm>
        </p:grpSpPr>
        <p:grpSp>
          <p:nvGrpSpPr>
            <p:cNvPr id="11" name="Group 127">
              <a:extLst>
                <a:ext uri="{FF2B5EF4-FFF2-40B4-BE49-F238E27FC236}">
                  <a16:creationId xmlns:a16="http://schemas.microsoft.com/office/drawing/2014/main" id="{EFFFC1CA-ABB9-4327-B576-59B46CEB3B87}"/>
                </a:ext>
              </a:extLst>
            </p:cNvPr>
            <p:cNvGrpSpPr/>
            <p:nvPr/>
          </p:nvGrpSpPr>
          <p:grpSpPr>
            <a:xfrm>
              <a:off x="7685745" y="3305244"/>
              <a:ext cx="1072711" cy="1104619"/>
              <a:chOff x="5217363" y="3593206"/>
              <a:chExt cx="805239" cy="829190"/>
            </a:xfrm>
          </p:grpSpPr>
          <p:sp>
            <p:nvSpPr>
              <p:cNvPr id="58" name="Oval 34">
                <a:extLst>
                  <a:ext uri="{FF2B5EF4-FFF2-40B4-BE49-F238E27FC236}">
                    <a16:creationId xmlns:a16="http://schemas.microsoft.com/office/drawing/2014/main" id="{6C2EC154-7BA7-4184-AE99-CFB298E113D6}"/>
                  </a:ext>
                </a:extLst>
              </p:cNvPr>
              <p:cNvSpPr>
                <a:spLocks noChangeArrowheads="1"/>
              </p:cNvSpPr>
              <p:nvPr/>
            </p:nvSpPr>
            <p:spPr bwMode="auto">
              <a:xfrm>
                <a:off x="5217363" y="3593206"/>
                <a:ext cx="805239" cy="829190"/>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9" name="Group 126">
                <a:extLst>
                  <a:ext uri="{FF2B5EF4-FFF2-40B4-BE49-F238E27FC236}">
                    <a16:creationId xmlns:a16="http://schemas.microsoft.com/office/drawing/2014/main" id="{35BADD5C-431B-4988-ACBB-DFC863C8D79D}"/>
                  </a:ext>
                </a:extLst>
              </p:cNvPr>
              <p:cNvGrpSpPr/>
              <p:nvPr/>
            </p:nvGrpSpPr>
            <p:grpSpPr>
              <a:xfrm>
                <a:off x="5268340" y="3645631"/>
                <a:ext cx="703284" cy="724338"/>
                <a:chOff x="5268340" y="3645631"/>
                <a:chExt cx="703284" cy="724338"/>
              </a:xfrm>
            </p:grpSpPr>
            <p:sp>
              <p:nvSpPr>
                <p:cNvPr id="60" name="Oval 35">
                  <a:extLst>
                    <a:ext uri="{FF2B5EF4-FFF2-40B4-BE49-F238E27FC236}">
                      <a16:creationId xmlns:a16="http://schemas.microsoft.com/office/drawing/2014/main" id="{E7A8FB75-B3CC-4B1D-9EEF-1722298FEC3F}"/>
                    </a:ext>
                  </a:extLst>
                </p:cNvPr>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1" name="Oval 36">
                  <a:extLst>
                    <a:ext uri="{FF2B5EF4-FFF2-40B4-BE49-F238E27FC236}">
                      <a16:creationId xmlns:a16="http://schemas.microsoft.com/office/drawing/2014/main" id="{D4664C2A-FEDD-471C-86D5-20769C028741}"/>
                    </a:ext>
                  </a:extLst>
                </p:cNvPr>
                <p:cNvSpPr>
                  <a:spLocks noChangeArrowheads="1"/>
                </p:cNvSpPr>
                <p:nvPr/>
              </p:nvSpPr>
              <p:spPr bwMode="auto">
                <a:xfrm>
                  <a:off x="5316197" y="3695918"/>
                  <a:ext cx="607570" cy="621625"/>
                </a:xfrm>
                <a:prstGeom prst="ellipse">
                  <a:avLst/>
                </a:prstGeom>
                <a:solidFill>
                  <a:schemeClr val="accent4"/>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2" name="Freeform 85">
                  <a:extLst>
                    <a:ext uri="{FF2B5EF4-FFF2-40B4-BE49-F238E27FC236}">
                      <a16:creationId xmlns:a16="http://schemas.microsoft.com/office/drawing/2014/main" id="{0BDD2A73-07E6-407E-8666-984ADBE09B25}"/>
                    </a:ext>
                  </a:extLst>
                </p:cNvPr>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12" name="Group 123">
              <a:extLst>
                <a:ext uri="{FF2B5EF4-FFF2-40B4-BE49-F238E27FC236}">
                  <a16:creationId xmlns:a16="http://schemas.microsoft.com/office/drawing/2014/main" id="{275D2F50-C359-49B8-8DB1-BF22D4ACE21F}"/>
                </a:ext>
              </a:extLst>
            </p:cNvPr>
            <p:cNvGrpSpPr/>
            <p:nvPr/>
          </p:nvGrpSpPr>
          <p:grpSpPr>
            <a:xfrm>
              <a:off x="3699714" y="2559808"/>
              <a:ext cx="2099685" cy="2160773"/>
              <a:chOff x="2668480" y="971897"/>
              <a:chExt cx="1576146" cy="1622002"/>
            </a:xfrm>
          </p:grpSpPr>
          <p:sp>
            <p:nvSpPr>
              <p:cNvPr id="47" name="Oval 43">
                <a:extLst>
                  <a:ext uri="{FF2B5EF4-FFF2-40B4-BE49-F238E27FC236}">
                    <a16:creationId xmlns:a16="http://schemas.microsoft.com/office/drawing/2014/main" id="{8D74A670-90E6-41D2-B652-4642AF03BBE3}"/>
                  </a:ext>
                </a:extLst>
              </p:cNvPr>
              <p:cNvSpPr>
                <a:spLocks noChangeArrowheads="1"/>
              </p:cNvSpPr>
              <p:nvPr/>
            </p:nvSpPr>
            <p:spPr bwMode="auto">
              <a:xfrm>
                <a:off x="2668480" y="971897"/>
                <a:ext cx="1576146" cy="1622002"/>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Oval 44">
                <a:extLst>
                  <a:ext uri="{FF2B5EF4-FFF2-40B4-BE49-F238E27FC236}">
                    <a16:creationId xmlns:a16="http://schemas.microsoft.com/office/drawing/2014/main" id="{637B813C-C902-4FD4-9CE9-FBEB3D2A0D3F}"/>
                  </a:ext>
                </a:extLst>
              </p:cNvPr>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9" name="Oval 45">
                <a:extLst>
                  <a:ext uri="{FF2B5EF4-FFF2-40B4-BE49-F238E27FC236}">
                    <a16:creationId xmlns:a16="http://schemas.microsoft.com/office/drawing/2014/main" id="{4ED0BB23-AF2D-4259-BD6B-4E060A0C1526}"/>
                  </a:ext>
                </a:extLst>
              </p:cNvPr>
              <p:cNvSpPr>
                <a:spLocks noChangeArrowheads="1"/>
              </p:cNvSpPr>
              <p:nvPr/>
            </p:nvSpPr>
            <p:spPr bwMode="auto">
              <a:xfrm>
                <a:off x="2867189" y="1176252"/>
                <a:ext cx="1179769" cy="1213292"/>
              </a:xfrm>
              <a:prstGeom prst="ellipse">
                <a:avLst/>
              </a:prstGeom>
              <a:solidFill>
                <a:schemeClr val="accent3"/>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Freeform 46">
                <a:extLst>
                  <a:ext uri="{FF2B5EF4-FFF2-40B4-BE49-F238E27FC236}">
                    <a16:creationId xmlns:a16="http://schemas.microsoft.com/office/drawing/2014/main" id="{75AC273E-7567-4ECB-BB73-7FB944DD71E7}"/>
                  </a:ext>
                </a:extLst>
              </p:cNvPr>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1" name="Freeform 55">
                <a:extLst>
                  <a:ext uri="{FF2B5EF4-FFF2-40B4-BE49-F238E27FC236}">
                    <a16:creationId xmlns:a16="http://schemas.microsoft.com/office/drawing/2014/main" id="{F72AA255-0A5B-4D25-8057-5B44B91DC72B}"/>
                  </a:ext>
                </a:extLst>
              </p:cNvPr>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2" name="Freeform 58">
                <a:extLst>
                  <a:ext uri="{FF2B5EF4-FFF2-40B4-BE49-F238E27FC236}">
                    <a16:creationId xmlns:a16="http://schemas.microsoft.com/office/drawing/2014/main" id="{7EAE7C30-CE3E-477D-A80B-B7552A8E9C67}"/>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3" name="Freeform 59">
                <a:extLst>
                  <a:ext uri="{FF2B5EF4-FFF2-40B4-BE49-F238E27FC236}">
                    <a16:creationId xmlns:a16="http://schemas.microsoft.com/office/drawing/2014/main" id="{D9B82DFF-8544-4B05-8EC7-B1317713AC9D}"/>
                  </a:ext>
                </a:extLst>
              </p:cNvPr>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4" name="Freeform 60">
                <a:extLst>
                  <a:ext uri="{FF2B5EF4-FFF2-40B4-BE49-F238E27FC236}">
                    <a16:creationId xmlns:a16="http://schemas.microsoft.com/office/drawing/2014/main" id="{A46A1DDD-AD71-4911-82AA-371CA26DEFAC}"/>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5" name="Oval 61">
                <a:extLst>
                  <a:ext uri="{FF2B5EF4-FFF2-40B4-BE49-F238E27FC236}">
                    <a16:creationId xmlns:a16="http://schemas.microsoft.com/office/drawing/2014/main" id="{4D095883-2A41-41D7-B54E-12F9C4434FC4}"/>
                  </a:ext>
                </a:extLst>
              </p:cNvPr>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6" name="Oval 67">
                <a:extLst>
                  <a:ext uri="{FF2B5EF4-FFF2-40B4-BE49-F238E27FC236}">
                    <a16:creationId xmlns:a16="http://schemas.microsoft.com/office/drawing/2014/main" id="{4D22E732-4DC8-44EA-8A8B-A98B3410DAB8}"/>
                  </a:ext>
                </a:extLst>
              </p:cNvPr>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7" name="Freeform 86">
                <a:extLst>
                  <a:ext uri="{FF2B5EF4-FFF2-40B4-BE49-F238E27FC236}">
                    <a16:creationId xmlns:a16="http://schemas.microsoft.com/office/drawing/2014/main" id="{0BB313D3-B7CD-4BC5-A67E-CEEF3182240C}"/>
                  </a:ext>
                </a:extLst>
              </p:cNvPr>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4" name="Group 125">
              <a:extLst>
                <a:ext uri="{FF2B5EF4-FFF2-40B4-BE49-F238E27FC236}">
                  <a16:creationId xmlns:a16="http://schemas.microsoft.com/office/drawing/2014/main" id="{3808F892-8399-4A08-B2C1-6BF6496F60B5}"/>
                </a:ext>
              </a:extLst>
            </p:cNvPr>
            <p:cNvGrpSpPr/>
            <p:nvPr/>
          </p:nvGrpSpPr>
          <p:grpSpPr>
            <a:xfrm>
              <a:off x="6385736" y="3486258"/>
              <a:ext cx="1444141" cy="1485175"/>
              <a:chOff x="4548411" y="2906316"/>
              <a:chExt cx="1084056" cy="1114858"/>
            </a:xfrm>
          </p:grpSpPr>
          <p:sp>
            <p:nvSpPr>
              <p:cNvPr id="33" name="Oval 37">
                <a:extLst>
                  <a:ext uri="{FF2B5EF4-FFF2-40B4-BE49-F238E27FC236}">
                    <a16:creationId xmlns:a16="http://schemas.microsoft.com/office/drawing/2014/main" id="{1FBDFF59-22EC-4A5E-9C1A-202496BEFEDC}"/>
                  </a:ext>
                </a:extLst>
              </p:cNvPr>
              <p:cNvSpPr>
                <a:spLocks noChangeArrowheads="1"/>
              </p:cNvSpPr>
              <p:nvPr/>
            </p:nvSpPr>
            <p:spPr bwMode="auto">
              <a:xfrm>
                <a:off x="4548411" y="2906316"/>
                <a:ext cx="1007069" cy="1035684"/>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4" name="Oval 38">
                <a:extLst>
                  <a:ext uri="{FF2B5EF4-FFF2-40B4-BE49-F238E27FC236}">
                    <a16:creationId xmlns:a16="http://schemas.microsoft.com/office/drawing/2014/main" id="{A08507CE-FCDA-4002-94CA-C3C883350774}"/>
                  </a:ext>
                </a:extLst>
              </p:cNvPr>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Oval 39">
                <a:extLst>
                  <a:ext uri="{FF2B5EF4-FFF2-40B4-BE49-F238E27FC236}">
                    <a16:creationId xmlns:a16="http://schemas.microsoft.com/office/drawing/2014/main" id="{B427C356-6777-479C-949A-2BB7C3763F9F}"/>
                  </a:ext>
                </a:extLst>
              </p:cNvPr>
              <p:cNvSpPr>
                <a:spLocks noChangeArrowheads="1"/>
              </p:cNvSpPr>
              <p:nvPr/>
            </p:nvSpPr>
            <p:spPr bwMode="auto">
              <a:xfrm>
                <a:off x="4673254" y="3034707"/>
                <a:ext cx="758423" cy="77569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Freeform 48">
                <a:extLst>
                  <a:ext uri="{FF2B5EF4-FFF2-40B4-BE49-F238E27FC236}">
                    <a16:creationId xmlns:a16="http://schemas.microsoft.com/office/drawing/2014/main" id="{51C478AB-C2C0-4872-AA81-5BA8BA1642C2}"/>
                  </a:ext>
                </a:extLst>
              </p:cNvPr>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7" name="Freeform 50">
                <a:extLst>
                  <a:ext uri="{FF2B5EF4-FFF2-40B4-BE49-F238E27FC236}">
                    <a16:creationId xmlns:a16="http://schemas.microsoft.com/office/drawing/2014/main" id="{E4836229-FF6D-4A6A-AED0-79BBB63D3865}"/>
                  </a:ext>
                </a:extLst>
              </p:cNvPr>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Freeform 52">
                <a:extLst>
                  <a:ext uri="{FF2B5EF4-FFF2-40B4-BE49-F238E27FC236}">
                    <a16:creationId xmlns:a16="http://schemas.microsoft.com/office/drawing/2014/main" id="{72E66EF7-DD33-4AFA-8CAA-4088CF2DAE78}"/>
                  </a:ext>
                </a:extLst>
              </p:cNvPr>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9" name="Freeform 75">
                <a:extLst>
                  <a:ext uri="{FF2B5EF4-FFF2-40B4-BE49-F238E27FC236}">
                    <a16:creationId xmlns:a16="http://schemas.microsoft.com/office/drawing/2014/main" id="{6261A295-A786-486B-BCFC-338CC049C9F7}"/>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Freeform 76">
                <a:extLst>
                  <a:ext uri="{FF2B5EF4-FFF2-40B4-BE49-F238E27FC236}">
                    <a16:creationId xmlns:a16="http://schemas.microsoft.com/office/drawing/2014/main" id="{E3A2B441-67C5-4C5E-8F27-FC1432E7FFAA}"/>
                  </a:ext>
                </a:extLst>
              </p:cNvPr>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1" name="Freeform 77">
                <a:extLst>
                  <a:ext uri="{FF2B5EF4-FFF2-40B4-BE49-F238E27FC236}">
                    <a16:creationId xmlns:a16="http://schemas.microsoft.com/office/drawing/2014/main" id="{6D736E91-7144-4BA8-BC76-C3F28B9C8C3C}"/>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2" name="Oval 78">
                <a:extLst>
                  <a:ext uri="{FF2B5EF4-FFF2-40B4-BE49-F238E27FC236}">
                    <a16:creationId xmlns:a16="http://schemas.microsoft.com/office/drawing/2014/main" id="{975FB5BB-4417-4F7C-89C9-8F5BD795AF55}"/>
                  </a:ext>
                </a:extLst>
              </p:cNvPr>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3" name="Freeform 81">
                <a:extLst>
                  <a:ext uri="{FF2B5EF4-FFF2-40B4-BE49-F238E27FC236}">
                    <a16:creationId xmlns:a16="http://schemas.microsoft.com/office/drawing/2014/main" id="{3402980F-CBEA-41E0-9DA6-DCEEDD018F6D}"/>
                  </a:ext>
                </a:extLst>
              </p:cNvPr>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Freeform 82">
                <a:extLst>
                  <a:ext uri="{FF2B5EF4-FFF2-40B4-BE49-F238E27FC236}">
                    <a16:creationId xmlns:a16="http://schemas.microsoft.com/office/drawing/2014/main" id="{F2EF58F7-0034-4CB6-AE80-0A6FF81D5D3D}"/>
                  </a:ext>
                </a:extLst>
              </p:cNvPr>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5" name="Oval 84">
                <a:extLst>
                  <a:ext uri="{FF2B5EF4-FFF2-40B4-BE49-F238E27FC236}">
                    <a16:creationId xmlns:a16="http://schemas.microsoft.com/office/drawing/2014/main" id="{606A94F0-593F-4A05-B4F6-E6E3CEE4202C}"/>
                  </a:ext>
                </a:extLst>
              </p:cNvPr>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6" name="Freeform 87">
                <a:extLst>
                  <a:ext uri="{FF2B5EF4-FFF2-40B4-BE49-F238E27FC236}">
                    <a16:creationId xmlns:a16="http://schemas.microsoft.com/office/drawing/2014/main" id="{2EE90C8E-55E3-486A-AE32-FE6928F5B9F4}"/>
                  </a:ext>
                </a:extLst>
              </p:cNvPr>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Group 124">
              <a:extLst>
                <a:ext uri="{FF2B5EF4-FFF2-40B4-BE49-F238E27FC236}">
                  <a16:creationId xmlns:a16="http://schemas.microsoft.com/office/drawing/2014/main" id="{9E52C138-99D3-437F-95F4-F6F64970A200}"/>
                </a:ext>
              </a:extLst>
            </p:cNvPr>
            <p:cNvGrpSpPr/>
            <p:nvPr/>
          </p:nvGrpSpPr>
          <p:grpSpPr>
            <a:xfrm>
              <a:off x="5536074" y="1932673"/>
              <a:ext cx="1754588" cy="1744583"/>
              <a:chOff x="3707801" y="2040749"/>
              <a:chExt cx="1317096" cy="1309585"/>
            </a:xfrm>
          </p:grpSpPr>
          <p:sp>
            <p:nvSpPr>
              <p:cNvPr id="23" name="Oval 40">
                <a:extLst>
                  <a:ext uri="{FF2B5EF4-FFF2-40B4-BE49-F238E27FC236}">
                    <a16:creationId xmlns:a16="http://schemas.microsoft.com/office/drawing/2014/main" id="{72DACE67-10F6-4AB2-800F-46BAD0770D08}"/>
                  </a:ext>
                </a:extLst>
              </p:cNvPr>
              <p:cNvSpPr>
                <a:spLocks noChangeArrowheads="1"/>
              </p:cNvSpPr>
              <p:nvPr/>
            </p:nvSpPr>
            <p:spPr bwMode="auto">
              <a:xfrm>
                <a:off x="3707801" y="2040749"/>
                <a:ext cx="1259877" cy="129567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Oval 41">
                <a:extLst>
                  <a:ext uri="{FF2B5EF4-FFF2-40B4-BE49-F238E27FC236}">
                    <a16:creationId xmlns:a16="http://schemas.microsoft.com/office/drawing/2014/main" id="{6668BFD7-3A78-4528-A120-B22D5B61A7D7}"/>
                  </a:ext>
                </a:extLst>
              </p:cNvPr>
              <p:cNvSpPr>
                <a:spLocks noChangeArrowheads="1"/>
              </p:cNvSpPr>
              <p:nvPr/>
            </p:nvSpPr>
            <p:spPr bwMode="auto">
              <a:xfrm>
                <a:off x="3791030"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Oval 42">
                <a:extLst>
                  <a:ext uri="{FF2B5EF4-FFF2-40B4-BE49-F238E27FC236}">
                    <a16:creationId xmlns:a16="http://schemas.microsoft.com/office/drawing/2014/main" id="{3B8E6DF6-545F-4815-85F0-EFDE24F15E03}"/>
                  </a:ext>
                </a:extLst>
              </p:cNvPr>
              <p:cNvSpPr>
                <a:spLocks noChangeArrowheads="1"/>
              </p:cNvSpPr>
              <p:nvPr/>
            </p:nvSpPr>
            <p:spPr bwMode="auto">
              <a:xfrm>
                <a:off x="3868016" y="2202308"/>
                <a:ext cx="942566" cy="973629"/>
              </a:xfrm>
              <a:prstGeom prst="ellipse">
                <a:avLst/>
              </a:prstGeom>
              <a:solidFill>
                <a:schemeClr val="accent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Freeform 53">
                <a:extLst>
                  <a:ext uri="{FF2B5EF4-FFF2-40B4-BE49-F238E27FC236}">
                    <a16:creationId xmlns:a16="http://schemas.microsoft.com/office/drawing/2014/main" id="{767F32DF-320F-43BC-AFDD-AFEC7303C1F1}"/>
                  </a:ext>
                </a:extLst>
              </p:cNvPr>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Freeform 64">
                <a:extLst>
                  <a:ext uri="{FF2B5EF4-FFF2-40B4-BE49-F238E27FC236}">
                    <a16:creationId xmlns:a16="http://schemas.microsoft.com/office/drawing/2014/main" id="{5FC5723F-5DC7-48BC-A4EC-B46459D3997E}"/>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Freeform 66">
                <a:extLst>
                  <a:ext uri="{FF2B5EF4-FFF2-40B4-BE49-F238E27FC236}">
                    <a16:creationId xmlns:a16="http://schemas.microsoft.com/office/drawing/2014/main" id="{AF3FBCCA-E329-4D63-A7BB-CE1774F851E1}"/>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Freeform 68">
                <a:extLst>
                  <a:ext uri="{FF2B5EF4-FFF2-40B4-BE49-F238E27FC236}">
                    <a16:creationId xmlns:a16="http://schemas.microsoft.com/office/drawing/2014/main" id="{F1B3DD30-6A8C-441E-84AD-2615FD1B6B00}"/>
                  </a:ext>
                </a:extLst>
              </p:cNvPr>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Freeform 71">
                <a:extLst>
                  <a:ext uri="{FF2B5EF4-FFF2-40B4-BE49-F238E27FC236}">
                    <a16:creationId xmlns:a16="http://schemas.microsoft.com/office/drawing/2014/main" id="{6C37E0FB-40C3-47D7-96F3-6F1C190848D0}"/>
                  </a:ext>
                </a:extLst>
              </p:cNvPr>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Freeform 72">
                <a:extLst>
                  <a:ext uri="{FF2B5EF4-FFF2-40B4-BE49-F238E27FC236}">
                    <a16:creationId xmlns:a16="http://schemas.microsoft.com/office/drawing/2014/main" id="{6BB7702B-6D0F-4CF3-B4E6-C8AD1FA6F3D9}"/>
                  </a:ext>
                </a:extLst>
              </p:cNvPr>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2" name="Freeform 88">
                <a:extLst>
                  <a:ext uri="{FF2B5EF4-FFF2-40B4-BE49-F238E27FC236}">
                    <a16:creationId xmlns:a16="http://schemas.microsoft.com/office/drawing/2014/main" id="{07A2E45D-897D-46EB-83A1-DF3277D3D9C1}"/>
                  </a:ext>
                </a:extLst>
              </p:cNvPr>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6" name="组合 15">
              <a:extLst>
                <a:ext uri="{FF2B5EF4-FFF2-40B4-BE49-F238E27FC236}">
                  <a16:creationId xmlns:a16="http://schemas.microsoft.com/office/drawing/2014/main" id="{1E67A5C9-52EE-467D-8F64-8AA7604564E0}"/>
                </a:ext>
              </a:extLst>
            </p:cNvPr>
            <p:cNvGrpSpPr/>
            <p:nvPr/>
          </p:nvGrpSpPr>
          <p:grpSpPr>
            <a:xfrm>
              <a:off x="-920226" y="2467503"/>
              <a:ext cx="4405478" cy="2546107"/>
              <a:chOff x="-1766591" y="2902386"/>
              <a:chExt cx="4405478" cy="2546107"/>
            </a:xfrm>
          </p:grpSpPr>
          <p:sp>
            <p:nvSpPr>
              <p:cNvPr id="21" name="TextBox 18">
                <a:extLst>
                  <a:ext uri="{FF2B5EF4-FFF2-40B4-BE49-F238E27FC236}">
                    <a16:creationId xmlns:a16="http://schemas.microsoft.com/office/drawing/2014/main" id="{17F2F2E8-D734-4A69-AA06-FC7BA72775CA}"/>
                  </a:ext>
                </a:extLst>
              </p:cNvPr>
              <p:cNvSpPr txBox="1"/>
              <p:nvPr/>
            </p:nvSpPr>
            <p:spPr>
              <a:xfrm flipH="1">
                <a:off x="-1746515" y="2902386"/>
                <a:ext cx="3100758" cy="605086"/>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异步等待</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2" name="矩形 21">
                <a:extLst>
                  <a:ext uri="{FF2B5EF4-FFF2-40B4-BE49-F238E27FC236}">
                    <a16:creationId xmlns:a16="http://schemas.microsoft.com/office/drawing/2014/main" id="{0FB87C67-E7E6-40AD-A813-CAA7B745D523}"/>
                  </a:ext>
                </a:extLst>
              </p:cNvPr>
              <p:cNvSpPr/>
              <p:nvPr/>
            </p:nvSpPr>
            <p:spPr>
              <a:xfrm>
                <a:off x="-1766591" y="3447063"/>
                <a:ext cx="4405478" cy="2001430"/>
              </a:xfrm>
              <a:prstGeom prst="rect">
                <a:avLst/>
              </a:prstGeom>
            </p:spPr>
            <p:txBody>
              <a:bodyPr wrap="square">
                <a:spAutoFit/>
              </a:bodyPr>
              <a:lstStyle/>
              <a:p>
                <a:pPr algn="just"/>
                <a:r>
                  <a:rPr lang="zh-CN" altLang="zh-CN" sz="1600" dirty="0">
                    <a:solidFill>
                      <a:schemeClr val="tx1">
                        <a:lumMod val="50000"/>
                        <a:lumOff val="50000"/>
                      </a:schemeClr>
                    </a:solidFill>
                    <a:ea typeface="Source Han Serif SC" panose="02020400000000000000" pitchFamily="18" charset="-122"/>
                  </a:rPr>
                  <a:t>传统人际互动交往形态以语言或姿势为信息传递符号，表现为“发出→接收理解→反馈”的过程，总有一方在等待接受或等待反馈。</a:t>
                </a:r>
              </a:p>
            </p:txBody>
          </p:sp>
        </p:grpSp>
        <p:grpSp>
          <p:nvGrpSpPr>
            <p:cNvPr id="18" name="组合 17">
              <a:extLst>
                <a:ext uri="{FF2B5EF4-FFF2-40B4-BE49-F238E27FC236}">
                  <a16:creationId xmlns:a16="http://schemas.microsoft.com/office/drawing/2014/main" id="{6AFC17F9-7245-4C71-A5A6-95B93CA188C8}"/>
                </a:ext>
              </a:extLst>
            </p:cNvPr>
            <p:cNvGrpSpPr/>
            <p:nvPr/>
          </p:nvGrpSpPr>
          <p:grpSpPr>
            <a:xfrm>
              <a:off x="9395790" y="2288310"/>
              <a:ext cx="5125914" cy="2547090"/>
              <a:chOff x="681775" y="2723193"/>
              <a:chExt cx="5125914" cy="2547090"/>
            </a:xfrm>
          </p:grpSpPr>
          <p:sp>
            <p:nvSpPr>
              <p:cNvPr id="19" name="TextBox 18">
                <a:extLst>
                  <a:ext uri="{FF2B5EF4-FFF2-40B4-BE49-F238E27FC236}">
                    <a16:creationId xmlns:a16="http://schemas.microsoft.com/office/drawing/2014/main" id="{4C5C80FF-AF3E-4A70-9A62-D4A68B12C4FA}"/>
                  </a:ext>
                </a:extLst>
              </p:cNvPr>
              <p:cNvSpPr txBox="1"/>
              <p:nvPr/>
            </p:nvSpPr>
            <p:spPr>
              <a:xfrm flipH="1">
                <a:off x="3934019" y="2723193"/>
                <a:ext cx="1830772" cy="605085"/>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同步共时</a:t>
                </a:r>
                <a:endParaRPr lang="en-US" altLang="zh-CN" sz="2000" b="1" dirty="0">
                  <a:ea typeface="Source Han Serif SC" panose="02020400000000000000" pitchFamily="18" charset="-122"/>
                  <a:sym typeface="Source Han Serif SC" panose="02020400000000000000" pitchFamily="18" charset="-122"/>
                </a:endParaRPr>
              </a:p>
            </p:txBody>
          </p:sp>
          <p:sp>
            <p:nvSpPr>
              <p:cNvPr id="20" name="矩形 19">
                <a:extLst>
                  <a:ext uri="{FF2B5EF4-FFF2-40B4-BE49-F238E27FC236}">
                    <a16:creationId xmlns:a16="http://schemas.microsoft.com/office/drawing/2014/main" id="{74820DA5-646C-48D2-AD30-18AF430BFC98}"/>
                  </a:ext>
                </a:extLst>
              </p:cNvPr>
              <p:cNvSpPr/>
              <p:nvPr/>
            </p:nvSpPr>
            <p:spPr>
              <a:xfrm>
                <a:off x="681775" y="3268853"/>
                <a:ext cx="5125914" cy="2001430"/>
              </a:xfrm>
              <a:prstGeom prst="rect">
                <a:avLst/>
              </a:prstGeom>
            </p:spPr>
            <p:txBody>
              <a:bodyPr wrap="square">
                <a:spAutoFit/>
              </a:bodyPr>
              <a:lstStyle/>
              <a:p>
                <a:pPr algn="just"/>
                <a:r>
                  <a:rPr lang="zh-CN" altLang="zh-CN" sz="1600" dirty="0">
                    <a:solidFill>
                      <a:schemeClr val="tx1">
                        <a:lumMod val="50000"/>
                        <a:lumOff val="50000"/>
                      </a:schemeClr>
                    </a:solidFill>
                    <a:ea typeface="Source Han Serif SC" panose="02020400000000000000" pitchFamily="18" charset="-122"/>
                  </a:rPr>
                  <a:t>网络人际互动的交往形态借助网络技术，以文字为主要信息传递符号，互动双方或多方同时发出信息，分别对接收到的信息进行反馈，形成多向循环与“同步”互动过程。</a:t>
                </a:r>
              </a:p>
            </p:txBody>
          </p:sp>
        </p:grpSp>
      </p:grpSp>
    </p:spTree>
    <p:extLst>
      <p:ext uri="{BB962C8B-B14F-4D97-AF65-F5344CB8AC3E}">
        <p14:creationId xmlns:p14="http://schemas.microsoft.com/office/powerpoint/2010/main" val="108241429"/>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网络人际互动的生成与发展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91565" cy="24693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网缘式人机互动的发展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综合感官的互动体验</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网络带宽的增加和传输速度的提高，让以新媒体为中介的交往形态提供了下述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个方面的综合感官互动体验。</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8F4DE759-0913-477A-B1E3-0C2DD6F23701}"/>
              </a:ext>
            </a:extLst>
          </p:cNvPr>
          <p:cNvGrpSpPr/>
          <p:nvPr/>
        </p:nvGrpSpPr>
        <p:grpSpPr>
          <a:xfrm>
            <a:off x="867828" y="3604931"/>
            <a:ext cx="10318887" cy="2852622"/>
            <a:chOff x="949809" y="4330145"/>
            <a:chExt cx="10318887" cy="2852622"/>
          </a:xfrm>
        </p:grpSpPr>
        <p:grpSp>
          <p:nvGrpSpPr>
            <p:cNvPr id="11" name="Group 75">
              <a:extLst>
                <a:ext uri="{FF2B5EF4-FFF2-40B4-BE49-F238E27FC236}">
                  <a16:creationId xmlns:a16="http://schemas.microsoft.com/office/drawing/2014/main" id="{CBA66DB9-99EF-4B62-AA32-825340900E4E}"/>
                </a:ext>
              </a:extLst>
            </p:cNvPr>
            <p:cNvGrpSpPr/>
            <p:nvPr/>
          </p:nvGrpSpPr>
          <p:grpSpPr>
            <a:xfrm>
              <a:off x="949809" y="4330145"/>
              <a:ext cx="2416243" cy="2852622"/>
              <a:chOff x="702418" y="3257549"/>
              <a:chExt cx="1812182" cy="2139467"/>
            </a:xfrm>
          </p:grpSpPr>
          <p:sp>
            <p:nvSpPr>
              <p:cNvPr id="26" name="Rectangular Callout 55">
                <a:extLst>
                  <a:ext uri="{FF2B5EF4-FFF2-40B4-BE49-F238E27FC236}">
                    <a16:creationId xmlns:a16="http://schemas.microsoft.com/office/drawing/2014/main" id="{5F047742-6970-4584-BDB2-7EB75AF7A023}"/>
                  </a:ext>
                </a:extLst>
              </p:cNvPr>
              <p:cNvSpPr/>
              <p:nvPr/>
            </p:nvSpPr>
            <p:spPr>
              <a:xfrm flipV="1">
                <a:off x="702418" y="3257549"/>
                <a:ext cx="1812182" cy="2139467"/>
              </a:xfrm>
              <a:prstGeom prst="wedgeRectCallout">
                <a:avLst>
                  <a:gd name="adj1" fmla="val 21398"/>
                  <a:gd name="adj2" fmla="val 678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Freeform 42">
                <a:extLst>
                  <a:ext uri="{FF2B5EF4-FFF2-40B4-BE49-F238E27FC236}">
                    <a16:creationId xmlns:a16="http://schemas.microsoft.com/office/drawing/2014/main" id="{6BF2F949-1C4A-4922-9AD0-3DE7335A2EB1}"/>
                  </a:ext>
                </a:extLst>
              </p:cNvPr>
              <p:cNvSpPr>
                <a:spLocks noEditPoints="1"/>
              </p:cNvSpPr>
              <p:nvPr/>
            </p:nvSpPr>
            <p:spPr bwMode="auto">
              <a:xfrm>
                <a:off x="1387874" y="3415501"/>
                <a:ext cx="421340" cy="362672"/>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Text Placeholder 3">
                <a:extLst>
                  <a:ext uri="{FF2B5EF4-FFF2-40B4-BE49-F238E27FC236}">
                    <a16:creationId xmlns:a16="http://schemas.microsoft.com/office/drawing/2014/main" id="{04217868-F8B5-485F-99B0-C66F869D1D70}"/>
                  </a:ext>
                </a:extLst>
              </p:cNvPr>
              <p:cNvSpPr txBox="1">
                <a:spLocks/>
              </p:cNvSpPr>
              <p:nvPr/>
            </p:nvSpPr>
            <p:spPr>
              <a:xfrm>
                <a:off x="926670" y="3977595"/>
                <a:ext cx="1447800" cy="11079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zh-CN" altLang="zh-CN" b="1" dirty="0">
                    <a:solidFill>
                      <a:schemeClr val="bg1"/>
                    </a:solidFill>
                    <a:ea typeface="Source Han Serif SC" panose="02020400000000000000" pitchFamily="18" charset="-122"/>
                  </a:rPr>
                  <a:t>使文本、表情符号和图片等固有方式由静止状态转变为动态动画，从而让传递的信息更加个性鲜明和生动形象</a:t>
                </a:r>
                <a:endParaRPr lang="en-US" b="1" dirty="0">
                  <a:solidFill>
                    <a:schemeClr val="bg1"/>
                  </a:solidFill>
                  <a:ea typeface="Source Han Serif SC" panose="02020400000000000000" pitchFamily="18" charset="-122"/>
                  <a:sym typeface="Source Han Serif SC" panose="02020400000000000000" pitchFamily="18" charset="-122"/>
                </a:endParaRPr>
              </a:p>
            </p:txBody>
          </p:sp>
        </p:grpSp>
        <p:grpSp>
          <p:nvGrpSpPr>
            <p:cNvPr id="12" name="Group 76">
              <a:extLst>
                <a:ext uri="{FF2B5EF4-FFF2-40B4-BE49-F238E27FC236}">
                  <a16:creationId xmlns:a16="http://schemas.microsoft.com/office/drawing/2014/main" id="{483AADE9-019A-4F8A-92AE-3DA3D17FCA3B}"/>
                </a:ext>
              </a:extLst>
            </p:cNvPr>
            <p:cNvGrpSpPr/>
            <p:nvPr/>
          </p:nvGrpSpPr>
          <p:grpSpPr>
            <a:xfrm>
              <a:off x="3584025" y="4330147"/>
              <a:ext cx="2416243" cy="2852620"/>
              <a:chOff x="2678079" y="3257550"/>
              <a:chExt cx="1812182" cy="2139465"/>
            </a:xfrm>
          </p:grpSpPr>
          <p:sp>
            <p:nvSpPr>
              <p:cNvPr id="23" name="Rectangular Callout 56">
                <a:extLst>
                  <a:ext uri="{FF2B5EF4-FFF2-40B4-BE49-F238E27FC236}">
                    <a16:creationId xmlns:a16="http://schemas.microsoft.com/office/drawing/2014/main" id="{8CBE6E9D-867E-4177-AA67-6F2677619009}"/>
                  </a:ext>
                </a:extLst>
              </p:cNvPr>
              <p:cNvSpPr/>
              <p:nvPr/>
            </p:nvSpPr>
            <p:spPr>
              <a:xfrm flipV="1">
                <a:off x="2678079" y="3257550"/>
                <a:ext cx="1812182" cy="2139465"/>
              </a:xfrm>
              <a:prstGeom prst="wedgeRectCallout">
                <a:avLst>
                  <a:gd name="adj1" fmla="val 21398"/>
                  <a:gd name="adj2" fmla="val 678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Freeform 178">
                <a:extLst>
                  <a:ext uri="{FF2B5EF4-FFF2-40B4-BE49-F238E27FC236}">
                    <a16:creationId xmlns:a16="http://schemas.microsoft.com/office/drawing/2014/main" id="{95DBE6BA-8119-4D96-A1EF-F0CDEA0798D2}"/>
                  </a:ext>
                </a:extLst>
              </p:cNvPr>
              <p:cNvSpPr>
                <a:spLocks noEditPoints="1"/>
              </p:cNvSpPr>
              <p:nvPr/>
            </p:nvSpPr>
            <p:spPr bwMode="auto">
              <a:xfrm>
                <a:off x="3373499" y="3438168"/>
                <a:ext cx="421340" cy="317336"/>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Text Placeholder 3">
                <a:extLst>
                  <a:ext uri="{FF2B5EF4-FFF2-40B4-BE49-F238E27FC236}">
                    <a16:creationId xmlns:a16="http://schemas.microsoft.com/office/drawing/2014/main" id="{4BC37E43-1157-4653-AAD3-A8A643DD5E46}"/>
                  </a:ext>
                </a:extLst>
              </p:cNvPr>
              <p:cNvSpPr txBox="1">
                <a:spLocks/>
              </p:cNvSpPr>
              <p:nvPr/>
            </p:nvSpPr>
            <p:spPr>
              <a:xfrm>
                <a:off x="2860270" y="4025228"/>
                <a:ext cx="1447800" cy="92333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zh-CN" b="1" dirty="0">
                    <a:solidFill>
                      <a:schemeClr val="bg1"/>
                    </a:solidFill>
                    <a:ea typeface="Source Han Serif SC" panose="02020400000000000000" pitchFamily="18" charset="-122"/>
                  </a:rPr>
                  <a:t>将人体的视觉、听觉、触觉以及相应的行为动作进行融合，使互动双方的身体能突破时空限制</a:t>
                </a:r>
              </a:p>
            </p:txBody>
          </p:sp>
        </p:grpSp>
        <p:grpSp>
          <p:nvGrpSpPr>
            <p:cNvPr id="14" name="Group 77">
              <a:extLst>
                <a:ext uri="{FF2B5EF4-FFF2-40B4-BE49-F238E27FC236}">
                  <a16:creationId xmlns:a16="http://schemas.microsoft.com/office/drawing/2014/main" id="{483A72C6-D17D-41CC-BC86-AAF54AA7E869}"/>
                </a:ext>
              </a:extLst>
            </p:cNvPr>
            <p:cNvGrpSpPr/>
            <p:nvPr/>
          </p:nvGrpSpPr>
          <p:grpSpPr>
            <a:xfrm>
              <a:off x="6218240" y="4330147"/>
              <a:ext cx="2416243" cy="2852620"/>
              <a:chOff x="4653740" y="3257550"/>
              <a:chExt cx="1812182" cy="2139465"/>
            </a:xfrm>
          </p:grpSpPr>
          <p:sp>
            <p:nvSpPr>
              <p:cNvPr id="20" name="Rectangular Callout 57">
                <a:extLst>
                  <a:ext uri="{FF2B5EF4-FFF2-40B4-BE49-F238E27FC236}">
                    <a16:creationId xmlns:a16="http://schemas.microsoft.com/office/drawing/2014/main" id="{58975E15-614D-4E80-B6B1-42733E2BC427}"/>
                  </a:ext>
                </a:extLst>
              </p:cNvPr>
              <p:cNvSpPr/>
              <p:nvPr/>
            </p:nvSpPr>
            <p:spPr>
              <a:xfrm flipV="1">
                <a:off x="4653740" y="3257550"/>
                <a:ext cx="1812182" cy="2139465"/>
              </a:xfrm>
              <a:prstGeom prst="wedgeRectCallout">
                <a:avLst>
                  <a:gd name="adj1" fmla="val 21398"/>
                  <a:gd name="adj2" fmla="val 678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Freeform 52">
                <a:extLst>
                  <a:ext uri="{FF2B5EF4-FFF2-40B4-BE49-F238E27FC236}">
                    <a16:creationId xmlns:a16="http://schemas.microsoft.com/office/drawing/2014/main" id="{219B733B-2BD3-4B24-93EF-C2750A212367}"/>
                  </a:ext>
                </a:extLst>
              </p:cNvPr>
              <p:cNvSpPr>
                <a:spLocks noEditPoints="1"/>
              </p:cNvSpPr>
              <p:nvPr/>
            </p:nvSpPr>
            <p:spPr bwMode="auto">
              <a:xfrm>
                <a:off x="5366494" y="3362169"/>
                <a:ext cx="386672" cy="416004"/>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2" name="Text Placeholder 3">
                <a:extLst>
                  <a:ext uri="{FF2B5EF4-FFF2-40B4-BE49-F238E27FC236}">
                    <a16:creationId xmlns:a16="http://schemas.microsoft.com/office/drawing/2014/main" id="{4804ECA7-2FFA-413B-BDC3-D5BFA4EF1AF8}"/>
                  </a:ext>
                </a:extLst>
              </p:cNvPr>
              <p:cNvSpPr txBox="1">
                <a:spLocks/>
              </p:cNvSpPr>
              <p:nvPr/>
            </p:nvSpPr>
            <p:spPr>
              <a:xfrm>
                <a:off x="4819518" y="4005194"/>
                <a:ext cx="1447800" cy="110799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zh-CN" b="1" dirty="0">
                    <a:solidFill>
                      <a:schemeClr val="bg1"/>
                    </a:solidFill>
                    <a:ea typeface="Source Han Serif SC" panose="02020400000000000000" pitchFamily="18" charset="-122"/>
                  </a:rPr>
                  <a:t>通过动态影像和音频再现，在跨越时空的互动过程中形成身体“在场”的感觉，从而延伸互动者的各项感官</a:t>
                </a:r>
              </a:p>
            </p:txBody>
          </p:sp>
        </p:grpSp>
        <p:grpSp>
          <p:nvGrpSpPr>
            <p:cNvPr id="15" name="Group 78">
              <a:extLst>
                <a:ext uri="{FF2B5EF4-FFF2-40B4-BE49-F238E27FC236}">
                  <a16:creationId xmlns:a16="http://schemas.microsoft.com/office/drawing/2014/main" id="{C31C4EF6-6260-4044-BA44-0FCB5988ADC4}"/>
                </a:ext>
              </a:extLst>
            </p:cNvPr>
            <p:cNvGrpSpPr/>
            <p:nvPr/>
          </p:nvGrpSpPr>
          <p:grpSpPr>
            <a:xfrm>
              <a:off x="8852453" y="4330147"/>
              <a:ext cx="2416243" cy="2852620"/>
              <a:chOff x="6629400" y="3257550"/>
              <a:chExt cx="1812182" cy="2139465"/>
            </a:xfrm>
          </p:grpSpPr>
          <p:sp>
            <p:nvSpPr>
              <p:cNvPr id="16" name="Rectangular Callout 58">
                <a:extLst>
                  <a:ext uri="{FF2B5EF4-FFF2-40B4-BE49-F238E27FC236}">
                    <a16:creationId xmlns:a16="http://schemas.microsoft.com/office/drawing/2014/main" id="{B0AD185A-EDE0-4AB2-BFFC-FD87A330C97C}"/>
                  </a:ext>
                </a:extLst>
              </p:cNvPr>
              <p:cNvSpPr/>
              <p:nvPr/>
            </p:nvSpPr>
            <p:spPr>
              <a:xfrm flipV="1">
                <a:off x="6629400" y="3257550"/>
                <a:ext cx="1812182" cy="2139465"/>
              </a:xfrm>
              <a:prstGeom prst="wedgeRectCallout">
                <a:avLst>
                  <a:gd name="adj1" fmla="val 21398"/>
                  <a:gd name="adj2" fmla="val 6787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Freeform 83">
                <a:extLst>
                  <a:ext uri="{FF2B5EF4-FFF2-40B4-BE49-F238E27FC236}">
                    <a16:creationId xmlns:a16="http://schemas.microsoft.com/office/drawing/2014/main" id="{0D45498C-B7F2-4477-BADD-D95F378947E7}"/>
                  </a:ext>
                </a:extLst>
              </p:cNvPr>
              <p:cNvSpPr>
                <a:spLocks noEditPoints="1"/>
              </p:cNvSpPr>
              <p:nvPr/>
            </p:nvSpPr>
            <p:spPr bwMode="auto">
              <a:xfrm>
                <a:off x="7388908" y="3336328"/>
                <a:ext cx="293165" cy="439748"/>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9" name="Text Placeholder 3">
                <a:extLst>
                  <a:ext uri="{FF2B5EF4-FFF2-40B4-BE49-F238E27FC236}">
                    <a16:creationId xmlns:a16="http://schemas.microsoft.com/office/drawing/2014/main" id="{0A69E0A3-49BD-4C80-B7DA-0DD760401CF2}"/>
                  </a:ext>
                </a:extLst>
              </p:cNvPr>
              <p:cNvSpPr txBox="1">
                <a:spLocks/>
              </p:cNvSpPr>
              <p:nvPr/>
            </p:nvSpPr>
            <p:spPr>
              <a:xfrm>
                <a:off x="6831495" y="4022243"/>
                <a:ext cx="1447800" cy="76174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zh-CN" b="1" dirty="0">
                    <a:solidFill>
                      <a:schemeClr val="bg1"/>
                    </a:solidFill>
                    <a:ea typeface="Source Han Serif SC" panose="02020400000000000000" pitchFamily="18" charset="-122"/>
                  </a:rPr>
                  <a:t>在最大程度上接近传统面对面互动的体验，让网络人际互动也具有“社会性”</a:t>
                </a:r>
              </a:p>
            </p:txBody>
          </p:sp>
        </p:grpSp>
      </p:grpSp>
    </p:spTree>
    <p:extLst>
      <p:ext uri="{BB962C8B-B14F-4D97-AF65-F5344CB8AC3E}">
        <p14:creationId xmlns:p14="http://schemas.microsoft.com/office/powerpoint/2010/main" val="966865957"/>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网络人际互动的生成与发展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91565" cy="436734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网缘式人机互动的发展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向公众扩展的互动对象</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传统人际互动的交往形态由于受时空限制，仅在个体和小群体之间进行（血缘式、地缘式和业缘式人际互动的交往范围特点）。但是随着互联网的产生以及广泛应用，人际互动不再局限于特定时空。而大幅降低的互动成本，为互动对象的外延奠定了技术基础。</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并且随着大众互动范围的跨越，互动对象也由血缘和地缘关系为主，逐渐向业缘关系甚至是大众扩散。因为只要在社交平台上发出信息，所有登录该平台的用户都可以接收到，并对其进行反馈。所以新型社交平台（例如论坛、微博和微信公众号）的出现，在一定程度上扩宽了互动的潜在对象。</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8901306"/>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网络人际互动的生成与发展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91565" cy="293105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网缘式人机互动的发展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向公众扩展的互动对象</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截至</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2020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月底，中国网民规模达到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9.89</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亿，互联网普及率为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70.4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％，较</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2020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月网民增加了</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8540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万，普及率提升了</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5.9</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个百分点。</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2015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~2020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年我国网民规模及互联网普及率。</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2530" name="Picture 2">
            <a:extLst>
              <a:ext uri="{FF2B5EF4-FFF2-40B4-BE49-F238E27FC236}">
                <a16:creationId xmlns:a16="http://schemas.microsoft.com/office/drawing/2014/main" id="{5DD85131-5830-445B-937F-7C8E902C1B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6316" y="3334887"/>
            <a:ext cx="5676124" cy="3223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0873074"/>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网络人际互动的生成与发展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91565" cy="24693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网缘式人机互动的发展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向公众扩展的互动对象</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其中，手机网民规模达到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9.86</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亿。与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2020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月相比，增加了</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8885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万人，手机网民占总体网民的比例也随之增至</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99.7</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2015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~2020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年我国手机网民规模及占网民规模的比例。</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3554" name="Picture 2">
            <a:extLst>
              <a:ext uri="{FF2B5EF4-FFF2-40B4-BE49-F238E27FC236}">
                <a16:creationId xmlns:a16="http://schemas.microsoft.com/office/drawing/2014/main" id="{CCBF3E33-44B5-44B2-8F62-4EFB3659FF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2224" y="3097912"/>
            <a:ext cx="6032226" cy="340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8001412"/>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网络人际互动的生成与发展</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91565" cy="149476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网缘式人机互动的发展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公私界限模糊的互动领域</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id="{FCDE3B9A-9949-491B-B29D-1D38CCC9622A}"/>
              </a:ext>
            </a:extLst>
          </p:cNvPr>
          <p:cNvGrpSpPr/>
          <p:nvPr/>
        </p:nvGrpSpPr>
        <p:grpSpPr>
          <a:xfrm>
            <a:off x="782149" y="2626333"/>
            <a:ext cx="10914919" cy="3591579"/>
            <a:chOff x="782149" y="2626333"/>
            <a:chExt cx="10914919" cy="3591579"/>
          </a:xfrm>
        </p:grpSpPr>
        <p:grpSp>
          <p:nvGrpSpPr>
            <p:cNvPr id="10" name="组合 9">
              <a:extLst>
                <a:ext uri="{FF2B5EF4-FFF2-40B4-BE49-F238E27FC236}">
                  <a16:creationId xmlns:a16="http://schemas.microsoft.com/office/drawing/2014/main" id="{73633993-5183-45A0-9009-BA3F1D187572}"/>
                </a:ext>
              </a:extLst>
            </p:cNvPr>
            <p:cNvGrpSpPr/>
            <p:nvPr/>
          </p:nvGrpSpPr>
          <p:grpSpPr>
            <a:xfrm>
              <a:off x="798167" y="2626333"/>
              <a:ext cx="10771330" cy="3591579"/>
              <a:chOff x="1384285" y="1671779"/>
              <a:chExt cx="9895823" cy="3299654"/>
            </a:xfrm>
          </p:grpSpPr>
          <p:grpSp>
            <p:nvGrpSpPr>
              <p:cNvPr id="11" name="Group 127">
                <a:extLst>
                  <a:ext uri="{FF2B5EF4-FFF2-40B4-BE49-F238E27FC236}">
                    <a16:creationId xmlns:a16="http://schemas.microsoft.com/office/drawing/2014/main" id="{AE2842EA-387E-4EDB-86C9-4C13B52D9136}"/>
                  </a:ext>
                </a:extLst>
              </p:cNvPr>
              <p:cNvGrpSpPr/>
              <p:nvPr/>
            </p:nvGrpSpPr>
            <p:grpSpPr>
              <a:xfrm>
                <a:off x="7685745" y="3305244"/>
                <a:ext cx="1072711" cy="1104619"/>
                <a:chOff x="5217363" y="3593206"/>
                <a:chExt cx="805239" cy="829190"/>
              </a:xfrm>
            </p:grpSpPr>
            <p:sp>
              <p:nvSpPr>
                <p:cNvPr id="58" name="Oval 34">
                  <a:extLst>
                    <a:ext uri="{FF2B5EF4-FFF2-40B4-BE49-F238E27FC236}">
                      <a16:creationId xmlns:a16="http://schemas.microsoft.com/office/drawing/2014/main" id="{89BEAF3B-0CFF-47F5-9DA4-4E0CC05FB5EC}"/>
                    </a:ext>
                  </a:extLst>
                </p:cNvPr>
                <p:cNvSpPr>
                  <a:spLocks noChangeArrowheads="1"/>
                </p:cNvSpPr>
                <p:nvPr/>
              </p:nvSpPr>
              <p:spPr bwMode="auto">
                <a:xfrm>
                  <a:off x="5217363" y="3593206"/>
                  <a:ext cx="805239" cy="829190"/>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9" name="Group 126">
                  <a:extLst>
                    <a:ext uri="{FF2B5EF4-FFF2-40B4-BE49-F238E27FC236}">
                      <a16:creationId xmlns:a16="http://schemas.microsoft.com/office/drawing/2014/main" id="{6492362F-C373-4D6E-B99B-50C50D8F2980}"/>
                    </a:ext>
                  </a:extLst>
                </p:cNvPr>
                <p:cNvGrpSpPr/>
                <p:nvPr/>
              </p:nvGrpSpPr>
              <p:grpSpPr>
                <a:xfrm>
                  <a:off x="5268340" y="3645631"/>
                  <a:ext cx="703284" cy="724338"/>
                  <a:chOff x="5268340" y="3645631"/>
                  <a:chExt cx="703284" cy="724338"/>
                </a:xfrm>
              </p:grpSpPr>
              <p:sp>
                <p:nvSpPr>
                  <p:cNvPr id="60" name="Oval 35">
                    <a:extLst>
                      <a:ext uri="{FF2B5EF4-FFF2-40B4-BE49-F238E27FC236}">
                        <a16:creationId xmlns:a16="http://schemas.microsoft.com/office/drawing/2014/main" id="{69408CFB-3EA8-41E0-9D6C-657E6B1AE13D}"/>
                      </a:ext>
                    </a:extLst>
                  </p:cNvPr>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1" name="Oval 36">
                    <a:extLst>
                      <a:ext uri="{FF2B5EF4-FFF2-40B4-BE49-F238E27FC236}">
                        <a16:creationId xmlns:a16="http://schemas.microsoft.com/office/drawing/2014/main" id="{CB798A6E-FF3D-42CC-BECD-BEDAA4670DF7}"/>
                      </a:ext>
                    </a:extLst>
                  </p:cNvPr>
                  <p:cNvSpPr>
                    <a:spLocks noChangeArrowheads="1"/>
                  </p:cNvSpPr>
                  <p:nvPr/>
                </p:nvSpPr>
                <p:spPr bwMode="auto">
                  <a:xfrm>
                    <a:off x="5316197" y="3695918"/>
                    <a:ext cx="607570" cy="621625"/>
                  </a:xfrm>
                  <a:prstGeom prst="ellipse">
                    <a:avLst/>
                  </a:prstGeom>
                  <a:solidFill>
                    <a:schemeClr val="accent4"/>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2" name="Freeform 85">
                    <a:extLst>
                      <a:ext uri="{FF2B5EF4-FFF2-40B4-BE49-F238E27FC236}">
                        <a16:creationId xmlns:a16="http://schemas.microsoft.com/office/drawing/2014/main" id="{EF4F2359-0EFA-4000-9B61-B70FA1E904CE}"/>
                      </a:ext>
                    </a:extLst>
                  </p:cNvPr>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12" name="Group 123">
                <a:extLst>
                  <a:ext uri="{FF2B5EF4-FFF2-40B4-BE49-F238E27FC236}">
                    <a16:creationId xmlns:a16="http://schemas.microsoft.com/office/drawing/2014/main" id="{1E38BD66-47DD-4013-95EF-F17512DB6AE1}"/>
                  </a:ext>
                </a:extLst>
              </p:cNvPr>
              <p:cNvGrpSpPr/>
              <p:nvPr/>
            </p:nvGrpSpPr>
            <p:grpSpPr>
              <a:xfrm>
                <a:off x="3699714" y="2559808"/>
                <a:ext cx="2099685" cy="2160773"/>
                <a:chOff x="2668480" y="971897"/>
                <a:chExt cx="1576146" cy="1622002"/>
              </a:xfrm>
            </p:grpSpPr>
            <p:sp>
              <p:nvSpPr>
                <p:cNvPr id="47" name="Oval 43">
                  <a:extLst>
                    <a:ext uri="{FF2B5EF4-FFF2-40B4-BE49-F238E27FC236}">
                      <a16:creationId xmlns:a16="http://schemas.microsoft.com/office/drawing/2014/main" id="{059F6B1E-0151-4834-AAD0-11404DA8FC99}"/>
                    </a:ext>
                  </a:extLst>
                </p:cNvPr>
                <p:cNvSpPr>
                  <a:spLocks noChangeArrowheads="1"/>
                </p:cNvSpPr>
                <p:nvPr/>
              </p:nvSpPr>
              <p:spPr bwMode="auto">
                <a:xfrm>
                  <a:off x="2668480" y="971897"/>
                  <a:ext cx="1576146" cy="1622002"/>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Oval 44">
                  <a:extLst>
                    <a:ext uri="{FF2B5EF4-FFF2-40B4-BE49-F238E27FC236}">
                      <a16:creationId xmlns:a16="http://schemas.microsoft.com/office/drawing/2014/main" id="{B7DE85DF-E917-4F1B-8786-E6DD62BC5B79}"/>
                    </a:ext>
                  </a:extLst>
                </p:cNvPr>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9" name="Oval 45">
                  <a:extLst>
                    <a:ext uri="{FF2B5EF4-FFF2-40B4-BE49-F238E27FC236}">
                      <a16:creationId xmlns:a16="http://schemas.microsoft.com/office/drawing/2014/main" id="{ECCFC1FE-2F2D-4686-BCC3-95D1D1C1590E}"/>
                    </a:ext>
                  </a:extLst>
                </p:cNvPr>
                <p:cNvSpPr>
                  <a:spLocks noChangeArrowheads="1"/>
                </p:cNvSpPr>
                <p:nvPr/>
              </p:nvSpPr>
              <p:spPr bwMode="auto">
                <a:xfrm>
                  <a:off x="2867189" y="1176252"/>
                  <a:ext cx="1179769" cy="1213292"/>
                </a:xfrm>
                <a:prstGeom prst="ellipse">
                  <a:avLst/>
                </a:prstGeom>
                <a:solidFill>
                  <a:schemeClr val="accent3"/>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Freeform 46">
                  <a:extLst>
                    <a:ext uri="{FF2B5EF4-FFF2-40B4-BE49-F238E27FC236}">
                      <a16:creationId xmlns:a16="http://schemas.microsoft.com/office/drawing/2014/main" id="{5EB389AA-922E-4E13-B815-D233F7228BCF}"/>
                    </a:ext>
                  </a:extLst>
                </p:cNvPr>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1" name="Freeform 55">
                  <a:extLst>
                    <a:ext uri="{FF2B5EF4-FFF2-40B4-BE49-F238E27FC236}">
                      <a16:creationId xmlns:a16="http://schemas.microsoft.com/office/drawing/2014/main" id="{2BD14A6B-C69A-4D4E-BFA0-9586A6F7B5BB}"/>
                    </a:ext>
                  </a:extLst>
                </p:cNvPr>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2" name="Freeform 58">
                  <a:extLst>
                    <a:ext uri="{FF2B5EF4-FFF2-40B4-BE49-F238E27FC236}">
                      <a16:creationId xmlns:a16="http://schemas.microsoft.com/office/drawing/2014/main" id="{9A99A217-B84E-428D-80E4-597B30FAFE0C}"/>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3" name="Freeform 59">
                  <a:extLst>
                    <a:ext uri="{FF2B5EF4-FFF2-40B4-BE49-F238E27FC236}">
                      <a16:creationId xmlns:a16="http://schemas.microsoft.com/office/drawing/2014/main" id="{F177B064-F979-4447-8990-6ECB7D00A276}"/>
                    </a:ext>
                  </a:extLst>
                </p:cNvPr>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4" name="Freeform 60">
                  <a:extLst>
                    <a:ext uri="{FF2B5EF4-FFF2-40B4-BE49-F238E27FC236}">
                      <a16:creationId xmlns:a16="http://schemas.microsoft.com/office/drawing/2014/main" id="{20BA012B-489B-412D-9A86-CA4EF87CBBCB}"/>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5" name="Oval 61">
                  <a:extLst>
                    <a:ext uri="{FF2B5EF4-FFF2-40B4-BE49-F238E27FC236}">
                      <a16:creationId xmlns:a16="http://schemas.microsoft.com/office/drawing/2014/main" id="{065FA4A0-9280-49CB-8219-E1C507D8379F}"/>
                    </a:ext>
                  </a:extLst>
                </p:cNvPr>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6" name="Oval 67">
                  <a:extLst>
                    <a:ext uri="{FF2B5EF4-FFF2-40B4-BE49-F238E27FC236}">
                      <a16:creationId xmlns:a16="http://schemas.microsoft.com/office/drawing/2014/main" id="{1155F5D5-7961-4AA3-B0E2-A202DAA9643F}"/>
                    </a:ext>
                  </a:extLst>
                </p:cNvPr>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7" name="Freeform 86">
                  <a:extLst>
                    <a:ext uri="{FF2B5EF4-FFF2-40B4-BE49-F238E27FC236}">
                      <a16:creationId xmlns:a16="http://schemas.microsoft.com/office/drawing/2014/main" id="{112AADD0-4D0E-4112-BBA1-A89542FB72AB}"/>
                    </a:ext>
                  </a:extLst>
                </p:cNvPr>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4" name="Group 125">
                <a:extLst>
                  <a:ext uri="{FF2B5EF4-FFF2-40B4-BE49-F238E27FC236}">
                    <a16:creationId xmlns:a16="http://schemas.microsoft.com/office/drawing/2014/main" id="{BC10C165-2C1E-4F60-AE90-D610A04189E1}"/>
                  </a:ext>
                </a:extLst>
              </p:cNvPr>
              <p:cNvGrpSpPr/>
              <p:nvPr/>
            </p:nvGrpSpPr>
            <p:grpSpPr>
              <a:xfrm>
                <a:off x="6385736" y="3486258"/>
                <a:ext cx="1444141" cy="1485175"/>
                <a:chOff x="4548411" y="2906316"/>
                <a:chExt cx="1084056" cy="1114858"/>
              </a:xfrm>
            </p:grpSpPr>
            <p:sp>
              <p:nvSpPr>
                <p:cNvPr id="33" name="Oval 37">
                  <a:extLst>
                    <a:ext uri="{FF2B5EF4-FFF2-40B4-BE49-F238E27FC236}">
                      <a16:creationId xmlns:a16="http://schemas.microsoft.com/office/drawing/2014/main" id="{D4F8F08E-96B9-4C85-895C-44E1BE4B29F6}"/>
                    </a:ext>
                  </a:extLst>
                </p:cNvPr>
                <p:cNvSpPr>
                  <a:spLocks noChangeArrowheads="1"/>
                </p:cNvSpPr>
                <p:nvPr/>
              </p:nvSpPr>
              <p:spPr bwMode="auto">
                <a:xfrm>
                  <a:off x="4548411" y="2906316"/>
                  <a:ext cx="1007069" cy="1035684"/>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4" name="Oval 38">
                  <a:extLst>
                    <a:ext uri="{FF2B5EF4-FFF2-40B4-BE49-F238E27FC236}">
                      <a16:creationId xmlns:a16="http://schemas.microsoft.com/office/drawing/2014/main" id="{E1BB1781-2580-43CF-AC97-4D7D6848755E}"/>
                    </a:ext>
                  </a:extLst>
                </p:cNvPr>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Oval 39">
                  <a:extLst>
                    <a:ext uri="{FF2B5EF4-FFF2-40B4-BE49-F238E27FC236}">
                      <a16:creationId xmlns:a16="http://schemas.microsoft.com/office/drawing/2014/main" id="{5C8049B5-44F6-44AF-B476-0A77E24A80DD}"/>
                    </a:ext>
                  </a:extLst>
                </p:cNvPr>
                <p:cNvSpPr>
                  <a:spLocks noChangeArrowheads="1"/>
                </p:cNvSpPr>
                <p:nvPr/>
              </p:nvSpPr>
              <p:spPr bwMode="auto">
                <a:xfrm>
                  <a:off x="4673254" y="3034707"/>
                  <a:ext cx="758423" cy="77569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Freeform 48">
                  <a:extLst>
                    <a:ext uri="{FF2B5EF4-FFF2-40B4-BE49-F238E27FC236}">
                      <a16:creationId xmlns:a16="http://schemas.microsoft.com/office/drawing/2014/main" id="{8BD11683-154D-4274-A8B0-6C57B73C6507}"/>
                    </a:ext>
                  </a:extLst>
                </p:cNvPr>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7" name="Freeform 50">
                  <a:extLst>
                    <a:ext uri="{FF2B5EF4-FFF2-40B4-BE49-F238E27FC236}">
                      <a16:creationId xmlns:a16="http://schemas.microsoft.com/office/drawing/2014/main" id="{312DE061-738F-4290-A4A7-643CDA6F1992}"/>
                    </a:ext>
                  </a:extLst>
                </p:cNvPr>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Freeform 52">
                  <a:extLst>
                    <a:ext uri="{FF2B5EF4-FFF2-40B4-BE49-F238E27FC236}">
                      <a16:creationId xmlns:a16="http://schemas.microsoft.com/office/drawing/2014/main" id="{E71B1DAD-F581-43DD-B876-85C0E785BCA1}"/>
                    </a:ext>
                  </a:extLst>
                </p:cNvPr>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9" name="Freeform 75">
                  <a:extLst>
                    <a:ext uri="{FF2B5EF4-FFF2-40B4-BE49-F238E27FC236}">
                      <a16:creationId xmlns:a16="http://schemas.microsoft.com/office/drawing/2014/main" id="{2425D6FC-65E4-47E7-857E-B731C6F00A17}"/>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Freeform 76">
                  <a:extLst>
                    <a:ext uri="{FF2B5EF4-FFF2-40B4-BE49-F238E27FC236}">
                      <a16:creationId xmlns:a16="http://schemas.microsoft.com/office/drawing/2014/main" id="{D20E5A48-A719-4220-B170-B92EA37F14B1}"/>
                    </a:ext>
                  </a:extLst>
                </p:cNvPr>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1" name="Freeform 77">
                  <a:extLst>
                    <a:ext uri="{FF2B5EF4-FFF2-40B4-BE49-F238E27FC236}">
                      <a16:creationId xmlns:a16="http://schemas.microsoft.com/office/drawing/2014/main" id="{E72D6A14-BDED-46DD-B8CD-435B78832C70}"/>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2" name="Oval 78">
                  <a:extLst>
                    <a:ext uri="{FF2B5EF4-FFF2-40B4-BE49-F238E27FC236}">
                      <a16:creationId xmlns:a16="http://schemas.microsoft.com/office/drawing/2014/main" id="{D2E8B1A8-F78F-43F9-AE1E-602D2383804C}"/>
                    </a:ext>
                  </a:extLst>
                </p:cNvPr>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3" name="Freeform 81">
                  <a:extLst>
                    <a:ext uri="{FF2B5EF4-FFF2-40B4-BE49-F238E27FC236}">
                      <a16:creationId xmlns:a16="http://schemas.microsoft.com/office/drawing/2014/main" id="{F571C87D-473F-4670-8A5B-88BDC82AF5C7}"/>
                    </a:ext>
                  </a:extLst>
                </p:cNvPr>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Freeform 82">
                  <a:extLst>
                    <a:ext uri="{FF2B5EF4-FFF2-40B4-BE49-F238E27FC236}">
                      <a16:creationId xmlns:a16="http://schemas.microsoft.com/office/drawing/2014/main" id="{56907B6A-F275-458E-BDE6-2F906CAA8DF3}"/>
                    </a:ext>
                  </a:extLst>
                </p:cNvPr>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5" name="Oval 84">
                  <a:extLst>
                    <a:ext uri="{FF2B5EF4-FFF2-40B4-BE49-F238E27FC236}">
                      <a16:creationId xmlns:a16="http://schemas.microsoft.com/office/drawing/2014/main" id="{8332A538-D704-4EAF-8D30-CDCAC445454F}"/>
                    </a:ext>
                  </a:extLst>
                </p:cNvPr>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6" name="Freeform 87">
                  <a:extLst>
                    <a:ext uri="{FF2B5EF4-FFF2-40B4-BE49-F238E27FC236}">
                      <a16:creationId xmlns:a16="http://schemas.microsoft.com/office/drawing/2014/main" id="{31E2AB18-43C4-4248-8257-DEBFE3F501A5}"/>
                    </a:ext>
                  </a:extLst>
                </p:cNvPr>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Group 124">
                <a:extLst>
                  <a:ext uri="{FF2B5EF4-FFF2-40B4-BE49-F238E27FC236}">
                    <a16:creationId xmlns:a16="http://schemas.microsoft.com/office/drawing/2014/main" id="{CD890E12-F53B-43EC-9638-121C4E1BD160}"/>
                  </a:ext>
                </a:extLst>
              </p:cNvPr>
              <p:cNvGrpSpPr/>
              <p:nvPr/>
            </p:nvGrpSpPr>
            <p:grpSpPr>
              <a:xfrm>
                <a:off x="5536074" y="1932673"/>
                <a:ext cx="1754588" cy="1744583"/>
                <a:chOff x="3707801" y="2040749"/>
                <a:chExt cx="1317096" cy="1309585"/>
              </a:xfrm>
            </p:grpSpPr>
            <p:sp>
              <p:nvSpPr>
                <p:cNvPr id="23" name="Oval 40">
                  <a:extLst>
                    <a:ext uri="{FF2B5EF4-FFF2-40B4-BE49-F238E27FC236}">
                      <a16:creationId xmlns:a16="http://schemas.microsoft.com/office/drawing/2014/main" id="{5A8C26E7-E1C0-4645-90A9-D95707C57F3C}"/>
                    </a:ext>
                  </a:extLst>
                </p:cNvPr>
                <p:cNvSpPr>
                  <a:spLocks noChangeArrowheads="1"/>
                </p:cNvSpPr>
                <p:nvPr/>
              </p:nvSpPr>
              <p:spPr bwMode="auto">
                <a:xfrm>
                  <a:off x="3707801" y="2040749"/>
                  <a:ext cx="1259877" cy="129567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Oval 41">
                  <a:extLst>
                    <a:ext uri="{FF2B5EF4-FFF2-40B4-BE49-F238E27FC236}">
                      <a16:creationId xmlns:a16="http://schemas.microsoft.com/office/drawing/2014/main" id="{4069B47E-08C6-4202-A084-D4E109C14FB8}"/>
                    </a:ext>
                  </a:extLst>
                </p:cNvPr>
                <p:cNvSpPr>
                  <a:spLocks noChangeArrowheads="1"/>
                </p:cNvSpPr>
                <p:nvPr/>
              </p:nvSpPr>
              <p:spPr bwMode="auto">
                <a:xfrm>
                  <a:off x="3791030"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Oval 42">
                  <a:extLst>
                    <a:ext uri="{FF2B5EF4-FFF2-40B4-BE49-F238E27FC236}">
                      <a16:creationId xmlns:a16="http://schemas.microsoft.com/office/drawing/2014/main" id="{324FD24C-1007-49A1-834C-5CBCF87F85B5}"/>
                    </a:ext>
                  </a:extLst>
                </p:cNvPr>
                <p:cNvSpPr>
                  <a:spLocks noChangeArrowheads="1"/>
                </p:cNvSpPr>
                <p:nvPr/>
              </p:nvSpPr>
              <p:spPr bwMode="auto">
                <a:xfrm>
                  <a:off x="3868016" y="2202308"/>
                  <a:ext cx="942566" cy="973629"/>
                </a:xfrm>
                <a:prstGeom prst="ellipse">
                  <a:avLst/>
                </a:prstGeom>
                <a:solidFill>
                  <a:schemeClr val="accent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Freeform 53">
                  <a:extLst>
                    <a:ext uri="{FF2B5EF4-FFF2-40B4-BE49-F238E27FC236}">
                      <a16:creationId xmlns:a16="http://schemas.microsoft.com/office/drawing/2014/main" id="{656ECCD3-B764-41ED-81DF-170FFF704466}"/>
                    </a:ext>
                  </a:extLst>
                </p:cNvPr>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Freeform 64">
                  <a:extLst>
                    <a:ext uri="{FF2B5EF4-FFF2-40B4-BE49-F238E27FC236}">
                      <a16:creationId xmlns:a16="http://schemas.microsoft.com/office/drawing/2014/main" id="{0FE9CC56-81B4-4831-8034-CBD116A6C72D}"/>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Freeform 66">
                  <a:extLst>
                    <a:ext uri="{FF2B5EF4-FFF2-40B4-BE49-F238E27FC236}">
                      <a16:creationId xmlns:a16="http://schemas.microsoft.com/office/drawing/2014/main" id="{A7EC7FFF-7F53-488B-81C6-D25D7933DD87}"/>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Freeform 68">
                  <a:extLst>
                    <a:ext uri="{FF2B5EF4-FFF2-40B4-BE49-F238E27FC236}">
                      <a16:creationId xmlns:a16="http://schemas.microsoft.com/office/drawing/2014/main" id="{5A6409D6-224D-4122-A753-AE8F4E3A6474}"/>
                    </a:ext>
                  </a:extLst>
                </p:cNvPr>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Freeform 71">
                  <a:extLst>
                    <a:ext uri="{FF2B5EF4-FFF2-40B4-BE49-F238E27FC236}">
                      <a16:creationId xmlns:a16="http://schemas.microsoft.com/office/drawing/2014/main" id="{DDDDE4D9-5B19-46F8-BE13-45F12D861E5C}"/>
                    </a:ext>
                  </a:extLst>
                </p:cNvPr>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Freeform 72">
                  <a:extLst>
                    <a:ext uri="{FF2B5EF4-FFF2-40B4-BE49-F238E27FC236}">
                      <a16:creationId xmlns:a16="http://schemas.microsoft.com/office/drawing/2014/main" id="{37B52F86-0BBE-4D90-8A36-1CF074FDA7CA}"/>
                    </a:ext>
                  </a:extLst>
                </p:cNvPr>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2" name="Freeform 88">
                  <a:extLst>
                    <a:ext uri="{FF2B5EF4-FFF2-40B4-BE49-F238E27FC236}">
                      <a16:creationId xmlns:a16="http://schemas.microsoft.com/office/drawing/2014/main" id="{EF761CAE-ED72-410F-802B-B829203B9DE7}"/>
                    </a:ext>
                  </a:extLst>
                </p:cNvPr>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6" name="组合 15">
                <a:extLst>
                  <a:ext uri="{FF2B5EF4-FFF2-40B4-BE49-F238E27FC236}">
                    <a16:creationId xmlns:a16="http://schemas.microsoft.com/office/drawing/2014/main" id="{5ADC1A8F-00F1-43A6-87B2-1CC6FECE51FB}"/>
                  </a:ext>
                </a:extLst>
              </p:cNvPr>
              <p:cNvGrpSpPr/>
              <p:nvPr/>
            </p:nvGrpSpPr>
            <p:grpSpPr>
              <a:xfrm>
                <a:off x="1384285" y="1671779"/>
                <a:ext cx="2139416" cy="1234405"/>
                <a:chOff x="537920" y="2106662"/>
                <a:chExt cx="2139416" cy="1234405"/>
              </a:xfrm>
            </p:grpSpPr>
            <p:sp>
              <p:nvSpPr>
                <p:cNvPr id="21" name="TextBox 18">
                  <a:extLst>
                    <a:ext uri="{FF2B5EF4-FFF2-40B4-BE49-F238E27FC236}">
                      <a16:creationId xmlns:a16="http://schemas.microsoft.com/office/drawing/2014/main" id="{B8E287B4-7A91-42D2-B83D-44E2EBF9DFD1}"/>
                    </a:ext>
                  </a:extLst>
                </p:cNvPr>
                <p:cNvSpPr txBox="1"/>
                <p:nvPr/>
              </p:nvSpPr>
              <p:spPr>
                <a:xfrm flipH="1">
                  <a:off x="582964" y="2106662"/>
                  <a:ext cx="1179911" cy="367589"/>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一方面</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2" name="矩形 21">
                  <a:extLst>
                    <a:ext uri="{FF2B5EF4-FFF2-40B4-BE49-F238E27FC236}">
                      <a16:creationId xmlns:a16="http://schemas.microsoft.com/office/drawing/2014/main" id="{E32A341D-4BAD-43DF-8677-3FB25030D624}"/>
                    </a:ext>
                  </a:extLst>
                </p:cNvPr>
                <p:cNvSpPr/>
                <p:nvPr/>
              </p:nvSpPr>
              <p:spPr>
                <a:xfrm>
                  <a:off x="537920" y="2747270"/>
                  <a:ext cx="2139416" cy="593797"/>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在工作场所开展工作时，互动对象会接打私人电话、回复私人邮件、聊</a:t>
                  </a:r>
                  <a:r>
                    <a:rPr lang="en-US" altLang="zh-CN" sz="1200" dirty="0">
                      <a:solidFill>
                        <a:schemeClr val="tx1">
                          <a:lumMod val="50000"/>
                          <a:lumOff val="50000"/>
                        </a:schemeClr>
                      </a:solidFill>
                      <a:ea typeface="Source Han Serif SC" panose="02020400000000000000" pitchFamily="18" charset="-122"/>
                    </a:rPr>
                    <a:t>QQ</a:t>
                  </a:r>
                  <a:r>
                    <a:rPr lang="zh-CN" altLang="zh-CN" sz="1200" dirty="0">
                      <a:solidFill>
                        <a:schemeClr val="tx1">
                          <a:lumMod val="50000"/>
                          <a:lumOff val="50000"/>
                        </a:schemeClr>
                      </a:solidFill>
                      <a:ea typeface="Source Han Serif SC" panose="02020400000000000000" pitchFamily="18" charset="-122"/>
                    </a:rPr>
                    <a:t>以及发微博等。</a:t>
                  </a:r>
                </a:p>
              </p:txBody>
            </p:sp>
          </p:grpSp>
          <p:grpSp>
            <p:nvGrpSpPr>
              <p:cNvPr id="18" name="组合 17">
                <a:extLst>
                  <a:ext uri="{FF2B5EF4-FFF2-40B4-BE49-F238E27FC236}">
                    <a16:creationId xmlns:a16="http://schemas.microsoft.com/office/drawing/2014/main" id="{29803054-F099-4E8D-8197-7E171AA04AF6}"/>
                  </a:ext>
                </a:extLst>
              </p:cNvPr>
              <p:cNvGrpSpPr/>
              <p:nvPr/>
            </p:nvGrpSpPr>
            <p:grpSpPr>
              <a:xfrm>
                <a:off x="8914978" y="1671779"/>
                <a:ext cx="2365130" cy="1352427"/>
                <a:chOff x="200963" y="2106662"/>
                <a:chExt cx="2365130" cy="1352427"/>
              </a:xfrm>
            </p:grpSpPr>
            <p:sp>
              <p:nvSpPr>
                <p:cNvPr id="19" name="TextBox 18">
                  <a:extLst>
                    <a:ext uri="{FF2B5EF4-FFF2-40B4-BE49-F238E27FC236}">
                      <a16:creationId xmlns:a16="http://schemas.microsoft.com/office/drawing/2014/main" id="{D4AADF6B-CC77-4BDC-9F2D-6C9E5A4A68ED}"/>
                    </a:ext>
                  </a:extLst>
                </p:cNvPr>
                <p:cNvSpPr txBox="1"/>
                <p:nvPr/>
              </p:nvSpPr>
              <p:spPr>
                <a:xfrm flipH="1">
                  <a:off x="1247085" y="2106662"/>
                  <a:ext cx="1112190" cy="367589"/>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另一方面</a:t>
                  </a:r>
                  <a:endParaRPr lang="en-US" sz="2000" b="1" dirty="0">
                    <a:ea typeface="Source Han Serif SC" panose="02020400000000000000" pitchFamily="18" charset="-122"/>
                    <a:sym typeface="Source Han Serif SC" panose="02020400000000000000" pitchFamily="18" charset="-122"/>
                  </a:endParaRPr>
                </a:p>
              </p:txBody>
            </p:sp>
            <p:sp>
              <p:nvSpPr>
                <p:cNvPr id="20" name="矩形 19">
                  <a:extLst>
                    <a:ext uri="{FF2B5EF4-FFF2-40B4-BE49-F238E27FC236}">
                      <a16:creationId xmlns:a16="http://schemas.microsoft.com/office/drawing/2014/main" id="{C1EB1F5A-7874-4599-805C-B7771A985DE7}"/>
                    </a:ext>
                  </a:extLst>
                </p:cNvPr>
                <p:cNvSpPr/>
                <p:nvPr/>
              </p:nvSpPr>
              <p:spPr>
                <a:xfrm>
                  <a:off x="200963" y="2695636"/>
                  <a:ext cx="2365130" cy="763453"/>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在公共领域（包括公交、地铁、商场以及休闲广场）中，大众可以自由的通过移动互联设备进行私人对话。</a:t>
                  </a:r>
                </a:p>
              </p:txBody>
            </p:sp>
          </p:grpSp>
        </p:grpSp>
        <p:sp>
          <p:nvSpPr>
            <p:cNvPr id="63" name="文本框 62">
              <a:extLst>
                <a:ext uri="{FF2B5EF4-FFF2-40B4-BE49-F238E27FC236}">
                  <a16:creationId xmlns:a16="http://schemas.microsoft.com/office/drawing/2014/main" id="{8006DFBA-9147-49E1-8FF1-E5B5EA8B5504}"/>
                </a:ext>
              </a:extLst>
            </p:cNvPr>
            <p:cNvSpPr txBox="1"/>
            <p:nvPr/>
          </p:nvSpPr>
          <p:spPr>
            <a:xfrm>
              <a:off x="782149" y="4179054"/>
              <a:ext cx="2388462" cy="646331"/>
            </a:xfrm>
            <a:prstGeom prst="rect">
              <a:avLst/>
            </a:prstGeom>
            <a:noFill/>
          </p:spPr>
          <p:txBody>
            <a:bodyPr wrap="square">
              <a:spAutoFit/>
            </a:bodyPr>
            <a:lstStyle/>
            <a:p>
              <a:r>
                <a:rPr lang="zh-CN" altLang="zh-CN" sz="1200" dirty="0">
                  <a:solidFill>
                    <a:schemeClr val="tx1">
                      <a:lumMod val="50000"/>
                      <a:lumOff val="50000"/>
                    </a:schemeClr>
                  </a:solidFill>
                  <a:ea typeface="Source Han Serif SC" panose="02020400000000000000" pitchFamily="18" charset="-122"/>
                </a:rPr>
                <a:t>在上下班的途中或回到家中后，仍需接打同事电话或处理工作邮件和事务。</a:t>
              </a:r>
              <a:endParaRPr lang="zh-CN" altLang="en-US" sz="1200" dirty="0">
                <a:solidFill>
                  <a:schemeClr val="tx1">
                    <a:lumMod val="50000"/>
                    <a:lumOff val="50000"/>
                  </a:schemeClr>
                </a:solidFill>
                <a:ea typeface="Source Han Serif SC" panose="02020400000000000000" pitchFamily="18" charset="-122"/>
              </a:endParaRPr>
            </a:p>
          </p:txBody>
        </p:sp>
        <p:sp>
          <p:nvSpPr>
            <p:cNvPr id="64" name="文本框 63">
              <a:extLst>
                <a:ext uri="{FF2B5EF4-FFF2-40B4-BE49-F238E27FC236}">
                  <a16:creationId xmlns:a16="http://schemas.microsoft.com/office/drawing/2014/main" id="{8B409648-391C-4C0F-A43E-2356B94E9225}"/>
                </a:ext>
              </a:extLst>
            </p:cNvPr>
            <p:cNvSpPr txBox="1"/>
            <p:nvPr/>
          </p:nvSpPr>
          <p:spPr>
            <a:xfrm>
              <a:off x="8992197" y="4278175"/>
              <a:ext cx="2704871" cy="646331"/>
            </a:xfrm>
            <a:prstGeom prst="rect">
              <a:avLst/>
            </a:prstGeom>
            <a:noFill/>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而在私人领域中，大众也可以借助新媒体，进入各类应用平台，重新回归公共领域，广泛参与人际互动。</a:t>
              </a:r>
              <a:endParaRPr lang="zh-CN" altLang="en-US" sz="1200" dirty="0">
                <a:solidFill>
                  <a:schemeClr val="tx1">
                    <a:lumMod val="50000"/>
                    <a:lumOff val="50000"/>
                  </a:schemeClr>
                </a:solidFill>
                <a:ea typeface="Source Han Serif SC" panose="02020400000000000000" pitchFamily="18" charset="-122"/>
              </a:endParaRPr>
            </a:p>
          </p:txBody>
        </p:sp>
      </p:grpSp>
    </p:spTree>
    <p:extLst>
      <p:ext uri="{BB962C8B-B14F-4D97-AF65-F5344CB8AC3E}">
        <p14:creationId xmlns:p14="http://schemas.microsoft.com/office/powerpoint/2010/main" val="93785081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网络人际互动的含义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5" name="矩形 4"/>
          <p:cNvSpPr/>
          <p:nvPr/>
        </p:nvSpPr>
        <p:spPr>
          <a:xfrm>
            <a:off x="550591" y="998390"/>
            <a:ext cx="11047851" cy="24693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网络互动的含义</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网络互动是指在互联网中进行的互动展示，具体是指网站和受众、受众和受众之间在内容和形式上的信息交互过程</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互联网有不受地域限制、信息量大和信息传输及时的优势，根据不同的互动对象或方法，可以将其分为内容互动、形式互动和人际互动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种形式</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2" name="组合 1">
            <a:extLst>
              <a:ext uri="{FF2B5EF4-FFF2-40B4-BE49-F238E27FC236}">
                <a16:creationId xmlns:a16="http://schemas.microsoft.com/office/drawing/2014/main" id="{2C7C9A9D-86F2-4591-A491-9A9E90E66287}"/>
              </a:ext>
            </a:extLst>
          </p:cNvPr>
          <p:cNvGrpSpPr/>
          <p:nvPr/>
        </p:nvGrpSpPr>
        <p:grpSpPr>
          <a:xfrm>
            <a:off x="1635440" y="3777390"/>
            <a:ext cx="8861110" cy="2635592"/>
            <a:chOff x="1281454" y="4006336"/>
            <a:chExt cx="6905508" cy="2053930"/>
          </a:xfrm>
        </p:grpSpPr>
        <p:pic>
          <p:nvPicPr>
            <p:cNvPr id="1026" name="Picture 2">
              <a:extLst>
                <a:ext uri="{FF2B5EF4-FFF2-40B4-BE49-F238E27FC236}">
                  <a16:creationId xmlns:a16="http://schemas.microsoft.com/office/drawing/2014/main" id="{042EA766-3903-4DFD-A776-1D0E70FF96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1454" y="4006336"/>
              <a:ext cx="3248974" cy="2053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a:extLst>
                <a:ext uri="{FF2B5EF4-FFF2-40B4-BE49-F238E27FC236}">
                  <a16:creationId xmlns:a16="http://schemas.microsoft.com/office/drawing/2014/main" id="{FB2DEB94-2C54-49D6-9D60-DB963850EB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3796" y="4206988"/>
              <a:ext cx="3543166" cy="1652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50431464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1048838"/>
            <a:ext cx="11191565" cy="1925335"/>
          </a:xfrm>
          <a:prstGeom prst="rect">
            <a:avLst/>
          </a:prstGeom>
        </p:spPr>
        <p:txBody>
          <a:bodyPr wrap="square">
            <a:spAutoFit/>
          </a:bodyPr>
          <a:lstStyle/>
          <a:p>
            <a:pPr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由于网络人际互动是互联网中人与人之间的交往活动，也是一种社会行动，所以它是小群体社会学比较关注的论题之一。在社会学中，结构论、过程论和符号论等学派都从各自不同的角度来阐释互动。</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图所示为不同学派对互动的阐述。</a:t>
            </a:r>
          </a:p>
          <a:p>
            <a:pPr marL="342900" indent="-342900" algn="just">
              <a:lnSpc>
                <a:spcPct val="150000"/>
              </a:lnSpc>
              <a:buFont typeface="Wingdings" panose="05000000000000000000" pitchFamily="2" charset="2"/>
              <a:buChar char="u"/>
            </a:pPr>
            <a:endParaRPr lang="en-US" altLang="zh-CN" sz="2200" b="1" dirty="0">
              <a:solidFill>
                <a:schemeClr val="accent2"/>
              </a:solidFill>
              <a:latin typeface="微软雅黑" panose="020B0503020204020204" pitchFamily="34" charset="-122"/>
              <a:ea typeface="微软雅黑" panose="020B0503020204020204" pitchFamily="34" charset="-122"/>
            </a:endParaRPr>
          </a:p>
        </p:txBody>
      </p:sp>
      <p:pic>
        <p:nvPicPr>
          <p:cNvPr id="24578" name="Picture 2">
            <a:extLst>
              <a:ext uri="{FF2B5EF4-FFF2-40B4-BE49-F238E27FC236}">
                <a16:creationId xmlns:a16="http://schemas.microsoft.com/office/drawing/2014/main" id="{FE375622-6170-491C-BDBF-79C2C361D6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8883" y="2513384"/>
            <a:ext cx="8050968" cy="38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1114958"/>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89C7CECE-0A1D-47A8-9FAC-FD3737C64121}"/>
              </a:ext>
            </a:extLst>
          </p:cNvPr>
          <p:cNvSpPr/>
          <p:nvPr/>
        </p:nvSpPr>
        <p:spPr>
          <a:xfrm>
            <a:off x="550592" y="998390"/>
            <a:ext cx="11191565" cy="103310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网缘人际互动的特点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36FDF6B9-1634-4FFA-950E-95D8FFE08214}"/>
              </a:ext>
            </a:extLst>
          </p:cNvPr>
          <p:cNvGrpSpPr/>
          <p:nvPr/>
        </p:nvGrpSpPr>
        <p:grpSpPr>
          <a:xfrm>
            <a:off x="1065168" y="2184416"/>
            <a:ext cx="10061664" cy="3983054"/>
            <a:chOff x="1065168" y="2184416"/>
            <a:chExt cx="10061664" cy="3983054"/>
          </a:xfrm>
        </p:grpSpPr>
        <p:grpSp>
          <p:nvGrpSpPr>
            <p:cNvPr id="11" name="组合 10">
              <a:extLst>
                <a:ext uri="{FF2B5EF4-FFF2-40B4-BE49-F238E27FC236}">
                  <a16:creationId xmlns:a16="http://schemas.microsoft.com/office/drawing/2014/main" id="{9B2E56D7-44B2-4F26-BC5B-EC64584DA20C}"/>
                </a:ext>
              </a:extLst>
            </p:cNvPr>
            <p:cNvGrpSpPr/>
            <p:nvPr/>
          </p:nvGrpSpPr>
          <p:grpSpPr>
            <a:xfrm>
              <a:off x="1065168" y="2184416"/>
              <a:ext cx="10061664" cy="3983054"/>
              <a:chOff x="1883058" y="1839002"/>
              <a:chExt cx="5388428" cy="2133087"/>
            </a:xfrm>
          </p:grpSpPr>
          <p:sp>
            <p:nvSpPr>
              <p:cNvPr id="12" name="Arc 5">
                <a:extLst>
                  <a:ext uri="{FF2B5EF4-FFF2-40B4-BE49-F238E27FC236}">
                    <a16:creationId xmlns:a16="http://schemas.microsoft.com/office/drawing/2014/main" id="{1E223A0D-9EA7-4616-A747-AF045443B992}"/>
                  </a:ext>
                </a:extLst>
              </p:cNvPr>
              <p:cNvSpPr/>
              <p:nvPr/>
            </p:nvSpPr>
            <p:spPr>
              <a:xfrm>
                <a:off x="1883058" y="2024743"/>
                <a:ext cx="1208315" cy="1208315"/>
              </a:xfrm>
              <a:prstGeom prst="arc">
                <a:avLst>
                  <a:gd name="adj1" fmla="val 9108265"/>
                  <a:gd name="adj2" fmla="val 1721537"/>
                </a:avLst>
              </a:prstGeom>
              <a:ln w="152400" cap="rnd"/>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a:solidFill>
                    <a:prstClr val="black"/>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4" name="Arc 6">
                <a:extLst>
                  <a:ext uri="{FF2B5EF4-FFF2-40B4-BE49-F238E27FC236}">
                    <a16:creationId xmlns:a16="http://schemas.microsoft.com/office/drawing/2014/main" id="{9D6F427E-2310-4734-A3D7-6EADE54E7155}"/>
                  </a:ext>
                </a:extLst>
              </p:cNvPr>
              <p:cNvSpPr/>
              <p:nvPr/>
            </p:nvSpPr>
            <p:spPr>
              <a:xfrm flipV="1">
                <a:off x="2928086" y="2628900"/>
                <a:ext cx="1208315" cy="1208315"/>
              </a:xfrm>
              <a:prstGeom prst="arc">
                <a:avLst>
                  <a:gd name="adj1" fmla="val 9108265"/>
                  <a:gd name="adj2" fmla="val 1721537"/>
                </a:avLst>
              </a:prstGeom>
              <a:ln w="152400" cap="rnd">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a:solidFill>
                    <a:prstClr val="black"/>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5" name="Arc 7">
                <a:extLst>
                  <a:ext uri="{FF2B5EF4-FFF2-40B4-BE49-F238E27FC236}">
                    <a16:creationId xmlns:a16="http://schemas.microsoft.com/office/drawing/2014/main" id="{A4BD945F-71CD-4AA8-B8DD-40186520BE0B}"/>
                  </a:ext>
                </a:extLst>
              </p:cNvPr>
              <p:cNvSpPr/>
              <p:nvPr/>
            </p:nvSpPr>
            <p:spPr>
              <a:xfrm>
                <a:off x="3973114" y="2024743"/>
                <a:ext cx="1208315" cy="1208315"/>
              </a:xfrm>
              <a:prstGeom prst="arc">
                <a:avLst>
                  <a:gd name="adj1" fmla="val 9108265"/>
                  <a:gd name="adj2" fmla="val 1721537"/>
                </a:avLst>
              </a:prstGeom>
              <a:ln w="152400" cap="rnd">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dirty="0">
                  <a:solidFill>
                    <a:prstClr val="black"/>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6" name="Arc 8">
                <a:extLst>
                  <a:ext uri="{FF2B5EF4-FFF2-40B4-BE49-F238E27FC236}">
                    <a16:creationId xmlns:a16="http://schemas.microsoft.com/office/drawing/2014/main" id="{E171EA8E-F68F-4818-AA63-2F7FF4118926}"/>
                  </a:ext>
                </a:extLst>
              </p:cNvPr>
              <p:cNvSpPr/>
              <p:nvPr/>
            </p:nvSpPr>
            <p:spPr>
              <a:xfrm flipV="1">
                <a:off x="5018143" y="2628900"/>
                <a:ext cx="1208315" cy="1208315"/>
              </a:xfrm>
              <a:prstGeom prst="arc">
                <a:avLst>
                  <a:gd name="adj1" fmla="val 9108265"/>
                  <a:gd name="adj2" fmla="val 1721537"/>
                </a:avLst>
              </a:prstGeom>
              <a:ln w="152400" cap="rnd">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dirty="0">
                  <a:solidFill>
                    <a:prstClr val="black"/>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Arc 9">
                <a:extLst>
                  <a:ext uri="{FF2B5EF4-FFF2-40B4-BE49-F238E27FC236}">
                    <a16:creationId xmlns:a16="http://schemas.microsoft.com/office/drawing/2014/main" id="{9355B42B-AB8D-4054-9D12-5F6CCC26833C}"/>
                  </a:ext>
                </a:extLst>
              </p:cNvPr>
              <p:cNvSpPr/>
              <p:nvPr/>
            </p:nvSpPr>
            <p:spPr>
              <a:xfrm>
                <a:off x="6063171" y="2024743"/>
                <a:ext cx="1208315" cy="1208315"/>
              </a:xfrm>
              <a:prstGeom prst="arc">
                <a:avLst>
                  <a:gd name="adj1" fmla="val 9108265"/>
                  <a:gd name="adj2" fmla="val 1721537"/>
                </a:avLst>
              </a:prstGeom>
              <a:ln w="152400" cap="rnd">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dirty="0">
                  <a:solidFill>
                    <a:prstClr val="black"/>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9" name="Oval 10">
                <a:extLst>
                  <a:ext uri="{FF2B5EF4-FFF2-40B4-BE49-F238E27FC236}">
                    <a16:creationId xmlns:a16="http://schemas.microsoft.com/office/drawing/2014/main" id="{5E02F291-DF23-4B35-A729-2457E89DA059}"/>
                  </a:ext>
                </a:extLst>
              </p:cNvPr>
              <p:cNvSpPr/>
              <p:nvPr/>
            </p:nvSpPr>
            <p:spPr>
              <a:xfrm>
                <a:off x="2250612" y="2392296"/>
                <a:ext cx="473207" cy="473207"/>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0" name="Rectangle 13">
                <a:extLst>
                  <a:ext uri="{FF2B5EF4-FFF2-40B4-BE49-F238E27FC236}">
                    <a16:creationId xmlns:a16="http://schemas.microsoft.com/office/drawing/2014/main" id="{40748873-7BC7-4584-BC8C-5F868FE11404}"/>
                  </a:ext>
                </a:extLst>
              </p:cNvPr>
              <p:cNvSpPr/>
              <p:nvPr/>
            </p:nvSpPr>
            <p:spPr>
              <a:xfrm>
                <a:off x="2256327" y="2449991"/>
                <a:ext cx="461777" cy="357791"/>
              </a:xfrm>
              <a:prstGeom prst="rect">
                <a:avLst/>
              </a:prstGeom>
              <a:noFill/>
            </p:spPr>
            <p:txBody>
              <a:bodyPr wrap="square" lIns="91440" tIns="45720" rIns="91440" bIns="45720">
                <a:spAutoFit/>
              </a:bodyPr>
              <a:lstStyle/>
              <a:p>
                <a:pPr algn="ctr" defTabSz="914377"/>
                <a:r>
                  <a:rPr lang="en-US" sz="2500" dirty="0">
                    <a:ln w="0"/>
                    <a:solidFill>
                      <a:srgbClr val="595959"/>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1" name="Oval 14">
                <a:extLst>
                  <a:ext uri="{FF2B5EF4-FFF2-40B4-BE49-F238E27FC236}">
                    <a16:creationId xmlns:a16="http://schemas.microsoft.com/office/drawing/2014/main" id="{D8950D39-1D01-4816-A8D1-74AF9C153367}"/>
                  </a:ext>
                </a:extLst>
              </p:cNvPr>
              <p:cNvSpPr/>
              <p:nvPr/>
            </p:nvSpPr>
            <p:spPr>
              <a:xfrm>
                <a:off x="3295639" y="3025191"/>
                <a:ext cx="473207" cy="47320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2" name="Rectangle 15">
                <a:extLst>
                  <a:ext uri="{FF2B5EF4-FFF2-40B4-BE49-F238E27FC236}">
                    <a16:creationId xmlns:a16="http://schemas.microsoft.com/office/drawing/2014/main" id="{D2234E4D-8C50-407E-90DB-1CDFAD6380B8}"/>
                  </a:ext>
                </a:extLst>
              </p:cNvPr>
              <p:cNvSpPr/>
              <p:nvPr/>
            </p:nvSpPr>
            <p:spPr>
              <a:xfrm>
                <a:off x="3301354" y="3082886"/>
                <a:ext cx="461777" cy="357791"/>
              </a:xfrm>
              <a:prstGeom prst="rect">
                <a:avLst/>
              </a:prstGeom>
              <a:noFill/>
            </p:spPr>
            <p:txBody>
              <a:bodyPr wrap="square" lIns="91440" tIns="45720" rIns="91440" bIns="45720">
                <a:spAutoFit/>
              </a:bodyPr>
              <a:lstStyle/>
              <a:p>
                <a:pPr algn="ctr" defTabSz="914377"/>
                <a:r>
                  <a:rPr lang="en-US" sz="2500" dirty="0">
                    <a:ln w="0"/>
                    <a:solidFill>
                      <a:srgbClr val="595959"/>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3" name="Oval 16">
                <a:extLst>
                  <a:ext uri="{FF2B5EF4-FFF2-40B4-BE49-F238E27FC236}">
                    <a16:creationId xmlns:a16="http://schemas.microsoft.com/office/drawing/2014/main" id="{11639786-5C17-487B-9B62-3E4D237A5A13}"/>
                  </a:ext>
                </a:extLst>
              </p:cNvPr>
              <p:cNvSpPr/>
              <p:nvPr/>
            </p:nvSpPr>
            <p:spPr>
              <a:xfrm>
                <a:off x="4340668" y="2392296"/>
                <a:ext cx="473207" cy="473207"/>
              </a:xfrm>
              <a:prstGeom prst="ellipse">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Rectangle 17">
                <a:extLst>
                  <a:ext uri="{FF2B5EF4-FFF2-40B4-BE49-F238E27FC236}">
                    <a16:creationId xmlns:a16="http://schemas.microsoft.com/office/drawing/2014/main" id="{8084C8F4-8143-4BF6-8713-6A2E1B335D12}"/>
                  </a:ext>
                </a:extLst>
              </p:cNvPr>
              <p:cNvSpPr/>
              <p:nvPr/>
            </p:nvSpPr>
            <p:spPr>
              <a:xfrm>
                <a:off x="4346383" y="2449991"/>
                <a:ext cx="461777" cy="357791"/>
              </a:xfrm>
              <a:prstGeom prst="rect">
                <a:avLst/>
              </a:prstGeom>
              <a:noFill/>
            </p:spPr>
            <p:txBody>
              <a:bodyPr wrap="square" lIns="91440" tIns="45720" rIns="91440" bIns="45720">
                <a:spAutoFit/>
              </a:bodyPr>
              <a:lstStyle/>
              <a:p>
                <a:pPr algn="ctr" defTabSz="914377"/>
                <a:r>
                  <a:rPr lang="en-US" sz="2500" dirty="0">
                    <a:ln w="0"/>
                    <a:solidFill>
                      <a:srgbClr val="262626"/>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5" name="Oval 18">
                <a:extLst>
                  <a:ext uri="{FF2B5EF4-FFF2-40B4-BE49-F238E27FC236}">
                    <a16:creationId xmlns:a16="http://schemas.microsoft.com/office/drawing/2014/main" id="{854F3246-E813-4676-B615-6ABD8CCEBBA6}"/>
                  </a:ext>
                </a:extLst>
              </p:cNvPr>
              <p:cNvSpPr/>
              <p:nvPr/>
            </p:nvSpPr>
            <p:spPr>
              <a:xfrm>
                <a:off x="6430725" y="2392296"/>
                <a:ext cx="473207" cy="473207"/>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Rectangle 19">
                <a:extLst>
                  <a:ext uri="{FF2B5EF4-FFF2-40B4-BE49-F238E27FC236}">
                    <a16:creationId xmlns:a16="http://schemas.microsoft.com/office/drawing/2014/main" id="{80D11BEE-39A5-435F-AF8F-7FBEA5359DE0}"/>
                  </a:ext>
                </a:extLst>
              </p:cNvPr>
              <p:cNvSpPr/>
              <p:nvPr/>
            </p:nvSpPr>
            <p:spPr>
              <a:xfrm>
                <a:off x="6436440" y="2449991"/>
                <a:ext cx="461777" cy="357791"/>
              </a:xfrm>
              <a:prstGeom prst="rect">
                <a:avLst/>
              </a:prstGeom>
              <a:noFill/>
            </p:spPr>
            <p:txBody>
              <a:bodyPr wrap="square" lIns="91440" tIns="45720" rIns="91440" bIns="45720">
                <a:spAutoFit/>
              </a:bodyPr>
              <a:lstStyle/>
              <a:p>
                <a:pPr algn="ctr" defTabSz="914377"/>
                <a:r>
                  <a:rPr lang="en-US" sz="2500" dirty="0">
                    <a:ln w="0"/>
                    <a:solidFill>
                      <a:srgbClr val="262626"/>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7" name="Oval 20">
                <a:extLst>
                  <a:ext uri="{FF2B5EF4-FFF2-40B4-BE49-F238E27FC236}">
                    <a16:creationId xmlns:a16="http://schemas.microsoft.com/office/drawing/2014/main" id="{9244669F-3C98-40B7-86F3-8597460EECDD}"/>
                  </a:ext>
                </a:extLst>
              </p:cNvPr>
              <p:cNvSpPr/>
              <p:nvPr/>
            </p:nvSpPr>
            <p:spPr>
              <a:xfrm>
                <a:off x="5385696" y="3025191"/>
                <a:ext cx="473207" cy="473207"/>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Rectangle 21">
                <a:extLst>
                  <a:ext uri="{FF2B5EF4-FFF2-40B4-BE49-F238E27FC236}">
                    <a16:creationId xmlns:a16="http://schemas.microsoft.com/office/drawing/2014/main" id="{524BA44F-E5CD-4474-8A26-95DCDBF80F40}"/>
                  </a:ext>
                </a:extLst>
              </p:cNvPr>
              <p:cNvSpPr/>
              <p:nvPr/>
            </p:nvSpPr>
            <p:spPr>
              <a:xfrm>
                <a:off x="5391411" y="3082886"/>
                <a:ext cx="461777" cy="357791"/>
              </a:xfrm>
              <a:prstGeom prst="rect">
                <a:avLst/>
              </a:prstGeom>
              <a:noFill/>
            </p:spPr>
            <p:txBody>
              <a:bodyPr wrap="square" lIns="91440" tIns="45720" rIns="91440" bIns="45720">
                <a:spAutoFit/>
              </a:bodyPr>
              <a:lstStyle/>
              <a:p>
                <a:pPr algn="ctr" defTabSz="914377"/>
                <a:r>
                  <a:rPr lang="en-US" sz="2500" dirty="0">
                    <a:ln w="0"/>
                    <a:solidFill>
                      <a:srgbClr val="595959"/>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9" name="Oval 22">
                <a:extLst>
                  <a:ext uri="{FF2B5EF4-FFF2-40B4-BE49-F238E27FC236}">
                    <a16:creationId xmlns:a16="http://schemas.microsoft.com/office/drawing/2014/main" id="{B8D26F29-2287-4875-8F53-4D11F02F0733}"/>
                  </a:ext>
                </a:extLst>
              </p:cNvPr>
              <p:cNvSpPr/>
              <p:nvPr/>
            </p:nvSpPr>
            <p:spPr>
              <a:xfrm>
                <a:off x="2301476" y="1839002"/>
                <a:ext cx="371478" cy="37147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Oval 23">
                <a:extLst>
                  <a:ext uri="{FF2B5EF4-FFF2-40B4-BE49-F238E27FC236}">
                    <a16:creationId xmlns:a16="http://schemas.microsoft.com/office/drawing/2014/main" id="{614227E9-F133-43A0-8363-3E556EF91CC2}"/>
                  </a:ext>
                </a:extLst>
              </p:cNvPr>
              <p:cNvSpPr/>
              <p:nvPr/>
            </p:nvSpPr>
            <p:spPr>
              <a:xfrm>
                <a:off x="4391532" y="1839002"/>
                <a:ext cx="371478" cy="37147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Oval 24">
                <a:extLst>
                  <a:ext uri="{FF2B5EF4-FFF2-40B4-BE49-F238E27FC236}">
                    <a16:creationId xmlns:a16="http://schemas.microsoft.com/office/drawing/2014/main" id="{DAA1D978-E66D-40A1-9CFA-2B2C15952DB5}"/>
                  </a:ext>
                </a:extLst>
              </p:cNvPr>
              <p:cNvSpPr/>
              <p:nvPr/>
            </p:nvSpPr>
            <p:spPr>
              <a:xfrm>
                <a:off x="6481589" y="1839002"/>
                <a:ext cx="371478" cy="37147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2" name="Oval 25">
                <a:extLst>
                  <a:ext uri="{FF2B5EF4-FFF2-40B4-BE49-F238E27FC236}">
                    <a16:creationId xmlns:a16="http://schemas.microsoft.com/office/drawing/2014/main" id="{092F59A8-ECB9-465E-A22D-DF8C565789FD}"/>
                  </a:ext>
                </a:extLst>
              </p:cNvPr>
              <p:cNvSpPr/>
              <p:nvPr/>
            </p:nvSpPr>
            <p:spPr>
              <a:xfrm>
                <a:off x="3346504" y="3600611"/>
                <a:ext cx="371478" cy="3714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3" name="Oval 26">
                <a:extLst>
                  <a:ext uri="{FF2B5EF4-FFF2-40B4-BE49-F238E27FC236}">
                    <a16:creationId xmlns:a16="http://schemas.microsoft.com/office/drawing/2014/main" id="{1741F4FF-88B7-469F-94DE-76E76A5FF021}"/>
                  </a:ext>
                </a:extLst>
              </p:cNvPr>
              <p:cNvSpPr/>
              <p:nvPr/>
            </p:nvSpPr>
            <p:spPr>
              <a:xfrm>
                <a:off x="5436560" y="3600611"/>
                <a:ext cx="371478" cy="3714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4" name="TextBox 27">
                <a:extLst>
                  <a:ext uri="{FF2B5EF4-FFF2-40B4-BE49-F238E27FC236}">
                    <a16:creationId xmlns:a16="http://schemas.microsoft.com/office/drawing/2014/main" id="{5E199C50-600D-4EFA-BE35-517F202D8123}"/>
                  </a:ext>
                </a:extLst>
              </p:cNvPr>
              <p:cNvSpPr txBox="1"/>
              <p:nvPr/>
            </p:nvSpPr>
            <p:spPr>
              <a:xfrm>
                <a:off x="2301476" y="1873494"/>
                <a:ext cx="371478" cy="300083"/>
              </a:xfrm>
              <a:prstGeom prst="rect">
                <a:avLst/>
              </a:prstGeom>
              <a:noFill/>
              <a:ln>
                <a:noFill/>
              </a:ln>
            </p:spPr>
            <p:txBody>
              <a:bodyPr wrap="square" rtlCol="0">
                <a:spAutoFit/>
              </a:bodyPr>
              <a:lstStyle/>
              <a:p>
                <a:pPr algn="ctr" defTabSz="914377"/>
                <a:r>
                  <a:rPr lang="en-US" sz="2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01</a:t>
                </a:r>
              </a:p>
            </p:txBody>
          </p:sp>
          <p:sp>
            <p:nvSpPr>
              <p:cNvPr id="35" name="TextBox 28">
                <a:extLst>
                  <a:ext uri="{FF2B5EF4-FFF2-40B4-BE49-F238E27FC236}">
                    <a16:creationId xmlns:a16="http://schemas.microsoft.com/office/drawing/2014/main" id="{8DFEC291-249F-400B-B91B-9830B2523211}"/>
                  </a:ext>
                </a:extLst>
              </p:cNvPr>
              <p:cNvSpPr txBox="1"/>
              <p:nvPr/>
            </p:nvSpPr>
            <p:spPr>
              <a:xfrm>
                <a:off x="4391532" y="1873494"/>
                <a:ext cx="371478" cy="300083"/>
              </a:xfrm>
              <a:prstGeom prst="rect">
                <a:avLst/>
              </a:prstGeom>
              <a:noFill/>
              <a:ln>
                <a:noFill/>
              </a:ln>
            </p:spPr>
            <p:txBody>
              <a:bodyPr wrap="square" rtlCol="0">
                <a:spAutoFit/>
              </a:bodyPr>
              <a:lstStyle/>
              <a:p>
                <a:pPr algn="ctr" defTabSz="914377"/>
                <a:r>
                  <a:rPr lang="en-US" sz="2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03</a:t>
                </a:r>
              </a:p>
            </p:txBody>
          </p:sp>
          <p:sp>
            <p:nvSpPr>
              <p:cNvPr id="36" name="TextBox 29">
                <a:extLst>
                  <a:ext uri="{FF2B5EF4-FFF2-40B4-BE49-F238E27FC236}">
                    <a16:creationId xmlns:a16="http://schemas.microsoft.com/office/drawing/2014/main" id="{EE966082-4F22-4FB0-A267-5109702E0FB2}"/>
                  </a:ext>
                </a:extLst>
              </p:cNvPr>
              <p:cNvSpPr txBox="1"/>
              <p:nvPr/>
            </p:nvSpPr>
            <p:spPr>
              <a:xfrm>
                <a:off x="6481589" y="1873494"/>
                <a:ext cx="371478" cy="300083"/>
              </a:xfrm>
              <a:prstGeom prst="rect">
                <a:avLst/>
              </a:prstGeom>
              <a:noFill/>
              <a:ln>
                <a:noFill/>
              </a:ln>
            </p:spPr>
            <p:txBody>
              <a:bodyPr wrap="square" rtlCol="0">
                <a:spAutoFit/>
              </a:bodyPr>
              <a:lstStyle/>
              <a:p>
                <a:pPr algn="ctr" defTabSz="914377"/>
                <a:r>
                  <a:rPr lang="en-US" sz="2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05</a:t>
                </a:r>
              </a:p>
            </p:txBody>
          </p:sp>
          <p:sp>
            <p:nvSpPr>
              <p:cNvPr id="37" name="TextBox 30">
                <a:extLst>
                  <a:ext uri="{FF2B5EF4-FFF2-40B4-BE49-F238E27FC236}">
                    <a16:creationId xmlns:a16="http://schemas.microsoft.com/office/drawing/2014/main" id="{E7E67C81-A750-4633-8BCB-452463D5A7EE}"/>
                  </a:ext>
                </a:extLst>
              </p:cNvPr>
              <p:cNvSpPr txBox="1"/>
              <p:nvPr/>
            </p:nvSpPr>
            <p:spPr>
              <a:xfrm>
                <a:off x="3346504" y="3636309"/>
                <a:ext cx="371478" cy="300083"/>
              </a:xfrm>
              <a:prstGeom prst="rect">
                <a:avLst/>
              </a:prstGeom>
              <a:noFill/>
              <a:ln>
                <a:noFill/>
              </a:ln>
            </p:spPr>
            <p:txBody>
              <a:bodyPr wrap="square" rtlCol="0">
                <a:spAutoFit/>
              </a:bodyPr>
              <a:lstStyle/>
              <a:p>
                <a:pPr algn="ctr" defTabSz="914377"/>
                <a:r>
                  <a:rPr lang="en-US" sz="2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02</a:t>
                </a:r>
              </a:p>
            </p:txBody>
          </p:sp>
          <p:sp>
            <p:nvSpPr>
              <p:cNvPr id="38" name="TextBox 31">
                <a:extLst>
                  <a:ext uri="{FF2B5EF4-FFF2-40B4-BE49-F238E27FC236}">
                    <a16:creationId xmlns:a16="http://schemas.microsoft.com/office/drawing/2014/main" id="{C569A88A-0434-4672-A5C2-D1120D8B0D9A}"/>
                  </a:ext>
                </a:extLst>
              </p:cNvPr>
              <p:cNvSpPr txBox="1"/>
              <p:nvPr/>
            </p:nvSpPr>
            <p:spPr>
              <a:xfrm>
                <a:off x="5436560" y="3636309"/>
                <a:ext cx="371478" cy="300083"/>
              </a:xfrm>
              <a:prstGeom prst="rect">
                <a:avLst/>
              </a:prstGeom>
              <a:noFill/>
              <a:ln>
                <a:noFill/>
              </a:ln>
            </p:spPr>
            <p:txBody>
              <a:bodyPr wrap="square" rtlCol="0">
                <a:spAutoFit/>
              </a:bodyPr>
              <a:lstStyle/>
              <a:p>
                <a:pPr algn="ctr" defTabSz="914377"/>
                <a:r>
                  <a:rPr lang="en-US" sz="2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04</a:t>
                </a:r>
              </a:p>
            </p:txBody>
          </p:sp>
        </p:grpSp>
        <p:sp>
          <p:nvSpPr>
            <p:cNvPr id="39" name="TextBox 18">
              <a:extLst>
                <a:ext uri="{FF2B5EF4-FFF2-40B4-BE49-F238E27FC236}">
                  <a16:creationId xmlns:a16="http://schemas.microsoft.com/office/drawing/2014/main" id="{FCCB8C5C-C8B0-4146-90DA-B9CF9F28D3A1}"/>
                </a:ext>
              </a:extLst>
            </p:cNvPr>
            <p:cNvSpPr txBox="1"/>
            <p:nvPr/>
          </p:nvSpPr>
          <p:spPr>
            <a:xfrm flipH="1">
              <a:off x="1846468" y="3315641"/>
              <a:ext cx="1284300" cy="707886"/>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超时</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空性</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40" name="TextBox 18">
              <a:extLst>
                <a:ext uri="{FF2B5EF4-FFF2-40B4-BE49-F238E27FC236}">
                  <a16:creationId xmlns:a16="http://schemas.microsoft.com/office/drawing/2014/main" id="{ACF26A91-A90F-478E-8F73-E6D859C9D257}"/>
                </a:ext>
              </a:extLst>
            </p:cNvPr>
            <p:cNvSpPr txBox="1"/>
            <p:nvPr/>
          </p:nvSpPr>
          <p:spPr>
            <a:xfrm flipH="1">
              <a:off x="3678237" y="4631715"/>
              <a:ext cx="1284300"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虚拟性</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41" name="TextBox 18">
              <a:extLst>
                <a:ext uri="{FF2B5EF4-FFF2-40B4-BE49-F238E27FC236}">
                  <a16:creationId xmlns:a16="http://schemas.microsoft.com/office/drawing/2014/main" id="{8085852B-98C1-4D4B-B9C2-45AD433FD3E5}"/>
                </a:ext>
              </a:extLst>
            </p:cNvPr>
            <p:cNvSpPr txBox="1"/>
            <p:nvPr/>
          </p:nvSpPr>
          <p:spPr>
            <a:xfrm flipH="1">
              <a:off x="5649773" y="3459290"/>
              <a:ext cx="1284300"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文本化</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42" name="TextBox 18">
              <a:extLst>
                <a:ext uri="{FF2B5EF4-FFF2-40B4-BE49-F238E27FC236}">
                  <a16:creationId xmlns:a16="http://schemas.microsoft.com/office/drawing/2014/main" id="{5143A740-1E9A-47EC-8270-508387D88091}"/>
                </a:ext>
              </a:extLst>
            </p:cNvPr>
            <p:cNvSpPr txBox="1"/>
            <p:nvPr/>
          </p:nvSpPr>
          <p:spPr>
            <a:xfrm flipH="1">
              <a:off x="7700525" y="4521184"/>
              <a:ext cx="1284300" cy="707886"/>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去社</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会性</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43" name="TextBox 18">
              <a:extLst>
                <a:ext uri="{FF2B5EF4-FFF2-40B4-BE49-F238E27FC236}">
                  <a16:creationId xmlns:a16="http://schemas.microsoft.com/office/drawing/2014/main" id="{ABDE3CE7-248B-4A4C-9E2B-BCAEC47D2628}"/>
                </a:ext>
              </a:extLst>
            </p:cNvPr>
            <p:cNvSpPr txBox="1"/>
            <p:nvPr/>
          </p:nvSpPr>
          <p:spPr>
            <a:xfrm flipH="1">
              <a:off x="9664491" y="3325299"/>
              <a:ext cx="1284300" cy="707886"/>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无规</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范性</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grpSp>
    </p:spTree>
    <p:extLst>
      <p:ext uri="{BB962C8B-B14F-4D97-AF65-F5344CB8AC3E}">
        <p14:creationId xmlns:p14="http://schemas.microsoft.com/office/powerpoint/2010/main" val="386623362"/>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91565"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网缘人际互动的特点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超时空性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传统的人际互动交往形态，都是发生在现实社会中的一个具体情境，具有很强的空间感和时间感，而在网络中发生的人际互动，不仅在时间上产生了相互分离，同时在空间与场所上也发生了分离。</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天体物理学家拉里·斯马尔认为：“互联网络的出现是自古腾堡以来所发生的最根本的变化，这种相互连结的网络是时空的破坏者，把距离和时间缩小到零”。</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5602" name="Picture 2">
            <a:extLst>
              <a:ext uri="{FF2B5EF4-FFF2-40B4-BE49-F238E27FC236}">
                <a16:creationId xmlns:a16="http://schemas.microsoft.com/office/drawing/2014/main" id="{92F705A2-8211-4AE0-AE25-25A23DD81D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3804" y="4530733"/>
            <a:ext cx="6795368" cy="1976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4518761"/>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91565"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网缘人际互动的特点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虚拟性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中，与传统人际互动交往形态发生环境中拥有相同属性的特定物理实体或时空位置被电子网络空间所替代。而由于电子空间中的人际互动既不具备视觉上的实体感，也不具有触摸时的具体位置与形态，而只有一种功能上的实在性。</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因此，与现实社会中的传统人际互动交往形态相比，网络人际互动具有一种新的特点，即虚拟性。</a:t>
            </a:r>
          </a:p>
        </p:txBody>
      </p:sp>
    </p:spTree>
    <p:extLst>
      <p:ext uri="{BB962C8B-B14F-4D97-AF65-F5344CB8AC3E}">
        <p14:creationId xmlns:p14="http://schemas.microsoft.com/office/powerpoint/2010/main" val="1195417634"/>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91565" cy="239245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网缘人际互动的特点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文本化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网络空间作为一种符号化的信息存储库，直接影响大众在网络空间中的互动变为一种符号化或以符号为中介的互动。</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A66319D5-3832-454B-9F6F-E738186B653D}"/>
              </a:ext>
            </a:extLst>
          </p:cNvPr>
          <p:cNvSpPr txBox="1"/>
          <p:nvPr/>
        </p:nvSpPr>
        <p:spPr>
          <a:xfrm>
            <a:off x="550592" y="2846601"/>
            <a:ext cx="4488067" cy="3731278"/>
          </a:xfrm>
          <a:prstGeom prst="rect">
            <a:avLst/>
          </a:prstGeom>
          <a:noFill/>
        </p:spPr>
        <p:txBody>
          <a:bodyPr wrap="square">
            <a:spAutoFit/>
          </a:bodyPr>
          <a:lstStyle/>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虽然大众在现实社会的人际互动过程中也会使用符号完成交往任务，但在这一过程中，符号仅仅是作为一种辅助工具帮助互动主题完成互动沟通。</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但是在网络人际互动中，各种各样的象征符号不仅是互动主体必不可少的行动中介，同时也进一步成为了互动双方在互动时的必备工具。</a:t>
            </a:r>
          </a:p>
        </p:txBody>
      </p:sp>
      <p:grpSp>
        <p:nvGrpSpPr>
          <p:cNvPr id="3" name="组合 2">
            <a:extLst>
              <a:ext uri="{FF2B5EF4-FFF2-40B4-BE49-F238E27FC236}">
                <a16:creationId xmlns:a16="http://schemas.microsoft.com/office/drawing/2014/main" id="{28843D9D-ED81-48AA-B802-6D8E5E89F016}"/>
              </a:ext>
            </a:extLst>
          </p:cNvPr>
          <p:cNvGrpSpPr/>
          <p:nvPr/>
        </p:nvGrpSpPr>
        <p:grpSpPr>
          <a:xfrm>
            <a:off x="5065656" y="3467161"/>
            <a:ext cx="6649503" cy="2544700"/>
            <a:chOff x="5486875" y="3843876"/>
            <a:chExt cx="4538202" cy="1736726"/>
          </a:xfrm>
        </p:grpSpPr>
        <p:pic>
          <p:nvPicPr>
            <p:cNvPr id="26626" name="Picture 2">
              <a:extLst>
                <a:ext uri="{FF2B5EF4-FFF2-40B4-BE49-F238E27FC236}">
                  <a16:creationId xmlns:a16="http://schemas.microsoft.com/office/drawing/2014/main" id="{492B9916-679C-462F-AA49-85A4D50A4E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875" y="3843877"/>
              <a:ext cx="2011363"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3">
              <a:extLst>
                <a:ext uri="{FF2B5EF4-FFF2-40B4-BE49-F238E27FC236}">
                  <a16:creationId xmlns:a16="http://schemas.microsoft.com/office/drawing/2014/main" id="{DAE1C530-1980-470B-8B46-BCAA2C6AEF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6514" y="3843876"/>
              <a:ext cx="2468563"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156236484"/>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91565"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网缘人际互动的特点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去社会性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虚拟世界中不存在真实世界的身体属性、阶级属性、社会属性以及地域属性等造成的各种等级压制，这使得互动主体在心理方面，会认为在网络人际互动中的畅所欲言是安心的。</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综上所述，就是网络人际互动新特点中的去社会性。网络人际互动中的“去社会性”特点可以为互动主体带来一些正面的影响，同时也会带给互动主体一些负面的影响</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B46DA233-E510-4695-94EE-78ADCE858DA2}"/>
              </a:ext>
            </a:extLst>
          </p:cNvPr>
          <p:cNvGrpSpPr/>
          <p:nvPr/>
        </p:nvGrpSpPr>
        <p:grpSpPr>
          <a:xfrm>
            <a:off x="2501664" y="4081930"/>
            <a:ext cx="8275644" cy="2412093"/>
            <a:chOff x="5900544" y="4026427"/>
            <a:chExt cx="5878195" cy="1713311"/>
          </a:xfrm>
        </p:grpSpPr>
        <p:sp>
          <p:nvSpPr>
            <p:cNvPr id="11" name="TextBox 12">
              <a:extLst>
                <a:ext uri="{FF2B5EF4-FFF2-40B4-BE49-F238E27FC236}">
                  <a16:creationId xmlns:a16="http://schemas.microsoft.com/office/drawing/2014/main" id="{631A93A0-773B-4BA3-8773-5D28FEAE72F5}"/>
                </a:ext>
              </a:extLst>
            </p:cNvPr>
            <p:cNvSpPr txBox="1"/>
            <p:nvPr/>
          </p:nvSpPr>
          <p:spPr>
            <a:xfrm>
              <a:off x="6646810" y="4026427"/>
              <a:ext cx="3304373" cy="415366"/>
            </a:xfrm>
            <a:prstGeom prst="rect">
              <a:avLst/>
            </a:prstGeom>
            <a:noFill/>
          </p:spPr>
          <p:txBody>
            <a:bodyPr wrap="square" rtlCol="0">
              <a:spAutoFit/>
            </a:bodyPr>
            <a:lstStyle/>
            <a:p>
              <a:r>
                <a:rPr lang="zh-CN" altLang="en-US" sz="1600" b="1" dirty="0">
                  <a:solidFill>
                    <a:schemeClr val="accent6"/>
                  </a:solidFill>
                  <a:latin typeface="Source Han Serif SC" panose="02020400000000000000" pitchFamily="18" charset="-122"/>
                  <a:ea typeface="Source Han Serif SC" panose="02020400000000000000" pitchFamily="18" charset="-122"/>
                  <a:sym typeface="Source Han Serif SC" panose="02020400000000000000" pitchFamily="18" charset="-122"/>
                </a:rPr>
                <a:t>正面影响</a:t>
              </a:r>
              <a:endParaRPr lang="en-US" sz="1600" dirty="0">
                <a:solidFill>
                  <a:schemeClr val="accent6"/>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r>
                <a:rPr lang="zh-CN" altLang="zh-CN" sz="1600" dirty="0">
                  <a:solidFill>
                    <a:schemeClr val="tx1">
                      <a:lumMod val="50000"/>
                      <a:lumOff val="50000"/>
                    </a:schemeClr>
                  </a:solidFill>
                  <a:ea typeface="Source Han Serif SC" panose="02020400000000000000" pitchFamily="18" charset="-122"/>
                </a:rPr>
                <a:t>去社会性可以让大众在真正意义上进行平等互动。</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12" name="TextBox 13">
              <a:extLst>
                <a:ext uri="{FF2B5EF4-FFF2-40B4-BE49-F238E27FC236}">
                  <a16:creationId xmlns:a16="http://schemas.microsoft.com/office/drawing/2014/main" id="{90383652-AEF4-4B85-8C48-D0651873AB92}"/>
                </a:ext>
              </a:extLst>
            </p:cNvPr>
            <p:cNvSpPr txBox="1"/>
            <p:nvPr/>
          </p:nvSpPr>
          <p:spPr>
            <a:xfrm>
              <a:off x="6646810" y="5069837"/>
              <a:ext cx="5131929" cy="590258"/>
            </a:xfrm>
            <a:prstGeom prst="rect">
              <a:avLst/>
            </a:prstGeom>
            <a:noFill/>
          </p:spPr>
          <p:txBody>
            <a:bodyPr wrap="square" rtlCol="0">
              <a:spAutoFit/>
            </a:bodyPr>
            <a:lstStyle/>
            <a:p>
              <a:r>
                <a:rPr lang="zh-CN" altLang="en-US" sz="1600" b="1" dirty="0">
                  <a:solidFill>
                    <a:schemeClr val="accent4"/>
                  </a:solidFill>
                  <a:latin typeface="Source Han Serif SC" panose="02020400000000000000" pitchFamily="18" charset="-122"/>
                  <a:ea typeface="Source Han Serif SC" panose="02020400000000000000" pitchFamily="18" charset="-122"/>
                  <a:sym typeface="Source Han Serif SC" panose="02020400000000000000" pitchFamily="18" charset="-122"/>
                </a:rPr>
                <a:t>负面影响</a:t>
              </a:r>
              <a:endParaRPr lang="en-US" sz="1600" dirty="0">
                <a:solidFill>
                  <a:schemeClr val="accent4"/>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just"/>
              <a:r>
                <a:rPr lang="zh-CN" altLang="zh-CN" sz="1600" dirty="0">
                  <a:solidFill>
                    <a:schemeClr val="tx1">
                      <a:lumMod val="50000"/>
                      <a:lumOff val="50000"/>
                    </a:schemeClr>
                  </a:solidFill>
                  <a:ea typeface="Source Han Serif SC" panose="02020400000000000000" pitchFamily="18" charset="-122"/>
                </a:rPr>
                <a:t>由于人的普遍性和从众心理，如果其对某种特定文化传统缺乏价值观念和行为规范的认同，会使其丧失群体认同感，从而引起内心的焦虑感和无所归依感。</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grpSp>
          <p:nvGrpSpPr>
            <p:cNvPr id="14" name="Group 24">
              <a:extLst>
                <a:ext uri="{FF2B5EF4-FFF2-40B4-BE49-F238E27FC236}">
                  <a16:creationId xmlns:a16="http://schemas.microsoft.com/office/drawing/2014/main" id="{D8B8502B-B82B-4CFC-8665-CABA7CF8FB5F}"/>
                </a:ext>
              </a:extLst>
            </p:cNvPr>
            <p:cNvGrpSpPr/>
            <p:nvPr/>
          </p:nvGrpSpPr>
          <p:grpSpPr>
            <a:xfrm>
              <a:off x="5900544" y="4057332"/>
              <a:ext cx="657827" cy="638993"/>
              <a:chOff x="840159" y="2852760"/>
              <a:chExt cx="493370" cy="479245"/>
            </a:xfrm>
          </p:grpSpPr>
          <p:sp>
            <p:nvSpPr>
              <p:cNvPr id="19" name="Rounded Rectangle 25">
                <a:extLst>
                  <a:ext uri="{FF2B5EF4-FFF2-40B4-BE49-F238E27FC236}">
                    <a16:creationId xmlns:a16="http://schemas.microsoft.com/office/drawing/2014/main" id="{23400190-CED5-4C6E-876D-111255EECA50}"/>
                  </a:ext>
                </a:extLst>
              </p:cNvPr>
              <p:cNvSpPr/>
              <p:nvPr/>
            </p:nvSpPr>
            <p:spPr>
              <a:xfrm>
                <a:off x="840159" y="2852760"/>
                <a:ext cx="493370" cy="479245"/>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0" name="Freeform 144">
                <a:extLst>
                  <a:ext uri="{FF2B5EF4-FFF2-40B4-BE49-F238E27FC236}">
                    <a16:creationId xmlns:a16="http://schemas.microsoft.com/office/drawing/2014/main" id="{93D641D4-2CA5-4BFB-8899-BCAE5822CCC1}"/>
                  </a:ext>
                </a:extLst>
              </p:cNvPr>
              <p:cNvSpPr>
                <a:spLocks noEditPoints="1"/>
              </p:cNvSpPr>
              <p:nvPr/>
            </p:nvSpPr>
            <p:spPr bwMode="auto">
              <a:xfrm>
                <a:off x="955869" y="2990792"/>
                <a:ext cx="261950" cy="203180"/>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Group 27">
              <a:extLst>
                <a:ext uri="{FF2B5EF4-FFF2-40B4-BE49-F238E27FC236}">
                  <a16:creationId xmlns:a16="http://schemas.microsoft.com/office/drawing/2014/main" id="{F2A0FB1F-EF6A-4134-958D-197E0763D7E1}"/>
                </a:ext>
              </a:extLst>
            </p:cNvPr>
            <p:cNvGrpSpPr/>
            <p:nvPr/>
          </p:nvGrpSpPr>
          <p:grpSpPr>
            <a:xfrm>
              <a:off x="5900544" y="5100745"/>
              <a:ext cx="657827" cy="638993"/>
              <a:chOff x="840159" y="3520106"/>
              <a:chExt cx="493370" cy="479245"/>
            </a:xfrm>
          </p:grpSpPr>
          <p:sp>
            <p:nvSpPr>
              <p:cNvPr id="16" name="Rounded Rectangle 28">
                <a:extLst>
                  <a:ext uri="{FF2B5EF4-FFF2-40B4-BE49-F238E27FC236}">
                    <a16:creationId xmlns:a16="http://schemas.microsoft.com/office/drawing/2014/main" id="{218AB8A5-E8B9-47DE-9ECB-4BDF32B00C56}"/>
                  </a:ext>
                </a:extLst>
              </p:cNvPr>
              <p:cNvSpPr/>
              <p:nvPr/>
            </p:nvSpPr>
            <p:spPr>
              <a:xfrm>
                <a:off x="840159" y="3520106"/>
                <a:ext cx="493370" cy="4792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240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Freeform 152">
                <a:extLst>
                  <a:ext uri="{FF2B5EF4-FFF2-40B4-BE49-F238E27FC236}">
                    <a16:creationId xmlns:a16="http://schemas.microsoft.com/office/drawing/2014/main" id="{6667D9B0-C208-4665-8D52-92DC620618CE}"/>
                  </a:ext>
                </a:extLst>
              </p:cNvPr>
              <p:cNvSpPr>
                <a:spLocks noEditPoints="1"/>
              </p:cNvSpPr>
              <p:nvPr/>
            </p:nvSpPr>
            <p:spPr bwMode="auto">
              <a:xfrm>
                <a:off x="955869" y="3638690"/>
                <a:ext cx="261950" cy="24207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spTree>
    <p:extLst>
      <p:ext uri="{BB962C8B-B14F-4D97-AF65-F5344CB8AC3E}">
        <p14:creationId xmlns:p14="http://schemas.microsoft.com/office/powerpoint/2010/main" val="1178582641"/>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91565"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网缘人际互动的特点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无规范性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在现实社会中，互动主体会根据所属国家和文化而拥有一定的社会规范，包括风俗习惯、法律法规以及行动效率等，这些社会规范对互动主体的行动具有制约作用，同时也为互动主体的行动提供具体的参照标准。</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虚拟世界作为互动主体的一种新型社会生活空间，它跨越了国家、民族、文化以及地域的限制，使现实社会生活空间中的规范和秩序在虚拟世界逐渐过时或不适用，为互动主体提供逾越社会规范的机会、松弛禁忌压力的空间以及更多表现“自我”的意见空间。</a:t>
            </a:r>
          </a:p>
        </p:txBody>
      </p:sp>
    </p:spTree>
    <p:extLst>
      <p:ext uri="{BB962C8B-B14F-4D97-AF65-F5344CB8AC3E}">
        <p14:creationId xmlns:p14="http://schemas.microsoft.com/office/powerpoint/2010/main" val="3068701759"/>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91565"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网缘人际互动的特点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无规范性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简单来说就是在虚拟世界中的互动主体，由于丧失了身份感和归属感，所以不再受到原有社会规范的影响，因此，可以更加自由地表现自我以及表达自己的意见和感受。同时，由于技术上的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TCP/IP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通信协议成为互动主体需要遵循的唯一规范，致使网络中的互动行动缺乏管理规范，使得一些互动主体做出了不恰当的行为，从而增加网络人际互动的风险性、不确定性、复杂性。</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综上所述，互联网为互动主体提供一个全新的互动空间，从而形成一种全新的人际互动模式和人际关系模式，进而促使了现实中的互动群体、组织和社会结构进行重塑和重构的变化，因此，关注互联网对人际互动的影响和虚拟世界中的人际互动具有重要的现实意义和迫切性。</a:t>
            </a:r>
          </a:p>
        </p:txBody>
      </p:sp>
    </p:spTree>
    <p:extLst>
      <p:ext uri="{BB962C8B-B14F-4D97-AF65-F5344CB8AC3E}">
        <p14:creationId xmlns:p14="http://schemas.microsoft.com/office/powerpoint/2010/main" val="1596234220"/>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网络人际互动的共时性体现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91565" cy="19307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交往手段与技术的同步发展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社会生产力与交往水平的关系</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人际互动是人类的社会化存在方式，而不同时期的人际互动交往水平，其呈现方式取决于社会所能提供的交往手段与交往技术。</a:t>
            </a:r>
          </a:p>
        </p:txBody>
      </p:sp>
      <p:pic>
        <p:nvPicPr>
          <p:cNvPr id="27650" name="Picture 2">
            <a:extLst>
              <a:ext uri="{FF2B5EF4-FFF2-40B4-BE49-F238E27FC236}">
                <a16:creationId xmlns:a16="http://schemas.microsoft.com/office/drawing/2014/main" id="{0A931616-2BFC-4AEB-805B-AC58BC7E35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1190" y="2994135"/>
            <a:ext cx="6010368" cy="3507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7179841"/>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网络人际互动的共时性体现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50592" y="998390"/>
            <a:ext cx="11191565"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交往手段与技术的同步发展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不同社会发展阶段的交往水平表现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52" name="组合 51">
            <a:extLst>
              <a:ext uri="{FF2B5EF4-FFF2-40B4-BE49-F238E27FC236}">
                <a16:creationId xmlns:a16="http://schemas.microsoft.com/office/drawing/2014/main" id="{FECD81F4-AA65-4C6B-8EAB-E8D81A0B2149}"/>
              </a:ext>
            </a:extLst>
          </p:cNvPr>
          <p:cNvGrpSpPr/>
          <p:nvPr/>
        </p:nvGrpSpPr>
        <p:grpSpPr>
          <a:xfrm>
            <a:off x="966530" y="2258494"/>
            <a:ext cx="10412584" cy="3903424"/>
            <a:chOff x="966530" y="2252188"/>
            <a:chExt cx="10412584" cy="3903424"/>
          </a:xfrm>
        </p:grpSpPr>
        <p:sp>
          <p:nvSpPr>
            <p:cNvPr id="53" name="空心弧 52">
              <a:extLst>
                <a:ext uri="{FF2B5EF4-FFF2-40B4-BE49-F238E27FC236}">
                  <a16:creationId xmlns:a16="http://schemas.microsoft.com/office/drawing/2014/main" id="{0058A776-8CB5-405C-90D3-3408D2E3EE85}"/>
                </a:ext>
              </a:extLst>
            </p:cNvPr>
            <p:cNvSpPr/>
            <p:nvPr/>
          </p:nvSpPr>
          <p:spPr>
            <a:xfrm>
              <a:off x="4709016" y="2742742"/>
              <a:ext cx="2240005" cy="2240003"/>
            </a:xfrm>
            <a:prstGeom prst="blockArc">
              <a:avLst>
                <a:gd name="adj1" fmla="val 16199997"/>
                <a:gd name="adj2" fmla="val 13295224"/>
                <a:gd name="adj3" fmla="val 58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4" name="矩形 53">
              <a:extLst>
                <a:ext uri="{FF2B5EF4-FFF2-40B4-BE49-F238E27FC236}">
                  <a16:creationId xmlns:a16="http://schemas.microsoft.com/office/drawing/2014/main" id="{82304AA9-5579-4A0C-ABBF-8B37FA633721}"/>
                </a:ext>
              </a:extLst>
            </p:cNvPr>
            <p:cNvSpPr/>
            <p:nvPr/>
          </p:nvSpPr>
          <p:spPr>
            <a:xfrm>
              <a:off x="4806851" y="3509619"/>
              <a:ext cx="2088226" cy="830997"/>
            </a:xfrm>
            <a:prstGeom prst="rect">
              <a:avLst/>
            </a:prstGeom>
          </p:spPr>
          <p:txBody>
            <a:bodyPr wrap="square" anchor="ctr">
              <a:spAutoFit/>
              <a:scene3d>
                <a:camera prst="orthographicFront"/>
                <a:lightRig rig="threePt" dir="t"/>
              </a:scene3d>
              <a:sp3d contourW="12700"/>
            </a:bodyPr>
            <a:lstStyle/>
            <a:p>
              <a:pPr algn="ctr"/>
              <a:r>
                <a:rPr lang="zh-CN" altLang="en-US" sz="24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不同时期的交往水平表现</a:t>
              </a:r>
              <a:endParaRPr lang="en-US" altLang="zh-CN" sz="24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grpSp>
          <p:nvGrpSpPr>
            <p:cNvPr id="55" name="组合 54">
              <a:extLst>
                <a:ext uri="{FF2B5EF4-FFF2-40B4-BE49-F238E27FC236}">
                  <a16:creationId xmlns:a16="http://schemas.microsoft.com/office/drawing/2014/main" id="{EE3703F9-533D-488E-A5F6-74E1CF3C5A3A}"/>
                </a:ext>
              </a:extLst>
            </p:cNvPr>
            <p:cNvGrpSpPr/>
            <p:nvPr/>
          </p:nvGrpSpPr>
          <p:grpSpPr>
            <a:xfrm>
              <a:off x="966530" y="2252188"/>
              <a:ext cx="10412584" cy="3903424"/>
              <a:chOff x="966530" y="2252188"/>
              <a:chExt cx="10412584" cy="3903424"/>
            </a:xfrm>
          </p:grpSpPr>
          <p:grpSp>
            <p:nvGrpSpPr>
              <p:cNvPr id="56" name="组合 55">
                <a:extLst>
                  <a:ext uri="{FF2B5EF4-FFF2-40B4-BE49-F238E27FC236}">
                    <a16:creationId xmlns:a16="http://schemas.microsoft.com/office/drawing/2014/main" id="{3E3DE56A-A7DB-46EE-B93A-AA73A2958209}"/>
                  </a:ext>
                </a:extLst>
              </p:cNvPr>
              <p:cNvGrpSpPr/>
              <p:nvPr/>
            </p:nvGrpSpPr>
            <p:grpSpPr>
              <a:xfrm>
                <a:off x="4151728" y="2252188"/>
                <a:ext cx="3360000" cy="3360000"/>
                <a:chOff x="4151728" y="2252188"/>
                <a:chExt cx="3360000" cy="3360000"/>
              </a:xfrm>
            </p:grpSpPr>
            <p:sp>
              <p:nvSpPr>
                <p:cNvPr id="75" name="空心弧 74">
                  <a:extLst>
                    <a:ext uri="{FF2B5EF4-FFF2-40B4-BE49-F238E27FC236}">
                      <a16:creationId xmlns:a16="http://schemas.microsoft.com/office/drawing/2014/main" id="{6A0A79B2-F7D3-4576-A6F9-4624AAD6B19E}"/>
                    </a:ext>
                  </a:extLst>
                </p:cNvPr>
                <p:cNvSpPr/>
                <p:nvPr/>
              </p:nvSpPr>
              <p:spPr>
                <a:xfrm>
                  <a:off x="4151728" y="2252188"/>
                  <a:ext cx="3360000" cy="3360000"/>
                </a:xfrm>
                <a:prstGeom prst="blockArc">
                  <a:avLst>
                    <a:gd name="adj1" fmla="val 16199997"/>
                    <a:gd name="adj2" fmla="val 8579964"/>
                    <a:gd name="adj3" fmla="val 452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6" name="空心弧 75">
                  <a:extLst>
                    <a:ext uri="{FF2B5EF4-FFF2-40B4-BE49-F238E27FC236}">
                      <a16:creationId xmlns:a16="http://schemas.microsoft.com/office/drawing/2014/main" id="{C45E402D-CCAB-4BCC-A23E-FDCDB079AA3A}"/>
                    </a:ext>
                  </a:extLst>
                </p:cNvPr>
                <p:cNvSpPr/>
                <p:nvPr/>
              </p:nvSpPr>
              <p:spPr>
                <a:xfrm>
                  <a:off x="4525882" y="2582373"/>
                  <a:ext cx="2613337" cy="2613335"/>
                </a:xfrm>
                <a:prstGeom prst="blockArc">
                  <a:avLst>
                    <a:gd name="adj1" fmla="val 16199997"/>
                    <a:gd name="adj2" fmla="val 11627833"/>
                    <a:gd name="adj3" fmla="val 570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57" name="组合 56">
                <a:extLst>
                  <a:ext uri="{FF2B5EF4-FFF2-40B4-BE49-F238E27FC236}">
                    <a16:creationId xmlns:a16="http://schemas.microsoft.com/office/drawing/2014/main" id="{AF9269A5-2B63-455A-99BA-19A9772966C0}"/>
                  </a:ext>
                </a:extLst>
              </p:cNvPr>
              <p:cNvGrpSpPr/>
              <p:nvPr/>
            </p:nvGrpSpPr>
            <p:grpSpPr>
              <a:xfrm>
                <a:off x="966530" y="2344442"/>
                <a:ext cx="10412584" cy="3811170"/>
                <a:chOff x="966530" y="2344442"/>
                <a:chExt cx="10412584" cy="3811170"/>
              </a:xfrm>
            </p:grpSpPr>
            <p:grpSp>
              <p:nvGrpSpPr>
                <p:cNvPr id="58" name="组合 57">
                  <a:extLst>
                    <a:ext uri="{FF2B5EF4-FFF2-40B4-BE49-F238E27FC236}">
                      <a16:creationId xmlns:a16="http://schemas.microsoft.com/office/drawing/2014/main" id="{87E3C2FF-AB1A-473A-80D8-54FDACA3D481}"/>
                    </a:ext>
                  </a:extLst>
                </p:cNvPr>
                <p:cNvGrpSpPr/>
                <p:nvPr/>
              </p:nvGrpSpPr>
              <p:grpSpPr>
                <a:xfrm>
                  <a:off x="1036472" y="2344442"/>
                  <a:ext cx="10312480" cy="3066281"/>
                  <a:chOff x="1037925" y="2131787"/>
                  <a:chExt cx="10312480" cy="3066281"/>
                </a:xfrm>
              </p:grpSpPr>
              <p:sp>
                <p:nvSpPr>
                  <p:cNvPr id="63" name="空心弧 62">
                    <a:extLst>
                      <a:ext uri="{FF2B5EF4-FFF2-40B4-BE49-F238E27FC236}">
                        <a16:creationId xmlns:a16="http://schemas.microsoft.com/office/drawing/2014/main" id="{0A612128-A2FB-4512-82FC-240544D11C0C}"/>
                      </a:ext>
                    </a:extLst>
                  </p:cNvPr>
                  <p:cNvSpPr/>
                  <p:nvPr/>
                </p:nvSpPr>
                <p:spPr>
                  <a:xfrm>
                    <a:off x="4328970" y="2211399"/>
                    <a:ext cx="2986672" cy="2986669"/>
                  </a:xfrm>
                  <a:prstGeom prst="blockArc">
                    <a:avLst>
                      <a:gd name="adj1" fmla="val 16199997"/>
                      <a:gd name="adj2" fmla="val 10552654"/>
                      <a:gd name="adj3" fmla="val 508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64" name="组合 63">
                    <a:extLst>
                      <a:ext uri="{FF2B5EF4-FFF2-40B4-BE49-F238E27FC236}">
                        <a16:creationId xmlns:a16="http://schemas.microsoft.com/office/drawing/2014/main" id="{6A9C6619-7F77-4385-BA21-49662749194C}"/>
                      </a:ext>
                    </a:extLst>
                  </p:cNvPr>
                  <p:cNvGrpSpPr/>
                  <p:nvPr/>
                </p:nvGrpSpPr>
                <p:grpSpPr>
                  <a:xfrm>
                    <a:off x="3521882" y="3000516"/>
                    <a:ext cx="5149081" cy="1456267"/>
                    <a:chOff x="2641409" y="2413000"/>
                    <a:chExt cx="3861811" cy="1092200"/>
                  </a:xfrm>
                </p:grpSpPr>
                <p:cxnSp>
                  <p:nvCxnSpPr>
                    <p:cNvPr id="71" name="直接连接符 70">
                      <a:extLst>
                        <a:ext uri="{FF2B5EF4-FFF2-40B4-BE49-F238E27FC236}">
                          <a16:creationId xmlns:a16="http://schemas.microsoft.com/office/drawing/2014/main" id="{BDE18976-FE82-4A47-97BC-9673C657F0E4}"/>
                        </a:ext>
                      </a:extLst>
                    </p:cNvPr>
                    <p:cNvCxnSpPr/>
                    <p:nvPr/>
                  </p:nvCxnSpPr>
                  <p:spPr>
                    <a:xfrm>
                      <a:off x="2641409" y="2413000"/>
                      <a:ext cx="133528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866254FC-C736-4A43-9936-94DA377A14E7}"/>
                        </a:ext>
                      </a:extLst>
                    </p:cNvPr>
                    <p:cNvCxnSpPr/>
                    <p:nvPr/>
                  </p:nvCxnSpPr>
                  <p:spPr>
                    <a:xfrm>
                      <a:off x="2641409" y="3505200"/>
                      <a:ext cx="1059057"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DCCD0A02-A031-4D2C-B9C9-AE075ACAC67C}"/>
                        </a:ext>
                      </a:extLst>
                    </p:cNvPr>
                    <p:cNvCxnSpPr/>
                    <p:nvPr/>
                  </p:nvCxnSpPr>
                  <p:spPr>
                    <a:xfrm>
                      <a:off x="5676900" y="2413000"/>
                      <a:ext cx="82632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DFDFBA04-1A72-4FB3-BD9F-D2995CDFA356}"/>
                        </a:ext>
                      </a:extLst>
                    </p:cNvPr>
                    <p:cNvCxnSpPr/>
                    <p:nvPr/>
                  </p:nvCxnSpPr>
                  <p:spPr>
                    <a:xfrm>
                      <a:off x="5329238" y="3505200"/>
                      <a:ext cx="1173982"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65" name="组合 64">
                    <a:extLst>
                      <a:ext uri="{FF2B5EF4-FFF2-40B4-BE49-F238E27FC236}">
                        <a16:creationId xmlns:a16="http://schemas.microsoft.com/office/drawing/2014/main" id="{8975D442-9982-4B9E-B683-05FD0F9E4CE1}"/>
                      </a:ext>
                    </a:extLst>
                  </p:cNvPr>
                  <p:cNvGrpSpPr/>
                  <p:nvPr/>
                </p:nvGrpSpPr>
                <p:grpSpPr>
                  <a:xfrm>
                    <a:off x="1037925" y="2131787"/>
                    <a:ext cx="2449567" cy="1583041"/>
                    <a:chOff x="452273" y="1983602"/>
                    <a:chExt cx="2449567" cy="1583043"/>
                  </a:xfrm>
                </p:grpSpPr>
                <p:sp>
                  <p:nvSpPr>
                    <p:cNvPr id="69" name="TextBox 18">
                      <a:extLst>
                        <a:ext uri="{FF2B5EF4-FFF2-40B4-BE49-F238E27FC236}">
                          <a16:creationId xmlns:a16="http://schemas.microsoft.com/office/drawing/2014/main" id="{DC7F4C75-F39A-4D8C-9A26-D52A5B0A963A}"/>
                        </a:ext>
                      </a:extLst>
                    </p:cNvPr>
                    <p:cNvSpPr txBox="1"/>
                    <p:nvPr/>
                  </p:nvSpPr>
                  <p:spPr>
                    <a:xfrm flipH="1">
                      <a:off x="468937" y="1983602"/>
                      <a:ext cx="2236510" cy="400110"/>
                    </a:xfrm>
                    <a:prstGeom prst="rect">
                      <a:avLst/>
                    </a:prstGeom>
                    <a:noFill/>
                  </p:spPr>
                  <p:txBody>
                    <a:bodyPr wrap="non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人类社会早期阶段</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70" name="矩形 69">
                      <a:extLst>
                        <a:ext uri="{FF2B5EF4-FFF2-40B4-BE49-F238E27FC236}">
                          <a16:creationId xmlns:a16="http://schemas.microsoft.com/office/drawing/2014/main" id="{4D4BACE3-D02B-474B-8819-364DB7E73C47}"/>
                        </a:ext>
                      </a:extLst>
                    </p:cNvPr>
                    <p:cNvSpPr/>
                    <p:nvPr/>
                  </p:nvSpPr>
                  <p:spPr>
                    <a:xfrm>
                      <a:off x="452273" y="2366315"/>
                      <a:ext cx="2449567" cy="1200330"/>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低下的社会生产力和落后的交往技术，使大众的交往水平、规模与进度受到制约。因此，以血亲辨认和血缘关系为纽带的血缘式交往形态成为社会交往的主体形式。</a:t>
                      </a:r>
                    </a:p>
                  </p:txBody>
                </p:sp>
              </p:grpSp>
              <p:grpSp>
                <p:nvGrpSpPr>
                  <p:cNvPr id="66" name="组合 65">
                    <a:extLst>
                      <a:ext uri="{FF2B5EF4-FFF2-40B4-BE49-F238E27FC236}">
                        <a16:creationId xmlns:a16="http://schemas.microsoft.com/office/drawing/2014/main" id="{E0F10C04-3322-4AB7-8ECE-D65DED25BC52}"/>
                      </a:ext>
                    </a:extLst>
                  </p:cNvPr>
                  <p:cNvGrpSpPr/>
                  <p:nvPr/>
                </p:nvGrpSpPr>
                <p:grpSpPr>
                  <a:xfrm>
                    <a:off x="8815195" y="2190764"/>
                    <a:ext cx="2535210" cy="1774138"/>
                    <a:chOff x="-531000" y="2042579"/>
                    <a:chExt cx="2535210" cy="1774140"/>
                  </a:xfrm>
                </p:grpSpPr>
                <p:sp>
                  <p:nvSpPr>
                    <p:cNvPr id="67" name="TextBox 18">
                      <a:extLst>
                        <a:ext uri="{FF2B5EF4-FFF2-40B4-BE49-F238E27FC236}">
                          <a16:creationId xmlns:a16="http://schemas.microsoft.com/office/drawing/2014/main" id="{4E958172-B892-4092-ABC2-D4A9BD48348B}"/>
                        </a:ext>
                      </a:extLst>
                    </p:cNvPr>
                    <p:cNvSpPr txBox="1"/>
                    <p:nvPr/>
                  </p:nvSpPr>
                  <p:spPr>
                    <a:xfrm flipH="1">
                      <a:off x="537141" y="2042579"/>
                      <a:ext cx="1467068" cy="400110"/>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近现代以后</a:t>
                      </a:r>
                      <a:endParaRPr lang="en-US" sz="2000" b="1" dirty="0">
                        <a:ea typeface="Source Han Serif SC" panose="02020400000000000000" pitchFamily="18" charset="-122"/>
                        <a:sym typeface="Source Han Serif SC" panose="02020400000000000000" pitchFamily="18" charset="-122"/>
                      </a:endParaRPr>
                    </a:p>
                  </p:txBody>
                </p:sp>
                <p:sp>
                  <p:nvSpPr>
                    <p:cNvPr id="68" name="矩形 67">
                      <a:extLst>
                        <a:ext uri="{FF2B5EF4-FFF2-40B4-BE49-F238E27FC236}">
                          <a16:creationId xmlns:a16="http://schemas.microsoft.com/office/drawing/2014/main" id="{13CBDA9E-D213-49F9-BA21-B96E5817204C}"/>
                        </a:ext>
                      </a:extLst>
                    </p:cNvPr>
                    <p:cNvSpPr/>
                    <p:nvPr/>
                  </p:nvSpPr>
                  <p:spPr>
                    <a:xfrm>
                      <a:off x="-531000" y="2431723"/>
                      <a:ext cx="2535210" cy="1384996"/>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逐次提高的社会生产力使得大众社会交往技术手段也得到大幅度提升，而社会分工的全球化、专门化和精细化，让大众形成了更加广泛的联系。所以，以从属关系为基础的业缘式交往形态占据人类社会交往的主体形式。</a:t>
                      </a:r>
                    </a:p>
                  </p:txBody>
                </p:sp>
              </p:grpSp>
            </p:grpSp>
            <p:sp>
              <p:nvSpPr>
                <p:cNvPr id="59" name="TextBox 18">
                  <a:extLst>
                    <a:ext uri="{FF2B5EF4-FFF2-40B4-BE49-F238E27FC236}">
                      <a16:creationId xmlns:a16="http://schemas.microsoft.com/office/drawing/2014/main" id="{80DFEF84-2FE2-4CFC-B8AB-304D739F3703}"/>
                    </a:ext>
                  </a:extLst>
                </p:cNvPr>
                <p:cNvSpPr txBox="1"/>
                <p:nvPr/>
              </p:nvSpPr>
              <p:spPr>
                <a:xfrm flipH="1">
                  <a:off x="1006715" y="4420973"/>
                  <a:ext cx="2605200" cy="400110"/>
                </a:xfrm>
                <a:prstGeom prst="rect">
                  <a:avLst/>
                </a:prstGeom>
                <a:noFill/>
              </p:spPr>
              <p:txBody>
                <a:bodyPr wrap="non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原始社会末期</a:t>
                  </a:r>
                  <a:r>
                    <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a:t>
                  </a:r>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近代前</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60" name="矩形 59">
                  <a:extLst>
                    <a:ext uri="{FF2B5EF4-FFF2-40B4-BE49-F238E27FC236}">
                      <a16:creationId xmlns:a16="http://schemas.microsoft.com/office/drawing/2014/main" id="{EA29A9CE-9E8B-4F40-A887-700A8FDFCA9B}"/>
                    </a:ext>
                  </a:extLst>
                </p:cNvPr>
                <p:cNvSpPr/>
                <p:nvPr/>
              </p:nvSpPr>
              <p:spPr>
                <a:xfrm>
                  <a:off x="966530" y="4797947"/>
                  <a:ext cx="2449567" cy="1200329"/>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提高社会生产力水平、强化社会分工以及应用先进的生产工具，使大众的生产水平得到提升，从而扩大了交往范围和提高了交往水平。所以，以邻近性为支撑的地缘式交往形态大行其道。</a:t>
                  </a:r>
                </a:p>
              </p:txBody>
            </p:sp>
            <p:sp>
              <p:nvSpPr>
                <p:cNvPr id="61" name="TextBox 18">
                  <a:extLst>
                    <a:ext uri="{FF2B5EF4-FFF2-40B4-BE49-F238E27FC236}">
                      <a16:creationId xmlns:a16="http://schemas.microsoft.com/office/drawing/2014/main" id="{5AFA79F4-1757-4F10-846E-8867E15999C9}"/>
                    </a:ext>
                  </a:extLst>
                </p:cNvPr>
                <p:cNvSpPr txBox="1"/>
                <p:nvPr/>
              </p:nvSpPr>
              <p:spPr>
                <a:xfrm flipH="1">
                  <a:off x="10089979" y="4371241"/>
                  <a:ext cx="1289135" cy="400110"/>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现代</a:t>
                  </a:r>
                  <a:r>
                    <a:rPr lang="en-US" altLang="zh-CN" sz="2000" b="1" dirty="0">
                      <a:ea typeface="Source Han Serif SC" panose="02020400000000000000" pitchFamily="18" charset="-122"/>
                      <a:sym typeface="Source Han Serif SC" panose="02020400000000000000" pitchFamily="18" charset="-122"/>
                    </a:rPr>
                    <a:t>-</a:t>
                  </a:r>
                  <a:r>
                    <a:rPr lang="zh-CN" altLang="en-US" sz="2000" b="1" dirty="0">
                      <a:ea typeface="Source Han Serif SC" panose="02020400000000000000" pitchFamily="18" charset="-122"/>
                      <a:sym typeface="Source Han Serif SC" panose="02020400000000000000" pitchFamily="18" charset="-122"/>
                    </a:rPr>
                    <a:t>目前</a:t>
                  </a:r>
                  <a:endParaRPr lang="en-US" sz="2000" b="1" dirty="0">
                    <a:ea typeface="Source Han Serif SC" panose="02020400000000000000" pitchFamily="18" charset="-122"/>
                    <a:sym typeface="Source Han Serif SC" panose="02020400000000000000" pitchFamily="18" charset="-122"/>
                  </a:endParaRPr>
                </a:p>
              </p:txBody>
            </p:sp>
            <p:sp>
              <p:nvSpPr>
                <p:cNvPr id="62" name="文本框 61">
                  <a:extLst>
                    <a:ext uri="{FF2B5EF4-FFF2-40B4-BE49-F238E27FC236}">
                      <a16:creationId xmlns:a16="http://schemas.microsoft.com/office/drawing/2014/main" id="{E4A26D31-DBE1-4892-BCE6-B1DBA1CA6754}"/>
                    </a:ext>
                  </a:extLst>
                </p:cNvPr>
                <p:cNvSpPr txBox="1"/>
                <p:nvPr/>
              </p:nvSpPr>
              <p:spPr>
                <a:xfrm>
                  <a:off x="8820049" y="4770617"/>
                  <a:ext cx="2546870" cy="1384995"/>
                </a:xfrm>
                <a:prstGeom prst="rect">
                  <a:avLst/>
                </a:prstGeom>
                <a:noFill/>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网络信息技术的突飞猛进以及通信设备的产生与发展，使社会生产力和生产工具再一次对交往手段进行了变革。因此，社会交往方式获得巨大跃迁，以网络连接为支撑的网缘式人际互动得以产生并逐渐占据主导地位。</a:t>
                  </a:r>
                </a:p>
              </p:txBody>
            </p:sp>
          </p:grpSp>
        </p:grpSp>
      </p:grpSp>
    </p:spTree>
    <p:extLst>
      <p:ext uri="{BB962C8B-B14F-4D97-AF65-F5344CB8AC3E}">
        <p14:creationId xmlns:p14="http://schemas.microsoft.com/office/powerpoint/2010/main" val="1095560971"/>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网络人际互动的含义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E5AC94D-BC8C-4234-84EF-9833C418989B}"/>
              </a:ext>
            </a:extLst>
          </p:cNvPr>
          <p:cNvSpPr/>
          <p:nvPr/>
        </p:nvSpPr>
        <p:spPr>
          <a:xfrm>
            <a:off x="550591" y="998390"/>
            <a:ext cx="11047851" cy="623965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网络互动的含义</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内容互动</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内容互动在形式上体现为网络中的超文本，它可以分为音频、视频和文字等多种类型。即内容互动是内容提供者通过超链接的文本，授权给受众让其进一步了解写作符号本身之外的一些信息。简单来说，提供的不是互动，而是带有“复杂属性”的内容。这些内容包括新闻、娱乐、音频、视频和电子商务等各个方面的信息，读者可以将“复杂属性”的内容理解为带有超链接的立体信息。</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内容提供者提供了这些内容，让受众在了解立体信息的过程中产生了内容互动。这种“复杂属性”内容是可以度量的，度量标准是新闻再现的事实水平，事实水平也可以被称为真实度。一般情况下，真实度依靠新闻是否真实、真实的深度和广度进行衡量，新闻报道的事实越真实全面，该新闻的真实度就越高。</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8026192"/>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网络人际互动的共时性体现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37980" y="998390"/>
            <a:ext cx="11191565"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交往手段与技术的同步发展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不同社会发展阶段的交往水平表现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建立交往关系是形成交往主体的基石。在这种关系结构中，无论是人类社会中最早的生殖性交往还是现阶段的网络人际互动，交往主体都是在双向互动中确立并形成的。而交往关系是交往活动“双向构建”和“双重整合”的产物，</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表所示为“双向构建”和“双重整合”的释义。</a:t>
            </a:r>
          </a:p>
          <a:p>
            <a:pPr marL="3429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4777FAE1-E748-468C-85BF-EB880A8D2D97}"/>
              </a:ext>
            </a:extLst>
          </p:cNvPr>
          <p:cNvGrpSpPr/>
          <p:nvPr/>
        </p:nvGrpSpPr>
        <p:grpSpPr>
          <a:xfrm>
            <a:off x="1919645" y="3650328"/>
            <a:ext cx="8825938" cy="2905530"/>
            <a:chOff x="5900544" y="1892815"/>
            <a:chExt cx="6192255" cy="2038512"/>
          </a:xfrm>
        </p:grpSpPr>
        <p:sp>
          <p:nvSpPr>
            <p:cNvPr id="11" name="TextBox 10">
              <a:extLst>
                <a:ext uri="{FF2B5EF4-FFF2-40B4-BE49-F238E27FC236}">
                  <a16:creationId xmlns:a16="http://schemas.microsoft.com/office/drawing/2014/main" id="{59B3F815-235A-4643-97B0-19710F0DA2F1}"/>
                </a:ext>
              </a:extLst>
            </p:cNvPr>
            <p:cNvSpPr txBox="1"/>
            <p:nvPr/>
          </p:nvSpPr>
          <p:spPr>
            <a:xfrm>
              <a:off x="6615455" y="1892815"/>
              <a:ext cx="5477344" cy="803992"/>
            </a:xfrm>
            <a:prstGeom prst="rect">
              <a:avLst/>
            </a:prstGeom>
            <a:noFill/>
          </p:spPr>
          <p:txBody>
            <a:bodyPr wrap="square" rtlCol="0">
              <a:spAutoFit/>
            </a:bodyPr>
            <a:lstStyle/>
            <a:p>
              <a:r>
                <a:rPr lang="zh-CN" altLang="en-US" sz="1600" b="1" dirty="0">
                  <a:solidFill>
                    <a:schemeClr val="accent1"/>
                  </a:solidFill>
                  <a:latin typeface="Source Han Serif SC" panose="02020400000000000000" pitchFamily="18" charset="-122"/>
                  <a:ea typeface="Source Han Serif SC" panose="02020400000000000000" pitchFamily="18" charset="-122"/>
                  <a:sym typeface="Source Han Serif SC" panose="02020400000000000000" pitchFamily="18" charset="-122"/>
                </a:rPr>
                <a:t>双向构建</a:t>
              </a:r>
              <a:endParaRPr lang="en-US" sz="1600" dirty="0">
                <a:solidFill>
                  <a:schemeClr val="accent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just"/>
              <a:r>
                <a:rPr lang="zh-CN" altLang="zh-CN" sz="1600" dirty="0">
                  <a:solidFill>
                    <a:schemeClr val="tx1">
                      <a:lumMod val="50000"/>
                      <a:lumOff val="50000"/>
                    </a:schemeClr>
                  </a:solidFill>
                  <a:ea typeface="Source Han Serif SC" panose="02020400000000000000" pitchFamily="18" charset="-122"/>
                </a:rPr>
                <a:t>交往主体之间的双向互动活动构建着交往关系及其结构；</a:t>
              </a:r>
            </a:p>
            <a:p>
              <a:pPr algn="just"/>
              <a:r>
                <a:rPr lang="zh-CN" altLang="zh-CN" sz="1600" dirty="0">
                  <a:solidFill>
                    <a:schemeClr val="tx1">
                      <a:lumMod val="50000"/>
                      <a:lumOff val="50000"/>
                    </a:schemeClr>
                  </a:solidFill>
                  <a:ea typeface="Source Han Serif SC" panose="02020400000000000000" pitchFamily="18" charset="-122"/>
                </a:rPr>
                <a:t>进而渐次整合出主体交往的规范以及规范化的交往结构，制约交往主体的行为；</a:t>
              </a:r>
            </a:p>
            <a:p>
              <a:r>
                <a:rPr lang="zh-CN" altLang="zh-CN" sz="1600" dirty="0">
                  <a:solidFill>
                    <a:schemeClr val="tx1">
                      <a:lumMod val="50000"/>
                      <a:lumOff val="50000"/>
                    </a:schemeClr>
                  </a:solidFill>
                  <a:ea typeface="Source Han Serif SC" panose="02020400000000000000" pitchFamily="18" charset="-122"/>
                </a:rPr>
                <a:t>使交往主体的交往行为呈现出合法性特征。</a:t>
              </a:r>
              <a:endParaRPr lang="en-US"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12" name="TextBox 11">
              <a:extLst>
                <a:ext uri="{FF2B5EF4-FFF2-40B4-BE49-F238E27FC236}">
                  <a16:creationId xmlns:a16="http://schemas.microsoft.com/office/drawing/2014/main" id="{F9D5F3B1-C9CC-44C6-8069-00F794E4C01C}"/>
                </a:ext>
              </a:extLst>
            </p:cNvPr>
            <p:cNvSpPr txBox="1"/>
            <p:nvPr/>
          </p:nvSpPr>
          <p:spPr>
            <a:xfrm>
              <a:off x="6615454" y="2943565"/>
              <a:ext cx="5369091" cy="987762"/>
            </a:xfrm>
            <a:prstGeom prst="rect">
              <a:avLst/>
            </a:prstGeom>
            <a:noFill/>
          </p:spPr>
          <p:txBody>
            <a:bodyPr wrap="square" rtlCol="0">
              <a:spAutoFit/>
            </a:bodyPr>
            <a:lstStyle/>
            <a:p>
              <a:r>
                <a:rPr lang="zh-CN" altLang="en-US" sz="1600" b="1"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rPr>
                <a:t>双重整合</a:t>
              </a:r>
              <a:endParaRPr lang="en-US" sz="1600" dirty="0">
                <a:solidFill>
                  <a:schemeClr val="accent2"/>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just"/>
              <a:r>
                <a:rPr lang="zh-CN" altLang="zh-CN" sz="1600" dirty="0">
                  <a:solidFill>
                    <a:schemeClr val="tx1">
                      <a:lumMod val="50000"/>
                      <a:lumOff val="50000"/>
                    </a:schemeClr>
                  </a:solidFill>
                  <a:ea typeface="Source Han Serif SC" panose="02020400000000000000" pitchFamily="18" charset="-122"/>
                </a:rPr>
                <a:t>交往主体由于参与交往活动获得自身的积淀；</a:t>
              </a:r>
            </a:p>
            <a:p>
              <a:pPr algn="just"/>
              <a:r>
                <a:rPr lang="zh-CN" altLang="zh-CN" sz="1600" dirty="0">
                  <a:solidFill>
                    <a:schemeClr val="tx1">
                      <a:lumMod val="50000"/>
                      <a:lumOff val="50000"/>
                    </a:schemeClr>
                  </a:solidFill>
                  <a:ea typeface="Source Han Serif SC" panose="02020400000000000000" pitchFamily="18" charset="-122"/>
                </a:rPr>
                <a:t>交往主体在获得积淀的基础上进行新的交往，产生新的交往规范，从低级到高级，从简单到复杂，从无序到有序；</a:t>
              </a:r>
            </a:p>
            <a:p>
              <a:pPr algn="just"/>
              <a:r>
                <a:rPr lang="zh-CN" altLang="zh-CN" sz="1600" dirty="0">
                  <a:solidFill>
                    <a:schemeClr val="tx1">
                      <a:lumMod val="50000"/>
                      <a:lumOff val="50000"/>
                    </a:schemeClr>
                  </a:solidFill>
                  <a:ea typeface="Source Han Serif SC" panose="02020400000000000000" pitchFamily="18" charset="-122"/>
                </a:rPr>
                <a:t>最后获得交往主体在双向互动中的共生，并通过这种共生达到共同成长的目的。</a:t>
              </a:r>
              <a:endParaRPr lang="en-US"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grpSp>
          <p:nvGrpSpPr>
            <p:cNvPr id="14" name="Group 18">
              <a:extLst>
                <a:ext uri="{FF2B5EF4-FFF2-40B4-BE49-F238E27FC236}">
                  <a16:creationId xmlns:a16="http://schemas.microsoft.com/office/drawing/2014/main" id="{E9AF5181-A150-4D8C-A889-530B47399CC1}"/>
                </a:ext>
              </a:extLst>
            </p:cNvPr>
            <p:cNvGrpSpPr/>
            <p:nvPr/>
          </p:nvGrpSpPr>
          <p:grpSpPr>
            <a:xfrm>
              <a:off x="5927360" y="1963169"/>
              <a:ext cx="657827" cy="638993"/>
              <a:chOff x="860271" y="1518068"/>
              <a:chExt cx="493370" cy="479245"/>
            </a:xfrm>
          </p:grpSpPr>
          <p:sp>
            <p:nvSpPr>
              <p:cNvPr id="19" name="Rounded Rectangle 19">
                <a:extLst>
                  <a:ext uri="{FF2B5EF4-FFF2-40B4-BE49-F238E27FC236}">
                    <a16:creationId xmlns:a16="http://schemas.microsoft.com/office/drawing/2014/main" id="{B01150E9-420A-4C59-8576-82AD49B32A93}"/>
                  </a:ext>
                </a:extLst>
              </p:cNvPr>
              <p:cNvSpPr/>
              <p:nvPr/>
            </p:nvSpPr>
            <p:spPr>
              <a:xfrm>
                <a:off x="860271" y="1518068"/>
                <a:ext cx="493370" cy="4792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0" name="Freeform 6">
                <a:extLst>
                  <a:ext uri="{FF2B5EF4-FFF2-40B4-BE49-F238E27FC236}">
                    <a16:creationId xmlns:a16="http://schemas.microsoft.com/office/drawing/2014/main" id="{EC1F501F-7210-4DEE-BE88-E908FCA5C8FE}"/>
                  </a:ext>
                </a:extLst>
              </p:cNvPr>
              <p:cNvSpPr>
                <a:spLocks noEditPoints="1"/>
              </p:cNvSpPr>
              <p:nvPr/>
            </p:nvSpPr>
            <p:spPr bwMode="auto">
              <a:xfrm>
                <a:off x="997419" y="1671965"/>
                <a:ext cx="219075" cy="171450"/>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Group 21">
              <a:extLst>
                <a:ext uri="{FF2B5EF4-FFF2-40B4-BE49-F238E27FC236}">
                  <a16:creationId xmlns:a16="http://schemas.microsoft.com/office/drawing/2014/main" id="{3FA2E063-52AF-47DE-9BE8-265176EB2C9B}"/>
                </a:ext>
              </a:extLst>
            </p:cNvPr>
            <p:cNvGrpSpPr/>
            <p:nvPr/>
          </p:nvGrpSpPr>
          <p:grpSpPr>
            <a:xfrm>
              <a:off x="5900544" y="3013918"/>
              <a:ext cx="657827" cy="638993"/>
              <a:chOff x="840159" y="2185414"/>
              <a:chExt cx="493370" cy="479245"/>
            </a:xfrm>
          </p:grpSpPr>
          <p:sp>
            <p:nvSpPr>
              <p:cNvPr id="16" name="Rounded Rectangle 22">
                <a:extLst>
                  <a:ext uri="{FF2B5EF4-FFF2-40B4-BE49-F238E27FC236}">
                    <a16:creationId xmlns:a16="http://schemas.microsoft.com/office/drawing/2014/main" id="{754806E8-7B79-4395-AEC0-E051CCFE733D}"/>
                  </a:ext>
                </a:extLst>
              </p:cNvPr>
              <p:cNvSpPr/>
              <p:nvPr/>
            </p:nvSpPr>
            <p:spPr>
              <a:xfrm>
                <a:off x="840159" y="2185414"/>
                <a:ext cx="493370" cy="47924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Freeform 100">
                <a:extLst>
                  <a:ext uri="{FF2B5EF4-FFF2-40B4-BE49-F238E27FC236}">
                    <a16:creationId xmlns:a16="http://schemas.microsoft.com/office/drawing/2014/main" id="{D302FF6B-D4EC-49C0-9D66-6B5E9E26AA09}"/>
                  </a:ext>
                </a:extLst>
              </p:cNvPr>
              <p:cNvSpPr>
                <a:spLocks noEditPoints="1"/>
              </p:cNvSpPr>
              <p:nvPr/>
            </p:nvSpPr>
            <p:spPr bwMode="auto">
              <a:xfrm>
                <a:off x="971750" y="2314705"/>
                <a:ext cx="230188" cy="220663"/>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spTree>
    <p:extLst>
      <p:ext uri="{BB962C8B-B14F-4D97-AF65-F5344CB8AC3E}">
        <p14:creationId xmlns:p14="http://schemas.microsoft.com/office/powerpoint/2010/main" val="3849701357"/>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网络人际互动的共时性体现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37980" y="998390"/>
            <a:ext cx="11191565" cy="460126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交往手段与技术的同步发展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多因素交互制约的同比辐射</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社会存在和社会意识的相互关系中，社会意识呈现出比较独立的特征，即社会意识的变化呈现出非同步性。社会是一个有机整体，而在这个整体中，各个因素处于不同的层次；最终因占据不同的地位导致发挥的功能存在差异。因此，社会进步体现在构成社会的各种因素具有多层次性和差异性表征。</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但是在社会的发展过程中，不断变化的社会基本矛盾发挥着根本性的带动作用。简单来说就是社会基本矛盾的自身变化必然牵动、引导和控制整个社会有机体的变化，同时也必然将这种变化传播和辐射到社会的各个领域。</a:t>
            </a:r>
          </a:p>
          <a:p>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7147026"/>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网络人际互动的共时性体现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AFE8A455-B61F-4F04-B7D3-39DC08819D8E}"/>
              </a:ext>
            </a:extLst>
          </p:cNvPr>
          <p:cNvSpPr/>
          <p:nvPr/>
        </p:nvSpPr>
        <p:spPr>
          <a:xfrm>
            <a:off x="537980" y="998390"/>
            <a:ext cx="11191565" cy="14691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交往手段与技术的同步发展</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多因素交互制约的同比辐射</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p:txBody>
      </p:sp>
      <p:grpSp>
        <p:nvGrpSpPr>
          <p:cNvPr id="6" name="组合 5">
            <a:extLst>
              <a:ext uri="{FF2B5EF4-FFF2-40B4-BE49-F238E27FC236}">
                <a16:creationId xmlns:a16="http://schemas.microsoft.com/office/drawing/2014/main" id="{4BCC6944-F0A8-43DE-B4C7-319974A056D6}"/>
              </a:ext>
            </a:extLst>
          </p:cNvPr>
          <p:cNvGrpSpPr/>
          <p:nvPr/>
        </p:nvGrpSpPr>
        <p:grpSpPr>
          <a:xfrm>
            <a:off x="779901" y="2274197"/>
            <a:ext cx="11018540" cy="4170298"/>
            <a:chOff x="779901" y="2274197"/>
            <a:chExt cx="11018540" cy="4170298"/>
          </a:xfrm>
        </p:grpSpPr>
        <p:grpSp>
          <p:nvGrpSpPr>
            <p:cNvPr id="10" name="组合 9">
              <a:extLst>
                <a:ext uri="{FF2B5EF4-FFF2-40B4-BE49-F238E27FC236}">
                  <a16:creationId xmlns:a16="http://schemas.microsoft.com/office/drawing/2014/main" id="{9F32F4B8-98F4-40F0-874C-BC96354CC7ED}"/>
                </a:ext>
              </a:extLst>
            </p:cNvPr>
            <p:cNvGrpSpPr/>
            <p:nvPr/>
          </p:nvGrpSpPr>
          <p:grpSpPr>
            <a:xfrm>
              <a:off x="1278027" y="2274197"/>
              <a:ext cx="9711470" cy="2664298"/>
              <a:chOff x="944670" y="1339914"/>
              <a:chExt cx="10302661" cy="2826488"/>
            </a:xfrm>
          </p:grpSpPr>
          <p:grpSp>
            <p:nvGrpSpPr>
              <p:cNvPr id="52" name="组合 51">
                <a:extLst>
                  <a:ext uri="{FF2B5EF4-FFF2-40B4-BE49-F238E27FC236}">
                    <a16:creationId xmlns:a16="http://schemas.microsoft.com/office/drawing/2014/main" id="{EC1A45A3-49E3-485F-8BD5-03B1ACE73011}"/>
                  </a:ext>
                </a:extLst>
              </p:cNvPr>
              <p:cNvGrpSpPr/>
              <p:nvPr/>
            </p:nvGrpSpPr>
            <p:grpSpPr>
              <a:xfrm>
                <a:off x="944670" y="1339914"/>
                <a:ext cx="1082041" cy="2826488"/>
                <a:chOff x="2161311" y="1339913"/>
                <a:chExt cx="1082040" cy="2826488"/>
              </a:xfrm>
            </p:grpSpPr>
            <p:sp>
              <p:nvSpPr>
                <p:cNvPr id="53" name="梯形 52">
                  <a:extLst>
                    <a:ext uri="{FF2B5EF4-FFF2-40B4-BE49-F238E27FC236}">
                      <a16:creationId xmlns:a16="http://schemas.microsoft.com/office/drawing/2014/main" id="{F14026E5-0815-4C13-AE29-027F99C094AA}"/>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4" name="椭圆 53">
                  <a:extLst>
                    <a:ext uri="{FF2B5EF4-FFF2-40B4-BE49-F238E27FC236}">
                      <a16:creationId xmlns:a16="http://schemas.microsoft.com/office/drawing/2014/main" id="{A6730D75-B454-41D5-87D7-F12392075527}"/>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5" name="任意多边形 141">
                  <a:extLst>
                    <a:ext uri="{FF2B5EF4-FFF2-40B4-BE49-F238E27FC236}">
                      <a16:creationId xmlns:a16="http://schemas.microsoft.com/office/drawing/2014/main" id="{4CCA0A0D-ED60-4BC1-80E1-D0D750F0BFC6}"/>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6" name="任意多边形 142">
                  <a:extLst>
                    <a:ext uri="{FF2B5EF4-FFF2-40B4-BE49-F238E27FC236}">
                      <a16:creationId xmlns:a16="http://schemas.microsoft.com/office/drawing/2014/main" id="{4FBD0AF2-C828-40E7-BBD3-78EB8634B23E}"/>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7" name="任意多边形 143">
                  <a:extLst>
                    <a:ext uri="{FF2B5EF4-FFF2-40B4-BE49-F238E27FC236}">
                      <a16:creationId xmlns:a16="http://schemas.microsoft.com/office/drawing/2014/main" id="{5CFAB0B9-EAAA-4902-8140-B05A014134A6}"/>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nvGrpSpPr>
              <p:cNvPr id="44" name="组合 43">
                <a:extLst>
                  <a:ext uri="{FF2B5EF4-FFF2-40B4-BE49-F238E27FC236}">
                    <a16:creationId xmlns:a16="http://schemas.microsoft.com/office/drawing/2014/main" id="{95E4F2CF-8E66-48C5-B9F1-1500658EE78B}"/>
                  </a:ext>
                </a:extLst>
              </p:cNvPr>
              <p:cNvGrpSpPr/>
              <p:nvPr/>
            </p:nvGrpSpPr>
            <p:grpSpPr>
              <a:xfrm>
                <a:off x="3249825" y="1339914"/>
                <a:ext cx="1082041" cy="2826488"/>
                <a:chOff x="5554981" y="1339913"/>
                <a:chExt cx="1082040" cy="2826488"/>
              </a:xfrm>
            </p:grpSpPr>
            <p:sp>
              <p:nvSpPr>
                <p:cNvPr id="45" name="梯形 44">
                  <a:extLst>
                    <a:ext uri="{FF2B5EF4-FFF2-40B4-BE49-F238E27FC236}">
                      <a16:creationId xmlns:a16="http://schemas.microsoft.com/office/drawing/2014/main" id="{C568C0A8-2FE0-4285-AF35-3421F036B67A}"/>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6" name="椭圆 45">
                  <a:extLst>
                    <a:ext uri="{FF2B5EF4-FFF2-40B4-BE49-F238E27FC236}">
                      <a16:creationId xmlns:a16="http://schemas.microsoft.com/office/drawing/2014/main" id="{2F0EE46D-1917-43CE-A350-703E58F7BE17}"/>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7" name="任意多边形 133">
                  <a:extLst>
                    <a:ext uri="{FF2B5EF4-FFF2-40B4-BE49-F238E27FC236}">
                      <a16:creationId xmlns:a16="http://schemas.microsoft.com/office/drawing/2014/main" id="{B517EF66-EBB2-408E-AEED-D2D05A676B87}"/>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8" name="任意多边形 134">
                  <a:extLst>
                    <a:ext uri="{FF2B5EF4-FFF2-40B4-BE49-F238E27FC236}">
                      <a16:creationId xmlns:a16="http://schemas.microsoft.com/office/drawing/2014/main" id="{E63361B1-96EE-40A5-A631-311A139294D9}"/>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9" name="任意多边形 135">
                  <a:extLst>
                    <a:ext uri="{FF2B5EF4-FFF2-40B4-BE49-F238E27FC236}">
                      <a16:creationId xmlns:a16="http://schemas.microsoft.com/office/drawing/2014/main" id="{B8746B3B-8F0C-4BA0-BB7C-4489E963C0C7}"/>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nvGrpSpPr>
              <p:cNvPr id="36" name="组合 35">
                <a:extLst>
                  <a:ext uri="{FF2B5EF4-FFF2-40B4-BE49-F238E27FC236}">
                    <a16:creationId xmlns:a16="http://schemas.microsoft.com/office/drawing/2014/main" id="{940473EB-BBFA-4EE3-ABCD-E9594ADDF453}"/>
                  </a:ext>
                </a:extLst>
              </p:cNvPr>
              <p:cNvGrpSpPr/>
              <p:nvPr/>
            </p:nvGrpSpPr>
            <p:grpSpPr>
              <a:xfrm>
                <a:off x="5554980" y="1339914"/>
                <a:ext cx="1082041" cy="2826488"/>
                <a:chOff x="8948650" y="1339913"/>
                <a:chExt cx="1082040" cy="2826488"/>
              </a:xfrm>
            </p:grpSpPr>
            <p:sp>
              <p:nvSpPr>
                <p:cNvPr id="37" name="梯形 36">
                  <a:extLst>
                    <a:ext uri="{FF2B5EF4-FFF2-40B4-BE49-F238E27FC236}">
                      <a16:creationId xmlns:a16="http://schemas.microsoft.com/office/drawing/2014/main" id="{84EE16CB-39C4-4CC3-A2DB-EE85FFA1746F}"/>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8" name="椭圆 37">
                  <a:extLst>
                    <a:ext uri="{FF2B5EF4-FFF2-40B4-BE49-F238E27FC236}">
                      <a16:creationId xmlns:a16="http://schemas.microsoft.com/office/drawing/2014/main" id="{DC1A5612-5B5C-4D6C-B726-F15F4EFD98BE}"/>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9" name="任意多边形 125">
                  <a:extLst>
                    <a:ext uri="{FF2B5EF4-FFF2-40B4-BE49-F238E27FC236}">
                      <a16:creationId xmlns:a16="http://schemas.microsoft.com/office/drawing/2014/main" id="{80AEA24A-BA61-4FC6-812A-5F3226E694F6}"/>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0" name="任意多边形 126">
                  <a:extLst>
                    <a:ext uri="{FF2B5EF4-FFF2-40B4-BE49-F238E27FC236}">
                      <a16:creationId xmlns:a16="http://schemas.microsoft.com/office/drawing/2014/main" id="{815AE1ED-54E1-4AF2-AC44-EAD2A4C65107}"/>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1" name="任意多边形 127">
                  <a:extLst>
                    <a:ext uri="{FF2B5EF4-FFF2-40B4-BE49-F238E27FC236}">
                      <a16:creationId xmlns:a16="http://schemas.microsoft.com/office/drawing/2014/main" id="{5B5AF833-FC4E-4180-9828-C8451300E4FC}"/>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nvGrpSpPr>
              <p:cNvPr id="28" name="组合 27">
                <a:extLst>
                  <a:ext uri="{FF2B5EF4-FFF2-40B4-BE49-F238E27FC236}">
                    <a16:creationId xmlns:a16="http://schemas.microsoft.com/office/drawing/2014/main" id="{AAD1EAC3-C90C-4795-9DBE-04AF1C406E09}"/>
                  </a:ext>
                </a:extLst>
              </p:cNvPr>
              <p:cNvGrpSpPr/>
              <p:nvPr/>
            </p:nvGrpSpPr>
            <p:grpSpPr>
              <a:xfrm>
                <a:off x="7860134" y="1339914"/>
                <a:ext cx="1082041" cy="2826488"/>
                <a:chOff x="8948650" y="1339913"/>
                <a:chExt cx="1082040" cy="2826488"/>
              </a:xfrm>
            </p:grpSpPr>
            <p:sp>
              <p:nvSpPr>
                <p:cNvPr id="29" name="梯形 28">
                  <a:extLst>
                    <a:ext uri="{FF2B5EF4-FFF2-40B4-BE49-F238E27FC236}">
                      <a16:creationId xmlns:a16="http://schemas.microsoft.com/office/drawing/2014/main" id="{C7EB05FD-9829-4E3A-B313-DC08C4E264A3}"/>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0" name="椭圆 29">
                  <a:extLst>
                    <a:ext uri="{FF2B5EF4-FFF2-40B4-BE49-F238E27FC236}">
                      <a16:creationId xmlns:a16="http://schemas.microsoft.com/office/drawing/2014/main" id="{B89C368F-3761-49F9-866E-95B3545C3794}"/>
                    </a:ext>
                  </a:extLst>
                </p:cNvPr>
                <p:cNvSpPr/>
                <p:nvPr/>
              </p:nvSpPr>
              <p:spPr>
                <a:xfrm>
                  <a:off x="8948650" y="3084361"/>
                  <a:ext cx="1082040" cy="1082040"/>
                </a:xfrm>
                <a:prstGeom prst="ellipse">
                  <a:avLst/>
                </a:prstGeom>
                <a:solidFill>
                  <a:schemeClr val="accent5">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1" name="任意多边形 117">
                  <a:extLst>
                    <a:ext uri="{FF2B5EF4-FFF2-40B4-BE49-F238E27FC236}">
                      <a16:creationId xmlns:a16="http://schemas.microsoft.com/office/drawing/2014/main" id="{719071E9-FF9E-4735-9681-15A230CA8BC5}"/>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5">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2" name="任意多边形 118">
                  <a:extLst>
                    <a:ext uri="{FF2B5EF4-FFF2-40B4-BE49-F238E27FC236}">
                      <a16:creationId xmlns:a16="http://schemas.microsoft.com/office/drawing/2014/main" id="{A210C738-461F-4E02-8006-6BE00FE09F9F}"/>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3" name="任意多边形 119">
                  <a:extLst>
                    <a:ext uri="{FF2B5EF4-FFF2-40B4-BE49-F238E27FC236}">
                      <a16:creationId xmlns:a16="http://schemas.microsoft.com/office/drawing/2014/main" id="{FD0ED1F8-BC77-473F-A3A9-9212D2497984}"/>
                    </a:ext>
                  </a:extLst>
                </p:cNvPr>
                <p:cNvSpPr>
                  <a:spLocks/>
                </p:cNvSpPr>
                <p:nvPr/>
              </p:nvSpPr>
              <p:spPr bwMode="auto">
                <a:xfrm>
                  <a:off x="9299753" y="3288577"/>
                  <a:ext cx="426933" cy="673606"/>
                </a:xfrm>
                <a:custGeom>
                  <a:avLst/>
                  <a:gdLst>
                    <a:gd name="connsiteX0" fmla="*/ 138896 w 214313"/>
                    <a:gd name="connsiteY0" fmla="*/ 160230 h 338138"/>
                    <a:gd name="connsiteX1" fmla="*/ 138866 w 214313"/>
                    <a:gd name="connsiteY1" fmla="*/ 160253 h 338138"/>
                    <a:gd name="connsiteX2" fmla="*/ 138844 w 214313"/>
                    <a:gd name="connsiteY2" fmla="*/ 160257 h 338138"/>
                    <a:gd name="connsiteX3" fmla="*/ 177899 w 214313"/>
                    <a:gd name="connsiteY3" fmla="*/ 128304 h 338138"/>
                    <a:gd name="connsiteX4" fmla="*/ 153075 w 214313"/>
                    <a:gd name="connsiteY4" fmla="*/ 140040 h 338138"/>
                    <a:gd name="connsiteX5" fmla="*/ 149155 w 214313"/>
                    <a:gd name="connsiteY5" fmla="*/ 143953 h 338138"/>
                    <a:gd name="connsiteX6" fmla="*/ 129557 w 214313"/>
                    <a:gd name="connsiteY6" fmla="*/ 151777 h 338138"/>
                    <a:gd name="connsiteX7" fmla="*/ 126944 w 214313"/>
                    <a:gd name="connsiteY7" fmla="*/ 151777 h 338138"/>
                    <a:gd name="connsiteX8" fmla="*/ 123024 w 214313"/>
                    <a:gd name="connsiteY8" fmla="*/ 150473 h 338138"/>
                    <a:gd name="connsiteX9" fmla="*/ 109959 w 214313"/>
                    <a:gd name="connsiteY9" fmla="*/ 138736 h 338138"/>
                    <a:gd name="connsiteX10" fmla="*/ 89055 w 214313"/>
                    <a:gd name="connsiteY10" fmla="*/ 129608 h 338138"/>
                    <a:gd name="connsiteX11" fmla="*/ 65537 w 214313"/>
                    <a:gd name="connsiteY11" fmla="*/ 140040 h 338138"/>
                    <a:gd name="connsiteX12" fmla="*/ 42019 w 214313"/>
                    <a:gd name="connsiteY12" fmla="*/ 150473 h 338138"/>
                    <a:gd name="connsiteX13" fmla="*/ 40713 w 214313"/>
                    <a:gd name="connsiteY13" fmla="*/ 150473 h 338138"/>
                    <a:gd name="connsiteX14" fmla="*/ 38100 w 214313"/>
                    <a:gd name="connsiteY14" fmla="*/ 150473 h 338138"/>
                    <a:gd name="connsiteX15" fmla="*/ 45939 w 214313"/>
                    <a:gd name="connsiteY15" fmla="*/ 160905 h 338138"/>
                    <a:gd name="connsiteX16" fmla="*/ 64230 w 214313"/>
                    <a:gd name="connsiteY16" fmla="*/ 150473 h 338138"/>
                    <a:gd name="connsiteX17" fmla="*/ 89055 w 214313"/>
                    <a:gd name="connsiteY17" fmla="*/ 140040 h 338138"/>
                    <a:gd name="connsiteX18" fmla="*/ 112572 w 214313"/>
                    <a:gd name="connsiteY18" fmla="*/ 150473 h 338138"/>
                    <a:gd name="connsiteX19" fmla="*/ 112572 w 214313"/>
                    <a:gd name="connsiteY19" fmla="*/ 151777 h 338138"/>
                    <a:gd name="connsiteX20" fmla="*/ 126944 w 214313"/>
                    <a:gd name="connsiteY20" fmla="*/ 162209 h 338138"/>
                    <a:gd name="connsiteX21" fmla="*/ 138844 w 214313"/>
                    <a:gd name="connsiteY21" fmla="*/ 160257 h 338138"/>
                    <a:gd name="connsiteX22" fmla="*/ 129483 w 214313"/>
                    <a:gd name="connsiteY22" fmla="*/ 164972 h 338138"/>
                    <a:gd name="connsiteX23" fmla="*/ 126843 w 214313"/>
                    <a:gd name="connsiteY23" fmla="*/ 164972 h 338138"/>
                    <a:gd name="connsiteX24" fmla="*/ 109679 w 214313"/>
                    <a:gd name="connsiteY24" fmla="*/ 153001 h 338138"/>
                    <a:gd name="connsiteX25" fmla="*/ 88554 w 214313"/>
                    <a:gd name="connsiteY25" fmla="*/ 142360 h 338138"/>
                    <a:gd name="connsiteX26" fmla="*/ 64789 w 214313"/>
                    <a:gd name="connsiteY26" fmla="*/ 153001 h 338138"/>
                    <a:gd name="connsiteX27" fmla="*/ 47625 w 214313"/>
                    <a:gd name="connsiteY27" fmla="*/ 163642 h 338138"/>
                    <a:gd name="connsiteX28" fmla="*/ 107038 w 214313"/>
                    <a:gd name="connsiteY28" fmla="*/ 188913 h 338138"/>
                    <a:gd name="connsiteX29" fmla="*/ 180975 w 214313"/>
                    <a:gd name="connsiteY29" fmla="*/ 141030 h 338138"/>
                    <a:gd name="connsiteX30" fmla="*/ 178335 w 214313"/>
                    <a:gd name="connsiteY30" fmla="*/ 141030 h 338138"/>
                    <a:gd name="connsiteX31" fmla="*/ 153249 w 214313"/>
                    <a:gd name="connsiteY31" fmla="*/ 153001 h 338138"/>
                    <a:gd name="connsiteX32" fmla="*/ 138896 w 214313"/>
                    <a:gd name="connsiteY32" fmla="*/ 160230 h 338138"/>
                    <a:gd name="connsiteX33" fmla="*/ 151768 w 214313"/>
                    <a:gd name="connsiteY33" fmla="*/ 150473 h 338138"/>
                    <a:gd name="connsiteX34" fmla="*/ 177899 w 214313"/>
                    <a:gd name="connsiteY34" fmla="*/ 138736 h 338138"/>
                    <a:gd name="connsiteX35" fmla="*/ 181819 w 214313"/>
                    <a:gd name="connsiteY35" fmla="*/ 140040 h 338138"/>
                    <a:gd name="connsiteX36" fmla="*/ 185738 w 214313"/>
                    <a:gd name="connsiteY36" fmla="*/ 130912 h 338138"/>
                    <a:gd name="connsiteX37" fmla="*/ 177899 w 214313"/>
                    <a:gd name="connsiteY37" fmla="*/ 128304 h 338138"/>
                    <a:gd name="connsiteX38" fmla="*/ 153570 w 214313"/>
                    <a:gd name="connsiteY38" fmla="*/ 96536 h 338138"/>
                    <a:gd name="connsiteX39" fmla="*/ 162867 w 214313"/>
                    <a:gd name="connsiteY39" fmla="*/ 104481 h 338138"/>
                    <a:gd name="connsiteX40" fmla="*/ 157457 w 214313"/>
                    <a:gd name="connsiteY40" fmla="*/ 126118 h 338138"/>
                    <a:gd name="connsiteX41" fmla="*/ 135820 w 214313"/>
                    <a:gd name="connsiteY41" fmla="*/ 120709 h 338138"/>
                    <a:gd name="connsiteX42" fmla="*/ 141229 w 214313"/>
                    <a:gd name="connsiteY42" fmla="*/ 97719 h 338138"/>
                    <a:gd name="connsiteX43" fmla="*/ 153570 w 214313"/>
                    <a:gd name="connsiteY43" fmla="*/ 96536 h 338138"/>
                    <a:gd name="connsiteX44" fmla="*/ 107156 w 214313"/>
                    <a:gd name="connsiteY44" fmla="*/ 23812 h 338138"/>
                    <a:gd name="connsiteX45" fmla="*/ 25400 w 214313"/>
                    <a:gd name="connsiteY45" fmla="*/ 106801 h 338138"/>
                    <a:gd name="connsiteX46" fmla="*/ 35949 w 214313"/>
                    <a:gd name="connsiteY46" fmla="*/ 146320 h 338138"/>
                    <a:gd name="connsiteX47" fmla="*/ 41224 w 214313"/>
                    <a:gd name="connsiteY47" fmla="*/ 147637 h 338138"/>
                    <a:gd name="connsiteX48" fmla="*/ 43861 w 214313"/>
                    <a:gd name="connsiteY48" fmla="*/ 147637 h 338138"/>
                    <a:gd name="connsiteX49" fmla="*/ 66278 w 214313"/>
                    <a:gd name="connsiteY49" fmla="*/ 135782 h 338138"/>
                    <a:gd name="connsiteX50" fmla="*/ 80783 w 214313"/>
                    <a:gd name="connsiteY50" fmla="*/ 126561 h 338138"/>
                    <a:gd name="connsiteX51" fmla="*/ 104519 w 214313"/>
                    <a:gd name="connsiteY51" fmla="*/ 113388 h 338138"/>
                    <a:gd name="connsiteX52" fmla="*/ 108475 w 214313"/>
                    <a:gd name="connsiteY52" fmla="*/ 109436 h 338138"/>
                    <a:gd name="connsiteX53" fmla="*/ 92651 w 214313"/>
                    <a:gd name="connsiteY53" fmla="*/ 83090 h 338138"/>
                    <a:gd name="connsiteX54" fmla="*/ 95288 w 214313"/>
                    <a:gd name="connsiteY54" fmla="*/ 72552 h 338138"/>
                    <a:gd name="connsiteX55" fmla="*/ 105838 w 214313"/>
                    <a:gd name="connsiteY55" fmla="*/ 75186 h 338138"/>
                    <a:gd name="connsiteX56" fmla="*/ 119024 w 214313"/>
                    <a:gd name="connsiteY56" fmla="*/ 100215 h 338138"/>
                    <a:gd name="connsiteX57" fmla="*/ 122980 w 214313"/>
                    <a:gd name="connsiteY57" fmla="*/ 106801 h 338138"/>
                    <a:gd name="connsiteX58" fmla="*/ 142760 w 214313"/>
                    <a:gd name="connsiteY58" fmla="*/ 142368 h 338138"/>
                    <a:gd name="connsiteX59" fmla="*/ 145398 w 214313"/>
                    <a:gd name="connsiteY59" fmla="*/ 142368 h 338138"/>
                    <a:gd name="connsiteX60" fmla="*/ 151991 w 214313"/>
                    <a:gd name="connsiteY60" fmla="*/ 137099 h 338138"/>
                    <a:gd name="connsiteX61" fmla="*/ 178364 w 214313"/>
                    <a:gd name="connsiteY61" fmla="*/ 125243 h 338138"/>
                    <a:gd name="connsiteX62" fmla="*/ 186276 w 214313"/>
                    <a:gd name="connsiteY62" fmla="*/ 127878 h 338138"/>
                    <a:gd name="connsiteX63" fmla="*/ 188913 w 214313"/>
                    <a:gd name="connsiteY63" fmla="*/ 106801 h 338138"/>
                    <a:gd name="connsiteX64" fmla="*/ 107156 w 214313"/>
                    <a:gd name="connsiteY64" fmla="*/ 23812 h 338138"/>
                    <a:gd name="connsiteX65" fmla="*/ 107156 w 214313"/>
                    <a:gd name="connsiteY65" fmla="*/ 0 h 338138"/>
                    <a:gd name="connsiteX66" fmla="*/ 214313 w 214313"/>
                    <a:gd name="connsiteY66" fmla="*/ 106989 h 338138"/>
                    <a:gd name="connsiteX67" fmla="*/ 107156 w 214313"/>
                    <a:gd name="connsiteY67" fmla="*/ 338138 h 338138"/>
                    <a:gd name="connsiteX68" fmla="*/ 0 w 214313"/>
                    <a:gd name="connsiteY68" fmla="*/ 106989 h 338138"/>
                    <a:gd name="connsiteX69" fmla="*/ 107156 w 214313"/>
                    <a:gd name="connsiteY6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4313" h="338138">
                      <a:moveTo>
                        <a:pt x="138896" y="160230"/>
                      </a:moveTo>
                      <a:lnTo>
                        <a:pt x="138866" y="160253"/>
                      </a:lnTo>
                      <a:lnTo>
                        <a:pt x="138844" y="160257"/>
                      </a:lnTo>
                      <a:close/>
                      <a:moveTo>
                        <a:pt x="177899" y="128304"/>
                      </a:moveTo>
                      <a:cubicBezTo>
                        <a:pt x="170060" y="127000"/>
                        <a:pt x="162221" y="130912"/>
                        <a:pt x="153075" y="140040"/>
                      </a:cubicBezTo>
                      <a:cubicBezTo>
                        <a:pt x="151768" y="141345"/>
                        <a:pt x="150462" y="142649"/>
                        <a:pt x="149155" y="143953"/>
                      </a:cubicBezTo>
                      <a:cubicBezTo>
                        <a:pt x="142623" y="149169"/>
                        <a:pt x="136090" y="151777"/>
                        <a:pt x="129557" y="151777"/>
                      </a:cubicBezTo>
                      <a:cubicBezTo>
                        <a:pt x="128251" y="151777"/>
                        <a:pt x="128251" y="151777"/>
                        <a:pt x="126944" y="151777"/>
                      </a:cubicBezTo>
                      <a:cubicBezTo>
                        <a:pt x="125637" y="151777"/>
                        <a:pt x="124331" y="151777"/>
                        <a:pt x="123024" y="150473"/>
                      </a:cubicBezTo>
                      <a:cubicBezTo>
                        <a:pt x="116492" y="146561"/>
                        <a:pt x="109959" y="138736"/>
                        <a:pt x="109959" y="138736"/>
                      </a:cubicBezTo>
                      <a:cubicBezTo>
                        <a:pt x="109959" y="138736"/>
                        <a:pt x="100813" y="129608"/>
                        <a:pt x="89055" y="129608"/>
                      </a:cubicBezTo>
                      <a:cubicBezTo>
                        <a:pt x="81215" y="128304"/>
                        <a:pt x="73376" y="132216"/>
                        <a:pt x="65537" y="140040"/>
                      </a:cubicBezTo>
                      <a:cubicBezTo>
                        <a:pt x="57698" y="147865"/>
                        <a:pt x="49859" y="150473"/>
                        <a:pt x="42019" y="150473"/>
                      </a:cubicBezTo>
                      <a:cubicBezTo>
                        <a:pt x="42019" y="150473"/>
                        <a:pt x="42019" y="150473"/>
                        <a:pt x="40713" y="150473"/>
                      </a:cubicBezTo>
                      <a:cubicBezTo>
                        <a:pt x="40713" y="150473"/>
                        <a:pt x="40713" y="150473"/>
                        <a:pt x="38100" y="150473"/>
                      </a:cubicBezTo>
                      <a:cubicBezTo>
                        <a:pt x="40713" y="154385"/>
                        <a:pt x="43326" y="156993"/>
                        <a:pt x="45939" y="160905"/>
                      </a:cubicBezTo>
                      <a:cubicBezTo>
                        <a:pt x="52472" y="159601"/>
                        <a:pt x="59004" y="156993"/>
                        <a:pt x="64230" y="150473"/>
                      </a:cubicBezTo>
                      <a:cubicBezTo>
                        <a:pt x="72070" y="142649"/>
                        <a:pt x="79909" y="140040"/>
                        <a:pt x="89055" y="140040"/>
                      </a:cubicBezTo>
                      <a:cubicBezTo>
                        <a:pt x="102120" y="140040"/>
                        <a:pt x="111266" y="150473"/>
                        <a:pt x="112572" y="150473"/>
                      </a:cubicBezTo>
                      <a:cubicBezTo>
                        <a:pt x="112572" y="150473"/>
                        <a:pt x="112572" y="150473"/>
                        <a:pt x="112572" y="151777"/>
                      </a:cubicBezTo>
                      <a:cubicBezTo>
                        <a:pt x="112572" y="151777"/>
                        <a:pt x="121718" y="162209"/>
                        <a:pt x="126944" y="162209"/>
                      </a:cubicBezTo>
                      <a:lnTo>
                        <a:pt x="138844" y="160257"/>
                      </a:lnTo>
                      <a:lnTo>
                        <a:pt x="129483" y="164972"/>
                      </a:lnTo>
                      <a:cubicBezTo>
                        <a:pt x="128163" y="164972"/>
                        <a:pt x="126843" y="164972"/>
                        <a:pt x="126843" y="164972"/>
                      </a:cubicBezTo>
                      <a:cubicBezTo>
                        <a:pt x="121562" y="164972"/>
                        <a:pt x="110999" y="154331"/>
                        <a:pt x="109679" y="153001"/>
                      </a:cubicBezTo>
                      <a:cubicBezTo>
                        <a:pt x="108359" y="151671"/>
                        <a:pt x="100437" y="142360"/>
                        <a:pt x="88554" y="142360"/>
                      </a:cubicBezTo>
                      <a:cubicBezTo>
                        <a:pt x="80632" y="141030"/>
                        <a:pt x="72711" y="145020"/>
                        <a:pt x="64789" y="153001"/>
                      </a:cubicBezTo>
                      <a:cubicBezTo>
                        <a:pt x="59508" y="158321"/>
                        <a:pt x="54226" y="162312"/>
                        <a:pt x="47625" y="163642"/>
                      </a:cubicBezTo>
                      <a:cubicBezTo>
                        <a:pt x="62148" y="179603"/>
                        <a:pt x="83273" y="188913"/>
                        <a:pt x="107038" y="188913"/>
                      </a:cubicBezTo>
                      <a:cubicBezTo>
                        <a:pt x="140046" y="188913"/>
                        <a:pt x="167772" y="168962"/>
                        <a:pt x="180975" y="141030"/>
                      </a:cubicBezTo>
                      <a:cubicBezTo>
                        <a:pt x="180975" y="141030"/>
                        <a:pt x="179655" y="141030"/>
                        <a:pt x="178335" y="141030"/>
                      </a:cubicBezTo>
                      <a:cubicBezTo>
                        <a:pt x="170413" y="139700"/>
                        <a:pt x="162491" y="143690"/>
                        <a:pt x="153249" y="153001"/>
                      </a:cubicBezTo>
                      <a:lnTo>
                        <a:pt x="138896" y="160230"/>
                      </a:lnTo>
                      <a:lnTo>
                        <a:pt x="151768" y="150473"/>
                      </a:lnTo>
                      <a:cubicBezTo>
                        <a:pt x="160914" y="141345"/>
                        <a:pt x="170060" y="137432"/>
                        <a:pt x="177899" y="138736"/>
                      </a:cubicBezTo>
                      <a:cubicBezTo>
                        <a:pt x="179205" y="138736"/>
                        <a:pt x="180512" y="138736"/>
                        <a:pt x="181819" y="140040"/>
                      </a:cubicBezTo>
                      <a:cubicBezTo>
                        <a:pt x="183125" y="137432"/>
                        <a:pt x="184432" y="133520"/>
                        <a:pt x="185738" y="130912"/>
                      </a:cubicBezTo>
                      <a:cubicBezTo>
                        <a:pt x="183125" y="129608"/>
                        <a:pt x="180512" y="128304"/>
                        <a:pt x="177899" y="128304"/>
                      </a:cubicBezTo>
                      <a:close/>
                      <a:moveTo>
                        <a:pt x="153570" y="96536"/>
                      </a:moveTo>
                      <a:cubicBezTo>
                        <a:pt x="157458" y="97719"/>
                        <a:pt x="160838" y="100424"/>
                        <a:pt x="162867" y="104481"/>
                      </a:cubicBezTo>
                      <a:cubicBezTo>
                        <a:pt x="168276" y="111242"/>
                        <a:pt x="165571" y="122061"/>
                        <a:pt x="157457" y="126118"/>
                      </a:cubicBezTo>
                      <a:cubicBezTo>
                        <a:pt x="149343" y="130175"/>
                        <a:pt x="139877" y="127470"/>
                        <a:pt x="135820" y="120709"/>
                      </a:cubicBezTo>
                      <a:cubicBezTo>
                        <a:pt x="131763" y="112595"/>
                        <a:pt x="134468" y="103128"/>
                        <a:pt x="141229" y="97719"/>
                      </a:cubicBezTo>
                      <a:cubicBezTo>
                        <a:pt x="145286" y="95691"/>
                        <a:pt x="149682" y="95353"/>
                        <a:pt x="153570" y="96536"/>
                      </a:cubicBezTo>
                      <a:close/>
                      <a:moveTo>
                        <a:pt x="107156" y="23812"/>
                      </a:moveTo>
                      <a:cubicBezTo>
                        <a:pt x="62322" y="23812"/>
                        <a:pt x="25400" y="60696"/>
                        <a:pt x="25400" y="106801"/>
                      </a:cubicBezTo>
                      <a:cubicBezTo>
                        <a:pt x="25400" y="121291"/>
                        <a:pt x="29356" y="134464"/>
                        <a:pt x="35949" y="146320"/>
                      </a:cubicBezTo>
                      <a:cubicBezTo>
                        <a:pt x="37268" y="147637"/>
                        <a:pt x="38586" y="147637"/>
                        <a:pt x="41224" y="147637"/>
                      </a:cubicBezTo>
                      <a:cubicBezTo>
                        <a:pt x="42542" y="147637"/>
                        <a:pt x="42542" y="147637"/>
                        <a:pt x="43861" y="147637"/>
                      </a:cubicBezTo>
                      <a:cubicBezTo>
                        <a:pt x="49136" y="146320"/>
                        <a:pt x="66278" y="135782"/>
                        <a:pt x="66278" y="135782"/>
                      </a:cubicBezTo>
                      <a:cubicBezTo>
                        <a:pt x="66278" y="135782"/>
                        <a:pt x="66278" y="135782"/>
                        <a:pt x="80783" y="126561"/>
                      </a:cubicBezTo>
                      <a:cubicBezTo>
                        <a:pt x="80783" y="126561"/>
                        <a:pt x="80783" y="126561"/>
                        <a:pt x="104519" y="113388"/>
                      </a:cubicBezTo>
                      <a:cubicBezTo>
                        <a:pt x="104519" y="113388"/>
                        <a:pt x="104519" y="113388"/>
                        <a:pt x="108475" y="109436"/>
                      </a:cubicBezTo>
                      <a:cubicBezTo>
                        <a:pt x="108475" y="109436"/>
                        <a:pt x="108475" y="109436"/>
                        <a:pt x="92651" y="83090"/>
                      </a:cubicBezTo>
                      <a:cubicBezTo>
                        <a:pt x="91333" y="79138"/>
                        <a:pt x="91333" y="75186"/>
                        <a:pt x="95288" y="72552"/>
                      </a:cubicBezTo>
                      <a:cubicBezTo>
                        <a:pt x="99244" y="71234"/>
                        <a:pt x="103200" y="72552"/>
                        <a:pt x="105838" y="75186"/>
                      </a:cubicBezTo>
                      <a:cubicBezTo>
                        <a:pt x="105838" y="75186"/>
                        <a:pt x="105838" y="75186"/>
                        <a:pt x="119024" y="100215"/>
                      </a:cubicBezTo>
                      <a:cubicBezTo>
                        <a:pt x="119024" y="100215"/>
                        <a:pt x="119024" y="100215"/>
                        <a:pt x="122980" y="106801"/>
                      </a:cubicBezTo>
                      <a:cubicBezTo>
                        <a:pt x="122980" y="106801"/>
                        <a:pt x="122980" y="106801"/>
                        <a:pt x="142760" y="142368"/>
                      </a:cubicBezTo>
                      <a:cubicBezTo>
                        <a:pt x="142760" y="142368"/>
                        <a:pt x="144079" y="143685"/>
                        <a:pt x="145398" y="142368"/>
                      </a:cubicBezTo>
                      <a:cubicBezTo>
                        <a:pt x="148035" y="141051"/>
                        <a:pt x="149354" y="139733"/>
                        <a:pt x="151991" y="137099"/>
                      </a:cubicBezTo>
                      <a:cubicBezTo>
                        <a:pt x="161221" y="127878"/>
                        <a:pt x="170452" y="123926"/>
                        <a:pt x="178364" y="125243"/>
                      </a:cubicBezTo>
                      <a:cubicBezTo>
                        <a:pt x="182320" y="125243"/>
                        <a:pt x="183639" y="126561"/>
                        <a:pt x="186276" y="127878"/>
                      </a:cubicBezTo>
                      <a:cubicBezTo>
                        <a:pt x="188913" y="121291"/>
                        <a:pt x="188913" y="113388"/>
                        <a:pt x="188913" y="106801"/>
                      </a:cubicBezTo>
                      <a:cubicBezTo>
                        <a:pt x="188913" y="60696"/>
                        <a:pt x="151991" y="23812"/>
                        <a:pt x="107156" y="23812"/>
                      </a:cubicBezTo>
                      <a:close/>
                      <a:moveTo>
                        <a:pt x="107156" y="0"/>
                      </a:moveTo>
                      <a:cubicBezTo>
                        <a:pt x="166688" y="0"/>
                        <a:pt x="214313" y="47551"/>
                        <a:pt x="214313" y="106989"/>
                      </a:cubicBezTo>
                      <a:cubicBezTo>
                        <a:pt x="214313" y="165107"/>
                        <a:pt x="107156" y="338138"/>
                        <a:pt x="107156" y="338138"/>
                      </a:cubicBezTo>
                      <a:cubicBezTo>
                        <a:pt x="107156" y="338138"/>
                        <a:pt x="0" y="165107"/>
                        <a:pt x="0" y="106989"/>
                      </a:cubicBezTo>
                      <a:cubicBezTo>
                        <a:pt x="0" y="47551"/>
                        <a:pt x="47625" y="0"/>
                        <a:pt x="107156"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nvGrpSpPr>
              <p:cNvPr id="20" name="组合 19">
                <a:extLst>
                  <a:ext uri="{FF2B5EF4-FFF2-40B4-BE49-F238E27FC236}">
                    <a16:creationId xmlns:a16="http://schemas.microsoft.com/office/drawing/2014/main" id="{F4C54205-00DC-4932-979E-5FDC5C49CB80}"/>
                  </a:ext>
                </a:extLst>
              </p:cNvPr>
              <p:cNvGrpSpPr/>
              <p:nvPr/>
            </p:nvGrpSpPr>
            <p:grpSpPr>
              <a:xfrm>
                <a:off x="10165290" y="1339914"/>
                <a:ext cx="1082041" cy="2826488"/>
                <a:chOff x="8948650" y="1339913"/>
                <a:chExt cx="1082040" cy="2826488"/>
              </a:xfrm>
            </p:grpSpPr>
            <p:sp>
              <p:nvSpPr>
                <p:cNvPr id="21" name="梯形 20">
                  <a:extLst>
                    <a:ext uri="{FF2B5EF4-FFF2-40B4-BE49-F238E27FC236}">
                      <a16:creationId xmlns:a16="http://schemas.microsoft.com/office/drawing/2014/main" id="{69E3E160-0943-455A-8C32-623C1148D2C1}"/>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2" name="椭圆 21">
                  <a:extLst>
                    <a:ext uri="{FF2B5EF4-FFF2-40B4-BE49-F238E27FC236}">
                      <a16:creationId xmlns:a16="http://schemas.microsoft.com/office/drawing/2014/main" id="{331BCA78-ACC7-4000-8E26-79512B59B659}"/>
                    </a:ext>
                  </a:extLst>
                </p:cNvPr>
                <p:cNvSpPr/>
                <p:nvPr/>
              </p:nvSpPr>
              <p:spPr>
                <a:xfrm>
                  <a:off x="8948650" y="3084361"/>
                  <a:ext cx="1082040" cy="1082040"/>
                </a:xfrm>
                <a:prstGeom prst="ellipse">
                  <a:avLst/>
                </a:prstGeom>
                <a:solidFill>
                  <a:schemeClr val="accent6">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3" name="任意多边形 109">
                  <a:extLst>
                    <a:ext uri="{FF2B5EF4-FFF2-40B4-BE49-F238E27FC236}">
                      <a16:creationId xmlns:a16="http://schemas.microsoft.com/office/drawing/2014/main" id="{543BC46A-12E1-4DF2-A456-2BD01470247F}"/>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6">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4" name="任意多边形 110">
                  <a:extLst>
                    <a:ext uri="{FF2B5EF4-FFF2-40B4-BE49-F238E27FC236}">
                      <a16:creationId xmlns:a16="http://schemas.microsoft.com/office/drawing/2014/main" id="{ED9C9767-3263-45C4-976B-D36F47B77D24}"/>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5" name="任意多边形 111">
                  <a:extLst>
                    <a:ext uri="{FF2B5EF4-FFF2-40B4-BE49-F238E27FC236}">
                      <a16:creationId xmlns:a16="http://schemas.microsoft.com/office/drawing/2014/main" id="{E138C5DF-11F4-40A4-AE68-5BAB1B8FD32C}"/>
                    </a:ext>
                  </a:extLst>
                </p:cNvPr>
                <p:cNvSpPr>
                  <a:spLocks/>
                </p:cNvSpPr>
                <p:nvPr/>
              </p:nvSpPr>
              <p:spPr bwMode="auto">
                <a:xfrm>
                  <a:off x="9176417" y="3290159"/>
                  <a:ext cx="673606" cy="670442"/>
                </a:xfrm>
                <a:custGeom>
                  <a:avLst/>
                  <a:gdLst>
                    <a:gd name="connsiteX0" fmla="*/ 265906 w 338138"/>
                    <a:gd name="connsiteY0" fmla="*/ 246063 h 336550"/>
                    <a:gd name="connsiteX1" fmla="*/ 267229 w 338138"/>
                    <a:gd name="connsiteY1" fmla="*/ 246063 h 336550"/>
                    <a:gd name="connsiteX2" fmla="*/ 269875 w 338138"/>
                    <a:gd name="connsiteY2" fmla="*/ 251567 h 336550"/>
                    <a:gd name="connsiteX3" fmla="*/ 265906 w 338138"/>
                    <a:gd name="connsiteY3" fmla="*/ 261198 h 336550"/>
                    <a:gd name="connsiteX4" fmla="*/ 259292 w 338138"/>
                    <a:gd name="connsiteY4" fmla="*/ 266701 h 336550"/>
                    <a:gd name="connsiteX5" fmla="*/ 257969 w 338138"/>
                    <a:gd name="connsiteY5" fmla="*/ 266701 h 336550"/>
                    <a:gd name="connsiteX6" fmla="*/ 254000 w 338138"/>
                    <a:gd name="connsiteY6" fmla="*/ 266701 h 336550"/>
                    <a:gd name="connsiteX7" fmla="*/ 254000 w 338138"/>
                    <a:gd name="connsiteY7" fmla="*/ 261198 h 336550"/>
                    <a:gd name="connsiteX8" fmla="*/ 259292 w 338138"/>
                    <a:gd name="connsiteY8" fmla="*/ 252942 h 336550"/>
                    <a:gd name="connsiteX9" fmla="*/ 265906 w 338138"/>
                    <a:gd name="connsiteY9" fmla="*/ 246063 h 336550"/>
                    <a:gd name="connsiteX10" fmla="*/ 296574 w 338138"/>
                    <a:gd name="connsiteY10" fmla="*/ 128290 h 336550"/>
                    <a:gd name="connsiteX11" fmla="*/ 300471 w 338138"/>
                    <a:gd name="connsiteY11" fmla="*/ 136029 h 336550"/>
                    <a:gd name="connsiteX12" fmla="*/ 305666 w 338138"/>
                    <a:gd name="connsiteY12" fmla="*/ 141189 h 336550"/>
                    <a:gd name="connsiteX13" fmla="*/ 309563 w 338138"/>
                    <a:gd name="connsiteY13" fmla="*/ 147638 h 336550"/>
                    <a:gd name="connsiteX14" fmla="*/ 309563 w 338138"/>
                    <a:gd name="connsiteY14" fmla="*/ 145058 h 336550"/>
                    <a:gd name="connsiteX15" fmla="*/ 305666 w 338138"/>
                    <a:gd name="connsiteY15" fmla="*/ 129580 h 336550"/>
                    <a:gd name="connsiteX16" fmla="*/ 303069 w 338138"/>
                    <a:gd name="connsiteY16" fmla="*/ 129580 h 336550"/>
                    <a:gd name="connsiteX17" fmla="*/ 296574 w 338138"/>
                    <a:gd name="connsiteY17" fmla="*/ 128290 h 336550"/>
                    <a:gd name="connsiteX18" fmla="*/ 169068 w 338138"/>
                    <a:gd name="connsiteY18" fmla="*/ 25400 h 336550"/>
                    <a:gd name="connsiteX19" fmla="*/ 108552 w 338138"/>
                    <a:gd name="connsiteY19" fmla="*/ 38556 h 336550"/>
                    <a:gd name="connsiteX20" fmla="*/ 76979 w 338138"/>
                    <a:gd name="connsiteY20" fmla="*/ 58289 h 336550"/>
                    <a:gd name="connsiteX21" fmla="*/ 84872 w 338138"/>
                    <a:gd name="connsiteY21" fmla="*/ 58289 h 336550"/>
                    <a:gd name="connsiteX22" fmla="*/ 109868 w 338138"/>
                    <a:gd name="connsiteY22" fmla="*/ 58289 h 336550"/>
                    <a:gd name="connsiteX23" fmla="*/ 123024 w 338138"/>
                    <a:gd name="connsiteY23" fmla="*/ 63551 h 336550"/>
                    <a:gd name="connsiteX24" fmla="*/ 123024 w 338138"/>
                    <a:gd name="connsiteY24" fmla="*/ 64867 h 336550"/>
                    <a:gd name="connsiteX25" fmla="*/ 124339 w 338138"/>
                    <a:gd name="connsiteY25" fmla="*/ 66183 h 336550"/>
                    <a:gd name="connsiteX26" fmla="*/ 136179 w 338138"/>
                    <a:gd name="connsiteY26" fmla="*/ 76707 h 336550"/>
                    <a:gd name="connsiteX27" fmla="*/ 140126 w 338138"/>
                    <a:gd name="connsiteY27" fmla="*/ 80654 h 336550"/>
                    <a:gd name="connsiteX28" fmla="*/ 145388 w 338138"/>
                    <a:gd name="connsiteY28" fmla="*/ 93810 h 336550"/>
                    <a:gd name="connsiteX29" fmla="*/ 137495 w 338138"/>
                    <a:gd name="connsiteY29" fmla="*/ 118805 h 336550"/>
                    <a:gd name="connsiteX30" fmla="*/ 128286 w 338138"/>
                    <a:gd name="connsiteY30" fmla="*/ 130645 h 336550"/>
                    <a:gd name="connsiteX31" fmla="*/ 128286 w 338138"/>
                    <a:gd name="connsiteY31" fmla="*/ 131961 h 336550"/>
                    <a:gd name="connsiteX32" fmla="*/ 119077 w 338138"/>
                    <a:gd name="connsiteY32" fmla="*/ 142486 h 336550"/>
                    <a:gd name="connsiteX33" fmla="*/ 113815 w 338138"/>
                    <a:gd name="connsiteY33" fmla="*/ 151695 h 336550"/>
                    <a:gd name="connsiteX34" fmla="*/ 107237 w 338138"/>
                    <a:gd name="connsiteY34" fmla="*/ 146432 h 336550"/>
                    <a:gd name="connsiteX35" fmla="*/ 103290 w 338138"/>
                    <a:gd name="connsiteY35" fmla="*/ 143801 h 336550"/>
                    <a:gd name="connsiteX36" fmla="*/ 99343 w 338138"/>
                    <a:gd name="connsiteY36" fmla="*/ 145117 h 336550"/>
                    <a:gd name="connsiteX37" fmla="*/ 98028 w 338138"/>
                    <a:gd name="connsiteY37" fmla="*/ 147748 h 336550"/>
                    <a:gd name="connsiteX38" fmla="*/ 92765 w 338138"/>
                    <a:gd name="connsiteY38" fmla="*/ 162219 h 336550"/>
                    <a:gd name="connsiteX39" fmla="*/ 92765 w 338138"/>
                    <a:gd name="connsiteY39" fmla="*/ 167481 h 336550"/>
                    <a:gd name="connsiteX40" fmla="*/ 95397 w 338138"/>
                    <a:gd name="connsiteY40" fmla="*/ 178006 h 336550"/>
                    <a:gd name="connsiteX41" fmla="*/ 98028 w 338138"/>
                    <a:gd name="connsiteY41" fmla="*/ 189846 h 336550"/>
                    <a:gd name="connsiteX42" fmla="*/ 108552 w 338138"/>
                    <a:gd name="connsiteY42" fmla="*/ 200371 h 336550"/>
                    <a:gd name="connsiteX43" fmla="*/ 123024 w 338138"/>
                    <a:gd name="connsiteY43" fmla="*/ 206949 h 336550"/>
                    <a:gd name="connsiteX44" fmla="*/ 132232 w 338138"/>
                    <a:gd name="connsiteY44" fmla="*/ 217473 h 336550"/>
                    <a:gd name="connsiteX45" fmla="*/ 132232 w 338138"/>
                    <a:gd name="connsiteY45" fmla="*/ 227998 h 336550"/>
                    <a:gd name="connsiteX46" fmla="*/ 128286 w 338138"/>
                    <a:gd name="connsiteY46" fmla="*/ 243784 h 336550"/>
                    <a:gd name="connsiteX47" fmla="*/ 124339 w 338138"/>
                    <a:gd name="connsiteY47" fmla="*/ 250362 h 336550"/>
                    <a:gd name="connsiteX48" fmla="*/ 121708 w 338138"/>
                    <a:gd name="connsiteY48" fmla="*/ 264834 h 336550"/>
                    <a:gd name="connsiteX49" fmla="*/ 124339 w 338138"/>
                    <a:gd name="connsiteY49" fmla="*/ 288514 h 336550"/>
                    <a:gd name="connsiteX50" fmla="*/ 119077 w 338138"/>
                    <a:gd name="connsiteY50" fmla="*/ 296407 h 336550"/>
                    <a:gd name="connsiteX51" fmla="*/ 107237 w 338138"/>
                    <a:gd name="connsiteY51" fmla="*/ 288514 h 336550"/>
                    <a:gd name="connsiteX52" fmla="*/ 100659 w 338138"/>
                    <a:gd name="connsiteY52" fmla="*/ 274043 h 336550"/>
                    <a:gd name="connsiteX53" fmla="*/ 94081 w 338138"/>
                    <a:gd name="connsiteY53" fmla="*/ 262203 h 336550"/>
                    <a:gd name="connsiteX54" fmla="*/ 92765 w 338138"/>
                    <a:gd name="connsiteY54" fmla="*/ 260887 h 336550"/>
                    <a:gd name="connsiteX55" fmla="*/ 80925 w 338138"/>
                    <a:gd name="connsiteY55" fmla="*/ 252994 h 336550"/>
                    <a:gd name="connsiteX56" fmla="*/ 65138 w 338138"/>
                    <a:gd name="connsiteY56" fmla="*/ 249047 h 336550"/>
                    <a:gd name="connsiteX57" fmla="*/ 61192 w 338138"/>
                    <a:gd name="connsiteY57" fmla="*/ 237207 h 336550"/>
                    <a:gd name="connsiteX58" fmla="*/ 62507 w 338138"/>
                    <a:gd name="connsiteY58" fmla="*/ 231944 h 336550"/>
                    <a:gd name="connsiteX59" fmla="*/ 63823 w 338138"/>
                    <a:gd name="connsiteY59" fmla="*/ 221420 h 336550"/>
                    <a:gd name="connsiteX60" fmla="*/ 73032 w 338138"/>
                    <a:gd name="connsiteY60" fmla="*/ 209580 h 336550"/>
                    <a:gd name="connsiteX61" fmla="*/ 78294 w 338138"/>
                    <a:gd name="connsiteY61" fmla="*/ 205633 h 336550"/>
                    <a:gd name="connsiteX62" fmla="*/ 82241 w 338138"/>
                    <a:gd name="connsiteY62" fmla="*/ 192477 h 336550"/>
                    <a:gd name="connsiteX63" fmla="*/ 79610 w 338138"/>
                    <a:gd name="connsiteY63" fmla="*/ 185899 h 336550"/>
                    <a:gd name="connsiteX64" fmla="*/ 79610 w 338138"/>
                    <a:gd name="connsiteY64" fmla="*/ 184584 h 336550"/>
                    <a:gd name="connsiteX65" fmla="*/ 69085 w 338138"/>
                    <a:gd name="connsiteY65" fmla="*/ 176690 h 336550"/>
                    <a:gd name="connsiteX66" fmla="*/ 45405 w 338138"/>
                    <a:gd name="connsiteY66" fmla="*/ 172744 h 336550"/>
                    <a:gd name="connsiteX67" fmla="*/ 34880 w 338138"/>
                    <a:gd name="connsiteY67" fmla="*/ 163535 h 336550"/>
                    <a:gd name="connsiteX68" fmla="*/ 29618 w 338138"/>
                    <a:gd name="connsiteY68" fmla="*/ 147748 h 336550"/>
                    <a:gd name="connsiteX69" fmla="*/ 29618 w 338138"/>
                    <a:gd name="connsiteY69" fmla="*/ 145117 h 336550"/>
                    <a:gd name="connsiteX70" fmla="*/ 26987 w 338138"/>
                    <a:gd name="connsiteY70" fmla="*/ 167481 h 336550"/>
                    <a:gd name="connsiteX71" fmla="*/ 36196 w 338138"/>
                    <a:gd name="connsiteY71" fmla="*/ 216157 h 336550"/>
                    <a:gd name="connsiteX72" fmla="*/ 44089 w 338138"/>
                    <a:gd name="connsiteY72" fmla="*/ 234575 h 336550"/>
                    <a:gd name="connsiteX73" fmla="*/ 88819 w 338138"/>
                    <a:gd name="connsiteY73" fmla="*/ 284567 h 336550"/>
                    <a:gd name="connsiteX74" fmla="*/ 169068 w 338138"/>
                    <a:gd name="connsiteY74" fmla="*/ 309563 h 336550"/>
                    <a:gd name="connsiteX75" fmla="*/ 190118 w 338138"/>
                    <a:gd name="connsiteY75" fmla="*/ 308248 h 336550"/>
                    <a:gd name="connsiteX76" fmla="*/ 196695 w 338138"/>
                    <a:gd name="connsiteY76" fmla="*/ 306932 h 336550"/>
                    <a:gd name="connsiteX77" fmla="*/ 216429 w 338138"/>
                    <a:gd name="connsiteY77" fmla="*/ 301670 h 336550"/>
                    <a:gd name="connsiteX78" fmla="*/ 229585 w 338138"/>
                    <a:gd name="connsiteY78" fmla="*/ 296407 h 336550"/>
                    <a:gd name="connsiteX79" fmla="*/ 248003 w 338138"/>
                    <a:gd name="connsiteY79" fmla="*/ 285883 h 336550"/>
                    <a:gd name="connsiteX80" fmla="*/ 297994 w 338138"/>
                    <a:gd name="connsiteY80" fmla="*/ 227998 h 336550"/>
                    <a:gd name="connsiteX81" fmla="*/ 311150 w 338138"/>
                    <a:gd name="connsiteY81" fmla="*/ 172744 h 336550"/>
                    <a:gd name="connsiteX82" fmla="*/ 311150 w 338138"/>
                    <a:gd name="connsiteY82" fmla="*/ 167481 h 336550"/>
                    <a:gd name="connsiteX83" fmla="*/ 311150 w 338138"/>
                    <a:gd name="connsiteY83" fmla="*/ 159588 h 336550"/>
                    <a:gd name="connsiteX84" fmla="*/ 308519 w 338138"/>
                    <a:gd name="connsiteY84" fmla="*/ 166166 h 336550"/>
                    <a:gd name="connsiteX85" fmla="*/ 297994 w 338138"/>
                    <a:gd name="connsiteY85" fmla="*/ 171428 h 336550"/>
                    <a:gd name="connsiteX86" fmla="*/ 295363 w 338138"/>
                    <a:gd name="connsiteY86" fmla="*/ 171428 h 336550"/>
                    <a:gd name="connsiteX87" fmla="*/ 279576 w 338138"/>
                    <a:gd name="connsiteY87" fmla="*/ 168797 h 336550"/>
                    <a:gd name="connsiteX88" fmla="*/ 276945 w 338138"/>
                    <a:gd name="connsiteY88" fmla="*/ 166166 h 336550"/>
                    <a:gd name="connsiteX89" fmla="*/ 267736 w 338138"/>
                    <a:gd name="connsiteY89" fmla="*/ 166166 h 336550"/>
                    <a:gd name="connsiteX90" fmla="*/ 274314 w 338138"/>
                    <a:gd name="connsiteY90" fmla="*/ 174059 h 336550"/>
                    <a:gd name="connsiteX91" fmla="*/ 276945 w 338138"/>
                    <a:gd name="connsiteY91" fmla="*/ 176690 h 336550"/>
                    <a:gd name="connsiteX92" fmla="*/ 291417 w 338138"/>
                    <a:gd name="connsiteY92" fmla="*/ 179322 h 336550"/>
                    <a:gd name="connsiteX93" fmla="*/ 292732 w 338138"/>
                    <a:gd name="connsiteY93" fmla="*/ 179322 h 336550"/>
                    <a:gd name="connsiteX94" fmla="*/ 296679 w 338138"/>
                    <a:gd name="connsiteY94" fmla="*/ 180637 h 336550"/>
                    <a:gd name="connsiteX95" fmla="*/ 296679 w 338138"/>
                    <a:gd name="connsiteY95" fmla="*/ 181953 h 336550"/>
                    <a:gd name="connsiteX96" fmla="*/ 296679 w 338138"/>
                    <a:gd name="connsiteY96" fmla="*/ 184584 h 336550"/>
                    <a:gd name="connsiteX97" fmla="*/ 292732 w 338138"/>
                    <a:gd name="connsiteY97" fmla="*/ 189846 h 336550"/>
                    <a:gd name="connsiteX98" fmla="*/ 282208 w 338138"/>
                    <a:gd name="connsiteY98" fmla="*/ 201686 h 336550"/>
                    <a:gd name="connsiteX99" fmla="*/ 272999 w 338138"/>
                    <a:gd name="connsiteY99" fmla="*/ 212211 h 336550"/>
                    <a:gd name="connsiteX100" fmla="*/ 272999 w 338138"/>
                    <a:gd name="connsiteY100" fmla="*/ 214842 h 336550"/>
                    <a:gd name="connsiteX101" fmla="*/ 269052 w 338138"/>
                    <a:gd name="connsiteY101" fmla="*/ 224051 h 336550"/>
                    <a:gd name="connsiteX102" fmla="*/ 258527 w 338138"/>
                    <a:gd name="connsiteY102" fmla="*/ 231944 h 336550"/>
                    <a:gd name="connsiteX103" fmla="*/ 255896 w 338138"/>
                    <a:gd name="connsiteY103" fmla="*/ 235891 h 336550"/>
                    <a:gd name="connsiteX104" fmla="*/ 251949 w 338138"/>
                    <a:gd name="connsiteY104" fmla="*/ 246416 h 336550"/>
                    <a:gd name="connsiteX105" fmla="*/ 244056 w 338138"/>
                    <a:gd name="connsiteY105" fmla="*/ 259571 h 336550"/>
                    <a:gd name="connsiteX106" fmla="*/ 237478 w 338138"/>
                    <a:gd name="connsiteY106" fmla="*/ 266149 h 336550"/>
                    <a:gd name="connsiteX107" fmla="*/ 225638 w 338138"/>
                    <a:gd name="connsiteY107" fmla="*/ 268780 h 336550"/>
                    <a:gd name="connsiteX108" fmla="*/ 224322 w 338138"/>
                    <a:gd name="connsiteY108" fmla="*/ 267465 h 336550"/>
                    <a:gd name="connsiteX109" fmla="*/ 219060 w 338138"/>
                    <a:gd name="connsiteY109" fmla="*/ 256940 h 336550"/>
                    <a:gd name="connsiteX110" fmla="*/ 220376 w 338138"/>
                    <a:gd name="connsiteY110" fmla="*/ 231944 h 336550"/>
                    <a:gd name="connsiteX111" fmla="*/ 213798 w 338138"/>
                    <a:gd name="connsiteY111" fmla="*/ 218789 h 336550"/>
                    <a:gd name="connsiteX112" fmla="*/ 208536 w 338138"/>
                    <a:gd name="connsiteY112" fmla="*/ 214842 h 336550"/>
                    <a:gd name="connsiteX113" fmla="*/ 200642 w 338138"/>
                    <a:gd name="connsiteY113" fmla="*/ 204317 h 336550"/>
                    <a:gd name="connsiteX114" fmla="*/ 200642 w 338138"/>
                    <a:gd name="connsiteY114" fmla="*/ 201686 h 336550"/>
                    <a:gd name="connsiteX115" fmla="*/ 199327 w 338138"/>
                    <a:gd name="connsiteY115" fmla="*/ 189846 h 336550"/>
                    <a:gd name="connsiteX116" fmla="*/ 200642 w 338138"/>
                    <a:gd name="connsiteY116" fmla="*/ 179322 h 336550"/>
                    <a:gd name="connsiteX117" fmla="*/ 203273 w 338138"/>
                    <a:gd name="connsiteY117" fmla="*/ 176690 h 336550"/>
                    <a:gd name="connsiteX118" fmla="*/ 207220 w 338138"/>
                    <a:gd name="connsiteY118" fmla="*/ 171428 h 336550"/>
                    <a:gd name="connsiteX119" fmla="*/ 220376 w 338138"/>
                    <a:gd name="connsiteY119" fmla="*/ 166166 h 336550"/>
                    <a:gd name="connsiteX120" fmla="*/ 232216 w 338138"/>
                    <a:gd name="connsiteY120" fmla="*/ 167481 h 336550"/>
                    <a:gd name="connsiteX121" fmla="*/ 242740 w 338138"/>
                    <a:gd name="connsiteY121" fmla="*/ 163535 h 336550"/>
                    <a:gd name="connsiteX122" fmla="*/ 244056 w 338138"/>
                    <a:gd name="connsiteY122" fmla="*/ 149063 h 336550"/>
                    <a:gd name="connsiteX123" fmla="*/ 242740 w 338138"/>
                    <a:gd name="connsiteY123" fmla="*/ 146432 h 336550"/>
                    <a:gd name="connsiteX124" fmla="*/ 233531 w 338138"/>
                    <a:gd name="connsiteY124" fmla="*/ 138539 h 336550"/>
                    <a:gd name="connsiteX125" fmla="*/ 229585 w 338138"/>
                    <a:gd name="connsiteY125" fmla="*/ 138539 h 336550"/>
                    <a:gd name="connsiteX126" fmla="*/ 215113 w 338138"/>
                    <a:gd name="connsiteY126" fmla="*/ 143801 h 336550"/>
                    <a:gd name="connsiteX127" fmla="*/ 211167 w 338138"/>
                    <a:gd name="connsiteY127" fmla="*/ 147748 h 336550"/>
                    <a:gd name="connsiteX128" fmla="*/ 205904 w 338138"/>
                    <a:gd name="connsiteY128" fmla="*/ 145117 h 336550"/>
                    <a:gd name="connsiteX129" fmla="*/ 205904 w 338138"/>
                    <a:gd name="connsiteY129" fmla="*/ 133277 h 336550"/>
                    <a:gd name="connsiteX130" fmla="*/ 212482 w 338138"/>
                    <a:gd name="connsiteY130" fmla="*/ 120121 h 336550"/>
                    <a:gd name="connsiteX131" fmla="*/ 212482 w 338138"/>
                    <a:gd name="connsiteY131" fmla="*/ 118805 h 336550"/>
                    <a:gd name="connsiteX132" fmla="*/ 226953 w 338138"/>
                    <a:gd name="connsiteY132" fmla="*/ 101703 h 336550"/>
                    <a:gd name="connsiteX133" fmla="*/ 240109 w 338138"/>
                    <a:gd name="connsiteY133" fmla="*/ 85916 h 336550"/>
                    <a:gd name="connsiteX134" fmla="*/ 245371 w 338138"/>
                    <a:gd name="connsiteY134" fmla="*/ 81969 h 336550"/>
                    <a:gd name="connsiteX135" fmla="*/ 253265 w 338138"/>
                    <a:gd name="connsiteY135" fmla="*/ 80654 h 336550"/>
                    <a:gd name="connsiteX136" fmla="*/ 284839 w 338138"/>
                    <a:gd name="connsiteY136" fmla="*/ 84601 h 336550"/>
                    <a:gd name="connsiteX137" fmla="*/ 169068 w 338138"/>
                    <a:gd name="connsiteY137" fmla="*/ 25400 h 336550"/>
                    <a:gd name="connsiteX138" fmla="*/ 169069 w 338138"/>
                    <a:gd name="connsiteY138" fmla="*/ 0 h 336550"/>
                    <a:gd name="connsiteX139" fmla="*/ 320967 w 338138"/>
                    <a:gd name="connsiteY139" fmla="*/ 93340 h 336550"/>
                    <a:gd name="connsiteX140" fmla="*/ 335496 w 338138"/>
                    <a:gd name="connsiteY140" fmla="*/ 141982 h 336550"/>
                    <a:gd name="connsiteX141" fmla="*/ 338138 w 338138"/>
                    <a:gd name="connsiteY141" fmla="*/ 157758 h 336550"/>
                    <a:gd name="connsiteX142" fmla="*/ 338138 w 338138"/>
                    <a:gd name="connsiteY142" fmla="*/ 168275 h 336550"/>
                    <a:gd name="connsiteX143" fmla="*/ 338138 w 338138"/>
                    <a:gd name="connsiteY143" fmla="*/ 174848 h 336550"/>
                    <a:gd name="connsiteX144" fmla="*/ 268133 w 338138"/>
                    <a:gd name="connsiteY144" fmla="*/ 304999 h 336550"/>
                    <a:gd name="connsiteX145" fmla="*/ 191523 w 338138"/>
                    <a:gd name="connsiteY145" fmla="*/ 335235 h 336550"/>
                    <a:gd name="connsiteX146" fmla="*/ 169069 w 338138"/>
                    <a:gd name="connsiteY146" fmla="*/ 336550 h 336550"/>
                    <a:gd name="connsiteX147" fmla="*/ 84534 w 338138"/>
                    <a:gd name="connsiteY147" fmla="*/ 314201 h 336550"/>
                    <a:gd name="connsiteX148" fmla="*/ 26417 w 338138"/>
                    <a:gd name="connsiteY148" fmla="*/ 257671 h 336550"/>
                    <a:gd name="connsiteX149" fmla="*/ 5283 w 338138"/>
                    <a:gd name="connsiteY149" fmla="*/ 211658 h 336550"/>
                    <a:gd name="connsiteX150" fmla="*/ 0 w 338138"/>
                    <a:gd name="connsiteY150" fmla="*/ 168275 h 336550"/>
                    <a:gd name="connsiteX151" fmla="*/ 5283 w 338138"/>
                    <a:gd name="connsiteY151" fmla="*/ 127521 h 336550"/>
                    <a:gd name="connsiteX152" fmla="*/ 31700 w 338138"/>
                    <a:gd name="connsiteY152" fmla="*/ 69676 h 336550"/>
                    <a:gd name="connsiteX153" fmla="*/ 59438 w 338138"/>
                    <a:gd name="connsiteY153" fmla="*/ 39439 h 336550"/>
                    <a:gd name="connsiteX154" fmla="*/ 169069 w 338138"/>
                    <a:gd name="connsiteY1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338138" h="336550">
                      <a:moveTo>
                        <a:pt x="265906" y="246063"/>
                      </a:moveTo>
                      <a:cubicBezTo>
                        <a:pt x="267229" y="246063"/>
                        <a:pt x="267229" y="246063"/>
                        <a:pt x="267229" y="246063"/>
                      </a:cubicBezTo>
                      <a:cubicBezTo>
                        <a:pt x="269875" y="246063"/>
                        <a:pt x="269875" y="248815"/>
                        <a:pt x="269875" y="251567"/>
                      </a:cubicBezTo>
                      <a:cubicBezTo>
                        <a:pt x="269875" y="254318"/>
                        <a:pt x="267229" y="258446"/>
                        <a:pt x="265906" y="261198"/>
                      </a:cubicBezTo>
                      <a:cubicBezTo>
                        <a:pt x="263260" y="262573"/>
                        <a:pt x="260615" y="265325"/>
                        <a:pt x="259292" y="266701"/>
                      </a:cubicBezTo>
                      <a:cubicBezTo>
                        <a:pt x="259292" y="266701"/>
                        <a:pt x="259292" y="266701"/>
                        <a:pt x="257969" y="266701"/>
                      </a:cubicBezTo>
                      <a:cubicBezTo>
                        <a:pt x="256646" y="266701"/>
                        <a:pt x="254000" y="266701"/>
                        <a:pt x="254000" y="266701"/>
                      </a:cubicBezTo>
                      <a:cubicBezTo>
                        <a:pt x="254000" y="265325"/>
                        <a:pt x="254000" y="262573"/>
                        <a:pt x="254000" y="261198"/>
                      </a:cubicBezTo>
                      <a:cubicBezTo>
                        <a:pt x="254000" y="259822"/>
                        <a:pt x="256646" y="255694"/>
                        <a:pt x="259292" y="252942"/>
                      </a:cubicBezTo>
                      <a:cubicBezTo>
                        <a:pt x="261938" y="250191"/>
                        <a:pt x="264583" y="247439"/>
                        <a:pt x="265906" y="246063"/>
                      </a:cubicBezTo>
                      <a:close/>
                      <a:moveTo>
                        <a:pt x="296574" y="128290"/>
                      </a:moveTo>
                      <a:cubicBezTo>
                        <a:pt x="295275" y="129580"/>
                        <a:pt x="297873" y="133449"/>
                        <a:pt x="300471" y="136029"/>
                      </a:cubicBezTo>
                      <a:cubicBezTo>
                        <a:pt x="300471" y="136029"/>
                        <a:pt x="300471" y="136029"/>
                        <a:pt x="305666" y="141189"/>
                      </a:cubicBezTo>
                      <a:cubicBezTo>
                        <a:pt x="306965" y="142478"/>
                        <a:pt x="308264" y="145058"/>
                        <a:pt x="309563" y="147638"/>
                      </a:cubicBezTo>
                      <a:cubicBezTo>
                        <a:pt x="309563" y="146348"/>
                        <a:pt x="309563" y="146348"/>
                        <a:pt x="309563" y="145058"/>
                      </a:cubicBezTo>
                      <a:cubicBezTo>
                        <a:pt x="308264" y="139899"/>
                        <a:pt x="306965" y="134739"/>
                        <a:pt x="305666" y="129580"/>
                      </a:cubicBezTo>
                      <a:cubicBezTo>
                        <a:pt x="305666" y="129580"/>
                        <a:pt x="304367" y="129580"/>
                        <a:pt x="303069" y="129580"/>
                      </a:cubicBezTo>
                      <a:cubicBezTo>
                        <a:pt x="300471" y="127000"/>
                        <a:pt x="297873" y="127000"/>
                        <a:pt x="296574" y="128290"/>
                      </a:cubicBezTo>
                      <a:close/>
                      <a:moveTo>
                        <a:pt x="169068" y="25400"/>
                      </a:moveTo>
                      <a:cubicBezTo>
                        <a:pt x="148019" y="25400"/>
                        <a:pt x="126970" y="30662"/>
                        <a:pt x="108552" y="38556"/>
                      </a:cubicBezTo>
                      <a:cubicBezTo>
                        <a:pt x="96712" y="43818"/>
                        <a:pt x="86188" y="51711"/>
                        <a:pt x="76979" y="58289"/>
                      </a:cubicBezTo>
                      <a:cubicBezTo>
                        <a:pt x="80925" y="58289"/>
                        <a:pt x="83556" y="58289"/>
                        <a:pt x="84872" y="58289"/>
                      </a:cubicBezTo>
                      <a:cubicBezTo>
                        <a:pt x="84872" y="58289"/>
                        <a:pt x="84872" y="58289"/>
                        <a:pt x="109868" y="58289"/>
                      </a:cubicBezTo>
                      <a:cubicBezTo>
                        <a:pt x="113815" y="58289"/>
                        <a:pt x="119077" y="60920"/>
                        <a:pt x="123024" y="63551"/>
                      </a:cubicBezTo>
                      <a:cubicBezTo>
                        <a:pt x="123024" y="64867"/>
                        <a:pt x="123024" y="64867"/>
                        <a:pt x="123024" y="64867"/>
                      </a:cubicBezTo>
                      <a:cubicBezTo>
                        <a:pt x="123024" y="64867"/>
                        <a:pt x="123024" y="64867"/>
                        <a:pt x="124339" y="66183"/>
                      </a:cubicBezTo>
                      <a:cubicBezTo>
                        <a:pt x="128286" y="68814"/>
                        <a:pt x="133548" y="74076"/>
                        <a:pt x="136179" y="76707"/>
                      </a:cubicBezTo>
                      <a:cubicBezTo>
                        <a:pt x="136179" y="76707"/>
                        <a:pt x="136179" y="76707"/>
                        <a:pt x="140126" y="80654"/>
                      </a:cubicBezTo>
                      <a:cubicBezTo>
                        <a:pt x="144073" y="83285"/>
                        <a:pt x="145388" y="89863"/>
                        <a:pt x="145388" y="93810"/>
                      </a:cubicBezTo>
                      <a:cubicBezTo>
                        <a:pt x="145388" y="93810"/>
                        <a:pt x="145388" y="93810"/>
                        <a:pt x="137495" y="118805"/>
                      </a:cubicBezTo>
                      <a:cubicBezTo>
                        <a:pt x="136179" y="124068"/>
                        <a:pt x="132232" y="129330"/>
                        <a:pt x="128286" y="130645"/>
                      </a:cubicBezTo>
                      <a:cubicBezTo>
                        <a:pt x="128286" y="130645"/>
                        <a:pt x="128286" y="130645"/>
                        <a:pt x="128286" y="131961"/>
                      </a:cubicBezTo>
                      <a:cubicBezTo>
                        <a:pt x="124339" y="133277"/>
                        <a:pt x="120392" y="138539"/>
                        <a:pt x="119077" y="142486"/>
                      </a:cubicBezTo>
                      <a:cubicBezTo>
                        <a:pt x="117761" y="147748"/>
                        <a:pt x="115130" y="151695"/>
                        <a:pt x="113815" y="151695"/>
                      </a:cubicBezTo>
                      <a:cubicBezTo>
                        <a:pt x="111183" y="153010"/>
                        <a:pt x="108552" y="150379"/>
                        <a:pt x="107237" y="146432"/>
                      </a:cubicBezTo>
                      <a:cubicBezTo>
                        <a:pt x="107237" y="145117"/>
                        <a:pt x="104606" y="143801"/>
                        <a:pt x="103290" y="143801"/>
                      </a:cubicBezTo>
                      <a:cubicBezTo>
                        <a:pt x="101974" y="143801"/>
                        <a:pt x="100659" y="143801"/>
                        <a:pt x="99343" y="145117"/>
                      </a:cubicBezTo>
                      <a:cubicBezTo>
                        <a:pt x="99343" y="145117"/>
                        <a:pt x="99343" y="145117"/>
                        <a:pt x="98028" y="147748"/>
                      </a:cubicBezTo>
                      <a:cubicBezTo>
                        <a:pt x="94081" y="150379"/>
                        <a:pt x="91450" y="156957"/>
                        <a:pt x="92765" y="162219"/>
                      </a:cubicBezTo>
                      <a:cubicBezTo>
                        <a:pt x="92765" y="163535"/>
                        <a:pt x="92765" y="166166"/>
                        <a:pt x="92765" y="167481"/>
                      </a:cubicBezTo>
                      <a:cubicBezTo>
                        <a:pt x="92765" y="171428"/>
                        <a:pt x="94081" y="175375"/>
                        <a:pt x="95397" y="178006"/>
                      </a:cubicBezTo>
                      <a:cubicBezTo>
                        <a:pt x="95397" y="178006"/>
                        <a:pt x="95397" y="178006"/>
                        <a:pt x="98028" y="189846"/>
                      </a:cubicBezTo>
                      <a:cubicBezTo>
                        <a:pt x="99343" y="193793"/>
                        <a:pt x="104606" y="199055"/>
                        <a:pt x="108552" y="200371"/>
                      </a:cubicBezTo>
                      <a:cubicBezTo>
                        <a:pt x="108552" y="200371"/>
                        <a:pt x="108552" y="200371"/>
                        <a:pt x="123024" y="206949"/>
                      </a:cubicBezTo>
                      <a:cubicBezTo>
                        <a:pt x="128286" y="208264"/>
                        <a:pt x="130917" y="213526"/>
                        <a:pt x="132232" y="217473"/>
                      </a:cubicBezTo>
                      <a:cubicBezTo>
                        <a:pt x="132232" y="217473"/>
                        <a:pt x="132232" y="217473"/>
                        <a:pt x="132232" y="227998"/>
                      </a:cubicBezTo>
                      <a:cubicBezTo>
                        <a:pt x="132232" y="233260"/>
                        <a:pt x="130917" y="239838"/>
                        <a:pt x="128286" y="243784"/>
                      </a:cubicBezTo>
                      <a:cubicBezTo>
                        <a:pt x="128286" y="243784"/>
                        <a:pt x="128286" y="243784"/>
                        <a:pt x="124339" y="250362"/>
                      </a:cubicBezTo>
                      <a:cubicBezTo>
                        <a:pt x="121708" y="254309"/>
                        <a:pt x="120392" y="260887"/>
                        <a:pt x="121708" y="264834"/>
                      </a:cubicBezTo>
                      <a:cubicBezTo>
                        <a:pt x="121708" y="264834"/>
                        <a:pt x="121708" y="264834"/>
                        <a:pt x="124339" y="288514"/>
                      </a:cubicBezTo>
                      <a:cubicBezTo>
                        <a:pt x="125655" y="292461"/>
                        <a:pt x="123024" y="296407"/>
                        <a:pt x="119077" y="296407"/>
                      </a:cubicBezTo>
                      <a:cubicBezTo>
                        <a:pt x="115130" y="296407"/>
                        <a:pt x="109868" y="292461"/>
                        <a:pt x="107237" y="288514"/>
                      </a:cubicBezTo>
                      <a:cubicBezTo>
                        <a:pt x="107237" y="288514"/>
                        <a:pt x="107237" y="288514"/>
                        <a:pt x="100659" y="274043"/>
                      </a:cubicBezTo>
                      <a:cubicBezTo>
                        <a:pt x="98028" y="270096"/>
                        <a:pt x="95397" y="264834"/>
                        <a:pt x="94081" y="262203"/>
                      </a:cubicBezTo>
                      <a:cubicBezTo>
                        <a:pt x="92765" y="260887"/>
                        <a:pt x="92765" y="260887"/>
                        <a:pt x="92765" y="260887"/>
                      </a:cubicBezTo>
                      <a:cubicBezTo>
                        <a:pt x="90134" y="258256"/>
                        <a:pt x="84872" y="254309"/>
                        <a:pt x="80925" y="252994"/>
                      </a:cubicBezTo>
                      <a:cubicBezTo>
                        <a:pt x="76979" y="252994"/>
                        <a:pt x="69085" y="250362"/>
                        <a:pt x="65138" y="249047"/>
                      </a:cubicBezTo>
                      <a:cubicBezTo>
                        <a:pt x="62507" y="246416"/>
                        <a:pt x="59876" y="241153"/>
                        <a:pt x="61192" y="237207"/>
                      </a:cubicBezTo>
                      <a:cubicBezTo>
                        <a:pt x="61192" y="237207"/>
                        <a:pt x="61192" y="237207"/>
                        <a:pt x="62507" y="231944"/>
                      </a:cubicBezTo>
                      <a:cubicBezTo>
                        <a:pt x="62507" y="231944"/>
                        <a:pt x="62507" y="231944"/>
                        <a:pt x="63823" y="221420"/>
                      </a:cubicBezTo>
                      <a:cubicBezTo>
                        <a:pt x="65138" y="217473"/>
                        <a:pt x="69085" y="212211"/>
                        <a:pt x="73032" y="209580"/>
                      </a:cubicBezTo>
                      <a:cubicBezTo>
                        <a:pt x="73032" y="209580"/>
                        <a:pt x="73032" y="209580"/>
                        <a:pt x="78294" y="205633"/>
                      </a:cubicBezTo>
                      <a:cubicBezTo>
                        <a:pt x="82241" y="203002"/>
                        <a:pt x="83556" y="196424"/>
                        <a:pt x="82241" y="192477"/>
                      </a:cubicBezTo>
                      <a:cubicBezTo>
                        <a:pt x="82241" y="192477"/>
                        <a:pt x="82241" y="192477"/>
                        <a:pt x="79610" y="185899"/>
                      </a:cubicBezTo>
                      <a:cubicBezTo>
                        <a:pt x="79610" y="184584"/>
                        <a:pt x="79610" y="184584"/>
                        <a:pt x="79610" y="184584"/>
                      </a:cubicBezTo>
                      <a:cubicBezTo>
                        <a:pt x="78294" y="180637"/>
                        <a:pt x="73032" y="176690"/>
                        <a:pt x="69085" y="176690"/>
                      </a:cubicBezTo>
                      <a:cubicBezTo>
                        <a:pt x="69085" y="176690"/>
                        <a:pt x="69085" y="176690"/>
                        <a:pt x="45405" y="172744"/>
                      </a:cubicBezTo>
                      <a:cubicBezTo>
                        <a:pt x="40143" y="171428"/>
                        <a:pt x="36196" y="167481"/>
                        <a:pt x="34880" y="163535"/>
                      </a:cubicBezTo>
                      <a:cubicBezTo>
                        <a:pt x="34880" y="163535"/>
                        <a:pt x="34880" y="163535"/>
                        <a:pt x="29618" y="147748"/>
                      </a:cubicBezTo>
                      <a:cubicBezTo>
                        <a:pt x="29618" y="146432"/>
                        <a:pt x="29618" y="145117"/>
                        <a:pt x="29618" y="145117"/>
                      </a:cubicBezTo>
                      <a:cubicBezTo>
                        <a:pt x="28303" y="151695"/>
                        <a:pt x="26987" y="159588"/>
                        <a:pt x="26987" y="167481"/>
                      </a:cubicBezTo>
                      <a:cubicBezTo>
                        <a:pt x="26987" y="184584"/>
                        <a:pt x="29618" y="201686"/>
                        <a:pt x="36196" y="216157"/>
                      </a:cubicBezTo>
                      <a:cubicBezTo>
                        <a:pt x="37511" y="222735"/>
                        <a:pt x="40143" y="229313"/>
                        <a:pt x="44089" y="234575"/>
                      </a:cubicBezTo>
                      <a:cubicBezTo>
                        <a:pt x="54614" y="254309"/>
                        <a:pt x="70401" y="271412"/>
                        <a:pt x="88819" y="284567"/>
                      </a:cubicBezTo>
                      <a:cubicBezTo>
                        <a:pt x="111183" y="300354"/>
                        <a:pt x="138810" y="309563"/>
                        <a:pt x="169068" y="309563"/>
                      </a:cubicBezTo>
                      <a:cubicBezTo>
                        <a:pt x="175646" y="309563"/>
                        <a:pt x="183540" y="309563"/>
                        <a:pt x="190118" y="308248"/>
                      </a:cubicBezTo>
                      <a:cubicBezTo>
                        <a:pt x="191433" y="308248"/>
                        <a:pt x="194064" y="306932"/>
                        <a:pt x="196695" y="306932"/>
                      </a:cubicBezTo>
                      <a:cubicBezTo>
                        <a:pt x="203273" y="305616"/>
                        <a:pt x="209851" y="304301"/>
                        <a:pt x="216429" y="301670"/>
                      </a:cubicBezTo>
                      <a:cubicBezTo>
                        <a:pt x="220376" y="300354"/>
                        <a:pt x="225638" y="297723"/>
                        <a:pt x="229585" y="296407"/>
                      </a:cubicBezTo>
                      <a:cubicBezTo>
                        <a:pt x="236162" y="292461"/>
                        <a:pt x="242740" y="289830"/>
                        <a:pt x="248003" y="285883"/>
                      </a:cubicBezTo>
                      <a:cubicBezTo>
                        <a:pt x="269052" y="271412"/>
                        <a:pt x="286154" y="251678"/>
                        <a:pt x="297994" y="227998"/>
                      </a:cubicBezTo>
                      <a:cubicBezTo>
                        <a:pt x="305888" y="210895"/>
                        <a:pt x="309835" y="192477"/>
                        <a:pt x="311150" y="172744"/>
                      </a:cubicBezTo>
                      <a:cubicBezTo>
                        <a:pt x="311150" y="171428"/>
                        <a:pt x="311150" y="168797"/>
                        <a:pt x="311150" y="167481"/>
                      </a:cubicBezTo>
                      <a:cubicBezTo>
                        <a:pt x="311150" y="164850"/>
                        <a:pt x="311150" y="162219"/>
                        <a:pt x="311150" y="159588"/>
                      </a:cubicBezTo>
                      <a:cubicBezTo>
                        <a:pt x="311150" y="162219"/>
                        <a:pt x="309835" y="164850"/>
                        <a:pt x="308519" y="166166"/>
                      </a:cubicBezTo>
                      <a:cubicBezTo>
                        <a:pt x="307203" y="168797"/>
                        <a:pt x="303257" y="171428"/>
                        <a:pt x="297994" y="171428"/>
                      </a:cubicBezTo>
                      <a:cubicBezTo>
                        <a:pt x="297994" y="171428"/>
                        <a:pt x="297994" y="171428"/>
                        <a:pt x="295363" y="171428"/>
                      </a:cubicBezTo>
                      <a:cubicBezTo>
                        <a:pt x="290101" y="172744"/>
                        <a:pt x="283523" y="170113"/>
                        <a:pt x="279576" y="168797"/>
                      </a:cubicBezTo>
                      <a:cubicBezTo>
                        <a:pt x="279576" y="168797"/>
                        <a:pt x="279576" y="168797"/>
                        <a:pt x="276945" y="166166"/>
                      </a:cubicBezTo>
                      <a:cubicBezTo>
                        <a:pt x="272999" y="164850"/>
                        <a:pt x="269052" y="164850"/>
                        <a:pt x="267736" y="166166"/>
                      </a:cubicBezTo>
                      <a:cubicBezTo>
                        <a:pt x="267736" y="167481"/>
                        <a:pt x="270367" y="171428"/>
                        <a:pt x="274314" y="174059"/>
                      </a:cubicBezTo>
                      <a:cubicBezTo>
                        <a:pt x="274314" y="174059"/>
                        <a:pt x="274314" y="174059"/>
                        <a:pt x="276945" y="176690"/>
                      </a:cubicBezTo>
                      <a:cubicBezTo>
                        <a:pt x="280892" y="179322"/>
                        <a:pt x="287470" y="180637"/>
                        <a:pt x="291417" y="179322"/>
                      </a:cubicBezTo>
                      <a:cubicBezTo>
                        <a:pt x="291417" y="179322"/>
                        <a:pt x="291417" y="179322"/>
                        <a:pt x="292732" y="179322"/>
                      </a:cubicBezTo>
                      <a:cubicBezTo>
                        <a:pt x="295363" y="178006"/>
                        <a:pt x="296679" y="179322"/>
                        <a:pt x="296679" y="180637"/>
                      </a:cubicBezTo>
                      <a:cubicBezTo>
                        <a:pt x="296679" y="180637"/>
                        <a:pt x="296679" y="180637"/>
                        <a:pt x="296679" y="181953"/>
                      </a:cubicBezTo>
                      <a:cubicBezTo>
                        <a:pt x="296679" y="181953"/>
                        <a:pt x="296679" y="183268"/>
                        <a:pt x="296679" y="184584"/>
                      </a:cubicBezTo>
                      <a:cubicBezTo>
                        <a:pt x="296679" y="184584"/>
                        <a:pt x="296679" y="184584"/>
                        <a:pt x="292732" y="189846"/>
                      </a:cubicBezTo>
                      <a:cubicBezTo>
                        <a:pt x="290101" y="193793"/>
                        <a:pt x="286154" y="199055"/>
                        <a:pt x="282208" y="201686"/>
                      </a:cubicBezTo>
                      <a:cubicBezTo>
                        <a:pt x="278261" y="204317"/>
                        <a:pt x="274314" y="209580"/>
                        <a:pt x="272999" y="212211"/>
                      </a:cubicBezTo>
                      <a:cubicBezTo>
                        <a:pt x="272999" y="213526"/>
                        <a:pt x="272999" y="213526"/>
                        <a:pt x="272999" y="214842"/>
                      </a:cubicBezTo>
                      <a:cubicBezTo>
                        <a:pt x="271683" y="217473"/>
                        <a:pt x="269052" y="221420"/>
                        <a:pt x="269052" y="224051"/>
                      </a:cubicBezTo>
                      <a:cubicBezTo>
                        <a:pt x="266421" y="226682"/>
                        <a:pt x="262474" y="230629"/>
                        <a:pt x="258527" y="231944"/>
                      </a:cubicBezTo>
                      <a:cubicBezTo>
                        <a:pt x="258527" y="231944"/>
                        <a:pt x="255896" y="233260"/>
                        <a:pt x="255896" y="235891"/>
                      </a:cubicBezTo>
                      <a:cubicBezTo>
                        <a:pt x="255896" y="237207"/>
                        <a:pt x="251949" y="246416"/>
                        <a:pt x="251949" y="246416"/>
                      </a:cubicBezTo>
                      <a:cubicBezTo>
                        <a:pt x="250634" y="250362"/>
                        <a:pt x="246687" y="256940"/>
                        <a:pt x="244056" y="259571"/>
                      </a:cubicBezTo>
                      <a:cubicBezTo>
                        <a:pt x="244056" y="259571"/>
                        <a:pt x="244056" y="259571"/>
                        <a:pt x="237478" y="266149"/>
                      </a:cubicBezTo>
                      <a:cubicBezTo>
                        <a:pt x="234847" y="270096"/>
                        <a:pt x="229585" y="270096"/>
                        <a:pt x="225638" y="268780"/>
                      </a:cubicBezTo>
                      <a:cubicBezTo>
                        <a:pt x="225638" y="268780"/>
                        <a:pt x="225638" y="268780"/>
                        <a:pt x="224322" y="267465"/>
                      </a:cubicBezTo>
                      <a:cubicBezTo>
                        <a:pt x="221691" y="266149"/>
                        <a:pt x="219060" y="260887"/>
                        <a:pt x="219060" y="256940"/>
                      </a:cubicBezTo>
                      <a:cubicBezTo>
                        <a:pt x="219060" y="256940"/>
                        <a:pt x="219060" y="256940"/>
                        <a:pt x="220376" y="231944"/>
                      </a:cubicBezTo>
                      <a:cubicBezTo>
                        <a:pt x="220376" y="226682"/>
                        <a:pt x="216429" y="221420"/>
                        <a:pt x="213798" y="218789"/>
                      </a:cubicBezTo>
                      <a:cubicBezTo>
                        <a:pt x="213798" y="218789"/>
                        <a:pt x="213798" y="218789"/>
                        <a:pt x="208536" y="214842"/>
                      </a:cubicBezTo>
                      <a:cubicBezTo>
                        <a:pt x="204589" y="212211"/>
                        <a:pt x="203273" y="208264"/>
                        <a:pt x="200642" y="204317"/>
                      </a:cubicBezTo>
                      <a:cubicBezTo>
                        <a:pt x="200642" y="204317"/>
                        <a:pt x="200642" y="203002"/>
                        <a:pt x="200642" y="201686"/>
                      </a:cubicBezTo>
                      <a:cubicBezTo>
                        <a:pt x="200642" y="201686"/>
                        <a:pt x="200642" y="201686"/>
                        <a:pt x="199327" y="189846"/>
                      </a:cubicBezTo>
                      <a:cubicBezTo>
                        <a:pt x="198011" y="187215"/>
                        <a:pt x="199327" y="181953"/>
                        <a:pt x="200642" y="179322"/>
                      </a:cubicBezTo>
                      <a:cubicBezTo>
                        <a:pt x="201958" y="178006"/>
                        <a:pt x="201958" y="176690"/>
                        <a:pt x="203273" y="176690"/>
                      </a:cubicBezTo>
                      <a:cubicBezTo>
                        <a:pt x="203273" y="176690"/>
                        <a:pt x="203273" y="176690"/>
                        <a:pt x="207220" y="171428"/>
                      </a:cubicBezTo>
                      <a:cubicBezTo>
                        <a:pt x="209851" y="168797"/>
                        <a:pt x="216429" y="166166"/>
                        <a:pt x="220376" y="166166"/>
                      </a:cubicBezTo>
                      <a:cubicBezTo>
                        <a:pt x="220376" y="166166"/>
                        <a:pt x="220376" y="166166"/>
                        <a:pt x="232216" y="167481"/>
                      </a:cubicBezTo>
                      <a:cubicBezTo>
                        <a:pt x="237478" y="168797"/>
                        <a:pt x="241425" y="166166"/>
                        <a:pt x="242740" y="163535"/>
                      </a:cubicBezTo>
                      <a:cubicBezTo>
                        <a:pt x="245371" y="159588"/>
                        <a:pt x="245371" y="154326"/>
                        <a:pt x="244056" y="149063"/>
                      </a:cubicBezTo>
                      <a:cubicBezTo>
                        <a:pt x="244056" y="149063"/>
                        <a:pt x="244056" y="149063"/>
                        <a:pt x="242740" y="146432"/>
                      </a:cubicBezTo>
                      <a:cubicBezTo>
                        <a:pt x="242740" y="141170"/>
                        <a:pt x="237478" y="138539"/>
                        <a:pt x="233531" y="138539"/>
                      </a:cubicBezTo>
                      <a:cubicBezTo>
                        <a:pt x="233531" y="138539"/>
                        <a:pt x="233531" y="138539"/>
                        <a:pt x="229585" y="138539"/>
                      </a:cubicBezTo>
                      <a:cubicBezTo>
                        <a:pt x="225638" y="138539"/>
                        <a:pt x="219060" y="141170"/>
                        <a:pt x="215113" y="143801"/>
                      </a:cubicBezTo>
                      <a:cubicBezTo>
                        <a:pt x="215113" y="143801"/>
                        <a:pt x="215113" y="143801"/>
                        <a:pt x="211167" y="147748"/>
                      </a:cubicBezTo>
                      <a:cubicBezTo>
                        <a:pt x="207220" y="150379"/>
                        <a:pt x="205904" y="149063"/>
                        <a:pt x="205904" y="145117"/>
                      </a:cubicBezTo>
                      <a:cubicBezTo>
                        <a:pt x="205904" y="145117"/>
                        <a:pt x="205904" y="145117"/>
                        <a:pt x="205904" y="133277"/>
                      </a:cubicBezTo>
                      <a:cubicBezTo>
                        <a:pt x="207220" y="129330"/>
                        <a:pt x="209851" y="122752"/>
                        <a:pt x="212482" y="120121"/>
                      </a:cubicBezTo>
                      <a:cubicBezTo>
                        <a:pt x="212482" y="120121"/>
                        <a:pt x="212482" y="120121"/>
                        <a:pt x="212482" y="118805"/>
                      </a:cubicBezTo>
                      <a:cubicBezTo>
                        <a:pt x="212482" y="118805"/>
                        <a:pt x="212482" y="118805"/>
                        <a:pt x="226953" y="101703"/>
                      </a:cubicBezTo>
                      <a:cubicBezTo>
                        <a:pt x="226953" y="101703"/>
                        <a:pt x="226953" y="101703"/>
                        <a:pt x="240109" y="85916"/>
                      </a:cubicBezTo>
                      <a:cubicBezTo>
                        <a:pt x="241425" y="84601"/>
                        <a:pt x="242740" y="83285"/>
                        <a:pt x="245371" y="81969"/>
                      </a:cubicBezTo>
                      <a:cubicBezTo>
                        <a:pt x="248003" y="80654"/>
                        <a:pt x="250634" y="80654"/>
                        <a:pt x="253265" y="80654"/>
                      </a:cubicBezTo>
                      <a:cubicBezTo>
                        <a:pt x="253265" y="80654"/>
                        <a:pt x="253265" y="80654"/>
                        <a:pt x="284839" y="84601"/>
                      </a:cubicBezTo>
                      <a:cubicBezTo>
                        <a:pt x="258527" y="49080"/>
                        <a:pt x="216429" y="25400"/>
                        <a:pt x="169068" y="25400"/>
                      </a:cubicBezTo>
                      <a:close/>
                      <a:moveTo>
                        <a:pt x="169069" y="0"/>
                      </a:moveTo>
                      <a:cubicBezTo>
                        <a:pt x="233791" y="0"/>
                        <a:pt x="291908" y="35495"/>
                        <a:pt x="320967" y="93340"/>
                      </a:cubicBezTo>
                      <a:cubicBezTo>
                        <a:pt x="328892" y="109116"/>
                        <a:pt x="332855" y="124892"/>
                        <a:pt x="335496" y="141982"/>
                      </a:cubicBezTo>
                      <a:cubicBezTo>
                        <a:pt x="336817" y="147241"/>
                        <a:pt x="338138" y="152499"/>
                        <a:pt x="338138" y="157758"/>
                      </a:cubicBezTo>
                      <a:cubicBezTo>
                        <a:pt x="338138" y="161702"/>
                        <a:pt x="338138" y="164331"/>
                        <a:pt x="338138" y="168275"/>
                      </a:cubicBezTo>
                      <a:cubicBezTo>
                        <a:pt x="338138" y="170904"/>
                        <a:pt x="338138" y="172219"/>
                        <a:pt x="338138" y="174848"/>
                      </a:cubicBezTo>
                      <a:cubicBezTo>
                        <a:pt x="335496" y="228749"/>
                        <a:pt x="309079" y="276076"/>
                        <a:pt x="268133" y="304999"/>
                      </a:cubicBezTo>
                      <a:cubicBezTo>
                        <a:pt x="245678" y="320774"/>
                        <a:pt x="220582" y="331291"/>
                        <a:pt x="191523" y="335235"/>
                      </a:cubicBezTo>
                      <a:cubicBezTo>
                        <a:pt x="184919" y="336550"/>
                        <a:pt x="176994" y="336550"/>
                        <a:pt x="169069" y="336550"/>
                      </a:cubicBezTo>
                      <a:cubicBezTo>
                        <a:pt x="138689" y="336550"/>
                        <a:pt x="109631" y="328662"/>
                        <a:pt x="84534" y="314201"/>
                      </a:cubicBezTo>
                      <a:cubicBezTo>
                        <a:pt x="60759" y="299740"/>
                        <a:pt x="40946" y="281335"/>
                        <a:pt x="26417" y="257671"/>
                      </a:cubicBezTo>
                      <a:cubicBezTo>
                        <a:pt x="17171" y="243210"/>
                        <a:pt x="10567" y="228749"/>
                        <a:pt x="5283" y="211658"/>
                      </a:cubicBezTo>
                      <a:cubicBezTo>
                        <a:pt x="1321" y="197197"/>
                        <a:pt x="0" y="182736"/>
                        <a:pt x="0" y="168275"/>
                      </a:cubicBezTo>
                      <a:cubicBezTo>
                        <a:pt x="0" y="155128"/>
                        <a:pt x="1321" y="140667"/>
                        <a:pt x="5283" y="127521"/>
                      </a:cubicBezTo>
                      <a:cubicBezTo>
                        <a:pt x="10567" y="106486"/>
                        <a:pt x="18492" y="86767"/>
                        <a:pt x="31700" y="69676"/>
                      </a:cubicBezTo>
                      <a:cubicBezTo>
                        <a:pt x="39625" y="59159"/>
                        <a:pt x="48871" y="48642"/>
                        <a:pt x="59438" y="39439"/>
                      </a:cubicBezTo>
                      <a:cubicBezTo>
                        <a:pt x="89818" y="14461"/>
                        <a:pt x="129443" y="0"/>
                        <a:pt x="169069" y="0"/>
                      </a:cubicBezTo>
                      <a:close/>
                    </a:path>
                  </a:pathLst>
                </a:custGeom>
                <a:solidFill>
                  <a:schemeClr val="bg1"/>
                </a:solidFill>
                <a:ln>
                  <a:noFill/>
                </a:ln>
              </p:spPr>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sp>
          <p:nvSpPr>
            <p:cNvPr id="58" name="TextBox 18">
              <a:extLst>
                <a:ext uri="{FF2B5EF4-FFF2-40B4-BE49-F238E27FC236}">
                  <a16:creationId xmlns:a16="http://schemas.microsoft.com/office/drawing/2014/main" id="{3F2293F6-2C08-415B-AA1D-0F66FD9EC110}"/>
                </a:ext>
              </a:extLst>
            </p:cNvPr>
            <p:cNvSpPr txBox="1"/>
            <p:nvPr/>
          </p:nvSpPr>
          <p:spPr>
            <a:xfrm flipH="1">
              <a:off x="779901" y="5138143"/>
              <a:ext cx="2016201" cy="584775"/>
            </a:xfrm>
            <a:prstGeom prst="rect">
              <a:avLst/>
            </a:prstGeom>
            <a:noFill/>
          </p:spPr>
          <p:txBody>
            <a:bodyPr wrap="square" rtlCol="0">
              <a:spAutoFit/>
            </a:bodyPr>
            <a:lstStyle/>
            <a:p>
              <a:r>
                <a:rPr lang="zh-CN" altLang="zh-CN" sz="1600" dirty="0">
                  <a:solidFill>
                    <a:schemeClr val="tx1">
                      <a:lumMod val="50000"/>
                      <a:lumOff val="50000"/>
                    </a:schemeClr>
                  </a:solidFill>
                  <a:ea typeface="Source Han Serif SC" panose="02020400000000000000" pitchFamily="18" charset="-122"/>
                </a:rPr>
                <a:t>是社会发展阶段中必然生成的产物之一</a:t>
              </a:r>
              <a:endParaRPr lang="en-US"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59" name="文本框 58">
              <a:extLst>
                <a:ext uri="{FF2B5EF4-FFF2-40B4-BE49-F238E27FC236}">
                  <a16:creationId xmlns:a16="http://schemas.microsoft.com/office/drawing/2014/main" id="{1174B45A-A043-4DC0-8098-F4A47F3DD4AE}"/>
                </a:ext>
              </a:extLst>
            </p:cNvPr>
            <p:cNvSpPr txBox="1"/>
            <p:nvPr/>
          </p:nvSpPr>
          <p:spPr>
            <a:xfrm>
              <a:off x="3099501" y="5129576"/>
              <a:ext cx="1831945" cy="584775"/>
            </a:xfrm>
            <a:prstGeom prst="rect">
              <a:avLst/>
            </a:prstGeom>
            <a:noFill/>
          </p:spPr>
          <p:txBody>
            <a:bodyPr wrap="square">
              <a:spAutoFit/>
            </a:bodyPr>
            <a:lstStyle/>
            <a:p>
              <a:pPr algn="just"/>
              <a:r>
                <a:rPr lang="zh-CN" altLang="zh-CN" sz="1600" dirty="0">
                  <a:solidFill>
                    <a:schemeClr val="tx1">
                      <a:lumMod val="50000"/>
                      <a:lumOff val="50000"/>
                    </a:schemeClr>
                  </a:solidFill>
                  <a:ea typeface="Source Han Serif SC" panose="02020400000000000000" pitchFamily="18" charset="-122"/>
                </a:rPr>
                <a:t>提供着合法性与合理性的依据</a:t>
              </a:r>
              <a:endParaRPr lang="zh-CN" altLang="en-US" sz="1600" dirty="0">
                <a:solidFill>
                  <a:schemeClr val="tx1">
                    <a:lumMod val="50000"/>
                    <a:lumOff val="50000"/>
                  </a:schemeClr>
                </a:solidFill>
                <a:ea typeface="Source Han Serif SC" panose="02020400000000000000" pitchFamily="18" charset="-122"/>
              </a:endParaRPr>
            </a:p>
          </p:txBody>
        </p:sp>
        <p:sp>
          <p:nvSpPr>
            <p:cNvPr id="60" name="文本框 59">
              <a:extLst>
                <a:ext uri="{FF2B5EF4-FFF2-40B4-BE49-F238E27FC236}">
                  <a16:creationId xmlns:a16="http://schemas.microsoft.com/office/drawing/2014/main" id="{E61ED298-8ED5-4636-8FB4-24D758441C74}"/>
                </a:ext>
              </a:extLst>
            </p:cNvPr>
            <p:cNvSpPr txBox="1"/>
            <p:nvPr/>
          </p:nvSpPr>
          <p:spPr>
            <a:xfrm>
              <a:off x="5147860" y="5138143"/>
              <a:ext cx="2016200" cy="584775"/>
            </a:xfrm>
            <a:prstGeom prst="rect">
              <a:avLst/>
            </a:prstGeom>
            <a:noFill/>
          </p:spPr>
          <p:txBody>
            <a:bodyPr wrap="square">
              <a:spAutoFit/>
            </a:bodyPr>
            <a:lstStyle/>
            <a:p>
              <a:pPr algn="just"/>
              <a:r>
                <a:rPr lang="zh-CN" altLang="zh-CN" sz="1600" dirty="0">
                  <a:solidFill>
                    <a:schemeClr val="tx1">
                      <a:lumMod val="50000"/>
                      <a:lumOff val="50000"/>
                    </a:schemeClr>
                  </a:solidFill>
                  <a:ea typeface="Source Han Serif SC" panose="02020400000000000000" pitchFamily="18" charset="-122"/>
                </a:rPr>
                <a:t>体现和表征着作为社会规律的鲜明特色</a:t>
              </a:r>
              <a:endParaRPr lang="zh-CN" altLang="en-US" sz="1600" dirty="0">
                <a:solidFill>
                  <a:schemeClr val="tx1">
                    <a:lumMod val="50000"/>
                    <a:lumOff val="50000"/>
                  </a:schemeClr>
                </a:solidFill>
                <a:ea typeface="Source Han Serif SC" panose="02020400000000000000" pitchFamily="18" charset="-122"/>
              </a:endParaRPr>
            </a:p>
          </p:txBody>
        </p:sp>
        <p:sp>
          <p:nvSpPr>
            <p:cNvPr id="61" name="文本框 60">
              <a:extLst>
                <a:ext uri="{FF2B5EF4-FFF2-40B4-BE49-F238E27FC236}">
                  <a16:creationId xmlns:a16="http://schemas.microsoft.com/office/drawing/2014/main" id="{0227D74D-6769-4EAD-8A1A-87BFAFA9BA0C}"/>
                </a:ext>
              </a:extLst>
            </p:cNvPr>
            <p:cNvSpPr txBox="1"/>
            <p:nvPr/>
          </p:nvSpPr>
          <p:spPr>
            <a:xfrm>
              <a:off x="7283204" y="5129576"/>
              <a:ext cx="2254749" cy="1077218"/>
            </a:xfrm>
            <a:prstGeom prst="rect">
              <a:avLst/>
            </a:prstGeom>
            <a:noFill/>
          </p:spPr>
          <p:txBody>
            <a:bodyPr wrap="square">
              <a:spAutoFit/>
            </a:bodyPr>
            <a:lstStyle/>
            <a:p>
              <a:pPr algn="just"/>
              <a:r>
                <a:rPr lang="zh-CN" altLang="zh-CN" sz="1600" dirty="0">
                  <a:solidFill>
                    <a:schemeClr val="tx1">
                      <a:lumMod val="50000"/>
                      <a:lumOff val="50000"/>
                    </a:schemeClr>
                  </a:solidFill>
                  <a:ea typeface="Source Han Serif SC" panose="02020400000000000000" pitchFamily="18" charset="-122"/>
                </a:rPr>
                <a:t>是基于技术而引发，也是引导和控制社会交往活动发展到当下的必然产物</a:t>
              </a:r>
              <a:endParaRPr lang="zh-CN" altLang="en-US" sz="1600" dirty="0">
                <a:solidFill>
                  <a:schemeClr val="tx1">
                    <a:lumMod val="50000"/>
                    <a:lumOff val="50000"/>
                  </a:schemeClr>
                </a:solidFill>
                <a:ea typeface="Source Han Serif SC" panose="02020400000000000000" pitchFamily="18" charset="-122"/>
              </a:endParaRPr>
            </a:p>
          </p:txBody>
        </p:sp>
        <p:sp>
          <p:nvSpPr>
            <p:cNvPr id="62" name="文本框 61">
              <a:extLst>
                <a:ext uri="{FF2B5EF4-FFF2-40B4-BE49-F238E27FC236}">
                  <a16:creationId xmlns:a16="http://schemas.microsoft.com/office/drawing/2014/main" id="{06C4BF93-1887-45EF-BC6F-932D37A34946}"/>
                </a:ext>
              </a:extLst>
            </p:cNvPr>
            <p:cNvSpPr txBox="1"/>
            <p:nvPr/>
          </p:nvSpPr>
          <p:spPr>
            <a:xfrm>
              <a:off x="9543692" y="5121056"/>
              <a:ext cx="2254749" cy="1323439"/>
            </a:xfrm>
            <a:prstGeom prst="rect">
              <a:avLst/>
            </a:prstGeom>
            <a:noFill/>
          </p:spPr>
          <p:txBody>
            <a:bodyPr wrap="square">
              <a:spAutoFit/>
            </a:bodyPr>
            <a:lstStyle/>
            <a:p>
              <a:pPr algn="just"/>
              <a:r>
                <a:rPr lang="zh-CN" altLang="zh-CN" sz="1600" dirty="0">
                  <a:solidFill>
                    <a:schemeClr val="tx1">
                      <a:lumMod val="50000"/>
                      <a:lumOff val="50000"/>
                    </a:schemeClr>
                  </a:solidFill>
                  <a:ea typeface="Source Han Serif SC" panose="02020400000000000000" pitchFamily="18" charset="-122"/>
                </a:rPr>
                <a:t>让大众从更宏大的视角思考和探讨网络人际互动的本质性话题以及网络思想政治教育的深层次问题</a:t>
              </a:r>
              <a:endParaRPr lang="zh-CN" altLang="en-US" sz="1600" dirty="0">
                <a:solidFill>
                  <a:schemeClr val="tx1">
                    <a:lumMod val="50000"/>
                    <a:lumOff val="50000"/>
                  </a:schemeClr>
                </a:solidFill>
                <a:ea typeface="Source Han Serif SC" panose="02020400000000000000" pitchFamily="18" charset="-122"/>
              </a:endParaRPr>
            </a:p>
          </p:txBody>
        </p:sp>
      </p:grpSp>
    </p:spTree>
    <p:extLst>
      <p:ext uri="{BB962C8B-B14F-4D97-AF65-F5344CB8AC3E}">
        <p14:creationId xmlns:p14="http://schemas.microsoft.com/office/powerpoint/2010/main" val="479081309"/>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0F8861-9B51-1A43-B949-35555B5FE30B}"/>
              </a:ext>
            </a:extLst>
          </p:cNvPr>
          <p:cNvSpPr/>
          <p:nvPr/>
        </p:nvSpPr>
        <p:spPr>
          <a:xfrm>
            <a:off x="0" y="1044575"/>
            <a:ext cx="12192000" cy="468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a:extLst>
              <a:ext uri="{FF2B5EF4-FFF2-40B4-BE49-F238E27FC236}">
                <a16:creationId xmlns:a16="http://schemas.microsoft.com/office/drawing/2014/main" id="{6CF84ACE-21E2-7040-A115-618456902C8C}"/>
              </a:ext>
            </a:extLst>
          </p:cNvPr>
          <p:cNvSpPr txBox="1"/>
          <p:nvPr/>
        </p:nvSpPr>
        <p:spPr>
          <a:xfrm rot="5400000">
            <a:off x="753277" y="2359263"/>
            <a:ext cx="1699895" cy="460375"/>
          </a:xfrm>
          <a:prstGeom prst="rect">
            <a:avLst/>
          </a:prstGeom>
          <a:noFill/>
        </p:spPr>
        <p:txBody>
          <a:bodyPr wrap="none" rtlCol="0">
            <a:spAutoFit/>
          </a:bodyPr>
          <a:lstStyle/>
          <a:p>
            <a:r>
              <a:rPr lang="en-US" altLang="zh-CN" sz="2400" b="1" dirty="0">
                <a:solidFill>
                  <a:srgbClr val="ED7D31"/>
                </a:solidFill>
              </a:rPr>
              <a:t>INMYSHOW</a:t>
            </a:r>
          </a:p>
        </p:txBody>
      </p:sp>
      <p:sp>
        <p:nvSpPr>
          <p:cNvPr id="4" name="文本框 3">
            <a:extLst>
              <a:ext uri="{FF2B5EF4-FFF2-40B4-BE49-F238E27FC236}">
                <a16:creationId xmlns:a16="http://schemas.microsoft.com/office/drawing/2014/main" id="{03341D1F-54CA-0C40-94CB-2FD352A334DE}"/>
              </a:ext>
            </a:extLst>
          </p:cNvPr>
          <p:cNvSpPr txBox="1"/>
          <p:nvPr/>
        </p:nvSpPr>
        <p:spPr>
          <a:xfrm rot="5400000">
            <a:off x="-156024" y="2540413"/>
            <a:ext cx="2411095" cy="829945"/>
          </a:xfrm>
          <a:prstGeom prst="rect">
            <a:avLst/>
          </a:prstGeom>
          <a:noFill/>
        </p:spPr>
        <p:txBody>
          <a:bodyPr wrap="none" rtlCol="0">
            <a:spAutoFit/>
          </a:bodyPr>
          <a:lstStyle/>
          <a:p>
            <a:r>
              <a:rPr lang="en-US" altLang="zh-CN" sz="2400" b="1" dirty="0">
                <a:solidFill>
                  <a:srgbClr val="ED7D31"/>
                </a:solidFill>
              </a:rPr>
              <a:t>NEW MEDIA</a:t>
            </a:r>
          </a:p>
          <a:p>
            <a:r>
              <a:rPr lang="en-US" altLang="zh-CN" sz="2400" b="1" dirty="0">
                <a:solidFill>
                  <a:srgbClr val="ED7D31"/>
                </a:solidFill>
              </a:rPr>
              <a:t>BUSINESS GROUP</a:t>
            </a:r>
          </a:p>
        </p:txBody>
      </p:sp>
      <p:sp>
        <p:nvSpPr>
          <p:cNvPr id="5" name="矩形 4">
            <a:extLst>
              <a:ext uri="{FF2B5EF4-FFF2-40B4-BE49-F238E27FC236}">
                <a16:creationId xmlns:a16="http://schemas.microsoft.com/office/drawing/2014/main" id="{FC7901F2-EC45-604B-BC32-A5033BDE83F9}"/>
              </a:ext>
            </a:extLst>
          </p:cNvPr>
          <p:cNvSpPr/>
          <p:nvPr/>
        </p:nvSpPr>
        <p:spPr>
          <a:xfrm>
            <a:off x="634551" y="782416"/>
            <a:ext cx="1152525" cy="890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a:extLst>
              <a:ext uri="{FF2B5EF4-FFF2-40B4-BE49-F238E27FC236}">
                <a16:creationId xmlns:a16="http://schemas.microsoft.com/office/drawing/2014/main" id="{B9829E94-238A-324D-9114-19A4639BE1AB}"/>
              </a:ext>
            </a:extLst>
          </p:cNvPr>
          <p:cNvGrpSpPr/>
          <p:nvPr/>
        </p:nvGrpSpPr>
        <p:grpSpPr>
          <a:xfrm>
            <a:off x="9438309" y="2434683"/>
            <a:ext cx="2284497" cy="2419352"/>
            <a:chOff x="11907" y="3426"/>
            <a:chExt cx="3598" cy="3810"/>
          </a:xfrm>
        </p:grpSpPr>
        <p:sp>
          <p:nvSpPr>
            <p:cNvPr id="7" name="任意多边形 23">
              <a:extLst>
                <a:ext uri="{FF2B5EF4-FFF2-40B4-BE49-F238E27FC236}">
                  <a16:creationId xmlns:a16="http://schemas.microsoft.com/office/drawing/2014/main" id="{CBD6B3DF-296E-334B-A6D5-A5DF3FCDCC46}"/>
                </a:ext>
              </a:extLst>
            </p:cNvPr>
            <p:cNvSpPr/>
            <p:nvPr/>
          </p:nvSpPr>
          <p:spPr>
            <a:xfrm>
              <a:off x="11907" y="3426"/>
              <a:ext cx="3598" cy="3810"/>
            </a:xfrm>
            <a:custGeom>
              <a:avLst/>
              <a:gdLst>
                <a:gd name="connsiteX0" fmla="*/ 1 w 2170113"/>
                <a:gd name="connsiteY0" fmla="*/ 337926 h 2419352"/>
                <a:gd name="connsiteX1" fmla="*/ 1 w 2170113"/>
                <a:gd name="connsiteY1" fmla="*/ 476743 h 2419352"/>
                <a:gd name="connsiteX2" fmla="*/ 72001 w 2170113"/>
                <a:gd name="connsiteY2" fmla="*/ 407335 h 2419352"/>
                <a:gd name="connsiteX3" fmla="*/ 0 w 2170113"/>
                <a:gd name="connsiteY3" fmla="*/ 0 h 2419352"/>
                <a:gd name="connsiteX4" fmla="*/ 2170113 w 2170113"/>
                <a:gd name="connsiteY4" fmla="*/ 0 h 2419352"/>
                <a:gd name="connsiteX5" fmla="*/ 2170113 w 2170113"/>
                <a:gd name="connsiteY5" fmla="*/ 2419352 h 2419352"/>
                <a:gd name="connsiteX6" fmla="*/ 0 w 2170113"/>
                <a:gd name="connsiteY6" fmla="*/ 2419352 h 241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113" h="2419352">
                  <a:moveTo>
                    <a:pt x="1" y="337926"/>
                  </a:moveTo>
                  <a:lnTo>
                    <a:pt x="1" y="476743"/>
                  </a:lnTo>
                  <a:lnTo>
                    <a:pt x="72001" y="407335"/>
                  </a:lnTo>
                  <a:close/>
                  <a:moveTo>
                    <a:pt x="0" y="0"/>
                  </a:moveTo>
                  <a:lnTo>
                    <a:pt x="2170113" y="0"/>
                  </a:lnTo>
                  <a:lnTo>
                    <a:pt x="2170113" y="2419352"/>
                  </a:lnTo>
                  <a:lnTo>
                    <a:pt x="0" y="24193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 name="直接连接符 27">
              <a:extLst>
                <a:ext uri="{FF2B5EF4-FFF2-40B4-BE49-F238E27FC236}">
                  <a16:creationId xmlns:a16="http://schemas.microsoft.com/office/drawing/2014/main" id="{95478AA8-2B34-8546-BA88-CC580EFF997C}"/>
                </a:ext>
              </a:extLst>
            </p:cNvPr>
            <p:cNvCxnSpPr/>
            <p:nvPr/>
          </p:nvCxnSpPr>
          <p:spPr>
            <a:xfrm>
              <a:off x="12379" y="4561"/>
              <a:ext cx="651" cy="0"/>
            </a:xfrm>
            <a:prstGeom prst="line">
              <a:avLst/>
            </a:prstGeom>
            <a:ln w="952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458DFE63-9075-3F41-A77A-D0CB02125A8C}"/>
              </a:ext>
            </a:extLst>
          </p:cNvPr>
          <p:cNvSpPr txBox="1"/>
          <p:nvPr/>
        </p:nvSpPr>
        <p:spPr>
          <a:xfrm>
            <a:off x="3489754" y="2955385"/>
            <a:ext cx="4512838" cy="923330"/>
          </a:xfrm>
          <a:prstGeom prst="rect">
            <a:avLst/>
          </a:prstGeom>
          <a:noFill/>
        </p:spPr>
        <p:txBody>
          <a:bodyPr wrap="none" rtlCol="0">
            <a:spAutoFit/>
          </a:bodyPr>
          <a:lstStyle/>
          <a:p>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Thank</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 </a:t>
            </a:r>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You</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a:t>
            </a:r>
          </a:p>
        </p:txBody>
      </p:sp>
      <p:pic>
        <p:nvPicPr>
          <p:cNvPr id="10" name="图片 9">
            <a:extLst>
              <a:ext uri="{FF2B5EF4-FFF2-40B4-BE49-F238E27FC236}">
                <a16:creationId xmlns:a16="http://schemas.microsoft.com/office/drawing/2014/main" id="{BBA9C77E-7341-734D-95FC-82094FBB8BFC}"/>
              </a:ext>
            </a:extLst>
          </p:cNvPr>
          <p:cNvPicPr>
            <a:picLocks noChangeAspect="1"/>
          </p:cNvPicPr>
          <p:nvPr/>
        </p:nvPicPr>
        <p:blipFill>
          <a:blip r:embed="rId2" cstate="screen"/>
          <a:stretch>
            <a:fillRect/>
          </a:stretch>
        </p:blipFill>
        <p:spPr>
          <a:xfrm>
            <a:off x="9574743" y="2595339"/>
            <a:ext cx="2012315" cy="2012315"/>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135228299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网络人际互动的含义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E5AC94D-BC8C-4234-84EF-9833C418989B}"/>
              </a:ext>
            </a:extLst>
          </p:cNvPr>
          <p:cNvSpPr/>
          <p:nvPr/>
        </p:nvSpPr>
        <p:spPr>
          <a:xfrm>
            <a:off x="550592" y="998390"/>
            <a:ext cx="11059135" cy="290541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网络互动的含义</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内容互动</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内容的真实度高，可以提高内容互动的数量。从空间的度量方法进行理解，时间、地点、人物和事件等新闻要素的广度越大，新闻的真实度也就越高。而大量的真实新闻会带动受众对其进行阅读和讨论，从而提高内容互动值。</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图所示为提高内容互动值的方法。</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050" name="Picture 2">
            <a:extLst>
              <a:ext uri="{FF2B5EF4-FFF2-40B4-BE49-F238E27FC236}">
                <a16:creationId xmlns:a16="http://schemas.microsoft.com/office/drawing/2014/main" id="{191698F1-5E6B-44B0-A4AE-156991C826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080" y="3652831"/>
            <a:ext cx="4770382" cy="2774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a16="http://schemas.microsoft.com/office/drawing/2014/main" id="{F0CB478F-3FF8-45CD-ABB7-32351B075206}"/>
              </a:ext>
            </a:extLst>
          </p:cNvPr>
          <p:cNvSpPr txBox="1"/>
          <p:nvPr/>
        </p:nvSpPr>
        <p:spPr>
          <a:xfrm>
            <a:off x="5847432" y="3930976"/>
            <a:ext cx="5863195" cy="2356864"/>
          </a:xfrm>
          <a:prstGeom prst="rect">
            <a:avLst/>
          </a:prstGeom>
          <a:noFill/>
        </p:spPr>
        <p:txBody>
          <a:bodyPr wrap="square">
            <a:spAutoFit/>
          </a:bodyPr>
          <a:lstStyle/>
          <a:p>
            <a:pPr indent="457200" algn="just">
              <a:lnSpc>
                <a:spcPct val="150000"/>
              </a:lnSpc>
              <a:spcBef>
                <a:spcPts val="240"/>
              </a:spcBef>
              <a:spcAft>
                <a:spcPts val="240"/>
              </a:spcAft>
            </a:pPr>
            <a:r>
              <a:rPr lang="en-US" altLang="zh-CN" sz="18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对于内容互动来说，运用的互动手段越多，内容的真实度就越高，互动的有效度也就越大。但是，提高内容互动的真实度和有效度的前提是，必须保证每一种互动手段都是真实可靠的方法。</a:t>
            </a:r>
          </a:p>
          <a:p>
            <a:pPr indent="457200" algn="just">
              <a:lnSpc>
                <a:spcPct val="150000"/>
              </a:lnSpc>
              <a:spcBef>
                <a:spcPts val="240"/>
              </a:spcBef>
              <a:spcAft>
                <a:spcPts val="240"/>
              </a:spcAft>
            </a:pPr>
            <a:endParaRPr lang="zh-CN" altLang="zh-CN" sz="18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7449379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网络人际互动的含义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E5AC94D-BC8C-4234-84EF-9833C418989B}"/>
              </a:ext>
            </a:extLst>
          </p:cNvPr>
          <p:cNvSpPr/>
          <p:nvPr/>
        </p:nvSpPr>
        <p:spPr>
          <a:xfrm>
            <a:off x="550592" y="998390"/>
            <a:ext cx="8807819" cy="336707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网络互动的含义</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形式互动</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形式互动是指网站或网站中的某些功能与受众之间的直接交流，这是比较常见的一种互动形式。每一个网站都有一个界面友好性和亲和力都非常强的“意见反馈”版块，通过这个版块可以让受众与网站之间进行交流。</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PC</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网站和移动端</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App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中的“意见反馈”版块。</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074" name="Picture 2">
            <a:extLst>
              <a:ext uri="{FF2B5EF4-FFF2-40B4-BE49-F238E27FC236}">
                <a16:creationId xmlns:a16="http://schemas.microsoft.com/office/drawing/2014/main" id="{7209D0C9-4DCB-4F61-BBCE-38ABE0490E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1244" y="3926391"/>
            <a:ext cx="2906514" cy="259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a:extLst>
              <a:ext uri="{FF2B5EF4-FFF2-40B4-BE49-F238E27FC236}">
                <a16:creationId xmlns:a16="http://schemas.microsoft.com/office/drawing/2014/main" id="{4C449835-5E7C-433B-BD8C-B39B226AB16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79766" y="2158129"/>
            <a:ext cx="2033568" cy="4292474"/>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082224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网络人际互动的含义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E5AC94D-BC8C-4234-84EF-9833C418989B}"/>
              </a:ext>
            </a:extLst>
          </p:cNvPr>
          <p:cNvSpPr/>
          <p:nvPr/>
        </p:nvSpPr>
        <p:spPr>
          <a:xfrm>
            <a:off x="550592" y="998390"/>
            <a:ext cx="11014991" cy="380309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网络互动的含义</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形式互动</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形式互动中，潜在的反馈量和实际反馈量是非常值得注意的两个数据。“潜在反馈量”主要体现为受众给网站发送的所有信息内容，在这个阶段中，受众可以自由的给网站编辑以电子邮件的方式提出反馈意见。而“实际反馈量”主要体现为网站编辑是否对包含反馈意见的电子邮件做出回复。在该阶段中，意见反馈是为形式互动添加内容和简化人际传播的一种技术手段。虽然简化人际传播会为网络互动的即时性带来一定的负面影响，但是电子邮件对于“形式互动”的辅助作用是不可否认的。因此，得到计算单个网站形式互动值的公式。</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Rectangle 11">
            <a:extLst>
              <a:ext uri="{FF2B5EF4-FFF2-40B4-BE49-F238E27FC236}">
                <a16:creationId xmlns:a16="http://schemas.microsoft.com/office/drawing/2014/main" id="{A965489E-FE7F-43CF-9779-A55766F34FB2}"/>
              </a:ext>
            </a:extLst>
          </p:cNvPr>
          <p:cNvSpPr/>
          <p:nvPr/>
        </p:nvSpPr>
        <p:spPr>
          <a:xfrm>
            <a:off x="2118887" y="5028266"/>
            <a:ext cx="7889064" cy="1126593"/>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307" tIns="43153" rIns="86307" bIns="43153"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2124"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1" name="文本框 10">
            <a:extLst>
              <a:ext uri="{FF2B5EF4-FFF2-40B4-BE49-F238E27FC236}">
                <a16:creationId xmlns:a16="http://schemas.microsoft.com/office/drawing/2014/main" id="{1F3CAB31-A87A-42F8-8063-7D57410FFF84}"/>
              </a:ext>
            </a:extLst>
          </p:cNvPr>
          <p:cNvSpPr txBox="1"/>
          <p:nvPr/>
        </p:nvSpPr>
        <p:spPr>
          <a:xfrm>
            <a:off x="1887133" y="5360729"/>
            <a:ext cx="8064062" cy="461665"/>
          </a:xfrm>
          <a:prstGeom prst="rect">
            <a:avLst/>
          </a:prstGeom>
          <a:noFill/>
        </p:spPr>
        <p:txBody>
          <a:bodyPr wrap="square">
            <a:spAutoFit/>
          </a:bodyPr>
          <a:lstStyle/>
          <a:p>
            <a:pPr indent="266700" algn="ctr">
              <a:spcBef>
                <a:spcPts val="360"/>
              </a:spcBef>
              <a:spcAft>
                <a:spcPts val="360"/>
              </a:spcAft>
            </a:pPr>
            <a:r>
              <a:rPr lang="zh-CN" altLang="zh-CN" sz="2400" dirty="0">
                <a:solidFill>
                  <a:schemeClr val="bg1"/>
                </a:solidFill>
                <a:latin typeface="微软雅黑" panose="020B0503020204020204" pitchFamily="34" charset="-122"/>
                <a:ea typeface="微软雅黑" panose="020B0503020204020204" pitchFamily="34" charset="-122"/>
              </a:rPr>
              <a:t>实际反馈量</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潜在反馈量</a:t>
            </a:r>
            <a:r>
              <a:rPr lang="en-US" altLang="zh-CN" sz="2400" dirty="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单个网站的形式互动值</a:t>
            </a:r>
          </a:p>
        </p:txBody>
      </p:sp>
    </p:spTree>
    <p:extLst>
      <p:ext uri="{BB962C8B-B14F-4D97-AF65-F5344CB8AC3E}">
        <p14:creationId xmlns:p14="http://schemas.microsoft.com/office/powerpoint/2010/main" val="412024578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网络人际互动的含义</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E5AC94D-BC8C-4234-84EF-9833C418989B}"/>
              </a:ext>
            </a:extLst>
          </p:cNvPr>
          <p:cNvSpPr/>
          <p:nvPr/>
        </p:nvSpPr>
        <p:spPr>
          <a:xfrm>
            <a:off x="550592" y="998390"/>
            <a:ext cx="11014991" cy="24693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网络互动的含义</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形式互动</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该公式中的两个反馈量由很多变量组成。其中，“实际反馈量”的构成相对简单，而“潜在反馈量”的构成较为复杂。</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表所示为构成两个反馈量的具体变量。</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id="{8F6E93A3-2418-4064-BD8E-C96092932AE0}"/>
              </a:ext>
            </a:extLst>
          </p:cNvPr>
          <p:cNvGrpSpPr/>
          <p:nvPr/>
        </p:nvGrpSpPr>
        <p:grpSpPr>
          <a:xfrm>
            <a:off x="1605929" y="3571509"/>
            <a:ext cx="8980142" cy="2448733"/>
            <a:chOff x="902361" y="1932673"/>
            <a:chExt cx="11143946" cy="3038760"/>
          </a:xfrm>
        </p:grpSpPr>
        <p:grpSp>
          <p:nvGrpSpPr>
            <p:cNvPr id="12" name="Group 127">
              <a:extLst>
                <a:ext uri="{FF2B5EF4-FFF2-40B4-BE49-F238E27FC236}">
                  <a16:creationId xmlns:a16="http://schemas.microsoft.com/office/drawing/2014/main" id="{B32D9B8E-3341-4641-B120-509B9BD1D027}"/>
                </a:ext>
              </a:extLst>
            </p:cNvPr>
            <p:cNvGrpSpPr/>
            <p:nvPr/>
          </p:nvGrpSpPr>
          <p:grpSpPr>
            <a:xfrm>
              <a:off x="7685745" y="3305244"/>
              <a:ext cx="1072711" cy="1104619"/>
              <a:chOff x="5217363" y="3593206"/>
              <a:chExt cx="805239" cy="829190"/>
            </a:xfrm>
          </p:grpSpPr>
          <p:sp>
            <p:nvSpPr>
              <p:cNvPr id="59" name="Oval 34">
                <a:extLst>
                  <a:ext uri="{FF2B5EF4-FFF2-40B4-BE49-F238E27FC236}">
                    <a16:creationId xmlns:a16="http://schemas.microsoft.com/office/drawing/2014/main" id="{F0762BFF-914A-4C7E-8DAF-3A940EEDA59B}"/>
                  </a:ext>
                </a:extLst>
              </p:cNvPr>
              <p:cNvSpPr>
                <a:spLocks noChangeArrowheads="1"/>
              </p:cNvSpPr>
              <p:nvPr/>
            </p:nvSpPr>
            <p:spPr bwMode="auto">
              <a:xfrm>
                <a:off x="5217363" y="3593206"/>
                <a:ext cx="805239" cy="829190"/>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60" name="Group 126">
                <a:extLst>
                  <a:ext uri="{FF2B5EF4-FFF2-40B4-BE49-F238E27FC236}">
                    <a16:creationId xmlns:a16="http://schemas.microsoft.com/office/drawing/2014/main" id="{ECAA2C6E-0B04-4AB8-8F83-4D82E174C20F}"/>
                  </a:ext>
                </a:extLst>
              </p:cNvPr>
              <p:cNvGrpSpPr/>
              <p:nvPr/>
            </p:nvGrpSpPr>
            <p:grpSpPr>
              <a:xfrm>
                <a:off x="5268340" y="3645631"/>
                <a:ext cx="703284" cy="724338"/>
                <a:chOff x="5268340" y="3645631"/>
                <a:chExt cx="703284" cy="724338"/>
              </a:xfrm>
            </p:grpSpPr>
            <p:sp>
              <p:nvSpPr>
                <p:cNvPr id="61" name="Oval 35">
                  <a:extLst>
                    <a:ext uri="{FF2B5EF4-FFF2-40B4-BE49-F238E27FC236}">
                      <a16:creationId xmlns:a16="http://schemas.microsoft.com/office/drawing/2014/main" id="{4B80FF04-B0C5-4A47-9442-5C4534A17488}"/>
                    </a:ext>
                  </a:extLst>
                </p:cNvPr>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2" name="Oval 36">
                  <a:extLst>
                    <a:ext uri="{FF2B5EF4-FFF2-40B4-BE49-F238E27FC236}">
                      <a16:creationId xmlns:a16="http://schemas.microsoft.com/office/drawing/2014/main" id="{ED7AF83A-E9BE-4A43-AA25-81820CE8DC90}"/>
                    </a:ext>
                  </a:extLst>
                </p:cNvPr>
                <p:cNvSpPr>
                  <a:spLocks noChangeArrowheads="1"/>
                </p:cNvSpPr>
                <p:nvPr/>
              </p:nvSpPr>
              <p:spPr bwMode="auto">
                <a:xfrm>
                  <a:off x="5316197" y="3695918"/>
                  <a:ext cx="607570" cy="621625"/>
                </a:xfrm>
                <a:prstGeom prst="ellipse">
                  <a:avLst/>
                </a:prstGeom>
                <a:solidFill>
                  <a:schemeClr val="accent4"/>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3" name="Freeform 85">
                  <a:extLst>
                    <a:ext uri="{FF2B5EF4-FFF2-40B4-BE49-F238E27FC236}">
                      <a16:creationId xmlns:a16="http://schemas.microsoft.com/office/drawing/2014/main" id="{12956000-6191-4CE4-A9F0-FA994DDAE1B6}"/>
                    </a:ext>
                  </a:extLst>
                </p:cNvPr>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14" name="Group 123">
              <a:extLst>
                <a:ext uri="{FF2B5EF4-FFF2-40B4-BE49-F238E27FC236}">
                  <a16:creationId xmlns:a16="http://schemas.microsoft.com/office/drawing/2014/main" id="{BB646291-2529-4E53-B414-C0FE00D96E49}"/>
                </a:ext>
              </a:extLst>
            </p:cNvPr>
            <p:cNvGrpSpPr/>
            <p:nvPr/>
          </p:nvGrpSpPr>
          <p:grpSpPr>
            <a:xfrm>
              <a:off x="3699714" y="2559808"/>
              <a:ext cx="2099685" cy="2160773"/>
              <a:chOff x="2668480" y="971897"/>
              <a:chExt cx="1576146" cy="1622002"/>
            </a:xfrm>
          </p:grpSpPr>
          <p:sp>
            <p:nvSpPr>
              <p:cNvPr id="48" name="Oval 43">
                <a:extLst>
                  <a:ext uri="{FF2B5EF4-FFF2-40B4-BE49-F238E27FC236}">
                    <a16:creationId xmlns:a16="http://schemas.microsoft.com/office/drawing/2014/main" id="{2061FDD4-8189-4C86-87D7-A6A1BBA00C74}"/>
                  </a:ext>
                </a:extLst>
              </p:cNvPr>
              <p:cNvSpPr>
                <a:spLocks noChangeArrowheads="1"/>
              </p:cNvSpPr>
              <p:nvPr/>
            </p:nvSpPr>
            <p:spPr bwMode="auto">
              <a:xfrm>
                <a:off x="2668480" y="971897"/>
                <a:ext cx="1576146" cy="1622002"/>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9" name="Oval 44">
                <a:extLst>
                  <a:ext uri="{FF2B5EF4-FFF2-40B4-BE49-F238E27FC236}">
                    <a16:creationId xmlns:a16="http://schemas.microsoft.com/office/drawing/2014/main" id="{65833EAC-117F-41F4-B19E-4CEEDB926CEB}"/>
                  </a:ext>
                </a:extLst>
              </p:cNvPr>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Oval 45">
                <a:extLst>
                  <a:ext uri="{FF2B5EF4-FFF2-40B4-BE49-F238E27FC236}">
                    <a16:creationId xmlns:a16="http://schemas.microsoft.com/office/drawing/2014/main" id="{81E8A121-0D6A-4856-A2ED-51B9A14DF834}"/>
                  </a:ext>
                </a:extLst>
              </p:cNvPr>
              <p:cNvSpPr>
                <a:spLocks noChangeArrowheads="1"/>
              </p:cNvSpPr>
              <p:nvPr/>
            </p:nvSpPr>
            <p:spPr bwMode="auto">
              <a:xfrm>
                <a:off x="2867189" y="1176252"/>
                <a:ext cx="1179769" cy="1213292"/>
              </a:xfrm>
              <a:prstGeom prst="ellipse">
                <a:avLst/>
              </a:prstGeom>
              <a:solidFill>
                <a:schemeClr val="accent3"/>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1" name="Freeform 46">
                <a:extLst>
                  <a:ext uri="{FF2B5EF4-FFF2-40B4-BE49-F238E27FC236}">
                    <a16:creationId xmlns:a16="http://schemas.microsoft.com/office/drawing/2014/main" id="{65AE3168-3190-4029-8D6B-16758E64FC51}"/>
                  </a:ext>
                </a:extLst>
              </p:cNvPr>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2" name="Freeform 55">
                <a:extLst>
                  <a:ext uri="{FF2B5EF4-FFF2-40B4-BE49-F238E27FC236}">
                    <a16:creationId xmlns:a16="http://schemas.microsoft.com/office/drawing/2014/main" id="{41FE68E0-6B7F-4A14-8E90-7A3CAD075220}"/>
                  </a:ext>
                </a:extLst>
              </p:cNvPr>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3" name="Freeform 58">
                <a:extLst>
                  <a:ext uri="{FF2B5EF4-FFF2-40B4-BE49-F238E27FC236}">
                    <a16:creationId xmlns:a16="http://schemas.microsoft.com/office/drawing/2014/main" id="{FD121875-763E-458F-9927-4FD9B6D941DF}"/>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4" name="Freeform 59">
                <a:extLst>
                  <a:ext uri="{FF2B5EF4-FFF2-40B4-BE49-F238E27FC236}">
                    <a16:creationId xmlns:a16="http://schemas.microsoft.com/office/drawing/2014/main" id="{E43BBB56-7ACE-46E8-99C7-520F05185403}"/>
                  </a:ext>
                </a:extLst>
              </p:cNvPr>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5" name="Freeform 60">
                <a:extLst>
                  <a:ext uri="{FF2B5EF4-FFF2-40B4-BE49-F238E27FC236}">
                    <a16:creationId xmlns:a16="http://schemas.microsoft.com/office/drawing/2014/main" id="{D6814698-E0E2-4B9C-A16C-980E5CDCDDD0}"/>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6" name="Oval 61">
                <a:extLst>
                  <a:ext uri="{FF2B5EF4-FFF2-40B4-BE49-F238E27FC236}">
                    <a16:creationId xmlns:a16="http://schemas.microsoft.com/office/drawing/2014/main" id="{76509E6C-F835-45F1-9C2C-9EF25625B67A}"/>
                  </a:ext>
                </a:extLst>
              </p:cNvPr>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7" name="Oval 67">
                <a:extLst>
                  <a:ext uri="{FF2B5EF4-FFF2-40B4-BE49-F238E27FC236}">
                    <a16:creationId xmlns:a16="http://schemas.microsoft.com/office/drawing/2014/main" id="{B0042E7F-59CF-40DC-846C-28B8D7016A4D}"/>
                  </a:ext>
                </a:extLst>
              </p:cNvPr>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8" name="Freeform 86">
                <a:extLst>
                  <a:ext uri="{FF2B5EF4-FFF2-40B4-BE49-F238E27FC236}">
                    <a16:creationId xmlns:a16="http://schemas.microsoft.com/office/drawing/2014/main" id="{76D9A7A3-76F4-4878-A03E-AF1088FC3000}"/>
                  </a:ext>
                </a:extLst>
              </p:cNvPr>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Group 125">
              <a:extLst>
                <a:ext uri="{FF2B5EF4-FFF2-40B4-BE49-F238E27FC236}">
                  <a16:creationId xmlns:a16="http://schemas.microsoft.com/office/drawing/2014/main" id="{AB25636D-CBA5-44B0-9B25-F26915204924}"/>
                </a:ext>
              </a:extLst>
            </p:cNvPr>
            <p:cNvGrpSpPr/>
            <p:nvPr/>
          </p:nvGrpSpPr>
          <p:grpSpPr>
            <a:xfrm>
              <a:off x="6385736" y="3486258"/>
              <a:ext cx="1444141" cy="1485175"/>
              <a:chOff x="4548411" y="2906316"/>
              <a:chExt cx="1084056" cy="1114858"/>
            </a:xfrm>
          </p:grpSpPr>
          <p:sp>
            <p:nvSpPr>
              <p:cNvPr id="34" name="Oval 37">
                <a:extLst>
                  <a:ext uri="{FF2B5EF4-FFF2-40B4-BE49-F238E27FC236}">
                    <a16:creationId xmlns:a16="http://schemas.microsoft.com/office/drawing/2014/main" id="{D32AFCEA-5960-48F1-BE81-99DDA90CCBBB}"/>
                  </a:ext>
                </a:extLst>
              </p:cNvPr>
              <p:cNvSpPr>
                <a:spLocks noChangeArrowheads="1"/>
              </p:cNvSpPr>
              <p:nvPr/>
            </p:nvSpPr>
            <p:spPr bwMode="auto">
              <a:xfrm>
                <a:off x="4548411" y="2906316"/>
                <a:ext cx="1007069" cy="1035684"/>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Oval 38">
                <a:extLst>
                  <a:ext uri="{FF2B5EF4-FFF2-40B4-BE49-F238E27FC236}">
                    <a16:creationId xmlns:a16="http://schemas.microsoft.com/office/drawing/2014/main" id="{ABBF477C-54DB-436E-91A6-640233142532}"/>
                  </a:ext>
                </a:extLst>
              </p:cNvPr>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Oval 39">
                <a:extLst>
                  <a:ext uri="{FF2B5EF4-FFF2-40B4-BE49-F238E27FC236}">
                    <a16:creationId xmlns:a16="http://schemas.microsoft.com/office/drawing/2014/main" id="{CF483058-42D3-4401-B407-561FBFC691A4}"/>
                  </a:ext>
                </a:extLst>
              </p:cNvPr>
              <p:cNvSpPr>
                <a:spLocks noChangeArrowheads="1"/>
              </p:cNvSpPr>
              <p:nvPr/>
            </p:nvSpPr>
            <p:spPr bwMode="auto">
              <a:xfrm>
                <a:off x="4673254" y="3034707"/>
                <a:ext cx="758423" cy="77569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7" name="Freeform 48">
                <a:extLst>
                  <a:ext uri="{FF2B5EF4-FFF2-40B4-BE49-F238E27FC236}">
                    <a16:creationId xmlns:a16="http://schemas.microsoft.com/office/drawing/2014/main" id="{4F3F770C-E5B2-4F9C-9AA3-7B3CF09DD1F4}"/>
                  </a:ext>
                </a:extLst>
              </p:cNvPr>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Freeform 50">
                <a:extLst>
                  <a:ext uri="{FF2B5EF4-FFF2-40B4-BE49-F238E27FC236}">
                    <a16:creationId xmlns:a16="http://schemas.microsoft.com/office/drawing/2014/main" id="{A0D5088C-F258-41D8-94D6-E6F41E52D633}"/>
                  </a:ext>
                </a:extLst>
              </p:cNvPr>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9" name="Freeform 52">
                <a:extLst>
                  <a:ext uri="{FF2B5EF4-FFF2-40B4-BE49-F238E27FC236}">
                    <a16:creationId xmlns:a16="http://schemas.microsoft.com/office/drawing/2014/main" id="{20D53A7A-A131-44A8-BDB6-6B12DD39550F}"/>
                  </a:ext>
                </a:extLst>
              </p:cNvPr>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Freeform 75">
                <a:extLst>
                  <a:ext uri="{FF2B5EF4-FFF2-40B4-BE49-F238E27FC236}">
                    <a16:creationId xmlns:a16="http://schemas.microsoft.com/office/drawing/2014/main" id="{6B6D5010-2C4E-4679-AA7D-EE20B739352A}"/>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1" name="Freeform 76">
                <a:extLst>
                  <a:ext uri="{FF2B5EF4-FFF2-40B4-BE49-F238E27FC236}">
                    <a16:creationId xmlns:a16="http://schemas.microsoft.com/office/drawing/2014/main" id="{C36EDB56-D6B2-4A3B-9795-79E496D3A537}"/>
                  </a:ext>
                </a:extLst>
              </p:cNvPr>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2" name="Freeform 77">
                <a:extLst>
                  <a:ext uri="{FF2B5EF4-FFF2-40B4-BE49-F238E27FC236}">
                    <a16:creationId xmlns:a16="http://schemas.microsoft.com/office/drawing/2014/main" id="{DEDF8268-198C-4C7D-92CA-DB1FF3ACF2F2}"/>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3" name="Oval 78">
                <a:extLst>
                  <a:ext uri="{FF2B5EF4-FFF2-40B4-BE49-F238E27FC236}">
                    <a16:creationId xmlns:a16="http://schemas.microsoft.com/office/drawing/2014/main" id="{2DDC36B2-3D14-4931-A523-9B13DB6BAAE5}"/>
                  </a:ext>
                </a:extLst>
              </p:cNvPr>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Freeform 81">
                <a:extLst>
                  <a:ext uri="{FF2B5EF4-FFF2-40B4-BE49-F238E27FC236}">
                    <a16:creationId xmlns:a16="http://schemas.microsoft.com/office/drawing/2014/main" id="{8508CEFF-76C4-46AE-B650-132014627989}"/>
                  </a:ext>
                </a:extLst>
              </p:cNvPr>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5" name="Freeform 82">
                <a:extLst>
                  <a:ext uri="{FF2B5EF4-FFF2-40B4-BE49-F238E27FC236}">
                    <a16:creationId xmlns:a16="http://schemas.microsoft.com/office/drawing/2014/main" id="{D9932C84-BAEA-4C7C-B6A3-77AF83DAE273}"/>
                  </a:ext>
                </a:extLst>
              </p:cNvPr>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6" name="Oval 84">
                <a:extLst>
                  <a:ext uri="{FF2B5EF4-FFF2-40B4-BE49-F238E27FC236}">
                    <a16:creationId xmlns:a16="http://schemas.microsoft.com/office/drawing/2014/main" id="{8836C5CD-6E43-4CBB-B393-B6DDC5D56388}"/>
                  </a:ext>
                </a:extLst>
              </p:cNvPr>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7" name="Freeform 87">
                <a:extLst>
                  <a:ext uri="{FF2B5EF4-FFF2-40B4-BE49-F238E27FC236}">
                    <a16:creationId xmlns:a16="http://schemas.microsoft.com/office/drawing/2014/main" id="{CCA12A3C-F026-4947-84AF-1561CDDA3D5C}"/>
                  </a:ext>
                </a:extLst>
              </p:cNvPr>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6" name="Group 124">
              <a:extLst>
                <a:ext uri="{FF2B5EF4-FFF2-40B4-BE49-F238E27FC236}">
                  <a16:creationId xmlns:a16="http://schemas.microsoft.com/office/drawing/2014/main" id="{39F5FF01-37C9-4B68-8B18-63A0203D7FA6}"/>
                </a:ext>
              </a:extLst>
            </p:cNvPr>
            <p:cNvGrpSpPr/>
            <p:nvPr/>
          </p:nvGrpSpPr>
          <p:grpSpPr>
            <a:xfrm>
              <a:off x="5536074" y="1932673"/>
              <a:ext cx="1754588" cy="1744583"/>
              <a:chOff x="3707801" y="2040749"/>
              <a:chExt cx="1317096" cy="1309585"/>
            </a:xfrm>
          </p:grpSpPr>
          <p:sp>
            <p:nvSpPr>
              <p:cNvPr id="24" name="Oval 40">
                <a:extLst>
                  <a:ext uri="{FF2B5EF4-FFF2-40B4-BE49-F238E27FC236}">
                    <a16:creationId xmlns:a16="http://schemas.microsoft.com/office/drawing/2014/main" id="{583432E3-9736-44D7-B2B4-8B58D058FB2F}"/>
                  </a:ext>
                </a:extLst>
              </p:cNvPr>
              <p:cNvSpPr>
                <a:spLocks noChangeArrowheads="1"/>
              </p:cNvSpPr>
              <p:nvPr/>
            </p:nvSpPr>
            <p:spPr bwMode="auto">
              <a:xfrm>
                <a:off x="3707801" y="2040749"/>
                <a:ext cx="1259877" cy="129567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Oval 41">
                <a:extLst>
                  <a:ext uri="{FF2B5EF4-FFF2-40B4-BE49-F238E27FC236}">
                    <a16:creationId xmlns:a16="http://schemas.microsoft.com/office/drawing/2014/main" id="{459E2372-596F-4D5A-BC4C-1FAE50A9729B}"/>
                  </a:ext>
                </a:extLst>
              </p:cNvPr>
              <p:cNvSpPr>
                <a:spLocks noChangeArrowheads="1"/>
              </p:cNvSpPr>
              <p:nvPr/>
            </p:nvSpPr>
            <p:spPr bwMode="auto">
              <a:xfrm>
                <a:off x="3791030"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Oval 42">
                <a:extLst>
                  <a:ext uri="{FF2B5EF4-FFF2-40B4-BE49-F238E27FC236}">
                    <a16:creationId xmlns:a16="http://schemas.microsoft.com/office/drawing/2014/main" id="{72C5AEB0-A7AC-430C-8D29-CC3B21198BA3}"/>
                  </a:ext>
                </a:extLst>
              </p:cNvPr>
              <p:cNvSpPr>
                <a:spLocks noChangeArrowheads="1"/>
              </p:cNvSpPr>
              <p:nvPr/>
            </p:nvSpPr>
            <p:spPr bwMode="auto">
              <a:xfrm>
                <a:off x="3868016" y="2202308"/>
                <a:ext cx="942566" cy="973629"/>
              </a:xfrm>
              <a:prstGeom prst="ellipse">
                <a:avLst/>
              </a:prstGeom>
              <a:solidFill>
                <a:schemeClr val="accent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Freeform 53">
                <a:extLst>
                  <a:ext uri="{FF2B5EF4-FFF2-40B4-BE49-F238E27FC236}">
                    <a16:creationId xmlns:a16="http://schemas.microsoft.com/office/drawing/2014/main" id="{3F2B812F-F83C-4A74-8486-E59ACF4EB644}"/>
                  </a:ext>
                </a:extLst>
              </p:cNvPr>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Freeform 64">
                <a:extLst>
                  <a:ext uri="{FF2B5EF4-FFF2-40B4-BE49-F238E27FC236}">
                    <a16:creationId xmlns:a16="http://schemas.microsoft.com/office/drawing/2014/main" id="{C8448578-AF08-44D3-ADB4-28575C939443}"/>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Freeform 66">
                <a:extLst>
                  <a:ext uri="{FF2B5EF4-FFF2-40B4-BE49-F238E27FC236}">
                    <a16:creationId xmlns:a16="http://schemas.microsoft.com/office/drawing/2014/main" id="{9FB2A30D-D199-4250-BE25-89FF605DA99A}"/>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Freeform 68">
                <a:extLst>
                  <a:ext uri="{FF2B5EF4-FFF2-40B4-BE49-F238E27FC236}">
                    <a16:creationId xmlns:a16="http://schemas.microsoft.com/office/drawing/2014/main" id="{FD424C2C-51F0-447D-9636-24D18FADEB16}"/>
                  </a:ext>
                </a:extLst>
              </p:cNvPr>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Freeform 71">
                <a:extLst>
                  <a:ext uri="{FF2B5EF4-FFF2-40B4-BE49-F238E27FC236}">
                    <a16:creationId xmlns:a16="http://schemas.microsoft.com/office/drawing/2014/main" id="{5001B731-C9E2-4A3E-80F1-E3694EC03F83}"/>
                  </a:ext>
                </a:extLst>
              </p:cNvPr>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2" name="Freeform 72">
                <a:extLst>
                  <a:ext uri="{FF2B5EF4-FFF2-40B4-BE49-F238E27FC236}">
                    <a16:creationId xmlns:a16="http://schemas.microsoft.com/office/drawing/2014/main" id="{45A58178-55CF-4134-BD92-1EAB650AADD0}"/>
                  </a:ext>
                </a:extLst>
              </p:cNvPr>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3" name="Freeform 88">
                <a:extLst>
                  <a:ext uri="{FF2B5EF4-FFF2-40B4-BE49-F238E27FC236}">
                    <a16:creationId xmlns:a16="http://schemas.microsoft.com/office/drawing/2014/main" id="{E982D5EC-F76F-4521-9A98-EC65DFA8CB8F}"/>
                  </a:ext>
                </a:extLst>
              </p:cNvPr>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8" name="组合 17">
              <a:extLst>
                <a:ext uri="{FF2B5EF4-FFF2-40B4-BE49-F238E27FC236}">
                  <a16:creationId xmlns:a16="http://schemas.microsoft.com/office/drawing/2014/main" id="{1D9480F2-3D22-4357-A328-4D3B8B73A42F}"/>
                </a:ext>
              </a:extLst>
            </p:cNvPr>
            <p:cNvGrpSpPr/>
            <p:nvPr/>
          </p:nvGrpSpPr>
          <p:grpSpPr>
            <a:xfrm>
              <a:off x="902361" y="2610614"/>
              <a:ext cx="2592551" cy="1320256"/>
              <a:chOff x="55996" y="3045497"/>
              <a:chExt cx="2592551" cy="1320256"/>
            </a:xfrm>
          </p:grpSpPr>
          <p:sp>
            <p:nvSpPr>
              <p:cNvPr id="22" name="TextBox 18">
                <a:extLst>
                  <a:ext uri="{FF2B5EF4-FFF2-40B4-BE49-F238E27FC236}">
                    <a16:creationId xmlns:a16="http://schemas.microsoft.com/office/drawing/2014/main" id="{4DC3D8E1-B5F8-49C2-9A62-50BAEB928A93}"/>
                  </a:ext>
                </a:extLst>
              </p:cNvPr>
              <p:cNvSpPr txBox="1"/>
              <p:nvPr/>
            </p:nvSpPr>
            <p:spPr>
              <a:xfrm flipH="1">
                <a:off x="55996" y="3045497"/>
                <a:ext cx="2592551" cy="496517"/>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实际反馈量</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3" name="矩形 22">
                <a:extLst>
                  <a:ext uri="{FF2B5EF4-FFF2-40B4-BE49-F238E27FC236}">
                    <a16:creationId xmlns:a16="http://schemas.microsoft.com/office/drawing/2014/main" id="{EA571546-F7ED-46CA-A5EB-3AA766C82B15}"/>
                  </a:ext>
                </a:extLst>
              </p:cNvPr>
              <p:cNvSpPr/>
              <p:nvPr/>
            </p:nvSpPr>
            <p:spPr>
              <a:xfrm>
                <a:off x="68981" y="3640075"/>
                <a:ext cx="2099686" cy="725678"/>
              </a:xfrm>
              <a:prstGeom prst="rect">
                <a:avLst/>
              </a:prstGeom>
            </p:spPr>
            <p:txBody>
              <a:bodyPr wrap="square">
                <a:spAutoFit/>
              </a:bodyPr>
              <a:lstStyle/>
              <a:p>
                <a:pPr algn="just"/>
                <a:r>
                  <a:rPr lang="zh-CN" altLang="en-US" sz="1600" dirty="0">
                    <a:solidFill>
                      <a:schemeClr val="tx1">
                        <a:lumMod val="50000"/>
                        <a:lumOff val="50000"/>
                      </a:schemeClr>
                    </a:solidFill>
                    <a:ea typeface="Source Han Serif SC" panose="02020400000000000000" pitchFamily="18" charset="-122"/>
                  </a:rPr>
                  <a:t>编辑数量和互动观念</a:t>
                </a:r>
                <a:endParaRPr lang="zh-CN" altLang="zh-CN" sz="1600" dirty="0">
                  <a:solidFill>
                    <a:schemeClr val="tx1">
                      <a:lumMod val="50000"/>
                      <a:lumOff val="50000"/>
                    </a:schemeClr>
                  </a:solidFill>
                  <a:ea typeface="Source Han Serif SC" panose="02020400000000000000" pitchFamily="18" charset="-122"/>
                </a:endParaRPr>
              </a:p>
            </p:txBody>
          </p:sp>
        </p:grpSp>
        <p:grpSp>
          <p:nvGrpSpPr>
            <p:cNvPr id="19" name="组合 18">
              <a:extLst>
                <a:ext uri="{FF2B5EF4-FFF2-40B4-BE49-F238E27FC236}">
                  <a16:creationId xmlns:a16="http://schemas.microsoft.com/office/drawing/2014/main" id="{61C3E5DA-5C1C-4438-9984-2D51234D6CE2}"/>
                </a:ext>
              </a:extLst>
            </p:cNvPr>
            <p:cNvGrpSpPr/>
            <p:nvPr/>
          </p:nvGrpSpPr>
          <p:grpSpPr>
            <a:xfrm>
              <a:off x="9490344" y="2610614"/>
              <a:ext cx="2555963" cy="1898330"/>
              <a:chOff x="776329" y="3045497"/>
              <a:chExt cx="2555963" cy="1898330"/>
            </a:xfrm>
          </p:grpSpPr>
          <p:sp>
            <p:nvSpPr>
              <p:cNvPr id="20" name="TextBox 18">
                <a:extLst>
                  <a:ext uri="{FF2B5EF4-FFF2-40B4-BE49-F238E27FC236}">
                    <a16:creationId xmlns:a16="http://schemas.microsoft.com/office/drawing/2014/main" id="{1D944BFB-E229-4365-8736-03A72E78A786}"/>
                  </a:ext>
                </a:extLst>
              </p:cNvPr>
              <p:cNvSpPr txBox="1"/>
              <p:nvPr/>
            </p:nvSpPr>
            <p:spPr>
              <a:xfrm flipH="1">
                <a:off x="1339775" y="3045497"/>
                <a:ext cx="1820564" cy="496517"/>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潜在反馈量</a:t>
                </a:r>
                <a:endParaRPr lang="en-US" altLang="zh-CN" sz="2000" b="1" dirty="0">
                  <a:ea typeface="Source Han Serif SC" panose="02020400000000000000" pitchFamily="18" charset="-122"/>
                  <a:sym typeface="Source Han Serif SC" panose="02020400000000000000" pitchFamily="18" charset="-122"/>
                </a:endParaRPr>
              </a:p>
            </p:txBody>
          </p:sp>
          <p:sp>
            <p:nvSpPr>
              <p:cNvPr id="21" name="矩形 20">
                <a:extLst>
                  <a:ext uri="{FF2B5EF4-FFF2-40B4-BE49-F238E27FC236}">
                    <a16:creationId xmlns:a16="http://schemas.microsoft.com/office/drawing/2014/main" id="{2C226D8A-4AAF-4EF2-AA57-B9BA98C00ECA}"/>
                  </a:ext>
                </a:extLst>
              </p:cNvPr>
              <p:cNvSpPr/>
              <p:nvPr/>
            </p:nvSpPr>
            <p:spPr>
              <a:xfrm>
                <a:off x="776329" y="3607051"/>
                <a:ext cx="2555963" cy="1336776"/>
              </a:xfrm>
              <a:prstGeom prst="rect">
                <a:avLst/>
              </a:prstGeom>
            </p:spPr>
            <p:txBody>
              <a:bodyPr wrap="square">
                <a:spAutoFit/>
              </a:bodyPr>
              <a:lstStyle/>
              <a:p>
                <a:pPr algn="just"/>
                <a:r>
                  <a:rPr lang="zh-CN" altLang="zh-CN" sz="1600" dirty="0">
                    <a:solidFill>
                      <a:schemeClr val="tx1">
                        <a:lumMod val="50000"/>
                        <a:lumOff val="50000"/>
                      </a:schemeClr>
                    </a:solidFill>
                    <a:ea typeface="Source Han Serif SC" panose="02020400000000000000" pitchFamily="18" charset="-122"/>
                  </a:rPr>
                  <a:t>受众数量、受众写作能力、网站工作语言、交流符号、网站中意见反馈板块的数量。</a:t>
                </a:r>
              </a:p>
            </p:txBody>
          </p:sp>
        </p:grpSp>
      </p:grpSp>
    </p:spTree>
    <p:extLst>
      <p:ext uri="{BB962C8B-B14F-4D97-AF65-F5344CB8AC3E}">
        <p14:creationId xmlns:p14="http://schemas.microsoft.com/office/powerpoint/2010/main" val="734190249"/>
      </p:ext>
    </p:extLst>
  </p:cSld>
  <p:clrMapOvr>
    <a:masterClrMapping/>
  </p:clrMapOvr>
  <p:transition/>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10910</TotalTime>
  <Words>7762</Words>
  <Application>Microsoft Office PowerPoint</Application>
  <PresentationFormat>宽屏</PresentationFormat>
  <Paragraphs>414</Paragraphs>
  <Slides>53</Slides>
  <Notes>51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53</vt:i4>
      </vt:variant>
    </vt:vector>
  </HeadingPairs>
  <TitlesOfParts>
    <vt:vector size="63" baseType="lpstr">
      <vt:lpstr>Source Han Serif SC</vt:lpstr>
      <vt:lpstr>等线</vt:lpstr>
      <vt:lpstr>微软雅黑</vt:lpstr>
      <vt:lpstr>Arial</vt:lpstr>
      <vt:lpstr>Calibri</vt:lpstr>
      <vt:lpstr>Calibri Light</vt:lpstr>
      <vt:lpstr>Josefin Sans</vt:lpstr>
      <vt:lpstr>Wingdings</vt:lpstr>
      <vt:lpstr>Office 主题</vt:lpstr>
      <vt:lpstr>1_Office 主题</vt:lpstr>
      <vt:lpstr>PowerPoint 演示文稿</vt:lpstr>
      <vt:lpstr>第1章   网络互动基础 授课教师：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jing</cp:lastModifiedBy>
  <cp:revision>966</cp:revision>
  <cp:lastPrinted>2020-05-31T09:47:00Z</cp:lastPrinted>
  <dcterms:created xsi:type="dcterms:W3CDTF">2019-06-03T11:07:00Z</dcterms:created>
  <dcterms:modified xsi:type="dcterms:W3CDTF">2021-09-28T09:01:40Z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