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0"/>
  </p:notesMasterIdLst>
  <p:sldIdLst>
    <p:sldId id="11089480" r:id="rId3"/>
    <p:sldId id="11089520" r:id="rId4"/>
    <p:sldId id="11089521" r:id="rId5"/>
    <p:sldId id="11089654" r:id="rId6"/>
    <p:sldId id="11090145" r:id="rId7"/>
    <p:sldId id="11090097" r:id="rId8"/>
    <p:sldId id="11090042" r:id="rId9"/>
    <p:sldId id="11090146" r:id="rId10"/>
    <p:sldId id="11090147" r:id="rId11"/>
    <p:sldId id="11090148" r:id="rId12"/>
    <p:sldId id="11090149" r:id="rId13"/>
    <p:sldId id="11090098" r:id="rId14"/>
    <p:sldId id="11090150" r:id="rId15"/>
    <p:sldId id="11090100" r:id="rId16"/>
    <p:sldId id="11090162" r:id="rId17"/>
    <p:sldId id="11090151" r:id="rId18"/>
    <p:sldId id="11090071" r:id="rId19"/>
    <p:sldId id="11090163" r:id="rId20"/>
    <p:sldId id="11090164" r:id="rId21"/>
    <p:sldId id="11090102" r:id="rId22"/>
    <p:sldId id="11090165" r:id="rId23"/>
    <p:sldId id="11090166" r:id="rId24"/>
    <p:sldId id="11090167" r:id="rId25"/>
    <p:sldId id="11090101" r:id="rId26"/>
    <p:sldId id="11090152" r:id="rId27"/>
    <p:sldId id="11090153" r:id="rId28"/>
    <p:sldId id="11090154" r:id="rId29"/>
    <p:sldId id="11090155" r:id="rId30"/>
    <p:sldId id="11090156" r:id="rId31"/>
    <p:sldId id="11090157" r:id="rId32"/>
    <p:sldId id="11090158" r:id="rId33"/>
    <p:sldId id="11090159" r:id="rId34"/>
    <p:sldId id="11090160" r:id="rId35"/>
    <p:sldId id="11090161" r:id="rId36"/>
    <p:sldId id="11090104" r:id="rId37"/>
    <p:sldId id="11090106" r:id="rId38"/>
    <p:sldId id="11090107" r:id="rId39"/>
    <p:sldId id="11090168" r:id="rId40"/>
    <p:sldId id="11090169" r:id="rId41"/>
    <p:sldId id="11090170" r:id="rId42"/>
    <p:sldId id="11090171" r:id="rId43"/>
    <p:sldId id="11090172" r:id="rId44"/>
    <p:sldId id="11090173" r:id="rId45"/>
    <p:sldId id="11090108" r:id="rId46"/>
    <p:sldId id="11090174" r:id="rId47"/>
    <p:sldId id="11090175" r:id="rId48"/>
    <p:sldId id="11090176" r:id="rId49"/>
    <p:sldId id="11090177" r:id="rId50"/>
    <p:sldId id="11090178" r:id="rId51"/>
    <p:sldId id="11090179" r:id="rId52"/>
    <p:sldId id="11090180" r:id="rId53"/>
    <p:sldId id="11090181" r:id="rId54"/>
    <p:sldId id="11090182" r:id="rId55"/>
    <p:sldId id="11090183" r:id="rId56"/>
    <p:sldId id="11090184" r:id="rId57"/>
    <p:sldId id="11090185" r:id="rId58"/>
    <p:sldId id="11089581" r:id="rId59"/>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F19D64"/>
    <a:srgbClr val="A9D18E"/>
    <a:srgbClr val="B4C7E7"/>
    <a:srgbClr val="FFE699"/>
    <a:srgbClr val="F8CBAD"/>
    <a:srgbClr val="A5A5A5"/>
    <a:srgbClr val="ED7D31"/>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195251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在沟通过程中，无论沟通双方具有怎样的真实感受和想法，总有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50%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的人回答“是”这是讨好型模式的回答；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30%</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的人回答“不是”，这是指责型模式的回答；</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15%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的人既不回答“是”，也不回答“不是”，也不会给出他们真实感受的任何线索，这是超理智型模式的回答；还有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0.5%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的人会表现得若无其事</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和</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毫无知觉，这是打岔型模式的回答。最后只有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4.5%</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的人会给予真实的答案，这是一致型模式的回答。各个网络沟通模式的代表性答案和占比如表所示</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90263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946009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从人们的习惯性行为表现很容易识别不同的网络沟通模式，而除了一致型模式以外的其余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种网络沟通模式，表现出的行为习惯都可以归结为与自我的不一致，因此，将这</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种网络沟通模式定义为不一致</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的沟通，不一致</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的</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种网络沟通模式其具体的行为习惯表现为下述行为。</a:t>
            </a: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87007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258016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1038247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478395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713888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2870408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接纳感受的具体操作就是利用一致型模式进行沟通时，个体网民呈现在媒介上的内容与情绪传递了相同的信息；例如沟通一方认为自己不紧张，但是情绪却是紧绷和僵硬，就表明沟通方没有进行一致性的表达。因而，觉察自身的情绪反应，并了解、接纳和感受情绪所传达的信息意义，是建立一致型沟通模式的重要基础</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1773177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42241213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综上所述，个体网民要做的就是察觉自己的渴望，然后为这份渴望负完全的责任；重点理解为放弃曾经投射在他人身上未满足的期待，并以自身的条件来完成这份渴望。</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2917893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1457691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7195035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沟通中，一些个体网民经常会认为知道某个知识是天经地义的或者认为这是常识，其他人也肯定知道其意思，事实上其它网民并不知道。沟通双方的对话，都是从自身已知的事实出发，沟通另一方经过推理得出进一步的结论。如果沟通另一方不知道推理起点的事实，自然就无法评判推理信息是否有效。</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3342704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11124775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汉语是非常博大精深的一门语言，表现为一个词语可能包含多种含义，这会对网络沟通产生很多的不利影响。如果沟通双方讨论了一个内容，最后却发现二者讨论的内容根本不是一个层级概念，这样既浪费了大量时间，也不构成有效沟通。而想要解决这个问题，就需要事先明确定义。</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21871639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个体网民也需要注意的是，进行网络沟通时，某个名词是否能够用某个形容词来形容，往往难以构成有效的沟通。而在一般情况下，与动词相关的“是否应该做什么”类网络沟通，是最能解决实际问题的。</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29529451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体网民接受一个论述，是因为该论述说服了网民；同样的支持一个提议，是因为该提议利大于弊。在网络沟通中，如果想让对方接受自身的观点、遵从自身的建议，个体网民就应该将其理由、利弊进行充分地说明，然后沟通对方针对阐述的理由、利弊中与其认知不符的地方与网民进行讨论，从而构成有效的沟通。如果不给出充足的理由，只说诸如“他就是这样的”，“我就要</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XXX</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”这类的话，显然无法构成有效沟通。</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237515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有极少数的计划或建议是十全十美，在现实中的决议往往都是多方博弈从而妥协的结果。所以在网络沟通的过程中拒绝提议或计划时，如果只是说不，却没有给出任何替代方案，就会导致沟通不具备建设性，从而无法成为有效的沟通。</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1563985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35064848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除了休闲娱乐的沟通，其余沟通过程个体网民都应该保持严密的论述，但每个人都无法保证永远不出纰漏。当沟通对方出现纰漏时，应该做的是指出纰漏之后继续聚焦于核心问题，而非纠结于细枝末节，与对方纠缠不休。沟通不是辩论赛，它的目的是解决问题，而不是证明谁的观点是正确的。</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7299647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13334039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综上所述，有效的网络沟通需要具备的最基本的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个原则。这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个原则说起来容易，但不管是现实社会还是网络社会中，却很少人能够做到，是以有效的网络沟通也非常少。因此在网络沟通中。个体网民应当时时刻刻提醒自己注意这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6</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点原则，唯有这样才能进行真正有效的沟通。</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132602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19507614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20332620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24861370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004597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40967562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5835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b="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了解了网络沟通的含义和概念后，读者需要尝试着回忆网络人际互动的含义与概念是什么？回忆完成后，读者尝试着对网络沟通和网络人际互动的含义进行分析与研究，对比两个概念的相同点和不同点？</a:t>
            </a:r>
            <a:endParaRPr lang="zh-CN" altLang="zh-CN" sz="1800" b="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3036632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952583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8513344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20643824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27382563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30230644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1327959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5867618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16753971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30463591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在上述网络沟通信息链中，沟通双方的每句话都很简略，在括号里注明简省的信息。沟通者</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B</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用泛称的“小张”来指称特指的“小张”，由于</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不了解情况，就产生了沟通困难。所以只有通过</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B3</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句给以补充信息，才维持了沟通的正常进行。可见网络沟通的经济原则与语言的准确性存在矛盾，因此，在网络沟通中，经济性原则比简洁性更加重要。</a:t>
            </a: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2631949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22540512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39110924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9281974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8741942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显而可见，</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B1</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A2</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的沟通过程中如果没有添加表情，会显得生硬，语气带有命令性质；而如果在沟通过程中添加了笑脸之后，沟通的交流语言马上会变得柔和起来，表明沟通双方对于友好交流的诚意。这样，双方就不会产生误解，顺利解决沟通过程中的障碍。</a:t>
            </a:r>
            <a:endParaRPr lang="zh-CN" altLang="en-US" sz="1200" dirty="0">
              <a:solidFill>
                <a:schemeClr val="bg2">
                  <a:lumMod val="25000"/>
                </a:schemeClr>
              </a:solidFill>
              <a:latin typeface="微软雅黑" panose="020B0503020204020204" pitchFamily="34" charset="-122"/>
              <a:ea typeface="微软雅黑" panose="020B0503020204020204" pitchFamily="34" charset="-122"/>
            </a:endParaRP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31820522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3560599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2652727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4259833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867216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2837597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3351409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notesSlide" Target="../notesSlides/notesSlide10.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8.xml"/><Relationship Id="rId7" Type="http://schemas.openxmlformats.org/officeDocument/2006/relationships/notesSlide" Target="../notesSlides/notesSlide2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8.png"/><Relationship Id="rId5" Type="http://schemas.openxmlformats.org/officeDocument/2006/relationships/notesSlide" Target="../notesSlides/notesSlide45.xml"/><Relationship Id="rId4"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tif"/></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网络沟通的特点及作用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网络沟通除了上述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个基本特点以外，还具有扁平化的沟通流程、透明化的沟通模式、互动化的沟通活动、沟通对象个性化以及沟通趋于电子化等特点。而这些特点映射在网民的日常生活和学习工作中，可以起到下述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个作用。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14B590E5-AE2C-4BA0-88B4-173330FAD1E2}"/>
              </a:ext>
            </a:extLst>
          </p:cNvPr>
          <p:cNvGrpSpPr/>
          <p:nvPr/>
        </p:nvGrpSpPr>
        <p:grpSpPr>
          <a:xfrm>
            <a:off x="1440944" y="3276204"/>
            <a:ext cx="9131777" cy="2955331"/>
            <a:chOff x="886111" y="2252188"/>
            <a:chExt cx="10382176" cy="3360000"/>
          </a:xfrm>
        </p:grpSpPr>
        <p:sp>
          <p:nvSpPr>
            <p:cNvPr id="12" name="空心弧 11">
              <a:extLst>
                <a:ext uri="{FF2B5EF4-FFF2-40B4-BE49-F238E27FC236}">
                  <a16:creationId xmlns:a16="http://schemas.microsoft.com/office/drawing/2014/main" id="{3C26DAE1-E4BD-4050-9362-2C03E2457F22}"/>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矩形 13">
              <a:extLst>
                <a:ext uri="{FF2B5EF4-FFF2-40B4-BE49-F238E27FC236}">
                  <a16:creationId xmlns:a16="http://schemas.microsoft.com/office/drawing/2014/main" id="{1E1C7316-0F0C-45B6-8C5F-6326999DAF87}"/>
                </a:ext>
              </a:extLst>
            </p:cNvPr>
            <p:cNvSpPr/>
            <p:nvPr/>
          </p:nvSpPr>
          <p:spPr>
            <a:xfrm>
              <a:off x="4806852" y="3697669"/>
              <a:ext cx="2088226" cy="454896"/>
            </a:xfrm>
            <a:prstGeom prst="rect">
              <a:avLst/>
            </a:prstGeom>
          </p:spPr>
          <p:txBody>
            <a:bodyPr wrap="square" anchor="ctr">
              <a:spAutoFit/>
              <a:scene3d>
                <a:camera prst="orthographicFront"/>
                <a:lightRig rig="threePt" dir="t"/>
              </a:scene3d>
              <a:sp3d contourW="12700"/>
            </a:bodyPr>
            <a:lstStyle/>
            <a:p>
              <a:pPr algn="ctr"/>
              <a:r>
                <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4</a:t>
              </a: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个作用</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5" name="组合 14">
              <a:extLst>
                <a:ext uri="{FF2B5EF4-FFF2-40B4-BE49-F238E27FC236}">
                  <a16:creationId xmlns:a16="http://schemas.microsoft.com/office/drawing/2014/main" id="{8A6C5587-F6C9-48A1-8F74-0EBD28677A13}"/>
                </a:ext>
              </a:extLst>
            </p:cNvPr>
            <p:cNvGrpSpPr/>
            <p:nvPr/>
          </p:nvGrpSpPr>
          <p:grpSpPr>
            <a:xfrm>
              <a:off x="886111" y="2252188"/>
              <a:ext cx="10382176" cy="3360000"/>
              <a:chOff x="886111" y="2252188"/>
              <a:chExt cx="10382176" cy="3360000"/>
            </a:xfrm>
          </p:grpSpPr>
          <p:grpSp>
            <p:nvGrpSpPr>
              <p:cNvPr id="16" name="组合 15">
                <a:extLst>
                  <a:ext uri="{FF2B5EF4-FFF2-40B4-BE49-F238E27FC236}">
                    <a16:creationId xmlns:a16="http://schemas.microsoft.com/office/drawing/2014/main" id="{6F2A53D4-7ABF-4F55-990E-5E6676EBDD3D}"/>
                  </a:ext>
                </a:extLst>
              </p:cNvPr>
              <p:cNvGrpSpPr/>
              <p:nvPr/>
            </p:nvGrpSpPr>
            <p:grpSpPr>
              <a:xfrm>
                <a:off x="4151728" y="2252188"/>
                <a:ext cx="3360000" cy="3360000"/>
                <a:chOff x="4151728" y="2252188"/>
                <a:chExt cx="3360000" cy="3360000"/>
              </a:xfrm>
            </p:grpSpPr>
            <p:sp>
              <p:nvSpPr>
                <p:cNvPr id="30" name="空心弧 29">
                  <a:extLst>
                    <a:ext uri="{FF2B5EF4-FFF2-40B4-BE49-F238E27FC236}">
                      <a16:creationId xmlns:a16="http://schemas.microsoft.com/office/drawing/2014/main" id="{F9BAE49D-2B16-4161-A387-68F38A774D5B}"/>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空心弧 30">
                  <a:extLst>
                    <a:ext uri="{FF2B5EF4-FFF2-40B4-BE49-F238E27FC236}">
                      <a16:creationId xmlns:a16="http://schemas.microsoft.com/office/drawing/2014/main" id="{B24F79F0-D975-42FC-9AA7-5EB27D327518}"/>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8" name="组合 17">
                <a:extLst>
                  <a:ext uri="{FF2B5EF4-FFF2-40B4-BE49-F238E27FC236}">
                    <a16:creationId xmlns:a16="http://schemas.microsoft.com/office/drawing/2014/main" id="{E7435BF0-2C6E-4609-B25D-F6FE29EB373E}"/>
                  </a:ext>
                </a:extLst>
              </p:cNvPr>
              <p:cNvGrpSpPr/>
              <p:nvPr/>
            </p:nvGrpSpPr>
            <p:grpSpPr>
              <a:xfrm>
                <a:off x="886111" y="2424054"/>
                <a:ext cx="10382176" cy="2986669"/>
                <a:chOff x="886111" y="2424054"/>
                <a:chExt cx="10382176" cy="2986669"/>
              </a:xfrm>
            </p:grpSpPr>
            <p:grpSp>
              <p:nvGrpSpPr>
                <p:cNvPr id="19" name="组合 18">
                  <a:extLst>
                    <a:ext uri="{FF2B5EF4-FFF2-40B4-BE49-F238E27FC236}">
                      <a16:creationId xmlns:a16="http://schemas.microsoft.com/office/drawing/2014/main" id="{A9934BED-BA2B-4902-8CBA-3AA8A65C42E5}"/>
                    </a:ext>
                  </a:extLst>
                </p:cNvPr>
                <p:cNvGrpSpPr/>
                <p:nvPr/>
              </p:nvGrpSpPr>
              <p:grpSpPr>
                <a:xfrm>
                  <a:off x="942177" y="2424054"/>
                  <a:ext cx="10326108" cy="2986669"/>
                  <a:chOff x="943630" y="2211399"/>
                  <a:chExt cx="10326108" cy="2986669"/>
                </a:xfrm>
              </p:grpSpPr>
              <p:sp>
                <p:nvSpPr>
                  <p:cNvPr id="22" name="空心弧 21">
                    <a:extLst>
                      <a:ext uri="{FF2B5EF4-FFF2-40B4-BE49-F238E27FC236}">
                        <a16:creationId xmlns:a16="http://schemas.microsoft.com/office/drawing/2014/main" id="{61E7335D-19DD-471A-B120-D0A3519E5808}"/>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3" name="组合 22">
                    <a:extLst>
                      <a:ext uri="{FF2B5EF4-FFF2-40B4-BE49-F238E27FC236}">
                        <a16:creationId xmlns:a16="http://schemas.microsoft.com/office/drawing/2014/main" id="{7272543E-433B-48AC-A8BC-F6D776B47AF5}"/>
                      </a:ext>
                    </a:extLst>
                  </p:cNvPr>
                  <p:cNvGrpSpPr/>
                  <p:nvPr/>
                </p:nvGrpSpPr>
                <p:grpSpPr>
                  <a:xfrm>
                    <a:off x="3521882" y="3000516"/>
                    <a:ext cx="5149081" cy="1456267"/>
                    <a:chOff x="2641409" y="2413000"/>
                    <a:chExt cx="3861811" cy="1092200"/>
                  </a:xfrm>
                </p:grpSpPr>
                <p:cxnSp>
                  <p:nvCxnSpPr>
                    <p:cNvPr id="26" name="直接连接符 25">
                      <a:extLst>
                        <a:ext uri="{FF2B5EF4-FFF2-40B4-BE49-F238E27FC236}">
                          <a16:creationId xmlns:a16="http://schemas.microsoft.com/office/drawing/2014/main" id="{C3EDBEA6-375D-415B-92BE-C2F09D1AC8A7}"/>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2015BD8-EF3A-479B-A5CE-E25EB2964A0C}"/>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50AAED7-3AE9-49AF-95A9-3F8E4A09073D}"/>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4B43F25E-A35A-4FF1-84A5-8DDFE243EF8C}"/>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24" name="TextBox 18">
                    <a:extLst>
                      <a:ext uri="{FF2B5EF4-FFF2-40B4-BE49-F238E27FC236}">
                        <a16:creationId xmlns:a16="http://schemas.microsoft.com/office/drawing/2014/main" id="{8B252E30-37B2-4AA2-956E-69136C37948C}"/>
                      </a:ext>
                    </a:extLst>
                  </p:cNvPr>
                  <p:cNvSpPr txBox="1"/>
                  <p:nvPr/>
                </p:nvSpPr>
                <p:spPr>
                  <a:xfrm flipH="1">
                    <a:off x="943630" y="2586660"/>
                    <a:ext cx="2542751" cy="804816"/>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网络沟通起到提升</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工作效率的作用</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5" name="TextBox 18">
                    <a:extLst>
                      <a:ext uri="{FF2B5EF4-FFF2-40B4-BE49-F238E27FC236}">
                        <a16:creationId xmlns:a16="http://schemas.microsoft.com/office/drawing/2014/main" id="{1F8A79E2-1540-4E12-AA1A-F7EB221F0C2D}"/>
                      </a:ext>
                    </a:extLst>
                  </p:cNvPr>
                  <p:cNvSpPr txBox="1"/>
                  <p:nvPr/>
                </p:nvSpPr>
                <p:spPr>
                  <a:xfrm flipH="1">
                    <a:off x="8726987" y="2628441"/>
                    <a:ext cx="2542751" cy="804816"/>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网络沟通起到简化</a:t>
                    </a:r>
                    <a:endParaRPr lang="en-US" altLang="zh-CN" sz="2000" b="1" dirty="0">
                      <a:ea typeface="Source Han Serif SC" panose="02020400000000000000" pitchFamily="18" charset="-122"/>
                      <a:sym typeface="Source Han Serif SC" panose="02020400000000000000" pitchFamily="18" charset="-122"/>
                    </a:endParaRPr>
                  </a:p>
                  <a:p>
                    <a:r>
                      <a:rPr lang="zh-CN" altLang="en-US" sz="2000" b="1" dirty="0">
                        <a:ea typeface="Source Han Serif SC" panose="02020400000000000000" pitchFamily="18" charset="-122"/>
                        <a:sym typeface="Source Han Serif SC" panose="02020400000000000000" pitchFamily="18" charset="-122"/>
                      </a:rPr>
                      <a:t>办公设施的作用</a:t>
                    </a:r>
                    <a:endParaRPr lang="en-US" sz="2000" b="1" dirty="0">
                      <a:ea typeface="Source Han Serif SC" panose="02020400000000000000" pitchFamily="18" charset="-122"/>
                      <a:sym typeface="Source Han Serif SC" panose="02020400000000000000" pitchFamily="18" charset="-122"/>
                    </a:endParaRPr>
                  </a:p>
                </p:txBody>
              </p:sp>
            </p:grpSp>
            <p:sp>
              <p:nvSpPr>
                <p:cNvPr id="20" name="TextBox 18">
                  <a:extLst>
                    <a:ext uri="{FF2B5EF4-FFF2-40B4-BE49-F238E27FC236}">
                      <a16:creationId xmlns:a16="http://schemas.microsoft.com/office/drawing/2014/main" id="{BDC199A4-C5B9-49C3-A554-2B8B883AA681}"/>
                    </a:ext>
                  </a:extLst>
                </p:cNvPr>
                <p:cNvSpPr txBox="1"/>
                <p:nvPr/>
              </p:nvSpPr>
              <p:spPr>
                <a:xfrm flipH="1">
                  <a:off x="886111" y="4441989"/>
                  <a:ext cx="2542752" cy="804816"/>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网络沟通起到简化</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办公流程的作用</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1" name="TextBox 18">
                  <a:extLst>
                    <a:ext uri="{FF2B5EF4-FFF2-40B4-BE49-F238E27FC236}">
                      <a16:creationId xmlns:a16="http://schemas.microsoft.com/office/drawing/2014/main" id="{07581CB9-BABC-403A-BBC4-DDE2702AC260}"/>
                    </a:ext>
                  </a:extLst>
                </p:cNvPr>
                <p:cNvSpPr txBox="1"/>
                <p:nvPr/>
              </p:nvSpPr>
              <p:spPr>
                <a:xfrm flipH="1">
                  <a:off x="8725535" y="4257917"/>
                  <a:ext cx="2542752" cy="804816"/>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网络沟通起到节约</a:t>
                  </a:r>
                  <a:endParaRPr lang="en-US" altLang="zh-CN" sz="2000" b="1" dirty="0">
                    <a:ea typeface="Source Han Serif SC" panose="02020400000000000000" pitchFamily="18" charset="-122"/>
                    <a:sym typeface="Source Han Serif SC" panose="02020400000000000000" pitchFamily="18" charset="-122"/>
                  </a:endParaRPr>
                </a:p>
                <a:p>
                  <a:r>
                    <a:rPr lang="zh-CN" altLang="en-US" sz="2000" b="1" dirty="0">
                      <a:ea typeface="Source Han Serif SC" panose="02020400000000000000" pitchFamily="18" charset="-122"/>
                      <a:sym typeface="Source Han Serif SC" panose="02020400000000000000" pitchFamily="18" charset="-122"/>
                    </a:rPr>
                    <a:t>成本的作用</a:t>
                  </a:r>
                  <a:endParaRPr lang="en-US" sz="2000" b="1" dirty="0">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370990134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32" name="组合 31">
            <a:extLst>
              <a:ext uri="{FF2B5EF4-FFF2-40B4-BE49-F238E27FC236}">
                <a16:creationId xmlns:a16="http://schemas.microsoft.com/office/drawing/2014/main" id="{FA241D1F-5285-4D3C-80E5-34FAD6779BDF}"/>
              </a:ext>
            </a:extLst>
          </p:cNvPr>
          <p:cNvGrpSpPr/>
          <p:nvPr/>
        </p:nvGrpSpPr>
        <p:grpSpPr>
          <a:xfrm>
            <a:off x="613804" y="2043959"/>
            <a:ext cx="10964392" cy="3417784"/>
            <a:chOff x="360273" y="1339914"/>
            <a:chExt cx="11471455" cy="3575845"/>
          </a:xfrm>
        </p:grpSpPr>
        <p:grpSp>
          <p:nvGrpSpPr>
            <p:cNvPr id="33" name="组合 32">
              <a:extLst>
                <a:ext uri="{FF2B5EF4-FFF2-40B4-BE49-F238E27FC236}">
                  <a16:creationId xmlns:a16="http://schemas.microsoft.com/office/drawing/2014/main" id="{8307FC62-3D65-464F-B102-5D9CA97526C4}"/>
                </a:ext>
              </a:extLst>
            </p:cNvPr>
            <p:cNvGrpSpPr/>
            <p:nvPr/>
          </p:nvGrpSpPr>
          <p:grpSpPr>
            <a:xfrm>
              <a:off x="360273" y="1339914"/>
              <a:ext cx="6861145" cy="3575845"/>
              <a:chOff x="360273" y="1339914"/>
              <a:chExt cx="6861145" cy="3575845"/>
            </a:xfrm>
          </p:grpSpPr>
          <p:grpSp>
            <p:nvGrpSpPr>
              <p:cNvPr id="52" name="千图PPT彼岸天：ID 8661124库_组合 3">
                <a:extLst>
                  <a:ext uri="{FF2B5EF4-FFF2-40B4-BE49-F238E27FC236}">
                    <a16:creationId xmlns:a16="http://schemas.microsoft.com/office/drawing/2014/main" id="{B3EE9A37-A3AD-4C1D-BED0-20033A1C4F38}"/>
                  </a:ext>
                </a:extLst>
              </p:cNvPr>
              <p:cNvGrpSpPr/>
              <p:nvPr>
                <p:custDataLst>
                  <p:tags r:id="rId3"/>
                </p:custDataLst>
              </p:nvPr>
            </p:nvGrpSpPr>
            <p:grpSpPr>
              <a:xfrm>
                <a:off x="360273" y="1339914"/>
                <a:ext cx="2250835" cy="3575845"/>
                <a:chOff x="1576915" y="1339913"/>
                <a:chExt cx="2250834" cy="3575844"/>
              </a:xfrm>
            </p:grpSpPr>
            <p:sp>
              <p:nvSpPr>
                <p:cNvPr id="72" name="矩形 71">
                  <a:extLst>
                    <a:ext uri="{FF2B5EF4-FFF2-40B4-BE49-F238E27FC236}">
                      <a16:creationId xmlns:a16="http://schemas.microsoft.com/office/drawing/2014/main" id="{D0E20AA6-6ED2-48DE-8614-AEFE88C213DD}"/>
                    </a:ext>
                  </a:extLst>
                </p:cNvPr>
                <p:cNvSpPr/>
                <p:nvPr/>
              </p:nvSpPr>
              <p:spPr>
                <a:xfrm>
                  <a:off x="1576915"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讨好型模式</a:t>
                  </a:r>
                </a:p>
              </p:txBody>
            </p:sp>
            <p:grpSp>
              <p:nvGrpSpPr>
                <p:cNvPr id="73" name="组合 72">
                  <a:extLst>
                    <a:ext uri="{FF2B5EF4-FFF2-40B4-BE49-F238E27FC236}">
                      <a16:creationId xmlns:a16="http://schemas.microsoft.com/office/drawing/2014/main" id="{54090CB4-B416-4331-AC78-F328F374FC90}"/>
                    </a:ext>
                  </a:extLst>
                </p:cNvPr>
                <p:cNvGrpSpPr/>
                <p:nvPr/>
              </p:nvGrpSpPr>
              <p:grpSpPr>
                <a:xfrm>
                  <a:off x="2161312" y="1339913"/>
                  <a:ext cx="1082040" cy="2826488"/>
                  <a:chOff x="2161311" y="1339913"/>
                  <a:chExt cx="1082040" cy="2826488"/>
                </a:xfrm>
              </p:grpSpPr>
              <p:sp>
                <p:nvSpPr>
                  <p:cNvPr id="74" name="梯形 73">
                    <a:extLst>
                      <a:ext uri="{FF2B5EF4-FFF2-40B4-BE49-F238E27FC236}">
                        <a16:creationId xmlns:a16="http://schemas.microsoft.com/office/drawing/2014/main" id="{96C519FD-6484-4CF2-8990-53B90E972AAA}"/>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5" name="椭圆 74">
                    <a:extLst>
                      <a:ext uri="{FF2B5EF4-FFF2-40B4-BE49-F238E27FC236}">
                        <a16:creationId xmlns:a16="http://schemas.microsoft.com/office/drawing/2014/main" id="{85E76CE5-AC0E-44CE-96F9-77AA00D7366B}"/>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6" name="任意多边形 141">
                    <a:extLst>
                      <a:ext uri="{FF2B5EF4-FFF2-40B4-BE49-F238E27FC236}">
                        <a16:creationId xmlns:a16="http://schemas.microsoft.com/office/drawing/2014/main" id="{5F93EE50-2424-4B6F-977F-C5EB5A01F95E}"/>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7" name="任意多边形 142">
                    <a:extLst>
                      <a:ext uri="{FF2B5EF4-FFF2-40B4-BE49-F238E27FC236}">
                        <a16:creationId xmlns:a16="http://schemas.microsoft.com/office/drawing/2014/main" id="{44EF4B0E-BFDB-48DC-ABB7-1EC219A55132}"/>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8" name="任意多边形 143">
                    <a:extLst>
                      <a:ext uri="{FF2B5EF4-FFF2-40B4-BE49-F238E27FC236}">
                        <a16:creationId xmlns:a16="http://schemas.microsoft.com/office/drawing/2014/main" id="{DBCC52B9-9B9E-46E7-ACE8-531DE4C0F37F}"/>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3" name="千图PPT彼岸天：ID 8661124库_组合 4">
                <a:extLst>
                  <a:ext uri="{FF2B5EF4-FFF2-40B4-BE49-F238E27FC236}">
                    <a16:creationId xmlns:a16="http://schemas.microsoft.com/office/drawing/2014/main" id="{7F593CF0-FF1A-4AE4-BC29-1B0FD63ADC59}"/>
                  </a:ext>
                </a:extLst>
              </p:cNvPr>
              <p:cNvGrpSpPr/>
              <p:nvPr>
                <p:custDataLst>
                  <p:tags r:id="rId4"/>
                </p:custDataLst>
              </p:nvPr>
            </p:nvGrpSpPr>
            <p:grpSpPr>
              <a:xfrm>
                <a:off x="2665428" y="1339914"/>
                <a:ext cx="2250835" cy="3575845"/>
                <a:chOff x="4970584" y="1339913"/>
                <a:chExt cx="2250834" cy="3575844"/>
              </a:xfrm>
            </p:grpSpPr>
            <p:sp>
              <p:nvSpPr>
                <p:cNvPr id="64" name="矩形 63">
                  <a:extLst>
                    <a:ext uri="{FF2B5EF4-FFF2-40B4-BE49-F238E27FC236}">
                      <a16:creationId xmlns:a16="http://schemas.microsoft.com/office/drawing/2014/main" id="{B6F15254-37ED-4402-AECE-2EEFB774B76C}"/>
                    </a:ext>
                  </a:extLst>
                </p:cNvPr>
                <p:cNvSpPr/>
                <p:nvPr/>
              </p:nvSpPr>
              <p:spPr>
                <a:xfrm>
                  <a:off x="497058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指责型模式</a:t>
                  </a:r>
                </a:p>
              </p:txBody>
            </p:sp>
            <p:grpSp>
              <p:nvGrpSpPr>
                <p:cNvPr id="65" name="组合 64">
                  <a:extLst>
                    <a:ext uri="{FF2B5EF4-FFF2-40B4-BE49-F238E27FC236}">
                      <a16:creationId xmlns:a16="http://schemas.microsoft.com/office/drawing/2014/main" id="{B43C8AC4-4EC3-44EE-8754-14AF3754CE2D}"/>
                    </a:ext>
                  </a:extLst>
                </p:cNvPr>
                <p:cNvGrpSpPr/>
                <p:nvPr/>
              </p:nvGrpSpPr>
              <p:grpSpPr>
                <a:xfrm>
                  <a:off x="5554981" y="1339913"/>
                  <a:ext cx="1082040" cy="2826488"/>
                  <a:chOff x="5554981" y="1339913"/>
                  <a:chExt cx="1082040" cy="2826488"/>
                </a:xfrm>
              </p:grpSpPr>
              <p:sp>
                <p:nvSpPr>
                  <p:cNvPr id="66" name="梯形 65">
                    <a:extLst>
                      <a:ext uri="{FF2B5EF4-FFF2-40B4-BE49-F238E27FC236}">
                        <a16:creationId xmlns:a16="http://schemas.microsoft.com/office/drawing/2014/main" id="{93D2DD30-B01C-49C0-8618-D522E7888FEE}"/>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7" name="椭圆 66">
                    <a:extLst>
                      <a:ext uri="{FF2B5EF4-FFF2-40B4-BE49-F238E27FC236}">
                        <a16:creationId xmlns:a16="http://schemas.microsoft.com/office/drawing/2014/main" id="{7D744CE7-5BB5-4994-AC32-0F710FB9CCD4}"/>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8" name="任意多边形 133">
                    <a:extLst>
                      <a:ext uri="{FF2B5EF4-FFF2-40B4-BE49-F238E27FC236}">
                        <a16:creationId xmlns:a16="http://schemas.microsoft.com/office/drawing/2014/main" id="{80CD89CB-0B4E-42AB-AE3D-21E690B7A91D}"/>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9" name="任意多边形 134">
                    <a:extLst>
                      <a:ext uri="{FF2B5EF4-FFF2-40B4-BE49-F238E27FC236}">
                        <a16:creationId xmlns:a16="http://schemas.microsoft.com/office/drawing/2014/main" id="{C7356892-EC0E-410F-BEFC-AE9B83246D7D}"/>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0" name="任意多边形 135">
                    <a:extLst>
                      <a:ext uri="{FF2B5EF4-FFF2-40B4-BE49-F238E27FC236}">
                        <a16:creationId xmlns:a16="http://schemas.microsoft.com/office/drawing/2014/main" id="{430053E5-3339-4D4C-A2EB-B3466903FA8D}"/>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4" name="千图PPT彼岸天：ID 8661124库_组合 5">
                <a:extLst>
                  <a:ext uri="{FF2B5EF4-FFF2-40B4-BE49-F238E27FC236}">
                    <a16:creationId xmlns:a16="http://schemas.microsoft.com/office/drawing/2014/main" id="{372A4BAF-5A18-4C32-B0B9-44E3A6E8FAB6}"/>
                  </a:ext>
                </a:extLst>
              </p:cNvPr>
              <p:cNvGrpSpPr/>
              <p:nvPr>
                <p:custDataLst>
                  <p:tags r:id="rId5"/>
                </p:custDataLst>
              </p:nvPr>
            </p:nvGrpSpPr>
            <p:grpSpPr>
              <a:xfrm>
                <a:off x="4970583" y="1339914"/>
                <a:ext cx="2250835" cy="3575845"/>
                <a:chOff x="8364254" y="1339913"/>
                <a:chExt cx="2250834" cy="3575844"/>
              </a:xfrm>
            </p:grpSpPr>
            <p:sp>
              <p:nvSpPr>
                <p:cNvPr id="56" name="矩形 55">
                  <a:extLst>
                    <a:ext uri="{FF2B5EF4-FFF2-40B4-BE49-F238E27FC236}">
                      <a16:creationId xmlns:a16="http://schemas.microsoft.com/office/drawing/2014/main" id="{AF8255B4-0C5B-4279-ACB6-F5627D82CD30}"/>
                    </a:ext>
                  </a:extLst>
                </p:cNvPr>
                <p:cNvSpPr/>
                <p:nvPr/>
              </p:nvSpPr>
              <p:spPr>
                <a:xfrm>
                  <a:off x="836425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超理智型模式</a:t>
                  </a:r>
                </a:p>
              </p:txBody>
            </p:sp>
            <p:grpSp>
              <p:nvGrpSpPr>
                <p:cNvPr id="57" name="组合 56">
                  <a:extLst>
                    <a:ext uri="{FF2B5EF4-FFF2-40B4-BE49-F238E27FC236}">
                      <a16:creationId xmlns:a16="http://schemas.microsoft.com/office/drawing/2014/main" id="{697A0051-8ABD-4C28-836B-2744655A40C2}"/>
                    </a:ext>
                  </a:extLst>
                </p:cNvPr>
                <p:cNvGrpSpPr/>
                <p:nvPr/>
              </p:nvGrpSpPr>
              <p:grpSpPr>
                <a:xfrm>
                  <a:off x="8948651" y="1339913"/>
                  <a:ext cx="1082040" cy="2826488"/>
                  <a:chOff x="8948650" y="1339913"/>
                  <a:chExt cx="1082040" cy="2826488"/>
                </a:xfrm>
              </p:grpSpPr>
              <p:sp>
                <p:nvSpPr>
                  <p:cNvPr id="58" name="梯形 57">
                    <a:extLst>
                      <a:ext uri="{FF2B5EF4-FFF2-40B4-BE49-F238E27FC236}">
                        <a16:creationId xmlns:a16="http://schemas.microsoft.com/office/drawing/2014/main" id="{D9BF313B-DE1C-4E92-887C-9D508CCB0980}"/>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9" name="椭圆 58">
                    <a:extLst>
                      <a:ext uri="{FF2B5EF4-FFF2-40B4-BE49-F238E27FC236}">
                        <a16:creationId xmlns:a16="http://schemas.microsoft.com/office/drawing/2014/main" id="{9F64DA65-6D41-4A34-9BDC-1E628BF4A862}"/>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0" name="任意多边形 125">
                    <a:extLst>
                      <a:ext uri="{FF2B5EF4-FFF2-40B4-BE49-F238E27FC236}">
                        <a16:creationId xmlns:a16="http://schemas.microsoft.com/office/drawing/2014/main" id="{7F9B9092-E15B-4AA3-9145-65A16C87AB53}"/>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1" name="任意多边形 126">
                    <a:extLst>
                      <a:ext uri="{FF2B5EF4-FFF2-40B4-BE49-F238E27FC236}">
                        <a16:creationId xmlns:a16="http://schemas.microsoft.com/office/drawing/2014/main" id="{6235CA93-2C88-4BFA-A148-B396204FB667}"/>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2" name="任意多边形 127">
                    <a:extLst>
                      <a:ext uri="{FF2B5EF4-FFF2-40B4-BE49-F238E27FC236}">
                        <a16:creationId xmlns:a16="http://schemas.microsoft.com/office/drawing/2014/main" id="{6799DE83-2A70-45DB-991B-3288F49C5F1E}"/>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34" name="千图PPT彼岸天：ID 8661124库_组合 6">
              <a:extLst>
                <a:ext uri="{FF2B5EF4-FFF2-40B4-BE49-F238E27FC236}">
                  <a16:creationId xmlns:a16="http://schemas.microsoft.com/office/drawing/2014/main" id="{534EBEA7-34B7-400E-A09E-D755DED2BECD}"/>
                </a:ext>
              </a:extLst>
            </p:cNvPr>
            <p:cNvGrpSpPr/>
            <p:nvPr>
              <p:custDataLst>
                <p:tags r:id="rId1"/>
              </p:custDataLst>
            </p:nvPr>
          </p:nvGrpSpPr>
          <p:grpSpPr>
            <a:xfrm>
              <a:off x="7275737" y="1339914"/>
              <a:ext cx="2250835" cy="3575845"/>
              <a:chOff x="9333232" y="1339913"/>
              <a:chExt cx="2250834" cy="3575844"/>
            </a:xfrm>
          </p:grpSpPr>
          <p:sp>
            <p:nvSpPr>
              <p:cNvPr id="45" name="矩形 44">
                <a:extLst>
                  <a:ext uri="{FF2B5EF4-FFF2-40B4-BE49-F238E27FC236}">
                    <a16:creationId xmlns:a16="http://schemas.microsoft.com/office/drawing/2014/main" id="{F0DFA661-C93F-4C03-8912-745286BC28B8}"/>
                  </a:ext>
                </a:extLst>
              </p:cNvPr>
              <p:cNvSpPr/>
              <p:nvPr/>
            </p:nvSpPr>
            <p:spPr>
              <a:xfrm>
                <a:off x="9333232"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打岔型模式</a:t>
                </a:r>
              </a:p>
            </p:txBody>
          </p:sp>
          <p:grpSp>
            <p:nvGrpSpPr>
              <p:cNvPr id="46" name="组合 45">
                <a:extLst>
                  <a:ext uri="{FF2B5EF4-FFF2-40B4-BE49-F238E27FC236}">
                    <a16:creationId xmlns:a16="http://schemas.microsoft.com/office/drawing/2014/main" id="{97905AC7-F578-43B5-81B7-DC4593AA7BD4}"/>
                  </a:ext>
                </a:extLst>
              </p:cNvPr>
              <p:cNvGrpSpPr/>
              <p:nvPr/>
            </p:nvGrpSpPr>
            <p:grpSpPr>
              <a:xfrm>
                <a:off x="9917629" y="1339913"/>
                <a:ext cx="1082040" cy="2826488"/>
                <a:chOff x="8948650" y="1339913"/>
                <a:chExt cx="1082040" cy="2826488"/>
              </a:xfrm>
            </p:grpSpPr>
            <p:sp>
              <p:nvSpPr>
                <p:cNvPr id="47" name="梯形 46">
                  <a:extLst>
                    <a:ext uri="{FF2B5EF4-FFF2-40B4-BE49-F238E27FC236}">
                      <a16:creationId xmlns:a16="http://schemas.microsoft.com/office/drawing/2014/main" id="{55E4E076-60DB-487D-AC7D-F331F902BB1E}"/>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椭圆 47">
                  <a:extLst>
                    <a:ext uri="{FF2B5EF4-FFF2-40B4-BE49-F238E27FC236}">
                      <a16:creationId xmlns:a16="http://schemas.microsoft.com/office/drawing/2014/main" id="{9D7F51BA-AC4E-4328-BD9B-69DC0AFEAC17}"/>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任意多边形 117">
                  <a:extLst>
                    <a:ext uri="{FF2B5EF4-FFF2-40B4-BE49-F238E27FC236}">
                      <a16:creationId xmlns:a16="http://schemas.microsoft.com/office/drawing/2014/main" id="{30BF6282-F7E9-4E21-9B7E-53C90985D0C7}"/>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任意多边形 118">
                  <a:extLst>
                    <a:ext uri="{FF2B5EF4-FFF2-40B4-BE49-F238E27FC236}">
                      <a16:creationId xmlns:a16="http://schemas.microsoft.com/office/drawing/2014/main" id="{BDC53283-0CBA-4F03-82C5-3D63BFD6C68A}"/>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1" name="任意多边形 119">
                  <a:extLst>
                    <a:ext uri="{FF2B5EF4-FFF2-40B4-BE49-F238E27FC236}">
                      <a16:creationId xmlns:a16="http://schemas.microsoft.com/office/drawing/2014/main" id="{4FEB087C-C826-42EA-8FA2-48312EBCC2D9}"/>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5" name="千图PPT彼岸天：ID 8661124库_组合 7">
              <a:extLst>
                <a:ext uri="{FF2B5EF4-FFF2-40B4-BE49-F238E27FC236}">
                  <a16:creationId xmlns:a16="http://schemas.microsoft.com/office/drawing/2014/main" id="{AB807BA5-D22E-4BC9-8027-9C30C11DA1A1}"/>
                </a:ext>
              </a:extLst>
            </p:cNvPr>
            <p:cNvGrpSpPr/>
            <p:nvPr>
              <p:custDataLst>
                <p:tags r:id="rId2"/>
              </p:custDataLst>
            </p:nvPr>
          </p:nvGrpSpPr>
          <p:grpSpPr>
            <a:xfrm>
              <a:off x="9580893" y="1339914"/>
              <a:ext cx="2250835" cy="3575845"/>
              <a:chOff x="9333232" y="1339913"/>
              <a:chExt cx="2250834" cy="3575844"/>
            </a:xfrm>
          </p:grpSpPr>
          <p:sp>
            <p:nvSpPr>
              <p:cNvPr id="37" name="矩形 36">
                <a:extLst>
                  <a:ext uri="{FF2B5EF4-FFF2-40B4-BE49-F238E27FC236}">
                    <a16:creationId xmlns:a16="http://schemas.microsoft.com/office/drawing/2014/main" id="{A68A05B8-F130-4DB2-AFCC-D32EC42650BC}"/>
                  </a:ext>
                </a:extLst>
              </p:cNvPr>
              <p:cNvSpPr/>
              <p:nvPr/>
            </p:nvSpPr>
            <p:spPr>
              <a:xfrm>
                <a:off x="9333232"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一致型模式</a:t>
                </a:r>
              </a:p>
            </p:txBody>
          </p:sp>
          <p:grpSp>
            <p:nvGrpSpPr>
              <p:cNvPr id="38" name="组合 37">
                <a:extLst>
                  <a:ext uri="{FF2B5EF4-FFF2-40B4-BE49-F238E27FC236}">
                    <a16:creationId xmlns:a16="http://schemas.microsoft.com/office/drawing/2014/main" id="{BD6E7C7F-9264-405B-8383-92C469A94D16}"/>
                  </a:ext>
                </a:extLst>
              </p:cNvPr>
              <p:cNvGrpSpPr/>
              <p:nvPr/>
            </p:nvGrpSpPr>
            <p:grpSpPr>
              <a:xfrm>
                <a:off x="9917629" y="1339913"/>
                <a:ext cx="1082040" cy="2826488"/>
                <a:chOff x="8948650" y="1339913"/>
                <a:chExt cx="1082040" cy="2826488"/>
              </a:xfrm>
            </p:grpSpPr>
            <p:sp>
              <p:nvSpPr>
                <p:cNvPr id="39" name="梯形 38">
                  <a:extLst>
                    <a:ext uri="{FF2B5EF4-FFF2-40B4-BE49-F238E27FC236}">
                      <a16:creationId xmlns:a16="http://schemas.microsoft.com/office/drawing/2014/main" id="{DBA8F8E7-3976-4970-998B-0185A7DE85F3}"/>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0" name="椭圆 39">
                  <a:extLst>
                    <a:ext uri="{FF2B5EF4-FFF2-40B4-BE49-F238E27FC236}">
                      <a16:creationId xmlns:a16="http://schemas.microsoft.com/office/drawing/2014/main" id="{4A0B13FE-B641-41BD-A40B-99F0A982D49C}"/>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任意多边形 109">
                  <a:extLst>
                    <a:ext uri="{FF2B5EF4-FFF2-40B4-BE49-F238E27FC236}">
                      <a16:creationId xmlns:a16="http://schemas.microsoft.com/office/drawing/2014/main" id="{CBD7BDCA-A139-4192-A7E8-C96AC176517E}"/>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2" name="任意多边形 110">
                  <a:extLst>
                    <a:ext uri="{FF2B5EF4-FFF2-40B4-BE49-F238E27FC236}">
                      <a16:creationId xmlns:a16="http://schemas.microsoft.com/office/drawing/2014/main" id="{1ECE53E4-17B7-466C-AAAD-55DC1FA837E2}"/>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3" name="任意多边形 111">
                  <a:extLst>
                    <a:ext uri="{FF2B5EF4-FFF2-40B4-BE49-F238E27FC236}">
                      <a16:creationId xmlns:a16="http://schemas.microsoft.com/office/drawing/2014/main" id="{A8E986E0-44C9-40BF-B072-7AAC6DACC455}"/>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303359797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100237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b="1" dirty="0">
                <a:solidFill>
                  <a:schemeClr val="accent2"/>
                </a:solidFill>
                <a:latin typeface="微软雅黑" panose="020B0503020204020204" pitchFamily="34" charset="-122"/>
                <a:ea typeface="微软雅黑" panose="020B0503020204020204" pitchFamily="34" charset="-122"/>
              </a:rPr>
              <a:t>5</a:t>
            </a:r>
            <a:r>
              <a:rPr lang="zh-CN" altLang="en-US" sz="2200" b="1" dirty="0">
                <a:solidFill>
                  <a:schemeClr val="accent2"/>
                </a:solidFill>
                <a:latin typeface="微软雅黑" panose="020B0503020204020204" pitchFamily="34" charset="-122"/>
                <a:ea typeface="微软雅黑" panose="020B0503020204020204" pitchFamily="34" charset="-122"/>
              </a:rPr>
              <a:t>种网络沟通模式</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3" name="表格 3">
            <a:extLst>
              <a:ext uri="{FF2B5EF4-FFF2-40B4-BE49-F238E27FC236}">
                <a16:creationId xmlns:a16="http://schemas.microsoft.com/office/drawing/2014/main" id="{6E727968-45E7-472D-9B96-91A53308B4B5}"/>
              </a:ext>
            </a:extLst>
          </p:cNvPr>
          <p:cNvGraphicFramePr>
            <a:graphicFrameLocks noGrp="1"/>
          </p:cNvGraphicFramePr>
          <p:nvPr>
            <p:extLst>
              <p:ext uri="{D42A27DB-BD31-4B8C-83A1-F6EECF244321}">
                <p14:modId xmlns:p14="http://schemas.microsoft.com/office/powerpoint/2010/main" val="350159895"/>
              </p:ext>
            </p:extLst>
          </p:nvPr>
        </p:nvGraphicFramePr>
        <p:xfrm>
          <a:off x="1166086" y="2377550"/>
          <a:ext cx="9720942" cy="3089934"/>
        </p:xfrm>
        <a:graphic>
          <a:graphicData uri="http://schemas.openxmlformats.org/drawingml/2006/table">
            <a:tbl>
              <a:tblPr firstRow="1" bandRow="1">
                <a:tableStyleId>{21E4AEA4-8DFA-4A89-87EB-49C32662AFE0}</a:tableStyleId>
              </a:tblPr>
              <a:tblGrid>
                <a:gridCol w="3240314">
                  <a:extLst>
                    <a:ext uri="{9D8B030D-6E8A-4147-A177-3AD203B41FA5}">
                      <a16:colId xmlns:a16="http://schemas.microsoft.com/office/drawing/2014/main" val="4057834322"/>
                    </a:ext>
                  </a:extLst>
                </a:gridCol>
                <a:gridCol w="4647058">
                  <a:extLst>
                    <a:ext uri="{9D8B030D-6E8A-4147-A177-3AD203B41FA5}">
                      <a16:colId xmlns:a16="http://schemas.microsoft.com/office/drawing/2014/main" val="2313479530"/>
                    </a:ext>
                  </a:extLst>
                </a:gridCol>
                <a:gridCol w="1833570">
                  <a:extLst>
                    <a:ext uri="{9D8B030D-6E8A-4147-A177-3AD203B41FA5}">
                      <a16:colId xmlns:a16="http://schemas.microsoft.com/office/drawing/2014/main" val="1096953466"/>
                    </a:ext>
                  </a:extLst>
                </a:gridCol>
              </a:tblGrid>
              <a:tr h="514989">
                <a:tc>
                  <a:txBody>
                    <a:bodyPr/>
                    <a:lstStyle/>
                    <a:p>
                      <a:endParaRPr lang="zh-CN" altLang="en-US" sz="2200"/>
                    </a:p>
                  </a:txBody>
                  <a:tcPr marL="109361" marR="109361" marT="54680" marB="54680"/>
                </a:tc>
                <a:tc>
                  <a:txBody>
                    <a:bodyPr/>
                    <a:lstStyle/>
                    <a:p>
                      <a:endParaRPr lang="zh-CN" altLang="en-US" sz="2200"/>
                    </a:p>
                  </a:txBody>
                  <a:tcPr marL="109361" marR="109361" marT="54680" marB="54680"/>
                </a:tc>
                <a:tc>
                  <a:txBody>
                    <a:bodyPr/>
                    <a:lstStyle/>
                    <a:p>
                      <a:endParaRPr lang="zh-CN" altLang="en-US" sz="2200"/>
                    </a:p>
                  </a:txBody>
                  <a:tcPr marL="109361" marR="109361" marT="54680" marB="54680"/>
                </a:tc>
                <a:extLst>
                  <a:ext uri="{0D108BD9-81ED-4DB2-BD59-A6C34878D82A}">
                    <a16:rowId xmlns:a16="http://schemas.microsoft.com/office/drawing/2014/main" val="1453599634"/>
                  </a:ext>
                </a:extLst>
              </a:tr>
              <a:tr h="514989">
                <a:tc>
                  <a:txBody>
                    <a:bodyPr/>
                    <a:lstStyle/>
                    <a:p>
                      <a:endParaRPr lang="zh-CN" altLang="en-US" sz="2200"/>
                    </a:p>
                  </a:txBody>
                  <a:tcPr marL="109361" marR="109361" marT="54680" marB="54680"/>
                </a:tc>
                <a:tc>
                  <a:txBody>
                    <a:bodyPr/>
                    <a:lstStyle/>
                    <a:p>
                      <a:endParaRPr lang="zh-CN" altLang="en-US" sz="2200"/>
                    </a:p>
                  </a:txBody>
                  <a:tcPr marL="109361" marR="109361" marT="54680" marB="54680"/>
                </a:tc>
                <a:tc>
                  <a:txBody>
                    <a:bodyPr/>
                    <a:lstStyle/>
                    <a:p>
                      <a:endParaRPr lang="zh-CN" altLang="en-US" sz="2200"/>
                    </a:p>
                  </a:txBody>
                  <a:tcPr marL="109361" marR="109361" marT="54680" marB="54680"/>
                </a:tc>
                <a:extLst>
                  <a:ext uri="{0D108BD9-81ED-4DB2-BD59-A6C34878D82A}">
                    <a16:rowId xmlns:a16="http://schemas.microsoft.com/office/drawing/2014/main" val="160691355"/>
                  </a:ext>
                </a:extLst>
              </a:tr>
              <a:tr h="514989">
                <a:tc>
                  <a:txBody>
                    <a:bodyPr/>
                    <a:lstStyle/>
                    <a:p>
                      <a:endParaRPr lang="zh-CN" altLang="en-US" sz="2200"/>
                    </a:p>
                  </a:txBody>
                  <a:tcPr marL="109361" marR="109361" marT="54680" marB="54680"/>
                </a:tc>
                <a:tc>
                  <a:txBody>
                    <a:bodyPr/>
                    <a:lstStyle/>
                    <a:p>
                      <a:endParaRPr lang="zh-CN" altLang="en-US" sz="2200" dirty="0"/>
                    </a:p>
                  </a:txBody>
                  <a:tcPr marL="109361" marR="109361" marT="54680" marB="54680"/>
                </a:tc>
                <a:tc>
                  <a:txBody>
                    <a:bodyPr/>
                    <a:lstStyle/>
                    <a:p>
                      <a:endParaRPr lang="zh-CN" altLang="en-US" sz="2200"/>
                    </a:p>
                  </a:txBody>
                  <a:tcPr marL="109361" marR="109361" marT="54680" marB="54680"/>
                </a:tc>
                <a:extLst>
                  <a:ext uri="{0D108BD9-81ED-4DB2-BD59-A6C34878D82A}">
                    <a16:rowId xmlns:a16="http://schemas.microsoft.com/office/drawing/2014/main" val="2660613027"/>
                  </a:ext>
                </a:extLst>
              </a:tr>
              <a:tr h="514989">
                <a:tc>
                  <a:txBody>
                    <a:bodyPr/>
                    <a:lstStyle/>
                    <a:p>
                      <a:endParaRPr lang="zh-CN" altLang="en-US" sz="2200"/>
                    </a:p>
                  </a:txBody>
                  <a:tcPr marL="109361" marR="109361" marT="54680" marB="54680"/>
                </a:tc>
                <a:tc>
                  <a:txBody>
                    <a:bodyPr/>
                    <a:lstStyle/>
                    <a:p>
                      <a:endParaRPr lang="zh-CN" altLang="en-US" sz="2200"/>
                    </a:p>
                  </a:txBody>
                  <a:tcPr marL="109361" marR="109361" marT="54680" marB="54680"/>
                </a:tc>
                <a:tc>
                  <a:txBody>
                    <a:bodyPr/>
                    <a:lstStyle/>
                    <a:p>
                      <a:endParaRPr lang="zh-CN" altLang="en-US" sz="2200"/>
                    </a:p>
                  </a:txBody>
                  <a:tcPr marL="109361" marR="109361" marT="54680" marB="54680"/>
                </a:tc>
                <a:extLst>
                  <a:ext uri="{0D108BD9-81ED-4DB2-BD59-A6C34878D82A}">
                    <a16:rowId xmlns:a16="http://schemas.microsoft.com/office/drawing/2014/main" val="4179149362"/>
                  </a:ext>
                </a:extLst>
              </a:tr>
              <a:tr h="514989">
                <a:tc>
                  <a:txBody>
                    <a:bodyPr/>
                    <a:lstStyle/>
                    <a:p>
                      <a:endParaRPr lang="zh-CN" altLang="en-US" sz="2200"/>
                    </a:p>
                  </a:txBody>
                  <a:tcPr marL="109361" marR="109361" marT="54680" marB="54680"/>
                </a:tc>
                <a:tc>
                  <a:txBody>
                    <a:bodyPr/>
                    <a:lstStyle/>
                    <a:p>
                      <a:endParaRPr lang="zh-CN" altLang="en-US" sz="2200"/>
                    </a:p>
                  </a:txBody>
                  <a:tcPr marL="109361" marR="109361" marT="54680" marB="54680"/>
                </a:tc>
                <a:tc>
                  <a:txBody>
                    <a:bodyPr/>
                    <a:lstStyle/>
                    <a:p>
                      <a:endParaRPr lang="zh-CN" altLang="en-US" sz="2200"/>
                    </a:p>
                  </a:txBody>
                  <a:tcPr marL="109361" marR="109361" marT="54680" marB="54680"/>
                </a:tc>
                <a:extLst>
                  <a:ext uri="{0D108BD9-81ED-4DB2-BD59-A6C34878D82A}">
                    <a16:rowId xmlns:a16="http://schemas.microsoft.com/office/drawing/2014/main" val="3419257509"/>
                  </a:ext>
                </a:extLst>
              </a:tr>
              <a:tr h="514989">
                <a:tc>
                  <a:txBody>
                    <a:bodyPr/>
                    <a:lstStyle/>
                    <a:p>
                      <a:endParaRPr lang="zh-CN" altLang="en-US" sz="2200"/>
                    </a:p>
                  </a:txBody>
                  <a:tcPr marL="109361" marR="109361" marT="54680" marB="54680"/>
                </a:tc>
                <a:tc>
                  <a:txBody>
                    <a:bodyPr/>
                    <a:lstStyle/>
                    <a:p>
                      <a:endParaRPr lang="zh-CN" altLang="en-US" sz="2200" dirty="0"/>
                    </a:p>
                  </a:txBody>
                  <a:tcPr marL="109361" marR="109361" marT="54680" marB="54680"/>
                </a:tc>
                <a:tc>
                  <a:txBody>
                    <a:bodyPr/>
                    <a:lstStyle/>
                    <a:p>
                      <a:endParaRPr lang="zh-CN" altLang="en-US" sz="2200" dirty="0"/>
                    </a:p>
                  </a:txBody>
                  <a:tcPr marL="109361" marR="109361" marT="54680" marB="54680"/>
                </a:tc>
                <a:extLst>
                  <a:ext uri="{0D108BD9-81ED-4DB2-BD59-A6C34878D82A}">
                    <a16:rowId xmlns:a16="http://schemas.microsoft.com/office/drawing/2014/main" val="3493462524"/>
                  </a:ext>
                </a:extLst>
              </a:tr>
            </a:tbl>
          </a:graphicData>
        </a:graphic>
      </p:graphicFrame>
      <p:sp>
        <p:nvSpPr>
          <p:cNvPr id="12" name="文本框 11">
            <a:extLst>
              <a:ext uri="{FF2B5EF4-FFF2-40B4-BE49-F238E27FC236}">
                <a16:creationId xmlns:a16="http://schemas.microsoft.com/office/drawing/2014/main" id="{EFB6BD29-459B-4B23-A197-C92BE9931D89}"/>
              </a:ext>
            </a:extLst>
          </p:cNvPr>
          <p:cNvSpPr txBox="1"/>
          <p:nvPr/>
        </p:nvSpPr>
        <p:spPr>
          <a:xfrm>
            <a:off x="1994339" y="2433772"/>
            <a:ext cx="1757855"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网络沟通模式</a:t>
            </a:r>
            <a:endParaRPr lang="zh-CN" altLang="en-US" sz="2000" b="1" dirty="0">
              <a:solidFill>
                <a:schemeClr val="bg1"/>
              </a:solidFill>
            </a:endParaRPr>
          </a:p>
        </p:txBody>
      </p:sp>
      <p:sp>
        <p:nvSpPr>
          <p:cNvPr id="14" name="文本框 13">
            <a:extLst>
              <a:ext uri="{FF2B5EF4-FFF2-40B4-BE49-F238E27FC236}">
                <a16:creationId xmlns:a16="http://schemas.microsoft.com/office/drawing/2014/main" id="{073556EC-082F-44B3-BF13-5AC9F7CE9B6D}"/>
              </a:ext>
            </a:extLst>
          </p:cNvPr>
          <p:cNvSpPr txBox="1"/>
          <p:nvPr/>
        </p:nvSpPr>
        <p:spPr>
          <a:xfrm>
            <a:off x="5602542" y="2428502"/>
            <a:ext cx="2431567"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代表性答案或表现</a:t>
            </a:r>
            <a:endParaRPr lang="zh-CN" altLang="en-US" sz="2000" b="1" dirty="0">
              <a:solidFill>
                <a:schemeClr val="bg1"/>
              </a:solidFill>
            </a:endParaRPr>
          </a:p>
        </p:txBody>
      </p:sp>
      <p:sp>
        <p:nvSpPr>
          <p:cNvPr id="15" name="文本框 14">
            <a:extLst>
              <a:ext uri="{FF2B5EF4-FFF2-40B4-BE49-F238E27FC236}">
                <a16:creationId xmlns:a16="http://schemas.microsoft.com/office/drawing/2014/main" id="{D1C081B2-4120-484E-8508-11D6108B7F6B}"/>
              </a:ext>
            </a:extLst>
          </p:cNvPr>
          <p:cNvSpPr txBox="1"/>
          <p:nvPr/>
        </p:nvSpPr>
        <p:spPr>
          <a:xfrm>
            <a:off x="9566030" y="2428502"/>
            <a:ext cx="820987"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占比</a:t>
            </a:r>
            <a:endParaRPr lang="zh-CN" altLang="en-US" sz="2000" b="1" dirty="0">
              <a:solidFill>
                <a:schemeClr val="bg1"/>
              </a:solidFill>
            </a:endParaRPr>
          </a:p>
        </p:txBody>
      </p:sp>
      <p:grpSp>
        <p:nvGrpSpPr>
          <p:cNvPr id="21" name="组合 20">
            <a:extLst>
              <a:ext uri="{FF2B5EF4-FFF2-40B4-BE49-F238E27FC236}">
                <a16:creationId xmlns:a16="http://schemas.microsoft.com/office/drawing/2014/main" id="{776CE714-F5C4-41B7-AB3C-467C394D7174}"/>
              </a:ext>
            </a:extLst>
          </p:cNvPr>
          <p:cNvGrpSpPr/>
          <p:nvPr/>
        </p:nvGrpSpPr>
        <p:grpSpPr>
          <a:xfrm>
            <a:off x="1928122" y="2953044"/>
            <a:ext cx="8647387" cy="2453343"/>
            <a:chOff x="1928122" y="2953044"/>
            <a:chExt cx="8647387" cy="2453343"/>
          </a:xfrm>
        </p:grpSpPr>
        <p:sp>
          <p:nvSpPr>
            <p:cNvPr id="16" name="文本框 15">
              <a:extLst>
                <a:ext uri="{FF2B5EF4-FFF2-40B4-BE49-F238E27FC236}">
                  <a16:creationId xmlns:a16="http://schemas.microsoft.com/office/drawing/2014/main" id="{7DD0E09E-642C-439A-BE80-6D9BEA210D97}"/>
                </a:ext>
              </a:extLst>
            </p:cNvPr>
            <p:cNvSpPr txBox="1"/>
            <p:nvPr/>
          </p:nvSpPr>
          <p:spPr>
            <a:xfrm>
              <a:off x="1994339" y="2953314"/>
              <a:ext cx="1757855" cy="369332"/>
            </a:xfrm>
            <a:prstGeom prst="rect">
              <a:avLst/>
            </a:prstGeom>
            <a:noFill/>
          </p:spPr>
          <p:txBody>
            <a:bodyPr wrap="square">
              <a:spAutoFit/>
            </a:bodyPr>
            <a:lstStyle/>
            <a:p>
              <a:r>
                <a:rPr lang="zh-CN" altLang="zh-CN" dirty="0">
                  <a:solidFill>
                    <a:schemeClr val="bg2">
                      <a:lumMod val="25000"/>
                    </a:schemeClr>
                  </a:solidFill>
                  <a:latin typeface="微软雅黑" panose="020B0503020204020204" pitchFamily="34" charset="-122"/>
                  <a:ea typeface="微软雅黑" panose="020B0503020204020204" pitchFamily="34" charset="-122"/>
                </a:rPr>
                <a:t>讨好型模式</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17B490BE-2C19-44F3-9600-569F6678F674}"/>
                </a:ext>
              </a:extLst>
            </p:cNvPr>
            <p:cNvSpPr txBox="1"/>
            <p:nvPr/>
          </p:nvSpPr>
          <p:spPr>
            <a:xfrm>
              <a:off x="1994338" y="3509685"/>
              <a:ext cx="1757855" cy="369332"/>
            </a:xfrm>
            <a:prstGeom prst="rect">
              <a:avLst/>
            </a:prstGeom>
            <a:noFill/>
          </p:spPr>
          <p:txBody>
            <a:bodyPr wrap="square">
              <a:spAutoFit/>
            </a:bodyPr>
            <a:lstStyle/>
            <a:p>
              <a:r>
                <a:rPr lang="zh-CN" altLang="zh-CN" dirty="0">
                  <a:solidFill>
                    <a:schemeClr val="bg2">
                      <a:lumMod val="25000"/>
                    </a:schemeClr>
                  </a:solidFill>
                  <a:latin typeface="微软雅黑" panose="020B0503020204020204" pitchFamily="34" charset="-122"/>
                  <a:ea typeface="微软雅黑" panose="020B0503020204020204" pitchFamily="34" charset="-122"/>
                </a:rPr>
                <a:t>指责型模式</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D907B59A-415C-469A-9342-50C4BD971A1B}"/>
                </a:ext>
              </a:extLst>
            </p:cNvPr>
            <p:cNvSpPr txBox="1"/>
            <p:nvPr/>
          </p:nvSpPr>
          <p:spPr>
            <a:xfrm>
              <a:off x="1928122" y="4024119"/>
              <a:ext cx="1890285" cy="369332"/>
            </a:xfrm>
            <a:prstGeom prst="rect">
              <a:avLst/>
            </a:prstGeom>
            <a:noFill/>
          </p:spPr>
          <p:txBody>
            <a:bodyPr wrap="square">
              <a:spAutoFit/>
            </a:bodyPr>
            <a:lstStyle/>
            <a:p>
              <a:r>
                <a:rPr lang="zh-CN" altLang="zh-CN" dirty="0">
                  <a:solidFill>
                    <a:schemeClr val="bg2">
                      <a:lumMod val="25000"/>
                    </a:schemeClr>
                  </a:solidFill>
                  <a:latin typeface="微软雅黑" panose="020B0503020204020204" pitchFamily="34" charset="-122"/>
                  <a:ea typeface="微软雅黑" panose="020B0503020204020204" pitchFamily="34" charset="-122"/>
                </a:rPr>
                <a:t>超理智型模式</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C0D14F4E-E72D-4E6F-AB32-DA7333C3E525}"/>
                </a:ext>
              </a:extLst>
            </p:cNvPr>
            <p:cNvSpPr txBox="1"/>
            <p:nvPr/>
          </p:nvSpPr>
          <p:spPr>
            <a:xfrm>
              <a:off x="1994338" y="4512883"/>
              <a:ext cx="1631731" cy="369332"/>
            </a:xfrm>
            <a:prstGeom prst="rect">
              <a:avLst/>
            </a:prstGeom>
            <a:noFill/>
          </p:spPr>
          <p:txBody>
            <a:bodyPr wrap="square">
              <a:spAutoFit/>
            </a:bodyPr>
            <a:lstStyle/>
            <a:p>
              <a:r>
                <a:rPr lang="zh-CN" altLang="zh-CN" dirty="0">
                  <a:solidFill>
                    <a:schemeClr val="bg2">
                      <a:lumMod val="25000"/>
                    </a:schemeClr>
                  </a:solidFill>
                  <a:latin typeface="微软雅黑" panose="020B0503020204020204" pitchFamily="34" charset="-122"/>
                  <a:ea typeface="微软雅黑" panose="020B0503020204020204" pitchFamily="34" charset="-122"/>
                </a:rPr>
                <a:t>打岔型模式</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69F0C8F1-796C-4338-ABB1-F1DB08CD3F63}"/>
                </a:ext>
              </a:extLst>
            </p:cNvPr>
            <p:cNvSpPr txBox="1"/>
            <p:nvPr/>
          </p:nvSpPr>
          <p:spPr>
            <a:xfrm>
              <a:off x="1959652" y="5025148"/>
              <a:ext cx="1612812" cy="369332"/>
            </a:xfrm>
            <a:prstGeom prst="rect">
              <a:avLst/>
            </a:prstGeom>
            <a:noFill/>
          </p:spPr>
          <p:txBody>
            <a:bodyPr wrap="square">
              <a:spAutoFit/>
            </a:bodyPr>
            <a:lstStyle/>
            <a:p>
              <a:r>
                <a:rPr lang="zh-CN" altLang="zh-CN" dirty="0">
                  <a:solidFill>
                    <a:schemeClr val="bg2">
                      <a:lumMod val="25000"/>
                    </a:schemeClr>
                  </a:solidFill>
                  <a:latin typeface="微软雅黑" panose="020B0503020204020204" pitchFamily="34" charset="-122"/>
                  <a:ea typeface="微软雅黑" panose="020B0503020204020204" pitchFamily="34" charset="-122"/>
                </a:rPr>
                <a:t>一致型模式</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D440C85F-21C1-4C60-A403-B1FFAFB2F250}"/>
                </a:ext>
              </a:extLst>
            </p:cNvPr>
            <p:cNvSpPr txBox="1"/>
            <p:nvPr/>
          </p:nvSpPr>
          <p:spPr>
            <a:xfrm>
              <a:off x="6285112" y="2953044"/>
              <a:ext cx="594960"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是</a:t>
              </a:r>
            </a:p>
          </p:txBody>
        </p:sp>
        <p:sp>
          <p:nvSpPr>
            <p:cNvPr id="27" name="文本框 26">
              <a:extLst>
                <a:ext uri="{FF2B5EF4-FFF2-40B4-BE49-F238E27FC236}">
                  <a16:creationId xmlns:a16="http://schemas.microsoft.com/office/drawing/2014/main" id="{B2476203-3910-41B7-AC78-B655C80AA80D}"/>
                </a:ext>
              </a:extLst>
            </p:cNvPr>
            <p:cNvSpPr txBox="1"/>
            <p:nvPr/>
          </p:nvSpPr>
          <p:spPr>
            <a:xfrm>
              <a:off x="6162141" y="3509685"/>
              <a:ext cx="840902"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不是</a:t>
              </a:r>
            </a:p>
          </p:txBody>
        </p:sp>
        <p:sp>
          <p:nvSpPr>
            <p:cNvPr id="28" name="文本框 27">
              <a:extLst>
                <a:ext uri="{FF2B5EF4-FFF2-40B4-BE49-F238E27FC236}">
                  <a16:creationId xmlns:a16="http://schemas.microsoft.com/office/drawing/2014/main" id="{AA053049-996E-46FA-9A5F-2B260DD252F5}"/>
                </a:ext>
              </a:extLst>
            </p:cNvPr>
            <p:cNvSpPr txBox="1"/>
            <p:nvPr/>
          </p:nvSpPr>
          <p:spPr>
            <a:xfrm>
              <a:off x="5201271" y="4024119"/>
              <a:ext cx="3234108"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不给任何真实感受的相关线索</a:t>
              </a:r>
            </a:p>
          </p:txBody>
        </p:sp>
        <p:sp>
          <p:nvSpPr>
            <p:cNvPr id="29" name="文本框 28">
              <a:extLst>
                <a:ext uri="{FF2B5EF4-FFF2-40B4-BE49-F238E27FC236}">
                  <a16:creationId xmlns:a16="http://schemas.microsoft.com/office/drawing/2014/main" id="{B17BFFDC-DB4A-4536-B811-4D4F76DACCFA}"/>
                </a:ext>
              </a:extLst>
            </p:cNvPr>
            <p:cNvSpPr txBox="1"/>
            <p:nvPr/>
          </p:nvSpPr>
          <p:spPr>
            <a:xfrm>
              <a:off x="5579641" y="4512293"/>
              <a:ext cx="2435546"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若无其事、毫无知觉</a:t>
              </a:r>
            </a:p>
          </p:txBody>
        </p:sp>
        <p:sp>
          <p:nvSpPr>
            <p:cNvPr id="30" name="文本框 29">
              <a:extLst>
                <a:ext uri="{FF2B5EF4-FFF2-40B4-BE49-F238E27FC236}">
                  <a16:creationId xmlns:a16="http://schemas.microsoft.com/office/drawing/2014/main" id="{C7A2B584-4555-4565-BF61-366350F4AF70}"/>
                </a:ext>
              </a:extLst>
            </p:cNvPr>
            <p:cNvSpPr txBox="1"/>
            <p:nvPr/>
          </p:nvSpPr>
          <p:spPr>
            <a:xfrm>
              <a:off x="5874720" y="5037055"/>
              <a:ext cx="1566604"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给与真实答案</a:t>
              </a:r>
            </a:p>
          </p:txBody>
        </p:sp>
        <p:sp>
          <p:nvSpPr>
            <p:cNvPr id="31" name="文本框 30">
              <a:extLst>
                <a:ext uri="{FF2B5EF4-FFF2-40B4-BE49-F238E27FC236}">
                  <a16:creationId xmlns:a16="http://schemas.microsoft.com/office/drawing/2014/main" id="{AA8A1AD0-8F06-4B1A-B55F-41DB14A104D7}"/>
                </a:ext>
              </a:extLst>
            </p:cNvPr>
            <p:cNvSpPr txBox="1"/>
            <p:nvPr/>
          </p:nvSpPr>
          <p:spPr>
            <a:xfrm>
              <a:off x="9622831" y="2953044"/>
              <a:ext cx="707383" cy="369332"/>
            </a:xfrm>
            <a:prstGeom prst="rect">
              <a:avLst/>
            </a:prstGeom>
            <a:noFill/>
          </p:spPr>
          <p:txBody>
            <a:bodyPr wrap="square">
              <a:spAutoFit/>
            </a:bodyPr>
            <a:lstStyle/>
            <a:p>
              <a:r>
                <a:rPr lang="en-US" altLang="zh-CN" dirty="0">
                  <a:solidFill>
                    <a:schemeClr val="bg2">
                      <a:lumMod val="25000"/>
                    </a:schemeClr>
                  </a:solidFill>
                  <a:latin typeface="微软雅黑" panose="020B0503020204020204" pitchFamily="34" charset="-122"/>
                  <a:ea typeface="微软雅黑" panose="020B0503020204020204" pitchFamily="34" charset="-122"/>
                </a:rPr>
                <a:t>50%</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79E88674-F9BA-48F8-94FE-45FB205EABBE}"/>
                </a:ext>
              </a:extLst>
            </p:cNvPr>
            <p:cNvSpPr txBox="1"/>
            <p:nvPr/>
          </p:nvSpPr>
          <p:spPr>
            <a:xfrm>
              <a:off x="9622831" y="3446808"/>
              <a:ext cx="707383" cy="369332"/>
            </a:xfrm>
            <a:prstGeom prst="rect">
              <a:avLst/>
            </a:prstGeom>
            <a:noFill/>
          </p:spPr>
          <p:txBody>
            <a:bodyPr wrap="square">
              <a:spAutoFit/>
            </a:bodyPr>
            <a:lstStyle/>
            <a:p>
              <a:r>
                <a:rPr lang="en-US" altLang="zh-CN" dirty="0">
                  <a:solidFill>
                    <a:schemeClr val="bg2">
                      <a:lumMod val="25000"/>
                    </a:schemeClr>
                  </a:solidFill>
                  <a:latin typeface="微软雅黑" panose="020B0503020204020204" pitchFamily="34" charset="-122"/>
                  <a:ea typeface="微软雅黑" panose="020B0503020204020204" pitchFamily="34" charset="-122"/>
                </a:rPr>
                <a:t>30%</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74AABB86-FB68-46CA-8770-B93DC2A68ED1}"/>
                </a:ext>
              </a:extLst>
            </p:cNvPr>
            <p:cNvSpPr txBox="1"/>
            <p:nvPr/>
          </p:nvSpPr>
          <p:spPr>
            <a:xfrm>
              <a:off x="9622831" y="4003179"/>
              <a:ext cx="707383" cy="369332"/>
            </a:xfrm>
            <a:prstGeom prst="rect">
              <a:avLst/>
            </a:prstGeom>
            <a:noFill/>
          </p:spPr>
          <p:txBody>
            <a:bodyPr wrap="square">
              <a:spAutoFit/>
            </a:bodyPr>
            <a:lstStyle/>
            <a:p>
              <a:r>
                <a:rPr lang="en-US" altLang="zh-CN" dirty="0">
                  <a:solidFill>
                    <a:schemeClr val="bg2">
                      <a:lumMod val="25000"/>
                    </a:schemeClr>
                  </a:solidFill>
                  <a:latin typeface="微软雅黑" panose="020B0503020204020204" pitchFamily="34" charset="-122"/>
                  <a:ea typeface="微软雅黑" panose="020B0503020204020204" pitchFamily="34" charset="-122"/>
                </a:rPr>
                <a:t>15%</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B8ECE76B-589F-4B51-B78E-BA9B2F5BD60C}"/>
                </a:ext>
              </a:extLst>
            </p:cNvPr>
            <p:cNvSpPr txBox="1"/>
            <p:nvPr/>
          </p:nvSpPr>
          <p:spPr>
            <a:xfrm>
              <a:off x="9615067" y="4509606"/>
              <a:ext cx="820987" cy="369332"/>
            </a:xfrm>
            <a:prstGeom prst="rect">
              <a:avLst/>
            </a:prstGeom>
            <a:noFill/>
          </p:spPr>
          <p:txBody>
            <a:bodyPr wrap="square">
              <a:spAutoFit/>
            </a:bodyPr>
            <a:lstStyle/>
            <a:p>
              <a:r>
                <a:rPr lang="en-US" altLang="zh-CN" dirty="0">
                  <a:solidFill>
                    <a:schemeClr val="bg2">
                      <a:lumMod val="25000"/>
                    </a:schemeClr>
                  </a:solidFill>
                  <a:latin typeface="微软雅黑" panose="020B0503020204020204" pitchFamily="34" charset="-122"/>
                  <a:ea typeface="微软雅黑" panose="020B0503020204020204" pitchFamily="34" charset="-122"/>
                </a:rPr>
                <a:t>0.5%</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49DF9268-A687-4646-99AE-172B6C442599}"/>
                </a:ext>
              </a:extLst>
            </p:cNvPr>
            <p:cNvSpPr txBox="1"/>
            <p:nvPr/>
          </p:nvSpPr>
          <p:spPr>
            <a:xfrm>
              <a:off x="9622831" y="5016033"/>
              <a:ext cx="952678" cy="369332"/>
            </a:xfrm>
            <a:prstGeom prst="rect">
              <a:avLst/>
            </a:prstGeom>
            <a:noFill/>
          </p:spPr>
          <p:txBody>
            <a:bodyPr wrap="square">
              <a:spAutoFit/>
            </a:bodyPr>
            <a:lstStyle/>
            <a:p>
              <a:r>
                <a:rPr lang="en-US" altLang="zh-CN" dirty="0">
                  <a:solidFill>
                    <a:schemeClr val="bg2">
                      <a:lumMod val="25000"/>
                    </a:schemeClr>
                  </a:solidFill>
                  <a:latin typeface="微软雅黑" panose="020B0503020204020204" pitchFamily="34" charset="-122"/>
                  <a:ea typeface="微软雅黑" panose="020B0503020204020204" pitchFamily="34" charset="-122"/>
                </a:rPr>
                <a:t>4.5%</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6143872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78053"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各个网络沟通模式的忽视元素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4" name="组合 43">
            <a:extLst>
              <a:ext uri="{FF2B5EF4-FFF2-40B4-BE49-F238E27FC236}">
                <a16:creationId xmlns:a16="http://schemas.microsoft.com/office/drawing/2014/main" id="{F8D7A837-ADE7-4B12-8FA5-45E39B89B25F}"/>
              </a:ext>
            </a:extLst>
          </p:cNvPr>
          <p:cNvGrpSpPr/>
          <p:nvPr/>
        </p:nvGrpSpPr>
        <p:grpSpPr>
          <a:xfrm>
            <a:off x="2302639" y="2701954"/>
            <a:ext cx="7184571" cy="2844116"/>
            <a:chOff x="1883058" y="1839002"/>
            <a:chExt cx="5388428" cy="2133087"/>
          </a:xfrm>
        </p:grpSpPr>
        <p:sp>
          <p:nvSpPr>
            <p:cNvPr id="48" name="Arc 5">
              <a:extLst>
                <a:ext uri="{FF2B5EF4-FFF2-40B4-BE49-F238E27FC236}">
                  <a16:creationId xmlns:a16="http://schemas.microsoft.com/office/drawing/2014/main" id="{E24452A6-E805-4D3A-A629-54BD4801B385}"/>
                </a:ext>
              </a:extLst>
            </p:cNvPr>
            <p:cNvSpPr/>
            <p:nvPr/>
          </p:nvSpPr>
          <p:spPr>
            <a:xfrm>
              <a:off x="1883058" y="2024743"/>
              <a:ext cx="1208315" cy="1208315"/>
            </a:xfrm>
            <a:prstGeom prst="arc">
              <a:avLst>
                <a:gd name="adj1" fmla="val 9108265"/>
                <a:gd name="adj2" fmla="val 1721537"/>
              </a:avLst>
            </a:prstGeom>
            <a:ln w="152400" cap="rnd"/>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Arc 6">
              <a:extLst>
                <a:ext uri="{FF2B5EF4-FFF2-40B4-BE49-F238E27FC236}">
                  <a16:creationId xmlns:a16="http://schemas.microsoft.com/office/drawing/2014/main" id="{6BA211F0-66DF-4C68-AE88-8D10211467C2}"/>
                </a:ext>
              </a:extLst>
            </p:cNvPr>
            <p:cNvSpPr/>
            <p:nvPr/>
          </p:nvSpPr>
          <p:spPr>
            <a:xfrm flipV="1">
              <a:off x="2928086" y="2628900"/>
              <a:ext cx="1208315" cy="1208315"/>
            </a:xfrm>
            <a:prstGeom prst="arc">
              <a:avLst>
                <a:gd name="adj1" fmla="val 9108265"/>
                <a:gd name="adj2" fmla="val 1721537"/>
              </a:avLst>
            </a:prstGeom>
            <a:ln w="1524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Arc 7">
              <a:extLst>
                <a:ext uri="{FF2B5EF4-FFF2-40B4-BE49-F238E27FC236}">
                  <a16:creationId xmlns:a16="http://schemas.microsoft.com/office/drawing/2014/main" id="{B3FF99FB-1BCE-44E2-962B-3DB92625891B}"/>
                </a:ext>
              </a:extLst>
            </p:cNvPr>
            <p:cNvSpPr/>
            <p:nvPr/>
          </p:nvSpPr>
          <p:spPr>
            <a:xfrm>
              <a:off x="3973114" y="2024743"/>
              <a:ext cx="1208315" cy="1208315"/>
            </a:xfrm>
            <a:prstGeom prst="arc">
              <a:avLst>
                <a:gd name="adj1" fmla="val 9108265"/>
                <a:gd name="adj2" fmla="val 1721537"/>
              </a:avLst>
            </a:prstGeom>
            <a:ln w="152400"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Arc 8">
              <a:extLst>
                <a:ext uri="{FF2B5EF4-FFF2-40B4-BE49-F238E27FC236}">
                  <a16:creationId xmlns:a16="http://schemas.microsoft.com/office/drawing/2014/main" id="{3AA6FC4C-FE9B-48B8-8B06-E7D88897871F}"/>
                </a:ext>
              </a:extLst>
            </p:cNvPr>
            <p:cNvSpPr/>
            <p:nvPr/>
          </p:nvSpPr>
          <p:spPr>
            <a:xfrm flipV="1">
              <a:off x="5018143" y="2628900"/>
              <a:ext cx="1208315" cy="1208315"/>
            </a:xfrm>
            <a:prstGeom prst="arc">
              <a:avLst>
                <a:gd name="adj1" fmla="val 9108265"/>
                <a:gd name="adj2" fmla="val 1721537"/>
              </a:avLst>
            </a:prstGeom>
            <a:ln w="1524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Arc 9">
              <a:extLst>
                <a:ext uri="{FF2B5EF4-FFF2-40B4-BE49-F238E27FC236}">
                  <a16:creationId xmlns:a16="http://schemas.microsoft.com/office/drawing/2014/main" id="{5E5129E4-6EC9-4A83-908D-A17B855DBA5A}"/>
                </a:ext>
              </a:extLst>
            </p:cNvPr>
            <p:cNvSpPr/>
            <p:nvPr/>
          </p:nvSpPr>
          <p:spPr>
            <a:xfrm>
              <a:off x="6063171" y="2024743"/>
              <a:ext cx="1208315" cy="1208315"/>
            </a:xfrm>
            <a:prstGeom prst="arc">
              <a:avLst>
                <a:gd name="adj1" fmla="val 9108265"/>
                <a:gd name="adj2" fmla="val 1721537"/>
              </a:avLst>
            </a:prstGeom>
            <a:ln w="152400" cap="rnd">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10">
              <a:extLst>
                <a:ext uri="{FF2B5EF4-FFF2-40B4-BE49-F238E27FC236}">
                  <a16:creationId xmlns:a16="http://schemas.microsoft.com/office/drawing/2014/main" id="{7261D43A-A7F6-44F7-A3DB-73FF094A9E7B}"/>
                </a:ext>
              </a:extLst>
            </p:cNvPr>
            <p:cNvSpPr/>
            <p:nvPr/>
          </p:nvSpPr>
          <p:spPr>
            <a:xfrm>
              <a:off x="2250612" y="2392296"/>
              <a:ext cx="473207" cy="473207"/>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Oval 14">
              <a:extLst>
                <a:ext uri="{FF2B5EF4-FFF2-40B4-BE49-F238E27FC236}">
                  <a16:creationId xmlns:a16="http://schemas.microsoft.com/office/drawing/2014/main" id="{A7948220-A288-4041-AC03-8364BC9BFF62}"/>
                </a:ext>
              </a:extLst>
            </p:cNvPr>
            <p:cNvSpPr/>
            <p:nvPr/>
          </p:nvSpPr>
          <p:spPr>
            <a:xfrm>
              <a:off x="3295639" y="3025191"/>
              <a:ext cx="473207" cy="47320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0" name="Oval 16">
              <a:extLst>
                <a:ext uri="{FF2B5EF4-FFF2-40B4-BE49-F238E27FC236}">
                  <a16:creationId xmlns:a16="http://schemas.microsoft.com/office/drawing/2014/main" id="{ED4974FA-9DD1-4692-A829-8568BFA81931}"/>
                </a:ext>
              </a:extLst>
            </p:cNvPr>
            <p:cNvSpPr/>
            <p:nvPr/>
          </p:nvSpPr>
          <p:spPr>
            <a:xfrm>
              <a:off x="4340668" y="2392296"/>
              <a:ext cx="473207" cy="473207"/>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Oval 18">
              <a:extLst>
                <a:ext uri="{FF2B5EF4-FFF2-40B4-BE49-F238E27FC236}">
                  <a16:creationId xmlns:a16="http://schemas.microsoft.com/office/drawing/2014/main" id="{9988C60B-18B5-4B5D-B3E2-F748160657D1}"/>
                </a:ext>
              </a:extLst>
            </p:cNvPr>
            <p:cNvSpPr/>
            <p:nvPr/>
          </p:nvSpPr>
          <p:spPr>
            <a:xfrm>
              <a:off x="6430725" y="2392296"/>
              <a:ext cx="473207" cy="473207"/>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Oval 20">
              <a:extLst>
                <a:ext uri="{FF2B5EF4-FFF2-40B4-BE49-F238E27FC236}">
                  <a16:creationId xmlns:a16="http://schemas.microsoft.com/office/drawing/2014/main" id="{E198D442-E1EF-4D80-852F-9F432BFC70ED}"/>
                </a:ext>
              </a:extLst>
            </p:cNvPr>
            <p:cNvSpPr/>
            <p:nvPr/>
          </p:nvSpPr>
          <p:spPr>
            <a:xfrm>
              <a:off x="5385696" y="3025191"/>
              <a:ext cx="473207" cy="473207"/>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6" name="Oval 22">
              <a:extLst>
                <a:ext uri="{FF2B5EF4-FFF2-40B4-BE49-F238E27FC236}">
                  <a16:creationId xmlns:a16="http://schemas.microsoft.com/office/drawing/2014/main" id="{C2616510-5ED4-4C22-99E9-1ACE0A7CB89D}"/>
                </a:ext>
              </a:extLst>
            </p:cNvPr>
            <p:cNvSpPr/>
            <p:nvPr/>
          </p:nvSpPr>
          <p:spPr>
            <a:xfrm>
              <a:off x="2301476" y="1839002"/>
              <a:ext cx="371478" cy="3714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7" name="Oval 23">
              <a:extLst>
                <a:ext uri="{FF2B5EF4-FFF2-40B4-BE49-F238E27FC236}">
                  <a16:creationId xmlns:a16="http://schemas.microsoft.com/office/drawing/2014/main" id="{AB327C3D-177C-4FFA-8801-5F4DD9DDFBF9}"/>
                </a:ext>
              </a:extLst>
            </p:cNvPr>
            <p:cNvSpPr/>
            <p:nvPr/>
          </p:nvSpPr>
          <p:spPr>
            <a:xfrm>
              <a:off x="4391532" y="1839002"/>
              <a:ext cx="371478" cy="3714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8" name="Oval 24">
              <a:extLst>
                <a:ext uri="{FF2B5EF4-FFF2-40B4-BE49-F238E27FC236}">
                  <a16:creationId xmlns:a16="http://schemas.microsoft.com/office/drawing/2014/main" id="{D4AB8B96-085F-4CDD-A5E4-F15533427CF8}"/>
                </a:ext>
              </a:extLst>
            </p:cNvPr>
            <p:cNvSpPr/>
            <p:nvPr/>
          </p:nvSpPr>
          <p:spPr>
            <a:xfrm>
              <a:off x="6481589" y="1839002"/>
              <a:ext cx="371478" cy="3714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9" name="Oval 25">
              <a:extLst>
                <a:ext uri="{FF2B5EF4-FFF2-40B4-BE49-F238E27FC236}">
                  <a16:creationId xmlns:a16="http://schemas.microsoft.com/office/drawing/2014/main" id="{055AE8A1-1049-426F-BE9F-A39B121277D4}"/>
                </a:ext>
              </a:extLst>
            </p:cNvPr>
            <p:cNvSpPr/>
            <p:nvPr/>
          </p:nvSpPr>
          <p:spPr>
            <a:xfrm>
              <a:off x="3346504" y="3600611"/>
              <a:ext cx="371478" cy="371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0" name="Oval 26">
              <a:extLst>
                <a:ext uri="{FF2B5EF4-FFF2-40B4-BE49-F238E27FC236}">
                  <a16:creationId xmlns:a16="http://schemas.microsoft.com/office/drawing/2014/main" id="{5C219F0D-44FA-4C97-AE7D-55951FE53FE4}"/>
                </a:ext>
              </a:extLst>
            </p:cNvPr>
            <p:cNvSpPr/>
            <p:nvPr/>
          </p:nvSpPr>
          <p:spPr>
            <a:xfrm>
              <a:off x="5436560" y="3600611"/>
              <a:ext cx="371478" cy="371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1" name="TextBox 27">
              <a:extLst>
                <a:ext uri="{FF2B5EF4-FFF2-40B4-BE49-F238E27FC236}">
                  <a16:creationId xmlns:a16="http://schemas.microsoft.com/office/drawing/2014/main" id="{9DF615DA-2F8C-4AA1-859E-5405002CA17B}"/>
                </a:ext>
              </a:extLst>
            </p:cNvPr>
            <p:cNvSpPr txBox="1"/>
            <p:nvPr/>
          </p:nvSpPr>
          <p:spPr>
            <a:xfrm>
              <a:off x="2301476"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72" name="TextBox 28">
              <a:extLst>
                <a:ext uri="{FF2B5EF4-FFF2-40B4-BE49-F238E27FC236}">
                  <a16:creationId xmlns:a16="http://schemas.microsoft.com/office/drawing/2014/main" id="{6971A717-CBA5-4D0A-80E3-2FF24EB76279}"/>
                </a:ext>
              </a:extLst>
            </p:cNvPr>
            <p:cNvSpPr txBox="1"/>
            <p:nvPr/>
          </p:nvSpPr>
          <p:spPr>
            <a:xfrm>
              <a:off x="4391532"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73" name="TextBox 29">
              <a:extLst>
                <a:ext uri="{FF2B5EF4-FFF2-40B4-BE49-F238E27FC236}">
                  <a16:creationId xmlns:a16="http://schemas.microsoft.com/office/drawing/2014/main" id="{D35368DA-A866-4CC9-9290-27D85D13403E}"/>
                </a:ext>
              </a:extLst>
            </p:cNvPr>
            <p:cNvSpPr txBox="1"/>
            <p:nvPr/>
          </p:nvSpPr>
          <p:spPr>
            <a:xfrm>
              <a:off x="6481589"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74" name="TextBox 30">
              <a:extLst>
                <a:ext uri="{FF2B5EF4-FFF2-40B4-BE49-F238E27FC236}">
                  <a16:creationId xmlns:a16="http://schemas.microsoft.com/office/drawing/2014/main" id="{5B682698-14FC-426D-B421-568F84398E91}"/>
                </a:ext>
              </a:extLst>
            </p:cNvPr>
            <p:cNvSpPr txBox="1"/>
            <p:nvPr/>
          </p:nvSpPr>
          <p:spPr>
            <a:xfrm>
              <a:off x="3346504"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75" name="TextBox 31">
              <a:extLst>
                <a:ext uri="{FF2B5EF4-FFF2-40B4-BE49-F238E27FC236}">
                  <a16:creationId xmlns:a16="http://schemas.microsoft.com/office/drawing/2014/main" id="{D6A76B63-CB2A-4CC9-B722-9F818812D7CA}"/>
                </a:ext>
              </a:extLst>
            </p:cNvPr>
            <p:cNvSpPr txBox="1"/>
            <p:nvPr/>
          </p:nvSpPr>
          <p:spPr>
            <a:xfrm>
              <a:off x="5436560"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grpSp>
      <p:grpSp>
        <p:nvGrpSpPr>
          <p:cNvPr id="76" name="组合 75">
            <a:extLst>
              <a:ext uri="{FF2B5EF4-FFF2-40B4-BE49-F238E27FC236}">
                <a16:creationId xmlns:a16="http://schemas.microsoft.com/office/drawing/2014/main" id="{204644E0-820D-48DA-9FBC-21950E2EC9B4}"/>
              </a:ext>
            </a:extLst>
          </p:cNvPr>
          <p:cNvGrpSpPr/>
          <p:nvPr/>
        </p:nvGrpSpPr>
        <p:grpSpPr>
          <a:xfrm>
            <a:off x="1762120" y="1961441"/>
            <a:ext cx="9153921" cy="4370888"/>
            <a:chOff x="1477668" y="1283614"/>
            <a:chExt cx="6865441" cy="3278172"/>
          </a:xfrm>
        </p:grpSpPr>
        <p:sp>
          <p:nvSpPr>
            <p:cNvPr id="78" name="TextBox 12">
              <a:extLst>
                <a:ext uri="{FF2B5EF4-FFF2-40B4-BE49-F238E27FC236}">
                  <a16:creationId xmlns:a16="http://schemas.microsoft.com/office/drawing/2014/main" id="{B58A0E89-15CC-4482-83B2-C62E8E8D21B5}"/>
                </a:ext>
              </a:extLst>
            </p:cNvPr>
            <p:cNvSpPr txBox="1"/>
            <p:nvPr/>
          </p:nvSpPr>
          <p:spPr>
            <a:xfrm>
              <a:off x="1477668" y="1294102"/>
              <a:ext cx="2045007" cy="553998"/>
            </a:xfrm>
            <a:prstGeom prst="rect">
              <a:avLst/>
            </a:prstGeom>
            <a:noFill/>
            <a:ln>
              <a:noFill/>
            </a:ln>
          </p:spPr>
          <p:txBody>
            <a:bodyPr wrap="square" rtlCol="0">
              <a:spAutoFit/>
            </a:bodyPr>
            <a:lstStyle/>
            <a:p>
              <a:pPr defTabSz="914377"/>
              <a:r>
                <a:rPr lang="zh-CN" altLang="zh-CN" sz="1400" dirty="0">
                  <a:solidFill>
                    <a:schemeClr val="tx1">
                      <a:lumMod val="50000"/>
                      <a:lumOff val="50000"/>
                    </a:schemeClr>
                  </a:solidFill>
                  <a:ea typeface="Source Han Serif SC" panose="02020400000000000000" pitchFamily="18" charset="-122"/>
                </a:rPr>
                <a:t>当忽视了自己，任何时候都害怕冲突，过于在意他人的感受，那么呈现出的沟通方式就是讨好型</a:t>
              </a:r>
              <a:endParaRPr lang="en-US"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80" name="TextBox 33">
              <a:extLst>
                <a:ext uri="{FF2B5EF4-FFF2-40B4-BE49-F238E27FC236}">
                  <a16:creationId xmlns:a16="http://schemas.microsoft.com/office/drawing/2014/main" id="{2BB03563-8DF0-4932-BD52-9653448B598A}"/>
                </a:ext>
              </a:extLst>
            </p:cNvPr>
            <p:cNvSpPr txBox="1"/>
            <p:nvPr/>
          </p:nvSpPr>
          <p:spPr>
            <a:xfrm>
              <a:off x="3581737" y="1291333"/>
              <a:ext cx="2041769" cy="553998"/>
            </a:xfrm>
            <a:prstGeom prst="rect">
              <a:avLst/>
            </a:prstGeom>
            <a:noFill/>
            <a:ln>
              <a:noFill/>
            </a:ln>
          </p:spPr>
          <p:txBody>
            <a:bodyPr wrap="square" rtlCol="0">
              <a:spAutoFit/>
            </a:bodyPr>
            <a:lstStyle/>
            <a:p>
              <a:pPr defTabSz="914377"/>
              <a:r>
                <a:rPr lang="zh-CN" altLang="zh-CN" sz="1400" dirty="0">
                  <a:solidFill>
                    <a:schemeClr val="tx1">
                      <a:lumMod val="50000"/>
                      <a:lumOff val="50000"/>
                    </a:schemeClr>
                  </a:solidFill>
                  <a:ea typeface="Source Han Serif SC" panose="02020400000000000000" pitchFamily="18" charset="-122"/>
                </a:rPr>
                <a:t>当忽视自己和他人作为主体的感受，仅仅从事情本身出发，那么呈现出的沟通方式就是超理智型</a:t>
              </a:r>
              <a:endParaRPr lang="en-US"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82" name="TextBox 35">
              <a:extLst>
                <a:ext uri="{FF2B5EF4-FFF2-40B4-BE49-F238E27FC236}">
                  <a16:creationId xmlns:a16="http://schemas.microsoft.com/office/drawing/2014/main" id="{6BB6F11A-0142-4B26-8766-C199FC01E017}"/>
                </a:ext>
              </a:extLst>
            </p:cNvPr>
            <p:cNvSpPr txBox="1"/>
            <p:nvPr/>
          </p:nvSpPr>
          <p:spPr>
            <a:xfrm>
              <a:off x="5664360" y="1283614"/>
              <a:ext cx="2678749" cy="553999"/>
            </a:xfrm>
            <a:prstGeom prst="rect">
              <a:avLst/>
            </a:prstGeom>
            <a:noFill/>
            <a:ln>
              <a:noFill/>
            </a:ln>
          </p:spPr>
          <p:txBody>
            <a:bodyPr wrap="square" rtlCol="0">
              <a:spAutoFit/>
            </a:bodyPr>
            <a:lstStyle/>
            <a:p>
              <a:pPr defTabSz="914377"/>
              <a:r>
                <a:rPr lang="zh-CN" altLang="zh-CN" sz="1400" dirty="0">
                  <a:solidFill>
                    <a:schemeClr val="tx1">
                      <a:lumMod val="50000"/>
                      <a:lumOff val="50000"/>
                    </a:schemeClr>
                  </a:solidFill>
                  <a:ea typeface="Source Han Serif SC" panose="02020400000000000000" pitchFamily="18" charset="-122"/>
                </a:rPr>
                <a:t>充分考虑情境，也在乎自己和他人的感受，从一个大局观出发，取得三者之间的和谐，那么呈现的沟通方式就是一致型</a:t>
              </a:r>
              <a:endParaRPr lang="en-US"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83" name="TextBox 36">
              <a:extLst>
                <a:ext uri="{FF2B5EF4-FFF2-40B4-BE49-F238E27FC236}">
                  <a16:creationId xmlns:a16="http://schemas.microsoft.com/office/drawing/2014/main" id="{709DE772-5D32-46C3-93E7-231CB8E1A31C}"/>
                </a:ext>
              </a:extLst>
            </p:cNvPr>
            <p:cNvSpPr txBox="1"/>
            <p:nvPr/>
          </p:nvSpPr>
          <p:spPr>
            <a:xfrm>
              <a:off x="4595869" y="4004784"/>
              <a:ext cx="2210567" cy="553998"/>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pPr defTabSz="914377"/>
              <a:r>
                <a:rPr lang="zh-CN" altLang="zh-CN" sz="1400" dirty="0">
                  <a:latin typeface="+mn-lt"/>
                  <a:ea typeface="Source Han Serif SC" panose="02020400000000000000" pitchFamily="18" charset="-122"/>
                </a:rPr>
                <a:t>当完全不想面对人，也不想面对当前事务的时候，那么下意识的沟通方式就是打岔型</a:t>
              </a:r>
              <a:endParaRPr lang="zh-CN" altLang="en-US" sz="1400" dirty="0">
                <a:latin typeface="+mn-lt"/>
                <a:ea typeface="Source Han Serif SC" panose="02020400000000000000" pitchFamily="18" charset="-122"/>
                <a:sym typeface="Source Han Serif SC" panose="02020400000000000000" pitchFamily="18" charset="-122"/>
              </a:endParaRPr>
            </a:p>
          </p:txBody>
        </p:sp>
        <p:sp>
          <p:nvSpPr>
            <p:cNvPr id="86" name="TextBox 39">
              <a:extLst>
                <a:ext uri="{FF2B5EF4-FFF2-40B4-BE49-F238E27FC236}">
                  <a16:creationId xmlns:a16="http://schemas.microsoft.com/office/drawing/2014/main" id="{28F4648D-68B3-4F38-ADFE-B07228DF75CE}"/>
                </a:ext>
              </a:extLst>
            </p:cNvPr>
            <p:cNvSpPr txBox="1"/>
            <p:nvPr/>
          </p:nvSpPr>
          <p:spPr>
            <a:xfrm>
              <a:off x="2362099" y="4007788"/>
              <a:ext cx="2210568" cy="553998"/>
            </a:xfrm>
            <a:prstGeom prst="rect">
              <a:avLst/>
            </a:prstGeom>
            <a:noFill/>
            <a:ln>
              <a:noFill/>
            </a:ln>
          </p:spPr>
          <p:txBody>
            <a:bodyPr wrap="square" rtlCol="0">
              <a:spAutoFit/>
            </a:bodyPr>
            <a:lstStyle/>
            <a:p>
              <a:pPr algn="just" defTabSz="914377"/>
              <a:r>
                <a:rPr lang="zh-CN" altLang="zh-CN" sz="1400" dirty="0">
                  <a:solidFill>
                    <a:schemeClr val="tx1">
                      <a:lumMod val="50000"/>
                      <a:lumOff val="50000"/>
                    </a:schemeClr>
                  </a:solidFill>
                  <a:ea typeface="Source Han Serif SC" panose="02020400000000000000" pitchFamily="18" charset="-122"/>
                </a:rPr>
                <a:t>当忽视他人，任何时候都只想保护自我，那么呈现出的沟通方式就是指责型</a:t>
              </a:r>
              <a:endParaRPr lang="en-US"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pic>
        <p:nvPicPr>
          <p:cNvPr id="1026" name="Picture 2">
            <a:extLst>
              <a:ext uri="{FF2B5EF4-FFF2-40B4-BE49-F238E27FC236}">
                <a16:creationId xmlns:a16="http://schemas.microsoft.com/office/drawing/2014/main" id="{4AAF4FF6-CCB1-4A8C-A25F-5E73D46727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01936" y="3253325"/>
            <a:ext cx="998908" cy="99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CE5B0537-ABBF-4B34-8D8D-58698EE601D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8814" y="3993210"/>
            <a:ext cx="1040196" cy="1003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a:extLst>
              <a:ext uri="{FF2B5EF4-FFF2-40B4-BE49-F238E27FC236}">
                <a16:creationId xmlns:a16="http://schemas.microsoft.com/office/drawing/2014/main" id="{FC4DF791-4C61-4C7C-8042-2133F6C3DCF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49549" y="3273200"/>
            <a:ext cx="1083912" cy="105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5">
            <a:extLst>
              <a:ext uri="{FF2B5EF4-FFF2-40B4-BE49-F238E27FC236}">
                <a16:creationId xmlns:a16="http://schemas.microsoft.com/office/drawing/2014/main" id="{E7BD8645-89DC-4DD1-A271-A67B4B406CC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40680" y="3991293"/>
            <a:ext cx="1061747" cy="1023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a:extLst>
              <a:ext uri="{FF2B5EF4-FFF2-40B4-BE49-F238E27FC236}">
                <a16:creationId xmlns:a16="http://schemas.microsoft.com/office/drawing/2014/main" id="{CEC564F8-A367-4E75-971C-504CDF7FE5E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67536" y="3304730"/>
            <a:ext cx="1078438" cy="104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329114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203337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不一致性沟通</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924E3A41-291B-4C22-966E-F37D16AB6D4D}"/>
              </a:ext>
            </a:extLst>
          </p:cNvPr>
          <p:cNvGrpSpPr/>
          <p:nvPr/>
        </p:nvGrpSpPr>
        <p:grpSpPr>
          <a:xfrm>
            <a:off x="1358970" y="2008061"/>
            <a:ext cx="9600034" cy="4341106"/>
            <a:chOff x="1271867" y="2274609"/>
            <a:chExt cx="9600034" cy="4341106"/>
          </a:xfrm>
        </p:grpSpPr>
        <p:grpSp>
          <p:nvGrpSpPr>
            <p:cNvPr id="12" name="Group 133">
              <a:extLst>
                <a:ext uri="{FF2B5EF4-FFF2-40B4-BE49-F238E27FC236}">
                  <a16:creationId xmlns:a16="http://schemas.microsoft.com/office/drawing/2014/main" id="{569740B4-8967-4165-8D74-1A78C941DFD9}"/>
                </a:ext>
              </a:extLst>
            </p:cNvPr>
            <p:cNvGrpSpPr/>
            <p:nvPr/>
          </p:nvGrpSpPr>
          <p:grpSpPr>
            <a:xfrm>
              <a:off x="1271867" y="5536306"/>
              <a:ext cx="864665" cy="865389"/>
              <a:chOff x="5249342" y="1406453"/>
              <a:chExt cx="648499" cy="649042"/>
            </a:xfrm>
          </p:grpSpPr>
          <p:sp>
            <p:nvSpPr>
              <p:cNvPr id="37" name="Oval 57">
                <a:extLst>
                  <a:ext uri="{FF2B5EF4-FFF2-40B4-BE49-F238E27FC236}">
                    <a16:creationId xmlns:a16="http://schemas.microsoft.com/office/drawing/2014/main" id="{1C78BE09-C6E8-4EAB-AADD-2A258FEDF316}"/>
                  </a:ext>
                </a:extLst>
              </p:cNvPr>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Oval 61">
                <a:extLst>
                  <a:ext uri="{FF2B5EF4-FFF2-40B4-BE49-F238E27FC236}">
                    <a16:creationId xmlns:a16="http://schemas.microsoft.com/office/drawing/2014/main" id="{74D885BC-B042-44C3-90B2-E5EC48F3978C}"/>
                  </a:ext>
                </a:extLst>
              </p:cNvPr>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CCB4B8EB-2EA1-411A-8E02-866951DCDED8}"/>
                </a:ext>
              </a:extLst>
            </p:cNvPr>
            <p:cNvGrpSpPr/>
            <p:nvPr/>
          </p:nvGrpSpPr>
          <p:grpSpPr>
            <a:xfrm>
              <a:off x="1271868" y="2274609"/>
              <a:ext cx="9600033" cy="3120299"/>
              <a:chOff x="1271868" y="2274609"/>
              <a:chExt cx="9600033" cy="3120299"/>
            </a:xfrm>
          </p:grpSpPr>
          <p:grpSp>
            <p:nvGrpSpPr>
              <p:cNvPr id="19" name="Group 134">
                <a:extLst>
                  <a:ext uri="{FF2B5EF4-FFF2-40B4-BE49-F238E27FC236}">
                    <a16:creationId xmlns:a16="http://schemas.microsoft.com/office/drawing/2014/main" id="{E05115DD-C342-4AAE-945C-99D1F0E1A359}"/>
                  </a:ext>
                </a:extLst>
              </p:cNvPr>
              <p:cNvGrpSpPr/>
              <p:nvPr/>
            </p:nvGrpSpPr>
            <p:grpSpPr>
              <a:xfrm>
                <a:off x="1271869" y="2367120"/>
                <a:ext cx="864665" cy="865389"/>
                <a:chOff x="3287425" y="1417883"/>
                <a:chExt cx="648499" cy="649042"/>
              </a:xfrm>
            </p:grpSpPr>
            <p:sp>
              <p:nvSpPr>
                <p:cNvPr id="35" name="Oval 47">
                  <a:extLst>
                    <a:ext uri="{FF2B5EF4-FFF2-40B4-BE49-F238E27FC236}">
                      <a16:creationId xmlns:a16="http://schemas.microsoft.com/office/drawing/2014/main" id="{78641FBA-9D8C-48A9-AD06-84FCF4011753}"/>
                    </a:ext>
                  </a:extLst>
                </p:cNvPr>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Oval 48">
                  <a:extLst>
                    <a:ext uri="{FF2B5EF4-FFF2-40B4-BE49-F238E27FC236}">
                      <a16:creationId xmlns:a16="http://schemas.microsoft.com/office/drawing/2014/main" id="{77D878A2-651A-440A-B629-38611A410848}"/>
                    </a:ext>
                  </a:extLst>
                </p:cNvPr>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Group 129">
                <a:extLst>
                  <a:ext uri="{FF2B5EF4-FFF2-40B4-BE49-F238E27FC236}">
                    <a16:creationId xmlns:a16="http://schemas.microsoft.com/office/drawing/2014/main" id="{6E0CE9AA-3745-4A5A-8521-661536F33739}"/>
                  </a:ext>
                </a:extLst>
              </p:cNvPr>
              <p:cNvGrpSpPr/>
              <p:nvPr/>
            </p:nvGrpSpPr>
            <p:grpSpPr>
              <a:xfrm>
                <a:off x="1271868" y="3442229"/>
                <a:ext cx="864665" cy="865389"/>
                <a:chOff x="2779491" y="2517212"/>
                <a:chExt cx="648499" cy="649042"/>
              </a:xfrm>
            </p:grpSpPr>
            <p:sp>
              <p:nvSpPr>
                <p:cNvPr id="33" name="Oval 50">
                  <a:extLst>
                    <a:ext uri="{FF2B5EF4-FFF2-40B4-BE49-F238E27FC236}">
                      <a16:creationId xmlns:a16="http://schemas.microsoft.com/office/drawing/2014/main" id="{3A5C8E35-18E5-40F8-AE21-CB32A8950F13}"/>
                    </a:ext>
                  </a:extLst>
                </p:cNvPr>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51">
                  <a:extLst>
                    <a:ext uri="{FF2B5EF4-FFF2-40B4-BE49-F238E27FC236}">
                      <a16:creationId xmlns:a16="http://schemas.microsoft.com/office/drawing/2014/main" id="{9C9DD70D-9123-40BB-B5D7-B5E78650FB7B}"/>
                    </a:ext>
                  </a:extLst>
                </p:cNvPr>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Group 130">
                <a:extLst>
                  <a:ext uri="{FF2B5EF4-FFF2-40B4-BE49-F238E27FC236}">
                    <a16:creationId xmlns:a16="http://schemas.microsoft.com/office/drawing/2014/main" id="{554082AA-8384-4029-9B85-4FA73C7591BA}"/>
                  </a:ext>
                </a:extLst>
              </p:cNvPr>
              <p:cNvGrpSpPr/>
              <p:nvPr/>
            </p:nvGrpSpPr>
            <p:grpSpPr>
              <a:xfrm>
                <a:off x="1271868" y="4529519"/>
                <a:ext cx="864665" cy="865389"/>
                <a:chOff x="3287425" y="3613920"/>
                <a:chExt cx="648499" cy="649042"/>
              </a:xfrm>
            </p:grpSpPr>
            <p:sp>
              <p:nvSpPr>
                <p:cNvPr id="31" name="Oval 53">
                  <a:extLst>
                    <a:ext uri="{FF2B5EF4-FFF2-40B4-BE49-F238E27FC236}">
                      <a16:creationId xmlns:a16="http://schemas.microsoft.com/office/drawing/2014/main" id="{9503A56A-3ECE-449D-A4D0-6DA1FA933D60}"/>
                    </a:ext>
                  </a:extLst>
                </p:cNvPr>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Oval 54">
                  <a:extLst>
                    <a:ext uri="{FF2B5EF4-FFF2-40B4-BE49-F238E27FC236}">
                      <a16:creationId xmlns:a16="http://schemas.microsoft.com/office/drawing/2014/main" id="{B190EFB4-FDB9-449D-AC31-0101ADA60A18}"/>
                    </a:ext>
                  </a:extLst>
                </p:cNvPr>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2" name="组合 21">
                <a:extLst>
                  <a:ext uri="{FF2B5EF4-FFF2-40B4-BE49-F238E27FC236}">
                    <a16:creationId xmlns:a16="http://schemas.microsoft.com/office/drawing/2014/main" id="{E00F5D33-1C7A-4721-AC1C-13D79A08082F}"/>
                  </a:ext>
                </a:extLst>
              </p:cNvPr>
              <p:cNvGrpSpPr/>
              <p:nvPr/>
            </p:nvGrpSpPr>
            <p:grpSpPr>
              <a:xfrm>
                <a:off x="2215660" y="2274609"/>
                <a:ext cx="8656241" cy="781287"/>
                <a:chOff x="2215660" y="2318751"/>
                <a:chExt cx="8656241" cy="781287"/>
              </a:xfrm>
            </p:grpSpPr>
            <p:sp>
              <p:nvSpPr>
                <p:cNvPr id="29" name="TextBox 18">
                  <a:extLst>
                    <a:ext uri="{FF2B5EF4-FFF2-40B4-BE49-F238E27FC236}">
                      <a16:creationId xmlns:a16="http://schemas.microsoft.com/office/drawing/2014/main" id="{B5BC6547-6C59-4BF7-8C4C-911088FB7AC4}"/>
                    </a:ext>
                  </a:extLst>
                </p:cNvPr>
                <p:cNvSpPr txBox="1"/>
                <p:nvPr/>
              </p:nvSpPr>
              <p:spPr>
                <a:xfrm flipH="1">
                  <a:off x="2215660" y="2318751"/>
                  <a:ext cx="1745821"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讨好型模式</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0" name="矩形 29">
                  <a:extLst>
                    <a:ext uri="{FF2B5EF4-FFF2-40B4-BE49-F238E27FC236}">
                      <a16:creationId xmlns:a16="http://schemas.microsoft.com/office/drawing/2014/main" id="{4BE7CC72-81F1-4F5E-A043-C7E5545D4994}"/>
                    </a:ext>
                  </a:extLst>
                </p:cNvPr>
                <p:cNvSpPr/>
                <p:nvPr/>
              </p:nvSpPr>
              <p:spPr>
                <a:xfrm>
                  <a:off x="2236303" y="2699928"/>
                  <a:ext cx="8635598" cy="400110"/>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网络沟通过程中倾向于让步、取悦对方、依赖和道歉等行为表现</a:t>
                  </a:r>
                </a:p>
              </p:txBody>
            </p:sp>
          </p:grpSp>
          <p:grpSp>
            <p:nvGrpSpPr>
              <p:cNvPr id="23" name="组合 22">
                <a:extLst>
                  <a:ext uri="{FF2B5EF4-FFF2-40B4-BE49-F238E27FC236}">
                    <a16:creationId xmlns:a16="http://schemas.microsoft.com/office/drawing/2014/main" id="{8D178AD1-F65C-4360-AB00-8D533CFBDBEF}"/>
                  </a:ext>
                </a:extLst>
              </p:cNvPr>
              <p:cNvGrpSpPr/>
              <p:nvPr/>
            </p:nvGrpSpPr>
            <p:grpSpPr>
              <a:xfrm>
                <a:off x="2214570" y="3315492"/>
                <a:ext cx="8656241" cy="781287"/>
                <a:chOff x="2215660" y="2318751"/>
                <a:chExt cx="8656241" cy="781287"/>
              </a:xfrm>
            </p:grpSpPr>
            <p:sp>
              <p:nvSpPr>
                <p:cNvPr id="27" name="TextBox 18">
                  <a:extLst>
                    <a:ext uri="{FF2B5EF4-FFF2-40B4-BE49-F238E27FC236}">
                      <a16:creationId xmlns:a16="http://schemas.microsoft.com/office/drawing/2014/main" id="{F6790BFC-EDCA-4D88-ADEA-25417C724931}"/>
                    </a:ext>
                  </a:extLst>
                </p:cNvPr>
                <p:cNvSpPr txBox="1"/>
                <p:nvPr/>
              </p:nvSpPr>
              <p:spPr>
                <a:xfrm flipH="1">
                  <a:off x="2215660" y="2318751"/>
                  <a:ext cx="1620787"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指责型模式</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8" name="矩形 27">
                  <a:extLst>
                    <a:ext uri="{FF2B5EF4-FFF2-40B4-BE49-F238E27FC236}">
                      <a16:creationId xmlns:a16="http://schemas.microsoft.com/office/drawing/2014/main" id="{D738FCD5-46D8-46CD-9608-43E7A2F2ED6A}"/>
                    </a:ext>
                  </a:extLst>
                </p:cNvPr>
                <p:cNvSpPr/>
                <p:nvPr/>
              </p:nvSpPr>
              <p:spPr>
                <a:xfrm>
                  <a:off x="2236303" y="2699928"/>
                  <a:ext cx="8635598" cy="400110"/>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网络沟通过程中惯于攻击对方、批判对方和表达愤怒情绪</a:t>
                  </a:r>
                </a:p>
              </p:txBody>
            </p:sp>
          </p:grpSp>
          <p:grpSp>
            <p:nvGrpSpPr>
              <p:cNvPr id="24" name="组合 23">
                <a:extLst>
                  <a:ext uri="{FF2B5EF4-FFF2-40B4-BE49-F238E27FC236}">
                    <a16:creationId xmlns:a16="http://schemas.microsoft.com/office/drawing/2014/main" id="{5F7CEB09-FA2D-4A75-967F-56D3AF939740}"/>
                  </a:ext>
                </a:extLst>
              </p:cNvPr>
              <p:cNvGrpSpPr/>
              <p:nvPr/>
            </p:nvGrpSpPr>
            <p:grpSpPr>
              <a:xfrm>
                <a:off x="2214570" y="4476147"/>
                <a:ext cx="8656241" cy="781287"/>
                <a:chOff x="2215660" y="2318751"/>
                <a:chExt cx="8656241" cy="781287"/>
              </a:xfrm>
            </p:grpSpPr>
            <p:sp>
              <p:nvSpPr>
                <p:cNvPr id="25" name="TextBox 18">
                  <a:extLst>
                    <a:ext uri="{FF2B5EF4-FFF2-40B4-BE49-F238E27FC236}">
                      <a16:creationId xmlns:a16="http://schemas.microsoft.com/office/drawing/2014/main" id="{C1123B16-EBC4-477E-B166-C62AC8A3C29D}"/>
                    </a:ext>
                  </a:extLst>
                </p:cNvPr>
                <p:cNvSpPr txBox="1"/>
                <p:nvPr/>
              </p:nvSpPr>
              <p:spPr>
                <a:xfrm flipH="1">
                  <a:off x="2215660" y="2318751"/>
                  <a:ext cx="2005465"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超理智型模式</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6" name="矩形 25">
                  <a:extLst>
                    <a:ext uri="{FF2B5EF4-FFF2-40B4-BE49-F238E27FC236}">
                      <a16:creationId xmlns:a16="http://schemas.microsoft.com/office/drawing/2014/main" id="{662BAE3F-9AC7-4724-BF73-80D3DC39954C}"/>
                    </a:ext>
                  </a:extLst>
                </p:cNvPr>
                <p:cNvSpPr/>
                <p:nvPr/>
              </p:nvSpPr>
              <p:spPr>
                <a:xfrm>
                  <a:off x="2236303" y="2699928"/>
                  <a:ext cx="8635598" cy="400110"/>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网络沟通过程中倾向于顽固和刻板以及一丝不苟等行为表现</a:t>
                  </a:r>
                </a:p>
              </p:txBody>
            </p:sp>
          </p:grpSp>
        </p:grpSp>
        <p:grpSp>
          <p:nvGrpSpPr>
            <p:cNvPr id="15" name="组合 14">
              <a:extLst>
                <a:ext uri="{FF2B5EF4-FFF2-40B4-BE49-F238E27FC236}">
                  <a16:creationId xmlns:a16="http://schemas.microsoft.com/office/drawing/2014/main" id="{2CE95FB4-9B12-43D9-9FAE-3607FF0901B3}"/>
                </a:ext>
              </a:extLst>
            </p:cNvPr>
            <p:cNvGrpSpPr/>
            <p:nvPr/>
          </p:nvGrpSpPr>
          <p:grpSpPr>
            <a:xfrm>
              <a:off x="2164123" y="5526652"/>
              <a:ext cx="8656241" cy="1089063"/>
              <a:chOff x="2215660" y="2318751"/>
              <a:chExt cx="8656241" cy="1089063"/>
            </a:xfrm>
          </p:grpSpPr>
          <p:sp>
            <p:nvSpPr>
              <p:cNvPr id="16" name="TextBox 18">
                <a:extLst>
                  <a:ext uri="{FF2B5EF4-FFF2-40B4-BE49-F238E27FC236}">
                    <a16:creationId xmlns:a16="http://schemas.microsoft.com/office/drawing/2014/main" id="{AEFB37FA-5EBE-41D0-BBC3-6FBAB2D6DA53}"/>
                  </a:ext>
                </a:extLst>
              </p:cNvPr>
              <p:cNvSpPr txBox="1"/>
              <p:nvPr/>
            </p:nvSpPr>
            <p:spPr>
              <a:xfrm flipH="1">
                <a:off x="2215660" y="2318751"/>
                <a:ext cx="1671233"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打岔型模式</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8" name="矩形 17">
                <a:extLst>
                  <a:ext uri="{FF2B5EF4-FFF2-40B4-BE49-F238E27FC236}">
                    <a16:creationId xmlns:a16="http://schemas.microsoft.com/office/drawing/2014/main" id="{3D720608-8E60-4C49-94C4-BB2A86B2466B}"/>
                  </a:ext>
                </a:extLst>
              </p:cNvPr>
              <p:cNvSpPr/>
              <p:nvPr/>
            </p:nvSpPr>
            <p:spPr>
              <a:xfrm>
                <a:off x="2236303" y="2699928"/>
                <a:ext cx="8635598" cy="707886"/>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网络沟通过程中常常具有不安定的情绪，行为表现为插嘴、打扰以及活力过多或不足等</a:t>
                </a:r>
              </a:p>
            </p:txBody>
          </p:sp>
        </p:grpSp>
      </p:grpSp>
    </p:spTree>
    <p:extLst>
      <p:ext uri="{BB962C8B-B14F-4D97-AF65-F5344CB8AC3E}">
        <p14:creationId xmlns:p14="http://schemas.microsoft.com/office/powerpoint/2010/main" val="138120530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62909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不一致性沟通</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”的网络沟通模式，他们不一致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的原因在于进行沟通的网民都在掩饰、压抑或扭曲自己的情感，即不愿担露自己的真实感受，并且使用自以为是的方式方法掩饰真实感受。</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这种不一致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的沟通会让沟通方感到压抑，如果长期应用不一致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的网络沟通模式，可能为自身造成严重的疾病，包括头痛和胃溃疡等。同时许多人由于长期应用不一致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网络沟通模式，这会给他们造成一种错觉，认为自身是对的甚至察觉不到有任何问题。例如处于恋爱中的人可能大都存在“爱屋及乌”的想法，表现为伪装喜欢实际上不喜欢的歌手、食物、书籍以及游戏等，只为了博取对方的欢心。然而这只是一时和表层的行为和感受，当热恋期和新鲜感过后，就会显示自身的本来喜好和行为习惯，此时对方的感受会变为“你变了”或者“原来你还在那里”等情绪。因此在实际的网络沟通过程中，不一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性</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的行为模式会损害自身与他人建立情感链接的能力。</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912541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一致性沟通</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在网络沟通过程中，一致型模式体现为重视自我、他人和情境等因素，具有高自尊和内在和谐的行为表现。</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的网络沟通模式意味着在沟通的过程中，承认自己所有的情感，也能很好地表达自己的想法，同时顾及对方或他人的感受，且考虑到沟通的情境，并结合情景完成沟通任务。如果对话双方均是一致型网络沟通模式，则产生表里一致的行为和关系，在这种关系中沟通双方可以不带任何评判地接纳并拥有自己的感受，并以一种积极、开放和合乎情理的态度与对方进行对话，最终完成需要处理的任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7137975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52829" cy="491108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自己的手臂不小心被别人撞伤时，各个网络沟通模式的代表发言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讨好型模式：请原谅我吧，我真的很笨。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指责型模式：天哪，我怎么会碰到你的胳膊。下次请你把胳膊收好，这样我就不会碰到了。</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超理智型模式：我希望能向你道歉。我经过的时候无意中碰了你的胳膊，如果你的手臂受伤了，你可以去医院检查后找我索赔所有医药费。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打岔型模式：这个人的手臂怎么好端端的往这边伸来，这样肯定会撞上，但又不是我的责任，跟我没什么关系。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一致型模式：我不小心撞伤了你，非常抱歉，你这里很痛吧，需不需要我带你去附近的诊所或药店处理一下。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414734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一致性沟通</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网络沟通模式并不意味着在沟通中不可以有隐私，而是在涉及到隐私话题时，使用明确的言语告知对方，这话题不想谈活或还没准备好谈论此话题，用真诚的言语和态度让对方感受到自身的行为和内心想法是一致的，这样的沟通让对方感觉到自身是可以信任的，从而建立起良好的关系与合作。</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A4C623C3-AACB-4397-8C3C-171359AD5B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9867" y="3557262"/>
            <a:ext cx="7431156" cy="293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636441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一致型沟通模式的层次</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邀请网民使用一致型沟通模式与人产生交流，在沟通过程中说出心里的想法和感受，可以发现许多之前的不安情绪是完全没必要的。当网民愿意将心理活动与外在行为表现得一致的时候，别人也会感到安全和解放。而网民如果想要从不一致的沟通模式变为一致型沟通模式，需要经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个阶段，分别是接纳感受、深入觉察和身心合一，每一阶段都是网民逐渐向一致型沟通模式递进的步伐。</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07B5B28F-E5E4-4FC8-89CF-994EC7CB2211}"/>
              </a:ext>
            </a:extLst>
          </p:cNvPr>
          <p:cNvGrpSpPr/>
          <p:nvPr/>
        </p:nvGrpSpPr>
        <p:grpSpPr>
          <a:xfrm>
            <a:off x="2748949" y="4260886"/>
            <a:ext cx="7646412" cy="1854293"/>
            <a:chOff x="1754449" y="2432279"/>
            <a:chExt cx="7646412" cy="1854293"/>
          </a:xfrm>
        </p:grpSpPr>
        <p:sp>
          <p:nvSpPr>
            <p:cNvPr id="45" name="MH_Other_12">
              <a:extLst>
                <a:ext uri="{FF2B5EF4-FFF2-40B4-BE49-F238E27FC236}">
                  <a16:creationId xmlns:a16="http://schemas.microsoft.com/office/drawing/2014/main" id="{DDC8C4FB-7200-455B-B949-10642C0AF15F}"/>
                </a:ext>
              </a:extLst>
            </p:cNvPr>
            <p:cNvSpPr>
              <a:spLocks noChangeArrowheads="1"/>
            </p:cNvSpPr>
            <p:nvPr/>
          </p:nvSpPr>
          <p:spPr bwMode="auto">
            <a:xfrm flipV="1">
              <a:off x="9307536" y="2507345"/>
              <a:ext cx="93325" cy="9332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5" name="组合 14">
              <a:extLst>
                <a:ext uri="{FF2B5EF4-FFF2-40B4-BE49-F238E27FC236}">
                  <a16:creationId xmlns:a16="http://schemas.microsoft.com/office/drawing/2014/main" id="{C38F55C2-315D-402F-A5E3-930F2352CCE6}"/>
                </a:ext>
              </a:extLst>
            </p:cNvPr>
            <p:cNvGrpSpPr/>
            <p:nvPr/>
          </p:nvGrpSpPr>
          <p:grpSpPr>
            <a:xfrm>
              <a:off x="1754449" y="2432279"/>
              <a:ext cx="6569140" cy="1854293"/>
              <a:chOff x="1754449" y="2432279"/>
              <a:chExt cx="6569140" cy="1854293"/>
            </a:xfrm>
          </p:grpSpPr>
          <p:sp>
            <p:nvSpPr>
              <p:cNvPr id="20" name="MH_Other_1">
                <a:extLst>
                  <a:ext uri="{FF2B5EF4-FFF2-40B4-BE49-F238E27FC236}">
                    <a16:creationId xmlns:a16="http://schemas.microsoft.com/office/drawing/2014/main" id="{FB586827-2940-4D50-9399-AF98C8163F69}"/>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MH_SubTitle_1">
                <a:extLst>
                  <a:ext uri="{FF2B5EF4-FFF2-40B4-BE49-F238E27FC236}">
                    <a16:creationId xmlns:a16="http://schemas.microsoft.com/office/drawing/2014/main" id="{058EDB3C-3A94-4007-BBC2-AAEE157856C0}"/>
                  </a:ext>
                </a:extLst>
              </p:cNvPr>
              <p:cNvSpPr>
                <a:spLocks noChangeArrowheads="1"/>
              </p:cNvSpPr>
              <p:nvPr/>
            </p:nvSpPr>
            <p:spPr bwMode="auto">
              <a:xfrm>
                <a:off x="2294102" y="3298565"/>
                <a:ext cx="988007" cy="988007"/>
              </a:xfrm>
              <a:prstGeom prst="ellipse">
                <a:avLst/>
              </a:pr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接纳</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感受</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F519D378-BE49-4596-9C5F-3103B4B0F8ED}"/>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2CE74777-E054-42A3-AF94-10A39B39AA76}"/>
                    </a:ext>
                  </a:extLst>
                </p:cNvPr>
                <p:cNvCxnSpPr>
                  <a:cxnSpLocks noChangeShapeType="1"/>
                </p:cNvCxnSpPr>
                <p:nvPr/>
              </p:nvCxnSpPr>
              <p:spPr bwMode="auto">
                <a:xfrm flipH="1" flipV="1">
                  <a:off x="2087262" y="2006449"/>
                  <a:ext cx="1522" cy="461322"/>
                </a:xfrm>
                <a:prstGeom prst="line">
                  <a:avLst/>
                </a:prstGeom>
                <a:noFill/>
                <a:ln w="19050" cmpd="sng">
                  <a:solidFill>
                    <a:srgbClr val="FFC000"/>
                  </a:solidFill>
                  <a:round/>
                </a:ln>
                <a:extLst>
                  <a:ext uri="{909E8E84-426E-40DD-AFC4-6F175D3DCCD1}">
                    <a14:hiddenFill xmlns:a14="http://schemas.microsoft.com/office/drawing/2010/main">
                      <a:noFill/>
                    </a14:hiddenFill>
                  </a:ext>
                </a:extLst>
              </p:spPr>
            </p:cxnSp>
            <p:sp>
              <p:nvSpPr>
                <p:cNvPr id="43" name="MH_Other_3">
                  <a:extLst>
                    <a:ext uri="{FF2B5EF4-FFF2-40B4-BE49-F238E27FC236}">
                      <a16:creationId xmlns:a16="http://schemas.microsoft.com/office/drawing/2014/main" id="{E3DF468F-D0C0-4801-91DE-144C5417CBE5}"/>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F2D563AF-C7BF-4D1D-B625-7072B65E9213}"/>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rgbClr val="7030A0"/>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MH_SubTitle_2">
                <a:extLst>
                  <a:ext uri="{FF2B5EF4-FFF2-40B4-BE49-F238E27FC236}">
                    <a16:creationId xmlns:a16="http://schemas.microsoft.com/office/drawing/2014/main" id="{AB3EA824-F21C-44AC-A847-86CADDAE1972}"/>
                  </a:ext>
                </a:extLst>
              </p:cNvPr>
              <p:cNvSpPr>
                <a:spLocks noChangeArrowheads="1"/>
              </p:cNvSpPr>
              <p:nvPr/>
            </p:nvSpPr>
            <p:spPr bwMode="auto">
              <a:xfrm>
                <a:off x="4485166" y="3298565"/>
                <a:ext cx="988007" cy="988007"/>
              </a:xfrm>
              <a:prstGeom prst="ellipse">
                <a:avLst/>
              </a:prstGeom>
              <a:solidFill>
                <a:srgbClr val="7030A0"/>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深入</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察觉</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2F29A5DF-FBF9-42E0-8C26-77F227CAFABC}"/>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C80E915D-6903-46ED-8FC3-8F824FB3AABC}"/>
                    </a:ext>
                  </a:extLst>
                </p:cNvPr>
                <p:cNvCxnSpPr>
                  <a:cxnSpLocks noChangeShapeType="1"/>
                </p:cNvCxnSpPr>
                <p:nvPr/>
              </p:nvCxnSpPr>
              <p:spPr bwMode="auto">
                <a:xfrm flipH="1" flipV="1">
                  <a:off x="3730051" y="2006449"/>
                  <a:ext cx="1523" cy="461322"/>
                </a:xfrm>
                <a:prstGeom prst="line">
                  <a:avLst/>
                </a:prstGeom>
                <a:noFill/>
                <a:ln w="19050" cmpd="sng">
                  <a:solidFill>
                    <a:srgbClr val="7030A0"/>
                  </a:solidFill>
                  <a:round/>
                </a:ln>
                <a:extLst>
                  <a:ext uri="{909E8E84-426E-40DD-AFC4-6F175D3DCCD1}">
                    <a14:hiddenFill xmlns:a14="http://schemas.microsoft.com/office/drawing/2010/main">
                      <a:noFill/>
                    </a14:hiddenFill>
                  </a:ext>
                </a:extLst>
              </p:spPr>
            </p:cxnSp>
            <p:sp>
              <p:nvSpPr>
                <p:cNvPr id="41" name="MH_Other_6">
                  <a:extLst>
                    <a:ext uri="{FF2B5EF4-FFF2-40B4-BE49-F238E27FC236}">
                      <a16:creationId xmlns:a16="http://schemas.microsoft.com/office/drawing/2014/main" id="{149810EC-9A2F-482D-80FD-D9AC8AEB488C}"/>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DD7434F9-832F-46B9-A3C7-057171AD172B}"/>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MH_SubTitle_3">
                <a:extLst>
                  <a:ext uri="{FF2B5EF4-FFF2-40B4-BE49-F238E27FC236}">
                    <a16:creationId xmlns:a16="http://schemas.microsoft.com/office/drawing/2014/main" id="{EBCDB024-F328-4920-99F1-D0E7DC78F766}"/>
                  </a:ext>
                </a:extLst>
              </p:cNvPr>
              <p:cNvSpPr>
                <a:spLocks noChangeArrowheads="1"/>
              </p:cNvSpPr>
              <p:nvPr/>
            </p:nvSpPr>
            <p:spPr bwMode="auto">
              <a:xfrm>
                <a:off x="6674197" y="3298565"/>
                <a:ext cx="988011" cy="988007"/>
              </a:xfrm>
              <a:prstGeom prst="ellipse">
                <a:avLst/>
              </a:pr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身心</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合一</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F8D54158-4B21-4C04-B1E3-B2F0056CC0DE}"/>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4C867C6C-0C53-48EA-9810-DADE217AA6BF}"/>
                    </a:ext>
                  </a:extLst>
                </p:cNvPr>
                <p:cNvCxnSpPr>
                  <a:cxnSpLocks noChangeShapeType="1"/>
                </p:cNvCxnSpPr>
                <p:nvPr/>
              </p:nvCxnSpPr>
              <p:spPr bwMode="auto">
                <a:xfrm flipH="1" flipV="1">
                  <a:off x="5374364" y="2006449"/>
                  <a:ext cx="0" cy="461322"/>
                </a:xfrm>
                <a:prstGeom prst="line">
                  <a:avLst/>
                </a:prstGeom>
                <a:noFill/>
                <a:ln w="19050" cmpd="sng">
                  <a:solidFill>
                    <a:srgbClr val="C00000"/>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E40BB115-55A4-4894-9C7B-DD59576097E5}"/>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136184796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7</a:t>
            </a:r>
            <a:r>
              <a:rPr lang="zh-CN" altLang="en-US" sz="3600" dirty="0">
                <a:solidFill>
                  <a:schemeClr val="bg1"/>
                </a:solidFill>
              </a:rPr>
              <a:t>章   网络沟通</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一致型沟通模式的层次</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接纳感受</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在一致型沟通模式的第一阶段，沟通行为表现为接纳感受。理解为在沟通过程中可以意识到自己的感受，也能够理解和接纳这些感受，还愿意在不带任何否定或是投射成分的基础上加工和处理他们。</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9218" name="Picture 2">
            <a:extLst>
              <a:ext uri="{FF2B5EF4-FFF2-40B4-BE49-F238E27FC236}">
                <a16:creationId xmlns:a16="http://schemas.microsoft.com/office/drawing/2014/main" id="{4E3D6254-DF31-4605-89A9-7F708BAD9D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4753" y="3469815"/>
            <a:ext cx="7096178" cy="283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095548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577799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接纳感受</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们对一致型沟通模式具有这样的误解：一致型沟通模式就是有什么感觉或情绪就要说出来，感到愤怒时，就以“我很生气”进行表达；而感到烦躁或无奈时，就以“我很烦”进行表达。这样表达没有问题，但是个体网民还应该考虑在什么状态下进行说明以及用何种方式说明。</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沟通模式的正确行为表现，首先觉察到自己的身体反应和情绪的变化，并且承担起对自己情绪的责任，而不归咎于对方或他人；然后为自己的情绪、为发生在自己身上的一切事情负责；并且接纳自己的紧张、生气和恐惧等情绪，最后做出可以使自己的身体感到舒服、情绪逐渐平缓的行为或表达，而且非常欣赏自己的所做的这一切。</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完成了上述过程后，个体网民就做到了一致型沟通模式的第一层了。此时，个体网民才能不包含抱怨，并且真诚一致的表达自己的感受。</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D78E559-97E6-4185-A298-D1D123DD1D00}"/>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一致型沟通模式的正确表达</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10166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6733077" cy="521373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一致型沟通模式的层次</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深入觉察</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沟通模式的第二阶段是深入觉察，这一层次需要用到另一个重要概念“冰山隐喻”进行阐述。简单来说，就是个体网民深入了解自己内心真正的渴望和期待，并适时与合理的展现这份渴望。如果个体网民不去探索自己真正想要的是什么，并放纵自己沉溺于无聊、不满和抱怨的情绪中。而这些情绪将使自身的所言所行与自身渴望背道而驰。造成渴望温暖情绪和亲密关系的个体网民，却用指责的态度和索求的言语将沟通方推离自己。</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Picture 2">
            <a:extLst>
              <a:ext uri="{FF2B5EF4-FFF2-40B4-BE49-F238E27FC236}">
                <a16:creationId xmlns:a16="http://schemas.microsoft.com/office/drawing/2014/main" id="{E9B8ED8B-66D9-4544-95B5-8C79063307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4785" y="1791373"/>
            <a:ext cx="3902490" cy="445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612149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51929"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一致型沟通模式的层次</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身心合一</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一致型沟通模式的第三阶段是与普遍存在的生命力保持和谐一致，简单来说就是身心合一并顺应自然。</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591722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9" name="组合 8">
            <a:extLst>
              <a:ext uri="{FF2B5EF4-FFF2-40B4-BE49-F238E27FC236}">
                <a16:creationId xmlns:a16="http://schemas.microsoft.com/office/drawing/2014/main" id="{87B7BA1D-B87D-4683-AE27-44ACC98D08BC}"/>
              </a:ext>
            </a:extLst>
          </p:cNvPr>
          <p:cNvGrpSpPr/>
          <p:nvPr/>
        </p:nvGrpSpPr>
        <p:grpSpPr>
          <a:xfrm>
            <a:off x="410725" y="2908657"/>
            <a:ext cx="10939843" cy="3061248"/>
            <a:chOff x="278295" y="2944842"/>
            <a:chExt cx="10939843" cy="3061248"/>
          </a:xfrm>
        </p:grpSpPr>
        <p:sp>
          <p:nvSpPr>
            <p:cNvPr id="11" name="梯形 10">
              <a:extLst>
                <a:ext uri="{FF2B5EF4-FFF2-40B4-BE49-F238E27FC236}">
                  <a16:creationId xmlns:a16="http://schemas.microsoft.com/office/drawing/2014/main" id="{2EA37AC6-D82C-4069-936D-AA4D926B4EBB}"/>
                </a:ext>
              </a:extLst>
            </p:cNvPr>
            <p:cNvSpPr/>
            <p:nvPr/>
          </p:nvSpPr>
          <p:spPr>
            <a:xfrm flipV="1">
              <a:off x="10022067" y="3927164"/>
              <a:ext cx="501697" cy="73104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12" name="组合 11">
              <a:extLst>
                <a:ext uri="{FF2B5EF4-FFF2-40B4-BE49-F238E27FC236}">
                  <a16:creationId xmlns:a16="http://schemas.microsoft.com/office/drawing/2014/main" id="{F4D31396-FD16-48AE-9554-CECDEA3DF8A0}"/>
                </a:ext>
              </a:extLst>
            </p:cNvPr>
            <p:cNvGrpSpPr/>
            <p:nvPr/>
          </p:nvGrpSpPr>
          <p:grpSpPr>
            <a:xfrm>
              <a:off x="278295" y="2944842"/>
              <a:ext cx="10939843" cy="3061248"/>
              <a:chOff x="278295" y="2944842"/>
              <a:chExt cx="10939843" cy="3061248"/>
            </a:xfrm>
          </p:grpSpPr>
          <p:grpSp>
            <p:nvGrpSpPr>
              <p:cNvPr id="14" name="组合 13">
                <a:extLst>
                  <a:ext uri="{FF2B5EF4-FFF2-40B4-BE49-F238E27FC236}">
                    <a16:creationId xmlns:a16="http://schemas.microsoft.com/office/drawing/2014/main" id="{452F44DC-EF24-46C3-86CB-A08481CA414B}"/>
                  </a:ext>
                </a:extLst>
              </p:cNvPr>
              <p:cNvGrpSpPr/>
              <p:nvPr/>
            </p:nvGrpSpPr>
            <p:grpSpPr>
              <a:xfrm>
                <a:off x="278295" y="2960131"/>
                <a:ext cx="9160899" cy="3045959"/>
                <a:chOff x="7853" y="1339914"/>
                <a:chExt cx="11856523" cy="3942242"/>
              </a:xfrm>
            </p:grpSpPr>
            <p:grpSp>
              <p:nvGrpSpPr>
                <p:cNvPr id="22" name="组合 21">
                  <a:extLst>
                    <a:ext uri="{FF2B5EF4-FFF2-40B4-BE49-F238E27FC236}">
                      <a16:creationId xmlns:a16="http://schemas.microsoft.com/office/drawing/2014/main" id="{8608FFD7-2DCD-4AE3-B1EB-ABF02A62D523}"/>
                    </a:ext>
                  </a:extLst>
                </p:cNvPr>
                <p:cNvGrpSpPr/>
                <p:nvPr/>
              </p:nvGrpSpPr>
              <p:grpSpPr>
                <a:xfrm>
                  <a:off x="7853" y="1339914"/>
                  <a:ext cx="7213565" cy="3942242"/>
                  <a:chOff x="7853" y="1339914"/>
                  <a:chExt cx="7213565" cy="3942242"/>
                </a:xfrm>
              </p:grpSpPr>
              <p:grpSp>
                <p:nvGrpSpPr>
                  <p:cNvPr id="39" name="千图PPT彼岸天：ID 8661124库_组合 3">
                    <a:extLst>
                      <a:ext uri="{FF2B5EF4-FFF2-40B4-BE49-F238E27FC236}">
                        <a16:creationId xmlns:a16="http://schemas.microsoft.com/office/drawing/2014/main" id="{4B2F3159-7C9B-42A1-94F9-328953536833}"/>
                      </a:ext>
                    </a:extLst>
                  </p:cNvPr>
                  <p:cNvGrpSpPr/>
                  <p:nvPr>
                    <p:custDataLst>
                      <p:tags r:id="rId3"/>
                    </p:custDataLst>
                  </p:nvPr>
                </p:nvGrpSpPr>
                <p:grpSpPr>
                  <a:xfrm>
                    <a:off x="7853" y="1339914"/>
                    <a:ext cx="2864369" cy="3893266"/>
                    <a:chOff x="1224495" y="1339913"/>
                    <a:chExt cx="2864368" cy="3893265"/>
                  </a:xfrm>
                </p:grpSpPr>
                <p:sp>
                  <p:nvSpPr>
                    <p:cNvPr id="56" name="矩形 55">
                      <a:extLst>
                        <a:ext uri="{FF2B5EF4-FFF2-40B4-BE49-F238E27FC236}">
                          <a16:creationId xmlns:a16="http://schemas.microsoft.com/office/drawing/2014/main" id="{A63CC96A-A50F-436A-9A9C-6113D6A84CAC}"/>
                        </a:ext>
                      </a:extLst>
                    </p:cNvPr>
                    <p:cNvSpPr/>
                    <p:nvPr/>
                  </p:nvSpPr>
                  <p:spPr>
                    <a:xfrm>
                      <a:off x="1224495" y="4540383"/>
                      <a:ext cx="2864368" cy="692795"/>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最小共识原则</a:t>
                      </a:r>
                      <a:endParaRPr lang="en-US" altLang="zh-CN"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57" name="组合 56">
                      <a:extLst>
                        <a:ext uri="{FF2B5EF4-FFF2-40B4-BE49-F238E27FC236}">
                          <a16:creationId xmlns:a16="http://schemas.microsoft.com/office/drawing/2014/main" id="{6BF0FA9F-55DF-47A5-A942-9CEEB4AB8638}"/>
                        </a:ext>
                      </a:extLst>
                    </p:cNvPr>
                    <p:cNvGrpSpPr/>
                    <p:nvPr/>
                  </p:nvGrpSpPr>
                  <p:grpSpPr>
                    <a:xfrm>
                      <a:off x="2161312" y="1339913"/>
                      <a:ext cx="1082040" cy="2826488"/>
                      <a:chOff x="2161311" y="1339913"/>
                      <a:chExt cx="1082040" cy="2826488"/>
                    </a:xfrm>
                  </p:grpSpPr>
                  <p:sp>
                    <p:nvSpPr>
                      <p:cNvPr id="58" name="梯形 57">
                        <a:extLst>
                          <a:ext uri="{FF2B5EF4-FFF2-40B4-BE49-F238E27FC236}">
                            <a16:creationId xmlns:a16="http://schemas.microsoft.com/office/drawing/2014/main" id="{129FA0BA-E29D-48D4-9CF6-3B2EA786891D}"/>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9" name="椭圆 58">
                        <a:extLst>
                          <a:ext uri="{FF2B5EF4-FFF2-40B4-BE49-F238E27FC236}">
                            <a16:creationId xmlns:a16="http://schemas.microsoft.com/office/drawing/2014/main" id="{084F62F1-1F3C-48B2-88F5-95440D02CB91}"/>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0" name="任意多边形 141">
                        <a:extLst>
                          <a:ext uri="{FF2B5EF4-FFF2-40B4-BE49-F238E27FC236}">
                            <a16:creationId xmlns:a16="http://schemas.microsoft.com/office/drawing/2014/main" id="{A5F7FB67-57C2-4A94-88A4-786279CAEB9E}"/>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1" name="任意多边形 142">
                        <a:extLst>
                          <a:ext uri="{FF2B5EF4-FFF2-40B4-BE49-F238E27FC236}">
                            <a16:creationId xmlns:a16="http://schemas.microsoft.com/office/drawing/2014/main" id="{4BABE446-7ACA-4243-8E20-2298B6B06AB1}"/>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2" name="任意多边形 143">
                        <a:extLst>
                          <a:ext uri="{FF2B5EF4-FFF2-40B4-BE49-F238E27FC236}">
                            <a16:creationId xmlns:a16="http://schemas.microsoft.com/office/drawing/2014/main" id="{99622F84-C765-4652-AFDF-818AFCD64C55}"/>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0" name="千图PPT彼岸天：ID 8661124库_组合 4">
                    <a:extLst>
                      <a:ext uri="{FF2B5EF4-FFF2-40B4-BE49-F238E27FC236}">
                        <a16:creationId xmlns:a16="http://schemas.microsoft.com/office/drawing/2014/main" id="{FA94B0EC-FC61-43B5-9776-0DBCE5FCDB52}"/>
                      </a:ext>
                    </a:extLst>
                  </p:cNvPr>
                  <p:cNvGrpSpPr/>
                  <p:nvPr>
                    <p:custDataLst>
                      <p:tags r:id="rId4"/>
                    </p:custDataLst>
                  </p:nvPr>
                </p:nvGrpSpPr>
                <p:grpSpPr>
                  <a:xfrm>
                    <a:off x="2579797" y="1339914"/>
                    <a:ext cx="2390787" cy="3942242"/>
                    <a:chOff x="4884953" y="1339913"/>
                    <a:chExt cx="2390786" cy="3942241"/>
                  </a:xfrm>
                </p:grpSpPr>
                <p:sp>
                  <p:nvSpPr>
                    <p:cNvPr id="49" name="矩形 48">
                      <a:extLst>
                        <a:ext uri="{FF2B5EF4-FFF2-40B4-BE49-F238E27FC236}">
                          <a16:creationId xmlns:a16="http://schemas.microsoft.com/office/drawing/2014/main" id="{7F0BE2D3-B0B9-4E21-96B7-E7719965E85D}"/>
                        </a:ext>
                      </a:extLst>
                    </p:cNvPr>
                    <p:cNvSpPr/>
                    <p:nvPr/>
                  </p:nvSpPr>
                  <p:spPr>
                    <a:xfrm>
                      <a:off x="4884953" y="4499975"/>
                      <a:ext cx="2390786" cy="782179"/>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明确定义原则</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grpSp>
                  <p:nvGrpSpPr>
                    <p:cNvPr id="50" name="组合 49">
                      <a:extLst>
                        <a:ext uri="{FF2B5EF4-FFF2-40B4-BE49-F238E27FC236}">
                          <a16:creationId xmlns:a16="http://schemas.microsoft.com/office/drawing/2014/main" id="{8AC5E0F5-3E86-4F8D-9214-4061FCC63CF0}"/>
                        </a:ext>
                      </a:extLst>
                    </p:cNvPr>
                    <p:cNvGrpSpPr/>
                    <p:nvPr/>
                  </p:nvGrpSpPr>
                  <p:grpSpPr>
                    <a:xfrm>
                      <a:off x="5554981" y="1339913"/>
                      <a:ext cx="1082040" cy="2826488"/>
                      <a:chOff x="5554981" y="1339913"/>
                      <a:chExt cx="1082040" cy="2826488"/>
                    </a:xfrm>
                  </p:grpSpPr>
                  <p:sp>
                    <p:nvSpPr>
                      <p:cNvPr id="51" name="梯形 50">
                        <a:extLst>
                          <a:ext uri="{FF2B5EF4-FFF2-40B4-BE49-F238E27FC236}">
                            <a16:creationId xmlns:a16="http://schemas.microsoft.com/office/drawing/2014/main" id="{9E588875-0087-4F1E-9F53-52D3A3A704E7}"/>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2" name="椭圆 51">
                        <a:extLst>
                          <a:ext uri="{FF2B5EF4-FFF2-40B4-BE49-F238E27FC236}">
                            <a16:creationId xmlns:a16="http://schemas.microsoft.com/office/drawing/2014/main" id="{73F33AB9-E91A-4045-BA1E-CCA5F5609838}"/>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3" name="任意多边形 133">
                        <a:extLst>
                          <a:ext uri="{FF2B5EF4-FFF2-40B4-BE49-F238E27FC236}">
                            <a16:creationId xmlns:a16="http://schemas.microsoft.com/office/drawing/2014/main" id="{F5A01BF1-AC5B-43E1-8624-FEC434B9E226}"/>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任意多边形 134">
                        <a:extLst>
                          <a:ext uri="{FF2B5EF4-FFF2-40B4-BE49-F238E27FC236}">
                            <a16:creationId xmlns:a16="http://schemas.microsoft.com/office/drawing/2014/main" id="{10466614-4FD3-4385-95F5-2E1BF3FCA4E8}"/>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任意多边形 135">
                        <a:extLst>
                          <a:ext uri="{FF2B5EF4-FFF2-40B4-BE49-F238E27FC236}">
                            <a16:creationId xmlns:a16="http://schemas.microsoft.com/office/drawing/2014/main" id="{6B377E17-3B63-4C1A-9D35-F1F059889FD3}"/>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1" name="千图PPT彼岸天：ID 8661124库_组合 5">
                    <a:extLst>
                      <a:ext uri="{FF2B5EF4-FFF2-40B4-BE49-F238E27FC236}">
                        <a16:creationId xmlns:a16="http://schemas.microsoft.com/office/drawing/2014/main" id="{787881A3-CCB6-4642-B5E5-680A1BEA9EA2}"/>
                      </a:ext>
                    </a:extLst>
                  </p:cNvPr>
                  <p:cNvGrpSpPr/>
                  <p:nvPr>
                    <p:custDataLst>
                      <p:tags r:id="rId5"/>
                    </p:custDataLst>
                  </p:nvPr>
                </p:nvGrpSpPr>
                <p:grpSpPr>
                  <a:xfrm>
                    <a:off x="4970583" y="1339914"/>
                    <a:ext cx="2250835" cy="3739076"/>
                    <a:chOff x="8364254" y="1339913"/>
                    <a:chExt cx="2250834" cy="3739075"/>
                  </a:xfrm>
                </p:grpSpPr>
                <p:sp>
                  <p:nvSpPr>
                    <p:cNvPr id="42" name="矩形 41">
                      <a:extLst>
                        <a:ext uri="{FF2B5EF4-FFF2-40B4-BE49-F238E27FC236}">
                          <a16:creationId xmlns:a16="http://schemas.microsoft.com/office/drawing/2014/main" id="{4A7FEFB1-630F-4BEC-8E09-A322D11C33F3}"/>
                        </a:ext>
                      </a:extLst>
                    </p:cNvPr>
                    <p:cNvSpPr/>
                    <p:nvPr/>
                  </p:nvSpPr>
                  <p:spPr>
                    <a:xfrm>
                      <a:off x="8364254" y="4753578"/>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充足理由原则</a:t>
                      </a:r>
                    </a:p>
                  </p:txBody>
                </p:sp>
                <p:grpSp>
                  <p:nvGrpSpPr>
                    <p:cNvPr id="43" name="组合 42">
                      <a:extLst>
                        <a:ext uri="{FF2B5EF4-FFF2-40B4-BE49-F238E27FC236}">
                          <a16:creationId xmlns:a16="http://schemas.microsoft.com/office/drawing/2014/main" id="{EB83C8DE-3318-4143-AFB3-C18C8735A11B}"/>
                        </a:ext>
                      </a:extLst>
                    </p:cNvPr>
                    <p:cNvGrpSpPr/>
                    <p:nvPr/>
                  </p:nvGrpSpPr>
                  <p:grpSpPr>
                    <a:xfrm>
                      <a:off x="8948651" y="1339913"/>
                      <a:ext cx="1082040" cy="2826488"/>
                      <a:chOff x="8948650" y="1339913"/>
                      <a:chExt cx="1082040" cy="2826488"/>
                    </a:xfrm>
                  </p:grpSpPr>
                  <p:sp>
                    <p:nvSpPr>
                      <p:cNvPr id="44" name="梯形 43">
                        <a:extLst>
                          <a:ext uri="{FF2B5EF4-FFF2-40B4-BE49-F238E27FC236}">
                            <a16:creationId xmlns:a16="http://schemas.microsoft.com/office/drawing/2014/main" id="{83C69CD4-D89B-48D9-A67C-3C73128440EC}"/>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5" name="椭圆 44">
                        <a:extLst>
                          <a:ext uri="{FF2B5EF4-FFF2-40B4-BE49-F238E27FC236}">
                            <a16:creationId xmlns:a16="http://schemas.microsoft.com/office/drawing/2014/main" id="{F26E40EC-DF82-4E49-BAA0-7AB265F7944C}"/>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6" name="任意多边形 125">
                        <a:extLst>
                          <a:ext uri="{FF2B5EF4-FFF2-40B4-BE49-F238E27FC236}">
                            <a16:creationId xmlns:a16="http://schemas.microsoft.com/office/drawing/2014/main" id="{8F8B883A-9EF7-4076-852A-0A12C2C84D07}"/>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任意多边形 126">
                        <a:extLst>
                          <a:ext uri="{FF2B5EF4-FFF2-40B4-BE49-F238E27FC236}">
                            <a16:creationId xmlns:a16="http://schemas.microsoft.com/office/drawing/2014/main" id="{C15EADF2-A04A-4315-8A9E-E4CE4EF7D324}"/>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任意多边形 127">
                        <a:extLst>
                          <a:ext uri="{FF2B5EF4-FFF2-40B4-BE49-F238E27FC236}">
                            <a16:creationId xmlns:a16="http://schemas.microsoft.com/office/drawing/2014/main" id="{18433BE6-83BA-49D0-9DD5-78354672A402}"/>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23" name="千图PPT彼岸天：ID 8661124库_组合 6">
                  <a:extLst>
                    <a:ext uri="{FF2B5EF4-FFF2-40B4-BE49-F238E27FC236}">
                      <a16:creationId xmlns:a16="http://schemas.microsoft.com/office/drawing/2014/main" id="{E908CC54-8B9D-42A3-ABE2-086746B63390}"/>
                    </a:ext>
                  </a:extLst>
                </p:cNvPr>
                <p:cNvGrpSpPr/>
                <p:nvPr>
                  <p:custDataLst>
                    <p:tags r:id="rId1"/>
                  </p:custDataLst>
                </p:nvPr>
              </p:nvGrpSpPr>
              <p:grpSpPr>
                <a:xfrm>
                  <a:off x="7332871" y="1339914"/>
                  <a:ext cx="2250835" cy="3747233"/>
                  <a:chOff x="9390366" y="1339913"/>
                  <a:chExt cx="2250834" cy="3747232"/>
                </a:xfrm>
              </p:grpSpPr>
              <p:sp>
                <p:nvSpPr>
                  <p:cNvPr id="32" name="矩形 31">
                    <a:extLst>
                      <a:ext uri="{FF2B5EF4-FFF2-40B4-BE49-F238E27FC236}">
                        <a16:creationId xmlns:a16="http://schemas.microsoft.com/office/drawing/2014/main" id="{A2AFF78F-0208-4971-A6CD-D5C4513051C9}"/>
                      </a:ext>
                    </a:extLst>
                  </p:cNvPr>
                  <p:cNvSpPr/>
                  <p:nvPr/>
                </p:nvSpPr>
                <p:spPr>
                  <a:xfrm>
                    <a:off x="9390366" y="4761735"/>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高建设性原则</a:t>
                    </a:r>
                  </a:p>
                </p:txBody>
              </p:sp>
              <p:grpSp>
                <p:nvGrpSpPr>
                  <p:cNvPr id="33" name="组合 32">
                    <a:extLst>
                      <a:ext uri="{FF2B5EF4-FFF2-40B4-BE49-F238E27FC236}">
                        <a16:creationId xmlns:a16="http://schemas.microsoft.com/office/drawing/2014/main" id="{B6A541D9-4D82-455E-BD00-CF71D868AD8E}"/>
                      </a:ext>
                    </a:extLst>
                  </p:cNvPr>
                  <p:cNvGrpSpPr/>
                  <p:nvPr/>
                </p:nvGrpSpPr>
                <p:grpSpPr>
                  <a:xfrm>
                    <a:off x="9917629" y="1339913"/>
                    <a:ext cx="1082040" cy="2826488"/>
                    <a:chOff x="8948650" y="1339913"/>
                    <a:chExt cx="1082040" cy="2826488"/>
                  </a:xfrm>
                </p:grpSpPr>
                <p:sp>
                  <p:nvSpPr>
                    <p:cNvPr id="34" name="梯形 33">
                      <a:extLst>
                        <a:ext uri="{FF2B5EF4-FFF2-40B4-BE49-F238E27FC236}">
                          <a16:creationId xmlns:a16="http://schemas.microsoft.com/office/drawing/2014/main" id="{992BEC84-1C23-4288-A4C0-F6C77BA63670}"/>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椭圆 34">
                      <a:extLst>
                        <a:ext uri="{FF2B5EF4-FFF2-40B4-BE49-F238E27FC236}">
                          <a16:creationId xmlns:a16="http://schemas.microsoft.com/office/drawing/2014/main" id="{B1AA623D-B932-439B-B8C7-11A5AE42B0F7}"/>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17">
                      <a:extLst>
                        <a:ext uri="{FF2B5EF4-FFF2-40B4-BE49-F238E27FC236}">
                          <a16:creationId xmlns:a16="http://schemas.microsoft.com/office/drawing/2014/main" id="{F7C307A1-EEC2-48D2-ABD7-932EE6A7C3B6}"/>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7" name="任意多边形 118">
                      <a:extLst>
                        <a:ext uri="{FF2B5EF4-FFF2-40B4-BE49-F238E27FC236}">
                          <a16:creationId xmlns:a16="http://schemas.microsoft.com/office/drawing/2014/main" id="{B6A2A9F7-DDC5-4B15-AEDF-8E7ED0D150E1}"/>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8" name="任意多边形 119">
                      <a:extLst>
                        <a:ext uri="{FF2B5EF4-FFF2-40B4-BE49-F238E27FC236}">
                          <a16:creationId xmlns:a16="http://schemas.microsoft.com/office/drawing/2014/main" id="{AF3E52D9-358C-4D95-A9C4-228BDC3AC9B3}"/>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24" name="千图PPT彼岸天：ID 8661124库_组合 7">
                  <a:extLst>
                    <a:ext uri="{FF2B5EF4-FFF2-40B4-BE49-F238E27FC236}">
                      <a16:creationId xmlns:a16="http://schemas.microsoft.com/office/drawing/2014/main" id="{399A4837-BFBB-4D19-96C3-91CE28040251}"/>
                    </a:ext>
                  </a:extLst>
                </p:cNvPr>
                <p:cNvGrpSpPr/>
                <p:nvPr>
                  <p:custDataLst>
                    <p:tags r:id="rId2"/>
                  </p:custDataLst>
                </p:nvPr>
              </p:nvGrpSpPr>
              <p:grpSpPr>
                <a:xfrm>
                  <a:off x="9613541" y="1339914"/>
                  <a:ext cx="2250835" cy="3739079"/>
                  <a:chOff x="9365880" y="1339913"/>
                  <a:chExt cx="2250834" cy="3739078"/>
                </a:xfrm>
              </p:grpSpPr>
              <p:sp>
                <p:nvSpPr>
                  <p:cNvPr id="25" name="矩形 24">
                    <a:extLst>
                      <a:ext uri="{FF2B5EF4-FFF2-40B4-BE49-F238E27FC236}">
                        <a16:creationId xmlns:a16="http://schemas.microsoft.com/office/drawing/2014/main" id="{2AF7D0EB-5CF9-4A19-8AB2-F97CEA985EEA}"/>
                      </a:ext>
                    </a:extLst>
                  </p:cNvPr>
                  <p:cNvSpPr/>
                  <p:nvPr/>
                </p:nvSpPr>
                <p:spPr>
                  <a:xfrm>
                    <a:off x="9365880" y="4753581"/>
                    <a:ext cx="2250834" cy="325410"/>
                  </a:xfrm>
                  <a:prstGeom prst="rect">
                    <a:avLst/>
                  </a:prstGeom>
                </p:spPr>
                <p:txBody>
                  <a:bodyPr wrap="none" lIns="0" tIns="0" rIns="0" bIns="0" anchor="ctr" anchorCtr="1">
                    <a:normAutofit fontScale="92500" lnSpcReduction="2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聚焦核心原则</a:t>
                    </a:r>
                  </a:p>
                </p:txBody>
              </p:sp>
              <p:grpSp>
                <p:nvGrpSpPr>
                  <p:cNvPr id="26" name="组合 25">
                    <a:extLst>
                      <a:ext uri="{FF2B5EF4-FFF2-40B4-BE49-F238E27FC236}">
                        <a16:creationId xmlns:a16="http://schemas.microsoft.com/office/drawing/2014/main" id="{3B355E96-4CAC-4C76-B254-7E3EF38AB727}"/>
                      </a:ext>
                    </a:extLst>
                  </p:cNvPr>
                  <p:cNvGrpSpPr/>
                  <p:nvPr/>
                </p:nvGrpSpPr>
                <p:grpSpPr>
                  <a:xfrm>
                    <a:off x="9917629" y="1339913"/>
                    <a:ext cx="1082040" cy="2826488"/>
                    <a:chOff x="8948650" y="1339913"/>
                    <a:chExt cx="1082040" cy="2826488"/>
                  </a:xfrm>
                </p:grpSpPr>
                <p:sp>
                  <p:nvSpPr>
                    <p:cNvPr id="27" name="梯形 26">
                      <a:extLst>
                        <a:ext uri="{FF2B5EF4-FFF2-40B4-BE49-F238E27FC236}">
                          <a16:creationId xmlns:a16="http://schemas.microsoft.com/office/drawing/2014/main" id="{9A5B8B52-8F5D-4C73-9365-30D578A160CA}"/>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椭圆 27">
                      <a:extLst>
                        <a:ext uri="{FF2B5EF4-FFF2-40B4-BE49-F238E27FC236}">
                          <a16:creationId xmlns:a16="http://schemas.microsoft.com/office/drawing/2014/main" id="{CBCC6E8F-D5D3-4B41-AD30-C262630035B7}"/>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09">
                      <a:extLst>
                        <a:ext uri="{FF2B5EF4-FFF2-40B4-BE49-F238E27FC236}">
                          <a16:creationId xmlns:a16="http://schemas.microsoft.com/office/drawing/2014/main" id="{7A434D02-79DB-45AA-9C46-821292757465}"/>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0" name="任意多边形 110">
                      <a:extLst>
                        <a:ext uri="{FF2B5EF4-FFF2-40B4-BE49-F238E27FC236}">
                          <a16:creationId xmlns:a16="http://schemas.microsoft.com/office/drawing/2014/main" id="{35FDB2AA-765B-4DBA-BF8C-A207B6632D84}"/>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1" name="任意多边形 111">
                      <a:extLst>
                        <a:ext uri="{FF2B5EF4-FFF2-40B4-BE49-F238E27FC236}">
                          <a16:creationId xmlns:a16="http://schemas.microsoft.com/office/drawing/2014/main" id="{33628436-50ED-44F7-9639-9404CFE6EEBA}"/>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15" name="组合 14">
                <a:extLst>
                  <a:ext uri="{FF2B5EF4-FFF2-40B4-BE49-F238E27FC236}">
                    <a16:creationId xmlns:a16="http://schemas.microsoft.com/office/drawing/2014/main" id="{A1D93C61-1ECB-49E0-BE6E-EFE51FF24AD7}"/>
                  </a:ext>
                </a:extLst>
              </p:cNvPr>
              <p:cNvGrpSpPr/>
              <p:nvPr/>
            </p:nvGrpSpPr>
            <p:grpSpPr>
              <a:xfrm>
                <a:off x="9479039" y="2944842"/>
                <a:ext cx="1739099" cy="3028718"/>
                <a:chOff x="9479039" y="2944842"/>
                <a:chExt cx="1739099" cy="3028718"/>
              </a:xfrm>
            </p:grpSpPr>
            <p:sp>
              <p:nvSpPr>
                <p:cNvPr id="16" name="矩形 15">
                  <a:extLst>
                    <a:ext uri="{FF2B5EF4-FFF2-40B4-BE49-F238E27FC236}">
                      <a16:creationId xmlns:a16="http://schemas.microsoft.com/office/drawing/2014/main" id="{969A168F-91BD-4B4C-A552-8D28004C2D19}"/>
                    </a:ext>
                  </a:extLst>
                </p:cNvPr>
                <p:cNvSpPr/>
                <p:nvPr/>
              </p:nvSpPr>
              <p:spPr>
                <a:xfrm>
                  <a:off x="9479039" y="5438274"/>
                  <a:ext cx="1739099" cy="535286"/>
                </a:xfrm>
                <a:prstGeom prst="rect">
                  <a:avLst/>
                </a:prstGeom>
              </p:spPr>
              <p:txBody>
                <a:bodyPr wrap="none" lIns="0" tIns="0" rIns="0" bIns="0" anchor="ctr" anchorCtr="1">
                  <a:normAutofit/>
                </a:bodyPr>
                <a:lstStyle/>
                <a:p>
                  <a:pPr algn="ctr" defTabSz="914356">
                    <a:spcBef>
                      <a:spcPct val="0"/>
                    </a:spcBef>
                    <a:defRPr/>
                  </a:pPr>
                  <a:r>
                    <a:rPr lang="zh-CN" altLang="en-US"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rPr>
                    <a:t>人事分离原则</a:t>
                  </a:r>
                  <a:endParaRPr lang="en-US" altLang="zh-CN" sz="1900" b="1" dirty="0">
                    <a:solidFill>
                      <a:prstClr val="black">
                        <a:lumMod val="85000"/>
                        <a:lumOff val="15000"/>
                      </a:prstClr>
                    </a:solidFill>
                    <a:ea typeface="Source Han Serif SC" panose="02020400000000000000" pitchFamily="18" charset="-122"/>
                    <a:cs typeface="+mn-ea"/>
                    <a:sym typeface="Source Han Serif SC" panose="02020400000000000000" pitchFamily="18" charset="-122"/>
                  </a:endParaRPr>
                </a:p>
              </p:txBody>
            </p:sp>
            <p:sp>
              <p:nvSpPr>
                <p:cNvPr id="18" name="椭圆 17">
                  <a:extLst>
                    <a:ext uri="{FF2B5EF4-FFF2-40B4-BE49-F238E27FC236}">
                      <a16:creationId xmlns:a16="http://schemas.microsoft.com/office/drawing/2014/main" id="{9F9E3BDE-2930-4E83-82E2-C85A91F839E6}"/>
                    </a:ext>
                  </a:extLst>
                </p:cNvPr>
                <p:cNvSpPr/>
                <p:nvPr/>
              </p:nvSpPr>
              <p:spPr>
                <a:xfrm>
                  <a:off x="9854898" y="4292684"/>
                  <a:ext cx="836034" cy="836035"/>
                </a:xfrm>
                <a:prstGeom prst="ellipse">
                  <a:avLst/>
                </a:prstGeom>
                <a:solidFill>
                  <a:srgbClr val="C00000"/>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任意多边形 109">
                  <a:extLst>
                    <a:ext uri="{FF2B5EF4-FFF2-40B4-BE49-F238E27FC236}">
                      <a16:creationId xmlns:a16="http://schemas.microsoft.com/office/drawing/2014/main" id="{6E7EB381-B3B2-42D4-AE41-43C6D57574B8}"/>
                    </a:ext>
                  </a:extLst>
                </p:cNvPr>
                <p:cNvSpPr/>
                <p:nvPr/>
              </p:nvSpPr>
              <p:spPr>
                <a:xfrm>
                  <a:off x="9919662" y="2944842"/>
                  <a:ext cx="706508" cy="1198200"/>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rgbClr val="C0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任意多边形 110">
                  <a:extLst>
                    <a:ext uri="{FF2B5EF4-FFF2-40B4-BE49-F238E27FC236}">
                      <a16:creationId xmlns:a16="http://schemas.microsoft.com/office/drawing/2014/main" id="{486E52A1-248B-4B90-9015-BC9DFA4D3597}"/>
                    </a:ext>
                  </a:extLst>
                </p:cNvPr>
                <p:cNvSpPr/>
                <p:nvPr/>
              </p:nvSpPr>
              <p:spPr>
                <a:xfrm>
                  <a:off x="10055812" y="2944842"/>
                  <a:ext cx="434209" cy="1198201"/>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19">
                  <a:extLst>
                    <a:ext uri="{FF2B5EF4-FFF2-40B4-BE49-F238E27FC236}">
                      <a16:creationId xmlns:a16="http://schemas.microsoft.com/office/drawing/2014/main" id="{D3729FA3-B3EC-4E3C-BA17-110485B200D2}"/>
                    </a:ext>
                  </a:extLst>
                </p:cNvPr>
                <p:cNvSpPr>
                  <a:spLocks/>
                </p:cNvSpPr>
                <p:nvPr/>
              </p:nvSpPr>
              <p:spPr bwMode="auto">
                <a:xfrm>
                  <a:off x="10107365" y="4434928"/>
                  <a:ext cx="342020" cy="568987"/>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
        <p:nvSpPr>
          <p:cNvPr id="63" name="矩形 62">
            <a:extLst>
              <a:ext uri="{FF2B5EF4-FFF2-40B4-BE49-F238E27FC236}">
                <a16:creationId xmlns:a16="http://schemas.microsoft.com/office/drawing/2014/main" id="{3E552025-7CA0-44DD-90B3-FBF55445D8EE}"/>
              </a:ext>
            </a:extLst>
          </p:cNvPr>
          <p:cNvSpPr/>
          <p:nvPr/>
        </p:nvSpPr>
        <p:spPr>
          <a:xfrm>
            <a:off x="550592" y="998390"/>
            <a:ext cx="10983460" cy="191026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是每个人每天都要从事的一项活动。它是人与人之间求同存异、化解矛盾的基本途径。然而，许多情况下的沟通都是无效的，轻则浪费时间，重则激化矛盾。想要在网络沟通中提升沟通效果，至少需要具备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个基本原则。</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411012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最小共识原则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最小共识原则是指在网络沟通的过程中，应当尽可能少地默认对方已经与自己意识或潜意识中的认知达成共识，除非有充足的理由支持这一点。可以理解为在沟通过程中，沟通一方尽可能少地默认沟通对方知道自己所知道的东西，除非对方的言行已经表现的足够明显。</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0222691C-560E-4C48-AA0D-876636B490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2377" y="3225532"/>
            <a:ext cx="7077032" cy="291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826351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429040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最小共识原则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医学生认为，盐分摄入过多易导致高血压是明显的“常识”，然而该网民的父母极大可能并不知道这一点。因此，该学生直接对他的父母说“吃咸菜容易导致高血压”后，如果他的父母不知道他这句话从何而来，那么就无法构成有效沟通。此时，他应该首先向他的父母说明，盐分摄入过多易导致高血压，之后再说明因为咸菜的盐分含量比较高，因此吃咸菜容易导致高血压，这才是有效的沟通。而如果他的父母在平日中的表现证明了他们知道（而非仅仅这个学生认为他们知道）这个大前提，就可以不必解释，这是“有充足的理由支持这一点”的表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D78E559-97E6-4185-A298-D1D123DD1D00}"/>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最小共识原则的沟通</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19401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明确定义原则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明确定义原则是指在网络沟通的过程中，应当将模糊的词语定义具体化。一般情况下表现为如果遇到比较容易出现指代不明的词语，事先将它的内涵与外延阐述清楚。</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Picture 2">
            <a:extLst>
              <a:ext uri="{FF2B5EF4-FFF2-40B4-BE49-F238E27FC236}">
                <a16:creationId xmlns:a16="http://schemas.microsoft.com/office/drawing/2014/main" id="{E907DDEB-8F89-4042-B85D-D51DAC4D14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8454" y="2860854"/>
            <a:ext cx="7521212" cy="3141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693284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572669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最小共识原则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容易出现定义模糊的词主要是带有评价性质的词，包括形容词与部分名词等。特别是在网络沟通中，一些网民喜欢使用的非正规的词语。例如绿茶这个词语，它的原意是指绿化色泽和茶汤较多并且保存了鲜茶叶绿色格调的茶叶名称；现在主要用来泛指外貌清纯脱俗，包括长发飘飘和素面朝天的外貌体现，并在人前表现为楚楚可怜、人畜无害和岁月静好的外貌形态，却又多病多灾和多情伤感的样子，实际上是善于心计的女性人物性格。</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沟通双方讨论绿茶的品级和表现，甲认为此绿茶表示的是茶叶名称的意思，因此给出了很多关于茶叶品级的相关论据；而乙却认为这个字表示的是女性人物性格的意思，因此给出了这个人的一些绿茶行为，沟通两方对词语的理解偏差，造成了他们的无效沟通。但是如果在讨论之前，就明确了该字的定义，就可以避免这场无效的沟通。</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D78E559-97E6-4185-A298-D1D123DD1D00}"/>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明确定义原则的沟通</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779006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充足理由原则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充足理由原则是指在网络沟通中，对给出的所有论述和提议，应当有充足的理由支持。充足理由定律是逻辑学的四大基本定律之一，概括来讲就是“世上没有没原因的结果，有结果必有原因”，这也是有效沟通所必须具备的基本原则。</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Picture 2">
            <a:extLst>
              <a:ext uri="{FF2B5EF4-FFF2-40B4-BE49-F238E27FC236}">
                <a16:creationId xmlns:a16="http://schemas.microsoft.com/office/drawing/2014/main" id="{A1A3F14B-CF09-41B3-AEB3-ED4EC17100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045" y="3098748"/>
            <a:ext cx="7624660" cy="312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341816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1" y="2431719"/>
            <a:ext cx="3690532" cy="3087768"/>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网络沟通的含义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网络沟通的特点及作用</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网络沟通的模式</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网络沟通的过程</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网络沟通的障碍及消除</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高建设性原则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高建设性原则是指在网络沟通中，如果拒绝对方的提议，应当给出替代方案，使沟通具备高度的建设性。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11B177A4-3714-4E3F-BC34-D89971067E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8680" y="2887941"/>
            <a:ext cx="8179260" cy="3273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329302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高建设性原则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的过程中，会遇见一类网民，在沟通过程中只会说不的人，表现为不论为其提出什么建议，对方都是拒绝，几次之后提建议方就会失去耐心，只想问“那你说怎么办”，这就是沟通不具备建设性的例子。</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遇到这种情况，也没有想到替代方案时，这时候比起直接说“不”，应该告知沟通对方“这个方案还是在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XXX</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方面存在一些问题，但是暂时也没有想到替代方案，接下来我们讨论一下如何尽可能解决这些问题”，如此表达才是有效沟通应该表现出的内容。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D78E559-97E6-4185-A298-D1D123DD1D00}"/>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高建设性原则的沟通</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539779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聚焦核心原则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聚焦核心原则是指在网络沟通中，所有的论述应当聚焦在核心问题上，而非某些细枝末节的内容。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7F3F4F2A-B6D4-4610-9AAF-49F1DE7437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6934" y="2701003"/>
            <a:ext cx="8686516" cy="346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85353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聚焦核心原则</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目前的网络社会中存在一个比较流行的词，叫作“杠精”，其主要表现之一就是在细枝末节上与沟通方纠缠不休，却不关注问题的本质或核心内容。因此，如果想进行有效的沟通，绝不能在网络沟通中去纠结一些无关痛痒的点，而是抓住事情或问题的核心内容，用最简单利落的方式和言语进行处理。</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ED78E559-97E6-4185-A298-D1D123DD1D00}"/>
              </a:ext>
            </a:extLst>
          </p:cNvPr>
          <p:cNvSpPr txBox="1"/>
          <p:nvPr/>
        </p:nvSpPr>
        <p:spPr>
          <a:xfrm>
            <a:off x="550591" y="1506894"/>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聚焦核心原则的沟通表现</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473676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64" name="矩形 63">
            <a:extLst>
              <a:ext uri="{FF2B5EF4-FFF2-40B4-BE49-F238E27FC236}">
                <a16:creationId xmlns:a16="http://schemas.microsoft.com/office/drawing/2014/main" id="{0064A870-01E5-457F-BF0A-B8114A012BC1}"/>
              </a:ext>
            </a:extLst>
          </p:cNvPr>
          <p:cNvSpPr/>
          <p:nvPr/>
        </p:nvSpPr>
        <p:spPr>
          <a:xfrm>
            <a:off x="550592" y="998390"/>
            <a:ext cx="11046521"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人事分离原则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人事分离原则是指在网络沟通中，应当完全聚焦于沟通的事情，而非进行沟通活动的沟通者本身。该原则简单来说就是对事不对人。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每个人都是单独的个体，所以每个人对其他人都会有亲疏好恶，但如果想进行有效的网络沟通，应当将个体网民中“人”方面的内容抛开，以事件本身为讨论点，务必做到“对事不对人”的原则。</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1BEE8F52-8802-413E-B019-A770537C12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1271" y="4024429"/>
            <a:ext cx="6070598" cy="2276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092442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1026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过程就是发送者把自身头脑中的想法加工为能够传递出去的各种符号并通过某种互联网媒介发送出去，接收者接收到信息后，基于自身的文化素养、人生阅历和工作经验等形成自己的理解，再把理解后的信息返回到发送者的一个过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Picture 2">
            <a:extLst>
              <a:ext uri="{FF2B5EF4-FFF2-40B4-BE49-F238E27FC236}">
                <a16:creationId xmlns:a16="http://schemas.microsoft.com/office/drawing/2014/main" id="{B9CCFCA0-2061-4003-8812-1EE6AA445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6453" y="2980537"/>
            <a:ext cx="7094632" cy="319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246858"/>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网络沟通过程的要素与解释</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DA029220-87C7-4973-AEB3-F79D958FBE72}"/>
              </a:ext>
            </a:extLst>
          </p:cNvPr>
          <p:cNvGrpSpPr/>
          <p:nvPr/>
        </p:nvGrpSpPr>
        <p:grpSpPr>
          <a:xfrm>
            <a:off x="405551" y="1673718"/>
            <a:ext cx="11072403" cy="4627185"/>
            <a:chOff x="550593" y="1673718"/>
            <a:chExt cx="11072403" cy="4627185"/>
          </a:xfrm>
        </p:grpSpPr>
        <p:grpSp>
          <p:nvGrpSpPr>
            <p:cNvPr id="9" name="组合 8">
              <a:extLst>
                <a:ext uri="{FF2B5EF4-FFF2-40B4-BE49-F238E27FC236}">
                  <a16:creationId xmlns:a16="http://schemas.microsoft.com/office/drawing/2014/main" id="{8A0FCDB1-9291-45DE-9B23-9373053BEA5F}"/>
                </a:ext>
              </a:extLst>
            </p:cNvPr>
            <p:cNvGrpSpPr/>
            <p:nvPr/>
          </p:nvGrpSpPr>
          <p:grpSpPr>
            <a:xfrm>
              <a:off x="1105986" y="1673718"/>
              <a:ext cx="10517010" cy="4627185"/>
              <a:chOff x="23049" y="849002"/>
              <a:chExt cx="12467379" cy="5485295"/>
            </a:xfrm>
          </p:grpSpPr>
          <p:grpSp>
            <p:nvGrpSpPr>
              <p:cNvPr id="11" name="组合 10">
                <a:extLst>
                  <a:ext uri="{FF2B5EF4-FFF2-40B4-BE49-F238E27FC236}">
                    <a16:creationId xmlns:a16="http://schemas.microsoft.com/office/drawing/2014/main" id="{3CEA0183-B4A1-4C9D-B105-7E898A9176FA}"/>
                  </a:ext>
                </a:extLst>
              </p:cNvPr>
              <p:cNvGrpSpPr/>
              <p:nvPr/>
            </p:nvGrpSpPr>
            <p:grpSpPr>
              <a:xfrm>
                <a:off x="23049" y="3785225"/>
                <a:ext cx="3377498" cy="1143381"/>
                <a:chOff x="1735634" y="3505782"/>
                <a:chExt cx="3377498" cy="1143381"/>
              </a:xfrm>
            </p:grpSpPr>
            <p:sp>
              <p:nvSpPr>
                <p:cNvPr id="35" name="文本框 34">
                  <a:extLst>
                    <a:ext uri="{FF2B5EF4-FFF2-40B4-BE49-F238E27FC236}">
                      <a16:creationId xmlns:a16="http://schemas.microsoft.com/office/drawing/2014/main" id="{F2246B02-6F96-4F4C-8672-9A671E6781C1}"/>
                    </a:ext>
                  </a:extLst>
                </p:cNvPr>
                <p:cNvSpPr txBox="1"/>
                <p:nvPr/>
              </p:nvSpPr>
              <p:spPr>
                <a:xfrm>
                  <a:off x="1735634" y="3955943"/>
                  <a:ext cx="3377498" cy="693220"/>
                </a:xfrm>
                <a:prstGeom prst="rect">
                  <a:avLst/>
                </a:prstGeom>
                <a:noFill/>
              </p:spPr>
              <p:txBody>
                <a:bodyPr wrap="square" rtlCol="0">
                  <a:spAutoFit/>
                </a:bodyPr>
                <a:lstStyle/>
                <a:p>
                  <a:pPr>
                    <a:defRPr/>
                  </a:pPr>
                  <a:r>
                    <a:rPr lang="zh-CN" altLang="zh-CN" sz="1600" dirty="0">
                      <a:solidFill>
                        <a:schemeClr val="tx1">
                          <a:lumMod val="50000"/>
                          <a:lumOff val="50000"/>
                        </a:schemeClr>
                      </a:solidFill>
                      <a:ea typeface="Source Han Serif SC" panose="02020400000000000000" pitchFamily="18" charset="-122"/>
                    </a:rPr>
                    <a:t>信息就是经过编码后呈现在沟通媒介中的内容</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6" name="文本框 35">
                  <a:extLst>
                    <a:ext uri="{FF2B5EF4-FFF2-40B4-BE49-F238E27FC236}">
                      <a16:creationId xmlns:a16="http://schemas.microsoft.com/office/drawing/2014/main" id="{3C1EB776-877C-41D8-8973-3BB0A3CB03EE}"/>
                    </a:ext>
                  </a:extLst>
                </p:cNvPr>
                <p:cNvSpPr txBox="1"/>
                <p:nvPr/>
              </p:nvSpPr>
              <p:spPr>
                <a:xfrm>
                  <a:off x="3639090" y="3505782"/>
                  <a:ext cx="1465088" cy="4743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6"/>
                      </a:solidFill>
                      <a:latin typeface="Source Han Serif SC" panose="02020400000000000000" pitchFamily="18" charset="-122"/>
                      <a:ea typeface="Source Han Serif SC" panose="02020400000000000000" pitchFamily="18" charset="-122"/>
                      <a:sym typeface="Source Han Serif SC" panose="02020400000000000000" pitchFamily="18" charset="-122"/>
                    </a:rPr>
                    <a:t>信息</a:t>
                  </a:r>
                  <a:endParaRPr kumimoji="0" lang="zh-CN" altLang="en-US" sz="2000" b="1" i="0" u="none" strike="noStrike" kern="1200" cap="none" spc="0" normalizeH="0" baseline="0" noProof="0" dirty="0">
                    <a:ln>
                      <a:noFill/>
                    </a:ln>
                    <a:solidFill>
                      <a:schemeClr val="accent6"/>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2" name="组合 11">
                <a:extLst>
                  <a:ext uri="{FF2B5EF4-FFF2-40B4-BE49-F238E27FC236}">
                    <a16:creationId xmlns:a16="http://schemas.microsoft.com/office/drawing/2014/main" id="{1D740A6A-60DF-469C-AC96-0E97E2EDFAD4}"/>
                  </a:ext>
                </a:extLst>
              </p:cNvPr>
              <p:cNvGrpSpPr/>
              <p:nvPr/>
            </p:nvGrpSpPr>
            <p:grpSpPr>
              <a:xfrm>
                <a:off x="8976152" y="3261348"/>
                <a:ext cx="3377497" cy="846932"/>
                <a:chOff x="2441214" y="3791816"/>
                <a:chExt cx="3377497" cy="846932"/>
              </a:xfrm>
            </p:grpSpPr>
            <p:sp>
              <p:nvSpPr>
                <p:cNvPr id="33" name="文本框 32">
                  <a:extLst>
                    <a:ext uri="{FF2B5EF4-FFF2-40B4-BE49-F238E27FC236}">
                      <a16:creationId xmlns:a16="http://schemas.microsoft.com/office/drawing/2014/main" id="{BF3DCCF3-11E7-4122-ABB8-2F79B21BB9EE}"/>
                    </a:ext>
                  </a:extLst>
                </p:cNvPr>
                <p:cNvSpPr txBox="1"/>
                <p:nvPr/>
              </p:nvSpPr>
              <p:spPr>
                <a:xfrm>
                  <a:off x="2441214" y="4237409"/>
                  <a:ext cx="3377497" cy="40133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信宿是指信息的接受者</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4" name="文本框 33">
                  <a:extLst>
                    <a:ext uri="{FF2B5EF4-FFF2-40B4-BE49-F238E27FC236}">
                      <a16:creationId xmlns:a16="http://schemas.microsoft.com/office/drawing/2014/main" id="{6124093C-C585-4F4F-8297-3BE5FD76635F}"/>
                    </a:ext>
                  </a:extLst>
                </p:cNvPr>
                <p:cNvSpPr txBox="1"/>
                <p:nvPr/>
              </p:nvSpPr>
              <p:spPr>
                <a:xfrm>
                  <a:off x="2441214" y="3791816"/>
                  <a:ext cx="1834556" cy="47431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rPr>
                    <a:t>信宿</a:t>
                  </a:r>
                  <a:endParaRPr kumimoji="0" lang="zh-CN" altLang="en-US" sz="2000" b="1" i="0" u="none" strike="noStrike" kern="1200" cap="none" spc="0" normalizeH="0" baseline="0" noProof="0" dirty="0">
                    <a:ln>
                      <a:noFill/>
                    </a:ln>
                    <a:solidFill>
                      <a:schemeClr val="accent4"/>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2F143CFB-DD90-481C-B9C1-BBD9A158DF15}"/>
                  </a:ext>
                </a:extLst>
              </p:cNvPr>
              <p:cNvGrpSpPr/>
              <p:nvPr/>
            </p:nvGrpSpPr>
            <p:grpSpPr>
              <a:xfrm>
                <a:off x="1344743" y="849002"/>
                <a:ext cx="10915344" cy="5485295"/>
                <a:chOff x="1344743" y="849002"/>
                <a:chExt cx="10915344" cy="5485295"/>
              </a:xfrm>
            </p:grpSpPr>
            <p:grpSp>
              <p:nvGrpSpPr>
                <p:cNvPr id="19" name="组合 18">
                  <a:extLst>
                    <a:ext uri="{FF2B5EF4-FFF2-40B4-BE49-F238E27FC236}">
                      <a16:creationId xmlns:a16="http://schemas.microsoft.com/office/drawing/2014/main" id="{1D63169A-931D-4014-99D0-22E4D58E8478}"/>
                    </a:ext>
                  </a:extLst>
                </p:cNvPr>
                <p:cNvGrpSpPr/>
                <p:nvPr/>
              </p:nvGrpSpPr>
              <p:grpSpPr>
                <a:xfrm>
                  <a:off x="3391593" y="1147156"/>
                  <a:ext cx="5902036" cy="5187141"/>
                  <a:chOff x="3391593" y="1147156"/>
                  <a:chExt cx="5902036" cy="5187141"/>
                </a:xfrm>
              </p:grpSpPr>
              <p:sp>
                <p:nvSpPr>
                  <p:cNvPr id="29" name="矩形 28">
                    <a:extLst>
                      <a:ext uri="{FF2B5EF4-FFF2-40B4-BE49-F238E27FC236}">
                        <a16:creationId xmlns:a16="http://schemas.microsoft.com/office/drawing/2014/main" id="{0E5AF580-C5A1-43B2-A36E-6140D4EAE2C5}"/>
                      </a:ext>
                    </a:extLst>
                  </p:cNvPr>
                  <p:cNvSpPr/>
                  <p:nvPr/>
                </p:nvSpPr>
                <p:spPr>
                  <a:xfrm>
                    <a:off x="6364511" y="1147156"/>
                    <a:ext cx="2929118" cy="2023287"/>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矩形 29">
                    <a:extLst>
                      <a:ext uri="{FF2B5EF4-FFF2-40B4-BE49-F238E27FC236}">
                        <a16:creationId xmlns:a16="http://schemas.microsoft.com/office/drawing/2014/main" id="{041FBC73-8A5D-4AC1-8D2E-4D3AD1FC4F32}"/>
                      </a:ext>
                    </a:extLst>
                  </p:cNvPr>
                  <p:cNvSpPr/>
                  <p:nvPr/>
                </p:nvSpPr>
                <p:spPr>
                  <a:xfrm>
                    <a:off x="6383723" y="3289177"/>
                    <a:ext cx="2573242" cy="2573239"/>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矩形 30">
                    <a:extLst>
                      <a:ext uri="{FF2B5EF4-FFF2-40B4-BE49-F238E27FC236}">
                        <a16:creationId xmlns:a16="http://schemas.microsoft.com/office/drawing/2014/main" id="{3FBE645D-F064-4BEF-9C77-F9BA2850EE4C}"/>
                      </a:ext>
                    </a:extLst>
                  </p:cNvPr>
                  <p:cNvSpPr/>
                  <p:nvPr/>
                </p:nvSpPr>
                <p:spPr>
                  <a:xfrm>
                    <a:off x="4578283" y="2019179"/>
                    <a:ext cx="1668378" cy="166837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矩形 31">
                    <a:extLst>
                      <a:ext uri="{FF2B5EF4-FFF2-40B4-BE49-F238E27FC236}">
                        <a16:creationId xmlns:a16="http://schemas.microsoft.com/office/drawing/2014/main" id="{6BB46598-5DC4-4961-B9A7-02EA05ADA007}"/>
                      </a:ext>
                    </a:extLst>
                  </p:cNvPr>
                  <p:cNvSpPr/>
                  <p:nvPr/>
                </p:nvSpPr>
                <p:spPr>
                  <a:xfrm>
                    <a:off x="3391593" y="3807834"/>
                    <a:ext cx="2862042" cy="252646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组合 19">
                  <a:extLst>
                    <a:ext uri="{FF2B5EF4-FFF2-40B4-BE49-F238E27FC236}">
                      <a16:creationId xmlns:a16="http://schemas.microsoft.com/office/drawing/2014/main" id="{A37AB10D-4F31-4FF4-9C4E-0B5AB9D74CE5}"/>
                    </a:ext>
                  </a:extLst>
                </p:cNvPr>
                <p:cNvGrpSpPr/>
                <p:nvPr/>
              </p:nvGrpSpPr>
              <p:grpSpPr>
                <a:xfrm>
                  <a:off x="1344743" y="2003341"/>
                  <a:ext cx="3233542" cy="1362422"/>
                  <a:chOff x="1877612" y="3949048"/>
                  <a:chExt cx="3233542" cy="1362422"/>
                </a:xfrm>
              </p:grpSpPr>
              <p:sp>
                <p:nvSpPr>
                  <p:cNvPr id="27" name="文本框 26">
                    <a:extLst>
                      <a:ext uri="{FF2B5EF4-FFF2-40B4-BE49-F238E27FC236}">
                        <a16:creationId xmlns:a16="http://schemas.microsoft.com/office/drawing/2014/main" id="{4EE0D649-3AAF-484E-B636-079BC07682B5}"/>
                      </a:ext>
                    </a:extLst>
                  </p:cNvPr>
                  <p:cNvSpPr txBox="1"/>
                  <p:nvPr/>
                </p:nvSpPr>
                <p:spPr>
                  <a:xfrm>
                    <a:off x="1877613" y="4326365"/>
                    <a:ext cx="3233541" cy="98510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编码是指信息发送者将想要表达的内容转化为信息传递符号的过程</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8" name="文本框 27">
                    <a:extLst>
                      <a:ext uri="{FF2B5EF4-FFF2-40B4-BE49-F238E27FC236}">
                        <a16:creationId xmlns:a16="http://schemas.microsoft.com/office/drawing/2014/main" id="{CABF450A-CC84-4088-806D-7845ECB2C4CA}"/>
                      </a:ext>
                    </a:extLst>
                  </p:cNvPr>
                  <p:cNvSpPr txBox="1"/>
                  <p:nvPr/>
                </p:nvSpPr>
                <p:spPr>
                  <a:xfrm>
                    <a:off x="1877612" y="3949048"/>
                    <a:ext cx="1524420" cy="4743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rPr>
                      <a:t>编码</a:t>
                    </a:r>
                    <a:endParaRPr kumimoji="0" lang="zh-CN" altLang="en-US" sz="20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组合 20">
                  <a:extLst>
                    <a:ext uri="{FF2B5EF4-FFF2-40B4-BE49-F238E27FC236}">
                      <a16:creationId xmlns:a16="http://schemas.microsoft.com/office/drawing/2014/main" id="{63A1130C-18CE-45A8-9AD1-1C265BB364BD}"/>
                    </a:ext>
                  </a:extLst>
                </p:cNvPr>
                <p:cNvGrpSpPr/>
                <p:nvPr/>
              </p:nvGrpSpPr>
              <p:grpSpPr>
                <a:xfrm>
                  <a:off x="2869163" y="849002"/>
                  <a:ext cx="4496695" cy="1112193"/>
                  <a:chOff x="1615803" y="4435552"/>
                  <a:chExt cx="4496695" cy="1112193"/>
                </a:xfrm>
              </p:grpSpPr>
              <p:sp>
                <p:nvSpPr>
                  <p:cNvPr id="25" name="文本框 24">
                    <a:extLst>
                      <a:ext uri="{FF2B5EF4-FFF2-40B4-BE49-F238E27FC236}">
                        <a16:creationId xmlns:a16="http://schemas.microsoft.com/office/drawing/2014/main" id="{3C8D149F-0F90-4D4F-B51C-52DACE03DB9F}"/>
                      </a:ext>
                    </a:extLst>
                  </p:cNvPr>
                  <p:cNvSpPr txBox="1"/>
                  <p:nvPr/>
                </p:nvSpPr>
                <p:spPr>
                  <a:xfrm>
                    <a:off x="1615803" y="4854524"/>
                    <a:ext cx="3377498" cy="69322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信源是指信息源，就是信息的发送者</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6" name="文本框 25">
                    <a:extLst>
                      <a:ext uri="{FF2B5EF4-FFF2-40B4-BE49-F238E27FC236}">
                        <a16:creationId xmlns:a16="http://schemas.microsoft.com/office/drawing/2014/main" id="{6B682481-814E-4F15-910A-A728C76CCDF8}"/>
                      </a:ext>
                    </a:extLst>
                  </p:cNvPr>
                  <p:cNvSpPr txBox="1"/>
                  <p:nvPr/>
                </p:nvSpPr>
                <p:spPr>
                  <a:xfrm>
                    <a:off x="4109805" y="4435552"/>
                    <a:ext cx="2002693" cy="474311"/>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信源</a:t>
                    </a:r>
                    <a:endParaRPr kumimoji="0" lang="zh-CN" altLang="en-US" sz="20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2" name="组合 21">
                  <a:extLst>
                    <a:ext uri="{FF2B5EF4-FFF2-40B4-BE49-F238E27FC236}">
                      <a16:creationId xmlns:a16="http://schemas.microsoft.com/office/drawing/2014/main" id="{5E91AF84-273D-4303-98EA-4C4C7107FA89}"/>
                    </a:ext>
                  </a:extLst>
                </p:cNvPr>
                <p:cNvGrpSpPr/>
                <p:nvPr/>
              </p:nvGrpSpPr>
              <p:grpSpPr>
                <a:xfrm>
                  <a:off x="9330501" y="1117595"/>
                  <a:ext cx="2929586" cy="1116035"/>
                  <a:chOff x="1534825" y="3794120"/>
                  <a:chExt cx="2929586" cy="1116035"/>
                </a:xfrm>
              </p:grpSpPr>
              <p:sp>
                <p:nvSpPr>
                  <p:cNvPr id="23" name="文本框 22">
                    <a:extLst>
                      <a:ext uri="{FF2B5EF4-FFF2-40B4-BE49-F238E27FC236}">
                        <a16:creationId xmlns:a16="http://schemas.microsoft.com/office/drawing/2014/main" id="{B6918461-96C8-40CE-910D-EA5B043B9713}"/>
                      </a:ext>
                    </a:extLst>
                  </p:cNvPr>
                  <p:cNvSpPr txBox="1"/>
                  <p:nvPr/>
                </p:nvSpPr>
                <p:spPr>
                  <a:xfrm>
                    <a:off x="1565653" y="4216934"/>
                    <a:ext cx="2898758" cy="693221"/>
                  </a:xfrm>
                  <a:prstGeom prst="rect">
                    <a:avLst/>
                  </a:prstGeom>
                  <a:noFill/>
                </p:spPr>
                <p:txBody>
                  <a:bodyPr wrap="square" rtlCol="0">
                    <a:spAutoFit/>
                  </a:bodyPr>
                  <a:lstStyle/>
                  <a:p>
                    <a:pPr>
                      <a:defRPr/>
                    </a:pPr>
                    <a:r>
                      <a:rPr lang="zh-CN" altLang="zh-CN" sz="1600" dirty="0">
                        <a:solidFill>
                          <a:schemeClr val="tx1">
                            <a:lumMod val="50000"/>
                            <a:lumOff val="50000"/>
                          </a:schemeClr>
                        </a:solidFill>
                        <a:ea typeface="Source Han Serif SC" panose="02020400000000000000" pitchFamily="18" charset="-122"/>
                      </a:rPr>
                      <a:t>信道是指传送信息的通道或媒介物，由发送者选择</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4" name="文本框 23">
                    <a:extLst>
                      <a:ext uri="{FF2B5EF4-FFF2-40B4-BE49-F238E27FC236}">
                        <a16:creationId xmlns:a16="http://schemas.microsoft.com/office/drawing/2014/main" id="{A4BA4F26-4F37-4755-9A77-250F80829A12}"/>
                      </a:ext>
                    </a:extLst>
                  </p:cNvPr>
                  <p:cNvSpPr txBox="1"/>
                  <p:nvPr/>
                </p:nvSpPr>
                <p:spPr>
                  <a:xfrm>
                    <a:off x="1534825" y="3794120"/>
                    <a:ext cx="1530705" cy="4743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信道</a:t>
                    </a:r>
                    <a:endParaRPr kumimoji="0" lang="zh-CN" altLang="en-US" sz="20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5" name="组合 14">
                <a:extLst>
                  <a:ext uri="{FF2B5EF4-FFF2-40B4-BE49-F238E27FC236}">
                    <a16:creationId xmlns:a16="http://schemas.microsoft.com/office/drawing/2014/main" id="{55DF3102-72AB-4072-89F5-5BA26EFAC804}"/>
                  </a:ext>
                </a:extLst>
              </p:cNvPr>
              <p:cNvGrpSpPr/>
              <p:nvPr/>
            </p:nvGrpSpPr>
            <p:grpSpPr>
              <a:xfrm>
                <a:off x="8976151" y="4480680"/>
                <a:ext cx="3514277" cy="1411905"/>
                <a:chOff x="4129962" y="3647239"/>
                <a:chExt cx="3514277" cy="1411905"/>
              </a:xfrm>
            </p:grpSpPr>
            <p:sp>
              <p:nvSpPr>
                <p:cNvPr id="16" name="文本框 15">
                  <a:extLst>
                    <a:ext uri="{FF2B5EF4-FFF2-40B4-BE49-F238E27FC236}">
                      <a16:creationId xmlns:a16="http://schemas.microsoft.com/office/drawing/2014/main" id="{EFEABACD-58CF-411B-B773-AACAC5C43CE6}"/>
                    </a:ext>
                  </a:extLst>
                </p:cNvPr>
                <p:cNvSpPr txBox="1"/>
                <p:nvPr/>
              </p:nvSpPr>
              <p:spPr>
                <a:xfrm>
                  <a:off x="4129962" y="4074039"/>
                  <a:ext cx="2992129" cy="98510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解码是信息接受者根据自己的理解对信息内容做出的解释和说明</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8" name="文本框 17">
                  <a:extLst>
                    <a:ext uri="{FF2B5EF4-FFF2-40B4-BE49-F238E27FC236}">
                      <a16:creationId xmlns:a16="http://schemas.microsoft.com/office/drawing/2014/main" id="{8B1ACF21-985D-4B98-8A69-37EA86C8E01D}"/>
                    </a:ext>
                  </a:extLst>
                </p:cNvPr>
                <p:cNvSpPr txBox="1"/>
                <p:nvPr/>
              </p:nvSpPr>
              <p:spPr>
                <a:xfrm>
                  <a:off x="6161797" y="3647239"/>
                  <a:ext cx="1482442" cy="47431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rPr>
                    <a:t>解码</a:t>
                  </a:r>
                  <a:endParaRPr kumimoji="0" lang="zh-CN" altLang="en-US" sz="2000" b="1" i="0" u="none" strike="noStrike" kern="1200" cap="none" spc="0" normalizeH="0" baseline="0" noProof="0" dirty="0">
                    <a:ln>
                      <a:noFill/>
                    </a:ln>
                    <a:solidFill>
                      <a:schemeClr val="accent4"/>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37" name="文本框 36">
              <a:extLst>
                <a:ext uri="{FF2B5EF4-FFF2-40B4-BE49-F238E27FC236}">
                  <a16:creationId xmlns:a16="http://schemas.microsoft.com/office/drawing/2014/main" id="{AB8E8BB6-582F-4B64-BE25-32B7E0431A3C}"/>
                </a:ext>
              </a:extLst>
            </p:cNvPr>
            <p:cNvSpPr txBox="1"/>
            <p:nvPr/>
          </p:nvSpPr>
          <p:spPr>
            <a:xfrm>
              <a:off x="550593" y="5307899"/>
              <a:ext cx="1235893"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反馈</a:t>
              </a:r>
            </a:p>
          </p:txBody>
        </p:sp>
        <p:sp>
          <p:nvSpPr>
            <p:cNvPr id="38" name="文本框 37">
              <a:extLst>
                <a:ext uri="{FF2B5EF4-FFF2-40B4-BE49-F238E27FC236}">
                  <a16:creationId xmlns:a16="http://schemas.microsoft.com/office/drawing/2014/main" id="{9C04F805-5C70-4D61-BFB3-3809CDA8D923}"/>
                </a:ext>
              </a:extLst>
            </p:cNvPr>
            <p:cNvSpPr txBox="1"/>
            <p:nvPr/>
          </p:nvSpPr>
          <p:spPr>
            <a:xfrm>
              <a:off x="1098431" y="5693121"/>
              <a:ext cx="2849130" cy="584775"/>
            </a:xfrm>
            <a:prstGeom prst="rect">
              <a:avLst/>
            </a:prstGeom>
            <a:noFill/>
          </p:spPr>
          <p:txBody>
            <a:bodyPr wrap="square" rtlCol="0">
              <a:spAutoFit/>
            </a:bodyPr>
            <a:lstStyle/>
            <a:p>
              <a:pPr>
                <a:defRPr/>
              </a:pPr>
              <a:r>
                <a:rPr lang="zh-CN" altLang="zh-CN" sz="1600" dirty="0">
                  <a:solidFill>
                    <a:schemeClr val="tx1">
                      <a:lumMod val="50000"/>
                      <a:lumOff val="50000"/>
                    </a:schemeClr>
                  </a:solidFill>
                  <a:ea typeface="Source Han Serif SC" panose="02020400000000000000" pitchFamily="18" charset="-122"/>
                </a:rPr>
                <a:t>反馈是接受者把接受到或理解到的信息再返回到发送者</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313888807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在网络沟通的过程中，信息发送者决定网络沟通的方式、内容。因此，信息发送者的素质和沟通经验是决定网络沟通取得何种结果的首要因素。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328296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编码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发送者可以将自己头脑中的想法或意图以文字、语音、图表、图片或视频等手段转化为信息接受者能够理解的一系列信息传递符号，这个转化过程就是编码。也就是说，编码就是信源能力的具体表现。在编码过程中，能够影响编码的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个条件，包括技能、态度、知识和价值观。</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4274555A-D7A7-4CF3-A63F-4857DAD0C137}"/>
              </a:ext>
            </a:extLst>
          </p:cNvPr>
          <p:cNvGrpSpPr/>
          <p:nvPr/>
        </p:nvGrpSpPr>
        <p:grpSpPr>
          <a:xfrm>
            <a:off x="567524" y="3249604"/>
            <a:ext cx="10897161" cy="3345120"/>
            <a:chOff x="567524" y="3249604"/>
            <a:chExt cx="10897161" cy="3345120"/>
          </a:xfrm>
        </p:grpSpPr>
        <p:grpSp>
          <p:nvGrpSpPr>
            <p:cNvPr id="9" name="组合 8">
              <a:extLst>
                <a:ext uri="{FF2B5EF4-FFF2-40B4-BE49-F238E27FC236}">
                  <a16:creationId xmlns:a16="http://schemas.microsoft.com/office/drawing/2014/main" id="{35FCA5DA-01B6-4053-8C79-1484E482C2D3}"/>
                </a:ext>
              </a:extLst>
            </p:cNvPr>
            <p:cNvGrpSpPr/>
            <p:nvPr/>
          </p:nvGrpSpPr>
          <p:grpSpPr>
            <a:xfrm>
              <a:off x="2748330" y="3249604"/>
              <a:ext cx="6184676" cy="2966237"/>
              <a:chOff x="2612735" y="2178452"/>
              <a:chExt cx="7159422" cy="3433736"/>
            </a:xfrm>
          </p:grpSpPr>
          <p:sp>
            <p:nvSpPr>
              <p:cNvPr id="11" name="空心弧 10">
                <a:extLst>
                  <a:ext uri="{FF2B5EF4-FFF2-40B4-BE49-F238E27FC236}">
                    <a16:creationId xmlns:a16="http://schemas.microsoft.com/office/drawing/2014/main" id="{0B217203-44EE-4C23-AA65-4B0A9C726C0A}"/>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矩形 11">
                <a:extLst>
                  <a:ext uri="{FF2B5EF4-FFF2-40B4-BE49-F238E27FC236}">
                    <a16:creationId xmlns:a16="http://schemas.microsoft.com/office/drawing/2014/main" id="{784C2721-0DA2-48DA-BE75-F599613F6FAE}"/>
                  </a:ext>
                </a:extLst>
              </p:cNvPr>
              <p:cNvSpPr/>
              <p:nvPr/>
            </p:nvSpPr>
            <p:spPr>
              <a:xfrm>
                <a:off x="4851727" y="3595064"/>
                <a:ext cx="1989124" cy="748197"/>
              </a:xfrm>
              <a:prstGeom prst="rect">
                <a:avLst/>
              </a:prstGeom>
            </p:spPr>
            <p:txBody>
              <a:bodyPr wrap="square" anchor="ctr">
                <a:spAutoFit/>
                <a:scene3d>
                  <a:camera prst="orthographicFront"/>
                  <a:lightRig rig="threePt" dir="t"/>
                </a:scene3d>
                <a:sp3d contourW="12700"/>
              </a:bodyPr>
              <a:lstStyle/>
              <a:p>
                <a:pPr algn="ctr"/>
                <a:r>
                  <a:rPr lang="zh-CN" altLang="en-US"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影响编码的</a:t>
                </a:r>
                <a:r>
                  <a:rPr lang="en-US" altLang="zh-CN"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4</a:t>
                </a:r>
                <a:r>
                  <a:rPr lang="zh-CN" altLang="en-US"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个条件</a:t>
                </a:r>
                <a:endParaRPr lang="en-US" altLang="zh-CN"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4" name="组合 13">
                <a:extLst>
                  <a:ext uri="{FF2B5EF4-FFF2-40B4-BE49-F238E27FC236}">
                    <a16:creationId xmlns:a16="http://schemas.microsoft.com/office/drawing/2014/main" id="{58F0DF76-F25B-47F6-BFF3-B722BD9BB48A}"/>
                  </a:ext>
                </a:extLst>
              </p:cNvPr>
              <p:cNvGrpSpPr/>
              <p:nvPr/>
            </p:nvGrpSpPr>
            <p:grpSpPr>
              <a:xfrm>
                <a:off x="2612735" y="2178452"/>
                <a:ext cx="7159422" cy="3433736"/>
                <a:chOff x="2612735" y="2178452"/>
                <a:chExt cx="7159422" cy="3433736"/>
              </a:xfrm>
            </p:grpSpPr>
            <p:grpSp>
              <p:nvGrpSpPr>
                <p:cNvPr id="15" name="组合 14">
                  <a:extLst>
                    <a:ext uri="{FF2B5EF4-FFF2-40B4-BE49-F238E27FC236}">
                      <a16:creationId xmlns:a16="http://schemas.microsoft.com/office/drawing/2014/main" id="{86BCF4F1-3C3E-4DA1-841A-4B9FC538193D}"/>
                    </a:ext>
                  </a:extLst>
                </p:cNvPr>
                <p:cNvGrpSpPr/>
                <p:nvPr/>
              </p:nvGrpSpPr>
              <p:grpSpPr>
                <a:xfrm>
                  <a:off x="4151728" y="2252188"/>
                  <a:ext cx="3360000" cy="3360000"/>
                  <a:chOff x="4151728" y="2252188"/>
                  <a:chExt cx="3360000" cy="3360000"/>
                </a:xfrm>
              </p:grpSpPr>
              <p:sp>
                <p:nvSpPr>
                  <p:cNvPr id="29" name="空心弧 28">
                    <a:extLst>
                      <a:ext uri="{FF2B5EF4-FFF2-40B4-BE49-F238E27FC236}">
                        <a16:creationId xmlns:a16="http://schemas.microsoft.com/office/drawing/2014/main" id="{5402391E-AB03-4A96-A9DE-012C8FC7DBD7}"/>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空心弧 29">
                    <a:extLst>
                      <a:ext uri="{FF2B5EF4-FFF2-40B4-BE49-F238E27FC236}">
                        <a16:creationId xmlns:a16="http://schemas.microsoft.com/office/drawing/2014/main" id="{43FD7913-FCA9-491D-BF30-5A1FEA5FF559}"/>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49EB8304-F9A3-4449-A756-F268B3B1D710}"/>
                    </a:ext>
                  </a:extLst>
                </p:cNvPr>
                <p:cNvGrpSpPr/>
                <p:nvPr/>
              </p:nvGrpSpPr>
              <p:grpSpPr>
                <a:xfrm>
                  <a:off x="2612735" y="2178452"/>
                  <a:ext cx="7159422" cy="3232271"/>
                  <a:chOff x="2612735" y="2178452"/>
                  <a:chExt cx="7159422" cy="3232271"/>
                </a:xfrm>
              </p:grpSpPr>
              <p:grpSp>
                <p:nvGrpSpPr>
                  <p:cNvPr id="18" name="组合 17">
                    <a:extLst>
                      <a:ext uri="{FF2B5EF4-FFF2-40B4-BE49-F238E27FC236}">
                        <a16:creationId xmlns:a16="http://schemas.microsoft.com/office/drawing/2014/main" id="{653C2C10-F8A9-41B5-BB30-6759A61F2024}"/>
                      </a:ext>
                    </a:extLst>
                  </p:cNvPr>
                  <p:cNvGrpSpPr/>
                  <p:nvPr/>
                </p:nvGrpSpPr>
                <p:grpSpPr>
                  <a:xfrm>
                    <a:off x="2672178" y="2178452"/>
                    <a:ext cx="6860933" cy="3232271"/>
                    <a:chOff x="2673631" y="1965797"/>
                    <a:chExt cx="6860933" cy="3232271"/>
                  </a:xfrm>
                </p:grpSpPr>
                <p:sp>
                  <p:nvSpPr>
                    <p:cNvPr id="21" name="空心弧 20">
                      <a:extLst>
                        <a:ext uri="{FF2B5EF4-FFF2-40B4-BE49-F238E27FC236}">
                          <a16:creationId xmlns:a16="http://schemas.microsoft.com/office/drawing/2014/main" id="{FF4FE326-8868-4683-98E8-02BB46F849F2}"/>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F18496AB-34B9-4E26-8CCB-739728FE4A8A}"/>
                        </a:ext>
                      </a:extLst>
                    </p:cNvPr>
                    <p:cNvGrpSpPr/>
                    <p:nvPr/>
                  </p:nvGrpSpPr>
                  <p:grpSpPr>
                    <a:xfrm>
                      <a:off x="3521882" y="3000516"/>
                      <a:ext cx="5149081" cy="1456267"/>
                      <a:chOff x="2641409" y="2413000"/>
                      <a:chExt cx="3861811" cy="1092200"/>
                    </a:xfrm>
                  </p:grpSpPr>
                  <p:cxnSp>
                    <p:nvCxnSpPr>
                      <p:cNvPr id="25" name="直接连接符 24">
                        <a:extLst>
                          <a:ext uri="{FF2B5EF4-FFF2-40B4-BE49-F238E27FC236}">
                            <a16:creationId xmlns:a16="http://schemas.microsoft.com/office/drawing/2014/main" id="{A84853D4-ACE9-4C2B-987A-B88CF160DE07}"/>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2FC89FCE-F1CC-442A-BF98-2C65BAC538CD}"/>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5BEEF29F-3B9E-41E4-818D-AA54C8C6A4C9}"/>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E66913B2-9FEF-4098-9260-6B0CD72040CF}"/>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23" name="TextBox 18">
                      <a:extLst>
                        <a:ext uri="{FF2B5EF4-FFF2-40B4-BE49-F238E27FC236}">
                          <a16:creationId xmlns:a16="http://schemas.microsoft.com/office/drawing/2014/main" id="{405A8795-420E-4765-93F8-ACA9D6145EE2}"/>
                        </a:ext>
                      </a:extLst>
                    </p:cNvPr>
                    <p:cNvSpPr txBox="1"/>
                    <p:nvPr/>
                  </p:nvSpPr>
                  <p:spPr>
                    <a:xfrm flipH="1">
                      <a:off x="2673631" y="1965797"/>
                      <a:ext cx="876336" cy="46317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技能</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4" name="TextBox 18">
                      <a:extLst>
                        <a:ext uri="{FF2B5EF4-FFF2-40B4-BE49-F238E27FC236}">
                          <a16:creationId xmlns:a16="http://schemas.microsoft.com/office/drawing/2014/main" id="{8F5F2640-813E-4319-B3F1-5B396EAB6F90}"/>
                        </a:ext>
                      </a:extLst>
                    </p:cNvPr>
                    <p:cNvSpPr txBox="1"/>
                    <p:nvPr/>
                  </p:nvSpPr>
                  <p:spPr>
                    <a:xfrm flipH="1">
                      <a:off x="8726986" y="2066917"/>
                      <a:ext cx="807578" cy="46317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知识</a:t>
                      </a:r>
                      <a:endParaRPr lang="en-US" sz="2000" b="1" dirty="0">
                        <a:ea typeface="Source Han Serif SC" panose="02020400000000000000" pitchFamily="18" charset="-122"/>
                        <a:sym typeface="Source Han Serif SC" panose="02020400000000000000" pitchFamily="18" charset="-122"/>
                      </a:endParaRPr>
                    </a:p>
                  </p:txBody>
                </p:sp>
              </p:grpSp>
              <p:sp>
                <p:nvSpPr>
                  <p:cNvPr id="19" name="TextBox 18">
                    <a:extLst>
                      <a:ext uri="{FF2B5EF4-FFF2-40B4-BE49-F238E27FC236}">
                        <a16:creationId xmlns:a16="http://schemas.microsoft.com/office/drawing/2014/main" id="{53A1BA25-D12F-49FB-9C64-01F0C88236B5}"/>
                      </a:ext>
                    </a:extLst>
                  </p:cNvPr>
                  <p:cNvSpPr txBox="1"/>
                  <p:nvPr/>
                </p:nvSpPr>
                <p:spPr>
                  <a:xfrm flipH="1">
                    <a:off x="2612735" y="3800468"/>
                    <a:ext cx="807578" cy="46317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态度</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0" name="TextBox 18">
                    <a:extLst>
                      <a:ext uri="{FF2B5EF4-FFF2-40B4-BE49-F238E27FC236}">
                        <a16:creationId xmlns:a16="http://schemas.microsoft.com/office/drawing/2014/main" id="{FB36B44E-FED6-4F0C-8AA4-74B9AC6D80F9}"/>
                      </a:ext>
                    </a:extLst>
                  </p:cNvPr>
                  <p:cNvSpPr txBox="1"/>
                  <p:nvPr/>
                </p:nvSpPr>
                <p:spPr>
                  <a:xfrm flipH="1">
                    <a:off x="8667676" y="3837942"/>
                    <a:ext cx="1104481" cy="46317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价值观</a:t>
                    </a:r>
                    <a:endParaRPr lang="en-US" sz="2000" b="1" dirty="0">
                      <a:ea typeface="Source Han Serif SC" panose="02020400000000000000" pitchFamily="18" charset="-122"/>
                      <a:sym typeface="Source Han Serif SC" panose="02020400000000000000" pitchFamily="18" charset="-122"/>
                    </a:endParaRPr>
                  </a:p>
                </p:txBody>
              </p:sp>
            </p:grpSp>
          </p:grpSp>
        </p:grpSp>
        <p:sp>
          <p:nvSpPr>
            <p:cNvPr id="31" name="文本框 30">
              <a:extLst>
                <a:ext uri="{FF2B5EF4-FFF2-40B4-BE49-F238E27FC236}">
                  <a16:creationId xmlns:a16="http://schemas.microsoft.com/office/drawing/2014/main" id="{A8487182-C6AF-43A2-AE0C-0198F1DEF756}"/>
                </a:ext>
              </a:extLst>
            </p:cNvPr>
            <p:cNvSpPr txBox="1"/>
            <p:nvPr/>
          </p:nvSpPr>
          <p:spPr>
            <a:xfrm>
              <a:off x="595756" y="3581955"/>
              <a:ext cx="2902542"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语言组织能力与逻辑推理能力，如果没有这两项技能，信息发送者很难使用有效的方式将信息传递给接收者</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2" name="文本框 31">
              <a:extLst>
                <a:ext uri="{FF2B5EF4-FFF2-40B4-BE49-F238E27FC236}">
                  <a16:creationId xmlns:a16="http://schemas.microsoft.com/office/drawing/2014/main" id="{878192CF-E97B-4504-9C8D-F09382D5FB09}"/>
                </a:ext>
              </a:extLst>
            </p:cNvPr>
            <p:cNvSpPr txBox="1"/>
            <p:nvPr/>
          </p:nvSpPr>
          <p:spPr>
            <a:xfrm>
              <a:off x="567524" y="5011252"/>
              <a:ext cx="2902542" cy="8309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态度影响行为，预先定型的想法及态度影响着沟通双方的交流结果</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3" name="文本框 32">
              <a:extLst>
                <a:ext uri="{FF2B5EF4-FFF2-40B4-BE49-F238E27FC236}">
                  <a16:creationId xmlns:a16="http://schemas.microsoft.com/office/drawing/2014/main" id="{7D6CAFED-0186-4248-9EAE-699FAC8C1BD1}"/>
                </a:ext>
              </a:extLst>
            </p:cNvPr>
            <p:cNvSpPr txBox="1"/>
            <p:nvPr/>
          </p:nvSpPr>
          <p:spPr>
            <a:xfrm>
              <a:off x="8012013" y="3675165"/>
              <a:ext cx="340852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网络沟通还受到个体网民在某一具体问题上所掌握的知识范围的限制</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4" name="文本框 33">
              <a:extLst>
                <a:ext uri="{FF2B5EF4-FFF2-40B4-BE49-F238E27FC236}">
                  <a16:creationId xmlns:a16="http://schemas.microsoft.com/office/drawing/2014/main" id="{DF333E4C-F3E1-4132-AE15-D4FCBAC22073}"/>
                </a:ext>
              </a:extLst>
            </p:cNvPr>
            <p:cNvSpPr txBox="1"/>
            <p:nvPr/>
          </p:nvSpPr>
          <p:spPr>
            <a:xfrm>
              <a:off x="7972592" y="5025064"/>
              <a:ext cx="3492093"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人们在日常沟通中，如果出现分歧后，会认为沟通双方存在“代沟”，而实际上这里的“代沟”就是沟通双方自身包含的不同价值观，不同的价值观使两方无法理解对方的信息含义，从而影响了沟通结果</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3654251345"/>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信息发送者把头脑中的想法进行了编码，就产生了信息。例如个体网民使用微信与客户进行沟通，过程中发送的文字和语音都属于信息。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49669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2371931"/>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是指网民通过基于网络信息技术的计算机来完成发送与接受信息的沟通交流活动。网络社会中的沟通活动一般由信息发送人和信息接收人两部分构成活动场景，并且是以虚拟方式（沟通双方位于不同地点）与单人或多人产生对话交流的沟通方式。</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图所示为工作场景中的网络沟通画面。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87779231-AC29-4544-A044-F729D9E9BA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0256" y="3065682"/>
            <a:ext cx="6621788" cy="3372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信道</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网络沟通的媒介是一些社交软件，包括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QQ</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微信、钉钉和陌陌等。沟通首先是发送者把自己头脑中的想法加工成能够传递出去的各种符号，然后通过某种途径发送出去。在这里，想法是否清晰、加工有无变形、符号是否准确、途径是否适当都影响沟通效果。这与发送者的素质、涵养、知识面、表达能力、选择媒介物的能力紧密相联；</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综上所述，提高自身素质、丰富自身知识面、训练自身表达能力以及认真准备沟通内容就成为提高沟通效果的主要途径。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3166534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信宿</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信息的接受者是信息指向的客体，是网络沟通的首要目标，同时接收者还有是否接收信息的决定权。而且网络沟通的效果很大程度上也取决于接受者的社会背景、文化水平和心理性格等因素的高低程度。</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046140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解码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在信息被接受之前，接受者必须先将媒介中加载的信息阅读后整理归纳为自己可以理解的说法，这就是对信息的解码。与编码相同，接受者的解码过程同样受到自己的技能、态度、知识和价值观等条件的影响。</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接收者的理解与发送者的本意是否一致，则取决于接受者的文化水平和阅读经验等因素。因此，作为信息的发送者，要想让接受者准确理解自己的想法，在沟通之前就应该了解沟通对象的社会背景、文化水平、性格和爱好等因素，做到“有的放矢”，这是提高网络沟通效果的又一途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602289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网络沟通的过程</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反馈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反馈是对信息的传送是否成功、传送的信息是否符合原本意图进行核实的过程。反馈构成了信息的双向交流。反馈可以是接受者主动反馈，也可以是发送者主动询问。</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让接受者把接受到的信息复述一遍可以检验他是否真的理解了信息的本意，这不失为提高沟通效果的又一途径。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9706309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29040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网络沟通缺乏日常交际的语境</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缺乏日常交际的语境，具体是指对于沟通对象的背景、目前的情绪状况和个性特征都是未知的。许多网民之间的沟通都是和陌生人进行对话，即便是和认识的人进行网络沟通，如果不是使用视频或语音等形式进行沟通，就无法了解沟通对方的真实状况。因此，沟通双方的言语行为往往与日常交际不同，缺乏双方同场景的语境，会让沟通双方缺少一些限制，即礼貌原则。礼貌原则在日常沟通中，是比合作原则还要普遍通用的原则，破坏礼貌原则会严重影响沟通的质量，甚至导致沟通的彻底失败。</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329619"/>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29040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网络沟通缺乏日常交际的语境</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人们为了提高沟通效率，会自然的省略“请”和“麻烦你”这样的礼貌用词，打破了礼貌原则，也会直截了当的沟通一些线下不便谈起的话题。因为网民较少顾及网络沟通造成的后果，所以往往语言过于直白，缺乏润色，有时会引起沟通另一方的抵触和反感情绪，甚至造成沟通另一方的主动退出，使沟通无法达到目的。因为沟通双方不在同一场景中，所以只要沟通一方给出退出理由甚至什么也不表示，就可以退出沟通，沟通被人为中止的情况屡见不鲜。显而易见，轻视礼貌原则是网络沟通的一个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093710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受外界因素影响较大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在网络沟通中，网络状况、媒介工具的配置和网络沟通的速度差等外界因素，也可以对网络沟通障碍的形成，造成较大影响。</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55746BE4-69FE-4262-9BF9-A4610F8ACA18}"/>
              </a:ext>
            </a:extLst>
          </p:cNvPr>
          <p:cNvGrpSpPr/>
          <p:nvPr/>
        </p:nvGrpSpPr>
        <p:grpSpPr>
          <a:xfrm>
            <a:off x="2643932" y="3112925"/>
            <a:ext cx="6355024" cy="3206896"/>
            <a:chOff x="360273" y="1339914"/>
            <a:chExt cx="7086158" cy="3575845"/>
          </a:xfrm>
        </p:grpSpPr>
        <p:grpSp>
          <p:nvGrpSpPr>
            <p:cNvPr id="11" name="千图PPT彼岸天：ID 8661124库_组合 3">
              <a:extLst>
                <a:ext uri="{FF2B5EF4-FFF2-40B4-BE49-F238E27FC236}">
                  <a16:creationId xmlns:a16="http://schemas.microsoft.com/office/drawing/2014/main" id="{9B50CE47-9C95-4022-B9DB-FC90B250FC26}"/>
                </a:ext>
              </a:extLst>
            </p:cNvPr>
            <p:cNvGrpSpPr/>
            <p:nvPr>
              <p:custDataLst>
                <p:tags r:id="rId1"/>
              </p:custDataLst>
            </p:nvPr>
          </p:nvGrpSpPr>
          <p:grpSpPr>
            <a:xfrm>
              <a:off x="360273" y="1339914"/>
              <a:ext cx="2250835" cy="3575845"/>
              <a:chOff x="1576915" y="1339913"/>
              <a:chExt cx="2250834" cy="3575844"/>
            </a:xfrm>
          </p:grpSpPr>
          <p:sp>
            <p:nvSpPr>
              <p:cNvPr id="30" name="矩形 29">
                <a:extLst>
                  <a:ext uri="{FF2B5EF4-FFF2-40B4-BE49-F238E27FC236}">
                    <a16:creationId xmlns:a16="http://schemas.microsoft.com/office/drawing/2014/main" id="{2D3F0B07-D1C4-4142-87F1-EBB2C71541B4}"/>
                  </a:ext>
                </a:extLst>
              </p:cNvPr>
              <p:cNvSpPr/>
              <p:nvPr/>
            </p:nvSpPr>
            <p:spPr>
              <a:xfrm>
                <a:off x="1576915"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网络状况</a:t>
                </a:r>
              </a:p>
            </p:txBody>
          </p:sp>
          <p:grpSp>
            <p:nvGrpSpPr>
              <p:cNvPr id="31" name="组合 30">
                <a:extLst>
                  <a:ext uri="{FF2B5EF4-FFF2-40B4-BE49-F238E27FC236}">
                    <a16:creationId xmlns:a16="http://schemas.microsoft.com/office/drawing/2014/main" id="{C6A4A890-7E0D-4945-BF2F-937F3682ADC6}"/>
                  </a:ext>
                </a:extLst>
              </p:cNvPr>
              <p:cNvGrpSpPr/>
              <p:nvPr/>
            </p:nvGrpSpPr>
            <p:grpSpPr>
              <a:xfrm>
                <a:off x="2161312" y="1339913"/>
                <a:ext cx="1082040" cy="2826488"/>
                <a:chOff x="2161311" y="1339913"/>
                <a:chExt cx="1082040" cy="2826488"/>
              </a:xfrm>
            </p:grpSpPr>
            <p:sp>
              <p:nvSpPr>
                <p:cNvPr id="32" name="梯形 31">
                  <a:extLst>
                    <a:ext uri="{FF2B5EF4-FFF2-40B4-BE49-F238E27FC236}">
                      <a16:creationId xmlns:a16="http://schemas.microsoft.com/office/drawing/2014/main" id="{A6FFE112-0B4F-41D7-A446-73774885278B}"/>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椭圆 32">
                  <a:extLst>
                    <a:ext uri="{FF2B5EF4-FFF2-40B4-BE49-F238E27FC236}">
                      <a16:creationId xmlns:a16="http://schemas.microsoft.com/office/drawing/2014/main" id="{108B7F52-6C8B-4353-9AA7-DF18FDB90395}"/>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任意多边形 141">
                  <a:extLst>
                    <a:ext uri="{FF2B5EF4-FFF2-40B4-BE49-F238E27FC236}">
                      <a16:creationId xmlns:a16="http://schemas.microsoft.com/office/drawing/2014/main" id="{7DF5188D-F2C5-442D-8989-0AAF57DE1519}"/>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任意多边形 142">
                  <a:extLst>
                    <a:ext uri="{FF2B5EF4-FFF2-40B4-BE49-F238E27FC236}">
                      <a16:creationId xmlns:a16="http://schemas.microsoft.com/office/drawing/2014/main" id="{B3A9CB5F-369A-496F-AECE-F49B8E297303}"/>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43">
                  <a:extLst>
                    <a:ext uri="{FF2B5EF4-FFF2-40B4-BE49-F238E27FC236}">
                      <a16:creationId xmlns:a16="http://schemas.microsoft.com/office/drawing/2014/main" id="{878BA220-6C20-4E1C-900F-2EAB1EFF973E}"/>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千图PPT彼岸天：ID 8661124库_组合 4">
              <a:extLst>
                <a:ext uri="{FF2B5EF4-FFF2-40B4-BE49-F238E27FC236}">
                  <a16:creationId xmlns:a16="http://schemas.microsoft.com/office/drawing/2014/main" id="{B5BE8A58-829B-405D-AA95-7DCB0060BF1A}"/>
                </a:ext>
              </a:extLst>
            </p:cNvPr>
            <p:cNvGrpSpPr/>
            <p:nvPr>
              <p:custDataLst>
                <p:tags r:id="rId2"/>
              </p:custDataLst>
            </p:nvPr>
          </p:nvGrpSpPr>
          <p:grpSpPr>
            <a:xfrm>
              <a:off x="2665428" y="1339914"/>
              <a:ext cx="2250835" cy="3575845"/>
              <a:chOff x="4970584" y="1339913"/>
              <a:chExt cx="2250834" cy="3575844"/>
            </a:xfrm>
          </p:grpSpPr>
          <p:sp>
            <p:nvSpPr>
              <p:cNvPr id="23" name="矩形 22">
                <a:extLst>
                  <a:ext uri="{FF2B5EF4-FFF2-40B4-BE49-F238E27FC236}">
                    <a16:creationId xmlns:a16="http://schemas.microsoft.com/office/drawing/2014/main" id="{82A9B751-3477-4427-9DF3-A96E8FA7E548}"/>
                  </a:ext>
                </a:extLst>
              </p:cNvPr>
              <p:cNvSpPr/>
              <p:nvPr/>
            </p:nvSpPr>
            <p:spPr>
              <a:xfrm>
                <a:off x="497058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媒介工具的配置</a:t>
                </a:r>
              </a:p>
            </p:txBody>
          </p:sp>
          <p:grpSp>
            <p:nvGrpSpPr>
              <p:cNvPr id="24" name="组合 23">
                <a:extLst>
                  <a:ext uri="{FF2B5EF4-FFF2-40B4-BE49-F238E27FC236}">
                    <a16:creationId xmlns:a16="http://schemas.microsoft.com/office/drawing/2014/main" id="{80BBA474-DFBB-4CBE-B1AE-D3B064B28044}"/>
                  </a:ext>
                </a:extLst>
              </p:cNvPr>
              <p:cNvGrpSpPr/>
              <p:nvPr/>
            </p:nvGrpSpPr>
            <p:grpSpPr>
              <a:xfrm>
                <a:off x="5554981" y="1339913"/>
                <a:ext cx="1082040" cy="2826488"/>
                <a:chOff x="5554981" y="1339913"/>
                <a:chExt cx="1082040" cy="2826488"/>
              </a:xfrm>
            </p:grpSpPr>
            <p:sp>
              <p:nvSpPr>
                <p:cNvPr id="25" name="梯形 24">
                  <a:extLst>
                    <a:ext uri="{FF2B5EF4-FFF2-40B4-BE49-F238E27FC236}">
                      <a16:creationId xmlns:a16="http://schemas.microsoft.com/office/drawing/2014/main" id="{0BA86863-2B12-4E9E-9522-00CA62115C8B}"/>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 name="椭圆 25">
                  <a:extLst>
                    <a:ext uri="{FF2B5EF4-FFF2-40B4-BE49-F238E27FC236}">
                      <a16:creationId xmlns:a16="http://schemas.microsoft.com/office/drawing/2014/main" id="{1BFC72BE-5D36-4740-B2E1-7768144A946A}"/>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任意多边形 133">
                  <a:extLst>
                    <a:ext uri="{FF2B5EF4-FFF2-40B4-BE49-F238E27FC236}">
                      <a16:creationId xmlns:a16="http://schemas.microsoft.com/office/drawing/2014/main" id="{FA9A5A62-9679-4F0D-8D3D-7992F213D162}"/>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任意多边形 134">
                  <a:extLst>
                    <a:ext uri="{FF2B5EF4-FFF2-40B4-BE49-F238E27FC236}">
                      <a16:creationId xmlns:a16="http://schemas.microsoft.com/office/drawing/2014/main" id="{080F7B50-BF5F-43F5-B831-22A894453C88}"/>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35">
                  <a:extLst>
                    <a:ext uri="{FF2B5EF4-FFF2-40B4-BE49-F238E27FC236}">
                      <a16:creationId xmlns:a16="http://schemas.microsoft.com/office/drawing/2014/main" id="{503DA703-BED0-4BAE-8EB6-6F37AC865376}"/>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5">
              <a:extLst>
                <a:ext uri="{FF2B5EF4-FFF2-40B4-BE49-F238E27FC236}">
                  <a16:creationId xmlns:a16="http://schemas.microsoft.com/office/drawing/2014/main" id="{125D745A-659D-45B3-B10B-3E646DB9E159}"/>
                </a:ext>
              </a:extLst>
            </p:cNvPr>
            <p:cNvGrpSpPr/>
            <p:nvPr>
              <p:custDataLst>
                <p:tags r:id="rId3"/>
              </p:custDataLst>
            </p:nvPr>
          </p:nvGrpSpPr>
          <p:grpSpPr>
            <a:xfrm>
              <a:off x="5195596" y="1339914"/>
              <a:ext cx="2250835" cy="3575845"/>
              <a:chOff x="8589267" y="1339913"/>
              <a:chExt cx="2250834" cy="3575844"/>
            </a:xfrm>
          </p:grpSpPr>
          <p:sp>
            <p:nvSpPr>
              <p:cNvPr id="15" name="矩形 14">
                <a:extLst>
                  <a:ext uri="{FF2B5EF4-FFF2-40B4-BE49-F238E27FC236}">
                    <a16:creationId xmlns:a16="http://schemas.microsoft.com/office/drawing/2014/main" id="{CC84E143-1D39-4EB0-919C-D63D53CE954E}"/>
                  </a:ext>
                </a:extLst>
              </p:cNvPr>
              <p:cNvSpPr/>
              <p:nvPr/>
            </p:nvSpPr>
            <p:spPr>
              <a:xfrm>
                <a:off x="8589267"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网络沟通的速度差</a:t>
                </a:r>
              </a:p>
            </p:txBody>
          </p:sp>
          <p:grpSp>
            <p:nvGrpSpPr>
              <p:cNvPr id="16" name="组合 15">
                <a:extLst>
                  <a:ext uri="{FF2B5EF4-FFF2-40B4-BE49-F238E27FC236}">
                    <a16:creationId xmlns:a16="http://schemas.microsoft.com/office/drawing/2014/main" id="{50CFA3A4-F9F8-4417-9B17-ED6C6DC5081D}"/>
                  </a:ext>
                </a:extLst>
              </p:cNvPr>
              <p:cNvGrpSpPr/>
              <p:nvPr/>
            </p:nvGrpSpPr>
            <p:grpSpPr>
              <a:xfrm>
                <a:off x="8948651" y="1339913"/>
                <a:ext cx="1082040" cy="2826488"/>
                <a:chOff x="8948650" y="1339913"/>
                <a:chExt cx="1082040" cy="2826488"/>
              </a:xfrm>
            </p:grpSpPr>
            <p:sp>
              <p:nvSpPr>
                <p:cNvPr id="18" name="梯形 17">
                  <a:extLst>
                    <a:ext uri="{FF2B5EF4-FFF2-40B4-BE49-F238E27FC236}">
                      <a16:creationId xmlns:a16="http://schemas.microsoft.com/office/drawing/2014/main" id="{E7BBB179-D3A1-4DC3-A98B-5E662BEA3E4A}"/>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椭圆 18">
                  <a:extLst>
                    <a:ext uri="{FF2B5EF4-FFF2-40B4-BE49-F238E27FC236}">
                      <a16:creationId xmlns:a16="http://schemas.microsoft.com/office/drawing/2014/main" id="{0F4A7604-EDB2-4840-9487-56CDD2E50D18}"/>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任意多边形 125">
                  <a:extLst>
                    <a:ext uri="{FF2B5EF4-FFF2-40B4-BE49-F238E27FC236}">
                      <a16:creationId xmlns:a16="http://schemas.microsoft.com/office/drawing/2014/main" id="{DC9F4FFD-2A64-480F-98BC-C89BE8FD7B23}"/>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26">
                  <a:extLst>
                    <a:ext uri="{FF2B5EF4-FFF2-40B4-BE49-F238E27FC236}">
                      <a16:creationId xmlns:a16="http://schemas.microsoft.com/office/drawing/2014/main" id="{D8FF1F1B-46ED-4D2B-A017-3B2FEC00C657}"/>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27">
                  <a:extLst>
                    <a:ext uri="{FF2B5EF4-FFF2-40B4-BE49-F238E27FC236}">
                      <a16:creationId xmlns:a16="http://schemas.microsoft.com/office/drawing/2014/main" id="{C8166237-8344-4BC7-8613-504EF9E6A1CA}"/>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5941153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4442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受外界因素影响较大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网络状况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只要网络沟通的一方处于掉线情境或者由于处于任意客观原因造成的暂时性无法接通网络的情境中，沟通双方的交流活动就会被迫中止。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媒介工具的配置</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如果进行网络沟通的媒介工具其安装的版本过低或本身出现一些</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Bug</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，就会造成无法识别一些新功能或无法正常使用的情况，使交流活动彻底失去意义。</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149699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受外界因素影响较大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网络沟通的速度差</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沟通双方的信息输入只能依靠键盘和屏幕，只要有速度差，就会产生信息输入量的差异，当沟通一方有大量信息输入，而沟通一方等不及，就会出现“插话”和“抢话”等现象，导致话题的暂时中断。而在现实生活中，人们沟通时遵守礼貌原则，所以“抢话”和“中断”等现象的发生次数较少。</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4978067"/>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经济性原则比简洁性原则更重要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为了提高单位时间的信息量，就得提高输入速度，而当打字速度已经很高的情况下还想提高输入速度时，可以尽量简省输入内容。因此，网络沟通的缺省现象相当普遍，这是网络沟通中的简洁性。但不可避免的情况是信息缺省会造成沟通障碍。</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482576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191026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在网络社会中，网络沟通不仅是个体网民与个体网民之间思想、感情、观念和态度的交流过程，即是与沟通对象共享己方信息的过程。下述关于网络沟通的说明与解释，可以帮助读者更好的理解网络沟通的含义。</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8330355C-3C9D-4B80-9ADB-6128102F34C9}"/>
              </a:ext>
            </a:extLst>
          </p:cNvPr>
          <p:cNvGrpSpPr/>
          <p:nvPr/>
        </p:nvGrpSpPr>
        <p:grpSpPr>
          <a:xfrm>
            <a:off x="1837823" y="2594595"/>
            <a:ext cx="9063703" cy="3986447"/>
            <a:chOff x="644123" y="1008022"/>
            <a:chExt cx="8260112" cy="3633007"/>
          </a:xfrm>
        </p:grpSpPr>
        <p:sp>
          <p:nvSpPr>
            <p:cNvPr id="11" name="Rounded Rectangle 5">
              <a:extLst>
                <a:ext uri="{FF2B5EF4-FFF2-40B4-BE49-F238E27FC236}">
                  <a16:creationId xmlns:a16="http://schemas.microsoft.com/office/drawing/2014/main" id="{A13AD7A0-ABE4-4EBA-82A8-F95BF77973CC}"/>
                </a:ext>
              </a:extLst>
            </p:cNvPr>
            <p:cNvSpPr/>
            <p:nvPr/>
          </p:nvSpPr>
          <p:spPr>
            <a:xfrm>
              <a:off x="5621315" y="1598312"/>
              <a:ext cx="708285" cy="14278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Rounded Rectangle 14">
              <a:extLst>
                <a:ext uri="{FF2B5EF4-FFF2-40B4-BE49-F238E27FC236}">
                  <a16:creationId xmlns:a16="http://schemas.microsoft.com/office/drawing/2014/main" id="{223B9807-5EC2-462D-9A16-01F3495E6EDA}"/>
                </a:ext>
              </a:extLst>
            </p:cNvPr>
            <p:cNvSpPr/>
            <p:nvPr/>
          </p:nvSpPr>
          <p:spPr>
            <a:xfrm>
              <a:off x="4913029" y="1941212"/>
              <a:ext cx="708285" cy="142781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Rounded Rectangle 16">
              <a:extLst>
                <a:ext uri="{FF2B5EF4-FFF2-40B4-BE49-F238E27FC236}">
                  <a16:creationId xmlns:a16="http://schemas.microsoft.com/office/drawing/2014/main" id="{54283A8E-7C6B-4873-965F-3AFC5F2F27D5}"/>
                </a:ext>
              </a:extLst>
            </p:cNvPr>
            <p:cNvSpPr/>
            <p:nvPr/>
          </p:nvSpPr>
          <p:spPr>
            <a:xfrm>
              <a:off x="4204743" y="2284112"/>
              <a:ext cx="708285" cy="14278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Rounded Rectangle 18">
              <a:extLst>
                <a:ext uri="{FF2B5EF4-FFF2-40B4-BE49-F238E27FC236}">
                  <a16:creationId xmlns:a16="http://schemas.microsoft.com/office/drawing/2014/main" id="{7CDB7AC1-4376-469B-9D23-BBE7F9E319CD}"/>
                </a:ext>
              </a:extLst>
            </p:cNvPr>
            <p:cNvSpPr/>
            <p:nvPr/>
          </p:nvSpPr>
          <p:spPr>
            <a:xfrm>
              <a:off x="3496457" y="2645571"/>
              <a:ext cx="708285" cy="14278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ounded Rectangle 23">
              <a:extLst>
                <a:ext uri="{FF2B5EF4-FFF2-40B4-BE49-F238E27FC236}">
                  <a16:creationId xmlns:a16="http://schemas.microsoft.com/office/drawing/2014/main" id="{A5C4ACAE-2995-43A1-A3C8-9930AAF91DE3}"/>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TextBox 39">
              <a:extLst>
                <a:ext uri="{FF2B5EF4-FFF2-40B4-BE49-F238E27FC236}">
                  <a16:creationId xmlns:a16="http://schemas.microsoft.com/office/drawing/2014/main" id="{DF02A7F7-6B2D-4B87-B345-FB2D54C6E6C4}"/>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19" name="Rectangle 40">
              <a:extLst>
                <a:ext uri="{FF2B5EF4-FFF2-40B4-BE49-F238E27FC236}">
                  <a16:creationId xmlns:a16="http://schemas.microsoft.com/office/drawing/2014/main" id="{A02C847A-CCD5-4A81-82D8-C2EB24457F75}"/>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0" name="TextBox 41">
              <a:extLst>
                <a:ext uri="{FF2B5EF4-FFF2-40B4-BE49-F238E27FC236}">
                  <a16:creationId xmlns:a16="http://schemas.microsoft.com/office/drawing/2014/main" id="{2FE3EA25-F4EF-4A20-ACD4-D6189DCB227D}"/>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21" name="Rectangle 42">
              <a:extLst>
                <a:ext uri="{FF2B5EF4-FFF2-40B4-BE49-F238E27FC236}">
                  <a16:creationId xmlns:a16="http://schemas.microsoft.com/office/drawing/2014/main" id="{2482F63D-ECEC-4BB8-A38B-10F595DDAD53}"/>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2" name="TextBox 43">
              <a:extLst>
                <a:ext uri="{FF2B5EF4-FFF2-40B4-BE49-F238E27FC236}">
                  <a16:creationId xmlns:a16="http://schemas.microsoft.com/office/drawing/2014/main" id="{0FBB1F1E-42C4-4BC5-ABF1-3005C10427BB}"/>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23" name="Rectangle 44">
              <a:extLst>
                <a:ext uri="{FF2B5EF4-FFF2-40B4-BE49-F238E27FC236}">
                  <a16:creationId xmlns:a16="http://schemas.microsoft.com/office/drawing/2014/main" id="{CE8EE5AB-B116-4363-B195-899409DBE1E6}"/>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4" name="TextBox 45">
              <a:extLst>
                <a:ext uri="{FF2B5EF4-FFF2-40B4-BE49-F238E27FC236}">
                  <a16:creationId xmlns:a16="http://schemas.microsoft.com/office/drawing/2014/main" id="{81E4B5A6-0230-40D9-BFC5-72F14F45B228}"/>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25" name="Rectangle 46">
              <a:extLst>
                <a:ext uri="{FF2B5EF4-FFF2-40B4-BE49-F238E27FC236}">
                  <a16:creationId xmlns:a16="http://schemas.microsoft.com/office/drawing/2014/main" id="{F87B88F1-7839-4374-B025-A04DBBDD2E84}"/>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6" name="TextBox 47">
              <a:extLst>
                <a:ext uri="{FF2B5EF4-FFF2-40B4-BE49-F238E27FC236}">
                  <a16:creationId xmlns:a16="http://schemas.microsoft.com/office/drawing/2014/main" id="{9736BC02-5C54-4135-B90B-8443C9BB634E}"/>
                </a:ext>
              </a:extLst>
            </p:cNvPr>
            <p:cNvSpPr txBox="1"/>
            <p:nvPr/>
          </p:nvSpPr>
          <p:spPr>
            <a:xfrm>
              <a:off x="5621313" y="1800686"/>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27" name="Rectangle 48">
              <a:extLst>
                <a:ext uri="{FF2B5EF4-FFF2-40B4-BE49-F238E27FC236}">
                  <a16:creationId xmlns:a16="http://schemas.microsoft.com/office/drawing/2014/main" id="{CDF342E4-11AF-4E7A-8696-7B492325B7A9}"/>
                </a:ext>
              </a:extLst>
            </p:cNvPr>
            <p:cNvSpPr/>
            <p:nvPr/>
          </p:nvSpPr>
          <p:spPr>
            <a:xfrm>
              <a:off x="5621311" y="2339653"/>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28" name="Group 7">
              <a:extLst>
                <a:ext uri="{FF2B5EF4-FFF2-40B4-BE49-F238E27FC236}">
                  <a16:creationId xmlns:a16="http://schemas.microsoft.com/office/drawing/2014/main" id="{90C34359-CE56-4E25-A9AD-1A998049FFCC}"/>
                </a:ext>
              </a:extLst>
            </p:cNvPr>
            <p:cNvGrpSpPr/>
            <p:nvPr/>
          </p:nvGrpSpPr>
          <p:grpSpPr>
            <a:xfrm>
              <a:off x="3952083" y="1008022"/>
              <a:ext cx="2023988" cy="502625"/>
              <a:chOff x="5269447" y="1344029"/>
              <a:chExt cx="2698651" cy="670166"/>
            </a:xfrm>
          </p:grpSpPr>
          <p:sp>
            <p:nvSpPr>
              <p:cNvPr id="50" name="TextBox 50">
                <a:extLst>
                  <a:ext uri="{FF2B5EF4-FFF2-40B4-BE49-F238E27FC236}">
                    <a16:creationId xmlns:a16="http://schemas.microsoft.com/office/drawing/2014/main" id="{CEBB3437-EB18-4658-A300-A5FC69BD1AFF}"/>
                  </a:ext>
                </a:extLst>
              </p:cNvPr>
              <p:cNvSpPr txBox="1"/>
              <p:nvPr/>
            </p:nvSpPr>
            <p:spPr>
              <a:xfrm>
                <a:off x="5269447" y="1344029"/>
                <a:ext cx="2282118" cy="448782"/>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更为便捷和灵活</a:t>
                </a:r>
                <a:endParaRPr lang="en-US" dirty="0">
                  <a:solidFill>
                    <a:schemeClr val="accent2"/>
                  </a:solidFill>
                  <a:ea typeface="Source Han Serif SC" panose="02020400000000000000" pitchFamily="18" charset="-122"/>
                  <a:sym typeface="Source Han Serif SC" panose="02020400000000000000" pitchFamily="18" charset="-122"/>
                </a:endParaRPr>
              </a:p>
            </p:txBody>
          </p:sp>
          <p:cxnSp>
            <p:nvCxnSpPr>
              <p:cNvPr id="51" name="Straight Connector 56">
                <a:extLst>
                  <a:ext uri="{FF2B5EF4-FFF2-40B4-BE49-F238E27FC236}">
                    <a16:creationId xmlns:a16="http://schemas.microsoft.com/office/drawing/2014/main" id="{839C22B0-E71C-473C-947C-BF3FF41CD5F5}"/>
                  </a:ext>
                </a:extLst>
              </p:cNvPr>
              <p:cNvCxnSpPr/>
              <p:nvPr/>
            </p:nvCxnSpPr>
            <p:spPr>
              <a:xfrm flipV="1">
                <a:off x="7968098" y="1556995"/>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7">
                <a:extLst>
                  <a:ext uri="{FF2B5EF4-FFF2-40B4-BE49-F238E27FC236}">
                    <a16:creationId xmlns:a16="http://schemas.microsoft.com/office/drawing/2014/main" id="{B80DA52B-8A94-460C-BC76-149959ABA2B6}"/>
                  </a:ext>
                </a:extLst>
              </p:cNvPr>
              <p:cNvCxnSpPr/>
              <p:nvPr/>
            </p:nvCxnSpPr>
            <p:spPr>
              <a:xfrm>
                <a:off x="7397847" y="1556995"/>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6">
              <a:extLst>
                <a:ext uri="{FF2B5EF4-FFF2-40B4-BE49-F238E27FC236}">
                  <a16:creationId xmlns:a16="http://schemas.microsoft.com/office/drawing/2014/main" id="{C9D056FF-BA19-474B-8B31-D171CDB0B909}"/>
                </a:ext>
              </a:extLst>
            </p:cNvPr>
            <p:cNvGrpSpPr/>
            <p:nvPr/>
          </p:nvGrpSpPr>
          <p:grpSpPr>
            <a:xfrm>
              <a:off x="1914144" y="1664495"/>
              <a:ext cx="2650110" cy="530323"/>
              <a:chOff x="2552192" y="2219323"/>
              <a:chExt cx="3533479" cy="707096"/>
            </a:xfrm>
          </p:grpSpPr>
          <p:cxnSp>
            <p:nvCxnSpPr>
              <p:cNvPr id="45" name="Straight Connector 64">
                <a:extLst>
                  <a:ext uri="{FF2B5EF4-FFF2-40B4-BE49-F238E27FC236}">
                    <a16:creationId xmlns:a16="http://schemas.microsoft.com/office/drawing/2014/main" id="{BEDD162F-BD33-4337-AD57-72DF54C849C6}"/>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65">
                <a:extLst>
                  <a:ext uri="{FF2B5EF4-FFF2-40B4-BE49-F238E27FC236}">
                    <a16:creationId xmlns:a16="http://schemas.microsoft.com/office/drawing/2014/main" id="{1BC73EEB-1E42-423E-9B89-29AF4DE8F6A1}"/>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TextBox 81">
                <a:extLst>
                  <a:ext uri="{FF2B5EF4-FFF2-40B4-BE49-F238E27FC236}">
                    <a16:creationId xmlns:a16="http://schemas.microsoft.com/office/drawing/2014/main" id="{89B6A281-57AB-45D6-B065-CE1D6E572759}"/>
                  </a:ext>
                </a:extLst>
              </p:cNvPr>
              <p:cNvSpPr txBox="1"/>
              <p:nvPr/>
            </p:nvSpPr>
            <p:spPr>
              <a:xfrm>
                <a:off x="2552192" y="2219323"/>
                <a:ext cx="3143294" cy="448781"/>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网络沟通的成本更加低</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0" name="Group 3">
              <a:extLst>
                <a:ext uri="{FF2B5EF4-FFF2-40B4-BE49-F238E27FC236}">
                  <a16:creationId xmlns:a16="http://schemas.microsoft.com/office/drawing/2014/main" id="{E0374B36-2FF8-4B4A-BAC2-360B68423132}"/>
                </a:ext>
              </a:extLst>
            </p:cNvPr>
            <p:cNvGrpSpPr/>
            <p:nvPr/>
          </p:nvGrpSpPr>
          <p:grpSpPr>
            <a:xfrm>
              <a:off x="3843927" y="4144346"/>
              <a:ext cx="3744223" cy="496683"/>
              <a:chOff x="5125236" y="5525788"/>
              <a:chExt cx="4992298" cy="662243"/>
            </a:xfrm>
          </p:grpSpPr>
          <p:cxnSp>
            <p:nvCxnSpPr>
              <p:cNvPr id="41" name="Straight Connector 67">
                <a:extLst>
                  <a:ext uri="{FF2B5EF4-FFF2-40B4-BE49-F238E27FC236}">
                    <a16:creationId xmlns:a16="http://schemas.microsoft.com/office/drawing/2014/main" id="{3B3E22FB-E333-411F-B393-5EB042354D04}"/>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68">
                <a:extLst>
                  <a:ext uri="{FF2B5EF4-FFF2-40B4-BE49-F238E27FC236}">
                    <a16:creationId xmlns:a16="http://schemas.microsoft.com/office/drawing/2014/main" id="{E8721294-1D14-4814-B4CE-D01357FCB6E6}"/>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4" name="TextBox 83">
                <a:extLst>
                  <a:ext uri="{FF2B5EF4-FFF2-40B4-BE49-F238E27FC236}">
                    <a16:creationId xmlns:a16="http://schemas.microsoft.com/office/drawing/2014/main" id="{78A3D594-A245-4AE8-A5D2-C58420FC143C}"/>
                  </a:ext>
                </a:extLst>
              </p:cNvPr>
              <p:cNvSpPr txBox="1"/>
              <p:nvPr/>
            </p:nvSpPr>
            <p:spPr>
              <a:xfrm flipH="1">
                <a:off x="5695487" y="5739250"/>
                <a:ext cx="4422047" cy="448781"/>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网络聊天具有一定的心理疏导功能</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1" name="Group 4">
              <a:extLst>
                <a:ext uri="{FF2B5EF4-FFF2-40B4-BE49-F238E27FC236}">
                  <a16:creationId xmlns:a16="http://schemas.microsoft.com/office/drawing/2014/main" id="{84549855-5781-4CDB-96DA-F1F709A1771B}"/>
                </a:ext>
              </a:extLst>
            </p:cNvPr>
            <p:cNvGrpSpPr/>
            <p:nvPr/>
          </p:nvGrpSpPr>
          <p:grpSpPr>
            <a:xfrm>
              <a:off x="644123" y="2388709"/>
              <a:ext cx="2498751" cy="589027"/>
              <a:chOff x="858831" y="3184944"/>
              <a:chExt cx="3331668" cy="785369"/>
            </a:xfrm>
          </p:grpSpPr>
          <p:cxnSp>
            <p:nvCxnSpPr>
              <p:cNvPr id="37" name="Straight Connector 70">
                <a:extLst>
                  <a:ext uri="{FF2B5EF4-FFF2-40B4-BE49-F238E27FC236}">
                    <a16:creationId xmlns:a16="http://schemas.microsoft.com/office/drawing/2014/main" id="{5F51D9BD-E136-4E3D-B930-C74E973310FE}"/>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71">
                <a:extLst>
                  <a:ext uri="{FF2B5EF4-FFF2-40B4-BE49-F238E27FC236}">
                    <a16:creationId xmlns:a16="http://schemas.microsoft.com/office/drawing/2014/main" id="{4F1704E8-EAF6-41E3-9C31-25F8E2AFB78D}"/>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xtBox 85">
                <a:extLst>
                  <a:ext uri="{FF2B5EF4-FFF2-40B4-BE49-F238E27FC236}">
                    <a16:creationId xmlns:a16="http://schemas.microsoft.com/office/drawing/2014/main" id="{14201265-3816-47ED-B40D-8623BB3A22B6}"/>
                  </a:ext>
                </a:extLst>
              </p:cNvPr>
              <p:cNvSpPr txBox="1"/>
              <p:nvPr/>
            </p:nvSpPr>
            <p:spPr>
              <a:xfrm>
                <a:off x="858831" y="3184944"/>
                <a:ext cx="2939213" cy="785369"/>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众多的个体网民形成了庞大的交际圈</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2" name="Group 51">
              <a:extLst>
                <a:ext uri="{FF2B5EF4-FFF2-40B4-BE49-F238E27FC236}">
                  <a16:creationId xmlns:a16="http://schemas.microsoft.com/office/drawing/2014/main" id="{98DA7634-081E-419E-BE2C-B20975D11BEF}"/>
                </a:ext>
              </a:extLst>
            </p:cNvPr>
            <p:cNvGrpSpPr/>
            <p:nvPr/>
          </p:nvGrpSpPr>
          <p:grpSpPr>
            <a:xfrm>
              <a:off x="5267121" y="3449431"/>
              <a:ext cx="3637114" cy="623953"/>
              <a:chOff x="5125236" y="5525788"/>
              <a:chExt cx="4849485" cy="831937"/>
            </a:xfrm>
          </p:grpSpPr>
          <p:cxnSp>
            <p:nvCxnSpPr>
              <p:cNvPr id="33" name="Straight Connector 52">
                <a:extLst>
                  <a:ext uri="{FF2B5EF4-FFF2-40B4-BE49-F238E27FC236}">
                    <a16:creationId xmlns:a16="http://schemas.microsoft.com/office/drawing/2014/main" id="{12AF756D-985B-4054-A254-F967517FCF31}"/>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53">
                <a:extLst>
                  <a:ext uri="{FF2B5EF4-FFF2-40B4-BE49-F238E27FC236}">
                    <a16:creationId xmlns:a16="http://schemas.microsoft.com/office/drawing/2014/main" id="{D6A7F773-5333-443D-982A-F9FA061D4D8C}"/>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TextBox 55">
                <a:extLst>
                  <a:ext uri="{FF2B5EF4-FFF2-40B4-BE49-F238E27FC236}">
                    <a16:creationId xmlns:a16="http://schemas.microsoft.com/office/drawing/2014/main" id="{84270F1D-BF11-4C84-9497-5328B25F4E3E}"/>
                  </a:ext>
                </a:extLst>
              </p:cNvPr>
              <p:cNvSpPr txBox="1"/>
              <p:nvPr/>
            </p:nvSpPr>
            <p:spPr>
              <a:xfrm flipH="1">
                <a:off x="5695487" y="5572356"/>
                <a:ext cx="4279234" cy="785369"/>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网络功能进一步的发展，可以满足网民多样化的沟通需求</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70801531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557280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经济性原则比简洁性原则更重要</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例如下述的网络沟通。</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A1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：你在哪（上网）。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B1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：（在）家。</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A2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：（你）和谁。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B2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A3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：哪个（小张）。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B3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：张亮。</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961E4B24-6C0E-4944-B2FD-CCE35851C5CC}"/>
              </a:ext>
            </a:extLst>
          </p:cNvPr>
          <p:cNvSpPr txBox="1"/>
          <p:nvPr/>
        </p:nvSpPr>
        <p:spPr>
          <a:xfrm>
            <a:off x="78392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网络沟通中经济性原则更加重要</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296124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网络沟通的多元语符</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在网络社会中，把网络语言符号分为可读的语言符号和不可读的副语言符号。可读的语言符号包括汉字、汉语拼音、英语和数字的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个符号系统。而不可读的副语言符号分为写意符号和副语言符号两种符号系统。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3591E8F1-753F-4621-AB36-EB004248A6A6}"/>
              </a:ext>
            </a:extLst>
          </p:cNvPr>
          <p:cNvGrpSpPr/>
          <p:nvPr/>
        </p:nvGrpSpPr>
        <p:grpSpPr>
          <a:xfrm>
            <a:off x="464455" y="3757768"/>
            <a:ext cx="7052722" cy="2194821"/>
            <a:chOff x="640165" y="3592116"/>
            <a:chExt cx="7052722" cy="2194821"/>
          </a:xfrm>
        </p:grpSpPr>
        <p:grpSp>
          <p:nvGrpSpPr>
            <p:cNvPr id="9" name="组合 8">
              <a:extLst>
                <a:ext uri="{FF2B5EF4-FFF2-40B4-BE49-F238E27FC236}">
                  <a16:creationId xmlns:a16="http://schemas.microsoft.com/office/drawing/2014/main" id="{9EFE5E9A-03A4-44AD-A987-98A9A24E10FA}"/>
                </a:ext>
              </a:extLst>
            </p:cNvPr>
            <p:cNvGrpSpPr/>
            <p:nvPr/>
          </p:nvGrpSpPr>
          <p:grpSpPr>
            <a:xfrm>
              <a:off x="640165" y="4293723"/>
              <a:ext cx="7052722" cy="1493214"/>
              <a:chOff x="1754449" y="2432279"/>
              <a:chExt cx="8758173" cy="1854293"/>
            </a:xfrm>
          </p:grpSpPr>
          <p:sp>
            <p:nvSpPr>
              <p:cNvPr id="11" name="MH_Other_10">
                <a:extLst>
                  <a:ext uri="{FF2B5EF4-FFF2-40B4-BE49-F238E27FC236}">
                    <a16:creationId xmlns:a16="http://schemas.microsoft.com/office/drawing/2014/main" id="{B4EA8451-724A-4283-AF66-F22850C59B4C}"/>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MH_SubTitle_4">
                <a:extLst>
                  <a:ext uri="{FF2B5EF4-FFF2-40B4-BE49-F238E27FC236}">
                    <a16:creationId xmlns:a16="http://schemas.microsoft.com/office/drawing/2014/main" id="{E72C1529-3913-46B9-8099-B2CC0CCB9CB7}"/>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数字</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组合 13">
                <a:extLst>
                  <a:ext uri="{FF2B5EF4-FFF2-40B4-BE49-F238E27FC236}">
                    <a16:creationId xmlns:a16="http://schemas.microsoft.com/office/drawing/2014/main" id="{2E20F3C6-BE04-44A2-88B2-35124FDCFD4A}"/>
                  </a:ext>
                </a:extLst>
              </p:cNvPr>
              <p:cNvGrpSpPr/>
              <p:nvPr/>
            </p:nvGrpSpPr>
            <p:grpSpPr>
              <a:xfrm>
                <a:off x="9307536" y="2507345"/>
                <a:ext cx="93325" cy="783105"/>
                <a:chOff x="6982138" y="1880080"/>
                <a:chExt cx="70036" cy="587691"/>
              </a:xfrm>
            </p:grpSpPr>
            <p:cxnSp>
              <p:nvCxnSpPr>
                <p:cNvPr id="44" name="MH_Other_11">
                  <a:extLst>
                    <a:ext uri="{FF2B5EF4-FFF2-40B4-BE49-F238E27FC236}">
                      <a16:creationId xmlns:a16="http://schemas.microsoft.com/office/drawing/2014/main" id="{6D4852E3-A25C-4EBA-B2FD-1C69FB5788CF}"/>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5" name="MH_Other_12">
                  <a:extLst>
                    <a:ext uri="{FF2B5EF4-FFF2-40B4-BE49-F238E27FC236}">
                      <a16:creationId xmlns:a16="http://schemas.microsoft.com/office/drawing/2014/main" id="{BF95B89A-56AF-4818-A0E2-910CB1A3ED1F}"/>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FA16EB70-E7C2-404A-A927-C1C50F521C11}"/>
                  </a:ext>
                </a:extLst>
              </p:cNvPr>
              <p:cNvGrpSpPr/>
              <p:nvPr/>
            </p:nvGrpSpPr>
            <p:grpSpPr>
              <a:xfrm>
                <a:off x="1754449" y="2432279"/>
                <a:ext cx="6569140" cy="1854293"/>
                <a:chOff x="1754449" y="2432279"/>
                <a:chExt cx="6569140" cy="1854293"/>
              </a:xfrm>
            </p:grpSpPr>
            <p:sp>
              <p:nvSpPr>
                <p:cNvPr id="20" name="MH_Other_1">
                  <a:extLst>
                    <a:ext uri="{FF2B5EF4-FFF2-40B4-BE49-F238E27FC236}">
                      <a16:creationId xmlns:a16="http://schemas.microsoft.com/office/drawing/2014/main" id="{CB24E068-9587-4915-814F-59EF3518F6DD}"/>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MH_SubTitle_1">
                  <a:extLst>
                    <a:ext uri="{FF2B5EF4-FFF2-40B4-BE49-F238E27FC236}">
                      <a16:creationId xmlns:a16="http://schemas.microsoft.com/office/drawing/2014/main" id="{889DB3AD-1CC8-46B1-8519-5E7A89C834C2}"/>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汉字</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3DDEAE06-687D-4880-BB6B-0A8F08579FC9}"/>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9DC4F1A1-EF76-48EC-8062-9340B2E3C483}"/>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43" name="MH_Other_3">
                    <a:extLst>
                      <a:ext uri="{FF2B5EF4-FFF2-40B4-BE49-F238E27FC236}">
                        <a16:creationId xmlns:a16="http://schemas.microsoft.com/office/drawing/2014/main" id="{3A80BBEB-1C8F-4E9B-80B5-AEBA707D1F53}"/>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86C6339F-8039-45E9-9E9A-9BB7069DBB0D}"/>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MH_SubTitle_2">
                  <a:extLst>
                    <a:ext uri="{FF2B5EF4-FFF2-40B4-BE49-F238E27FC236}">
                      <a16:creationId xmlns:a16="http://schemas.microsoft.com/office/drawing/2014/main" id="{94519A0C-8AC8-4504-8C00-ECD94BB7D311}"/>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汉语拼音</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FE82FBD2-B749-4212-8D3A-0DF73CA9FFD1}"/>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D66A1DAA-6E70-49E8-848F-1213C6C2F801}"/>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1" name="MH_Other_6">
                    <a:extLst>
                      <a:ext uri="{FF2B5EF4-FFF2-40B4-BE49-F238E27FC236}">
                        <a16:creationId xmlns:a16="http://schemas.microsoft.com/office/drawing/2014/main" id="{5253C5DF-DEBF-4F96-ACE5-82F4F8710185}"/>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27FF39D7-7F07-43E5-9EFC-6E00AA0A16D9}"/>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MH_SubTitle_3">
                  <a:extLst>
                    <a:ext uri="{FF2B5EF4-FFF2-40B4-BE49-F238E27FC236}">
                      <a16:creationId xmlns:a16="http://schemas.microsoft.com/office/drawing/2014/main" id="{88F00FCF-179F-4AAF-B2B3-C36BB157BBF4}"/>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英语</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E67DA8FE-6290-47BA-B32B-F70B77901F3D}"/>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8884F270-7FB7-487A-91DA-347768BEBC23}"/>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FF529EB4-E8F1-4845-A2F4-597D44C06353}"/>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
          <p:nvSpPr>
            <p:cNvPr id="46" name="TextBox 18">
              <a:extLst>
                <a:ext uri="{FF2B5EF4-FFF2-40B4-BE49-F238E27FC236}">
                  <a16:creationId xmlns:a16="http://schemas.microsoft.com/office/drawing/2014/main" id="{04EABD29-741A-4BA6-A52A-F5CF17B65B4E}"/>
                </a:ext>
              </a:extLst>
            </p:cNvPr>
            <p:cNvSpPr txBox="1"/>
            <p:nvPr/>
          </p:nvSpPr>
          <p:spPr>
            <a:xfrm flipH="1">
              <a:off x="3055878" y="3592116"/>
              <a:ext cx="1980029" cy="400110"/>
            </a:xfrm>
            <a:prstGeom prst="rect">
              <a:avLst/>
            </a:prstGeom>
            <a:noFill/>
          </p:spPr>
          <p:txBody>
            <a:bodyPr wrap="none" rtlCol="0">
              <a:spAutoFit/>
            </a:bodyPr>
            <a:lstStyle/>
            <a:p>
              <a:r>
                <a:rPr lang="zh-CN" altLang="en-US" sz="2000"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可读的语言符号</a:t>
              </a:r>
              <a:endParaRPr lang="en-US" sz="2000"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grpSp>
        <p:nvGrpSpPr>
          <p:cNvPr id="47" name="组合 46">
            <a:extLst>
              <a:ext uri="{FF2B5EF4-FFF2-40B4-BE49-F238E27FC236}">
                <a16:creationId xmlns:a16="http://schemas.microsoft.com/office/drawing/2014/main" id="{3318E2DE-58B3-4B24-BDDC-54D317E592C5}"/>
              </a:ext>
            </a:extLst>
          </p:cNvPr>
          <p:cNvGrpSpPr/>
          <p:nvPr/>
        </p:nvGrpSpPr>
        <p:grpSpPr>
          <a:xfrm>
            <a:off x="7969333" y="3822151"/>
            <a:ext cx="3525545" cy="2161558"/>
            <a:chOff x="640165" y="3625379"/>
            <a:chExt cx="3525545" cy="2161558"/>
          </a:xfrm>
        </p:grpSpPr>
        <p:grpSp>
          <p:nvGrpSpPr>
            <p:cNvPr id="53" name="组合 52">
              <a:extLst>
                <a:ext uri="{FF2B5EF4-FFF2-40B4-BE49-F238E27FC236}">
                  <a16:creationId xmlns:a16="http://schemas.microsoft.com/office/drawing/2014/main" id="{50BFB10B-F7CB-419B-A3FC-306C7A9BBB6F}"/>
                </a:ext>
              </a:extLst>
            </p:cNvPr>
            <p:cNvGrpSpPr/>
            <p:nvPr/>
          </p:nvGrpSpPr>
          <p:grpSpPr>
            <a:xfrm>
              <a:off x="640165" y="4293723"/>
              <a:ext cx="3525545" cy="1493214"/>
              <a:chOff x="1754449" y="2432279"/>
              <a:chExt cx="4378073" cy="1854293"/>
            </a:xfrm>
          </p:grpSpPr>
          <p:sp>
            <p:nvSpPr>
              <p:cNvPr id="54" name="MH_Other_1">
                <a:extLst>
                  <a:ext uri="{FF2B5EF4-FFF2-40B4-BE49-F238E27FC236}">
                    <a16:creationId xmlns:a16="http://schemas.microsoft.com/office/drawing/2014/main" id="{3CF551E7-39D2-4DC8-B1CF-91E487C125B6}"/>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MH_SubTitle_1">
                <a:extLst>
                  <a:ext uri="{FF2B5EF4-FFF2-40B4-BE49-F238E27FC236}">
                    <a16:creationId xmlns:a16="http://schemas.microsoft.com/office/drawing/2014/main" id="{7D00066C-036C-4625-A3DE-D7F242FE97DA}"/>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写意符号</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6" name="组合 55">
                <a:extLst>
                  <a:ext uri="{FF2B5EF4-FFF2-40B4-BE49-F238E27FC236}">
                    <a16:creationId xmlns:a16="http://schemas.microsoft.com/office/drawing/2014/main" id="{7913F82C-ADBF-49DF-B658-A1BA49EC30F3}"/>
                  </a:ext>
                </a:extLst>
              </p:cNvPr>
              <p:cNvGrpSpPr/>
              <p:nvPr/>
            </p:nvGrpSpPr>
            <p:grpSpPr>
              <a:xfrm>
                <a:off x="2738398" y="2507345"/>
                <a:ext cx="93325" cy="783105"/>
                <a:chOff x="2052243" y="1880080"/>
                <a:chExt cx="70036" cy="587691"/>
              </a:xfrm>
            </p:grpSpPr>
            <p:cxnSp>
              <p:nvCxnSpPr>
                <p:cNvPr id="67" name="MH_Other_2">
                  <a:extLst>
                    <a:ext uri="{FF2B5EF4-FFF2-40B4-BE49-F238E27FC236}">
                      <a16:creationId xmlns:a16="http://schemas.microsoft.com/office/drawing/2014/main" id="{07515323-38A3-4757-A2D9-E6342CC74A3A}"/>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68" name="MH_Other_3">
                  <a:extLst>
                    <a:ext uri="{FF2B5EF4-FFF2-40B4-BE49-F238E27FC236}">
                      <a16:creationId xmlns:a16="http://schemas.microsoft.com/office/drawing/2014/main" id="{5FDE868F-257A-4629-9366-C4709A78E44D}"/>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57" name="MH_Other_4">
                <a:extLst>
                  <a:ext uri="{FF2B5EF4-FFF2-40B4-BE49-F238E27FC236}">
                    <a16:creationId xmlns:a16="http://schemas.microsoft.com/office/drawing/2014/main" id="{D2254F5D-C925-4DF0-969B-32EAE256ED7D}"/>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MH_SubTitle_2">
                <a:extLst>
                  <a:ext uri="{FF2B5EF4-FFF2-40B4-BE49-F238E27FC236}">
                    <a16:creationId xmlns:a16="http://schemas.microsoft.com/office/drawing/2014/main" id="{0864D518-13F2-4AE0-AD9D-AD9274AF7E98}"/>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fontScale="92500" lnSpcReduction="2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副语言符号</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组合 58">
                <a:extLst>
                  <a:ext uri="{FF2B5EF4-FFF2-40B4-BE49-F238E27FC236}">
                    <a16:creationId xmlns:a16="http://schemas.microsoft.com/office/drawing/2014/main" id="{AA48BA5F-171A-41F3-A4B9-B9DA6A463C0E}"/>
                  </a:ext>
                </a:extLst>
              </p:cNvPr>
              <p:cNvGrpSpPr/>
              <p:nvPr/>
            </p:nvGrpSpPr>
            <p:grpSpPr>
              <a:xfrm>
                <a:off x="4929463" y="2507345"/>
                <a:ext cx="93325" cy="783105"/>
                <a:chOff x="3696556" y="1880080"/>
                <a:chExt cx="70036" cy="587691"/>
              </a:xfrm>
            </p:grpSpPr>
            <p:cxnSp>
              <p:nvCxnSpPr>
                <p:cNvPr id="65" name="MH_Other_5">
                  <a:extLst>
                    <a:ext uri="{FF2B5EF4-FFF2-40B4-BE49-F238E27FC236}">
                      <a16:creationId xmlns:a16="http://schemas.microsoft.com/office/drawing/2014/main" id="{C1300D9F-36ED-4B8D-B82B-BF5FD00324DA}"/>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66" name="MH_Other_6">
                  <a:extLst>
                    <a:ext uri="{FF2B5EF4-FFF2-40B4-BE49-F238E27FC236}">
                      <a16:creationId xmlns:a16="http://schemas.microsoft.com/office/drawing/2014/main" id="{DA81BAE7-EB0A-439C-AA59-7BDDBA71C481}"/>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49" name="TextBox 18">
              <a:extLst>
                <a:ext uri="{FF2B5EF4-FFF2-40B4-BE49-F238E27FC236}">
                  <a16:creationId xmlns:a16="http://schemas.microsoft.com/office/drawing/2014/main" id="{E608F9D8-8DEE-41D6-8F83-8433CE7E4323}"/>
                </a:ext>
              </a:extLst>
            </p:cNvPr>
            <p:cNvSpPr txBox="1"/>
            <p:nvPr/>
          </p:nvSpPr>
          <p:spPr>
            <a:xfrm flipH="1">
              <a:off x="1156115" y="3625379"/>
              <a:ext cx="2492990" cy="400110"/>
            </a:xfrm>
            <a:prstGeom prst="rect">
              <a:avLst/>
            </a:prstGeom>
            <a:noFill/>
          </p:spPr>
          <p:txBody>
            <a:bodyPr wrap="none" rtlCol="0">
              <a:spAutoFit/>
            </a:bodyPr>
            <a:lstStyle/>
            <a:p>
              <a:r>
                <a:rPr lang="zh-CN" altLang="en-US" sz="2000"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不可读的副语言符号</a:t>
              </a:r>
              <a:endParaRPr lang="en-US" sz="2000" b="1" dirty="0">
                <a:solidFill>
                  <a:schemeClr val="accent2"/>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3116483675"/>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网络沟通障碍的形成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网络沟通的多元语符</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的网友对网络语言符号系统的理解也各不相同，不同类型的理解被分为“菜鸟”（入门者）和“大虾”（高水平者）两种，他们对语符多元化的领悟程度差异很大，“大虾”占据了语言优势，导致“大虾”的语言具有高级感，让“菜鸟”理解起来如同初学者理解外语那般费解。从这个角度上，由于网友对信息内容的理解存在“等级”差异，使语符多元化造成了沟通障碍。</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3314" name="Picture 2">
            <a:extLst>
              <a:ext uri="{FF2B5EF4-FFF2-40B4-BE49-F238E27FC236}">
                <a16:creationId xmlns:a16="http://schemas.microsoft.com/office/drawing/2014/main" id="{2A67BE9A-EB34-49EB-BF40-677811FC76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067" y="3965065"/>
            <a:ext cx="8250356" cy="257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407087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消除网络沟通的障碍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国际交往需要讲礼貌原则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由于看不到交流对方的面部表情和举止动作，对于同样一句话，没有了这些非语言因素的辅助，往往会产生不同的理解。此时，想要消除这种由于辅助因素带来的沟通障碍，应该注重网络沟通中的礼貌原则。</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必要的礼貌是沟通的润滑剂，媒体应当承担起对网民宣传网上礼仪的责任，倡导文明上网。此外，应该重视表情符号的应用，用以增加网络沟通过程中的礼貌程度，同时弱化语气方面的作用。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317355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405957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消除网络沟通的障碍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国际交往需要讲礼貌原则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例如下述的网络沟通。</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A1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：把《天龙八部》传过来；</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B1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：等着（微笑表情）；</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A2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：快点（微笑表情）；</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B2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：好。</a:t>
            </a:r>
          </a:p>
        </p:txBody>
      </p:sp>
      <p:sp>
        <p:nvSpPr>
          <p:cNvPr id="9" name="文本框 8">
            <a:extLst>
              <a:ext uri="{FF2B5EF4-FFF2-40B4-BE49-F238E27FC236}">
                <a16:creationId xmlns:a16="http://schemas.microsoft.com/office/drawing/2014/main" id="{1F6B06E4-2EC8-4745-9F23-5BAAB593CA84}"/>
              </a:ext>
            </a:extLst>
          </p:cNvPr>
          <p:cNvSpPr txBox="1"/>
          <p:nvPr/>
        </p:nvSpPr>
        <p:spPr>
          <a:xfrm>
            <a:off x="783921" y="1967247"/>
            <a:ext cx="6764610" cy="499624"/>
          </a:xfrm>
          <a:prstGeom prst="rect">
            <a:avLst/>
          </a:prstGeom>
          <a:noFill/>
        </p:spPr>
        <p:txBody>
          <a:bodyPr wrap="square">
            <a:spAutoFit/>
          </a:bodyPr>
          <a:lstStyle/>
          <a:p>
            <a:pPr marL="628650" indent="-28575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礼貌原则的网络沟通</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878027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消除网络沟通的障碍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话轮流转的相互配合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沟通中，由于沟通双方不在同一场景的原因，会造成话轮转换不太流畅的现象。一方面，需要打字较快的一方把自己的速度降下来配合对方，让话轮出现在双方的机会相对均等；另一方面，如果要输入大量信息，需要沟通对方等待较长时间，可以事先提醒对方，加上“稍等”和“给我一点时间”等词语或段落，使沟通不会因为另一方等不及而彻底结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08EBBD4B-BC55-4E9B-9542-3D1A845A3A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567" y="4000324"/>
            <a:ext cx="5444626" cy="24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697996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网络沟通的障碍及消除</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消除网络沟通的障碍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加大语言符号的统一和规范化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各个地方之间的网络用语，应有意识地统一规范。解决方法之一是编制《网络用语词典》，并经常补充有生命力的词语，淘汰不能“俗成”的词语。有了统一的和规范化的《网络用语词典》，才能缩小网民之间的语言差异，更好地利用网络沟通感情并交流信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728552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网络沟通的特点及作用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334655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进行视频观看、文字阅读以及浏览热点时事等活动，突出了互联网可以传递信息，说明互联网有传递性的特点；互联网的自由性较强，利用互联网进行通讯，可以与个体网民时刻保持沟通，说明互联网有实时性的特点；利用互联网进行售卖和购买行为，说明了互联网具有交互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互联网具有传递性、自由性、实时性、交换性、共享性和开放性等特点，而随着互联网的全面普及，其不仅改变了人们的生活习惯，还改变了传统的办公方式。根据互联网具有的特点，归纳总结出网络沟通的基本特点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个，包括网络化、智能化和多样化。</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4870491B-A706-4C42-BD19-F7253CA3D569}"/>
              </a:ext>
            </a:extLst>
          </p:cNvPr>
          <p:cNvGrpSpPr/>
          <p:nvPr/>
        </p:nvGrpSpPr>
        <p:grpSpPr>
          <a:xfrm>
            <a:off x="2508184" y="4243283"/>
            <a:ext cx="8484852" cy="2057620"/>
            <a:chOff x="1754449" y="2432279"/>
            <a:chExt cx="7646412" cy="1854293"/>
          </a:xfrm>
        </p:grpSpPr>
        <p:sp>
          <p:nvSpPr>
            <p:cNvPr id="45" name="MH_Other_12">
              <a:extLst>
                <a:ext uri="{FF2B5EF4-FFF2-40B4-BE49-F238E27FC236}">
                  <a16:creationId xmlns:a16="http://schemas.microsoft.com/office/drawing/2014/main" id="{913E88BF-EC3D-4642-AE30-6A992C13C55F}"/>
                </a:ext>
              </a:extLst>
            </p:cNvPr>
            <p:cNvSpPr>
              <a:spLocks noChangeArrowheads="1"/>
            </p:cNvSpPr>
            <p:nvPr/>
          </p:nvSpPr>
          <p:spPr bwMode="auto">
            <a:xfrm flipV="1">
              <a:off x="9307536" y="2507345"/>
              <a:ext cx="93325" cy="9332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5" name="组合 14">
              <a:extLst>
                <a:ext uri="{FF2B5EF4-FFF2-40B4-BE49-F238E27FC236}">
                  <a16:creationId xmlns:a16="http://schemas.microsoft.com/office/drawing/2014/main" id="{453321E4-104A-4272-9044-F7043F4452F7}"/>
                </a:ext>
              </a:extLst>
            </p:cNvPr>
            <p:cNvGrpSpPr/>
            <p:nvPr/>
          </p:nvGrpSpPr>
          <p:grpSpPr>
            <a:xfrm>
              <a:off x="1754449" y="2432279"/>
              <a:ext cx="6569140" cy="1854293"/>
              <a:chOff x="1754449" y="2432279"/>
              <a:chExt cx="6569140" cy="1854293"/>
            </a:xfrm>
          </p:grpSpPr>
          <p:sp>
            <p:nvSpPr>
              <p:cNvPr id="20" name="MH_Other_1">
                <a:extLst>
                  <a:ext uri="{FF2B5EF4-FFF2-40B4-BE49-F238E27FC236}">
                    <a16:creationId xmlns:a16="http://schemas.microsoft.com/office/drawing/2014/main" id="{EE88AB18-9CA7-4F20-A63A-4454EDDEC65C}"/>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MH_SubTitle_1">
                <a:extLst>
                  <a:ext uri="{FF2B5EF4-FFF2-40B4-BE49-F238E27FC236}">
                    <a16:creationId xmlns:a16="http://schemas.microsoft.com/office/drawing/2014/main" id="{2A77EFD0-C536-4151-AFF3-6565DFD76E4B}"/>
                  </a:ext>
                </a:extLst>
              </p:cNvPr>
              <p:cNvSpPr>
                <a:spLocks noChangeArrowheads="1"/>
              </p:cNvSpPr>
              <p:nvPr/>
            </p:nvSpPr>
            <p:spPr bwMode="auto">
              <a:xfrm>
                <a:off x="2294102" y="3298565"/>
                <a:ext cx="988007" cy="988007"/>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网络化</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C04989B5-6FF7-47BE-AC1D-C205C50111C0}"/>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F87EEF34-8796-49E0-BC79-7B58F8621601}"/>
                    </a:ext>
                  </a:extLst>
                </p:cNvPr>
                <p:cNvCxnSpPr>
                  <a:cxnSpLocks noChangeShapeType="1"/>
                </p:cNvCxnSpPr>
                <p:nvPr/>
              </p:nvCxnSpPr>
              <p:spPr bwMode="auto">
                <a:xfrm flipH="1" flipV="1">
                  <a:off x="2087262" y="2006449"/>
                  <a:ext cx="1522" cy="461322"/>
                </a:xfrm>
                <a:prstGeom prst="line">
                  <a:avLst/>
                </a:prstGeom>
                <a:noFill/>
                <a:ln w="19050" cmpd="sng">
                  <a:solidFill>
                    <a:schemeClr val="accent6"/>
                  </a:solidFill>
                  <a:round/>
                </a:ln>
                <a:extLst>
                  <a:ext uri="{909E8E84-426E-40DD-AFC4-6F175D3DCCD1}">
                    <a14:hiddenFill xmlns:a14="http://schemas.microsoft.com/office/drawing/2010/main">
                      <a:noFill/>
                    </a14:hiddenFill>
                  </a:ext>
                </a:extLst>
              </p:spPr>
            </p:cxnSp>
            <p:sp>
              <p:nvSpPr>
                <p:cNvPr id="43" name="MH_Other_3">
                  <a:extLst>
                    <a:ext uri="{FF2B5EF4-FFF2-40B4-BE49-F238E27FC236}">
                      <a16:creationId xmlns:a16="http://schemas.microsoft.com/office/drawing/2014/main" id="{B10B9C2C-6EB5-4598-A93E-1CB8D06E65A5}"/>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CD1BB0D9-DEFF-4BD8-BD46-15CA092EEBD4}"/>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MH_SubTitle_2">
                <a:extLst>
                  <a:ext uri="{FF2B5EF4-FFF2-40B4-BE49-F238E27FC236}">
                    <a16:creationId xmlns:a16="http://schemas.microsoft.com/office/drawing/2014/main" id="{B663F9B3-301F-4AB2-9C1A-6607FB0C3FEF}"/>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智能化</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3532C26A-48B0-4BF8-85D5-7337C3E20DB4}"/>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4D027146-B6E6-45AA-B8CB-E1946105F72E}"/>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41" name="MH_Other_6">
                  <a:extLst>
                    <a:ext uri="{FF2B5EF4-FFF2-40B4-BE49-F238E27FC236}">
                      <a16:creationId xmlns:a16="http://schemas.microsoft.com/office/drawing/2014/main" id="{8E81849D-5790-436A-94F2-110C108E9B4E}"/>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0A1325FD-07FF-4F76-B119-C4879A3D0471}"/>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MH_SubTitle_3">
                <a:extLst>
                  <a:ext uri="{FF2B5EF4-FFF2-40B4-BE49-F238E27FC236}">
                    <a16:creationId xmlns:a16="http://schemas.microsoft.com/office/drawing/2014/main" id="{71261B34-BF51-4FCF-BE21-4A4ABD6F9081}"/>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多样化</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632A80A8-8278-4FCE-896E-AB2E11FBD13B}"/>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DB68B896-FBDC-4898-B6C3-A0D8C66E887E}"/>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93E2C58B-B6D4-4A36-ABB3-99AE18756648}"/>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87964765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网络沟通的特点及作用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5326793" cy="475207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化是网络沟通的显著特点，利用互联网可以提高办公效率、改善生活方式和丰富人们的业余生活。同时，网络互联网中的共享性特点，为个体网民的日常生活和工作学习提供了更为丰富的资源。网络化特点的突出表现就是局域网的建立更加有助于工作的沟通和协调。例如疫情期间发展迅速的视频会议就大大促进了人们在家办公的工作效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 name="Picture 2">
            <a:extLst>
              <a:ext uri="{FF2B5EF4-FFF2-40B4-BE49-F238E27FC236}">
                <a16:creationId xmlns:a16="http://schemas.microsoft.com/office/drawing/2014/main" id="{155865E7-437D-47B7-A877-0E795063CB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3103" y="1734241"/>
            <a:ext cx="5390810" cy="306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522451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网络沟通的特点及作用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智能化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网络沟通智能化是区别于工作中的传统信息沟通，即互联网可以更高效、更便捷和更快速的完成现实世界中的沟通任务，同时也离不开现实世界的支撑。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网络沟通智能化的重要表现就是人们熟悉和掌握各种办公软件，在处理事务时做到应变自如。工作中比较常用的网络沟通媒介包括电子邮件、微信和钉钉等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图所示为常用于网络沟通的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图标。</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E842B919-B5E7-48DF-8D33-6D84FFFF65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7287" y="3981225"/>
            <a:ext cx="7957426" cy="2540536"/>
          </a:xfrm>
          <a:prstGeom prst="rect">
            <a:avLst/>
          </a:prstGeom>
        </p:spPr>
      </p:pic>
    </p:spTree>
    <p:extLst>
      <p:ext uri="{BB962C8B-B14F-4D97-AF65-F5344CB8AC3E}">
        <p14:creationId xmlns:p14="http://schemas.microsoft.com/office/powerpoint/2010/main" val="295884826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网络沟通的特点及作用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60"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沟通中的多样化是指沟通过程中信息内容的呈现形式丰富多样，包括文本、视频、音频、动画、图片和文件等。网络沟通多样化是所有人的共同感受，网络时代让沟通更加快捷，即随时随地都可以任意方式获取信息。</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图所示为在社交软件中使用不同形式呈现的信息。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8AB24764-6E9C-4EFC-8AD8-046410F04532}"/>
              </a:ext>
            </a:extLst>
          </p:cNvPr>
          <p:cNvGrpSpPr/>
          <p:nvPr/>
        </p:nvGrpSpPr>
        <p:grpSpPr>
          <a:xfrm>
            <a:off x="2919718" y="3140492"/>
            <a:ext cx="5913514" cy="3437604"/>
            <a:chOff x="3137360" y="3569356"/>
            <a:chExt cx="4090867" cy="2378076"/>
          </a:xfrm>
        </p:grpSpPr>
        <p:pic>
          <p:nvPicPr>
            <p:cNvPr id="3074" name="Picture 2">
              <a:extLst>
                <a:ext uri="{FF2B5EF4-FFF2-40B4-BE49-F238E27FC236}">
                  <a16:creationId xmlns:a16="http://schemas.microsoft.com/office/drawing/2014/main" id="{DADBD852-AC04-4C55-B34A-985674675C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7360" y="3569357"/>
              <a:ext cx="127952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A3668CA6-1AFB-4E7A-A30B-844B00BF75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3519" y="3569357"/>
              <a:ext cx="1189037"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a:extLst>
                <a:ext uri="{FF2B5EF4-FFF2-40B4-BE49-F238E27FC236}">
                  <a16:creationId xmlns:a16="http://schemas.microsoft.com/office/drawing/2014/main" id="{DDE94B63-2A35-4867-BF9A-9D09BBE985D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9190" y="3569356"/>
              <a:ext cx="1189037"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2263075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12566</TotalTime>
  <Words>6833</Words>
  <Application>Microsoft Office PowerPoint</Application>
  <PresentationFormat>宽屏</PresentationFormat>
  <Paragraphs>419</Paragraphs>
  <Slides>57</Slides>
  <Notes>55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57</vt:i4>
      </vt:variant>
    </vt:vector>
  </HeadingPairs>
  <TitlesOfParts>
    <vt:vector size="67"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第7章   网络沟通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1338</cp:revision>
  <cp:lastPrinted>2020-05-31T09:47:00Z</cp:lastPrinted>
  <dcterms:created xsi:type="dcterms:W3CDTF">2019-06-03T11:07:00Z</dcterms:created>
  <dcterms:modified xsi:type="dcterms:W3CDTF">2021-09-29T06:15:51Z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