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7" r:id="rId3"/>
    <p:sldId id="320" r:id="rId4"/>
    <p:sldId id="259" r:id="rId5"/>
    <p:sldId id="260" r:id="rId6"/>
    <p:sldId id="261" r:id="rId7"/>
    <p:sldId id="262" r:id="rId8"/>
    <p:sldId id="263" r:id="rId9"/>
    <p:sldId id="264" r:id="rId10"/>
    <p:sldId id="265" r:id="rId11"/>
    <p:sldId id="266" r:id="rId12"/>
    <p:sldId id="268" r:id="rId13"/>
    <p:sldId id="269" r:id="rId14"/>
    <p:sldId id="270" r:id="rId15"/>
    <p:sldId id="296" r:id="rId16"/>
    <p:sldId id="297" r:id="rId17"/>
    <p:sldId id="295" r:id="rId18"/>
    <p:sldId id="299" r:id="rId19"/>
    <p:sldId id="271" r:id="rId20"/>
    <p:sldId id="272" r:id="rId21"/>
    <p:sldId id="280" r:id="rId22"/>
    <p:sldId id="281" r:id="rId23"/>
    <p:sldId id="300" r:id="rId24"/>
    <p:sldId id="301" r:id="rId25"/>
    <p:sldId id="302" r:id="rId26"/>
    <p:sldId id="283" r:id="rId27"/>
    <p:sldId id="284" r:id="rId28"/>
    <p:sldId id="285" r:id="rId29"/>
    <p:sldId id="286" r:id="rId30"/>
    <p:sldId id="306" r:id="rId31"/>
    <p:sldId id="303" r:id="rId32"/>
    <p:sldId id="288" r:id="rId33"/>
    <p:sldId id="289" r:id="rId34"/>
    <p:sldId id="292" r:id="rId35"/>
    <p:sldId id="304" r:id="rId36"/>
    <p:sldId id="293" r:id="rId37"/>
    <p:sldId id="294" r:id="rId39"/>
    <p:sldId id="305"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2094" y="-49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6E935F-C92C-4677-9DC3-4C7D2A3F082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793772-C00E-44E9-A8AE-38B2F4F91C5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2793772-C00E-44E9-A8AE-38B2F4F91C5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4CA2A2A-2027-4BDA-A3C4-E46D42CEC206}"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9407A99-EC96-4413-ADDF-74A5947C2900}"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51818EC-9228-4377-8767-E95E82BB8652}"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FF797736-CCF1-4CF3-B5D8-4E517F10B434}"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DBDF121-0BBA-4075-ACF0-4BDFA461DA8F}"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825EA6A8-38EE-4919-8B97-C2BEE57E0ECC}"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B91F0A1-813A-4140-B6CF-0F70DCB4DF32}"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DBE90216-C033-41D0-BBC3-0F37EC7C2E49}"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1B1F24AF-817F-4479-B454-D9AE02ED99AA}"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D24A9CC-BB87-4110-A95C-C56C3F30809A}"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A109A32-66C3-499C-A715-A4C2AFAE1A39}" type="datetimeFigureOut">
              <a:rPr lang="zh-CN" altLang="en-US">
                <a:solidFill>
                  <a:prstClr val="black">
                    <a:tint val="75000"/>
                  </a:prstClr>
                </a:solidFill>
              </a:rPr>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2552AC3-A508-49F7-A8F1-34DB6F4933AE}"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0F73BC6-4524-41F0-B869-46BDE02E4186}"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08A955F9-A948-4F0F-AFD5-F27FC204B611}"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39B3EC6-1ED4-4C0B-A8AB-106403865F0B}" type="datetimeFigureOut">
              <a:rPr lang="zh-CN" altLang="en-US">
                <a:solidFill>
                  <a:prstClr val="black">
                    <a:tint val="75000"/>
                  </a:prstClr>
                </a:solidFill>
              </a:rPr>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27F8172B-6DAF-4C7F-986E-E67FC5E4FCE7}"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25971A7-0CDC-4C72-BE60-2345FFFC9496}"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F8054FBF-6EEB-4E40-85F6-A1B3FEB86728}"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3B03C71A-3D7B-4C9A-8AB8-F1E668155A04}" type="datetimeFigureOut">
              <a:rPr lang="zh-CN" altLang="en-US">
                <a:solidFill>
                  <a:prstClr val="black">
                    <a:tint val="75000"/>
                  </a:prstClr>
                </a:solidFill>
              </a:rPr>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07A9F07A-359A-4EDB-A531-B44E464086FB}"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F766767E-9683-4966-91B9-89F49B1ECE8C}" type="datetimeFigureOut">
              <a:rPr lang="zh-CN" altLang="en-US">
                <a:solidFill>
                  <a:prstClr val="black">
                    <a:tint val="75000"/>
                  </a:prstClr>
                </a:solidFill>
              </a:rPr>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E51A9F3D-9F8E-457F-8516-F02E6F4CDD1E}"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682"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71683"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5BAAF37-A73E-4FD4-8668-A1C001CA80AD}"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56A6E395-2CDB-479C-B17A-8F0FC0FFE38A}" type="slidenum">
              <a:rPr lang="zh-CN" altLang="en-US">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fontScale="90000" lnSpcReduction="10000"/>
          </a:bodyPr>
          <a:lstStyle/>
          <a:p>
            <a:r>
              <a:rPr lang="zh-CN" altLang="zh-CN" sz="3600" b="1" dirty="0" smtClean="0">
                <a:solidFill>
                  <a:schemeClr val="tx1"/>
                </a:solidFill>
              </a:rPr>
              <a:t>第</a:t>
            </a:r>
            <a:r>
              <a:rPr lang="zh-CN" altLang="en-US" sz="3600" b="1" dirty="0" smtClean="0">
                <a:solidFill>
                  <a:schemeClr val="tx1"/>
                </a:solidFill>
              </a:rPr>
              <a:t>三</a:t>
            </a:r>
            <a:r>
              <a:rPr lang="zh-CN" altLang="zh-CN" sz="3600" b="1" dirty="0" smtClean="0">
                <a:solidFill>
                  <a:schemeClr val="tx1"/>
                </a:solidFill>
              </a:rPr>
              <a:t>章 </a:t>
            </a:r>
            <a:r>
              <a:rPr lang="zh-CN" altLang="en-US" sz="3600" b="1" dirty="0" smtClean="0">
                <a:solidFill>
                  <a:schemeClr val="tx1"/>
                </a:solidFill>
              </a:rPr>
              <a:t>供应链</a:t>
            </a:r>
            <a:r>
              <a:rPr lang="zh-CN" altLang="zh-CN" sz="3600" b="1" dirty="0" smtClean="0">
                <a:solidFill>
                  <a:schemeClr val="tx1"/>
                </a:solidFill>
              </a:rPr>
              <a:t>采购与</a:t>
            </a:r>
            <a:r>
              <a:rPr lang="zh-CN" altLang="en-US" sz="3600" b="1" dirty="0" smtClean="0">
                <a:solidFill>
                  <a:schemeClr val="tx1"/>
                </a:solidFill>
              </a:rPr>
              <a:t>外包战略</a:t>
            </a:r>
            <a:endParaRPr lang="zh-CN" altLang="en-US" sz="3600" b="1" dirty="0" smtClean="0">
              <a:solidFill>
                <a:schemeClr val="tx1"/>
              </a:solidFill>
            </a:endParaRPr>
          </a:p>
          <a:p>
            <a:pPr algn="l" fontAlgn="auto">
              <a:lnSpc>
                <a:spcPct val="160000"/>
              </a:lnSpc>
              <a:spcAft>
                <a:spcPts val="0"/>
              </a:spcAft>
              <a:defRPr/>
            </a:pPr>
            <a:r>
              <a:rPr lang="en-US" altLang="zh-CN" dirty="0" smtClean="0">
                <a:solidFill>
                  <a:schemeClr val="tx1"/>
                </a:solidFill>
              </a:rPr>
              <a:t>      </a:t>
            </a:r>
            <a:r>
              <a:rPr lang="zh-CN" altLang="en-US" dirty="0" smtClean="0">
                <a:solidFill>
                  <a:schemeClr val="tx1"/>
                </a:solidFill>
              </a:rPr>
              <a:t>第一节 从传统采购到供应链采购</a:t>
            </a:r>
            <a:endParaRPr lang="zh-CN" altLang="en-US" dirty="0" smtClean="0">
              <a:solidFill>
                <a:schemeClr val="tx1"/>
              </a:solidFill>
            </a:endParaRPr>
          </a:p>
          <a:p>
            <a:pPr algn="l" fontAlgn="auto">
              <a:lnSpc>
                <a:spcPct val="160000"/>
              </a:lnSpc>
              <a:spcAft>
                <a:spcPts val="0"/>
              </a:spcAft>
              <a:defRPr/>
            </a:pPr>
            <a:r>
              <a:rPr lang="zh-CN" altLang="en-US" dirty="0" smtClean="0">
                <a:solidFill>
                  <a:schemeClr val="tx1"/>
                </a:solidFill>
              </a:rPr>
              <a:t>      第二节 采购与外包战略</a:t>
            </a:r>
            <a:endParaRPr lang="zh-CN" altLang="en-US" dirty="0" smtClean="0">
              <a:solidFill>
                <a:schemeClr val="tx1"/>
              </a:solidFill>
            </a:endParaRPr>
          </a:p>
          <a:p>
            <a:pPr algn="l" fontAlgn="auto">
              <a:lnSpc>
                <a:spcPct val="160000"/>
              </a:lnSpc>
              <a:spcAft>
                <a:spcPts val="0"/>
              </a:spcAft>
              <a:defRPr/>
            </a:pPr>
            <a:r>
              <a:rPr lang="zh-CN" altLang="en-US" dirty="0" smtClean="0">
                <a:solidFill>
                  <a:schemeClr val="tx1"/>
                </a:solidFill>
              </a:rPr>
              <a:t>      第三节  战略供应商管理</a:t>
            </a:r>
            <a:endParaRPr lang="zh-CN" altLang="en-US" dirty="0" smtClean="0">
              <a:solidFill>
                <a:schemeClr val="tx1"/>
              </a:solidFill>
            </a:endParaRPr>
          </a:p>
          <a:p>
            <a:pPr algn="l" fontAlgn="auto">
              <a:lnSpc>
                <a:spcPct val="160000"/>
              </a:lnSpc>
              <a:spcAft>
                <a:spcPts val="0"/>
              </a:spcAft>
              <a:defRPr/>
            </a:pPr>
            <a:r>
              <a:rPr lang="zh-CN" altLang="en-US" dirty="0" smtClean="0">
                <a:solidFill>
                  <a:schemeClr val="tx1"/>
                </a:solidFill>
              </a:rPr>
              <a:t>      第四节  电子化采购</a:t>
            </a:r>
            <a:endParaRPr lang="zh-CN" altLang="en-US" dirty="0" smtClean="0">
              <a:solidFill>
                <a:schemeClr val="tx1"/>
              </a:solidFill>
            </a:endParaRPr>
          </a:p>
          <a:p>
            <a:pPr algn="l" fontAlgn="auto">
              <a:lnSpc>
                <a:spcPct val="160000"/>
              </a:lnSpc>
              <a:spcAft>
                <a:spcPts val="0"/>
              </a:spcAft>
              <a:defRPr/>
            </a:pPr>
            <a:r>
              <a:rPr lang="zh-CN" altLang="en-US" sz="2400" dirty="0" smtClean="0">
                <a:solidFill>
                  <a:schemeClr val="tx1"/>
                </a:solidFill>
              </a:rPr>
              <a:t> </a:t>
            </a:r>
            <a:endParaRPr lang="zh-CN" altLang="en-US" sz="2400" dirty="0" smtClean="0">
              <a:solidFill>
                <a:schemeClr val="tx1"/>
              </a:solidFill>
            </a:endParaRPr>
          </a:p>
          <a:p>
            <a:pPr algn="l" fontAlgn="auto">
              <a:lnSpc>
                <a:spcPct val="160000"/>
              </a:lnSpc>
              <a:spcAft>
                <a:spcPts val="0"/>
              </a:spcAft>
              <a:defRPr/>
            </a:pPr>
            <a:r>
              <a:rPr lang="zh-CN" altLang="en-US" sz="2400" dirty="0" smtClean="0">
                <a:solidFill>
                  <a:schemeClr val="tx1"/>
                </a:solidFill>
              </a:rPr>
              <a:t>      </a:t>
            </a:r>
            <a:endParaRPr lang="zh-CN" altLang="zh-CN" sz="2400" b="1"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algn="l" fontAlgn="auto">
              <a:spcAft>
                <a:spcPts val="0"/>
              </a:spcAft>
              <a:defRPr/>
            </a:pPr>
            <a:r>
              <a:rPr lang="zh-CN" altLang="en-US" sz="2400" dirty="0" smtClean="0">
                <a:solidFill>
                  <a:srgbClr val="FF0000"/>
                </a:solidFill>
              </a:rPr>
              <a:t>（二）</a:t>
            </a:r>
            <a:r>
              <a:rPr lang="en-US" altLang="zh-CN" sz="2400" dirty="0" smtClean="0">
                <a:solidFill>
                  <a:srgbClr val="FF0000"/>
                </a:solidFill>
              </a:rPr>
              <a:t> </a:t>
            </a:r>
            <a:r>
              <a:rPr lang="zh-CN" altLang="zh-CN" sz="2400" dirty="0">
                <a:solidFill>
                  <a:srgbClr val="FF0000"/>
                </a:solidFill>
              </a:rPr>
              <a:t>供应链环境下的采购</a:t>
            </a:r>
            <a:r>
              <a:rPr lang="zh-CN" altLang="zh-CN" sz="2400" dirty="0" smtClean="0">
                <a:solidFill>
                  <a:srgbClr val="FF0000"/>
                </a:solidFill>
              </a:rPr>
              <a:t>模式</a:t>
            </a:r>
            <a:endParaRPr lang="en-US" altLang="zh-CN" sz="2400" dirty="0" smtClean="0">
              <a:solidFill>
                <a:srgbClr val="FF0000"/>
              </a:solidFill>
            </a:endParaRPr>
          </a:p>
          <a:p>
            <a:pPr algn="l" fontAlgn="auto">
              <a:lnSpc>
                <a:spcPct val="150000"/>
              </a:lnSpc>
              <a:spcAft>
                <a:spcPts val="0"/>
              </a:spcAft>
              <a:defRPr/>
            </a:pPr>
            <a:r>
              <a:rPr lang="en-US" altLang="zh-CN" sz="2400" dirty="0" smtClean="0"/>
              <a:t>         </a:t>
            </a:r>
            <a:r>
              <a:rPr lang="zh-CN" altLang="zh-CN" sz="2400" dirty="0" smtClean="0">
                <a:solidFill>
                  <a:schemeClr val="tx1"/>
                </a:solidFill>
              </a:rPr>
              <a:t>在</a:t>
            </a:r>
            <a:r>
              <a:rPr lang="zh-CN" altLang="zh-CN" sz="2400" dirty="0">
                <a:solidFill>
                  <a:schemeClr val="tx1"/>
                </a:solidFill>
              </a:rPr>
              <a:t>供应链环境下，企业的采购模式与传统采购方式有很大不同，这些差异主要表现在以下几方面</a:t>
            </a:r>
            <a:r>
              <a:rPr lang="zh-CN" altLang="zh-CN" sz="2400" dirty="0" smtClean="0">
                <a:solidFill>
                  <a:schemeClr val="tx1"/>
                </a:solidFill>
              </a:rPr>
              <a:t>：</a:t>
            </a:r>
            <a:endParaRPr lang="en-US" altLang="zh-CN" sz="2400" dirty="0" smtClean="0">
              <a:solidFill>
                <a:schemeClr val="tx1"/>
              </a:solidFill>
            </a:endParaRPr>
          </a:p>
          <a:p>
            <a:pPr algn="l" fontAlgn="auto">
              <a:lnSpc>
                <a:spcPct val="150000"/>
              </a:lnSpc>
              <a:spcAft>
                <a:spcPts val="0"/>
              </a:spcAft>
              <a:defRPr/>
            </a:pPr>
            <a:r>
              <a:rPr lang="zh-CN" altLang="zh-CN" sz="2400" dirty="0">
                <a:solidFill>
                  <a:schemeClr val="tx1"/>
                </a:solidFill>
              </a:rPr>
              <a:t>（</a:t>
            </a:r>
            <a:r>
              <a:rPr lang="en-US" altLang="zh-CN" sz="2400" dirty="0">
                <a:solidFill>
                  <a:schemeClr val="tx1"/>
                </a:solidFill>
              </a:rPr>
              <a:t>1</a:t>
            </a:r>
            <a:r>
              <a:rPr lang="zh-CN" altLang="zh-CN" sz="2400" dirty="0">
                <a:solidFill>
                  <a:schemeClr val="tx1"/>
                </a:solidFill>
              </a:rPr>
              <a:t>）从为库存采购转向为订单采购。</a:t>
            </a:r>
            <a:endParaRPr lang="zh-CN" altLang="zh-CN" sz="2400" dirty="0">
              <a:solidFill>
                <a:schemeClr val="tx1"/>
              </a:solidFill>
            </a:endParaRPr>
          </a:p>
          <a:p>
            <a:pPr algn="l" fontAlgn="auto">
              <a:lnSpc>
                <a:spcPct val="150000"/>
              </a:lnSpc>
              <a:spcAft>
                <a:spcPts val="0"/>
              </a:spcAft>
              <a:defRPr/>
            </a:pPr>
            <a:r>
              <a:rPr lang="zh-CN" altLang="zh-CN" sz="2400" dirty="0">
                <a:solidFill>
                  <a:schemeClr val="tx1"/>
                </a:solidFill>
              </a:rPr>
              <a:t>（</a:t>
            </a:r>
            <a:r>
              <a:rPr lang="en-US" altLang="zh-CN" sz="2400" dirty="0">
                <a:solidFill>
                  <a:schemeClr val="tx1"/>
                </a:solidFill>
              </a:rPr>
              <a:t>2</a:t>
            </a:r>
            <a:r>
              <a:rPr lang="zh-CN" altLang="zh-CN" sz="2400" dirty="0">
                <a:solidFill>
                  <a:schemeClr val="tx1"/>
                </a:solidFill>
              </a:rPr>
              <a:t>）从采购管理向外部资源管理转变。</a:t>
            </a:r>
            <a:endParaRPr lang="zh-CN" altLang="zh-CN" sz="2400" dirty="0">
              <a:solidFill>
                <a:schemeClr val="tx1"/>
              </a:solidFill>
            </a:endParaRPr>
          </a:p>
          <a:p>
            <a:pPr algn="l" fontAlgn="auto">
              <a:lnSpc>
                <a:spcPct val="150000"/>
              </a:lnSpc>
              <a:spcAft>
                <a:spcPts val="0"/>
              </a:spcAft>
              <a:defRPr/>
            </a:pPr>
            <a:r>
              <a:rPr lang="zh-CN" altLang="zh-CN" sz="2400" dirty="0">
                <a:solidFill>
                  <a:schemeClr val="tx1"/>
                </a:solidFill>
              </a:rPr>
              <a:t>（</a:t>
            </a:r>
            <a:r>
              <a:rPr lang="en-US" altLang="zh-CN" sz="2400" dirty="0">
                <a:solidFill>
                  <a:schemeClr val="tx1"/>
                </a:solidFill>
              </a:rPr>
              <a:t>3</a:t>
            </a:r>
            <a:r>
              <a:rPr lang="zh-CN" altLang="zh-CN" sz="2400" dirty="0">
                <a:solidFill>
                  <a:schemeClr val="tx1"/>
                </a:solidFill>
              </a:rPr>
              <a:t>）从一般买卖关系向战略合作伙伴关系转变。</a:t>
            </a:r>
            <a:endParaRPr lang="zh-CN" altLang="zh-CN" sz="2400" dirty="0">
              <a:solidFill>
                <a:schemeClr val="tx1"/>
              </a:solidFill>
            </a:endParaRPr>
          </a:p>
          <a:p>
            <a:pPr algn="l" fontAlgn="auto">
              <a:lnSpc>
                <a:spcPct val="150000"/>
              </a:lnSpc>
              <a:spcAft>
                <a:spcPts val="0"/>
              </a:spcAft>
              <a:defRPr/>
            </a:pPr>
            <a:r>
              <a:rPr lang="zh-CN" altLang="zh-CN" sz="2400" dirty="0">
                <a:solidFill>
                  <a:schemeClr val="tx1"/>
                </a:solidFill>
              </a:rPr>
              <a:t>（</a:t>
            </a:r>
            <a:r>
              <a:rPr lang="en-US" altLang="zh-CN" sz="2400" dirty="0">
                <a:solidFill>
                  <a:schemeClr val="tx1"/>
                </a:solidFill>
              </a:rPr>
              <a:t>4</a:t>
            </a:r>
            <a:r>
              <a:rPr lang="zh-CN" altLang="zh-CN" sz="2400" dirty="0">
                <a:solidFill>
                  <a:schemeClr val="tx1"/>
                </a:solidFill>
              </a:rPr>
              <a:t>）从被动反应向主动采购的转变。</a:t>
            </a:r>
            <a:endParaRPr lang="zh-CN" altLang="zh-CN" sz="2400" dirty="0">
              <a:solidFill>
                <a:schemeClr val="tx1"/>
              </a:solidFill>
            </a:endParaRPr>
          </a:p>
          <a:p>
            <a:pPr algn="l" fontAlgn="auto">
              <a:spcAft>
                <a:spcPts val="0"/>
              </a:spcAft>
              <a:defRPr/>
            </a:pPr>
            <a:endParaRPr lang="zh-CN" altLang="zh-CN" sz="2400"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lnSpcReduction="10000"/>
          </a:bodyPr>
          <a:lstStyle/>
          <a:p>
            <a:pPr algn="l" fontAlgn="auto">
              <a:spcAft>
                <a:spcPts val="0"/>
              </a:spcAft>
              <a:defRPr/>
            </a:pPr>
            <a:r>
              <a:rPr lang="zh-CN" altLang="en-US" sz="2400" b="1" dirty="0" smtClean="0">
                <a:solidFill>
                  <a:schemeClr val="tx1"/>
                </a:solidFill>
              </a:rPr>
              <a:t>三、</a:t>
            </a:r>
            <a:r>
              <a:rPr lang="zh-CN" altLang="zh-CN" sz="2400" b="1" dirty="0" smtClean="0">
                <a:solidFill>
                  <a:schemeClr val="tx1"/>
                </a:solidFill>
              </a:rPr>
              <a:t>采购</a:t>
            </a:r>
            <a:r>
              <a:rPr lang="zh-CN" altLang="zh-CN" sz="2400" b="1" dirty="0">
                <a:solidFill>
                  <a:schemeClr val="tx1"/>
                </a:solidFill>
              </a:rPr>
              <a:t>在供应链中的地位</a:t>
            </a:r>
            <a:endParaRPr lang="zh-CN" altLang="zh-CN" sz="2400" b="1" dirty="0">
              <a:solidFill>
                <a:schemeClr val="tx1"/>
              </a:solidFill>
            </a:endParaRPr>
          </a:p>
          <a:p>
            <a:pPr algn="just" fontAlgn="auto">
              <a:lnSpc>
                <a:spcPct val="170000"/>
              </a:lnSpc>
              <a:spcAft>
                <a:spcPts val="0"/>
              </a:spcAft>
              <a:defRPr/>
            </a:pPr>
            <a:r>
              <a:rPr lang="en-US" altLang="zh-CN" sz="2400" dirty="0" smtClean="0">
                <a:solidFill>
                  <a:schemeClr val="tx1"/>
                </a:solidFill>
              </a:rPr>
              <a:t>         </a:t>
            </a:r>
            <a:r>
              <a:rPr lang="zh-CN" altLang="en-US" sz="2000" dirty="0" smtClean="0">
                <a:solidFill>
                  <a:schemeClr val="tx1"/>
                </a:solidFill>
              </a:rPr>
              <a:t>采购与供应链管理是企业管理的一个重要职能。供应链上游的物资采购通过对质量、交货时间和成本的控制从而对供应链下游企业的产品质量、成本及交货期产生重要的影响，甚至对供应链的整体竞争力和利润产生重大影响，所以，采购在供应链中具有重大作用。</a:t>
            </a:r>
            <a:endParaRPr lang="en-US" altLang="zh-CN" sz="2000" dirty="0" smtClean="0">
              <a:solidFill>
                <a:schemeClr val="tx1"/>
              </a:solidFill>
            </a:endParaRPr>
          </a:p>
          <a:p>
            <a:pPr algn="just" fontAlgn="auto">
              <a:lnSpc>
                <a:spcPct val="170000"/>
              </a:lnSpc>
              <a:spcAft>
                <a:spcPts val="0"/>
              </a:spcAft>
              <a:defRPr/>
            </a:pPr>
            <a:r>
              <a:rPr lang="zh-CN" altLang="en-US" sz="2000" dirty="0" smtClean="0">
                <a:solidFill>
                  <a:schemeClr val="tx1"/>
                </a:solidFill>
              </a:rPr>
              <a:t>（</a:t>
            </a:r>
            <a:r>
              <a:rPr lang="en-US" altLang="zh-CN" sz="2000" dirty="0" smtClean="0">
                <a:solidFill>
                  <a:schemeClr val="tx1"/>
                </a:solidFill>
              </a:rPr>
              <a:t>1</a:t>
            </a:r>
            <a:r>
              <a:rPr lang="zh-CN" altLang="en-US" sz="2000" dirty="0" smtClean="0">
                <a:solidFill>
                  <a:schemeClr val="tx1"/>
                </a:solidFill>
              </a:rPr>
              <a:t>）采购增强了供应链系统的稳定性</a:t>
            </a:r>
            <a:endParaRPr lang="en-US" altLang="zh-CN" sz="2000" dirty="0" smtClean="0">
              <a:solidFill>
                <a:schemeClr val="tx1"/>
              </a:solidFill>
            </a:endParaRPr>
          </a:p>
          <a:p>
            <a:pPr algn="just" fontAlgn="auto">
              <a:lnSpc>
                <a:spcPct val="170000"/>
              </a:lnSpc>
              <a:spcAft>
                <a:spcPts val="0"/>
              </a:spcAft>
              <a:defRPr/>
            </a:pPr>
            <a:r>
              <a:rPr lang="zh-CN" altLang="en-US" sz="2000" dirty="0" smtClean="0">
                <a:solidFill>
                  <a:schemeClr val="tx1"/>
                </a:solidFill>
              </a:rPr>
              <a:t>（</a:t>
            </a:r>
            <a:r>
              <a:rPr lang="en-US" altLang="zh-CN" sz="2000" dirty="0" smtClean="0">
                <a:solidFill>
                  <a:schemeClr val="tx1"/>
                </a:solidFill>
              </a:rPr>
              <a:t>2</a:t>
            </a:r>
            <a:r>
              <a:rPr lang="zh-CN" altLang="en-US" sz="2000" dirty="0" smtClean="0">
                <a:solidFill>
                  <a:schemeClr val="tx1"/>
                </a:solidFill>
              </a:rPr>
              <a:t>）合理的采购能显著提高供应链整体的效益和效率</a:t>
            </a:r>
            <a:endParaRPr lang="en-US" altLang="zh-CN" sz="2000" dirty="0" smtClean="0">
              <a:solidFill>
                <a:schemeClr val="tx1"/>
              </a:solidFill>
            </a:endParaRPr>
          </a:p>
          <a:p>
            <a:pPr algn="just" fontAlgn="auto">
              <a:lnSpc>
                <a:spcPct val="170000"/>
              </a:lnSpc>
              <a:spcAft>
                <a:spcPts val="0"/>
              </a:spcAft>
              <a:defRPr/>
            </a:pPr>
            <a:r>
              <a:rPr lang="zh-CN" altLang="en-US" sz="2000" dirty="0" smtClean="0">
                <a:solidFill>
                  <a:schemeClr val="tx1"/>
                </a:solidFill>
              </a:rPr>
              <a:t>（</a:t>
            </a:r>
            <a:r>
              <a:rPr lang="en-US" altLang="zh-CN" sz="2000" dirty="0" smtClean="0">
                <a:solidFill>
                  <a:schemeClr val="tx1"/>
                </a:solidFill>
              </a:rPr>
              <a:t>3</a:t>
            </a:r>
            <a:r>
              <a:rPr lang="zh-CN" altLang="en-US" sz="2000" dirty="0" smtClean="0">
                <a:solidFill>
                  <a:schemeClr val="tx1"/>
                </a:solidFill>
              </a:rPr>
              <a:t>）采购影响供应链的竞争优势</a:t>
            </a:r>
            <a:endParaRPr lang="en-US" altLang="zh-CN" sz="20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algn="l" fontAlgn="auto">
              <a:lnSpc>
                <a:spcPct val="150000"/>
              </a:lnSpc>
              <a:spcAft>
                <a:spcPts val="0"/>
              </a:spcAft>
              <a:defRPr/>
            </a:pPr>
            <a:r>
              <a:rPr lang="en-US" altLang="zh-CN" sz="2000" dirty="0" smtClean="0">
                <a:solidFill>
                  <a:schemeClr val="tx1"/>
                </a:solidFill>
              </a:rPr>
              <a:t>        </a:t>
            </a:r>
            <a:r>
              <a:rPr lang="zh-CN" altLang="zh-CN" sz="2000" dirty="0" smtClean="0">
                <a:solidFill>
                  <a:schemeClr val="tx1"/>
                </a:solidFill>
              </a:rPr>
              <a:t>目前</a:t>
            </a:r>
            <a:r>
              <a:rPr lang="zh-CN" altLang="zh-CN" sz="2000" dirty="0">
                <a:solidFill>
                  <a:schemeClr val="tx1"/>
                </a:solidFill>
              </a:rPr>
              <a:t>，在采购职能中出现了新的功能分化和个体角色，采购职能分成两组</a:t>
            </a:r>
            <a:r>
              <a:rPr lang="zh-CN" altLang="zh-CN" sz="2000" dirty="0" smtClean="0">
                <a:solidFill>
                  <a:schemeClr val="tx1"/>
                </a:solidFill>
              </a:rPr>
              <a:t>：</a:t>
            </a:r>
            <a:endParaRPr lang="en-US" altLang="zh-CN" sz="2000" dirty="0" smtClean="0">
              <a:solidFill>
                <a:schemeClr val="tx1"/>
              </a:solidFill>
            </a:endParaRPr>
          </a:p>
          <a:p>
            <a:pPr algn="l" fontAlgn="auto">
              <a:lnSpc>
                <a:spcPct val="150000"/>
              </a:lnSpc>
              <a:spcAft>
                <a:spcPts val="0"/>
              </a:spcAft>
              <a:defRPr/>
            </a:pPr>
            <a:r>
              <a:rPr lang="en-US" altLang="zh-CN" sz="2000" dirty="0">
                <a:solidFill>
                  <a:schemeClr val="tx1"/>
                </a:solidFill>
              </a:rPr>
              <a:t> </a:t>
            </a:r>
            <a:r>
              <a:rPr lang="en-US" altLang="zh-CN" sz="2000" dirty="0" smtClean="0">
                <a:solidFill>
                  <a:schemeClr val="tx1"/>
                </a:solidFill>
              </a:rPr>
              <a:t>        </a:t>
            </a:r>
            <a:r>
              <a:rPr lang="zh-CN" altLang="zh-CN" sz="2000" dirty="0" smtClean="0">
                <a:solidFill>
                  <a:schemeClr val="tx1"/>
                </a:solidFill>
              </a:rPr>
              <a:t>第一</a:t>
            </a:r>
            <a:r>
              <a:rPr lang="zh-CN" altLang="zh-CN" sz="2000" dirty="0">
                <a:solidFill>
                  <a:schemeClr val="tx1"/>
                </a:solidFill>
              </a:rPr>
              <a:t>组是采购计划人员和物料经理，他们对日常物料供应负责，满足组织当前对产品资源的采购需求，主要关注效率指标，如提前期和交货可靠性</a:t>
            </a:r>
            <a:r>
              <a:rPr lang="zh-CN" altLang="zh-CN" sz="2000" dirty="0" smtClean="0">
                <a:solidFill>
                  <a:schemeClr val="tx1"/>
                </a:solidFill>
              </a:rPr>
              <a:t>。</a:t>
            </a:r>
            <a:endParaRPr lang="en-US" altLang="zh-CN" sz="2000" dirty="0" smtClean="0">
              <a:solidFill>
                <a:schemeClr val="tx1"/>
              </a:solidFill>
            </a:endParaRPr>
          </a:p>
          <a:p>
            <a:pPr algn="l" fontAlgn="auto">
              <a:lnSpc>
                <a:spcPct val="150000"/>
              </a:lnSpc>
              <a:spcAft>
                <a:spcPts val="0"/>
              </a:spcAft>
              <a:defRPr/>
            </a:pPr>
            <a:r>
              <a:rPr lang="en-US" altLang="zh-CN" sz="2000" dirty="0" smtClean="0">
                <a:solidFill>
                  <a:schemeClr val="tx1"/>
                </a:solidFill>
              </a:rPr>
              <a:t>         </a:t>
            </a:r>
            <a:r>
              <a:rPr lang="zh-CN" altLang="zh-CN" sz="2000" dirty="0" smtClean="0">
                <a:solidFill>
                  <a:schemeClr val="tx1"/>
                </a:solidFill>
              </a:rPr>
              <a:t>第二</a:t>
            </a:r>
            <a:r>
              <a:rPr lang="zh-CN" altLang="zh-CN" sz="2000" dirty="0">
                <a:solidFill>
                  <a:schemeClr val="tx1"/>
                </a:solidFill>
              </a:rPr>
              <a:t>组则有效的从日常操作中抽身出来，专门负责供应源开发和供应商管理，确保供应商有能力支持公司对供应链功能的需求，以及规划未来的需求类型。</a:t>
            </a:r>
            <a:endParaRPr lang="en-US" altLang="zh-CN" sz="20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fontAlgn="auto">
              <a:spcAft>
                <a:spcPts val="0"/>
              </a:spcAft>
              <a:defRPr/>
            </a:pPr>
            <a:r>
              <a:rPr lang="zh-CN" altLang="en-US" sz="2800" b="1" dirty="0">
                <a:solidFill>
                  <a:schemeClr val="tx1"/>
                </a:solidFill>
              </a:rPr>
              <a:t>第二</a:t>
            </a:r>
            <a:r>
              <a:rPr lang="zh-CN" altLang="en-US" sz="2800" b="1" dirty="0" smtClean="0">
                <a:solidFill>
                  <a:schemeClr val="tx1"/>
                </a:solidFill>
              </a:rPr>
              <a:t>节    采购与外包战略</a:t>
            </a:r>
            <a:endParaRPr lang="en-US" altLang="zh-CN" sz="2800" b="1" dirty="0" smtClean="0">
              <a:solidFill>
                <a:schemeClr val="tx1"/>
              </a:solidFill>
            </a:endParaRPr>
          </a:p>
          <a:p>
            <a:pPr algn="l" fontAlgn="auto">
              <a:spcAft>
                <a:spcPts val="0"/>
              </a:spcAft>
              <a:defRPr/>
            </a:pPr>
            <a:endParaRPr lang="en-US" altLang="zh-CN" sz="1100" b="1" dirty="0" smtClean="0">
              <a:solidFill>
                <a:schemeClr val="tx1"/>
              </a:solidFill>
            </a:endParaRPr>
          </a:p>
          <a:p>
            <a:pPr algn="l" fontAlgn="auto">
              <a:lnSpc>
                <a:spcPct val="150000"/>
              </a:lnSpc>
              <a:spcAft>
                <a:spcPts val="0"/>
              </a:spcAft>
              <a:defRPr/>
            </a:pPr>
            <a:r>
              <a:rPr lang="zh-CN" altLang="en-US" sz="2400" b="1" dirty="0" smtClean="0">
                <a:solidFill>
                  <a:schemeClr val="tx1"/>
                </a:solidFill>
              </a:rPr>
              <a:t>一、采购战略的主要内容</a:t>
            </a:r>
            <a:endParaRPr lang="en-US" altLang="zh-CN" sz="2400" b="1" dirty="0" smtClean="0">
              <a:solidFill>
                <a:schemeClr val="tx1"/>
              </a:solidFill>
            </a:endParaRPr>
          </a:p>
          <a:p>
            <a:pPr algn="l" fontAlgn="auto">
              <a:lnSpc>
                <a:spcPct val="150000"/>
              </a:lnSpc>
              <a:spcAft>
                <a:spcPts val="0"/>
              </a:spcAft>
              <a:defRPr/>
            </a:pPr>
            <a:r>
              <a:rPr lang="en-US" altLang="zh-CN" sz="2400" dirty="0" smtClean="0">
                <a:solidFill>
                  <a:schemeClr val="tx1"/>
                </a:solidFill>
              </a:rPr>
              <a:t>         </a:t>
            </a:r>
            <a:r>
              <a:rPr lang="zh-CN" altLang="en-US" sz="2400" dirty="0" smtClean="0">
                <a:solidFill>
                  <a:schemeClr val="tx1"/>
                </a:solidFill>
              </a:rPr>
              <a:t>战略是企业目标的实现模式或长期性的全局性的谋划。供应链环境下的采购管理的一向基本原则就是创建采购战略，并使采购战略与公司整体战略一致，因此，供应链环境下的采购也称为战略采购。采购与供应链战略主要包括以下三方面的内容。</a:t>
            </a: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fontScale="92500" lnSpcReduction="10000"/>
          </a:bodyPr>
          <a:lstStyle/>
          <a:p>
            <a:pPr algn="l" fontAlgn="auto">
              <a:spcAft>
                <a:spcPts val="0"/>
              </a:spcAft>
              <a:defRPr/>
            </a:pPr>
            <a:r>
              <a:rPr lang="en-US" altLang="zh-CN" sz="2400" b="1" dirty="0" smtClean="0">
                <a:solidFill>
                  <a:schemeClr val="tx1"/>
                </a:solidFill>
              </a:rPr>
              <a:t>1.</a:t>
            </a:r>
            <a:r>
              <a:rPr lang="zh-CN" altLang="en-US" sz="2400" b="1" dirty="0" smtClean="0">
                <a:solidFill>
                  <a:schemeClr val="tx1"/>
                </a:solidFill>
              </a:rPr>
              <a:t>资源与流程战略</a:t>
            </a:r>
            <a:endParaRPr lang="en-US" altLang="zh-CN" sz="2400" b="1" dirty="0" smtClean="0">
              <a:solidFill>
                <a:schemeClr val="tx1"/>
              </a:solidFill>
            </a:endParaRPr>
          </a:p>
          <a:p>
            <a:pPr algn="l" fontAlgn="auto">
              <a:spcAft>
                <a:spcPts val="0"/>
              </a:spcAft>
              <a:defRPr/>
            </a:pPr>
            <a:r>
              <a:rPr lang="zh-CN" altLang="en-US" sz="2400" dirty="0" smtClean="0">
                <a:solidFill>
                  <a:schemeClr val="tx1"/>
                </a:solidFill>
              </a:rPr>
              <a:t>         资源和流程战略主要包括产品自制还是外购决策、对使用标准件和常见部件的决策、采购供应商一定比例的产品、准时制采购（</a:t>
            </a:r>
            <a:r>
              <a:rPr lang="en-US" altLang="zh-CN" sz="2400" dirty="0" smtClean="0">
                <a:solidFill>
                  <a:schemeClr val="tx1"/>
                </a:solidFill>
              </a:rPr>
              <a:t>JIT</a:t>
            </a:r>
            <a:r>
              <a:rPr lang="zh-CN" altLang="en-US" sz="2400" dirty="0" smtClean="0">
                <a:solidFill>
                  <a:schemeClr val="tx1"/>
                </a:solidFill>
              </a:rPr>
              <a:t>）、建立和实行总拥有成本（</a:t>
            </a:r>
            <a:r>
              <a:rPr lang="en-US" altLang="zh-CN" sz="2400" dirty="0" smtClean="0">
                <a:solidFill>
                  <a:schemeClr val="tx1"/>
                </a:solidFill>
              </a:rPr>
              <a:t>Total Cost of Ownership, TCO</a:t>
            </a:r>
            <a:r>
              <a:rPr lang="zh-CN" altLang="en-US" sz="2400" dirty="0" smtClean="0">
                <a:solidFill>
                  <a:schemeClr val="tx1"/>
                </a:solidFill>
              </a:rPr>
              <a:t>）、在线逆向拍卖（</a:t>
            </a:r>
            <a:r>
              <a:rPr lang="en-US" altLang="zh-CN" sz="2400" dirty="0" smtClean="0">
                <a:solidFill>
                  <a:schemeClr val="tx1"/>
                </a:solidFill>
              </a:rPr>
              <a:t>Online Reverse Auction</a:t>
            </a:r>
            <a:r>
              <a:rPr lang="zh-CN" altLang="en-US" sz="2400" dirty="0" smtClean="0">
                <a:solidFill>
                  <a:schemeClr val="tx1"/>
                </a:solidFill>
              </a:rPr>
              <a:t>）等内容。</a:t>
            </a:r>
            <a:endParaRPr lang="en-US" altLang="zh-CN" sz="2400" dirty="0" smtClean="0">
              <a:solidFill>
                <a:schemeClr val="tx1"/>
              </a:solidFill>
            </a:endParaRPr>
          </a:p>
          <a:p>
            <a:pPr algn="l" fontAlgn="auto">
              <a:spcAft>
                <a:spcPts val="0"/>
              </a:spcAft>
              <a:defRPr/>
            </a:pPr>
            <a:r>
              <a:rPr lang="en-US" altLang="zh-CN" sz="2400" b="1" dirty="0" smtClean="0">
                <a:solidFill>
                  <a:schemeClr val="tx1"/>
                </a:solidFill>
              </a:rPr>
              <a:t>2.</a:t>
            </a:r>
            <a:r>
              <a:rPr lang="zh-CN" altLang="en-US" sz="2400" b="1" dirty="0" smtClean="0">
                <a:solidFill>
                  <a:schemeClr val="tx1"/>
                </a:solidFill>
              </a:rPr>
              <a:t>供应商战略</a:t>
            </a:r>
            <a:endParaRPr lang="en-US" altLang="zh-CN" sz="2400" b="1" dirty="0" smtClean="0">
              <a:solidFill>
                <a:schemeClr val="tx1"/>
              </a:solidFill>
            </a:endParaRPr>
          </a:p>
          <a:p>
            <a:pPr algn="l" fontAlgn="auto">
              <a:spcAft>
                <a:spcPts val="0"/>
              </a:spcAft>
              <a:defRPr/>
            </a:pPr>
            <a:r>
              <a:rPr lang="zh-CN" altLang="en-US" sz="2400" dirty="0" smtClean="0">
                <a:solidFill>
                  <a:schemeClr val="tx1"/>
                </a:solidFill>
              </a:rPr>
              <a:t>        供应商战略包括供应库优化战略、战略性供应商联盟、供应商全面质量管理（</a:t>
            </a:r>
            <a:r>
              <a:rPr lang="en-US" altLang="zh-CN" sz="2400" dirty="0" smtClean="0">
                <a:solidFill>
                  <a:schemeClr val="tx1"/>
                </a:solidFill>
              </a:rPr>
              <a:t>TQM</a:t>
            </a:r>
            <a:r>
              <a:rPr lang="zh-CN" altLang="en-US" sz="2400" dirty="0" smtClean="0">
                <a:solidFill>
                  <a:schemeClr val="tx1"/>
                </a:solidFill>
              </a:rPr>
              <a:t>）、建立长期供应关系、供应商早期参与设计（</a:t>
            </a:r>
            <a:r>
              <a:rPr lang="en-US" altLang="zh-CN" sz="2400" dirty="0" smtClean="0">
                <a:solidFill>
                  <a:schemeClr val="tx1"/>
                </a:solidFill>
              </a:rPr>
              <a:t>ESI</a:t>
            </a:r>
            <a:r>
              <a:rPr lang="zh-CN" altLang="en-US" sz="2400" dirty="0" smtClean="0">
                <a:solidFill>
                  <a:schemeClr val="tx1"/>
                </a:solidFill>
              </a:rPr>
              <a:t>）、供应商发展（</a:t>
            </a:r>
            <a:r>
              <a:rPr lang="en-US" altLang="zh-CN" sz="2400" dirty="0" smtClean="0">
                <a:solidFill>
                  <a:schemeClr val="tx1"/>
                </a:solidFill>
              </a:rPr>
              <a:t>Supplier Development</a:t>
            </a:r>
            <a:r>
              <a:rPr lang="zh-CN" altLang="en-US" sz="2400" dirty="0" smtClean="0">
                <a:solidFill>
                  <a:schemeClr val="tx1"/>
                </a:solidFill>
              </a:rPr>
              <a:t>）、全球采购等方面的战略。</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3.</a:t>
            </a:r>
            <a:r>
              <a:rPr lang="zh-CN" altLang="en-US" sz="2400" b="1" dirty="0">
                <a:solidFill>
                  <a:schemeClr val="tx1"/>
                </a:solidFill>
              </a:rPr>
              <a:t>应急战略</a:t>
            </a:r>
            <a:r>
              <a:rPr lang="zh-CN" altLang="en-US" sz="2400" b="1" dirty="0" smtClean="0">
                <a:solidFill>
                  <a:schemeClr val="tx1"/>
                </a:solidFill>
              </a:rPr>
              <a:t>计划</a:t>
            </a:r>
            <a:endParaRPr lang="en-US" altLang="zh-CN" sz="2400" b="1" dirty="0" smtClean="0">
              <a:solidFill>
                <a:schemeClr val="tx1"/>
              </a:solidFill>
            </a:endParaRPr>
          </a:p>
          <a:p>
            <a:pPr algn="l" fontAlgn="auto">
              <a:spcAft>
                <a:spcPts val="0"/>
              </a:spcAft>
              <a:defRPr/>
            </a:pPr>
            <a:r>
              <a:rPr lang="zh-CN" altLang="en-US" sz="2400" dirty="0" smtClean="0">
                <a:solidFill>
                  <a:schemeClr val="tx1"/>
                </a:solidFill>
              </a:rPr>
              <a:t>         应急</a:t>
            </a:r>
            <a:r>
              <a:rPr lang="zh-CN" altLang="en-US" sz="2400" dirty="0">
                <a:solidFill>
                  <a:schemeClr val="tx1"/>
                </a:solidFill>
              </a:rPr>
              <a:t>战略是指针对采购过程可能出现的</a:t>
            </a:r>
            <a:r>
              <a:rPr lang="zh-CN" altLang="en-US" sz="2400" dirty="0" smtClean="0">
                <a:solidFill>
                  <a:schemeClr val="tx1"/>
                </a:solidFill>
              </a:rPr>
              <a:t>不确定性</a:t>
            </a:r>
            <a:r>
              <a:rPr lang="zh-CN" altLang="en-US" sz="2400" dirty="0">
                <a:solidFill>
                  <a:schemeClr val="tx1"/>
                </a:solidFill>
              </a:rPr>
              <a:t>情况，制定的应急性战略和风险管理预案</a:t>
            </a:r>
            <a:endParaRPr lang="en-US" altLang="zh-CN" sz="2400" b="1" dirty="0">
              <a:solidFill>
                <a:schemeClr val="tx1"/>
              </a:solidFill>
            </a:endParaRPr>
          </a:p>
          <a:p>
            <a:pPr algn="l" fontAlgn="auto">
              <a:spcAft>
                <a:spcPts val="0"/>
              </a:spcAft>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411" cy="5255914"/>
          </a:xfrm>
        </p:spPr>
        <p:txBody>
          <a:bodyPr rtlCol="0">
            <a:normAutofit/>
          </a:bodyPr>
          <a:lstStyle/>
          <a:p>
            <a:pPr algn="l" fontAlgn="auto">
              <a:spcAft>
                <a:spcPts val="0"/>
              </a:spcAft>
              <a:defRPr/>
            </a:pPr>
            <a:r>
              <a:rPr lang="zh-CN" altLang="en-US" sz="2400" dirty="0" smtClean="0">
                <a:solidFill>
                  <a:schemeClr val="tx1"/>
                </a:solidFill>
              </a:rPr>
              <a:t>         公司不同的发展阶段侧重采用不同的采购战略，具体如表</a:t>
            </a:r>
            <a:r>
              <a:rPr lang="en-US" altLang="zh-CN" sz="2400" dirty="0" smtClean="0">
                <a:solidFill>
                  <a:schemeClr val="tx1"/>
                </a:solidFill>
              </a:rPr>
              <a:t>3-1</a:t>
            </a:r>
            <a:r>
              <a:rPr lang="zh-CN" altLang="en-US" sz="2400" dirty="0" smtClean="0">
                <a:solidFill>
                  <a:schemeClr val="tx1"/>
                </a:solidFill>
              </a:rPr>
              <a:t>所示。</a:t>
            </a:r>
            <a:endParaRPr lang="en-US" altLang="zh-CN" sz="2400" dirty="0" smtClean="0">
              <a:solidFill>
                <a:schemeClr val="tx1"/>
              </a:solidFill>
            </a:endParaRPr>
          </a:p>
          <a:p>
            <a:pPr fontAlgn="auto">
              <a:spcAft>
                <a:spcPts val="0"/>
              </a:spcAft>
              <a:defRPr/>
            </a:pPr>
            <a:r>
              <a:rPr lang="zh-CN" altLang="en-US" sz="2400" dirty="0" smtClean="0">
                <a:solidFill>
                  <a:schemeClr val="tx1"/>
                </a:solidFill>
              </a:rPr>
              <a:t>表</a:t>
            </a:r>
            <a:r>
              <a:rPr lang="en-US" altLang="zh-CN" sz="2400" dirty="0" smtClean="0">
                <a:solidFill>
                  <a:schemeClr val="tx1"/>
                </a:solidFill>
              </a:rPr>
              <a:t>3-1</a:t>
            </a:r>
            <a:r>
              <a:rPr lang="zh-CN" altLang="en-US" sz="2400" dirty="0" smtClean="0">
                <a:solidFill>
                  <a:schemeClr val="tx1"/>
                </a:solidFill>
              </a:rPr>
              <a:t>采购战略的发展阶段</a:t>
            </a:r>
            <a:endParaRPr lang="en-US" altLang="zh-CN" sz="2400" dirty="0" smtClean="0">
              <a:solidFill>
                <a:schemeClr val="tx1"/>
              </a:solidFill>
            </a:endParaRPr>
          </a:p>
          <a:p>
            <a:pPr algn="l" fontAlgn="auto">
              <a:spcAft>
                <a:spcPts val="0"/>
              </a:spcAft>
              <a:defRPr/>
            </a:pPr>
            <a:endParaRPr lang="en-US" altLang="zh-CN" sz="2400" dirty="0" smtClean="0">
              <a:solidFill>
                <a:schemeClr val="tx1"/>
              </a:solidFill>
            </a:endParaRPr>
          </a:p>
          <a:p>
            <a:pPr algn="l" fontAlgn="auto">
              <a:spcAft>
                <a:spcPts val="0"/>
              </a:spcAft>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pic>
        <p:nvPicPr>
          <p:cNvPr id="1029"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5363" y="2768302"/>
            <a:ext cx="7151687"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直接连接符 7"/>
          <p:cNvCxnSpPr>
            <a:stCxn id="1029" idx="0"/>
          </p:cNvCxnSpPr>
          <p:nvPr/>
        </p:nvCxnSpPr>
        <p:spPr>
          <a:xfrm flipH="1">
            <a:off x="4571206" y="2768302"/>
            <a:ext cx="1" cy="35410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algn="l" fontAlgn="auto">
              <a:spcAft>
                <a:spcPts val="0"/>
              </a:spcAft>
              <a:defRPr/>
            </a:pPr>
            <a:r>
              <a:rPr lang="zh-CN" altLang="en-US" sz="2800" b="1" dirty="0" smtClean="0">
                <a:solidFill>
                  <a:schemeClr val="tx1"/>
                </a:solidFill>
              </a:rPr>
              <a:t>二、自制与外包决策</a:t>
            </a:r>
            <a:endParaRPr lang="en-US" altLang="zh-CN" sz="2800" b="1" dirty="0" smtClean="0">
              <a:solidFill>
                <a:schemeClr val="tx1"/>
              </a:solidFill>
            </a:endParaRPr>
          </a:p>
          <a:p>
            <a:pPr algn="l" fontAlgn="auto">
              <a:spcAft>
                <a:spcPts val="0"/>
              </a:spcAft>
              <a:defRPr/>
            </a:pPr>
            <a:r>
              <a:rPr lang="zh-CN" altLang="en-US" sz="2400" dirty="0" smtClean="0">
                <a:solidFill>
                  <a:schemeClr val="tx1"/>
                </a:solidFill>
              </a:rPr>
              <a:t>         外包（</a:t>
            </a:r>
            <a:r>
              <a:rPr lang="en-US" altLang="zh-CN" sz="2400" dirty="0" smtClean="0">
                <a:solidFill>
                  <a:schemeClr val="tx1"/>
                </a:solidFill>
              </a:rPr>
              <a:t>Outsourcing</a:t>
            </a:r>
            <a:r>
              <a:rPr lang="zh-CN" altLang="en-US" sz="2400" dirty="0" smtClean="0">
                <a:solidFill>
                  <a:schemeClr val="tx1"/>
                </a:solidFill>
              </a:rPr>
              <a:t>）是供应链管理发展的基础。自制</a:t>
            </a:r>
            <a:r>
              <a:rPr lang="en-US" altLang="zh-CN" sz="2400" dirty="0" smtClean="0">
                <a:solidFill>
                  <a:schemeClr val="tx1"/>
                </a:solidFill>
              </a:rPr>
              <a:t>-</a:t>
            </a:r>
            <a:r>
              <a:rPr lang="zh-CN" altLang="en-US" sz="2400" dirty="0" smtClean="0">
                <a:solidFill>
                  <a:schemeClr val="tx1"/>
                </a:solidFill>
              </a:rPr>
              <a:t>外包决策从根本上讲就是外包决策，它确立了企业将来要参与竞争的运营领域和将要放弃竞争的领域，因此，是供应管理领域的重要问题。</a:t>
            </a:r>
            <a:endParaRPr lang="en-US" altLang="zh-CN" sz="2400" dirty="0" smtClean="0">
              <a:solidFill>
                <a:schemeClr val="tx1"/>
              </a:solidFill>
            </a:endParaRPr>
          </a:p>
          <a:p>
            <a:pPr algn="l" fontAlgn="auto">
              <a:spcAft>
                <a:spcPts val="0"/>
              </a:spcAft>
              <a:defRPr/>
            </a:pPr>
            <a:r>
              <a:rPr lang="zh-CN" altLang="en-US" sz="2400" dirty="0" smtClean="0">
                <a:solidFill>
                  <a:schemeClr val="tx1"/>
                </a:solidFill>
              </a:rPr>
              <a:t> （一）外包的优势 </a:t>
            </a:r>
            <a:endParaRPr lang="en-US" altLang="zh-CN" sz="2400" dirty="0" smtClean="0">
              <a:solidFill>
                <a:schemeClr val="tx1"/>
              </a:solidFill>
            </a:endParaRPr>
          </a:p>
          <a:p>
            <a:pPr algn="l" fontAlgn="auto">
              <a:spcAft>
                <a:spcPts val="0"/>
              </a:spcAft>
              <a:defRPr/>
            </a:pPr>
            <a:r>
              <a:rPr lang="zh-CN" altLang="en-US" sz="2400" dirty="0" smtClean="0">
                <a:solidFill>
                  <a:schemeClr val="tx1"/>
                </a:solidFill>
              </a:rPr>
              <a:t>        外包具有的主要优势如下：</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        1.</a:t>
            </a:r>
            <a:r>
              <a:rPr lang="zh-CN" altLang="en-US" sz="2400" dirty="0" smtClean="0">
                <a:solidFill>
                  <a:schemeClr val="tx1"/>
                </a:solidFill>
              </a:rPr>
              <a:t>降低成本</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        2.</a:t>
            </a:r>
            <a:r>
              <a:rPr lang="zh-CN" altLang="en-US" sz="2400" dirty="0" smtClean="0">
                <a:solidFill>
                  <a:schemeClr val="tx1"/>
                </a:solidFill>
              </a:rPr>
              <a:t>提高企业整体竞争力</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        3.</a:t>
            </a:r>
            <a:r>
              <a:rPr lang="zh-CN" altLang="en-US" sz="2400" dirty="0" smtClean="0">
                <a:solidFill>
                  <a:schemeClr val="tx1"/>
                </a:solidFill>
              </a:rPr>
              <a:t>分担风险，提高柔性</a:t>
            </a: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5255914"/>
          </a:xfrm>
        </p:spPr>
        <p:txBody>
          <a:bodyPr rtlCol="0">
            <a:normAutofit lnSpcReduction="10000"/>
          </a:bodyPr>
          <a:lstStyle/>
          <a:p>
            <a:pPr algn="l" fontAlgn="auto">
              <a:spcAft>
                <a:spcPts val="0"/>
              </a:spcAft>
              <a:defRPr/>
            </a:pPr>
            <a:r>
              <a:rPr lang="zh-CN" altLang="en-US" sz="2400" dirty="0" smtClean="0">
                <a:solidFill>
                  <a:schemeClr val="tx1"/>
                </a:solidFill>
              </a:rPr>
              <a:t>（二）业务外包决策的过程</a:t>
            </a:r>
            <a:endParaRPr lang="en-US" altLang="zh-CN" sz="2400" dirty="0" smtClean="0">
              <a:solidFill>
                <a:schemeClr val="tx1"/>
              </a:solidFill>
            </a:endParaRPr>
          </a:p>
          <a:p>
            <a:pPr algn="l" fontAlgn="auto">
              <a:spcAft>
                <a:spcPts val="0"/>
              </a:spcAft>
              <a:defRPr/>
            </a:pPr>
            <a:r>
              <a:rPr lang="zh-CN" altLang="en-US" sz="2200" dirty="0" smtClean="0">
                <a:solidFill>
                  <a:schemeClr val="tx1"/>
                </a:solidFill>
              </a:rPr>
              <a:t>         外包决策通常是企业面临的最重要也是最困难的问题。外包决策主要包括三个步骤。</a:t>
            </a:r>
            <a:endParaRPr lang="en-US" altLang="zh-CN" sz="2200" dirty="0" smtClean="0">
              <a:solidFill>
                <a:schemeClr val="tx1"/>
              </a:solidFill>
            </a:endParaRPr>
          </a:p>
          <a:p>
            <a:pPr algn="l" fontAlgn="auto">
              <a:spcAft>
                <a:spcPts val="0"/>
              </a:spcAft>
              <a:defRPr/>
            </a:pPr>
            <a:r>
              <a:rPr lang="zh-CN" altLang="en-US" sz="2200" dirty="0" smtClean="0">
                <a:solidFill>
                  <a:schemeClr val="tx1"/>
                </a:solidFill>
              </a:rPr>
              <a:t>         第一步，战略思考。</a:t>
            </a:r>
            <a:endParaRPr lang="en-US" altLang="zh-CN" sz="2200" dirty="0" smtClean="0">
              <a:solidFill>
                <a:schemeClr val="tx1"/>
              </a:solidFill>
            </a:endParaRPr>
          </a:p>
          <a:p>
            <a:pPr algn="l" fontAlgn="auto">
              <a:spcAft>
                <a:spcPts val="0"/>
              </a:spcAft>
              <a:defRPr/>
            </a:pPr>
            <a:r>
              <a:rPr lang="zh-CN" altLang="en-US" sz="2200" dirty="0" smtClean="0">
                <a:solidFill>
                  <a:schemeClr val="tx1"/>
                </a:solidFill>
              </a:rPr>
              <a:t>         这一步要详细评估外包决策如何与企业战略（长期计划）相结合，以及识别核心竞争力，对产品的加工技术是否成熟做一个评估。</a:t>
            </a:r>
            <a:endParaRPr lang="en-US" altLang="zh-CN" sz="2200" dirty="0" smtClean="0">
              <a:solidFill>
                <a:schemeClr val="tx1"/>
              </a:solidFill>
            </a:endParaRPr>
          </a:p>
          <a:p>
            <a:pPr algn="l" fontAlgn="auto">
              <a:spcAft>
                <a:spcPts val="0"/>
              </a:spcAft>
              <a:defRPr/>
            </a:pPr>
            <a:r>
              <a:rPr lang="zh-CN" altLang="en-US" sz="2200" dirty="0" smtClean="0">
                <a:solidFill>
                  <a:schemeClr val="tx1"/>
                </a:solidFill>
              </a:rPr>
              <a:t>         第二步，深度成本分析。</a:t>
            </a:r>
            <a:endParaRPr lang="en-US" altLang="zh-CN" sz="2200" dirty="0" smtClean="0">
              <a:solidFill>
                <a:schemeClr val="tx1"/>
              </a:solidFill>
            </a:endParaRPr>
          </a:p>
          <a:p>
            <a:pPr algn="l" fontAlgn="auto">
              <a:spcAft>
                <a:spcPts val="0"/>
              </a:spcAft>
              <a:defRPr/>
            </a:pPr>
            <a:r>
              <a:rPr lang="zh-CN" altLang="en-US" sz="2200" dirty="0" smtClean="0">
                <a:solidFill>
                  <a:schemeClr val="tx1"/>
                </a:solidFill>
              </a:rPr>
              <a:t>         对外包或内包的所有备选方案进行总成本分析，对非成本因素也要考虑。</a:t>
            </a:r>
            <a:endParaRPr lang="en-US" altLang="zh-CN" sz="2200" dirty="0" smtClean="0">
              <a:solidFill>
                <a:schemeClr val="tx1"/>
              </a:solidFill>
            </a:endParaRPr>
          </a:p>
          <a:p>
            <a:pPr algn="l" fontAlgn="auto">
              <a:spcAft>
                <a:spcPts val="0"/>
              </a:spcAft>
              <a:defRPr/>
            </a:pPr>
            <a:r>
              <a:rPr lang="zh-CN" altLang="en-US" sz="2200" dirty="0" smtClean="0">
                <a:solidFill>
                  <a:schemeClr val="tx1"/>
                </a:solidFill>
              </a:rPr>
              <a:t>         第三步，实施。</a:t>
            </a:r>
            <a:endParaRPr lang="en-US" altLang="zh-CN" sz="2200" dirty="0" smtClean="0">
              <a:solidFill>
                <a:schemeClr val="tx1"/>
              </a:solidFill>
            </a:endParaRPr>
          </a:p>
          <a:p>
            <a:pPr algn="l" fontAlgn="auto">
              <a:spcAft>
                <a:spcPts val="0"/>
              </a:spcAft>
              <a:defRPr/>
            </a:pPr>
            <a:r>
              <a:rPr lang="zh-CN" altLang="en-US" sz="2200" dirty="0" smtClean="0">
                <a:solidFill>
                  <a:schemeClr val="tx1"/>
                </a:solidFill>
              </a:rPr>
              <a:t>成功的实施外包战略受到三个关键活动驱动：有效的供应商选择；信息分享；采购企业的资源配置，以支持外包战略的转变顺畅，并在发展的过程中解决问题。</a:t>
            </a:r>
            <a:endParaRPr lang="en-US" altLang="zh-CN" sz="2200" dirty="0" smtClean="0">
              <a:solidFill>
                <a:schemeClr val="tx1"/>
              </a:solidFill>
            </a:endParaRPr>
          </a:p>
          <a:p>
            <a:pPr algn="l" fontAlgn="auto">
              <a:spcAft>
                <a:spcPts val="0"/>
              </a:spcAft>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fontScale="92500" lnSpcReduction="10000"/>
          </a:bodyPr>
          <a:lstStyle/>
          <a:p>
            <a:pPr algn="just" fontAlgn="auto">
              <a:spcAft>
                <a:spcPts val="0"/>
              </a:spcAft>
              <a:defRPr/>
            </a:pPr>
            <a:r>
              <a:rPr lang="zh-CN" altLang="en-US" sz="2800" b="1" dirty="0" smtClean="0">
                <a:solidFill>
                  <a:schemeClr val="tx1"/>
                </a:solidFill>
              </a:rPr>
              <a:t>三、</a:t>
            </a:r>
            <a:r>
              <a:rPr lang="en-US" altLang="zh-CN" sz="2800" b="1" dirty="0" smtClean="0">
                <a:solidFill>
                  <a:schemeClr val="tx1"/>
                </a:solidFill>
              </a:rPr>
              <a:t> </a:t>
            </a:r>
            <a:r>
              <a:rPr lang="zh-CN" altLang="zh-CN" sz="2800" b="1" dirty="0">
                <a:solidFill>
                  <a:schemeClr val="tx1"/>
                </a:solidFill>
              </a:rPr>
              <a:t>发展商品战略</a:t>
            </a:r>
            <a:endParaRPr lang="zh-CN" altLang="zh-CN" sz="2800" b="1" dirty="0">
              <a:solidFill>
                <a:schemeClr val="tx1"/>
              </a:solidFill>
            </a:endParaRPr>
          </a:p>
          <a:p>
            <a:pPr algn="just" fontAlgn="auto">
              <a:spcAft>
                <a:spcPts val="0"/>
              </a:spcAft>
              <a:defRPr/>
            </a:pPr>
            <a:r>
              <a:rPr lang="en-US" altLang="zh-CN" sz="2800" dirty="0" smtClean="0">
                <a:solidFill>
                  <a:schemeClr val="tx1"/>
                </a:solidFill>
              </a:rPr>
              <a:t>        </a:t>
            </a:r>
            <a:r>
              <a:rPr lang="zh-CN" altLang="zh-CN" sz="2800" dirty="0" smtClean="0">
                <a:solidFill>
                  <a:schemeClr val="tx1"/>
                </a:solidFill>
              </a:rPr>
              <a:t>企业</a:t>
            </a:r>
            <a:r>
              <a:rPr lang="zh-CN" altLang="zh-CN" sz="2800" dirty="0">
                <a:solidFill>
                  <a:schemeClr val="tx1"/>
                </a:solidFill>
              </a:rPr>
              <a:t>可以应用多种采购策略组织其供应过程</a:t>
            </a:r>
            <a:r>
              <a:rPr lang="zh-CN" altLang="zh-CN" sz="2800" dirty="0" smtClean="0">
                <a:solidFill>
                  <a:schemeClr val="tx1"/>
                </a:solidFill>
              </a:rPr>
              <a:t>。</a:t>
            </a:r>
            <a:r>
              <a:rPr lang="en-US" altLang="zh-CN" sz="2800" dirty="0">
                <a:solidFill>
                  <a:schemeClr val="tx1"/>
                </a:solidFill>
              </a:rPr>
              <a:t> </a:t>
            </a:r>
            <a:r>
              <a:rPr lang="en-US" altLang="zh-CN" sz="2800" dirty="0" err="1">
                <a:solidFill>
                  <a:schemeClr val="tx1"/>
                </a:solidFill>
              </a:rPr>
              <a:t>Kraljic</a:t>
            </a:r>
            <a:r>
              <a:rPr lang="zh-CN" altLang="zh-CN" sz="2800" dirty="0">
                <a:solidFill>
                  <a:schemeClr val="tx1"/>
                </a:solidFill>
              </a:rPr>
              <a:t>（</a:t>
            </a:r>
            <a:r>
              <a:rPr lang="en-US" altLang="zh-CN" sz="2800" dirty="0">
                <a:solidFill>
                  <a:schemeClr val="tx1"/>
                </a:solidFill>
              </a:rPr>
              <a:t>1983</a:t>
            </a:r>
            <a:r>
              <a:rPr lang="zh-CN" altLang="zh-CN" sz="2800" dirty="0">
                <a:solidFill>
                  <a:schemeClr val="tx1"/>
                </a:solidFill>
              </a:rPr>
              <a:t>）开发了采购产品和服务的组合矩阵，参见</a:t>
            </a:r>
            <a:r>
              <a:rPr lang="zh-CN" altLang="zh-CN" sz="2800" dirty="0" smtClean="0">
                <a:solidFill>
                  <a:schemeClr val="tx1"/>
                </a:solidFill>
              </a:rPr>
              <a:t>图</a:t>
            </a:r>
            <a:r>
              <a:rPr lang="en-US" altLang="zh-CN" sz="2800" dirty="0" smtClean="0">
                <a:solidFill>
                  <a:schemeClr val="tx1"/>
                </a:solidFill>
              </a:rPr>
              <a:t>3-5</a:t>
            </a:r>
            <a:r>
              <a:rPr lang="zh-CN" altLang="zh-CN" sz="2800" dirty="0" smtClean="0">
                <a:solidFill>
                  <a:schemeClr val="tx1"/>
                </a:solidFill>
              </a:rPr>
              <a:t>。</a:t>
            </a:r>
            <a:endParaRPr lang="en-US" altLang="zh-CN" sz="2800" dirty="0" smtClean="0">
              <a:solidFill>
                <a:schemeClr val="tx1"/>
              </a:solidFill>
            </a:endParaRPr>
          </a:p>
          <a:p>
            <a:pPr algn="just" fontAlgn="auto">
              <a:spcAft>
                <a:spcPts val="0"/>
              </a:spcAft>
              <a:defRPr/>
            </a:pPr>
            <a:endParaRPr lang="en-US" altLang="zh-CN" sz="2800" dirty="0">
              <a:solidFill>
                <a:schemeClr val="tx1"/>
              </a:solidFill>
            </a:endParaRPr>
          </a:p>
          <a:p>
            <a:pPr algn="just" fontAlgn="auto">
              <a:spcAft>
                <a:spcPts val="0"/>
              </a:spcAft>
              <a:defRPr/>
            </a:pPr>
            <a:endParaRPr lang="en-US" altLang="zh-CN" sz="2800" dirty="0" smtClean="0">
              <a:solidFill>
                <a:schemeClr val="tx1"/>
              </a:solidFill>
            </a:endParaRPr>
          </a:p>
          <a:p>
            <a:pPr algn="just" fontAlgn="auto">
              <a:spcAft>
                <a:spcPts val="0"/>
              </a:spcAft>
              <a:defRPr/>
            </a:pPr>
            <a:endParaRPr lang="en-US" altLang="zh-CN" sz="2800" dirty="0" smtClean="0">
              <a:solidFill>
                <a:schemeClr val="tx1"/>
              </a:solidFill>
            </a:endParaRPr>
          </a:p>
          <a:p>
            <a:pPr algn="just" fontAlgn="auto">
              <a:spcAft>
                <a:spcPts val="0"/>
              </a:spcAft>
              <a:defRPr/>
            </a:pPr>
            <a:endParaRPr lang="en-US" altLang="zh-CN" sz="2800" dirty="0">
              <a:solidFill>
                <a:schemeClr val="tx1"/>
              </a:solidFill>
            </a:endParaRPr>
          </a:p>
          <a:p>
            <a:pPr algn="just" fontAlgn="auto">
              <a:spcAft>
                <a:spcPts val="0"/>
              </a:spcAft>
              <a:defRPr/>
            </a:pPr>
            <a:endParaRPr lang="en-US" altLang="zh-CN" sz="2800" dirty="0" smtClean="0">
              <a:solidFill>
                <a:schemeClr val="tx1"/>
              </a:solidFill>
            </a:endParaRPr>
          </a:p>
          <a:p>
            <a:pPr algn="just" fontAlgn="auto">
              <a:spcAft>
                <a:spcPts val="0"/>
              </a:spcAft>
              <a:defRPr/>
            </a:pPr>
            <a:endParaRPr lang="en-US" altLang="zh-CN" sz="2800" dirty="0">
              <a:solidFill>
                <a:schemeClr val="tx1"/>
              </a:solidFill>
            </a:endParaRPr>
          </a:p>
          <a:p>
            <a:pPr fontAlgn="auto">
              <a:spcAft>
                <a:spcPts val="0"/>
              </a:spcAft>
              <a:defRPr/>
            </a:pPr>
            <a:r>
              <a:rPr lang="zh-CN" altLang="zh-CN" sz="2800" dirty="0" smtClean="0">
                <a:solidFill>
                  <a:schemeClr val="tx1"/>
                </a:solidFill>
              </a:rPr>
              <a:t>图</a:t>
            </a:r>
            <a:r>
              <a:rPr lang="en-US" altLang="zh-CN" sz="2800" dirty="0" smtClean="0">
                <a:solidFill>
                  <a:schemeClr val="tx1"/>
                </a:solidFill>
              </a:rPr>
              <a:t>3-5 </a:t>
            </a:r>
            <a:r>
              <a:rPr lang="zh-CN" altLang="zh-CN" sz="2800" dirty="0" smtClean="0">
                <a:solidFill>
                  <a:schemeClr val="tx1"/>
                </a:solidFill>
              </a:rPr>
              <a:t>基于</a:t>
            </a:r>
            <a:r>
              <a:rPr lang="zh-CN" altLang="zh-CN" sz="2800" dirty="0">
                <a:solidFill>
                  <a:schemeClr val="tx1"/>
                </a:solidFill>
              </a:rPr>
              <a:t>风险</a:t>
            </a:r>
            <a:r>
              <a:rPr lang="en-US" altLang="zh-CN" sz="2800" dirty="0">
                <a:solidFill>
                  <a:schemeClr val="tx1"/>
                </a:solidFill>
              </a:rPr>
              <a:t>-</a:t>
            </a:r>
            <a:r>
              <a:rPr lang="zh-CN" altLang="zh-CN" sz="2800" dirty="0">
                <a:solidFill>
                  <a:schemeClr val="tx1"/>
                </a:solidFill>
              </a:rPr>
              <a:t>价值的商品分类</a:t>
            </a:r>
            <a:endParaRPr lang="zh-CN" altLang="zh-CN" sz="24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855116" y="2852936"/>
            <a:ext cx="5433767" cy="243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algn="just" fontAlgn="auto">
              <a:spcAft>
                <a:spcPts val="0"/>
              </a:spcAft>
              <a:defRPr/>
            </a:pPr>
            <a:r>
              <a:rPr lang="en-US" altLang="zh-CN" sz="2400" dirty="0" smtClean="0">
                <a:solidFill>
                  <a:schemeClr val="tx1"/>
                </a:solidFill>
              </a:rPr>
              <a:t>         </a:t>
            </a:r>
            <a:r>
              <a:rPr lang="en-US" altLang="zh-CN" sz="2400" dirty="0" err="1" smtClean="0">
                <a:solidFill>
                  <a:schemeClr val="tx1"/>
                </a:solidFill>
              </a:rPr>
              <a:t>Kraljic</a:t>
            </a:r>
            <a:r>
              <a:rPr lang="zh-CN" altLang="zh-CN" sz="2400" dirty="0">
                <a:solidFill>
                  <a:schemeClr val="tx1"/>
                </a:solidFill>
              </a:rPr>
              <a:t>组合矩阵模型提出了四种不同的采购方法或策略供买方选择，并进一步影响到企业的供应结构和供应商关系定位</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rgbClr val="FF0000"/>
                </a:solidFill>
              </a:rPr>
              <a:t>策略一</a:t>
            </a:r>
            <a:r>
              <a:rPr lang="zh-CN" altLang="zh-CN" sz="2400" dirty="0">
                <a:solidFill>
                  <a:schemeClr val="tx1"/>
                </a:solidFill>
              </a:rPr>
              <a:t>：常规产品采购策略</a:t>
            </a:r>
            <a:r>
              <a:rPr lang="zh-CN" altLang="zh-CN" sz="2400" dirty="0" smtClean="0">
                <a:solidFill>
                  <a:schemeClr val="tx1"/>
                </a:solidFill>
              </a:rPr>
              <a:t>。</a:t>
            </a:r>
            <a:r>
              <a:rPr lang="zh-CN" altLang="zh-CN" sz="2400" dirty="0">
                <a:solidFill>
                  <a:schemeClr val="tx1"/>
                </a:solidFill>
              </a:rPr>
              <a:t>常规产品是采购价值低和供应风险小的产品或</a:t>
            </a:r>
            <a:r>
              <a:rPr lang="zh-CN" altLang="zh-CN" sz="2400" dirty="0" smtClean="0">
                <a:solidFill>
                  <a:schemeClr val="tx1"/>
                </a:solidFill>
              </a:rPr>
              <a:t>服务</a:t>
            </a:r>
            <a:r>
              <a:rPr lang="zh-CN" altLang="en-US"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rgbClr val="FF0000"/>
                </a:solidFill>
              </a:rPr>
              <a:t>策略二</a:t>
            </a:r>
            <a:r>
              <a:rPr lang="zh-CN" altLang="zh-CN" sz="2400" dirty="0">
                <a:solidFill>
                  <a:schemeClr val="tx1"/>
                </a:solidFill>
              </a:rPr>
              <a:t>：杠杆产品采购策略</a:t>
            </a:r>
            <a:r>
              <a:rPr lang="zh-CN" altLang="zh-CN" sz="2400" dirty="0" smtClean="0">
                <a:solidFill>
                  <a:schemeClr val="tx1"/>
                </a:solidFill>
              </a:rPr>
              <a:t>。</a:t>
            </a:r>
            <a:r>
              <a:rPr lang="zh-CN" altLang="zh-CN" sz="2400" dirty="0">
                <a:solidFill>
                  <a:schemeClr val="tx1"/>
                </a:solidFill>
              </a:rPr>
              <a:t>这类产品市场风险较低而项目的成本或价值</a:t>
            </a:r>
            <a:r>
              <a:rPr lang="zh-CN" altLang="zh-CN" sz="2400" dirty="0" smtClean="0">
                <a:solidFill>
                  <a:schemeClr val="tx1"/>
                </a:solidFill>
              </a:rPr>
              <a:t>较高</a:t>
            </a:r>
            <a:r>
              <a:rPr lang="zh-CN" altLang="en-US"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rgbClr val="FF0000"/>
                </a:solidFill>
              </a:rPr>
              <a:t>策略三</a:t>
            </a:r>
            <a:r>
              <a:rPr lang="zh-CN" altLang="zh-CN" sz="2400" dirty="0">
                <a:solidFill>
                  <a:schemeClr val="tx1"/>
                </a:solidFill>
              </a:rPr>
              <a:t>：瓶颈产品采购策略</a:t>
            </a:r>
            <a:r>
              <a:rPr lang="zh-CN" altLang="zh-CN" sz="2400" dirty="0" smtClean="0">
                <a:solidFill>
                  <a:schemeClr val="tx1"/>
                </a:solidFill>
              </a:rPr>
              <a:t>。</a:t>
            </a:r>
            <a:r>
              <a:rPr lang="zh-CN" altLang="zh-CN" sz="2400" dirty="0">
                <a:solidFill>
                  <a:schemeClr val="tx1"/>
                </a:solidFill>
              </a:rPr>
              <a:t>这类产品往往是相对价值较低，但在供应市场上相对比较稀缺的产品或</a:t>
            </a:r>
            <a:r>
              <a:rPr lang="zh-CN" altLang="zh-CN" sz="2400" dirty="0" smtClean="0">
                <a:solidFill>
                  <a:schemeClr val="tx1"/>
                </a:solidFill>
              </a:rPr>
              <a:t>服务</a:t>
            </a:r>
            <a:r>
              <a:rPr lang="zh-CN" altLang="en-US"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rgbClr val="FF0000"/>
                </a:solidFill>
              </a:rPr>
              <a:t>策略四</a:t>
            </a:r>
            <a:r>
              <a:rPr lang="zh-CN" altLang="zh-CN" sz="2400" dirty="0">
                <a:solidFill>
                  <a:schemeClr val="tx1"/>
                </a:solidFill>
              </a:rPr>
              <a:t>：关键产品采购策略</a:t>
            </a:r>
            <a:r>
              <a:rPr lang="zh-CN" altLang="zh-CN" sz="2400" dirty="0" smtClean="0">
                <a:solidFill>
                  <a:schemeClr val="tx1"/>
                </a:solidFill>
              </a:rPr>
              <a:t>。</a:t>
            </a:r>
            <a:r>
              <a:rPr lang="zh-CN" altLang="zh-CN" sz="2400" dirty="0">
                <a:solidFill>
                  <a:schemeClr val="tx1"/>
                </a:solidFill>
              </a:rPr>
              <a:t>这类产品对买方有战略性影响，而供应商的供应也存在高</a:t>
            </a:r>
            <a:r>
              <a:rPr lang="zh-CN" altLang="zh-CN" sz="2400" dirty="0" smtClean="0">
                <a:solidFill>
                  <a:schemeClr val="tx1"/>
                </a:solidFill>
              </a:rPr>
              <a:t>风险</a:t>
            </a:r>
            <a:r>
              <a:rPr lang="zh-CN" altLang="en-US" sz="2400" dirty="0" smtClean="0">
                <a:solidFill>
                  <a:schemeClr val="tx1"/>
                </a:solidFill>
              </a:rPr>
              <a:t>。</a:t>
            </a:r>
            <a:endParaRPr lang="zh-CN" altLang="zh-CN" sz="24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fontScale="92500" lnSpcReduction="20000"/>
          </a:bodyPr>
          <a:lstStyle/>
          <a:p>
            <a:r>
              <a:rPr lang="zh-CN" altLang="zh-CN" b="1" dirty="0" smtClean="0">
                <a:solidFill>
                  <a:schemeClr val="tx1"/>
                </a:solidFill>
              </a:rPr>
              <a:t>第</a:t>
            </a:r>
            <a:r>
              <a:rPr lang="zh-CN" altLang="en-US" b="1" dirty="0" smtClean="0">
                <a:solidFill>
                  <a:schemeClr val="tx1"/>
                </a:solidFill>
              </a:rPr>
              <a:t>三</a:t>
            </a:r>
            <a:r>
              <a:rPr lang="zh-CN" altLang="zh-CN" b="1" dirty="0" smtClean="0">
                <a:solidFill>
                  <a:schemeClr val="tx1"/>
                </a:solidFill>
              </a:rPr>
              <a:t>章 </a:t>
            </a:r>
            <a:r>
              <a:rPr lang="zh-CN" altLang="en-US" b="1" dirty="0" smtClean="0">
                <a:solidFill>
                  <a:schemeClr val="tx1"/>
                </a:solidFill>
              </a:rPr>
              <a:t>供应链</a:t>
            </a:r>
            <a:r>
              <a:rPr lang="zh-CN" altLang="zh-CN" b="1" dirty="0" smtClean="0">
                <a:solidFill>
                  <a:schemeClr val="tx1"/>
                </a:solidFill>
              </a:rPr>
              <a:t>采购与</a:t>
            </a:r>
            <a:r>
              <a:rPr lang="zh-CN" altLang="en-US" b="1" dirty="0" smtClean="0">
                <a:solidFill>
                  <a:schemeClr val="tx1"/>
                </a:solidFill>
              </a:rPr>
              <a:t>外包战略</a:t>
            </a:r>
            <a:endParaRPr lang="zh-CN" altLang="zh-CN"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fontAlgn="auto">
              <a:spcAft>
                <a:spcPts val="0"/>
              </a:spcAft>
              <a:defRPr/>
            </a:pPr>
            <a:r>
              <a:rPr lang="zh-CN" altLang="en-US" sz="2800" b="1" dirty="0" smtClean="0">
                <a:solidFill>
                  <a:schemeClr val="tx1"/>
                </a:solidFill>
              </a:rPr>
              <a:t>第一节    从传统采购到供应链采购</a:t>
            </a:r>
            <a:endParaRPr lang="en-US" altLang="zh-CN" sz="1200" b="1" dirty="0" smtClean="0"/>
          </a:p>
          <a:p>
            <a:pPr algn="l" fontAlgn="auto">
              <a:spcAft>
                <a:spcPts val="0"/>
              </a:spcAft>
              <a:defRPr/>
            </a:pPr>
            <a:r>
              <a:rPr lang="zh-CN" altLang="en-US" sz="2400" b="1" dirty="0" smtClean="0">
                <a:solidFill>
                  <a:schemeClr val="tx1"/>
                </a:solidFill>
              </a:rPr>
              <a:t>一、</a:t>
            </a:r>
            <a:r>
              <a:rPr lang="en-US" altLang="zh-CN" sz="2400" b="1" dirty="0" smtClean="0">
                <a:solidFill>
                  <a:schemeClr val="tx1"/>
                </a:solidFill>
              </a:rPr>
              <a:t> </a:t>
            </a:r>
            <a:r>
              <a:rPr lang="zh-CN" altLang="zh-CN" sz="2400" b="1" dirty="0" smtClean="0">
                <a:solidFill>
                  <a:schemeClr val="tx1"/>
                </a:solidFill>
              </a:rPr>
              <a:t>采购的定义和过程</a:t>
            </a:r>
            <a:endParaRPr lang="zh-CN" altLang="zh-CN" sz="2400" b="1" dirty="0" smtClean="0">
              <a:solidFill>
                <a:schemeClr val="tx1"/>
              </a:solidFill>
            </a:endParaRPr>
          </a:p>
          <a:p>
            <a:pPr algn="l" fontAlgn="auto">
              <a:lnSpc>
                <a:spcPct val="160000"/>
              </a:lnSpc>
              <a:spcAft>
                <a:spcPts val="0"/>
              </a:spcAft>
              <a:defRPr/>
            </a:pPr>
            <a:r>
              <a:rPr lang="zh-CN" altLang="en-US" sz="2400" dirty="0" smtClean="0">
                <a:solidFill>
                  <a:srgbClr val="FF0000"/>
                </a:solidFill>
              </a:rPr>
              <a:t>（一）</a:t>
            </a:r>
            <a:r>
              <a:rPr lang="zh-CN" altLang="zh-CN" sz="2400" dirty="0" smtClean="0">
                <a:solidFill>
                  <a:srgbClr val="FF0000"/>
                </a:solidFill>
              </a:rPr>
              <a:t>采购</a:t>
            </a:r>
            <a:r>
              <a:rPr lang="zh-CN" altLang="zh-CN" sz="2400" dirty="0">
                <a:solidFill>
                  <a:srgbClr val="FF0000"/>
                </a:solidFill>
              </a:rPr>
              <a:t>的定义</a:t>
            </a:r>
            <a:endParaRPr lang="zh-CN" altLang="zh-CN" sz="2400" dirty="0">
              <a:solidFill>
                <a:srgbClr val="FF0000"/>
              </a:solidFill>
            </a:endParaRPr>
          </a:p>
          <a:p>
            <a:pPr algn="l" fontAlgn="auto">
              <a:lnSpc>
                <a:spcPct val="160000"/>
              </a:lnSpc>
              <a:spcAft>
                <a:spcPts val="0"/>
              </a:spcAft>
              <a:defRPr/>
            </a:pPr>
            <a:r>
              <a:rPr lang="en-US" altLang="zh-CN" sz="2400" dirty="0" smtClean="0">
                <a:solidFill>
                  <a:schemeClr val="tx1"/>
                </a:solidFill>
              </a:rPr>
              <a:t>         </a:t>
            </a:r>
            <a:r>
              <a:rPr lang="zh-CN" altLang="zh-CN" sz="2400" dirty="0" smtClean="0">
                <a:solidFill>
                  <a:schemeClr val="tx1"/>
                </a:solidFill>
              </a:rPr>
              <a:t>采购</a:t>
            </a:r>
            <a:r>
              <a:rPr lang="zh-CN" altLang="en-US" sz="2400" dirty="0" smtClean="0">
                <a:solidFill>
                  <a:schemeClr val="tx1"/>
                </a:solidFill>
              </a:rPr>
              <a:t>（</a:t>
            </a:r>
            <a:r>
              <a:rPr lang="en-US" altLang="zh-CN" sz="2400" dirty="0" smtClean="0">
                <a:solidFill>
                  <a:schemeClr val="tx1"/>
                </a:solidFill>
              </a:rPr>
              <a:t>Purchasing</a:t>
            </a:r>
            <a:r>
              <a:rPr lang="zh-CN" altLang="en-US" sz="2400" dirty="0" smtClean="0">
                <a:solidFill>
                  <a:schemeClr val="tx1"/>
                </a:solidFill>
              </a:rPr>
              <a:t>）</a:t>
            </a:r>
            <a:r>
              <a:rPr lang="zh-CN" altLang="zh-CN" sz="2400" dirty="0" smtClean="0">
                <a:solidFill>
                  <a:schemeClr val="tx1"/>
                </a:solidFill>
              </a:rPr>
              <a:t>与供应</a:t>
            </a:r>
            <a:r>
              <a:rPr lang="zh-CN" altLang="en-US" sz="2400" dirty="0" smtClean="0">
                <a:solidFill>
                  <a:schemeClr val="tx1"/>
                </a:solidFill>
              </a:rPr>
              <a:t>（</a:t>
            </a:r>
            <a:r>
              <a:rPr lang="en-US" altLang="zh-CN" sz="2400" dirty="0" smtClean="0">
                <a:solidFill>
                  <a:schemeClr val="tx1"/>
                </a:solidFill>
              </a:rPr>
              <a:t>Supply</a:t>
            </a:r>
            <a:r>
              <a:rPr lang="zh-CN" altLang="en-US" sz="2400" dirty="0" smtClean="0">
                <a:solidFill>
                  <a:schemeClr val="tx1"/>
                </a:solidFill>
              </a:rPr>
              <a:t>）</a:t>
            </a:r>
            <a:r>
              <a:rPr lang="zh-CN" altLang="zh-CN" sz="2400" dirty="0" smtClean="0">
                <a:solidFill>
                  <a:schemeClr val="tx1"/>
                </a:solidFill>
              </a:rPr>
              <a:t>职能</a:t>
            </a:r>
            <a:r>
              <a:rPr lang="zh-CN" altLang="zh-CN" sz="2400" dirty="0">
                <a:solidFill>
                  <a:schemeClr val="tx1"/>
                </a:solidFill>
              </a:rPr>
              <a:t>是组织的一项基本职能</a:t>
            </a:r>
            <a:r>
              <a:rPr lang="zh-CN" altLang="zh-CN" sz="2400" dirty="0" smtClean="0">
                <a:solidFill>
                  <a:schemeClr val="tx1"/>
                </a:solidFill>
              </a:rPr>
              <a:t>（见图</a:t>
            </a:r>
            <a:r>
              <a:rPr lang="en-US" altLang="zh-CN" sz="2400" dirty="0" smtClean="0">
                <a:solidFill>
                  <a:schemeClr val="tx1"/>
                </a:solidFill>
              </a:rPr>
              <a:t>3-2</a:t>
            </a:r>
            <a:r>
              <a:rPr lang="zh-CN" altLang="zh-CN" sz="2400" dirty="0" smtClean="0">
                <a:solidFill>
                  <a:schemeClr val="tx1"/>
                </a:solidFill>
              </a:rPr>
              <a:t>）。</a:t>
            </a:r>
            <a:r>
              <a:rPr lang="zh-CN" altLang="zh-CN" sz="2400" dirty="0">
                <a:solidFill>
                  <a:schemeClr val="tx1"/>
                </a:solidFill>
              </a:rPr>
              <a:t>任何组织的存在或生存都需要不断地输入、转换和输出活动</a:t>
            </a:r>
            <a:r>
              <a:rPr lang="zh-CN" altLang="zh-CN" sz="2400" dirty="0" smtClean="0">
                <a:solidFill>
                  <a:schemeClr val="tx1"/>
                </a:solidFill>
              </a:rPr>
              <a:t>。</a:t>
            </a:r>
            <a:r>
              <a:rPr lang="zh-CN" altLang="zh-CN" sz="2400" dirty="0">
                <a:solidFill>
                  <a:schemeClr val="tx1"/>
                </a:solidFill>
              </a:rPr>
              <a:t>采购与供应职能就是要对组织资源输入环节和供应商有关的事务承担责任，而营销和销售是对组织的顾客一方负责。</a:t>
            </a:r>
            <a:endParaRPr lang="zh-CN" altLang="zh-CN" sz="2400" b="1"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dirty="0" smtClean="0"/>
              <a:t>《</a:t>
            </a:r>
            <a:r>
              <a:rPr lang="zh-CN" altLang="en-US" dirty="0" smtClean="0"/>
              <a:t>供应链管理</a:t>
            </a:r>
            <a:r>
              <a:rPr lang="en-US" altLang="zh-CN" dirty="0" smtClean="0"/>
              <a:t>》</a:t>
            </a:r>
            <a:endParaRPr lang="zh-CN" altLang="en-US" dirty="0" smtClean="0"/>
          </a:p>
        </p:txBody>
      </p:sp>
      <p:sp>
        <p:nvSpPr>
          <p:cNvPr id="3" name="副标题 2"/>
          <p:cNvSpPr>
            <a:spLocks noGrp="1"/>
          </p:cNvSpPr>
          <p:nvPr>
            <p:ph type="subTitle" idx="1"/>
          </p:nvPr>
        </p:nvSpPr>
        <p:spPr>
          <a:xfrm>
            <a:off x="1116013" y="1124744"/>
            <a:ext cx="7560443" cy="5544616"/>
          </a:xfrm>
        </p:spPr>
        <p:txBody>
          <a:bodyPr rtlCol="0">
            <a:normAutofit lnSpcReduction="10000"/>
          </a:bodyPr>
          <a:lstStyle/>
          <a:p>
            <a:pPr algn="l" fontAlgn="auto">
              <a:spcAft>
                <a:spcPts val="0"/>
              </a:spcAft>
              <a:defRPr/>
            </a:pPr>
            <a:r>
              <a:rPr lang="zh-CN" altLang="en-US" sz="2400" b="1" dirty="0" smtClean="0">
                <a:solidFill>
                  <a:schemeClr val="tx1"/>
                </a:solidFill>
              </a:rPr>
              <a:t>四、总成本</a:t>
            </a:r>
            <a:r>
              <a:rPr lang="zh-CN" altLang="zh-CN" sz="2400" b="1" dirty="0" smtClean="0">
                <a:solidFill>
                  <a:schemeClr val="tx1"/>
                </a:solidFill>
              </a:rPr>
              <a:t>战略</a:t>
            </a:r>
            <a:endParaRPr lang="zh-CN" altLang="zh-CN" sz="2400" b="1" dirty="0">
              <a:solidFill>
                <a:schemeClr val="tx1"/>
              </a:solidFill>
            </a:endParaRPr>
          </a:p>
          <a:p>
            <a:pPr algn="l" fontAlgn="auto">
              <a:spcAft>
                <a:spcPts val="0"/>
              </a:spcAft>
              <a:defRPr/>
            </a:pPr>
            <a:r>
              <a:rPr lang="zh-CN" altLang="en-US" sz="2400" dirty="0" smtClean="0">
                <a:solidFill>
                  <a:srgbClr val="FF0000"/>
                </a:solidFill>
              </a:rPr>
              <a:t>（一）</a:t>
            </a:r>
            <a:r>
              <a:rPr lang="zh-CN" altLang="zh-CN" sz="2400" dirty="0" smtClean="0">
                <a:solidFill>
                  <a:srgbClr val="FF0000"/>
                </a:solidFill>
              </a:rPr>
              <a:t>总</a:t>
            </a:r>
            <a:r>
              <a:rPr lang="zh-CN" altLang="zh-CN" sz="2400" dirty="0">
                <a:solidFill>
                  <a:srgbClr val="FF0000"/>
                </a:solidFill>
              </a:rPr>
              <a:t>成本概念</a:t>
            </a:r>
            <a:endParaRPr lang="zh-CN" altLang="zh-CN" sz="2400" dirty="0">
              <a:solidFill>
                <a:srgbClr val="FF0000"/>
              </a:solidFill>
            </a:endParaRPr>
          </a:p>
          <a:p>
            <a:pPr algn="l" fontAlgn="auto">
              <a:spcAft>
                <a:spcPts val="0"/>
              </a:spcAft>
              <a:defRPr/>
            </a:pPr>
            <a:r>
              <a:rPr lang="zh-CN" altLang="zh-CN" sz="2400" dirty="0">
                <a:solidFill>
                  <a:schemeClr val="tx1"/>
                </a:solidFill>
              </a:rPr>
              <a:t>采购管理中的总成本模型主要有以下三种：</a:t>
            </a:r>
            <a:endParaRPr lang="zh-CN" altLang="zh-CN" sz="2400" dirty="0">
              <a:solidFill>
                <a:schemeClr val="tx1"/>
              </a:solidFill>
            </a:endParaRPr>
          </a:p>
          <a:p>
            <a:pPr algn="l" fontAlgn="auto">
              <a:spcAft>
                <a:spcPts val="0"/>
              </a:spcAft>
              <a:defRPr/>
            </a:pPr>
            <a:r>
              <a:rPr lang="en-US" altLang="zh-CN" sz="2400" dirty="0" smtClean="0">
                <a:solidFill>
                  <a:schemeClr val="tx1"/>
                </a:solidFill>
              </a:rPr>
              <a:t>1.</a:t>
            </a:r>
            <a:r>
              <a:rPr lang="zh-CN" altLang="zh-CN" sz="2400" dirty="0" smtClean="0">
                <a:solidFill>
                  <a:schemeClr val="tx1"/>
                </a:solidFill>
              </a:rPr>
              <a:t>质量</a:t>
            </a:r>
            <a:r>
              <a:rPr lang="zh-CN" altLang="zh-CN" sz="2400" dirty="0">
                <a:solidFill>
                  <a:schemeClr val="tx1"/>
                </a:solidFill>
              </a:rPr>
              <a:t>成本</a:t>
            </a:r>
            <a:r>
              <a:rPr lang="zh-CN" altLang="zh-CN" sz="2400" dirty="0" smtClean="0">
                <a:solidFill>
                  <a:schemeClr val="tx1"/>
                </a:solidFill>
              </a:rPr>
              <a:t>。</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        </a:t>
            </a:r>
            <a:r>
              <a:rPr lang="zh-CN" altLang="zh-CN" sz="2400" dirty="0" smtClean="0">
                <a:solidFill>
                  <a:schemeClr val="tx1"/>
                </a:solidFill>
              </a:rPr>
              <a:t>质量</a:t>
            </a:r>
            <a:r>
              <a:rPr lang="zh-CN" altLang="zh-CN" sz="2400" dirty="0">
                <a:solidFill>
                  <a:schemeClr val="tx1"/>
                </a:solidFill>
              </a:rPr>
              <a:t>成本包括的项目有</a:t>
            </a:r>
            <a:r>
              <a:rPr lang="en-US" altLang="zh-CN" sz="2400" dirty="0">
                <a:solidFill>
                  <a:schemeClr val="tx1"/>
                </a:solidFill>
              </a:rPr>
              <a:t>:</a:t>
            </a:r>
            <a:r>
              <a:rPr lang="zh-CN" altLang="zh-CN" sz="2400" dirty="0">
                <a:solidFill>
                  <a:schemeClr val="tx1"/>
                </a:solidFill>
              </a:rPr>
              <a:t>退货成本、返工成本、停机成本、维修服务成本、延误成本、仓储报废成本等。</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2.</a:t>
            </a:r>
            <a:r>
              <a:rPr lang="zh-CN" altLang="zh-CN" sz="2400" dirty="0" smtClean="0">
                <a:solidFill>
                  <a:schemeClr val="tx1"/>
                </a:solidFill>
              </a:rPr>
              <a:t>总</a:t>
            </a:r>
            <a:r>
              <a:rPr lang="zh-CN" altLang="zh-CN" sz="2400" dirty="0">
                <a:solidFill>
                  <a:schemeClr val="tx1"/>
                </a:solidFill>
              </a:rPr>
              <a:t>采购成本</a:t>
            </a:r>
            <a:r>
              <a:rPr lang="zh-CN" altLang="zh-CN" sz="2400" dirty="0" smtClean="0">
                <a:solidFill>
                  <a:schemeClr val="tx1"/>
                </a:solidFill>
              </a:rPr>
              <a:t>。</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        </a:t>
            </a:r>
            <a:r>
              <a:rPr lang="zh-CN" altLang="zh-CN" sz="2400" dirty="0" smtClean="0">
                <a:solidFill>
                  <a:schemeClr val="tx1"/>
                </a:solidFill>
              </a:rPr>
              <a:t>也</a:t>
            </a:r>
            <a:r>
              <a:rPr lang="zh-CN" altLang="zh-CN" sz="2400" dirty="0">
                <a:solidFill>
                  <a:schemeClr val="tx1"/>
                </a:solidFill>
              </a:rPr>
              <a:t>称为“总购置成本”、“综合采购成本”</a:t>
            </a:r>
            <a:r>
              <a:rPr lang="en-US" altLang="zh-CN" sz="2400" dirty="0">
                <a:solidFill>
                  <a:schemeClr val="tx1"/>
                </a:solidFill>
              </a:rPr>
              <a:t>(All-in Cost)</a:t>
            </a:r>
            <a:r>
              <a:rPr lang="zh-CN" altLang="zh-CN" sz="2400" dirty="0">
                <a:solidFill>
                  <a:schemeClr val="tx1"/>
                </a:solidFill>
              </a:rPr>
              <a:t>。</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3.</a:t>
            </a:r>
            <a:r>
              <a:rPr lang="zh-CN" altLang="zh-CN" sz="2400" dirty="0" smtClean="0">
                <a:solidFill>
                  <a:schemeClr val="tx1"/>
                </a:solidFill>
              </a:rPr>
              <a:t>总</a:t>
            </a:r>
            <a:r>
              <a:rPr lang="zh-CN" altLang="zh-CN" sz="2400" dirty="0">
                <a:solidFill>
                  <a:schemeClr val="tx1"/>
                </a:solidFill>
              </a:rPr>
              <a:t>拥有成本（</a:t>
            </a:r>
            <a:r>
              <a:rPr lang="en-US" altLang="zh-CN" sz="2400" dirty="0">
                <a:solidFill>
                  <a:schemeClr val="tx1"/>
                </a:solidFill>
              </a:rPr>
              <a:t>Total Cost of Ownership</a:t>
            </a:r>
            <a:r>
              <a:rPr lang="zh-CN" altLang="zh-CN" sz="2400" dirty="0">
                <a:solidFill>
                  <a:schemeClr val="tx1"/>
                </a:solidFill>
              </a:rPr>
              <a:t>，</a:t>
            </a:r>
            <a:r>
              <a:rPr lang="en-US" altLang="zh-CN" sz="2400" dirty="0">
                <a:solidFill>
                  <a:schemeClr val="tx1"/>
                </a:solidFill>
              </a:rPr>
              <a:t>TCO</a:t>
            </a:r>
            <a:r>
              <a:rPr lang="zh-CN" altLang="zh-CN" sz="2400" dirty="0">
                <a:solidFill>
                  <a:schemeClr val="tx1"/>
                </a:solidFill>
              </a:rPr>
              <a:t>）</a:t>
            </a:r>
            <a:r>
              <a:rPr lang="zh-CN" altLang="zh-CN" sz="2400" dirty="0" smtClean="0">
                <a:solidFill>
                  <a:schemeClr val="tx1"/>
                </a:solidFill>
              </a:rPr>
              <a:t>。</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         </a:t>
            </a:r>
            <a:r>
              <a:rPr lang="zh-CN" altLang="zh-CN" sz="2400" dirty="0" smtClean="0">
                <a:solidFill>
                  <a:schemeClr val="tx1"/>
                </a:solidFill>
              </a:rPr>
              <a:t>总</a:t>
            </a:r>
            <a:r>
              <a:rPr lang="zh-CN" altLang="zh-CN" sz="2400" dirty="0">
                <a:solidFill>
                  <a:schemeClr val="tx1"/>
                </a:solidFill>
              </a:rPr>
              <a:t>拥有成本所包含的成本内容有采购物品价格、运送成本、采购相关的成本（搬运、检验、品质、重（返）工、维修等）以及运营过程成本（使用、存储、维修等）。</a:t>
            </a:r>
            <a:endParaRPr lang="en-US" altLang="zh-CN" sz="2400" dirty="0" smtClean="0">
              <a:solidFill>
                <a:schemeClr val="tx1"/>
              </a:solidFill>
            </a:endParaRPr>
          </a:p>
          <a:p>
            <a:pPr algn="l" fontAlgn="auto">
              <a:spcAft>
                <a:spcPts val="0"/>
              </a:spcAft>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algn="l" fontAlgn="auto">
              <a:spcAft>
                <a:spcPts val="0"/>
              </a:spcAft>
              <a:defRPr/>
            </a:pPr>
            <a:r>
              <a:rPr lang="zh-CN" altLang="en-US" sz="2400" dirty="0" smtClean="0">
                <a:solidFill>
                  <a:srgbClr val="FF0000"/>
                </a:solidFill>
              </a:rPr>
              <a:t>（二）</a:t>
            </a:r>
            <a:r>
              <a:rPr lang="zh-CN" altLang="zh-CN" sz="2400" dirty="0" smtClean="0">
                <a:solidFill>
                  <a:srgbClr val="FF0000"/>
                </a:solidFill>
              </a:rPr>
              <a:t>降低采购</a:t>
            </a:r>
            <a:r>
              <a:rPr lang="zh-CN" altLang="en-US" sz="2400" dirty="0" smtClean="0">
                <a:solidFill>
                  <a:srgbClr val="FF0000"/>
                </a:solidFill>
              </a:rPr>
              <a:t>总</a:t>
            </a:r>
            <a:r>
              <a:rPr lang="zh-CN" altLang="zh-CN" sz="2400" dirty="0" smtClean="0">
                <a:solidFill>
                  <a:srgbClr val="FF0000"/>
                </a:solidFill>
              </a:rPr>
              <a:t>成本</a:t>
            </a:r>
            <a:r>
              <a:rPr lang="zh-CN" altLang="zh-CN" sz="2400" dirty="0">
                <a:solidFill>
                  <a:srgbClr val="FF0000"/>
                </a:solidFill>
              </a:rPr>
              <a:t>的策略</a:t>
            </a:r>
            <a:endParaRPr lang="zh-CN" altLang="zh-CN" sz="2400" dirty="0">
              <a:solidFill>
                <a:srgbClr val="FF0000"/>
              </a:solidFill>
            </a:endParaRPr>
          </a:p>
          <a:p>
            <a:pPr algn="l" fontAlgn="auto">
              <a:lnSpc>
                <a:spcPct val="150000"/>
              </a:lnSpc>
              <a:spcAft>
                <a:spcPts val="0"/>
              </a:spcAft>
              <a:defRPr/>
            </a:pPr>
            <a:r>
              <a:rPr lang="en-US" altLang="zh-CN" sz="2400" dirty="0" smtClean="0">
                <a:solidFill>
                  <a:schemeClr val="tx1"/>
                </a:solidFill>
              </a:rPr>
              <a:t>         </a:t>
            </a:r>
            <a:r>
              <a:rPr lang="zh-CN" altLang="zh-CN" sz="2400" dirty="0" smtClean="0">
                <a:solidFill>
                  <a:schemeClr val="tx1"/>
                </a:solidFill>
              </a:rPr>
              <a:t>指导</a:t>
            </a:r>
            <a:r>
              <a:rPr lang="zh-CN" altLang="zh-CN" sz="2400" dirty="0">
                <a:solidFill>
                  <a:schemeClr val="tx1"/>
                </a:solidFill>
              </a:rPr>
              <a:t>日常采购行为并提高供应管理绩效的有效策略很多，下面介绍三种典型</a:t>
            </a:r>
            <a:r>
              <a:rPr lang="zh-CN" altLang="zh-CN" sz="2400" dirty="0" smtClean="0">
                <a:solidFill>
                  <a:schemeClr val="tx1"/>
                </a:solidFill>
              </a:rPr>
              <a:t>策略</a:t>
            </a:r>
            <a:r>
              <a:rPr lang="zh-CN" altLang="en-US" sz="2400" dirty="0" smtClean="0">
                <a:solidFill>
                  <a:schemeClr val="tx1"/>
                </a:solidFill>
              </a:rPr>
              <a:t>：</a:t>
            </a:r>
            <a:endParaRPr lang="en-US" altLang="zh-CN" sz="2400" dirty="0" smtClean="0">
              <a:solidFill>
                <a:schemeClr val="tx1"/>
              </a:solidFill>
            </a:endParaRPr>
          </a:p>
          <a:p>
            <a:pPr algn="l" fontAlgn="auto">
              <a:lnSpc>
                <a:spcPct val="150000"/>
              </a:lnSpc>
              <a:spcAft>
                <a:spcPts val="0"/>
              </a:spcAft>
              <a:defRPr/>
            </a:pPr>
            <a:r>
              <a:rPr lang="en-US" altLang="zh-CN" sz="2400" dirty="0" smtClean="0">
                <a:solidFill>
                  <a:schemeClr val="tx1"/>
                </a:solidFill>
              </a:rPr>
              <a:t>1.</a:t>
            </a:r>
            <a:r>
              <a:rPr lang="zh-CN" altLang="zh-CN" sz="2400" dirty="0" smtClean="0">
                <a:solidFill>
                  <a:schemeClr val="tx1"/>
                </a:solidFill>
              </a:rPr>
              <a:t>大量</a:t>
            </a:r>
            <a:r>
              <a:rPr lang="zh-CN" altLang="zh-CN" sz="2400" dirty="0">
                <a:solidFill>
                  <a:schemeClr val="tx1"/>
                </a:solidFill>
              </a:rPr>
              <a:t>购买策略</a:t>
            </a:r>
            <a:endParaRPr lang="zh-CN" altLang="zh-CN" sz="2400" dirty="0">
              <a:solidFill>
                <a:schemeClr val="tx1"/>
              </a:solidFill>
            </a:endParaRPr>
          </a:p>
          <a:p>
            <a:pPr algn="l" fontAlgn="auto">
              <a:lnSpc>
                <a:spcPct val="150000"/>
              </a:lnSpc>
              <a:spcAft>
                <a:spcPts val="0"/>
              </a:spcAft>
              <a:defRPr/>
            </a:pPr>
            <a:r>
              <a:rPr lang="en-US" altLang="zh-CN" sz="2400" dirty="0" smtClean="0">
                <a:solidFill>
                  <a:schemeClr val="tx1"/>
                </a:solidFill>
              </a:rPr>
              <a:t>2.</a:t>
            </a:r>
            <a:r>
              <a:rPr lang="zh-CN" altLang="zh-CN" sz="2400" dirty="0" smtClean="0">
                <a:solidFill>
                  <a:schemeClr val="tx1"/>
                </a:solidFill>
              </a:rPr>
              <a:t>合同</a:t>
            </a:r>
            <a:r>
              <a:rPr lang="zh-CN" altLang="zh-CN" sz="2400" dirty="0">
                <a:solidFill>
                  <a:schemeClr val="tx1"/>
                </a:solidFill>
              </a:rPr>
              <a:t>设计策略</a:t>
            </a:r>
            <a:endParaRPr lang="zh-CN" altLang="zh-CN" sz="2400" dirty="0">
              <a:solidFill>
                <a:schemeClr val="tx1"/>
              </a:solidFill>
            </a:endParaRPr>
          </a:p>
          <a:p>
            <a:pPr algn="l" fontAlgn="auto">
              <a:lnSpc>
                <a:spcPct val="150000"/>
              </a:lnSpc>
              <a:spcAft>
                <a:spcPts val="0"/>
              </a:spcAft>
              <a:defRPr/>
            </a:pPr>
            <a:r>
              <a:rPr lang="en-US" altLang="zh-CN" sz="2400" dirty="0" smtClean="0">
                <a:solidFill>
                  <a:schemeClr val="tx1"/>
                </a:solidFill>
              </a:rPr>
              <a:t>3.</a:t>
            </a:r>
            <a:r>
              <a:rPr lang="zh-CN" altLang="zh-CN" sz="2400" dirty="0" smtClean="0">
                <a:solidFill>
                  <a:schemeClr val="tx1"/>
                </a:solidFill>
              </a:rPr>
              <a:t>谈判</a:t>
            </a:r>
            <a:r>
              <a:rPr lang="zh-CN" altLang="zh-CN" sz="2400" dirty="0">
                <a:solidFill>
                  <a:schemeClr val="tx1"/>
                </a:solidFill>
              </a:rPr>
              <a:t>策略</a:t>
            </a:r>
            <a:endParaRPr lang="zh-CN" altLang="zh-CN" sz="2400" dirty="0">
              <a:solidFill>
                <a:schemeClr val="tx1"/>
              </a:solidFill>
            </a:endParaRPr>
          </a:p>
          <a:p>
            <a:pPr algn="l" fontAlgn="auto">
              <a:spcAft>
                <a:spcPts val="0"/>
              </a:spcAft>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052736"/>
            <a:ext cx="7272337" cy="5040089"/>
          </a:xfrm>
        </p:spPr>
        <p:txBody>
          <a:bodyPr rtlCol="0">
            <a:normAutofit fontScale="92500" lnSpcReduction="20000"/>
          </a:bodyPr>
          <a:lstStyle/>
          <a:p>
            <a:pPr fontAlgn="auto">
              <a:lnSpc>
                <a:spcPct val="150000"/>
              </a:lnSpc>
              <a:spcAft>
                <a:spcPts val="0"/>
              </a:spcAft>
              <a:defRPr/>
            </a:pPr>
            <a:r>
              <a:rPr lang="zh-CN" altLang="en-US" sz="3000" b="1" dirty="0" smtClean="0">
                <a:solidFill>
                  <a:schemeClr val="tx1"/>
                </a:solidFill>
              </a:rPr>
              <a:t>第三节   战略供应商管理</a:t>
            </a:r>
            <a:endParaRPr lang="en-US" altLang="zh-CN" sz="3000" b="1" dirty="0" smtClean="0">
              <a:solidFill>
                <a:schemeClr val="tx1"/>
              </a:solidFill>
            </a:endParaRPr>
          </a:p>
          <a:p>
            <a:pPr algn="l" fontAlgn="auto">
              <a:lnSpc>
                <a:spcPct val="150000"/>
              </a:lnSpc>
              <a:spcAft>
                <a:spcPts val="0"/>
              </a:spcAft>
              <a:defRPr/>
            </a:pPr>
            <a:r>
              <a:rPr lang="zh-CN" altLang="en-US" sz="2400" b="1" dirty="0" smtClean="0">
                <a:solidFill>
                  <a:schemeClr val="tx1"/>
                </a:solidFill>
              </a:rPr>
              <a:t>一、优化供应商数量</a:t>
            </a:r>
            <a:endParaRPr lang="en-US" altLang="zh-CN" sz="2400" b="1" dirty="0" smtClean="0">
              <a:solidFill>
                <a:schemeClr val="tx1"/>
              </a:solidFill>
            </a:endParaRPr>
          </a:p>
          <a:p>
            <a:pPr algn="l" fontAlgn="auto">
              <a:lnSpc>
                <a:spcPct val="150000"/>
              </a:lnSpc>
              <a:spcAft>
                <a:spcPts val="0"/>
              </a:spcAft>
              <a:defRPr/>
            </a:pPr>
            <a:r>
              <a:rPr lang="zh-CN" altLang="en-US" sz="2400" dirty="0" smtClean="0">
                <a:solidFill>
                  <a:srgbClr val="FF0000"/>
                </a:solidFill>
              </a:rPr>
              <a:t>（一）</a:t>
            </a:r>
            <a:r>
              <a:rPr lang="zh-CN" altLang="zh-CN" sz="2400" dirty="0" smtClean="0">
                <a:solidFill>
                  <a:srgbClr val="FF0000"/>
                </a:solidFill>
              </a:rPr>
              <a:t>供应</a:t>
            </a:r>
            <a:r>
              <a:rPr lang="zh-CN" altLang="zh-CN" sz="2400" dirty="0">
                <a:solidFill>
                  <a:srgbClr val="FF0000"/>
                </a:solidFill>
              </a:rPr>
              <a:t>库消减的</a:t>
            </a:r>
            <a:r>
              <a:rPr lang="zh-CN" altLang="zh-CN" sz="2400" dirty="0" smtClean="0">
                <a:solidFill>
                  <a:srgbClr val="FF0000"/>
                </a:solidFill>
              </a:rPr>
              <a:t>动机</a:t>
            </a:r>
            <a:endParaRPr lang="en-US" altLang="zh-CN" sz="2400" dirty="0" smtClean="0">
              <a:solidFill>
                <a:srgbClr val="FF0000"/>
              </a:solidFill>
            </a:endParaRPr>
          </a:p>
          <a:p>
            <a:pPr algn="l" fontAlgn="auto">
              <a:lnSpc>
                <a:spcPct val="150000"/>
              </a:lnSpc>
              <a:spcAft>
                <a:spcPts val="0"/>
              </a:spcAft>
              <a:defRPr/>
            </a:pPr>
            <a:r>
              <a:rPr lang="en-US" altLang="zh-CN" sz="2400" dirty="0" smtClean="0">
                <a:solidFill>
                  <a:schemeClr val="tx1"/>
                </a:solidFill>
              </a:rPr>
              <a:t>        </a:t>
            </a:r>
            <a:r>
              <a:rPr lang="zh-CN" altLang="zh-CN" sz="2400" dirty="0" smtClean="0">
                <a:solidFill>
                  <a:schemeClr val="tx1"/>
                </a:solidFill>
              </a:rPr>
              <a:t>供应</a:t>
            </a:r>
            <a:r>
              <a:rPr lang="zh-CN" altLang="zh-CN" sz="2400" dirty="0">
                <a:solidFill>
                  <a:schemeClr val="tx1"/>
                </a:solidFill>
              </a:rPr>
              <a:t>商整合的加强推动了供应库合理化（</a:t>
            </a:r>
            <a:r>
              <a:rPr lang="en-US" altLang="zh-CN" sz="2400" dirty="0">
                <a:solidFill>
                  <a:schemeClr val="tx1"/>
                </a:solidFill>
              </a:rPr>
              <a:t>supply base rationalization/ optimization</a:t>
            </a:r>
            <a:r>
              <a:rPr lang="zh-CN" altLang="zh-CN" sz="2400" dirty="0">
                <a:solidFill>
                  <a:schemeClr val="tx1"/>
                </a:solidFill>
              </a:rPr>
              <a:t>）或供应库消减（</a:t>
            </a:r>
            <a:r>
              <a:rPr lang="en-US" altLang="zh-CN" sz="2400" dirty="0">
                <a:solidFill>
                  <a:schemeClr val="tx1"/>
                </a:solidFill>
              </a:rPr>
              <a:t>Supply base reduction</a:t>
            </a:r>
            <a:r>
              <a:rPr lang="zh-CN" altLang="zh-CN" sz="2400" dirty="0">
                <a:solidFill>
                  <a:schemeClr val="tx1"/>
                </a:solidFill>
              </a:rPr>
              <a:t>）策略的出现</a:t>
            </a:r>
            <a:r>
              <a:rPr lang="zh-CN" altLang="zh-CN" sz="2400" dirty="0" smtClean="0">
                <a:solidFill>
                  <a:schemeClr val="tx1"/>
                </a:solidFill>
              </a:rPr>
              <a:t>。</a:t>
            </a:r>
            <a:endParaRPr lang="en-US" altLang="zh-CN" sz="2400" dirty="0" smtClean="0">
              <a:solidFill>
                <a:schemeClr val="tx1"/>
              </a:solidFill>
            </a:endParaRPr>
          </a:p>
          <a:p>
            <a:pPr algn="l" fontAlgn="auto">
              <a:lnSpc>
                <a:spcPct val="150000"/>
              </a:lnSpc>
              <a:spcAft>
                <a:spcPts val="0"/>
              </a:spcAft>
              <a:defRPr/>
            </a:pPr>
            <a:r>
              <a:rPr lang="en-US" altLang="zh-CN" sz="2400" dirty="0" smtClean="0">
                <a:solidFill>
                  <a:schemeClr val="tx1"/>
                </a:solidFill>
              </a:rPr>
              <a:t>        </a:t>
            </a:r>
            <a:r>
              <a:rPr lang="zh-CN" altLang="zh-CN" sz="2400" dirty="0" smtClean="0">
                <a:solidFill>
                  <a:schemeClr val="tx1"/>
                </a:solidFill>
              </a:rPr>
              <a:t>消减</a:t>
            </a:r>
            <a:r>
              <a:rPr lang="zh-CN" altLang="zh-CN" sz="2400" dirty="0">
                <a:solidFill>
                  <a:schemeClr val="tx1"/>
                </a:solidFill>
              </a:rPr>
              <a:t>费用是这种策略的主要动机之一，例如运营成本、管理成本方面</a:t>
            </a:r>
            <a:r>
              <a:rPr lang="zh-CN" altLang="zh-CN" sz="2400" dirty="0" smtClean="0">
                <a:solidFill>
                  <a:schemeClr val="tx1"/>
                </a:solidFill>
              </a:rPr>
              <a:t>。</a:t>
            </a:r>
            <a:endParaRPr lang="en-US" altLang="zh-CN" sz="2400" dirty="0" smtClean="0">
              <a:solidFill>
                <a:schemeClr val="tx1"/>
              </a:solidFill>
            </a:endParaRPr>
          </a:p>
          <a:p>
            <a:pPr algn="l" fontAlgn="auto">
              <a:lnSpc>
                <a:spcPct val="150000"/>
              </a:lnSpc>
              <a:spcAft>
                <a:spcPts val="0"/>
              </a:spcAft>
              <a:defRPr/>
            </a:pPr>
            <a:r>
              <a:rPr lang="zh-CN" altLang="en-US" sz="2400" dirty="0" smtClean="0">
                <a:solidFill>
                  <a:schemeClr val="tx1"/>
                </a:solidFill>
              </a:rPr>
              <a:t>         另外，</a:t>
            </a:r>
            <a:r>
              <a:rPr lang="zh-CN" altLang="zh-CN" sz="2400" dirty="0" smtClean="0">
                <a:solidFill>
                  <a:schemeClr val="tx1"/>
                </a:solidFill>
              </a:rPr>
              <a:t>供应</a:t>
            </a:r>
            <a:r>
              <a:rPr lang="zh-CN" altLang="zh-CN" sz="2400" dirty="0">
                <a:solidFill>
                  <a:schemeClr val="tx1"/>
                </a:solidFill>
              </a:rPr>
              <a:t>商库减少是适应</a:t>
            </a:r>
            <a:r>
              <a:rPr lang="en-US" altLang="zh-CN" sz="2400" dirty="0">
                <a:solidFill>
                  <a:schemeClr val="tx1"/>
                </a:solidFill>
              </a:rPr>
              <a:t>JIT</a:t>
            </a:r>
            <a:r>
              <a:rPr lang="zh-CN" altLang="zh-CN" sz="2400" dirty="0">
                <a:solidFill>
                  <a:schemeClr val="tx1"/>
                </a:solidFill>
              </a:rPr>
              <a:t>生产方式和供应链管理发展要求的一种必然趋势。</a:t>
            </a:r>
            <a:endParaRPr lang="zh-CN" altLang="zh-CN" sz="2400"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052736"/>
            <a:ext cx="7272337" cy="5040089"/>
          </a:xfrm>
        </p:spPr>
        <p:txBody>
          <a:bodyPr rtlCol="0">
            <a:normAutofit/>
          </a:bodyPr>
          <a:lstStyle/>
          <a:p>
            <a:pPr algn="just" fontAlgn="auto">
              <a:spcAft>
                <a:spcPts val="0"/>
              </a:spcAft>
              <a:defRPr/>
            </a:pPr>
            <a:r>
              <a:rPr lang="zh-CN" altLang="en-US" sz="2400" dirty="0" smtClean="0">
                <a:solidFill>
                  <a:srgbClr val="FF0000"/>
                </a:solidFill>
              </a:rPr>
              <a:t>（二）</a:t>
            </a:r>
            <a:r>
              <a:rPr lang="zh-CN" altLang="zh-CN" sz="2400" dirty="0" smtClean="0">
                <a:solidFill>
                  <a:srgbClr val="FF0000"/>
                </a:solidFill>
              </a:rPr>
              <a:t>供应库</a:t>
            </a:r>
            <a:r>
              <a:rPr lang="zh-CN" altLang="zh-CN" sz="2400" dirty="0">
                <a:solidFill>
                  <a:srgbClr val="FF0000"/>
                </a:solidFill>
              </a:rPr>
              <a:t>消减的途径</a:t>
            </a:r>
            <a:endParaRPr lang="zh-CN" altLang="zh-CN" sz="2400" dirty="0">
              <a:solidFill>
                <a:srgbClr val="FF0000"/>
              </a:solidFill>
            </a:endParaRPr>
          </a:p>
          <a:p>
            <a:pPr algn="just" fontAlgn="auto">
              <a:spcAft>
                <a:spcPts val="0"/>
              </a:spcAft>
              <a:defRPr/>
            </a:pPr>
            <a:r>
              <a:rPr lang="en-US" altLang="zh-CN" sz="2400" dirty="0" smtClean="0">
                <a:solidFill>
                  <a:schemeClr val="tx1"/>
                </a:solidFill>
              </a:rPr>
              <a:t>        </a:t>
            </a:r>
            <a:r>
              <a:rPr lang="zh-CN" altLang="zh-CN" sz="2400" dirty="0" smtClean="0">
                <a:solidFill>
                  <a:schemeClr val="tx1"/>
                </a:solidFill>
              </a:rPr>
              <a:t>具体</a:t>
            </a:r>
            <a:r>
              <a:rPr lang="zh-CN" altLang="zh-CN" sz="2400" dirty="0">
                <a:solidFill>
                  <a:schemeClr val="tx1"/>
                </a:solidFill>
              </a:rPr>
              <a:t>来说，公司可通过以下几种途径来减少供应商数量：</a:t>
            </a:r>
            <a:r>
              <a:rPr lang="en-US" altLang="zh-CN" sz="2400" dirty="0">
                <a:solidFill>
                  <a:schemeClr val="tx1"/>
                </a:solidFill>
              </a:rPr>
              <a:t> </a:t>
            </a:r>
            <a:endParaRPr lang="zh-CN" altLang="zh-CN" sz="2400" dirty="0">
              <a:solidFill>
                <a:schemeClr val="tx1"/>
              </a:solidFill>
            </a:endParaRPr>
          </a:p>
          <a:p>
            <a:pPr algn="just" fontAlgn="auto">
              <a:spcAft>
                <a:spcPts val="0"/>
              </a:spcAft>
              <a:defRPr/>
            </a:pPr>
            <a:r>
              <a:rPr lang="zh-CN" altLang="zh-CN" sz="2400" dirty="0">
                <a:solidFill>
                  <a:schemeClr val="tx1"/>
                </a:solidFill>
              </a:rPr>
              <a:t>（</a:t>
            </a:r>
            <a:r>
              <a:rPr lang="en-US" altLang="zh-CN" sz="2400" dirty="0">
                <a:solidFill>
                  <a:schemeClr val="tx1"/>
                </a:solidFill>
              </a:rPr>
              <a:t>1</a:t>
            </a:r>
            <a:r>
              <a:rPr lang="zh-CN" altLang="zh-CN" sz="2400" dirty="0">
                <a:solidFill>
                  <a:schemeClr val="tx1"/>
                </a:solidFill>
              </a:rPr>
              <a:t>）最佳供应商：尽量与其发生多业务来往，从而放弃其余供应商</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chemeClr val="tx1"/>
                </a:solidFill>
              </a:rPr>
              <a:t>（</a:t>
            </a:r>
            <a:r>
              <a:rPr lang="en-US" altLang="zh-CN" sz="2400" dirty="0">
                <a:solidFill>
                  <a:schemeClr val="tx1"/>
                </a:solidFill>
              </a:rPr>
              <a:t>2</a:t>
            </a:r>
            <a:r>
              <a:rPr lang="zh-CN" altLang="zh-CN" sz="2400" dirty="0">
                <a:solidFill>
                  <a:schemeClr val="tx1"/>
                </a:solidFill>
              </a:rPr>
              <a:t>）受限制的供应商：从单一的供应商处购买，可能存在较大的供应风险。降低风险的办法是保留两家或少数几家后备供应商，作为供应商的替补或应急补货的预防措施</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chemeClr val="tx1"/>
                </a:solidFill>
              </a:rPr>
              <a:t>（</a:t>
            </a:r>
            <a:r>
              <a:rPr lang="en-US" altLang="zh-CN" sz="2400" dirty="0">
                <a:solidFill>
                  <a:schemeClr val="tx1"/>
                </a:solidFill>
              </a:rPr>
              <a:t>3</a:t>
            </a:r>
            <a:r>
              <a:rPr lang="zh-CN" altLang="zh-CN" sz="2400" dirty="0">
                <a:solidFill>
                  <a:schemeClr val="tx1"/>
                </a:solidFill>
              </a:rPr>
              <a:t>）标准化和减少种类：与减少供应商基数相关联，缩小产品购买的范围可能导致有业务往来的供应商减少</a:t>
            </a:r>
            <a:endParaRPr lang="zh-CN" altLang="zh-CN" sz="24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124744"/>
            <a:ext cx="7272411" cy="5328592"/>
          </a:xfrm>
        </p:spPr>
        <p:txBody>
          <a:bodyPr rtlCol="0">
            <a:normAutofit fontScale="92500" lnSpcReduction="10000"/>
          </a:bodyPr>
          <a:lstStyle/>
          <a:p>
            <a:pPr algn="l" fontAlgn="auto">
              <a:lnSpc>
                <a:spcPct val="150000"/>
              </a:lnSpc>
              <a:spcAft>
                <a:spcPts val="0"/>
              </a:spcAft>
              <a:defRPr/>
            </a:pPr>
            <a:r>
              <a:rPr lang="zh-CN" altLang="en-US" sz="2400" b="1" dirty="0" smtClean="0">
                <a:solidFill>
                  <a:schemeClr val="tx1"/>
                </a:solidFill>
              </a:rPr>
              <a:t>二、</a:t>
            </a:r>
            <a:r>
              <a:rPr lang="zh-CN" altLang="zh-CN" sz="2400" b="1" dirty="0" smtClean="0">
                <a:solidFill>
                  <a:schemeClr val="tx1"/>
                </a:solidFill>
              </a:rPr>
              <a:t>供应</a:t>
            </a:r>
            <a:r>
              <a:rPr lang="zh-CN" altLang="zh-CN" sz="2400" b="1" dirty="0">
                <a:solidFill>
                  <a:schemeClr val="tx1"/>
                </a:solidFill>
              </a:rPr>
              <a:t>商评价和选择</a:t>
            </a:r>
            <a:endParaRPr lang="zh-CN" altLang="zh-CN" sz="2400" b="1" dirty="0">
              <a:solidFill>
                <a:schemeClr val="tx1"/>
              </a:solidFill>
            </a:endParaRPr>
          </a:p>
          <a:p>
            <a:pPr algn="l" fontAlgn="auto">
              <a:lnSpc>
                <a:spcPct val="150000"/>
              </a:lnSpc>
              <a:spcAft>
                <a:spcPts val="0"/>
              </a:spcAft>
              <a:defRPr/>
            </a:pPr>
            <a:r>
              <a:rPr lang="en-US" altLang="zh-CN" sz="2400" dirty="0" smtClean="0">
                <a:solidFill>
                  <a:schemeClr val="tx1"/>
                </a:solidFill>
              </a:rPr>
              <a:t>         </a:t>
            </a:r>
            <a:r>
              <a:rPr lang="zh-CN" altLang="zh-CN" sz="2400" dirty="0" smtClean="0">
                <a:solidFill>
                  <a:schemeClr val="tx1"/>
                </a:solidFill>
              </a:rPr>
              <a:t>供应</a:t>
            </a:r>
            <a:r>
              <a:rPr lang="zh-CN" altLang="zh-CN" sz="2400" dirty="0">
                <a:solidFill>
                  <a:schemeClr val="tx1"/>
                </a:solidFill>
              </a:rPr>
              <a:t>商评估是给供应商评分和评定等级的过程</a:t>
            </a:r>
            <a:r>
              <a:rPr lang="zh-CN" altLang="zh-CN" sz="2400" dirty="0" smtClean="0">
                <a:solidFill>
                  <a:schemeClr val="tx1"/>
                </a:solidFill>
              </a:rPr>
              <a:t>。</a:t>
            </a:r>
            <a:r>
              <a:rPr lang="zh-CN" altLang="zh-CN" sz="2400" dirty="0">
                <a:solidFill>
                  <a:schemeClr val="tx1"/>
                </a:solidFill>
              </a:rPr>
              <a:t>评价不应仅仅看供应商提出的价格高低，还要考虑供应商的其他特点，如提前期、可靠性、质量和设计能力等，这些方面也影响与该供应商进行交易的总成本</a:t>
            </a:r>
            <a:r>
              <a:rPr lang="zh-CN" altLang="zh-CN" sz="2400" dirty="0" smtClean="0">
                <a:solidFill>
                  <a:schemeClr val="tx1"/>
                </a:solidFill>
              </a:rPr>
              <a:t>。</a:t>
            </a:r>
            <a:endParaRPr lang="en-US" altLang="zh-CN" sz="2400" dirty="0" smtClean="0">
              <a:solidFill>
                <a:schemeClr val="tx1"/>
              </a:solidFill>
            </a:endParaRPr>
          </a:p>
          <a:p>
            <a:pPr algn="l" fontAlgn="auto">
              <a:lnSpc>
                <a:spcPct val="150000"/>
              </a:lnSpc>
              <a:spcAft>
                <a:spcPts val="0"/>
              </a:spcAft>
              <a:defRPr/>
            </a:pPr>
            <a:r>
              <a:rPr lang="zh-CN" altLang="zh-CN" sz="2400" dirty="0">
                <a:solidFill>
                  <a:schemeClr val="tx1"/>
                </a:solidFill>
              </a:rPr>
              <a:t>战略供应商评价和选择过程包括四个主要步骤：</a:t>
            </a:r>
            <a:endParaRPr lang="zh-CN" altLang="zh-CN" sz="2400" dirty="0">
              <a:solidFill>
                <a:schemeClr val="tx1"/>
              </a:solidFill>
            </a:endParaRPr>
          </a:p>
          <a:p>
            <a:pPr algn="l" fontAlgn="auto">
              <a:lnSpc>
                <a:spcPct val="150000"/>
              </a:lnSpc>
              <a:spcAft>
                <a:spcPts val="0"/>
              </a:spcAft>
              <a:defRPr/>
            </a:pPr>
            <a:r>
              <a:rPr lang="zh-CN" altLang="zh-CN" sz="2400" dirty="0" smtClean="0">
                <a:solidFill>
                  <a:schemeClr val="tx1"/>
                </a:solidFill>
              </a:rPr>
              <a:t>（</a:t>
            </a:r>
            <a:r>
              <a:rPr lang="zh-CN" altLang="en-US" sz="2400" dirty="0">
                <a:solidFill>
                  <a:schemeClr val="tx1"/>
                </a:solidFill>
              </a:rPr>
              <a:t>一</a:t>
            </a:r>
            <a:r>
              <a:rPr lang="zh-CN" altLang="zh-CN" sz="2400" dirty="0" smtClean="0">
                <a:solidFill>
                  <a:schemeClr val="tx1"/>
                </a:solidFill>
              </a:rPr>
              <a:t>）</a:t>
            </a:r>
            <a:r>
              <a:rPr lang="zh-CN" altLang="zh-CN" sz="2400" dirty="0">
                <a:solidFill>
                  <a:schemeClr val="tx1"/>
                </a:solidFill>
              </a:rPr>
              <a:t>初始供应商的资格认证。</a:t>
            </a:r>
            <a:endParaRPr lang="zh-CN" altLang="zh-CN" sz="2400" dirty="0">
              <a:solidFill>
                <a:schemeClr val="tx1"/>
              </a:solidFill>
            </a:endParaRPr>
          </a:p>
          <a:p>
            <a:pPr algn="l" fontAlgn="auto">
              <a:lnSpc>
                <a:spcPct val="150000"/>
              </a:lnSpc>
              <a:spcAft>
                <a:spcPts val="0"/>
              </a:spcAft>
              <a:defRPr/>
            </a:pPr>
            <a:r>
              <a:rPr lang="zh-CN" altLang="zh-CN" sz="2400" dirty="0" smtClean="0">
                <a:solidFill>
                  <a:schemeClr val="tx1"/>
                </a:solidFill>
              </a:rPr>
              <a:t>（</a:t>
            </a:r>
            <a:r>
              <a:rPr lang="zh-CN" altLang="en-US" sz="2400" dirty="0" smtClean="0">
                <a:solidFill>
                  <a:schemeClr val="tx1"/>
                </a:solidFill>
              </a:rPr>
              <a:t>二</a:t>
            </a:r>
            <a:r>
              <a:rPr lang="zh-CN" altLang="zh-CN" sz="2400" dirty="0" smtClean="0">
                <a:solidFill>
                  <a:schemeClr val="tx1"/>
                </a:solidFill>
              </a:rPr>
              <a:t>）</a:t>
            </a:r>
            <a:r>
              <a:rPr lang="zh-CN" altLang="zh-CN" sz="2400" dirty="0">
                <a:solidFill>
                  <a:schemeClr val="tx1"/>
                </a:solidFill>
              </a:rPr>
              <a:t>确定供应商评价</a:t>
            </a:r>
            <a:r>
              <a:rPr lang="zh-CN" altLang="zh-CN" sz="2400" dirty="0" smtClean="0">
                <a:solidFill>
                  <a:schemeClr val="tx1"/>
                </a:solidFill>
              </a:rPr>
              <a:t>指标</a:t>
            </a:r>
            <a:r>
              <a:rPr lang="zh-CN" altLang="en-US" sz="2400" dirty="0" smtClean="0">
                <a:solidFill>
                  <a:schemeClr val="tx1"/>
                </a:solidFill>
              </a:rPr>
              <a:t>体系</a:t>
            </a:r>
            <a:r>
              <a:rPr lang="zh-CN" altLang="zh-CN" sz="2400" dirty="0" smtClean="0">
                <a:solidFill>
                  <a:schemeClr val="tx1"/>
                </a:solidFill>
              </a:rPr>
              <a:t>。</a:t>
            </a:r>
            <a:endParaRPr lang="zh-CN" altLang="zh-CN" sz="2400" dirty="0">
              <a:solidFill>
                <a:schemeClr val="tx1"/>
              </a:solidFill>
            </a:endParaRPr>
          </a:p>
          <a:p>
            <a:pPr algn="l" fontAlgn="auto">
              <a:lnSpc>
                <a:spcPct val="150000"/>
              </a:lnSpc>
              <a:spcAft>
                <a:spcPts val="0"/>
              </a:spcAft>
              <a:defRPr/>
            </a:pPr>
            <a:r>
              <a:rPr lang="zh-CN" altLang="zh-CN" sz="2400" dirty="0" smtClean="0">
                <a:solidFill>
                  <a:schemeClr val="tx1"/>
                </a:solidFill>
              </a:rPr>
              <a:t>（</a:t>
            </a:r>
            <a:r>
              <a:rPr lang="zh-CN" altLang="en-US" sz="2400" dirty="0">
                <a:solidFill>
                  <a:schemeClr val="tx1"/>
                </a:solidFill>
              </a:rPr>
              <a:t>三</a:t>
            </a:r>
            <a:r>
              <a:rPr lang="zh-CN" altLang="zh-CN" sz="2400" dirty="0" smtClean="0">
                <a:solidFill>
                  <a:schemeClr val="tx1"/>
                </a:solidFill>
              </a:rPr>
              <a:t>）</a:t>
            </a:r>
            <a:r>
              <a:rPr lang="zh-CN" altLang="zh-CN" sz="2400" dirty="0">
                <a:solidFill>
                  <a:schemeClr val="tx1"/>
                </a:solidFill>
              </a:rPr>
              <a:t>获取相关信息。</a:t>
            </a:r>
            <a:endParaRPr lang="zh-CN" altLang="zh-CN" sz="2400" dirty="0">
              <a:solidFill>
                <a:schemeClr val="tx1"/>
              </a:solidFill>
            </a:endParaRPr>
          </a:p>
          <a:p>
            <a:pPr algn="l" fontAlgn="auto">
              <a:lnSpc>
                <a:spcPct val="150000"/>
              </a:lnSpc>
              <a:spcAft>
                <a:spcPts val="0"/>
              </a:spcAft>
              <a:defRPr/>
            </a:pPr>
            <a:r>
              <a:rPr lang="zh-CN" altLang="zh-CN" sz="2400" dirty="0" smtClean="0">
                <a:solidFill>
                  <a:schemeClr val="tx1"/>
                </a:solidFill>
              </a:rPr>
              <a:t>（</a:t>
            </a:r>
            <a:r>
              <a:rPr lang="zh-CN" altLang="en-US" sz="2400" dirty="0">
                <a:solidFill>
                  <a:schemeClr val="tx1"/>
                </a:solidFill>
              </a:rPr>
              <a:t>四</a:t>
            </a:r>
            <a:r>
              <a:rPr lang="zh-CN" altLang="zh-CN" sz="2400" dirty="0" smtClean="0">
                <a:solidFill>
                  <a:schemeClr val="tx1"/>
                </a:solidFill>
              </a:rPr>
              <a:t>）</a:t>
            </a:r>
            <a:r>
              <a:rPr lang="zh-CN" altLang="en-US" sz="2400" dirty="0" smtClean="0">
                <a:solidFill>
                  <a:schemeClr val="tx1"/>
                </a:solidFill>
              </a:rPr>
              <a:t>综合评价</a:t>
            </a:r>
            <a:r>
              <a:rPr lang="zh-CN" altLang="zh-CN" sz="2400" dirty="0" smtClean="0">
                <a:solidFill>
                  <a:schemeClr val="tx1"/>
                </a:solidFill>
              </a:rPr>
              <a:t>做出</a:t>
            </a:r>
            <a:r>
              <a:rPr lang="zh-CN" altLang="zh-CN" sz="2400" dirty="0">
                <a:solidFill>
                  <a:schemeClr val="tx1"/>
                </a:solidFill>
              </a:rPr>
              <a:t>选择。</a:t>
            </a:r>
            <a:endParaRPr lang="zh-CN" altLang="zh-CN" sz="2400" dirty="0">
              <a:solidFill>
                <a:schemeClr val="tx1"/>
              </a:solidFill>
            </a:endParaRPr>
          </a:p>
          <a:p>
            <a:pPr algn="l" fontAlgn="auto">
              <a:spcAft>
                <a:spcPts val="0"/>
              </a:spcAft>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052736"/>
            <a:ext cx="7488435" cy="5400600"/>
          </a:xfrm>
        </p:spPr>
        <p:txBody>
          <a:bodyPr rtlCol="0">
            <a:normAutofit/>
          </a:bodyPr>
          <a:lstStyle/>
          <a:p>
            <a:pPr algn="l" fontAlgn="auto">
              <a:spcAft>
                <a:spcPts val="0"/>
              </a:spcAft>
              <a:defRPr/>
            </a:pPr>
            <a:r>
              <a:rPr lang="zh-CN" altLang="en-US" sz="2400" b="1" dirty="0" smtClean="0">
                <a:solidFill>
                  <a:schemeClr val="tx1"/>
                </a:solidFill>
              </a:rPr>
              <a:t>三、</a:t>
            </a:r>
            <a:r>
              <a:rPr lang="zh-CN" altLang="zh-CN" sz="2400" b="1" dirty="0" smtClean="0">
                <a:solidFill>
                  <a:schemeClr val="tx1"/>
                </a:solidFill>
              </a:rPr>
              <a:t>供应</a:t>
            </a:r>
            <a:r>
              <a:rPr lang="zh-CN" altLang="zh-CN" sz="2400" b="1" dirty="0">
                <a:solidFill>
                  <a:schemeClr val="tx1"/>
                </a:solidFill>
              </a:rPr>
              <a:t>商</a:t>
            </a:r>
            <a:r>
              <a:rPr lang="zh-CN" altLang="zh-CN" sz="2400" b="1" dirty="0" smtClean="0">
                <a:solidFill>
                  <a:schemeClr val="tx1"/>
                </a:solidFill>
              </a:rPr>
              <a:t>关系</a:t>
            </a:r>
            <a:r>
              <a:rPr lang="zh-CN" altLang="en-US" sz="2400" b="1" dirty="0" smtClean="0">
                <a:solidFill>
                  <a:schemeClr val="tx1"/>
                </a:solidFill>
              </a:rPr>
              <a:t>管理</a:t>
            </a:r>
            <a:endParaRPr lang="en-US" altLang="zh-CN" sz="2400" b="1" dirty="0" smtClean="0">
              <a:solidFill>
                <a:schemeClr val="tx1"/>
              </a:solidFill>
            </a:endParaRPr>
          </a:p>
          <a:p>
            <a:pPr algn="l" fontAlgn="auto">
              <a:spcAft>
                <a:spcPts val="0"/>
              </a:spcAft>
              <a:defRPr/>
            </a:pPr>
            <a:endParaRPr lang="zh-CN" altLang="zh-CN" sz="1100" b="1" dirty="0">
              <a:solidFill>
                <a:schemeClr val="tx1"/>
              </a:solidFill>
            </a:endParaRPr>
          </a:p>
          <a:p>
            <a:pPr algn="l" fontAlgn="auto">
              <a:spcAft>
                <a:spcPts val="0"/>
              </a:spcAft>
              <a:defRPr/>
            </a:pPr>
            <a:r>
              <a:rPr lang="zh-CN" altLang="en-US" sz="2000" dirty="0" smtClean="0">
                <a:solidFill>
                  <a:srgbClr val="FF0000"/>
                </a:solidFill>
              </a:rPr>
              <a:t>（一）</a:t>
            </a:r>
            <a:r>
              <a:rPr lang="zh-CN" altLang="zh-CN" sz="2000" dirty="0" smtClean="0">
                <a:solidFill>
                  <a:srgbClr val="FF0000"/>
                </a:solidFill>
              </a:rPr>
              <a:t>供应</a:t>
            </a:r>
            <a:r>
              <a:rPr lang="zh-CN" altLang="zh-CN" sz="2000" dirty="0">
                <a:solidFill>
                  <a:srgbClr val="FF0000"/>
                </a:solidFill>
              </a:rPr>
              <a:t>商关系的</a:t>
            </a:r>
            <a:r>
              <a:rPr lang="zh-CN" altLang="zh-CN" sz="2000" dirty="0" smtClean="0">
                <a:solidFill>
                  <a:srgbClr val="FF0000"/>
                </a:solidFill>
              </a:rPr>
              <a:t>类型</a:t>
            </a:r>
            <a:endParaRPr lang="en-US" altLang="zh-CN" sz="2000" dirty="0" smtClean="0">
              <a:solidFill>
                <a:srgbClr val="FF0000"/>
              </a:solidFill>
            </a:endParaRPr>
          </a:p>
          <a:p>
            <a:pPr algn="l" fontAlgn="auto">
              <a:spcAft>
                <a:spcPts val="0"/>
              </a:spcAft>
              <a:defRPr/>
            </a:pPr>
            <a:endParaRPr lang="zh-CN" altLang="zh-CN" sz="600" dirty="0">
              <a:solidFill>
                <a:srgbClr val="FF0000"/>
              </a:solidFill>
            </a:endParaRPr>
          </a:p>
          <a:p>
            <a:pPr algn="l" fontAlgn="auto">
              <a:spcAft>
                <a:spcPts val="0"/>
              </a:spcAft>
              <a:defRPr/>
            </a:pPr>
            <a:r>
              <a:rPr lang="zh-CN" altLang="zh-CN" sz="2000" dirty="0" smtClean="0">
                <a:solidFill>
                  <a:schemeClr val="tx1"/>
                </a:solidFill>
              </a:rPr>
              <a:t>确定</a:t>
            </a:r>
            <a:r>
              <a:rPr lang="zh-CN" altLang="zh-CN" sz="2000" dirty="0">
                <a:solidFill>
                  <a:schemeClr val="tx1"/>
                </a:solidFill>
              </a:rPr>
              <a:t>供应商关系类型应该考虑以下四个重要</a:t>
            </a:r>
            <a:r>
              <a:rPr lang="zh-CN" altLang="zh-CN" sz="2000" dirty="0" smtClean="0">
                <a:solidFill>
                  <a:schemeClr val="tx1"/>
                </a:solidFill>
              </a:rPr>
              <a:t>因素</a:t>
            </a:r>
            <a:r>
              <a:rPr lang="en-US" altLang="zh-CN" sz="2000" dirty="0" smtClean="0">
                <a:solidFill>
                  <a:schemeClr val="tx1"/>
                </a:solidFill>
              </a:rPr>
              <a:t>:</a:t>
            </a:r>
            <a:endParaRPr lang="en-US" altLang="zh-CN" sz="2000" dirty="0" smtClean="0">
              <a:solidFill>
                <a:schemeClr val="tx1"/>
              </a:solidFill>
            </a:endParaRPr>
          </a:p>
          <a:p>
            <a:pPr algn="l" fontAlgn="auto">
              <a:spcAft>
                <a:spcPts val="0"/>
              </a:spcAft>
              <a:defRPr/>
            </a:pPr>
            <a:r>
              <a:rPr lang="en-US" altLang="zh-CN" sz="2000" dirty="0" smtClean="0">
                <a:solidFill>
                  <a:schemeClr val="tx1"/>
                </a:solidFill>
              </a:rPr>
              <a:t>1.</a:t>
            </a:r>
            <a:r>
              <a:rPr lang="zh-CN" altLang="zh-CN" sz="2000" dirty="0" smtClean="0">
                <a:solidFill>
                  <a:schemeClr val="tx1"/>
                </a:solidFill>
              </a:rPr>
              <a:t>所</a:t>
            </a:r>
            <a:r>
              <a:rPr lang="zh-CN" altLang="zh-CN" sz="2000" dirty="0">
                <a:solidFill>
                  <a:schemeClr val="tx1"/>
                </a:solidFill>
              </a:rPr>
              <a:t>采购部件的战略重要性</a:t>
            </a:r>
            <a:r>
              <a:rPr lang="zh-CN" altLang="zh-CN" sz="2000" dirty="0" smtClean="0">
                <a:solidFill>
                  <a:schemeClr val="tx1"/>
                </a:solidFill>
              </a:rPr>
              <a:t>。</a:t>
            </a:r>
            <a:endParaRPr lang="en-US" altLang="zh-CN" sz="2000" dirty="0" smtClean="0">
              <a:solidFill>
                <a:schemeClr val="tx1"/>
              </a:solidFill>
            </a:endParaRPr>
          </a:p>
          <a:p>
            <a:pPr algn="l" fontAlgn="auto">
              <a:spcAft>
                <a:spcPts val="0"/>
              </a:spcAft>
              <a:defRPr/>
            </a:pPr>
            <a:r>
              <a:rPr lang="zh-CN" altLang="zh-CN" sz="2000" dirty="0">
                <a:solidFill>
                  <a:schemeClr val="tx1"/>
                </a:solidFill>
              </a:rPr>
              <a:t>如独家占有的技术秘密</a:t>
            </a:r>
            <a:r>
              <a:rPr lang="zh-CN" altLang="zh-CN" sz="2000" dirty="0" smtClean="0">
                <a:solidFill>
                  <a:schemeClr val="tx1"/>
                </a:solidFill>
              </a:rPr>
              <a:t>，</a:t>
            </a:r>
            <a:r>
              <a:rPr lang="zh-CN" altLang="en-US" sz="2000" dirty="0">
                <a:solidFill>
                  <a:schemeClr val="tx1"/>
                </a:solidFill>
              </a:rPr>
              <a:t>应</a:t>
            </a:r>
            <a:r>
              <a:rPr lang="zh-CN" altLang="zh-CN" sz="2000" dirty="0" smtClean="0">
                <a:solidFill>
                  <a:schemeClr val="tx1"/>
                </a:solidFill>
              </a:rPr>
              <a:t>建立</a:t>
            </a:r>
            <a:r>
              <a:rPr lang="zh-CN" altLang="zh-CN" sz="2000" dirty="0">
                <a:solidFill>
                  <a:schemeClr val="tx1"/>
                </a:solidFill>
              </a:rPr>
              <a:t>密切联盟</a:t>
            </a:r>
            <a:r>
              <a:rPr lang="zh-CN" altLang="zh-CN" sz="2000" dirty="0" smtClean="0">
                <a:solidFill>
                  <a:schemeClr val="tx1"/>
                </a:solidFill>
              </a:rPr>
              <a:t>。</a:t>
            </a:r>
            <a:endParaRPr lang="en-US" altLang="zh-CN" sz="2000" dirty="0" smtClean="0">
              <a:solidFill>
                <a:schemeClr val="tx1"/>
              </a:solidFill>
            </a:endParaRPr>
          </a:p>
          <a:p>
            <a:pPr algn="l" fontAlgn="auto">
              <a:spcAft>
                <a:spcPts val="0"/>
              </a:spcAft>
              <a:defRPr/>
            </a:pPr>
            <a:r>
              <a:rPr lang="en-US" altLang="zh-CN" sz="2000" dirty="0" smtClean="0">
                <a:solidFill>
                  <a:schemeClr val="tx1"/>
                </a:solidFill>
              </a:rPr>
              <a:t>2.</a:t>
            </a:r>
            <a:r>
              <a:rPr lang="zh-CN" altLang="zh-CN" sz="2000" dirty="0" smtClean="0">
                <a:solidFill>
                  <a:schemeClr val="tx1"/>
                </a:solidFill>
              </a:rPr>
              <a:t>能够</a:t>
            </a:r>
            <a:r>
              <a:rPr lang="zh-CN" altLang="zh-CN" sz="2000" dirty="0">
                <a:solidFill>
                  <a:schemeClr val="tx1"/>
                </a:solidFill>
              </a:rPr>
              <a:t>提供部件或服务的供应商的数量</a:t>
            </a:r>
            <a:r>
              <a:rPr lang="zh-CN" altLang="zh-CN" sz="2000" dirty="0" smtClean="0">
                <a:solidFill>
                  <a:schemeClr val="tx1"/>
                </a:solidFill>
              </a:rPr>
              <a:t>。</a:t>
            </a:r>
            <a:endParaRPr lang="en-US" altLang="zh-CN" sz="2000" dirty="0" smtClean="0">
              <a:solidFill>
                <a:schemeClr val="tx1"/>
              </a:solidFill>
            </a:endParaRPr>
          </a:p>
          <a:p>
            <a:pPr algn="l" fontAlgn="auto">
              <a:spcAft>
                <a:spcPts val="0"/>
              </a:spcAft>
              <a:defRPr/>
            </a:pPr>
            <a:r>
              <a:rPr lang="zh-CN" altLang="zh-CN" sz="2000" dirty="0">
                <a:solidFill>
                  <a:schemeClr val="tx1"/>
                </a:solidFill>
              </a:rPr>
              <a:t>如果只有一个供应商，企业必须与其保持密切关系。</a:t>
            </a:r>
            <a:endParaRPr lang="zh-CN" altLang="zh-CN" sz="2000" dirty="0">
              <a:solidFill>
                <a:schemeClr val="tx1"/>
              </a:solidFill>
            </a:endParaRPr>
          </a:p>
          <a:p>
            <a:pPr algn="l" fontAlgn="auto">
              <a:spcAft>
                <a:spcPts val="0"/>
              </a:spcAft>
              <a:defRPr/>
            </a:pPr>
            <a:r>
              <a:rPr lang="en-US" altLang="zh-CN" sz="2000" dirty="0" smtClean="0">
                <a:solidFill>
                  <a:schemeClr val="tx1"/>
                </a:solidFill>
              </a:rPr>
              <a:t>3.</a:t>
            </a:r>
            <a:r>
              <a:rPr lang="zh-CN" altLang="zh-CN" sz="2000" dirty="0" smtClean="0">
                <a:solidFill>
                  <a:schemeClr val="tx1"/>
                </a:solidFill>
              </a:rPr>
              <a:t>复杂性。</a:t>
            </a:r>
            <a:endParaRPr lang="en-US" altLang="zh-CN" sz="2000" dirty="0" smtClean="0">
              <a:solidFill>
                <a:schemeClr val="tx1"/>
              </a:solidFill>
            </a:endParaRPr>
          </a:p>
          <a:p>
            <a:pPr algn="l" fontAlgn="auto">
              <a:spcAft>
                <a:spcPts val="0"/>
              </a:spcAft>
              <a:defRPr/>
            </a:pPr>
            <a:r>
              <a:rPr lang="zh-CN" altLang="zh-CN" sz="2000" dirty="0">
                <a:solidFill>
                  <a:schemeClr val="tx1"/>
                </a:solidFill>
              </a:rPr>
              <a:t>即考虑采购部件与最终产品之间的界面的复杂性，以及供应商自身的复杂性。</a:t>
            </a:r>
            <a:endParaRPr lang="zh-CN" altLang="zh-CN" sz="2000" dirty="0">
              <a:solidFill>
                <a:schemeClr val="tx1"/>
              </a:solidFill>
            </a:endParaRPr>
          </a:p>
          <a:p>
            <a:pPr algn="l" fontAlgn="auto">
              <a:spcAft>
                <a:spcPts val="0"/>
              </a:spcAft>
              <a:defRPr/>
            </a:pPr>
            <a:r>
              <a:rPr lang="en-US" altLang="zh-CN" sz="2000" dirty="0" smtClean="0">
                <a:solidFill>
                  <a:schemeClr val="tx1"/>
                </a:solidFill>
              </a:rPr>
              <a:t>4.</a:t>
            </a:r>
            <a:r>
              <a:rPr lang="zh-CN" altLang="zh-CN" sz="2000" dirty="0" smtClean="0">
                <a:solidFill>
                  <a:schemeClr val="tx1"/>
                </a:solidFill>
              </a:rPr>
              <a:t>不确定性。</a:t>
            </a:r>
            <a:endParaRPr lang="en-US" altLang="zh-CN" sz="2000" dirty="0" smtClean="0">
              <a:solidFill>
                <a:schemeClr val="tx1"/>
              </a:solidFill>
            </a:endParaRPr>
          </a:p>
          <a:p>
            <a:pPr algn="l" fontAlgn="auto">
              <a:spcAft>
                <a:spcPts val="0"/>
              </a:spcAft>
              <a:defRPr/>
            </a:pPr>
            <a:r>
              <a:rPr lang="zh-CN" altLang="zh-CN" sz="2000" dirty="0">
                <a:solidFill>
                  <a:schemeClr val="tx1"/>
                </a:solidFill>
              </a:rPr>
              <a:t>如果一种采购关系会造成高度的不确定性，就应该发展更密切的关系。</a:t>
            </a:r>
            <a:endParaRPr lang="en-US" altLang="zh-CN" sz="20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052736"/>
            <a:ext cx="7272337" cy="5040090"/>
          </a:xfrm>
        </p:spPr>
        <p:txBody>
          <a:bodyPr rtlCol="0">
            <a:normAutofit/>
          </a:bodyPr>
          <a:lstStyle/>
          <a:p>
            <a:pPr algn="l" fontAlgn="auto">
              <a:spcAft>
                <a:spcPts val="0"/>
              </a:spcAft>
              <a:defRPr/>
            </a:pPr>
            <a:r>
              <a:rPr lang="zh-CN" altLang="zh-CN" sz="2000" dirty="0">
                <a:solidFill>
                  <a:srgbClr val="0070C0"/>
                </a:solidFill>
              </a:rPr>
              <a:t>“供应商关系谱”</a:t>
            </a:r>
            <a:r>
              <a:rPr lang="zh-CN" altLang="zh-CN" sz="2000" dirty="0">
                <a:solidFill>
                  <a:schemeClr val="tx1"/>
                </a:solidFill>
              </a:rPr>
              <a:t>描述了供应商关系的分类</a:t>
            </a:r>
            <a:r>
              <a:rPr lang="zh-CN" altLang="zh-CN" sz="2000" dirty="0" smtClean="0">
                <a:solidFill>
                  <a:schemeClr val="tx1"/>
                </a:solidFill>
              </a:rPr>
              <a:t>系列</a:t>
            </a:r>
            <a:r>
              <a:rPr lang="zh-CN" altLang="zh-CN" sz="2000" dirty="0">
                <a:solidFill>
                  <a:schemeClr val="tx1"/>
                </a:solidFill>
              </a:rPr>
              <a:t>（参见</a:t>
            </a:r>
            <a:r>
              <a:rPr lang="zh-CN" altLang="zh-CN" sz="2000" dirty="0" smtClean="0">
                <a:solidFill>
                  <a:schemeClr val="tx1"/>
                </a:solidFill>
              </a:rPr>
              <a:t>表</a:t>
            </a:r>
            <a:r>
              <a:rPr lang="en-US" altLang="zh-CN" sz="2000" dirty="0" smtClean="0">
                <a:solidFill>
                  <a:schemeClr val="tx1"/>
                </a:solidFill>
              </a:rPr>
              <a:t>3-2</a:t>
            </a:r>
            <a:r>
              <a:rPr lang="zh-CN" altLang="zh-CN" sz="2000" dirty="0" smtClean="0">
                <a:solidFill>
                  <a:schemeClr val="tx1"/>
                </a:solidFill>
              </a:rPr>
              <a:t>所</a:t>
            </a:r>
            <a:r>
              <a:rPr lang="zh-CN" altLang="zh-CN" sz="2000" dirty="0">
                <a:solidFill>
                  <a:schemeClr val="tx1"/>
                </a:solidFill>
              </a:rPr>
              <a:t>示）</a:t>
            </a:r>
            <a:endParaRPr lang="en-US" altLang="zh-CN" sz="2000" dirty="0" smtClean="0">
              <a:solidFill>
                <a:schemeClr val="tx1"/>
              </a:solidFill>
            </a:endParaRPr>
          </a:p>
          <a:p>
            <a:pPr fontAlgn="auto">
              <a:spcAft>
                <a:spcPts val="0"/>
              </a:spcAft>
              <a:defRPr/>
            </a:pPr>
            <a:endParaRPr lang="en-US" altLang="zh-CN" sz="1800" dirty="0" smtClean="0">
              <a:solidFill>
                <a:schemeClr val="tx1"/>
              </a:solidFill>
            </a:endParaRPr>
          </a:p>
          <a:p>
            <a:pPr fontAlgn="auto">
              <a:spcAft>
                <a:spcPts val="0"/>
              </a:spcAft>
              <a:defRPr/>
            </a:pPr>
            <a:r>
              <a:rPr lang="zh-CN" altLang="zh-CN" sz="1800" dirty="0" smtClean="0">
                <a:solidFill>
                  <a:schemeClr val="tx1"/>
                </a:solidFill>
              </a:rPr>
              <a:t>表</a:t>
            </a:r>
            <a:r>
              <a:rPr lang="en-US" altLang="zh-CN" sz="1800" dirty="0" smtClean="0">
                <a:solidFill>
                  <a:schemeClr val="tx1"/>
                </a:solidFill>
              </a:rPr>
              <a:t>3-2 </a:t>
            </a:r>
            <a:r>
              <a:rPr lang="zh-CN" altLang="zh-CN" sz="1800" dirty="0">
                <a:solidFill>
                  <a:schemeClr val="tx1"/>
                </a:solidFill>
              </a:rPr>
              <a:t>采购供应商关系介于市场交易和纵向一体化之间</a:t>
            </a:r>
            <a:endParaRPr lang="zh-CN" altLang="zh-CN" sz="1800"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pic>
        <p:nvPicPr>
          <p:cNvPr id="3075"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15616" y="2636912"/>
            <a:ext cx="7315660"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algn="l" fontAlgn="auto">
              <a:spcAft>
                <a:spcPts val="0"/>
              </a:spcAft>
              <a:defRPr/>
            </a:pPr>
            <a:r>
              <a:rPr lang="zh-CN" altLang="en-US" sz="2400" dirty="0" smtClean="0">
                <a:solidFill>
                  <a:srgbClr val="FF0000"/>
                </a:solidFill>
              </a:rPr>
              <a:t>（二）</a:t>
            </a:r>
            <a:r>
              <a:rPr lang="zh-CN" altLang="zh-CN" sz="2400" dirty="0" smtClean="0">
                <a:solidFill>
                  <a:srgbClr val="FF0000"/>
                </a:solidFill>
              </a:rPr>
              <a:t>供应</a:t>
            </a:r>
            <a:r>
              <a:rPr lang="zh-CN" altLang="zh-CN" sz="2400" dirty="0">
                <a:solidFill>
                  <a:srgbClr val="FF0000"/>
                </a:solidFill>
              </a:rPr>
              <a:t>商关系的基本趋势</a:t>
            </a:r>
            <a:endParaRPr lang="zh-CN" altLang="zh-CN" sz="2400" dirty="0">
              <a:solidFill>
                <a:srgbClr val="FF0000"/>
              </a:solidFill>
            </a:endParaRPr>
          </a:p>
          <a:p>
            <a:pPr algn="l" fontAlgn="auto">
              <a:spcAft>
                <a:spcPts val="0"/>
              </a:spcAft>
              <a:defRPr/>
            </a:pPr>
            <a:endParaRPr lang="en-US" altLang="zh-CN" sz="2400" dirty="0" smtClean="0"/>
          </a:p>
          <a:p>
            <a:pPr algn="l" fontAlgn="auto">
              <a:spcAft>
                <a:spcPts val="0"/>
              </a:spcAft>
              <a:defRPr/>
            </a:pPr>
            <a:endParaRPr lang="en-US" altLang="zh-CN" sz="2400" dirty="0"/>
          </a:p>
          <a:p>
            <a:pPr algn="l" fontAlgn="auto">
              <a:spcAft>
                <a:spcPts val="0"/>
              </a:spcAft>
              <a:defRPr/>
            </a:pPr>
            <a:endParaRPr lang="en-US" altLang="zh-CN" sz="2400" dirty="0" smtClean="0"/>
          </a:p>
          <a:p>
            <a:pPr algn="l" fontAlgn="auto">
              <a:spcAft>
                <a:spcPts val="0"/>
              </a:spcAft>
              <a:defRPr/>
            </a:pPr>
            <a:endParaRPr lang="en-US" altLang="zh-CN" sz="2400" dirty="0"/>
          </a:p>
          <a:p>
            <a:pPr algn="l" fontAlgn="auto">
              <a:spcAft>
                <a:spcPts val="0"/>
              </a:spcAft>
              <a:defRPr/>
            </a:pPr>
            <a:endParaRPr lang="en-US" altLang="zh-CN" sz="2400" dirty="0" smtClean="0"/>
          </a:p>
          <a:p>
            <a:pPr algn="l" fontAlgn="auto">
              <a:spcAft>
                <a:spcPts val="0"/>
              </a:spcAft>
              <a:defRPr/>
            </a:pPr>
            <a:endParaRPr lang="en-US" altLang="zh-CN" sz="2400" dirty="0"/>
          </a:p>
          <a:p>
            <a:pPr algn="l" fontAlgn="auto">
              <a:spcAft>
                <a:spcPts val="0"/>
              </a:spcAft>
              <a:defRPr/>
            </a:pPr>
            <a:endParaRPr lang="en-US" altLang="zh-CN" sz="2400" dirty="0" smtClean="0"/>
          </a:p>
          <a:p>
            <a:pPr algn="l" fontAlgn="auto">
              <a:spcAft>
                <a:spcPts val="0"/>
              </a:spcAft>
              <a:defRPr/>
            </a:pPr>
            <a:endParaRPr lang="en-US" altLang="zh-CN" sz="2400" dirty="0"/>
          </a:p>
          <a:p>
            <a:pPr fontAlgn="auto">
              <a:spcAft>
                <a:spcPts val="0"/>
              </a:spcAft>
              <a:defRPr/>
            </a:pPr>
            <a:r>
              <a:rPr lang="zh-CN" altLang="zh-CN" sz="2000" dirty="0" smtClean="0">
                <a:solidFill>
                  <a:schemeClr val="tx1"/>
                </a:solidFill>
              </a:rPr>
              <a:t>图</a:t>
            </a:r>
            <a:r>
              <a:rPr lang="en-US" altLang="zh-CN" sz="2000" dirty="0" smtClean="0">
                <a:solidFill>
                  <a:schemeClr val="tx1"/>
                </a:solidFill>
              </a:rPr>
              <a:t>3-6 </a:t>
            </a:r>
            <a:r>
              <a:rPr lang="zh-CN" altLang="zh-CN" sz="2000" dirty="0">
                <a:solidFill>
                  <a:schemeClr val="tx1"/>
                </a:solidFill>
              </a:rPr>
              <a:t>供应商关系的基本趋势</a:t>
            </a:r>
            <a:endParaRPr lang="zh-CN" altLang="zh-CN" sz="2000"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pic>
        <p:nvPicPr>
          <p:cNvPr id="409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45764" y="2276872"/>
            <a:ext cx="5652471" cy="2861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lnSpcReduction="10000"/>
          </a:bodyPr>
          <a:lstStyle/>
          <a:p>
            <a:pPr algn="l"/>
            <a:r>
              <a:rPr lang="en-US" altLang="zh-CN" sz="2400" dirty="0" smtClean="0">
                <a:solidFill>
                  <a:schemeClr val="tx1"/>
                </a:solidFill>
              </a:rPr>
              <a:t>         </a:t>
            </a:r>
            <a:r>
              <a:rPr lang="zh-CN" altLang="zh-CN" sz="2400" dirty="0" smtClean="0">
                <a:solidFill>
                  <a:schemeClr val="tx1"/>
                </a:solidFill>
              </a:rPr>
              <a:t>图</a:t>
            </a:r>
            <a:r>
              <a:rPr lang="en-US" altLang="zh-CN" sz="2400" dirty="0" smtClean="0">
                <a:solidFill>
                  <a:schemeClr val="tx1"/>
                </a:solidFill>
              </a:rPr>
              <a:t>3-7</a:t>
            </a:r>
            <a:r>
              <a:rPr lang="zh-CN" altLang="zh-CN" sz="2400" dirty="0" smtClean="0">
                <a:solidFill>
                  <a:schemeClr val="tx1"/>
                </a:solidFill>
              </a:rPr>
              <a:t>显示</a:t>
            </a:r>
            <a:r>
              <a:rPr lang="zh-CN" altLang="zh-CN" sz="2400" dirty="0">
                <a:solidFill>
                  <a:schemeClr val="tx1"/>
                </a:solidFill>
              </a:rPr>
              <a:t>了交易关系和战略联盟关系的不同特点。蝴蝶图表示传统交易</a:t>
            </a:r>
            <a:r>
              <a:rPr lang="zh-CN" altLang="zh-CN" sz="2400" dirty="0" smtClean="0">
                <a:solidFill>
                  <a:schemeClr val="tx1"/>
                </a:solidFill>
              </a:rPr>
              <a:t>关系</a:t>
            </a:r>
            <a:r>
              <a:rPr lang="zh-CN" altLang="en-US" sz="2400" dirty="0" smtClean="0">
                <a:solidFill>
                  <a:schemeClr val="tx1"/>
                </a:solidFill>
              </a:rPr>
              <a:t>，钻石图表示战略联盟关系</a:t>
            </a:r>
            <a:endParaRPr lang="en-US" altLang="zh-CN" sz="2400" dirty="0" smtClean="0">
              <a:solidFill>
                <a:schemeClr val="tx1"/>
              </a:solidFill>
            </a:endParaRPr>
          </a:p>
          <a:p>
            <a:endParaRPr lang="en-US" altLang="zh-CN" sz="2400" dirty="0">
              <a:solidFill>
                <a:schemeClr val="tx1"/>
              </a:solidFill>
            </a:endParaRPr>
          </a:p>
          <a:p>
            <a:endParaRPr lang="en-US" altLang="zh-CN" sz="2400" dirty="0" smtClean="0">
              <a:solidFill>
                <a:schemeClr val="tx1"/>
              </a:solidFill>
            </a:endParaRPr>
          </a:p>
          <a:p>
            <a:endParaRPr lang="en-US" altLang="zh-CN" sz="2400" dirty="0">
              <a:solidFill>
                <a:schemeClr val="tx1"/>
              </a:solidFill>
            </a:endParaRPr>
          </a:p>
          <a:p>
            <a:endParaRPr lang="en-US" altLang="zh-CN" sz="2400" dirty="0" smtClean="0">
              <a:solidFill>
                <a:schemeClr val="tx1"/>
              </a:solidFill>
            </a:endParaRPr>
          </a:p>
          <a:p>
            <a:endParaRPr lang="en-US" altLang="zh-CN" sz="2400" dirty="0">
              <a:solidFill>
                <a:schemeClr val="tx1"/>
              </a:solidFill>
            </a:endParaRPr>
          </a:p>
          <a:p>
            <a:endParaRPr lang="en-US" altLang="zh-CN" sz="2400" dirty="0" smtClean="0">
              <a:solidFill>
                <a:schemeClr val="tx1"/>
              </a:solidFill>
            </a:endParaRPr>
          </a:p>
          <a:p>
            <a:endParaRPr lang="en-US" altLang="zh-CN" sz="2400" dirty="0">
              <a:solidFill>
                <a:schemeClr val="tx1"/>
              </a:solidFill>
            </a:endParaRPr>
          </a:p>
          <a:p>
            <a:endParaRPr lang="en-US" altLang="zh-CN" sz="2400" dirty="0" smtClean="0">
              <a:solidFill>
                <a:schemeClr val="tx1"/>
              </a:solidFill>
            </a:endParaRPr>
          </a:p>
          <a:p>
            <a:r>
              <a:rPr lang="zh-CN" altLang="zh-CN" sz="2400" dirty="0" smtClean="0">
                <a:solidFill>
                  <a:schemeClr val="tx1"/>
                </a:solidFill>
              </a:rPr>
              <a:t>图</a:t>
            </a:r>
            <a:r>
              <a:rPr lang="en-US" altLang="zh-CN" sz="2400" dirty="0" smtClean="0">
                <a:solidFill>
                  <a:schemeClr val="tx1"/>
                </a:solidFill>
              </a:rPr>
              <a:t>3-7 </a:t>
            </a:r>
            <a:r>
              <a:rPr lang="zh-CN" altLang="zh-CN" sz="2400" dirty="0">
                <a:solidFill>
                  <a:schemeClr val="tx1"/>
                </a:solidFill>
              </a:rPr>
              <a:t>传统供应商关系和战略联盟</a:t>
            </a:r>
            <a:endParaRPr lang="zh-CN" altLang="zh-CN" sz="2400" dirty="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pic>
        <p:nvPicPr>
          <p:cNvPr id="5123"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835696" y="2348880"/>
            <a:ext cx="6165420" cy="2913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lnSpcReduction="10000"/>
          </a:bodyPr>
          <a:lstStyle/>
          <a:p>
            <a:pPr algn="just" fontAlgn="auto">
              <a:spcAft>
                <a:spcPts val="0"/>
              </a:spcAft>
              <a:defRPr/>
            </a:pPr>
            <a:r>
              <a:rPr lang="zh-CN" altLang="en-US" sz="2400" dirty="0" smtClean="0">
                <a:solidFill>
                  <a:schemeClr val="tx1"/>
                </a:solidFill>
              </a:rPr>
              <a:t>（三）供应商关系管理策略</a:t>
            </a:r>
            <a:endParaRPr lang="en-US" altLang="zh-CN" sz="2400" dirty="0" smtClean="0">
              <a:solidFill>
                <a:schemeClr val="tx1"/>
              </a:solidFill>
            </a:endParaRPr>
          </a:p>
          <a:p>
            <a:pPr algn="just" fontAlgn="auto">
              <a:spcAft>
                <a:spcPts val="0"/>
              </a:spcAft>
              <a:defRPr/>
            </a:pPr>
            <a:r>
              <a:rPr lang="en-US" altLang="zh-CN" sz="2400" dirty="0">
                <a:solidFill>
                  <a:schemeClr val="tx1"/>
                </a:solidFill>
              </a:rPr>
              <a:t> </a:t>
            </a:r>
            <a:r>
              <a:rPr lang="en-US" altLang="zh-CN" sz="2400" dirty="0" smtClean="0">
                <a:solidFill>
                  <a:schemeClr val="tx1"/>
                </a:solidFill>
              </a:rPr>
              <a:t>        </a:t>
            </a:r>
            <a:r>
              <a:rPr lang="zh-CN" altLang="zh-CN" sz="2400" dirty="0" smtClean="0">
                <a:solidFill>
                  <a:schemeClr val="tx1"/>
                </a:solidFill>
              </a:rPr>
              <a:t>供应</a:t>
            </a:r>
            <a:r>
              <a:rPr lang="zh-CN" altLang="zh-CN" sz="2400" dirty="0">
                <a:solidFill>
                  <a:schemeClr val="tx1"/>
                </a:solidFill>
              </a:rPr>
              <a:t>商关系管理（</a:t>
            </a:r>
            <a:r>
              <a:rPr lang="en-US" altLang="zh-CN" sz="2400" dirty="0">
                <a:solidFill>
                  <a:schemeClr val="tx1"/>
                </a:solidFill>
              </a:rPr>
              <a:t>Supplier relationship Management</a:t>
            </a:r>
            <a:r>
              <a:rPr lang="zh-CN" altLang="zh-CN" sz="2400" dirty="0">
                <a:solidFill>
                  <a:schemeClr val="tx1"/>
                </a:solidFill>
              </a:rPr>
              <a:t>，</a:t>
            </a:r>
            <a:r>
              <a:rPr lang="en-US" altLang="zh-CN" sz="2400" dirty="0">
                <a:solidFill>
                  <a:schemeClr val="tx1"/>
                </a:solidFill>
              </a:rPr>
              <a:t>SRM</a:t>
            </a:r>
            <a:r>
              <a:rPr lang="zh-CN" altLang="zh-CN" sz="2400" dirty="0">
                <a:solidFill>
                  <a:schemeClr val="tx1"/>
                </a:solidFill>
              </a:rPr>
              <a:t>）是指企业要决定同供应商建立何种关系，怎样建立这种关系？确定了关系类型的决策之后，如何积极的管理这些关系</a:t>
            </a:r>
            <a:r>
              <a:rPr lang="zh-CN" altLang="zh-CN" sz="2400" dirty="0" smtClean="0">
                <a:solidFill>
                  <a:schemeClr val="tx1"/>
                </a:solidFill>
              </a:rPr>
              <a:t>？</a:t>
            </a:r>
            <a:endParaRPr lang="en-US" altLang="zh-CN" sz="2400" dirty="0" smtClean="0">
              <a:solidFill>
                <a:schemeClr val="tx1"/>
              </a:solidFill>
            </a:endParaRPr>
          </a:p>
          <a:p>
            <a:pPr algn="just" fontAlgn="auto">
              <a:lnSpc>
                <a:spcPct val="150000"/>
              </a:lnSpc>
              <a:spcAft>
                <a:spcPts val="0"/>
              </a:spcAft>
              <a:defRPr/>
            </a:pPr>
            <a:r>
              <a:rPr lang="en-US" altLang="zh-CN" sz="2400" dirty="0" smtClean="0">
                <a:solidFill>
                  <a:schemeClr val="tx1"/>
                </a:solidFill>
              </a:rPr>
              <a:t>         </a:t>
            </a:r>
            <a:r>
              <a:rPr lang="zh-CN" altLang="zh-CN" sz="2400" dirty="0" smtClean="0">
                <a:solidFill>
                  <a:schemeClr val="tx1"/>
                </a:solidFill>
              </a:rPr>
              <a:t>供应</a:t>
            </a:r>
            <a:r>
              <a:rPr lang="zh-CN" altLang="zh-CN" sz="2400" dirty="0">
                <a:solidFill>
                  <a:schemeClr val="tx1"/>
                </a:solidFill>
              </a:rPr>
              <a:t>商关系管理过程包括建立、维持、终止几个阶段，重点是对供应商关系采取控制、改善或淘汰等策略。供应商管理和控制方式包括完全竞争控制；合约控制；股权控制；管理输出；建立激励机制等多种可选方案。</a:t>
            </a:r>
            <a:endParaRPr lang="zh-CN" altLang="zh-CN" sz="2400" dirty="0">
              <a:solidFill>
                <a:schemeClr val="tx1"/>
              </a:solidFill>
            </a:endParaRPr>
          </a:p>
          <a:p>
            <a:pPr algn="just" fontAlgn="auto">
              <a:spcAft>
                <a:spcPts val="0"/>
              </a:spcAft>
              <a:defRPr/>
            </a:pPr>
            <a:endParaRPr lang="zh-CN" altLang="zh-CN" sz="24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algn="l" fontAlgn="auto">
              <a:spcAft>
                <a:spcPts val="0"/>
              </a:spcAft>
              <a:defRPr/>
            </a:pPr>
            <a:endParaRPr lang="en-US" altLang="zh-CN" sz="2400" dirty="0" smtClean="0"/>
          </a:p>
          <a:p>
            <a:pPr algn="l" fontAlgn="auto">
              <a:spcAft>
                <a:spcPts val="0"/>
              </a:spcAft>
              <a:defRPr/>
            </a:pPr>
            <a:endParaRPr lang="en-US" altLang="zh-CN" sz="2400" dirty="0"/>
          </a:p>
          <a:p>
            <a:pPr algn="l" fontAlgn="auto">
              <a:spcAft>
                <a:spcPts val="0"/>
              </a:spcAft>
              <a:defRPr/>
            </a:pPr>
            <a:endParaRPr lang="en-US" altLang="zh-CN" sz="2400" dirty="0" smtClean="0"/>
          </a:p>
          <a:p>
            <a:pPr algn="l" fontAlgn="auto">
              <a:spcAft>
                <a:spcPts val="0"/>
              </a:spcAft>
              <a:defRPr/>
            </a:pPr>
            <a:endParaRPr lang="en-US" altLang="zh-CN" sz="2400" dirty="0"/>
          </a:p>
          <a:p>
            <a:pPr algn="l" fontAlgn="auto">
              <a:spcAft>
                <a:spcPts val="0"/>
              </a:spcAft>
              <a:defRPr/>
            </a:pPr>
            <a:endParaRPr lang="en-US" altLang="zh-CN" sz="2400" dirty="0" smtClean="0"/>
          </a:p>
          <a:p>
            <a:pPr algn="l" fontAlgn="auto">
              <a:spcAft>
                <a:spcPts val="0"/>
              </a:spcAft>
              <a:defRPr/>
            </a:pPr>
            <a:endParaRPr lang="en-US" altLang="zh-CN" sz="2400" dirty="0"/>
          </a:p>
          <a:p>
            <a:pPr algn="l" fontAlgn="auto">
              <a:spcAft>
                <a:spcPts val="0"/>
              </a:spcAft>
              <a:defRPr/>
            </a:pPr>
            <a:endParaRPr lang="en-US" altLang="zh-CN" sz="2400" dirty="0" smtClean="0"/>
          </a:p>
          <a:p>
            <a:pPr fontAlgn="auto">
              <a:spcAft>
                <a:spcPts val="0"/>
              </a:spcAft>
              <a:defRPr/>
            </a:pPr>
            <a:endParaRPr lang="en-US" altLang="zh-CN" sz="2400" dirty="0" smtClean="0">
              <a:solidFill>
                <a:schemeClr val="tx1"/>
              </a:solidFill>
            </a:endParaRPr>
          </a:p>
          <a:p>
            <a:pPr fontAlgn="auto">
              <a:spcAft>
                <a:spcPts val="0"/>
              </a:spcAft>
              <a:defRPr/>
            </a:pPr>
            <a:r>
              <a:rPr lang="zh-CN" altLang="zh-CN" sz="2400" dirty="0" smtClean="0">
                <a:solidFill>
                  <a:schemeClr val="tx1"/>
                </a:solidFill>
              </a:rPr>
              <a:t>图</a:t>
            </a:r>
            <a:r>
              <a:rPr lang="en-US" altLang="zh-CN" sz="2400" dirty="0" smtClean="0">
                <a:solidFill>
                  <a:schemeClr val="tx1"/>
                </a:solidFill>
              </a:rPr>
              <a:t>3-2   </a:t>
            </a:r>
            <a:r>
              <a:rPr lang="zh-CN" altLang="zh-CN" sz="2400" dirty="0" smtClean="0">
                <a:solidFill>
                  <a:schemeClr val="tx1"/>
                </a:solidFill>
              </a:rPr>
              <a:t>采购</a:t>
            </a:r>
            <a:r>
              <a:rPr lang="zh-CN" altLang="zh-CN" sz="2400" dirty="0">
                <a:solidFill>
                  <a:schemeClr val="tx1"/>
                </a:solidFill>
              </a:rPr>
              <a:t>职能的定位和责任</a:t>
            </a:r>
            <a:endParaRPr lang="zh-CN" altLang="zh-CN" sz="2400"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l" fontAlgn="auto">
              <a:spcAft>
                <a:spcPts val="0"/>
              </a:spcAft>
              <a:buFont typeface="Arial" panose="020B0604020202020204" pitchFamily="34" charset="0"/>
              <a:buNone/>
              <a:defRPr/>
            </a:pPr>
            <a:endParaRPr lang="en-US" altLang="zh-CN" sz="2400"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l" fontAlgn="auto">
              <a:spcAft>
                <a:spcPts val="0"/>
              </a:spcAft>
              <a:buFont typeface="Arial" panose="020B0604020202020204" pitchFamily="34" charset="0"/>
              <a:buNone/>
              <a:defRPr/>
            </a:pPr>
            <a:endParaRPr lang="en-US" altLang="zh-CN" sz="2400"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l" fontAlgn="auto">
              <a:spcAft>
                <a:spcPts val="0"/>
              </a:spcAft>
              <a:buFont typeface="Arial" panose="020B0604020202020204" pitchFamily="34" charset="0"/>
              <a:buNone/>
              <a:defRPr/>
            </a:pPr>
            <a:endParaRPr lang="en-US" altLang="zh-CN" sz="2400"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59053" y="1929905"/>
            <a:ext cx="6225893"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lnSpcReduction="10000"/>
          </a:bodyPr>
          <a:lstStyle/>
          <a:p>
            <a:pPr algn="l" fontAlgn="auto">
              <a:spcAft>
                <a:spcPts val="0"/>
              </a:spcAft>
              <a:defRPr/>
            </a:pPr>
            <a:r>
              <a:rPr lang="zh-CN" altLang="en-US" sz="2400" b="1" dirty="0" smtClean="0">
                <a:solidFill>
                  <a:schemeClr val="tx1"/>
                </a:solidFill>
              </a:rPr>
              <a:t>四、</a:t>
            </a:r>
            <a:r>
              <a:rPr lang="zh-CN" altLang="zh-CN" sz="2400" b="1" dirty="0" smtClean="0">
                <a:solidFill>
                  <a:schemeClr val="tx1"/>
                </a:solidFill>
              </a:rPr>
              <a:t>供应</a:t>
            </a:r>
            <a:r>
              <a:rPr lang="zh-CN" altLang="zh-CN" sz="2400" b="1" dirty="0">
                <a:solidFill>
                  <a:schemeClr val="tx1"/>
                </a:solidFill>
              </a:rPr>
              <a:t>商</a:t>
            </a:r>
            <a:r>
              <a:rPr lang="zh-CN" altLang="zh-CN" sz="2400" b="1" dirty="0" smtClean="0">
                <a:solidFill>
                  <a:schemeClr val="tx1"/>
                </a:solidFill>
              </a:rPr>
              <a:t>开发</a:t>
            </a:r>
            <a:endParaRPr lang="en-US" altLang="zh-CN" sz="2400" b="1" dirty="0" smtClean="0">
              <a:solidFill>
                <a:schemeClr val="tx1"/>
              </a:solidFill>
            </a:endParaRPr>
          </a:p>
          <a:p>
            <a:pPr algn="l" fontAlgn="auto">
              <a:spcAft>
                <a:spcPts val="0"/>
              </a:spcAft>
              <a:defRPr/>
            </a:pPr>
            <a:r>
              <a:rPr lang="en-US" altLang="zh-CN" sz="2400" dirty="0" smtClean="0">
                <a:solidFill>
                  <a:schemeClr val="tx1"/>
                </a:solidFill>
              </a:rPr>
              <a:t>         </a:t>
            </a:r>
            <a:r>
              <a:rPr lang="zh-CN" altLang="zh-CN" sz="2400" dirty="0" smtClean="0">
                <a:solidFill>
                  <a:schemeClr val="tx1"/>
                </a:solidFill>
              </a:rPr>
              <a:t>供应</a:t>
            </a:r>
            <a:r>
              <a:rPr lang="zh-CN" altLang="zh-CN" sz="2400" dirty="0">
                <a:solidFill>
                  <a:schemeClr val="tx1"/>
                </a:solidFill>
              </a:rPr>
              <a:t>商开发的过程可以简单的描述为：为了满足企业的短期或长期的供应需求，买方帮助供应商提高能力和改善绩效所做出的努力</a:t>
            </a:r>
            <a:r>
              <a:rPr lang="zh-CN" altLang="zh-CN" sz="2400" dirty="0" smtClean="0">
                <a:solidFill>
                  <a:schemeClr val="tx1"/>
                </a:solidFill>
              </a:rPr>
              <a:t>。</a:t>
            </a:r>
            <a:endParaRPr lang="en-US" altLang="zh-CN" sz="2400" dirty="0" smtClean="0">
              <a:solidFill>
                <a:schemeClr val="tx1"/>
              </a:solidFill>
            </a:endParaRPr>
          </a:p>
          <a:p>
            <a:pPr algn="l" fontAlgn="auto">
              <a:spcAft>
                <a:spcPts val="0"/>
              </a:spcAft>
              <a:defRPr/>
            </a:pPr>
            <a:r>
              <a:rPr lang="en-US" altLang="zh-CN" sz="2400" dirty="0" err="1">
                <a:solidFill>
                  <a:schemeClr val="tx1"/>
                </a:solidFill>
              </a:rPr>
              <a:t>Handfield</a:t>
            </a:r>
            <a:r>
              <a:rPr lang="zh-CN" altLang="zh-CN" sz="2400" dirty="0">
                <a:solidFill>
                  <a:schemeClr val="tx1"/>
                </a:solidFill>
              </a:rPr>
              <a:t>等（</a:t>
            </a:r>
            <a:r>
              <a:rPr lang="en-US" altLang="zh-CN" sz="2400" dirty="0">
                <a:solidFill>
                  <a:schemeClr val="tx1"/>
                </a:solidFill>
              </a:rPr>
              <a:t>2000</a:t>
            </a:r>
            <a:r>
              <a:rPr lang="zh-CN" altLang="zh-CN" sz="2400" dirty="0">
                <a:solidFill>
                  <a:schemeClr val="tx1"/>
                </a:solidFill>
              </a:rPr>
              <a:t>）提出了供应商开发的七步流程图</a:t>
            </a:r>
            <a:r>
              <a:rPr lang="zh-CN" altLang="zh-CN" sz="2400" dirty="0" smtClean="0">
                <a:solidFill>
                  <a:schemeClr val="tx1"/>
                </a:solidFill>
              </a:rPr>
              <a:t>：</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1.</a:t>
            </a:r>
            <a:r>
              <a:rPr lang="zh-CN" altLang="zh-CN" sz="2400" dirty="0" smtClean="0">
                <a:solidFill>
                  <a:schemeClr val="tx1"/>
                </a:solidFill>
              </a:rPr>
              <a:t>识别</a:t>
            </a:r>
            <a:r>
              <a:rPr lang="zh-CN" altLang="zh-CN" sz="2400" dirty="0">
                <a:solidFill>
                  <a:schemeClr val="tx1"/>
                </a:solidFill>
              </a:rPr>
              <a:t>关键商品</a:t>
            </a:r>
            <a:r>
              <a:rPr lang="zh-CN" altLang="zh-CN" sz="2400" dirty="0" smtClean="0">
                <a:solidFill>
                  <a:schemeClr val="tx1"/>
                </a:solidFill>
              </a:rPr>
              <a:t>。</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2.</a:t>
            </a:r>
            <a:r>
              <a:rPr lang="zh-CN" altLang="zh-CN" sz="2400" dirty="0" smtClean="0">
                <a:solidFill>
                  <a:schemeClr val="tx1"/>
                </a:solidFill>
              </a:rPr>
              <a:t>识别关键供应商。</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3.</a:t>
            </a:r>
            <a:r>
              <a:rPr lang="zh-CN" altLang="zh-CN" sz="2400" dirty="0" smtClean="0">
                <a:solidFill>
                  <a:schemeClr val="tx1"/>
                </a:solidFill>
              </a:rPr>
              <a:t>组建</a:t>
            </a:r>
            <a:r>
              <a:rPr lang="zh-CN" altLang="zh-CN" sz="2400" dirty="0">
                <a:solidFill>
                  <a:schemeClr val="tx1"/>
                </a:solidFill>
              </a:rPr>
              <a:t>跨职能团队</a:t>
            </a:r>
            <a:r>
              <a:rPr lang="zh-CN" altLang="zh-CN" sz="2400" dirty="0" smtClean="0">
                <a:solidFill>
                  <a:schemeClr val="tx1"/>
                </a:solidFill>
              </a:rPr>
              <a:t>。</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4.</a:t>
            </a:r>
            <a:r>
              <a:rPr lang="zh-CN" altLang="zh-CN" sz="2400" dirty="0" smtClean="0">
                <a:solidFill>
                  <a:schemeClr val="tx1"/>
                </a:solidFill>
              </a:rPr>
              <a:t>约见</a:t>
            </a:r>
            <a:r>
              <a:rPr lang="zh-CN" altLang="zh-CN" sz="2400" dirty="0">
                <a:solidFill>
                  <a:schemeClr val="tx1"/>
                </a:solidFill>
              </a:rPr>
              <a:t>供应商的高层管理者</a:t>
            </a:r>
            <a:r>
              <a:rPr lang="zh-CN" altLang="zh-CN" sz="2400" dirty="0" smtClean="0">
                <a:solidFill>
                  <a:schemeClr val="tx1"/>
                </a:solidFill>
              </a:rPr>
              <a:t>。</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5.</a:t>
            </a:r>
            <a:r>
              <a:rPr lang="zh-CN" altLang="zh-CN" sz="2400" dirty="0" smtClean="0">
                <a:solidFill>
                  <a:schemeClr val="tx1"/>
                </a:solidFill>
              </a:rPr>
              <a:t>识别</a:t>
            </a:r>
            <a:r>
              <a:rPr lang="zh-CN" altLang="zh-CN" sz="2400" dirty="0">
                <a:solidFill>
                  <a:schemeClr val="tx1"/>
                </a:solidFill>
              </a:rPr>
              <a:t>关键项目</a:t>
            </a:r>
            <a:r>
              <a:rPr lang="zh-CN" altLang="zh-CN" sz="2400" dirty="0" smtClean="0">
                <a:solidFill>
                  <a:schemeClr val="tx1"/>
                </a:solidFill>
              </a:rPr>
              <a:t>。</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6.</a:t>
            </a:r>
            <a:r>
              <a:rPr lang="zh-CN" altLang="zh-CN" sz="2400" dirty="0" smtClean="0">
                <a:solidFill>
                  <a:schemeClr val="tx1"/>
                </a:solidFill>
              </a:rPr>
              <a:t>定义</a:t>
            </a:r>
            <a:r>
              <a:rPr lang="zh-CN" altLang="zh-CN" sz="2400" dirty="0">
                <a:solidFill>
                  <a:schemeClr val="tx1"/>
                </a:solidFill>
              </a:rPr>
              <a:t>合同细节</a:t>
            </a:r>
            <a:r>
              <a:rPr lang="zh-CN" altLang="zh-CN" sz="2400" dirty="0" smtClean="0">
                <a:solidFill>
                  <a:schemeClr val="tx1"/>
                </a:solidFill>
              </a:rPr>
              <a:t>。</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7.</a:t>
            </a:r>
            <a:r>
              <a:rPr lang="zh-CN" altLang="zh-CN" sz="2400" dirty="0" smtClean="0">
                <a:solidFill>
                  <a:schemeClr val="tx1"/>
                </a:solidFill>
              </a:rPr>
              <a:t>监控状态</a:t>
            </a:r>
            <a:r>
              <a:rPr lang="zh-CN" altLang="zh-CN" sz="2400" dirty="0">
                <a:solidFill>
                  <a:schemeClr val="tx1"/>
                </a:solidFill>
              </a:rPr>
              <a:t>和修改策略。</a:t>
            </a: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196752"/>
            <a:ext cx="7488435" cy="4896073"/>
          </a:xfrm>
        </p:spPr>
        <p:txBody>
          <a:bodyPr rtlCol="0">
            <a:normAutofit/>
          </a:bodyPr>
          <a:lstStyle/>
          <a:p>
            <a:pPr algn="l" fontAlgn="auto">
              <a:spcAft>
                <a:spcPts val="0"/>
              </a:spcAft>
              <a:defRPr/>
            </a:pPr>
            <a:r>
              <a:rPr lang="zh-CN" altLang="en-US" sz="2400" b="1" dirty="0" smtClean="0">
                <a:solidFill>
                  <a:schemeClr val="tx1"/>
                </a:solidFill>
              </a:rPr>
              <a:t>五、</a:t>
            </a:r>
            <a:r>
              <a:rPr lang="zh-CN" altLang="zh-CN" sz="2400" b="1" dirty="0" smtClean="0">
                <a:solidFill>
                  <a:schemeClr val="tx1"/>
                </a:solidFill>
              </a:rPr>
              <a:t>利用</a:t>
            </a:r>
            <a:r>
              <a:rPr lang="zh-CN" altLang="zh-CN" sz="2400" b="1" dirty="0">
                <a:solidFill>
                  <a:schemeClr val="tx1"/>
                </a:solidFill>
              </a:rPr>
              <a:t>供应商创新</a:t>
            </a:r>
            <a:endParaRPr lang="en-US" altLang="zh-CN" sz="2400" b="1" dirty="0" smtClean="0">
              <a:solidFill>
                <a:schemeClr val="tx1"/>
              </a:solidFill>
            </a:endParaRPr>
          </a:p>
          <a:p>
            <a:pPr algn="just" fontAlgn="auto">
              <a:spcAft>
                <a:spcPts val="0"/>
              </a:spcAft>
              <a:defRPr/>
            </a:pPr>
            <a:r>
              <a:rPr lang="zh-CN" altLang="en-US" sz="2400" dirty="0" smtClean="0">
                <a:solidFill>
                  <a:srgbClr val="FF0000"/>
                </a:solidFill>
              </a:rPr>
              <a:t>（一）</a:t>
            </a:r>
            <a:r>
              <a:rPr lang="zh-CN" altLang="zh-CN" sz="2400" dirty="0" smtClean="0">
                <a:solidFill>
                  <a:srgbClr val="FF0000"/>
                </a:solidFill>
              </a:rPr>
              <a:t>新产品</a:t>
            </a:r>
            <a:r>
              <a:rPr lang="zh-CN" altLang="zh-CN" sz="2400" dirty="0">
                <a:solidFill>
                  <a:srgbClr val="FF0000"/>
                </a:solidFill>
              </a:rPr>
              <a:t>开发与供应商早期参与</a:t>
            </a:r>
            <a:endParaRPr lang="zh-CN" altLang="zh-CN" sz="2400" dirty="0">
              <a:solidFill>
                <a:srgbClr val="FF0000"/>
              </a:solidFill>
            </a:endParaRPr>
          </a:p>
          <a:p>
            <a:pPr algn="just" fontAlgn="auto">
              <a:lnSpc>
                <a:spcPct val="150000"/>
              </a:lnSpc>
              <a:spcAft>
                <a:spcPts val="0"/>
              </a:spcAft>
              <a:defRPr/>
            </a:pPr>
            <a:r>
              <a:rPr lang="en-US" altLang="zh-CN" sz="2400" dirty="0" smtClean="0">
                <a:solidFill>
                  <a:schemeClr val="tx1"/>
                </a:solidFill>
              </a:rPr>
              <a:t>       </a:t>
            </a:r>
            <a:r>
              <a:rPr lang="zh-CN" altLang="zh-CN" sz="2400" dirty="0" smtClean="0">
                <a:solidFill>
                  <a:schemeClr val="tx1"/>
                </a:solidFill>
              </a:rPr>
              <a:t>供应</a:t>
            </a:r>
            <a:r>
              <a:rPr lang="zh-CN" altLang="zh-CN" sz="2400" dirty="0">
                <a:solidFill>
                  <a:schemeClr val="tx1"/>
                </a:solidFill>
              </a:rPr>
              <a:t>商早期参与（</a:t>
            </a:r>
            <a:r>
              <a:rPr lang="en-US" altLang="zh-CN" sz="2400" dirty="0">
                <a:solidFill>
                  <a:schemeClr val="tx1"/>
                </a:solidFill>
              </a:rPr>
              <a:t>Early Supplier Involvement</a:t>
            </a:r>
            <a:r>
              <a:rPr lang="zh-CN" altLang="zh-CN" sz="2400" dirty="0">
                <a:solidFill>
                  <a:schemeClr val="tx1"/>
                </a:solidFill>
              </a:rPr>
              <a:t>，</a:t>
            </a:r>
            <a:r>
              <a:rPr lang="en-US" altLang="zh-CN" sz="2400" dirty="0">
                <a:solidFill>
                  <a:schemeClr val="tx1"/>
                </a:solidFill>
              </a:rPr>
              <a:t>ESI</a:t>
            </a:r>
            <a:r>
              <a:rPr lang="zh-CN" altLang="zh-CN" sz="2400" dirty="0">
                <a:solidFill>
                  <a:schemeClr val="tx1"/>
                </a:solidFill>
              </a:rPr>
              <a:t>）</a:t>
            </a:r>
            <a:r>
              <a:rPr lang="zh-CN" altLang="zh-CN" sz="2400" dirty="0" smtClean="0">
                <a:solidFill>
                  <a:schemeClr val="tx1"/>
                </a:solidFill>
              </a:rPr>
              <a:t>到</a:t>
            </a:r>
            <a:r>
              <a:rPr lang="zh-CN" altLang="en-US" sz="2400" dirty="0" smtClean="0">
                <a:solidFill>
                  <a:schemeClr val="tx1"/>
                </a:solidFill>
              </a:rPr>
              <a:t>新产品开发</a:t>
            </a:r>
            <a:r>
              <a:rPr lang="zh-CN" altLang="zh-CN" sz="2400" dirty="0">
                <a:solidFill>
                  <a:schemeClr val="tx1"/>
                </a:solidFill>
              </a:rPr>
              <a:t>（</a:t>
            </a:r>
            <a:r>
              <a:rPr lang="en-US" altLang="zh-CN" sz="2400" dirty="0">
                <a:solidFill>
                  <a:schemeClr val="tx1"/>
                </a:solidFill>
              </a:rPr>
              <a:t>New Product Development</a:t>
            </a:r>
            <a:r>
              <a:rPr lang="zh-CN" altLang="zh-CN" sz="2400" dirty="0">
                <a:solidFill>
                  <a:schemeClr val="tx1"/>
                </a:solidFill>
              </a:rPr>
              <a:t>，</a:t>
            </a:r>
            <a:r>
              <a:rPr lang="en-US" altLang="zh-CN" sz="2400" dirty="0">
                <a:solidFill>
                  <a:schemeClr val="tx1"/>
                </a:solidFill>
              </a:rPr>
              <a:t>NPD</a:t>
            </a:r>
            <a:r>
              <a:rPr lang="zh-CN" altLang="zh-CN" sz="2400" dirty="0">
                <a:solidFill>
                  <a:schemeClr val="tx1"/>
                </a:solidFill>
              </a:rPr>
              <a:t>）</a:t>
            </a:r>
            <a:r>
              <a:rPr lang="zh-CN" altLang="zh-CN" sz="2400" dirty="0" smtClean="0">
                <a:solidFill>
                  <a:schemeClr val="tx1"/>
                </a:solidFill>
              </a:rPr>
              <a:t>过程也</a:t>
            </a:r>
            <a:r>
              <a:rPr lang="zh-CN" altLang="zh-CN" sz="2400" dirty="0">
                <a:solidFill>
                  <a:schemeClr val="tx1"/>
                </a:solidFill>
              </a:rPr>
              <a:t>称为产品设计协作，就是在产品设计初期，选择让具有伙伴关系的供应商参与新产品开发小组。</a:t>
            </a:r>
            <a:endParaRPr lang="zh-CN" altLang="zh-CN" sz="20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fontScale="92500" lnSpcReduction="10000"/>
          </a:bodyPr>
          <a:lstStyle/>
          <a:p>
            <a:pPr algn="l" fontAlgn="auto">
              <a:spcAft>
                <a:spcPts val="0"/>
              </a:spcAft>
              <a:defRPr/>
            </a:pPr>
            <a:r>
              <a:rPr lang="zh-CN" altLang="en-US" sz="2400" dirty="0" smtClean="0">
                <a:solidFill>
                  <a:srgbClr val="FF0000"/>
                </a:solidFill>
              </a:rPr>
              <a:t>（二）</a:t>
            </a:r>
            <a:r>
              <a:rPr lang="en-US" altLang="zh-CN" sz="2400" smtClean="0">
                <a:solidFill>
                  <a:srgbClr val="FF0000"/>
                </a:solidFill>
              </a:rPr>
              <a:t>ESI</a:t>
            </a:r>
            <a:r>
              <a:rPr lang="zh-CN" altLang="zh-CN" sz="2400" smtClean="0">
                <a:solidFill>
                  <a:srgbClr val="FF0000"/>
                </a:solidFill>
              </a:rPr>
              <a:t>三</a:t>
            </a:r>
            <a:r>
              <a:rPr lang="zh-CN" altLang="zh-CN" sz="2400" dirty="0">
                <a:solidFill>
                  <a:srgbClr val="FF0000"/>
                </a:solidFill>
              </a:rPr>
              <a:t>个关键因素</a:t>
            </a:r>
            <a:endParaRPr lang="zh-CN" altLang="zh-CN" sz="2400" dirty="0">
              <a:solidFill>
                <a:srgbClr val="FF0000"/>
              </a:solidFill>
            </a:endParaRPr>
          </a:p>
          <a:p>
            <a:pPr algn="l" fontAlgn="auto">
              <a:lnSpc>
                <a:spcPct val="150000"/>
              </a:lnSpc>
              <a:spcAft>
                <a:spcPts val="0"/>
              </a:spcAft>
              <a:defRPr/>
            </a:pPr>
            <a:r>
              <a:rPr lang="en-US" altLang="zh-CN" sz="2400" dirty="0" smtClean="0">
                <a:solidFill>
                  <a:schemeClr val="tx1"/>
                </a:solidFill>
              </a:rPr>
              <a:t>         </a:t>
            </a:r>
            <a:r>
              <a:rPr lang="zh-CN" altLang="zh-CN" sz="2400" dirty="0" smtClean="0">
                <a:solidFill>
                  <a:schemeClr val="tx1"/>
                </a:solidFill>
              </a:rPr>
              <a:t>在</a:t>
            </a:r>
            <a:r>
              <a:rPr lang="zh-CN" altLang="zh-CN" sz="2400" dirty="0">
                <a:solidFill>
                  <a:schemeClr val="tx1"/>
                </a:solidFill>
              </a:rPr>
              <a:t>创新中要真正实现企业与供应商的一体化，真正达到协同设计的效果，必须重视三个关键概念</a:t>
            </a:r>
            <a:r>
              <a:rPr lang="zh-CN" altLang="zh-CN" sz="2400" dirty="0" smtClean="0">
                <a:solidFill>
                  <a:schemeClr val="tx1"/>
                </a:solidFill>
              </a:rPr>
              <a:t>：</a:t>
            </a:r>
            <a:endParaRPr lang="en-US" altLang="zh-CN" sz="2400" dirty="0" smtClean="0">
              <a:solidFill>
                <a:schemeClr val="tx1"/>
              </a:solidFill>
            </a:endParaRPr>
          </a:p>
          <a:p>
            <a:pPr algn="l" fontAlgn="auto">
              <a:lnSpc>
                <a:spcPct val="150000"/>
              </a:lnSpc>
              <a:spcAft>
                <a:spcPts val="0"/>
              </a:spcAft>
              <a:defRPr/>
            </a:pPr>
            <a:r>
              <a:rPr lang="zh-CN" altLang="en-US" sz="2400" dirty="0" smtClean="0">
                <a:solidFill>
                  <a:schemeClr val="tx1"/>
                </a:solidFill>
              </a:rPr>
              <a:t>（</a:t>
            </a:r>
            <a:r>
              <a:rPr lang="en-US" altLang="zh-CN" sz="2400" dirty="0" smtClean="0">
                <a:solidFill>
                  <a:schemeClr val="tx1"/>
                </a:solidFill>
              </a:rPr>
              <a:t>1</a:t>
            </a:r>
            <a:r>
              <a:rPr lang="zh-CN" altLang="en-US" sz="2400" dirty="0" smtClean="0">
                <a:solidFill>
                  <a:schemeClr val="tx1"/>
                </a:solidFill>
              </a:rPr>
              <a:t>）</a:t>
            </a:r>
            <a:r>
              <a:rPr lang="zh-CN" altLang="zh-CN" sz="2400" dirty="0" smtClean="0">
                <a:solidFill>
                  <a:schemeClr val="tx1"/>
                </a:solidFill>
              </a:rPr>
              <a:t>范围限制</a:t>
            </a:r>
            <a:endParaRPr lang="en-US" altLang="zh-CN" sz="2400" dirty="0" smtClean="0">
              <a:solidFill>
                <a:schemeClr val="tx1"/>
              </a:solidFill>
            </a:endParaRPr>
          </a:p>
          <a:p>
            <a:pPr algn="l" fontAlgn="auto">
              <a:lnSpc>
                <a:spcPct val="150000"/>
              </a:lnSpc>
              <a:spcAft>
                <a:spcPts val="0"/>
              </a:spcAft>
              <a:defRPr/>
            </a:pPr>
            <a:r>
              <a:rPr lang="en-US" altLang="zh-CN" sz="2400" dirty="0" smtClean="0">
                <a:solidFill>
                  <a:schemeClr val="tx1"/>
                </a:solidFill>
              </a:rPr>
              <a:t>        </a:t>
            </a:r>
            <a:r>
              <a:rPr lang="zh-CN" altLang="zh-CN" sz="2400" dirty="0" smtClean="0">
                <a:solidFill>
                  <a:schemeClr val="tx1"/>
                </a:solidFill>
              </a:rPr>
              <a:t>为了</a:t>
            </a:r>
            <a:r>
              <a:rPr lang="zh-CN" altLang="zh-CN" sz="2400" dirty="0">
                <a:solidFill>
                  <a:schemeClr val="tx1"/>
                </a:solidFill>
              </a:rPr>
              <a:t>尽可能提高经营的业绩，</a:t>
            </a:r>
            <a:r>
              <a:rPr lang="zh-CN" altLang="zh-CN" sz="2400" dirty="0" smtClean="0">
                <a:solidFill>
                  <a:schemeClr val="tx1"/>
                </a:solidFill>
              </a:rPr>
              <a:t>公司</a:t>
            </a:r>
            <a:r>
              <a:rPr lang="zh-CN" altLang="zh-CN" sz="2400" dirty="0">
                <a:solidFill>
                  <a:schemeClr val="tx1"/>
                </a:solidFill>
              </a:rPr>
              <a:t>必须把终端产品分解为部件或功能模块，然后决定如何给供应库中的供应商下达某些部件或功能模块的供应任务。</a:t>
            </a:r>
            <a:endParaRPr lang="en-US" altLang="zh-CN" sz="2400" dirty="0" smtClean="0">
              <a:solidFill>
                <a:schemeClr val="tx1"/>
              </a:solidFill>
            </a:endParaRPr>
          </a:p>
          <a:p>
            <a:pPr algn="l" fontAlgn="auto">
              <a:lnSpc>
                <a:spcPct val="150000"/>
              </a:lnSpc>
              <a:spcAft>
                <a:spcPts val="0"/>
              </a:spcAft>
              <a:defRPr/>
            </a:pPr>
            <a:r>
              <a:rPr lang="zh-CN" altLang="en-US" sz="2400" dirty="0" smtClean="0">
                <a:solidFill>
                  <a:schemeClr val="tx1"/>
                </a:solidFill>
              </a:rPr>
              <a:t>（</a:t>
            </a:r>
            <a:r>
              <a:rPr lang="en-US" altLang="zh-CN" sz="2400" dirty="0" smtClean="0">
                <a:solidFill>
                  <a:schemeClr val="tx1"/>
                </a:solidFill>
              </a:rPr>
              <a:t>2</a:t>
            </a:r>
            <a:r>
              <a:rPr lang="zh-CN" altLang="en-US" sz="2400" dirty="0" smtClean="0">
                <a:solidFill>
                  <a:schemeClr val="tx1"/>
                </a:solidFill>
              </a:rPr>
              <a:t>）</a:t>
            </a:r>
            <a:r>
              <a:rPr lang="zh-CN" altLang="zh-CN" sz="2400" dirty="0" smtClean="0">
                <a:solidFill>
                  <a:schemeClr val="tx1"/>
                </a:solidFill>
              </a:rPr>
              <a:t>共享</a:t>
            </a:r>
            <a:r>
              <a:rPr lang="zh-CN" altLang="zh-CN" sz="2400" dirty="0">
                <a:solidFill>
                  <a:schemeClr val="tx1"/>
                </a:solidFill>
              </a:rPr>
              <a:t>技术</a:t>
            </a:r>
            <a:r>
              <a:rPr lang="zh-CN" altLang="zh-CN" sz="2400" dirty="0" smtClean="0">
                <a:solidFill>
                  <a:schemeClr val="tx1"/>
                </a:solidFill>
              </a:rPr>
              <a:t>规划</a:t>
            </a:r>
            <a:endParaRPr lang="en-US" altLang="zh-CN" sz="2400" dirty="0" smtClean="0">
              <a:solidFill>
                <a:schemeClr val="tx1"/>
              </a:solidFill>
            </a:endParaRPr>
          </a:p>
          <a:p>
            <a:pPr algn="l" fontAlgn="auto">
              <a:lnSpc>
                <a:spcPct val="150000"/>
              </a:lnSpc>
              <a:spcAft>
                <a:spcPts val="0"/>
              </a:spcAft>
              <a:defRPr/>
            </a:pPr>
            <a:r>
              <a:rPr lang="zh-CN" altLang="en-US" sz="2400" dirty="0" smtClean="0">
                <a:solidFill>
                  <a:schemeClr val="tx1"/>
                </a:solidFill>
              </a:rPr>
              <a:t>（</a:t>
            </a:r>
            <a:r>
              <a:rPr lang="en-US" altLang="zh-CN" sz="2400" dirty="0" smtClean="0">
                <a:solidFill>
                  <a:schemeClr val="tx1"/>
                </a:solidFill>
              </a:rPr>
              <a:t>3</a:t>
            </a:r>
            <a:r>
              <a:rPr lang="zh-CN" altLang="en-US" sz="2400" dirty="0" smtClean="0">
                <a:solidFill>
                  <a:schemeClr val="tx1"/>
                </a:solidFill>
              </a:rPr>
              <a:t>）</a:t>
            </a:r>
            <a:r>
              <a:rPr lang="zh-CN" altLang="zh-CN" sz="2400" dirty="0" smtClean="0">
                <a:solidFill>
                  <a:schemeClr val="tx1"/>
                </a:solidFill>
              </a:rPr>
              <a:t>目标成本</a:t>
            </a: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lnSpcReduction="10000"/>
          </a:bodyPr>
          <a:lstStyle/>
          <a:p>
            <a:pPr lvl="0" fontAlgn="auto">
              <a:lnSpc>
                <a:spcPct val="150000"/>
              </a:lnSpc>
              <a:spcAft>
                <a:spcPts val="0"/>
              </a:spcAft>
              <a:defRPr/>
            </a:pPr>
            <a:r>
              <a:rPr lang="zh-CN" altLang="en-US" sz="2800" b="1" dirty="0" smtClean="0">
                <a:solidFill>
                  <a:prstClr val="black"/>
                </a:solidFill>
              </a:rPr>
              <a:t>第四节    </a:t>
            </a:r>
            <a:r>
              <a:rPr lang="zh-CN" altLang="zh-CN" sz="2800" b="1" dirty="0" smtClean="0">
                <a:solidFill>
                  <a:prstClr val="black"/>
                </a:solidFill>
              </a:rPr>
              <a:t>电子</a:t>
            </a:r>
            <a:r>
              <a:rPr lang="zh-CN" altLang="en-US" sz="2800" b="1" dirty="0" smtClean="0">
                <a:solidFill>
                  <a:prstClr val="black"/>
                </a:solidFill>
              </a:rPr>
              <a:t>化</a:t>
            </a:r>
            <a:r>
              <a:rPr lang="zh-CN" altLang="zh-CN" sz="2800" b="1" dirty="0" smtClean="0">
                <a:solidFill>
                  <a:prstClr val="black"/>
                </a:solidFill>
              </a:rPr>
              <a:t>采购</a:t>
            </a:r>
            <a:endParaRPr lang="en-US" altLang="zh-CN" sz="2400" b="1" dirty="0" smtClean="0">
              <a:solidFill>
                <a:schemeClr val="tx1"/>
              </a:solidFill>
            </a:endParaRPr>
          </a:p>
          <a:p>
            <a:pPr algn="l" fontAlgn="auto">
              <a:lnSpc>
                <a:spcPct val="150000"/>
              </a:lnSpc>
              <a:spcAft>
                <a:spcPts val="0"/>
              </a:spcAft>
              <a:defRPr/>
            </a:pPr>
            <a:r>
              <a:rPr lang="zh-CN" altLang="en-US" sz="2400" b="1" dirty="0" smtClean="0">
                <a:solidFill>
                  <a:schemeClr val="tx1"/>
                </a:solidFill>
              </a:rPr>
              <a:t>一、</a:t>
            </a:r>
            <a:r>
              <a:rPr lang="en-US" altLang="zh-CN" sz="2400" b="1" dirty="0" smtClean="0">
                <a:solidFill>
                  <a:schemeClr val="tx1"/>
                </a:solidFill>
              </a:rPr>
              <a:t> </a:t>
            </a:r>
            <a:r>
              <a:rPr lang="zh-CN" altLang="zh-CN" sz="2400" b="1" dirty="0">
                <a:solidFill>
                  <a:schemeClr val="tx1"/>
                </a:solidFill>
              </a:rPr>
              <a:t>电子采购系统的构建</a:t>
            </a:r>
            <a:r>
              <a:rPr lang="zh-CN" altLang="zh-CN" sz="2400" b="1" dirty="0" smtClean="0">
                <a:solidFill>
                  <a:schemeClr val="tx1"/>
                </a:solidFill>
              </a:rPr>
              <a:t>模式</a:t>
            </a:r>
            <a:endParaRPr lang="en-US" altLang="zh-CN" sz="2400" b="1" dirty="0" smtClean="0">
              <a:solidFill>
                <a:schemeClr val="tx1"/>
              </a:solidFill>
            </a:endParaRPr>
          </a:p>
          <a:p>
            <a:pPr algn="l" fontAlgn="auto">
              <a:lnSpc>
                <a:spcPct val="150000"/>
              </a:lnSpc>
              <a:spcAft>
                <a:spcPts val="0"/>
              </a:spcAft>
              <a:defRPr/>
            </a:pPr>
            <a:r>
              <a:rPr lang="zh-CN" altLang="en-US" sz="2400" dirty="0" smtClean="0">
                <a:solidFill>
                  <a:srgbClr val="FF0000"/>
                </a:solidFill>
              </a:rPr>
              <a:t>（一）电子采购及其优点</a:t>
            </a:r>
            <a:endParaRPr lang="zh-CN" altLang="zh-CN" sz="2400" dirty="0">
              <a:solidFill>
                <a:srgbClr val="FF0000"/>
              </a:solidFill>
            </a:endParaRPr>
          </a:p>
          <a:p>
            <a:pPr algn="l" fontAlgn="auto">
              <a:lnSpc>
                <a:spcPct val="150000"/>
              </a:lnSpc>
              <a:spcAft>
                <a:spcPts val="0"/>
              </a:spcAft>
              <a:defRPr/>
            </a:pPr>
            <a:r>
              <a:rPr lang="en-US" altLang="zh-CN" sz="2400" dirty="0" smtClean="0">
                <a:solidFill>
                  <a:schemeClr val="tx1"/>
                </a:solidFill>
              </a:rPr>
              <a:t>         </a:t>
            </a:r>
            <a:r>
              <a:rPr lang="zh-CN" altLang="zh-CN" sz="2400" dirty="0" smtClean="0">
                <a:solidFill>
                  <a:schemeClr val="tx1"/>
                </a:solidFill>
              </a:rPr>
              <a:t>电子</a:t>
            </a:r>
            <a:r>
              <a:rPr lang="zh-CN" altLang="zh-CN" sz="2400" dirty="0">
                <a:solidFill>
                  <a:schemeClr val="tx1"/>
                </a:solidFill>
              </a:rPr>
              <a:t>采购也称网上采购，是指在网络平台基础上直接进行的采购，利用数字化技术将企业、海关、运输、金融、商检和税务等有关部门有机连接起来，实现从浏览、洽谈、签约、交货到付款等全部或部分采购业务电子化处理。</a:t>
            </a: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algn="just" fontAlgn="auto">
              <a:spcAft>
                <a:spcPts val="0"/>
              </a:spcAft>
              <a:buFont typeface="Arial" panose="020B0604020202020204" pitchFamily="34" charset="0"/>
              <a:buNone/>
              <a:defRPr/>
            </a:pPr>
            <a:r>
              <a:rPr lang="zh-CN" altLang="en-US" sz="2800" dirty="0" smtClean="0">
                <a:solidFill>
                  <a:schemeClr val="tx1"/>
                </a:solidFill>
              </a:rPr>
              <a:t>         电子采购的优势表现在：</a:t>
            </a:r>
            <a:endParaRPr lang="en-US" altLang="zh-CN" sz="2800" dirty="0" smtClean="0">
              <a:solidFill>
                <a:schemeClr val="tx1"/>
              </a:solidFill>
            </a:endParaRPr>
          </a:p>
          <a:p>
            <a:pPr algn="just" fontAlgn="auto">
              <a:spcAft>
                <a:spcPts val="0"/>
              </a:spcAft>
              <a:buFont typeface="Arial" panose="020B0604020202020204" pitchFamily="34" charset="0"/>
              <a:buNone/>
              <a:defRPr/>
            </a:pPr>
            <a:r>
              <a:rPr lang="zh-CN" altLang="en-US" sz="2800" dirty="0" smtClean="0">
                <a:solidFill>
                  <a:schemeClr val="tx1"/>
                </a:solidFill>
              </a:rPr>
              <a:t>（</a:t>
            </a:r>
            <a:r>
              <a:rPr lang="en-US" altLang="zh-CN" sz="2800" dirty="0" smtClean="0">
                <a:solidFill>
                  <a:schemeClr val="tx1"/>
                </a:solidFill>
              </a:rPr>
              <a:t>1</a:t>
            </a:r>
            <a:r>
              <a:rPr lang="zh-CN" altLang="en-US" sz="2800" dirty="0" smtClean="0">
                <a:solidFill>
                  <a:schemeClr val="tx1"/>
                </a:solidFill>
              </a:rPr>
              <a:t>）节省采购时间，提高采购效率；</a:t>
            </a:r>
            <a:endParaRPr lang="en-US" altLang="zh-CN" sz="2800" dirty="0" smtClean="0">
              <a:solidFill>
                <a:schemeClr val="tx1"/>
              </a:solidFill>
            </a:endParaRPr>
          </a:p>
          <a:p>
            <a:pPr algn="just" fontAlgn="auto">
              <a:spcAft>
                <a:spcPts val="0"/>
              </a:spcAft>
              <a:buFont typeface="Arial" panose="020B0604020202020204" pitchFamily="34" charset="0"/>
              <a:buNone/>
              <a:defRPr/>
            </a:pPr>
            <a:r>
              <a:rPr lang="zh-CN" altLang="en-US" sz="2800" dirty="0" smtClean="0">
                <a:solidFill>
                  <a:schemeClr val="tx1"/>
                </a:solidFill>
              </a:rPr>
              <a:t>（</a:t>
            </a:r>
            <a:r>
              <a:rPr lang="en-US" altLang="zh-CN" sz="2800" dirty="0" smtClean="0">
                <a:solidFill>
                  <a:schemeClr val="tx1"/>
                </a:solidFill>
              </a:rPr>
              <a:t>2</a:t>
            </a:r>
            <a:r>
              <a:rPr lang="zh-CN" altLang="en-US" sz="2800" dirty="0" smtClean="0">
                <a:solidFill>
                  <a:schemeClr val="tx1"/>
                </a:solidFill>
              </a:rPr>
              <a:t>）采购成本显著降低；</a:t>
            </a:r>
            <a:endParaRPr lang="en-US" altLang="zh-CN" sz="2800" dirty="0" smtClean="0">
              <a:solidFill>
                <a:schemeClr val="tx1"/>
              </a:solidFill>
            </a:endParaRPr>
          </a:p>
          <a:p>
            <a:pPr algn="just" fontAlgn="auto">
              <a:spcAft>
                <a:spcPts val="0"/>
              </a:spcAft>
              <a:buFont typeface="Arial" panose="020B0604020202020204" pitchFamily="34" charset="0"/>
              <a:buNone/>
              <a:defRPr/>
            </a:pPr>
            <a:r>
              <a:rPr lang="zh-CN" altLang="en-US" sz="2800" dirty="0" smtClean="0">
                <a:solidFill>
                  <a:schemeClr val="tx1"/>
                </a:solidFill>
              </a:rPr>
              <a:t>（</a:t>
            </a:r>
            <a:r>
              <a:rPr lang="en-US" altLang="zh-CN" sz="2800" dirty="0" smtClean="0">
                <a:solidFill>
                  <a:schemeClr val="tx1"/>
                </a:solidFill>
              </a:rPr>
              <a:t>3</a:t>
            </a:r>
            <a:r>
              <a:rPr lang="zh-CN" altLang="en-US" sz="2800" dirty="0" smtClean="0">
                <a:solidFill>
                  <a:schemeClr val="tx1"/>
                </a:solidFill>
              </a:rPr>
              <a:t>）优化了采购供应链管理；</a:t>
            </a:r>
            <a:endParaRPr lang="en-US" altLang="zh-CN" sz="2800" dirty="0" smtClean="0">
              <a:solidFill>
                <a:schemeClr val="tx1"/>
              </a:solidFill>
            </a:endParaRPr>
          </a:p>
          <a:p>
            <a:pPr algn="just" fontAlgn="auto">
              <a:spcAft>
                <a:spcPts val="0"/>
              </a:spcAft>
              <a:buFont typeface="Arial" panose="020B0604020202020204" pitchFamily="34" charset="0"/>
              <a:buNone/>
              <a:defRPr/>
            </a:pPr>
            <a:r>
              <a:rPr lang="zh-CN" altLang="en-US" sz="2800" dirty="0" smtClean="0">
                <a:solidFill>
                  <a:schemeClr val="tx1"/>
                </a:solidFill>
              </a:rPr>
              <a:t>（</a:t>
            </a:r>
            <a:r>
              <a:rPr lang="en-US" altLang="zh-CN" sz="2800" dirty="0" smtClean="0">
                <a:solidFill>
                  <a:schemeClr val="tx1"/>
                </a:solidFill>
              </a:rPr>
              <a:t>4</a:t>
            </a:r>
            <a:r>
              <a:rPr lang="zh-CN" altLang="en-US" sz="2800" dirty="0" smtClean="0">
                <a:solidFill>
                  <a:schemeClr val="tx1"/>
                </a:solidFill>
              </a:rPr>
              <a:t>）加强了对供应商的评价管理；</a:t>
            </a:r>
            <a:endParaRPr lang="en-US" altLang="zh-CN" sz="2800" dirty="0" smtClean="0">
              <a:solidFill>
                <a:schemeClr val="tx1"/>
              </a:solidFill>
            </a:endParaRPr>
          </a:p>
          <a:p>
            <a:pPr algn="just" fontAlgn="auto">
              <a:spcAft>
                <a:spcPts val="0"/>
              </a:spcAft>
              <a:buFont typeface="Arial" panose="020B0604020202020204" pitchFamily="34" charset="0"/>
              <a:buNone/>
              <a:defRPr/>
            </a:pPr>
            <a:r>
              <a:rPr lang="zh-CN" altLang="en-US" sz="2800" dirty="0" smtClean="0">
                <a:solidFill>
                  <a:schemeClr val="tx1"/>
                </a:solidFill>
              </a:rPr>
              <a:t>（</a:t>
            </a:r>
            <a:r>
              <a:rPr lang="en-US" altLang="zh-CN" sz="2800" dirty="0" smtClean="0">
                <a:solidFill>
                  <a:schemeClr val="tx1"/>
                </a:solidFill>
              </a:rPr>
              <a:t>5</a:t>
            </a:r>
            <a:r>
              <a:rPr lang="zh-CN" altLang="en-US" sz="2800" dirty="0" smtClean="0">
                <a:solidFill>
                  <a:schemeClr val="tx1"/>
                </a:solidFill>
              </a:rPr>
              <a:t>）增强了服务意识，提高了服务质量；</a:t>
            </a:r>
            <a:endParaRPr lang="en-US" altLang="zh-CN" sz="2800" dirty="0" smtClean="0">
              <a:solidFill>
                <a:schemeClr val="tx1"/>
              </a:solidFill>
            </a:endParaRPr>
          </a:p>
          <a:p>
            <a:pPr algn="just" fontAlgn="auto">
              <a:spcAft>
                <a:spcPts val="0"/>
              </a:spcAft>
              <a:buFont typeface="Arial" panose="020B0604020202020204" pitchFamily="34" charset="0"/>
              <a:buNone/>
              <a:defRPr/>
            </a:pPr>
            <a:r>
              <a:rPr lang="zh-CN" altLang="en-US" sz="2800" dirty="0" smtClean="0">
                <a:solidFill>
                  <a:schemeClr val="tx1"/>
                </a:solidFill>
              </a:rPr>
              <a:t>（</a:t>
            </a:r>
            <a:r>
              <a:rPr lang="en-US" altLang="zh-CN" sz="2800" dirty="0" smtClean="0">
                <a:solidFill>
                  <a:schemeClr val="tx1"/>
                </a:solidFill>
              </a:rPr>
              <a:t>6</a:t>
            </a:r>
            <a:r>
              <a:rPr lang="zh-CN" altLang="en-US" sz="2800" dirty="0" smtClean="0">
                <a:solidFill>
                  <a:schemeClr val="tx1"/>
                </a:solidFill>
              </a:rPr>
              <a:t>）增加交易的透明度，减少暗箱操作。</a:t>
            </a:r>
            <a:endParaRPr lang="en-US" altLang="zh-CN" sz="2800" dirty="0" smtClean="0">
              <a:solidFill>
                <a:schemeClr val="tx1"/>
              </a:solidFill>
            </a:endParaRPr>
          </a:p>
          <a:p>
            <a:pPr algn="just" fontAlgn="auto">
              <a:spcAft>
                <a:spcPts val="0"/>
              </a:spcAft>
              <a:buFont typeface="Arial" panose="020B0604020202020204" pitchFamily="34" charset="0"/>
              <a:buNone/>
              <a:defRPr/>
            </a:pPr>
            <a:endParaRPr lang="zh-CN" altLang="zh-CN" sz="2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fontScale="92500" lnSpcReduction="20000"/>
          </a:bodyPr>
          <a:lstStyle/>
          <a:p>
            <a:pPr algn="l"/>
            <a:r>
              <a:rPr lang="zh-CN" altLang="en-US" sz="2400" dirty="0" smtClean="0">
                <a:solidFill>
                  <a:schemeClr val="tx1"/>
                </a:solidFill>
              </a:rPr>
              <a:t>（二）电子采购系统构建方式</a:t>
            </a:r>
            <a:endParaRPr lang="en-US" altLang="zh-CN" sz="2400" dirty="0" smtClean="0">
              <a:solidFill>
                <a:schemeClr val="tx1"/>
              </a:solidFill>
            </a:endParaRPr>
          </a:p>
          <a:p>
            <a:pPr algn="l"/>
            <a:r>
              <a:rPr lang="zh-CN" altLang="zh-CN" sz="2400" dirty="0" smtClean="0">
                <a:solidFill>
                  <a:schemeClr val="tx1"/>
                </a:solidFill>
              </a:rPr>
              <a:t>电子</a:t>
            </a:r>
            <a:r>
              <a:rPr lang="zh-CN" altLang="zh-CN" sz="2400" dirty="0">
                <a:solidFill>
                  <a:schemeClr val="tx1"/>
                </a:solidFill>
              </a:rPr>
              <a:t>采购系统主要有三种构建方式</a:t>
            </a:r>
            <a:r>
              <a:rPr lang="zh-CN" altLang="zh-CN" sz="2400" dirty="0" smtClean="0">
                <a:solidFill>
                  <a:schemeClr val="tx1"/>
                </a:solidFill>
              </a:rPr>
              <a:t>：</a:t>
            </a:r>
            <a:endParaRPr lang="en-US" altLang="zh-CN" sz="2400" dirty="0" smtClean="0">
              <a:solidFill>
                <a:schemeClr val="tx1"/>
              </a:solidFill>
            </a:endParaRPr>
          </a:p>
          <a:p>
            <a:pPr algn="l"/>
            <a:r>
              <a:rPr lang="en-US" altLang="zh-CN" sz="2400" dirty="0">
                <a:solidFill>
                  <a:schemeClr val="tx1"/>
                </a:solidFill>
              </a:rPr>
              <a:t>1.</a:t>
            </a:r>
            <a:r>
              <a:rPr lang="zh-CN" altLang="zh-CN" sz="2400" dirty="0">
                <a:solidFill>
                  <a:srgbClr val="FF0000"/>
                </a:solidFill>
              </a:rPr>
              <a:t>卖方系统</a:t>
            </a:r>
            <a:r>
              <a:rPr lang="zh-CN" altLang="zh-CN" sz="2400" dirty="0">
                <a:solidFill>
                  <a:schemeClr val="tx1"/>
                </a:solidFill>
              </a:rPr>
              <a:t>（</a:t>
            </a:r>
            <a:r>
              <a:rPr lang="en-US" altLang="zh-CN" sz="2400" dirty="0">
                <a:solidFill>
                  <a:schemeClr val="tx1"/>
                </a:solidFill>
              </a:rPr>
              <a:t>Sell-side System</a:t>
            </a:r>
            <a:r>
              <a:rPr lang="zh-CN" altLang="zh-CN" sz="2400" dirty="0" smtClean="0">
                <a:solidFill>
                  <a:schemeClr val="tx1"/>
                </a:solidFill>
              </a:rPr>
              <a:t>）</a:t>
            </a:r>
            <a:endParaRPr lang="en-US" altLang="zh-CN" sz="2400" dirty="0" smtClean="0">
              <a:solidFill>
                <a:schemeClr val="tx1"/>
              </a:solidFill>
            </a:endParaRPr>
          </a:p>
          <a:p>
            <a:pPr algn="l"/>
            <a:r>
              <a:rPr lang="en-US" altLang="zh-CN" sz="2400" dirty="0" smtClean="0">
                <a:solidFill>
                  <a:schemeClr val="tx1"/>
                </a:solidFill>
              </a:rPr>
              <a:t>         </a:t>
            </a:r>
            <a:r>
              <a:rPr lang="zh-CN" altLang="zh-CN" sz="2400" dirty="0" smtClean="0">
                <a:solidFill>
                  <a:schemeClr val="tx1"/>
                </a:solidFill>
              </a:rPr>
              <a:t>供应</a:t>
            </a:r>
            <a:r>
              <a:rPr lang="zh-CN" altLang="zh-CN" sz="2400" dirty="0">
                <a:solidFill>
                  <a:schemeClr val="tx1"/>
                </a:solidFill>
              </a:rPr>
              <a:t>商为增加市场份额，将计算机网络作为销售渠道而实施的电子商务</a:t>
            </a:r>
            <a:r>
              <a:rPr lang="zh-CN" altLang="zh-CN" sz="2400" dirty="0" smtClean="0">
                <a:solidFill>
                  <a:schemeClr val="tx1"/>
                </a:solidFill>
              </a:rPr>
              <a:t>系统</a:t>
            </a:r>
            <a:r>
              <a:rPr lang="zh-CN" altLang="en-US" sz="2400" dirty="0">
                <a:solidFill>
                  <a:schemeClr val="tx1"/>
                </a:solidFill>
              </a:rPr>
              <a:t>。</a:t>
            </a:r>
            <a:endParaRPr lang="en-US" altLang="zh-CN" sz="2400" dirty="0" smtClean="0">
              <a:solidFill>
                <a:schemeClr val="tx1"/>
              </a:solidFill>
            </a:endParaRPr>
          </a:p>
          <a:p>
            <a:pPr algn="l"/>
            <a:r>
              <a:rPr lang="en-US" altLang="zh-CN" sz="2400" dirty="0">
                <a:solidFill>
                  <a:schemeClr val="tx1"/>
                </a:solidFill>
              </a:rPr>
              <a:t>2.</a:t>
            </a:r>
            <a:r>
              <a:rPr lang="zh-CN" altLang="zh-CN" sz="2400" dirty="0">
                <a:solidFill>
                  <a:srgbClr val="FF0000"/>
                </a:solidFill>
              </a:rPr>
              <a:t>买方系统</a:t>
            </a:r>
            <a:r>
              <a:rPr lang="zh-CN" altLang="zh-CN" sz="2400" dirty="0">
                <a:solidFill>
                  <a:schemeClr val="tx1"/>
                </a:solidFill>
              </a:rPr>
              <a:t>（</a:t>
            </a:r>
            <a:r>
              <a:rPr lang="en-US" altLang="zh-CN" sz="2400" dirty="0">
                <a:solidFill>
                  <a:schemeClr val="tx1"/>
                </a:solidFill>
              </a:rPr>
              <a:t>Buy-side System</a:t>
            </a:r>
            <a:r>
              <a:rPr lang="zh-CN" altLang="zh-CN" sz="2400" dirty="0" smtClean="0">
                <a:solidFill>
                  <a:schemeClr val="tx1"/>
                </a:solidFill>
              </a:rPr>
              <a:t>）</a:t>
            </a:r>
            <a:endParaRPr lang="en-US" altLang="zh-CN" sz="2400" dirty="0" smtClean="0">
              <a:solidFill>
                <a:schemeClr val="tx1"/>
              </a:solidFill>
            </a:endParaRPr>
          </a:p>
          <a:p>
            <a:pPr algn="l"/>
            <a:r>
              <a:rPr lang="en-US" altLang="zh-CN" sz="2400" dirty="0" smtClean="0">
                <a:solidFill>
                  <a:schemeClr val="tx1"/>
                </a:solidFill>
              </a:rPr>
              <a:t>         </a:t>
            </a:r>
            <a:r>
              <a:rPr lang="zh-CN" altLang="zh-CN" sz="2400" dirty="0" smtClean="0">
                <a:solidFill>
                  <a:schemeClr val="tx1"/>
                </a:solidFill>
              </a:rPr>
              <a:t>买方</a:t>
            </a:r>
            <a:r>
              <a:rPr lang="zh-CN" altLang="zh-CN" sz="2400" dirty="0">
                <a:solidFill>
                  <a:schemeClr val="tx1"/>
                </a:solidFill>
              </a:rPr>
              <a:t>企业控制的电子商务系统，它通常连接到企业的内部网络（</a:t>
            </a:r>
            <a:r>
              <a:rPr lang="en-US" altLang="zh-CN" sz="2400" dirty="0">
                <a:solidFill>
                  <a:schemeClr val="tx1"/>
                </a:solidFill>
              </a:rPr>
              <a:t>Intranet</a:t>
            </a:r>
            <a:r>
              <a:rPr lang="zh-CN" altLang="zh-CN" sz="2400" dirty="0">
                <a:solidFill>
                  <a:schemeClr val="tx1"/>
                </a:solidFill>
              </a:rPr>
              <a:t>），或企业与其贸易伙伴形成的外部网络（</a:t>
            </a:r>
            <a:r>
              <a:rPr lang="en-US" altLang="zh-CN" sz="2400" dirty="0">
                <a:solidFill>
                  <a:schemeClr val="tx1"/>
                </a:solidFill>
              </a:rPr>
              <a:t>Extranet</a:t>
            </a:r>
            <a:r>
              <a:rPr lang="zh-CN" altLang="zh-CN" sz="2400" dirty="0">
                <a:solidFill>
                  <a:schemeClr val="tx1"/>
                </a:solidFill>
              </a:rPr>
              <a:t>）。</a:t>
            </a:r>
            <a:endParaRPr lang="zh-CN" altLang="zh-CN" sz="2400" dirty="0">
              <a:solidFill>
                <a:schemeClr val="tx1"/>
              </a:solidFill>
            </a:endParaRPr>
          </a:p>
          <a:p>
            <a:pPr algn="l"/>
            <a:r>
              <a:rPr lang="en-US" altLang="zh-CN" sz="2400" dirty="0">
                <a:solidFill>
                  <a:schemeClr val="tx1"/>
                </a:solidFill>
              </a:rPr>
              <a:t>3. </a:t>
            </a:r>
            <a:r>
              <a:rPr lang="zh-CN" altLang="zh-CN" sz="2400" dirty="0">
                <a:solidFill>
                  <a:srgbClr val="FF0000"/>
                </a:solidFill>
              </a:rPr>
              <a:t>第三方系统</a:t>
            </a:r>
            <a:r>
              <a:rPr lang="zh-CN" altLang="zh-CN" sz="2400" dirty="0">
                <a:solidFill>
                  <a:schemeClr val="tx1"/>
                </a:solidFill>
              </a:rPr>
              <a:t>（</a:t>
            </a:r>
            <a:r>
              <a:rPr lang="en-US" altLang="zh-CN" sz="2400" dirty="0">
                <a:solidFill>
                  <a:schemeClr val="tx1"/>
                </a:solidFill>
              </a:rPr>
              <a:t>Third-party System / Portals</a:t>
            </a:r>
            <a:r>
              <a:rPr lang="zh-CN" altLang="zh-CN" sz="2400" dirty="0">
                <a:solidFill>
                  <a:schemeClr val="tx1"/>
                </a:solidFill>
              </a:rPr>
              <a:t>）</a:t>
            </a:r>
            <a:endParaRPr lang="zh-CN" altLang="zh-CN" sz="2400" dirty="0">
              <a:solidFill>
                <a:schemeClr val="tx1"/>
              </a:solidFill>
            </a:endParaRPr>
          </a:p>
          <a:p>
            <a:pPr algn="l"/>
            <a:r>
              <a:rPr lang="en-US" altLang="zh-CN" sz="2400" dirty="0" smtClean="0">
                <a:solidFill>
                  <a:schemeClr val="tx1"/>
                </a:solidFill>
              </a:rPr>
              <a:t>         </a:t>
            </a:r>
            <a:r>
              <a:rPr lang="zh-CN" altLang="zh-CN" sz="2400" dirty="0" smtClean="0">
                <a:solidFill>
                  <a:schemeClr val="tx1"/>
                </a:solidFill>
              </a:rPr>
              <a:t>门户</a:t>
            </a:r>
            <a:r>
              <a:rPr lang="zh-CN" altLang="zh-CN" sz="2400" dirty="0">
                <a:solidFill>
                  <a:schemeClr val="tx1"/>
                </a:solidFill>
              </a:rPr>
              <a:t>（</a:t>
            </a:r>
            <a:r>
              <a:rPr lang="en-US" altLang="zh-CN" sz="2400" dirty="0">
                <a:solidFill>
                  <a:schemeClr val="tx1"/>
                </a:solidFill>
              </a:rPr>
              <a:t>Portals</a:t>
            </a:r>
            <a:r>
              <a:rPr lang="zh-CN" altLang="zh-CN" sz="2400" dirty="0">
                <a:solidFill>
                  <a:schemeClr val="tx1"/>
                </a:solidFill>
              </a:rPr>
              <a:t>）是描述在</a:t>
            </a:r>
            <a:r>
              <a:rPr lang="en-US" altLang="zh-CN" sz="2400" dirty="0">
                <a:solidFill>
                  <a:schemeClr val="tx1"/>
                </a:solidFill>
              </a:rPr>
              <a:t>Internet</a:t>
            </a:r>
            <a:r>
              <a:rPr lang="zh-CN" altLang="zh-CN" sz="2400" dirty="0">
                <a:solidFill>
                  <a:schemeClr val="tx1"/>
                </a:solidFill>
              </a:rPr>
              <a:t>上形成的各种专门市场的术语。独立门户网站是通过一个单一的整合平台，给多个买方和卖方提供交汇点，并进行多种商业交易的专门站点。</a:t>
            </a:r>
            <a:endParaRPr lang="zh-CN" altLang="zh-CN" sz="2400" dirty="0">
              <a:solidFill>
                <a:schemeClr val="tx1"/>
              </a:solidFill>
            </a:endParaRPr>
          </a:p>
          <a:p>
            <a:pPr algn="l"/>
            <a:endParaRPr lang="zh-CN" altLang="zh-CN" sz="2400" dirty="0">
              <a:solidFill>
                <a:schemeClr val="tx1"/>
              </a:solidFill>
            </a:endParaRPr>
          </a:p>
          <a:p>
            <a:endParaRPr lang="zh-CN" altLang="zh-CN" sz="2400" dirty="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052736"/>
            <a:ext cx="7272337" cy="5040089"/>
          </a:xfrm>
        </p:spPr>
        <p:txBody>
          <a:bodyPr rtlCol="0">
            <a:normAutofit/>
          </a:bodyPr>
          <a:lstStyle/>
          <a:p>
            <a:pPr algn="l" fontAlgn="auto">
              <a:spcAft>
                <a:spcPts val="0"/>
              </a:spcAft>
              <a:defRPr/>
            </a:pPr>
            <a:r>
              <a:rPr lang="zh-CN" altLang="en-US" sz="2400" dirty="0" smtClean="0">
                <a:solidFill>
                  <a:schemeClr val="tx1"/>
                </a:solidFill>
              </a:rPr>
              <a:t>二、</a:t>
            </a:r>
            <a:r>
              <a:rPr lang="zh-CN" altLang="zh-CN" sz="2400" dirty="0" smtClean="0">
                <a:solidFill>
                  <a:schemeClr val="tx1"/>
                </a:solidFill>
              </a:rPr>
              <a:t>电子化</a:t>
            </a:r>
            <a:r>
              <a:rPr lang="zh-CN" altLang="zh-CN" sz="2400" dirty="0">
                <a:solidFill>
                  <a:schemeClr val="tx1"/>
                </a:solidFill>
              </a:rPr>
              <a:t>采购的业务模式</a:t>
            </a:r>
            <a:endParaRPr lang="en-US" altLang="zh-CN" sz="2400" dirty="0" smtClean="0">
              <a:solidFill>
                <a:schemeClr val="tx1"/>
              </a:solidFill>
            </a:endParaRPr>
          </a:p>
          <a:p>
            <a:pPr algn="just" fontAlgn="auto">
              <a:spcAft>
                <a:spcPts val="0"/>
              </a:spcAft>
              <a:defRPr/>
            </a:pPr>
            <a:r>
              <a:rPr lang="en-US" altLang="zh-CN" sz="2400" dirty="0" smtClean="0">
                <a:solidFill>
                  <a:schemeClr val="tx1"/>
                </a:solidFill>
              </a:rPr>
              <a:t>         </a:t>
            </a:r>
            <a:r>
              <a:rPr lang="zh-CN" altLang="zh-CN" sz="2400" dirty="0" smtClean="0">
                <a:solidFill>
                  <a:schemeClr val="tx1"/>
                </a:solidFill>
              </a:rPr>
              <a:t>电子</a:t>
            </a:r>
            <a:r>
              <a:rPr lang="zh-CN" altLang="zh-CN" sz="2400" dirty="0">
                <a:solidFill>
                  <a:schemeClr val="tx1"/>
                </a:solidFill>
              </a:rPr>
              <a:t>采购的巨大功能就是高效率地处理信息和传递信息，与供应链中其它伙伴实时有效的共享信息，进而对采购流程带来革命性改变，实现更高效的订货与交易过程，支持战略性和全球性供应源搜寻。</a:t>
            </a:r>
            <a:endParaRPr lang="zh-CN" altLang="zh-CN" sz="2400" dirty="0" smtClean="0">
              <a:solidFill>
                <a:schemeClr val="tx1"/>
              </a:solidFill>
            </a:endParaRPr>
          </a:p>
          <a:p>
            <a:pPr algn="l" fontAlgn="auto">
              <a:spcAft>
                <a:spcPts val="0"/>
              </a:spcAft>
              <a:defRPr/>
            </a:pPr>
            <a:r>
              <a:rPr lang="zh-CN" altLang="en-US" sz="2400" dirty="0" smtClean="0">
                <a:solidFill>
                  <a:srgbClr val="FF0000"/>
                </a:solidFill>
              </a:rPr>
              <a:t>（一）</a:t>
            </a:r>
            <a:r>
              <a:rPr lang="zh-CN" altLang="zh-CN" sz="2400" dirty="0" smtClean="0">
                <a:solidFill>
                  <a:srgbClr val="FF0000"/>
                </a:solidFill>
              </a:rPr>
              <a:t>电子化</a:t>
            </a:r>
            <a:r>
              <a:rPr lang="zh-CN" altLang="zh-CN" sz="2400" dirty="0">
                <a:solidFill>
                  <a:srgbClr val="FF0000"/>
                </a:solidFill>
              </a:rPr>
              <a:t>寻源（</a:t>
            </a:r>
            <a:r>
              <a:rPr lang="en-US" altLang="zh-CN" sz="2400" dirty="0">
                <a:solidFill>
                  <a:srgbClr val="FF0000"/>
                </a:solidFill>
              </a:rPr>
              <a:t>E-Sourcing</a:t>
            </a:r>
            <a:r>
              <a:rPr lang="zh-CN" altLang="zh-CN" sz="2400" dirty="0" smtClean="0">
                <a:solidFill>
                  <a:srgbClr val="FF0000"/>
                </a:solidFill>
              </a:rPr>
              <a:t>）</a:t>
            </a:r>
            <a:endParaRPr lang="en-US" altLang="zh-CN" sz="2400" dirty="0" smtClean="0">
              <a:solidFill>
                <a:srgbClr val="FF0000"/>
              </a:solidFill>
            </a:endParaRPr>
          </a:p>
          <a:p>
            <a:pPr algn="l" fontAlgn="auto">
              <a:spcAft>
                <a:spcPts val="0"/>
              </a:spcAft>
              <a:defRPr/>
            </a:pPr>
            <a:r>
              <a:rPr lang="zh-CN" altLang="en-US" sz="2400" dirty="0" smtClean="0">
                <a:solidFill>
                  <a:schemeClr val="tx1"/>
                </a:solidFill>
              </a:rPr>
              <a:t>         在电子市场的基础上进行电子化的采购寻源（</a:t>
            </a:r>
            <a:r>
              <a:rPr lang="en-US" altLang="zh-CN" sz="2400" dirty="0" smtClean="0">
                <a:solidFill>
                  <a:schemeClr val="tx1"/>
                </a:solidFill>
              </a:rPr>
              <a:t>E-Sourcing</a:t>
            </a:r>
            <a:r>
              <a:rPr lang="zh-CN" altLang="en-US" sz="2400" dirty="0" smtClean="0">
                <a:solidFill>
                  <a:schemeClr val="tx1"/>
                </a:solidFill>
              </a:rPr>
              <a:t>）已经成为一种趋势。制造商在网上可以确定潜在供应商，并在网上组织招标和投标。招标方式可以是网上拍卖，也可以是网上提交投标书。</a:t>
            </a:r>
            <a:endParaRPr lang="zh-CN" altLang="zh-CN" sz="2400" dirty="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052736"/>
            <a:ext cx="7272337" cy="5040089"/>
          </a:xfrm>
        </p:spPr>
        <p:txBody>
          <a:bodyPr rtlCol="0">
            <a:normAutofit fontScale="92500" lnSpcReduction="20000"/>
          </a:bodyPr>
          <a:lstStyle/>
          <a:p>
            <a:pPr algn="l" fontAlgn="auto">
              <a:spcAft>
                <a:spcPts val="0"/>
              </a:spcAft>
              <a:defRPr/>
            </a:pPr>
            <a:r>
              <a:rPr lang="zh-CN" altLang="en-US" sz="2400" dirty="0" smtClean="0">
                <a:solidFill>
                  <a:srgbClr val="FF0000"/>
                </a:solidFill>
              </a:rPr>
              <a:t>（二）</a:t>
            </a:r>
            <a:r>
              <a:rPr lang="zh-CN" altLang="zh-CN" sz="2400" dirty="0" smtClean="0">
                <a:solidFill>
                  <a:srgbClr val="FF0000"/>
                </a:solidFill>
              </a:rPr>
              <a:t>电子化订购（</a:t>
            </a:r>
            <a:r>
              <a:rPr lang="en-US" altLang="zh-CN" sz="2400" dirty="0" smtClean="0">
                <a:solidFill>
                  <a:srgbClr val="FF0000"/>
                </a:solidFill>
              </a:rPr>
              <a:t>E-Purchasing</a:t>
            </a:r>
            <a:r>
              <a:rPr lang="zh-CN" altLang="zh-CN" sz="2400" dirty="0" smtClean="0">
                <a:solidFill>
                  <a:srgbClr val="FF0000"/>
                </a:solidFill>
              </a:rPr>
              <a:t>）</a:t>
            </a:r>
            <a:endParaRPr lang="en-US" altLang="zh-CN" sz="2400" dirty="0" smtClean="0">
              <a:solidFill>
                <a:srgbClr val="FF0000"/>
              </a:solidFill>
            </a:endParaRPr>
          </a:p>
          <a:p>
            <a:pPr algn="l" fontAlgn="auto">
              <a:spcAft>
                <a:spcPts val="0"/>
              </a:spcAft>
              <a:defRPr/>
            </a:pPr>
            <a:r>
              <a:rPr lang="en-US" altLang="zh-CN" sz="2400" dirty="0" smtClean="0">
                <a:solidFill>
                  <a:schemeClr val="tx1"/>
                </a:solidFill>
              </a:rPr>
              <a:t>1.</a:t>
            </a:r>
            <a:r>
              <a:rPr lang="zh-CN" altLang="en-US" sz="2400" dirty="0" smtClean="0">
                <a:solidFill>
                  <a:schemeClr val="tx1"/>
                </a:solidFill>
              </a:rPr>
              <a:t>电子化订购的信息流</a:t>
            </a:r>
            <a:endParaRPr lang="en-US" altLang="zh-CN" sz="2400" dirty="0" smtClean="0">
              <a:solidFill>
                <a:schemeClr val="tx1"/>
              </a:solidFill>
            </a:endParaRPr>
          </a:p>
          <a:p>
            <a:pPr algn="l" fontAlgn="auto">
              <a:spcAft>
                <a:spcPts val="0"/>
              </a:spcAft>
              <a:defRPr/>
            </a:pPr>
            <a:r>
              <a:rPr lang="zh-CN" altLang="en-US" sz="2400" dirty="0" smtClean="0">
                <a:solidFill>
                  <a:srgbClr val="FF0000"/>
                </a:solidFill>
              </a:rPr>
              <a:t>         </a:t>
            </a:r>
            <a:r>
              <a:rPr lang="zh-CN" altLang="en-US" sz="2400" dirty="0" smtClean="0">
                <a:solidFill>
                  <a:schemeClr val="tx1"/>
                </a:solidFill>
              </a:rPr>
              <a:t>电子化订购（</a:t>
            </a:r>
            <a:r>
              <a:rPr lang="en-US" altLang="zh-CN" sz="2400" dirty="0" smtClean="0">
                <a:solidFill>
                  <a:schemeClr val="tx1"/>
                </a:solidFill>
              </a:rPr>
              <a:t> E-Purchasing </a:t>
            </a:r>
            <a:r>
              <a:rPr lang="zh-CN" altLang="en-US" sz="2400" dirty="0" smtClean="0">
                <a:solidFill>
                  <a:schemeClr val="tx1"/>
                </a:solidFill>
              </a:rPr>
              <a:t>）需要在采购供应链中传递四种基本的商务信息流。</a:t>
            </a:r>
            <a:endParaRPr lang="en-US" altLang="zh-CN" sz="2400" dirty="0" smtClean="0">
              <a:solidFill>
                <a:schemeClr val="tx1"/>
              </a:solidFill>
            </a:endParaRPr>
          </a:p>
          <a:p>
            <a:pPr algn="l" fontAlgn="auto">
              <a:spcAft>
                <a:spcPts val="0"/>
              </a:spcAft>
              <a:defRPr/>
            </a:pPr>
            <a:r>
              <a:rPr lang="zh-CN" altLang="en-US" sz="2400" dirty="0" smtClean="0">
                <a:solidFill>
                  <a:schemeClr val="tx1"/>
                </a:solidFill>
              </a:rPr>
              <a:t>      （</a:t>
            </a:r>
            <a:r>
              <a:rPr lang="en-US" altLang="zh-CN" sz="2400" dirty="0" smtClean="0">
                <a:solidFill>
                  <a:schemeClr val="tx1"/>
                </a:solidFill>
              </a:rPr>
              <a:t>1</a:t>
            </a:r>
            <a:r>
              <a:rPr lang="zh-CN" altLang="en-US" sz="2400" dirty="0" smtClean="0">
                <a:solidFill>
                  <a:schemeClr val="tx1"/>
                </a:solidFill>
              </a:rPr>
              <a:t>）企业内部传向供应部门的信息流，包括使用部门的需求信息及对需要采购的原材料和服务的描述。</a:t>
            </a:r>
            <a:endParaRPr lang="en-US" altLang="zh-CN" sz="2400" dirty="0" smtClean="0">
              <a:solidFill>
                <a:schemeClr val="tx1"/>
              </a:solidFill>
            </a:endParaRPr>
          </a:p>
          <a:p>
            <a:pPr algn="l" fontAlgn="auto">
              <a:spcAft>
                <a:spcPts val="0"/>
              </a:spcAft>
              <a:defRPr/>
            </a:pPr>
            <a:r>
              <a:rPr lang="zh-CN" altLang="en-US" sz="2400" dirty="0" smtClean="0">
                <a:solidFill>
                  <a:schemeClr val="tx1"/>
                </a:solidFill>
              </a:rPr>
              <a:t>      （</a:t>
            </a:r>
            <a:r>
              <a:rPr lang="en-US" altLang="zh-CN" sz="2400" dirty="0" smtClean="0">
                <a:solidFill>
                  <a:schemeClr val="tx1"/>
                </a:solidFill>
              </a:rPr>
              <a:t>2</a:t>
            </a:r>
            <a:r>
              <a:rPr lang="zh-CN" altLang="en-US" sz="2400" dirty="0" smtClean="0">
                <a:solidFill>
                  <a:schemeClr val="tx1"/>
                </a:solidFill>
              </a:rPr>
              <a:t>）企业内供应部门流向其他职能部门的信息流，主要是采购预测信息，包括供应商的定价到现金流预算信息。</a:t>
            </a:r>
            <a:endParaRPr lang="en-US" altLang="zh-CN" sz="2400" dirty="0" smtClean="0">
              <a:solidFill>
                <a:schemeClr val="tx1"/>
              </a:solidFill>
            </a:endParaRPr>
          </a:p>
          <a:p>
            <a:pPr algn="l" fontAlgn="auto">
              <a:spcAft>
                <a:spcPts val="0"/>
              </a:spcAft>
              <a:defRPr/>
            </a:pPr>
            <a:r>
              <a:rPr lang="zh-CN" altLang="en-US" sz="2400" dirty="0" smtClean="0">
                <a:solidFill>
                  <a:schemeClr val="tx1"/>
                </a:solidFill>
              </a:rPr>
              <a:t>      （</a:t>
            </a:r>
            <a:r>
              <a:rPr lang="en-US" altLang="zh-CN" sz="2400" dirty="0" smtClean="0">
                <a:solidFill>
                  <a:schemeClr val="tx1"/>
                </a:solidFill>
              </a:rPr>
              <a:t>3</a:t>
            </a:r>
            <a:r>
              <a:rPr lang="zh-CN" altLang="en-US" sz="2400" dirty="0" smtClean="0">
                <a:solidFill>
                  <a:schemeClr val="tx1"/>
                </a:solidFill>
              </a:rPr>
              <a:t>）从企业外部流向供应部门的信息流。</a:t>
            </a:r>
            <a:endParaRPr lang="en-US" altLang="zh-CN" sz="2400" dirty="0" smtClean="0">
              <a:solidFill>
                <a:schemeClr val="tx1"/>
              </a:solidFill>
            </a:endParaRPr>
          </a:p>
          <a:p>
            <a:pPr algn="l" fontAlgn="auto">
              <a:spcAft>
                <a:spcPts val="0"/>
              </a:spcAft>
              <a:defRPr/>
            </a:pPr>
            <a:r>
              <a:rPr lang="zh-CN" altLang="en-US" sz="2400" dirty="0" smtClean="0">
                <a:solidFill>
                  <a:schemeClr val="tx1"/>
                </a:solidFill>
              </a:rPr>
              <a:t>      （</a:t>
            </a:r>
            <a:r>
              <a:rPr lang="en-US" altLang="zh-CN" sz="2400" dirty="0" smtClean="0">
                <a:solidFill>
                  <a:schemeClr val="tx1"/>
                </a:solidFill>
              </a:rPr>
              <a:t>4</a:t>
            </a:r>
            <a:r>
              <a:rPr lang="zh-CN" altLang="en-US" sz="2400" dirty="0" smtClean="0">
                <a:solidFill>
                  <a:schemeClr val="tx1"/>
                </a:solidFill>
              </a:rPr>
              <a:t>）从供应部门流向外部供应源的信息流。</a:t>
            </a:r>
            <a:endParaRPr lang="en-US" altLang="zh-CN" sz="2400" dirty="0" smtClean="0">
              <a:solidFill>
                <a:schemeClr val="tx1"/>
              </a:solidFill>
            </a:endParaRPr>
          </a:p>
          <a:p>
            <a:pPr algn="l" fontAlgn="auto">
              <a:spcAft>
                <a:spcPts val="0"/>
              </a:spcAft>
              <a:defRPr/>
            </a:pPr>
            <a:r>
              <a:rPr lang="en-US" altLang="zh-CN" sz="2400" dirty="0" smtClean="0">
                <a:solidFill>
                  <a:schemeClr val="tx1"/>
                </a:solidFill>
              </a:rPr>
              <a:t>2.</a:t>
            </a:r>
            <a:r>
              <a:rPr lang="zh-CN" altLang="zh-CN" sz="2400" dirty="0" smtClean="0">
                <a:solidFill>
                  <a:schemeClr val="tx1"/>
                </a:solidFill>
              </a:rPr>
              <a:t>电子化订购</a:t>
            </a:r>
            <a:r>
              <a:rPr lang="zh-CN" altLang="en-US" sz="2400" dirty="0" smtClean="0">
                <a:solidFill>
                  <a:schemeClr val="tx1"/>
                </a:solidFill>
              </a:rPr>
              <a:t>的业务活动</a:t>
            </a:r>
            <a:endParaRPr lang="zh-CN" altLang="zh-CN" sz="2400" dirty="0" smtClean="0">
              <a:solidFill>
                <a:schemeClr val="tx1"/>
              </a:solidFill>
            </a:endParaRPr>
          </a:p>
          <a:p>
            <a:pPr algn="l" fontAlgn="auto">
              <a:spcAft>
                <a:spcPts val="0"/>
              </a:spcAft>
              <a:defRPr/>
            </a:pPr>
            <a:r>
              <a:rPr lang="zh-CN" altLang="zh-CN" sz="2400" dirty="0" smtClean="0">
                <a:solidFill>
                  <a:schemeClr val="tx1"/>
                </a:solidFill>
              </a:rPr>
              <a:t>（</a:t>
            </a:r>
            <a:r>
              <a:rPr lang="en-US" altLang="zh-CN" sz="2400" dirty="0" smtClean="0">
                <a:solidFill>
                  <a:schemeClr val="tx1"/>
                </a:solidFill>
              </a:rPr>
              <a:t>1</a:t>
            </a:r>
            <a:r>
              <a:rPr lang="zh-CN" altLang="zh-CN" sz="2400" dirty="0" smtClean="0">
                <a:solidFill>
                  <a:schemeClr val="tx1"/>
                </a:solidFill>
              </a:rPr>
              <a:t>）网上目录采购</a:t>
            </a:r>
            <a:endParaRPr lang="en-US" altLang="zh-CN" sz="2400" dirty="0" smtClean="0">
              <a:solidFill>
                <a:schemeClr val="tx1"/>
              </a:solidFill>
            </a:endParaRPr>
          </a:p>
          <a:p>
            <a:pPr algn="l" fontAlgn="auto">
              <a:spcAft>
                <a:spcPts val="0"/>
              </a:spcAft>
              <a:defRPr/>
            </a:pPr>
            <a:r>
              <a:rPr lang="zh-CN" altLang="zh-CN" sz="2400" dirty="0" smtClean="0">
                <a:solidFill>
                  <a:schemeClr val="tx1"/>
                </a:solidFill>
              </a:rPr>
              <a:t>（</a:t>
            </a:r>
            <a:r>
              <a:rPr lang="en-US" altLang="zh-CN" sz="2400" dirty="0" smtClean="0">
                <a:solidFill>
                  <a:schemeClr val="tx1"/>
                </a:solidFill>
              </a:rPr>
              <a:t>2</a:t>
            </a:r>
            <a:r>
              <a:rPr lang="zh-CN" altLang="zh-CN" sz="2400" dirty="0" smtClean="0">
                <a:solidFill>
                  <a:schemeClr val="tx1"/>
                </a:solidFill>
              </a:rPr>
              <a:t>）网上议价采购</a:t>
            </a:r>
            <a:endParaRPr lang="en-US" altLang="zh-CN" sz="2400" dirty="0" smtClean="0">
              <a:solidFill>
                <a:schemeClr val="tx1"/>
              </a:solidFill>
            </a:endParaRPr>
          </a:p>
          <a:p>
            <a:pPr algn="l" fontAlgn="auto">
              <a:spcAft>
                <a:spcPts val="0"/>
              </a:spcAft>
              <a:defRPr/>
            </a:pPr>
            <a:r>
              <a:rPr lang="zh-CN" altLang="zh-CN" sz="2400" dirty="0" smtClean="0">
                <a:solidFill>
                  <a:schemeClr val="tx1"/>
                </a:solidFill>
              </a:rPr>
              <a:t>（</a:t>
            </a:r>
            <a:r>
              <a:rPr lang="en-US" altLang="zh-CN" sz="2400" dirty="0" smtClean="0">
                <a:solidFill>
                  <a:schemeClr val="tx1"/>
                </a:solidFill>
              </a:rPr>
              <a:t>3</a:t>
            </a:r>
            <a:r>
              <a:rPr lang="zh-CN" altLang="zh-CN" sz="2400" dirty="0" smtClean="0">
                <a:solidFill>
                  <a:schemeClr val="tx1"/>
                </a:solidFill>
              </a:rPr>
              <a:t>）网上竞价采购</a:t>
            </a:r>
            <a:endParaRPr lang="en-US" altLang="zh-CN" sz="2400" dirty="0" smtClean="0">
              <a:solidFill>
                <a:schemeClr val="tx1"/>
              </a:solidFill>
            </a:endParaRPr>
          </a:p>
          <a:p>
            <a:pPr algn="l" fontAlgn="auto">
              <a:spcAft>
                <a:spcPts val="0"/>
              </a:spcAft>
              <a:defRPr/>
            </a:pPr>
            <a:r>
              <a:rPr lang="zh-CN" altLang="zh-CN" sz="2400" dirty="0" smtClean="0">
                <a:solidFill>
                  <a:schemeClr val="tx1"/>
                </a:solidFill>
              </a:rPr>
              <a:t>（</a:t>
            </a:r>
            <a:r>
              <a:rPr lang="en-US" altLang="zh-CN" sz="2400" dirty="0" smtClean="0">
                <a:solidFill>
                  <a:schemeClr val="tx1"/>
                </a:solidFill>
              </a:rPr>
              <a:t>4</a:t>
            </a:r>
            <a:r>
              <a:rPr lang="zh-CN" altLang="zh-CN" sz="2400" dirty="0" smtClean="0">
                <a:solidFill>
                  <a:schemeClr val="tx1"/>
                </a:solidFill>
              </a:rPr>
              <a:t>）网上招标采购</a:t>
            </a:r>
            <a:endParaRPr lang="en-US" altLang="zh-CN" sz="2400" dirty="0" smtClean="0">
              <a:solidFill>
                <a:schemeClr val="tx1"/>
              </a:solidFill>
            </a:endParaRPr>
          </a:p>
          <a:p>
            <a:pPr algn="l" fontAlgn="auto">
              <a:spcAft>
                <a:spcPts val="0"/>
              </a:spcAft>
              <a:defRPr/>
            </a:pPr>
            <a:endParaRPr lang="zh-CN" altLang="zh-CN" sz="2400" dirty="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fontScale="47500" lnSpcReduction="20000"/>
          </a:bodyPr>
          <a:lstStyle/>
          <a:p>
            <a:pPr algn="just" fontAlgn="auto">
              <a:lnSpc>
                <a:spcPct val="170000"/>
              </a:lnSpc>
              <a:spcAft>
                <a:spcPts val="0"/>
              </a:spcAft>
              <a:defRPr/>
            </a:pPr>
            <a:r>
              <a:rPr lang="en-US" altLang="zh-CN" sz="4000" dirty="0" smtClean="0">
                <a:solidFill>
                  <a:schemeClr val="tx1"/>
                </a:solidFill>
              </a:rPr>
              <a:t>         </a:t>
            </a:r>
            <a:r>
              <a:rPr lang="zh-CN" altLang="zh-CN" sz="4000" dirty="0" smtClean="0">
                <a:solidFill>
                  <a:schemeClr val="tx1"/>
                </a:solidFill>
              </a:rPr>
              <a:t>一般</a:t>
            </a:r>
            <a:r>
              <a:rPr lang="zh-CN" altLang="zh-CN" sz="4000" dirty="0">
                <a:solidFill>
                  <a:schemeClr val="tx1"/>
                </a:solidFill>
              </a:rPr>
              <a:t>认为，采购包含供应，采购是从下订单到货物供应前后相继的过程，因此采购是前提，供应是后续。在国外，供应的含义更大些，一般包含采购</a:t>
            </a:r>
            <a:r>
              <a:rPr lang="zh-CN" altLang="zh-CN" sz="4000" dirty="0" smtClean="0">
                <a:solidFill>
                  <a:schemeClr val="tx1"/>
                </a:solidFill>
              </a:rPr>
              <a:t>。</a:t>
            </a:r>
            <a:endParaRPr lang="en-US" altLang="zh-CN" sz="4000" dirty="0" smtClean="0">
              <a:solidFill>
                <a:schemeClr val="tx1"/>
              </a:solidFill>
            </a:endParaRPr>
          </a:p>
          <a:p>
            <a:pPr algn="just" fontAlgn="auto">
              <a:lnSpc>
                <a:spcPct val="170000"/>
              </a:lnSpc>
              <a:spcAft>
                <a:spcPts val="0"/>
              </a:spcAft>
              <a:defRPr/>
            </a:pPr>
            <a:r>
              <a:rPr lang="en-US" altLang="zh-CN" sz="4000" dirty="0" smtClean="0">
                <a:solidFill>
                  <a:srgbClr val="FF0000"/>
                </a:solidFill>
              </a:rPr>
              <a:t>         </a:t>
            </a:r>
            <a:r>
              <a:rPr lang="zh-CN" altLang="zh-CN" sz="4000" dirty="0" smtClean="0">
                <a:solidFill>
                  <a:srgbClr val="FF0000"/>
                </a:solidFill>
              </a:rPr>
              <a:t>狭义</a:t>
            </a:r>
            <a:r>
              <a:rPr lang="zh-CN" altLang="zh-CN" sz="4000" dirty="0">
                <a:solidFill>
                  <a:srgbClr val="FF0000"/>
                </a:solidFill>
              </a:rPr>
              <a:t>的采购</a:t>
            </a:r>
            <a:r>
              <a:rPr lang="zh-CN" altLang="zh-CN" sz="4000" dirty="0">
                <a:solidFill>
                  <a:schemeClr val="tx1"/>
                </a:solidFill>
              </a:rPr>
              <a:t>，简单讲就是拿钱买东西，即以货币换取物品的交易方式</a:t>
            </a:r>
            <a:r>
              <a:rPr lang="zh-CN" altLang="zh-CN" sz="4000" dirty="0" smtClean="0">
                <a:solidFill>
                  <a:schemeClr val="tx1"/>
                </a:solidFill>
              </a:rPr>
              <a:t>。</a:t>
            </a:r>
            <a:endParaRPr lang="en-US" altLang="zh-CN" sz="4000" dirty="0" smtClean="0">
              <a:solidFill>
                <a:schemeClr val="tx1"/>
              </a:solidFill>
            </a:endParaRPr>
          </a:p>
          <a:p>
            <a:pPr algn="just" fontAlgn="auto">
              <a:lnSpc>
                <a:spcPct val="170000"/>
              </a:lnSpc>
              <a:spcAft>
                <a:spcPts val="0"/>
              </a:spcAft>
              <a:defRPr/>
            </a:pPr>
            <a:r>
              <a:rPr lang="en-US" altLang="zh-CN" sz="4000" dirty="0" smtClean="0">
                <a:solidFill>
                  <a:srgbClr val="FF0000"/>
                </a:solidFill>
              </a:rPr>
              <a:t>         </a:t>
            </a:r>
            <a:r>
              <a:rPr lang="zh-CN" altLang="zh-CN" sz="4000" dirty="0" smtClean="0">
                <a:solidFill>
                  <a:srgbClr val="FF0000"/>
                </a:solidFill>
              </a:rPr>
              <a:t>广义</a:t>
            </a:r>
            <a:r>
              <a:rPr lang="zh-CN" altLang="zh-CN" sz="4000" dirty="0">
                <a:solidFill>
                  <a:srgbClr val="FF0000"/>
                </a:solidFill>
              </a:rPr>
              <a:t>的采购</a:t>
            </a:r>
            <a:r>
              <a:rPr lang="zh-CN" altLang="zh-CN" sz="4000" dirty="0">
                <a:solidFill>
                  <a:schemeClr val="tx1"/>
                </a:solidFill>
              </a:rPr>
              <a:t>就是从环境获取所需的有形或无形物质的行为。广义的采购除了以购买的方式占有物品之外，还可以通过其它途径如租赁、借贷、交换、外包等获得物品的所有权或使用权，来达到满足需求的目的。</a:t>
            </a:r>
            <a:endParaRPr lang="zh-CN" altLang="zh-CN" sz="4000" dirty="0">
              <a:solidFill>
                <a:schemeClr val="tx1"/>
              </a:solidFill>
            </a:endParaRPr>
          </a:p>
          <a:p>
            <a:pPr algn="just" fontAlgn="auto">
              <a:spcAft>
                <a:spcPts val="0"/>
              </a:spcAft>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algn="l" fontAlgn="auto">
              <a:lnSpc>
                <a:spcPct val="150000"/>
              </a:lnSpc>
              <a:spcAft>
                <a:spcPts val="0"/>
              </a:spcAft>
              <a:defRPr/>
            </a:pPr>
            <a:r>
              <a:rPr lang="zh-CN" altLang="zh-CN" sz="2400" dirty="0" smtClean="0">
                <a:solidFill>
                  <a:schemeClr val="tx1"/>
                </a:solidFill>
              </a:rPr>
              <a:t>我们</a:t>
            </a:r>
            <a:r>
              <a:rPr lang="zh-CN" altLang="zh-CN" sz="2400" dirty="0">
                <a:solidFill>
                  <a:schemeClr val="tx1"/>
                </a:solidFill>
              </a:rPr>
              <a:t>可以从以下三个方面来理解采购的概念：</a:t>
            </a:r>
            <a:endParaRPr lang="zh-CN" altLang="zh-CN" sz="2400" dirty="0">
              <a:solidFill>
                <a:schemeClr val="tx1"/>
              </a:solidFill>
            </a:endParaRPr>
          </a:p>
          <a:p>
            <a:pPr algn="l" fontAlgn="auto">
              <a:lnSpc>
                <a:spcPct val="150000"/>
              </a:lnSpc>
              <a:spcAft>
                <a:spcPts val="0"/>
              </a:spcAft>
              <a:defRPr/>
            </a:pPr>
            <a:r>
              <a:rPr lang="zh-CN" altLang="zh-CN" sz="2400" dirty="0">
                <a:solidFill>
                  <a:schemeClr val="tx1"/>
                </a:solidFill>
              </a:rPr>
              <a:t>（</a:t>
            </a:r>
            <a:r>
              <a:rPr lang="en-US" altLang="zh-CN" sz="2400" dirty="0">
                <a:solidFill>
                  <a:schemeClr val="tx1"/>
                </a:solidFill>
              </a:rPr>
              <a:t>1</a:t>
            </a:r>
            <a:r>
              <a:rPr lang="zh-CN" altLang="zh-CN" sz="2400" dirty="0">
                <a:solidFill>
                  <a:schemeClr val="tx1"/>
                </a:solidFill>
              </a:rPr>
              <a:t>）采购是从资源市场获取资源的过程</a:t>
            </a:r>
            <a:r>
              <a:rPr lang="zh-CN" altLang="zh-CN" sz="2400" dirty="0" smtClean="0">
                <a:solidFill>
                  <a:schemeClr val="tx1"/>
                </a:solidFill>
              </a:rPr>
              <a:t>。</a:t>
            </a:r>
            <a:endParaRPr lang="en-US" altLang="zh-CN" sz="2400" dirty="0" smtClean="0">
              <a:solidFill>
                <a:schemeClr val="tx1"/>
              </a:solidFill>
            </a:endParaRPr>
          </a:p>
          <a:p>
            <a:pPr algn="l" fontAlgn="auto">
              <a:lnSpc>
                <a:spcPct val="150000"/>
              </a:lnSpc>
              <a:spcAft>
                <a:spcPts val="0"/>
              </a:spcAft>
              <a:defRPr/>
            </a:pPr>
            <a:r>
              <a:rPr lang="zh-CN" altLang="zh-CN" sz="2400" dirty="0">
                <a:solidFill>
                  <a:schemeClr val="tx1"/>
                </a:solidFill>
              </a:rPr>
              <a:t>（</a:t>
            </a:r>
            <a:r>
              <a:rPr lang="en-US" altLang="zh-CN" sz="2400" dirty="0">
                <a:solidFill>
                  <a:schemeClr val="tx1"/>
                </a:solidFill>
              </a:rPr>
              <a:t>2</a:t>
            </a:r>
            <a:r>
              <a:rPr lang="zh-CN" altLang="zh-CN" sz="2400" dirty="0">
                <a:solidFill>
                  <a:schemeClr val="tx1"/>
                </a:solidFill>
              </a:rPr>
              <a:t>）采购是商流和物流的统一</a:t>
            </a:r>
            <a:r>
              <a:rPr lang="zh-CN" altLang="zh-CN" sz="2400" dirty="0" smtClean="0">
                <a:solidFill>
                  <a:schemeClr val="tx1"/>
                </a:solidFill>
              </a:rPr>
              <a:t>。</a:t>
            </a:r>
            <a:endParaRPr lang="en-US" altLang="zh-CN" sz="2400" dirty="0" smtClean="0">
              <a:solidFill>
                <a:schemeClr val="tx1"/>
              </a:solidFill>
            </a:endParaRPr>
          </a:p>
          <a:p>
            <a:pPr algn="l" fontAlgn="auto">
              <a:lnSpc>
                <a:spcPct val="150000"/>
              </a:lnSpc>
              <a:spcAft>
                <a:spcPts val="0"/>
              </a:spcAft>
              <a:defRPr/>
            </a:pPr>
            <a:r>
              <a:rPr lang="zh-CN" altLang="zh-CN" sz="2400" dirty="0">
                <a:solidFill>
                  <a:schemeClr val="tx1"/>
                </a:solidFill>
              </a:rPr>
              <a:t>（</a:t>
            </a:r>
            <a:r>
              <a:rPr lang="en-US" altLang="zh-CN" sz="2400" dirty="0">
                <a:solidFill>
                  <a:schemeClr val="tx1"/>
                </a:solidFill>
              </a:rPr>
              <a:t>3</a:t>
            </a:r>
            <a:r>
              <a:rPr lang="zh-CN" altLang="zh-CN" sz="2400" dirty="0">
                <a:solidFill>
                  <a:schemeClr val="tx1"/>
                </a:solidFill>
              </a:rPr>
              <a:t>）采购是一种经济活动，既有经济效益，也要发生成本。</a:t>
            </a: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836613"/>
            <a:ext cx="7344419" cy="5904755"/>
          </a:xfrm>
        </p:spPr>
        <p:txBody>
          <a:bodyPr rtlCol="0">
            <a:normAutofit lnSpcReduction="10000"/>
          </a:bodyPr>
          <a:lstStyle/>
          <a:p>
            <a:pPr marL="514350" indent="-514350" algn="l"/>
            <a:r>
              <a:rPr lang="zh-CN" altLang="en-US" sz="2800" dirty="0" smtClean="0">
                <a:solidFill>
                  <a:srgbClr val="FF0000"/>
                </a:solidFill>
              </a:rPr>
              <a:t>（二）</a:t>
            </a:r>
            <a:r>
              <a:rPr lang="zh-CN" altLang="zh-CN" sz="2800" dirty="0" smtClean="0">
                <a:solidFill>
                  <a:srgbClr val="FF0000"/>
                </a:solidFill>
              </a:rPr>
              <a:t>采购过程</a:t>
            </a:r>
            <a:endParaRPr lang="en-US" altLang="zh-CN" sz="2800" dirty="0" smtClean="0">
              <a:solidFill>
                <a:srgbClr val="FF0000"/>
              </a:solidFill>
            </a:endParaRPr>
          </a:p>
          <a:p>
            <a:pPr algn="l"/>
            <a:r>
              <a:rPr lang="en-US" altLang="zh-CN" sz="2400" dirty="0" smtClean="0">
                <a:solidFill>
                  <a:schemeClr val="tx1"/>
                </a:solidFill>
              </a:rPr>
              <a:t>         </a:t>
            </a:r>
            <a:r>
              <a:rPr lang="zh-CN" altLang="zh-CN" sz="2400" dirty="0" smtClean="0">
                <a:solidFill>
                  <a:schemeClr val="tx1"/>
                </a:solidFill>
              </a:rPr>
              <a:t>采购</a:t>
            </a:r>
            <a:r>
              <a:rPr lang="zh-CN" altLang="zh-CN" sz="2400" dirty="0">
                <a:solidFill>
                  <a:schemeClr val="tx1"/>
                </a:solidFill>
              </a:rPr>
              <a:t>就是企业根据需求提出采购计划、审核计划、选好供应商、经过商务谈判确定价格和交货条件，最终签订合同并按要求完成收货付款的过程</a:t>
            </a:r>
            <a:r>
              <a:rPr lang="zh-CN" altLang="zh-CN" sz="2400" dirty="0" smtClean="0">
                <a:solidFill>
                  <a:schemeClr val="tx1"/>
                </a:solidFill>
              </a:rPr>
              <a:t>。</a:t>
            </a:r>
            <a:r>
              <a:rPr lang="zh-CN" altLang="zh-CN" sz="2400" dirty="0">
                <a:solidFill>
                  <a:schemeClr val="tx1"/>
                </a:solidFill>
              </a:rPr>
              <a:t>采购过程又称为采购周期</a:t>
            </a:r>
            <a:r>
              <a:rPr lang="zh-CN" altLang="zh-CN" sz="2400" dirty="0" smtClean="0">
                <a:solidFill>
                  <a:schemeClr val="tx1"/>
                </a:solidFill>
              </a:rPr>
              <a:t>（见图</a:t>
            </a:r>
            <a:r>
              <a:rPr lang="en-US" altLang="zh-CN" sz="2400" dirty="0" smtClean="0">
                <a:solidFill>
                  <a:schemeClr val="tx1"/>
                </a:solidFill>
              </a:rPr>
              <a:t>3-3</a:t>
            </a:r>
            <a:r>
              <a:rPr lang="zh-CN" altLang="zh-CN" sz="2400" dirty="0" smtClean="0">
                <a:solidFill>
                  <a:schemeClr val="tx1"/>
                </a:solidFill>
              </a:rPr>
              <a:t>）。</a:t>
            </a:r>
            <a:endParaRPr lang="en-US" altLang="zh-CN" sz="2400" dirty="0" smtClean="0">
              <a:solidFill>
                <a:schemeClr val="tx1"/>
              </a:solidFill>
            </a:endParaRPr>
          </a:p>
          <a:p>
            <a:pPr algn="l"/>
            <a:endParaRPr lang="en-US" altLang="zh-CN" sz="2400" dirty="0">
              <a:solidFill>
                <a:schemeClr val="tx1"/>
              </a:solidFill>
            </a:endParaRPr>
          </a:p>
          <a:p>
            <a:pPr algn="l"/>
            <a:endParaRPr lang="en-US" altLang="zh-CN" sz="2400" dirty="0" smtClean="0">
              <a:solidFill>
                <a:schemeClr val="tx1"/>
              </a:solidFill>
            </a:endParaRPr>
          </a:p>
          <a:p>
            <a:pPr algn="l"/>
            <a:endParaRPr lang="en-US" altLang="zh-CN" sz="2400" dirty="0">
              <a:solidFill>
                <a:schemeClr val="tx1"/>
              </a:solidFill>
            </a:endParaRPr>
          </a:p>
          <a:p>
            <a:pPr algn="l"/>
            <a:endParaRPr lang="en-US" altLang="zh-CN" sz="2400" dirty="0" smtClean="0">
              <a:solidFill>
                <a:schemeClr val="tx1"/>
              </a:solidFill>
            </a:endParaRPr>
          </a:p>
          <a:p>
            <a:pPr algn="l"/>
            <a:endParaRPr lang="en-US" altLang="zh-CN" sz="2400" dirty="0">
              <a:solidFill>
                <a:schemeClr val="tx1"/>
              </a:solidFill>
            </a:endParaRPr>
          </a:p>
          <a:p>
            <a:pPr algn="l"/>
            <a:endParaRPr lang="en-US" altLang="zh-CN" sz="2400" dirty="0" smtClean="0">
              <a:solidFill>
                <a:schemeClr val="tx1"/>
              </a:solidFill>
            </a:endParaRPr>
          </a:p>
          <a:p>
            <a:pPr algn="l"/>
            <a:endParaRPr lang="en-US" altLang="zh-CN" sz="2400" dirty="0">
              <a:solidFill>
                <a:schemeClr val="tx1"/>
              </a:solidFill>
            </a:endParaRPr>
          </a:p>
          <a:p>
            <a:pPr algn="l"/>
            <a:endParaRPr lang="en-US" altLang="zh-CN" sz="2400" dirty="0" smtClean="0">
              <a:solidFill>
                <a:schemeClr val="tx1"/>
              </a:solidFill>
            </a:endParaRPr>
          </a:p>
          <a:p>
            <a:pPr algn="l"/>
            <a:endParaRPr lang="en-US" altLang="zh-CN" sz="2400" dirty="0" smtClean="0"/>
          </a:p>
          <a:p>
            <a:r>
              <a:rPr lang="zh-CN" altLang="zh-CN" sz="2000" dirty="0" smtClean="0">
                <a:solidFill>
                  <a:schemeClr val="tx1"/>
                </a:solidFill>
              </a:rPr>
              <a:t>图</a:t>
            </a:r>
            <a:r>
              <a:rPr lang="en-US" altLang="zh-CN" sz="2000" dirty="0" smtClean="0">
                <a:solidFill>
                  <a:schemeClr val="tx1"/>
                </a:solidFill>
              </a:rPr>
              <a:t>3-3   </a:t>
            </a:r>
            <a:r>
              <a:rPr lang="zh-CN" altLang="zh-CN" sz="2000" dirty="0" smtClean="0">
                <a:solidFill>
                  <a:schemeClr val="tx1"/>
                </a:solidFill>
              </a:rPr>
              <a:t>采购</a:t>
            </a:r>
            <a:r>
              <a:rPr lang="zh-CN" altLang="zh-CN" sz="2000" dirty="0">
                <a:solidFill>
                  <a:schemeClr val="tx1"/>
                </a:solidFill>
              </a:rPr>
              <a:t>周期：采购业务过程的主要步骤</a:t>
            </a:r>
            <a:endParaRPr lang="zh-CN" altLang="zh-CN" sz="2000" dirty="0">
              <a:solidFill>
                <a:schemeClr val="tx1"/>
              </a:solidFill>
            </a:endParaRPr>
          </a:p>
          <a:p>
            <a:pPr algn="l"/>
            <a:endParaRPr lang="zh-CN" altLang="zh-CN" sz="2400"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55776" y="2687526"/>
            <a:ext cx="4248472" cy="3525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1341438"/>
            <a:ext cx="7272337" cy="4751387"/>
          </a:xfrm>
        </p:spPr>
        <p:txBody>
          <a:bodyPr rtlCol="0">
            <a:normAutofit/>
          </a:bodyPr>
          <a:lstStyle/>
          <a:p>
            <a:pPr algn="l"/>
            <a:r>
              <a:rPr lang="zh-CN" altLang="en-US" sz="2800" dirty="0" smtClean="0">
                <a:solidFill>
                  <a:srgbClr val="FF0000"/>
                </a:solidFill>
              </a:rPr>
              <a:t>（三）</a:t>
            </a:r>
            <a:r>
              <a:rPr lang="zh-CN" altLang="zh-CN" sz="2800" dirty="0" smtClean="0">
                <a:solidFill>
                  <a:srgbClr val="FF0000"/>
                </a:solidFill>
              </a:rPr>
              <a:t>采购管理</a:t>
            </a:r>
            <a:r>
              <a:rPr lang="zh-CN" altLang="en-US" sz="2800" dirty="0" smtClean="0">
                <a:solidFill>
                  <a:srgbClr val="FF0000"/>
                </a:solidFill>
              </a:rPr>
              <a:t>的定义</a:t>
            </a:r>
            <a:endParaRPr lang="en-US" altLang="zh-CN" sz="2800" dirty="0" smtClean="0">
              <a:solidFill>
                <a:srgbClr val="FF0000"/>
              </a:solidFill>
            </a:endParaRPr>
          </a:p>
          <a:p>
            <a:pPr algn="l">
              <a:lnSpc>
                <a:spcPct val="150000"/>
              </a:lnSpc>
            </a:pPr>
            <a:r>
              <a:rPr lang="en-US" altLang="zh-CN" sz="2400" dirty="0" smtClean="0"/>
              <a:t>         </a:t>
            </a:r>
            <a:r>
              <a:rPr lang="zh-CN" altLang="zh-CN" sz="2400" dirty="0" smtClean="0">
                <a:solidFill>
                  <a:schemeClr val="tx1"/>
                </a:solidFill>
              </a:rPr>
              <a:t>采购</a:t>
            </a:r>
            <a:r>
              <a:rPr lang="zh-CN" altLang="zh-CN" sz="2400" dirty="0">
                <a:solidFill>
                  <a:schemeClr val="tx1"/>
                </a:solidFill>
              </a:rPr>
              <a:t>和采购管理在逻辑上是有区别的</a:t>
            </a:r>
            <a:r>
              <a:rPr lang="zh-CN" altLang="zh-CN" sz="2400" dirty="0" smtClean="0">
                <a:solidFill>
                  <a:schemeClr val="tx1"/>
                </a:solidFill>
              </a:rPr>
              <a:t>，</a:t>
            </a:r>
            <a:r>
              <a:rPr lang="zh-CN" altLang="zh-CN" sz="2400" dirty="0">
                <a:solidFill>
                  <a:schemeClr val="tx1"/>
                </a:solidFill>
              </a:rPr>
              <a:t>但是在很多理论研究和实践应用场合，采购与采购管理并没有加以区分。</a:t>
            </a:r>
            <a:r>
              <a:rPr lang="zh-CN" altLang="zh-CN" sz="2400" dirty="0" smtClean="0">
                <a:solidFill>
                  <a:schemeClr val="tx1"/>
                </a:solidFill>
              </a:rPr>
              <a:t>采购管理</a:t>
            </a:r>
            <a:r>
              <a:rPr lang="zh-CN" altLang="en-US" sz="2400" dirty="0" smtClean="0">
                <a:solidFill>
                  <a:schemeClr val="tx1"/>
                </a:solidFill>
              </a:rPr>
              <a:t>也称为</a:t>
            </a:r>
            <a:r>
              <a:rPr lang="zh-CN" altLang="zh-CN" sz="2400" dirty="0" smtClean="0">
                <a:solidFill>
                  <a:schemeClr val="tx1"/>
                </a:solidFill>
              </a:rPr>
              <a:t>供应</a:t>
            </a:r>
            <a:r>
              <a:rPr lang="zh-CN" altLang="zh-CN" sz="2400" dirty="0">
                <a:solidFill>
                  <a:schemeClr val="tx1"/>
                </a:solidFill>
              </a:rPr>
              <a:t>管理，就是对采购和供应过程的计划、组织、协调、控制等决策</a:t>
            </a:r>
            <a:r>
              <a:rPr lang="zh-CN" altLang="zh-CN" sz="2400" dirty="0" smtClean="0">
                <a:solidFill>
                  <a:schemeClr val="tx1"/>
                </a:solidFill>
              </a:rPr>
              <a:t>行为。采购</a:t>
            </a:r>
            <a:r>
              <a:rPr lang="zh-CN" altLang="zh-CN" sz="2400" dirty="0">
                <a:solidFill>
                  <a:schemeClr val="tx1"/>
                </a:solidFill>
              </a:rPr>
              <a:t>管理有内部管理和外部管理两个方面。</a:t>
            </a:r>
            <a:endParaRPr lang="zh-CN" altLang="zh-CN" sz="2400" dirty="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980728"/>
            <a:ext cx="7416427" cy="5472608"/>
          </a:xfrm>
        </p:spPr>
        <p:txBody>
          <a:bodyPr rtlCol="0">
            <a:normAutofit/>
          </a:bodyPr>
          <a:lstStyle/>
          <a:p>
            <a:pPr algn="l" fontAlgn="auto">
              <a:lnSpc>
                <a:spcPct val="150000"/>
              </a:lnSpc>
              <a:spcAft>
                <a:spcPts val="0"/>
              </a:spcAft>
              <a:defRPr/>
            </a:pPr>
            <a:r>
              <a:rPr lang="en-US" altLang="zh-CN" sz="2400" dirty="0" smtClean="0">
                <a:solidFill>
                  <a:schemeClr val="tx1"/>
                </a:solidFill>
              </a:rPr>
              <a:t>         </a:t>
            </a:r>
            <a:r>
              <a:rPr lang="zh-CN" altLang="zh-CN" sz="2000" dirty="0" smtClean="0">
                <a:solidFill>
                  <a:srgbClr val="FF0000"/>
                </a:solidFill>
              </a:rPr>
              <a:t>内部</a:t>
            </a:r>
            <a:r>
              <a:rPr lang="zh-CN" altLang="zh-CN" sz="2000" dirty="0">
                <a:solidFill>
                  <a:srgbClr val="FF0000"/>
                </a:solidFill>
              </a:rPr>
              <a:t>采购管理</a:t>
            </a:r>
            <a:r>
              <a:rPr lang="zh-CN" altLang="zh-CN" sz="2000" dirty="0">
                <a:solidFill>
                  <a:schemeClr val="tx1"/>
                </a:solidFill>
              </a:rPr>
              <a:t>是指从企业内部来看采购管理的主要工作内容和范围，包括开发采购战略、计算总采购成本、确定采购方式、编制采购计划和预算、进行采购决策、制定采购任务实施方案、采购组织和信息系统建设、协议执行、重复性订货与接收、检查合同执行情况，经济效益评价</a:t>
            </a:r>
            <a:r>
              <a:rPr lang="zh-CN" altLang="zh-CN" sz="2000" dirty="0" smtClean="0">
                <a:solidFill>
                  <a:schemeClr val="tx1"/>
                </a:solidFill>
              </a:rPr>
              <a:t>等。</a:t>
            </a:r>
            <a:endParaRPr lang="en-US" altLang="zh-CN" sz="2000" dirty="0" smtClean="0">
              <a:solidFill>
                <a:schemeClr val="tx1"/>
              </a:solidFill>
            </a:endParaRPr>
          </a:p>
          <a:p>
            <a:pPr algn="l" fontAlgn="auto">
              <a:lnSpc>
                <a:spcPct val="150000"/>
              </a:lnSpc>
              <a:spcAft>
                <a:spcPts val="0"/>
              </a:spcAft>
              <a:defRPr/>
            </a:pPr>
            <a:r>
              <a:rPr lang="en-US" altLang="zh-CN" sz="2000" dirty="0" smtClean="0">
                <a:solidFill>
                  <a:schemeClr val="tx1"/>
                </a:solidFill>
              </a:rPr>
              <a:t>         </a:t>
            </a:r>
            <a:r>
              <a:rPr lang="zh-CN" altLang="zh-CN" sz="2000" dirty="0" smtClean="0">
                <a:solidFill>
                  <a:srgbClr val="FF0000"/>
                </a:solidFill>
              </a:rPr>
              <a:t>外部</a:t>
            </a:r>
            <a:r>
              <a:rPr lang="zh-CN" altLang="zh-CN" sz="2000" dirty="0">
                <a:solidFill>
                  <a:srgbClr val="FF0000"/>
                </a:solidFill>
              </a:rPr>
              <a:t>采购管理</a:t>
            </a:r>
            <a:r>
              <a:rPr lang="zh-CN" altLang="zh-CN" sz="2000" dirty="0">
                <a:solidFill>
                  <a:schemeClr val="tx1"/>
                </a:solidFill>
              </a:rPr>
              <a:t>是指从企业外部来看采购管理的主要业务和管理范围，包括分析供应市场和机会、负责与客户共同确定规格、评价潜在的供应商、供货企业的选择、识别供应源和确保供应连续性、签订长期商业合同、开发供应源战略、发展与供应商的关系、评估供应商绩效、供应源改进和优化。</a:t>
            </a:r>
            <a:endParaRPr lang="en-US" altLang="zh-CN" sz="2000" dirty="0" smtClean="0">
              <a:solidFill>
                <a:schemeClr val="tx1"/>
              </a:solidFill>
            </a:endParaRPr>
          </a:p>
          <a:p>
            <a:pPr algn="just" fontAlgn="auto">
              <a:spcAft>
                <a:spcPts val="0"/>
              </a:spcAft>
              <a:buFont typeface="Arial" panose="020B0604020202020204" pitchFamily="34" charset="0"/>
              <a:buNone/>
              <a:defRPr/>
            </a:pPr>
            <a:endParaRPr lang="zh-CN" altLang="zh-CN" sz="38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539750" y="12700"/>
            <a:ext cx="7772400" cy="968375"/>
          </a:xfrm>
        </p:spPr>
        <p:txBody>
          <a:bodyPr/>
          <a:lstStyle/>
          <a:p>
            <a:r>
              <a:rPr lang="en-US" altLang="zh-CN" smtClean="0"/>
              <a:t>《</a:t>
            </a:r>
            <a:r>
              <a:rPr lang="zh-CN" altLang="en-US" smtClean="0"/>
              <a:t>供应链管理</a:t>
            </a:r>
            <a:r>
              <a:rPr lang="en-US" altLang="zh-CN" smtClean="0"/>
              <a:t>》</a:t>
            </a:r>
            <a:endParaRPr lang="zh-CN" altLang="en-US" smtClean="0"/>
          </a:p>
        </p:txBody>
      </p:sp>
      <p:sp>
        <p:nvSpPr>
          <p:cNvPr id="3" name="副标题 2"/>
          <p:cNvSpPr>
            <a:spLocks noGrp="1"/>
          </p:cNvSpPr>
          <p:nvPr>
            <p:ph type="subTitle" idx="1"/>
          </p:nvPr>
        </p:nvSpPr>
        <p:spPr>
          <a:xfrm>
            <a:off x="1116013" y="980728"/>
            <a:ext cx="7272337" cy="5112097"/>
          </a:xfrm>
        </p:spPr>
        <p:txBody>
          <a:bodyPr rtlCol="0">
            <a:normAutofit fontScale="92500" lnSpcReduction="10000"/>
          </a:bodyPr>
          <a:lstStyle/>
          <a:p>
            <a:pPr algn="l" fontAlgn="auto">
              <a:spcAft>
                <a:spcPts val="0"/>
              </a:spcAft>
              <a:defRPr/>
            </a:pPr>
            <a:r>
              <a:rPr lang="zh-CN" altLang="en-US" sz="2400" b="1" dirty="0" smtClean="0">
                <a:solidFill>
                  <a:schemeClr val="tx1"/>
                </a:solidFill>
              </a:rPr>
              <a:t>二、</a:t>
            </a:r>
            <a:r>
              <a:rPr lang="zh-CN" altLang="zh-CN" sz="2400" b="1" dirty="0" smtClean="0">
                <a:solidFill>
                  <a:schemeClr val="tx1"/>
                </a:solidFill>
              </a:rPr>
              <a:t>供应</a:t>
            </a:r>
            <a:r>
              <a:rPr lang="zh-CN" altLang="zh-CN" sz="2400" b="1" dirty="0">
                <a:solidFill>
                  <a:schemeClr val="tx1"/>
                </a:solidFill>
              </a:rPr>
              <a:t>链采购</a:t>
            </a:r>
            <a:endParaRPr lang="en-US" altLang="zh-CN" sz="2400" b="1" dirty="0" smtClean="0">
              <a:solidFill>
                <a:schemeClr val="tx1"/>
              </a:solidFill>
            </a:endParaRPr>
          </a:p>
          <a:p>
            <a:pPr algn="just" fontAlgn="auto">
              <a:spcAft>
                <a:spcPts val="0"/>
              </a:spcAft>
              <a:defRPr/>
            </a:pPr>
            <a:r>
              <a:rPr lang="zh-CN" altLang="en-US" sz="2400" dirty="0" smtClean="0">
                <a:solidFill>
                  <a:srgbClr val="FF0000"/>
                </a:solidFill>
              </a:rPr>
              <a:t>（一）</a:t>
            </a:r>
            <a:r>
              <a:rPr lang="zh-CN" altLang="zh-CN" sz="2400" dirty="0" smtClean="0">
                <a:solidFill>
                  <a:srgbClr val="FF0000"/>
                </a:solidFill>
              </a:rPr>
              <a:t>传统</a:t>
            </a:r>
            <a:r>
              <a:rPr lang="zh-CN" altLang="zh-CN" sz="2400" dirty="0">
                <a:solidFill>
                  <a:srgbClr val="FF0000"/>
                </a:solidFill>
              </a:rPr>
              <a:t>采购模式的</a:t>
            </a:r>
            <a:r>
              <a:rPr lang="zh-CN" altLang="zh-CN" sz="2400" dirty="0" smtClean="0">
                <a:solidFill>
                  <a:srgbClr val="FF0000"/>
                </a:solidFill>
              </a:rPr>
              <a:t>特点</a:t>
            </a:r>
            <a:r>
              <a:rPr lang="zh-CN" altLang="en-US" sz="2400" dirty="0" smtClean="0">
                <a:solidFill>
                  <a:srgbClr val="FF0000"/>
                </a:solidFill>
              </a:rPr>
              <a:t>及局限性</a:t>
            </a:r>
            <a:endParaRPr lang="zh-CN" altLang="zh-CN" sz="2400" dirty="0">
              <a:solidFill>
                <a:srgbClr val="FF0000"/>
              </a:solidFill>
            </a:endParaRPr>
          </a:p>
          <a:p>
            <a:pPr algn="just" fontAlgn="auto">
              <a:spcAft>
                <a:spcPts val="0"/>
              </a:spcAft>
              <a:defRPr/>
            </a:pPr>
            <a:r>
              <a:rPr lang="en-US" altLang="zh-CN" sz="2400" dirty="0" smtClean="0">
                <a:solidFill>
                  <a:schemeClr val="tx1"/>
                </a:solidFill>
              </a:rPr>
              <a:t>        </a:t>
            </a:r>
            <a:r>
              <a:rPr lang="zh-CN" altLang="zh-CN" sz="2400" dirty="0" smtClean="0">
                <a:solidFill>
                  <a:schemeClr val="tx1"/>
                </a:solidFill>
              </a:rPr>
              <a:t>传统</a:t>
            </a:r>
            <a:r>
              <a:rPr lang="zh-CN" altLang="zh-CN" sz="2400" dirty="0">
                <a:solidFill>
                  <a:schemeClr val="tx1"/>
                </a:solidFill>
              </a:rPr>
              <a:t>采购（</a:t>
            </a:r>
            <a:r>
              <a:rPr lang="en-US" altLang="zh-CN" sz="2400" dirty="0">
                <a:solidFill>
                  <a:schemeClr val="tx1"/>
                </a:solidFill>
              </a:rPr>
              <a:t>Purchasing</a:t>
            </a:r>
            <a:r>
              <a:rPr lang="zh-CN" altLang="zh-CN" sz="2400" dirty="0">
                <a:solidFill>
                  <a:schemeClr val="tx1"/>
                </a:solidFill>
              </a:rPr>
              <a:t>）是指那种商业交易性的采购</a:t>
            </a:r>
            <a:r>
              <a:rPr lang="zh-CN" altLang="zh-CN" sz="2400" dirty="0" smtClean="0">
                <a:solidFill>
                  <a:schemeClr val="tx1"/>
                </a:solidFill>
              </a:rPr>
              <a:t>。</a:t>
            </a:r>
            <a:r>
              <a:rPr lang="zh-CN" altLang="zh-CN" sz="2400" dirty="0">
                <a:solidFill>
                  <a:schemeClr val="tx1"/>
                </a:solidFill>
              </a:rPr>
              <a:t>采购商与供应商之间利益具有对立性，一方获益是建立在另一方必然受损的基础上，“零和”博弈，不存在合作共赢</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chemeClr val="tx1"/>
                </a:solidFill>
              </a:rPr>
              <a:t>传统企业采购在技术和管理方面存在以下问题</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chemeClr val="tx1"/>
                </a:solidFill>
              </a:rPr>
              <a:t>（</a:t>
            </a:r>
            <a:r>
              <a:rPr lang="en-US" altLang="zh-CN" sz="2400" dirty="0">
                <a:solidFill>
                  <a:schemeClr val="tx1"/>
                </a:solidFill>
              </a:rPr>
              <a:t>1</a:t>
            </a:r>
            <a:r>
              <a:rPr lang="zh-CN" altLang="zh-CN" sz="2400" dirty="0">
                <a:solidFill>
                  <a:schemeClr val="tx1"/>
                </a:solidFill>
              </a:rPr>
              <a:t>）信息不能共享</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chemeClr val="tx1"/>
                </a:solidFill>
              </a:rPr>
              <a:t>（</a:t>
            </a:r>
            <a:r>
              <a:rPr lang="en-US" altLang="zh-CN" sz="2400" dirty="0">
                <a:solidFill>
                  <a:schemeClr val="tx1"/>
                </a:solidFill>
              </a:rPr>
              <a:t>2</a:t>
            </a:r>
            <a:r>
              <a:rPr lang="zh-CN" altLang="zh-CN" sz="2400" dirty="0">
                <a:solidFill>
                  <a:schemeClr val="tx1"/>
                </a:solidFill>
              </a:rPr>
              <a:t>）采供双方未建立稳定的合作关系</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chemeClr val="tx1"/>
                </a:solidFill>
              </a:rPr>
              <a:t>（</a:t>
            </a:r>
            <a:r>
              <a:rPr lang="en-US" altLang="zh-CN" sz="2400" dirty="0">
                <a:solidFill>
                  <a:schemeClr val="tx1"/>
                </a:solidFill>
              </a:rPr>
              <a:t>3</a:t>
            </a:r>
            <a:r>
              <a:rPr lang="zh-CN" altLang="zh-CN" sz="2400" dirty="0">
                <a:solidFill>
                  <a:schemeClr val="tx1"/>
                </a:solidFill>
              </a:rPr>
              <a:t>）与预测和物料需求计划结合不紧</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chemeClr val="tx1"/>
                </a:solidFill>
              </a:rPr>
              <a:t>（</a:t>
            </a:r>
            <a:r>
              <a:rPr lang="en-US" altLang="zh-CN" sz="2400" dirty="0">
                <a:solidFill>
                  <a:schemeClr val="tx1"/>
                </a:solidFill>
              </a:rPr>
              <a:t>4</a:t>
            </a:r>
            <a:r>
              <a:rPr lang="zh-CN" altLang="zh-CN" sz="2400" dirty="0">
                <a:solidFill>
                  <a:schemeClr val="tx1"/>
                </a:solidFill>
              </a:rPr>
              <a:t>）无法跟踪采购情况，事后把关，质量控制难度大</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chemeClr val="tx1"/>
                </a:solidFill>
              </a:rPr>
              <a:t>（</a:t>
            </a:r>
            <a:r>
              <a:rPr lang="en-US" altLang="zh-CN" sz="2400" dirty="0">
                <a:solidFill>
                  <a:schemeClr val="tx1"/>
                </a:solidFill>
              </a:rPr>
              <a:t>5</a:t>
            </a:r>
            <a:r>
              <a:rPr lang="zh-CN" altLang="zh-CN" sz="2400" dirty="0">
                <a:solidFill>
                  <a:schemeClr val="tx1"/>
                </a:solidFill>
              </a:rPr>
              <a:t>）缺乏制约</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chemeClr val="tx1"/>
                </a:solidFill>
              </a:rPr>
              <a:t>（</a:t>
            </a:r>
            <a:r>
              <a:rPr lang="en-US" altLang="zh-CN" sz="2400" dirty="0">
                <a:solidFill>
                  <a:schemeClr val="tx1"/>
                </a:solidFill>
              </a:rPr>
              <a:t>6</a:t>
            </a:r>
            <a:r>
              <a:rPr lang="zh-CN" altLang="zh-CN" sz="2400" dirty="0">
                <a:solidFill>
                  <a:schemeClr val="tx1"/>
                </a:solidFill>
              </a:rPr>
              <a:t>）缺乏对供应商的评价和管理</a:t>
            </a:r>
            <a:r>
              <a:rPr lang="zh-CN" altLang="zh-CN" sz="2400" dirty="0" smtClean="0">
                <a:solidFill>
                  <a:schemeClr val="tx1"/>
                </a:solidFill>
              </a:rPr>
              <a:t>。</a:t>
            </a:r>
            <a:endParaRPr lang="en-US" altLang="zh-CN" sz="2400" dirty="0" smtClean="0">
              <a:solidFill>
                <a:schemeClr val="tx1"/>
              </a:solidFill>
            </a:endParaRPr>
          </a:p>
          <a:p>
            <a:pPr algn="just" fontAlgn="auto">
              <a:spcAft>
                <a:spcPts val="0"/>
              </a:spcAft>
              <a:defRPr/>
            </a:pPr>
            <a:r>
              <a:rPr lang="zh-CN" altLang="zh-CN" sz="2400" dirty="0">
                <a:solidFill>
                  <a:schemeClr val="tx1"/>
                </a:solidFill>
              </a:rPr>
              <a:t>（</a:t>
            </a:r>
            <a:r>
              <a:rPr lang="en-US" altLang="zh-CN" sz="2400" dirty="0">
                <a:solidFill>
                  <a:schemeClr val="tx1"/>
                </a:solidFill>
              </a:rPr>
              <a:t>7) </a:t>
            </a:r>
            <a:r>
              <a:rPr lang="zh-CN" altLang="zh-CN" sz="2400" dirty="0">
                <a:solidFill>
                  <a:schemeClr val="tx1"/>
                </a:solidFill>
              </a:rPr>
              <a:t>对客户需求的反应迟钝。</a:t>
            </a:r>
            <a:endParaRPr lang="zh-CN" altLang="zh-CN" sz="2400" dirty="0" smtClean="0">
              <a:solidFill>
                <a:schemeClr val="tx1"/>
              </a:solidFill>
            </a:endParaRPr>
          </a:p>
          <a:p>
            <a:pPr algn="l" fontAlgn="auto">
              <a:spcAft>
                <a:spcPts val="0"/>
              </a:spcAft>
              <a:buFont typeface="Arial" panose="020B0604020202020204" pitchFamily="34" charset="0"/>
              <a:buNone/>
              <a:defRPr/>
            </a:pPr>
            <a:endParaRPr lang="en-US" altLang="zh-CN" sz="2400" dirty="0" smtClean="0">
              <a:solidFill>
                <a:schemeClr val="tx1"/>
              </a:solidFill>
            </a:endParaRPr>
          </a:p>
        </p:txBody>
      </p:sp>
      <p:cxnSp>
        <p:nvCxnSpPr>
          <p:cNvPr id="5" name="直接连接符 4"/>
          <p:cNvCxnSpPr/>
          <p:nvPr/>
        </p:nvCxnSpPr>
        <p:spPr>
          <a:xfrm>
            <a:off x="0" y="836613"/>
            <a:ext cx="9144000" cy="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6577</Words>
  <Application>WPS 演示</Application>
  <PresentationFormat>全屏显示(4:3)</PresentationFormat>
  <Paragraphs>423</Paragraphs>
  <Slides>37</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37</vt:i4>
      </vt:variant>
    </vt:vector>
  </HeadingPairs>
  <TitlesOfParts>
    <vt:vector size="44" baseType="lpstr">
      <vt:lpstr>Arial</vt:lpstr>
      <vt:lpstr>宋体</vt:lpstr>
      <vt:lpstr>Wingdings</vt:lpstr>
      <vt:lpstr>Calibri</vt:lpstr>
      <vt:lpstr>微软雅黑</vt:lpstr>
      <vt:lpstr>Arial Unicode MS</vt:lpstr>
      <vt:lpstr>1_Office 主题​​</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lpstr>《供应链管理》</vt:lpstr>
    </vt:vector>
  </TitlesOfParts>
  <Company>http://sdwm.org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《供应链管理》</dc:title>
  <dc:creator>SDWM</dc:creator>
  <cp:lastModifiedBy>Administrator</cp:lastModifiedBy>
  <cp:revision>60</cp:revision>
  <dcterms:created xsi:type="dcterms:W3CDTF">2014-02-18T13:36:00Z</dcterms:created>
  <dcterms:modified xsi:type="dcterms:W3CDTF">2017-11-16T06:39:18Z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