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notesMasterIdLst>
    <p:notesMasterId r:id="rId43"/>
  </p:notesMasterIdLst>
  <p:sldIdLst>
    <p:sldId id="256" r:id="rId2"/>
    <p:sldId id="263" r:id="rId3"/>
    <p:sldId id="277" r:id="rId4"/>
    <p:sldId id="278" r:id="rId5"/>
    <p:sldId id="279" r:id="rId6"/>
    <p:sldId id="357" r:id="rId7"/>
    <p:sldId id="358" r:id="rId8"/>
    <p:sldId id="359" r:id="rId9"/>
    <p:sldId id="360" r:id="rId10"/>
    <p:sldId id="361" r:id="rId11"/>
    <p:sldId id="362" r:id="rId12"/>
    <p:sldId id="363" r:id="rId13"/>
    <p:sldId id="267" r:id="rId14"/>
    <p:sldId id="302" r:id="rId15"/>
    <p:sldId id="303" r:id="rId16"/>
    <p:sldId id="304" r:id="rId17"/>
    <p:sldId id="305" r:id="rId18"/>
    <p:sldId id="306" r:id="rId19"/>
    <p:sldId id="307" r:id="rId20"/>
    <p:sldId id="308" r:id="rId21"/>
    <p:sldId id="309" r:id="rId22"/>
    <p:sldId id="310" r:id="rId23"/>
    <p:sldId id="311" r:id="rId24"/>
    <p:sldId id="312" r:id="rId25"/>
    <p:sldId id="340" r:id="rId26"/>
    <p:sldId id="341" r:id="rId27"/>
    <p:sldId id="364" r:id="rId28"/>
    <p:sldId id="343" r:id="rId29"/>
    <p:sldId id="344" r:id="rId30"/>
    <p:sldId id="345" r:id="rId31"/>
    <p:sldId id="346" r:id="rId32"/>
    <p:sldId id="347" r:id="rId33"/>
    <p:sldId id="348" r:id="rId34"/>
    <p:sldId id="349" r:id="rId35"/>
    <p:sldId id="350" r:id="rId36"/>
    <p:sldId id="351" r:id="rId37"/>
    <p:sldId id="352" r:id="rId38"/>
    <p:sldId id="353" r:id="rId39"/>
    <p:sldId id="354" r:id="rId40"/>
    <p:sldId id="355" r:id="rId41"/>
    <p:sldId id="356" r:id="rId4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15339" autoAdjust="0"/>
    <p:restoredTop sz="94620" autoAdjust="0"/>
  </p:normalViewPr>
  <p:slideViewPr>
    <p:cSldViewPr>
      <p:cViewPr varScale="1">
        <p:scale>
          <a:sx n="84" d="100"/>
          <a:sy n="84" d="100"/>
        </p:scale>
        <p:origin x="-1434" y="-90"/>
      </p:cViewPr>
      <p:guideLst>
        <p:guide orient="horz" pos="2160"/>
        <p:guide pos="2880"/>
      </p:guideLst>
    </p:cSldViewPr>
  </p:slideViewPr>
  <p:outlineViewPr>
    <p:cViewPr>
      <p:scale>
        <a:sx n="25" d="100"/>
        <a:sy n="25" d="100"/>
      </p:scale>
      <p:origin x="0" y="312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BD4F5FC-7A2F-4EA3-A8A1-F2C2A069DD9D}" type="datetimeFigureOut">
              <a:rPr lang="zh-CN" altLang="en-US" smtClean="0"/>
              <a:pPr/>
              <a:t>2017/10/26</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7434AFA-33A1-4E5A-83AB-8EB6AFD1F090}" type="slidenum">
              <a:rPr lang="zh-CN" altLang="en-US" smtClean="0"/>
              <a:pPr/>
              <a:t>‹#›</a:t>
            </a:fld>
            <a:endParaRPr lang="zh-CN" altLang="en-US"/>
          </a:p>
        </p:txBody>
      </p:sp>
    </p:spTree>
    <p:extLst>
      <p:ext uri="{BB962C8B-B14F-4D97-AF65-F5344CB8AC3E}">
        <p14:creationId xmlns:p14="http://schemas.microsoft.com/office/powerpoint/2010/main" val="13882127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7434AFA-33A1-4E5A-83AB-8EB6AFD1F090}" type="slidenum">
              <a:rPr lang="zh-CN" altLang="en-US" smtClean="0"/>
              <a:pPr/>
              <a:t>14</a:t>
            </a:fld>
            <a:endParaRPr lang="zh-CN" altLang="en-US"/>
          </a:p>
        </p:txBody>
      </p:sp>
    </p:spTree>
    <p:extLst>
      <p:ext uri="{BB962C8B-B14F-4D97-AF65-F5344CB8AC3E}">
        <p14:creationId xmlns:p14="http://schemas.microsoft.com/office/powerpoint/2010/main" val="26893479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7434AFA-33A1-4E5A-83AB-8EB6AFD1F090}" type="slidenum">
              <a:rPr lang="zh-CN" altLang="en-US" smtClean="0"/>
              <a:pPr/>
              <a:t>18</a:t>
            </a:fld>
            <a:endParaRPr lang="zh-CN" altLang="en-US"/>
          </a:p>
        </p:txBody>
      </p:sp>
    </p:spTree>
    <p:extLst>
      <p:ext uri="{BB962C8B-B14F-4D97-AF65-F5344CB8AC3E}">
        <p14:creationId xmlns:p14="http://schemas.microsoft.com/office/powerpoint/2010/main" val="31257321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04FFB614-79BF-42E1-8F8D-CAA0F563BC35}" type="datetimeFigureOut">
              <a:rPr lang="zh-CN" altLang="en-US" smtClean="0"/>
              <a:pPr/>
              <a:t>2017/10/26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94CF3EB-278D-4559-8088-A8C994F681E3}" type="slidenum">
              <a:rPr lang="zh-CN" altLang="en-US" smtClean="0"/>
              <a:pPr/>
              <a:t>‹#›</a:t>
            </a:fld>
            <a:endParaRPr lang="zh-CN" altLang="en-US"/>
          </a:p>
        </p:txBody>
      </p:sp>
    </p:spTree>
    <p:extLst>
      <p:ext uri="{BB962C8B-B14F-4D97-AF65-F5344CB8AC3E}">
        <p14:creationId xmlns:p14="http://schemas.microsoft.com/office/powerpoint/2010/main" val="39212737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4FFB614-79BF-42E1-8F8D-CAA0F563BC35}" type="datetimeFigureOut">
              <a:rPr lang="zh-CN" altLang="en-US" smtClean="0"/>
              <a:pPr/>
              <a:t>2017/10/26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94CF3EB-278D-4559-8088-A8C994F681E3}" type="slidenum">
              <a:rPr lang="zh-CN" altLang="en-US" smtClean="0"/>
              <a:pPr/>
              <a:t>‹#›</a:t>
            </a:fld>
            <a:endParaRPr lang="zh-CN" altLang="en-US"/>
          </a:p>
        </p:txBody>
      </p:sp>
    </p:spTree>
    <p:extLst>
      <p:ext uri="{BB962C8B-B14F-4D97-AF65-F5344CB8AC3E}">
        <p14:creationId xmlns:p14="http://schemas.microsoft.com/office/powerpoint/2010/main" val="42056533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4FFB614-79BF-42E1-8F8D-CAA0F563BC35}" type="datetimeFigureOut">
              <a:rPr lang="zh-CN" altLang="en-US" smtClean="0"/>
              <a:pPr/>
              <a:t>2017/10/26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94CF3EB-278D-4559-8088-A8C994F681E3}" type="slidenum">
              <a:rPr lang="zh-CN" altLang="en-US" smtClean="0"/>
              <a:pPr/>
              <a:t>‹#›</a:t>
            </a:fld>
            <a:endParaRPr lang="zh-CN" altLang="en-US"/>
          </a:p>
        </p:txBody>
      </p:sp>
    </p:spTree>
    <p:extLst>
      <p:ext uri="{BB962C8B-B14F-4D97-AF65-F5344CB8AC3E}">
        <p14:creationId xmlns:p14="http://schemas.microsoft.com/office/powerpoint/2010/main" val="18672417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lvl1pPr>
              <a:defRPr sz="3200" b="1"/>
            </a:lvl1p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10"/>
          </p:nvPr>
        </p:nvSpPr>
        <p:spPr/>
        <p:txBody>
          <a:bodyPr/>
          <a:lstStyle/>
          <a:p>
            <a:fld id="{04FFB614-79BF-42E1-8F8D-CAA0F563BC35}" type="datetimeFigureOut">
              <a:rPr lang="zh-CN" altLang="en-US" smtClean="0"/>
              <a:pPr/>
              <a:t>2017/10/26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94CF3EB-278D-4559-8088-A8C994F681E3}" type="slidenum">
              <a:rPr lang="zh-CN" altLang="en-US" smtClean="0"/>
              <a:pPr/>
              <a:t>‹#›</a:t>
            </a:fld>
            <a:endParaRPr lang="zh-CN" altLang="en-US"/>
          </a:p>
        </p:txBody>
      </p:sp>
    </p:spTree>
    <p:extLst>
      <p:ext uri="{BB962C8B-B14F-4D97-AF65-F5344CB8AC3E}">
        <p14:creationId xmlns:p14="http://schemas.microsoft.com/office/powerpoint/2010/main" val="31392650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04FFB614-79BF-42E1-8F8D-CAA0F563BC35}" type="datetimeFigureOut">
              <a:rPr lang="zh-CN" altLang="en-US" smtClean="0"/>
              <a:pPr/>
              <a:t>2017/10/26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94CF3EB-278D-4559-8088-A8C994F681E3}" type="slidenum">
              <a:rPr lang="zh-CN" altLang="en-US" smtClean="0"/>
              <a:pPr/>
              <a:t>‹#›</a:t>
            </a:fld>
            <a:endParaRPr lang="zh-CN" altLang="en-US"/>
          </a:p>
        </p:txBody>
      </p:sp>
    </p:spTree>
    <p:extLst>
      <p:ext uri="{BB962C8B-B14F-4D97-AF65-F5344CB8AC3E}">
        <p14:creationId xmlns:p14="http://schemas.microsoft.com/office/powerpoint/2010/main" val="568803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04FFB614-79BF-42E1-8F8D-CAA0F563BC35}" type="datetimeFigureOut">
              <a:rPr lang="zh-CN" altLang="en-US" smtClean="0"/>
              <a:pPr/>
              <a:t>2017/10/26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94CF3EB-278D-4559-8088-A8C994F681E3}" type="slidenum">
              <a:rPr lang="zh-CN" altLang="en-US" smtClean="0"/>
              <a:pPr/>
              <a:t>‹#›</a:t>
            </a:fld>
            <a:endParaRPr lang="zh-CN" altLang="en-US"/>
          </a:p>
        </p:txBody>
      </p:sp>
    </p:spTree>
    <p:extLst>
      <p:ext uri="{BB962C8B-B14F-4D97-AF65-F5344CB8AC3E}">
        <p14:creationId xmlns:p14="http://schemas.microsoft.com/office/powerpoint/2010/main" val="31688157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04FFB614-79BF-42E1-8F8D-CAA0F563BC35}" type="datetimeFigureOut">
              <a:rPr lang="zh-CN" altLang="en-US" smtClean="0"/>
              <a:pPr/>
              <a:t>2017/10/26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94CF3EB-278D-4559-8088-A8C994F681E3}" type="slidenum">
              <a:rPr lang="zh-CN" altLang="en-US" smtClean="0"/>
              <a:pPr/>
              <a:t>‹#›</a:t>
            </a:fld>
            <a:endParaRPr lang="zh-CN" altLang="en-US"/>
          </a:p>
        </p:txBody>
      </p:sp>
    </p:spTree>
    <p:extLst>
      <p:ext uri="{BB962C8B-B14F-4D97-AF65-F5344CB8AC3E}">
        <p14:creationId xmlns:p14="http://schemas.microsoft.com/office/powerpoint/2010/main" val="7941344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04FFB614-79BF-42E1-8F8D-CAA0F563BC35}" type="datetimeFigureOut">
              <a:rPr lang="zh-CN" altLang="en-US" smtClean="0"/>
              <a:pPr/>
              <a:t>2017/10/26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94CF3EB-278D-4559-8088-A8C994F681E3}" type="slidenum">
              <a:rPr lang="zh-CN" altLang="en-US" smtClean="0"/>
              <a:pPr/>
              <a:t>‹#›</a:t>
            </a:fld>
            <a:endParaRPr lang="zh-CN" altLang="en-US"/>
          </a:p>
        </p:txBody>
      </p:sp>
    </p:spTree>
    <p:extLst>
      <p:ext uri="{BB962C8B-B14F-4D97-AF65-F5344CB8AC3E}">
        <p14:creationId xmlns:p14="http://schemas.microsoft.com/office/powerpoint/2010/main" val="5782276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4FFB614-79BF-42E1-8F8D-CAA0F563BC35}" type="datetimeFigureOut">
              <a:rPr lang="zh-CN" altLang="en-US" smtClean="0"/>
              <a:pPr/>
              <a:t>2017/10/26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94CF3EB-278D-4559-8088-A8C994F681E3}" type="slidenum">
              <a:rPr lang="zh-CN" altLang="en-US" smtClean="0"/>
              <a:pPr/>
              <a:t>‹#›</a:t>
            </a:fld>
            <a:endParaRPr lang="zh-CN" altLang="en-US"/>
          </a:p>
        </p:txBody>
      </p:sp>
    </p:spTree>
    <p:extLst>
      <p:ext uri="{BB962C8B-B14F-4D97-AF65-F5344CB8AC3E}">
        <p14:creationId xmlns:p14="http://schemas.microsoft.com/office/powerpoint/2010/main" val="41906892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4FFB614-79BF-42E1-8F8D-CAA0F563BC35}" type="datetimeFigureOut">
              <a:rPr lang="zh-CN" altLang="en-US" smtClean="0"/>
              <a:pPr/>
              <a:t>2017/10/26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94CF3EB-278D-4559-8088-A8C994F681E3}" type="slidenum">
              <a:rPr lang="zh-CN" altLang="en-US" smtClean="0"/>
              <a:pPr/>
              <a:t>‹#›</a:t>
            </a:fld>
            <a:endParaRPr lang="zh-CN" altLang="en-US"/>
          </a:p>
        </p:txBody>
      </p:sp>
    </p:spTree>
    <p:extLst>
      <p:ext uri="{BB962C8B-B14F-4D97-AF65-F5344CB8AC3E}">
        <p14:creationId xmlns:p14="http://schemas.microsoft.com/office/powerpoint/2010/main" val="41944872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4FFB614-79BF-42E1-8F8D-CAA0F563BC35}" type="datetimeFigureOut">
              <a:rPr lang="zh-CN" altLang="en-US" smtClean="0"/>
              <a:pPr/>
              <a:t>2017/10/26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94CF3EB-278D-4559-8088-A8C994F681E3}" type="slidenum">
              <a:rPr lang="zh-CN" altLang="en-US" smtClean="0"/>
              <a:pPr/>
              <a:t>‹#›</a:t>
            </a:fld>
            <a:endParaRPr lang="zh-CN" altLang="en-US"/>
          </a:p>
        </p:txBody>
      </p:sp>
    </p:spTree>
    <p:extLst>
      <p:ext uri="{BB962C8B-B14F-4D97-AF65-F5344CB8AC3E}">
        <p14:creationId xmlns:p14="http://schemas.microsoft.com/office/powerpoint/2010/main" val="10591945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4FFB614-79BF-42E1-8F8D-CAA0F563BC35}" type="datetimeFigureOut">
              <a:rPr lang="zh-CN" altLang="en-US" smtClean="0"/>
              <a:pPr/>
              <a:t>2017/10/26</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94CF3EB-278D-4559-8088-A8C994F681E3}" type="slidenum">
              <a:rPr lang="zh-CN" altLang="en-US" smtClean="0"/>
              <a:pPr/>
              <a:t>‹#›</a:t>
            </a:fld>
            <a:endParaRPr lang="zh-CN" altLang="en-US"/>
          </a:p>
        </p:txBody>
      </p:sp>
    </p:spTree>
    <p:extLst>
      <p:ext uri="{BB962C8B-B14F-4D97-AF65-F5344CB8AC3E}">
        <p14:creationId xmlns:p14="http://schemas.microsoft.com/office/powerpoint/2010/main" val="1902393031"/>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ctr" defTabSz="914400" rtl="0" eaLnBrk="1" latinLnBrk="0" hangingPunct="1">
        <a:spcBef>
          <a:spcPct val="0"/>
        </a:spcBef>
        <a:buNone/>
        <a:defRPr sz="3200" b="1"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package" Target="../embeddings/Microsoft_Word_Document1.docx"/><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8.emf"/></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a:t>
            </a:r>
            <a:r>
              <a:rPr lang="zh-CN" altLang="en-US" dirty="0" smtClean="0"/>
              <a:t>第六章 供应链环境下的物流管理</a:t>
            </a:r>
            <a:r>
              <a:rPr lang="en-US" altLang="zh-CN" dirty="0" smtClean="0"/>
              <a:t>》</a:t>
            </a:r>
            <a:endParaRPr lang="zh-CN" altLang="en-US" dirty="0"/>
          </a:p>
        </p:txBody>
      </p:sp>
      <p:sp>
        <p:nvSpPr>
          <p:cNvPr id="3" name="副标题 2"/>
          <p:cNvSpPr>
            <a:spLocks noGrp="1"/>
          </p:cNvSpPr>
          <p:nvPr>
            <p:ph idx="1"/>
          </p:nvPr>
        </p:nvSpPr>
        <p:spPr/>
        <p:txBody>
          <a:bodyPr>
            <a:normAutofit/>
          </a:bodyPr>
          <a:lstStyle/>
          <a:p>
            <a:pPr algn="just">
              <a:lnSpc>
                <a:spcPct val="150000"/>
              </a:lnSpc>
            </a:pPr>
            <a:r>
              <a:rPr lang="zh-CN" altLang="en-US" dirty="0" smtClean="0">
                <a:solidFill>
                  <a:schemeClr val="tx1">
                    <a:lumMod val="95000"/>
                    <a:lumOff val="5000"/>
                  </a:schemeClr>
                </a:solidFill>
              </a:rPr>
              <a:t>第一节 供应链环境下物流管理的核心问题</a:t>
            </a:r>
            <a:endParaRPr lang="en-US" altLang="zh-CN" dirty="0" smtClean="0">
              <a:solidFill>
                <a:schemeClr val="tx1">
                  <a:lumMod val="95000"/>
                  <a:lumOff val="5000"/>
                </a:schemeClr>
              </a:solidFill>
            </a:endParaRPr>
          </a:p>
          <a:p>
            <a:pPr algn="just">
              <a:lnSpc>
                <a:spcPct val="150000"/>
              </a:lnSpc>
            </a:pPr>
            <a:r>
              <a:rPr lang="zh-CN" altLang="en-US" dirty="0">
                <a:solidFill>
                  <a:schemeClr val="tx1">
                    <a:lumMod val="95000"/>
                    <a:lumOff val="5000"/>
                  </a:schemeClr>
                </a:solidFill>
              </a:rPr>
              <a:t>第二</a:t>
            </a:r>
            <a:r>
              <a:rPr lang="zh-CN" altLang="en-US" dirty="0" smtClean="0">
                <a:solidFill>
                  <a:schemeClr val="tx1">
                    <a:lumMod val="95000"/>
                    <a:lumOff val="5000"/>
                  </a:schemeClr>
                </a:solidFill>
              </a:rPr>
              <a:t>节 供应链物流一体化战略</a:t>
            </a:r>
            <a:endParaRPr lang="en-US" altLang="zh-CN" dirty="0" smtClean="0">
              <a:solidFill>
                <a:schemeClr val="tx1">
                  <a:lumMod val="95000"/>
                  <a:lumOff val="5000"/>
                </a:schemeClr>
              </a:solidFill>
            </a:endParaRPr>
          </a:p>
          <a:p>
            <a:pPr algn="just">
              <a:lnSpc>
                <a:spcPct val="150000"/>
              </a:lnSpc>
            </a:pPr>
            <a:r>
              <a:rPr lang="zh-CN" altLang="en-US" dirty="0" smtClean="0">
                <a:solidFill>
                  <a:schemeClr val="tx1">
                    <a:lumMod val="95000"/>
                    <a:lumOff val="5000"/>
                  </a:schemeClr>
                </a:solidFill>
              </a:rPr>
              <a:t>第三节 基于</a:t>
            </a:r>
            <a:r>
              <a:rPr lang="en-US" altLang="zh-CN" dirty="0" smtClean="0">
                <a:solidFill>
                  <a:schemeClr val="tx1">
                    <a:lumMod val="95000"/>
                    <a:lumOff val="5000"/>
                  </a:schemeClr>
                </a:solidFill>
              </a:rPr>
              <a:t>Supply-hub</a:t>
            </a:r>
            <a:r>
              <a:rPr lang="zh-CN" altLang="en-US" dirty="0" smtClean="0">
                <a:solidFill>
                  <a:schemeClr val="tx1">
                    <a:lumMod val="95000"/>
                    <a:lumOff val="5000"/>
                  </a:schemeClr>
                </a:solidFill>
              </a:rPr>
              <a:t>的仓储与配送一体化管理</a:t>
            </a:r>
            <a:endParaRPr lang="en-US" altLang="zh-CN" dirty="0" smtClean="0">
              <a:solidFill>
                <a:schemeClr val="tx1">
                  <a:lumMod val="95000"/>
                  <a:lumOff val="5000"/>
                </a:schemeClr>
              </a:solidFill>
            </a:endParaRPr>
          </a:p>
          <a:p>
            <a:pPr algn="just">
              <a:lnSpc>
                <a:spcPct val="150000"/>
              </a:lnSpc>
            </a:pPr>
            <a:r>
              <a:rPr lang="zh-CN" altLang="en-US" dirty="0" smtClean="0">
                <a:solidFill>
                  <a:schemeClr val="tx1">
                    <a:lumMod val="95000"/>
                    <a:lumOff val="5000"/>
                  </a:schemeClr>
                </a:solidFill>
              </a:rPr>
              <a:t>第四节 供应链协同运输管理</a:t>
            </a:r>
            <a:endParaRPr lang="zh-CN" altLang="en-US" dirty="0">
              <a:solidFill>
                <a:schemeClr val="tx1">
                  <a:lumMod val="95000"/>
                  <a:lumOff val="5000"/>
                </a:schemeClr>
              </a:solidFill>
            </a:endParaRPr>
          </a:p>
        </p:txBody>
      </p:sp>
    </p:spTree>
    <p:extLst>
      <p:ext uri="{BB962C8B-B14F-4D97-AF65-F5344CB8AC3E}">
        <p14:creationId xmlns:p14="http://schemas.microsoft.com/office/powerpoint/2010/main" val="335235310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nSpc>
                <a:spcPct val="150000"/>
              </a:lnSpc>
            </a:pPr>
            <a:r>
              <a:rPr lang="zh-CN" altLang="en-US" dirty="0" smtClean="0">
                <a:solidFill>
                  <a:schemeClr val="tx1">
                    <a:lumMod val="95000"/>
                    <a:lumOff val="5000"/>
                  </a:schemeClr>
                </a:solidFill>
              </a:rPr>
              <a:t>第二节 供应链物流一体化战略</a:t>
            </a:r>
            <a:endParaRPr lang="zh-CN" altLang="en-US" dirty="0">
              <a:solidFill>
                <a:schemeClr val="tx1">
                  <a:lumMod val="95000"/>
                  <a:lumOff val="5000"/>
                </a:schemeClr>
              </a:solidFill>
            </a:endParaRPr>
          </a:p>
        </p:txBody>
      </p:sp>
      <p:sp>
        <p:nvSpPr>
          <p:cNvPr id="3" name="内容占位符 2"/>
          <p:cNvSpPr>
            <a:spLocks noGrp="1"/>
          </p:cNvSpPr>
          <p:nvPr>
            <p:ph idx="1"/>
          </p:nvPr>
        </p:nvSpPr>
        <p:spPr/>
        <p:txBody>
          <a:bodyPr/>
          <a:lstStyle/>
          <a:p>
            <a:pPr>
              <a:buNone/>
            </a:pPr>
            <a:r>
              <a:rPr lang="zh-CN" altLang="en-US" dirty="0" smtClean="0"/>
              <a:t>三、</a:t>
            </a:r>
            <a:r>
              <a:rPr lang="en-US" altLang="zh-CN" dirty="0" smtClean="0"/>
              <a:t> </a:t>
            </a:r>
            <a:r>
              <a:rPr lang="zh-CN" altLang="zh-CN" b="1" dirty="0" smtClean="0"/>
              <a:t>物流一体化协调控制机制</a:t>
            </a:r>
            <a:endParaRPr lang="zh-CN" altLang="en-US" dirty="0"/>
          </a:p>
        </p:txBody>
      </p:sp>
      <p:pic>
        <p:nvPicPr>
          <p:cNvPr id="2150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133600" y="2148349"/>
            <a:ext cx="6649174" cy="44835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176981" y="2497278"/>
            <a:ext cx="1981200" cy="3785652"/>
          </a:xfrm>
          <a:prstGeom prst="rect">
            <a:avLst/>
          </a:prstGeom>
          <a:noFill/>
        </p:spPr>
        <p:txBody>
          <a:bodyPr wrap="square" rtlCol="0">
            <a:spAutoFit/>
          </a:bodyPr>
          <a:lstStyle/>
          <a:p>
            <a:r>
              <a:rPr lang="en-US" altLang="zh-CN" sz="2400" dirty="0" smtClean="0"/>
              <a:t>     </a:t>
            </a:r>
            <a:r>
              <a:rPr lang="zh-CN" altLang="zh-CN" sz="2400" dirty="0" smtClean="0"/>
              <a:t>根据</a:t>
            </a:r>
            <a:r>
              <a:rPr lang="zh-CN" altLang="zh-CN" sz="2400" dirty="0"/>
              <a:t>对供应链本身运作模式的考察分析，可以建立供应链物流一体化协调控制机制的整体</a:t>
            </a:r>
            <a:r>
              <a:rPr lang="zh-CN" altLang="zh-CN" sz="2400" dirty="0" smtClean="0"/>
              <a:t>框架</a:t>
            </a:r>
            <a:r>
              <a:rPr lang="zh-CN" altLang="en-US" sz="2400" dirty="0" smtClean="0"/>
              <a:t>，如右图</a:t>
            </a:r>
            <a:r>
              <a:rPr lang="zh-CN" altLang="en-US" sz="2200" dirty="0" smtClean="0"/>
              <a:t>。</a:t>
            </a:r>
            <a:endParaRPr lang="zh-CN" altLang="en-US" sz="22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solidFill>
                  <a:schemeClr val="tx1">
                    <a:lumMod val="95000"/>
                    <a:lumOff val="5000"/>
                  </a:schemeClr>
                </a:solidFill>
              </a:rPr>
              <a:t>第二节 </a:t>
            </a:r>
            <a:r>
              <a:rPr lang="zh-CN" altLang="en-US" dirty="0">
                <a:solidFill>
                  <a:schemeClr val="tx1">
                    <a:lumMod val="95000"/>
                    <a:lumOff val="5000"/>
                  </a:schemeClr>
                </a:solidFill>
              </a:rPr>
              <a:t>供应链物流一体化战略</a:t>
            </a:r>
            <a:endParaRPr lang="zh-CN" altLang="en-US" dirty="0"/>
          </a:p>
        </p:txBody>
      </p:sp>
      <p:sp>
        <p:nvSpPr>
          <p:cNvPr id="3" name="内容占位符 2"/>
          <p:cNvSpPr>
            <a:spLocks noGrp="1"/>
          </p:cNvSpPr>
          <p:nvPr>
            <p:ph idx="1"/>
          </p:nvPr>
        </p:nvSpPr>
        <p:spPr/>
        <p:txBody>
          <a:bodyPr>
            <a:noAutofit/>
          </a:bodyPr>
          <a:lstStyle/>
          <a:p>
            <a:pPr marL="0" indent="0" algn="just">
              <a:lnSpc>
                <a:spcPct val="130000"/>
              </a:lnSpc>
              <a:buNone/>
            </a:pPr>
            <a:r>
              <a:rPr lang="en-US" altLang="zh-CN" sz="2400" dirty="0" smtClean="0">
                <a:latin typeface="Times New Roman" pitchFamily="18" charset="0"/>
                <a:cs typeface="Times New Roman" pitchFamily="18" charset="0"/>
              </a:rPr>
              <a:t>        </a:t>
            </a:r>
            <a:r>
              <a:rPr lang="zh-CN" altLang="zh-CN" sz="2400" dirty="0" smtClean="0">
                <a:latin typeface="Times New Roman" pitchFamily="18" charset="0"/>
                <a:cs typeface="Times New Roman" pitchFamily="18" charset="0"/>
              </a:rPr>
              <a:t>由于</a:t>
            </a:r>
            <a:r>
              <a:rPr lang="zh-CN" altLang="zh-CN" sz="2400" dirty="0">
                <a:latin typeface="Times New Roman" pitchFamily="18" charset="0"/>
                <a:cs typeface="Times New Roman" pitchFamily="18" charset="0"/>
              </a:rPr>
              <a:t>各个行业供应链的结构模式不同，机制的设计内容和方式也不同，但是它们的设计宗旨是一致的，主要包括以下五个步骤</a:t>
            </a:r>
            <a:r>
              <a:rPr lang="zh-CN" altLang="zh-CN" sz="2400" dirty="0" smtClean="0">
                <a:latin typeface="Times New Roman" pitchFamily="18" charset="0"/>
                <a:cs typeface="Times New Roman" pitchFamily="18" charset="0"/>
              </a:rPr>
              <a:t>：</a:t>
            </a:r>
            <a:endParaRPr lang="en-US" altLang="zh-CN" sz="2400" dirty="0" smtClean="0">
              <a:latin typeface="Times New Roman" pitchFamily="18" charset="0"/>
              <a:cs typeface="Times New Roman" pitchFamily="18" charset="0"/>
            </a:endParaRPr>
          </a:p>
          <a:p>
            <a:pPr algn="just">
              <a:lnSpc>
                <a:spcPct val="130000"/>
              </a:lnSpc>
              <a:buFont typeface="Wingdings" pitchFamily="2" charset="2"/>
              <a:buChar char="Ø"/>
            </a:pPr>
            <a:r>
              <a:rPr lang="zh-CN" altLang="zh-CN" sz="2400" b="1" dirty="0">
                <a:solidFill>
                  <a:srgbClr val="FF0000"/>
                </a:solidFill>
                <a:latin typeface="Times New Roman" pitchFamily="18" charset="0"/>
                <a:cs typeface="Times New Roman" pitchFamily="18" charset="0"/>
              </a:rPr>
              <a:t>明确</a:t>
            </a:r>
            <a:r>
              <a:rPr lang="zh-CN" altLang="zh-CN" sz="2400" dirty="0">
                <a:latin typeface="Times New Roman" pitchFamily="18" charset="0"/>
                <a:cs typeface="Times New Roman" pitchFamily="18" charset="0"/>
              </a:rPr>
              <a:t>供应链中的物流</a:t>
            </a:r>
            <a:r>
              <a:rPr lang="zh-CN" altLang="zh-CN" sz="2400" b="1" dirty="0">
                <a:solidFill>
                  <a:srgbClr val="FF0000"/>
                </a:solidFill>
                <a:latin typeface="Times New Roman" pitchFamily="18" charset="0"/>
                <a:cs typeface="Times New Roman" pitchFamily="18" charset="0"/>
              </a:rPr>
              <a:t>问题</a:t>
            </a:r>
            <a:r>
              <a:rPr lang="zh-CN" altLang="zh-CN" sz="2400" dirty="0">
                <a:latin typeface="Times New Roman" pitchFamily="18" charset="0"/>
                <a:cs typeface="Times New Roman" pitchFamily="18" charset="0"/>
              </a:rPr>
              <a:t>所在，</a:t>
            </a:r>
            <a:r>
              <a:rPr lang="zh-CN" altLang="zh-CN" sz="2400" b="1" dirty="0">
                <a:solidFill>
                  <a:srgbClr val="FF0000"/>
                </a:solidFill>
                <a:latin typeface="Times New Roman" pitchFamily="18" charset="0"/>
                <a:cs typeface="Times New Roman" pitchFamily="18" charset="0"/>
              </a:rPr>
              <a:t>找出</a:t>
            </a:r>
            <a:r>
              <a:rPr lang="zh-CN" altLang="zh-CN" sz="2400" dirty="0">
                <a:latin typeface="Times New Roman" pitchFamily="18" charset="0"/>
                <a:cs typeface="Times New Roman" pitchFamily="18" charset="0"/>
              </a:rPr>
              <a:t>物流能力和业务需求之间的</a:t>
            </a:r>
            <a:r>
              <a:rPr lang="zh-CN" altLang="zh-CN" sz="2400" b="1" dirty="0">
                <a:solidFill>
                  <a:srgbClr val="FF0000"/>
                </a:solidFill>
                <a:latin typeface="Times New Roman" pitchFamily="18" charset="0"/>
                <a:cs typeface="Times New Roman" pitchFamily="18" charset="0"/>
              </a:rPr>
              <a:t>差距</a:t>
            </a:r>
            <a:r>
              <a:rPr lang="zh-CN" altLang="zh-CN" sz="2400" dirty="0">
                <a:latin typeface="Times New Roman" pitchFamily="18" charset="0"/>
                <a:cs typeface="Times New Roman" pitchFamily="18" charset="0"/>
              </a:rPr>
              <a:t>，</a:t>
            </a:r>
            <a:r>
              <a:rPr lang="zh-CN" altLang="zh-CN" sz="2400" b="1" dirty="0">
                <a:solidFill>
                  <a:srgbClr val="FF0000"/>
                </a:solidFill>
                <a:latin typeface="Times New Roman" pitchFamily="18" charset="0"/>
                <a:cs typeface="Times New Roman" pitchFamily="18" charset="0"/>
              </a:rPr>
              <a:t>建立</a:t>
            </a:r>
            <a:r>
              <a:rPr lang="zh-CN" altLang="zh-CN" sz="2400" dirty="0">
                <a:latin typeface="Times New Roman" pitchFamily="18" charset="0"/>
                <a:cs typeface="Times New Roman" pitchFamily="18" charset="0"/>
              </a:rPr>
              <a:t>物流一体化运作的计划、协调、控制以及优化</a:t>
            </a:r>
            <a:r>
              <a:rPr lang="zh-CN" altLang="zh-CN" sz="2400" b="1" dirty="0">
                <a:solidFill>
                  <a:srgbClr val="FF0000"/>
                </a:solidFill>
                <a:latin typeface="Times New Roman" pitchFamily="18" charset="0"/>
                <a:cs typeface="Times New Roman" pitchFamily="18" charset="0"/>
              </a:rPr>
              <a:t>机制</a:t>
            </a:r>
            <a:r>
              <a:rPr lang="zh-CN" altLang="zh-CN" sz="2400" dirty="0">
                <a:latin typeface="Times New Roman" pitchFamily="18" charset="0"/>
                <a:cs typeface="Times New Roman" pitchFamily="18" charset="0"/>
              </a:rPr>
              <a:t>，</a:t>
            </a:r>
            <a:r>
              <a:rPr lang="zh-CN" altLang="zh-CN" sz="2400" b="1" dirty="0">
                <a:solidFill>
                  <a:srgbClr val="FF0000"/>
                </a:solidFill>
                <a:latin typeface="Times New Roman" pitchFamily="18" charset="0"/>
                <a:cs typeface="Times New Roman" pitchFamily="18" charset="0"/>
              </a:rPr>
              <a:t>确认改进</a:t>
            </a:r>
            <a:r>
              <a:rPr lang="zh-CN" altLang="zh-CN" sz="2400" dirty="0">
                <a:latin typeface="Times New Roman" pitchFamily="18" charset="0"/>
                <a:cs typeface="Times New Roman" pitchFamily="18" charset="0"/>
              </a:rPr>
              <a:t>的</a:t>
            </a:r>
            <a:r>
              <a:rPr lang="zh-CN" altLang="zh-CN" sz="2400" b="1" dirty="0" smtClean="0">
                <a:solidFill>
                  <a:srgbClr val="FF0000"/>
                </a:solidFill>
                <a:latin typeface="Times New Roman" pitchFamily="18" charset="0"/>
                <a:cs typeface="Times New Roman" pitchFamily="18" charset="0"/>
              </a:rPr>
              <a:t>方向</a:t>
            </a:r>
            <a:r>
              <a:rPr lang="zh-CN" altLang="en-US" sz="2400" dirty="0" smtClean="0">
                <a:latin typeface="Times New Roman" pitchFamily="18" charset="0"/>
                <a:cs typeface="Times New Roman" pitchFamily="18" charset="0"/>
              </a:rPr>
              <a:t>；</a:t>
            </a:r>
            <a:endParaRPr lang="en-US" altLang="zh-CN" sz="2400" dirty="0" smtClean="0">
              <a:latin typeface="Times New Roman" pitchFamily="18" charset="0"/>
              <a:cs typeface="Times New Roman" pitchFamily="18" charset="0"/>
            </a:endParaRPr>
          </a:p>
          <a:p>
            <a:pPr algn="just">
              <a:lnSpc>
                <a:spcPct val="130000"/>
              </a:lnSpc>
              <a:buFont typeface="Wingdings" pitchFamily="2" charset="2"/>
              <a:buChar char="Ø"/>
            </a:pPr>
            <a:r>
              <a:rPr lang="zh-CN" altLang="zh-CN" sz="2400" b="1" dirty="0">
                <a:solidFill>
                  <a:srgbClr val="FF0000"/>
                </a:solidFill>
                <a:latin typeface="Times New Roman" pitchFamily="18" charset="0"/>
                <a:cs typeface="Times New Roman" pitchFamily="18" charset="0"/>
              </a:rPr>
              <a:t>建立</a:t>
            </a:r>
            <a:r>
              <a:rPr lang="zh-CN" altLang="zh-CN" sz="2400" dirty="0">
                <a:latin typeface="Times New Roman" pitchFamily="18" charset="0"/>
                <a:cs typeface="Times New Roman" pitchFamily="18" charset="0"/>
              </a:rPr>
              <a:t>一个供应链物流</a:t>
            </a:r>
            <a:r>
              <a:rPr lang="zh-CN" altLang="zh-CN" sz="2400" b="1" dirty="0">
                <a:solidFill>
                  <a:srgbClr val="FF0000"/>
                </a:solidFill>
                <a:latin typeface="Times New Roman" pitchFamily="18" charset="0"/>
                <a:cs typeface="Times New Roman" pitchFamily="18" charset="0"/>
              </a:rPr>
              <a:t>执行体系</a:t>
            </a:r>
            <a:r>
              <a:rPr lang="zh-CN" altLang="zh-CN" sz="2400" dirty="0">
                <a:latin typeface="Times New Roman" pitchFamily="18" charset="0"/>
                <a:cs typeface="Times New Roman" pitchFamily="18" charset="0"/>
              </a:rPr>
              <a:t>（</a:t>
            </a:r>
            <a:r>
              <a:rPr lang="en-US" altLang="zh-CN" sz="2400" dirty="0">
                <a:latin typeface="Times New Roman" pitchFamily="18" charset="0"/>
                <a:cs typeface="Times New Roman" pitchFamily="18" charset="0"/>
              </a:rPr>
              <a:t>Logistics Execution System</a:t>
            </a:r>
            <a:r>
              <a:rPr lang="zh-CN" altLang="zh-CN" sz="2400" dirty="0">
                <a:latin typeface="Times New Roman" pitchFamily="18" charset="0"/>
                <a:cs typeface="Times New Roman" pitchFamily="18" charset="0"/>
              </a:rPr>
              <a:t>，</a:t>
            </a:r>
            <a:r>
              <a:rPr lang="en-US" altLang="zh-CN" sz="2400" dirty="0">
                <a:latin typeface="Times New Roman" pitchFamily="18" charset="0"/>
                <a:cs typeface="Times New Roman" pitchFamily="18" charset="0"/>
              </a:rPr>
              <a:t>LES</a:t>
            </a:r>
            <a:r>
              <a:rPr lang="zh-CN" altLang="zh-CN" sz="2400" dirty="0">
                <a:latin typeface="Times New Roman" pitchFamily="18" charset="0"/>
                <a:cs typeface="Times New Roman" pitchFamily="18" charset="0"/>
              </a:rPr>
              <a:t>），采用一定的方法</a:t>
            </a:r>
            <a:r>
              <a:rPr lang="zh-CN" altLang="zh-CN" sz="2400" b="1" dirty="0">
                <a:solidFill>
                  <a:srgbClr val="FF0000"/>
                </a:solidFill>
                <a:latin typeface="Times New Roman" pitchFamily="18" charset="0"/>
                <a:cs typeface="Times New Roman" pitchFamily="18" charset="0"/>
              </a:rPr>
              <a:t>严格控制</a:t>
            </a:r>
            <a:r>
              <a:rPr lang="zh-CN" altLang="zh-CN" sz="2400" dirty="0">
                <a:latin typeface="Times New Roman" pitchFamily="18" charset="0"/>
                <a:cs typeface="Times New Roman" pitchFamily="18" charset="0"/>
              </a:rPr>
              <a:t>供应链物流运作协调机制的</a:t>
            </a:r>
            <a:r>
              <a:rPr lang="zh-CN" altLang="zh-CN" sz="2400" b="1" dirty="0">
                <a:solidFill>
                  <a:srgbClr val="FF0000"/>
                </a:solidFill>
                <a:latin typeface="Times New Roman" pitchFamily="18" charset="0"/>
                <a:cs typeface="Times New Roman" pitchFamily="18" charset="0"/>
              </a:rPr>
              <a:t>执行情况</a:t>
            </a:r>
            <a:r>
              <a:rPr lang="zh-CN" altLang="zh-CN" sz="2400" dirty="0">
                <a:latin typeface="Times New Roman" pitchFamily="18" charset="0"/>
                <a:cs typeface="Times New Roman" pitchFamily="18" charset="0"/>
              </a:rPr>
              <a:t>，并</a:t>
            </a:r>
            <a:r>
              <a:rPr lang="zh-CN" altLang="zh-CN" sz="2400" b="1" dirty="0">
                <a:solidFill>
                  <a:srgbClr val="FF0000"/>
                </a:solidFill>
                <a:latin typeface="Times New Roman" pitchFamily="18" charset="0"/>
                <a:cs typeface="Times New Roman" pitchFamily="18" charset="0"/>
              </a:rPr>
              <a:t>分析偏差</a:t>
            </a:r>
            <a:r>
              <a:rPr lang="zh-CN" altLang="zh-CN" sz="2400" dirty="0">
                <a:latin typeface="Times New Roman" pitchFamily="18" charset="0"/>
                <a:cs typeface="Times New Roman" pitchFamily="18" charset="0"/>
              </a:rPr>
              <a:t>进而</a:t>
            </a:r>
            <a:r>
              <a:rPr lang="zh-CN" altLang="zh-CN" sz="2400" b="1" dirty="0">
                <a:solidFill>
                  <a:srgbClr val="FF0000"/>
                </a:solidFill>
                <a:latin typeface="Times New Roman" pitchFamily="18" charset="0"/>
                <a:cs typeface="Times New Roman" pitchFamily="18" charset="0"/>
              </a:rPr>
              <a:t>改善</a:t>
            </a:r>
            <a:r>
              <a:rPr lang="zh-CN" altLang="zh-CN" sz="2400" dirty="0">
                <a:latin typeface="Times New Roman" pitchFamily="18" charset="0"/>
                <a:cs typeface="Times New Roman" pitchFamily="18" charset="0"/>
              </a:rPr>
              <a:t>执行力度</a:t>
            </a:r>
            <a:r>
              <a:rPr lang="zh-CN" altLang="zh-CN" sz="2400" dirty="0" smtClean="0">
                <a:latin typeface="Times New Roman" pitchFamily="18" charset="0"/>
                <a:cs typeface="Times New Roman" pitchFamily="18" charset="0"/>
              </a:rPr>
              <a:t>；</a:t>
            </a:r>
            <a:endParaRPr lang="en-US" altLang="zh-CN" sz="2400" dirty="0" smtClean="0">
              <a:latin typeface="Times New Roman" pitchFamily="18" charset="0"/>
              <a:cs typeface="Times New Roman" pitchFamily="18" charset="0"/>
            </a:endParaRPr>
          </a:p>
        </p:txBody>
      </p:sp>
    </p:spTree>
    <p:extLst>
      <p:ext uri="{BB962C8B-B14F-4D97-AF65-F5344CB8AC3E}">
        <p14:creationId xmlns:p14="http://schemas.microsoft.com/office/powerpoint/2010/main" val="158548711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solidFill>
                  <a:schemeClr val="tx1">
                    <a:lumMod val="95000"/>
                    <a:lumOff val="5000"/>
                  </a:schemeClr>
                </a:solidFill>
              </a:rPr>
              <a:t>第二节 </a:t>
            </a:r>
            <a:r>
              <a:rPr lang="zh-CN" altLang="en-US" dirty="0">
                <a:solidFill>
                  <a:schemeClr val="tx1">
                    <a:lumMod val="95000"/>
                    <a:lumOff val="5000"/>
                  </a:schemeClr>
                </a:solidFill>
              </a:rPr>
              <a:t>供应链物流一体化战略</a:t>
            </a:r>
            <a:endParaRPr lang="zh-CN" altLang="en-US" dirty="0"/>
          </a:p>
        </p:txBody>
      </p:sp>
      <p:sp>
        <p:nvSpPr>
          <p:cNvPr id="3" name="内容占位符 2"/>
          <p:cNvSpPr>
            <a:spLocks noGrp="1"/>
          </p:cNvSpPr>
          <p:nvPr>
            <p:ph idx="1"/>
          </p:nvPr>
        </p:nvSpPr>
        <p:spPr/>
        <p:txBody>
          <a:bodyPr>
            <a:normAutofit lnSpcReduction="10000"/>
          </a:bodyPr>
          <a:lstStyle/>
          <a:p>
            <a:pPr algn="just">
              <a:lnSpc>
                <a:spcPct val="150000"/>
              </a:lnSpc>
              <a:buFont typeface="Wingdings" pitchFamily="2" charset="2"/>
              <a:buChar char="Ø"/>
            </a:pPr>
            <a:r>
              <a:rPr lang="zh-CN" altLang="zh-CN" sz="2400" b="1" dirty="0">
                <a:solidFill>
                  <a:srgbClr val="FF0000"/>
                </a:solidFill>
              </a:rPr>
              <a:t>建立</a:t>
            </a:r>
            <a:r>
              <a:rPr lang="zh-CN" altLang="zh-CN" sz="2400" dirty="0"/>
              <a:t>一体化的供应链物流</a:t>
            </a:r>
            <a:r>
              <a:rPr lang="zh-CN" altLang="zh-CN" sz="2400" b="1" dirty="0">
                <a:solidFill>
                  <a:srgbClr val="FF0000"/>
                </a:solidFill>
              </a:rPr>
              <a:t>服务体系</a:t>
            </a:r>
            <a:r>
              <a:rPr lang="zh-CN" altLang="zh-CN" sz="2400" dirty="0"/>
              <a:t>（其中包括信息系统、组织结构、业务流程和基础设施等），对目前的供应链交易系统进行</a:t>
            </a:r>
            <a:r>
              <a:rPr lang="zh-CN" altLang="zh-CN" sz="2400" b="1" dirty="0">
                <a:solidFill>
                  <a:srgbClr val="FF0000"/>
                </a:solidFill>
              </a:rPr>
              <a:t>优化</a:t>
            </a:r>
            <a:r>
              <a:rPr lang="zh-CN" altLang="zh-CN" sz="2400" dirty="0" smtClean="0"/>
              <a:t>；</a:t>
            </a:r>
            <a:endParaRPr lang="en-US" altLang="zh-CN" sz="2400" dirty="0" smtClean="0"/>
          </a:p>
          <a:p>
            <a:pPr algn="just">
              <a:lnSpc>
                <a:spcPct val="150000"/>
              </a:lnSpc>
              <a:buFont typeface="Wingdings" pitchFamily="2" charset="2"/>
              <a:buChar char="Ø"/>
            </a:pPr>
            <a:r>
              <a:rPr lang="zh-CN" altLang="zh-CN" sz="2400" dirty="0" smtClean="0"/>
              <a:t>供应</a:t>
            </a:r>
            <a:r>
              <a:rPr lang="zh-CN" altLang="zh-CN" sz="2400" dirty="0"/>
              <a:t>链物流信息平台一定要</a:t>
            </a:r>
            <a:r>
              <a:rPr lang="zh-CN" altLang="zh-CN" sz="2400" b="1" dirty="0">
                <a:solidFill>
                  <a:srgbClr val="FF0000"/>
                </a:solidFill>
              </a:rPr>
              <a:t>保证</a:t>
            </a:r>
            <a:r>
              <a:rPr lang="zh-CN" altLang="zh-CN" sz="2400" dirty="0"/>
              <a:t>物流全过程的</a:t>
            </a:r>
            <a:r>
              <a:rPr lang="zh-CN" altLang="zh-CN" sz="2400" b="1" dirty="0">
                <a:solidFill>
                  <a:srgbClr val="FF0000"/>
                </a:solidFill>
              </a:rPr>
              <a:t>实时可见</a:t>
            </a:r>
            <a:r>
              <a:rPr lang="zh-CN" altLang="zh-CN" sz="2400" dirty="0"/>
              <a:t>，同时</a:t>
            </a:r>
            <a:r>
              <a:rPr lang="zh-CN" altLang="zh-CN" sz="2400" b="1" dirty="0">
                <a:solidFill>
                  <a:srgbClr val="FF0000"/>
                </a:solidFill>
              </a:rPr>
              <a:t>实现物流部门</a:t>
            </a:r>
            <a:r>
              <a:rPr lang="zh-CN" altLang="zh-CN" sz="2400" dirty="0"/>
              <a:t>和</a:t>
            </a:r>
            <a:r>
              <a:rPr lang="zh-CN" altLang="zh-CN" sz="2400" b="1" dirty="0">
                <a:solidFill>
                  <a:srgbClr val="FF0000"/>
                </a:solidFill>
              </a:rPr>
              <a:t>业务运作部门</a:t>
            </a:r>
            <a:r>
              <a:rPr lang="zh-CN" altLang="zh-CN" sz="2400" dirty="0"/>
              <a:t>的良性</a:t>
            </a:r>
            <a:r>
              <a:rPr lang="zh-CN" altLang="zh-CN" sz="2400" b="1" dirty="0">
                <a:solidFill>
                  <a:srgbClr val="FF0000"/>
                </a:solidFill>
              </a:rPr>
              <a:t>互动</a:t>
            </a:r>
            <a:r>
              <a:rPr lang="zh-CN" altLang="zh-CN" sz="2400" dirty="0"/>
              <a:t>，尤其是销售预测和库存计划；</a:t>
            </a:r>
          </a:p>
          <a:p>
            <a:pPr algn="just">
              <a:lnSpc>
                <a:spcPct val="150000"/>
              </a:lnSpc>
              <a:buFont typeface="Wingdings" pitchFamily="2" charset="2"/>
              <a:buChar char="Ø"/>
            </a:pPr>
            <a:r>
              <a:rPr lang="zh-CN" altLang="zh-CN" sz="2400" b="1" dirty="0">
                <a:solidFill>
                  <a:srgbClr val="FF0000"/>
                </a:solidFill>
              </a:rPr>
              <a:t>建立</a:t>
            </a:r>
            <a:r>
              <a:rPr lang="zh-CN" altLang="zh-CN" sz="2400" dirty="0"/>
              <a:t>一套合理的</a:t>
            </a:r>
            <a:r>
              <a:rPr lang="zh-CN" altLang="zh-CN" sz="2400" b="1" dirty="0">
                <a:solidFill>
                  <a:srgbClr val="FF0000"/>
                </a:solidFill>
              </a:rPr>
              <a:t>绩效评价体系</a:t>
            </a:r>
            <a:r>
              <a:rPr lang="zh-CN" altLang="zh-CN" sz="2400" dirty="0"/>
              <a:t>，用量化的指标来</a:t>
            </a:r>
            <a:r>
              <a:rPr lang="zh-CN" altLang="zh-CN" sz="2400" b="1" dirty="0">
                <a:solidFill>
                  <a:srgbClr val="FF0000"/>
                </a:solidFill>
              </a:rPr>
              <a:t>考评</a:t>
            </a:r>
            <a:r>
              <a:rPr lang="zh-CN" altLang="zh-CN" sz="2400" dirty="0"/>
              <a:t>供应链中物流实体所签订的基于客户服务的一揽子</a:t>
            </a:r>
            <a:r>
              <a:rPr lang="zh-CN" altLang="zh-CN" sz="2400" b="1" dirty="0">
                <a:solidFill>
                  <a:srgbClr val="FF0000"/>
                </a:solidFill>
              </a:rPr>
              <a:t>协议</a:t>
            </a:r>
            <a:r>
              <a:rPr lang="zh-CN" altLang="zh-CN" sz="2400" dirty="0"/>
              <a:t>。</a:t>
            </a:r>
            <a:endParaRPr lang="zh-CN" altLang="en-US" sz="2400" dirty="0"/>
          </a:p>
        </p:txBody>
      </p:sp>
    </p:spTree>
    <p:extLst>
      <p:ext uri="{BB962C8B-B14F-4D97-AF65-F5344CB8AC3E}">
        <p14:creationId xmlns:p14="http://schemas.microsoft.com/office/powerpoint/2010/main" val="137736156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pPr>
              <a:lnSpc>
                <a:spcPct val="150000"/>
              </a:lnSpc>
            </a:pPr>
            <a:r>
              <a:rPr lang="zh-CN" altLang="en-US" b="1" dirty="0" smtClean="0">
                <a:solidFill>
                  <a:schemeClr val="tx1">
                    <a:lumMod val="95000"/>
                    <a:lumOff val="5000"/>
                  </a:schemeClr>
                </a:solidFill>
              </a:rPr>
              <a:t>第三节 </a:t>
            </a:r>
            <a:r>
              <a:rPr lang="zh-CN" altLang="zh-CN" dirty="0" smtClean="0"/>
              <a:t>基于</a:t>
            </a:r>
            <a:r>
              <a:rPr lang="en-US" altLang="zh-CN" dirty="0" smtClean="0"/>
              <a:t>Supply-hub</a:t>
            </a:r>
            <a:r>
              <a:rPr lang="zh-CN" altLang="zh-CN" dirty="0" smtClean="0"/>
              <a:t>的仓储与配送一体化</a:t>
            </a:r>
            <a:r>
              <a:rPr lang="zh-CN" altLang="en-US" dirty="0" smtClean="0"/>
              <a:t>管理</a:t>
            </a:r>
            <a:endParaRPr lang="en-US" altLang="zh-CN" b="1" dirty="0" smtClean="0">
              <a:solidFill>
                <a:schemeClr val="tx1">
                  <a:lumMod val="95000"/>
                  <a:lumOff val="5000"/>
                </a:schemeClr>
              </a:solidFill>
            </a:endParaRPr>
          </a:p>
        </p:txBody>
      </p:sp>
      <p:sp>
        <p:nvSpPr>
          <p:cNvPr id="3" name="内容占位符 2"/>
          <p:cNvSpPr>
            <a:spLocks noGrp="1"/>
          </p:cNvSpPr>
          <p:nvPr>
            <p:ph idx="1"/>
          </p:nvPr>
        </p:nvSpPr>
        <p:spPr/>
        <p:txBody>
          <a:bodyPr/>
          <a:lstStyle/>
          <a:p>
            <a:pPr marL="0" indent="0" algn="just">
              <a:lnSpc>
                <a:spcPct val="150000"/>
              </a:lnSpc>
              <a:buNone/>
            </a:pPr>
            <a:r>
              <a:rPr lang="zh-CN" altLang="en-US" sz="2400" b="1" dirty="0" smtClean="0">
                <a:effectLst>
                  <a:outerShdw blurRad="38100" dist="38100" dir="2700000" algn="tl">
                    <a:srgbClr val="000000">
                      <a:alpha val="43137"/>
                    </a:srgbClr>
                  </a:outerShdw>
                </a:effectLst>
                <a:latin typeface="Times New Roman" pitchFamily="18" charset="0"/>
                <a:cs typeface="Times New Roman" pitchFamily="18" charset="0"/>
              </a:rPr>
              <a:t>一、</a:t>
            </a:r>
            <a:r>
              <a:rPr lang="en-US" altLang="zh-CN" sz="2400" b="1" dirty="0" smtClean="0">
                <a:effectLst>
                  <a:outerShdw blurRad="38100" dist="38100" dir="2700000" algn="tl">
                    <a:srgbClr val="000000">
                      <a:alpha val="43137"/>
                    </a:srgbClr>
                  </a:outerShdw>
                </a:effectLst>
                <a:latin typeface="Times New Roman" pitchFamily="18" charset="0"/>
                <a:cs typeface="Times New Roman" pitchFamily="18" charset="0"/>
              </a:rPr>
              <a:t>Supply-hub</a:t>
            </a:r>
            <a:r>
              <a:rPr lang="zh-CN" altLang="en-US" sz="2400" b="1" dirty="0" smtClean="0">
                <a:effectLst>
                  <a:outerShdw blurRad="38100" dist="38100" dir="2700000" algn="tl">
                    <a:srgbClr val="000000">
                      <a:alpha val="43137"/>
                    </a:srgbClr>
                  </a:outerShdw>
                </a:effectLst>
                <a:latin typeface="Times New Roman" pitchFamily="18" charset="0"/>
                <a:cs typeface="Times New Roman" pitchFamily="18" charset="0"/>
              </a:rPr>
              <a:t>模式概述</a:t>
            </a:r>
            <a:endParaRPr lang="en-US" altLang="zh-CN" sz="2400" b="1" dirty="0" smtClean="0">
              <a:effectLst>
                <a:outerShdw blurRad="38100" dist="38100" dir="2700000" algn="tl">
                  <a:srgbClr val="000000">
                    <a:alpha val="43137"/>
                  </a:srgbClr>
                </a:outerShdw>
              </a:effectLst>
              <a:latin typeface="Times New Roman" pitchFamily="18" charset="0"/>
              <a:cs typeface="Times New Roman" pitchFamily="18" charset="0"/>
            </a:endParaRPr>
          </a:p>
          <a:p>
            <a:pPr marL="0" indent="0" algn="just">
              <a:lnSpc>
                <a:spcPct val="150000"/>
              </a:lnSpc>
              <a:buNone/>
            </a:pPr>
            <a:r>
              <a:rPr lang="en-US" altLang="zh-CN" sz="2400" b="1" dirty="0" smtClean="0">
                <a:solidFill>
                  <a:srgbClr val="FF0000"/>
                </a:solidFill>
                <a:latin typeface="Times New Roman" pitchFamily="18" charset="0"/>
                <a:cs typeface="Times New Roman" pitchFamily="18" charset="0"/>
              </a:rPr>
              <a:t>       Supply-hub</a:t>
            </a:r>
            <a:r>
              <a:rPr lang="zh-CN" altLang="zh-CN" sz="2400" dirty="0">
                <a:latin typeface="Times New Roman" pitchFamily="18" charset="0"/>
                <a:cs typeface="Times New Roman" pitchFamily="18" charset="0"/>
              </a:rPr>
              <a:t>指的是专注于物流集配服务的第三方物流集配商</a:t>
            </a:r>
            <a:r>
              <a:rPr lang="en-US" altLang="zh-CN" sz="2400" dirty="0">
                <a:latin typeface="Times New Roman" pitchFamily="18" charset="0"/>
                <a:cs typeface="Times New Roman" pitchFamily="18" charset="0"/>
              </a:rPr>
              <a:t>/</a:t>
            </a:r>
            <a:r>
              <a:rPr lang="zh-CN" altLang="zh-CN" sz="2400" dirty="0">
                <a:latin typeface="Times New Roman" pitchFamily="18" charset="0"/>
                <a:cs typeface="Times New Roman" pitchFamily="18" charset="0"/>
              </a:rPr>
              <a:t>集配中心</a:t>
            </a:r>
            <a:r>
              <a:rPr lang="zh-CN" altLang="zh-CN" sz="2400" dirty="0" smtClean="0">
                <a:latin typeface="Times New Roman" pitchFamily="18" charset="0"/>
                <a:cs typeface="Times New Roman" pitchFamily="18" charset="0"/>
              </a:rPr>
              <a:t>。</a:t>
            </a:r>
            <a:endParaRPr lang="en-US" altLang="zh-CN" sz="2400" dirty="0" smtClean="0">
              <a:latin typeface="Times New Roman" pitchFamily="18" charset="0"/>
              <a:cs typeface="Times New Roman" pitchFamily="18" charset="0"/>
            </a:endParaRPr>
          </a:p>
          <a:p>
            <a:pPr marL="0" indent="0" algn="just">
              <a:lnSpc>
                <a:spcPct val="150000"/>
              </a:lnSpc>
              <a:buNone/>
            </a:pPr>
            <a:r>
              <a:rPr lang="en-US" altLang="zh-CN" sz="2400" b="1" dirty="0" smtClean="0">
                <a:solidFill>
                  <a:srgbClr val="FF0000"/>
                </a:solidFill>
                <a:latin typeface="Times New Roman" pitchFamily="18" charset="0"/>
                <a:cs typeface="Times New Roman" pitchFamily="18" charset="0"/>
              </a:rPr>
              <a:t>       Supply-hub</a:t>
            </a:r>
            <a:r>
              <a:rPr lang="zh-CN" altLang="en-US" sz="2400" b="1" dirty="0" smtClean="0">
                <a:solidFill>
                  <a:srgbClr val="FF0000"/>
                </a:solidFill>
                <a:latin typeface="Times New Roman" pitchFamily="18" charset="0"/>
                <a:cs typeface="Times New Roman" pitchFamily="18" charset="0"/>
              </a:rPr>
              <a:t>模式</a:t>
            </a:r>
            <a:r>
              <a:rPr lang="zh-CN" altLang="en-US" sz="2400" dirty="0" smtClean="0">
                <a:latin typeface="Times New Roman" pitchFamily="18" charset="0"/>
                <a:cs typeface="Times New Roman" pitchFamily="18" charset="0"/>
              </a:rPr>
              <a:t>，即</a:t>
            </a:r>
            <a:r>
              <a:rPr lang="zh-CN" altLang="zh-CN" sz="2400" dirty="0" smtClean="0">
                <a:latin typeface="Times New Roman" pitchFamily="18" charset="0"/>
                <a:cs typeface="Times New Roman" pitchFamily="18" charset="0"/>
              </a:rPr>
              <a:t>通过</a:t>
            </a:r>
            <a:r>
              <a:rPr lang="en-US" altLang="zh-CN" sz="2400" dirty="0">
                <a:latin typeface="Times New Roman" pitchFamily="18" charset="0"/>
                <a:cs typeface="Times New Roman" pitchFamily="18" charset="0"/>
              </a:rPr>
              <a:t>Supply-hub</a:t>
            </a:r>
            <a:r>
              <a:rPr lang="zh-CN" altLang="zh-CN" sz="2400" dirty="0">
                <a:latin typeface="Times New Roman" pitchFamily="18" charset="0"/>
                <a:cs typeface="Times New Roman" pitchFamily="18" charset="0"/>
              </a:rPr>
              <a:t>，将</a:t>
            </a:r>
            <a:r>
              <a:rPr lang="zh-CN" altLang="zh-CN" sz="2400" b="1" dirty="0">
                <a:solidFill>
                  <a:srgbClr val="FF0000"/>
                </a:solidFill>
                <a:latin typeface="Times New Roman" pitchFamily="18" charset="0"/>
                <a:cs typeface="Times New Roman" pitchFamily="18" charset="0"/>
              </a:rPr>
              <a:t>分布式</a:t>
            </a:r>
            <a:r>
              <a:rPr lang="en-US" altLang="zh-CN" sz="2400" b="1" dirty="0">
                <a:solidFill>
                  <a:srgbClr val="FF0000"/>
                </a:solidFill>
                <a:latin typeface="Times New Roman" pitchFamily="18" charset="0"/>
                <a:cs typeface="Times New Roman" pitchFamily="18" charset="0"/>
              </a:rPr>
              <a:t>VMI</a:t>
            </a:r>
            <a:r>
              <a:rPr lang="zh-CN" altLang="zh-CN" sz="2400" dirty="0">
                <a:latin typeface="Times New Roman" pitchFamily="18" charset="0"/>
                <a:cs typeface="Times New Roman" pitchFamily="18" charset="0"/>
              </a:rPr>
              <a:t>运作模式下的</a:t>
            </a:r>
            <a:r>
              <a:rPr lang="en-US" altLang="zh-CN" sz="2400" dirty="0">
                <a:latin typeface="Times New Roman" pitchFamily="18" charset="0"/>
                <a:cs typeface="Times New Roman" pitchFamily="18" charset="0"/>
              </a:rPr>
              <a:t>VMI</a:t>
            </a:r>
            <a:r>
              <a:rPr lang="zh-CN" altLang="zh-CN" sz="2400" dirty="0">
                <a:latin typeface="Times New Roman" pitchFamily="18" charset="0"/>
                <a:cs typeface="Times New Roman" pitchFamily="18" charset="0"/>
              </a:rPr>
              <a:t>仓库进行资源</a:t>
            </a:r>
            <a:r>
              <a:rPr lang="zh-CN" altLang="zh-CN" sz="2400" b="1" dirty="0">
                <a:solidFill>
                  <a:srgbClr val="FF0000"/>
                </a:solidFill>
                <a:latin typeface="Times New Roman" pitchFamily="18" charset="0"/>
                <a:cs typeface="Times New Roman" pitchFamily="18" charset="0"/>
              </a:rPr>
              <a:t>整合和优化</a:t>
            </a:r>
            <a:r>
              <a:rPr lang="zh-CN" altLang="zh-CN" sz="2400" dirty="0">
                <a:latin typeface="Times New Roman" pitchFamily="18" charset="0"/>
                <a:cs typeface="Times New Roman" pitchFamily="18" charset="0"/>
              </a:rPr>
              <a:t>组织管理，变原先的分散运作管理为</a:t>
            </a:r>
            <a:r>
              <a:rPr lang="zh-CN" altLang="zh-CN" sz="2400" b="1" dirty="0">
                <a:solidFill>
                  <a:srgbClr val="FF0000"/>
                </a:solidFill>
                <a:latin typeface="Times New Roman" pitchFamily="18" charset="0"/>
                <a:cs typeface="Times New Roman" pitchFamily="18" charset="0"/>
              </a:rPr>
              <a:t>集中管理</a:t>
            </a:r>
            <a:r>
              <a:rPr lang="zh-CN" altLang="zh-CN" sz="2400" dirty="0">
                <a:latin typeface="Times New Roman" pitchFamily="18" charset="0"/>
                <a:cs typeface="Times New Roman" pitchFamily="18" charset="0"/>
              </a:rPr>
              <a:t>，实施仓储与配送的一体化</a:t>
            </a:r>
            <a:r>
              <a:rPr lang="zh-CN" altLang="zh-CN" sz="2400" dirty="0" smtClean="0">
                <a:latin typeface="Times New Roman" pitchFamily="18" charset="0"/>
                <a:cs typeface="Times New Roman" pitchFamily="18" charset="0"/>
              </a:rPr>
              <a:t>运作</a:t>
            </a:r>
            <a:r>
              <a:rPr lang="zh-CN" altLang="en-US" sz="2400" dirty="0" smtClean="0">
                <a:latin typeface="Times New Roman" pitchFamily="18" charset="0"/>
                <a:cs typeface="Times New Roman" pitchFamily="18" charset="0"/>
              </a:rPr>
              <a:t>。</a:t>
            </a:r>
            <a:endParaRPr lang="zh-CN" altLang="en-US" sz="24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900" dirty="0">
                <a:solidFill>
                  <a:schemeClr val="tx1">
                    <a:lumMod val="95000"/>
                    <a:lumOff val="5000"/>
                  </a:schemeClr>
                </a:solidFill>
              </a:rPr>
              <a:t>第三</a:t>
            </a:r>
            <a:r>
              <a:rPr lang="zh-CN" altLang="en-US" sz="2900" dirty="0" smtClean="0">
                <a:solidFill>
                  <a:schemeClr val="tx1">
                    <a:lumMod val="95000"/>
                    <a:lumOff val="5000"/>
                  </a:schemeClr>
                </a:solidFill>
              </a:rPr>
              <a:t>节 </a:t>
            </a:r>
            <a:r>
              <a:rPr lang="zh-CN" altLang="zh-CN" sz="2900" dirty="0" smtClean="0"/>
              <a:t>基于</a:t>
            </a:r>
            <a:r>
              <a:rPr lang="en-US" altLang="zh-CN" sz="2900" dirty="0" smtClean="0"/>
              <a:t>Supply-hub</a:t>
            </a:r>
            <a:r>
              <a:rPr lang="zh-CN" altLang="zh-CN" sz="2900" dirty="0" smtClean="0"/>
              <a:t>的仓储与配送一体化</a:t>
            </a:r>
            <a:r>
              <a:rPr lang="zh-CN" altLang="en-US" sz="2900" dirty="0" smtClean="0"/>
              <a:t>管理</a:t>
            </a:r>
            <a:endParaRPr lang="zh-CN" altLang="en-US" sz="2900" dirty="0"/>
          </a:p>
        </p:txBody>
      </p:sp>
      <p:sp>
        <p:nvSpPr>
          <p:cNvPr id="3" name="内容占位符 2"/>
          <p:cNvSpPr>
            <a:spLocks noGrp="1"/>
          </p:cNvSpPr>
          <p:nvPr>
            <p:ph idx="1"/>
          </p:nvPr>
        </p:nvSpPr>
        <p:spPr/>
        <p:txBody>
          <a:bodyPr>
            <a:normAutofit/>
          </a:bodyPr>
          <a:lstStyle/>
          <a:p>
            <a:pPr marL="0" indent="0" algn="ctr">
              <a:buNone/>
            </a:pPr>
            <a:r>
              <a:rPr lang="zh-CN" altLang="zh-CN" sz="2400" b="1" dirty="0"/>
              <a:t>基于</a:t>
            </a:r>
            <a:r>
              <a:rPr lang="en-US" altLang="zh-CN" sz="2400" b="1" dirty="0"/>
              <a:t>Supply-hub</a:t>
            </a:r>
            <a:r>
              <a:rPr lang="zh-CN" altLang="zh-CN" sz="2400" b="1" dirty="0"/>
              <a:t>的供应链仓储与配送一体化模式示意图</a:t>
            </a:r>
            <a:endParaRPr lang="zh-CN" altLang="en-US" sz="2400" b="1" dirty="0"/>
          </a:p>
        </p:txBody>
      </p:sp>
      <p:pic>
        <p:nvPicPr>
          <p:cNvPr id="614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2000" y="2209800"/>
            <a:ext cx="7499194" cy="41549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1394241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900" dirty="0">
                <a:solidFill>
                  <a:schemeClr val="tx1">
                    <a:lumMod val="95000"/>
                    <a:lumOff val="5000"/>
                  </a:schemeClr>
                </a:solidFill>
              </a:rPr>
              <a:t>第三节 </a:t>
            </a:r>
            <a:r>
              <a:rPr lang="zh-CN" altLang="zh-CN" sz="2900" dirty="0"/>
              <a:t>基于</a:t>
            </a:r>
            <a:r>
              <a:rPr lang="en-US" altLang="zh-CN" sz="2900" dirty="0"/>
              <a:t>Supply-hub</a:t>
            </a:r>
            <a:r>
              <a:rPr lang="zh-CN" altLang="zh-CN" sz="2900" dirty="0"/>
              <a:t>的仓储与配送一体化</a:t>
            </a:r>
            <a:r>
              <a:rPr lang="zh-CN" altLang="en-US" sz="2900" dirty="0"/>
              <a:t>管理</a:t>
            </a:r>
            <a:endParaRPr lang="zh-CN" altLang="en-US" dirty="0"/>
          </a:p>
        </p:txBody>
      </p:sp>
      <p:sp>
        <p:nvSpPr>
          <p:cNvPr id="3" name="内容占位符 2"/>
          <p:cNvSpPr>
            <a:spLocks noGrp="1"/>
          </p:cNvSpPr>
          <p:nvPr>
            <p:ph idx="1"/>
          </p:nvPr>
        </p:nvSpPr>
        <p:spPr/>
        <p:txBody>
          <a:bodyPr>
            <a:normAutofit/>
          </a:bodyPr>
          <a:lstStyle/>
          <a:p>
            <a:pPr marL="0" indent="0">
              <a:lnSpc>
                <a:spcPct val="150000"/>
              </a:lnSpc>
              <a:buNone/>
            </a:pPr>
            <a:r>
              <a:rPr lang="en-US" altLang="zh-CN" sz="2400" dirty="0" smtClean="0">
                <a:latin typeface="Times New Roman" pitchFamily="18" charset="0"/>
                <a:cs typeface="Times New Roman" pitchFamily="18" charset="0"/>
              </a:rPr>
              <a:t>     Supply-hub</a:t>
            </a:r>
            <a:r>
              <a:rPr lang="zh-CN" altLang="zh-CN" sz="2400" dirty="0">
                <a:latin typeface="Times New Roman" pitchFamily="18" charset="0"/>
                <a:cs typeface="Times New Roman" pitchFamily="18" charset="0"/>
              </a:rPr>
              <a:t>作为原材料或零部件供应商与制造装配厂商之间的协调组织，在整个供应链中主要承担中转“</a:t>
            </a:r>
            <a:r>
              <a:rPr lang="zh-CN" altLang="zh-CN" sz="2400" b="1" dirty="0">
                <a:solidFill>
                  <a:srgbClr val="FF0000"/>
                </a:solidFill>
                <a:latin typeface="Times New Roman" pitchFamily="18" charset="0"/>
                <a:cs typeface="Times New Roman" pitchFamily="18" charset="0"/>
              </a:rPr>
              <a:t>集配</a:t>
            </a:r>
            <a:r>
              <a:rPr lang="zh-CN" altLang="zh-CN" sz="2400" dirty="0">
                <a:latin typeface="Times New Roman" pitchFamily="18" charset="0"/>
                <a:cs typeface="Times New Roman" pitchFamily="18" charset="0"/>
              </a:rPr>
              <a:t>”的职能。</a:t>
            </a:r>
            <a:endParaRPr lang="zh-CN" altLang="en-US" sz="2400" dirty="0">
              <a:latin typeface="Times New Roman" pitchFamily="18" charset="0"/>
              <a:cs typeface="Times New Roman" pitchFamily="18" charset="0"/>
            </a:endParaRPr>
          </a:p>
        </p:txBody>
      </p:sp>
      <p:pic>
        <p:nvPicPr>
          <p:cNvPr id="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71600" y="3048000"/>
            <a:ext cx="6553200" cy="35463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9059363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800" dirty="0">
                <a:solidFill>
                  <a:schemeClr val="tx1">
                    <a:lumMod val="95000"/>
                    <a:lumOff val="5000"/>
                  </a:schemeClr>
                </a:solidFill>
              </a:rPr>
              <a:t>第三节 </a:t>
            </a:r>
            <a:r>
              <a:rPr lang="zh-CN" altLang="zh-CN" sz="2800" dirty="0"/>
              <a:t>基于</a:t>
            </a:r>
            <a:r>
              <a:rPr lang="en-US" altLang="zh-CN" sz="2800" dirty="0"/>
              <a:t>Supply-hub</a:t>
            </a:r>
            <a:r>
              <a:rPr lang="zh-CN" altLang="zh-CN" sz="2800" dirty="0"/>
              <a:t>的仓储与配送一体化</a:t>
            </a:r>
            <a:r>
              <a:rPr lang="zh-CN" altLang="en-US" sz="2800" dirty="0"/>
              <a:t>管理</a:t>
            </a:r>
          </a:p>
        </p:txBody>
      </p:sp>
      <p:sp>
        <p:nvSpPr>
          <p:cNvPr id="3" name="内容占位符 2"/>
          <p:cNvSpPr>
            <a:spLocks noGrp="1"/>
          </p:cNvSpPr>
          <p:nvPr>
            <p:ph idx="1"/>
          </p:nvPr>
        </p:nvSpPr>
        <p:spPr/>
        <p:txBody>
          <a:bodyPr>
            <a:normAutofit/>
          </a:bodyPr>
          <a:lstStyle/>
          <a:p>
            <a:pPr marL="0" indent="0" algn="just">
              <a:lnSpc>
                <a:spcPct val="150000"/>
              </a:lnSpc>
              <a:buNone/>
            </a:pPr>
            <a:r>
              <a:rPr lang="en-US" altLang="zh-CN" sz="2400" dirty="0" smtClean="0">
                <a:latin typeface="Times New Roman" pitchFamily="18" charset="0"/>
                <a:cs typeface="Times New Roman" pitchFamily="18" charset="0"/>
              </a:rPr>
              <a:t>      </a:t>
            </a:r>
            <a:r>
              <a:rPr lang="en-US" altLang="zh-CN" sz="2400" b="1" dirty="0" smtClean="0">
                <a:solidFill>
                  <a:srgbClr val="FF0000"/>
                </a:solidFill>
                <a:latin typeface="Times New Roman" pitchFamily="18" charset="0"/>
                <a:cs typeface="Times New Roman" pitchFamily="18" charset="0"/>
              </a:rPr>
              <a:t>Supply-hub</a:t>
            </a:r>
            <a:r>
              <a:rPr lang="zh-CN" altLang="zh-CN" sz="2400" b="1" dirty="0">
                <a:solidFill>
                  <a:srgbClr val="FF0000"/>
                </a:solidFill>
                <a:latin typeface="Times New Roman" pitchFamily="18" charset="0"/>
                <a:cs typeface="Times New Roman" pitchFamily="18" charset="0"/>
              </a:rPr>
              <a:t>模式</a:t>
            </a:r>
            <a:r>
              <a:rPr lang="zh-CN" altLang="zh-CN" sz="2400" dirty="0">
                <a:latin typeface="Times New Roman" pitchFamily="18" charset="0"/>
                <a:cs typeface="Times New Roman" pitchFamily="18" charset="0"/>
              </a:rPr>
              <a:t>体现了</a:t>
            </a:r>
            <a:r>
              <a:rPr lang="en-US" altLang="zh-CN" sz="2400" b="1" dirty="0">
                <a:solidFill>
                  <a:srgbClr val="FF0000"/>
                </a:solidFill>
                <a:latin typeface="Times New Roman" pitchFamily="18" charset="0"/>
                <a:cs typeface="Times New Roman" pitchFamily="18" charset="0"/>
              </a:rPr>
              <a:t>VMI</a:t>
            </a:r>
            <a:r>
              <a:rPr lang="zh-CN" altLang="zh-CN" sz="2400" b="1" dirty="0">
                <a:solidFill>
                  <a:srgbClr val="FF0000"/>
                </a:solidFill>
                <a:latin typeface="Times New Roman" pitchFamily="18" charset="0"/>
                <a:cs typeface="Times New Roman" pitchFamily="18" charset="0"/>
              </a:rPr>
              <a:t>库存管理</a:t>
            </a:r>
            <a:r>
              <a:rPr lang="zh-CN" altLang="zh-CN" sz="2400" dirty="0">
                <a:latin typeface="Times New Roman" pitchFamily="18" charset="0"/>
                <a:cs typeface="Times New Roman" pitchFamily="18" charset="0"/>
              </a:rPr>
              <a:t>的思想和</a:t>
            </a:r>
            <a:r>
              <a:rPr lang="en-US" altLang="zh-CN" sz="2400" b="1" dirty="0">
                <a:solidFill>
                  <a:srgbClr val="FF0000"/>
                </a:solidFill>
                <a:latin typeface="Times New Roman" pitchFamily="18" charset="0"/>
                <a:cs typeface="Times New Roman" pitchFamily="18" charset="0"/>
              </a:rPr>
              <a:t>JIT</a:t>
            </a:r>
            <a:r>
              <a:rPr lang="zh-CN" altLang="zh-CN" sz="2400" b="1" dirty="0">
                <a:solidFill>
                  <a:srgbClr val="FF0000"/>
                </a:solidFill>
                <a:latin typeface="Times New Roman" pitchFamily="18" charset="0"/>
                <a:cs typeface="Times New Roman" pitchFamily="18" charset="0"/>
              </a:rPr>
              <a:t>物流同步化运作</a:t>
            </a:r>
            <a:r>
              <a:rPr lang="zh-CN" altLang="zh-CN" sz="2400" dirty="0">
                <a:latin typeface="Times New Roman" pitchFamily="18" charset="0"/>
                <a:cs typeface="Times New Roman" pitchFamily="18" charset="0"/>
              </a:rPr>
              <a:t>的思想。</a:t>
            </a:r>
            <a:endParaRPr lang="zh-CN" altLang="en-US" sz="2400" dirty="0">
              <a:latin typeface="Times New Roman" pitchFamily="18" charset="0"/>
              <a:cs typeface="Times New Roman" pitchFamily="18" charset="0"/>
            </a:endParaRPr>
          </a:p>
        </p:txBody>
      </p:sp>
      <p:pic>
        <p:nvPicPr>
          <p:cNvPr id="5"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49477" y="2895600"/>
            <a:ext cx="6553200" cy="35463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3051144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900" dirty="0" smtClean="0">
                <a:solidFill>
                  <a:prstClr val="black">
                    <a:lumMod val="95000"/>
                    <a:lumOff val="5000"/>
                  </a:prstClr>
                </a:solidFill>
              </a:rPr>
              <a:t>第三节 </a:t>
            </a:r>
            <a:r>
              <a:rPr lang="zh-CN" altLang="zh-CN" sz="2900" dirty="0" smtClean="0">
                <a:solidFill>
                  <a:prstClr val="black"/>
                </a:solidFill>
              </a:rPr>
              <a:t>基于</a:t>
            </a:r>
            <a:r>
              <a:rPr lang="en-US" altLang="zh-CN" sz="2900" dirty="0" smtClean="0">
                <a:solidFill>
                  <a:prstClr val="black"/>
                </a:solidFill>
              </a:rPr>
              <a:t>Supply-hub</a:t>
            </a:r>
            <a:r>
              <a:rPr lang="zh-CN" altLang="zh-CN" sz="2900" dirty="0" smtClean="0">
                <a:solidFill>
                  <a:prstClr val="black"/>
                </a:solidFill>
              </a:rPr>
              <a:t>的仓储与配送一体化</a:t>
            </a:r>
            <a:r>
              <a:rPr lang="zh-CN" altLang="en-US" sz="2900" dirty="0" smtClean="0">
                <a:solidFill>
                  <a:prstClr val="black"/>
                </a:solidFill>
              </a:rPr>
              <a:t>管理</a:t>
            </a:r>
            <a:endParaRPr lang="zh-CN" altLang="en-US" dirty="0"/>
          </a:p>
        </p:txBody>
      </p:sp>
      <p:sp>
        <p:nvSpPr>
          <p:cNvPr id="3" name="内容占位符 2"/>
          <p:cNvSpPr>
            <a:spLocks noGrp="1"/>
          </p:cNvSpPr>
          <p:nvPr>
            <p:ph idx="1"/>
          </p:nvPr>
        </p:nvSpPr>
        <p:spPr/>
        <p:txBody>
          <a:bodyPr>
            <a:normAutofit/>
          </a:bodyPr>
          <a:lstStyle/>
          <a:p>
            <a:pPr marL="0" indent="0">
              <a:buNone/>
            </a:pPr>
            <a:r>
              <a:rPr lang="en-US" altLang="zh-CN" sz="2400" b="1" dirty="0">
                <a:solidFill>
                  <a:srgbClr val="FF0000"/>
                </a:solidFill>
                <a:latin typeface="Times New Roman" pitchFamily="18" charset="0"/>
                <a:cs typeface="Times New Roman" pitchFamily="18" charset="0"/>
              </a:rPr>
              <a:t>Supply-hub</a:t>
            </a:r>
            <a:r>
              <a:rPr lang="zh-CN" altLang="zh-CN" sz="2400" b="1" dirty="0" smtClean="0">
                <a:solidFill>
                  <a:srgbClr val="FF0000"/>
                </a:solidFill>
                <a:latin typeface="Times New Roman" pitchFamily="18" charset="0"/>
                <a:cs typeface="Times New Roman" pitchFamily="18" charset="0"/>
              </a:rPr>
              <a:t>模式</a:t>
            </a:r>
            <a:r>
              <a:rPr lang="zh-CN" altLang="en-US" sz="2400" dirty="0" smtClean="0">
                <a:latin typeface="Times New Roman" pitchFamily="18" charset="0"/>
                <a:cs typeface="Times New Roman" pitchFamily="18" charset="0"/>
              </a:rPr>
              <a:t>下</a:t>
            </a:r>
            <a:r>
              <a:rPr lang="zh-CN" altLang="en-US" sz="2400" dirty="0">
                <a:latin typeface="Times New Roman" pitchFamily="18" charset="0"/>
                <a:cs typeface="Times New Roman" pitchFamily="18" charset="0"/>
              </a:rPr>
              <a:t>制造商</a:t>
            </a:r>
            <a:r>
              <a:rPr lang="zh-CN" altLang="en-US" sz="2400" b="1" dirty="0">
                <a:solidFill>
                  <a:srgbClr val="FF0000"/>
                </a:solidFill>
                <a:latin typeface="Times New Roman" pitchFamily="18" charset="0"/>
                <a:cs typeface="Times New Roman" pitchFamily="18" charset="0"/>
              </a:rPr>
              <a:t>按</a:t>
            </a:r>
            <a:r>
              <a:rPr lang="zh-CN" altLang="en-US" sz="2400" b="1" dirty="0" smtClean="0">
                <a:solidFill>
                  <a:srgbClr val="FF0000"/>
                </a:solidFill>
                <a:latin typeface="Times New Roman" pitchFamily="18" charset="0"/>
                <a:cs typeface="Times New Roman" pitchFamily="18" charset="0"/>
              </a:rPr>
              <a:t>单</a:t>
            </a:r>
            <a:r>
              <a:rPr lang="zh-CN" altLang="zh-CN" sz="2400" b="1" dirty="0">
                <a:solidFill>
                  <a:srgbClr val="FF0000"/>
                </a:solidFill>
                <a:latin typeface="Times New Roman" pitchFamily="18" charset="0"/>
                <a:cs typeface="Times New Roman" pitchFamily="18" charset="0"/>
              </a:rPr>
              <a:t>生产方式</a:t>
            </a:r>
            <a:r>
              <a:rPr lang="zh-CN" altLang="zh-CN" sz="2400" dirty="0">
                <a:latin typeface="Times New Roman" pitchFamily="18" charset="0"/>
                <a:cs typeface="Times New Roman" pitchFamily="18" charset="0"/>
              </a:rPr>
              <a:t>，从根本上消除了生产的盲目性，提高了需求信息的准确性，减少了信息扭曲程度，提高了生产计划执行的准确性，减少了反复调整的现象；反过来又保证了对供应物料需求的准确性，使整个系统步入一个协调同步运作的</a:t>
            </a:r>
            <a:r>
              <a:rPr lang="zh-CN" altLang="zh-CN" sz="2400" b="1" dirty="0" smtClean="0">
                <a:solidFill>
                  <a:srgbClr val="FF0000"/>
                </a:solidFill>
                <a:latin typeface="Times New Roman" pitchFamily="18" charset="0"/>
                <a:cs typeface="Times New Roman" pitchFamily="18" charset="0"/>
              </a:rPr>
              <a:t>良性循环</a:t>
            </a:r>
            <a:r>
              <a:rPr lang="zh-CN" altLang="en-US" sz="2400" dirty="0" smtClean="0">
                <a:latin typeface="Times New Roman" pitchFamily="18" charset="0"/>
                <a:cs typeface="Times New Roman" pitchFamily="18" charset="0"/>
              </a:rPr>
              <a:t>。</a:t>
            </a:r>
            <a:endParaRPr lang="zh-CN" altLang="en-US" sz="2400" dirty="0">
              <a:latin typeface="Times New Roman" pitchFamily="18" charset="0"/>
              <a:cs typeface="Times New Roman" pitchFamily="18" charset="0"/>
            </a:endParaRPr>
          </a:p>
        </p:txBody>
      </p:sp>
      <p:pic>
        <p:nvPicPr>
          <p:cNvPr id="819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1910" y="3657600"/>
            <a:ext cx="8952090" cy="26272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2136960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900" dirty="0" smtClean="0">
                <a:solidFill>
                  <a:prstClr val="black">
                    <a:lumMod val="95000"/>
                    <a:lumOff val="5000"/>
                  </a:prstClr>
                </a:solidFill>
              </a:rPr>
              <a:t>第三节 </a:t>
            </a:r>
            <a:r>
              <a:rPr lang="zh-CN" altLang="zh-CN" sz="2900" dirty="0" smtClean="0">
                <a:solidFill>
                  <a:prstClr val="black"/>
                </a:solidFill>
              </a:rPr>
              <a:t>基于</a:t>
            </a:r>
            <a:r>
              <a:rPr lang="en-US" altLang="zh-CN" sz="2900" dirty="0" smtClean="0">
                <a:solidFill>
                  <a:prstClr val="black"/>
                </a:solidFill>
              </a:rPr>
              <a:t>Supply-hub</a:t>
            </a:r>
            <a:r>
              <a:rPr lang="zh-CN" altLang="zh-CN" sz="2900" dirty="0" smtClean="0">
                <a:solidFill>
                  <a:prstClr val="black"/>
                </a:solidFill>
              </a:rPr>
              <a:t>的仓储与配送一体化</a:t>
            </a:r>
            <a:r>
              <a:rPr lang="zh-CN" altLang="en-US" sz="2900" dirty="0" smtClean="0">
                <a:solidFill>
                  <a:prstClr val="black"/>
                </a:solidFill>
              </a:rPr>
              <a:t>管理</a:t>
            </a:r>
            <a:endParaRPr lang="zh-CN" altLang="en-US" dirty="0"/>
          </a:p>
        </p:txBody>
      </p:sp>
      <p:sp>
        <p:nvSpPr>
          <p:cNvPr id="3" name="内容占位符 2"/>
          <p:cNvSpPr>
            <a:spLocks noGrp="1"/>
          </p:cNvSpPr>
          <p:nvPr>
            <p:ph idx="1"/>
          </p:nvPr>
        </p:nvSpPr>
        <p:spPr/>
        <p:txBody>
          <a:bodyPr>
            <a:normAutofit/>
          </a:bodyPr>
          <a:lstStyle/>
          <a:p>
            <a:pPr marL="0" indent="0">
              <a:buNone/>
            </a:pPr>
            <a:r>
              <a:rPr lang="zh-CN" altLang="en-US" sz="2400" b="1" dirty="0" smtClean="0">
                <a:effectLst>
                  <a:outerShdw blurRad="38100" dist="38100" dir="2700000" algn="tl">
                    <a:srgbClr val="000000">
                      <a:alpha val="43137"/>
                    </a:srgbClr>
                  </a:outerShdw>
                </a:effectLst>
                <a:latin typeface="Times New Roman" pitchFamily="18" charset="0"/>
                <a:cs typeface="Times New Roman" pitchFamily="18" charset="0"/>
              </a:rPr>
              <a:t>二、</a:t>
            </a:r>
            <a:r>
              <a:rPr lang="en-US" altLang="zh-CN" sz="2400" b="1"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altLang="zh-CN" sz="2400" b="1" dirty="0" smtClean="0">
                <a:effectLst>
                  <a:outerShdw blurRad="38100" dist="38100" dir="2700000" algn="tl">
                    <a:srgbClr val="000000">
                      <a:alpha val="43137"/>
                    </a:srgbClr>
                  </a:outerShdw>
                </a:effectLst>
                <a:latin typeface="Times New Roman" pitchFamily="18" charset="0"/>
                <a:cs typeface="Times New Roman" pitchFamily="18" charset="0"/>
              </a:rPr>
              <a:t>Supply-hub</a:t>
            </a:r>
            <a:r>
              <a:rPr lang="zh-CN" altLang="en-US" sz="2400" b="1" dirty="0" smtClean="0">
                <a:effectLst>
                  <a:outerShdw blurRad="38100" dist="38100" dir="2700000" algn="tl">
                    <a:srgbClr val="000000">
                      <a:alpha val="43137"/>
                    </a:srgbClr>
                  </a:outerShdw>
                </a:effectLst>
                <a:latin typeface="Times New Roman" pitchFamily="18" charset="0"/>
                <a:cs typeface="Times New Roman" pitchFamily="18" charset="0"/>
              </a:rPr>
              <a:t>的运营主体</a:t>
            </a:r>
            <a:endParaRPr lang="en-US" altLang="zh-CN" sz="2400" b="1" dirty="0" smtClean="0">
              <a:effectLst>
                <a:outerShdw blurRad="38100" dist="38100" dir="2700000" algn="tl">
                  <a:srgbClr val="000000">
                    <a:alpha val="43137"/>
                  </a:srgbClr>
                </a:outerShdw>
              </a:effectLst>
              <a:latin typeface="Times New Roman" pitchFamily="18" charset="0"/>
              <a:cs typeface="Times New Roman" pitchFamily="18" charset="0"/>
            </a:endParaRPr>
          </a:p>
          <a:p>
            <a:pPr marL="0" indent="0">
              <a:buNone/>
            </a:pPr>
            <a:r>
              <a:rPr lang="en-US" altLang="zh-CN" sz="2400" b="1" dirty="0" smtClean="0">
                <a:solidFill>
                  <a:srgbClr val="FF0000"/>
                </a:solidFill>
                <a:latin typeface="Times New Roman" pitchFamily="18" charset="0"/>
                <a:cs typeface="Times New Roman" pitchFamily="18" charset="0"/>
              </a:rPr>
              <a:t>1.</a:t>
            </a:r>
            <a:r>
              <a:rPr lang="zh-CN" altLang="zh-CN" sz="2400" b="1" dirty="0" smtClean="0">
                <a:solidFill>
                  <a:srgbClr val="FF0000"/>
                </a:solidFill>
                <a:latin typeface="Times New Roman" pitchFamily="18" charset="0"/>
                <a:cs typeface="Times New Roman" pitchFamily="18" charset="0"/>
              </a:rPr>
              <a:t>核心</a:t>
            </a:r>
            <a:r>
              <a:rPr lang="zh-CN" altLang="zh-CN" sz="2400" b="1" dirty="0">
                <a:solidFill>
                  <a:srgbClr val="FF0000"/>
                </a:solidFill>
                <a:latin typeface="Times New Roman" pitchFamily="18" charset="0"/>
                <a:cs typeface="Times New Roman" pitchFamily="18" charset="0"/>
              </a:rPr>
              <a:t>制造商运营</a:t>
            </a:r>
            <a:r>
              <a:rPr lang="zh-CN" altLang="zh-CN" sz="2400" b="1" dirty="0" smtClean="0">
                <a:solidFill>
                  <a:srgbClr val="FF0000"/>
                </a:solidFill>
                <a:latin typeface="Times New Roman" pitchFamily="18" charset="0"/>
                <a:cs typeface="Times New Roman" pitchFamily="18" charset="0"/>
              </a:rPr>
              <a:t>主体</a:t>
            </a:r>
            <a:endParaRPr lang="en-US" altLang="zh-CN" sz="2400" b="1" dirty="0" smtClean="0">
              <a:solidFill>
                <a:srgbClr val="FF0000"/>
              </a:solidFill>
              <a:latin typeface="Times New Roman" pitchFamily="18" charset="0"/>
              <a:cs typeface="Times New Roman" pitchFamily="18" charset="0"/>
            </a:endParaRPr>
          </a:p>
          <a:p>
            <a:pPr marL="0" indent="0">
              <a:buNone/>
            </a:pPr>
            <a:r>
              <a:rPr lang="en-US" altLang="zh-CN" sz="2400" dirty="0" smtClean="0">
                <a:latin typeface="Times New Roman" pitchFamily="18" charset="0"/>
                <a:cs typeface="Times New Roman" pitchFamily="18" charset="0"/>
              </a:rPr>
              <a:t>    </a:t>
            </a:r>
            <a:r>
              <a:rPr lang="zh-CN" altLang="zh-CN" sz="2400" dirty="0" smtClean="0">
                <a:latin typeface="Times New Roman" pitchFamily="18" charset="0"/>
                <a:cs typeface="Times New Roman" pitchFamily="18" charset="0"/>
              </a:rPr>
              <a:t>核心</a:t>
            </a:r>
            <a:r>
              <a:rPr lang="zh-CN" altLang="zh-CN" sz="2400" dirty="0">
                <a:latin typeface="Times New Roman" pitchFamily="18" charset="0"/>
                <a:cs typeface="Times New Roman" pitchFamily="18" charset="0"/>
              </a:rPr>
              <a:t>制造商运营管理Supply-hub可以更加有利地控制原材料、零部件的进向物流，</a:t>
            </a:r>
            <a:r>
              <a:rPr lang="zh-CN" altLang="zh-CN" sz="2400" dirty="0" smtClean="0">
                <a:latin typeface="Times New Roman" pitchFamily="18" charset="0"/>
                <a:cs typeface="Times New Roman" pitchFamily="18" charset="0"/>
              </a:rPr>
              <a:t>降低</a:t>
            </a:r>
            <a:r>
              <a:rPr lang="zh-CN" altLang="zh-CN" sz="2400" dirty="0">
                <a:latin typeface="Times New Roman" pitchFamily="18" charset="0"/>
                <a:cs typeface="Times New Roman" pitchFamily="18" charset="0"/>
              </a:rPr>
              <a:t>采购活动的</a:t>
            </a:r>
            <a:r>
              <a:rPr lang="zh-CN" altLang="zh-CN" sz="2400" dirty="0" smtClean="0">
                <a:latin typeface="Times New Roman" pitchFamily="18" charset="0"/>
                <a:cs typeface="Times New Roman" pitchFamily="18" charset="0"/>
              </a:rPr>
              <a:t>不确定性</a:t>
            </a:r>
            <a:r>
              <a:rPr lang="zh-CN" altLang="en-US" sz="2400" dirty="0" smtClean="0">
                <a:latin typeface="Times New Roman" pitchFamily="18" charset="0"/>
                <a:cs typeface="Times New Roman" pitchFamily="18" charset="0"/>
              </a:rPr>
              <a:t>。</a:t>
            </a:r>
            <a:endParaRPr lang="zh-CN" altLang="en-US" sz="2400" dirty="0">
              <a:latin typeface="Times New Roman" pitchFamily="18" charset="0"/>
              <a:cs typeface="Times New Roman" pitchFamily="18" charset="0"/>
            </a:endParaRPr>
          </a:p>
        </p:txBody>
      </p:sp>
      <p:pic>
        <p:nvPicPr>
          <p:cNvPr id="921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81200" y="3276600"/>
            <a:ext cx="6477000" cy="34029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983225" y="3352800"/>
            <a:ext cx="461665" cy="3581400"/>
          </a:xfrm>
          <a:prstGeom prst="rect">
            <a:avLst/>
          </a:prstGeom>
          <a:noFill/>
        </p:spPr>
        <p:txBody>
          <a:bodyPr vert="eaVert" wrap="square" rtlCol="0">
            <a:spAutoFit/>
          </a:bodyPr>
          <a:lstStyle/>
          <a:p>
            <a:r>
              <a:rPr lang="en-US" altLang="zh-CN" b="1" dirty="0">
                <a:latin typeface="Times New Roman" pitchFamily="18" charset="0"/>
                <a:cs typeface="Times New Roman" pitchFamily="18" charset="0"/>
              </a:rPr>
              <a:t>Supply-hub</a:t>
            </a:r>
            <a:r>
              <a:rPr lang="zh-CN" altLang="zh-CN" b="1" dirty="0">
                <a:latin typeface="Times New Roman" pitchFamily="18" charset="0"/>
                <a:cs typeface="Times New Roman" pitchFamily="18" charset="0"/>
              </a:rPr>
              <a:t>的核心制造商运营主体</a:t>
            </a:r>
            <a:endParaRPr lang="zh-CN" altLang="en-US" b="1" dirty="0">
              <a:latin typeface="Times New Roman" pitchFamily="18" charset="0"/>
              <a:cs typeface="Times New Roman" pitchFamily="18" charset="0"/>
            </a:endParaRPr>
          </a:p>
        </p:txBody>
      </p:sp>
    </p:spTree>
    <p:extLst>
      <p:ext uri="{BB962C8B-B14F-4D97-AF65-F5344CB8AC3E}">
        <p14:creationId xmlns:p14="http://schemas.microsoft.com/office/powerpoint/2010/main" val="249944110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900" dirty="0" smtClean="0">
                <a:solidFill>
                  <a:prstClr val="black">
                    <a:lumMod val="95000"/>
                    <a:lumOff val="5000"/>
                  </a:prstClr>
                </a:solidFill>
              </a:rPr>
              <a:t>第三节 </a:t>
            </a:r>
            <a:r>
              <a:rPr lang="zh-CN" altLang="zh-CN" sz="2900" dirty="0" smtClean="0">
                <a:solidFill>
                  <a:prstClr val="black"/>
                </a:solidFill>
              </a:rPr>
              <a:t>基于</a:t>
            </a:r>
            <a:r>
              <a:rPr lang="en-US" altLang="zh-CN" sz="2900" dirty="0" smtClean="0">
                <a:solidFill>
                  <a:prstClr val="black"/>
                </a:solidFill>
              </a:rPr>
              <a:t>Supply-hub</a:t>
            </a:r>
            <a:r>
              <a:rPr lang="zh-CN" altLang="zh-CN" sz="2900" dirty="0" smtClean="0">
                <a:solidFill>
                  <a:prstClr val="black"/>
                </a:solidFill>
              </a:rPr>
              <a:t>的仓储与配送一体化</a:t>
            </a:r>
            <a:r>
              <a:rPr lang="zh-CN" altLang="en-US" sz="2900" dirty="0">
                <a:solidFill>
                  <a:prstClr val="black"/>
                </a:solidFill>
              </a:rPr>
              <a:t>管理</a:t>
            </a:r>
            <a:endParaRPr lang="zh-CN" altLang="en-US" dirty="0"/>
          </a:p>
        </p:txBody>
      </p:sp>
      <p:sp>
        <p:nvSpPr>
          <p:cNvPr id="3" name="内容占位符 2"/>
          <p:cNvSpPr>
            <a:spLocks noGrp="1"/>
          </p:cNvSpPr>
          <p:nvPr>
            <p:ph idx="1"/>
          </p:nvPr>
        </p:nvSpPr>
        <p:spPr/>
        <p:txBody>
          <a:bodyPr>
            <a:normAutofit/>
          </a:bodyPr>
          <a:lstStyle/>
          <a:p>
            <a:pPr marL="0" indent="0">
              <a:buNone/>
            </a:pPr>
            <a:r>
              <a:rPr lang="en-US" altLang="zh-CN" sz="2400" b="1" dirty="0" smtClean="0">
                <a:solidFill>
                  <a:srgbClr val="FF0000"/>
                </a:solidFill>
                <a:latin typeface="Times New Roman" pitchFamily="18" charset="0"/>
                <a:cs typeface="Times New Roman" pitchFamily="18" charset="0"/>
              </a:rPr>
              <a:t>2.</a:t>
            </a:r>
            <a:r>
              <a:rPr lang="zh-CN" altLang="zh-CN" sz="2400" b="1" dirty="0" smtClean="0">
                <a:solidFill>
                  <a:srgbClr val="FF0000"/>
                </a:solidFill>
                <a:latin typeface="Times New Roman" pitchFamily="18" charset="0"/>
                <a:cs typeface="Times New Roman" pitchFamily="18" charset="0"/>
              </a:rPr>
              <a:t>第三</a:t>
            </a:r>
            <a:r>
              <a:rPr lang="zh-CN" altLang="zh-CN" sz="2400" b="1" dirty="0">
                <a:solidFill>
                  <a:srgbClr val="FF0000"/>
                </a:solidFill>
                <a:latin typeface="Times New Roman" pitchFamily="18" charset="0"/>
                <a:cs typeface="Times New Roman" pitchFamily="18" charset="0"/>
              </a:rPr>
              <a:t>方物流（</a:t>
            </a:r>
            <a:r>
              <a:rPr lang="en-US" altLang="zh-CN" sz="2400" b="1" dirty="0">
                <a:solidFill>
                  <a:srgbClr val="FF0000"/>
                </a:solidFill>
                <a:latin typeface="Times New Roman" pitchFamily="18" charset="0"/>
                <a:cs typeface="Times New Roman" pitchFamily="18" charset="0"/>
              </a:rPr>
              <a:t>Third Party Logistics</a:t>
            </a:r>
            <a:r>
              <a:rPr lang="zh-CN" altLang="zh-CN" sz="2400" b="1" dirty="0">
                <a:solidFill>
                  <a:srgbClr val="FF0000"/>
                </a:solidFill>
                <a:latin typeface="Times New Roman" pitchFamily="18" charset="0"/>
                <a:cs typeface="Times New Roman" pitchFamily="18" charset="0"/>
              </a:rPr>
              <a:t>，</a:t>
            </a:r>
            <a:r>
              <a:rPr lang="en-US" altLang="zh-CN" sz="2400" b="1" dirty="0">
                <a:solidFill>
                  <a:srgbClr val="FF0000"/>
                </a:solidFill>
                <a:latin typeface="Times New Roman" pitchFamily="18" charset="0"/>
                <a:cs typeface="Times New Roman" pitchFamily="18" charset="0"/>
              </a:rPr>
              <a:t>3PL</a:t>
            </a:r>
            <a:r>
              <a:rPr lang="zh-CN" altLang="zh-CN" sz="2400" b="1" dirty="0">
                <a:solidFill>
                  <a:srgbClr val="FF0000"/>
                </a:solidFill>
                <a:latin typeface="Times New Roman" pitchFamily="18" charset="0"/>
                <a:cs typeface="Times New Roman" pitchFamily="18" charset="0"/>
              </a:rPr>
              <a:t>）运营主体</a:t>
            </a:r>
            <a:endParaRPr lang="zh-CN" altLang="en-US" sz="2400" b="1" dirty="0">
              <a:solidFill>
                <a:srgbClr val="FF0000"/>
              </a:solidFill>
              <a:latin typeface="Times New Roman" pitchFamily="18" charset="0"/>
              <a:cs typeface="Times New Roman" pitchFamily="18" charset="0"/>
            </a:endParaRPr>
          </a:p>
        </p:txBody>
      </p:sp>
      <p:pic>
        <p:nvPicPr>
          <p:cNvPr id="1024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95400" y="2433484"/>
            <a:ext cx="6713252" cy="3581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3444636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solidFill>
                  <a:schemeClr val="tx1">
                    <a:lumMod val="95000"/>
                    <a:lumOff val="5000"/>
                  </a:schemeClr>
                </a:solidFill>
              </a:rPr>
              <a:t>第一节 供应链环境下物流管理的核心问题</a:t>
            </a:r>
            <a:endParaRPr lang="zh-CN" altLang="en-US" sz="3200" b="1" dirty="0"/>
          </a:p>
        </p:txBody>
      </p:sp>
      <p:sp>
        <p:nvSpPr>
          <p:cNvPr id="3" name="内容占位符 2"/>
          <p:cNvSpPr>
            <a:spLocks noGrp="1"/>
          </p:cNvSpPr>
          <p:nvPr>
            <p:ph idx="1"/>
          </p:nvPr>
        </p:nvSpPr>
        <p:spPr/>
        <p:txBody>
          <a:bodyPr>
            <a:normAutofit/>
          </a:bodyPr>
          <a:lstStyle/>
          <a:p>
            <a:pPr algn="just">
              <a:lnSpc>
                <a:spcPct val="110000"/>
              </a:lnSpc>
              <a:buNone/>
            </a:pPr>
            <a:endParaRPr lang="en-US" altLang="zh-CN" dirty="0" smtClean="0"/>
          </a:p>
          <a:p>
            <a:pPr algn="just">
              <a:lnSpc>
                <a:spcPct val="110000"/>
              </a:lnSpc>
              <a:buNone/>
            </a:pPr>
            <a:r>
              <a:rPr lang="zh-CN" altLang="en-US" dirty="0" smtClean="0"/>
              <a:t>一、</a:t>
            </a:r>
            <a:r>
              <a:rPr lang="en-US" altLang="zh-CN" dirty="0" smtClean="0"/>
              <a:t> </a:t>
            </a:r>
            <a:r>
              <a:rPr lang="zh-CN" altLang="zh-CN" sz="2400" b="1" dirty="0" smtClean="0">
                <a:effectLst>
                  <a:outerShdw blurRad="38100" dist="38100" dir="2700000" algn="tl">
                    <a:srgbClr val="000000">
                      <a:alpha val="43137"/>
                    </a:srgbClr>
                  </a:outerShdw>
                </a:effectLst>
              </a:rPr>
              <a:t>物流</a:t>
            </a:r>
            <a:r>
              <a:rPr lang="zh-CN" altLang="zh-CN" sz="2400" b="1" dirty="0">
                <a:effectLst>
                  <a:outerShdw blurRad="38100" dist="38100" dir="2700000" algn="tl">
                    <a:srgbClr val="000000">
                      <a:alpha val="43137"/>
                    </a:srgbClr>
                  </a:outerShdw>
                </a:effectLst>
              </a:rPr>
              <a:t>管理在供应链管理中的重要地位</a:t>
            </a:r>
            <a:endParaRPr lang="zh-CN" altLang="zh-CN" sz="2400" dirty="0">
              <a:effectLst>
                <a:outerShdw blurRad="38100" dist="38100" dir="2700000" algn="tl">
                  <a:srgbClr val="000000">
                    <a:alpha val="43137"/>
                  </a:srgbClr>
                </a:outerShdw>
              </a:effectLst>
            </a:endParaRPr>
          </a:p>
          <a:p>
            <a:pPr marL="0" indent="0" algn="just">
              <a:lnSpc>
                <a:spcPct val="110000"/>
              </a:lnSpc>
              <a:buNone/>
            </a:pPr>
            <a:r>
              <a:rPr lang="zh-CN" altLang="en-US" sz="2400" dirty="0" smtClean="0"/>
              <a:t>        物流</a:t>
            </a:r>
            <a:r>
              <a:rPr lang="zh-CN" altLang="en-US" sz="2400" dirty="0"/>
              <a:t>管理是</a:t>
            </a:r>
            <a:r>
              <a:rPr lang="zh-CN" altLang="zh-CN" sz="2400" dirty="0"/>
              <a:t>供应链管理发挥整体效益、实现价值增值的前提和</a:t>
            </a:r>
            <a:r>
              <a:rPr lang="zh-CN" altLang="zh-CN" sz="2400" dirty="0" smtClean="0"/>
              <a:t>基础</a:t>
            </a:r>
            <a:r>
              <a:rPr lang="zh-CN" altLang="en-US" sz="2400" dirty="0" smtClean="0"/>
              <a:t>：</a:t>
            </a:r>
            <a:endParaRPr lang="en-US" altLang="zh-CN" sz="2400" dirty="0" smtClean="0"/>
          </a:p>
          <a:p>
            <a:pPr algn="just">
              <a:lnSpc>
                <a:spcPct val="110000"/>
              </a:lnSpc>
              <a:buFont typeface="Wingdings" pitchFamily="2" charset="2"/>
              <a:buChar char="Ø"/>
            </a:pPr>
            <a:r>
              <a:rPr lang="zh-CN" altLang="zh-CN" sz="2400" dirty="0" smtClean="0"/>
              <a:t>物流</a:t>
            </a:r>
            <a:r>
              <a:rPr lang="zh-CN" altLang="zh-CN" sz="2400" dirty="0"/>
              <a:t>价值（采购价值和分销价值之和</a:t>
            </a:r>
            <a:r>
              <a:rPr lang="zh-CN" altLang="zh-CN" sz="2400" dirty="0" smtClean="0"/>
              <a:t>）</a:t>
            </a:r>
            <a:r>
              <a:rPr lang="zh-CN" altLang="zh-CN" sz="2400" dirty="0"/>
              <a:t>在各种类型的产品和行业中都占到了整个供应链价值的一半以上，制造价值不到一半</a:t>
            </a:r>
            <a:r>
              <a:rPr lang="zh-CN" altLang="zh-CN" sz="2400" dirty="0" smtClean="0"/>
              <a:t>。</a:t>
            </a:r>
            <a:endParaRPr lang="en-US" altLang="zh-CN" sz="2400" dirty="0" smtClean="0"/>
          </a:p>
          <a:p>
            <a:pPr algn="just">
              <a:lnSpc>
                <a:spcPct val="110000"/>
              </a:lnSpc>
              <a:buFont typeface="Wingdings" pitchFamily="2" charset="2"/>
              <a:buChar char="Ø"/>
            </a:pPr>
            <a:r>
              <a:rPr lang="zh-CN" altLang="zh-CN" sz="2400" dirty="0" smtClean="0"/>
              <a:t>供应</a:t>
            </a:r>
            <a:r>
              <a:rPr lang="zh-CN" altLang="zh-CN" sz="2400" dirty="0"/>
              <a:t>链管理效率和价值增值水平很大程度上</a:t>
            </a:r>
            <a:r>
              <a:rPr lang="zh-CN" altLang="zh-CN" sz="2400" dirty="0" smtClean="0"/>
              <a:t>取决于</a:t>
            </a:r>
            <a:r>
              <a:rPr lang="zh-CN" altLang="zh-CN" sz="2400" dirty="0"/>
              <a:t>采购、运输、仓储、配送等物流作业环节的管理和运作</a:t>
            </a:r>
            <a:r>
              <a:rPr lang="zh-CN" altLang="zh-CN" sz="2400" dirty="0" smtClean="0"/>
              <a:t>状况</a:t>
            </a:r>
            <a:r>
              <a:rPr lang="zh-CN" altLang="en-US" sz="2400" dirty="0"/>
              <a:t>。</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900" dirty="0" smtClean="0">
                <a:solidFill>
                  <a:prstClr val="black">
                    <a:lumMod val="95000"/>
                    <a:lumOff val="5000"/>
                  </a:prstClr>
                </a:solidFill>
              </a:rPr>
              <a:t>第三节 </a:t>
            </a:r>
            <a:r>
              <a:rPr lang="zh-CN" altLang="zh-CN" sz="2900" dirty="0" smtClean="0">
                <a:solidFill>
                  <a:prstClr val="black"/>
                </a:solidFill>
              </a:rPr>
              <a:t>基于</a:t>
            </a:r>
            <a:r>
              <a:rPr lang="en-US" altLang="zh-CN" sz="2900" dirty="0" smtClean="0">
                <a:solidFill>
                  <a:prstClr val="black"/>
                </a:solidFill>
              </a:rPr>
              <a:t>Supply-hub</a:t>
            </a:r>
            <a:r>
              <a:rPr lang="zh-CN" altLang="zh-CN" sz="2900" dirty="0" smtClean="0">
                <a:solidFill>
                  <a:prstClr val="black"/>
                </a:solidFill>
              </a:rPr>
              <a:t>的仓储与配送一体化</a:t>
            </a:r>
            <a:r>
              <a:rPr lang="zh-CN" altLang="en-US" sz="2900" dirty="0">
                <a:solidFill>
                  <a:prstClr val="black"/>
                </a:solidFill>
              </a:rPr>
              <a:t>管理</a:t>
            </a:r>
            <a:endParaRPr lang="zh-CN" altLang="en-US" dirty="0"/>
          </a:p>
        </p:txBody>
      </p:sp>
      <p:sp>
        <p:nvSpPr>
          <p:cNvPr id="3" name="内容占位符 2"/>
          <p:cNvSpPr>
            <a:spLocks noGrp="1"/>
          </p:cNvSpPr>
          <p:nvPr>
            <p:ph idx="1"/>
          </p:nvPr>
        </p:nvSpPr>
        <p:spPr/>
        <p:txBody>
          <a:bodyPr>
            <a:normAutofit/>
          </a:bodyPr>
          <a:lstStyle/>
          <a:p>
            <a:pPr marL="0" indent="0">
              <a:buNone/>
            </a:pPr>
            <a:r>
              <a:rPr lang="en-US" altLang="zh-CN" sz="2400" b="1" dirty="0" smtClean="0">
                <a:solidFill>
                  <a:srgbClr val="FF0000"/>
                </a:solidFill>
                <a:latin typeface="Times New Roman" pitchFamily="18" charset="0"/>
                <a:cs typeface="Times New Roman" pitchFamily="18" charset="0"/>
              </a:rPr>
              <a:t>3.</a:t>
            </a:r>
            <a:r>
              <a:rPr lang="zh-CN" altLang="zh-CN" sz="2400" b="1" dirty="0" smtClean="0">
                <a:solidFill>
                  <a:srgbClr val="FF0000"/>
                </a:solidFill>
                <a:latin typeface="Times New Roman" pitchFamily="18" charset="0"/>
                <a:cs typeface="Times New Roman" pitchFamily="18" charset="0"/>
              </a:rPr>
              <a:t>第</a:t>
            </a:r>
            <a:r>
              <a:rPr lang="zh-CN" altLang="zh-CN" sz="2400" b="1" dirty="0">
                <a:solidFill>
                  <a:srgbClr val="FF0000"/>
                </a:solidFill>
                <a:latin typeface="Times New Roman" pitchFamily="18" charset="0"/>
                <a:cs typeface="Times New Roman" pitchFamily="18" charset="0"/>
              </a:rPr>
              <a:t>四方物流</a:t>
            </a:r>
            <a:r>
              <a:rPr lang="zh-CN" altLang="zh-CN" sz="2400" b="1" dirty="0" smtClean="0">
                <a:solidFill>
                  <a:srgbClr val="FF0000"/>
                </a:solidFill>
                <a:latin typeface="Times New Roman" pitchFamily="18" charset="0"/>
                <a:cs typeface="Times New Roman" pitchFamily="18" charset="0"/>
              </a:rPr>
              <a:t>（Fourth </a:t>
            </a:r>
            <a:r>
              <a:rPr lang="zh-CN" altLang="zh-CN" sz="2400" b="1" dirty="0">
                <a:solidFill>
                  <a:srgbClr val="FF0000"/>
                </a:solidFill>
                <a:latin typeface="Times New Roman" pitchFamily="18" charset="0"/>
                <a:cs typeface="Times New Roman" pitchFamily="18" charset="0"/>
              </a:rPr>
              <a:t>Party Logistics,4PL ）运营主体</a:t>
            </a:r>
            <a:endParaRPr lang="zh-CN" altLang="en-US" sz="2400" b="1" dirty="0">
              <a:solidFill>
                <a:srgbClr val="FF0000"/>
              </a:solidFill>
              <a:latin typeface="Times New Roman" pitchFamily="18" charset="0"/>
              <a:cs typeface="Times New Roman" pitchFamily="18" charset="0"/>
            </a:endParaRPr>
          </a:p>
        </p:txBody>
      </p:sp>
      <p:pic>
        <p:nvPicPr>
          <p:cNvPr id="1126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5800" y="2590800"/>
            <a:ext cx="7357206" cy="364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3210759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900" dirty="0" smtClean="0">
                <a:solidFill>
                  <a:prstClr val="black">
                    <a:lumMod val="95000"/>
                    <a:lumOff val="5000"/>
                  </a:prstClr>
                </a:solidFill>
              </a:rPr>
              <a:t>第三节 </a:t>
            </a:r>
            <a:r>
              <a:rPr lang="zh-CN" altLang="zh-CN" sz="2900" dirty="0" smtClean="0">
                <a:solidFill>
                  <a:prstClr val="black"/>
                </a:solidFill>
              </a:rPr>
              <a:t>基于</a:t>
            </a:r>
            <a:r>
              <a:rPr lang="en-US" altLang="zh-CN" sz="2900" dirty="0" smtClean="0">
                <a:solidFill>
                  <a:prstClr val="black"/>
                </a:solidFill>
              </a:rPr>
              <a:t>Supply-hub</a:t>
            </a:r>
            <a:r>
              <a:rPr lang="zh-CN" altLang="zh-CN" sz="2900" dirty="0" smtClean="0">
                <a:solidFill>
                  <a:prstClr val="black"/>
                </a:solidFill>
              </a:rPr>
              <a:t>的仓储与配送一体化</a:t>
            </a:r>
            <a:r>
              <a:rPr lang="zh-CN" altLang="en-US" sz="2900" dirty="0">
                <a:solidFill>
                  <a:prstClr val="black"/>
                </a:solidFill>
              </a:rPr>
              <a:t>管理</a:t>
            </a:r>
            <a:endParaRPr lang="zh-CN" altLang="en-US" dirty="0"/>
          </a:p>
        </p:txBody>
      </p:sp>
      <p:sp>
        <p:nvSpPr>
          <p:cNvPr id="3" name="内容占位符 2"/>
          <p:cNvSpPr>
            <a:spLocks noGrp="1"/>
          </p:cNvSpPr>
          <p:nvPr>
            <p:ph idx="1"/>
          </p:nvPr>
        </p:nvSpPr>
        <p:spPr/>
        <p:txBody>
          <a:bodyPr>
            <a:normAutofit/>
          </a:bodyPr>
          <a:lstStyle/>
          <a:p>
            <a:pPr marL="0" indent="0">
              <a:buNone/>
            </a:pPr>
            <a:r>
              <a:rPr lang="en-US" altLang="zh-CN" sz="2400" b="1" dirty="0" smtClean="0">
                <a:solidFill>
                  <a:srgbClr val="FF0000"/>
                </a:solidFill>
                <a:latin typeface="Times New Roman" pitchFamily="18" charset="0"/>
                <a:cs typeface="Times New Roman" pitchFamily="18" charset="0"/>
              </a:rPr>
              <a:t>4.</a:t>
            </a:r>
            <a:r>
              <a:rPr lang="zh-CN" altLang="en-US" sz="2400" b="1" dirty="0" smtClean="0">
                <a:solidFill>
                  <a:srgbClr val="FF0000"/>
                </a:solidFill>
                <a:latin typeface="Times New Roman" pitchFamily="18" charset="0"/>
                <a:cs typeface="Times New Roman" pitchFamily="18" charset="0"/>
              </a:rPr>
              <a:t>大型</a:t>
            </a:r>
            <a:r>
              <a:rPr lang="zh-CN" altLang="en-US" sz="2400" b="1" dirty="0">
                <a:solidFill>
                  <a:srgbClr val="FF0000"/>
                </a:solidFill>
                <a:latin typeface="Times New Roman" pitchFamily="18" charset="0"/>
                <a:cs typeface="Times New Roman" pitchFamily="18" charset="0"/>
              </a:rPr>
              <a:t>供应商或供应商联合（</a:t>
            </a:r>
            <a:r>
              <a:rPr lang="en-US" altLang="zh-CN" sz="2400" b="1" dirty="0">
                <a:solidFill>
                  <a:srgbClr val="FF0000"/>
                </a:solidFill>
                <a:latin typeface="Times New Roman" pitchFamily="18" charset="0"/>
                <a:cs typeface="Times New Roman" pitchFamily="18" charset="0"/>
              </a:rPr>
              <a:t>Supply Union</a:t>
            </a:r>
            <a:r>
              <a:rPr lang="zh-CN" altLang="en-US" sz="2400" b="1" dirty="0">
                <a:solidFill>
                  <a:srgbClr val="FF0000"/>
                </a:solidFill>
                <a:latin typeface="Times New Roman" pitchFamily="18" charset="0"/>
                <a:cs typeface="Times New Roman" pitchFamily="18" charset="0"/>
              </a:rPr>
              <a:t>）运营主体</a:t>
            </a:r>
          </a:p>
        </p:txBody>
      </p:sp>
      <p:pic>
        <p:nvPicPr>
          <p:cNvPr id="1229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90600" y="2423652"/>
            <a:ext cx="7122269" cy="3652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2424359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900" dirty="0" smtClean="0">
                <a:solidFill>
                  <a:prstClr val="black">
                    <a:lumMod val="95000"/>
                    <a:lumOff val="5000"/>
                  </a:prstClr>
                </a:solidFill>
              </a:rPr>
              <a:t>第三节 </a:t>
            </a:r>
            <a:r>
              <a:rPr lang="zh-CN" altLang="zh-CN" sz="2900" dirty="0" smtClean="0">
                <a:solidFill>
                  <a:prstClr val="black"/>
                </a:solidFill>
              </a:rPr>
              <a:t>基于</a:t>
            </a:r>
            <a:r>
              <a:rPr lang="en-US" altLang="zh-CN" sz="2900" dirty="0" smtClean="0">
                <a:solidFill>
                  <a:prstClr val="black"/>
                </a:solidFill>
              </a:rPr>
              <a:t>Supply-hub</a:t>
            </a:r>
            <a:r>
              <a:rPr lang="zh-CN" altLang="zh-CN" sz="2900" dirty="0" smtClean="0">
                <a:solidFill>
                  <a:prstClr val="black"/>
                </a:solidFill>
              </a:rPr>
              <a:t>的仓储与配送一体化</a:t>
            </a:r>
            <a:r>
              <a:rPr lang="zh-CN" altLang="en-US" sz="2900" dirty="0">
                <a:solidFill>
                  <a:prstClr val="black"/>
                </a:solidFill>
              </a:rPr>
              <a:t>管理</a:t>
            </a:r>
            <a:endParaRPr lang="zh-CN" altLang="en-US" dirty="0"/>
          </a:p>
        </p:txBody>
      </p:sp>
      <p:sp>
        <p:nvSpPr>
          <p:cNvPr id="3" name="内容占位符 2"/>
          <p:cNvSpPr>
            <a:spLocks noGrp="1"/>
          </p:cNvSpPr>
          <p:nvPr>
            <p:ph idx="1"/>
          </p:nvPr>
        </p:nvSpPr>
        <p:spPr/>
        <p:txBody>
          <a:bodyPr/>
          <a:lstStyle/>
          <a:p>
            <a:pPr marL="0" indent="0">
              <a:buNone/>
            </a:pPr>
            <a:r>
              <a:rPr lang="zh-CN" altLang="en-US" b="1" dirty="0" smtClean="0">
                <a:effectLst>
                  <a:outerShdw blurRad="38100" dist="38100" dir="2700000" algn="tl">
                    <a:srgbClr val="000000">
                      <a:alpha val="43137"/>
                    </a:srgbClr>
                  </a:outerShdw>
                </a:effectLst>
                <a:latin typeface="Times New Roman" pitchFamily="18" charset="0"/>
                <a:cs typeface="Times New Roman" pitchFamily="18" charset="0"/>
              </a:rPr>
              <a:t>三、</a:t>
            </a:r>
            <a:r>
              <a:rPr lang="en-US" altLang="zh-CN" b="1"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altLang="zh-CN" b="1" dirty="0" smtClean="0">
                <a:effectLst>
                  <a:outerShdw blurRad="38100" dist="38100" dir="2700000" algn="tl">
                    <a:srgbClr val="000000">
                      <a:alpha val="43137"/>
                    </a:srgbClr>
                  </a:outerShdw>
                </a:effectLst>
                <a:latin typeface="Times New Roman" pitchFamily="18" charset="0"/>
                <a:cs typeface="Times New Roman" pitchFamily="18" charset="0"/>
              </a:rPr>
              <a:t>Supply-hub</a:t>
            </a:r>
            <a:r>
              <a:rPr lang="zh-CN" altLang="en-US" b="1" dirty="0">
                <a:effectLst>
                  <a:outerShdw blurRad="38100" dist="38100" dir="2700000" algn="tl">
                    <a:srgbClr val="000000">
                      <a:alpha val="43137"/>
                    </a:srgbClr>
                  </a:outerShdw>
                </a:effectLst>
                <a:latin typeface="Times New Roman" pitchFamily="18" charset="0"/>
                <a:cs typeface="Times New Roman" pitchFamily="18" charset="0"/>
              </a:rPr>
              <a:t>的角色定位及其功能</a:t>
            </a:r>
            <a:r>
              <a:rPr lang="zh-CN" altLang="en-US" b="1" dirty="0" smtClean="0">
                <a:effectLst>
                  <a:outerShdw blurRad="38100" dist="38100" dir="2700000" algn="tl">
                    <a:srgbClr val="000000">
                      <a:alpha val="43137"/>
                    </a:srgbClr>
                  </a:outerShdw>
                </a:effectLst>
                <a:latin typeface="Times New Roman" pitchFamily="18" charset="0"/>
                <a:cs typeface="Times New Roman" pitchFamily="18" charset="0"/>
              </a:rPr>
              <a:t>范围</a:t>
            </a:r>
            <a:endParaRPr lang="en-US" altLang="zh-CN" b="1" dirty="0" smtClean="0">
              <a:effectLst>
                <a:outerShdw blurRad="38100" dist="38100" dir="2700000" algn="tl">
                  <a:srgbClr val="000000">
                    <a:alpha val="43137"/>
                  </a:srgbClr>
                </a:outerShdw>
              </a:effectLst>
              <a:latin typeface="Times New Roman" pitchFamily="18" charset="0"/>
              <a:cs typeface="Times New Roman" pitchFamily="18" charset="0"/>
            </a:endParaRPr>
          </a:p>
          <a:p>
            <a:pPr marL="0" indent="0">
              <a:buNone/>
            </a:pPr>
            <a:endParaRPr lang="zh-CN" altLang="en-US" dirty="0"/>
          </a:p>
        </p:txBody>
      </p:sp>
      <p:graphicFrame>
        <p:nvGraphicFramePr>
          <p:cNvPr id="4" name="对象 3"/>
          <p:cNvGraphicFramePr>
            <a:graphicFrameLocks noChangeAspect="1"/>
          </p:cNvGraphicFramePr>
          <p:nvPr>
            <p:extLst>
              <p:ext uri="{D42A27DB-BD31-4B8C-83A1-F6EECF244321}">
                <p14:modId xmlns:p14="http://schemas.microsoft.com/office/powerpoint/2010/main" val="1581085707"/>
              </p:ext>
            </p:extLst>
          </p:nvPr>
        </p:nvGraphicFramePr>
        <p:xfrm>
          <a:off x="304800" y="2286000"/>
          <a:ext cx="8478559" cy="4144963"/>
        </p:xfrm>
        <a:graphic>
          <a:graphicData uri="http://schemas.openxmlformats.org/presentationml/2006/ole">
            <mc:AlternateContent xmlns:mc="http://schemas.openxmlformats.org/markup-compatibility/2006">
              <mc:Choice xmlns:v="urn:schemas-microsoft-com:vml" Requires="v">
                <p:oleObj spid="_x0000_s13352" name="文档" r:id="rId3" imgW="5423431" imgH="2651855" progId="Word.Document.12">
                  <p:embed/>
                </p:oleObj>
              </mc:Choice>
              <mc:Fallback>
                <p:oleObj name="文档" r:id="rId3" imgW="5423431" imgH="2651855" progId="Word.Document.12">
                  <p:embed/>
                  <p:pic>
                    <p:nvPicPr>
                      <p:cNvPr id="0" name="Picture 3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800" y="2286000"/>
                        <a:ext cx="8478559" cy="41449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85333855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900" dirty="0" smtClean="0">
                <a:solidFill>
                  <a:prstClr val="black">
                    <a:lumMod val="95000"/>
                    <a:lumOff val="5000"/>
                  </a:prstClr>
                </a:solidFill>
              </a:rPr>
              <a:t>第三节 </a:t>
            </a:r>
            <a:r>
              <a:rPr lang="zh-CN" altLang="zh-CN" sz="2900" dirty="0" smtClean="0">
                <a:solidFill>
                  <a:prstClr val="black"/>
                </a:solidFill>
              </a:rPr>
              <a:t>基于</a:t>
            </a:r>
            <a:r>
              <a:rPr lang="en-US" altLang="zh-CN" sz="2900" dirty="0" smtClean="0">
                <a:solidFill>
                  <a:prstClr val="black"/>
                </a:solidFill>
              </a:rPr>
              <a:t>Supply-hub</a:t>
            </a:r>
            <a:r>
              <a:rPr lang="zh-CN" altLang="zh-CN" sz="2900" dirty="0" smtClean="0">
                <a:solidFill>
                  <a:prstClr val="black"/>
                </a:solidFill>
              </a:rPr>
              <a:t>的仓储与配送一体化</a:t>
            </a:r>
            <a:r>
              <a:rPr lang="zh-CN" altLang="en-US" sz="2900" dirty="0">
                <a:solidFill>
                  <a:prstClr val="black"/>
                </a:solidFill>
              </a:rPr>
              <a:t>管理</a:t>
            </a:r>
            <a:endParaRPr lang="zh-CN" altLang="en-US" dirty="0"/>
          </a:p>
        </p:txBody>
      </p:sp>
      <p:sp>
        <p:nvSpPr>
          <p:cNvPr id="3" name="内容占位符 2"/>
          <p:cNvSpPr>
            <a:spLocks noGrp="1"/>
          </p:cNvSpPr>
          <p:nvPr>
            <p:ph idx="1"/>
          </p:nvPr>
        </p:nvSpPr>
        <p:spPr/>
        <p:txBody>
          <a:bodyPr>
            <a:normAutofit fontScale="77500" lnSpcReduction="20000"/>
          </a:bodyPr>
          <a:lstStyle/>
          <a:p>
            <a:pPr marL="0" indent="0">
              <a:buNone/>
            </a:pPr>
            <a:r>
              <a:rPr lang="zh-CN" altLang="en-US" b="1" dirty="0" smtClean="0">
                <a:effectLst>
                  <a:outerShdw blurRad="38100" dist="38100" dir="2700000" algn="tl">
                    <a:srgbClr val="000000">
                      <a:alpha val="43137"/>
                    </a:srgbClr>
                  </a:outerShdw>
                </a:effectLst>
                <a:latin typeface="Times New Roman" pitchFamily="18" charset="0"/>
                <a:cs typeface="Times New Roman" pitchFamily="18" charset="0"/>
              </a:rPr>
              <a:t>四、</a:t>
            </a:r>
            <a:r>
              <a:rPr lang="en-US" altLang="zh-CN" b="1" dirty="0" smtClean="0">
                <a:effectLst>
                  <a:outerShdw blurRad="38100" dist="38100" dir="2700000" algn="tl">
                    <a:srgbClr val="000000">
                      <a:alpha val="43137"/>
                    </a:srgbClr>
                  </a:outerShdw>
                </a:effectLst>
                <a:latin typeface="Times New Roman" pitchFamily="18" charset="0"/>
                <a:cs typeface="Times New Roman" pitchFamily="18" charset="0"/>
              </a:rPr>
              <a:t> </a:t>
            </a:r>
            <a:r>
              <a:rPr lang="zh-CN" altLang="en-US" b="1" dirty="0" smtClean="0">
                <a:effectLst>
                  <a:outerShdw blurRad="38100" dist="38100" dir="2700000" algn="tl">
                    <a:srgbClr val="000000">
                      <a:alpha val="43137"/>
                    </a:srgbClr>
                  </a:outerShdw>
                </a:effectLst>
                <a:latin typeface="Times New Roman" pitchFamily="18" charset="0"/>
                <a:cs typeface="Times New Roman" pitchFamily="18" charset="0"/>
              </a:rPr>
              <a:t>实际运作案例</a:t>
            </a:r>
            <a:endParaRPr lang="en-US" altLang="zh-CN" b="1" dirty="0" smtClean="0">
              <a:effectLst>
                <a:outerShdw blurRad="38100" dist="38100" dir="2700000" algn="tl">
                  <a:srgbClr val="000000">
                    <a:alpha val="43137"/>
                  </a:srgbClr>
                </a:outerShdw>
              </a:effectLst>
              <a:latin typeface="Times New Roman" pitchFamily="18" charset="0"/>
              <a:cs typeface="Times New Roman" pitchFamily="18" charset="0"/>
            </a:endParaRPr>
          </a:p>
          <a:p>
            <a:r>
              <a:rPr lang="zh-CN" altLang="zh-CN" dirty="0" smtClean="0">
                <a:latin typeface="Times New Roman" pitchFamily="18" charset="0"/>
                <a:cs typeface="Times New Roman" pitchFamily="18" charset="0"/>
              </a:rPr>
              <a:t>这</a:t>
            </a:r>
            <a:r>
              <a:rPr lang="zh-CN" altLang="zh-CN" dirty="0">
                <a:latin typeface="Times New Roman" pitchFamily="18" charset="0"/>
                <a:cs typeface="Times New Roman" pitchFamily="18" charset="0"/>
              </a:rPr>
              <a:t>是一家专门从事柴油发动机生产的企业，从日本和德国引进最先进设备，具有快速多变的产品设计开发能力，同时采用基于</a:t>
            </a:r>
            <a:r>
              <a:rPr lang="en-US" altLang="zh-CN" dirty="0">
                <a:latin typeface="Times New Roman" pitchFamily="18" charset="0"/>
                <a:cs typeface="Times New Roman" pitchFamily="18" charset="0"/>
              </a:rPr>
              <a:t>Supply-hub</a:t>
            </a:r>
            <a:r>
              <a:rPr lang="zh-CN" altLang="zh-CN" dirty="0">
                <a:latin typeface="Times New Roman" pitchFamily="18" charset="0"/>
                <a:cs typeface="Times New Roman" pitchFamily="18" charset="0"/>
              </a:rPr>
              <a:t>的</a:t>
            </a:r>
            <a:r>
              <a:rPr lang="en-US" altLang="zh-CN" dirty="0">
                <a:latin typeface="Times New Roman" pitchFamily="18" charset="0"/>
                <a:cs typeface="Times New Roman" pitchFamily="18" charset="0"/>
              </a:rPr>
              <a:t>3PL</a:t>
            </a:r>
            <a:r>
              <a:rPr lang="zh-CN" altLang="zh-CN" dirty="0">
                <a:latin typeface="Times New Roman" pitchFamily="18" charset="0"/>
                <a:cs typeface="Times New Roman" pitchFamily="18" charset="0"/>
              </a:rPr>
              <a:t>直送工位的供应链协同运作模式，通过整合供应链，降低采购和制造成本，强化其对市场需求和产品售后服务快速响应的能力，是目前同行业中的佼佼者。</a:t>
            </a:r>
          </a:p>
          <a:p>
            <a:r>
              <a:rPr lang="zh-CN" altLang="zh-CN" dirty="0">
                <a:latin typeface="Times New Roman" pitchFamily="18" charset="0"/>
                <a:cs typeface="Times New Roman" pitchFamily="18" charset="0"/>
              </a:rPr>
              <a:t>该厂主要生产两款发动机，核心力量集中于发动机缸体、缸盖、曲轴三个部件的生产和产品的研发，将生产所需的其他</a:t>
            </a:r>
            <a:r>
              <a:rPr lang="en-US" altLang="zh-CN" dirty="0">
                <a:latin typeface="Times New Roman" pitchFamily="18" charset="0"/>
                <a:cs typeface="Times New Roman" pitchFamily="18" charset="0"/>
              </a:rPr>
              <a:t>300</a:t>
            </a:r>
            <a:r>
              <a:rPr lang="zh-CN" altLang="zh-CN" dirty="0">
                <a:latin typeface="Times New Roman" pitchFamily="18" charset="0"/>
                <a:cs typeface="Times New Roman" pitchFamily="18" charset="0"/>
              </a:rPr>
              <a:t>多种零部件完全外包。在</a:t>
            </a:r>
            <a:r>
              <a:rPr lang="en-US" altLang="zh-CN" dirty="0">
                <a:latin typeface="Times New Roman" pitchFamily="18" charset="0"/>
                <a:cs typeface="Times New Roman" pitchFamily="18" charset="0"/>
              </a:rPr>
              <a:t>Supply-hub</a:t>
            </a:r>
            <a:r>
              <a:rPr lang="zh-CN" altLang="zh-CN" dirty="0">
                <a:latin typeface="Times New Roman" pitchFamily="18" charset="0"/>
                <a:cs typeface="Times New Roman" pitchFamily="18" charset="0"/>
              </a:rPr>
              <a:t>模式的运作中，</a:t>
            </a:r>
            <a:r>
              <a:rPr lang="en-US" altLang="zh-CN" dirty="0">
                <a:latin typeface="Times New Roman" pitchFamily="18" charset="0"/>
                <a:cs typeface="Times New Roman" pitchFamily="18" charset="0"/>
              </a:rPr>
              <a:t>3PL</a:t>
            </a:r>
            <a:r>
              <a:rPr lang="zh-CN" altLang="zh-CN" dirty="0">
                <a:latin typeface="Times New Roman" pitchFamily="18" charset="0"/>
                <a:cs typeface="Times New Roman" pitchFamily="18" charset="0"/>
              </a:rPr>
              <a:t>企业的职责主要包括：负责整机生产所需其他零部件的准时配送服务；零部件从加工线到整装线之间的区间物流；整机下线仓储包装，运输到客户服务。这种</a:t>
            </a:r>
            <a:r>
              <a:rPr lang="en-US" altLang="zh-CN" dirty="0">
                <a:latin typeface="Times New Roman" pitchFamily="18" charset="0"/>
                <a:cs typeface="Times New Roman" pitchFamily="18" charset="0"/>
              </a:rPr>
              <a:t>Supply-hub</a:t>
            </a:r>
            <a:r>
              <a:rPr lang="zh-CN" altLang="zh-CN" dirty="0">
                <a:latin typeface="Times New Roman" pitchFamily="18" charset="0"/>
                <a:cs typeface="Times New Roman" pitchFamily="18" charset="0"/>
              </a:rPr>
              <a:t>协同运作模式对于该发动机厂整合供方各环节资源，实现供应链上游各方的协同，从而提升整个供应链的协同程度和快速响应能力起到了重要作用，其协同运作模式如</a:t>
            </a:r>
            <a:r>
              <a:rPr lang="zh-CN" altLang="zh-CN" dirty="0" smtClean="0">
                <a:latin typeface="Times New Roman" pitchFamily="18" charset="0"/>
                <a:cs typeface="Times New Roman" pitchFamily="18" charset="0"/>
              </a:rPr>
              <a:t>图</a:t>
            </a:r>
            <a:r>
              <a:rPr lang="zh-CN" altLang="en-US" dirty="0" smtClean="0">
                <a:latin typeface="Times New Roman" pitchFamily="18" charset="0"/>
                <a:cs typeface="Times New Roman" pitchFamily="18" charset="0"/>
              </a:rPr>
              <a:t>。</a:t>
            </a:r>
            <a:endParaRPr lang="zh-CN" altLang="en-US" dirty="0">
              <a:latin typeface="Times New Roman" pitchFamily="18" charset="0"/>
              <a:cs typeface="Times New Roman" pitchFamily="18" charset="0"/>
            </a:endParaRPr>
          </a:p>
        </p:txBody>
      </p:sp>
    </p:spTree>
    <p:extLst>
      <p:ext uri="{BB962C8B-B14F-4D97-AF65-F5344CB8AC3E}">
        <p14:creationId xmlns:p14="http://schemas.microsoft.com/office/powerpoint/2010/main" val="236239520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900" dirty="0" smtClean="0">
                <a:solidFill>
                  <a:schemeClr val="tx1">
                    <a:lumMod val="95000"/>
                    <a:lumOff val="5000"/>
                  </a:schemeClr>
                </a:solidFill>
              </a:rPr>
              <a:t>第三节 </a:t>
            </a:r>
            <a:r>
              <a:rPr lang="zh-CN" altLang="zh-CN" sz="2900" dirty="0" smtClean="0"/>
              <a:t>基于</a:t>
            </a:r>
            <a:r>
              <a:rPr lang="en-US" altLang="zh-CN" sz="2900" dirty="0" smtClean="0"/>
              <a:t>Supply-hub</a:t>
            </a:r>
            <a:r>
              <a:rPr lang="zh-CN" altLang="zh-CN" sz="2900" dirty="0" smtClean="0"/>
              <a:t>的仓储与配送一体化</a:t>
            </a:r>
            <a:r>
              <a:rPr lang="zh-CN" altLang="en-US" sz="2900" dirty="0">
                <a:solidFill>
                  <a:prstClr val="black"/>
                </a:solidFill>
              </a:rPr>
              <a:t>管理</a:t>
            </a:r>
            <a:endParaRPr lang="zh-CN" altLang="en-US" sz="2900" dirty="0"/>
          </a:p>
        </p:txBody>
      </p:sp>
      <p:sp>
        <p:nvSpPr>
          <p:cNvPr id="3" name="内容占位符 2"/>
          <p:cNvSpPr>
            <a:spLocks noGrp="1"/>
          </p:cNvSpPr>
          <p:nvPr>
            <p:ph idx="1"/>
          </p:nvPr>
        </p:nvSpPr>
        <p:spPr/>
        <p:txBody>
          <a:bodyPr>
            <a:normAutofit fontScale="92500" lnSpcReduction="20000"/>
          </a:bodyPr>
          <a:lstStyle/>
          <a:p>
            <a:pPr marL="0" indent="0">
              <a:buNone/>
            </a:pPr>
            <a:endParaRPr lang="en-US" altLang="zh-CN" dirty="0" smtClean="0">
              <a:latin typeface="Times New Roman" pitchFamily="18" charset="0"/>
              <a:cs typeface="Times New Roman" pitchFamily="18" charset="0"/>
            </a:endParaRPr>
          </a:p>
          <a:p>
            <a:pPr marL="0" indent="0">
              <a:buNone/>
            </a:pPr>
            <a:endParaRPr lang="en-US" altLang="zh-CN" dirty="0">
              <a:latin typeface="Times New Roman" pitchFamily="18" charset="0"/>
              <a:cs typeface="Times New Roman" pitchFamily="18" charset="0"/>
            </a:endParaRPr>
          </a:p>
          <a:p>
            <a:pPr marL="0" indent="0">
              <a:buNone/>
            </a:pPr>
            <a:endParaRPr lang="en-US" altLang="zh-CN" dirty="0" smtClean="0">
              <a:latin typeface="Times New Roman" pitchFamily="18" charset="0"/>
              <a:cs typeface="Times New Roman" pitchFamily="18" charset="0"/>
            </a:endParaRPr>
          </a:p>
          <a:p>
            <a:pPr marL="0" indent="0">
              <a:buNone/>
            </a:pPr>
            <a:endParaRPr lang="en-US" altLang="zh-CN" dirty="0">
              <a:latin typeface="Times New Roman" pitchFamily="18" charset="0"/>
              <a:cs typeface="Times New Roman" pitchFamily="18" charset="0"/>
            </a:endParaRPr>
          </a:p>
          <a:p>
            <a:pPr marL="0" indent="0">
              <a:buNone/>
            </a:pPr>
            <a:endParaRPr lang="en-US" altLang="zh-CN" dirty="0" smtClean="0">
              <a:latin typeface="Times New Roman" pitchFamily="18" charset="0"/>
              <a:cs typeface="Times New Roman" pitchFamily="18" charset="0"/>
            </a:endParaRPr>
          </a:p>
          <a:p>
            <a:pPr marL="0" indent="0">
              <a:buNone/>
            </a:pPr>
            <a:endParaRPr lang="en-US" altLang="zh-CN" dirty="0">
              <a:latin typeface="Times New Roman" pitchFamily="18" charset="0"/>
              <a:cs typeface="Times New Roman" pitchFamily="18" charset="0"/>
            </a:endParaRPr>
          </a:p>
          <a:p>
            <a:pPr marL="0" indent="0">
              <a:buNone/>
            </a:pPr>
            <a:endParaRPr lang="en-US" altLang="zh-CN" dirty="0" smtClean="0">
              <a:latin typeface="Times New Roman" pitchFamily="18" charset="0"/>
              <a:cs typeface="Times New Roman" pitchFamily="18" charset="0"/>
            </a:endParaRPr>
          </a:p>
          <a:p>
            <a:pPr marL="0" indent="0">
              <a:buNone/>
            </a:pPr>
            <a:endParaRPr lang="en-US" altLang="zh-CN" dirty="0">
              <a:latin typeface="Times New Roman" pitchFamily="18" charset="0"/>
              <a:cs typeface="Times New Roman" pitchFamily="18" charset="0"/>
            </a:endParaRPr>
          </a:p>
          <a:p>
            <a:pPr marL="0" indent="0">
              <a:buNone/>
            </a:pPr>
            <a:endParaRPr lang="en-US" altLang="zh-CN" dirty="0" smtClean="0"/>
          </a:p>
          <a:p>
            <a:pPr marL="0" indent="0" algn="ctr">
              <a:buNone/>
            </a:pPr>
            <a:endParaRPr lang="en-US" altLang="zh-CN" sz="3000" dirty="0"/>
          </a:p>
          <a:p>
            <a:pPr marL="0" indent="0" algn="ctr">
              <a:buNone/>
            </a:pPr>
            <a:r>
              <a:rPr lang="zh-CN" altLang="zh-CN" sz="3000" dirty="0" smtClean="0"/>
              <a:t>某</a:t>
            </a:r>
            <a:r>
              <a:rPr lang="zh-CN" altLang="zh-CN" sz="3000" dirty="0"/>
              <a:t>汽车发动机厂的</a:t>
            </a:r>
            <a:r>
              <a:rPr lang="en-US" altLang="zh-CN" sz="3000" dirty="0"/>
              <a:t>Supply-hub</a:t>
            </a:r>
            <a:r>
              <a:rPr lang="zh-CN" altLang="zh-CN" sz="3000" dirty="0"/>
              <a:t>协同运作模式</a:t>
            </a:r>
            <a:endParaRPr lang="zh-CN" altLang="en-US" sz="3000" dirty="0">
              <a:latin typeface="Times New Roman" pitchFamily="18" charset="0"/>
              <a:cs typeface="Times New Roman" pitchFamily="18" charset="0"/>
            </a:endParaRPr>
          </a:p>
        </p:txBody>
      </p:sp>
      <p:pic>
        <p:nvPicPr>
          <p:cNvPr id="1433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4800" y="1143000"/>
            <a:ext cx="8028008" cy="441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6514516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nSpc>
                <a:spcPct val="150000"/>
              </a:lnSpc>
            </a:pPr>
            <a:r>
              <a:rPr lang="zh-CN" altLang="en-US" dirty="0" smtClean="0">
                <a:solidFill>
                  <a:schemeClr val="tx1">
                    <a:lumMod val="95000"/>
                    <a:lumOff val="5000"/>
                  </a:schemeClr>
                </a:solidFill>
              </a:rPr>
              <a:t>第四节 供应链协同运输管理</a:t>
            </a:r>
            <a:endParaRPr lang="en-US" altLang="zh-CN" dirty="0" smtClean="0">
              <a:solidFill>
                <a:schemeClr val="tx1">
                  <a:lumMod val="95000"/>
                  <a:lumOff val="5000"/>
                </a:schemeClr>
              </a:solidFill>
            </a:endParaRPr>
          </a:p>
        </p:txBody>
      </p:sp>
      <p:sp>
        <p:nvSpPr>
          <p:cNvPr id="3" name="内容占位符 2"/>
          <p:cNvSpPr>
            <a:spLocks noGrp="1"/>
          </p:cNvSpPr>
          <p:nvPr>
            <p:ph idx="1"/>
          </p:nvPr>
        </p:nvSpPr>
        <p:spPr/>
        <p:txBody>
          <a:bodyPr/>
          <a:lstStyle/>
          <a:p>
            <a:pPr algn="just">
              <a:buNone/>
            </a:pPr>
            <a:r>
              <a:rPr lang="zh-CN" altLang="en-US" b="1" dirty="0" smtClean="0"/>
              <a:t>一、 </a:t>
            </a:r>
            <a:r>
              <a:rPr lang="zh-CN" altLang="en-US" b="1" dirty="0" smtClean="0"/>
              <a:t>运</a:t>
            </a:r>
            <a:r>
              <a:rPr lang="zh-CN" altLang="zh-CN" b="1" dirty="0" smtClean="0"/>
              <a:t>输管理在供应链管理中的重要性</a:t>
            </a:r>
            <a:endParaRPr lang="en-US" altLang="zh-CN" b="1" dirty="0" smtClean="0"/>
          </a:p>
          <a:p>
            <a:pPr marL="0" indent="0" algn="just">
              <a:buNone/>
            </a:pPr>
            <a:r>
              <a:rPr lang="en-US" altLang="zh-CN" sz="2400" dirty="0" smtClean="0"/>
              <a:t>       </a:t>
            </a:r>
            <a:r>
              <a:rPr lang="zh-CN" altLang="zh-CN" sz="2400" dirty="0" smtClean="0">
                <a:latin typeface="Times New Roman" pitchFamily="18" charset="0"/>
                <a:cs typeface="Times New Roman" pitchFamily="18" charset="0"/>
              </a:rPr>
              <a:t>运输</a:t>
            </a:r>
            <a:r>
              <a:rPr lang="zh-CN" altLang="zh-CN" sz="2400" dirty="0">
                <a:latin typeface="Times New Roman" pitchFamily="18" charset="0"/>
                <a:cs typeface="Times New Roman" pitchFamily="18" charset="0"/>
              </a:rPr>
              <a:t>是承担实体物流的主要途径，衔接着供应链网络的全过程，是实现物流空间价值的核心职能，是一个不可缺少的物流过程。运输管理（</a:t>
            </a:r>
            <a:r>
              <a:rPr lang="en-US" altLang="zh-CN" sz="2400" dirty="0">
                <a:latin typeface="Times New Roman" pitchFamily="18" charset="0"/>
                <a:cs typeface="Times New Roman" pitchFamily="18" charset="0"/>
              </a:rPr>
              <a:t>Transportation Management</a:t>
            </a:r>
            <a:r>
              <a:rPr lang="zh-CN" altLang="zh-CN" sz="2400" dirty="0">
                <a:latin typeface="Times New Roman" pitchFamily="18" charset="0"/>
                <a:cs typeface="Times New Roman" pitchFamily="18" charset="0"/>
              </a:rPr>
              <a:t>）在供应链中的重要性主要体现</a:t>
            </a:r>
            <a:r>
              <a:rPr lang="zh-CN" altLang="zh-CN" sz="2400" dirty="0" smtClean="0">
                <a:latin typeface="Times New Roman" pitchFamily="18" charset="0"/>
                <a:cs typeface="Times New Roman" pitchFamily="18" charset="0"/>
              </a:rPr>
              <a:t>在</a:t>
            </a:r>
            <a:r>
              <a:rPr lang="zh-CN" altLang="en-US" sz="2400" dirty="0" smtClean="0">
                <a:latin typeface="Times New Roman" pitchFamily="18" charset="0"/>
                <a:cs typeface="Times New Roman" pitchFamily="18" charset="0"/>
              </a:rPr>
              <a:t>：</a:t>
            </a:r>
            <a:endParaRPr lang="en-US" altLang="zh-CN" sz="2400" b="1" dirty="0" smtClean="0">
              <a:effectLst>
                <a:outerShdw blurRad="38100" dist="38100" dir="2700000" algn="tl">
                  <a:srgbClr val="000000">
                    <a:alpha val="43137"/>
                  </a:srgbClr>
                </a:outerShdw>
              </a:effectLst>
              <a:latin typeface="Times New Roman" pitchFamily="18" charset="0"/>
              <a:cs typeface="Times New Roman" pitchFamily="18" charset="0"/>
            </a:endParaRPr>
          </a:p>
          <a:p>
            <a:pPr algn="just">
              <a:lnSpc>
                <a:spcPct val="150000"/>
              </a:lnSpc>
              <a:buFont typeface="Wingdings" pitchFamily="2" charset="2"/>
              <a:buChar char="Ø"/>
            </a:pPr>
            <a:r>
              <a:rPr lang="zh-CN" altLang="zh-CN" sz="2400" dirty="0" smtClean="0"/>
              <a:t>现代</a:t>
            </a:r>
            <a:r>
              <a:rPr lang="zh-CN" altLang="zh-CN" sz="2400" dirty="0"/>
              <a:t>物流发展趋势更注重运输管理的</a:t>
            </a:r>
            <a:r>
              <a:rPr lang="zh-CN" altLang="zh-CN" sz="2400" dirty="0" smtClean="0"/>
              <a:t>效率</a:t>
            </a:r>
            <a:endParaRPr lang="en-US" altLang="zh-CN" sz="2400" dirty="0" smtClean="0"/>
          </a:p>
          <a:p>
            <a:pPr algn="just">
              <a:lnSpc>
                <a:spcPct val="150000"/>
              </a:lnSpc>
              <a:buFont typeface="Wingdings" pitchFamily="2" charset="2"/>
              <a:buChar char="Ø"/>
            </a:pPr>
            <a:r>
              <a:rPr lang="zh-CN" altLang="zh-CN" sz="2400" dirty="0"/>
              <a:t>运输费用是影响物流费用的重要</a:t>
            </a:r>
            <a:r>
              <a:rPr lang="zh-CN" altLang="zh-CN" sz="2400" dirty="0" smtClean="0"/>
              <a:t>因素</a:t>
            </a:r>
            <a:endParaRPr lang="en-US" altLang="zh-CN" sz="2400" dirty="0" smtClean="0"/>
          </a:p>
          <a:p>
            <a:pPr algn="just">
              <a:lnSpc>
                <a:spcPct val="150000"/>
              </a:lnSpc>
              <a:buFont typeface="Wingdings" pitchFamily="2" charset="2"/>
              <a:buChar char="Ø"/>
            </a:pPr>
            <a:r>
              <a:rPr lang="zh-CN" altLang="zh-CN" sz="2400" dirty="0"/>
              <a:t>运输过程是影响供应链管理风险的重要</a:t>
            </a:r>
            <a:r>
              <a:rPr lang="zh-CN" altLang="zh-CN" sz="2400" dirty="0" smtClean="0"/>
              <a:t>环节</a:t>
            </a:r>
            <a:endParaRPr lang="zh-CN" altLang="en-US" sz="2400"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nSpc>
                <a:spcPct val="150000"/>
              </a:lnSpc>
            </a:pPr>
            <a:r>
              <a:rPr lang="zh-CN" altLang="en-US" dirty="0" smtClean="0">
                <a:solidFill>
                  <a:schemeClr val="tx1">
                    <a:lumMod val="95000"/>
                    <a:lumOff val="5000"/>
                  </a:schemeClr>
                </a:solidFill>
              </a:rPr>
              <a:t>第四节 供应链协同运输管理</a:t>
            </a:r>
            <a:endParaRPr lang="en-US" altLang="zh-CN" dirty="0" smtClean="0">
              <a:solidFill>
                <a:schemeClr val="tx1">
                  <a:lumMod val="95000"/>
                  <a:lumOff val="5000"/>
                </a:schemeClr>
              </a:solidFill>
            </a:endParaRPr>
          </a:p>
        </p:txBody>
      </p:sp>
      <p:sp>
        <p:nvSpPr>
          <p:cNvPr id="3" name="内容占位符 2"/>
          <p:cNvSpPr>
            <a:spLocks noGrp="1"/>
          </p:cNvSpPr>
          <p:nvPr>
            <p:ph idx="1"/>
          </p:nvPr>
        </p:nvSpPr>
        <p:spPr/>
        <p:txBody>
          <a:bodyPr/>
          <a:lstStyle/>
          <a:p>
            <a:pPr algn="just">
              <a:buNone/>
            </a:pPr>
            <a:r>
              <a:rPr lang="zh-CN" altLang="en-US" b="1" dirty="0" smtClean="0"/>
              <a:t>二、</a:t>
            </a:r>
            <a:r>
              <a:rPr lang="en-US" altLang="zh-CN" b="1" dirty="0" smtClean="0"/>
              <a:t> </a:t>
            </a:r>
            <a:r>
              <a:rPr lang="zh-CN" altLang="zh-CN" b="1" dirty="0" smtClean="0"/>
              <a:t>供应链协同运输管理</a:t>
            </a:r>
            <a:r>
              <a:rPr lang="zh-CN" altLang="en-US" b="1" dirty="0" smtClean="0"/>
              <a:t>的内涵</a:t>
            </a:r>
            <a:endParaRPr lang="en-US" altLang="zh-CN" b="1" dirty="0" smtClean="0"/>
          </a:p>
          <a:p>
            <a:pPr algn="just">
              <a:buNone/>
            </a:pPr>
            <a:r>
              <a:rPr lang="zh-CN" altLang="en-US" sz="2400" b="1" dirty="0" smtClean="0">
                <a:effectLst>
                  <a:outerShdw blurRad="38100" dist="38100" dir="2700000" algn="tl">
                    <a:srgbClr val="000000">
                      <a:alpha val="43137"/>
                    </a:srgbClr>
                  </a:outerShdw>
                </a:effectLst>
              </a:rPr>
              <a:t>（一）</a:t>
            </a:r>
            <a:r>
              <a:rPr lang="zh-CN" altLang="zh-CN" sz="2400" b="1" dirty="0" smtClean="0">
                <a:effectLst>
                  <a:outerShdw blurRad="38100" dist="38100" dir="2700000" algn="tl">
                    <a:srgbClr val="000000">
                      <a:alpha val="43137"/>
                    </a:srgbClr>
                  </a:outerShdw>
                </a:effectLst>
              </a:rPr>
              <a:t>协同</a:t>
            </a:r>
            <a:r>
              <a:rPr lang="zh-CN" altLang="zh-CN" sz="2400" b="1" dirty="0">
                <a:effectLst>
                  <a:outerShdw blurRad="38100" dist="38100" dir="2700000" algn="tl">
                    <a:srgbClr val="000000">
                      <a:alpha val="43137"/>
                    </a:srgbClr>
                  </a:outerShdw>
                </a:effectLst>
              </a:rPr>
              <a:t>运输管理的</a:t>
            </a:r>
            <a:r>
              <a:rPr lang="zh-CN" altLang="zh-CN" sz="2400" b="1" dirty="0" smtClean="0">
                <a:effectLst>
                  <a:outerShdw blurRad="38100" dist="38100" dir="2700000" algn="tl">
                    <a:srgbClr val="000000">
                      <a:alpha val="43137"/>
                    </a:srgbClr>
                  </a:outerShdw>
                </a:effectLst>
              </a:rPr>
              <a:t>由来与含义</a:t>
            </a:r>
            <a:endParaRPr lang="en-US" altLang="zh-CN" sz="2400" dirty="0" smtClean="0">
              <a:latin typeface="Times New Roman" pitchFamily="18" charset="0"/>
              <a:cs typeface="Times New Roman" pitchFamily="18" charset="0"/>
            </a:endParaRPr>
          </a:p>
          <a:p>
            <a:pPr marL="0" indent="0">
              <a:lnSpc>
                <a:spcPct val="150000"/>
              </a:lnSpc>
              <a:buNone/>
            </a:pPr>
            <a:r>
              <a:rPr lang="en-US" altLang="zh-CN" sz="2400" b="1" dirty="0">
                <a:solidFill>
                  <a:srgbClr val="FF0000"/>
                </a:solidFill>
                <a:latin typeface="Times New Roman" pitchFamily="18" charset="0"/>
                <a:cs typeface="Times New Roman" pitchFamily="18" charset="0"/>
              </a:rPr>
              <a:t> </a:t>
            </a:r>
            <a:r>
              <a:rPr lang="en-US" altLang="zh-CN" sz="2400" b="1" dirty="0" smtClean="0">
                <a:solidFill>
                  <a:srgbClr val="FF0000"/>
                </a:solidFill>
                <a:latin typeface="Times New Roman" pitchFamily="18" charset="0"/>
                <a:cs typeface="Times New Roman" pitchFamily="18" charset="0"/>
              </a:rPr>
              <a:t>        </a:t>
            </a:r>
            <a:r>
              <a:rPr lang="zh-CN" altLang="zh-CN" sz="2400" b="1" dirty="0" smtClean="0">
                <a:solidFill>
                  <a:srgbClr val="FF0000"/>
                </a:solidFill>
                <a:latin typeface="Times New Roman" pitchFamily="18" charset="0"/>
                <a:cs typeface="Times New Roman" pitchFamily="18" charset="0"/>
              </a:rPr>
              <a:t>协同</a:t>
            </a:r>
            <a:r>
              <a:rPr lang="zh-CN" altLang="zh-CN" sz="2400" b="1" dirty="0">
                <a:solidFill>
                  <a:srgbClr val="FF0000"/>
                </a:solidFill>
                <a:latin typeface="Times New Roman" pitchFamily="18" charset="0"/>
                <a:cs typeface="Times New Roman" pitchFamily="18" charset="0"/>
              </a:rPr>
              <a:t>运输管理</a:t>
            </a:r>
            <a:r>
              <a:rPr lang="zh-CN" altLang="zh-CN" sz="2400" dirty="0">
                <a:latin typeface="Times New Roman" pitchFamily="18" charset="0"/>
                <a:cs typeface="Times New Roman" pitchFamily="18" charset="0"/>
              </a:rPr>
              <a:t>（</a:t>
            </a:r>
            <a:r>
              <a:rPr lang="en-US" altLang="zh-CN" sz="2400" dirty="0">
                <a:latin typeface="Times New Roman" pitchFamily="18" charset="0"/>
                <a:cs typeface="Times New Roman" pitchFamily="18" charset="0"/>
              </a:rPr>
              <a:t>Collaborative Transportation Management</a:t>
            </a:r>
            <a:r>
              <a:rPr lang="zh-CN" altLang="zh-CN" sz="2400" dirty="0">
                <a:latin typeface="Times New Roman" pitchFamily="18" charset="0"/>
                <a:cs typeface="Times New Roman" pitchFamily="18" charset="0"/>
              </a:rPr>
              <a:t>，</a:t>
            </a:r>
            <a:r>
              <a:rPr lang="en-US" altLang="zh-CN" sz="2400" dirty="0">
                <a:latin typeface="Times New Roman" pitchFamily="18" charset="0"/>
                <a:cs typeface="Times New Roman" pitchFamily="18" charset="0"/>
              </a:rPr>
              <a:t>CTM</a:t>
            </a:r>
            <a:r>
              <a:rPr lang="zh-CN" altLang="zh-CN" sz="2400" dirty="0">
                <a:latin typeface="Times New Roman" pitchFamily="18" charset="0"/>
                <a:cs typeface="Times New Roman" pitchFamily="18" charset="0"/>
              </a:rPr>
              <a:t>）是在</a:t>
            </a:r>
            <a:r>
              <a:rPr lang="zh-CN" altLang="zh-CN" sz="2400" b="1" dirty="0">
                <a:solidFill>
                  <a:srgbClr val="FF0000"/>
                </a:solidFill>
                <a:latin typeface="Times New Roman" pitchFamily="18" charset="0"/>
                <a:cs typeface="Times New Roman" pitchFamily="18" charset="0"/>
              </a:rPr>
              <a:t>供应商管理库存</a:t>
            </a:r>
            <a:r>
              <a:rPr lang="zh-CN" altLang="zh-CN" sz="2400" dirty="0">
                <a:latin typeface="Times New Roman" pitchFamily="18" charset="0"/>
                <a:cs typeface="Times New Roman" pitchFamily="18" charset="0"/>
              </a:rPr>
              <a:t>（</a:t>
            </a:r>
            <a:r>
              <a:rPr lang="en-US" altLang="zh-CN" sz="2400" dirty="0">
                <a:latin typeface="Times New Roman" pitchFamily="18" charset="0"/>
                <a:cs typeface="Times New Roman" pitchFamily="18" charset="0"/>
              </a:rPr>
              <a:t>VMI</a:t>
            </a:r>
            <a:r>
              <a:rPr lang="zh-CN" altLang="zh-CN" sz="2400" dirty="0">
                <a:latin typeface="Times New Roman" pitchFamily="18" charset="0"/>
                <a:cs typeface="Times New Roman" pitchFamily="18" charset="0"/>
              </a:rPr>
              <a:t>）和</a:t>
            </a:r>
            <a:r>
              <a:rPr lang="zh-CN" altLang="zh-CN" sz="2400" b="1" dirty="0">
                <a:solidFill>
                  <a:srgbClr val="FF0000"/>
                </a:solidFill>
                <a:latin typeface="Times New Roman" pitchFamily="18" charset="0"/>
                <a:cs typeface="Times New Roman" pitchFamily="18" charset="0"/>
              </a:rPr>
              <a:t>协同计划预测与补货</a:t>
            </a:r>
            <a:r>
              <a:rPr lang="zh-CN" altLang="zh-CN" sz="2400" dirty="0">
                <a:latin typeface="Times New Roman" pitchFamily="18" charset="0"/>
                <a:cs typeface="Times New Roman" pitchFamily="18" charset="0"/>
              </a:rPr>
              <a:t>（</a:t>
            </a:r>
            <a:r>
              <a:rPr lang="en-US" altLang="zh-CN" sz="2400" dirty="0">
                <a:latin typeface="Times New Roman" pitchFamily="18" charset="0"/>
                <a:cs typeface="Times New Roman" pitchFamily="18" charset="0"/>
              </a:rPr>
              <a:t>CPFR</a:t>
            </a:r>
            <a:r>
              <a:rPr lang="zh-CN" altLang="zh-CN" sz="2400" dirty="0">
                <a:latin typeface="Times New Roman" pitchFamily="18" charset="0"/>
                <a:cs typeface="Times New Roman" pitchFamily="18" charset="0"/>
              </a:rPr>
              <a:t>）的基础上发展而来的一种新型运输管理模式</a:t>
            </a:r>
            <a:r>
              <a:rPr lang="zh-CN" altLang="zh-CN" sz="2400" dirty="0" smtClean="0">
                <a:latin typeface="Times New Roman" pitchFamily="18" charset="0"/>
                <a:cs typeface="Times New Roman" pitchFamily="18" charset="0"/>
              </a:rPr>
              <a:t>。</a:t>
            </a:r>
            <a:endParaRPr lang="en-US" altLang="zh-CN" sz="2400" b="1" dirty="0" smtClean="0">
              <a:effectLst>
                <a:outerShdw blurRad="38100" dist="38100" dir="2700000" algn="tl">
                  <a:srgbClr val="000000">
                    <a:alpha val="43137"/>
                  </a:srgbClr>
                </a:outerShdw>
              </a:effectLst>
              <a:latin typeface="Times New Roman" pitchFamily="18" charset="0"/>
              <a:cs typeface="Times New Roman" pitchFamily="18" charset="0"/>
            </a:endParaRPr>
          </a:p>
          <a:p>
            <a:pPr marL="0" indent="0">
              <a:lnSpc>
                <a:spcPct val="150000"/>
              </a:lnSpc>
              <a:buNone/>
            </a:pPr>
            <a:endParaRPr lang="en-US" altLang="zh-CN" b="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solidFill>
                  <a:schemeClr val="tx1">
                    <a:lumMod val="95000"/>
                    <a:lumOff val="5000"/>
                  </a:schemeClr>
                </a:solidFill>
              </a:rPr>
              <a:t>第四节 供应链协同运输管理</a:t>
            </a:r>
            <a:endParaRPr lang="zh-CN" altLang="en-US" dirty="0"/>
          </a:p>
        </p:txBody>
      </p:sp>
      <p:sp>
        <p:nvSpPr>
          <p:cNvPr id="3" name="内容占位符 2"/>
          <p:cNvSpPr>
            <a:spLocks noGrp="1"/>
          </p:cNvSpPr>
          <p:nvPr>
            <p:ph idx="1"/>
          </p:nvPr>
        </p:nvSpPr>
        <p:spPr/>
        <p:txBody>
          <a:bodyPr>
            <a:normAutofit lnSpcReduction="10000"/>
          </a:bodyPr>
          <a:lstStyle/>
          <a:p>
            <a:pPr marL="0" indent="0">
              <a:lnSpc>
                <a:spcPct val="150000"/>
              </a:lnSpc>
              <a:buNone/>
            </a:pPr>
            <a:r>
              <a:rPr lang="zh-CN" altLang="en-US" sz="2400" b="1" dirty="0" smtClean="0">
                <a:solidFill>
                  <a:srgbClr val="FF0000"/>
                </a:solidFill>
              </a:rPr>
              <a:t>定义：</a:t>
            </a:r>
            <a:r>
              <a:rPr lang="zh-CN" altLang="zh-CN" sz="2400" b="1" dirty="0" smtClean="0">
                <a:solidFill>
                  <a:srgbClr val="FF0000"/>
                </a:solidFill>
              </a:rPr>
              <a:t>协同</a:t>
            </a:r>
            <a:r>
              <a:rPr lang="zh-CN" altLang="zh-CN" sz="2400" b="1" dirty="0">
                <a:solidFill>
                  <a:srgbClr val="FF0000"/>
                </a:solidFill>
              </a:rPr>
              <a:t>运输管理</a:t>
            </a:r>
            <a:r>
              <a:rPr lang="zh-CN" altLang="zh-CN" sz="2400" dirty="0"/>
              <a:t>是一个整体的流程</a:t>
            </a:r>
            <a:r>
              <a:rPr lang="en-US" altLang="zh-CN" sz="2400" dirty="0"/>
              <a:t>——</a:t>
            </a:r>
            <a:r>
              <a:rPr lang="zh-CN" altLang="zh-CN" sz="2400" dirty="0"/>
              <a:t>它把</a:t>
            </a:r>
            <a:r>
              <a:rPr lang="zh-CN" altLang="zh-CN" sz="2400" b="1" dirty="0">
                <a:solidFill>
                  <a:srgbClr val="FF0000"/>
                </a:solidFill>
              </a:rPr>
              <a:t>供应链</a:t>
            </a:r>
            <a:r>
              <a:rPr lang="zh-CN" altLang="zh-CN" sz="2400" dirty="0"/>
              <a:t>的合作伙伴和运输服务商</a:t>
            </a:r>
            <a:r>
              <a:rPr lang="zh-CN" altLang="zh-CN" sz="2400" b="1" dirty="0">
                <a:solidFill>
                  <a:srgbClr val="FF0000"/>
                </a:solidFill>
              </a:rPr>
              <a:t>聚集</a:t>
            </a:r>
            <a:r>
              <a:rPr lang="zh-CN" altLang="zh-CN" sz="2400" dirty="0"/>
              <a:t>到一起，达成协议，使运输规划和作业流程</a:t>
            </a:r>
            <a:r>
              <a:rPr lang="zh-CN" altLang="zh-CN" sz="2400" b="1" dirty="0">
                <a:solidFill>
                  <a:srgbClr val="FF0000"/>
                </a:solidFill>
              </a:rPr>
              <a:t>避免</a:t>
            </a:r>
            <a:r>
              <a:rPr lang="zh-CN" altLang="zh-CN" sz="2400" dirty="0"/>
              <a:t>出现</a:t>
            </a:r>
            <a:r>
              <a:rPr lang="zh-CN" altLang="zh-CN" sz="2400" b="1" dirty="0">
                <a:solidFill>
                  <a:srgbClr val="FF0000"/>
                </a:solidFill>
              </a:rPr>
              <a:t>无效率</a:t>
            </a:r>
            <a:r>
              <a:rPr lang="zh-CN" altLang="zh-CN" sz="2400" dirty="0"/>
              <a:t>的运作</a:t>
            </a:r>
            <a:r>
              <a:rPr lang="zh-CN" altLang="zh-CN" sz="2400" dirty="0" smtClean="0"/>
              <a:t>。</a:t>
            </a:r>
            <a:endParaRPr lang="en-US" altLang="zh-CN" sz="2400" dirty="0" smtClean="0"/>
          </a:p>
          <a:p>
            <a:pPr marL="0" indent="0">
              <a:lnSpc>
                <a:spcPct val="150000"/>
              </a:lnSpc>
              <a:buNone/>
            </a:pPr>
            <a:r>
              <a:rPr lang="zh-CN" altLang="en-US" sz="2400" b="1" dirty="0" smtClean="0">
                <a:solidFill>
                  <a:srgbClr val="FF0000"/>
                </a:solidFill>
              </a:rPr>
              <a:t>目的：</a:t>
            </a:r>
            <a:r>
              <a:rPr lang="zh-CN" altLang="zh-CN" sz="2400" dirty="0"/>
              <a:t>通过促进供应链中运输作业参与者（包括发货人、承运人、收货人或者另一种形式的参与者如第三方物流等）的相互影响和协同</a:t>
            </a:r>
            <a:r>
              <a:rPr lang="zh-CN" altLang="zh-CN" sz="2400" dirty="0" smtClean="0"/>
              <a:t>合作</a:t>
            </a:r>
            <a:r>
              <a:rPr lang="zh-CN" altLang="zh-CN" sz="2400" dirty="0"/>
              <a:t>，消除无效作业</a:t>
            </a:r>
            <a:r>
              <a:rPr lang="zh-CN" altLang="zh-CN" sz="2400" dirty="0" smtClean="0"/>
              <a:t>。</a:t>
            </a:r>
            <a:endParaRPr lang="en-US" altLang="zh-CN" sz="2400" dirty="0" smtClean="0"/>
          </a:p>
          <a:p>
            <a:pPr marL="0" indent="0">
              <a:lnSpc>
                <a:spcPct val="150000"/>
              </a:lnSpc>
              <a:buNone/>
            </a:pPr>
            <a:r>
              <a:rPr lang="zh-CN" altLang="en-US" sz="2400" b="1" dirty="0" smtClean="0">
                <a:solidFill>
                  <a:srgbClr val="FF0000"/>
                </a:solidFill>
              </a:rPr>
              <a:t>主要包括：</a:t>
            </a:r>
            <a:r>
              <a:rPr lang="zh-CN" altLang="zh-CN" sz="2400" dirty="0"/>
              <a:t>运输能力的预测和时间安排、生成订单、装货、送货、付款。</a:t>
            </a:r>
            <a:endParaRPr lang="zh-CN" altLang="en-US" sz="2400" dirty="0"/>
          </a:p>
        </p:txBody>
      </p:sp>
    </p:spTree>
    <p:extLst>
      <p:ext uri="{BB962C8B-B14F-4D97-AF65-F5344CB8AC3E}">
        <p14:creationId xmlns:p14="http://schemas.microsoft.com/office/powerpoint/2010/main" val="82467682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solidFill>
                  <a:schemeClr val="tx1">
                    <a:lumMod val="95000"/>
                    <a:lumOff val="5000"/>
                  </a:schemeClr>
                </a:solidFill>
              </a:rPr>
              <a:t>第四节 供应链协同运输管理</a:t>
            </a:r>
            <a:endParaRPr lang="zh-CN" altLang="en-US" dirty="0"/>
          </a:p>
        </p:txBody>
      </p:sp>
      <p:sp>
        <p:nvSpPr>
          <p:cNvPr id="3" name="内容占位符 2"/>
          <p:cNvSpPr>
            <a:spLocks noGrp="1"/>
          </p:cNvSpPr>
          <p:nvPr>
            <p:ph idx="1"/>
          </p:nvPr>
        </p:nvSpPr>
        <p:spPr/>
        <p:txBody>
          <a:bodyPr>
            <a:normAutofit/>
          </a:bodyPr>
          <a:lstStyle/>
          <a:p>
            <a:pPr marL="0" indent="0">
              <a:lnSpc>
                <a:spcPct val="150000"/>
              </a:lnSpc>
              <a:buNone/>
            </a:pPr>
            <a:r>
              <a:rPr lang="zh-CN" altLang="en-US" sz="2400" b="1" dirty="0" smtClean="0">
                <a:effectLst>
                  <a:outerShdw blurRad="38100" dist="38100" dir="2700000" algn="tl">
                    <a:srgbClr val="000000">
                      <a:alpha val="43137"/>
                    </a:srgbClr>
                  </a:outerShdw>
                </a:effectLst>
              </a:rPr>
              <a:t>（二）</a:t>
            </a:r>
            <a:r>
              <a:rPr lang="zh-CN" altLang="zh-CN" sz="2400" b="1" dirty="0">
                <a:effectLst>
                  <a:outerShdw blurRad="38100" dist="38100" dir="2700000" algn="tl">
                    <a:srgbClr val="000000">
                      <a:alpha val="43137"/>
                    </a:srgbClr>
                  </a:outerShdw>
                </a:effectLst>
              </a:rPr>
              <a:t>协同运输管理</a:t>
            </a:r>
            <a:r>
              <a:rPr lang="zh-CN" altLang="zh-CN" sz="2400" b="1" dirty="0" smtClean="0">
                <a:effectLst>
                  <a:outerShdw blurRad="38100" dist="38100" dir="2700000" algn="tl">
                    <a:srgbClr val="000000">
                      <a:alpha val="43137"/>
                    </a:srgbClr>
                  </a:outerShdw>
                </a:effectLst>
              </a:rPr>
              <a:t>的</a:t>
            </a:r>
            <a:r>
              <a:rPr lang="zh-CN" altLang="en-US" sz="2400" b="1" dirty="0" smtClean="0">
                <a:effectLst>
                  <a:outerShdw blurRad="38100" dist="38100" dir="2700000" algn="tl">
                    <a:srgbClr val="000000">
                      <a:alpha val="43137"/>
                    </a:srgbClr>
                  </a:outerShdw>
                </a:effectLst>
              </a:rPr>
              <a:t>主要内容</a:t>
            </a:r>
            <a:endParaRPr lang="en-US" altLang="zh-CN" sz="2400" b="1" dirty="0" smtClean="0">
              <a:effectLst>
                <a:outerShdw blurRad="38100" dist="38100" dir="2700000" algn="tl">
                  <a:srgbClr val="000000">
                    <a:alpha val="43137"/>
                  </a:srgbClr>
                </a:outerShdw>
              </a:effectLst>
            </a:endParaRPr>
          </a:p>
          <a:p>
            <a:pPr marL="0" indent="0" algn="just">
              <a:lnSpc>
                <a:spcPct val="150000"/>
              </a:lnSpc>
              <a:buNone/>
            </a:pPr>
            <a:r>
              <a:rPr lang="en-US" altLang="zh-CN" sz="2400" dirty="0" smtClean="0"/>
              <a:t>          </a:t>
            </a:r>
            <a:r>
              <a:rPr lang="en-US" altLang="zh-CN" sz="2400" dirty="0" smtClean="0"/>
              <a:t>1.</a:t>
            </a:r>
            <a:r>
              <a:rPr lang="zh-CN" altLang="zh-CN" sz="2400" b="1" dirty="0" smtClean="0"/>
              <a:t>战略</a:t>
            </a:r>
            <a:r>
              <a:rPr lang="zh-CN" altLang="zh-CN" sz="2400" b="1" dirty="0" smtClean="0"/>
              <a:t>层</a:t>
            </a:r>
            <a:endParaRPr lang="en-US" altLang="zh-CN" sz="2400" b="1" dirty="0" smtClean="0"/>
          </a:p>
          <a:p>
            <a:pPr marL="0" indent="0" algn="just">
              <a:lnSpc>
                <a:spcPct val="150000"/>
              </a:lnSpc>
              <a:buNone/>
            </a:pPr>
            <a:r>
              <a:rPr lang="en-US" altLang="zh-CN" sz="2400" dirty="0" smtClean="0"/>
              <a:t>          </a:t>
            </a:r>
            <a:r>
              <a:rPr lang="zh-CN" altLang="zh-CN" sz="2400" dirty="0" smtClean="0"/>
              <a:t>战略</a:t>
            </a:r>
            <a:r>
              <a:rPr lang="zh-CN" altLang="zh-CN" sz="2400" dirty="0"/>
              <a:t>层决策包括明确实施协同运输管理的相关参与者之间的战略伙伴关系，以及战略合作的方式、保障措施等，具体包括签署正式合作协议，规定合作时间、合作范围，并决定流程，确定所需的共享数据及如何进行信息共享。</a:t>
            </a:r>
            <a:endParaRPr lang="zh-CN" altLang="en-US" sz="2400" dirty="0"/>
          </a:p>
        </p:txBody>
      </p:sp>
    </p:spTree>
    <p:extLst>
      <p:ext uri="{BB962C8B-B14F-4D97-AF65-F5344CB8AC3E}">
        <p14:creationId xmlns:p14="http://schemas.microsoft.com/office/powerpoint/2010/main" val="145209113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solidFill>
                  <a:schemeClr val="tx1">
                    <a:lumMod val="95000"/>
                    <a:lumOff val="5000"/>
                  </a:schemeClr>
                </a:solidFill>
              </a:rPr>
              <a:t>第四节 供应链协同运输管理</a:t>
            </a:r>
            <a:endParaRPr lang="zh-CN" altLang="en-US" dirty="0"/>
          </a:p>
        </p:txBody>
      </p:sp>
      <p:sp>
        <p:nvSpPr>
          <p:cNvPr id="3" name="内容占位符 2"/>
          <p:cNvSpPr>
            <a:spLocks noGrp="1"/>
          </p:cNvSpPr>
          <p:nvPr>
            <p:ph idx="1"/>
          </p:nvPr>
        </p:nvSpPr>
        <p:spPr/>
        <p:txBody>
          <a:bodyPr>
            <a:normAutofit/>
          </a:bodyPr>
          <a:lstStyle/>
          <a:p>
            <a:pPr marL="0" indent="0" algn="just">
              <a:lnSpc>
                <a:spcPct val="150000"/>
              </a:lnSpc>
              <a:buNone/>
            </a:pPr>
            <a:r>
              <a:rPr lang="en-US" altLang="zh-CN" sz="2400" dirty="0" smtClean="0"/>
              <a:t>      </a:t>
            </a:r>
            <a:r>
              <a:rPr lang="en-US" altLang="zh-CN" sz="2400" dirty="0" smtClean="0"/>
              <a:t>2.</a:t>
            </a:r>
            <a:r>
              <a:rPr lang="zh-CN" altLang="zh-CN" sz="2400" b="1" dirty="0" smtClean="0"/>
              <a:t>战术</a:t>
            </a:r>
            <a:r>
              <a:rPr lang="zh-CN" altLang="zh-CN" sz="2400" b="1" dirty="0" smtClean="0"/>
              <a:t>层</a:t>
            </a:r>
            <a:endParaRPr lang="en-US" altLang="zh-CN" sz="2400" b="1" dirty="0" smtClean="0"/>
          </a:p>
          <a:p>
            <a:pPr marL="0" indent="0" algn="just">
              <a:lnSpc>
                <a:spcPct val="150000"/>
              </a:lnSpc>
              <a:buNone/>
            </a:pPr>
            <a:r>
              <a:rPr lang="en-US" altLang="zh-CN" sz="2400" dirty="0" smtClean="0"/>
              <a:t>      </a:t>
            </a:r>
            <a:r>
              <a:rPr lang="zh-CN" altLang="zh-CN" sz="2400" dirty="0" smtClean="0"/>
              <a:t>战术</a:t>
            </a:r>
            <a:r>
              <a:rPr lang="zh-CN" altLang="zh-CN" sz="2400" dirty="0"/>
              <a:t>层决策包括以制定产品</a:t>
            </a:r>
            <a:r>
              <a:rPr lang="en-US" altLang="zh-CN" sz="2400" dirty="0"/>
              <a:t>/</a:t>
            </a:r>
            <a:r>
              <a:rPr lang="zh-CN" altLang="zh-CN" sz="2400" dirty="0"/>
              <a:t>订单的预测计划为起点，制定运输流程的计划内容。产品</a:t>
            </a:r>
            <a:r>
              <a:rPr lang="en-US" altLang="zh-CN" sz="2400" dirty="0"/>
              <a:t>/</a:t>
            </a:r>
            <a:r>
              <a:rPr lang="zh-CN" altLang="zh-CN" sz="2400" dirty="0"/>
              <a:t>订单预测完成后，根据预定的装载策略制定发货计划（如集成或合并运输）。</a:t>
            </a:r>
            <a:endParaRPr lang="zh-CN" altLang="en-US" sz="2400" dirty="0"/>
          </a:p>
        </p:txBody>
      </p:sp>
    </p:spTree>
    <p:extLst>
      <p:ext uri="{BB962C8B-B14F-4D97-AF65-F5344CB8AC3E}">
        <p14:creationId xmlns:p14="http://schemas.microsoft.com/office/powerpoint/2010/main" val="177388317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solidFill>
                  <a:schemeClr val="tx1">
                    <a:lumMod val="95000"/>
                    <a:lumOff val="5000"/>
                  </a:schemeClr>
                </a:solidFill>
              </a:rPr>
              <a:t>第一节 供应链环境下物流管理的核心问题</a:t>
            </a:r>
            <a:endParaRPr lang="zh-CN" altLang="en-US" dirty="0"/>
          </a:p>
        </p:txBody>
      </p:sp>
      <p:sp>
        <p:nvSpPr>
          <p:cNvPr id="3" name="内容占位符 2"/>
          <p:cNvSpPr>
            <a:spLocks noGrp="1"/>
          </p:cNvSpPr>
          <p:nvPr>
            <p:ph idx="1"/>
          </p:nvPr>
        </p:nvSpPr>
        <p:spPr/>
        <p:txBody>
          <a:bodyPr>
            <a:normAutofit/>
          </a:bodyPr>
          <a:lstStyle/>
          <a:p>
            <a:pPr marL="0" indent="0" algn="just">
              <a:lnSpc>
                <a:spcPct val="110000"/>
              </a:lnSpc>
              <a:buNone/>
            </a:pPr>
            <a:r>
              <a:rPr lang="zh-CN" altLang="en-US" sz="2400" dirty="0"/>
              <a:t> 物流在</a:t>
            </a:r>
            <a:r>
              <a:rPr lang="zh-CN" altLang="zh-CN" sz="2400" dirty="0"/>
              <a:t>供应链管理中的主要作用体现在四个方面：</a:t>
            </a:r>
            <a:endParaRPr lang="en-US" altLang="zh-CN" sz="2400" dirty="0"/>
          </a:p>
          <a:p>
            <a:pPr indent="360000" algn="just">
              <a:lnSpc>
                <a:spcPct val="150000"/>
              </a:lnSpc>
              <a:buFont typeface="Wingdings" pitchFamily="2" charset="2"/>
              <a:buChar char="Ø"/>
            </a:pPr>
            <a:r>
              <a:rPr lang="zh-CN" altLang="zh-CN" sz="2400" dirty="0"/>
              <a:t>创造用户价值，降低用户成本</a:t>
            </a:r>
            <a:endParaRPr lang="en-US" altLang="zh-CN" sz="2400" dirty="0"/>
          </a:p>
          <a:p>
            <a:pPr indent="360000" algn="just">
              <a:lnSpc>
                <a:spcPct val="150000"/>
              </a:lnSpc>
              <a:buFont typeface="Wingdings" pitchFamily="2" charset="2"/>
              <a:buChar char="Ø"/>
            </a:pPr>
            <a:r>
              <a:rPr lang="zh-CN" altLang="zh-CN" sz="2400" dirty="0"/>
              <a:t>协调制造活动，提高企业敏捷性</a:t>
            </a:r>
            <a:endParaRPr lang="en-US" altLang="zh-CN" sz="2400" dirty="0"/>
          </a:p>
          <a:p>
            <a:pPr indent="360000" algn="just">
              <a:lnSpc>
                <a:spcPct val="150000"/>
              </a:lnSpc>
              <a:buFont typeface="Wingdings" pitchFamily="2" charset="2"/>
              <a:buChar char="Ø"/>
            </a:pPr>
            <a:r>
              <a:rPr lang="zh-CN" altLang="zh-CN" sz="2400" dirty="0"/>
              <a:t>提供用户服务，塑造企业形象</a:t>
            </a:r>
            <a:endParaRPr lang="en-US" altLang="zh-CN" sz="2400" dirty="0"/>
          </a:p>
          <a:p>
            <a:pPr indent="360000" algn="just">
              <a:lnSpc>
                <a:spcPct val="150000"/>
              </a:lnSpc>
              <a:buFont typeface="Wingdings" pitchFamily="2" charset="2"/>
              <a:buChar char="Ø"/>
            </a:pPr>
            <a:r>
              <a:rPr lang="zh-CN" altLang="zh-CN" sz="2400" dirty="0"/>
              <a:t>提供信息反馈，协调供需矛盾</a:t>
            </a:r>
            <a:endParaRPr lang="zh-CN" altLang="en-US" sz="2400" dirty="0"/>
          </a:p>
        </p:txBody>
      </p:sp>
    </p:spTree>
    <p:extLst>
      <p:ext uri="{BB962C8B-B14F-4D97-AF65-F5344CB8AC3E}">
        <p14:creationId xmlns:p14="http://schemas.microsoft.com/office/powerpoint/2010/main" val="187509847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solidFill>
                  <a:schemeClr val="tx1">
                    <a:lumMod val="95000"/>
                    <a:lumOff val="5000"/>
                  </a:schemeClr>
                </a:solidFill>
              </a:rPr>
              <a:t>第四节 供应链协同运输管理</a:t>
            </a:r>
            <a:endParaRPr lang="zh-CN" altLang="en-US" dirty="0"/>
          </a:p>
        </p:txBody>
      </p:sp>
      <p:sp>
        <p:nvSpPr>
          <p:cNvPr id="3" name="内容占位符 2"/>
          <p:cNvSpPr>
            <a:spLocks noGrp="1"/>
          </p:cNvSpPr>
          <p:nvPr>
            <p:ph idx="1"/>
          </p:nvPr>
        </p:nvSpPr>
        <p:spPr/>
        <p:txBody>
          <a:bodyPr/>
          <a:lstStyle/>
          <a:p>
            <a:pPr marL="0" indent="0" algn="just">
              <a:lnSpc>
                <a:spcPct val="150000"/>
              </a:lnSpc>
              <a:buNone/>
            </a:pPr>
            <a:r>
              <a:rPr lang="en-US" altLang="zh-CN" sz="2400" dirty="0" smtClean="0">
                <a:latin typeface="+mn-ea"/>
                <a:sym typeface="Wingdings"/>
              </a:rPr>
              <a:t>    </a:t>
            </a:r>
            <a:r>
              <a:rPr lang="en-US" altLang="zh-CN" sz="2400" dirty="0" smtClean="0">
                <a:latin typeface="+mn-ea"/>
                <a:sym typeface="Wingdings"/>
              </a:rPr>
              <a:t>3.</a:t>
            </a:r>
            <a:r>
              <a:rPr lang="zh-CN" altLang="zh-CN" sz="2400" b="1" dirty="0" smtClean="0"/>
              <a:t>运作</a:t>
            </a:r>
            <a:r>
              <a:rPr lang="zh-CN" altLang="zh-CN" sz="2400" b="1" dirty="0" smtClean="0"/>
              <a:t>层</a:t>
            </a:r>
            <a:endParaRPr lang="en-US" altLang="zh-CN" sz="2400" b="1" dirty="0" smtClean="0"/>
          </a:p>
          <a:p>
            <a:pPr marL="0" indent="0" algn="just">
              <a:lnSpc>
                <a:spcPct val="150000"/>
              </a:lnSpc>
              <a:buNone/>
            </a:pPr>
            <a:r>
              <a:rPr lang="en-US" altLang="zh-CN" sz="2400" dirty="0" smtClean="0"/>
              <a:t>          </a:t>
            </a:r>
            <a:r>
              <a:rPr lang="zh-CN" altLang="zh-CN" sz="2400" dirty="0" smtClean="0"/>
              <a:t>运作</a:t>
            </a:r>
            <a:r>
              <a:rPr lang="zh-CN" altLang="zh-CN" sz="2400" dirty="0"/>
              <a:t>层的决策主要是制定完成客户订单的物流运作具体操作方法，包括运输合同、配送策略（如集成、对接、组装、接力）、发货计划等。</a:t>
            </a:r>
            <a:endParaRPr lang="zh-CN" altLang="en-US" sz="2400" dirty="0"/>
          </a:p>
        </p:txBody>
      </p:sp>
    </p:spTree>
    <p:extLst>
      <p:ext uri="{BB962C8B-B14F-4D97-AF65-F5344CB8AC3E}">
        <p14:creationId xmlns:p14="http://schemas.microsoft.com/office/powerpoint/2010/main" val="344741656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solidFill>
                  <a:schemeClr val="tx1">
                    <a:lumMod val="95000"/>
                    <a:lumOff val="5000"/>
                  </a:schemeClr>
                </a:solidFill>
              </a:rPr>
              <a:t>第四节 供应链协同运输管理</a:t>
            </a:r>
            <a:endParaRPr lang="zh-CN" altLang="en-US" dirty="0"/>
          </a:p>
        </p:txBody>
      </p:sp>
      <p:sp>
        <p:nvSpPr>
          <p:cNvPr id="3" name="内容占位符 2"/>
          <p:cNvSpPr>
            <a:spLocks noGrp="1"/>
          </p:cNvSpPr>
          <p:nvPr>
            <p:ph idx="1"/>
          </p:nvPr>
        </p:nvSpPr>
        <p:spPr/>
        <p:txBody>
          <a:bodyPr>
            <a:normAutofit/>
          </a:bodyPr>
          <a:lstStyle/>
          <a:p>
            <a:pPr marL="0" indent="0">
              <a:buNone/>
            </a:pPr>
            <a:r>
              <a:rPr lang="zh-CN" altLang="en-US" sz="2400" b="1" dirty="0" smtClean="0">
                <a:effectLst>
                  <a:outerShdw blurRad="38100" dist="38100" dir="2700000" algn="tl">
                    <a:srgbClr val="000000">
                      <a:alpha val="43137"/>
                    </a:srgbClr>
                  </a:outerShdw>
                </a:effectLst>
              </a:rPr>
              <a:t>三、</a:t>
            </a:r>
            <a:r>
              <a:rPr lang="zh-CN" altLang="zh-CN" sz="2400" b="1" dirty="0" smtClean="0">
                <a:effectLst>
                  <a:outerShdw blurRad="38100" dist="38100" dir="2700000" algn="tl">
                    <a:srgbClr val="000000">
                      <a:alpha val="43137"/>
                    </a:srgbClr>
                  </a:outerShdw>
                </a:effectLst>
              </a:rPr>
              <a:t>协同</a:t>
            </a:r>
            <a:r>
              <a:rPr lang="zh-CN" altLang="zh-CN" sz="2400" b="1" dirty="0">
                <a:effectLst>
                  <a:outerShdw blurRad="38100" dist="38100" dir="2700000" algn="tl">
                    <a:srgbClr val="000000">
                      <a:alpha val="43137"/>
                    </a:srgbClr>
                  </a:outerShdw>
                </a:effectLst>
              </a:rPr>
              <a:t>运输管理</a:t>
            </a:r>
            <a:r>
              <a:rPr lang="zh-CN" altLang="zh-CN" sz="2400" b="1" dirty="0" smtClean="0">
                <a:effectLst>
                  <a:outerShdw blurRad="38100" dist="38100" dir="2700000" algn="tl">
                    <a:srgbClr val="000000">
                      <a:alpha val="43137"/>
                    </a:srgbClr>
                  </a:outerShdw>
                </a:effectLst>
              </a:rPr>
              <a:t>的</a:t>
            </a:r>
            <a:r>
              <a:rPr lang="zh-CN" altLang="en-US" sz="2400" b="1" dirty="0" smtClean="0">
                <a:effectLst>
                  <a:outerShdw blurRad="38100" dist="38100" dir="2700000" algn="tl">
                    <a:srgbClr val="000000">
                      <a:alpha val="43137"/>
                    </a:srgbClr>
                  </a:outerShdw>
                </a:effectLst>
              </a:rPr>
              <a:t>实施</a:t>
            </a:r>
            <a:endParaRPr lang="en-US" altLang="zh-CN" sz="2400" b="1" dirty="0" smtClean="0">
              <a:effectLst>
                <a:outerShdw blurRad="38100" dist="38100" dir="2700000" algn="tl">
                  <a:srgbClr val="000000">
                    <a:alpha val="43137"/>
                  </a:srgbClr>
                </a:outerShdw>
              </a:effectLst>
            </a:endParaRPr>
          </a:p>
          <a:p>
            <a:pPr marL="0" indent="0">
              <a:buNone/>
            </a:pPr>
            <a:r>
              <a:rPr lang="zh-CN" altLang="en-US" sz="2400" b="1" dirty="0" smtClean="0">
                <a:effectLst>
                  <a:outerShdw blurRad="38100" dist="38100" dir="2700000" algn="tl">
                    <a:srgbClr val="000000">
                      <a:alpha val="43137"/>
                    </a:srgbClr>
                  </a:outerShdw>
                </a:effectLst>
              </a:rPr>
              <a:t>（一）</a:t>
            </a:r>
            <a:r>
              <a:rPr lang="zh-CN" altLang="zh-CN" sz="2400" b="1" dirty="0" smtClean="0">
                <a:effectLst>
                  <a:outerShdw blurRad="38100" dist="38100" dir="2700000" algn="tl">
                    <a:srgbClr val="000000">
                      <a:alpha val="43137"/>
                    </a:srgbClr>
                  </a:outerShdw>
                </a:effectLst>
              </a:rPr>
              <a:t>协同运输管理的</a:t>
            </a:r>
            <a:r>
              <a:rPr lang="zh-CN" altLang="en-US" sz="2400" b="1" dirty="0" smtClean="0">
                <a:effectLst>
                  <a:outerShdw blurRad="38100" dist="38100" dir="2700000" algn="tl">
                    <a:srgbClr val="000000">
                      <a:alpha val="43137"/>
                    </a:srgbClr>
                  </a:outerShdw>
                </a:effectLst>
              </a:rPr>
              <a:t>实施的实施过程</a:t>
            </a:r>
            <a:endParaRPr lang="en-US" altLang="zh-CN" sz="2400" b="1" dirty="0" smtClean="0">
              <a:effectLst>
                <a:outerShdw blurRad="38100" dist="38100" dir="2700000" algn="tl">
                  <a:srgbClr val="000000">
                    <a:alpha val="43137"/>
                  </a:srgbClr>
                </a:outerShdw>
              </a:effectLst>
            </a:endParaRPr>
          </a:p>
          <a:p>
            <a:pPr marL="0" indent="0">
              <a:lnSpc>
                <a:spcPct val="150000"/>
              </a:lnSpc>
              <a:buNone/>
            </a:pPr>
            <a:r>
              <a:rPr lang="en-US" altLang="zh-CN" sz="2400" dirty="0"/>
              <a:t> </a:t>
            </a:r>
            <a:r>
              <a:rPr lang="en-US" altLang="zh-CN" sz="2400" dirty="0" smtClean="0"/>
              <a:t>    </a:t>
            </a:r>
            <a:r>
              <a:rPr lang="en-US" altLang="zh-CN" sz="2400" dirty="0" smtClean="0"/>
              <a:t>1.</a:t>
            </a:r>
            <a:r>
              <a:rPr lang="zh-CN" altLang="zh-CN" sz="2400" dirty="0" smtClean="0"/>
              <a:t>计划</a:t>
            </a:r>
            <a:r>
              <a:rPr lang="zh-CN" altLang="zh-CN" sz="2400" dirty="0" smtClean="0"/>
              <a:t>阶段</a:t>
            </a:r>
            <a:endParaRPr lang="en-US" altLang="zh-CN" sz="2400" dirty="0" smtClean="0"/>
          </a:p>
          <a:p>
            <a:pPr>
              <a:lnSpc>
                <a:spcPct val="150000"/>
              </a:lnSpc>
              <a:buFont typeface="Wingdings" pitchFamily="2" charset="2"/>
              <a:buChar char="Ø"/>
            </a:pPr>
            <a:r>
              <a:rPr lang="zh-CN" altLang="zh-CN" sz="2400" dirty="0"/>
              <a:t>各个商务伙伴建立协作协议确立合作关系，确立运输出货、例外情况处理和主要绩效指数等多方面的关系协议和处理</a:t>
            </a:r>
            <a:r>
              <a:rPr lang="zh-CN" altLang="zh-CN" sz="2400" dirty="0" smtClean="0"/>
              <a:t>方法</a:t>
            </a:r>
            <a:endParaRPr lang="en-US" altLang="zh-CN" sz="2400" dirty="0" smtClean="0"/>
          </a:p>
          <a:p>
            <a:pPr>
              <a:lnSpc>
                <a:spcPct val="150000"/>
              </a:lnSpc>
              <a:buFont typeface="Wingdings" pitchFamily="2" charset="2"/>
              <a:buChar char="Ø"/>
            </a:pPr>
            <a:r>
              <a:rPr lang="zh-CN" altLang="zh-CN" sz="2400" dirty="0"/>
              <a:t>建立总计划，决定资源和设备需求，并与运输计划相</a:t>
            </a:r>
            <a:r>
              <a:rPr lang="zh-CN" altLang="zh-CN" sz="2400" dirty="0" smtClean="0"/>
              <a:t>匹配</a:t>
            </a:r>
            <a:endParaRPr lang="zh-CN" altLang="en-US" sz="2400" dirty="0"/>
          </a:p>
        </p:txBody>
      </p:sp>
    </p:spTree>
    <p:extLst>
      <p:ext uri="{BB962C8B-B14F-4D97-AF65-F5344CB8AC3E}">
        <p14:creationId xmlns:p14="http://schemas.microsoft.com/office/powerpoint/2010/main" val="183776153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solidFill>
                  <a:schemeClr val="tx1">
                    <a:lumMod val="95000"/>
                    <a:lumOff val="5000"/>
                  </a:schemeClr>
                </a:solidFill>
              </a:rPr>
              <a:t>第四节 供应链协同运输管理</a:t>
            </a:r>
            <a:endParaRPr lang="zh-CN" altLang="en-US" dirty="0"/>
          </a:p>
        </p:txBody>
      </p:sp>
      <p:sp>
        <p:nvSpPr>
          <p:cNvPr id="3" name="内容占位符 2"/>
          <p:cNvSpPr>
            <a:spLocks noGrp="1"/>
          </p:cNvSpPr>
          <p:nvPr>
            <p:ph idx="1"/>
          </p:nvPr>
        </p:nvSpPr>
        <p:spPr/>
        <p:txBody>
          <a:bodyPr/>
          <a:lstStyle/>
          <a:p>
            <a:pPr marL="0" indent="0" algn="ctr">
              <a:buNone/>
            </a:pPr>
            <a:r>
              <a:rPr lang="zh-CN" altLang="en-US" b="1" dirty="0" smtClean="0"/>
              <a:t>计划阶段</a:t>
            </a:r>
            <a:endParaRPr lang="zh-CN" altLang="en-US" b="1" dirty="0"/>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286000"/>
            <a:ext cx="8986197" cy="2376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0711354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solidFill>
                  <a:schemeClr val="tx1">
                    <a:lumMod val="95000"/>
                    <a:lumOff val="5000"/>
                  </a:schemeClr>
                </a:solidFill>
              </a:rPr>
              <a:t>第四节 供应链协同运输管理</a:t>
            </a:r>
            <a:endParaRPr lang="zh-CN" altLang="en-US" dirty="0"/>
          </a:p>
        </p:txBody>
      </p:sp>
      <p:sp>
        <p:nvSpPr>
          <p:cNvPr id="3" name="内容占位符 2"/>
          <p:cNvSpPr>
            <a:spLocks noGrp="1"/>
          </p:cNvSpPr>
          <p:nvPr>
            <p:ph idx="1"/>
          </p:nvPr>
        </p:nvSpPr>
        <p:spPr/>
        <p:txBody>
          <a:bodyPr>
            <a:normAutofit/>
          </a:bodyPr>
          <a:lstStyle/>
          <a:p>
            <a:pPr marL="0" indent="0">
              <a:lnSpc>
                <a:spcPct val="150000"/>
              </a:lnSpc>
              <a:buNone/>
            </a:pPr>
            <a:r>
              <a:rPr lang="en-US" altLang="zh-CN" sz="2400" dirty="0"/>
              <a:t> </a:t>
            </a:r>
            <a:r>
              <a:rPr lang="en-US" altLang="zh-CN" sz="2400" dirty="0" smtClean="0"/>
              <a:t>2.</a:t>
            </a:r>
            <a:r>
              <a:rPr lang="zh-CN" altLang="en-US" sz="2400" dirty="0" smtClean="0"/>
              <a:t>预测</a:t>
            </a:r>
            <a:r>
              <a:rPr lang="zh-CN" altLang="zh-CN" sz="2400" dirty="0" smtClean="0"/>
              <a:t>阶段</a:t>
            </a:r>
            <a:endParaRPr lang="en-US" altLang="zh-CN" sz="2400" dirty="0" smtClean="0"/>
          </a:p>
          <a:p>
            <a:pPr>
              <a:lnSpc>
                <a:spcPct val="150000"/>
              </a:lnSpc>
              <a:buFont typeface="Wingdings" pitchFamily="2" charset="2"/>
              <a:buChar char="Ø"/>
            </a:pPr>
            <a:r>
              <a:rPr lang="zh-CN" altLang="zh-CN" sz="2400" dirty="0"/>
              <a:t>分享各自订单和出货计划，承运商根据计划量的变化来调整设备</a:t>
            </a:r>
            <a:r>
              <a:rPr lang="zh-CN" altLang="zh-CN" sz="2400" dirty="0" smtClean="0"/>
              <a:t>要求</a:t>
            </a:r>
            <a:endParaRPr lang="en-US" altLang="zh-CN" sz="2400" dirty="0" smtClean="0"/>
          </a:p>
          <a:p>
            <a:pPr>
              <a:lnSpc>
                <a:spcPct val="150000"/>
              </a:lnSpc>
              <a:buFont typeface="Wingdings" pitchFamily="2" charset="2"/>
              <a:buChar char="Ø"/>
            </a:pPr>
            <a:r>
              <a:rPr lang="zh-CN" altLang="zh-CN" sz="2400" dirty="0"/>
              <a:t>发现生产商、分销商、承运商的例外</a:t>
            </a:r>
            <a:r>
              <a:rPr lang="zh-CN" altLang="zh-CN" sz="2400" dirty="0" smtClean="0"/>
              <a:t>情况</a:t>
            </a:r>
            <a:endParaRPr lang="en-US" altLang="zh-CN" sz="2400" dirty="0" smtClean="0"/>
          </a:p>
          <a:p>
            <a:pPr>
              <a:lnSpc>
                <a:spcPct val="150000"/>
              </a:lnSpc>
              <a:buFont typeface="Wingdings" pitchFamily="2" charset="2"/>
              <a:buChar char="Ø"/>
            </a:pPr>
            <a:r>
              <a:rPr lang="zh-CN" altLang="zh-CN" sz="2400" dirty="0"/>
              <a:t>协同解决</a:t>
            </a:r>
            <a:endParaRPr lang="zh-CN" altLang="en-US" sz="2400" dirty="0"/>
          </a:p>
        </p:txBody>
      </p:sp>
    </p:spTree>
    <p:extLst>
      <p:ext uri="{BB962C8B-B14F-4D97-AF65-F5344CB8AC3E}">
        <p14:creationId xmlns:p14="http://schemas.microsoft.com/office/powerpoint/2010/main" val="71639315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solidFill>
                  <a:schemeClr val="tx1">
                    <a:lumMod val="95000"/>
                    <a:lumOff val="5000"/>
                  </a:schemeClr>
                </a:solidFill>
              </a:rPr>
              <a:t>第四节 供应链协同运输管理</a:t>
            </a:r>
            <a:endParaRPr lang="zh-CN" altLang="en-US" dirty="0"/>
          </a:p>
        </p:txBody>
      </p:sp>
      <p:sp>
        <p:nvSpPr>
          <p:cNvPr id="3" name="内容占位符 2"/>
          <p:cNvSpPr>
            <a:spLocks noGrp="1"/>
          </p:cNvSpPr>
          <p:nvPr>
            <p:ph idx="1"/>
          </p:nvPr>
        </p:nvSpPr>
        <p:spPr/>
        <p:txBody>
          <a:bodyPr/>
          <a:lstStyle/>
          <a:p>
            <a:pPr marL="0" indent="0" algn="ctr">
              <a:buNone/>
            </a:pPr>
            <a:r>
              <a:rPr lang="zh-CN" altLang="en-US" dirty="0" smtClean="0"/>
              <a:t>预测阶段</a:t>
            </a:r>
            <a:endParaRPr lang="zh-CN" altLang="en-US" dirty="0"/>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8600" y="2667000"/>
            <a:ext cx="8552163" cy="227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4636148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solidFill>
                  <a:schemeClr val="tx1">
                    <a:lumMod val="95000"/>
                    <a:lumOff val="5000"/>
                  </a:schemeClr>
                </a:solidFill>
              </a:rPr>
              <a:t>第四节 供应链协同运输管理</a:t>
            </a:r>
            <a:endParaRPr lang="zh-CN" altLang="en-US" dirty="0"/>
          </a:p>
        </p:txBody>
      </p:sp>
      <p:sp>
        <p:nvSpPr>
          <p:cNvPr id="3" name="内容占位符 2"/>
          <p:cNvSpPr>
            <a:spLocks noGrp="1"/>
          </p:cNvSpPr>
          <p:nvPr>
            <p:ph idx="1"/>
          </p:nvPr>
        </p:nvSpPr>
        <p:spPr/>
        <p:txBody>
          <a:bodyPr>
            <a:normAutofit lnSpcReduction="10000"/>
          </a:bodyPr>
          <a:lstStyle/>
          <a:p>
            <a:pPr marL="0" indent="0">
              <a:buNone/>
            </a:pPr>
            <a:r>
              <a:rPr lang="en-US" altLang="zh-CN" sz="2400" dirty="0" smtClean="0">
                <a:latin typeface="+mn-ea"/>
                <a:sym typeface="Wingdings"/>
              </a:rPr>
              <a:t>3.</a:t>
            </a:r>
            <a:r>
              <a:rPr lang="zh-CN" altLang="en-US" sz="2400" dirty="0" smtClean="0">
                <a:latin typeface="+mn-ea"/>
                <a:sym typeface="Wingdings"/>
              </a:rPr>
              <a:t>执行阶段</a:t>
            </a:r>
            <a:endParaRPr lang="en-US" altLang="zh-CN" sz="2400" dirty="0" smtClean="0">
              <a:latin typeface="+mn-ea"/>
              <a:sym typeface="Wingdings"/>
            </a:endParaRPr>
          </a:p>
          <a:p>
            <a:pPr marL="0" indent="0">
              <a:buNone/>
            </a:pPr>
            <a:r>
              <a:rPr lang="zh-CN" altLang="zh-CN" sz="2400" dirty="0">
                <a:latin typeface="Times New Roman" pitchFamily="18" charset="0"/>
                <a:cs typeface="Times New Roman" pitchFamily="18" charset="0"/>
              </a:rPr>
              <a:t>执行阶段由</a:t>
            </a:r>
            <a:r>
              <a:rPr lang="en-US" altLang="zh-CN" sz="2400" dirty="0">
                <a:latin typeface="Times New Roman" pitchFamily="18" charset="0"/>
                <a:cs typeface="Times New Roman" pitchFamily="18" charset="0"/>
              </a:rPr>
              <a:t>4</a:t>
            </a:r>
            <a:r>
              <a:rPr lang="zh-CN" altLang="zh-CN" sz="2400" dirty="0">
                <a:latin typeface="Times New Roman" pitchFamily="18" charset="0"/>
                <a:cs typeface="Times New Roman" pitchFamily="18" charset="0"/>
              </a:rPr>
              <a:t>层次、</a:t>
            </a:r>
            <a:r>
              <a:rPr lang="en-US" altLang="zh-CN" sz="2400" dirty="0">
                <a:latin typeface="Times New Roman" pitchFamily="18" charset="0"/>
                <a:cs typeface="Times New Roman" pitchFamily="18" charset="0"/>
              </a:rPr>
              <a:t>6</a:t>
            </a:r>
            <a:r>
              <a:rPr lang="zh-CN" altLang="zh-CN" sz="2400" dirty="0">
                <a:latin typeface="Times New Roman" pitchFamily="18" charset="0"/>
                <a:cs typeface="Times New Roman" pitchFamily="18" charset="0"/>
              </a:rPr>
              <a:t>个步骤</a:t>
            </a:r>
            <a:r>
              <a:rPr lang="zh-CN" altLang="zh-CN" sz="2400" dirty="0" smtClean="0">
                <a:latin typeface="Times New Roman" pitchFamily="18" charset="0"/>
                <a:cs typeface="Times New Roman" pitchFamily="18" charset="0"/>
              </a:rPr>
              <a:t>组成</a:t>
            </a:r>
            <a:r>
              <a:rPr lang="zh-CN" altLang="en-US" sz="2400" dirty="0" smtClean="0">
                <a:latin typeface="Times New Roman" pitchFamily="18" charset="0"/>
                <a:cs typeface="Times New Roman" pitchFamily="18" charset="0"/>
              </a:rPr>
              <a:t>。</a:t>
            </a:r>
            <a:endParaRPr lang="zh-CN" altLang="zh-CN" sz="2400" dirty="0">
              <a:latin typeface="Times New Roman" pitchFamily="18" charset="0"/>
              <a:cs typeface="Times New Roman" pitchFamily="18" charset="0"/>
            </a:endParaRPr>
          </a:p>
          <a:p>
            <a:pPr marL="0" indent="0">
              <a:buNone/>
            </a:pPr>
            <a:r>
              <a:rPr lang="zh-CN" altLang="zh-CN" sz="2400" b="1" dirty="0">
                <a:solidFill>
                  <a:srgbClr val="FF0000"/>
                </a:solidFill>
              </a:rPr>
              <a:t>第一层次</a:t>
            </a:r>
            <a:r>
              <a:rPr lang="zh-CN" altLang="zh-CN" sz="2400" b="1" dirty="0" smtClean="0">
                <a:solidFill>
                  <a:srgbClr val="FF0000"/>
                </a:solidFill>
              </a:rPr>
              <a:t>：</a:t>
            </a:r>
            <a:r>
              <a:rPr lang="zh-CN" altLang="zh-CN" sz="2400" dirty="0"/>
              <a:t>货运</a:t>
            </a:r>
            <a:r>
              <a:rPr lang="zh-CN" altLang="zh-CN" sz="2400" dirty="0" smtClean="0"/>
              <a:t>补给</a:t>
            </a:r>
            <a:endParaRPr lang="en-US" altLang="zh-CN" sz="2400" dirty="0" smtClean="0"/>
          </a:p>
          <a:p>
            <a:pPr>
              <a:buFont typeface="Wingdings" pitchFamily="2" charset="2"/>
              <a:buChar char="Ø"/>
            </a:pPr>
            <a:r>
              <a:rPr lang="zh-CN" altLang="zh-CN" sz="2400" dirty="0"/>
              <a:t>在已解决的订单预测中，创建订单和货运</a:t>
            </a:r>
            <a:r>
              <a:rPr lang="zh-CN" altLang="zh-CN" sz="2400" dirty="0" smtClean="0"/>
              <a:t>补给</a:t>
            </a:r>
            <a:endParaRPr lang="en-US" altLang="zh-CN" sz="2400" dirty="0" smtClean="0"/>
          </a:p>
          <a:p>
            <a:pPr>
              <a:buFont typeface="Wingdings" pitchFamily="2" charset="2"/>
              <a:buChar char="Ø"/>
            </a:pPr>
            <a:r>
              <a:rPr lang="zh-CN" altLang="zh-CN" sz="2400" dirty="0"/>
              <a:t>在已知的设备能用性、装货和运输需求情况下，鉴别例外</a:t>
            </a:r>
            <a:r>
              <a:rPr lang="zh-CN" altLang="zh-CN" sz="2400" dirty="0" smtClean="0"/>
              <a:t>情况</a:t>
            </a:r>
            <a:endParaRPr lang="en-US" altLang="zh-CN" sz="2400" dirty="0" smtClean="0"/>
          </a:p>
          <a:p>
            <a:pPr>
              <a:buFont typeface="Wingdings" pitchFamily="2" charset="2"/>
              <a:buChar char="Ø"/>
            </a:pPr>
            <a:r>
              <a:rPr lang="zh-CN" altLang="zh-CN" sz="2400" dirty="0"/>
              <a:t>协同</a:t>
            </a:r>
            <a:r>
              <a:rPr lang="zh-CN" altLang="zh-CN" sz="2400" dirty="0" smtClean="0"/>
              <a:t>解决</a:t>
            </a:r>
            <a:endParaRPr lang="en-US" altLang="zh-CN" sz="2400" dirty="0" smtClean="0"/>
          </a:p>
          <a:p>
            <a:pPr marL="0" indent="0">
              <a:buNone/>
            </a:pPr>
            <a:r>
              <a:rPr lang="zh-CN" altLang="zh-CN" sz="2400" b="1" dirty="0">
                <a:solidFill>
                  <a:srgbClr val="FF0000"/>
                </a:solidFill>
              </a:rPr>
              <a:t>第二层次</a:t>
            </a:r>
            <a:r>
              <a:rPr lang="zh-CN" altLang="zh-CN" sz="2400" b="1" dirty="0" smtClean="0">
                <a:solidFill>
                  <a:srgbClr val="FF0000"/>
                </a:solidFill>
              </a:rPr>
              <a:t>：</a:t>
            </a:r>
            <a:r>
              <a:rPr lang="zh-CN" altLang="zh-CN" sz="2400" dirty="0" smtClean="0"/>
              <a:t>分配</a:t>
            </a:r>
            <a:endParaRPr lang="en-US" altLang="zh-CN" sz="2400" dirty="0" smtClean="0"/>
          </a:p>
          <a:p>
            <a:pPr>
              <a:buFont typeface="Wingdings" pitchFamily="2" charset="2"/>
              <a:buChar char="Ø"/>
            </a:pPr>
            <a:r>
              <a:rPr lang="zh-CN" altLang="zh-CN" sz="2400" dirty="0"/>
              <a:t>创建最终运输合同，协同确定补给协议和</a:t>
            </a:r>
            <a:r>
              <a:rPr lang="zh-CN" altLang="zh-CN" sz="2400" dirty="0" smtClean="0"/>
              <a:t>运输条件</a:t>
            </a:r>
            <a:endParaRPr lang="en-US" altLang="zh-CN" sz="2400" dirty="0" smtClean="0"/>
          </a:p>
          <a:p>
            <a:pPr>
              <a:buFont typeface="Wingdings" pitchFamily="2" charset="2"/>
              <a:buChar char="Ø"/>
            </a:pPr>
            <a:r>
              <a:rPr lang="zh-CN" altLang="zh-CN" sz="2400" dirty="0"/>
              <a:t>通过发现分配周期和任何例外情况，持续更新运输状态；解决运输例外情况</a:t>
            </a:r>
            <a:endParaRPr lang="zh-CN" altLang="en-US" sz="2400" dirty="0"/>
          </a:p>
        </p:txBody>
      </p:sp>
    </p:spTree>
    <p:extLst>
      <p:ext uri="{BB962C8B-B14F-4D97-AF65-F5344CB8AC3E}">
        <p14:creationId xmlns:p14="http://schemas.microsoft.com/office/powerpoint/2010/main" val="367825214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solidFill>
                  <a:schemeClr val="tx1">
                    <a:lumMod val="95000"/>
                    <a:lumOff val="5000"/>
                  </a:schemeClr>
                </a:solidFill>
              </a:rPr>
              <a:t>第四节 供应链协同运输管理</a:t>
            </a:r>
            <a:endParaRPr lang="zh-CN" altLang="en-US" dirty="0"/>
          </a:p>
        </p:txBody>
      </p:sp>
      <p:sp>
        <p:nvSpPr>
          <p:cNvPr id="3" name="内容占位符 2"/>
          <p:cNvSpPr>
            <a:spLocks noGrp="1"/>
          </p:cNvSpPr>
          <p:nvPr>
            <p:ph idx="1"/>
          </p:nvPr>
        </p:nvSpPr>
        <p:spPr/>
        <p:txBody>
          <a:bodyPr/>
          <a:lstStyle/>
          <a:p>
            <a:pPr marL="0" indent="0">
              <a:lnSpc>
                <a:spcPct val="150000"/>
              </a:lnSpc>
              <a:buNone/>
            </a:pPr>
            <a:r>
              <a:rPr lang="zh-CN" altLang="zh-CN" sz="2400" b="1" dirty="0" smtClean="0">
                <a:solidFill>
                  <a:srgbClr val="FF0000"/>
                </a:solidFill>
              </a:rPr>
              <a:t>第</a:t>
            </a:r>
            <a:r>
              <a:rPr lang="zh-CN" altLang="en-US" sz="2400" b="1" dirty="0" smtClean="0">
                <a:solidFill>
                  <a:srgbClr val="FF0000"/>
                </a:solidFill>
              </a:rPr>
              <a:t>三</a:t>
            </a:r>
            <a:r>
              <a:rPr lang="zh-CN" altLang="zh-CN" sz="2400" b="1" dirty="0" smtClean="0">
                <a:solidFill>
                  <a:srgbClr val="FF0000"/>
                </a:solidFill>
              </a:rPr>
              <a:t>层次：</a:t>
            </a:r>
            <a:r>
              <a:rPr lang="zh-CN" altLang="zh-CN" sz="2400" dirty="0" smtClean="0"/>
              <a:t>支付</a:t>
            </a:r>
            <a:endParaRPr lang="en-US" altLang="zh-CN" sz="2400" dirty="0" smtClean="0"/>
          </a:p>
          <a:p>
            <a:pPr>
              <a:lnSpc>
                <a:spcPct val="150000"/>
              </a:lnSpc>
              <a:buFont typeface="Wingdings" pitchFamily="2" charset="2"/>
              <a:buChar char="Ø"/>
            </a:pPr>
            <a:r>
              <a:rPr lang="zh-CN" altLang="zh-CN" sz="2400" dirty="0"/>
              <a:t>发现支付中的例外</a:t>
            </a:r>
            <a:r>
              <a:rPr lang="zh-CN" altLang="zh-CN" sz="2400" dirty="0" smtClean="0"/>
              <a:t>情况</a:t>
            </a:r>
            <a:endParaRPr lang="en-US" altLang="zh-CN" sz="2400" dirty="0" smtClean="0"/>
          </a:p>
          <a:p>
            <a:pPr>
              <a:lnSpc>
                <a:spcPct val="150000"/>
              </a:lnSpc>
              <a:buFont typeface="Wingdings" pitchFamily="2" charset="2"/>
              <a:buChar char="Ø"/>
            </a:pPr>
            <a:r>
              <a:rPr lang="zh-CN" altLang="zh-CN" sz="2400" dirty="0"/>
              <a:t>协同</a:t>
            </a:r>
            <a:r>
              <a:rPr lang="zh-CN" altLang="zh-CN" sz="2400" dirty="0" smtClean="0"/>
              <a:t>解决</a:t>
            </a:r>
            <a:endParaRPr lang="en-US" altLang="zh-CN" sz="2400" dirty="0" smtClean="0"/>
          </a:p>
          <a:p>
            <a:pPr marL="0" indent="0">
              <a:lnSpc>
                <a:spcPct val="150000"/>
              </a:lnSpc>
              <a:buNone/>
            </a:pPr>
            <a:r>
              <a:rPr lang="zh-CN" altLang="zh-CN" sz="2400" b="1" dirty="0" smtClean="0">
                <a:solidFill>
                  <a:srgbClr val="FF0000"/>
                </a:solidFill>
              </a:rPr>
              <a:t>第</a:t>
            </a:r>
            <a:r>
              <a:rPr lang="zh-CN" altLang="en-US" sz="2400" b="1" dirty="0" smtClean="0">
                <a:solidFill>
                  <a:srgbClr val="FF0000"/>
                </a:solidFill>
              </a:rPr>
              <a:t>四</a:t>
            </a:r>
            <a:r>
              <a:rPr lang="zh-CN" altLang="zh-CN" sz="2400" b="1" dirty="0" smtClean="0">
                <a:solidFill>
                  <a:srgbClr val="FF0000"/>
                </a:solidFill>
              </a:rPr>
              <a:t>层次：</a:t>
            </a:r>
            <a:r>
              <a:rPr lang="zh-CN" altLang="zh-CN" sz="2400" dirty="0" smtClean="0"/>
              <a:t>回顾</a:t>
            </a:r>
            <a:endParaRPr lang="en-US" altLang="zh-CN" sz="2400" dirty="0" smtClean="0"/>
          </a:p>
          <a:p>
            <a:pPr>
              <a:lnSpc>
                <a:spcPct val="150000"/>
              </a:lnSpc>
              <a:buFont typeface="Wingdings" pitchFamily="2" charset="2"/>
              <a:buChar char="Ø"/>
            </a:pPr>
            <a:r>
              <a:rPr lang="zh-CN" altLang="zh-CN" sz="2400" dirty="0"/>
              <a:t>衡量整个分配过程的</a:t>
            </a:r>
            <a:r>
              <a:rPr lang="zh-CN" altLang="zh-CN" sz="2400" dirty="0" smtClean="0"/>
              <a:t>绩效</a:t>
            </a:r>
            <a:r>
              <a:rPr lang="zh-CN" altLang="zh-CN" sz="2400" dirty="0"/>
              <a:t>，寻找机会继续改进</a:t>
            </a:r>
            <a:endParaRPr lang="en-US" altLang="zh-CN" sz="2400" dirty="0" smtClean="0"/>
          </a:p>
          <a:p>
            <a:pPr marL="0" indent="0">
              <a:buNone/>
            </a:pPr>
            <a:endParaRPr lang="zh-CN" altLang="en-US" dirty="0"/>
          </a:p>
        </p:txBody>
      </p:sp>
    </p:spTree>
    <p:extLst>
      <p:ext uri="{BB962C8B-B14F-4D97-AF65-F5344CB8AC3E}">
        <p14:creationId xmlns:p14="http://schemas.microsoft.com/office/powerpoint/2010/main" val="429231453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solidFill>
                  <a:schemeClr val="tx1">
                    <a:lumMod val="95000"/>
                    <a:lumOff val="5000"/>
                  </a:schemeClr>
                </a:solidFill>
              </a:rPr>
              <a:t>第四节 供应链协同运输管理</a:t>
            </a:r>
            <a:endParaRPr lang="zh-CN" altLang="en-US" dirty="0"/>
          </a:p>
        </p:txBody>
      </p:sp>
      <p:sp>
        <p:nvSpPr>
          <p:cNvPr id="3" name="内容占位符 2"/>
          <p:cNvSpPr>
            <a:spLocks noGrp="1"/>
          </p:cNvSpPr>
          <p:nvPr>
            <p:ph idx="1"/>
          </p:nvPr>
        </p:nvSpPr>
        <p:spPr/>
        <p:txBody>
          <a:bodyPr/>
          <a:lstStyle/>
          <a:p>
            <a:pPr marL="0" indent="0" algn="ctr">
              <a:buNone/>
            </a:pPr>
            <a:r>
              <a:rPr lang="zh-CN" altLang="en-US" dirty="0" smtClean="0"/>
              <a:t>执行阶段</a:t>
            </a:r>
            <a:endParaRPr lang="zh-CN" altLang="en-US" dirty="0"/>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90600" y="2105025"/>
            <a:ext cx="7315200" cy="4752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0532109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solidFill>
                  <a:schemeClr val="tx1">
                    <a:lumMod val="95000"/>
                    <a:lumOff val="5000"/>
                  </a:schemeClr>
                </a:solidFill>
              </a:rPr>
              <a:t>第四节 供应链协同运输管理</a:t>
            </a:r>
            <a:endParaRPr lang="zh-CN" altLang="en-US" dirty="0"/>
          </a:p>
        </p:txBody>
      </p:sp>
      <p:sp>
        <p:nvSpPr>
          <p:cNvPr id="3" name="内容占位符 2"/>
          <p:cNvSpPr>
            <a:spLocks noGrp="1"/>
          </p:cNvSpPr>
          <p:nvPr>
            <p:ph idx="1"/>
          </p:nvPr>
        </p:nvSpPr>
        <p:spPr/>
        <p:txBody>
          <a:bodyPr>
            <a:normAutofit/>
          </a:bodyPr>
          <a:lstStyle/>
          <a:p>
            <a:pPr marL="0" indent="0">
              <a:lnSpc>
                <a:spcPct val="150000"/>
              </a:lnSpc>
              <a:buNone/>
            </a:pPr>
            <a:r>
              <a:rPr lang="zh-CN" altLang="en-US" sz="2400" b="1" dirty="0" smtClean="0">
                <a:effectLst>
                  <a:outerShdw blurRad="38100" dist="38100" dir="2700000" algn="tl">
                    <a:srgbClr val="000000">
                      <a:alpha val="43137"/>
                    </a:srgbClr>
                  </a:outerShdw>
                </a:effectLst>
              </a:rPr>
              <a:t>（二）实施</a:t>
            </a:r>
            <a:r>
              <a:rPr lang="zh-CN" altLang="en-US" sz="2400" b="1" dirty="0">
                <a:effectLst>
                  <a:outerShdw blurRad="38100" dist="38100" dir="2700000" algn="tl">
                    <a:srgbClr val="000000">
                      <a:alpha val="43137"/>
                    </a:srgbClr>
                  </a:outerShdw>
                </a:effectLst>
              </a:rPr>
              <a:t>协同运输管理的关键因素和</a:t>
            </a:r>
            <a:r>
              <a:rPr lang="zh-CN" altLang="en-US" sz="2400" b="1" dirty="0" smtClean="0">
                <a:effectLst>
                  <a:outerShdw blurRad="38100" dist="38100" dir="2700000" algn="tl">
                    <a:srgbClr val="000000">
                      <a:alpha val="43137"/>
                    </a:srgbClr>
                  </a:outerShdw>
                </a:effectLst>
              </a:rPr>
              <a:t>障碍</a:t>
            </a:r>
            <a:endParaRPr lang="en-US" altLang="zh-CN" sz="2400" b="1" dirty="0" smtClean="0">
              <a:effectLst>
                <a:outerShdw blurRad="38100" dist="38100" dir="2700000" algn="tl">
                  <a:srgbClr val="000000">
                    <a:alpha val="43137"/>
                  </a:srgbClr>
                </a:outerShdw>
              </a:effectLst>
            </a:endParaRPr>
          </a:p>
          <a:p>
            <a:pPr marL="0" indent="0">
              <a:lnSpc>
                <a:spcPct val="150000"/>
              </a:lnSpc>
              <a:buNone/>
            </a:pPr>
            <a:r>
              <a:rPr lang="zh-CN" altLang="en-US" sz="2400" b="1" dirty="0" smtClean="0">
                <a:solidFill>
                  <a:srgbClr val="FF0000"/>
                </a:solidFill>
              </a:rPr>
              <a:t>      </a:t>
            </a:r>
            <a:r>
              <a:rPr lang="en-US" altLang="zh-CN" sz="2400" b="1" dirty="0" smtClean="0">
                <a:solidFill>
                  <a:srgbClr val="FF0000"/>
                </a:solidFill>
              </a:rPr>
              <a:t>1.</a:t>
            </a:r>
            <a:r>
              <a:rPr lang="zh-CN" altLang="en-US" sz="2400" b="1" dirty="0" smtClean="0">
                <a:solidFill>
                  <a:srgbClr val="FF0000"/>
                </a:solidFill>
              </a:rPr>
              <a:t> 实施</a:t>
            </a:r>
            <a:r>
              <a:rPr lang="zh-CN" altLang="en-US" sz="2400" b="1" dirty="0" smtClean="0">
                <a:solidFill>
                  <a:srgbClr val="FF0000"/>
                </a:solidFill>
              </a:rPr>
              <a:t>的关键因素：</a:t>
            </a:r>
            <a:endParaRPr lang="en-US" altLang="zh-CN" sz="2400" b="1" dirty="0" smtClean="0">
              <a:solidFill>
                <a:srgbClr val="FF0000"/>
              </a:solidFill>
            </a:endParaRPr>
          </a:p>
          <a:p>
            <a:pPr>
              <a:lnSpc>
                <a:spcPct val="150000"/>
              </a:lnSpc>
              <a:buFont typeface="Wingdings" pitchFamily="2" charset="2"/>
              <a:buChar char="Ø"/>
            </a:pPr>
            <a:r>
              <a:rPr lang="zh-CN" altLang="zh-CN" sz="2400" dirty="0"/>
              <a:t>建立和掌握运输的最佳</a:t>
            </a:r>
            <a:r>
              <a:rPr lang="zh-CN" altLang="zh-CN" sz="2400" dirty="0" smtClean="0"/>
              <a:t>实践</a:t>
            </a:r>
            <a:endParaRPr lang="en-US" altLang="zh-CN" sz="2400" dirty="0" smtClean="0"/>
          </a:p>
          <a:p>
            <a:pPr>
              <a:lnSpc>
                <a:spcPct val="150000"/>
              </a:lnSpc>
              <a:buFont typeface="Wingdings" pitchFamily="2" charset="2"/>
              <a:buChar char="Ø"/>
            </a:pPr>
            <a:r>
              <a:rPr lang="zh-CN" altLang="zh-CN" sz="2400" dirty="0"/>
              <a:t>注重供应链各方关系</a:t>
            </a:r>
            <a:r>
              <a:rPr lang="zh-CN" altLang="zh-CN" sz="2400" dirty="0" smtClean="0"/>
              <a:t>管理</a:t>
            </a:r>
            <a:endParaRPr lang="en-US" altLang="zh-CN" sz="2400" dirty="0" smtClean="0"/>
          </a:p>
          <a:p>
            <a:pPr>
              <a:lnSpc>
                <a:spcPct val="150000"/>
              </a:lnSpc>
              <a:buFont typeface="Wingdings" pitchFamily="2" charset="2"/>
              <a:buChar char="Ø"/>
            </a:pPr>
            <a:r>
              <a:rPr lang="zh-CN" altLang="zh-CN" sz="2400" dirty="0"/>
              <a:t>应用先进的信息技术</a:t>
            </a:r>
            <a:endParaRPr lang="zh-CN" altLang="en-US" sz="2400" b="1" dirty="0">
              <a:solidFill>
                <a:srgbClr val="FF0000"/>
              </a:solidFill>
            </a:endParaRPr>
          </a:p>
        </p:txBody>
      </p:sp>
    </p:spTree>
    <p:extLst>
      <p:ext uri="{BB962C8B-B14F-4D97-AF65-F5344CB8AC3E}">
        <p14:creationId xmlns:p14="http://schemas.microsoft.com/office/powerpoint/2010/main" val="221734120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solidFill>
                  <a:schemeClr val="tx1">
                    <a:lumMod val="95000"/>
                    <a:lumOff val="5000"/>
                  </a:schemeClr>
                </a:solidFill>
              </a:rPr>
              <a:t>第四节 供应链协同运输管理</a:t>
            </a:r>
            <a:endParaRPr lang="zh-CN" altLang="en-US" dirty="0"/>
          </a:p>
        </p:txBody>
      </p:sp>
      <p:sp>
        <p:nvSpPr>
          <p:cNvPr id="3" name="内容占位符 2"/>
          <p:cNvSpPr>
            <a:spLocks noGrp="1"/>
          </p:cNvSpPr>
          <p:nvPr>
            <p:ph idx="1"/>
          </p:nvPr>
        </p:nvSpPr>
        <p:spPr/>
        <p:txBody>
          <a:bodyPr>
            <a:noAutofit/>
          </a:bodyPr>
          <a:lstStyle/>
          <a:p>
            <a:pPr marL="0" indent="0" algn="just">
              <a:lnSpc>
                <a:spcPct val="150000"/>
              </a:lnSpc>
              <a:buNone/>
            </a:pPr>
            <a:r>
              <a:rPr lang="en-US" altLang="zh-CN" sz="2400" b="1" dirty="0" smtClean="0">
                <a:solidFill>
                  <a:srgbClr val="FF0000"/>
                </a:solidFill>
              </a:rPr>
              <a:t>2.</a:t>
            </a:r>
            <a:r>
              <a:rPr lang="zh-CN" altLang="zh-CN" sz="2400" b="1" dirty="0" smtClean="0">
                <a:solidFill>
                  <a:srgbClr val="FF0000"/>
                </a:solidFill>
              </a:rPr>
              <a:t>实施</a:t>
            </a:r>
            <a:r>
              <a:rPr lang="zh-CN" altLang="zh-CN" sz="2400" b="1" dirty="0">
                <a:solidFill>
                  <a:srgbClr val="FF0000"/>
                </a:solidFill>
              </a:rPr>
              <a:t>的</a:t>
            </a:r>
            <a:r>
              <a:rPr lang="zh-CN" altLang="zh-CN" sz="2400" b="1" dirty="0" smtClean="0">
                <a:solidFill>
                  <a:srgbClr val="FF0000"/>
                </a:solidFill>
              </a:rPr>
              <a:t>主要障碍</a:t>
            </a:r>
            <a:r>
              <a:rPr lang="zh-CN" altLang="en-US" sz="2400" b="1" dirty="0" smtClean="0">
                <a:solidFill>
                  <a:srgbClr val="FF0000"/>
                </a:solidFill>
              </a:rPr>
              <a:t>：</a:t>
            </a:r>
            <a:endParaRPr lang="en-US" altLang="zh-CN" sz="2400" b="1" dirty="0" smtClean="0">
              <a:solidFill>
                <a:srgbClr val="FF0000"/>
              </a:solidFill>
            </a:endParaRPr>
          </a:p>
          <a:p>
            <a:pPr algn="just">
              <a:lnSpc>
                <a:spcPct val="150000"/>
              </a:lnSpc>
              <a:buFont typeface="Wingdings" pitchFamily="2" charset="2"/>
              <a:buChar char="Ø"/>
            </a:pPr>
            <a:r>
              <a:rPr lang="zh-CN" altLang="zh-CN" sz="2400" dirty="0"/>
              <a:t>传统管理思想和体制的禁锢，仍采用传统的方法运作和进行</a:t>
            </a:r>
            <a:r>
              <a:rPr lang="zh-CN" altLang="zh-CN" sz="2400" dirty="0" smtClean="0"/>
              <a:t>成本核算</a:t>
            </a:r>
            <a:endParaRPr lang="en-US" altLang="zh-CN" sz="2400" dirty="0" smtClean="0"/>
          </a:p>
          <a:p>
            <a:pPr algn="just">
              <a:lnSpc>
                <a:spcPct val="150000"/>
              </a:lnSpc>
              <a:buFont typeface="Wingdings" pitchFamily="2" charset="2"/>
              <a:buChar char="Ø"/>
            </a:pPr>
            <a:r>
              <a:rPr lang="zh-CN" altLang="zh-CN" sz="2400" dirty="0"/>
              <a:t>成员之间对供应链的视野仍停留在自己一方，而没有从供应链整体</a:t>
            </a:r>
            <a:r>
              <a:rPr lang="zh-CN" altLang="zh-CN" sz="2400" dirty="0" smtClean="0"/>
              <a:t>看待</a:t>
            </a:r>
            <a:endParaRPr lang="en-US" altLang="zh-CN" sz="2400" dirty="0" smtClean="0"/>
          </a:p>
          <a:p>
            <a:pPr algn="just">
              <a:lnSpc>
                <a:spcPct val="150000"/>
              </a:lnSpc>
              <a:buFont typeface="Wingdings" pitchFamily="2" charset="2"/>
              <a:buChar char="Ø"/>
            </a:pPr>
            <a:r>
              <a:rPr lang="zh-CN" altLang="zh-CN" sz="2400" dirty="0"/>
              <a:t>每次谈判过程要花大量时间和经历，因此供应链各方过于注重各自利益或对协同运输管理的预期期望过</a:t>
            </a:r>
            <a:r>
              <a:rPr lang="zh-CN" altLang="zh-CN" sz="2400" dirty="0" smtClean="0"/>
              <a:t>大</a:t>
            </a:r>
            <a:endParaRPr lang="en-US" altLang="zh-CN" sz="2400" dirty="0" smtClean="0"/>
          </a:p>
          <a:p>
            <a:pPr algn="just">
              <a:lnSpc>
                <a:spcPct val="150000"/>
              </a:lnSpc>
              <a:buFont typeface="Wingdings" pitchFamily="2" charset="2"/>
              <a:buChar char="Ø"/>
            </a:pPr>
            <a:r>
              <a:rPr lang="zh-CN" altLang="zh-CN" sz="2400" dirty="0"/>
              <a:t>信息传递的不准确等</a:t>
            </a:r>
            <a:endParaRPr lang="zh-CN" altLang="en-US" sz="2400" dirty="0">
              <a:solidFill>
                <a:srgbClr val="FF0000"/>
              </a:solidFill>
            </a:endParaRPr>
          </a:p>
        </p:txBody>
      </p:sp>
    </p:spTree>
    <p:extLst>
      <p:ext uri="{BB962C8B-B14F-4D97-AF65-F5344CB8AC3E}">
        <p14:creationId xmlns:p14="http://schemas.microsoft.com/office/powerpoint/2010/main" val="350876661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solidFill>
                  <a:schemeClr val="tx1">
                    <a:lumMod val="95000"/>
                    <a:lumOff val="5000"/>
                  </a:schemeClr>
                </a:solidFill>
              </a:rPr>
              <a:t>第一节 供应链环境下物流管理的核心问题</a:t>
            </a:r>
            <a:endParaRPr lang="zh-CN" altLang="en-US" dirty="0"/>
          </a:p>
        </p:txBody>
      </p:sp>
      <p:sp>
        <p:nvSpPr>
          <p:cNvPr id="3" name="内容占位符 2"/>
          <p:cNvSpPr>
            <a:spLocks noGrp="1"/>
          </p:cNvSpPr>
          <p:nvPr>
            <p:ph idx="1"/>
          </p:nvPr>
        </p:nvSpPr>
        <p:spPr/>
        <p:txBody>
          <a:bodyPr/>
          <a:lstStyle/>
          <a:p>
            <a:pPr marL="0" indent="0">
              <a:buNone/>
            </a:pPr>
            <a:r>
              <a:rPr lang="zh-CN" altLang="en-US" sz="2400" b="1" dirty="0" smtClean="0">
                <a:effectLst>
                  <a:outerShdw blurRad="38100" dist="38100" dir="2700000" algn="tl">
                    <a:srgbClr val="000000">
                      <a:alpha val="43137"/>
                    </a:srgbClr>
                  </a:outerShdw>
                </a:effectLst>
              </a:rPr>
              <a:t>二、</a:t>
            </a:r>
            <a:r>
              <a:rPr lang="en-US" altLang="zh-CN" sz="2400" b="1" dirty="0" smtClean="0">
                <a:effectLst>
                  <a:outerShdw blurRad="38100" dist="38100" dir="2700000" algn="tl">
                    <a:srgbClr val="000000">
                      <a:alpha val="43137"/>
                    </a:srgbClr>
                  </a:outerShdw>
                </a:effectLst>
              </a:rPr>
              <a:t> </a:t>
            </a:r>
            <a:r>
              <a:rPr lang="zh-CN" altLang="zh-CN" sz="2400" b="1" dirty="0" smtClean="0">
                <a:effectLst>
                  <a:outerShdw blurRad="38100" dist="38100" dir="2700000" algn="tl">
                    <a:srgbClr val="000000">
                      <a:alpha val="43137"/>
                    </a:srgbClr>
                  </a:outerShdw>
                </a:effectLst>
              </a:rPr>
              <a:t>供应</a:t>
            </a:r>
            <a:r>
              <a:rPr lang="zh-CN" altLang="zh-CN" sz="2400" b="1" dirty="0">
                <a:effectLst>
                  <a:outerShdw blurRad="38100" dist="38100" dir="2700000" algn="tl">
                    <a:srgbClr val="000000">
                      <a:alpha val="43137"/>
                    </a:srgbClr>
                  </a:outerShdw>
                </a:effectLst>
              </a:rPr>
              <a:t>链环境下物流管理面临的</a:t>
            </a:r>
            <a:r>
              <a:rPr lang="zh-CN" altLang="zh-CN" sz="2400" b="1" dirty="0" smtClean="0">
                <a:effectLst>
                  <a:outerShdw blurRad="38100" dist="38100" dir="2700000" algn="tl">
                    <a:srgbClr val="000000">
                      <a:alpha val="43137"/>
                    </a:srgbClr>
                  </a:outerShdw>
                </a:effectLst>
              </a:rPr>
              <a:t>问题</a:t>
            </a:r>
            <a:endParaRPr lang="en-US" altLang="zh-CN" sz="2400" b="1" dirty="0" smtClean="0"/>
          </a:p>
          <a:p>
            <a:pPr>
              <a:lnSpc>
                <a:spcPct val="150000"/>
              </a:lnSpc>
              <a:buFont typeface="Wingdings" pitchFamily="2" charset="2"/>
              <a:buChar char="Ø"/>
            </a:pPr>
            <a:r>
              <a:rPr lang="zh-CN" altLang="zh-CN" sz="2400" dirty="0"/>
              <a:t>快速、准时交货的实现问题</a:t>
            </a:r>
            <a:r>
              <a:rPr lang="zh-CN" altLang="zh-CN" sz="2400" dirty="0" smtClean="0"/>
              <a:t>；</a:t>
            </a:r>
            <a:endParaRPr lang="en-US" altLang="zh-CN" sz="2400" dirty="0" smtClean="0"/>
          </a:p>
          <a:p>
            <a:pPr>
              <a:lnSpc>
                <a:spcPct val="150000"/>
              </a:lnSpc>
              <a:buFont typeface="Wingdings" pitchFamily="2" charset="2"/>
              <a:buChar char="Ø"/>
            </a:pPr>
            <a:r>
              <a:rPr lang="zh-CN" altLang="zh-CN" sz="2400" dirty="0"/>
              <a:t>低成本、准时的物资采购供应策略问题</a:t>
            </a:r>
            <a:r>
              <a:rPr lang="zh-CN" altLang="zh-CN" sz="2400" dirty="0" smtClean="0"/>
              <a:t>；</a:t>
            </a:r>
            <a:endParaRPr lang="en-US" altLang="zh-CN" sz="2400" dirty="0" smtClean="0"/>
          </a:p>
          <a:p>
            <a:pPr>
              <a:lnSpc>
                <a:spcPct val="150000"/>
              </a:lnSpc>
              <a:buFont typeface="Wingdings" pitchFamily="2" charset="2"/>
              <a:buChar char="Ø"/>
            </a:pPr>
            <a:r>
              <a:rPr lang="zh-CN" altLang="zh-CN" sz="2400" dirty="0"/>
              <a:t>物流系统整体成本控制问题</a:t>
            </a:r>
            <a:r>
              <a:rPr lang="zh-CN" altLang="zh-CN" sz="2400" dirty="0" smtClean="0"/>
              <a:t>；</a:t>
            </a:r>
            <a:endParaRPr lang="en-US" altLang="zh-CN" sz="2400" dirty="0" smtClean="0"/>
          </a:p>
          <a:p>
            <a:pPr>
              <a:lnSpc>
                <a:spcPct val="150000"/>
              </a:lnSpc>
              <a:buFont typeface="Wingdings" pitchFamily="2" charset="2"/>
              <a:buChar char="Ø"/>
            </a:pPr>
            <a:r>
              <a:rPr lang="zh-CN" altLang="zh-CN" sz="2400" dirty="0"/>
              <a:t>物流信息的准确输送、及时反馈与共享问题</a:t>
            </a:r>
            <a:r>
              <a:rPr lang="zh-CN" altLang="zh-CN" sz="2400" dirty="0" smtClean="0"/>
              <a:t>；</a:t>
            </a:r>
            <a:endParaRPr lang="en-US" altLang="zh-CN" sz="2400" dirty="0" smtClean="0"/>
          </a:p>
          <a:p>
            <a:pPr>
              <a:lnSpc>
                <a:spcPct val="150000"/>
              </a:lnSpc>
              <a:buFont typeface="Wingdings" pitchFamily="2" charset="2"/>
              <a:buChar char="Ø"/>
            </a:pPr>
            <a:r>
              <a:rPr lang="zh-CN" altLang="zh-CN" sz="2400" dirty="0"/>
              <a:t>物流系统的敏捷性和灵活性问题</a:t>
            </a:r>
            <a:r>
              <a:rPr lang="zh-CN" altLang="zh-CN" sz="2400" dirty="0" smtClean="0"/>
              <a:t>；</a:t>
            </a:r>
            <a:endParaRPr lang="en-US" altLang="zh-CN" sz="2400" dirty="0" smtClean="0"/>
          </a:p>
          <a:p>
            <a:pPr algn="just">
              <a:lnSpc>
                <a:spcPct val="150000"/>
              </a:lnSpc>
              <a:buFont typeface="Wingdings" pitchFamily="2" charset="2"/>
              <a:buChar char="Ø"/>
            </a:pPr>
            <a:r>
              <a:rPr lang="zh-CN" altLang="zh-CN" sz="2400" dirty="0"/>
              <a:t>供需协调，供应链实现无缝连接和协同运作问题</a:t>
            </a:r>
            <a:r>
              <a:rPr lang="zh-CN" altLang="zh-CN" dirty="0"/>
              <a:t>。</a:t>
            </a:r>
            <a:endParaRPr lang="zh-CN" altLang="en-US" dirty="0"/>
          </a:p>
        </p:txBody>
      </p:sp>
    </p:spTree>
    <p:extLst>
      <p:ext uri="{BB962C8B-B14F-4D97-AF65-F5344CB8AC3E}">
        <p14:creationId xmlns:p14="http://schemas.microsoft.com/office/powerpoint/2010/main" val="267507308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solidFill>
                  <a:schemeClr val="tx1">
                    <a:lumMod val="95000"/>
                    <a:lumOff val="5000"/>
                  </a:schemeClr>
                </a:solidFill>
              </a:rPr>
              <a:t>第四节 供应链协同运输管理</a:t>
            </a:r>
            <a:endParaRPr lang="zh-CN" altLang="en-US" dirty="0"/>
          </a:p>
        </p:txBody>
      </p:sp>
      <p:sp>
        <p:nvSpPr>
          <p:cNvPr id="3" name="内容占位符 2"/>
          <p:cNvSpPr>
            <a:spLocks noGrp="1"/>
          </p:cNvSpPr>
          <p:nvPr>
            <p:ph idx="1"/>
          </p:nvPr>
        </p:nvSpPr>
        <p:spPr/>
        <p:txBody>
          <a:bodyPr>
            <a:normAutofit lnSpcReduction="10000"/>
          </a:bodyPr>
          <a:lstStyle/>
          <a:p>
            <a:pPr marL="0" indent="0">
              <a:lnSpc>
                <a:spcPct val="150000"/>
              </a:lnSpc>
              <a:buNone/>
            </a:pPr>
            <a:r>
              <a:rPr lang="zh-CN" altLang="en-US" sz="2400" b="1" dirty="0" smtClean="0">
                <a:effectLst>
                  <a:outerShdw blurRad="38100" dist="38100" dir="2700000" algn="tl">
                    <a:srgbClr val="000000">
                      <a:alpha val="43137"/>
                    </a:srgbClr>
                  </a:outerShdw>
                </a:effectLst>
              </a:rPr>
              <a:t>四、协同</a:t>
            </a:r>
            <a:r>
              <a:rPr lang="zh-CN" altLang="en-US" sz="2400" b="1" dirty="0" smtClean="0">
                <a:effectLst>
                  <a:outerShdw blurRad="38100" dist="38100" dir="2700000" algn="tl">
                    <a:srgbClr val="000000">
                      <a:alpha val="43137"/>
                    </a:srgbClr>
                  </a:outerShdw>
                </a:effectLst>
              </a:rPr>
              <a:t>运输</a:t>
            </a:r>
            <a:r>
              <a:rPr lang="zh-CN" altLang="en-US" sz="2400" b="1" dirty="0" smtClean="0">
                <a:effectLst>
                  <a:outerShdw blurRad="38100" dist="38100" dir="2700000" algn="tl">
                    <a:srgbClr val="000000">
                      <a:alpha val="43137"/>
                    </a:srgbClr>
                  </a:outerShdw>
                </a:effectLst>
              </a:rPr>
              <a:t>管理实施案例</a:t>
            </a:r>
            <a:endParaRPr lang="en-US" altLang="zh-CN" sz="2400" b="1" dirty="0" smtClean="0">
              <a:effectLst>
                <a:outerShdw blurRad="38100" dist="38100" dir="2700000" algn="tl">
                  <a:srgbClr val="000000">
                    <a:alpha val="43137"/>
                  </a:srgbClr>
                </a:outerShdw>
              </a:effectLst>
            </a:endParaRPr>
          </a:p>
          <a:p>
            <a:pPr>
              <a:lnSpc>
                <a:spcPct val="150000"/>
              </a:lnSpc>
              <a:buFont typeface="Wingdings" pitchFamily="2" charset="2"/>
              <a:buChar char="u"/>
            </a:pPr>
            <a:r>
              <a:rPr lang="en-US" altLang="zh-CN" sz="2400" dirty="0">
                <a:solidFill>
                  <a:srgbClr val="FF0000"/>
                </a:solidFill>
                <a:latin typeface="Times New Roman" pitchFamily="18" charset="0"/>
                <a:cs typeface="Times New Roman" pitchFamily="18" charset="0"/>
              </a:rPr>
              <a:t>PC</a:t>
            </a:r>
            <a:r>
              <a:rPr lang="zh-CN" altLang="zh-CN" sz="2400" dirty="0">
                <a:solidFill>
                  <a:srgbClr val="FF0000"/>
                </a:solidFill>
                <a:latin typeface="Times New Roman" pitchFamily="18" charset="0"/>
                <a:cs typeface="Times New Roman" pitchFamily="18" charset="0"/>
              </a:rPr>
              <a:t>市场</a:t>
            </a:r>
            <a:r>
              <a:rPr lang="zh-CN" altLang="zh-CN" sz="2400" dirty="0">
                <a:latin typeface="Times New Roman" pitchFamily="18" charset="0"/>
                <a:cs typeface="Times New Roman" pitchFamily="18" charset="0"/>
              </a:rPr>
              <a:t>竞争越趋</a:t>
            </a:r>
            <a:r>
              <a:rPr lang="zh-CN" altLang="zh-CN" sz="2400" dirty="0" smtClean="0">
                <a:latin typeface="Times New Roman" pitchFamily="18" charset="0"/>
                <a:cs typeface="Times New Roman" pitchFamily="18" charset="0"/>
              </a:rPr>
              <a:t>激烈为了</a:t>
            </a:r>
            <a:r>
              <a:rPr lang="zh-CN" altLang="zh-CN" sz="2400" dirty="0">
                <a:latin typeface="Times New Roman" pitchFamily="18" charset="0"/>
                <a:cs typeface="Times New Roman" pitchFamily="18" charset="0"/>
              </a:rPr>
              <a:t>减少周转时间和总成本，台湾笔记本电脑生产商决定转变国际运输策略，利用</a:t>
            </a:r>
            <a:r>
              <a:rPr lang="zh-CN" altLang="zh-CN" sz="2400" dirty="0">
                <a:solidFill>
                  <a:srgbClr val="FF0000"/>
                </a:solidFill>
                <a:latin typeface="Times New Roman" pitchFamily="18" charset="0"/>
                <a:cs typeface="Times New Roman" pitchFamily="18" charset="0"/>
              </a:rPr>
              <a:t>协同运输管理，实现门到门服务</a:t>
            </a:r>
            <a:r>
              <a:rPr lang="zh-CN" altLang="zh-CN" sz="2400" dirty="0">
                <a:latin typeface="Times New Roman" pitchFamily="18" charset="0"/>
                <a:cs typeface="Times New Roman" pitchFamily="18" charset="0"/>
              </a:rPr>
              <a:t>，而中间的</a:t>
            </a:r>
            <a:r>
              <a:rPr lang="zh-CN" altLang="zh-CN" sz="2400" dirty="0" smtClean="0">
                <a:solidFill>
                  <a:srgbClr val="FF0000"/>
                </a:solidFill>
                <a:latin typeface="Times New Roman" pitchFamily="18" charset="0"/>
                <a:cs typeface="Times New Roman" pitchFamily="18" charset="0"/>
              </a:rPr>
              <a:t>第三方</a:t>
            </a:r>
            <a:r>
              <a:rPr lang="zh-CN" altLang="zh-CN" sz="2400" dirty="0">
                <a:solidFill>
                  <a:srgbClr val="FF0000"/>
                </a:solidFill>
                <a:latin typeface="Times New Roman" pitchFamily="18" charset="0"/>
                <a:cs typeface="Times New Roman" pitchFamily="18" charset="0"/>
              </a:rPr>
              <a:t>物流服务</a:t>
            </a:r>
            <a:r>
              <a:rPr lang="zh-CN" altLang="zh-CN" sz="2400" dirty="0">
                <a:latin typeface="Times New Roman" pitchFamily="18" charset="0"/>
                <a:cs typeface="Times New Roman" pitchFamily="18" charset="0"/>
              </a:rPr>
              <a:t>由联邦快递</a:t>
            </a:r>
            <a:r>
              <a:rPr lang="zh-CN" altLang="zh-CN" sz="2400" dirty="0">
                <a:solidFill>
                  <a:srgbClr val="FF0000"/>
                </a:solidFill>
                <a:latin typeface="Times New Roman" pitchFamily="18" charset="0"/>
                <a:cs typeface="Times New Roman" pitchFamily="18" charset="0"/>
              </a:rPr>
              <a:t>（</a:t>
            </a:r>
            <a:r>
              <a:rPr lang="en-US" altLang="zh-CN" sz="2400" dirty="0">
                <a:solidFill>
                  <a:srgbClr val="FF0000"/>
                </a:solidFill>
                <a:latin typeface="Times New Roman" pitchFamily="18" charset="0"/>
                <a:cs typeface="Times New Roman" pitchFamily="18" charset="0"/>
              </a:rPr>
              <a:t>FedEx</a:t>
            </a:r>
            <a:r>
              <a:rPr lang="zh-CN" altLang="zh-CN" sz="2400" dirty="0">
                <a:solidFill>
                  <a:srgbClr val="FF0000"/>
                </a:solidFill>
                <a:latin typeface="Times New Roman" pitchFamily="18" charset="0"/>
                <a:cs typeface="Times New Roman" pitchFamily="18" charset="0"/>
              </a:rPr>
              <a:t>）</a:t>
            </a:r>
            <a:r>
              <a:rPr lang="zh-CN" altLang="zh-CN" sz="2400" dirty="0">
                <a:latin typeface="Times New Roman" pitchFamily="18" charset="0"/>
                <a:cs typeface="Times New Roman" pitchFamily="18" charset="0"/>
              </a:rPr>
              <a:t>负责</a:t>
            </a:r>
            <a:r>
              <a:rPr lang="zh-CN" altLang="zh-CN" sz="2400" dirty="0" smtClean="0">
                <a:latin typeface="Times New Roman" pitchFamily="18" charset="0"/>
                <a:cs typeface="Times New Roman" pitchFamily="18" charset="0"/>
              </a:rPr>
              <a:t>。</a:t>
            </a:r>
            <a:endParaRPr lang="en-US" altLang="zh-CN" sz="2400" dirty="0" smtClean="0">
              <a:latin typeface="Times New Roman" pitchFamily="18" charset="0"/>
              <a:cs typeface="Times New Roman" pitchFamily="18" charset="0"/>
            </a:endParaRPr>
          </a:p>
          <a:p>
            <a:pPr>
              <a:lnSpc>
                <a:spcPct val="150000"/>
              </a:lnSpc>
              <a:buFont typeface="Wingdings" pitchFamily="2" charset="2"/>
              <a:buChar char="u"/>
            </a:pPr>
            <a:r>
              <a:rPr lang="zh-CN" altLang="zh-CN" sz="2400" dirty="0">
                <a:latin typeface="Times New Roman" pitchFamily="18" charset="0"/>
                <a:cs typeface="Times New Roman" pitchFamily="18" charset="0"/>
              </a:rPr>
              <a:t>为了解决运力不足和服务水平增加的问题，</a:t>
            </a:r>
            <a:r>
              <a:rPr lang="en-US" altLang="zh-CN" sz="2400" dirty="0">
                <a:latin typeface="Times New Roman" pitchFamily="18" charset="0"/>
                <a:cs typeface="Times New Roman" pitchFamily="18" charset="0"/>
              </a:rPr>
              <a:t>FedEx</a:t>
            </a:r>
            <a:r>
              <a:rPr lang="zh-CN" altLang="zh-CN" sz="2400" dirty="0">
                <a:latin typeface="Times New Roman" pitchFamily="18" charset="0"/>
                <a:cs typeface="Times New Roman" pitchFamily="18" charset="0"/>
              </a:rPr>
              <a:t>在</a:t>
            </a:r>
            <a:r>
              <a:rPr lang="en-US" altLang="zh-CN" sz="2400" dirty="0">
                <a:latin typeface="Times New Roman" pitchFamily="18" charset="0"/>
                <a:cs typeface="Times New Roman" pitchFamily="18" charset="0"/>
              </a:rPr>
              <a:t>2000</a:t>
            </a:r>
            <a:r>
              <a:rPr lang="zh-CN" altLang="zh-CN" sz="2400" dirty="0">
                <a:latin typeface="Times New Roman" pitchFamily="18" charset="0"/>
                <a:cs typeface="Times New Roman" pitchFamily="18" charset="0"/>
              </a:rPr>
              <a:t>年初提出了</a:t>
            </a:r>
            <a:r>
              <a:rPr lang="en-US" altLang="zh-CN" sz="2400" dirty="0">
                <a:solidFill>
                  <a:srgbClr val="FF0000"/>
                </a:solidFill>
                <a:latin typeface="Times New Roman" pitchFamily="18" charset="0"/>
                <a:cs typeface="Times New Roman" pitchFamily="18" charset="0"/>
              </a:rPr>
              <a:t>CTM</a:t>
            </a:r>
            <a:r>
              <a:rPr lang="zh-CN" altLang="zh-CN" sz="2400" dirty="0">
                <a:latin typeface="Times New Roman" pitchFamily="18" charset="0"/>
                <a:cs typeface="Times New Roman" pitchFamily="18" charset="0"/>
              </a:rPr>
              <a:t>方案，并与主要的笔记本生产商商讨合作协议。</a:t>
            </a:r>
            <a:endParaRPr lang="en-US" altLang="zh-CN" sz="2400" b="1" dirty="0">
              <a:effectLst>
                <a:outerShdw blurRad="38100" dist="38100" dir="2700000" algn="tl">
                  <a:srgbClr val="000000">
                    <a:alpha val="43137"/>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278833594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solidFill>
                  <a:schemeClr val="tx1">
                    <a:lumMod val="95000"/>
                    <a:lumOff val="5000"/>
                  </a:schemeClr>
                </a:solidFill>
              </a:rPr>
              <a:t>第四节 供应链协同运输管理</a:t>
            </a:r>
            <a:endParaRPr lang="zh-CN" altLang="en-US" dirty="0"/>
          </a:p>
        </p:txBody>
      </p:sp>
      <p:sp>
        <p:nvSpPr>
          <p:cNvPr id="3" name="内容占位符 2"/>
          <p:cNvSpPr>
            <a:spLocks noGrp="1"/>
          </p:cNvSpPr>
          <p:nvPr>
            <p:ph idx="1"/>
          </p:nvPr>
        </p:nvSpPr>
        <p:spPr/>
        <p:txBody>
          <a:bodyPr>
            <a:normAutofit/>
          </a:bodyPr>
          <a:lstStyle/>
          <a:p>
            <a:pPr>
              <a:buFont typeface="Wingdings" pitchFamily="2" charset="2"/>
              <a:buChar char="u"/>
            </a:pPr>
            <a:r>
              <a:rPr lang="en-US" altLang="zh-CN" sz="2400" dirty="0">
                <a:latin typeface="Times New Roman" pitchFamily="18" charset="0"/>
                <a:cs typeface="Times New Roman" pitchFamily="18" charset="0"/>
              </a:rPr>
              <a:t>CTM</a:t>
            </a:r>
            <a:r>
              <a:rPr lang="zh-CN" altLang="zh-CN" sz="2400" dirty="0">
                <a:latin typeface="Times New Roman" pitchFamily="18" charset="0"/>
                <a:cs typeface="Times New Roman" pitchFamily="18" charset="0"/>
              </a:rPr>
              <a:t>的</a:t>
            </a:r>
            <a:r>
              <a:rPr lang="zh-CN" altLang="zh-CN" sz="2400" dirty="0">
                <a:solidFill>
                  <a:srgbClr val="FF0000"/>
                </a:solidFill>
                <a:latin typeface="Times New Roman" pitchFamily="18" charset="0"/>
                <a:cs typeface="Times New Roman" pitchFamily="18" charset="0"/>
              </a:rPr>
              <a:t>计划</a:t>
            </a:r>
            <a:r>
              <a:rPr lang="zh-CN" altLang="zh-CN" sz="2400" dirty="0" smtClean="0">
                <a:solidFill>
                  <a:srgbClr val="FF0000"/>
                </a:solidFill>
                <a:latin typeface="Times New Roman" pitchFamily="18" charset="0"/>
                <a:cs typeface="Times New Roman" pitchFamily="18" charset="0"/>
              </a:rPr>
              <a:t>阶段</a:t>
            </a:r>
            <a:r>
              <a:rPr lang="zh-CN" altLang="en-US" sz="2400" dirty="0" smtClean="0">
                <a:latin typeface="Times New Roman" pitchFamily="18" charset="0"/>
                <a:cs typeface="Times New Roman" pitchFamily="18" charset="0"/>
              </a:rPr>
              <a:t>：</a:t>
            </a:r>
            <a:r>
              <a:rPr lang="en-US" altLang="zh-CN" sz="2400" dirty="0">
                <a:latin typeface="Times New Roman" pitchFamily="18" charset="0"/>
                <a:cs typeface="Times New Roman" pitchFamily="18" charset="0"/>
              </a:rPr>
              <a:t>FedEx</a:t>
            </a:r>
            <a:r>
              <a:rPr lang="zh-CN" altLang="zh-CN" sz="2400" dirty="0">
                <a:latin typeface="Times New Roman" pitchFamily="18" charset="0"/>
                <a:cs typeface="Times New Roman" pitchFamily="18" charset="0"/>
              </a:rPr>
              <a:t>会把合同主要内容提出来，包括利率、期望的运输时间、提货时间和每日的最大运输量，如果实际运输量大于每日的最大值，那么就会在运输时间上加上一天。</a:t>
            </a:r>
            <a:r>
              <a:rPr lang="en-US" altLang="zh-CN" sz="2400" dirty="0">
                <a:latin typeface="Times New Roman" pitchFamily="18" charset="0"/>
                <a:cs typeface="Times New Roman" pitchFamily="18" charset="0"/>
              </a:rPr>
              <a:t>FedEx</a:t>
            </a:r>
            <a:r>
              <a:rPr lang="zh-CN" altLang="zh-CN" sz="2400" dirty="0">
                <a:latin typeface="Times New Roman" pitchFamily="18" charset="0"/>
                <a:cs typeface="Times New Roman" pitchFamily="18" charset="0"/>
              </a:rPr>
              <a:t>在出货人的计划需求基础上制定容量需求计划</a:t>
            </a:r>
            <a:r>
              <a:rPr lang="zh-CN" altLang="zh-CN" sz="2400" dirty="0" smtClean="0">
                <a:latin typeface="Times New Roman" pitchFamily="18" charset="0"/>
                <a:cs typeface="Times New Roman" pitchFamily="18" charset="0"/>
              </a:rPr>
              <a:t>。</a:t>
            </a:r>
            <a:endParaRPr lang="en-US" altLang="zh-CN" sz="2400" dirty="0" smtClean="0">
              <a:latin typeface="Times New Roman" pitchFamily="18" charset="0"/>
              <a:cs typeface="Times New Roman" pitchFamily="18" charset="0"/>
            </a:endParaRPr>
          </a:p>
          <a:p>
            <a:pPr>
              <a:buFont typeface="Wingdings" pitchFamily="2" charset="2"/>
              <a:buChar char="u"/>
            </a:pPr>
            <a:r>
              <a:rPr lang="zh-CN" altLang="zh-CN" sz="2400" dirty="0">
                <a:solidFill>
                  <a:srgbClr val="FF0000"/>
                </a:solidFill>
                <a:latin typeface="Times New Roman" pitchFamily="18" charset="0"/>
                <a:cs typeface="Times New Roman" pitchFamily="18" charset="0"/>
              </a:rPr>
              <a:t>预测</a:t>
            </a:r>
            <a:r>
              <a:rPr lang="zh-CN" altLang="zh-CN" sz="2400" dirty="0" smtClean="0">
                <a:solidFill>
                  <a:srgbClr val="FF0000"/>
                </a:solidFill>
                <a:latin typeface="Times New Roman" pitchFamily="18" charset="0"/>
                <a:cs typeface="Times New Roman" pitchFamily="18" charset="0"/>
              </a:rPr>
              <a:t>阶段</a:t>
            </a:r>
            <a:r>
              <a:rPr lang="zh-CN" altLang="en-US" sz="2400" dirty="0" smtClean="0">
                <a:latin typeface="Times New Roman" pitchFamily="18" charset="0"/>
                <a:cs typeface="Times New Roman" pitchFamily="18" charset="0"/>
              </a:rPr>
              <a:t>：</a:t>
            </a:r>
            <a:r>
              <a:rPr lang="zh-CN" altLang="zh-CN" sz="2400" dirty="0">
                <a:latin typeface="Times New Roman" pitchFamily="18" charset="0"/>
                <a:cs typeface="Times New Roman" pitchFamily="18" charset="0"/>
              </a:rPr>
              <a:t>出货人提供每月和每周的出货预测，</a:t>
            </a:r>
            <a:r>
              <a:rPr lang="en-US" altLang="zh-CN" sz="2400" dirty="0">
                <a:latin typeface="Times New Roman" pitchFamily="18" charset="0"/>
                <a:cs typeface="Times New Roman" pitchFamily="18" charset="0"/>
              </a:rPr>
              <a:t>FedEx</a:t>
            </a:r>
            <a:r>
              <a:rPr lang="zh-CN" altLang="zh-CN" sz="2400" dirty="0">
                <a:latin typeface="Times New Roman" pitchFamily="18" charset="0"/>
                <a:cs typeface="Times New Roman" pitchFamily="18" charset="0"/>
              </a:rPr>
              <a:t>更新飞机运输容量计划，通过这样，</a:t>
            </a:r>
            <a:r>
              <a:rPr lang="en-US" altLang="zh-CN" sz="2400" dirty="0">
                <a:latin typeface="Times New Roman" pitchFamily="18" charset="0"/>
                <a:cs typeface="Times New Roman" pitchFamily="18" charset="0"/>
              </a:rPr>
              <a:t>FedEx</a:t>
            </a:r>
            <a:r>
              <a:rPr lang="zh-CN" altLang="zh-CN" sz="2400" dirty="0">
                <a:latin typeface="Times New Roman" pitchFamily="18" charset="0"/>
                <a:cs typeface="Times New Roman" pitchFamily="18" charset="0"/>
              </a:rPr>
              <a:t>赢得足够时间，安排充足的容量，以便满足月末和季度末的需求高峰</a:t>
            </a:r>
            <a:r>
              <a:rPr lang="zh-CN" altLang="zh-CN" sz="2400" dirty="0" smtClean="0">
                <a:latin typeface="Times New Roman" pitchFamily="18" charset="0"/>
                <a:cs typeface="Times New Roman" pitchFamily="18" charset="0"/>
              </a:rPr>
              <a:t>。</a:t>
            </a:r>
            <a:endParaRPr lang="en-US" altLang="zh-CN" sz="2400" dirty="0" smtClean="0">
              <a:latin typeface="Times New Roman" pitchFamily="18" charset="0"/>
              <a:cs typeface="Times New Roman" pitchFamily="18" charset="0"/>
            </a:endParaRPr>
          </a:p>
          <a:p>
            <a:pPr>
              <a:buFont typeface="Wingdings" pitchFamily="2" charset="2"/>
              <a:buChar char="u"/>
            </a:pPr>
            <a:r>
              <a:rPr lang="zh-CN" altLang="zh-CN" sz="2400" dirty="0">
                <a:solidFill>
                  <a:srgbClr val="FF0000"/>
                </a:solidFill>
                <a:latin typeface="Times New Roman" pitchFamily="18" charset="0"/>
                <a:cs typeface="Times New Roman" pitchFamily="18" charset="0"/>
              </a:rPr>
              <a:t>实施</a:t>
            </a:r>
            <a:r>
              <a:rPr lang="zh-CN" altLang="zh-CN" sz="2400" dirty="0" smtClean="0">
                <a:solidFill>
                  <a:srgbClr val="FF0000"/>
                </a:solidFill>
                <a:latin typeface="Times New Roman" pitchFamily="18" charset="0"/>
                <a:cs typeface="Times New Roman" pitchFamily="18" charset="0"/>
              </a:rPr>
              <a:t>阶段</a:t>
            </a:r>
            <a:r>
              <a:rPr lang="zh-CN" altLang="en-US" sz="2400" dirty="0" smtClean="0">
                <a:latin typeface="Times New Roman" pitchFamily="18" charset="0"/>
                <a:cs typeface="Times New Roman" pitchFamily="18" charset="0"/>
              </a:rPr>
              <a:t>：</a:t>
            </a:r>
            <a:r>
              <a:rPr lang="zh-CN" altLang="zh-CN" sz="2400" dirty="0">
                <a:latin typeface="Times New Roman" pitchFamily="18" charset="0"/>
                <a:cs typeface="Times New Roman" pitchFamily="18" charset="0"/>
              </a:rPr>
              <a:t>信息技术的集成是整个合作的基础</a:t>
            </a:r>
            <a:r>
              <a:rPr lang="zh-CN" altLang="zh-CN" sz="2400" dirty="0" smtClean="0">
                <a:latin typeface="Times New Roman" pitchFamily="18" charset="0"/>
                <a:cs typeface="Times New Roman" pitchFamily="18" charset="0"/>
              </a:rPr>
              <a:t>。</a:t>
            </a:r>
            <a:endParaRPr lang="en-US" altLang="zh-CN" sz="2400" dirty="0" smtClean="0">
              <a:latin typeface="Times New Roman" pitchFamily="18" charset="0"/>
              <a:cs typeface="Times New Roman" pitchFamily="18" charset="0"/>
            </a:endParaRPr>
          </a:p>
          <a:p>
            <a:pPr>
              <a:buFont typeface="Wingdings" pitchFamily="2" charset="2"/>
              <a:buChar char="u"/>
            </a:pPr>
            <a:r>
              <a:rPr lang="zh-CN" altLang="zh-CN" sz="2400" dirty="0">
                <a:latin typeface="Times New Roman" pitchFamily="18" charset="0"/>
                <a:cs typeface="Times New Roman" pitchFamily="18" charset="0"/>
              </a:rPr>
              <a:t>在</a:t>
            </a:r>
            <a:r>
              <a:rPr lang="en-US" altLang="zh-CN" sz="2400" dirty="0">
                <a:latin typeface="Times New Roman" pitchFamily="18" charset="0"/>
                <a:cs typeface="Times New Roman" pitchFamily="18" charset="0"/>
              </a:rPr>
              <a:t>CTM</a:t>
            </a:r>
            <a:r>
              <a:rPr lang="zh-CN" altLang="zh-CN" sz="2400" dirty="0">
                <a:latin typeface="Times New Roman" pitchFamily="18" charset="0"/>
                <a:cs typeface="Times New Roman" pitchFamily="18" charset="0"/>
              </a:rPr>
              <a:t>中，</a:t>
            </a:r>
            <a:r>
              <a:rPr lang="en-US" altLang="zh-CN" sz="2400" dirty="0">
                <a:latin typeface="Times New Roman" pitchFamily="18" charset="0"/>
                <a:cs typeface="Times New Roman" pitchFamily="18" charset="0"/>
              </a:rPr>
              <a:t>FedEx</a:t>
            </a:r>
            <a:r>
              <a:rPr lang="zh-CN" altLang="zh-CN" sz="2400" dirty="0">
                <a:latin typeface="Times New Roman" pitchFamily="18" charset="0"/>
                <a:cs typeface="Times New Roman" pitchFamily="18" charset="0"/>
              </a:rPr>
              <a:t>委派一支细心的队伍，随时</a:t>
            </a:r>
            <a:r>
              <a:rPr lang="zh-CN" altLang="zh-CN" sz="2400" dirty="0">
                <a:solidFill>
                  <a:srgbClr val="FF0000"/>
                </a:solidFill>
                <a:latin typeface="Times New Roman" pitchFamily="18" charset="0"/>
                <a:cs typeface="Times New Roman" pitchFamily="18" charset="0"/>
              </a:rPr>
              <a:t>调整</a:t>
            </a:r>
            <a:r>
              <a:rPr lang="en-US" altLang="zh-CN" sz="2400" dirty="0">
                <a:solidFill>
                  <a:srgbClr val="FF0000"/>
                </a:solidFill>
                <a:latin typeface="Times New Roman" pitchFamily="18" charset="0"/>
                <a:cs typeface="Times New Roman" pitchFamily="18" charset="0"/>
              </a:rPr>
              <a:t>CTM</a:t>
            </a:r>
            <a:r>
              <a:rPr lang="zh-CN" altLang="zh-CN" sz="2400" dirty="0">
                <a:solidFill>
                  <a:srgbClr val="FF0000"/>
                </a:solidFill>
                <a:latin typeface="Times New Roman" pitchFamily="18" charset="0"/>
                <a:cs typeface="Times New Roman" pitchFamily="18" charset="0"/>
              </a:rPr>
              <a:t>的实施</a:t>
            </a:r>
            <a:r>
              <a:rPr lang="zh-CN" altLang="zh-CN" sz="2400" dirty="0">
                <a:latin typeface="Times New Roman" pitchFamily="18" charset="0"/>
                <a:cs typeface="Times New Roman" pitchFamily="18" charset="0"/>
              </a:rPr>
              <a:t>，</a:t>
            </a:r>
            <a:r>
              <a:rPr lang="zh-CN" altLang="zh-CN" sz="2400" dirty="0">
                <a:solidFill>
                  <a:srgbClr val="FF0000"/>
                </a:solidFill>
                <a:latin typeface="Times New Roman" pitchFamily="18" charset="0"/>
                <a:cs typeface="Times New Roman" pitchFamily="18" charset="0"/>
              </a:rPr>
              <a:t>解决</a:t>
            </a:r>
            <a:r>
              <a:rPr lang="zh-CN" altLang="zh-CN" sz="2400" dirty="0">
                <a:latin typeface="Times New Roman" pitchFamily="18" charset="0"/>
                <a:cs typeface="Times New Roman" pitchFamily="18" charset="0"/>
              </a:rPr>
              <a:t>运输过程的所有</a:t>
            </a:r>
            <a:r>
              <a:rPr lang="zh-CN" altLang="zh-CN" sz="2400" dirty="0">
                <a:solidFill>
                  <a:srgbClr val="FF0000"/>
                </a:solidFill>
                <a:latin typeface="Times New Roman" pitchFamily="18" charset="0"/>
                <a:cs typeface="Times New Roman" pitchFamily="18" charset="0"/>
              </a:rPr>
              <a:t>例外情况</a:t>
            </a:r>
            <a:r>
              <a:rPr lang="zh-CN" altLang="zh-CN" sz="2400" dirty="0">
                <a:latin typeface="Times New Roman" pitchFamily="18" charset="0"/>
                <a:cs typeface="Times New Roman" pitchFamily="18" charset="0"/>
              </a:rPr>
              <a:t>。</a:t>
            </a:r>
            <a:endParaRPr lang="en-US" altLang="zh-CN" sz="2400" dirty="0" smtClean="0">
              <a:latin typeface="Times New Roman" pitchFamily="18" charset="0"/>
              <a:cs typeface="Times New Roman" pitchFamily="18" charset="0"/>
            </a:endParaRPr>
          </a:p>
          <a:p>
            <a:pPr>
              <a:buFont typeface="Wingdings" pitchFamily="2" charset="2"/>
              <a:buChar char="u"/>
            </a:pPr>
            <a:endParaRPr lang="zh-CN" altLang="en-US" sz="2400" dirty="0"/>
          </a:p>
        </p:txBody>
      </p:sp>
    </p:spTree>
    <p:extLst>
      <p:ext uri="{BB962C8B-B14F-4D97-AF65-F5344CB8AC3E}">
        <p14:creationId xmlns:p14="http://schemas.microsoft.com/office/powerpoint/2010/main" val="185814959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olidFill>
                  <a:schemeClr val="tx1">
                    <a:lumMod val="95000"/>
                    <a:lumOff val="5000"/>
                  </a:schemeClr>
                </a:solidFill>
              </a:rPr>
              <a:t>第一节 供应链物流</a:t>
            </a:r>
            <a:r>
              <a:rPr lang="zh-CN" altLang="en-US" dirty="0" smtClean="0">
                <a:solidFill>
                  <a:schemeClr val="tx1">
                    <a:lumMod val="95000"/>
                    <a:lumOff val="5000"/>
                  </a:schemeClr>
                </a:solidFill>
              </a:rPr>
              <a:t>管理的核心问题</a:t>
            </a:r>
            <a:endParaRPr lang="zh-CN" altLang="en-US" dirty="0"/>
          </a:p>
        </p:txBody>
      </p:sp>
      <p:sp>
        <p:nvSpPr>
          <p:cNvPr id="3" name="内容占位符 2"/>
          <p:cNvSpPr>
            <a:spLocks noGrp="1"/>
          </p:cNvSpPr>
          <p:nvPr>
            <p:ph idx="1"/>
          </p:nvPr>
        </p:nvSpPr>
        <p:spPr/>
        <p:txBody>
          <a:bodyPr>
            <a:normAutofit/>
          </a:bodyPr>
          <a:lstStyle/>
          <a:p>
            <a:pPr marL="0" indent="0">
              <a:buNone/>
            </a:pPr>
            <a:r>
              <a:rPr lang="zh-CN" altLang="en-US" sz="2400" b="1" dirty="0" smtClean="0">
                <a:effectLst>
                  <a:outerShdw blurRad="38100" dist="38100" dir="2700000" algn="tl">
                    <a:srgbClr val="000000">
                      <a:alpha val="43137"/>
                    </a:srgbClr>
                  </a:outerShdw>
                </a:effectLst>
              </a:rPr>
              <a:t>三、</a:t>
            </a:r>
            <a:r>
              <a:rPr lang="en-US" altLang="zh-CN" sz="2400" b="1" dirty="0" smtClean="0">
                <a:effectLst>
                  <a:outerShdw blurRad="38100" dist="38100" dir="2700000" algn="tl">
                    <a:srgbClr val="000000">
                      <a:alpha val="43137"/>
                    </a:srgbClr>
                  </a:outerShdw>
                </a:effectLst>
              </a:rPr>
              <a:t> </a:t>
            </a:r>
            <a:r>
              <a:rPr lang="zh-CN" altLang="zh-CN" sz="2400" b="1" dirty="0" smtClean="0">
                <a:effectLst>
                  <a:outerShdw blurRad="38100" dist="38100" dir="2700000" algn="tl">
                    <a:srgbClr val="000000">
                      <a:alpha val="43137"/>
                    </a:srgbClr>
                  </a:outerShdw>
                </a:effectLst>
              </a:rPr>
              <a:t>供应</a:t>
            </a:r>
            <a:r>
              <a:rPr lang="zh-CN" altLang="zh-CN" sz="2400" b="1" dirty="0">
                <a:effectLst>
                  <a:outerShdw blurRad="38100" dist="38100" dir="2700000" algn="tl">
                    <a:srgbClr val="000000">
                      <a:alpha val="43137"/>
                    </a:srgbClr>
                  </a:outerShdw>
                </a:effectLst>
              </a:rPr>
              <a:t>链物</a:t>
            </a:r>
            <a:r>
              <a:rPr lang="zh-CN" altLang="zh-CN" sz="2400" b="1" dirty="0" smtClean="0">
                <a:effectLst>
                  <a:outerShdw blurRad="38100" dist="38100" dir="2700000" algn="tl">
                    <a:srgbClr val="000000">
                      <a:alpha val="43137"/>
                    </a:srgbClr>
                  </a:outerShdw>
                </a:effectLst>
              </a:rPr>
              <a:t>流管理</a:t>
            </a:r>
            <a:r>
              <a:rPr lang="zh-CN" altLang="zh-CN" sz="2400" b="1" dirty="0">
                <a:effectLst>
                  <a:outerShdw blurRad="38100" dist="38100" dir="2700000" algn="tl">
                    <a:srgbClr val="000000">
                      <a:alpha val="43137"/>
                    </a:srgbClr>
                  </a:outerShdw>
                </a:effectLst>
              </a:rPr>
              <a:t>的核心思想与</a:t>
            </a:r>
            <a:r>
              <a:rPr lang="zh-CN" altLang="zh-CN" sz="2400" b="1" dirty="0" smtClean="0">
                <a:effectLst>
                  <a:outerShdw blurRad="38100" dist="38100" dir="2700000" algn="tl">
                    <a:srgbClr val="000000">
                      <a:alpha val="43137"/>
                    </a:srgbClr>
                  </a:outerShdw>
                </a:effectLst>
              </a:rPr>
              <a:t>特点</a:t>
            </a:r>
            <a:endParaRPr lang="en-US" altLang="zh-CN" sz="2400" b="1" dirty="0" smtClean="0">
              <a:effectLst>
                <a:outerShdw blurRad="38100" dist="38100" dir="2700000" algn="tl">
                  <a:srgbClr val="000000">
                    <a:alpha val="43137"/>
                  </a:srgbClr>
                </a:outerShdw>
              </a:effectLst>
            </a:endParaRPr>
          </a:p>
          <a:p>
            <a:pPr marL="0" indent="0">
              <a:buNone/>
            </a:pPr>
            <a:r>
              <a:rPr lang="en-US" altLang="zh-CN" sz="2400" dirty="0" smtClean="0"/>
              <a:t>      </a:t>
            </a:r>
            <a:r>
              <a:rPr lang="zh-CN" altLang="zh-CN" sz="2400" dirty="0" smtClean="0"/>
              <a:t>供应</a:t>
            </a:r>
            <a:r>
              <a:rPr lang="zh-CN" altLang="zh-CN" sz="2400" dirty="0"/>
              <a:t>链物流管理的</a:t>
            </a:r>
            <a:r>
              <a:rPr lang="zh-CN" altLang="zh-CN" sz="2400" b="1" dirty="0">
                <a:solidFill>
                  <a:srgbClr val="FF0000"/>
                </a:solidFill>
              </a:rPr>
              <a:t>核心</a:t>
            </a:r>
            <a:r>
              <a:rPr lang="zh-CN" altLang="zh-CN" sz="2400" b="1" dirty="0" smtClean="0">
                <a:solidFill>
                  <a:srgbClr val="FF0000"/>
                </a:solidFill>
              </a:rPr>
              <a:t>思想</a:t>
            </a:r>
            <a:r>
              <a:rPr lang="zh-CN" altLang="en-US" sz="2400" dirty="0" smtClean="0"/>
              <a:t>：</a:t>
            </a:r>
            <a:endParaRPr lang="en-US" altLang="zh-CN" sz="2400" dirty="0" smtClean="0"/>
          </a:p>
          <a:p>
            <a:pPr marL="0" indent="0">
              <a:buNone/>
            </a:pPr>
            <a:r>
              <a:rPr lang="en-US" altLang="zh-CN" sz="2400" dirty="0" smtClean="0"/>
              <a:t>    </a:t>
            </a:r>
            <a:r>
              <a:rPr lang="zh-CN" altLang="zh-CN" sz="2400" dirty="0" smtClean="0"/>
              <a:t>“系统”</a:t>
            </a:r>
            <a:r>
              <a:rPr lang="zh-CN" altLang="zh-CN" sz="2400" dirty="0"/>
              <a:t>思维观和“流”思维观，对供应链中一切活动的优化要以整体最优为目标，对各个环节的物流运作管理要实现像小河流水般的顺畅</a:t>
            </a:r>
            <a:r>
              <a:rPr lang="zh-CN" altLang="zh-CN" sz="2400" dirty="0" smtClean="0"/>
              <a:t>。</a:t>
            </a:r>
            <a:endParaRPr lang="en-US" altLang="zh-CN" sz="2400" dirty="0" smtClean="0"/>
          </a:p>
          <a:p>
            <a:pPr marL="0" indent="0">
              <a:buNone/>
            </a:pPr>
            <a:r>
              <a:rPr lang="en-US" altLang="zh-CN" sz="2400" dirty="0" smtClean="0"/>
              <a:t>       </a:t>
            </a:r>
            <a:r>
              <a:rPr lang="zh-CN" altLang="zh-CN" sz="2400" dirty="0" smtClean="0"/>
              <a:t>供应</a:t>
            </a:r>
            <a:r>
              <a:rPr lang="zh-CN" altLang="zh-CN" sz="2400" dirty="0"/>
              <a:t>链物流管理</a:t>
            </a:r>
            <a:r>
              <a:rPr lang="zh-CN" altLang="zh-CN" sz="2400" b="1" dirty="0">
                <a:solidFill>
                  <a:srgbClr val="FF0000"/>
                </a:solidFill>
              </a:rPr>
              <a:t>特点</a:t>
            </a:r>
            <a:r>
              <a:rPr lang="zh-CN" altLang="en-US" sz="2400" dirty="0"/>
              <a:t>：</a:t>
            </a:r>
            <a:endParaRPr lang="en-US" altLang="zh-CN" sz="2400" dirty="0"/>
          </a:p>
          <a:p>
            <a:pPr>
              <a:buFont typeface="Wingdings" pitchFamily="2" charset="2"/>
              <a:buChar char="Ø"/>
            </a:pPr>
            <a:r>
              <a:rPr lang="zh-CN" altLang="zh-CN" sz="2400" dirty="0"/>
              <a:t>分析问题的范围更广。</a:t>
            </a:r>
            <a:endParaRPr lang="en-US" altLang="zh-CN" sz="2400" dirty="0"/>
          </a:p>
          <a:p>
            <a:pPr>
              <a:buFont typeface="Wingdings" pitchFamily="2" charset="2"/>
              <a:buChar char="Ø"/>
            </a:pPr>
            <a:r>
              <a:rPr lang="zh-CN" altLang="zh-CN" sz="2400" dirty="0"/>
              <a:t>管理的内容更多。</a:t>
            </a:r>
            <a:endParaRPr lang="en-US" altLang="zh-CN" sz="2400" dirty="0"/>
          </a:p>
          <a:p>
            <a:pPr>
              <a:buFont typeface="Wingdings" pitchFamily="2" charset="2"/>
              <a:buChar char="Ø"/>
            </a:pPr>
            <a:r>
              <a:rPr lang="zh-CN" altLang="zh-CN" sz="2400" dirty="0"/>
              <a:t>侧重点不同。</a:t>
            </a:r>
            <a:endParaRPr lang="en-US" altLang="zh-CN" sz="2400" dirty="0"/>
          </a:p>
          <a:p>
            <a:pPr>
              <a:buFont typeface="Wingdings" pitchFamily="2" charset="2"/>
              <a:buChar char="Ø"/>
            </a:pPr>
            <a:r>
              <a:rPr lang="zh-CN" altLang="zh-CN" sz="2400" dirty="0"/>
              <a:t>管理难度更高、管理思想和方法更丰富。</a:t>
            </a:r>
            <a:endParaRPr lang="zh-CN" altLang="en-US" sz="2400" dirty="0"/>
          </a:p>
          <a:p>
            <a:pPr marL="0" indent="0">
              <a:buNone/>
            </a:pPr>
            <a:endParaRPr lang="zh-CN" altLang="en-US" sz="2400" dirty="0"/>
          </a:p>
        </p:txBody>
      </p:sp>
    </p:spTree>
    <p:extLst>
      <p:ext uri="{BB962C8B-B14F-4D97-AF65-F5344CB8AC3E}">
        <p14:creationId xmlns:p14="http://schemas.microsoft.com/office/powerpoint/2010/main" val="319401964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nSpc>
                <a:spcPct val="150000"/>
              </a:lnSpc>
            </a:pPr>
            <a:r>
              <a:rPr lang="zh-CN" altLang="en-US" dirty="0" smtClean="0">
                <a:solidFill>
                  <a:schemeClr val="tx1">
                    <a:lumMod val="95000"/>
                    <a:lumOff val="5000"/>
                  </a:schemeClr>
                </a:solidFill>
              </a:rPr>
              <a:t>第二节 供应链物流一体化战略</a:t>
            </a:r>
            <a:endParaRPr lang="zh-CN" altLang="en-US" dirty="0">
              <a:solidFill>
                <a:schemeClr val="tx1">
                  <a:lumMod val="95000"/>
                  <a:lumOff val="5000"/>
                </a:schemeClr>
              </a:solidFill>
            </a:endParaRPr>
          </a:p>
        </p:txBody>
      </p:sp>
      <p:sp>
        <p:nvSpPr>
          <p:cNvPr id="3" name="内容占位符 2"/>
          <p:cNvSpPr>
            <a:spLocks noGrp="1"/>
          </p:cNvSpPr>
          <p:nvPr>
            <p:ph idx="1"/>
          </p:nvPr>
        </p:nvSpPr>
        <p:spPr/>
        <p:txBody>
          <a:bodyPr>
            <a:normAutofit lnSpcReduction="10000"/>
          </a:bodyPr>
          <a:lstStyle/>
          <a:p>
            <a:pPr>
              <a:buNone/>
            </a:pPr>
            <a:r>
              <a:rPr lang="zh-CN" altLang="en-US" b="1" dirty="0" smtClean="0"/>
              <a:t>一、</a:t>
            </a:r>
            <a:r>
              <a:rPr lang="zh-CN" altLang="zh-CN" b="1" dirty="0" smtClean="0"/>
              <a:t>物流</a:t>
            </a:r>
            <a:r>
              <a:rPr lang="zh-CN" altLang="zh-CN" b="1" dirty="0" smtClean="0"/>
              <a:t>一体化的概念</a:t>
            </a:r>
            <a:endParaRPr lang="en-US" altLang="zh-CN" b="1" dirty="0" smtClean="0"/>
          </a:p>
          <a:p>
            <a:pPr marL="0" indent="0" algn="just">
              <a:lnSpc>
                <a:spcPct val="130000"/>
              </a:lnSpc>
              <a:buNone/>
            </a:pPr>
            <a:r>
              <a:rPr lang="en-US" altLang="zh-CN" sz="2400" dirty="0" smtClean="0">
                <a:latin typeface="Times New Roman" pitchFamily="18" charset="0"/>
                <a:cs typeface="Times New Roman" pitchFamily="18" charset="0"/>
              </a:rPr>
              <a:t>     </a:t>
            </a:r>
            <a:r>
              <a:rPr lang="zh-CN" altLang="zh-CN" sz="2400" dirty="0" smtClean="0">
                <a:latin typeface="Times New Roman" pitchFamily="18" charset="0"/>
                <a:cs typeface="Times New Roman" pitchFamily="18" charset="0"/>
              </a:rPr>
              <a:t>美国</a:t>
            </a:r>
            <a:r>
              <a:rPr lang="zh-CN" altLang="zh-CN" sz="2400" dirty="0">
                <a:latin typeface="Times New Roman" pitchFamily="18" charset="0"/>
                <a:cs typeface="Times New Roman" pitchFamily="18" charset="0"/>
              </a:rPr>
              <a:t>供应链管理专业协会（</a:t>
            </a:r>
            <a:r>
              <a:rPr lang="en-US" altLang="zh-CN" sz="2400" dirty="0">
                <a:latin typeface="Times New Roman" pitchFamily="18" charset="0"/>
                <a:cs typeface="Times New Roman" pitchFamily="18" charset="0"/>
              </a:rPr>
              <a:t>CSCMP</a:t>
            </a:r>
            <a:r>
              <a:rPr lang="zh-CN" altLang="zh-CN" sz="2400" dirty="0">
                <a:latin typeface="Times New Roman" pitchFamily="18" charset="0"/>
                <a:cs typeface="Times New Roman" pitchFamily="18" charset="0"/>
              </a:rPr>
              <a:t>）的</a:t>
            </a:r>
            <a:r>
              <a:rPr lang="zh-CN" altLang="zh-CN" sz="2400" dirty="0" smtClean="0">
                <a:latin typeface="Times New Roman" pitchFamily="18" charset="0"/>
                <a:cs typeface="Times New Roman" pitchFamily="18" charset="0"/>
              </a:rPr>
              <a:t>定义</a:t>
            </a:r>
            <a:r>
              <a:rPr lang="zh-CN" altLang="en-US" sz="2400" dirty="0" smtClean="0">
                <a:latin typeface="Times New Roman" pitchFamily="18" charset="0"/>
                <a:cs typeface="Times New Roman" pitchFamily="18" charset="0"/>
              </a:rPr>
              <a:t>：</a:t>
            </a:r>
            <a:endParaRPr lang="en-US" altLang="zh-CN" sz="2400" dirty="0" smtClean="0">
              <a:latin typeface="Times New Roman" pitchFamily="18" charset="0"/>
              <a:cs typeface="Times New Roman" pitchFamily="18" charset="0"/>
            </a:endParaRPr>
          </a:p>
          <a:p>
            <a:pPr marL="0" indent="0" algn="just">
              <a:lnSpc>
                <a:spcPct val="130000"/>
              </a:lnSpc>
              <a:buNone/>
            </a:pPr>
            <a:r>
              <a:rPr lang="en-US" altLang="zh-CN" sz="2400" dirty="0" smtClean="0">
                <a:latin typeface="Times New Roman" pitchFamily="18" charset="0"/>
                <a:cs typeface="Times New Roman" pitchFamily="18" charset="0"/>
              </a:rPr>
              <a:t>      </a:t>
            </a:r>
            <a:r>
              <a:rPr lang="zh-CN" altLang="zh-CN" sz="2400" dirty="0" smtClean="0">
                <a:latin typeface="Times New Roman" pitchFamily="18" charset="0"/>
                <a:cs typeface="Times New Roman" pitchFamily="18" charset="0"/>
              </a:rPr>
              <a:t>运用</a:t>
            </a:r>
            <a:r>
              <a:rPr lang="zh-CN" altLang="zh-CN" sz="2400" b="1" dirty="0">
                <a:solidFill>
                  <a:srgbClr val="FF0000"/>
                </a:solidFill>
                <a:latin typeface="Times New Roman" pitchFamily="18" charset="0"/>
                <a:cs typeface="Times New Roman" pitchFamily="18" charset="0"/>
              </a:rPr>
              <a:t>综合、系统</a:t>
            </a:r>
            <a:r>
              <a:rPr lang="zh-CN" altLang="zh-CN" sz="2400" dirty="0">
                <a:latin typeface="Times New Roman" pitchFamily="18" charset="0"/>
                <a:cs typeface="Times New Roman" pitchFamily="18" charset="0"/>
              </a:rPr>
              <a:t>的观点将从原材料供应到产成品分发的整个供应链作为</a:t>
            </a:r>
            <a:r>
              <a:rPr lang="zh-CN" altLang="zh-CN" sz="2400" b="1" dirty="0">
                <a:solidFill>
                  <a:srgbClr val="FF0000"/>
                </a:solidFill>
                <a:latin typeface="Times New Roman" pitchFamily="18" charset="0"/>
                <a:cs typeface="Times New Roman" pitchFamily="18" charset="0"/>
              </a:rPr>
              <a:t>单一的流程</a:t>
            </a:r>
            <a:r>
              <a:rPr lang="zh-CN" altLang="zh-CN" sz="2400" dirty="0">
                <a:latin typeface="Times New Roman" pitchFamily="18" charset="0"/>
                <a:cs typeface="Times New Roman" pitchFamily="18" charset="0"/>
              </a:rPr>
              <a:t>，对构成</a:t>
            </a:r>
            <a:r>
              <a:rPr lang="zh-CN" altLang="zh-CN" sz="2400" b="1" dirty="0">
                <a:solidFill>
                  <a:srgbClr val="FF0000"/>
                </a:solidFill>
                <a:latin typeface="Times New Roman" pitchFamily="18" charset="0"/>
                <a:cs typeface="Times New Roman" pitchFamily="18" charset="0"/>
              </a:rPr>
              <a:t>供应链</a:t>
            </a:r>
            <a:r>
              <a:rPr lang="zh-CN" altLang="zh-CN" sz="2400" dirty="0">
                <a:latin typeface="Times New Roman" pitchFamily="18" charset="0"/>
                <a:cs typeface="Times New Roman" pitchFamily="18" charset="0"/>
              </a:rPr>
              <a:t>的</a:t>
            </a:r>
            <a:r>
              <a:rPr lang="zh-CN" altLang="zh-CN" sz="2400" b="1" dirty="0">
                <a:solidFill>
                  <a:srgbClr val="FF0000"/>
                </a:solidFill>
                <a:latin typeface="Times New Roman" pitchFamily="18" charset="0"/>
                <a:cs typeface="Times New Roman" pitchFamily="18" charset="0"/>
              </a:rPr>
              <a:t>所有功能</a:t>
            </a:r>
            <a:r>
              <a:rPr lang="zh-CN" altLang="zh-CN" sz="2400" dirty="0">
                <a:latin typeface="Times New Roman" pitchFamily="18" charset="0"/>
                <a:cs typeface="Times New Roman" pitchFamily="18" charset="0"/>
              </a:rPr>
              <a:t>进行</a:t>
            </a:r>
            <a:r>
              <a:rPr lang="zh-CN" altLang="zh-CN" sz="2400" b="1" dirty="0">
                <a:solidFill>
                  <a:srgbClr val="FF0000"/>
                </a:solidFill>
                <a:latin typeface="Times New Roman" pitchFamily="18" charset="0"/>
                <a:cs typeface="Times New Roman" pitchFamily="18" charset="0"/>
              </a:rPr>
              <a:t>统一管理</a:t>
            </a:r>
            <a:r>
              <a:rPr lang="zh-CN" altLang="zh-CN" sz="2400" dirty="0">
                <a:latin typeface="Times New Roman" pitchFamily="18" charset="0"/>
                <a:cs typeface="Times New Roman" pitchFamily="18" charset="0"/>
              </a:rPr>
              <a:t>，而不是分别对各个功能进行管理</a:t>
            </a:r>
            <a:r>
              <a:rPr lang="zh-CN" altLang="zh-CN" sz="2400" dirty="0" smtClean="0">
                <a:latin typeface="Times New Roman" pitchFamily="18" charset="0"/>
                <a:cs typeface="Times New Roman" pitchFamily="18" charset="0"/>
              </a:rPr>
              <a:t>。</a:t>
            </a:r>
            <a:endParaRPr lang="en-US" altLang="zh-CN" sz="2400" dirty="0" smtClean="0">
              <a:latin typeface="Times New Roman" pitchFamily="18" charset="0"/>
              <a:cs typeface="Times New Roman" pitchFamily="18" charset="0"/>
            </a:endParaRPr>
          </a:p>
          <a:p>
            <a:pPr marL="0" indent="0" algn="just">
              <a:lnSpc>
                <a:spcPct val="130000"/>
              </a:lnSpc>
              <a:buNone/>
            </a:pPr>
            <a:r>
              <a:rPr lang="en-US" altLang="zh-CN" sz="2400" dirty="0" smtClean="0">
                <a:latin typeface="Times New Roman" pitchFamily="18" charset="0"/>
                <a:cs typeface="Times New Roman" pitchFamily="18" charset="0"/>
              </a:rPr>
              <a:t>     </a:t>
            </a:r>
            <a:r>
              <a:rPr lang="zh-CN" altLang="zh-CN" sz="2400" dirty="0" smtClean="0">
                <a:latin typeface="Times New Roman" pitchFamily="18" charset="0"/>
                <a:cs typeface="Times New Roman" pitchFamily="18" charset="0"/>
              </a:rPr>
              <a:t>我国</a:t>
            </a:r>
            <a:r>
              <a:rPr lang="zh-CN" altLang="zh-CN" sz="2400" dirty="0">
                <a:latin typeface="Times New Roman" pitchFamily="18" charset="0"/>
                <a:cs typeface="Times New Roman" pitchFamily="18" charset="0"/>
              </a:rPr>
              <a:t>国家标准《物流术语》（</a:t>
            </a:r>
            <a:r>
              <a:rPr lang="en-US" altLang="zh-CN" sz="2400" dirty="0">
                <a:latin typeface="Times New Roman" pitchFamily="18" charset="0"/>
                <a:cs typeface="Times New Roman" pitchFamily="18" charset="0"/>
              </a:rPr>
              <a:t>GB/T18354-2006</a:t>
            </a:r>
            <a:r>
              <a:rPr lang="zh-CN" altLang="zh-CN" sz="2400" dirty="0">
                <a:latin typeface="Times New Roman" pitchFamily="18" charset="0"/>
                <a:cs typeface="Times New Roman" pitchFamily="18" charset="0"/>
              </a:rPr>
              <a:t>）中的</a:t>
            </a:r>
            <a:r>
              <a:rPr lang="zh-CN" altLang="zh-CN" sz="2400" dirty="0" smtClean="0">
                <a:latin typeface="Times New Roman" pitchFamily="18" charset="0"/>
                <a:cs typeface="Times New Roman" pitchFamily="18" charset="0"/>
              </a:rPr>
              <a:t>定义</a:t>
            </a:r>
            <a:r>
              <a:rPr lang="zh-CN" altLang="en-US" sz="2400" dirty="0" smtClean="0">
                <a:latin typeface="Times New Roman" pitchFamily="18" charset="0"/>
                <a:cs typeface="Times New Roman" pitchFamily="18" charset="0"/>
              </a:rPr>
              <a:t>：</a:t>
            </a:r>
            <a:endParaRPr lang="en-US" altLang="zh-CN" sz="2400" dirty="0" smtClean="0">
              <a:latin typeface="Times New Roman" pitchFamily="18" charset="0"/>
              <a:cs typeface="Times New Roman" pitchFamily="18" charset="0"/>
            </a:endParaRPr>
          </a:p>
          <a:p>
            <a:pPr marL="0" indent="0" algn="just">
              <a:lnSpc>
                <a:spcPct val="130000"/>
              </a:lnSpc>
              <a:buNone/>
            </a:pPr>
            <a:r>
              <a:rPr lang="en-US" altLang="zh-CN" sz="2400" dirty="0" smtClean="0">
                <a:latin typeface="Times New Roman" pitchFamily="18" charset="0"/>
                <a:cs typeface="Times New Roman" pitchFamily="18" charset="0"/>
              </a:rPr>
              <a:t>     </a:t>
            </a:r>
            <a:r>
              <a:rPr lang="zh-CN" altLang="zh-CN" sz="2400" dirty="0" smtClean="0">
                <a:latin typeface="Times New Roman" pitchFamily="18" charset="0"/>
                <a:cs typeface="Times New Roman" pitchFamily="18" charset="0"/>
              </a:rPr>
              <a:t>一体化</a:t>
            </a:r>
            <a:r>
              <a:rPr lang="zh-CN" altLang="zh-CN" sz="2400" dirty="0">
                <a:latin typeface="Times New Roman" pitchFamily="18" charset="0"/>
                <a:cs typeface="Times New Roman" pitchFamily="18" charset="0"/>
              </a:rPr>
              <a:t>物流服务（</a:t>
            </a:r>
            <a:r>
              <a:rPr lang="en-US" altLang="zh-CN" sz="2400" dirty="0">
                <a:latin typeface="Times New Roman" pitchFamily="18" charset="0"/>
                <a:cs typeface="Times New Roman" pitchFamily="18" charset="0"/>
              </a:rPr>
              <a:t>Integrated Logistics Service</a:t>
            </a:r>
            <a:r>
              <a:rPr lang="zh-CN" altLang="zh-CN" sz="2400" dirty="0">
                <a:latin typeface="Times New Roman" pitchFamily="18" charset="0"/>
                <a:cs typeface="Times New Roman" pitchFamily="18" charset="0"/>
              </a:rPr>
              <a:t>）是指根据客户需求对整体的物流方案进行规划、设计并组织实施产生的结果。</a:t>
            </a:r>
          </a:p>
          <a:p>
            <a:pPr marL="0" indent="0">
              <a:buNone/>
            </a:pPr>
            <a:endParaRPr lang="zh-CN" alt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nSpc>
                <a:spcPct val="150000"/>
              </a:lnSpc>
            </a:pPr>
            <a:r>
              <a:rPr lang="zh-CN" altLang="en-US" dirty="0" smtClean="0">
                <a:solidFill>
                  <a:schemeClr val="tx1">
                    <a:lumMod val="95000"/>
                    <a:lumOff val="5000"/>
                  </a:schemeClr>
                </a:solidFill>
              </a:rPr>
              <a:t>第二节 供应链物流一体化战略</a:t>
            </a:r>
            <a:endParaRPr lang="zh-CN" altLang="en-US" dirty="0">
              <a:solidFill>
                <a:schemeClr val="tx1">
                  <a:lumMod val="95000"/>
                  <a:lumOff val="5000"/>
                </a:schemeClr>
              </a:solidFill>
            </a:endParaRPr>
          </a:p>
        </p:txBody>
      </p:sp>
      <p:sp>
        <p:nvSpPr>
          <p:cNvPr id="3" name="内容占位符 2"/>
          <p:cNvSpPr>
            <a:spLocks noGrp="1"/>
          </p:cNvSpPr>
          <p:nvPr>
            <p:ph idx="1"/>
          </p:nvPr>
        </p:nvSpPr>
        <p:spPr/>
        <p:txBody>
          <a:bodyPr>
            <a:normAutofit lnSpcReduction="10000"/>
          </a:bodyPr>
          <a:lstStyle/>
          <a:p>
            <a:pPr>
              <a:buNone/>
            </a:pPr>
            <a:r>
              <a:rPr lang="zh-CN" altLang="en-US" b="1" dirty="0" smtClean="0"/>
              <a:t>二、</a:t>
            </a:r>
            <a:r>
              <a:rPr lang="en-US" altLang="zh-CN" b="1" dirty="0" smtClean="0"/>
              <a:t> </a:t>
            </a:r>
            <a:r>
              <a:rPr lang="zh-CN" altLang="zh-CN" b="1" dirty="0" smtClean="0"/>
              <a:t>物流一体化的特点</a:t>
            </a:r>
            <a:endParaRPr lang="en-US" altLang="zh-CN" b="1" dirty="0" smtClean="0"/>
          </a:p>
          <a:p>
            <a:pPr marL="514350" indent="-514350" algn="just">
              <a:lnSpc>
                <a:spcPct val="150000"/>
              </a:lnSpc>
              <a:buNone/>
            </a:pPr>
            <a:r>
              <a:rPr lang="zh-CN" altLang="en-US" sz="2400" b="1" dirty="0" smtClean="0"/>
              <a:t>（一）</a:t>
            </a:r>
            <a:r>
              <a:rPr lang="zh-CN" altLang="zh-CN" sz="2400" b="1" dirty="0" smtClean="0"/>
              <a:t>服务</a:t>
            </a:r>
            <a:r>
              <a:rPr lang="zh-CN" altLang="zh-CN" sz="2400" b="1" dirty="0"/>
              <a:t>理念的</a:t>
            </a:r>
            <a:r>
              <a:rPr lang="zh-CN" altLang="zh-CN" sz="2400" b="1" dirty="0" smtClean="0"/>
              <a:t>创新</a:t>
            </a:r>
            <a:endParaRPr lang="en-US" altLang="zh-CN" sz="2400" b="1" dirty="0" smtClean="0"/>
          </a:p>
          <a:p>
            <a:pPr algn="just">
              <a:lnSpc>
                <a:spcPct val="150000"/>
              </a:lnSpc>
              <a:buFont typeface="Wingdings" pitchFamily="2" charset="2"/>
              <a:buChar char="Ø"/>
            </a:pPr>
            <a:r>
              <a:rPr lang="zh-CN" altLang="zh-CN" sz="2400" dirty="0"/>
              <a:t>在服务性质方面，一体化物流服务不是多个功能服务的简单组合，而是提供综合管理多个功能的解决方案</a:t>
            </a:r>
            <a:r>
              <a:rPr lang="zh-CN" altLang="zh-CN" sz="2400" dirty="0" smtClean="0"/>
              <a:t>。</a:t>
            </a:r>
            <a:endParaRPr lang="en-US" altLang="zh-CN" sz="2400" dirty="0" smtClean="0"/>
          </a:p>
          <a:p>
            <a:pPr algn="just">
              <a:lnSpc>
                <a:spcPct val="150000"/>
              </a:lnSpc>
              <a:buFont typeface="Wingdings" pitchFamily="2" charset="2"/>
              <a:buChar char="Ø"/>
            </a:pPr>
            <a:r>
              <a:rPr lang="zh-CN" altLang="zh-CN" sz="2400" dirty="0"/>
              <a:t>一体化物流服务的目标，不仅是降低客户物流成本，而是全面提升客户价值</a:t>
            </a:r>
            <a:r>
              <a:rPr lang="zh-CN" altLang="zh-CN" sz="2400" dirty="0" smtClean="0"/>
              <a:t>。</a:t>
            </a:r>
            <a:endParaRPr lang="en-US" altLang="zh-CN" sz="2400" dirty="0" smtClean="0"/>
          </a:p>
          <a:p>
            <a:pPr algn="just">
              <a:lnSpc>
                <a:spcPct val="150000"/>
              </a:lnSpc>
              <a:buFont typeface="Wingdings" pitchFamily="2" charset="2"/>
              <a:buChar char="Ø"/>
            </a:pPr>
            <a:r>
              <a:rPr lang="zh-CN" altLang="zh-CN" sz="2400" dirty="0"/>
              <a:t>一体化物流服务的客户关系，不是此消彼长的价格博弈关系，而是双赢的合作伙伴关系。</a:t>
            </a:r>
          </a:p>
          <a:p>
            <a:pPr>
              <a:buFont typeface="Wingdings" pitchFamily="2" charset="2"/>
              <a:buChar char="Ø"/>
            </a:pPr>
            <a:endParaRPr lang="zh-CN" alt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solidFill>
                  <a:schemeClr val="tx1">
                    <a:lumMod val="95000"/>
                    <a:lumOff val="5000"/>
                  </a:schemeClr>
                </a:solidFill>
              </a:rPr>
              <a:t>第二节 </a:t>
            </a:r>
            <a:r>
              <a:rPr lang="zh-CN" altLang="en-US" dirty="0">
                <a:solidFill>
                  <a:schemeClr val="tx1">
                    <a:lumMod val="95000"/>
                    <a:lumOff val="5000"/>
                  </a:schemeClr>
                </a:solidFill>
              </a:rPr>
              <a:t>供应链物流一体化战略</a:t>
            </a:r>
            <a:endParaRPr lang="zh-CN" altLang="en-US" dirty="0"/>
          </a:p>
        </p:txBody>
      </p:sp>
      <p:sp>
        <p:nvSpPr>
          <p:cNvPr id="3" name="内容占位符 2"/>
          <p:cNvSpPr>
            <a:spLocks noGrp="1"/>
          </p:cNvSpPr>
          <p:nvPr>
            <p:ph idx="1"/>
          </p:nvPr>
        </p:nvSpPr>
        <p:spPr/>
        <p:txBody>
          <a:bodyPr>
            <a:normAutofit/>
          </a:bodyPr>
          <a:lstStyle/>
          <a:p>
            <a:pPr marL="514350" indent="-514350" algn="just">
              <a:lnSpc>
                <a:spcPct val="150000"/>
              </a:lnSpc>
              <a:buNone/>
            </a:pPr>
            <a:r>
              <a:rPr lang="zh-CN" altLang="en-US" sz="2400" b="1" dirty="0" smtClean="0"/>
              <a:t>（二）</a:t>
            </a:r>
            <a:r>
              <a:rPr lang="zh-CN" altLang="zh-CN" sz="2400" b="1" dirty="0" smtClean="0"/>
              <a:t>服务</a:t>
            </a:r>
            <a:r>
              <a:rPr lang="zh-CN" altLang="zh-CN" sz="2400" b="1" dirty="0"/>
              <a:t>内容的</a:t>
            </a:r>
            <a:r>
              <a:rPr lang="zh-CN" altLang="zh-CN" sz="2400" b="1" dirty="0" smtClean="0"/>
              <a:t>创新</a:t>
            </a:r>
            <a:endParaRPr lang="en-US" altLang="zh-CN" sz="2400" b="1" dirty="0" smtClean="0"/>
          </a:p>
          <a:p>
            <a:pPr algn="just">
              <a:lnSpc>
                <a:spcPct val="150000"/>
              </a:lnSpc>
              <a:buFont typeface="Wingdings" pitchFamily="2" charset="2"/>
              <a:buChar char="Ø"/>
            </a:pPr>
            <a:r>
              <a:rPr lang="zh-CN" altLang="zh-CN" sz="2400" dirty="0"/>
              <a:t>由物流基本服务向增值服务</a:t>
            </a:r>
            <a:r>
              <a:rPr lang="zh-CN" altLang="zh-CN" sz="2400" dirty="0" smtClean="0"/>
              <a:t>延伸</a:t>
            </a:r>
            <a:endParaRPr lang="en-US" altLang="zh-CN" sz="2400" dirty="0" smtClean="0"/>
          </a:p>
          <a:p>
            <a:pPr algn="just">
              <a:lnSpc>
                <a:spcPct val="150000"/>
              </a:lnSpc>
              <a:buFont typeface="Wingdings" pitchFamily="2" charset="2"/>
              <a:buChar char="Ø"/>
            </a:pPr>
            <a:r>
              <a:rPr lang="zh-CN" altLang="zh-CN" sz="2400" dirty="0"/>
              <a:t>由物流功能服务向管理服务延伸</a:t>
            </a:r>
          </a:p>
          <a:p>
            <a:pPr algn="just">
              <a:lnSpc>
                <a:spcPct val="150000"/>
              </a:lnSpc>
              <a:buFont typeface="Wingdings" pitchFamily="2" charset="2"/>
              <a:buChar char="Ø"/>
            </a:pPr>
            <a:r>
              <a:rPr lang="zh-CN" altLang="zh-CN" sz="2400" dirty="0"/>
              <a:t>由实物流服务向信息流、资金流服务延伸</a:t>
            </a:r>
            <a:endParaRPr lang="zh-CN" altLang="en-US" sz="2400" dirty="0"/>
          </a:p>
        </p:txBody>
      </p:sp>
    </p:spTree>
    <p:extLst>
      <p:ext uri="{BB962C8B-B14F-4D97-AF65-F5344CB8AC3E}">
        <p14:creationId xmlns:p14="http://schemas.microsoft.com/office/powerpoint/2010/main" val="98410983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solidFill>
                  <a:schemeClr val="tx1">
                    <a:lumMod val="95000"/>
                    <a:lumOff val="5000"/>
                  </a:schemeClr>
                </a:solidFill>
              </a:rPr>
              <a:t>第二节 </a:t>
            </a:r>
            <a:r>
              <a:rPr lang="zh-CN" altLang="en-US" dirty="0">
                <a:solidFill>
                  <a:schemeClr val="tx1">
                    <a:lumMod val="95000"/>
                    <a:lumOff val="5000"/>
                  </a:schemeClr>
                </a:solidFill>
              </a:rPr>
              <a:t>供应链物流一体化战略</a:t>
            </a:r>
            <a:endParaRPr lang="zh-CN" altLang="en-US" dirty="0"/>
          </a:p>
        </p:txBody>
      </p:sp>
      <p:sp>
        <p:nvSpPr>
          <p:cNvPr id="3" name="内容占位符 2"/>
          <p:cNvSpPr>
            <a:spLocks noGrp="1"/>
          </p:cNvSpPr>
          <p:nvPr>
            <p:ph idx="1"/>
          </p:nvPr>
        </p:nvSpPr>
        <p:spPr/>
        <p:txBody>
          <a:bodyPr>
            <a:normAutofit/>
          </a:bodyPr>
          <a:lstStyle/>
          <a:p>
            <a:pPr marL="514350" indent="-514350" algn="just">
              <a:lnSpc>
                <a:spcPct val="150000"/>
              </a:lnSpc>
              <a:buNone/>
            </a:pPr>
            <a:r>
              <a:rPr lang="zh-CN" altLang="en-US" sz="2400" b="1" dirty="0" smtClean="0"/>
              <a:t>（三）</a:t>
            </a:r>
            <a:r>
              <a:rPr lang="zh-CN" altLang="zh-CN" sz="2400" b="1" dirty="0" smtClean="0"/>
              <a:t>服务</a:t>
            </a:r>
            <a:r>
              <a:rPr lang="zh-CN" altLang="zh-CN" sz="2400" b="1" dirty="0"/>
              <a:t>方式的</a:t>
            </a:r>
            <a:r>
              <a:rPr lang="zh-CN" altLang="zh-CN" sz="2400" b="1" dirty="0" smtClean="0"/>
              <a:t>创新</a:t>
            </a:r>
            <a:endParaRPr lang="en-US" altLang="zh-CN" sz="2400" b="1" dirty="0" smtClean="0"/>
          </a:p>
          <a:p>
            <a:pPr algn="just">
              <a:lnSpc>
                <a:spcPct val="150000"/>
              </a:lnSpc>
              <a:buFont typeface="Wingdings" pitchFamily="2" charset="2"/>
              <a:buChar char="Ø"/>
            </a:pPr>
            <a:r>
              <a:rPr lang="zh-CN" altLang="zh-CN" sz="2400" dirty="0"/>
              <a:t>从短期交易服务到长期合同</a:t>
            </a:r>
            <a:r>
              <a:rPr lang="zh-CN" altLang="zh-CN" sz="2400" dirty="0" smtClean="0"/>
              <a:t>服务</a:t>
            </a:r>
            <a:endParaRPr lang="en-US" altLang="zh-CN" sz="2400" dirty="0" smtClean="0"/>
          </a:p>
          <a:p>
            <a:pPr algn="just">
              <a:lnSpc>
                <a:spcPct val="150000"/>
              </a:lnSpc>
              <a:buFont typeface="Wingdings" pitchFamily="2" charset="2"/>
              <a:buChar char="Ø"/>
            </a:pPr>
            <a:r>
              <a:rPr lang="zh-CN" altLang="zh-CN" sz="2400" dirty="0"/>
              <a:t>从完成客户指令到实行协同</a:t>
            </a:r>
            <a:r>
              <a:rPr lang="zh-CN" altLang="zh-CN" sz="2400" dirty="0" smtClean="0"/>
              <a:t>运作</a:t>
            </a:r>
            <a:endParaRPr lang="en-US" altLang="zh-CN" sz="2400" dirty="0" smtClean="0"/>
          </a:p>
          <a:p>
            <a:pPr algn="just">
              <a:lnSpc>
                <a:spcPct val="150000"/>
              </a:lnSpc>
              <a:buFont typeface="Wingdings" pitchFamily="2" charset="2"/>
              <a:buChar char="Ø"/>
            </a:pPr>
            <a:r>
              <a:rPr lang="zh-CN" altLang="zh-CN" sz="2400" dirty="0"/>
              <a:t>从提供物流服务到进行物流合作</a:t>
            </a:r>
            <a:endParaRPr lang="zh-CN" altLang="en-US" sz="2400" dirty="0"/>
          </a:p>
        </p:txBody>
      </p:sp>
    </p:spTree>
    <p:extLst>
      <p:ext uri="{BB962C8B-B14F-4D97-AF65-F5344CB8AC3E}">
        <p14:creationId xmlns:p14="http://schemas.microsoft.com/office/powerpoint/2010/main" val="339208651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1017</TotalTime>
  <Words>2679</Words>
  <Application>Microsoft Office PowerPoint</Application>
  <PresentationFormat>全屏显示(4:3)</PresentationFormat>
  <Paragraphs>188</Paragraphs>
  <Slides>41</Slides>
  <Notes>2</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41</vt:i4>
      </vt:variant>
    </vt:vector>
  </HeadingPairs>
  <TitlesOfParts>
    <vt:vector size="43" baseType="lpstr">
      <vt:lpstr>Office 主题​​</vt:lpstr>
      <vt:lpstr>文档</vt:lpstr>
      <vt:lpstr>《第六章 供应链环境下的物流管理》</vt:lpstr>
      <vt:lpstr>第一节 供应链环境下物流管理的核心问题</vt:lpstr>
      <vt:lpstr>第一节 供应链环境下物流管理的核心问题</vt:lpstr>
      <vt:lpstr>第一节 供应链环境下物流管理的核心问题</vt:lpstr>
      <vt:lpstr>第一节 供应链物流管理的核心问题</vt:lpstr>
      <vt:lpstr>第二节 供应链物流一体化战略</vt:lpstr>
      <vt:lpstr>第二节 供应链物流一体化战略</vt:lpstr>
      <vt:lpstr>第二节 供应链物流一体化战略</vt:lpstr>
      <vt:lpstr>第二节 供应链物流一体化战略</vt:lpstr>
      <vt:lpstr>第二节 供应链物流一体化战略</vt:lpstr>
      <vt:lpstr>第二节 供应链物流一体化战略</vt:lpstr>
      <vt:lpstr>第二节 供应链物流一体化战略</vt:lpstr>
      <vt:lpstr>第三节 基于Supply-hub的仓储与配送一体化管理</vt:lpstr>
      <vt:lpstr>第三节 基于Supply-hub的仓储与配送一体化管理</vt:lpstr>
      <vt:lpstr>第三节 基于Supply-hub的仓储与配送一体化管理</vt:lpstr>
      <vt:lpstr>第三节 基于Supply-hub的仓储与配送一体化管理</vt:lpstr>
      <vt:lpstr>第三节 基于Supply-hub的仓储与配送一体化管理</vt:lpstr>
      <vt:lpstr>第三节 基于Supply-hub的仓储与配送一体化管理</vt:lpstr>
      <vt:lpstr>第三节 基于Supply-hub的仓储与配送一体化管理</vt:lpstr>
      <vt:lpstr>第三节 基于Supply-hub的仓储与配送一体化管理</vt:lpstr>
      <vt:lpstr>第三节 基于Supply-hub的仓储与配送一体化管理</vt:lpstr>
      <vt:lpstr>第三节 基于Supply-hub的仓储与配送一体化管理</vt:lpstr>
      <vt:lpstr>第三节 基于Supply-hub的仓储与配送一体化管理</vt:lpstr>
      <vt:lpstr>第三节 基于Supply-hub的仓储与配送一体化管理</vt:lpstr>
      <vt:lpstr>第四节 供应链协同运输管理</vt:lpstr>
      <vt:lpstr>第四节 供应链协同运输管理</vt:lpstr>
      <vt:lpstr>第四节 供应链协同运输管理</vt:lpstr>
      <vt:lpstr>第四节 供应链协同运输管理</vt:lpstr>
      <vt:lpstr>第四节 供应链协同运输管理</vt:lpstr>
      <vt:lpstr>第四节 供应链协同运输管理</vt:lpstr>
      <vt:lpstr>第四节 供应链协同运输管理</vt:lpstr>
      <vt:lpstr>第四节 供应链协同运输管理</vt:lpstr>
      <vt:lpstr>第四节 供应链协同运输管理</vt:lpstr>
      <vt:lpstr>第四节 供应链协同运输管理</vt:lpstr>
      <vt:lpstr>第四节 供应链协同运输管理</vt:lpstr>
      <vt:lpstr>第四节 供应链协同运输管理</vt:lpstr>
      <vt:lpstr>第四节 供应链协同运输管理</vt:lpstr>
      <vt:lpstr>第四节 供应链协同运输管理</vt:lpstr>
      <vt:lpstr>第四节 供应链协同运输管理</vt:lpstr>
      <vt:lpstr>第四节 供应链协同运输管理</vt:lpstr>
      <vt:lpstr>第四节 供应链协同运输管理</vt:lpstr>
    </vt:vector>
  </TitlesOfParts>
  <Company>中国石油大学</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《供应链管理</dc:title>
  <dc:creator>Joan</dc:creator>
  <cp:lastModifiedBy>深度完美技术论坛</cp:lastModifiedBy>
  <cp:revision>112</cp:revision>
  <dcterms:created xsi:type="dcterms:W3CDTF">2014-01-07T12:38:45Z</dcterms:created>
  <dcterms:modified xsi:type="dcterms:W3CDTF">2017-10-26T08:33:07Z</dcterms:modified>
</cp:coreProperties>
</file>