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8"/>
  </p:notesMasterIdLst>
  <p:sldIdLst>
    <p:sldId id="256" r:id="rId2"/>
    <p:sldId id="257" r:id="rId3"/>
    <p:sldId id="433" r:id="rId4"/>
    <p:sldId id="435" r:id="rId5"/>
    <p:sldId id="613" r:id="rId6"/>
    <p:sldId id="282" r:id="rId7"/>
    <p:sldId id="280" r:id="rId8"/>
    <p:sldId id="437" r:id="rId9"/>
    <p:sldId id="438" r:id="rId10"/>
    <p:sldId id="439" r:id="rId11"/>
    <p:sldId id="279" r:id="rId12"/>
    <p:sldId id="441" r:id="rId13"/>
    <p:sldId id="442" r:id="rId14"/>
    <p:sldId id="443" r:id="rId15"/>
    <p:sldId id="452" r:id="rId16"/>
    <p:sldId id="444" r:id="rId17"/>
    <p:sldId id="445" r:id="rId18"/>
    <p:sldId id="446" r:id="rId19"/>
    <p:sldId id="447" r:id="rId20"/>
    <p:sldId id="448" r:id="rId21"/>
    <p:sldId id="460" r:id="rId22"/>
    <p:sldId id="450" r:id="rId23"/>
    <p:sldId id="461" r:id="rId24"/>
    <p:sldId id="462" r:id="rId25"/>
    <p:sldId id="463" r:id="rId26"/>
    <p:sldId id="464" r:id="rId27"/>
    <p:sldId id="467" r:id="rId28"/>
    <p:sldId id="468" r:id="rId29"/>
    <p:sldId id="466" r:id="rId30"/>
    <p:sldId id="469" r:id="rId31"/>
    <p:sldId id="470" r:id="rId32"/>
    <p:sldId id="471" r:id="rId33"/>
    <p:sldId id="472" r:id="rId34"/>
    <p:sldId id="473" r:id="rId35"/>
    <p:sldId id="474" r:id="rId36"/>
    <p:sldId id="475" r:id="rId37"/>
    <p:sldId id="477" r:id="rId38"/>
    <p:sldId id="476" r:id="rId39"/>
    <p:sldId id="478" r:id="rId40"/>
    <p:sldId id="479" r:id="rId41"/>
    <p:sldId id="480" r:id="rId42"/>
    <p:sldId id="481" r:id="rId43"/>
    <p:sldId id="482" r:id="rId44"/>
    <p:sldId id="483" r:id="rId45"/>
    <p:sldId id="484" r:id="rId46"/>
    <p:sldId id="485" r:id="rId47"/>
    <p:sldId id="486" r:id="rId48"/>
    <p:sldId id="504" r:id="rId49"/>
    <p:sldId id="505" r:id="rId50"/>
    <p:sldId id="506" r:id="rId51"/>
    <p:sldId id="487" r:id="rId52"/>
    <p:sldId id="488" r:id="rId53"/>
    <p:sldId id="489" r:id="rId54"/>
    <p:sldId id="440" r:id="rId55"/>
    <p:sldId id="491" r:id="rId56"/>
    <p:sldId id="492" r:id="rId57"/>
    <p:sldId id="493" r:id="rId58"/>
    <p:sldId id="494" r:id="rId59"/>
    <p:sldId id="495" r:id="rId60"/>
    <p:sldId id="496" r:id="rId61"/>
    <p:sldId id="497" r:id="rId62"/>
    <p:sldId id="498" r:id="rId63"/>
    <p:sldId id="502" r:id="rId64"/>
    <p:sldId id="499" r:id="rId65"/>
    <p:sldId id="500" r:id="rId66"/>
    <p:sldId id="501" r:id="rId67"/>
    <p:sldId id="490" r:id="rId68"/>
    <p:sldId id="503" r:id="rId69"/>
    <p:sldId id="317" r:id="rId70"/>
    <p:sldId id="318" r:id="rId71"/>
    <p:sldId id="614" r:id="rId72"/>
    <p:sldId id="331" r:id="rId73"/>
    <p:sldId id="332" r:id="rId74"/>
    <p:sldId id="333" r:id="rId75"/>
    <p:sldId id="508" r:id="rId76"/>
    <p:sldId id="509" r:id="rId77"/>
    <p:sldId id="510" r:id="rId78"/>
    <p:sldId id="511" r:id="rId79"/>
    <p:sldId id="518" r:id="rId80"/>
    <p:sldId id="520" r:id="rId81"/>
    <p:sldId id="521" r:id="rId82"/>
    <p:sldId id="522" r:id="rId83"/>
    <p:sldId id="523" r:id="rId84"/>
    <p:sldId id="524" r:id="rId85"/>
    <p:sldId id="525" r:id="rId86"/>
    <p:sldId id="526" r:id="rId87"/>
    <p:sldId id="335" r:id="rId88"/>
    <p:sldId id="336" r:id="rId89"/>
    <p:sldId id="337" r:id="rId90"/>
    <p:sldId id="338" r:id="rId91"/>
    <p:sldId id="340" r:id="rId92"/>
    <p:sldId id="527" r:id="rId93"/>
    <p:sldId id="529" r:id="rId94"/>
    <p:sldId id="615" r:id="rId95"/>
    <p:sldId id="528" r:id="rId96"/>
    <p:sldId id="530" r:id="rId97"/>
    <p:sldId id="532" r:id="rId98"/>
    <p:sldId id="534" r:id="rId99"/>
    <p:sldId id="533" r:id="rId100"/>
    <p:sldId id="535" r:id="rId101"/>
    <p:sldId id="536" r:id="rId102"/>
    <p:sldId id="537" r:id="rId103"/>
    <p:sldId id="539" r:id="rId104"/>
    <p:sldId id="540" r:id="rId105"/>
    <p:sldId id="541" r:id="rId106"/>
    <p:sldId id="542" r:id="rId107"/>
    <p:sldId id="543" r:id="rId108"/>
    <p:sldId id="544" r:id="rId109"/>
    <p:sldId id="545" r:id="rId110"/>
    <p:sldId id="546" r:id="rId111"/>
    <p:sldId id="547" r:id="rId112"/>
    <p:sldId id="548" r:id="rId113"/>
    <p:sldId id="549" r:id="rId114"/>
    <p:sldId id="550" r:id="rId115"/>
    <p:sldId id="552" r:id="rId116"/>
    <p:sldId id="553" r:id="rId117"/>
    <p:sldId id="554" r:id="rId118"/>
    <p:sldId id="555" r:id="rId119"/>
    <p:sldId id="556" r:id="rId120"/>
    <p:sldId id="557" r:id="rId121"/>
    <p:sldId id="558" r:id="rId122"/>
    <p:sldId id="373" r:id="rId123"/>
    <p:sldId id="374" r:id="rId124"/>
    <p:sldId id="559" r:id="rId125"/>
    <p:sldId id="560" r:id="rId126"/>
    <p:sldId id="376" r:id="rId127"/>
    <p:sldId id="563" r:id="rId128"/>
    <p:sldId id="564" r:id="rId129"/>
    <p:sldId id="377" r:id="rId130"/>
    <p:sldId id="378" r:id="rId131"/>
    <p:sldId id="379" r:id="rId132"/>
    <p:sldId id="380" r:id="rId133"/>
    <p:sldId id="381" r:id="rId134"/>
    <p:sldId id="382" r:id="rId135"/>
    <p:sldId id="383" r:id="rId136"/>
    <p:sldId id="384" r:id="rId137"/>
    <p:sldId id="385" r:id="rId138"/>
    <p:sldId id="386" r:id="rId139"/>
    <p:sldId id="387" r:id="rId140"/>
    <p:sldId id="566" r:id="rId141"/>
    <p:sldId id="567" r:id="rId142"/>
    <p:sldId id="611" r:id="rId143"/>
    <p:sldId id="612" r:id="rId144"/>
    <p:sldId id="419" r:id="rId145"/>
    <p:sldId id="610" r:id="rId146"/>
    <p:sldId id="277" r:id="rId147"/>
  </p:sldIdLst>
  <p:sldSz cx="9906000" cy="6858000" type="A4"/>
  <p:notesSz cx="6858000" cy="9144000"/>
  <p:defaultTextStyle>
    <a:defPPr>
      <a:defRPr lang="zh-CN"/>
    </a:defPPr>
    <a:lvl1pPr algn="l" rtl="0" fontAlgn="base">
      <a:spcBef>
        <a:spcPct val="0"/>
      </a:spcBef>
      <a:spcAft>
        <a:spcPct val="0"/>
      </a:spcAft>
      <a:defRPr sz="2400" kern="1200">
        <a:solidFill>
          <a:schemeClr val="tx1"/>
        </a:solidFill>
        <a:latin typeface="Tahoma" pitchFamily="34" charset="0"/>
        <a:ea typeface="宋体" charset="-122"/>
        <a:cs typeface="+mn-cs"/>
      </a:defRPr>
    </a:lvl1pPr>
    <a:lvl2pPr marL="457200" algn="l" rtl="0" fontAlgn="base">
      <a:spcBef>
        <a:spcPct val="0"/>
      </a:spcBef>
      <a:spcAft>
        <a:spcPct val="0"/>
      </a:spcAft>
      <a:defRPr sz="2400" kern="1200">
        <a:solidFill>
          <a:schemeClr val="tx1"/>
        </a:solidFill>
        <a:latin typeface="Tahoma" pitchFamily="34" charset="0"/>
        <a:ea typeface="宋体" charset="-122"/>
        <a:cs typeface="+mn-cs"/>
      </a:defRPr>
    </a:lvl2pPr>
    <a:lvl3pPr marL="914400" algn="l" rtl="0" fontAlgn="base">
      <a:spcBef>
        <a:spcPct val="0"/>
      </a:spcBef>
      <a:spcAft>
        <a:spcPct val="0"/>
      </a:spcAft>
      <a:defRPr sz="2400" kern="1200">
        <a:solidFill>
          <a:schemeClr val="tx1"/>
        </a:solidFill>
        <a:latin typeface="Tahoma" pitchFamily="34" charset="0"/>
        <a:ea typeface="宋体" charset="-122"/>
        <a:cs typeface="+mn-cs"/>
      </a:defRPr>
    </a:lvl3pPr>
    <a:lvl4pPr marL="1371600" algn="l" rtl="0" fontAlgn="base">
      <a:spcBef>
        <a:spcPct val="0"/>
      </a:spcBef>
      <a:spcAft>
        <a:spcPct val="0"/>
      </a:spcAft>
      <a:defRPr sz="2400" kern="1200">
        <a:solidFill>
          <a:schemeClr val="tx1"/>
        </a:solidFill>
        <a:latin typeface="Tahoma" pitchFamily="34" charset="0"/>
        <a:ea typeface="宋体" charset="-122"/>
        <a:cs typeface="+mn-cs"/>
      </a:defRPr>
    </a:lvl4pPr>
    <a:lvl5pPr marL="1828800" algn="l" rtl="0" fontAlgn="base">
      <a:spcBef>
        <a:spcPct val="0"/>
      </a:spcBef>
      <a:spcAft>
        <a:spcPct val="0"/>
      </a:spcAft>
      <a:defRPr sz="2400" kern="1200">
        <a:solidFill>
          <a:schemeClr val="tx1"/>
        </a:solidFill>
        <a:latin typeface="Tahoma" pitchFamily="34" charset="0"/>
        <a:ea typeface="宋体" charset="-122"/>
        <a:cs typeface="+mn-cs"/>
      </a:defRPr>
    </a:lvl5pPr>
    <a:lvl6pPr marL="2286000" algn="l" defTabSz="914400" rtl="0" eaLnBrk="1" latinLnBrk="0" hangingPunct="1">
      <a:defRPr sz="2400" kern="1200">
        <a:solidFill>
          <a:schemeClr val="tx1"/>
        </a:solidFill>
        <a:latin typeface="Tahoma" pitchFamily="34" charset="0"/>
        <a:ea typeface="宋体" charset="-122"/>
        <a:cs typeface="+mn-cs"/>
      </a:defRPr>
    </a:lvl6pPr>
    <a:lvl7pPr marL="2743200" algn="l" defTabSz="914400" rtl="0" eaLnBrk="1" latinLnBrk="0" hangingPunct="1">
      <a:defRPr sz="2400" kern="1200">
        <a:solidFill>
          <a:schemeClr val="tx1"/>
        </a:solidFill>
        <a:latin typeface="Tahoma" pitchFamily="34" charset="0"/>
        <a:ea typeface="宋体" charset="-122"/>
        <a:cs typeface="+mn-cs"/>
      </a:defRPr>
    </a:lvl7pPr>
    <a:lvl8pPr marL="3200400" algn="l" defTabSz="914400" rtl="0" eaLnBrk="1" latinLnBrk="0" hangingPunct="1">
      <a:defRPr sz="2400" kern="1200">
        <a:solidFill>
          <a:schemeClr val="tx1"/>
        </a:solidFill>
        <a:latin typeface="Tahoma" pitchFamily="34" charset="0"/>
        <a:ea typeface="宋体" charset="-122"/>
        <a:cs typeface="+mn-cs"/>
      </a:defRPr>
    </a:lvl8pPr>
    <a:lvl9pPr marL="3657600" algn="l" defTabSz="914400" rtl="0" eaLnBrk="1" latinLnBrk="0" hangingPunct="1">
      <a:defRPr sz="2400"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66"/>
    <a:srgbClr val="000099"/>
    <a:srgbClr val="FFFF99"/>
    <a:srgbClr val="FFFF66"/>
    <a:srgbClr val="66FF66"/>
    <a:srgbClr val="66CCFF"/>
    <a:srgbClr val="66FF33"/>
    <a:srgbClr val="FF9900"/>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86" autoAdjust="0"/>
    <p:restoredTop sz="94555" autoAdjust="0"/>
  </p:normalViewPr>
  <p:slideViewPr>
    <p:cSldViewPr>
      <p:cViewPr varScale="1">
        <p:scale>
          <a:sx n="100" d="100"/>
          <a:sy n="100" d="100"/>
        </p:scale>
        <p:origin x="741" y="45"/>
      </p:cViewPr>
      <p:guideLst>
        <p:guide orient="horz" pos="2160"/>
        <p:guide pos="3120"/>
      </p:guideLst>
    </p:cSldViewPr>
  </p:slideViewPr>
  <p:outlineViewPr>
    <p:cViewPr>
      <p:scale>
        <a:sx n="33" d="100"/>
        <a:sy n="33" d="100"/>
      </p:scale>
      <p:origin x="0" y="19638"/>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2292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notesMaster" Target="notesMasters/notesMaster1.xml"/><Relationship Id="rId15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3" Type="http://schemas.openxmlformats.org/officeDocument/2006/relationships/slide" Target="slides/slide143.xml"/><Relationship Id="rId2" Type="http://schemas.openxmlformats.org/officeDocument/2006/relationships/slide" Target="slides/slide142.xml"/><Relationship Id="rId1" Type="http://schemas.openxmlformats.org/officeDocument/2006/relationships/slide" Target="slides/slide13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F797B3-7A9E-4990-BEBC-03E47D2463A8}" type="datetimeFigureOut">
              <a:rPr lang="zh-CN" altLang="en-US" smtClean="0"/>
              <a:pPr/>
              <a:t>2020/2/1</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3C4F92-4541-43E9-8217-3E05D91D9193}" type="slidenum">
              <a:rPr lang="zh-CN" altLang="en-US" smtClean="0"/>
              <a:pPr/>
              <a:t>‹#›</a:t>
            </a:fld>
            <a:endParaRPr lang="zh-CN" altLang="en-US"/>
          </a:p>
        </p:txBody>
      </p:sp>
    </p:spTree>
    <p:extLst>
      <p:ext uri="{BB962C8B-B14F-4D97-AF65-F5344CB8AC3E}">
        <p14:creationId xmlns:p14="http://schemas.microsoft.com/office/powerpoint/2010/main" val="4194604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3C4F92-4541-43E9-8217-3E05D91D9193}" type="slidenum">
              <a:rPr lang="zh-CN" altLang="en-US" smtClean="0"/>
              <a:pPr/>
              <a:t>1</a:t>
            </a:fld>
            <a:endParaRPr lang="zh-CN" altLang="en-US"/>
          </a:p>
        </p:txBody>
      </p:sp>
    </p:spTree>
    <p:extLst>
      <p:ext uri="{BB962C8B-B14F-4D97-AF65-F5344CB8AC3E}">
        <p14:creationId xmlns:p14="http://schemas.microsoft.com/office/powerpoint/2010/main" val="3799384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a:extLst>
              <a:ext uri="{FF2B5EF4-FFF2-40B4-BE49-F238E27FC236}">
                <a16:creationId xmlns:a16="http://schemas.microsoft.com/office/drawing/2014/main" id="{D511C56B-9D8B-4804-AAFA-A24A902D2F5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1C6FF1-4C9F-4D4B-B3C9-0EC7B2501B7A}" type="slidenum">
              <a:rPr lang="zh-CN" altLang="en-US"/>
              <a:pPr eaLnBrk="1" hangingPunct="1"/>
              <a:t>38</a:t>
            </a:fld>
            <a:endParaRPr lang="en-US" altLang="zh-CN"/>
          </a:p>
        </p:txBody>
      </p:sp>
      <p:sp>
        <p:nvSpPr>
          <p:cNvPr id="150531" name="Rectangle 2">
            <a:extLst>
              <a:ext uri="{FF2B5EF4-FFF2-40B4-BE49-F238E27FC236}">
                <a16:creationId xmlns:a16="http://schemas.microsoft.com/office/drawing/2014/main" id="{8A05251B-26AB-43CB-9A91-B9905BA185BB}"/>
              </a:ext>
            </a:extLst>
          </p:cNvPr>
          <p:cNvSpPr>
            <a:spLocks noGrp="1" noRot="1" noChangeAspect="1" noChangeArrowheads="1" noTextEdit="1"/>
          </p:cNvSpPr>
          <p:nvPr>
            <p:ph type="sldImg"/>
          </p:nvPr>
        </p:nvSpPr>
        <p:spPr>
          <a:ln/>
        </p:spPr>
      </p:sp>
      <p:sp>
        <p:nvSpPr>
          <p:cNvPr id="150532" name="Rectangle 3">
            <a:extLst>
              <a:ext uri="{FF2B5EF4-FFF2-40B4-BE49-F238E27FC236}">
                <a16:creationId xmlns:a16="http://schemas.microsoft.com/office/drawing/2014/main" id="{EBAC96BB-883F-4A91-AD84-4FCC1B863534}"/>
              </a:ext>
            </a:extLst>
          </p:cNvPr>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5612" name="Rectangle 12"/>
          <p:cNvSpPr>
            <a:spLocks noGrp="1" noChangeArrowheads="1"/>
          </p:cNvSpPr>
          <p:nvPr>
            <p:ph type="ctrTitle"/>
          </p:nvPr>
        </p:nvSpPr>
        <p:spPr>
          <a:xfrm>
            <a:off x="741600" y="620689"/>
            <a:ext cx="8424936" cy="2160240"/>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lang="zh-CN" altLang="en-US" sz="5400" noProof="0" smtClean="0">
                <a:latin typeface="+mj-lt"/>
                <a:ea typeface="黑体" pitchFamily="2" charset="-122"/>
              </a:defRPr>
            </a:lvl1pPr>
          </a:lstStyle>
          <a:p>
            <a:pPr lvl="0" algn="ctr" eaLnBrk="1" hangingPunct="1"/>
            <a:r>
              <a:rPr lang="zh-CN" altLang="en-US" noProof="0"/>
              <a:t>单击此处编辑母版标题样式</a:t>
            </a:r>
            <a:endParaRPr lang="zh-CN" altLang="en-US" noProof="0" dirty="0"/>
          </a:p>
        </p:txBody>
      </p:sp>
      <p:sp>
        <p:nvSpPr>
          <p:cNvPr id="25613" name="Rectangle 13"/>
          <p:cNvSpPr>
            <a:spLocks noGrp="1" noChangeArrowheads="1"/>
          </p:cNvSpPr>
          <p:nvPr>
            <p:ph type="subTitle" idx="1"/>
          </p:nvPr>
        </p:nvSpPr>
        <p:spPr>
          <a:xfrm>
            <a:off x="1486800" y="3268800"/>
            <a:ext cx="6922800" cy="2210400"/>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lang="zh-CN" altLang="en-US" sz="3600" noProof="0" smtClean="0">
                <a:solidFill>
                  <a:schemeClr val="tx1"/>
                </a:solidFill>
                <a:latin typeface="+mj-lt"/>
                <a:ea typeface="黑体" pitchFamily="2" charset="-122"/>
              </a:defRPr>
            </a:lvl1pPr>
          </a:lstStyle>
          <a:p>
            <a:pPr marL="0" lvl="0" indent="0" algn="ctr" eaLnBrk="1" hangingPunct="1">
              <a:lnSpc>
                <a:spcPct val="110000"/>
              </a:lnSpc>
              <a:spcBef>
                <a:spcPts val="600"/>
              </a:spcBef>
              <a:buNone/>
            </a:pPr>
            <a:r>
              <a:rPr lang="zh-CN" altLang="en-US" noProof="0"/>
              <a:t>单击此处编辑母版副标题样式</a:t>
            </a:r>
            <a:endParaRPr lang="zh-CN" altLang="en-US" noProof="0" dirty="0"/>
          </a:p>
        </p:txBody>
      </p:sp>
      <p:sp>
        <p:nvSpPr>
          <p:cNvPr id="20" name="Rectangle 8" descr="Gold bar"/>
          <p:cNvSpPr>
            <a:spLocks noChangeArrowheads="1"/>
          </p:cNvSpPr>
          <p:nvPr userDrawn="1"/>
        </p:nvSpPr>
        <p:spPr bwMode="auto">
          <a:xfrm>
            <a:off x="247650" y="2889250"/>
            <a:ext cx="3109913" cy="201613"/>
          </a:xfrm>
          <a:prstGeom prst="rect">
            <a:avLst/>
          </a:prstGeom>
          <a:solidFill>
            <a:srgbClr val="FFCC00"/>
          </a:solidFill>
          <a:ln>
            <a:noFill/>
          </a:ln>
          <a:effectLst/>
        </p:spPr>
        <p:txBody>
          <a:bodyPr wrap="none" anchor="ctr"/>
          <a:lstStyle/>
          <a:p>
            <a:endParaRPr lang="zh-CN" altLang="en-US"/>
          </a:p>
        </p:txBody>
      </p:sp>
      <p:sp>
        <p:nvSpPr>
          <p:cNvPr id="21" name="Rectangle 9" descr="Orange bar"/>
          <p:cNvSpPr>
            <a:spLocks noChangeArrowheads="1"/>
          </p:cNvSpPr>
          <p:nvPr userDrawn="1"/>
        </p:nvSpPr>
        <p:spPr bwMode="auto">
          <a:xfrm>
            <a:off x="3357563" y="2889250"/>
            <a:ext cx="3108325" cy="201613"/>
          </a:xfrm>
          <a:prstGeom prst="rect">
            <a:avLst/>
          </a:prstGeom>
          <a:solidFill>
            <a:srgbClr val="FF9900"/>
          </a:solidFill>
          <a:ln>
            <a:noFill/>
          </a:ln>
          <a:effectLst/>
        </p:spPr>
        <p:txBody>
          <a:bodyPr wrap="none" anchor="ctr"/>
          <a:lstStyle/>
          <a:p>
            <a:endParaRPr lang="zh-CN" altLang="en-US"/>
          </a:p>
        </p:txBody>
      </p:sp>
      <p:sp>
        <p:nvSpPr>
          <p:cNvPr id="22" name="Rectangle 10" descr="Slate bar"/>
          <p:cNvSpPr>
            <a:spLocks noChangeArrowheads="1"/>
          </p:cNvSpPr>
          <p:nvPr userDrawn="1"/>
        </p:nvSpPr>
        <p:spPr bwMode="auto">
          <a:xfrm>
            <a:off x="6465888" y="2889250"/>
            <a:ext cx="3109912" cy="201613"/>
          </a:xfrm>
          <a:prstGeom prst="rect">
            <a:avLst/>
          </a:prstGeom>
          <a:solidFill>
            <a:srgbClr val="333399"/>
          </a:solidFill>
          <a:ln>
            <a:noFill/>
          </a:ln>
          <a:effectLst/>
        </p:spPr>
        <p:txBody>
          <a:bodyPr wrap="none" anchor="ctr"/>
          <a:lstStyle/>
          <a:p>
            <a:endParaRPr lang="zh-CN" altLang="en-US">
              <a:solidFill>
                <a:srgbClr val="333399"/>
              </a:solidFill>
            </a:endParaRPr>
          </a:p>
        </p:txBody>
      </p:sp>
      <p:sp>
        <p:nvSpPr>
          <p:cNvPr id="23" name="Rectangle 4"/>
          <p:cNvSpPr>
            <a:spLocks noGrp="1" noChangeArrowheads="1"/>
          </p:cNvSpPr>
          <p:nvPr>
            <p:ph type="dt" sz="half" idx="2"/>
          </p:nvPr>
        </p:nvSpPr>
        <p:spPr>
          <a:xfrm>
            <a:off x="495300" y="6356176"/>
            <a:ext cx="2311400" cy="457200"/>
          </a:xfrm>
          <a:prstGeom prst="rect">
            <a:avLst/>
          </a:prstGeom>
        </p:spPr>
        <p:txBody>
          <a:bodyPr/>
          <a:lstStyle>
            <a:lvl1pPr>
              <a:defRPr/>
            </a:lvl1pPr>
          </a:lstStyle>
          <a:p>
            <a:endParaRPr lang="en-US" altLang="zh-CN"/>
          </a:p>
        </p:txBody>
      </p:sp>
      <p:sp>
        <p:nvSpPr>
          <p:cNvPr id="24" name="Rectangle 5"/>
          <p:cNvSpPr>
            <a:spLocks noGrp="1" noChangeArrowheads="1"/>
          </p:cNvSpPr>
          <p:nvPr>
            <p:ph type="ftr" sz="quarter" idx="3"/>
          </p:nvPr>
        </p:nvSpPr>
        <p:spPr>
          <a:xfrm>
            <a:off x="3384550" y="6356176"/>
            <a:ext cx="3136900" cy="457200"/>
          </a:xfrm>
          <a:prstGeom prst="rect">
            <a:avLst/>
          </a:prstGeom>
        </p:spPr>
        <p:txBody>
          <a:bodyPr/>
          <a:lstStyle>
            <a:lvl1pPr>
              <a:defRPr/>
            </a:lvl1pPr>
          </a:lstStyle>
          <a:p>
            <a:endParaRPr lang="en-US" altLang="zh-CN"/>
          </a:p>
        </p:txBody>
      </p:sp>
      <p:sp>
        <p:nvSpPr>
          <p:cNvPr id="25" name="Rectangle 6"/>
          <p:cNvSpPr>
            <a:spLocks noGrp="1" noChangeArrowheads="1"/>
          </p:cNvSpPr>
          <p:nvPr>
            <p:ph type="sldNum" sz="quarter" idx="4"/>
          </p:nvPr>
        </p:nvSpPr>
        <p:spPr>
          <a:xfrm>
            <a:off x="7099300" y="6356176"/>
            <a:ext cx="2311400" cy="457200"/>
          </a:xfrm>
          <a:prstGeom prst="rect">
            <a:avLst/>
          </a:prstGeom>
        </p:spPr>
        <p:txBody>
          <a:bodyPr/>
          <a:lstStyle>
            <a:lvl1pPr>
              <a:defRPr/>
            </a:lvl1pPr>
          </a:lstStyle>
          <a:p>
            <a:fld id="{AC80574E-8B94-4515-ADE1-BF6C35829DF0}"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6800" y="188640"/>
            <a:ext cx="9064800" cy="792000"/>
          </a:xfrm>
        </p:spPr>
        <p:txBody>
          <a:bodyPr/>
          <a:lstStyle/>
          <a:p>
            <a:r>
              <a:rPr lang="zh-CN" altLang="en-US"/>
              <a:t>单击此处编辑母版标题样式</a:t>
            </a:r>
            <a:endParaRPr lang="zh-CN" altLang="en-US" dirty="0"/>
          </a:p>
        </p:txBody>
      </p:sp>
      <p:sp>
        <p:nvSpPr>
          <p:cNvPr id="3" name="内容占位符 2"/>
          <p:cNvSpPr>
            <a:spLocks noGrp="1"/>
          </p:cNvSpPr>
          <p:nvPr>
            <p:ph idx="1"/>
          </p:nvPr>
        </p:nvSpPr>
        <p:spPr>
          <a:xfrm>
            <a:off x="496800" y="1195200"/>
            <a:ext cx="9064800" cy="4935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7" name="Line 8"/>
          <p:cNvSpPr>
            <a:spLocks noChangeShapeType="1"/>
          </p:cNvSpPr>
          <p:nvPr userDrawn="1"/>
        </p:nvSpPr>
        <p:spPr bwMode="auto">
          <a:xfrm>
            <a:off x="495300" y="1051200"/>
            <a:ext cx="9066212" cy="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日期占位符 3"/>
          <p:cNvSpPr>
            <a:spLocks noGrp="1"/>
          </p:cNvSpPr>
          <p:nvPr>
            <p:ph type="dt" sz="half" idx="10"/>
          </p:nvPr>
        </p:nvSpPr>
        <p:spPr>
          <a:xfrm>
            <a:off x="495300" y="6356176"/>
            <a:ext cx="2311400" cy="457200"/>
          </a:xfrm>
          <a:prstGeom prst="rect">
            <a:avLst/>
          </a:prstGeom>
        </p:spPr>
        <p:txBody>
          <a:bodyPr/>
          <a:lstStyle>
            <a:lvl1pPr>
              <a:defRPr/>
            </a:lvl1pPr>
          </a:lstStyle>
          <a:p>
            <a:endParaRPr lang="en-US" altLang="zh-CN" dirty="0"/>
          </a:p>
        </p:txBody>
      </p:sp>
      <p:sp>
        <p:nvSpPr>
          <p:cNvPr id="9" name="页脚占位符 4"/>
          <p:cNvSpPr>
            <a:spLocks noGrp="1"/>
          </p:cNvSpPr>
          <p:nvPr>
            <p:ph type="ftr" sz="quarter" idx="11"/>
          </p:nvPr>
        </p:nvSpPr>
        <p:spPr>
          <a:xfrm>
            <a:off x="3384550" y="6356176"/>
            <a:ext cx="3136900" cy="457200"/>
          </a:xfrm>
          <a:prstGeom prst="rect">
            <a:avLst/>
          </a:prstGeom>
        </p:spPr>
        <p:txBody>
          <a:bodyPr/>
          <a:lstStyle>
            <a:lvl1pPr>
              <a:defRPr/>
            </a:lvl1pPr>
          </a:lstStyle>
          <a:p>
            <a:endParaRPr lang="en-US" altLang="zh-CN"/>
          </a:p>
        </p:txBody>
      </p:sp>
      <p:sp>
        <p:nvSpPr>
          <p:cNvPr id="10" name="灯片编号占位符 5"/>
          <p:cNvSpPr>
            <a:spLocks noGrp="1"/>
          </p:cNvSpPr>
          <p:nvPr>
            <p:ph type="sldNum" sz="quarter" idx="12"/>
          </p:nvPr>
        </p:nvSpPr>
        <p:spPr>
          <a:xfrm>
            <a:off x="7099300" y="6356176"/>
            <a:ext cx="2311400" cy="457200"/>
          </a:xfrm>
          <a:prstGeom prst="rect">
            <a:avLst/>
          </a:prstGeom>
        </p:spPr>
        <p:txBody>
          <a:bodyPr/>
          <a:lstStyle>
            <a:lvl1pPr>
              <a:defRPr/>
            </a:lvl1pPr>
          </a:lstStyle>
          <a:p>
            <a:fld id="{7AC79822-BC0D-4DE8-A7E5-90A3732A2B82}" type="slidenum">
              <a:rPr lang="zh-CN" altLang="en-US"/>
              <a:pPr/>
              <a:t>‹#›</a:t>
            </a:fld>
            <a:endParaRPr lang="en-US" altLang="zh-CN"/>
          </a:p>
        </p:txBody>
      </p:sp>
    </p:spTree>
    <p:extLst>
      <p:ext uri="{BB962C8B-B14F-4D97-AF65-F5344CB8AC3E}">
        <p14:creationId xmlns:p14="http://schemas.microsoft.com/office/powerpoint/2010/main" val="761292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6800" y="188640"/>
            <a:ext cx="9064800" cy="792000"/>
          </a:xfrm>
        </p:spPr>
        <p:txBody>
          <a:bodyPr/>
          <a:lstStyle/>
          <a:p>
            <a:r>
              <a:rPr lang="zh-CN" altLang="en-US"/>
              <a:t>单击此处编辑母版标题样式</a:t>
            </a:r>
            <a:endParaRPr lang="zh-CN" altLang="en-US" dirty="0"/>
          </a:p>
        </p:txBody>
      </p:sp>
      <p:sp>
        <p:nvSpPr>
          <p:cNvPr id="3" name="内容占位符 2"/>
          <p:cNvSpPr>
            <a:spLocks noGrp="1"/>
          </p:cNvSpPr>
          <p:nvPr>
            <p:ph sz="half" idx="1"/>
          </p:nvPr>
        </p:nvSpPr>
        <p:spPr>
          <a:xfrm>
            <a:off x="495300" y="1196752"/>
            <a:ext cx="4460400" cy="4935600"/>
          </a:xfrm>
        </p:spPr>
        <p:txBody>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5101200" y="1196752"/>
            <a:ext cx="4460400" cy="4935600"/>
          </a:xfrm>
        </p:spPr>
        <p:txBody>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8" name="日期占位符 4"/>
          <p:cNvSpPr>
            <a:spLocks noGrp="1"/>
          </p:cNvSpPr>
          <p:nvPr>
            <p:ph type="dt" sz="half" idx="10"/>
          </p:nvPr>
        </p:nvSpPr>
        <p:spPr>
          <a:xfrm>
            <a:off x="495300" y="6356176"/>
            <a:ext cx="2311400" cy="457200"/>
          </a:xfrm>
        </p:spPr>
        <p:txBody>
          <a:bodyPr/>
          <a:lstStyle>
            <a:lvl1pPr>
              <a:defRPr/>
            </a:lvl1pPr>
          </a:lstStyle>
          <a:p>
            <a:endParaRPr lang="en-US" altLang="zh-CN"/>
          </a:p>
        </p:txBody>
      </p:sp>
      <p:sp>
        <p:nvSpPr>
          <p:cNvPr id="9" name="页脚占位符 5"/>
          <p:cNvSpPr>
            <a:spLocks noGrp="1"/>
          </p:cNvSpPr>
          <p:nvPr>
            <p:ph type="ftr" sz="quarter" idx="11"/>
          </p:nvPr>
        </p:nvSpPr>
        <p:spPr>
          <a:xfrm>
            <a:off x="3384550" y="6356176"/>
            <a:ext cx="3136900" cy="457200"/>
          </a:xfrm>
        </p:spPr>
        <p:txBody>
          <a:bodyPr/>
          <a:lstStyle>
            <a:lvl1pPr>
              <a:defRPr/>
            </a:lvl1pPr>
          </a:lstStyle>
          <a:p>
            <a:endParaRPr lang="en-US" altLang="zh-CN"/>
          </a:p>
        </p:txBody>
      </p:sp>
      <p:sp>
        <p:nvSpPr>
          <p:cNvPr id="10" name="灯片编号占位符 6"/>
          <p:cNvSpPr>
            <a:spLocks noGrp="1"/>
          </p:cNvSpPr>
          <p:nvPr>
            <p:ph type="sldNum" sz="quarter" idx="12"/>
          </p:nvPr>
        </p:nvSpPr>
        <p:spPr>
          <a:xfrm>
            <a:off x="7099300" y="6356176"/>
            <a:ext cx="2311400" cy="457200"/>
          </a:xfrm>
        </p:spPr>
        <p:txBody>
          <a:bodyPr/>
          <a:lstStyle>
            <a:lvl1pPr>
              <a:defRPr/>
            </a:lvl1pPr>
          </a:lstStyle>
          <a:p>
            <a:fld id="{40B52295-AD8D-47A8-A4D5-D2F6B9F48E3F}" type="slidenum">
              <a:rPr lang="zh-CN" altLang="en-US"/>
              <a:pPr/>
              <a:t>‹#›</a:t>
            </a:fld>
            <a:endParaRPr lang="en-US" altLang="zh-CN"/>
          </a:p>
        </p:txBody>
      </p:sp>
      <p:sp>
        <p:nvSpPr>
          <p:cNvPr id="11" name="Line 8"/>
          <p:cNvSpPr>
            <a:spLocks noChangeShapeType="1"/>
          </p:cNvSpPr>
          <p:nvPr userDrawn="1"/>
        </p:nvSpPr>
        <p:spPr bwMode="auto">
          <a:xfrm>
            <a:off x="495300" y="1052736"/>
            <a:ext cx="9066212" cy="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543534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1258888" y="6243638"/>
            <a:ext cx="2063750" cy="457200"/>
          </a:xfrm>
          <a:prstGeom prst="rect">
            <a:avLst/>
          </a:prstGeom>
        </p:spPr>
        <p:txBody>
          <a:bodyPr/>
          <a:lstStyle>
            <a:lvl1pPr>
              <a:defRPr/>
            </a:lvl1pPr>
          </a:lstStyle>
          <a:p>
            <a:endParaRPr lang="en-US" altLang="zh-CN"/>
          </a:p>
        </p:txBody>
      </p:sp>
      <p:sp>
        <p:nvSpPr>
          <p:cNvPr id="9" name="灯片编号占位符 8"/>
          <p:cNvSpPr>
            <a:spLocks noGrp="1"/>
          </p:cNvSpPr>
          <p:nvPr>
            <p:ph type="sldNum" sz="quarter" idx="12"/>
          </p:nvPr>
        </p:nvSpPr>
        <p:spPr>
          <a:xfrm>
            <a:off x="7335558" y="6243638"/>
            <a:ext cx="2063750" cy="457200"/>
          </a:xfrm>
          <a:prstGeom prst="rect">
            <a:avLst/>
          </a:prstGeom>
        </p:spPr>
        <p:txBody>
          <a:bodyPr/>
          <a:lstStyle>
            <a:lvl1pPr>
              <a:defRPr/>
            </a:lvl1pPr>
          </a:lstStyle>
          <a:p>
            <a:fld id="{03C3AFE9-B973-41B6-92DA-FDC8626D61B1}" type="slidenum">
              <a:rPr lang="en-US" altLang="zh-CN"/>
              <a:pPr/>
              <a:t>‹#›</a:t>
            </a:fld>
            <a:endParaRPr lang="en-US" altLang="zh-CN" dirty="0"/>
          </a:p>
        </p:txBody>
      </p:sp>
    </p:spTree>
    <p:extLst>
      <p:ext uri="{BB962C8B-B14F-4D97-AF65-F5344CB8AC3E}">
        <p14:creationId xmlns:p14="http://schemas.microsoft.com/office/powerpoint/2010/main" val="2131893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dirty="0"/>
          </a:p>
        </p:txBody>
      </p:sp>
      <p:sp>
        <p:nvSpPr>
          <p:cNvPr id="6" name="Line 8"/>
          <p:cNvSpPr>
            <a:spLocks noChangeShapeType="1"/>
          </p:cNvSpPr>
          <p:nvPr userDrawn="1"/>
        </p:nvSpPr>
        <p:spPr bwMode="auto">
          <a:xfrm>
            <a:off x="495300" y="1052736"/>
            <a:ext cx="9066212" cy="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Rectangle 4"/>
          <p:cNvSpPr>
            <a:spLocks noGrp="1" noChangeArrowheads="1"/>
          </p:cNvSpPr>
          <p:nvPr>
            <p:ph type="dt" sz="half" idx="2"/>
          </p:nvPr>
        </p:nvSpPr>
        <p:spPr bwMode="auto">
          <a:xfrm>
            <a:off x="495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ea typeface="宋体" pitchFamily="2" charset="-122"/>
              </a:defRPr>
            </a:lvl1pPr>
          </a:lstStyle>
          <a:p>
            <a:endParaRPr lang="en-US" altLang="zh-CN" dirty="0"/>
          </a:p>
        </p:txBody>
      </p:sp>
      <p:sp>
        <p:nvSpPr>
          <p:cNvPr id="8" name="Rectangle 5"/>
          <p:cNvSpPr>
            <a:spLocks noGrp="1" noChangeArrowheads="1"/>
          </p:cNvSpPr>
          <p:nvPr>
            <p:ph type="ftr" sz="quarter" idx="3"/>
          </p:nvPr>
        </p:nvSpPr>
        <p:spPr bwMode="auto">
          <a:xfrm>
            <a:off x="3384550" y="6356176"/>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00">
                <a:ea typeface="宋体" pitchFamily="2" charset="-122"/>
              </a:defRPr>
            </a:lvl1pPr>
          </a:lstStyle>
          <a:p>
            <a:endParaRPr lang="en-US" altLang="zh-CN"/>
          </a:p>
        </p:txBody>
      </p:sp>
      <p:sp>
        <p:nvSpPr>
          <p:cNvPr id="9" name="Rectangle 6"/>
          <p:cNvSpPr>
            <a:spLocks noGrp="1" noChangeArrowheads="1"/>
          </p:cNvSpPr>
          <p:nvPr>
            <p:ph type="sldNum" sz="quarter" idx="4"/>
          </p:nvPr>
        </p:nvSpPr>
        <p:spPr bwMode="auto">
          <a:xfrm>
            <a:off x="7099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a:ea typeface="宋体" pitchFamily="2" charset="-122"/>
              </a:defRPr>
            </a:lvl1pPr>
          </a:lstStyle>
          <a:p>
            <a:fld id="{67B052E9-C54A-4603-AE2F-EB72B006DB6C}" type="slidenum">
              <a:rPr lang="zh-CN" altLang="en-US"/>
              <a:pPr/>
              <a:t>‹#›</a:t>
            </a:fld>
            <a:endParaRPr lang="en-US" altLang="zh-CN"/>
          </a:p>
        </p:txBody>
      </p:sp>
    </p:spTree>
    <p:extLst>
      <p:ext uri="{BB962C8B-B14F-4D97-AF65-F5344CB8AC3E}">
        <p14:creationId xmlns:p14="http://schemas.microsoft.com/office/powerpoint/2010/main" val="503304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4"/>
          <p:cNvSpPr>
            <a:spLocks noGrp="1" noChangeArrowheads="1"/>
          </p:cNvSpPr>
          <p:nvPr>
            <p:ph type="dt" sz="half" idx="2"/>
          </p:nvPr>
        </p:nvSpPr>
        <p:spPr bwMode="auto">
          <a:xfrm>
            <a:off x="495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ea typeface="宋体" pitchFamily="2" charset="-122"/>
              </a:defRPr>
            </a:lvl1pPr>
          </a:lstStyle>
          <a:p>
            <a:endParaRPr lang="en-US" altLang="zh-CN" dirty="0"/>
          </a:p>
        </p:txBody>
      </p:sp>
      <p:sp>
        <p:nvSpPr>
          <p:cNvPr id="6" name="Rectangle 5"/>
          <p:cNvSpPr>
            <a:spLocks noGrp="1" noChangeArrowheads="1"/>
          </p:cNvSpPr>
          <p:nvPr>
            <p:ph type="ftr" sz="quarter" idx="3"/>
          </p:nvPr>
        </p:nvSpPr>
        <p:spPr bwMode="auto">
          <a:xfrm>
            <a:off x="3384550" y="6356176"/>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00">
                <a:ea typeface="宋体" pitchFamily="2" charset="-122"/>
              </a:defRPr>
            </a:lvl1pPr>
          </a:lstStyle>
          <a:p>
            <a:endParaRPr lang="en-US" altLang="zh-CN"/>
          </a:p>
        </p:txBody>
      </p:sp>
      <p:sp>
        <p:nvSpPr>
          <p:cNvPr id="7" name="Rectangle 6"/>
          <p:cNvSpPr>
            <a:spLocks noGrp="1" noChangeArrowheads="1"/>
          </p:cNvSpPr>
          <p:nvPr>
            <p:ph type="sldNum" sz="quarter" idx="4"/>
          </p:nvPr>
        </p:nvSpPr>
        <p:spPr bwMode="auto">
          <a:xfrm>
            <a:off x="7099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a:ea typeface="宋体" pitchFamily="2" charset="-122"/>
              </a:defRPr>
            </a:lvl1pPr>
          </a:lstStyle>
          <a:p>
            <a:fld id="{67B052E9-C54A-4603-AE2F-EB72B006DB6C}" type="slidenum">
              <a:rPr lang="zh-CN" altLang="en-US"/>
              <a:pPr/>
              <a:t>‹#›</a:t>
            </a:fld>
            <a:endParaRPr lang="en-US" altLang="zh-CN"/>
          </a:p>
        </p:txBody>
      </p:sp>
    </p:spTree>
    <p:extLst>
      <p:ext uri="{BB962C8B-B14F-4D97-AF65-F5344CB8AC3E}">
        <p14:creationId xmlns:p14="http://schemas.microsoft.com/office/powerpoint/2010/main" val="2670024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46850" y="214314"/>
            <a:ext cx="8442457" cy="1462087"/>
          </a:xfrm>
        </p:spPr>
        <p:txBody>
          <a:bodyPr/>
          <a:lstStyle/>
          <a:p>
            <a:r>
              <a:rPr lang="zh-CN" altLang="en-US"/>
              <a:t>单击此处编辑母版标题样式</a:t>
            </a:r>
          </a:p>
        </p:txBody>
      </p:sp>
      <p:sp>
        <p:nvSpPr>
          <p:cNvPr id="3" name="表格占位符 2"/>
          <p:cNvSpPr>
            <a:spLocks noGrp="1"/>
          </p:cNvSpPr>
          <p:nvPr>
            <p:ph type="tbl" idx="1"/>
          </p:nvPr>
        </p:nvSpPr>
        <p:spPr>
          <a:xfrm>
            <a:off x="1129904" y="1773238"/>
            <a:ext cx="8420100" cy="4114800"/>
          </a:xfrm>
        </p:spPr>
        <p:txBody>
          <a:bodyPr/>
          <a:lstStyle/>
          <a:p>
            <a:endParaRPr lang="zh-CN" altLang="en-US"/>
          </a:p>
        </p:txBody>
      </p:sp>
      <p:sp>
        <p:nvSpPr>
          <p:cNvPr id="4" name="日期占位符 3"/>
          <p:cNvSpPr>
            <a:spLocks noGrp="1"/>
          </p:cNvSpPr>
          <p:nvPr>
            <p:ph type="dt" sz="half" idx="10"/>
          </p:nvPr>
        </p:nvSpPr>
        <p:spPr>
          <a:xfrm>
            <a:off x="1258888" y="6243638"/>
            <a:ext cx="2063750" cy="45720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7486254" y="6243638"/>
            <a:ext cx="2063750" cy="457200"/>
          </a:xfrm>
        </p:spPr>
        <p:txBody>
          <a:bodyPr/>
          <a:lstStyle>
            <a:lvl1pPr>
              <a:defRPr/>
            </a:lvl1pPr>
          </a:lstStyle>
          <a:p>
            <a:fld id="{E4F49095-1FBA-4213-977E-5B38F9240781}" type="slidenum">
              <a:rPr lang="en-US" altLang="zh-CN"/>
              <a:pPr/>
              <a:t>‹#›</a:t>
            </a:fld>
            <a:endParaRPr lang="en-US" altLang="zh-CN"/>
          </a:p>
        </p:txBody>
      </p:sp>
    </p:spTree>
    <p:extLst>
      <p:ext uri="{BB962C8B-B14F-4D97-AF65-F5344CB8AC3E}">
        <p14:creationId xmlns:p14="http://schemas.microsoft.com/office/powerpoint/2010/main" val="4048176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395288"/>
            <a:ext cx="899795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495300" y="1295400"/>
            <a:ext cx="4457700" cy="5105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5118100" y="1295400"/>
            <a:ext cx="4457700" cy="24765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5118100" y="3924300"/>
            <a:ext cx="4457700" cy="24765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a:extLst>
              <a:ext uri="{FF2B5EF4-FFF2-40B4-BE49-F238E27FC236}">
                <a16:creationId xmlns:a16="http://schemas.microsoft.com/office/drawing/2014/main" id="{A0202706-43C5-47E2-97BC-10F617238759}"/>
              </a:ext>
            </a:extLst>
          </p:cNvPr>
          <p:cNvSpPr>
            <a:spLocks noGrp="1" noChangeArrowheads="1"/>
          </p:cNvSpPr>
          <p:nvPr>
            <p:ph type="sldNum" sz="quarter" idx="10"/>
          </p:nvPr>
        </p:nvSpPr>
        <p:spPr>
          <a:ln/>
        </p:spPr>
        <p:txBody>
          <a:bodyPr/>
          <a:lstStyle>
            <a:lvl1pPr>
              <a:defRPr/>
            </a:lvl1pPr>
          </a:lstStyle>
          <a:p>
            <a:fld id="{7EEF599B-2218-4E04-943E-6CDD127271BA}" type="slidenum">
              <a:rPr lang="zh-CN" altLang="en-US"/>
              <a:pPr/>
              <a:t>‹#›</a:t>
            </a:fld>
            <a:endParaRPr lang="en-US" altLang="zh-CN"/>
          </a:p>
        </p:txBody>
      </p:sp>
    </p:spTree>
    <p:extLst>
      <p:ext uri="{BB962C8B-B14F-4D97-AF65-F5344CB8AC3E}">
        <p14:creationId xmlns:p14="http://schemas.microsoft.com/office/powerpoint/2010/main" val="1132492043"/>
      </p:ext>
    </p:extLst>
  </p:cSld>
  <p:clrMapOvr>
    <a:masterClrMapping/>
  </p:clrMapOvr>
  <p:transition>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95300" y="395288"/>
            <a:ext cx="9080500" cy="600551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6">
            <a:extLst>
              <a:ext uri="{FF2B5EF4-FFF2-40B4-BE49-F238E27FC236}">
                <a16:creationId xmlns:a16="http://schemas.microsoft.com/office/drawing/2014/main" id="{C595A0EB-7793-4B7A-8EB7-99F8055A362A}"/>
              </a:ext>
            </a:extLst>
          </p:cNvPr>
          <p:cNvSpPr>
            <a:spLocks noGrp="1" noChangeArrowheads="1"/>
          </p:cNvSpPr>
          <p:nvPr>
            <p:ph type="sldNum" sz="quarter" idx="10"/>
          </p:nvPr>
        </p:nvSpPr>
        <p:spPr>
          <a:ln/>
        </p:spPr>
        <p:txBody>
          <a:bodyPr/>
          <a:lstStyle>
            <a:lvl1pPr>
              <a:defRPr/>
            </a:lvl1pPr>
          </a:lstStyle>
          <a:p>
            <a:fld id="{4DFC779E-77BF-4CF4-BA03-81909B4E32A7}" type="slidenum">
              <a:rPr lang="zh-CN" altLang="en-US"/>
              <a:pPr/>
              <a:t>‹#›</a:t>
            </a:fld>
            <a:endParaRPr lang="en-US" altLang="zh-CN"/>
          </a:p>
        </p:txBody>
      </p:sp>
    </p:spTree>
    <p:extLst>
      <p:ext uri="{BB962C8B-B14F-4D97-AF65-F5344CB8AC3E}">
        <p14:creationId xmlns:p14="http://schemas.microsoft.com/office/powerpoint/2010/main" val="3995612848"/>
      </p:ext>
    </p:extLst>
  </p:cSld>
  <p:clrMapOvr>
    <a:masterClrMapping/>
  </p:clrMapOvr>
  <p:transition>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85" name="Rectangle 9"/>
          <p:cNvSpPr>
            <a:spLocks noGrp="1" noChangeArrowheads="1"/>
          </p:cNvSpPr>
          <p:nvPr>
            <p:ph type="title"/>
          </p:nvPr>
        </p:nvSpPr>
        <p:spPr bwMode="auto">
          <a:xfrm>
            <a:off x="506507" y="188640"/>
            <a:ext cx="9049005" cy="81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eaLnBrk="1" hangingPunct="1"/>
            <a:r>
              <a:rPr lang="zh-CN" altLang="en-US" dirty="0"/>
              <a:t>单击此处编辑母版标题样式</a:t>
            </a:r>
          </a:p>
        </p:txBody>
      </p:sp>
      <p:sp>
        <p:nvSpPr>
          <p:cNvPr id="24586" name="Rectangle 10"/>
          <p:cNvSpPr>
            <a:spLocks noGrp="1" noChangeArrowheads="1"/>
          </p:cNvSpPr>
          <p:nvPr>
            <p:ph type="body" idx="1"/>
          </p:nvPr>
        </p:nvSpPr>
        <p:spPr bwMode="auto">
          <a:xfrm>
            <a:off x="496800" y="1195200"/>
            <a:ext cx="9049005" cy="493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4" name="Rectangle 7" descr="Gold bar"/>
          <p:cNvSpPr>
            <a:spLocks noChangeArrowheads="1"/>
          </p:cNvSpPr>
          <p:nvPr/>
        </p:nvSpPr>
        <p:spPr bwMode="auto">
          <a:xfrm>
            <a:off x="0" y="0"/>
            <a:ext cx="248400" cy="2286000"/>
          </a:xfrm>
          <a:prstGeom prst="rect">
            <a:avLst/>
          </a:prstGeom>
          <a:solidFill>
            <a:srgbClr val="FFCC00"/>
          </a:solidFill>
          <a:ln>
            <a:noFill/>
          </a:ln>
          <a:effectLst/>
        </p:spPr>
        <p:txBody>
          <a:bodyPr wrap="none" anchor="ctr"/>
          <a:lstStyle/>
          <a:p>
            <a:pPr lvl="0" algn="ctr" eaLnBrk="1" hangingPunct="1"/>
            <a:endParaRPr lang="zh-CN" altLang="en-US">
              <a:latin typeface="Times New Roman" pitchFamily="18" charset="0"/>
              <a:ea typeface="宋体" pitchFamily="2" charset="-122"/>
            </a:endParaRPr>
          </a:p>
        </p:txBody>
      </p:sp>
      <p:sp>
        <p:nvSpPr>
          <p:cNvPr id="15" name="Rectangle 9" descr="Orange bar"/>
          <p:cNvSpPr>
            <a:spLocks noChangeArrowheads="1"/>
          </p:cNvSpPr>
          <p:nvPr/>
        </p:nvSpPr>
        <p:spPr bwMode="auto">
          <a:xfrm>
            <a:off x="0" y="2286000"/>
            <a:ext cx="248400" cy="2286000"/>
          </a:xfrm>
          <a:prstGeom prst="rect">
            <a:avLst/>
          </a:prstGeom>
          <a:solidFill>
            <a:srgbClr val="FF9900"/>
          </a:solidFill>
          <a:ln>
            <a:noFill/>
          </a:ln>
          <a:effectLst/>
        </p:spPr>
        <p:txBody>
          <a:bodyPr wrap="none" anchor="ctr"/>
          <a:lstStyle/>
          <a:p>
            <a:pPr algn="ctr" eaLnBrk="1" hangingPunct="1"/>
            <a:endParaRPr lang="zh-CN" altLang="en-US" sz="2400">
              <a:latin typeface="Times New Roman" pitchFamily="18" charset="0"/>
              <a:ea typeface="宋体" pitchFamily="2" charset="-122"/>
            </a:endParaRPr>
          </a:p>
        </p:txBody>
      </p:sp>
      <p:sp>
        <p:nvSpPr>
          <p:cNvPr id="16" name="Rectangle 10" descr="Slate bar"/>
          <p:cNvSpPr>
            <a:spLocks noChangeArrowheads="1"/>
          </p:cNvSpPr>
          <p:nvPr/>
        </p:nvSpPr>
        <p:spPr bwMode="auto">
          <a:xfrm>
            <a:off x="0" y="4572000"/>
            <a:ext cx="248400" cy="2286000"/>
          </a:xfrm>
          <a:prstGeom prst="rect">
            <a:avLst/>
          </a:prstGeom>
          <a:solidFill>
            <a:srgbClr val="333399"/>
          </a:solidFill>
          <a:ln>
            <a:noFill/>
          </a:ln>
          <a:effectLst/>
        </p:spPr>
        <p:txBody>
          <a:bodyPr wrap="none" anchor="ctr"/>
          <a:lstStyle/>
          <a:p>
            <a:pPr algn="ctr" eaLnBrk="1" hangingPunct="1"/>
            <a:endParaRPr lang="zh-CN" altLang="en-US" sz="2400">
              <a:latin typeface="Times New Roman" pitchFamily="18" charset="0"/>
              <a:ea typeface="宋体" pitchFamily="2" charset="-122"/>
            </a:endParaRPr>
          </a:p>
        </p:txBody>
      </p:sp>
      <p:sp>
        <p:nvSpPr>
          <p:cNvPr id="22" name="Rectangle 4"/>
          <p:cNvSpPr>
            <a:spLocks noGrp="1" noChangeArrowheads="1"/>
          </p:cNvSpPr>
          <p:nvPr>
            <p:ph type="dt" sz="half" idx="2"/>
          </p:nvPr>
        </p:nvSpPr>
        <p:spPr bwMode="auto">
          <a:xfrm>
            <a:off x="495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ea typeface="宋体" pitchFamily="2" charset="-122"/>
              </a:defRPr>
            </a:lvl1pPr>
          </a:lstStyle>
          <a:p>
            <a:endParaRPr lang="en-US" altLang="zh-CN" dirty="0"/>
          </a:p>
        </p:txBody>
      </p:sp>
      <p:sp>
        <p:nvSpPr>
          <p:cNvPr id="23" name="Rectangle 5"/>
          <p:cNvSpPr>
            <a:spLocks noGrp="1" noChangeArrowheads="1"/>
          </p:cNvSpPr>
          <p:nvPr>
            <p:ph type="ftr" sz="quarter" idx="3"/>
          </p:nvPr>
        </p:nvSpPr>
        <p:spPr bwMode="auto">
          <a:xfrm>
            <a:off x="3384550" y="6356176"/>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00">
                <a:ea typeface="宋体" pitchFamily="2" charset="-122"/>
              </a:defRPr>
            </a:lvl1pPr>
          </a:lstStyle>
          <a:p>
            <a:endParaRPr lang="en-US" altLang="zh-CN"/>
          </a:p>
        </p:txBody>
      </p:sp>
      <p:sp>
        <p:nvSpPr>
          <p:cNvPr id="24" name="Rectangle 6"/>
          <p:cNvSpPr>
            <a:spLocks noGrp="1" noChangeArrowheads="1"/>
          </p:cNvSpPr>
          <p:nvPr>
            <p:ph type="sldNum" sz="quarter" idx="4"/>
          </p:nvPr>
        </p:nvSpPr>
        <p:spPr bwMode="auto">
          <a:xfrm>
            <a:off x="7099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a:ea typeface="宋体" pitchFamily="2" charset="-122"/>
              </a:defRPr>
            </a:lvl1pPr>
          </a:lstStyle>
          <a:p>
            <a:fld id="{67B052E9-C54A-4603-AE2F-EB72B006DB6C}"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 id="2147483662" r:id="rId7"/>
    <p:sldLayoutId id="2147483663" r:id="rId8"/>
    <p:sldLayoutId id="2147483664" r:id="rId9"/>
  </p:sldLayoutIdLst>
  <p:hf sldNum="0" hdr="0" dt="0"/>
  <p:txStyles>
    <p:titleStyle>
      <a:lvl1pPr algn="l" rtl="0" eaLnBrk="1" fontAlgn="base" hangingPunct="1">
        <a:spcBef>
          <a:spcPct val="0"/>
        </a:spcBef>
        <a:spcAft>
          <a:spcPct val="0"/>
        </a:spcAft>
        <a:defRPr lang="zh-CN" altLang="en-US" sz="4400" b="1" smtClean="0">
          <a:solidFill>
            <a:srgbClr val="333399"/>
          </a:solidFill>
          <a:latin typeface="+mj-lt"/>
          <a:ea typeface="+mj-ea"/>
          <a:cs typeface="+mj-cs"/>
        </a:defRPr>
      </a:lvl1pPr>
      <a:lvl2pPr algn="l" rtl="0" eaLnBrk="1" fontAlgn="base" hangingPunct="1">
        <a:spcBef>
          <a:spcPct val="0"/>
        </a:spcBef>
        <a:spcAft>
          <a:spcPct val="0"/>
        </a:spcAft>
        <a:defRPr sz="4400">
          <a:solidFill>
            <a:srgbClr val="333399"/>
          </a:solidFill>
          <a:latin typeface="Arial" charset="0"/>
          <a:ea typeface="黑体" pitchFamily="2" charset="-122"/>
        </a:defRPr>
      </a:lvl2pPr>
      <a:lvl3pPr algn="l" rtl="0" eaLnBrk="1" fontAlgn="base" hangingPunct="1">
        <a:spcBef>
          <a:spcPct val="0"/>
        </a:spcBef>
        <a:spcAft>
          <a:spcPct val="0"/>
        </a:spcAft>
        <a:defRPr sz="4400">
          <a:solidFill>
            <a:srgbClr val="333399"/>
          </a:solidFill>
          <a:latin typeface="Arial" charset="0"/>
          <a:ea typeface="黑体" pitchFamily="2" charset="-122"/>
        </a:defRPr>
      </a:lvl3pPr>
      <a:lvl4pPr algn="l" rtl="0" eaLnBrk="1" fontAlgn="base" hangingPunct="1">
        <a:spcBef>
          <a:spcPct val="0"/>
        </a:spcBef>
        <a:spcAft>
          <a:spcPct val="0"/>
        </a:spcAft>
        <a:defRPr sz="4400">
          <a:solidFill>
            <a:srgbClr val="333399"/>
          </a:solidFill>
          <a:latin typeface="Arial" charset="0"/>
          <a:ea typeface="黑体" pitchFamily="2" charset="-122"/>
        </a:defRPr>
      </a:lvl4pPr>
      <a:lvl5pPr algn="l" rtl="0" eaLnBrk="1" fontAlgn="base" hangingPunct="1">
        <a:spcBef>
          <a:spcPct val="0"/>
        </a:spcBef>
        <a:spcAft>
          <a:spcPct val="0"/>
        </a:spcAft>
        <a:defRPr sz="4400">
          <a:solidFill>
            <a:srgbClr val="333399"/>
          </a:solidFill>
          <a:latin typeface="Arial" charset="0"/>
          <a:ea typeface="黑体" pitchFamily="2" charset="-122"/>
        </a:defRPr>
      </a:lvl5pPr>
      <a:lvl6pPr marL="457200" algn="l" rtl="0" eaLnBrk="1" fontAlgn="base" hangingPunct="1">
        <a:spcBef>
          <a:spcPct val="0"/>
        </a:spcBef>
        <a:spcAft>
          <a:spcPct val="0"/>
        </a:spcAft>
        <a:defRPr sz="4400">
          <a:solidFill>
            <a:srgbClr val="333399"/>
          </a:solidFill>
          <a:latin typeface="Arial" charset="0"/>
          <a:ea typeface="黑体" pitchFamily="2" charset="-122"/>
        </a:defRPr>
      </a:lvl6pPr>
      <a:lvl7pPr marL="914400" algn="l" rtl="0" eaLnBrk="1" fontAlgn="base" hangingPunct="1">
        <a:spcBef>
          <a:spcPct val="0"/>
        </a:spcBef>
        <a:spcAft>
          <a:spcPct val="0"/>
        </a:spcAft>
        <a:defRPr sz="4400">
          <a:solidFill>
            <a:srgbClr val="333399"/>
          </a:solidFill>
          <a:latin typeface="Arial" charset="0"/>
          <a:ea typeface="黑体" pitchFamily="2" charset="-122"/>
        </a:defRPr>
      </a:lvl7pPr>
      <a:lvl8pPr marL="1371600" algn="l" rtl="0" eaLnBrk="1" fontAlgn="base" hangingPunct="1">
        <a:spcBef>
          <a:spcPct val="0"/>
        </a:spcBef>
        <a:spcAft>
          <a:spcPct val="0"/>
        </a:spcAft>
        <a:defRPr sz="4400">
          <a:solidFill>
            <a:srgbClr val="333399"/>
          </a:solidFill>
          <a:latin typeface="Arial" charset="0"/>
          <a:ea typeface="黑体" pitchFamily="2" charset="-122"/>
        </a:defRPr>
      </a:lvl8pPr>
      <a:lvl9pPr marL="1828800" algn="l" rtl="0" eaLnBrk="1" fontAlgn="base" hangingPunct="1">
        <a:spcBef>
          <a:spcPct val="0"/>
        </a:spcBef>
        <a:spcAft>
          <a:spcPct val="0"/>
        </a:spcAft>
        <a:defRPr sz="4400">
          <a:solidFill>
            <a:srgbClr val="333399"/>
          </a:solidFill>
          <a:latin typeface="Arial" charset="0"/>
          <a:ea typeface="黑体" pitchFamily="2" charset="-122"/>
        </a:defRPr>
      </a:lvl9pPr>
    </p:titleStyle>
    <p:bodyStyle>
      <a:lvl1pPr marL="342900" indent="-342900" algn="l" rtl="0" eaLnBrk="1" fontAlgn="base" hangingPunct="1">
        <a:lnSpc>
          <a:spcPct val="110000"/>
        </a:lnSpc>
        <a:spcBef>
          <a:spcPts val="600"/>
        </a:spcBef>
        <a:spcAft>
          <a:spcPct val="0"/>
        </a:spcAft>
        <a:buClr>
          <a:srgbClr val="333399"/>
        </a:buClr>
        <a:buSzPct val="75000"/>
        <a:buFont typeface="Wingdings" pitchFamily="2" charset="2"/>
        <a:buChar char="n"/>
        <a:defRPr sz="3200" b="1">
          <a:solidFill>
            <a:srgbClr val="000000"/>
          </a:solidFill>
          <a:latin typeface="+mn-lt"/>
          <a:ea typeface="+mn-ea"/>
          <a:cs typeface="+mn-cs"/>
        </a:defRPr>
      </a:lvl1pPr>
      <a:lvl2pPr marL="742950" indent="-285750" algn="l" rtl="0" eaLnBrk="1" fontAlgn="base" hangingPunct="1">
        <a:lnSpc>
          <a:spcPct val="110000"/>
        </a:lnSpc>
        <a:spcBef>
          <a:spcPts val="600"/>
        </a:spcBef>
        <a:spcAft>
          <a:spcPct val="0"/>
        </a:spcAft>
        <a:buClr>
          <a:srgbClr val="FF9933"/>
        </a:buClr>
        <a:buSzPct val="70000"/>
        <a:buFont typeface="Wingdings" pitchFamily="2" charset="2"/>
        <a:buChar char="n"/>
        <a:defRPr sz="2800" b="1">
          <a:solidFill>
            <a:srgbClr val="000000"/>
          </a:solidFill>
          <a:latin typeface="+mn-lt"/>
          <a:ea typeface="黑体" pitchFamily="2" charset="-122"/>
        </a:defRPr>
      </a:lvl2pPr>
      <a:lvl3pPr marL="1143000" indent="-228600" algn="l" rtl="0" eaLnBrk="1" fontAlgn="base" hangingPunct="1">
        <a:lnSpc>
          <a:spcPct val="110000"/>
        </a:lnSpc>
        <a:spcBef>
          <a:spcPts val="600"/>
        </a:spcBef>
        <a:spcAft>
          <a:spcPct val="0"/>
        </a:spcAft>
        <a:buClr>
          <a:srgbClr val="333399"/>
        </a:buClr>
        <a:buSzPct val="65000"/>
        <a:buFont typeface="Wingdings" pitchFamily="2" charset="2"/>
        <a:buChar char="p"/>
        <a:defRPr sz="2400" b="1">
          <a:solidFill>
            <a:srgbClr val="000000"/>
          </a:solidFill>
          <a:latin typeface="+mn-lt"/>
          <a:ea typeface="黑体" pitchFamily="2" charset="-122"/>
        </a:defRPr>
      </a:lvl3pPr>
      <a:lvl4pPr marL="1600200" indent="-228600" algn="l" rtl="0" eaLnBrk="1" fontAlgn="base" hangingPunct="1">
        <a:lnSpc>
          <a:spcPct val="110000"/>
        </a:lnSpc>
        <a:spcBef>
          <a:spcPts val="600"/>
        </a:spcBef>
        <a:spcAft>
          <a:spcPct val="0"/>
        </a:spcAft>
        <a:buClr>
          <a:schemeClr val="accent2"/>
        </a:buClr>
        <a:buSzPct val="65000"/>
        <a:buFont typeface="Wingdings" pitchFamily="2" charset="2"/>
        <a:buChar char="n"/>
        <a:defRPr sz="2000" b="1">
          <a:solidFill>
            <a:srgbClr val="000000"/>
          </a:solidFill>
          <a:latin typeface="+mn-lt"/>
          <a:ea typeface="黑体" pitchFamily="2" charset="-122"/>
        </a:defRPr>
      </a:lvl4pPr>
      <a:lvl5pPr marL="2057400" indent="-228600" algn="l" rtl="0" eaLnBrk="1" fontAlgn="base" hangingPunct="1">
        <a:lnSpc>
          <a:spcPct val="110000"/>
        </a:lnSpc>
        <a:spcBef>
          <a:spcPts val="600"/>
        </a:spcBef>
        <a:spcAft>
          <a:spcPct val="0"/>
        </a:spcAft>
        <a:buClr>
          <a:srgbClr val="333399"/>
        </a:buClr>
        <a:buSzPct val="60000"/>
        <a:buFont typeface="Wingdings" pitchFamily="2" charset="2"/>
        <a:buChar char="n"/>
        <a:defRPr sz="2000" b="1">
          <a:solidFill>
            <a:srgbClr val="000000"/>
          </a:solidFill>
          <a:latin typeface="+mn-lt"/>
          <a:ea typeface="黑体" pitchFamily="2" charset="-122"/>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3.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4.wmf"/></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35.wmf"/></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image.baidu.com/i?tn=baiduimage&amp;ct=201326592&amp;cl=2&amp;lm=-1&amp;fr=ml1&amp;pv=&amp;ic=0&amp;z=0&amp;s=2&amp;word=&#40723;&#25484;" TargetMode="Externa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hyperlink" Target="http://image.baidu.com/i?ct=503316480&amp;z=0&amp;tn=baiduimagedetail&amp;word=%BF%A8%CD%A8%CB%BC%BF%BC&amp;in=26160&amp;cl=2&amp;cm=1&amp;sc=0&amp;lm=-1&amp;pn=151&amp;rn=1&amp;di=10783659420&amp;ln=2000&amp;fr=&amp;ic=0&amp;s=0&amp;se=1" TargetMode="External"/><Relationship Id="rId4" Type="http://schemas.openxmlformats.org/officeDocument/2006/relationships/image" Target="../media/image37.gif"/></Relationships>
</file>

<file path=ppt/slides/_rels/slide14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image.baidu.com/i?tn=baiduimage&amp;ct=201326592&amp;cl=2&amp;lm=-1&amp;fr=ml1&amp;pv=&amp;ic=0&amp;z=0&amp;s=2&amp;word=&#40723;&#25484;" TargetMode="Externa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hyperlink" Target="http://image.baidu.com/i?ct=503316480&amp;z=0&amp;tn=baiduimagedetail&amp;word=%BF%A8%CD%A8%CB%BC%BF%BC&amp;in=26160&amp;cl=2&amp;cm=1&amp;sc=0&amp;lm=-1&amp;pn=151&amp;rn=1&amp;di=10783659420&amp;ln=2000&amp;fr=&amp;ic=0&amp;s=0&amp;se=1" TargetMode="External"/><Relationship Id="rId4" Type="http://schemas.openxmlformats.org/officeDocument/2006/relationships/image" Target="../media/image37.gif"/></Relationships>
</file>

<file path=ppt/slides/_rels/slide146.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file:///C:\DOCUME~1\ADMINI~1\LOCALS~1\Temp\sspictmp006EFB.jpg" TargetMode="Externa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image.baidu.com/i?ct=503316480&amp;z=0&amp;tn=baiduimagedetail&amp;word=%B5%CF%CA%BF%C4%E1%BF%A8%CD%A8%C8%CB%CE%EF%CD%BC%C6%AC&amp;in=11531&amp;cl=2&amp;cm=1&amp;sc=0&amp;lm=-1&amp;pn=17&amp;rn=1&amp;di=15494551725&amp;ln=2000&amp;fr=&amp;ic=0&amp;s=0&amp;se=1" TargetMode="External"/><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png"/></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20.w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19.wmf"/><Relationship Id="rId5" Type="http://schemas.openxmlformats.org/officeDocument/2006/relationships/oleObject" Target="../embeddings/oleObject2.bin"/><Relationship Id="rId4" Type="http://schemas.openxmlformats.org/officeDocument/2006/relationships/image" Target="../media/image18.w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zh-CN" altLang="en-US" dirty="0"/>
              <a:t>第四章</a:t>
            </a:r>
            <a:br>
              <a:rPr lang="en-US" altLang="zh-CN" dirty="0"/>
            </a:br>
            <a:r>
              <a:rPr lang="zh-CN" altLang="en-US" dirty="0"/>
              <a:t>物流信息识别与处理技术</a:t>
            </a:r>
          </a:p>
        </p:txBody>
      </p:sp>
      <p:sp>
        <p:nvSpPr>
          <p:cNvPr id="6" name="副标题 5"/>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860119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a:extLst>
              <a:ext uri="{FF2B5EF4-FFF2-40B4-BE49-F238E27FC236}">
                <a16:creationId xmlns:a16="http://schemas.microsoft.com/office/drawing/2014/main" id="{E3BE2DBC-7CFD-4FAE-9A43-5A5E63C6C366}"/>
              </a:ext>
            </a:extLst>
          </p:cNvPr>
          <p:cNvSpPr>
            <a:spLocks noGrp="1" noChangeArrowheads="1"/>
          </p:cNvSpPr>
          <p:nvPr>
            <p:ph type="body" idx="1"/>
          </p:nvPr>
        </p:nvSpPr>
        <p:spPr>
          <a:xfrm>
            <a:off x="809626" y="4000500"/>
            <a:ext cx="8143875" cy="2643188"/>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构成条码的基本单位是模块，模块是指条码中最窄的条或空，模块的宽度通常以</a:t>
            </a:r>
            <a:r>
              <a:rPr lang="en-US" altLang="zh-CN" sz="2800" dirty="0">
                <a:latin typeface="楷体_GB2312" pitchFamily="49" charset="-122"/>
                <a:ea typeface="楷体_GB2312" pitchFamily="49" charset="-122"/>
              </a:rPr>
              <a:t>mm</a:t>
            </a:r>
            <a:r>
              <a:rPr lang="zh-CN" altLang="en-US" sz="2800" dirty="0">
                <a:latin typeface="楷体_GB2312" pitchFamily="49" charset="-122"/>
                <a:ea typeface="楷体_GB2312" pitchFamily="49" charset="-122"/>
              </a:rPr>
              <a:t>为单位。构成条码的一个条或空称为一个单元，一个单元包含的模块数是由编码方式决定的。</a:t>
            </a:r>
          </a:p>
        </p:txBody>
      </p:sp>
      <p:sp>
        <p:nvSpPr>
          <p:cNvPr id="27651" name="Rectangle 3">
            <a:extLst>
              <a:ext uri="{FF2B5EF4-FFF2-40B4-BE49-F238E27FC236}">
                <a16:creationId xmlns:a16="http://schemas.microsoft.com/office/drawing/2014/main" id="{56FF4B3A-8160-4705-98C8-A99DC2843973}"/>
              </a:ext>
            </a:extLst>
          </p:cNvPr>
          <p:cNvSpPr>
            <a:spLocks noChangeArrowheads="1"/>
          </p:cNvSpPr>
          <p:nvPr/>
        </p:nvSpPr>
        <p:spPr bwMode="auto">
          <a:xfrm>
            <a:off x="1095375" y="310848"/>
            <a:ext cx="4013192" cy="105153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lIns="269790" tIns="63480" bIns="63480" anchor="ctr">
            <a:spAutoFit/>
          </a:bodyPr>
          <a:lstStyle/>
          <a:p>
            <a:pPr>
              <a:defRPr/>
            </a:pPr>
            <a:r>
              <a:rPr lang="x-none" sz="3600" b="1" dirty="0">
                <a:solidFill>
                  <a:srgbClr val="0000FF"/>
                </a:solidFill>
                <a:latin typeface="楷体_GB2312" pitchFamily="49" charset="-122"/>
                <a:ea typeface="楷体_GB2312" pitchFamily="49" charset="-122"/>
              </a:rPr>
              <a:t>2.条码符号的结构</a:t>
            </a:r>
            <a:endParaRPr lang="zh-CN" altLang="en-US" sz="3600" b="1" dirty="0">
              <a:solidFill>
                <a:srgbClr val="0000FF"/>
              </a:solidFill>
              <a:latin typeface="楷体_GB2312" pitchFamily="49" charset="-122"/>
              <a:ea typeface="楷体_GB2312" pitchFamily="49" charset="-122"/>
            </a:endParaRPr>
          </a:p>
          <a:p>
            <a:pPr eaLnBrk="0" hangingPunct="0">
              <a:defRPr/>
            </a:pPr>
            <a:endParaRPr lang="zh-CN" altLang="en-US" dirty="0">
              <a:solidFill>
                <a:srgbClr val="0000FF"/>
              </a:solidFill>
              <a:latin typeface="Arial" charset="0"/>
              <a:ea typeface="楷体_GB2312" pitchFamily="49" charset="-122"/>
              <a:cs typeface="宋体" pitchFamily="2" charset="-122"/>
            </a:endParaRPr>
          </a:p>
        </p:txBody>
      </p:sp>
      <p:pic>
        <p:nvPicPr>
          <p:cNvPr id="15364" name="图片 3" descr="sspictmp00507C">
            <a:extLst>
              <a:ext uri="{FF2B5EF4-FFF2-40B4-BE49-F238E27FC236}">
                <a16:creationId xmlns:a16="http://schemas.microsoft.com/office/drawing/2014/main" id="{309F3E94-B544-47AD-8EA2-FE32C2BDF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4064" y="1143000"/>
            <a:ext cx="6357937" cy="261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ver dir="rd"/>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AD494F13-4F7A-4E46-957A-2ED95D2F962C}"/>
              </a:ext>
            </a:extLst>
          </p:cNvPr>
          <p:cNvSpPr>
            <a:spLocks noGrp="1" noChangeArrowheads="1"/>
          </p:cNvSpPr>
          <p:nvPr>
            <p:ph type="body" idx="1"/>
          </p:nvPr>
        </p:nvSpPr>
        <p:spPr>
          <a:xfrm>
            <a:off x="1341439" y="1214439"/>
            <a:ext cx="7215187" cy="5500687"/>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物流信息分类编码标准体系总表分三个层次，</a:t>
            </a:r>
            <a:r>
              <a:rPr lang="zh-CN" altLang="en-US" sz="2800" dirty="0">
                <a:solidFill>
                  <a:srgbClr val="800000"/>
                </a:solidFill>
                <a:latin typeface="楷体_GB2312" pitchFamily="49" charset="-122"/>
                <a:ea typeface="楷体_GB2312" pitchFamily="49" charset="-122"/>
              </a:rPr>
              <a:t>第一层次为门类，第二层次为类别，第三层次为项目。</a:t>
            </a:r>
            <a:endParaRPr lang="en-US" altLang="zh-CN"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整个标准体系分为三个门类。</a:t>
            </a:r>
            <a:r>
              <a:rPr lang="zh-CN" altLang="en-US" sz="2800" dirty="0">
                <a:solidFill>
                  <a:srgbClr val="800000"/>
                </a:solidFill>
                <a:latin typeface="楷体_GB2312" pitchFamily="49" charset="-122"/>
                <a:ea typeface="楷体_GB2312" pitchFamily="49" charset="-122"/>
              </a:rPr>
              <a:t>第一门类为基础标准</a:t>
            </a:r>
            <a:r>
              <a:rPr lang="zh-CN" altLang="en-US" sz="2800" dirty="0">
                <a:latin typeface="楷体_GB2312" pitchFamily="49" charset="-122"/>
                <a:ea typeface="楷体_GB2312" pitchFamily="49" charset="-122"/>
              </a:rPr>
              <a:t>，这些标准是制定标准时所必须遵循的、全国统一的标准，是全国所有标准的技术基础和方法指南，具有较长时期的稳定性和指导性；</a:t>
            </a:r>
          </a:p>
        </p:txBody>
      </p:sp>
      <p:sp>
        <p:nvSpPr>
          <p:cNvPr id="104451" name="Rectangle 2">
            <a:extLst>
              <a:ext uri="{FF2B5EF4-FFF2-40B4-BE49-F238E27FC236}">
                <a16:creationId xmlns:a16="http://schemas.microsoft.com/office/drawing/2014/main" id="{3BD7C41B-3D89-4AB4-ADBD-0C347677FA29}"/>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信息传输和交换技术</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D270AC5F-501D-40BA-B490-2055C885B1E6}"/>
              </a:ext>
            </a:extLst>
          </p:cNvPr>
          <p:cNvSpPr>
            <a:spLocks noGrp="1" noChangeArrowheads="1"/>
          </p:cNvSpPr>
          <p:nvPr>
            <p:ph type="body" idx="1"/>
          </p:nvPr>
        </p:nvSpPr>
        <p:spPr>
          <a:xfrm>
            <a:off x="1309688" y="1357313"/>
            <a:ext cx="7429500" cy="4857750"/>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第二门类为业务标准，</a:t>
            </a:r>
            <a:r>
              <a:rPr lang="zh-CN" altLang="en-US" sz="2800" dirty="0">
                <a:latin typeface="楷体_GB2312" pitchFamily="49" charset="-122"/>
                <a:ea typeface="楷体_GB2312" pitchFamily="49" charset="-122"/>
              </a:rPr>
              <a:t>针对物流活动（装卸、搬运、仓储、运输、包装和流通加工）的技术标准，对物流信息系统建设具有指导意义；</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第三门类为相关标准，</a:t>
            </a:r>
            <a:r>
              <a:rPr lang="zh-CN" altLang="en-US" sz="2800" dirty="0">
                <a:latin typeface="楷体_GB2312" pitchFamily="49" charset="-122"/>
                <a:ea typeface="楷体_GB2312" pitchFamily="49" charset="-122"/>
              </a:rPr>
              <a:t>它是伴随人类社会技术进步，特别是通信和信息处理技术进步而产生的专门领域标准。</a:t>
            </a:r>
          </a:p>
        </p:txBody>
      </p:sp>
      <p:sp>
        <p:nvSpPr>
          <p:cNvPr id="105475" name="Rectangle 2">
            <a:extLst>
              <a:ext uri="{FF2B5EF4-FFF2-40B4-BE49-F238E27FC236}">
                <a16:creationId xmlns:a16="http://schemas.microsoft.com/office/drawing/2014/main" id="{4E1F04C7-374A-4ADA-8C34-84B591844CA2}"/>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信息传输和交换技术</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A37372B9-386A-426A-915A-9D15D5AEC12C}"/>
              </a:ext>
            </a:extLst>
          </p:cNvPr>
          <p:cNvSpPr>
            <a:spLocks noGrp="1" noChangeArrowheads="1"/>
          </p:cNvSpPr>
          <p:nvPr>
            <p:ph type="body" idx="1"/>
          </p:nvPr>
        </p:nvSpPr>
        <p:spPr>
          <a:xfrm>
            <a:off x="1095376" y="1357314"/>
            <a:ext cx="7643813" cy="5284787"/>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solidFill>
                  <a:srgbClr val="800000"/>
                </a:solidFill>
                <a:latin typeface="楷体_GB2312" pitchFamily="49" charset="-122"/>
                <a:ea typeface="楷体_GB2312" pitchFamily="49" charset="-122"/>
              </a:rPr>
              <a:t>(</a:t>
            </a:r>
            <a:r>
              <a:rPr lang="zh-CN" altLang="en-US" sz="2800" dirty="0">
                <a:solidFill>
                  <a:srgbClr val="800000"/>
                </a:solidFill>
                <a:latin typeface="楷体_GB2312" pitchFamily="49" charset="-122"/>
                <a:ea typeface="楷体_GB2312" pitchFamily="49" charset="-122"/>
              </a:rPr>
              <a:t>二</a:t>
            </a:r>
            <a:r>
              <a:rPr lang="en-US" altLang="zh-CN" sz="2800" dirty="0">
                <a:solidFill>
                  <a:srgbClr val="800000"/>
                </a:solidFill>
                <a:latin typeface="楷体_GB2312" pitchFamily="49" charset="-122"/>
                <a:ea typeface="楷体_GB2312" pitchFamily="49" charset="-122"/>
              </a:rPr>
              <a:t>)</a:t>
            </a:r>
            <a:r>
              <a:rPr lang="zh-CN" altLang="en-US" sz="2800" dirty="0">
                <a:solidFill>
                  <a:srgbClr val="800000"/>
                </a:solidFill>
                <a:latin typeface="楷体_GB2312" pitchFamily="49" charset="-122"/>
                <a:ea typeface="楷体_GB2312" pitchFamily="49" charset="-122"/>
              </a:rPr>
              <a:t>信息标准化在物流信息化管理中的作用</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不同物流系统共同的信息交换“标准协议”，是物流信息化的重要基础，是“物流信息高速路”上的交通规则。</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0000CC"/>
                </a:solidFill>
                <a:latin typeface="楷体_GB2312" pitchFamily="49" charset="-122"/>
                <a:ea typeface="楷体_GB2312" pitchFamily="49" charset="-122"/>
              </a:rPr>
              <a:t>传输数据的标准化、规范化和资源共享的互操作标准化是解决物流信息交换的关键因素。</a:t>
            </a:r>
          </a:p>
        </p:txBody>
      </p:sp>
      <p:sp>
        <p:nvSpPr>
          <p:cNvPr id="106499" name="Rectangle 2">
            <a:extLst>
              <a:ext uri="{FF2B5EF4-FFF2-40B4-BE49-F238E27FC236}">
                <a16:creationId xmlns:a16="http://schemas.microsoft.com/office/drawing/2014/main" id="{C8E5CAB3-E66A-411D-8599-88138F3D66FC}"/>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信息传输和交换技术</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28E86B93-5135-4087-9F6E-A5520D9FB06B}"/>
              </a:ext>
            </a:extLst>
          </p:cNvPr>
          <p:cNvSpPr>
            <a:spLocks noGrp="1" noChangeArrowheads="1"/>
          </p:cNvSpPr>
          <p:nvPr>
            <p:ph type="body" idx="1"/>
          </p:nvPr>
        </p:nvSpPr>
        <p:spPr>
          <a:xfrm>
            <a:off x="1095376" y="1214439"/>
            <a:ext cx="7858125" cy="5786437"/>
          </a:xfrm>
        </p:spPr>
        <p:txBody>
          <a:bodyPr/>
          <a:lstStyle/>
          <a:p>
            <a:pPr>
              <a:lnSpc>
                <a:spcPct val="13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（一）信息处理系统的定义</a:t>
            </a:r>
          </a:p>
          <a:p>
            <a:pPr>
              <a:lnSpc>
                <a:spcPct val="130000"/>
              </a:lnSpc>
              <a:buFont typeface="Wingdings" panose="05000000000000000000" pitchFamily="2" charset="2"/>
              <a:buNone/>
            </a:pPr>
            <a:r>
              <a:rPr lang="zh-CN" altLang="en-US" sz="2800" dirty="0">
                <a:latin typeface="楷体_GB2312" pitchFamily="49" charset="-122"/>
                <a:ea typeface="楷体_GB2312" pitchFamily="49" charset="-122"/>
              </a:rPr>
              <a:t>      信息处理系统是由人、硬件、软件和数据资源组成，目的是即时、正确地收集、加工、存储、传递和提供信息，实现组织中各项活动的管理、调节和控制。</a:t>
            </a:r>
            <a:endParaRPr lang="en-US" altLang="zh-CN" sz="2800" dirty="0">
              <a:latin typeface="楷体_GB2312" pitchFamily="49" charset="-122"/>
              <a:ea typeface="楷体_GB2312" pitchFamily="49" charset="-122"/>
            </a:endParaRPr>
          </a:p>
          <a:p>
            <a:pPr>
              <a:lnSpc>
                <a:spcPct val="130000"/>
              </a:lnSpc>
              <a:buFont typeface="Wingdings" panose="05000000000000000000" pitchFamily="2" charset="2"/>
              <a:buNone/>
            </a:pPr>
            <a:r>
              <a:rPr lang="zh-CN" altLang="en-US" sz="2800" dirty="0">
                <a:latin typeface="楷体_GB2312" pitchFamily="49" charset="-122"/>
                <a:ea typeface="楷体_GB2312" pitchFamily="49" charset="-122"/>
              </a:rPr>
              <a:t>      真正发挥作用的企业信息处理系统能充分利用现有的信息技术挖掘信息资源，对企业的各生产经营要素优化组合和合理配置，实现信息价值，保持企业可持续的竞争发展。</a:t>
            </a:r>
          </a:p>
        </p:txBody>
      </p:sp>
      <p:sp>
        <p:nvSpPr>
          <p:cNvPr id="107523" name="Rectangle 2">
            <a:extLst>
              <a:ext uri="{FF2B5EF4-FFF2-40B4-BE49-F238E27FC236}">
                <a16:creationId xmlns:a16="http://schemas.microsoft.com/office/drawing/2014/main" id="{1F987D19-3774-4C26-8546-9D81A210E1B4}"/>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二、信息处理系统</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C1CF24DB-E4BE-442C-8C78-4293642EC607}"/>
              </a:ext>
            </a:extLst>
          </p:cNvPr>
          <p:cNvSpPr>
            <a:spLocks noGrp="1" noChangeArrowheads="1"/>
          </p:cNvSpPr>
          <p:nvPr>
            <p:ph type="body" idx="1"/>
          </p:nvPr>
        </p:nvSpPr>
        <p:spPr>
          <a:xfrm>
            <a:off x="981075" y="1216025"/>
            <a:ext cx="8001000" cy="5372100"/>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（二）物流信息处理系统在物流过程中的作用</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随着企业的采购、生产与销售而同时发生的物流作业系统与控制这些活动的信息系统是</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个联合协作系统。在这个协作系统中，信息系统决定了物流作业系统。如果信息处理系统滞后，则会导致整个物流系统的瘫痪。物流信息系统在整个物流中的具体作用体现在以下几个方面。</a:t>
            </a:r>
          </a:p>
        </p:txBody>
      </p:sp>
      <p:sp>
        <p:nvSpPr>
          <p:cNvPr id="108547" name="Rectangle 2">
            <a:extLst>
              <a:ext uri="{FF2B5EF4-FFF2-40B4-BE49-F238E27FC236}">
                <a16:creationId xmlns:a16="http://schemas.microsoft.com/office/drawing/2014/main" id="{600A06F5-8689-4E2B-A07C-DCE54B7EC7A1}"/>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二、信息处理系统</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B25CA9D1-21B2-43AB-9B72-98D246F74D1F}"/>
              </a:ext>
            </a:extLst>
          </p:cNvPr>
          <p:cNvSpPr>
            <a:spLocks noGrp="1" noChangeArrowheads="1"/>
          </p:cNvSpPr>
          <p:nvPr>
            <p:ph type="body" idx="1"/>
          </p:nvPr>
        </p:nvSpPr>
        <p:spPr>
          <a:xfrm>
            <a:off x="981076" y="1214439"/>
            <a:ext cx="8043863" cy="5786437"/>
          </a:xfrm>
        </p:spPr>
        <p:txBody>
          <a:bodyPr/>
          <a:lstStyle/>
          <a:p>
            <a:pPr algn="just">
              <a:lnSpc>
                <a:spcPct val="150000"/>
              </a:lnSpc>
              <a:buFont typeface="Wingdings" panose="05000000000000000000" pitchFamily="2" charset="2"/>
              <a:buNone/>
            </a:pPr>
            <a:r>
              <a:rPr lang="en-US" altLang="zh-CN" sz="2800" dirty="0">
                <a:ea typeface="宋体" panose="02010600030101010101" pitchFamily="2" charset="-122"/>
              </a:rPr>
              <a:t>         </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物流信息系统为提高服务水平做出有力保障，把接受订货的商品，迅速、准确地送到顾客要求送到的地方，提高顾客对物流服务的满意程度。</a:t>
            </a:r>
          </a:p>
          <a:p>
            <a:pPr algn="just">
              <a:lnSpc>
                <a:spcPct val="150000"/>
              </a:lnSpc>
              <a:buFont typeface="Wingdings" panose="05000000000000000000" pitchFamily="2" charset="2"/>
              <a:buNone/>
            </a:pPr>
            <a:r>
              <a:rPr lang="en-US" altLang="zh-CN" sz="2800" dirty="0">
                <a:latin typeface="楷体_GB2312" pitchFamily="49" charset="-122"/>
                <a:ea typeface="楷体_GB2312" pitchFamily="49" charset="-122"/>
              </a:rPr>
              <a:t>      2.</a:t>
            </a:r>
            <a:r>
              <a:rPr lang="zh-CN" altLang="en-US" sz="2800" dirty="0">
                <a:latin typeface="楷体_GB2312" pitchFamily="49" charset="-122"/>
                <a:ea typeface="楷体_GB2312" pitchFamily="49" charset="-122"/>
              </a:rPr>
              <a:t>物流信息系统降低物流的总成本费用，有效排除与物流活动有关的浪费。通过信息的有效传递和交换，优化运输路径，减少货物的周转量，有效降低库存，从而减少了资金占用成本。</a:t>
            </a:r>
          </a:p>
        </p:txBody>
      </p:sp>
      <p:sp>
        <p:nvSpPr>
          <p:cNvPr id="109571" name="Rectangle 2">
            <a:extLst>
              <a:ext uri="{FF2B5EF4-FFF2-40B4-BE49-F238E27FC236}">
                <a16:creationId xmlns:a16="http://schemas.microsoft.com/office/drawing/2014/main" id="{B3B1F787-BB6D-45DE-A8C3-C750C16FB98D}"/>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二、信息处理系统</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B3F6B753-28AA-4DD8-8A19-DA884D99F133}"/>
              </a:ext>
            </a:extLst>
          </p:cNvPr>
          <p:cNvSpPr>
            <a:spLocks noGrp="1" noChangeArrowheads="1"/>
          </p:cNvSpPr>
          <p:nvPr>
            <p:ph type="body" idx="1"/>
          </p:nvPr>
        </p:nvSpPr>
        <p:spPr>
          <a:xfrm>
            <a:off x="952500" y="1344613"/>
            <a:ext cx="8001000" cy="5370512"/>
          </a:xfrm>
        </p:spPr>
        <p:txBody>
          <a:bodyPr/>
          <a:lstStyle/>
          <a:p>
            <a:pPr algn="just">
              <a:lnSpc>
                <a:spcPct val="150000"/>
              </a:lnSpc>
              <a:buFont typeface="Wingdings" panose="05000000000000000000" pitchFamily="2" charset="2"/>
              <a:buNone/>
            </a:pPr>
            <a:r>
              <a:rPr lang="en-US" altLang="zh-CN" sz="2800" dirty="0">
                <a:latin typeface="楷体_GB2312" pitchFamily="49" charset="-122"/>
                <a:ea typeface="楷体_GB2312" pitchFamily="49" charset="-122"/>
              </a:rPr>
              <a:t>      3.</a:t>
            </a:r>
            <a:r>
              <a:rPr lang="zh-CN" altLang="en-US" sz="2800" dirty="0">
                <a:latin typeface="楷体_GB2312" pitchFamily="49" charset="-122"/>
                <a:ea typeface="楷体_GB2312" pitchFamily="49" charset="-122"/>
              </a:rPr>
              <a:t>对人员安排和资源利用进行优化，创造最大投入产出比。</a:t>
            </a:r>
          </a:p>
          <a:p>
            <a:pPr algn="just">
              <a:lnSpc>
                <a:spcPct val="150000"/>
              </a:lnSpc>
              <a:buFont typeface="Wingdings" panose="05000000000000000000" pitchFamily="2" charset="2"/>
              <a:buNone/>
            </a:pPr>
            <a:r>
              <a:rPr lang="en-US" altLang="zh-CN" sz="2800" dirty="0">
                <a:latin typeface="楷体_GB2312" pitchFamily="49" charset="-122"/>
                <a:ea typeface="楷体_GB2312" pitchFamily="49" charset="-122"/>
              </a:rPr>
              <a:t>      4.</a:t>
            </a:r>
            <a:r>
              <a:rPr lang="zh-CN" altLang="en-US" sz="2800" dirty="0">
                <a:latin typeface="楷体_GB2312" pitchFamily="49" charset="-122"/>
                <a:ea typeface="楷体_GB2312" pitchFamily="49" charset="-122"/>
              </a:rPr>
              <a:t>在激烈的竞争中，高效的物流信息系统能使管理者在物流操作过程中及时发现问题，分析问题的症结，找到解决问题的方法，减少问题所带来的损失，同时对竞争对手及时作出应对措施，防御和攻击竞争对手。</a:t>
            </a:r>
          </a:p>
        </p:txBody>
      </p:sp>
      <p:sp>
        <p:nvSpPr>
          <p:cNvPr id="110595" name="Rectangle 2">
            <a:extLst>
              <a:ext uri="{FF2B5EF4-FFF2-40B4-BE49-F238E27FC236}">
                <a16:creationId xmlns:a16="http://schemas.microsoft.com/office/drawing/2014/main" id="{62BED0C3-A38D-42E3-B065-B3274880A3AF}"/>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二、信息处理系统</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15F6EF01-74DD-4B38-A712-67342123BA72}"/>
              </a:ext>
            </a:extLst>
          </p:cNvPr>
          <p:cNvSpPr>
            <a:spLocks noGrp="1" noChangeArrowheads="1"/>
          </p:cNvSpPr>
          <p:nvPr>
            <p:ph type="body" idx="1"/>
          </p:nvPr>
        </p:nvSpPr>
        <p:spPr>
          <a:xfrm>
            <a:off x="952500" y="1258888"/>
            <a:ext cx="8001000" cy="5372100"/>
          </a:xfrm>
        </p:spPr>
        <p:txBody>
          <a:bodyPr/>
          <a:lstStyle/>
          <a:p>
            <a:pPr>
              <a:lnSpc>
                <a:spcPct val="150000"/>
              </a:lnSpc>
              <a:buFont typeface="Wingdings" panose="05000000000000000000" pitchFamily="2" charset="2"/>
              <a:buNone/>
            </a:pPr>
            <a:r>
              <a:rPr lang="en-US" altLang="zh-CN" sz="2800" dirty="0">
                <a:solidFill>
                  <a:srgbClr val="800000"/>
                </a:solidFill>
                <a:latin typeface="楷体_GB2312" pitchFamily="49" charset="-122"/>
                <a:ea typeface="楷体_GB2312" pitchFamily="49" charset="-122"/>
              </a:rPr>
              <a:t>(</a:t>
            </a:r>
            <a:r>
              <a:rPr lang="zh-CN" altLang="en-US" sz="2800" dirty="0">
                <a:solidFill>
                  <a:srgbClr val="800000"/>
                </a:solidFill>
                <a:latin typeface="楷体_GB2312" pitchFamily="49" charset="-122"/>
                <a:ea typeface="楷体_GB2312" pitchFamily="49" charset="-122"/>
              </a:rPr>
              <a:t>三</a:t>
            </a:r>
            <a:r>
              <a:rPr lang="en-US" altLang="zh-CN" sz="2800" dirty="0">
                <a:solidFill>
                  <a:srgbClr val="800000"/>
                </a:solidFill>
                <a:latin typeface="楷体_GB2312" pitchFamily="49" charset="-122"/>
                <a:ea typeface="楷体_GB2312" pitchFamily="49" charset="-122"/>
              </a:rPr>
              <a:t>)</a:t>
            </a:r>
            <a:r>
              <a:rPr lang="zh-CN" altLang="en-US" sz="2800" dirty="0">
                <a:solidFill>
                  <a:srgbClr val="800000"/>
                </a:solidFill>
                <a:latin typeface="楷体_GB2312" pitchFamily="49" charset="-122"/>
                <a:ea typeface="楷体_GB2312" pitchFamily="49" charset="-122"/>
              </a:rPr>
              <a:t>物流信息处理系统的发展趋势</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物流信息处理系统的发展特征：</a:t>
            </a: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        1.</a:t>
            </a:r>
            <a:r>
              <a:rPr lang="zh-CN" altLang="en-US" sz="2800" dirty="0">
                <a:latin typeface="楷体_GB2312" pitchFamily="49" charset="-122"/>
                <a:ea typeface="楷体_GB2312" pitchFamily="49" charset="-122"/>
              </a:rPr>
              <a:t>物流管理信息标准化。</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信息系统结构化及层次化。</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管理信息网络化。</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4.</a:t>
            </a:r>
            <a:r>
              <a:rPr lang="zh-CN" altLang="en-US" sz="2800" dirty="0">
                <a:latin typeface="楷体_GB2312" pitchFamily="49" charset="-122"/>
                <a:ea typeface="楷体_GB2312" pitchFamily="49" charset="-122"/>
              </a:rPr>
              <a:t>物流硬件设备自动化、现代化。</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5.</a:t>
            </a:r>
            <a:r>
              <a:rPr lang="zh-CN" altLang="en-US" sz="2800" dirty="0">
                <a:latin typeface="楷体_GB2312" pitchFamily="49" charset="-122"/>
                <a:ea typeface="楷体_GB2312" pitchFamily="49" charset="-122"/>
              </a:rPr>
              <a:t>物流产业人才密集化、产业化。</a:t>
            </a:r>
          </a:p>
        </p:txBody>
      </p:sp>
      <p:sp>
        <p:nvSpPr>
          <p:cNvPr id="111619" name="Rectangle 2">
            <a:extLst>
              <a:ext uri="{FF2B5EF4-FFF2-40B4-BE49-F238E27FC236}">
                <a16:creationId xmlns:a16="http://schemas.microsoft.com/office/drawing/2014/main" id="{56C01160-5048-4947-B78B-AE4BF2455B6D}"/>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二、信息处理系统</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8CAAD079-8177-44CE-B9C5-FA83DF6FA9C3}"/>
              </a:ext>
            </a:extLst>
          </p:cNvPr>
          <p:cNvSpPr>
            <a:spLocks noGrp="1" noChangeArrowheads="1"/>
          </p:cNvSpPr>
          <p:nvPr>
            <p:ph type="body" idx="1"/>
          </p:nvPr>
        </p:nvSpPr>
        <p:spPr>
          <a:xfrm>
            <a:off x="1666875" y="1857376"/>
            <a:ext cx="6357938" cy="4143375"/>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物流信息传输和交换技术是物流信息化的关键技术。通信技术、网络技术的飞速发展使得信息的传输和交互能够以可靠、安全、高效的方式进行，这为物流信息化奠定了基础。</a:t>
            </a:r>
          </a:p>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   </a:t>
            </a:r>
            <a:endParaRPr lang="zh-CN" altLang="en-US" sz="2800" dirty="0">
              <a:ea typeface="宋体" panose="02010600030101010101" pitchFamily="2" charset="-122"/>
            </a:endParaRPr>
          </a:p>
        </p:txBody>
      </p:sp>
      <p:sp>
        <p:nvSpPr>
          <p:cNvPr id="112643" name="Rectangle 2">
            <a:extLst>
              <a:ext uri="{FF2B5EF4-FFF2-40B4-BE49-F238E27FC236}">
                <a16:creationId xmlns:a16="http://schemas.microsoft.com/office/drawing/2014/main" id="{8761061F-6006-4F4A-99F5-B068A7EF53F6}"/>
              </a:ext>
            </a:extLst>
          </p:cNvPr>
          <p:cNvSpPr>
            <a:spLocks noGrp="1" noChangeArrowheads="1"/>
          </p:cNvSpPr>
          <p:nvPr>
            <p:ph type="title"/>
          </p:nvPr>
        </p:nvSpPr>
        <p:spPr/>
        <p:txBody>
          <a:bodyPr/>
          <a:lstStyle/>
          <a:p>
            <a:r>
              <a:rPr lang="zh-CN" altLang="en-US" sz="3200" dirty="0">
                <a:solidFill>
                  <a:srgbClr val="000099"/>
                </a:solidFill>
                <a:latin typeface="楷体_GB2312" pitchFamily="49" charset="-122"/>
                <a:ea typeface="楷体_GB2312" pitchFamily="49" charset="-122"/>
              </a:rPr>
              <a:t>第三节 信息传输与交换技术</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9E25C3F2-792C-45CE-9F0C-EA8F86E7F8CB}"/>
              </a:ext>
            </a:extLst>
          </p:cNvPr>
          <p:cNvSpPr>
            <a:spLocks noGrp="1" noChangeArrowheads="1"/>
          </p:cNvSpPr>
          <p:nvPr>
            <p:ph type="body" idx="1"/>
          </p:nvPr>
        </p:nvSpPr>
        <p:spPr>
          <a:xfrm>
            <a:off x="952500" y="1069976"/>
            <a:ext cx="8001000" cy="5788025"/>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 一、通信技术及发展</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（一）通信的基本概念</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1. 信号</a:t>
            </a:r>
            <a:endParaRPr lang="zh-CN" altLang="en-US"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信号</a:t>
            </a:r>
            <a:r>
              <a:rPr lang="en-US" altLang="zh-CN" sz="2800" dirty="0">
                <a:latin typeface="楷体_GB2312" pitchFamily="49" charset="-122"/>
                <a:ea typeface="楷体_GB2312" pitchFamily="49" charset="-122"/>
              </a:rPr>
              <a:t>(Signal)</a:t>
            </a:r>
            <a:r>
              <a:rPr lang="zh-CN" altLang="en-US" sz="2800" dirty="0">
                <a:latin typeface="楷体_GB2312" pitchFamily="49" charset="-122"/>
                <a:ea typeface="楷体_GB2312" pitchFamily="49" charset="-122"/>
              </a:rPr>
              <a:t>是数据在传输过程中的电磁波表达的形式：模拟信号和数字信号。</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ea typeface="宋体" panose="02010600030101010101" pitchFamily="2" charset="-122"/>
              </a:rPr>
              <a:t>        </a:t>
            </a:r>
            <a:r>
              <a:rPr lang="zh-CN" altLang="en-US" sz="2800" dirty="0">
                <a:latin typeface="楷体_GB2312" pitchFamily="49" charset="-122"/>
                <a:ea typeface="楷体_GB2312" pitchFamily="49" charset="-122"/>
              </a:rPr>
              <a:t>模拟信号</a:t>
            </a:r>
            <a:r>
              <a:rPr lang="zh-CN" altLang="en-US" sz="2800" dirty="0">
                <a:ea typeface="宋体" panose="02010600030101010101" pitchFamily="2" charset="-122"/>
              </a:rPr>
              <a:t>                       </a:t>
            </a:r>
            <a:r>
              <a:rPr lang="zh-CN" altLang="en-US" sz="2800" dirty="0">
                <a:latin typeface="楷体_GB2312" pitchFamily="49" charset="-122"/>
                <a:ea typeface="楷体_GB2312" pitchFamily="49" charset="-122"/>
              </a:rPr>
              <a:t>数字信号</a:t>
            </a:r>
          </a:p>
        </p:txBody>
      </p:sp>
      <p:sp>
        <p:nvSpPr>
          <p:cNvPr id="113667" name="Rectangle 2">
            <a:extLst>
              <a:ext uri="{FF2B5EF4-FFF2-40B4-BE49-F238E27FC236}">
                <a16:creationId xmlns:a16="http://schemas.microsoft.com/office/drawing/2014/main" id="{764DC502-BA57-4FFF-9074-9D4215A7EFB9}"/>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pic>
        <p:nvPicPr>
          <p:cNvPr id="113668" name="图片 37" descr="sspictmp007796">
            <a:extLst>
              <a:ext uri="{FF2B5EF4-FFF2-40B4-BE49-F238E27FC236}">
                <a16:creationId xmlns:a16="http://schemas.microsoft.com/office/drawing/2014/main" id="{0AC92347-D625-4140-80AE-51F2038F7C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1" y="4714875"/>
            <a:ext cx="340677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69" name="图片 38" descr="sspictmp002430">
            <a:extLst>
              <a:ext uri="{FF2B5EF4-FFF2-40B4-BE49-F238E27FC236}">
                <a16:creationId xmlns:a16="http://schemas.microsoft.com/office/drawing/2014/main" id="{C1C9125A-B41D-440C-A034-1C9B2013CB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6213" y="4572000"/>
            <a:ext cx="3554412" cy="142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32E1F26A-4CD2-4B7D-B430-738B633FAA29}"/>
              </a:ext>
            </a:extLst>
          </p:cNvPr>
          <p:cNvSpPr>
            <a:spLocks noGrp="1" noChangeArrowheads="1"/>
          </p:cNvSpPr>
          <p:nvPr>
            <p:ph type="title"/>
          </p:nvPr>
        </p:nvSpPr>
        <p:spPr/>
        <p:txBody>
          <a:bodyPr/>
          <a:lstStyle/>
          <a:p>
            <a:pPr eaLnBrk="1" hangingPunct="1"/>
            <a:r>
              <a:rPr lang="zh-CN" altLang="zh-CN" sz="3200" dirty="0">
                <a:solidFill>
                  <a:srgbClr val="0000FF"/>
                </a:solidFill>
                <a:latin typeface="楷体_GB2312" pitchFamily="49" charset="-122"/>
                <a:ea typeface="楷体_GB2312" pitchFamily="49" charset="-122"/>
              </a:rPr>
              <a:t>3.条码技术的特点</a:t>
            </a:r>
            <a:endParaRPr lang="zh-CN" altLang="en-US" sz="3200" dirty="0">
              <a:solidFill>
                <a:srgbClr val="0000FF"/>
              </a:solidFill>
              <a:latin typeface="楷体_GB2312" pitchFamily="49" charset="-122"/>
              <a:ea typeface="楷体_GB2312" pitchFamily="49" charset="-122"/>
            </a:endParaRPr>
          </a:p>
        </p:txBody>
      </p:sp>
      <p:sp>
        <p:nvSpPr>
          <p:cNvPr id="16387" name="Rectangle 3">
            <a:extLst>
              <a:ext uri="{FF2B5EF4-FFF2-40B4-BE49-F238E27FC236}">
                <a16:creationId xmlns:a16="http://schemas.microsoft.com/office/drawing/2014/main" id="{1F06059F-B8FC-4386-A80B-90A338F0143E}"/>
              </a:ext>
            </a:extLst>
          </p:cNvPr>
          <p:cNvSpPr>
            <a:spLocks noGrp="1" noChangeArrowheads="1"/>
          </p:cNvSpPr>
          <p:nvPr>
            <p:ph type="body" idx="1"/>
          </p:nvPr>
        </p:nvSpPr>
        <p:spPr>
          <a:xfrm>
            <a:off x="1095375" y="1340768"/>
            <a:ext cx="7704138" cy="5111750"/>
          </a:xfrm>
        </p:spPr>
        <p:txBody>
          <a:bodyPr/>
          <a:lstStyle/>
          <a:p>
            <a:pPr>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条码技术作为一种图形识别技术与其它识别技术相比，具有如下特点：</a:t>
            </a:r>
          </a:p>
          <a:p>
            <a:pPr>
              <a:buFont typeface="Wingdings" panose="05000000000000000000" pitchFamily="2" charset="2"/>
              <a:buNone/>
            </a:pPr>
            <a:r>
              <a:rPr lang="en-US" altLang="zh-CN" sz="2800" dirty="0">
                <a:latin typeface="楷体_GB2312" pitchFamily="49" charset="-122"/>
                <a:ea typeface="楷体_GB2312" pitchFamily="49" charset="-122"/>
              </a:rPr>
              <a:t>      (1)</a:t>
            </a:r>
            <a:r>
              <a:rPr lang="zh-CN" altLang="en-US" sz="2800" dirty="0">
                <a:latin typeface="楷体_GB2312" pitchFamily="49" charset="-122"/>
                <a:ea typeface="楷体_GB2312" pitchFamily="49" charset="-122"/>
              </a:rPr>
              <a:t>简单。</a:t>
            </a:r>
          </a:p>
          <a:p>
            <a:pPr>
              <a:buFont typeface="Wingdings" panose="05000000000000000000" pitchFamily="2" charset="2"/>
              <a:buNone/>
            </a:pPr>
            <a:r>
              <a:rPr lang="en-US" altLang="zh-CN" sz="2800" dirty="0">
                <a:latin typeface="楷体_GB2312" pitchFamily="49" charset="-122"/>
                <a:ea typeface="楷体_GB2312" pitchFamily="49" charset="-122"/>
              </a:rPr>
              <a:t>      (2)</a:t>
            </a:r>
            <a:r>
              <a:rPr lang="zh-CN" altLang="en-US" sz="2800" dirty="0">
                <a:latin typeface="楷体_GB2312" pitchFamily="49" charset="-122"/>
                <a:ea typeface="楷体_GB2312" pitchFamily="49" charset="-122"/>
              </a:rPr>
              <a:t>信息采集速度快。</a:t>
            </a:r>
          </a:p>
          <a:p>
            <a:pPr>
              <a:buFont typeface="Wingdings" panose="05000000000000000000" pitchFamily="2" charset="2"/>
              <a:buNone/>
            </a:pPr>
            <a:r>
              <a:rPr lang="en-US" altLang="zh-CN" sz="2800" dirty="0">
                <a:latin typeface="楷体_GB2312" pitchFamily="49" charset="-122"/>
                <a:ea typeface="楷体_GB2312" pitchFamily="49" charset="-122"/>
              </a:rPr>
              <a:t>      (3)</a:t>
            </a:r>
            <a:r>
              <a:rPr lang="zh-CN" altLang="en-US" sz="2800" dirty="0">
                <a:latin typeface="楷体_GB2312" pitchFamily="49" charset="-122"/>
                <a:ea typeface="楷体_GB2312" pitchFamily="49" charset="-122"/>
              </a:rPr>
              <a:t>信息采集量大。</a:t>
            </a:r>
          </a:p>
          <a:p>
            <a:pPr>
              <a:buFont typeface="Wingdings" panose="05000000000000000000" pitchFamily="2" charset="2"/>
              <a:buNone/>
            </a:pPr>
            <a:r>
              <a:rPr lang="en-US" altLang="zh-CN" sz="2800" dirty="0">
                <a:latin typeface="楷体_GB2312" pitchFamily="49" charset="-122"/>
                <a:ea typeface="楷体_GB2312" pitchFamily="49" charset="-122"/>
              </a:rPr>
              <a:t>      (4)</a:t>
            </a:r>
            <a:r>
              <a:rPr lang="zh-CN" altLang="en-US" sz="2800" dirty="0">
                <a:latin typeface="楷体_GB2312" pitchFamily="49" charset="-122"/>
                <a:ea typeface="楷体_GB2312" pitchFamily="49" charset="-122"/>
              </a:rPr>
              <a:t>可靠性高。</a:t>
            </a:r>
          </a:p>
          <a:p>
            <a:pPr>
              <a:buFont typeface="Wingdings" panose="05000000000000000000" pitchFamily="2" charset="2"/>
              <a:buNone/>
            </a:pPr>
            <a:r>
              <a:rPr lang="en-US" altLang="zh-CN" sz="2800" dirty="0">
                <a:latin typeface="楷体_GB2312" pitchFamily="49" charset="-122"/>
                <a:ea typeface="楷体_GB2312" pitchFamily="49" charset="-122"/>
              </a:rPr>
              <a:t>      (5)</a:t>
            </a:r>
            <a:r>
              <a:rPr lang="zh-CN" altLang="en-US" sz="2800" dirty="0">
                <a:latin typeface="楷体_GB2312" pitchFamily="49" charset="-122"/>
                <a:ea typeface="楷体_GB2312" pitchFamily="49" charset="-122"/>
              </a:rPr>
              <a:t>灵活、实用。</a:t>
            </a:r>
            <a:endParaRPr lang="en-US" altLang="zh-CN" sz="2800" dirty="0">
              <a:latin typeface="楷体_GB2312" pitchFamily="49" charset="-122"/>
              <a:ea typeface="楷体_GB2312" pitchFamily="49" charset="-122"/>
            </a:endParaRPr>
          </a:p>
          <a:p>
            <a:pPr>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(6)</a:t>
            </a:r>
            <a:r>
              <a:rPr lang="zh-CN" altLang="en-US" sz="2800" dirty="0">
                <a:latin typeface="楷体_GB2312" pitchFamily="49" charset="-122"/>
                <a:ea typeface="楷体_GB2312" pitchFamily="49" charset="-122"/>
              </a:rPr>
              <a:t>自由度大。识别装置与条码标签相对位置的自由度要比</a:t>
            </a:r>
            <a:r>
              <a:rPr lang="en-US" altLang="zh-CN" sz="2800" dirty="0">
                <a:latin typeface="楷体_GB2312" pitchFamily="49" charset="-122"/>
                <a:ea typeface="楷体_GB2312" pitchFamily="49" charset="-122"/>
              </a:rPr>
              <a:t>OCR</a:t>
            </a:r>
            <a:r>
              <a:rPr lang="zh-CN" altLang="en-US" sz="2800" dirty="0">
                <a:latin typeface="楷体_GB2312" pitchFamily="49" charset="-122"/>
                <a:ea typeface="楷体_GB2312" pitchFamily="49" charset="-122"/>
              </a:rPr>
              <a:t>大得多。</a:t>
            </a:r>
          </a:p>
          <a:p>
            <a:pPr>
              <a:buFont typeface="Wingdings" panose="05000000000000000000" pitchFamily="2" charset="2"/>
              <a:buNone/>
            </a:pPr>
            <a:r>
              <a:rPr lang="en-US" altLang="zh-CN" sz="2800" dirty="0">
                <a:latin typeface="楷体_GB2312" pitchFamily="49" charset="-122"/>
                <a:ea typeface="楷体_GB2312" pitchFamily="49" charset="-122"/>
              </a:rPr>
              <a:t>      (7)</a:t>
            </a:r>
            <a:r>
              <a:rPr lang="zh-CN" altLang="en-US" sz="2800" dirty="0">
                <a:latin typeface="楷体_GB2312" pitchFamily="49" charset="-122"/>
                <a:ea typeface="楷体_GB2312" pitchFamily="49" charset="-122"/>
              </a:rPr>
              <a:t>设备结构简单、成本低。</a:t>
            </a:r>
          </a:p>
        </p:txBody>
      </p:sp>
    </p:spTree>
  </p:cSld>
  <p:clrMapOvr>
    <a:masterClrMapping/>
  </p:clrMapOvr>
  <p:transition>
    <p:cover dir="ru"/>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4940602A-A67F-4ABD-AD4C-84785D32353F}"/>
              </a:ext>
            </a:extLst>
          </p:cNvPr>
          <p:cNvSpPr>
            <a:spLocks noGrp="1" noChangeArrowheads="1"/>
          </p:cNvSpPr>
          <p:nvPr>
            <p:ph type="body" idx="1"/>
          </p:nvPr>
        </p:nvSpPr>
        <p:spPr>
          <a:xfrm>
            <a:off x="1452563" y="1500188"/>
            <a:ext cx="7143750" cy="5357812"/>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数字信号传输时一般比模拟信号传输更经济，很少受到噪声干扰影响。但数字信号比模拟信号容易衰减，因为一个脉冲信号中包含很多的高频分量，高频分量在传输中衰减得很快，因而数字信号只能在有限的距离内传输，需要长距离传输时，采用中继器，以便有效地克服衰减。</a:t>
            </a:r>
          </a:p>
        </p:txBody>
      </p:sp>
      <p:sp>
        <p:nvSpPr>
          <p:cNvPr id="114691" name="Rectangle 2">
            <a:extLst>
              <a:ext uri="{FF2B5EF4-FFF2-40B4-BE49-F238E27FC236}">
                <a16:creationId xmlns:a16="http://schemas.microsoft.com/office/drawing/2014/main" id="{E2308C71-F79C-4F54-8F7A-49EDBF52B54A}"/>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9685B031-5467-40B2-B9C4-453B256AFFBC}"/>
              </a:ext>
            </a:extLst>
          </p:cNvPr>
          <p:cNvSpPr>
            <a:spLocks noGrp="1" noChangeArrowheads="1"/>
          </p:cNvSpPr>
          <p:nvPr>
            <p:ph type="body" idx="1"/>
          </p:nvPr>
        </p:nvSpPr>
        <p:spPr>
          <a:xfrm>
            <a:off x="1309688" y="1327151"/>
            <a:ext cx="7429500" cy="5745163"/>
          </a:xfrm>
        </p:spPr>
        <p:txBody>
          <a:bodyPr/>
          <a:lstStyle/>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2.通信的定义</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利用电、光等技术手段，借助电信号或光信号，在不同地点的双方或多方之间实现迅速、可靠的信息传递。</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从本质上讲，通信就是实现信息传递功能的一门科学技术，通信就是迅速而可靠地传递信息。</a:t>
            </a:r>
          </a:p>
        </p:txBody>
      </p:sp>
      <p:sp>
        <p:nvSpPr>
          <p:cNvPr id="115715" name="Rectangle 2">
            <a:extLst>
              <a:ext uri="{FF2B5EF4-FFF2-40B4-BE49-F238E27FC236}">
                <a16:creationId xmlns:a16="http://schemas.microsoft.com/office/drawing/2014/main" id="{00F49AC7-EE82-45B6-A352-41B5E3D6E9EC}"/>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1BA7E6DD-9E31-415A-8A57-A290F0857BDC}"/>
              </a:ext>
            </a:extLst>
          </p:cNvPr>
          <p:cNvSpPr>
            <a:spLocks noGrp="1" noChangeArrowheads="1"/>
          </p:cNvSpPr>
          <p:nvPr>
            <p:ph type="body" idx="1"/>
          </p:nvPr>
        </p:nvSpPr>
        <p:spPr>
          <a:xfrm>
            <a:off x="1166814" y="1143001"/>
            <a:ext cx="7786687" cy="2786063"/>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（二）通信系统的基本概念</a:t>
            </a: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1．通信系统的一般模型</a:t>
            </a:r>
            <a:endParaRPr lang="zh-CN" altLang="en-US"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实现信息迅速、可靠地传递所需的一切技术设备和传输媒质的总和称为通信系统。</a:t>
            </a:r>
          </a:p>
        </p:txBody>
      </p:sp>
      <p:sp>
        <p:nvSpPr>
          <p:cNvPr id="116739" name="Rectangle 2">
            <a:extLst>
              <a:ext uri="{FF2B5EF4-FFF2-40B4-BE49-F238E27FC236}">
                <a16:creationId xmlns:a16="http://schemas.microsoft.com/office/drawing/2014/main" id="{92151936-475E-4352-87D6-C2B00B68A21E}"/>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pic>
        <p:nvPicPr>
          <p:cNvPr id="116740" name="图片 39" descr="sspictmp00783C">
            <a:extLst>
              <a:ext uri="{FF2B5EF4-FFF2-40B4-BE49-F238E27FC236}">
                <a16:creationId xmlns:a16="http://schemas.microsoft.com/office/drawing/2014/main" id="{C13CC483-3EF8-4B81-A8F8-C8A59D8D1F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126" y="3786189"/>
            <a:ext cx="76692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矩形 4">
            <a:extLst>
              <a:ext uri="{FF2B5EF4-FFF2-40B4-BE49-F238E27FC236}">
                <a16:creationId xmlns:a16="http://schemas.microsoft.com/office/drawing/2014/main" id="{3FB082BF-A320-42F3-9AE3-58EB3731D1F8}"/>
              </a:ext>
            </a:extLst>
          </p:cNvPr>
          <p:cNvSpPr>
            <a:spLocks noChangeArrowheads="1"/>
          </p:cNvSpPr>
          <p:nvPr/>
        </p:nvSpPr>
        <p:spPr bwMode="auto">
          <a:xfrm>
            <a:off x="3952876" y="6243638"/>
            <a:ext cx="3286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2000" b="1" dirty="0">
                <a:solidFill>
                  <a:srgbClr val="800000"/>
                </a:solidFill>
                <a:latin typeface="楷体_GB2312" pitchFamily="49" charset="-122"/>
                <a:ea typeface="楷体_GB2312" pitchFamily="49" charset="-122"/>
              </a:rPr>
              <a:t>通信系统的一般模型</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7D9F0419-A347-4767-B638-F3435723E8E5}"/>
              </a:ext>
            </a:extLst>
          </p:cNvPr>
          <p:cNvSpPr>
            <a:spLocks noGrp="1" noChangeArrowheads="1"/>
          </p:cNvSpPr>
          <p:nvPr>
            <p:ph type="body" idx="1"/>
          </p:nvPr>
        </p:nvSpPr>
        <p:spPr>
          <a:xfrm>
            <a:off x="1166813" y="1327151"/>
            <a:ext cx="7715250" cy="4887913"/>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信源：</a:t>
            </a:r>
            <a:r>
              <a:rPr lang="zh-CN" altLang="en-US" sz="2800" dirty="0">
                <a:latin typeface="楷体_GB2312" pitchFamily="49" charset="-122"/>
                <a:ea typeface="楷体_GB2312" pitchFamily="49" charset="-122"/>
              </a:rPr>
              <a:t>信息的产生地。</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发送器：</a:t>
            </a:r>
            <a:r>
              <a:rPr lang="zh-CN" altLang="en-US" sz="2800" dirty="0">
                <a:latin typeface="楷体_GB2312" pitchFamily="49" charset="-122"/>
                <a:ea typeface="楷体_GB2312" pitchFamily="49" charset="-122"/>
              </a:rPr>
              <a:t>将信源发出的信息转换成原始电信号</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也称为基带信号</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，并与信息进行匹配，即将原始电信号变换成适合在信道中传输的信号。</a:t>
            </a: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信道：</a:t>
            </a:r>
            <a:r>
              <a:rPr lang="zh-CN" altLang="en-US" sz="2800" dirty="0">
                <a:latin typeface="楷体_GB2312" pitchFamily="49" charset="-122"/>
                <a:ea typeface="楷体_GB2312" pitchFamily="49" charset="-122"/>
              </a:rPr>
              <a:t>信号传输的通道，可以是有线的，也可以是无线的，甚至还可以包含某些设备。</a:t>
            </a:r>
          </a:p>
        </p:txBody>
      </p:sp>
      <p:sp>
        <p:nvSpPr>
          <p:cNvPr id="117763" name="Rectangle 2">
            <a:extLst>
              <a:ext uri="{FF2B5EF4-FFF2-40B4-BE49-F238E27FC236}">
                <a16:creationId xmlns:a16="http://schemas.microsoft.com/office/drawing/2014/main" id="{1F1F3284-2FC9-40E5-811C-4D016FE67A0E}"/>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052493E6-8AB8-4DB8-B4D5-42D01D826F34}"/>
              </a:ext>
            </a:extLst>
          </p:cNvPr>
          <p:cNvSpPr>
            <a:spLocks noGrp="1" noChangeArrowheads="1"/>
          </p:cNvSpPr>
          <p:nvPr>
            <p:ph type="body" idx="1"/>
          </p:nvPr>
        </p:nvSpPr>
        <p:spPr>
          <a:xfrm>
            <a:off x="1238250" y="1184276"/>
            <a:ext cx="7429500" cy="5745163"/>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接收器：</a:t>
            </a:r>
            <a:r>
              <a:rPr lang="zh-CN" altLang="en-US" sz="2800" dirty="0">
                <a:latin typeface="楷体_GB2312" pitchFamily="49" charset="-122"/>
                <a:ea typeface="楷体_GB2312" pitchFamily="49" charset="-122"/>
              </a:rPr>
              <a:t>将信道中接收到的信号还原出相应的原始电信号，并转换成相应的信息。</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信宿：</a:t>
            </a:r>
            <a:r>
              <a:rPr lang="zh-CN" altLang="en-US" sz="2800" dirty="0">
                <a:latin typeface="楷体_GB2312" pitchFamily="49" charset="-122"/>
                <a:ea typeface="楷体_GB2312" pitchFamily="49" charset="-122"/>
              </a:rPr>
              <a:t>信息传输的目的地。</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噪声源：</a:t>
            </a:r>
            <a:r>
              <a:rPr lang="zh-CN" altLang="en-US" sz="2800" dirty="0">
                <a:latin typeface="楷体_GB2312" pitchFamily="49" charset="-122"/>
                <a:ea typeface="楷体_GB2312" pitchFamily="49" charset="-122"/>
              </a:rPr>
              <a:t>由信息的初始产生环境、构成发送器的电子设备、传输信道以及各种接收设备等产生。</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由于传输信号分为模拟和数字信号，相应的通信系统也分为模拟和数字通信系统。</a:t>
            </a:r>
          </a:p>
        </p:txBody>
      </p:sp>
      <p:sp>
        <p:nvSpPr>
          <p:cNvPr id="118787" name="Rectangle 2">
            <a:extLst>
              <a:ext uri="{FF2B5EF4-FFF2-40B4-BE49-F238E27FC236}">
                <a16:creationId xmlns:a16="http://schemas.microsoft.com/office/drawing/2014/main" id="{BAA538A4-3135-40E6-B115-BC9EBBD4081D}"/>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3330374D-CAEA-4DFA-8C28-3B499A29CB48}"/>
              </a:ext>
            </a:extLst>
          </p:cNvPr>
          <p:cNvSpPr>
            <a:spLocks noGrp="1" noChangeArrowheads="1"/>
          </p:cNvSpPr>
          <p:nvPr>
            <p:ph type="body" idx="1"/>
          </p:nvPr>
        </p:nvSpPr>
        <p:spPr>
          <a:xfrm>
            <a:off x="1381126" y="1285875"/>
            <a:ext cx="7358063" cy="744538"/>
          </a:xfrm>
        </p:spPr>
        <p:txBody>
          <a:bodyPr/>
          <a:lstStyle/>
          <a:p>
            <a:pPr>
              <a:buFont typeface="Wingdings" panose="05000000000000000000" pitchFamily="2" charset="2"/>
              <a:buNone/>
            </a:pPr>
            <a:r>
              <a:rPr lang="zh-CN" altLang="en-US" sz="2800" dirty="0">
                <a:latin typeface="楷体_GB2312" pitchFamily="49" charset="-122"/>
                <a:ea typeface="楷体_GB2312" pitchFamily="49" charset="-122"/>
              </a:rPr>
              <a:t> </a:t>
            </a:r>
            <a:r>
              <a:rPr lang="zh-CN" altLang="zh-CN" sz="2800" dirty="0">
                <a:solidFill>
                  <a:srgbClr val="800000"/>
                </a:solidFill>
                <a:latin typeface="楷体_GB2312" pitchFamily="49" charset="-122"/>
                <a:ea typeface="楷体_GB2312" pitchFamily="49" charset="-122"/>
              </a:rPr>
              <a:t>2．模拟通信系统</a:t>
            </a:r>
            <a:endParaRPr lang="zh-CN" altLang="en-US" sz="2800" dirty="0">
              <a:solidFill>
                <a:srgbClr val="800000"/>
              </a:solidFill>
              <a:latin typeface="楷体_GB2312" pitchFamily="49" charset="-122"/>
              <a:ea typeface="楷体_GB2312" pitchFamily="49" charset="-122"/>
            </a:endParaRPr>
          </a:p>
        </p:txBody>
      </p:sp>
      <p:sp>
        <p:nvSpPr>
          <p:cNvPr id="119811" name="Rectangle 2">
            <a:extLst>
              <a:ext uri="{FF2B5EF4-FFF2-40B4-BE49-F238E27FC236}">
                <a16:creationId xmlns:a16="http://schemas.microsoft.com/office/drawing/2014/main" id="{8286E00C-A978-41F3-9067-2055FEFB133B}"/>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pic>
        <p:nvPicPr>
          <p:cNvPr id="119812" name="图片 40" descr="sspictmp003597">
            <a:extLst>
              <a:ext uri="{FF2B5EF4-FFF2-40B4-BE49-F238E27FC236}">
                <a16:creationId xmlns:a16="http://schemas.microsoft.com/office/drawing/2014/main" id="{B179E689-E8E7-4CD4-82E6-ED9B07F7B1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188" y="2214563"/>
            <a:ext cx="8509000" cy="307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BBDEC6E0-17D7-48EB-A8C9-7FF62B7B2175}"/>
              </a:ext>
            </a:extLst>
          </p:cNvPr>
          <p:cNvSpPr>
            <a:spLocks noGrp="1" noChangeArrowheads="1"/>
          </p:cNvSpPr>
          <p:nvPr>
            <p:ph type="body" idx="1"/>
          </p:nvPr>
        </p:nvSpPr>
        <p:spPr>
          <a:xfrm>
            <a:off x="1381126" y="1285875"/>
            <a:ext cx="7358063" cy="744538"/>
          </a:xfrm>
        </p:spPr>
        <p:txBody>
          <a:bodyPr/>
          <a:lstStyle/>
          <a:p>
            <a:pPr>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solidFill>
                  <a:srgbClr val="800000"/>
                </a:solidFill>
                <a:latin typeface="楷体_GB2312" pitchFamily="49" charset="-122"/>
                <a:ea typeface="楷体_GB2312" pitchFamily="49" charset="-122"/>
              </a:rPr>
              <a:t>3</a:t>
            </a:r>
            <a:r>
              <a:rPr lang="zh-CN" altLang="zh-CN" sz="2800" dirty="0">
                <a:solidFill>
                  <a:srgbClr val="800000"/>
                </a:solidFill>
                <a:latin typeface="楷体_GB2312" pitchFamily="49" charset="-122"/>
                <a:ea typeface="楷体_GB2312" pitchFamily="49" charset="-122"/>
              </a:rPr>
              <a:t>．</a:t>
            </a:r>
            <a:r>
              <a:rPr lang="zh-CN" altLang="en-US" sz="2800" dirty="0">
                <a:solidFill>
                  <a:srgbClr val="800000"/>
                </a:solidFill>
                <a:latin typeface="楷体_GB2312" pitchFamily="49" charset="-122"/>
                <a:ea typeface="楷体_GB2312" pitchFamily="49" charset="-122"/>
              </a:rPr>
              <a:t>数字通信系统</a:t>
            </a:r>
          </a:p>
        </p:txBody>
      </p:sp>
      <p:sp>
        <p:nvSpPr>
          <p:cNvPr id="120835" name="Rectangle 2">
            <a:extLst>
              <a:ext uri="{FF2B5EF4-FFF2-40B4-BE49-F238E27FC236}">
                <a16:creationId xmlns:a16="http://schemas.microsoft.com/office/drawing/2014/main" id="{37A0E04D-69A3-4096-99D1-92D403A8CDDA}"/>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pic>
        <p:nvPicPr>
          <p:cNvPr id="120836" name="图片 41" descr="sspictmp003154">
            <a:extLst>
              <a:ext uri="{FF2B5EF4-FFF2-40B4-BE49-F238E27FC236}">
                <a16:creationId xmlns:a16="http://schemas.microsoft.com/office/drawing/2014/main" id="{4077F5F1-22FD-423F-938C-F1DBAFF19F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814" y="2071689"/>
            <a:ext cx="7858125" cy="435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A0EC6AEE-0CF2-4A9A-B94A-11A008C89529}"/>
              </a:ext>
            </a:extLst>
          </p:cNvPr>
          <p:cNvSpPr>
            <a:spLocks noGrp="1" noChangeArrowheads="1"/>
          </p:cNvSpPr>
          <p:nvPr>
            <p:ph type="body" idx="1"/>
          </p:nvPr>
        </p:nvSpPr>
        <p:spPr>
          <a:xfrm>
            <a:off x="738189" y="1500188"/>
            <a:ext cx="8429625" cy="5429250"/>
          </a:xfrm>
        </p:spPr>
        <p:txBody>
          <a:bodyPr/>
          <a:lstStyle/>
          <a:p>
            <a:pPr>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solidFill>
                  <a:srgbClr val="800000"/>
                </a:solidFill>
                <a:latin typeface="楷体_GB2312" pitchFamily="49" charset="-122"/>
                <a:ea typeface="楷体_GB2312" pitchFamily="49" charset="-122"/>
              </a:rPr>
              <a:t>4</a:t>
            </a:r>
            <a:r>
              <a:rPr lang="zh-CN" altLang="zh-CN" sz="2800" dirty="0">
                <a:solidFill>
                  <a:srgbClr val="800000"/>
                </a:solidFill>
                <a:latin typeface="楷体_GB2312" pitchFamily="49" charset="-122"/>
                <a:ea typeface="楷体_GB2312" pitchFamily="49" charset="-122"/>
              </a:rPr>
              <a:t>．</a:t>
            </a:r>
            <a:r>
              <a:rPr lang="zh-CN" altLang="en-US" sz="2800" dirty="0">
                <a:solidFill>
                  <a:srgbClr val="800000"/>
                </a:solidFill>
                <a:latin typeface="楷体_GB2312" pitchFamily="49" charset="-122"/>
                <a:ea typeface="楷体_GB2312" pitchFamily="49" charset="-122"/>
              </a:rPr>
              <a:t>数字通信和模拟通信的比较</a:t>
            </a:r>
            <a:endParaRPr lang="en-US" altLang="zh-CN"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）抗噪声、抗干扰能力强。</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）传输信号过程中出现的差错可以控制。</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）数字信号易于加密，信息传输比较安全。</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4</a:t>
            </a:r>
            <a:r>
              <a:rPr lang="zh-CN" altLang="en-US" sz="2800" dirty="0">
                <a:latin typeface="楷体_GB2312" pitchFamily="49" charset="-122"/>
                <a:ea typeface="楷体_GB2312" pitchFamily="49" charset="-122"/>
              </a:rPr>
              <a:t>）数字通信设备的产品重复性好，有利于生产以及通信的发展和普及。</a:t>
            </a:r>
          </a:p>
          <a:p>
            <a:pPr>
              <a:buFont typeface="Wingdings" panose="05000000000000000000" pitchFamily="2" charset="2"/>
              <a:buNone/>
            </a:pPr>
            <a:endParaRPr lang="en-US" altLang="zh-CN" sz="2800" dirty="0">
              <a:solidFill>
                <a:srgbClr val="800000"/>
              </a:solidFill>
              <a:latin typeface="楷体_GB2312" pitchFamily="49" charset="-122"/>
              <a:ea typeface="楷体_GB2312" pitchFamily="49" charset="-122"/>
            </a:endParaRPr>
          </a:p>
          <a:p>
            <a:pPr>
              <a:buFont typeface="Wingdings" panose="05000000000000000000" pitchFamily="2" charset="2"/>
              <a:buNone/>
            </a:pPr>
            <a:endParaRPr lang="zh-CN" altLang="en-US" sz="2800" dirty="0">
              <a:solidFill>
                <a:srgbClr val="800000"/>
              </a:solidFill>
              <a:latin typeface="楷体_GB2312" pitchFamily="49" charset="-122"/>
              <a:ea typeface="楷体_GB2312" pitchFamily="49" charset="-122"/>
            </a:endParaRPr>
          </a:p>
        </p:txBody>
      </p:sp>
      <p:sp>
        <p:nvSpPr>
          <p:cNvPr id="121859" name="Rectangle 2">
            <a:extLst>
              <a:ext uri="{FF2B5EF4-FFF2-40B4-BE49-F238E27FC236}">
                <a16:creationId xmlns:a16="http://schemas.microsoft.com/office/drawing/2014/main" id="{C61F07C4-DB38-4C03-8DDC-3603D5F9E3EC}"/>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id="{9E5960B5-BF31-484F-B282-DE978D7783AC}"/>
              </a:ext>
            </a:extLst>
          </p:cNvPr>
          <p:cNvSpPr>
            <a:spLocks noGrp="1" noChangeArrowheads="1"/>
          </p:cNvSpPr>
          <p:nvPr>
            <p:ph type="body" idx="1"/>
          </p:nvPr>
        </p:nvSpPr>
        <p:spPr>
          <a:xfrm>
            <a:off x="1238251" y="1214439"/>
            <a:ext cx="7572375" cy="5000625"/>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（三）主要通信方式简介</a:t>
            </a:r>
          </a:p>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1.光纤通信   </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以激光为光源，以光导纤维为传输介质进行的通信。</a:t>
            </a:r>
            <a:r>
              <a:rPr lang="en-US" altLang="zh-CN" sz="2800" dirty="0">
                <a:latin typeface="楷体_GB2312" pitchFamily="49" charset="-122"/>
                <a:ea typeface="楷体_GB2312" pitchFamily="49" charset="-122"/>
              </a:rPr>
              <a:t>20</a:t>
            </a:r>
            <a:r>
              <a:rPr lang="zh-CN" altLang="en-US" sz="2800" dirty="0">
                <a:latin typeface="楷体_GB2312" pitchFamily="49" charset="-122"/>
                <a:ea typeface="楷体_GB2312" pitchFamily="49" charset="-122"/>
              </a:rPr>
              <a:t>世纪</a:t>
            </a:r>
            <a:r>
              <a:rPr lang="en-US" altLang="zh-CN" sz="2800" dirty="0">
                <a:latin typeface="楷体_GB2312" pitchFamily="49" charset="-122"/>
                <a:ea typeface="楷体_GB2312" pitchFamily="49" charset="-122"/>
              </a:rPr>
              <a:t>80</a:t>
            </a:r>
            <a:r>
              <a:rPr lang="zh-CN" altLang="en-US" sz="2800" dirty="0">
                <a:latin typeface="楷体_GB2312" pitchFamily="49" charset="-122"/>
                <a:ea typeface="楷体_GB2312" pitchFamily="49" charset="-122"/>
              </a:rPr>
              <a:t>年代以来，由于光纤通信损耗低、传输距离长、传输容量大、抗电磁干扰能力强等突出优点，成为电信传输的主要手段，是构成未来信息高速公路骨干网的主要通信方式。</a:t>
            </a:r>
          </a:p>
          <a:p>
            <a:pPr>
              <a:lnSpc>
                <a:spcPct val="150000"/>
              </a:lnSpc>
              <a:buFont typeface="Wingdings" panose="05000000000000000000" pitchFamily="2" charset="2"/>
              <a:buNone/>
            </a:pPr>
            <a:endParaRPr lang="en-US" altLang="zh-CN" sz="2800" dirty="0">
              <a:solidFill>
                <a:srgbClr val="800000"/>
              </a:solidFill>
              <a:latin typeface="楷体_GB2312" pitchFamily="49" charset="-122"/>
              <a:ea typeface="楷体_GB2312" pitchFamily="49" charset="-122"/>
            </a:endParaRPr>
          </a:p>
          <a:p>
            <a:pPr>
              <a:buFont typeface="Wingdings" panose="05000000000000000000" pitchFamily="2" charset="2"/>
              <a:buNone/>
            </a:pPr>
            <a:endParaRPr lang="zh-CN" altLang="en-US" sz="2800" dirty="0">
              <a:solidFill>
                <a:srgbClr val="800000"/>
              </a:solidFill>
              <a:latin typeface="楷体_GB2312" pitchFamily="49" charset="-122"/>
              <a:ea typeface="楷体_GB2312" pitchFamily="49" charset="-122"/>
            </a:endParaRPr>
          </a:p>
        </p:txBody>
      </p:sp>
      <p:sp>
        <p:nvSpPr>
          <p:cNvPr id="122883" name="Rectangle 2">
            <a:extLst>
              <a:ext uri="{FF2B5EF4-FFF2-40B4-BE49-F238E27FC236}">
                <a16:creationId xmlns:a16="http://schemas.microsoft.com/office/drawing/2014/main" id="{7CF25430-E20A-482C-B568-2EF50ECC7F7D}"/>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88E608DD-CD71-413F-AD59-945211450EB7}"/>
              </a:ext>
            </a:extLst>
          </p:cNvPr>
          <p:cNvSpPr>
            <a:spLocks noGrp="1" noChangeArrowheads="1"/>
          </p:cNvSpPr>
          <p:nvPr>
            <p:ph type="body" idx="1"/>
          </p:nvPr>
        </p:nvSpPr>
        <p:spPr>
          <a:xfrm>
            <a:off x="1238251" y="1357314"/>
            <a:ext cx="7572375" cy="5000625"/>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（三）主要通信方式简介</a:t>
            </a:r>
          </a:p>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2.卫星通信</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卫星通信系统是将通信卫星作为空中中继站，它能够将地球上某一地面站发射来的无线信号转发到另一个地面站，从而实现两个领域或多个领域之间的通信。</a:t>
            </a:r>
          </a:p>
        </p:txBody>
      </p:sp>
      <p:sp>
        <p:nvSpPr>
          <p:cNvPr id="123907" name="Rectangle 2">
            <a:extLst>
              <a:ext uri="{FF2B5EF4-FFF2-40B4-BE49-F238E27FC236}">
                <a16:creationId xmlns:a16="http://schemas.microsoft.com/office/drawing/2014/main" id="{FDEF7D94-C827-4136-A1D3-7350AD531328}"/>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AB00D0BD-08DB-4285-B434-2339B2AA0C8B}"/>
              </a:ext>
            </a:extLst>
          </p:cNvPr>
          <p:cNvSpPr>
            <a:spLocks noGrp="1" noChangeArrowheads="1"/>
          </p:cNvSpPr>
          <p:nvPr>
            <p:ph type="title"/>
          </p:nvPr>
        </p:nvSpPr>
        <p:spPr/>
        <p:txBody>
          <a:bodyPr/>
          <a:lstStyle/>
          <a:p>
            <a:r>
              <a:rPr lang="zh-CN" altLang="zh-CN" sz="3200" dirty="0">
                <a:solidFill>
                  <a:srgbClr val="0000FF"/>
                </a:solidFill>
                <a:latin typeface="楷体_GB2312" pitchFamily="49" charset="-122"/>
                <a:ea typeface="楷体_GB2312" pitchFamily="49" charset="-122"/>
              </a:rPr>
              <a:t>4.条码的编码方法</a:t>
            </a:r>
            <a:endParaRPr lang="zh-CN" altLang="en-US" sz="3200" dirty="0">
              <a:solidFill>
                <a:srgbClr val="0000FF"/>
              </a:solidFill>
              <a:latin typeface="楷体_GB2312" pitchFamily="49" charset="-122"/>
              <a:ea typeface="楷体_GB2312" pitchFamily="49" charset="-122"/>
            </a:endParaRPr>
          </a:p>
        </p:txBody>
      </p:sp>
      <p:sp>
        <p:nvSpPr>
          <p:cNvPr id="17411" name="Rectangle 3">
            <a:extLst>
              <a:ext uri="{FF2B5EF4-FFF2-40B4-BE49-F238E27FC236}">
                <a16:creationId xmlns:a16="http://schemas.microsoft.com/office/drawing/2014/main" id="{24204B44-3B0D-45EB-94BE-5F047B9A3184}"/>
              </a:ext>
            </a:extLst>
          </p:cNvPr>
          <p:cNvSpPr>
            <a:spLocks noGrp="1" noChangeArrowheads="1"/>
          </p:cNvSpPr>
          <p:nvPr>
            <p:ph type="body" idx="1"/>
          </p:nvPr>
        </p:nvSpPr>
        <p:spPr>
          <a:xfrm>
            <a:off x="1309689" y="1143000"/>
            <a:ext cx="7572375" cy="5715000"/>
          </a:xfrm>
        </p:spPr>
        <p:txBody>
          <a:bodyPr/>
          <a:lstStyle/>
          <a:p>
            <a:pPr algn="just">
              <a:lnSpc>
                <a:spcPct val="110000"/>
              </a:lnSpc>
              <a:buFont typeface="Wingdings" panose="05000000000000000000" pitchFamily="2" charset="2"/>
              <a:buNone/>
            </a:pPr>
            <a:r>
              <a:rPr lang="zh-CN" altLang="en-US" sz="2800" dirty="0">
                <a:latin typeface="楷体_GB2312" pitchFamily="49" charset="-122"/>
                <a:ea typeface="楷体_GB2312" pitchFamily="49" charset="-122"/>
              </a:rPr>
              <a:t>      条码的编码方法有两种：模块组合法和宽度调节法。</a:t>
            </a:r>
          </a:p>
          <a:p>
            <a:pPr>
              <a:lnSpc>
                <a:spcPct val="110000"/>
              </a:lnSpc>
              <a:buFont typeface="Wingdings" panose="05000000000000000000" pitchFamily="2" charset="2"/>
              <a:buNone/>
            </a:pPr>
            <a:r>
              <a:rPr lang="en-US" altLang="zh-CN" sz="2800" dirty="0">
                <a:latin typeface="楷体_GB2312" pitchFamily="49" charset="-122"/>
                <a:ea typeface="楷体_GB2312" pitchFamily="49" charset="-122"/>
              </a:rPr>
              <a:t>  </a:t>
            </a:r>
            <a:r>
              <a:rPr lang="en-US" altLang="zh-CN" sz="2800" dirty="0">
                <a:solidFill>
                  <a:srgbClr val="800000"/>
                </a:solidFill>
                <a:latin typeface="楷体_GB2312" pitchFamily="49" charset="-122"/>
                <a:ea typeface="楷体_GB2312" pitchFamily="49" charset="-122"/>
              </a:rPr>
              <a:t>(1)</a:t>
            </a:r>
            <a:r>
              <a:rPr lang="zh-CN" altLang="en-US" sz="2800" dirty="0">
                <a:solidFill>
                  <a:srgbClr val="800000"/>
                </a:solidFill>
                <a:latin typeface="楷体_GB2312" pitchFamily="49" charset="-122"/>
                <a:ea typeface="楷体_GB2312" pitchFamily="49" charset="-122"/>
              </a:rPr>
              <a:t>模块组合法。</a:t>
            </a:r>
          </a:p>
          <a:p>
            <a:pPr algn="just">
              <a:lnSpc>
                <a:spcPct val="110000"/>
              </a:lnSpc>
              <a:buFont typeface="Wingdings" panose="05000000000000000000" pitchFamily="2" charset="2"/>
              <a:buNone/>
            </a:pPr>
            <a:r>
              <a:rPr lang="zh-CN" altLang="en-US" sz="2800" dirty="0">
                <a:latin typeface="楷体_GB2312" pitchFamily="49" charset="-122"/>
                <a:ea typeface="楷体_GB2312" pitchFamily="49" charset="-122"/>
              </a:rPr>
              <a:t>      条与空是由标准宽度的模块组成。一个标准宽度的条模块表示“</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”，空模块表示“</a:t>
            </a:r>
            <a:r>
              <a:rPr lang="en-US" altLang="zh-CN" sz="2800" dirty="0">
                <a:latin typeface="楷体_GB2312" pitchFamily="49" charset="-122"/>
                <a:ea typeface="楷体_GB2312" pitchFamily="49" charset="-122"/>
              </a:rPr>
              <a:t>0</a:t>
            </a:r>
            <a:r>
              <a:rPr lang="zh-CN" altLang="en-US" sz="2800" dirty="0">
                <a:latin typeface="楷体_GB2312" pitchFamily="49" charset="-122"/>
                <a:ea typeface="楷体_GB2312" pitchFamily="49" charset="-122"/>
              </a:rPr>
              <a:t>”。商品条码模块的标准宽度是</a:t>
            </a:r>
            <a:r>
              <a:rPr lang="en-US" altLang="zh-CN" sz="2800" dirty="0">
                <a:latin typeface="楷体_GB2312" pitchFamily="49" charset="-122"/>
                <a:ea typeface="楷体_GB2312" pitchFamily="49" charset="-122"/>
              </a:rPr>
              <a:t>0.33mm</a:t>
            </a:r>
            <a:r>
              <a:rPr lang="zh-CN" altLang="en-US" sz="2800" dirty="0">
                <a:latin typeface="楷体_GB2312" pitchFamily="49" charset="-122"/>
                <a:ea typeface="楷体_GB2312" pitchFamily="49" charset="-122"/>
              </a:rPr>
              <a:t>。</a:t>
            </a:r>
          </a:p>
          <a:p>
            <a:pPr>
              <a:lnSpc>
                <a:spcPct val="110000"/>
              </a:lnSpc>
              <a:buFont typeface="Wingdings" panose="05000000000000000000" pitchFamily="2" charset="2"/>
              <a:buNone/>
            </a:pPr>
            <a:r>
              <a:rPr lang="en-US" altLang="zh-CN" sz="2800" dirty="0">
                <a:latin typeface="楷体_GB2312" pitchFamily="49" charset="-122"/>
                <a:ea typeface="楷体_GB2312" pitchFamily="49" charset="-122"/>
              </a:rPr>
              <a:t>  </a:t>
            </a:r>
            <a:r>
              <a:rPr lang="en-US" altLang="zh-CN" sz="2800" dirty="0">
                <a:solidFill>
                  <a:srgbClr val="800000"/>
                </a:solidFill>
                <a:latin typeface="楷体_GB2312" pitchFamily="49" charset="-122"/>
                <a:ea typeface="楷体_GB2312" pitchFamily="49" charset="-122"/>
              </a:rPr>
              <a:t>(2)</a:t>
            </a:r>
            <a:r>
              <a:rPr lang="zh-CN" altLang="en-US" sz="2800" dirty="0">
                <a:solidFill>
                  <a:srgbClr val="800000"/>
                </a:solidFill>
                <a:latin typeface="楷体_GB2312" pitchFamily="49" charset="-122"/>
                <a:ea typeface="楷体_GB2312" pitchFamily="49" charset="-122"/>
              </a:rPr>
              <a:t>宽度调节法。</a:t>
            </a:r>
          </a:p>
          <a:p>
            <a:pPr algn="just">
              <a:lnSpc>
                <a:spcPct val="110000"/>
              </a:lnSpc>
              <a:buFont typeface="Wingdings" panose="05000000000000000000" pitchFamily="2" charset="2"/>
              <a:buNone/>
            </a:pPr>
            <a:r>
              <a:rPr lang="zh-CN" altLang="en-US" sz="2800" dirty="0">
                <a:latin typeface="楷体_GB2312" pitchFamily="49" charset="-122"/>
                <a:ea typeface="楷体_GB2312" pitchFamily="49" charset="-122"/>
              </a:rPr>
              <a:t>      条与空的宽窄只有两种宽度，即宽单元与窄单元。用宽单元（条或空</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表示二进制的“</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”，而窄单元</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条或空</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表示二进制的“</a:t>
            </a:r>
            <a:r>
              <a:rPr lang="en-US" altLang="zh-CN" sz="2800" dirty="0">
                <a:latin typeface="楷体_GB2312" pitchFamily="49" charset="-122"/>
                <a:ea typeface="楷体_GB2312" pitchFamily="49" charset="-122"/>
              </a:rPr>
              <a:t>0</a:t>
            </a:r>
            <a:r>
              <a:rPr lang="zh-CN" altLang="en-US" sz="2800" dirty="0">
                <a:latin typeface="楷体_GB2312" pitchFamily="49" charset="-122"/>
                <a:ea typeface="楷体_GB2312" pitchFamily="49" charset="-122"/>
              </a:rPr>
              <a:t>”，宽窄单元之比一般控制在</a:t>
            </a:r>
            <a:r>
              <a:rPr lang="en-US" altLang="zh-CN" sz="2800" dirty="0">
                <a:latin typeface="楷体_GB2312" pitchFamily="49" charset="-122"/>
                <a:ea typeface="楷体_GB2312" pitchFamily="49" charset="-122"/>
              </a:rPr>
              <a:t>2—3</a:t>
            </a:r>
            <a:r>
              <a:rPr lang="zh-CN" altLang="en-US" sz="2800" dirty="0">
                <a:latin typeface="楷体_GB2312" pitchFamily="49" charset="-122"/>
                <a:ea typeface="楷体_GB2312" pitchFamily="49" charset="-122"/>
              </a:rPr>
              <a:t>。</a:t>
            </a:r>
          </a:p>
        </p:txBody>
      </p:sp>
    </p:spTree>
  </p:cSld>
  <p:clrMapOvr>
    <a:masterClrMapping/>
  </p:clrMapOvr>
  <p:transition>
    <p:cover dir="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B15C3905-6B98-4D2F-A0DD-A84C1FE3CC1D}"/>
              </a:ext>
            </a:extLst>
          </p:cNvPr>
          <p:cNvSpPr>
            <a:spLocks noGrp="1" noChangeArrowheads="1"/>
          </p:cNvSpPr>
          <p:nvPr>
            <p:ph type="body" idx="1"/>
          </p:nvPr>
        </p:nvSpPr>
        <p:spPr>
          <a:xfrm>
            <a:off x="1238251" y="1214438"/>
            <a:ext cx="7572375" cy="5357812"/>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（三）主要通信方式简介</a:t>
            </a:r>
          </a:p>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2.卫星通信</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特点：</a:t>
            </a:r>
            <a:r>
              <a:rPr lang="zh-CN" altLang="en-US" sz="2800" dirty="0">
                <a:latin typeface="楷体_GB2312" pitchFamily="49" charset="-122"/>
                <a:ea typeface="楷体_GB2312" pitchFamily="49" charset="-122"/>
              </a:rPr>
              <a:t>通信距离远、容量大、质量高、覆盖面广，具备地面通信无法比拟的优势，从通信到广播、电视，从语音到数据，从低速到高速，从单一信息到多媒体，从固定到移动，卫星通信已经覆盖了几乎所有通信和广播电视领域。</a:t>
            </a:r>
          </a:p>
          <a:p>
            <a:pPr>
              <a:lnSpc>
                <a:spcPct val="150000"/>
              </a:lnSpc>
              <a:buFont typeface="Wingdings" panose="05000000000000000000" pitchFamily="2" charset="2"/>
              <a:buNone/>
            </a:pPr>
            <a:endParaRPr lang="en-US" altLang="zh-CN" sz="2800" dirty="0">
              <a:solidFill>
                <a:srgbClr val="800000"/>
              </a:solidFill>
              <a:latin typeface="楷体_GB2312" pitchFamily="49" charset="-122"/>
              <a:ea typeface="楷体_GB2312" pitchFamily="49" charset="-122"/>
            </a:endParaRPr>
          </a:p>
          <a:p>
            <a:pPr>
              <a:buFont typeface="Wingdings" panose="05000000000000000000" pitchFamily="2" charset="2"/>
              <a:buNone/>
            </a:pPr>
            <a:endParaRPr lang="zh-CN" altLang="en-US" sz="2800" dirty="0">
              <a:solidFill>
                <a:srgbClr val="800000"/>
              </a:solidFill>
              <a:latin typeface="楷体_GB2312" pitchFamily="49" charset="-122"/>
              <a:ea typeface="楷体_GB2312" pitchFamily="49" charset="-122"/>
            </a:endParaRPr>
          </a:p>
        </p:txBody>
      </p:sp>
      <p:sp>
        <p:nvSpPr>
          <p:cNvPr id="124931" name="Rectangle 2">
            <a:extLst>
              <a:ext uri="{FF2B5EF4-FFF2-40B4-BE49-F238E27FC236}">
                <a16:creationId xmlns:a16="http://schemas.microsoft.com/office/drawing/2014/main" id="{56FC79A4-2B69-48BC-B7F1-F5E3B86588C5}"/>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44F5E5A3-F28D-409D-8682-BF8F0599262F}"/>
              </a:ext>
            </a:extLst>
          </p:cNvPr>
          <p:cNvSpPr>
            <a:spLocks noGrp="1" noChangeArrowheads="1"/>
          </p:cNvSpPr>
          <p:nvPr>
            <p:ph type="body" idx="1"/>
          </p:nvPr>
        </p:nvSpPr>
        <p:spPr>
          <a:xfrm>
            <a:off x="1238251" y="1071564"/>
            <a:ext cx="7572375" cy="5786437"/>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（三）主要通信方式简介</a:t>
            </a:r>
          </a:p>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3.移动通信</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指移动体（人、汽车、火车、轮船、飞机，甚至卫星和导弹）之间，或移动体与固定体之间的通信。</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广义地说，它也可包括移动数据通信的内容，即短波移动数据通信网、进行数据通信的蜂窝移动电话网和卫星通信系统。</a:t>
            </a:r>
            <a:endParaRPr lang="en-US" altLang="zh-CN" sz="2800" dirty="0">
              <a:solidFill>
                <a:srgbClr val="800000"/>
              </a:solidFill>
              <a:latin typeface="楷体_GB2312" pitchFamily="49" charset="-122"/>
              <a:ea typeface="楷体_GB2312" pitchFamily="49" charset="-122"/>
            </a:endParaRPr>
          </a:p>
          <a:p>
            <a:pPr>
              <a:buFont typeface="Wingdings" panose="05000000000000000000" pitchFamily="2" charset="2"/>
              <a:buNone/>
            </a:pPr>
            <a:endParaRPr lang="zh-CN" altLang="en-US" sz="2800" dirty="0">
              <a:solidFill>
                <a:srgbClr val="800000"/>
              </a:solidFill>
              <a:latin typeface="楷体_GB2312" pitchFamily="49" charset="-122"/>
              <a:ea typeface="楷体_GB2312" pitchFamily="49" charset="-122"/>
            </a:endParaRPr>
          </a:p>
        </p:txBody>
      </p:sp>
      <p:sp>
        <p:nvSpPr>
          <p:cNvPr id="125955" name="Rectangle 2">
            <a:extLst>
              <a:ext uri="{FF2B5EF4-FFF2-40B4-BE49-F238E27FC236}">
                <a16:creationId xmlns:a16="http://schemas.microsoft.com/office/drawing/2014/main" id="{7FFCC9FA-1E9B-47A7-80C9-10C5C6637EDD}"/>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3">
            <a:extLst>
              <a:ext uri="{FF2B5EF4-FFF2-40B4-BE49-F238E27FC236}">
                <a16:creationId xmlns:a16="http://schemas.microsoft.com/office/drawing/2014/main" id="{AF1D1D7D-A047-4EDB-84A4-4A56F6E57441}"/>
              </a:ext>
            </a:extLst>
          </p:cNvPr>
          <p:cNvSpPr>
            <a:spLocks noGrp="1" noChangeArrowheads="1"/>
          </p:cNvSpPr>
          <p:nvPr>
            <p:ph type="body" idx="1"/>
          </p:nvPr>
        </p:nvSpPr>
        <p:spPr>
          <a:xfrm>
            <a:off x="1452564" y="1428751"/>
            <a:ext cx="7000875" cy="4714875"/>
          </a:xfrm>
        </p:spPr>
        <p:txBody>
          <a:bodyPr/>
          <a:lstStyle/>
          <a:p>
            <a:pPr eaLnBrk="1" hangingPunct="1">
              <a:lnSpc>
                <a:spcPct val="150000"/>
              </a:lnSpc>
              <a:buFont typeface="Wingdings" panose="05000000000000000000" pitchFamily="2" charset="2"/>
              <a:buNone/>
            </a:pPr>
            <a:r>
              <a:rPr lang="zh-CN" altLang="en-US" dirty="0">
                <a:solidFill>
                  <a:srgbClr val="800000"/>
                </a:solidFill>
                <a:latin typeface="楷体_GB2312" pitchFamily="49" charset="-122"/>
                <a:ea typeface="楷体_GB2312" pitchFamily="49" charset="-122"/>
              </a:rPr>
              <a:t>二、数据交换技术</a:t>
            </a:r>
            <a:endParaRPr lang="en-US" altLang="zh-CN" dirty="0">
              <a:solidFill>
                <a:srgbClr val="800000"/>
              </a:solidFill>
              <a:latin typeface="楷体_GB2312" pitchFamily="49" charset="-122"/>
              <a:ea typeface="楷体_GB2312" pitchFamily="49" charset="-122"/>
            </a:endParaRPr>
          </a:p>
          <a:p>
            <a:pPr eaLnBrk="1" hangingPunct="1">
              <a:lnSpc>
                <a:spcPct val="150000"/>
              </a:lnSpc>
              <a:buFont typeface="Wingdings" panose="05000000000000000000" pitchFamily="2" charset="2"/>
              <a:buNone/>
            </a:pPr>
            <a:r>
              <a:rPr lang="zh-CN" altLang="en-US" dirty="0">
                <a:solidFill>
                  <a:srgbClr val="800000"/>
                </a:solidFill>
                <a:latin typeface="楷体_GB2312" pitchFamily="49" charset="-122"/>
                <a:ea typeface="楷体_GB2312" pitchFamily="49" charset="-122"/>
              </a:rPr>
              <a:t>（一）</a:t>
            </a:r>
            <a:r>
              <a:rPr lang="en-US" altLang="zh-CN" dirty="0">
                <a:solidFill>
                  <a:srgbClr val="800000"/>
                </a:solidFill>
                <a:latin typeface="楷体_GB2312" pitchFamily="49" charset="-122"/>
                <a:ea typeface="楷体_GB2312" pitchFamily="49" charset="-122"/>
              </a:rPr>
              <a:t>EDI</a:t>
            </a:r>
            <a:r>
              <a:rPr lang="zh-CN" altLang="en-US" dirty="0">
                <a:solidFill>
                  <a:srgbClr val="800000"/>
                </a:solidFill>
                <a:latin typeface="楷体_GB2312" pitchFamily="49" charset="-122"/>
                <a:ea typeface="楷体_GB2312" pitchFamily="49" charset="-122"/>
              </a:rPr>
              <a:t>的概念</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指的是：按照协议，对具有一定结构特征的标准经济信息，经过电子数据通信网，在商业贸易伙伴的计算机系统之间进行交换和自动处理的全过程。 </a:t>
            </a:r>
          </a:p>
        </p:txBody>
      </p:sp>
      <p:sp>
        <p:nvSpPr>
          <p:cNvPr id="126979" name="Rectangle 2">
            <a:extLst>
              <a:ext uri="{FF2B5EF4-FFF2-40B4-BE49-F238E27FC236}">
                <a16:creationId xmlns:a16="http://schemas.microsoft.com/office/drawing/2014/main" id="{C900A48A-F503-413C-ACDE-0A8680A0E250}"/>
              </a:ext>
            </a:extLst>
          </p:cNvPr>
          <p:cNvSpPr>
            <a:spLocks noGrp="1" noChangeArrowheads="1"/>
          </p:cNvSpPr>
          <p:nvPr>
            <p:ph type="title"/>
          </p:nvPr>
        </p:nvSpPr>
        <p:spPr>
          <a:xfrm>
            <a:off x="809625" y="436563"/>
            <a:ext cx="8305800" cy="563562"/>
          </a:xfrm>
        </p:spPr>
        <p:txBody>
          <a:bodyPr/>
          <a:lstStyle/>
          <a:p>
            <a:r>
              <a:rPr lang="zh-CN" altLang="en-US" sz="3200" dirty="0">
                <a:solidFill>
                  <a:srgbClr val="0000FF"/>
                </a:solidFill>
                <a:latin typeface="楷体_GB2312" pitchFamily="49" charset="-122"/>
                <a:ea typeface="楷体_GB2312" pitchFamily="49" charset="-122"/>
              </a:rPr>
              <a:t>第三节 信息传输与交换技术</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a:extLst>
              <a:ext uri="{FF2B5EF4-FFF2-40B4-BE49-F238E27FC236}">
                <a16:creationId xmlns:a16="http://schemas.microsoft.com/office/drawing/2014/main" id="{48721769-7221-4330-862C-909BC4E94E82}"/>
              </a:ext>
            </a:extLst>
          </p:cNvPr>
          <p:cNvSpPr>
            <a:spLocks noGrp="1" noChangeArrowheads="1"/>
          </p:cNvSpPr>
          <p:nvPr>
            <p:ph type="title"/>
          </p:nvPr>
        </p:nvSpPr>
        <p:spPr>
          <a:xfrm>
            <a:off x="560388" y="404813"/>
            <a:ext cx="8305800" cy="563562"/>
          </a:xfrm>
        </p:spPr>
        <p:txBody>
          <a:bodyPr/>
          <a:lstStyle/>
          <a:p>
            <a:pPr algn="ctr"/>
            <a:r>
              <a:rPr lang="en-US" altLang="zh-CN" sz="3200" dirty="0">
                <a:solidFill>
                  <a:srgbClr val="0000FF"/>
                </a:solidFill>
                <a:latin typeface="楷体_GB2312" pitchFamily="49" charset="-122"/>
                <a:ea typeface="楷体_GB2312" pitchFamily="49" charset="-122"/>
              </a:rPr>
              <a:t>EDI  </a:t>
            </a:r>
            <a:r>
              <a:rPr lang="zh-CN" altLang="en-US" sz="3200" dirty="0">
                <a:solidFill>
                  <a:srgbClr val="0000FF"/>
                </a:solidFill>
                <a:latin typeface="楷体_GB2312" pitchFamily="49" charset="-122"/>
                <a:ea typeface="楷体_GB2312" pitchFamily="49" charset="-122"/>
              </a:rPr>
              <a:t>内  涵</a:t>
            </a:r>
            <a:r>
              <a:rPr lang="zh-CN" altLang="en-US" sz="2400" b="0" dirty="0">
                <a:solidFill>
                  <a:srgbClr val="0000FF"/>
                </a:solidFill>
                <a:latin typeface="宋体" panose="02010600030101010101" pitchFamily="2" charset="-122"/>
                <a:ea typeface="宋体" panose="02010600030101010101" pitchFamily="2" charset="-122"/>
              </a:rPr>
              <a:t> </a:t>
            </a:r>
          </a:p>
        </p:txBody>
      </p:sp>
      <p:sp>
        <p:nvSpPr>
          <p:cNvPr id="128003" name="Rectangle 3">
            <a:extLst>
              <a:ext uri="{FF2B5EF4-FFF2-40B4-BE49-F238E27FC236}">
                <a16:creationId xmlns:a16="http://schemas.microsoft.com/office/drawing/2014/main" id="{644C63EF-ED0F-4826-8A63-5C4C61E66CE5}"/>
              </a:ext>
            </a:extLst>
          </p:cNvPr>
          <p:cNvSpPr>
            <a:spLocks noGrp="1" noChangeArrowheads="1"/>
          </p:cNvSpPr>
          <p:nvPr>
            <p:ph type="body" idx="1"/>
          </p:nvPr>
        </p:nvSpPr>
        <p:spPr>
          <a:xfrm>
            <a:off x="1352550" y="1196975"/>
            <a:ext cx="7272338" cy="5373688"/>
          </a:xfrm>
        </p:spPr>
        <p:txBody>
          <a:bodyPr/>
          <a:lstStyle/>
          <a:p>
            <a:pPr eaLnBrk="1" hangingPunct="1">
              <a:lnSpc>
                <a:spcPct val="140000"/>
              </a:lnSpc>
              <a:buFont typeface="Wingdings" panose="05000000000000000000" pitchFamily="2" charset="2"/>
              <a:buNone/>
            </a:pPr>
            <a:r>
              <a:rPr lang="zh-CN" altLang="en-US" sz="2400" b="0" dirty="0">
                <a:solidFill>
                  <a:srgbClr val="692AA2"/>
                </a:solidFill>
                <a:latin typeface="宋体" panose="02010600030101010101" pitchFamily="2" charset="-122"/>
                <a:ea typeface="宋体" panose="02010600030101010101" pitchFamily="2" charset="-122"/>
              </a:rPr>
              <a:t>     </a:t>
            </a:r>
            <a:r>
              <a:rPr lang="zh-CN" altLang="en-US" sz="2400" dirty="0">
                <a:solidFill>
                  <a:srgbClr val="692AA2"/>
                </a:solidFill>
                <a:latin typeface="楷体_GB2312" pitchFamily="49" charset="-122"/>
                <a:ea typeface="楷体_GB2312" pitchFamily="49" charset="-122"/>
              </a:rPr>
              <a:t>（</a:t>
            </a:r>
            <a:r>
              <a:rPr lang="en-US" altLang="zh-CN" sz="2400" dirty="0">
                <a:solidFill>
                  <a:srgbClr val="692AA2"/>
                </a:solidFill>
                <a:latin typeface="楷体_GB2312" pitchFamily="49" charset="-122"/>
                <a:ea typeface="楷体_GB2312" pitchFamily="49" charset="-122"/>
              </a:rPr>
              <a:t>1</a:t>
            </a:r>
            <a:r>
              <a:rPr lang="zh-CN" altLang="en-US" sz="2400" dirty="0">
                <a:solidFill>
                  <a:srgbClr val="692AA2"/>
                </a:solidFill>
                <a:latin typeface="楷体_GB2312" pitchFamily="49" charset="-122"/>
                <a:ea typeface="楷体_GB2312" pitchFamily="49" charset="-122"/>
              </a:rPr>
              <a:t>）定义的主体是</a:t>
            </a:r>
            <a:r>
              <a:rPr lang="zh-CN" altLang="en-US" sz="2400" dirty="0">
                <a:solidFill>
                  <a:srgbClr val="692AA2"/>
                </a:solidFill>
                <a:latin typeface="宋体" panose="02010600030101010101" pitchFamily="2" charset="-122"/>
                <a:ea typeface="楷体_GB2312" pitchFamily="49" charset="-122"/>
              </a:rPr>
              <a:t>“</a:t>
            </a:r>
            <a:r>
              <a:rPr lang="zh-CN" altLang="en-US" sz="2400" dirty="0">
                <a:solidFill>
                  <a:srgbClr val="692AA2"/>
                </a:solidFill>
                <a:latin typeface="楷体_GB2312" pitchFamily="49" charset="-122"/>
                <a:ea typeface="楷体_GB2312" pitchFamily="49" charset="-122"/>
              </a:rPr>
              <a:t>经济信息</a:t>
            </a:r>
            <a:r>
              <a:rPr lang="zh-CN" altLang="en-US" sz="2400" dirty="0">
                <a:solidFill>
                  <a:srgbClr val="692AA2"/>
                </a:solidFill>
                <a:latin typeface="宋体" panose="02010600030101010101" pitchFamily="2" charset="-122"/>
                <a:ea typeface="楷体_GB2312" pitchFamily="49" charset="-122"/>
              </a:rPr>
              <a:t>”</a:t>
            </a:r>
            <a:r>
              <a:rPr lang="zh-CN" altLang="en-US" sz="2400" dirty="0">
                <a:solidFill>
                  <a:srgbClr val="692AA2"/>
                </a:solidFill>
                <a:latin typeface="楷体_GB2312" pitchFamily="49" charset="-122"/>
                <a:ea typeface="楷体_GB2312" pitchFamily="49" charset="-122"/>
              </a:rPr>
              <a:t>，</a:t>
            </a:r>
            <a:r>
              <a:rPr lang="zh-CN" altLang="en-US" sz="2400" dirty="0">
                <a:latin typeface="楷体_GB2312" pitchFamily="49" charset="-122"/>
                <a:ea typeface="楷体_GB2312" pitchFamily="49" charset="-122"/>
              </a:rPr>
              <a:t>即</a:t>
            </a:r>
            <a:r>
              <a:rPr lang="en-US" altLang="zh-CN" sz="2400" dirty="0">
                <a:latin typeface="楷体_GB2312" pitchFamily="49" charset="-122"/>
                <a:ea typeface="楷体_GB2312" pitchFamily="49" charset="-122"/>
              </a:rPr>
              <a:t>EDI</a:t>
            </a:r>
            <a:r>
              <a:rPr lang="zh-CN" altLang="en-US" sz="2400" dirty="0">
                <a:latin typeface="楷体_GB2312" pitchFamily="49" charset="-122"/>
                <a:ea typeface="楷体_GB2312" pitchFamily="49" charset="-122"/>
              </a:rPr>
              <a:t>是面向经济信息的应用系统，如订单、运单、发票、报关单等。</a:t>
            </a:r>
          </a:p>
          <a:p>
            <a:pPr eaLnBrk="1" hangingPunct="1">
              <a:lnSpc>
                <a:spcPct val="140000"/>
              </a:lnSpc>
              <a:buFont typeface="Wingdings" panose="05000000000000000000" pitchFamily="2" charset="2"/>
              <a:buNone/>
            </a:pPr>
            <a:r>
              <a:rPr lang="zh-CN" altLang="en-US" sz="2400" dirty="0">
                <a:latin typeface="楷体_GB2312" pitchFamily="49" charset="-122"/>
                <a:ea typeface="楷体_GB2312" pitchFamily="49" charset="-122"/>
              </a:rPr>
              <a:t>     </a:t>
            </a:r>
            <a:r>
              <a:rPr lang="zh-CN" altLang="en-US" sz="2400" dirty="0">
                <a:solidFill>
                  <a:srgbClr val="692AA2"/>
                </a:solidFill>
                <a:latin typeface="楷体_GB2312" pitchFamily="49" charset="-122"/>
                <a:ea typeface="楷体_GB2312" pitchFamily="49" charset="-122"/>
              </a:rPr>
              <a:t>（</a:t>
            </a:r>
            <a:r>
              <a:rPr lang="en-US" altLang="zh-CN" sz="2400" dirty="0">
                <a:solidFill>
                  <a:srgbClr val="692AA2"/>
                </a:solidFill>
                <a:latin typeface="楷体_GB2312" pitchFamily="49" charset="-122"/>
                <a:ea typeface="楷体_GB2312" pitchFamily="49" charset="-122"/>
              </a:rPr>
              <a:t>2</a:t>
            </a:r>
            <a:r>
              <a:rPr lang="zh-CN" altLang="en-US" sz="2400" dirty="0">
                <a:solidFill>
                  <a:srgbClr val="692AA2"/>
                </a:solidFill>
                <a:latin typeface="楷体_GB2312" pitchFamily="49" charset="-122"/>
                <a:ea typeface="楷体_GB2312" pitchFamily="49" charset="-122"/>
              </a:rPr>
              <a:t>）这些信息是</a:t>
            </a:r>
            <a:r>
              <a:rPr lang="zh-CN" altLang="en-US" sz="2400" dirty="0">
                <a:solidFill>
                  <a:srgbClr val="692AA2"/>
                </a:solidFill>
                <a:latin typeface="宋体" panose="02010600030101010101" pitchFamily="2" charset="-122"/>
                <a:ea typeface="楷体_GB2312" pitchFamily="49" charset="-122"/>
              </a:rPr>
              <a:t>“</a:t>
            </a:r>
            <a:r>
              <a:rPr lang="zh-CN" altLang="en-US" sz="2400" dirty="0">
                <a:solidFill>
                  <a:srgbClr val="692AA2"/>
                </a:solidFill>
                <a:latin typeface="楷体_GB2312" pitchFamily="49" charset="-122"/>
                <a:ea typeface="楷体_GB2312" pitchFamily="49" charset="-122"/>
              </a:rPr>
              <a:t>按照协议</a:t>
            </a:r>
            <a:r>
              <a:rPr lang="zh-CN" altLang="en-US" sz="2400" dirty="0">
                <a:solidFill>
                  <a:srgbClr val="692AA2"/>
                </a:solidFill>
                <a:latin typeface="宋体" panose="02010600030101010101" pitchFamily="2" charset="-122"/>
                <a:ea typeface="楷体_GB2312" pitchFamily="49" charset="-122"/>
              </a:rPr>
              <a:t>”</a:t>
            </a:r>
            <a:r>
              <a:rPr lang="zh-CN" altLang="en-US" sz="2400" dirty="0">
                <a:solidFill>
                  <a:srgbClr val="692AA2"/>
                </a:solidFill>
                <a:latin typeface="楷体_GB2312" pitchFamily="49" charset="-122"/>
                <a:ea typeface="楷体_GB2312" pitchFamily="49" charset="-122"/>
              </a:rPr>
              <a:t>形成的，</a:t>
            </a:r>
            <a:r>
              <a:rPr lang="zh-CN" altLang="en-US" sz="2400" dirty="0">
                <a:solidFill>
                  <a:srgbClr val="692AA2"/>
                </a:solidFill>
                <a:latin typeface="宋体" panose="02010600030101010101" pitchFamily="2" charset="-122"/>
                <a:ea typeface="楷体_GB2312" pitchFamily="49" charset="-122"/>
              </a:rPr>
              <a:t>“</a:t>
            </a:r>
            <a:r>
              <a:rPr lang="zh-CN" altLang="en-US" sz="2400" dirty="0">
                <a:latin typeface="楷体_GB2312" pitchFamily="49" charset="-122"/>
                <a:ea typeface="楷体_GB2312" pitchFamily="49" charset="-122"/>
              </a:rPr>
              <a:t>具有一定结构特征</a:t>
            </a:r>
            <a:r>
              <a:rPr lang="zh-CN" altLang="en-US" sz="2400" dirty="0">
                <a:latin typeface="宋体" panose="02010600030101010101" pitchFamily="2" charset="-122"/>
                <a:ea typeface="楷体_GB2312" pitchFamily="49" charset="-122"/>
              </a:rPr>
              <a:t>”</a:t>
            </a:r>
            <a:r>
              <a:rPr lang="zh-CN" altLang="en-US" sz="2400" dirty="0">
                <a:latin typeface="楷体_GB2312" pitchFamily="49" charset="-122"/>
                <a:ea typeface="楷体_GB2312" pitchFamily="49" charset="-122"/>
              </a:rPr>
              <a:t>这一点对</a:t>
            </a:r>
            <a:r>
              <a:rPr lang="en-US" altLang="zh-CN" sz="2400" dirty="0">
                <a:latin typeface="楷体_GB2312" pitchFamily="49" charset="-122"/>
                <a:ea typeface="楷体_GB2312" pitchFamily="49" charset="-122"/>
              </a:rPr>
              <a:t>EDI</a:t>
            </a:r>
            <a:r>
              <a:rPr lang="zh-CN" altLang="en-US" sz="2400" dirty="0">
                <a:latin typeface="楷体_GB2312" pitchFamily="49" charset="-122"/>
                <a:ea typeface="楷体_GB2312" pitchFamily="49" charset="-122"/>
              </a:rPr>
              <a:t>很重要。</a:t>
            </a:r>
            <a:r>
              <a:rPr lang="en-US" altLang="zh-CN" sz="2400" dirty="0">
                <a:latin typeface="楷体_GB2312" pitchFamily="49" charset="-122"/>
                <a:ea typeface="楷体_GB2312" pitchFamily="49" charset="-122"/>
              </a:rPr>
              <a:t>EDI</a:t>
            </a:r>
            <a:r>
              <a:rPr lang="zh-CN" altLang="en-US" sz="2400" dirty="0">
                <a:latin typeface="楷体_GB2312" pitchFamily="49" charset="-122"/>
                <a:ea typeface="楷体_GB2312" pitchFamily="49" charset="-122"/>
              </a:rPr>
              <a:t>报文能被不同的贸易伙伴的计算机系统识别和处理，其关键就在于数据格式的标准化，即</a:t>
            </a:r>
            <a:r>
              <a:rPr lang="en-US" altLang="zh-CN" sz="2400" dirty="0">
                <a:latin typeface="楷体_GB2312" pitchFamily="49" charset="-122"/>
                <a:ea typeface="楷体_GB2312" pitchFamily="49" charset="-122"/>
              </a:rPr>
              <a:t>EDI</a:t>
            </a:r>
            <a:r>
              <a:rPr lang="zh-CN" altLang="en-US" sz="2400" dirty="0">
                <a:latin typeface="楷体_GB2312" pitchFamily="49" charset="-122"/>
                <a:ea typeface="楷体_GB2312" pitchFamily="49" charset="-122"/>
              </a:rPr>
              <a:t>标准。</a:t>
            </a:r>
          </a:p>
          <a:p>
            <a:pPr eaLnBrk="1" hangingPunct="1">
              <a:lnSpc>
                <a:spcPct val="140000"/>
              </a:lnSpc>
              <a:buFont typeface="Wingdings" panose="05000000000000000000" pitchFamily="2" charset="2"/>
              <a:buNone/>
            </a:pPr>
            <a:r>
              <a:rPr lang="zh-CN" altLang="en-US" sz="2400" dirty="0">
                <a:solidFill>
                  <a:srgbClr val="692AA2"/>
                </a:solidFill>
                <a:latin typeface="楷体_GB2312" pitchFamily="49" charset="-122"/>
                <a:ea typeface="楷体_GB2312" pitchFamily="49" charset="-122"/>
              </a:rPr>
              <a:t>     （</a:t>
            </a:r>
            <a:r>
              <a:rPr lang="en-US" altLang="zh-CN" sz="2400" dirty="0">
                <a:solidFill>
                  <a:srgbClr val="692AA2"/>
                </a:solidFill>
                <a:latin typeface="楷体_GB2312" pitchFamily="49" charset="-122"/>
                <a:ea typeface="楷体_GB2312" pitchFamily="49" charset="-122"/>
              </a:rPr>
              <a:t>3</a:t>
            </a:r>
            <a:r>
              <a:rPr lang="zh-CN" altLang="en-US" sz="2400" dirty="0">
                <a:solidFill>
                  <a:srgbClr val="692AA2"/>
                </a:solidFill>
                <a:latin typeface="楷体_GB2312" pitchFamily="49" charset="-122"/>
                <a:ea typeface="楷体_GB2312" pitchFamily="49" charset="-122"/>
              </a:rPr>
              <a:t>）信息传递的路径是计算机到</a:t>
            </a:r>
            <a:r>
              <a:rPr lang="zh-CN" altLang="en-US" sz="2400" dirty="0">
                <a:solidFill>
                  <a:srgbClr val="692AA2"/>
                </a:solidFill>
                <a:latin typeface="宋体" panose="02010600030101010101" pitchFamily="2" charset="-122"/>
                <a:ea typeface="楷体_GB2312" pitchFamily="49" charset="-122"/>
              </a:rPr>
              <a:t>“</a:t>
            </a:r>
            <a:r>
              <a:rPr lang="zh-CN" altLang="en-US" sz="2400" dirty="0">
                <a:solidFill>
                  <a:srgbClr val="692AA2"/>
                </a:solidFill>
                <a:latin typeface="楷体_GB2312" pitchFamily="49" charset="-122"/>
                <a:ea typeface="楷体_GB2312" pitchFamily="49" charset="-122"/>
              </a:rPr>
              <a:t>电子数据通信网络</a:t>
            </a:r>
            <a:r>
              <a:rPr lang="zh-CN" altLang="en-US" sz="2400" dirty="0">
                <a:solidFill>
                  <a:srgbClr val="692AA2"/>
                </a:solidFill>
                <a:latin typeface="宋体" panose="02010600030101010101" pitchFamily="2" charset="-122"/>
                <a:ea typeface="楷体_GB2312" pitchFamily="49" charset="-122"/>
              </a:rPr>
              <a:t>”</a:t>
            </a:r>
            <a:r>
              <a:rPr lang="zh-CN" altLang="en-US" sz="2400" dirty="0">
                <a:solidFill>
                  <a:srgbClr val="692AA2"/>
                </a:solidFill>
                <a:latin typeface="楷体_GB2312" pitchFamily="49" charset="-122"/>
                <a:ea typeface="楷体_GB2312" pitchFamily="49" charset="-122"/>
              </a:rPr>
              <a:t>，</a:t>
            </a:r>
            <a:r>
              <a:rPr lang="zh-CN" altLang="en-US" sz="2400" dirty="0">
                <a:latin typeface="楷体_GB2312" pitchFamily="49" charset="-122"/>
                <a:ea typeface="楷体_GB2312" pitchFamily="49" charset="-122"/>
              </a:rPr>
              <a:t>再到对方的计算机，中间不需要人工干预。 </a:t>
            </a:r>
          </a:p>
        </p:txBody>
      </p:sp>
    </p:spTree>
  </p:cSld>
  <p:clrMapOvr>
    <a:masterClrMapping/>
  </p:clrMapOvr>
  <p:transition>
    <p:strips dir="rd"/>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EA419028-D728-42F8-A88D-0EA1AB13173E}"/>
              </a:ext>
            </a:extLst>
          </p:cNvPr>
          <p:cNvSpPr>
            <a:spLocks noGrp="1" noChangeArrowheads="1"/>
          </p:cNvSpPr>
          <p:nvPr>
            <p:ph type="title"/>
          </p:nvPr>
        </p:nvSpPr>
        <p:spPr>
          <a:xfrm>
            <a:off x="560388" y="404813"/>
            <a:ext cx="8305800" cy="563562"/>
          </a:xfrm>
        </p:spPr>
        <p:txBody>
          <a:bodyPr/>
          <a:lstStyle/>
          <a:p>
            <a:pPr eaLnBrk="1" hangingPunct="1">
              <a:lnSpc>
                <a:spcPct val="150000"/>
              </a:lnSpc>
            </a:pPr>
            <a:r>
              <a:rPr lang="zh-CN" altLang="en-US" sz="3200" dirty="0">
                <a:solidFill>
                  <a:srgbClr val="0000FF"/>
                </a:solidFill>
                <a:latin typeface="楷体_GB2312" pitchFamily="49" charset="-122"/>
                <a:ea typeface="楷体_GB2312" pitchFamily="49" charset="-122"/>
              </a:rPr>
              <a:t>二、数据交换技术</a:t>
            </a:r>
            <a:endParaRPr lang="en-US" altLang="zh-CN" sz="3200" dirty="0">
              <a:solidFill>
                <a:srgbClr val="0000FF"/>
              </a:solidFill>
              <a:latin typeface="楷体_GB2312" pitchFamily="49" charset="-122"/>
              <a:ea typeface="楷体_GB2312" pitchFamily="49" charset="-122"/>
            </a:endParaRPr>
          </a:p>
        </p:txBody>
      </p:sp>
      <p:sp>
        <p:nvSpPr>
          <p:cNvPr id="129027" name="Rectangle 3">
            <a:extLst>
              <a:ext uri="{FF2B5EF4-FFF2-40B4-BE49-F238E27FC236}">
                <a16:creationId xmlns:a16="http://schemas.microsoft.com/office/drawing/2014/main" id="{8D3ED9B9-BBB4-46D1-802B-6C02C67BA059}"/>
              </a:ext>
            </a:extLst>
          </p:cNvPr>
          <p:cNvSpPr>
            <a:spLocks noGrp="1" noChangeArrowheads="1"/>
          </p:cNvSpPr>
          <p:nvPr>
            <p:ph type="body" idx="1"/>
          </p:nvPr>
        </p:nvSpPr>
        <p:spPr>
          <a:xfrm>
            <a:off x="1352550" y="1196975"/>
            <a:ext cx="7272338" cy="5373688"/>
          </a:xfrm>
        </p:spPr>
        <p:txBody>
          <a:bodyPr/>
          <a:lstStyle/>
          <a:p>
            <a:pPr>
              <a:lnSpc>
                <a:spcPct val="150000"/>
              </a:lnSpc>
              <a:buFont typeface="Wingdings" panose="05000000000000000000" pitchFamily="2" charset="2"/>
              <a:buNone/>
            </a:pPr>
            <a:r>
              <a:rPr lang="zh-CN" altLang="en-US" sz="2400" b="0">
                <a:solidFill>
                  <a:srgbClr val="800000"/>
                </a:solidFill>
                <a:latin typeface="楷体_GB2312" pitchFamily="49" charset="-122"/>
                <a:ea typeface="楷体_GB2312" pitchFamily="49" charset="-122"/>
              </a:rPr>
              <a:t> </a:t>
            </a:r>
            <a:r>
              <a:rPr lang="en-US" altLang="zh-CN" sz="2400">
                <a:solidFill>
                  <a:srgbClr val="800000"/>
                </a:solidFill>
                <a:latin typeface="楷体_GB2312" pitchFamily="49" charset="-122"/>
                <a:ea typeface="楷体_GB2312" pitchFamily="49" charset="-122"/>
              </a:rPr>
              <a:t>(</a:t>
            </a:r>
            <a:r>
              <a:rPr lang="zh-CN" altLang="en-US" sz="2400">
                <a:solidFill>
                  <a:srgbClr val="800000"/>
                </a:solidFill>
                <a:latin typeface="楷体_GB2312" pitchFamily="49" charset="-122"/>
                <a:ea typeface="楷体_GB2312" pitchFamily="49" charset="-122"/>
              </a:rPr>
              <a:t>二</a:t>
            </a:r>
            <a:r>
              <a:rPr lang="en-US" altLang="zh-CN" sz="2400">
                <a:solidFill>
                  <a:srgbClr val="800000"/>
                </a:solidFill>
                <a:latin typeface="楷体_GB2312" pitchFamily="49" charset="-122"/>
                <a:ea typeface="楷体_GB2312" pitchFamily="49" charset="-122"/>
              </a:rPr>
              <a:t>)</a:t>
            </a:r>
            <a:r>
              <a:rPr lang="zh-CN" altLang="en-US" sz="2400">
                <a:solidFill>
                  <a:srgbClr val="800000"/>
                </a:solidFill>
                <a:latin typeface="楷体_GB2312" pitchFamily="49" charset="-122"/>
                <a:ea typeface="楷体_GB2312" pitchFamily="49" charset="-122"/>
              </a:rPr>
              <a:t>物流</a:t>
            </a:r>
            <a:r>
              <a:rPr lang="en-US" altLang="zh-CN" sz="2400">
                <a:solidFill>
                  <a:srgbClr val="800000"/>
                </a:solidFill>
                <a:latin typeface="楷体_GB2312" pitchFamily="49" charset="-122"/>
                <a:ea typeface="楷体_GB2312" pitchFamily="49" charset="-122"/>
              </a:rPr>
              <a:t>EDI   </a:t>
            </a:r>
            <a:endParaRPr lang="zh-CN" altLang="en-US" sz="240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en-US" altLang="zh-CN" sz="2400">
                <a:latin typeface="楷体_GB2312" pitchFamily="49" charset="-122"/>
                <a:ea typeface="楷体_GB2312" pitchFamily="49" charset="-122"/>
              </a:rPr>
              <a:t>      EDI</a:t>
            </a:r>
            <a:r>
              <a:rPr lang="zh-CN" altLang="en-US" sz="2400">
                <a:latin typeface="楷体_GB2312" pitchFamily="49" charset="-122"/>
                <a:ea typeface="楷体_GB2312" pitchFamily="49" charset="-122"/>
              </a:rPr>
              <a:t>在物流中应用，称为物流</a:t>
            </a:r>
            <a:r>
              <a:rPr lang="en-US" altLang="zh-CN" sz="2400">
                <a:latin typeface="楷体_GB2312" pitchFamily="49" charset="-122"/>
                <a:ea typeface="楷体_GB2312" pitchFamily="49" charset="-122"/>
              </a:rPr>
              <a:t>EDI</a:t>
            </a:r>
            <a:r>
              <a:rPr lang="zh-CN" altLang="en-US" sz="2400">
                <a:latin typeface="楷体_GB2312" pitchFamily="49" charset="-122"/>
                <a:ea typeface="楷体_GB2312" pitchFamily="49" charset="-122"/>
              </a:rPr>
              <a:t>。所谓物流 </a:t>
            </a:r>
            <a:r>
              <a:rPr lang="en-US" altLang="zh-CN" sz="2400">
                <a:latin typeface="楷体_GB2312" pitchFamily="49" charset="-122"/>
                <a:ea typeface="楷体_GB2312" pitchFamily="49" charset="-122"/>
              </a:rPr>
              <a:t>EDI</a:t>
            </a:r>
            <a:r>
              <a:rPr lang="zh-CN" altLang="en-US" sz="2400">
                <a:latin typeface="楷体_GB2312" pitchFamily="49" charset="-122"/>
                <a:ea typeface="楷体_GB2312" pitchFamily="49" charset="-122"/>
              </a:rPr>
              <a:t>是指货主、承运业主及其它相关单位之间，通过 </a:t>
            </a:r>
            <a:r>
              <a:rPr lang="en-US" altLang="zh-CN" sz="2400">
                <a:latin typeface="楷体_GB2312" pitchFamily="49" charset="-122"/>
                <a:ea typeface="楷体_GB2312" pitchFamily="49" charset="-122"/>
              </a:rPr>
              <a:t>EDI</a:t>
            </a:r>
            <a:r>
              <a:rPr lang="zh-CN" altLang="en-US" sz="2400">
                <a:latin typeface="楷体_GB2312" pitchFamily="49" charset="-122"/>
                <a:ea typeface="楷体_GB2312" pitchFamily="49" charset="-122"/>
              </a:rPr>
              <a:t>系统进行物流数据交换，并以此为基础实施物流作业活动的方法。物流 </a:t>
            </a:r>
            <a:r>
              <a:rPr lang="en-US" altLang="zh-CN" sz="2400">
                <a:latin typeface="楷体_GB2312" pitchFamily="49" charset="-122"/>
                <a:ea typeface="楷体_GB2312" pitchFamily="49" charset="-122"/>
              </a:rPr>
              <a:t>EDI</a:t>
            </a:r>
            <a:r>
              <a:rPr lang="zh-CN" altLang="en-US" sz="2400">
                <a:latin typeface="楷体_GB2312" pitchFamily="49" charset="-122"/>
                <a:ea typeface="楷体_GB2312" pitchFamily="49" charset="-122"/>
              </a:rPr>
              <a:t>的参与对象有货主</a:t>
            </a:r>
            <a:r>
              <a:rPr lang="en-US" altLang="zh-CN" sz="2400">
                <a:latin typeface="楷体_GB2312" pitchFamily="49" charset="-122"/>
                <a:ea typeface="楷体_GB2312" pitchFamily="49" charset="-122"/>
              </a:rPr>
              <a:t>(</a:t>
            </a:r>
            <a:r>
              <a:rPr lang="zh-CN" altLang="en-US" sz="2400">
                <a:latin typeface="楷体_GB2312" pitchFamily="49" charset="-122"/>
                <a:ea typeface="楷体_GB2312" pitchFamily="49" charset="-122"/>
              </a:rPr>
              <a:t>如生产厂家、贸易商、批发商、零售商等</a:t>
            </a:r>
            <a:r>
              <a:rPr lang="en-US" altLang="zh-CN" sz="2400">
                <a:latin typeface="楷体_GB2312" pitchFamily="49" charset="-122"/>
                <a:ea typeface="楷体_GB2312" pitchFamily="49" charset="-122"/>
              </a:rPr>
              <a:t>)</a:t>
            </a:r>
            <a:r>
              <a:rPr lang="zh-CN" altLang="en-US" sz="2400">
                <a:latin typeface="楷体_GB2312" pitchFamily="49" charset="-122"/>
                <a:ea typeface="楷体_GB2312" pitchFamily="49" charset="-122"/>
              </a:rPr>
              <a:t>、承运业主</a:t>
            </a:r>
            <a:r>
              <a:rPr lang="en-US" altLang="zh-CN" sz="2400">
                <a:latin typeface="楷体_GB2312" pitchFamily="49" charset="-122"/>
                <a:ea typeface="楷体_GB2312" pitchFamily="49" charset="-122"/>
              </a:rPr>
              <a:t>(</a:t>
            </a:r>
            <a:r>
              <a:rPr lang="zh-CN" altLang="en-US" sz="2400">
                <a:latin typeface="楷体_GB2312" pitchFamily="49" charset="-122"/>
                <a:ea typeface="楷体_GB2312" pitchFamily="49" charset="-122"/>
              </a:rPr>
              <a:t>如独立的物流承运企业等</a:t>
            </a:r>
            <a:r>
              <a:rPr lang="en-US" altLang="zh-CN" sz="2400">
                <a:latin typeface="楷体_GB2312" pitchFamily="49" charset="-122"/>
                <a:ea typeface="楷体_GB2312" pitchFamily="49" charset="-122"/>
              </a:rPr>
              <a:t>)</a:t>
            </a:r>
            <a:r>
              <a:rPr lang="zh-CN" altLang="en-US" sz="2400">
                <a:latin typeface="楷体_GB2312" pitchFamily="49" charset="-122"/>
                <a:ea typeface="楷体_GB2312" pitchFamily="49" charset="-122"/>
              </a:rPr>
              <a:t>、实际运送货物的交通运输企业、协助单位</a:t>
            </a:r>
            <a:r>
              <a:rPr lang="en-US" altLang="zh-CN" sz="2400">
                <a:latin typeface="楷体_GB2312" pitchFamily="49" charset="-122"/>
                <a:ea typeface="楷体_GB2312" pitchFamily="49" charset="-122"/>
              </a:rPr>
              <a:t>(</a:t>
            </a:r>
            <a:r>
              <a:rPr lang="zh-CN" altLang="en-US" sz="2400">
                <a:latin typeface="楷体_GB2312" pitchFamily="49" charset="-122"/>
                <a:ea typeface="楷体_GB2312" pitchFamily="49" charset="-122"/>
              </a:rPr>
              <a:t>政府有关部门、金融企业等</a:t>
            </a:r>
            <a:r>
              <a:rPr lang="en-US" altLang="zh-CN" sz="2400">
                <a:latin typeface="楷体_GB2312" pitchFamily="49" charset="-122"/>
                <a:ea typeface="楷体_GB2312" pitchFamily="49" charset="-122"/>
              </a:rPr>
              <a:t>)</a:t>
            </a:r>
            <a:r>
              <a:rPr lang="zh-CN" altLang="en-US" sz="2400">
                <a:latin typeface="楷体_GB2312" pitchFamily="49" charset="-122"/>
                <a:ea typeface="楷体_GB2312" pitchFamily="49" charset="-122"/>
              </a:rPr>
              <a:t>和其它的物流相关单位</a:t>
            </a:r>
            <a:r>
              <a:rPr lang="en-US" altLang="zh-CN" sz="2400">
                <a:latin typeface="楷体_GB2312" pitchFamily="49" charset="-122"/>
                <a:ea typeface="楷体_GB2312" pitchFamily="49" charset="-122"/>
              </a:rPr>
              <a:t>(</a:t>
            </a:r>
            <a:r>
              <a:rPr lang="zh-CN" altLang="en-US" sz="2400">
                <a:latin typeface="楷体_GB2312" pitchFamily="49" charset="-122"/>
                <a:ea typeface="楷体_GB2312" pitchFamily="49" charset="-122"/>
              </a:rPr>
              <a:t>如仓库业者、配送中心等</a:t>
            </a:r>
            <a:r>
              <a:rPr lang="en-US" altLang="zh-CN" sz="2400">
                <a:latin typeface="楷体_GB2312" pitchFamily="49" charset="-122"/>
                <a:ea typeface="楷体_GB2312" pitchFamily="49" charset="-122"/>
              </a:rPr>
              <a:t>)</a:t>
            </a:r>
            <a:r>
              <a:rPr lang="zh-CN" altLang="en-US" sz="2400">
                <a:latin typeface="楷体_GB2312" pitchFamily="49" charset="-122"/>
                <a:ea typeface="楷体_GB2312" pitchFamily="49" charset="-122"/>
              </a:rPr>
              <a:t>。</a:t>
            </a:r>
          </a:p>
        </p:txBody>
      </p:sp>
    </p:spTree>
  </p:cSld>
  <p:clrMapOvr>
    <a:masterClrMapping/>
  </p:clrMapOvr>
  <p:transition>
    <p:strips dir="rd"/>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a:extLst>
              <a:ext uri="{FF2B5EF4-FFF2-40B4-BE49-F238E27FC236}">
                <a16:creationId xmlns:a16="http://schemas.microsoft.com/office/drawing/2014/main" id="{A5225771-841E-4D41-956A-9DA8FC57CD33}"/>
              </a:ext>
            </a:extLst>
          </p:cNvPr>
          <p:cNvSpPr>
            <a:spLocks noGrp="1" noChangeArrowheads="1"/>
          </p:cNvSpPr>
          <p:nvPr>
            <p:ph type="title"/>
          </p:nvPr>
        </p:nvSpPr>
        <p:spPr>
          <a:xfrm>
            <a:off x="560388" y="404813"/>
            <a:ext cx="8305800" cy="563562"/>
          </a:xfrm>
        </p:spPr>
        <p:txBody>
          <a:bodyPr/>
          <a:lstStyle/>
          <a:p>
            <a:pPr eaLnBrk="1" hangingPunct="1">
              <a:lnSpc>
                <a:spcPct val="150000"/>
              </a:lnSpc>
            </a:pPr>
            <a:r>
              <a:rPr lang="zh-CN" altLang="en-US" sz="3200" dirty="0">
                <a:solidFill>
                  <a:srgbClr val="0000FF"/>
                </a:solidFill>
                <a:latin typeface="楷体_GB2312" pitchFamily="49" charset="-122"/>
                <a:ea typeface="楷体_GB2312" pitchFamily="49" charset="-122"/>
              </a:rPr>
              <a:t>二、数据交换技术</a:t>
            </a:r>
            <a:endParaRPr lang="en-US" altLang="zh-CN" sz="3200" dirty="0">
              <a:solidFill>
                <a:srgbClr val="0000FF"/>
              </a:solidFill>
              <a:latin typeface="楷体_GB2312" pitchFamily="49" charset="-122"/>
              <a:ea typeface="楷体_GB2312" pitchFamily="49" charset="-122"/>
            </a:endParaRPr>
          </a:p>
        </p:txBody>
      </p:sp>
      <p:sp>
        <p:nvSpPr>
          <p:cNvPr id="130051" name="Rectangle 3">
            <a:extLst>
              <a:ext uri="{FF2B5EF4-FFF2-40B4-BE49-F238E27FC236}">
                <a16:creationId xmlns:a16="http://schemas.microsoft.com/office/drawing/2014/main" id="{1DD8DB90-8301-4DFC-9020-56DCBD3749EB}"/>
              </a:ext>
            </a:extLst>
          </p:cNvPr>
          <p:cNvSpPr>
            <a:spLocks noGrp="1" noChangeArrowheads="1"/>
          </p:cNvSpPr>
          <p:nvPr>
            <p:ph type="body" idx="1"/>
          </p:nvPr>
        </p:nvSpPr>
        <p:spPr>
          <a:xfrm>
            <a:off x="1352550" y="1196975"/>
            <a:ext cx="7272338" cy="5373688"/>
          </a:xfrm>
        </p:spPr>
        <p:txBody>
          <a:bodyPr/>
          <a:lstStyle/>
          <a:p>
            <a:pPr>
              <a:lnSpc>
                <a:spcPct val="150000"/>
              </a:lnSpc>
              <a:buFont typeface="Wingdings" panose="05000000000000000000" pitchFamily="2" charset="2"/>
              <a:buNone/>
            </a:pPr>
            <a:r>
              <a:rPr lang="zh-CN" altLang="en-US" sz="2400" b="0">
                <a:solidFill>
                  <a:srgbClr val="800000"/>
                </a:solidFill>
                <a:latin typeface="楷体_GB2312" pitchFamily="49" charset="-122"/>
                <a:ea typeface="楷体_GB2312" pitchFamily="49" charset="-122"/>
              </a:rPr>
              <a:t> </a:t>
            </a:r>
            <a:endParaRPr lang="zh-CN" altLang="en-US" sz="2400">
              <a:latin typeface="楷体_GB2312" pitchFamily="49" charset="-122"/>
              <a:ea typeface="楷体_GB2312" pitchFamily="49" charset="-122"/>
            </a:endParaRPr>
          </a:p>
        </p:txBody>
      </p:sp>
      <p:pic>
        <p:nvPicPr>
          <p:cNvPr id="130052" name="图片 42" descr="sspictmp000679">
            <a:extLst>
              <a:ext uri="{FF2B5EF4-FFF2-40B4-BE49-F238E27FC236}">
                <a16:creationId xmlns:a16="http://schemas.microsoft.com/office/drawing/2014/main" id="{1B7C418E-E332-48E3-AC01-B3273A1161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125" y="1500189"/>
            <a:ext cx="7500938"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3" name="矩形 4">
            <a:extLst>
              <a:ext uri="{FF2B5EF4-FFF2-40B4-BE49-F238E27FC236}">
                <a16:creationId xmlns:a16="http://schemas.microsoft.com/office/drawing/2014/main" id="{1409A7E6-EA00-4CBB-997A-CB9D0E611B7F}"/>
              </a:ext>
            </a:extLst>
          </p:cNvPr>
          <p:cNvSpPr>
            <a:spLocks noChangeArrowheads="1"/>
          </p:cNvSpPr>
          <p:nvPr/>
        </p:nvSpPr>
        <p:spPr bwMode="auto">
          <a:xfrm>
            <a:off x="3381376" y="5929314"/>
            <a:ext cx="28616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a:solidFill>
                  <a:srgbClr val="800000"/>
                </a:solidFill>
                <a:latin typeface="楷体_GB2312" pitchFamily="49" charset="-122"/>
                <a:ea typeface="楷体_GB2312" pitchFamily="49" charset="-122"/>
              </a:rPr>
              <a:t>物流</a:t>
            </a:r>
            <a:r>
              <a:rPr lang="en-US" altLang="zh-CN" b="1">
                <a:solidFill>
                  <a:srgbClr val="800000"/>
                </a:solidFill>
                <a:latin typeface="楷体_GB2312" pitchFamily="49" charset="-122"/>
                <a:ea typeface="楷体_GB2312" pitchFamily="49" charset="-122"/>
              </a:rPr>
              <a:t>EDI</a:t>
            </a:r>
            <a:r>
              <a:rPr lang="zh-CN" altLang="en-US" b="1">
                <a:solidFill>
                  <a:srgbClr val="800000"/>
                </a:solidFill>
                <a:latin typeface="楷体_GB2312" pitchFamily="49" charset="-122"/>
                <a:ea typeface="楷体_GB2312" pitchFamily="49" charset="-122"/>
              </a:rPr>
              <a:t>的框架结构</a:t>
            </a:r>
          </a:p>
        </p:txBody>
      </p:sp>
    </p:spTree>
  </p:cSld>
  <p:clrMapOvr>
    <a:masterClrMapping/>
  </p:clrMapOvr>
  <p:transition>
    <p:strips dir="rd"/>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FA9BF202-51D9-4D3F-962C-83EA8F83E977}"/>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的特点</a:t>
            </a:r>
            <a:r>
              <a:rPr lang="zh-CN" altLang="en-US" dirty="0">
                <a:solidFill>
                  <a:srgbClr val="0000FF"/>
                </a:solidFill>
                <a:ea typeface="宋体" panose="02010600030101010101" pitchFamily="2" charset="-122"/>
              </a:rPr>
              <a:t> </a:t>
            </a:r>
          </a:p>
        </p:txBody>
      </p:sp>
      <p:grpSp>
        <p:nvGrpSpPr>
          <p:cNvPr id="131075" name="Group 29">
            <a:extLst>
              <a:ext uri="{FF2B5EF4-FFF2-40B4-BE49-F238E27FC236}">
                <a16:creationId xmlns:a16="http://schemas.microsoft.com/office/drawing/2014/main" id="{B9B92A9F-B988-4B31-BA81-AC174F04521D}"/>
              </a:ext>
            </a:extLst>
          </p:cNvPr>
          <p:cNvGrpSpPr>
            <a:grpSpLocks/>
          </p:cNvGrpSpPr>
          <p:nvPr/>
        </p:nvGrpSpPr>
        <p:grpSpPr bwMode="auto">
          <a:xfrm>
            <a:off x="1595439" y="2071689"/>
            <a:ext cx="7056437" cy="3455987"/>
            <a:chOff x="1020" y="1298"/>
            <a:chExt cx="4224" cy="2174"/>
          </a:xfrm>
        </p:grpSpPr>
        <p:grpSp>
          <p:nvGrpSpPr>
            <p:cNvPr id="131081" name="Group 5">
              <a:extLst>
                <a:ext uri="{FF2B5EF4-FFF2-40B4-BE49-F238E27FC236}">
                  <a16:creationId xmlns:a16="http://schemas.microsoft.com/office/drawing/2014/main" id="{737DE4DA-0938-42E0-9852-21A486082920}"/>
                </a:ext>
              </a:extLst>
            </p:cNvPr>
            <p:cNvGrpSpPr>
              <a:grpSpLocks/>
            </p:cNvGrpSpPr>
            <p:nvPr/>
          </p:nvGrpSpPr>
          <p:grpSpPr bwMode="auto">
            <a:xfrm>
              <a:off x="2203" y="1298"/>
              <a:ext cx="1820" cy="1705"/>
              <a:chOff x="1880" y="1824"/>
              <a:chExt cx="2006" cy="1821"/>
            </a:xfrm>
          </p:grpSpPr>
          <p:sp>
            <p:nvSpPr>
              <p:cNvPr id="190470" name="AutoShape 6">
                <a:extLst>
                  <a:ext uri="{FF2B5EF4-FFF2-40B4-BE49-F238E27FC236}">
                    <a16:creationId xmlns:a16="http://schemas.microsoft.com/office/drawing/2014/main" id="{CBA4942E-A017-4902-BB48-74299D162DA8}"/>
                  </a:ext>
                </a:extLst>
              </p:cNvPr>
              <p:cNvSpPr>
                <a:spLocks noChangeArrowheads="1"/>
              </p:cNvSpPr>
              <p:nvPr/>
            </p:nvSpPr>
            <p:spPr bwMode="gray">
              <a:xfrm rot="16200000" flipH="1">
                <a:off x="1826" y="2525"/>
                <a:ext cx="308" cy="199"/>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90471" name="AutoShape 7">
                <a:extLst>
                  <a:ext uri="{FF2B5EF4-FFF2-40B4-BE49-F238E27FC236}">
                    <a16:creationId xmlns:a16="http://schemas.microsoft.com/office/drawing/2014/main" id="{0837F5AF-5F83-4B9B-B51F-884890E1822E}"/>
                  </a:ext>
                </a:extLst>
              </p:cNvPr>
              <p:cNvSpPr>
                <a:spLocks noChangeArrowheads="1"/>
              </p:cNvSpPr>
              <p:nvPr/>
            </p:nvSpPr>
            <p:spPr bwMode="gray">
              <a:xfrm rot="5400000" flipH="1">
                <a:off x="3631" y="2487"/>
                <a:ext cx="304"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90472" name="AutoShape 8">
                <a:extLst>
                  <a:ext uri="{FF2B5EF4-FFF2-40B4-BE49-F238E27FC236}">
                    <a16:creationId xmlns:a16="http://schemas.microsoft.com/office/drawing/2014/main" id="{2F8CF18D-CA84-4F7B-B262-EF420AEE240B}"/>
                  </a:ext>
                </a:extLst>
              </p:cNvPr>
              <p:cNvSpPr>
                <a:spLocks noChangeArrowheads="1"/>
              </p:cNvSpPr>
              <p:nvPr/>
            </p:nvSpPr>
            <p:spPr bwMode="gray">
              <a:xfrm rot="10800000" flipH="1">
                <a:off x="2725" y="3439"/>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31097" name="Oval 9">
                <a:extLst>
                  <a:ext uri="{FF2B5EF4-FFF2-40B4-BE49-F238E27FC236}">
                    <a16:creationId xmlns:a16="http://schemas.microsoft.com/office/drawing/2014/main" id="{897CAEF8-50B0-4D27-9546-61383E9E36B5}"/>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131098" name="Oval 10">
                <a:extLst>
                  <a:ext uri="{FF2B5EF4-FFF2-40B4-BE49-F238E27FC236}">
                    <a16:creationId xmlns:a16="http://schemas.microsoft.com/office/drawing/2014/main" id="{799B2EAF-0E50-45EC-AAE3-FE1DEE166942}"/>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pSp>
        <p:sp>
          <p:nvSpPr>
            <p:cNvPr id="190479" name="AutoShape 15">
              <a:extLst>
                <a:ext uri="{FF2B5EF4-FFF2-40B4-BE49-F238E27FC236}">
                  <a16:creationId xmlns:a16="http://schemas.microsoft.com/office/drawing/2014/main" id="{9B5C68B5-D33E-44DF-81A1-BEB3332AD4FE}"/>
                </a:ext>
              </a:extLst>
            </p:cNvPr>
            <p:cNvSpPr>
              <a:spLocks noChangeArrowheads="1"/>
            </p:cNvSpPr>
            <p:nvPr/>
          </p:nvSpPr>
          <p:spPr bwMode="gray">
            <a:xfrm>
              <a:off x="2608" y="3113"/>
              <a:ext cx="1045" cy="359"/>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sp>
          <p:nvSpPr>
            <p:cNvPr id="190480" name="AutoShape 16">
              <a:extLst>
                <a:ext uri="{FF2B5EF4-FFF2-40B4-BE49-F238E27FC236}">
                  <a16:creationId xmlns:a16="http://schemas.microsoft.com/office/drawing/2014/main" id="{AA19C5D3-FBCA-470F-8CC9-3F5EEBDDB9A4}"/>
                </a:ext>
              </a:extLst>
            </p:cNvPr>
            <p:cNvSpPr>
              <a:spLocks noChangeArrowheads="1"/>
            </p:cNvSpPr>
            <p:nvPr/>
          </p:nvSpPr>
          <p:spPr bwMode="gray">
            <a:xfrm>
              <a:off x="1020" y="1927"/>
              <a:ext cx="1045" cy="36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sp>
          <p:nvSpPr>
            <p:cNvPr id="190481" name="AutoShape 17">
              <a:extLst>
                <a:ext uri="{FF2B5EF4-FFF2-40B4-BE49-F238E27FC236}">
                  <a16:creationId xmlns:a16="http://schemas.microsoft.com/office/drawing/2014/main" id="{203639A1-4413-4D5A-A0E1-B77B6BE006A9}"/>
                </a:ext>
              </a:extLst>
            </p:cNvPr>
            <p:cNvSpPr>
              <a:spLocks noChangeArrowheads="1"/>
            </p:cNvSpPr>
            <p:nvPr/>
          </p:nvSpPr>
          <p:spPr bwMode="gray">
            <a:xfrm>
              <a:off x="1020" y="1613"/>
              <a:ext cx="1045" cy="363"/>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sp>
          <p:nvSpPr>
            <p:cNvPr id="190483" name="AutoShape 19">
              <a:extLst>
                <a:ext uri="{FF2B5EF4-FFF2-40B4-BE49-F238E27FC236}">
                  <a16:creationId xmlns:a16="http://schemas.microsoft.com/office/drawing/2014/main" id="{13E4F62C-FEB7-4DEF-8A11-7D0150BF1DAD}"/>
                </a:ext>
              </a:extLst>
            </p:cNvPr>
            <p:cNvSpPr>
              <a:spLocks noChangeArrowheads="1"/>
            </p:cNvSpPr>
            <p:nvPr/>
          </p:nvSpPr>
          <p:spPr bwMode="gray">
            <a:xfrm>
              <a:off x="4155" y="1927"/>
              <a:ext cx="1089" cy="36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sp>
          <p:nvSpPr>
            <p:cNvPr id="190484" name="AutoShape 20">
              <a:extLst>
                <a:ext uri="{FF2B5EF4-FFF2-40B4-BE49-F238E27FC236}">
                  <a16:creationId xmlns:a16="http://schemas.microsoft.com/office/drawing/2014/main" id="{53AA60BD-5D84-46EE-AD1B-CA4D95F42194}"/>
                </a:ext>
              </a:extLst>
            </p:cNvPr>
            <p:cNvSpPr>
              <a:spLocks noChangeArrowheads="1"/>
            </p:cNvSpPr>
            <p:nvPr/>
          </p:nvSpPr>
          <p:spPr bwMode="gray">
            <a:xfrm>
              <a:off x="4155" y="1613"/>
              <a:ext cx="1089" cy="363"/>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sp>
          <p:nvSpPr>
            <p:cNvPr id="131087" name="Text Box 21">
              <a:extLst>
                <a:ext uri="{FF2B5EF4-FFF2-40B4-BE49-F238E27FC236}">
                  <a16:creationId xmlns:a16="http://schemas.microsoft.com/office/drawing/2014/main" id="{A93A896F-27FF-4A84-AB4F-9D0705EE52F3}"/>
                </a:ext>
              </a:extLst>
            </p:cNvPr>
            <p:cNvSpPr txBox="1">
              <a:spLocks noChangeArrowheads="1"/>
            </p:cNvSpPr>
            <p:nvPr/>
          </p:nvSpPr>
          <p:spPr bwMode="gray">
            <a:xfrm>
              <a:off x="3063" y="1915"/>
              <a:ext cx="1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zh-CN" b="1">
                <a:solidFill>
                  <a:schemeClr val="bg1"/>
                </a:solidFill>
                <a:ea typeface="宋体" panose="02010600030101010101" pitchFamily="2" charset="-122"/>
              </a:endParaRPr>
            </a:p>
          </p:txBody>
        </p:sp>
        <p:sp>
          <p:nvSpPr>
            <p:cNvPr id="131088" name="Text Box 23">
              <a:extLst>
                <a:ext uri="{FF2B5EF4-FFF2-40B4-BE49-F238E27FC236}">
                  <a16:creationId xmlns:a16="http://schemas.microsoft.com/office/drawing/2014/main" id="{D3A62AB8-6834-4F04-A9D3-50CA6A273C38}"/>
                </a:ext>
              </a:extLst>
            </p:cNvPr>
            <p:cNvSpPr txBox="1">
              <a:spLocks noChangeArrowheads="1"/>
            </p:cNvSpPr>
            <p:nvPr/>
          </p:nvSpPr>
          <p:spPr bwMode="gray">
            <a:xfrm>
              <a:off x="1450" y="1696"/>
              <a:ext cx="111"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zh-CN" b="1">
                <a:solidFill>
                  <a:schemeClr val="bg1"/>
                </a:solidFill>
                <a:ea typeface="宋体" panose="02010600030101010101" pitchFamily="2" charset="-122"/>
              </a:endParaRPr>
            </a:p>
          </p:txBody>
        </p:sp>
        <p:sp>
          <p:nvSpPr>
            <p:cNvPr id="131089" name="Text Box 24">
              <a:extLst>
                <a:ext uri="{FF2B5EF4-FFF2-40B4-BE49-F238E27FC236}">
                  <a16:creationId xmlns:a16="http://schemas.microsoft.com/office/drawing/2014/main" id="{704DCCA0-C1C9-4AD6-84C3-276C7DD0A6E2}"/>
                </a:ext>
              </a:extLst>
            </p:cNvPr>
            <p:cNvSpPr txBox="1">
              <a:spLocks noChangeArrowheads="1"/>
            </p:cNvSpPr>
            <p:nvPr/>
          </p:nvSpPr>
          <p:spPr bwMode="gray">
            <a:xfrm>
              <a:off x="1450" y="2011"/>
              <a:ext cx="111"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zh-CN" b="1">
                <a:solidFill>
                  <a:schemeClr val="bg1"/>
                </a:solidFill>
                <a:ea typeface="宋体" panose="02010600030101010101" pitchFamily="2" charset="-122"/>
              </a:endParaRPr>
            </a:p>
          </p:txBody>
        </p:sp>
        <p:sp>
          <p:nvSpPr>
            <p:cNvPr id="131090" name="Text Box 25">
              <a:extLst>
                <a:ext uri="{FF2B5EF4-FFF2-40B4-BE49-F238E27FC236}">
                  <a16:creationId xmlns:a16="http://schemas.microsoft.com/office/drawing/2014/main" id="{87FA1E3D-D954-4808-A722-E2D18C0A4035}"/>
                </a:ext>
              </a:extLst>
            </p:cNvPr>
            <p:cNvSpPr txBox="1">
              <a:spLocks noChangeArrowheads="1"/>
            </p:cNvSpPr>
            <p:nvPr/>
          </p:nvSpPr>
          <p:spPr bwMode="gray">
            <a:xfrm>
              <a:off x="1306" y="2387"/>
              <a:ext cx="476"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zh-CN" b="1">
                  <a:solidFill>
                    <a:schemeClr val="bg1"/>
                  </a:solidFill>
                  <a:ea typeface="宋体" panose="02010600030101010101" pitchFamily="2" charset="-122"/>
                </a:rPr>
                <a:t>Text</a:t>
              </a:r>
            </a:p>
          </p:txBody>
        </p:sp>
        <p:sp>
          <p:nvSpPr>
            <p:cNvPr id="131091" name="Text Box 26">
              <a:extLst>
                <a:ext uri="{FF2B5EF4-FFF2-40B4-BE49-F238E27FC236}">
                  <a16:creationId xmlns:a16="http://schemas.microsoft.com/office/drawing/2014/main" id="{710560EC-7165-4966-93B7-E1D8F644A311}"/>
                </a:ext>
              </a:extLst>
            </p:cNvPr>
            <p:cNvSpPr txBox="1">
              <a:spLocks noChangeArrowheads="1"/>
            </p:cNvSpPr>
            <p:nvPr/>
          </p:nvSpPr>
          <p:spPr bwMode="gray">
            <a:xfrm>
              <a:off x="4660" y="1696"/>
              <a:ext cx="111"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zh-CN" b="1">
                <a:solidFill>
                  <a:schemeClr val="bg1"/>
                </a:solidFill>
                <a:ea typeface="宋体" panose="02010600030101010101" pitchFamily="2" charset="-122"/>
              </a:endParaRPr>
            </a:p>
          </p:txBody>
        </p:sp>
        <p:sp>
          <p:nvSpPr>
            <p:cNvPr id="131092" name="Text Box 27">
              <a:extLst>
                <a:ext uri="{FF2B5EF4-FFF2-40B4-BE49-F238E27FC236}">
                  <a16:creationId xmlns:a16="http://schemas.microsoft.com/office/drawing/2014/main" id="{5302DBCB-252C-4BD4-AB1B-5F9C2745D29A}"/>
                </a:ext>
              </a:extLst>
            </p:cNvPr>
            <p:cNvSpPr txBox="1">
              <a:spLocks noChangeArrowheads="1"/>
            </p:cNvSpPr>
            <p:nvPr/>
          </p:nvSpPr>
          <p:spPr bwMode="gray">
            <a:xfrm>
              <a:off x="4314" y="2056"/>
              <a:ext cx="806"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hlink"/>
                </a:buClr>
                <a:buFont typeface="Wingdings" panose="05000000000000000000" pitchFamily="2" charset="2"/>
                <a:buNone/>
              </a:pPr>
              <a:r>
                <a:rPr lang="zh-CN" altLang="en-US" sz="1800" b="1" dirty="0">
                  <a:solidFill>
                    <a:schemeClr val="bg1"/>
                  </a:solidFill>
                  <a:ea typeface="宋体" panose="02010600030101010101" pitchFamily="2" charset="-122"/>
                </a:rPr>
                <a:t>软件结构化</a:t>
              </a:r>
              <a:endParaRPr lang="en-US" altLang="zh-CN" sz="1800" b="1" dirty="0">
                <a:solidFill>
                  <a:schemeClr val="bg1"/>
                </a:solidFill>
                <a:ea typeface="宋体" panose="02010600030101010101" pitchFamily="2" charset="-122"/>
              </a:endParaRPr>
            </a:p>
          </p:txBody>
        </p:sp>
        <p:sp>
          <p:nvSpPr>
            <p:cNvPr id="131093" name="Text Box 28">
              <a:extLst>
                <a:ext uri="{FF2B5EF4-FFF2-40B4-BE49-F238E27FC236}">
                  <a16:creationId xmlns:a16="http://schemas.microsoft.com/office/drawing/2014/main" id="{682466BC-FC33-43A5-B7B2-918E04A1A831}"/>
                </a:ext>
              </a:extLst>
            </p:cNvPr>
            <p:cNvSpPr txBox="1">
              <a:spLocks noChangeArrowheads="1"/>
            </p:cNvSpPr>
            <p:nvPr/>
          </p:nvSpPr>
          <p:spPr bwMode="gray">
            <a:xfrm>
              <a:off x="4660" y="2325"/>
              <a:ext cx="111"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zh-CN" b="1">
                <a:solidFill>
                  <a:schemeClr val="bg1"/>
                </a:solidFill>
                <a:ea typeface="宋体" panose="02010600030101010101" pitchFamily="2" charset="-122"/>
              </a:endParaRPr>
            </a:p>
          </p:txBody>
        </p:sp>
      </p:grpSp>
      <p:sp>
        <p:nvSpPr>
          <p:cNvPr id="131076" name="Rectangle 30">
            <a:extLst>
              <a:ext uri="{FF2B5EF4-FFF2-40B4-BE49-F238E27FC236}">
                <a16:creationId xmlns:a16="http://schemas.microsoft.com/office/drawing/2014/main" id="{68216AE1-D28A-4A72-9D51-C50924E6998E}"/>
              </a:ext>
            </a:extLst>
          </p:cNvPr>
          <p:cNvSpPr>
            <a:spLocks noChangeArrowheads="1"/>
          </p:cNvSpPr>
          <p:nvPr/>
        </p:nvSpPr>
        <p:spPr bwMode="auto">
          <a:xfrm>
            <a:off x="1809751" y="2776539"/>
            <a:ext cx="1439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800" b="1" dirty="0">
                <a:solidFill>
                  <a:schemeClr val="bg1"/>
                </a:solidFill>
                <a:ea typeface="宋体" panose="02010600030101010101" pitchFamily="2" charset="-122"/>
              </a:rPr>
              <a:t>单证格式化</a:t>
            </a:r>
          </a:p>
        </p:txBody>
      </p:sp>
      <p:sp>
        <p:nvSpPr>
          <p:cNvPr id="131077" name="Rectangle 31">
            <a:extLst>
              <a:ext uri="{FF2B5EF4-FFF2-40B4-BE49-F238E27FC236}">
                <a16:creationId xmlns:a16="http://schemas.microsoft.com/office/drawing/2014/main" id="{AF3AB663-A66C-4575-B6A3-A4E2B8F50846}"/>
              </a:ext>
            </a:extLst>
          </p:cNvPr>
          <p:cNvSpPr>
            <a:spLocks noChangeArrowheads="1"/>
          </p:cNvSpPr>
          <p:nvPr/>
        </p:nvSpPr>
        <p:spPr bwMode="auto">
          <a:xfrm>
            <a:off x="1809751" y="3205164"/>
            <a:ext cx="1368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800" b="1" dirty="0">
                <a:solidFill>
                  <a:schemeClr val="bg1"/>
                </a:solidFill>
                <a:ea typeface="宋体" panose="02010600030101010101" pitchFamily="2" charset="-122"/>
              </a:rPr>
              <a:t>报文标准化</a:t>
            </a:r>
          </a:p>
        </p:txBody>
      </p:sp>
      <p:sp>
        <p:nvSpPr>
          <p:cNvPr id="131078" name="Rectangle 32">
            <a:extLst>
              <a:ext uri="{FF2B5EF4-FFF2-40B4-BE49-F238E27FC236}">
                <a16:creationId xmlns:a16="http://schemas.microsoft.com/office/drawing/2014/main" id="{B20E3425-60D7-4DCA-908D-BFF1F1CD25F2}"/>
              </a:ext>
            </a:extLst>
          </p:cNvPr>
          <p:cNvSpPr>
            <a:spLocks noChangeArrowheads="1"/>
          </p:cNvSpPr>
          <p:nvPr/>
        </p:nvSpPr>
        <p:spPr bwMode="auto">
          <a:xfrm>
            <a:off x="7096126" y="2714626"/>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800" b="1" dirty="0">
                <a:solidFill>
                  <a:schemeClr val="bg1"/>
                </a:solidFill>
                <a:ea typeface="宋体" panose="02010600030101010101" pitchFamily="2" charset="-122"/>
              </a:rPr>
              <a:t>处理自动化</a:t>
            </a:r>
          </a:p>
        </p:txBody>
      </p:sp>
      <p:sp>
        <p:nvSpPr>
          <p:cNvPr id="131079" name="Rectangle 33">
            <a:extLst>
              <a:ext uri="{FF2B5EF4-FFF2-40B4-BE49-F238E27FC236}">
                <a16:creationId xmlns:a16="http://schemas.microsoft.com/office/drawing/2014/main" id="{F1BFCB35-E9C5-4D7D-A6EC-D7B4B6849AA2}"/>
              </a:ext>
            </a:extLst>
          </p:cNvPr>
          <p:cNvSpPr>
            <a:spLocks noChangeArrowheads="1"/>
          </p:cNvSpPr>
          <p:nvPr/>
        </p:nvSpPr>
        <p:spPr bwMode="auto">
          <a:xfrm>
            <a:off x="4452939" y="5133976"/>
            <a:ext cx="15128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800" b="1" dirty="0">
                <a:solidFill>
                  <a:schemeClr val="bg1"/>
                </a:solidFill>
                <a:ea typeface="宋体" panose="02010600030101010101" pitchFamily="2" charset="-122"/>
              </a:rPr>
              <a:t>运作规范化</a:t>
            </a:r>
          </a:p>
        </p:txBody>
      </p:sp>
      <p:sp>
        <p:nvSpPr>
          <p:cNvPr id="31" name="Oval 14">
            <a:extLst>
              <a:ext uri="{FF2B5EF4-FFF2-40B4-BE49-F238E27FC236}">
                <a16:creationId xmlns:a16="http://schemas.microsoft.com/office/drawing/2014/main" id="{10F91673-9E4C-400F-B92F-C87688C099F1}"/>
              </a:ext>
            </a:extLst>
          </p:cNvPr>
          <p:cNvSpPr>
            <a:spLocks noChangeArrowheads="1"/>
          </p:cNvSpPr>
          <p:nvPr/>
        </p:nvSpPr>
        <p:spPr bwMode="gray">
          <a:xfrm>
            <a:off x="4088904" y="2275667"/>
            <a:ext cx="2050110" cy="2017429"/>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squar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32" name="Rectangle 34">
            <a:extLst>
              <a:ext uri="{FF2B5EF4-FFF2-40B4-BE49-F238E27FC236}">
                <a16:creationId xmlns:a16="http://schemas.microsoft.com/office/drawing/2014/main" id="{D29334EE-728E-4C1E-BAAC-B0418D8FDF57}"/>
              </a:ext>
            </a:extLst>
          </p:cNvPr>
          <p:cNvSpPr>
            <a:spLocks noChangeArrowheads="1"/>
          </p:cNvSpPr>
          <p:nvPr/>
        </p:nvSpPr>
        <p:spPr bwMode="auto">
          <a:xfrm>
            <a:off x="4683213" y="2972431"/>
            <a:ext cx="104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2800" b="1" dirty="0">
                <a:solidFill>
                  <a:schemeClr val="bg1"/>
                </a:solidFill>
                <a:ea typeface="宋体" panose="02010600030101010101" pitchFamily="2" charset="-122"/>
              </a:rPr>
              <a:t>特点</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a:extLst>
              <a:ext uri="{FF2B5EF4-FFF2-40B4-BE49-F238E27FC236}">
                <a16:creationId xmlns:a16="http://schemas.microsoft.com/office/drawing/2014/main" id="{5314F8E3-503E-4979-9F7D-B91858C31A18}"/>
              </a:ext>
            </a:extLst>
          </p:cNvPr>
          <p:cNvSpPr>
            <a:spLocks noGrp="1" noChangeArrowheads="1"/>
          </p:cNvSpPr>
          <p:nvPr>
            <p:ph type="title"/>
          </p:nvPr>
        </p:nvSpPr>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的作用</a:t>
            </a:r>
          </a:p>
        </p:txBody>
      </p:sp>
      <p:sp>
        <p:nvSpPr>
          <p:cNvPr id="132099" name="Rectangle 30">
            <a:extLst>
              <a:ext uri="{FF2B5EF4-FFF2-40B4-BE49-F238E27FC236}">
                <a16:creationId xmlns:a16="http://schemas.microsoft.com/office/drawing/2014/main" id="{FEA9E29B-5109-4FB9-B13D-B966C30EBC30}"/>
              </a:ext>
            </a:extLst>
          </p:cNvPr>
          <p:cNvSpPr>
            <a:spLocks noChangeArrowheads="1"/>
          </p:cNvSpPr>
          <p:nvPr/>
        </p:nvSpPr>
        <p:spPr bwMode="auto">
          <a:xfrm>
            <a:off x="1809751" y="2776539"/>
            <a:ext cx="14398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a:solidFill>
                  <a:schemeClr val="bg1"/>
                </a:solidFill>
                <a:ea typeface="宋体" panose="02010600030101010101" pitchFamily="2" charset="-122"/>
              </a:rPr>
              <a:t>单证格式化</a:t>
            </a:r>
          </a:p>
        </p:txBody>
      </p:sp>
      <p:sp>
        <p:nvSpPr>
          <p:cNvPr id="132100" name="Rectangle 31">
            <a:extLst>
              <a:ext uri="{FF2B5EF4-FFF2-40B4-BE49-F238E27FC236}">
                <a16:creationId xmlns:a16="http://schemas.microsoft.com/office/drawing/2014/main" id="{7364A23C-65C4-45D1-A5C8-D14393D3D2EF}"/>
              </a:ext>
            </a:extLst>
          </p:cNvPr>
          <p:cNvSpPr>
            <a:spLocks noChangeArrowheads="1"/>
          </p:cNvSpPr>
          <p:nvPr/>
        </p:nvSpPr>
        <p:spPr bwMode="auto">
          <a:xfrm>
            <a:off x="1809751" y="3205164"/>
            <a:ext cx="13684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a:solidFill>
                  <a:schemeClr val="bg1"/>
                </a:solidFill>
                <a:ea typeface="宋体" panose="02010600030101010101" pitchFamily="2" charset="-122"/>
              </a:rPr>
              <a:t>报文标准化</a:t>
            </a:r>
          </a:p>
        </p:txBody>
      </p:sp>
      <p:sp>
        <p:nvSpPr>
          <p:cNvPr id="132101" name="Rectangle 33">
            <a:extLst>
              <a:ext uri="{FF2B5EF4-FFF2-40B4-BE49-F238E27FC236}">
                <a16:creationId xmlns:a16="http://schemas.microsoft.com/office/drawing/2014/main" id="{CAA15F80-38E0-446B-8BC1-4802D8A2B33A}"/>
              </a:ext>
            </a:extLst>
          </p:cNvPr>
          <p:cNvSpPr>
            <a:spLocks noChangeArrowheads="1"/>
          </p:cNvSpPr>
          <p:nvPr/>
        </p:nvSpPr>
        <p:spPr bwMode="auto">
          <a:xfrm>
            <a:off x="4452939" y="5133976"/>
            <a:ext cx="15128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a:solidFill>
                  <a:schemeClr val="bg1"/>
                </a:solidFill>
                <a:ea typeface="宋体" panose="02010600030101010101" pitchFamily="2" charset="-122"/>
              </a:rPr>
              <a:t>运作规范化</a:t>
            </a:r>
          </a:p>
        </p:txBody>
      </p:sp>
      <p:sp>
        <p:nvSpPr>
          <p:cNvPr id="132102" name="Rectangle 34">
            <a:extLst>
              <a:ext uri="{FF2B5EF4-FFF2-40B4-BE49-F238E27FC236}">
                <a16:creationId xmlns:a16="http://schemas.microsoft.com/office/drawing/2014/main" id="{27643563-A695-442C-9AD7-921E3A3DAEA0}"/>
              </a:ext>
            </a:extLst>
          </p:cNvPr>
          <p:cNvSpPr>
            <a:spLocks noChangeArrowheads="1"/>
          </p:cNvSpPr>
          <p:nvPr/>
        </p:nvSpPr>
        <p:spPr bwMode="auto">
          <a:xfrm>
            <a:off x="4595813" y="2981326"/>
            <a:ext cx="104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2800" b="1">
                <a:solidFill>
                  <a:schemeClr val="bg1"/>
                </a:solidFill>
                <a:ea typeface="宋体" panose="02010600030101010101" pitchFamily="2" charset="-122"/>
              </a:rPr>
              <a:t>特点</a:t>
            </a:r>
          </a:p>
        </p:txBody>
      </p:sp>
      <p:sp>
        <p:nvSpPr>
          <p:cNvPr id="132103" name="矩形 31">
            <a:extLst>
              <a:ext uri="{FF2B5EF4-FFF2-40B4-BE49-F238E27FC236}">
                <a16:creationId xmlns:a16="http://schemas.microsoft.com/office/drawing/2014/main" id="{B7B4EB7A-5B71-4C21-B26E-209B2BA07FB6}"/>
              </a:ext>
            </a:extLst>
          </p:cNvPr>
          <p:cNvSpPr>
            <a:spLocks noChangeArrowheads="1"/>
          </p:cNvSpPr>
          <p:nvPr/>
        </p:nvSpPr>
        <p:spPr bwMode="auto">
          <a:xfrm>
            <a:off x="1309688" y="1381126"/>
            <a:ext cx="7358062"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lnSpc>
                <a:spcPct val="150000"/>
              </a:lnSpc>
            </a:pPr>
            <a:r>
              <a:rPr lang="en-US" altLang="zh-CN" sz="2800" b="1" dirty="0">
                <a:solidFill>
                  <a:srgbClr val="800000"/>
                </a:solidFill>
                <a:latin typeface="楷体_GB2312" pitchFamily="49" charset="-122"/>
                <a:ea typeface="楷体_GB2312" pitchFamily="49" charset="-122"/>
              </a:rPr>
              <a:t>    1.</a:t>
            </a:r>
            <a:r>
              <a:rPr lang="zh-CN" altLang="en-US" sz="2800" b="1" dirty="0">
                <a:solidFill>
                  <a:srgbClr val="800000"/>
                </a:solidFill>
                <a:latin typeface="楷体_GB2312" pitchFamily="49" charset="-122"/>
                <a:ea typeface="楷体_GB2312" pitchFamily="49" charset="-122"/>
              </a:rPr>
              <a:t>实现无纸贸易</a:t>
            </a:r>
            <a:r>
              <a:rPr lang="zh-CN" altLang="en-US" sz="2800" b="1" dirty="0">
                <a:latin typeface="楷体_GB2312" pitchFamily="49" charset="-122"/>
                <a:ea typeface="楷体_GB2312" pitchFamily="49" charset="-122"/>
              </a:rPr>
              <a:t>。采用</a:t>
            </a:r>
            <a:r>
              <a:rPr lang="en-US" altLang="zh-CN" sz="2800" b="1" dirty="0">
                <a:latin typeface="楷体_GB2312" pitchFamily="49" charset="-122"/>
                <a:ea typeface="楷体_GB2312" pitchFamily="49" charset="-122"/>
              </a:rPr>
              <a:t>EDI</a:t>
            </a:r>
            <a:r>
              <a:rPr lang="zh-CN" altLang="en-US" sz="2800" b="1" dirty="0">
                <a:latin typeface="楷体_GB2312" pitchFamily="49" charset="-122"/>
                <a:ea typeface="楷体_GB2312" pitchFamily="49" charset="-122"/>
              </a:rPr>
              <a:t>后，数据的处理和传送全部依靠计算机和通信网络来进行，基本上取消了纸张信息。</a:t>
            </a:r>
          </a:p>
          <a:p>
            <a:pPr eaLnBrk="1" hangingPunct="1">
              <a:lnSpc>
                <a:spcPct val="150000"/>
              </a:lnSpc>
            </a:pPr>
            <a:r>
              <a:rPr lang="en-US" altLang="zh-CN" sz="2800" b="1" dirty="0">
                <a:solidFill>
                  <a:srgbClr val="800000"/>
                </a:solidFill>
                <a:latin typeface="楷体_GB2312" pitchFamily="49" charset="-122"/>
                <a:ea typeface="楷体_GB2312" pitchFamily="49" charset="-122"/>
              </a:rPr>
              <a:t>    2.</a:t>
            </a:r>
            <a:r>
              <a:rPr lang="zh-CN" altLang="en-US" sz="2800" b="1" dirty="0">
                <a:solidFill>
                  <a:srgbClr val="800000"/>
                </a:solidFill>
                <a:latin typeface="楷体_GB2312" pitchFamily="49" charset="-122"/>
                <a:ea typeface="楷体_GB2312" pitchFamily="49" charset="-122"/>
              </a:rPr>
              <a:t>提高经营活动效率</a:t>
            </a:r>
            <a:r>
              <a:rPr lang="zh-CN" altLang="en-US" sz="2800" b="1" dirty="0">
                <a:latin typeface="楷体_GB2312" pitchFamily="49" charset="-122"/>
                <a:ea typeface="楷体_GB2312" pitchFamily="49" charset="-122"/>
              </a:rPr>
              <a:t>。通过建立企业间的数据交换网来实现票据处理、数据加工等事务作业的自动化、省力化、及时化和正确化。同时，实现有关销售信息和库存信息的共享，实现经营活动的效率化。</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FD906234-5074-47A8-96D6-3348F22447CA}"/>
              </a:ext>
            </a:extLst>
          </p:cNvPr>
          <p:cNvSpPr>
            <a:spLocks noGrp="1" noChangeArrowheads="1"/>
          </p:cNvSpPr>
          <p:nvPr>
            <p:ph type="title"/>
          </p:nvPr>
        </p:nvSpPr>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的作用</a:t>
            </a:r>
          </a:p>
        </p:txBody>
      </p:sp>
      <p:sp>
        <p:nvSpPr>
          <p:cNvPr id="133123" name="Rectangle 30">
            <a:extLst>
              <a:ext uri="{FF2B5EF4-FFF2-40B4-BE49-F238E27FC236}">
                <a16:creationId xmlns:a16="http://schemas.microsoft.com/office/drawing/2014/main" id="{F19E94C1-10B5-4242-9F0B-5EE6B94C7010}"/>
              </a:ext>
            </a:extLst>
          </p:cNvPr>
          <p:cNvSpPr>
            <a:spLocks noChangeArrowheads="1"/>
          </p:cNvSpPr>
          <p:nvPr/>
        </p:nvSpPr>
        <p:spPr bwMode="auto">
          <a:xfrm>
            <a:off x="1809751" y="2776539"/>
            <a:ext cx="14398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a:solidFill>
                  <a:schemeClr val="bg1"/>
                </a:solidFill>
                <a:ea typeface="宋体" panose="02010600030101010101" pitchFamily="2" charset="-122"/>
              </a:rPr>
              <a:t>单证格式化</a:t>
            </a:r>
          </a:p>
        </p:txBody>
      </p:sp>
      <p:sp>
        <p:nvSpPr>
          <p:cNvPr id="133124" name="Rectangle 31">
            <a:extLst>
              <a:ext uri="{FF2B5EF4-FFF2-40B4-BE49-F238E27FC236}">
                <a16:creationId xmlns:a16="http://schemas.microsoft.com/office/drawing/2014/main" id="{F2A41CE1-3331-4B4A-B43A-2C9E0D265F23}"/>
              </a:ext>
            </a:extLst>
          </p:cNvPr>
          <p:cNvSpPr>
            <a:spLocks noChangeArrowheads="1"/>
          </p:cNvSpPr>
          <p:nvPr/>
        </p:nvSpPr>
        <p:spPr bwMode="auto">
          <a:xfrm>
            <a:off x="1809751" y="3205164"/>
            <a:ext cx="13684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a:solidFill>
                  <a:schemeClr val="bg1"/>
                </a:solidFill>
                <a:ea typeface="宋体" panose="02010600030101010101" pitchFamily="2" charset="-122"/>
              </a:rPr>
              <a:t>报文标准化</a:t>
            </a:r>
          </a:p>
        </p:txBody>
      </p:sp>
      <p:sp>
        <p:nvSpPr>
          <p:cNvPr id="133125" name="Rectangle 33">
            <a:extLst>
              <a:ext uri="{FF2B5EF4-FFF2-40B4-BE49-F238E27FC236}">
                <a16:creationId xmlns:a16="http://schemas.microsoft.com/office/drawing/2014/main" id="{E8BEA43E-EE11-4980-8B71-1F54AB21A6FE}"/>
              </a:ext>
            </a:extLst>
          </p:cNvPr>
          <p:cNvSpPr>
            <a:spLocks noChangeArrowheads="1"/>
          </p:cNvSpPr>
          <p:nvPr/>
        </p:nvSpPr>
        <p:spPr bwMode="auto">
          <a:xfrm>
            <a:off x="4452939" y="5133976"/>
            <a:ext cx="15128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b="1">
                <a:solidFill>
                  <a:schemeClr val="bg1"/>
                </a:solidFill>
                <a:ea typeface="宋体" panose="02010600030101010101" pitchFamily="2" charset="-122"/>
              </a:rPr>
              <a:t>运作规范化</a:t>
            </a:r>
          </a:p>
        </p:txBody>
      </p:sp>
      <p:sp>
        <p:nvSpPr>
          <p:cNvPr id="133126" name="Rectangle 34">
            <a:extLst>
              <a:ext uri="{FF2B5EF4-FFF2-40B4-BE49-F238E27FC236}">
                <a16:creationId xmlns:a16="http://schemas.microsoft.com/office/drawing/2014/main" id="{40B63932-0CE5-457D-B913-397B3713AFC1}"/>
              </a:ext>
            </a:extLst>
          </p:cNvPr>
          <p:cNvSpPr>
            <a:spLocks noChangeArrowheads="1"/>
          </p:cNvSpPr>
          <p:nvPr/>
        </p:nvSpPr>
        <p:spPr bwMode="auto">
          <a:xfrm>
            <a:off x="4595813" y="2981326"/>
            <a:ext cx="104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2800" b="1">
                <a:solidFill>
                  <a:schemeClr val="bg1"/>
                </a:solidFill>
                <a:ea typeface="宋体" panose="02010600030101010101" pitchFamily="2" charset="-122"/>
              </a:rPr>
              <a:t>特点</a:t>
            </a:r>
          </a:p>
        </p:txBody>
      </p:sp>
      <p:sp>
        <p:nvSpPr>
          <p:cNvPr id="133127" name="矩形 31">
            <a:extLst>
              <a:ext uri="{FF2B5EF4-FFF2-40B4-BE49-F238E27FC236}">
                <a16:creationId xmlns:a16="http://schemas.microsoft.com/office/drawing/2014/main" id="{668E79A8-0C65-4E3A-9871-CB8EBB23E690}"/>
              </a:ext>
            </a:extLst>
          </p:cNvPr>
          <p:cNvSpPr>
            <a:spLocks noChangeArrowheads="1"/>
          </p:cNvSpPr>
          <p:nvPr/>
        </p:nvSpPr>
        <p:spPr bwMode="auto">
          <a:xfrm>
            <a:off x="1309688" y="1381126"/>
            <a:ext cx="7358062"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en-US" altLang="zh-CN" sz="2800" b="1">
                <a:latin typeface="楷体_GB2312" pitchFamily="49" charset="-122"/>
                <a:ea typeface="楷体_GB2312" pitchFamily="49" charset="-122"/>
              </a:rPr>
              <a:t>    </a:t>
            </a:r>
            <a:r>
              <a:rPr lang="en-US" altLang="zh-CN" sz="2800" b="1">
                <a:solidFill>
                  <a:srgbClr val="800000"/>
                </a:solidFill>
                <a:latin typeface="楷体_GB2312" pitchFamily="49" charset="-122"/>
                <a:ea typeface="楷体_GB2312" pitchFamily="49" charset="-122"/>
              </a:rPr>
              <a:t>3.</a:t>
            </a:r>
            <a:r>
              <a:rPr lang="zh-CN" altLang="en-US" sz="2800" b="1">
                <a:solidFill>
                  <a:srgbClr val="800000"/>
                </a:solidFill>
                <a:latin typeface="楷体_GB2312" pitchFamily="49" charset="-122"/>
                <a:ea typeface="楷体_GB2312" pitchFamily="49" charset="-122"/>
              </a:rPr>
              <a:t>提高数据传输的准确性。</a:t>
            </a:r>
            <a:r>
              <a:rPr lang="zh-CN" altLang="en-US" sz="2800" b="1">
                <a:latin typeface="楷体_GB2312" pitchFamily="49" charset="-122"/>
                <a:ea typeface="楷体_GB2312" pitchFamily="49" charset="-122"/>
              </a:rPr>
              <a:t>由于在数据传输过程中无需人工干预，避免人为错误，因而提高了信息的准确性。</a:t>
            </a:r>
          </a:p>
          <a:p>
            <a:pPr algn="just" eaLnBrk="1" hangingPunct="1">
              <a:lnSpc>
                <a:spcPct val="150000"/>
              </a:lnSpc>
            </a:pPr>
            <a:r>
              <a:rPr lang="zh-CN" altLang="en-US" sz="2800" b="1">
                <a:solidFill>
                  <a:srgbClr val="800000"/>
                </a:solidFill>
                <a:latin typeface="楷体_GB2312" pitchFamily="49" charset="-122"/>
                <a:ea typeface="楷体_GB2312" pitchFamily="49" charset="-122"/>
              </a:rPr>
              <a:t>    </a:t>
            </a:r>
            <a:r>
              <a:rPr lang="en-US" altLang="zh-CN" sz="2800" b="1">
                <a:solidFill>
                  <a:srgbClr val="800000"/>
                </a:solidFill>
                <a:latin typeface="楷体_GB2312" pitchFamily="49" charset="-122"/>
                <a:ea typeface="楷体_GB2312" pitchFamily="49" charset="-122"/>
              </a:rPr>
              <a:t>4.</a:t>
            </a:r>
            <a:r>
              <a:rPr lang="zh-CN" altLang="en-US" sz="2800" b="1">
                <a:solidFill>
                  <a:srgbClr val="800000"/>
                </a:solidFill>
                <a:latin typeface="楷体_GB2312" pitchFamily="49" charset="-122"/>
                <a:ea typeface="楷体_GB2312" pitchFamily="49" charset="-122"/>
              </a:rPr>
              <a:t>提高企业竞争能力。</a:t>
            </a:r>
            <a:r>
              <a:rPr lang="en-US" altLang="zh-CN" sz="2800" b="1">
                <a:latin typeface="楷体_GB2312" pitchFamily="49" charset="-122"/>
                <a:ea typeface="楷体_GB2312" pitchFamily="49" charset="-122"/>
              </a:rPr>
              <a:t>EDI</a:t>
            </a:r>
            <a:r>
              <a:rPr lang="zh-CN" altLang="en-US" sz="2800" b="1">
                <a:latin typeface="楷体_GB2312" pitchFamily="49" charset="-122"/>
                <a:ea typeface="楷体_GB2312" pitchFamily="49" charset="-122"/>
              </a:rPr>
              <a:t>作为开展电子贸易的一种信息化手段</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快速提高信息传递速度，有利于快速捕捉市场信息，对客户做出快速响应，提高服务水平，降低贸易成本，提高经济效益，从而增强企业的市场竞争能力。</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a:extLst>
              <a:ext uri="{FF2B5EF4-FFF2-40B4-BE49-F238E27FC236}">
                <a16:creationId xmlns:a16="http://schemas.microsoft.com/office/drawing/2014/main" id="{26C69983-00C8-41CC-A28B-D68DE5AD94A2}"/>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系统</a:t>
            </a:r>
            <a:endParaRPr lang="zh-CN" altLang="en-US" sz="2400" dirty="0">
              <a:solidFill>
                <a:srgbClr val="0000FF"/>
              </a:solidFill>
              <a:latin typeface="楷体_GB2312" pitchFamily="49" charset="-122"/>
              <a:ea typeface="楷体_GB2312" pitchFamily="49" charset="-122"/>
            </a:endParaRPr>
          </a:p>
        </p:txBody>
      </p:sp>
      <p:sp>
        <p:nvSpPr>
          <p:cNvPr id="3076" name="Rectangle 3">
            <a:extLst>
              <a:ext uri="{FF2B5EF4-FFF2-40B4-BE49-F238E27FC236}">
                <a16:creationId xmlns:a16="http://schemas.microsoft.com/office/drawing/2014/main" id="{9463CA5C-06F6-44E6-A43B-7A44CAD73DC6}"/>
              </a:ext>
            </a:extLst>
          </p:cNvPr>
          <p:cNvSpPr>
            <a:spLocks noGrp="1" noChangeArrowheads="1"/>
          </p:cNvSpPr>
          <p:nvPr>
            <p:ph type="body" idx="1"/>
          </p:nvPr>
        </p:nvSpPr>
        <p:spPr>
          <a:xfrm>
            <a:off x="1497013" y="1125538"/>
            <a:ext cx="7313612" cy="4114800"/>
          </a:xfrm>
        </p:spPr>
        <p:txBody>
          <a:bodyPr/>
          <a:lstStyle/>
          <a:p>
            <a:pPr eaLnBrk="1" hangingPunct="1">
              <a:buFont typeface="Wingdings" panose="05000000000000000000" pitchFamily="2" charset="2"/>
              <a:buNone/>
            </a:pPr>
            <a:r>
              <a:rPr lang="zh-CN" altLang="en-US">
                <a:ea typeface="宋体" panose="02010600030101010101" pitchFamily="2" charset="-122"/>
              </a:rPr>
              <a:t> </a:t>
            </a:r>
            <a:r>
              <a:rPr lang="en-US" altLang="zh-CN" sz="3100">
                <a:latin typeface="楷体_GB2312" pitchFamily="49" charset="-122"/>
                <a:ea typeface="楷体_GB2312" pitchFamily="49" charset="-122"/>
              </a:rPr>
              <a:t>EDI</a:t>
            </a:r>
            <a:r>
              <a:rPr lang="zh-CN" altLang="en-US" sz="3100">
                <a:latin typeface="楷体_GB2312" pitchFamily="49" charset="-122"/>
                <a:ea typeface="楷体_GB2312" pitchFamily="49" charset="-122"/>
              </a:rPr>
              <a:t>系统结构</a:t>
            </a:r>
            <a:r>
              <a:rPr lang="zh-CN" altLang="en-US">
                <a:latin typeface="楷体_GB2312" pitchFamily="49" charset="-122"/>
                <a:ea typeface="楷体_GB2312" pitchFamily="49" charset="-122"/>
              </a:rPr>
              <a:t> </a:t>
            </a:r>
          </a:p>
          <a:p>
            <a:pPr eaLnBrk="1" hangingPunct="1"/>
            <a:endParaRPr lang="zh-CN" altLang="en-US">
              <a:latin typeface="楷体_GB2312" pitchFamily="49" charset="-122"/>
              <a:ea typeface="楷体_GB2312" pitchFamily="49" charset="-122"/>
            </a:endParaRPr>
          </a:p>
        </p:txBody>
      </p:sp>
      <p:sp>
        <p:nvSpPr>
          <p:cNvPr id="3077" name="Rectangle 4">
            <a:extLst>
              <a:ext uri="{FF2B5EF4-FFF2-40B4-BE49-F238E27FC236}">
                <a16:creationId xmlns:a16="http://schemas.microsoft.com/office/drawing/2014/main" id="{760501A3-9AB6-4592-A42E-E16902F787F0}"/>
              </a:ext>
            </a:extLst>
          </p:cNvPr>
          <p:cNvSpPr>
            <a:spLocks noChangeArrowheads="1"/>
          </p:cNvSpPr>
          <p:nvPr/>
        </p:nvSpPr>
        <p:spPr bwMode="auto">
          <a:xfrm>
            <a:off x="381001" y="1397944"/>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aphicFrame>
        <p:nvGraphicFramePr>
          <p:cNvPr id="3074" name="Object 5">
            <a:extLst>
              <a:ext uri="{FF2B5EF4-FFF2-40B4-BE49-F238E27FC236}">
                <a16:creationId xmlns:a16="http://schemas.microsoft.com/office/drawing/2014/main" id="{B9E44221-B365-444C-A7C5-08D8E7AC1D6D}"/>
              </a:ext>
            </a:extLst>
          </p:cNvPr>
          <p:cNvGraphicFramePr>
            <a:graphicFrameLocks noChangeAspect="1"/>
          </p:cNvGraphicFramePr>
          <p:nvPr/>
        </p:nvGraphicFramePr>
        <p:xfrm>
          <a:off x="849313" y="1916114"/>
          <a:ext cx="8215312" cy="4518025"/>
        </p:xfrm>
        <a:graphic>
          <a:graphicData uri="http://schemas.openxmlformats.org/presentationml/2006/ole">
            <mc:AlternateContent xmlns:mc="http://schemas.openxmlformats.org/markup-compatibility/2006">
              <mc:Choice xmlns:v="urn:schemas-microsoft-com:vml" Requires="v">
                <p:oleObj spid="_x0000_s2061" name="Visio" r:id="rId3" imgW="4577703" imgH="3637639" progId="Visio.Drawing.11">
                  <p:embed/>
                </p:oleObj>
              </mc:Choice>
              <mc:Fallback>
                <p:oleObj name="Visio" r:id="rId3" imgW="4577703" imgH="3637639" progId="Visio.Drawing.11">
                  <p:embed/>
                  <p:pic>
                    <p:nvPicPr>
                      <p:cNvPr id="3074" name="Object 5">
                        <a:extLst>
                          <a:ext uri="{FF2B5EF4-FFF2-40B4-BE49-F238E27FC236}">
                            <a16:creationId xmlns:a16="http://schemas.microsoft.com/office/drawing/2014/main" id="{B9E44221-B365-444C-A7C5-08D8E7AC1D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9313" y="1916114"/>
                        <a:ext cx="8215312" cy="4518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cover dir="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A37A162A-42CA-4F45-8D43-74BFD3C06690}"/>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sp>
        <p:nvSpPr>
          <p:cNvPr id="18435" name="Rectangle 3">
            <a:extLst>
              <a:ext uri="{FF2B5EF4-FFF2-40B4-BE49-F238E27FC236}">
                <a16:creationId xmlns:a16="http://schemas.microsoft.com/office/drawing/2014/main" id="{E411847E-C680-4CC1-80CD-DDF7EB66A3C1}"/>
              </a:ext>
            </a:extLst>
          </p:cNvPr>
          <p:cNvSpPr>
            <a:spLocks noGrp="1" noChangeArrowheads="1"/>
          </p:cNvSpPr>
          <p:nvPr>
            <p:ph type="body" idx="1"/>
          </p:nvPr>
        </p:nvSpPr>
        <p:spPr>
          <a:xfrm>
            <a:off x="1309689" y="1143000"/>
            <a:ext cx="7572375" cy="5429250"/>
          </a:xfrm>
        </p:spPr>
        <p:txBody>
          <a:bodyPr/>
          <a:lstStyle/>
          <a:p>
            <a:pPr>
              <a:lnSpc>
                <a:spcPct val="12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1.一维条码</a:t>
            </a:r>
            <a:endParaRPr lang="zh-CN" altLang="en-US" sz="2800" dirty="0">
              <a:solidFill>
                <a:srgbClr val="800000"/>
              </a:solidFill>
              <a:latin typeface="楷体_GB2312" pitchFamily="49" charset="-122"/>
              <a:ea typeface="楷体_GB2312" pitchFamily="49" charset="-122"/>
            </a:endParaRPr>
          </a:p>
          <a:p>
            <a:pPr>
              <a:lnSpc>
                <a:spcPct val="120000"/>
              </a:lnSpc>
              <a:buFont typeface="Wingdings" panose="05000000000000000000" pitchFamily="2" charset="2"/>
              <a:buNone/>
            </a:pPr>
            <a:r>
              <a:rPr lang="zh-CN" altLang="en-US" sz="2800" dirty="0">
                <a:latin typeface="楷体_GB2312" pitchFamily="49" charset="-122"/>
                <a:ea typeface="楷体_GB2312" pitchFamily="49" charset="-122"/>
              </a:rPr>
              <a:t>      一维条码自问世以来，很快普及并得到广泛应用。按照应用的不同，一维条码可分为商品条码和物流条码两种。商品条码包括</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码和</a:t>
            </a:r>
            <a:r>
              <a:rPr lang="en-US" altLang="zh-CN" sz="2800" dirty="0">
                <a:latin typeface="楷体_GB2312" pitchFamily="49" charset="-122"/>
                <a:ea typeface="楷体_GB2312" pitchFamily="49" charset="-122"/>
              </a:rPr>
              <a:t>UPC</a:t>
            </a:r>
            <a:r>
              <a:rPr lang="zh-CN" altLang="en-US" sz="2800" dirty="0">
                <a:latin typeface="楷体_GB2312" pitchFamily="49" charset="-122"/>
                <a:ea typeface="楷体_GB2312" pitchFamily="49" charset="-122"/>
              </a:rPr>
              <a:t>码。物流条码包括</a:t>
            </a:r>
            <a:r>
              <a:rPr lang="en-US" altLang="zh-CN" sz="2800" dirty="0">
                <a:latin typeface="楷体_GB2312" pitchFamily="49" charset="-122"/>
                <a:ea typeface="楷体_GB2312" pitchFamily="49" charset="-122"/>
              </a:rPr>
              <a:t>EAN—128</a:t>
            </a:r>
            <a:r>
              <a:rPr lang="zh-CN" altLang="en-US" sz="2800" dirty="0">
                <a:latin typeface="楷体_GB2312" pitchFamily="49" charset="-122"/>
                <a:ea typeface="楷体_GB2312" pitchFamily="49" charset="-122"/>
              </a:rPr>
              <a:t>码、</a:t>
            </a:r>
            <a:r>
              <a:rPr lang="en-US" altLang="zh-CN" sz="2800" dirty="0">
                <a:latin typeface="楷体_GB2312" pitchFamily="49" charset="-122"/>
                <a:ea typeface="楷体_GB2312" pitchFamily="49" charset="-122"/>
              </a:rPr>
              <a:t>ITF</a:t>
            </a:r>
            <a:r>
              <a:rPr lang="zh-CN" altLang="en-US" sz="2800" dirty="0">
                <a:latin typeface="楷体_GB2312" pitchFamily="49" charset="-122"/>
                <a:ea typeface="楷体_GB2312" pitchFamily="49" charset="-122"/>
              </a:rPr>
              <a:t>码、</a:t>
            </a:r>
            <a:r>
              <a:rPr lang="en-US" altLang="zh-CN" sz="2800" dirty="0">
                <a:latin typeface="楷体_GB2312" pitchFamily="49" charset="-122"/>
                <a:ea typeface="楷体_GB2312" pitchFamily="49" charset="-122"/>
              </a:rPr>
              <a:t>39</a:t>
            </a:r>
            <a:r>
              <a:rPr lang="zh-CN" altLang="en-US" sz="2800" dirty="0">
                <a:latin typeface="楷体_GB2312" pitchFamily="49" charset="-122"/>
                <a:ea typeface="楷体_GB2312" pitchFamily="49" charset="-122"/>
              </a:rPr>
              <a:t>码、库德巴码等。</a:t>
            </a:r>
            <a:endParaRPr lang="en-US" altLang="zh-CN" sz="2800" dirty="0">
              <a:latin typeface="楷体_GB2312" pitchFamily="49" charset="-122"/>
              <a:ea typeface="楷体_GB2312" pitchFamily="49" charset="-122"/>
            </a:endParaRPr>
          </a:p>
          <a:p>
            <a:pPr>
              <a:lnSpc>
                <a:spcPct val="120000"/>
              </a:lnSpc>
              <a:buFont typeface="Wingdings" panose="05000000000000000000" pitchFamily="2" charset="2"/>
              <a:buNone/>
            </a:pPr>
            <a:r>
              <a:rPr lang="zh-CN" altLang="en-US" sz="2800" dirty="0">
                <a:latin typeface="楷体_GB2312" pitchFamily="49" charset="-122"/>
                <a:ea typeface="楷体_GB2312" pitchFamily="49" charset="-122"/>
              </a:rPr>
              <a:t>      一维条码的信息容量很小，更多的描述商品的信息只能依赖数据库的支持，离开了预先建立的数据库，条码的应用范围就会受到一定的限制。</a:t>
            </a:r>
          </a:p>
        </p:txBody>
      </p:sp>
    </p:spTree>
  </p:cSld>
  <p:clrMapOvr>
    <a:masterClrMapping/>
  </p:clrMapOvr>
  <p:transition>
    <p:cover dir="ru"/>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3">
            <a:extLst>
              <a:ext uri="{FF2B5EF4-FFF2-40B4-BE49-F238E27FC236}">
                <a16:creationId xmlns:a16="http://schemas.microsoft.com/office/drawing/2014/main" id="{E624BD30-17D5-4517-B5A1-A98203FBE1FB}"/>
              </a:ext>
            </a:extLst>
          </p:cNvPr>
          <p:cNvSpPr>
            <a:spLocks noGrp="1" noChangeArrowheads="1"/>
          </p:cNvSpPr>
          <p:nvPr>
            <p:ph type="body" idx="1"/>
          </p:nvPr>
        </p:nvSpPr>
        <p:spPr>
          <a:xfrm>
            <a:off x="1568451" y="1196975"/>
            <a:ext cx="7237413" cy="4953000"/>
          </a:xfrm>
        </p:spPr>
        <p:txBody>
          <a:bodyPr/>
          <a:lstStyle/>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⑴用户接口模块</a:t>
            </a:r>
          </a:p>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⑵内部接口模块</a:t>
            </a:r>
          </a:p>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⑶报文生成及处理模块</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该模块有两个功能</a:t>
            </a:r>
            <a:r>
              <a:rPr lang="en-US" altLang="zh-CN" sz="2800" dirty="0">
                <a:latin typeface="楷体_GB2312" pitchFamily="49" charset="-122"/>
                <a:ea typeface="楷体_GB2312" pitchFamily="49" charset="-122"/>
              </a:rPr>
              <a:t>:</a:t>
            </a:r>
          </a:p>
          <a:p>
            <a:pPr eaLnBrk="1" hangingPunct="1">
              <a:lnSpc>
                <a:spcPct val="120000"/>
              </a:lnSpc>
              <a:buFont typeface="Wingdings" panose="05000000000000000000" pitchFamily="2" charset="2"/>
              <a:buNone/>
            </a:pPr>
            <a:r>
              <a:rPr lang="en-US" altLang="zh-CN" sz="2800" dirty="0">
                <a:solidFill>
                  <a:srgbClr val="000099"/>
                </a:solidFill>
                <a:latin typeface="楷体_GB2312" pitchFamily="49" charset="-122"/>
                <a:ea typeface="楷体_GB2312" pitchFamily="49" charset="-122"/>
              </a:rPr>
              <a:t>      </a:t>
            </a:r>
            <a:r>
              <a:rPr lang="en-US" altLang="zh-CN" sz="2800" dirty="0">
                <a:solidFill>
                  <a:srgbClr val="692AA2"/>
                </a:solidFill>
                <a:latin typeface="楷体_GB2312" pitchFamily="49" charset="-122"/>
                <a:ea typeface="楷体_GB2312" pitchFamily="49" charset="-122"/>
              </a:rPr>
              <a:t>◆</a:t>
            </a:r>
            <a:r>
              <a:rPr lang="zh-CN" altLang="en-US" sz="2800" dirty="0">
                <a:latin typeface="楷体_GB2312" pitchFamily="49" charset="-122"/>
                <a:ea typeface="楷体_GB2312" pitchFamily="49" charset="-122"/>
              </a:rPr>
              <a:t>接受来自用户接口模块和内部接口模块的命令和信息。 </a:t>
            </a:r>
          </a:p>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      ◆</a:t>
            </a:r>
            <a:r>
              <a:rPr lang="zh-CN" altLang="en-US" sz="2800" dirty="0">
                <a:latin typeface="楷体_GB2312" pitchFamily="49" charset="-122"/>
                <a:ea typeface="楷体_GB2312" pitchFamily="49" charset="-122"/>
              </a:rPr>
              <a:t>自动处理由其它</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系统发来的报文。</a:t>
            </a:r>
            <a:r>
              <a:rPr lang="zh-CN" altLang="en-US" sz="2800" dirty="0">
                <a:ea typeface="宋体" panose="02010600030101010101" pitchFamily="2" charset="-122"/>
              </a:rPr>
              <a:t>  </a:t>
            </a:r>
          </a:p>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 ⑷格式转换模块</a:t>
            </a:r>
          </a:p>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 ⑸通信模块</a:t>
            </a:r>
            <a:r>
              <a:rPr lang="zh-CN" altLang="en-US" sz="2800" dirty="0">
                <a:solidFill>
                  <a:srgbClr val="000099"/>
                </a:solidFill>
                <a:latin typeface="楷体_GB2312" pitchFamily="49" charset="-122"/>
                <a:ea typeface="楷体_GB2312" pitchFamily="49" charset="-122"/>
              </a:rPr>
              <a:t> </a:t>
            </a:r>
          </a:p>
        </p:txBody>
      </p:sp>
      <p:sp>
        <p:nvSpPr>
          <p:cNvPr id="134147" name="Rectangle 2">
            <a:extLst>
              <a:ext uri="{FF2B5EF4-FFF2-40B4-BE49-F238E27FC236}">
                <a16:creationId xmlns:a16="http://schemas.microsoft.com/office/drawing/2014/main" id="{1545F353-160D-4FA5-8FB4-04C29399EB11}"/>
              </a:ext>
            </a:extLst>
          </p:cNvPr>
          <p:cNvSpPr>
            <a:spLocks noGrp="1" noChangeArrowheads="1"/>
          </p:cNvSpPr>
          <p:nvPr>
            <p:ph type="title"/>
          </p:nvPr>
        </p:nvSpPr>
        <p:spPr/>
        <p:txBody>
          <a:bodyPr/>
          <a:lstStyle/>
          <a:p>
            <a:pPr eaLnBrk="1" hangingPunct="1"/>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二</a:t>
            </a:r>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系统结构</a:t>
            </a:r>
            <a:endParaRPr lang="zh-CN" altLang="en-US" sz="2400" dirty="0">
              <a:solidFill>
                <a:srgbClr val="0000FF"/>
              </a:solidFill>
              <a:latin typeface="楷体_GB2312" pitchFamily="49" charset="-122"/>
              <a:ea typeface="楷体_GB2312" pitchFamily="49"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3">
            <a:extLst>
              <a:ext uri="{FF2B5EF4-FFF2-40B4-BE49-F238E27FC236}">
                <a16:creationId xmlns:a16="http://schemas.microsoft.com/office/drawing/2014/main" id="{708EED11-DA87-49FC-A7DF-5DEECA59FD2A}"/>
              </a:ext>
            </a:extLst>
          </p:cNvPr>
          <p:cNvSpPr>
            <a:spLocks noGrp="1" noChangeArrowheads="1"/>
          </p:cNvSpPr>
          <p:nvPr>
            <p:ph type="body" idx="1"/>
          </p:nvPr>
        </p:nvSpPr>
        <p:spPr>
          <a:xfrm>
            <a:off x="1639889" y="2133601"/>
            <a:ext cx="6840537" cy="3313113"/>
          </a:xfrm>
        </p:spPr>
        <p:txBody>
          <a:bodyPr/>
          <a:lstStyle/>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另外，在上述所有模块中，都应包含安全功能，具备身份验证和终端确认等功能。它们分别执行不同的数据安全和加密</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解密的工作。</a:t>
            </a:r>
            <a:endParaRPr lang="zh-CN" altLang="en-US" sz="2800" b="0" dirty="0">
              <a:latin typeface="楷体_GB2312" pitchFamily="49" charset="-122"/>
              <a:ea typeface="楷体_GB2312" pitchFamily="49" charset="-122"/>
            </a:endParaRPr>
          </a:p>
        </p:txBody>
      </p:sp>
      <p:sp>
        <p:nvSpPr>
          <p:cNvPr id="135171" name="Rectangle 2">
            <a:extLst>
              <a:ext uri="{FF2B5EF4-FFF2-40B4-BE49-F238E27FC236}">
                <a16:creationId xmlns:a16="http://schemas.microsoft.com/office/drawing/2014/main" id="{B4846B0E-797F-44DE-AC0B-AF3E429C3120}"/>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四、 </a:t>
            </a:r>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系统</a:t>
            </a:r>
            <a:endParaRPr lang="zh-CN" altLang="en-US" sz="2400" dirty="0">
              <a:solidFill>
                <a:srgbClr val="0000FF"/>
              </a:solidFill>
              <a:latin typeface="楷体_GB2312" pitchFamily="49" charset="-122"/>
              <a:ea typeface="楷体_GB2312" pitchFamily="49" charset="-122"/>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a:extLst>
              <a:ext uri="{FF2B5EF4-FFF2-40B4-BE49-F238E27FC236}">
                <a16:creationId xmlns:a16="http://schemas.microsoft.com/office/drawing/2014/main" id="{A1F0F053-1232-4771-9798-A3C551BFDB43}"/>
              </a:ext>
            </a:extLst>
          </p:cNvPr>
          <p:cNvSpPr>
            <a:spLocks noGrp="1" noChangeArrowheads="1"/>
          </p:cNvSpPr>
          <p:nvPr>
            <p:ph idx="4294967295"/>
          </p:nvPr>
        </p:nvSpPr>
        <p:spPr>
          <a:xfrm>
            <a:off x="1310208" y="1285875"/>
            <a:ext cx="7315200" cy="4572000"/>
          </a:xfrm>
        </p:spPr>
        <p:txBody>
          <a:bodyPr/>
          <a:lstStyle/>
          <a:p>
            <a:pPr eaLnBrk="1" hangingPunct="1">
              <a:lnSpc>
                <a:spcPct val="150000"/>
              </a:lnSpc>
              <a:buFont typeface="Wingdings" panose="05000000000000000000" pitchFamily="2" charset="2"/>
              <a:buNone/>
            </a:pPr>
            <a:r>
              <a:rPr lang="zh-CN" altLang="en-US" sz="2800" b="0" dirty="0">
                <a:solidFill>
                  <a:srgbClr val="692AA2"/>
                </a:solidFill>
                <a:latin typeface="宋体" panose="02010600030101010101" pitchFamily="2" charset="-122"/>
                <a:ea typeface="宋体" panose="02010600030101010101" pitchFamily="2" charset="-122"/>
              </a:rPr>
              <a:t>      </a:t>
            </a:r>
            <a:r>
              <a:rPr lang="zh-CN" altLang="en-US" sz="2800" dirty="0">
                <a:solidFill>
                  <a:srgbClr val="692AA2"/>
                </a:solidFill>
                <a:latin typeface="楷体_GB2312" pitchFamily="49" charset="-122"/>
                <a:ea typeface="楷体_GB2312" pitchFamily="49" charset="-122"/>
              </a:rPr>
              <a:t>上述五个模块构成了</a:t>
            </a:r>
            <a:r>
              <a:rPr lang="en-US" altLang="zh-CN" sz="2800" dirty="0">
                <a:solidFill>
                  <a:srgbClr val="692AA2"/>
                </a:solidFill>
                <a:latin typeface="楷体_GB2312" pitchFamily="49" charset="-122"/>
                <a:ea typeface="楷体_GB2312" pitchFamily="49" charset="-122"/>
              </a:rPr>
              <a:t>EDI</a:t>
            </a:r>
            <a:r>
              <a:rPr lang="zh-CN" altLang="en-US" sz="2800" dirty="0">
                <a:solidFill>
                  <a:srgbClr val="692AA2"/>
                </a:solidFill>
                <a:latin typeface="楷体_GB2312" pitchFamily="49" charset="-122"/>
                <a:ea typeface="楷体_GB2312" pitchFamily="49" charset="-122"/>
              </a:rPr>
              <a:t>的软件支持，他们之间相互协调共同完成</a:t>
            </a:r>
            <a:r>
              <a:rPr lang="en-US" altLang="zh-CN" sz="2800" dirty="0">
                <a:solidFill>
                  <a:srgbClr val="692AA2"/>
                </a:solidFill>
                <a:latin typeface="楷体_GB2312" pitchFamily="49" charset="-122"/>
                <a:ea typeface="楷体_GB2312" pitchFamily="49" charset="-122"/>
              </a:rPr>
              <a:t>EDI</a:t>
            </a:r>
            <a:r>
              <a:rPr lang="zh-CN" altLang="en-US" sz="2800" dirty="0">
                <a:solidFill>
                  <a:srgbClr val="692AA2"/>
                </a:solidFill>
                <a:latin typeface="楷体_GB2312" pitchFamily="49" charset="-122"/>
                <a:ea typeface="楷体_GB2312" pitchFamily="49" charset="-122"/>
              </a:rPr>
              <a:t>的系统功能</a:t>
            </a:r>
            <a:r>
              <a:rPr lang="zh-CN" altLang="en-US" sz="2800" dirty="0">
                <a:solidFill>
                  <a:srgbClr val="000099"/>
                </a:solidFill>
                <a:latin typeface="楷体_GB2312" pitchFamily="49" charset="-122"/>
                <a:ea typeface="楷体_GB2312" pitchFamily="49" charset="-122"/>
              </a:rPr>
              <a:t>。</a:t>
            </a:r>
          </a:p>
          <a:p>
            <a:pPr eaLnBrk="1" hangingPunct="1">
              <a:lnSpc>
                <a:spcPct val="150000"/>
              </a:lnSpc>
              <a:buFont typeface="Wingdings" panose="05000000000000000000" pitchFamily="2" charset="2"/>
              <a:buNone/>
            </a:pPr>
            <a:r>
              <a:rPr lang="zh-CN" altLang="en-US" sz="2800" dirty="0">
                <a:latin typeface="宋体" panose="02010600030101010101" pitchFamily="2" charset="-122"/>
                <a:ea typeface="宋体" panose="02010600030101010101" pitchFamily="2" charset="-122"/>
              </a:rPr>
              <a:t>      </a:t>
            </a:r>
            <a:r>
              <a:rPr lang="zh-CN" altLang="en-US" sz="2800" dirty="0">
                <a:latin typeface="楷体_GB2312" pitchFamily="49" charset="-122"/>
                <a:ea typeface="楷体_GB2312" pitchFamily="49" charset="-122"/>
              </a:rPr>
              <a:t>例如：假定一个国家的零售商和另一个国家的生产厂家建立了</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网络，零售商每卖出一件商品，通过条形码阅读器传给商店库存订货信息系统，当商品库存到达下限时，订货系统自动启动本单位</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系统向生产厂家发出订单。</a:t>
            </a:r>
          </a:p>
        </p:txBody>
      </p:sp>
      <p:sp>
        <p:nvSpPr>
          <p:cNvPr id="136195" name="Rectangle 3">
            <a:extLst>
              <a:ext uri="{FF2B5EF4-FFF2-40B4-BE49-F238E27FC236}">
                <a16:creationId xmlns:a16="http://schemas.microsoft.com/office/drawing/2014/main" id="{67961F36-E2F2-4E31-9AAB-128F10DA4F0B}"/>
              </a:ext>
            </a:extLst>
          </p:cNvPr>
          <p:cNvSpPr>
            <a:spLocks noChangeArrowheads="1"/>
          </p:cNvSpPr>
          <p:nvPr/>
        </p:nvSpPr>
        <p:spPr bwMode="auto">
          <a:xfrm>
            <a:off x="2514600" y="457200"/>
            <a:ext cx="4953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kumimoji="1" lang="zh-CN" altLang="en-US" sz="4400">
              <a:solidFill>
                <a:schemeClr val="tx2"/>
              </a:solidFill>
              <a:latin typeface="Times New Roman" panose="02020603050405020304" pitchFamily="18" charset="0"/>
              <a:ea typeface="宋体" panose="02010600030101010101" pitchFamily="2" charset="-122"/>
            </a:endParaRPr>
          </a:p>
        </p:txBody>
      </p:sp>
      <p:sp>
        <p:nvSpPr>
          <p:cNvPr id="136196" name="Rectangle 4">
            <a:extLst>
              <a:ext uri="{FF2B5EF4-FFF2-40B4-BE49-F238E27FC236}">
                <a16:creationId xmlns:a16="http://schemas.microsoft.com/office/drawing/2014/main" id="{213C495B-93BE-4E94-B022-1DE634DE2A7D}"/>
              </a:ext>
            </a:extLst>
          </p:cNvPr>
          <p:cNvSpPr>
            <a:spLocks noChangeArrowheads="1"/>
          </p:cNvSpPr>
          <p:nvPr/>
        </p:nvSpPr>
        <p:spPr bwMode="auto">
          <a:xfrm>
            <a:off x="3008313" y="332656"/>
            <a:ext cx="3810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kumimoji="1" lang="zh-CN" altLang="en-US" sz="3200" b="1" dirty="0">
                <a:solidFill>
                  <a:srgbClr val="0000FF"/>
                </a:solidFill>
                <a:latin typeface="Times New Roman" panose="02020603050405020304" pitchFamily="18" charset="0"/>
                <a:ea typeface="楷体_GB2312" pitchFamily="49" charset="-122"/>
              </a:rPr>
              <a:t>功能模块应用举例</a:t>
            </a:r>
          </a:p>
        </p:txBody>
      </p:sp>
    </p:spTree>
  </p:cSld>
  <p:clrMapOvr>
    <a:masterClrMapping/>
  </p:clrMapOvr>
  <p:transition>
    <p:pull dir="ru"/>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97A44759-D519-4445-BF98-8EBAA17DB600}"/>
              </a:ext>
            </a:extLst>
          </p:cNvPr>
          <p:cNvSpPr>
            <a:spLocks noGrp="1" noChangeArrowheads="1"/>
          </p:cNvSpPr>
          <p:nvPr>
            <p:ph idx="4294967295"/>
          </p:nvPr>
        </p:nvSpPr>
        <p:spPr>
          <a:xfrm>
            <a:off x="1352600" y="1052513"/>
            <a:ext cx="7489825" cy="5661025"/>
          </a:xfrm>
        </p:spPr>
        <p:txBody>
          <a:bodyPr/>
          <a:lstStyle/>
          <a:p>
            <a:pPr eaLnBrk="1" hangingPunct="1">
              <a:lnSpc>
                <a:spcPct val="130000"/>
              </a:lnSpc>
              <a:buFont typeface="Wingdings" panose="05000000000000000000" pitchFamily="2" charset="2"/>
              <a:buNone/>
            </a:pPr>
            <a:r>
              <a:rPr lang="zh-CN" altLang="en-US" sz="2800" b="0" dirty="0">
                <a:latin typeface="宋体" panose="02010600030101010101" pitchFamily="2" charset="-122"/>
                <a:ea typeface="宋体" panose="02010600030101010101" pitchFamily="2" charset="-122"/>
              </a:rPr>
              <a:t>      </a:t>
            </a:r>
            <a:r>
              <a:rPr lang="zh-CN" altLang="en-US" sz="2800" dirty="0">
                <a:latin typeface="楷体_GB2312" pitchFamily="49" charset="-122"/>
                <a:ea typeface="楷体_GB2312" pitchFamily="49" charset="-122"/>
              </a:rPr>
              <a:t>这一过程用到了两个模块，内部接口模块和用户接口模块。生产厂家接到</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订单后，</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系统自动处理该订单，检查其合法性和完备性，回复确认订单，通知本单位的生产管理系统，以便安排生产，并同时向供应商发出</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订单订购原材料或零件，向交通运输单位发出预定货物运输集装箱</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订单，向海关、商检等有关部门申请出口的</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证书，向收货方（即零售商）开出</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交货通知和发票，通知银行结算等，</a:t>
            </a:r>
          </a:p>
        </p:txBody>
      </p:sp>
      <p:sp>
        <p:nvSpPr>
          <p:cNvPr id="4" name="Rectangle 4">
            <a:extLst>
              <a:ext uri="{FF2B5EF4-FFF2-40B4-BE49-F238E27FC236}">
                <a16:creationId xmlns:a16="http://schemas.microsoft.com/office/drawing/2014/main" id="{6D5BD06F-6BE1-4A87-AD74-8CD6424DB510}"/>
              </a:ext>
            </a:extLst>
          </p:cNvPr>
          <p:cNvSpPr>
            <a:spLocks noChangeArrowheads="1"/>
          </p:cNvSpPr>
          <p:nvPr/>
        </p:nvSpPr>
        <p:spPr bwMode="auto">
          <a:xfrm>
            <a:off x="3008313" y="332656"/>
            <a:ext cx="3810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kumimoji="1" lang="zh-CN" altLang="en-US" sz="3200" b="1" dirty="0">
                <a:solidFill>
                  <a:srgbClr val="0000FF"/>
                </a:solidFill>
                <a:latin typeface="Times New Roman" panose="02020603050405020304" pitchFamily="18" charset="0"/>
                <a:ea typeface="楷体_GB2312" pitchFamily="49" charset="-122"/>
              </a:rPr>
              <a:t>功能模块应用举例</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238EE751-19B8-45E9-9ECA-6487B5DEE52E}"/>
              </a:ext>
            </a:extLst>
          </p:cNvPr>
          <p:cNvSpPr>
            <a:spLocks noGrp="1" noChangeArrowheads="1"/>
          </p:cNvSpPr>
          <p:nvPr>
            <p:ph idx="4294967295"/>
          </p:nvPr>
        </p:nvSpPr>
        <p:spPr>
          <a:xfrm>
            <a:off x="1424608" y="1268413"/>
            <a:ext cx="7005638" cy="4392612"/>
          </a:xfrm>
        </p:spPr>
        <p:txBody>
          <a:bodyPr/>
          <a:lstStyle/>
          <a:p>
            <a:pPr eaLnBrk="1" hangingPunct="1">
              <a:lnSpc>
                <a:spcPct val="150000"/>
              </a:lnSpc>
              <a:buFont typeface="Wingdings" panose="05000000000000000000" pitchFamily="2" charset="2"/>
              <a:buNone/>
            </a:pPr>
            <a:r>
              <a:rPr lang="zh-CN" altLang="en-US" sz="2800" b="0" dirty="0">
                <a:latin typeface="宋体" panose="02010600030101010101" pitchFamily="2" charset="-122"/>
                <a:ea typeface="宋体" panose="02010600030101010101" pitchFamily="2" charset="-122"/>
              </a:rPr>
              <a:t>      </a:t>
            </a:r>
            <a:r>
              <a:rPr lang="zh-CN" altLang="en-US" sz="2800" dirty="0">
                <a:latin typeface="楷体_GB2312" pitchFamily="49" charset="-122"/>
                <a:ea typeface="楷体_GB2312" pitchFamily="49" charset="-122"/>
              </a:rPr>
              <a:t>以上单证都是由报文生成及处理模块完成的。对于不同国家的制造商和零售商，以及不同行业之间</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单证的传递，通信双方所用的通信网络及计算机的文件格式不尽相同，需要通过格式转换模块将各自的</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报文转换成统一的标准格式。在报文传输过程中，自然离不开通信模块与网络系统打交道。</a:t>
            </a:r>
          </a:p>
        </p:txBody>
      </p:sp>
      <p:sp>
        <p:nvSpPr>
          <p:cNvPr id="4" name="Rectangle 4">
            <a:extLst>
              <a:ext uri="{FF2B5EF4-FFF2-40B4-BE49-F238E27FC236}">
                <a16:creationId xmlns:a16="http://schemas.microsoft.com/office/drawing/2014/main" id="{00003EA9-50C7-4107-9E9D-B642DD0FCB23}"/>
              </a:ext>
            </a:extLst>
          </p:cNvPr>
          <p:cNvSpPr>
            <a:spLocks noChangeArrowheads="1"/>
          </p:cNvSpPr>
          <p:nvPr/>
        </p:nvSpPr>
        <p:spPr bwMode="auto">
          <a:xfrm>
            <a:off x="3008313" y="332656"/>
            <a:ext cx="3810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kumimoji="1" lang="zh-CN" altLang="en-US" sz="3200" b="1" dirty="0">
                <a:solidFill>
                  <a:srgbClr val="0000FF"/>
                </a:solidFill>
                <a:latin typeface="Times New Roman" panose="02020603050405020304" pitchFamily="18" charset="0"/>
                <a:ea typeface="楷体_GB2312" pitchFamily="49" charset="-122"/>
              </a:rPr>
              <a:t>功能模块应用举例</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56A3F84D-ADE2-439B-B960-2B4A5CF00536}"/>
              </a:ext>
            </a:extLst>
          </p:cNvPr>
          <p:cNvSpPr>
            <a:spLocks noGrp="1" noChangeArrowheads="1"/>
          </p:cNvSpPr>
          <p:nvPr>
            <p:ph idx="4294967295"/>
          </p:nvPr>
        </p:nvSpPr>
        <p:spPr>
          <a:xfrm>
            <a:off x="1065287" y="1243013"/>
            <a:ext cx="7704137" cy="5472112"/>
          </a:xfrm>
        </p:spPr>
        <p:txBody>
          <a:bodyPr/>
          <a:lstStyle/>
          <a:p>
            <a:pPr eaLnBrk="1" hangingPunct="1">
              <a:lnSpc>
                <a:spcPct val="150000"/>
              </a:lnSpc>
              <a:buFont typeface="Wingdings" panose="05000000000000000000" pitchFamily="2" charset="2"/>
              <a:buNone/>
            </a:pPr>
            <a:r>
              <a:rPr lang="zh-CN" altLang="en-US" sz="2800" b="0" dirty="0">
                <a:latin typeface="宋体" panose="02010600030101010101" pitchFamily="2" charset="-122"/>
                <a:ea typeface="宋体" panose="02010600030101010101" pitchFamily="2" charset="-122"/>
              </a:rPr>
              <a:t>      </a:t>
            </a:r>
            <a:r>
              <a:rPr lang="zh-CN" altLang="en-US" sz="2800" dirty="0">
                <a:latin typeface="楷体_GB2312" pitchFamily="49" charset="-122"/>
                <a:ea typeface="楷体_GB2312" pitchFamily="49" charset="-122"/>
              </a:rPr>
              <a:t>上述例子中，零售商和生产厂家都是计算机应用程度比较高的单位，很多工作都可以自动处理，这更能显示使用</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的优点。在实际使用中，</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系统不一定都是高度的自动化，允许存在不同程度的人工干预。所以，用户接口模块的作用和地位显得尤为重要，它不仅要有一个漂亮的界面，还要有强大的和灵活的与用户交互的能力。</a:t>
            </a:r>
          </a:p>
        </p:txBody>
      </p:sp>
      <p:sp>
        <p:nvSpPr>
          <p:cNvPr id="4" name="Rectangle 4">
            <a:extLst>
              <a:ext uri="{FF2B5EF4-FFF2-40B4-BE49-F238E27FC236}">
                <a16:creationId xmlns:a16="http://schemas.microsoft.com/office/drawing/2014/main" id="{5C52C53D-01A5-49AC-AC68-C4B24BC0846A}"/>
              </a:ext>
            </a:extLst>
          </p:cNvPr>
          <p:cNvSpPr>
            <a:spLocks noChangeArrowheads="1"/>
          </p:cNvSpPr>
          <p:nvPr/>
        </p:nvSpPr>
        <p:spPr bwMode="auto">
          <a:xfrm>
            <a:off x="3008313" y="332656"/>
            <a:ext cx="3810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kumimoji="1" lang="zh-CN" altLang="en-US" sz="3200" b="1" dirty="0">
                <a:solidFill>
                  <a:srgbClr val="0000FF"/>
                </a:solidFill>
                <a:latin typeface="Times New Roman" panose="02020603050405020304" pitchFamily="18" charset="0"/>
                <a:ea typeface="楷体_GB2312" pitchFamily="49" charset="-122"/>
              </a:rPr>
              <a:t>功能模块应用举例</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a:extLst>
              <a:ext uri="{FF2B5EF4-FFF2-40B4-BE49-F238E27FC236}">
                <a16:creationId xmlns:a16="http://schemas.microsoft.com/office/drawing/2014/main" id="{4BF0074C-61DB-4097-B0A0-7882A9A21310}"/>
              </a:ext>
            </a:extLst>
          </p:cNvPr>
          <p:cNvSpPr>
            <a:spLocks noGrp="1" noChangeArrowheads="1"/>
          </p:cNvSpPr>
          <p:nvPr>
            <p:ph type="title"/>
          </p:nvPr>
        </p:nvSpPr>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系统工作原理</a:t>
            </a:r>
          </a:p>
        </p:txBody>
      </p:sp>
      <p:sp>
        <p:nvSpPr>
          <p:cNvPr id="4100" name="Rectangle 3">
            <a:extLst>
              <a:ext uri="{FF2B5EF4-FFF2-40B4-BE49-F238E27FC236}">
                <a16:creationId xmlns:a16="http://schemas.microsoft.com/office/drawing/2014/main" id="{74820EA1-093D-46B6-A577-5D90F380DC61}"/>
              </a:ext>
            </a:extLst>
          </p:cNvPr>
          <p:cNvSpPr>
            <a:spLocks noChangeArrowheads="1"/>
          </p:cNvSpPr>
          <p:nvPr/>
        </p:nvSpPr>
        <p:spPr bwMode="auto">
          <a:xfrm>
            <a:off x="381001" y="2545707"/>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aphicFrame>
        <p:nvGraphicFramePr>
          <p:cNvPr id="4098" name="Object 4">
            <a:extLst>
              <a:ext uri="{FF2B5EF4-FFF2-40B4-BE49-F238E27FC236}">
                <a16:creationId xmlns:a16="http://schemas.microsoft.com/office/drawing/2014/main" id="{D54E32BD-B8B9-4585-A237-E19C9072D65A}"/>
              </a:ext>
            </a:extLst>
          </p:cNvPr>
          <p:cNvGraphicFramePr>
            <a:graphicFrameLocks noChangeAspect="1"/>
          </p:cNvGraphicFramePr>
          <p:nvPr/>
        </p:nvGraphicFramePr>
        <p:xfrm>
          <a:off x="704851" y="1268414"/>
          <a:ext cx="8215313" cy="2846387"/>
        </p:xfrm>
        <a:graphic>
          <a:graphicData uri="http://schemas.openxmlformats.org/presentationml/2006/ole">
            <mc:AlternateContent xmlns:mc="http://schemas.openxmlformats.org/markup-compatibility/2006">
              <mc:Choice xmlns:v="urn:schemas-microsoft-com:vml" Requires="v">
                <p:oleObj spid="_x0000_s3084" name="Visio" r:id="rId3" imgW="5086647" imgH="1301809" progId="Visio.Drawing.11">
                  <p:embed/>
                </p:oleObj>
              </mc:Choice>
              <mc:Fallback>
                <p:oleObj name="Visio" r:id="rId3" imgW="5086647" imgH="1301809" progId="Visio.Drawing.11">
                  <p:embed/>
                  <p:pic>
                    <p:nvPicPr>
                      <p:cNvPr id="4098" name="Object 4">
                        <a:extLst>
                          <a:ext uri="{FF2B5EF4-FFF2-40B4-BE49-F238E27FC236}">
                            <a16:creationId xmlns:a16="http://schemas.microsoft.com/office/drawing/2014/main" id="{D54E32BD-B8B9-4585-A237-E19C9072D6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851" y="1268414"/>
                        <a:ext cx="8215313" cy="2846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1" name="Rectangle 5">
            <a:extLst>
              <a:ext uri="{FF2B5EF4-FFF2-40B4-BE49-F238E27FC236}">
                <a16:creationId xmlns:a16="http://schemas.microsoft.com/office/drawing/2014/main" id="{47EEA8B9-553A-4971-8D76-2498AE20A140}"/>
              </a:ext>
            </a:extLst>
          </p:cNvPr>
          <p:cNvSpPr>
            <a:spLocks noChangeArrowheads="1"/>
          </p:cNvSpPr>
          <p:nvPr/>
        </p:nvSpPr>
        <p:spPr bwMode="auto">
          <a:xfrm>
            <a:off x="920751" y="4664010"/>
            <a:ext cx="8264525" cy="1825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20000"/>
              </a:lnSpc>
            </a:pPr>
            <a:r>
              <a:rPr lang="en-US" altLang="zh-CN" b="1">
                <a:latin typeface="Verdana" panose="020B0604030504040204" pitchFamily="34" charset="0"/>
                <a:ea typeface="楷体_GB2312" pitchFamily="49" charset="-122"/>
              </a:rPr>
              <a:t>MHS</a:t>
            </a:r>
            <a:r>
              <a:rPr lang="zh-CN" altLang="en-US" b="1">
                <a:latin typeface="Verdana" panose="020B0604030504040204" pitchFamily="34" charset="0"/>
                <a:ea typeface="楷体_GB2312" pitchFamily="49" charset="-122"/>
              </a:rPr>
              <a:t>：</a:t>
            </a:r>
            <a:r>
              <a:rPr lang="en-US" altLang="zh-CN" b="1">
                <a:latin typeface="Verdana" panose="020B0604030504040204" pitchFamily="34" charset="0"/>
                <a:ea typeface="楷体_GB2312" pitchFamily="49" charset="-122"/>
              </a:rPr>
              <a:t>Message Handling Service</a:t>
            </a:r>
            <a:r>
              <a:rPr lang="zh-CN" altLang="en-US" b="1">
                <a:latin typeface="Verdana" panose="020B0604030504040204" pitchFamily="34" charset="0"/>
                <a:ea typeface="楷体_GB2312" pitchFamily="49" charset="-122"/>
              </a:rPr>
              <a:t>（消息处理型业务）</a:t>
            </a:r>
            <a:br>
              <a:rPr lang="zh-CN" altLang="en-US" b="1">
                <a:latin typeface="Verdana" panose="020B0604030504040204" pitchFamily="34" charset="0"/>
                <a:ea typeface="楷体_GB2312" pitchFamily="49" charset="-122"/>
              </a:rPr>
            </a:br>
            <a:r>
              <a:rPr lang="zh-CN" altLang="en-US" b="1">
                <a:latin typeface="Verdana" panose="020B0604030504040204" pitchFamily="34" charset="0"/>
                <a:ea typeface="楷体_GB2312" pitchFamily="49" charset="-122"/>
              </a:rPr>
              <a:t>        计算机技术和通信技术相结合的电子消息业务系统，包括信函、电报、传真、语音、图像函件在内的以存储－转发方式进行工作的综合业务系统。</a:t>
            </a:r>
            <a:endParaRPr lang="zh-CN" altLang="en-US">
              <a:latin typeface="Verdana" panose="020B0604030504040204" pitchFamily="34" charset="0"/>
              <a:ea typeface="楷体_GB2312" pitchFamily="49" charset="-122"/>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80BA304E-84CE-4131-AE89-BBE8B55F49EA}"/>
              </a:ext>
            </a:extLst>
          </p:cNvPr>
          <p:cNvSpPr>
            <a:spLocks noGrp="1" noChangeArrowheads="1"/>
          </p:cNvSpPr>
          <p:nvPr>
            <p:ph idx="1"/>
          </p:nvPr>
        </p:nvSpPr>
        <p:spPr>
          <a:xfrm>
            <a:off x="1065213" y="1196975"/>
            <a:ext cx="7848600" cy="5486400"/>
          </a:xfrm>
        </p:spPr>
        <p:txBody>
          <a:bodyPr/>
          <a:lstStyle/>
          <a:p>
            <a:pPr eaLnBrk="1" hangingPunct="1">
              <a:lnSpc>
                <a:spcPct val="130000"/>
              </a:lnSpc>
              <a:buFont typeface="Wingdings" panose="05000000000000000000" pitchFamily="2" charset="2"/>
              <a:buNone/>
            </a:pPr>
            <a:r>
              <a:rPr lang="zh-CN" altLang="en-US" sz="2400" b="0">
                <a:solidFill>
                  <a:srgbClr val="692AA2"/>
                </a:solidFill>
                <a:latin typeface="宋体" panose="02010600030101010101" pitchFamily="2" charset="-122"/>
                <a:ea typeface="宋体" panose="02010600030101010101" pitchFamily="2" charset="-122"/>
              </a:rPr>
              <a:t>       </a:t>
            </a:r>
            <a:r>
              <a:rPr lang="en-US" altLang="zh-CN" sz="2400">
                <a:solidFill>
                  <a:srgbClr val="692AA2"/>
                </a:solidFill>
                <a:latin typeface="楷体_GB2312" pitchFamily="49" charset="-122"/>
                <a:ea typeface="楷体_GB2312" pitchFamily="49" charset="-122"/>
              </a:rPr>
              <a:t>EDI</a:t>
            </a:r>
            <a:r>
              <a:rPr lang="zh-CN" altLang="en-US" sz="2400">
                <a:solidFill>
                  <a:srgbClr val="692AA2"/>
                </a:solidFill>
                <a:latin typeface="楷体_GB2312" pitchFamily="49" charset="-122"/>
                <a:ea typeface="楷体_GB2312" pitchFamily="49" charset="-122"/>
              </a:rPr>
              <a:t>的通信方式有一对一、一对多、多对多的直接连接方式</a:t>
            </a:r>
            <a:r>
              <a:rPr lang="zh-CN" altLang="en-US" sz="2400">
                <a:latin typeface="楷体_GB2312" pitchFamily="49" charset="-122"/>
                <a:ea typeface="楷体_GB2312" pitchFamily="49" charset="-122"/>
              </a:rPr>
              <a:t>，适合贸易伙伴数量较少的情况，随着贸易伙伴数目的增多，多家企业直接采用电脑通信时，会出现由于计算机厂家不同、通信协议相异以及工作时间不易配合等问题，造成沟通问题。</a:t>
            </a:r>
            <a:r>
              <a:rPr lang="zh-CN" altLang="en-US" sz="2400">
                <a:solidFill>
                  <a:srgbClr val="692AA2"/>
                </a:solidFill>
                <a:latin typeface="楷体_GB2312" pitchFamily="49" charset="-122"/>
                <a:ea typeface="楷体_GB2312" pitchFamily="49" charset="-122"/>
              </a:rPr>
              <a:t>为了克服这些问题，许多应用</a:t>
            </a:r>
            <a:r>
              <a:rPr lang="en-US" altLang="zh-CN" sz="2400">
                <a:solidFill>
                  <a:srgbClr val="692AA2"/>
                </a:solidFill>
                <a:latin typeface="楷体_GB2312" pitchFamily="49" charset="-122"/>
                <a:ea typeface="楷体_GB2312" pitchFamily="49" charset="-122"/>
              </a:rPr>
              <a:t>EDI</a:t>
            </a:r>
            <a:r>
              <a:rPr lang="zh-CN" altLang="en-US" sz="2400">
                <a:solidFill>
                  <a:srgbClr val="692AA2"/>
                </a:solidFill>
                <a:latin typeface="楷体_GB2312" pitchFamily="49" charset="-122"/>
                <a:ea typeface="楷体_GB2312" pitchFamily="49" charset="-122"/>
              </a:rPr>
              <a:t>的公司逐渐采用第三方网络与贸易伙伴进行通信，即增值网络（</a:t>
            </a:r>
            <a:r>
              <a:rPr lang="en-US" altLang="zh-CN" sz="2400">
                <a:solidFill>
                  <a:srgbClr val="692AA2"/>
                </a:solidFill>
                <a:latin typeface="楷体_GB2312" pitchFamily="49" charset="-122"/>
                <a:ea typeface="楷体_GB2312" pitchFamily="49" charset="-122"/>
              </a:rPr>
              <a:t>VAN</a:t>
            </a:r>
            <a:r>
              <a:rPr lang="zh-CN" altLang="en-US" sz="2400">
                <a:solidFill>
                  <a:srgbClr val="692AA2"/>
                </a:solidFill>
                <a:latin typeface="楷体_GB2312" pitchFamily="49" charset="-122"/>
                <a:ea typeface="楷体_GB2312" pitchFamily="49" charset="-122"/>
              </a:rPr>
              <a:t>）方式。</a:t>
            </a:r>
            <a:r>
              <a:rPr lang="zh-CN" altLang="en-US" sz="2400">
                <a:latin typeface="楷体_GB2312" pitchFamily="49" charset="-122"/>
                <a:ea typeface="楷体_GB2312" pitchFamily="49" charset="-122"/>
              </a:rPr>
              <a:t>它类似于邮局，为发送者与接收者维护邮箱，并</a:t>
            </a:r>
            <a:r>
              <a:rPr lang="zh-CN" altLang="en-US" sz="2400">
                <a:solidFill>
                  <a:srgbClr val="692AA2"/>
                </a:solidFill>
                <a:latin typeface="楷体_GB2312" pitchFamily="49" charset="-122"/>
                <a:ea typeface="楷体_GB2312" pitchFamily="49" charset="-122"/>
              </a:rPr>
              <a:t>提供存储转送、记忆保管、通信协议转换、格式转换、安全管理等功能，</a:t>
            </a:r>
            <a:r>
              <a:rPr lang="zh-CN" altLang="en-US" sz="2400">
                <a:latin typeface="楷体_GB2312" pitchFamily="49" charset="-122"/>
                <a:ea typeface="楷体_GB2312" pitchFamily="49" charset="-122"/>
              </a:rPr>
              <a:t>大大降低了相互传送资料的复杂度和困难度，提高了</a:t>
            </a:r>
            <a:r>
              <a:rPr lang="en-US" altLang="zh-CN" sz="2400">
                <a:latin typeface="楷体_GB2312" pitchFamily="49" charset="-122"/>
                <a:ea typeface="楷体_GB2312" pitchFamily="49" charset="-122"/>
              </a:rPr>
              <a:t>EDI</a:t>
            </a:r>
            <a:r>
              <a:rPr lang="zh-CN" altLang="en-US" sz="2400">
                <a:latin typeface="楷体_GB2312" pitchFamily="49" charset="-122"/>
                <a:ea typeface="楷体_GB2312" pitchFamily="49" charset="-122"/>
              </a:rPr>
              <a:t>的效率。</a:t>
            </a:r>
          </a:p>
        </p:txBody>
      </p:sp>
      <p:sp>
        <p:nvSpPr>
          <p:cNvPr id="3" name="Rectangle 2">
            <a:extLst>
              <a:ext uri="{FF2B5EF4-FFF2-40B4-BE49-F238E27FC236}">
                <a16:creationId xmlns:a16="http://schemas.microsoft.com/office/drawing/2014/main" id="{C30CA5B4-F16E-4FF7-A128-033EC4BFC4D4}"/>
              </a:ext>
            </a:extLst>
          </p:cNvPr>
          <p:cNvSpPr>
            <a:spLocks noGrp="1" noChangeArrowheads="1"/>
          </p:cNvSpPr>
          <p:nvPr>
            <p:ph type="title"/>
          </p:nvPr>
        </p:nvSpPr>
        <p:spPr>
          <a:xfrm>
            <a:off x="496800" y="188640"/>
            <a:ext cx="9064800" cy="792000"/>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系统工作原理</a:t>
            </a:r>
          </a:p>
        </p:txBody>
      </p:sp>
    </p:spTree>
  </p:cSld>
  <p:clrMapOvr>
    <a:masterClrMapping/>
  </p:clrMapOvr>
  <p:transition>
    <p:split dir="in"/>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a:extLst>
              <a:ext uri="{FF2B5EF4-FFF2-40B4-BE49-F238E27FC236}">
                <a16:creationId xmlns:a16="http://schemas.microsoft.com/office/drawing/2014/main" id="{011A6C3C-65DC-46FB-A210-E6285256A62E}"/>
              </a:ext>
            </a:extLst>
          </p:cNvPr>
          <p:cNvSpPr>
            <a:spLocks noGrp="1" noChangeArrowheads="1"/>
          </p:cNvSpPr>
          <p:nvPr>
            <p:ph type="title"/>
          </p:nvPr>
        </p:nvSpPr>
        <p:spPr/>
        <p:txBody>
          <a:bodyPr/>
          <a:lstStyle/>
          <a:p>
            <a:pPr eaLnBrk="1" hangingPunct="1"/>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系统工作原理图</a:t>
            </a:r>
            <a:endParaRPr lang="zh-CN" altLang="en-US" dirty="0">
              <a:solidFill>
                <a:srgbClr val="0000FF"/>
              </a:solidFill>
              <a:latin typeface="楷体_GB2312" pitchFamily="49" charset="-122"/>
              <a:ea typeface="楷体_GB2312" pitchFamily="49" charset="-122"/>
            </a:endParaRPr>
          </a:p>
        </p:txBody>
      </p:sp>
      <p:sp>
        <p:nvSpPr>
          <p:cNvPr id="5124" name="Rectangle 3">
            <a:extLst>
              <a:ext uri="{FF2B5EF4-FFF2-40B4-BE49-F238E27FC236}">
                <a16:creationId xmlns:a16="http://schemas.microsoft.com/office/drawing/2014/main" id="{7F77B376-3762-47CD-94A4-04E3455247B9}"/>
              </a:ext>
            </a:extLst>
          </p:cNvPr>
          <p:cNvSpPr>
            <a:spLocks noChangeArrowheads="1"/>
          </p:cNvSpPr>
          <p:nvPr/>
        </p:nvSpPr>
        <p:spPr bwMode="auto">
          <a:xfrm>
            <a:off x="381001" y="173608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aphicFrame>
        <p:nvGraphicFramePr>
          <p:cNvPr id="5122" name="Object 4">
            <a:extLst>
              <a:ext uri="{FF2B5EF4-FFF2-40B4-BE49-F238E27FC236}">
                <a16:creationId xmlns:a16="http://schemas.microsoft.com/office/drawing/2014/main" id="{48802C5A-7A7F-426E-97D5-D447DF88FFAC}"/>
              </a:ext>
            </a:extLst>
          </p:cNvPr>
          <p:cNvGraphicFramePr>
            <a:graphicFrameLocks noGrp="1" noChangeAspect="1"/>
          </p:cNvGraphicFramePr>
          <p:nvPr>
            <p:ph idx="1"/>
          </p:nvPr>
        </p:nvGraphicFramePr>
        <p:xfrm>
          <a:off x="381000" y="1714500"/>
          <a:ext cx="9144000" cy="5456238"/>
        </p:xfrm>
        <a:graphic>
          <a:graphicData uri="http://schemas.openxmlformats.org/presentationml/2006/ole">
            <mc:AlternateContent xmlns:mc="http://schemas.openxmlformats.org/markup-compatibility/2006">
              <mc:Choice xmlns:v="urn:schemas-microsoft-com:vml" Requires="v">
                <p:oleObj spid="_x0000_s4108" name="文档" r:id="rId3" imgW="6797520" imgH="3962160" progId="Word.Document.8">
                  <p:embed/>
                </p:oleObj>
              </mc:Choice>
              <mc:Fallback>
                <p:oleObj name="文档" r:id="rId3" imgW="6797520" imgH="3962160" progId="Word.Document.8">
                  <p:embed/>
                  <p:pic>
                    <p:nvPicPr>
                      <p:cNvPr id="5122" name="Object 4">
                        <a:extLst>
                          <a:ext uri="{FF2B5EF4-FFF2-40B4-BE49-F238E27FC236}">
                            <a16:creationId xmlns:a16="http://schemas.microsoft.com/office/drawing/2014/main" id="{48802C5A-7A7F-426E-97D5-D447DF88FF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714500"/>
                        <a:ext cx="9144000" cy="5456238"/>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5" name="AutoShape 5">
            <a:extLst>
              <a:ext uri="{FF2B5EF4-FFF2-40B4-BE49-F238E27FC236}">
                <a16:creationId xmlns:a16="http://schemas.microsoft.com/office/drawing/2014/main" id="{EC0E8157-BF05-474F-8BC7-1113F57FA1AC}"/>
              </a:ext>
            </a:extLst>
          </p:cNvPr>
          <p:cNvSpPr>
            <a:spLocks noChangeArrowheads="1"/>
          </p:cNvSpPr>
          <p:nvPr/>
        </p:nvSpPr>
        <p:spPr bwMode="auto">
          <a:xfrm>
            <a:off x="5524500" y="1357314"/>
            <a:ext cx="3240088" cy="1146175"/>
          </a:xfrm>
          <a:prstGeom prst="cloudCallout">
            <a:avLst>
              <a:gd name="adj1" fmla="val -57676"/>
              <a:gd name="adj2" fmla="val 61417"/>
            </a:avLst>
          </a:prstGeom>
          <a:solidFill>
            <a:schemeClr val="accent1"/>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kumimoji="1" lang="zh-CN" altLang="en-US" b="1">
                <a:solidFill>
                  <a:srgbClr val="FFFF00"/>
                </a:solidFill>
                <a:latin typeface="Verdana" panose="020B0604030504040204" pitchFamily="34" charset="0"/>
                <a:ea typeface="楷体_GB2312" pitchFamily="49" charset="-122"/>
              </a:rPr>
              <a:t>文件的结构化和标准化处理</a:t>
            </a:r>
          </a:p>
        </p:txBody>
      </p:sp>
      <p:sp>
        <p:nvSpPr>
          <p:cNvPr id="5126" name="AutoShape 6">
            <a:extLst>
              <a:ext uri="{FF2B5EF4-FFF2-40B4-BE49-F238E27FC236}">
                <a16:creationId xmlns:a16="http://schemas.microsoft.com/office/drawing/2014/main" id="{76876509-B1AF-4C61-AAB5-70F451E10442}"/>
              </a:ext>
            </a:extLst>
          </p:cNvPr>
          <p:cNvSpPr>
            <a:spLocks noChangeArrowheads="1"/>
          </p:cNvSpPr>
          <p:nvPr/>
        </p:nvSpPr>
        <p:spPr bwMode="auto">
          <a:xfrm>
            <a:off x="6096000" y="2857500"/>
            <a:ext cx="1828800" cy="914400"/>
          </a:xfrm>
          <a:prstGeom prst="cloudCallout">
            <a:avLst>
              <a:gd name="adj1" fmla="val -69356"/>
              <a:gd name="adj2" fmla="val 88370"/>
            </a:avLst>
          </a:prstGeom>
          <a:solidFill>
            <a:schemeClr val="accent1"/>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kumimoji="1" lang="zh-CN" altLang="en-US" b="1">
                <a:solidFill>
                  <a:srgbClr val="FFFF00"/>
                </a:solidFill>
                <a:latin typeface="Verdana" panose="020B0604030504040204" pitchFamily="34" charset="0"/>
                <a:ea typeface="楷体_GB2312" pitchFamily="49" charset="-122"/>
              </a:rPr>
              <a:t>传输和交换</a:t>
            </a:r>
          </a:p>
        </p:txBody>
      </p:sp>
      <p:sp>
        <p:nvSpPr>
          <p:cNvPr id="5127" name="AutoShape 7">
            <a:extLst>
              <a:ext uri="{FF2B5EF4-FFF2-40B4-BE49-F238E27FC236}">
                <a16:creationId xmlns:a16="http://schemas.microsoft.com/office/drawing/2014/main" id="{4AABC2D2-B8EF-43A9-9638-555FD3B0FF63}"/>
              </a:ext>
            </a:extLst>
          </p:cNvPr>
          <p:cNvSpPr>
            <a:spLocks noChangeArrowheads="1"/>
          </p:cNvSpPr>
          <p:nvPr/>
        </p:nvSpPr>
        <p:spPr bwMode="auto">
          <a:xfrm>
            <a:off x="7596189" y="3643313"/>
            <a:ext cx="2270125" cy="1676400"/>
          </a:xfrm>
          <a:prstGeom prst="cloudCallout">
            <a:avLst>
              <a:gd name="adj1" fmla="val -75662"/>
              <a:gd name="adj2" fmla="val 61838"/>
            </a:avLst>
          </a:prstGeom>
          <a:solidFill>
            <a:schemeClr val="accent1"/>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kumimoji="1" lang="zh-CN" altLang="en-US" b="1">
                <a:solidFill>
                  <a:srgbClr val="FFFF00"/>
                </a:solidFill>
                <a:latin typeface="Verdana" panose="020B0604030504040204" pitchFamily="34" charset="0"/>
                <a:ea typeface="楷体_GB2312" pitchFamily="49" charset="-122"/>
              </a:rPr>
              <a:t>文件的接收和自动处理</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3">
            <a:extLst>
              <a:ext uri="{FF2B5EF4-FFF2-40B4-BE49-F238E27FC236}">
                <a16:creationId xmlns:a16="http://schemas.microsoft.com/office/drawing/2014/main" id="{6DAC1AAF-52DD-4C8E-8B36-B59D5B4387A9}"/>
              </a:ext>
            </a:extLst>
          </p:cNvPr>
          <p:cNvSpPr>
            <a:spLocks noGrp="1" noChangeArrowheads="1"/>
          </p:cNvSpPr>
          <p:nvPr>
            <p:ph type="body" idx="1"/>
          </p:nvPr>
        </p:nvSpPr>
        <p:spPr>
          <a:xfrm>
            <a:off x="1238250" y="1785938"/>
            <a:ext cx="7429500" cy="4286250"/>
          </a:xfrm>
        </p:spPr>
        <p:txBody>
          <a:bodyPr/>
          <a:lstStyle/>
          <a:p>
            <a:pPr>
              <a:lnSpc>
                <a:spcPct val="150000"/>
              </a:lnSpc>
              <a:buFont typeface="Wingdings" panose="05000000000000000000" pitchFamily="2" charset="2"/>
              <a:buNone/>
            </a:pPr>
            <a:r>
              <a:rPr lang="zh-CN" altLang="en-US" sz="2800" b="0" dirty="0">
                <a:latin typeface="楷体_GB2312" pitchFamily="49" charset="-122"/>
                <a:ea typeface="楷体_GB2312" pitchFamily="49" charset="-122"/>
              </a:rPr>
              <a:t> </a:t>
            </a:r>
            <a:r>
              <a:rPr lang="zh-CN" altLang="zh-CN" sz="2800" dirty="0">
                <a:solidFill>
                  <a:srgbClr val="800000"/>
                </a:solidFill>
                <a:latin typeface="楷体_GB2312" pitchFamily="49" charset="-122"/>
                <a:ea typeface="楷体_GB2312" pitchFamily="49" charset="-122"/>
              </a:rPr>
              <a:t>1．平面文件转换及初始化过程</a:t>
            </a:r>
            <a:endParaRPr lang="zh-CN" altLang="en-US" sz="2800" dirty="0">
              <a:solidFill>
                <a:srgbClr val="800000"/>
              </a:solidFill>
              <a:latin typeface="楷体_GB2312" pitchFamily="49" charset="-122"/>
              <a:ea typeface="楷体_GB2312" pitchFamily="49" charset="-122"/>
            </a:endParaRPr>
          </a:p>
          <a:p>
            <a:pPr algn="just">
              <a:lnSpc>
                <a:spcPct val="150000"/>
              </a:lnSpc>
              <a:buFont typeface="Wingdings" panose="05000000000000000000" pitchFamily="2" charset="2"/>
              <a:buNone/>
            </a:pPr>
            <a:r>
              <a:rPr lang="zh-CN" altLang="en-US" sz="2800" dirty="0">
                <a:latin typeface="楷体_GB2312" pitchFamily="49" charset="-122"/>
                <a:ea typeface="楷体_GB2312" pitchFamily="49" charset="-122"/>
              </a:rPr>
              <a:t>      用户应用系统存储了生成报文所需的数据，该过程的任务就是读取用户数据库中的相关数据，按照不同的报文结构生成平面文件以备翻译。平面文件不必包含用户文件的全部数据，只需包含要翻译的数据。</a:t>
            </a:r>
          </a:p>
        </p:txBody>
      </p:sp>
      <p:sp>
        <p:nvSpPr>
          <p:cNvPr id="141315" name="Rectangle 2">
            <a:extLst>
              <a:ext uri="{FF2B5EF4-FFF2-40B4-BE49-F238E27FC236}">
                <a16:creationId xmlns:a16="http://schemas.microsoft.com/office/drawing/2014/main" id="{6911CEE9-AE2D-408B-BAA7-1FB6CDA8B290}"/>
              </a:ext>
            </a:extLst>
          </p:cNvPr>
          <p:cNvSpPr>
            <a:spLocks noGrp="1" noChangeArrowheads="1"/>
          </p:cNvSpPr>
          <p:nvPr>
            <p:ph type="title"/>
          </p:nvPr>
        </p:nvSpPr>
        <p:spPr/>
        <p:txBody>
          <a:bodyPr/>
          <a:lstStyle/>
          <a:p>
            <a:pPr eaLnBrk="1" hangingPunct="1"/>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系统工作原理图</a:t>
            </a:r>
            <a:endParaRPr lang="zh-CN" altLang="en-US" dirty="0">
              <a:solidFill>
                <a:srgbClr val="0000FF"/>
              </a:solidFill>
              <a:latin typeface="楷体_GB2312" pitchFamily="49" charset="-122"/>
              <a:ea typeface="楷体_GB2312" pitchFamily="49" charset="-122"/>
            </a:endParaRPr>
          </a:p>
        </p:txBody>
      </p:sp>
    </p:spTree>
  </p:cSld>
  <p:clrMapOvr>
    <a:masterClrMapping/>
  </p:clrMapOvr>
  <p:transition>
    <p:strips dir="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DFB3AD86-6CD3-4021-8375-9D64584C6C2D}"/>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sp>
        <p:nvSpPr>
          <p:cNvPr id="19459" name="Rectangle 3">
            <a:extLst>
              <a:ext uri="{FF2B5EF4-FFF2-40B4-BE49-F238E27FC236}">
                <a16:creationId xmlns:a16="http://schemas.microsoft.com/office/drawing/2014/main" id="{8858E4BB-DCE2-4FE3-8910-297F2B11D3B3}"/>
              </a:ext>
            </a:extLst>
          </p:cNvPr>
          <p:cNvSpPr>
            <a:spLocks noGrp="1" noChangeArrowheads="1"/>
          </p:cNvSpPr>
          <p:nvPr>
            <p:ph type="body" idx="1"/>
          </p:nvPr>
        </p:nvSpPr>
        <p:spPr>
          <a:xfrm>
            <a:off x="1238251" y="1500189"/>
            <a:ext cx="7572375" cy="4929187"/>
          </a:xfrm>
        </p:spPr>
        <p:txBody>
          <a:bodyPr/>
          <a:lstStyle/>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2.商品条码</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商品条码是由国际物品编码协会</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和统一代码委员会</a:t>
            </a:r>
            <a:r>
              <a:rPr lang="en-US" altLang="zh-CN" sz="2800" dirty="0">
                <a:latin typeface="楷体_GB2312" pitchFamily="49" charset="-122"/>
                <a:ea typeface="楷体_GB2312" pitchFamily="49" charset="-122"/>
              </a:rPr>
              <a:t>(UCC)</a:t>
            </a:r>
            <a:r>
              <a:rPr lang="zh-CN" altLang="en-US" sz="2800" dirty="0">
                <a:latin typeface="楷体_GB2312" pitchFamily="49" charset="-122"/>
                <a:ea typeface="楷体_GB2312" pitchFamily="49" charset="-122"/>
              </a:rPr>
              <a:t>规定的用于表示商品标志代码的条码，包括</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商品条码</a:t>
            </a:r>
            <a:r>
              <a:rPr lang="en-US" altLang="zh-CN" sz="2800" dirty="0">
                <a:latin typeface="楷体_GB2312" pitchFamily="49" charset="-122"/>
                <a:ea typeface="楷体_GB2312" pitchFamily="49" charset="-122"/>
              </a:rPr>
              <a:t>(EAN—13</a:t>
            </a:r>
            <a:r>
              <a:rPr lang="zh-CN" altLang="en-US" sz="2800" dirty="0">
                <a:latin typeface="楷体_GB2312" pitchFamily="49" charset="-122"/>
                <a:ea typeface="楷体_GB2312" pitchFamily="49" charset="-122"/>
              </a:rPr>
              <a:t>商品条码和</a:t>
            </a:r>
            <a:r>
              <a:rPr lang="en-US" altLang="zh-CN" sz="2800" dirty="0">
                <a:latin typeface="楷体_GB2312" pitchFamily="49" charset="-122"/>
                <a:ea typeface="楷体_GB2312" pitchFamily="49" charset="-122"/>
              </a:rPr>
              <a:t>EAN—8</a:t>
            </a:r>
            <a:r>
              <a:rPr lang="zh-CN" altLang="en-US" sz="2800" dirty="0">
                <a:latin typeface="楷体_GB2312" pitchFamily="49" charset="-122"/>
                <a:ea typeface="楷体_GB2312" pitchFamily="49" charset="-122"/>
              </a:rPr>
              <a:t>商品条码</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和</a:t>
            </a:r>
            <a:r>
              <a:rPr lang="en-US" altLang="zh-CN" sz="2800" dirty="0">
                <a:latin typeface="楷体_GB2312" pitchFamily="49" charset="-122"/>
                <a:ea typeface="楷体_GB2312" pitchFamily="49" charset="-122"/>
              </a:rPr>
              <a:t>UPC</a:t>
            </a:r>
            <a:r>
              <a:rPr lang="zh-CN" altLang="en-US" sz="2800" dirty="0">
                <a:latin typeface="楷体_GB2312" pitchFamily="49" charset="-122"/>
                <a:ea typeface="楷体_GB2312" pitchFamily="49" charset="-122"/>
              </a:rPr>
              <a:t>商品条码</a:t>
            </a:r>
            <a:r>
              <a:rPr lang="en-US" altLang="zh-CN" sz="2800" dirty="0">
                <a:latin typeface="楷体_GB2312" pitchFamily="49" charset="-122"/>
                <a:ea typeface="楷体_GB2312" pitchFamily="49" charset="-122"/>
              </a:rPr>
              <a:t>(UPC—A</a:t>
            </a:r>
            <a:r>
              <a:rPr lang="zh-CN" altLang="en-US" sz="2800" dirty="0">
                <a:latin typeface="楷体_GB2312" pitchFamily="49" charset="-122"/>
                <a:ea typeface="楷体_GB2312" pitchFamily="49" charset="-122"/>
              </a:rPr>
              <a:t>商品条码和</a:t>
            </a:r>
            <a:r>
              <a:rPr lang="en-US" altLang="zh-CN" sz="2800" dirty="0">
                <a:latin typeface="楷体_GB2312" pitchFamily="49" charset="-122"/>
                <a:ea typeface="楷体_GB2312" pitchFamily="49" charset="-122"/>
              </a:rPr>
              <a:t>UPC-E</a:t>
            </a:r>
            <a:r>
              <a:rPr lang="zh-CN" altLang="en-US" sz="2800" dirty="0">
                <a:latin typeface="楷体_GB2312" pitchFamily="49" charset="-122"/>
                <a:ea typeface="楷体_GB2312" pitchFamily="49" charset="-122"/>
              </a:rPr>
              <a:t>商品条码</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 。</a:t>
            </a:r>
          </a:p>
        </p:txBody>
      </p:sp>
    </p:spTree>
  </p:cSld>
  <p:clrMapOvr>
    <a:masterClrMapping/>
  </p:clrMapOvr>
  <p:transition>
    <p:cover dir="ru"/>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3">
            <a:extLst>
              <a:ext uri="{FF2B5EF4-FFF2-40B4-BE49-F238E27FC236}">
                <a16:creationId xmlns:a16="http://schemas.microsoft.com/office/drawing/2014/main" id="{E8DE13BF-5057-4645-8D8A-8C53ED2019F5}"/>
              </a:ext>
            </a:extLst>
          </p:cNvPr>
          <p:cNvSpPr>
            <a:spLocks noGrp="1" noChangeArrowheads="1"/>
          </p:cNvSpPr>
          <p:nvPr>
            <p:ph type="body" idx="1"/>
          </p:nvPr>
        </p:nvSpPr>
        <p:spPr>
          <a:xfrm>
            <a:off x="1166813" y="1428750"/>
            <a:ext cx="7429500" cy="4929188"/>
          </a:xfrm>
        </p:spPr>
        <p:txBody>
          <a:bodyPr/>
          <a:lstStyle/>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2．翻译过程</a:t>
            </a:r>
            <a:endParaRPr lang="zh-CN" altLang="en-US" sz="2800" dirty="0">
              <a:solidFill>
                <a:srgbClr val="800000"/>
              </a:solidFill>
              <a:latin typeface="楷体_GB2312" pitchFamily="49" charset="-122"/>
              <a:ea typeface="楷体_GB2312" pitchFamily="49" charset="-122"/>
            </a:endParaRPr>
          </a:p>
          <a:p>
            <a:pPr algn="dist">
              <a:lnSpc>
                <a:spcPct val="150000"/>
              </a:lnSpc>
              <a:buFont typeface="Wingdings" panose="05000000000000000000" pitchFamily="2" charset="2"/>
              <a:buNone/>
            </a:pPr>
            <a:r>
              <a:rPr lang="zh-CN" altLang="en-US" sz="2800" dirty="0">
                <a:latin typeface="楷体_GB2312" pitchFamily="49" charset="-122"/>
                <a:ea typeface="楷体_GB2312" pitchFamily="49" charset="-122"/>
              </a:rPr>
              <a:t>      翻译就是根据报文标准、报文类型和版本，将平面文件转换为</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标准报文。翻译过程就是翻译程序根据标准的句法规则，用规定分隔符将平面文件中的数据连接起来，生成不间断的</a:t>
            </a:r>
            <a:r>
              <a:rPr lang="en-US" altLang="zh-CN" sz="2800" dirty="0">
                <a:latin typeface="楷体_GB2312" pitchFamily="49" charset="-122"/>
                <a:ea typeface="楷体_GB2312" pitchFamily="49" charset="-122"/>
              </a:rPr>
              <a:t>ASCII</a:t>
            </a:r>
            <a:r>
              <a:rPr lang="zh-CN" altLang="en-US" sz="2800" dirty="0">
                <a:latin typeface="楷体_GB2312" pitchFamily="49" charset="-122"/>
                <a:ea typeface="楷体_GB2312" pitchFamily="49" charset="-122"/>
              </a:rPr>
              <a:t>码字符串，并根据贸易伙伴清单生成报文头，最后生成报文尾。</a:t>
            </a:r>
          </a:p>
        </p:txBody>
      </p:sp>
      <p:sp>
        <p:nvSpPr>
          <p:cNvPr id="142339" name="Rectangle 2">
            <a:extLst>
              <a:ext uri="{FF2B5EF4-FFF2-40B4-BE49-F238E27FC236}">
                <a16:creationId xmlns:a16="http://schemas.microsoft.com/office/drawing/2014/main" id="{534D4442-AB7C-47C4-B22E-7A72D793467E}"/>
              </a:ext>
            </a:extLst>
          </p:cNvPr>
          <p:cNvSpPr>
            <a:spLocks noGrp="1" noChangeArrowheads="1"/>
          </p:cNvSpPr>
          <p:nvPr>
            <p:ph type="title"/>
          </p:nvPr>
        </p:nvSpPr>
        <p:spPr/>
        <p:txBody>
          <a:bodyPr/>
          <a:lstStyle/>
          <a:p>
            <a:pPr eaLnBrk="1" hangingPunct="1"/>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系统工作原理图</a:t>
            </a:r>
            <a:endParaRPr lang="zh-CN" altLang="en-US" dirty="0">
              <a:solidFill>
                <a:srgbClr val="0000FF"/>
              </a:solidFill>
              <a:latin typeface="楷体_GB2312" pitchFamily="49" charset="-122"/>
              <a:ea typeface="楷体_GB2312" pitchFamily="49" charset="-122"/>
            </a:endParaRPr>
          </a:p>
        </p:txBody>
      </p:sp>
    </p:spTree>
  </p:cSld>
  <p:clrMapOvr>
    <a:masterClrMapping/>
  </p:clrMapOvr>
  <p:transition>
    <p:strips dir="ru"/>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3">
            <a:extLst>
              <a:ext uri="{FF2B5EF4-FFF2-40B4-BE49-F238E27FC236}">
                <a16:creationId xmlns:a16="http://schemas.microsoft.com/office/drawing/2014/main" id="{DB4A6B65-0621-4978-BC17-7F4DEA397A81}"/>
              </a:ext>
            </a:extLst>
          </p:cNvPr>
          <p:cNvSpPr>
            <a:spLocks noGrp="1" noChangeArrowheads="1"/>
          </p:cNvSpPr>
          <p:nvPr>
            <p:ph type="body" idx="1"/>
          </p:nvPr>
        </p:nvSpPr>
        <p:spPr>
          <a:xfrm>
            <a:off x="1166813" y="1143000"/>
            <a:ext cx="7643812" cy="5715000"/>
          </a:xfrm>
        </p:spPr>
        <p:txBody>
          <a:bodyPr/>
          <a:lstStyle/>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3．通信过程</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翻译过程结束，生成</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交换通信参数文件，通信软件根据这些通信设置拨通网络，建立用户的</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服务通道，进行文件传输。</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以上三步是</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实现的前三步，即平面转换、翻译和通信。接下来的工作是交易接收方从信箱中收取</a:t>
            </a:r>
            <a:r>
              <a:rPr lang="en-US" altLang="zh-CN" sz="2800" dirty="0">
                <a:latin typeface="楷体_GB2312" pitchFamily="49" charset="-122"/>
                <a:ea typeface="楷体_GB2312" pitchFamily="49" charset="-122"/>
              </a:rPr>
              <a:t>EDI</a:t>
            </a:r>
            <a:r>
              <a:rPr lang="zh-CN" altLang="en-US" sz="2800" dirty="0">
                <a:latin typeface="楷体_GB2312" pitchFamily="49" charset="-122"/>
                <a:ea typeface="楷体_GB2312" pitchFamily="49" charset="-122"/>
              </a:rPr>
              <a:t>信件，翻译、映射并转送到应用系统中作进一步处理。</a:t>
            </a:r>
          </a:p>
        </p:txBody>
      </p:sp>
      <p:sp>
        <p:nvSpPr>
          <p:cNvPr id="143363" name="Rectangle 2">
            <a:extLst>
              <a:ext uri="{FF2B5EF4-FFF2-40B4-BE49-F238E27FC236}">
                <a16:creationId xmlns:a16="http://schemas.microsoft.com/office/drawing/2014/main" id="{B57BB4BE-9D2A-4076-9CCB-2BA294C83935}"/>
              </a:ext>
            </a:extLst>
          </p:cNvPr>
          <p:cNvSpPr>
            <a:spLocks noGrp="1" noChangeArrowheads="1"/>
          </p:cNvSpPr>
          <p:nvPr>
            <p:ph type="title"/>
          </p:nvPr>
        </p:nvSpPr>
        <p:spPr/>
        <p:txBody>
          <a:bodyPr/>
          <a:lstStyle/>
          <a:p>
            <a:pPr eaLnBrk="1" hangingPunct="1"/>
            <a:r>
              <a:rPr lang="en-US" altLang="zh-CN" sz="3200" dirty="0">
                <a:solidFill>
                  <a:srgbClr val="0000FF"/>
                </a:solidFill>
                <a:latin typeface="楷体_GB2312" pitchFamily="49" charset="-122"/>
                <a:ea typeface="楷体_GB2312" pitchFamily="49" charset="-122"/>
              </a:rPr>
              <a:t>EDI</a:t>
            </a:r>
            <a:r>
              <a:rPr lang="zh-CN" altLang="en-US" sz="3200" dirty="0">
                <a:solidFill>
                  <a:srgbClr val="0000FF"/>
                </a:solidFill>
                <a:latin typeface="楷体_GB2312" pitchFamily="49" charset="-122"/>
                <a:ea typeface="楷体_GB2312" pitchFamily="49" charset="-122"/>
              </a:rPr>
              <a:t>系统工作原理图</a:t>
            </a:r>
            <a:endParaRPr lang="zh-CN" altLang="en-US" dirty="0">
              <a:solidFill>
                <a:srgbClr val="0000FF"/>
              </a:solidFill>
              <a:latin typeface="楷体_GB2312" pitchFamily="49" charset="-122"/>
              <a:ea typeface="楷体_GB2312" pitchFamily="49" charset="-122"/>
            </a:endParaRPr>
          </a:p>
        </p:txBody>
      </p:sp>
    </p:spTree>
  </p:cSld>
  <p:clrMapOvr>
    <a:masterClrMapping/>
  </p:clrMapOvr>
  <p:transition>
    <p:strips dir="ru"/>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2A70E23A-38B2-4975-94B2-D307F3A0C47A}"/>
              </a:ext>
            </a:extLst>
          </p:cNvPr>
          <p:cNvSpPr>
            <a:spLocks noGrp="1" noChangeArrowheads="1"/>
          </p:cNvSpPr>
          <p:nvPr>
            <p:ph type="body" idx="1"/>
          </p:nvPr>
        </p:nvSpPr>
        <p:spPr>
          <a:xfrm>
            <a:off x="1238250" y="1500188"/>
            <a:ext cx="7429500" cy="5072062"/>
          </a:xfrm>
        </p:spPr>
        <p:txBody>
          <a:bodyPr/>
          <a:lstStyle/>
          <a:p>
            <a:pPr marL="0" indent="0" algn="just">
              <a:lnSpc>
                <a:spcPct val="150000"/>
              </a:lnSpc>
              <a:spcBef>
                <a:spcPct val="0"/>
              </a:spcBef>
              <a:buNone/>
            </a:pPr>
            <a:r>
              <a:rPr lang="zh-CN" altLang="en-US" sz="2800" dirty="0">
                <a:latin typeface="楷体_GB2312" pitchFamily="49" charset="-122"/>
                <a:ea typeface="楷体_GB2312" pitchFamily="49" charset="-122"/>
              </a:rPr>
              <a:t>    物流信息技术是现代信息技术在物流各个环节作业中的综合应用</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是现代物流区别于传统物流的根本标志</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也是物流技术中发展最快的领域。现代物流业的发展有赖于信息技术的提升</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信息技术对现代物流业的发展有着巨大的推动作用。物流信息技术广泛运用于物流业的各个领域</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对物流发展起到了很大的推动作用。</a:t>
            </a:r>
            <a:endParaRPr lang="zh-CN" altLang="en-US" sz="2800" b="0" dirty="0">
              <a:latin typeface="楷体_GB2312" pitchFamily="49" charset="-122"/>
              <a:ea typeface="楷体_GB2312" pitchFamily="49" charset="-122"/>
            </a:endParaRPr>
          </a:p>
        </p:txBody>
      </p:sp>
      <p:sp>
        <p:nvSpPr>
          <p:cNvPr id="144387" name="矩形 2">
            <a:extLst>
              <a:ext uri="{FF2B5EF4-FFF2-40B4-BE49-F238E27FC236}">
                <a16:creationId xmlns:a16="http://schemas.microsoft.com/office/drawing/2014/main" id="{26B0D658-4E70-4A93-8258-3C36441B1375}"/>
              </a:ext>
            </a:extLst>
          </p:cNvPr>
          <p:cNvSpPr>
            <a:spLocks noChangeArrowheads="1"/>
          </p:cNvSpPr>
          <p:nvPr/>
        </p:nvSpPr>
        <p:spPr bwMode="auto">
          <a:xfrm>
            <a:off x="3095626" y="332656"/>
            <a:ext cx="36433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zh-CN" altLang="en-US" sz="4000" b="1" dirty="0">
                <a:solidFill>
                  <a:srgbClr val="0000FF"/>
                </a:solidFill>
                <a:latin typeface="楷体_GB2312" pitchFamily="49" charset="-122"/>
                <a:ea typeface="楷体_GB2312" pitchFamily="49" charset="-122"/>
              </a:rPr>
              <a:t>本 章 小 结</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612CF730-305D-4E45-9BF1-EDD112DCB659}"/>
              </a:ext>
            </a:extLst>
          </p:cNvPr>
          <p:cNvSpPr>
            <a:spLocks noGrp="1" noChangeArrowheads="1"/>
          </p:cNvSpPr>
          <p:nvPr>
            <p:ph type="body" idx="1"/>
          </p:nvPr>
        </p:nvSpPr>
        <p:spPr>
          <a:xfrm>
            <a:off x="1238250" y="2005013"/>
            <a:ext cx="7429500" cy="2216150"/>
          </a:xfrm>
        </p:spPr>
        <p:txBody>
          <a:bodyPr/>
          <a:lstStyle/>
          <a:p>
            <a:pPr marL="0" indent="0" algn="just">
              <a:lnSpc>
                <a:spcPct val="150000"/>
              </a:lnSpc>
              <a:spcBef>
                <a:spcPct val="0"/>
              </a:spcBef>
              <a:buNone/>
            </a:pPr>
            <a:r>
              <a:rPr lang="zh-CN" altLang="en-US" sz="2800" dirty="0">
                <a:latin typeface="楷体_GB2312" pitchFamily="49" charset="-122"/>
                <a:ea typeface="楷体_GB2312" pitchFamily="49" charset="-122"/>
              </a:rPr>
              <a:t>    本章主要介绍了条码识别技术、射频识别技术及其应用与 </a:t>
            </a:r>
            <a:r>
              <a:rPr lang="en-US" altLang="zh-CN" sz="2800" dirty="0">
                <a:latin typeface="楷体_GB2312" pitchFamily="49" charset="-122"/>
                <a:ea typeface="楷体_GB2312" pitchFamily="49" charset="-122"/>
              </a:rPr>
              <a:t>EDI </a:t>
            </a:r>
            <a:r>
              <a:rPr lang="zh-CN" altLang="en-US" sz="2800" dirty="0">
                <a:latin typeface="楷体_GB2312" pitchFamily="49" charset="-122"/>
                <a:ea typeface="楷体_GB2312" pitchFamily="49" charset="-122"/>
              </a:rPr>
              <a:t>技术</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物流信息识别与处理技术的发展使物流管理过程变得更加简单。</a:t>
            </a:r>
            <a:endParaRPr lang="zh-CN" altLang="en-US" sz="2800" b="0" dirty="0">
              <a:latin typeface="楷体_GB2312" pitchFamily="49" charset="-122"/>
              <a:ea typeface="楷体_GB2312" pitchFamily="49" charset="-122"/>
            </a:endParaRPr>
          </a:p>
        </p:txBody>
      </p:sp>
      <p:sp>
        <p:nvSpPr>
          <p:cNvPr id="145411" name="矩形 2">
            <a:extLst>
              <a:ext uri="{FF2B5EF4-FFF2-40B4-BE49-F238E27FC236}">
                <a16:creationId xmlns:a16="http://schemas.microsoft.com/office/drawing/2014/main" id="{7FC5EE52-5AFC-4B49-ADF8-D6B2517FE72F}"/>
              </a:ext>
            </a:extLst>
          </p:cNvPr>
          <p:cNvSpPr>
            <a:spLocks noChangeArrowheads="1"/>
          </p:cNvSpPr>
          <p:nvPr/>
        </p:nvSpPr>
        <p:spPr bwMode="auto">
          <a:xfrm>
            <a:off x="3095626" y="332656"/>
            <a:ext cx="36433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zh-CN" altLang="en-US" sz="4000" b="1" dirty="0">
                <a:solidFill>
                  <a:srgbClr val="0000FF"/>
                </a:solidFill>
                <a:latin typeface="楷体_GB2312" pitchFamily="49" charset="-122"/>
                <a:ea typeface="楷体_GB2312" pitchFamily="49" charset="-122"/>
              </a:rPr>
              <a:t>本 章 小 结</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a:extLst>
              <a:ext uri="{FF2B5EF4-FFF2-40B4-BE49-F238E27FC236}">
                <a16:creationId xmlns:a16="http://schemas.microsoft.com/office/drawing/2014/main" id="{B97DA074-3E13-4686-AA0D-20C760CAB3FA}"/>
              </a:ext>
            </a:extLst>
          </p:cNvPr>
          <p:cNvSpPr>
            <a:spLocks noGrp="1" noChangeArrowheads="1"/>
          </p:cNvSpPr>
          <p:nvPr>
            <p:ph type="title"/>
          </p:nvPr>
        </p:nvSpPr>
        <p:spPr>
          <a:xfrm>
            <a:off x="607639" y="404813"/>
            <a:ext cx="8305801" cy="563562"/>
          </a:xfrm>
        </p:spPr>
        <p:txBody>
          <a:bodyPr/>
          <a:lstStyle/>
          <a:p>
            <a:pPr eaLnBrk="1" hangingPunct="1"/>
            <a:r>
              <a:rPr lang="zh-CN" altLang="en-US" sz="4000" dirty="0">
                <a:solidFill>
                  <a:srgbClr val="0000FF"/>
                </a:solidFill>
                <a:ea typeface="楷体_GB2312" pitchFamily="49" charset="-122"/>
              </a:rPr>
              <a:t>思考题</a:t>
            </a:r>
          </a:p>
        </p:txBody>
      </p:sp>
      <p:sp>
        <p:nvSpPr>
          <p:cNvPr id="146435" name="Rectangle 3">
            <a:extLst>
              <a:ext uri="{FF2B5EF4-FFF2-40B4-BE49-F238E27FC236}">
                <a16:creationId xmlns:a16="http://schemas.microsoft.com/office/drawing/2014/main" id="{12C0E6EC-3B81-43BC-B93B-E0AEDA330B7A}"/>
              </a:ext>
            </a:extLst>
          </p:cNvPr>
          <p:cNvSpPr>
            <a:spLocks noGrp="1" noChangeArrowheads="1"/>
          </p:cNvSpPr>
          <p:nvPr>
            <p:ph type="body" idx="1"/>
          </p:nvPr>
        </p:nvSpPr>
        <p:spPr>
          <a:xfrm>
            <a:off x="1023939" y="1428751"/>
            <a:ext cx="6357937" cy="3857625"/>
          </a:xfrm>
        </p:spPr>
        <p:txBody>
          <a:bodyPr/>
          <a:lstStyle/>
          <a:p>
            <a:pPr>
              <a:buFont typeface="Wingdings" panose="05000000000000000000" pitchFamily="2" charset="2"/>
              <a:buNone/>
            </a:pP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说明数据自动采集技术是什么。</a:t>
            </a:r>
          </a:p>
          <a:p>
            <a:pPr>
              <a:buFont typeface="Wingdings" panose="05000000000000000000" pitchFamily="2" charset="2"/>
              <a:buNone/>
            </a:pP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谈谈对条码技术的认识。</a:t>
            </a:r>
          </a:p>
          <a:p>
            <a:pPr>
              <a:buFont typeface="Wingdings" panose="05000000000000000000" pitchFamily="2" charset="2"/>
              <a:buNone/>
            </a:pP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说明条码的机构与种类。</a:t>
            </a:r>
          </a:p>
          <a:p>
            <a:pPr>
              <a:buFont typeface="Wingdings" panose="05000000000000000000" pitchFamily="2" charset="2"/>
              <a:buNone/>
            </a:pPr>
            <a:r>
              <a:rPr lang="en-US" altLang="zh-CN" sz="2800" dirty="0">
                <a:latin typeface="楷体_GB2312" pitchFamily="49" charset="-122"/>
                <a:ea typeface="楷体_GB2312" pitchFamily="49" charset="-122"/>
              </a:rPr>
              <a:t>4.</a:t>
            </a:r>
            <a:r>
              <a:rPr lang="zh-CN" altLang="en-US" sz="2800" dirty="0">
                <a:latin typeface="楷体_GB2312" pitchFamily="49" charset="-122"/>
                <a:ea typeface="楷体_GB2312" pitchFamily="49" charset="-122"/>
              </a:rPr>
              <a:t>条码技术的特点是什么</a:t>
            </a: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编码方法是什么</a:t>
            </a: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有哪些原则</a:t>
            </a:r>
            <a:r>
              <a:rPr lang="en-US" altLang="zh-CN" sz="2800" dirty="0">
                <a:latin typeface="楷体_GB2312" pitchFamily="49" charset="-122"/>
                <a:ea typeface="楷体_GB2312" pitchFamily="49" charset="-122"/>
              </a:rPr>
              <a:t>? </a:t>
            </a:r>
          </a:p>
          <a:p>
            <a:pPr>
              <a:buFont typeface="Wingdings" panose="05000000000000000000" pitchFamily="2" charset="2"/>
              <a:buNone/>
            </a:pPr>
            <a:r>
              <a:rPr lang="en-US" altLang="zh-CN" sz="2800" dirty="0">
                <a:latin typeface="楷体_GB2312" pitchFamily="49" charset="-122"/>
                <a:ea typeface="楷体_GB2312" pitchFamily="49" charset="-122"/>
              </a:rPr>
              <a:t>5.</a:t>
            </a:r>
            <a:r>
              <a:rPr lang="zh-CN" altLang="en-US" sz="2800" dirty="0">
                <a:latin typeface="楷体_GB2312" pitchFamily="49" charset="-122"/>
                <a:ea typeface="楷体_GB2312" pitchFamily="49" charset="-122"/>
              </a:rPr>
              <a:t>阐述</a:t>
            </a:r>
            <a:r>
              <a:rPr lang="en-US" altLang="zh-CN" sz="2800" dirty="0">
                <a:latin typeface="楷体_GB2312" pitchFamily="49" charset="-122"/>
                <a:ea typeface="楷体_GB2312" pitchFamily="49" charset="-122"/>
              </a:rPr>
              <a:t>EDI </a:t>
            </a:r>
            <a:r>
              <a:rPr lang="zh-CN" altLang="en-US" sz="2800" dirty="0">
                <a:latin typeface="楷体_GB2312" pitchFamily="49" charset="-122"/>
                <a:ea typeface="楷体_GB2312" pitchFamily="49" charset="-122"/>
              </a:rPr>
              <a:t>的要素、特点、功能及工作原理。</a:t>
            </a:r>
          </a:p>
        </p:txBody>
      </p:sp>
      <p:pic>
        <p:nvPicPr>
          <p:cNvPr id="146436" name="Picture 4" descr="鼓掌">
            <a:hlinkClick r:id="rId2"/>
            <a:extLst>
              <a:ext uri="{FF2B5EF4-FFF2-40B4-BE49-F238E27FC236}">
                <a16:creationId xmlns:a16="http://schemas.microsoft.com/office/drawing/2014/main" id="{FC61CDAF-3488-4990-800F-4B9E2A9F8C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5038" y="0"/>
            <a:ext cx="2239962"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37" name="Picture 5" descr="月童">
            <a:extLst>
              <a:ext uri="{FF2B5EF4-FFF2-40B4-BE49-F238E27FC236}">
                <a16:creationId xmlns:a16="http://schemas.microsoft.com/office/drawing/2014/main" id="{B8547748-8C11-4848-93CC-0343A87BAA6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537325" y="4286250"/>
            <a:ext cx="257175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38" name="Picture 6" descr="u=3351678279,3785466338&amp;fm=0&amp;gp=0">
            <a:hlinkClick r:id="rId5"/>
            <a:extLst>
              <a:ext uri="{FF2B5EF4-FFF2-40B4-BE49-F238E27FC236}">
                <a16:creationId xmlns:a16="http://schemas.microsoft.com/office/drawing/2014/main" id="{8F233F6C-0DB2-456C-8E1F-70B83197B8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2564" y="5500688"/>
            <a:ext cx="236378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33DF61E8-1BDC-4662-BCAB-D002DC3EA7B1}"/>
              </a:ext>
            </a:extLst>
          </p:cNvPr>
          <p:cNvSpPr>
            <a:spLocks noGrp="1" noChangeArrowheads="1"/>
          </p:cNvSpPr>
          <p:nvPr>
            <p:ph type="title"/>
          </p:nvPr>
        </p:nvSpPr>
        <p:spPr>
          <a:xfrm>
            <a:off x="607639" y="404813"/>
            <a:ext cx="8305801" cy="563562"/>
          </a:xfrm>
        </p:spPr>
        <p:txBody>
          <a:bodyPr/>
          <a:lstStyle/>
          <a:p>
            <a:pPr eaLnBrk="1" hangingPunct="1"/>
            <a:r>
              <a:rPr lang="zh-CN" altLang="en-US" sz="4000" dirty="0">
                <a:solidFill>
                  <a:srgbClr val="0000FF"/>
                </a:solidFill>
                <a:ea typeface="楷体_GB2312" pitchFamily="49" charset="-122"/>
              </a:rPr>
              <a:t>思考题</a:t>
            </a:r>
          </a:p>
        </p:txBody>
      </p:sp>
      <p:sp>
        <p:nvSpPr>
          <p:cNvPr id="147459" name="Rectangle 3">
            <a:extLst>
              <a:ext uri="{FF2B5EF4-FFF2-40B4-BE49-F238E27FC236}">
                <a16:creationId xmlns:a16="http://schemas.microsoft.com/office/drawing/2014/main" id="{765B64C2-990D-4380-91E7-97A1DF484D9C}"/>
              </a:ext>
            </a:extLst>
          </p:cNvPr>
          <p:cNvSpPr>
            <a:spLocks noGrp="1" noChangeArrowheads="1"/>
          </p:cNvSpPr>
          <p:nvPr>
            <p:ph type="body" idx="1"/>
          </p:nvPr>
        </p:nvSpPr>
        <p:spPr>
          <a:xfrm>
            <a:off x="992188" y="2205039"/>
            <a:ext cx="6572250" cy="2879725"/>
          </a:xfrm>
        </p:spPr>
        <p:txBody>
          <a:bodyPr/>
          <a:lstStyle/>
          <a:p>
            <a:pPr>
              <a:buFont typeface="Wingdings" panose="05000000000000000000" pitchFamily="2" charset="2"/>
              <a:buNone/>
            </a:pPr>
            <a:r>
              <a:rPr lang="en-US" altLang="zh-CN" sz="2800" dirty="0">
                <a:latin typeface="楷体_GB2312" pitchFamily="49" charset="-122"/>
                <a:ea typeface="楷体_GB2312" pitchFamily="49" charset="-122"/>
              </a:rPr>
              <a:t>6.</a:t>
            </a:r>
            <a:r>
              <a:rPr lang="zh-CN" altLang="en-US" sz="2800" dirty="0">
                <a:latin typeface="楷体_GB2312" pitchFamily="49" charset="-122"/>
                <a:ea typeface="楷体_GB2312" pitchFamily="49" charset="-122"/>
              </a:rPr>
              <a:t>射频识别技术的定义与特点是什么</a:t>
            </a:r>
            <a:r>
              <a:rPr lang="en-US" altLang="zh-CN" sz="2800" dirty="0">
                <a:latin typeface="楷体_GB2312" pitchFamily="49" charset="-122"/>
                <a:ea typeface="楷体_GB2312" pitchFamily="49" charset="-122"/>
              </a:rPr>
              <a:t>?</a:t>
            </a:r>
          </a:p>
          <a:p>
            <a:pPr>
              <a:buFont typeface="Wingdings" panose="05000000000000000000" pitchFamily="2" charset="2"/>
              <a:buNone/>
            </a:pPr>
            <a:r>
              <a:rPr lang="en-US" altLang="zh-CN" sz="2800" dirty="0">
                <a:latin typeface="楷体_GB2312" pitchFamily="49" charset="-122"/>
                <a:ea typeface="楷体_GB2312" pitchFamily="49" charset="-122"/>
              </a:rPr>
              <a:t>7.</a:t>
            </a:r>
            <a:r>
              <a:rPr lang="zh-CN" altLang="en-US" sz="2800" dirty="0">
                <a:latin typeface="楷体_GB2312" pitchFamily="49" charset="-122"/>
                <a:ea typeface="楷体_GB2312" pitchFamily="49" charset="-122"/>
              </a:rPr>
              <a:t>射频识别技术有哪些组成结构</a:t>
            </a:r>
            <a:r>
              <a:rPr lang="en-US" altLang="zh-CN" sz="2800" dirty="0">
                <a:latin typeface="楷体_GB2312" pitchFamily="49" charset="-122"/>
                <a:ea typeface="楷体_GB2312" pitchFamily="49" charset="-122"/>
              </a:rPr>
              <a:t>?</a:t>
            </a:r>
          </a:p>
          <a:p>
            <a:pPr>
              <a:buFont typeface="Wingdings" panose="05000000000000000000" pitchFamily="2" charset="2"/>
              <a:buNone/>
            </a:pPr>
            <a:r>
              <a:rPr lang="en-US" altLang="zh-CN" sz="2800" dirty="0">
                <a:latin typeface="楷体_GB2312" pitchFamily="49" charset="-122"/>
                <a:ea typeface="楷体_GB2312" pitchFamily="49" charset="-122"/>
              </a:rPr>
              <a:t>8.</a:t>
            </a:r>
            <a:r>
              <a:rPr lang="zh-CN" altLang="en-US" sz="2800" dirty="0">
                <a:latin typeface="楷体_GB2312" pitchFamily="49" charset="-122"/>
                <a:ea typeface="楷体_GB2312" pitchFamily="49" charset="-122"/>
              </a:rPr>
              <a:t>对射频识别技术的应用有哪些</a:t>
            </a:r>
            <a:r>
              <a:rPr lang="en-US" altLang="zh-CN" sz="2800" dirty="0">
                <a:latin typeface="楷体_GB2312" pitchFamily="49" charset="-122"/>
                <a:ea typeface="楷体_GB2312" pitchFamily="49" charset="-122"/>
              </a:rPr>
              <a:t>?</a:t>
            </a:r>
          </a:p>
          <a:p>
            <a:pPr>
              <a:buFont typeface="Wingdings" panose="05000000000000000000" pitchFamily="2" charset="2"/>
              <a:buNone/>
            </a:pPr>
            <a:r>
              <a:rPr lang="en-US" altLang="zh-CN" sz="2800" dirty="0">
                <a:latin typeface="楷体_GB2312" pitchFamily="49" charset="-122"/>
                <a:ea typeface="楷体_GB2312" pitchFamily="49" charset="-122"/>
              </a:rPr>
              <a:t>9.EDI </a:t>
            </a:r>
            <a:r>
              <a:rPr lang="zh-CN" altLang="en-US" sz="2800" dirty="0">
                <a:latin typeface="楷体_GB2312" pitchFamily="49" charset="-122"/>
                <a:ea typeface="楷体_GB2312" pitchFamily="49" charset="-122"/>
              </a:rPr>
              <a:t>的定义、特点与作用是什么</a:t>
            </a:r>
            <a:r>
              <a:rPr lang="en-US" altLang="zh-CN" sz="2800" dirty="0">
                <a:latin typeface="楷体_GB2312" pitchFamily="49" charset="-122"/>
                <a:ea typeface="楷体_GB2312" pitchFamily="49" charset="-122"/>
              </a:rPr>
              <a:t>?</a:t>
            </a:r>
          </a:p>
          <a:p>
            <a:pPr>
              <a:buFont typeface="Wingdings" panose="05000000000000000000" pitchFamily="2" charset="2"/>
              <a:buNone/>
            </a:pPr>
            <a:r>
              <a:rPr lang="en-US" altLang="zh-CN" sz="2800" dirty="0">
                <a:latin typeface="楷体_GB2312" pitchFamily="49" charset="-122"/>
                <a:ea typeface="楷体_GB2312" pitchFamily="49" charset="-122"/>
              </a:rPr>
              <a:t>10.</a:t>
            </a:r>
            <a:r>
              <a:rPr lang="zh-CN" altLang="en-US" sz="2800" dirty="0">
                <a:latin typeface="楷体_GB2312" pitchFamily="49" charset="-122"/>
                <a:ea typeface="楷体_GB2312" pitchFamily="49" charset="-122"/>
              </a:rPr>
              <a:t>说明 </a:t>
            </a:r>
            <a:r>
              <a:rPr lang="en-US" altLang="zh-CN" sz="2800" dirty="0">
                <a:latin typeface="楷体_GB2312" pitchFamily="49" charset="-122"/>
                <a:ea typeface="楷体_GB2312" pitchFamily="49" charset="-122"/>
              </a:rPr>
              <a:t>RDI </a:t>
            </a:r>
            <a:r>
              <a:rPr lang="zh-CN" altLang="en-US" sz="2800" dirty="0">
                <a:latin typeface="楷体_GB2312" pitchFamily="49" charset="-122"/>
                <a:ea typeface="楷体_GB2312" pitchFamily="49" charset="-122"/>
              </a:rPr>
              <a:t>系统的组成与工作原理。</a:t>
            </a:r>
          </a:p>
        </p:txBody>
      </p:sp>
      <p:pic>
        <p:nvPicPr>
          <p:cNvPr id="147460" name="Picture 4" descr="鼓掌">
            <a:hlinkClick r:id="rId2"/>
            <a:extLst>
              <a:ext uri="{FF2B5EF4-FFF2-40B4-BE49-F238E27FC236}">
                <a16:creationId xmlns:a16="http://schemas.microsoft.com/office/drawing/2014/main" id="{A0C2D5E9-52A0-41EC-B06D-D0FA4F0FF0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5038" y="142875"/>
            <a:ext cx="2239962"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1" name="Picture 5" descr="月童">
            <a:extLst>
              <a:ext uri="{FF2B5EF4-FFF2-40B4-BE49-F238E27FC236}">
                <a16:creationId xmlns:a16="http://schemas.microsoft.com/office/drawing/2014/main" id="{4460F5DF-D168-4CFF-BF2A-2B2D4C4FCFA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953250" y="4286250"/>
            <a:ext cx="257175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2" name="Picture 6" descr="u=3351678279,3785466338&amp;fm=0&amp;gp=0">
            <a:hlinkClick r:id="rId5"/>
            <a:extLst>
              <a:ext uri="{FF2B5EF4-FFF2-40B4-BE49-F238E27FC236}">
                <a16:creationId xmlns:a16="http://schemas.microsoft.com/office/drawing/2014/main" id="{FB66B4A8-2B17-4005-A84D-B1E87799FB9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9689" y="5643563"/>
            <a:ext cx="236378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a:extLst>
              <a:ext uri="{FF2B5EF4-FFF2-40B4-BE49-F238E27FC236}">
                <a16:creationId xmlns:a16="http://schemas.microsoft.com/office/drawing/2014/main" id="{A2604379-3E6D-4CF2-9DE6-38070E72AC42}"/>
              </a:ext>
            </a:extLst>
          </p:cNvPr>
          <p:cNvSpPr>
            <a:spLocks noChangeArrowheads="1" noChangeShapeType="1" noTextEdit="1"/>
          </p:cNvSpPr>
          <p:nvPr/>
        </p:nvSpPr>
        <p:spPr bwMode="gray">
          <a:xfrm>
            <a:off x="1281113" y="1628775"/>
            <a:ext cx="5173662" cy="1987550"/>
          </a:xfrm>
          <a:prstGeom prst="rect">
            <a:avLst/>
          </a:prstGeom>
        </p:spPr>
        <p:txBody>
          <a:bodyPr wrap="none" fromWordArt="1">
            <a:prstTxWarp prst="textCascadeUp">
              <a:avLst>
                <a:gd name="adj" fmla="val 44444"/>
              </a:avLst>
            </a:prstTxWarp>
          </a:bodyPr>
          <a:lstStyle/>
          <a:p>
            <a:pPr algn="ctr"/>
            <a:r>
              <a:rPr lang="en-US" altLang="zh-CN" sz="3600" b="1" kern="10">
                <a:ln w="19050">
                  <a:solidFill>
                    <a:srgbClr val="FFFFFF"/>
                  </a:solidFill>
                  <a:round/>
                  <a:headEnd/>
                  <a:tailEnd/>
                </a:ln>
                <a:solidFill>
                  <a:srgbClr val="FFCC00"/>
                </a:solidFill>
                <a:effectLst>
                  <a:outerShdw dist="53882" dir="2700000" algn="ctr" rotWithShape="0">
                    <a:schemeClr val="tx1">
                      <a:alpha val="50000"/>
                    </a:schemeClr>
                  </a:outerShdw>
                </a:effectLst>
                <a:cs typeface="Arial" panose="020B0604020202020204" pitchFamily="34" charset="0"/>
              </a:rPr>
              <a:t>Thank You !</a:t>
            </a:r>
            <a:endParaRPr lang="zh-CN" altLang="en-US" sz="3600" b="1" kern="10">
              <a:ln w="19050">
                <a:solidFill>
                  <a:srgbClr val="FFFFFF"/>
                </a:solidFill>
                <a:round/>
                <a:headEnd/>
                <a:tailEnd/>
              </a:ln>
              <a:solidFill>
                <a:srgbClr val="FFCC00"/>
              </a:solidFill>
              <a:effectLst>
                <a:outerShdw dist="53882" dir="2700000" algn="ctr" rotWithShape="0">
                  <a:schemeClr val="tx1">
                    <a:alpha val="50000"/>
                  </a:schemeClr>
                </a:outerShdw>
              </a:effectLst>
              <a:cs typeface="Arial" panose="020B0604020202020204" pitchFamily="34" charset="0"/>
            </a:endParaRPr>
          </a:p>
        </p:txBody>
      </p:sp>
      <p:pic>
        <p:nvPicPr>
          <p:cNvPr id="148484" name="Picture 6" descr="u=48506713,930299656&amp;fm=0&amp;gp=0">
            <a:extLst>
              <a:ext uri="{FF2B5EF4-FFF2-40B4-BE49-F238E27FC236}">
                <a16:creationId xmlns:a16="http://schemas.microsoft.com/office/drawing/2014/main" id="{33C46E65-58FA-4D7D-8581-6246B3E3DBD1}"/>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3860800"/>
            <a:ext cx="21590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90EAC7E-8CB3-455E-BBED-7FB48D91253F}"/>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pic>
        <p:nvPicPr>
          <p:cNvPr id="20483" name="图片 4" descr="sspictmp00078E">
            <a:extLst>
              <a:ext uri="{FF2B5EF4-FFF2-40B4-BE49-F238E27FC236}">
                <a16:creationId xmlns:a16="http://schemas.microsoft.com/office/drawing/2014/main" id="{6655DEBC-8374-48D8-88A6-8460F9C0B4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125" y="2071689"/>
            <a:ext cx="7416800" cy="362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ver dir="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80E01E2B-9EF9-4AAB-AE1A-B32524F9E579}"/>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sp>
        <p:nvSpPr>
          <p:cNvPr id="21507" name="Rectangle 3">
            <a:extLst>
              <a:ext uri="{FF2B5EF4-FFF2-40B4-BE49-F238E27FC236}">
                <a16:creationId xmlns:a16="http://schemas.microsoft.com/office/drawing/2014/main" id="{2FE5EC80-98A7-4427-B807-EEFBA9B990E8}"/>
              </a:ext>
            </a:extLst>
          </p:cNvPr>
          <p:cNvSpPr>
            <a:spLocks noGrp="1" noChangeArrowheads="1"/>
          </p:cNvSpPr>
          <p:nvPr>
            <p:ph type="body" idx="1"/>
          </p:nvPr>
        </p:nvSpPr>
        <p:spPr>
          <a:xfrm>
            <a:off x="1238251" y="1285875"/>
            <a:ext cx="7572375" cy="4929188"/>
          </a:xfrm>
        </p:spPr>
        <p:txBody>
          <a:bodyPr/>
          <a:lstStyle/>
          <a:p>
            <a:pPr>
              <a:lnSpc>
                <a:spcPct val="120000"/>
              </a:lnSpc>
              <a:buFont typeface="Wingdings" panose="05000000000000000000" pitchFamily="2" charset="2"/>
              <a:buNone/>
            </a:pPr>
            <a:r>
              <a:rPr lang="zh-CN" altLang="en-US" sz="2800" dirty="0">
                <a:ea typeface="宋体" panose="02010600030101010101" pitchFamily="2" charset="-122"/>
              </a:rPr>
              <a:t>        </a:t>
            </a:r>
            <a:r>
              <a:rPr lang="zh-CN" altLang="en-US" sz="2800" dirty="0">
                <a:latin typeface="楷体_GB2312" pitchFamily="49" charset="-122"/>
                <a:ea typeface="楷体_GB2312" pitchFamily="49" charset="-122"/>
              </a:rPr>
              <a:t>条码标志商品起源于美国，并形成了一个独立的编码系统</a:t>
            </a:r>
            <a:r>
              <a:rPr lang="en-US" altLang="zh-CN" sz="2800" dirty="0">
                <a:latin typeface="楷体_GB2312" pitchFamily="49" charset="-122"/>
                <a:ea typeface="楷体_GB2312" pitchFamily="49" charset="-122"/>
              </a:rPr>
              <a:t>——UPC</a:t>
            </a:r>
            <a:r>
              <a:rPr lang="zh-CN" altLang="en-US" sz="2800" dirty="0">
                <a:latin typeface="楷体_GB2312" pitchFamily="49" charset="-122"/>
                <a:ea typeface="楷体_GB2312" pitchFamily="49" charset="-122"/>
              </a:rPr>
              <a:t>系统，由于国际物品编码协会推出的国际通用编码系统</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系统，在世界范围内得到迅速推广应用，所以</a:t>
            </a:r>
            <a:r>
              <a:rPr lang="en-US" altLang="zh-CN" sz="2800" dirty="0">
                <a:latin typeface="楷体_GB2312" pitchFamily="49" charset="-122"/>
                <a:ea typeface="楷体_GB2312" pitchFamily="49" charset="-122"/>
              </a:rPr>
              <a:t>UPC</a:t>
            </a:r>
            <a:r>
              <a:rPr lang="zh-CN" altLang="en-US" sz="2800" dirty="0">
                <a:latin typeface="楷体_GB2312" pitchFamily="49" charset="-122"/>
                <a:ea typeface="楷体_GB2312" pitchFamily="49" charset="-122"/>
              </a:rPr>
              <a:t>系统的影响逐渐减小。为适应</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条码的蓬勃发展，北美地区大部分商店的扫描系统更新改造为能同时识读</a:t>
            </a:r>
            <a:r>
              <a:rPr lang="en-US" altLang="zh-CN" sz="2800" dirty="0">
                <a:latin typeface="楷体_GB2312" pitchFamily="49" charset="-122"/>
                <a:ea typeface="楷体_GB2312" pitchFamily="49" charset="-122"/>
              </a:rPr>
              <a:t>UPC</a:t>
            </a:r>
            <a:r>
              <a:rPr lang="zh-CN" altLang="en-US" sz="2800" dirty="0">
                <a:latin typeface="楷体_GB2312" pitchFamily="49" charset="-122"/>
                <a:ea typeface="楷体_GB2312" pitchFamily="49" charset="-122"/>
              </a:rPr>
              <a:t>条码和</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条码的自动化系统。为适应市场需要，</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系统和</a:t>
            </a:r>
            <a:r>
              <a:rPr lang="en-US" altLang="zh-CN" sz="2800" dirty="0">
                <a:latin typeface="楷体_GB2312" pitchFamily="49" charset="-122"/>
                <a:ea typeface="楷体_GB2312" pitchFamily="49" charset="-122"/>
              </a:rPr>
              <a:t>UPC</a:t>
            </a:r>
            <a:r>
              <a:rPr lang="zh-CN" altLang="en-US" sz="2800" dirty="0">
                <a:latin typeface="楷体_GB2312" pitchFamily="49" charset="-122"/>
                <a:ea typeface="楷体_GB2312" pitchFamily="49" charset="-122"/>
              </a:rPr>
              <a:t>系统最终合并为一个全球统</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的标志系统</a:t>
            </a:r>
            <a:r>
              <a:rPr lang="en-US" altLang="zh-CN" sz="2800" dirty="0">
                <a:latin typeface="楷体_GB2312" pitchFamily="49" charset="-122"/>
                <a:ea typeface="楷体_GB2312" pitchFamily="49" charset="-122"/>
              </a:rPr>
              <a:t>——EAN.UCC</a:t>
            </a:r>
            <a:r>
              <a:rPr lang="zh-CN" altLang="en-US" sz="2800" dirty="0">
                <a:latin typeface="楷体_GB2312" pitchFamily="49" charset="-122"/>
                <a:ea typeface="楷体_GB2312" pitchFamily="49" charset="-122"/>
              </a:rPr>
              <a:t>系统。</a:t>
            </a:r>
          </a:p>
        </p:txBody>
      </p:sp>
    </p:spTree>
  </p:cSld>
  <p:clrMapOvr>
    <a:masterClrMapping/>
  </p:clrMapOvr>
  <p:transition>
    <p:cover dir="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5C597F4F-8ACB-4E7F-9D1C-7F1C1B57CA36}"/>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sp>
        <p:nvSpPr>
          <p:cNvPr id="22531" name="Rectangle 3">
            <a:extLst>
              <a:ext uri="{FF2B5EF4-FFF2-40B4-BE49-F238E27FC236}">
                <a16:creationId xmlns:a16="http://schemas.microsoft.com/office/drawing/2014/main" id="{67555144-630E-4239-96E6-D35B51537EF9}"/>
              </a:ext>
            </a:extLst>
          </p:cNvPr>
          <p:cNvSpPr>
            <a:spLocks noGrp="1" noChangeArrowheads="1"/>
          </p:cNvSpPr>
          <p:nvPr>
            <p:ph type="body" idx="1"/>
          </p:nvPr>
        </p:nvSpPr>
        <p:spPr>
          <a:xfrm>
            <a:off x="1423989" y="1271589"/>
            <a:ext cx="7215187" cy="5214937"/>
          </a:xfrm>
        </p:spPr>
        <p:txBody>
          <a:bodyPr/>
          <a:lstStyle/>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3.物流条码</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）物流条码特征</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物流条码是指用以标志物流领域中具体实物的一种特殊代码，是整个供应链过程，包括生产厂家、配送业、运输业、消费者等环节的共享信息。通过物流条码数据的采集、反馈，提高整个物流系统的经济效益。</a:t>
            </a:r>
          </a:p>
        </p:txBody>
      </p:sp>
    </p:spTree>
  </p:cSld>
  <p:clrMapOvr>
    <a:masterClrMapping/>
  </p:clrMapOvr>
  <p:transition>
    <p:cover dir="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A693D541-7DEB-4019-8F35-4F0B5CF61678}"/>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sp>
        <p:nvSpPr>
          <p:cNvPr id="23555" name="Rectangle 3">
            <a:extLst>
              <a:ext uri="{FF2B5EF4-FFF2-40B4-BE49-F238E27FC236}">
                <a16:creationId xmlns:a16="http://schemas.microsoft.com/office/drawing/2014/main" id="{0E786DA6-654C-4DF5-B71C-5A5C5E3DC0E1}"/>
              </a:ext>
            </a:extLst>
          </p:cNvPr>
          <p:cNvSpPr>
            <a:spLocks noGrp="1" noChangeArrowheads="1"/>
          </p:cNvSpPr>
          <p:nvPr>
            <p:ph type="body" idx="1"/>
          </p:nvPr>
        </p:nvSpPr>
        <p:spPr>
          <a:xfrm>
            <a:off x="1023938" y="1143001"/>
            <a:ext cx="7715250" cy="5286375"/>
          </a:xfrm>
        </p:spPr>
        <p:txBody>
          <a:bodyPr/>
          <a:lstStyle/>
          <a:p>
            <a:pPr>
              <a:lnSpc>
                <a:spcPct val="11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与商品条码相比，物流条码有如下特征：</a:t>
            </a:r>
          </a:p>
          <a:p>
            <a:pPr>
              <a:lnSpc>
                <a:spcPct val="110000"/>
              </a:lnSpc>
              <a:buFont typeface="Wingdings" panose="05000000000000000000" pitchFamily="2" charset="2"/>
              <a:buNone/>
            </a:pPr>
            <a:r>
              <a:rPr lang="en-US" altLang="zh-CN" sz="2800" dirty="0">
                <a:latin typeface="楷体_GB2312" pitchFamily="49" charset="-122"/>
                <a:ea typeface="楷体_GB2312" pitchFamily="49" charset="-122"/>
              </a:rPr>
              <a:t>      </a:t>
            </a:r>
            <a:r>
              <a:rPr lang="en-US" altLang="zh-CN" sz="2800" dirty="0">
                <a:solidFill>
                  <a:srgbClr val="003FBC"/>
                </a:solidFill>
                <a:latin typeface="楷体_GB2312" pitchFamily="49" charset="-122"/>
                <a:ea typeface="楷体_GB2312" pitchFamily="49" charset="-122"/>
              </a:rPr>
              <a:t>1)</a:t>
            </a:r>
            <a:r>
              <a:rPr lang="zh-CN" altLang="en-US" sz="2800" dirty="0">
                <a:solidFill>
                  <a:srgbClr val="003FBC"/>
                </a:solidFill>
                <a:latin typeface="楷体_GB2312" pitchFamily="49" charset="-122"/>
                <a:ea typeface="楷体_GB2312" pitchFamily="49" charset="-122"/>
              </a:rPr>
              <a:t>储运单元的唯一标志</a:t>
            </a:r>
            <a:endParaRPr lang="en-US" altLang="zh-CN" sz="2800" dirty="0">
              <a:solidFill>
                <a:srgbClr val="003FBC"/>
              </a:solidFill>
              <a:latin typeface="楷体_GB2312" pitchFamily="49" charset="-122"/>
              <a:ea typeface="楷体_GB2312" pitchFamily="49" charset="-122"/>
            </a:endParaRPr>
          </a:p>
          <a:p>
            <a:pPr>
              <a:lnSpc>
                <a:spcPct val="110000"/>
              </a:lnSpc>
              <a:buFont typeface="Wingdings" panose="05000000000000000000" pitchFamily="2" charset="2"/>
              <a:buNone/>
            </a:pPr>
            <a:r>
              <a:rPr lang="zh-CN" altLang="en-US" sz="2800" dirty="0">
                <a:latin typeface="楷体_GB2312" pitchFamily="49" charset="-122"/>
                <a:ea typeface="楷体_GB2312" pitchFamily="49" charset="-122"/>
              </a:rPr>
              <a:t>      商品条码是单件商品的唯一标志，物流条码是储运单元的唯一标志，。</a:t>
            </a:r>
          </a:p>
          <a:p>
            <a:pPr>
              <a:lnSpc>
                <a:spcPct val="110000"/>
              </a:lnSpc>
              <a:buFont typeface="Wingdings" panose="05000000000000000000" pitchFamily="2" charset="2"/>
              <a:buNone/>
            </a:pPr>
            <a:r>
              <a:rPr lang="en-US" altLang="en-US" sz="2800" dirty="0">
                <a:solidFill>
                  <a:srgbClr val="002060"/>
                </a:solidFill>
                <a:latin typeface="楷体_GB2312" pitchFamily="49" charset="-122"/>
                <a:ea typeface="楷体_GB2312" pitchFamily="49" charset="-122"/>
              </a:rPr>
              <a:t>      </a:t>
            </a:r>
            <a:r>
              <a:rPr lang="en-US" altLang="en-US" sz="2800" dirty="0">
                <a:solidFill>
                  <a:srgbClr val="003FBC"/>
                </a:solidFill>
                <a:latin typeface="楷体_GB2312" pitchFamily="49" charset="-122"/>
                <a:ea typeface="楷体_GB2312" pitchFamily="49" charset="-122"/>
              </a:rPr>
              <a:t>2)</a:t>
            </a:r>
            <a:r>
              <a:rPr lang="zh-CN" altLang="en-US" sz="2800" dirty="0">
                <a:solidFill>
                  <a:srgbClr val="003FBC"/>
                </a:solidFill>
                <a:latin typeface="楷体_GB2312" pitchFamily="49" charset="-122"/>
                <a:ea typeface="楷体_GB2312" pitchFamily="49" charset="-122"/>
              </a:rPr>
              <a:t>服务于供应链全过程</a:t>
            </a:r>
            <a:endParaRPr lang="en-US" altLang="zh-CN" sz="2800" dirty="0">
              <a:solidFill>
                <a:srgbClr val="003FBC"/>
              </a:solidFill>
              <a:latin typeface="楷体_GB2312" pitchFamily="49" charset="-122"/>
              <a:ea typeface="楷体_GB2312" pitchFamily="49" charset="-122"/>
            </a:endParaRPr>
          </a:p>
          <a:p>
            <a:pPr>
              <a:lnSpc>
                <a:spcPct val="110000"/>
              </a:lnSpc>
              <a:buFont typeface="Wingdings" panose="05000000000000000000" pitchFamily="2" charset="2"/>
              <a:buNone/>
            </a:pPr>
            <a:r>
              <a:rPr lang="zh-CN" altLang="en-US" sz="2800" dirty="0">
                <a:latin typeface="楷体_GB2312" pitchFamily="49" charset="-122"/>
                <a:ea typeface="楷体_GB2312" pitchFamily="49" charset="-122"/>
              </a:rPr>
              <a:t>      商品条码服务于消费环节，是零售业现代化、信息化管理的基础。</a:t>
            </a:r>
          </a:p>
          <a:p>
            <a:pPr>
              <a:lnSpc>
                <a:spcPct val="110000"/>
              </a:lnSpc>
              <a:buFont typeface="Wingdings" panose="05000000000000000000" pitchFamily="2" charset="2"/>
              <a:buNone/>
            </a:pPr>
            <a:r>
              <a:rPr lang="zh-CN" altLang="en-US" sz="2800" dirty="0">
                <a:latin typeface="楷体_GB2312" pitchFamily="49" charset="-122"/>
                <a:ea typeface="楷体_GB2312" pitchFamily="49" charset="-122"/>
              </a:rPr>
              <a:t>      物流条码服务于供应链全过程，是产品经过包装、运输、仓储、分拣、配送、零售商店若干环节中的唯一标志，涉及面更广，是多种行业共享的通用数据。</a:t>
            </a:r>
          </a:p>
        </p:txBody>
      </p:sp>
    </p:spTree>
  </p:cSld>
  <p:clrMapOvr>
    <a:masterClrMapping/>
  </p:clrMapOvr>
  <p:transition>
    <p:cover dir="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26E549A7-881C-44A6-AD95-3568B79F70CB}"/>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sp>
        <p:nvSpPr>
          <p:cNvPr id="24579" name="Rectangle 3">
            <a:extLst>
              <a:ext uri="{FF2B5EF4-FFF2-40B4-BE49-F238E27FC236}">
                <a16:creationId xmlns:a16="http://schemas.microsoft.com/office/drawing/2014/main" id="{26808CE5-129D-4FD1-A45E-4B4515C60AC1}"/>
              </a:ext>
            </a:extLst>
          </p:cNvPr>
          <p:cNvSpPr>
            <a:spLocks noGrp="1" noChangeArrowheads="1"/>
          </p:cNvSpPr>
          <p:nvPr>
            <p:ph type="body" idx="1"/>
          </p:nvPr>
        </p:nvSpPr>
        <p:spPr>
          <a:xfrm>
            <a:off x="1023938" y="1571626"/>
            <a:ext cx="7715250" cy="5286375"/>
          </a:xfrm>
        </p:spPr>
        <p:txBody>
          <a:bodyPr/>
          <a:lstStyle/>
          <a:p>
            <a:pPr>
              <a:lnSpc>
                <a:spcPct val="150000"/>
              </a:lnSpc>
              <a:buFont typeface="Wingdings" panose="05000000000000000000" pitchFamily="2" charset="2"/>
              <a:buNone/>
            </a:pPr>
            <a:r>
              <a:rPr lang="en-US" altLang="zh-CN" sz="2800" dirty="0">
                <a:solidFill>
                  <a:srgbClr val="003FBC"/>
                </a:solidFill>
                <a:latin typeface="楷体_GB2312" pitchFamily="49" charset="-122"/>
                <a:ea typeface="楷体_GB2312" pitchFamily="49" charset="-122"/>
              </a:rPr>
              <a:t>3)</a:t>
            </a:r>
            <a:r>
              <a:rPr lang="zh-CN" altLang="en-US" sz="2800" dirty="0">
                <a:solidFill>
                  <a:srgbClr val="003FBC"/>
                </a:solidFill>
                <a:latin typeface="楷体_GB2312" pitchFamily="49" charset="-122"/>
                <a:ea typeface="楷体_GB2312" pitchFamily="49" charset="-122"/>
              </a:rPr>
              <a:t>信息多</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商品条码是一个无含义的</a:t>
            </a:r>
            <a:r>
              <a:rPr lang="en-US" altLang="zh-CN" sz="2800" dirty="0">
                <a:latin typeface="楷体_GB2312" pitchFamily="49" charset="-122"/>
                <a:ea typeface="楷体_GB2312" pitchFamily="49" charset="-122"/>
              </a:rPr>
              <a:t>13</a:t>
            </a:r>
            <a:r>
              <a:rPr lang="zh-CN" altLang="en-US" sz="2800" dirty="0">
                <a:latin typeface="楷体_GB2312" pitchFamily="49" charset="-122"/>
                <a:ea typeface="楷体_GB2312" pitchFamily="49" charset="-122"/>
              </a:rPr>
              <a:t>位数字条码；而物流条码是一个可变的、可表示多种含义、多种信息的条码，是货运包装的唯一标志，可表示货物的体积、重量、生产日期、批号等信息，是贸易伙伴根据贸易过程中共同的需求，经过协商统一制定的。</a:t>
            </a:r>
          </a:p>
          <a:p>
            <a:pPr>
              <a:lnSpc>
                <a:spcPct val="120000"/>
              </a:lnSpc>
              <a:buFont typeface="Wingdings" panose="05000000000000000000" pitchFamily="2" charset="2"/>
              <a:buNone/>
            </a:pPr>
            <a:endParaRPr lang="zh-CN" altLang="en-US" sz="2800" dirty="0">
              <a:ea typeface="宋体" panose="02010600030101010101" pitchFamily="2" charset="-122"/>
            </a:endParaRPr>
          </a:p>
          <a:p>
            <a:pPr>
              <a:lnSpc>
                <a:spcPct val="120000"/>
              </a:lnSpc>
              <a:buFont typeface="Wingdings" panose="05000000000000000000" pitchFamily="2" charset="2"/>
              <a:buNone/>
            </a:pPr>
            <a:endParaRPr lang="zh-CN" altLang="en-US" sz="2800" dirty="0">
              <a:latin typeface="楷体_GB2312" pitchFamily="49" charset="-122"/>
              <a:ea typeface="楷体_GB2312" pitchFamily="49" charset="-122"/>
            </a:endParaRPr>
          </a:p>
        </p:txBody>
      </p:sp>
    </p:spTree>
  </p:cSld>
  <p:clrMapOvr>
    <a:masterClrMapping/>
  </p:clrMapOvr>
  <p:transition>
    <p:cover dir="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en-US" dirty="0"/>
              <a:t>第四章  物流信息识别与处理技术</a:t>
            </a:r>
          </a:p>
        </p:txBody>
      </p:sp>
      <p:sp>
        <p:nvSpPr>
          <p:cNvPr id="2" name="内容占位符 1"/>
          <p:cNvSpPr>
            <a:spLocks noGrp="1"/>
          </p:cNvSpPr>
          <p:nvPr>
            <p:ph idx="1"/>
          </p:nvPr>
        </p:nvSpPr>
        <p:spPr/>
        <p:txBody>
          <a:bodyPr/>
          <a:lstStyle/>
          <a:p>
            <a:r>
              <a:rPr lang="zh-CN" altLang="en-US" dirty="0"/>
              <a:t>第一节 条码识别技术</a:t>
            </a:r>
          </a:p>
          <a:p>
            <a:r>
              <a:rPr lang="zh-CN" altLang="en-US" dirty="0"/>
              <a:t>第二节 射频识别技术及应用</a:t>
            </a:r>
          </a:p>
          <a:p>
            <a:r>
              <a:rPr lang="zh-CN" altLang="en-US" dirty="0"/>
              <a:t>第三节 信息传输与交换技术</a:t>
            </a:r>
          </a:p>
        </p:txBody>
      </p:sp>
    </p:spTree>
    <p:extLst>
      <p:ext uri="{BB962C8B-B14F-4D97-AF65-F5344CB8AC3E}">
        <p14:creationId xmlns:p14="http://schemas.microsoft.com/office/powerpoint/2010/main" val="385607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69B75444-EA90-47E8-BA77-549571D702DB}"/>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sp>
        <p:nvSpPr>
          <p:cNvPr id="25603" name="Rectangle 3">
            <a:extLst>
              <a:ext uri="{FF2B5EF4-FFF2-40B4-BE49-F238E27FC236}">
                <a16:creationId xmlns:a16="http://schemas.microsoft.com/office/drawing/2014/main" id="{E9F71BDB-3205-4A3D-8273-A0C87E30E6ED}"/>
              </a:ext>
            </a:extLst>
          </p:cNvPr>
          <p:cNvSpPr>
            <a:spLocks noGrp="1" noChangeArrowheads="1"/>
          </p:cNvSpPr>
          <p:nvPr>
            <p:ph type="body" idx="1"/>
          </p:nvPr>
        </p:nvSpPr>
        <p:spPr>
          <a:xfrm>
            <a:off x="1452564" y="1357313"/>
            <a:ext cx="7000875" cy="4857750"/>
          </a:xfrm>
        </p:spPr>
        <p:txBody>
          <a:bodyPr/>
          <a:lstStyle/>
          <a:p>
            <a:pPr>
              <a:lnSpc>
                <a:spcPct val="150000"/>
              </a:lnSpc>
              <a:buFont typeface="Wingdings" panose="05000000000000000000" pitchFamily="2" charset="2"/>
              <a:buNone/>
            </a:pPr>
            <a:r>
              <a:rPr lang="en-US" altLang="zh-CN" sz="2800" dirty="0">
                <a:solidFill>
                  <a:srgbClr val="003FBC"/>
                </a:solidFill>
                <a:latin typeface="楷体_GB2312" pitchFamily="49" charset="-122"/>
                <a:ea typeface="楷体_GB2312" pitchFamily="49" charset="-122"/>
              </a:rPr>
              <a:t>4)</a:t>
            </a:r>
            <a:r>
              <a:rPr lang="zh-CN" altLang="en-US" sz="2800" dirty="0">
                <a:solidFill>
                  <a:srgbClr val="003FBC"/>
                </a:solidFill>
                <a:latin typeface="楷体_GB2312" pitchFamily="49" charset="-122"/>
                <a:ea typeface="楷体_GB2312" pitchFamily="49" charset="-122"/>
              </a:rPr>
              <a:t>可变性</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商品条码是一个国际化、通用化、标准化的商品唯一标志，是零售业的国际化语言；物流条码是随着国际贸易的不断发展，贸易伙伴对各种信息需求的不断增加应运而生的，其应用在不断扩大，内容也在不断丰富。</a:t>
            </a:r>
          </a:p>
          <a:p>
            <a:pPr>
              <a:lnSpc>
                <a:spcPct val="120000"/>
              </a:lnSpc>
              <a:buFont typeface="Wingdings" panose="05000000000000000000" pitchFamily="2" charset="2"/>
              <a:buNone/>
            </a:pPr>
            <a:endParaRPr lang="zh-CN" altLang="en-US" sz="2800" dirty="0">
              <a:ea typeface="宋体" panose="02010600030101010101" pitchFamily="2" charset="-122"/>
            </a:endParaRPr>
          </a:p>
          <a:p>
            <a:pPr>
              <a:lnSpc>
                <a:spcPct val="120000"/>
              </a:lnSpc>
              <a:buFont typeface="Wingdings" panose="05000000000000000000" pitchFamily="2" charset="2"/>
              <a:buNone/>
            </a:pPr>
            <a:endParaRPr lang="zh-CN" altLang="en-US" sz="2800" dirty="0">
              <a:latin typeface="楷体_GB2312" pitchFamily="49" charset="-122"/>
              <a:ea typeface="楷体_GB2312" pitchFamily="49" charset="-122"/>
            </a:endParaRPr>
          </a:p>
        </p:txBody>
      </p:sp>
    </p:spTree>
  </p:cSld>
  <p:clrMapOvr>
    <a:masterClrMapping/>
  </p:clrMapOvr>
  <p:transition>
    <p:cover dir="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B597C4D7-0769-491D-97BF-821EC1F3B239}"/>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sp>
        <p:nvSpPr>
          <p:cNvPr id="26627" name="Rectangle 3">
            <a:extLst>
              <a:ext uri="{FF2B5EF4-FFF2-40B4-BE49-F238E27FC236}">
                <a16:creationId xmlns:a16="http://schemas.microsoft.com/office/drawing/2014/main" id="{969D79DF-0A3C-4B8C-8CFE-4A54B416682A}"/>
              </a:ext>
            </a:extLst>
          </p:cNvPr>
          <p:cNvSpPr>
            <a:spLocks noGrp="1" noChangeArrowheads="1"/>
          </p:cNvSpPr>
          <p:nvPr>
            <p:ph type="body" idx="1"/>
          </p:nvPr>
        </p:nvSpPr>
        <p:spPr>
          <a:xfrm>
            <a:off x="1309688" y="1285876"/>
            <a:ext cx="7358062" cy="5072063"/>
          </a:xfrm>
        </p:spPr>
        <p:txBody>
          <a:bodyPr/>
          <a:lstStyle/>
          <a:p>
            <a:pPr>
              <a:lnSpc>
                <a:spcPct val="150000"/>
              </a:lnSpc>
              <a:buFont typeface="Wingdings" panose="05000000000000000000" pitchFamily="2" charset="2"/>
              <a:buNone/>
            </a:pPr>
            <a:r>
              <a:rPr lang="en-US" altLang="zh-CN" sz="2800" dirty="0">
                <a:solidFill>
                  <a:srgbClr val="003FBC"/>
                </a:solidFill>
                <a:latin typeface="楷体_GB2312" pitchFamily="49" charset="-122"/>
                <a:ea typeface="楷体_GB2312" pitchFamily="49" charset="-122"/>
              </a:rPr>
              <a:t>5</a:t>
            </a:r>
            <a:r>
              <a:rPr lang="zh-CN" altLang="en-US" sz="2800" dirty="0">
                <a:solidFill>
                  <a:srgbClr val="003FBC"/>
                </a:solidFill>
                <a:latin typeface="楷体_GB2312" pitchFamily="49" charset="-122"/>
                <a:ea typeface="楷体_GB2312" pitchFamily="49" charset="-122"/>
              </a:rPr>
              <a:t>）维护性</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物流条码的相关标推是一个需要经常维护的标准，是确保国际贸易中物流现代化、信息化管理的重要保障之一。</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物流条码涉及面较广，因此相关标准也较多。物流条码标准化体系已基本成熟，并日趋完善。</a:t>
            </a:r>
          </a:p>
          <a:p>
            <a:pPr>
              <a:lnSpc>
                <a:spcPct val="150000"/>
              </a:lnSpc>
              <a:buFont typeface="Wingdings" panose="05000000000000000000" pitchFamily="2" charset="2"/>
              <a:buNone/>
            </a:pPr>
            <a:endParaRPr lang="zh-CN" altLang="en-US" sz="2800" dirty="0">
              <a:latin typeface="楷体_GB2312" pitchFamily="49" charset="-122"/>
              <a:ea typeface="楷体_GB2312" pitchFamily="49" charset="-122"/>
            </a:endParaRPr>
          </a:p>
          <a:p>
            <a:pPr>
              <a:lnSpc>
                <a:spcPct val="120000"/>
              </a:lnSpc>
              <a:buFont typeface="Wingdings" panose="05000000000000000000" pitchFamily="2" charset="2"/>
              <a:buNone/>
            </a:pPr>
            <a:endParaRPr lang="zh-CN" altLang="en-US" sz="2800" dirty="0">
              <a:latin typeface="楷体_GB2312" pitchFamily="49" charset="-122"/>
              <a:ea typeface="楷体_GB2312" pitchFamily="49" charset="-122"/>
            </a:endParaRPr>
          </a:p>
        </p:txBody>
      </p:sp>
    </p:spTree>
  </p:cSld>
  <p:clrMapOvr>
    <a:masterClrMapping/>
  </p:clrMapOvr>
  <p:transition>
    <p:cover dir="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B47165F9-E3BF-409C-AA9F-5AA44C981F65}"/>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（二）常用条码</a:t>
            </a:r>
          </a:p>
        </p:txBody>
      </p:sp>
      <p:sp>
        <p:nvSpPr>
          <p:cNvPr id="27651" name="Rectangle 3">
            <a:extLst>
              <a:ext uri="{FF2B5EF4-FFF2-40B4-BE49-F238E27FC236}">
                <a16:creationId xmlns:a16="http://schemas.microsoft.com/office/drawing/2014/main" id="{F74BB3B7-A698-4B3D-A648-57241FF70560}"/>
              </a:ext>
            </a:extLst>
          </p:cNvPr>
          <p:cNvSpPr>
            <a:spLocks noGrp="1" noChangeArrowheads="1"/>
          </p:cNvSpPr>
          <p:nvPr>
            <p:ph type="body" idx="1"/>
          </p:nvPr>
        </p:nvSpPr>
        <p:spPr>
          <a:xfrm>
            <a:off x="1381126" y="1500189"/>
            <a:ext cx="7072313" cy="4929187"/>
          </a:xfrm>
        </p:spPr>
        <p:txBody>
          <a:bodyPr/>
          <a:lstStyle/>
          <a:p>
            <a:pPr>
              <a:buFont typeface="Wingdings" panose="05000000000000000000" pitchFamily="2" charset="2"/>
              <a:buNone/>
            </a:pPr>
            <a:r>
              <a:rPr lang="zh-CN" altLang="en-US" sz="2800" dirty="0">
                <a:solidFill>
                  <a:srgbClr val="003FBC"/>
                </a:solidFill>
                <a:latin typeface="楷体_GB2312" pitchFamily="49" charset="-122"/>
                <a:ea typeface="楷体_GB2312" pitchFamily="49" charset="-122"/>
              </a:rPr>
              <a:t>（</a:t>
            </a:r>
            <a:r>
              <a:rPr lang="en-US" altLang="zh-CN" sz="2800" dirty="0">
                <a:solidFill>
                  <a:srgbClr val="003FBC"/>
                </a:solidFill>
                <a:latin typeface="楷体_GB2312" pitchFamily="49" charset="-122"/>
                <a:ea typeface="楷体_GB2312" pitchFamily="49" charset="-122"/>
              </a:rPr>
              <a:t>2</a:t>
            </a:r>
            <a:r>
              <a:rPr lang="zh-CN" altLang="en-US" sz="2800" dirty="0">
                <a:solidFill>
                  <a:srgbClr val="003FBC"/>
                </a:solidFill>
                <a:latin typeface="楷体_GB2312" pitchFamily="49" charset="-122"/>
                <a:ea typeface="楷体_GB2312" pitchFamily="49" charset="-122"/>
              </a:rPr>
              <a:t>）物流条码标志内容</a:t>
            </a:r>
          </a:p>
          <a:p>
            <a:pPr>
              <a:lnSpc>
                <a:spcPct val="150000"/>
              </a:lnSpc>
              <a:buFont typeface="Wingdings" panose="05000000000000000000" pitchFamily="2" charset="2"/>
              <a:buNone/>
            </a:pPr>
            <a:r>
              <a:rPr lang="zh-CN" altLang="en-US" sz="2800" dirty="0">
                <a:solidFill>
                  <a:srgbClr val="003FBC"/>
                </a:solidFill>
                <a:latin typeface="楷体_GB2312" pitchFamily="49" charset="-122"/>
                <a:ea typeface="楷体_GB2312" pitchFamily="49" charset="-122"/>
              </a:rPr>
              <a:t>      </a:t>
            </a:r>
            <a:r>
              <a:rPr lang="zh-CN" altLang="en-US" sz="2800" dirty="0">
                <a:latin typeface="楷体_GB2312" pitchFamily="49" charset="-122"/>
                <a:ea typeface="楷体_GB2312" pitchFamily="49" charset="-122"/>
              </a:rPr>
              <a:t>物流条码标志的内容主要有项目标志</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货运包装箱代码</a:t>
            </a:r>
            <a:r>
              <a:rPr lang="en-US" altLang="zh-CN" sz="2800" dirty="0">
                <a:latin typeface="楷体_GB2312" pitchFamily="49" charset="-122"/>
                <a:ea typeface="楷体_GB2312" pitchFamily="49" charset="-122"/>
              </a:rPr>
              <a:t>SCC—14)</a:t>
            </a:r>
            <a:r>
              <a:rPr lang="zh-CN" altLang="en-US" sz="2800" dirty="0">
                <a:latin typeface="楷体_GB2312" pitchFamily="49" charset="-122"/>
                <a:ea typeface="楷体_GB2312" pitchFamily="49" charset="-122"/>
              </a:rPr>
              <a:t>、动态项目标志</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系列货运包装箱代码</a:t>
            </a:r>
            <a:r>
              <a:rPr lang="en-US" altLang="zh-CN" sz="2800" dirty="0">
                <a:latin typeface="楷体_GB2312" pitchFamily="49" charset="-122"/>
                <a:ea typeface="楷体_GB2312" pitchFamily="49" charset="-122"/>
              </a:rPr>
              <a:t>SSCC—18)</a:t>
            </a:r>
            <a:r>
              <a:rPr lang="zh-CN" altLang="en-US" sz="2800" dirty="0">
                <a:latin typeface="楷体_GB2312" pitchFamily="49" charset="-122"/>
                <a:ea typeface="楷体_GB2312" pitchFamily="49" charset="-122"/>
              </a:rPr>
              <a:t>、日期、数量、参考项目</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客户购货订单代码</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、位置码、特殊应用</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医疗保健业等</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及内部使用，具体规定参见相关国家标准。</a:t>
            </a:r>
          </a:p>
        </p:txBody>
      </p:sp>
    </p:spTree>
  </p:cSld>
  <p:clrMapOvr>
    <a:masterClrMapping/>
  </p:clrMapOvr>
  <p:transition>
    <p:cover dir="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DB097A4-D056-4ECB-920B-F1B51F413D15}"/>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p>
        </p:txBody>
      </p:sp>
      <p:sp>
        <p:nvSpPr>
          <p:cNvPr id="28675" name="Rectangle 3">
            <a:extLst>
              <a:ext uri="{FF2B5EF4-FFF2-40B4-BE49-F238E27FC236}">
                <a16:creationId xmlns:a16="http://schemas.microsoft.com/office/drawing/2014/main" id="{36B3BA33-6FDB-4F4C-99A7-BB507F51021A}"/>
              </a:ext>
            </a:extLst>
          </p:cNvPr>
          <p:cNvSpPr>
            <a:spLocks noGrp="1" noChangeArrowheads="1"/>
          </p:cNvSpPr>
          <p:nvPr>
            <p:ph type="body" idx="1"/>
          </p:nvPr>
        </p:nvSpPr>
        <p:spPr>
          <a:xfrm>
            <a:off x="1595439" y="1428750"/>
            <a:ext cx="6715125" cy="4929188"/>
          </a:xfrm>
        </p:spPr>
        <p:txBody>
          <a:bodyPr/>
          <a:lstStyle/>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       EAN</a:t>
            </a:r>
            <a:r>
              <a:rPr lang="zh-CN" altLang="en-US" sz="2800" dirty="0">
                <a:latin typeface="楷体_GB2312" pitchFamily="49" charset="-122"/>
                <a:ea typeface="楷体_GB2312" pitchFamily="49" charset="-122"/>
              </a:rPr>
              <a:t>码是按照国际物品编码协会</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统</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规定的规则编制的，分为标准版和缩短版两种。标准版由</a:t>
            </a:r>
            <a:r>
              <a:rPr lang="en-US" altLang="zh-CN" sz="2800" dirty="0">
                <a:latin typeface="楷体_GB2312" pitchFamily="49" charset="-122"/>
                <a:ea typeface="楷体_GB2312" pitchFamily="49" charset="-122"/>
              </a:rPr>
              <a:t>13</a:t>
            </a:r>
            <a:r>
              <a:rPr lang="zh-CN" altLang="en-US" sz="2800" dirty="0">
                <a:latin typeface="楷体_GB2312" pitchFamily="49" charset="-122"/>
                <a:ea typeface="楷体_GB2312" pitchFamily="49" charset="-122"/>
              </a:rPr>
              <a:t>位数字组成，简称</a:t>
            </a:r>
            <a:r>
              <a:rPr lang="en-US" altLang="zh-CN" sz="2800" dirty="0">
                <a:latin typeface="楷体_GB2312" pitchFamily="49" charset="-122"/>
                <a:ea typeface="楷体_GB2312" pitchFamily="49" charset="-122"/>
              </a:rPr>
              <a:t>EAN—13</a:t>
            </a:r>
            <a:r>
              <a:rPr lang="zh-CN" altLang="en-US" sz="2800" dirty="0">
                <a:latin typeface="楷体_GB2312" pitchFamily="49" charset="-122"/>
                <a:ea typeface="楷体_GB2312" pitchFamily="49" charset="-122"/>
              </a:rPr>
              <a:t>码，缩短版由</a:t>
            </a:r>
            <a:r>
              <a:rPr lang="en-US" altLang="zh-CN" sz="2800" dirty="0">
                <a:latin typeface="楷体_GB2312" pitchFamily="49" charset="-122"/>
                <a:ea typeface="楷体_GB2312" pitchFamily="49" charset="-122"/>
              </a:rPr>
              <a:t>8</a:t>
            </a:r>
            <a:r>
              <a:rPr lang="zh-CN" altLang="en-US" sz="2800" dirty="0">
                <a:latin typeface="楷体_GB2312" pitchFamily="49" charset="-122"/>
                <a:ea typeface="楷体_GB2312" pitchFamily="49" charset="-122"/>
              </a:rPr>
              <a:t>位数字组成，简称</a:t>
            </a:r>
            <a:r>
              <a:rPr lang="en-US" altLang="zh-CN" sz="2800" dirty="0">
                <a:latin typeface="楷体_GB2312" pitchFamily="49" charset="-122"/>
                <a:ea typeface="楷体_GB2312" pitchFamily="49" charset="-122"/>
              </a:rPr>
              <a:t>EAN—8</a:t>
            </a:r>
            <a:r>
              <a:rPr lang="zh-CN" altLang="en-US" sz="2800" dirty="0">
                <a:latin typeface="楷体_GB2312" pitchFamily="49" charset="-122"/>
                <a:ea typeface="楷体_GB2312" pitchFamily="49" charset="-122"/>
              </a:rPr>
              <a:t>码。</a:t>
            </a:r>
          </a:p>
        </p:txBody>
      </p:sp>
      <p:pic>
        <p:nvPicPr>
          <p:cNvPr id="28676" name="图片 5" descr="sspictmp004FC9">
            <a:extLst>
              <a:ext uri="{FF2B5EF4-FFF2-40B4-BE49-F238E27FC236}">
                <a16:creationId xmlns:a16="http://schemas.microsoft.com/office/drawing/2014/main" id="{30CDD6D9-DF63-4D85-A768-0C8D9CF97B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6938" y="4714876"/>
            <a:ext cx="5643562"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ver dir="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D2C688B-1BBD-4BF3-9329-7F206A22321C}"/>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p>
        </p:txBody>
      </p:sp>
      <p:sp>
        <p:nvSpPr>
          <p:cNvPr id="29699" name="Rectangle 3">
            <a:extLst>
              <a:ext uri="{FF2B5EF4-FFF2-40B4-BE49-F238E27FC236}">
                <a16:creationId xmlns:a16="http://schemas.microsoft.com/office/drawing/2014/main" id="{68FB8203-F92E-4F5C-AAEE-E1FC384940E7}"/>
              </a:ext>
            </a:extLst>
          </p:cNvPr>
          <p:cNvSpPr>
            <a:spLocks noGrp="1" noChangeArrowheads="1"/>
          </p:cNvSpPr>
          <p:nvPr>
            <p:ph type="body" idx="1"/>
          </p:nvPr>
        </p:nvSpPr>
        <p:spPr>
          <a:xfrm>
            <a:off x="1452564" y="1143000"/>
            <a:ext cx="7286625" cy="2357438"/>
          </a:xfrm>
        </p:spPr>
        <p:txBody>
          <a:bodyPr/>
          <a:lstStyle/>
          <a:p>
            <a:pPr>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1．EAN—13码的结构</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dirty="0">
                <a:latin typeface="楷体_GB2312" pitchFamily="49" charset="-122"/>
                <a:ea typeface="楷体_GB2312" pitchFamily="49" charset="-122"/>
              </a:rPr>
              <a:t>      </a:t>
            </a:r>
            <a:r>
              <a:rPr lang="en-US" altLang="zh-CN" sz="2400" dirty="0">
                <a:latin typeface="楷体_GB2312" pitchFamily="49" charset="-122"/>
                <a:ea typeface="楷体_GB2312" pitchFamily="49" charset="-122"/>
              </a:rPr>
              <a:t>EAN</a:t>
            </a:r>
            <a:r>
              <a:rPr lang="zh-CN" altLang="en-US" sz="2400" dirty="0">
                <a:latin typeface="楷体_GB2312" pitchFamily="49" charset="-122"/>
                <a:ea typeface="楷体_GB2312" pitchFamily="49" charset="-122"/>
              </a:rPr>
              <a:t>／</a:t>
            </a:r>
            <a:r>
              <a:rPr lang="en-US" altLang="zh-CN" sz="2400" dirty="0">
                <a:latin typeface="楷体_GB2312" pitchFamily="49" charset="-122"/>
                <a:ea typeface="楷体_GB2312" pitchFamily="49" charset="-122"/>
              </a:rPr>
              <a:t>UCC-13</a:t>
            </a:r>
            <a:r>
              <a:rPr lang="zh-CN" altLang="en-US" sz="2400" dirty="0">
                <a:latin typeface="楷体_GB2312" pitchFamily="49" charset="-122"/>
                <a:ea typeface="楷体_GB2312" pitchFamily="49" charset="-122"/>
              </a:rPr>
              <a:t>代码由</a:t>
            </a:r>
            <a:r>
              <a:rPr lang="en-US" altLang="zh-CN" sz="2400" dirty="0">
                <a:latin typeface="楷体_GB2312" pitchFamily="49" charset="-122"/>
                <a:ea typeface="楷体_GB2312" pitchFamily="49" charset="-122"/>
              </a:rPr>
              <a:t>13</a:t>
            </a:r>
            <a:r>
              <a:rPr lang="zh-CN" altLang="en-US" sz="2400" dirty="0">
                <a:latin typeface="楷体_GB2312" pitchFamily="49" charset="-122"/>
                <a:ea typeface="楷体_GB2312" pitchFamily="49" charset="-122"/>
              </a:rPr>
              <a:t>位数字组成。在中国，</a:t>
            </a:r>
            <a:r>
              <a:rPr lang="en-US" altLang="zh-CN" sz="2400" dirty="0">
                <a:latin typeface="楷体_GB2312" pitchFamily="49" charset="-122"/>
                <a:ea typeface="楷体_GB2312" pitchFamily="49" charset="-122"/>
              </a:rPr>
              <a:t>EAN</a:t>
            </a:r>
            <a:r>
              <a:rPr lang="zh-CN" altLang="en-US" sz="2400" dirty="0">
                <a:latin typeface="楷体_GB2312" pitchFamily="49" charset="-122"/>
                <a:ea typeface="楷体_GB2312" pitchFamily="49" charset="-122"/>
              </a:rPr>
              <a:t>／</a:t>
            </a:r>
            <a:r>
              <a:rPr lang="en-US" altLang="zh-CN" sz="2400" dirty="0">
                <a:latin typeface="楷体_GB2312" pitchFamily="49" charset="-122"/>
                <a:ea typeface="楷体_GB2312" pitchFamily="49" charset="-122"/>
              </a:rPr>
              <a:t>UCC—13</a:t>
            </a:r>
            <a:r>
              <a:rPr lang="zh-CN" altLang="en-US" sz="2400" dirty="0">
                <a:latin typeface="楷体_GB2312" pitchFamily="49" charset="-122"/>
                <a:ea typeface="楷体_GB2312" pitchFamily="49" charset="-122"/>
              </a:rPr>
              <a:t>代码分三种结构，每种代码结构由三部分组成</a:t>
            </a:r>
          </a:p>
        </p:txBody>
      </p:sp>
      <p:graphicFrame>
        <p:nvGraphicFramePr>
          <p:cNvPr id="5" name="表格 4">
            <a:extLst>
              <a:ext uri="{FF2B5EF4-FFF2-40B4-BE49-F238E27FC236}">
                <a16:creationId xmlns:a16="http://schemas.microsoft.com/office/drawing/2014/main" id="{F6453C3A-7074-4A48-BA4E-EF0A7E175FB1}"/>
              </a:ext>
            </a:extLst>
          </p:cNvPr>
          <p:cNvGraphicFramePr>
            <a:graphicFrameLocks noGrp="1"/>
          </p:cNvGraphicFramePr>
          <p:nvPr>
            <p:extLst>
              <p:ext uri="{D42A27DB-BD31-4B8C-83A1-F6EECF244321}">
                <p14:modId xmlns:p14="http://schemas.microsoft.com/office/powerpoint/2010/main" val="1554573556"/>
              </p:ext>
            </p:extLst>
          </p:nvPr>
        </p:nvGraphicFramePr>
        <p:xfrm>
          <a:off x="881063" y="3714750"/>
          <a:ext cx="8286750" cy="2643188"/>
        </p:xfrm>
        <a:graphic>
          <a:graphicData uri="http://schemas.openxmlformats.org/drawingml/2006/table">
            <a:tbl>
              <a:tblPr/>
              <a:tblGrid>
                <a:gridCol w="1505268">
                  <a:extLst>
                    <a:ext uri="{9D8B030D-6E8A-4147-A177-3AD203B41FA5}">
                      <a16:colId xmlns:a16="http://schemas.microsoft.com/office/drawing/2014/main" val="20000"/>
                    </a:ext>
                  </a:extLst>
                </a:gridCol>
                <a:gridCol w="3286749">
                  <a:extLst>
                    <a:ext uri="{9D8B030D-6E8A-4147-A177-3AD203B41FA5}">
                      <a16:colId xmlns:a16="http://schemas.microsoft.com/office/drawing/2014/main" val="20001"/>
                    </a:ext>
                  </a:extLst>
                </a:gridCol>
                <a:gridCol w="2139215">
                  <a:extLst>
                    <a:ext uri="{9D8B030D-6E8A-4147-A177-3AD203B41FA5}">
                      <a16:colId xmlns:a16="http://schemas.microsoft.com/office/drawing/2014/main" val="20002"/>
                    </a:ext>
                  </a:extLst>
                </a:gridCol>
                <a:gridCol w="1355518">
                  <a:extLst>
                    <a:ext uri="{9D8B030D-6E8A-4147-A177-3AD203B41FA5}">
                      <a16:colId xmlns:a16="http://schemas.microsoft.com/office/drawing/2014/main" val="20003"/>
                    </a:ext>
                  </a:extLst>
                </a:gridCol>
              </a:tblGrid>
              <a:tr h="879420">
                <a:tc>
                  <a:txBody>
                    <a:bodyPr/>
                    <a:lstStyle/>
                    <a:p>
                      <a:pPr indent="266700" algn="ctr">
                        <a:lnSpc>
                          <a:spcPct val="120000"/>
                        </a:lnSpc>
                        <a:spcBef>
                          <a:spcPts val="600"/>
                        </a:spcBef>
                        <a:spcAft>
                          <a:spcPts val="600"/>
                        </a:spcAft>
                      </a:pPr>
                      <a:r>
                        <a:rPr lang="zh-CN" sz="1800" b="1" kern="0" spc="40" dirty="0">
                          <a:latin typeface="楷体_GB2312" pitchFamily="49" charset="-122"/>
                          <a:ea typeface="楷体_GB2312" pitchFamily="49" charset="-122"/>
                          <a:cs typeface="宋体"/>
                        </a:rPr>
                        <a:t>结构种类</a:t>
                      </a:r>
                      <a:endParaRPr lang="zh-CN" sz="1800" b="1" kern="100" dirty="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zh-CN" sz="1800" b="1" kern="0" spc="40" dirty="0">
                          <a:latin typeface="楷体_GB2312" pitchFamily="49" charset="-122"/>
                          <a:ea typeface="楷体_GB2312" pitchFamily="49" charset="-122"/>
                          <a:cs typeface="宋体"/>
                        </a:rPr>
                        <a:t>厂商识别代码</a:t>
                      </a:r>
                      <a:endParaRPr lang="zh-CN" sz="1800" b="1" kern="100" dirty="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zh-CN" sz="1800" b="1" kern="0" spc="40">
                          <a:latin typeface="楷体_GB2312" pitchFamily="49" charset="-122"/>
                          <a:ea typeface="楷体_GB2312" pitchFamily="49" charset="-122"/>
                          <a:cs typeface="宋体"/>
                        </a:rPr>
                        <a:t>商品项目代码</a:t>
                      </a:r>
                      <a:endParaRPr lang="zh-CN" sz="1800" b="1" kern="10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zh-CN" sz="1800" b="1" kern="0" spc="40">
                          <a:latin typeface="楷体_GB2312" pitchFamily="49" charset="-122"/>
                          <a:ea typeface="楷体_GB2312" pitchFamily="49" charset="-122"/>
                          <a:cs typeface="宋体"/>
                        </a:rPr>
                        <a:t>校验码</a:t>
                      </a:r>
                      <a:endParaRPr lang="zh-CN" sz="1800" b="1" kern="10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00976">
                <a:tc>
                  <a:txBody>
                    <a:bodyPr/>
                    <a:lstStyle/>
                    <a:p>
                      <a:pPr indent="266700" algn="ctr">
                        <a:lnSpc>
                          <a:spcPct val="120000"/>
                        </a:lnSpc>
                        <a:spcBef>
                          <a:spcPts val="600"/>
                        </a:spcBef>
                        <a:spcAft>
                          <a:spcPts val="600"/>
                        </a:spcAft>
                      </a:pPr>
                      <a:r>
                        <a:rPr lang="zh-CN" sz="1800" b="1" kern="0" spc="40">
                          <a:latin typeface="楷体_GB2312" pitchFamily="49" charset="-122"/>
                          <a:ea typeface="楷体_GB2312" pitchFamily="49" charset="-122"/>
                          <a:cs typeface="宋体"/>
                        </a:rPr>
                        <a:t>结构</a:t>
                      </a:r>
                      <a:r>
                        <a:rPr lang="en-US" sz="1800" b="1" kern="0" spc="40">
                          <a:latin typeface="楷体_GB2312" pitchFamily="49" charset="-122"/>
                          <a:ea typeface="楷体_GB2312" pitchFamily="49" charset="-122"/>
                          <a:cs typeface="宋体"/>
                        </a:rPr>
                        <a:t>1</a:t>
                      </a:r>
                      <a:endParaRPr lang="zh-CN" sz="1800" b="1" kern="10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13</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12</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11</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10</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9</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8</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7</a:t>
                      </a:r>
                      <a:endParaRPr lang="zh-CN" sz="1800" b="1" kern="100" dirty="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en-US" sz="1800" b="1" kern="0" spc="40">
                          <a:latin typeface="楷体_GB2312" pitchFamily="49" charset="-122"/>
                          <a:ea typeface="楷体_GB2312" pitchFamily="49" charset="-122"/>
                          <a:cs typeface="宋体"/>
                        </a:rPr>
                        <a:t>X</a:t>
                      </a:r>
                      <a:r>
                        <a:rPr lang="en-US" sz="1800" b="1" kern="0" spc="40" baseline="-25000">
                          <a:latin typeface="楷体_GB2312" pitchFamily="49" charset="-122"/>
                          <a:ea typeface="楷体_GB2312" pitchFamily="49" charset="-122"/>
                          <a:cs typeface="宋体"/>
                        </a:rPr>
                        <a:t>6</a:t>
                      </a:r>
                      <a:r>
                        <a:rPr lang="en-US" sz="1800" b="1" kern="0" spc="40">
                          <a:latin typeface="楷体_GB2312" pitchFamily="49" charset="-122"/>
                          <a:ea typeface="楷体_GB2312" pitchFamily="49" charset="-122"/>
                          <a:cs typeface="宋体"/>
                        </a:rPr>
                        <a:t>X</a:t>
                      </a:r>
                      <a:r>
                        <a:rPr lang="en-US" sz="1800" b="1" kern="0" spc="40" baseline="-25000">
                          <a:latin typeface="楷体_GB2312" pitchFamily="49" charset="-122"/>
                          <a:ea typeface="楷体_GB2312" pitchFamily="49" charset="-122"/>
                          <a:cs typeface="宋体"/>
                        </a:rPr>
                        <a:t>5</a:t>
                      </a:r>
                      <a:r>
                        <a:rPr lang="en-US" sz="1800" b="1" kern="0" spc="40">
                          <a:latin typeface="楷体_GB2312" pitchFamily="49" charset="-122"/>
                          <a:ea typeface="楷体_GB2312" pitchFamily="49" charset="-122"/>
                          <a:cs typeface="宋体"/>
                        </a:rPr>
                        <a:t>X</a:t>
                      </a:r>
                      <a:r>
                        <a:rPr lang="en-US" sz="1800" b="1" kern="0" spc="40" baseline="-25000">
                          <a:latin typeface="楷体_GB2312" pitchFamily="49" charset="-122"/>
                          <a:ea typeface="楷体_GB2312" pitchFamily="49" charset="-122"/>
                          <a:cs typeface="宋体"/>
                        </a:rPr>
                        <a:t>4</a:t>
                      </a:r>
                      <a:r>
                        <a:rPr lang="en-US" sz="1800" b="1" kern="0" spc="40">
                          <a:latin typeface="楷体_GB2312" pitchFamily="49" charset="-122"/>
                          <a:ea typeface="楷体_GB2312" pitchFamily="49" charset="-122"/>
                          <a:cs typeface="宋体"/>
                        </a:rPr>
                        <a:t>X</a:t>
                      </a:r>
                      <a:r>
                        <a:rPr lang="en-US" sz="1800" b="1" kern="0" spc="40" baseline="-25000">
                          <a:latin typeface="楷体_GB2312" pitchFamily="49" charset="-122"/>
                          <a:ea typeface="楷体_GB2312" pitchFamily="49" charset="-122"/>
                          <a:cs typeface="宋体"/>
                        </a:rPr>
                        <a:t>3</a:t>
                      </a:r>
                      <a:r>
                        <a:rPr lang="en-US" sz="1800" b="1" kern="0" spc="40">
                          <a:latin typeface="楷体_GB2312" pitchFamily="49" charset="-122"/>
                          <a:ea typeface="楷体_GB2312" pitchFamily="49" charset="-122"/>
                          <a:cs typeface="宋体"/>
                        </a:rPr>
                        <a:t>X</a:t>
                      </a:r>
                      <a:r>
                        <a:rPr lang="en-US" sz="1800" b="1" kern="0" spc="40" baseline="-25000">
                          <a:latin typeface="楷体_GB2312" pitchFamily="49" charset="-122"/>
                          <a:ea typeface="楷体_GB2312" pitchFamily="49" charset="-122"/>
                          <a:cs typeface="宋体"/>
                        </a:rPr>
                        <a:t>2</a:t>
                      </a:r>
                      <a:endParaRPr lang="zh-CN" sz="1800" b="1" kern="10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en-US" sz="1800" b="1" kern="0" spc="40">
                          <a:latin typeface="楷体_GB2312" pitchFamily="49" charset="-122"/>
                          <a:ea typeface="楷体_GB2312" pitchFamily="49" charset="-122"/>
                          <a:cs typeface="宋体"/>
                        </a:rPr>
                        <a:t>X</a:t>
                      </a:r>
                      <a:r>
                        <a:rPr lang="en-US" sz="1800" b="1" kern="0" spc="40" baseline="-25000">
                          <a:latin typeface="楷体_GB2312" pitchFamily="49" charset="-122"/>
                          <a:ea typeface="楷体_GB2312" pitchFamily="49" charset="-122"/>
                          <a:cs typeface="宋体"/>
                        </a:rPr>
                        <a:t>1</a:t>
                      </a:r>
                      <a:endParaRPr lang="zh-CN" sz="1800" b="1" kern="10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31396">
                <a:tc>
                  <a:txBody>
                    <a:bodyPr/>
                    <a:lstStyle/>
                    <a:p>
                      <a:pPr indent="266700" algn="ctr">
                        <a:lnSpc>
                          <a:spcPct val="120000"/>
                        </a:lnSpc>
                        <a:spcBef>
                          <a:spcPts val="600"/>
                        </a:spcBef>
                        <a:spcAft>
                          <a:spcPts val="600"/>
                        </a:spcAft>
                      </a:pPr>
                      <a:r>
                        <a:rPr lang="zh-CN" sz="1800" b="1" kern="0" spc="40">
                          <a:latin typeface="楷体_GB2312" pitchFamily="49" charset="-122"/>
                          <a:ea typeface="楷体_GB2312" pitchFamily="49" charset="-122"/>
                          <a:cs typeface="宋体"/>
                        </a:rPr>
                        <a:t>结构</a:t>
                      </a:r>
                      <a:r>
                        <a:rPr lang="en-US" sz="1800" b="1" kern="0" spc="40">
                          <a:latin typeface="楷体_GB2312" pitchFamily="49" charset="-122"/>
                          <a:ea typeface="楷体_GB2312" pitchFamily="49" charset="-122"/>
                          <a:cs typeface="宋体"/>
                        </a:rPr>
                        <a:t>2</a:t>
                      </a:r>
                      <a:endParaRPr lang="zh-CN" sz="1800" b="1" kern="10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13</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12</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11</a:t>
                      </a:r>
                      <a:r>
                        <a:rPr lang="en-US" sz="1800" b="1" kern="0" spc="40" dirty="0">
                          <a:latin typeface="楷体_GB2312" pitchFamily="49" charset="-122"/>
                          <a:ea typeface="楷体_GB2312" pitchFamily="49" charset="-122"/>
                          <a:cs typeface="宋体"/>
                        </a:rPr>
                        <a:t> X</a:t>
                      </a:r>
                      <a:r>
                        <a:rPr lang="en-US" sz="1800" b="1" kern="0" spc="40" baseline="-25000" dirty="0">
                          <a:latin typeface="楷体_GB2312" pitchFamily="49" charset="-122"/>
                          <a:ea typeface="楷体_GB2312" pitchFamily="49" charset="-122"/>
                          <a:cs typeface="宋体"/>
                        </a:rPr>
                        <a:t>10</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9</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8</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7</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6</a:t>
                      </a:r>
                      <a:endParaRPr lang="zh-CN" sz="1800" b="1" kern="100" dirty="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5</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4</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3</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2</a:t>
                      </a:r>
                      <a:endParaRPr lang="zh-CN" sz="1800" b="1" kern="100" dirty="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a:t>
                      </a:r>
                      <a:endParaRPr lang="zh-CN" sz="1800" b="1" kern="100" dirty="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31396">
                <a:tc>
                  <a:txBody>
                    <a:bodyPr/>
                    <a:lstStyle/>
                    <a:p>
                      <a:pPr indent="266700" algn="ctr">
                        <a:lnSpc>
                          <a:spcPct val="120000"/>
                        </a:lnSpc>
                        <a:spcBef>
                          <a:spcPts val="600"/>
                        </a:spcBef>
                        <a:spcAft>
                          <a:spcPts val="600"/>
                        </a:spcAft>
                      </a:pPr>
                      <a:r>
                        <a:rPr lang="zh-CN" sz="1800" b="1" kern="0" spc="40">
                          <a:latin typeface="楷体_GB2312" pitchFamily="49" charset="-122"/>
                          <a:ea typeface="楷体_GB2312" pitchFamily="49" charset="-122"/>
                          <a:cs typeface="宋体"/>
                        </a:rPr>
                        <a:t>结构</a:t>
                      </a:r>
                      <a:r>
                        <a:rPr lang="en-US" sz="1800" b="1" kern="0" spc="40">
                          <a:latin typeface="楷体_GB2312" pitchFamily="49" charset="-122"/>
                          <a:ea typeface="楷体_GB2312" pitchFamily="49" charset="-122"/>
                          <a:cs typeface="宋体"/>
                        </a:rPr>
                        <a:t>3</a:t>
                      </a:r>
                      <a:endParaRPr lang="zh-CN" sz="1800" b="1" kern="10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13</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12</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11</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10</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9</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8</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7</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6</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5</a:t>
                      </a:r>
                      <a:endParaRPr lang="zh-CN" sz="1800" b="1" kern="100" dirty="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4</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3</a:t>
                      </a: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2</a:t>
                      </a:r>
                      <a:endParaRPr lang="zh-CN" sz="1800" b="1" kern="100" dirty="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20000"/>
                        </a:lnSpc>
                        <a:spcBef>
                          <a:spcPts val="600"/>
                        </a:spcBef>
                        <a:spcAft>
                          <a:spcPts val="600"/>
                        </a:spcAft>
                      </a:pPr>
                      <a:r>
                        <a:rPr lang="en-US" sz="1800" b="1" kern="0" spc="40" dirty="0">
                          <a:latin typeface="楷体_GB2312" pitchFamily="49" charset="-122"/>
                          <a:ea typeface="楷体_GB2312" pitchFamily="49" charset="-122"/>
                          <a:cs typeface="宋体"/>
                        </a:rPr>
                        <a:t>X</a:t>
                      </a:r>
                      <a:r>
                        <a:rPr lang="en-US" sz="1800" b="1" kern="0" spc="40" baseline="-25000" dirty="0">
                          <a:latin typeface="楷体_GB2312" pitchFamily="49" charset="-122"/>
                          <a:ea typeface="楷体_GB2312" pitchFamily="49" charset="-122"/>
                          <a:cs typeface="宋体"/>
                        </a:rPr>
                        <a:t>1</a:t>
                      </a:r>
                      <a:endParaRPr lang="zh-CN" sz="1800" b="1" kern="100" dirty="0">
                        <a:latin typeface="楷体_GB2312" pitchFamily="49" charset="-122"/>
                        <a:ea typeface="楷体_GB2312" pitchFamily="49"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cover dir="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A749F411-F4F6-460B-9FE0-5BABD0876DE7}"/>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p>
        </p:txBody>
      </p:sp>
      <p:sp>
        <p:nvSpPr>
          <p:cNvPr id="30723" name="Rectangle 3">
            <a:extLst>
              <a:ext uri="{FF2B5EF4-FFF2-40B4-BE49-F238E27FC236}">
                <a16:creationId xmlns:a16="http://schemas.microsoft.com/office/drawing/2014/main" id="{8572A2AB-46BF-4827-A72D-6400115144F7}"/>
              </a:ext>
            </a:extLst>
          </p:cNvPr>
          <p:cNvSpPr>
            <a:spLocks noGrp="1" noChangeArrowheads="1"/>
          </p:cNvSpPr>
          <p:nvPr>
            <p:ph type="body" idx="1"/>
          </p:nvPr>
        </p:nvSpPr>
        <p:spPr>
          <a:xfrm>
            <a:off x="1366838" y="1357313"/>
            <a:ext cx="7358062" cy="5357812"/>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前缀码是厂商识别代码的一部分，由</a:t>
            </a:r>
            <a:r>
              <a:rPr lang="en-US" altLang="zh-CN" sz="2800" dirty="0">
                <a:latin typeface="楷体_GB2312" pitchFamily="49" charset="-122"/>
                <a:ea typeface="楷体_GB2312" pitchFamily="49" charset="-122"/>
              </a:rPr>
              <a:t>2—3</a:t>
            </a:r>
            <a:r>
              <a:rPr lang="zh-CN" altLang="en-US" sz="2800" dirty="0">
                <a:latin typeface="楷体_GB2312" pitchFamily="49" charset="-122"/>
                <a:ea typeface="楷体_GB2312" pitchFamily="49" charset="-122"/>
              </a:rPr>
              <a:t>位数字</a:t>
            </a:r>
            <a:r>
              <a:rPr lang="en-US" altLang="zh-CN" sz="2800" dirty="0">
                <a:latin typeface="楷体_GB2312" pitchFamily="49" charset="-122"/>
                <a:ea typeface="楷体_GB2312" pitchFamily="49" charset="-122"/>
              </a:rPr>
              <a:t>(X13X12</a:t>
            </a:r>
            <a:r>
              <a:rPr lang="zh-CN" altLang="en-US" sz="2800" dirty="0">
                <a:latin typeface="楷体_GB2312" pitchFamily="49" charset="-122"/>
                <a:ea typeface="楷体_GB2312" pitchFamily="49" charset="-122"/>
              </a:rPr>
              <a:t>或</a:t>
            </a:r>
            <a:r>
              <a:rPr lang="en-US" altLang="zh-CN" sz="2800" dirty="0">
                <a:latin typeface="楷体_GB2312" pitchFamily="49" charset="-122"/>
                <a:ea typeface="楷体_GB2312" pitchFamily="49" charset="-122"/>
              </a:rPr>
              <a:t>X13X12X11)</a:t>
            </a:r>
            <a:r>
              <a:rPr lang="zh-CN" altLang="en-US" sz="2800" dirty="0">
                <a:latin typeface="楷体_GB2312" pitchFamily="49" charset="-122"/>
                <a:ea typeface="楷体_GB2312" pitchFamily="49" charset="-122"/>
              </a:rPr>
              <a:t>组成，是用来表示各国家或地区级的</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编码组织所在的国家或地区的代码，由国际物品编码协会统一管理和分配。</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800000"/>
                </a:solidFill>
                <a:latin typeface="楷体_GB2312" pitchFamily="49" charset="-122"/>
                <a:ea typeface="楷体_GB2312" pitchFamily="49" charset="-122"/>
              </a:rPr>
              <a:t>注意：</a:t>
            </a:r>
            <a:r>
              <a:rPr lang="zh-CN" altLang="en-US" sz="2800" dirty="0">
                <a:latin typeface="楷体_GB2312" pitchFamily="49" charset="-122"/>
                <a:ea typeface="楷体_GB2312" pitchFamily="49" charset="-122"/>
              </a:rPr>
              <a:t>前缀码并不代表产品的原产地，只表示商品条码的注册地。</a:t>
            </a:r>
          </a:p>
          <a:p>
            <a:pPr>
              <a:lnSpc>
                <a:spcPct val="150000"/>
              </a:lnSpc>
              <a:buFont typeface="Wingdings" panose="05000000000000000000" pitchFamily="2" charset="2"/>
              <a:buNone/>
            </a:pPr>
            <a:endParaRPr lang="zh-CN" altLang="en-US" sz="2800" dirty="0">
              <a:latin typeface="楷体_GB2312" pitchFamily="49" charset="-122"/>
              <a:ea typeface="楷体_GB2312" pitchFamily="49" charset="-122"/>
            </a:endParaRPr>
          </a:p>
        </p:txBody>
      </p:sp>
    </p:spTree>
  </p:cSld>
  <p:clrMapOvr>
    <a:masterClrMapping/>
  </p:clrMapOvr>
  <p:transition>
    <p:cover dir="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839C654-2385-485F-8437-04BF06704DD5}"/>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p>
        </p:txBody>
      </p:sp>
      <p:sp>
        <p:nvSpPr>
          <p:cNvPr id="31747" name="Rectangle 3">
            <a:extLst>
              <a:ext uri="{FF2B5EF4-FFF2-40B4-BE49-F238E27FC236}">
                <a16:creationId xmlns:a16="http://schemas.microsoft.com/office/drawing/2014/main" id="{4FCDB881-8C26-4C08-8A03-C8BED2043897}"/>
              </a:ext>
            </a:extLst>
          </p:cNvPr>
          <p:cNvSpPr>
            <a:spLocks noGrp="1" noChangeArrowheads="1"/>
          </p:cNvSpPr>
          <p:nvPr>
            <p:ph type="body" idx="1"/>
          </p:nvPr>
        </p:nvSpPr>
        <p:spPr>
          <a:xfrm>
            <a:off x="1738313" y="1643063"/>
            <a:ext cx="6572250" cy="4000500"/>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en-US"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分配给中国物品编码中心的前缀码由</a:t>
            </a:r>
            <a:r>
              <a:rPr lang="en-US" altLang="en-US"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位数字</a:t>
            </a:r>
            <a:r>
              <a:rPr lang="en-US" altLang="en-US" sz="2800" dirty="0">
                <a:latin typeface="楷体_GB2312" pitchFamily="49" charset="-122"/>
                <a:ea typeface="楷体_GB2312" pitchFamily="49" charset="-122"/>
              </a:rPr>
              <a:t>(X13X12X11)</a:t>
            </a:r>
            <a:r>
              <a:rPr lang="zh-CN" altLang="en-US" sz="2800" dirty="0">
                <a:latin typeface="楷体_GB2312" pitchFamily="49" charset="-122"/>
                <a:ea typeface="楷体_GB2312" pitchFamily="49" charset="-122"/>
              </a:rPr>
              <a:t>组成。目前，中国内地的前置码为</a:t>
            </a:r>
            <a:r>
              <a:rPr lang="en-US" altLang="en-US" sz="2800" dirty="0">
                <a:latin typeface="楷体_GB2312" pitchFamily="49" charset="-122"/>
                <a:ea typeface="楷体_GB2312" pitchFamily="49" charset="-122"/>
              </a:rPr>
              <a:t>690--695</a:t>
            </a:r>
            <a:r>
              <a:rPr lang="zh-CN" altLang="en-US" sz="2800" dirty="0">
                <a:latin typeface="楷体_GB2312" pitchFamily="49" charset="-122"/>
                <a:ea typeface="楷体_GB2312" pitchFamily="49" charset="-122"/>
              </a:rPr>
              <a:t>，中国台湾的前置码为</a:t>
            </a:r>
            <a:r>
              <a:rPr lang="en-US" altLang="en-US" sz="2800" dirty="0">
                <a:latin typeface="楷体_GB2312" pitchFamily="49" charset="-122"/>
                <a:ea typeface="楷体_GB2312" pitchFamily="49" charset="-122"/>
              </a:rPr>
              <a:t>47l</a:t>
            </a:r>
            <a:r>
              <a:rPr lang="zh-CN" altLang="en-US" sz="2800" dirty="0">
                <a:latin typeface="楷体_GB2312" pitchFamily="49" charset="-122"/>
                <a:ea typeface="楷体_GB2312" pitchFamily="49" charset="-122"/>
              </a:rPr>
              <a:t>，中国香港的前置码为</a:t>
            </a:r>
            <a:r>
              <a:rPr lang="en-US" altLang="en-US" sz="2800" dirty="0">
                <a:latin typeface="楷体_GB2312" pitchFamily="49" charset="-122"/>
                <a:ea typeface="楷体_GB2312" pitchFamily="49" charset="-122"/>
              </a:rPr>
              <a:t>489</a:t>
            </a:r>
            <a:r>
              <a:rPr lang="zh-CN" altLang="en-US" sz="2800" dirty="0">
                <a:latin typeface="楷体_GB2312" pitchFamily="49" charset="-122"/>
                <a:ea typeface="楷体_GB2312" pitchFamily="49" charset="-122"/>
              </a:rPr>
              <a:t>，中国澳门的前置码为</a:t>
            </a:r>
            <a:r>
              <a:rPr lang="en-US" altLang="en-US" sz="2800" dirty="0">
                <a:latin typeface="楷体_GB2312" pitchFamily="49" charset="-122"/>
                <a:ea typeface="楷体_GB2312" pitchFamily="49" charset="-122"/>
              </a:rPr>
              <a:t>958</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p:txBody>
      </p:sp>
    </p:spTree>
  </p:cSld>
  <p:clrMapOvr>
    <a:masterClrMapping/>
  </p:clrMapOvr>
  <p:transition>
    <p:cover dir="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B9B46F51-E2E9-400C-9EAA-5579D175FF45}"/>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楷体_GB2312" pitchFamily="49" charset="-122"/>
            </a:endParaRPr>
          </a:p>
        </p:txBody>
      </p:sp>
      <p:sp>
        <p:nvSpPr>
          <p:cNvPr id="32771" name="Rectangle 3">
            <a:extLst>
              <a:ext uri="{FF2B5EF4-FFF2-40B4-BE49-F238E27FC236}">
                <a16:creationId xmlns:a16="http://schemas.microsoft.com/office/drawing/2014/main" id="{447273A5-5F58-41F6-B0E5-B90EEE62ECCA}"/>
              </a:ext>
            </a:extLst>
          </p:cNvPr>
          <p:cNvSpPr>
            <a:spLocks noGrp="1" noChangeArrowheads="1"/>
          </p:cNvSpPr>
          <p:nvPr>
            <p:ph type="body" idx="1"/>
          </p:nvPr>
        </p:nvSpPr>
        <p:spPr>
          <a:xfrm>
            <a:off x="1423988" y="1143001"/>
            <a:ext cx="7643812" cy="5286375"/>
          </a:xfrm>
        </p:spPr>
        <p:txBody>
          <a:bodyPr/>
          <a:lstStyle/>
          <a:p>
            <a:pPr eaLnBrk="1" hangingPunct="1">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标准版商品条码结构如下：</a:t>
            </a:r>
          </a:p>
          <a:p>
            <a:pPr eaLnBrk="1" hangingPunct="1">
              <a:lnSpc>
                <a:spcPct val="150000"/>
              </a:lnSpc>
              <a:buFont typeface="Wingdings" panose="05000000000000000000" pitchFamily="2" charset="2"/>
              <a:buNone/>
            </a:pPr>
            <a:r>
              <a:rPr lang="zh-CN" altLang="en-US" sz="2800" dirty="0">
                <a:solidFill>
                  <a:srgbClr val="000099"/>
                </a:solidFill>
                <a:latin typeface="楷体_GB2312" pitchFamily="49" charset="-122"/>
                <a:ea typeface="楷体_GB2312" pitchFamily="49" charset="-122"/>
              </a:rPr>
              <a:t>结构一</a:t>
            </a:r>
            <a:r>
              <a:rPr lang="zh-CN" altLang="en-US" sz="2800" dirty="0">
                <a:latin typeface="楷体_GB2312" pitchFamily="49" charset="-122"/>
                <a:ea typeface="楷体_GB2312" pitchFamily="49" charset="-122"/>
              </a:rPr>
              <a:t>：</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u="sng" dirty="0">
                <a:latin typeface="楷体_GB2312" pitchFamily="49" charset="-122"/>
                <a:ea typeface="楷体_GB2312" pitchFamily="49" charset="-122"/>
              </a:rPr>
              <a:t>x13x12x11x10x9x8x7</a:t>
            </a:r>
            <a:r>
              <a:rPr lang="en-US" altLang="zh-CN" sz="2800" dirty="0">
                <a:latin typeface="楷体_GB2312" pitchFamily="49" charset="-122"/>
                <a:ea typeface="楷体_GB2312" pitchFamily="49" charset="-122"/>
              </a:rPr>
              <a:t>  </a:t>
            </a:r>
            <a:r>
              <a:rPr lang="en-US" altLang="zh-CN" sz="2800" u="sng" dirty="0">
                <a:latin typeface="楷体_GB2312" pitchFamily="49" charset="-122"/>
                <a:ea typeface="楷体_GB2312" pitchFamily="49" charset="-122"/>
              </a:rPr>
              <a:t>x6x5x4x3x2</a:t>
            </a:r>
            <a:r>
              <a:rPr lang="en-US" altLang="zh-CN" sz="2800" dirty="0">
                <a:latin typeface="楷体_GB2312" pitchFamily="49" charset="-122"/>
                <a:ea typeface="楷体_GB2312" pitchFamily="49" charset="-122"/>
              </a:rPr>
              <a:t>   </a:t>
            </a:r>
            <a:r>
              <a:rPr lang="en-US" altLang="zh-CN" sz="2800" u="sng" dirty="0">
                <a:latin typeface="楷体_GB2312" pitchFamily="49" charset="-122"/>
                <a:ea typeface="楷体_GB2312" pitchFamily="49" charset="-122"/>
              </a:rPr>
              <a:t>x1</a:t>
            </a:r>
            <a:endParaRPr lang="en-US" altLang="zh-CN" sz="2800" dirty="0">
              <a:latin typeface="楷体_GB2312" pitchFamily="49" charset="-122"/>
              <a:ea typeface="楷体_GB2312" pitchFamily="49" charset="-122"/>
            </a:endParaRPr>
          </a:p>
          <a:p>
            <a:pPr eaLnBrk="1" hangingPunct="1">
              <a:lnSpc>
                <a:spcPct val="150000"/>
              </a:lnSpc>
              <a:buFont typeface="Wingdings" panose="05000000000000000000" pitchFamily="2" charset="2"/>
              <a:buNone/>
            </a:pP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左侧数据符       右侧数据符</a:t>
            </a:r>
          </a:p>
          <a:p>
            <a:pPr eaLnBrk="1" hangingPunct="1">
              <a:lnSpc>
                <a:spcPct val="150000"/>
              </a:lnSpc>
              <a:buFont typeface="Wingdings" panose="05000000000000000000" pitchFamily="2" charset="2"/>
              <a:buNone/>
            </a:pPr>
            <a:r>
              <a:rPr lang="zh-CN" altLang="en-US" sz="2800" dirty="0">
                <a:solidFill>
                  <a:srgbClr val="000099"/>
                </a:solidFill>
                <a:latin typeface="楷体_GB2312" pitchFamily="49" charset="-122"/>
                <a:ea typeface="楷体_GB2312" pitchFamily="49" charset="-122"/>
              </a:rPr>
              <a:t>结构二</a:t>
            </a:r>
            <a:r>
              <a:rPr lang="zh-CN" altLang="en-US" sz="2800" dirty="0">
                <a:latin typeface="楷体_GB2312" pitchFamily="49" charset="-122"/>
                <a:ea typeface="楷体_GB2312" pitchFamily="49" charset="-122"/>
              </a:rPr>
              <a:t>：</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u="sng" dirty="0">
                <a:latin typeface="楷体_GB2312" pitchFamily="49" charset="-122"/>
                <a:ea typeface="楷体_GB2312" pitchFamily="49" charset="-122"/>
              </a:rPr>
              <a:t>x13x12x11x10x9x8x7x6 </a:t>
            </a:r>
            <a:r>
              <a:rPr lang="en-US" altLang="zh-CN" sz="2800" dirty="0">
                <a:latin typeface="楷体_GB2312" pitchFamily="49" charset="-122"/>
                <a:ea typeface="楷体_GB2312" pitchFamily="49" charset="-122"/>
              </a:rPr>
              <a:t>  </a:t>
            </a:r>
            <a:r>
              <a:rPr lang="en-US" altLang="zh-CN" sz="2800" u="sng" dirty="0">
                <a:latin typeface="楷体_GB2312" pitchFamily="49" charset="-122"/>
                <a:ea typeface="楷体_GB2312" pitchFamily="49" charset="-122"/>
              </a:rPr>
              <a:t>x5x4x3x2</a:t>
            </a:r>
            <a:r>
              <a:rPr lang="en-US" altLang="zh-CN" sz="2800" dirty="0">
                <a:latin typeface="楷体_GB2312" pitchFamily="49" charset="-122"/>
                <a:ea typeface="楷体_GB2312" pitchFamily="49" charset="-122"/>
              </a:rPr>
              <a:t>   x1</a:t>
            </a:r>
          </a:p>
          <a:p>
            <a:pPr eaLnBrk="1" hangingPunct="1">
              <a:lnSpc>
                <a:spcPct val="150000"/>
              </a:lnSpc>
              <a:buFont typeface="Wingdings" panose="05000000000000000000" pitchFamily="2" charset="2"/>
              <a:buNone/>
            </a:pP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左侧数据符         右侧数据符</a:t>
            </a:r>
          </a:p>
        </p:txBody>
      </p:sp>
    </p:spTree>
  </p:cSld>
  <p:clrMapOvr>
    <a:masterClrMapping/>
  </p:clrMapOvr>
  <p:transition>
    <p:pull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42AA8817-54C7-4097-AB4C-C3F175CCD480}"/>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
        <p:nvSpPr>
          <p:cNvPr id="33795" name="Rectangle 3">
            <a:extLst>
              <a:ext uri="{FF2B5EF4-FFF2-40B4-BE49-F238E27FC236}">
                <a16:creationId xmlns:a16="http://schemas.microsoft.com/office/drawing/2014/main" id="{C4D36837-EFE9-47C3-95E6-E49E9F2323E5}"/>
              </a:ext>
            </a:extLst>
          </p:cNvPr>
          <p:cNvSpPr>
            <a:spLocks noGrp="1" noChangeArrowheads="1"/>
          </p:cNvSpPr>
          <p:nvPr>
            <p:ph type="body" idx="1"/>
          </p:nvPr>
        </p:nvSpPr>
        <p:spPr/>
        <p:txBody>
          <a:bodyPr/>
          <a:lstStyle/>
          <a:p>
            <a:pPr eaLnBrk="1" hangingPunct="1">
              <a:lnSpc>
                <a:spcPct val="150000"/>
              </a:lnSpc>
              <a:buFont typeface="Wingdings" panose="05000000000000000000" pitchFamily="2" charset="2"/>
              <a:buNone/>
            </a:pPr>
            <a:r>
              <a:rPr lang="zh-CN" altLang="en-US" sz="2400" dirty="0">
                <a:solidFill>
                  <a:srgbClr val="000099"/>
                </a:solidFill>
                <a:latin typeface="楷体_GB2312" pitchFamily="49" charset="-122"/>
                <a:ea typeface="楷体_GB2312" pitchFamily="49" charset="-122"/>
              </a:rPr>
              <a:t>  结构三</a:t>
            </a:r>
            <a:r>
              <a:rPr lang="zh-CN" altLang="en-US" sz="2400" dirty="0">
                <a:latin typeface="楷体_GB2312" pitchFamily="49" charset="-122"/>
                <a:ea typeface="楷体_GB2312" pitchFamily="49" charset="-122"/>
              </a:rPr>
              <a:t>：</a:t>
            </a:r>
            <a:endParaRPr lang="en-US" altLang="zh-CN" sz="2400" dirty="0">
              <a:latin typeface="楷体_GB2312" pitchFamily="49" charset="-122"/>
              <a:ea typeface="楷体_GB2312" pitchFamily="49" charset="-122"/>
            </a:endParaRPr>
          </a:p>
          <a:p>
            <a:pPr eaLnBrk="1" hangingPunct="1">
              <a:lnSpc>
                <a:spcPct val="150000"/>
              </a:lnSpc>
              <a:buFont typeface="Wingdings" panose="05000000000000000000" pitchFamily="2" charset="2"/>
              <a:buNone/>
            </a:pPr>
            <a:r>
              <a:rPr lang="en-US" altLang="zh-CN" sz="2400" dirty="0">
                <a:latin typeface="楷体_GB2312" pitchFamily="49" charset="-122"/>
                <a:ea typeface="楷体_GB2312" pitchFamily="49" charset="-122"/>
              </a:rPr>
              <a:t>    </a:t>
            </a:r>
            <a:r>
              <a:rPr lang="en-US" altLang="zh-CN" sz="2400" u="sng" dirty="0">
                <a:latin typeface="楷体_GB2312" pitchFamily="49" charset="-122"/>
                <a:ea typeface="楷体_GB2312" pitchFamily="49" charset="-122"/>
              </a:rPr>
              <a:t>x13x12x11x10x9x8x7x6x5</a:t>
            </a:r>
            <a:r>
              <a:rPr lang="en-US" altLang="zh-CN" sz="2400" dirty="0">
                <a:latin typeface="楷体_GB2312" pitchFamily="49" charset="-122"/>
                <a:ea typeface="楷体_GB2312" pitchFamily="49" charset="-122"/>
              </a:rPr>
              <a:t>    </a:t>
            </a:r>
            <a:r>
              <a:rPr lang="en-US" altLang="zh-CN" sz="2400" u="sng" dirty="0">
                <a:latin typeface="楷体_GB2312" pitchFamily="49" charset="-122"/>
                <a:ea typeface="楷体_GB2312" pitchFamily="49" charset="-122"/>
              </a:rPr>
              <a:t>x4x3x2</a:t>
            </a:r>
            <a:r>
              <a:rPr lang="en-US" altLang="zh-CN" sz="2400" dirty="0">
                <a:latin typeface="楷体_GB2312" pitchFamily="49" charset="-122"/>
                <a:ea typeface="楷体_GB2312" pitchFamily="49" charset="-122"/>
              </a:rPr>
              <a:t>     x1</a:t>
            </a:r>
          </a:p>
          <a:p>
            <a:pPr eaLnBrk="1" hangingPunct="1">
              <a:lnSpc>
                <a:spcPct val="150000"/>
              </a:lnSpc>
              <a:buFont typeface="Wingdings" panose="05000000000000000000" pitchFamily="2" charset="2"/>
              <a:buNone/>
            </a:pPr>
            <a:r>
              <a:rPr lang="en-US" altLang="zh-CN" sz="2400" dirty="0">
                <a:latin typeface="楷体_GB2312" pitchFamily="49" charset="-122"/>
                <a:ea typeface="楷体_GB2312" pitchFamily="49" charset="-122"/>
              </a:rPr>
              <a:t>        </a:t>
            </a:r>
            <a:r>
              <a:rPr lang="zh-CN" altLang="en-US" sz="2400" dirty="0">
                <a:latin typeface="楷体_GB2312" pitchFamily="49" charset="-122"/>
                <a:ea typeface="楷体_GB2312" pitchFamily="49" charset="-122"/>
              </a:rPr>
              <a:t>左侧数据符          右侧数据符</a:t>
            </a:r>
          </a:p>
          <a:p>
            <a:pPr eaLnBrk="1" hangingPunct="1">
              <a:lnSpc>
                <a:spcPct val="150000"/>
              </a:lnSpc>
              <a:buFont typeface="Wingdings" panose="05000000000000000000" pitchFamily="2" charset="2"/>
              <a:buNone/>
            </a:pPr>
            <a:r>
              <a:rPr lang="zh-CN" altLang="en-US" sz="2400" dirty="0">
                <a:latin typeface="楷体_GB2312" pitchFamily="49" charset="-122"/>
                <a:ea typeface="楷体_GB2312" pitchFamily="49" charset="-122"/>
              </a:rPr>
              <a:t>      其中：</a:t>
            </a:r>
            <a:r>
              <a:rPr lang="zh-CN" altLang="en-US" sz="2400" dirty="0">
                <a:solidFill>
                  <a:srgbClr val="990000"/>
                </a:solidFill>
                <a:latin typeface="楷体_GB2312" pitchFamily="49" charset="-122"/>
                <a:ea typeface="楷体_GB2312" pitchFamily="49" charset="-122"/>
              </a:rPr>
              <a:t>左侧数据符</a:t>
            </a:r>
            <a:r>
              <a:rPr lang="zh-CN" altLang="en-US" sz="2400" dirty="0">
                <a:latin typeface="楷体_GB2312" pitchFamily="49" charset="-122"/>
                <a:ea typeface="楷体_GB2312" pitchFamily="49" charset="-122"/>
              </a:rPr>
              <a:t>表示厂商识别代码；</a:t>
            </a:r>
            <a:r>
              <a:rPr lang="zh-CN" altLang="en-US" sz="2400" dirty="0">
                <a:solidFill>
                  <a:srgbClr val="990000"/>
                </a:solidFill>
                <a:latin typeface="楷体_GB2312" pitchFamily="49" charset="-122"/>
                <a:ea typeface="楷体_GB2312" pitchFamily="49" charset="-122"/>
              </a:rPr>
              <a:t>右侧数据符</a:t>
            </a:r>
            <a:r>
              <a:rPr lang="zh-CN" altLang="en-US" sz="2400" dirty="0">
                <a:latin typeface="楷体_GB2312" pitchFamily="49" charset="-122"/>
                <a:ea typeface="楷体_GB2312" pitchFamily="49" charset="-122"/>
              </a:rPr>
              <a:t>表示商品项目代码；</a:t>
            </a:r>
            <a:r>
              <a:rPr lang="en-US" altLang="zh-CN" sz="2400" dirty="0">
                <a:solidFill>
                  <a:srgbClr val="990000"/>
                </a:solidFill>
                <a:latin typeface="楷体_GB2312" pitchFamily="49" charset="-122"/>
                <a:ea typeface="楷体_GB2312" pitchFamily="49" charset="-122"/>
              </a:rPr>
              <a:t>x1</a:t>
            </a:r>
            <a:r>
              <a:rPr lang="zh-CN" altLang="en-US" sz="2400" dirty="0">
                <a:solidFill>
                  <a:srgbClr val="990000"/>
                </a:solidFill>
                <a:latin typeface="楷体_GB2312" pitchFamily="49" charset="-122"/>
                <a:ea typeface="楷体_GB2312" pitchFamily="49" charset="-122"/>
              </a:rPr>
              <a:t>：</a:t>
            </a:r>
            <a:r>
              <a:rPr lang="zh-CN" altLang="en-US" sz="2400" dirty="0">
                <a:latin typeface="楷体_GB2312" pitchFamily="49" charset="-122"/>
                <a:ea typeface="楷体_GB2312" pitchFamily="49" charset="-122"/>
              </a:rPr>
              <a:t>校验码。 </a:t>
            </a:r>
          </a:p>
          <a:p>
            <a:pPr eaLnBrk="1" hangingPunct="1">
              <a:lnSpc>
                <a:spcPct val="150000"/>
              </a:lnSpc>
              <a:buFont typeface="Wingdings" panose="05000000000000000000" pitchFamily="2" charset="2"/>
              <a:buNone/>
            </a:pPr>
            <a:r>
              <a:rPr lang="zh-CN" altLang="en-US" sz="2400" dirty="0">
                <a:solidFill>
                  <a:srgbClr val="000099"/>
                </a:solidFill>
                <a:latin typeface="楷体_GB2312" pitchFamily="49" charset="-122"/>
                <a:ea typeface="楷体_GB2312" pitchFamily="49" charset="-122"/>
              </a:rPr>
              <a:t>   当</a:t>
            </a:r>
            <a:r>
              <a:rPr lang="en-US" altLang="zh-CN" sz="2400" dirty="0">
                <a:solidFill>
                  <a:srgbClr val="000099"/>
                </a:solidFill>
                <a:latin typeface="楷体_GB2312" pitchFamily="49" charset="-122"/>
                <a:ea typeface="楷体_GB2312" pitchFamily="49" charset="-122"/>
              </a:rPr>
              <a:t>x13x12x11</a:t>
            </a:r>
            <a:r>
              <a:rPr lang="zh-CN" altLang="en-US" sz="2400" dirty="0">
                <a:solidFill>
                  <a:srgbClr val="000099"/>
                </a:solidFill>
                <a:latin typeface="楷体_GB2312" pitchFamily="49" charset="-122"/>
                <a:ea typeface="楷体_GB2312" pitchFamily="49" charset="-122"/>
              </a:rPr>
              <a:t>为</a:t>
            </a:r>
            <a:r>
              <a:rPr lang="en-US" altLang="zh-CN" sz="2400" dirty="0">
                <a:solidFill>
                  <a:srgbClr val="000099"/>
                </a:solidFill>
                <a:latin typeface="楷体_GB2312" pitchFamily="49" charset="-122"/>
                <a:ea typeface="楷体_GB2312" pitchFamily="49" charset="-122"/>
              </a:rPr>
              <a:t>690</a:t>
            </a:r>
            <a:r>
              <a:rPr lang="zh-CN" altLang="en-US" sz="2400" dirty="0">
                <a:solidFill>
                  <a:srgbClr val="000099"/>
                </a:solidFill>
                <a:latin typeface="楷体_GB2312" pitchFamily="49" charset="-122"/>
                <a:ea typeface="楷体_GB2312" pitchFamily="49" charset="-122"/>
              </a:rPr>
              <a:t>、</a:t>
            </a:r>
            <a:r>
              <a:rPr lang="en-US" altLang="zh-CN" sz="2400" dirty="0">
                <a:solidFill>
                  <a:srgbClr val="000099"/>
                </a:solidFill>
                <a:latin typeface="楷体_GB2312" pitchFamily="49" charset="-122"/>
                <a:ea typeface="楷体_GB2312" pitchFamily="49" charset="-122"/>
              </a:rPr>
              <a:t>691</a:t>
            </a:r>
            <a:r>
              <a:rPr lang="zh-CN" altLang="en-US" sz="2400" dirty="0">
                <a:solidFill>
                  <a:srgbClr val="000099"/>
                </a:solidFill>
                <a:latin typeface="楷体_GB2312" pitchFamily="49" charset="-122"/>
                <a:ea typeface="楷体_GB2312" pitchFamily="49" charset="-122"/>
              </a:rPr>
              <a:t>时，其代码结构用结构一；</a:t>
            </a:r>
          </a:p>
          <a:p>
            <a:pPr eaLnBrk="1" hangingPunct="1">
              <a:lnSpc>
                <a:spcPct val="150000"/>
              </a:lnSpc>
              <a:buFont typeface="Wingdings" panose="05000000000000000000" pitchFamily="2" charset="2"/>
              <a:buNone/>
            </a:pPr>
            <a:r>
              <a:rPr lang="zh-CN" altLang="en-US" sz="2400" dirty="0">
                <a:solidFill>
                  <a:srgbClr val="000099"/>
                </a:solidFill>
                <a:latin typeface="楷体_GB2312" pitchFamily="49" charset="-122"/>
                <a:ea typeface="楷体_GB2312" pitchFamily="49" charset="-122"/>
              </a:rPr>
              <a:t>   当</a:t>
            </a:r>
            <a:r>
              <a:rPr lang="en-US" altLang="zh-CN" sz="2400" dirty="0">
                <a:solidFill>
                  <a:srgbClr val="000099"/>
                </a:solidFill>
                <a:latin typeface="楷体_GB2312" pitchFamily="49" charset="-122"/>
                <a:ea typeface="楷体_GB2312" pitchFamily="49" charset="-122"/>
              </a:rPr>
              <a:t>x13x12x11</a:t>
            </a:r>
            <a:r>
              <a:rPr lang="zh-CN" altLang="en-US" sz="2400" dirty="0">
                <a:solidFill>
                  <a:srgbClr val="000099"/>
                </a:solidFill>
                <a:latin typeface="楷体_GB2312" pitchFamily="49" charset="-122"/>
                <a:ea typeface="楷体_GB2312" pitchFamily="49" charset="-122"/>
              </a:rPr>
              <a:t>为</a:t>
            </a:r>
            <a:r>
              <a:rPr lang="en-US" altLang="zh-CN" sz="2400" dirty="0">
                <a:solidFill>
                  <a:srgbClr val="000099"/>
                </a:solidFill>
                <a:latin typeface="楷体_GB2312" pitchFamily="49" charset="-122"/>
                <a:ea typeface="楷体_GB2312" pitchFamily="49" charset="-122"/>
              </a:rPr>
              <a:t>692</a:t>
            </a:r>
            <a:r>
              <a:rPr lang="zh-CN" altLang="en-US" sz="2400" dirty="0">
                <a:solidFill>
                  <a:srgbClr val="000099"/>
                </a:solidFill>
                <a:latin typeface="楷体_GB2312" pitchFamily="49" charset="-122"/>
                <a:ea typeface="楷体_GB2312" pitchFamily="49" charset="-122"/>
              </a:rPr>
              <a:t>、</a:t>
            </a:r>
            <a:r>
              <a:rPr lang="en-US" altLang="zh-CN" sz="2400" dirty="0">
                <a:solidFill>
                  <a:srgbClr val="000099"/>
                </a:solidFill>
                <a:latin typeface="楷体_GB2312" pitchFamily="49" charset="-122"/>
                <a:ea typeface="楷体_GB2312" pitchFamily="49" charset="-122"/>
              </a:rPr>
              <a:t>693</a:t>
            </a:r>
            <a:r>
              <a:rPr lang="zh-CN" altLang="en-US" sz="2400" dirty="0">
                <a:solidFill>
                  <a:srgbClr val="000099"/>
                </a:solidFill>
                <a:latin typeface="楷体_GB2312" pitchFamily="49" charset="-122"/>
                <a:ea typeface="楷体_GB2312" pitchFamily="49" charset="-122"/>
              </a:rPr>
              <a:t>、</a:t>
            </a:r>
            <a:r>
              <a:rPr lang="en-US" altLang="zh-CN" sz="2400" dirty="0">
                <a:solidFill>
                  <a:srgbClr val="000099"/>
                </a:solidFill>
                <a:latin typeface="楷体_GB2312" pitchFamily="49" charset="-122"/>
                <a:ea typeface="楷体_GB2312" pitchFamily="49" charset="-122"/>
              </a:rPr>
              <a:t>694</a:t>
            </a:r>
            <a:r>
              <a:rPr lang="zh-CN" altLang="en-US" sz="2400" dirty="0">
                <a:solidFill>
                  <a:srgbClr val="000099"/>
                </a:solidFill>
                <a:latin typeface="楷体_GB2312" pitchFamily="49" charset="-122"/>
                <a:ea typeface="楷体_GB2312" pitchFamily="49" charset="-122"/>
              </a:rPr>
              <a:t>时，其代码用结构二；</a:t>
            </a:r>
            <a:r>
              <a:rPr lang="zh-CN" altLang="en-US" sz="2400" dirty="0">
                <a:latin typeface="楷体_GB2312" pitchFamily="49" charset="-122"/>
                <a:ea typeface="楷体_GB2312" pitchFamily="49" charset="-122"/>
              </a:rPr>
              <a:t> </a:t>
            </a:r>
          </a:p>
          <a:p>
            <a:pPr eaLnBrk="1" hangingPunct="1">
              <a:lnSpc>
                <a:spcPct val="150000"/>
              </a:lnSpc>
              <a:buFont typeface="Wingdings" panose="05000000000000000000" pitchFamily="2" charset="2"/>
              <a:buNone/>
            </a:pPr>
            <a:r>
              <a:rPr lang="zh-CN" altLang="en-US" sz="2400" dirty="0">
                <a:solidFill>
                  <a:srgbClr val="000099"/>
                </a:solidFill>
                <a:latin typeface="楷体_GB2312" pitchFamily="49" charset="-122"/>
                <a:ea typeface="楷体_GB2312" pitchFamily="49" charset="-122"/>
              </a:rPr>
              <a:t>   当</a:t>
            </a:r>
            <a:r>
              <a:rPr lang="en-US" altLang="en-US" sz="2400" dirty="0">
                <a:solidFill>
                  <a:srgbClr val="000099"/>
                </a:solidFill>
                <a:latin typeface="楷体_GB2312" pitchFamily="49" charset="-122"/>
                <a:ea typeface="楷体_GB2312" pitchFamily="49" charset="-122"/>
              </a:rPr>
              <a:t>x13x12x11</a:t>
            </a:r>
            <a:r>
              <a:rPr lang="zh-CN" altLang="en-US" sz="2400" dirty="0">
                <a:solidFill>
                  <a:srgbClr val="000099"/>
                </a:solidFill>
                <a:latin typeface="楷体_GB2312" pitchFamily="49" charset="-122"/>
                <a:ea typeface="楷体_GB2312" pitchFamily="49" charset="-122"/>
              </a:rPr>
              <a:t>为</a:t>
            </a:r>
            <a:r>
              <a:rPr lang="en-US" altLang="en-US" sz="2400" dirty="0">
                <a:solidFill>
                  <a:srgbClr val="000099"/>
                </a:solidFill>
                <a:latin typeface="楷体_GB2312" pitchFamily="49" charset="-122"/>
                <a:ea typeface="楷体_GB2312" pitchFamily="49" charset="-122"/>
              </a:rPr>
              <a:t>695</a:t>
            </a:r>
            <a:r>
              <a:rPr lang="zh-CN" altLang="en-US" sz="2400" dirty="0">
                <a:solidFill>
                  <a:srgbClr val="000099"/>
                </a:solidFill>
                <a:latin typeface="楷体_GB2312" pitchFamily="49" charset="-122"/>
                <a:ea typeface="楷体_GB2312" pitchFamily="49" charset="-122"/>
              </a:rPr>
              <a:t>时，其代码用结构三。</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DA8BB674-7C7D-4363-B215-A3933C6299E0}"/>
              </a:ext>
            </a:extLst>
          </p:cNvPr>
          <p:cNvSpPr>
            <a:spLocks noGrp="1" noChangeArrowheads="1"/>
          </p:cNvSpPr>
          <p:nvPr>
            <p:ph type="title"/>
          </p:nvPr>
        </p:nvSpPr>
        <p:spPr>
          <a:xfrm>
            <a:off x="2595563" y="357188"/>
            <a:ext cx="4038600" cy="609600"/>
          </a:xfrm>
        </p:spPr>
        <p:txBody>
          <a:bodyPr/>
          <a:lstStyle/>
          <a:p>
            <a:pPr eaLnBrk="1" hangingPunct="1"/>
            <a:r>
              <a:rPr lang="zh-CN" altLang="en-US" sz="3200" dirty="0">
                <a:solidFill>
                  <a:srgbClr val="0000FF"/>
                </a:solidFill>
                <a:latin typeface="楷体_GB2312" pitchFamily="49" charset="-122"/>
                <a:ea typeface="楷体_GB2312" pitchFamily="49" charset="-122"/>
              </a:rPr>
              <a:t>校验位的计算</a:t>
            </a:r>
          </a:p>
        </p:txBody>
      </p:sp>
      <p:sp>
        <p:nvSpPr>
          <p:cNvPr id="34819" name="Rectangle 3">
            <a:extLst>
              <a:ext uri="{FF2B5EF4-FFF2-40B4-BE49-F238E27FC236}">
                <a16:creationId xmlns:a16="http://schemas.microsoft.com/office/drawing/2014/main" id="{38BA0FAE-9ECF-4E84-AAA9-800A72ADA317}"/>
              </a:ext>
            </a:extLst>
          </p:cNvPr>
          <p:cNvSpPr>
            <a:spLocks noChangeArrowheads="1"/>
          </p:cNvSpPr>
          <p:nvPr/>
        </p:nvSpPr>
        <p:spPr bwMode="auto">
          <a:xfrm>
            <a:off x="1309688" y="1357313"/>
            <a:ext cx="7529512" cy="49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20000"/>
              </a:lnSpc>
            </a:pPr>
            <a:r>
              <a:rPr kumimoji="1" lang="en-US" altLang="zh-CN" b="1">
                <a:latin typeface="楷体_GB2312" pitchFamily="49" charset="-122"/>
                <a:ea typeface="楷体_GB2312" pitchFamily="49" charset="-122"/>
              </a:rPr>
              <a:t>1.</a:t>
            </a:r>
            <a:r>
              <a:rPr kumimoji="1" lang="zh-CN" altLang="en-US" b="1">
                <a:latin typeface="楷体_GB2312" pitchFamily="49" charset="-122"/>
                <a:ea typeface="楷体_GB2312" pitchFamily="49" charset="-122"/>
              </a:rPr>
              <a:t>从代码位置序号</a:t>
            </a:r>
            <a:r>
              <a:rPr kumimoji="1" lang="en-US" altLang="zh-CN" b="1">
                <a:latin typeface="楷体_GB2312" pitchFamily="49" charset="-122"/>
                <a:ea typeface="楷体_GB2312" pitchFamily="49" charset="-122"/>
              </a:rPr>
              <a:t>2</a:t>
            </a:r>
            <a:r>
              <a:rPr kumimoji="1" lang="zh-CN" altLang="en-US" b="1">
                <a:latin typeface="楷体_GB2312" pitchFamily="49" charset="-122"/>
                <a:ea typeface="楷体_GB2312" pitchFamily="49" charset="-122"/>
              </a:rPr>
              <a:t>开始，所有偶数位的数字代码求和为</a:t>
            </a:r>
            <a:r>
              <a:rPr kumimoji="1" lang="en-US" altLang="zh-CN" b="1">
                <a:latin typeface="楷体_GB2312" pitchFamily="49" charset="-122"/>
                <a:ea typeface="楷体_GB2312" pitchFamily="49" charset="-122"/>
              </a:rPr>
              <a:t>A</a:t>
            </a:r>
            <a:r>
              <a:rPr kumimoji="1" lang="zh-CN" altLang="en-US" b="1">
                <a:latin typeface="楷体_GB2312" pitchFamily="49" charset="-122"/>
                <a:ea typeface="楷体_GB2312" pitchFamily="49" charset="-122"/>
              </a:rPr>
              <a:t>。</a:t>
            </a:r>
          </a:p>
          <a:p>
            <a:pPr eaLnBrk="1" hangingPunct="1">
              <a:lnSpc>
                <a:spcPct val="120000"/>
              </a:lnSpc>
            </a:pPr>
            <a:r>
              <a:rPr kumimoji="1" lang="zh-CN" altLang="en-US" b="1">
                <a:latin typeface="楷体_GB2312" pitchFamily="49" charset="-122"/>
                <a:ea typeface="楷体_GB2312" pitchFamily="49" charset="-122"/>
              </a:rPr>
              <a:t>     </a:t>
            </a:r>
            <a:r>
              <a:rPr kumimoji="1" lang="en-US" altLang="zh-CN" b="1">
                <a:latin typeface="楷体_GB2312" pitchFamily="49" charset="-122"/>
                <a:ea typeface="楷体_GB2312" pitchFamily="49" charset="-122"/>
              </a:rPr>
              <a:t>A=N</a:t>
            </a:r>
            <a:r>
              <a:rPr kumimoji="1" lang="en-US" altLang="zh-CN" b="1" baseline="-8000">
                <a:latin typeface="楷体_GB2312" pitchFamily="49" charset="-122"/>
                <a:ea typeface="楷体_GB2312" pitchFamily="49" charset="-122"/>
              </a:rPr>
              <a:t>12</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10</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8</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6</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4</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2</a:t>
            </a:r>
          </a:p>
          <a:p>
            <a:pPr eaLnBrk="1" hangingPunct="1">
              <a:lnSpc>
                <a:spcPct val="120000"/>
              </a:lnSpc>
            </a:pPr>
            <a:r>
              <a:rPr kumimoji="1" lang="en-US" altLang="zh-CN" b="1">
                <a:latin typeface="楷体_GB2312" pitchFamily="49" charset="-122"/>
                <a:ea typeface="楷体_GB2312" pitchFamily="49" charset="-122"/>
              </a:rPr>
              <a:t>2.</a:t>
            </a:r>
            <a:r>
              <a:rPr kumimoji="1" lang="zh-CN" altLang="en-US" b="1">
                <a:latin typeface="楷体_GB2312" pitchFamily="49" charset="-122"/>
                <a:ea typeface="楷体_GB2312" pitchFamily="49" charset="-122"/>
              </a:rPr>
              <a:t>计算  </a:t>
            </a:r>
            <a:r>
              <a:rPr kumimoji="1" lang="en-US" altLang="zh-CN" b="1">
                <a:latin typeface="楷体_GB2312" pitchFamily="49" charset="-122"/>
                <a:ea typeface="楷体_GB2312" pitchFamily="49" charset="-122"/>
              </a:rPr>
              <a:t>C=A</a:t>
            </a:r>
            <a:r>
              <a:rPr kumimoji="1" lang="en-US" altLang="zh-CN" b="1">
                <a:latin typeface="楷体_GB2312" pitchFamily="49" charset="-122"/>
                <a:ea typeface="楷体_GB2312" pitchFamily="49" charset="-122"/>
                <a:cs typeface="Tahoma" panose="020B0604030504040204" pitchFamily="34" charset="0"/>
              </a:rPr>
              <a:t>×</a:t>
            </a:r>
            <a:r>
              <a:rPr kumimoji="1" lang="en-US" altLang="zh-CN" b="1">
                <a:latin typeface="楷体_GB2312" pitchFamily="49" charset="-122"/>
                <a:ea typeface="楷体_GB2312" pitchFamily="49" charset="-122"/>
              </a:rPr>
              <a:t>3</a:t>
            </a:r>
            <a:r>
              <a:rPr kumimoji="1" lang="zh-CN" altLang="en-US" b="1">
                <a:latin typeface="楷体_GB2312" pitchFamily="49" charset="-122"/>
                <a:ea typeface="楷体_GB2312" pitchFamily="49" charset="-122"/>
              </a:rPr>
              <a:t>。</a:t>
            </a:r>
          </a:p>
          <a:p>
            <a:pPr eaLnBrk="1" hangingPunct="1">
              <a:lnSpc>
                <a:spcPct val="120000"/>
              </a:lnSpc>
            </a:pPr>
            <a:r>
              <a:rPr kumimoji="1" lang="en-US" altLang="zh-CN" b="1">
                <a:latin typeface="楷体_GB2312" pitchFamily="49" charset="-122"/>
                <a:ea typeface="楷体_GB2312" pitchFamily="49" charset="-122"/>
              </a:rPr>
              <a:t>3.</a:t>
            </a:r>
            <a:r>
              <a:rPr kumimoji="1" lang="zh-CN" altLang="en-US" b="1">
                <a:latin typeface="楷体_GB2312" pitchFamily="49" charset="-122"/>
                <a:ea typeface="楷体_GB2312" pitchFamily="49" charset="-122"/>
              </a:rPr>
              <a:t>从代码位置序号</a:t>
            </a:r>
            <a:r>
              <a:rPr kumimoji="1" lang="en-US" altLang="zh-CN" b="1">
                <a:latin typeface="楷体_GB2312" pitchFamily="49" charset="-122"/>
                <a:ea typeface="楷体_GB2312" pitchFamily="49" charset="-122"/>
              </a:rPr>
              <a:t>3</a:t>
            </a:r>
            <a:r>
              <a:rPr kumimoji="1" lang="zh-CN" altLang="en-US" b="1">
                <a:latin typeface="楷体_GB2312" pitchFamily="49" charset="-122"/>
                <a:ea typeface="楷体_GB2312" pitchFamily="49" charset="-122"/>
              </a:rPr>
              <a:t>开始，所有奇数位的数字代码求和为</a:t>
            </a:r>
            <a:r>
              <a:rPr kumimoji="1" lang="en-US" altLang="zh-CN" b="1">
                <a:latin typeface="楷体_GB2312" pitchFamily="49" charset="-122"/>
                <a:ea typeface="楷体_GB2312" pitchFamily="49" charset="-122"/>
              </a:rPr>
              <a:t>B</a:t>
            </a:r>
            <a:r>
              <a:rPr kumimoji="1" lang="zh-CN" altLang="en-US" b="1">
                <a:latin typeface="楷体_GB2312" pitchFamily="49" charset="-122"/>
                <a:ea typeface="楷体_GB2312" pitchFamily="49" charset="-122"/>
              </a:rPr>
              <a:t>。</a:t>
            </a:r>
          </a:p>
          <a:p>
            <a:pPr eaLnBrk="1" hangingPunct="1">
              <a:lnSpc>
                <a:spcPct val="120000"/>
              </a:lnSpc>
            </a:pPr>
            <a:r>
              <a:rPr kumimoji="1" lang="zh-CN" altLang="en-US" b="1">
                <a:latin typeface="楷体_GB2312" pitchFamily="49" charset="-122"/>
                <a:ea typeface="楷体_GB2312" pitchFamily="49" charset="-122"/>
              </a:rPr>
              <a:t>     </a:t>
            </a:r>
            <a:r>
              <a:rPr kumimoji="1" lang="en-US" altLang="zh-CN" b="1">
                <a:latin typeface="楷体_GB2312" pitchFamily="49" charset="-122"/>
                <a:ea typeface="楷体_GB2312" pitchFamily="49" charset="-122"/>
              </a:rPr>
              <a:t>B=N</a:t>
            </a:r>
            <a:r>
              <a:rPr kumimoji="1" lang="en-US" altLang="zh-CN" b="1" baseline="-8000">
                <a:latin typeface="楷体_GB2312" pitchFamily="49" charset="-122"/>
                <a:ea typeface="楷体_GB2312" pitchFamily="49" charset="-122"/>
              </a:rPr>
              <a:t>13</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11</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9</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7</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5</a:t>
            </a:r>
            <a:r>
              <a:rPr kumimoji="1" lang="en-US" altLang="zh-CN" b="1">
                <a:latin typeface="楷体_GB2312" pitchFamily="49" charset="-122"/>
                <a:ea typeface="楷体_GB2312" pitchFamily="49" charset="-122"/>
              </a:rPr>
              <a:t>+N</a:t>
            </a:r>
            <a:r>
              <a:rPr kumimoji="1" lang="en-US" altLang="zh-CN" b="1" baseline="-8000">
                <a:latin typeface="楷体_GB2312" pitchFamily="49" charset="-122"/>
                <a:ea typeface="楷体_GB2312" pitchFamily="49" charset="-122"/>
              </a:rPr>
              <a:t>3</a:t>
            </a:r>
          </a:p>
          <a:p>
            <a:pPr eaLnBrk="1" hangingPunct="1">
              <a:lnSpc>
                <a:spcPct val="120000"/>
              </a:lnSpc>
            </a:pPr>
            <a:r>
              <a:rPr kumimoji="1" lang="en-US" altLang="zh-CN" b="1">
                <a:latin typeface="楷体_GB2312" pitchFamily="49" charset="-122"/>
                <a:ea typeface="楷体_GB2312" pitchFamily="49" charset="-122"/>
              </a:rPr>
              <a:t>4.</a:t>
            </a:r>
            <a:r>
              <a:rPr kumimoji="1" lang="zh-CN" altLang="en-US" b="1">
                <a:latin typeface="楷体_GB2312" pitchFamily="49" charset="-122"/>
                <a:ea typeface="楷体_GB2312" pitchFamily="49" charset="-122"/>
              </a:rPr>
              <a:t>将</a:t>
            </a:r>
            <a:r>
              <a:rPr kumimoji="1" lang="en-US" altLang="zh-CN" b="1">
                <a:latin typeface="楷体_GB2312" pitchFamily="49" charset="-122"/>
                <a:ea typeface="楷体_GB2312" pitchFamily="49" charset="-122"/>
              </a:rPr>
              <a:t>C</a:t>
            </a:r>
            <a:r>
              <a:rPr kumimoji="1" lang="zh-CN" altLang="en-US" b="1">
                <a:latin typeface="楷体_GB2312" pitchFamily="49" charset="-122"/>
                <a:ea typeface="楷体_GB2312" pitchFamily="49" charset="-122"/>
              </a:rPr>
              <a:t>和</a:t>
            </a:r>
            <a:r>
              <a:rPr kumimoji="1" lang="en-US" altLang="zh-CN" b="1">
                <a:latin typeface="楷体_GB2312" pitchFamily="49" charset="-122"/>
                <a:ea typeface="楷体_GB2312" pitchFamily="49" charset="-122"/>
              </a:rPr>
              <a:t>B</a:t>
            </a:r>
            <a:r>
              <a:rPr kumimoji="1" lang="zh-CN" altLang="en-US" b="1">
                <a:latin typeface="楷体_GB2312" pitchFamily="49" charset="-122"/>
                <a:ea typeface="楷体_GB2312" pitchFamily="49" charset="-122"/>
              </a:rPr>
              <a:t>相加：</a:t>
            </a:r>
            <a:r>
              <a:rPr kumimoji="1" lang="en-US" altLang="zh-CN" b="1">
                <a:latin typeface="楷体_GB2312" pitchFamily="49" charset="-122"/>
                <a:ea typeface="楷体_GB2312" pitchFamily="49" charset="-122"/>
              </a:rPr>
              <a:t>D=C+B</a:t>
            </a:r>
            <a:r>
              <a:rPr kumimoji="1" lang="zh-CN" altLang="en-US" b="1">
                <a:latin typeface="楷体_GB2312" pitchFamily="49" charset="-122"/>
                <a:ea typeface="楷体_GB2312" pitchFamily="49" charset="-122"/>
              </a:rPr>
              <a:t>。</a:t>
            </a:r>
          </a:p>
          <a:p>
            <a:pPr eaLnBrk="1" hangingPunct="1">
              <a:lnSpc>
                <a:spcPct val="120000"/>
              </a:lnSpc>
            </a:pPr>
            <a:r>
              <a:rPr kumimoji="1" lang="en-US" altLang="zh-CN" b="1">
                <a:latin typeface="楷体_GB2312" pitchFamily="49" charset="-122"/>
                <a:ea typeface="楷体_GB2312" pitchFamily="49" charset="-122"/>
              </a:rPr>
              <a:t>5.</a:t>
            </a:r>
            <a:r>
              <a:rPr kumimoji="1" lang="zh-CN" altLang="en-US" b="1">
                <a:latin typeface="楷体_GB2312" pitchFamily="49" charset="-122"/>
                <a:ea typeface="楷体_GB2312" pitchFamily="49" charset="-122"/>
              </a:rPr>
              <a:t>取</a:t>
            </a:r>
            <a:r>
              <a:rPr kumimoji="1" lang="en-US" altLang="zh-CN" b="1">
                <a:latin typeface="楷体_GB2312" pitchFamily="49" charset="-122"/>
                <a:ea typeface="楷体_GB2312" pitchFamily="49" charset="-122"/>
              </a:rPr>
              <a:t>D</a:t>
            </a:r>
            <a:r>
              <a:rPr kumimoji="1" lang="zh-CN" altLang="en-US" b="1">
                <a:latin typeface="楷体_GB2312" pitchFamily="49" charset="-122"/>
                <a:ea typeface="楷体_GB2312" pitchFamily="49" charset="-122"/>
              </a:rPr>
              <a:t>的个位数</a:t>
            </a:r>
            <a:r>
              <a:rPr kumimoji="1" lang="en-US" altLang="zh-CN" b="1">
                <a:latin typeface="楷体_GB2312" pitchFamily="49" charset="-122"/>
                <a:ea typeface="楷体_GB2312" pitchFamily="49" charset="-122"/>
              </a:rPr>
              <a:t>E</a:t>
            </a:r>
            <a:r>
              <a:rPr kumimoji="1" lang="zh-CN" altLang="en-US" b="1">
                <a:latin typeface="楷体_GB2312" pitchFamily="49" charset="-122"/>
                <a:ea typeface="楷体_GB2312" pitchFamily="49" charset="-122"/>
              </a:rPr>
              <a:t>。</a:t>
            </a:r>
          </a:p>
          <a:p>
            <a:pPr eaLnBrk="1" hangingPunct="1">
              <a:lnSpc>
                <a:spcPct val="120000"/>
              </a:lnSpc>
            </a:pPr>
            <a:r>
              <a:rPr kumimoji="1" lang="en-US" altLang="zh-CN" b="1">
                <a:latin typeface="楷体_GB2312" pitchFamily="49" charset="-122"/>
                <a:ea typeface="楷体_GB2312" pitchFamily="49" charset="-122"/>
              </a:rPr>
              <a:t>6.</a:t>
            </a:r>
            <a:r>
              <a:rPr kumimoji="1" lang="zh-CN" altLang="en-US" b="1">
                <a:latin typeface="楷体_GB2312" pitchFamily="49" charset="-122"/>
                <a:ea typeface="楷体_GB2312" pitchFamily="49" charset="-122"/>
              </a:rPr>
              <a:t>用</a:t>
            </a:r>
            <a:r>
              <a:rPr kumimoji="1" lang="en-US" altLang="zh-CN" b="1">
                <a:latin typeface="楷体_GB2312" pitchFamily="49" charset="-122"/>
                <a:ea typeface="楷体_GB2312" pitchFamily="49" charset="-122"/>
              </a:rPr>
              <a:t>10</a:t>
            </a:r>
            <a:r>
              <a:rPr kumimoji="1" lang="zh-CN" altLang="en-US" b="1">
                <a:latin typeface="楷体_GB2312" pitchFamily="49" charset="-122"/>
                <a:ea typeface="楷体_GB2312" pitchFamily="49" charset="-122"/>
              </a:rPr>
              <a:t>减去</a:t>
            </a:r>
            <a:r>
              <a:rPr kumimoji="1" lang="en-US" altLang="zh-CN" b="1">
                <a:latin typeface="楷体_GB2312" pitchFamily="49" charset="-122"/>
                <a:ea typeface="楷体_GB2312" pitchFamily="49" charset="-122"/>
              </a:rPr>
              <a:t>E</a:t>
            </a:r>
            <a:r>
              <a:rPr kumimoji="1" lang="zh-CN" altLang="en-US" b="1">
                <a:latin typeface="楷体_GB2312" pitchFamily="49" charset="-122"/>
                <a:ea typeface="楷体_GB2312" pitchFamily="49" charset="-122"/>
              </a:rPr>
              <a:t>即为校验位数值。</a:t>
            </a:r>
          </a:p>
          <a:p>
            <a:pPr eaLnBrk="1" hangingPunct="1">
              <a:lnSpc>
                <a:spcPct val="120000"/>
              </a:lnSpc>
            </a:pPr>
            <a:r>
              <a:rPr kumimoji="1" lang="zh-CN" altLang="en-US" b="1">
                <a:latin typeface="楷体_GB2312" pitchFamily="49" charset="-122"/>
                <a:ea typeface="楷体_GB2312" pitchFamily="49" charset="-122"/>
              </a:rPr>
              <a:t>      </a:t>
            </a:r>
            <a:r>
              <a:rPr kumimoji="1" lang="en-US" altLang="zh-CN" b="1">
                <a:latin typeface="楷体_GB2312" pitchFamily="49" charset="-122"/>
                <a:ea typeface="楷体_GB2312" pitchFamily="49" charset="-122"/>
              </a:rPr>
              <a:t>X</a:t>
            </a:r>
            <a:r>
              <a:rPr kumimoji="1" lang="en-US" altLang="zh-CN" b="1" baseline="-8000">
                <a:latin typeface="楷体_GB2312" pitchFamily="49" charset="-122"/>
                <a:ea typeface="楷体_GB2312" pitchFamily="49" charset="-122"/>
              </a:rPr>
              <a:t>1</a:t>
            </a:r>
            <a:r>
              <a:rPr kumimoji="1" lang="en-US" altLang="zh-CN" b="1">
                <a:latin typeface="楷体_GB2312" pitchFamily="49" charset="-122"/>
                <a:ea typeface="楷体_GB2312" pitchFamily="49" charset="-122"/>
              </a:rPr>
              <a:t>=10-E</a:t>
            </a:r>
            <a:r>
              <a:rPr kumimoji="1" lang="zh-CN" altLang="en-US" b="1">
                <a:latin typeface="楷体_GB2312" pitchFamily="49" charset="-122"/>
                <a:ea typeface="楷体_GB2312" pitchFamily="49" charset="-122"/>
              </a:rPr>
              <a:t>。</a:t>
            </a: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8194" name="Group 2">
            <a:extLst>
              <a:ext uri="{FF2B5EF4-FFF2-40B4-BE49-F238E27FC236}">
                <a16:creationId xmlns:a16="http://schemas.microsoft.com/office/drawing/2014/main" id="{94EC612E-D556-4D4A-BA2B-337551DBFC88}"/>
              </a:ext>
            </a:extLst>
          </p:cNvPr>
          <p:cNvGrpSpPr>
            <a:grpSpLocks/>
          </p:cNvGrpSpPr>
          <p:nvPr/>
        </p:nvGrpSpPr>
        <p:grpSpPr bwMode="auto">
          <a:xfrm>
            <a:off x="2216150" y="765175"/>
            <a:ext cx="5627688" cy="1208088"/>
            <a:chOff x="932" y="2255"/>
            <a:chExt cx="3537" cy="730"/>
          </a:xfrm>
        </p:grpSpPr>
        <p:sp>
          <p:nvSpPr>
            <p:cNvPr id="250883" name="AutoShape 3">
              <a:extLst>
                <a:ext uri="{FF2B5EF4-FFF2-40B4-BE49-F238E27FC236}">
                  <a16:creationId xmlns:a16="http://schemas.microsoft.com/office/drawing/2014/main" id="{971C08A0-49AC-4EEC-9C33-2B7373954D37}"/>
                </a:ext>
              </a:extLst>
            </p:cNvPr>
            <p:cNvSpPr>
              <a:spLocks noChangeArrowheads="1"/>
            </p:cNvSpPr>
            <p:nvPr/>
          </p:nvSpPr>
          <p:spPr bwMode="gray">
            <a:xfrm>
              <a:off x="932" y="2258"/>
              <a:ext cx="3537" cy="727"/>
            </a:xfrm>
            <a:prstGeom prst="roundRect">
              <a:avLst>
                <a:gd name="adj" fmla="val 16667"/>
              </a:avLst>
            </a:prstGeom>
            <a:gradFill rotWithShape="1">
              <a:gsLst>
                <a:gs pos="0">
                  <a:srgbClr val="FFCC00">
                    <a:gamma/>
                    <a:tint val="21176"/>
                    <a:invGamma/>
                  </a:srgbClr>
                </a:gs>
                <a:gs pos="100000">
                  <a:srgbClr val="FFCC00"/>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latin typeface="Arial" charset="0"/>
                <a:ea typeface="宋体" pitchFamily="2" charset="-122"/>
              </a:endParaRPr>
            </a:p>
          </p:txBody>
        </p:sp>
        <p:sp>
          <p:nvSpPr>
            <p:cNvPr id="8199" name="Text Box 4">
              <a:extLst>
                <a:ext uri="{FF2B5EF4-FFF2-40B4-BE49-F238E27FC236}">
                  <a16:creationId xmlns:a16="http://schemas.microsoft.com/office/drawing/2014/main" id="{77BCB3BB-7362-4BF3-8A95-5ED5F0BAFA59}"/>
                </a:ext>
              </a:extLst>
            </p:cNvPr>
            <p:cNvSpPr txBox="1">
              <a:spLocks noChangeArrowheads="1"/>
            </p:cNvSpPr>
            <p:nvPr/>
          </p:nvSpPr>
          <p:spPr bwMode="gray">
            <a:xfrm>
              <a:off x="1179" y="2255"/>
              <a:ext cx="287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zh-CN" b="1">
                  <a:solidFill>
                    <a:srgbClr val="000000"/>
                  </a:solidFill>
                  <a:ea typeface="宋体" panose="02010600030101010101" pitchFamily="2" charset="-122"/>
                </a:rPr>
                <a:t>    </a:t>
              </a:r>
              <a:endParaRPr lang="zh-CN" altLang="en-US" b="1">
                <a:solidFill>
                  <a:srgbClr val="FF0066"/>
                </a:solidFill>
                <a:latin typeface="华文楷体" panose="02010600040101010101" pitchFamily="2" charset="-122"/>
                <a:ea typeface="华文楷体" panose="02010600040101010101" pitchFamily="2" charset="-122"/>
              </a:endParaRPr>
            </a:p>
          </p:txBody>
        </p:sp>
      </p:grpSp>
      <p:sp>
        <p:nvSpPr>
          <p:cNvPr id="250885" name="Rectangle 5">
            <a:extLst>
              <a:ext uri="{FF2B5EF4-FFF2-40B4-BE49-F238E27FC236}">
                <a16:creationId xmlns:a16="http://schemas.microsoft.com/office/drawing/2014/main" id="{42BC59E6-D546-4449-B2F4-A3E1A3813205}"/>
              </a:ext>
            </a:extLst>
          </p:cNvPr>
          <p:cNvSpPr>
            <a:spLocks noGrp="1" noChangeArrowheads="1"/>
          </p:cNvSpPr>
          <p:nvPr>
            <p:ph type="title"/>
          </p:nvPr>
        </p:nvSpPr>
        <p:spPr>
          <a:xfrm>
            <a:off x="2720976" y="955824"/>
            <a:ext cx="4799013" cy="889000"/>
          </a:xfrm>
        </p:spPr>
        <p:txBody>
          <a:bodyPr/>
          <a:lstStyle/>
          <a:p>
            <a:pPr algn="ctr" eaLnBrk="1" hangingPunct="1"/>
            <a:r>
              <a:rPr lang="zh-CN" altLang="en-US" sz="6000" dirty="0">
                <a:solidFill>
                  <a:srgbClr val="2B166E"/>
                </a:solidFill>
                <a:latin typeface="楷体_GB2312" pitchFamily="49" charset="-122"/>
                <a:ea typeface="楷体_GB2312" pitchFamily="49" charset="-122"/>
              </a:rPr>
              <a:t>学习目的</a:t>
            </a:r>
          </a:p>
        </p:txBody>
      </p:sp>
      <p:sp>
        <p:nvSpPr>
          <p:cNvPr id="250886" name="AutoShape 6">
            <a:extLst>
              <a:ext uri="{FF2B5EF4-FFF2-40B4-BE49-F238E27FC236}">
                <a16:creationId xmlns:a16="http://schemas.microsoft.com/office/drawing/2014/main" id="{67594001-F476-49BF-B816-A64422B5F526}"/>
              </a:ext>
            </a:extLst>
          </p:cNvPr>
          <p:cNvSpPr>
            <a:spLocks noChangeArrowheads="1"/>
          </p:cNvSpPr>
          <p:nvPr/>
        </p:nvSpPr>
        <p:spPr bwMode="gray">
          <a:xfrm>
            <a:off x="1874839" y="2513014"/>
            <a:ext cx="6351587" cy="3813175"/>
          </a:xfrm>
          <a:prstGeom prst="roundRect">
            <a:avLst>
              <a:gd name="adj" fmla="val 16667"/>
            </a:avLst>
          </a:prstGeom>
          <a:gradFill rotWithShape="1">
            <a:gsLst>
              <a:gs pos="0">
                <a:srgbClr val="CC99FF">
                  <a:gamma/>
                  <a:tint val="21176"/>
                  <a:invGamma/>
                </a:srgbClr>
              </a:gs>
              <a:gs pos="100000">
                <a:srgbClr val="CC99FF"/>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latin typeface="Arial" charset="0"/>
              <a:ea typeface="宋体" pitchFamily="2" charset="-122"/>
            </a:endParaRPr>
          </a:p>
        </p:txBody>
      </p:sp>
      <p:sp>
        <p:nvSpPr>
          <p:cNvPr id="8197" name="Text Box 7">
            <a:extLst>
              <a:ext uri="{FF2B5EF4-FFF2-40B4-BE49-F238E27FC236}">
                <a16:creationId xmlns:a16="http://schemas.microsoft.com/office/drawing/2014/main" id="{0F6935FC-2806-4092-BEF4-4F9ECD4A9CAA}"/>
              </a:ext>
            </a:extLst>
          </p:cNvPr>
          <p:cNvSpPr txBox="1">
            <a:spLocks noChangeArrowheads="1"/>
          </p:cNvSpPr>
          <p:nvPr/>
        </p:nvSpPr>
        <p:spPr bwMode="gray">
          <a:xfrm>
            <a:off x="2381251" y="3382963"/>
            <a:ext cx="5451475"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lnSpc>
                <a:spcPct val="160000"/>
              </a:lnSpc>
            </a:pPr>
            <a:r>
              <a:rPr lang="zh-CN" altLang="en-US" sz="2800" b="1">
                <a:solidFill>
                  <a:srgbClr val="000099"/>
                </a:solidFill>
                <a:latin typeface="Symbol" panose="05050102010706020507" pitchFamily="18" charset="2"/>
                <a:ea typeface="楷体_GB2312" pitchFamily="49" charset="-122"/>
              </a:rPr>
              <a:t>        </a:t>
            </a:r>
            <a:r>
              <a:rPr lang="zh-CN" altLang="en-US" sz="2800" b="1">
                <a:solidFill>
                  <a:srgbClr val="0033CC"/>
                </a:solidFill>
                <a:latin typeface="Symbol" panose="05050102010706020507" pitchFamily="18" charset="2"/>
                <a:ea typeface="楷体_GB2312" pitchFamily="49" charset="-122"/>
              </a:rPr>
              <a:t>通过本章的学习，</a:t>
            </a:r>
            <a:r>
              <a:rPr lang="zh-CN" altLang="zh-CN" sz="2800" b="1">
                <a:solidFill>
                  <a:srgbClr val="0033CC"/>
                </a:solidFill>
                <a:latin typeface="Symbol" panose="05050102010706020507" pitchFamily="18" charset="2"/>
                <a:ea typeface="楷体_GB2312" pitchFamily="49" charset="-122"/>
              </a:rPr>
              <a:t>了解和掌握</a:t>
            </a:r>
            <a:r>
              <a:rPr lang="zh-CN" altLang="en-US" sz="2800" b="1">
                <a:solidFill>
                  <a:srgbClr val="0033CC"/>
                </a:solidFill>
                <a:latin typeface="Symbol" panose="05050102010706020507" pitchFamily="18" charset="2"/>
                <a:ea typeface="楷体_GB2312" pitchFamily="49" charset="-122"/>
              </a:rPr>
              <a:t>物流信息采集与获取技术</a:t>
            </a:r>
            <a:r>
              <a:rPr lang="zh-CN" altLang="zh-CN" sz="2800" b="1">
                <a:solidFill>
                  <a:srgbClr val="0033CC"/>
                </a:solidFill>
                <a:latin typeface="Symbol" panose="05050102010706020507" pitchFamily="18" charset="2"/>
                <a:ea typeface="楷体_GB2312" pitchFamily="49" charset="-122"/>
              </a:rPr>
              <a:t>、</a:t>
            </a:r>
            <a:r>
              <a:rPr lang="zh-CN" altLang="en-US" sz="2800" b="1">
                <a:solidFill>
                  <a:srgbClr val="0033CC"/>
                </a:solidFill>
                <a:latin typeface="Symbol" panose="05050102010706020507" pitchFamily="18" charset="2"/>
                <a:ea typeface="楷体_GB2312" pitchFamily="49" charset="-122"/>
              </a:rPr>
              <a:t>信息传输与交换技术</a:t>
            </a:r>
            <a:r>
              <a:rPr lang="zh-CN" altLang="zh-CN" sz="2800" b="1">
                <a:solidFill>
                  <a:srgbClr val="0033CC"/>
                </a:solidFill>
                <a:latin typeface="Symbol" panose="05050102010706020507" pitchFamily="18" charset="2"/>
                <a:ea typeface="楷体_GB2312" pitchFamily="49" charset="-122"/>
              </a:rPr>
              <a:t>。</a:t>
            </a:r>
            <a:endParaRPr lang="en-US" altLang="zh-CN" sz="2800" b="1">
              <a:solidFill>
                <a:srgbClr val="0033CC"/>
              </a:solidFill>
              <a:latin typeface="Symbol" panose="05050102010706020507" pitchFamily="18" charset="2"/>
              <a:ea typeface="楷体_GB2312" pitchFamily="49" charset="-122"/>
            </a:endParaRPr>
          </a:p>
        </p:txBody>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withEffect">
                                  <p:stCondLst>
                                    <p:cond delay="0"/>
                                  </p:stCondLst>
                                  <p:iterate type="lt">
                                    <p:tmPct val="10000"/>
                                  </p:iterate>
                                  <p:childTnLst>
                                    <p:set>
                                      <p:cBhvr>
                                        <p:cTn id="6" dur="0" fill="hold">
                                          <p:stCondLst>
                                            <p:cond delay="0"/>
                                          </p:stCondLst>
                                        </p:cTn>
                                        <p:tgtEl>
                                          <p:spTgt spid="250885"/>
                                        </p:tgtEl>
                                        <p:attrNameLst>
                                          <p:attrName>style.visibility</p:attrName>
                                        </p:attrNameLst>
                                      </p:cBhvr>
                                      <p:to>
                                        <p:strVal val="visible"/>
                                      </p:to>
                                    </p:set>
                                    <p:animEffect transition="in" filter="fade">
                                      <p:cBhvr>
                                        <p:cTn id="7" dur="597">
                                          <p:stCondLst>
                                            <p:cond delay="0"/>
                                          </p:stCondLst>
                                        </p:cTn>
                                        <p:tgtEl>
                                          <p:spTgt spid="250885"/>
                                        </p:tgtEl>
                                      </p:cBhvr>
                                    </p:animEffect>
                                    <p:anim calcmode="lin" valueType="num">
                                      <p:cBhvr>
                                        <p:cTn id="8" dur="597" fill="hold">
                                          <p:stCondLst>
                                            <p:cond delay="0"/>
                                          </p:stCondLst>
                                        </p:cTn>
                                        <p:tgtEl>
                                          <p:spTgt spid="250885"/>
                                        </p:tgtEl>
                                        <p:attrNameLst>
                                          <p:attrName>style.rotation</p:attrName>
                                        </p:attrNameLst>
                                      </p:cBhvr>
                                      <p:tavLst>
                                        <p:tav tm="0">
                                          <p:val>
                                            <p:fltVal val="720"/>
                                          </p:val>
                                        </p:tav>
                                        <p:tav tm="100000">
                                          <p:val>
                                            <p:fltVal val="0"/>
                                          </p:val>
                                        </p:tav>
                                      </p:tavLst>
                                    </p:anim>
                                    <p:anim calcmode="lin" valueType="num">
                                      <p:cBhvr>
                                        <p:cTn id="9" dur="597" fill="hold">
                                          <p:stCondLst>
                                            <p:cond delay="0"/>
                                          </p:stCondLst>
                                        </p:cTn>
                                        <p:tgtEl>
                                          <p:spTgt spid="250885"/>
                                        </p:tgtEl>
                                        <p:attrNameLst>
                                          <p:attrName>ppt_h</p:attrName>
                                        </p:attrNameLst>
                                      </p:cBhvr>
                                      <p:tavLst>
                                        <p:tav tm="0">
                                          <p:val>
                                            <p:fltVal val="0"/>
                                          </p:val>
                                        </p:tav>
                                        <p:tav tm="100000">
                                          <p:val>
                                            <p:strVal val="#ppt_h"/>
                                          </p:val>
                                        </p:tav>
                                      </p:tavLst>
                                    </p:anim>
                                    <p:anim calcmode="lin" valueType="num">
                                      <p:cBhvr>
                                        <p:cTn id="10" dur="597" fill="hold">
                                          <p:stCondLst>
                                            <p:cond delay="0"/>
                                          </p:stCondLst>
                                        </p:cTn>
                                        <p:tgtEl>
                                          <p:spTgt spid="25088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FC200787-E121-49F8-B021-3E13377AF127}"/>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
        <p:nvSpPr>
          <p:cNvPr id="35843" name="Rectangle 3">
            <a:extLst>
              <a:ext uri="{FF2B5EF4-FFF2-40B4-BE49-F238E27FC236}">
                <a16:creationId xmlns:a16="http://schemas.microsoft.com/office/drawing/2014/main" id="{233F3D93-3ECB-4DB9-B51D-E0402C660D11}"/>
              </a:ext>
            </a:extLst>
          </p:cNvPr>
          <p:cNvSpPr>
            <a:spLocks noGrp="1" noChangeArrowheads="1"/>
          </p:cNvSpPr>
          <p:nvPr>
            <p:ph type="body" idx="1"/>
          </p:nvPr>
        </p:nvSpPr>
        <p:spPr>
          <a:xfrm>
            <a:off x="1166814" y="1428750"/>
            <a:ext cx="7672387" cy="2014538"/>
          </a:xfrm>
        </p:spPr>
        <p:txBody>
          <a:bodyPr/>
          <a:lstStyle/>
          <a:p>
            <a:pPr eaLnBrk="1" hangingPunct="1">
              <a:lnSpc>
                <a:spcPct val="150000"/>
              </a:lnSpc>
              <a:buFont typeface="Wingdings" panose="05000000000000000000" pitchFamily="2" charset="2"/>
              <a:buNone/>
            </a:pPr>
            <a:r>
              <a:rPr lang="zh-CN" altLang="en-US" sz="2400" dirty="0">
                <a:solidFill>
                  <a:srgbClr val="000099"/>
                </a:solidFill>
                <a:latin typeface="楷体_GB2312" pitchFamily="49" charset="-122"/>
                <a:ea typeface="楷体_GB2312" pitchFamily="49" charset="-122"/>
              </a:rPr>
              <a:t>       </a:t>
            </a:r>
            <a:r>
              <a:rPr lang="en-US" altLang="zh-CN" sz="2400" dirty="0">
                <a:latin typeface="楷体_GB2312" pitchFamily="49" charset="-122"/>
                <a:ea typeface="楷体_GB2312" pitchFamily="49" charset="-122"/>
              </a:rPr>
              <a:t>EAN—13</a:t>
            </a:r>
            <a:r>
              <a:rPr lang="zh-CN" altLang="en-US" sz="2400" dirty="0">
                <a:latin typeface="楷体_GB2312" pitchFamily="49" charset="-122"/>
                <a:ea typeface="楷体_GB2312" pitchFamily="49" charset="-122"/>
              </a:rPr>
              <a:t>码从左到右由左侧空白区、起始符、左侧数据符、中间分隔符、右侧数据符、校验符、终止符和右侧空白区构成。</a:t>
            </a:r>
            <a:endParaRPr lang="zh-CN" altLang="en-US" sz="2400" dirty="0">
              <a:solidFill>
                <a:srgbClr val="000099"/>
              </a:solidFill>
              <a:latin typeface="楷体_GB2312" pitchFamily="49" charset="-122"/>
              <a:ea typeface="楷体_GB2312" pitchFamily="49" charset="-122"/>
            </a:endParaRPr>
          </a:p>
        </p:txBody>
      </p:sp>
      <p:graphicFrame>
        <p:nvGraphicFramePr>
          <p:cNvPr id="5" name="Group 32">
            <a:extLst>
              <a:ext uri="{FF2B5EF4-FFF2-40B4-BE49-F238E27FC236}">
                <a16:creationId xmlns:a16="http://schemas.microsoft.com/office/drawing/2014/main" id="{FDB55510-B4A3-4F9E-A6AB-2DA156AE8005}"/>
              </a:ext>
            </a:extLst>
          </p:cNvPr>
          <p:cNvGraphicFramePr>
            <a:graphicFrameLocks/>
          </p:cNvGraphicFramePr>
          <p:nvPr/>
        </p:nvGraphicFramePr>
        <p:xfrm>
          <a:off x="638175" y="3786188"/>
          <a:ext cx="8643938" cy="2278062"/>
        </p:xfrm>
        <a:graphic>
          <a:graphicData uri="http://schemas.openxmlformats.org/drawingml/2006/table">
            <a:tbl>
              <a:tblPr/>
              <a:tblGrid>
                <a:gridCol w="785813">
                  <a:extLst>
                    <a:ext uri="{9D8B030D-6E8A-4147-A177-3AD203B41FA5}">
                      <a16:colId xmlns:a16="http://schemas.microsoft.com/office/drawing/2014/main" val="20000"/>
                    </a:ext>
                  </a:extLst>
                </a:gridCol>
                <a:gridCol w="1329645">
                  <a:extLst>
                    <a:ext uri="{9D8B030D-6E8A-4147-A177-3AD203B41FA5}">
                      <a16:colId xmlns:a16="http://schemas.microsoft.com/office/drawing/2014/main" val="20001"/>
                    </a:ext>
                  </a:extLst>
                </a:gridCol>
                <a:gridCol w="961142">
                  <a:extLst>
                    <a:ext uri="{9D8B030D-6E8A-4147-A177-3AD203B41FA5}">
                      <a16:colId xmlns:a16="http://schemas.microsoft.com/office/drawing/2014/main" val="20002"/>
                    </a:ext>
                  </a:extLst>
                </a:gridCol>
                <a:gridCol w="1122651">
                  <a:extLst>
                    <a:ext uri="{9D8B030D-6E8A-4147-A177-3AD203B41FA5}">
                      <a16:colId xmlns:a16="http://schemas.microsoft.com/office/drawing/2014/main" val="20003"/>
                    </a:ext>
                  </a:extLst>
                </a:gridCol>
                <a:gridCol w="801373">
                  <a:extLst>
                    <a:ext uri="{9D8B030D-6E8A-4147-A177-3AD203B41FA5}">
                      <a16:colId xmlns:a16="http://schemas.microsoft.com/office/drawing/2014/main" val="20004"/>
                    </a:ext>
                  </a:extLst>
                </a:gridCol>
                <a:gridCol w="1280838">
                  <a:extLst>
                    <a:ext uri="{9D8B030D-6E8A-4147-A177-3AD203B41FA5}">
                      <a16:colId xmlns:a16="http://schemas.microsoft.com/office/drawing/2014/main" val="20005"/>
                    </a:ext>
                  </a:extLst>
                </a:gridCol>
                <a:gridCol w="752129">
                  <a:extLst>
                    <a:ext uri="{9D8B030D-6E8A-4147-A177-3AD203B41FA5}">
                      <a16:colId xmlns:a16="http://schemas.microsoft.com/office/drawing/2014/main" val="20006"/>
                    </a:ext>
                  </a:extLst>
                </a:gridCol>
                <a:gridCol w="715709">
                  <a:extLst>
                    <a:ext uri="{9D8B030D-6E8A-4147-A177-3AD203B41FA5}">
                      <a16:colId xmlns:a16="http://schemas.microsoft.com/office/drawing/2014/main" val="20007"/>
                    </a:ext>
                  </a:extLst>
                </a:gridCol>
                <a:gridCol w="894638">
                  <a:extLst>
                    <a:ext uri="{9D8B030D-6E8A-4147-A177-3AD203B41FA5}">
                      <a16:colId xmlns:a16="http://schemas.microsoft.com/office/drawing/2014/main" val="20008"/>
                    </a:ext>
                  </a:extLst>
                </a:gridCol>
              </a:tblGrid>
              <a:tr h="1006116">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左侧空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白区</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起始符</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左侧数</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据符</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中间</a:t>
                      </a:r>
                      <a:endPar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分隔</a:t>
                      </a:r>
                      <a:endPar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符</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右侧数</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据符</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校验</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符</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终止</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符</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右侧</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空白</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区</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9449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模块</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11</a:t>
                      </a: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3</a:t>
                      </a: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42</a:t>
                      </a: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5</a:t>
                      </a: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35</a:t>
                      </a: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7</a:t>
                      </a: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3</a:t>
                      </a: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7</a:t>
                      </a: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7453">
                <a:tc>
                  <a:txBody>
                    <a:bodyPr/>
                    <a:lstStyle/>
                    <a:p>
                      <a:pPr marL="342900" marR="0" lvl="0" indent="-342900" algn="ctr" defTabSz="914400" rtl="0" eaLnBrk="1" fontAlgn="base" latinLnBrk="0" hangingPunct="1">
                        <a:lnSpc>
                          <a:spcPct val="100000"/>
                        </a:lnSpc>
                        <a:spcBef>
                          <a:spcPts val="60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13</a:t>
                      </a: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位</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ts val="60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1</a:t>
                      </a: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位前置字符</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ts val="600"/>
                        </a:spcBef>
                        <a:spcAft>
                          <a:spcPct val="0"/>
                        </a:spcAft>
                        <a:buClrTx/>
                        <a:buSzTx/>
                        <a:buFontTx/>
                        <a:buNone/>
                        <a:tabLst/>
                      </a:pP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ts val="60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6</a:t>
                      </a: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位数字</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ts val="600"/>
                        </a:spcBef>
                        <a:spcAft>
                          <a:spcPct val="0"/>
                        </a:spcAft>
                        <a:buClrTx/>
                        <a:buSzTx/>
                        <a:buFontTx/>
                        <a:buNone/>
                        <a:tabLst/>
                      </a:pP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ts val="60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5</a:t>
                      </a: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位数字</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ts val="600"/>
                        </a:spcBef>
                        <a:spcAft>
                          <a:spcPct val="0"/>
                        </a:spcAft>
                        <a:buClrTx/>
                        <a:buSzTx/>
                        <a:buFontTx/>
                        <a:buNone/>
                        <a:tabLst/>
                      </a:pPr>
                      <a:r>
                        <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1</a:t>
                      </a: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位</a:t>
                      </a:r>
                      <a:endParaRPr kumimoji="0" lang="en-US" altLang="zh-CN"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p>
                      <a:pPr marL="342900" marR="0" lvl="0" indent="-342900" algn="ctr" defTabSz="914400" rtl="0" eaLnBrk="1" fontAlgn="base" latinLnBrk="0" hangingPunct="1">
                        <a:lnSpc>
                          <a:spcPct val="100000"/>
                        </a:lnSpc>
                        <a:spcBef>
                          <a:spcPts val="600"/>
                        </a:spcBef>
                        <a:spcAft>
                          <a:spcPct val="0"/>
                        </a:spcAft>
                        <a:buClrTx/>
                        <a:buSzTx/>
                        <a:buFontTx/>
                        <a:buNone/>
                        <a:tabLst/>
                      </a:pPr>
                      <a:r>
                        <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数字</a:t>
                      </a: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ts val="600"/>
                        </a:spcBef>
                        <a:spcAft>
                          <a:spcPct val="0"/>
                        </a:spcAft>
                        <a:buClrTx/>
                        <a:buSzTx/>
                        <a:buFontTx/>
                        <a:buNone/>
                        <a:tabLst/>
                      </a:pP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ts val="600"/>
                        </a:spcBef>
                        <a:spcAft>
                          <a:spcPct val="0"/>
                        </a:spcAft>
                        <a:buClrTx/>
                        <a:buSzTx/>
                        <a:buFontTx/>
                        <a:buNone/>
                        <a:tabLst/>
                      </a:pPr>
                      <a:endParaRPr kumimoji="0" lang="zh-CN" altLang="en-US" sz="20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endParaRPr>
                    </a:p>
                  </a:txBody>
                  <a:tcPr marL="91439" marR="91439" marT="45733" marB="45733"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3964EC0C-2135-482D-AEC3-E04C8D6220EE}"/>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pic>
        <p:nvPicPr>
          <p:cNvPr id="36867" name="图片 7" descr="sspictmp002694">
            <a:extLst>
              <a:ext uri="{FF2B5EF4-FFF2-40B4-BE49-F238E27FC236}">
                <a16:creationId xmlns:a16="http://schemas.microsoft.com/office/drawing/2014/main" id="{2C423E17-E775-4449-BE0B-1996AAEF7A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071564"/>
            <a:ext cx="9144000" cy="578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C0953AB6-0104-4544-8AC5-823EC35476C1}"/>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
        <p:nvSpPr>
          <p:cNvPr id="220161" name="Rectangle 1">
            <a:extLst>
              <a:ext uri="{FF2B5EF4-FFF2-40B4-BE49-F238E27FC236}">
                <a16:creationId xmlns:a16="http://schemas.microsoft.com/office/drawing/2014/main" id="{9DBF010D-AC68-4818-AC46-F0F6D4FDCEFF}"/>
              </a:ext>
            </a:extLst>
          </p:cNvPr>
          <p:cNvSpPr>
            <a:spLocks noChangeArrowheads="1"/>
          </p:cNvSpPr>
          <p:nvPr/>
        </p:nvSpPr>
        <p:spPr bwMode="auto">
          <a:xfrm>
            <a:off x="1381126" y="1500188"/>
            <a:ext cx="7072313" cy="4652962"/>
          </a:xfrm>
          <a:prstGeom prst="rect">
            <a:avLst/>
          </a:prstGeom>
          <a:noFill/>
          <a:ln w="9525">
            <a:noFill/>
            <a:miter lim="800000"/>
            <a:headEnd/>
            <a:tailEnd/>
          </a:ln>
          <a:effectLst>
            <a:prstShdw prst="shdw17" dist="17961" dir="2700000">
              <a:schemeClr val="accent1">
                <a:gamma/>
                <a:shade val="60000"/>
                <a:invGamma/>
              </a:schemeClr>
            </a:prstShdw>
          </a:effectLst>
        </p:spPr>
        <p:txBody>
          <a:bodyPr lIns="269790" tIns="63480" bIns="63480" anchor="ctr">
            <a:spAutoFit/>
          </a:bodyPr>
          <a:lstStyle/>
          <a:p>
            <a:pPr eaLnBrk="0" hangingPunct="0">
              <a:lnSpc>
                <a:spcPct val="150000"/>
              </a:lnSpc>
              <a:defRPr/>
            </a:pPr>
            <a:r>
              <a:rPr lang="en-US" altLang="zh-CN" sz="2800" b="1" dirty="0">
                <a:solidFill>
                  <a:srgbClr val="800000"/>
                </a:solidFill>
                <a:latin typeface="楷体_GB2312" pitchFamily="49" charset="-122"/>
                <a:ea typeface="楷体_GB2312" pitchFamily="49" charset="-122"/>
                <a:cs typeface="宋体" pitchFamily="2" charset="-122"/>
              </a:rPr>
              <a:t>2</a:t>
            </a:r>
            <a:r>
              <a:rPr lang="zh-CN" altLang="en-US" sz="2800" b="1" dirty="0">
                <a:solidFill>
                  <a:srgbClr val="800000"/>
                </a:solidFill>
                <a:latin typeface="楷体_GB2312" pitchFamily="49" charset="-122"/>
                <a:ea typeface="楷体_GB2312" pitchFamily="49" charset="-122"/>
                <a:cs typeface="宋体" pitchFamily="2" charset="-122"/>
              </a:rPr>
              <a:t>．</a:t>
            </a:r>
            <a:r>
              <a:rPr lang="en-US" altLang="zh-CN" sz="2800" b="1" dirty="0">
                <a:solidFill>
                  <a:srgbClr val="800000"/>
                </a:solidFill>
                <a:latin typeface="楷体_GB2312" pitchFamily="49" charset="-122"/>
                <a:ea typeface="楷体_GB2312" pitchFamily="49" charset="-122"/>
                <a:cs typeface="宋体" pitchFamily="2" charset="-122"/>
              </a:rPr>
              <a:t>EAN—13</a:t>
            </a:r>
            <a:r>
              <a:rPr lang="zh-CN" altLang="en-US" sz="2800" b="1" dirty="0">
                <a:solidFill>
                  <a:srgbClr val="800000"/>
                </a:solidFill>
                <a:latin typeface="楷体_GB2312" pitchFamily="49" charset="-122"/>
                <a:ea typeface="楷体_GB2312" pitchFamily="49" charset="-122"/>
                <a:cs typeface="宋体" pitchFamily="2" charset="-122"/>
              </a:rPr>
              <a:t>码的编码规则</a:t>
            </a:r>
            <a:endParaRPr lang="zh-CN" altLang="en-US" sz="2800" b="1" dirty="0">
              <a:solidFill>
                <a:srgbClr val="800000"/>
              </a:solidFill>
              <a:latin typeface="楷体_GB2312" pitchFamily="49" charset="-122"/>
              <a:ea typeface="楷体_GB2312" pitchFamily="49" charset="-122"/>
            </a:endParaRPr>
          </a:p>
          <a:p>
            <a:pPr eaLnBrk="0" hangingPunct="0">
              <a:lnSpc>
                <a:spcPct val="150000"/>
              </a:lnSpc>
              <a:defRPr/>
            </a:pPr>
            <a:r>
              <a:rPr lang="en-US" altLang="zh-CN" sz="2800" b="1" dirty="0">
                <a:latin typeface="楷体_GB2312" pitchFamily="49" charset="-122"/>
                <a:ea typeface="楷体_GB2312" pitchFamily="49" charset="-122"/>
                <a:cs typeface="Times New Roman" pitchFamily="18" charset="0"/>
              </a:rPr>
              <a:t>    EAN—13</a:t>
            </a:r>
            <a:r>
              <a:rPr lang="zh-CN" altLang="en-US" sz="2800" b="1" dirty="0">
                <a:latin typeface="楷体_GB2312" pitchFamily="49" charset="-122"/>
                <a:ea typeface="楷体_GB2312" pitchFamily="49" charset="-122"/>
                <a:cs typeface="Times New Roman" pitchFamily="18" charset="0"/>
              </a:rPr>
              <a:t>码的编码方法为模块组合法。</a:t>
            </a:r>
            <a:endParaRPr lang="en-US" altLang="zh-CN" sz="2800" b="1" dirty="0">
              <a:latin typeface="楷体_GB2312" pitchFamily="49" charset="-122"/>
              <a:ea typeface="楷体_GB2312" pitchFamily="49" charset="-122"/>
              <a:cs typeface="Times New Roman" pitchFamily="18" charset="0"/>
            </a:endParaRPr>
          </a:p>
          <a:p>
            <a:pPr eaLnBrk="0" hangingPunct="0">
              <a:lnSpc>
                <a:spcPct val="150000"/>
              </a:lnSpc>
              <a:defRPr/>
            </a:pPr>
            <a:r>
              <a:rPr lang="en-US" altLang="zh-CN" sz="2800" b="1" dirty="0">
                <a:latin typeface="楷体_GB2312" pitchFamily="49" charset="-122"/>
                <a:ea typeface="楷体_GB2312" pitchFamily="49" charset="-122"/>
                <a:cs typeface="Times New Roman" pitchFamily="18" charset="0"/>
              </a:rPr>
              <a:t> </a:t>
            </a:r>
            <a:r>
              <a:rPr lang="zh-CN" altLang="en-US" sz="2800" b="1" dirty="0">
                <a:latin typeface="楷体_GB2312" pitchFamily="49" charset="-122"/>
                <a:ea typeface="楷体_GB2312" pitchFamily="49" charset="-122"/>
                <a:cs typeface="Times New Roman" pitchFamily="18" charset="0"/>
              </a:rPr>
              <a:t>   </a:t>
            </a:r>
            <a:r>
              <a:rPr lang="en-US" altLang="zh-CN" sz="2800" b="1" dirty="0">
                <a:latin typeface="楷体_GB2312" pitchFamily="49" charset="-122"/>
                <a:ea typeface="楷体_GB2312" pitchFamily="49" charset="-122"/>
                <a:cs typeface="Times New Roman" pitchFamily="18" charset="0"/>
              </a:rPr>
              <a:t>EAN—13</a:t>
            </a:r>
            <a:r>
              <a:rPr lang="zh-CN" altLang="en-US" sz="2800" b="1" dirty="0">
                <a:latin typeface="楷体_GB2312" pitchFamily="49" charset="-122"/>
                <a:ea typeface="楷体_GB2312" pitchFamily="49" charset="-122"/>
                <a:cs typeface="Times New Roman" pitchFamily="18" charset="0"/>
              </a:rPr>
              <a:t>中除前置字符外，每个字符都由</a:t>
            </a:r>
            <a:r>
              <a:rPr lang="en-US" altLang="zh-CN" sz="2800" b="1" dirty="0">
                <a:latin typeface="楷体_GB2312" pitchFamily="49" charset="-122"/>
                <a:ea typeface="楷体_GB2312" pitchFamily="49" charset="-122"/>
                <a:cs typeface="Times New Roman" pitchFamily="18" charset="0"/>
              </a:rPr>
              <a:t>7</a:t>
            </a:r>
            <a:r>
              <a:rPr lang="zh-CN" altLang="en-US" sz="2800" b="1" dirty="0">
                <a:latin typeface="楷体_GB2312" pitchFamily="49" charset="-122"/>
                <a:ea typeface="楷体_GB2312" pitchFamily="49" charset="-122"/>
                <a:cs typeface="Times New Roman" pitchFamily="18" charset="0"/>
              </a:rPr>
              <a:t>个标推模块组成，起始符和终止符</a:t>
            </a:r>
            <a:r>
              <a:rPr lang="en-US" altLang="zh-CN" sz="2800" b="1" dirty="0">
                <a:latin typeface="楷体_GB2312" pitchFamily="49" charset="-122"/>
                <a:ea typeface="楷体_GB2312" pitchFamily="49" charset="-122"/>
                <a:cs typeface="Times New Roman" pitchFamily="18" charset="0"/>
              </a:rPr>
              <a:t>3</a:t>
            </a:r>
            <a:r>
              <a:rPr lang="zh-CN" altLang="en-US" sz="2800" b="1" dirty="0">
                <a:latin typeface="楷体_GB2312" pitchFamily="49" charset="-122"/>
                <a:ea typeface="楷体_GB2312" pitchFamily="49" charset="-122"/>
                <a:cs typeface="Times New Roman" pitchFamily="18" charset="0"/>
              </a:rPr>
              <a:t>个模块的编码均为</a:t>
            </a:r>
            <a:r>
              <a:rPr lang="en-US" altLang="zh-CN" sz="2800" b="1" dirty="0">
                <a:latin typeface="楷体_GB2312" pitchFamily="49" charset="-122"/>
                <a:ea typeface="楷体_GB2312" pitchFamily="49" charset="-122"/>
                <a:cs typeface="Times New Roman" pitchFamily="18" charset="0"/>
              </a:rPr>
              <a:t>l01</a:t>
            </a:r>
            <a:r>
              <a:rPr lang="zh-CN" altLang="en-US" sz="2800" b="1" dirty="0">
                <a:latin typeface="楷体_GB2312" pitchFamily="49" charset="-122"/>
                <a:ea typeface="楷体_GB2312" pitchFamily="49" charset="-122"/>
                <a:cs typeface="Times New Roman" pitchFamily="18" charset="0"/>
              </a:rPr>
              <a:t>，中间分隔符</a:t>
            </a:r>
            <a:r>
              <a:rPr lang="en-US" altLang="zh-CN" sz="2800" b="1" dirty="0">
                <a:latin typeface="楷体_GB2312" pitchFamily="49" charset="-122"/>
                <a:ea typeface="楷体_GB2312" pitchFamily="49" charset="-122"/>
                <a:cs typeface="Times New Roman" pitchFamily="18" charset="0"/>
              </a:rPr>
              <a:t>5</a:t>
            </a:r>
            <a:r>
              <a:rPr lang="zh-CN" altLang="en-US" sz="2800" b="1" dirty="0">
                <a:latin typeface="楷体_GB2312" pitchFamily="49" charset="-122"/>
                <a:ea typeface="楷体_GB2312" pitchFamily="49" charset="-122"/>
                <a:cs typeface="Times New Roman" pitchFamily="18" charset="0"/>
              </a:rPr>
              <a:t>个模块的编码为</a:t>
            </a:r>
            <a:r>
              <a:rPr lang="en-US" altLang="zh-CN" sz="2800" b="1" dirty="0">
                <a:latin typeface="楷体_GB2312" pitchFamily="49" charset="-122"/>
                <a:ea typeface="楷体_GB2312" pitchFamily="49" charset="-122"/>
                <a:cs typeface="Times New Roman" pitchFamily="18" charset="0"/>
              </a:rPr>
              <a:t>01010</a:t>
            </a:r>
            <a:r>
              <a:rPr lang="zh-CN" altLang="en-US" sz="2800" b="1" dirty="0">
                <a:latin typeface="楷体_GB2312" pitchFamily="49" charset="-122"/>
                <a:ea typeface="楷体_GB2312" pitchFamily="49" charset="-122"/>
                <a:cs typeface="Times New Roman" pitchFamily="18" charset="0"/>
              </a:rPr>
              <a:t>。左侧数据符和右侧数据符的编码方式不同。</a:t>
            </a:r>
            <a:r>
              <a:rPr lang="zh-CN" altLang="en-US" sz="2800" b="1" dirty="0">
                <a:latin typeface="楷体_GB2312" pitchFamily="49" charset="-122"/>
                <a:ea typeface="楷体_GB2312" pitchFamily="49" charset="-122"/>
              </a:rPr>
              <a: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DC51682A-877A-422F-A174-79B0BEEB1404}"/>
              </a:ext>
            </a:extLst>
          </p:cNvPr>
          <p:cNvSpPr>
            <a:spLocks noGrp="1" noChangeArrowheads="1"/>
          </p:cNvSpPr>
          <p:nvPr>
            <p:ph type="title"/>
          </p:nvPr>
        </p:nvSpPr>
        <p:spPr>
          <a:xfrm>
            <a:off x="1136576" y="332656"/>
            <a:ext cx="7704855" cy="767681"/>
          </a:xfrm>
        </p:spPr>
        <p:txBody>
          <a:bodyPr/>
          <a:lstStyle/>
          <a:p>
            <a:pPr algn="ctr" eaLnBrk="1" hangingPunct="1"/>
            <a:r>
              <a:rPr lang="zh-CN" altLang="en-US" sz="3200">
                <a:solidFill>
                  <a:srgbClr val="0000FF"/>
                </a:solidFill>
                <a:latin typeface="楷体_GB2312" pitchFamily="49" charset="-122"/>
                <a:ea typeface="楷体_GB2312" pitchFamily="49" charset="-122"/>
              </a:rPr>
              <a:t>商品条码字符集的二进制数表示</a:t>
            </a:r>
          </a:p>
        </p:txBody>
      </p:sp>
      <p:graphicFrame>
        <p:nvGraphicFramePr>
          <p:cNvPr id="121859" name="Group 3">
            <a:extLst>
              <a:ext uri="{FF2B5EF4-FFF2-40B4-BE49-F238E27FC236}">
                <a16:creationId xmlns:a16="http://schemas.microsoft.com/office/drawing/2014/main" id="{5C100157-C306-4CFE-BC94-E75C6E0230B7}"/>
              </a:ext>
            </a:extLst>
          </p:cNvPr>
          <p:cNvGraphicFramePr>
            <a:graphicFrameLocks noGrp="1"/>
          </p:cNvGraphicFramePr>
          <p:nvPr>
            <p:ph idx="1"/>
          </p:nvPr>
        </p:nvGraphicFramePr>
        <p:xfrm>
          <a:off x="1309689" y="1285876"/>
          <a:ext cx="7458075" cy="5362575"/>
        </p:xfrm>
        <a:graphic>
          <a:graphicData uri="http://schemas.openxmlformats.org/drawingml/2006/table">
            <a:tbl>
              <a:tblPr/>
              <a:tblGrid>
                <a:gridCol w="1535112">
                  <a:extLst>
                    <a:ext uri="{9D8B030D-6E8A-4147-A177-3AD203B41FA5}">
                      <a16:colId xmlns:a16="http://schemas.microsoft.com/office/drawing/2014/main" val="1722518193"/>
                    </a:ext>
                  </a:extLst>
                </a:gridCol>
                <a:gridCol w="1724025">
                  <a:extLst>
                    <a:ext uri="{9D8B030D-6E8A-4147-A177-3AD203B41FA5}">
                      <a16:colId xmlns:a16="http://schemas.microsoft.com/office/drawing/2014/main" val="3435309234"/>
                    </a:ext>
                  </a:extLst>
                </a:gridCol>
                <a:gridCol w="1816100">
                  <a:extLst>
                    <a:ext uri="{9D8B030D-6E8A-4147-A177-3AD203B41FA5}">
                      <a16:colId xmlns:a16="http://schemas.microsoft.com/office/drawing/2014/main" val="1664448470"/>
                    </a:ext>
                  </a:extLst>
                </a:gridCol>
                <a:gridCol w="2382838">
                  <a:extLst>
                    <a:ext uri="{9D8B030D-6E8A-4147-A177-3AD203B41FA5}">
                      <a16:colId xmlns:a16="http://schemas.microsoft.com/office/drawing/2014/main" val="3906517075"/>
                    </a:ext>
                  </a:extLst>
                </a:gridCol>
              </a:tblGrid>
              <a:tr h="447675">
                <a:tc rowSpan="2">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数字符</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gridSpan="2">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左侧数据符</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右侧数据符</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01935103"/>
                  </a:ext>
                </a:extLst>
              </a:tr>
              <a:tr h="447675">
                <a:tc vMerge="1">
                  <a:txBody>
                    <a:bodyPr/>
                    <a:lstStyle/>
                    <a:p>
                      <a:endParaRPr lang="zh-CN" altLang="en-US"/>
                    </a:p>
                  </a:txBody>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88971188"/>
                  </a:ext>
                </a:extLst>
              </a:tr>
              <a:tr h="4445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0001101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0100111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1110010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9379494"/>
                  </a:ext>
                </a:extLst>
              </a:tr>
              <a:tr h="447675">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0011001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0110011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1100110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02773268"/>
                  </a:ext>
                </a:extLst>
              </a:tr>
              <a:tr h="447675">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0010011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0011011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1101100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6809724"/>
                  </a:ext>
                </a:extLst>
              </a:tr>
              <a:tr h="447675">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0111101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0100001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1000010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74950437"/>
                  </a:ext>
                </a:extLst>
              </a:tr>
              <a:tr h="4445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4</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0100011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0011101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1011100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26050881"/>
                  </a:ext>
                </a:extLst>
              </a:tr>
              <a:tr h="447675">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5</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0110001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0111001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1001110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32756023"/>
                  </a:ext>
                </a:extLst>
              </a:tr>
              <a:tr h="447675">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6</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0101111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0000101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1010000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48400435"/>
                  </a:ext>
                </a:extLst>
              </a:tr>
              <a:tr h="447675">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7</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0111011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0010001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1000100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83481435"/>
                  </a:ext>
                </a:extLst>
              </a:tr>
              <a:tr h="4445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8</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0110111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0001001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1001000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2857605"/>
                  </a:ext>
                </a:extLst>
              </a:tr>
              <a:tr h="447675">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9</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0001011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0010111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1110100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06508884"/>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26569A65-E01E-4E98-9015-0B02AE4C25D6}"/>
              </a:ext>
            </a:extLst>
          </p:cNvPr>
          <p:cNvSpPr>
            <a:spLocks noGrp="1" noChangeArrowheads="1"/>
          </p:cNvSpPr>
          <p:nvPr>
            <p:ph type="title"/>
          </p:nvPr>
        </p:nvSpPr>
        <p:spPr>
          <a:xfrm>
            <a:off x="2864768" y="145461"/>
            <a:ext cx="4968552" cy="822449"/>
          </a:xfrm>
        </p:spPr>
        <p:txBody>
          <a:bodyPr/>
          <a:lstStyle/>
          <a:p>
            <a:pPr eaLnBrk="1" hangingPunct="1"/>
            <a:r>
              <a:rPr lang="zh-CN" altLang="en-US" sz="3200" dirty="0">
                <a:solidFill>
                  <a:srgbClr val="0000FF"/>
                </a:solidFill>
                <a:latin typeface="楷体_GB2312" pitchFamily="49" charset="-122"/>
                <a:ea typeface="楷体_GB2312" pitchFamily="49" charset="-122"/>
              </a:rPr>
              <a:t>商品条码字符集示意图</a:t>
            </a:r>
          </a:p>
        </p:txBody>
      </p:sp>
      <p:pic>
        <p:nvPicPr>
          <p:cNvPr id="39939" name="图片 48" descr="C:\DOCUME~1\ADMINI~1\LOCALS~1\Temp\sspictmp006EFB.jpg">
            <a:extLst>
              <a:ext uri="{FF2B5EF4-FFF2-40B4-BE49-F238E27FC236}">
                <a16:creationId xmlns:a16="http://schemas.microsoft.com/office/drawing/2014/main" id="{9AEDDD98-16CA-42AE-9A6B-B14210844D56}"/>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81000" y="1000126"/>
            <a:ext cx="914400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a:extLst>
              <a:ext uri="{FF2B5EF4-FFF2-40B4-BE49-F238E27FC236}">
                <a16:creationId xmlns:a16="http://schemas.microsoft.com/office/drawing/2014/main" id="{85195E88-BF23-4B86-9D94-DAFC3888BA4D}"/>
              </a:ext>
            </a:extLst>
          </p:cNvPr>
          <p:cNvSpPr>
            <a:spLocks noGrp="1" noChangeArrowheads="1"/>
          </p:cNvSpPr>
          <p:nvPr>
            <p:ph type="body" idx="1"/>
          </p:nvPr>
        </p:nvSpPr>
        <p:spPr>
          <a:xfrm>
            <a:off x="1352550" y="1000125"/>
            <a:ext cx="7329488" cy="5672138"/>
          </a:xfrm>
        </p:spPr>
        <p:txBody>
          <a:bodyPr/>
          <a:lstStyle/>
          <a:p>
            <a:pPr eaLnBrk="1" hangingPunct="1">
              <a:lnSpc>
                <a:spcPct val="150000"/>
              </a:lnSpc>
            </a:pPr>
            <a:r>
              <a:rPr lang="zh-CN" altLang="en-US" dirty="0">
                <a:solidFill>
                  <a:srgbClr val="692AA2"/>
                </a:solidFill>
                <a:latin typeface="楷体_GB2312" pitchFamily="49" charset="-122"/>
                <a:ea typeface="楷体_GB2312" pitchFamily="49" charset="-122"/>
              </a:rPr>
              <a:t>编码规则</a:t>
            </a:r>
          </a:p>
          <a:p>
            <a:pPr eaLnBrk="1" hangingPunct="1">
              <a:lnSpc>
                <a:spcPct val="150000"/>
              </a:lnSpc>
            </a:pPr>
            <a:r>
              <a:rPr lang="zh-CN" altLang="en-US" sz="2400" dirty="0">
                <a:latin typeface="楷体_GB2312" pitchFamily="49" charset="-122"/>
                <a:ea typeface="楷体_GB2312" pitchFamily="49" charset="-122"/>
              </a:rPr>
              <a:t>起始符：</a:t>
            </a:r>
            <a:r>
              <a:rPr lang="en-US" altLang="zh-CN" sz="2400" dirty="0">
                <a:latin typeface="楷体_GB2312" pitchFamily="49" charset="-122"/>
                <a:ea typeface="楷体_GB2312" pitchFamily="49" charset="-122"/>
              </a:rPr>
              <a:t>101</a:t>
            </a:r>
            <a:r>
              <a:rPr lang="zh-CN" altLang="en-US" sz="2400" dirty="0">
                <a:latin typeface="楷体_GB2312" pitchFamily="49" charset="-122"/>
                <a:ea typeface="楷体_GB2312" pitchFamily="49" charset="-122"/>
              </a:rPr>
              <a:t>；</a:t>
            </a:r>
          </a:p>
          <a:p>
            <a:pPr eaLnBrk="1" hangingPunct="1">
              <a:lnSpc>
                <a:spcPct val="150000"/>
              </a:lnSpc>
            </a:pPr>
            <a:r>
              <a:rPr lang="zh-CN" altLang="en-US" sz="2400" dirty="0">
                <a:latin typeface="楷体_GB2312" pitchFamily="49" charset="-122"/>
                <a:ea typeface="楷体_GB2312" pitchFamily="49" charset="-122"/>
              </a:rPr>
              <a:t>中间分隔符：</a:t>
            </a:r>
            <a:r>
              <a:rPr lang="en-US" altLang="zh-CN" sz="2400" dirty="0">
                <a:latin typeface="楷体_GB2312" pitchFamily="49" charset="-122"/>
                <a:ea typeface="楷体_GB2312" pitchFamily="49" charset="-122"/>
              </a:rPr>
              <a:t>01010</a:t>
            </a:r>
            <a:r>
              <a:rPr lang="zh-CN" altLang="en-US" sz="2400" dirty="0">
                <a:latin typeface="楷体_GB2312" pitchFamily="49" charset="-122"/>
                <a:ea typeface="楷体_GB2312" pitchFamily="49" charset="-122"/>
              </a:rPr>
              <a:t>；</a:t>
            </a:r>
          </a:p>
          <a:p>
            <a:pPr eaLnBrk="1" hangingPunct="1">
              <a:lnSpc>
                <a:spcPct val="150000"/>
              </a:lnSpc>
            </a:pPr>
            <a:r>
              <a:rPr lang="zh-CN" altLang="en-US" sz="2400" dirty="0">
                <a:latin typeface="楷体_GB2312" pitchFamily="49" charset="-122"/>
                <a:ea typeface="楷体_GB2312" pitchFamily="49" charset="-122"/>
              </a:rPr>
              <a:t>终止符：</a:t>
            </a:r>
            <a:r>
              <a:rPr lang="en-US" altLang="zh-CN" sz="2400" dirty="0">
                <a:latin typeface="楷体_GB2312" pitchFamily="49" charset="-122"/>
                <a:ea typeface="楷体_GB2312" pitchFamily="49" charset="-122"/>
              </a:rPr>
              <a:t>101</a:t>
            </a:r>
            <a:r>
              <a:rPr lang="zh-CN" altLang="en-US" sz="2400" dirty="0">
                <a:latin typeface="楷体_GB2312" pitchFamily="49" charset="-122"/>
                <a:ea typeface="楷体_GB2312" pitchFamily="49" charset="-122"/>
              </a:rPr>
              <a:t>。</a:t>
            </a:r>
          </a:p>
          <a:p>
            <a:pPr eaLnBrk="1" hangingPunct="1">
              <a:lnSpc>
                <a:spcPct val="150000"/>
              </a:lnSpc>
            </a:pPr>
            <a:r>
              <a:rPr lang="zh-CN" altLang="en-US" sz="2400" dirty="0">
                <a:latin typeface="楷体_GB2312" pitchFamily="49" charset="-122"/>
                <a:ea typeface="楷体_GB2312" pitchFamily="49" charset="-122"/>
              </a:rPr>
              <a:t>数据符</a:t>
            </a:r>
          </a:p>
          <a:p>
            <a:pPr eaLnBrk="1" hangingPunct="1">
              <a:lnSpc>
                <a:spcPct val="150000"/>
              </a:lnSpc>
            </a:pPr>
            <a:r>
              <a:rPr lang="zh-CN" altLang="en-US" sz="2400" dirty="0">
                <a:latin typeface="楷体_GB2312" pitchFamily="49" charset="-122"/>
                <a:ea typeface="楷体_GB2312" pitchFamily="49" charset="-122"/>
              </a:rPr>
              <a:t>校验符</a:t>
            </a:r>
          </a:p>
          <a:p>
            <a:pPr eaLnBrk="1" hangingPunct="1">
              <a:lnSpc>
                <a:spcPct val="150000"/>
              </a:lnSpc>
            </a:pPr>
            <a:r>
              <a:rPr lang="zh-CN" altLang="en-US" sz="2400" dirty="0">
                <a:latin typeface="楷体_GB2312" pitchFamily="49" charset="-122"/>
                <a:ea typeface="楷体_GB2312" pitchFamily="49" charset="-122"/>
              </a:rPr>
              <a:t>    左侧数据的编码方式有两种</a:t>
            </a:r>
            <a:r>
              <a:rPr lang="en-US" altLang="zh-CN" sz="2400" dirty="0">
                <a:latin typeface="楷体_GB2312" pitchFamily="49" charset="-122"/>
                <a:ea typeface="楷体_GB2312" pitchFamily="49" charset="-122"/>
              </a:rPr>
              <a:t>A</a:t>
            </a:r>
            <a:r>
              <a:rPr lang="zh-CN" altLang="en-US" sz="2400" dirty="0">
                <a:latin typeface="楷体_GB2312" pitchFamily="49" charset="-122"/>
                <a:ea typeface="楷体_GB2312" pitchFamily="49" charset="-122"/>
              </a:rPr>
              <a:t>和</a:t>
            </a:r>
            <a:r>
              <a:rPr lang="en-US" altLang="zh-CN" sz="2400" dirty="0">
                <a:latin typeface="楷体_GB2312" pitchFamily="49" charset="-122"/>
                <a:ea typeface="楷体_GB2312" pitchFamily="49" charset="-122"/>
              </a:rPr>
              <a:t>B</a:t>
            </a:r>
            <a:r>
              <a:rPr lang="zh-CN" altLang="en-US" sz="2400" dirty="0">
                <a:latin typeface="楷体_GB2312" pitchFamily="49" charset="-122"/>
                <a:ea typeface="楷体_GB2312" pitchFamily="49" charset="-122"/>
              </a:rPr>
              <a:t>，</a:t>
            </a:r>
            <a:r>
              <a:rPr lang="en-US" altLang="zh-CN" sz="2400" dirty="0">
                <a:latin typeface="楷体_GB2312" pitchFamily="49" charset="-122"/>
                <a:ea typeface="楷体_GB2312" pitchFamily="49" charset="-122"/>
              </a:rPr>
              <a:t>EAN_13</a:t>
            </a:r>
            <a:r>
              <a:rPr lang="zh-CN" altLang="en-US" sz="2400" dirty="0">
                <a:latin typeface="楷体_GB2312" pitchFamily="49" charset="-122"/>
                <a:ea typeface="楷体_GB2312" pitchFamily="49" charset="-122"/>
              </a:rPr>
              <a:t>码要根据前置码</a:t>
            </a:r>
            <a:r>
              <a:rPr lang="en-US" altLang="zh-CN" sz="2400" dirty="0">
                <a:latin typeface="楷体_GB2312" pitchFamily="49" charset="-122"/>
                <a:ea typeface="楷体_GB2312" pitchFamily="49" charset="-122"/>
              </a:rPr>
              <a:t>X13</a:t>
            </a:r>
            <a:r>
              <a:rPr lang="zh-CN" altLang="en-US" sz="2400" dirty="0">
                <a:latin typeface="楷体_GB2312" pitchFamily="49" charset="-122"/>
                <a:ea typeface="楷体_GB2312" pitchFamily="49" charset="-122"/>
              </a:rPr>
              <a:t>选其中一种，选择规则如下表所示，其中前置符不用条码符表示。 </a:t>
            </a:r>
          </a:p>
          <a:p>
            <a:pPr eaLnBrk="1" hangingPunct="1">
              <a:lnSpc>
                <a:spcPct val="150000"/>
              </a:lnSpc>
            </a:pPr>
            <a:endParaRPr lang="zh-CN" altLang="en-US" sz="2400" dirty="0">
              <a:latin typeface="楷体_GB2312" pitchFamily="49" charset="-122"/>
              <a:ea typeface="楷体_GB2312" pitchFamily="49" charset="-122"/>
            </a:endParaRPr>
          </a:p>
        </p:txBody>
      </p:sp>
      <p:sp>
        <p:nvSpPr>
          <p:cNvPr id="40963" name="矩形 2">
            <a:extLst>
              <a:ext uri="{FF2B5EF4-FFF2-40B4-BE49-F238E27FC236}">
                <a16:creationId xmlns:a16="http://schemas.microsoft.com/office/drawing/2014/main" id="{428D8446-2E10-4DC8-9345-4805168207DB}"/>
              </a:ext>
            </a:extLst>
          </p:cNvPr>
          <p:cNvSpPr>
            <a:spLocks noChangeArrowheads="1"/>
          </p:cNvSpPr>
          <p:nvPr/>
        </p:nvSpPr>
        <p:spPr bwMode="auto">
          <a:xfrm>
            <a:off x="344488" y="415350"/>
            <a:ext cx="58721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3200" b="1" dirty="0">
                <a:solidFill>
                  <a:srgbClr val="0000FF"/>
                </a:solidFill>
                <a:latin typeface="楷体_GB2312" pitchFamily="49" charset="-122"/>
                <a:ea typeface="楷体_GB2312" pitchFamily="49" charset="-122"/>
              </a:rPr>
              <a:t>（三）</a:t>
            </a:r>
            <a:r>
              <a:rPr lang="en-US" altLang="zh-CN" sz="3200" b="1" dirty="0">
                <a:solidFill>
                  <a:srgbClr val="0000FF"/>
                </a:solidFill>
                <a:latin typeface="楷体_GB2312" pitchFamily="49" charset="-122"/>
                <a:ea typeface="楷体_GB2312" pitchFamily="49" charset="-122"/>
              </a:rPr>
              <a:t>EAN</a:t>
            </a:r>
            <a:r>
              <a:rPr lang="zh-CN" altLang="en-US" sz="3200" b="1" dirty="0">
                <a:solidFill>
                  <a:srgbClr val="0000FF"/>
                </a:solidFill>
                <a:latin typeface="楷体_GB2312" pitchFamily="49" charset="-122"/>
                <a:ea typeface="楷体_GB2312" pitchFamily="49" charset="-122"/>
              </a:rPr>
              <a:t>通用商品条码</a:t>
            </a:r>
            <a:endParaRPr lang="zh-CN" altLang="en-US" sz="3200" b="1" dirty="0">
              <a:solidFill>
                <a:srgbClr val="0000FF"/>
              </a:solidFill>
              <a:ea typeface="宋体" panose="02010600030101010101" pitchFamily="2" charset="-122"/>
            </a:endParaRPr>
          </a:p>
        </p:txBody>
      </p:sp>
    </p:spTree>
  </p:cSld>
  <p:clrMapOvr>
    <a:masterClrMapping/>
  </p:clrMapOvr>
  <p:transition>
    <p:dissolv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4000" name="Group 96">
            <a:extLst>
              <a:ext uri="{FF2B5EF4-FFF2-40B4-BE49-F238E27FC236}">
                <a16:creationId xmlns:a16="http://schemas.microsoft.com/office/drawing/2014/main" id="{8792D8B1-D040-45EE-A31E-92189A0E886D}"/>
              </a:ext>
            </a:extLst>
          </p:cNvPr>
          <p:cNvGraphicFramePr>
            <a:graphicFrameLocks noGrp="1"/>
          </p:cNvGraphicFramePr>
          <p:nvPr>
            <p:ph idx="1"/>
          </p:nvPr>
        </p:nvGraphicFramePr>
        <p:xfrm>
          <a:off x="1208089" y="1268413"/>
          <a:ext cx="7856537" cy="5308600"/>
        </p:xfrm>
        <a:graphic>
          <a:graphicData uri="http://schemas.openxmlformats.org/drawingml/2006/table">
            <a:tbl>
              <a:tblPr/>
              <a:tblGrid>
                <a:gridCol w="2314575">
                  <a:extLst>
                    <a:ext uri="{9D8B030D-6E8A-4147-A177-3AD203B41FA5}">
                      <a16:colId xmlns:a16="http://schemas.microsoft.com/office/drawing/2014/main" val="3412211834"/>
                    </a:ext>
                  </a:extLst>
                </a:gridCol>
                <a:gridCol w="949325">
                  <a:extLst>
                    <a:ext uri="{9D8B030D-6E8A-4147-A177-3AD203B41FA5}">
                      <a16:colId xmlns:a16="http://schemas.microsoft.com/office/drawing/2014/main" val="1947377890"/>
                    </a:ext>
                  </a:extLst>
                </a:gridCol>
                <a:gridCol w="815975">
                  <a:extLst>
                    <a:ext uri="{9D8B030D-6E8A-4147-A177-3AD203B41FA5}">
                      <a16:colId xmlns:a16="http://schemas.microsoft.com/office/drawing/2014/main" val="2582008376"/>
                    </a:ext>
                  </a:extLst>
                </a:gridCol>
                <a:gridCol w="949325">
                  <a:extLst>
                    <a:ext uri="{9D8B030D-6E8A-4147-A177-3AD203B41FA5}">
                      <a16:colId xmlns:a16="http://schemas.microsoft.com/office/drawing/2014/main" val="2183454339"/>
                    </a:ext>
                  </a:extLst>
                </a:gridCol>
                <a:gridCol w="842962">
                  <a:extLst>
                    <a:ext uri="{9D8B030D-6E8A-4147-A177-3AD203B41FA5}">
                      <a16:colId xmlns:a16="http://schemas.microsoft.com/office/drawing/2014/main" val="1892232660"/>
                    </a:ext>
                  </a:extLst>
                </a:gridCol>
                <a:gridCol w="842963">
                  <a:extLst>
                    <a:ext uri="{9D8B030D-6E8A-4147-A177-3AD203B41FA5}">
                      <a16:colId xmlns:a16="http://schemas.microsoft.com/office/drawing/2014/main" val="497756174"/>
                    </a:ext>
                  </a:extLst>
                </a:gridCol>
                <a:gridCol w="1141412">
                  <a:extLst>
                    <a:ext uri="{9D8B030D-6E8A-4147-A177-3AD203B41FA5}">
                      <a16:colId xmlns:a16="http://schemas.microsoft.com/office/drawing/2014/main" val="926198335"/>
                    </a:ext>
                  </a:extLst>
                </a:gridCol>
              </a:tblGrid>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前置字符</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gridSpan="6">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左侧数据符编码规则的选择</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86808658"/>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0</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0451592"/>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55572724"/>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49252262"/>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8309572"/>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4</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0697139"/>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5</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50129904"/>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6</a:t>
                      </a:r>
                      <a:r>
                        <a:rPr kumimoji="0" lang="zh-CN" altLang="en-US"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（中国）</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26780045"/>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7</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00601489"/>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8</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75403729"/>
                  </a:ext>
                </a:extLst>
              </a:tr>
              <a:tr h="482600">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9</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buClr>
                          <a:schemeClr val="hlink"/>
                        </a:buClr>
                        <a:buFont typeface="Wingdings" panose="05000000000000000000" pitchFamily="2" charset="2"/>
                        <a:defRPr sz="2400" b="1">
                          <a:solidFill>
                            <a:schemeClr val="tx1"/>
                          </a:solidFill>
                          <a:latin typeface="Verdana" panose="020B0604030504040204" pitchFamily="34" charset="0"/>
                        </a:defRPr>
                      </a:lvl1pPr>
                      <a:lvl2pPr marL="742950" indent="-285750" eaLnBrk="0" hangingPunct="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eaLnBrk="0" hangingPunct="0">
                        <a:spcBef>
                          <a:spcPct val="20000"/>
                        </a:spcBef>
                        <a:buClr>
                          <a:schemeClr val="tx1"/>
                        </a:buClr>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8080033"/>
                  </a:ext>
                </a:extLst>
              </a:tr>
            </a:tbl>
          </a:graphicData>
        </a:graphic>
      </p:graphicFrame>
      <p:sp>
        <p:nvSpPr>
          <p:cNvPr id="42079" name="矩形 2">
            <a:extLst>
              <a:ext uri="{FF2B5EF4-FFF2-40B4-BE49-F238E27FC236}">
                <a16:creationId xmlns:a16="http://schemas.microsoft.com/office/drawing/2014/main" id="{8D27A39A-D290-4E2F-AA54-0765B04B5B07}"/>
              </a:ext>
            </a:extLst>
          </p:cNvPr>
          <p:cNvSpPr>
            <a:spLocks noChangeArrowheads="1"/>
          </p:cNvSpPr>
          <p:nvPr/>
        </p:nvSpPr>
        <p:spPr bwMode="auto">
          <a:xfrm>
            <a:off x="848544" y="476672"/>
            <a:ext cx="48783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3200" b="1" dirty="0">
                <a:solidFill>
                  <a:srgbClr val="0000FF"/>
                </a:solidFill>
                <a:latin typeface="楷体_GB2312" pitchFamily="49" charset="-122"/>
                <a:ea typeface="楷体_GB2312" pitchFamily="49" charset="-122"/>
              </a:rPr>
              <a:t>（三）</a:t>
            </a:r>
            <a:r>
              <a:rPr lang="en-US" altLang="zh-CN" sz="3200" b="1" dirty="0">
                <a:solidFill>
                  <a:srgbClr val="0000FF"/>
                </a:solidFill>
                <a:latin typeface="楷体_GB2312" pitchFamily="49" charset="-122"/>
                <a:ea typeface="楷体_GB2312" pitchFamily="49" charset="-122"/>
              </a:rPr>
              <a:t>EAN</a:t>
            </a:r>
            <a:r>
              <a:rPr lang="zh-CN" altLang="en-US" sz="3200" b="1" dirty="0">
                <a:solidFill>
                  <a:srgbClr val="0000FF"/>
                </a:solidFill>
                <a:latin typeface="楷体_GB2312" pitchFamily="49" charset="-122"/>
                <a:ea typeface="楷体_GB2312" pitchFamily="49" charset="-122"/>
              </a:rPr>
              <a:t>通用商品条码</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2">
            <a:extLst>
              <a:ext uri="{FF2B5EF4-FFF2-40B4-BE49-F238E27FC236}">
                <a16:creationId xmlns:a16="http://schemas.microsoft.com/office/drawing/2014/main" id="{9BC66560-1979-4F2A-A7D8-4BC6936D4654}"/>
              </a:ext>
            </a:extLst>
          </p:cNvPr>
          <p:cNvSpPr>
            <a:spLocks noChangeArrowheads="1"/>
          </p:cNvSpPr>
          <p:nvPr/>
        </p:nvSpPr>
        <p:spPr bwMode="auto">
          <a:xfrm>
            <a:off x="3238500" y="1571625"/>
            <a:ext cx="48783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sz="3200" b="1">
                <a:solidFill>
                  <a:srgbClr val="800000"/>
                </a:solidFill>
                <a:latin typeface="楷体_GB2312" pitchFamily="49" charset="-122"/>
                <a:ea typeface="楷体_GB2312" pitchFamily="49" charset="-122"/>
              </a:rPr>
              <a:t>EAN-13</a:t>
            </a:r>
            <a:r>
              <a:rPr lang="zh-CN" altLang="en-US" sz="3200" b="1">
                <a:solidFill>
                  <a:srgbClr val="800000"/>
                </a:solidFill>
                <a:latin typeface="楷体_GB2312" pitchFamily="49" charset="-122"/>
                <a:ea typeface="楷体_GB2312" pitchFamily="49" charset="-122"/>
              </a:rPr>
              <a:t>码编码规则</a:t>
            </a:r>
          </a:p>
        </p:txBody>
      </p:sp>
      <p:graphicFrame>
        <p:nvGraphicFramePr>
          <p:cNvPr id="6" name="表格 5">
            <a:extLst>
              <a:ext uri="{FF2B5EF4-FFF2-40B4-BE49-F238E27FC236}">
                <a16:creationId xmlns:a16="http://schemas.microsoft.com/office/drawing/2014/main" id="{646A9BA4-E96E-49D3-8326-A0EC23F3440E}"/>
              </a:ext>
            </a:extLst>
          </p:cNvPr>
          <p:cNvGraphicFramePr>
            <a:graphicFrameLocks noGrp="1"/>
          </p:cNvGraphicFramePr>
          <p:nvPr/>
        </p:nvGraphicFramePr>
        <p:xfrm>
          <a:off x="881063" y="2586039"/>
          <a:ext cx="8286747" cy="2776537"/>
        </p:xfrm>
        <a:graphic>
          <a:graphicData uri="http://schemas.openxmlformats.org/drawingml/2006/table">
            <a:tbl>
              <a:tblPr firstRow="1" bandRow="1">
                <a:tableStyleId>{5C22544A-7EE6-4342-B048-85BDC9FD1C3A}</a:tableStyleId>
              </a:tblPr>
              <a:tblGrid>
                <a:gridCol w="1183821">
                  <a:extLst>
                    <a:ext uri="{9D8B030D-6E8A-4147-A177-3AD203B41FA5}">
                      <a16:colId xmlns:a16="http://schemas.microsoft.com/office/drawing/2014/main" val="20000"/>
                    </a:ext>
                  </a:extLst>
                </a:gridCol>
                <a:gridCol w="1183821">
                  <a:extLst>
                    <a:ext uri="{9D8B030D-6E8A-4147-A177-3AD203B41FA5}">
                      <a16:colId xmlns:a16="http://schemas.microsoft.com/office/drawing/2014/main" val="20001"/>
                    </a:ext>
                  </a:extLst>
                </a:gridCol>
                <a:gridCol w="1183821">
                  <a:extLst>
                    <a:ext uri="{9D8B030D-6E8A-4147-A177-3AD203B41FA5}">
                      <a16:colId xmlns:a16="http://schemas.microsoft.com/office/drawing/2014/main" val="20002"/>
                    </a:ext>
                  </a:extLst>
                </a:gridCol>
                <a:gridCol w="1183821">
                  <a:extLst>
                    <a:ext uri="{9D8B030D-6E8A-4147-A177-3AD203B41FA5}">
                      <a16:colId xmlns:a16="http://schemas.microsoft.com/office/drawing/2014/main" val="20003"/>
                    </a:ext>
                  </a:extLst>
                </a:gridCol>
                <a:gridCol w="1183821">
                  <a:extLst>
                    <a:ext uri="{9D8B030D-6E8A-4147-A177-3AD203B41FA5}">
                      <a16:colId xmlns:a16="http://schemas.microsoft.com/office/drawing/2014/main" val="20004"/>
                    </a:ext>
                  </a:extLst>
                </a:gridCol>
                <a:gridCol w="1183821">
                  <a:extLst>
                    <a:ext uri="{9D8B030D-6E8A-4147-A177-3AD203B41FA5}">
                      <a16:colId xmlns:a16="http://schemas.microsoft.com/office/drawing/2014/main" val="20005"/>
                    </a:ext>
                  </a:extLst>
                </a:gridCol>
                <a:gridCol w="1183821">
                  <a:extLst>
                    <a:ext uri="{9D8B030D-6E8A-4147-A177-3AD203B41FA5}">
                      <a16:colId xmlns:a16="http://schemas.microsoft.com/office/drawing/2014/main" val="20006"/>
                    </a:ext>
                  </a:extLst>
                </a:gridCol>
              </a:tblGrid>
              <a:tr h="1450042">
                <a:tc>
                  <a:txBody>
                    <a:bodyPr/>
                    <a:lstStyle/>
                    <a:p>
                      <a:pPr algn="ctr">
                        <a:tabLst>
                          <a:tab pos="0" algn="ctr"/>
                        </a:tabLst>
                      </a:pPr>
                      <a:r>
                        <a:rPr lang="zh-CN" altLang="en-US" sz="2400" b="1" dirty="0">
                          <a:latin typeface="楷体_GB2312" pitchFamily="49" charset="-122"/>
                          <a:ea typeface="楷体_GB2312" pitchFamily="49" charset="-122"/>
                        </a:rPr>
                        <a:t>结构</a:t>
                      </a:r>
                    </a:p>
                  </a:txBody>
                  <a:tcPr marL="91439" marR="91439" marT="45725" marB="45725"/>
                </a:tc>
                <a:tc>
                  <a:txBody>
                    <a:bodyPr/>
                    <a:lstStyle/>
                    <a:p>
                      <a:pPr algn="ctr">
                        <a:tabLst>
                          <a:tab pos="0" algn="ctr"/>
                        </a:tabLst>
                      </a:pPr>
                      <a:r>
                        <a:rPr lang="zh-CN" altLang="en-US" sz="2400" b="1" dirty="0">
                          <a:latin typeface="楷体_GB2312" pitchFamily="49" charset="-122"/>
                          <a:ea typeface="楷体_GB2312" pitchFamily="49" charset="-122"/>
                        </a:rPr>
                        <a:t>起始符</a:t>
                      </a:r>
                    </a:p>
                  </a:txBody>
                  <a:tcPr marL="91439" marR="91439" marT="45725" marB="45725"/>
                </a:tc>
                <a:tc>
                  <a:txBody>
                    <a:bodyPr/>
                    <a:lstStyle/>
                    <a:p>
                      <a:pPr algn="ctr">
                        <a:tabLst>
                          <a:tab pos="0" algn="ctr"/>
                        </a:tabLst>
                      </a:pPr>
                      <a:r>
                        <a:rPr lang="zh-CN" altLang="en-US" sz="2400" b="1" dirty="0">
                          <a:latin typeface="楷体_GB2312" pitchFamily="49" charset="-122"/>
                          <a:ea typeface="楷体_GB2312" pitchFamily="49" charset="-122"/>
                        </a:rPr>
                        <a:t>左侧数据符</a:t>
                      </a:r>
                    </a:p>
                  </a:txBody>
                  <a:tcPr marL="91439" marR="91439" marT="45725" marB="45725"/>
                </a:tc>
                <a:tc>
                  <a:txBody>
                    <a:bodyPr/>
                    <a:lstStyle/>
                    <a:p>
                      <a:pPr algn="ctr">
                        <a:tabLst>
                          <a:tab pos="0" algn="ctr"/>
                        </a:tabLst>
                      </a:pPr>
                      <a:r>
                        <a:rPr lang="zh-CN" altLang="en-US" sz="2400" b="1" dirty="0">
                          <a:latin typeface="楷体_GB2312" pitchFamily="49" charset="-122"/>
                          <a:ea typeface="楷体_GB2312" pitchFamily="49" charset="-122"/>
                        </a:rPr>
                        <a:t>中间分隔符</a:t>
                      </a:r>
                    </a:p>
                  </a:txBody>
                  <a:tcPr marL="91439" marR="91439" marT="45725" marB="45725"/>
                </a:tc>
                <a:tc>
                  <a:txBody>
                    <a:bodyPr/>
                    <a:lstStyle/>
                    <a:p>
                      <a:pPr algn="ctr">
                        <a:tabLst>
                          <a:tab pos="0" algn="ctr"/>
                        </a:tabLst>
                      </a:pPr>
                      <a:r>
                        <a:rPr lang="zh-CN" altLang="en-US" sz="2400" b="1" dirty="0">
                          <a:latin typeface="楷体_GB2312" pitchFamily="49" charset="-122"/>
                          <a:ea typeface="楷体_GB2312" pitchFamily="49" charset="-122"/>
                        </a:rPr>
                        <a:t>右侧数据符</a:t>
                      </a:r>
                    </a:p>
                  </a:txBody>
                  <a:tcPr marL="91439" marR="91439" marT="45725" marB="45725"/>
                </a:tc>
                <a:tc>
                  <a:txBody>
                    <a:bodyPr/>
                    <a:lstStyle/>
                    <a:p>
                      <a:pPr algn="ctr">
                        <a:tabLst>
                          <a:tab pos="0" algn="ctr"/>
                        </a:tabLst>
                      </a:pPr>
                      <a:r>
                        <a:rPr lang="zh-CN" altLang="en-US" sz="2400" b="1" dirty="0">
                          <a:latin typeface="楷体_GB2312" pitchFamily="49" charset="-122"/>
                          <a:ea typeface="楷体_GB2312" pitchFamily="49" charset="-122"/>
                        </a:rPr>
                        <a:t>校验符</a:t>
                      </a:r>
                    </a:p>
                  </a:txBody>
                  <a:tcPr marL="91439" marR="91439" marT="45725" marB="45725"/>
                </a:tc>
                <a:tc>
                  <a:txBody>
                    <a:bodyPr/>
                    <a:lstStyle/>
                    <a:p>
                      <a:pPr algn="ctr">
                        <a:tabLst>
                          <a:tab pos="0" algn="ctr"/>
                        </a:tabLst>
                      </a:pPr>
                      <a:r>
                        <a:rPr lang="zh-CN" altLang="en-US" sz="2400" b="1" dirty="0">
                          <a:latin typeface="楷体_GB2312" pitchFamily="49" charset="-122"/>
                          <a:ea typeface="楷体_GB2312" pitchFamily="49" charset="-122"/>
                        </a:rPr>
                        <a:t>终止符</a:t>
                      </a:r>
                    </a:p>
                  </a:txBody>
                  <a:tcPr marL="91439" marR="91439" marT="45725" marB="45725"/>
                </a:tc>
                <a:extLst>
                  <a:ext uri="{0D108BD9-81ED-4DB2-BD59-A6C34878D82A}">
                    <a16:rowId xmlns:a16="http://schemas.microsoft.com/office/drawing/2014/main" val="10000"/>
                  </a:ext>
                </a:extLst>
              </a:tr>
              <a:tr h="1326495">
                <a:tc>
                  <a:txBody>
                    <a:bodyPr/>
                    <a:lstStyle/>
                    <a:p>
                      <a:pPr algn="ctr">
                        <a:tabLst>
                          <a:tab pos="0" algn="ctr"/>
                        </a:tabLst>
                      </a:pPr>
                      <a:r>
                        <a:rPr lang="zh-CN" altLang="en-US" sz="2400" b="1" dirty="0">
                          <a:latin typeface="楷体_GB2312" pitchFamily="49" charset="-122"/>
                          <a:ea typeface="楷体_GB2312" pitchFamily="49" charset="-122"/>
                        </a:rPr>
                        <a:t>排列</a:t>
                      </a:r>
                    </a:p>
                  </a:txBody>
                  <a:tcPr marL="91439" marR="91439" marT="45725" marB="45725"/>
                </a:tc>
                <a:tc>
                  <a:txBody>
                    <a:bodyPr/>
                    <a:lstStyle/>
                    <a:p>
                      <a:pPr algn="ctr">
                        <a:tabLst>
                          <a:tab pos="0" algn="ctr"/>
                        </a:tabLst>
                      </a:pPr>
                      <a:r>
                        <a:rPr lang="en-US" altLang="zh-CN" sz="2400" b="1" dirty="0">
                          <a:latin typeface="楷体_GB2312" pitchFamily="49" charset="-122"/>
                          <a:ea typeface="楷体_GB2312" pitchFamily="49" charset="-122"/>
                        </a:rPr>
                        <a:t>101</a:t>
                      </a:r>
                      <a:endParaRPr lang="zh-CN" altLang="en-US" sz="2400" b="1" dirty="0">
                        <a:latin typeface="楷体_GB2312" pitchFamily="49" charset="-122"/>
                        <a:ea typeface="楷体_GB2312" pitchFamily="49" charset="-122"/>
                      </a:endParaRPr>
                    </a:p>
                  </a:txBody>
                  <a:tcPr marL="91439" marR="91439" marT="45725" marB="45725"/>
                </a:tc>
                <a:tc>
                  <a:txBody>
                    <a:bodyPr/>
                    <a:lstStyle/>
                    <a:p>
                      <a:pPr algn="ctr">
                        <a:tabLst>
                          <a:tab pos="0" algn="ctr"/>
                        </a:tabLst>
                      </a:pPr>
                      <a:r>
                        <a:rPr lang="zh-CN" altLang="en-US" sz="2400" b="1" dirty="0">
                          <a:latin typeface="楷体_GB2312" pitchFamily="49" charset="-122"/>
                          <a:ea typeface="楷体_GB2312" pitchFamily="49" charset="-122"/>
                        </a:rPr>
                        <a:t>方式</a:t>
                      </a:r>
                      <a:r>
                        <a:rPr lang="en-US" altLang="zh-CN" sz="2400" b="1" dirty="0">
                          <a:latin typeface="楷体_GB2312" pitchFamily="49" charset="-122"/>
                          <a:ea typeface="楷体_GB2312" pitchFamily="49" charset="-122"/>
                        </a:rPr>
                        <a:t>A</a:t>
                      </a:r>
                      <a:r>
                        <a:rPr lang="zh-CN" altLang="en-US" sz="2400" b="1" dirty="0">
                          <a:latin typeface="楷体_GB2312" pitchFamily="49" charset="-122"/>
                          <a:ea typeface="楷体_GB2312" pitchFamily="49" charset="-122"/>
                        </a:rPr>
                        <a:t>、方式</a:t>
                      </a:r>
                      <a:r>
                        <a:rPr lang="en-US" altLang="zh-CN" sz="2400" b="1" dirty="0">
                          <a:latin typeface="楷体_GB2312" pitchFamily="49" charset="-122"/>
                          <a:ea typeface="楷体_GB2312" pitchFamily="49" charset="-122"/>
                        </a:rPr>
                        <a:t>B</a:t>
                      </a:r>
                      <a:endParaRPr lang="zh-CN" altLang="en-US" sz="2400" b="1" dirty="0">
                        <a:latin typeface="楷体_GB2312" pitchFamily="49" charset="-122"/>
                        <a:ea typeface="楷体_GB2312" pitchFamily="49" charset="-122"/>
                      </a:endParaRPr>
                    </a:p>
                  </a:txBody>
                  <a:tcPr marL="91439" marR="91439" marT="45725" marB="45725"/>
                </a:tc>
                <a:tc>
                  <a:txBody>
                    <a:bodyPr/>
                    <a:lstStyle/>
                    <a:p>
                      <a:pPr algn="ctr">
                        <a:tabLst>
                          <a:tab pos="0" algn="ctr"/>
                        </a:tabLst>
                      </a:pPr>
                      <a:r>
                        <a:rPr lang="en-US" altLang="zh-CN" sz="2400" b="1" dirty="0">
                          <a:latin typeface="楷体_GB2312" pitchFamily="49" charset="-122"/>
                          <a:ea typeface="楷体_GB2312" pitchFamily="49" charset="-122"/>
                        </a:rPr>
                        <a:t>01010</a:t>
                      </a:r>
                      <a:endParaRPr lang="zh-CN" altLang="en-US" sz="2400" b="1" dirty="0">
                        <a:latin typeface="楷体_GB2312" pitchFamily="49" charset="-122"/>
                        <a:ea typeface="楷体_GB2312" pitchFamily="49" charset="-122"/>
                      </a:endParaRPr>
                    </a:p>
                  </a:txBody>
                  <a:tcPr marL="91439" marR="91439" marT="45725" marB="45725"/>
                </a:tc>
                <a:tc>
                  <a:txBody>
                    <a:bodyPr/>
                    <a:lstStyle/>
                    <a:p>
                      <a:pPr algn="ctr">
                        <a:tabLst>
                          <a:tab pos="0" algn="ctr"/>
                        </a:tabLst>
                      </a:pPr>
                      <a:r>
                        <a:rPr lang="zh-CN" altLang="en-US" sz="2400" b="1" dirty="0">
                          <a:latin typeface="楷体_GB2312" pitchFamily="49" charset="-122"/>
                          <a:ea typeface="楷体_GB2312" pitchFamily="49" charset="-122"/>
                        </a:rPr>
                        <a:t>方式</a:t>
                      </a:r>
                      <a:r>
                        <a:rPr lang="en-US" altLang="zh-CN" sz="2400" b="1" dirty="0">
                          <a:latin typeface="楷体_GB2312" pitchFamily="49" charset="-122"/>
                          <a:ea typeface="楷体_GB2312" pitchFamily="49" charset="-122"/>
                        </a:rPr>
                        <a:t>C</a:t>
                      </a:r>
                      <a:endParaRPr lang="zh-CN" altLang="en-US" sz="2400" b="1" dirty="0">
                        <a:latin typeface="楷体_GB2312" pitchFamily="49" charset="-122"/>
                        <a:ea typeface="楷体_GB2312" pitchFamily="49" charset="-122"/>
                      </a:endParaRPr>
                    </a:p>
                  </a:txBody>
                  <a:tcPr marL="91439" marR="91439" marT="45725" marB="45725"/>
                </a:tc>
                <a:tc>
                  <a:txBody>
                    <a:bodyPr/>
                    <a:lstStyle/>
                    <a:p>
                      <a:pPr algn="ctr">
                        <a:tabLst>
                          <a:tab pos="0" algn="ctr"/>
                        </a:tabLst>
                      </a:pPr>
                      <a:r>
                        <a:rPr lang="zh-CN" altLang="en-US" sz="2400" b="1" dirty="0">
                          <a:latin typeface="楷体_GB2312" pitchFamily="49" charset="-122"/>
                          <a:ea typeface="楷体_GB2312" pitchFamily="49" charset="-122"/>
                        </a:rPr>
                        <a:t>方式</a:t>
                      </a:r>
                      <a:r>
                        <a:rPr lang="en-US" altLang="zh-CN" sz="2400" b="1" dirty="0">
                          <a:latin typeface="楷体_GB2312" pitchFamily="49" charset="-122"/>
                          <a:ea typeface="楷体_GB2312" pitchFamily="49" charset="-122"/>
                        </a:rPr>
                        <a:t>C</a:t>
                      </a:r>
                      <a:endParaRPr lang="zh-CN" altLang="en-US" sz="2400" b="1" dirty="0">
                        <a:latin typeface="楷体_GB2312" pitchFamily="49" charset="-122"/>
                        <a:ea typeface="楷体_GB2312" pitchFamily="49" charset="-122"/>
                      </a:endParaRPr>
                    </a:p>
                  </a:txBody>
                  <a:tcPr marL="91439" marR="91439" marT="45725" marB="45725"/>
                </a:tc>
                <a:tc>
                  <a:txBody>
                    <a:bodyPr/>
                    <a:lstStyle/>
                    <a:p>
                      <a:pPr algn="ctr">
                        <a:tabLst>
                          <a:tab pos="0" algn="ctr"/>
                        </a:tabLst>
                      </a:pPr>
                      <a:r>
                        <a:rPr lang="en-US" altLang="zh-CN" sz="2400" b="1" dirty="0">
                          <a:latin typeface="楷体_GB2312" pitchFamily="49" charset="-122"/>
                          <a:ea typeface="楷体_GB2312" pitchFamily="49" charset="-122"/>
                        </a:rPr>
                        <a:t>101</a:t>
                      </a:r>
                      <a:endParaRPr lang="zh-CN" altLang="en-US" sz="2400" b="1" dirty="0">
                        <a:latin typeface="楷体_GB2312" pitchFamily="49" charset="-122"/>
                        <a:ea typeface="楷体_GB2312" pitchFamily="49" charset="-122"/>
                      </a:endParaRPr>
                    </a:p>
                  </a:txBody>
                  <a:tcPr marL="91439" marR="91439" marT="45725" marB="45725"/>
                </a:tc>
                <a:extLst>
                  <a:ext uri="{0D108BD9-81ED-4DB2-BD59-A6C34878D82A}">
                    <a16:rowId xmlns:a16="http://schemas.microsoft.com/office/drawing/2014/main" val="10001"/>
                  </a:ext>
                </a:extLst>
              </a:tr>
            </a:tbl>
          </a:graphicData>
        </a:graphic>
      </p:graphicFrame>
      <p:sp>
        <p:nvSpPr>
          <p:cNvPr id="43037" name="矩形 6">
            <a:extLst>
              <a:ext uri="{FF2B5EF4-FFF2-40B4-BE49-F238E27FC236}">
                <a16:creationId xmlns:a16="http://schemas.microsoft.com/office/drawing/2014/main" id="{FAC70CE2-CD44-4790-AD95-6A4405969C3B}"/>
              </a:ext>
            </a:extLst>
          </p:cNvPr>
          <p:cNvSpPr>
            <a:spLocks noChangeArrowheads="1"/>
          </p:cNvSpPr>
          <p:nvPr/>
        </p:nvSpPr>
        <p:spPr bwMode="auto">
          <a:xfrm>
            <a:off x="776536" y="479356"/>
            <a:ext cx="47750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3200" b="1" dirty="0">
                <a:solidFill>
                  <a:srgbClr val="0000FF"/>
                </a:solidFill>
                <a:latin typeface="楷体_GB2312" pitchFamily="49" charset="-122"/>
                <a:ea typeface="楷体_GB2312" pitchFamily="49" charset="-122"/>
              </a:rPr>
              <a:t>（三）</a:t>
            </a:r>
            <a:r>
              <a:rPr lang="en-US" altLang="zh-CN" sz="3200" b="1" dirty="0">
                <a:solidFill>
                  <a:srgbClr val="0000FF"/>
                </a:solidFill>
                <a:latin typeface="楷体_GB2312" pitchFamily="49" charset="-122"/>
                <a:ea typeface="楷体_GB2312" pitchFamily="49" charset="-122"/>
              </a:rPr>
              <a:t>EAN</a:t>
            </a:r>
            <a:r>
              <a:rPr lang="zh-CN" altLang="en-US" sz="3200" b="1" dirty="0">
                <a:solidFill>
                  <a:srgbClr val="0000FF"/>
                </a:solidFill>
                <a:latin typeface="楷体_GB2312" pitchFamily="49" charset="-122"/>
                <a:ea typeface="楷体_GB2312" pitchFamily="49" charset="-122"/>
              </a:rPr>
              <a:t>通用商品条码</a:t>
            </a:r>
            <a:endParaRPr lang="zh-CN" altLang="en-US" sz="3200" b="1" dirty="0">
              <a:solidFill>
                <a:srgbClr val="0000FF"/>
              </a:solidFill>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1CA146A5-A50A-4E2D-AF4D-103BC273DC61}"/>
              </a:ext>
            </a:extLst>
          </p:cNvPr>
          <p:cNvSpPr>
            <a:spLocks noChangeArrowheads="1"/>
          </p:cNvSpPr>
          <p:nvPr/>
        </p:nvSpPr>
        <p:spPr bwMode="auto">
          <a:xfrm>
            <a:off x="1166814" y="1428750"/>
            <a:ext cx="795337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zh-CN" altLang="en-US" sz="2800" b="1">
                <a:solidFill>
                  <a:srgbClr val="692AA2"/>
                </a:solidFill>
                <a:latin typeface="楷体_GB2312" pitchFamily="49" charset="-122"/>
                <a:ea typeface="楷体_GB2312" pitchFamily="49" charset="-122"/>
              </a:rPr>
              <a:t>    例：商品条形码数据位的二进制表示。</a:t>
            </a:r>
          </a:p>
          <a:p>
            <a:pPr eaLnBrk="1" hangingPunct="1"/>
            <a:r>
              <a:rPr kumimoji="1" lang="zh-CN" altLang="en-US" sz="2800" b="1">
                <a:solidFill>
                  <a:schemeClr val="tx2"/>
                </a:solidFill>
                <a:latin typeface="楷体_GB2312" pitchFamily="49" charset="-122"/>
                <a:ea typeface="楷体_GB2312" pitchFamily="49" charset="-122"/>
              </a:rPr>
              <a:t>    </a:t>
            </a:r>
          </a:p>
          <a:p>
            <a:pPr eaLnBrk="1" hangingPunct="1"/>
            <a:r>
              <a:rPr kumimoji="1" lang="zh-CN" altLang="en-US" sz="2800" b="1">
                <a:latin typeface="楷体_GB2312" pitchFamily="49" charset="-122"/>
                <a:ea typeface="楷体_GB2312" pitchFamily="49" charset="-122"/>
              </a:rPr>
              <a:t>    商品条形码为：“</a:t>
            </a:r>
            <a:r>
              <a:rPr kumimoji="1" lang="en-US" altLang="zh-CN" sz="2800" b="1">
                <a:latin typeface="楷体_GB2312" pitchFamily="49" charset="-122"/>
                <a:ea typeface="楷体_GB2312" pitchFamily="49" charset="-122"/>
              </a:rPr>
              <a:t>6901234567892”</a:t>
            </a:r>
            <a:r>
              <a:rPr kumimoji="1" lang="zh-CN" altLang="en-US" sz="2800" b="1">
                <a:latin typeface="楷体_GB2312" pitchFamily="49" charset="-122"/>
                <a:ea typeface="楷体_GB2312" pitchFamily="49" charset="-122"/>
              </a:rPr>
              <a:t>，因此其前置码为</a:t>
            </a:r>
            <a:r>
              <a:rPr kumimoji="1" lang="en-US" altLang="zh-CN" sz="2800" b="1">
                <a:latin typeface="楷体_GB2312" pitchFamily="49" charset="-122"/>
                <a:ea typeface="楷体_GB2312" pitchFamily="49" charset="-122"/>
              </a:rPr>
              <a:t>6</a:t>
            </a:r>
            <a:r>
              <a:rPr kumimoji="1" lang="zh-CN" altLang="en-US" sz="2800" b="1">
                <a:latin typeface="楷体_GB2312" pitchFamily="49" charset="-122"/>
                <a:ea typeface="楷体_GB2312" pitchFamily="49" charset="-122"/>
              </a:rPr>
              <a:t>，左侧数据符为</a:t>
            </a:r>
            <a:r>
              <a:rPr kumimoji="1" lang="en-US" altLang="zh-CN" sz="2800" b="1">
                <a:latin typeface="楷体_GB2312" pitchFamily="49" charset="-122"/>
                <a:ea typeface="楷体_GB2312" pitchFamily="49" charset="-122"/>
              </a:rPr>
              <a:t>901234</a:t>
            </a:r>
            <a:r>
              <a:rPr kumimoji="1" lang="zh-CN" altLang="en-US" sz="2800" b="1">
                <a:latin typeface="楷体_GB2312" pitchFamily="49" charset="-122"/>
                <a:ea typeface="楷体_GB2312" pitchFamily="49" charset="-122"/>
              </a:rPr>
              <a:t>；</a:t>
            </a:r>
          </a:p>
          <a:p>
            <a:pPr eaLnBrk="1" hangingPunct="1"/>
            <a:r>
              <a:rPr kumimoji="1" lang="zh-CN" altLang="en-US" sz="2800" b="1">
                <a:latin typeface="楷体_GB2312" pitchFamily="49" charset="-122"/>
                <a:ea typeface="楷体_GB2312" pitchFamily="49" charset="-122"/>
              </a:rPr>
              <a:t>    </a:t>
            </a:r>
          </a:p>
          <a:p>
            <a:pPr eaLnBrk="1" hangingPunct="1"/>
            <a:r>
              <a:rPr kumimoji="1" lang="zh-CN" altLang="en-US" sz="2800" b="1">
                <a:latin typeface="楷体_GB2312" pitchFamily="49" charset="-122"/>
                <a:ea typeface="楷体_GB2312" pitchFamily="49" charset="-122"/>
              </a:rPr>
              <a:t>    由表二查出当前码为</a:t>
            </a:r>
            <a:r>
              <a:rPr kumimoji="1" lang="en-US" altLang="zh-CN" sz="2800" b="1">
                <a:latin typeface="楷体_GB2312" pitchFamily="49" charset="-122"/>
                <a:ea typeface="楷体_GB2312" pitchFamily="49" charset="-122"/>
              </a:rPr>
              <a:t>6</a:t>
            </a:r>
            <a:r>
              <a:rPr kumimoji="1" lang="zh-CN" altLang="en-US" sz="2800" b="1">
                <a:latin typeface="楷体_GB2312" pitchFamily="49" charset="-122"/>
                <a:ea typeface="楷体_GB2312" pitchFamily="49" charset="-122"/>
              </a:rPr>
              <a:t>时，左侧数据位的编码方式为“</a:t>
            </a:r>
            <a:r>
              <a:rPr kumimoji="1" lang="en-US" altLang="zh-CN" sz="2800" b="1">
                <a:latin typeface="楷体_GB2312" pitchFamily="49" charset="-122"/>
                <a:ea typeface="楷体_GB2312" pitchFamily="49" charset="-122"/>
              </a:rPr>
              <a:t>ABBBAA”</a:t>
            </a:r>
            <a:r>
              <a:rPr kumimoji="1" lang="zh-CN" altLang="en-US" sz="2800" b="1">
                <a:latin typeface="楷体_GB2312" pitchFamily="49" charset="-122"/>
                <a:ea typeface="楷体_GB2312" pitchFamily="49" charset="-122"/>
              </a:rPr>
              <a:t>；</a:t>
            </a:r>
          </a:p>
          <a:p>
            <a:pPr eaLnBrk="1" hangingPunct="1"/>
            <a:r>
              <a:rPr kumimoji="1" lang="zh-CN" altLang="en-US" sz="2800" b="1">
                <a:latin typeface="楷体_GB2312" pitchFamily="49" charset="-122"/>
                <a:ea typeface="楷体_GB2312" pitchFamily="49" charset="-122"/>
              </a:rPr>
              <a:t>    </a:t>
            </a:r>
          </a:p>
          <a:p>
            <a:pPr eaLnBrk="1" hangingPunct="1"/>
            <a:r>
              <a:rPr kumimoji="1" lang="zh-CN" altLang="en-US" sz="2800" b="1">
                <a:latin typeface="楷体_GB2312" pitchFamily="49" charset="-122"/>
                <a:ea typeface="楷体_GB2312" pitchFamily="49" charset="-122"/>
              </a:rPr>
              <a:t>    由表一查出该码左侧数据</a:t>
            </a:r>
            <a:r>
              <a:rPr kumimoji="1" lang="en-US" altLang="zh-CN" sz="2800" b="1">
                <a:latin typeface="楷体_GB2312" pitchFamily="49" charset="-122"/>
                <a:ea typeface="楷体_GB2312" pitchFamily="49" charset="-122"/>
              </a:rPr>
              <a:t>901234</a:t>
            </a:r>
            <a:r>
              <a:rPr kumimoji="1" lang="zh-CN" altLang="en-US" sz="2800" b="1">
                <a:latin typeface="楷体_GB2312" pitchFamily="49" charset="-122"/>
                <a:ea typeface="楷体_GB2312" pitchFamily="49" charset="-122"/>
              </a:rPr>
              <a:t>的二进制表示为“</a:t>
            </a:r>
            <a:r>
              <a:rPr kumimoji="1" lang="en-US" altLang="zh-CN" sz="2800" b="1">
                <a:latin typeface="楷体_GB2312" pitchFamily="49" charset="-122"/>
                <a:ea typeface="楷体_GB2312" pitchFamily="49" charset="-122"/>
              </a:rPr>
              <a:t>0001011  0100111  0110011  0011011  0111101  0100011”</a:t>
            </a:r>
            <a:r>
              <a:rPr kumimoji="1" lang="zh-CN" altLang="en-US" sz="2800" b="1">
                <a:latin typeface="楷体_GB2312" pitchFamily="49" charset="-122"/>
                <a:ea typeface="楷体_GB2312" pitchFamily="49" charset="-122"/>
              </a:rPr>
              <a:t>。</a:t>
            </a:r>
          </a:p>
        </p:txBody>
      </p:sp>
      <p:sp>
        <p:nvSpPr>
          <p:cNvPr id="44035" name="矩形 2">
            <a:extLst>
              <a:ext uri="{FF2B5EF4-FFF2-40B4-BE49-F238E27FC236}">
                <a16:creationId xmlns:a16="http://schemas.microsoft.com/office/drawing/2014/main" id="{4201D820-9429-473F-8DFB-CCD22BE7375A}"/>
              </a:ext>
            </a:extLst>
          </p:cNvPr>
          <p:cNvSpPr>
            <a:spLocks noChangeArrowheads="1"/>
          </p:cNvSpPr>
          <p:nvPr/>
        </p:nvSpPr>
        <p:spPr bwMode="auto">
          <a:xfrm>
            <a:off x="488504" y="357189"/>
            <a:ext cx="47750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3200" b="1" dirty="0">
                <a:solidFill>
                  <a:srgbClr val="0000FF"/>
                </a:solidFill>
                <a:latin typeface="楷体_GB2312" pitchFamily="49" charset="-122"/>
                <a:ea typeface="楷体_GB2312" pitchFamily="49" charset="-122"/>
              </a:rPr>
              <a:t>（三）</a:t>
            </a:r>
            <a:r>
              <a:rPr lang="en-US" altLang="zh-CN" sz="3200" b="1" dirty="0">
                <a:solidFill>
                  <a:srgbClr val="0000FF"/>
                </a:solidFill>
                <a:latin typeface="楷体_GB2312" pitchFamily="49" charset="-122"/>
                <a:ea typeface="楷体_GB2312" pitchFamily="49" charset="-122"/>
              </a:rPr>
              <a:t>EAN</a:t>
            </a:r>
            <a:r>
              <a:rPr lang="zh-CN" altLang="en-US" sz="3200" b="1" dirty="0">
                <a:solidFill>
                  <a:srgbClr val="0000FF"/>
                </a:solidFill>
                <a:latin typeface="楷体_GB2312" pitchFamily="49" charset="-122"/>
                <a:ea typeface="楷体_GB2312" pitchFamily="49" charset="-122"/>
              </a:rPr>
              <a:t>通用商品条码</a:t>
            </a:r>
            <a:endParaRPr lang="zh-CN" altLang="en-US" sz="3200" b="1" dirty="0">
              <a:solidFill>
                <a:srgbClr val="0000FF"/>
              </a:solidFill>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a:extLst>
              <a:ext uri="{FF2B5EF4-FFF2-40B4-BE49-F238E27FC236}">
                <a16:creationId xmlns:a16="http://schemas.microsoft.com/office/drawing/2014/main" id="{CAEF2C94-DCBA-4811-A0DF-35D41EFA8671}"/>
              </a:ext>
            </a:extLst>
          </p:cNvPr>
          <p:cNvSpPr>
            <a:spLocks noGrp="1" noChangeArrowheads="1"/>
          </p:cNvSpPr>
          <p:nvPr>
            <p:ph type="body" idx="1"/>
          </p:nvPr>
        </p:nvSpPr>
        <p:spPr>
          <a:xfrm>
            <a:off x="838200" y="1125538"/>
            <a:ext cx="8686800" cy="5732462"/>
          </a:xfrm>
        </p:spPr>
        <p:txBody>
          <a:bodyPr/>
          <a:lstStyle/>
          <a:p>
            <a:pPr eaLnBrk="1" hangingPunct="1">
              <a:lnSpc>
                <a:spcPct val="9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3. EAN—8商品条码</a:t>
            </a:r>
            <a:endParaRPr lang="zh-CN" altLang="en-US" sz="2800" dirty="0">
              <a:solidFill>
                <a:srgbClr val="000099"/>
              </a:solidFill>
              <a:latin typeface="楷体_GB2312" pitchFamily="49" charset="-122"/>
              <a:ea typeface="楷体_GB2312" pitchFamily="49" charset="-122"/>
            </a:endParaRPr>
          </a:p>
          <a:p>
            <a:pPr eaLnBrk="1" hangingPunct="1">
              <a:lnSpc>
                <a:spcPct val="90000"/>
              </a:lnSpc>
              <a:buFont typeface="Wingdings" panose="05000000000000000000" pitchFamily="2" charset="2"/>
              <a:buNone/>
            </a:pPr>
            <a:r>
              <a:rPr lang="zh-CN" altLang="en-US" sz="2800" dirty="0">
                <a:latin typeface="楷体_GB2312" pitchFamily="49" charset="-122"/>
                <a:ea typeface="楷体_GB2312" pitchFamily="49" charset="-122"/>
              </a:rPr>
              <a:t>      当标准版商品条码所占面积超过商品包装面积或者占标签可印刷面积的四分之一时，可使用缩短码。</a:t>
            </a:r>
          </a:p>
          <a:p>
            <a:pPr eaLnBrk="1" hangingPunct="1">
              <a:lnSpc>
                <a:spcPct val="90000"/>
              </a:lnSpc>
              <a:buFont typeface="Wingdings" panose="05000000000000000000" pitchFamily="2" charset="2"/>
              <a:buNone/>
            </a:pPr>
            <a:r>
              <a:rPr lang="zh-CN" altLang="en-US" sz="2800" dirty="0">
                <a:latin typeface="楷体_GB2312" pitchFamily="49" charset="-122"/>
                <a:ea typeface="楷体_GB2312" pitchFamily="49" charset="-122"/>
              </a:rPr>
              <a:t>      缩短版商品条码由</a:t>
            </a:r>
            <a:r>
              <a:rPr lang="en-US" altLang="zh-CN" sz="2800" dirty="0">
                <a:latin typeface="楷体_GB2312" pitchFamily="49" charset="-122"/>
                <a:ea typeface="楷体_GB2312" pitchFamily="49" charset="-122"/>
              </a:rPr>
              <a:t>8</a:t>
            </a:r>
            <a:r>
              <a:rPr lang="zh-CN" altLang="en-US" sz="2800" dirty="0">
                <a:latin typeface="楷体_GB2312" pitchFamily="49" charset="-122"/>
                <a:ea typeface="楷体_GB2312" pitchFamily="49" charset="-122"/>
              </a:rPr>
              <a:t>位数字组成，其结构如下：</a:t>
            </a:r>
            <a:endParaRPr lang="zh-CN" altLang="en-US" sz="2800" u="sng" dirty="0">
              <a:latin typeface="楷体_GB2312" pitchFamily="49" charset="-122"/>
              <a:ea typeface="楷体_GB2312" pitchFamily="49" charset="-122"/>
            </a:endParaRPr>
          </a:p>
          <a:p>
            <a:pPr eaLnBrk="1" hangingPunct="1">
              <a:lnSpc>
                <a:spcPct val="90000"/>
              </a:lnSpc>
              <a:buFont typeface="Wingdings" panose="05000000000000000000" pitchFamily="2" charset="2"/>
              <a:buNone/>
            </a:pPr>
            <a:r>
              <a:rPr lang="en-US" altLang="zh-CN" sz="2800" dirty="0">
                <a:solidFill>
                  <a:srgbClr val="FF0066"/>
                </a:solidFill>
                <a:latin typeface="楷体_GB2312" pitchFamily="49" charset="-122"/>
                <a:ea typeface="楷体_GB2312" pitchFamily="49" charset="-122"/>
              </a:rPr>
              <a:t>       </a:t>
            </a:r>
            <a:r>
              <a:rPr lang="en-US" altLang="zh-CN" sz="2800" u="sng" dirty="0">
                <a:solidFill>
                  <a:srgbClr val="FF0066"/>
                </a:solidFill>
                <a:latin typeface="楷体_GB2312" pitchFamily="49" charset="-122"/>
                <a:ea typeface="楷体_GB2312" pitchFamily="49" charset="-122"/>
              </a:rPr>
              <a:t>x8x7x6</a:t>
            </a:r>
            <a:r>
              <a:rPr lang="en-US" altLang="zh-CN" sz="2800" dirty="0">
                <a:solidFill>
                  <a:srgbClr val="FF0066"/>
                </a:solidFill>
                <a:latin typeface="楷体_GB2312" pitchFamily="49" charset="-122"/>
                <a:ea typeface="楷体_GB2312" pitchFamily="49" charset="-122"/>
              </a:rPr>
              <a:t> 		 </a:t>
            </a:r>
            <a:r>
              <a:rPr lang="en-US" altLang="zh-CN" sz="2800" u="sng" dirty="0">
                <a:solidFill>
                  <a:srgbClr val="FF0066"/>
                </a:solidFill>
                <a:latin typeface="楷体_GB2312" pitchFamily="49" charset="-122"/>
                <a:ea typeface="楷体_GB2312" pitchFamily="49" charset="-122"/>
              </a:rPr>
              <a:t>x5x4x3x2</a:t>
            </a:r>
            <a:r>
              <a:rPr lang="en-US" altLang="zh-CN" sz="2800" dirty="0">
                <a:solidFill>
                  <a:srgbClr val="FF0066"/>
                </a:solidFill>
                <a:latin typeface="楷体_GB2312" pitchFamily="49" charset="-122"/>
                <a:ea typeface="楷体_GB2312" pitchFamily="49" charset="-122"/>
              </a:rPr>
              <a:t>  	x1</a:t>
            </a:r>
          </a:p>
          <a:p>
            <a:pPr eaLnBrk="1" hangingPunct="1">
              <a:lnSpc>
                <a:spcPct val="90000"/>
              </a:lnSpc>
              <a:buFont typeface="Wingdings" panose="05000000000000000000" pitchFamily="2" charset="2"/>
              <a:buNone/>
            </a:pPr>
            <a:r>
              <a:rPr lang="zh-CN" altLang="en-US" sz="2800" dirty="0">
                <a:solidFill>
                  <a:srgbClr val="FF0066"/>
                </a:solidFill>
                <a:latin typeface="楷体_GB2312" pitchFamily="49" charset="-122"/>
                <a:ea typeface="楷体_GB2312" pitchFamily="49" charset="-122"/>
              </a:rPr>
              <a:t>     左侧数据符     右侧数据符</a:t>
            </a:r>
          </a:p>
          <a:p>
            <a:pPr eaLnBrk="1" hangingPunct="1">
              <a:lnSpc>
                <a:spcPct val="90000"/>
              </a:lnSpc>
              <a:buFont typeface="Wingdings" panose="05000000000000000000" pitchFamily="2" charset="2"/>
              <a:buNone/>
            </a:pPr>
            <a:r>
              <a:rPr lang="zh-CN" altLang="en-US" sz="2800" dirty="0">
                <a:latin typeface="楷体_GB2312" pitchFamily="49" charset="-122"/>
                <a:ea typeface="楷体_GB2312" pitchFamily="49" charset="-122"/>
              </a:rPr>
              <a:t>     其中：</a:t>
            </a:r>
            <a:r>
              <a:rPr lang="en-US" altLang="zh-CN" sz="2800" dirty="0">
                <a:latin typeface="楷体_GB2312" pitchFamily="49" charset="-122"/>
                <a:ea typeface="楷体_GB2312" pitchFamily="49" charset="-122"/>
              </a:rPr>
              <a:t>x8x7x6</a:t>
            </a:r>
            <a:r>
              <a:rPr lang="zh-CN" altLang="en-US" sz="2800" dirty="0">
                <a:latin typeface="楷体_GB2312" pitchFamily="49" charset="-122"/>
                <a:ea typeface="楷体_GB2312" pitchFamily="49" charset="-122"/>
              </a:rPr>
              <a:t>：其含义同标准版商品条码的</a:t>
            </a:r>
            <a:r>
              <a:rPr lang="en-US" altLang="zh-CN" sz="2800" dirty="0">
                <a:latin typeface="楷体_GB2312" pitchFamily="49" charset="-122"/>
                <a:ea typeface="楷体_GB2312" pitchFamily="49" charset="-122"/>
              </a:rPr>
              <a:t>x13x12x11</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x5x4x3x2</a:t>
            </a:r>
            <a:r>
              <a:rPr lang="zh-CN" altLang="en-US" sz="2800" dirty="0">
                <a:latin typeface="楷体_GB2312" pitchFamily="49" charset="-122"/>
                <a:ea typeface="楷体_GB2312" pitchFamily="49" charset="-122"/>
              </a:rPr>
              <a:t>：表示商品项目代码，由</a:t>
            </a:r>
            <a:r>
              <a:rPr lang="en-US" altLang="zh-CN"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编码组织统一分配。在我国，由中国物品编码中心统一分配；</a:t>
            </a:r>
            <a:r>
              <a:rPr lang="en-US" altLang="zh-CN" sz="2800" dirty="0">
                <a:latin typeface="楷体_GB2312" pitchFamily="49" charset="-122"/>
                <a:ea typeface="楷体_GB2312" pitchFamily="49" charset="-122"/>
              </a:rPr>
              <a:t>x1</a:t>
            </a:r>
            <a:r>
              <a:rPr lang="zh-CN" altLang="en-US" sz="2800" dirty="0">
                <a:latin typeface="楷体_GB2312" pitchFamily="49" charset="-122"/>
                <a:ea typeface="楷体_GB2312" pitchFamily="49" charset="-122"/>
              </a:rPr>
              <a:t>：校验码。计算时，需在缩短版商品条码代码前加</a:t>
            </a:r>
            <a:r>
              <a:rPr lang="en-US" altLang="zh-CN" sz="2800" dirty="0">
                <a:latin typeface="楷体_GB2312" pitchFamily="49" charset="-122"/>
                <a:ea typeface="楷体_GB2312" pitchFamily="49" charset="-122"/>
              </a:rPr>
              <a:t>5</a:t>
            </a:r>
            <a:r>
              <a:rPr lang="zh-CN" altLang="en-US" sz="2800" dirty="0">
                <a:latin typeface="楷体_GB2312" pitchFamily="49" charset="-122"/>
                <a:ea typeface="楷体_GB2312" pitchFamily="49" charset="-122"/>
              </a:rPr>
              <a:t>个</a:t>
            </a:r>
            <a:r>
              <a:rPr lang="zh-CN" altLang="en-US" sz="2800" dirty="0">
                <a:latin typeface="Arial" panose="020B0604020202020204" pitchFamily="34" charset="0"/>
                <a:ea typeface="楷体_GB2312" pitchFamily="49" charset="-122"/>
              </a:rPr>
              <a:t>“</a:t>
            </a:r>
            <a:r>
              <a:rPr lang="en-US" altLang="zh-CN" sz="2800" dirty="0">
                <a:latin typeface="楷体_GB2312" pitchFamily="49" charset="-122"/>
                <a:ea typeface="楷体_GB2312" pitchFamily="49" charset="-122"/>
              </a:rPr>
              <a:t>0</a:t>
            </a:r>
            <a:r>
              <a:rPr lang="en-US" altLang="zh-CN" sz="2800" dirty="0">
                <a:latin typeface="Arial" panose="020B0604020202020204" pitchFamily="34" charset="0"/>
                <a:ea typeface="楷体_GB2312" pitchFamily="49" charset="-122"/>
              </a:rPr>
              <a:t>”</a:t>
            </a:r>
            <a:r>
              <a:rPr lang="zh-CN" altLang="en-US" sz="2800" dirty="0">
                <a:latin typeface="楷体_GB2312" pitchFamily="49" charset="-122"/>
                <a:ea typeface="楷体_GB2312" pitchFamily="49" charset="-122"/>
              </a:rPr>
              <a:t>，然后按标准版商品条码校验的计算方法计算。</a:t>
            </a:r>
          </a:p>
        </p:txBody>
      </p:sp>
      <p:sp>
        <p:nvSpPr>
          <p:cNvPr id="45059" name="矩形 2">
            <a:extLst>
              <a:ext uri="{FF2B5EF4-FFF2-40B4-BE49-F238E27FC236}">
                <a16:creationId xmlns:a16="http://schemas.microsoft.com/office/drawing/2014/main" id="{682263CB-431F-402F-9478-2DCAC5AC59C3}"/>
              </a:ext>
            </a:extLst>
          </p:cNvPr>
          <p:cNvSpPr>
            <a:spLocks noChangeArrowheads="1"/>
          </p:cNvSpPr>
          <p:nvPr/>
        </p:nvSpPr>
        <p:spPr bwMode="auto">
          <a:xfrm>
            <a:off x="465942" y="332656"/>
            <a:ext cx="47750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3200" b="1" dirty="0">
                <a:solidFill>
                  <a:srgbClr val="0000FF"/>
                </a:solidFill>
                <a:latin typeface="楷体_GB2312" pitchFamily="49" charset="-122"/>
                <a:ea typeface="楷体_GB2312" pitchFamily="49" charset="-122"/>
              </a:rPr>
              <a:t>（三）</a:t>
            </a:r>
            <a:r>
              <a:rPr lang="en-US" altLang="zh-CN" sz="3200" b="1" dirty="0">
                <a:solidFill>
                  <a:srgbClr val="0000FF"/>
                </a:solidFill>
                <a:latin typeface="楷体_GB2312" pitchFamily="49" charset="-122"/>
                <a:ea typeface="楷体_GB2312" pitchFamily="49" charset="-122"/>
              </a:rPr>
              <a:t>EAN</a:t>
            </a:r>
            <a:r>
              <a:rPr lang="zh-CN" altLang="en-US" sz="3200" b="1" dirty="0">
                <a:solidFill>
                  <a:srgbClr val="0000FF"/>
                </a:solidFill>
                <a:latin typeface="楷体_GB2312" pitchFamily="49" charset="-122"/>
                <a:ea typeface="楷体_GB2312" pitchFamily="49" charset="-122"/>
              </a:rPr>
              <a:t>通用商品条码</a:t>
            </a:r>
            <a:endParaRPr lang="zh-CN" altLang="en-US" sz="3200" b="1" dirty="0">
              <a:solidFill>
                <a:srgbClr val="0000FF"/>
              </a:solidFill>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0242" name="Group 2">
            <a:extLst>
              <a:ext uri="{FF2B5EF4-FFF2-40B4-BE49-F238E27FC236}">
                <a16:creationId xmlns:a16="http://schemas.microsoft.com/office/drawing/2014/main" id="{3D3BCF8D-D07E-499A-9D48-8541F02586CE}"/>
              </a:ext>
            </a:extLst>
          </p:cNvPr>
          <p:cNvGrpSpPr>
            <a:grpSpLocks/>
          </p:cNvGrpSpPr>
          <p:nvPr/>
        </p:nvGrpSpPr>
        <p:grpSpPr bwMode="auto">
          <a:xfrm>
            <a:off x="2144714" y="765175"/>
            <a:ext cx="5627687" cy="1208088"/>
            <a:chOff x="932" y="2255"/>
            <a:chExt cx="3537" cy="730"/>
          </a:xfrm>
        </p:grpSpPr>
        <p:sp>
          <p:nvSpPr>
            <p:cNvPr id="253955" name="AutoShape 3">
              <a:extLst>
                <a:ext uri="{FF2B5EF4-FFF2-40B4-BE49-F238E27FC236}">
                  <a16:creationId xmlns:a16="http://schemas.microsoft.com/office/drawing/2014/main" id="{090F90AF-A1C5-415D-83AF-957656D75412}"/>
                </a:ext>
              </a:extLst>
            </p:cNvPr>
            <p:cNvSpPr>
              <a:spLocks noChangeArrowheads="1"/>
            </p:cNvSpPr>
            <p:nvPr/>
          </p:nvSpPr>
          <p:spPr bwMode="gray">
            <a:xfrm>
              <a:off x="932" y="2258"/>
              <a:ext cx="3537" cy="727"/>
            </a:xfrm>
            <a:prstGeom prst="roundRect">
              <a:avLst>
                <a:gd name="adj" fmla="val 16667"/>
              </a:avLst>
            </a:prstGeom>
            <a:gradFill rotWithShape="1">
              <a:gsLst>
                <a:gs pos="0">
                  <a:srgbClr val="FFCC00">
                    <a:gamma/>
                    <a:tint val="21176"/>
                    <a:invGamma/>
                  </a:srgbClr>
                </a:gs>
                <a:gs pos="100000">
                  <a:srgbClr val="FFCC00"/>
                </a:gs>
              </a:gsLst>
              <a:lin ang="1890000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latin typeface="Arial" charset="0"/>
                <a:ea typeface="宋体" pitchFamily="2" charset="-122"/>
              </a:endParaRPr>
            </a:p>
          </p:txBody>
        </p:sp>
        <p:sp>
          <p:nvSpPr>
            <p:cNvPr id="10249" name="Text Box 4">
              <a:extLst>
                <a:ext uri="{FF2B5EF4-FFF2-40B4-BE49-F238E27FC236}">
                  <a16:creationId xmlns:a16="http://schemas.microsoft.com/office/drawing/2014/main" id="{6BD1175F-F132-4ACC-B208-0137CAB528BD}"/>
                </a:ext>
              </a:extLst>
            </p:cNvPr>
            <p:cNvSpPr txBox="1">
              <a:spLocks noChangeArrowheads="1"/>
            </p:cNvSpPr>
            <p:nvPr/>
          </p:nvSpPr>
          <p:spPr bwMode="gray">
            <a:xfrm>
              <a:off x="1179" y="2255"/>
              <a:ext cx="287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zh-CN" b="1">
                  <a:solidFill>
                    <a:srgbClr val="000000"/>
                  </a:solidFill>
                  <a:ea typeface="宋体" panose="02010600030101010101" pitchFamily="2" charset="-122"/>
                </a:rPr>
                <a:t>    </a:t>
              </a:r>
              <a:endParaRPr lang="zh-CN" altLang="en-US" b="1">
                <a:solidFill>
                  <a:srgbClr val="FF0066"/>
                </a:solidFill>
                <a:latin typeface="华文楷体" panose="02010600040101010101" pitchFamily="2" charset="-122"/>
                <a:ea typeface="华文楷体" panose="02010600040101010101" pitchFamily="2" charset="-122"/>
              </a:endParaRPr>
            </a:p>
          </p:txBody>
        </p:sp>
      </p:grpSp>
      <p:sp>
        <p:nvSpPr>
          <p:cNvPr id="253957" name="Rectangle 5">
            <a:extLst>
              <a:ext uri="{FF2B5EF4-FFF2-40B4-BE49-F238E27FC236}">
                <a16:creationId xmlns:a16="http://schemas.microsoft.com/office/drawing/2014/main" id="{7EA29BB8-8DE1-4F65-BBC6-68779111857C}"/>
              </a:ext>
            </a:extLst>
          </p:cNvPr>
          <p:cNvSpPr>
            <a:spLocks noGrp="1" noChangeArrowheads="1"/>
          </p:cNvSpPr>
          <p:nvPr>
            <p:ph type="title"/>
          </p:nvPr>
        </p:nvSpPr>
        <p:spPr>
          <a:xfrm>
            <a:off x="2360613" y="908050"/>
            <a:ext cx="5224462" cy="889000"/>
          </a:xfrm>
        </p:spPr>
        <p:txBody>
          <a:bodyPr/>
          <a:lstStyle/>
          <a:p>
            <a:pPr algn="ctr" eaLnBrk="1" hangingPunct="1"/>
            <a:r>
              <a:rPr lang="zh-CN" altLang="zh-CN" dirty="0">
                <a:solidFill>
                  <a:srgbClr val="0033CC"/>
                </a:solidFill>
                <a:ea typeface="楷体_GB2312" pitchFamily="49" charset="-122"/>
              </a:rPr>
              <a:t>重点、难点提示</a:t>
            </a:r>
            <a:endParaRPr lang="zh-CN" altLang="en-US" dirty="0">
              <a:solidFill>
                <a:srgbClr val="0033CC"/>
              </a:solidFill>
              <a:ea typeface="宋体" panose="02010600030101010101" pitchFamily="2" charset="-122"/>
            </a:endParaRPr>
          </a:p>
        </p:txBody>
      </p:sp>
      <p:sp>
        <p:nvSpPr>
          <p:cNvPr id="253958" name="AutoShape 6">
            <a:extLst>
              <a:ext uri="{FF2B5EF4-FFF2-40B4-BE49-F238E27FC236}">
                <a16:creationId xmlns:a16="http://schemas.microsoft.com/office/drawing/2014/main" id="{6A93B35C-8514-4E3F-9028-43809401E73E}"/>
              </a:ext>
            </a:extLst>
          </p:cNvPr>
          <p:cNvSpPr>
            <a:spLocks noChangeArrowheads="1"/>
          </p:cNvSpPr>
          <p:nvPr/>
        </p:nvSpPr>
        <p:spPr bwMode="gray">
          <a:xfrm>
            <a:off x="1881189" y="2500314"/>
            <a:ext cx="6351587" cy="3813175"/>
          </a:xfrm>
          <a:prstGeom prst="roundRect">
            <a:avLst>
              <a:gd name="adj" fmla="val 16667"/>
            </a:avLst>
          </a:prstGeom>
          <a:gradFill rotWithShape="1">
            <a:gsLst>
              <a:gs pos="0">
                <a:srgbClr val="CC99FF">
                  <a:gamma/>
                  <a:tint val="21176"/>
                  <a:invGamma/>
                </a:srgbClr>
              </a:gs>
              <a:gs pos="100000">
                <a:srgbClr val="CC99FF"/>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latin typeface="Arial" charset="0"/>
              <a:ea typeface="宋体" pitchFamily="2" charset="-122"/>
            </a:endParaRPr>
          </a:p>
        </p:txBody>
      </p:sp>
      <p:sp>
        <p:nvSpPr>
          <p:cNvPr id="253959" name="Text Box 7">
            <a:extLst>
              <a:ext uri="{FF2B5EF4-FFF2-40B4-BE49-F238E27FC236}">
                <a16:creationId xmlns:a16="http://schemas.microsoft.com/office/drawing/2014/main" id="{4239DAE9-EFF5-4DCA-8E90-283357F5302E}"/>
              </a:ext>
            </a:extLst>
          </p:cNvPr>
          <p:cNvSpPr txBox="1">
            <a:spLocks noChangeArrowheads="1"/>
          </p:cNvSpPr>
          <p:nvPr/>
        </p:nvSpPr>
        <p:spPr bwMode="gray">
          <a:xfrm>
            <a:off x="2238376" y="2940051"/>
            <a:ext cx="5451475" cy="2192203"/>
          </a:xfrm>
          <a:prstGeom prst="rect">
            <a:avLst/>
          </a:prstGeom>
          <a:noFill/>
          <a:ln w="9525" algn="ctr">
            <a:noFill/>
            <a:miter lim="800000"/>
            <a:headEnd/>
            <a:tailEnd/>
          </a:ln>
          <a:effectLst/>
        </p:spPr>
        <p:txBody>
          <a:bodyPr>
            <a:spAutoFit/>
          </a:bodyPr>
          <a:lstStyle/>
          <a:p>
            <a:pPr>
              <a:lnSpc>
                <a:spcPct val="170000"/>
              </a:lnSpc>
              <a:defRPr/>
            </a:pPr>
            <a:r>
              <a:rPr lang="en-US" altLang="zh-CN" sz="2800" b="1" dirty="0">
                <a:solidFill>
                  <a:srgbClr val="000099"/>
                </a:solidFill>
                <a:effectLst>
                  <a:outerShdw blurRad="38100" dist="38100" dir="2700000" algn="tl">
                    <a:srgbClr val="C0C0C0"/>
                  </a:outerShdw>
                </a:effectLst>
                <a:latin typeface="楷体_GB2312" pitchFamily="49" charset="-122"/>
                <a:ea typeface="楷体_GB2312" pitchFamily="49" charset="-122"/>
              </a:rPr>
              <a:t>    </a:t>
            </a:r>
            <a:r>
              <a:rPr lang="en-US" altLang="zh-CN" sz="2800" b="1" dirty="0">
                <a:solidFill>
                  <a:srgbClr val="008000"/>
                </a:solidFill>
                <a:effectLst>
                  <a:outerShdw blurRad="38100" dist="38100" dir="2700000" algn="tl">
                    <a:srgbClr val="C0C0C0"/>
                  </a:outerShdw>
                </a:effectLst>
                <a:latin typeface="楷体_GB2312" pitchFamily="49" charset="-122"/>
                <a:ea typeface="楷体_GB2312" pitchFamily="49" charset="-122"/>
              </a:rPr>
              <a:t>1</a:t>
            </a:r>
            <a:r>
              <a:rPr lang="zh-CN" altLang="en-US" sz="2800" b="1" dirty="0">
                <a:solidFill>
                  <a:srgbClr val="008000"/>
                </a:solidFill>
                <a:effectLst>
                  <a:outerShdw blurRad="38100" dist="38100" dir="2700000" algn="tl">
                    <a:srgbClr val="C0C0C0"/>
                  </a:outerShdw>
                </a:effectLst>
                <a:latin typeface="楷体_GB2312" pitchFamily="49" charset="-122"/>
                <a:ea typeface="楷体_GB2312" pitchFamily="49" charset="-122"/>
              </a:rPr>
              <a:t>．信息识别与采集技术。</a:t>
            </a:r>
          </a:p>
          <a:p>
            <a:pPr>
              <a:lnSpc>
                <a:spcPct val="170000"/>
              </a:lnSpc>
              <a:defRPr/>
            </a:pPr>
            <a:r>
              <a:rPr lang="en-US" altLang="zh-CN" sz="2800" b="1" dirty="0">
                <a:solidFill>
                  <a:srgbClr val="008000"/>
                </a:solidFill>
                <a:effectLst>
                  <a:outerShdw blurRad="38100" dist="38100" dir="2700000" algn="tl">
                    <a:srgbClr val="C0C0C0"/>
                  </a:outerShdw>
                </a:effectLst>
                <a:latin typeface="楷体_GB2312" pitchFamily="49" charset="-122"/>
                <a:ea typeface="楷体_GB2312" pitchFamily="49" charset="-122"/>
              </a:rPr>
              <a:t>    2</a:t>
            </a:r>
            <a:r>
              <a:rPr lang="zh-CN" altLang="en-US" sz="2800" b="1" dirty="0">
                <a:solidFill>
                  <a:srgbClr val="008000"/>
                </a:solidFill>
                <a:effectLst>
                  <a:outerShdw blurRad="38100" dist="38100" dir="2700000" algn="tl">
                    <a:srgbClr val="C0C0C0"/>
                  </a:outerShdw>
                </a:effectLst>
                <a:latin typeface="楷体_GB2312" pitchFamily="49" charset="-122"/>
                <a:ea typeface="楷体_GB2312" pitchFamily="49" charset="-122"/>
              </a:rPr>
              <a:t>．信息存储技术。</a:t>
            </a:r>
          </a:p>
          <a:p>
            <a:pPr>
              <a:lnSpc>
                <a:spcPct val="170000"/>
              </a:lnSpc>
              <a:defRPr/>
            </a:pPr>
            <a:r>
              <a:rPr lang="en-US" altLang="zh-CN" sz="2800" b="1" dirty="0">
                <a:solidFill>
                  <a:srgbClr val="008000"/>
                </a:solidFill>
                <a:effectLst>
                  <a:outerShdw blurRad="38100" dist="38100" dir="2700000" algn="tl">
                    <a:srgbClr val="C0C0C0"/>
                  </a:outerShdw>
                </a:effectLst>
                <a:latin typeface="楷体_GB2312" pitchFamily="49" charset="-122"/>
                <a:ea typeface="楷体_GB2312" pitchFamily="49" charset="-122"/>
              </a:rPr>
              <a:t>    3</a:t>
            </a:r>
            <a:r>
              <a:rPr lang="zh-CN" altLang="en-US" sz="2800" b="1" dirty="0">
                <a:solidFill>
                  <a:srgbClr val="008000"/>
                </a:solidFill>
                <a:effectLst>
                  <a:outerShdw blurRad="38100" dist="38100" dir="2700000" algn="tl">
                    <a:srgbClr val="C0C0C0"/>
                  </a:outerShdw>
                </a:effectLst>
                <a:latin typeface="楷体_GB2312" pitchFamily="49" charset="-122"/>
                <a:ea typeface="楷体_GB2312" pitchFamily="49" charset="-122"/>
              </a:rPr>
              <a:t>．信息传输与交换技术。</a:t>
            </a:r>
          </a:p>
        </p:txBody>
      </p:sp>
      <p:pic>
        <p:nvPicPr>
          <p:cNvPr id="10246" name="Picture 8" descr="20074302357536043">
            <a:extLst>
              <a:ext uri="{FF2B5EF4-FFF2-40B4-BE49-F238E27FC236}">
                <a16:creationId xmlns:a16="http://schemas.microsoft.com/office/drawing/2014/main" id="{7C2FE467-50A7-4BC4-9294-6DC1CD6C5581}"/>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12775" y="5394325"/>
            <a:ext cx="952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9" descr="u=1504733022,3808138531&amp;fm=0&amp;gp=0">
            <a:hlinkClick r:id="rId3"/>
            <a:extLst>
              <a:ext uri="{FF2B5EF4-FFF2-40B4-BE49-F238E27FC236}">
                <a16:creationId xmlns:a16="http://schemas.microsoft.com/office/drawing/2014/main" id="{FB23F887-37F1-45D1-A853-B557B8E4FF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6113" y="260350"/>
            <a:ext cx="10858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withEffect">
                                  <p:stCondLst>
                                    <p:cond delay="0"/>
                                  </p:stCondLst>
                                  <p:iterate type="lt">
                                    <p:tmPct val="10000"/>
                                  </p:iterate>
                                  <p:childTnLst>
                                    <p:set>
                                      <p:cBhvr>
                                        <p:cTn id="6" dur="0" fill="hold">
                                          <p:stCondLst>
                                            <p:cond delay="0"/>
                                          </p:stCondLst>
                                        </p:cTn>
                                        <p:tgtEl>
                                          <p:spTgt spid="253957"/>
                                        </p:tgtEl>
                                        <p:attrNameLst>
                                          <p:attrName>style.visibility</p:attrName>
                                        </p:attrNameLst>
                                      </p:cBhvr>
                                      <p:to>
                                        <p:strVal val="visible"/>
                                      </p:to>
                                    </p:set>
                                    <p:animEffect transition="in" filter="fade">
                                      <p:cBhvr>
                                        <p:cTn id="7" dur="597">
                                          <p:stCondLst>
                                            <p:cond delay="0"/>
                                          </p:stCondLst>
                                        </p:cTn>
                                        <p:tgtEl>
                                          <p:spTgt spid="253957"/>
                                        </p:tgtEl>
                                      </p:cBhvr>
                                    </p:animEffect>
                                    <p:anim calcmode="lin" valueType="num">
                                      <p:cBhvr>
                                        <p:cTn id="8" dur="597" fill="hold">
                                          <p:stCondLst>
                                            <p:cond delay="0"/>
                                          </p:stCondLst>
                                        </p:cTn>
                                        <p:tgtEl>
                                          <p:spTgt spid="253957"/>
                                        </p:tgtEl>
                                        <p:attrNameLst>
                                          <p:attrName>style.rotation</p:attrName>
                                        </p:attrNameLst>
                                      </p:cBhvr>
                                      <p:tavLst>
                                        <p:tav tm="0">
                                          <p:val>
                                            <p:fltVal val="720"/>
                                          </p:val>
                                        </p:tav>
                                        <p:tav tm="100000">
                                          <p:val>
                                            <p:fltVal val="0"/>
                                          </p:val>
                                        </p:tav>
                                      </p:tavLst>
                                    </p:anim>
                                    <p:anim calcmode="lin" valueType="num">
                                      <p:cBhvr>
                                        <p:cTn id="9" dur="597" fill="hold">
                                          <p:stCondLst>
                                            <p:cond delay="0"/>
                                          </p:stCondLst>
                                        </p:cTn>
                                        <p:tgtEl>
                                          <p:spTgt spid="253957"/>
                                        </p:tgtEl>
                                        <p:attrNameLst>
                                          <p:attrName>ppt_h</p:attrName>
                                        </p:attrNameLst>
                                      </p:cBhvr>
                                      <p:tavLst>
                                        <p:tav tm="0">
                                          <p:val>
                                            <p:fltVal val="0"/>
                                          </p:val>
                                        </p:tav>
                                        <p:tav tm="100000">
                                          <p:val>
                                            <p:strVal val="#ppt_h"/>
                                          </p:val>
                                        </p:tav>
                                      </p:tavLst>
                                    </p:anim>
                                    <p:anim calcmode="lin" valueType="num">
                                      <p:cBhvr>
                                        <p:cTn id="10" dur="597" fill="hold">
                                          <p:stCondLst>
                                            <p:cond delay="0"/>
                                          </p:stCondLst>
                                        </p:cTn>
                                        <p:tgtEl>
                                          <p:spTgt spid="25395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t4">
            <a:extLst>
              <a:ext uri="{FF2B5EF4-FFF2-40B4-BE49-F238E27FC236}">
                <a16:creationId xmlns:a16="http://schemas.microsoft.com/office/drawing/2014/main" id="{7D11E628-AF4D-4B62-B348-745BACB403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813" y="1857376"/>
            <a:ext cx="8018462"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标题 5">
            <a:extLst>
              <a:ext uri="{FF2B5EF4-FFF2-40B4-BE49-F238E27FC236}">
                <a16:creationId xmlns:a16="http://schemas.microsoft.com/office/drawing/2014/main" id="{268F2D84-E55C-4BAB-9F11-9154005F649E}"/>
              </a:ext>
            </a:extLst>
          </p:cNvPr>
          <p:cNvSpPr>
            <a:spLocks noGrp="1"/>
          </p:cNvSpPr>
          <p:nvPr>
            <p:ph type="title"/>
          </p:nvPr>
        </p:nvSpPr>
        <p:spPr>
          <a:xfrm>
            <a:off x="877800" y="395866"/>
            <a:ext cx="4769254" cy="584775"/>
          </a:xfrm>
        </p:spPr>
        <p:txBody>
          <a:bodyPr wrap="none">
            <a:spAutoFit/>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811" name="Group 3">
            <a:extLst>
              <a:ext uri="{FF2B5EF4-FFF2-40B4-BE49-F238E27FC236}">
                <a16:creationId xmlns:a16="http://schemas.microsoft.com/office/drawing/2014/main" id="{1F048494-145B-4942-81C4-6090A0695F18}"/>
              </a:ext>
            </a:extLst>
          </p:cNvPr>
          <p:cNvGraphicFramePr>
            <a:graphicFrameLocks noGrp="1"/>
          </p:cNvGraphicFramePr>
          <p:nvPr>
            <p:ph idx="1"/>
          </p:nvPr>
        </p:nvGraphicFramePr>
        <p:xfrm>
          <a:off x="838200" y="1295400"/>
          <a:ext cx="8382000" cy="5105400"/>
        </p:xfrm>
        <a:graphic>
          <a:graphicData uri="http://schemas.openxmlformats.org/drawingml/2006/table">
            <a:tbl>
              <a:tblPr/>
              <a:tblGrid>
                <a:gridCol w="1185863">
                  <a:extLst>
                    <a:ext uri="{9D8B030D-6E8A-4147-A177-3AD203B41FA5}">
                      <a16:colId xmlns:a16="http://schemas.microsoft.com/office/drawing/2014/main" val="20000"/>
                    </a:ext>
                  </a:extLst>
                </a:gridCol>
                <a:gridCol w="903287">
                  <a:extLst>
                    <a:ext uri="{9D8B030D-6E8A-4147-A177-3AD203B41FA5}">
                      <a16:colId xmlns:a16="http://schemas.microsoft.com/office/drawing/2014/main" val="20001"/>
                    </a:ext>
                  </a:extLst>
                </a:gridCol>
                <a:gridCol w="1100138">
                  <a:extLst>
                    <a:ext uri="{9D8B030D-6E8A-4147-A177-3AD203B41FA5}">
                      <a16:colId xmlns:a16="http://schemas.microsoft.com/office/drawing/2014/main" val="20002"/>
                    </a:ext>
                  </a:extLst>
                </a:gridCol>
                <a:gridCol w="1100137">
                  <a:extLst>
                    <a:ext uri="{9D8B030D-6E8A-4147-A177-3AD203B41FA5}">
                      <a16:colId xmlns:a16="http://schemas.microsoft.com/office/drawing/2014/main" val="20003"/>
                    </a:ext>
                  </a:extLst>
                </a:gridCol>
                <a:gridCol w="1101725">
                  <a:extLst>
                    <a:ext uri="{9D8B030D-6E8A-4147-A177-3AD203B41FA5}">
                      <a16:colId xmlns:a16="http://schemas.microsoft.com/office/drawing/2014/main" val="20004"/>
                    </a:ext>
                  </a:extLst>
                </a:gridCol>
                <a:gridCol w="901700">
                  <a:extLst>
                    <a:ext uri="{9D8B030D-6E8A-4147-A177-3AD203B41FA5}">
                      <a16:colId xmlns:a16="http://schemas.microsoft.com/office/drawing/2014/main" val="20005"/>
                    </a:ext>
                  </a:extLst>
                </a:gridCol>
                <a:gridCol w="903288">
                  <a:extLst>
                    <a:ext uri="{9D8B030D-6E8A-4147-A177-3AD203B41FA5}">
                      <a16:colId xmlns:a16="http://schemas.microsoft.com/office/drawing/2014/main" val="20006"/>
                    </a:ext>
                  </a:extLst>
                </a:gridCol>
                <a:gridCol w="1185862">
                  <a:extLst>
                    <a:ext uri="{9D8B030D-6E8A-4147-A177-3AD203B41FA5}">
                      <a16:colId xmlns:a16="http://schemas.microsoft.com/office/drawing/2014/main" val="20007"/>
                    </a:ext>
                  </a:extLst>
                </a:gridCol>
              </a:tblGrid>
              <a:tr h="25527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左侧空</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白区</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起始</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符</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左侧数</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据符</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中间分</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隔符</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右侧数</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据符</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校验</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符</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终止</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符</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右侧空</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白区</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5527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itchFamily="2" charset="-122"/>
                          <a:ea typeface="宋体" pitchFamily="2" charset="-122"/>
                          <a:cs typeface="Times New Roman" pitchFamily="18" charset="0"/>
                        </a:rPr>
                        <a:t>7</a:t>
                      </a: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个模</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块</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itchFamily="2" charset="-122"/>
                          <a:ea typeface="宋体" pitchFamily="2" charset="-122"/>
                          <a:cs typeface="Times New Roman" pitchFamily="18" charset="0"/>
                        </a:rPr>
                        <a:t>3</a:t>
                      </a: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个</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模块</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itchFamily="2" charset="-122"/>
                          <a:ea typeface="宋体" pitchFamily="2" charset="-122"/>
                          <a:cs typeface="Times New Roman" pitchFamily="18" charset="0"/>
                        </a:rPr>
                        <a:t>28</a:t>
                      </a: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个模</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块</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itchFamily="2" charset="-122"/>
                          <a:ea typeface="宋体" pitchFamily="2" charset="-122"/>
                          <a:cs typeface="Times New Roman" pitchFamily="18" charset="0"/>
                        </a:rPr>
                        <a:t>5</a:t>
                      </a: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个模</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块</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itchFamily="2" charset="-122"/>
                          <a:ea typeface="宋体" pitchFamily="2" charset="-122"/>
                          <a:cs typeface="Times New Roman" pitchFamily="18" charset="0"/>
                        </a:rPr>
                        <a:t>21</a:t>
                      </a: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个模</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块</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itchFamily="2" charset="-122"/>
                          <a:ea typeface="宋体" pitchFamily="2" charset="-122"/>
                          <a:cs typeface="Times New Roman" pitchFamily="18" charset="0"/>
                        </a:rPr>
                        <a:t>7</a:t>
                      </a: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个</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模块</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itchFamily="2" charset="-122"/>
                          <a:ea typeface="宋体" pitchFamily="2" charset="-122"/>
                          <a:cs typeface="Times New Roman" pitchFamily="18" charset="0"/>
                        </a:rPr>
                        <a:t>3</a:t>
                      </a: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个</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模块</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900" b="1" i="0" u="none" strike="noStrike" cap="none" normalizeH="0" baseline="0">
                          <a:ln>
                            <a:noFill/>
                          </a:ln>
                          <a:solidFill>
                            <a:schemeClr val="tx1"/>
                          </a:solidFill>
                          <a:effectLst/>
                          <a:latin typeface="宋体" pitchFamily="2" charset="-122"/>
                          <a:ea typeface="宋体" pitchFamily="2" charset="-122"/>
                          <a:cs typeface="Times New Roman" pitchFamily="18" charset="0"/>
                        </a:rPr>
                        <a:t>7</a:t>
                      </a: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个模</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900" b="1" i="0" u="none" strike="noStrike" cap="none" normalizeH="0" baseline="0">
                          <a:ln>
                            <a:noFill/>
                          </a:ln>
                          <a:solidFill>
                            <a:schemeClr val="tx1"/>
                          </a:solidFill>
                          <a:effectLst/>
                          <a:latin typeface="宋体" pitchFamily="2" charset="-122"/>
                          <a:ea typeface="宋体" pitchFamily="2" charset="-122"/>
                          <a:cs typeface="Times New Roman" pitchFamily="18" charset="0"/>
                        </a:rPr>
                        <a:t>块</a:t>
                      </a:r>
                      <a:endParaRPr kumimoji="0" lang="zh-CN" altLang="en-US" sz="1900" b="1"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25400" cap="flat" cmpd="sng" algn="ctr">
                      <a:solidFill>
                        <a:srgbClr val="008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7135" name="标题 3">
            <a:extLst>
              <a:ext uri="{FF2B5EF4-FFF2-40B4-BE49-F238E27FC236}">
                <a16:creationId xmlns:a16="http://schemas.microsoft.com/office/drawing/2014/main" id="{B26C6E68-BAAD-4E08-AC9E-B036237D44F8}"/>
              </a:ext>
            </a:extLst>
          </p:cNvPr>
          <p:cNvSpPr>
            <a:spLocks noGrp="1"/>
          </p:cNvSpPr>
          <p:nvPr>
            <p:ph type="title"/>
          </p:nvPr>
        </p:nvSpPr>
        <p:spPr>
          <a:xfrm>
            <a:off x="2415994" y="467961"/>
            <a:ext cx="4769254" cy="584775"/>
          </a:xfrm>
        </p:spPr>
        <p:txBody>
          <a:bodyPr wrap="none">
            <a:spAutoFit/>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Tree>
  </p:cSld>
  <p:clrMapOvr>
    <a:masterClrMapping/>
  </p:clrMapOvr>
  <p:transition>
    <p:cover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3">
            <a:extLst>
              <a:ext uri="{FF2B5EF4-FFF2-40B4-BE49-F238E27FC236}">
                <a16:creationId xmlns:a16="http://schemas.microsoft.com/office/drawing/2014/main" id="{85CF0698-BCAA-4065-9CE3-D4FA19761C35}"/>
              </a:ext>
            </a:extLst>
          </p:cNvPr>
          <p:cNvSpPr>
            <a:spLocks noGrp="1"/>
          </p:cNvSpPr>
          <p:nvPr>
            <p:ph type="title"/>
          </p:nvPr>
        </p:nvSpPr>
        <p:spPr/>
        <p:txBody>
          <a:bodyPr>
            <a:spAutoFit/>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
        <p:nvSpPr>
          <p:cNvPr id="228353" name="Rectangle 1">
            <a:extLst>
              <a:ext uri="{FF2B5EF4-FFF2-40B4-BE49-F238E27FC236}">
                <a16:creationId xmlns:a16="http://schemas.microsoft.com/office/drawing/2014/main" id="{2F314755-E29E-47D2-B127-4E44522326B1}"/>
              </a:ext>
            </a:extLst>
          </p:cNvPr>
          <p:cNvSpPr>
            <a:spLocks noChangeArrowheads="1"/>
          </p:cNvSpPr>
          <p:nvPr/>
        </p:nvSpPr>
        <p:spPr bwMode="auto">
          <a:xfrm rot="10800000" flipV="1">
            <a:off x="1309688" y="1428751"/>
            <a:ext cx="7429500" cy="4652963"/>
          </a:xfrm>
          <a:prstGeom prst="rect">
            <a:avLst/>
          </a:prstGeom>
          <a:noFill/>
          <a:ln w="9525">
            <a:noFill/>
            <a:miter lim="800000"/>
            <a:headEnd/>
            <a:tailEnd/>
          </a:ln>
          <a:effectLst>
            <a:prstShdw prst="shdw17" dist="17961" dir="2700000">
              <a:schemeClr val="accent1">
                <a:gamma/>
                <a:shade val="60000"/>
                <a:invGamma/>
              </a:schemeClr>
            </a:prstShdw>
          </a:effectLst>
        </p:spPr>
        <p:txBody>
          <a:bodyPr lIns="269790" tIns="63480" bIns="63480" anchor="ctr">
            <a:spAutoFit/>
          </a:bodyPr>
          <a:lstStyle/>
          <a:p>
            <a:pPr eaLnBrk="0" hangingPunct="0">
              <a:lnSpc>
                <a:spcPct val="150000"/>
              </a:lnSpc>
              <a:defRPr/>
            </a:pPr>
            <a:r>
              <a:rPr lang="en-US" altLang="zh-CN" sz="2800" b="1" dirty="0">
                <a:solidFill>
                  <a:srgbClr val="800000"/>
                </a:solidFill>
                <a:latin typeface="楷体_GB2312" pitchFamily="49" charset="-122"/>
                <a:ea typeface="楷体_GB2312" pitchFamily="49" charset="-122"/>
                <a:cs typeface="宋体" pitchFamily="2" charset="-122"/>
              </a:rPr>
              <a:t>4.ITF—14</a:t>
            </a:r>
            <a:r>
              <a:rPr lang="zh-CN" altLang="en-US" sz="2800" b="1" dirty="0">
                <a:solidFill>
                  <a:srgbClr val="800000"/>
                </a:solidFill>
                <a:latin typeface="楷体_GB2312" pitchFamily="49" charset="-122"/>
                <a:ea typeface="楷体_GB2312" pitchFamily="49" charset="-122"/>
                <a:cs typeface="宋体" pitchFamily="2" charset="-122"/>
              </a:rPr>
              <a:t>储运单元条码</a:t>
            </a:r>
            <a:endParaRPr lang="zh-CN" altLang="en-US" sz="2800" b="1" dirty="0">
              <a:solidFill>
                <a:srgbClr val="800000"/>
              </a:solidFill>
              <a:latin typeface="楷体_GB2312" pitchFamily="49" charset="-122"/>
              <a:ea typeface="楷体_GB2312" pitchFamily="49" charset="-122"/>
            </a:endParaRPr>
          </a:p>
          <a:p>
            <a:pPr eaLnBrk="0" hangingPunct="0">
              <a:lnSpc>
                <a:spcPct val="150000"/>
              </a:lnSpc>
              <a:defRPr/>
            </a:pPr>
            <a:r>
              <a:rPr lang="zh-CN" altLang="en-US" sz="2800" b="1" dirty="0">
                <a:latin typeface="楷体_GB2312" pitchFamily="49" charset="-122"/>
                <a:ea typeface="楷体_GB2312" pitchFamily="49" charset="-122"/>
                <a:cs typeface="Times New Roman" pitchFamily="18" charset="0"/>
              </a:rPr>
              <a:t>    储运单元条码是专门表示储运单元编码的条码，储运单元是指为便于搬运、仓储、订货、运输等</a:t>
            </a:r>
            <a:r>
              <a:rPr lang="en-US" altLang="zh-CN" sz="2800" b="1" dirty="0">
                <a:latin typeface="楷体_GB2312" pitchFamily="49" charset="-122"/>
                <a:ea typeface="楷体_GB2312" pitchFamily="49" charset="-122"/>
                <a:cs typeface="Times New Roman" pitchFamily="18" charset="0"/>
              </a:rPr>
              <a:t>,</a:t>
            </a:r>
            <a:r>
              <a:rPr lang="zh-CN" altLang="en-US" sz="2800" b="1" dirty="0">
                <a:latin typeface="楷体_GB2312" pitchFamily="49" charset="-122"/>
                <a:ea typeface="楷体_GB2312" pitchFamily="49" charset="-122"/>
                <a:cs typeface="Times New Roman" pitchFamily="18" charset="0"/>
              </a:rPr>
              <a:t>由消费单元组成的商品包装单元</a:t>
            </a:r>
            <a:r>
              <a:rPr lang="en-US" altLang="zh-CN" sz="2800" b="1" dirty="0">
                <a:latin typeface="楷体_GB2312" pitchFamily="49" charset="-122"/>
                <a:ea typeface="楷体_GB2312" pitchFamily="49" charset="-122"/>
                <a:cs typeface="Times New Roman" pitchFamily="18" charset="0"/>
              </a:rPr>
              <a:t>,</a:t>
            </a:r>
            <a:r>
              <a:rPr lang="zh-CN" altLang="en-US" sz="2800" b="1" dirty="0">
                <a:latin typeface="楷体_GB2312" pitchFamily="49" charset="-122"/>
                <a:ea typeface="楷体_GB2312" pitchFamily="49" charset="-122"/>
                <a:cs typeface="Times New Roman" pitchFamily="18" charset="0"/>
              </a:rPr>
              <a:t>是一种连续型、定长、具有自校验功能的条码。它由矩形保护框、左侧空白区、条码字符、右侧空白区组成。</a:t>
            </a:r>
            <a:endParaRPr lang="zh-CN" altLang="en-US" sz="2800" b="1" dirty="0">
              <a:latin typeface="楷体_GB2312" pitchFamily="49" charset="-122"/>
              <a:ea typeface="楷体_GB2312" pitchFamily="49" charset="-122"/>
            </a:endParaRPr>
          </a:p>
        </p:txBody>
      </p:sp>
    </p:spTree>
  </p:cSld>
  <p:clrMapOvr>
    <a:masterClrMapping/>
  </p:clrMapOvr>
  <p:transition>
    <p:cover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3">
            <a:extLst>
              <a:ext uri="{FF2B5EF4-FFF2-40B4-BE49-F238E27FC236}">
                <a16:creationId xmlns:a16="http://schemas.microsoft.com/office/drawing/2014/main" id="{21892C99-F234-47D2-979F-CA5A39556E90}"/>
              </a:ext>
            </a:extLst>
          </p:cNvPr>
          <p:cNvSpPr>
            <a:spLocks noGrp="1"/>
          </p:cNvSpPr>
          <p:nvPr>
            <p:ph type="title"/>
          </p:nvPr>
        </p:nvSpPr>
        <p:spPr/>
        <p:txBody>
          <a:bodyPr wrap="none">
            <a:spAutoFit/>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
        <p:nvSpPr>
          <p:cNvPr id="228353" name="Rectangle 1">
            <a:extLst>
              <a:ext uri="{FF2B5EF4-FFF2-40B4-BE49-F238E27FC236}">
                <a16:creationId xmlns:a16="http://schemas.microsoft.com/office/drawing/2014/main" id="{4E4E1112-299D-4BC4-BCE7-0F03B1141563}"/>
              </a:ext>
            </a:extLst>
          </p:cNvPr>
          <p:cNvSpPr>
            <a:spLocks noChangeArrowheads="1"/>
          </p:cNvSpPr>
          <p:nvPr/>
        </p:nvSpPr>
        <p:spPr bwMode="auto">
          <a:xfrm rot="10800000" flipV="1">
            <a:off x="1095376" y="3707320"/>
            <a:ext cx="7643813" cy="2637413"/>
          </a:xfrm>
          <a:prstGeom prst="rect">
            <a:avLst/>
          </a:prstGeom>
          <a:noFill/>
          <a:ln w="9525">
            <a:noFill/>
            <a:miter lim="800000"/>
            <a:headEnd/>
            <a:tailEnd/>
          </a:ln>
          <a:effectLst>
            <a:prstShdw prst="shdw17" dist="17961" dir="2700000">
              <a:schemeClr val="accent1">
                <a:gamma/>
                <a:shade val="60000"/>
                <a:invGamma/>
              </a:schemeClr>
            </a:prstShdw>
          </a:effectLst>
        </p:spPr>
        <p:txBody>
          <a:bodyPr lIns="269790" tIns="63480" bIns="63480" anchor="ctr">
            <a:spAutoFit/>
          </a:bodyPr>
          <a:lstStyle/>
          <a:p>
            <a:pPr eaLnBrk="0" hangingPunct="0">
              <a:lnSpc>
                <a:spcPct val="150000"/>
              </a:lnSpc>
              <a:defRPr/>
            </a:pPr>
            <a:r>
              <a:rPr lang="zh-CN" altLang="en-US" sz="2800" b="1" dirty="0">
                <a:latin typeface="楷体_GB2312" pitchFamily="49" charset="-122"/>
                <a:ea typeface="楷体_GB2312" pitchFamily="49" charset="-122"/>
                <a:cs typeface="Times New Roman" pitchFamily="18" charset="0"/>
              </a:rPr>
              <a:t>    当同一商品的包装数量不同或同</a:t>
            </a:r>
            <a:r>
              <a:rPr lang="en-US" altLang="zh-CN" sz="2800" b="1" dirty="0">
                <a:latin typeface="楷体_GB2312" pitchFamily="49" charset="-122"/>
                <a:ea typeface="楷体_GB2312" pitchFamily="49" charset="-122"/>
                <a:cs typeface="Times New Roman" pitchFamily="18" charset="0"/>
              </a:rPr>
              <a:t>—</a:t>
            </a:r>
            <a:r>
              <a:rPr lang="zh-CN" altLang="en-US" sz="2800" b="1" dirty="0">
                <a:latin typeface="楷体_GB2312" pitchFamily="49" charset="-122"/>
                <a:ea typeface="楷体_GB2312" pitchFamily="49" charset="-122"/>
                <a:cs typeface="Times New Roman" pitchFamily="18" charset="0"/>
              </a:rPr>
              <a:t>包装中由不同商品组合时就必须加上储运标识码以资识别。</a:t>
            </a:r>
            <a:r>
              <a:rPr lang="en-US" altLang="zh-CN" sz="2800" b="1" dirty="0">
                <a:latin typeface="楷体_GB2312" pitchFamily="49" charset="-122"/>
                <a:ea typeface="楷体_GB2312" pitchFamily="49" charset="-122"/>
                <a:cs typeface="Times New Roman" pitchFamily="18" charset="0"/>
              </a:rPr>
              <a:t>14</a:t>
            </a:r>
            <a:r>
              <a:rPr lang="zh-CN" altLang="en-US" sz="2800" b="1" dirty="0">
                <a:latin typeface="楷体_GB2312" pitchFamily="49" charset="-122"/>
                <a:ea typeface="楷体_GB2312" pitchFamily="49" charset="-122"/>
                <a:cs typeface="Times New Roman" pitchFamily="18" charset="0"/>
              </a:rPr>
              <a:t>位的交叉二五码</a:t>
            </a:r>
            <a:r>
              <a:rPr lang="en-US" altLang="zh-CN" sz="2800" b="1" dirty="0">
                <a:latin typeface="楷体_GB2312" pitchFamily="49" charset="-122"/>
                <a:ea typeface="楷体_GB2312" pitchFamily="49" charset="-122"/>
                <a:cs typeface="Times New Roman" pitchFamily="18" charset="0"/>
              </a:rPr>
              <a:t>(ITF—14)</a:t>
            </a:r>
            <a:r>
              <a:rPr lang="zh-CN" altLang="en-US" sz="2800" b="1" dirty="0">
                <a:latin typeface="楷体_GB2312" pitchFamily="49" charset="-122"/>
                <a:ea typeface="楷体_GB2312" pitchFamily="49" charset="-122"/>
                <a:cs typeface="Times New Roman" pitchFamily="18" charset="0"/>
              </a:rPr>
              <a:t>在仓储和物流管理中被广泛采用。</a:t>
            </a:r>
            <a:r>
              <a:rPr lang="zh-CN" altLang="en-US" sz="2800" b="1" dirty="0">
                <a:latin typeface="楷体_GB2312" pitchFamily="49" charset="-122"/>
                <a:ea typeface="楷体_GB2312" pitchFamily="49" charset="-122"/>
              </a:rPr>
              <a:t> </a:t>
            </a:r>
          </a:p>
        </p:txBody>
      </p:sp>
      <p:pic>
        <p:nvPicPr>
          <p:cNvPr id="49156" name="图片 23" descr="sspictmp0016C3">
            <a:extLst>
              <a:ext uri="{FF2B5EF4-FFF2-40B4-BE49-F238E27FC236}">
                <a16:creationId xmlns:a16="http://schemas.microsoft.com/office/drawing/2014/main" id="{383C8A41-44F8-443D-BE6D-EA051D9A1B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4063" y="1428751"/>
            <a:ext cx="5816600"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ver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3">
            <a:extLst>
              <a:ext uri="{FF2B5EF4-FFF2-40B4-BE49-F238E27FC236}">
                <a16:creationId xmlns:a16="http://schemas.microsoft.com/office/drawing/2014/main" id="{E556431C-A191-4B43-AD1E-90339B401D1C}"/>
              </a:ext>
            </a:extLst>
          </p:cNvPr>
          <p:cNvSpPr>
            <a:spLocks noGrp="1"/>
          </p:cNvSpPr>
          <p:nvPr>
            <p:ph type="title"/>
          </p:nvPr>
        </p:nvSpPr>
        <p:spPr>
          <a:xfrm>
            <a:off x="506507" y="416318"/>
            <a:ext cx="9049005" cy="584775"/>
          </a:xfrm>
        </p:spPr>
        <p:txBody>
          <a:bodyPr>
            <a:spAutoFit/>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
        <p:nvSpPr>
          <p:cNvPr id="228353" name="Rectangle 1">
            <a:extLst>
              <a:ext uri="{FF2B5EF4-FFF2-40B4-BE49-F238E27FC236}">
                <a16:creationId xmlns:a16="http://schemas.microsoft.com/office/drawing/2014/main" id="{4A12A607-B142-4496-B9FA-C255A1F86A52}"/>
              </a:ext>
            </a:extLst>
          </p:cNvPr>
          <p:cNvSpPr>
            <a:spLocks noChangeArrowheads="1"/>
          </p:cNvSpPr>
          <p:nvPr/>
        </p:nvSpPr>
        <p:spPr bwMode="auto">
          <a:xfrm rot="10800000" flipV="1">
            <a:off x="1238250" y="1214438"/>
            <a:ext cx="7500938" cy="2990850"/>
          </a:xfrm>
          <a:prstGeom prst="rect">
            <a:avLst/>
          </a:prstGeom>
          <a:noFill/>
          <a:ln w="9525">
            <a:noFill/>
            <a:miter lim="800000"/>
            <a:headEnd/>
            <a:tailEnd/>
          </a:ln>
          <a:effectLst>
            <a:prstShdw prst="shdw17" dist="17961" dir="2700000">
              <a:schemeClr val="accent1">
                <a:gamma/>
                <a:shade val="60000"/>
                <a:invGamma/>
              </a:schemeClr>
            </a:prstShdw>
          </a:effectLst>
        </p:spPr>
        <p:txBody>
          <a:bodyPr lIns="269790" tIns="63480" bIns="63480" anchor="ctr">
            <a:spAutoFit/>
          </a:bodyPr>
          <a:lstStyle/>
          <a:p>
            <a:pPr>
              <a:lnSpc>
                <a:spcPct val="150000"/>
              </a:lnSpc>
              <a:defRPr/>
            </a:pPr>
            <a:r>
              <a:rPr lang="en-US" sz="2800" b="1" dirty="0">
                <a:solidFill>
                  <a:srgbClr val="800000"/>
                </a:solidFill>
                <a:latin typeface="楷体_GB2312" pitchFamily="49" charset="-122"/>
                <a:ea typeface="楷体_GB2312" pitchFamily="49" charset="-122"/>
              </a:rPr>
              <a:t>ITF</a:t>
            </a:r>
            <a:r>
              <a:rPr lang="en-US" altLang="zh-CN" sz="2800" b="1" dirty="0">
                <a:solidFill>
                  <a:srgbClr val="800000"/>
                </a:solidFill>
                <a:latin typeface="楷体_GB2312" pitchFamily="49" charset="-122"/>
                <a:ea typeface="楷体_GB2312" pitchFamily="49" charset="-122"/>
              </a:rPr>
              <a:t>—</a:t>
            </a:r>
            <a:r>
              <a:rPr lang="en-US" sz="2800" b="1" dirty="0">
                <a:solidFill>
                  <a:srgbClr val="800000"/>
                </a:solidFill>
                <a:latin typeface="楷体_GB2312" pitchFamily="49" charset="-122"/>
                <a:ea typeface="楷体_GB2312" pitchFamily="49" charset="-122"/>
              </a:rPr>
              <a:t>14</a:t>
            </a:r>
            <a:r>
              <a:rPr lang="zh-CN" altLang="en-US" sz="2800" b="1" dirty="0">
                <a:solidFill>
                  <a:srgbClr val="800000"/>
                </a:solidFill>
                <a:latin typeface="楷体_GB2312" pitchFamily="49" charset="-122"/>
                <a:ea typeface="楷体_GB2312" pitchFamily="49" charset="-122"/>
              </a:rPr>
              <a:t>码特点：</a:t>
            </a:r>
          </a:p>
          <a:p>
            <a:pPr>
              <a:lnSpc>
                <a:spcPct val="150000"/>
              </a:lnSpc>
              <a:defRPr/>
            </a:pPr>
            <a:r>
              <a:rPr lang="en-US" b="1" dirty="0">
                <a:latin typeface="楷体_GB2312" pitchFamily="49" charset="-122"/>
                <a:ea typeface="楷体_GB2312" pitchFamily="49" charset="-122"/>
              </a:rPr>
              <a:t>    (1)ITF</a:t>
            </a:r>
            <a:r>
              <a:rPr lang="en-US" altLang="zh-CN" b="1" dirty="0">
                <a:latin typeface="楷体_GB2312" pitchFamily="49" charset="-122"/>
                <a:ea typeface="楷体_GB2312" pitchFamily="49" charset="-122"/>
              </a:rPr>
              <a:t>—</a:t>
            </a:r>
            <a:r>
              <a:rPr lang="en-US" b="1" dirty="0">
                <a:latin typeface="楷体_GB2312" pitchFamily="49" charset="-122"/>
                <a:ea typeface="楷体_GB2312" pitchFamily="49" charset="-122"/>
              </a:rPr>
              <a:t>14</a:t>
            </a:r>
            <a:r>
              <a:rPr lang="zh-CN" altLang="en-US" b="1" dirty="0">
                <a:latin typeface="楷体_GB2312" pitchFamily="49" charset="-122"/>
                <a:ea typeface="楷体_GB2312" pitchFamily="49" charset="-122"/>
              </a:rPr>
              <a:t>码由左侧空白区、起始符、数据符、终止符及右侧空白区构成。它的每</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个条码数据符由</a:t>
            </a:r>
            <a:r>
              <a:rPr lang="en-US" b="1" dirty="0">
                <a:latin typeface="楷体_GB2312" pitchFamily="49" charset="-122"/>
                <a:ea typeface="楷体_GB2312" pitchFamily="49" charset="-122"/>
              </a:rPr>
              <a:t>5</a:t>
            </a:r>
            <a:r>
              <a:rPr lang="zh-CN" altLang="en-US" b="1" dirty="0">
                <a:latin typeface="楷体_GB2312" pitchFamily="49" charset="-122"/>
                <a:ea typeface="楷体_GB2312" pitchFamily="49" charset="-122"/>
              </a:rPr>
              <a:t>个单元组成，其中</a:t>
            </a:r>
            <a:r>
              <a:rPr lang="en-US" b="1" dirty="0">
                <a:latin typeface="楷体_GB2312" pitchFamily="49" charset="-122"/>
                <a:ea typeface="楷体_GB2312" pitchFamily="49" charset="-122"/>
              </a:rPr>
              <a:t>2</a:t>
            </a:r>
            <a:r>
              <a:rPr lang="zh-CN" altLang="en-US" b="1" dirty="0">
                <a:latin typeface="楷体_GB2312" pitchFamily="49" charset="-122"/>
                <a:ea typeface="楷体_GB2312" pitchFamily="49" charset="-122"/>
              </a:rPr>
              <a:t>个宽单元</a:t>
            </a:r>
            <a:r>
              <a:rPr lang="en-US"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用二进制“</a:t>
            </a:r>
            <a:r>
              <a:rPr lang="en-US" b="1" dirty="0">
                <a:latin typeface="楷体_GB2312" pitchFamily="49" charset="-122"/>
                <a:ea typeface="楷体_GB2312" pitchFamily="49" charset="-122"/>
              </a:rPr>
              <a:t>1</a:t>
            </a:r>
            <a:r>
              <a:rPr lang="zh-CN" altLang="en-US" b="1" dirty="0">
                <a:latin typeface="楷体_GB2312" pitchFamily="49" charset="-122"/>
                <a:ea typeface="楷体_GB2312" pitchFamily="49" charset="-122"/>
              </a:rPr>
              <a:t>”表示</a:t>
            </a:r>
            <a:r>
              <a:rPr lang="en-US"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，其余三个是窄单元</a:t>
            </a:r>
            <a:r>
              <a:rPr lang="en-US"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用二进制“</a:t>
            </a:r>
            <a:r>
              <a:rPr lang="en-US" b="1" dirty="0">
                <a:latin typeface="楷体_GB2312" pitchFamily="49" charset="-122"/>
                <a:ea typeface="楷体_GB2312" pitchFamily="49" charset="-122"/>
              </a:rPr>
              <a:t>0</a:t>
            </a:r>
            <a:r>
              <a:rPr lang="zh-CN" altLang="en-US" b="1" dirty="0">
                <a:latin typeface="楷体_GB2312" pitchFamily="49" charset="-122"/>
                <a:ea typeface="楷体_GB2312" pitchFamily="49" charset="-122"/>
              </a:rPr>
              <a:t>”表示</a:t>
            </a:r>
            <a:r>
              <a:rPr lang="en-US"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 。</a:t>
            </a:r>
          </a:p>
        </p:txBody>
      </p:sp>
      <p:pic>
        <p:nvPicPr>
          <p:cNvPr id="50180" name="图片 24" descr="sspictmp00642B">
            <a:extLst>
              <a:ext uri="{FF2B5EF4-FFF2-40B4-BE49-F238E27FC236}">
                <a16:creationId xmlns:a16="http://schemas.microsoft.com/office/drawing/2014/main" id="{3EC8D139-6342-4014-9BC2-9B17173DE6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3938" y="4200526"/>
            <a:ext cx="7916862"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ver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3">
            <a:extLst>
              <a:ext uri="{FF2B5EF4-FFF2-40B4-BE49-F238E27FC236}">
                <a16:creationId xmlns:a16="http://schemas.microsoft.com/office/drawing/2014/main" id="{89551D96-052E-416B-BF10-1984260A06DD}"/>
              </a:ext>
            </a:extLst>
          </p:cNvPr>
          <p:cNvSpPr>
            <a:spLocks noGrp="1"/>
          </p:cNvSpPr>
          <p:nvPr>
            <p:ph type="title"/>
          </p:nvPr>
        </p:nvSpPr>
        <p:spPr/>
        <p:txBody>
          <a:bodyPr>
            <a:spAutoFit/>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
        <p:nvSpPr>
          <p:cNvPr id="228353" name="Rectangle 1">
            <a:extLst>
              <a:ext uri="{FF2B5EF4-FFF2-40B4-BE49-F238E27FC236}">
                <a16:creationId xmlns:a16="http://schemas.microsoft.com/office/drawing/2014/main" id="{D18EEC46-A347-43E6-8556-28C56F931406}"/>
              </a:ext>
            </a:extLst>
          </p:cNvPr>
          <p:cNvSpPr>
            <a:spLocks noChangeArrowheads="1"/>
          </p:cNvSpPr>
          <p:nvPr/>
        </p:nvSpPr>
        <p:spPr bwMode="auto">
          <a:xfrm rot="10800000" flipV="1">
            <a:off x="1309688" y="1214439"/>
            <a:ext cx="7429500" cy="5299075"/>
          </a:xfrm>
          <a:prstGeom prst="rect">
            <a:avLst/>
          </a:prstGeom>
          <a:noFill/>
          <a:ln w="9525">
            <a:noFill/>
            <a:miter lim="800000"/>
            <a:headEnd/>
            <a:tailEnd/>
          </a:ln>
          <a:effectLst>
            <a:prstShdw prst="shdw17" dist="17961" dir="2700000">
              <a:schemeClr val="accent1">
                <a:gamma/>
                <a:shade val="60000"/>
                <a:invGamma/>
              </a:schemeClr>
            </a:prstShdw>
          </a:effectLst>
        </p:spPr>
        <p:txBody>
          <a:bodyPr lIns="269790" tIns="63480" bIns="63480" anchor="ctr">
            <a:spAutoFit/>
          </a:bodyPr>
          <a:lstStyle/>
          <a:p>
            <a:pPr>
              <a:lnSpc>
                <a:spcPct val="150000"/>
              </a:lnSpc>
              <a:defRPr/>
            </a:pPr>
            <a:r>
              <a:rPr lang="en-US" sz="2800" b="1" dirty="0">
                <a:latin typeface="楷体_GB2312" pitchFamily="49" charset="-122"/>
                <a:ea typeface="楷体_GB2312" pitchFamily="49" charset="-122"/>
              </a:rPr>
              <a:t>    (2)ITF</a:t>
            </a:r>
            <a:r>
              <a:rPr lang="en-US" altLang="zh-CN" sz="2800" b="1" dirty="0">
                <a:latin typeface="楷体_GB2312" pitchFamily="49" charset="-122"/>
                <a:ea typeface="楷体_GB2312" pitchFamily="49" charset="-122"/>
              </a:rPr>
              <a:t>—</a:t>
            </a:r>
            <a:r>
              <a:rPr lang="en-US" sz="2800" b="1" dirty="0">
                <a:latin typeface="楷体_GB2312" pitchFamily="49" charset="-122"/>
                <a:ea typeface="楷体_GB2312" pitchFamily="49" charset="-122"/>
              </a:rPr>
              <a:t>14</a:t>
            </a:r>
            <a:r>
              <a:rPr lang="zh-CN" altLang="en-US" sz="2800" b="1" dirty="0">
                <a:latin typeface="楷体_GB2312" pitchFamily="49" charset="-122"/>
                <a:ea typeface="楷体_GB2312" pitchFamily="49" charset="-122"/>
              </a:rPr>
              <a:t>码符号中，条码字符从左到右，奇数位置上的字符用条表示，偶数位置上的字符用空表示。</a:t>
            </a:r>
          </a:p>
          <a:p>
            <a:pPr>
              <a:lnSpc>
                <a:spcPct val="150000"/>
              </a:lnSpc>
              <a:defRPr/>
            </a:pPr>
            <a:r>
              <a:rPr lang="en-US" sz="2800" b="1" dirty="0">
                <a:latin typeface="楷体_GB2312" pitchFamily="49" charset="-122"/>
                <a:ea typeface="楷体_GB2312" pitchFamily="49" charset="-122"/>
              </a:rPr>
              <a:t>    (3</a:t>
            </a:r>
            <a:r>
              <a:rPr lang="zh-CN" altLang="en-US" sz="2800" b="1" dirty="0">
                <a:latin typeface="楷体_GB2312" pitchFamily="49" charset="-122"/>
                <a:ea typeface="楷体_GB2312" pitchFamily="49" charset="-122"/>
              </a:rPr>
              <a:t>）</a:t>
            </a:r>
            <a:r>
              <a:rPr lang="en-US" sz="2800" b="1" dirty="0">
                <a:latin typeface="楷体_GB2312" pitchFamily="49" charset="-122"/>
                <a:ea typeface="楷体_GB2312" pitchFamily="49" charset="-122"/>
              </a:rPr>
              <a:t>ITF</a:t>
            </a:r>
            <a:r>
              <a:rPr lang="en-US" altLang="zh-CN" sz="2800" b="1" dirty="0">
                <a:latin typeface="楷体_GB2312" pitchFamily="49" charset="-122"/>
                <a:ea typeface="楷体_GB2312" pitchFamily="49" charset="-122"/>
              </a:rPr>
              <a:t>—</a:t>
            </a:r>
            <a:r>
              <a:rPr lang="en-US" sz="2800" b="1" dirty="0">
                <a:latin typeface="楷体_GB2312" pitchFamily="49" charset="-122"/>
                <a:ea typeface="楷体_GB2312" pitchFamily="49" charset="-122"/>
              </a:rPr>
              <a:t>14</a:t>
            </a:r>
            <a:r>
              <a:rPr lang="zh-CN" altLang="en-US" sz="2800" b="1" dirty="0">
                <a:latin typeface="楷体_GB2312" pitchFamily="49" charset="-122"/>
                <a:ea typeface="楷体_GB2312" pitchFamily="49" charset="-122"/>
              </a:rPr>
              <a:t>码的字符集包括数字</a:t>
            </a:r>
            <a:r>
              <a:rPr lang="en-US" sz="2800" b="1" dirty="0">
                <a:latin typeface="楷体_GB2312" pitchFamily="49" charset="-122"/>
                <a:ea typeface="楷体_GB2312" pitchFamily="49" charset="-122"/>
              </a:rPr>
              <a:t>0-9</a:t>
            </a:r>
            <a:r>
              <a:rPr lang="zh-CN" altLang="en-US" sz="2800" b="1" dirty="0">
                <a:latin typeface="楷体_GB2312" pitchFamily="49" charset="-122"/>
                <a:ea typeface="楷体_GB2312" pitchFamily="49" charset="-122"/>
              </a:rPr>
              <a:t>。字符集的二进制表示如下表所示。</a:t>
            </a:r>
          </a:p>
          <a:p>
            <a:pPr>
              <a:lnSpc>
                <a:spcPct val="150000"/>
              </a:lnSpc>
              <a:defRPr/>
            </a:pPr>
            <a:r>
              <a:rPr lang="en-US" sz="2800" b="1" dirty="0">
                <a:latin typeface="楷体_GB2312" pitchFamily="49" charset="-122"/>
                <a:ea typeface="楷体_GB2312" pitchFamily="49" charset="-122"/>
              </a:rPr>
              <a:t>    (4)ITF</a:t>
            </a:r>
            <a:r>
              <a:rPr lang="en-US" altLang="zh-CN" sz="2800" b="1" dirty="0">
                <a:latin typeface="楷体_GB2312" pitchFamily="49" charset="-122"/>
                <a:ea typeface="楷体_GB2312" pitchFamily="49" charset="-122"/>
              </a:rPr>
              <a:t>—</a:t>
            </a:r>
            <a:r>
              <a:rPr lang="en-US" sz="2800" b="1" dirty="0">
                <a:latin typeface="楷体_GB2312" pitchFamily="49" charset="-122"/>
                <a:ea typeface="楷体_GB2312" pitchFamily="49" charset="-122"/>
              </a:rPr>
              <a:t>14</a:t>
            </a:r>
            <a:r>
              <a:rPr lang="zh-CN" altLang="en-US" sz="2800" b="1" dirty="0">
                <a:latin typeface="楷体_GB2312" pitchFamily="49" charset="-122"/>
                <a:ea typeface="楷体_GB2312" pitchFamily="49" charset="-122"/>
              </a:rPr>
              <a:t>码的编码方式为宽度调节法，条、空的二进制代码的表示方法相同，宽元素为“</a:t>
            </a:r>
            <a:r>
              <a:rPr lang="en-US"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”、窄元素为“</a:t>
            </a:r>
            <a:r>
              <a:rPr lang="en-US" sz="2800" b="1" dirty="0">
                <a:latin typeface="楷体_GB2312" pitchFamily="49" charset="-122"/>
                <a:ea typeface="楷体_GB2312" pitchFamily="49" charset="-122"/>
              </a:rPr>
              <a:t>0</a:t>
            </a:r>
            <a:r>
              <a:rPr lang="zh-CN" altLang="en-US" sz="2800" b="1" dirty="0">
                <a:latin typeface="楷体_GB2312" pitchFamily="49" charset="-122"/>
                <a:ea typeface="楷体_GB2312" pitchFamily="49" charset="-122"/>
              </a:rPr>
              <a:t>”。</a:t>
            </a:r>
          </a:p>
        </p:txBody>
      </p:sp>
    </p:spTree>
  </p:cSld>
  <p:clrMapOvr>
    <a:masterClrMapping/>
  </p:clrMapOvr>
  <p:transition>
    <p:cover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3">
            <a:extLst>
              <a:ext uri="{FF2B5EF4-FFF2-40B4-BE49-F238E27FC236}">
                <a16:creationId xmlns:a16="http://schemas.microsoft.com/office/drawing/2014/main" id="{805BCEC9-E96A-46D9-B62D-A83F1BF95173}"/>
              </a:ext>
            </a:extLst>
          </p:cNvPr>
          <p:cNvSpPr>
            <a:spLocks noGrp="1"/>
          </p:cNvSpPr>
          <p:nvPr>
            <p:ph type="title"/>
          </p:nvPr>
        </p:nvSpPr>
        <p:spPr>
          <a:xfrm>
            <a:off x="1866901" y="400050"/>
            <a:ext cx="6143625" cy="584200"/>
          </a:xfrm>
        </p:spPr>
        <p:txBody>
          <a:bodyPr>
            <a:spAutoFit/>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graphicFrame>
        <p:nvGraphicFramePr>
          <p:cNvPr id="6" name="表格 5">
            <a:extLst>
              <a:ext uri="{FF2B5EF4-FFF2-40B4-BE49-F238E27FC236}">
                <a16:creationId xmlns:a16="http://schemas.microsoft.com/office/drawing/2014/main" id="{79C9AF76-41F5-4D68-A0E2-4C611EC2B2E2}"/>
              </a:ext>
            </a:extLst>
          </p:cNvPr>
          <p:cNvGraphicFramePr>
            <a:graphicFrameLocks noGrp="1"/>
          </p:cNvGraphicFramePr>
          <p:nvPr/>
        </p:nvGraphicFramePr>
        <p:xfrm>
          <a:off x="952500" y="1357313"/>
          <a:ext cx="8072440" cy="5062842"/>
        </p:xfrm>
        <a:graphic>
          <a:graphicData uri="http://schemas.openxmlformats.org/drawingml/2006/table">
            <a:tbl>
              <a:tblPr firstRow="1" bandRow="1">
                <a:tableStyleId>{5C22544A-7EE6-4342-B048-85BDC9FD1C3A}</a:tableStyleId>
              </a:tblPr>
              <a:tblGrid>
                <a:gridCol w="2018110">
                  <a:extLst>
                    <a:ext uri="{9D8B030D-6E8A-4147-A177-3AD203B41FA5}">
                      <a16:colId xmlns:a16="http://schemas.microsoft.com/office/drawing/2014/main" val="20000"/>
                    </a:ext>
                  </a:extLst>
                </a:gridCol>
                <a:gridCol w="2018110">
                  <a:extLst>
                    <a:ext uri="{9D8B030D-6E8A-4147-A177-3AD203B41FA5}">
                      <a16:colId xmlns:a16="http://schemas.microsoft.com/office/drawing/2014/main" val="20001"/>
                    </a:ext>
                  </a:extLst>
                </a:gridCol>
                <a:gridCol w="2018110">
                  <a:extLst>
                    <a:ext uri="{9D8B030D-6E8A-4147-A177-3AD203B41FA5}">
                      <a16:colId xmlns:a16="http://schemas.microsoft.com/office/drawing/2014/main" val="20002"/>
                    </a:ext>
                  </a:extLst>
                </a:gridCol>
                <a:gridCol w="2018110">
                  <a:extLst>
                    <a:ext uri="{9D8B030D-6E8A-4147-A177-3AD203B41FA5}">
                      <a16:colId xmlns:a16="http://schemas.microsoft.com/office/drawing/2014/main" val="20003"/>
                    </a:ext>
                  </a:extLst>
                </a:gridCol>
              </a:tblGrid>
              <a:tr h="1424305">
                <a:tc>
                  <a:txBody>
                    <a:bodyPr/>
                    <a:lstStyle/>
                    <a:p>
                      <a:pPr algn="ctr">
                        <a:lnSpc>
                          <a:spcPct val="150000"/>
                        </a:lnSpc>
                      </a:pPr>
                      <a:r>
                        <a:rPr lang="zh-CN" altLang="en-US" sz="3100" b="1" dirty="0">
                          <a:latin typeface="楷体_GB2312" pitchFamily="49" charset="-122"/>
                          <a:ea typeface="楷体_GB2312" pitchFamily="49" charset="-122"/>
                        </a:rPr>
                        <a:t>字符</a:t>
                      </a:r>
                    </a:p>
                  </a:txBody>
                  <a:tcPr marL="91439" marR="91439" marT="50238" marB="50238"/>
                </a:tc>
                <a:tc>
                  <a:txBody>
                    <a:bodyPr/>
                    <a:lstStyle/>
                    <a:p>
                      <a:pPr algn="ctr">
                        <a:lnSpc>
                          <a:spcPct val="150000"/>
                        </a:lnSpc>
                      </a:pPr>
                      <a:r>
                        <a:rPr lang="zh-CN" altLang="en-US" sz="3100" b="1" dirty="0">
                          <a:latin typeface="楷体_GB2312" pitchFamily="49" charset="-122"/>
                          <a:ea typeface="楷体_GB2312" pitchFamily="49" charset="-122"/>
                        </a:rPr>
                        <a:t>对应二进制表示</a:t>
                      </a:r>
                    </a:p>
                  </a:txBody>
                  <a:tcPr marL="91439" marR="91439" marT="50238" marB="50238"/>
                </a:tc>
                <a:tc>
                  <a:txBody>
                    <a:bodyPr/>
                    <a:lstStyle/>
                    <a:p>
                      <a:pPr algn="ctr">
                        <a:lnSpc>
                          <a:spcPct val="150000"/>
                        </a:lnSpc>
                      </a:pPr>
                      <a:r>
                        <a:rPr lang="zh-CN" altLang="en-US" sz="3100" b="1" dirty="0">
                          <a:latin typeface="楷体_GB2312" pitchFamily="49" charset="-122"/>
                          <a:ea typeface="楷体_GB2312" pitchFamily="49" charset="-122"/>
                        </a:rPr>
                        <a:t>字符</a:t>
                      </a:r>
                    </a:p>
                  </a:txBody>
                  <a:tcPr marL="91439" marR="91439" marT="50238" marB="50238"/>
                </a:tc>
                <a:tc>
                  <a:txBody>
                    <a:bodyPr/>
                    <a:lstStyle/>
                    <a:p>
                      <a:pPr algn="ctr">
                        <a:lnSpc>
                          <a:spcPct val="150000"/>
                        </a:lnSpc>
                      </a:pPr>
                      <a:r>
                        <a:rPr lang="zh-CN" altLang="en-US" sz="3100" b="1" dirty="0">
                          <a:latin typeface="楷体_GB2312" pitchFamily="49" charset="-122"/>
                          <a:ea typeface="楷体_GB2312" pitchFamily="49" charset="-122"/>
                        </a:rPr>
                        <a:t>对应二进制表示</a:t>
                      </a:r>
                    </a:p>
                  </a:txBody>
                  <a:tcPr marL="91439" marR="91439" marT="50238" marB="50238"/>
                </a:tc>
                <a:extLst>
                  <a:ext uri="{0D108BD9-81ED-4DB2-BD59-A6C34878D82A}">
                    <a16:rowId xmlns:a16="http://schemas.microsoft.com/office/drawing/2014/main" val="10000"/>
                  </a:ext>
                </a:extLst>
              </a:tr>
              <a:tr h="720979">
                <a:tc>
                  <a:txBody>
                    <a:bodyPr/>
                    <a:lstStyle/>
                    <a:p>
                      <a:pPr algn="ctr">
                        <a:lnSpc>
                          <a:spcPct val="150000"/>
                        </a:lnSpc>
                      </a:pPr>
                      <a:r>
                        <a:rPr lang="en-US" altLang="zh-CN" sz="3100" b="1" dirty="0">
                          <a:latin typeface="楷体_GB2312" pitchFamily="49" charset="-122"/>
                          <a:ea typeface="楷体_GB2312" pitchFamily="49" charset="-122"/>
                        </a:rPr>
                        <a:t>0</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00110</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5</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10100</a:t>
                      </a:r>
                      <a:endParaRPr lang="zh-CN" altLang="en-US" sz="3100" b="1" dirty="0">
                        <a:latin typeface="楷体_GB2312" pitchFamily="49" charset="-122"/>
                        <a:ea typeface="楷体_GB2312" pitchFamily="49" charset="-122"/>
                      </a:endParaRPr>
                    </a:p>
                  </a:txBody>
                  <a:tcPr marL="91439" marR="91439" marT="50238" marB="50238"/>
                </a:tc>
                <a:extLst>
                  <a:ext uri="{0D108BD9-81ED-4DB2-BD59-A6C34878D82A}">
                    <a16:rowId xmlns:a16="http://schemas.microsoft.com/office/drawing/2014/main" val="10001"/>
                  </a:ext>
                </a:extLst>
              </a:tr>
              <a:tr h="720979">
                <a:tc>
                  <a:txBody>
                    <a:bodyPr/>
                    <a:lstStyle/>
                    <a:p>
                      <a:pPr algn="ctr">
                        <a:lnSpc>
                          <a:spcPct val="150000"/>
                        </a:lnSpc>
                      </a:pPr>
                      <a:r>
                        <a:rPr lang="en-US" altLang="zh-CN" sz="3100" b="1" dirty="0">
                          <a:latin typeface="楷体_GB2312" pitchFamily="49" charset="-122"/>
                          <a:ea typeface="楷体_GB2312" pitchFamily="49" charset="-122"/>
                        </a:rPr>
                        <a:t>1</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10001</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6</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01100</a:t>
                      </a:r>
                      <a:endParaRPr lang="zh-CN" altLang="en-US" sz="3100" b="1" dirty="0">
                        <a:latin typeface="楷体_GB2312" pitchFamily="49" charset="-122"/>
                        <a:ea typeface="楷体_GB2312" pitchFamily="49" charset="-122"/>
                      </a:endParaRPr>
                    </a:p>
                  </a:txBody>
                  <a:tcPr marL="91439" marR="91439" marT="50238" marB="50238"/>
                </a:tc>
                <a:extLst>
                  <a:ext uri="{0D108BD9-81ED-4DB2-BD59-A6C34878D82A}">
                    <a16:rowId xmlns:a16="http://schemas.microsoft.com/office/drawing/2014/main" val="10002"/>
                  </a:ext>
                </a:extLst>
              </a:tr>
              <a:tr h="720979">
                <a:tc>
                  <a:txBody>
                    <a:bodyPr/>
                    <a:lstStyle/>
                    <a:p>
                      <a:pPr algn="ctr">
                        <a:lnSpc>
                          <a:spcPct val="150000"/>
                        </a:lnSpc>
                      </a:pPr>
                      <a:r>
                        <a:rPr lang="en-US" altLang="zh-CN" sz="3100" b="1" dirty="0">
                          <a:latin typeface="楷体_GB2312" pitchFamily="49" charset="-122"/>
                          <a:ea typeface="楷体_GB2312" pitchFamily="49" charset="-122"/>
                        </a:rPr>
                        <a:t>2</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01001</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7</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00011</a:t>
                      </a:r>
                      <a:endParaRPr lang="zh-CN" altLang="en-US" sz="3100" b="1" dirty="0">
                        <a:latin typeface="楷体_GB2312" pitchFamily="49" charset="-122"/>
                        <a:ea typeface="楷体_GB2312" pitchFamily="49" charset="-122"/>
                      </a:endParaRPr>
                    </a:p>
                  </a:txBody>
                  <a:tcPr marL="91439" marR="91439" marT="50238" marB="50238"/>
                </a:tc>
                <a:extLst>
                  <a:ext uri="{0D108BD9-81ED-4DB2-BD59-A6C34878D82A}">
                    <a16:rowId xmlns:a16="http://schemas.microsoft.com/office/drawing/2014/main" val="10003"/>
                  </a:ext>
                </a:extLst>
              </a:tr>
              <a:tr h="720979">
                <a:tc>
                  <a:txBody>
                    <a:bodyPr/>
                    <a:lstStyle/>
                    <a:p>
                      <a:pPr algn="ctr">
                        <a:lnSpc>
                          <a:spcPct val="150000"/>
                        </a:lnSpc>
                      </a:pPr>
                      <a:r>
                        <a:rPr lang="en-US" altLang="zh-CN" sz="3100" b="1" dirty="0">
                          <a:latin typeface="楷体_GB2312" pitchFamily="49" charset="-122"/>
                          <a:ea typeface="楷体_GB2312" pitchFamily="49" charset="-122"/>
                        </a:rPr>
                        <a:t>3</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11000</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8</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10010</a:t>
                      </a:r>
                      <a:endParaRPr lang="zh-CN" altLang="en-US" sz="3100" b="1" dirty="0">
                        <a:latin typeface="楷体_GB2312" pitchFamily="49" charset="-122"/>
                        <a:ea typeface="楷体_GB2312" pitchFamily="49" charset="-122"/>
                      </a:endParaRPr>
                    </a:p>
                  </a:txBody>
                  <a:tcPr marL="91439" marR="91439" marT="50238" marB="50238"/>
                </a:tc>
                <a:extLst>
                  <a:ext uri="{0D108BD9-81ED-4DB2-BD59-A6C34878D82A}">
                    <a16:rowId xmlns:a16="http://schemas.microsoft.com/office/drawing/2014/main" val="10004"/>
                  </a:ext>
                </a:extLst>
              </a:tr>
              <a:tr h="720979">
                <a:tc>
                  <a:txBody>
                    <a:bodyPr/>
                    <a:lstStyle/>
                    <a:p>
                      <a:pPr algn="ctr">
                        <a:lnSpc>
                          <a:spcPct val="150000"/>
                        </a:lnSpc>
                      </a:pPr>
                      <a:r>
                        <a:rPr lang="en-US" altLang="zh-CN" sz="3100" b="1" dirty="0">
                          <a:latin typeface="楷体_GB2312" pitchFamily="49" charset="-122"/>
                          <a:ea typeface="楷体_GB2312" pitchFamily="49" charset="-122"/>
                        </a:rPr>
                        <a:t>4</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00101</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9</a:t>
                      </a:r>
                      <a:endParaRPr lang="zh-CN" altLang="en-US" sz="3100" b="1" dirty="0">
                        <a:latin typeface="楷体_GB2312" pitchFamily="49" charset="-122"/>
                        <a:ea typeface="楷体_GB2312" pitchFamily="49" charset="-122"/>
                      </a:endParaRPr>
                    </a:p>
                  </a:txBody>
                  <a:tcPr marL="91439" marR="91439" marT="50238" marB="50238"/>
                </a:tc>
                <a:tc>
                  <a:txBody>
                    <a:bodyPr/>
                    <a:lstStyle/>
                    <a:p>
                      <a:pPr algn="ctr">
                        <a:lnSpc>
                          <a:spcPct val="150000"/>
                        </a:lnSpc>
                      </a:pPr>
                      <a:r>
                        <a:rPr lang="en-US" altLang="zh-CN" sz="3100" b="1" dirty="0">
                          <a:latin typeface="楷体_GB2312" pitchFamily="49" charset="-122"/>
                          <a:ea typeface="楷体_GB2312" pitchFamily="49" charset="-122"/>
                        </a:rPr>
                        <a:t>01010</a:t>
                      </a:r>
                      <a:endParaRPr lang="zh-CN" altLang="en-US" sz="3100" b="1" dirty="0">
                        <a:latin typeface="楷体_GB2312" pitchFamily="49" charset="-122"/>
                        <a:ea typeface="楷体_GB2312" pitchFamily="49" charset="-122"/>
                      </a:endParaRPr>
                    </a:p>
                  </a:txBody>
                  <a:tcPr marL="91439" marR="91439" marT="50238" marB="50238"/>
                </a:tc>
                <a:extLst>
                  <a:ext uri="{0D108BD9-81ED-4DB2-BD59-A6C34878D82A}">
                    <a16:rowId xmlns:a16="http://schemas.microsoft.com/office/drawing/2014/main" val="10005"/>
                  </a:ext>
                </a:extLst>
              </a:tr>
            </a:tbl>
          </a:graphicData>
        </a:graphic>
      </p:graphicFrame>
    </p:spTree>
  </p:cSld>
  <p:clrMapOvr>
    <a:masterClrMapping/>
  </p:clrMapOvr>
  <p:transition>
    <p:cover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3">
            <a:extLst>
              <a:ext uri="{FF2B5EF4-FFF2-40B4-BE49-F238E27FC236}">
                <a16:creationId xmlns:a16="http://schemas.microsoft.com/office/drawing/2014/main" id="{9647B224-BA92-4567-9F52-620E71E503A7}"/>
              </a:ext>
            </a:extLst>
          </p:cNvPr>
          <p:cNvSpPr>
            <a:spLocks noGrp="1"/>
          </p:cNvSpPr>
          <p:nvPr>
            <p:ph type="title"/>
          </p:nvPr>
        </p:nvSpPr>
        <p:spPr>
          <a:xfrm>
            <a:off x="506507" y="416318"/>
            <a:ext cx="9049005" cy="584775"/>
          </a:xfrm>
        </p:spPr>
        <p:txBody>
          <a:bodyPr>
            <a:spAutoFit/>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
        <p:nvSpPr>
          <p:cNvPr id="228353" name="Rectangle 1">
            <a:extLst>
              <a:ext uri="{FF2B5EF4-FFF2-40B4-BE49-F238E27FC236}">
                <a16:creationId xmlns:a16="http://schemas.microsoft.com/office/drawing/2014/main" id="{8E5F2FF4-BDA9-4E01-927D-8ED7F0F115D6}"/>
              </a:ext>
            </a:extLst>
          </p:cNvPr>
          <p:cNvSpPr>
            <a:spLocks noChangeArrowheads="1"/>
          </p:cNvSpPr>
          <p:nvPr/>
        </p:nvSpPr>
        <p:spPr bwMode="auto">
          <a:xfrm rot="10800000" flipV="1">
            <a:off x="1281113" y="1279526"/>
            <a:ext cx="7429500" cy="5197475"/>
          </a:xfrm>
          <a:prstGeom prst="rect">
            <a:avLst/>
          </a:prstGeom>
          <a:noFill/>
          <a:ln w="9525">
            <a:noFill/>
            <a:miter lim="800000"/>
            <a:headEnd/>
            <a:tailEnd/>
          </a:ln>
          <a:effectLst>
            <a:prstShdw prst="shdw17" dist="17961" dir="2700000">
              <a:schemeClr val="accent1">
                <a:gamma/>
                <a:shade val="60000"/>
                <a:invGamma/>
              </a:schemeClr>
            </a:prstShdw>
          </a:effectLst>
        </p:spPr>
        <p:txBody>
          <a:bodyPr lIns="269790" tIns="63480" bIns="63480" anchor="ctr">
            <a:spAutoFit/>
          </a:bodyPr>
          <a:lstStyle/>
          <a:p>
            <a:pPr>
              <a:lnSpc>
                <a:spcPct val="150000"/>
              </a:lnSpc>
              <a:defRPr/>
            </a:pPr>
            <a:r>
              <a:rPr lang="en-US" sz="2800" b="1" dirty="0">
                <a:latin typeface="楷体_GB2312" pitchFamily="49" charset="-122"/>
                <a:ea typeface="楷体_GB2312" pitchFamily="49" charset="-122"/>
              </a:rPr>
              <a:t>    (5)ITF</a:t>
            </a:r>
            <a:r>
              <a:rPr lang="en-US" altLang="zh-CN" sz="2800" b="1" dirty="0">
                <a:latin typeface="楷体_GB2312" pitchFamily="49" charset="-122"/>
                <a:ea typeface="楷体_GB2312" pitchFamily="49" charset="-122"/>
              </a:rPr>
              <a:t>—</a:t>
            </a:r>
            <a:r>
              <a:rPr lang="en-US" sz="2800" b="1" dirty="0">
                <a:latin typeface="楷体_GB2312" pitchFamily="49" charset="-122"/>
                <a:ea typeface="楷体_GB2312" pitchFamily="49" charset="-122"/>
              </a:rPr>
              <a:t>14</a:t>
            </a:r>
            <a:r>
              <a:rPr lang="zh-CN" altLang="en-US" sz="2800" b="1" dirty="0">
                <a:latin typeface="楷体_GB2312" pitchFamily="49" charset="-122"/>
                <a:ea typeface="楷体_GB2312" pitchFamily="49" charset="-122"/>
              </a:rPr>
              <a:t>码的起始符为“</a:t>
            </a:r>
            <a:r>
              <a:rPr lang="en-US" sz="2800" b="1" dirty="0">
                <a:latin typeface="楷体_GB2312" pitchFamily="49" charset="-122"/>
                <a:ea typeface="楷体_GB2312" pitchFamily="49" charset="-122"/>
              </a:rPr>
              <a:t>0000</a:t>
            </a:r>
            <a:r>
              <a:rPr lang="zh-CN" altLang="en-US" sz="2800" b="1" dirty="0">
                <a:latin typeface="楷体_GB2312" pitchFamily="49" charset="-122"/>
                <a:ea typeface="楷体_GB2312" pitchFamily="49" charset="-122"/>
              </a:rPr>
              <a:t>”，终止符为“</a:t>
            </a:r>
            <a:r>
              <a:rPr lang="en-US" sz="2800" b="1" dirty="0">
                <a:latin typeface="楷体_GB2312" pitchFamily="49" charset="-122"/>
                <a:ea typeface="楷体_GB2312" pitchFamily="49" charset="-122"/>
              </a:rPr>
              <a:t>100</a:t>
            </a:r>
            <a:r>
              <a:rPr lang="zh-CN" altLang="en-US" sz="2800" b="1" dirty="0">
                <a:latin typeface="楷体_GB2312" pitchFamily="49" charset="-122"/>
                <a:ea typeface="楷体_GB2312" pitchFamily="49" charset="-122"/>
              </a:rPr>
              <a:t>”。</a:t>
            </a:r>
          </a:p>
          <a:p>
            <a:pPr>
              <a:lnSpc>
                <a:spcPct val="150000"/>
              </a:lnSpc>
              <a:defRPr/>
            </a:pPr>
            <a:r>
              <a:rPr lang="en-US" sz="2800" b="1" dirty="0">
                <a:latin typeface="楷体_GB2312" pitchFamily="49" charset="-122"/>
                <a:ea typeface="楷体_GB2312" pitchFamily="49" charset="-122"/>
              </a:rPr>
              <a:t>    (6)</a:t>
            </a:r>
            <a:r>
              <a:rPr lang="zh-CN" altLang="en-US" sz="2800" b="1" dirty="0">
                <a:latin typeface="楷体_GB2312" pitchFamily="49" charset="-122"/>
                <a:ea typeface="楷体_GB2312" pitchFamily="49" charset="-122"/>
              </a:rPr>
              <a:t>为了防止扫描产生的误差，</a:t>
            </a:r>
            <a:r>
              <a:rPr lang="en-US" sz="2800" b="1" dirty="0">
                <a:latin typeface="楷体_GB2312" pitchFamily="49" charset="-122"/>
                <a:ea typeface="楷体_GB2312" pitchFamily="49" charset="-122"/>
              </a:rPr>
              <a:t>ITF</a:t>
            </a:r>
            <a:r>
              <a:rPr lang="en-US" altLang="zh-CN" sz="2800" b="1" dirty="0">
                <a:latin typeface="楷体_GB2312" pitchFamily="49" charset="-122"/>
                <a:ea typeface="楷体_GB2312" pitchFamily="49" charset="-122"/>
              </a:rPr>
              <a:t>—</a:t>
            </a:r>
            <a:r>
              <a:rPr lang="en-US" sz="2800" b="1" dirty="0">
                <a:latin typeface="楷体_GB2312" pitchFamily="49" charset="-122"/>
                <a:ea typeface="楷体_GB2312" pitchFamily="49" charset="-122"/>
              </a:rPr>
              <a:t>14</a:t>
            </a:r>
            <a:r>
              <a:rPr lang="zh-CN" altLang="en-US" sz="2800" b="1" dirty="0">
                <a:latin typeface="楷体_GB2312" pitchFamily="49" charset="-122"/>
                <a:ea typeface="楷体_GB2312" pitchFamily="49" charset="-122"/>
              </a:rPr>
              <a:t>码的符号经常采用托架条，即在符号数据条的匝部和底部各加一个横条，其宽度和宽条相一致。</a:t>
            </a:r>
          </a:p>
          <a:p>
            <a:pPr>
              <a:lnSpc>
                <a:spcPct val="150000"/>
              </a:lnSpc>
              <a:defRPr/>
            </a:pPr>
            <a:r>
              <a:rPr lang="en-US" sz="2800" b="1" dirty="0">
                <a:latin typeface="楷体_GB2312" pitchFamily="49" charset="-122"/>
                <a:ea typeface="楷体_GB2312" pitchFamily="49" charset="-122"/>
              </a:rPr>
              <a:t>    (7)ITF</a:t>
            </a:r>
            <a:r>
              <a:rPr lang="en-US" altLang="zh-CN" sz="2800" b="1" dirty="0">
                <a:latin typeface="楷体_GB2312" pitchFamily="49" charset="-122"/>
                <a:ea typeface="楷体_GB2312" pitchFamily="49" charset="-122"/>
              </a:rPr>
              <a:t>—</a:t>
            </a:r>
            <a:r>
              <a:rPr lang="en-US" sz="2800" b="1" dirty="0">
                <a:latin typeface="楷体_GB2312" pitchFamily="49" charset="-122"/>
                <a:ea typeface="楷体_GB2312" pitchFamily="49" charset="-122"/>
              </a:rPr>
              <a:t>14</a:t>
            </a:r>
            <a:r>
              <a:rPr lang="zh-CN" altLang="en-US" sz="2800" b="1" dirty="0">
                <a:latin typeface="楷体_GB2312" pitchFamily="49" charset="-122"/>
                <a:ea typeface="楷体_GB2312" pitchFamily="49" charset="-122"/>
              </a:rPr>
              <a:t>适合于印刷在质量较差的包装材料上</a:t>
            </a:r>
            <a:r>
              <a:rPr lang="en-US"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如瓦楞纸箱</a:t>
            </a:r>
            <a:r>
              <a:rPr lang="en-US"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a:t>
            </a:r>
          </a:p>
        </p:txBody>
      </p:sp>
    </p:spTree>
  </p:cSld>
  <p:clrMapOvr>
    <a:masterClrMapping/>
  </p:clrMapOvr>
  <p:transition>
    <p:cover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a:extLst>
              <a:ext uri="{FF2B5EF4-FFF2-40B4-BE49-F238E27FC236}">
                <a16:creationId xmlns:a16="http://schemas.microsoft.com/office/drawing/2014/main" id="{E4772A1A-E59A-4C44-8ECC-817E58D233EB}"/>
              </a:ext>
            </a:extLst>
          </p:cNvPr>
          <p:cNvSpPr>
            <a:spLocks noGrp="1" noChangeArrowheads="1"/>
          </p:cNvSpPr>
          <p:nvPr>
            <p:ph type="body" idx="1"/>
          </p:nvPr>
        </p:nvSpPr>
        <p:spPr>
          <a:xfrm>
            <a:off x="1352551" y="1196976"/>
            <a:ext cx="7561263" cy="5661025"/>
          </a:xfrm>
        </p:spPr>
        <p:txBody>
          <a:bodyPr/>
          <a:lstStyle/>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储运单元条码是专门表示储运单元编码的条码，储运是指为便于搬运、仓储、订货、运输等，由消费单元组成的商品包装单元。</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chemeClr val="folHlink"/>
                </a:solidFill>
                <a:latin typeface="楷体_GB2312" pitchFamily="49" charset="-122"/>
                <a:ea typeface="楷体_GB2312" pitchFamily="49" charset="-122"/>
              </a:rPr>
              <a:t>储运单元条码中，又分为定量储运单元和变量储运单元。</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a:t>
            </a:r>
            <a:r>
              <a:rPr lang="zh-CN" altLang="en-US" sz="2800" dirty="0">
                <a:solidFill>
                  <a:srgbClr val="FF0066"/>
                </a:solidFill>
                <a:latin typeface="楷体_GB2312" pitchFamily="49" charset="-122"/>
                <a:ea typeface="楷体_GB2312" pitchFamily="49" charset="-122"/>
              </a:rPr>
              <a:t>定量储运单元是指由定量消费单元组成的储运单元，如成箱的牙膏、瓶装酒、药品、服装、烟草等。</a:t>
            </a:r>
          </a:p>
          <a:p>
            <a:pPr eaLnBrk="1" hangingPunct="1">
              <a:lnSpc>
                <a:spcPct val="120000"/>
              </a:lnSpc>
              <a:buFont typeface="Wingdings" panose="05000000000000000000" pitchFamily="2" charset="2"/>
              <a:buNone/>
            </a:pPr>
            <a:r>
              <a:rPr lang="zh-CN" altLang="en-US" sz="2800" dirty="0">
                <a:solidFill>
                  <a:srgbClr val="FF0066"/>
                </a:solidFill>
                <a:latin typeface="楷体_GB2312" pitchFamily="49" charset="-122"/>
                <a:ea typeface="楷体_GB2312" pitchFamily="49" charset="-122"/>
              </a:rPr>
              <a:t>      变量储运单元是指由变量消费单元组成的储运单元，如布匹、农产品、鲜肉类等。</a:t>
            </a:r>
          </a:p>
        </p:txBody>
      </p:sp>
      <p:sp>
        <p:nvSpPr>
          <p:cNvPr id="54275" name="Rectangle 4">
            <a:extLst>
              <a:ext uri="{FF2B5EF4-FFF2-40B4-BE49-F238E27FC236}">
                <a16:creationId xmlns:a16="http://schemas.microsoft.com/office/drawing/2014/main" id="{AF11AD37-88DE-4234-89A9-FB15B7D7EF66}"/>
              </a:ext>
            </a:extLst>
          </p:cNvPr>
          <p:cNvSpPr>
            <a:spLocks noChangeArrowheads="1"/>
          </p:cNvSpPr>
          <p:nvPr/>
        </p:nvSpPr>
        <p:spPr bwMode="auto">
          <a:xfrm>
            <a:off x="2936876" y="333375"/>
            <a:ext cx="4176713" cy="669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30000"/>
              </a:lnSpc>
              <a:spcBef>
                <a:spcPct val="20000"/>
              </a:spcBef>
              <a:buClr>
                <a:schemeClr val="hlink"/>
              </a:buClr>
              <a:buFont typeface="Wingdings" panose="05000000000000000000" pitchFamily="2" charset="2"/>
              <a:buNone/>
            </a:pPr>
            <a:r>
              <a:rPr lang="zh-CN" altLang="en-US" sz="3200" b="1" dirty="0">
                <a:solidFill>
                  <a:srgbClr val="0000FF"/>
                </a:solidFill>
                <a:ea typeface="楷体_GB2312" pitchFamily="49" charset="-122"/>
              </a:rPr>
              <a:t>储  运  单  元  条  码</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8FDD89E1-4DD5-40A3-AF76-B0E5FB377C73}"/>
              </a:ext>
            </a:extLst>
          </p:cNvPr>
          <p:cNvSpPr>
            <a:spLocks noGrp="1" noChangeArrowheads="1"/>
          </p:cNvSpPr>
          <p:nvPr>
            <p:ph type="title"/>
          </p:nvPr>
        </p:nvSpPr>
        <p:spPr/>
        <p:txBody>
          <a:bodyPr/>
          <a:lstStyle/>
          <a:p>
            <a:pPr algn="ctr"/>
            <a:r>
              <a:rPr lang="zh-CN" altLang="en-US" sz="3200" dirty="0">
                <a:solidFill>
                  <a:srgbClr val="0000FF"/>
                </a:solidFill>
                <a:ea typeface="楷体_GB2312" pitchFamily="49" charset="-122"/>
              </a:rPr>
              <a:t>储  运  单  元  条  码</a:t>
            </a:r>
            <a:endParaRPr lang="zh-CN" altLang="en-US" sz="3200" dirty="0">
              <a:ea typeface="宋体" panose="02010600030101010101" pitchFamily="2" charset="-122"/>
            </a:endParaRPr>
          </a:p>
        </p:txBody>
      </p:sp>
      <p:sp>
        <p:nvSpPr>
          <p:cNvPr id="55299" name="Rectangle 3">
            <a:extLst>
              <a:ext uri="{FF2B5EF4-FFF2-40B4-BE49-F238E27FC236}">
                <a16:creationId xmlns:a16="http://schemas.microsoft.com/office/drawing/2014/main" id="{E4A66D33-D6CD-4EBC-9B83-685F18AD0E6F}"/>
              </a:ext>
            </a:extLst>
          </p:cNvPr>
          <p:cNvSpPr>
            <a:spLocks noGrp="1" noChangeArrowheads="1"/>
          </p:cNvSpPr>
          <p:nvPr>
            <p:ph type="body" sz="half" idx="1"/>
          </p:nvPr>
        </p:nvSpPr>
        <p:spPr>
          <a:xfrm>
            <a:off x="838201" y="1295400"/>
            <a:ext cx="7643813" cy="1917700"/>
          </a:xfrm>
        </p:spPr>
        <p:txBody>
          <a:bodyPr/>
          <a:lstStyle/>
          <a:p>
            <a:pPr eaLnBrk="1" hangingPunct="1">
              <a:lnSpc>
                <a:spcPct val="150000"/>
              </a:lnSpc>
              <a:buFont typeface="Wingdings" panose="05000000000000000000" pitchFamily="2" charset="2"/>
              <a:buNone/>
            </a:pPr>
            <a:r>
              <a:rPr lang="zh-CN" altLang="en-US" sz="2400">
                <a:latin typeface="楷体_GB2312" pitchFamily="49" charset="-122"/>
                <a:ea typeface="楷体_GB2312" pitchFamily="49" charset="-122"/>
              </a:rPr>
              <a:t>      定量储运单元用</a:t>
            </a:r>
            <a:r>
              <a:rPr lang="en-US" altLang="zh-CN" sz="2400">
                <a:latin typeface="楷体_GB2312" pitchFamily="49" charset="-122"/>
                <a:ea typeface="楷体_GB2312" pitchFamily="49" charset="-122"/>
              </a:rPr>
              <a:t>14</a:t>
            </a:r>
            <a:r>
              <a:rPr lang="zh-CN" altLang="en-US" sz="2400">
                <a:latin typeface="楷体_GB2312" pitchFamily="49" charset="-122"/>
                <a:ea typeface="楷体_GB2312" pitchFamily="49" charset="-122"/>
              </a:rPr>
              <a:t>位的条码表示。</a:t>
            </a:r>
          </a:p>
          <a:p>
            <a:pPr eaLnBrk="1" hangingPunct="1">
              <a:lnSpc>
                <a:spcPct val="150000"/>
              </a:lnSpc>
              <a:buFont typeface="Wingdings" panose="05000000000000000000" pitchFamily="2" charset="2"/>
              <a:buNone/>
            </a:pPr>
            <a:r>
              <a:rPr lang="zh-CN" altLang="en-US" sz="2400">
                <a:latin typeface="楷体_GB2312" pitchFamily="49" charset="-122"/>
                <a:ea typeface="楷体_GB2312" pitchFamily="49" charset="-122"/>
              </a:rPr>
              <a:t>      变量储运单元编码由</a:t>
            </a:r>
            <a:r>
              <a:rPr lang="en-US" altLang="zh-CN" sz="2400">
                <a:latin typeface="楷体_GB2312" pitchFamily="49" charset="-122"/>
                <a:ea typeface="楷体_GB2312" pitchFamily="49" charset="-122"/>
              </a:rPr>
              <a:t>14</a:t>
            </a:r>
            <a:r>
              <a:rPr lang="zh-CN" altLang="en-US" sz="2400">
                <a:latin typeface="楷体_GB2312" pitchFamily="49" charset="-122"/>
                <a:ea typeface="楷体_GB2312" pitchFamily="49" charset="-122"/>
              </a:rPr>
              <a:t>位数字的主代码和</a:t>
            </a:r>
            <a:r>
              <a:rPr lang="en-US" altLang="zh-CN" sz="2400">
                <a:latin typeface="楷体_GB2312" pitchFamily="49" charset="-122"/>
                <a:ea typeface="楷体_GB2312" pitchFamily="49" charset="-122"/>
              </a:rPr>
              <a:t>6</a:t>
            </a:r>
            <a:r>
              <a:rPr lang="zh-CN" altLang="en-US" sz="2400">
                <a:latin typeface="楷体_GB2312" pitchFamily="49" charset="-122"/>
                <a:ea typeface="楷体_GB2312" pitchFamily="49" charset="-122"/>
              </a:rPr>
              <a:t>位数字的附加代码组成。</a:t>
            </a:r>
          </a:p>
        </p:txBody>
      </p:sp>
      <p:graphicFrame>
        <p:nvGraphicFramePr>
          <p:cNvPr id="248836" name="Group 4">
            <a:extLst>
              <a:ext uri="{FF2B5EF4-FFF2-40B4-BE49-F238E27FC236}">
                <a16:creationId xmlns:a16="http://schemas.microsoft.com/office/drawing/2014/main" id="{35777F48-1E60-4312-9B1A-D2B4318289B7}"/>
              </a:ext>
            </a:extLst>
          </p:cNvPr>
          <p:cNvGraphicFramePr>
            <a:graphicFrameLocks noGrp="1"/>
          </p:cNvGraphicFramePr>
          <p:nvPr>
            <p:ph sz="quarter" idx="2"/>
          </p:nvPr>
        </p:nvGraphicFramePr>
        <p:xfrm>
          <a:off x="776288" y="3281364"/>
          <a:ext cx="7993062" cy="503237"/>
        </p:xfrm>
        <a:graphic>
          <a:graphicData uri="http://schemas.openxmlformats.org/drawingml/2006/table">
            <a:tbl>
              <a:tblPr/>
              <a:tblGrid>
                <a:gridCol w="5256212">
                  <a:extLst>
                    <a:ext uri="{9D8B030D-6E8A-4147-A177-3AD203B41FA5}">
                      <a16:colId xmlns:a16="http://schemas.microsoft.com/office/drawing/2014/main" val="20000"/>
                    </a:ext>
                  </a:extLst>
                </a:gridCol>
                <a:gridCol w="2736850">
                  <a:extLst>
                    <a:ext uri="{9D8B030D-6E8A-4147-A177-3AD203B41FA5}">
                      <a16:colId xmlns:a16="http://schemas.microsoft.com/office/drawing/2014/main" val="20001"/>
                    </a:ext>
                  </a:extLst>
                </a:gridCol>
              </a:tblGrid>
              <a:tr h="503237">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000" b="1" i="0" u="none" strike="noStrike" cap="none" normalizeH="0" baseline="0">
                          <a:ln>
                            <a:noFill/>
                          </a:ln>
                          <a:solidFill>
                            <a:schemeClr val="tx1"/>
                          </a:solidFill>
                          <a:effectLst/>
                          <a:latin typeface="Verdana" pitchFamily="34" charset="0"/>
                          <a:ea typeface="宋体" pitchFamily="2" charset="-122"/>
                        </a:rPr>
                        <a:t>                         主  代  码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a:ln>
                            <a:noFill/>
                          </a:ln>
                          <a:solidFill>
                            <a:schemeClr val="tx1"/>
                          </a:solidFill>
                          <a:effectLst/>
                          <a:latin typeface="Verdana" pitchFamily="34" charset="0"/>
                          <a:ea typeface="宋体" pitchFamily="2" charset="-122"/>
                        </a:rPr>
                        <a:t>      </a:t>
                      </a:r>
                      <a:r>
                        <a:rPr kumimoji="0" lang="zh-CN" altLang="en-US" sz="1800" b="1" i="0" u="none" strike="noStrike" cap="none" normalizeH="0" baseline="0">
                          <a:ln>
                            <a:noFill/>
                          </a:ln>
                          <a:solidFill>
                            <a:schemeClr val="tx1"/>
                          </a:solidFill>
                          <a:effectLst/>
                          <a:latin typeface="Verdana" pitchFamily="34" charset="0"/>
                          <a:ea typeface="宋体" pitchFamily="2" charset="-122"/>
                        </a:rPr>
                        <a:t>附加代码</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8844" name="Group 12">
            <a:extLst>
              <a:ext uri="{FF2B5EF4-FFF2-40B4-BE49-F238E27FC236}">
                <a16:creationId xmlns:a16="http://schemas.microsoft.com/office/drawing/2014/main" id="{B3F7D1AC-79D1-498B-BCC2-066B03BFDDA7}"/>
              </a:ext>
            </a:extLst>
          </p:cNvPr>
          <p:cNvGraphicFramePr>
            <a:graphicFrameLocks noGrp="1"/>
          </p:cNvGraphicFramePr>
          <p:nvPr>
            <p:ph sz="quarter" idx="3"/>
          </p:nvPr>
        </p:nvGraphicFramePr>
        <p:xfrm>
          <a:off x="776288" y="3789364"/>
          <a:ext cx="8005762" cy="1901825"/>
        </p:xfrm>
        <a:graphic>
          <a:graphicData uri="http://schemas.openxmlformats.org/drawingml/2006/table">
            <a:tbl>
              <a:tblPr/>
              <a:tblGrid>
                <a:gridCol w="1008062">
                  <a:extLst>
                    <a:ext uri="{9D8B030D-6E8A-4147-A177-3AD203B41FA5}">
                      <a16:colId xmlns:a16="http://schemas.microsoft.com/office/drawing/2014/main" val="20000"/>
                    </a:ext>
                  </a:extLst>
                </a:gridCol>
                <a:gridCol w="3673475">
                  <a:extLst>
                    <a:ext uri="{9D8B030D-6E8A-4147-A177-3AD203B41FA5}">
                      <a16:colId xmlns:a16="http://schemas.microsoft.com/office/drawing/2014/main" val="20001"/>
                    </a:ext>
                  </a:extLst>
                </a:gridCol>
                <a:gridCol w="587375">
                  <a:extLst>
                    <a:ext uri="{9D8B030D-6E8A-4147-A177-3AD203B41FA5}">
                      <a16:colId xmlns:a16="http://schemas.microsoft.com/office/drawing/2014/main" val="20002"/>
                    </a:ext>
                  </a:extLst>
                </a:gridCol>
                <a:gridCol w="1860550">
                  <a:extLst>
                    <a:ext uri="{9D8B030D-6E8A-4147-A177-3AD203B41FA5}">
                      <a16:colId xmlns:a16="http://schemas.microsoft.com/office/drawing/2014/main" val="20003"/>
                    </a:ext>
                  </a:extLst>
                </a:gridCol>
                <a:gridCol w="876300">
                  <a:extLst>
                    <a:ext uri="{9D8B030D-6E8A-4147-A177-3AD203B41FA5}">
                      <a16:colId xmlns:a16="http://schemas.microsoft.com/office/drawing/2014/main" val="20004"/>
                    </a:ext>
                  </a:extLst>
                </a:gridCol>
              </a:tblGrid>
              <a:tr h="1359112">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变量储运</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单元包装</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指示字符</a:t>
                      </a:r>
                    </a:p>
                  </a:txBody>
                  <a:tcPr marT="45726" marB="4572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厂商识别代码</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与商品项目代码</a:t>
                      </a:r>
                    </a:p>
                  </a:txBody>
                  <a:tcPr marL="90000" marR="90000" marT="180024" marB="4680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校验</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字符</a:t>
                      </a:r>
                    </a:p>
                  </a:txBody>
                  <a:tcPr marL="90000" marR="90000" marT="288039" marB="4680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0" i="0" u="none" strike="noStrike" cap="none" normalizeH="0" baseline="0">
                          <a:ln>
                            <a:noFill/>
                          </a:ln>
                          <a:solidFill>
                            <a:schemeClr val="tx1"/>
                          </a:solidFill>
                          <a:effectLst/>
                          <a:latin typeface="Verdana" pitchFamily="34" charset="0"/>
                          <a:ea typeface="宋体" pitchFamily="2" charset="-122"/>
                        </a:rPr>
                        <a:t>     </a:t>
                      </a:r>
                      <a:r>
                        <a:rPr kumimoji="0" lang="zh-CN" altLang="en-US" sz="1600" b="1" i="0" u="none" strike="noStrike" cap="none" normalizeH="0" baseline="0">
                          <a:ln>
                            <a:noFill/>
                          </a:ln>
                          <a:solidFill>
                            <a:schemeClr val="tx1"/>
                          </a:solidFill>
                          <a:effectLst/>
                          <a:latin typeface="Verdana" pitchFamily="34" charset="0"/>
                          <a:ea typeface="宋体" pitchFamily="2" charset="-122"/>
                        </a:rPr>
                        <a:t>商品数量</a:t>
                      </a:r>
                    </a:p>
                  </a:txBody>
                  <a:tcPr marL="90000" marR="90000" marT="288039" marB="4680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校验</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字符</a:t>
                      </a:r>
                    </a:p>
                  </a:txBody>
                  <a:tcPr marL="90000" marR="90000" marT="288039" marB="4680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2713">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0" i="0" u="none" strike="noStrike" cap="none" normalizeH="0" baseline="0" dirty="0">
                          <a:ln>
                            <a:noFill/>
                          </a:ln>
                          <a:solidFill>
                            <a:schemeClr val="tx1"/>
                          </a:solidFill>
                          <a:effectLst/>
                          <a:latin typeface="Verdana" pitchFamily="34" charset="0"/>
                          <a:ea typeface="宋体" pitchFamily="2" charset="-122"/>
                        </a:rPr>
                        <a:t>    </a:t>
                      </a:r>
                      <a:r>
                        <a:rPr kumimoji="0" lang="en-US" altLang="zh-CN" sz="1800" b="1" i="0" u="none" strike="noStrike" cap="none" normalizeH="0" baseline="0" dirty="0">
                          <a:ln>
                            <a:noFill/>
                          </a:ln>
                          <a:solidFill>
                            <a:schemeClr val="tx1"/>
                          </a:solidFill>
                          <a:effectLst/>
                          <a:latin typeface="Verdana" pitchFamily="34" charset="0"/>
                          <a:ea typeface="宋体" pitchFamily="2" charset="-122"/>
                        </a:rPr>
                        <a:t>LI</a:t>
                      </a:r>
                    </a:p>
                  </a:txBody>
                  <a:tcPr marL="90000" marR="90000" marT="180024" marB="46806"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dirty="0">
                          <a:ln>
                            <a:noFill/>
                          </a:ln>
                          <a:solidFill>
                            <a:schemeClr val="tx1"/>
                          </a:solidFill>
                          <a:effectLst/>
                          <a:latin typeface="Verdana" pitchFamily="34" charset="0"/>
                          <a:ea typeface="宋体" pitchFamily="2" charset="-122"/>
                        </a:rPr>
                        <a:t> </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1</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2</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3</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4</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5</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6</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7</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8</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9</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10</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11</a:t>
                      </a:r>
                      <a:r>
                        <a:rPr kumimoji="0" lang="en-US" altLang="zh-CN" sz="1600" b="1" i="0" u="none" strike="noStrike" cap="none" normalizeH="0" baseline="0" dirty="0">
                          <a:ln>
                            <a:noFill/>
                          </a:ln>
                          <a:solidFill>
                            <a:schemeClr val="tx1"/>
                          </a:solidFill>
                          <a:effectLst/>
                          <a:latin typeface="Verdana" pitchFamily="34" charset="0"/>
                          <a:ea typeface="宋体" pitchFamily="2" charset="-122"/>
                        </a:rPr>
                        <a:t>X</a:t>
                      </a:r>
                      <a:r>
                        <a:rPr kumimoji="0" lang="en-US" altLang="zh-CN" sz="1600" b="1" i="0" u="none" strike="noStrike" cap="none" normalizeH="0" baseline="-25000" dirty="0">
                          <a:ln>
                            <a:noFill/>
                          </a:ln>
                          <a:solidFill>
                            <a:schemeClr val="tx1"/>
                          </a:solidFill>
                          <a:effectLst/>
                          <a:latin typeface="Verdana" pitchFamily="34" charset="0"/>
                          <a:ea typeface="宋体" pitchFamily="2" charset="-122"/>
                        </a:rPr>
                        <a:t>12</a:t>
                      </a:r>
                    </a:p>
                  </a:txBody>
                  <a:tcPr marL="90000" marR="90000" marT="46806" marB="252034"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a:ln>
                            <a:noFill/>
                          </a:ln>
                          <a:solidFill>
                            <a:schemeClr val="tx1"/>
                          </a:solidFill>
                          <a:effectLst/>
                          <a:latin typeface="Verdana" pitchFamily="34" charset="0"/>
                          <a:ea typeface="宋体" pitchFamily="2" charset="-122"/>
                        </a:rPr>
                        <a:t> </a:t>
                      </a:r>
                      <a:r>
                        <a:rPr kumimoji="0" lang="en-US" altLang="zh-CN" sz="1800" b="1" i="0" u="none" strike="noStrike" cap="none" normalizeH="0" baseline="0">
                          <a:ln>
                            <a:noFill/>
                          </a:ln>
                          <a:solidFill>
                            <a:schemeClr val="tx1"/>
                          </a:solidFill>
                          <a:effectLst/>
                          <a:latin typeface="Verdana" pitchFamily="34" charset="0"/>
                          <a:ea typeface="宋体" pitchFamily="2" charset="-122"/>
                        </a:rPr>
                        <a:t>C</a:t>
                      </a:r>
                      <a:r>
                        <a:rPr kumimoji="0" lang="en-US" altLang="zh-CN" sz="1800" b="1" i="0" u="none" strike="noStrike" cap="none" normalizeH="0" baseline="-25000">
                          <a:ln>
                            <a:noFill/>
                          </a:ln>
                          <a:solidFill>
                            <a:schemeClr val="tx1"/>
                          </a:solidFill>
                          <a:effectLst/>
                          <a:latin typeface="Verdana" pitchFamily="34" charset="0"/>
                          <a:ea typeface="宋体" pitchFamily="2" charset="-122"/>
                        </a:rPr>
                        <a:t>1</a:t>
                      </a:r>
                    </a:p>
                  </a:txBody>
                  <a:tcPr marT="45726" marB="4572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a:ln>
                            <a:noFill/>
                          </a:ln>
                          <a:solidFill>
                            <a:schemeClr val="tx1"/>
                          </a:solidFill>
                          <a:effectLst/>
                          <a:latin typeface="Verdana" pitchFamily="34" charset="0"/>
                          <a:ea typeface="宋体" pitchFamily="2" charset="-122"/>
                        </a:rPr>
                        <a:t> </a:t>
                      </a:r>
                      <a:r>
                        <a:rPr kumimoji="0" lang="en-US" altLang="zh-CN" sz="1600" b="1" i="0" u="none" strike="noStrike" cap="none" normalizeH="0" baseline="0">
                          <a:ln>
                            <a:noFill/>
                          </a:ln>
                          <a:solidFill>
                            <a:schemeClr val="tx1"/>
                          </a:solidFill>
                          <a:effectLst/>
                          <a:latin typeface="Verdana" pitchFamily="34" charset="0"/>
                          <a:ea typeface="宋体" pitchFamily="2" charset="-122"/>
                        </a:rPr>
                        <a:t>Q</a:t>
                      </a:r>
                      <a:r>
                        <a:rPr kumimoji="0" lang="en-US" altLang="zh-CN" sz="1600" b="1" i="0" u="none" strike="noStrike" cap="none" normalizeH="0" baseline="-25000">
                          <a:ln>
                            <a:noFill/>
                          </a:ln>
                          <a:solidFill>
                            <a:schemeClr val="tx1"/>
                          </a:solidFill>
                          <a:effectLst/>
                          <a:latin typeface="Verdana" pitchFamily="34" charset="0"/>
                          <a:ea typeface="宋体" pitchFamily="2" charset="-122"/>
                        </a:rPr>
                        <a:t>1 </a:t>
                      </a:r>
                      <a:r>
                        <a:rPr kumimoji="0" lang="en-US" altLang="zh-CN" sz="1600" b="1" i="0" u="none" strike="noStrike" cap="none" normalizeH="0" baseline="0">
                          <a:ln>
                            <a:noFill/>
                          </a:ln>
                          <a:solidFill>
                            <a:schemeClr val="tx1"/>
                          </a:solidFill>
                          <a:effectLst/>
                          <a:latin typeface="Verdana" pitchFamily="34" charset="0"/>
                          <a:ea typeface="宋体" pitchFamily="2" charset="-122"/>
                        </a:rPr>
                        <a:t>Q</a:t>
                      </a:r>
                      <a:r>
                        <a:rPr kumimoji="0" lang="en-US" altLang="zh-CN" sz="1600" b="1" i="0" u="none" strike="noStrike" cap="none" normalizeH="0" baseline="-25000">
                          <a:ln>
                            <a:noFill/>
                          </a:ln>
                          <a:solidFill>
                            <a:schemeClr val="tx1"/>
                          </a:solidFill>
                          <a:effectLst/>
                          <a:latin typeface="Verdana" pitchFamily="34" charset="0"/>
                          <a:ea typeface="宋体" pitchFamily="2" charset="-122"/>
                        </a:rPr>
                        <a:t>2 </a:t>
                      </a:r>
                      <a:r>
                        <a:rPr kumimoji="0" lang="en-US" altLang="zh-CN" sz="1600" b="1" i="0" u="none" strike="noStrike" cap="none" normalizeH="0" baseline="0">
                          <a:ln>
                            <a:noFill/>
                          </a:ln>
                          <a:solidFill>
                            <a:schemeClr val="tx1"/>
                          </a:solidFill>
                          <a:effectLst/>
                          <a:latin typeface="Verdana" pitchFamily="34" charset="0"/>
                          <a:ea typeface="宋体" pitchFamily="2" charset="-122"/>
                        </a:rPr>
                        <a:t>Q</a:t>
                      </a:r>
                      <a:r>
                        <a:rPr kumimoji="0" lang="en-US" altLang="zh-CN" sz="1600" b="1" i="0" u="none" strike="noStrike" cap="none" normalizeH="0" baseline="-25000">
                          <a:ln>
                            <a:noFill/>
                          </a:ln>
                          <a:solidFill>
                            <a:schemeClr val="tx1"/>
                          </a:solidFill>
                          <a:effectLst/>
                          <a:latin typeface="Verdana" pitchFamily="34" charset="0"/>
                          <a:ea typeface="宋体" pitchFamily="2" charset="-122"/>
                        </a:rPr>
                        <a:t>3 </a:t>
                      </a:r>
                      <a:r>
                        <a:rPr kumimoji="0" lang="en-US" altLang="zh-CN" sz="1600" b="1" i="0" u="none" strike="noStrike" cap="none" normalizeH="0" baseline="0">
                          <a:ln>
                            <a:noFill/>
                          </a:ln>
                          <a:solidFill>
                            <a:schemeClr val="tx1"/>
                          </a:solidFill>
                          <a:effectLst/>
                          <a:latin typeface="Verdana" pitchFamily="34" charset="0"/>
                          <a:ea typeface="宋体" pitchFamily="2" charset="-122"/>
                        </a:rPr>
                        <a:t>Q</a:t>
                      </a:r>
                      <a:r>
                        <a:rPr kumimoji="0" lang="en-US" altLang="zh-CN" sz="1600" b="1" i="0" u="none" strike="noStrike" cap="none" normalizeH="0" baseline="-25000">
                          <a:ln>
                            <a:noFill/>
                          </a:ln>
                          <a:solidFill>
                            <a:schemeClr val="tx1"/>
                          </a:solidFill>
                          <a:effectLst/>
                          <a:latin typeface="Verdana" pitchFamily="34" charset="0"/>
                          <a:ea typeface="宋体" pitchFamily="2" charset="-122"/>
                        </a:rPr>
                        <a:t>4 </a:t>
                      </a:r>
                      <a:r>
                        <a:rPr kumimoji="0" lang="en-US" altLang="zh-CN" sz="1600" b="1" i="0" u="none" strike="noStrike" cap="none" normalizeH="0" baseline="0">
                          <a:ln>
                            <a:noFill/>
                          </a:ln>
                          <a:solidFill>
                            <a:schemeClr val="tx1"/>
                          </a:solidFill>
                          <a:effectLst/>
                          <a:latin typeface="Verdana" pitchFamily="34" charset="0"/>
                          <a:ea typeface="宋体" pitchFamily="2" charset="-122"/>
                        </a:rPr>
                        <a:t>Q</a:t>
                      </a:r>
                      <a:r>
                        <a:rPr kumimoji="0" lang="en-US" altLang="zh-CN" sz="1600" b="1" i="0" u="none" strike="noStrike" cap="none" normalizeH="0" baseline="-25000">
                          <a:ln>
                            <a:noFill/>
                          </a:ln>
                          <a:solidFill>
                            <a:schemeClr val="tx1"/>
                          </a:solidFill>
                          <a:effectLst/>
                          <a:latin typeface="Verdana" pitchFamily="34" charset="0"/>
                          <a:ea typeface="宋体" pitchFamily="2" charset="-122"/>
                        </a:rPr>
                        <a:t>5</a:t>
                      </a:r>
                    </a:p>
                  </a:txBody>
                  <a:tcPr marT="45726" marB="45726"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a:ln>
                            <a:noFill/>
                          </a:ln>
                          <a:solidFill>
                            <a:schemeClr val="tx1"/>
                          </a:solidFill>
                          <a:effectLst/>
                          <a:latin typeface="Verdana" pitchFamily="34" charset="0"/>
                          <a:ea typeface="宋体" pitchFamily="2" charset="-122"/>
                        </a:rPr>
                        <a:t>   </a:t>
                      </a:r>
                      <a:r>
                        <a:rPr kumimoji="0" lang="en-US" altLang="zh-CN" sz="1800" b="1" i="0" u="none" strike="noStrike" cap="none" normalizeH="0" baseline="0" dirty="0">
                          <a:ln>
                            <a:noFill/>
                          </a:ln>
                          <a:solidFill>
                            <a:schemeClr val="tx1"/>
                          </a:solidFill>
                          <a:effectLst/>
                          <a:latin typeface="Verdana" pitchFamily="34" charset="0"/>
                          <a:ea typeface="宋体" pitchFamily="2" charset="-122"/>
                        </a:rPr>
                        <a:t>C</a:t>
                      </a:r>
                      <a:r>
                        <a:rPr kumimoji="0" lang="en-US" altLang="zh-CN" sz="1800" b="1" i="0" u="none" strike="noStrike" cap="none" normalizeH="0" baseline="-25000" dirty="0">
                          <a:ln>
                            <a:noFill/>
                          </a:ln>
                          <a:solidFill>
                            <a:schemeClr val="tx1"/>
                          </a:solidFill>
                          <a:effectLst/>
                          <a:latin typeface="Verdana" pitchFamily="34" charset="0"/>
                          <a:ea typeface="宋体" pitchFamily="2" charset="-122"/>
                        </a:rPr>
                        <a:t>2</a:t>
                      </a:r>
                    </a:p>
                  </a:txBody>
                  <a:tcPr marT="45726" marB="45726"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5329" name="Line 33">
            <a:extLst>
              <a:ext uri="{FF2B5EF4-FFF2-40B4-BE49-F238E27FC236}">
                <a16:creationId xmlns:a16="http://schemas.microsoft.com/office/drawing/2014/main" id="{722F9FFD-37D4-4595-BC83-CCDEEDCF4EDD}"/>
              </a:ext>
            </a:extLst>
          </p:cNvPr>
          <p:cNvSpPr>
            <a:spLocks noChangeShapeType="1"/>
          </p:cNvSpPr>
          <p:nvPr/>
        </p:nvSpPr>
        <p:spPr bwMode="auto">
          <a:xfrm>
            <a:off x="776288" y="3716339"/>
            <a:ext cx="0" cy="1081087"/>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E7281C-FE23-47E1-8A35-DEFA0D81B991}"/>
              </a:ext>
            </a:extLst>
          </p:cNvPr>
          <p:cNvSpPr>
            <a:spLocks noGrp="1"/>
          </p:cNvSpPr>
          <p:nvPr>
            <p:ph type="title"/>
          </p:nvPr>
        </p:nvSpPr>
        <p:spPr/>
        <p:txBody>
          <a:bodyPr/>
          <a:lstStyle/>
          <a:p>
            <a:r>
              <a:rPr lang="zh-CN" altLang="en-US" dirty="0"/>
              <a:t>第一节  条码识别技术</a:t>
            </a:r>
          </a:p>
        </p:txBody>
      </p:sp>
      <p:sp>
        <p:nvSpPr>
          <p:cNvPr id="3" name="内容占位符 2">
            <a:extLst>
              <a:ext uri="{FF2B5EF4-FFF2-40B4-BE49-F238E27FC236}">
                <a16:creationId xmlns:a16="http://schemas.microsoft.com/office/drawing/2014/main" id="{F7B33BD2-7E66-4AB3-8FFB-7E28736294B2}"/>
              </a:ext>
            </a:extLst>
          </p:cNvPr>
          <p:cNvSpPr>
            <a:spLocks noGrp="1"/>
          </p:cNvSpPr>
          <p:nvPr>
            <p:ph idx="1"/>
          </p:nvPr>
        </p:nvSpPr>
        <p:spPr/>
        <p:txBody>
          <a:bodyPr/>
          <a:lstStyle/>
          <a:p>
            <a:r>
              <a:rPr lang="zh-CN" altLang="en-US" dirty="0"/>
              <a:t>一、条码及扫描枝术概述</a:t>
            </a:r>
          </a:p>
          <a:p>
            <a:r>
              <a:rPr lang="zh-CN" altLang="en-US" dirty="0"/>
              <a:t>二、常用条码</a:t>
            </a:r>
          </a:p>
          <a:p>
            <a:r>
              <a:rPr lang="zh-CN" altLang="en-US" dirty="0"/>
              <a:t>三、</a:t>
            </a:r>
            <a:r>
              <a:rPr lang="en-US" altLang="zh-CN" dirty="0"/>
              <a:t>EAN</a:t>
            </a:r>
            <a:r>
              <a:rPr lang="zh-CN" altLang="en-US" dirty="0"/>
              <a:t>通用商品条码</a:t>
            </a:r>
          </a:p>
          <a:p>
            <a:r>
              <a:rPr lang="zh-CN" altLang="en-US" dirty="0"/>
              <a:t>四、条码识读原理</a:t>
            </a:r>
          </a:p>
        </p:txBody>
      </p:sp>
      <p:sp>
        <p:nvSpPr>
          <p:cNvPr id="4" name="页脚占位符 3">
            <a:extLst>
              <a:ext uri="{FF2B5EF4-FFF2-40B4-BE49-F238E27FC236}">
                <a16:creationId xmlns:a16="http://schemas.microsoft.com/office/drawing/2014/main" id="{C45790E1-8942-4CC5-87AC-DD685100E1CD}"/>
              </a:ext>
            </a:extLst>
          </p:cNvPr>
          <p:cNvSpPr>
            <a:spLocks noGrp="1"/>
          </p:cNvSpPr>
          <p:nvPr>
            <p:ph type="ftr" sz="quarter" idx="11"/>
          </p:nvPr>
        </p:nvSpPr>
        <p:spPr/>
        <p:txBody>
          <a:bodyPr/>
          <a:lstStyle/>
          <a:p>
            <a:endParaRPr lang="en-US" altLang="zh-CN"/>
          </a:p>
        </p:txBody>
      </p:sp>
    </p:spTree>
    <p:extLst>
      <p:ext uri="{BB962C8B-B14F-4D97-AF65-F5344CB8AC3E}">
        <p14:creationId xmlns:p14="http://schemas.microsoft.com/office/powerpoint/2010/main" val="24985911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86841136-0DE1-47FD-9606-16EC4A89EAC4}"/>
              </a:ext>
            </a:extLst>
          </p:cNvPr>
          <p:cNvSpPr>
            <a:spLocks noGrp="1" noChangeArrowheads="1"/>
          </p:cNvSpPr>
          <p:nvPr>
            <p:ph type="body" sz="half" idx="1"/>
          </p:nvPr>
        </p:nvSpPr>
        <p:spPr>
          <a:xfrm>
            <a:off x="1639888" y="836613"/>
            <a:ext cx="6985000" cy="5543550"/>
          </a:xfrm>
        </p:spPr>
        <p:txBody>
          <a:bodyPr/>
          <a:lstStyle/>
          <a:p>
            <a:pPr eaLnBrk="1" hangingPunct="1">
              <a:lnSpc>
                <a:spcPct val="140000"/>
              </a:lnSpc>
              <a:buFont typeface="Wingdings" panose="05000000000000000000" pitchFamily="2" charset="2"/>
              <a:buNone/>
            </a:pPr>
            <a:r>
              <a:rPr lang="zh-CN" altLang="en-US" sz="2400">
                <a:latin typeface="楷体_GB2312" pitchFamily="49" charset="-122"/>
                <a:ea typeface="楷体_GB2312" pitchFamily="49" charset="-122"/>
              </a:rPr>
              <a:t>       </a:t>
            </a:r>
            <a:endParaRPr lang="zh-CN" altLang="en-US">
              <a:solidFill>
                <a:srgbClr val="800000"/>
              </a:solidFill>
              <a:latin typeface="楷体_GB2312" pitchFamily="49" charset="-122"/>
              <a:ea typeface="楷体_GB2312" pitchFamily="49" charset="-122"/>
            </a:endParaRPr>
          </a:p>
          <a:p>
            <a:pPr eaLnBrk="1" hangingPunct="1">
              <a:lnSpc>
                <a:spcPct val="150000"/>
              </a:lnSpc>
              <a:buFont typeface="Wingdings" panose="05000000000000000000" pitchFamily="2" charset="2"/>
              <a:buNone/>
            </a:pPr>
            <a:r>
              <a:rPr lang="zh-CN" altLang="en-US">
                <a:latin typeface="楷体_GB2312" pitchFamily="49" charset="-122"/>
                <a:ea typeface="楷体_GB2312" pitchFamily="49" charset="-122"/>
              </a:rPr>
              <a:t>      例如：物流条形码</a:t>
            </a:r>
            <a:r>
              <a:rPr lang="en-US" altLang="zh-CN">
                <a:latin typeface="楷体_GB2312" pitchFamily="49" charset="-122"/>
                <a:ea typeface="楷体_GB2312" pitchFamily="49" charset="-122"/>
              </a:rPr>
              <a:t>26902952880041</a:t>
            </a:r>
            <a:r>
              <a:rPr lang="zh-CN" altLang="en-US">
                <a:latin typeface="楷体_GB2312" pitchFamily="49" charset="-122"/>
                <a:ea typeface="楷体_GB2312" pitchFamily="49" charset="-122"/>
              </a:rPr>
              <a:t>代表该包装容器装有中国贵州茅台酒厂的白酒</a:t>
            </a:r>
            <a:r>
              <a:rPr lang="en-US" altLang="zh-CN">
                <a:latin typeface="楷体_GB2312" pitchFamily="49" charset="-122"/>
                <a:ea typeface="楷体_GB2312" pitchFamily="49" charset="-122"/>
              </a:rPr>
              <a:t>24</a:t>
            </a:r>
            <a:r>
              <a:rPr lang="zh-CN" altLang="en-US">
                <a:latin typeface="楷体_GB2312" pitchFamily="49" charset="-122"/>
                <a:ea typeface="楷体_GB2312" pitchFamily="49" charset="-122"/>
              </a:rPr>
              <a:t>瓶。</a:t>
            </a:r>
          </a:p>
          <a:p>
            <a:pPr eaLnBrk="1" hangingPunct="1">
              <a:lnSpc>
                <a:spcPct val="150000"/>
              </a:lnSpc>
              <a:buFont typeface="Wingdings" panose="05000000000000000000" pitchFamily="2" charset="2"/>
              <a:buNone/>
            </a:pPr>
            <a:r>
              <a:rPr lang="zh-CN" altLang="en-US">
                <a:latin typeface="楷体_GB2312" pitchFamily="49" charset="-122"/>
                <a:ea typeface="楷体_GB2312" pitchFamily="49" charset="-122"/>
              </a:rPr>
              <a:t>     </a:t>
            </a:r>
          </a:p>
          <a:p>
            <a:pPr eaLnBrk="1" hangingPunct="1">
              <a:lnSpc>
                <a:spcPct val="150000"/>
              </a:lnSpc>
              <a:buFont typeface="Wingdings" panose="05000000000000000000" pitchFamily="2" charset="2"/>
              <a:buNone/>
            </a:pPr>
            <a:r>
              <a:rPr lang="zh-CN" altLang="en-US">
                <a:latin typeface="楷体_GB2312" pitchFamily="49" charset="-122"/>
                <a:ea typeface="楷体_GB2312" pitchFamily="49" charset="-122"/>
              </a:rPr>
              <a:t>      物流识别代码</a:t>
            </a:r>
            <a:r>
              <a:rPr lang="en-US" altLang="zh-CN">
                <a:latin typeface="楷体_GB2312" pitchFamily="49" charset="-122"/>
                <a:ea typeface="楷体_GB2312" pitchFamily="49" charset="-122"/>
              </a:rPr>
              <a:t>1</a:t>
            </a:r>
            <a:r>
              <a:rPr lang="zh-CN" altLang="en-US">
                <a:latin typeface="楷体_GB2312" pitchFamily="49" charset="-122"/>
                <a:ea typeface="楷体_GB2312" pitchFamily="49" charset="-122"/>
              </a:rPr>
              <a:t>代表集合包装容器装</a:t>
            </a:r>
            <a:r>
              <a:rPr lang="en-US" altLang="zh-CN">
                <a:latin typeface="楷体_GB2312" pitchFamily="49" charset="-122"/>
                <a:ea typeface="楷体_GB2312" pitchFamily="49" charset="-122"/>
              </a:rPr>
              <a:t>6</a:t>
            </a:r>
            <a:r>
              <a:rPr lang="zh-CN" altLang="en-US">
                <a:latin typeface="楷体_GB2312" pitchFamily="49" charset="-122"/>
                <a:ea typeface="楷体_GB2312" pitchFamily="49" charset="-122"/>
              </a:rPr>
              <a:t>瓶酒，</a:t>
            </a:r>
            <a:r>
              <a:rPr lang="en-US" altLang="zh-CN">
                <a:latin typeface="楷体_GB2312" pitchFamily="49" charset="-122"/>
                <a:ea typeface="楷体_GB2312" pitchFamily="49" charset="-122"/>
              </a:rPr>
              <a:t>2</a:t>
            </a:r>
            <a:r>
              <a:rPr lang="zh-CN" altLang="en-US">
                <a:latin typeface="楷体_GB2312" pitchFamily="49" charset="-122"/>
                <a:ea typeface="楷体_GB2312" pitchFamily="49" charset="-122"/>
              </a:rPr>
              <a:t>代表装</a:t>
            </a:r>
            <a:r>
              <a:rPr lang="en-US" altLang="zh-CN">
                <a:latin typeface="楷体_GB2312" pitchFamily="49" charset="-122"/>
                <a:ea typeface="楷体_GB2312" pitchFamily="49" charset="-122"/>
              </a:rPr>
              <a:t>24</a:t>
            </a:r>
            <a:r>
              <a:rPr lang="zh-CN" altLang="en-US">
                <a:latin typeface="楷体_GB2312" pitchFamily="49" charset="-122"/>
                <a:ea typeface="楷体_GB2312" pitchFamily="49" charset="-122"/>
              </a:rPr>
              <a:t>瓶酒。</a:t>
            </a:r>
          </a:p>
          <a:p>
            <a:pPr eaLnBrk="1" hangingPunct="1">
              <a:lnSpc>
                <a:spcPct val="140000"/>
              </a:lnSpc>
              <a:buFont typeface="Wingdings" panose="05000000000000000000" pitchFamily="2" charset="2"/>
              <a:buNone/>
            </a:pPr>
            <a:r>
              <a:rPr lang="zh-CN" altLang="en-US">
                <a:latin typeface="楷体_GB2312" pitchFamily="49" charset="-122"/>
                <a:ea typeface="楷体_GB2312" pitchFamily="49" charset="-122"/>
              </a:rPr>
              <a:t>     </a:t>
            </a:r>
          </a:p>
        </p:txBody>
      </p:sp>
      <p:sp>
        <p:nvSpPr>
          <p:cNvPr id="3" name="Rectangle 2">
            <a:extLst>
              <a:ext uri="{FF2B5EF4-FFF2-40B4-BE49-F238E27FC236}">
                <a16:creationId xmlns:a16="http://schemas.microsoft.com/office/drawing/2014/main" id="{517614BB-B970-4198-AF0B-759FE84DD94C}"/>
              </a:ext>
            </a:extLst>
          </p:cNvPr>
          <p:cNvSpPr>
            <a:spLocks noGrp="1" noChangeArrowheads="1"/>
          </p:cNvSpPr>
          <p:nvPr>
            <p:ph type="title"/>
          </p:nvPr>
        </p:nvSpPr>
        <p:spPr>
          <a:xfrm>
            <a:off x="495300" y="395288"/>
            <a:ext cx="8997950" cy="563562"/>
          </a:xfrm>
        </p:spPr>
        <p:txBody>
          <a:bodyPr/>
          <a:lstStyle/>
          <a:p>
            <a:pPr algn="ctr"/>
            <a:r>
              <a:rPr lang="zh-CN" altLang="en-US" sz="3200" dirty="0">
                <a:solidFill>
                  <a:srgbClr val="0000FF"/>
                </a:solidFill>
                <a:ea typeface="楷体_GB2312" pitchFamily="49" charset="-122"/>
              </a:rPr>
              <a:t>储  运  单  元  条  码</a:t>
            </a:r>
            <a:endParaRPr lang="zh-CN" altLang="en-US" sz="3200" dirty="0">
              <a:ea typeface="宋体" panose="02010600030101010101" pitchFamily="2" charset="-122"/>
            </a:endParaRPr>
          </a:p>
        </p:txBody>
      </p:sp>
    </p:spTree>
  </p:cSld>
  <p:clrMapOvr>
    <a:masterClrMapping/>
  </p:clrMapOvr>
  <p:transition>
    <p:cove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E206293C-F33B-401F-B76E-8FB21ECE69E5}"/>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
        <p:nvSpPr>
          <p:cNvPr id="57347" name="Rectangle 3">
            <a:extLst>
              <a:ext uri="{FF2B5EF4-FFF2-40B4-BE49-F238E27FC236}">
                <a16:creationId xmlns:a16="http://schemas.microsoft.com/office/drawing/2014/main" id="{25245719-3862-40B1-B6E8-D308B984845E}"/>
              </a:ext>
            </a:extLst>
          </p:cNvPr>
          <p:cNvSpPr>
            <a:spLocks noGrp="1" noChangeArrowheads="1"/>
          </p:cNvSpPr>
          <p:nvPr>
            <p:ph type="body" idx="1"/>
          </p:nvPr>
        </p:nvSpPr>
        <p:spPr>
          <a:xfrm>
            <a:off x="1208089" y="1557339"/>
            <a:ext cx="7570787" cy="4772025"/>
          </a:xfrm>
        </p:spPr>
        <p:txBody>
          <a:bodyPr/>
          <a:lstStyle/>
          <a:p>
            <a:pPr eaLnBrk="1" hangingPunct="1">
              <a:lnSpc>
                <a:spcPct val="120000"/>
              </a:lnSpc>
              <a:buFont typeface="Wingdings" panose="05000000000000000000" pitchFamily="2" charset="2"/>
              <a:buNone/>
            </a:pPr>
            <a:r>
              <a:rPr lang="en-US" altLang="zh-CN" sz="2800" dirty="0">
                <a:solidFill>
                  <a:srgbClr val="800000"/>
                </a:solidFill>
                <a:latin typeface="楷体_GB2312" pitchFamily="49" charset="-122"/>
                <a:ea typeface="楷体_GB2312" pitchFamily="49" charset="-122"/>
              </a:rPr>
              <a:t>5. EAN-128</a:t>
            </a:r>
            <a:r>
              <a:rPr lang="zh-CN" altLang="en-US" sz="2800" dirty="0">
                <a:solidFill>
                  <a:srgbClr val="800000"/>
                </a:solidFill>
                <a:latin typeface="楷体_GB2312" pitchFamily="49" charset="-122"/>
                <a:ea typeface="楷体_GB2312" pitchFamily="49" charset="-122"/>
              </a:rPr>
              <a:t>条码</a:t>
            </a:r>
          </a:p>
          <a:p>
            <a:pPr eaLnBrk="1" hangingPunct="1">
              <a:lnSpc>
                <a:spcPct val="140000"/>
              </a:lnSpc>
              <a:buFont typeface="Wingdings" panose="05000000000000000000" pitchFamily="2" charset="2"/>
              <a:buNone/>
            </a:pPr>
            <a:r>
              <a:rPr lang="zh-CN" altLang="en-US" sz="2800" dirty="0">
                <a:latin typeface="楷体_GB2312" pitchFamily="49" charset="-122"/>
                <a:ea typeface="楷体_GB2312" pitchFamily="49" charset="-122"/>
              </a:rPr>
              <a:t>      商品条码与储运条码都属于不携带信息的标识码，在物流配送过程中，如果需要将生产日期、有效日期、运输包装序号、重量、尺寸、体积、送出地址、送达地址等重要信息条码化，以便扫描输入，这时就可应用贸易单元</a:t>
            </a:r>
            <a:r>
              <a:rPr lang="en-US" altLang="zh-CN" sz="2800" dirty="0">
                <a:latin typeface="楷体_GB2312" pitchFamily="49" charset="-122"/>
                <a:ea typeface="楷体_GB2312" pitchFamily="49" charset="-122"/>
              </a:rPr>
              <a:t>128</a:t>
            </a:r>
            <a:r>
              <a:rPr lang="zh-CN" altLang="en-US" sz="2800" dirty="0">
                <a:latin typeface="楷体_GB2312" pitchFamily="49" charset="-122"/>
                <a:ea typeface="楷体_GB2312" pitchFamily="49" charset="-122"/>
              </a:rPr>
              <a:t>条码</a:t>
            </a:r>
            <a:r>
              <a:rPr lang="en-US" altLang="zh-CN" sz="2800" dirty="0">
                <a:latin typeface="楷体_GB2312" pitchFamily="49" charset="-122"/>
                <a:ea typeface="楷体_GB2312" pitchFamily="49" charset="-122"/>
              </a:rPr>
              <a:t>(EAN—128)</a:t>
            </a:r>
            <a:r>
              <a:rPr lang="zh-CN" altLang="en-US" sz="2800" dirty="0">
                <a:latin typeface="楷体_GB2312" pitchFamily="49" charset="-122"/>
                <a:ea typeface="楷体_GB2312" pitchFamily="49" charset="-122"/>
              </a:rPr>
              <a:t>。</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0700A3E9-5EBF-45F2-89FD-9607219BDA31}"/>
              </a:ext>
            </a:extLst>
          </p:cNvPr>
          <p:cNvSpPr>
            <a:spLocks noGrp="1" noChangeArrowheads="1"/>
          </p:cNvSpPr>
          <p:nvPr>
            <p:ph type="title"/>
          </p:nvPr>
        </p:nvSpPr>
        <p:spPr/>
        <p:txBody>
          <a:bodyPr/>
          <a:lstStyle/>
          <a:p>
            <a:pPr eaLnBrk="1" hangingPunct="1"/>
            <a:r>
              <a:rPr lang="zh-CN" altLang="en-US" sz="3200">
                <a:solidFill>
                  <a:srgbClr val="0000FF"/>
                </a:solidFill>
                <a:latin typeface="楷体_GB2312" pitchFamily="49" charset="-122"/>
                <a:ea typeface="楷体_GB2312" pitchFamily="49" charset="-122"/>
              </a:rPr>
              <a:t>（三）</a:t>
            </a:r>
            <a:r>
              <a:rPr lang="en-US" altLang="zh-CN" sz="3200">
                <a:solidFill>
                  <a:srgbClr val="0000FF"/>
                </a:solidFill>
                <a:latin typeface="楷体_GB2312" pitchFamily="49" charset="-122"/>
                <a:ea typeface="楷体_GB2312" pitchFamily="49" charset="-122"/>
              </a:rPr>
              <a:t>EAN</a:t>
            </a:r>
            <a:r>
              <a:rPr lang="zh-CN" altLang="en-US" sz="3200">
                <a:solidFill>
                  <a:srgbClr val="0000FF"/>
                </a:solidFill>
                <a:latin typeface="楷体_GB2312" pitchFamily="49" charset="-122"/>
                <a:ea typeface="楷体_GB2312" pitchFamily="49" charset="-122"/>
              </a:rPr>
              <a:t>通用商品条码</a:t>
            </a:r>
            <a:endParaRPr lang="zh-CN" altLang="en-US" sz="3200">
              <a:solidFill>
                <a:srgbClr val="0000FF"/>
              </a:solidFill>
              <a:ea typeface="宋体" panose="02010600030101010101" pitchFamily="2" charset="-122"/>
            </a:endParaRPr>
          </a:p>
        </p:txBody>
      </p:sp>
      <p:sp>
        <p:nvSpPr>
          <p:cNvPr id="58371" name="Rectangle 3">
            <a:extLst>
              <a:ext uri="{FF2B5EF4-FFF2-40B4-BE49-F238E27FC236}">
                <a16:creationId xmlns:a16="http://schemas.microsoft.com/office/drawing/2014/main" id="{44E1A900-64F6-44B3-9158-344222013124}"/>
              </a:ext>
            </a:extLst>
          </p:cNvPr>
          <p:cNvSpPr>
            <a:spLocks noGrp="1" noChangeArrowheads="1"/>
          </p:cNvSpPr>
          <p:nvPr>
            <p:ph type="body" idx="1"/>
          </p:nvPr>
        </p:nvSpPr>
        <p:spPr>
          <a:xfrm>
            <a:off x="1208089" y="1557339"/>
            <a:ext cx="7570787" cy="4772025"/>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贸易单元</a:t>
            </a:r>
            <a:r>
              <a:rPr lang="en-US" altLang="zh-CN" sz="2800" dirty="0">
                <a:latin typeface="楷体_GB2312" pitchFamily="49" charset="-122"/>
                <a:ea typeface="楷体_GB2312" pitchFamily="49" charset="-122"/>
              </a:rPr>
              <a:t>128</a:t>
            </a:r>
            <a:r>
              <a:rPr lang="zh-CN" altLang="en-US" sz="2800" dirty="0">
                <a:latin typeface="楷体_GB2312" pitchFamily="49" charset="-122"/>
                <a:ea typeface="楷体_GB2312" pitchFamily="49" charset="-122"/>
              </a:rPr>
              <a:t>条码</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以下简称</a:t>
            </a:r>
            <a:r>
              <a:rPr lang="en-US" altLang="zh-CN" sz="2800" dirty="0">
                <a:latin typeface="楷体_GB2312" pitchFamily="49" charset="-122"/>
                <a:ea typeface="楷体_GB2312" pitchFamily="49" charset="-122"/>
              </a:rPr>
              <a:t>128</a:t>
            </a:r>
            <a:r>
              <a:rPr lang="zh-CN" altLang="en-US" sz="2800" dirty="0">
                <a:latin typeface="楷体_GB2312" pitchFamily="49" charset="-122"/>
                <a:ea typeface="楷体_GB2312" pitchFamily="49" charset="-122"/>
              </a:rPr>
              <a:t>码</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是一种可变长度的连续型条码，可携带大量信息，所以其应用领域非常广泛，包括制造业的生产流程控制、批发物流业或运输业的仓储管理、车辆调配、货物追踪、医院血液样本的管理、政府对管制药品的控制追踪等。</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a:extLst>
              <a:ext uri="{FF2B5EF4-FFF2-40B4-BE49-F238E27FC236}">
                <a16:creationId xmlns:a16="http://schemas.microsoft.com/office/drawing/2014/main" id="{BAEF8A83-4346-419F-80FD-9B0E52F46A4E}"/>
              </a:ext>
            </a:extLst>
          </p:cNvPr>
          <p:cNvSpPr>
            <a:spLocks noGrp="1" noChangeArrowheads="1"/>
          </p:cNvSpPr>
          <p:nvPr>
            <p:ph type="body" idx="1"/>
          </p:nvPr>
        </p:nvSpPr>
        <p:spPr>
          <a:xfrm>
            <a:off x="1123950" y="3200401"/>
            <a:ext cx="7602538" cy="3800475"/>
          </a:xfrm>
        </p:spPr>
        <p:txBody>
          <a:bodyPr/>
          <a:lstStyle/>
          <a:p>
            <a:pPr>
              <a:lnSpc>
                <a:spcPct val="150000"/>
              </a:lnSpc>
              <a:buFont typeface="Wingdings" panose="05000000000000000000" pitchFamily="2" charset="2"/>
              <a:buNone/>
            </a:pPr>
            <a:r>
              <a:rPr lang="zh-CN" altLang="en-US" sz="2400" dirty="0">
                <a:latin typeface="楷体_GB2312" pitchFamily="49" charset="-122"/>
                <a:ea typeface="楷体_GB2312" pitchFamily="49" charset="-122"/>
              </a:rPr>
              <a:t>       </a:t>
            </a:r>
            <a:r>
              <a:rPr lang="en-US" altLang="zh-CN" sz="2400" dirty="0">
                <a:latin typeface="楷体_GB2312" pitchFamily="49" charset="-122"/>
                <a:ea typeface="楷体_GB2312" pitchFamily="49" charset="-122"/>
              </a:rPr>
              <a:t>EAN—128</a:t>
            </a:r>
            <a:r>
              <a:rPr lang="zh-CN" altLang="en-US" sz="2400" dirty="0">
                <a:latin typeface="楷体_GB2312" pitchFamily="49" charset="-122"/>
                <a:ea typeface="楷体_GB2312" pitchFamily="49" charset="-122"/>
              </a:rPr>
              <a:t>码制是目前可用的最完整、高密度、可靠、应用灵活的字母数字型一维码制之</a:t>
            </a:r>
            <a:r>
              <a:rPr lang="en-US" altLang="zh-CN" sz="2400" dirty="0">
                <a:latin typeface="楷体_GB2312" pitchFamily="49" charset="-122"/>
                <a:ea typeface="楷体_GB2312" pitchFamily="49" charset="-122"/>
              </a:rPr>
              <a:t>—</a:t>
            </a:r>
            <a:r>
              <a:rPr lang="zh-CN" altLang="en-US" sz="2400" dirty="0">
                <a:latin typeface="楷体_GB2312" pitchFamily="49" charset="-122"/>
                <a:ea typeface="楷体_GB2312" pitchFamily="49" charset="-122"/>
              </a:rPr>
              <a:t>。它允许表示可变长度的数据，并且能将若干个信息编码在一个条码符号中。上图中，括号内的数字为应用表示符，表示紧随其后的数字所表示的内容。如</a:t>
            </a:r>
            <a:r>
              <a:rPr lang="en-US" altLang="zh-CN" sz="2400" dirty="0">
                <a:latin typeface="楷体_GB2312" pitchFamily="49" charset="-122"/>
                <a:ea typeface="楷体_GB2312" pitchFamily="49" charset="-122"/>
              </a:rPr>
              <a:t>(01)</a:t>
            </a:r>
            <a:r>
              <a:rPr lang="zh-CN" altLang="en-US" sz="2400" dirty="0">
                <a:latin typeface="楷体_GB2312" pitchFamily="49" charset="-122"/>
                <a:ea typeface="楷体_GB2312" pitchFamily="49" charset="-122"/>
              </a:rPr>
              <a:t>表示货运包装箱代码，</a:t>
            </a:r>
            <a:r>
              <a:rPr lang="en-US" altLang="zh-CN" sz="2400" dirty="0">
                <a:latin typeface="楷体_GB2312" pitchFamily="49" charset="-122"/>
                <a:ea typeface="楷体_GB2312" pitchFamily="49" charset="-122"/>
              </a:rPr>
              <a:t>(15)</a:t>
            </a:r>
            <a:r>
              <a:rPr lang="zh-CN" altLang="en-US" sz="2400" dirty="0">
                <a:latin typeface="楷体_GB2312" pitchFamily="49" charset="-122"/>
                <a:ea typeface="楷体_GB2312" pitchFamily="49" charset="-122"/>
              </a:rPr>
              <a:t>表示保质期，</a:t>
            </a:r>
            <a:r>
              <a:rPr lang="en-US" altLang="zh-CN" sz="2400" dirty="0">
                <a:latin typeface="楷体_GB2312" pitchFamily="49" charset="-122"/>
                <a:ea typeface="楷体_GB2312" pitchFamily="49" charset="-122"/>
              </a:rPr>
              <a:t>(10)</a:t>
            </a:r>
            <a:r>
              <a:rPr lang="zh-CN" altLang="en-US" sz="2400" dirty="0">
                <a:latin typeface="楷体_GB2312" pitchFamily="49" charset="-122"/>
                <a:ea typeface="楷体_GB2312" pitchFamily="49" charset="-122"/>
              </a:rPr>
              <a:t>表示批号。</a:t>
            </a:r>
          </a:p>
        </p:txBody>
      </p:sp>
      <p:pic>
        <p:nvPicPr>
          <p:cNvPr id="59395" name="图片 26" descr="sspictmp006C34">
            <a:extLst>
              <a:ext uri="{FF2B5EF4-FFF2-40B4-BE49-F238E27FC236}">
                <a16:creationId xmlns:a16="http://schemas.microsoft.com/office/drawing/2014/main" id="{B40EB1DB-AD9A-4F59-B335-1947C5574C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0" y="1282700"/>
            <a:ext cx="7429500"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Rectangle 2">
            <a:extLst>
              <a:ext uri="{FF2B5EF4-FFF2-40B4-BE49-F238E27FC236}">
                <a16:creationId xmlns:a16="http://schemas.microsoft.com/office/drawing/2014/main" id="{14ADF190-3D42-4139-B586-38EF2799EE08}"/>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6F40F5E5-AC77-486D-BA6C-998EFC903348}"/>
              </a:ext>
            </a:extLst>
          </p:cNvPr>
          <p:cNvSpPr>
            <a:spLocks noGrp="1" noChangeArrowheads="1"/>
          </p:cNvSpPr>
          <p:nvPr>
            <p:ph type="title"/>
          </p:nvPr>
        </p:nvSpPr>
        <p:spPr/>
        <p:txBody>
          <a:bodyPr/>
          <a:lstStyle/>
          <a:p>
            <a:pPr eaLnBrk="1" hangingPunct="1"/>
            <a:r>
              <a:rPr lang="zh-CN" altLang="en-US" sz="3200" dirty="0">
                <a:solidFill>
                  <a:srgbClr val="0000FF"/>
                </a:solidFill>
                <a:ea typeface="楷体_GB2312" pitchFamily="49" charset="-122"/>
              </a:rPr>
              <a:t>条码应用标识符含义</a:t>
            </a:r>
          </a:p>
        </p:txBody>
      </p:sp>
      <p:graphicFrame>
        <p:nvGraphicFramePr>
          <p:cNvPr id="5" name="表格 4">
            <a:extLst>
              <a:ext uri="{FF2B5EF4-FFF2-40B4-BE49-F238E27FC236}">
                <a16:creationId xmlns:a16="http://schemas.microsoft.com/office/drawing/2014/main" id="{E726990D-7F3F-44DC-986C-E891A646FBEB}"/>
              </a:ext>
            </a:extLst>
          </p:cNvPr>
          <p:cNvGraphicFramePr>
            <a:graphicFrameLocks noGrp="1"/>
          </p:cNvGraphicFramePr>
          <p:nvPr/>
        </p:nvGraphicFramePr>
        <p:xfrm>
          <a:off x="481014" y="1114425"/>
          <a:ext cx="8929687" cy="5608824"/>
        </p:xfrm>
        <a:graphic>
          <a:graphicData uri="http://schemas.openxmlformats.org/drawingml/2006/table">
            <a:tbl>
              <a:tblPr firstRow="1" bandRow="1">
                <a:tableStyleId>{5C22544A-7EE6-4342-B048-85BDC9FD1C3A}</a:tableStyleId>
              </a:tblPr>
              <a:tblGrid>
                <a:gridCol w="1000130">
                  <a:extLst>
                    <a:ext uri="{9D8B030D-6E8A-4147-A177-3AD203B41FA5}">
                      <a16:colId xmlns:a16="http://schemas.microsoft.com/office/drawing/2014/main" val="20000"/>
                    </a:ext>
                  </a:extLst>
                </a:gridCol>
                <a:gridCol w="2143132">
                  <a:extLst>
                    <a:ext uri="{9D8B030D-6E8A-4147-A177-3AD203B41FA5}">
                      <a16:colId xmlns:a16="http://schemas.microsoft.com/office/drawing/2014/main" val="20001"/>
                    </a:ext>
                  </a:extLst>
                </a:gridCol>
                <a:gridCol w="928691">
                  <a:extLst>
                    <a:ext uri="{9D8B030D-6E8A-4147-A177-3AD203B41FA5}">
                      <a16:colId xmlns:a16="http://schemas.microsoft.com/office/drawing/2014/main" val="20002"/>
                    </a:ext>
                  </a:extLst>
                </a:gridCol>
                <a:gridCol w="4857734">
                  <a:extLst>
                    <a:ext uri="{9D8B030D-6E8A-4147-A177-3AD203B41FA5}">
                      <a16:colId xmlns:a16="http://schemas.microsoft.com/office/drawing/2014/main" val="20003"/>
                    </a:ext>
                  </a:extLst>
                </a:gridCol>
              </a:tblGrid>
              <a:tr h="640043">
                <a:tc>
                  <a:txBody>
                    <a:bodyPr/>
                    <a:lstStyle/>
                    <a:p>
                      <a:pPr algn="ctr"/>
                      <a:r>
                        <a:rPr lang="zh-CN" altLang="en-US" sz="1800" b="1" dirty="0">
                          <a:latin typeface="楷体_GB2312" pitchFamily="49" charset="-122"/>
                          <a:ea typeface="楷体_GB2312" pitchFamily="49" charset="-122"/>
                        </a:rPr>
                        <a:t>应用标识符</a:t>
                      </a:r>
                    </a:p>
                  </a:txBody>
                  <a:tcPr marT="45717" marB="45717"/>
                </a:tc>
                <a:tc>
                  <a:txBody>
                    <a:bodyPr/>
                    <a:lstStyle/>
                    <a:p>
                      <a:pPr algn="ctr"/>
                      <a:r>
                        <a:rPr lang="zh-CN" altLang="en-US" sz="1800" b="1" dirty="0">
                          <a:latin typeface="楷体_GB2312" pitchFamily="49" charset="-122"/>
                          <a:ea typeface="楷体_GB2312" pitchFamily="49" charset="-122"/>
                        </a:rPr>
                        <a:t>含  义</a:t>
                      </a:r>
                    </a:p>
                  </a:txBody>
                  <a:tcPr marT="45717" marB="45717"/>
                </a:tc>
                <a:tc>
                  <a:txBody>
                    <a:bodyPr/>
                    <a:lstStyle/>
                    <a:p>
                      <a:pPr algn="ctr"/>
                      <a:r>
                        <a:rPr lang="zh-CN" altLang="en-US" sz="1800" b="1" dirty="0">
                          <a:latin typeface="楷体_GB2312" pitchFamily="49" charset="-122"/>
                          <a:ea typeface="楷体_GB2312" pitchFamily="49" charset="-122"/>
                        </a:rPr>
                        <a:t>应用标识符</a:t>
                      </a:r>
                    </a:p>
                  </a:txBody>
                  <a:tcPr marT="45717" marB="45717"/>
                </a:tc>
                <a:tc>
                  <a:txBody>
                    <a:bodyPr/>
                    <a:lstStyle/>
                    <a:p>
                      <a:pPr algn="ctr"/>
                      <a:r>
                        <a:rPr lang="zh-CN" altLang="en-US" sz="1800" b="1" dirty="0">
                          <a:latin typeface="楷体_GB2312" pitchFamily="49" charset="-122"/>
                          <a:ea typeface="楷体_GB2312" pitchFamily="49" charset="-122"/>
                        </a:rPr>
                        <a:t>含  义</a:t>
                      </a:r>
                    </a:p>
                  </a:txBody>
                  <a:tcPr marT="45717" marB="45717"/>
                </a:tc>
                <a:extLst>
                  <a:ext uri="{0D108BD9-81ED-4DB2-BD59-A6C34878D82A}">
                    <a16:rowId xmlns:a16="http://schemas.microsoft.com/office/drawing/2014/main" val="10000"/>
                  </a:ext>
                </a:extLst>
              </a:tr>
              <a:tr h="640043">
                <a:tc>
                  <a:txBody>
                    <a:bodyPr/>
                    <a:lstStyle/>
                    <a:p>
                      <a:pPr algn="ctr"/>
                      <a:r>
                        <a:rPr lang="en-US" altLang="zh-CN" sz="1800" b="1" dirty="0">
                          <a:latin typeface="楷体_GB2312" pitchFamily="49" charset="-122"/>
                          <a:ea typeface="楷体_GB2312" pitchFamily="49" charset="-122"/>
                        </a:rPr>
                        <a:t>00</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系列货运包装箱代码</a:t>
                      </a:r>
                    </a:p>
                  </a:txBody>
                  <a:tcPr marT="45717" marB="45717"/>
                </a:tc>
                <a:tc>
                  <a:txBody>
                    <a:bodyPr/>
                    <a:lstStyle/>
                    <a:p>
                      <a:pPr algn="ctr"/>
                      <a:r>
                        <a:rPr lang="en-US" altLang="zh-CN" sz="1800" b="1" dirty="0">
                          <a:latin typeface="楷体_GB2312" pitchFamily="49" charset="-122"/>
                          <a:ea typeface="楷体_GB2312" pitchFamily="49" charset="-122"/>
                        </a:rPr>
                        <a:t>22</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数量、日期、批号（医疗保健业用）</a:t>
                      </a:r>
                    </a:p>
                  </a:txBody>
                  <a:tcPr marT="45717" marB="45717"/>
                </a:tc>
                <a:extLst>
                  <a:ext uri="{0D108BD9-81ED-4DB2-BD59-A6C34878D82A}">
                    <a16:rowId xmlns:a16="http://schemas.microsoft.com/office/drawing/2014/main" val="10001"/>
                  </a:ext>
                </a:extLst>
              </a:tr>
              <a:tr h="640043">
                <a:tc>
                  <a:txBody>
                    <a:bodyPr/>
                    <a:lstStyle/>
                    <a:p>
                      <a:pPr algn="ctr"/>
                      <a:r>
                        <a:rPr lang="en-US" altLang="zh-CN" sz="1800" b="1" dirty="0">
                          <a:latin typeface="楷体_GB2312" pitchFamily="49" charset="-122"/>
                          <a:ea typeface="楷体_GB2312" pitchFamily="49" charset="-122"/>
                        </a:rPr>
                        <a:t>01</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货运包装箱代码</a:t>
                      </a:r>
                      <a:r>
                        <a:rPr lang="en-US" altLang="zh-CN" sz="1800" b="1" dirty="0">
                          <a:latin typeface="楷体_GB2312" pitchFamily="49" charset="-122"/>
                          <a:ea typeface="楷体_GB2312" pitchFamily="49" charset="-122"/>
                        </a:rPr>
                        <a:t>SCC-14</a:t>
                      </a:r>
                      <a:endParaRPr lang="zh-CN" altLang="en-US" sz="1800" b="1" dirty="0">
                        <a:latin typeface="楷体_GB2312" pitchFamily="49" charset="-122"/>
                        <a:ea typeface="楷体_GB2312" pitchFamily="49" charset="-122"/>
                      </a:endParaRPr>
                    </a:p>
                  </a:txBody>
                  <a:tcPr marT="45717" marB="45717"/>
                </a:tc>
                <a:tc>
                  <a:txBody>
                    <a:bodyPr/>
                    <a:lstStyle/>
                    <a:p>
                      <a:pPr algn="ctr"/>
                      <a:r>
                        <a:rPr lang="en-US" altLang="zh-CN" sz="1800" b="1" dirty="0">
                          <a:latin typeface="楷体_GB2312" pitchFamily="49" charset="-122"/>
                          <a:ea typeface="楷体_GB2312" pitchFamily="49" charset="-122"/>
                        </a:rPr>
                        <a:t>30</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数量</a:t>
                      </a:r>
                    </a:p>
                  </a:txBody>
                  <a:tcPr marT="45717" marB="45717"/>
                </a:tc>
                <a:extLst>
                  <a:ext uri="{0D108BD9-81ED-4DB2-BD59-A6C34878D82A}">
                    <a16:rowId xmlns:a16="http://schemas.microsoft.com/office/drawing/2014/main" val="10002"/>
                  </a:ext>
                </a:extLst>
              </a:tr>
              <a:tr h="370818">
                <a:tc>
                  <a:txBody>
                    <a:bodyPr/>
                    <a:lstStyle/>
                    <a:p>
                      <a:pPr algn="ctr"/>
                      <a:r>
                        <a:rPr lang="en-US" altLang="zh-CN" sz="1800" b="1" dirty="0">
                          <a:latin typeface="楷体_GB2312" pitchFamily="49" charset="-122"/>
                          <a:ea typeface="楷体_GB2312" pitchFamily="49" charset="-122"/>
                        </a:rPr>
                        <a:t>10</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批号或组号</a:t>
                      </a:r>
                    </a:p>
                  </a:txBody>
                  <a:tcPr marT="45717" marB="45717"/>
                </a:tc>
                <a:tc>
                  <a:txBody>
                    <a:bodyPr/>
                    <a:lstStyle/>
                    <a:p>
                      <a:pPr algn="ctr"/>
                      <a:r>
                        <a:rPr lang="en-US" altLang="zh-CN" sz="1800" b="1" dirty="0">
                          <a:latin typeface="楷体_GB2312" pitchFamily="49" charset="-122"/>
                          <a:ea typeface="楷体_GB2312" pitchFamily="49" charset="-122"/>
                        </a:rPr>
                        <a:t>400</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客户购货订单号码</a:t>
                      </a:r>
                    </a:p>
                  </a:txBody>
                  <a:tcPr marT="45717" marB="45717"/>
                </a:tc>
                <a:extLst>
                  <a:ext uri="{0D108BD9-81ED-4DB2-BD59-A6C34878D82A}">
                    <a16:rowId xmlns:a16="http://schemas.microsoft.com/office/drawing/2014/main" val="10003"/>
                  </a:ext>
                </a:extLst>
              </a:tr>
              <a:tr h="370818">
                <a:tc>
                  <a:txBody>
                    <a:bodyPr/>
                    <a:lstStyle/>
                    <a:p>
                      <a:pPr algn="ctr"/>
                      <a:r>
                        <a:rPr lang="en-US" altLang="zh-CN" sz="1800" b="1" dirty="0">
                          <a:latin typeface="楷体_GB2312" pitchFamily="49" charset="-122"/>
                          <a:ea typeface="楷体_GB2312" pitchFamily="49" charset="-122"/>
                        </a:rPr>
                        <a:t>11</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生产日期</a:t>
                      </a:r>
                    </a:p>
                  </a:txBody>
                  <a:tcPr marT="45717" marB="45717"/>
                </a:tc>
                <a:tc>
                  <a:txBody>
                    <a:bodyPr/>
                    <a:lstStyle/>
                    <a:p>
                      <a:pPr algn="ctr"/>
                      <a:r>
                        <a:rPr lang="en-US" altLang="zh-CN" sz="1800" b="1" dirty="0">
                          <a:latin typeface="楷体_GB2312" pitchFamily="49" charset="-122"/>
                          <a:ea typeface="楷体_GB2312" pitchFamily="49" charset="-122"/>
                        </a:rPr>
                        <a:t>410</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以</a:t>
                      </a:r>
                      <a:r>
                        <a:rPr lang="en-US" altLang="zh-CN" sz="1800" b="1" dirty="0">
                          <a:latin typeface="楷体_GB2312" pitchFamily="49" charset="-122"/>
                          <a:ea typeface="楷体_GB2312" pitchFamily="49" charset="-122"/>
                        </a:rPr>
                        <a:t>EAN-13</a:t>
                      </a:r>
                      <a:r>
                        <a:rPr lang="zh-CN" altLang="en-US" sz="1800" b="1" dirty="0">
                          <a:latin typeface="楷体_GB2312" pitchFamily="49" charset="-122"/>
                          <a:ea typeface="楷体_GB2312" pitchFamily="49" charset="-122"/>
                        </a:rPr>
                        <a:t>表示的交货地点的位置码</a:t>
                      </a:r>
                    </a:p>
                  </a:txBody>
                  <a:tcPr marT="45717" marB="45717"/>
                </a:tc>
                <a:extLst>
                  <a:ext uri="{0D108BD9-81ED-4DB2-BD59-A6C34878D82A}">
                    <a16:rowId xmlns:a16="http://schemas.microsoft.com/office/drawing/2014/main" val="10004"/>
                  </a:ext>
                </a:extLst>
              </a:tr>
              <a:tr h="655926">
                <a:tc>
                  <a:txBody>
                    <a:bodyPr/>
                    <a:lstStyle/>
                    <a:p>
                      <a:pPr algn="ctr"/>
                      <a:r>
                        <a:rPr lang="en-US" altLang="zh-CN" sz="1800" b="1" dirty="0">
                          <a:latin typeface="楷体_GB2312" pitchFamily="49" charset="-122"/>
                          <a:ea typeface="楷体_GB2312" pitchFamily="49" charset="-122"/>
                        </a:rPr>
                        <a:t>13</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包装日期</a:t>
                      </a:r>
                    </a:p>
                  </a:txBody>
                  <a:tcPr marT="45717" marB="45717"/>
                </a:tc>
                <a:tc>
                  <a:txBody>
                    <a:bodyPr/>
                    <a:lstStyle/>
                    <a:p>
                      <a:pPr algn="ctr"/>
                      <a:r>
                        <a:rPr lang="en-US" altLang="zh-CN" sz="1800" b="1" dirty="0">
                          <a:latin typeface="楷体_GB2312" pitchFamily="49" charset="-122"/>
                          <a:ea typeface="楷体_GB2312" pitchFamily="49" charset="-122"/>
                        </a:rPr>
                        <a:t>411</a:t>
                      </a:r>
                      <a:endParaRPr lang="zh-CN" altLang="en-US" sz="1800" b="1" dirty="0">
                        <a:latin typeface="楷体_GB2312" pitchFamily="49" charset="-122"/>
                        <a:ea typeface="楷体_GB2312" pitchFamily="49" charset="-122"/>
                      </a:endParaRPr>
                    </a:p>
                  </a:txBody>
                  <a:tcPr marT="45717" marB="4571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1" dirty="0">
                          <a:latin typeface="楷体_GB2312" pitchFamily="49" charset="-122"/>
                          <a:ea typeface="楷体_GB2312" pitchFamily="49" charset="-122"/>
                        </a:rPr>
                        <a:t>以</a:t>
                      </a:r>
                      <a:r>
                        <a:rPr lang="en-US" altLang="zh-CN" sz="1800" b="1" dirty="0">
                          <a:latin typeface="楷体_GB2312" pitchFamily="49" charset="-122"/>
                          <a:ea typeface="楷体_GB2312" pitchFamily="49" charset="-122"/>
                        </a:rPr>
                        <a:t>EAN-13</a:t>
                      </a:r>
                      <a:r>
                        <a:rPr lang="zh-CN" altLang="en-US" sz="1800" b="1" dirty="0">
                          <a:latin typeface="楷体_GB2312" pitchFamily="49" charset="-122"/>
                          <a:ea typeface="楷体_GB2312" pitchFamily="49" charset="-122"/>
                        </a:rPr>
                        <a:t>表示的收票（发票）方位置码</a:t>
                      </a:r>
                    </a:p>
                    <a:p>
                      <a:pPr algn="ctr"/>
                      <a:endParaRPr lang="zh-CN" altLang="en-US" sz="1800" b="1" dirty="0">
                        <a:latin typeface="楷体_GB2312" pitchFamily="49" charset="-122"/>
                        <a:ea typeface="楷体_GB2312" pitchFamily="49" charset="-122"/>
                      </a:endParaRPr>
                    </a:p>
                  </a:txBody>
                  <a:tcPr marT="45717" marB="45717"/>
                </a:tc>
                <a:extLst>
                  <a:ext uri="{0D108BD9-81ED-4DB2-BD59-A6C34878D82A}">
                    <a16:rowId xmlns:a16="http://schemas.microsoft.com/office/drawing/2014/main" val="10005"/>
                  </a:ext>
                </a:extLst>
              </a:tr>
              <a:tr h="640043">
                <a:tc>
                  <a:txBody>
                    <a:bodyPr/>
                    <a:lstStyle/>
                    <a:p>
                      <a:pPr algn="ctr"/>
                      <a:r>
                        <a:rPr lang="en-US" altLang="zh-CN" sz="1800" b="1" dirty="0">
                          <a:latin typeface="楷体_GB2312" pitchFamily="49" charset="-122"/>
                          <a:ea typeface="楷体_GB2312" pitchFamily="49" charset="-122"/>
                        </a:rPr>
                        <a:t>15</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保质期</a:t>
                      </a:r>
                    </a:p>
                  </a:txBody>
                  <a:tcPr marT="45717" marB="45717"/>
                </a:tc>
                <a:tc>
                  <a:txBody>
                    <a:bodyPr/>
                    <a:lstStyle/>
                    <a:p>
                      <a:pPr algn="ctr"/>
                      <a:r>
                        <a:rPr lang="en-US" altLang="zh-CN" sz="1800" b="1" dirty="0">
                          <a:latin typeface="楷体_GB2312" pitchFamily="49" charset="-122"/>
                          <a:ea typeface="楷体_GB2312" pitchFamily="49" charset="-122"/>
                        </a:rPr>
                        <a:t>412</a:t>
                      </a:r>
                      <a:endParaRPr lang="zh-CN" altLang="en-US" sz="1800" b="1" dirty="0">
                        <a:latin typeface="楷体_GB2312" pitchFamily="49" charset="-122"/>
                        <a:ea typeface="楷体_GB2312" pitchFamily="49" charset="-122"/>
                      </a:endParaRPr>
                    </a:p>
                  </a:txBody>
                  <a:tcPr marT="45717" marB="4571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1" dirty="0">
                          <a:latin typeface="楷体_GB2312" pitchFamily="49" charset="-122"/>
                          <a:ea typeface="楷体_GB2312" pitchFamily="49" charset="-122"/>
                        </a:rPr>
                        <a:t>以</a:t>
                      </a:r>
                      <a:r>
                        <a:rPr lang="en-US" altLang="zh-CN" sz="1800" b="1" dirty="0">
                          <a:latin typeface="楷体_GB2312" pitchFamily="49" charset="-122"/>
                          <a:ea typeface="楷体_GB2312" pitchFamily="49" charset="-122"/>
                        </a:rPr>
                        <a:t>EAN-13</a:t>
                      </a:r>
                      <a:r>
                        <a:rPr lang="zh-CN" altLang="en-US" sz="1800" b="1" dirty="0">
                          <a:latin typeface="楷体_GB2312" pitchFamily="49" charset="-122"/>
                          <a:ea typeface="楷体_GB2312" pitchFamily="49" charset="-122"/>
                        </a:rPr>
                        <a:t>表示的供货方的位置码</a:t>
                      </a:r>
                    </a:p>
                    <a:p>
                      <a:pPr algn="ctr"/>
                      <a:endParaRPr lang="zh-CN" altLang="en-US" sz="1800" b="1" dirty="0">
                        <a:latin typeface="楷体_GB2312" pitchFamily="49" charset="-122"/>
                        <a:ea typeface="楷体_GB2312" pitchFamily="49" charset="-122"/>
                      </a:endParaRPr>
                    </a:p>
                  </a:txBody>
                  <a:tcPr marT="45717" marB="45717"/>
                </a:tc>
                <a:extLst>
                  <a:ext uri="{0D108BD9-81ED-4DB2-BD59-A6C34878D82A}">
                    <a16:rowId xmlns:a16="http://schemas.microsoft.com/office/drawing/2014/main" val="10006"/>
                  </a:ext>
                </a:extLst>
              </a:tr>
              <a:tr h="370818">
                <a:tc>
                  <a:txBody>
                    <a:bodyPr/>
                    <a:lstStyle/>
                    <a:p>
                      <a:pPr algn="ctr"/>
                      <a:r>
                        <a:rPr lang="en-US" altLang="zh-CN" sz="1800" b="1" dirty="0">
                          <a:latin typeface="楷体_GB2312" pitchFamily="49" charset="-122"/>
                          <a:ea typeface="楷体_GB2312" pitchFamily="49" charset="-122"/>
                        </a:rPr>
                        <a:t>17</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有效期</a:t>
                      </a:r>
                    </a:p>
                  </a:txBody>
                  <a:tcPr marT="45717" marB="45717"/>
                </a:tc>
                <a:tc>
                  <a:txBody>
                    <a:bodyPr/>
                    <a:lstStyle/>
                    <a:p>
                      <a:pPr algn="ctr"/>
                      <a:r>
                        <a:rPr lang="en-US" altLang="zh-CN" sz="1800" b="1" dirty="0">
                          <a:latin typeface="楷体_GB2312" pitchFamily="49" charset="-122"/>
                          <a:ea typeface="楷体_GB2312" pitchFamily="49" charset="-122"/>
                        </a:rPr>
                        <a:t>414</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表示贸易实体的</a:t>
                      </a:r>
                      <a:r>
                        <a:rPr lang="en-US" altLang="zh-CN" sz="1800" b="1" dirty="0">
                          <a:latin typeface="楷体_GB2312" pitchFamily="49" charset="-122"/>
                          <a:ea typeface="楷体_GB2312" pitchFamily="49" charset="-122"/>
                        </a:rPr>
                        <a:t>EAN</a:t>
                      </a:r>
                      <a:r>
                        <a:rPr lang="zh-CN" altLang="en-US" sz="1800" b="1" dirty="0">
                          <a:latin typeface="楷体_GB2312" pitchFamily="49" charset="-122"/>
                          <a:ea typeface="楷体_GB2312" pitchFamily="49" charset="-122"/>
                        </a:rPr>
                        <a:t>位置码</a:t>
                      </a:r>
                    </a:p>
                  </a:txBody>
                  <a:tcPr marT="45717" marB="45717"/>
                </a:tc>
                <a:extLst>
                  <a:ext uri="{0D108BD9-81ED-4DB2-BD59-A6C34878D82A}">
                    <a16:rowId xmlns:a16="http://schemas.microsoft.com/office/drawing/2014/main" val="10007"/>
                  </a:ext>
                </a:extLst>
              </a:tr>
              <a:tr h="640043">
                <a:tc>
                  <a:txBody>
                    <a:bodyPr/>
                    <a:lstStyle/>
                    <a:p>
                      <a:pPr algn="ctr"/>
                      <a:r>
                        <a:rPr lang="en-US" altLang="zh-CN" sz="1800" b="1" dirty="0">
                          <a:latin typeface="楷体_GB2312" pitchFamily="49" charset="-122"/>
                          <a:ea typeface="楷体_GB2312" pitchFamily="49" charset="-122"/>
                        </a:rPr>
                        <a:t>20</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产品变体</a:t>
                      </a:r>
                    </a:p>
                  </a:txBody>
                  <a:tcPr marT="45717" marB="45717"/>
                </a:tc>
                <a:tc>
                  <a:txBody>
                    <a:bodyPr/>
                    <a:lstStyle/>
                    <a:p>
                      <a:pPr algn="ctr"/>
                      <a:r>
                        <a:rPr lang="en-US" altLang="zh-CN" sz="1800" b="1" dirty="0">
                          <a:latin typeface="楷体_GB2312" pitchFamily="49" charset="-122"/>
                          <a:ea typeface="楷体_GB2312" pitchFamily="49" charset="-122"/>
                        </a:rPr>
                        <a:t>420</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收货方与供货方在同一国家（或地区）收货方的邮政编码</a:t>
                      </a:r>
                    </a:p>
                  </a:txBody>
                  <a:tcPr marT="45717" marB="45717"/>
                </a:tc>
                <a:extLst>
                  <a:ext uri="{0D108BD9-81ED-4DB2-BD59-A6C34878D82A}">
                    <a16:rowId xmlns:a16="http://schemas.microsoft.com/office/drawing/2014/main" val="10008"/>
                  </a:ext>
                </a:extLst>
              </a:tr>
              <a:tr h="640043">
                <a:tc>
                  <a:txBody>
                    <a:bodyPr/>
                    <a:lstStyle/>
                    <a:p>
                      <a:pPr algn="ctr"/>
                      <a:r>
                        <a:rPr lang="en-US" altLang="zh-CN" sz="1800" b="1" dirty="0">
                          <a:latin typeface="楷体_GB2312" pitchFamily="49" charset="-122"/>
                          <a:ea typeface="楷体_GB2312" pitchFamily="49" charset="-122"/>
                        </a:rPr>
                        <a:t>21</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连续号</a:t>
                      </a:r>
                    </a:p>
                  </a:txBody>
                  <a:tcPr marT="45717" marB="45717"/>
                </a:tc>
                <a:tc>
                  <a:txBody>
                    <a:bodyPr/>
                    <a:lstStyle/>
                    <a:p>
                      <a:pPr algn="ctr"/>
                      <a:r>
                        <a:rPr lang="en-US" altLang="zh-CN" sz="1800" b="1" dirty="0">
                          <a:latin typeface="楷体_GB2312" pitchFamily="49" charset="-122"/>
                          <a:ea typeface="楷体_GB2312" pitchFamily="49" charset="-122"/>
                        </a:rPr>
                        <a:t>421</a:t>
                      </a:r>
                      <a:endParaRPr lang="zh-CN" altLang="en-US" sz="1800" b="1" dirty="0">
                        <a:latin typeface="楷体_GB2312" pitchFamily="49" charset="-122"/>
                        <a:ea typeface="楷体_GB2312" pitchFamily="49" charset="-122"/>
                      </a:endParaRPr>
                    </a:p>
                  </a:txBody>
                  <a:tcPr marT="45717" marB="45717"/>
                </a:tc>
                <a:tc>
                  <a:txBody>
                    <a:bodyPr/>
                    <a:lstStyle/>
                    <a:p>
                      <a:pPr algn="ctr"/>
                      <a:r>
                        <a:rPr lang="zh-CN" altLang="en-US" sz="1800" b="1" dirty="0">
                          <a:latin typeface="楷体_GB2312" pitchFamily="49" charset="-122"/>
                          <a:ea typeface="楷体_GB2312" pitchFamily="49" charset="-122"/>
                        </a:rPr>
                        <a:t>前置三位</a:t>
                      </a:r>
                      <a:r>
                        <a:rPr lang="en-US" altLang="zh-CN" sz="1800" b="1" dirty="0">
                          <a:latin typeface="楷体_GB2312" pitchFamily="49" charset="-122"/>
                          <a:ea typeface="楷体_GB2312" pitchFamily="49" charset="-122"/>
                        </a:rPr>
                        <a:t>ISO</a:t>
                      </a:r>
                      <a:r>
                        <a:rPr lang="zh-CN" altLang="en-US" sz="1800" b="1" dirty="0">
                          <a:latin typeface="楷体_GB2312" pitchFamily="49" charset="-122"/>
                          <a:ea typeface="楷体_GB2312" pitchFamily="49" charset="-122"/>
                        </a:rPr>
                        <a:t>国家（或地区）代码收货方的邮政编码</a:t>
                      </a:r>
                    </a:p>
                  </a:txBody>
                  <a:tcPr marT="45717" marB="45717"/>
                </a:tc>
                <a:extLst>
                  <a:ext uri="{0D108BD9-81ED-4DB2-BD59-A6C34878D82A}">
                    <a16:rowId xmlns:a16="http://schemas.microsoft.com/office/drawing/2014/main" val="10009"/>
                  </a:ext>
                </a:extLst>
              </a:tr>
            </a:tbl>
          </a:graphicData>
        </a:graphic>
      </p:graphicFrame>
    </p:spTree>
  </p:cSld>
  <p:clrMapOvr>
    <a:masterClrMapping/>
  </p:clrMapOvr>
  <p:transition>
    <p:cover dir="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a:extLst>
              <a:ext uri="{FF2B5EF4-FFF2-40B4-BE49-F238E27FC236}">
                <a16:creationId xmlns:a16="http://schemas.microsoft.com/office/drawing/2014/main" id="{3D094929-66AC-4AEB-B4D1-426486C58120}"/>
              </a:ext>
            </a:extLst>
          </p:cNvPr>
          <p:cNvSpPr>
            <a:spLocks noGrp="1" noChangeArrowheads="1"/>
          </p:cNvSpPr>
          <p:nvPr>
            <p:ph type="body" idx="1"/>
          </p:nvPr>
        </p:nvSpPr>
        <p:spPr>
          <a:xfrm>
            <a:off x="1223963" y="1000125"/>
            <a:ext cx="7586662" cy="5786438"/>
          </a:xfrm>
        </p:spPr>
        <p:txBody>
          <a:bodyPr/>
          <a:lstStyle/>
          <a:p>
            <a:pPr>
              <a:lnSpc>
                <a:spcPct val="150000"/>
              </a:lnSpc>
              <a:buFont typeface="Wingdings" panose="05000000000000000000" pitchFamily="2" charset="2"/>
              <a:buNone/>
            </a:pPr>
            <a:r>
              <a:rPr lang="en-US" altLang="zh-CN" sz="2800" dirty="0">
                <a:solidFill>
                  <a:srgbClr val="800000"/>
                </a:solidFill>
                <a:latin typeface="楷体_GB2312" pitchFamily="49" charset="-122"/>
                <a:ea typeface="楷体_GB2312" pitchFamily="49" charset="-122"/>
              </a:rPr>
              <a:t>6</a:t>
            </a:r>
            <a:r>
              <a:rPr lang="zh-CN" altLang="zh-CN" sz="2800" dirty="0">
                <a:solidFill>
                  <a:srgbClr val="800000"/>
                </a:solidFill>
                <a:latin typeface="楷体_GB2312" pitchFamily="49" charset="-122"/>
                <a:ea typeface="楷体_GB2312" pitchFamily="49" charset="-122"/>
              </a:rPr>
              <a:t>.二维条码</a:t>
            </a:r>
            <a:endParaRPr lang="zh-CN" altLang="en-US" sz="2800" dirty="0">
              <a:solidFill>
                <a:srgbClr val="800000"/>
              </a:solidFill>
              <a:latin typeface="楷体_GB2312" pitchFamily="49" charset="-122"/>
              <a:ea typeface="楷体_GB2312" pitchFamily="49" charset="-122"/>
            </a:endParaRP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一维条码的缺点比较多：</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）信息密度较低，信息容量较小；</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）没有错误纠正能力，只能通过校验字符进行错误校验；</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）保密防伪性较差；</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4</a:t>
            </a:r>
            <a:r>
              <a:rPr lang="zh-CN" altLang="en-US" sz="2800" dirty="0">
                <a:latin typeface="楷体_GB2312" pitchFamily="49" charset="-122"/>
                <a:ea typeface="楷体_GB2312" pitchFamily="49" charset="-122"/>
              </a:rPr>
              <a:t>）使用可靠性差，受外界损伤条码后，毁损信息。</a:t>
            </a:r>
          </a:p>
        </p:txBody>
      </p:sp>
      <p:sp>
        <p:nvSpPr>
          <p:cNvPr id="6" name="Rectangle 2">
            <a:extLst>
              <a:ext uri="{FF2B5EF4-FFF2-40B4-BE49-F238E27FC236}">
                <a16:creationId xmlns:a16="http://schemas.microsoft.com/office/drawing/2014/main" id="{3066160D-F585-4AFD-A616-1FFE230B6DBF}"/>
              </a:ext>
            </a:extLst>
          </p:cNvPr>
          <p:cNvSpPr txBox="1">
            <a:spLocks noChangeArrowheads="1"/>
          </p:cNvSpPr>
          <p:nvPr/>
        </p:nvSpPr>
        <p:spPr bwMode="white">
          <a:xfrm>
            <a:off x="881063" y="428626"/>
            <a:ext cx="8305800" cy="563563"/>
          </a:xfrm>
          <a:prstGeom prst="rect">
            <a:avLst/>
          </a:prstGeom>
          <a:noFill/>
          <a:ln w="9525">
            <a:noFill/>
            <a:miter lim="800000"/>
            <a:headEnd/>
            <a:tailEnd/>
          </a:ln>
        </p:spPr>
        <p:txBody>
          <a:bodyPr anchor="ctr"/>
          <a:lstStyle/>
          <a:p>
            <a:pPr>
              <a:defRPr/>
            </a:pPr>
            <a:r>
              <a:rPr lang="zh-CN" altLang="en-US" sz="3200" b="1" kern="0" dirty="0">
                <a:solidFill>
                  <a:srgbClr val="0000FF"/>
                </a:solidFill>
                <a:latin typeface="楷体_GB2312" pitchFamily="49" charset="-122"/>
                <a:ea typeface="楷体_GB2312" pitchFamily="49" charset="-122"/>
                <a:cs typeface="+mj-cs"/>
              </a:rPr>
              <a:t>（三）</a:t>
            </a:r>
            <a:r>
              <a:rPr lang="en-US" sz="3200" b="1" kern="0" dirty="0">
                <a:solidFill>
                  <a:srgbClr val="0000FF"/>
                </a:solidFill>
                <a:latin typeface="楷体_GB2312" pitchFamily="49" charset="-122"/>
                <a:ea typeface="楷体_GB2312" pitchFamily="49" charset="-122"/>
                <a:cs typeface="+mj-cs"/>
              </a:rPr>
              <a:t>EAN</a:t>
            </a:r>
            <a:r>
              <a:rPr lang="zh-CN" altLang="en-US" sz="3200" b="1" kern="0" dirty="0">
                <a:solidFill>
                  <a:srgbClr val="0000FF"/>
                </a:solidFill>
                <a:latin typeface="楷体_GB2312" pitchFamily="49" charset="-122"/>
                <a:ea typeface="楷体_GB2312" pitchFamily="49" charset="-122"/>
                <a:cs typeface="+mj-cs"/>
              </a:rPr>
              <a:t>通用商品条码</a:t>
            </a:r>
            <a:endParaRPr lang="zh-CN" altLang="en-US" sz="3200" b="1" kern="0" dirty="0">
              <a:solidFill>
                <a:srgbClr val="0000FF"/>
              </a:solidFill>
              <a:latin typeface="+mj-lt"/>
              <a:ea typeface="宋体" pitchFamily="2" charset="-122"/>
              <a:cs typeface="+mj-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a:extLst>
              <a:ext uri="{FF2B5EF4-FFF2-40B4-BE49-F238E27FC236}">
                <a16:creationId xmlns:a16="http://schemas.microsoft.com/office/drawing/2014/main" id="{AE2042F2-662F-4483-934A-5D388FE6FA17}"/>
              </a:ext>
            </a:extLst>
          </p:cNvPr>
          <p:cNvSpPr>
            <a:spLocks noGrp="1" noChangeArrowheads="1"/>
          </p:cNvSpPr>
          <p:nvPr>
            <p:ph type="body" idx="1"/>
          </p:nvPr>
        </p:nvSpPr>
        <p:spPr>
          <a:xfrm>
            <a:off x="1208088" y="1773238"/>
            <a:ext cx="7410450" cy="4584700"/>
          </a:xfrm>
        </p:spPr>
        <p:txBody>
          <a:bodyPr/>
          <a:lstStyle/>
          <a:p>
            <a:pPr eaLnBrk="1" hangingPunct="1">
              <a:lnSpc>
                <a:spcPct val="150000"/>
              </a:lnSpc>
              <a:buFont typeface="Wingdings" panose="05000000000000000000" pitchFamily="2" charset="2"/>
              <a:buNone/>
            </a:pPr>
            <a:r>
              <a:rPr lang="zh-CN" altLang="en-US" sz="2800" b="0" dirty="0">
                <a:ea typeface="宋体" panose="02010600030101010101" pitchFamily="2" charset="-122"/>
              </a:rPr>
              <a:t>        </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5</a:t>
            </a:r>
            <a:r>
              <a:rPr lang="zh-CN" altLang="en-US" sz="2800" dirty="0">
                <a:latin typeface="楷体_GB2312" pitchFamily="49" charset="-122"/>
                <a:ea typeface="楷体_GB2312" pitchFamily="49" charset="-122"/>
              </a:rPr>
              <a:t>）只能完成对</a:t>
            </a:r>
            <a:r>
              <a:rPr lang="zh-CN" altLang="en-US" sz="2800" dirty="0">
                <a:latin typeface="Arial" panose="020B0604020202020204" pitchFamily="34" charset="0"/>
                <a:ea typeface="楷体_GB2312" pitchFamily="49" charset="-122"/>
              </a:rPr>
              <a:t>“</a:t>
            </a:r>
            <a:r>
              <a:rPr lang="zh-CN" altLang="en-US" sz="2800" dirty="0">
                <a:latin typeface="楷体_GB2312" pitchFamily="49" charset="-122"/>
                <a:ea typeface="楷体_GB2312" pitchFamily="49" charset="-122"/>
              </a:rPr>
              <a:t>物品</a:t>
            </a:r>
            <a:r>
              <a:rPr lang="zh-CN" altLang="en-US" sz="2800" dirty="0">
                <a:latin typeface="Arial" panose="020B0604020202020204" pitchFamily="34" charset="0"/>
                <a:ea typeface="楷体_GB2312" pitchFamily="49" charset="-122"/>
              </a:rPr>
              <a:t>”</a:t>
            </a:r>
            <a:r>
              <a:rPr lang="zh-CN" altLang="en-US" sz="2800" dirty="0">
                <a:latin typeface="楷体_GB2312" pitchFamily="49" charset="-122"/>
                <a:ea typeface="楷体_GB2312" pitchFamily="49" charset="-122"/>
              </a:rPr>
              <a:t>的标识，而无法对</a:t>
            </a:r>
            <a:r>
              <a:rPr lang="zh-CN" altLang="en-US" sz="2800" dirty="0">
                <a:latin typeface="Arial" panose="020B0604020202020204" pitchFamily="34" charset="0"/>
                <a:ea typeface="楷体_GB2312" pitchFamily="49" charset="-122"/>
              </a:rPr>
              <a:t>“</a:t>
            </a:r>
            <a:r>
              <a:rPr lang="zh-CN" altLang="en-US" sz="2800" dirty="0">
                <a:latin typeface="楷体_GB2312" pitchFamily="49" charset="-122"/>
                <a:ea typeface="楷体_GB2312" pitchFamily="49" charset="-122"/>
              </a:rPr>
              <a:t>物品</a:t>
            </a:r>
            <a:r>
              <a:rPr lang="zh-CN" altLang="en-US" sz="2800" dirty="0">
                <a:latin typeface="Arial" panose="020B0604020202020204" pitchFamily="34" charset="0"/>
                <a:ea typeface="楷体_GB2312" pitchFamily="49" charset="-122"/>
              </a:rPr>
              <a:t>”</a:t>
            </a:r>
            <a:r>
              <a:rPr lang="zh-CN" altLang="en-US" sz="2800" dirty="0">
                <a:latin typeface="楷体_GB2312" pitchFamily="49" charset="-122"/>
                <a:ea typeface="楷体_GB2312" pitchFamily="49" charset="-122"/>
              </a:rPr>
              <a:t>本身进行描述；</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6</a:t>
            </a:r>
            <a:r>
              <a:rPr lang="zh-CN" altLang="en-US" sz="2800" dirty="0">
                <a:latin typeface="楷体_GB2312" pitchFamily="49" charset="-122"/>
                <a:ea typeface="楷体_GB2312" pitchFamily="49" charset="-122"/>
              </a:rPr>
              <a:t>）必须依赖数据库的存在；</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7</a:t>
            </a:r>
            <a:r>
              <a:rPr lang="zh-CN" altLang="en-US" sz="2800" dirty="0">
                <a:latin typeface="楷体_GB2312" pitchFamily="49" charset="-122"/>
                <a:ea typeface="楷体_GB2312" pitchFamily="49" charset="-122"/>
              </a:rPr>
              <a:t>）表示汉字信息十分困难。 </a:t>
            </a:r>
          </a:p>
        </p:txBody>
      </p:sp>
      <p:sp>
        <p:nvSpPr>
          <p:cNvPr id="4" name="Rectangle 2">
            <a:extLst>
              <a:ext uri="{FF2B5EF4-FFF2-40B4-BE49-F238E27FC236}">
                <a16:creationId xmlns:a16="http://schemas.microsoft.com/office/drawing/2014/main" id="{726E761F-0663-4D12-8BD9-067A2831FBD3}"/>
              </a:ext>
            </a:extLst>
          </p:cNvPr>
          <p:cNvSpPr txBox="1">
            <a:spLocks noChangeArrowheads="1"/>
          </p:cNvSpPr>
          <p:nvPr/>
        </p:nvSpPr>
        <p:spPr bwMode="white">
          <a:xfrm>
            <a:off x="738188" y="357188"/>
            <a:ext cx="8305800" cy="563562"/>
          </a:xfrm>
          <a:prstGeom prst="rect">
            <a:avLst/>
          </a:prstGeom>
          <a:noFill/>
          <a:ln w="9525">
            <a:noFill/>
            <a:miter lim="800000"/>
            <a:headEnd/>
            <a:tailEnd/>
          </a:ln>
        </p:spPr>
        <p:txBody>
          <a:bodyPr anchor="ctr"/>
          <a:lstStyle/>
          <a:p>
            <a:pPr>
              <a:defRPr/>
            </a:pPr>
            <a:r>
              <a:rPr lang="zh-CN" altLang="en-US" sz="3200" b="1" kern="0" dirty="0">
                <a:solidFill>
                  <a:srgbClr val="0000FF"/>
                </a:solidFill>
                <a:latin typeface="楷体_GB2312" pitchFamily="49" charset="-122"/>
                <a:ea typeface="楷体_GB2312" pitchFamily="49" charset="-122"/>
                <a:cs typeface="+mj-cs"/>
              </a:rPr>
              <a:t>（三）</a:t>
            </a:r>
            <a:r>
              <a:rPr lang="en-US" sz="3200" b="1" kern="0" dirty="0">
                <a:solidFill>
                  <a:srgbClr val="0000FF"/>
                </a:solidFill>
                <a:latin typeface="楷体_GB2312" pitchFamily="49" charset="-122"/>
                <a:ea typeface="楷体_GB2312" pitchFamily="49" charset="-122"/>
                <a:cs typeface="+mj-cs"/>
              </a:rPr>
              <a:t>EAN</a:t>
            </a:r>
            <a:r>
              <a:rPr lang="zh-CN" altLang="en-US" sz="3200" b="1" kern="0" dirty="0">
                <a:solidFill>
                  <a:srgbClr val="0000FF"/>
                </a:solidFill>
                <a:latin typeface="楷体_GB2312" pitchFamily="49" charset="-122"/>
                <a:ea typeface="楷体_GB2312" pitchFamily="49" charset="-122"/>
                <a:cs typeface="+mj-cs"/>
              </a:rPr>
              <a:t>通用商品条码</a:t>
            </a:r>
            <a:endParaRPr lang="zh-CN" altLang="en-US" sz="3200" b="1" kern="0" dirty="0">
              <a:solidFill>
                <a:srgbClr val="0000FF"/>
              </a:solidFill>
              <a:latin typeface="+mj-lt"/>
              <a:ea typeface="宋体" pitchFamily="2" charset="-122"/>
              <a:cs typeface="+mj-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a:extLst>
              <a:ext uri="{FF2B5EF4-FFF2-40B4-BE49-F238E27FC236}">
                <a16:creationId xmlns:a16="http://schemas.microsoft.com/office/drawing/2014/main" id="{FE55BE21-D312-4C00-8C2F-9C76384E7AEE}"/>
              </a:ext>
            </a:extLst>
          </p:cNvPr>
          <p:cNvSpPr>
            <a:spLocks noGrp="1" noChangeArrowheads="1"/>
          </p:cNvSpPr>
          <p:nvPr>
            <p:ph type="body" idx="1"/>
          </p:nvPr>
        </p:nvSpPr>
        <p:spPr>
          <a:xfrm>
            <a:off x="952501" y="1228726"/>
            <a:ext cx="8062913" cy="5300663"/>
          </a:xfrm>
        </p:spPr>
        <p:txBody>
          <a:bodyPr/>
          <a:lstStyle/>
          <a:p>
            <a:pPr eaLnBrk="1" hangingPunct="1">
              <a:lnSpc>
                <a:spcPct val="130000"/>
              </a:lnSpc>
              <a:buFont typeface="Wingdings" panose="05000000000000000000" pitchFamily="2" charset="2"/>
              <a:buNone/>
            </a:pPr>
            <a:r>
              <a:rPr lang="zh-CN" altLang="en-US" sz="2400">
                <a:solidFill>
                  <a:srgbClr val="800000"/>
                </a:solidFill>
                <a:latin typeface="楷体_GB2312" pitchFamily="49" charset="-122"/>
                <a:ea typeface="楷体_GB2312" pitchFamily="49" charset="-122"/>
              </a:rPr>
              <a:t>（</a:t>
            </a:r>
            <a:r>
              <a:rPr lang="en-US" altLang="zh-CN" sz="2400">
                <a:solidFill>
                  <a:srgbClr val="800000"/>
                </a:solidFill>
                <a:latin typeface="楷体_GB2312" pitchFamily="49" charset="-122"/>
                <a:ea typeface="楷体_GB2312" pitchFamily="49" charset="-122"/>
              </a:rPr>
              <a:t>1</a:t>
            </a:r>
            <a:r>
              <a:rPr lang="zh-CN" altLang="en-US" sz="2400">
                <a:solidFill>
                  <a:srgbClr val="800000"/>
                </a:solidFill>
                <a:latin typeface="楷体_GB2312" pitchFamily="49" charset="-122"/>
                <a:ea typeface="楷体_GB2312" pitchFamily="49" charset="-122"/>
              </a:rPr>
              <a:t>）二维条码的含义</a:t>
            </a:r>
            <a:endParaRPr lang="en-US" altLang="zh-CN" sz="2400" b="0">
              <a:solidFill>
                <a:srgbClr val="800000"/>
              </a:solidFill>
              <a:latin typeface="楷体_GB2312" pitchFamily="49" charset="-122"/>
              <a:ea typeface="楷体_GB2312" pitchFamily="49" charset="-122"/>
            </a:endParaRPr>
          </a:p>
          <a:p>
            <a:pPr eaLnBrk="1" hangingPunct="1">
              <a:lnSpc>
                <a:spcPct val="130000"/>
              </a:lnSpc>
              <a:buFont typeface="Wingdings" panose="05000000000000000000" pitchFamily="2" charset="2"/>
              <a:buNone/>
            </a:pPr>
            <a:r>
              <a:rPr lang="zh-CN" altLang="en-US" sz="2400">
                <a:solidFill>
                  <a:srgbClr val="692AA2"/>
                </a:solidFill>
                <a:latin typeface="楷体_GB2312" pitchFamily="49" charset="-122"/>
                <a:ea typeface="楷体_GB2312" pitchFamily="49" charset="-122"/>
              </a:rPr>
              <a:t>      二维条码是用某种特定的几何图形按一定规律在平面（二维方向上）分布的黑白相间的图形记录数据符号信息的；</a:t>
            </a:r>
            <a:r>
              <a:rPr lang="zh-CN" altLang="en-US" sz="2400">
                <a:latin typeface="楷体_GB2312" pitchFamily="49" charset="-122"/>
                <a:ea typeface="楷体_GB2312" pitchFamily="49" charset="-122"/>
              </a:rPr>
              <a:t>在代码编制上巧妙地利用构成计算机内部逻辑基础的</a:t>
            </a:r>
            <a:r>
              <a:rPr lang="zh-CN" altLang="en-US" sz="2400">
                <a:latin typeface="Arial" panose="020B0604020202020204" pitchFamily="34" charset="0"/>
                <a:ea typeface="楷体_GB2312" pitchFamily="49" charset="-122"/>
              </a:rPr>
              <a:t>“</a:t>
            </a:r>
            <a:r>
              <a:rPr lang="en-US" altLang="zh-CN" sz="2400">
                <a:latin typeface="楷体_GB2312" pitchFamily="49" charset="-122"/>
                <a:ea typeface="楷体_GB2312" pitchFamily="49" charset="-122"/>
              </a:rPr>
              <a:t>0</a:t>
            </a:r>
            <a:r>
              <a:rPr lang="en-US" altLang="zh-CN" sz="2400">
                <a:latin typeface="Arial" panose="020B0604020202020204" pitchFamily="34" charset="0"/>
                <a:ea typeface="楷体_GB2312" pitchFamily="49" charset="-122"/>
              </a:rPr>
              <a:t>”</a:t>
            </a:r>
            <a:r>
              <a:rPr lang="zh-CN" altLang="en-US" sz="2400">
                <a:latin typeface="楷体_GB2312" pitchFamily="49" charset="-122"/>
                <a:ea typeface="楷体_GB2312" pitchFamily="49" charset="-122"/>
              </a:rPr>
              <a:t>、</a:t>
            </a:r>
            <a:r>
              <a:rPr lang="zh-CN" altLang="en-US" sz="2400">
                <a:latin typeface="Arial" panose="020B0604020202020204" pitchFamily="34" charset="0"/>
                <a:ea typeface="楷体_GB2312" pitchFamily="49" charset="-122"/>
              </a:rPr>
              <a:t>“</a:t>
            </a:r>
            <a:r>
              <a:rPr lang="en-US" altLang="zh-CN" sz="2400">
                <a:latin typeface="楷体_GB2312" pitchFamily="49" charset="-122"/>
                <a:ea typeface="楷体_GB2312" pitchFamily="49" charset="-122"/>
              </a:rPr>
              <a:t>1</a:t>
            </a:r>
            <a:r>
              <a:rPr lang="en-US" altLang="zh-CN" sz="2400">
                <a:latin typeface="Arial" panose="020B0604020202020204" pitchFamily="34" charset="0"/>
                <a:ea typeface="楷体_GB2312" pitchFamily="49" charset="-122"/>
              </a:rPr>
              <a:t>”</a:t>
            </a:r>
            <a:r>
              <a:rPr lang="zh-CN" altLang="en-US" sz="2400">
                <a:latin typeface="楷体_GB2312" pitchFamily="49" charset="-122"/>
                <a:ea typeface="楷体_GB2312" pitchFamily="49" charset="-122"/>
              </a:rPr>
              <a:t>比特流的概念，使用若干个与二进制相对应的几何形体来表示文字数值信息，通过图象输入设备或光电扫描设备自动识读以实现信息自动处理。它具有条码技术的一些共性：每种码制有其特定的字符集；每个字符占有一定的宽度；具有一定的校验功能等。同时还具有对不同行的信息自动识别功能、及处理图形旋转变化等特点。 </a:t>
            </a:r>
          </a:p>
        </p:txBody>
      </p:sp>
      <p:sp>
        <p:nvSpPr>
          <p:cNvPr id="4" name="Rectangle 2">
            <a:extLst>
              <a:ext uri="{FF2B5EF4-FFF2-40B4-BE49-F238E27FC236}">
                <a16:creationId xmlns:a16="http://schemas.microsoft.com/office/drawing/2014/main" id="{63BBF1BE-02AC-4360-8F87-51F5D6D61CAD}"/>
              </a:ext>
            </a:extLst>
          </p:cNvPr>
          <p:cNvSpPr txBox="1">
            <a:spLocks noChangeArrowheads="1"/>
          </p:cNvSpPr>
          <p:nvPr/>
        </p:nvSpPr>
        <p:spPr bwMode="white">
          <a:xfrm>
            <a:off x="738188" y="400051"/>
            <a:ext cx="8305800" cy="563563"/>
          </a:xfrm>
          <a:prstGeom prst="rect">
            <a:avLst/>
          </a:prstGeom>
          <a:noFill/>
          <a:ln w="9525">
            <a:noFill/>
            <a:miter lim="800000"/>
            <a:headEnd/>
            <a:tailEnd/>
          </a:ln>
        </p:spPr>
        <p:txBody>
          <a:bodyPr anchor="ctr"/>
          <a:lstStyle/>
          <a:p>
            <a:pPr>
              <a:defRPr/>
            </a:pPr>
            <a:r>
              <a:rPr lang="zh-CN" altLang="en-US" sz="3200" b="1" kern="0" dirty="0">
                <a:solidFill>
                  <a:srgbClr val="0000FF"/>
                </a:solidFill>
                <a:latin typeface="楷体_GB2312" pitchFamily="49" charset="-122"/>
                <a:ea typeface="楷体_GB2312" pitchFamily="49" charset="-122"/>
                <a:cs typeface="+mj-cs"/>
              </a:rPr>
              <a:t>（三）</a:t>
            </a:r>
            <a:r>
              <a:rPr lang="en-US" sz="3200" b="1" kern="0" dirty="0">
                <a:solidFill>
                  <a:srgbClr val="0000FF"/>
                </a:solidFill>
                <a:latin typeface="楷体_GB2312" pitchFamily="49" charset="-122"/>
                <a:ea typeface="楷体_GB2312" pitchFamily="49" charset="-122"/>
                <a:cs typeface="+mj-cs"/>
              </a:rPr>
              <a:t>EAN</a:t>
            </a:r>
            <a:r>
              <a:rPr lang="zh-CN" altLang="en-US" sz="3200" b="1" kern="0" dirty="0">
                <a:solidFill>
                  <a:srgbClr val="0000FF"/>
                </a:solidFill>
                <a:latin typeface="楷体_GB2312" pitchFamily="49" charset="-122"/>
                <a:ea typeface="楷体_GB2312" pitchFamily="49" charset="-122"/>
                <a:cs typeface="+mj-cs"/>
              </a:rPr>
              <a:t>通用商品条码</a:t>
            </a:r>
            <a:endParaRPr lang="zh-CN" altLang="en-US" sz="3200" b="1" kern="0" dirty="0">
              <a:solidFill>
                <a:srgbClr val="0000FF"/>
              </a:solidFill>
              <a:latin typeface="+mj-lt"/>
              <a:ea typeface="宋体" pitchFamily="2" charset="-122"/>
              <a:cs typeface="+mj-c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a:extLst>
              <a:ext uri="{FF2B5EF4-FFF2-40B4-BE49-F238E27FC236}">
                <a16:creationId xmlns:a16="http://schemas.microsoft.com/office/drawing/2014/main" id="{8FFD0AC0-AF92-49F0-B7DF-FAE133FFC63D}"/>
              </a:ext>
            </a:extLst>
          </p:cNvPr>
          <p:cNvSpPr>
            <a:spLocks noGrp="1" noChangeArrowheads="1"/>
          </p:cNvSpPr>
          <p:nvPr>
            <p:ph type="body" idx="1"/>
          </p:nvPr>
        </p:nvSpPr>
        <p:spPr/>
        <p:txBody>
          <a:bodyPr/>
          <a:lstStyle/>
          <a:p>
            <a:pPr eaLnBrk="1" hangingPunct="1">
              <a:buFont typeface="Wingdings" panose="05000000000000000000" pitchFamily="2" charset="2"/>
              <a:buNone/>
            </a:pPr>
            <a:r>
              <a:rPr lang="zh-CN" altLang="en-US">
                <a:solidFill>
                  <a:srgbClr val="800000"/>
                </a:solidFill>
                <a:latin typeface="楷体_GB2312" pitchFamily="49" charset="-122"/>
                <a:ea typeface="楷体_GB2312" pitchFamily="49" charset="-122"/>
              </a:rPr>
              <a:t>（</a:t>
            </a:r>
            <a:r>
              <a:rPr lang="en-US" altLang="zh-CN">
                <a:solidFill>
                  <a:srgbClr val="800000"/>
                </a:solidFill>
                <a:latin typeface="楷体_GB2312" pitchFamily="49" charset="-122"/>
                <a:ea typeface="楷体_GB2312" pitchFamily="49" charset="-122"/>
              </a:rPr>
              <a:t>2</a:t>
            </a:r>
            <a:r>
              <a:rPr lang="zh-CN" altLang="en-US">
                <a:solidFill>
                  <a:srgbClr val="800000"/>
                </a:solidFill>
                <a:latin typeface="楷体_GB2312" pitchFamily="49" charset="-122"/>
                <a:ea typeface="楷体_GB2312" pitchFamily="49" charset="-122"/>
              </a:rPr>
              <a:t>）二维条码类型</a:t>
            </a:r>
          </a:p>
          <a:p>
            <a:pPr eaLnBrk="1" hangingPunct="1">
              <a:buFont typeface="Wingdings" panose="05000000000000000000" pitchFamily="2" charset="2"/>
              <a:buNone/>
            </a:pPr>
            <a:endParaRPr lang="en-US" altLang="zh-CN" sz="3100">
              <a:latin typeface="楷体_GB2312" pitchFamily="49" charset="-122"/>
              <a:ea typeface="楷体_GB2312" pitchFamily="49" charset="-122"/>
            </a:endParaRPr>
          </a:p>
          <a:p>
            <a:pPr eaLnBrk="1" hangingPunct="1">
              <a:buFont typeface="Wingdings" panose="05000000000000000000" pitchFamily="2" charset="2"/>
              <a:buNone/>
            </a:pPr>
            <a:r>
              <a:rPr lang="zh-CN" altLang="en-US" sz="3100">
                <a:latin typeface="楷体_GB2312" pitchFamily="49" charset="-122"/>
                <a:ea typeface="楷体_GB2312" pitchFamily="49" charset="-122"/>
              </a:rPr>
              <a:t>⑴堆积式二维码</a:t>
            </a:r>
            <a:r>
              <a:rPr lang="zh-CN" altLang="en-US" sz="3100" b="0">
                <a:latin typeface="宋体" panose="02010600030101010101" pitchFamily="2" charset="-122"/>
                <a:ea typeface="宋体" panose="02010600030101010101" pitchFamily="2" charset="-122"/>
              </a:rPr>
              <a:t> </a:t>
            </a:r>
          </a:p>
        </p:txBody>
      </p:sp>
      <p:pic>
        <p:nvPicPr>
          <p:cNvPr id="64515" name="Picture 4" descr="Er1">
            <a:extLst>
              <a:ext uri="{FF2B5EF4-FFF2-40B4-BE49-F238E27FC236}">
                <a16:creationId xmlns:a16="http://schemas.microsoft.com/office/drawing/2014/main" id="{939198CD-2B83-4777-A598-8FFF17E43F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438" y="3214688"/>
            <a:ext cx="71628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C4317150-B6A1-4BCB-BD81-EA5E637B505B}"/>
              </a:ext>
            </a:extLst>
          </p:cNvPr>
          <p:cNvSpPr txBox="1">
            <a:spLocks noChangeArrowheads="1"/>
          </p:cNvSpPr>
          <p:nvPr/>
        </p:nvSpPr>
        <p:spPr bwMode="white">
          <a:xfrm>
            <a:off x="666750" y="428626"/>
            <a:ext cx="8305800" cy="563563"/>
          </a:xfrm>
          <a:prstGeom prst="rect">
            <a:avLst/>
          </a:prstGeom>
          <a:noFill/>
          <a:ln w="9525">
            <a:noFill/>
            <a:miter lim="800000"/>
            <a:headEnd/>
            <a:tailEnd/>
          </a:ln>
        </p:spPr>
        <p:txBody>
          <a:bodyPr anchor="ctr"/>
          <a:lstStyle/>
          <a:p>
            <a:pPr>
              <a:defRPr/>
            </a:pPr>
            <a:r>
              <a:rPr lang="zh-CN" altLang="en-US" sz="3200" b="1" kern="0" dirty="0">
                <a:solidFill>
                  <a:srgbClr val="0000FF"/>
                </a:solidFill>
                <a:latin typeface="楷体_GB2312" pitchFamily="49" charset="-122"/>
                <a:ea typeface="楷体_GB2312" pitchFamily="49" charset="-122"/>
                <a:cs typeface="+mj-cs"/>
              </a:rPr>
              <a:t>（三）</a:t>
            </a:r>
            <a:r>
              <a:rPr lang="en-US" sz="3200" b="1" kern="0" dirty="0">
                <a:solidFill>
                  <a:srgbClr val="0000FF"/>
                </a:solidFill>
                <a:latin typeface="楷体_GB2312" pitchFamily="49" charset="-122"/>
                <a:ea typeface="楷体_GB2312" pitchFamily="49" charset="-122"/>
                <a:cs typeface="+mj-cs"/>
              </a:rPr>
              <a:t>EAN</a:t>
            </a:r>
            <a:r>
              <a:rPr lang="zh-CN" altLang="en-US" sz="3200" b="1" kern="0" dirty="0">
                <a:solidFill>
                  <a:srgbClr val="0000FF"/>
                </a:solidFill>
                <a:latin typeface="楷体_GB2312" pitchFamily="49" charset="-122"/>
                <a:ea typeface="楷体_GB2312" pitchFamily="49" charset="-122"/>
                <a:cs typeface="+mj-cs"/>
              </a:rPr>
              <a:t>通用商品条码</a:t>
            </a:r>
            <a:endParaRPr lang="zh-CN" altLang="en-US" sz="3200" b="1" kern="0" dirty="0">
              <a:solidFill>
                <a:srgbClr val="0000FF"/>
              </a:solidFill>
              <a:latin typeface="+mj-lt"/>
              <a:ea typeface="宋体" pitchFamily="2" charset="-122"/>
              <a:cs typeface="+mj-cs"/>
            </a:endParaRPr>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0C563CD7-C6AE-40A3-8660-A517C448D3B8}"/>
              </a:ext>
            </a:extLst>
          </p:cNvPr>
          <p:cNvSpPr>
            <a:spLocks noGrp="1" noChangeArrowheads="1"/>
          </p:cNvSpPr>
          <p:nvPr>
            <p:ph type="title"/>
          </p:nvPr>
        </p:nvSpPr>
        <p:spPr>
          <a:xfrm>
            <a:off x="1166814" y="1643063"/>
            <a:ext cx="7877175" cy="563562"/>
          </a:xfrm>
        </p:spPr>
        <p:txBody>
          <a:bodyPr/>
          <a:lstStyle/>
          <a:p>
            <a:pPr algn="l" eaLnBrk="1" hangingPunct="1"/>
            <a:r>
              <a:rPr lang="zh-CN" altLang="en-US" sz="3200">
                <a:solidFill>
                  <a:srgbClr val="800000"/>
                </a:solidFill>
                <a:ea typeface="楷体_GB2312" pitchFamily="49" charset="-122"/>
              </a:rPr>
              <a:t>⑵点阵式二维条码</a:t>
            </a:r>
          </a:p>
        </p:txBody>
      </p:sp>
      <p:pic>
        <p:nvPicPr>
          <p:cNvPr id="65539" name="Picture 3" descr="ER2">
            <a:extLst>
              <a:ext uri="{FF2B5EF4-FFF2-40B4-BE49-F238E27FC236}">
                <a16:creationId xmlns:a16="http://schemas.microsoft.com/office/drawing/2014/main" id="{3E1BE1E9-55DF-4327-A138-E7444FE655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514601"/>
            <a:ext cx="6629400"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a:extLst>
              <a:ext uri="{FF2B5EF4-FFF2-40B4-BE49-F238E27FC236}">
                <a16:creationId xmlns:a16="http://schemas.microsoft.com/office/drawing/2014/main" id="{D215084F-724A-4C95-A4AD-EE76668EFC76}"/>
              </a:ext>
            </a:extLst>
          </p:cNvPr>
          <p:cNvSpPr txBox="1">
            <a:spLocks noChangeArrowheads="1"/>
          </p:cNvSpPr>
          <p:nvPr/>
        </p:nvSpPr>
        <p:spPr bwMode="white">
          <a:xfrm>
            <a:off x="666750" y="428626"/>
            <a:ext cx="8305800" cy="563563"/>
          </a:xfrm>
          <a:prstGeom prst="rect">
            <a:avLst/>
          </a:prstGeom>
          <a:noFill/>
          <a:ln w="9525">
            <a:noFill/>
            <a:miter lim="800000"/>
            <a:headEnd/>
            <a:tailEnd/>
          </a:ln>
        </p:spPr>
        <p:txBody>
          <a:bodyPr anchor="ctr"/>
          <a:lstStyle/>
          <a:p>
            <a:pPr>
              <a:defRPr/>
            </a:pPr>
            <a:r>
              <a:rPr lang="zh-CN" altLang="en-US" sz="3200" b="1" kern="0" dirty="0">
                <a:solidFill>
                  <a:srgbClr val="0000FF"/>
                </a:solidFill>
                <a:latin typeface="楷体_GB2312" pitchFamily="49" charset="-122"/>
                <a:ea typeface="楷体_GB2312" pitchFamily="49" charset="-122"/>
                <a:cs typeface="+mj-cs"/>
              </a:rPr>
              <a:t>（三）</a:t>
            </a:r>
            <a:r>
              <a:rPr lang="en-US" sz="3200" b="1" kern="0" dirty="0">
                <a:solidFill>
                  <a:srgbClr val="0000FF"/>
                </a:solidFill>
                <a:latin typeface="楷体_GB2312" pitchFamily="49" charset="-122"/>
                <a:ea typeface="楷体_GB2312" pitchFamily="49" charset="-122"/>
                <a:cs typeface="+mj-cs"/>
              </a:rPr>
              <a:t>EAN</a:t>
            </a:r>
            <a:r>
              <a:rPr lang="zh-CN" altLang="en-US" sz="3200" b="1" kern="0" dirty="0">
                <a:solidFill>
                  <a:srgbClr val="0000FF"/>
                </a:solidFill>
                <a:latin typeface="楷体_GB2312" pitchFamily="49" charset="-122"/>
                <a:ea typeface="楷体_GB2312" pitchFamily="49" charset="-122"/>
                <a:cs typeface="+mj-cs"/>
              </a:rPr>
              <a:t>通用商品条码</a:t>
            </a:r>
            <a:endParaRPr lang="zh-CN" altLang="en-US" sz="3200" b="1" kern="0" dirty="0">
              <a:solidFill>
                <a:srgbClr val="0000FF"/>
              </a:solidFill>
              <a:latin typeface="+mj-lt"/>
              <a:ea typeface="宋体" pitchFamily="2" charset="-122"/>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8695C5D-5C6E-49DA-B563-BAC629D9B2C5}"/>
              </a:ext>
            </a:extLst>
          </p:cNvPr>
          <p:cNvSpPr>
            <a:spLocks noGrp="1" noChangeArrowheads="1"/>
          </p:cNvSpPr>
          <p:nvPr>
            <p:ph type="title"/>
          </p:nvPr>
        </p:nvSpPr>
        <p:spPr/>
        <p:txBody>
          <a:bodyPr/>
          <a:lstStyle/>
          <a:p>
            <a:r>
              <a:rPr lang="zh-CN" altLang="en-US" sz="3600" dirty="0">
                <a:solidFill>
                  <a:srgbClr val="000099"/>
                </a:solidFill>
                <a:latin typeface="楷体_GB2312" pitchFamily="49" charset="-122"/>
                <a:ea typeface="楷体_GB2312" pitchFamily="49" charset="-122"/>
              </a:rPr>
              <a:t>一、条码识别技术及应用</a:t>
            </a:r>
          </a:p>
        </p:txBody>
      </p:sp>
      <p:sp>
        <p:nvSpPr>
          <p:cNvPr id="11267" name="Rectangle 3">
            <a:extLst>
              <a:ext uri="{FF2B5EF4-FFF2-40B4-BE49-F238E27FC236}">
                <a16:creationId xmlns:a16="http://schemas.microsoft.com/office/drawing/2014/main" id="{B134DCFE-77A8-4955-8EF6-EBA16AAEAF18}"/>
              </a:ext>
            </a:extLst>
          </p:cNvPr>
          <p:cNvSpPr>
            <a:spLocks noGrp="1" noChangeArrowheads="1"/>
          </p:cNvSpPr>
          <p:nvPr>
            <p:ph type="body" idx="1"/>
          </p:nvPr>
        </p:nvSpPr>
        <p:spPr>
          <a:xfrm>
            <a:off x="838201" y="1295401"/>
            <a:ext cx="8075613" cy="5229225"/>
          </a:xfrm>
        </p:spPr>
        <p:txBody>
          <a:bodyPr/>
          <a:lstStyle/>
          <a:p>
            <a:pPr eaLnBrk="1" hangingPunct="1">
              <a:lnSpc>
                <a:spcPct val="120000"/>
              </a:lnSpc>
              <a:buFont typeface="Wingdings" panose="05000000000000000000" pitchFamily="2" charset="2"/>
              <a:buNone/>
            </a:pPr>
            <a:r>
              <a:rPr lang="zh-CN" altLang="en-US" sz="2800" b="0" dirty="0">
                <a:latin typeface="楷体_GB2312" pitchFamily="49" charset="-122"/>
                <a:ea typeface="楷体_GB2312" pitchFamily="49" charset="-122"/>
              </a:rPr>
              <a:t> </a:t>
            </a:r>
            <a:r>
              <a:rPr lang="zh-CN" altLang="en-US" sz="2800" dirty="0">
                <a:solidFill>
                  <a:srgbClr val="990000"/>
                </a:solidFill>
                <a:latin typeface="楷体_GB2312" pitchFamily="49" charset="-122"/>
                <a:ea typeface="楷体_GB2312" pitchFamily="49" charset="-122"/>
              </a:rPr>
              <a:t>（一）条码及扫描枝术概述</a:t>
            </a:r>
          </a:p>
          <a:p>
            <a:pPr eaLnBrk="1" hangingPunct="1">
              <a:lnSpc>
                <a:spcPct val="120000"/>
              </a:lnSpc>
              <a:buFont typeface="Wingdings" panose="05000000000000000000" pitchFamily="2" charset="2"/>
              <a:buNone/>
            </a:pPr>
            <a:r>
              <a:rPr lang="zh-CN" altLang="en-US" sz="2800" b="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条码及各种应用系统起源于</a:t>
            </a:r>
            <a:r>
              <a:rPr lang="en-US" altLang="zh-CN" sz="2800" dirty="0">
                <a:latin typeface="楷体_GB2312" pitchFamily="49" charset="-122"/>
                <a:ea typeface="楷体_GB2312" pitchFamily="49" charset="-122"/>
              </a:rPr>
              <a:t>20</a:t>
            </a:r>
            <a:r>
              <a:rPr lang="zh-CN" altLang="en-US" sz="2800" dirty="0">
                <a:latin typeface="楷体_GB2312" pitchFamily="49" charset="-122"/>
                <a:ea typeface="楷体_GB2312" pitchFamily="49" charset="-122"/>
              </a:rPr>
              <a:t>世纪</a:t>
            </a:r>
            <a:r>
              <a:rPr lang="en-US" altLang="zh-CN" sz="2800" dirty="0">
                <a:latin typeface="楷体_GB2312" pitchFamily="49" charset="-122"/>
                <a:ea typeface="楷体_GB2312" pitchFamily="49" charset="-122"/>
              </a:rPr>
              <a:t>40</a:t>
            </a:r>
            <a:r>
              <a:rPr lang="zh-CN" altLang="en-US" sz="2800" dirty="0">
                <a:latin typeface="楷体_GB2312" pitchFamily="49" charset="-122"/>
                <a:ea typeface="楷体_GB2312" pitchFamily="49" charset="-122"/>
              </a:rPr>
              <a:t>年代、研究于</a:t>
            </a:r>
            <a:r>
              <a:rPr lang="en-US" altLang="zh-CN" sz="2800" dirty="0">
                <a:latin typeface="楷体_GB2312" pitchFamily="49" charset="-122"/>
                <a:ea typeface="楷体_GB2312" pitchFamily="49" charset="-122"/>
              </a:rPr>
              <a:t>60</a:t>
            </a:r>
            <a:r>
              <a:rPr lang="zh-CN" altLang="en-US" sz="2800" dirty="0">
                <a:latin typeface="楷体_GB2312" pitchFamily="49" charset="-122"/>
                <a:ea typeface="楷体_GB2312" pitchFamily="49" charset="-122"/>
              </a:rPr>
              <a:t>年代、应用于</a:t>
            </a:r>
            <a:r>
              <a:rPr lang="en-US" altLang="zh-CN" sz="2800" dirty="0">
                <a:latin typeface="楷体_GB2312" pitchFamily="49" charset="-122"/>
                <a:ea typeface="楷体_GB2312" pitchFamily="49" charset="-122"/>
              </a:rPr>
              <a:t>70</a:t>
            </a:r>
            <a:r>
              <a:rPr lang="zh-CN" altLang="en-US" sz="2800" dirty="0">
                <a:latin typeface="楷体_GB2312" pitchFamily="49" charset="-122"/>
                <a:ea typeface="楷体_GB2312" pitchFamily="49" charset="-122"/>
              </a:rPr>
              <a:t>年代、普及于</a:t>
            </a:r>
            <a:r>
              <a:rPr lang="en-US" altLang="zh-CN" sz="2800" dirty="0">
                <a:latin typeface="楷体_GB2312" pitchFamily="49" charset="-122"/>
                <a:ea typeface="楷体_GB2312" pitchFamily="49" charset="-122"/>
              </a:rPr>
              <a:t>80</a:t>
            </a:r>
            <a:r>
              <a:rPr lang="zh-CN" altLang="en-US" sz="2800" dirty="0">
                <a:latin typeface="楷体_GB2312" pitchFamily="49" charset="-122"/>
                <a:ea typeface="楷体_GB2312" pitchFamily="49" charset="-122"/>
              </a:rPr>
              <a:t>年代，引起世界流通领域里的大变革。条码作为一种可印制的计算机语言，未来学家称之为</a:t>
            </a:r>
            <a:r>
              <a:rPr lang="zh-CN" altLang="en-US" sz="2800" dirty="0">
                <a:latin typeface="Arial" panose="020B0604020202020204" pitchFamily="34" charset="0"/>
                <a:ea typeface="楷体_GB2312" pitchFamily="49" charset="-122"/>
              </a:rPr>
              <a:t>“</a:t>
            </a:r>
            <a:r>
              <a:rPr lang="zh-CN" altLang="en-US" sz="2800" dirty="0">
                <a:latin typeface="楷体_GB2312" pitchFamily="49" charset="-122"/>
                <a:ea typeface="楷体_GB2312" pitchFamily="49" charset="-122"/>
              </a:rPr>
              <a:t>计算机文化</a:t>
            </a:r>
            <a:r>
              <a:rPr lang="zh-CN" altLang="en-US" sz="2800" dirty="0">
                <a:latin typeface="Arial" panose="020B0604020202020204" pitchFamily="34" charset="0"/>
                <a:ea typeface="楷体_GB2312" pitchFamily="49" charset="-122"/>
              </a:rPr>
              <a:t>”</a:t>
            </a:r>
            <a:r>
              <a:rPr lang="zh-CN" altLang="en-US" sz="2800" dirty="0">
                <a:latin typeface="楷体_GB2312" pitchFamily="49" charset="-122"/>
                <a:ea typeface="楷体_GB2312" pitchFamily="49" charset="-122"/>
              </a:rPr>
              <a:t>。</a:t>
            </a:r>
            <a:r>
              <a:rPr lang="en-US" altLang="zh-CN" sz="2800" dirty="0">
                <a:solidFill>
                  <a:srgbClr val="692AA2"/>
                </a:solidFill>
                <a:latin typeface="楷体_GB2312" pitchFamily="49" charset="-122"/>
                <a:ea typeface="楷体_GB2312" pitchFamily="49" charset="-122"/>
              </a:rPr>
              <a:t>90</a:t>
            </a:r>
            <a:r>
              <a:rPr lang="zh-CN" altLang="en-US" sz="2800" dirty="0">
                <a:solidFill>
                  <a:srgbClr val="692AA2"/>
                </a:solidFill>
                <a:latin typeface="楷体_GB2312" pitchFamily="49" charset="-122"/>
                <a:ea typeface="楷体_GB2312" pitchFamily="49" charset="-122"/>
              </a:rPr>
              <a:t>年代的国际流通领域将条码誉为商品进入国际市场的</a:t>
            </a:r>
            <a:r>
              <a:rPr lang="zh-CN" altLang="en-US" sz="2800" dirty="0">
                <a:solidFill>
                  <a:srgbClr val="692AA2"/>
                </a:solidFill>
                <a:latin typeface="Arial" panose="020B0604020202020204" pitchFamily="34" charset="0"/>
                <a:ea typeface="楷体_GB2312" pitchFamily="49" charset="-122"/>
              </a:rPr>
              <a:t>“</a:t>
            </a:r>
            <a:r>
              <a:rPr lang="zh-CN" altLang="en-US" sz="2800" dirty="0">
                <a:solidFill>
                  <a:srgbClr val="692AA2"/>
                </a:solidFill>
                <a:latin typeface="楷体_GB2312" pitchFamily="49" charset="-122"/>
                <a:ea typeface="楷体_GB2312" pitchFamily="49" charset="-122"/>
              </a:rPr>
              <a:t>身份证</a:t>
            </a:r>
            <a:r>
              <a:rPr lang="zh-CN" altLang="en-US" sz="2800" dirty="0">
                <a:solidFill>
                  <a:srgbClr val="692AA2"/>
                </a:solidFill>
                <a:latin typeface="Arial" panose="020B0604020202020204" pitchFamily="34" charset="0"/>
                <a:ea typeface="楷体_GB2312" pitchFamily="49" charset="-122"/>
              </a:rPr>
              <a:t>”</a:t>
            </a:r>
            <a:r>
              <a:rPr lang="zh-CN" altLang="en-US" sz="2800" dirty="0">
                <a:solidFill>
                  <a:srgbClr val="692AA2"/>
                </a:solidFill>
                <a:latin typeface="楷体_GB2312" pitchFamily="49" charset="-122"/>
                <a:ea typeface="楷体_GB2312" pitchFamily="49" charset="-122"/>
              </a:rPr>
              <a:t>。</a:t>
            </a:r>
            <a:r>
              <a:rPr lang="zh-CN" altLang="en-US" sz="2800" dirty="0">
                <a:latin typeface="楷体_GB2312" pitchFamily="49" charset="-122"/>
                <a:ea typeface="楷体_GB2312" pitchFamily="49" charset="-122"/>
              </a:rPr>
              <a:t>印制在商品外包装上的条码，像一条条经济信息纽带将世界各地的生产制造商、出口商、批发商、零售商和顾客有机地联系在一起。</a:t>
            </a:r>
            <a:endParaRPr lang="zh-CN" altLang="en-US" sz="2800" dirty="0">
              <a:ea typeface="宋体" panose="0201060003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2357C8FA-D56E-4409-95B6-E80ED136918E}"/>
              </a:ext>
            </a:extLst>
          </p:cNvPr>
          <p:cNvSpPr>
            <a:spLocks noGrp="1" noChangeArrowheads="1"/>
          </p:cNvSpPr>
          <p:nvPr>
            <p:ph type="title"/>
          </p:nvPr>
        </p:nvSpPr>
        <p:spPr>
          <a:xfrm>
            <a:off x="1023938" y="1143001"/>
            <a:ext cx="5715000" cy="563563"/>
          </a:xfrm>
        </p:spPr>
        <p:txBody>
          <a:bodyPr/>
          <a:lstStyle/>
          <a:p>
            <a:pPr algn="l" eaLnBrk="1" hangingPunct="1"/>
            <a:r>
              <a:rPr lang="zh-CN" altLang="en-US" sz="2800" dirty="0">
                <a:solidFill>
                  <a:srgbClr val="800000"/>
                </a:solidFill>
                <a:latin typeface="楷体_GB2312" pitchFamily="49" charset="-122"/>
                <a:ea typeface="楷体_GB2312" pitchFamily="49" charset="-122"/>
              </a:rPr>
              <a:t>二维条码特点： </a:t>
            </a:r>
          </a:p>
        </p:txBody>
      </p:sp>
      <p:sp>
        <p:nvSpPr>
          <p:cNvPr id="66563" name="Rectangle 3">
            <a:extLst>
              <a:ext uri="{FF2B5EF4-FFF2-40B4-BE49-F238E27FC236}">
                <a16:creationId xmlns:a16="http://schemas.microsoft.com/office/drawing/2014/main" id="{19840EE9-A6AF-4A8A-AA56-C1B2E75B9AB1}"/>
              </a:ext>
            </a:extLst>
          </p:cNvPr>
          <p:cNvSpPr>
            <a:spLocks noGrp="1" noChangeArrowheads="1"/>
          </p:cNvSpPr>
          <p:nvPr>
            <p:ph type="body" idx="1"/>
          </p:nvPr>
        </p:nvSpPr>
        <p:spPr>
          <a:xfrm>
            <a:off x="1095376" y="1785938"/>
            <a:ext cx="7527925" cy="5256212"/>
          </a:xfrm>
        </p:spPr>
        <p:txBody>
          <a:bodyPr/>
          <a:lstStyle/>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⑴高密度编码，信息容量大</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可容纳多达</a:t>
            </a:r>
            <a:r>
              <a:rPr lang="en-US" altLang="zh-CN" sz="2800" dirty="0">
                <a:latin typeface="楷体_GB2312" pitchFamily="49" charset="-122"/>
                <a:ea typeface="楷体_GB2312" pitchFamily="49" charset="-122"/>
              </a:rPr>
              <a:t>1850</a:t>
            </a:r>
            <a:r>
              <a:rPr lang="zh-CN" altLang="en-US" sz="2800" dirty="0">
                <a:latin typeface="楷体_GB2312" pitchFamily="49" charset="-122"/>
                <a:ea typeface="楷体_GB2312" pitchFamily="49" charset="-122"/>
              </a:rPr>
              <a:t>个大写字母或</a:t>
            </a:r>
            <a:r>
              <a:rPr lang="en-US" altLang="zh-CN" sz="2800" dirty="0">
                <a:latin typeface="楷体_GB2312" pitchFamily="49" charset="-122"/>
                <a:ea typeface="楷体_GB2312" pitchFamily="49" charset="-122"/>
              </a:rPr>
              <a:t>2710</a:t>
            </a:r>
            <a:r>
              <a:rPr lang="zh-CN" altLang="en-US" sz="2800" dirty="0">
                <a:latin typeface="楷体_GB2312" pitchFamily="49" charset="-122"/>
                <a:ea typeface="楷体_GB2312" pitchFamily="49" charset="-122"/>
              </a:rPr>
              <a:t>个数字或</a:t>
            </a:r>
            <a:r>
              <a:rPr lang="en-US" altLang="zh-CN" sz="2800" dirty="0">
                <a:latin typeface="楷体_GB2312" pitchFamily="49" charset="-122"/>
                <a:ea typeface="楷体_GB2312" pitchFamily="49" charset="-122"/>
              </a:rPr>
              <a:t>1108</a:t>
            </a:r>
            <a:r>
              <a:rPr lang="zh-CN" altLang="en-US" sz="2800" dirty="0">
                <a:latin typeface="楷体_GB2312" pitchFamily="49" charset="-122"/>
                <a:ea typeface="楷体_GB2312" pitchFamily="49" charset="-122"/>
              </a:rPr>
              <a:t>个字节，或</a:t>
            </a:r>
            <a:r>
              <a:rPr lang="en-US" altLang="zh-CN" sz="2800" dirty="0">
                <a:latin typeface="楷体_GB2312" pitchFamily="49" charset="-122"/>
                <a:ea typeface="楷体_GB2312" pitchFamily="49" charset="-122"/>
              </a:rPr>
              <a:t>500</a:t>
            </a:r>
            <a:r>
              <a:rPr lang="zh-CN" altLang="en-US" sz="2800" dirty="0">
                <a:latin typeface="楷体_GB2312" pitchFamily="49" charset="-122"/>
                <a:ea typeface="楷体_GB2312" pitchFamily="49" charset="-122"/>
              </a:rPr>
              <a:t>多个汉字，比普通条码信息容量约高几十倍。</a:t>
            </a:r>
          </a:p>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⑵编码范围广</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该条码可以把图片、声音、文字、签字、指纹等可以数字化的信息进行编码，用条码表示出来；可以表示多种语言文字；可表示图像数据。 </a:t>
            </a:r>
            <a:endParaRPr lang="zh-CN" altLang="en-US" sz="2800" dirty="0">
              <a:solidFill>
                <a:srgbClr val="000099"/>
              </a:solidFill>
              <a:latin typeface="楷体_GB2312" pitchFamily="49" charset="-122"/>
              <a:ea typeface="楷体_GB2312" pitchFamily="49" charset="-122"/>
            </a:endParaRPr>
          </a:p>
        </p:txBody>
      </p:sp>
      <p:sp>
        <p:nvSpPr>
          <p:cNvPr id="4" name="Rectangle 2">
            <a:extLst>
              <a:ext uri="{FF2B5EF4-FFF2-40B4-BE49-F238E27FC236}">
                <a16:creationId xmlns:a16="http://schemas.microsoft.com/office/drawing/2014/main" id="{1D150692-45AE-4405-B480-B7AC15FA70EC}"/>
              </a:ext>
            </a:extLst>
          </p:cNvPr>
          <p:cNvSpPr txBox="1">
            <a:spLocks noChangeArrowheads="1"/>
          </p:cNvSpPr>
          <p:nvPr/>
        </p:nvSpPr>
        <p:spPr bwMode="white">
          <a:xfrm>
            <a:off x="666750" y="428626"/>
            <a:ext cx="8305800" cy="563563"/>
          </a:xfrm>
          <a:prstGeom prst="rect">
            <a:avLst/>
          </a:prstGeom>
          <a:noFill/>
          <a:ln w="9525">
            <a:noFill/>
            <a:miter lim="800000"/>
            <a:headEnd/>
            <a:tailEnd/>
          </a:ln>
        </p:spPr>
        <p:txBody>
          <a:bodyPr anchor="ctr"/>
          <a:lstStyle/>
          <a:p>
            <a:pPr>
              <a:defRPr/>
            </a:pPr>
            <a:r>
              <a:rPr lang="zh-CN" altLang="en-US" sz="3200" b="1" kern="0" dirty="0">
                <a:solidFill>
                  <a:srgbClr val="0000FF"/>
                </a:solidFill>
                <a:latin typeface="楷体_GB2312" pitchFamily="49" charset="-122"/>
                <a:ea typeface="楷体_GB2312" pitchFamily="49" charset="-122"/>
                <a:cs typeface="+mj-cs"/>
              </a:rPr>
              <a:t>（三）</a:t>
            </a:r>
            <a:r>
              <a:rPr lang="en-US" sz="3200" b="1" kern="0" dirty="0">
                <a:solidFill>
                  <a:srgbClr val="0000FF"/>
                </a:solidFill>
                <a:latin typeface="楷体_GB2312" pitchFamily="49" charset="-122"/>
                <a:ea typeface="楷体_GB2312" pitchFamily="49" charset="-122"/>
                <a:cs typeface="+mj-cs"/>
              </a:rPr>
              <a:t>EAN</a:t>
            </a:r>
            <a:r>
              <a:rPr lang="zh-CN" altLang="en-US" sz="3200" b="1" kern="0" dirty="0">
                <a:solidFill>
                  <a:srgbClr val="0000FF"/>
                </a:solidFill>
                <a:latin typeface="楷体_GB2312" pitchFamily="49" charset="-122"/>
                <a:ea typeface="楷体_GB2312" pitchFamily="49" charset="-122"/>
                <a:cs typeface="+mj-cs"/>
              </a:rPr>
              <a:t>通用商品条码</a:t>
            </a:r>
            <a:endParaRPr lang="zh-CN" altLang="en-US" sz="3200" b="1" kern="0" dirty="0">
              <a:solidFill>
                <a:srgbClr val="0000FF"/>
              </a:solidFill>
              <a:latin typeface="+mj-lt"/>
              <a:ea typeface="宋体" pitchFamily="2" charset="-122"/>
              <a:cs typeface="+mj-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a:extLst>
              <a:ext uri="{FF2B5EF4-FFF2-40B4-BE49-F238E27FC236}">
                <a16:creationId xmlns:a16="http://schemas.microsoft.com/office/drawing/2014/main" id="{4D700059-6027-44D6-87CB-67EC33A8A006}"/>
              </a:ext>
            </a:extLst>
          </p:cNvPr>
          <p:cNvSpPr>
            <a:spLocks noGrp="1" noChangeArrowheads="1"/>
          </p:cNvSpPr>
          <p:nvPr>
            <p:ph type="body" idx="1"/>
          </p:nvPr>
        </p:nvSpPr>
        <p:spPr>
          <a:xfrm>
            <a:off x="1452563" y="1139826"/>
            <a:ext cx="7270750" cy="5661025"/>
          </a:xfrm>
        </p:spPr>
        <p:txBody>
          <a:bodyPr/>
          <a:lstStyle/>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 ⑶保密、防伪性能好</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可引入加密措施。 </a:t>
            </a:r>
            <a:endParaRPr lang="zh-CN" altLang="en-US" sz="2800" dirty="0">
              <a:solidFill>
                <a:srgbClr val="000099"/>
              </a:solidFill>
              <a:latin typeface="楷体_GB2312" pitchFamily="49" charset="-122"/>
              <a:ea typeface="楷体_GB2312" pitchFamily="49" charset="-122"/>
            </a:endParaRPr>
          </a:p>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 ⑷译码可靠性高</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它比普通条码译码错误率百万分之二要低得多，误码率不超过千万分之一。 </a:t>
            </a:r>
            <a:endParaRPr lang="zh-CN" altLang="en-US" sz="2800" dirty="0">
              <a:solidFill>
                <a:srgbClr val="000099"/>
              </a:solidFill>
              <a:latin typeface="楷体_GB2312" pitchFamily="49" charset="-122"/>
              <a:ea typeface="楷体_GB2312" pitchFamily="49" charset="-122"/>
            </a:endParaRPr>
          </a:p>
          <a:p>
            <a:pPr eaLnBrk="1" hangingPunct="1">
              <a:lnSpc>
                <a:spcPct val="12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 ⑸修正错误能力强</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容错能力强，具有纠错功能：这使得二维条码因穿孔、污损等引起局部损坏时，照样可以正确得到识读，损毁面积达</a:t>
            </a:r>
            <a:r>
              <a:rPr lang="en-US" altLang="zh-CN" sz="2800" dirty="0">
                <a:latin typeface="楷体_GB2312" pitchFamily="49" charset="-122"/>
                <a:ea typeface="楷体_GB2312" pitchFamily="49" charset="-122"/>
              </a:rPr>
              <a:t>50%</a:t>
            </a:r>
            <a:r>
              <a:rPr lang="zh-CN" altLang="en-US" sz="2800" dirty="0">
                <a:latin typeface="楷体_GB2312" pitchFamily="49" charset="-122"/>
                <a:ea typeface="楷体_GB2312" pitchFamily="49" charset="-122"/>
              </a:rPr>
              <a:t>仍可恢复信息。 </a:t>
            </a:r>
            <a:endParaRPr lang="zh-CN" altLang="en-US" sz="2800" dirty="0">
              <a:solidFill>
                <a:srgbClr val="000099"/>
              </a:solidFill>
              <a:latin typeface="楷体_GB2312" pitchFamily="49" charset="-122"/>
              <a:ea typeface="楷体_GB2312" pitchFamily="49" charset="-122"/>
            </a:endParaRPr>
          </a:p>
        </p:txBody>
      </p:sp>
      <p:sp>
        <p:nvSpPr>
          <p:cNvPr id="3" name="Rectangle 2">
            <a:extLst>
              <a:ext uri="{FF2B5EF4-FFF2-40B4-BE49-F238E27FC236}">
                <a16:creationId xmlns:a16="http://schemas.microsoft.com/office/drawing/2014/main" id="{011E20FB-6B4E-405C-B22E-18AB9A3D41D4}"/>
              </a:ext>
            </a:extLst>
          </p:cNvPr>
          <p:cNvSpPr txBox="1">
            <a:spLocks noChangeArrowheads="1"/>
          </p:cNvSpPr>
          <p:nvPr/>
        </p:nvSpPr>
        <p:spPr bwMode="white">
          <a:xfrm>
            <a:off x="666750" y="428626"/>
            <a:ext cx="8305800" cy="563563"/>
          </a:xfrm>
          <a:prstGeom prst="rect">
            <a:avLst/>
          </a:prstGeom>
          <a:noFill/>
          <a:ln w="9525">
            <a:noFill/>
            <a:miter lim="800000"/>
            <a:headEnd/>
            <a:tailEnd/>
          </a:ln>
        </p:spPr>
        <p:txBody>
          <a:bodyPr anchor="ctr"/>
          <a:lstStyle/>
          <a:p>
            <a:pPr>
              <a:defRPr/>
            </a:pPr>
            <a:r>
              <a:rPr lang="zh-CN" altLang="en-US" sz="3200" b="1" kern="0" dirty="0">
                <a:solidFill>
                  <a:srgbClr val="0000FF"/>
                </a:solidFill>
                <a:latin typeface="楷体_GB2312" pitchFamily="49" charset="-122"/>
                <a:ea typeface="楷体_GB2312" pitchFamily="49" charset="-122"/>
                <a:cs typeface="+mj-cs"/>
              </a:rPr>
              <a:t>（三）</a:t>
            </a:r>
            <a:r>
              <a:rPr lang="en-US" sz="3200" b="1" kern="0" dirty="0">
                <a:solidFill>
                  <a:srgbClr val="0000FF"/>
                </a:solidFill>
                <a:latin typeface="楷体_GB2312" pitchFamily="49" charset="-122"/>
                <a:ea typeface="楷体_GB2312" pitchFamily="49" charset="-122"/>
                <a:cs typeface="+mj-cs"/>
              </a:rPr>
              <a:t>EAN</a:t>
            </a:r>
            <a:r>
              <a:rPr lang="zh-CN" altLang="en-US" sz="3200" b="1" kern="0" dirty="0">
                <a:solidFill>
                  <a:srgbClr val="0000FF"/>
                </a:solidFill>
                <a:latin typeface="楷体_GB2312" pitchFamily="49" charset="-122"/>
                <a:ea typeface="楷体_GB2312" pitchFamily="49" charset="-122"/>
                <a:cs typeface="+mj-cs"/>
              </a:rPr>
              <a:t>通用商品条码</a:t>
            </a:r>
            <a:endParaRPr lang="zh-CN" altLang="en-US" sz="3200" b="1" kern="0" dirty="0">
              <a:solidFill>
                <a:srgbClr val="0000FF"/>
              </a:solidFill>
              <a:latin typeface="+mj-lt"/>
              <a:ea typeface="宋体" pitchFamily="2" charset="-122"/>
              <a:cs typeface="+mj-cs"/>
            </a:endParaRPr>
          </a:p>
        </p:txBody>
      </p:sp>
    </p:spTree>
  </p:cSld>
  <p:clrMapOvr>
    <a:masterClrMapping/>
  </p:clrMapOvr>
  <p:transition>
    <p:cover dir="r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a:extLst>
              <a:ext uri="{FF2B5EF4-FFF2-40B4-BE49-F238E27FC236}">
                <a16:creationId xmlns:a16="http://schemas.microsoft.com/office/drawing/2014/main" id="{69683D6A-F4EC-44B7-83BE-E24246152996}"/>
              </a:ext>
            </a:extLst>
          </p:cNvPr>
          <p:cNvSpPr>
            <a:spLocks noGrp="1" noChangeArrowheads="1"/>
          </p:cNvSpPr>
          <p:nvPr>
            <p:ph type="body" idx="1"/>
          </p:nvPr>
        </p:nvSpPr>
        <p:spPr>
          <a:xfrm>
            <a:off x="1497013" y="1916114"/>
            <a:ext cx="7467600" cy="3940175"/>
          </a:xfrm>
        </p:spPr>
        <p:txBody>
          <a:bodyPr/>
          <a:lstStyle/>
          <a:p>
            <a:pPr eaLnBrk="1" hangingPunct="1">
              <a:lnSpc>
                <a:spcPct val="15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⑹容易制作且成本很低</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成本低，易制作，持久耐用。 </a:t>
            </a:r>
            <a:endParaRPr lang="zh-CN" altLang="en-US" sz="2800" dirty="0">
              <a:solidFill>
                <a:srgbClr val="000099"/>
              </a:solidFill>
              <a:latin typeface="楷体_GB2312" pitchFamily="49" charset="-122"/>
              <a:ea typeface="楷体_GB2312" pitchFamily="49" charset="-122"/>
            </a:endParaRPr>
          </a:p>
          <a:p>
            <a:pPr eaLnBrk="1" hangingPunct="1">
              <a:lnSpc>
                <a:spcPct val="15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⑺条码符号形状、尺寸大小比例可变。 </a:t>
            </a:r>
          </a:p>
          <a:p>
            <a:pPr eaLnBrk="1" hangingPunct="1">
              <a:lnSpc>
                <a:spcPct val="15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⑻二维条码可以使用激光或</a:t>
            </a:r>
            <a:r>
              <a:rPr lang="en-US" altLang="zh-CN" sz="2800" dirty="0">
                <a:solidFill>
                  <a:srgbClr val="692AA2"/>
                </a:solidFill>
                <a:latin typeface="楷体_GB2312" pitchFamily="49" charset="-122"/>
                <a:ea typeface="楷体_GB2312" pitchFamily="49" charset="-122"/>
              </a:rPr>
              <a:t>CCD</a:t>
            </a:r>
            <a:r>
              <a:rPr lang="zh-CN" altLang="en-US" sz="2800" dirty="0">
                <a:solidFill>
                  <a:srgbClr val="692AA2"/>
                </a:solidFill>
                <a:latin typeface="楷体_GB2312" pitchFamily="49" charset="-122"/>
                <a:ea typeface="楷体_GB2312" pitchFamily="49" charset="-122"/>
              </a:rPr>
              <a:t>阅读器识读。</a:t>
            </a:r>
            <a:r>
              <a:rPr lang="zh-CN" altLang="en-US" sz="2800" dirty="0">
                <a:solidFill>
                  <a:srgbClr val="000099"/>
                </a:solidFill>
                <a:latin typeface="楷体_GB2312" pitchFamily="49" charset="-122"/>
                <a:ea typeface="楷体_GB2312" pitchFamily="49" charset="-122"/>
              </a:rPr>
              <a:t> </a:t>
            </a:r>
          </a:p>
        </p:txBody>
      </p:sp>
      <p:sp>
        <p:nvSpPr>
          <p:cNvPr id="68611" name="Rectangle 2">
            <a:extLst>
              <a:ext uri="{FF2B5EF4-FFF2-40B4-BE49-F238E27FC236}">
                <a16:creationId xmlns:a16="http://schemas.microsoft.com/office/drawing/2014/main" id="{8E7EA459-7AAF-4E46-A48E-C4F73761E8BC}"/>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a:extLst>
              <a:ext uri="{FF2B5EF4-FFF2-40B4-BE49-F238E27FC236}">
                <a16:creationId xmlns:a16="http://schemas.microsoft.com/office/drawing/2014/main" id="{D842514F-8CE2-4940-A900-02DDB418F007}"/>
              </a:ext>
            </a:extLst>
          </p:cNvPr>
          <p:cNvSpPr>
            <a:spLocks noGrp="1" noChangeArrowheads="1"/>
          </p:cNvSpPr>
          <p:nvPr>
            <p:ph type="body" idx="1"/>
          </p:nvPr>
        </p:nvSpPr>
        <p:spPr>
          <a:xfrm>
            <a:off x="776536" y="1241251"/>
            <a:ext cx="8811318" cy="5572125"/>
          </a:xfrm>
        </p:spPr>
        <p:txBody>
          <a:bodyPr/>
          <a:lstStyle/>
          <a:p>
            <a:pPr>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二维条码常用于以下几个方面：</a:t>
            </a:r>
          </a:p>
          <a:p>
            <a:pPr>
              <a:buFont typeface="Wingdings" panose="05000000000000000000" pitchFamily="2" charset="2"/>
              <a:buNone/>
            </a:pPr>
            <a:r>
              <a:rPr lang="zh-CN" altLang="en-US" sz="2800" dirty="0">
                <a:latin typeface="楷体_GB2312" pitchFamily="49" charset="-122"/>
                <a:ea typeface="楷体_GB2312" pitchFamily="49" charset="-122"/>
              </a:rPr>
              <a:t>      ①单证。如公文单证、订购单、报关单、商业单证。</a:t>
            </a:r>
          </a:p>
          <a:p>
            <a:pPr>
              <a:buFont typeface="Wingdings" panose="05000000000000000000" pitchFamily="2" charset="2"/>
              <a:buNone/>
            </a:pPr>
            <a:r>
              <a:rPr lang="zh-CN" altLang="en-US" sz="2800" dirty="0">
                <a:latin typeface="楷体_GB2312" pitchFamily="49" charset="-122"/>
                <a:ea typeface="楷体_GB2312" pitchFamily="49" charset="-122"/>
              </a:rPr>
              <a:t>      ②证照。如护照、身份证、健康证、驾驶执照、会员证、识别证。</a:t>
            </a:r>
          </a:p>
          <a:p>
            <a:pPr>
              <a:buFont typeface="Wingdings" panose="05000000000000000000" pitchFamily="2" charset="2"/>
              <a:buNone/>
            </a:pP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③仓储盘点。如物流中心、仓储中心等的货物盘点。</a:t>
            </a:r>
          </a:p>
          <a:p>
            <a:pPr>
              <a:buFont typeface="Wingdings" panose="05000000000000000000" pitchFamily="2" charset="2"/>
              <a:buNone/>
            </a:pP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④物品追踪。如会议资料、生产零件、客户服务、邮购运送、维修记录、危险物品、后勤补给、生态研究。</a:t>
            </a:r>
          </a:p>
          <a:p>
            <a:pPr>
              <a:buFont typeface="Wingdings" panose="05000000000000000000" pitchFamily="2" charset="2"/>
              <a:buNone/>
            </a:pPr>
            <a:r>
              <a:rPr lang="zh-CN" altLang="en-US" sz="2800" dirty="0">
                <a:latin typeface="楷体_GB2312" pitchFamily="49" charset="-122"/>
                <a:ea typeface="楷体_GB2312" pitchFamily="49" charset="-122"/>
              </a:rPr>
              <a:t>      ⑤资料保密。如商业机密、政治情报、军事机密、私人信函。</a:t>
            </a:r>
          </a:p>
        </p:txBody>
      </p:sp>
      <p:sp>
        <p:nvSpPr>
          <p:cNvPr id="69635" name="Rectangle 2">
            <a:extLst>
              <a:ext uri="{FF2B5EF4-FFF2-40B4-BE49-F238E27FC236}">
                <a16:creationId xmlns:a16="http://schemas.microsoft.com/office/drawing/2014/main" id="{B4E72F4E-9C9B-4011-A44E-35095E574C77}"/>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EAN</a:t>
            </a:r>
            <a:r>
              <a:rPr lang="zh-CN" altLang="en-US" sz="3200" dirty="0">
                <a:solidFill>
                  <a:srgbClr val="0000FF"/>
                </a:solidFill>
                <a:latin typeface="楷体_GB2312" pitchFamily="49" charset="-122"/>
                <a:ea typeface="楷体_GB2312" pitchFamily="49" charset="-122"/>
              </a:rPr>
              <a:t>通用商品条码</a:t>
            </a:r>
            <a:endParaRPr lang="zh-CN" altLang="en-US" sz="3200" dirty="0">
              <a:solidFill>
                <a:srgbClr val="0000FF"/>
              </a:solidFill>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05D94A50-DFE0-482A-8BE7-8ABB6848FAA7}"/>
              </a:ext>
            </a:extLst>
          </p:cNvPr>
          <p:cNvSpPr>
            <a:spLocks noGrp="1" noChangeArrowheads="1"/>
          </p:cNvSpPr>
          <p:nvPr>
            <p:ph type="title"/>
          </p:nvPr>
        </p:nvSpPr>
        <p:spPr>
          <a:xfrm>
            <a:off x="632520" y="332656"/>
            <a:ext cx="8496944" cy="639762"/>
          </a:xfrm>
        </p:spPr>
        <p:txBody>
          <a:bodyPr/>
          <a:lstStyle/>
          <a:p>
            <a:pPr eaLnBrk="1" hangingPunct="1"/>
            <a:r>
              <a:rPr lang="zh-CN" altLang="en-US" sz="2800" dirty="0">
                <a:solidFill>
                  <a:srgbClr val="0000FF"/>
                </a:solidFill>
                <a:latin typeface="楷体_GB2312" pitchFamily="49" charset="-122"/>
                <a:ea typeface="楷体_GB2312" pitchFamily="49" charset="-122"/>
              </a:rPr>
              <a:t>二维条码应用案例</a:t>
            </a:r>
            <a:r>
              <a:rPr lang="en-US" altLang="zh-CN" sz="2800" dirty="0">
                <a:solidFill>
                  <a:srgbClr val="0000FF"/>
                </a:solidFill>
                <a:latin typeface="楷体_GB2312" pitchFamily="49" charset="-122"/>
                <a:ea typeface="楷体_GB2312" pitchFamily="49" charset="-122"/>
              </a:rPr>
              <a:t>---- PDF417</a:t>
            </a:r>
            <a:r>
              <a:rPr lang="zh-CN" altLang="en-US" sz="2800" dirty="0">
                <a:solidFill>
                  <a:srgbClr val="0000FF"/>
                </a:solidFill>
                <a:latin typeface="楷体_GB2312" pitchFamily="49" charset="-122"/>
                <a:ea typeface="楷体_GB2312" pitchFamily="49" charset="-122"/>
              </a:rPr>
              <a:t>在身份证管理的应用</a:t>
            </a:r>
            <a:r>
              <a:rPr lang="zh-CN" altLang="en-US" sz="2800" dirty="0">
                <a:solidFill>
                  <a:srgbClr val="0000FF"/>
                </a:solidFill>
                <a:ea typeface="宋体" panose="02010600030101010101" pitchFamily="2" charset="-122"/>
              </a:rPr>
              <a:t> </a:t>
            </a:r>
          </a:p>
        </p:txBody>
      </p:sp>
      <p:sp>
        <p:nvSpPr>
          <p:cNvPr id="70659" name="Rectangle 3">
            <a:extLst>
              <a:ext uri="{FF2B5EF4-FFF2-40B4-BE49-F238E27FC236}">
                <a16:creationId xmlns:a16="http://schemas.microsoft.com/office/drawing/2014/main" id="{FB23A31C-5235-4F78-8090-52D79A700B54}"/>
              </a:ext>
            </a:extLst>
          </p:cNvPr>
          <p:cNvSpPr>
            <a:spLocks noGrp="1" noChangeArrowheads="1"/>
          </p:cNvSpPr>
          <p:nvPr>
            <p:ph idx="1"/>
          </p:nvPr>
        </p:nvSpPr>
        <p:spPr>
          <a:xfrm>
            <a:off x="1281113" y="1341438"/>
            <a:ext cx="7239000" cy="4648200"/>
          </a:xfrm>
        </p:spPr>
        <p:txBody>
          <a:bodyPr/>
          <a:lstStyle/>
          <a:p>
            <a:pPr eaLnBrk="1" hangingPunct="1">
              <a:lnSpc>
                <a:spcPct val="120000"/>
              </a:lnSpc>
              <a:buFont typeface="Wingdings" panose="05000000000000000000" pitchFamily="2" charset="2"/>
              <a:buNone/>
            </a:pPr>
            <a:r>
              <a:rPr lang="zh-CN" altLang="en-US" sz="2800" dirty="0">
                <a:latin typeface="宋体" panose="02010600030101010101" pitchFamily="2" charset="-122"/>
                <a:ea typeface="宋体" panose="02010600030101010101" pitchFamily="2" charset="-122"/>
              </a:rPr>
              <a:t>      </a:t>
            </a:r>
            <a:r>
              <a:rPr lang="zh-CN" altLang="en-US" sz="2800" dirty="0">
                <a:latin typeface="楷体_GB2312" pitchFamily="49" charset="-122"/>
                <a:ea typeface="楷体_GB2312" pitchFamily="49" charset="-122"/>
              </a:rPr>
              <a:t>在身份证上采用</a:t>
            </a:r>
            <a:r>
              <a:rPr lang="en-US" altLang="zh-CN" sz="2800" dirty="0">
                <a:latin typeface="楷体_GB2312" pitchFamily="49" charset="-122"/>
                <a:ea typeface="楷体_GB2312" pitchFamily="49" charset="-122"/>
              </a:rPr>
              <a:t>PDF417</a:t>
            </a:r>
            <a:r>
              <a:rPr lang="zh-CN" altLang="en-US" sz="2800" dirty="0">
                <a:latin typeface="楷体_GB2312" pitchFamily="49" charset="-122"/>
                <a:ea typeface="楷体_GB2312" pitchFamily="49" charset="-122"/>
              </a:rPr>
              <a:t>技术，有诸多优势，主要体现在：</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实现了身份证的机读功能</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提高了身份证的防伪能力 </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可以为国家节约大量经费 </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(4)PDF417</a:t>
            </a:r>
            <a:r>
              <a:rPr lang="zh-CN" altLang="en-US" sz="2800" dirty="0">
                <a:latin typeface="楷体_GB2312" pitchFamily="49" charset="-122"/>
                <a:ea typeface="楷体_GB2312" pitchFamily="49" charset="-122"/>
              </a:rPr>
              <a:t>打印灵活，可以免除许多设备的重复投资 </a:t>
            </a:r>
          </a:p>
          <a:p>
            <a:pPr eaLnBrk="1" hangingPunct="1">
              <a:lnSpc>
                <a:spcPct val="12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(5)PDF417</a:t>
            </a:r>
            <a:r>
              <a:rPr lang="zh-CN" altLang="en-US" sz="2800" dirty="0">
                <a:latin typeface="楷体_GB2312" pitchFamily="49" charset="-122"/>
                <a:ea typeface="楷体_GB2312" pitchFamily="49" charset="-122"/>
              </a:rPr>
              <a:t>具有很好的纠错能力，证件使用寿命长 </a:t>
            </a:r>
          </a:p>
        </p:txBody>
      </p:sp>
    </p:spTree>
  </p:cSld>
  <p:clrMapOvr>
    <a:masterClrMapping/>
  </p:clrMapOvr>
  <p:transition>
    <p:checker dir="vert"/>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a:extLst>
              <a:ext uri="{FF2B5EF4-FFF2-40B4-BE49-F238E27FC236}">
                <a16:creationId xmlns:a16="http://schemas.microsoft.com/office/drawing/2014/main" id="{F2FEB3A8-40A8-41AD-893E-2BC0623B0F97}"/>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6963" y="620714"/>
            <a:ext cx="2971800" cy="556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71683" name="Group 3">
            <a:extLst>
              <a:ext uri="{FF2B5EF4-FFF2-40B4-BE49-F238E27FC236}">
                <a16:creationId xmlns:a16="http://schemas.microsoft.com/office/drawing/2014/main" id="{7CAB8B4B-B549-440F-8C81-2EBBE76AA756}"/>
              </a:ext>
            </a:extLst>
          </p:cNvPr>
          <p:cNvGrpSpPr>
            <a:grpSpLocks/>
          </p:cNvGrpSpPr>
          <p:nvPr/>
        </p:nvGrpSpPr>
        <p:grpSpPr bwMode="auto">
          <a:xfrm>
            <a:off x="1208088" y="549276"/>
            <a:ext cx="5029200" cy="3141663"/>
            <a:chOff x="144" y="144"/>
            <a:chExt cx="3168" cy="1979"/>
          </a:xfrm>
        </p:grpSpPr>
        <p:pic>
          <p:nvPicPr>
            <p:cNvPr id="71687" name="Picture 4">
              <a:extLst>
                <a:ext uri="{FF2B5EF4-FFF2-40B4-BE49-F238E27FC236}">
                  <a16:creationId xmlns:a16="http://schemas.microsoft.com/office/drawing/2014/main" id="{D0B0FDDD-B860-475D-A650-DDB84C9B371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 y="679"/>
              <a:ext cx="2301" cy="1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8" name="Picture 5">
              <a:extLst>
                <a:ext uri="{FF2B5EF4-FFF2-40B4-BE49-F238E27FC236}">
                  <a16:creationId xmlns:a16="http://schemas.microsoft.com/office/drawing/2014/main" id="{364B7E3B-8FCA-4336-9E04-70949B55A3A4}"/>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 y="144"/>
              <a:ext cx="2282" cy="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9" name="Rectangle 6">
              <a:extLst>
                <a:ext uri="{FF2B5EF4-FFF2-40B4-BE49-F238E27FC236}">
                  <a16:creationId xmlns:a16="http://schemas.microsoft.com/office/drawing/2014/main" id="{176EB425-6273-49C8-91C4-7C55ECA16BF6}"/>
                </a:ext>
              </a:extLst>
            </p:cNvPr>
            <p:cNvSpPr>
              <a:spLocks noChangeArrowheads="1"/>
            </p:cNvSpPr>
            <p:nvPr/>
          </p:nvSpPr>
          <p:spPr bwMode="auto">
            <a:xfrm>
              <a:off x="237" y="1871"/>
              <a:ext cx="307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kumimoji="1" lang="zh-CN" altLang="en-US" sz="2000" b="1">
                  <a:latin typeface="楷体_GB2312" pitchFamily="49" charset="-122"/>
                  <a:ea typeface="楷体_GB2312" pitchFamily="49" charset="-122"/>
                </a:rPr>
                <a:t>秘鲁</a:t>
              </a:r>
              <a:endParaRPr kumimoji="1" lang="zh-CN" altLang="zh-CN" sz="2000" b="1">
                <a:latin typeface="楷体_GB2312" pitchFamily="49" charset="-122"/>
                <a:ea typeface="楷体_GB2312" pitchFamily="49" charset="-122"/>
              </a:endParaRPr>
            </a:p>
          </p:txBody>
        </p:sp>
      </p:grpSp>
      <p:grpSp>
        <p:nvGrpSpPr>
          <p:cNvPr id="71684" name="Group 7">
            <a:extLst>
              <a:ext uri="{FF2B5EF4-FFF2-40B4-BE49-F238E27FC236}">
                <a16:creationId xmlns:a16="http://schemas.microsoft.com/office/drawing/2014/main" id="{7832D9FB-231C-499D-9238-AA03DFA30264}"/>
              </a:ext>
            </a:extLst>
          </p:cNvPr>
          <p:cNvGrpSpPr>
            <a:grpSpLocks/>
          </p:cNvGrpSpPr>
          <p:nvPr/>
        </p:nvGrpSpPr>
        <p:grpSpPr bwMode="auto">
          <a:xfrm>
            <a:off x="1352550" y="3933825"/>
            <a:ext cx="4495800" cy="2757488"/>
            <a:chOff x="2314" y="2984"/>
            <a:chExt cx="1298" cy="1014"/>
          </a:xfrm>
        </p:grpSpPr>
        <p:pic>
          <p:nvPicPr>
            <p:cNvPr id="71685" name="Picture 8">
              <a:extLst>
                <a:ext uri="{FF2B5EF4-FFF2-40B4-BE49-F238E27FC236}">
                  <a16:creationId xmlns:a16="http://schemas.microsoft.com/office/drawing/2014/main" id="{4DA2DD83-C0C5-4A93-9FB7-7C5C20BF4902}"/>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4" y="2984"/>
              <a:ext cx="1298" cy="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6" name="Rectangle 9">
              <a:extLst>
                <a:ext uri="{FF2B5EF4-FFF2-40B4-BE49-F238E27FC236}">
                  <a16:creationId xmlns:a16="http://schemas.microsoft.com/office/drawing/2014/main" id="{FBE2AAD9-7711-434F-B807-E8702F3BADEA}"/>
                </a:ext>
              </a:extLst>
            </p:cNvPr>
            <p:cNvSpPr>
              <a:spLocks noChangeArrowheads="1"/>
            </p:cNvSpPr>
            <p:nvPr/>
          </p:nvSpPr>
          <p:spPr bwMode="auto">
            <a:xfrm>
              <a:off x="2532" y="3852"/>
              <a:ext cx="984"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kumimoji="1" lang="zh-CN" altLang="en-US" sz="2000" b="1">
                  <a:latin typeface="楷体_GB2312" pitchFamily="49" charset="-122"/>
                  <a:ea typeface="楷体_GB2312" pitchFamily="49" charset="-122"/>
                </a:rPr>
                <a:t>亚利桑那州</a:t>
              </a: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2">
            <a:extLst>
              <a:ext uri="{FF2B5EF4-FFF2-40B4-BE49-F238E27FC236}">
                <a16:creationId xmlns:a16="http://schemas.microsoft.com/office/drawing/2014/main" id="{7A352ABF-7E74-41F7-87A8-F0FA63250CCF}"/>
              </a:ext>
            </a:extLst>
          </p:cNvPr>
          <p:cNvSpPr>
            <a:spLocks noChangeArrowheads="1"/>
          </p:cNvSpPr>
          <p:nvPr/>
        </p:nvSpPr>
        <p:spPr bwMode="auto">
          <a:xfrm>
            <a:off x="958552" y="100013"/>
            <a:ext cx="716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zh-CN" altLang="en-US" sz="3200" b="1" dirty="0">
                <a:solidFill>
                  <a:srgbClr val="0000FF"/>
                </a:solidFill>
                <a:latin typeface="Times New Roman" panose="02020603050405020304" pitchFamily="18" charset="0"/>
                <a:ea typeface="楷体_GB2312" pitchFamily="49" charset="-122"/>
              </a:rPr>
              <a:t>挡风玻璃标签（</a:t>
            </a:r>
            <a:r>
              <a:rPr kumimoji="1" lang="en-US" altLang="zh-CN" sz="3200" b="1" dirty="0">
                <a:solidFill>
                  <a:srgbClr val="0000FF"/>
                </a:solidFill>
                <a:latin typeface="Times New Roman" panose="02020603050405020304" pitchFamily="18" charset="0"/>
                <a:ea typeface="楷体_GB2312" pitchFamily="49" charset="-122"/>
              </a:rPr>
              <a:t>Sticker</a:t>
            </a:r>
            <a:r>
              <a:rPr kumimoji="1" lang="zh-CN" altLang="en-US" sz="3200" b="1" dirty="0">
                <a:solidFill>
                  <a:srgbClr val="0000FF"/>
                </a:solidFill>
                <a:latin typeface="Times New Roman" panose="02020603050405020304" pitchFamily="18" charset="0"/>
                <a:ea typeface="楷体_GB2312" pitchFamily="49" charset="-122"/>
              </a:rPr>
              <a:t>）</a:t>
            </a:r>
            <a:endParaRPr kumimoji="1" lang="zh-CN" altLang="en-US" sz="3200" b="1" dirty="0">
              <a:solidFill>
                <a:srgbClr val="0000FF"/>
              </a:solidFill>
              <a:latin typeface="Times New Roman" panose="02020603050405020304" pitchFamily="18" charset="0"/>
              <a:ea typeface="宋体" panose="02010600030101010101" pitchFamily="2" charset="-122"/>
            </a:endParaRPr>
          </a:p>
        </p:txBody>
      </p:sp>
      <p:graphicFrame>
        <p:nvGraphicFramePr>
          <p:cNvPr id="2050" name="Object 3">
            <a:extLst>
              <a:ext uri="{FF2B5EF4-FFF2-40B4-BE49-F238E27FC236}">
                <a16:creationId xmlns:a16="http://schemas.microsoft.com/office/drawing/2014/main" id="{8B0611B6-0CAA-442F-99C8-8906528C1BFF}"/>
              </a:ext>
            </a:extLst>
          </p:cNvPr>
          <p:cNvGraphicFramePr>
            <a:graphicFrameLocks/>
          </p:cNvGraphicFramePr>
          <p:nvPr/>
        </p:nvGraphicFramePr>
        <p:xfrm>
          <a:off x="1220788" y="3535364"/>
          <a:ext cx="2641600" cy="1036637"/>
        </p:xfrm>
        <a:graphic>
          <a:graphicData uri="http://schemas.openxmlformats.org/presentationml/2006/ole">
            <mc:AlternateContent xmlns:mc="http://schemas.openxmlformats.org/markup-compatibility/2006">
              <mc:Choice xmlns:v="urn:schemas-microsoft-com:vml" Requires="v">
                <p:oleObj spid="_x0000_s1046" name="Clip" r:id="rId3" imgW="8837280" imgH="3479760" progId="MS_ClipArt_Gallery.2">
                  <p:embed/>
                </p:oleObj>
              </mc:Choice>
              <mc:Fallback>
                <p:oleObj name="Clip" r:id="rId3" imgW="8837280" imgH="3479760" progId="MS_ClipArt_Gallery.2">
                  <p:embed/>
                  <p:pic>
                    <p:nvPicPr>
                      <p:cNvPr id="2050" name="Object 3">
                        <a:extLst>
                          <a:ext uri="{FF2B5EF4-FFF2-40B4-BE49-F238E27FC236}">
                            <a16:creationId xmlns:a16="http://schemas.microsoft.com/office/drawing/2014/main" id="{8B0611B6-0CAA-442F-99C8-8906528C1BF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0788" y="3535364"/>
                        <a:ext cx="2641600"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1" name="Object 4">
            <a:extLst>
              <a:ext uri="{FF2B5EF4-FFF2-40B4-BE49-F238E27FC236}">
                <a16:creationId xmlns:a16="http://schemas.microsoft.com/office/drawing/2014/main" id="{55C67B26-999B-44A6-9B81-F24CA94ACB7B}"/>
              </a:ext>
            </a:extLst>
          </p:cNvPr>
          <p:cNvGraphicFramePr>
            <a:graphicFrameLocks/>
          </p:cNvGraphicFramePr>
          <p:nvPr/>
        </p:nvGraphicFramePr>
        <p:xfrm>
          <a:off x="2595564" y="3783014"/>
          <a:ext cx="1539875" cy="1093787"/>
        </p:xfrm>
        <a:graphic>
          <a:graphicData uri="http://schemas.openxmlformats.org/presentationml/2006/ole">
            <mc:AlternateContent xmlns:mc="http://schemas.openxmlformats.org/markup-compatibility/2006">
              <mc:Choice xmlns:v="urn:schemas-microsoft-com:vml" Requires="v">
                <p:oleObj spid="_x0000_s1047" name="Clip" r:id="rId5" imgW="5476680" imgH="3900240" progId="MS_ClipArt_Gallery.2">
                  <p:embed/>
                </p:oleObj>
              </mc:Choice>
              <mc:Fallback>
                <p:oleObj name="Clip" r:id="rId5" imgW="5476680" imgH="3900240" progId="MS_ClipArt_Gallery.2">
                  <p:embed/>
                  <p:pic>
                    <p:nvPicPr>
                      <p:cNvPr id="2051" name="Object 4">
                        <a:extLst>
                          <a:ext uri="{FF2B5EF4-FFF2-40B4-BE49-F238E27FC236}">
                            <a16:creationId xmlns:a16="http://schemas.microsoft.com/office/drawing/2014/main" id="{55C67B26-999B-44A6-9B81-F24CA94ACB7B}"/>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5564" y="3783014"/>
                        <a:ext cx="1539875" cy="1093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4" name="Rectangle 5">
            <a:extLst>
              <a:ext uri="{FF2B5EF4-FFF2-40B4-BE49-F238E27FC236}">
                <a16:creationId xmlns:a16="http://schemas.microsoft.com/office/drawing/2014/main" id="{CE57726B-993B-435C-92F1-B3A315B85C5A}"/>
              </a:ext>
            </a:extLst>
          </p:cNvPr>
          <p:cNvSpPr>
            <a:spLocks noChangeArrowheads="1"/>
          </p:cNvSpPr>
          <p:nvPr/>
        </p:nvSpPr>
        <p:spPr bwMode="auto">
          <a:xfrm>
            <a:off x="684214" y="1412875"/>
            <a:ext cx="8840787"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Char char="•"/>
            </a:pPr>
            <a:r>
              <a:rPr kumimoji="1" lang="zh-CN" altLang="en-US" sz="2800" b="1" dirty="0">
                <a:latin typeface="楷体_GB2312" pitchFamily="49" charset="-122"/>
                <a:ea typeface="楷体_GB2312" pitchFamily="49" charset="-122"/>
              </a:rPr>
              <a:t>  车辆丢失时提供车辆识别</a:t>
            </a:r>
          </a:p>
          <a:p>
            <a:pPr eaLnBrk="1" hangingPunct="1">
              <a:buFontTx/>
              <a:buChar char="•"/>
            </a:pPr>
            <a:r>
              <a:rPr kumimoji="1" lang="zh-CN" altLang="en-US" sz="2800" b="1" dirty="0">
                <a:latin typeface="楷体_GB2312" pitchFamily="49" charset="-122"/>
                <a:ea typeface="楷体_GB2312" pitchFamily="49" charset="-122"/>
              </a:rPr>
              <a:t>  罚款处理</a:t>
            </a:r>
          </a:p>
          <a:p>
            <a:pPr eaLnBrk="1" hangingPunct="1">
              <a:buFontTx/>
              <a:buChar char="•"/>
            </a:pPr>
            <a:r>
              <a:rPr kumimoji="1" lang="zh-CN" altLang="en-US" sz="2800" b="1" dirty="0">
                <a:latin typeface="楷体_GB2312" pitchFamily="49" charset="-122"/>
                <a:ea typeface="楷体_GB2312" pitchFamily="49" charset="-122"/>
              </a:rPr>
              <a:t>  尾气检测时提供必须的参数（如气缸、燃料类型等）</a:t>
            </a:r>
            <a:endParaRPr kumimoji="1" lang="zh-CN" altLang="zh-CN" sz="2800" b="1" dirty="0">
              <a:latin typeface="楷体_GB2312" pitchFamily="49" charset="-122"/>
              <a:ea typeface="楷体_GB2312" pitchFamily="49" charset="-122"/>
            </a:endParaRPr>
          </a:p>
        </p:txBody>
      </p:sp>
      <p:sp>
        <p:nvSpPr>
          <p:cNvPr id="3" name="矩形 2">
            <a:extLst>
              <a:ext uri="{FF2B5EF4-FFF2-40B4-BE49-F238E27FC236}">
                <a16:creationId xmlns:a16="http://schemas.microsoft.com/office/drawing/2014/main" id="{23DCFEC2-6315-4705-8793-B383BBB9F9E2}"/>
              </a:ext>
            </a:extLst>
          </p:cNvPr>
          <p:cNvSpPr/>
          <p:nvPr/>
        </p:nvSpPr>
        <p:spPr>
          <a:xfrm>
            <a:off x="4293692" y="3429000"/>
            <a:ext cx="4331716" cy="27931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a:extLst>
              <a:ext uri="{FF2B5EF4-FFF2-40B4-BE49-F238E27FC236}">
                <a16:creationId xmlns:a16="http://schemas.microsoft.com/office/drawing/2014/main" id="{6F7F8414-1E2D-474D-B9FA-A126F413C296}"/>
              </a:ext>
            </a:extLst>
          </p:cNvPr>
          <p:cNvPicPr>
            <a:picLocks noChangeArrowheads="1"/>
          </p:cNvPicPr>
          <p:nvPr/>
        </p:nvPicPr>
        <p:blipFill>
          <a:blip r:embed="rId7" cstate="print">
            <a:lum bright="70000" contrast="-70000"/>
            <a:grayscl/>
          </a:blip>
          <a:srcRect/>
          <a:stretch>
            <a:fillRect/>
          </a:stretch>
        </p:blipFill>
        <p:spPr bwMode="auto">
          <a:xfrm>
            <a:off x="4160912" y="3322637"/>
            <a:ext cx="4572000" cy="2971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A5284DE8-BF19-400D-AAE2-C94AD4BB459F}"/>
              </a:ext>
            </a:extLst>
          </p:cNvPr>
          <p:cNvSpPr>
            <a:spLocks noGrp="1" noChangeArrowheads="1"/>
          </p:cNvSpPr>
          <p:nvPr>
            <p:ph type="title"/>
          </p:nvPr>
        </p:nvSpPr>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条码识读原理</a:t>
            </a:r>
          </a:p>
        </p:txBody>
      </p:sp>
      <p:sp>
        <p:nvSpPr>
          <p:cNvPr id="72707" name="Rectangle 3">
            <a:extLst>
              <a:ext uri="{FF2B5EF4-FFF2-40B4-BE49-F238E27FC236}">
                <a16:creationId xmlns:a16="http://schemas.microsoft.com/office/drawing/2014/main" id="{2D765A10-2120-4248-B553-63067F3B7C94}"/>
              </a:ext>
            </a:extLst>
          </p:cNvPr>
          <p:cNvSpPr>
            <a:spLocks noGrp="1" noChangeArrowheads="1"/>
          </p:cNvSpPr>
          <p:nvPr>
            <p:ph type="body" idx="1"/>
          </p:nvPr>
        </p:nvSpPr>
        <p:spPr>
          <a:xfrm>
            <a:off x="1095376" y="1096664"/>
            <a:ext cx="7643813" cy="5500688"/>
          </a:xfrm>
        </p:spPr>
        <p:txBody>
          <a:bodyPr/>
          <a:lstStyle/>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1.条码的光学特征</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条码是由宽窄不同、反射率不同的条、空按照一定的编码规则组合起来的一种信息符号。常见的条码是黑条与白空</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也叫白条</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印制而成的。黑条对光的反射率最低，而白空对光的反射率最高，当光照射到条码上时，黑条与白空产生较强的对比度。条码扫描器是利用黑条和白空对光的反射率不同来读取条码数据的。</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A888C664-0A00-4F77-BF73-63A9ECC2C011}"/>
              </a:ext>
            </a:extLst>
          </p:cNvPr>
          <p:cNvSpPr>
            <a:spLocks noGrp="1" noChangeArrowheads="1"/>
          </p:cNvSpPr>
          <p:nvPr>
            <p:ph type="title"/>
          </p:nvPr>
        </p:nvSpPr>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条码识读原理</a:t>
            </a:r>
          </a:p>
        </p:txBody>
      </p:sp>
      <p:sp>
        <p:nvSpPr>
          <p:cNvPr id="73731" name="Rectangle 3">
            <a:extLst>
              <a:ext uri="{FF2B5EF4-FFF2-40B4-BE49-F238E27FC236}">
                <a16:creationId xmlns:a16="http://schemas.microsoft.com/office/drawing/2014/main" id="{23351E90-0795-4667-8E63-92041B357991}"/>
              </a:ext>
            </a:extLst>
          </p:cNvPr>
          <p:cNvSpPr>
            <a:spLocks noGrp="1" noChangeArrowheads="1"/>
          </p:cNvSpPr>
          <p:nvPr>
            <p:ph type="body" idx="1"/>
          </p:nvPr>
        </p:nvSpPr>
        <p:spPr>
          <a:xfrm>
            <a:off x="1023938" y="1042989"/>
            <a:ext cx="7643812" cy="3000375"/>
          </a:xfrm>
        </p:spPr>
        <p:txBody>
          <a:bodyPr/>
          <a:lstStyle/>
          <a:p>
            <a:pPr>
              <a:lnSpc>
                <a:spcPct val="150000"/>
              </a:lnSpc>
              <a:buFont typeface="Wingdings" panose="05000000000000000000" pitchFamily="2" charset="2"/>
              <a:buNone/>
            </a:pPr>
            <a:r>
              <a:rPr lang="zh-CN" altLang="zh-CN" dirty="0">
                <a:solidFill>
                  <a:srgbClr val="800000"/>
                </a:solidFill>
                <a:latin typeface="楷体_GB2312" pitchFamily="49" charset="-122"/>
                <a:ea typeface="楷体_GB2312" pitchFamily="49" charset="-122"/>
              </a:rPr>
              <a:t>2.识读系统的组成</a:t>
            </a:r>
            <a:endParaRPr lang="zh-CN" altLang="en-US"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dirty="0">
                <a:latin typeface="楷体_GB2312" pitchFamily="49" charset="-122"/>
                <a:ea typeface="楷体_GB2312" pitchFamily="49" charset="-122"/>
              </a:rPr>
              <a:t>      条码是图形化的编码符号，对条码的识读要借助一定的专用设备，将条码中含有的编码信息转换成计算机可识别的数字信息。</a:t>
            </a:r>
          </a:p>
        </p:txBody>
      </p:sp>
      <p:pic>
        <p:nvPicPr>
          <p:cNvPr id="73732" name="图片 29" descr="sspictmp005EAF">
            <a:extLst>
              <a:ext uri="{FF2B5EF4-FFF2-40B4-BE49-F238E27FC236}">
                <a16:creationId xmlns:a16="http://schemas.microsoft.com/office/drawing/2014/main" id="{CB62EE3D-3341-4F6D-8EBC-41FE3224A6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113" y="3814764"/>
            <a:ext cx="7429500" cy="304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a:extLst>
              <a:ext uri="{FF2B5EF4-FFF2-40B4-BE49-F238E27FC236}">
                <a16:creationId xmlns:a16="http://schemas.microsoft.com/office/drawing/2014/main" id="{59964215-197C-452E-B17B-FD762C350DF7}"/>
              </a:ext>
            </a:extLst>
          </p:cNvPr>
          <p:cNvSpPr>
            <a:spLocks noGrp="1" noChangeArrowheads="1"/>
          </p:cNvSpPr>
          <p:nvPr>
            <p:ph type="body" idx="1"/>
          </p:nvPr>
        </p:nvSpPr>
        <p:spPr>
          <a:xfrm>
            <a:off x="1309688" y="1341438"/>
            <a:ext cx="7345362" cy="5516562"/>
          </a:xfrm>
        </p:spPr>
        <p:txBody>
          <a:bodyPr/>
          <a:lstStyle/>
          <a:p>
            <a:pPr eaLnBrk="1" hangingPunct="1">
              <a:buFont typeface="Wingdings" panose="05000000000000000000" pitchFamily="2" charset="2"/>
              <a:buNone/>
            </a:pPr>
            <a:r>
              <a:rPr lang="zh-CN" altLang="en-US" b="0" dirty="0">
                <a:solidFill>
                  <a:srgbClr val="800000"/>
                </a:solidFill>
                <a:ea typeface="宋体" panose="02010600030101010101" pitchFamily="2" charset="-122"/>
              </a:rPr>
              <a:t>   </a:t>
            </a:r>
            <a:r>
              <a:rPr lang="zh-CN" altLang="en-US" dirty="0">
                <a:solidFill>
                  <a:srgbClr val="800000"/>
                </a:solidFill>
                <a:latin typeface="楷体_GB2312" pitchFamily="49" charset="-122"/>
                <a:ea typeface="楷体_GB2312" pitchFamily="49" charset="-122"/>
              </a:rPr>
              <a:t>⑴扫描系统</a:t>
            </a:r>
          </a:p>
          <a:p>
            <a:pPr eaLnBrk="1" hangingPunct="1">
              <a:lnSpc>
                <a:spcPct val="150000"/>
              </a:lnSpc>
              <a:buFont typeface="Wingdings" panose="05000000000000000000" pitchFamily="2" charset="2"/>
              <a:buNone/>
            </a:pPr>
            <a:endParaRPr lang="en-US" altLang="zh-CN" sz="2800" dirty="0">
              <a:latin typeface="楷体_GB2312" pitchFamily="49" charset="-122"/>
              <a:ea typeface="楷体_GB2312" pitchFamily="49" charset="-122"/>
            </a:endParaRPr>
          </a:p>
          <a:p>
            <a:pPr algn="just" eaLnBrk="1" hangingPunct="1">
              <a:lnSpc>
                <a:spcPct val="150000"/>
              </a:lnSpc>
              <a:buFont typeface="Wingdings" panose="05000000000000000000" pitchFamily="2" charset="2"/>
              <a:buNone/>
            </a:pP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扫描部分由光学系统和探侧器</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即光电转换器</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组成，它完成对符号的光学扫描，并通过光电探测器，将条码条、空图形的光信号转换成为电信号。</a:t>
            </a:r>
          </a:p>
          <a:p>
            <a:pPr eaLnBrk="1" hangingPunct="1">
              <a:lnSpc>
                <a:spcPct val="110000"/>
              </a:lnSpc>
              <a:buFont typeface="Wingdings" panose="05000000000000000000" pitchFamily="2" charset="2"/>
              <a:buNone/>
            </a:pPr>
            <a:endParaRPr lang="en-US" altLang="zh-CN" sz="2800" dirty="0">
              <a:latin typeface="楷体_GB2312" pitchFamily="49" charset="-122"/>
              <a:ea typeface="楷体_GB2312" pitchFamily="49" charset="-122"/>
            </a:endParaRPr>
          </a:p>
        </p:txBody>
      </p:sp>
      <p:sp>
        <p:nvSpPr>
          <p:cNvPr id="74755" name="AutoShape 4">
            <a:extLst>
              <a:ext uri="{FF2B5EF4-FFF2-40B4-BE49-F238E27FC236}">
                <a16:creationId xmlns:a16="http://schemas.microsoft.com/office/drawing/2014/main" id="{D8AE5885-9129-48DB-8D5E-B8B792C23B97}"/>
              </a:ext>
            </a:extLst>
          </p:cNvPr>
          <p:cNvSpPr>
            <a:spLocks noChangeArrowheads="1"/>
          </p:cNvSpPr>
          <p:nvPr/>
        </p:nvSpPr>
        <p:spPr bwMode="auto">
          <a:xfrm>
            <a:off x="1136576" y="2304827"/>
            <a:ext cx="7858125" cy="3500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zh-CN" sz="1400">
              <a:latin typeface="Verdana" panose="020B0604030504040204" pitchFamily="34" charset="0"/>
              <a:ea typeface="宋体" panose="02010600030101010101" pitchFamily="2" charset="-122"/>
            </a:endParaRPr>
          </a:p>
        </p:txBody>
      </p:sp>
      <p:sp>
        <p:nvSpPr>
          <p:cNvPr id="5" name="Rectangle 2">
            <a:extLst>
              <a:ext uri="{FF2B5EF4-FFF2-40B4-BE49-F238E27FC236}">
                <a16:creationId xmlns:a16="http://schemas.microsoft.com/office/drawing/2014/main" id="{2F0C9CE4-730B-45DF-B19F-972AF5921965}"/>
              </a:ext>
            </a:extLst>
          </p:cNvPr>
          <p:cNvSpPr txBox="1">
            <a:spLocks noChangeArrowheads="1"/>
          </p:cNvSpPr>
          <p:nvPr/>
        </p:nvSpPr>
        <p:spPr bwMode="white">
          <a:xfrm>
            <a:off x="952500" y="428626"/>
            <a:ext cx="8305800" cy="563563"/>
          </a:xfrm>
          <a:prstGeom prst="rect">
            <a:avLst/>
          </a:prstGeom>
          <a:noFill/>
          <a:ln w="9525">
            <a:noFill/>
            <a:miter lim="800000"/>
            <a:headEnd/>
            <a:tailEnd/>
          </a:ln>
        </p:spPr>
        <p:txBody>
          <a:bodyPr anchor="ctr"/>
          <a:lstStyle/>
          <a:p>
            <a:pPr eaLnBrk="0" hangingPunct="0">
              <a:defRPr/>
            </a:pPr>
            <a:r>
              <a:rPr lang="en-US" sz="3200" b="1" kern="0" dirty="0">
                <a:solidFill>
                  <a:srgbClr val="0000FF"/>
                </a:solidFill>
                <a:latin typeface="楷体_GB2312" pitchFamily="49" charset="-122"/>
                <a:ea typeface="楷体_GB2312" pitchFamily="49" charset="-122"/>
                <a:cs typeface="+mj-cs"/>
              </a:rPr>
              <a:t>(</a:t>
            </a:r>
            <a:r>
              <a:rPr lang="zh-CN" altLang="en-US" sz="3200" b="1" kern="0" dirty="0">
                <a:solidFill>
                  <a:srgbClr val="0000FF"/>
                </a:solidFill>
                <a:latin typeface="楷体_GB2312" pitchFamily="49" charset="-122"/>
                <a:ea typeface="楷体_GB2312" pitchFamily="49" charset="-122"/>
                <a:cs typeface="+mj-cs"/>
              </a:rPr>
              <a:t>四</a:t>
            </a:r>
            <a:r>
              <a:rPr lang="en-US" sz="3200" b="1" kern="0" dirty="0">
                <a:solidFill>
                  <a:srgbClr val="0000FF"/>
                </a:solidFill>
                <a:latin typeface="楷体_GB2312" pitchFamily="49" charset="-122"/>
                <a:ea typeface="楷体_GB2312" pitchFamily="49" charset="-122"/>
                <a:cs typeface="+mj-cs"/>
              </a:rPr>
              <a:t>)</a:t>
            </a:r>
            <a:r>
              <a:rPr lang="zh-CN" altLang="en-US" sz="3200" b="1" kern="0" dirty="0">
                <a:solidFill>
                  <a:srgbClr val="0000FF"/>
                </a:solidFill>
                <a:latin typeface="楷体_GB2312" pitchFamily="49" charset="-122"/>
                <a:ea typeface="楷体_GB2312" pitchFamily="49" charset="-122"/>
                <a:cs typeface="+mj-cs"/>
              </a:rPr>
              <a:t>条码识读原理</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E30E78CF-7348-448A-BE2C-FC16C83F9513}"/>
              </a:ext>
            </a:extLst>
          </p:cNvPr>
          <p:cNvSpPr>
            <a:spLocks noGrp="1" noChangeArrowheads="1"/>
          </p:cNvSpPr>
          <p:nvPr>
            <p:ph type="body" idx="1"/>
          </p:nvPr>
        </p:nvSpPr>
        <p:spPr>
          <a:xfrm>
            <a:off x="1208089" y="1268760"/>
            <a:ext cx="7570787" cy="5157788"/>
          </a:xfrm>
        </p:spPr>
        <p:txBody>
          <a:bodyPr/>
          <a:lstStyle/>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条码是由一组按特定规则排列的条、空及其对应字符组成的表示一定信息的符号。条码中的条、空分别由深浅不同且满足一定光学对比度要求的两种颜色（通常为黑、白色）表示。条为深色，空呈浅色。这组条、空和相应的字符代表相同的信息。前者用于机器识读，后者供人直接识读或通过键盘向计算机输入数据使用。</a:t>
            </a:r>
            <a:r>
              <a:rPr lang="zh-CN" altLang="en-US" sz="2800" dirty="0">
                <a:ea typeface="宋体" panose="02010600030101010101" pitchFamily="2" charset="-122"/>
              </a:rPr>
              <a:t> </a:t>
            </a:r>
          </a:p>
          <a:p>
            <a:pPr eaLnBrk="1" hangingPunct="1"/>
            <a:endParaRPr lang="zh-CN" altLang="en-US" sz="2800" dirty="0">
              <a:ea typeface="宋体" panose="02010600030101010101" pitchFamily="2" charset="-122"/>
            </a:endParaRPr>
          </a:p>
        </p:txBody>
      </p:sp>
      <p:sp>
        <p:nvSpPr>
          <p:cNvPr id="27651" name="Rectangle 3">
            <a:extLst>
              <a:ext uri="{FF2B5EF4-FFF2-40B4-BE49-F238E27FC236}">
                <a16:creationId xmlns:a16="http://schemas.microsoft.com/office/drawing/2014/main" id="{8068ED52-E273-4880-8FEC-07F7B71C424D}"/>
              </a:ext>
            </a:extLst>
          </p:cNvPr>
          <p:cNvSpPr>
            <a:spLocks noChangeArrowheads="1"/>
          </p:cNvSpPr>
          <p:nvPr/>
        </p:nvSpPr>
        <p:spPr bwMode="auto">
          <a:xfrm>
            <a:off x="1095375" y="310848"/>
            <a:ext cx="4013192" cy="105153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lIns="269790" tIns="63480" bIns="63480" anchor="ctr">
            <a:spAutoFit/>
          </a:bodyPr>
          <a:lstStyle/>
          <a:p>
            <a:pPr eaLnBrk="0" hangingPunct="0">
              <a:defRPr/>
            </a:pPr>
            <a:r>
              <a:rPr lang="en-US" altLang="zh-CN" sz="3600" b="1" dirty="0">
                <a:solidFill>
                  <a:srgbClr val="000099"/>
                </a:solidFill>
                <a:latin typeface="楷体_GB2312" pitchFamily="49" charset="-122"/>
                <a:ea typeface="楷体_GB2312" pitchFamily="49" charset="-122"/>
                <a:cs typeface="宋体" pitchFamily="2" charset="-122"/>
              </a:rPr>
              <a:t>1.</a:t>
            </a:r>
            <a:r>
              <a:rPr lang="zh-CN" altLang="en-US" sz="3600" b="1" dirty="0">
                <a:solidFill>
                  <a:srgbClr val="000099"/>
                </a:solidFill>
                <a:latin typeface="楷体_GB2312" pitchFamily="49" charset="-122"/>
                <a:ea typeface="楷体_GB2312" pitchFamily="49" charset="-122"/>
                <a:cs typeface="宋体" pitchFamily="2" charset="-122"/>
              </a:rPr>
              <a:t>条码的基本概念</a:t>
            </a:r>
          </a:p>
          <a:p>
            <a:pPr eaLnBrk="0" hangingPunct="0">
              <a:defRPr/>
            </a:pPr>
            <a:endParaRPr lang="zh-CN" altLang="en-US" dirty="0">
              <a:solidFill>
                <a:srgbClr val="000099"/>
              </a:solidFill>
              <a:latin typeface="Arial" charset="0"/>
              <a:ea typeface="楷体_GB2312" pitchFamily="49" charset="-122"/>
              <a:cs typeface="宋体" pitchFamily="2" charset="-122"/>
            </a:endParaRPr>
          </a:p>
        </p:txBody>
      </p:sp>
    </p:spTree>
  </p:cSld>
  <p:clrMapOvr>
    <a:masterClrMapping/>
  </p:clrMapOvr>
  <p:transition>
    <p:cover dir="rd"/>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a:extLst>
              <a:ext uri="{FF2B5EF4-FFF2-40B4-BE49-F238E27FC236}">
                <a16:creationId xmlns:a16="http://schemas.microsoft.com/office/drawing/2014/main" id="{3335D0E6-71DD-4E1D-A275-5207369DB698}"/>
              </a:ext>
            </a:extLst>
          </p:cNvPr>
          <p:cNvSpPr>
            <a:spLocks noGrp="1" noChangeArrowheads="1"/>
          </p:cNvSpPr>
          <p:nvPr>
            <p:ph type="body" idx="1"/>
          </p:nvPr>
        </p:nvSpPr>
        <p:spPr>
          <a:xfrm>
            <a:off x="1095375" y="1260476"/>
            <a:ext cx="7677150" cy="5311775"/>
          </a:xfrm>
        </p:spPr>
        <p:txBody>
          <a:bodyPr/>
          <a:lstStyle/>
          <a:p>
            <a:pPr eaLnBrk="1" hangingPunct="1">
              <a:lnSpc>
                <a:spcPct val="90000"/>
              </a:lnSpc>
              <a:buFont typeface="Wingdings" panose="05000000000000000000" pitchFamily="2" charset="2"/>
              <a:buNone/>
            </a:pPr>
            <a:r>
              <a:rPr lang="zh-CN" altLang="en-US" b="0" dirty="0">
                <a:solidFill>
                  <a:srgbClr val="692AA2"/>
                </a:solidFill>
                <a:latin typeface="楷体_GB2312" pitchFamily="49" charset="-122"/>
                <a:ea typeface="楷体_GB2312" pitchFamily="49" charset="-122"/>
              </a:rPr>
              <a:t> </a:t>
            </a:r>
            <a:r>
              <a:rPr lang="zh-CN" altLang="en-US" dirty="0">
                <a:solidFill>
                  <a:srgbClr val="800000"/>
                </a:solidFill>
                <a:latin typeface="楷体_GB2312" pitchFamily="49" charset="-122"/>
                <a:ea typeface="楷体_GB2312" pitchFamily="49" charset="-122"/>
              </a:rPr>
              <a:t>⑵信号整形系统</a:t>
            </a:r>
          </a:p>
          <a:p>
            <a:pPr eaLnBrk="1" hangingPunct="1">
              <a:lnSpc>
                <a:spcPct val="90000"/>
              </a:lnSpc>
              <a:buFont typeface="Wingdings" panose="05000000000000000000" pitchFamily="2" charset="2"/>
              <a:buNone/>
            </a:pPr>
            <a:r>
              <a:rPr lang="zh-CN" altLang="en-US" sz="2400" dirty="0">
                <a:latin typeface="楷体_GB2312" pitchFamily="49" charset="-122"/>
                <a:ea typeface="楷体_GB2312" pitchFamily="49" charset="-122"/>
              </a:rPr>
              <a:t>      </a:t>
            </a:r>
          </a:p>
          <a:p>
            <a:pPr eaLnBrk="1" hangingPunct="1">
              <a:lnSpc>
                <a:spcPct val="150000"/>
              </a:lnSpc>
              <a:buFont typeface="Wingdings" panose="05000000000000000000" pitchFamily="2" charset="2"/>
              <a:buNone/>
            </a:pPr>
            <a:endParaRPr lang="en-US" altLang="zh-CN" dirty="0">
              <a:latin typeface="楷体_GB2312" pitchFamily="49" charset="-122"/>
              <a:ea typeface="楷体_GB2312" pitchFamily="49" charset="-122"/>
            </a:endParaRPr>
          </a:p>
          <a:p>
            <a:pPr eaLnBrk="1" hangingPunct="1">
              <a:lnSpc>
                <a:spcPct val="150000"/>
              </a:lnSpc>
              <a:buFont typeface="Wingdings" panose="05000000000000000000" pitchFamily="2" charset="2"/>
              <a:buNone/>
            </a:pPr>
            <a:r>
              <a:rPr lang="zh-CN" altLang="en-US"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信号整形部分由信号放大、滤波和波形整形组成，它的功能是将条码的光电扫描信号处理成为标准电位的矩形波信号，其高低电平的宽度和条码符号的条、空尺寸相对应。</a:t>
            </a:r>
          </a:p>
          <a:p>
            <a:pPr eaLnBrk="1" hangingPunct="1">
              <a:lnSpc>
                <a:spcPct val="110000"/>
              </a:lnSpc>
              <a:buFont typeface="Wingdings" panose="05000000000000000000" pitchFamily="2" charset="2"/>
              <a:buNone/>
            </a:pPr>
            <a:endParaRPr lang="zh-CN" altLang="en-US" sz="2400" dirty="0">
              <a:latin typeface="楷体_GB2312" pitchFamily="49" charset="-122"/>
              <a:ea typeface="楷体_GB2312" pitchFamily="49" charset="-122"/>
            </a:endParaRPr>
          </a:p>
        </p:txBody>
      </p:sp>
      <p:sp>
        <p:nvSpPr>
          <p:cNvPr id="75779" name="AutoShape 6">
            <a:extLst>
              <a:ext uri="{FF2B5EF4-FFF2-40B4-BE49-F238E27FC236}">
                <a16:creationId xmlns:a16="http://schemas.microsoft.com/office/drawing/2014/main" id="{94A6CB44-28C2-4D66-B594-25728D3404D4}"/>
              </a:ext>
            </a:extLst>
          </p:cNvPr>
          <p:cNvSpPr>
            <a:spLocks noChangeArrowheads="1"/>
          </p:cNvSpPr>
          <p:nvPr/>
        </p:nvSpPr>
        <p:spPr bwMode="auto">
          <a:xfrm>
            <a:off x="1095375" y="2664867"/>
            <a:ext cx="7786688" cy="3500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zh-CN" sz="1400">
                <a:latin typeface="Verdana" panose="020B0604030504040204" pitchFamily="34" charset="0"/>
                <a:ea typeface="宋体" panose="02010600030101010101" pitchFamily="2" charset="-122"/>
              </a:rPr>
              <a:t> </a:t>
            </a:r>
          </a:p>
        </p:txBody>
      </p:sp>
      <p:sp>
        <p:nvSpPr>
          <p:cNvPr id="4" name="Rectangle 2">
            <a:extLst>
              <a:ext uri="{FF2B5EF4-FFF2-40B4-BE49-F238E27FC236}">
                <a16:creationId xmlns:a16="http://schemas.microsoft.com/office/drawing/2014/main" id="{55826A14-3B9C-435F-91B4-DA30EA232F88}"/>
              </a:ext>
            </a:extLst>
          </p:cNvPr>
          <p:cNvSpPr txBox="1">
            <a:spLocks noChangeArrowheads="1"/>
          </p:cNvSpPr>
          <p:nvPr/>
        </p:nvSpPr>
        <p:spPr bwMode="white">
          <a:xfrm>
            <a:off x="952500" y="428626"/>
            <a:ext cx="8305800" cy="563563"/>
          </a:xfrm>
          <a:prstGeom prst="rect">
            <a:avLst/>
          </a:prstGeom>
          <a:noFill/>
          <a:ln w="9525">
            <a:noFill/>
            <a:miter lim="800000"/>
            <a:headEnd/>
            <a:tailEnd/>
          </a:ln>
        </p:spPr>
        <p:txBody>
          <a:bodyPr anchor="ctr"/>
          <a:lstStyle/>
          <a:p>
            <a:pPr eaLnBrk="0" hangingPunct="0">
              <a:defRPr/>
            </a:pPr>
            <a:r>
              <a:rPr lang="en-US" sz="3200" b="1" kern="0" dirty="0">
                <a:solidFill>
                  <a:srgbClr val="0000FF"/>
                </a:solidFill>
                <a:latin typeface="楷体_GB2312" pitchFamily="49" charset="-122"/>
                <a:ea typeface="楷体_GB2312" pitchFamily="49" charset="-122"/>
                <a:cs typeface="+mj-cs"/>
              </a:rPr>
              <a:t>(</a:t>
            </a:r>
            <a:r>
              <a:rPr lang="zh-CN" altLang="en-US" sz="3200" b="1" kern="0" dirty="0">
                <a:solidFill>
                  <a:srgbClr val="0000FF"/>
                </a:solidFill>
                <a:latin typeface="楷体_GB2312" pitchFamily="49" charset="-122"/>
                <a:ea typeface="楷体_GB2312" pitchFamily="49" charset="-122"/>
                <a:cs typeface="+mj-cs"/>
              </a:rPr>
              <a:t>四</a:t>
            </a:r>
            <a:r>
              <a:rPr lang="en-US" sz="3200" b="1" kern="0" dirty="0">
                <a:solidFill>
                  <a:srgbClr val="0000FF"/>
                </a:solidFill>
                <a:latin typeface="楷体_GB2312" pitchFamily="49" charset="-122"/>
                <a:ea typeface="楷体_GB2312" pitchFamily="49" charset="-122"/>
                <a:cs typeface="+mj-cs"/>
              </a:rPr>
              <a:t>)</a:t>
            </a:r>
            <a:r>
              <a:rPr lang="zh-CN" altLang="en-US" sz="3200" b="1" kern="0" dirty="0">
                <a:solidFill>
                  <a:srgbClr val="0000FF"/>
                </a:solidFill>
                <a:latin typeface="楷体_GB2312" pitchFamily="49" charset="-122"/>
                <a:ea typeface="楷体_GB2312" pitchFamily="49" charset="-122"/>
                <a:cs typeface="+mj-cs"/>
              </a:rPr>
              <a:t>条码识读原理</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008A5E-8A50-411A-8D1C-C804F230805B}"/>
              </a:ext>
            </a:extLst>
          </p:cNvPr>
          <p:cNvSpPr>
            <a:spLocks noGrp="1"/>
          </p:cNvSpPr>
          <p:nvPr>
            <p:ph type="title"/>
          </p:nvPr>
        </p:nvSpPr>
        <p:spPr/>
        <p:txBody>
          <a:bodyPr/>
          <a:lstStyle/>
          <a:p>
            <a:r>
              <a:rPr lang="zh-CN" altLang="en-US" dirty="0"/>
              <a:t>第二节  射频识别技术及应用</a:t>
            </a:r>
          </a:p>
        </p:txBody>
      </p:sp>
      <p:sp>
        <p:nvSpPr>
          <p:cNvPr id="3" name="内容占位符 2">
            <a:extLst>
              <a:ext uri="{FF2B5EF4-FFF2-40B4-BE49-F238E27FC236}">
                <a16:creationId xmlns:a16="http://schemas.microsoft.com/office/drawing/2014/main" id="{7BB3C713-22A9-45A6-9980-559C03BE95C8}"/>
              </a:ext>
            </a:extLst>
          </p:cNvPr>
          <p:cNvSpPr>
            <a:spLocks noGrp="1"/>
          </p:cNvSpPr>
          <p:nvPr>
            <p:ph idx="1"/>
          </p:nvPr>
        </p:nvSpPr>
        <p:spPr/>
        <p:txBody>
          <a:bodyPr/>
          <a:lstStyle/>
          <a:p>
            <a:r>
              <a:rPr lang="zh-CN" altLang="en-US" dirty="0"/>
              <a:t>一、射频及识别技术</a:t>
            </a:r>
          </a:p>
          <a:p>
            <a:r>
              <a:rPr lang="zh-CN" altLang="en-US" dirty="0"/>
              <a:t>二、</a:t>
            </a:r>
            <a:r>
              <a:rPr lang="en-US" altLang="zh-CN" dirty="0"/>
              <a:t>RFID</a:t>
            </a:r>
            <a:r>
              <a:rPr lang="zh-CN" altLang="en-US" dirty="0"/>
              <a:t>技术的相关概述</a:t>
            </a:r>
          </a:p>
          <a:p>
            <a:r>
              <a:rPr lang="zh-CN" altLang="en-US" dirty="0"/>
              <a:t>三、</a:t>
            </a:r>
            <a:r>
              <a:rPr lang="en-US" altLang="zh-CN" dirty="0"/>
              <a:t>RFID</a:t>
            </a:r>
            <a:r>
              <a:rPr lang="zh-CN" altLang="en-US" dirty="0"/>
              <a:t>标准 </a:t>
            </a:r>
          </a:p>
        </p:txBody>
      </p:sp>
      <p:sp>
        <p:nvSpPr>
          <p:cNvPr id="4" name="页脚占位符 3">
            <a:extLst>
              <a:ext uri="{FF2B5EF4-FFF2-40B4-BE49-F238E27FC236}">
                <a16:creationId xmlns:a16="http://schemas.microsoft.com/office/drawing/2014/main" id="{DD7197DC-FA28-424A-88E6-C44B96F8DF6A}"/>
              </a:ext>
            </a:extLst>
          </p:cNvPr>
          <p:cNvSpPr>
            <a:spLocks noGrp="1"/>
          </p:cNvSpPr>
          <p:nvPr>
            <p:ph type="ftr" sz="quarter" idx="11"/>
          </p:nvPr>
        </p:nvSpPr>
        <p:spPr/>
        <p:txBody>
          <a:bodyPr/>
          <a:lstStyle/>
          <a:p>
            <a:endParaRPr lang="en-US" altLang="zh-CN"/>
          </a:p>
        </p:txBody>
      </p:sp>
    </p:spTree>
    <p:extLst>
      <p:ext uri="{BB962C8B-B14F-4D97-AF65-F5344CB8AC3E}">
        <p14:creationId xmlns:p14="http://schemas.microsoft.com/office/powerpoint/2010/main" val="9863746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B4C8942B-CC7A-44BA-AD01-A78179F9DBC4}"/>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第二节 射频识别技术及应用</a:t>
            </a:r>
          </a:p>
        </p:txBody>
      </p:sp>
      <p:sp>
        <p:nvSpPr>
          <p:cNvPr id="76803" name="AutoShape 25">
            <a:extLst>
              <a:ext uri="{FF2B5EF4-FFF2-40B4-BE49-F238E27FC236}">
                <a16:creationId xmlns:a16="http://schemas.microsoft.com/office/drawing/2014/main" id="{D03DC6DD-21B6-4AA3-A256-9F59ACE12997}"/>
              </a:ext>
            </a:extLst>
          </p:cNvPr>
          <p:cNvSpPr>
            <a:spLocks noChangeArrowheads="1"/>
          </p:cNvSpPr>
          <p:nvPr/>
        </p:nvSpPr>
        <p:spPr bwMode="auto">
          <a:xfrm>
            <a:off x="595313" y="2643188"/>
            <a:ext cx="785812" cy="3429000"/>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04" name="AutoShape 26">
            <a:extLst>
              <a:ext uri="{FF2B5EF4-FFF2-40B4-BE49-F238E27FC236}">
                <a16:creationId xmlns:a16="http://schemas.microsoft.com/office/drawing/2014/main" id="{B032221C-8AA6-4C2C-A816-CBC2CCEAB6A6}"/>
              </a:ext>
            </a:extLst>
          </p:cNvPr>
          <p:cNvSpPr>
            <a:spLocks noChangeArrowheads="1"/>
          </p:cNvSpPr>
          <p:nvPr/>
        </p:nvSpPr>
        <p:spPr bwMode="auto">
          <a:xfrm>
            <a:off x="1666875" y="2643188"/>
            <a:ext cx="814388" cy="3429000"/>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05" name="AutoShape 27">
            <a:extLst>
              <a:ext uri="{FF2B5EF4-FFF2-40B4-BE49-F238E27FC236}">
                <a16:creationId xmlns:a16="http://schemas.microsoft.com/office/drawing/2014/main" id="{275AC446-1E1D-4366-98CE-C9714E1FC474}"/>
              </a:ext>
            </a:extLst>
          </p:cNvPr>
          <p:cNvSpPr>
            <a:spLocks noChangeArrowheads="1"/>
          </p:cNvSpPr>
          <p:nvPr/>
        </p:nvSpPr>
        <p:spPr bwMode="auto">
          <a:xfrm>
            <a:off x="2781300" y="2643188"/>
            <a:ext cx="928688" cy="3429000"/>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06" name="Rectangle 28">
            <a:extLst>
              <a:ext uri="{FF2B5EF4-FFF2-40B4-BE49-F238E27FC236}">
                <a16:creationId xmlns:a16="http://schemas.microsoft.com/office/drawing/2014/main" id="{EF6CC566-D29B-4D01-AAA1-B0D4603C2674}"/>
              </a:ext>
            </a:extLst>
          </p:cNvPr>
          <p:cNvSpPr>
            <a:spLocks noChangeArrowheads="1"/>
          </p:cNvSpPr>
          <p:nvPr/>
        </p:nvSpPr>
        <p:spPr bwMode="auto">
          <a:xfrm>
            <a:off x="709613" y="3000376"/>
            <a:ext cx="5715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2000" b="1">
                <a:latin typeface="楷体_GB2312" pitchFamily="49" charset="-122"/>
                <a:ea typeface="楷体_GB2312" pitchFamily="49" charset="-122"/>
              </a:rPr>
              <a:t>射频及识别技术</a:t>
            </a:r>
            <a:endParaRPr lang="zh-CN" altLang="en-US" sz="2000" b="1">
              <a:solidFill>
                <a:srgbClr val="FF0066"/>
              </a:solidFill>
              <a:latin typeface="楷体_GB2312" pitchFamily="49" charset="-122"/>
              <a:ea typeface="楷体_GB2312" pitchFamily="49" charset="-122"/>
            </a:endParaRPr>
          </a:p>
        </p:txBody>
      </p:sp>
      <p:sp>
        <p:nvSpPr>
          <p:cNvPr id="76807" name="Rectangle 29">
            <a:extLst>
              <a:ext uri="{FF2B5EF4-FFF2-40B4-BE49-F238E27FC236}">
                <a16:creationId xmlns:a16="http://schemas.microsoft.com/office/drawing/2014/main" id="{506A3BF2-363E-4282-9E02-12758AAC7156}"/>
              </a:ext>
            </a:extLst>
          </p:cNvPr>
          <p:cNvSpPr>
            <a:spLocks noChangeArrowheads="1"/>
          </p:cNvSpPr>
          <p:nvPr/>
        </p:nvSpPr>
        <p:spPr bwMode="auto">
          <a:xfrm>
            <a:off x="1838325" y="2924175"/>
            <a:ext cx="533400"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latin typeface="楷体_GB2312" pitchFamily="49" charset="-122"/>
                <a:ea typeface="楷体_GB2312" pitchFamily="49" charset="-122"/>
              </a:rPr>
              <a:t>RFID</a:t>
            </a:r>
            <a:r>
              <a:rPr lang="zh-CN" altLang="en-US" sz="2000" b="1">
                <a:latin typeface="楷体_GB2312" pitchFamily="49" charset="-122"/>
                <a:ea typeface="楷体_GB2312" pitchFamily="49" charset="-122"/>
              </a:rPr>
              <a:t>技术的相关概述</a:t>
            </a:r>
          </a:p>
        </p:txBody>
      </p:sp>
      <p:sp>
        <p:nvSpPr>
          <p:cNvPr id="76808" name="Rectangle 30">
            <a:extLst>
              <a:ext uri="{FF2B5EF4-FFF2-40B4-BE49-F238E27FC236}">
                <a16:creationId xmlns:a16="http://schemas.microsoft.com/office/drawing/2014/main" id="{D26DBD97-9E87-4CB2-A5ED-8B1F34829AEA}"/>
              </a:ext>
            </a:extLst>
          </p:cNvPr>
          <p:cNvSpPr>
            <a:spLocks noChangeArrowheads="1"/>
          </p:cNvSpPr>
          <p:nvPr/>
        </p:nvSpPr>
        <p:spPr bwMode="auto">
          <a:xfrm>
            <a:off x="3024188" y="3071814"/>
            <a:ext cx="28575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sz="2000" b="1">
                <a:latin typeface="楷体_GB2312" pitchFamily="49" charset="-122"/>
                <a:ea typeface="楷体_GB2312" pitchFamily="49" charset="-122"/>
              </a:rPr>
              <a:t>RFID</a:t>
            </a:r>
            <a:r>
              <a:rPr lang="zh-CN" altLang="en-US" sz="2000" b="1">
                <a:latin typeface="楷体_GB2312" pitchFamily="49" charset="-122"/>
                <a:ea typeface="楷体_GB2312" pitchFamily="49" charset="-122"/>
              </a:rPr>
              <a:t>标准</a:t>
            </a:r>
          </a:p>
        </p:txBody>
      </p:sp>
      <p:grpSp>
        <p:nvGrpSpPr>
          <p:cNvPr id="76809" name="组合 39">
            <a:extLst>
              <a:ext uri="{FF2B5EF4-FFF2-40B4-BE49-F238E27FC236}">
                <a16:creationId xmlns:a16="http://schemas.microsoft.com/office/drawing/2014/main" id="{6A15DFA0-CA69-4EF5-AB56-8A1CE81AFBA1}"/>
              </a:ext>
            </a:extLst>
          </p:cNvPr>
          <p:cNvGrpSpPr>
            <a:grpSpLocks/>
          </p:cNvGrpSpPr>
          <p:nvPr/>
        </p:nvGrpSpPr>
        <p:grpSpPr bwMode="auto">
          <a:xfrm>
            <a:off x="452438" y="1285876"/>
            <a:ext cx="3071812" cy="714375"/>
            <a:chOff x="1142976" y="1214422"/>
            <a:chExt cx="4230688" cy="936625"/>
          </a:xfrm>
        </p:grpSpPr>
        <p:grpSp>
          <p:nvGrpSpPr>
            <p:cNvPr id="76860" name="Group 24">
              <a:extLst>
                <a:ext uri="{FF2B5EF4-FFF2-40B4-BE49-F238E27FC236}">
                  <a16:creationId xmlns:a16="http://schemas.microsoft.com/office/drawing/2014/main" id="{C1C73792-0C10-4792-BC03-E4D5EF45BB21}"/>
                </a:ext>
              </a:extLst>
            </p:cNvPr>
            <p:cNvGrpSpPr>
              <a:grpSpLocks/>
            </p:cNvGrpSpPr>
            <p:nvPr/>
          </p:nvGrpSpPr>
          <p:grpSpPr bwMode="auto">
            <a:xfrm>
              <a:off x="1142976" y="1214422"/>
              <a:ext cx="4230688" cy="936625"/>
              <a:chOff x="748" y="799"/>
              <a:chExt cx="2665" cy="590"/>
            </a:xfrm>
          </p:grpSpPr>
          <p:sp>
            <p:nvSpPr>
              <p:cNvPr id="144389" name="Rectangle 5">
                <a:extLst>
                  <a:ext uri="{FF2B5EF4-FFF2-40B4-BE49-F238E27FC236}">
                    <a16:creationId xmlns:a16="http://schemas.microsoft.com/office/drawing/2014/main" id="{AC617E01-6EF4-4B91-B11C-B023B2B099EF}"/>
                  </a:ext>
                </a:extLst>
              </p:cNvPr>
              <p:cNvSpPr>
                <a:spLocks noChangeArrowheads="1"/>
              </p:cNvSpPr>
              <p:nvPr/>
            </p:nvSpPr>
            <p:spPr bwMode="gray">
              <a:xfrm rot="3419336">
                <a:off x="778" y="808"/>
                <a:ext cx="551" cy="612"/>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a:defRPr/>
                </a:pPr>
                <a:endParaRPr lang="zh-CN" altLang="en-US">
                  <a:latin typeface="Arial" charset="0"/>
                  <a:ea typeface="宋体" pitchFamily="2" charset="-122"/>
                </a:endParaRPr>
              </a:p>
            </p:txBody>
          </p:sp>
          <p:grpSp>
            <p:nvGrpSpPr>
              <p:cNvPr id="76865" name="Group 6">
                <a:extLst>
                  <a:ext uri="{FF2B5EF4-FFF2-40B4-BE49-F238E27FC236}">
                    <a16:creationId xmlns:a16="http://schemas.microsoft.com/office/drawing/2014/main" id="{89F28F4A-A5D2-49A0-95B1-47192B9DB83A}"/>
                  </a:ext>
                </a:extLst>
              </p:cNvPr>
              <p:cNvGrpSpPr>
                <a:grpSpLocks/>
              </p:cNvGrpSpPr>
              <p:nvPr/>
            </p:nvGrpSpPr>
            <p:grpSpPr bwMode="auto">
              <a:xfrm>
                <a:off x="1360" y="917"/>
                <a:ext cx="568" cy="79"/>
                <a:chOff x="2003" y="3439"/>
                <a:chExt cx="468" cy="244"/>
              </a:xfrm>
            </p:grpSpPr>
            <p:sp>
              <p:nvSpPr>
                <p:cNvPr id="76873" name="Oval 7">
                  <a:extLst>
                    <a:ext uri="{FF2B5EF4-FFF2-40B4-BE49-F238E27FC236}">
                      <a16:creationId xmlns:a16="http://schemas.microsoft.com/office/drawing/2014/main" id="{8565F28E-2708-43FD-B21A-D4BE060BCB3A}"/>
                    </a:ext>
                  </a:extLst>
                </p:cNvPr>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74" name="Rectangle 8">
                  <a:extLst>
                    <a:ext uri="{FF2B5EF4-FFF2-40B4-BE49-F238E27FC236}">
                      <a16:creationId xmlns:a16="http://schemas.microsoft.com/office/drawing/2014/main" id="{3058BA28-CC38-4F6D-BC84-32892F6C5FF1}"/>
                    </a:ext>
                  </a:extLst>
                </p:cNvPr>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144393" name="Oval 9">
                  <a:extLst>
                    <a:ext uri="{FF2B5EF4-FFF2-40B4-BE49-F238E27FC236}">
                      <a16:creationId xmlns:a16="http://schemas.microsoft.com/office/drawing/2014/main" id="{9CFB1CFE-D973-47AA-82C9-DED99421D22C}"/>
                    </a:ext>
                  </a:extLst>
                </p:cNvPr>
                <p:cNvSpPr>
                  <a:spLocks noChangeArrowheads="1"/>
                </p:cNvSpPr>
                <p:nvPr/>
              </p:nvSpPr>
              <p:spPr bwMode="gray">
                <a:xfrm>
                  <a:off x="2400" y="3443"/>
                  <a:ext cx="71" cy="23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latin typeface="Arial" charset="0"/>
                    <a:ea typeface="宋体" pitchFamily="2" charset="-122"/>
                  </a:endParaRPr>
                </a:p>
              </p:txBody>
            </p:sp>
            <p:sp>
              <p:nvSpPr>
                <p:cNvPr id="144394" name="Oval 10">
                  <a:extLst>
                    <a:ext uri="{FF2B5EF4-FFF2-40B4-BE49-F238E27FC236}">
                      <a16:creationId xmlns:a16="http://schemas.microsoft.com/office/drawing/2014/main" id="{30B07173-55D2-4256-AB1F-4E5D1C0DE1BC}"/>
                    </a:ext>
                  </a:extLst>
                </p:cNvPr>
                <p:cNvSpPr>
                  <a:spLocks noChangeArrowheads="1"/>
                </p:cNvSpPr>
                <p:nvPr/>
              </p:nvSpPr>
              <p:spPr bwMode="gray">
                <a:xfrm>
                  <a:off x="2438" y="3520"/>
                  <a:ext cx="20" cy="6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grpSp>
          <p:sp>
            <p:nvSpPr>
              <p:cNvPr id="76866" name="Rectangle 11">
                <a:extLst>
                  <a:ext uri="{FF2B5EF4-FFF2-40B4-BE49-F238E27FC236}">
                    <a16:creationId xmlns:a16="http://schemas.microsoft.com/office/drawing/2014/main" id="{DFB25D78-2A33-4344-908D-68B686E3F5FE}"/>
                  </a:ext>
                </a:extLst>
              </p:cNvPr>
              <p:cNvSpPr>
                <a:spLocks noChangeArrowheads="1"/>
              </p:cNvSpPr>
              <p:nvPr/>
            </p:nvSpPr>
            <p:spPr bwMode="gray">
              <a:xfrm rot="3419336">
                <a:off x="1776" y="769"/>
                <a:ext cx="551" cy="611"/>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pSp>
            <p:nvGrpSpPr>
              <p:cNvPr id="76867" name="Group 12">
                <a:extLst>
                  <a:ext uri="{FF2B5EF4-FFF2-40B4-BE49-F238E27FC236}">
                    <a16:creationId xmlns:a16="http://schemas.microsoft.com/office/drawing/2014/main" id="{36DA6E7D-DF05-41D3-A943-D862E629B269}"/>
                  </a:ext>
                </a:extLst>
              </p:cNvPr>
              <p:cNvGrpSpPr>
                <a:grpSpLocks/>
              </p:cNvGrpSpPr>
              <p:nvPr/>
            </p:nvGrpSpPr>
            <p:grpSpPr bwMode="auto">
              <a:xfrm>
                <a:off x="2408" y="917"/>
                <a:ext cx="568" cy="79"/>
                <a:chOff x="2003" y="3439"/>
                <a:chExt cx="468" cy="244"/>
              </a:xfrm>
            </p:grpSpPr>
            <p:sp>
              <p:nvSpPr>
                <p:cNvPr id="76869" name="Oval 13">
                  <a:extLst>
                    <a:ext uri="{FF2B5EF4-FFF2-40B4-BE49-F238E27FC236}">
                      <a16:creationId xmlns:a16="http://schemas.microsoft.com/office/drawing/2014/main" id="{D704EA5D-8B2D-4FBF-A9F6-A79037AB25B7}"/>
                    </a:ext>
                  </a:extLst>
                </p:cNvPr>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70" name="Rectangle 14">
                  <a:extLst>
                    <a:ext uri="{FF2B5EF4-FFF2-40B4-BE49-F238E27FC236}">
                      <a16:creationId xmlns:a16="http://schemas.microsoft.com/office/drawing/2014/main" id="{494CCF10-DB3C-43A0-9A47-18FC70F5475B}"/>
                    </a:ext>
                  </a:extLst>
                </p:cNvPr>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144399" name="Oval 15">
                  <a:extLst>
                    <a:ext uri="{FF2B5EF4-FFF2-40B4-BE49-F238E27FC236}">
                      <a16:creationId xmlns:a16="http://schemas.microsoft.com/office/drawing/2014/main" id="{E4770D3F-D322-4878-86C7-CEBE60D295EE}"/>
                    </a:ext>
                  </a:extLst>
                </p:cNvPr>
                <p:cNvSpPr>
                  <a:spLocks noChangeArrowheads="1"/>
                </p:cNvSpPr>
                <p:nvPr/>
              </p:nvSpPr>
              <p:spPr bwMode="gray">
                <a:xfrm>
                  <a:off x="2400" y="3443"/>
                  <a:ext cx="71" cy="23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latin typeface="Arial" charset="0"/>
                    <a:ea typeface="宋体" pitchFamily="2" charset="-122"/>
                  </a:endParaRPr>
                </a:p>
              </p:txBody>
            </p:sp>
            <p:sp>
              <p:nvSpPr>
                <p:cNvPr id="144400" name="Oval 16">
                  <a:extLst>
                    <a:ext uri="{FF2B5EF4-FFF2-40B4-BE49-F238E27FC236}">
                      <a16:creationId xmlns:a16="http://schemas.microsoft.com/office/drawing/2014/main" id="{8C2A3867-6181-4765-A57C-8F9C39387C0C}"/>
                    </a:ext>
                  </a:extLst>
                </p:cNvPr>
                <p:cNvSpPr>
                  <a:spLocks noChangeArrowheads="1"/>
                </p:cNvSpPr>
                <p:nvPr/>
              </p:nvSpPr>
              <p:spPr bwMode="gray">
                <a:xfrm>
                  <a:off x="2438" y="3520"/>
                  <a:ext cx="20" cy="6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grpSp>
          <p:sp>
            <p:nvSpPr>
              <p:cNvPr id="144401" name="Rectangle 17">
                <a:extLst>
                  <a:ext uri="{FF2B5EF4-FFF2-40B4-BE49-F238E27FC236}">
                    <a16:creationId xmlns:a16="http://schemas.microsoft.com/office/drawing/2014/main" id="{CDE29776-F807-4808-A792-922852989FBA}"/>
                  </a:ext>
                </a:extLst>
              </p:cNvPr>
              <p:cNvSpPr>
                <a:spLocks noChangeArrowheads="1"/>
              </p:cNvSpPr>
              <p:nvPr/>
            </p:nvSpPr>
            <p:spPr bwMode="gray">
              <a:xfrm rot="3419336">
                <a:off x="2833" y="768"/>
                <a:ext cx="551" cy="613"/>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a:defRPr/>
                </a:pPr>
                <a:endParaRPr lang="zh-CN" altLang="en-US">
                  <a:latin typeface="Arial" charset="0"/>
                  <a:ea typeface="宋体" pitchFamily="2" charset="-122"/>
                </a:endParaRPr>
              </a:p>
            </p:txBody>
          </p:sp>
        </p:grpSp>
        <p:sp>
          <p:nvSpPr>
            <p:cNvPr id="76861" name="Rectangle 32">
              <a:extLst>
                <a:ext uri="{FF2B5EF4-FFF2-40B4-BE49-F238E27FC236}">
                  <a16:creationId xmlns:a16="http://schemas.microsoft.com/office/drawing/2014/main" id="{35A0F074-E759-4F18-8193-F7DE5477AAFC}"/>
                </a:ext>
              </a:extLst>
            </p:cNvPr>
            <p:cNvSpPr>
              <a:spLocks noChangeArrowheads="1"/>
            </p:cNvSpPr>
            <p:nvPr/>
          </p:nvSpPr>
          <p:spPr bwMode="auto">
            <a:xfrm>
              <a:off x="1449397" y="1379260"/>
              <a:ext cx="744294"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dirty="0">
                  <a:ea typeface="宋体" panose="02010600030101010101" pitchFamily="2" charset="-122"/>
                </a:rPr>
                <a:t>(1)</a:t>
              </a:r>
              <a:endParaRPr lang="zh-CN" altLang="en-US" dirty="0">
                <a:ea typeface="宋体" panose="02010600030101010101" pitchFamily="2" charset="-122"/>
              </a:endParaRPr>
            </a:p>
          </p:txBody>
        </p:sp>
        <p:sp>
          <p:nvSpPr>
            <p:cNvPr id="76862" name="Rectangle 33">
              <a:extLst>
                <a:ext uri="{FF2B5EF4-FFF2-40B4-BE49-F238E27FC236}">
                  <a16:creationId xmlns:a16="http://schemas.microsoft.com/office/drawing/2014/main" id="{694D7B3E-0C92-402D-AC59-31B6E1C7FF21}"/>
                </a:ext>
              </a:extLst>
            </p:cNvPr>
            <p:cNvSpPr>
              <a:spLocks noChangeArrowheads="1"/>
            </p:cNvSpPr>
            <p:nvPr/>
          </p:nvSpPr>
          <p:spPr bwMode="auto">
            <a:xfrm>
              <a:off x="2948559" y="1335070"/>
              <a:ext cx="773156"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a:ea typeface="宋体" panose="02010600030101010101" pitchFamily="2" charset="-122"/>
                </a:rPr>
                <a:t>(2)</a:t>
              </a:r>
              <a:endParaRPr lang="zh-CN" altLang="en-US">
                <a:ea typeface="宋体" panose="02010600030101010101" pitchFamily="2" charset="-122"/>
              </a:endParaRPr>
            </a:p>
          </p:txBody>
        </p:sp>
        <p:sp>
          <p:nvSpPr>
            <p:cNvPr id="76863" name="Rectangle 34">
              <a:extLst>
                <a:ext uri="{FF2B5EF4-FFF2-40B4-BE49-F238E27FC236}">
                  <a16:creationId xmlns:a16="http://schemas.microsoft.com/office/drawing/2014/main" id="{70651352-B6D3-4A64-99FE-3B49B4014EF6}"/>
                </a:ext>
              </a:extLst>
            </p:cNvPr>
            <p:cNvSpPr>
              <a:spLocks noChangeArrowheads="1"/>
            </p:cNvSpPr>
            <p:nvPr/>
          </p:nvSpPr>
          <p:spPr bwMode="auto">
            <a:xfrm>
              <a:off x="4677757" y="1337034"/>
              <a:ext cx="695907"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dirty="0">
                  <a:ea typeface="宋体" panose="02010600030101010101" pitchFamily="2" charset="-122"/>
                </a:rPr>
                <a:t>(3)</a:t>
              </a:r>
              <a:endParaRPr lang="zh-CN" altLang="en-US" dirty="0">
                <a:ea typeface="宋体" panose="02010600030101010101" pitchFamily="2" charset="-122"/>
              </a:endParaRPr>
            </a:p>
          </p:txBody>
        </p:sp>
      </p:grpSp>
      <p:grpSp>
        <p:nvGrpSpPr>
          <p:cNvPr id="76810" name="Group 24">
            <a:extLst>
              <a:ext uri="{FF2B5EF4-FFF2-40B4-BE49-F238E27FC236}">
                <a16:creationId xmlns:a16="http://schemas.microsoft.com/office/drawing/2014/main" id="{67883D2C-9550-47D6-AFD2-2990174AA7B6}"/>
              </a:ext>
            </a:extLst>
          </p:cNvPr>
          <p:cNvGrpSpPr>
            <a:grpSpLocks/>
          </p:cNvGrpSpPr>
          <p:nvPr/>
        </p:nvGrpSpPr>
        <p:grpSpPr bwMode="auto">
          <a:xfrm>
            <a:off x="3595688" y="1257301"/>
            <a:ext cx="2286000" cy="714375"/>
            <a:chOff x="1364" y="799"/>
            <a:chExt cx="2049" cy="551"/>
          </a:xfrm>
        </p:grpSpPr>
        <p:grpSp>
          <p:nvGrpSpPr>
            <p:cNvPr id="76848" name="Group 6">
              <a:extLst>
                <a:ext uri="{FF2B5EF4-FFF2-40B4-BE49-F238E27FC236}">
                  <a16:creationId xmlns:a16="http://schemas.microsoft.com/office/drawing/2014/main" id="{6FBAF366-4747-4412-8927-64D8EFDDD0D1}"/>
                </a:ext>
              </a:extLst>
            </p:cNvPr>
            <p:cNvGrpSpPr>
              <a:grpSpLocks/>
            </p:cNvGrpSpPr>
            <p:nvPr/>
          </p:nvGrpSpPr>
          <p:grpSpPr bwMode="auto">
            <a:xfrm>
              <a:off x="1364" y="917"/>
              <a:ext cx="569" cy="79"/>
              <a:chOff x="2003" y="3439"/>
              <a:chExt cx="468" cy="244"/>
            </a:xfrm>
          </p:grpSpPr>
          <p:sp>
            <p:nvSpPr>
              <p:cNvPr id="76856" name="Oval 7">
                <a:extLst>
                  <a:ext uri="{FF2B5EF4-FFF2-40B4-BE49-F238E27FC236}">
                    <a16:creationId xmlns:a16="http://schemas.microsoft.com/office/drawing/2014/main" id="{427457A7-DF82-4A16-B283-185E0D27A549}"/>
                  </a:ext>
                </a:extLst>
              </p:cNvPr>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57" name="Rectangle 8">
                <a:extLst>
                  <a:ext uri="{FF2B5EF4-FFF2-40B4-BE49-F238E27FC236}">
                    <a16:creationId xmlns:a16="http://schemas.microsoft.com/office/drawing/2014/main" id="{756D5C5D-EB50-4036-99A2-61F85899A313}"/>
                  </a:ext>
                </a:extLst>
              </p:cNvPr>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38" name="Oval 9">
                <a:extLst>
                  <a:ext uri="{FF2B5EF4-FFF2-40B4-BE49-F238E27FC236}">
                    <a16:creationId xmlns:a16="http://schemas.microsoft.com/office/drawing/2014/main" id="{6DCF01D5-B1AE-4820-B580-68F9D251461F}"/>
                  </a:ext>
                </a:extLst>
              </p:cNvPr>
              <p:cNvSpPr>
                <a:spLocks noChangeArrowheads="1"/>
              </p:cNvSpPr>
              <p:nvPr/>
            </p:nvSpPr>
            <p:spPr bwMode="gray">
              <a:xfrm>
                <a:off x="2400" y="3441"/>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latin typeface="Arial" charset="0"/>
                  <a:ea typeface="宋体" pitchFamily="2" charset="-122"/>
                </a:endParaRPr>
              </a:p>
            </p:txBody>
          </p:sp>
          <p:sp>
            <p:nvSpPr>
              <p:cNvPr id="39" name="Oval 10">
                <a:extLst>
                  <a:ext uri="{FF2B5EF4-FFF2-40B4-BE49-F238E27FC236}">
                    <a16:creationId xmlns:a16="http://schemas.microsoft.com/office/drawing/2014/main" id="{1D145027-A6D0-4A54-8018-6B38763DD416}"/>
                  </a:ext>
                </a:extLst>
              </p:cNvPr>
              <p:cNvSpPr>
                <a:spLocks noChangeArrowheads="1"/>
              </p:cNvSpPr>
              <p:nvPr/>
            </p:nvSpPr>
            <p:spPr bwMode="gray">
              <a:xfrm>
                <a:off x="2438" y="3517"/>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grpSp>
        <p:sp>
          <p:nvSpPr>
            <p:cNvPr id="76849" name="Rectangle 11">
              <a:extLst>
                <a:ext uri="{FF2B5EF4-FFF2-40B4-BE49-F238E27FC236}">
                  <a16:creationId xmlns:a16="http://schemas.microsoft.com/office/drawing/2014/main" id="{61AB7D08-6090-443D-A669-32A0CC4197FB}"/>
                </a:ext>
              </a:extLst>
            </p:cNvPr>
            <p:cNvSpPr>
              <a:spLocks noChangeArrowheads="1"/>
            </p:cNvSpPr>
            <p:nvPr/>
          </p:nvSpPr>
          <p:spPr bwMode="gray">
            <a:xfrm rot="3419336">
              <a:off x="1776" y="769"/>
              <a:ext cx="551" cy="611"/>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pSp>
          <p:nvGrpSpPr>
            <p:cNvPr id="76850" name="Group 12">
              <a:extLst>
                <a:ext uri="{FF2B5EF4-FFF2-40B4-BE49-F238E27FC236}">
                  <a16:creationId xmlns:a16="http://schemas.microsoft.com/office/drawing/2014/main" id="{64AEA65D-5714-49CE-A368-90871FC3D6BC}"/>
                </a:ext>
              </a:extLst>
            </p:cNvPr>
            <p:cNvGrpSpPr>
              <a:grpSpLocks/>
            </p:cNvGrpSpPr>
            <p:nvPr/>
          </p:nvGrpSpPr>
          <p:grpSpPr bwMode="auto">
            <a:xfrm>
              <a:off x="2412" y="917"/>
              <a:ext cx="569" cy="79"/>
              <a:chOff x="2003" y="3439"/>
              <a:chExt cx="468" cy="244"/>
            </a:xfrm>
          </p:grpSpPr>
          <p:sp>
            <p:nvSpPr>
              <p:cNvPr id="76852" name="Oval 13">
                <a:extLst>
                  <a:ext uri="{FF2B5EF4-FFF2-40B4-BE49-F238E27FC236}">
                    <a16:creationId xmlns:a16="http://schemas.microsoft.com/office/drawing/2014/main" id="{FF2A3CBF-D20C-412B-8192-1E2FC07CC75C}"/>
                  </a:ext>
                </a:extLst>
              </p:cNvPr>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53" name="Rectangle 14">
                <a:extLst>
                  <a:ext uri="{FF2B5EF4-FFF2-40B4-BE49-F238E27FC236}">
                    <a16:creationId xmlns:a16="http://schemas.microsoft.com/office/drawing/2014/main" id="{78CF2D4C-940D-4495-AEC4-18CF8D942F05}"/>
                  </a:ext>
                </a:extLst>
              </p:cNvPr>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34" name="Oval 15">
                <a:extLst>
                  <a:ext uri="{FF2B5EF4-FFF2-40B4-BE49-F238E27FC236}">
                    <a16:creationId xmlns:a16="http://schemas.microsoft.com/office/drawing/2014/main" id="{5ED7A82B-AA55-464A-887F-A7855563484E}"/>
                  </a:ext>
                </a:extLst>
              </p:cNvPr>
              <p:cNvSpPr>
                <a:spLocks noChangeArrowheads="1"/>
              </p:cNvSpPr>
              <p:nvPr/>
            </p:nvSpPr>
            <p:spPr bwMode="gray">
              <a:xfrm>
                <a:off x="2399" y="3441"/>
                <a:ext cx="68"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latin typeface="Arial" charset="0"/>
                  <a:ea typeface="宋体" pitchFamily="2" charset="-122"/>
                </a:endParaRPr>
              </a:p>
            </p:txBody>
          </p:sp>
          <p:sp>
            <p:nvSpPr>
              <p:cNvPr id="35" name="Oval 16">
                <a:extLst>
                  <a:ext uri="{FF2B5EF4-FFF2-40B4-BE49-F238E27FC236}">
                    <a16:creationId xmlns:a16="http://schemas.microsoft.com/office/drawing/2014/main" id="{5215D1F1-A798-40DB-A07C-2D2B9FA3D130}"/>
                  </a:ext>
                </a:extLst>
              </p:cNvPr>
              <p:cNvSpPr>
                <a:spLocks noChangeArrowheads="1"/>
              </p:cNvSpPr>
              <p:nvPr/>
            </p:nvSpPr>
            <p:spPr bwMode="gray">
              <a:xfrm>
                <a:off x="2438" y="3517"/>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grpSp>
        <p:sp>
          <p:nvSpPr>
            <p:cNvPr id="31" name="Rectangle 17">
              <a:extLst>
                <a:ext uri="{FF2B5EF4-FFF2-40B4-BE49-F238E27FC236}">
                  <a16:creationId xmlns:a16="http://schemas.microsoft.com/office/drawing/2014/main" id="{3E019CFE-4BF7-4E25-BA3B-095E6E2E5458}"/>
                </a:ext>
              </a:extLst>
            </p:cNvPr>
            <p:cNvSpPr>
              <a:spLocks noChangeArrowheads="1"/>
            </p:cNvSpPr>
            <p:nvPr/>
          </p:nvSpPr>
          <p:spPr bwMode="gray">
            <a:xfrm rot="3419336">
              <a:off x="2832" y="767"/>
              <a:ext cx="551" cy="61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a:defRPr/>
              </a:pPr>
              <a:endParaRPr lang="zh-CN" altLang="en-US">
                <a:latin typeface="Arial" charset="0"/>
                <a:ea typeface="宋体" pitchFamily="2" charset="-122"/>
              </a:endParaRPr>
            </a:p>
          </p:txBody>
        </p:sp>
      </p:grpSp>
      <p:sp>
        <p:nvSpPr>
          <p:cNvPr id="76811" name="Rectangle 34">
            <a:extLst>
              <a:ext uri="{FF2B5EF4-FFF2-40B4-BE49-F238E27FC236}">
                <a16:creationId xmlns:a16="http://schemas.microsoft.com/office/drawing/2014/main" id="{30B6EA5B-EB5F-4BCF-B229-67CF54BC39F1}"/>
              </a:ext>
            </a:extLst>
          </p:cNvPr>
          <p:cNvSpPr>
            <a:spLocks noChangeArrowheads="1"/>
          </p:cNvSpPr>
          <p:nvPr/>
        </p:nvSpPr>
        <p:spPr bwMode="auto">
          <a:xfrm>
            <a:off x="5381625" y="1357314"/>
            <a:ext cx="463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a:ea typeface="宋体" panose="02010600030101010101" pitchFamily="2" charset="-122"/>
              </a:rPr>
              <a:t>(5)</a:t>
            </a:r>
            <a:endParaRPr lang="zh-CN" altLang="en-US">
              <a:ea typeface="宋体" panose="02010600030101010101" pitchFamily="2" charset="-122"/>
            </a:endParaRPr>
          </a:p>
        </p:txBody>
      </p:sp>
      <p:sp>
        <p:nvSpPr>
          <p:cNvPr id="76812" name="Rectangle 34">
            <a:extLst>
              <a:ext uri="{FF2B5EF4-FFF2-40B4-BE49-F238E27FC236}">
                <a16:creationId xmlns:a16="http://schemas.microsoft.com/office/drawing/2014/main" id="{2C34C6C8-04A4-411A-A0A1-F3E7948EDD57}"/>
              </a:ext>
            </a:extLst>
          </p:cNvPr>
          <p:cNvSpPr>
            <a:spLocks noChangeArrowheads="1"/>
          </p:cNvSpPr>
          <p:nvPr/>
        </p:nvSpPr>
        <p:spPr bwMode="auto">
          <a:xfrm>
            <a:off x="4167188" y="1357314"/>
            <a:ext cx="463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a:ea typeface="宋体" panose="02010600030101010101" pitchFamily="2" charset="-122"/>
              </a:rPr>
              <a:t>(4)</a:t>
            </a:r>
            <a:endParaRPr lang="zh-CN" altLang="en-US">
              <a:ea typeface="宋体" panose="02010600030101010101" pitchFamily="2" charset="-122"/>
            </a:endParaRPr>
          </a:p>
        </p:txBody>
      </p:sp>
      <p:sp>
        <p:nvSpPr>
          <p:cNvPr id="76813" name="矩形 42">
            <a:extLst>
              <a:ext uri="{FF2B5EF4-FFF2-40B4-BE49-F238E27FC236}">
                <a16:creationId xmlns:a16="http://schemas.microsoft.com/office/drawing/2014/main" id="{CC56956A-CF40-4203-8E25-96763DAA256A}"/>
              </a:ext>
            </a:extLst>
          </p:cNvPr>
          <p:cNvSpPr>
            <a:spLocks noChangeArrowheads="1"/>
          </p:cNvSpPr>
          <p:nvPr/>
        </p:nvSpPr>
        <p:spPr bwMode="auto">
          <a:xfrm>
            <a:off x="4324351" y="2657476"/>
            <a:ext cx="371475"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latin typeface="楷体_GB2312" pitchFamily="49" charset="-122"/>
                <a:ea typeface="楷体_GB2312" pitchFamily="49" charset="-122"/>
              </a:rPr>
              <a:t>RFID</a:t>
            </a:r>
            <a:r>
              <a:rPr lang="zh-CN" altLang="en-US" sz="2000" b="1">
                <a:latin typeface="楷体_GB2312" pitchFamily="49" charset="-122"/>
                <a:ea typeface="楷体_GB2312" pitchFamily="49" charset="-122"/>
              </a:rPr>
              <a:t>系统的基本组成</a:t>
            </a:r>
          </a:p>
        </p:txBody>
      </p:sp>
      <p:sp>
        <p:nvSpPr>
          <p:cNvPr id="76814" name="AutoShape 27">
            <a:extLst>
              <a:ext uri="{FF2B5EF4-FFF2-40B4-BE49-F238E27FC236}">
                <a16:creationId xmlns:a16="http://schemas.microsoft.com/office/drawing/2014/main" id="{83F91EE5-C967-43B7-BB04-A2704F293549}"/>
              </a:ext>
            </a:extLst>
          </p:cNvPr>
          <p:cNvSpPr>
            <a:spLocks noChangeArrowheads="1"/>
          </p:cNvSpPr>
          <p:nvPr/>
        </p:nvSpPr>
        <p:spPr bwMode="auto">
          <a:xfrm>
            <a:off x="4052889" y="2614613"/>
            <a:ext cx="885825" cy="3529012"/>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15" name="矩形 44">
            <a:extLst>
              <a:ext uri="{FF2B5EF4-FFF2-40B4-BE49-F238E27FC236}">
                <a16:creationId xmlns:a16="http://schemas.microsoft.com/office/drawing/2014/main" id="{10BEC2B5-7059-4077-8F84-18ADE303AFC5}"/>
              </a:ext>
            </a:extLst>
          </p:cNvPr>
          <p:cNvSpPr>
            <a:spLocks noChangeArrowheads="1"/>
          </p:cNvSpPr>
          <p:nvPr/>
        </p:nvSpPr>
        <p:spPr bwMode="auto">
          <a:xfrm>
            <a:off x="5524500" y="2800351"/>
            <a:ext cx="5715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latin typeface="楷体_GB2312" pitchFamily="49" charset="-122"/>
                <a:ea typeface="楷体_GB2312" pitchFamily="49" charset="-122"/>
              </a:rPr>
              <a:t>RFID</a:t>
            </a:r>
            <a:r>
              <a:rPr lang="zh-CN" altLang="en-US" sz="2000" b="1">
                <a:latin typeface="楷体_GB2312" pitchFamily="49" charset="-122"/>
                <a:ea typeface="楷体_GB2312" pitchFamily="49" charset="-122"/>
              </a:rPr>
              <a:t>系统的基本工作原理</a:t>
            </a:r>
          </a:p>
        </p:txBody>
      </p:sp>
      <p:sp>
        <p:nvSpPr>
          <p:cNvPr id="76816" name="矩形 45">
            <a:extLst>
              <a:ext uri="{FF2B5EF4-FFF2-40B4-BE49-F238E27FC236}">
                <a16:creationId xmlns:a16="http://schemas.microsoft.com/office/drawing/2014/main" id="{9513091E-9BBF-48BA-83B7-A34671EFDAB4}"/>
              </a:ext>
            </a:extLst>
          </p:cNvPr>
          <p:cNvSpPr>
            <a:spLocks noChangeArrowheads="1"/>
          </p:cNvSpPr>
          <p:nvPr/>
        </p:nvSpPr>
        <p:spPr bwMode="auto">
          <a:xfrm>
            <a:off x="6681789" y="3000376"/>
            <a:ext cx="428625"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2000" b="1">
                <a:latin typeface="楷体_GB2312" pitchFamily="49" charset="-122"/>
                <a:ea typeface="楷体_GB2312" pitchFamily="49" charset="-122"/>
              </a:rPr>
              <a:t>射频识别系统的组成</a:t>
            </a:r>
          </a:p>
        </p:txBody>
      </p:sp>
      <p:sp>
        <p:nvSpPr>
          <p:cNvPr id="76817" name="矩形 46">
            <a:extLst>
              <a:ext uri="{FF2B5EF4-FFF2-40B4-BE49-F238E27FC236}">
                <a16:creationId xmlns:a16="http://schemas.microsoft.com/office/drawing/2014/main" id="{5E4F59D4-080B-4062-B357-3AA440856838}"/>
              </a:ext>
            </a:extLst>
          </p:cNvPr>
          <p:cNvSpPr>
            <a:spLocks noChangeArrowheads="1"/>
          </p:cNvSpPr>
          <p:nvPr/>
        </p:nvSpPr>
        <p:spPr bwMode="auto">
          <a:xfrm>
            <a:off x="7696201" y="2671763"/>
            <a:ext cx="500063"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2000" b="1">
                <a:latin typeface="楷体_GB2312" pitchFamily="49" charset="-122"/>
                <a:ea typeface="楷体_GB2312" pitchFamily="49" charset="-122"/>
              </a:rPr>
              <a:t>射频识别系统的工作过程</a:t>
            </a:r>
          </a:p>
        </p:txBody>
      </p:sp>
      <p:sp>
        <p:nvSpPr>
          <p:cNvPr id="76818" name="矩形 47">
            <a:extLst>
              <a:ext uri="{FF2B5EF4-FFF2-40B4-BE49-F238E27FC236}">
                <a16:creationId xmlns:a16="http://schemas.microsoft.com/office/drawing/2014/main" id="{E6A214E2-4EB2-4A19-8EDA-278CC0C4B59F}"/>
              </a:ext>
            </a:extLst>
          </p:cNvPr>
          <p:cNvSpPr>
            <a:spLocks noChangeArrowheads="1"/>
          </p:cNvSpPr>
          <p:nvPr/>
        </p:nvSpPr>
        <p:spPr bwMode="auto">
          <a:xfrm>
            <a:off x="8724900" y="2700338"/>
            <a:ext cx="571500"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2000" b="1">
                <a:latin typeface="楷体_GB2312" pitchFamily="49" charset="-122"/>
                <a:ea typeface="楷体_GB2312" pitchFamily="49" charset="-122"/>
              </a:rPr>
              <a:t>射频识别系统的应用类型</a:t>
            </a:r>
          </a:p>
        </p:txBody>
      </p:sp>
      <p:grpSp>
        <p:nvGrpSpPr>
          <p:cNvPr id="76819" name="Group 24">
            <a:extLst>
              <a:ext uri="{FF2B5EF4-FFF2-40B4-BE49-F238E27FC236}">
                <a16:creationId xmlns:a16="http://schemas.microsoft.com/office/drawing/2014/main" id="{033842F4-6059-4B4C-9B4F-2B47B8FB63AF}"/>
              </a:ext>
            </a:extLst>
          </p:cNvPr>
          <p:cNvGrpSpPr>
            <a:grpSpLocks/>
          </p:cNvGrpSpPr>
          <p:nvPr/>
        </p:nvGrpSpPr>
        <p:grpSpPr bwMode="auto">
          <a:xfrm>
            <a:off x="5995989" y="1214438"/>
            <a:ext cx="2071687" cy="671512"/>
            <a:chOff x="1364" y="799"/>
            <a:chExt cx="2049" cy="551"/>
          </a:xfrm>
        </p:grpSpPr>
        <p:grpSp>
          <p:nvGrpSpPr>
            <p:cNvPr id="76836" name="Group 6">
              <a:extLst>
                <a:ext uri="{FF2B5EF4-FFF2-40B4-BE49-F238E27FC236}">
                  <a16:creationId xmlns:a16="http://schemas.microsoft.com/office/drawing/2014/main" id="{2AD273E2-B51C-4350-81DF-B67B60E52E22}"/>
                </a:ext>
              </a:extLst>
            </p:cNvPr>
            <p:cNvGrpSpPr>
              <a:grpSpLocks/>
            </p:cNvGrpSpPr>
            <p:nvPr/>
          </p:nvGrpSpPr>
          <p:grpSpPr bwMode="auto">
            <a:xfrm>
              <a:off x="1364" y="917"/>
              <a:ext cx="569" cy="79"/>
              <a:chOff x="2003" y="3439"/>
              <a:chExt cx="468" cy="244"/>
            </a:xfrm>
          </p:grpSpPr>
          <p:sp>
            <p:nvSpPr>
              <p:cNvPr id="76844" name="Oval 7">
                <a:extLst>
                  <a:ext uri="{FF2B5EF4-FFF2-40B4-BE49-F238E27FC236}">
                    <a16:creationId xmlns:a16="http://schemas.microsoft.com/office/drawing/2014/main" id="{19CA739D-91CF-4319-A4BB-5CEF53DAB3AF}"/>
                  </a:ext>
                </a:extLst>
              </p:cNvPr>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45" name="Rectangle 8">
                <a:extLst>
                  <a:ext uri="{FF2B5EF4-FFF2-40B4-BE49-F238E27FC236}">
                    <a16:creationId xmlns:a16="http://schemas.microsoft.com/office/drawing/2014/main" id="{94703481-E1BF-4FD3-AE1A-8BD8C6CB4223}"/>
                  </a:ext>
                </a:extLst>
              </p:cNvPr>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60" name="Oval 9">
                <a:extLst>
                  <a:ext uri="{FF2B5EF4-FFF2-40B4-BE49-F238E27FC236}">
                    <a16:creationId xmlns:a16="http://schemas.microsoft.com/office/drawing/2014/main" id="{FC0ADA7D-59B0-4430-88FE-499ECBD2573C}"/>
                  </a:ext>
                </a:extLst>
              </p:cNvPr>
              <p:cNvSpPr>
                <a:spLocks noChangeArrowheads="1"/>
              </p:cNvSpPr>
              <p:nvPr/>
            </p:nvSpPr>
            <p:spPr bwMode="gray">
              <a:xfrm>
                <a:off x="2398" y="3445"/>
                <a:ext cx="70" cy="233"/>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latin typeface="Arial" charset="0"/>
                  <a:ea typeface="宋体" pitchFamily="2" charset="-122"/>
                </a:endParaRPr>
              </a:p>
            </p:txBody>
          </p:sp>
          <p:sp>
            <p:nvSpPr>
              <p:cNvPr id="61" name="Oval 10">
                <a:extLst>
                  <a:ext uri="{FF2B5EF4-FFF2-40B4-BE49-F238E27FC236}">
                    <a16:creationId xmlns:a16="http://schemas.microsoft.com/office/drawing/2014/main" id="{94E2C9AE-CDAE-48B1-8174-42A49734DCC9}"/>
                  </a:ext>
                </a:extLst>
              </p:cNvPr>
              <p:cNvSpPr>
                <a:spLocks noChangeArrowheads="1"/>
              </p:cNvSpPr>
              <p:nvPr/>
            </p:nvSpPr>
            <p:spPr bwMode="gray">
              <a:xfrm>
                <a:off x="2437" y="3521"/>
                <a:ext cx="21" cy="6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grpSp>
        <p:sp>
          <p:nvSpPr>
            <p:cNvPr id="76837" name="Rectangle 11">
              <a:extLst>
                <a:ext uri="{FF2B5EF4-FFF2-40B4-BE49-F238E27FC236}">
                  <a16:creationId xmlns:a16="http://schemas.microsoft.com/office/drawing/2014/main" id="{10181CF7-F877-4862-9CE4-057647613861}"/>
                </a:ext>
              </a:extLst>
            </p:cNvPr>
            <p:cNvSpPr>
              <a:spLocks noChangeArrowheads="1"/>
            </p:cNvSpPr>
            <p:nvPr/>
          </p:nvSpPr>
          <p:spPr bwMode="gray">
            <a:xfrm rot="3419336">
              <a:off x="1776" y="769"/>
              <a:ext cx="551" cy="611"/>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pSp>
          <p:nvGrpSpPr>
            <p:cNvPr id="76838" name="Group 12">
              <a:extLst>
                <a:ext uri="{FF2B5EF4-FFF2-40B4-BE49-F238E27FC236}">
                  <a16:creationId xmlns:a16="http://schemas.microsoft.com/office/drawing/2014/main" id="{71B101EF-99B3-45DA-BB22-DDCD9704908A}"/>
                </a:ext>
              </a:extLst>
            </p:cNvPr>
            <p:cNvGrpSpPr>
              <a:grpSpLocks/>
            </p:cNvGrpSpPr>
            <p:nvPr/>
          </p:nvGrpSpPr>
          <p:grpSpPr bwMode="auto">
            <a:xfrm>
              <a:off x="2412" y="917"/>
              <a:ext cx="569" cy="79"/>
              <a:chOff x="2003" y="3439"/>
              <a:chExt cx="468" cy="244"/>
            </a:xfrm>
          </p:grpSpPr>
          <p:sp>
            <p:nvSpPr>
              <p:cNvPr id="76840" name="Oval 13">
                <a:extLst>
                  <a:ext uri="{FF2B5EF4-FFF2-40B4-BE49-F238E27FC236}">
                    <a16:creationId xmlns:a16="http://schemas.microsoft.com/office/drawing/2014/main" id="{3B7D1585-F943-4EDE-883A-18CFCE9D0C92}"/>
                  </a:ext>
                </a:extLst>
              </p:cNvPr>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41" name="Rectangle 14">
                <a:extLst>
                  <a:ext uri="{FF2B5EF4-FFF2-40B4-BE49-F238E27FC236}">
                    <a16:creationId xmlns:a16="http://schemas.microsoft.com/office/drawing/2014/main" id="{A7392343-8E4D-4708-A16A-1FF882B7C78C}"/>
                  </a:ext>
                </a:extLst>
              </p:cNvPr>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56" name="Oval 15">
                <a:extLst>
                  <a:ext uri="{FF2B5EF4-FFF2-40B4-BE49-F238E27FC236}">
                    <a16:creationId xmlns:a16="http://schemas.microsoft.com/office/drawing/2014/main" id="{DA71B70B-C157-48A6-88C6-E4F008B29D5C}"/>
                  </a:ext>
                </a:extLst>
              </p:cNvPr>
              <p:cNvSpPr>
                <a:spLocks noChangeArrowheads="1"/>
              </p:cNvSpPr>
              <p:nvPr/>
            </p:nvSpPr>
            <p:spPr bwMode="gray">
              <a:xfrm>
                <a:off x="2400" y="3445"/>
                <a:ext cx="71" cy="233"/>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latin typeface="Arial" charset="0"/>
                  <a:ea typeface="宋体" pitchFamily="2" charset="-122"/>
                </a:endParaRPr>
              </a:p>
            </p:txBody>
          </p:sp>
          <p:sp>
            <p:nvSpPr>
              <p:cNvPr id="57" name="Oval 16">
                <a:extLst>
                  <a:ext uri="{FF2B5EF4-FFF2-40B4-BE49-F238E27FC236}">
                    <a16:creationId xmlns:a16="http://schemas.microsoft.com/office/drawing/2014/main" id="{F3F55E29-513C-4212-87BD-79811AB80943}"/>
                  </a:ext>
                </a:extLst>
              </p:cNvPr>
              <p:cNvSpPr>
                <a:spLocks noChangeArrowheads="1"/>
              </p:cNvSpPr>
              <p:nvPr/>
            </p:nvSpPr>
            <p:spPr bwMode="gray">
              <a:xfrm>
                <a:off x="2438" y="3521"/>
                <a:ext cx="22" cy="6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grpSp>
        <p:sp>
          <p:nvSpPr>
            <p:cNvPr id="53" name="Rectangle 17">
              <a:extLst>
                <a:ext uri="{FF2B5EF4-FFF2-40B4-BE49-F238E27FC236}">
                  <a16:creationId xmlns:a16="http://schemas.microsoft.com/office/drawing/2014/main" id="{4D5252DF-D7D0-473F-A091-95F44D4180A0}"/>
                </a:ext>
              </a:extLst>
            </p:cNvPr>
            <p:cNvSpPr>
              <a:spLocks noChangeArrowheads="1"/>
            </p:cNvSpPr>
            <p:nvPr/>
          </p:nvSpPr>
          <p:spPr bwMode="gray">
            <a:xfrm rot="3419336">
              <a:off x="2832" y="769"/>
              <a:ext cx="551" cy="611"/>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a:defRPr/>
              </a:pPr>
              <a:endParaRPr lang="zh-CN" altLang="en-US">
                <a:latin typeface="Arial" charset="0"/>
                <a:ea typeface="宋体" pitchFamily="2" charset="-122"/>
              </a:endParaRPr>
            </a:p>
          </p:txBody>
        </p:sp>
      </p:grpSp>
      <p:sp>
        <p:nvSpPr>
          <p:cNvPr id="76820" name="Rectangle 34">
            <a:extLst>
              <a:ext uri="{FF2B5EF4-FFF2-40B4-BE49-F238E27FC236}">
                <a16:creationId xmlns:a16="http://schemas.microsoft.com/office/drawing/2014/main" id="{4B661B35-0AE5-434A-9D7E-22FBA9728FA2}"/>
              </a:ext>
            </a:extLst>
          </p:cNvPr>
          <p:cNvSpPr>
            <a:spLocks noChangeArrowheads="1"/>
          </p:cNvSpPr>
          <p:nvPr/>
        </p:nvSpPr>
        <p:spPr bwMode="auto">
          <a:xfrm>
            <a:off x="6524625" y="1357314"/>
            <a:ext cx="463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a:ea typeface="宋体" panose="02010600030101010101" pitchFamily="2" charset="-122"/>
              </a:rPr>
              <a:t>(6)</a:t>
            </a:r>
            <a:endParaRPr lang="zh-CN" altLang="en-US">
              <a:ea typeface="宋体" panose="02010600030101010101" pitchFamily="2" charset="-122"/>
            </a:endParaRPr>
          </a:p>
        </p:txBody>
      </p:sp>
      <p:sp>
        <p:nvSpPr>
          <p:cNvPr id="76821" name="Rectangle 34">
            <a:extLst>
              <a:ext uri="{FF2B5EF4-FFF2-40B4-BE49-F238E27FC236}">
                <a16:creationId xmlns:a16="http://schemas.microsoft.com/office/drawing/2014/main" id="{F3C8C369-9006-4EFF-8082-5E4787716A71}"/>
              </a:ext>
            </a:extLst>
          </p:cNvPr>
          <p:cNvSpPr>
            <a:spLocks noChangeArrowheads="1"/>
          </p:cNvSpPr>
          <p:nvPr/>
        </p:nvSpPr>
        <p:spPr bwMode="auto">
          <a:xfrm>
            <a:off x="7667625" y="1285876"/>
            <a:ext cx="463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a:ea typeface="宋体" panose="02010600030101010101" pitchFamily="2" charset="-122"/>
              </a:rPr>
              <a:t>(7)</a:t>
            </a:r>
            <a:endParaRPr lang="zh-CN" altLang="en-US">
              <a:ea typeface="宋体" panose="02010600030101010101" pitchFamily="2" charset="-122"/>
            </a:endParaRPr>
          </a:p>
        </p:txBody>
      </p:sp>
      <p:sp>
        <p:nvSpPr>
          <p:cNvPr id="76822" name="Rectangle 14">
            <a:extLst>
              <a:ext uri="{FF2B5EF4-FFF2-40B4-BE49-F238E27FC236}">
                <a16:creationId xmlns:a16="http://schemas.microsoft.com/office/drawing/2014/main" id="{447E3BAC-68FF-4347-A07E-0C63C7E7BD65}"/>
              </a:ext>
            </a:extLst>
          </p:cNvPr>
          <p:cNvSpPr>
            <a:spLocks noChangeArrowheads="1"/>
          </p:cNvSpPr>
          <p:nvPr/>
        </p:nvSpPr>
        <p:spPr bwMode="gray">
          <a:xfrm>
            <a:off x="8453438" y="1428750"/>
            <a:ext cx="476250" cy="95250"/>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pSp>
        <p:nvGrpSpPr>
          <p:cNvPr id="76823" name="Group 24">
            <a:extLst>
              <a:ext uri="{FF2B5EF4-FFF2-40B4-BE49-F238E27FC236}">
                <a16:creationId xmlns:a16="http://schemas.microsoft.com/office/drawing/2014/main" id="{6A9D3E08-8A68-4103-AA61-5466D9384F79}"/>
              </a:ext>
            </a:extLst>
          </p:cNvPr>
          <p:cNvGrpSpPr>
            <a:grpSpLocks/>
          </p:cNvGrpSpPr>
          <p:nvPr/>
        </p:nvGrpSpPr>
        <p:grpSpPr bwMode="auto">
          <a:xfrm>
            <a:off x="8410576" y="1214439"/>
            <a:ext cx="1471613" cy="642937"/>
            <a:chOff x="1174" y="807"/>
            <a:chExt cx="1791" cy="551"/>
          </a:xfrm>
        </p:grpSpPr>
        <p:grpSp>
          <p:nvGrpSpPr>
            <p:cNvPr id="76829" name="Group 6">
              <a:extLst>
                <a:ext uri="{FF2B5EF4-FFF2-40B4-BE49-F238E27FC236}">
                  <a16:creationId xmlns:a16="http://schemas.microsoft.com/office/drawing/2014/main" id="{BEBB9817-B177-42BF-9215-07687C37D41D}"/>
                </a:ext>
              </a:extLst>
            </p:cNvPr>
            <p:cNvGrpSpPr>
              <a:grpSpLocks/>
            </p:cNvGrpSpPr>
            <p:nvPr/>
          </p:nvGrpSpPr>
          <p:grpSpPr bwMode="auto">
            <a:xfrm>
              <a:off x="1174" y="917"/>
              <a:ext cx="757" cy="123"/>
              <a:chOff x="1848" y="3439"/>
              <a:chExt cx="623" cy="380"/>
            </a:xfrm>
          </p:grpSpPr>
          <p:sp>
            <p:nvSpPr>
              <p:cNvPr id="76832" name="Oval 7">
                <a:extLst>
                  <a:ext uri="{FF2B5EF4-FFF2-40B4-BE49-F238E27FC236}">
                    <a16:creationId xmlns:a16="http://schemas.microsoft.com/office/drawing/2014/main" id="{5CAC96DA-1554-4617-82F5-D29F60B1AA4A}"/>
                  </a:ext>
                </a:extLst>
              </p:cNvPr>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33" name="Rectangle 8">
                <a:extLst>
                  <a:ext uri="{FF2B5EF4-FFF2-40B4-BE49-F238E27FC236}">
                    <a16:creationId xmlns:a16="http://schemas.microsoft.com/office/drawing/2014/main" id="{75E0EF9D-BEAD-4E54-ACB2-4540DFCA6065}"/>
                  </a:ext>
                </a:extLst>
              </p:cNvPr>
              <p:cNvSpPr>
                <a:spLocks noChangeArrowheads="1"/>
              </p:cNvSpPr>
              <p:nvPr/>
            </p:nvSpPr>
            <p:spPr bwMode="gray">
              <a:xfrm flipV="1">
                <a:off x="1848" y="3683"/>
                <a:ext cx="588" cy="136"/>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5" name="Oval 9">
                <a:extLst>
                  <a:ext uri="{FF2B5EF4-FFF2-40B4-BE49-F238E27FC236}">
                    <a16:creationId xmlns:a16="http://schemas.microsoft.com/office/drawing/2014/main" id="{F74C903F-716F-4082-B578-F05156F12286}"/>
                  </a:ext>
                </a:extLst>
              </p:cNvPr>
              <p:cNvSpPr>
                <a:spLocks noChangeArrowheads="1"/>
              </p:cNvSpPr>
              <p:nvPr/>
            </p:nvSpPr>
            <p:spPr bwMode="gray">
              <a:xfrm>
                <a:off x="2400" y="3444"/>
                <a:ext cx="73" cy="231"/>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latin typeface="Arial" charset="0"/>
                  <a:ea typeface="宋体" pitchFamily="2" charset="-122"/>
                </a:endParaRPr>
              </a:p>
            </p:txBody>
          </p:sp>
          <p:sp>
            <p:nvSpPr>
              <p:cNvPr id="76" name="Oval 10">
                <a:extLst>
                  <a:ext uri="{FF2B5EF4-FFF2-40B4-BE49-F238E27FC236}">
                    <a16:creationId xmlns:a16="http://schemas.microsoft.com/office/drawing/2014/main" id="{32D6738D-DEAC-4B23-8A11-393061EC06FF}"/>
                  </a:ext>
                </a:extLst>
              </p:cNvPr>
              <p:cNvSpPr>
                <a:spLocks noChangeArrowheads="1"/>
              </p:cNvSpPr>
              <p:nvPr/>
            </p:nvSpPr>
            <p:spPr bwMode="gray">
              <a:xfrm>
                <a:off x="2438" y="3519"/>
                <a:ext cx="21" cy="67"/>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grpSp>
        <p:sp>
          <p:nvSpPr>
            <p:cNvPr id="76830" name="Rectangle 11">
              <a:extLst>
                <a:ext uri="{FF2B5EF4-FFF2-40B4-BE49-F238E27FC236}">
                  <a16:creationId xmlns:a16="http://schemas.microsoft.com/office/drawing/2014/main" id="{3745BBA3-F42D-43D8-A859-2F315B38FB0C}"/>
                </a:ext>
              </a:extLst>
            </p:cNvPr>
            <p:cNvSpPr>
              <a:spLocks noChangeArrowheads="1"/>
            </p:cNvSpPr>
            <p:nvPr/>
          </p:nvSpPr>
          <p:spPr bwMode="gray">
            <a:xfrm rot="3419336">
              <a:off x="1456" y="777"/>
              <a:ext cx="551" cy="611"/>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2" name="Oval 16">
              <a:extLst>
                <a:ext uri="{FF2B5EF4-FFF2-40B4-BE49-F238E27FC236}">
                  <a16:creationId xmlns:a16="http://schemas.microsoft.com/office/drawing/2014/main" id="{B123EE16-C2F3-4FF1-80D3-26902B8366A2}"/>
                </a:ext>
              </a:extLst>
            </p:cNvPr>
            <p:cNvSpPr>
              <a:spLocks noChangeArrowheads="1"/>
            </p:cNvSpPr>
            <p:nvPr/>
          </p:nvSpPr>
          <p:spPr bwMode="gray">
            <a:xfrm>
              <a:off x="2942" y="943"/>
              <a:ext cx="23" cy="22"/>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latin typeface="Arial" charset="0"/>
                <a:ea typeface="宋体" pitchFamily="2" charset="-122"/>
              </a:endParaRPr>
            </a:p>
          </p:txBody>
        </p:sp>
      </p:grpSp>
      <p:sp>
        <p:nvSpPr>
          <p:cNvPr id="76824" name="Rectangle 34">
            <a:extLst>
              <a:ext uri="{FF2B5EF4-FFF2-40B4-BE49-F238E27FC236}">
                <a16:creationId xmlns:a16="http://schemas.microsoft.com/office/drawing/2014/main" id="{3F2B559F-5EAF-452D-8728-3CE3B216730F}"/>
              </a:ext>
            </a:extLst>
          </p:cNvPr>
          <p:cNvSpPr>
            <a:spLocks noChangeArrowheads="1"/>
          </p:cNvSpPr>
          <p:nvPr/>
        </p:nvSpPr>
        <p:spPr bwMode="auto">
          <a:xfrm>
            <a:off x="8653463" y="1300164"/>
            <a:ext cx="463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a:ea typeface="宋体" panose="02010600030101010101" pitchFamily="2" charset="-122"/>
              </a:rPr>
              <a:t>(8)</a:t>
            </a:r>
            <a:endParaRPr lang="zh-CN" altLang="en-US">
              <a:ea typeface="宋体" panose="02010600030101010101" pitchFamily="2" charset="-122"/>
            </a:endParaRPr>
          </a:p>
        </p:txBody>
      </p:sp>
      <p:sp>
        <p:nvSpPr>
          <p:cNvPr id="76825" name="AutoShape 26">
            <a:extLst>
              <a:ext uri="{FF2B5EF4-FFF2-40B4-BE49-F238E27FC236}">
                <a16:creationId xmlns:a16="http://schemas.microsoft.com/office/drawing/2014/main" id="{4735E5F0-2CE7-4F64-8242-C1A82A9CA25E}"/>
              </a:ext>
            </a:extLst>
          </p:cNvPr>
          <p:cNvSpPr>
            <a:spLocks noChangeArrowheads="1"/>
          </p:cNvSpPr>
          <p:nvPr/>
        </p:nvSpPr>
        <p:spPr bwMode="auto">
          <a:xfrm>
            <a:off x="5381626" y="2571750"/>
            <a:ext cx="828675" cy="3614738"/>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26" name="AutoShape 26">
            <a:extLst>
              <a:ext uri="{FF2B5EF4-FFF2-40B4-BE49-F238E27FC236}">
                <a16:creationId xmlns:a16="http://schemas.microsoft.com/office/drawing/2014/main" id="{E77FA3B5-F6DC-4806-98A6-930D14F710F7}"/>
              </a:ext>
            </a:extLst>
          </p:cNvPr>
          <p:cNvSpPr>
            <a:spLocks noChangeArrowheads="1"/>
          </p:cNvSpPr>
          <p:nvPr/>
        </p:nvSpPr>
        <p:spPr bwMode="auto">
          <a:xfrm>
            <a:off x="6524626" y="2571751"/>
            <a:ext cx="771525" cy="3686175"/>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27" name="AutoShape 26">
            <a:extLst>
              <a:ext uri="{FF2B5EF4-FFF2-40B4-BE49-F238E27FC236}">
                <a16:creationId xmlns:a16="http://schemas.microsoft.com/office/drawing/2014/main" id="{AD7CF093-D839-481D-9444-317CA39CB38F}"/>
              </a:ext>
            </a:extLst>
          </p:cNvPr>
          <p:cNvSpPr>
            <a:spLocks noChangeArrowheads="1"/>
          </p:cNvSpPr>
          <p:nvPr/>
        </p:nvSpPr>
        <p:spPr bwMode="auto">
          <a:xfrm>
            <a:off x="7539039" y="2571751"/>
            <a:ext cx="771525" cy="3643313"/>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6828" name="AutoShape 26">
            <a:extLst>
              <a:ext uri="{FF2B5EF4-FFF2-40B4-BE49-F238E27FC236}">
                <a16:creationId xmlns:a16="http://schemas.microsoft.com/office/drawing/2014/main" id="{E2C68125-1A2E-41C7-BEAF-27EF2334DAF9}"/>
              </a:ext>
            </a:extLst>
          </p:cNvPr>
          <p:cNvSpPr>
            <a:spLocks noChangeArrowheads="1"/>
          </p:cNvSpPr>
          <p:nvPr/>
        </p:nvSpPr>
        <p:spPr bwMode="auto">
          <a:xfrm>
            <a:off x="8524876" y="2571751"/>
            <a:ext cx="785813" cy="3643313"/>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Tree>
  </p:cSld>
  <p:clrMapOvr>
    <a:masterClrMapping/>
  </p:clrMapOvr>
  <p:transition>
    <p:zoom dir="in"/>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a:extLst>
              <a:ext uri="{FF2B5EF4-FFF2-40B4-BE49-F238E27FC236}">
                <a16:creationId xmlns:a16="http://schemas.microsoft.com/office/drawing/2014/main" id="{EEF08239-4594-431B-AA3C-3EAC9D098851}"/>
              </a:ext>
            </a:extLst>
          </p:cNvPr>
          <p:cNvSpPr>
            <a:spLocks noGrp="1" noChangeArrowheads="1"/>
          </p:cNvSpPr>
          <p:nvPr>
            <p:ph type="body" idx="1"/>
          </p:nvPr>
        </p:nvSpPr>
        <p:spPr>
          <a:xfrm>
            <a:off x="992189" y="1196976"/>
            <a:ext cx="7818437" cy="5375275"/>
          </a:xfrm>
        </p:spPr>
        <p:txBody>
          <a:bodyPr/>
          <a:lstStyle/>
          <a:p>
            <a:pPr>
              <a:buFont typeface="Wingdings" panose="05000000000000000000" pitchFamily="2" charset="2"/>
              <a:buNone/>
            </a:pPr>
            <a:r>
              <a:rPr lang="en-US" altLang="zh-CN" dirty="0">
                <a:solidFill>
                  <a:srgbClr val="800000"/>
                </a:solidFill>
                <a:latin typeface="楷体_GB2312" pitchFamily="49" charset="-122"/>
                <a:ea typeface="楷体_GB2312" pitchFamily="49" charset="-122"/>
              </a:rPr>
              <a:t>(</a:t>
            </a:r>
            <a:r>
              <a:rPr lang="zh-CN" altLang="en-US" dirty="0">
                <a:solidFill>
                  <a:srgbClr val="800000"/>
                </a:solidFill>
                <a:latin typeface="楷体_GB2312" pitchFamily="49" charset="-122"/>
                <a:ea typeface="楷体_GB2312" pitchFamily="49" charset="-122"/>
              </a:rPr>
              <a:t>一</a:t>
            </a:r>
            <a:r>
              <a:rPr lang="en-US" altLang="zh-CN" dirty="0">
                <a:solidFill>
                  <a:srgbClr val="800000"/>
                </a:solidFill>
                <a:latin typeface="楷体_GB2312" pitchFamily="49" charset="-122"/>
                <a:ea typeface="楷体_GB2312" pitchFamily="49" charset="-122"/>
              </a:rPr>
              <a:t>)</a:t>
            </a:r>
            <a:r>
              <a:rPr lang="zh-CN" altLang="en-US" dirty="0">
                <a:solidFill>
                  <a:srgbClr val="800000"/>
                </a:solidFill>
                <a:latin typeface="楷体_GB2312" pitchFamily="49" charset="-122"/>
                <a:ea typeface="楷体_GB2312" pitchFamily="49" charset="-122"/>
              </a:rPr>
              <a:t>射频及识别技术</a:t>
            </a:r>
          </a:p>
          <a:p>
            <a:pPr eaLnBrk="1" hangingPunct="1">
              <a:lnSpc>
                <a:spcPct val="150000"/>
              </a:lnSpc>
              <a:buFont typeface="Wingdings" panose="05000000000000000000" pitchFamily="2" charset="2"/>
              <a:buNone/>
            </a:pPr>
            <a:r>
              <a:rPr lang="zh-CN" altLang="en-US" b="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射频识别技术</a:t>
            </a:r>
            <a:r>
              <a:rPr lang="en-US" altLang="zh-CN" sz="2800" dirty="0">
                <a:latin typeface="楷体_GB2312" pitchFamily="49" charset="-122"/>
                <a:ea typeface="楷体_GB2312" pitchFamily="49" charset="-122"/>
              </a:rPr>
              <a:t>RFID(Radio Frequency Identification)</a:t>
            </a:r>
            <a:r>
              <a:rPr lang="zh-CN" altLang="en-US" sz="2800" dirty="0">
                <a:latin typeface="楷体_GB2312" pitchFamily="49" charset="-122"/>
                <a:ea typeface="楷体_GB2312" pitchFamily="49" charset="-122"/>
              </a:rPr>
              <a:t>是</a:t>
            </a:r>
            <a:r>
              <a:rPr lang="en-US" altLang="zh-CN" sz="2800" dirty="0">
                <a:latin typeface="楷体_GB2312" pitchFamily="49" charset="-122"/>
                <a:ea typeface="楷体_GB2312" pitchFamily="49" charset="-122"/>
              </a:rPr>
              <a:t>20</a:t>
            </a:r>
            <a:r>
              <a:rPr lang="zh-CN" altLang="en-US" sz="2800" dirty="0">
                <a:latin typeface="楷体_GB2312" pitchFamily="49" charset="-122"/>
                <a:ea typeface="楷体_GB2312" pitchFamily="49" charset="-122"/>
              </a:rPr>
              <a:t>世纪</a:t>
            </a:r>
            <a:r>
              <a:rPr lang="en-US" altLang="zh-CN" sz="2800" dirty="0">
                <a:latin typeface="楷体_GB2312" pitchFamily="49" charset="-122"/>
                <a:ea typeface="楷体_GB2312" pitchFamily="49" charset="-122"/>
              </a:rPr>
              <a:t>90</a:t>
            </a:r>
            <a:r>
              <a:rPr lang="zh-CN" altLang="en-US" sz="2800" dirty="0">
                <a:latin typeface="楷体_GB2312" pitchFamily="49" charset="-122"/>
                <a:ea typeface="楷体_GB2312" pitchFamily="49" charset="-122"/>
              </a:rPr>
              <a:t>年代开始兴起的一种自动识别技术。射频技术的基本原理是电磁理论，利用无线电波对记录媒体进行读写。</a:t>
            </a:r>
            <a:r>
              <a:rPr lang="zh-CN" altLang="en-US" sz="2800" dirty="0">
                <a:solidFill>
                  <a:srgbClr val="692AA2"/>
                </a:solidFill>
                <a:latin typeface="楷体_GB2312" pitchFamily="49" charset="-122"/>
                <a:ea typeface="楷体_GB2312" pitchFamily="49" charset="-122"/>
              </a:rPr>
              <a:t>射频系统的优点是不局限于视线，识别距离比光学系统远，射频识别卡可具有读写能力，可携带大量数据、难以伪造和有智能等。  </a:t>
            </a:r>
          </a:p>
        </p:txBody>
      </p:sp>
      <p:sp>
        <p:nvSpPr>
          <p:cNvPr id="77827" name="Rectangle 2">
            <a:extLst>
              <a:ext uri="{FF2B5EF4-FFF2-40B4-BE49-F238E27FC236}">
                <a16:creationId xmlns:a16="http://schemas.microsoft.com/office/drawing/2014/main" id="{4A74D76E-EBCD-4C78-8A6E-6CDA0B25220F}"/>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二、射频识别技术及应用</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D28D0641-7A8D-4B0C-8E2C-27295ED5F11C}"/>
              </a:ext>
            </a:extLst>
          </p:cNvPr>
          <p:cNvSpPr>
            <a:spLocks noGrp="1" noChangeArrowheads="1"/>
          </p:cNvSpPr>
          <p:nvPr>
            <p:ph type="title"/>
          </p:nvPr>
        </p:nvSpPr>
        <p:spPr/>
        <p:txBody>
          <a:bodyPr/>
          <a:lstStyle/>
          <a:p>
            <a:r>
              <a:rPr lang="en-US" altLang="zh-CN" sz="3200">
                <a:solidFill>
                  <a:srgbClr val="0000FF"/>
                </a:solidFill>
                <a:latin typeface="楷体_GB2312" pitchFamily="49" charset="-122"/>
                <a:ea typeface="楷体_GB2312" pitchFamily="49" charset="-122"/>
              </a:rPr>
              <a:t>(</a:t>
            </a:r>
            <a:r>
              <a:rPr lang="zh-CN" altLang="en-US" sz="3200">
                <a:solidFill>
                  <a:srgbClr val="0000FF"/>
                </a:solidFill>
                <a:latin typeface="楷体_GB2312" pitchFamily="49" charset="-122"/>
                <a:ea typeface="楷体_GB2312" pitchFamily="49" charset="-122"/>
              </a:rPr>
              <a:t>二</a:t>
            </a:r>
            <a:r>
              <a:rPr lang="en-US" altLang="zh-CN" sz="3200">
                <a:solidFill>
                  <a:srgbClr val="0000FF"/>
                </a:solidFill>
                <a:latin typeface="楷体_GB2312" pitchFamily="49" charset="-122"/>
                <a:ea typeface="楷体_GB2312" pitchFamily="49" charset="-122"/>
              </a:rPr>
              <a:t>)RFID</a:t>
            </a:r>
            <a:r>
              <a:rPr lang="zh-CN" altLang="en-US" sz="3200">
                <a:solidFill>
                  <a:srgbClr val="0000FF"/>
                </a:solidFill>
                <a:latin typeface="楷体_GB2312" pitchFamily="49" charset="-122"/>
                <a:ea typeface="楷体_GB2312" pitchFamily="49" charset="-122"/>
              </a:rPr>
              <a:t>技术的特点</a:t>
            </a:r>
          </a:p>
        </p:txBody>
      </p:sp>
      <p:sp>
        <p:nvSpPr>
          <p:cNvPr id="78851" name="Rectangle 3">
            <a:extLst>
              <a:ext uri="{FF2B5EF4-FFF2-40B4-BE49-F238E27FC236}">
                <a16:creationId xmlns:a16="http://schemas.microsoft.com/office/drawing/2014/main" id="{C337220D-6C12-4D81-B6D6-931532038976}"/>
              </a:ext>
            </a:extLst>
          </p:cNvPr>
          <p:cNvSpPr>
            <a:spLocks noGrp="1" noChangeArrowheads="1"/>
          </p:cNvSpPr>
          <p:nvPr>
            <p:ph type="body" idx="1"/>
          </p:nvPr>
        </p:nvSpPr>
        <p:spPr>
          <a:xfrm>
            <a:off x="992188" y="1196976"/>
            <a:ext cx="7859712" cy="4627563"/>
          </a:xfrm>
        </p:spPr>
        <p:txBody>
          <a:bodyPr/>
          <a:lstStyle/>
          <a:p>
            <a:pPr eaLnBrk="1" hangingPunct="1">
              <a:lnSpc>
                <a:spcPct val="140000"/>
              </a:lnSpc>
              <a:buFont typeface="Wingdings" panose="05000000000000000000" pitchFamily="2" charset="2"/>
              <a:buNone/>
            </a:pPr>
            <a:r>
              <a:rPr lang="zh-CN" altLang="en-US" sz="2800" b="0" dirty="0">
                <a:latin typeface="宋体" panose="02010600030101010101" pitchFamily="2" charset="-122"/>
                <a:ea typeface="宋体" panose="02010600030101010101" pitchFamily="2" charset="-122"/>
              </a:rPr>
              <a:t>      </a:t>
            </a:r>
            <a:r>
              <a:rPr lang="zh-CN" altLang="en-US" sz="2800" dirty="0">
                <a:latin typeface="楷体_GB2312" pitchFamily="49" charset="-122"/>
                <a:ea typeface="楷体_GB2312" pitchFamily="49" charset="-122"/>
              </a:rPr>
              <a:t>和条码、磁卡、</a:t>
            </a:r>
            <a:r>
              <a:rPr lang="en-US" altLang="zh-CN" sz="2800" dirty="0">
                <a:latin typeface="楷体_GB2312" pitchFamily="49" charset="-122"/>
                <a:ea typeface="楷体_GB2312" pitchFamily="49" charset="-122"/>
              </a:rPr>
              <a:t>IC</a:t>
            </a:r>
            <a:r>
              <a:rPr lang="zh-CN" altLang="en-US" sz="2800" dirty="0">
                <a:latin typeface="楷体_GB2312" pitchFamily="49" charset="-122"/>
                <a:ea typeface="楷体_GB2312" pitchFamily="49" charset="-122"/>
              </a:rPr>
              <a:t>卡等同期或早期的识别技术相比，</a:t>
            </a:r>
            <a:r>
              <a:rPr lang="zh-CN" altLang="en-US" sz="2800" dirty="0">
                <a:solidFill>
                  <a:srgbClr val="FF0066"/>
                </a:solidFill>
                <a:latin typeface="楷体_GB2312" pitchFamily="49" charset="-122"/>
                <a:ea typeface="楷体_GB2312" pitchFamily="49" charset="-122"/>
              </a:rPr>
              <a:t>射频卡具有非接触，工作距离长，适于恶劣环境</a:t>
            </a:r>
            <a:r>
              <a:rPr lang="en-US" altLang="zh-CN" sz="2800" dirty="0">
                <a:solidFill>
                  <a:srgbClr val="FF0066"/>
                </a:solidFill>
                <a:latin typeface="楷体_GB2312" pitchFamily="49" charset="-122"/>
                <a:ea typeface="楷体_GB2312" pitchFamily="49" charset="-122"/>
              </a:rPr>
              <a:t>, </a:t>
            </a:r>
            <a:r>
              <a:rPr lang="zh-CN" altLang="en-US" sz="2800" dirty="0">
                <a:solidFill>
                  <a:srgbClr val="FF0066"/>
                </a:solidFill>
                <a:latin typeface="楷体_GB2312" pitchFamily="49" charset="-122"/>
                <a:ea typeface="楷体_GB2312" pitchFamily="49" charset="-122"/>
              </a:rPr>
              <a:t>可识别运动目标等优点。</a:t>
            </a:r>
            <a:r>
              <a:rPr lang="zh-CN" altLang="en-US" sz="2800" dirty="0">
                <a:latin typeface="楷体_GB2312" pitchFamily="49" charset="-122"/>
                <a:ea typeface="楷体_GB2312" pitchFamily="49" charset="-122"/>
              </a:rPr>
              <a:t>因此完成识别工作时无须人工干预、适于实现自动化且不易损坏，可识别高速运动物体并可同时识别多个射频卡，操作快捷方便。射频卡不怕油渍、灰尘污染等恶劣的环境，短距离的射频卡可以在这样的环境中替代条码，长距离的产品多用于交通上，可达几十米。</a:t>
            </a:r>
          </a:p>
        </p:txBody>
      </p:sp>
    </p:spTree>
  </p:cSld>
  <p:clrMapOvr>
    <a:masterClrMapping/>
  </p:clrMapOvr>
  <p:transition>
    <p:comb dir="vert"/>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EEA41632-2E16-4726-A05D-E2BEBBDE6436}"/>
              </a:ext>
            </a:extLst>
          </p:cNvPr>
          <p:cNvSpPr>
            <a:spLocks noGrp="1" noChangeArrowheads="1"/>
          </p:cNvSpPr>
          <p:nvPr>
            <p:ph type="title"/>
          </p:nvPr>
        </p:nvSpPr>
        <p:spPr>
          <a:xfrm>
            <a:off x="738188" y="428626"/>
            <a:ext cx="8305800" cy="563563"/>
          </a:xfrm>
        </p:spPr>
        <p:txBody>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RFID</a:t>
            </a:r>
            <a:r>
              <a:rPr lang="zh-CN" altLang="en-US" sz="3200" dirty="0">
                <a:solidFill>
                  <a:srgbClr val="0000FF"/>
                </a:solidFill>
                <a:latin typeface="楷体_GB2312" pitchFamily="49" charset="-122"/>
                <a:ea typeface="楷体_GB2312" pitchFamily="49" charset="-122"/>
              </a:rPr>
              <a:t>标准</a:t>
            </a:r>
          </a:p>
        </p:txBody>
      </p:sp>
      <p:sp>
        <p:nvSpPr>
          <p:cNvPr id="79875" name="Rectangle 3">
            <a:extLst>
              <a:ext uri="{FF2B5EF4-FFF2-40B4-BE49-F238E27FC236}">
                <a16:creationId xmlns:a16="http://schemas.microsoft.com/office/drawing/2014/main" id="{77CC1DFB-7446-47CF-A921-EFED5CBF43D6}"/>
              </a:ext>
            </a:extLst>
          </p:cNvPr>
          <p:cNvSpPr>
            <a:spLocks noGrp="1" noChangeArrowheads="1"/>
          </p:cNvSpPr>
          <p:nvPr>
            <p:ph type="body" idx="1"/>
          </p:nvPr>
        </p:nvSpPr>
        <p:spPr>
          <a:xfrm>
            <a:off x="1238250" y="1285875"/>
            <a:ext cx="7461250" cy="4946650"/>
          </a:xfrm>
        </p:spPr>
        <p:txBody>
          <a:bodyPr/>
          <a:lstStyle/>
          <a:p>
            <a:pPr>
              <a:lnSpc>
                <a:spcPct val="150000"/>
              </a:lnSpc>
              <a:buFont typeface="Wingdings" panose="05000000000000000000" pitchFamily="2" charset="2"/>
              <a:buNone/>
            </a:pPr>
            <a:r>
              <a:rPr lang="zh-CN" altLang="zh-CN" dirty="0">
                <a:solidFill>
                  <a:srgbClr val="800000"/>
                </a:solidFill>
                <a:latin typeface="楷体_GB2312" pitchFamily="49" charset="-122"/>
                <a:ea typeface="楷体_GB2312" pitchFamily="49" charset="-122"/>
              </a:rPr>
              <a:t>1.RFID标准的体系结构</a:t>
            </a:r>
            <a:endParaRPr lang="zh-CN" altLang="en-US"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zh-CN" dirty="0">
                <a:latin typeface="楷体_GB2312" pitchFamily="49" charset="-122"/>
                <a:ea typeface="楷体_GB2312" pitchFamily="49" charset="-122"/>
              </a:rPr>
              <a:t> </a:t>
            </a:r>
            <a:r>
              <a:rPr lang="zh-CN" altLang="en-US"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标准体系基本结构主要包括</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技术标准、</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数据内容标准、</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性能标准和</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应用标难。其中，技术标准中的通信协议和数据内容中的编码标准是争论激烈的部分，也正是这两者构成了</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标准的核心。</a:t>
            </a:r>
          </a:p>
        </p:txBody>
      </p:sp>
    </p:spTree>
  </p:cSld>
  <p:clrMapOvr>
    <a:masterClrMapping/>
  </p:clrMapOvr>
  <p:transition>
    <p:comb dir="vert"/>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8227A9BC-BD27-4A58-972A-3945B0CBE165}"/>
              </a:ext>
            </a:extLst>
          </p:cNvPr>
          <p:cNvSpPr>
            <a:spLocks noGrp="1" noChangeArrowheads="1"/>
          </p:cNvSpPr>
          <p:nvPr>
            <p:ph type="title"/>
          </p:nvPr>
        </p:nvSpPr>
        <p:spPr>
          <a:xfrm>
            <a:off x="738188" y="428626"/>
            <a:ext cx="8305800" cy="563563"/>
          </a:xfrm>
        </p:spPr>
        <p:txBody>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RFID</a:t>
            </a:r>
            <a:r>
              <a:rPr lang="zh-CN" altLang="en-US" sz="3200" dirty="0">
                <a:solidFill>
                  <a:srgbClr val="0000FF"/>
                </a:solidFill>
                <a:latin typeface="楷体_GB2312" pitchFamily="49" charset="-122"/>
                <a:ea typeface="楷体_GB2312" pitchFamily="49" charset="-122"/>
              </a:rPr>
              <a:t>标准</a:t>
            </a:r>
          </a:p>
        </p:txBody>
      </p:sp>
      <p:sp>
        <p:nvSpPr>
          <p:cNvPr id="80899" name="Rectangle 3">
            <a:extLst>
              <a:ext uri="{FF2B5EF4-FFF2-40B4-BE49-F238E27FC236}">
                <a16:creationId xmlns:a16="http://schemas.microsoft.com/office/drawing/2014/main" id="{EB81779E-A912-445E-AC59-771D15DA20EE}"/>
              </a:ext>
            </a:extLst>
          </p:cNvPr>
          <p:cNvSpPr>
            <a:spLocks noGrp="1" noChangeArrowheads="1"/>
          </p:cNvSpPr>
          <p:nvPr>
            <p:ph type="body" idx="1"/>
          </p:nvPr>
        </p:nvSpPr>
        <p:spPr>
          <a:xfrm>
            <a:off x="2738438" y="1428750"/>
            <a:ext cx="5103812" cy="4681538"/>
          </a:xfrm>
        </p:spPr>
        <p:txBody>
          <a:bodyPr/>
          <a:lstStyle/>
          <a:p>
            <a:pPr>
              <a:lnSpc>
                <a:spcPct val="150000"/>
              </a:lnSpc>
              <a:buFont typeface="Wingdings" panose="05000000000000000000" pitchFamily="2" charset="2"/>
              <a:buNone/>
            </a:pPr>
            <a:r>
              <a:rPr lang="zh-CN" altLang="zh-CN" dirty="0">
                <a:solidFill>
                  <a:srgbClr val="800000"/>
                </a:solidFill>
                <a:latin typeface="楷体_GB2312" pitchFamily="49" charset="-122"/>
                <a:ea typeface="楷体_GB2312" pitchFamily="49" charset="-122"/>
              </a:rPr>
              <a:t>2.常用的RFID标准</a:t>
            </a:r>
            <a:endParaRPr lang="zh-CN" altLang="en-US"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）技术标准</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）数据内容标准</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）性能标准</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4</a:t>
            </a:r>
            <a:r>
              <a:rPr lang="zh-CN" altLang="en-US" sz="2800" dirty="0">
                <a:latin typeface="楷体_GB2312" pitchFamily="49" charset="-122"/>
                <a:ea typeface="楷体_GB2312" pitchFamily="49" charset="-122"/>
              </a:rPr>
              <a:t>）应用标准</a:t>
            </a:r>
          </a:p>
          <a:p>
            <a:pPr>
              <a:lnSpc>
                <a:spcPct val="150000"/>
              </a:lnSpc>
              <a:buFont typeface="Wingdings" panose="05000000000000000000" pitchFamily="2" charset="2"/>
              <a:buNone/>
            </a:pPr>
            <a:endParaRPr lang="zh-CN" altLang="en-US" dirty="0">
              <a:latin typeface="楷体_GB2312" pitchFamily="49" charset="-122"/>
              <a:ea typeface="楷体_GB2312" pitchFamily="49" charset="-122"/>
            </a:endParaRPr>
          </a:p>
        </p:txBody>
      </p:sp>
    </p:spTree>
  </p:cSld>
  <p:clrMapOvr>
    <a:masterClrMapping/>
  </p:clrMapOvr>
  <p:transition>
    <p:comb dir="vert"/>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6FC016A1-3448-428F-AE81-A9F24550FFD5}"/>
              </a:ext>
            </a:extLst>
          </p:cNvPr>
          <p:cNvSpPr>
            <a:spLocks noGrp="1" noChangeArrowheads="1"/>
          </p:cNvSpPr>
          <p:nvPr>
            <p:ph type="title"/>
          </p:nvPr>
        </p:nvSpPr>
        <p:spPr>
          <a:xfrm>
            <a:off x="738188" y="428626"/>
            <a:ext cx="8305800" cy="563563"/>
          </a:xfrm>
        </p:spPr>
        <p:txBody>
          <a:bodyPr/>
          <a:lstStyle/>
          <a:p>
            <a:r>
              <a:rPr lang="zh-CN" altLang="en-US" sz="3200" dirty="0">
                <a:solidFill>
                  <a:srgbClr val="0000FF"/>
                </a:solidFill>
                <a:latin typeface="楷体_GB2312" pitchFamily="49" charset="-122"/>
                <a:ea typeface="楷体_GB2312" pitchFamily="49" charset="-122"/>
              </a:rPr>
              <a:t>（三）</a:t>
            </a:r>
            <a:r>
              <a:rPr lang="en-US" altLang="zh-CN" sz="3200" dirty="0">
                <a:solidFill>
                  <a:srgbClr val="0000FF"/>
                </a:solidFill>
                <a:latin typeface="楷体_GB2312" pitchFamily="49" charset="-122"/>
                <a:ea typeface="楷体_GB2312" pitchFamily="49" charset="-122"/>
              </a:rPr>
              <a:t>RFID</a:t>
            </a:r>
            <a:r>
              <a:rPr lang="zh-CN" altLang="en-US" sz="3200" dirty="0">
                <a:solidFill>
                  <a:srgbClr val="0000FF"/>
                </a:solidFill>
                <a:latin typeface="楷体_GB2312" pitchFamily="49" charset="-122"/>
                <a:ea typeface="楷体_GB2312" pitchFamily="49" charset="-122"/>
              </a:rPr>
              <a:t>标准</a:t>
            </a:r>
          </a:p>
        </p:txBody>
      </p:sp>
      <p:sp>
        <p:nvSpPr>
          <p:cNvPr id="81923" name="Rectangle 3">
            <a:extLst>
              <a:ext uri="{FF2B5EF4-FFF2-40B4-BE49-F238E27FC236}">
                <a16:creationId xmlns:a16="http://schemas.microsoft.com/office/drawing/2014/main" id="{8A492021-0005-4FAB-B5A3-8DB848D4B2C2}"/>
              </a:ext>
            </a:extLst>
          </p:cNvPr>
          <p:cNvSpPr>
            <a:spLocks noGrp="1" noChangeArrowheads="1"/>
          </p:cNvSpPr>
          <p:nvPr>
            <p:ph type="body" idx="1"/>
          </p:nvPr>
        </p:nvSpPr>
        <p:spPr>
          <a:xfrm>
            <a:off x="738189" y="1071563"/>
            <a:ext cx="8429625" cy="5072062"/>
          </a:xfrm>
        </p:spPr>
        <p:txBody>
          <a:bodyPr/>
          <a:lstStyle/>
          <a:p>
            <a:pPr>
              <a:lnSpc>
                <a:spcPct val="150000"/>
              </a:lnSpc>
              <a:buFont typeface="Wingdings" panose="05000000000000000000" pitchFamily="2" charset="2"/>
              <a:buNone/>
            </a:pPr>
            <a:r>
              <a:rPr lang="zh-CN" altLang="zh-CN" dirty="0">
                <a:solidFill>
                  <a:srgbClr val="800000"/>
                </a:solidFill>
                <a:latin typeface="楷体_GB2312" pitchFamily="49" charset="-122"/>
                <a:ea typeface="楷体_GB2312" pitchFamily="49" charset="-122"/>
              </a:rPr>
              <a:t>3.RFID标准化组织</a:t>
            </a:r>
            <a:endParaRPr lang="zh-CN" altLang="en-US"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(1)</a:t>
            </a:r>
            <a:r>
              <a:rPr lang="en-US" altLang="zh-CN" sz="2800" dirty="0" err="1">
                <a:latin typeface="楷体_GB2312" pitchFamily="49" charset="-122"/>
                <a:ea typeface="楷体_GB2312" pitchFamily="49" charset="-122"/>
              </a:rPr>
              <a:t>EPCglobal</a:t>
            </a:r>
            <a:r>
              <a:rPr lang="zh-CN" altLang="en-US" sz="2800" dirty="0">
                <a:latin typeface="楷体_GB2312" pitchFamily="49" charset="-122"/>
                <a:ea typeface="楷体_GB2312" pitchFamily="49" charset="-122"/>
              </a:rPr>
              <a:t>：以欧美跨国列强为全体阵营的电子标签</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标准最强大组织。</a:t>
            </a: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(2)AIM global</a:t>
            </a:r>
            <a:r>
              <a:rPr lang="zh-CN" altLang="en-US" sz="2800" dirty="0">
                <a:latin typeface="楷体_GB2312" pitchFamily="49" charset="-122"/>
                <a:ea typeface="楷体_GB2312" pitchFamily="49" charset="-122"/>
              </a:rPr>
              <a:t>：即全球自动识别组织。</a:t>
            </a: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(3)ISO</a:t>
            </a:r>
            <a:r>
              <a:rPr lang="zh-CN" altLang="en-US" sz="2800" dirty="0">
                <a:latin typeface="楷体_GB2312" pitchFamily="49" charset="-122"/>
                <a:ea typeface="楷体_GB2312" pitchFamily="49" charset="-122"/>
              </a:rPr>
              <a:t>：全球非营利工业标准化组织。</a:t>
            </a: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(4)UID(Ubiquitous ID)</a:t>
            </a:r>
            <a:r>
              <a:rPr lang="zh-CN" altLang="en-US" sz="2800" dirty="0">
                <a:latin typeface="楷体_GB2312" pitchFamily="49" charset="-122"/>
                <a:ea typeface="楷体_GB2312" pitchFamily="49" charset="-122"/>
              </a:rPr>
              <a:t>：日本泛在技术核心组织。</a:t>
            </a: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(5)IP—X</a:t>
            </a:r>
            <a:r>
              <a:rPr lang="zh-CN" altLang="en-US" sz="2800" dirty="0">
                <a:latin typeface="楷体_GB2312" pitchFamily="49" charset="-122"/>
                <a:ea typeface="楷体_GB2312" pitchFamily="49" charset="-122"/>
              </a:rPr>
              <a:t>：主要在南非、南美地区和澳大利亚、瑞士等国家推行，为中性主权国的第三世界标准组织。</a:t>
            </a:r>
          </a:p>
          <a:p>
            <a:pPr>
              <a:lnSpc>
                <a:spcPct val="150000"/>
              </a:lnSpc>
              <a:buFont typeface="Wingdings" panose="05000000000000000000" pitchFamily="2" charset="2"/>
              <a:buNone/>
            </a:pPr>
            <a:endParaRPr lang="zh-CN" altLang="en-US" dirty="0">
              <a:latin typeface="楷体_GB2312" pitchFamily="49" charset="-122"/>
              <a:ea typeface="楷体_GB2312" pitchFamily="49" charset="-122"/>
            </a:endParaRPr>
          </a:p>
        </p:txBody>
      </p:sp>
    </p:spTree>
  </p:cSld>
  <p:clrMapOvr>
    <a:masterClrMapping/>
  </p:clrMapOvr>
  <p:transition>
    <p:comb dir="vert"/>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EFCF7DD1-EBF9-44E3-97C1-EE37F202D4B5}"/>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  RFID</a:t>
            </a:r>
            <a:r>
              <a:rPr lang="zh-CN" altLang="en-US" sz="3200" dirty="0">
                <a:solidFill>
                  <a:srgbClr val="0000FF"/>
                </a:solidFill>
                <a:latin typeface="楷体_GB2312" pitchFamily="49" charset="-122"/>
                <a:ea typeface="楷体_GB2312" pitchFamily="49" charset="-122"/>
              </a:rPr>
              <a:t>系统的基本组成</a:t>
            </a:r>
          </a:p>
        </p:txBody>
      </p:sp>
      <p:sp>
        <p:nvSpPr>
          <p:cNvPr id="82947" name="Rectangle 3">
            <a:extLst>
              <a:ext uri="{FF2B5EF4-FFF2-40B4-BE49-F238E27FC236}">
                <a16:creationId xmlns:a16="http://schemas.microsoft.com/office/drawing/2014/main" id="{51AA0077-9856-4A36-94D0-541E8FAA5197}"/>
              </a:ext>
            </a:extLst>
          </p:cNvPr>
          <p:cNvSpPr>
            <a:spLocks noGrp="1" noChangeArrowheads="1"/>
          </p:cNvSpPr>
          <p:nvPr>
            <p:ph type="body" idx="1"/>
          </p:nvPr>
        </p:nvSpPr>
        <p:spPr>
          <a:xfrm>
            <a:off x="809625" y="1285876"/>
            <a:ext cx="8358188" cy="5572125"/>
          </a:xfrm>
        </p:spPr>
        <p:txBody>
          <a:bodyPr/>
          <a:lstStyle/>
          <a:p>
            <a:pPr algn="just">
              <a:lnSpc>
                <a:spcPct val="150000"/>
              </a:lnSpc>
              <a:buFont typeface="Wingdings" panose="05000000000000000000" pitchFamily="2" charset="2"/>
              <a:buNone/>
            </a:pPr>
            <a:r>
              <a:rPr lang="en-US" altLang="zh-CN" sz="2800" dirty="0">
                <a:latin typeface="楷体_GB2312" pitchFamily="49" charset="-122"/>
                <a:ea typeface="楷体_GB2312" pitchFamily="49" charset="-122"/>
              </a:rPr>
              <a:t>        RFID</a:t>
            </a:r>
            <a:r>
              <a:rPr lang="zh-CN" altLang="en-US" sz="2800" dirty="0">
                <a:latin typeface="楷体_GB2312" pitchFamily="49" charset="-122"/>
                <a:ea typeface="楷体_GB2312" pitchFamily="49" charset="-122"/>
              </a:rPr>
              <a:t>系统主要由电子标签</a:t>
            </a:r>
            <a:r>
              <a:rPr lang="en-US" altLang="zh-CN" sz="2800" dirty="0">
                <a:latin typeface="楷体_GB2312" pitchFamily="49" charset="-122"/>
                <a:ea typeface="楷体_GB2312" pitchFamily="49" charset="-122"/>
              </a:rPr>
              <a:t>(tag)</a:t>
            </a:r>
            <a:r>
              <a:rPr lang="zh-CN" altLang="en-US" sz="2800" dirty="0">
                <a:latin typeface="楷体_GB2312" pitchFamily="49" charset="-122"/>
                <a:ea typeface="楷体_GB2312" pitchFamily="49" charset="-122"/>
              </a:rPr>
              <a:t>、阅读器</a:t>
            </a:r>
            <a:r>
              <a:rPr lang="en-US" altLang="zh-CN" sz="2800" dirty="0">
                <a:latin typeface="楷体_GB2312" pitchFamily="49" charset="-122"/>
                <a:ea typeface="楷体_GB2312" pitchFamily="49" charset="-122"/>
              </a:rPr>
              <a:t>(reader)</a:t>
            </a:r>
            <a:r>
              <a:rPr lang="zh-CN" altLang="en-US" sz="2800" dirty="0">
                <a:latin typeface="楷体_GB2312" pitchFamily="49" charset="-122"/>
                <a:ea typeface="楷体_GB2312" pitchFamily="49" charset="-122"/>
              </a:rPr>
              <a:t>、中间件和应用系统软件四部分组成。</a:t>
            </a:r>
          </a:p>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1. 电子标签</a:t>
            </a:r>
            <a:endParaRPr lang="zh-CN" altLang="en-US" sz="2800" dirty="0">
              <a:solidFill>
                <a:srgbClr val="800000"/>
              </a:solidFill>
              <a:latin typeface="楷体_GB2312" pitchFamily="49" charset="-122"/>
              <a:ea typeface="楷体_GB2312" pitchFamily="49" charset="-122"/>
            </a:endParaRPr>
          </a:p>
          <a:p>
            <a:pPr algn="just">
              <a:lnSpc>
                <a:spcPct val="150000"/>
              </a:lnSpc>
              <a:buFont typeface="Wingdings" panose="05000000000000000000" pitchFamily="2" charset="2"/>
              <a:buNone/>
            </a:pPr>
            <a:r>
              <a:rPr lang="zh-CN" altLang="en-US" sz="2800" dirty="0">
                <a:latin typeface="楷体_GB2312" pitchFamily="49" charset="-122"/>
                <a:ea typeface="楷体_GB2312" pitchFamily="49" charset="-122"/>
              </a:rPr>
              <a:t>      电子标签也称为智能标签，是</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系统的数据载体。电子标签一般是带有线圈、天线、存储器与控制系统的集成电路，根据其应用场合的不同表现为不同的应用形态</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电子标签有许多不同的分类。</a:t>
            </a:r>
          </a:p>
        </p:txBody>
      </p:sp>
    </p:spTree>
  </p:cSld>
  <p:clrMapOvr>
    <a:masterClrMapping/>
  </p:clrMapOvr>
  <p:transition>
    <p:comb dir="vert"/>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ECE95542-C165-429C-8BAE-788E60C427EB}"/>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  RFID</a:t>
            </a:r>
            <a:r>
              <a:rPr lang="zh-CN" altLang="en-US" sz="3200" dirty="0">
                <a:solidFill>
                  <a:srgbClr val="0000FF"/>
                </a:solidFill>
                <a:latin typeface="楷体_GB2312" pitchFamily="49" charset="-122"/>
                <a:ea typeface="楷体_GB2312" pitchFamily="49" charset="-122"/>
              </a:rPr>
              <a:t>系统的基本组成</a:t>
            </a:r>
          </a:p>
        </p:txBody>
      </p:sp>
      <p:sp>
        <p:nvSpPr>
          <p:cNvPr id="83971" name="Rectangle 3">
            <a:extLst>
              <a:ext uri="{FF2B5EF4-FFF2-40B4-BE49-F238E27FC236}">
                <a16:creationId xmlns:a16="http://schemas.microsoft.com/office/drawing/2014/main" id="{45125A95-A730-4147-AD78-8B42A57B9BE9}"/>
              </a:ext>
            </a:extLst>
          </p:cNvPr>
          <p:cNvSpPr>
            <a:spLocks noGrp="1" noChangeArrowheads="1"/>
          </p:cNvSpPr>
          <p:nvPr>
            <p:ph type="body" idx="1"/>
          </p:nvPr>
        </p:nvSpPr>
        <p:spPr>
          <a:xfrm>
            <a:off x="1323975" y="1114426"/>
            <a:ext cx="7429500" cy="5400675"/>
          </a:xfrm>
        </p:spPr>
        <p:txBody>
          <a:bodyPr/>
          <a:lstStyle/>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2.阅读器</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阅读器主要负责与电子标签双向通信，同时接受来自主机系统的控制指令。阅读器频率决定了</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系统工作的频段，其功率决定了射频识别的有效距离，一般由射频模块、读／写模块和天线组成。阅读器还能提供相当复杂的信号状态控制、奇偶错误校验与更正功能等。</a:t>
            </a:r>
          </a:p>
        </p:txBody>
      </p:sp>
    </p:spTree>
  </p:cSld>
  <p:clrMapOvr>
    <a:masterClrMapping/>
  </p:clrMapOvr>
  <p:transition>
    <p:comb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a:extLst>
              <a:ext uri="{FF2B5EF4-FFF2-40B4-BE49-F238E27FC236}">
                <a16:creationId xmlns:a16="http://schemas.microsoft.com/office/drawing/2014/main" id="{8AA0DFE2-EDC4-4DAA-B64C-8A959310FC49}"/>
              </a:ext>
            </a:extLst>
          </p:cNvPr>
          <p:cNvSpPr>
            <a:spLocks noGrp="1" noChangeArrowheads="1"/>
          </p:cNvSpPr>
          <p:nvPr>
            <p:ph type="body" idx="1"/>
          </p:nvPr>
        </p:nvSpPr>
        <p:spPr>
          <a:xfrm>
            <a:off x="952501" y="1236117"/>
            <a:ext cx="7858125" cy="4929187"/>
          </a:xfrm>
        </p:spPr>
        <p:txBody>
          <a:bodyPr/>
          <a:lstStyle/>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条码具有简单、信息采集速度快、采集信息量大、可靠性高、设备结构简单、灵活、实用、自由度大等特点。</a:t>
            </a:r>
            <a:endParaRPr lang="en-US" altLang="zh-CN" sz="2800"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世界上约有</a:t>
            </a:r>
            <a:r>
              <a:rPr lang="en-US" altLang="en-US" sz="2800" dirty="0">
                <a:latin typeface="楷体_GB2312" pitchFamily="49" charset="-122"/>
                <a:ea typeface="楷体_GB2312" pitchFamily="49" charset="-122"/>
              </a:rPr>
              <a:t>225</a:t>
            </a:r>
            <a:r>
              <a:rPr lang="zh-CN" altLang="en-US" sz="2800" dirty="0">
                <a:latin typeface="楷体_GB2312" pitchFamily="49" charset="-122"/>
                <a:ea typeface="楷体_GB2312" pitchFamily="49" charset="-122"/>
              </a:rPr>
              <a:t>种以上的一维条码，每种一维条码都有自己的一套编码规则。较流行的一维条码有</a:t>
            </a:r>
            <a:r>
              <a:rPr lang="en-US" altLang="en-US" sz="2800" dirty="0">
                <a:latin typeface="楷体_GB2312" pitchFamily="49" charset="-122"/>
                <a:ea typeface="楷体_GB2312" pitchFamily="49" charset="-122"/>
              </a:rPr>
              <a:t>39</a:t>
            </a:r>
            <a:r>
              <a:rPr lang="zh-CN" altLang="en-US" sz="2800" dirty="0">
                <a:latin typeface="楷体_GB2312" pitchFamily="49" charset="-122"/>
                <a:ea typeface="楷体_GB2312" pitchFamily="49" charset="-122"/>
              </a:rPr>
              <a:t>码、</a:t>
            </a:r>
            <a:r>
              <a:rPr lang="en-US" altLang="en-US" sz="2800" dirty="0">
                <a:latin typeface="楷体_GB2312" pitchFamily="49" charset="-122"/>
                <a:ea typeface="楷体_GB2312" pitchFamily="49" charset="-122"/>
              </a:rPr>
              <a:t>EAN</a:t>
            </a:r>
            <a:r>
              <a:rPr lang="zh-CN" altLang="en-US" sz="2800" dirty="0">
                <a:latin typeface="楷体_GB2312" pitchFamily="49" charset="-122"/>
                <a:ea typeface="楷体_GB2312" pitchFamily="49" charset="-122"/>
              </a:rPr>
              <a:t>码、</a:t>
            </a:r>
            <a:r>
              <a:rPr lang="en-US" altLang="en-US" sz="2800" dirty="0">
                <a:latin typeface="楷体_GB2312" pitchFamily="49" charset="-122"/>
                <a:ea typeface="楷体_GB2312" pitchFamily="49" charset="-122"/>
              </a:rPr>
              <a:t>UPC</a:t>
            </a:r>
            <a:r>
              <a:rPr lang="zh-CN" altLang="en-US" sz="2800" dirty="0">
                <a:latin typeface="楷体_GB2312" pitchFamily="49" charset="-122"/>
                <a:ea typeface="楷体_GB2312" pitchFamily="49" charset="-122"/>
              </a:rPr>
              <a:t>码、</a:t>
            </a:r>
            <a:r>
              <a:rPr lang="en-US" altLang="en-US" sz="2800" dirty="0">
                <a:latin typeface="楷体_GB2312" pitchFamily="49" charset="-122"/>
                <a:ea typeface="楷体_GB2312" pitchFamily="49" charset="-122"/>
              </a:rPr>
              <a:t>128</a:t>
            </a:r>
            <a:r>
              <a:rPr lang="zh-CN" altLang="en-US" sz="2800" dirty="0">
                <a:latin typeface="楷体_GB2312" pitchFamily="49" charset="-122"/>
                <a:ea typeface="楷体_GB2312" pitchFamily="49" charset="-122"/>
              </a:rPr>
              <a:t>码以及专门用于书刊管理的</a:t>
            </a:r>
            <a:r>
              <a:rPr lang="en-US" altLang="en-US" sz="2800" dirty="0">
                <a:latin typeface="楷体_GB2312" pitchFamily="49" charset="-122"/>
                <a:ea typeface="楷体_GB2312" pitchFamily="49" charset="-122"/>
              </a:rPr>
              <a:t>ISBN</a:t>
            </a:r>
            <a:r>
              <a:rPr lang="zh-CN" altLang="en-US" sz="2800" dirty="0">
                <a:latin typeface="楷体_GB2312" pitchFamily="49" charset="-122"/>
                <a:ea typeface="楷体_GB2312" pitchFamily="49" charset="-122"/>
              </a:rPr>
              <a:t>、</a:t>
            </a:r>
            <a:r>
              <a:rPr lang="en-US" altLang="en-US" sz="2800" dirty="0">
                <a:latin typeface="楷体_GB2312" pitchFamily="49" charset="-122"/>
                <a:ea typeface="楷体_GB2312" pitchFamily="49" charset="-122"/>
              </a:rPr>
              <a:t>ISSN</a:t>
            </a:r>
            <a:r>
              <a:rPr lang="zh-CN" altLang="en-US" sz="2800" dirty="0">
                <a:latin typeface="楷体_GB2312" pitchFamily="49" charset="-122"/>
                <a:ea typeface="楷体_GB2312" pitchFamily="49" charset="-122"/>
              </a:rPr>
              <a:t>码等。</a:t>
            </a:r>
          </a:p>
        </p:txBody>
      </p:sp>
      <p:sp>
        <p:nvSpPr>
          <p:cNvPr id="27651" name="Rectangle 3">
            <a:extLst>
              <a:ext uri="{FF2B5EF4-FFF2-40B4-BE49-F238E27FC236}">
                <a16:creationId xmlns:a16="http://schemas.microsoft.com/office/drawing/2014/main" id="{2B705C28-7AA2-4825-BDE8-E22EDE2EF8A6}"/>
              </a:ext>
            </a:extLst>
          </p:cNvPr>
          <p:cNvSpPr>
            <a:spLocks noChangeArrowheads="1"/>
          </p:cNvSpPr>
          <p:nvPr/>
        </p:nvSpPr>
        <p:spPr bwMode="auto">
          <a:xfrm>
            <a:off x="1095375" y="310848"/>
            <a:ext cx="4013192" cy="105153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lIns="269790" tIns="63480" bIns="63480" anchor="ctr">
            <a:spAutoFit/>
          </a:bodyPr>
          <a:lstStyle/>
          <a:p>
            <a:pPr eaLnBrk="0" hangingPunct="0">
              <a:defRPr/>
            </a:pPr>
            <a:r>
              <a:rPr lang="en-US" altLang="zh-CN" sz="3600" b="1" dirty="0">
                <a:solidFill>
                  <a:srgbClr val="0000FF"/>
                </a:solidFill>
                <a:latin typeface="楷体_GB2312" pitchFamily="49" charset="-122"/>
                <a:ea typeface="楷体_GB2312" pitchFamily="49" charset="-122"/>
                <a:cs typeface="宋体" pitchFamily="2" charset="-122"/>
              </a:rPr>
              <a:t>1.</a:t>
            </a:r>
            <a:r>
              <a:rPr lang="zh-CN" altLang="en-US" sz="3600" b="1" dirty="0">
                <a:solidFill>
                  <a:srgbClr val="0000FF"/>
                </a:solidFill>
                <a:latin typeface="楷体_GB2312" pitchFamily="49" charset="-122"/>
                <a:ea typeface="楷体_GB2312" pitchFamily="49" charset="-122"/>
                <a:cs typeface="宋体" pitchFamily="2" charset="-122"/>
              </a:rPr>
              <a:t>条码的基本概念</a:t>
            </a:r>
          </a:p>
          <a:p>
            <a:pPr eaLnBrk="0" hangingPunct="0">
              <a:defRPr/>
            </a:pPr>
            <a:endParaRPr lang="zh-CN" altLang="en-US" dirty="0">
              <a:solidFill>
                <a:srgbClr val="0000FF"/>
              </a:solidFill>
              <a:latin typeface="Arial" charset="0"/>
              <a:ea typeface="楷体_GB2312" pitchFamily="49" charset="-122"/>
              <a:cs typeface="宋体" pitchFamily="2" charset="-122"/>
            </a:endParaRPr>
          </a:p>
        </p:txBody>
      </p:sp>
    </p:spTree>
  </p:cSld>
  <p:clrMapOvr>
    <a:masterClrMapping/>
  </p:clrMapOvr>
  <p:transition>
    <p:cover dir="rd"/>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F452C802-FF95-4C5A-BF23-04D53C9650B5}"/>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  RFID</a:t>
            </a:r>
            <a:r>
              <a:rPr lang="zh-CN" altLang="en-US" sz="3200" dirty="0">
                <a:solidFill>
                  <a:srgbClr val="0000FF"/>
                </a:solidFill>
                <a:latin typeface="楷体_GB2312" pitchFamily="49" charset="-122"/>
                <a:ea typeface="楷体_GB2312" pitchFamily="49" charset="-122"/>
              </a:rPr>
              <a:t>系统的基本组成</a:t>
            </a:r>
          </a:p>
        </p:txBody>
      </p:sp>
      <p:sp>
        <p:nvSpPr>
          <p:cNvPr id="84995" name="Rectangle 3">
            <a:extLst>
              <a:ext uri="{FF2B5EF4-FFF2-40B4-BE49-F238E27FC236}">
                <a16:creationId xmlns:a16="http://schemas.microsoft.com/office/drawing/2014/main" id="{075115AD-8809-4BA7-A7C9-F1828E4472E1}"/>
              </a:ext>
            </a:extLst>
          </p:cNvPr>
          <p:cNvSpPr>
            <a:spLocks noGrp="1" noChangeArrowheads="1"/>
          </p:cNvSpPr>
          <p:nvPr>
            <p:ph type="body" idx="1"/>
          </p:nvPr>
        </p:nvSpPr>
        <p:spPr>
          <a:xfrm>
            <a:off x="1309688" y="1071564"/>
            <a:ext cx="7429500" cy="5400675"/>
          </a:xfrm>
        </p:spPr>
        <p:txBody>
          <a:bodyPr/>
          <a:lstStyle/>
          <a:p>
            <a:pPr>
              <a:lnSpc>
                <a:spcPct val="150000"/>
              </a:lnSpc>
              <a:buFont typeface="Wingdings" panose="05000000000000000000" pitchFamily="2" charset="2"/>
              <a:buNone/>
            </a:pPr>
            <a:r>
              <a:rPr lang="en-US" altLang="zh-CN" sz="2800" dirty="0">
                <a:solidFill>
                  <a:srgbClr val="800000"/>
                </a:solidFill>
                <a:latin typeface="楷体_GB2312" pitchFamily="49" charset="-122"/>
                <a:ea typeface="楷体_GB2312" pitchFamily="49" charset="-122"/>
              </a:rPr>
              <a:t>    </a:t>
            </a:r>
            <a:r>
              <a:rPr lang="zh-CN" altLang="zh-CN" sz="2800" dirty="0">
                <a:solidFill>
                  <a:srgbClr val="800000"/>
                </a:solidFill>
                <a:latin typeface="楷体_GB2312" pitchFamily="49" charset="-122"/>
                <a:ea typeface="楷体_GB2312" pitchFamily="49" charset="-122"/>
              </a:rPr>
              <a:t>阅读器</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endParaRPr lang="en-US" altLang="zh-CN"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endParaRPr lang="en-US" altLang="zh-CN"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endParaRPr lang="en-US" altLang="zh-CN"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    阅读器天线</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p>
        </p:txBody>
      </p:sp>
      <p:pic>
        <p:nvPicPr>
          <p:cNvPr id="84996" name="图片 31" descr="sspictmp006FC8">
            <a:extLst>
              <a:ext uri="{FF2B5EF4-FFF2-40B4-BE49-F238E27FC236}">
                <a16:creationId xmlns:a16="http://schemas.microsoft.com/office/drawing/2014/main" id="{D660DE1B-7F19-4210-8BA7-59459A7A44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439" y="1785938"/>
            <a:ext cx="6357937" cy="1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7" name="图片 32" descr="sspictmp000596">
            <a:extLst>
              <a:ext uri="{FF2B5EF4-FFF2-40B4-BE49-F238E27FC236}">
                <a16:creationId xmlns:a16="http://schemas.microsoft.com/office/drawing/2014/main" id="{586F4687-79F1-4E10-BAC0-F8DA205E20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6913" y="4614863"/>
            <a:ext cx="5929312"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mb dir="vert"/>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E1A315E1-017F-4847-80C3-EC5D17066C6F}"/>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  RFID</a:t>
            </a:r>
            <a:r>
              <a:rPr lang="zh-CN" altLang="en-US" sz="3200" dirty="0">
                <a:solidFill>
                  <a:srgbClr val="0000FF"/>
                </a:solidFill>
                <a:latin typeface="楷体_GB2312" pitchFamily="49" charset="-122"/>
                <a:ea typeface="楷体_GB2312" pitchFamily="49" charset="-122"/>
              </a:rPr>
              <a:t>系统的基本组成</a:t>
            </a:r>
          </a:p>
        </p:txBody>
      </p:sp>
      <p:sp>
        <p:nvSpPr>
          <p:cNvPr id="86019" name="Rectangle 3">
            <a:extLst>
              <a:ext uri="{FF2B5EF4-FFF2-40B4-BE49-F238E27FC236}">
                <a16:creationId xmlns:a16="http://schemas.microsoft.com/office/drawing/2014/main" id="{03DDF7F3-2174-4424-B17D-306FCB39BB90}"/>
              </a:ext>
            </a:extLst>
          </p:cNvPr>
          <p:cNvSpPr>
            <a:spLocks noGrp="1" noChangeArrowheads="1"/>
          </p:cNvSpPr>
          <p:nvPr>
            <p:ph type="body" idx="1"/>
          </p:nvPr>
        </p:nvSpPr>
        <p:spPr>
          <a:xfrm>
            <a:off x="1166813" y="1214439"/>
            <a:ext cx="7643812" cy="5400675"/>
          </a:xfrm>
        </p:spPr>
        <p:txBody>
          <a:bodyPr/>
          <a:lstStyle/>
          <a:p>
            <a:pPr>
              <a:lnSpc>
                <a:spcPct val="150000"/>
              </a:lnSpc>
              <a:buFont typeface="Wingdings" panose="05000000000000000000" pitchFamily="2" charset="2"/>
              <a:buNone/>
            </a:pPr>
            <a:r>
              <a:rPr lang="zh-CN" altLang="zh-CN" sz="2800" dirty="0">
                <a:solidFill>
                  <a:srgbClr val="800000"/>
                </a:solidFill>
                <a:latin typeface="楷体_GB2312" pitchFamily="49" charset="-122"/>
                <a:ea typeface="楷体_GB2312" pitchFamily="49" charset="-122"/>
              </a:rPr>
              <a:t>3.中间件</a:t>
            </a: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中间件扮演着电子标签与应用程序之间的中介角色，应用程序端使用中间件提供的一组通用应用程序接口即能连到</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阅读器，读取电子标签数据。</a:t>
            </a:r>
            <a:r>
              <a:rPr lang="en-US" altLang="zh-CN" sz="2800" dirty="0">
                <a:latin typeface="楷体_GB2312" pitchFamily="49" charset="-122"/>
                <a:ea typeface="楷体_GB2312" pitchFamily="49" charset="-122"/>
              </a:rPr>
              <a:t>RFID</a:t>
            </a:r>
            <a:r>
              <a:rPr lang="zh-CN" altLang="en-US" sz="2800" dirty="0">
                <a:latin typeface="楷体_GB2312" pitchFamily="49" charset="-122"/>
                <a:ea typeface="楷体_GB2312" pitchFamily="49" charset="-122"/>
              </a:rPr>
              <a:t>中间件的功能主要包括阅读器协调控制、数据过滤与处理、数据路由与集成和进程管理。</a:t>
            </a:r>
          </a:p>
          <a:p>
            <a:pPr>
              <a:lnSpc>
                <a:spcPct val="150000"/>
              </a:lnSpc>
              <a:buFont typeface="Wingdings" panose="05000000000000000000" pitchFamily="2" charset="2"/>
              <a:buNone/>
            </a:pPr>
            <a:endParaRPr lang="zh-CN" altLang="en-US" sz="2800" dirty="0">
              <a:solidFill>
                <a:srgbClr val="800000"/>
              </a:solidFill>
              <a:latin typeface="楷体_GB2312" pitchFamily="49" charset="-122"/>
              <a:ea typeface="楷体_GB2312" pitchFamily="49" charset="-122"/>
            </a:endParaRP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p>
        </p:txBody>
      </p:sp>
    </p:spTree>
  </p:cSld>
  <p:clrMapOvr>
    <a:masterClrMapping/>
  </p:clrMapOvr>
  <p:transition>
    <p:comb dir="vert"/>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541169CA-0645-4AF6-AC84-4FCA950D1E3B}"/>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  RFID</a:t>
            </a:r>
            <a:r>
              <a:rPr lang="zh-CN" altLang="en-US" sz="3200" dirty="0">
                <a:solidFill>
                  <a:srgbClr val="0000FF"/>
                </a:solidFill>
                <a:latin typeface="楷体_GB2312" pitchFamily="49" charset="-122"/>
                <a:ea typeface="楷体_GB2312" pitchFamily="49" charset="-122"/>
              </a:rPr>
              <a:t>系统的基本组成</a:t>
            </a:r>
          </a:p>
        </p:txBody>
      </p:sp>
      <p:sp>
        <p:nvSpPr>
          <p:cNvPr id="87043" name="Rectangle 3">
            <a:extLst>
              <a:ext uri="{FF2B5EF4-FFF2-40B4-BE49-F238E27FC236}">
                <a16:creationId xmlns:a16="http://schemas.microsoft.com/office/drawing/2014/main" id="{39745C97-E5D2-413F-8FC4-88DB511D6748}"/>
              </a:ext>
            </a:extLst>
          </p:cNvPr>
          <p:cNvSpPr>
            <a:spLocks noGrp="1" noChangeArrowheads="1"/>
          </p:cNvSpPr>
          <p:nvPr>
            <p:ph type="body" idx="1"/>
          </p:nvPr>
        </p:nvSpPr>
        <p:spPr>
          <a:xfrm>
            <a:off x="4024314" y="5715001"/>
            <a:ext cx="2428875" cy="785813"/>
          </a:xfrm>
        </p:spPr>
        <p:txBody>
          <a:bodyPr/>
          <a:lstStyle/>
          <a:p>
            <a:pPr algn="ctr">
              <a:lnSpc>
                <a:spcPct val="150000"/>
              </a:lnSpc>
              <a:buFont typeface="Wingdings" panose="05000000000000000000" pitchFamily="2" charset="2"/>
              <a:buNone/>
            </a:pPr>
            <a:r>
              <a:rPr lang="en-US" altLang="zh-CN" sz="2800" dirty="0">
                <a:solidFill>
                  <a:srgbClr val="800000"/>
                </a:solidFill>
                <a:latin typeface="楷体_GB2312" pitchFamily="49" charset="-122"/>
                <a:ea typeface="楷体_GB2312" pitchFamily="49" charset="-122"/>
              </a:rPr>
              <a:t>RFID</a:t>
            </a:r>
            <a:r>
              <a:rPr lang="zh-CN" altLang="en-US" sz="2800" dirty="0">
                <a:solidFill>
                  <a:srgbClr val="800000"/>
                </a:solidFill>
                <a:latin typeface="楷体_GB2312" pitchFamily="49" charset="-122"/>
                <a:ea typeface="楷体_GB2312" pitchFamily="49" charset="-122"/>
              </a:rPr>
              <a:t>中间件</a:t>
            </a:r>
          </a:p>
        </p:txBody>
      </p:sp>
      <p:pic>
        <p:nvPicPr>
          <p:cNvPr id="87044" name="图片 33" descr="sspictmp0078E7">
            <a:extLst>
              <a:ext uri="{FF2B5EF4-FFF2-40B4-BE49-F238E27FC236}">
                <a16:creationId xmlns:a16="http://schemas.microsoft.com/office/drawing/2014/main" id="{7727376A-8B70-4DE9-92AC-816D1B7CC5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9689" y="1422401"/>
            <a:ext cx="7693025" cy="422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mb dir="vert"/>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1765D54F-B4B0-41D7-8813-4E7613846013}"/>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四</a:t>
            </a:r>
            <a:r>
              <a:rPr lang="en-US" altLang="zh-CN" sz="3200" dirty="0">
                <a:solidFill>
                  <a:srgbClr val="0000FF"/>
                </a:solidFill>
                <a:latin typeface="楷体_GB2312" pitchFamily="49" charset="-122"/>
                <a:ea typeface="楷体_GB2312" pitchFamily="49" charset="-122"/>
              </a:rPr>
              <a:t>)  RFID</a:t>
            </a:r>
            <a:r>
              <a:rPr lang="zh-CN" altLang="en-US" sz="3200" dirty="0">
                <a:solidFill>
                  <a:srgbClr val="0000FF"/>
                </a:solidFill>
                <a:latin typeface="楷体_GB2312" pitchFamily="49" charset="-122"/>
                <a:ea typeface="楷体_GB2312" pitchFamily="49" charset="-122"/>
              </a:rPr>
              <a:t>系统的基本组成</a:t>
            </a:r>
          </a:p>
        </p:txBody>
      </p:sp>
      <p:sp>
        <p:nvSpPr>
          <p:cNvPr id="206849" name="Rectangle 1">
            <a:extLst>
              <a:ext uri="{FF2B5EF4-FFF2-40B4-BE49-F238E27FC236}">
                <a16:creationId xmlns:a16="http://schemas.microsoft.com/office/drawing/2014/main" id="{A5E6DB53-2DE4-4145-9FED-B69CC51B91AD}"/>
              </a:ext>
            </a:extLst>
          </p:cNvPr>
          <p:cNvSpPr>
            <a:spLocks noChangeArrowheads="1"/>
          </p:cNvSpPr>
          <p:nvPr/>
        </p:nvSpPr>
        <p:spPr bwMode="auto">
          <a:xfrm>
            <a:off x="1238250" y="1500188"/>
            <a:ext cx="7500938" cy="4006850"/>
          </a:xfrm>
          <a:prstGeom prst="rect">
            <a:avLst/>
          </a:prstGeom>
          <a:noFill/>
          <a:ln w="9525">
            <a:noFill/>
            <a:miter lim="800000"/>
            <a:headEnd/>
            <a:tailEnd/>
          </a:ln>
          <a:effectLst>
            <a:prstShdw prst="shdw17" dist="17961" dir="2700000">
              <a:schemeClr val="accent1">
                <a:gamma/>
                <a:shade val="60000"/>
                <a:invGamma/>
              </a:schemeClr>
            </a:prstShdw>
          </a:effectLst>
        </p:spPr>
        <p:txBody>
          <a:bodyPr lIns="269790" tIns="63480" bIns="63480" anchor="ctr">
            <a:spAutoFit/>
          </a:bodyPr>
          <a:lstStyle/>
          <a:p>
            <a:pPr eaLnBrk="0" hangingPunct="0">
              <a:lnSpc>
                <a:spcPct val="150000"/>
              </a:lnSpc>
              <a:defRPr/>
            </a:pPr>
            <a:r>
              <a:rPr lang="en-US" altLang="zh-CN" sz="2800" b="1" dirty="0">
                <a:solidFill>
                  <a:srgbClr val="800000"/>
                </a:solidFill>
                <a:latin typeface="楷体_GB2312" pitchFamily="49" charset="-122"/>
                <a:ea typeface="楷体_GB2312" pitchFamily="49" charset="-122"/>
                <a:cs typeface="宋体" pitchFamily="2" charset="-122"/>
              </a:rPr>
              <a:t>4.RFID</a:t>
            </a:r>
            <a:r>
              <a:rPr lang="zh-CN" altLang="en-US" sz="2800" b="1" dirty="0">
                <a:solidFill>
                  <a:srgbClr val="800000"/>
                </a:solidFill>
                <a:latin typeface="楷体_GB2312" pitchFamily="49" charset="-122"/>
                <a:ea typeface="楷体_GB2312" pitchFamily="49" charset="-122"/>
                <a:cs typeface="宋体" pitchFamily="2" charset="-122"/>
              </a:rPr>
              <a:t>应用系统软件</a:t>
            </a:r>
            <a:endParaRPr lang="zh-CN" altLang="en-US" sz="2800" b="1" dirty="0">
              <a:solidFill>
                <a:srgbClr val="800000"/>
              </a:solidFill>
              <a:latin typeface="楷体_GB2312" pitchFamily="49" charset="-122"/>
              <a:ea typeface="楷体_GB2312" pitchFamily="49" charset="-122"/>
            </a:endParaRPr>
          </a:p>
          <a:p>
            <a:pPr indent="266700" eaLnBrk="0" hangingPunct="0">
              <a:lnSpc>
                <a:spcPct val="150000"/>
              </a:lnSpc>
              <a:defRPr/>
            </a:pPr>
            <a:r>
              <a:rPr lang="en-US" altLang="zh-CN" sz="2800" b="1" dirty="0">
                <a:latin typeface="楷体_GB2312" pitchFamily="49" charset="-122"/>
                <a:ea typeface="楷体_GB2312" pitchFamily="49" charset="-122"/>
                <a:cs typeface="Times New Roman" pitchFamily="18" charset="0"/>
              </a:rPr>
              <a:t>   RFID</a:t>
            </a:r>
            <a:r>
              <a:rPr lang="zh-CN" altLang="en-US" sz="2800" b="1" dirty="0">
                <a:latin typeface="楷体_GB2312" pitchFamily="49" charset="-122"/>
                <a:ea typeface="楷体_GB2312" pitchFamily="49" charset="-122"/>
                <a:cs typeface="Times New Roman" pitchFamily="18" charset="0"/>
              </a:rPr>
              <a:t>应用系统软件是针对不同行业的特定需求开发的应用软件。</a:t>
            </a:r>
            <a:endParaRPr lang="en-US" altLang="zh-CN" sz="2800" b="1" dirty="0">
              <a:latin typeface="楷体_GB2312" pitchFamily="49" charset="-122"/>
              <a:ea typeface="楷体_GB2312" pitchFamily="49" charset="-122"/>
              <a:cs typeface="Times New Roman" pitchFamily="18" charset="0"/>
            </a:endParaRPr>
          </a:p>
          <a:p>
            <a:pPr indent="266700" eaLnBrk="0" hangingPunct="0">
              <a:lnSpc>
                <a:spcPct val="150000"/>
              </a:lnSpc>
              <a:defRPr/>
            </a:pPr>
            <a:r>
              <a:rPr lang="en-US" altLang="zh-CN" sz="2800" b="1" dirty="0">
                <a:latin typeface="楷体_GB2312" pitchFamily="49" charset="-122"/>
                <a:ea typeface="楷体_GB2312" pitchFamily="49" charset="-122"/>
                <a:cs typeface="Times New Roman" pitchFamily="18" charset="0"/>
              </a:rPr>
              <a:t>   RFID</a:t>
            </a:r>
            <a:r>
              <a:rPr lang="zh-CN" altLang="en-US" sz="2800" b="1" dirty="0">
                <a:latin typeface="楷体_GB2312" pitchFamily="49" charset="-122"/>
                <a:ea typeface="楷体_GB2312" pitchFamily="49" charset="-122"/>
                <a:cs typeface="Times New Roman" pitchFamily="18" charset="0"/>
              </a:rPr>
              <a:t>应用系统软件可以集成到现有的电子商务和电子政务平台中，与</a:t>
            </a:r>
            <a:r>
              <a:rPr lang="en-US" altLang="zh-CN" sz="2800" b="1" dirty="0">
                <a:latin typeface="楷体_GB2312" pitchFamily="49" charset="-122"/>
                <a:ea typeface="楷体_GB2312" pitchFamily="49" charset="-122"/>
                <a:cs typeface="Times New Roman" pitchFamily="18" charset="0"/>
              </a:rPr>
              <a:t>ERP</a:t>
            </a:r>
            <a:r>
              <a:rPr lang="zh-CN" altLang="en-US" sz="2800" b="1" dirty="0">
                <a:latin typeface="楷体_GB2312" pitchFamily="49" charset="-122"/>
                <a:ea typeface="楷体_GB2312" pitchFamily="49" charset="-122"/>
                <a:cs typeface="Times New Roman" pitchFamily="18" charset="0"/>
              </a:rPr>
              <a:t>、</a:t>
            </a:r>
            <a:r>
              <a:rPr lang="en-US" altLang="zh-CN" sz="2800" b="1" dirty="0">
                <a:latin typeface="楷体_GB2312" pitchFamily="49" charset="-122"/>
                <a:ea typeface="楷体_GB2312" pitchFamily="49" charset="-122"/>
                <a:cs typeface="Times New Roman" pitchFamily="18" charset="0"/>
              </a:rPr>
              <a:t>CRM</a:t>
            </a:r>
            <a:r>
              <a:rPr lang="zh-CN" altLang="en-US" sz="2800" b="1" dirty="0">
                <a:latin typeface="楷体_GB2312" pitchFamily="49" charset="-122"/>
                <a:ea typeface="楷体_GB2312" pitchFamily="49" charset="-122"/>
                <a:cs typeface="Times New Roman" pitchFamily="18" charset="0"/>
              </a:rPr>
              <a:t>及</a:t>
            </a:r>
            <a:r>
              <a:rPr lang="en-US" altLang="zh-CN" sz="2800" b="1" dirty="0">
                <a:latin typeface="楷体_GB2312" pitchFamily="49" charset="-122"/>
                <a:ea typeface="楷体_GB2312" pitchFamily="49" charset="-122"/>
                <a:cs typeface="Times New Roman" pitchFamily="18" charset="0"/>
              </a:rPr>
              <a:t>SCM</a:t>
            </a:r>
            <a:r>
              <a:rPr lang="zh-CN" altLang="en-US" sz="2800" b="1" dirty="0">
                <a:latin typeface="楷体_GB2312" pitchFamily="49" charset="-122"/>
                <a:ea typeface="楷体_GB2312" pitchFamily="49" charset="-122"/>
                <a:cs typeface="Times New Roman" pitchFamily="18" charset="0"/>
              </a:rPr>
              <a:t>等系统结合提高各行业的生产效率。</a:t>
            </a:r>
            <a:endParaRPr lang="zh-CN" altLang="en-US" sz="2800" b="1" dirty="0">
              <a:latin typeface="楷体_GB2312" pitchFamily="49" charset="-122"/>
              <a:ea typeface="楷体_GB2312" pitchFamily="49" charset="-122"/>
            </a:endParaRPr>
          </a:p>
        </p:txBody>
      </p:sp>
    </p:spTree>
  </p:cSld>
  <p:clrMapOvr>
    <a:masterClrMapping/>
  </p:clrMapOvr>
  <p:transition>
    <p:comb dir="vert"/>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9DB47F8D-C311-414F-8074-8806A9198740}"/>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五</a:t>
            </a:r>
            <a:r>
              <a:rPr lang="en-US" altLang="zh-CN" sz="3200" dirty="0">
                <a:solidFill>
                  <a:srgbClr val="0000FF"/>
                </a:solidFill>
                <a:latin typeface="楷体_GB2312" pitchFamily="49" charset="-122"/>
                <a:ea typeface="楷体_GB2312" pitchFamily="49" charset="-122"/>
              </a:rPr>
              <a:t>)RFID</a:t>
            </a:r>
            <a:r>
              <a:rPr lang="zh-CN" altLang="en-US" sz="3200" dirty="0">
                <a:solidFill>
                  <a:srgbClr val="0000FF"/>
                </a:solidFill>
                <a:latin typeface="楷体_GB2312" pitchFamily="49" charset="-122"/>
                <a:ea typeface="楷体_GB2312" pitchFamily="49" charset="-122"/>
              </a:rPr>
              <a:t>系统的基本工作原理</a:t>
            </a:r>
          </a:p>
        </p:txBody>
      </p:sp>
      <p:sp>
        <p:nvSpPr>
          <p:cNvPr id="206849" name="Rectangle 1">
            <a:extLst>
              <a:ext uri="{FF2B5EF4-FFF2-40B4-BE49-F238E27FC236}">
                <a16:creationId xmlns:a16="http://schemas.microsoft.com/office/drawing/2014/main" id="{592402B0-F5B0-4AEC-9C6B-E8E787E4562F}"/>
              </a:ext>
            </a:extLst>
          </p:cNvPr>
          <p:cNvSpPr>
            <a:spLocks noChangeArrowheads="1"/>
          </p:cNvSpPr>
          <p:nvPr/>
        </p:nvSpPr>
        <p:spPr bwMode="auto">
          <a:xfrm>
            <a:off x="1266825" y="1214439"/>
            <a:ext cx="7500938" cy="5299075"/>
          </a:xfrm>
          <a:prstGeom prst="rect">
            <a:avLst/>
          </a:prstGeom>
          <a:noFill/>
          <a:ln w="9525">
            <a:noFill/>
            <a:miter lim="800000"/>
            <a:headEnd/>
            <a:tailEnd/>
          </a:ln>
          <a:effectLst>
            <a:prstShdw prst="shdw17" dist="17961" dir="2700000">
              <a:schemeClr val="accent1">
                <a:gamma/>
                <a:shade val="60000"/>
                <a:invGamma/>
              </a:schemeClr>
            </a:prstShdw>
          </a:effectLst>
        </p:spPr>
        <p:txBody>
          <a:bodyPr lIns="269790" tIns="63480" bIns="63480" anchor="ctr">
            <a:spAutoFit/>
          </a:bodyPr>
          <a:lstStyle/>
          <a:p>
            <a:pPr>
              <a:lnSpc>
                <a:spcPct val="150000"/>
              </a:lnSpc>
              <a:defRPr/>
            </a:pPr>
            <a:r>
              <a:rPr lang="zh-CN" altLang="en-US" sz="2800" b="1" dirty="0">
                <a:latin typeface="楷体_GB2312" pitchFamily="49" charset="-122"/>
                <a:ea typeface="楷体_GB2312" pitchFamily="49" charset="-122"/>
              </a:rPr>
              <a:t>    由阅读器通过发射天线发送特定频率射频信号，当电子标签进入有效工作区域时产生感应，从而被激活，使得电子标签自身编码信息通过内置射频天线发送出去；阅读器接收天线接收到从标签发送过来的调制信号，经过天线调节器传送到阅读器信号处理模块，经解调和解码后将有效信息送至后台主机系统进行相关处理。</a:t>
            </a:r>
          </a:p>
        </p:txBody>
      </p:sp>
    </p:spTree>
  </p:cSld>
  <p:clrMapOvr>
    <a:masterClrMapping/>
  </p:clrMapOvr>
  <p:transition>
    <p:comb dir="vert"/>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8E5379BE-756F-441B-A57A-BC6553AD1BE9}"/>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五</a:t>
            </a:r>
            <a:r>
              <a:rPr lang="en-US" altLang="zh-CN" sz="3200" dirty="0">
                <a:solidFill>
                  <a:srgbClr val="0000FF"/>
                </a:solidFill>
                <a:latin typeface="楷体_GB2312" pitchFamily="49" charset="-122"/>
                <a:ea typeface="楷体_GB2312" pitchFamily="49" charset="-122"/>
              </a:rPr>
              <a:t>)RFID</a:t>
            </a:r>
            <a:r>
              <a:rPr lang="zh-CN" altLang="en-US" sz="3200" dirty="0">
                <a:solidFill>
                  <a:srgbClr val="0000FF"/>
                </a:solidFill>
                <a:latin typeface="楷体_GB2312" pitchFamily="49" charset="-122"/>
                <a:ea typeface="楷体_GB2312" pitchFamily="49" charset="-122"/>
              </a:rPr>
              <a:t>系统的基本工作原理</a:t>
            </a:r>
          </a:p>
        </p:txBody>
      </p:sp>
      <p:pic>
        <p:nvPicPr>
          <p:cNvPr id="90115" name="图片 34" descr="rfid">
            <a:extLst>
              <a:ext uri="{FF2B5EF4-FFF2-40B4-BE49-F238E27FC236}">
                <a16:creationId xmlns:a16="http://schemas.microsoft.com/office/drawing/2014/main" id="{F7E3AA01-8847-4373-A14A-ADAD4CF80D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76" y="2286000"/>
            <a:ext cx="693896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mb dir="vert"/>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A6A128CB-9E46-41A1-819C-B0F123BB73E8}"/>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六</a:t>
            </a:r>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射频识别系统的组成</a:t>
            </a:r>
          </a:p>
        </p:txBody>
      </p:sp>
      <p:sp>
        <p:nvSpPr>
          <p:cNvPr id="91139" name="矩形 3">
            <a:extLst>
              <a:ext uri="{FF2B5EF4-FFF2-40B4-BE49-F238E27FC236}">
                <a16:creationId xmlns:a16="http://schemas.microsoft.com/office/drawing/2014/main" id="{D008C90E-7FE2-4A46-AFBF-3204C8940CF7}"/>
              </a:ext>
            </a:extLst>
          </p:cNvPr>
          <p:cNvSpPr>
            <a:spLocks noChangeArrowheads="1"/>
          </p:cNvSpPr>
          <p:nvPr/>
        </p:nvSpPr>
        <p:spPr bwMode="auto">
          <a:xfrm>
            <a:off x="1524001" y="1785939"/>
            <a:ext cx="6786563"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lnSpc>
                <a:spcPct val="150000"/>
              </a:lnSpc>
            </a:pPr>
            <a:r>
              <a:rPr lang="zh-CN" altLang="en-US" sz="2800" b="1" dirty="0">
                <a:latin typeface="楷体_GB2312" pitchFamily="49" charset="-122"/>
                <a:ea typeface="楷体_GB2312" pitchFamily="49" charset="-122"/>
              </a:rPr>
              <a:t>    射频识别系统在具体的应用过程中，根据不同的应用目的和应用环境，系统的组成会有所不同，但从射频识别系统的工作原理来看，系统一般都由信号发射机、信号接收机、发射接收天线几部分组成。</a:t>
            </a:r>
          </a:p>
        </p:txBody>
      </p:sp>
    </p:spTree>
  </p:cSld>
  <p:clrMapOvr>
    <a:masterClrMapping/>
  </p:clrMapOvr>
  <p:transition>
    <p:comb dir="vert"/>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a:extLst>
              <a:ext uri="{FF2B5EF4-FFF2-40B4-BE49-F238E27FC236}">
                <a16:creationId xmlns:a16="http://schemas.microsoft.com/office/drawing/2014/main" id="{373B5433-D0C3-43A5-9879-BC5C6EEE92A5}"/>
              </a:ext>
            </a:extLst>
          </p:cNvPr>
          <p:cNvSpPr>
            <a:spLocks noGrp="1" noChangeArrowheads="1"/>
          </p:cNvSpPr>
          <p:nvPr>
            <p:ph type="body" idx="1"/>
          </p:nvPr>
        </p:nvSpPr>
        <p:spPr/>
        <p:txBody>
          <a:bodyPr/>
          <a:lstStyle/>
          <a:p>
            <a:pPr eaLnBrk="1" hangingPunct="1"/>
            <a:endParaRPr lang="zh-CN" altLang="en-US">
              <a:ea typeface="宋体" panose="02010600030101010101" pitchFamily="2" charset="-122"/>
            </a:endParaRPr>
          </a:p>
        </p:txBody>
      </p:sp>
      <p:pic>
        <p:nvPicPr>
          <p:cNvPr id="92163" name="Picture 4">
            <a:extLst>
              <a:ext uri="{FF2B5EF4-FFF2-40B4-BE49-F238E27FC236}">
                <a16:creationId xmlns:a16="http://schemas.microsoft.com/office/drawing/2014/main" id="{103CAD34-541E-4D40-9A14-EA745CBC77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288" y="1222376"/>
            <a:ext cx="8291512" cy="52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4" name="Rectangle 2">
            <a:extLst>
              <a:ext uri="{FF2B5EF4-FFF2-40B4-BE49-F238E27FC236}">
                <a16:creationId xmlns:a16="http://schemas.microsoft.com/office/drawing/2014/main" id="{9C0C6E66-20B4-427F-BCB3-B9610AD675B9}"/>
              </a:ext>
            </a:extLst>
          </p:cNvPr>
          <p:cNvSpPr>
            <a:spLocks noGrp="1" noChangeArrowheads="1"/>
          </p:cNvSpPr>
          <p:nvPr>
            <p:ph type="title"/>
          </p:nvPr>
        </p:nvSpPr>
        <p:spPr>
          <a:xfrm>
            <a:off x="738188" y="428626"/>
            <a:ext cx="8305800" cy="563563"/>
          </a:xfrm>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六</a:t>
            </a:r>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射频识别系统的组成</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3">
            <a:extLst>
              <a:ext uri="{FF2B5EF4-FFF2-40B4-BE49-F238E27FC236}">
                <a16:creationId xmlns:a16="http://schemas.microsoft.com/office/drawing/2014/main" id="{CD294C1D-5462-401E-971E-227CC01CD7C0}"/>
              </a:ext>
            </a:extLst>
          </p:cNvPr>
          <p:cNvSpPr>
            <a:spLocks noGrp="1" noChangeArrowheads="1"/>
          </p:cNvSpPr>
          <p:nvPr>
            <p:ph type="body" idx="1"/>
          </p:nvPr>
        </p:nvSpPr>
        <p:spPr>
          <a:xfrm>
            <a:off x="1666875" y="2286000"/>
            <a:ext cx="6624638" cy="4103688"/>
          </a:xfrm>
        </p:spPr>
        <p:txBody>
          <a:bodyPr/>
          <a:lstStyle/>
          <a:p>
            <a:pPr eaLnBrk="1" hangingPunct="1">
              <a:lnSpc>
                <a:spcPct val="150000"/>
              </a:lnSpc>
              <a:buFont typeface="Wingdings" panose="05000000000000000000" pitchFamily="2" charset="2"/>
              <a:buNone/>
            </a:pPr>
            <a:r>
              <a:rPr lang="zh-CN" altLang="en-US" sz="2800" b="0" dirty="0">
                <a:ea typeface="宋体" panose="02010600030101010101" pitchFamily="2" charset="-122"/>
              </a:rPr>
              <a:t>       </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）有源射频标签（主动式标签）、无源射频标签（被动式标签）。</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）只读标签与可读可写标签。</a:t>
            </a:r>
          </a:p>
          <a:p>
            <a:pPr eaLnBrk="1" hangingPunct="1">
              <a:lnSpc>
                <a:spcPct val="150000"/>
              </a:lnSpc>
              <a:buFont typeface="Wingdings" panose="05000000000000000000" pitchFamily="2" charset="2"/>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 标识标签与便携式数据文件。</a:t>
            </a:r>
          </a:p>
        </p:txBody>
      </p:sp>
      <p:sp>
        <p:nvSpPr>
          <p:cNvPr id="5" name="Rectangle 2">
            <a:extLst>
              <a:ext uri="{FF2B5EF4-FFF2-40B4-BE49-F238E27FC236}">
                <a16:creationId xmlns:a16="http://schemas.microsoft.com/office/drawing/2014/main" id="{C557C70A-9ACF-4552-AAB8-82672C048A3F}"/>
              </a:ext>
            </a:extLst>
          </p:cNvPr>
          <p:cNvSpPr txBox="1">
            <a:spLocks noChangeArrowheads="1"/>
          </p:cNvSpPr>
          <p:nvPr/>
        </p:nvSpPr>
        <p:spPr bwMode="white">
          <a:xfrm>
            <a:off x="1309689" y="1500188"/>
            <a:ext cx="6143625" cy="563562"/>
          </a:xfrm>
          <a:prstGeom prst="rect">
            <a:avLst/>
          </a:prstGeom>
          <a:noFill/>
          <a:ln w="9525">
            <a:noFill/>
            <a:miter lim="800000"/>
            <a:headEnd/>
            <a:tailEnd/>
          </a:ln>
        </p:spPr>
        <p:txBody>
          <a:bodyPr anchor="ctr"/>
          <a:lstStyle/>
          <a:p>
            <a:pPr>
              <a:defRPr/>
            </a:pPr>
            <a:r>
              <a:rPr lang="en-US" altLang="zh-CN" sz="2800" b="1" kern="0" dirty="0">
                <a:solidFill>
                  <a:srgbClr val="800000"/>
                </a:solidFill>
                <a:latin typeface="+mj-lt"/>
                <a:ea typeface="楷体_GB2312" pitchFamily="49" charset="-122"/>
                <a:cs typeface="+mj-cs"/>
              </a:rPr>
              <a:t>1.</a:t>
            </a:r>
            <a:r>
              <a:rPr lang="zh-CN" altLang="en-US" sz="2800" b="1" kern="0" dirty="0">
                <a:solidFill>
                  <a:srgbClr val="800000"/>
                </a:solidFill>
                <a:latin typeface="+mj-lt"/>
                <a:ea typeface="楷体_GB2312" pitchFamily="49" charset="-122"/>
                <a:cs typeface="+mj-cs"/>
              </a:rPr>
              <a:t>信号发射机（射频标签）</a:t>
            </a:r>
          </a:p>
        </p:txBody>
      </p:sp>
      <p:sp>
        <p:nvSpPr>
          <p:cNvPr id="93188" name="Rectangle 2">
            <a:extLst>
              <a:ext uri="{FF2B5EF4-FFF2-40B4-BE49-F238E27FC236}">
                <a16:creationId xmlns:a16="http://schemas.microsoft.com/office/drawing/2014/main" id="{4267DC97-16AD-4AE8-9D76-B26EDF3D6C99}"/>
              </a:ext>
            </a:extLst>
          </p:cNvPr>
          <p:cNvSpPr>
            <a:spLocks noGrp="1" noChangeArrowheads="1"/>
          </p:cNvSpPr>
          <p:nvPr>
            <p:ph type="title"/>
          </p:nvPr>
        </p:nvSpPr>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六</a:t>
            </a:r>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射频识别系统的组成</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a:extLst>
              <a:ext uri="{FF2B5EF4-FFF2-40B4-BE49-F238E27FC236}">
                <a16:creationId xmlns:a16="http://schemas.microsoft.com/office/drawing/2014/main" id="{EFC4D7FC-4421-4D90-AF97-A16418609FD2}"/>
              </a:ext>
            </a:extLst>
          </p:cNvPr>
          <p:cNvSpPr>
            <a:spLocks noGrp="1" noChangeArrowheads="1"/>
          </p:cNvSpPr>
          <p:nvPr>
            <p:ph type="body" idx="1"/>
          </p:nvPr>
        </p:nvSpPr>
        <p:spPr>
          <a:xfrm>
            <a:off x="1238250" y="1071564"/>
            <a:ext cx="7416800" cy="5786437"/>
          </a:xfrm>
        </p:spPr>
        <p:txBody>
          <a:bodyPr/>
          <a:lstStyle/>
          <a:p>
            <a:pPr eaLnBrk="1" hangingPunct="1">
              <a:lnSpc>
                <a:spcPct val="120000"/>
              </a:lnSpc>
              <a:buFont typeface="Wingdings" panose="05000000000000000000" pitchFamily="2" charset="2"/>
              <a:buNone/>
            </a:pPr>
            <a:r>
              <a:rPr lang="en-US" altLang="zh-CN" sz="2800" b="0" dirty="0">
                <a:solidFill>
                  <a:srgbClr val="800000"/>
                </a:solidFill>
                <a:latin typeface="楷体_GB2312" pitchFamily="49" charset="-122"/>
                <a:ea typeface="楷体_GB2312" pitchFamily="49" charset="-122"/>
              </a:rPr>
              <a:t>2.</a:t>
            </a:r>
            <a:r>
              <a:rPr lang="zh-CN" altLang="en-US" sz="2800" dirty="0">
                <a:solidFill>
                  <a:srgbClr val="800000"/>
                </a:solidFill>
                <a:latin typeface="楷体_GB2312" pitchFamily="49" charset="-122"/>
                <a:ea typeface="楷体_GB2312" pitchFamily="49" charset="-122"/>
              </a:rPr>
              <a:t>信号接收机（阅读器） </a:t>
            </a:r>
            <a:r>
              <a:rPr lang="zh-CN" altLang="en-US" sz="2800" b="0" dirty="0">
                <a:solidFill>
                  <a:srgbClr val="800000"/>
                </a:solidFill>
                <a:latin typeface="楷体_GB2312" pitchFamily="49" charset="-122"/>
                <a:ea typeface="楷体_GB2312" pitchFamily="49" charset="-122"/>
              </a:rPr>
              <a:t>    </a:t>
            </a:r>
            <a:endParaRPr lang="en-US" altLang="zh-CN" sz="2800" b="0" dirty="0">
              <a:solidFill>
                <a:srgbClr val="800000"/>
              </a:solidFill>
              <a:latin typeface="楷体_GB2312" pitchFamily="49" charset="-122"/>
              <a:ea typeface="楷体_GB2312" pitchFamily="49" charset="-122"/>
            </a:endParaRPr>
          </a:p>
          <a:p>
            <a:pPr eaLnBrk="1" hangingPunct="1">
              <a:lnSpc>
                <a:spcPct val="15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      在射频识别系统中，信号接收机一般叫做阅读器。</a:t>
            </a:r>
            <a:r>
              <a:rPr lang="zh-CN" altLang="en-US" sz="2800" dirty="0">
                <a:latin typeface="楷体_GB2312" pitchFamily="49" charset="-122"/>
                <a:ea typeface="楷体_GB2312" pitchFamily="49" charset="-122"/>
              </a:rPr>
              <a:t>根据支持的标签类型不同与完成的功能不同，阅读器的复杂程度不同。阅读器基本功能是提供与标签进行数据传输的途径。另外，阅读器还提供相当复杂的信号状态控制、奇偶错误校验与更正功能等。标签中除了存储需要传输的信息外，还必须含有一定的附加信息，如错误校验信息等。</a:t>
            </a:r>
            <a:r>
              <a:rPr lang="zh-CN" altLang="en-US" sz="2800" dirty="0">
                <a:latin typeface="宋体" panose="02010600030101010101" pitchFamily="2" charset="-122"/>
                <a:ea typeface="宋体" panose="02010600030101010101" pitchFamily="2" charset="-122"/>
              </a:rPr>
              <a:t> </a:t>
            </a:r>
          </a:p>
        </p:txBody>
      </p:sp>
      <p:sp>
        <p:nvSpPr>
          <p:cNvPr id="94211" name="Rectangle 2">
            <a:extLst>
              <a:ext uri="{FF2B5EF4-FFF2-40B4-BE49-F238E27FC236}">
                <a16:creationId xmlns:a16="http://schemas.microsoft.com/office/drawing/2014/main" id="{2F6FFAE0-75E3-4BD9-BD4A-2EE4D6F8FB53}"/>
              </a:ext>
            </a:extLst>
          </p:cNvPr>
          <p:cNvSpPr>
            <a:spLocks noGrp="1" noChangeArrowheads="1"/>
          </p:cNvSpPr>
          <p:nvPr>
            <p:ph type="title"/>
          </p:nvPr>
        </p:nvSpPr>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六</a:t>
            </a:r>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射频识别系统的组成</a:t>
            </a:r>
          </a:p>
        </p:txBody>
      </p:sp>
    </p:spTree>
  </p:cSld>
  <p:clrMapOvr>
    <a:masterClrMapping/>
  </p:clrMapOvr>
  <p:transition>
    <p:blind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992DAD73-AB74-4292-BDF2-8D034D4FFF7B}"/>
              </a:ext>
            </a:extLst>
          </p:cNvPr>
          <p:cNvSpPr>
            <a:spLocks noGrp="1" noChangeArrowheads="1"/>
          </p:cNvSpPr>
          <p:nvPr>
            <p:ph type="body" idx="1"/>
          </p:nvPr>
        </p:nvSpPr>
        <p:spPr>
          <a:xfrm>
            <a:off x="1166814" y="1285875"/>
            <a:ext cx="7570787" cy="5157788"/>
          </a:xfrm>
        </p:spPr>
        <p:txBody>
          <a:bodyPr/>
          <a:lstStyle/>
          <a:p>
            <a:pPr>
              <a:lnSpc>
                <a:spcPct val="150000"/>
              </a:lnSpc>
              <a:buFont typeface="Wingdings" panose="05000000000000000000" pitchFamily="2" charset="2"/>
              <a:buNone/>
            </a:pPr>
            <a:r>
              <a:rPr lang="zh-CN" altLang="en-US" dirty="0">
                <a:latin typeface="楷体_GB2312" pitchFamily="49" charset="-122"/>
                <a:ea typeface="楷体_GB2312" pitchFamily="49" charset="-122"/>
              </a:rPr>
              <a:t>      国际上公认的用于物流领域的条码标准主要有三种：通用商品条码、储运单元条码和贸易单元条码。</a:t>
            </a:r>
            <a:endParaRPr lang="en-US" altLang="zh-CN" dirty="0">
              <a:latin typeface="楷体_GB2312" pitchFamily="49" charset="-122"/>
              <a:ea typeface="楷体_GB2312" pitchFamily="49" charset="-122"/>
            </a:endParaRPr>
          </a:p>
          <a:p>
            <a:pPr>
              <a:lnSpc>
                <a:spcPct val="150000"/>
              </a:lnSpc>
              <a:buFont typeface="Wingdings" panose="05000000000000000000" pitchFamily="2" charset="2"/>
              <a:buNone/>
            </a:pPr>
            <a:r>
              <a:rPr lang="zh-CN" altLang="en-US" dirty="0">
                <a:latin typeface="楷体_GB2312" pitchFamily="49" charset="-122"/>
                <a:ea typeface="楷体_GB2312" pitchFamily="49" charset="-122"/>
              </a:rPr>
              <a:t>      通用商品条码主要用于零售业中，储运单元条码用于仓储与运输环节，贸易单元条码主要用于商品贸易环节。</a:t>
            </a:r>
          </a:p>
          <a:p>
            <a:pPr eaLnBrk="1" hangingPunct="1"/>
            <a:endParaRPr lang="zh-CN" altLang="en-US" dirty="0">
              <a:ea typeface="宋体" panose="02010600030101010101" pitchFamily="2" charset="-122"/>
            </a:endParaRPr>
          </a:p>
        </p:txBody>
      </p:sp>
      <p:sp>
        <p:nvSpPr>
          <p:cNvPr id="27651" name="Rectangle 3">
            <a:extLst>
              <a:ext uri="{FF2B5EF4-FFF2-40B4-BE49-F238E27FC236}">
                <a16:creationId xmlns:a16="http://schemas.microsoft.com/office/drawing/2014/main" id="{16B1DF23-0CF5-41BE-B135-83229E1ECD72}"/>
              </a:ext>
            </a:extLst>
          </p:cNvPr>
          <p:cNvSpPr>
            <a:spLocks noChangeArrowheads="1"/>
          </p:cNvSpPr>
          <p:nvPr/>
        </p:nvSpPr>
        <p:spPr bwMode="auto">
          <a:xfrm>
            <a:off x="1095375" y="310848"/>
            <a:ext cx="4013192" cy="105153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lIns="269790" tIns="63480" bIns="63480" anchor="ctr">
            <a:spAutoFit/>
          </a:bodyPr>
          <a:lstStyle/>
          <a:p>
            <a:pPr eaLnBrk="0" hangingPunct="0">
              <a:defRPr/>
            </a:pPr>
            <a:r>
              <a:rPr lang="en-US" altLang="zh-CN" sz="3600" b="1">
                <a:solidFill>
                  <a:srgbClr val="0000FF"/>
                </a:solidFill>
                <a:latin typeface="楷体_GB2312" pitchFamily="49" charset="-122"/>
                <a:ea typeface="楷体_GB2312" pitchFamily="49" charset="-122"/>
                <a:cs typeface="宋体" pitchFamily="2" charset="-122"/>
              </a:rPr>
              <a:t>1.</a:t>
            </a:r>
            <a:r>
              <a:rPr lang="zh-CN" altLang="en-US" sz="3600" b="1">
                <a:solidFill>
                  <a:srgbClr val="0000FF"/>
                </a:solidFill>
                <a:latin typeface="楷体_GB2312" pitchFamily="49" charset="-122"/>
                <a:ea typeface="楷体_GB2312" pitchFamily="49" charset="-122"/>
                <a:cs typeface="宋体" pitchFamily="2" charset="-122"/>
              </a:rPr>
              <a:t>条码的基本概念</a:t>
            </a:r>
          </a:p>
          <a:p>
            <a:pPr eaLnBrk="0" hangingPunct="0">
              <a:defRPr/>
            </a:pPr>
            <a:endParaRPr lang="zh-CN" altLang="en-US">
              <a:solidFill>
                <a:srgbClr val="0000FF"/>
              </a:solidFill>
              <a:latin typeface="Arial" charset="0"/>
              <a:ea typeface="楷体_GB2312" pitchFamily="49" charset="-122"/>
              <a:cs typeface="宋体" pitchFamily="2" charset="-122"/>
            </a:endParaRPr>
          </a:p>
        </p:txBody>
      </p:sp>
    </p:spTree>
  </p:cSld>
  <p:clrMapOvr>
    <a:masterClrMapping/>
  </p:clrMapOvr>
  <p:transition>
    <p:cover dir="rd"/>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FF5CFA40-10A5-405C-96F3-D23DE41C7E9C}"/>
              </a:ext>
            </a:extLst>
          </p:cNvPr>
          <p:cNvSpPr>
            <a:spLocks noGrp="1" noChangeArrowheads="1"/>
          </p:cNvSpPr>
          <p:nvPr>
            <p:ph type="title"/>
          </p:nvPr>
        </p:nvSpPr>
        <p:spPr/>
        <p:txBody>
          <a:bodyPr/>
          <a:lstStyle/>
          <a:p>
            <a:pPr eaLnBrk="1" hangingPunct="1"/>
            <a:r>
              <a:rPr lang="zh-CN" altLang="en-US" sz="2400" b="0">
                <a:latin typeface="楷体_GB2312" pitchFamily="49" charset="-122"/>
                <a:ea typeface="楷体_GB2312" pitchFamily="49" charset="-122"/>
              </a:rPr>
              <a:t> </a:t>
            </a:r>
          </a:p>
        </p:txBody>
      </p:sp>
      <p:sp>
        <p:nvSpPr>
          <p:cNvPr id="95235" name="Rectangle 3">
            <a:extLst>
              <a:ext uri="{FF2B5EF4-FFF2-40B4-BE49-F238E27FC236}">
                <a16:creationId xmlns:a16="http://schemas.microsoft.com/office/drawing/2014/main" id="{5047CAE8-D7E1-4B4C-A415-60E31D00FF9B}"/>
              </a:ext>
            </a:extLst>
          </p:cNvPr>
          <p:cNvSpPr>
            <a:spLocks noGrp="1" noChangeArrowheads="1"/>
          </p:cNvSpPr>
          <p:nvPr>
            <p:ph type="body" idx="1"/>
          </p:nvPr>
        </p:nvSpPr>
        <p:spPr>
          <a:xfrm>
            <a:off x="1568451" y="1773239"/>
            <a:ext cx="6742113" cy="4441825"/>
          </a:xfrm>
        </p:spPr>
        <p:txBody>
          <a:bodyPr/>
          <a:lstStyle/>
          <a:p>
            <a:pPr eaLnBrk="1" hangingPunct="1">
              <a:lnSpc>
                <a:spcPct val="150000"/>
              </a:lnSpc>
              <a:buFont typeface="Wingdings" panose="05000000000000000000" pitchFamily="2" charset="2"/>
              <a:buNone/>
            </a:pPr>
            <a:r>
              <a:rPr lang="en-US" altLang="zh-CN" sz="2800" dirty="0">
                <a:solidFill>
                  <a:srgbClr val="800000"/>
                </a:solidFill>
                <a:latin typeface="楷体_GB2312" pitchFamily="49" charset="-122"/>
                <a:ea typeface="楷体_GB2312" pitchFamily="49" charset="-122"/>
              </a:rPr>
              <a:t>3.</a:t>
            </a:r>
            <a:r>
              <a:rPr lang="zh-CN" altLang="en-US" sz="2800" dirty="0">
                <a:solidFill>
                  <a:srgbClr val="800000"/>
                </a:solidFill>
                <a:latin typeface="楷体_GB2312" pitchFamily="49" charset="-122"/>
                <a:ea typeface="楷体_GB2312" pitchFamily="49" charset="-122"/>
              </a:rPr>
              <a:t>天线</a:t>
            </a:r>
            <a:endParaRPr lang="en-US" altLang="zh-CN" sz="2800" b="0" dirty="0">
              <a:solidFill>
                <a:srgbClr val="800000"/>
              </a:solidFill>
              <a:latin typeface="楷体_GB2312" pitchFamily="49" charset="-122"/>
              <a:ea typeface="楷体_GB2312" pitchFamily="49" charset="-122"/>
            </a:endParaRPr>
          </a:p>
          <a:p>
            <a:pPr eaLnBrk="1" hangingPunct="1">
              <a:lnSpc>
                <a:spcPct val="150000"/>
              </a:lnSpc>
              <a:buFont typeface="Wingdings" panose="05000000000000000000" pitchFamily="2" charset="2"/>
              <a:buNone/>
            </a:pPr>
            <a:r>
              <a:rPr lang="zh-CN" altLang="en-US" sz="2800" dirty="0">
                <a:solidFill>
                  <a:srgbClr val="692AA2"/>
                </a:solidFill>
                <a:latin typeface="楷体_GB2312" pitchFamily="49" charset="-122"/>
                <a:ea typeface="楷体_GB2312" pitchFamily="49" charset="-122"/>
              </a:rPr>
              <a:t>      天线是标签与阅读器之间传输数据的发射、接收装置</a:t>
            </a:r>
            <a:r>
              <a:rPr lang="zh-CN" altLang="en-US" sz="2800" dirty="0">
                <a:latin typeface="楷体_GB2312" pitchFamily="49" charset="-122"/>
                <a:ea typeface="楷体_GB2312" pitchFamily="49" charset="-122"/>
              </a:rPr>
              <a:t>。在实际应用中，除了系统功率，天线的形状和相对位置也会影响数据的发射和接收，需要专业人员对系统的天线进行设计、安装。 </a:t>
            </a:r>
          </a:p>
        </p:txBody>
      </p:sp>
      <p:sp>
        <p:nvSpPr>
          <p:cNvPr id="4" name="Rectangle 2">
            <a:extLst>
              <a:ext uri="{FF2B5EF4-FFF2-40B4-BE49-F238E27FC236}">
                <a16:creationId xmlns:a16="http://schemas.microsoft.com/office/drawing/2014/main" id="{97B03B2B-BC34-4E80-A72E-A739B0ECCACD}"/>
              </a:ext>
            </a:extLst>
          </p:cNvPr>
          <p:cNvSpPr txBox="1">
            <a:spLocks noChangeArrowheads="1"/>
          </p:cNvSpPr>
          <p:nvPr/>
        </p:nvSpPr>
        <p:spPr bwMode="auto">
          <a:xfrm>
            <a:off x="649200" y="188640"/>
            <a:ext cx="9064800" cy="7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lang="zh-CN" altLang="en-US" sz="4400" b="1" smtClean="0">
                <a:solidFill>
                  <a:srgbClr val="333399"/>
                </a:solidFill>
                <a:latin typeface="+mj-lt"/>
                <a:ea typeface="+mj-ea"/>
                <a:cs typeface="+mj-cs"/>
              </a:defRPr>
            </a:lvl1pPr>
            <a:lvl2pPr algn="l" rtl="0" eaLnBrk="1" fontAlgn="base" hangingPunct="1">
              <a:spcBef>
                <a:spcPct val="0"/>
              </a:spcBef>
              <a:spcAft>
                <a:spcPct val="0"/>
              </a:spcAft>
              <a:defRPr sz="4400">
                <a:solidFill>
                  <a:srgbClr val="333399"/>
                </a:solidFill>
                <a:latin typeface="Arial" charset="0"/>
                <a:ea typeface="黑体" pitchFamily="2" charset="-122"/>
              </a:defRPr>
            </a:lvl2pPr>
            <a:lvl3pPr algn="l" rtl="0" eaLnBrk="1" fontAlgn="base" hangingPunct="1">
              <a:spcBef>
                <a:spcPct val="0"/>
              </a:spcBef>
              <a:spcAft>
                <a:spcPct val="0"/>
              </a:spcAft>
              <a:defRPr sz="4400">
                <a:solidFill>
                  <a:srgbClr val="333399"/>
                </a:solidFill>
                <a:latin typeface="Arial" charset="0"/>
                <a:ea typeface="黑体" pitchFamily="2" charset="-122"/>
              </a:defRPr>
            </a:lvl3pPr>
            <a:lvl4pPr algn="l" rtl="0" eaLnBrk="1" fontAlgn="base" hangingPunct="1">
              <a:spcBef>
                <a:spcPct val="0"/>
              </a:spcBef>
              <a:spcAft>
                <a:spcPct val="0"/>
              </a:spcAft>
              <a:defRPr sz="4400">
                <a:solidFill>
                  <a:srgbClr val="333399"/>
                </a:solidFill>
                <a:latin typeface="Arial" charset="0"/>
                <a:ea typeface="黑体" pitchFamily="2" charset="-122"/>
              </a:defRPr>
            </a:lvl4pPr>
            <a:lvl5pPr algn="l" rtl="0" eaLnBrk="1" fontAlgn="base" hangingPunct="1">
              <a:spcBef>
                <a:spcPct val="0"/>
              </a:spcBef>
              <a:spcAft>
                <a:spcPct val="0"/>
              </a:spcAft>
              <a:defRPr sz="4400">
                <a:solidFill>
                  <a:srgbClr val="333399"/>
                </a:solidFill>
                <a:latin typeface="Arial" charset="0"/>
                <a:ea typeface="黑体" pitchFamily="2" charset="-122"/>
              </a:defRPr>
            </a:lvl5pPr>
            <a:lvl6pPr marL="457200" algn="l" rtl="0" eaLnBrk="1" fontAlgn="base" hangingPunct="1">
              <a:spcBef>
                <a:spcPct val="0"/>
              </a:spcBef>
              <a:spcAft>
                <a:spcPct val="0"/>
              </a:spcAft>
              <a:defRPr sz="4400">
                <a:solidFill>
                  <a:srgbClr val="333399"/>
                </a:solidFill>
                <a:latin typeface="Arial" charset="0"/>
                <a:ea typeface="黑体" pitchFamily="2" charset="-122"/>
              </a:defRPr>
            </a:lvl6pPr>
            <a:lvl7pPr marL="914400" algn="l" rtl="0" eaLnBrk="1" fontAlgn="base" hangingPunct="1">
              <a:spcBef>
                <a:spcPct val="0"/>
              </a:spcBef>
              <a:spcAft>
                <a:spcPct val="0"/>
              </a:spcAft>
              <a:defRPr sz="4400">
                <a:solidFill>
                  <a:srgbClr val="333399"/>
                </a:solidFill>
                <a:latin typeface="Arial" charset="0"/>
                <a:ea typeface="黑体" pitchFamily="2" charset="-122"/>
              </a:defRPr>
            </a:lvl7pPr>
            <a:lvl8pPr marL="1371600" algn="l" rtl="0" eaLnBrk="1" fontAlgn="base" hangingPunct="1">
              <a:spcBef>
                <a:spcPct val="0"/>
              </a:spcBef>
              <a:spcAft>
                <a:spcPct val="0"/>
              </a:spcAft>
              <a:defRPr sz="4400">
                <a:solidFill>
                  <a:srgbClr val="333399"/>
                </a:solidFill>
                <a:latin typeface="Arial" charset="0"/>
                <a:ea typeface="黑体" pitchFamily="2" charset="-122"/>
              </a:defRPr>
            </a:lvl8pPr>
            <a:lvl9pPr marL="1828800" algn="l" rtl="0" eaLnBrk="1" fontAlgn="base" hangingPunct="1">
              <a:spcBef>
                <a:spcPct val="0"/>
              </a:spcBef>
              <a:spcAft>
                <a:spcPct val="0"/>
              </a:spcAft>
              <a:defRPr sz="4400">
                <a:solidFill>
                  <a:srgbClr val="333399"/>
                </a:solidFill>
                <a:latin typeface="Arial" charset="0"/>
                <a:ea typeface="黑体" pitchFamily="2" charset="-122"/>
              </a:defRPr>
            </a:lvl9pPr>
          </a:lstStyle>
          <a:p>
            <a:r>
              <a:rPr lang="en-US" altLang="zh-CN" sz="3200" kern="0" dirty="0">
                <a:solidFill>
                  <a:srgbClr val="0000FF"/>
                </a:solidFill>
                <a:latin typeface="楷体_GB2312" pitchFamily="49" charset="-122"/>
                <a:ea typeface="楷体_GB2312" pitchFamily="49" charset="-122"/>
              </a:rPr>
              <a:t>(</a:t>
            </a:r>
            <a:r>
              <a:rPr lang="zh-CN" altLang="en-US" sz="3200" kern="0" dirty="0">
                <a:solidFill>
                  <a:srgbClr val="0000FF"/>
                </a:solidFill>
                <a:latin typeface="楷体_GB2312" pitchFamily="49" charset="-122"/>
                <a:ea typeface="楷体_GB2312" pitchFamily="49" charset="-122"/>
              </a:rPr>
              <a:t>六</a:t>
            </a:r>
            <a:r>
              <a:rPr lang="en-US" altLang="zh-CN" sz="3200" kern="0" dirty="0">
                <a:solidFill>
                  <a:srgbClr val="0000FF"/>
                </a:solidFill>
                <a:latin typeface="楷体_GB2312" pitchFamily="49" charset="-122"/>
                <a:ea typeface="楷体_GB2312" pitchFamily="49" charset="-122"/>
              </a:rPr>
              <a:t>)</a:t>
            </a:r>
            <a:r>
              <a:rPr lang="zh-CN" altLang="en-US" sz="3200" kern="0" dirty="0">
                <a:solidFill>
                  <a:srgbClr val="0000FF"/>
                </a:solidFill>
                <a:latin typeface="楷体_GB2312" pitchFamily="49" charset="-122"/>
                <a:ea typeface="楷体_GB2312" pitchFamily="49" charset="-122"/>
              </a:rPr>
              <a:t>射频识别系统的组成</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AB9FCA11-6D2F-4CF0-BE3E-83A67DC688C3}"/>
              </a:ext>
            </a:extLst>
          </p:cNvPr>
          <p:cNvSpPr>
            <a:spLocks noGrp="1" noChangeArrowheads="1"/>
          </p:cNvSpPr>
          <p:nvPr>
            <p:ph type="body" idx="1"/>
          </p:nvPr>
        </p:nvSpPr>
        <p:spPr>
          <a:xfrm>
            <a:off x="1595439" y="1196976"/>
            <a:ext cx="6842125" cy="5661025"/>
          </a:xfrm>
        </p:spPr>
        <p:txBody>
          <a:bodyPr/>
          <a:lstStyle/>
          <a:p>
            <a:pPr>
              <a:lnSpc>
                <a:spcPct val="150000"/>
              </a:lnSpc>
              <a:buFont typeface="Wingdings" panose="05000000000000000000" pitchFamily="2" charset="2"/>
              <a:buNone/>
            </a:pPr>
            <a:r>
              <a:rPr lang="en-US" altLang="zh-CN" sz="2800" dirty="0">
                <a:solidFill>
                  <a:srgbClr val="C00000"/>
                </a:solidFill>
                <a:latin typeface="楷体_GB2312" pitchFamily="49" charset="-122"/>
                <a:ea typeface="楷体_GB2312" pitchFamily="49" charset="-122"/>
              </a:rPr>
              <a:t>1.</a:t>
            </a:r>
            <a:r>
              <a:rPr lang="zh-CN" altLang="en-US" sz="2800" dirty="0">
                <a:solidFill>
                  <a:srgbClr val="C00000"/>
                </a:solidFill>
                <a:latin typeface="楷体_GB2312" pitchFamily="49" charset="-122"/>
                <a:ea typeface="楷体_GB2312" pitchFamily="49" charset="-122"/>
              </a:rPr>
              <a:t>读写器将设定的数据无线电载波信号经过发射天线向外发射。</a:t>
            </a: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当射频识别标签进入发射天线工作区时被激活并将信息代码经天线发射出去。</a:t>
            </a:r>
          </a:p>
          <a:p>
            <a:pPr>
              <a:lnSpc>
                <a:spcPct val="150000"/>
              </a:lnSpc>
              <a:buFont typeface="Wingdings" panose="05000000000000000000" pitchFamily="2" charset="2"/>
              <a:buNone/>
            </a:pPr>
            <a:r>
              <a:rPr lang="en-US" altLang="zh-CN" sz="2800" dirty="0">
                <a:solidFill>
                  <a:srgbClr val="C00000"/>
                </a:solidFill>
                <a:latin typeface="楷体_GB2312" pitchFamily="49" charset="-122"/>
                <a:ea typeface="楷体_GB2312" pitchFamily="49" charset="-122"/>
              </a:rPr>
              <a:t>3.</a:t>
            </a:r>
            <a:r>
              <a:rPr lang="zh-CN" altLang="en-US" sz="2800" dirty="0">
                <a:solidFill>
                  <a:srgbClr val="C00000"/>
                </a:solidFill>
                <a:latin typeface="楷体_GB2312" pitchFamily="49" charset="-122"/>
                <a:ea typeface="楷体_GB2312" pitchFamily="49" charset="-122"/>
              </a:rPr>
              <a:t>系统的接收天线接收到射频识别标签发出的载波信号，经天线的调节器传给读写器。读写器对接收到的信号进行解调解码，送后台计算机控制器。</a:t>
            </a:r>
          </a:p>
        </p:txBody>
      </p:sp>
      <p:sp>
        <p:nvSpPr>
          <p:cNvPr id="96259" name="Rectangle 2">
            <a:extLst>
              <a:ext uri="{FF2B5EF4-FFF2-40B4-BE49-F238E27FC236}">
                <a16:creationId xmlns:a16="http://schemas.microsoft.com/office/drawing/2014/main" id="{A51CA23F-D2B4-437A-9991-6C04840B7FC0}"/>
              </a:ext>
            </a:extLst>
          </p:cNvPr>
          <p:cNvSpPr>
            <a:spLocks noGrp="1" noChangeArrowheads="1"/>
          </p:cNvSpPr>
          <p:nvPr>
            <p:ph type="title"/>
          </p:nvPr>
        </p:nvSpPr>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七</a:t>
            </a:r>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射频识别系统的工作过程</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7B06A42B-1BE5-4DD4-9705-8158B327C168}"/>
              </a:ext>
            </a:extLst>
          </p:cNvPr>
          <p:cNvSpPr>
            <a:spLocks noGrp="1" noChangeArrowheads="1"/>
          </p:cNvSpPr>
          <p:nvPr>
            <p:ph type="body" idx="1"/>
          </p:nvPr>
        </p:nvSpPr>
        <p:spPr>
          <a:xfrm>
            <a:off x="1639889" y="1196976"/>
            <a:ext cx="6842125" cy="5661025"/>
          </a:xfrm>
        </p:spPr>
        <p:txBody>
          <a:bodyPr/>
          <a:lstStyle/>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4.</a:t>
            </a:r>
            <a:r>
              <a:rPr lang="zh-CN" altLang="en-US" sz="2800" dirty="0">
                <a:latin typeface="楷体_GB2312" pitchFamily="49" charset="-122"/>
                <a:ea typeface="楷体_GB2312" pitchFamily="49" charset="-122"/>
              </a:rPr>
              <a:t>计算机控制器根据逻辑运算判断该射频识别标签合法性，针对不同设定作出相应处理和控制，发出指令信号控制执行机构动作。</a:t>
            </a:r>
          </a:p>
          <a:p>
            <a:pPr>
              <a:lnSpc>
                <a:spcPct val="150000"/>
              </a:lnSpc>
              <a:buFont typeface="Wingdings" panose="05000000000000000000" pitchFamily="2" charset="2"/>
              <a:buNone/>
            </a:pPr>
            <a:r>
              <a:rPr lang="en-US" altLang="zh-CN" sz="2800" dirty="0">
                <a:solidFill>
                  <a:srgbClr val="C00000"/>
                </a:solidFill>
                <a:latin typeface="楷体_GB2312" pitchFamily="49" charset="-122"/>
                <a:ea typeface="楷体_GB2312" pitchFamily="49" charset="-122"/>
              </a:rPr>
              <a:t>5.</a:t>
            </a:r>
            <a:r>
              <a:rPr lang="zh-CN" altLang="en-US" sz="2800" dirty="0">
                <a:solidFill>
                  <a:srgbClr val="C00000"/>
                </a:solidFill>
                <a:latin typeface="楷体_GB2312" pitchFamily="49" charset="-122"/>
                <a:ea typeface="楷体_GB2312" pitchFamily="49" charset="-122"/>
              </a:rPr>
              <a:t>执行机构按计算机的指令动作。</a:t>
            </a:r>
          </a:p>
          <a:p>
            <a:pPr>
              <a:lnSpc>
                <a:spcPct val="150000"/>
              </a:lnSpc>
              <a:buFont typeface="Wingdings" panose="05000000000000000000" pitchFamily="2" charset="2"/>
              <a:buNone/>
            </a:pPr>
            <a:r>
              <a:rPr lang="en-US" altLang="zh-CN" sz="2800" dirty="0">
                <a:latin typeface="楷体_GB2312" pitchFamily="49" charset="-122"/>
                <a:ea typeface="楷体_GB2312" pitchFamily="49" charset="-122"/>
              </a:rPr>
              <a:t>6.</a:t>
            </a:r>
            <a:r>
              <a:rPr lang="zh-CN" altLang="en-US" sz="2800" dirty="0">
                <a:latin typeface="楷体_GB2312" pitchFamily="49" charset="-122"/>
                <a:ea typeface="楷体_GB2312" pitchFamily="49" charset="-122"/>
              </a:rPr>
              <a:t>通过计算机通信网络将各个监控点连接起来，构成总控信息平台，根据不同项目设计不同软件来完成要达到的功能。</a:t>
            </a:r>
          </a:p>
        </p:txBody>
      </p:sp>
      <p:sp>
        <p:nvSpPr>
          <p:cNvPr id="97283" name="Rectangle 2">
            <a:extLst>
              <a:ext uri="{FF2B5EF4-FFF2-40B4-BE49-F238E27FC236}">
                <a16:creationId xmlns:a16="http://schemas.microsoft.com/office/drawing/2014/main" id="{A4BD5E33-09C7-4EFD-A17F-19A51D4A2805}"/>
              </a:ext>
            </a:extLst>
          </p:cNvPr>
          <p:cNvSpPr>
            <a:spLocks noGrp="1" noChangeArrowheads="1"/>
          </p:cNvSpPr>
          <p:nvPr>
            <p:ph type="title"/>
          </p:nvPr>
        </p:nvSpPr>
        <p:spPr/>
        <p:txBody>
          <a:bodyPr/>
          <a:lstStyle/>
          <a:p>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七</a:t>
            </a:r>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射频识别系统的工作过程</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56C3809E-B6E8-487B-B754-AC4B25536DD7}"/>
              </a:ext>
            </a:extLst>
          </p:cNvPr>
          <p:cNvSpPr>
            <a:spLocks noGrp="1" noChangeArrowheads="1"/>
          </p:cNvSpPr>
          <p:nvPr>
            <p:ph type="title"/>
          </p:nvPr>
        </p:nvSpPr>
        <p:spPr/>
        <p:txBody>
          <a:bodyPr/>
          <a:lstStyle/>
          <a:p>
            <a:pPr eaLnBrk="1" hangingPunct="1"/>
            <a:r>
              <a:rPr lang="zh-CN" altLang="en-US" sz="3200" dirty="0">
                <a:solidFill>
                  <a:srgbClr val="0000FF"/>
                </a:solidFill>
                <a:latin typeface="楷体_GB2312" pitchFamily="49" charset="-122"/>
                <a:ea typeface="楷体_GB2312" pitchFamily="49" charset="-122"/>
              </a:rPr>
              <a:t>（八</a:t>
            </a:r>
            <a:r>
              <a:rPr lang="en-US" altLang="zh-CN" sz="3200" dirty="0">
                <a:solidFill>
                  <a:srgbClr val="0000FF"/>
                </a:solidFill>
                <a:latin typeface="楷体_GB2312" pitchFamily="49" charset="-122"/>
                <a:ea typeface="楷体_GB2312" pitchFamily="49" charset="-122"/>
              </a:rPr>
              <a:t>)</a:t>
            </a:r>
            <a:r>
              <a:rPr lang="zh-CN" altLang="en-US" sz="3200" dirty="0">
                <a:solidFill>
                  <a:srgbClr val="0000FF"/>
                </a:solidFill>
                <a:latin typeface="楷体_GB2312" pitchFamily="49" charset="-122"/>
                <a:ea typeface="楷体_GB2312" pitchFamily="49" charset="-122"/>
              </a:rPr>
              <a:t>射频识别系统的应用类型</a:t>
            </a:r>
            <a:endParaRPr lang="zh-CN" altLang="en-US" sz="3200" dirty="0">
              <a:solidFill>
                <a:srgbClr val="0000FF"/>
              </a:solidFill>
              <a:ea typeface="宋体" panose="02010600030101010101" pitchFamily="2" charset="-122"/>
            </a:endParaRPr>
          </a:p>
        </p:txBody>
      </p:sp>
      <p:sp>
        <p:nvSpPr>
          <p:cNvPr id="7" name="AutoShape 7">
            <a:extLst>
              <a:ext uri="{FF2B5EF4-FFF2-40B4-BE49-F238E27FC236}">
                <a16:creationId xmlns:a16="http://schemas.microsoft.com/office/drawing/2014/main" id="{4C126DC3-5648-4908-995F-CF4557D4B62A}"/>
              </a:ext>
            </a:extLst>
          </p:cNvPr>
          <p:cNvSpPr>
            <a:spLocks noChangeArrowheads="1"/>
          </p:cNvSpPr>
          <p:nvPr/>
        </p:nvSpPr>
        <p:spPr bwMode="gray">
          <a:xfrm>
            <a:off x="595313" y="5357813"/>
            <a:ext cx="2286000" cy="1071562"/>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zh-CN" altLang="en-US" sz="2800" b="1" dirty="0">
                <a:solidFill>
                  <a:srgbClr val="FFFF00"/>
                </a:solidFill>
                <a:latin typeface="Arial" charset="0"/>
                <a:ea typeface="楷体_GB2312" pitchFamily="49" charset="-122"/>
              </a:rPr>
              <a:t>邮政包裹管理</a:t>
            </a:r>
          </a:p>
        </p:txBody>
      </p:sp>
      <p:sp>
        <p:nvSpPr>
          <p:cNvPr id="11" name="AutoShape 10">
            <a:extLst>
              <a:ext uri="{FF2B5EF4-FFF2-40B4-BE49-F238E27FC236}">
                <a16:creationId xmlns:a16="http://schemas.microsoft.com/office/drawing/2014/main" id="{BC48034A-6BCF-40ED-BE4D-7EEBC6177A0D}"/>
              </a:ext>
            </a:extLst>
          </p:cNvPr>
          <p:cNvSpPr>
            <a:spLocks noChangeArrowheads="1"/>
          </p:cNvSpPr>
          <p:nvPr/>
        </p:nvSpPr>
        <p:spPr bwMode="gray">
          <a:xfrm>
            <a:off x="6861176" y="5429251"/>
            <a:ext cx="2663825" cy="1008063"/>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zh-CN" altLang="en-US" sz="2800" b="1" dirty="0">
                <a:solidFill>
                  <a:srgbClr val="FFFF00"/>
                </a:solidFill>
                <a:latin typeface="Arial" charset="0"/>
                <a:ea typeface="楷体_GB2312" pitchFamily="49" charset="-122"/>
              </a:rPr>
              <a:t>集装箱识别系统</a:t>
            </a:r>
          </a:p>
        </p:txBody>
      </p:sp>
      <p:sp>
        <p:nvSpPr>
          <p:cNvPr id="12" name="AutoShape 10">
            <a:extLst>
              <a:ext uri="{FF2B5EF4-FFF2-40B4-BE49-F238E27FC236}">
                <a16:creationId xmlns:a16="http://schemas.microsoft.com/office/drawing/2014/main" id="{022261EE-4621-4DFB-9826-DE193520E935}"/>
              </a:ext>
            </a:extLst>
          </p:cNvPr>
          <p:cNvSpPr>
            <a:spLocks noChangeArrowheads="1"/>
          </p:cNvSpPr>
          <p:nvPr/>
        </p:nvSpPr>
        <p:spPr bwMode="gray">
          <a:xfrm>
            <a:off x="3452814" y="5429250"/>
            <a:ext cx="2949575" cy="928688"/>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en-US" altLang="en-US" sz="2800" b="1" dirty="0">
                <a:solidFill>
                  <a:srgbClr val="FFFF00"/>
                </a:solidFill>
                <a:latin typeface="楷体_GB2312" pitchFamily="49" charset="-122"/>
                <a:ea typeface="楷体_GB2312" pitchFamily="49" charset="-122"/>
              </a:rPr>
              <a:t>RFID</a:t>
            </a:r>
            <a:r>
              <a:rPr lang="zh-CN" altLang="en-US" sz="2800" b="1" dirty="0">
                <a:solidFill>
                  <a:srgbClr val="FFFF00"/>
                </a:solidFill>
                <a:latin typeface="楷体_GB2312" pitchFamily="49" charset="-122"/>
                <a:ea typeface="楷体_GB2312" pitchFamily="49" charset="-122"/>
              </a:rPr>
              <a:t>库</a:t>
            </a:r>
            <a:r>
              <a:rPr lang="zh-CN" altLang="en-US" sz="2800" b="1" dirty="0">
                <a:solidFill>
                  <a:srgbClr val="FFFF00"/>
                </a:solidFill>
                <a:latin typeface="Arial" charset="0"/>
                <a:ea typeface="楷体_GB2312" pitchFamily="49" charset="-122"/>
              </a:rPr>
              <a:t>存跟踪系统</a:t>
            </a:r>
          </a:p>
        </p:txBody>
      </p:sp>
      <p:sp>
        <p:nvSpPr>
          <p:cNvPr id="147464" name="AutoShape 8">
            <a:extLst>
              <a:ext uri="{FF2B5EF4-FFF2-40B4-BE49-F238E27FC236}">
                <a16:creationId xmlns:a16="http://schemas.microsoft.com/office/drawing/2014/main" id="{81BCC7DF-C6E6-4FFD-B9AD-6B8CEC233F20}"/>
              </a:ext>
            </a:extLst>
          </p:cNvPr>
          <p:cNvSpPr>
            <a:spLocks noChangeArrowheads="1"/>
          </p:cNvSpPr>
          <p:nvPr/>
        </p:nvSpPr>
        <p:spPr bwMode="gray">
          <a:xfrm>
            <a:off x="6138864" y="4357689"/>
            <a:ext cx="3386137" cy="1285875"/>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zh-CN" altLang="en-US" sz="2800" b="1" dirty="0">
                <a:solidFill>
                  <a:srgbClr val="FFFF00"/>
                </a:solidFill>
                <a:latin typeface="Arial" charset="0"/>
                <a:ea typeface="楷体_GB2312" pitchFamily="49" charset="-122"/>
              </a:rPr>
              <a:t>便携式数据采集系统</a:t>
            </a:r>
          </a:p>
        </p:txBody>
      </p:sp>
      <p:sp>
        <p:nvSpPr>
          <p:cNvPr id="8" name="AutoShape 7">
            <a:extLst>
              <a:ext uri="{FF2B5EF4-FFF2-40B4-BE49-F238E27FC236}">
                <a16:creationId xmlns:a16="http://schemas.microsoft.com/office/drawing/2014/main" id="{78F75A4A-D5E2-4923-B446-B057E56613E0}"/>
              </a:ext>
            </a:extLst>
          </p:cNvPr>
          <p:cNvSpPr>
            <a:spLocks noChangeArrowheads="1"/>
          </p:cNvSpPr>
          <p:nvPr/>
        </p:nvSpPr>
        <p:spPr bwMode="gray">
          <a:xfrm>
            <a:off x="809626" y="4286251"/>
            <a:ext cx="5072063" cy="1357313"/>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zh-CN" altLang="en-US" sz="2800" b="1" dirty="0">
                <a:solidFill>
                  <a:srgbClr val="FFFF00"/>
                </a:solidFill>
                <a:latin typeface="Arial" charset="0"/>
                <a:ea typeface="楷体_GB2312" pitchFamily="49" charset="-122"/>
              </a:rPr>
              <a:t>生产物流的自动化及过程控制</a:t>
            </a:r>
          </a:p>
        </p:txBody>
      </p:sp>
      <p:sp>
        <p:nvSpPr>
          <p:cNvPr id="147463" name="AutoShape 7">
            <a:extLst>
              <a:ext uri="{FF2B5EF4-FFF2-40B4-BE49-F238E27FC236}">
                <a16:creationId xmlns:a16="http://schemas.microsoft.com/office/drawing/2014/main" id="{2E1FC71F-4974-47E2-BDD5-586E3E93BE7F}"/>
              </a:ext>
            </a:extLst>
          </p:cNvPr>
          <p:cNvSpPr>
            <a:spLocks noChangeArrowheads="1"/>
          </p:cNvSpPr>
          <p:nvPr/>
        </p:nvSpPr>
        <p:spPr bwMode="gray">
          <a:xfrm>
            <a:off x="4095751" y="3429001"/>
            <a:ext cx="2962275" cy="1069975"/>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zh-CN" altLang="en-US" sz="2800" b="1" dirty="0">
                <a:solidFill>
                  <a:srgbClr val="FFFF00"/>
                </a:solidFill>
                <a:latin typeface="Arial" charset="0"/>
                <a:ea typeface="楷体_GB2312" pitchFamily="49" charset="-122"/>
              </a:rPr>
              <a:t>高速公路自动收费</a:t>
            </a:r>
          </a:p>
        </p:txBody>
      </p:sp>
      <p:sp>
        <p:nvSpPr>
          <p:cNvPr id="10" name="AutoShape 7">
            <a:extLst>
              <a:ext uri="{FF2B5EF4-FFF2-40B4-BE49-F238E27FC236}">
                <a16:creationId xmlns:a16="http://schemas.microsoft.com/office/drawing/2014/main" id="{82B44705-E333-4FD2-8BA9-74DE58B1EDBE}"/>
              </a:ext>
            </a:extLst>
          </p:cNvPr>
          <p:cNvSpPr>
            <a:spLocks noChangeArrowheads="1"/>
          </p:cNvSpPr>
          <p:nvPr/>
        </p:nvSpPr>
        <p:spPr bwMode="gray">
          <a:xfrm>
            <a:off x="1023939" y="3286125"/>
            <a:ext cx="2928937" cy="1214438"/>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zh-CN" altLang="en-US" sz="2800" b="1" dirty="0">
                <a:solidFill>
                  <a:srgbClr val="FFFF00"/>
                </a:solidFill>
                <a:latin typeface="Arial" charset="0"/>
                <a:ea typeface="楷体_GB2312" pitchFamily="49" charset="-122"/>
              </a:rPr>
              <a:t>铁路货运编组调度</a:t>
            </a:r>
          </a:p>
        </p:txBody>
      </p:sp>
      <p:sp>
        <p:nvSpPr>
          <p:cNvPr id="147466" name="AutoShape 10">
            <a:extLst>
              <a:ext uri="{FF2B5EF4-FFF2-40B4-BE49-F238E27FC236}">
                <a16:creationId xmlns:a16="http://schemas.microsoft.com/office/drawing/2014/main" id="{B6F845DC-89AA-473D-9AC7-254A67547F59}"/>
              </a:ext>
            </a:extLst>
          </p:cNvPr>
          <p:cNvSpPr>
            <a:spLocks noChangeArrowheads="1"/>
          </p:cNvSpPr>
          <p:nvPr/>
        </p:nvSpPr>
        <p:spPr bwMode="gray">
          <a:xfrm>
            <a:off x="7310439" y="3357563"/>
            <a:ext cx="1785937" cy="1071562"/>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zh-CN" altLang="en-US" sz="2800" b="1" dirty="0">
                <a:solidFill>
                  <a:srgbClr val="FFFF00"/>
                </a:solidFill>
                <a:latin typeface="Arial" charset="0"/>
                <a:ea typeface="楷体_GB2312" pitchFamily="49" charset="-122"/>
              </a:rPr>
              <a:t>定位系统</a:t>
            </a:r>
          </a:p>
        </p:txBody>
      </p:sp>
      <p:sp>
        <p:nvSpPr>
          <p:cNvPr id="147465" name="AutoShape 9">
            <a:extLst>
              <a:ext uri="{FF2B5EF4-FFF2-40B4-BE49-F238E27FC236}">
                <a16:creationId xmlns:a16="http://schemas.microsoft.com/office/drawing/2014/main" id="{534AAE7B-2A1A-416B-A752-08D4B670065F}"/>
              </a:ext>
            </a:extLst>
          </p:cNvPr>
          <p:cNvSpPr>
            <a:spLocks noChangeArrowheads="1"/>
          </p:cNvSpPr>
          <p:nvPr/>
        </p:nvSpPr>
        <p:spPr bwMode="gray">
          <a:xfrm>
            <a:off x="2309814" y="2428875"/>
            <a:ext cx="2357437" cy="11430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zh-CN" altLang="en-US" sz="2800" b="1" dirty="0">
                <a:solidFill>
                  <a:srgbClr val="FFFF00"/>
                </a:solidFill>
                <a:latin typeface="Arial" charset="0"/>
                <a:ea typeface="楷体_GB2312" pitchFamily="49" charset="-122"/>
              </a:rPr>
              <a:t>物流控制系统</a:t>
            </a:r>
          </a:p>
        </p:txBody>
      </p:sp>
      <p:sp>
        <p:nvSpPr>
          <p:cNvPr id="9" name="AutoShape 7">
            <a:extLst>
              <a:ext uri="{FF2B5EF4-FFF2-40B4-BE49-F238E27FC236}">
                <a16:creationId xmlns:a16="http://schemas.microsoft.com/office/drawing/2014/main" id="{A29C8B6C-F841-48E8-9965-D42BEE25B002}"/>
              </a:ext>
            </a:extLst>
          </p:cNvPr>
          <p:cNvSpPr>
            <a:spLocks noChangeArrowheads="1"/>
          </p:cNvSpPr>
          <p:nvPr/>
        </p:nvSpPr>
        <p:spPr bwMode="gray">
          <a:xfrm>
            <a:off x="5095876" y="2428875"/>
            <a:ext cx="2714625" cy="11430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zh-CN" altLang="en-US" sz="2800" b="1" dirty="0">
                <a:solidFill>
                  <a:srgbClr val="FFFF00"/>
                </a:solidFill>
                <a:latin typeface="Arial" charset="0"/>
                <a:ea typeface="楷体_GB2312" pitchFamily="49" charset="-122"/>
              </a:rPr>
              <a:t>停车智能化管理</a:t>
            </a:r>
          </a:p>
        </p:txBody>
      </p:sp>
      <p:sp>
        <p:nvSpPr>
          <p:cNvPr id="13" name="AutoShape 10">
            <a:extLst>
              <a:ext uri="{FF2B5EF4-FFF2-40B4-BE49-F238E27FC236}">
                <a16:creationId xmlns:a16="http://schemas.microsoft.com/office/drawing/2014/main" id="{AE231CE9-3033-4169-949D-703EFC1DFA4B}"/>
              </a:ext>
            </a:extLst>
          </p:cNvPr>
          <p:cNvSpPr>
            <a:spLocks noChangeArrowheads="1"/>
          </p:cNvSpPr>
          <p:nvPr/>
        </p:nvSpPr>
        <p:spPr bwMode="gray">
          <a:xfrm>
            <a:off x="4024314" y="1643064"/>
            <a:ext cx="1785937" cy="1000125"/>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r>
              <a:rPr lang="en-US" altLang="en-US" sz="2800" b="1" dirty="0">
                <a:solidFill>
                  <a:srgbClr val="FFFF00"/>
                </a:solidFill>
                <a:latin typeface="楷体_GB2312" pitchFamily="49" charset="-122"/>
                <a:ea typeface="楷体_GB2312" pitchFamily="49" charset="-122"/>
              </a:rPr>
              <a:t>EAS</a:t>
            </a:r>
            <a:r>
              <a:rPr lang="zh-CN" altLang="en-US" sz="2800" b="1" dirty="0">
                <a:solidFill>
                  <a:srgbClr val="FFFF00"/>
                </a:solidFill>
                <a:latin typeface="Arial" charset="0"/>
                <a:ea typeface="楷体_GB2312" pitchFamily="49" charset="-122"/>
              </a:rPr>
              <a:t>系统</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AA4C09-9905-450E-93E4-F1A121980FFD}"/>
              </a:ext>
            </a:extLst>
          </p:cNvPr>
          <p:cNvSpPr>
            <a:spLocks noGrp="1"/>
          </p:cNvSpPr>
          <p:nvPr>
            <p:ph type="title"/>
          </p:nvPr>
        </p:nvSpPr>
        <p:spPr/>
        <p:txBody>
          <a:bodyPr/>
          <a:lstStyle/>
          <a:p>
            <a:r>
              <a:rPr lang="zh-CN" altLang="en-US" dirty="0"/>
              <a:t>第三节  信息传输与交换技术</a:t>
            </a:r>
          </a:p>
        </p:txBody>
      </p:sp>
      <p:sp>
        <p:nvSpPr>
          <p:cNvPr id="3" name="内容占位符 2">
            <a:extLst>
              <a:ext uri="{FF2B5EF4-FFF2-40B4-BE49-F238E27FC236}">
                <a16:creationId xmlns:a16="http://schemas.microsoft.com/office/drawing/2014/main" id="{33EE76EF-6472-44A0-B0FB-A75C89BE12C2}"/>
              </a:ext>
            </a:extLst>
          </p:cNvPr>
          <p:cNvSpPr>
            <a:spLocks noGrp="1"/>
          </p:cNvSpPr>
          <p:nvPr>
            <p:ph idx="1"/>
          </p:nvPr>
        </p:nvSpPr>
        <p:spPr/>
        <p:txBody>
          <a:bodyPr/>
          <a:lstStyle/>
          <a:p>
            <a:r>
              <a:rPr lang="zh-CN" altLang="en-US" dirty="0"/>
              <a:t>一、通信技术及发展</a:t>
            </a:r>
          </a:p>
          <a:p>
            <a:r>
              <a:rPr lang="zh-CN" altLang="en-US" dirty="0"/>
              <a:t>二、数据交换技术</a:t>
            </a:r>
          </a:p>
          <a:p>
            <a:r>
              <a:rPr lang="zh-CN" altLang="en-US" dirty="0"/>
              <a:t>三、实现</a:t>
            </a:r>
            <a:r>
              <a:rPr lang="en-US" altLang="zh-CN" dirty="0"/>
              <a:t>EDI</a:t>
            </a:r>
            <a:r>
              <a:rPr lang="zh-CN" altLang="en-US" dirty="0"/>
              <a:t>的特点与作用</a:t>
            </a:r>
          </a:p>
          <a:p>
            <a:r>
              <a:rPr lang="zh-CN" altLang="en-US" dirty="0"/>
              <a:t>四、</a:t>
            </a:r>
            <a:r>
              <a:rPr lang="en-US" altLang="zh-CN" dirty="0"/>
              <a:t>EDI</a:t>
            </a:r>
            <a:r>
              <a:rPr lang="zh-CN" altLang="en-US" dirty="0"/>
              <a:t>系统</a:t>
            </a:r>
          </a:p>
        </p:txBody>
      </p:sp>
      <p:sp>
        <p:nvSpPr>
          <p:cNvPr id="4" name="页脚占位符 3">
            <a:extLst>
              <a:ext uri="{FF2B5EF4-FFF2-40B4-BE49-F238E27FC236}">
                <a16:creationId xmlns:a16="http://schemas.microsoft.com/office/drawing/2014/main" id="{E168F037-D104-4E94-B4F3-146D4EA8A034}"/>
              </a:ext>
            </a:extLst>
          </p:cNvPr>
          <p:cNvSpPr>
            <a:spLocks noGrp="1"/>
          </p:cNvSpPr>
          <p:nvPr>
            <p:ph type="ftr" sz="quarter" idx="11"/>
          </p:nvPr>
        </p:nvSpPr>
        <p:spPr/>
        <p:txBody>
          <a:bodyPr/>
          <a:lstStyle/>
          <a:p>
            <a:endParaRPr lang="en-US" altLang="zh-CN"/>
          </a:p>
        </p:txBody>
      </p:sp>
    </p:spTree>
    <p:extLst>
      <p:ext uri="{BB962C8B-B14F-4D97-AF65-F5344CB8AC3E}">
        <p14:creationId xmlns:p14="http://schemas.microsoft.com/office/powerpoint/2010/main" val="341408816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1DE95901-D6C7-46F3-9C06-04883B87D90F}"/>
              </a:ext>
            </a:extLst>
          </p:cNvPr>
          <p:cNvSpPr>
            <a:spLocks noGrp="1" noChangeArrowheads="1"/>
          </p:cNvSpPr>
          <p:nvPr>
            <p:ph type="body" idx="1"/>
          </p:nvPr>
        </p:nvSpPr>
        <p:spPr>
          <a:xfrm>
            <a:off x="1381125" y="1182688"/>
            <a:ext cx="7100888" cy="5389562"/>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一、物流信息标准化</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信息技术推动了人类从工业社会过渡到信息社会。随着信息社会的到来，信息资源的开发，信息的生产处理和分配，已成为世界经济增长最快的产业之一。与信息产业不可分割的信息技术标准化，尤其是作为信息处理之基础的信息分类编码标准化工作，越来越受到人们的重视。</a:t>
            </a:r>
          </a:p>
        </p:txBody>
      </p:sp>
      <p:sp>
        <p:nvSpPr>
          <p:cNvPr id="99331" name="Rectangle 2">
            <a:extLst>
              <a:ext uri="{FF2B5EF4-FFF2-40B4-BE49-F238E27FC236}">
                <a16:creationId xmlns:a16="http://schemas.microsoft.com/office/drawing/2014/main" id="{5BA6A47E-DB3F-477F-8C2D-CB1EF596D99B}"/>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信息传输和交换技术</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48097ACF-DD9E-49E4-ACF1-14D72A8302D2}"/>
              </a:ext>
            </a:extLst>
          </p:cNvPr>
          <p:cNvSpPr>
            <a:spLocks noGrp="1" noChangeArrowheads="1"/>
          </p:cNvSpPr>
          <p:nvPr>
            <p:ph type="body" idx="1"/>
          </p:nvPr>
        </p:nvSpPr>
        <p:spPr>
          <a:xfrm>
            <a:off x="1354138" y="1196976"/>
            <a:ext cx="7270750" cy="5446713"/>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（一）信息标准化的内涵</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标准是对重复性事物和概念所做的统一规定，是以科学技术为依据制定的技术行为准则。标准化是在经济、技术、科学及管理的社会实践中，对重复性事务和概念通过制定、发布和实施标准，达到统一、化简、协调和选优，以获得最佳秩序和社会效益的过程。</a:t>
            </a:r>
          </a:p>
        </p:txBody>
      </p:sp>
      <p:sp>
        <p:nvSpPr>
          <p:cNvPr id="100355" name="Rectangle 2">
            <a:extLst>
              <a:ext uri="{FF2B5EF4-FFF2-40B4-BE49-F238E27FC236}">
                <a16:creationId xmlns:a16="http://schemas.microsoft.com/office/drawing/2014/main" id="{72635792-2F6C-456F-BFC2-E6B1D20E4521}"/>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信息传输和交换技术</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48BC7CD2-9700-4612-ABDF-D8FB82C68D1A}"/>
              </a:ext>
            </a:extLst>
          </p:cNvPr>
          <p:cNvSpPr>
            <a:spLocks noGrp="1" noChangeArrowheads="1"/>
          </p:cNvSpPr>
          <p:nvPr>
            <p:ph type="body" idx="1"/>
          </p:nvPr>
        </p:nvSpPr>
        <p:spPr>
          <a:xfrm>
            <a:off x="1381126" y="1268414"/>
            <a:ext cx="7286625" cy="5661025"/>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（一）信息标准化的内涵</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物流信息标准旨在汇集与物流信息系统相关的现有国家标准，提出待制定的相关国家标准，一方面明确标准制定工作的需求，另一方面反映现有标准化状况，为物流信息系统设计人员提供参考，它促进了物流活动的社会化、现代化和合理化。</a:t>
            </a:r>
          </a:p>
        </p:txBody>
      </p:sp>
      <p:sp>
        <p:nvSpPr>
          <p:cNvPr id="101379" name="Rectangle 2">
            <a:extLst>
              <a:ext uri="{FF2B5EF4-FFF2-40B4-BE49-F238E27FC236}">
                <a16:creationId xmlns:a16="http://schemas.microsoft.com/office/drawing/2014/main" id="{A7574854-81A3-4195-9657-BBDE191E8638}"/>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信息传输和交换技术</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8274DDF3-0E6F-4BBE-A33B-3483FEE7E188}"/>
              </a:ext>
            </a:extLst>
          </p:cNvPr>
          <p:cNvSpPr>
            <a:spLocks noGrp="1" noChangeArrowheads="1"/>
          </p:cNvSpPr>
          <p:nvPr>
            <p:ph type="body" idx="1"/>
          </p:nvPr>
        </p:nvSpPr>
        <p:spPr>
          <a:xfrm>
            <a:off x="1468439" y="1109664"/>
            <a:ext cx="7056437" cy="5748337"/>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（一）信息标准化内涵</a:t>
            </a:r>
          </a:p>
          <a:p>
            <a:pPr>
              <a:lnSpc>
                <a:spcPct val="150000"/>
              </a:lnSpc>
              <a:buFont typeface="Wingdings" panose="05000000000000000000" pitchFamily="2" charset="2"/>
              <a:buNone/>
            </a:pPr>
            <a:r>
              <a:rPr lang="zh-CN" altLang="en-US" sz="2800" dirty="0">
                <a:latin typeface="楷体_GB2312" pitchFamily="49" charset="-122"/>
                <a:ea typeface="楷体_GB2312" pitchFamily="49" charset="-122"/>
              </a:rPr>
              <a:t>      物流信息分类编码标准化是信息分类标准化工作的一个专业领域和分支，其核心是将信息分类编码标准化技术应用到现代物流系统中，实现物流信息系统的自动数据采集和系统间的数据交换与资源共享，促进物流活动的社会化、现代化和合理化，在实践中做到货畅其流。 </a:t>
            </a:r>
          </a:p>
        </p:txBody>
      </p:sp>
      <p:sp>
        <p:nvSpPr>
          <p:cNvPr id="102403" name="Rectangle 2">
            <a:extLst>
              <a:ext uri="{FF2B5EF4-FFF2-40B4-BE49-F238E27FC236}">
                <a16:creationId xmlns:a16="http://schemas.microsoft.com/office/drawing/2014/main" id="{F4D215FE-19B3-42A4-8E6F-896CD297FF2F}"/>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信息传输和交换技术</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276E6FDC-2556-4794-97FA-4195890B60CF}"/>
              </a:ext>
            </a:extLst>
          </p:cNvPr>
          <p:cNvSpPr>
            <a:spLocks noGrp="1" noChangeArrowheads="1"/>
          </p:cNvSpPr>
          <p:nvPr>
            <p:ph type="body" idx="1"/>
          </p:nvPr>
        </p:nvSpPr>
        <p:spPr>
          <a:xfrm>
            <a:off x="1452564" y="1196976"/>
            <a:ext cx="7286625" cy="5661025"/>
          </a:xfrm>
        </p:spPr>
        <p:txBody>
          <a:bodyPr/>
          <a:lstStyle/>
          <a:p>
            <a:pPr>
              <a:lnSpc>
                <a:spcPct val="150000"/>
              </a:lnSpc>
              <a:buFont typeface="Wingdings" panose="05000000000000000000" pitchFamily="2" charset="2"/>
              <a:buNone/>
            </a:pPr>
            <a:r>
              <a:rPr lang="zh-CN" altLang="en-US" sz="2800" dirty="0">
                <a:solidFill>
                  <a:srgbClr val="800000"/>
                </a:solidFill>
                <a:latin typeface="楷体_GB2312" pitchFamily="49" charset="-122"/>
                <a:ea typeface="楷体_GB2312" pitchFamily="49" charset="-122"/>
              </a:rPr>
              <a:t>（一）信息标准化的内涵</a:t>
            </a:r>
          </a:p>
          <a:p>
            <a:pPr>
              <a:lnSpc>
                <a:spcPct val="150000"/>
              </a:lnSpc>
              <a:buFont typeface="Wingdings" panose="05000000000000000000" pitchFamily="2" charset="2"/>
              <a:buNone/>
            </a:pPr>
            <a:r>
              <a:rPr lang="zh-CN" altLang="en-US" sz="2800" dirty="0">
                <a:ea typeface="宋体" panose="02010600030101010101" pitchFamily="2" charset="-122"/>
              </a:rPr>
              <a:t>         </a:t>
            </a:r>
            <a:r>
              <a:rPr lang="zh-CN" altLang="en-US" sz="2800" dirty="0">
                <a:solidFill>
                  <a:srgbClr val="0000CC"/>
                </a:solidFill>
                <a:latin typeface="楷体_GB2312" pitchFamily="49" charset="-122"/>
                <a:ea typeface="楷体_GB2312" pitchFamily="49" charset="-122"/>
              </a:rPr>
              <a:t>所谓信息分类编码就是对大量的信息进行合理分类，然后用代码加以表示。</a:t>
            </a:r>
            <a:r>
              <a:rPr lang="zh-CN" altLang="en-US" sz="2800" dirty="0">
                <a:latin typeface="楷体_GB2312" pitchFamily="49" charset="-122"/>
                <a:ea typeface="楷体_GB2312" pitchFamily="49" charset="-122"/>
              </a:rPr>
              <a:t>中国从</a:t>
            </a:r>
            <a:r>
              <a:rPr lang="en-US" altLang="zh-CN" sz="2800" dirty="0">
                <a:latin typeface="楷体_GB2312" pitchFamily="49" charset="-122"/>
                <a:ea typeface="楷体_GB2312" pitchFamily="49" charset="-122"/>
              </a:rPr>
              <a:t>1979</a:t>
            </a:r>
            <a:r>
              <a:rPr lang="zh-CN" altLang="en-US" sz="2800" dirty="0">
                <a:latin typeface="楷体_GB2312" pitchFamily="49" charset="-122"/>
                <a:ea typeface="楷体_GB2312" pitchFamily="49" charset="-122"/>
              </a:rPr>
              <a:t>年起着手制定有关标准，到现在已经发布了几十个信息分类编码标准，特别是干部、人事管理信息系统指标体系分类与代码，基本做到了数据元与分类代码齐备，构筑了一个较为完整的代码体系。</a:t>
            </a:r>
          </a:p>
        </p:txBody>
      </p:sp>
      <p:sp>
        <p:nvSpPr>
          <p:cNvPr id="103427" name="Rectangle 2">
            <a:extLst>
              <a:ext uri="{FF2B5EF4-FFF2-40B4-BE49-F238E27FC236}">
                <a16:creationId xmlns:a16="http://schemas.microsoft.com/office/drawing/2014/main" id="{5714674C-E246-499A-9D19-6D63241FCC9B}"/>
              </a:ext>
            </a:extLst>
          </p:cNvPr>
          <p:cNvSpPr>
            <a:spLocks noGrp="1" noChangeArrowheads="1"/>
          </p:cNvSpPr>
          <p:nvPr>
            <p:ph type="title"/>
          </p:nvPr>
        </p:nvSpPr>
        <p:spPr/>
        <p:txBody>
          <a:bodyPr/>
          <a:lstStyle/>
          <a:p>
            <a:r>
              <a:rPr lang="zh-CN" altLang="en-US" sz="3200" dirty="0">
                <a:solidFill>
                  <a:srgbClr val="0000FF"/>
                </a:solidFill>
                <a:latin typeface="楷体_GB2312" pitchFamily="49" charset="-122"/>
                <a:ea typeface="楷体_GB2312" pitchFamily="49" charset="-122"/>
              </a:rPr>
              <a:t>第三节 信息传输和交换技术</a:t>
            </a:r>
          </a:p>
        </p:txBody>
      </p:sp>
    </p:spTree>
  </p:cSld>
  <p:clrMapOvr>
    <a:masterClrMapping/>
  </p:clrMapOvr>
</p:sld>
</file>

<file path=ppt/theme/theme1.xml><?xml version="1.0" encoding="utf-8"?>
<a:theme xmlns:a="http://schemas.openxmlformats.org/drawingml/2006/main" name="cn2019">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cn920</Template>
  <TotalTime>562</TotalTime>
  <Words>9961</Words>
  <Application>Microsoft Office PowerPoint</Application>
  <PresentationFormat>A4 纸张(210x297 毫米)</PresentationFormat>
  <Paragraphs>868</Paragraphs>
  <Slides>146</Slides>
  <Notes>2</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3</vt:i4>
      </vt:variant>
      <vt:variant>
        <vt:lpstr>幻灯片标题</vt:lpstr>
      </vt:variant>
      <vt:variant>
        <vt:i4>146</vt:i4>
      </vt:variant>
    </vt:vector>
  </HeadingPairs>
  <TitlesOfParts>
    <vt:vector size="160" baseType="lpstr">
      <vt:lpstr>华文楷体</vt:lpstr>
      <vt:lpstr>楷体_GB2312</vt:lpstr>
      <vt:lpstr>宋体</vt:lpstr>
      <vt:lpstr>Arial</vt:lpstr>
      <vt:lpstr>Calibri</vt:lpstr>
      <vt:lpstr>Symbol</vt:lpstr>
      <vt:lpstr>Tahoma</vt:lpstr>
      <vt:lpstr>Times New Roman</vt:lpstr>
      <vt:lpstr>Verdana</vt:lpstr>
      <vt:lpstr>Wingdings</vt:lpstr>
      <vt:lpstr>cn2019</vt:lpstr>
      <vt:lpstr>Clip</vt:lpstr>
      <vt:lpstr>Visio</vt:lpstr>
      <vt:lpstr>文档</vt:lpstr>
      <vt:lpstr>第四章 物流信息识别与处理技术</vt:lpstr>
      <vt:lpstr>第四章  物流信息识别与处理技术</vt:lpstr>
      <vt:lpstr>学习目的</vt:lpstr>
      <vt:lpstr>重点、难点提示</vt:lpstr>
      <vt:lpstr>第一节  条码识别技术</vt:lpstr>
      <vt:lpstr>一、条码识别技术及应用</vt:lpstr>
      <vt:lpstr>PowerPoint 演示文稿</vt:lpstr>
      <vt:lpstr>PowerPoint 演示文稿</vt:lpstr>
      <vt:lpstr>PowerPoint 演示文稿</vt:lpstr>
      <vt:lpstr>PowerPoint 演示文稿</vt:lpstr>
      <vt:lpstr>3.条码技术的特点</vt:lpstr>
      <vt:lpstr>4.条码的编码方法</vt:lpstr>
      <vt:lpstr>（二）常用条码</vt:lpstr>
      <vt:lpstr>（二）常用条码</vt:lpstr>
      <vt:lpstr>（二）常用条码</vt:lpstr>
      <vt:lpstr>（二）常用条码</vt:lpstr>
      <vt:lpstr>（二）常用条码</vt:lpstr>
      <vt:lpstr>（二）常用条码</vt:lpstr>
      <vt:lpstr>（二）常用条码</vt:lpstr>
      <vt:lpstr>（二）常用条码</vt:lpstr>
      <vt:lpstr>（二）常用条码</vt:lpstr>
      <vt:lpstr>（二）常用条码</vt:lpstr>
      <vt:lpstr>（三）EAN通用商品条码</vt:lpstr>
      <vt:lpstr>（三）EAN通用商品条码</vt:lpstr>
      <vt:lpstr>（三）EAN通用商品条码</vt:lpstr>
      <vt:lpstr>（三）EAN通用商品条码</vt:lpstr>
      <vt:lpstr>（三）EAN通用商品条码</vt:lpstr>
      <vt:lpstr>（三）EAN通用商品条码</vt:lpstr>
      <vt:lpstr>校验位的计算</vt:lpstr>
      <vt:lpstr>（三）EAN通用商品条码</vt:lpstr>
      <vt:lpstr>（三）EAN通用商品条码</vt:lpstr>
      <vt:lpstr>（三）EAN通用商品条码</vt:lpstr>
      <vt:lpstr>商品条码字符集的二进制数表示</vt:lpstr>
      <vt:lpstr>商品条码字符集示意图</vt:lpstr>
      <vt:lpstr>PowerPoint 演示文稿</vt:lpstr>
      <vt:lpstr>PowerPoint 演示文稿</vt:lpstr>
      <vt:lpstr>PowerPoint 演示文稿</vt:lpstr>
      <vt:lpstr>PowerPoint 演示文稿</vt:lpstr>
      <vt:lpstr>PowerPoint 演示文稿</vt:lpstr>
      <vt:lpstr>（三）EAN通用商品条码</vt:lpstr>
      <vt:lpstr>（三）EAN通用商品条码</vt:lpstr>
      <vt:lpstr>（三）EAN通用商品条码</vt:lpstr>
      <vt:lpstr>（三）EAN通用商品条码</vt:lpstr>
      <vt:lpstr>（三）EAN通用商品条码</vt:lpstr>
      <vt:lpstr>（三）EAN通用商品条码</vt:lpstr>
      <vt:lpstr>（三）EAN通用商品条码</vt:lpstr>
      <vt:lpstr>（三）EAN通用商品条码</vt:lpstr>
      <vt:lpstr>PowerPoint 演示文稿</vt:lpstr>
      <vt:lpstr>储  运  单  元  条  码</vt:lpstr>
      <vt:lpstr>储  运  单  元  条  码</vt:lpstr>
      <vt:lpstr>（三）EAN通用商品条码</vt:lpstr>
      <vt:lpstr>（三）EAN通用商品条码</vt:lpstr>
      <vt:lpstr>（三）EAN通用商品条码</vt:lpstr>
      <vt:lpstr>条码应用标识符含义</vt:lpstr>
      <vt:lpstr>PowerPoint 演示文稿</vt:lpstr>
      <vt:lpstr>PowerPoint 演示文稿</vt:lpstr>
      <vt:lpstr>PowerPoint 演示文稿</vt:lpstr>
      <vt:lpstr>PowerPoint 演示文稿</vt:lpstr>
      <vt:lpstr>⑵点阵式二维条码</vt:lpstr>
      <vt:lpstr>二维条码特点： </vt:lpstr>
      <vt:lpstr>PowerPoint 演示文稿</vt:lpstr>
      <vt:lpstr>（三）EAN通用商品条码</vt:lpstr>
      <vt:lpstr>（三）EAN通用商品条码</vt:lpstr>
      <vt:lpstr>二维条码应用案例---- PDF417在身份证管理的应用 </vt:lpstr>
      <vt:lpstr>PowerPoint 演示文稿</vt:lpstr>
      <vt:lpstr>PowerPoint 演示文稿</vt:lpstr>
      <vt:lpstr>(四)条码识读原理</vt:lpstr>
      <vt:lpstr>(四)条码识读原理</vt:lpstr>
      <vt:lpstr>PowerPoint 演示文稿</vt:lpstr>
      <vt:lpstr>PowerPoint 演示文稿</vt:lpstr>
      <vt:lpstr>第二节  射频识别技术及应用</vt:lpstr>
      <vt:lpstr>第二节 射频识别技术及应用</vt:lpstr>
      <vt:lpstr>二、射频识别技术及应用</vt:lpstr>
      <vt:lpstr>(二)RFID技术的特点</vt:lpstr>
      <vt:lpstr>（三）RFID标准</vt:lpstr>
      <vt:lpstr>（三）RFID标准</vt:lpstr>
      <vt:lpstr>（三）RFID标准</vt:lpstr>
      <vt:lpstr>(四)  RFID系统的基本组成</vt:lpstr>
      <vt:lpstr>(四)  RFID系统的基本组成</vt:lpstr>
      <vt:lpstr>(四)  RFID系统的基本组成</vt:lpstr>
      <vt:lpstr>(四)  RFID系统的基本组成</vt:lpstr>
      <vt:lpstr>(四)  RFID系统的基本组成</vt:lpstr>
      <vt:lpstr>(四)  RFID系统的基本组成</vt:lpstr>
      <vt:lpstr>(五)RFID系统的基本工作原理</vt:lpstr>
      <vt:lpstr>(五)RFID系统的基本工作原理</vt:lpstr>
      <vt:lpstr>(六)射频识别系统的组成</vt:lpstr>
      <vt:lpstr>(六)射频识别系统的组成</vt:lpstr>
      <vt:lpstr>(六)射频识别系统的组成</vt:lpstr>
      <vt:lpstr>(六)射频识别系统的组成</vt:lpstr>
      <vt:lpstr> </vt:lpstr>
      <vt:lpstr>(七)射频识别系统的工作过程</vt:lpstr>
      <vt:lpstr>(七)射频识别系统的工作过程</vt:lpstr>
      <vt:lpstr>（八)射频识别系统的应用类型</vt:lpstr>
      <vt:lpstr>第三节  信息传输与交换技术</vt:lpstr>
      <vt:lpstr>第三节 信息传输和交换技术</vt:lpstr>
      <vt:lpstr>第三节 信息传输和交换技术</vt:lpstr>
      <vt:lpstr>第三节 信息传输和交换技术</vt:lpstr>
      <vt:lpstr>第三节 信息传输和交换技术</vt:lpstr>
      <vt:lpstr>第三节 信息传输和交换技术</vt:lpstr>
      <vt:lpstr>第三节 信息传输和交换技术</vt:lpstr>
      <vt:lpstr>第三节 信息传输和交换技术</vt:lpstr>
      <vt:lpstr>第三节 信息传输和交换技术</vt:lpstr>
      <vt:lpstr>二、信息处理系统</vt:lpstr>
      <vt:lpstr>二、信息处理系统</vt:lpstr>
      <vt:lpstr>二、信息处理系统</vt:lpstr>
      <vt:lpstr>二、信息处理系统</vt:lpstr>
      <vt:lpstr>二、信息处理系统</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第三节 信息传输与交换技术</vt:lpstr>
      <vt:lpstr>EDI  内  涵 </vt:lpstr>
      <vt:lpstr>二、数据交换技术</vt:lpstr>
      <vt:lpstr>二、数据交换技术</vt:lpstr>
      <vt:lpstr>（三）EDI的特点 </vt:lpstr>
      <vt:lpstr>(四)EDI的作用</vt:lpstr>
      <vt:lpstr>(四)EDI的作用</vt:lpstr>
      <vt:lpstr>四、EDI系统</vt:lpstr>
      <vt:lpstr>(二)EDI系统结构</vt:lpstr>
      <vt:lpstr>四、 EDI系统</vt:lpstr>
      <vt:lpstr>PowerPoint 演示文稿</vt:lpstr>
      <vt:lpstr>PowerPoint 演示文稿</vt:lpstr>
      <vt:lpstr>PowerPoint 演示文稿</vt:lpstr>
      <vt:lpstr>PowerPoint 演示文稿</vt:lpstr>
      <vt:lpstr>(三)EDI系统工作原理</vt:lpstr>
      <vt:lpstr>(三)EDI系统工作原理</vt:lpstr>
      <vt:lpstr>EDI系统工作原理图</vt:lpstr>
      <vt:lpstr>EDI系统工作原理图</vt:lpstr>
      <vt:lpstr>EDI系统工作原理图</vt:lpstr>
      <vt:lpstr>EDI系统工作原理图</vt:lpstr>
      <vt:lpstr>PowerPoint 演示文稿</vt:lpstr>
      <vt:lpstr>PowerPoint 演示文稿</vt:lpstr>
      <vt:lpstr>思考题</vt:lpstr>
      <vt:lpstr>思考题</vt:lpstr>
      <vt:lpstr>PowerPoint 演示文稿</vt:lpstr>
    </vt:vector>
  </TitlesOfParts>
  <Company>920</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8 章 互联网上的音频和视频服务</dc:title>
  <dc:creator>920</dc:creator>
  <cp:lastModifiedBy>Adm</cp:lastModifiedBy>
  <cp:revision>43</cp:revision>
  <dcterms:created xsi:type="dcterms:W3CDTF">2016-10-14T10:01:16Z</dcterms:created>
  <dcterms:modified xsi:type="dcterms:W3CDTF">2020-02-01T05:09:40Z</dcterms:modified>
</cp:coreProperties>
</file>