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1"/>
  </p:notesMasterIdLst>
  <p:sldIdLst>
    <p:sldId id="414" r:id="rId2"/>
    <p:sldId id="256" r:id="rId3"/>
    <p:sldId id="257" r:id="rId4"/>
    <p:sldId id="774" r:id="rId5"/>
    <p:sldId id="773" r:id="rId6"/>
    <p:sldId id="952" r:id="rId7"/>
    <p:sldId id="775" r:id="rId8"/>
    <p:sldId id="805" r:id="rId9"/>
    <p:sldId id="776" r:id="rId10"/>
    <p:sldId id="634" r:id="rId11"/>
    <p:sldId id="777" r:id="rId12"/>
    <p:sldId id="785" r:id="rId13"/>
    <p:sldId id="650" r:id="rId14"/>
    <p:sldId id="953" r:id="rId15"/>
    <p:sldId id="786" r:id="rId16"/>
    <p:sldId id="787" r:id="rId17"/>
    <p:sldId id="788" r:id="rId18"/>
    <p:sldId id="840" r:id="rId19"/>
    <p:sldId id="842" r:id="rId20"/>
    <p:sldId id="804" r:id="rId21"/>
    <p:sldId id="807" r:id="rId22"/>
    <p:sldId id="808" r:id="rId23"/>
    <p:sldId id="809" r:id="rId24"/>
    <p:sldId id="810" r:id="rId25"/>
    <p:sldId id="811" r:id="rId26"/>
    <p:sldId id="819" r:id="rId27"/>
    <p:sldId id="812" r:id="rId28"/>
    <p:sldId id="813" r:id="rId29"/>
    <p:sldId id="814" r:id="rId30"/>
    <p:sldId id="954" r:id="rId31"/>
    <p:sldId id="815" r:id="rId32"/>
    <p:sldId id="817" r:id="rId33"/>
    <p:sldId id="818" r:id="rId34"/>
    <p:sldId id="816" r:id="rId35"/>
    <p:sldId id="843" r:id="rId36"/>
    <p:sldId id="844" r:id="rId37"/>
    <p:sldId id="845" r:id="rId38"/>
    <p:sldId id="846" r:id="rId39"/>
    <p:sldId id="848" r:id="rId40"/>
    <p:sldId id="849" r:id="rId41"/>
    <p:sldId id="850" r:id="rId42"/>
    <p:sldId id="851" r:id="rId43"/>
    <p:sldId id="852" r:id="rId44"/>
    <p:sldId id="854" r:id="rId45"/>
    <p:sldId id="855" r:id="rId46"/>
    <p:sldId id="856" r:id="rId47"/>
    <p:sldId id="857" r:id="rId48"/>
    <p:sldId id="853" r:id="rId49"/>
    <p:sldId id="874" r:id="rId50"/>
    <p:sldId id="875" r:id="rId51"/>
    <p:sldId id="876" r:id="rId52"/>
    <p:sldId id="877" r:id="rId53"/>
    <p:sldId id="883" r:id="rId54"/>
    <p:sldId id="884" r:id="rId55"/>
    <p:sldId id="885" r:id="rId56"/>
    <p:sldId id="886" r:id="rId57"/>
    <p:sldId id="887" r:id="rId58"/>
    <p:sldId id="888" r:id="rId59"/>
    <p:sldId id="865" r:id="rId60"/>
    <p:sldId id="866" r:id="rId61"/>
    <p:sldId id="880" r:id="rId62"/>
    <p:sldId id="881" r:id="rId63"/>
    <p:sldId id="882" r:id="rId64"/>
    <p:sldId id="879" r:id="rId65"/>
    <p:sldId id="889" r:id="rId66"/>
    <p:sldId id="890" r:id="rId67"/>
    <p:sldId id="891" r:id="rId68"/>
    <p:sldId id="892" r:id="rId69"/>
    <p:sldId id="893" r:id="rId70"/>
    <p:sldId id="894" r:id="rId71"/>
    <p:sldId id="878" r:id="rId72"/>
    <p:sldId id="897" r:id="rId73"/>
    <p:sldId id="898" r:id="rId74"/>
    <p:sldId id="896" r:id="rId75"/>
    <p:sldId id="949" r:id="rId76"/>
    <p:sldId id="955" r:id="rId77"/>
    <p:sldId id="895" r:id="rId78"/>
    <p:sldId id="900" r:id="rId79"/>
    <p:sldId id="901" r:id="rId80"/>
    <p:sldId id="950" r:id="rId81"/>
    <p:sldId id="899" r:id="rId82"/>
    <p:sldId id="908" r:id="rId83"/>
    <p:sldId id="909" r:id="rId84"/>
    <p:sldId id="905" r:id="rId85"/>
    <p:sldId id="910" r:id="rId86"/>
    <p:sldId id="912" r:id="rId87"/>
    <p:sldId id="914" r:id="rId88"/>
    <p:sldId id="915" r:id="rId89"/>
    <p:sldId id="907" r:id="rId90"/>
    <p:sldId id="918" r:id="rId91"/>
    <p:sldId id="917" r:id="rId92"/>
    <p:sldId id="921" r:id="rId93"/>
    <p:sldId id="920" r:id="rId94"/>
    <p:sldId id="919" r:id="rId95"/>
    <p:sldId id="922" r:id="rId96"/>
    <p:sldId id="923" r:id="rId97"/>
    <p:sldId id="916" r:id="rId98"/>
    <p:sldId id="927" r:id="rId99"/>
    <p:sldId id="925" r:id="rId100"/>
    <p:sldId id="926" r:id="rId101"/>
    <p:sldId id="928" r:id="rId102"/>
    <p:sldId id="924" r:id="rId103"/>
    <p:sldId id="932" r:id="rId104"/>
    <p:sldId id="929" r:id="rId105"/>
    <p:sldId id="933" r:id="rId106"/>
    <p:sldId id="930" r:id="rId107"/>
    <p:sldId id="931" r:id="rId108"/>
    <p:sldId id="936" r:id="rId109"/>
    <p:sldId id="937" r:id="rId110"/>
    <p:sldId id="935" r:id="rId111"/>
    <p:sldId id="940" r:id="rId112"/>
    <p:sldId id="941" r:id="rId113"/>
    <p:sldId id="939" r:id="rId114"/>
    <p:sldId id="938" r:id="rId115"/>
    <p:sldId id="943" r:id="rId116"/>
    <p:sldId id="944" r:id="rId117"/>
    <p:sldId id="945" r:id="rId118"/>
    <p:sldId id="744" r:id="rId119"/>
    <p:sldId id="756" r:id="rId120"/>
    <p:sldId id="745" r:id="rId121"/>
    <p:sldId id="746" r:id="rId122"/>
    <p:sldId id="748" r:id="rId123"/>
    <p:sldId id="747" r:id="rId124"/>
    <p:sldId id="951" r:id="rId125"/>
    <p:sldId id="946" r:id="rId126"/>
    <p:sldId id="759" r:id="rId127"/>
    <p:sldId id="947" r:id="rId128"/>
    <p:sldId id="948" r:id="rId129"/>
    <p:sldId id="276" r:id="rId130"/>
  </p:sldIdLst>
  <p:sldSz cx="9906000" cy="6858000" type="A4"/>
  <p:notesSz cx="6858000" cy="9144000"/>
  <p:defaultTextStyle>
    <a:defPPr>
      <a:defRPr lang="zh-CN"/>
    </a:defPPr>
    <a:lvl1pPr algn="l" rtl="0" fontAlgn="base">
      <a:spcBef>
        <a:spcPct val="0"/>
      </a:spcBef>
      <a:spcAft>
        <a:spcPct val="0"/>
      </a:spcAft>
      <a:defRPr sz="2400" kern="1200">
        <a:solidFill>
          <a:schemeClr val="tx1"/>
        </a:solidFill>
        <a:latin typeface="Tahoma" pitchFamily="34" charset="0"/>
        <a:ea typeface="宋体" charset="-122"/>
        <a:cs typeface="+mn-cs"/>
      </a:defRPr>
    </a:lvl1pPr>
    <a:lvl2pPr marL="457200" algn="l" rtl="0" fontAlgn="base">
      <a:spcBef>
        <a:spcPct val="0"/>
      </a:spcBef>
      <a:spcAft>
        <a:spcPct val="0"/>
      </a:spcAft>
      <a:defRPr sz="2400" kern="1200">
        <a:solidFill>
          <a:schemeClr val="tx1"/>
        </a:solidFill>
        <a:latin typeface="Tahoma" pitchFamily="34" charset="0"/>
        <a:ea typeface="宋体" charset="-122"/>
        <a:cs typeface="+mn-cs"/>
      </a:defRPr>
    </a:lvl2pPr>
    <a:lvl3pPr marL="914400" algn="l" rtl="0" fontAlgn="base">
      <a:spcBef>
        <a:spcPct val="0"/>
      </a:spcBef>
      <a:spcAft>
        <a:spcPct val="0"/>
      </a:spcAft>
      <a:defRPr sz="2400" kern="1200">
        <a:solidFill>
          <a:schemeClr val="tx1"/>
        </a:solidFill>
        <a:latin typeface="Tahoma" pitchFamily="34" charset="0"/>
        <a:ea typeface="宋体" charset="-122"/>
        <a:cs typeface="+mn-cs"/>
      </a:defRPr>
    </a:lvl3pPr>
    <a:lvl4pPr marL="1371600" algn="l" rtl="0" fontAlgn="base">
      <a:spcBef>
        <a:spcPct val="0"/>
      </a:spcBef>
      <a:spcAft>
        <a:spcPct val="0"/>
      </a:spcAft>
      <a:defRPr sz="2400" kern="1200">
        <a:solidFill>
          <a:schemeClr val="tx1"/>
        </a:solidFill>
        <a:latin typeface="Tahoma" pitchFamily="34" charset="0"/>
        <a:ea typeface="宋体" charset="-122"/>
        <a:cs typeface="+mn-cs"/>
      </a:defRPr>
    </a:lvl4pPr>
    <a:lvl5pPr marL="1828800" algn="l" rtl="0" fontAlgn="base">
      <a:spcBef>
        <a:spcPct val="0"/>
      </a:spcBef>
      <a:spcAft>
        <a:spcPct val="0"/>
      </a:spcAft>
      <a:defRPr sz="2400" kern="1200">
        <a:solidFill>
          <a:schemeClr val="tx1"/>
        </a:solidFill>
        <a:latin typeface="Tahoma" pitchFamily="34" charset="0"/>
        <a:ea typeface="宋体" charset="-122"/>
        <a:cs typeface="+mn-cs"/>
      </a:defRPr>
    </a:lvl5pPr>
    <a:lvl6pPr marL="2286000" algn="l" defTabSz="914400" rtl="0" eaLnBrk="1" latinLnBrk="0" hangingPunct="1">
      <a:defRPr sz="2400" kern="1200">
        <a:solidFill>
          <a:schemeClr val="tx1"/>
        </a:solidFill>
        <a:latin typeface="Tahoma" pitchFamily="34" charset="0"/>
        <a:ea typeface="宋体" charset="-122"/>
        <a:cs typeface="+mn-cs"/>
      </a:defRPr>
    </a:lvl6pPr>
    <a:lvl7pPr marL="2743200" algn="l" defTabSz="914400" rtl="0" eaLnBrk="1" latinLnBrk="0" hangingPunct="1">
      <a:defRPr sz="2400" kern="1200">
        <a:solidFill>
          <a:schemeClr val="tx1"/>
        </a:solidFill>
        <a:latin typeface="Tahoma" pitchFamily="34" charset="0"/>
        <a:ea typeface="宋体" charset="-122"/>
        <a:cs typeface="+mn-cs"/>
      </a:defRPr>
    </a:lvl7pPr>
    <a:lvl8pPr marL="3200400" algn="l" defTabSz="914400" rtl="0" eaLnBrk="1" latinLnBrk="0" hangingPunct="1">
      <a:defRPr sz="2400" kern="1200">
        <a:solidFill>
          <a:schemeClr val="tx1"/>
        </a:solidFill>
        <a:latin typeface="Tahoma" pitchFamily="34" charset="0"/>
        <a:ea typeface="宋体" charset="-122"/>
        <a:cs typeface="+mn-cs"/>
      </a:defRPr>
    </a:lvl8pPr>
    <a:lvl9pPr marL="3657600" algn="l" defTabSz="914400" rtl="0" eaLnBrk="1" latinLnBrk="0" hangingPunct="1">
      <a:defRPr sz="2400"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6FF33"/>
    <a:srgbClr val="000099"/>
    <a:srgbClr val="FFFF99"/>
    <a:srgbClr val="FFFF66"/>
    <a:srgbClr val="000066"/>
    <a:srgbClr val="66FF66"/>
    <a:srgbClr val="66CCFF"/>
    <a:srgbClr val="FF9900"/>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86" autoAdjust="0"/>
    <p:restoredTop sz="94555" autoAdjust="0"/>
  </p:normalViewPr>
  <p:slideViewPr>
    <p:cSldViewPr>
      <p:cViewPr varScale="1">
        <p:scale>
          <a:sx n="57" d="100"/>
          <a:sy n="57" d="100"/>
        </p:scale>
        <p:origin x="48" y="975"/>
      </p:cViewPr>
      <p:guideLst>
        <p:guide orient="horz" pos="2160"/>
        <p:guide pos="3120"/>
      </p:guideLst>
    </p:cSldViewPr>
  </p:slideViewPr>
  <p:outlineViewPr>
    <p:cViewPr>
      <p:scale>
        <a:sx n="33" d="100"/>
        <a:sy n="33" d="100"/>
      </p:scale>
      <p:origin x="0" y="19638"/>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 r:id="rId53" collapse="1"/>
      <p:sld r:id="rId54" collapse="1"/>
      <p:sld r:id="rId55" collapse="1"/>
      <p:sld r:id="rId56" collapse="1"/>
      <p:sld r:id="rId57" collapse="1"/>
      <p:sld r:id="rId58" collapse="1"/>
      <p:sld r:id="rId59" collapse="1"/>
      <p:sld r:id="rId60" collapse="1"/>
      <p:sld r:id="rId61" collapse="1"/>
      <p:sld r:id="rId62" collapse="1"/>
      <p:sld r:id="rId63" collapse="1"/>
      <p:sld r:id="rId64" collapse="1"/>
      <p:sld r:id="rId65" collapse="1"/>
      <p:sld r:id="rId66" collapse="1"/>
      <p:sld r:id="rId67" collapse="1"/>
      <p:sld r:id="rId68" collapse="1"/>
      <p:sld r:id="rId69" collapse="1"/>
      <p:sld r:id="rId70" collapse="1"/>
      <p:sld r:id="rId71" collapse="1"/>
      <p:sld r:id="rId72" collapse="1"/>
      <p:sld r:id="rId73" collapse="1"/>
      <p:sld r:id="rId74" collapse="1"/>
      <p:sld r:id="rId75" collapse="1"/>
      <p:sld r:id="rId76" collapse="1"/>
      <p:sld r:id="rId77" collapse="1"/>
      <p:sld r:id="rId78" collapse="1"/>
      <p:sld r:id="rId79" collapse="1"/>
      <p:sld r:id="rId80" collapse="1"/>
      <p:sld r:id="rId81" collapse="1"/>
      <p:sld r:id="rId82" collapse="1"/>
      <p:sld r:id="rId83" collapse="1"/>
      <p:sld r:id="rId84" collapse="1"/>
      <p:sld r:id="rId85" collapse="1"/>
      <p:sld r:id="rId86" collapse="1"/>
      <p:sld r:id="rId87" collapse="1"/>
      <p:sld r:id="rId88" collapse="1"/>
      <p:sld r:id="rId89" collapse="1"/>
      <p:sld r:id="rId90" collapse="1"/>
      <p:sld r:id="rId91" collapse="1"/>
      <p:sld r:id="rId92" collapse="1"/>
      <p:sld r:id="rId93" collapse="1"/>
      <p:sld r:id="rId94" collapse="1"/>
      <p:sld r:id="rId95" collapse="1"/>
      <p:sld r:id="rId96" collapse="1"/>
      <p:sld r:id="rId97" collapse="1"/>
      <p:sld r:id="rId98" collapse="1"/>
      <p:sld r:id="rId99" collapse="1"/>
      <p:sld r:id="rId100" collapse="1"/>
      <p:sld r:id="rId101" collapse="1"/>
      <p:sld r:id="rId102" collapse="1"/>
      <p:sld r:id="rId103" collapse="1"/>
      <p:sld r:id="rId104" collapse="1"/>
      <p:sld r:id="rId105" collapse="1"/>
      <p:sld r:id="rId106" collapse="1"/>
      <p:sld r:id="rId107" collapse="1"/>
    </p:sldLst>
  </p:outlineViewPr>
  <p:notesTextViewPr>
    <p:cViewPr>
      <p:scale>
        <a:sx n="100" d="100"/>
        <a:sy n="100" d="100"/>
      </p:scale>
      <p:origin x="0" y="0"/>
    </p:cViewPr>
  </p:notesTextViewPr>
  <p:sorterViewPr>
    <p:cViewPr>
      <p:scale>
        <a:sx n="66" d="100"/>
        <a:sy n="66" d="100"/>
      </p:scale>
      <p:origin x="0" y="2292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_rels/viewProps.xml.rels><?xml version="1.0" encoding="UTF-8" standalone="yes"?>
<Relationships xmlns="http://schemas.openxmlformats.org/package/2006/relationships"><Relationship Id="rId26" Type="http://schemas.openxmlformats.org/officeDocument/2006/relationships/slide" Target="slides/slide38.xml"/><Relationship Id="rId21" Type="http://schemas.openxmlformats.org/officeDocument/2006/relationships/slide" Target="slides/slide33.xml"/><Relationship Id="rId42" Type="http://schemas.openxmlformats.org/officeDocument/2006/relationships/slide" Target="slides/slide58.xml"/><Relationship Id="rId47" Type="http://schemas.openxmlformats.org/officeDocument/2006/relationships/slide" Target="slides/slide63.xml"/><Relationship Id="rId63" Type="http://schemas.openxmlformats.org/officeDocument/2006/relationships/slide" Target="slides/slide81.xml"/><Relationship Id="rId68" Type="http://schemas.openxmlformats.org/officeDocument/2006/relationships/slide" Target="slides/slide86.xml"/><Relationship Id="rId84" Type="http://schemas.openxmlformats.org/officeDocument/2006/relationships/slide" Target="slides/slide102.xml"/><Relationship Id="rId89" Type="http://schemas.openxmlformats.org/officeDocument/2006/relationships/slide" Target="slides/slide107.xml"/><Relationship Id="rId7" Type="http://schemas.openxmlformats.org/officeDocument/2006/relationships/slide" Target="slides/slide18.xml"/><Relationship Id="rId71" Type="http://schemas.openxmlformats.org/officeDocument/2006/relationships/slide" Target="slides/slide89.xml"/><Relationship Id="rId92" Type="http://schemas.openxmlformats.org/officeDocument/2006/relationships/slide" Target="slides/slide110.xml"/><Relationship Id="rId2" Type="http://schemas.openxmlformats.org/officeDocument/2006/relationships/slide" Target="slides/slide11.xml"/><Relationship Id="rId16" Type="http://schemas.openxmlformats.org/officeDocument/2006/relationships/slide" Target="slides/slide27.xml"/><Relationship Id="rId29" Type="http://schemas.openxmlformats.org/officeDocument/2006/relationships/slide" Target="slides/slide41.xml"/><Relationship Id="rId107" Type="http://schemas.openxmlformats.org/officeDocument/2006/relationships/slide" Target="slides/slide128.xml"/><Relationship Id="rId11" Type="http://schemas.openxmlformats.org/officeDocument/2006/relationships/slide" Target="slides/slide22.xml"/><Relationship Id="rId24" Type="http://schemas.openxmlformats.org/officeDocument/2006/relationships/slide" Target="slides/slide36.xml"/><Relationship Id="rId32" Type="http://schemas.openxmlformats.org/officeDocument/2006/relationships/slide" Target="slides/slide44.xml"/><Relationship Id="rId37" Type="http://schemas.openxmlformats.org/officeDocument/2006/relationships/slide" Target="slides/slide53.xml"/><Relationship Id="rId40" Type="http://schemas.openxmlformats.org/officeDocument/2006/relationships/slide" Target="slides/slide56.xml"/><Relationship Id="rId45" Type="http://schemas.openxmlformats.org/officeDocument/2006/relationships/slide" Target="slides/slide61.xml"/><Relationship Id="rId53" Type="http://schemas.openxmlformats.org/officeDocument/2006/relationships/slide" Target="slides/slide69.xml"/><Relationship Id="rId58" Type="http://schemas.openxmlformats.org/officeDocument/2006/relationships/slide" Target="slides/slide75.xml"/><Relationship Id="rId66" Type="http://schemas.openxmlformats.org/officeDocument/2006/relationships/slide" Target="slides/slide84.xml"/><Relationship Id="rId74" Type="http://schemas.openxmlformats.org/officeDocument/2006/relationships/slide" Target="slides/slide92.xml"/><Relationship Id="rId79" Type="http://schemas.openxmlformats.org/officeDocument/2006/relationships/slide" Target="slides/slide97.xml"/><Relationship Id="rId87" Type="http://schemas.openxmlformats.org/officeDocument/2006/relationships/slide" Target="slides/slide105.xml"/><Relationship Id="rId102" Type="http://schemas.openxmlformats.org/officeDocument/2006/relationships/slide" Target="slides/slide121.xml"/><Relationship Id="rId5" Type="http://schemas.openxmlformats.org/officeDocument/2006/relationships/slide" Target="slides/slide16.xml"/><Relationship Id="rId61" Type="http://schemas.openxmlformats.org/officeDocument/2006/relationships/slide" Target="slides/slide79.xml"/><Relationship Id="rId82" Type="http://schemas.openxmlformats.org/officeDocument/2006/relationships/slide" Target="slides/slide100.xml"/><Relationship Id="rId90" Type="http://schemas.openxmlformats.org/officeDocument/2006/relationships/slide" Target="slides/slide108.xml"/><Relationship Id="rId95" Type="http://schemas.openxmlformats.org/officeDocument/2006/relationships/slide" Target="slides/slide113.xml"/><Relationship Id="rId19" Type="http://schemas.openxmlformats.org/officeDocument/2006/relationships/slide" Target="slides/slide31.xml"/><Relationship Id="rId14" Type="http://schemas.openxmlformats.org/officeDocument/2006/relationships/slide" Target="slides/slide25.xml"/><Relationship Id="rId22" Type="http://schemas.openxmlformats.org/officeDocument/2006/relationships/slide" Target="slides/slide34.xml"/><Relationship Id="rId27" Type="http://schemas.openxmlformats.org/officeDocument/2006/relationships/slide" Target="slides/slide39.xml"/><Relationship Id="rId30" Type="http://schemas.openxmlformats.org/officeDocument/2006/relationships/slide" Target="slides/slide42.xml"/><Relationship Id="rId35" Type="http://schemas.openxmlformats.org/officeDocument/2006/relationships/slide" Target="slides/slide47.xml"/><Relationship Id="rId43" Type="http://schemas.openxmlformats.org/officeDocument/2006/relationships/slide" Target="slides/slide59.xml"/><Relationship Id="rId48" Type="http://schemas.openxmlformats.org/officeDocument/2006/relationships/slide" Target="slides/slide64.xml"/><Relationship Id="rId56" Type="http://schemas.openxmlformats.org/officeDocument/2006/relationships/slide" Target="slides/slide72.xml"/><Relationship Id="rId64" Type="http://schemas.openxmlformats.org/officeDocument/2006/relationships/slide" Target="slides/slide82.xml"/><Relationship Id="rId69" Type="http://schemas.openxmlformats.org/officeDocument/2006/relationships/slide" Target="slides/slide87.xml"/><Relationship Id="rId77" Type="http://schemas.openxmlformats.org/officeDocument/2006/relationships/slide" Target="slides/slide95.xml"/><Relationship Id="rId100" Type="http://schemas.openxmlformats.org/officeDocument/2006/relationships/slide" Target="slides/slide118.xml"/><Relationship Id="rId105" Type="http://schemas.openxmlformats.org/officeDocument/2006/relationships/slide" Target="slides/slide126.xml"/><Relationship Id="rId8" Type="http://schemas.openxmlformats.org/officeDocument/2006/relationships/slide" Target="slides/slide19.xml"/><Relationship Id="rId51" Type="http://schemas.openxmlformats.org/officeDocument/2006/relationships/slide" Target="slides/slide67.xml"/><Relationship Id="rId72" Type="http://schemas.openxmlformats.org/officeDocument/2006/relationships/slide" Target="slides/slide90.xml"/><Relationship Id="rId80" Type="http://schemas.openxmlformats.org/officeDocument/2006/relationships/slide" Target="slides/slide98.xml"/><Relationship Id="rId85" Type="http://schemas.openxmlformats.org/officeDocument/2006/relationships/slide" Target="slides/slide103.xml"/><Relationship Id="rId93" Type="http://schemas.openxmlformats.org/officeDocument/2006/relationships/slide" Target="slides/slide111.xml"/><Relationship Id="rId98" Type="http://schemas.openxmlformats.org/officeDocument/2006/relationships/slide" Target="slides/slide116.xml"/><Relationship Id="rId3" Type="http://schemas.openxmlformats.org/officeDocument/2006/relationships/slide" Target="slides/slide13.xml"/><Relationship Id="rId12" Type="http://schemas.openxmlformats.org/officeDocument/2006/relationships/slide" Target="slides/slide23.xml"/><Relationship Id="rId17" Type="http://schemas.openxmlformats.org/officeDocument/2006/relationships/slide" Target="slides/slide28.xml"/><Relationship Id="rId25" Type="http://schemas.openxmlformats.org/officeDocument/2006/relationships/slide" Target="slides/slide37.xml"/><Relationship Id="rId33" Type="http://schemas.openxmlformats.org/officeDocument/2006/relationships/slide" Target="slides/slide45.xml"/><Relationship Id="rId38" Type="http://schemas.openxmlformats.org/officeDocument/2006/relationships/slide" Target="slides/slide54.xml"/><Relationship Id="rId46" Type="http://schemas.openxmlformats.org/officeDocument/2006/relationships/slide" Target="slides/slide62.xml"/><Relationship Id="rId59" Type="http://schemas.openxmlformats.org/officeDocument/2006/relationships/slide" Target="slides/slide77.xml"/><Relationship Id="rId67" Type="http://schemas.openxmlformats.org/officeDocument/2006/relationships/slide" Target="slides/slide85.xml"/><Relationship Id="rId103" Type="http://schemas.openxmlformats.org/officeDocument/2006/relationships/slide" Target="slides/slide122.xml"/><Relationship Id="rId20" Type="http://schemas.openxmlformats.org/officeDocument/2006/relationships/slide" Target="slides/slide32.xml"/><Relationship Id="rId41" Type="http://schemas.openxmlformats.org/officeDocument/2006/relationships/slide" Target="slides/slide57.xml"/><Relationship Id="rId54" Type="http://schemas.openxmlformats.org/officeDocument/2006/relationships/slide" Target="slides/slide70.xml"/><Relationship Id="rId62" Type="http://schemas.openxmlformats.org/officeDocument/2006/relationships/slide" Target="slides/slide80.xml"/><Relationship Id="rId70" Type="http://schemas.openxmlformats.org/officeDocument/2006/relationships/slide" Target="slides/slide88.xml"/><Relationship Id="rId75" Type="http://schemas.openxmlformats.org/officeDocument/2006/relationships/slide" Target="slides/slide93.xml"/><Relationship Id="rId83" Type="http://schemas.openxmlformats.org/officeDocument/2006/relationships/slide" Target="slides/slide101.xml"/><Relationship Id="rId88" Type="http://schemas.openxmlformats.org/officeDocument/2006/relationships/slide" Target="slides/slide106.xml"/><Relationship Id="rId91" Type="http://schemas.openxmlformats.org/officeDocument/2006/relationships/slide" Target="slides/slide109.xml"/><Relationship Id="rId96" Type="http://schemas.openxmlformats.org/officeDocument/2006/relationships/slide" Target="slides/slide114.xml"/><Relationship Id="rId1" Type="http://schemas.openxmlformats.org/officeDocument/2006/relationships/slide" Target="slides/slide9.xml"/><Relationship Id="rId6" Type="http://schemas.openxmlformats.org/officeDocument/2006/relationships/slide" Target="slides/slide17.xml"/><Relationship Id="rId15" Type="http://schemas.openxmlformats.org/officeDocument/2006/relationships/slide" Target="slides/slide26.xml"/><Relationship Id="rId23" Type="http://schemas.openxmlformats.org/officeDocument/2006/relationships/slide" Target="slides/slide35.xml"/><Relationship Id="rId28" Type="http://schemas.openxmlformats.org/officeDocument/2006/relationships/slide" Target="slides/slide40.xml"/><Relationship Id="rId36" Type="http://schemas.openxmlformats.org/officeDocument/2006/relationships/slide" Target="slides/slide48.xml"/><Relationship Id="rId49" Type="http://schemas.openxmlformats.org/officeDocument/2006/relationships/slide" Target="slides/slide65.xml"/><Relationship Id="rId57" Type="http://schemas.openxmlformats.org/officeDocument/2006/relationships/slide" Target="slides/slide74.xml"/><Relationship Id="rId106" Type="http://schemas.openxmlformats.org/officeDocument/2006/relationships/slide" Target="slides/slide127.xml"/><Relationship Id="rId10" Type="http://schemas.openxmlformats.org/officeDocument/2006/relationships/slide" Target="slides/slide21.xml"/><Relationship Id="rId31" Type="http://schemas.openxmlformats.org/officeDocument/2006/relationships/slide" Target="slides/slide43.xml"/><Relationship Id="rId44" Type="http://schemas.openxmlformats.org/officeDocument/2006/relationships/slide" Target="slides/slide60.xml"/><Relationship Id="rId52" Type="http://schemas.openxmlformats.org/officeDocument/2006/relationships/slide" Target="slides/slide68.xml"/><Relationship Id="rId60" Type="http://schemas.openxmlformats.org/officeDocument/2006/relationships/slide" Target="slides/slide78.xml"/><Relationship Id="rId65" Type="http://schemas.openxmlformats.org/officeDocument/2006/relationships/slide" Target="slides/slide83.xml"/><Relationship Id="rId73" Type="http://schemas.openxmlformats.org/officeDocument/2006/relationships/slide" Target="slides/slide91.xml"/><Relationship Id="rId78" Type="http://schemas.openxmlformats.org/officeDocument/2006/relationships/slide" Target="slides/slide96.xml"/><Relationship Id="rId81" Type="http://schemas.openxmlformats.org/officeDocument/2006/relationships/slide" Target="slides/slide99.xml"/><Relationship Id="rId86" Type="http://schemas.openxmlformats.org/officeDocument/2006/relationships/slide" Target="slides/slide104.xml"/><Relationship Id="rId94" Type="http://schemas.openxmlformats.org/officeDocument/2006/relationships/slide" Target="slides/slide112.xml"/><Relationship Id="rId99" Type="http://schemas.openxmlformats.org/officeDocument/2006/relationships/slide" Target="slides/slide117.xml"/><Relationship Id="rId101" Type="http://schemas.openxmlformats.org/officeDocument/2006/relationships/slide" Target="slides/slide120.xml"/><Relationship Id="rId4" Type="http://schemas.openxmlformats.org/officeDocument/2006/relationships/slide" Target="slides/slide15.xml"/><Relationship Id="rId9" Type="http://schemas.openxmlformats.org/officeDocument/2006/relationships/slide" Target="slides/slide20.xml"/><Relationship Id="rId13" Type="http://schemas.openxmlformats.org/officeDocument/2006/relationships/slide" Target="slides/slide24.xml"/><Relationship Id="rId18" Type="http://schemas.openxmlformats.org/officeDocument/2006/relationships/slide" Target="slides/slide29.xml"/><Relationship Id="rId39" Type="http://schemas.openxmlformats.org/officeDocument/2006/relationships/slide" Target="slides/slide55.xml"/><Relationship Id="rId34" Type="http://schemas.openxmlformats.org/officeDocument/2006/relationships/slide" Target="slides/slide46.xml"/><Relationship Id="rId50" Type="http://schemas.openxmlformats.org/officeDocument/2006/relationships/slide" Target="slides/slide66.xml"/><Relationship Id="rId55" Type="http://schemas.openxmlformats.org/officeDocument/2006/relationships/slide" Target="slides/slide71.xml"/><Relationship Id="rId76" Type="http://schemas.openxmlformats.org/officeDocument/2006/relationships/slide" Target="slides/slide94.xml"/><Relationship Id="rId97" Type="http://schemas.openxmlformats.org/officeDocument/2006/relationships/slide" Target="slides/slide115.xml"/><Relationship Id="rId104" Type="http://schemas.openxmlformats.org/officeDocument/2006/relationships/slide" Target="slides/slide1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F797B3-7A9E-4990-BEBC-03E47D2463A8}" type="datetimeFigureOut">
              <a:rPr lang="zh-CN" altLang="en-US" smtClean="0"/>
              <a:pPr/>
              <a:t>2020/1/31</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3C4F92-4541-43E9-8217-3E05D91D9193}" type="slidenum">
              <a:rPr lang="zh-CN" altLang="en-US" smtClean="0"/>
              <a:pPr/>
              <a:t>‹#›</a:t>
            </a:fld>
            <a:endParaRPr lang="zh-CN" altLang="en-US"/>
          </a:p>
        </p:txBody>
      </p:sp>
    </p:spTree>
    <p:extLst>
      <p:ext uri="{BB962C8B-B14F-4D97-AF65-F5344CB8AC3E}">
        <p14:creationId xmlns:p14="http://schemas.microsoft.com/office/powerpoint/2010/main" val="4194604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98C064-5147-47ED-8AB9-94A7E63F775C}" type="slidenum">
              <a:rPr lang="en-US" altLang="zh-CN"/>
              <a:pPr/>
              <a:t>1</a:t>
            </a:fld>
            <a:endParaRPr lang="en-US" altLang="zh-CN"/>
          </a:p>
        </p:txBody>
      </p:sp>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p:txBody>
          <a:bodyPr/>
          <a:lstStyle/>
          <a:p>
            <a:endParaRPr lang="zh-CN" altLang="zh-CN" dirty="0"/>
          </a:p>
        </p:txBody>
      </p:sp>
    </p:spTree>
    <p:extLst>
      <p:ext uri="{BB962C8B-B14F-4D97-AF65-F5344CB8AC3E}">
        <p14:creationId xmlns:p14="http://schemas.microsoft.com/office/powerpoint/2010/main" val="553740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幻灯片图像占位符 1">
            <a:extLst>
              <a:ext uri="{FF2B5EF4-FFF2-40B4-BE49-F238E27FC236}">
                <a16:creationId xmlns:a16="http://schemas.microsoft.com/office/drawing/2014/main" id="{870B40E0-99BF-461D-8D8E-5AE5280BEDCB}"/>
              </a:ext>
            </a:extLst>
          </p:cNvPr>
          <p:cNvSpPr>
            <a:spLocks noGrp="1" noRot="1" noChangeAspect="1" noTextEdit="1"/>
          </p:cNvSpPr>
          <p:nvPr>
            <p:ph type="sldImg"/>
          </p:nvPr>
        </p:nvSpPr>
        <p:spPr>
          <a:ln/>
        </p:spPr>
      </p:sp>
      <p:sp>
        <p:nvSpPr>
          <p:cNvPr id="138243" name="备注占位符 2">
            <a:extLst>
              <a:ext uri="{FF2B5EF4-FFF2-40B4-BE49-F238E27FC236}">
                <a16:creationId xmlns:a16="http://schemas.microsoft.com/office/drawing/2014/main" id="{679714B3-BD6E-42B6-8E07-A5C0CCA009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38244" name="灯片编号占位符 3">
            <a:extLst>
              <a:ext uri="{FF2B5EF4-FFF2-40B4-BE49-F238E27FC236}">
                <a16:creationId xmlns:a16="http://schemas.microsoft.com/office/drawing/2014/main" id="{66435975-8299-47C8-A44F-90C6808C3D7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fld id="{9D2FBD89-52EB-407A-8134-CAA733015EBF}" type="slidenum">
              <a:rPr lang="zh-CN" altLang="en-US">
                <a:latin typeface="Arial" panose="020B0604020202020204" pitchFamily="34" charset="0"/>
              </a:rPr>
              <a:pPr eaLnBrk="1" hangingPunct="1"/>
              <a:t>48</a:t>
            </a:fld>
            <a:endParaRPr lang="en-US" altLang="zh-CN">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C3C4F92-4541-43E9-8217-3E05D91D9193}" type="slidenum">
              <a:rPr lang="zh-CN" altLang="en-US" smtClean="0"/>
              <a:pPr/>
              <a:t>2</a:t>
            </a:fld>
            <a:endParaRPr lang="zh-CN" altLang="en-US"/>
          </a:p>
        </p:txBody>
      </p:sp>
    </p:spTree>
    <p:extLst>
      <p:ext uri="{BB962C8B-B14F-4D97-AF65-F5344CB8AC3E}">
        <p14:creationId xmlns:p14="http://schemas.microsoft.com/office/powerpoint/2010/main" val="3799384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a:extLst>
              <a:ext uri="{FF2B5EF4-FFF2-40B4-BE49-F238E27FC236}">
                <a16:creationId xmlns:a16="http://schemas.microsoft.com/office/drawing/2014/main" id="{6AD92295-5494-4785-9C73-FFDE71D0E637}"/>
              </a:ext>
            </a:extLst>
          </p:cNvPr>
          <p:cNvSpPr>
            <a:spLocks noGrp="1" noRot="1" noChangeAspect="1" noTextEdit="1"/>
          </p:cNvSpPr>
          <p:nvPr>
            <p:ph type="sldImg"/>
          </p:nvPr>
        </p:nvSpPr>
        <p:spPr>
          <a:ln/>
        </p:spPr>
      </p:sp>
      <p:sp>
        <p:nvSpPr>
          <p:cNvPr id="131075" name="备注占位符 2">
            <a:extLst>
              <a:ext uri="{FF2B5EF4-FFF2-40B4-BE49-F238E27FC236}">
                <a16:creationId xmlns:a16="http://schemas.microsoft.com/office/drawing/2014/main" id="{902FB362-6680-44C0-9F6B-2C65E70EF2B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31076" name="灯片编号占位符 3">
            <a:extLst>
              <a:ext uri="{FF2B5EF4-FFF2-40B4-BE49-F238E27FC236}">
                <a16:creationId xmlns:a16="http://schemas.microsoft.com/office/drawing/2014/main" id="{988B3D02-5D30-45B7-ADC3-9ED622FAD9D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fld id="{A1EDC717-EB85-4424-BC84-3FD409673AD1}" type="slidenum">
              <a:rPr lang="zh-CN" altLang="en-US">
                <a:latin typeface="Arial" panose="020B0604020202020204" pitchFamily="34" charset="0"/>
              </a:rPr>
              <a:pPr eaLnBrk="1" hangingPunct="1"/>
              <a:t>37</a:t>
            </a:fld>
            <a:endParaRPr lang="en-US" altLang="zh-CN">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幻灯片图像占位符 1">
            <a:extLst>
              <a:ext uri="{FF2B5EF4-FFF2-40B4-BE49-F238E27FC236}">
                <a16:creationId xmlns:a16="http://schemas.microsoft.com/office/drawing/2014/main" id="{D639AC74-7A32-4E4B-BD28-DFF2A6583D62}"/>
              </a:ext>
            </a:extLst>
          </p:cNvPr>
          <p:cNvSpPr>
            <a:spLocks noGrp="1" noRot="1" noChangeAspect="1" noTextEdit="1"/>
          </p:cNvSpPr>
          <p:nvPr>
            <p:ph type="sldImg"/>
          </p:nvPr>
        </p:nvSpPr>
        <p:spPr>
          <a:ln/>
        </p:spPr>
      </p:sp>
      <p:sp>
        <p:nvSpPr>
          <p:cNvPr id="132099" name="备注占位符 2">
            <a:extLst>
              <a:ext uri="{FF2B5EF4-FFF2-40B4-BE49-F238E27FC236}">
                <a16:creationId xmlns:a16="http://schemas.microsoft.com/office/drawing/2014/main" id="{207287ED-04FE-485D-98E6-0F1C100FC4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32100" name="灯片编号占位符 3">
            <a:extLst>
              <a:ext uri="{FF2B5EF4-FFF2-40B4-BE49-F238E27FC236}">
                <a16:creationId xmlns:a16="http://schemas.microsoft.com/office/drawing/2014/main" id="{BF39A8AE-AEE6-430C-936C-2DAF047774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fld id="{D4E89074-1A11-4130-9C9B-B710D5584A43}" type="slidenum">
              <a:rPr lang="zh-CN" altLang="en-US">
                <a:latin typeface="Arial" panose="020B0604020202020204" pitchFamily="34" charset="0"/>
              </a:rPr>
              <a:pPr eaLnBrk="1" hangingPunct="1"/>
              <a:t>38</a:t>
            </a:fld>
            <a:endParaRPr lang="en-US" altLang="zh-CN">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幻灯片图像占位符 1">
            <a:extLst>
              <a:ext uri="{FF2B5EF4-FFF2-40B4-BE49-F238E27FC236}">
                <a16:creationId xmlns:a16="http://schemas.microsoft.com/office/drawing/2014/main" id="{6E7C8891-66A8-4E97-8DB4-CDF44043B809}"/>
              </a:ext>
            </a:extLst>
          </p:cNvPr>
          <p:cNvSpPr>
            <a:spLocks noGrp="1" noRot="1" noChangeAspect="1" noTextEdit="1"/>
          </p:cNvSpPr>
          <p:nvPr>
            <p:ph type="sldImg"/>
          </p:nvPr>
        </p:nvSpPr>
        <p:spPr>
          <a:ln/>
        </p:spPr>
      </p:sp>
      <p:sp>
        <p:nvSpPr>
          <p:cNvPr id="133123" name="备注占位符 2">
            <a:extLst>
              <a:ext uri="{FF2B5EF4-FFF2-40B4-BE49-F238E27FC236}">
                <a16:creationId xmlns:a16="http://schemas.microsoft.com/office/drawing/2014/main" id="{BF4BD99D-DFAD-4068-8FB6-6B4F19DAF5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33124" name="灯片编号占位符 3">
            <a:extLst>
              <a:ext uri="{FF2B5EF4-FFF2-40B4-BE49-F238E27FC236}">
                <a16:creationId xmlns:a16="http://schemas.microsoft.com/office/drawing/2014/main" id="{678FA3C0-1A45-4F52-A804-2DA31084B6B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fld id="{7FCBD1BE-7D39-4C93-A60C-98A548DBADD7}" type="slidenum">
              <a:rPr lang="zh-CN" altLang="en-US">
                <a:latin typeface="Arial" panose="020B0604020202020204" pitchFamily="34" charset="0"/>
              </a:rPr>
              <a:pPr eaLnBrk="1" hangingPunct="1"/>
              <a:t>39</a:t>
            </a:fld>
            <a:endParaRPr lang="en-US" altLang="zh-CN">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幻灯片图像占位符 1">
            <a:extLst>
              <a:ext uri="{FF2B5EF4-FFF2-40B4-BE49-F238E27FC236}">
                <a16:creationId xmlns:a16="http://schemas.microsoft.com/office/drawing/2014/main" id="{A396AD70-0F1B-4185-A034-79E5BFF9398F}"/>
              </a:ext>
            </a:extLst>
          </p:cNvPr>
          <p:cNvSpPr>
            <a:spLocks noGrp="1" noRot="1" noChangeAspect="1" noTextEdit="1"/>
          </p:cNvSpPr>
          <p:nvPr>
            <p:ph type="sldImg"/>
          </p:nvPr>
        </p:nvSpPr>
        <p:spPr>
          <a:ln/>
        </p:spPr>
      </p:sp>
      <p:sp>
        <p:nvSpPr>
          <p:cNvPr id="134147" name="备注占位符 2">
            <a:extLst>
              <a:ext uri="{FF2B5EF4-FFF2-40B4-BE49-F238E27FC236}">
                <a16:creationId xmlns:a16="http://schemas.microsoft.com/office/drawing/2014/main" id="{D6EA7D42-C9B7-46A6-A1C7-E5E5AFEADB9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34148" name="灯片编号占位符 3">
            <a:extLst>
              <a:ext uri="{FF2B5EF4-FFF2-40B4-BE49-F238E27FC236}">
                <a16:creationId xmlns:a16="http://schemas.microsoft.com/office/drawing/2014/main" id="{874AC762-D76B-4A29-B4F4-A448579AB7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fld id="{C7D33869-F746-4815-AA61-CFBA81966D7E}" type="slidenum">
              <a:rPr lang="zh-CN" altLang="en-US">
                <a:latin typeface="Arial" panose="020B0604020202020204" pitchFamily="34" charset="0"/>
              </a:rPr>
              <a:pPr eaLnBrk="1" hangingPunct="1"/>
              <a:t>40</a:t>
            </a:fld>
            <a:endParaRPr lang="en-US" altLang="zh-CN">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幻灯片图像占位符 1">
            <a:extLst>
              <a:ext uri="{FF2B5EF4-FFF2-40B4-BE49-F238E27FC236}">
                <a16:creationId xmlns:a16="http://schemas.microsoft.com/office/drawing/2014/main" id="{FD492A25-FC9D-437E-AF4A-47924235270E}"/>
              </a:ext>
            </a:extLst>
          </p:cNvPr>
          <p:cNvSpPr>
            <a:spLocks noGrp="1" noRot="1" noChangeAspect="1" noTextEdit="1"/>
          </p:cNvSpPr>
          <p:nvPr>
            <p:ph type="sldImg"/>
          </p:nvPr>
        </p:nvSpPr>
        <p:spPr>
          <a:ln/>
        </p:spPr>
      </p:sp>
      <p:sp>
        <p:nvSpPr>
          <p:cNvPr id="135171" name="备注占位符 2">
            <a:extLst>
              <a:ext uri="{FF2B5EF4-FFF2-40B4-BE49-F238E27FC236}">
                <a16:creationId xmlns:a16="http://schemas.microsoft.com/office/drawing/2014/main" id="{DCA00C82-46B2-416B-A31F-8C4B3BEA00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35172" name="灯片编号占位符 3">
            <a:extLst>
              <a:ext uri="{FF2B5EF4-FFF2-40B4-BE49-F238E27FC236}">
                <a16:creationId xmlns:a16="http://schemas.microsoft.com/office/drawing/2014/main" id="{0AE61863-4CFF-4941-A918-BE53E0117F1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fld id="{6ADCE6F5-B257-4430-A889-FF7559AAB17B}" type="slidenum">
              <a:rPr lang="zh-CN" altLang="en-US">
                <a:latin typeface="Arial" panose="020B0604020202020204" pitchFamily="34" charset="0"/>
              </a:rPr>
              <a:pPr eaLnBrk="1" hangingPunct="1"/>
              <a:t>41</a:t>
            </a:fld>
            <a:endParaRPr lang="en-US" altLang="zh-CN">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幻灯片图像占位符 1">
            <a:extLst>
              <a:ext uri="{FF2B5EF4-FFF2-40B4-BE49-F238E27FC236}">
                <a16:creationId xmlns:a16="http://schemas.microsoft.com/office/drawing/2014/main" id="{BED3B750-E522-498B-82BA-A35BD5BD2E8D}"/>
              </a:ext>
            </a:extLst>
          </p:cNvPr>
          <p:cNvSpPr>
            <a:spLocks noGrp="1" noRot="1" noChangeAspect="1" noTextEdit="1"/>
          </p:cNvSpPr>
          <p:nvPr>
            <p:ph type="sldImg"/>
          </p:nvPr>
        </p:nvSpPr>
        <p:spPr>
          <a:ln/>
        </p:spPr>
      </p:sp>
      <p:sp>
        <p:nvSpPr>
          <p:cNvPr id="136195" name="备注占位符 2">
            <a:extLst>
              <a:ext uri="{FF2B5EF4-FFF2-40B4-BE49-F238E27FC236}">
                <a16:creationId xmlns:a16="http://schemas.microsoft.com/office/drawing/2014/main" id="{96126EA3-B647-4F1B-BA5F-C34E10DD135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36196" name="灯片编号占位符 3">
            <a:extLst>
              <a:ext uri="{FF2B5EF4-FFF2-40B4-BE49-F238E27FC236}">
                <a16:creationId xmlns:a16="http://schemas.microsoft.com/office/drawing/2014/main" id="{79D52133-EA59-4885-B0EE-7EBACA0D22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fld id="{4CF91C47-90D2-49D9-BA6D-D9459E44A3E2}" type="slidenum">
              <a:rPr lang="zh-CN" altLang="en-US">
                <a:latin typeface="Arial" panose="020B0604020202020204" pitchFamily="34" charset="0"/>
              </a:rPr>
              <a:pPr eaLnBrk="1" hangingPunct="1"/>
              <a:t>42</a:t>
            </a:fld>
            <a:endParaRPr lang="en-US" altLang="zh-CN">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幻灯片图像占位符 1">
            <a:extLst>
              <a:ext uri="{FF2B5EF4-FFF2-40B4-BE49-F238E27FC236}">
                <a16:creationId xmlns:a16="http://schemas.microsoft.com/office/drawing/2014/main" id="{5BB2B983-87F8-441A-9399-D5C634BD2CB3}"/>
              </a:ext>
            </a:extLst>
          </p:cNvPr>
          <p:cNvSpPr>
            <a:spLocks noGrp="1" noRot="1" noChangeAspect="1" noTextEdit="1"/>
          </p:cNvSpPr>
          <p:nvPr>
            <p:ph type="sldImg"/>
          </p:nvPr>
        </p:nvSpPr>
        <p:spPr>
          <a:ln/>
        </p:spPr>
      </p:sp>
      <p:sp>
        <p:nvSpPr>
          <p:cNvPr id="137219" name="备注占位符 2">
            <a:extLst>
              <a:ext uri="{FF2B5EF4-FFF2-40B4-BE49-F238E27FC236}">
                <a16:creationId xmlns:a16="http://schemas.microsoft.com/office/drawing/2014/main" id="{AC9583F7-2E39-49BE-A21A-578FA7C40B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137220" name="灯片编号占位符 3">
            <a:extLst>
              <a:ext uri="{FF2B5EF4-FFF2-40B4-BE49-F238E27FC236}">
                <a16:creationId xmlns:a16="http://schemas.microsoft.com/office/drawing/2014/main" id="{6E92F9CA-F383-44EC-803E-4CF0AAFE349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fld id="{8902F81F-253E-41A1-9222-362FDB05D843}" type="slidenum">
              <a:rPr lang="zh-CN" altLang="en-US">
                <a:latin typeface="Arial" panose="020B0604020202020204" pitchFamily="34" charset="0"/>
              </a:rPr>
              <a:pPr eaLnBrk="1" hangingPunct="1"/>
              <a:t>43</a:t>
            </a:fld>
            <a:endParaRPr lang="en-US" altLang="zh-CN">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5612" name="Rectangle 12"/>
          <p:cNvSpPr>
            <a:spLocks noGrp="1" noChangeArrowheads="1"/>
          </p:cNvSpPr>
          <p:nvPr>
            <p:ph type="ctrTitle"/>
          </p:nvPr>
        </p:nvSpPr>
        <p:spPr>
          <a:xfrm>
            <a:off x="741600" y="620689"/>
            <a:ext cx="8424936" cy="2160240"/>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lang="zh-CN" altLang="en-US" sz="5400" noProof="0" smtClean="0">
                <a:latin typeface="+mj-lt"/>
                <a:ea typeface="黑体" pitchFamily="2" charset="-122"/>
              </a:defRPr>
            </a:lvl1pPr>
          </a:lstStyle>
          <a:p>
            <a:pPr lvl="0" algn="ctr" eaLnBrk="1" hangingPunct="1"/>
            <a:r>
              <a:rPr lang="zh-CN" altLang="en-US" noProof="0"/>
              <a:t>单击此处编辑母版标题样式</a:t>
            </a:r>
            <a:endParaRPr lang="zh-CN" altLang="en-US" noProof="0" dirty="0"/>
          </a:p>
        </p:txBody>
      </p:sp>
      <p:sp>
        <p:nvSpPr>
          <p:cNvPr id="25613" name="Rectangle 13"/>
          <p:cNvSpPr>
            <a:spLocks noGrp="1" noChangeArrowheads="1"/>
          </p:cNvSpPr>
          <p:nvPr>
            <p:ph type="subTitle" idx="1"/>
          </p:nvPr>
        </p:nvSpPr>
        <p:spPr>
          <a:xfrm>
            <a:off x="1486800" y="3268800"/>
            <a:ext cx="6922800" cy="2210400"/>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lang="zh-CN" altLang="en-US" sz="3600" noProof="0" smtClean="0">
                <a:solidFill>
                  <a:schemeClr val="tx1"/>
                </a:solidFill>
                <a:latin typeface="+mj-lt"/>
                <a:ea typeface="黑体" pitchFamily="2" charset="-122"/>
              </a:defRPr>
            </a:lvl1pPr>
          </a:lstStyle>
          <a:p>
            <a:pPr marL="0" lvl="0" indent="0" algn="ctr" eaLnBrk="1" hangingPunct="1">
              <a:lnSpc>
                <a:spcPct val="110000"/>
              </a:lnSpc>
              <a:spcBef>
                <a:spcPts val="600"/>
              </a:spcBef>
              <a:buNone/>
            </a:pPr>
            <a:r>
              <a:rPr lang="zh-CN" altLang="en-US" noProof="0"/>
              <a:t>单击此处编辑母版副标题样式</a:t>
            </a:r>
            <a:endParaRPr lang="zh-CN" altLang="en-US" noProof="0" dirty="0"/>
          </a:p>
        </p:txBody>
      </p:sp>
      <p:sp>
        <p:nvSpPr>
          <p:cNvPr id="20" name="Rectangle 8" descr="Gold bar"/>
          <p:cNvSpPr>
            <a:spLocks noChangeArrowheads="1"/>
          </p:cNvSpPr>
          <p:nvPr userDrawn="1"/>
        </p:nvSpPr>
        <p:spPr bwMode="auto">
          <a:xfrm>
            <a:off x="247650" y="2889250"/>
            <a:ext cx="3109913" cy="201613"/>
          </a:xfrm>
          <a:prstGeom prst="rect">
            <a:avLst/>
          </a:prstGeom>
          <a:solidFill>
            <a:srgbClr val="FFCC00"/>
          </a:solidFill>
          <a:ln>
            <a:noFill/>
          </a:ln>
          <a:effectLst/>
        </p:spPr>
        <p:txBody>
          <a:bodyPr wrap="none" anchor="ctr"/>
          <a:lstStyle/>
          <a:p>
            <a:endParaRPr lang="zh-CN" altLang="en-US"/>
          </a:p>
        </p:txBody>
      </p:sp>
      <p:sp>
        <p:nvSpPr>
          <p:cNvPr id="21" name="Rectangle 9" descr="Orange bar"/>
          <p:cNvSpPr>
            <a:spLocks noChangeArrowheads="1"/>
          </p:cNvSpPr>
          <p:nvPr userDrawn="1"/>
        </p:nvSpPr>
        <p:spPr bwMode="auto">
          <a:xfrm>
            <a:off x="3357563" y="2889250"/>
            <a:ext cx="3108325" cy="201613"/>
          </a:xfrm>
          <a:prstGeom prst="rect">
            <a:avLst/>
          </a:prstGeom>
          <a:solidFill>
            <a:srgbClr val="FF9900"/>
          </a:solidFill>
          <a:ln>
            <a:noFill/>
          </a:ln>
          <a:effectLst/>
        </p:spPr>
        <p:txBody>
          <a:bodyPr wrap="none" anchor="ctr"/>
          <a:lstStyle/>
          <a:p>
            <a:endParaRPr lang="zh-CN" altLang="en-US"/>
          </a:p>
        </p:txBody>
      </p:sp>
      <p:sp>
        <p:nvSpPr>
          <p:cNvPr id="22" name="Rectangle 10" descr="Slate bar"/>
          <p:cNvSpPr>
            <a:spLocks noChangeArrowheads="1"/>
          </p:cNvSpPr>
          <p:nvPr userDrawn="1"/>
        </p:nvSpPr>
        <p:spPr bwMode="auto">
          <a:xfrm>
            <a:off x="6465888" y="2889250"/>
            <a:ext cx="3109912" cy="201613"/>
          </a:xfrm>
          <a:prstGeom prst="rect">
            <a:avLst/>
          </a:prstGeom>
          <a:solidFill>
            <a:srgbClr val="333399"/>
          </a:solidFill>
          <a:ln>
            <a:noFill/>
          </a:ln>
          <a:effectLst/>
        </p:spPr>
        <p:txBody>
          <a:bodyPr wrap="none" anchor="ctr"/>
          <a:lstStyle/>
          <a:p>
            <a:endParaRPr lang="zh-CN" altLang="en-US">
              <a:solidFill>
                <a:srgbClr val="333399"/>
              </a:solidFill>
            </a:endParaRPr>
          </a:p>
        </p:txBody>
      </p:sp>
      <p:sp>
        <p:nvSpPr>
          <p:cNvPr id="23" name="Rectangle 4"/>
          <p:cNvSpPr>
            <a:spLocks noGrp="1" noChangeArrowheads="1"/>
          </p:cNvSpPr>
          <p:nvPr>
            <p:ph type="dt" sz="half" idx="2"/>
          </p:nvPr>
        </p:nvSpPr>
        <p:spPr>
          <a:xfrm>
            <a:off x="495300" y="6356176"/>
            <a:ext cx="2311400" cy="457200"/>
          </a:xfrm>
          <a:prstGeom prst="rect">
            <a:avLst/>
          </a:prstGeom>
        </p:spPr>
        <p:txBody>
          <a:bodyPr/>
          <a:lstStyle>
            <a:lvl1pPr>
              <a:defRPr/>
            </a:lvl1pPr>
          </a:lstStyle>
          <a:p>
            <a:endParaRPr lang="en-US" altLang="zh-CN"/>
          </a:p>
        </p:txBody>
      </p:sp>
      <p:sp>
        <p:nvSpPr>
          <p:cNvPr id="24" name="Rectangle 5"/>
          <p:cNvSpPr>
            <a:spLocks noGrp="1" noChangeArrowheads="1"/>
          </p:cNvSpPr>
          <p:nvPr>
            <p:ph type="ftr" sz="quarter" idx="3"/>
          </p:nvPr>
        </p:nvSpPr>
        <p:spPr>
          <a:xfrm>
            <a:off x="3384550" y="6356176"/>
            <a:ext cx="3136900" cy="457200"/>
          </a:xfrm>
          <a:prstGeom prst="rect">
            <a:avLst/>
          </a:prstGeom>
        </p:spPr>
        <p:txBody>
          <a:bodyPr/>
          <a:lstStyle>
            <a:lvl1pPr>
              <a:defRPr/>
            </a:lvl1pPr>
          </a:lstStyle>
          <a:p>
            <a:endParaRPr lang="en-US" altLang="zh-CN"/>
          </a:p>
        </p:txBody>
      </p:sp>
      <p:sp>
        <p:nvSpPr>
          <p:cNvPr id="25" name="Rectangle 6"/>
          <p:cNvSpPr>
            <a:spLocks noGrp="1" noChangeArrowheads="1"/>
          </p:cNvSpPr>
          <p:nvPr>
            <p:ph type="sldNum" sz="quarter" idx="4"/>
          </p:nvPr>
        </p:nvSpPr>
        <p:spPr>
          <a:xfrm>
            <a:off x="7099300" y="6356176"/>
            <a:ext cx="2311400" cy="457200"/>
          </a:xfrm>
          <a:prstGeom prst="rect">
            <a:avLst/>
          </a:prstGeom>
        </p:spPr>
        <p:txBody>
          <a:bodyPr/>
          <a:lstStyle>
            <a:lvl1pPr>
              <a:defRPr/>
            </a:lvl1pPr>
          </a:lstStyle>
          <a:p>
            <a:fld id="{AC80574E-8B94-4515-ADE1-BF6C35829DF0}"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6800" y="188640"/>
            <a:ext cx="9064800" cy="792000"/>
          </a:xfrm>
        </p:spPr>
        <p:txBody>
          <a:bodyPr/>
          <a:lstStyle/>
          <a:p>
            <a:r>
              <a:rPr lang="zh-CN" altLang="en-US"/>
              <a:t>单击此处编辑母版标题样式</a:t>
            </a:r>
            <a:endParaRPr lang="zh-CN" altLang="en-US" dirty="0"/>
          </a:p>
        </p:txBody>
      </p:sp>
      <p:sp>
        <p:nvSpPr>
          <p:cNvPr id="3" name="内容占位符 2"/>
          <p:cNvSpPr>
            <a:spLocks noGrp="1"/>
          </p:cNvSpPr>
          <p:nvPr>
            <p:ph idx="1"/>
          </p:nvPr>
        </p:nvSpPr>
        <p:spPr>
          <a:xfrm>
            <a:off x="496800" y="1195200"/>
            <a:ext cx="9064800" cy="4935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7" name="Line 8"/>
          <p:cNvSpPr>
            <a:spLocks noChangeShapeType="1"/>
          </p:cNvSpPr>
          <p:nvPr userDrawn="1"/>
        </p:nvSpPr>
        <p:spPr bwMode="auto">
          <a:xfrm>
            <a:off x="495300" y="1051200"/>
            <a:ext cx="9066212" cy="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日期占位符 3"/>
          <p:cNvSpPr>
            <a:spLocks noGrp="1"/>
          </p:cNvSpPr>
          <p:nvPr>
            <p:ph type="dt" sz="half" idx="10"/>
          </p:nvPr>
        </p:nvSpPr>
        <p:spPr>
          <a:xfrm>
            <a:off x="495300" y="6356176"/>
            <a:ext cx="2311400" cy="457200"/>
          </a:xfrm>
          <a:prstGeom prst="rect">
            <a:avLst/>
          </a:prstGeom>
        </p:spPr>
        <p:txBody>
          <a:bodyPr/>
          <a:lstStyle>
            <a:lvl1pPr>
              <a:defRPr/>
            </a:lvl1pPr>
          </a:lstStyle>
          <a:p>
            <a:endParaRPr lang="en-US" altLang="zh-CN" dirty="0"/>
          </a:p>
        </p:txBody>
      </p:sp>
      <p:sp>
        <p:nvSpPr>
          <p:cNvPr id="9" name="页脚占位符 4"/>
          <p:cNvSpPr>
            <a:spLocks noGrp="1"/>
          </p:cNvSpPr>
          <p:nvPr>
            <p:ph type="ftr" sz="quarter" idx="11"/>
          </p:nvPr>
        </p:nvSpPr>
        <p:spPr>
          <a:xfrm>
            <a:off x="3384550" y="6356176"/>
            <a:ext cx="3136900" cy="457200"/>
          </a:xfrm>
          <a:prstGeom prst="rect">
            <a:avLst/>
          </a:prstGeom>
        </p:spPr>
        <p:txBody>
          <a:bodyPr/>
          <a:lstStyle>
            <a:lvl1pPr>
              <a:defRPr/>
            </a:lvl1pPr>
          </a:lstStyle>
          <a:p>
            <a:endParaRPr lang="en-US" altLang="zh-CN"/>
          </a:p>
        </p:txBody>
      </p:sp>
      <p:sp>
        <p:nvSpPr>
          <p:cNvPr id="10" name="灯片编号占位符 5"/>
          <p:cNvSpPr>
            <a:spLocks noGrp="1"/>
          </p:cNvSpPr>
          <p:nvPr>
            <p:ph type="sldNum" sz="quarter" idx="12"/>
          </p:nvPr>
        </p:nvSpPr>
        <p:spPr>
          <a:xfrm>
            <a:off x="7099300" y="6356176"/>
            <a:ext cx="2311400" cy="457200"/>
          </a:xfrm>
          <a:prstGeom prst="rect">
            <a:avLst/>
          </a:prstGeom>
        </p:spPr>
        <p:txBody>
          <a:bodyPr/>
          <a:lstStyle>
            <a:lvl1pPr>
              <a:defRPr/>
            </a:lvl1pPr>
          </a:lstStyle>
          <a:p>
            <a:fld id="{7AC79822-BC0D-4DE8-A7E5-90A3732A2B82}" type="slidenum">
              <a:rPr lang="zh-CN" altLang="en-US"/>
              <a:pPr/>
              <a:t>‹#›</a:t>
            </a:fld>
            <a:endParaRPr lang="en-US" altLang="zh-CN"/>
          </a:p>
        </p:txBody>
      </p:sp>
    </p:spTree>
    <p:extLst>
      <p:ext uri="{BB962C8B-B14F-4D97-AF65-F5344CB8AC3E}">
        <p14:creationId xmlns:p14="http://schemas.microsoft.com/office/powerpoint/2010/main" val="761292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6800" y="188640"/>
            <a:ext cx="9064800" cy="792000"/>
          </a:xfrm>
        </p:spPr>
        <p:txBody>
          <a:bodyPr/>
          <a:lstStyle/>
          <a:p>
            <a:r>
              <a:rPr lang="zh-CN" altLang="en-US"/>
              <a:t>单击此处编辑母版标题样式</a:t>
            </a:r>
            <a:endParaRPr lang="zh-CN" altLang="en-US" dirty="0"/>
          </a:p>
        </p:txBody>
      </p:sp>
      <p:sp>
        <p:nvSpPr>
          <p:cNvPr id="3" name="内容占位符 2"/>
          <p:cNvSpPr>
            <a:spLocks noGrp="1"/>
          </p:cNvSpPr>
          <p:nvPr>
            <p:ph sz="half" idx="1"/>
          </p:nvPr>
        </p:nvSpPr>
        <p:spPr>
          <a:xfrm>
            <a:off x="495300" y="1196752"/>
            <a:ext cx="4460400" cy="4935600"/>
          </a:xfrm>
        </p:spPr>
        <p:txBody>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5101200" y="1196752"/>
            <a:ext cx="4460400" cy="4935600"/>
          </a:xfrm>
        </p:spPr>
        <p:txBody>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8" name="日期占位符 4"/>
          <p:cNvSpPr>
            <a:spLocks noGrp="1"/>
          </p:cNvSpPr>
          <p:nvPr>
            <p:ph type="dt" sz="half" idx="10"/>
          </p:nvPr>
        </p:nvSpPr>
        <p:spPr>
          <a:xfrm>
            <a:off x="495300" y="6356176"/>
            <a:ext cx="2311400" cy="457200"/>
          </a:xfrm>
        </p:spPr>
        <p:txBody>
          <a:bodyPr/>
          <a:lstStyle>
            <a:lvl1pPr>
              <a:defRPr/>
            </a:lvl1pPr>
          </a:lstStyle>
          <a:p>
            <a:endParaRPr lang="en-US" altLang="zh-CN"/>
          </a:p>
        </p:txBody>
      </p:sp>
      <p:sp>
        <p:nvSpPr>
          <p:cNvPr id="9" name="页脚占位符 5"/>
          <p:cNvSpPr>
            <a:spLocks noGrp="1"/>
          </p:cNvSpPr>
          <p:nvPr>
            <p:ph type="ftr" sz="quarter" idx="11"/>
          </p:nvPr>
        </p:nvSpPr>
        <p:spPr>
          <a:xfrm>
            <a:off x="3384550" y="6356176"/>
            <a:ext cx="3136900" cy="457200"/>
          </a:xfrm>
        </p:spPr>
        <p:txBody>
          <a:bodyPr/>
          <a:lstStyle>
            <a:lvl1pPr>
              <a:defRPr/>
            </a:lvl1pPr>
          </a:lstStyle>
          <a:p>
            <a:endParaRPr lang="en-US" altLang="zh-CN"/>
          </a:p>
        </p:txBody>
      </p:sp>
      <p:sp>
        <p:nvSpPr>
          <p:cNvPr id="10" name="灯片编号占位符 6"/>
          <p:cNvSpPr>
            <a:spLocks noGrp="1"/>
          </p:cNvSpPr>
          <p:nvPr>
            <p:ph type="sldNum" sz="quarter" idx="12"/>
          </p:nvPr>
        </p:nvSpPr>
        <p:spPr>
          <a:xfrm>
            <a:off x="7099300" y="6356176"/>
            <a:ext cx="2311400" cy="457200"/>
          </a:xfrm>
        </p:spPr>
        <p:txBody>
          <a:bodyPr/>
          <a:lstStyle>
            <a:lvl1pPr>
              <a:defRPr/>
            </a:lvl1pPr>
          </a:lstStyle>
          <a:p>
            <a:fld id="{40B52295-AD8D-47A8-A4D5-D2F6B9F48E3F}" type="slidenum">
              <a:rPr lang="zh-CN" altLang="en-US"/>
              <a:pPr/>
              <a:t>‹#›</a:t>
            </a:fld>
            <a:endParaRPr lang="en-US" altLang="zh-CN"/>
          </a:p>
        </p:txBody>
      </p:sp>
      <p:sp>
        <p:nvSpPr>
          <p:cNvPr id="11" name="Line 8"/>
          <p:cNvSpPr>
            <a:spLocks noChangeShapeType="1"/>
          </p:cNvSpPr>
          <p:nvPr userDrawn="1"/>
        </p:nvSpPr>
        <p:spPr bwMode="auto">
          <a:xfrm>
            <a:off x="495300" y="1052736"/>
            <a:ext cx="9066212" cy="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543534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1258888" y="6243638"/>
            <a:ext cx="2063750" cy="457200"/>
          </a:xfrm>
          <a:prstGeom prst="rect">
            <a:avLst/>
          </a:prstGeom>
        </p:spPr>
        <p:txBody>
          <a:bodyPr/>
          <a:lstStyle>
            <a:lvl1pPr>
              <a:defRPr/>
            </a:lvl1pPr>
          </a:lstStyle>
          <a:p>
            <a:endParaRPr lang="en-US" altLang="zh-CN"/>
          </a:p>
        </p:txBody>
      </p:sp>
      <p:sp>
        <p:nvSpPr>
          <p:cNvPr id="9" name="灯片编号占位符 8"/>
          <p:cNvSpPr>
            <a:spLocks noGrp="1"/>
          </p:cNvSpPr>
          <p:nvPr>
            <p:ph type="sldNum" sz="quarter" idx="12"/>
          </p:nvPr>
        </p:nvSpPr>
        <p:spPr>
          <a:xfrm>
            <a:off x="7335558" y="6243638"/>
            <a:ext cx="2063750" cy="457200"/>
          </a:xfrm>
          <a:prstGeom prst="rect">
            <a:avLst/>
          </a:prstGeom>
        </p:spPr>
        <p:txBody>
          <a:bodyPr/>
          <a:lstStyle>
            <a:lvl1pPr>
              <a:defRPr/>
            </a:lvl1pPr>
          </a:lstStyle>
          <a:p>
            <a:fld id="{03C3AFE9-B973-41B6-92DA-FDC8626D61B1}" type="slidenum">
              <a:rPr lang="en-US" altLang="zh-CN"/>
              <a:pPr/>
              <a:t>‹#›</a:t>
            </a:fld>
            <a:endParaRPr lang="en-US" altLang="zh-CN" dirty="0"/>
          </a:p>
        </p:txBody>
      </p:sp>
    </p:spTree>
    <p:extLst>
      <p:ext uri="{BB962C8B-B14F-4D97-AF65-F5344CB8AC3E}">
        <p14:creationId xmlns:p14="http://schemas.microsoft.com/office/powerpoint/2010/main" val="2131893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dirty="0"/>
          </a:p>
        </p:txBody>
      </p:sp>
      <p:sp>
        <p:nvSpPr>
          <p:cNvPr id="6" name="Line 8"/>
          <p:cNvSpPr>
            <a:spLocks noChangeShapeType="1"/>
          </p:cNvSpPr>
          <p:nvPr userDrawn="1"/>
        </p:nvSpPr>
        <p:spPr bwMode="auto">
          <a:xfrm>
            <a:off x="495300" y="1052736"/>
            <a:ext cx="9066212" cy="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Rectangle 4"/>
          <p:cNvSpPr>
            <a:spLocks noGrp="1" noChangeArrowheads="1"/>
          </p:cNvSpPr>
          <p:nvPr>
            <p:ph type="dt" sz="half" idx="2"/>
          </p:nvPr>
        </p:nvSpPr>
        <p:spPr bwMode="auto">
          <a:xfrm>
            <a:off x="495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ea typeface="宋体" pitchFamily="2" charset="-122"/>
              </a:defRPr>
            </a:lvl1pPr>
          </a:lstStyle>
          <a:p>
            <a:endParaRPr lang="en-US" altLang="zh-CN" dirty="0"/>
          </a:p>
        </p:txBody>
      </p:sp>
      <p:sp>
        <p:nvSpPr>
          <p:cNvPr id="8" name="Rectangle 5"/>
          <p:cNvSpPr>
            <a:spLocks noGrp="1" noChangeArrowheads="1"/>
          </p:cNvSpPr>
          <p:nvPr>
            <p:ph type="ftr" sz="quarter" idx="3"/>
          </p:nvPr>
        </p:nvSpPr>
        <p:spPr bwMode="auto">
          <a:xfrm>
            <a:off x="3384550" y="6356176"/>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00">
                <a:ea typeface="宋体" pitchFamily="2" charset="-122"/>
              </a:defRPr>
            </a:lvl1pPr>
          </a:lstStyle>
          <a:p>
            <a:endParaRPr lang="en-US" altLang="zh-CN"/>
          </a:p>
        </p:txBody>
      </p:sp>
      <p:sp>
        <p:nvSpPr>
          <p:cNvPr id="9" name="Rectangle 6"/>
          <p:cNvSpPr>
            <a:spLocks noGrp="1" noChangeArrowheads="1"/>
          </p:cNvSpPr>
          <p:nvPr>
            <p:ph type="sldNum" sz="quarter" idx="4"/>
          </p:nvPr>
        </p:nvSpPr>
        <p:spPr bwMode="auto">
          <a:xfrm>
            <a:off x="7099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a:ea typeface="宋体" pitchFamily="2" charset="-122"/>
              </a:defRPr>
            </a:lvl1pPr>
          </a:lstStyle>
          <a:p>
            <a:fld id="{67B052E9-C54A-4603-AE2F-EB72B006DB6C}" type="slidenum">
              <a:rPr lang="zh-CN" altLang="en-US"/>
              <a:pPr/>
              <a:t>‹#›</a:t>
            </a:fld>
            <a:endParaRPr lang="en-US" altLang="zh-CN"/>
          </a:p>
        </p:txBody>
      </p:sp>
    </p:spTree>
    <p:extLst>
      <p:ext uri="{BB962C8B-B14F-4D97-AF65-F5344CB8AC3E}">
        <p14:creationId xmlns:p14="http://schemas.microsoft.com/office/powerpoint/2010/main" val="503304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4"/>
          <p:cNvSpPr>
            <a:spLocks noGrp="1" noChangeArrowheads="1"/>
          </p:cNvSpPr>
          <p:nvPr>
            <p:ph type="dt" sz="half" idx="2"/>
          </p:nvPr>
        </p:nvSpPr>
        <p:spPr bwMode="auto">
          <a:xfrm>
            <a:off x="495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ea typeface="宋体" pitchFamily="2" charset="-122"/>
              </a:defRPr>
            </a:lvl1pPr>
          </a:lstStyle>
          <a:p>
            <a:endParaRPr lang="en-US" altLang="zh-CN" dirty="0"/>
          </a:p>
        </p:txBody>
      </p:sp>
      <p:sp>
        <p:nvSpPr>
          <p:cNvPr id="6" name="Rectangle 5"/>
          <p:cNvSpPr>
            <a:spLocks noGrp="1" noChangeArrowheads="1"/>
          </p:cNvSpPr>
          <p:nvPr>
            <p:ph type="ftr" sz="quarter" idx="3"/>
          </p:nvPr>
        </p:nvSpPr>
        <p:spPr bwMode="auto">
          <a:xfrm>
            <a:off x="3384550" y="6356176"/>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00">
                <a:ea typeface="宋体" pitchFamily="2" charset="-122"/>
              </a:defRPr>
            </a:lvl1pPr>
          </a:lstStyle>
          <a:p>
            <a:endParaRPr lang="en-US" altLang="zh-CN"/>
          </a:p>
        </p:txBody>
      </p:sp>
      <p:sp>
        <p:nvSpPr>
          <p:cNvPr id="7" name="Rectangle 6"/>
          <p:cNvSpPr>
            <a:spLocks noGrp="1" noChangeArrowheads="1"/>
          </p:cNvSpPr>
          <p:nvPr>
            <p:ph type="sldNum" sz="quarter" idx="4"/>
          </p:nvPr>
        </p:nvSpPr>
        <p:spPr bwMode="auto">
          <a:xfrm>
            <a:off x="7099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a:ea typeface="宋体" pitchFamily="2" charset="-122"/>
              </a:defRPr>
            </a:lvl1pPr>
          </a:lstStyle>
          <a:p>
            <a:fld id="{67B052E9-C54A-4603-AE2F-EB72B006DB6C}" type="slidenum">
              <a:rPr lang="zh-CN" altLang="en-US"/>
              <a:pPr/>
              <a:t>‹#›</a:t>
            </a:fld>
            <a:endParaRPr lang="en-US" altLang="zh-CN"/>
          </a:p>
        </p:txBody>
      </p:sp>
    </p:spTree>
    <p:extLst>
      <p:ext uri="{BB962C8B-B14F-4D97-AF65-F5344CB8AC3E}">
        <p14:creationId xmlns:p14="http://schemas.microsoft.com/office/powerpoint/2010/main" val="2670024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46850" y="214314"/>
            <a:ext cx="8442457" cy="1462087"/>
          </a:xfrm>
        </p:spPr>
        <p:txBody>
          <a:bodyPr/>
          <a:lstStyle/>
          <a:p>
            <a:r>
              <a:rPr lang="zh-CN" altLang="en-US"/>
              <a:t>单击此处编辑母版标题样式</a:t>
            </a:r>
          </a:p>
        </p:txBody>
      </p:sp>
      <p:sp>
        <p:nvSpPr>
          <p:cNvPr id="3" name="表格占位符 2"/>
          <p:cNvSpPr>
            <a:spLocks noGrp="1"/>
          </p:cNvSpPr>
          <p:nvPr>
            <p:ph type="tbl" idx="1"/>
          </p:nvPr>
        </p:nvSpPr>
        <p:spPr>
          <a:xfrm>
            <a:off x="1129904" y="1773238"/>
            <a:ext cx="8420100" cy="4114800"/>
          </a:xfrm>
        </p:spPr>
        <p:txBody>
          <a:bodyPr/>
          <a:lstStyle/>
          <a:p>
            <a:endParaRPr lang="zh-CN" altLang="en-US"/>
          </a:p>
        </p:txBody>
      </p:sp>
      <p:sp>
        <p:nvSpPr>
          <p:cNvPr id="4" name="日期占位符 3"/>
          <p:cNvSpPr>
            <a:spLocks noGrp="1"/>
          </p:cNvSpPr>
          <p:nvPr>
            <p:ph type="dt" sz="half" idx="10"/>
          </p:nvPr>
        </p:nvSpPr>
        <p:spPr>
          <a:xfrm>
            <a:off x="1258888" y="6243638"/>
            <a:ext cx="2063750" cy="45720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7486254" y="6243638"/>
            <a:ext cx="2063750" cy="457200"/>
          </a:xfrm>
        </p:spPr>
        <p:txBody>
          <a:bodyPr/>
          <a:lstStyle>
            <a:lvl1pPr>
              <a:defRPr/>
            </a:lvl1pPr>
          </a:lstStyle>
          <a:p>
            <a:fld id="{E4F49095-1FBA-4213-977E-5B38F9240781}" type="slidenum">
              <a:rPr lang="en-US" altLang="zh-CN"/>
              <a:pPr/>
              <a:t>‹#›</a:t>
            </a:fld>
            <a:endParaRPr lang="en-US" altLang="zh-CN"/>
          </a:p>
        </p:txBody>
      </p:sp>
    </p:spTree>
    <p:extLst>
      <p:ext uri="{BB962C8B-B14F-4D97-AF65-F5344CB8AC3E}">
        <p14:creationId xmlns:p14="http://schemas.microsoft.com/office/powerpoint/2010/main" val="4048176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90142" y="228600"/>
            <a:ext cx="8923998" cy="889000"/>
          </a:xfrm>
        </p:spPr>
        <p:txBody>
          <a:bodyPr/>
          <a:lstStyle/>
          <a:p>
            <a:r>
              <a:rPr lang="zh-CN" altLang="en-US"/>
              <a:t>单击此处编辑母版标题样式</a:t>
            </a:r>
          </a:p>
        </p:txBody>
      </p:sp>
      <p:sp>
        <p:nvSpPr>
          <p:cNvPr id="3" name="文本占位符 2"/>
          <p:cNvSpPr>
            <a:spLocks noGrp="1"/>
          </p:cNvSpPr>
          <p:nvPr>
            <p:ph type="body" sz="half" idx="1"/>
          </p:nvPr>
        </p:nvSpPr>
        <p:spPr>
          <a:xfrm>
            <a:off x="495300" y="1296988"/>
            <a:ext cx="4375150" cy="4994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035550" y="1296988"/>
            <a:ext cx="4375150" cy="4994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AB1F0909-45C3-454E-973B-F8BEB7A23C5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DBCD9D44-3394-4A7A-83D7-F8C2A7561085}"/>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8">
            <a:extLst>
              <a:ext uri="{FF2B5EF4-FFF2-40B4-BE49-F238E27FC236}">
                <a16:creationId xmlns:a16="http://schemas.microsoft.com/office/drawing/2014/main" id="{28148456-50FF-4868-AF29-31B1BDB360DF}"/>
              </a:ext>
            </a:extLst>
          </p:cNvPr>
          <p:cNvSpPr>
            <a:spLocks noGrp="1" noChangeArrowheads="1"/>
          </p:cNvSpPr>
          <p:nvPr>
            <p:ph type="sldNum" sz="quarter" idx="12"/>
          </p:nvPr>
        </p:nvSpPr>
        <p:spPr>
          <a:ln/>
        </p:spPr>
        <p:txBody>
          <a:bodyPr/>
          <a:lstStyle>
            <a:lvl1pPr>
              <a:defRPr/>
            </a:lvl1pPr>
          </a:lstStyle>
          <a:p>
            <a:fld id="{99679543-39A5-4706-AD4F-361B0BA1A5BC}" type="slidenum">
              <a:rPr lang="zh-CN" altLang="en-US"/>
              <a:pPr/>
              <a:t>‹#›</a:t>
            </a:fld>
            <a:endParaRPr lang="en-US" altLang="zh-CN"/>
          </a:p>
        </p:txBody>
      </p:sp>
    </p:spTree>
    <p:extLst>
      <p:ext uri="{BB962C8B-B14F-4D97-AF65-F5344CB8AC3E}">
        <p14:creationId xmlns:p14="http://schemas.microsoft.com/office/powerpoint/2010/main" val="2977453627"/>
      </p:ext>
    </p:extLst>
  </p:cSld>
  <p:clrMapOvr>
    <a:masterClrMapping/>
  </p:clrMapOvr>
  <p:transition>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chart">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90142" y="228600"/>
            <a:ext cx="8923998" cy="889000"/>
          </a:xfrm>
        </p:spPr>
        <p:txBody>
          <a:bodyPr/>
          <a:lstStyle/>
          <a:p>
            <a:r>
              <a:rPr lang="zh-CN" altLang="en-US"/>
              <a:t>单击此处编辑母版标题样式</a:t>
            </a:r>
          </a:p>
        </p:txBody>
      </p:sp>
      <p:sp>
        <p:nvSpPr>
          <p:cNvPr id="3" name="图表占位符 2"/>
          <p:cNvSpPr>
            <a:spLocks noGrp="1"/>
          </p:cNvSpPr>
          <p:nvPr>
            <p:ph type="chart" idx="1"/>
          </p:nvPr>
        </p:nvSpPr>
        <p:spPr>
          <a:xfrm>
            <a:off x="495300" y="1296988"/>
            <a:ext cx="8915400" cy="4994275"/>
          </a:xfrm>
        </p:spPr>
        <p:txBody>
          <a:bodyPr/>
          <a:lstStyle/>
          <a:p>
            <a:pPr lvl="0"/>
            <a:endParaRPr lang="zh-CN" altLang="en-US" noProof="0"/>
          </a:p>
        </p:txBody>
      </p:sp>
      <p:sp>
        <p:nvSpPr>
          <p:cNvPr id="4" name="Rectangle 4">
            <a:extLst>
              <a:ext uri="{FF2B5EF4-FFF2-40B4-BE49-F238E27FC236}">
                <a16:creationId xmlns:a16="http://schemas.microsoft.com/office/drawing/2014/main" id="{C34F3631-E2D7-4455-B1C1-2CF4B4C175A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F9898C18-10B2-4480-8D07-F4F1D5F195E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a:extLst>
              <a:ext uri="{FF2B5EF4-FFF2-40B4-BE49-F238E27FC236}">
                <a16:creationId xmlns:a16="http://schemas.microsoft.com/office/drawing/2014/main" id="{C00C306A-4B9F-42F9-9241-A6061FF7F310}"/>
              </a:ext>
            </a:extLst>
          </p:cNvPr>
          <p:cNvSpPr>
            <a:spLocks noGrp="1" noChangeArrowheads="1"/>
          </p:cNvSpPr>
          <p:nvPr>
            <p:ph type="sldNum" sz="quarter" idx="12"/>
          </p:nvPr>
        </p:nvSpPr>
        <p:spPr>
          <a:ln/>
        </p:spPr>
        <p:txBody>
          <a:bodyPr/>
          <a:lstStyle>
            <a:lvl1pPr>
              <a:defRPr/>
            </a:lvl1pPr>
          </a:lstStyle>
          <a:p>
            <a:fld id="{2B9F0699-FF2B-4793-ACB1-9A521C6FF6A7}" type="slidenum">
              <a:rPr lang="zh-CN" altLang="en-US"/>
              <a:pPr/>
              <a:t>‹#›</a:t>
            </a:fld>
            <a:endParaRPr lang="en-US" altLang="zh-CN"/>
          </a:p>
        </p:txBody>
      </p:sp>
    </p:spTree>
    <p:extLst>
      <p:ext uri="{BB962C8B-B14F-4D97-AF65-F5344CB8AC3E}">
        <p14:creationId xmlns:p14="http://schemas.microsoft.com/office/powerpoint/2010/main" val="3760114605"/>
      </p:ext>
    </p:extLst>
  </p:cSld>
  <p:clrMapOvr>
    <a:masterClrMapping/>
  </p:clrMapOvr>
  <p:transition>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85" name="Rectangle 9"/>
          <p:cNvSpPr>
            <a:spLocks noGrp="1" noChangeArrowheads="1"/>
          </p:cNvSpPr>
          <p:nvPr>
            <p:ph type="title"/>
          </p:nvPr>
        </p:nvSpPr>
        <p:spPr bwMode="auto">
          <a:xfrm>
            <a:off x="506507" y="188640"/>
            <a:ext cx="9049005" cy="81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eaLnBrk="1" hangingPunct="1"/>
            <a:r>
              <a:rPr lang="zh-CN" altLang="en-US" dirty="0"/>
              <a:t>单击此处编辑母版标题样式</a:t>
            </a:r>
          </a:p>
        </p:txBody>
      </p:sp>
      <p:sp>
        <p:nvSpPr>
          <p:cNvPr id="24586" name="Rectangle 10"/>
          <p:cNvSpPr>
            <a:spLocks noGrp="1" noChangeArrowheads="1"/>
          </p:cNvSpPr>
          <p:nvPr>
            <p:ph type="body" idx="1"/>
          </p:nvPr>
        </p:nvSpPr>
        <p:spPr bwMode="auto">
          <a:xfrm>
            <a:off x="496800" y="1195200"/>
            <a:ext cx="9049005" cy="493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4" name="Rectangle 7" descr="Gold bar"/>
          <p:cNvSpPr>
            <a:spLocks noChangeArrowheads="1"/>
          </p:cNvSpPr>
          <p:nvPr/>
        </p:nvSpPr>
        <p:spPr bwMode="auto">
          <a:xfrm>
            <a:off x="0" y="0"/>
            <a:ext cx="248400" cy="2286000"/>
          </a:xfrm>
          <a:prstGeom prst="rect">
            <a:avLst/>
          </a:prstGeom>
          <a:solidFill>
            <a:srgbClr val="FFCC00"/>
          </a:solidFill>
          <a:ln>
            <a:noFill/>
          </a:ln>
          <a:effectLst/>
        </p:spPr>
        <p:txBody>
          <a:bodyPr wrap="none" anchor="ctr"/>
          <a:lstStyle/>
          <a:p>
            <a:pPr lvl="0" algn="ctr" eaLnBrk="1" hangingPunct="1"/>
            <a:endParaRPr lang="zh-CN" altLang="en-US">
              <a:latin typeface="Times New Roman" pitchFamily="18" charset="0"/>
              <a:ea typeface="宋体" pitchFamily="2" charset="-122"/>
            </a:endParaRPr>
          </a:p>
        </p:txBody>
      </p:sp>
      <p:sp>
        <p:nvSpPr>
          <p:cNvPr id="15" name="Rectangle 9" descr="Orange bar"/>
          <p:cNvSpPr>
            <a:spLocks noChangeArrowheads="1"/>
          </p:cNvSpPr>
          <p:nvPr/>
        </p:nvSpPr>
        <p:spPr bwMode="auto">
          <a:xfrm>
            <a:off x="0" y="2286000"/>
            <a:ext cx="248400" cy="2286000"/>
          </a:xfrm>
          <a:prstGeom prst="rect">
            <a:avLst/>
          </a:prstGeom>
          <a:solidFill>
            <a:srgbClr val="FF9900"/>
          </a:solidFill>
          <a:ln>
            <a:noFill/>
          </a:ln>
          <a:effectLst/>
        </p:spPr>
        <p:txBody>
          <a:bodyPr wrap="none" anchor="ctr"/>
          <a:lstStyle/>
          <a:p>
            <a:pPr algn="ctr" eaLnBrk="1" hangingPunct="1"/>
            <a:endParaRPr lang="zh-CN" altLang="en-US" sz="2400">
              <a:latin typeface="Times New Roman" pitchFamily="18" charset="0"/>
              <a:ea typeface="宋体" pitchFamily="2" charset="-122"/>
            </a:endParaRPr>
          </a:p>
        </p:txBody>
      </p:sp>
      <p:sp>
        <p:nvSpPr>
          <p:cNvPr id="16" name="Rectangle 10" descr="Slate bar"/>
          <p:cNvSpPr>
            <a:spLocks noChangeArrowheads="1"/>
          </p:cNvSpPr>
          <p:nvPr/>
        </p:nvSpPr>
        <p:spPr bwMode="auto">
          <a:xfrm>
            <a:off x="0" y="4572000"/>
            <a:ext cx="248400" cy="2286000"/>
          </a:xfrm>
          <a:prstGeom prst="rect">
            <a:avLst/>
          </a:prstGeom>
          <a:solidFill>
            <a:srgbClr val="333399"/>
          </a:solidFill>
          <a:ln>
            <a:noFill/>
          </a:ln>
          <a:effectLst/>
        </p:spPr>
        <p:txBody>
          <a:bodyPr wrap="none" anchor="ctr"/>
          <a:lstStyle/>
          <a:p>
            <a:pPr algn="ctr" eaLnBrk="1" hangingPunct="1"/>
            <a:endParaRPr lang="zh-CN" altLang="en-US" sz="2400">
              <a:latin typeface="Times New Roman" pitchFamily="18" charset="0"/>
              <a:ea typeface="宋体" pitchFamily="2" charset="-122"/>
            </a:endParaRPr>
          </a:p>
        </p:txBody>
      </p:sp>
      <p:sp>
        <p:nvSpPr>
          <p:cNvPr id="22" name="Rectangle 4"/>
          <p:cNvSpPr>
            <a:spLocks noGrp="1" noChangeArrowheads="1"/>
          </p:cNvSpPr>
          <p:nvPr>
            <p:ph type="dt" sz="half" idx="2"/>
          </p:nvPr>
        </p:nvSpPr>
        <p:spPr bwMode="auto">
          <a:xfrm>
            <a:off x="495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ea typeface="宋体" pitchFamily="2" charset="-122"/>
              </a:defRPr>
            </a:lvl1pPr>
          </a:lstStyle>
          <a:p>
            <a:endParaRPr lang="en-US" altLang="zh-CN" dirty="0"/>
          </a:p>
        </p:txBody>
      </p:sp>
      <p:sp>
        <p:nvSpPr>
          <p:cNvPr id="23" name="Rectangle 5"/>
          <p:cNvSpPr>
            <a:spLocks noGrp="1" noChangeArrowheads="1"/>
          </p:cNvSpPr>
          <p:nvPr>
            <p:ph type="ftr" sz="quarter" idx="3"/>
          </p:nvPr>
        </p:nvSpPr>
        <p:spPr bwMode="auto">
          <a:xfrm>
            <a:off x="3384550" y="6356176"/>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00">
                <a:ea typeface="宋体" pitchFamily="2" charset="-122"/>
              </a:defRPr>
            </a:lvl1pPr>
          </a:lstStyle>
          <a:p>
            <a:endParaRPr lang="en-US" altLang="zh-CN"/>
          </a:p>
        </p:txBody>
      </p:sp>
      <p:sp>
        <p:nvSpPr>
          <p:cNvPr id="24" name="Rectangle 6"/>
          <p:cNvSpPr>
            <a:spLocks noGrp="1" noChangeArrowheads="1"/>
          </p:cNvSpPr>
          <p:nvPr>
            <p:ph type="sldNum" sz="quarter" idx="4"/>
          </p:nvPr>
        </p:nvSpPr>
        <p:spPr bwMode="auto">
          <a:xfrm>
            <a:off x="7099300" y="6356176"/>
            <a:ext cx="231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a:ea typeface="宋体" pitchFamily="2" charset="-122"/>
              </a:defRPr>
            </a:lvl1pPr>
          </a:lstStyle>
          <a:p>
            <a:fld id="{67B052E9-C54A-4603-AE2F-EB72B006DB6C}"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 id="2147483662" r:id="rId7"/>
    <p:sldLayoutId id="2147483663" r:id="rId8"/>
    <p:sldLayoutId id="2147483664" r:id="rId9"/>
  </p:sldLayoutIdLst>
  <p:hf sldNum="0" hdr="0" dt="0"/>
  <p:txStyles>
    <p:titleStyle>
      <a:lvl1pPr algn="l" rtl="0" eaLnBrk="1" fontAlgn="base" hangingPunct="1">
        <a:spcBef>
          <a:spcPct val="0"/>
        </a:spcBef>
        <a:spcAft>
          <a:spcPct val="0"/>
        </a:spcAft>
        <a:defRPr lang="zh-CN" altLang="en-US" sz="4400" b="1" smtClean="0">
          <a:solidFill>
            <a:srgbClr val="333399"/>
          </a:solidFill>
          <a:latin typeface="+mj-lt"/>
          <a:ea typeface="+mj-ea"/>
          <a:cs typeface="+mj-cs"/>
        </a:defRPr>
      </a:lvl1pPr>
      <a:lvl2pPr algn="l" rtl="0" eaLnBrk="1" fontAlgn="base" hangingPunct="1">
        <a:spcBef>
          <a:spcPct val="0"/>
        </a:spcBef>
        <a:spcAft>
          <a:spcPct val="0"/>
        </a:spcAft>
        <a:defRPr sz="4400">
          <a:solidFill>
            <a:srgbClr val="333399"/>
          </a:solidFill>
          <a:latin typeface="Arial" charset="0"/>
          <a:ea typeface="黑体" pitchFamily="2" charset="-122"/>
        </a:defRPr>
      </a:lvl2pPr>
      <a:lvl3pPr algn="l" rtl="0" eaLnBrk="1" fontAlgn="base" hangingPunct="1">
        <a:spcBef>
          <a:spcPct val="0"/>
        </a:spcBef>
        <a:spcAft>
          <a:spcPct val="0"/>
        </a:spcAft>
        <a:defRPr sz="4400">
          <a:solidFill>
            <a:srgbClr val="333399"/>
          </a:solidFill>
          <a:latin typeface="Arial" charset="0"/>
          <a:ea typeface="黑体" pitchFamily="2" charset="-122"/>
        </a:defRPr>
      </a:lvl3pPr>
      <a:lvl4pPr algn="l" rtl="0" eaLnBrk="1" fontAlgn="base" hangingPunct="1">
        <a:spcBef>
          <a:spcPct val="0"/>
        </a:spcBef>
        <a:spcAft>
          <a:spcPct val="0"/>
        </a:spcAft>
        <a:defRPr sz="4400">
          <a:solidFill>
            <a:srgbClr val="333399"/>
          </a:solidFill>
          <a:latin typeface="Arial" charset="0"/>
          <a:ea typeface="黑体" pitchFamily="2" charset="-122"/>
        </a:defRPr>
      </a:lvl4pPr>
      <a:lvl5pPr algn="l" rtl="0" eaLnBrk="1" fontAlgn="base" hangingPunct="1">
        <a:spcBef>
          <a:spcPct val="0"/>
        </a:spcBef>
        <a:spcAft>
          <a:spcPct val="0"/>
        </a:spcAft>
        <a:defRPr sz="4400">
          <a:solidFill>
            <a:srgbClr val="333399"/>
          </a:solidFill>
          <a:latin typeface="Arial" charset="0"/>
          <a:ea typeface="黑体" pitchFamily="2" charset="-122"/>
        </a:defRPr>
      </a:lvl5pPr>
      <a:lvl6pPr marL="457200" algn="l" rtl="0" eaLnBrk="1" fontAlgn="base" hangingPunct="1">
        <a:spcBef>
          <a:spcPct val="0"/>
        </a:spcBef>
        <a:spcAft>
          <a:spcPct val="0"/>
        </a:spcAft>
        <a:defRPr sz="4400">
          <a:solidFill>
            <a:srgbClr val="333399"/>
          </a:solidFill>
          <a:latin typeface="Arial" charset="0"/>
          <a:ea typeface="黑体" pitchFamily="2" charset="-122"/>
        </a:defRPr>
      </a:lvl6pPr>
      <a:lvl7pPr marL="914400" algn="l" rtl="0" eaLnBrk="1" fontAlgn="base" hangingPunct="1">
        <a:spcBef>
          <a:spcPct val="0"/>
        </a:spcBef>
        <a:spcAft>
          <a:spcPct val="0"/>
        </a:spcAft>
        <a:defRPr sz="4400">
          <a:solidFill>
            <a:srgbClr val="333399"/>
          </a:solidFill>
          <a:latin typeface="Arial" charset="0"/>
          <a:ea typeface="黑体" pitchFamily="2" charset="-122"/>
        </a:defRPr>
      </a:lvl7pPr>
      <a:lvl8pPr marL="1371600" algn="l" rtl="0" eaLnBrk="1" fontAlgn="base" hangingPunct="1">
        <a:spcBef>
          <a:spcPct val="0"/>
        </a:spcBef>
        <a:spcAft>
          <a:spcPct val="0"/>
        </a:spcAft>
        <a:defRPr sz="4400">
          <a:solidFill>
            <a:srgbClr val="333399"/>
          </a:solidFill>
          <a:latin typeface="Arial" charset="0"/>
          <a:ea typeface="黑体" pitchFamily="2" charset="-122"/>
        </a:defRPr>
      </a:lvl8pPr>
      <a:lvl9pPr marL="1828800" algn="l" rtl="0" eaLnBrk="1" fontAlgn="base" hangingPunct="1">
        <a:spcBef>
          <a:spcPct val="0"/>
        </a:spcBef>
        <a:spcAft>
          <a:spcPct val="0"/>
        </a:spcAft>
        <a:defRPr sz="4400">
          <a:solidFill>
            <a:srgbClr val="333399"/>
          </a:solidFill>
          <a:latin typeface="Arial" charset="0"/>
          <a:ea typeface="黑体" pitchFamily="2" charset="-122"/>
        </a:defRPr>
      </a:lvl9pPr>
    </p:titleStyle>
    <p:bodyStyle>
      <a:lvl1pPr marL="342900" indent="-342900" algn="l" rtl="0" eaLnBrk="1" fontAlgn="base" hangingPunct="1">
        <a:lnSpc>
          <a:spcPct val="110000"/>
        </a:lnSpc>
        <a:spcBef>
          <a:spcPts val="600"/>
        </a:spcBef>
        <a:spcAft>
          <a:spcPct val="0"/>
        </a:spcAft>
        <a:buClr>
          <a:srgbClr val="333399"/>
        </a:buClr>
        <a:buSzPct val="75000"/>
        <a:buFont typeface="Wingdings" pitchFamily="2" charset="2"/>
        <a:buChar char="n"/>
        <a:defRPr sz="3200" b="1">
          <a:solidFill>
            <a:srgbClr val="000000"/>
          </a:solidFill>
          <a:latin typeface="+mn-lt"/>
          <a:ea typeface="+mn-ea"/>
          <a:cs typeface="+mn-cs"/>
        </a:defRPr>
      </a:lvl1pPr>
      <a:lvl2pPr marL="742950" indent="-285750" algn="l" rtl="0" eaLnBrk="1" fontAlgn="base" hangingPunct="1">
        <a:lnSpc>
          <a:spcPct val="110000"/>
        </a:lnSpc>
        <a:spcBef>
          <a:spcPts val="600"/>
        </a:spcBef>
        <a:spcAft>
          <a:spcPct val="0"/>
        </a:spcAft>
        <a:buClr>
          <a:srgbClr val="FF9933"/>
        </a:buClr>
        <a:buSzPct val="70000"/>
        <a:buFont typeface="Wingdings" pitchFamily="2" charset="2"/>
        <a:buChar char="n"/>
        <a:defRPr sz="2800" b="1">
          <a:solidFill>
            <a:srgbClr val="000000"/>
          </a:solidFill>
          <a:latin typeface="+mn-lt"/>
          <a:ea typeface="黑体" pitchFamily="2" charset="-122"/>
        </a:defRPr>
      </a:lvl2pPr>
      <a:lvl3pPr marL="1143000" indent="-228600" algn="l" rtl="0" eaLnBrk="1" fontAlgn="base" hangingPunct="1">
        <a:lnSpc>
          <a:spcPct val="110000"/>
        </a:lnSpc>
        <a:spcBef>
          <a:spcPts val="600"/>
        </a:spcBef>
        <a:spcAft>
          <a:spcPct val="0"/>
        </a:spcAft>
        <a:buClr>
          <a:srgbClr val="333399"/>
        </a:buClr>
        <a:buSzPct val="65000"/>
        <a:buFont typeface="Wingdings" pitchFamily="2" charset="2"/>
        <a:buChar char="p"/>
        <a:defRPr sz="2400" b="1">
          <a:solidFill>
            <a:srgbClr val="000000"/>
          </a:solidFill>
          <a:latin typeface="+mn-lt"/>
          <a:ea typeface="黑体" pitchFamily="2" charset="-122"/>
        </a:defRPr>
      </a:lvl3pPr>
      <a:lvl4pPr marL="1600200" indent="-228600" algn="l" rtl="0" eaLnBrk="1" fontAlgn="base" hangingPunct="1">
        <a:lnSpc>
          <a:spcPct val="110000"/>
        </a:lnSpc>
        <a:spcBef>
          <a:spcPts val="600"/>
        </a:spcBef>
        <a:spcAft>
          <a:spcPct val="0"/>
        </a:spcAft>
        <a:buClr>
          <a:schemeClr val="accent2"/>
        </a:buClr>
        <a:buSzPct val="65000"/>
        <a:buFont typeface="Wingdings" pitchFamily="2" charset="2"/>
        <a:buChar char="n"/>
        <a:defRPr sz="2000" b="1">
          <a:solidFill>
            <a:srgbClr val="000000"/>
          </a:solidFill>
          <a:latin typeface="+mn-lt"/>
          <a:ea typeface="黑体" pitchFamily="2" charset="-122"/>
        </a:defRPr>
      </a:lvl4pPr>
      <a:lvl5pPr marL="2057400" indent="-228600" algn="l" rtl="0" eaLnBrk="1" fontAlgn="base" hangingPunct="1">
        <a:lnSpc>
          <a:spcPct val="110000"/>
        </a:lnSpc>
        <a:spcBef>
          <a:spcPts val="600"/>
        </a:spcBef>
        <a:spcAft>
          <a:spcPct val="0"/>
        </a:spcAft>
        <a:buClr>
          <a:srgbClr val="333399"/>
        </a:buClr>
        <a:buSzPct val="60000"/>
        <a:buFont typeface="Wingdings" pitchFamily="2" charset="2"/>
        <a:buChar char="n"/>
        <a:defRPr sz="2000" b="1">
          <a:solidFill>
            <a:srgbClr val="000000"/>
          </a:solidFill>
          <a:latin typeface="+mn-lt"/>
          <a:ea typeface="黑体" pitchFamily="2" charset="-122"/>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image.baidu.com/i?tn=baiduimage&amp;ct=201326592&amp;cl=2&amp;lm=-1&amp;fr=ml1&amp;pv=&amp;ic=0&amp;z=0&amp;s=2&amp;word=&#40723;&#25484;" TargetMode="Externa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1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image.baidu.com/i?tn=baiduimage&amp;ct=201326592&amp;cl=2&amp;lm=-1&amp;fr=ml1&amp;pv=&amp;ic=0&amp;z=0&amp;s=2&amp;word=&#40723;&#25484;" TargetMode="Externa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1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image.baidu.com/i?tn=baiduimage&amp;ct=201326592&amp;cl=2&amp;lm=-1&amp;fr=ml1&amp;pv=&amp;ic=0&amp;z=0&amp;s=2&amp;word=&#40723;&#25484;" TargetMode="Externa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12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image.baidu.com/i?ct=503316480&amp;z=0&amp;tn=baiduimagedetail&amp;word=%B5%CF%CA%BF%C4%E1%BF%A8%CD%A8%C8%CB%CE%EF%CD%BC%C6%AC&amp;in=11531&amp;cl=2&amp;cm=1&amp;sc=0&amp;lm=-1&amp;pn=17&amp;rn=1&amp;di=15494551725&amp;ln=2000&amp;fr=&amp;ic=0&amp;s=0&amp;se=1" TargetMode="External"/><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Rectangle 7"/>
          <p:cNvSpPr>
            <a:spLocks noGrp="1" noChangeArrowheads="1"/>
          </p:cNvSpPr>
          <p:nvPr>
            <p:ph type="ctrTitle"/>
          </p:nvPr>
        </p:nvSpPr>
        <p:spPr>
          <a:xfrm>
            <a:off x="795536" y="1318840"/>
            <a:ext cx="8405936" cy="1462088"/>
          </a:xfrm>
        </p:spPr>
        <p:txBody>
          <a:bodyPr/>
          <a:lstStyle/>
          <a:p>
            <a:r>
              <a:rPr lang="zh-CN" altLang="en-US" dirty="0"/>
              <a:t>物流信息管理</a:t>
            </a:r>
            <a:br>
              <a:rPr lang="zh-CN" altLang="en-US" dirty="0"/>
            </a:br>
            <a:r>
              <a:rPr lang="en-US" altLang="zh-CN" sz="3900" dirty="0"/>
              <a:t>Logistics Information Management</a:t>
            </a:r>
            <a:endParaRPr lang="en-US" altLang="zh-CN" sz="3900" dirty="0">
              <a:latin typeface="+mj-ea"/>
              <a:ea typeface="+mj-ea"/>
            </a:endParaRPr>
          </a:p>
        </p:txBody>
      </p:sp>
      <p:sp>
        <p:nvSpPr>
          <p:cNvPr id="36874" name="Rectangle 10"/>
          <p:cNvSpPr>
            <a:spLocks noGrp="1" noChangeArrowheads="1"/>
          </p:cNvSpPr>
          <p:nvPr>
            <p:ph type="subTitle" idx="1"/>
          </p:nvPr>
        </p:nvSpPr>
        <p:spPr>
          <a:xfrm>
            <a:off x="1752600" y="4148956"/>
            <a:ext cx="6400800" cy="1512292"/>
          </a:xfrm>
          <a:noFill/>
          <a:ln/>
        </p:spPr>
        <p:txBody>
          <a:bodyPr/>
          <a:lstStyle/>
          <a:p>
            <a:pPr marL="0" indent="0">
              <a:buNone/>
            </a:pPr>
            <a:r>
              <a:rPr lang="zh-CN" altLang="en-US" sz="4000" dirty="0">
                <a:solidFill>
                  <a:srgbClr val="333399"/>
                </a:solidFill>
                <a:latin typeface="Tahoma" panose="020B0604030504040204" pitchFamily="34" charset="0"/>
                <a:ea typeface="隶书" panose="02010509060101010101" pitchFamily="49" charset="-122"/>
              </a:rPr>
              <a:t>清华大学出版社</a:t>
            </a:r>
            <a:endParaRPr lang="en-US" altLang="zh-CN" sz="4000" dirty="0">
              <a:solidFill>
                <a:srgbClr val="333399"/>
              </a:solidFill>
              <a:latin typeface="Tahoma" panose="020B0604030504040204" pitchFamily="34" charset="0"/>
              <a:ea typeface="隶书" panose="02010509060101010101" pitchFamily="49" charset="-122"/>
            </a:endParaRPr>
          </a:p>
          <a:p>
            <a:pPr marL="0" indent="0">
              <a:buNone/>
            </a:pPr>
            <a:r>
              <a:rPr lang="en-US" altLang="zh-CN" sz="4000" dirty="0">
                <a:solidFill>
                  <a:srgbClr val="333399"/>
                </a:solidFill>
                <a:latin typeface="Tahoma" panose="020B0604030504040204" pitchFamily="34" charset="0"/>
                <a:ea typeface="隶书" panose="02010509060101010101" pitchFamily="49" charset="-122"/>
              </a:rPr>
              <a:t>2019.12</a:t>
            </a:r>
            <a:endParaRPr lang="zh-CN" altLang="en-US" dirty="0">
              <a:solidFill>
                <a:srgbClr val="333399"/>
              </a:solidFill>
            </a:endParaRPr>
          </a:p>
        </p:txBody>
      </p:sp>
    </p:spTree>
    <p:extLst>
      <p:ext uri="{BB962C8B-B14F-4D97-AF65-F5344CB8AC3E}">
        <p14:creationId xmlns:p14="http://schemas.microsoft.com/office/powerpoint/2010/main" val="4118547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79">
            <a:extLst>
              <a:ext uri="{FF2B5EF4-FFF2-40B4-BE49-F238E27FC236}">
                <a16:creationId xmlns:a16="http://schemas.microsoft.com/office/drawing/2014/main" id="{60F0EB88-49CC-4DE3-9044-0C5E32F37BE7}"/>
              </a:ext>
            </a:extLst>
          </p:cNvPr>
          <p:cNvSpPr>
            <a:spLocks noChangeArrowheads="1"/>
          </p:cNvSpPr>
          <p:nvPr/>
        </p:nvSpPr>
        <p:spPr bwMode="blackWhite">
          <a:xfrm>
            <a:off x="1820864" y="428625"/>
            <a:ext cx="5360987" cy="838200"/>
          </a:xfrm>
          <a:prstGeom prst="roundRect">
            <a:avLst>
              <a:gd name="adj" fmla="val 9106"/>
            </a:avLst>
          </a:prstGeom>
          <a:gradFill rotWithShape="1">
            <a:gsLst>
              <a:gs pos="0">
                <a:srgbClr val="800000"/>
              </a:gs>
              <a:gs pos="100000">
                <a:srgbClr val="A64D4D"/>
              </a:gs>
            </a:gsLst>
            <a:lin ang="5400000" scaled="1"/>
          </a:gradFill>
          <a:ln w="25400">
            <a:solidFill>
              <a:schemeClr val="bg1"/>
            </a:solidFill>
            <a:round/>
            <a:headEnd/>
            <a:tailEnd/>
          </a:ln>
        </p:spPr>
        <p:txBody>
          <a:bodyPr wrap="none" lIns="91429" tIns="45715" rIns="91429" bIns="45715"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endParaRPr lang="zh-CN" altLang="en-US" sz="2800" b="1">
              <a:latin typeface="楷体_GB2312" pitchFamily="49" charset="-122"/>
              <a:ea typeface="楷体_GB2312" pitchFamily="49" charset="-122"/>
            </a:endParaRPr>
          </a:p>
        </p:txBody>
      </p:sp>
      <p:sp>
        <p:nvSpPr>
          <p:cNvPr id="10243" name="Line 2">
            <a:extLst>
              <a:ext uri="{FF2B5EF4-FFF2-40B4-BE49-F238E27FC236}">
                <a16:creationId xmlns:a16="http://schemas.microsoft.com/office/drawing/2014/main" id="{394AB2BF-60B7-418A-8ADF-1535DE314C02}"/>
              </a:ext>
            </a:extLst>
          </p:cNvPr>
          <p:cNvSpPr>
            <a:spLocks noChangeShapeType="1"/>
          </p:cNvSpPr>
          <p:nvPr/>
        </p:nvSpPr>
        <p:spPr bwMode="gray">
          <a:xfrm flipH="1">
            <a:off x="381000" y="6400800"/>
            <a:ext cx="2819400" cy="228600"/>
          </a:xfrm>
          <a:prstGeom prst="line">
            <a:avLst/>
          </a:prstGeom>
          <a:noFill/>
          <a:ln w="9525">
            <a:solidFill>
              <a:srgbClr val="B2B2B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4" name="Line 3">
            <a:extLst>
              <a:ext uri="{FF2B5EF4-FFF2-40B4-BE49-F238E27FC236}">
                <a16:creationId xmlns:a16="http://schemas.microsoft.com/office/drawing/2014/main" id="{FF367524-8A88-4571-81BE-56B6089AD4A8}"/>
              </a:ext>
            </a:extLst>
          </p:cNvPr>
          <p:cNvSpPr>
            <a:spLocks noChangeShapeType="1"/>
          </p:cNvSpPr>
          <p:nvPr/>
        </p:nvSpPr>
        <p:spPr bwMode="gray">
          <a:xfrm flipH="1">
            <a:off x="381000" y="3962400"/>
            <a:ext cx="609600" cy="2667000"/>
          </a:xfrm>
          <a:prstGeom prst="line">
            <a:avLst/>
          </a:prstGeom>
          <a:noFill/>
          <a:ln w="9525">
            <a:solidFill>
              <a:srgbClr val="B2B2B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7060" name="AutoShape 4">
            <a:extLst>
              <a:ext uri="{FF2B5EF4-FFF2-40B4-BE49-F238E27FC236}">
                <a16:creationId xmlns:a16="http://schemas.microsoft.com/office/drawing/2014/main" id="{81219AF4-51AD-4C03-A986-15A58922A42B}"/>
              </a:ext>
            </a:extLst>
          </p:cNvPr>
          <p:cNvSpPr>
            <a:spLocks noChangeArrowheads="1"/>
          </p:cNvSpPr>
          <p:nvPr/>
        </p:nvSpPr>
        <p:spPr bwMode="gray">
          <a:xfrm>
            <a:off x="1995488" y="35433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1"/>
              </a:gs>
              <a:gs pos="100000">
                <a:schemeClr val="accent1">
                  <a:gamma/>
                  <a:shade val="72941"/>
                  <a:invGamma/>
                </a:schemeClr>
              </a:gs>
            </a:gsLst>
            <a:lin ang="5400000" scaled="1"/>
          </a:gradFill>
          <a:ln w="9525">
            <a:solidFill>
              <a:schemeClr val="accent1"/>
            </a:solidFill>
            <a:round/>
            <a:headEnd/>
            <a:tailEnd/>
          </a:ln>
          <a:effectLst/>
        </p:spPr>
        <p:txBody>
          <a:bodyPr wrap="none" anchor="ctr"/>
          <a:lstStyle/>
          <a:p>
            <a:pPr>
              <a:defRPr/>
            </a:pPr>
            <a:endParaRPr lang="zh-CN" altLang="en-US">
              <a:ea typeface="宋体" pitchFamily="2" charset="-122"/>
            </a:endParaRPr>
          </a:p>
        </p:txBody>
      </p:sp>
      <p:sp>
        <p:nvSpPr>
          <p:cNvPr id="1197061" name="AutoShape 5">
            <a:extLst>
              <a:ext uri="{FF2B5EF4-FFF2-40B4-BE49-F238E27FC236}">
                <a16:creationId xmlns:a16="http://schemas.microsoft.com/office/drawing/2014/main" id="{7A2F0D75-81B5-4D4D-B50C-00A779BDD956}"/>
              </a:ext>
            </a:extLst>
          </p:cNvPr>
          <p:cNvSpPr>
            <a:spLocks noChangeArrowheads="1"/>
          </p:cNvSpPr>
          <p:nvPr/>
        </p:nvSpPr>
        <p:spPr bwMode="gray">
          <a:xfrm>
            <a:off x="2887663" y="403225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1"/>
              </a:gs>
              <a:gs pos="100000">
                <a:schemeClr val="accent1">
                  <a:gamma/>
                  <a:shade val="54118"/>
                  <a:invGamma/>
                </a:schemeClr>
              </a:gs>
            </a:gsLst>
            <a:lin ang="5400000" scaled="1"/>
          </a:gradFill>
          <a:ln w="9525">
            <a:solidFill>
              <a:schemeClr val="accent1"/>
            </a:solidFill>
            <a:round/>
            <a:headEnd/>
            <a:tailEnd/>
          </a:ln>
          <a:effectLst/>
        </p:spPr>
        <p:txBody>
          <a:bodyPr wrap="none" anchor="ctr"/>
          <a:lstStyle/>
          <a:p>
            <a:pPr>
              <a:defRPr/>
            </a:pPr>
            <a:endParaRPr lang="zh-CN" altLang="en-US">
              <a:ea typeface="宋体" pitchFamily="2" charset="-122"/>
            </a:endParaRPr>
          </a:p>
        </p:txBody>
      </p:sp>
      <p:sp>
        <p:nvSpPr>
          <p:cNvPr id="1197062" name="AutoShape 6">
            <a:extLst>
              <a:ext uri="{FF2B5EF4-FFF2-40B4-BE49-F238E27FC236}">
                <a16:creationId xmlns:a16="http://schemas.microsoft.com/office/drawing/2014/main" id="{0E8ABDAC-44C2-4390-B95E-5771524510C6}"/>
              </a:ext>
            </a:extLst>
          </p:cNvPr>
          <p:cNvSpPr>
            <a:spLocks noChangeArrowheads="1"/>
          </p:cNvSpPr>
          <p:nvPr/>
        </p:nvSpPr>
        <p:spPr bwMode="gray">
          <a:xfrm>
            <a:off x="3265488" y="53340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1"/>
              </a:gs>
              <a:gs pos="100000">
                <a:schemeClr val="accent1">
                  <a:gamma/>
                  <a:shade val="19216"/>
                  <a:invGamma/>
                </a:schemeClr>
              </a:gs>
            </a:gsLst>
            <a:lin ang="5400000" scaled="1"/>
          </a:gradFill>
          <a:ln w="9525">
            <a:solidFill>
              <a:schemeClr val="accent1"/>
            </a:solidFill>
            <a:round/>
            <a:headEnd/>
            <a:tailEnd/>
          </a:ln>
          <a:effectLst/>
        </p:spPr>
        <p:txBody>
          <a:bodyPr wrap="none" anchor="ctr"/>
          <a:lstStyle/>
          <a:p>
            <a:pPr>
              <a:defRPr/>
            </a:pPr>
            <a:endParaRPr lang="zh-CN" altLang="en-US">
              <a:ea typeface="宋体" pitchFamily="2" charset="-122"/>
            </a:endParaRPr>
          </a:p>
        </p:txBody>
      </p:sp>
      <p:sp>
        <p:nvSpPr>
          <p:cNvPr id="10248" name="Line 7">
            <a:extLst>
              <a:ext uri="{FF2B5EF4-FFF2-40B4-BE49-F238E27FC236}">
                <a16:creationId xmlns:a16="http://schemas.microsoft.com/office/drawing/2014/main" id="{B5368910-000E-4F62-8392-90B8305962B9}"/>
              </a:ext>
            </a:extLst>
          </p:cNvPr>
          <p:cNvSpPr>
            <a:spLocks noChangeShapeType="1"/>
          </p:cNvSpPr>
          <p:nvPr/>
        </p:nvSpPr>
        <p:spPr bwMode="gray">
          <a:xfrm flipH="1">
            <a:off x="381000" y="3751264"/>
            <a:ext cx="1665288" cy="2878137"/>
          </a:xfrm>
          <a:prstGeom prst="line">
            <a:avLst/>
          </a:prstGeom>
          <a:noFill/>
          <a:ln w="9525">
            <a:solidFill>
              <a:srgbClr val="B2B2B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9" name="Line 8">
            <a:extLst>
              <a:ext uri="{FF2B5EF4-FFF2-40B4-BE49-F238E27FC236}">
                <a16:creationId xmlns:a16="http://schemas.microsoft.com/office/drawing/2014/main" id="{24508B9B-FB72-479F-99C8-95113133FEF7}"/>
              </a:ext>
            </a:extLst>
          </p:cNvPr>
          <p:cNvSpPr>
            <a:spLocks noChangeShapeType="1"/>
          </p:cNvSpPr>
          <p:nvPr/>
        </p:nvSpPr>
        <p:spPr bwMode="gray">
          <a:xfrm flipH="1">
            <a:off x="381000" y="5481638"/>
            <a:ext cx="2895600" cy="1147762"/>
          </a:xfrm>
          <a:prstGeom prst="line">
            <a:avLst/>
          </a:prstGeom>
          <a:noFill/>
          <a:ln w="9525">
            <a:solidFill>
              <a:srgbClr val="B2B2B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0" name="Line 9">
            <a:extLst>
              <a:ext uri="{FF2B5EF4-FFF2-40B4-BE49-F238E27FC236}">
                <a16:creationId xmlns:a16="http://schemas.microsoft.com/office/drawing/2014/main" id="{744ED7FF-DD04-4008-91DE-E4C45A033FBB}"/>
              </a:ext>
            </a:extLst>
          </p:cNvPr>
          <p:cNvSpPr>
            <a:spLocks noChangeShapeType="1"/>
          </p:cNvSpPr>
          <p:nvPr/>
        </p:nvSpPr>
        <p:spPr bwMode="gray">
          <a:xfrm flipH="1">
            <a:off x="381000" y="2243138"/>
            <a:ext cx="1866900" cy="4386262"/>
          </a:xfrm>
          <a:prstGeom prst="line">
            <a:avLst/>
          </a:prstGeom>
          <a:noFill/>
          <a:ln w="19050">
            <a:solidFill>
              <a:srgbClr val="B2B2B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1" name="Line 10">
            <a:extLst>
              <a:ext uri="{FF2B5EF4-FFF2-40B4-BE49-F238E27FC236}">
                <a16:creationId xmlns:a16="http://schemas.microsoft.com/office/drawing/2014/main" id="{5AAC49F9-D332-475E-BC2C-BD03111C4E5A}"/>
              </a:ext>
            </a:extLst>
          </p:cNvPr>
          <p:cNvSpPr>
            <a:spLocks noChangeShapeType="1"/>
          </p:cNvSpPr>
          <p:nvPr/>
        </p:nvSpPr>
        <p:spPr bwMode="gray">
          <a:xfrm flipH="1">
            <a:off x="381001" y="3570288"/>
            <a:ext cx="2309813" cy="3059112"/>
          </a:xfrm>
          <a:prstGeom prst="line">
            <a:avLst/>
          </a:prstGeom>
          <a:noFill/>
          <a:ln w="19050">
            <a:solidFill>
              <a:srgbClr val="B2B2B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2" name="Line 11">
            <a:extLst>
              <a:ext uri="{FF2B5EF4-FFF2-40B4-BE49-F238E27FC236}">
                <a16:creationId xmlns:a16="http://schemas.microsoft.com/office/drawing/2014/main" id="{27D9B822-3EA4-4159-B966-CFD388813D6E}"/>
              </a:ext>
            </a:extLst>
          </p:cNvPr>
          <p:cNvSpPr>
            <a:spLocks noChangeShapeType="1"/>
          </p:cNvSpPr>
          <p:nvPr/>
        </p:nvSpPr>
        <p:spPr bwMode="gray">
          <a:xfrm flipH="1">
            <a:off x="381000" y="4837114"/>
            <a:ext cx="2846388" cy="1792287"/>
          </a:xfrm>
          <a:prstGeom prst="line">
            <a:avLst/>
          </a:prstGeom>
          <a:noFill/>
          <a:ln w="19050">
            <a:solidFill>
              <a:srgbClr val="B2B2B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3" name="Line 12">
            <a:extLst>
              <a:ext uri="{FF2B5EF4-FFF2-40B4-BE49-F238E27FC236}">
                <a16:creationId xmlns:a16="http://schemas.microsoft.com/office/drawing/2014/main" id="{F35786F1-18C0-4687-B3DC-2D56C2716BA8}"/>
              </a:ext>
            </a:extLst>
          </p:cNvPr>
          <p:cNvSpPr>
            <a:spLocks noChangeShapeType="1"/>
          </p:cNvSpPr>
          <p:nvPr/>
        </p:nvSpPr>
        <p:spPr bwMode="gray">
          <a:xfrm flipH="1">
            <a:off x="381000" y="5883276"/>
            <a:ext cx="3867150" cy="746125"/>
          </a:xfrm>
          <a:prstGeom prst="line">
            <a:avLst/>
          </a:prstGeom>
          <a:noFill/>
          <a:ln w="19050">
            <a:solidFill>
              <a:srgbClr val="B2B2B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7095" name="AutoShape 39">
            <a:extLst>
              <a:ext uri="{FF2B5EF4-FFF2-40B4-BE49-F238E27FC236}">
                <a16:creationId xmlns:a16="http://schemas.microsoft.com/office/drawing/2014/main" id="{1053D9C7-47C8-4935-9D69-5A93C1849C54}"/>
              </a:ext>
            </a:extLst>
          </p:cNvPr>
          <p:cNvSpPr>
            <a:spLocks noChangeArrowheads="1"/>
          </p:cNvSpPr>
          <p:nvPr/>
        </p:nvSpPr>
        <p:spPr bwMode="gray">
          <a:xfrm>
            <a:off x="915988" y="3732213"/>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1"/>
              </a:gs>
              <a:gs pos="100000">
                <a:schemeClr val="accent1">
                  <a:gamma/>
                  <a:shade val="72941"/>
                  <a:invGamma/>
                </a:schemeClr>
              </a:gs>
            </a:gsLst>
            <a:lin ang="5400000" scaled="1"/>
          </a:gradFill>
          <a:ln w="9525">
            <a:solidFill>
              <a:schemeClr val="accent1"/>
            </a:solidFill>
            <a:round/>
            <a:headEnd/>
            <a:tailEnd/>
          </a:ln>
          <a:effectLst/>
        </p:spPr>
        <p:txBody>
          <a:bodyPr wrap="none" anchor="ctr"/>
          <a:lstStyle/>
          <a:p>
            <a:pPr>
              <a:defRPr/>
            </a:pPr>
            <a:endParaRPr lang="zh-CN" altLang="en-US">
              <a:ea typeface="宋体" pitchFamily="2" charset="-122"/>
            </a:endParaRPr>
          </a:p>
        </p:txBody>
      </p:sp>
      <p:sp>
        <p:nvSpPr>
          <p:cNvPr id="1197096" name="AutoShape 40">
            <a:extLst>
              <a:ext uri="{FF2B5EF4-FFF2-40B4-BE49-F238E27FC236}">
                <a16:creationId xmlns:a16="http://schemas.microsoft.com/office/drawing/2014/main" id="{69B7B1EE-E67F-4A6B-91C9-576095769B94}"/>
              </a:ext>
            </a:extLst>
          </p:cNvPr>
          <p:cNvSpPr>
            <a:spLocks noChangeArrowheads="1"/>
          </p:cNvSpPr>
          <p:nvPr/>
        </p:nvSpPr>
        <p:spPr bwMode="gray">
          <a:xfrm>
            <a:off x="3200400" y="6302375"/>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1"/>
              </a:gs>
              <a:gs pos="100000">
                <a:schemeClr val="accent1">
                  <a:gamma/>
                  <a:shade val="19216"/>
                  <a:invGamma/>
                </a:schemeClr>
              </a:gs>
            </a:gsLst>
            <a:lin ang="5400000" scaled="1"/>
          </a:gradFill>
          <a:ln w="9525">
            <a:solidFill>
              <a:schemeClr val="accent1"/>
            </a:solidFill>
            <a:round/>
            <a:headEnd/>
            <a:tailEnd/>
          </a:ln>
          <a:effectLst/>
        </p:spPr>
        <p:txBody>
          <a:bodyPr wrap="none" anchor="ctr"/>
          <a:lstStyle/>
          <a:p>
            <a:pPr>
              <a:defRPr/>
            </a:pPr>
            <a:endParaRPr lang="zh-CN" altLang="en-US">
              <a:ea typeface="宋体" pitchFamily="2" charset="-122"/>
            </a:endParaRPr>
          </a:p>
        </p:txBody>
      </p:sp>
      <p:sp>
        <p:nvSpPr>
          <p:cNvPr id="1197097" name="AutoShape 41">
            <a:extLst>
              <a:ext uri="{FF2B5EF4-FFF2-40B4-BE49-F238E27FC236}">
                <a16:creationId xmlns:a16="http://schemas.microsoft.com/office/drawing/2014/main" id="{8035C61A-6C41-454E-A2E9-EBA8937B39FE}"/>
              </a:ext>
            </a:extLst>
          </p:cNvPr>
          <p:cNvSpPr>
            <a:spLocks noChangeArrowheads="1"/>
          </p:cNvSpPr>
          <p:nvPr/>
        </p:nvSpPr>
        <p:spPr bwMode="gray">
          <a:xfrm rot="20226946">
            <a:off x="3902075" y="5387975"/>
            <a:ext cx="514350" cy="51435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gradFill rotWithShape="1">
            <a:gsLst>
              <a:gs pos="0">
                <a:schemeClr val="accent2"/>
              </a:gs>
              <a:gs pos="100000">
                <a:schemeClr val="accent2">
                  <a:gamma/>
                  <a:shade val="50980"/>
                  <a:invGamma/>
                </a:schemeClr>
              </a:gs>
            </a:gsLst>
            <a:lin ang="5400000" scaled="1"/>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pPr>
              <a:defRPr/>
            </a:pPr>
            <a:endParaRPr lang="zh-CN" altLang="en-US">
              <a:ea typeface="宋体" pitchFamily="2" charset="-122"/>
            </a:endParaRPr>
          </a:p>
        </p:txBody>
      </p:sp>
      <p:sp>
        <p:nvSpPr>
          <p:cNvPr id="1197098" name="AutoShape 42">
            <a:extLst>
              <a:ext uri="{FF2B5EF4-FFF2-40B4-BE49-F238E27FC236}">
                <a16:creationId xmlns:a16="http://schemas.microsoft.com/office/drawing/2014/main" id="{24D2D9C9-5E3E-46E9-8FF7-93373AEDA451}"/>
              </a:ext>
            </a:extLst>
          </p:cNvPr>
          <p:cNvSpPr>
            <a:spLocks noChangeArrowheads="1"/>
          </p:cNvSpPr>
          <p:nvPr/>
        </p:nvSpPr>
        <p:spPr bwMode="gray">
          <a:xfrm>
            <a:off x="1936751" y="1587501"/>
            <a:ext cx="657225" cy="65722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gradFill rotWithShape="1">
            <a:gsLst>
              <a:gs pos="0">
                <a:schemeClr val="hlink">
                  <a:gamma/>
                  <a:tint val="20000"/>
                  <a:invGamma/>
                </a:schemeClr>
              </a:gs>
              <a:gs pos="100000">
                <a:schemeClr val="hlink"/>
              </a:gs>
            </a:gsLst>
            <a:lin ang="5400000" scaled="1"/>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pPr>
              <a:defRPr/>
            </a:pPr>
            <a:endParaRPr lang="zh-CN" altLang="en-US">
              <a:ea typeface="宋体" pitchFamily="2" charset="-122"/>
            </a:endParaRPr>
          </a:p>
        </p:txBody>
      </p:sp>
      <p:sp>
        <p:nvSpPr>
          <p:cNvPr id="1197099" name="AutoShape 43">
            <a:extLst>
              <a:ext uri="{FF2B5EF4-FFF2-40B4-BE49-F238E27FC236}">
                <a16:creationId xmlns:a16="http://schemas.microsoft.com/office/drawing/2014/main" id="{FDECFF62-E157-4F53-B089-E700462F6390}"/>
              </a:ext>
            </a:extLst>
          </p:cNvPr>
          <p:cNvSpPr>
            <a:spLocks noChangeArrowheads="1"/>
          </p:cNvSpPr>
          <p:nvPr/>
        </p:nvSpPr>
        <p:spPr bwMode="invGray">
          <a:xfrm rot="802016">
            <a:off x="2422526" y="2952751"/>
            <a:ext cx="657225" cy="65722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gradFill rotWithShape="1">
            <a:gsLst>
              <a:gs pos="0">
                <a:schemeClr val="tx2">
                  <a:gamma/>
                  <a:tint val="28627"/>
                  <a:invGamma/>
                </a:schemeClr>
              </a:gs>
              <a:gs pos="100000">
                <a:schemeClr val="tx2"/>
              </a:gs>
            </a:gsLst>
            <a:lin ang="5400000" scaled="1"/>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pPr>
              <a:defRPr/>
            </a:pPr>
            <a:endParaRPr lang="zh-CN" altLang="en-US">
              <a:ea typeface="宋体" pitchFamily="2" charset="-122"/>
            </a:endParaRPr>
          </a:p>
        </p:txBody>
      </p:sp>
      <p:sp>
        <p:nvSpPr>
          <p:cNvPr id="1197100" name="AutoShape 44">
            <a:extLst>
              <a:ext uri="{FF2B5EF4-FFF2-40B4-BE49-F238E27FC236}">
                <a16:creationId xmlns:a16="http://schemas.microsoft.com/office/drawing/2014/main" id="{B8D33D69-5F7B-450A-BBBB-FC5E9ACCF55B}"/>
              </a:ext>
            </a:extLst>
          </p:cNvPr>
          <p:cNvSpPr>
            <a:spLocks noChangeArrowheads="1"/>
          </p:cNvSpPr>
          <p:nvPr/>
        </p:nvSpPr>
        <p:spPr bwMode="gray">
          <a:xfrm rot="1833378">
            <a:off x="3086100" y="4292600"/>
            <a:ext cx="604838" cy="60483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gradFill rotWithShape="1">
            <a:gsLst>
              <a:gs pos="0">
                <a:schemeClr val="folHlink"/>
              </a:gs>
              <a:gs pos="100000">
                <a:schemeClr val="folHlink">
                  <a:gamma/>
                  <a:shade val="79216"/>
                  <a:invGamma/>
                </a:schemeClr>
              </a:gs>
            </a:gsLst>
            <a:lin ang="5400000" scaled="1"/>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pPr>
              <a:defRPr/>
            </a:pPr>
            <a:endParaRPr lang="zh-CN" altLang="en-US">
              <a:ea typeface="宋体" pitchFamily="2" charset="-122"/>
            </a:endParaRPr>
          </a:p>
        </p:txBody>
      </p:sp>
      <p:sp>
        <p:nvSpPr>
          <p:cNvPr id="1197101" name="Rectangle 45">
            <a:extLst>
              <a:ext uri="{FF2B5EF4-FFF2-40B4-BE49-F238E27FC236}">
                <a16:creationId xmlns:a16="http://schemas.microsoft.com/office/drawing/2014/main" id="{C4E23624-DB17-418F-9835-96308E61CEC2}"/>
              </a:ext>
            </a:extLst>
          </p:cNvPr>
          <p:cNvSpPr>
            <a:spLocks noGrp="1" noChangeArrowheads="1"/>
          </p:cNvSpPr>
          <p:nvPr>
            <p:ph type="title"/>
          </p:nvPr>
        </p:nvSpPr>
        <p:spPr>
          <a:xfrm>
            <a:off x="1919288" y="377825"/>
            <a:ext cx="5016500" cy="889000"/>
          </a:xfrm>
        </p:spPr>
        <p:txBody>
          <a:bodyPr/>
          <a:lstStyle/>
          <a:p>
            <a:pPr eaLnBrk="1" hangingPunct="1">
              <a:defRPr/>
            </a:pPr>
            <a:r>
              <a:rPr lang="zh-CN" altLang="en-US" dirty="0">
                <a:latin typeface="楷体_GB2312" pitchFamily="49" charset="-122"/>
                <a:ea typeface="楷体_GB2312" pitchFamily="49" charset="-122"/>
              </a:rPr>
              <a:t>   </a:t>
            </a:r>
            <a:r>
              <a:rPr lang="zh-CN" altLang="en-US" dirty="0">
                <a:solidFill>
                  <a:srgbClr val="FFFF00"/>
                </a:solidFill>
                <a:effectLst>
                  <a:outerShdw blurRad="38100" dist="38100" dir="2700000" algn="tl">
                    <a:srgbClr val="000000"/>
                  </a:outerShdw>
                </a:effectLst>
                <a:latin typeface="楷体_GB2312" pitchFamily="49" charset="-122"/>
                <a:ea typeface="楷体_GB2312" pitchFamily="49" charset="-122"/>
              </a:rPr>
              <a:t>二、信息概念</a:t>
            </a:r>
            <a:endParaRPr lang="en-US" altLang="zh-CN" dirty="0">
              <a:solidFill>
                <a:srgbClr val="FFFF00"/>
              </a:solidFill>
              <a:effectLst>
                <a:outerShdw blurRad="38100" dist="38100" dir="2700000" algn="tl">
                  <a:srgbClr val="000000"/>
                </a:outerShdw>
              </a:effectLst>
              <a:latin typeface="楷体_GB2312" pitchFamily="49" charset="-122"/>
              <a:ea typeface="楷体_GB2312" pitchFamily="49" charset="-122"/>
            </a:endParaRPr>
          </a:p>
        </p:txBody>
      </p:sp>
      <p:grpSp>
        <p:nvGrpSpPr>
          <p:cNvPr id="10261" name="Group 62">
            <a:extLst>
              <a:ext uri="{FF2B5EF4-FFF2-40B4-BE49-F238E27FC236}">
                <a16:creationId xmlns:a16="http://schemas.microsoft.com/office/drawing/2014/main" id="{72730130-07E6-49FA-85B2-5BAB59467C57}"/>
              </a:ext>
            </a:extLst>
          </p:cNvPr>
          <p:cNvGrpSpPr>
            <a:grpSpLocks/>
          </p:cNvGrpSpPr>
          <p:nvPr/>
        </p:nvGrpSpPr>
        <p:grpSpPr bwMode="auto">
          <a:xfrm>
            <a:off x="2349501" y="1571626"/>
            <a:ext cx="6530975" cy="2117725"/>
            <a:chOff x="4272" y="897"/>
            <a:chExt cx="3264" cy="1350"/>
          </a:xfrm>
        </p:grpSpPr>
        <p:sp>
          <p:nvSpPr>
            <p:cNvPr id="1197110" name="AutoShape 54">
              <a:extLst>
                <a:ext uri="{FF2B5EF4-FFF2-40B4-BE49-F238E27FC236}">
                  <a16:creationId xmlns:a16="http://schemas.microsoft.com/office/drawing/2014/main" id="{C3AAD38C-E479-49EB-9F23-F4542FA30707}"/>
                </a:ext>
              </a:extLst>
            </p:cNvPr>
            <p:cNvSpPr>
              <a:spLocks noChangeArrowheads="1"/>
            </p:cNvSpPr>
            <p:nvPr/>
          </p:nvSpPr>
          <p:spPr bwMode="gray">
            <a:xfrm>
              <a:off x="4272" y="897"/>
              <a:ext cx="3233" cy="1350"/>
            </a:xfrm>
            <a:prstGeom prst="roundRect">
              <a:avLst>
                <a:gd name="adj" fmla="val 16667"/>
              </a:avLst>
            </a:prstGeom>
            <a:gradFill rotWithShape="1">
              <a:gsLst>
                <a:gs pos="0">
                  <a:schemeClr val="accent2">
                    <a:gamma/>
                    <a:tint val="21176"/>
                    <a:invGamma/>
                  </a:schemeClr>
                </a:gs>
                <a:gs pos="100000">
                  <a:schemeClr val="accent2"/>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10266" name="Rectangle 57">
              <a:extLst>
                <a:ext uri="{FF2B5EF4-FFF2-40B4-BE49-F238E27FC236}">
                  <a16:creationId xmlns:a16="http://schemas.microsoft.com/office/drawing/2014/main" id="{DBD0D17D-EF8F-4BB8-9F06-2383CE3CFAF1}"/>
                </a:ext>
              </a:extLst>
            </p:cNvPr>
            <p:cNvSpPr>
              <a:spLocks noChangeArrowheads="1"/>
            </p:cNvSpPr>
            <p:nvPr/>
          </p:nvSpPr>
          <p:spPr bwMode="auto">
            <a:xfrm>
              <a:off x="4322" y="1028"/>
              <a:ext cx="3214" cy="1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lnSpc>
                  <a:spcPct val="150000"/>
                </a:lnSpc>
              </a:pPr>
              <a:r>
                <a:rPr lang="zh-CN" altLang="en-US" b="1">
                  <a:solidFill>
                    <a:srgbClr val="000099"/>
                  </a:solidFill>
                  <a:latin typeface="楷体_GB2312" pitchFamily="49" charset="-122"/>
                  <a:ea typeface="楷体_GB2312" pitchFamily="49" charset="-122"/>
                </a:rPr>
                <a:t>    从决策的角度出发，赫伯特</a:t>
              </a: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西蒙的定义强调信息的效用和价值，认为信息是影响人对于决策方案的期待或评价的外界刺激。</a:t>
              </a:r>
            </a:p>
          </p:txBody>
        </p:sp>
      </p:grpSp>
      <p:grpSp>
        <p:nvGrpSpPr>
          <p:cNvPr id="10262" name="Group 63">
            <a:extLst>
              <a:ext uri="{FF2B5EF4-FFF2-40B4-BE49-F238E27FC236}">
                <a16:creationId xmlns:a16="http://schemas.microsoft.com/office/drawing/2014/main" id="{1D8A1F48-EF71-4EDD-BF73-FA140A25557A}"/>
              </a:ext>
            </a:extLst>
          </p:cNvPr>
          <p:cNvGrpSpPr>
            <a:grpSpLocks/>
          </p:cNvGrpSpPr>
          <p:nvPr/>
        </p:nvGrpSpPr>
        <p:grpSpPr bwMode="auto">
          <a:xfrm>
            <a:off x="3460751" y="3994150"/>
            <a:ext cx="5726113" cy="2566988"/>
            <a:chOff x="1677" y="2357"/>
            <a:chExt cx="3591" cy="1753"/>
          </a:xfrm>
        </p:grpSpPr>
        <p:sp>
          <p:nvSpPr>
            <p:cNvPr id="1197116" name="AutoShape 60">
              <a:extLst>
                <a:ext uri="{FF2B5EF4-FFF2-40B4-BE49-F238E27FC236}">
                  <a16:creationId xmlns:a16="http://schemas.microsoft.com/office/drawing/2014/main" id="{010CBDEA-85F2-4875-ADD0-DAFDC69CE78F}"/>
                </a:ext>
              </a:extLst>
            </p:cNvPr>
            <p:cNvSpPr>
              <a:spLocks noChangeArrowheads="1"/>
            </p:cNvSpPr>
            <p:nvPr/>
          </p:nvSpPr>
          <p:spPr bwMode="gray">
            <a:xfrm>
              <a:off x="1677" y="2357"/>
              <a:ext cx="3591" cy="1753"/>
            </a:xfrm>
            <a:prstGeom prst="roundRect">
              <a:avLst>
                <a:gd name="adj" fmla="val 16667"/>
              </a:avLst>
            </a:prstGeom>
            <a:gradFill rotWithShape="1">
              <a:gsLst>
                <a:gs pos="0">
                  <a:schemeClr val="accent1">
                    <a:gamma/>
                    <a:tint val="21176"/>
                    <a:invGamma/>
                  </a:schemeClr>
                </a:gs>
                <a:gs pos="100000">
                  <a:schemeClr val="accent1"/>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10264" name="Text Box 61">
              <a:extLst>
                <a:ext uri="{FF2B5EF4-FFF2-40B4-BE49-F238E27FC236}">
                  <a16:creationId xmlns:a16="http://schemas.microsoft.com/office/drawing/2014/main" id="{5C86DA53-1144-4D25-B994-BC1532E6994D}"/>
                </a:ext>
              </a:extLst>
            </p:cNvPr>
            <p:cNvSpPr txBox="1">
              <a:spLocks noChangeArrowheads="1"/>
            </p:cNvSpPr>
            <p:nvPr/>
          </p:nvSpPr>
          <p:spPr bwMode="gray">
            <a:xfrm>
              <a:off x="1869" y="2581"/>
              <a:ext cx="3294" cy="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lnSpc>
                  <a:spcPct val="130000"/>
                </a:lnSpc>
              </a:pPr>
              <a:r>
                <a:rPr lang="zh-CN" altLang="en-US" b="1">
                  <a:solidFill>
                    <a:srgbClr val="000099"/>
                  </a:solidFill>
                  <a:latin typeface="楷体_GB2312" pitchFamily="49" charset="-122"/>
                  <a:ea typeface="楷体_GB2312" pitchFamily="49" charset="-122"/>
                </a:rPr>
                <a:t>    从控制的要求，信息论之父申农提出，信息是用以消除随机不确定性的东西，认为信息是使不确定因素减少的有用知识。</a:t>
              </a:r>
              <a:endParaRPr lang="zh-CN" altLang="en-US">
                <a:solidFill>
                  <a:srgbClr val="000099"/>
                </a:solidFill>
                <a:latin typeface="楷体_GB2312" pitchFamily="49" charset="-122"/>
                <a:ea typeface="楷体_GB2312" pitchFamily="49" charset="-122"/>
              </a:endParaRPr>
            </a:p>
          </p:txBody>
        </p:sp>
      </p:grpSp>
    </p:spTree>
  </p:cSld>
  <p:clrMapOvr>
    <a:masterClrMapping/>
  </p:clrMapOvr>
  <p:transition>
    <p:pull dir="l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3">
            <a:extLst>
              <a:ext uri="{FF2B5EF4-FFF2-40B4-BE49-F238E27FC236}">
                <a16:creationId xmlns:a16="http://schemas.microsoft.com/office/drawing/2014/main" id="{5E0787A3-4A32-4619-93E2-C42662D1281B}"/>
              </a:ext>
            </a:extLst>
          </p:cNvPr>
          <p:cNvSpPr>
            <a:spLocks noGrp="1" noChangeArrowheads="1"/>
          </p:cNvSpPr>
          <p:nvPr>
            <p:ph type="body" idx="1"/>
          </p:nvPr>
        </p:nvSpPr>
        <p:spPr>
          <a:xfrm>
            <a:off x="1295401" y="1064914"/>
            <a:ext cx="7331075" cy="5532438"/>
          </a:xfrm>
        </p:spPr>
        <p:txBody>
          <a:bodyPr/>
          <a:lstStyle/>
          <a:p>
            <a:pPr>
              <a:lnSpc>
                <a:spcPct val="150000"/>
              </a:lnSpc>
              <a:buFontTx/>
              <a:buNone/>
            </a:pPr>
            <a:r>
              <a:rPr lang="zh-CN" altLang="en-US" sz="2800" dirty="0">
                <a:latin typeface="楷体_GB2312" pitchFamily="49" charset="-122"/>
                <a:ea typeface="楷体_GB2312" pitchFamily="49" charset="-122"/>
              </a:rPr>
              <a:t>      第一维是从供应链中物流管理层次来划分的三个层次：进程作业层、企业管理层和供应链管理层。</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进程作业系统的集成主要是自动出入库系统、多式联运作业系统等一些物流子系统自身的集成，从信息的收集到操作的自动化控制都包括在内，如果按照信息化阶段理论来划分的话，这属于基本服务平台级的信息化；</a:t>
            </a:r>
          </a:p>
        </p:txBody>
      </p:sp>
      <p:sp>
        <p:nvSpPr>
          <p:cNvPr id="3" name="矩形 21">
            <a:extLst>
              <a:ext uri="{FF2B5EF4-FFF2-40B4-BE49-F238E27FC236}">
                <a16:creationId xmlns:a16="http://schemas.microsoft.com/office/drawing/2014/main" id="{DC2676B6-50DE-4838-80B0-96C5578A2E8E}"/>
              </a:ext>
            </a:extLst>
          </p:cNvPr>
          <p:cNvSpPr>
            <a:spLocks noChangeArrowheads="1"/>
          </p:cNvSpPr>
          <p:nvPr/>
        </p:nvSpPr>
        <p:spPr bwMode="auto">
          <a:xfrm>
            <a:off x="920552" y="404664"/>
            <a:ext cx="77768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r>
              <a:rPr lang="zh-CN" altLang="en-US" sz="3200" b="1" dirty="0">
                <a:solidFill>
                  <a:srgbClr val="0000FF"/>
                </a:solidFill>
                <a:latin typeface="楷体_GB2312" pitchFamily="49" charset="-122"/>
                <a:ea typeface="楷体_GB2312" pitchFamily="49" charset="-122"/>
              </a:rPr>
              <a:t>集成化物流信息系统体系结构三维模型</a:t>
            </a:r>
          </a:p>
        </p:txBody>
      </p:sp>
    </p:spTree>
  </p:cSld>
  <p:clrMapOvr>
    <a:masterClrMapping/>
  </p:clrMapOvr>
  <p:transition>
    <p:pull dir="lu"/>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
            <a:extLst>
              <a:ext uri="{FF2B5EF4-FFF2-40B4-BE49-F238E27FC236}">
                <a16:creationId xmlns:a16="http://schemas.microsoft.com/office/drawing/2014/main" id="{93EBD0C2-8B12-48DF-80C5-C3F3EA613C62}"/>
              </a:ext>
            </a:extLst>
          </p:cNvPr>
          <p:cNvSpPr>
            <a:spLocks noGrp="1" noChangeArrowheads="1"/>
          </p:cNvSpPr>
          <p:nvPr>
            <p:ph type="body" idx="1"/>
          </p:nvPr>
        </p:nvSpPr>
        <p:spPr>
          <a:xfrm>
            <a:off x="1014413" y="1193428"/>
            <a:ext cx="7721600" cy="6196012"/>
          </a:xfrm>
        </p:spPr>
        <p:txBody>
          <a:bodyPr/>
          <a:lstStyle/>
          <a:p>
            <a:pPr>
              <a:lnSpc>
                <a:spcPct val="150000"/>
              </a:lnSpc>
              <a:buFontTx/>
              <a:buNone/>
            </a:pPr>
            <a:r>
              <a:rPr lang="zh-CN" altLang="en-US" sz="2800" dirty="0">
                <a:solidFill>
                  <a:srgbClr val="FFFF00"/>
                </a:solidFill>
                <a:latin typeface="楷体_GB2312" pitchFamily="49" charset="-122"/>
                <a:ea typeface="楷体_GB2312" pitchFamily="49" charset="-122"/>
              </a:rPr>
              <a:t>      </a:t>
            </a:r>
            <a:r>
              <a:rPr lang="zh-CN" altLang="en-US" sz="2800" dirty="0">
                <a:latin typeface="楷体_GB2312" pitchFamily="49" charset="-122"/>
                <a:ea typeface="楷体_GB2312" pitchFamily="49" charset="-122"/>
              </a:rPr>
              <a:t>企业管理层次的集成是同时跨越了基本服务平台和增值服务平台的两个阶段的信息化；   </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供应链管理层的集成主要是支持企业间信息流管理和共享的系统，因为虽然处于不同管理层次的物流信息系统对信息处理的深度要求不同，但各管理层之间有上下贯通的需要，同时子系统之间的协调，信息的全程可视，都需要从供应链的角度来提出解决方案。</a:t>
            </a:r>
          </a:p>
        </p:txBody>
      </p:sp>
      <p:sp>
        <p:nvSpPr>
          <p:cNvPr id="3" name="矩形 21">
            <a:extLst>
              <a:ext uri="{FF2B5EF4-FFF2-40B4-BE49-F238E27FC236}">
                <a16:creationId xmlns:a16="http://schemas.microsoft.com/office/drawing/2014/main" id="{74CDE879-5553-4CF5-9CD5-BE07321CCFEE}"/>
              </a:ext>
            </a:extLst>
          </p:cNvPr>
          <p:cNvSpPr>
            <a:spLocks noChangeArrowheads="1"/>
          </p:cNvSpPr>
          <p:nvPr/>
        </p:nvSpPr>
        <p:spPr bwMode="auto">
          <a:xfrm>
            <a:off x="920552" y="404664"/>
            <a:ext cx="77768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r>
              <a:rPr lang="zh-CN" altLang="en-US" sz="3200" b="1" dirty="0">
                <a:solidFill>
                  <a:srgbClr val="0000FF"/>
                </a:solidFill>
                <a:latin typeface="楷体_GB2312" pitchFamily="49" charset="-122"/>
                <a:ea typeface="楷体_GB2312" pitchFamily="49" charset="-122"/>
              </a:rPr>
              <a:t>集成化物流信息系统体系结构三维模型</a:t>
            </a:r>
          </a:p>
        </p:txBody>
      </p:sp>
    </p:spTree>
  </p:cSld>
  <p:clrMapOvr>
    <a:masterClrMapping/>
  </p:clrMapOvr>
  <p:transition>
    <p:pull dir="lu"/>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3">
            <a:extLst>
              <a:ext uri="{FF2B5EF4-FFF2-40B4-BE49-F238E27FC236}">
                <a16:creationId xmlns:a16="http://schemas.microsoft.com/office/drawing/2014/main" id="{B4693BCC-32E7-42EB-9E38-DB799BE83E3F}"/>
              </a:ext>
            </a:extLst>
          </p:cNvPr>
          <p:cNvSpPr>
            <a:spLocks noGrp="1" noChangeArrowheads="1"/>
          </p:cNvSpPr>
          <p:nvPr>
            <p:ph type="body" idx="1"/>
          </p:nvPr>
        </p:nvSpPr>
        <p:spPr>
          <a:xfrm>
            <a:off x="1235075" y="1270967"/>
            <a:ext cx="7486650" cy="5686425"/>
          </a:xfrm>
        </p:spPr>
        <p:txBody>
          <a:bodyPr/>
          <a:lstStyle/>
          <a:p>
            <a:pPr>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zh-CN" sz="2800" dirty="0">
                <a:solidFill>
                  <a:schemeClr val="tx1"/>
                </a:solidFill>
                <a:latin typeface="楷体_GB2312" pitchFamily="49" charset="-122"/>
                <a:ea typeface="楷体_GB2312" pitchFamily="49" charset="-122"/>
              </a:rPr>
              <a:t>第二维是根据物流的功能和所涉及的领域来划分的，例如采购、储存、生产、销售、运输等。这些都是供应链上实现不同的功能和创造价值的不同业务环节，物流贯穿于这些环节中。其信息支持系统主要在处理的信息和功能上不同，如仓储管理系统、客户关系管理系统、车辆管理系统等。</a:t>
            </a:r>
            <a:endParaRPr lang="zh-CN" altLang="en-US" sz="2800" dirty="0">
              <a:solidFill>
                <a:schemeClr val="tx1"/>
              </a:solidFill>
              <a:latin typeface="楷体_GB2312" pitchFamily="49" charset="-122"/>
              <a:ea typeface="楷体_GB2312" pitchFamily="49" charset="-122"/>
            </a:endParaRPr>
          </a:p>
        </p:txBody>
      </p:sp>
      <p:sp>
        <p:nvSpPr>
          <p:cNvPr id="3" name="矩形 21">
            <a:extLst>
              <a:ext uri="{FF2B5EF4-FFF2-40B4-BE49-F238E27FC236}">
                <a16:creationId xmlns:a16="http://schemas.microsoft.com/office/drawing/2014/main" id="{2B44B168-E7BE-46BE-B44C-812F5EF1DB05}"/>
              </a:ext>
            </a:extLst>
          </p:cNvPr>
          <p:cNvSpPr>
            <a:spLocks noChangeArrowheads="1"/>
          </p:cNvSpPr>
          <p:nvPr/>
        </p:nvSpPr>
        <p:spPr bwMode="auto">
          <a:xfrm>
            <a:off x="920552" y="404664"/>
            <a:ext cx="77768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r>
              <a:rPr lang="zh-CN" altLang="en-US" sz="3200" b="1" dirty="0">
                <a:solidFill>
                  <a:srgbClr val="0000FF"/>
                </a:solidFill>
                <a:latin typeface="楷体_GB2312" pitchFamily="49" charset="-122"/>
                <a:ea typeface="楷体_GB2312" pitchFamily="49" charset="-122"/>
              </a:rPr>
              <a:t>集成化物流信息系统体系结构三维模型</a:t>
            </a:r>
          </a:p>
        </p:txBody>
      </p:sp>
    </p:spTree>
  </p:cSld>
  <p:clrMapOvr>
    <a:masterClrMapping/>
  </p:clrMapOvr>
  <p:transition>
    <p:pull dir="l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a:extLst>
              <a:ext uri="{FF2B5EF4-FFF2-40B4-BE49-F238E27FC236}">
                <a16:creationId xmlns:a16="http://schemas.microsoft.com/office/drawing/2014/main" id="{307A87FC-E4D2-4DE3-B749-EF4B66DB2088}"/>
              </a:ext>
            </a:extLst>
          </p:cNvPr>
          <p:cNvSpPr>
            <a:spLocks noGrp="1" noChangeArrowheads="1"/>
          </p:cNvSpPr>
          <p:nvPr>
            <p:ph type="body" idx="1"/>
          </p:nvPr>
        </p:nvSpPr>
        <p:spPr>
          <a:xfrm>
            <a:off x="1235075" y="1270967"/>
            <a:ext cx="7486650" cy="5686425"/>
          </a:xfrm>
        </p:spPr>
        <p:txBody>
          <a:bodyPr/>
          <a:lstStyle/>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这些不同业务领域和环节之间有物流信息交换和共享的需要。这一维度的集成同时包括了一些综合性较强的管理信息系统，如</a:t>
            </a:r>
            <a:r>
              <a:rPr lang="en-US" altLang="zh-CN" sz="2800" dirty="0">
                <a:latin typeface="楷体_GB2312" pitchFamily="49" charset="-122"/>
                <a:ea typeface="楷体_GB2312" pitchFamily="49" charset="-122"/>
              </a:rPr>
              <a:t>ERP </a:t>
            </a:r>
            <a:r>
              <a:rPr lang="zh-CN" altLang="zh-CN" sz="2800" dirty="0">
                <a:latin typeface="楷体_GB2312" pitchFamily="49" charset="-122"/>
                <a:ea typeface="楷体_GB2312" pitchFamily="49" charset="-122"/>
              </a:rPr>
              <a:t>等。</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按照物流信息化阶段理论来划分的话，它的位置也同时跨越了基本服务平台和增值服务平台的两个阶段的信息化。</a:t>
            </a:r>
            <a:endParaRPr lang="zh-CN" altLang="en-US" sz="2800" dirty="0">
              <a:solidFill>
                <a:srgbClr val="0000FF"/>
              </a:solidFill>
              <a:latin typeface="楷体_GB2312" pitchFamily="49" charset="-122"/>
              <a:ea typeface="楷体_GB2312" pitchFamily="49" charset="-122"/>
            </a:endParaRPr>
          </a:p>
        </p:txBody>
      </p:sp>
      <p:sp>
        <p:nvSpPr>
          <p:cNvPr id="3" name="矩形 21">
            <a:extLst>
              <a:ext uri="{FF2B5EF4-FFF2-40B4-BE49-F238E27FC236}">
                <a16:creationId xmlns:a16="http://schemas.microsoft.com/office/drawing/2014/main" id="{04439366-3B7A-4369-A6C7-382D38F10CDB}"/>
              </a:ext>
            </a:extLst>
          </p:cNvPr>
          <p:cNvSpPr>
            <a:spLocks noChangeArrowheads="1"/>
          </p:cNvSpPr>
          <p:nvPr/>
        </p:nvSpPr>
        <p:spPr bwMode="auto">
          <a:xfrm>
            <a:off x="920552" y="404664"/>
            <a:ext cx="77768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r>
              <a:rPr lang="zh-CN" altLang="en-US" sz="3200" b="1" dirty="0">
                <a:solidFill>
                  <a:srgbClr val="0000FF"/>
                </a:solidFill>
                <a:latin typeface="楷体_GB2312" pitchFamily="49" charset="-122"/>
                <a:ea typeface="楷体_GB2312" pitchFamily="49" charset="-122"/>
              </a:rPr>
              <a:t>集成化物流信息系统体系结构三维模型</a:t>
            </a:r>
          </a:p>
        </p:txBody>
      </p:sp>
    </p:spTree>
  </p:cSld>
  <p:clrMapOvr>
    <a:masterClrMapping/>
  </p:clrMapOvr>
  <p:transition>
    <p:pull dir="l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3">
            <a:extLst>
              <a:ext uri="{FF2B5EF4-FFF2-40B4-BE49-F238E27FC236}">
                <a16:creationId xmlns:a16="http://schemas.microsoft.com/office/drawing/2014/main" id="{AD12FAF2-1B21-4C01-9EBE-754DC79F535E}"/>
              </a:ext>
            </a:extLst>
          </p:cNvPr>
          <p:cNvSpPr>
            <a:spLocks noGrp="1" noChangeArrowheads="1"/>
          </p:cNvSpPr>
          <p:nvPr>
            <p:ph type="body" idx="1"/>
          </p:nvPr>
        </p:nvSpPr>
        <p:spPr>
          <a:xfrm>
            <a:off x="1250950" y="1268760"/>
            <a:ext cx="7486650" cy="5686425"/>
          </a:xfrm>
        </p:spPr>
        <p:txBody>
          <a:bodyPr/>
          <a:lstStyle/>
          <a:p>
            <a:pPr>
              <a:lnSpc>
                <a:spcPct val="150000"/>
              </a:lnSpc>
              <a:buFontTx/>
              <a:buNone/>
            </a:pPr>
            <a:r>
              <a:rPr lang="en-US" altLang="zh-CN" sz="2800" dirty="0">
                <a:solidFill>
                  <a:schemeClr val="tx1"/>
                </a:solidFill>
                <a:latin typeface="楷体_GB2312" pitchFamily="49" charset="-122"/>
                <a:ea typeface="楷体_GB2312" pitchFamily="49" charset="-122"/>
              </a:rPr>
              <a:t>      </a:t>
            </a:r>
            <a:r>
              <a:rPr lang="zh-CN" altLang="zh-CN" sz="2800" dirty="0">
                <a:solidFill>
                  <a:schemeClr val="tx1"/>
                </a:solidFill>
                <a:latin typeface="楷体_GB2312" pitchFamily="49" charset="-122"/>
                <a:ea typeface="楷体_GB2312" pitchFamily="49" charset="-122"/>
              </a:rPr>
              <a:t>第三维是根据信息系统本身所包含的不同内容划分四个层次：硬件、软件、信息以及应用的集成。这些是构成信息系统的基本要素，在现代物流体系框架中处于技术工具的层面，是由路网、信息网、运载工具等硬件和</a:t>
            </a:r>
            <a:r>
              <a:rPr lang="en-US" altLang="zh-CN" sz="2800" dirty="0">
                <a:solidFill>
                  <a:schemeClr val="tx1"/>
                </a:solidFill>
                <a:latin typeface="楷体_GB2312" pitchFamily="49" charset="-122"/>
                <a:ea typeface="楷体_GB2312" pitchFamily="49" charset="-122"/>
              </a:rPr>
              <a:t>ITS</a:t>
            </a:r>
            <a:r>
              <a:rPr lang="zh-CN" altLang="zh-CN" sz="2800" dirty="0">
                <a:solidFill>
                  <a:schemeClr val="tx1"/>
                </a:solidFill>
                <a:latin typeface="楷体_GB2312" pitchFamily="49" charset="-122"/>
                <a:ea typeface="楷体_GB2312" pitchFamily="49" charset="-122"/>
              </a:rPr>
              <a:t>等软件共同构成物流运作的平台，而信息则成为应用的最主要的资源，而且是最能体现现代物流本质的因素。</a:t>
            </a:r>
            <a:endParaRPr lang="zh-CN" altLang="en-US" sz="2800" dirty="0">
              <a:solidFill>
                <a:schemeClr val="tx1"/>
              </a:solidFill>
              <a:latin typeface="楷体_GB2312" pitchFamily="49" charset="-122"/>
              <a:ea typeface="楷体_GB2312" pitchFamily="49" charset="-122"/>
            </a:endParaRPr>
          </a:p>
        </p:txBody>
      </p:sp>
      <p:sp>
        <p:nvSpPr>
          <p:cNvPr id="3" name="矩形 21">
            <a:extLst>
              <a:ext uri="{FF2B5EF4-FFF2-40B4-BE49-F238E27FC236}">
                <a16:creationId xmlns:a16="http://schemas.microsoft.com/office/drawing/2014/main" id="{EDA33A77-60E1-40BB-8F1E-A9A414F29C7B}"/>
              </a:ext>
            </a:extLst>
          </p:cNvPr>
          <p:cNvSpPr>
            <a:spLocks noChangeArrowheads="1"/>
          </p:cNvSpPr>
          <p:nvPr/>
        </p:nvSpPr>
        <p:spPr bwMode="auto">
          <a:xfrm>
            <a:off x="920552" y="404664"/>
            <a:ext cx="77768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r>
              <a:rPr lang="zh-CN" altLang="en-US" sz="3200" b="1" dirty="0">
                <a:solidFill>
                  <a:srgbClr val="0000FF"/>
                </a:solidFill>
                <a:latin typeface="楷体_GB2312" pitchFamily="49" charset="-122"/>
                <a:ea typeface="楷体_GB2312" pitchFamily="49" charset="-122"/>
              </a:rPr>
              <a:t>集成化物流信息系统体系结构三维模型</a:t>
            </a:r>
          </a:p>
        </p:txBody>
      </p:sp>
    </p:spTree>
  </p:cSld>
  <p:clrMapOvr>
    <a:masterClrMapping/>
  </p:clrMapOvr>
  <p:transition>
    <p:pull dir="l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3">
            <a:extLst>
              <a:ext uri="{FF2B5EF4-FFF2-40B4-BE49-F238E27FC236}">
                <a16:creationId xmlns:a16="http://schemas.microsoft.com/office/drawing/2014/main" id="{53B9D874-AD01-46CF-9961-1C629D5921F3}"/>
              </a:ext>
            </a:extLst>
          </p:cNvPr>
          <p:cNvSpPr>
            <a:spLocks noGrp="1" noChangeArrowheads="1"/>
          </p:cNvSpPr>
          <p:nvPr>
            <p:ph type="body" idx="1"/>
          </p:nvPr>
        </p:nvSpPr>
        <p:spPr>
          <a:xfrm>
            <a:off x="1689101" y="1502370"/>
            <a:ext cx="6575425" cy="4806950"/>
          </a:xfrm>
        </p:spPr>
        <p:txBody>
          <a:bodyPr/>
          <a:lstStyle/>
          <a:p>
            <a:pPr>
              <a:lnSpc>
                <a:spcPct val="150000"/>
              </a:lnSpc>
              <a:buFontTx/>
              <a:buNone/>
            </a:pPr>
            <a:r>
              <a:rPr lang="en-US" altLang="zh-CN" sz="2800" dirty="0">
                <a:solidFill>
                  <a:schemeClr val="tx1"/>
                </a:solidFill>
                <a:latin typeface="楷体_GB2312" pitchFamily="49" charset="-122"/>
                <a:ea typeface="楷体_GB2312" pitchFamily="49" charset="-122"/>
              </a:rPr>
              <a:t>      </a:t>
            </a:r>
            <a:r>
              <a:rPr lang="zh-CN" altLang="zh-CN" sz="2800" dirty="0">
                <a:solidFill>
                  <a:schemeClr val="tx1"/>
                </a:solidFill>
                <a:latin typeface="楷体_GB2312" pitchFamily="49" charset="-122"/>
                <a:ea typeface="楷体_GB2312" pitchFamily="49" charset="-122"/>
              </a:rPr>
              <a:t>物流信息系统应用的效果最终要靠人—机—技术—管理的完美结合，逐步向智能化方向发展，这一维度的集成是基础设施集成级的信息化。</a:t>
            </a:r>
            <a:endParaRPr lang="zh-CN" altLang="en-US" sz="2800" dirty="0">
              <a:solidFill>
                <a:schemeClr val="tx1"/>
              </a:solidFill>
              <a:latin typeface="楷体_GB2312" pitchFamily="49" charset="-122"/>
              <a:ea typeface="楷体_GB2312" pitchFamily="49" charset="-122"/>
            </a:endParaRPr>
          </a:p>
        </p:txBody>
      </p:sp>
      <p:sp>
        <p:nvSpPr>
          <p:cNvPr id="3" name="矩形 21">
            <a:extLst>
              <a:ext uri="{FF2B5EF4-FFF2-40B4-BE49-F238E27FC236}">
                <a16:creationId xmlns:a16="http://schemas.microsoft.com/office/drawing/2014/main" id="{1A554E07-F148-45A3-A3B4-B096D266D6A2}"/>
              </a:ext>
            </a:extLst>
          </p:cNvPr>
          <p:cNvSpPr>
            <a:spLocks noChangeArrowheads="1"/>
          </p:cNvSpPr>
          <p:nvPr/>
        </p:nvSpPr>
        <p:spPr bwMode="auto">
          <a:xfrm>
            <a:off x="920552" y="404664"/>
            <a:ext cx="77768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r>
              <a:rPr lang="zh-CN" altLang="en-US" sz="3200" b="1" dirty="0">
                <a:solidFill>
                  <a:srgbClr val="0000FF"/>
                </a:solidFill>
                <a:latin typeface="楷体_GB2312" pitchFamily="49" charset="-122"/>
                <a:ea typeface="楷体_GB2312" pitchFamily="49" charset="-122"/>
              </a:rPr>
              <a:t>集成化物流信息系统体系结构三维模型</a:t>
            </a:r>
          </a:p>
        </p:txBody>
      </p:sp>
    </p:spTree>
  </p:cSld>
  <p:clrMapOvr>
    <a:masterClrMapping/>
  </p:clrMapOvr>
  <p:transition>
    <p:pull dir="l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3">
            <a:extLst>
              <a:ext uri="{FF2B5EF4-FFF2-40B4-BE49-F238E27FC236}">
                <a16:creationId xmlns:a16="http://schemas.microsoft.com/office/drawing/2014/main" id="{B4FC348E-7695-499D-B2C5-BB97EF0036A9}"/>
              </a:ext>
            </a:extLst>
          </p:cNvPr>
          <p:cNvSpPr>
            <a:spLocks noGrp="1" noChangeArrowheads="1"/>
          </p:cNvSpPr>
          <p:nvPr>
            <p:ph type="body" idx="1"/>
          </p:nvPr>
        </p:nvSpPr>
        <p:spPr>
          <a:xfrm>
            <a:off x="1235075" y="404664"/>
            <a:ext cx="7234238" cy="5248275"/>
          </a:xfrm>
        </p:spPr>
        <p:txBody>
          <a:bodyPr/>
          <a:lstStyle/>
          <a:p>
            <a:pPr>
              <a:buFontTx/>
              <a:buNone/>
            </a:pPr>
            <a:r>
              <a:rPr lang="zh-CN" altLang="en-US" b="1" dirty="0">
                <a:solidFill>
                  <a:srgbClr val="0000FF"/>
                </a:solidFill>
                <a:latin typeface="楷体_GB2312" pitchFamily="49" charset="-122"/>
                <a:ea typeface="楷体_GB2312" pitchFamily="49" charset="-122"/>
              </a:rPr>
              <a:t>  </a:t>
            </a:r>
            <a:r>
              <a:rPr lang="zh-CN" altLang="zh-CN" b="1" dirty="0">
                <a:solidFill>
                  <a:srgbClr val="0000FF"/>
                </a:solidFill>
                <a:latin typeface="楷体_GB2312" pitchFamily="49" charset="-122"/>
                <a:ea typeface="楷体_GB2312" pitchFamily="49" charset="-122"/>
              </a:rPr>
              <a:t>五、物流信息系统集成策略</a:t>
            </a:r>
          </a:p>
          <a:p>
            <a:pPr>
              <a:lnSpc>
                <a:spcPct val="150000"/>
              </a:lnSpc>
              <a:buFontTx/>
              <a:buNone/>
            </a:pPr>
            <a:r>
              <a:rPr lang="en-US" altLang="zh-CN" b="1"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我国物流管理和信息化的水平参差不齐，不同行业之间、不同地区之间都存在较大的差异性，因此很难找出具有广泛适用性的具体的策略和措施来进行物流信息系统的集成建设。</a:t>
            </a:r>
            <a:endParaRPr lang="zh-CN" altLang="en-US" sz="2800" dirty="0">
              <a:latin typeface="楷体_GB2312" pitchFamily="49" charset="-122"/>
              <a:ea typeface="楷体_GB2312" pitchFamily="49" charset="-122"/>
            </a:endParaRPr>
          </a:p>
        </p:txBody>
      </p:sp>
    </p:spTree>
  </p:cSld>
  <p:clrMapOvr>
    <a:masterClrMapping/>
  </p:clrMapOvr>
  <p:transition>
    <p:pull dir="l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3">
            <a:extLst>
              <a:ext uri="{FF2B5EF4-FFF2-40B4-BE49-F238E27FC236}">
                <a16:creationId xmlns:a16="http://schemas.microsoft.com/office/drawing/2014/main" id="{307F78D8-6A95-4A6B-80D9-84910D8323E5}"/>
              </a:ext>
            </a:extLst>
          </p:cNvPr>
          <p:cNvSpPr>
            <a:spLocks noGrp="1" noChangeArrowheads="1"/>
          </p:cNvSpPr>
          <p:nvPr>
            <p:ph type="body" idx="1"/>
          </p:nvPr>
        </p:nvSpPr>
        <p:spPr>
          <a:xfrm>
            <a:off x="1235075" y="262855"/>
            <a:ext cx="7486650" cy="5686425"/>
          </a:xfrm>
        </p:spPr>
        <p:txBody>
          <a:bodyPr/>
          <a:lstStyle/>
          <a:p>
            <a:pPr>
              <a:lnSpc>
                <a:spcPct val="150000"/>
              </a:lnSpc>
              <a:buFontTx/>
              <a:buNone/>
            </a:pPr>
            <a:r>
              <a:rPr lang="zh-CN" altLang="en-US"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一</a:t>
            </a:r>
            <a:r>
              <a:rPr lang="en-US" altLang="zh-CN"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进行供应链中的物流流程再造</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供应链管理是一种将企业核心竞争力集成的全新管理模式，是一种系统工程的思想在现代企业管理中的运用。这种模式下，企业资源的概念不再局限于企业内部，而是在充分利用企业内部资源的同时，更加注重对外部资源的合理利用，增强对外部环境的主动性和响应性，最终形成系统与外部环境间的良性互动关系。</a:t>
            </a:r>
            <a:endParaRPr lang="zh-CN" altLang="en-US" sz="2800" dirty="0">
              <a:latin typeface="楷体_GB2312" pitchFamily="49" charset="-122"/>
              <a:ea typeface="楷体_GB2312" pitchFamily="49" charset="-122"/>
            </a:endParaRPr>
          </a:p>
        </p:txBody>
      </p:sp>
    </p:spTree>
  </p:cSld>
  <p:clrMapOvr>
    <a:masterClrMapping/>
  </p:clrMapOvr>
  <p:transition>
    <p:pull dir="lu"/>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3">
            <a:extLst>
              <a:ext uri="{FF2B5EF4-FFF2-40B4-BE49-F238E27FC236}">
                <a16:creationId xmlns:a16="http://schemas.microsoft.com/office/drawing/2014/main" id="{4503D2B5-5C9C-40C4-B90E-12210559A8F1}"/>
              </a:ext>
            </a:extLst>
          </p:cNvPr>
          <p:cNvSpPr>
            <a:spLocks noGrp="1" noChangeArrowheads="1"/>
          </p:cNvSpPr>
          <p:nvPr>
            <p:ph type="body" idx="1"/>
          </p:nvPr>
        </p:nvSpPr>
        <p:spPr>
          <a:xfrm>
            <a:off x="1219200" y="207963"/>
            <a:ext cx="7766248" cy="6081712"/>
          </a:xfrm>
        </p:spPr>
        <p:txBody>
          <a:bodyPr/>
          <a:lstStyle/>
          <a:p>
            <a:pPr>
              <a:lnSpc>
                <a:spcPct val="150000"/>
              </a:lnSpc>
              <a:buNone/>
            </a:pPr>
            <a:r>
              <a:rPr lang="zh-CN" altLang="en-US"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一</a:t>
            </a:r>
            <a:r>
              <a:rPr lang="en-US" altLang="zh-CN"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进行供应链中的物流流程再造</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因此，依照传统的业务流程简单地将孤立、分散的开发通过大量的接口简单连接用计算机模拟出来，这只是信息基础设施的普及阶段。</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真正的供应链管理物流信息系统集成要首先分析供应链上各企业各环节的物流运作管理流程，并在供应链管理理念的指导下，对供应链各个环节进行整合与再设计，使管理模式更为适合信息系统的集成标准。</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3">
            <a:extLst>
              <a:ext uri="{FF2B5EF4-FFF2-40B4-BE49-F238E27FC236}">
                <a16:creationId xmlns:a16="http://schemas.microsoft.com/office/drawing/2014/main" id="{87C07958-3E99-464F-85E5-6080C9D64536}"/>
              </a:ext>
            </a:extLst>
          </p:cNvPr>
          <p:cNvSpPr>
            <a:spLocks noGrp="1" noChangeArrowheads="1"/>
          </p:cNvSpPr>
          <p:nvPr>
            <p:ph type="body" idx="1"/>
          </p:nvPr>
        </p:nvSpPr>
        <p:spPr>
          <a:xfrm>
            <a:off x="1235075" y="260648"/>
            <a:ext cx="7138988" cy="4932363"/>
          </a:xfrm>
        </p:spPr>
        <p:txBody>
          <a:bodyPr/>
          <a:lstStyle/>
          <a:p>
            <a:pPr>
              <a:lnSpc>
                <a:spcPct val="150000"/>
              </a:lnSpc>
              <a:buNone/>
            </a:pPr>
            <a:r>
              <a:rPr lang="zh-CN" altLang="en-US"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一</a:t>
            </a:r>
            <a:r>
              <a:rPr lang="en-US" altLang="zh-CN"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进行供应链中的物流流程再造</a:t>
            </a:r>
          </a:p>
          <a:p>
            <a:pPr>
              <a:lnSpc>
                <a:spcPct val="150000"/>
              </a:lnSpc>
              <a:buFontTx/>
              <a:buNone/>
            </a:pPr>
            <a:r>
              <a:rPr lang="en-US" altLang="zh-CN" sz="2800" dirty="0">
                <a:solidFill>
                  <a:schemeClr val="tx1"/>
                </a:solidFill>
                <a:latin typeface="楷体_GB2312" pitchFamily="49" charset="-122"/>
                <a:ea typeface="楷体_GB2312" pitchFamily="49" charset="-122"/>
              </a:rPr>
              <a:t>      </a:t>
            </a:r>
            <a:r>
              <a:rPr lang="zh-CN" altLang="zh-CN" sz="2800" dirty="0">
                <a:solidFill>
                  <a:schemeClr val="tx1"/>
                </a:solidFill>
                <a:latin typeface="楷体_GB2312" pitchFamily="49" charset="-122"/>
                <a:ea typeface="楷体_GB2312" pitchFamily="49" charset="-122"/>
              </a:rPr>
              <a:t>供应链管理物流一体化过程是建立在信息化基础上的，企业物流过程的重组又靠集成的物流信息系统应用才得以最终实现，因此物流信息系统的集成也是物流过程重组的过程。</a:t>
            </a:r>
          </a:p>
          <a:p>
            <a:pPr>
              <a:lnSpc>
                <a:spcPct val="150000"/>
              </a:lnSpc>
              <a:buFontTx/>
              <a:buNone/>
            </a:pPr>
            <a:endParaRPr lang="zh-CN" altLang="en-US" sz="2800" dirty="0">
              <a:solidFill>
                <a:schemeClr val="tx1"/>
              </a:solidFill>
              <a:latin typeface="楷体_GB2312" pitchFamily="49" charset="-122"/>
              <a:ea typeface="楷体_GB2312" pitchFamily="49" charset="-122"/>
            </a:endParaRPr>
          </a:p>
        </p:txBody>
      </p:sp>
    </p:spTree>
  </p:cSld>
  <p:clrMapOvr>
    <a:masterClrMapping/>
  </p:clrMapOvr>
  <p:transition>
    <p:pull dir="l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10">
            <a:extLst>
              <a:ext uri="{FF2B5EF4-FFF2-40B4-BE49-F238E27FC236}">
                <a16:creationId xmlns:a16="http://schemas.microsoft.com/office/drawing/2014/main" id="{F5B4023B-1DC0-4590-B9D0-ABFEB5D77FE4}"/>
              </a:ext>
            </a:extLst>
          </p:cNvPr>
          <p:cNvSpPr>
            <a:spLocks noChangeArrowheads="1"/>
          </p:cNvSpPr>
          <p:nvPr/>
        </p:nvSpPr>
        <p:spPr bwMode="gray">
          <a:xfrm>
            <a:off x="1343026" y="1266826"/>
            <a:ext cx="7669213" cy="4797425"/>
          </a:xfrm>
          <a:prstGeom prst="roundRect">
            <a:avLst>
              <a:gd name="adj" fmla="val 16667"/>
            </a:avLst>
          </a:prstGeom>
          <a:gradFill rotWithShape="1">
            <a:gsLst>
              <a:gs pos="0">
                <a:srgbClr val="0000FF"/>
              </a:gs>
              <a:gs pos="100000">
                <a:srgbClr val="0000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sp>
        <p:nvSpPr>
          <p:cNvPr id="11267" name="Rectangle 3">
            <a:extLst>
              <a:ext uri="{FF2B5EF4-FFF2-40B4-BE49-F238E27FC236}">
                <a16:creationId xmlns:a16="http://schemas.microsoft.com/office/drawing/2014/main" id="{107ADBCD-3E41-40C2-8E59-9B13536B3149}"/>
              </a:ext>
            </a:extLst>
          </p:cNvPr>
          <p:cNvSpPr>
            <a:spLocks noGrp="1" noChangeArrowheads="1"/>
          </p:cNvSpPr>
          <p:nvPr>
            <p:ph type="body" idx="1"/>
          </p:nvPr>
        </p:nvSpPr>
        <p:spPr>
          <a:xfrm>
            <a:off x="1519238" y="1350964"/>
            <a:ext cx="6750050" cy="3798887"/>
          </a:xfrm>
        </p:spPr>
        <p:txBody>
          <a:bodyPr/>
          <a:lstStyle/>
          <a:p>
            <a:pPr eaLnBrk="1" hangingPunct="1">
              <a:lnSpc>
                <a:spcPct val="130000"/>
              </a:lnSpc>
              <a:spcBef>
                <a:spcPct val="0"/>
              </a:spcBef>
              <a:buClrTx/>
              <a:buFontTx/>
              <a:buNone/>
            </a:pPr>
            <a:r>
              <a:rPr lang="zh-CN" altLang="en-US" b="1" dirty="0">
                <a:solidFill>
                  <a:schemeClr val="bg1"/>
                </a:solidFill>
                <a:latin typeface="楷体_GB2312" pitchFamily="49" charset="-122"/>
                <a:ea typeface="楷体_GB2312" pitchFamily="49" charset="-122"/>
              </a:rPr>
              <a:t>      控制论奠基人维纳于</a:t>
            </a:r>
            <a:r>
              <a:rPr lang="en-US" altLang="en-US" b="1" dirty="0">
                <a:solidFill>
                  <a:schemeClr val="bg1"/>
                </a:solidFill>
                <a:latin typeface="楷体_GB2312" pitchFamily="49" charset="-122"/>
                <a:ea typeface="楷体_GB2312" pitchFamily="49" charset="-122"/>
              </a:rPr>
              <a:t>1948</a:t>
            </a:r>
            <a:r>
              <a:rPr lang="zh-CN" altLang="en-US" b="1" dirty="0">
                <a:solidFill>
                  <a:schemeClr val="bg1"/>
                </a:solidFill>
                <a:latin typeface="楷体_GB2312" pitchFamily="49" charset="-122"/>
                <a:ea typeface="楷体_GB2312" pitchFamily="49" charset="-122"/>
              </a:rPr>
              <a:t>年提出的定义很重要：</a:t>
            </a:r>
            <a:endParaRPr lang="en-US" altLang="zh-CN" b="1" dirty="0">
              <a:solidFill>
                <a:schemeClr val="bg1"/>
              </a:solidFill>
              <a:latin typeface="楷体_GB2312" pitchFamily="49" charset="-122"/>
              <a:ea typeface="楷体_GB2312" pitchFamily="49" charset="-122"/>
            </a:endParaRPr>
          </a:p>
          <a:p>
            <a:pPr eaLnBrk="1" hangingPunct="1">
              <a:lnSpc>
                <a:spcPct val="130000"/>
              </a:lnSpc>
              <a:spcBef>
                <a:spcPct val="0"/>
              </a:spcBef>
              <a:buClrTx/>
              <a:buFontTx/>
              <a:buNone/>
            </a:pPr>
            <a:r>
              <a:rPr lang="en-US" altLang="zh-CN" b="1" dirty="0">
                <a:solidFill>
                  <a:schemeClr val="bg1"/>
                </a:solidFill>
                <a:latin typeface="楷体_GB2312" pitchFamily="49" charset="-122"/>
                <a:ea typeface="楷体_GB2312" pitchFamily="49" charset="-122"/>
              </a:rPr>
              <a:t>      </a:t>
            </a:r>
            <a:r>
              <a:rPr lang="zh-CN" altLang="en-US" b="1" dirty="0">
                <a:solidFill>
                  <a:schemeClr val="bg1"/>
                </a:solidFill>
                <a:latin typeface="楷体_GB2312" pitchFamily="49" charset="-122"/>
                <a:ea typeface="楷体_GB2312" pitchFamily="49" charset="-122"/>
              </a:rPr>
              <a:t>信息就是信息，既不是物质，也不是能量。其重要性就在于它指出构成系统要有三个要素，即物质、能量和信息，三项要素相互联系，缺—不可。</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3">
            <a:extLst>
              <a:ext uri="{FF2B5EF4-FFF2-40B4-BE49-F238E27FC236}">
                <a16:creationId xmlns:a16="http://schemas.microsoft.com/office/drawing/2014/main" id="{7B5A6F13-B690-4E0B-B971-9DEFADA3DF5B}"/>
              </a:ext>
            </a:extLst>
          </p:cNvPr>
          <p:cNvSpPr>
            <a:spLocks noGrp="1" noChangeArrowheads="1"/>
          </p:cNvSpPr>
          <p:nvPr>
            <p:ph type="body" idx="1"/>
          </p:nvPr>
        </p:nvSpPr>
        <p:spPr>
          <a:xfrm>
            <a:off x="1058862" y="243408"/>
            <a:ext cx="8502649" cy="6858000"/>
          </a:xfrm>
        </p:spPr>
        <p:txBody>
          <a:bodyPr/>
          <a:lstStyle/>
          <a:p>
            <a:pPr>
              <a:lnSpc>
                <a:spcPct val="150000"/>
              </a:lnSpc>
              <a:buFontTx/>
              <a:buNone/>
            </a:pPr>
            <a:r>
              <a:rPr lang="zh-CN" altLang="zh-CN" b="1" dirty="0">
                <a:solidFill>
                  <a:srgbClr val="0000FF"/>
                </a:solidFill>
                <a:latin typeface="楷体_GB2312" pitchFamily="49" charset="-122"/>
                <a:ea typeface="楷体_GB2312" pitchFamily="49" charset="-122"/>
              </a:rPr>
              <a:t>（二）注重集成化信息系统开发方法论的应用</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集成化信息系统建设的技</a:t>
            </a:r>
            <a:r>
              <a:rPr lang="zh-CN" altLang="en-US" sz="2800" dirty="0">
                <a:latin typeface="楷体_GB2312" pitchFamily="49" charset="-122"/>
                <a:ea typeface="楷体_GB2312" pitchFamily="49" charset="-122"/>
              </a:rPr>
              <a:t>术</a:t>
            </a:r>
            <a:r>
              <a:rPr lang="zh-CN" altLang="zh-CN" sz="2800" dirty="0">
                <a:latin typeface="楷体_GB2312" pitchFamily="49" charset="-122"/>
                <a:ea typeface="楷体_GB2312" pitchFamily="49" charset="-122"/>
              </a:rPr>
              <a:t>要素</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模型、语言、方法、工具等</a:t>
            </a:r>
            <a:r>
              <a:rPr lang="zh-CN" altLang="en-US" sz="2800" dirty="0">
                <a:solidFill>
                  <a:srgbClr val="0000FF"/>
                </a:solidFill>
                <a:latin typeface="楷体_GB2312" pitchFamily="49" charset="-122"/>
                <a:ea typeface="楷体_GB2312" pitchFamily="49" charset="-122"/>
              </a:rPr>
              <a:t>。</a:t>
            </a:r>
            <a:endParaRPr lang="en-US" altLang="zh-CN" sz="2800" dirty="0">
              <a:solidFill>
                <a:srgbClr val="0000FF"/>
              </a:solidFill>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集成化信息系统建设的社会要素</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开发队伍与技术人员素质、业务环境</a:t>
            </a:r>
            <a:r>
              <a:rPr lang="en-US" altLang="zh-CN" sz="2800" dirty="0">
                <a:solidFill>
                  <a:srgbClr val="0000FF"/>
                </a:solidFill>
                <a:latin typeface="楷体_GB2312" pitchFamily="49" charset="-122"/>
                <a:ea typeface="楷体_GB2312" pitchFamily="49" charset="-122"/>
              </a:rPr>
              <a:t> </a:t>
            </a:r>
          </a:p>
          <a:p>
            <a:pPr>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与最终用户素质、投资力度与分布情况、</a:t>
            </a:r>
            <a:endParaRPr lang="en-US" altLang="zh-CN" sz="2800" dirty="0">
              <a:solidFill>
                <a:srgbClr val="0000FF"/>
              </a:solidFill>
              <a:latin typeface="楷体_GB2312" pitchFamily="49" charset="-122"/>
              <a:ea typeface="楷体_GB2312" pitchFamily="49" charset="-122"/>
            </a:endParaRPr>
          </a:p>
          <a:p>
            <a:pPr>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开发领导与组织管理等。</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a:extLst>
              <a:ext uri="{FF2B5EF4-FFF2-40B4-BE49-F238E27FC236}">
                <a16:creationId xmlns:a16="http://schemas.microsoft.com/office/drawing/2014/main" id="{46D3E737-7808-4526-96C4-4CAA65AFD76A}"/>
              </a:ext>
            </a:extLst>
          </p:cNvPr>
          <p:cNvSpPr>
            <a:spLocks noGrp="1" noChangeArrowheads="1"/>
          </p:cNvSpPr>
          <p:nvPr>
            <p:ph type="body" idx="1"/>
          </p:nvPr>
        </p:nvSpPr>
        <p:spPr>
          <a:xfrm>
            <a:off x="776536" y="260648"/>
            <a:ext cx="8442572" cy="5865813"/>
          </a:xfrm>
        </p:spPr>
        <p:txBody>
          <a:bodyPr/>
          <a:lstStyle/>
          <a:p>
            <a:pPr>
              <a:lnSpc>
                <a:spcPct val="150000"/>
              </a:lnSpc>
              <a:buNone/>
            </a:pPr>
            <a:r>
              <a:rPr lang="zh-CN" altLang="zh-CN" dirty="0">
                <a:solidFill>
                  <a:srgbClr val="0000FF"/>
                </a:solidFill>
                <a:latin typeface="楷体_GB2312" pitchFamily="49" charset="-122"/>
                <a:ea typeface="楷体_GB2312" pitchFamily="49" charset="-122"/>
              </a:rPr>
              <a:t>（二）注重集成化信息系统开发方法论的应用</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通用的公共方法和程序的开发是方法论研究的重点内容，通用的开发方法统一了以后，再去考虑具体系统的具体实施细节。</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根据物流系统的发展过程可以看出，其系统层面的集成主要有两个层次：按功能级划分的子系统以及供应链管理级的集成系统。</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3">
            <a:extLst>
              <a:ext uri="{FF2B5EF4-FFF2-40B4-BE49-F238E27FC236}">
                <a16:creationId xmlns:a16="http://schemas.microsoft.com/office/drawing/2014/main" id="{15FFE363-0569-442C-BF5E-B059793681A8}"/>
              </a:ext>
            </a:extLst>
          </p:cNvPr>
          <p:cNvSpPr>
            <a:spLocks noGrp="1" noChangeArrowheads="1"/>
          </p:cNvSpPr>
          <p:nvPr>
            <p:ph type="body" idx="1"/>
          </p:nvPr>
        </p:nvSpPr>
        <p:spPr>
          <a:xfrm>
            <a:off x="704528" y="255588"/>
            <a:ext cx="8496943" cy="5783262"/>
          </a:xfrm>
        </p:spPr>
        <p:txBody>
          <a:bodyPr/>
          <a:lstStyle/>
          <a:p>
            <a:pPr>
              <a:lnSpc>
                <a:spcPct val="150000"/>
              </a:lnSpc>
              <a:buNone/>
            </a:pPr>
            <a:r>
              <a:rPr lang="zh-CN" altLang="zh-CN" dirty="0">
                <a:solidFill>
                  <a:srgbClr val="0000FF"/>
                </a:solidFill>
                <a:latin typeface="楷体_GB2312" pitchFamily="49" charset="-122"/>
                <a:ea typeface="楷体_GB2312" pitchFamily="49" charset="-122"/>
              </a:rPr>
              <a:t>（二）注重集成化信息系统开发方法论的应用</a:t>
            </a:r>
          </a:p>
          <a:p>
            <a:pPr>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供应链管理环境下集成化的信息系统开发方法论也应包括两大部分：</a:t>
            </a:r>
            <a:endParaRPr lang="en-US" altLang="zh-CN" sz="2800" dirty="0">
              <a:solidFill>
                <a:srgbClr val="0000FF"/>
              </a:solidFill>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高层部分面向全供应链，解决总体规划、高层设计和流程再造等问题；</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低层部分主要面向各业务领域，解决应用系统的分析、设计和建造问题。在实际的工作中，两个层次的工作既不能混淆，又要紧密衔接。</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3">
            <a:extLst>
              <a:ext uri="{FF2B5EF4-FFF2-40B4-BE49-F238E27FC236}">
                <a16:creationId xmlns:a16="http://schemas.microsoft.com/office/drawing/2014/main" id="{A41BB4BB-0FB4-4E68-AEB3-0495B32B0684}"/>
              </a:ext>
            </a:extLst>
          </p:cNvPr>
          <p:cNvSpPr>
            <a:spLocks noGrp="1" noChangeArrowheads="1"/>
          </p:cNvSpPr>
          <p:nvPr>
            <p:ph type="body" idx="1"/>
          </p:nvPr>
        </p:nvSpPr>
        <p:spPr>
          <a:xfrm>
            <a:off x="1123950" y="460376"/>
            <a:ext cx="7486650" cy="5686425"/>
          </a:xfrm>
        </p:spPr>
        <p:txBody>
          <a:bodyPr/>
          <a:lstStyle/>
          <a:p>
            <a:pPr>
              <a:buFontTx/>
              <a:buNone/>
            </a:pPr>
            <a:r>
              <a:rPr lang="zh-CN" altLang="zh-CN" b="1" dirty="0">
                <a:solidFill>
                  <a:srgbClr val="0000FF"/>
                </a:solidFill>
                <a:latin typeface="楷体_GB2312" pitchFamily="49" charset="-122"/>
                <a:ea typeface="楷体_GB2312" pitchFamily="49" charset="-122"/>
              </a:rPr>
              <a:t>（三）建立公共信息平台</a:t>
            </a:r>
          </a:p>
          <a:p>
            <a:pPr>
              <a:lnSpc>
                <a:spcPct val="150000"/>
              </a:lnSpc>
              <a:buFontTx/>
              <a:buNone/>
            </a:pPr>
            <a:r>
              <a:rPr lang="en-US" altLang="zh-CN" b="1"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通用的公共信息平台是行业信息共享通常采用的一种信息共享方式</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对于供应链上的物流信息共享，也可以采用公共信息平台。供应链中的公共信息平台应该以互联网技术为基础，建立公共的网站来给大家提供信息服务，这是共有的、开放的平台。它的功能主要体现在标准化和信息共享上。</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a:extLst>
              <a:ext uri="{FF2B5EF4-FFF2-40B4-BE49-F238E27FC236}">
                <a16:creationId xmlns:a16="http://schemas.microsoft.com/office/drawing/2014/main" id="{FB3A0C6D-A841-4D38-BA7F-01AA9EF36CD3}"/>
              </a:ext>
            </a:extLst>
          </p:cNvPr>
          <p:cNvSpPr>
            <a:spLocks noGrp="1" noChangeArrowheads="1"/>
          </p:cNvSpPr>
          <p:nvPr>
            <p:ph type="body" idx="1"/>
          </p:nvPr>
        </p:nvSpPr>
        <p:spPr>
          <a:xfrm>
            <a:off x="1484313" y="404664"/>
            <a:ext cx="6843712" cy="4837112"/>
          </a:xfrm>
        </p:spPr>
        <p:txBody>
          <a:bodyPr/>
          <a:lstStyle/>
          <a:p>
            <a:pPr>
              <a:buFontTx/>
              <a:buNone/>
            </a:pPr>
            <a:r>
              <a:rPr lang="en-US" altLang="zh-CN" b="1" dirty="0">
                <a:solidFill>
                  <a:srgbClr val="0000FF"/>
                </a:solidFill>
                <a:latin typeface="楷体_GB2312" pitchFamily="49" charset="-122"/>
                <a:ea typeface="楷体_GB2312" pitchFamily="49" charset="-122"/>
              </a:rPr>
              <a:t>(</a:t>
            </a:r>
            <a:r>
              <a:rPr lang="zh-CN" altLang="zh-CN" b="1" dirty="0">
                <a:solidFill>
                  <a:srgbClr val="0000FF"/>
                </a:solidFill>
                <a:latin typeface="楷体_GB2312" pitchFamily="49" charset="-122"/>
                <a:ea typeface="楷体_GB2312" pitchFamily="49" charset="-122"/>
              </a:rPr>
              <a:t>四</a:t>
            </a:r>
            <a:r>
              <a:rPr lang="en-US" altLang="zh-CN" b="1" dirty="0">
                <a:solidFill>
                  <a:srgbClr val="0000FF"/>
                </a:solidFill>
                <a:latin typeface="楷体_GB2312" pitchFamily="49" charset="-122"/>
                <a:ea typeface="楷体_GB2312" pitchFamily="49" charset="-122"/>
              </a:rPr>
              <a:t>)</a:t>
            </a:r>
            <a:r>
              <a:rPr lang="zh-CN" altLang="zh-CN" b="1" dirty="0">
                <a:solidFill>
                  <a:srgbClr val="0000FF"/>
                </a:solidFill>
                <a:latin typeface="楷体_GB2312" pitchFamily="49" charset="-122"/>
                <a:ea typeface="楷体_GB2312" pitchFamily="49" charset="-122"/>
              </a:rPr>
              <a:t>建立适应信息集成的管理模式</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集成化物流信息系统建设是一项复杂的社会系统工程，特别是在整个供应链上，公共信息平台由谁建，总体规划由谁做，整个物流一体化由谁设计，集成信息系统建设由谁管理等，必须有一些从宏观上进行有效管理的机制。</a:t>
            </a:r>
            <a:endParaRPr lang="zh-CN" altLang="en-US" sz="2800" dirty="0">
              <a:latin typeface="楷体_GB2312" pitchFamily="49" charset="-122"/>
              <a:ea typeface="楷体_GB2312" pitchFamily="49" charset="-122"/>
            </a:endParaRPr>
          </a:p>
        </p:txBody>
      </p:sp>
    </p:spTree>
  </p:cSld>
  <p:clrMapOvr>
    <a:masterClrMapping/>
  </p:clrMapOvr>
  <p:transition>
    <p:pull dir="l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3">
            <a:extLst>
              <a:ext uri="{FF2B5EF4-FFF2-40B4-BE49-F238E27FC236}">
                <a16:creationId xmlns:a16="http://schemas.microsoft.com/office/drawing/2014/main" id="{BB660135-D682-4749-8B6E-0BF62F0787DE}"/>
              </a:ext>
            </a:extLst>
          </p:cNvPr>
          <p:cNvSpPr>
            <a:spLocks noGrp="1" noChangeArrowheads="1"/>
          </p:cNvSpPr>
          <p:nvPr>
            <p:ph type="body" idx="1"/>
          </p:nvPr>
        </p:nvSpPr>
        <p:spPr>
          <a:xfrm>
            <a:off x="1330325" y="260648"/>
            <a:ext cx="7437438" cy="5799137"/>
          </a:xfrm>
        </p:spPr>
        <p:txBody>
          <a:bodyPr/>
          <a:lstStyle/>
          <a:p>
            <a:pPr>
              <a:lnSpc>
                <a:spcPct val="150000"/>
              </a:lnSpc>
              <a:buNone/>
            </a:pPr>
            <a:r>
              <a:rPr lang="en-US" altLang="zh-CN"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四</a:t>
            </a:r>
            <a:r>
              <a:rPr lang="en-US" altLang="zh-CN"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建立适应信息集成的管理模式</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chemeClr val="tx1"/>
                </a:solidFill>
                <a:latin typeface="楷体_GB2312" pitchFamily="49" charset="-122"/>
                <a:ea typeface="楷体_GB2312" pitchFamily="49" charset="-122"/>
              </a:rPr>
              <a:t>对供应链上物流信息系统的集成，从管理机制上讲，主要有三种模式可供选择</a:t>
            </a:r>
            <a:r>
              <a:rPr lang="zh-CN" altLang="en-US" sz="2800" dirty="0">
                <a:solidFill>
                  <a:schemeClr val="tx1"/>
                </a:solidFill>
                <a:latin typeface="楷体_GB2312" pitchFamily="49" charset="-122"/>
                <a:ea typeface="楷体_GB2312" pitchFamily="49" charset="-122"/>
              </a:rPr>
              <a:t>：</a:t>
            </a:r>
            <a:endParaRPr lang="en-US" altLang="zh-CN" sz="2800" dirty="0">
              <a:solidFill>
                <a:schemeClr val="tx1"/>
              </a:solidFill>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第一种是由供应链上的核心企业按照企业内部物流一体化的方法，将这种管理延伸到整个供应链物流管理全程，包括对物流信息化建设和物流信息系统集成的管理；</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3">
            <a:extLst>
              <a:ext uri="{FF2B5EF4-FFF2-40B4-BE49-F238E27FC236}">
                <a16:creationId xmlns:a16="http://schemas.microsoft.com/office/drawing/2014/main" id="{90A7D213-73AE-49C2-8830-5F301E25B2F5}"/>
              </a:ext>
            </a:extLst>
          </p:cNvPr>
          <p:cNvSpPr>
            <a:spLocks noGrp="1" noChangeArrowheads="1"/>
          </p:cNvSpPr>
          <p:nvPr>
            <p:ph type="body" idx="1"/>
          </p:nvPr>
        </p:nvSpPr>
        <p:spPr>
          <a:xfrm>
            <a:off x="1250951" y="260648"/>
            <a:ext cx="7407275" cy="6397625"/>
          </a:xfrm>
        </p:spPr>
        <p:txBody>
          <a:bodyPr/>
          <a:lstStyle/>
          <a:p>
            <a:pPr>
              <a:lnSpc>
                <a:spcPct val="150000"/>
              </a:lnSpc>
              <a:buNone/>
            </a:pPr>
            <a:r>
              <a:rPr lang="en-US" altLang="zh-CN"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四</a:t>
            </a:r>
            <a:r>
              <a:rPr lang="en-US" altLang="zh-CN"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建立适应信息集成的管理模式</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第二种是企业将支持整个供应链物流一体化的信息集成外包，利用第三方甚至第四方物流来承担；</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第三种是建立物流联盟，由供应链上具有共同发展战略、共同利益、不同的互为补充的核心竞争力的不同企业共同参与管理物流一体化和集成化信息系统的建设。</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3">
            <a:extLst>
              <a:ext uri="{FF2B5EF4-FFF2-40B4-BE49-F238E27FC236}">
                <a16:creationId xmlns:a16="http://schemas.microsoft.com/office/drawing/2014/main" id="{90E801E2-B5EE-42C6-AFD5-B860AF398B99}"/>
              </a:ext>
            </a:extLst>
          </p:cNvPr>
          <p:cNvSpPr>
            <a:spLocks noGrp="1" noChangeArrowheads="1"/>
          </p:cNvSpPr>
          <p:nvPr>
            <p:ph type="body" idx="1"/>
          </p:nvPr>
        </p:nvSpPr>
        <p:spPr>
          <a:xfrm>
            <a:off x="1250950" y="260648"/>
            <a:ext cx="7234238" cy="6051550"/>
          </a:xfrm>
        </p:spPr>
        <p:txBody>
          <a:bodyPr/>
          <a:lstStyle/>
          <a:p>
            <a:pPr>
              <a:lnSpc>
                <a:spcPct val="150000"/>
              </a:lnSpc>
              <a:buNone/>
            </a:pPr>
            <a:r>
              <a:rPr lang="en-US" altLang="zh-CN"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四</a:t>
            </a:r>
            <a:r>
              <a:rPr lang="en-US" altLang="zh-CN" dirty="0">
                <a:solidFill>
                  <a:srgbClr val="0000FF"/>
                </a:solidFill>
                <a:latin typeface="楷体_GB2312" pitchFamily="49" charset="-122"/>
                <a:ea typeface="楷体_GB2312" pitchFamily="49" charset="-122"/>
              </a:rPr>
              <a:t>)</a:t>
            </a:r>
            <a:r>
              <a:rPr lang="zh-CN" altLang="zh-CN" dirty="0">
                <a:solidFill>
                  <a:srgbClr val="0000FF"/>
                </a:solidFill>
                <a:latin typeface="楷体_GB2312" pitchFamily="49" charset="-122"/>
                <a:ea typeface="楷体_GB2312" pitchFamily="49" charset="-122"/>
              </a:rPr>
              <a:t>建立适应信息集成的管理模式</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从可操作性来讲，前两种要强一些，后面一种从组织和实施上都要复杂一些。</a:t>
            </a:r>
            <a:r>
              <a:rPr lang="en-US" altLang="zh-CN" sz="2800" dirty="0">
                <a:latin typeface="楷体_GB2312" pitchFamily="49" charset="-122"/>
                <a:ea typeface="楷体_GB2312" pitchFamily="49" charset="-122"/>
              </a:rPr>
              <a:t>   </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此外，需在供应链伙伴中建立信息共享的信任机制、激励机制、协调机制等，并在集成化信息系统建设上引入项目管理机制和监理制度，使信息系统的集成管理制度逐步健全，管理更为有效。</a:t>
            </a:r>
          </a:p>
        </p:txBody>
      </p:sp>
    </p:spTree>
  </p:cSld>
  <p:clrMapOvr>
    <a:masterClrMapping/>
  </p:clrMapOvr>
  <p:transition>
    <p:pull dir="l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5058" name="Rectangle 2">
            <a:extLst>
              <a:ext uri="{FF2B5EF4-FFF2-40B4-BE49-F238E27FC236}">
                <a16:creationId xmlns:a16="http://schemas.microsoft.com/office/drawing/2014/main" id="{7CAFCDA8-39C4-4358-A398-EAF24B97321F}"/>
              </a:ext>
            </a:extLst>
          </p:cNvPr>
          <p:cNvSpPr>
            <a:spLocks noGrp="1" noChangeArrowheads="1"/>
          </p:cNvSpPr>
          <p:nvPr>
            <p:ph type="title"/>
          </p:nvPr>
        </p:nvSpPr>
        <p:spPr>
          <a:xfrm>
            <a:off x="871539" y="116632"/>
            <a:ext cx="8237537" cy="889000"/>
          </a:xfrm>
        </p:spPr>
        <p:txBody>
          <a:bodyPr/>
          <a:lstStyle/>
          <a:p>
            <a:pPr eaLnBrk="1" hangingPunct="1">
              <a:defRPr/>
            </a:pPr>
            <a:r>
              <a:rPr lang="zh-CN" altLang="en-US" sz="4000" dirty="0">
                <a:solidFill>
                  <a:srgbClr val="0000FF"/>
                </a:solidFill>
                <a:latin typeface="楷体_GB2312" pitchFamily="49" charset="-122"/>
                <a:ea typeface="楷体_GB2312" pitchFamily="49" charset="-122"/>
              </a:rPr>
              <a:t>我国物流信息管理的现状及发展</a:t>
            </a:r>
          </a:p>
        </p:txBody>
      </p:sp>
      <p:sp>
        <p:nvSpPr>
          <p:cNvPr id="117763" name="Rectangle 3">
            <a:extLst>
              <a:ext uri="{FF2B5EF4-FFF2-40B4-BE49-F238E27FC236}">
                <a16:creationId xmlns:a16="http://schemas.microsoft.com/office/drawing/2014/main" id="{85EA686C-9B90-44BC-BF2C-97B656177172}"/>
              </a:ext>
            </a:extLst>
          </p:cNvPr>
          <p:cNvSpPr>
            <a:spLocks noGrp="1" noChangeArrowheads="1"/>
          </p:cNvSpPr>
          <p:nvPr>
            <p:ph type="body" idx="1"/>
          </p:nvPr>
        </p:nvSpPr>
        <p:spPr>
          <a:xfrm>
            <a:off x="1695451" y="1905001"/>
            <a:ext cx="6659563" cy="3351213"/>
          </a:xfrm>
        </p:spPr>
        <p:txBody>
          <a:bodyPr/>
          <a:lstStyle/>
          <a:p>
            <a:pPr eaLnBrk="1" hangingPunct="1">
              <a:buFontTx/>
              <a:buNone/>
            </a:pPr>
            <a:r>
              <a:rPr lang="en-US" altLang="zh-CN" sz="3500" dirty="0">
                <a:solidFill>
                  <a:srgbClr val="0000FF"/>
                </a:solidFill>
                <a:latin typeface="楷体_GB2312" pitchFamily="49" charset="-122"/>
                <a:ea typeface="楷体_GB2312" pitchFamily="49" charset="-122"/>
              </a:rPr>
              <a:t>  </a:t>
            </a:r>
            <a:r>
              <a:rPr lang="zh-CN" altLang="en-US" sz="3500" dirty="0">
                <a:solidFill>
                  <a:srgbClr val="0000FF"/>
                </a:solidFill>
                <a:latin typeface="楷体_GB2312" pitchFamily="49" charset="-122"/>
                <a:ea typeface="楷体_GB2312" pitchFamily="49" charset="-122"/>
              </a:rPr>
              <a:t>（</a:t>
            </a:r>
            <a:r>
              <a:rPr lang="en-US" altLang="zh-CN" sz="3500" dirty="0">
                <a:solidFill>
                  <a:srgbClr val="0000FF"/>
                </a:solidFill>
                <a:latin typeface="楷体_GB2312" pitchFamily="49" charset="-122"/>
                <a:ea typeface="楷体_GB2312" pitchFamily="49" charset="-122"/>
              </a:rPr>
              <a:t>1</a:t>
            </a:r>
            <a:r>
              <a:rPr lang="zh-CN" altLang="en-US" sz="3500" dirty="0">
                <a:solidFill>
                  <a:srgbClr val="0000FF"/>
                </a:solidFill>
                <a:latin typeface="楷体_GB2312" pitchFamily="49" charset="-122"/>
                <a:ea typeface="楷体_GB2312" pitchFamily="49" charset="-122"/>
              </a:rPr>
              <a:t>）物流信息管理的发展历程</a:t>
            </a:r>
          </a:p>
          <a:p>
            <a:pPr eaLnBrk="1" hangingPunct="1">
              <a:lnSpc>
                <a:spcPct val="150000"/>
              </a:lnSpc>
              <a:buFontTx/>
              <a:buNone/>
            </a:pPr>
            <a:r>
              <a:rPr lang="zh-CN" altLang="en-US" sz="35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物流信息管理经历了由初级向高级的发展历程，</a:t>
            </a:r>
            <a:r>
              <a:rPr lang="zh-CN" altLang="en-US" sz="2800" dirty="0">
                <a:latin typeface="楷体_GB2312" pitchFamily="49" charset="-122"/>
                <a:ea typeface="楷体_GB2312" pitchFamily="49" charset="-122"/>
                <a:cs typeface="Times New Roman" panose="02020603050405020304" pitchFamily="18" charset="0"/>
              </a:rPr>
              <a:t>物流信息管理的发展历程如下表所示。</a:t>
            </a:r>
          </a:p>
          <a:p>
            <a:pPr eaLnBrk="1" hangingPunct="1"/>
            <a:endParaRPr lang="zh-CN" altLang="en-US" dirty="0">
              <a:latin typeface="楷体_GB2312" pitchFamily="49" charset="-122"/>
              <a:ea typeface="楷体_GB2312" pitchFamily="49"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2994" name="Rectangle 2">
            <a:extLst>
              <a:ext uri="{FF2B5EF4-FFF2-40B4-BE49-F238E27FC236}">
                <a16:creationId xmlns:a16="http://schemas.microsoft.com/office/drawing/2014/main" id="{C4BCB348-9205-4BAB-88E1-2578E18B391A}"/>
              </a:ext>
            </a:extLst>
          </p:cNvPr>
          <p:cNvSpPr>
            <a:spLocks noGrp="1" noChangeArrowheads="1"/>
          </p:cNvSpPr>
          <p:nvPr>
            <p:ph type="title"/>
          </p:nvPr>
        </p:nvSpPr>
        <p:spPr>
          <a:xfrm>
            <a:off x="833439" y="0"/>
            <a:ext cx="8237537" cy="889000"/>
          </a:xfrm>
        </p:spPr>
        <p:txBody>
          <a:bodyPr/>
          <a:lstStyle/>
          <a:p>
            <a:pPr eaLnBrk="1" hangingPunct="1">
              <a:defRPr/>
            </a:pPr>
            <a:r>
              <a:rPr lang="zh-CN" altLang="en-US" sz="4000" dirty="0">
                <a:solidFill>
                  <a:srgbClr val="0000FF"/>
                </a:solidFill>
                <a:ea typeface="楷体_GB2312" pitchFamily="49" charset="-122"/>
              </a:rPr>
              <a:t>物流信息管理的发展历程</a:t>
            </a:r>
          </a:p>
        </p:txBody>
      </p:sp>
      <p:graphicFrame>
        <p:nvGraphicFramePr>
          <p:cNvPr id="1492995" name="Group 3">
            <a:extLst>
              <a:ext uri="{FF2B5EF4-FFF2-40B4-BE49-F238E27FC236}">
                <a16:creationId xmlns:a16="http://schemas.microsoft.com/office/drawing/2014/main" id="{A3C31265-EF0E-4528-A441-5D5FA0940C91}"/>
              </a:ext>
            </a:extLst>
          </p:cNvPr>
          <p:cNvGraphicFramePr>
            <a:graphicFrameLocks noGrp="1"/>
          </p:cNvGraphicFramePr>
          <p:nvPr>
            <p:ph idx="1"/>
            <p:extLst>
              <p:ext uri="{D42A27DB-BD31-4B8C-83A1-F6EECF244321}">
                <p14:modId xmlns:p14="http://schemas.microsoft.com/office/powerpoint/2010/main" val="4114673423"/>
              </p:ext>
            </p:extLst>
          </p:nvPr>
        </p:nvGraphicFramePr>
        <p:xfrm>
          <a:off x="931863" y="1144588"/>
          <a:ext cx="8229600" cy="5408614"/>
        </p:xfrm>
        <a:graphic>
          <a:graphicData uri="http://schemas.openxmlformats.org/drawingml/2006/table">
            <a:tbl>
              <a:tblPr/>
              <a:tblGrid>
                <a:gridCol w="1146175">
                  <a:extLst>
                    <a:ext uri="{9D8B030D-6E8A-4147-A177-3AD203B41FA5}">
                      <a16:colId xmlns:a16="http://schemas.microsoft.com/office/drawing/2014/main" val="20000"/>
                    </a:ext>
                  </a:extLst>
                </a:gridCol>
                <a:gridCol w="3651250">
                  <a:extLst>
                    <a:ext uri="{9D8B030D-6E8A-4147-A177-3AD203B41FA5}">
                      <a16:colId xmlns:a16="http://schemas.microsoft.com/office/drawing/2014/main" val="20001"/>
                    </a:ext>
                  </a:extLst>
                </a:gridCol>
                <a:gridCol w="1216025">
                  <a:extLst>
                    <a:ext uri="{9D8B030D-6E8A-4147-A177-3AD203B41FA5}">
                      <a16:colId xmlns:a16="http://schemas.microsoft.com/office/drawing/2014/main" val="20002"/>
                    </a:ext>
                  </a:extLst>
                </a:gridCol>
                <a:gridCol w="2216150">
                  <a:extLst>
                    <a:ext uri="{9D8B030D-6E8A-4147-A177-3AD203B41FA5}">
                      <a16:colId xmlns:a16="http://schemas.microsoft.com/office/drawing/2014/main" val="20003"/>
                    </a:ext>
                  </a:extLst>
                </a:gridCol>
              </a:tblGrid>
              <a:tr h="4619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cs typeface="Times New Roman" pitchFamily="18" charset="0"/>
                        </a:rPr>
                        <a:t>发展阶段</a:t>
                      </a:r>
                      <a:endParaRPr kumimoji="0" lang="zh-CN" altLang="en-US" sz="1600" b="0"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信息技术应用情况</a:t>
                      </a:r>
                      <a:endParaRPr kumimoji="0" lang="zh-CN" altLang="en-US" sz="1600" b="0" i="0" u="none" strike="noStrike" cap="none" normalizeH="0" baseline="0" dirty="0">
                        <a:ln>
                          <a:noFill/>
                        </a:ln>
                        <a:solidFill>
                          <a:schemeClr val="tx1"/>
                        </a:solidFill>
                        <a:effectLst/>
                        <a:latin typeface="Arial"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cs typeface="Times New Roman" pitchFamily="18" charset="0"/>
                        </a:rPr>
                        <a:t>应用范围</a:t>
                      </a:r>
                      <a:endParaRPr kumimoji="0" lang="zh-CN" altLang="en-US" sz="1600" b="0"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cs typeface="Times New Roman" pitchFamily="18" charset="0"/>
                        </a:rPr>
                        <a:t>功    能</a:t>
                      </a:r>
                      <a:endParaRPr kumimoji="0" lang="zh-CN" altLang="en-US" sz="1600" b="0" i="0" u="none" strike="noStrike" cap="none" normalizeH="0" baseline="0">
                        <a:ln>
                          <a:noFill/>
                        </a:ln>
                        <a:solidFill>
                          <a:schemeClr val="tx1"/>
                        </a:solidFill>
                        <a:effectLst/>
                        <a:latin typeface="Arial"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14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后勤工作</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企业物流信息的采集、传输主要依靠手工记录、普通信函、电话</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运输、存储过程中</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记录物流信息</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667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量化管理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信息交换通过邮政邮件；产品跟踪采用贴标签的方式；信息处理的软硬件平台是纸带穿孔式的计算机及相应的软件。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工厂内</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辅助物料搬运变革和物流规划，寻求物流合理化的途径</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65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部门内信息共享</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信息技术在物流管理中的应用为实时处理、数据局部共享、系统采用主从式体系结构，信息共享局限于部门之内</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部门内</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制定生产过程中各环节的物品供应计划</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667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企业内部信息共享</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物流信息在全企业内部自动共享，信息系统以局域网结构和客户</a:t>
                      </a:r>
                      <a:r>
                        <a:rPr kumimoji="0" lang="en-US" altLang="zh-CN"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a:t>
                      </a: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服务器结构为主。</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企业内</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实现企业内部物流一体化以及物流活动与企业生产、销售活动的协调</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8667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企业间信息交换</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Internet</a:t>
                      </a: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、卫星通信提高了物流的实时跟踪能力，</a:t>
                      </a:r>
                      <a:r>
                        <a:rPr kumimoji="0" lang="en-US" altLang="zh-CN"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GPS</a:t>
                      </a: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a:t>
                      </a:r>
                      <a:r>
                        <a:rPr kumimoji="0" lang="en-US" altLang="zh-CN"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GIS</a:t>
                      </a: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开始在物流中应用。</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企业间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促进物流系统化，物流活动与生产过程和商品销售过程分离</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8667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供应链信息共享</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在企业内部构建</a:t>
                      </a:r>
                      <a:r>
                        <a:rPr kumimoji="0" lang="en-US" altLang="zh-CN"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Intranet</a:t>
                      </a: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，在企业间构建</a:t>
                      </a:r>
                      <a:r>
                        <a:rPr kumimoji="0" lang="en-US" altLang="zh-CN"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Extranet</a:t>
                      </a: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，注重提供物流决策所需的信息以及辅助决策过程。</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a:ln>
                            <a:noFill/>
                          </a:ln>
                          <a:solidFill>
                            <a:schemeClr val="tx1"/>
                          </a:solidFill>
                          <a:effectLst/>
                          <a:latin typeface="楷体_GB2312" pitchFamily="49" charset="-122"/>
                          <a:ea typeface="楷体_GB2312" pitchFamily="49" charset="-122"/>
                          <a:cs typeface="Times New Roman" pitchFamily="18" charset="0"/>
                        </a:rPr>
                        <a:t>供应链</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cap="none" normalizeH="0" baseline="0" dirty="0">
                          <a:ln>
                            <a:noFill/>
                          </a:ln>
                          <a:solidFill>
                            <a:schemeClr val="tx1"/>
                          </a:solidFill>
                          <a:effectLst/>
                          <a:latin typeface="楷体_GB2312" pitchFamily="49" charset="-122"/>
                          <a:ea typeface="楷体_GB2312" pitchFamily="49" charset="-122"/>
                          <a:cs typeface="Times New Roman" pitchFamily="18" charset="0"/>
                        </a:rPr>
                        <a:t>利用信息网络寻找互补的外部优势，构建供应链组织</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ransition>
    <p:pull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6">
            <a:extLst>
              <a:ext uri="{FF2B5EF4-FFF2-40B4-BE49-F238E27FC236}">
                <a16:creationId xmlns:a16="http://schemas.microsoft.com/office/drawing/2014/main" id="{56D5AEF9-7855-4CDB-B745-F8045234D17D}"/>
              </a:ext>
            </a:extLst>
          </p:cNvPr>
          <p:cNvSpPr>
            <a:spLocks noChangeArrowheads="1"/>
          </p:cNvSpPr>
          <p:nvPr/>
        </p:nvSpPr>
        <p:spPr bwMode="blackWhite">
          <a:xfrm>
            <a:off x="2630488" y="5622925"/>
            <a:ext cx="5257800" cy="838200"/>
          </a:xfrm>
          <a:prstGeom prst="roundRect">
            <a:avLst>
              <a:gd name="adj" fmla="val 9106"/>
            </a:avLst>
          </a:prstGeom>
          <a:gradFill rotWithShape="1">
            <a:gsLst>
              <a:gs pos="0">
                <a:srgbClr val="800000"/>
              </a:gs>
              <a:gs pos="100000">
                <a:srgbClr val="A64D4D"/>
              </a:gs>
            </a:gsLst>
            <a:lin ang="5400000" scaled="1"/>
          </a:gradFill>
          <a:ln w="25400">
            <a:solidFill>
              <a:schemeClr val="bg1"/>
            </a:solidFill>
            <a:round/>
            <a:headEnd/>
            <a:tailEnd/>
          </a:ln>
        </p:spPr>
        <p:txBody>
          <a:bodyPr wrap="none" lIns="91429" tIns="45715" rIns="91429" bIns="45715"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endParaRPr lang="zh-CN" altLang="en-US" sz="2800" b="1">
              <a:latin typeface="楷体_GB2312" pitchFamily="49" charset="-122"/>
              <a:ea typeface="楷体_GB2312" pitchFamily="49" charset="-122"/>
            </a:endParaRPr>
          </a:p>
        </p:txBody>
      </p:sp>
      <p:pic>
        <p:nvPicPr>
          <p:cNvPr id="12291" name="Picture 4">
            <a:extLst>
              <a:ext uri="{FF2B5EF4-FFF2-40B4-BE49-F238E27FC236}">
                <a16:creationId xmlns:a16="http://schemas.microsoft.com/office/drawing/2014/main" id="{7486D029-5D4C-422A-B56C-084327415D37}"/>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l="1877" b="26299"/>
          <a:stretch>
            <a:fillRect/>
          </a:stretch>
        </p:blipFill>
        <p:spPr bwMode="auto">
          <a:xfrm>
            <a:off x="776536" y="1733551"/>
            <a:ext cx="8856984" cy="3643313"/>
          </a:xfrm>
        </p:spPr>
      </p:pic>
      <p:sp>
        <p:nvSpPr>
          <p:cNvPr id="12292" name="Rectangle 5">
            <a:extLst>
              <a:ext uri="{FF2B5EF4-FFF2-40B4-BE49-F238E27FC236}">
                <a16:creationId xmlns:a16="http://schemas.microsoft.com/office/drawing/2014/main" id="{54830262-4C2C-497F-BF18-2E91675C55E0}"/>
              </a:ext>
            </a:extLst>
          </p:cNvPr>
          <p:cNvSpPr>
            <a:spLocks noChangeArrowheads="1"/>
          </p:cNvSpPr>
          <p:nvPr/>
        </p:nvSpPr>
        <p:spPr bwMode="auto">
          <a:xfrm>
            <a:off x="2913064" y="5770563"/>
            <a:ext cx="47704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r>
              <a:rPr lang="zh-CN" altLang="en-US" sz="2800" b="1">
                <a:solidFill>
                  <a:srgbClr val="FFFF00"/>
                </a:solidFill>
                <a:ea typeface="楷体_GB2312" pitchFamily="49" charset="-122"/>
              </a:rPr>
              <a:t>信息与数据的联系与区别</a:t>
            </a:r>
          </a:p>
        </p:txBody>
      </p:sp>
      <p:grpSp>
        <p:nvGrpSpPr>
          <p:cNvPr id="12293" name="Group 4">
            <a:extLst>
              <a:ext uri="{FF2B5EF4-FFF2-40B4-BE49-F238E27FC236}">
                <a16:creationId xmlns:a16="http://schemas.microsoft.com/office/drawing/2014/main" id="{0F9DC6BA-91B9-4517-953A-F807DB767CD6}"/>
              </a:ext>
            </a:extLst>
          </p:cNvPr>
          <p:cNvGrpSpPr>
            <a:grpSpLocks/>
          </p:cNvGrpSpPr>
          <p:nvPr/>
        </p:nvGrpSpPr>
        <p:grpSpPr bwMode="auto">
          <a:xfrm>
            <a:off x="1508125" y="363539"/>
            <a:ext cx="7346950" cy="1171575"/>
            <a:chOff x="1200" y="864"/>
            <a:chExt cx="3456" cy="2470"/>
          </a:xfrm>
        </p:grpSpPr>
        <p:sp>
          <p:nvSpPr>
            <p:cNvPr id="12295" name="AutoShape 5">
              <a:extLst>
                <a:ext uri="{FF2B5EF4-FFF2-40B4-BE49-F238E27FC236}">
                  <a16:creationId xmlns:a16="http://schemas.microsoft.com/office/drawing/2014/main" id="{31A6F836-9AFE-4809-B4BF-F2C58009D915}"/>
                </a:ext>
              </a:extLst>
            </p:cNvPr>
            <p:cNvSpPr>
              <a:spLocks noChangeArrowheads="1"/>
            </p:cNvSpPr>
            <p:nvPr/>
          </p:nvSpPr>
          <p:spPr bwMode="gray">
            <a:xfrm>
              <a:off x="1200" y="864"/>
              <a:ext cx="3456" cy="2470"/>
            </a:xfrm>
            <a:prstGeom prst="roundRect">
              <a:avLst>
                <a:gd name="adj" fmla="val 17509"/>
              </a:avLst>
            </a:prstGeom>
            <a:gradFill rotWithShape="1">
              <a:gsLst>
                <a:gs pos="0">
                  <a:srgbClr val="B59F43"/>
                </a:gs>
                <a:gs pos="100000">
                  <a:srgbClr val="8F8849"/>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sp>
          <p:nvSpPr>
            <p:cNvPr id="12296" name="AutoShape 6">
              <a:extLst>
                <a:ext uri="{FF2B5EF4-FFF2-40B4-BE49-F238E27FC236}">
                  <a16:creationId xmlns:a16="http://schemas.microsoft.com/office/drawing/2014/main" id="{60B5D085-86FF-4F75-8DC5-37915D28338D}"/>
                </a:ext>
              </a:extLst>
            </p:cNvPr>
            <p:cNvSpPr>
              <a:spLocks noChangeArrowheads="1"/>
            </p:cNvSpPr>
            <p:nvPr/>
          </p:nvSpPr>
          <p:spPr bwMode="gray">
            <a:xfrm>
              <a:off x="1254" y="871"/>
              <a:ext cx="3351" cy="2422"/>
            </a:xfrm>
            <a:prstGeom prst="roundRect">
              <a:avLst>
                <a:gd name="adj" fmla="val 16667"/>
              </a:avLst>
            </a:pr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sp>
          <p:nvSpPr>
            <p:cNvPr id="12297" name="AutoShape 7">
              <a:extLst>
                <a:ext uri="{FF2B5EF4-FFF2-40B4-BE49-F238E27FC236}">
                  <a16:creationId xmlns:a16="http://schemas.microsoft.com/office/drawing/2014/main" id="{DD9DE922-2A48-4497-8736-6DCF43879F6A}"/>
                </a:ext>
              </a:extLst>
            </p:cNvPr>
            <p:cNvSpPr>
              <a:spLocks noChangeArrowheads="1"/>
            </p:cNvSpPr>
            <p:nvPr/>
          </p:nvSpPr>
          <p:spPr bwMode="gray">
            <a:xfrm>
              <a:off x="1281" y="2655"/>
              <a:ext cx="3307" cy="613"/>
            </a:xfrm>
            <a:prstGeom prst="roundRect">
              <a:avLst>
                <a:gd name="adj" fmla="val 50000"/>
              </a:avLst>
            </a:prstGeom>
            <a:gradFill rotWithShape="1">
              <a:gsLst>
                <a:gs pos="0">
                  <a:srgbClr val="3366FF"/>
                </a:gs>
                <a:gs pos="100000">
                  <a:srgbClr val="89A7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sp>
          <p:nvSpPr>
            <p:cNvPr id="12298" name="AutoShape 8">
              <a:extLst>
                <a:ext uri="{FF2B5EF4-FFF2-40B4-BE49-F238E27FC236}">
                  <a16:creationId xmlns:a16="http://schemas.microsoft.com/office/drawing/2014/main" id="{42EE52D0-21AA-4F82-9BF4-032C2EDF3E0C}"/>
                </a:ext>
              </a:extLst>
            </p:cNvPr>
            <p:cNvSpPr>
              <a:spLocks noChangeArrowheads="1"/>
            </p:cNvSpPr>
            <p:nvPr/>
          </p:nvSpPr>
          <p:spPr bwMode="gray">
            <a:xfrm>
              <a:off x="1281" y="890"/>
              <a:ext cx="3307" cy="611"/>
            </a:xfrm>
            <a:prstGeom prst="roundRect">
              <a:avLst>
                <a:gd name="adj" fmla="val 50000"/>
              </a:avLst>
            </a:prstGeom>
            <a:gradFill rotWithShape="1">
              <a:gsLst>
                <a:gs pos="0">
                  <a:srgbClr val="BBCCFF"/>
                </a:gs>
                <a:gs pos="100000">
                  <a:srgbClr val="3366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grpSp>
      <p:sp>
        <p:nvSpPr>
          <p:cNvPr id="10" name="Rectangle 2">
            <a:extLst>
              <a:ext uri="{FF2B5EF4-FFF2-40B4-BE49-F238E27FC236}">
                <a16:creationId xmlns:a16="http://schemas.microsoft.com/office/drawing/2014/main" id="{990242A8-C4E6-4BD2-A4BC-BE96F25704A1}"/>
              </a:ext>
            </a:extLst>
          </p:cNvPr>
          <p:cNvSpPr>
            <a:spLocks noGrp="1" noChangeArrowheads="1"/>
          </p:cNvSpPr>
          <p:nvPr>
            <p:ph type="title"/>
          </p:nvPr>
        </p:nvSpPr>
        <p:spPr>
          <a:xfrm>
            <a:off x="2014539" y="438150"/>
            <a:ext cx="6154737" cy="933450"/>
          </a:xfrm>
        </p:spPr>
        <p:txBody>
          <a:bodyPr/>
          <a:lstStyle/>
          <a:p>
            <a:pPr eaLnBrk="1" hangingPunct="1">
              <a:defRPr/>
            </a:pPr>
            <a:r>
              <a:rPr lang="zh-CN" altLang="en-US" dirty="0">
                <a:solidFill>
                  <a:srgbClr val="FFFF00"/>
                </a:solidFill>
                <a:latin typeface="楷体_GB2312" pitchFamily="49" charset="-122"/>
                <a:ea typeface="楷体_GB2312" pitchFamily="49" charset="-122"/>
              </a:rPr>
              <a:t> 三、数据与信息的关系</a:t>
            </a:r>
          </a:p>
        </p:txBody>
      </p:sp>
    </p:spTree>
  </p:cSld>
  <p:clrMapOvr>
    <a:masterClrMapping/>
  </p:clrMapOvr>
  <p:transition>
    <p:pull dir="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7106" name="Rectangle 2">
            <a:extLst>
              <a:ext uri="{FF2B5EF4-FFF2-40B4-BE49-F238E27FC236}">
                <a16:creationId xmlns:a16="http://schemas.microsoft.com/office/drawing/2014/main" id="{68615192-4585-473C-9E99-7EDD8E491757}"/>
              </a:ext>
            </a:extLst>
          </p:cNvPr>
          <p:cNvSpPr>
            <a:spLocks noGrp="1" noChangeArrowheads="1"/>
          </p:cNvSpPr>
          <p:nvPr>
            <p:ph type="title"/>
          </p:nvPr>
        </p:nvSpPr>
        <p:spPr/>
        <p:txBody>
          <a:bodyPr/>
          <a:lstStyle/>
          <a:p>
            <a:pPr eaLnBrk="1" hangingPunct="1">
              <a:defRPr/>
            </a:pPr>
            <a:r>
              <a:rPr lang="zh-CN" altLang="en-US" sz="3600" dirty="0">
                <a:solidFill>
                  <a:srgbClr val="0000FF"/>
                </a:solidFill>
                <a:latin typeface="楷体_GB2312" pitchFamily="49" charset="-122"/>
                <a:ea typeface="楷体_GB2312" pitchFamily="49" charset="-122"/>
              </a:rPr>
              <a:t>（</a:t>
            </a:r>
            <a:r>
              <a:rPr lang="en-US" altLang="zh-CN" sz="3600" dirty="0">
                <a:solidFill>
                  <a:srgbClr val="0000FF"/>
                </a:solidFill>
                <a:latin typeface="楷体_GB2312" pitchFamily="49" charset="-122"/>
                <a:ea typeface="楷体_GB2312" pitchFamily="49" charset="-122"/>
              </a:rPr>
              <a:t>2</a:t>
            </a:r>
            <a:r>
              <a:rPr lang="zh-CN" altLang="en-US" sz="3600" dirty="0">
                <a:solidFill>
                  <a:srgbClr val="0000FF"/>
                </a:solidFill>
                <a:latin typeface="楷体_GB2312" pitchFamily="49" charset="-122"/>
                <a:ea typeface="楷体_GB2312" pitchFamily="49" charset="-122"/>
              </a:rPr>
              <a:t>） 我国物流信息管理的现状</a:t>
            </a:r>
          </a:p>
        </p:txBody>
      </p:sp>
      <p:sp>
        <p:nvSpPr>
          <p:cNvPr id="119811" name="Rectangle 3">
            <a:extLst>
              <a:ext uri="{FF2B5EF4-FFF2-40B4-BE49-F238E27FC236}">
                <a16:creationId xmlns:a16="http://schemas.microsoft.com/office/drawing/2014/main" id="{55533C9A-1A64-4F70-9B16-A435BC6686FC}"/>
              </a:ext>
            </a:extLst>
          </p:cNvPr>
          <p:cNvSpPr>
            <a:spLocks noGrp="1" noChangeArrowheads="1"/>
          </p:cNvSpPr>
          <p:nvPr>
            <p:ph type="body" idx="1"/>
          </p:nvPr>
        </p:nvSpPr>
        <p:spPr>
          <a:xfrm>
            <a:off x="1185864" y="1165226"/>
            <a:ext cx="7394575" cy="5197475"/>
          </a:xfrm>
        </p:spPr>
        <p:txBody>
          <a:bodyPr/>
          <a:lstStyle/>
          <a:p>
            <a:pPr eaLnBrk="1" hangingPunct="1">
              <a:lnSpc>
                <a:spcPct val="150000"/>
              </a:lnSpc>
              <a:buFontTx/>
              <a:buNone/>
            </a:pPr>
            <a:r>
              <a:rPr lang="zh-CN" altLang="en-US" sz="2800" dirty="0">
                <a:latin typeface="楷体_GB2312" pitchFamily="49" charset="-122"/>
                <a:ea typeface="楷体_GB2312" pitchFamily="49" charset="-122"/>
              </a:rPr>
              <a:t>      信息化是现代物流发展的必由之路，物流信息化也是电子商务的必然要求。近年来，我国物流信息管理取得了很大的进步，</a:t>
            </a:r>
            <a:r>
              <a:rPr lang="zh-CN" altLang="en-US" sz="2800" dirty="0">
                <a:solidFill>
                  <a:srgbClr val="0000FF"/>
                </a:solidFill>
                <a:latin typeface="楷体_GB2312" pitchFamily="49" charset="-122"/>
                <a:ea typeface="楷体_GB2312" pitchFamily="49" charset="-122"/>
              </a:rPr>
              <a:t>主要表现在：</a:t>
            </a:r>
          </a:p>
          <a:p>
            <a:pPr eaLnBrk="1" hangingPunct="1">
              <a:lnSpc>
                <a:spcPct val="150000"/>
              </a:lnSpc>
              <a:buFontTx/>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）政府部门加大了对物流信息化的推进力度。</a:t>
            </a:r>
            <a:endParaRPr lang="en-US" altLang="zh-CN" sz="2800" dirty="0">
              <a:latin typeface="楷体_GB2312" pitchFamily="49" charset="-122"/>
              <a:ea typeface="楷体_GB2312" pitchFamily="49" charset="-122"/>
            </a:endParaRPr>
          </a:p>
          <a:p>
            <a:pPr eaLnBrk="1" hangingPunct="1">
              <a:lnSpc>
                <a:spcPct val="150000"/>
              </a:lnSpc>
              <a:buFontTx/>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）信息化平台建设有所突破。 </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3">
            <a:extLst>
              <a:ext uri="{FF2B5EF4-FFF2-40B4-BE49-F238E27FC236}">
                <a16:creationId xmlns:a16="http://schemas.microsoft.com/office/drawing/2014/main" id="{EB803F17-AC2F-4CFF-8FB1-AFB8265D727C}"/>
              </a:ext>
            </a:extLst>
          </p:cNvPr>
          <p:cNvSpPr>
            <a:spLocks noGrp="1" noChangeArrowheads="1"/>
          </p:cNvSpPr>
          <p:nvPr>
            <p:ph type="body" idx="1"/>
          </p:nvPr>
        </p:nvSpPr>
        <p:spPr>
          <a:xfrm>
            <a:off x="1527176" y="1371601"/>
            <a:ext cx="6862763" cy="4035425"/>
          </a:xfrm>
        </p:spPr>
        <p:txBody>
          <a:bodyPr/>
          <a:lstStyle/>
          <a:p>
            <a:pPr eaLnBrk="1" hangingPunct="1">
              <a:lnSpc>
                <a:spcPct val="150000"/>
              </a:lnSpc>
              <a:buFontTx/>
              <a:buNone/>
            </a:pPr>
            <a:r>
              <a:rPr lang="zh-CN" altLang="en-US" b="1">
                <a:latin typeface="楷体_GB2312" pitchFamily="49" charset="-122"/>
                <a:ea typeface="楷体_GB2312" pitchFamily="49" charset="-122"/>
              </a:rPr>
              <a:t>      </a:t>
            </a:r>
            <a:r>
              <a:rPr lang="en-US" altLang="zh-CN" b="1">
                <a:latin typeface="楷体_GB2312" pitchFamily="49" charset="-122"/>
                <a:ea typeface="楷体_GB2312" pitchFamily="49" charset="-122"/>
              </a:rPr>
              <a:t>3</a:t>
            </a:r>
            <a:r>
              <a:rPr lang="zh-CN" altLang="en-US" b="1">
                <a:latin typeface="楷体_GB2312" pitchFamily="49" charset="-122"/>
                <a:ea typeface="楷体_GB2312" pitchFamily="49" charset="-122"/>
              </a:rPr>
              <a:t>）我国物流信息技术与国际差距在逐渐缩小。 </a:t>
            </a:r>
          </a:p>
          <a:p>
            <a:pPr eaLnBrk="1" hangingPunct="1">
              <a:lnSpc>
                <a:spcPct val="150000"/>
              </a:lnSpc>
              <a:buFontTx/>
              <a:buNone/>
            </a:pPr>
            <a:r>
              <a:rPr lang="zh-CN" altLang="en-US" b="1">
                <a:latin typeface="楷体_GB2312" pitchFamily="49" charset="-122"/>
                <a:ea typeface="楷体_GB2312" pitchFamily="49" charset="-122"/>
              </a:rPr>
              <a:t>      </a:t>
            </a:r>
            <a:r>
              <a:rPr lang="en-US" altLang="zh-CN" b="1">
                <a:latin typeface="楷体_GB2312" pitchFamily="49" charset="-122"/>
                <a:ea typeface="楷体_GB2312" pitchFamily="49" charset="-122"/>
              </a:rPr>
              <a:t>4</a:t>
            </a:r>
            <a:r>
              <a:rPr lang="zh-CN" altLang="en-US" b="1">
                <a:latin typeface="楷体_GB2312" pitchFamily="49" charset="-122"/>
                <a:ea typeface="楷体_GB2312" pitchFamily="49" charset="-122"/>
              </a:rPr>
              <a:t>）物流信息系统的标准化工作进展较快。</a:t>
            </a:r>
          </a:p>
          <a:p>
            <a:pPr eaLnBrk="1" hangingPunct="1"/>
            <a:endParaRPr lang="zh-CN" altLang="en-US">
              <a:latin typeface="楷体_GB2312" pitchFamily="49" charset="-122"/>
              <a:ea typeface="楷体_GB2312" pitchFamily="49" charset="-122"/>
            </a:endParaRPr>
          </a:p>
        </p:txBody>
      </p:sp>
      <p:sp>
        <p:nvSpPr>
          <p:cNvPr id="3" name="Rectangle 2">
            <a:extLst>
              <a:ext uri="{FF2B5EF4-FFF2-40B4-BE49-F238E27FC236}">
                <a16:creationId xmlns:a16="http://schemas.microsoft.com/office/drawing/2014/main" id="{6AD832D7-67EE-4182-9CB9-C93AEC2D348B}"/>
              </a:ext>
            </a:extLst>
          </p:cNvPr>
          <p:cNvSpPr>
            <a:spLocks noGrp="1" noChangeArrowheads="1"/>
          </p:cNvSpPr>
          <p:nvPr>
            <p:ph type="title"/>
          </p:nvPr>
        </p:nvSpPr>
        <p:spPr>
          <a:xfrm>
            <a:off x="496800" y="188640"/>
            <a:ext cx="9064800" cy="792000"/>
          </a:xfrm>
        </p:spPr>
        <p:txBody>
          <a:bodyPr/>
          <a:lstStyle/>
          <a:p>
            <a:pPr eaLnBrk="1" hangingPunct="1">
              <a:defRPr/>
            </a:pPr>
            <a:r>
              <a:rPr lang="zh-CN" altLang="en-US" sz="3600" dirty="0">
                <a:solidFill>
                  <a:srgbClr val="0000FF"/>
                </a:solidFill>
                <a:latin typeface="楷体_GB2312" pitchFamily="49" charset="-122"/>
                <a:ea typeface="楷体_GB2312" pitchFamily="49" charset="-122"/>
              </a:rPr>
              <a:t>（</a:t>
            </a:r>
            <a:r>
              <a:rPr lang="en-US" altLang="zh-CN" sz="3600" dirty="0">
                <a:solidFill>
                  <a:srgbClr val="0000FF"/>
                </a:solidFill>
                <a:latin typeface="楷体_GB2312" pitchFamily="49" charset="-122"/>
                <a:ea typeface="楷体_GB2312" pitchFamily="49" charset="-122"/>
              </a:rPr>
              <a:t>2</a:t>
            </a:r>
            <a:r>
              <a:rPr lang="zh-CN" altLang="en-US" sz="3600" dirty="0">
                <a:solidFill>
                  <a:srgbClr val="0000FF"/>
                </a:solidFill>
                <a:latin typeface="楷体_GB2312" pitchFamily="49" charset="-122"/>
                <a:ea typeface="楷体_GB2312" pitchFamily="49" charset="-122"/>
              </a:rPr>
              <a:t>） 我国物流信息管理的现状</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0178" name="Rectangle 2">
            <a:extLst>
              <a:ext uri="{FF2B5EF4-FFF2-40B4-BE49-F238E27FC236}">
                <a16:creationId xmlns:a16="http://schemas.microsoft.com/office/drawing/2014/main" id="{322110C0-D7A1-4EE8-882D-859ECEFF2956}"/>
              </a:ext>
            </a:extLst>
          </p:cNvPr>
          <p:cNvSpPr>
            <a:spLocks noGrp="1" noChangeArrowheads="1"/>
          </p:cNvSpPr>
          <p:nvPr>
            <p:ph type="title"/>
          </p:nvPr>
        </p:nvSpPr>
        <p:spPr>
          <a:xfrm>
            <a:off x="833438" y="44624"/>
            <a:ext cx="8691562" cy="889000"/>
          </a:xfrm>
        </p:spPr>
        <p:txBody>
          <a:bodyPr/>
          <a:lstStyle/>
          <a:p>
            <a:pPr eaLnBrk="1" hangingPunct="1">
              <a:defRPr/>
            </a:pPr>
            <a:r>
              <a:rPr lang="zh-CN" altLang="en-US" sz="3600" dirty="0">
                <a:solidFill>
                  <a:srgbClr val="0000FF"/>
                </a:solidFill>
                <a:latin typeface="楷体_GB2312" pitchFamily="49" charset="-122"/>
                <a:ea typeface="楷体_GB2312" pitchFamily="49" charset="-122"/>
              </a:rPr>
              <a:t>（</a:t>
            </a:r>
            <a:r>
              <a:rPr lang="en-US" altLang="zh-CN" sz="3600" dirty="0">
                <a:solidFill>
                  <a:srgbClr val="0000FF"/>
                </a:solidFill>
                <a:latin typeface="楷体_GB2312" pitchFamily="49" charset="-122"/>
                <a:ea typeface="楷体_GB2312" pitchFamily="49" charset="-122"/>
              </a:rPr>
              <a:t>3</a:t>
            </a:r>
            <a:r>
              <a:rPr lang="zh-CN" altLang="en-US" sz="3600" dirty="0">
                <a:solidFill>
                  <a:srgbClr val="0000FF"/>
                </a:solidFill>
                <a:latin typeface="楷体_GB2312" pitchFamily="49" charset="-122"/>
                <a:ea typeface="楷体_GB2312" pitchFamily="49" charset="-122"/>
              </a:rPr>
              <a:t>）物流信息化发展过程中存在的问题</a:t>
            </a:r>
          </a:p>
        </p:txBody>
      </p:sp>
      <p:sp>
        <p:nvSpPr>
          <p:cNvPr id="121859" name="Rectangle 3">
            <a:extLst>
              <a:ext uri="{FF2B5EF4-FFF2-40B4-BE49-F238E27FC236}">
                <a16:creationId xmlns:a16="http://schemas.microsoft.com/office/drawing/2014/main" id="{B1F13769-12B5-4C11-A103-B6FB4C688578}"/>
              </a:ext>
            </a:extLst>
          </p:cNvPr>
          <p:cNvSpPr>
            <a:spLocks noGrp="1" noChangeArrowheads="1"/>
          </p:cNvSpPr>
          <p:nvPr>
            <p:ph type="body" idx="1"/>
          </p:nvPr>
        </p:nvSpPr>
        <p:spPr>
          <a:xfrm>
            <a:off x="852488" y="1639889"/>
            <a:ext cx="8229600" cy="4994275"/>
          </a:xfrm>
        </p:spPr>
        <p:txBody>
          <a:bodyPr/>
          <a:lstStyle/>
          <a:p>
            <a:pPr eaLnBrk="1" hangingPunct="1">
              <a:lnSpc>
                <a:spcPct val="150000"/>
              </a:lnSpc>
            </a:pPr>
            <a:r>
              <a:rPr lang="zh-CN" altLang="en-US" b="1" dirty="0">
                <a:solidFill>
                  <a:srgbClr val="0000FF"/>
                </a:solidFill>
                <a:latin typeface="楷体_GB2312" pitchFamily="49" charset="-122"/>
                <a:ea typeface="楷体_GB2312" pitchFamily="49" charset="-122"/>
              </a:rPr>
              <a:t>主要表现在：</a:t>
            </a:r>
          </a:p>
          <a:p>
            <a:pPr eaLnBrk="1" hangingPunct="1">
              <a:lnSpc>
                <a:spcPct val="150000"/>
              </a:lnSpc>
              <a:buFontTx/>
              <a:buNone/>
            </a:pPr>
            <a:r>
              <a:rPr lang="en-US" altLang="zh-CN" b="1" dirty="0">
                <a:latin typeface="楷体_GB2312" pitchFamily="49" charset="-122"/>
                <a:ea typeface="楷体_GB2312" pitchFamily="49" charset="-122"/>
              </a:rPr>
              <a:t>    1</a:t>
            </a:r>
            <a:r>
              <a:rPr lang="zh-CN" altLang="en-US" b="1" dirty="0">
                <a:latin typeface="楷体_GB2312" pitchFamily="49" charset="-122"/>
                <a:ea typeface="楷体_GB2312" pitchFamily="49" charset="-122"/>
              </a:rPr>
              <a:t>）物流信息化供应商的商业模式不成熟。</a:t>
            </a:r>
          </a:p>
          <a:p>
            <a:pPr eaLnBrk="1" hangingPunct="1">
              <a:lnSpc>
                <a:spcPct val="150000"/>
              </a:lnSpc>
              <a:buFontTx/>
              <a:buNone/>
            </a:pP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2</a:t>
            </a:r>
            <a:r>
              <a:rPr lang="zh-CN" altLang="en-US" b="1" dirty="0">
                <a:latin typeface="楷体_GB2312" pitchFamily="49" charset="-122"/>
                <a:ea typeface="楷体_GB2312" pitchFamily="49" charset="-122"/>
              </a:rPr>
              <a:t>）物流信息管理人才紧缺。</a:t>
            </a:r>
          </a:p>
          <a:p>
            <a:pPr eaLnBrk="1" hangingPunct="1">
              <a:lnSpc>
                <a:spcPct val="150000"/>
              </a:lnSpc>
              <a:buFontTx/>
              <a:buNone/>
            </a:pP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3</a:t>
            </a:r>
            <a:r>
              <a:rPr lang="zh-CN" altLang="en-US" b="1" dirty="0">
                <a:latin typeface="楷体_GB2312" pitchFamily="49" charset="-122"/>
                <a:ea typeface="楷体_GB2312" pitchFamily="49" charset="-122"/>
              </a:rPr>
              <a:t>）企业物流信息化建设水平有待提高。</a:t>
            </a:r>
          </a:p>
          <a:p>
            <a:pPr eaLnBrk="1" hangingPunct="1">
              <a:lnSpc>
                <a:spcPct val="150000"/>
              </a:lnSpc>
            </a:pPr>
            <a:endParaRPr lang="zh-CN" altLang="en-US" dirty="0">
              <a:latin typeface="楷体_GB2312" pitchFamily="49" charset="-122"/>
              <a:ea typeface="楷体_GB2312" pitchFamily="49" charset="-122"/>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9154" name="Rectangle 2">
            <a:extLst>
              <a:ext uri="{FF2B5EF4-FFF2-40B4-BE49-F238E27FC236}">
                <a16:creationId xmlns:a16="http://schemas.microsoft.com/office/drawing/2014/main" id="{405A700A-791D-4425-A5EF-0EADBB05C921}"/>
              </a:ext>
            </a:extLst>
          </p:cNvPr>
          <p:cNvSpPr>
            <a:spLocks noGrp="1" noChangeArrowheads="1"/>
          </p:cNvSpPr>
          <p:nvPr>
            <p:ph type="title"/>
          </p:nvPr>
        </p:nvSpPr>
        <p:spPr>
          <a:xfrm>
            <a:off x="862014" y="116632"/>
            <a:ext cx="8237537" cy="889000"/>
          </a:xfrm>
        </p:spPr>
        <p:txBody>
          <a:bodyPr/>
          <a:lstStyle/>
          <a:p>
            <a:pPr eaLnBrk="1" hangingPunct="1">
              <a:defRPr/>
            </a:pPr>
            <a:r>
              <a:rPr lang="zh-CN" altLang="en-US" sz="3600" dirty="0">
                <a:solidFill>
                  <a:srgbClr val="0000FF"/>
                </a:solidFill>
                <a:latin typeface="楷体_GB2312" pitchFamily="49" charset="-122"/>
                <a:ea typeface="楷体_GB2312" pitchFamily="49" charset="-122"/>
              </a:rPr>
              <a:t>（</a:t>
            </a:r>
            <a:r>
              <a:rPr lang="en-US" altLang="zh-CN" sz="3600" dirty="0">
                <a:solidFill>
                  <a:srgbClr val="0000FF"/>
                </a:solidFill>
                <a:latin typeface="楷体_GB2312" pitchFamily="49" charset="-122"/>
                <a:ea typeface="楷体_GB2312" pitchFamily="49" charset="-122"/>
              </a:rPr>
              <a:t>4</a:t>
            </a:r>
            <a:r>
              <a:rPr lang="zh-CN" altLang="en-US" sz="3600" dirty="0">
                <a:solidFill>
                  <a:srgbClr val="0000FF"/>
                </a:solidFill>
                <a:latin typeface="楷体_GB2312" pitchFamily="49" charset="-122"/>
                <a:ea typeface="楷体_GB2312" pitchFamily="49" charset="-122"/>
              </a:rPr>
              <a:t>） 我国物流信息管理的发展趋势</a:t>
            </a:r>
          </a:p>
        </p:txBody>
      </p:sp>
      <p:sp>
        <p:nvSpPr>
          <p:cNvPr id="122883" name="Rectangle 3">
            <a:extLst>
              <a:ext uri="{FF2B5EF4-FFF2-40B4-BE49-F238E27FC236}">
                <a16:creationId xmlns:a16="http://schemas.microsoft.com/office/drawing/2014/main" id="{92728BB3-264D-4D87-ACA3-F473CDA8E564}"/>
              </a:ext>
            </a:extLst>
          </p:cNvPr>
          <p:cNvSpPr>
            <a:spLocks noGrp="1" noChangeArrowheads="1"/>
          </p:cNvSpPr>
          <p:nvPr>
            <p:ph type="body" idx="1"/>
          </p:nvPr>
        </p:nvSpPr>
        <p:spPr>
          <a:xfrm>
            <a:off x="1331914" y="1863726"/>
            <a:ext cx="7146925" cy="3725863"/>
          </a:xfrm>
        </p:spPr>
        <p:txBody>
          <a:bodyPr/>
          <a:lstStyle/>
          <a:p>
            <a:pPr eaLnBrk="1" hangingPunct="1">
              <a:lnSpc>
                <a:spcPct val="150000"/>
              </a:lnSpc>
              <a:buFontTx/>
              <a:buNone/>
            </a:pPr>
            <a:r>
              <a:rPr lang="en-US" altLang="zh-CN" b="1">
                <a:latin typeface="楷体_GB2312" pitchFamily="49" charset="-122"/>
                <a:ea typeface="楷体_GB2312" pitchFamily="49" charset="-122"/>
              </a:rPr>
              <a:t>  1</a:t>
            </a:r>
            <a:r>
              <a:rPr lang="zh-CN" altLang="en-US" b="1">
                <a:latin typeface="楷体_GB2312" pitchFamily="49" charset="-122"/>
                <a:ea typeface="楷体_GB2312" pitchFamily="49" charset="-122"/>
              </a:rPr>
              <a:t>）物流信息系统将不断整合。</a:t>
            </a:r>
          </a:p>
          <a:p>
            <a:pPr eaLnBrk="1" hangingPunct="1">
              <a:lnSpc>
                <a:spcPct val="150000"/>
              </a:lnSpc>
              <a:buFontTx/>
              <a:buNone/>
            </a:pPr>
            <a:r>
              <a:rPr lang="en-US" altLang="zh-CN" b="1">
                <a:latin typeface="楷体_GB2312" pitchFamily="49" charset="-122"/>
                <a:ea typeface="楷体_GB2312" pitchFamily="49" charset="-122"/>
              </a:rPr>
              <a:t>  2</a:t>
            </a:r>
            <a:r>
              <a:rPr lang="zh-CN" altLang="en-US" b="1">
                <a:latin typeface="楷体_GB2312" pitchFamily="49" charset="-122"/>
                <a:ea typeface="楷体_GB2312" pitchFamily="49" charset="-122"/>
              </a:rPr>
              <a:t>）信息化和标准化将结合在一起。</a:t>
            </a:r>
          </a:p>
          <a:p>
            <a:pPr eaLnBrk="1" hangingPunct="1">
              <a:lnSpc>
                <a:spcPct val="150000"/>
              </a:lnSpc>
              <a:buFontTx/>
              <a:buNone/>
            </a:pPr>
            <a:r>
              <a:rPr lang="en-US" altLang="zh-CN" b="1">
                <a:latin typeface="楷体_GB2312" pitchFamily="49" charset="-122"/>
                <a:ea typeface="楷体_GB2312" pitchFamily="49" charset="-122"/>
              </a:rPr>
              <a:t>  3</a:t>
            </a:r>
            <a:r>
              <a:rPr lang="zh-CN" altLang="en-US" b="1">
                <a:latin typeface="楷体_GB2312" pitchFamily="49" charset="-122"/>
                <a:ea typeface="楷体_GB2312" pitchFamily="49" charset="-122"/>
              </a:rPr>
              <a:t>）</a:t>
            </a:r>
            <a:r>
              <a:rPr lang="en-US" altLang="zh-CN" b="1">
                <a:latin typeface="楷体_GB2312" pitchFamily="49" charset="-122"/>
                <a:ea typeface="楷体_GB2312" pitchFamily="49" charset="-122"/>
              </a:rPr>
              <a:t>IT</a:t>
            </a:r>
            <a:r>
              <a:rPr lang="zh-CN" altLang="en-US" b="1">
                <a:latin typeface="楷体_GB2312" pitchFamily="49" charset="-122"/>
                <a:ea typeface="楷体_GB2312" pitchFamily="49" charset="-122"/>
              </a:rPr>
              <a:t>供应商的商业模式会不断成熟。</a:t>
            </a:r>
          </a:p>
        </p:txBody>
      </p:sp>
    </p:spTree>
  </p:cSld>
  <p:clrMapOvr>
    <a:masterClrMapping/>
  </p:clrMapOvr>
  <p:transition>
    <p:strips dir="ru"/>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Line 2">
            <a:extLst>
              <a:ext uri="{FF2B5EF4-FFF2-40B4-BE49-F238E27FC236}">
                <a16:creationId xmlns:a16="http://schemas.microsoft.com/office/drawing/2014/main" id="{7794CC57-5968-465F-8A20-D4674F3F9D1D}"/>
              </a:ext>
            </a:extLst>
          </p:cNvPr>
          <p:cNvSpPr>
            <a:spLocks noChangeShapeType="1"/>
          </p:cNvSpPr>
          <p:nvPr/>
        </p:nvSpPr>
        <p:spPr bwMode="auto">
          <a:xfrm flipV="1">
            <a:off x="2000250" y="1989138"/>
            <a:ext cx="0" cy="3960812"/>
          </a:xfrm>
          <a:prstGeom prst="line">
            <a:avLst/>
          </a:prstGeom>
          <a:noFill/>
          <a:ln w="28575">
            <a:solidFill>
              <a:srgbClr val="000099"/>
            </a:solidFill>
            <a:round/>
            <a:headEnd/>
            <a:tailEnd type="triangle" w="med" len="med"/>
          </a:ln>
          <a:extLst>
            <a:ext uri="{909E8E84-426E-40DD-AFC4-6F175D3DCCD1}">
              <a14:hiddenFill xmlns:a14="http://schemas.microsoft.com/office/drawing/2010/main">
                <a:noFill/>
              </a14:hiddenFill>
            </a:ext>
          </a:extLst>
        </p:spPr>
        <p:txBody>
          <a:bodyPr anchor="b"/>
          <a:lstStyle/>
          <a:p>
            <a:endParaRPr lang="zh-CN" altLang="en-US" sz="1800"/>
          </a:p>
        </p:txBody>
      </p:sp>
      <p:sp>
        <p:nvSpPr>
          <p:cNvPr id="123907" name="Line 3">
            <a:extLst>
              <a:ext uri="{FF2B5EF4-FFF2-40B4-BE49-F238E27FC236}">
                <a16:creationId xmlns:a16="http://schemas.microsoft.com/office/drawing/2014/main" id="{0D1F8F8A-5DC4-4807-88D3-6FC87F64CB9A}"/>
              </a:ext>
            </a:extLst>
          </p:cNvPr>
          <p:cNvSpPr>
            <a:spLocks noChangeShapeType="1"/>
          </p:cNvSpPr>
          <p:nvPr/>
        </p:nvSpPr>
        <p:spPr bwMode="auto">
          <a:xfrm>
            <a:off x="2000250" y="5949950"/>
            <a:ext cx="6553200" cy="0"/>
          </a:xfrm>
          <a:prstGeom prst="line">
            <a:avLst/>
          </a:prstGeom>
          <a:noFill/>
          <a:ln w="28575">
            <a:solidFill>
              <a:srgbClr val="000099"/>
            </a:solidFill>
            <a:round/>
            <a:headEnd/>
            <a:tailEnd type="triangle" w="med" len="med"/>
          </a:ln>
          <a:extLst>
            <a:ext uri="{909E8E84-426E-40DD-AFC4-6F175D3DCCD1}">
              <a14:hiddenFill xmlns:a14="http://schemas.microsoft.com/office/drawing/2010/main">
                <a:noFill/>
              </a14:hiddenFill>
            </a:ext>
          </a:extLst>
        </p:spPr>
        <p:txBody>
          <a:bodyPr anchor="b"/>
          <a:lstStyle/>
          <a:p>
            <a:endParaRPr lang="zh-CN" altLang="en-US" sz="1800"/>
          </a:p>
        </p:txBody>
      </p:sp>
      <p:sp>
        <p:nvSpPr>
          <p:cNvPr id="123908" name="Text Box 4">
            <a:extLst>
              <a:ext uri="{FF2B5EF4-FFF2-40B4-BE49-F238E27FC236}">
                <a16:creationId xmlns:a16="http://schemas.microsoft.com/office/drawing/2014/main" id="{9F61DAEA-B02D-4D94-B66B-BF077C0794EF}"/>
              </a:ext>
            </a:extLst>
          </p:cNvPr>
          <p:cNvSpPr txBox="1">
            <a:spLocks noChangeArrowheads="1"/>
          </p:cNvSpPr>
          <p:nvPr/>
        </p:nvSpPr>
        <p:spPr bwMode="auto">
          <a:xfrm>
            <a:off x="2649538" y="3018345"/>
            <a:ext cx="1223962" cy="152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spcBef>
                <a:spcPct val="50000"/>
              </a:spcBef>
              <a:buFont typeface="Arial" panose="020B0604020202020204" pitchFamily="34" charset="0"/>
              <a:buNone/>
            </a:pPr>
            <a:r>
              <a:rPr lang="zh-CN" altLang="en-US" sz="1800" b="1" dirty="0">
                <a:solidFill>
                  <a:srgbClr val="0000FF"/>
                </a:solidFill>
                <a:latin typeface="Arial" panose="020B0604020202020204" pitchFamily="34" charset="0"/>
                <a:ea typeface="宋体" panose="02010600030101010101" pitchFamily="2" charset="-122"/>
              </a:rPr>
              <a:t>现状：</a:t>
            </a:r>
          </a:p>
          <a:p>
            <a:pPr algn="l" eaLnBrk="1" hangingPunct="1">
              <a:spcBef>
                <a:spcPct val="50000"/>
              </a:spcBef>
              <a:buFont typeface="Arial" panose="020B0604020202020204" pitchFamily="34" charset="0"/>
              <a:buNone/>
            </a:pPr>
            <a:r>
              <a:rPr lang="zh-CN" altLang="en-US" sz="1800" b="1" dirty="0">
                <a:solidFill>
                  <a:srgbClr val="0000FF"/>
                </a:solidFill>
                <a:latin typeface="Arial" panose="020B0604020202020204" pitchFamily="34" charset="0"/>
                <a:ea typeface="宋体" panose="02010600030101010101" pitchFamily="2" charset="-122"/>
              </a:rPr>
              <a:t>信息化水平滞后于物流运作发展要求阶段</a:t>
            </a:r>
          </a:p>
        </p:txBody>
      </p:sp>
      <p:sp>
        <p:nvSpPr>
          <p:cNvPr id="123909" name="Text Box 5">
            <a:extLst>
              <a:ext uri="{FF2B5EF4-FFF2-40B4-BE49-F238E27FC236}">
                <a16:creationId xmlns:a16="http://schemas.microsoft.com/office/drawing/2014/main" id="{6E1A425F-0F5B-4E3E-90E0-0E9300253788}"/>
              </a:ext>
            </a:extLst>
          </p:cNvPr>
          <p:cNvSpPr txBox="1">
            <a:spLocks noChangeArrowheads="1"/>
          </p:cNvSpPr>
          <p:nvPr/>
        </p:nvSpPr>
        <p:spPr bwMode="auto">
          <a:xfrm>
            <a:off x="4087814" y="1296050"/>
            <a:ext cx="1728787"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spcBef>
                <a:spcPct val="50000"/>
              </a:spcBef>
              <a:buFont typeface="Arial" panose="020B0604020202020204" pitchFamily="34" charset="0"/>
              <a:buNone/>
            </a:pPr>
            <a:r>
              <a:rPr lang="zh-CN" altLang="en-US" sz="1800" b="1" dirty="0">
                <a:solidFill>
                  <a:srgbClr val="0000FF"/>
                </a:solidFill>
                <a:latin typeface="Arial" panose="020B0604020202020204" pitchFamily="34" charset="0"/>
                <a:ea typeface="宋体" panose="02010600030101010101" pitchFamily="2" charset="-122"/>
              </a:rPr>
              <a:t>规划期：</a:t>
            </a:r>
          </a:p>
          <a:p>
            <a:pPr algn="l" eaLnBrk="1" hangingPunct="1">
              <a:spcBef>
                <a:spcPct val="50000"/>
              </a:spcBef>
              <a:buFont typeface="Arial" panose="020B0604020202020204" pitchFamily="34" charset="0"/>
              <a:buNone/>
            </a:pPr>
            <a:r>
              <a:rPr lang="zh-CN" altLang="en-US" sz="1800" b="1" dirty="0">
                <a:solidFill>
                  <a:srgbClr val="0000FF"/>
                </a:solidFill>
                <a:latin typeface="Arial" panose="020B0604020202020204" pitchFamily="34" charset="0"/>
                <a:ea typeface="宋体" panose="02010600030101010101" pitchFamily="2" charset="-122"/>
              </a:rPr>
              <a:t>信息化与物流运作水平同步协调发展阶段</a:t>
            </a:r>
          </a:p>
          <a:p>
            <a:pPr algn="l" eaLnBrk="1" hangingPunct="1">
              <a:spcBef>
                <a:spcPct val="50000"/>
              </a:spcBef>
              <a:buFont typeface="Arial" panose="020B0604020202020204" pitchFamily="34" charset="0"/>
              <a:buNone/>
            </a:pPr>
            <a:r>
              <a:rPr lang="zh-CN" altLang="en-US" sz="1800" b="1" dirty="0">
                <a:solidFill>
                  <a:srgbClr val="0000FF"/>
                </a:solidFill>
                <a:latin typeface="Arial" panose="020B0604020202020204" pitchFamily="34" charset="0"/>
                <a:ea typeface="宋体" panose="02010600030101010101" pitchFamily="2" charset="-122"/>
              </a:rPr>
              <a:t>可分为试点示范夯实基础和推广应用协调发展两个阶段</a:t>
            </a:r>
          </a:p>
        </p:txBody>
      </p:sp>
      <p:sp>
        <p:nvSpPr>
          <p:cNvPr id="123910" name="Text Box 6">
            <a:extLst>
              <a:ext uri="{FF2B5EF4-FFF2-40B4-BE49-F238E27FC236}">
                <a16:creationId xmlns:a16="http://schemas.microsoft.com/office/drawing/2014/main" id="{AF631FAA-D33A-4F81-94F1-D0702EA600A0}"/>
              </a:ext>
            </a:extLst>
          </p:cNvPr>
          <p:cNvSpPr txBox="1">
            <a:spLocks noChangeArrowheads="1"/>
          </p:cNvSpPr>
          <p:nvPr/>
        </p:nvSpPr>
        <p:spPr bwMode="auto">
          <a:xfrm>
            <a:off x="6248401" y="1390417"/>
            <a:ext cx="1152525"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spcBef>
                <a:spcPct val="50000"/>
              </a:spcBef>
              <a:buFont typeface="Arial" panose="020B0604020202020204" pitchFamily="34" charset="0"/>
              <a:buNone/>
            </a:pPr>
            <a:r>
              <a:rPr lang="zh-CN" altLang="en-US" sz="1800" b="1" dirty="0">
                <a:solidFill>
                  <a:srgbClr val="0000FF"/>
                </a:solidFill>
                <a:latin typeface="Arial" panose="020B0604020202020204" pitchFamily="34" charset="0"/>
                <a:ea typeface="宋体" panose="02010600030101010101" pitchFamily="2" charset="-122"/>
              </a:rPr>
              <a:t>未来：</a:t>
            </a:r>
          </a:p>
          <a:p>
            <a:pPr algn="l" eaLnBrk="1" hangingPunct="1">
              <a:spcBef>
                <a:spcPct val="50000"/>
              </a:spcBef>
              <a:buFont typeface="Arial" panose="020B0604020202020204" pitchFamily="34" charset="0"/>
              <a:buNone/>
            </a:pPr>
            <a:r>
              <a:rPr lang="zh-CN" altLang="en-US" sz="1800" b="1" dirty="0">
                <a:solidFill>
                  <a:srgbClr val="0000FF"/>
                </a:solidFill>
                <a:latin typeface="Arial" panose="020B0604020202020204" pitchFamily="34" charset="0"/>
                <a:ea typeface="宋体" panose="02010600030101010101" pitchFamily="2" charset="-122"/>
              </a:rPr>
              <a:t>信息化引领和带动物流发展阶段</a:t>
            </a:r>
          </a:p>
        </p:txBody>
      </p:sp>
      <p:sp>
        <p:nvSpPr>
          <p:cNvPr id="123911" name="Text Box 7">
            <a:extLst>
              <a:ext uri="{FF2B5EF4-FFF2-40B4-BE49-F238E27FC236}">
                <a16:creationId xmlns:a16="http://schemas.microsoft.com/office/drawing/2014/main" id="{F52C8B46-9454-458F-895B-8B1B2BED128F}"/>
              </a:ext>
            </a:extLst>
          </p:cNvPr>
          <p:cNvSpPr txBox="1">
            <a:spLocks noChangeArrowheads="1"/>
          </p:cNvSpPr>
          <p:nvPr/>
        </p:nvSpPr>
        <p:spPr bwMode="auto">
          <a:xfrm>
            <a:off x="1612900" y="2060575"/>
            <a:ext cx="46166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b">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spcBef>
                <a:spcPct val="55000"/>
              </a:spcBef>
              <a:buFont typeface="Arial" panose="020B0604020202020204" pitchFamily="34" charset="0"/>
              <a:buNone/>
            </a:pPr>
            <a:r>
              <a:rPr lang="zh-CN" altLang="en-US" sz="1800" b="1" dirty="0">
                <a:latin typeface="Arial" panose="020B0604020202020204" pitchFamily="34" charset="0"/>
                <a:ea typeface="宋体" panose="02010600030101010101" pitchFamily="2" charset="-122"/>
              </a:rPr>
              <a:t>物流信息化发展水平</a:t>
            </a:r>
          </a:p>
        </p:txBody>
      </p:sp>
      <p:sp>
        <p:nvSpPr>
          <p:cNvPr id="123912" name="Line 8">
            <a:extLst>
              <a:ext uri="{FF2B5EF4-FFF2-40B4-BE49-F238E27FC236}">
                <a16:creationId xmlns:a16="http://schemas.microsoft.com/office/drawing/2014/main" id="{5452D961-CD8D-4398-870E-EA0A51D367A4}"/>
              </a:ext>
            </a:extLst>
          </p:cNvPr>
          <p:cNvSpPr>
            <a:spLocks noChangeShapeType="1"/>
          </p:cNvSpPr>
          <p:nvPr/>
        </p:nvSpPr>
        <p:spPr bwMode="auto">
          <a:xfrm>
            <a:off x="4232275" y="6092825"/>
            <a:ext cx="1657350" cy="0"/>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nchor="b"/>
          <a:lstStyle/>
          <a:p>
            <a:endParaRPr lang="zh-CN" altLang="en-US" sz="1800"/>
          </a:p>
        </p:txBody>
      </p:sp>
      <p:sp>
        <p:nvSpPr>
          <p:cNvPr id="123913" name="Text Box 9">
            <a:extLst>
              <a:ext uri="{FF2B5EF4-FFF2-40B4-BE49-F238E27FC236}">
                <a16:creationId xmlns:a16="http://schemas.microsoft.com/office/drawing/2014/main" id="{071DF94B-DBE1-49C7-A5B8-58898E85C425}"/>
              </a:ext>
            </a:extLst>
          </p:cNvPr>
          <p:cNvSpPr txBox="1">
            <a:spLocks noChangeArrowheads="1"/>
          </p:cNvSpPr>
          <p:nvPr/>
        </p:nvSpPr>
        <p:spPr bwMode="auto">
          <a:xfrm>
            <a:off x="4521199" y="6228319"/>
            <a:ext cx="15119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spcBef>
                <a:spcPct val="50000"/>
              </a:spcBef>
              <a:buFont typeface="Arial" panose="020B0604020202020204" pitchFamily="34" charset="0"/>
              <a:buNone/>
            </a:pPr>
            <a:r>
              <a:rPr lang="zh-CN" altLang="en-US" sz="1800" b="1" dirty="0">
                <a:latin typeface="Arial" panose="020B0604020202020204" pitchFamily="34" charset="0"/>
                <a:ea typeface="宋体" panose="02010600030101010101" pitchFamily="2" charset="-122"/>
              </a:rPr>
              <a:t>发展阶段</a:t>
            </a:r>
          </a:p>
        </p:txBody>
      </p:sp>
      <p:sp>
        <p:nvSpPr>
          <p:cNvPr id="123914" name="未知">
            <a:extLst>
              <a:ext uri="{FF2B5EF4-FFF2-40B4-BE49-F238E27FC236}">
                <a16:creationId xmlns:a16="http://schemas.microsoft.com/office/drawing/2014/main" id="{58BA5840-5BF7-4D6D-BBD3-7B7E03093BE2}"/>
              </a:ext>
            </a:extLst>
          </p:cNvPr>
          <p:cNvSpPr>
            <a:spLocks/>
          </p:cNvSpPr>
          <p:nvPr/>
        </p:nvSpPr>
        <p:spPr bwMode="auto">
          <a:xfrm>
            <a:off x="2863851" y="3359151"/>
            <a:ext cx="4392613" cy="1704975"/>
          </a:xfrm>
          <a:custGeom>
            <a:avLst/>
            <a:gdLst>
              <a:gd name="T0" fmla="*/ 0 w 2767"/>
              <a:gd name="T1" fmla="*/ 1043 h 1074"/>
              <a:gd name="T2" fmla="*/ 635 w 2767"/>
              <a:gd name="T3" fmla="*/ 998 h 1074"/>
              <a:gd name="T4" fmla="*/ 1406 w 2767"/>
              <a:gd name="T5" fmla="*/ 589 h 1074"/>
              <a:gd name="T6" fmla="*/ 2087 w 2767"/>
              <a:gd name="T7" fmla="*/ 136 h 1074"/>
              <a:gd name="T8" fmla="*/ 2767 w 2767"/>
              <a:gd name="T9" fmla="*/ 0 h 1074"/>
              <a:gd name="T10" fmla="*/ 0 60000 65536"/>
              <a:gd name="T11" fmla="*/ 0 60000 65536"/>
              <a:gd name="T12" fmla="*/ 0 60000 65536"/>
              <a:gd name="T13" fmla="*/ 0 60000 65536"/>
              <a:gd name="T14" fmla="*/ 0 60000 65536"/>
              <a:gd name="T15" fmla="*/ 0 w 2767"/>
              <a:gd name="T16" fmla="*/ 0 h 1074"/>
              <a:gd name="T17" fmla="*/ 2767 w 2767"/>
              <a:gd name="T18" fmla="*/ 1074 h 1074"/>
            </a:gdLst>
            <a:ahLst/>
            <a:cxnLst>
              <a:cxn ang="T10">
                <a:pos x="T0" y="T1"/>
              </a:cxn>
              <a:cxn ang="T11">
                <a:pos x="T2" y="T3"/>
              </a:cxn>
              <a:cxn ang="T12">
                <a:pos x="T4" y="T5"/>
              </a:cxn>
              <a:cxn ang="T13">
                <a:pos x="T6" y="T7"/>
              </a:cxn>
              <a:cxn ang="T14">
                <a:pos x="T8" y="T9"/>
              </a:cxn>
            </a:cxnLst>
            <a:rect l="T15" t="T16" r="T17" b="T18"/>
            <a:pathLst>
              <a:path w="2767" h="1074">
                <a:moveTo>
                  <a:pt x="0" y="1043"/>
                </a:moveTo>
                <a:cubicBezTo>
                  <a:pt x="200" y="1058"/>
                  <a:pt x="401" y="1074"/>
                  <a:pt x="635" y="998"/>
                </a:cubicBezTo>
                <a:cubicBezTo>
                  <a:pt x="869" y="922"/>
                  <a:pt x="1164" y="733"/>
                  <a:pt x="1406" y="589"/>
                </a:cubicBezTo>
                <a:cubicBezTo>
                  <a:pt x="1648" y="445"/>
                  <a:pt x="1860" y="234"/>
                  <a:pt x="2087" y="136"/>
                </a:cubicBezTo>
                <a:cubicBezTo>
                  <a:pt x="2314" y="38"/>
                  <a:pt x="2661" y="23"/>
                  <a:pt x="2767" y="0"/>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b"/>
          <a:lstStyle/>
          <a:p>
            <a:endParaRPr lang="zh-CN" altLang="en-US" sz="1800"/>
          </a:p>
        </p:txBody>
      </p:sp>
      <p:sp>
        <p:nvSpPr>
          <p:cNvPr id="123915" name="未知">
            <a:extLst>
              <a:ext uri="{FF2B5EF4-FFF2-40B4-BE49-F238E27FC236}">
                <a16:creationId xmlns:a16="http://schemas.microsoft.com/office/drawing/2014/main" id="{9E1A6627-6065-4E29-B4C4-BBC273B61BCA}"/>
              </a:ext>
            </a:extLst>
          </p:cNvPr>
          <p:cNvSpPr>
            <a:spLocks/>
          </p:cNvSpPr>
          <p:nvPr/>
        </p:nvSpPr>
        <p:spPr bwMode="auto">
          <a:xfrm>
            <a:off x="2792413" y="4583113"/>
            <a:ext cx="1943100" cy="430212"/>
          </a:xfrm>
          <a:custGeom>
            <a:avLst/>
            <a:gdLst>
              <a:gd name="T0" fmla="*/ 0 w 1179"/>
              <a:gd name="T1" fmla="*/ 272 h 272"/>
              <a:gd name="T2" fmla="*/ 726 w 1179"/>
              <a:gd name="T3" fmla="*/ 227 h 272"/>
              <a:gd name="T4" fmla="*/ 1179 w 1179"/>
              <a:gd name="T5" fmla="*/ 0 h 272"/>
              <a:gd name="T6" fmla="*/ 0 60000 65536"/>
              <a:gd name="T7" fmla="*/ 0 60000 65536"/>
              <a:gd name="T8" fmla="*/ 0 60000 65536"/>
              <a:gd name="T9" fmla="*/ 0 w 1179"/>
              <a:gd name="T10" fmla="*/ 0 h 272"/>
              <a:gd name="T11" fmla="*/ 1179 w 1179"/>
              <a:gd name="T12" fmla="*/ 272 h 272"/>
            </a:gdLst>
            <a:ahLst/>
            <a:cxnLst>
              <a:cxn ang="T6">
                <a:pos x="T0" y="T1"/>
              </a:cxn>
              <a:cxn ang="T7">
                <a:pos x="T2" y="T3"/>
              </a:cxn>
              <a:cxn ang="T8">
                <a:pos x="T4" y="T5"/>
              </a:cxn>
            </a:cxnLst>
            <a:rect l="T9" t="T10" r="T11" b="T12"/>
            <a:pathLst>
              <a:path w="1179" h="272">
                <a:moveTo>
                  <a:pt x="0" y="272"/>
                </a:moveTo>
                <a:cubicBezTo>
                  <a:pt x="265" y="272"/>
                  <a:pt x="530" y="272"/>
                  <a:pt x="726" y="227"/>
                </a:cubicBezTo>
                <a:cubicBezTo>
                  <a:pt x="922" y="182"/>
                  <a:pt x="1050" y="91"/>
                  <a:pt x="1179" y="0"/>
                </a:cubicBezTo>
              </a:path>
            </a:pathLst>
          </a:custGeom>
          <a:noFill/>
          <a:ln w="38100" cap="flat" cmpd="sng">
            <a:solidFill>
              <a:srgbClr val="FF3300"/>
            </a:solidFill>
            <a:round/>
            <a:headEnd/>
            <a:tailEnd/>
          </a:ln>
          <a:extLst>
            <a:ext uri="{909E8E84-426E-40DD-AFC4-6F175D3DCCD1}">
              <a14:hiddenFill xmlns:a14="http://schemas.microsoft.com/office/drawing/2010/main">
                <a:solidFill>
                  <a:srgbClr val="FFFFFF"/>
                </a:solidFill>
              </a14:hiddenFill>
            </a:ext>
          </a:extLst>
        </p:spPr>
        <p:txBody>
          <a:bodyPr anchor="b"/>
          <a:lstStyle/>
          <a:p>
            <a:endParaRPr lang="zh-CN" altLang="en-US" sz="1800"/>
          </a:p>
        </p:txBody>
      </p:sp>
      <p:sp>
        <p:nvSpPr>
          <p:cNvPr id="123916" name="未知">
            <a:extLst>
              <a:ext uri="{FF2B5EF4-FFF2-40B4-BE49-F238E27FC236}">
                <a16:creationId xmlns:a16="http://schemas.microsoft.com/office/drawing/2014/main" id="{790F2AEA-E7B8-4349-8BA3-4635285B446D}"/>
              </a:ext>
            </a:extLst>
          </p:cNvPr>
          <p:cNvSpPr>
            <a:spLocks/>
          </p:cNvSpPr>
          <p:nvPr/>
        </p:nvSpPr>
        <p:spPr bwMode="auto">
          <a:xfrm>
            <a:off x="5456239" y="3286126"/>
            <a:ext cx="1800225" cy="576263"/>
          </a:xfrm>
          <a:custGeom>
            <a:avLst/>
            <a:gdLst>
              <a:gd name="T0" fmla="*/ 0 w 1134"/>
              <a:gd name="T1" fmla="*/ 363 h 363"/>
              <a:gd name="T2" fmla="*/ 317 w 1134"/>
              <a:gd name="T3" fmla="*/ 182 h 363"/>
              <a:gd name="T4" fmla="*/ 590 w 1134"/>
              <a:gd name="T5" fmla="*/ 46 h 363"/>
              <a:gd name="T6" fmla="*/ 1134 w 1134"/>
              <a:gd name="T7" fmla="*/ 0 h 363"/>
              <a:gd name="T8" fmla="*/ 0 60000 65536"/>
              <a:gd name="T9" fmla="*/ 0 60000 65536"/>
              <a:gd name="T10" fmla="*/ 0 60000 65536"/>
              <a:gd name="T11" fmla="*/ 0 60000 65536"/>
              <a:gd name="T12" fmla="*/ 0 w 1134"/>
              <a:gd name="T13" fmla="*/ 0 h 363"/>
              <a:gd name="T14" fmla="*/ 1134 w 1134"/>
              <a:gd name="T15" fmla="*/ 363 h 363"/>
            </a:gdLst>
            <a:ahLst/>
            <a:cxnLst>
              <a:cxn ang="T8">
                <a:pos x="T0" y="T1"/>
              </a:cxn>
              <a:cxn ang="T9">
                <a:pos x="T2" y="T3"/>
              </a:cxn>
              <a:cxn ang="T10">
                <a:pos x="T4" y="T5"/>
              </a:cxn>
              <a:cxn ang="T11">
                <a:pos x="T6" y="T7"/>
              </a:cxn>
            </a:cxnLst>
            <a:rect l="T12" t="T13" r="T14" b="T15"/>
            <a:pathLst>
              <a:path w="1134" h="363">
                <a:moveTo>
                  <a:pt x="0" y="363"/>
                </a:moveTo>
                <a:cubicBezTo>
                  <a:pt x="109" y="299"/>
                  <a:pt x="219" y="235"/>
                  <a:pt x="317" y="182"/>
                </a:cubicBezTo>
                <a:cubicBezTo>
                  <a:pt x="415" y="129"/>
                  <a:pt x="454" y="76"/>
                  <a:pt x="590" y="46"/>
                </a:cubicBezTo>
                <a:cubicBezTo>
                  <a:pt x="726" y="16"/>
                  <a:pt x="930" y="8"/>
                  <a:pt x="1134" y="0"/>
                </a:cubicBezTo>
              </a:path>
            </a:pathLst>
          </a:custGeom>
          <a:noFill/>
          <a:ln w="38100" cap="flat" cmpd="sng">
            <a:solidFill>
              <a:srgbClr val="FF3300"/>
            </a:solidFill>
            <a:round/>
            <a:headEnd/>
            <a:tailEnd/>
          </a:ln>
          <a:extLst>
            <a:ext uri="{909E8E84-426E-40DD-AFC4-6F175D3DCCD1}">
              <a14:hiddenFill xmlns:a14="http://schemas.microsoft.com/office/drawing/2010/main">
                <a:solidFill>
                  <a:srgbClr val="FFFFFF"/>
                </a:solidFill>
              </a14:hiddenFill>
            </a:ext>
          </a:extLst>
        </p:spPr>
        <p:txBody>
          <a:bodyPr anchor="b"/>
          <a:lstStyle/>
          <a:p>
            <a:endParaRPr lang="zh-CN" altLang="en-US" sz="1800"/>
          </a:p>
        </p:txBody>
      </p:sp>
      <p:sp>
        <p:nvSpPr>
          <p:cNvPr id="123917" name="未知">
            <a:extLst>
              <a:ext uri="{FF2B5EF4-FFF2-40B4-BE49-F238E27FC236}">
                <a16:creationId xmlns:a16="http://schemas.microsoft.com/office/drawing/2014/main" id="{AA72CF0E-577A-48CA-96FB-70529E4CA736}"/>
              </a:ext>
            </a:extLst>
          </p:cNvPr>
          <p:cNvSpPr>
            <a:spLocks/>
          </p:cNvSpPr>
          <p:nvPr/>
        </p:nvSpPr>
        <p:spPr bwMode="auto">
          <a:xfrm>
            <a:off x="4702176" y="3875088"/>
            <a:ext cx="754063" cy="715962"/>
          </a:xfrm>
          <a:custGeom>
            <a:avLst/>
            <a:gdLst>
              <a:gd name="T0" fmla="*/ 0 w 475"/>
              <a:gd name="T1" fmla="*/ 451 h 451"/>
              <a:gd name="T2" fmla="*/ 475 w 475"/>
              <a:gd name="T3" fmla="*/ 0 h 451"/>
              <a:gd name="T4" fmla="*/ 0 60000 65536"/>
              <a:gd name="T5" fmla="*/ 0 60000 65536"/>
              <a:gd name="T6" fmla="*/ 0 w 475"/>
              <a:gd name="T7" fmla="*/ 0 h 451"/>
              <a:gd name="T8" fmla="*/ 475 w 475"/>
              <a:gd name="T9" fmla="*/ 451 h 451"/>
            </a:gdLst>
            <a:ahLst/>
            <a:cxnLst>
              <a:cxn ang="T4">
                <a:pos x="T0" y="T1"/>
              </a:cxn>
              <a:cxn ang="T5">
                <a:pos x="T2" y="T3"/>
              </a:cxn>
            </a:cxnLst>
            <a:rect l="T6" t="T7" r="T8" b="T9"/>
            <a:pathLst>
              <a:path w="475" h="451">
                <a:moveTo>
                  <a:pt x="0" y="451"/>
                </a:moveTo>
                <a:lnTo>
                  <a:pt x="475" y="0"/>
                </a:lnTo>
              </a:path>
            </a:pathLst>
          </a:custGeom>
          <a:noFill/>
          <a:ln w="38100" cap="flat" cmpd="sng">
            <a:solidFill>
              <a:srgbClr val="FF3300"/>
            </a:solidFill>
            <a:round/>
            <a:headEnd/>
            <a:tailEnd/>
          </a:ln>
          <a:extLst>
            <a:ext uri="{909E8E84-426E-40DD-AFC4-6F175D3DCCD1}">
              <a14:hiddenFill xmlns:a14="http://schemas.microsoft.com/office/drawing/2010/main">
                <a:solidFill>
                  <a:srgbClr val="FFFFFF"/>
                </a:solidFill>
              </a14:hiddenFill>
            </a:ext>
          </a:extLst>
        </p:spPr>
        <p:txBody>
          <a:bodyPr anchor="b"/>
          <a:lstStyle/>
          <a:p>
            <a:endParaRPr lang="zh-CN" altLang="en-US" sz="1800"/>
          </a:p>
        </p:txBody>
      </p:sp>
      <p:sp>
        <p:nvSpPr>
          <p:cNvPr id="123918" name="未知">
            <a:extLst>
              <a:ext uri="{FF2B5EF4-FFF2-40B4-BE49-F238E27FC236}">
                <a16:creationId xmlns:a16="http://schemas.microsoft.com/office/drawing/2014/main" id="{E7FB687E-B9E8-45EE-B1EB-D9D6BA1CB1A4}"/>
              </a:ext>
            </a:extLst>
          </p:cNvPr>
          <p:cNvSpPr>
            <a:spLocks/>
          </p:cNvSpPr>
          <p:nvPr/>
        </p:nvSpPr>
        <p:spPr bwMode="auto">
          <a:xfrm>
            <a:off x="2792414" y="2854325"/>
            <a:ext cx="4535487" cy="2592388"/>
          </a:xfrm>
          <a:custGeom>
            <a:avLst/>
            <a:gdLst>
              <a:gd name="T0" fmla="*/ 0 w 2857"/>
              <a:gd name="T1" fmla="*/ 1633 h 1633"/>
              <a:gd name="T2" fmla="*/ 771 w 2857"/>
              <a:gd name="T3" fmla="*/ 1452 h 1633"/>
              <a:gd name="T4" fmla="*/ 1451 w 2857"/>
              <a:gd name="T5" fmla="*/ 862 h 1633"/>
              <a:gd name="T6" fmla="*/ 2086 w 2857"/>
              <a:gd name="T7" fmla="*/ 227 h 1633"/>
              <a:gd name="T8" fmla="*/ 2857 w 2857"/>
              <a:gd name="T9" fmla="*/ 0 h 1633"/>
              <a:gd name="T10" fmla="*/ 0 60000 65536"/>
              <a:gd name="T11" fmla="*/ 0 60000 65536"/>
              <a:gd name="T12" fmla="*/ 0 60000 65536"/>
              <a:gd name="T13" fmla="*/ 0 60000 65536"/>
              <a:gd name="T14" fmla="*/ 0 60000 65536"/>
              <a:gd name="T15" fmla="*/ 0 w 2857"/>
              <a:gd name="T16" fmla="*/ 0 h 1633"/>
              <a:gd name="T17" fmla="*/ 2857 w 2857"/>
              <a:gd name="T18" fmla="*/ 1633 h 1633"/>
            </a:gdLst>
            <a:ahLst/>
            <a:cxnLst>
              <a:cxn ang="T10">
                <a:pos x="T0" y="T1"/>
              </a:cxn>
              <a:cxn ang="T11">
                <a:pos x="T2" y="T3"/>
              </a:cxn>
              <a:cxn ang="T12">
                <a:pos x="T4" y="T5"/>
              </a:cxn>
              <a:cxn ang="T13">
                <a:pos x="T6" y="T7"/>
              </a:cxn>
              <a:cxn ang="T14">
                <a:pos x="T8" y="T9"/>
              </a:cxn>
            </a:cxnLst>
            <a:rect l="T15" t="T16" r="T17" b="T18"/>
            <a:pathLst>
              <a:path w="2857" h="1633">
                <a:moveTo>
                  <a:pt x="0" y="1633"/>
                </a:moveTo>
                <a:cubicBezTo>
                  <a:pt x="264" y="1606"/>
                  <a:pt x="529" y="1580"/>
                  <a:pt x="771" y="1452"/>
                </a:cubicBezTo>
                <a:cubicBezTo>
                  <a:pt x="1013" y="1324"/>
                  <a:pt x="1232" y="1066"/>
                  <a:pt x="1451" y="862"/>
                </a:cubicBezTo>
                <a:cubicBezTo>
                  <a:pt x="1670" y="658"/>
                  <a:pt x="1852" y="371"/>
                  <a:pt x="2086" y="227"/>
                </a:cubicBezTo>
                <a:cubicBezTo>
                  <a:pt x="2320" y="83"/>
                  <a:pt x="2588" y="41"/>
                  <a:pt x="2857" y="0"/>
                </a:cubicBezTo>
              </a:path>
            </a:pathLst>
          </a:custGeom>
          <a:noFill/>
          <a:ln w="28575" cap="flat" cmpd="sng">
            <a:solidFill>
              <a:srgbClr val="000099"/>
            </a:solidFill>
            <a:round/>
            <a:headEnd/>
            <a:tailEnd/>
          </a:ln>
          <a:extLst>
            <a:ext uri="{909E8E84-426E-40DD-AFC4-6F175D3DCCD1}">
              <a14:hiddenFill xmlns:a14="http://schemas.microsoft.com/office/drawing/2010/main">
                <a:solidFill>
                  <a:srgbClr val="FFFFFF"/>
                </a:solidFill>
              </a14:hiddenFill>
            </a:ext>
          </a:extLst>
        </p:spPr>
        <p:txBody>
          <a:bodyPr anchor="b"/>
          <a:lstStyle/>
          <a:p>
            <a:endParaRPr lang="zh-CN" altLang="en-US" sz="1800"/>
          </a:p>
        </p:txBody>
      </p:sp>
      <p:sp>
        <p:nvSpPr>
          <p:cNvPr id="123919" name="Text Box 15">
            <a:extLst>
              <a:ext uri="{FF2B5EF4-FFF2-40B4-BE49-F238E27FC236}">
                <a16:creationId xmlns:a16="http://schemas.microsoft.com/office/drawing/2014/main" id="{EF572149-2CE4-40D9-9396-0917EFA68E4B}"/>
              </a:ext>
            </a:extLst>
          </p:cNvPr>
          <p:cNvSpPr txBox="1">
            <a:spLocks noChangeArrowheads="1"/>
          </p:cNvSpPr>
          <p:nvPr/>
        </p:nvSpPr>
        <p:spPr bwMode="auto">
          <a:xfrm>
            <a:off x="2000250" y="2062163"/>
            <a:ext cx="461665"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b">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spcBef>
                <a:spcPct val="50000"/>
              </a:spcBef>
              <a:buFont typeface="Arial" panose="020B0604020202020204" pitchFamily="34" charset="0"/>
              <a:buNone/>
            </a:pPr>
            <a:r>
              <a:rPr lang="zh-CN" altLang="en-US" sz="1800" b="1" dirty="0">
                <a:solidFill>
                  <a:srgbClr val="0000FF"/>
                </a:solidFill>
                <a:latin typeface="Arial" panose="020B0604020202020204" pitchFamily="34" charset="0"/>
                <a:ea typeface="宋体" panose="02010600030101010101" pitchFamily="2" charset="-122"/>
              </a:rPr>
              <a:t>物流发展水平</a:t>
            </a:r>
          </a:p>
        </p:txBody>
      </p:sp>
      <p:sp>
        <p:nvSpPr>
          <p:cNvPr id="123920" name="Line 16">
            <a:extLst>
              <a:ext uri="{FF2B5EF4-FFF2-40B4-BE49-F238E27FC236}">
                <a16:creationId xmlns:a16="http://schemas.microsoft.com/office/drawing/2014/main" id="{0E64930F-31D0-499F-B66B-5D5BEFA96511}"/>
              </a:ext>
            </a:extLst>
          </p:cNvPr>
          <p:cNvSpPr>
            <a:spLocks noChangeShapeType="1"/>
          </p:cNvSpPr>
          <p:nvPr/>
        </p:nvSpPr>
        <p:spPr bwMode="auto">
          <a:xfrm>
            <a:off x="2863850" y="5086350"/>
            <a:ext cx="0" cy="287338"/>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nchor="b"/>
          <a:lstStyle/>
          <a:p>
            <a:endParaRPr lang="zh-CN" altLang="en-US" sz="1800"/>
          </a:p>
        </p:txBody>
      </p:sp>
      <p:sp>
        <p:nvSpPr>
          <p:cNvPr id="123921" name="Line 17">
            <a:extLst>
              <a:ext uri="{FF2B5EF4-FFF2-40B4-BE49-F238E27FC236}">
                <a16:creationId xmlns:a16="http://schemas.microsoft.com/office/drawing/2014/main" id="{6AA74C68-D020-47DA-8C21-5F2C7DA761CD}"/>
              </a:ext>
            </a:extLst>
          </p:cNvPr>
          <p:cNvSpPr>
            <a:spLocks noChangeShapeType="1"/>
          </p:cNvSpPr>
          <p:nvPr/>
        </p:nvSpPr>
        <p:spPr bwMode="auto">
          <a:xfrm>
            <a:off x="3152775" y="5065714"/>
            <a:ext cx="0" cy="287337"/>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nchor="b"/>
          <a:lstStyle/>
          <a:p>
            <a:endParaRPr lang="zh-CN" altLang="en-US" sz="1800"/>
          </a:p>
        </p:txBody>
      </p:sp>
      <p:sp>
        <p:nvSpPr>
          <p:cNvPr id="123922" name="Line 18">
            <a:extLst>
              <a:ext uri="{FF2B5EF4-FFF2-40B4-BE49-F238E27FC236}">
                <a16:creationId xmlns:a16="http://schemas.microsoft.com/office/drawing/2014/main" id="{49FEEB21-81F9-4FAD-890D-5D8B439A2426}"/>
              </a:ext>
            </a:extLst>
          </p:cNvPr>
          <p:cNvSpPr>
            <a:spLocks noChangeShapeType="1"/>
          </p:cNvSpPr>
          <p:nvPr/>
        </p:nvSpPr>
        <p:spPr bwMode="auto">
          <a:xfrm>
            <a:off x="3440113" y="5013325"/>
            <a:ext cx="0" cy="287338"/>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nchor="b"/>
          <a:lstStyle/>
          <a:p>
            <a:endParaRPr lang="zh-CN" altLang="en-US" sz="1800"/>
          </a:p>
        </p:txBody>
      </p:sp>
      <p:sp>
        <p:nvSpPr>
          <p:cNvPr id="123923" name="Line 19">
            <a:extLst>
              <a:ext uri="{FF2B5EF4-FFF2-40B4-BE49-F238E27FC236}">
                <a16:creationId xmlns:a16="http://schemas.microsoft.com/office/drawing/2014/main" id="{67553B21-6637-4242-883C-B45DA4B466C3}"/>
              </a:ext>
            </a:extLst>
          </p:cNvPr>
          <p:cNvSpPr>
            <a:spLocks noChangeShapeType="1"/>
          </p:cNvSpPr>
          <p:nvPr/>
        </p:nvSpPr>
        <p:spPr bwMode="auto">
          <a:xfrm flipV="1">
            <a:off x="6392863" y="3070225"/>
            <a:ext cx="0" cy="287338"/>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nchor="b"/>
          <a:lstStyle/>
          <a:p>
            <a:endParaRPr lang="zh-CN" altLang="en-US" sz="1800"/>
          </a:p>
        </p:txBody>
      </p:sp>
      <p:sp>
        <p:nvSpPr>
          <p:cNvPr id="123924" name="Line 20">
            <a:extLst>
              <a:ext uri="{FF2B5EF4-FFF2-40B4-BE49-F238E27FC236}">
                <a16:creationId xmlns:a16="http://schemas.microsoft.com/office/drawing/2014/main" id="{BC3DB7F6-FD8C-4A1A-86E1-9B47144241EE}"/>
              </a:ext>
            </a:extLst>
          </p:cNvPr>
          <p:cNvSpPr>
            <a:spLocks noChangeShapeType="1"/>
          </p:cNvSpPr>
          <p:nvPr/>
        </p:nvSpPr>
        <p:spPr bwMode="auto">
          <a:xfrm flipV="1">
            <a:off x="6799263" y="2973389"/>
            <a:ext cx="0" cy="287337"/>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nchor="b"/>
          <a:lstStyle/>
          <a:p>
            <a:endParaRPr lang="zh-CN" altLang="en-US" sz="1800"/>
          </a:p>
        </p:txBody>
      </p:sp>
      <p:sp>
        <p:nvSpPr>
          <p:cNvPr id="123925" name="Line 21">
            <a:extLst>
              <a:ext uri="{FF2B5EF4-FFF2-40B4-BE49-F238E27FC236}">
                <a16:creationId xmlns:a16="http://schemas.microsoft.com/office/drawing/2014/main" id="{5E2E6237-C69B-4D6F-A839-82E05B80E624}"/>
              </a:ext>
            </a:extLst>
          </p:cNvPr>
          <p:cNvSpPr>
            <a:spLocks noChangeShapeType="1"/>
          </p:cNvSpPr>
          <p:nvPr/>
        </p:nvSpPr>
        <p:spPr bwMode="auto">
          <a:xfrm flipV="1">
            <a:off x="7113588" y="2925764"/>
            <a:ext cx="0" cy="287337"/>
          </a:xfrm>
          <a:prstGeom prst="line">
            <a:avLst/>
          </a:prstGeom>
          <a:noFill/>
          <a:ln w="9525">
            <a:solidFill>
              <a:srgbClr val="000099"/>
            </a:solidFill>
            <a:round/>
            <a:headEnd/>
            <a:tailEnd type="triangle" w="med" len="med"/>
          </a:ln>
          <a:extLst>
            <a:ext uri="{909E8E84-426E-40DD-AFC4-6F175D3DCCD1}">
              <a14:hiddenFill xmlns:a14="http://schemas.microsoft.com/office/drawing/2010/main">
                <a:noFill/>
              </a14:hiddenFill>
            </a:ext>
          </a:extLst>
        </p:spPr>
        <p:txBody>
          <a:bodyPr anchor="b"/>
          <a:lstStyle/>
          <a:p>
            <a:endParaRPr lang="zh-CN" altLang="en-US" sz="1800"/>
          </a:p>
        </p:txBody>
      </p:sp>
      <p:sp>
        <p:nvSpPr>
          <p:cNvPr id="210966" name="Text Box 22">
            <a:extLst>
              <a:ext uri="{FF2B5EF4-FFF2-40B4-BE49-F238E27FC236}">
                <a16:creationId xmlns:a16="http://schemas.microsoft.com/office/drawing/2014/main" id="{584509FF-D782-4626-90E4-3BDEBB58F0D2}"/>
              </a:ext>
            </a:extLst>
          </p:cNvPr>
          <p:cNvSpPr txBox="1">
            <a:spLocks noChangeArrowheads="1"/>
          </p:cNvSpPr>
          <p:nvPr/>
        </p:nvSpPr>
        <p:spPr bwMode="auto">
          <a:xfrm>
            <a:off x="468313" y="344627"/>
            <a:ext cx="7366119" cy="707886"/>
          </a:xfrm>
          <a:prstGeom prst="rect">
            <a:avLst/>
          </a:prstGeom>
          <a:noFill/>
          <a:ln w="9525">
            <a:noFill/>
            <a:miter lim="800000"/>
            <a:headEnd/>
            <a:tailEnd/>
          </a:ln>
          <a:effectLst/>
        </p:spPr>
        <p:txBody>
          <a:bodyPr wrap="none" anchor="b">
            <a:spAutoFit/>
          </a:bodyPr>
          <a:lstStyle/>
          <a:p>
            <a:pPr algn="l">
              <a:buFont typeface="Arial" charset="0"/>
              <a:buNone/>
              <a:defRPr/>
            </a:pPr>
            <a:r>
              <a:rPr lang="zh-CN" altLang="en-US" sz="4000" b="1" dirty="0">
                <a:solidFill>
                  <a:srgbClr val="0000FF"/>
                </a:solidFill>
                <a:effectLst>
                  <a:outerShdw blurRad="38100" dist="38100" dir="2700000" algn="tl">
                    <a:srgbClr val="000000"/>
                  </a:outerShdw>
                </a:effectLst>
                <a:latin typeface="Arial" charset="0"/>
                <a:ea typeface="华文行楷" pitchFamily="2" charset="-122"/>
              </a:rPr>
              <a:t>我国物流信息化工作的发展路径</a:t>
            </a:r>
          </a:p>
        </p:txBody>
      </p:sp>
      <p:sp>
        <p:nvSpPr>
          <p:cNvPr id="123927" name="Text Box 23">
            <a:extLst>
              <a:ext uri="{FF2B5EF4-FFF2-40B4-BE49-F238E27FC236}">
                <a16:creationId xmlns:a16="http://schemas.microsoft.com/office/drawing/2014/main" id="{2608D72D-8A21-4843-BEE0-14CB2A033533}"/>
              </a:ext>
            </a:extLst>
          </p:cNvPr>
          <p:cNvSpPr txBox="1">
            <a:spLocks noChangeArrowheads="1"/>
          </p:cNvSpPr>
          <p:nvPr/>
        </p:nvSpPr>
        <p:spPr bwMode="auto">
          <a:xfrm>
            <a:off x="5529264" y="4429720"/>
            <a:ext cx="13684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buFont typeface="Arial" panose="020B0604020202020204" pitchFamily="34" charset="0"/>
              <a:buNone/>
            </a:pPr>
            <a:r>
              <a:rPr lang="zh-CN" altLang="en-US" sz="1800" b="1">
                <a:latin typeface="Arial" panose="020B0604020202020204" pitchFamily="34" charset="0"/>
                <a:ea typeface="宋体" panose="02010600030101010101" pitchFamily="2" charset="-122"/>
              </a:rPr>
              <a:t>两化融合</a:t>
            </a:r>
          </a:p>
          <a:p>
            <a:pPr algn="l" eaLnBrk="1" hangingPunct="1">
              <a:buFont typeface="Arial" panose="020B0604020202020204" pitchFamily="34" charset="0"/>
              <a:buNone/>
            </a:pPr>
            <a:r>
              <a:rPr lang="zh-CN" altLang="en-US" sz="1800" b="1">
                <a:latin typeface="Arial" panose="020B0604020202020204" pitchFamily="34" charset="0"/>
                <a:ea typeface="宋体" panose="02010600030101010101" pitchFamily="2" charset="-122"/>
              </a:rPr>
              <a:t>四业融合</a:t>
            </a:r>
          </a:p>
          <a:p>
            <a:pPr algn="l" eaLnBrk="1" hangingPunct="1">
              <a:buFont typeface="Arial" panose="020B0604020202020204" pitchFamily="34" charset="0"/>
              <a:buNone/>
            </a:pPr>
            <a:r>
              <a:rPr lang="zh-CN" altLang="en-US" sz="1800" b="1">
                <a:latin typeface="Arial" panose="020B0604020202020204" pitchFamily="34" charset="0"/>
                <a:ea typeface="宋体" panose="02010600030101010101" pitchFamily="2" charset="-122"/>
              </a:rPr>
              <a:t>两业一体</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BB2166A4-8802-4F5B-BFE3-3CF082E42DEC}"/>
              </a:ext>
            </a:extLst>
          </p:cNvPr>
          <p:cNvSpPr>
            <a:spLocks noGrp="1" noChangeArrowheads="1"/>
          </p:cNvSpPr>
          <p:nvPr>
            <p:ph type="body" idx="1"/>
          </p:nvPr>
        </p:nvSpPr>
        <p:spPr>
          <a:xfrm>
            <a:off x="1500188" y="332656"/>
            <a:ext cx="6953250" cy="6605587"/>
          </a:xfrm>
          <a:noFill/>
        </p:spPr>
        <p:txBody>
          <a:bodyPr/>
          <a:lstStyle/>
          <a:p>
            <a:pPr algn="ctr">
              <a:buFontTx/>
              <a:buNone/>
            </a:pPr>
            <a:r>
              <a:rPr lang="zh-CN" altLang="zh-CN" sz="4000" b="1" dirty="0">
                <a:solidFill>
                  <a:srgbClr val="0000FF"/>
                </a:solidFill>
                <a:latin typeface="楷体_GB2312" pitchFamily="49" charset="-122"/>
                <a:ea typeface="楷体_GB2312" pitchFamily="49" charset="-122"/>
              </a:rPr>
              <a:t>本章小结</a:t>
            </a:r>
          </a:p>
          <a:p>
            <a:pPr>
              <a:lnSpc>
                <a:spcPct val="150000"/>
              </a:lnSpc>
              <a:buFontTx/>
              <a:buNone/>
            </a:pPr>
            <a:r>
              <a:rPr lang="en-US" altLang="zh-CN" sz="2800" dirty="0">
                <a:latin typeface="楷体_GB2312" pitchFamily="49" charset="-122"/>
                <a:ea typeface="楷体_GB2312" pitchFamily="49" charset="-122"/>
              </a:rPr>
              <a:t>1.</a:t>
            </a:r>
            <a:r>
              <a:rPr lang="zh-CN" altLang="zh-CN" sz="2800" dirty="0">
                <a:latin typeface="楷体_GB2312" pitchFamily="49" charset="-122"/>
                <a:ea typeface="楷体_GB2312" pitchFamily="49" charset="-122"/>
              </a:rPr>
              <a:t>阐述了数据、信息、信息技术、信息管理、物流信息、物流信息管理等相关概念；</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latin typeface="楷体_GB2312" pitchFamily="49" charset="-122"/>
                <a:ea typeface="楷体_GB2312" pitchFamily="49" charset="-122"/>
              </a:rPr>
              <a:t>2.</a:t>
            </a:r>
            <a:r>
              <a:rPr lang="zh-CN" altLang="zh-CN" sz="2800" dirty="0">
                <a:latin typeface="楷体_GB2312" pitchFamily="49" charset="-122"/>
                <a:ea typeface="楷体_GB2312" pitchFamily="49" charset="-122"/>
              </a:rPr>
              <a:t>介绍了信息技术体系结构、物流信息管理系统结构、物流信息系统软硬件平台的发展趋势、物流公共信息平台</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latin typeface="楷体_GB2312" pitchFamily="49" charset="-122"/>
                <a:ea typeface="楷体_GB2312" pitchFamily="49" charset="-122"/>
              </a:rPr>
              <a:t>3.</a:t>
            </a:r>
            <a:r>
              <a:rPr lang="zh-CN" altLang="zh-CN" sz="2800" dirty="0">
                <a:latin typeface="楷体_GB2312" pitchFamily="49" charset="-122"/>
                <a:ea typeface="楷体_GB2312" pitchFamily="49" charset="-122"/>
              </a:rPr>
              <a:t>物流信息化阶段理论和实施主体、现代物流信息化体系框架、物流信息系统集成策略等知识内容。</a:t>
            </a:r>
            <a:endParaRPr lang="zh-CN" altLang="en-US" sz="2800" dirty="0">
              <a:latin typeface="楷体_GB2312" pitchFamily="49" charset="-122"/>
              <a:ea typeface="楷体_GB2312" pitchFamily="49" charset="-122"/>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7090" name="Rectangle 2">
            <a:extLst>
              <a:ext uri="{FF2B5EF4-FFF2-40B4-BE49-F238E27FC236}">
                <a16:creationId xmlns:a16="http://schemas.microsoft.com/office/drawing/2014/main" id="{73C2DB1B-3DA6-4C5D-9088-8C6A9E0FBD19}"/>
              </a:ext>
            </a:extLst>
          </p:cNvPr>
          <p:cNvSpPr>
            <a:spLocks noGrp="1" noChangeArrowheads="1"/>
          </p:cNvSpPr>
          <p:nvPr>
            <p:ph type="title"/>
          </p:nvPr>
        </p:nvSpPr>
        <p:spPr>
          <a:xfrm>
            <a:off x="909638" y="116632"/>
            <a:ext cx="5994400" cy="931863"/>
          </a:xfrm>
        </p:spPr>
        <p:txBody>
          <a:bodyPr/>
          <a:lstStyle/>
          <a:p>
            <a:pPr eaLnBrk="1" hangingPunct="1">
              <a:defRPr/>
            </a:pPr>
            <a:r>
              <a:rPr lang="zh-CN" altLang="en-US" dirty="0">
                <a:solidFill>
                  <a:srgbClr val="0000FF"/>
                </a:solidFill>
                <a:latin typeface="楷体_GB2312" pitchFamily="49" charset="-122"/>
                <a:ea typeface="楷体_GB2312" pitchFamily="49" charset="-122"/>
              </a:rPr>
              <a:t>思考题</a:t>
            </a:r>
          </a:p>
        </p:txBody>
      </p:sp>
      <p:sp>
        <p:nvSpPr>
          <p:cNvPr id="125955" name="Rectangle 3">
            <a:extLst>
              <a:ext uri="{FF2B5EF4-FFF2-40B4-BE49-F238E27FC236}">
                <a16:creationId xmlns:a16="http://schemas.microsoft.com/office/drawing/2014/main" id="{94DC10B8-A491-49AC-B2F0-7AA6CF0728E2}"/>
              </a:ext>
            </a:extLst>
          </p:cNvPr>
          <p:cNvSpPr>
            <a:spLocks noGrp="1" noChangeArrowheads="1"/>
          </p:cNvSpPr>
          <p:nvPr>
            <p:ph type="body" idx="1"/>
          </p:nvPr>
        </p:nvSpPr>
        <p:spPr>
          <a:xfrm>
            <a:off x="1185863" y="1631951"/>
            <a:ext cx="7015162" cy="4926013"/>
          </a:xfrm>
        </p:spPr>
        <p:txBody>
          <a:bodyPr/>
          <a:lstStyle/>
          <a:p>
            <a:pPr>
              <a:lnSpc>
                <a:spcPct val="150000"/>
              </a:lnSpc>
              <a:buFontTx/>
              <a:buNone/>
            </a:pPr>
            <a:r>
              <a:rPr lang="en-US" altLang="zh-CN" sz="2800">
                <a:latin typeface="楷体_GB2312" pitchFamily="49" charset="-122"/>
                <a:ea typeface="楷体_GB2312" pitchFamily="49" charset="-122"/>
              </a:rPr>
              <a:t>1</a:t>
            </a:r>
            <a:r>
              <a:rPr lang="zh-CN" altLang="zh-CN" sz="2800">
                <a:latin typeface="楷体_GB2312" pitchFamily="49" charset="-122"/>
                <a:ea typeface="楷体_GB2312" pitchFamily="49" charset="-122"/>
              </a:rPr>
              <a:t>．说明数据与信息的区别与关系。</a:t>
            </a:r>
          </a:p>
          <a:p>
            <a:pPr>
              <a:lnSpc>
                <a:spcPct val="150000"/>
              </a:lnSpc>
              <a:buFontTx/>
              <a:buNone/>
            </a:pPr>
            <a:r>
              <a:rPr lang="en-US" altLang="zh-CN" sz="2800">
                <a:latin typeface="楷体_GB2312" pitchFamily="49" charset="-122"/>
                <a:ea typeface="楷体_GB2312" pitchFamily="49" charset="-122"/>
              </a:rPr>
              <a:t>2</a:t>
            </a:r>
            <a:r>
              <a:rPr lang="zh-CN" altLang="zh-CN" sz="2800">
                <a:latin typeface="楷体_GB2312" pitchFamily="49" charset="-122"/>
                <a:ea typeface="楷体_GB2312" pitchFamily="49" charset="-122"/>
              </a:rPr>
              <a:t>．信息的主要特征是什么？</a:t>
            </a:r>
            <a:r>
              <a:rPr lang="zh-CN" altLang="en-US" sz="2800">
                <a:latin typeface="楷体_GB2312" pitchFamily="49" charset="-122"/>
                <a:ea typeface="楷体_GB2312" pitchFamily="49" charset="-122"/>
              </a:rPr>
              <a:t> </a:t>
            </a:r>
            <a:endParaRPr lang="zh-CN" altLang="zh-CN" sz="2800">
              <a:latin typeface="楷体_GB2312" pitchFamily="49" charset="-122"/>
              <a:ea typeface="楷体_GB2312" pitchFamily="49" charset="-122"/>
            </a:endParaRPr>
          </a:p>
          <a:p>
            <a:pPr>
              <a:lnSpc>
                <a:spcPct val="150000"/>
              </a:lnSpc>
              <a:buFontTx/>
              <a:buNone/>
            </a:pPr>
            <a:r>
              <a:rPr lang="en-US" altLang="zh-CN" sz="2800">
                <a:latin typeface="楷体_GB2312" pitchFamily="49" charset="-122"/>
                <a:ea typeface="楷体_GB2312" pitchFamily="49" charset="-122"/>
              </a:rPr>
              <a:t>3</a:t>
            </a:r>
            <a:r>
              <a:rPr lang="zh-CN" altLang="zh-CN" sz="2800">
                <a:latin typeface="楷体_GB2312" pitchFamily="49" charset="-122"/>
                <a:ea typeface="楷体_GB2312" pitchFamily="49" charset="-122"/>
              </a:rPr>
              <a:t>．说明信息技术体系结构。</a:t>
            </a:r>
          </a:p>
          <a:p>
            <a:pPr>
              <a:lnSpc>
                <a:spcPct val="150000"/>
              </a:lnSpc>
              <a:buFontTx/>
              <a:buNone/>
            </a:pPr>
            <a:r>
              <a:rPr lang="en-US" altLang="zh-CN" sz="2800">
                <a:latin typeface="楷体_GB2312" pitchFamily="49" charset="-122"/>
                <a:ea typeface="楷体_GB2312" pitchFamily="49" charset="-122"/>
              </a:rPr>
              <a:t>4</a:t>
            </a:r>
            <a:r>
              <a:rPr lang="zh-CN" altLang="zh-CN" sz="2800">
                <a:latin typeface="楷体_GB2312" pitchFamily="49" charset="-122"/>
                <a:ea typeface="楷体_GB2312" pitchFamily="49" charset="-122"/>
              </a:rPr>
              <a:t>．什么是物流信息？物流信息的特点是什么</a:t>
            </a:r>
            <a:r>
              <a:rPr lang="en-US" altLang="zh-CN" sz="2800">
                <a:latin typeface="楷体_GB2312" pitchFamily="49" charset="-122"/>
                <a:ea typeface="楷体_GB2312" pitchFamily="49" charset="-122"/>
              </a:rPr>
              <a:t>? </a:t>
            </a:r>
            <a:r>
              <a:rPr lang="zh-CN" altLang="zh-CN" sz="2800">
                <a:latin typeface="楷体_GB2312" pitchFamily="49" charset="-122"/>
                <a:ea typeface="楷体_GB2312" pitchFamily="49" charset="-122"/>
              </a:rPr>
              <a:t>有哪些功能？如何分类？</a:t>
            </a:r>
          </a:p>
          <a:p>
            <a:pPr eaLnBrk="1" hangingPunct="1">
              <a:lnSpc>
                <a:spcPct val="150000"/>
              </a:lnSpc>
            </a:pPr>
            <a:endParaRPr lang="zh-CN" altLang="en-US">
              <a:latin typeface="楷体_GB2312" pitchFamily="49" charset="-122"/>
              <a:ea typeface="楷体_GB2312" pitchFamily="49" charset="-122"/>
            </a:endParaRPr>
          </a:p>
        </p:txBody>
      </p:sp>
      <p:pic>
        <p:nvPicPr>
          <p:cNvPr id="125956" name="Picture 4" descr="鼓掌">
            <a:hlinkClick r:id="rId2"/>
            <a:extLst>
              <a:ext uri="{FF2B5EF4-FFF2-40B4-BE49-F238E27FC236}">
                <a16:creationId xmlns:a16="http://schemas.microsoft.com/office/drawing/2014/main" id="{5320F7CE-5B6D-4DEA-96E9-3DEC10AFC9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2776" y="169863"/>
            <a:ext cx="2239963"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957" name="Picture 5" descr="月童">
            <a:extLst>
              <a:ext uri="{FF2B5EF4-FFF2-40B4-BE49-F238E27FC236}">
                <a16:creationId xmlns:a16="http://schemas.microsoft.com/office/drawing/2014/main" id="{968D6048-C920-450B-BEFE-3DB43F4BE37A}"/>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643688" y="4117975"/>
            <a:ext cx="257175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ver dir="d"/>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7090" name="Rectangle 2">
            <a:extLst>
              <a:ext uri="{FF2B5EF4-FFF2-40B4-BE49-F238E27FC236}">
                <a16:creationId xmlns:a16="http://schemas.microsoft.com/office/drawing/2014/main" id="{314E4BD2-EC58-40D8-9A7C-DEEEDDD2A72B}"/>
              </a:ext>
            </a:extLst>
          </p:cNvPr>
          <p:cNvSpPr>
            <a:spLocks noGrp="1" noChangeArrowheads="1"/>
          </p:cNvSpPr>
          <p:nvPr>
            <p:ph type="title"/>
          </p:nvPr>
        </p:nvSpPr>
        <p:spPr>
          <a:xfrm>
            <a:off x="909638" y="116632"/>
            <a:ext cx="5994400" cy="931863"/>
          </a:xfrm>
        </p:spPr>
        <p:txBody>
          <a:bodyPr/>
          <a:lstStyle/>
          <a:p>
            <a:pPr eaLnBrk="1" hangingPunct="1">
              <a:defRPr/>
            </a:pPr>
            <a:r>
              <a:rPr lang="zh-CN" altLang="en-US" dirty="0">
                <a:solidFill>
                  <a:srgbClr val="0000FF"/>
                </a:solidFill>
                <a:latin typeface="楷体_GB2312" pitchFamily="49" charset="-122"/>
                <a:ea typeface="楷体_GB2312" pitchFamily="49" charset="-122"/>
              </a:rPr>
              <a:t>思考题</a:t>
            </a:r>
          </a:p>
        </p:txBody>
      </p:sp>
      <p:sp>
        <p:nvSpPr>
          <p:cNvPr id="126979" name="Rectangle 3">
            <a:extLst>
              <a:ext uri="{FF2B5EF4-FFF2-40B4-BE49-F238E27FC236}">
                <a16:creationId xmlns:a16="http://schemas.microsoft.com/office/drawing/2014/main" id="{E6772567-ADA0-47B5-8E20-2B9706DCC57A}"/>
              </a:ext>
            </a:extLst>
          </p:cNvPr>
          <p:cNvSpPr>
            <a:spLocks noGrp="1" noChangeArrowheads="1"/>
          </p:cNvSpPr>
          <p:nvPr>
            <p:ph type="body" idx="1"/>
          </p:nvPr>
        </p:nvSpPr>
        <p:spPr>
          <a:xfrm>
            <a:off x="1154114" y="1743076"/>
            <a:ext cx="6715125" cy="4926013"/>
          </a:xfrm>
        </p:spPr>
        <p:txBody>
          <a:bodyPr/>
          <a:lstStyle/>
          <a:p>
            <a:pPr>
              <a:lnSpc>
                <a:spcPct val="150000"/>
              </a:lnSpc>
              <a:buFontTx/>
              <a:buNone/>
            </a:pPr>
            <a:r>
              <a:rPr lang="en-US" altLang="zh-CN" sz="2800">
                <a:latin typeface="楷体_GB2312" pitchFamily="49" charset="-122"/>
                <a:ea typeface="楷体_GB2312" pitchFamily="49" charset="-122"/>
              </a:rPr>
              <a:t>5</a:t>
            </a:r>
            <a:r>
              <a:rPr lang="zh-CN" altLang="zh-CN" sz="2800">
                <a:latin typeface="楷体_GB2312" pitchFamily="49" charset="-122"/>
                <a:ea typeface="楷体_GB2312" pitchFamily="49" charset="-122"/>
              </a:rPr>
              <a:t>．物流信息对物流信息管理的作用体现在哪些方面</a:t>
            </a:r>
            <a:r>
              <a:rPr lang="en-US" altLang="zh-CN" sz="2800">
                <a:latin typeface="楷体_GB2312" pitchFamily="49" charset="-122"/>
                <a:ea typeface="楷体_GB2312" pitchFamily="49" charset="-122"/>
              </a:rPr>
              <a:t>?</a:t>
            </a:r>
            <a:endParaRPr lang="zh-CN" altLang="zh-CN" sz="2800">
              <a:latin typeface="楷体_GB2312" pitchFamily="49" charset="-122"/>
              <a:ea typeface="楷体_GB2312" pitchFamily="49" charset="-122"/>
            </a:endParaRPr>
          </a:p>
          <a:p>
            <a:pPr>
              <a:lnSpc>
                <a:spcPct val="150000"/>
              </a:lnSpc>
              <a:buFontTx/>
              <a:buNone/>
            </a:pPr>
            <a:r>
              <a:rPr lang="en-US" altLang="zh-CN" sz="2800">
                <a:latin typeface="楷体_GB2312" pitchFamily="49" charset="-122"/>
                <a:ea typeface="楷体_GB2312" pitchFamily="49" charset="-122"/>
              </a:rPr>
              <a:t>6</a:t>
            </a:r>
            <a:r>
              <a:rPr lang="zh-CN" altLang="zh-CN" sz="2800">
                <a:latin typeface="楷体_GB2312" pitchFamily="49" charset="-122"/>
                <a:ea typeface="楷体_GB2312" pitchFamily="49" charset="-122"/>
              </a:rPr>
              <a:t>．物流信息管理的基本内容包括哪些”可以从哪些方面来理解</a:t>
            </a:r>
            <a:r>
              <a:rPr lang="en-US" altLang="zh-CN" sz="2800">
                <a:latin typeface="楷体_GB2312" pitchFamily="49" charset="-122"/>
                <a:ea typeface="楷体_GB2312" pitchFamily="49" charset="-122"/>
              </a:rPr>
              <a:t>?</a:t>
            </a:r>
            <a:endParaRPr lang="zh-CN" altLang="zh-CN" sz="2800">
              <a:latin typeface="楷体_GB2312" pitchFamily="49" charset="-122"/>
              <a:ea typeface="楷体_GB2312" pitchFamily="49" charset="-122"/>
            </a:endParaRPr>
          </a:p>
          <a:p>
            <a:pPr>
              <a:lnSpc>
                <a:spcPct val="150000"/>
              </a:lnSpc>
              <a:buFontTx/>
              <a:buNone/>
            </a:pPr>
            <a:r>
              <a:rPr lang="en-US" altLang="zh-CN" sz="2800">
                <a:latin typeface="楷体_GB2312" pitchFamily="49" charset="-122"/>
                <a:ea typeface="楷体_GB2312" pitchFamily="49" charset="-122"/>
              </a:rPr>
              <a:t>7</a:t>
            </a:r>
            <a:r>
              <a:rPr lang="zh-CN" altLang="zh-CN" sz="2800">
                <a:latin typeface="楷体_GB2312" pitchFamily="49" charset="-122"/>
                <a:ea typeface="楷体_GB2312" pitchFamily="49" charset="-122"/>
              </a:rPr>
              <a:t>．物流信息管理的特点有哪些？作用体现在哪些方面？</a:t>
            </a:r>
          </a:p>
          <a:p>
            <a:pPr eaLnBrk="1" hangingPunct="1">
              <a:lnSpc>
                <a:spcPct val="150000"/>
              </a:lnSpc>
            </a:pPr>
            <a:endParaRPr lang="zh-CN" altLang="en-US">
              <a:latin typeface="楷体_GB2312" pitchFamily="49" charset="-122"/>
              <a:ea typeface="楷体_GB2312" pitchFamily="49" charset="-122"/>
            </a:endParaRPr>
          </a:p>
        </p:txBody>
      </p:sp>
      <p:pic>
        <p:nvPicPr>
          <p:cNvPr id="126980" name="Picture 4" descr="鼓掌">
            <a:hlinkClick r:id="rId2"/>
            <a:extLst>
              <a:ext uri="{FF2B5EF4-FFF2-40B4-BE49-F238E27FC236}">
                <a16:creationId xmlns:a16="http://schemas.microsoft.com/office/drawing/2014/main" id="{7AF24153-8537-40F9-856A-3901715BFB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2776" y="169863"/>
            <a:ext cx="2239963"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81" name="Picture 5" descr="月童">
            <a:extLst>
              <a:ext uri="{FF2B5EF4-FFF2-40B4-BE49-F238E27FC236}">
                <a16:creationId xmlns:a16="http://schemas.microsoft.com/office/drawing/2014/main" id="{A7DC01A5-29F1-4327-9C87-15C473F483B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643688" y="4117975"/>
            <a:ext cx="257175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ver dir="d"/>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7090" name="Rectangle 2">
            <a:extLst>
              <a:ext uri="{FF2B5EF4-FFF2-40B4-BE49-F238E27FC236}">
                <a16:creationId xmlns:a16="http://schemas.microsoft.com/office/drawing/2014/main" id="{3E83FB55-724A-41E1-9475-24B8E0302677}"/>
              </a:ext>
            </a:extLst>
          </p:cNvPr>
          <p:cNvSpPr>
            <a:spLocks noGrp="1" noChangeArrowheads="1"/>
          </p:cNvSpPr>
          <p:nvPr>
            <p:ph type="title"/>
          </p:nvPr>
        </p:nvSpPr>
        <p:spPr>
          <a:xfrm>
            <a:off x="920552" y="116632"/>
            <a:ext cx="5994400" cy="931862"/>
          </a:xfrm>
        </p:spPr>
        <p:txBody>
          <a:bodyPr/>
          <a:lstStyle/>
          <a:p>
            <a:pPr eaLnBrk="1" hangingPunct="1">
              <a:defRPr/>
            </a:pPr>
            <a:r>
              <a:rPr lang="zh-CN" altLang="en-US" dirty="0">
                <a:solidFill>
                  <a:srgbClr val="0000FF"/>
                </a:solidFill>
                <a:latin typeface="楷体_GB2312" pitchFamily="49" charset="-122"/>
                <a:ea typeface="楷体_GB2312" pitchFamily="49" charset="-122"/>
              </a:rPr>
              <a:t>思考题</a:t>
            </a:r>
          </a:p>
        </p:txBody>
      </p:sp>
      <p:sp>
        <p:nvSpPr>
          <p:cNvPr id="128003" name="Rectangle 3">
            <a:extLst>
              <a:ext uri="{FF2B5EF4-FFF2-40B4-BE49-F238E27FC236}">
                <a16:creationId xmlns:a16="http://schemas.microsoft.com/office/drawing/2014/main" id="{1AA52771-F783-463B-8791-11C64EDE323F}"/>
              </a:ext>
            </a:extLst>
          </p:cNvPr>
          <p:cNvSpPr>
            <a:spLocks noGrp="1" noChangeArrowheads="1"/>
          </p:cNvSpPr>
          <p:nvPr>
            <p:ph type="body" idx="1"/>
          </p:nvPr>
        </p:nvSpPr>
        <p:spPr>
          <a:xfrm>
            <a:off x="1154114" y="1947864"/>
            <a:ext cx="6510337" cy="5114925"/>
          </a:xfrm>
        </p:spPr>
        <p:txBody>
          <a:bodyPr/>
          <a:lstStyle/>
          <a:p>
            <a:pPr>
              <a:lnSpc>
                <a:spcPct val="130000"/>
              </a:lnSpc>
              <a:buFontTx/>
              <a:buNone/>
            </a:pPr>
            <a:r>
              <a:rPr lang="en-US" altLang="zh-CN" sz="2800">
                <a:latin typeface="楷体_GB2312" pitchFamily="49" charset="-122"/>
                <a:ea typeface="楷体_GB2312" pitchFamily="49" charset="-122"/>
              </a:rPr>
              <a:t>8</a:t>
            </a:r>
            <a:r>
              <a:rPr lang="zh-CN" altLang="zh-CN" sz="2800">
                <a:latin typeface="楷体_GB2312" pitchFamily="49" charset="-122"/>
                <a:ea typeface="楷体_GB2312" pitchFamily="49" charset="-122"/>
              </a:rPr>
              <a:t>．物流信息在物流管理中的地位和作用是什么</a:t>
            </a:r>
            <a:r>
              <a:rPr lang="en-US" altLang="zh-CN" sz="2800">
                <a:latin typeface="楷体_GB2312" pitchFamily="49" charset="-122"/>
                <a:ea typeface="楷体_GB2312" pitchFamily="49" charset="-122"/>
              </a:rPr>
              <a:t>?</a:t>
            </a:r>
            <a:endParaRPr lang="zh-CN" altLang="zh-CN" sz="2800">
              <a:latin typeface="楷体_GB2312" pitchFamily="49" charset="-122"/>
              <a:ea typeface="楷体_GB2312" pitchFamily="49" charset="-122"/>
            </a:endParaRPr>
          </a:p>
          <a:p>
            <a:pPr>
              <a:lnSpc>
                <a:spcPct val="130000"/>
              </a:lnSpc>
              <a:buFontTx/>
              <a:buNone/>
            </a:pPr>
            <a:r>
              <a:rPr lang="en-US" altLang="zh-CN" sz="2800">
                <a:latin typeface="楷体_GB2312" pitchFamily="49" charset="-122"/>
                <a:ea typeface="楷体_GB2312" pitchFamily="49" charset="-122"/>
              </a:rPr>
              <a:t>9</a:t>
            </a:r>
            <a:r>
              <a:rPr lang="zh-CN" altLang="zh-CN" sz="2800">
                <a:latin typeface="楷体_GB2312" pitchFamily="49" charset="-122"/>
                <a:ea typeface="楷体_GB2312" pitchFamily="49" charset="-122"/>
              </a:rPr>
              <a:t>．物流信息化的发展经历了哪些历程？说明现代物流信息化体系框架。</a:t>
            </a:r>
          </a:p>
          <a:p>
            <a:pPr>
              <a:lnSpc>
                <a:spcPct val="130000"/>
              </a:lnSpc>
              <a:buFontTx/>
              <a:buNone/>
            </a:pPr>
            <a:r>
              <a:rPr lang="en-US" altLang="zh-CN" sz="2800">
                <a:latin typeface="楷体_GB2312" pitchFamily="49" charset="-122"/>
                <a:ea typeface="楷体_GB2312" pitchFamily="49" charset="-122"/>
              </a:rPr>
              <a:t>10.</a:t>
            </a:r>
            <a:r>
              <a:rPr lang="zh-CN" altLang="zh-CN" sz="2800">
                <a:latin typeface="楷体_GB2312" pitchFamily="49" charset="-122"/>
                <a:ea typeface="楷体_GB2312" pitchFamily="49" charset="-122"/>
              </a:rPr>
              <a:t>我国物流信息化存在什么样的问题？解决这些问题需要什么样的条件和方法？</a:t>
            </a:r>
          </a:p>
          <a:p>
            <a:pPr eaLnBrk="1" hangingPunct="1">
              <a:lnSpc>
                <a:spcPct val="150000"/>
              </a:lnSpc>
            </a:pPr>
            <a:endParaRPr lang="zh-CN" altLang="en-US">
              <a:latin typeface="楷体_GB2312" pitchFamily="49" charset="-122"/>
              <a:ea typeface="楷体_GB2312" pitchFamily="49" charset="-122"/>
            </a:endParaRPr>
          </a:p>
        </p:txBody>
      </p:sp>
      <p:pic>
        <p:nvPicPr>
          <p:cNvPr id="128004" name="Picture 4" descr="鼓掌">
            <a:hlinkClick r:id="rId2"/>
            <a:extLst>
              <a:ext uri="{FF2B5EF4-FFF2-40B4-BE49-F238E27FC236}">
                <a16:creationId xmlns:a16="http://schemas.microsoft.com/office/drawing/2014/main" id="{60D3B450-907E-48EC-83C1-CDBF547B6A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2776" y="169863"/>
            <a:ext cx="2239963"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5" name="Picture 5" descr="月童">
            <a:extLst>
              <a:ext uri="{FF2B5EF4-FFF2-40B4-BE49-F238E27FC236}">
                <a16:creationId xmlns:a16="http://schemas.microsoft.com/office/drawing/2014/main" id="{37F99548-5A5D-4354-9B8B-ED0044C2B724}"/>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643688" y="4117975"/>
            <a:ext cx="257175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ver dir="d"/>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WordArt 594">
            <a:extLst>
              <a:ext uri="{FF2B5EF4-FFF2-40B4-BE49-F238E27FC236}">
                <a16:creationId xmlns:a16="http://schemas.microsoft.com/office/drawing/2014/main" id="{8D965152-1F4D-4368-B187-02A0909AE3BD}"/>
              </a:ext>
            </a:extLst>
          </p:cNvPr>
          <p:cNvSpPr>
            <a:spLocks noChangeArrowheads="1" noChangeShapeType="1" noTextEdit="1"/>
          </p:cNvSpPr>
          <p:nvPr/>
        </p:nvSpPr>
        <p:spPr bwMode="gray">
          <a:xfrm>
            <a:off x="1439863" y="1462088"/>
            <a:ext cx="7353300" cy="2216150"/>
          </a:xfrm>
          <a:prstGeom prst="rect">
            <a:avLst/>
          </a:prstGeom>
        </p:spPr>
        <p:txBody>
          <a:bodyPr wrap="none" fromWordArt="1">
            <a:prstTxWarp prst="textPlain">
              <a:avLst>
                <a:gd name="adj" fmla="val 50000"/>
              </a:avLst>
            </a:prstTxWarp>
          </a:bodyPr>
          <a:lstStyle/>
          <a:p>
            <a:r>
              <a:rPr lang="en-US" altLang="zh-CN" sz="3600" kern="10">
                <a:ln w="19050">
                  <a:solidFill>
                    <a:schemeClr val="tx2"/>
                  </a:solidFill>
                  <a:round/>
                  <a:headEnd/>
                  <a:tailEnd/>
                </a:ln>
                <a:solidFill>
                  <a:srgbClr val="FFCC00"/>
                </a:solidFill>
                <a:effectLst>
                  <a:outerShdw dist="71842" dir="2700000" algn="ctr" rotWithShape="0">
                    <a:schemeClr val="bg2">
                      <a:alpha val="50000"/>
                    </a:schemeClr>
                  </a:outerShdw>
                </a:effectLst>
                <a:latin typeface="Arial Black" panose="020B0A04020102020204" pitchFamily="34" charset="0"/>
              </a:rPr>
              <a:t>Thank You!</a:t>
            </a:r>
            <a:endParaRPr lang="zh-CN" altLang="en-US" sz="3600" kern="10">
              <a:ln w="19050">
                <a:solidFill>
                  <a:schemeClr val="tx2"/>
                </a:solidFill>
                <a:round/>
                <a:headEnd/>
                <a:tailEnd/>
              </a:ln>
              <a:solidFill>
                <a:srgbClr val="FFCC00"/>
              </a:solidFill>
              <a:effectLst>
                <a:outerShdw dist="71842" dir="2700000" algn="ctr" rotWithShape="0">
                  <a:schemeClr val="bg2">
                    <a:alpha val="50000"/>
                  </a:schemeClr>
                </a:outerShdw>
              </a:effectLst>
              <a:latin typeface="Arial Black" panose="020B0A04020102020204" pitchFamily="34" charset="0"/>
            </a:endParaRPr>
          </a:p>
        </p:txBody>
      </p:sp>
      <p:pic>
        <p:nvPicPr>
          <p:cNvPr id="129027" name="Picture 596" descr="u=48506713,930299656&amp;fm=0&amp;gp=0">
            <a:extLst>
              <a:ext uri="{FF2B5EF4-FFF2-40B4-BE49-F238E27FC236}">
                <a16:creationId xmlns:a16="http://schemas.microsoft.com/office/drawing/2014/main" id="{829D8D95-DBF6-4455-97AA-CF10AB9F11AF}"/>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60789" y="4581525"/>
            <a:ext cx="244792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newsfla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10">
            <a:extLst>
              <a:ext uri="{FF2B5EF4-FFF2-40B4-BE49-F238E27FC236}">
                <a16:creationId xmlns:a16="http://schemas.microsoft.com/office/drawing/2014/main" id="{482EB8DF-37CF-4F32-A66C-9E1925B764FC}"/>
              </a:ext>
            </a:extLst>
          </p:cNvPr>
          <p:cNvGrpSpPr>
            <a:grpSpLocks/>
          </p:cNvGrpSpPr>
          <p:nvPr/>
        </p:nvGrpSpPr>
        <p:grpSpPr bwMode="auto">
          <a:xfrm>
            <a:off x="1290639" y="1462088"/>
            <a:ext cx="7615237" cy="4216400"/>
            <a:chOff x="-624" y="192"/>
            <a:chExt cx="4238" cy="3888"/>
          </a:xfrm>
        </p:grpSpPr>
        <p:sp>
          <p:nvSpPr>
            <p:cNvPr id="13316" name="AutoShape 11">
              <a:extLst>
                <a:ext uri="{FF2B5EF4-FFF2-40B4-BE49-F238E27FC236}">
                  <a16:creationId xmlns:a16="http://schemas.microsoft.com/office/drawing/2014/main" id="{70887B5A-2E54-4366-A5CC-41CB3C573585}"/>
                </a:ext>
              </a:extLst>
            </p:cNvPr>
            <p:cNvSpPr>
              <a:spLocks noChangeArrowheads="1"/>
            </p:cNvSpPr>
            <p:nvPr/>
          </p:nvSpPr>
          <p:spPr bwMode="gray">
            <a:xfrm>
              <a:off x="-624" y="192"/>
              <a:ext cx="4224" cy="3888"/>
            </a:xfrm>
            <a:prstGeom prst="roundRect">
              <a:avLst>
                <a:gd name="adj" fmla="val 17509"/>
              </a:avLst>
            </a:pr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sp>
          <p:nvSpPr>
            <p:cNvPr id="13317" name="AutoShape 12">
              <a:extLst>
                <a:ext uri="{FF2B5EF4-FFF2-40B4-BE49-F238E27FC236}">
                  <a16:creationId xmlns:a16="http://schemas.microsoft.com/office/drawing/2014/main" id="{FEAA5726-2C0B-48DF-88FA-72F674384A56}"/>
                </a:ext>
              </a:extLst>
            </p:cNvPr>
            <p:cNvSpPr>
              <a:spLocks noChangeArrowheads="1"/>
            </p:cNvSpPr>
            <p:nvPr/>
          </p:nvSpPr>
          <p:spPr bwMode="gray">
            <a:xfrm>
              <a:off x="-528" y="240"/>
              <a:ext cx="4142" cy="3765"/>
            </a:xfrm>
            <a:prstGeom prst="roundRect">
              <a:avLst>
                <a:gd name="adj" fmla="val 16667"/>
              </a:avLst>
            </a:prstGeom>
            <a:gradFill rotWithShape="1">
              <a:gsLst>
                <a:gs pos="0">
                  <a:srgbClr val="3366FF"/>
                </a:gs>
                <a:gs pos="100000">
                  <a:srgbClr val="182F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grpSp>
      <p:sp>
        <p:nvSpPr>
          <p:cNvPr id="13315" name="Rectangle 3">
            <a:extLst>
              <a:ext uri="{FF2B5EF4-FFF2-40B4-BE49-F238E27FC236}">
                <a16:creationId xmlns:a16="http://schemas.microsoft.com/office/drawing/2014/main" id="{695166F4-9DEF-40CF-A5EB-4F49AF3C5736}"/>
              </a:ext>
            </a:extLst>
          </p:cNvPr>
          <p:cNvSpPr>
            <a:spLocks noGrp="1" noChangeArrowheads="1"/>
          </p:cNvSpPr>
          <p:nvPr>
            <p:ph type="body" idx="1"/>
          </p:nvPr>
        </p:nvSpPr>
        <p:spPr>
          <a:xfrm>
            <a:off x="1720851" y="1706563"/>
            <a:ext cx="7002463" cy="3732212"/>
          </a:xfrm>
        </p:spPr>
        <p:txBody>
          <a:bodyPr/>
          <a:lstStyle/>
          <a:p>
            <a:pPr eaLnBrk="1" hangingPunct="1">
              <a:lnSpc>
                <a:spcPct val="130000"/>
              </a:lnSpc>
              <a:buFontTx/>
              <a:buNone/>
            </a:pPr>
            <a:r>
              <a:rPr lang="zh-CN" altLang="en-US" sz="2400" dirty="0">
                <a:solidFill>
                  <a:schemeClr val="bg1"/>
                </a:solidFill>
                <a:latin typeface="楷体_GB2312" pitchFamily="49" charset="-122"/>
                <a:ea typeface="楷体_GB2312" pitchFamily="49" charset="-122"/>
              </a:rPr>
              <a:t>       </a:t>
            </a:r>
            <a:r>
              <a:rPr lang="zh-CN" altLang="en-US" sz="2800" dirty="0">
                <a:solidFill>
                  <a:schemeClr val="bg1"/>
                </a:solidFill>
                <a:latin typeface="楷体_GB2312" pitchFamily="49" charset="-122"/>
                <a:ea typeface="楷体_GB2312" pitchFamily="49" charset="-122"/>
              </a:rPr>
              <a:t>信息与数据既有联系，又有区别，主要表现在：</a:t>
            </a:r>
          </a:p>
          <a:p>
            <a:pPr eaLnBrk="1" hangingPunct="1">
              <a:lnSpc>
                <a:spcPct val="130000"/>
              </a:lnSpc>
              <a:buFontTx/>
              <a:buNone/>
            </a:pPr>
            <a:r>
              <a:rPr lang="zh-CN" altLang="en-US" sz="2800" dirty="0">
                <a:solidFill>
                  <a:schemeClr val="bg1"/>
                </a:solidFill>
                <a:latin typeface="楷体_GB2312" pitchFamily="49" charset="-122"/>
                <a:ea typeface="楷体_GB2312" pitchFamily="49" charset="-122"/>
              </a:rPr>
              <a:t>    （</a:t>
            </a:r>
            <a:r>
              <a:rPr lang="en-US" altLang="zh-CN" sz="2800" dirty="0">
                <a:solidFill>
                  <a:schemeClr val="bg1"/>
                </a:solidFill>
                <a:latin typeface="楷体_GB2312" pitchFamily="49" charset="-122"/>
                <a:ea typeface="楷体_GB2312" pitchFamily="49" charset="-122"/>
              </a:rPr>
              <a:t>1</a:t>
            </a:r>
            <a:r>
              <a:rPr lang="zh-CN" altLang="en-US" sz="2800" dirty="0">
                <a:solidFill>
                  <a:schemeClr val="bg1"/>
                </a:solidFill>
                <a:latin typeface="楷体_GB2312" pitchFamily="49" charset="-122"/>
                <a:ea typeface="楷体_GB2312" pitchFamily="49" charset="-122"/>
              </a:rPr>
              <a:t>）信息是加工后的数据</a:t>
            </a:r>
          </a:p>
          <a:p>
            <a:pPr eaLnBrk="1" hangingPunct="1">
              <a:lnSpc>
                <a:spcPct val="130000"/>
              </a:lnSpc>
              <a:buFontTx/>
              <a:buNone/>
            </a:pPr>
            <a:r>
              <a:rPr lang="zh-CN" altLang="en-US" sz="2800" dirty="0">
                <a:solidFill>
                  <a:schemeClr val="bg1"/>
                </a:solidFill>
                <a:latin typeface="楷体_GB2312" pitchFamily="49" charset="-122"/>
                <a:ea typeface="楷体_GB2312" pitchFamily="49" charset="-122"/>
              </a:rPr>
              <a:t>    （</a:t>
            </a:r>
            <a:r>
              <a:rPr lang="en-US" altLang="zh-CN" sz="2800" dirty="0">
                <a:solidFill>
                  <a:schemeClr val="bg1"/>
                </a:solidFill>
                <a:latin typeface="楷体_GB2312" pitchFamily="49" charset="-122"/>
                <a:ea typeface="楷体_GB2312" pitchFamily="49" charset="-122"/>
              </a:rPr>
              <a:t>2</a:t>
            </a:r>
            <a:r>
              <a:rPr lang="zh-CN" altLang="en-US" sz="2800" dirty="0">
                <a:solidFill>
                  <a:schemeClr val="bg1"/>
                </a:solidFill>
                <a:latin typeface="楷体_GB2312" pitchFamily="49" charset="-122"/>
                <a:ea typeface="楷体_GB2312" pitchFamily="49" charset="-122"/>
              </a:rPr>
              <a:t>）数据和信息是相对的</a:t>
            </a:r>
          </a:p>
          <a:p>
            <a:pPr eaLnBrk="1" hangingPunct="1">
              <a:lnSpc>
                <a:spcPct val="130000"/>
              </a:lnSpc>
              <a:buFontTx/>
              <a:buNone/>
            </a:pPr>
            <a:r>
              <a:rPr lang="zh-CN" altLang="en-US" sz="2800" dirty="0">
                <a:solidFill>
                  <a:schemeClr val="bg1"/>
                </a:solidFill>
                <a:latin typeface="楷体_GB2312" pitchFamily="49" charset="-122"/>
                <a:ea typeface="楷体_GB2312" pitchFamily="49" charset="-122"/>
              </a:rPr>
              <a:t>    （</a:t>
            </a:r>
            <a:r>
              <a:rPr lang="en-US" altLang="zh-CN" sz="2800" dirty="0">
                <a:solidFill>
                  <a:schemeClr val="bg1"/>
                </a:solidFill>
                <a:latin typeface="楷体_GB2312" pitchFamily="49" charset="-122"/>
                <a:ea typeface="楷体_GB2312" pitchFamily="49" charset="-122"/>
              </a:rPr>
              <a:t>3</a:t>
            </a:r>
            <a:r>
              <a:rPr lang="zh-CN" altLang="en-US" sz="2800" dirty="0">
                <a:solidFill>
                  <a:schemeClr val="bg1"/>
                </a:solidFill>
                <a:latin typeface="楷体_GB2312" pitchFamily="49" charset="-122"/>
                <a:ea typeface="楷体_GB2312" pitchFamily="49" charset="-122"/>
              </a:rPr>
              <a:t>）信息不随载体改变</a:t>
            </a:r>
            <a:endParaRPr lang="en-US" altLang="zh-CN" sz="2800" dirty="0">
              <a:solidFill>
                <a:schemeClr val="bg1"/>
              </a:solidFill>
              <a:latin typeface="楷体_GB2312" pitchFamily="49" charset="-122"/>
              <a:ea typeface="楷体_GB2312" pitchFamily="49" charset="-122"/>
            </a:endParaRPr>
          </a:p>
          <a:p>
            <a:pPr eaLnBrk="1" hangingPunct="1">
              <a:lnSpc>
                <a:spcPct val="130000"/>
              </a:lnSpc>
              <a:buFontTx/>
              <a:buNone/>
            </a:pPr>
            <a:r>
              <a:rPr lang="zh-CN" altLang="en-US" sz="2800" dirty="0">
                <a:solidFill>
                  <a:schemeClr val="bg1"/>
                </a:solidFill>
                <a:latin typeface="楷体_GB2312" pitchFamily="49" charset="-122"/>
                <a:ea typeface="楷体_GB2312" pitchFamily="49" charset="-122"/>
              </a:rPr>
              <a:t>    （</a:t>
            </a:r>
            <a:r>
              <a:rPr lang="en-US" altLang="zh-CN" sz="2800" dirty="0">
                <a:solidFill>
                  <a:schemeClr val="bg1"/>
                </a:solidFill>
                <a:latin typeface="楷体_GB2312" pitchFamily="49" charset="-122"/>
                <a:ea typeface="楷体_GB2312" pitchFamily="49" charset="-122"/>
              </a:rPr>
              <a:t>4</a:t>
            </a:r>
            <a:r>
              <a:rPr lang="zh-CN" altLang="en-US" sz="2800" dirty="0">
                <a:solidFill>
                  <a:schemeClr val="bg1"/>
                </a:solidFill>
                <a:latin typeface="楷体_GB2312" pitchFamily="49" charset="-122"/>
                <a:ea typeface="楷体_GB2312" pitchFamily="49" charset="-122"/>
              </a:rPr>
              <a:t>）信息是观念上的</a:t>
            </a:r>
          </a:p>
        </p:txBody>
      </p:sp>
    </p:spTree>
  </p:cSld>
  <p:clrMapOvr>
    <a:masterClrMapping/>
  </p:clrMapOvr>
  <p:transition>
    <p:wedg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BEB599-ADAF-4010-9215-7BCCC6F8231B}"/>
              </a:ext>
            </a:extLst>
          </p:cNvPr>
          <p:cNvSpPr>
            <a:spLocks noGrp="1"/>
          </p:cNvSpPr>
          <p:nvPr>
            <p:ph type="title"/>
          </p:nvPr>
        </p:nvSpPr>
        <p:spPr/>
        <p:txBody>
          <a:bodyPr/>
          <a:lstStyle/>
          <a:p>
            <a:r>
              <a:rPr lang="zh-CN" altLang="en-US" dirty="0"/>
              <a:t>第二节  信息技术与信息管理</a:t>
            </a:r>
          </a:p>
        </p:txBody>
      </p:sp>
      <p:sp>
        <p:nvSpPr>
          <p:cNvPr id="3" name="内容占位符 2">
            <a:extLst>
              <a:ext uri="{FF2B5EF4-FFF2-40B4-BE49-F238E27FC236}">
                <a16:creationId xmlns:a16="http://schemas.microsoft.com/office/drawing/2014/main" id="{290B5F75-9B5A-44AA-80B3-7CC929FCB802}"/>
              </a:ext>
            </a:extLst>
          </p:cNvPr>
          <p:cNvSpPr>
            <a:spLocks noGrp="1"/>
          </p:cNvSpPr>
          <p:nvPr>
            <p:ph idx="1"/>
          </p:nvPr>
        </p:nvSpPr>
        <p:spPr/>
        <p:txBody>
          <a:bodyPr/>
          <a:lstStyle/>
          <a:p>
            <a:r>
              <a:rPr lang="zh-CN" altLang="en-US" dirty="0"/>
              <a:t>一、信息技术的定义</a:t>
            </a:r>
          </a:p>
          <a:p>
            <a:r>
              <a:rPr lang="zh-CN" altLang="en-US" dirty="0"/>
              <a:t>二、信息技术的体系结构</a:t>
            </a:r>
          </a:p>
          <a:p>
            <a:r>
              <a:rPr lang="zh-CN" altLang="en-US" dirty="0"/>
              <a:t>三、信息管理</a:t>
            </a:r>
          </a:p>
        </p:txBody>
      </p:sp>
      <p:sp>
        <p:nvSpPr>
          <p:cNvPr id="4" name="页脚占位符 3">
            <a:extLst>
              <a:ext uri="{FF2B5EF4-FFF2-40B4-BE49-F238E27FC236}">
                <a16:creationId xmlns:a16="http://schemas.microsoft.com/office/drawing/2014/main" id="{0F3DA4AD-2C88-4D22-B53C-92A4EC8FDF59}"/>
              </a:ext>
            </a:extLst>
          </p:cNvPr>
          <p:cNvSpPr>
            <a:spLocks noGrp="1"/>
          </p:cNvSpPr>
          <p:nvPr>
            <p:ph type="ftr" sz="quarter" idx="11"/>
          </p:nvPr>
        </p:nvSpPr>
        <p:spPr/>
        <p:txBody>
          <a:bodyPr/>
          <a:lstStyle/>
          <a:p>
            <a:endParaRPr lang="en-US" altLang="zh-CN"/>
          </a:p>
        </p:txBody>
      </p:sp>
    </p:spTree>
    <p:extLst>
      <p:ext uri="{BB962C8B-B14F-4D97-AF65-F5344CB8AC3E}">
        <p14:creationId xmlns:p14="http://schemas.microsoft.com/office/powerpoint/2010/main" val="1529890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7170" name="Rectangle 2">
            <a:extLst>
              <a:ext uri="{FF2B5EF4-FFF2-40B4-BE49-F238E27FC236}">
                <a16:creationId xmlns:a16="http://schemas.microsoft.com/office/drawing/2014/main" id="{D6D5C943-25FC-407A-A74C-C6D6BB9F2982}"/>
              </a:ext>
            </a:extLst>
          </p:cNvPr>
          <p:cNvSpPr>
            <a:spLocks noGrp="1" noChangeArrowheads="1"/>
          </p:cNvSpPr>
          <p:nvPr>
            <p:ph type="title"/>
          </p:nvPr>
        </p:nvSpPr>
        <p:spPr/>
        <p:txBody>
          <a:bodyPr/>
          <a:lstStyle/>
          <a:p>
            <a:pPr eaLnBrk="1" hangingPunct="1">
              <a:defRPr/>
            </a:pPr>
            <a:r>
              <a:rPr lang="zh-CN" altLang="en-US" b="0" dirty="0">
                <a:solidFill>
                  <a:srgbClr val="000099"/>
                </a:solidFill>
                <a:latin typeface="楷体_GB2312" pitchFamily="49" charset="-122"/>
                <a:ea typeface="楷体_GB2312" pitchFamily="49" charset="-122"/>
              </a:rPr>
              <a:t>第二节</a:t>
            </a:r>
            <a:r>
              <a:rPr lang="en-US" altLang="zh-CN" b="0" dirty="0">
                <a:solidFill>
                  <a:srgbClr val="000099"/>
                </a:solidFill>
                <a:latin typeface="楷体_GB2312" pitchFamily="49" charset="-122"/>
                <a:ea typeface="楷体_GB2312" pitchFamily="49" charset="-122"/>
              </a:rPr>
              <a:t> </a:t>
            </a:r>
            <a:r>
              <a:rPr lang="zh-CN" altLang="en-US" dirty="0">
                <a:solidFill>
                  <a:srgbClr val="000099"/>
                </a:solidFill>
                <a:latin typeface="楷体_GB2312" pitchFamily="49" charset="-122"/>
                <a:ea typeface="楷体_GB2312" pitchFamily="49" charset="-122"/>
              </a:rPr>
              <a:t>信息技术与信息管理</a:t>
            </a:r>
          </a:p>
        </p:txBody>
      </p:sp>
      <p:sp>
        <p:nvSpPr>
          <p:cNvPr id="14339" name="Rectangle 3">
            <a:extLst>
              <a:ext uri="{FF2B5EF4-FFF2-40B4-BE49-F238E27FC236}">
                <a16:creationId xmlns:a16="http://schemas.microsoft.com/office/drawing/2014/main" id="{CA0A7BDA-0248-485C-ADFC-9D32F92393F1}"/>
              </a:ext>
            </a:extLst>
          </p:cNvPr>
          <p:cNvSpPr>
            <a:spLocks noGrp="1" noChangeArrowheads="1"/>
          </p:cNvSpPr>
          <p:nvPr>
            <p:ph type="body" idx="1"/>
          </p:nvPr>
        </p:nvSpPr>
        <p:spPr>
          <a:xfrm>
            <a:off x="744538" y="1343026"/>
            <a:ext cx="8229600" cy="4994275"/>
          </a:xfrm>
        </p:spPr>
        <p:txBody>
          <a:bodyPr/>
          <a:lstStyle/>
          <a:p>
            <a:pPr eaLnBrk="1" hangingPunct="1">
              <a:lnSpc>
                <a:spcPct val="150000"/>
              </a:lnSpc>
              <a:buFontTx/>
              <a:buNone/>
            </a:pPr>
            <a:r>
              <a:rPr lang="zh-CN" altLang="en-US" sz="3100" dirty="0">
                <a:latin typeface="楷体_GB2312" pitchFamily="49" charset="-122"/>
                <a:ea typeface="楷体_GB2312" pitchFamily="49" charset="-122"/>
              </a:rPr>
              <a:t>一、</a:t>
            </a:r>
            <a:r>
              <a:rPr lang="en-US" altLang="zh-CN" sz="3100" dirty="0">
                <a:latin typeface="楷体_GB2312" pitchFamily="49" charset="-122"/>
                <a:ea typeface="楷体_GB2312" pitchFamily="49" charset="-122"/>
              </a:rPr>
              <a:t> </a:t>
            </a:r>
            <a:r>
              <a:rPr lang="zh-CN" altLang="en-US" sz="3100" dirty="0">
                <a:latin typeface="楷体_GB2312" pitchFamily="49" charset="-122"/>
                <a:ea typeface="楷体_GB2312" pitchFamily="49" charset="-122"/>
              </a:rPr>
              <a:t>什么是信息技术</a:t>
            </a:r>
            <a:endParaRPr lang="zh-CN" altLang="en-US" sz="2800" dirty="0">
              <a:latin typeface="楷体_GB2312" pitchFamily="49" charset="-122"/>
              <a:ea typeface="楷体_GB2312" pitchFamily="49" charset="-122"/>
            </a:endParaRPr>
          </a:p>
          <a:p>
            <a:pPr eaLnBrk="1" hangingPunct="1">
              <a:lnSpc>
                <a:spcPct val="150000"/>
              </a:lnSpc>
              <a:buFontTx/>
              <a:buNone/>
            </a:pPr>
            <a:r>
              <a:rPr lang="zh-CN" altLang="en-US" sz="2800" dirty="0">
                <a:latin typeface="楷体_GB2312" pitchFamily="49" charset="-122"/>
                <a:ea typeface="楷体_GB2312" pitchFamily="49" charset="-122"/>
              </a:rPr>
              <a:t>      信息技术（</a:t>
            </a:r>
            <a:r>
              <a:rPr lang="en-US" altLang="zh-CN" sz="2800" dirty="0">
                <a:latin typeface="楷体_GB2312" pitchFamily="49" charset="-122"/>
                <a:ea typeface="楷体_GB2312" pitchFamily="49" charset="-122"/>
              </a:rPr>
              <a:t>IT</a:t>
            </a:r>
            <a:r>
              <a:rPr lang="zh-CN" altLang="en-US" sz="2800" dirty="0">
                <a:latin typeface="楷体_GB2312" pitchFamily="49" charset="-122"/>
                <a:ea typeface="楷体_GB2312" pitchFamily="49" charset="-122"/>
              </a:rPr>
              <a:t>）不仅指计算机技术，它是一个外延很宽的概念。从技术角度看，</a:t>
            </a:r>
            <a:r>
              <a:rPr lang="en-US" altLang="zh-CN" sz="2800" dirty="0">
                <a:latin typeface="楷体_GB2312" pitchFamily="49" charset="-122"/>
                <a:ea typeface="楷体_GB2312" pitchFamily="49" charset="-122"/>
              </a:rPr>
              <a:t>IT</a:t>
            </a:r>
            <a:r>
              <a:rPr lang="zh-CN" altLang="en-US" sz="2800" dirty="0">
                <a:latin typeface="楷体_GB2312" pitchFamily="49" charset="-122"/>
                <a:ea typeface="楷体_GB2312" pitchFamily="49" charset="-122"/>
              </a:rPr>
              <a:t>包括一切有关信息获取、传输、处理与控制、存储、显示、应用等方面的技术，都可以叫做信息技术。</a:t>
            </a:r>
            <a:r>
              <a:rPr lang="zh-CN" altLang="en-US" sz="2800" dirty="0">
                <a:solidFill>
                  <a:srgbClr val="0000FF"/>
                </a:solidFill>
                <a:latin typeface="楷体_GB2312" pitchFamily="49" charset="-122"/>
                <a:ea typeface="楷体_GB2312" pitchFamily="49" charset="-122"/>
              </a:rPr>
              <a:t>它是以信息为处理对象，对信息进行主动处理并且储存和传递的以机器为基础的技术。</a:t>
            </a:r>
          </a:p>
        </p:txBody>
      </p:sp>
    </p:spTree>
  </p:cSld>
  <p:clrMapOvr>
    <a:masterClrMapping/>
  </p:clrMapOvr>
  <p:transition>
    <p:pull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2594" name="Rectangle 2">
            <a:extLst>
              <a:ext uri="{FF2B5EF4-FFF2-40B4-BE49-F238E27FC236}">
                <a16:creationId xmlns:a16="http://schemas.microsoft.com/office/drawing/2014/main" id="{7CE0CA6D-4376-4506-AB27-D162CBF5C01E}"/>
              </a:ext>
            </a:extLst>
          </p:cNvPr>
          <p:cNvSpPr>
            <a:spLocks noGrp="1" noChangeArrowheads="1"/>
          </p:cNvSpPr>
          <p:nvPr>
            <p:ph type="title"/>
          </p:nvPr>
        </p:nvSpPr>
        <p:spPr>
          <a:xfrm>
            <a:off x="1439864" y="116632"/>
            <a:ext cx="4168775" cy="889000"/>
          </a:xfrm>
        </p:spPr>
        <p:txBody>
          <a:bodyPr/>
          <a:lstStyle/>
          <a:p>
            <a:pPr eaLnBrk="1" hangingPunct="1">
              <a:defRPr/>
            </a:pPr>
            <a:r>
              <a:rPr lang="zh-CN" altLang="en-US" dirty="0">
                <a:solidFill>
                  <a:srgbClr val="0000FF"/>
                </a:solidFill>
                <a:latin typeface="楷体_GB2312" pitchFamily="49" charset="-122"/>
                <a:ea typeface="楷体_GB2312" pitchFamily="49" charset="-122"/>
              </a:rPr>
              <a:t>信息技术特征</a:t>
            </a:r>
          </a:p>
        </p:txBody>
      </p:sp>
      <p:sp>
        <p:nvSpPr>
          <p:cNvPr id="15363" name="Rectangle 3">
            <a:extLst>
              <a:ext uri="{FF2B5EF4-FFF2-40B4-BE49-F238E27FC236}">
                <a16:creationId xmlns:a16="http://schemas.microsoft.com/office/drawing/2014/main" id="{B2DB340C-39DF-4CB2-8A10-B68FA1C10F05}"/>
              </a:ext>
            </a:extLst>
          </p:cNvPr>
          <p:cNvSpPr>
            <a:spLocks noGrp="1" noChangeArrowheads="1"/>
          </p:cNvSpPr>
          <p:nvPr>
            <p:ph type="body" idx="1"/>
          </p:nvPr>
        </p:nvSpPr>
        <p:spPr>
          <a:xfrm>
            <a:off x="854076" y="1479551"/>
            <a:ext cx="8043863" cy="4994275"/>
          </a:xfrm>
        </p:spPr>
        <p:txBody>
          <a:bodyPr/>
          <a:lstStyle/>
          <a:p>
            <a:pPr eaLnBrk="1" hangingPunct="1">
              <a:lnSpc>
                <a:spcPct val="150000"/>
              </a:lnSpc>
              <a:buFontTx/>
              <a:buNone/>
            </a:pPr>
            <a:r>
              <a:rPr lang="zh-CN" altLang="en-US" sz="3100" dirty="0">
                <a:solidFill>
                  <a:srgbClr val="FFFF00"/>
                </a:solidFill>
                <a:latin typeface="楷体_GB2312" pitchFamily="49" charset="-122"/>
                <a:ea typeface="楷体_GB2312" pitchFamily="49" charset="-122"/>
              </a:rPr>
              <a:t>    </a:t>
            </a:r>
            <a:r>
              <a:rPr lang="zh-CN" altLang="en-US" sz="3100" dirty="0">
                <a:solidFill>
                  <a:srgbClr val="0000FF"/>
                </a:solidFill>
                <a:latin typeface="楷体_GB2312" pitchFamily="49" charset="-122"/>
                <a:ea typeface="楷体_GB2312" pitchFamily="49" charset="-122"/>
              </a:rPr>
              <a:t>（</a:t>
            </a:r>
            <a:r>
              <a:rPr lang="en-US" altLang="zh-CN" sz="3100" dirty="0">
                <a:solidFill>
                  <a:srgbClr val="0000FF"/>
                </a:solidFill>
                <a:latin typeface="楷体_GB2312" pitchFamily="49" charset="-122"/>
                <a:ea typeface="楷体_GB2312" pitchFamily="49" charset="-122"/>
              </a:rPr>
              <a:t>1</a:t>
            </a:r>
            <a:r>
              <a:rPr lang="zh-CN" altLang="en-US" sz="3100" dirty="0">
                <a:solidFill>
                  <a:srgbClr val="0000FF"/>
                </a:solidFill>
                <a:latin typeface="楷体_GB2312" pitchFamily="49" charset="-122"/>
                <a:ea typeface="楷体_GB2312" pitchFamily="49" charset="-122"/>
              </a:rPr>
              <a:t>）</a:t>
            </a:r>
            <a:r>
              <a:rPr lang="zh-CN" altLang="en-US" sz="3100" dirty="0">
                <a:latin typeface="楷体_GB2312" pitchFamily="49" charset="-122"/>
                <a:ea typeface="楷体_GB2312" pitchFamily="49" charset="-122"/>
              </a:rPr>
              <a:t>适应性广泛和渗透性极强。</a:t>
            </a:r>
          </a:p>
          <a:p>
            <a:pPr eaLnBrk="1" hangingPunct="1">
              <a:lnSpc>
                <a:spcPct val="150000"/>
              </a:lnSpc>
              <a:buFontTx/>
              <a:buNone/>
            </a:pPr>
            <a:r>
              <a:rPr lang="zh-CN" altLang="en-US" sz="3100" dirty="0">
                <a:solidFill>
                  <a:srgbClr val="FFFF00"/>
                </a:solidFill>
                <a:latin typeface="楷体_GB2312" pitchFamily="49" charset="-122"/>
                <a:ea typeface="楷体_GB2312" pitchFamily="49" charset="-122"/>
              </a:rPr>
              <a:t>    </a:t>
            </a:r>
            <a:r>
              <a:rPr lang="zh-CN" altLang="en-US" sz="3100" dirty="0">
                <a:solidFill>
                  <a:srgbClr val="0000FF"/>
                </a:solidFill>
                <a:latin typeface="楷体_GB2312" pitchFamily="49" charset="-122"/>
                <a:ea typeface="楷体_GB2312" pitchFamily="49" charset="-122"/>
              </a:rPr>
              <a:t>（</a:t>
            </a:r>
            <a:r>
              <a:rPr lang="en-US" altLang="zh-CN" sz="3100" dirty="0">
                <a:solidFill>
                  <a:srgbClr val="0000FF"/>
                </a:solidFill>
                <a:latin typeface="楷体_GB2312" pitchFamily="49" charset="-122"/>
                <a:ea typeface="楷体_GB2312" pitchFamily="49" charset="-122"/>
              </a:rPr>
              <a:t>2</a:t>
            </a:r>
            <a:r>
              <a:rPr lang="zh-CN" altLang="en-US" sz="3100" dirty="0">
                <a:solidFill>
                  <a:srgbClr val="0000FF"/>
                </a:solidFill>
                <a:latin typeface="楷体_GB2312" pitchFamily="49" charset="-122"/>
                <a:ea typeface="楷体_GB2312" pitchFamily="49" charset="-122"/>
              </a:rPr>
              <a:t>）</a:t>
            </a:r>
            <a:r>
              <a:rPr lang="zh-CN" altLang="en-US" sz="3100" dirty="0">
                <a:latin typeface="楷体_GB2312" pitchFamily="49" charset="-122"/>
                <a:ea typeface="楷体_GB2312" pitchFamily="49" charset="-122"/>
              </a:rPr>
              <a:t>高度知识密集，有利于替代和节约资源，减少污染。</a:t>
            </a:r>
          </a:p>
          <a:p>
            <a:pPr eaLnBrk="1" hangingPunct="1">
              <a:lnSpc>
                <a:spcPct val="150000"/>
              </a:lnSpc>
              <a:buFontTx/>
              <a:buNone/>
            </a:pPr>
            <a:r>
              <a:rPr lang="zh-CN" altLang="en-US" sz="3100" dirty="0">
                <a:solidFill>
                  <a:srgbClr val="FFFF00"/>
                </a:solidFill>
                <a:latin typeface="楷体_GB2312" pitchFamily="49" charset="-122"/>
                <a:ea typeface="楷体_GB2312" pitchFamily="49" charset="-122"/>
              </a:rPr>
              <a:t>    </a:t>
            </a:r>
            <a:r>
              <a:rPr lang="zh-CN" altLang="en-US" sz="3100" dirty="0">
                <a:solidFill>
                  <a:srgbClr val="0000FF"/>
                </a:solidFill>
                <a:latin typeface="楷体_GB2312" pitchFamily="49" charset="-122"/>
                <a:ea typeface="楷体_GB2312" pitchFamily="49" charset="-122"/>
              </a:rPr>
              <a:t>（</a:t>
            </a:r>
            <a:r>
              <a:rPr lang="en-US" altLang="zh-CN" sz="3100" dirty="0">
                <a:solidFill>
                  <a:srgbClr val="0000FF"/>
                </a:solidFill>
                <a:latin typeface="楷体_GB2312" pitchFamily="49" charset="-122"/>
                <a:ea typeface="楷体_GB2312" pitchFamily="49" charset="-122"/>
              </a:rPr>
              <a:t>3</a:t>
            </a:r>
            <a:r>
              <a:rPr lang="zh-CN" altLang="en-US" sz="3100" dirty="0">
                <a:solidFill>
                  <a:srgbClr val="0000FF"/>
                </a:solidFill>
                <a:latin typeface="楷体_GB2312" pitchFamily="49" charset="-122"/>
                <a:ea typeface="楷体_GB2312" pitchFamily="49" charset="-122"/>
              </a:rPr>
              <a:t>）</a:t>
            </a:r>
            <a:r>
              <a:rPr lang="zh-CN" altLang="en-US" sz="3100" dirty="0">
                <a:latin typeface="楷体_GB2312" pitchFamily="49" charset="-122"/>
                <a:ea typeface="楷体_GB2312" pitchFamily="49" charset="-122"/>
              </a:rPr>
              <a:t>高增值性，经济效益和社会效益显著。</a:t>
            </a:r>
          </a:p>
          <a:p>
            <a:pPr eaLnBrk="1" hangingPunct="1">
              <a:lnSpc>
                <a:spcPct val="150000"/>
              </a:lnSpc>
              <a:buFontTx/>
              <a:buNone/>
            </a:pPr>
            <a:r>
              <a:rPr lang="zh-CN" altLang="en-US" sz="3100" dirty="0">
                <a:solidFill>
                  <a:srgbClr val="FFFF00"/>
                </a:solidFill>
                <a:latin typeface="楷体_GB2312" pitchFamily="49" charset="-122"/>
                <a:ea typeface="楷体_GB2312" pitchFamily="49" charset="-122"/>
              </a:rPr>
              <a:t>    </a:t>
            </a:r>
            <a:r>
              <a:rPr lang="zh-CN" altLang="en-US" sz="3100" dirty="0">
                <a:solidFill>
                  <a:srgbClr val="0000FF"/>
                </a:solidFill>
                <a:latin typeface="楷体_GB2312" pitchFamily="49" charset="-122"/>
                <a:ea typeface="楷体_GB2312" pitchFamily="49" charset="-122"/>
              </a:rPr>
              <a:t>（</a:t>
            </a:r>
            <a:r>
              <a:rPr lang="en-US" altLang="zh-CN" sz="3100" dirty="0">
                <a:solidFill>
                  <a:srgbClr val="0000FF"/>
                </a:solidFill>
                <a:latin typeface="楷体_GB2312" pitchFamily="49" charset="-122"/>
                <a:ea typeface="楷体_GB2312" pitchFamily="49" charset="-122"/>
              </a:rPr>
              <a:t>4</a:t>
            </a:r>
            <a:r>
              <a:rPr lang="zh-CN" altLang="en-US" sz="3100" dirty="0">
                <a:solidFill>
                  <a:srgbClr val="0000FF"/>
                </a:solidFill>
                <a:latin typeface="楷体_GB2312" pitchFamily="49" charset="-122"/>
                <a:ea typeface="楷体_GB2312" pitchFamily="49" charset="-122"/>
              </a:rPr>
              <a:t>）</a:t>
            </a:r>
            <a:r>
              <a:rPr lang="zh-CN" altLang="en-US" sz="3100" dirty="0">
                <a:latin typeface="楷体_GB2312" pitchFamily="49" charset="-122"/>
                <a:ea typeface="楷体_GB2312" pitchFamily="49" charset="-122"/>
              </a:rPr>
              <a:t>投资大，风险大。</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5122" name="Rectangle 2">
            <a:extLst>
              <a:ext uri="{FF2B5EF4-FFF2-40B4-BE49-F238E27FC236}">
                <a16:creationId xmlns:a16="http://schemas.microsoft.com/office/drawing/2014/main" id="{61DC1358-E6FA-45E2-82CC-18FC4D480759}"/>
              </a:ext>
            </a:extLst>
          </p:cNvPr>
          <p:cNvSpPr>
            <a:spLocks noGrp="1" noChangeArrowheads="1"/>
          </p:cNvSpPr>
          <p:nvPr>
            <p:ph type="title"/>
          </p:nvPr>
        </p:nvSpPr>
        <p:spPr>
          <a:xfrm>
            <a:off x="704850" y="116632"/>
            <a:ext cx="8237538" cy="889000"/>
          </a:xfrm>
        </p:spPr>
        <p:txBody>
          <a:bodyPr/>
          <a:lstStyle/>
          <a:p>
            <a:pPr eaLnBrk="1" hangingPunct="1">
              <a:defRPr/>
            </a:pPr>
            <a:r>
              <a:rPr lang="zh-CN" altLang="en-US" sz="4800" b="0" dirty="0">
                <a:solidFill>
                  <a:srgbClr val="0000FF"/>
                </a:solidFill>
                <a:latin typeface="楷体_GB2312" pitchFamily="49" charset="-122"/>
                <a:ea typeface="楷体_GB2312" pitchFamily="49" charset="-122"/>
              </a:rPr>
              <a:t>二、</a:t>
            </a:r>
            <a:r>
              <a:rPr lang="zh-CN" altLang="en-US" sz="4800" dirty="0">
                <a:solidFill>
                  <a:srgbClr val="0000FF"/>
                </a:solidFill>
                <a:latin typeface="楷体_GB2312" pitchFamily="49" charset="-122"/>
                <a:ea typeface="楷体_GB2312" pitchFamily="49" charset="-122"/>
              </a:rPr>
              <a:t>信息技术体系结构</a:t>
            </a:r>
          </a:p>
        </p:txBody>
      </p:sp>
      <p:sp>
        <p:nvSpPr>
          <p:cNvPr id="16387" name="Rectangle 3">
            <a:extLst>
              <a:ext uri="{FF2B5EF4-FFF2-40B4-BE49-F238E27FC236}">
                <a16:creationId xmlns:a16="http://schemas.microsoft.com/office/drawing/2014/main" id="{7565E39B-9422-4F1C-B4B1-78B3C87A8CE7}"/>
              </a:ext>
            </a:extLst>
          </p:cNvPr>
          <p:cNvSpPr>
            <a:spLocks noGrp="1" noChangeArrowheads="1"/>
          </p:cNvSpPr>
          <p:nvPr>
            <p:ph type="body" idx="1"/>
          </p:nvPr>
        </p:nvSpPr>
        <p:spPr>
          <a:xfrm>
            <a:off x="1681163" y="1992314"/>
            <a:ext cx="5715000" cy="4865687"/>
          </a:xfrm>
        </p:spPr>
        <p:txBody>
          <a:bodyPr/>
          <a:lstStyle/>
          <a:p>
            <a:pPr eaLnBrk="1" hangingPunct="1">
              <a:lnSpc>
                <a:spcPct val="120000"/>
              </a:lnSpc>
            </a:pPr>
            <a:r>
              <a:rPr lang="zh-CN" altLang="en-US" sz="3900">
                <a:latin typeface="楷体_GB2312" pitchFamily="49" charset="-122"/>
                <a:ea typeface="楷体_GB2312" pitchFamily="49" charset="-122"/>
              </a:rPr>
              <a:t>基础技术层</a:t>
            </a:r>
          </a:p>
          <a:p>
            <a:pPr eaLnBrk="1" hangingPunct="1">
              <a:lnSpc>
                <a:spcPct val="120000"/>
              </a:lnSpc>
            </a:pPr>
            <a:r>
              <a:rPr lang="zh-CN" altLang="en-US" sz="3900">
                <a:latin typeface="楷体_GB2312" pitchFamily="49" charset="-122"/>
                <a:ea typeface="楷体_GB2312" pitchFamily="49" charset="-122"/>
              </a:rPr>
              <a:t>支撑技术层</a:t>
            </a:r>
          </a:p>
          <a:p>
            <a:pPr eaLnBrk="1" hangingPunct="1">
              <a:lnSpc>
                <a:spcPct val="120000"/>
              </a:lnSpc>
            </a:pPr>
            <a:r>
              <a:rPr lang="zh-CN" altLang="en-US" sz="3900">
                <a:latin typeface="楷体_GB2312" pitchFamily="49" charset="-122"/>
                <a:ea typeface="楷体_GB2312" pitchFamily="49" charset="-122"/>
              </a:rPr>
              <a:t>主体技术层</a:t>
            </a:r>
            <a:endParaRPr lang="en-US" altLang="zh-CN" sz="3900">
              <a:latin typeface="楷体_GB2312" pitchFamily="49" charset="-122"/>
              <a:ea typeface="楷体_GB2312" pitchFamily="49" charset="-122"/>
            </a:endParaRPr>
          </a:p>
          <a:p>
            <a:pPr eaLnBrk="1" hangingPunct="1">
              <a:lnSpc>
                <a:spcPct val="120000"/>
              </a:lnSpc>
            </a:pPr>
            <a:r>
              <a:rPr lang="zh-CN" altLang="en-US" sz="3900">
                <a:latin typeface="楷体_GB2312" pitchFamily="49" charset="-122"/>
                <a:ea typeface="楷体_GB2312" pitchFamily="49" charset="-122"/>
              </a:rPr>
              <a:t>应用技术层</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a:extLst>
              <a:ext uri="{FF2B5EF4-FFF2-40B4-BE49-F238E27FC236}">
                <a16:creationId xmlns:a16="http://schemas.microsoft.com/office/drawing/2014/main" id="{E9E9C053-701B-4889-A7D4-279888AF6FA6}"/>
              </a:ext>
            </a:extLst>
          </p:cNvPr>
          <p:cNvSpPr>
            <a:spLocks noGrp="1" noChangeArrowheads="1"/>
          </p:cNvSpPr>
          <p:nvPr>
            <p:ph type="body" idx="1"/>
          </p:nvPr>
        </p:nvSpPr>
        <p:spPr>
          <a:xfrm>
            <a:off x="704850" y="116632"/>
            <a:ext cx="8420100" cy="6858000"/>
          </a:xfrm>
        </p:spPr>
        <p:txBody>
          <a:bodyPr/>
          <a:lstStyle/>
          <a:p>
            <a:pPr>
              <a:lnSpc>
                <a:spcPct val="150000"/>
              </a:lnSpc>
              <a:buFontTx/>
              <a:buNone/>
            </a:pPr>
            <a:r>
              <a:rPr lang="zh-CN" altLang="zh-CN" sz="4000" dirty="0">
                <a:solidFill>
                  <a:srgbClr val="0000FF"/>
                </a:solidFill>
                <a:latin typeface="楷体_GB2312" pitchFamily="49" charset="-122"/>
                <a:ea typeface="楷体_GB2312" pitchFamily="49" charset="-122"/>
              </a:rPr>
              <a:t>四个层次间的关系</a:t>
            </a:r>
          </a:p>
          <a:p>
            <a:pPr>
              <a:lnSpc>
                <a:spcPct val="150000"/>
              </a:lnSpc>
              <a:buFontTx/>
              <a:buNone/>
            </a:pPr>
            <a:r>
              <a:rPr lang="en-US" altLang="zh-CN" b="1" dirty="0">
                <a:latin typeface="楷体_GB2312" pitchFamily="49" charset="-122"/>
                <a:ea typeface="楷体_GB2312" pitchFamily="49" charset="-122"/>
              </a:rPr>
              <a:t>      </a:t>
            </a:r>
            <a:r>
              <a:rPr lang="zh-CN" altLang="zh-CN" b="1" dirty="0">
                <a:latin typeface="楷体_GB2312" pitchFamily="49" charset="-122"/>
                <a:ea typeface="楷体_GB2312" pitchFamily="49" charset="-122"/>
              </a:rPr>
              <a:t>通常我们把信息技术的主体技术和应用技术称为实用信息技术，而支撑技术和基础技术一般不称为信息技术，只有在某些必要的场合，才把它们称为广义的信息技术。因为主体技术和应用技术要直接考虑人的信息器官功能的延长和扩展问题，而支撑技术和基础技术则不需要。</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a:extLst>
              <a:ext uri="{FF2B5EF4-FFF2-40B4-BE49-F238E27FC236}">
                <a16:creationId xmlns:a16="http://schemas.microsoft.com/office/drawing/2014/main" id="{D25F9C1A-8444-4DF5-A5B7-5D573B13752A}"/>
              </a:ext>
            </a:extLst>
          </p:cNvPr>
          <p:cNvSpPr>
            <a:spLocks noGrp="1" noChangeArrowheads="1"/>
          </p:cNvSpPr>
          <p:nvPr>
            <p:ph type="body" idx="1"/>
          </p:nvPr>
        </p:nvSpPr>
        <p:spPr>
          <a:xfrm>
            <a:off x="812800" y="306933"/>
            <a:ext cx="8229600" cy="4994275"/>
          </a:xfrm>
        </p:spPr>
        <p:txBody>
          <a:bodyPr/>
          <a:lstStyle/>
          <a:p>
            <a:pPr eaLnBrk="1" hangingPunct="1">
              <a:buFontTx/>
              <a:buNone/>
            </a:pPr>
            <a:r>
              <a:rPr lang="zh-CN" altLang="en-US" sz="3900" dirty="0">
                <a:solidFill>
                  <a:srgbClr val="0000FF"/>
                </a:solidFill>
                <a:latin typeface="楷体_GB2312" pitchFamily="49" charset="-122"/>
                <a:ea typeface="楷体_GB2312" pitchFamily="49" charset="-122"/>
              </a:rPr>
              <a:t> 层次间的关系</a:t>
            </a:r>
          </a:p>
          <a:p>
            <a:pPr eaLnBrk="1" hangingPunct="1">
              <a:buFontTx/>
              <a:buNone/>
            </a:pPr>
            <a:r>
              <a:rPr lang="zh-CN" altLang="en-US" dirty="0">
                <a:latin typeface="楷体_GB2312" pitchFamily="49" charset="-122"/>
                <a:ea typeface="楷体_GB2312" pitchFamily="49" charset="-122"/>
              </a:rPr>
              <a:t> </a:t>
            </a:r>
          </a:p>
          <a:p>
            <a:pPr eaLnBrk="1" hangingPunct="1">
              <a:lnSpc>
                <a:spcPct val="150000"/>
              </a:lnSpc>
              <a:buFontTx/>
              <a:buNone/>
            </a:pP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1) </a:t>
            </a:r>
            <a:r>
              <a:rPr lang="zh-CN" altLang="en-US" b="1" dirty="0">
                <a:latin typeface="楷体_GB2312" pitchFamily="49" charset="-122"/>
                <a:ea typeface="楷体_GB2312" pitchFamily="49" charset="-122"/>
              </a:rPr>
              <a:t>层次划分是相对的</a:t>
            </a:r>
          </a:p>
          <a:p>
            <a:pPr eaLnBrk="1" hangingPunct="1">
              <a:lnSpc>
                <a:spcPct val="150000"/>
              </a:lnSpc>
              <a:buFontTx/>
              <a:buNone/>
            </a:pP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2) </a:t>
            </a:r>
            <a:r>
              <a:rPr lang="zh-CN" altLang="en-US" b="1" dirty="0">
                <a:latin typeface="楷体_GB2312" pitchFamily="49" charset="-122"/>
                <a:ea typeface="楷体_GB2312" pitchFamily="49" charset="-122"/>
              </a:rPr>
              <a:t>主体技术层是关键</a:t>
            </a:r>
          </a:p>
          <a:p>
            <a:pPr eaLnBrk="1" hangingPunct="1">
              <a:lnSpc>
                <a:spcPct val="150000"/>
              </a:lnSpc>
              <a:buFontTx/>
              <a:buNone/>
            </a:pP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3) </a:t>
            </a:r>
            <a:r>
              <a:rPr lang="zh-CN" altLang="en-US" b="1" dirty="0">
                <a:latin typeface="楷体_GB2312" pitchFamily="49" charset="-122"/>
                <a:ea typeface="楷体_GB2312" pitchFamily="49" charset="-122"/>
              </a:rPr>
              <a:t>层次之间是一个有机的整体</a:t>
            </a:r>
          </a:p>
          <a:p>
            <a:pPr eaLnBrk="1" hangingPunct="1">
              <a:lnSpc>
                <a:spcPct val="150000"/>
              </a:lnSpc>
            </a:pPr>
            <a:endParaRPr lang="zh-CN" altLang="en-US" dirty="0">
              <a:latin typeface="楷体_GB2312" pitchFamily="49" charset="-122"/>
              <a:ea typeface="楷体_GB2312"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zh-CN" altLang="en-US" dirty="0"/>
              <a:t>第一章  物流信息管理概述</a:t>
            </a:r>
          </a:p>
        </p:txBody>
      </p:sp>
      <p:sp>
        <p:nvSpPr>
          <p:cNvPr id="6" name="副标题 5"/>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86011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2050" name="Rectangle 2">
            <a:extLst>
              <a:ext uri="{FF2B5EF4-FFF2-40B4-BE49-F238E27FC236}">
                <a16:creationId xmlns:a16="http://schemas.microsoft.com/office/drawing/2014/main" id="{A31EEF08-38D0-4FB5-A2AB-825951B0AAB5}"/>
              </a:ext>
            </a:extLst>
          </p:cNvPr>
          <p:cNvSpPr>
            <a:spLocks noGrp="1" noChangeArrowheads="1"/>
          </p:cNvSpPr>
          <p:nvPr>
            <p:ph type="title"/>
          </p:nvPr>
        </p:nvSpPr>
        <p:spPr/>
        <p:txBody>
          <a:bodyPr/>
          <a:lstStyle/>
          <a:p>
            <a:pPr eaLnBrk="1" hangingPunct="1">
              <a:defRPr/>
            </a:pPr>
            <a:r>
              <a:rPr lang="zh-CN" altLang="en-US" sz="4800" dirty="0">
                <a:solidFill>
                  <a:srgbClr val="0000FF"/>
                </a:solidFill>
                <a:latin typeface="楷体_GB2312" pitchFamily="49" charset="-122"/>
                <a:ea typeface="楷体_GB2312" pitchFamily="49" charset="-122"/>
              </a:rPr>
              <a:t>三、信息管理</a:t>
            </a:r>
          </a:p>
        </p:txBody>
      </p:sp>
      <p:sp>
        <p:nvSpPr>
          <p:cNvPr id="19459" name="Rectangle 3">
            <a:extLst>
              <a:ext uri="{FF2B5EF4-FFF2-40B4-BE49-F238E27FC236}">
                <a16:creationId xmlns:a16="http://schemas.microsoft.com/office/drawing/2014/main" id="{A9BF17EF-6A67-4AD0-87F2-1F47FAE80B7D}"/>
              </a:ext>
            </a:extLst>
          </p:cNvPr>
          <p:cNvSpPr>
            <a:spLocks noGrp="1" noChangeArrowheads="1"/>
          </p:cNvSpPr>
          <p:nvPr>
            <p:ph type="body" idx="1"/>
          </p:nvPr>
        </p:nvSpPr>
        <p:spPr>
          <a:xfrm>
            <a:off x="1009651" y="1354138"/>
            <a:ext cx="7800975" cy="5065712"/>
          </a:xfrm>
        </p:spPr>
        <p:txBody>
          <a:bodyPr/>
          <a:lstStyle/>
          <a:p>
            <a:pPr eaLnBrk="1" hangingPunct="1">
              <a:lnSpc>
                <a:spcPct val="150000"/>
              </a:lnSpc>
              <a:buFontTx/>
              <a:buNone/>
            </a:pPr>
            <a:r>
              <a:rPr lang="zh-CN" altLang="en-US" sz="3500" dirty="0">
                <a:solidFill>
                  <a:srgbClr val="0000FF"/>
                </a:solidFill>
                <a:latin typeface="楷体_GB2312" pitchFamily="49" charset="-122"/>
                <a:ea typeface="楷体_GB2312" pitchFamily="49" charset="-122"/>
              </a:rPr>
              <a:t>（一）信息管理定义</a:t>
            </a:r>
          </a:p>
          <a:p>
            <a:pPr eaLnBrk="1" hangingPunct="1">
              <a:lnSpc>
                <a:spcPct val="150000"/>
              </a:lnSpc>
              <a:buFontTx/>
              <a:buNone/>
            </a:pPr>
            <a:r>
              <a:rPr lang="zh-CN" altLang="en-US" sz="3500" dirty="0">
                <a:solidFill>
                  <a:srgbClr val="000099"/>
                </a:solidFill>
                <a:latin typeface="楷体_GB2312" pitchFamily="49" charset="-122"/>
                <a:ea typeface="楷体_GB2312" pitchFamily="49" charset="-122"/>
              </a:rPr>
              <a:t>     </a:t>
            </a:r>
            <a:r>
              <a:rPr lang="zh-CN" altLang="en-US" sz="3500" dirty="0">
                <a:latin typeface="楷体_GB2312" pitchFamily="49" charset="-122"/>
                <a:ea typeface="楷体_GB2312" pitchFamily="49" charset="-122"/>
              </a:rPr>
              <a:t>信息管理是个人、组织和社会为了有效地开发和利用信息资源，以现代信息技术为手段，对信息资源实施计划、组织、指挥、控制和协调的社会活动。</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a:extLst>
              <a:ext uri="{FF2B5EF4-FFF2-40B4-BE49-F238E27FC236}">
                <a16:creationId xmlns:a16="http://schemas.microsoft.com/office/drawing/2014/main" id="{08ED41B0-013A-417C-A5F4-646A9ACA59AB}"/>
              </a:ext>
            </a:extLst>
          </p:cNvPr>
          <p:cNvSpPr>
            <a:spLocks noGrp="1" noChangeArrowheads="1"/>
          </p:cNvSpPr>
          <p:nvPr>
            <p:ph type="body" idx="1"/>
          </p:nvPr>
        </p:nvSpPr>
        <p:spPr>
          <a:xfrm>
            <a:off x="854075" y="44624"/>
            <a:ext cx="7875588" cy="6303963"/>
          </a:xfrm>
        </p:spPr>
        <p:txBody>
          <a:bodyPr/>
          <a:lstStyle/>
          <a:p>
            <a:pPr eaLnBrk="1" hangingPunct="1">
              <a:lnSpc>
                <a:spcPct val="150000"/>
              </a:lnSpc>
              <a:buFontTx/>
              <a:buNone/>
            </a:pPr>
            <a:r>
              <a:rPr lang="zh-CN" altLang="en-US" sz="4000" dirty="0">
                <a:solidFill>
                  <a:srgbClr val="FFCC00"/>
                </a:solidFill>
                <a:latin typeface="楷体_GB2312" pitchFamily="49" charset="-122"/>
                <a:ea typeface="楷体_GB2312" pitchFamily="49" charset="-122"/>
              </a:rPr>
              <a:t>（二）信息管理目标</a:t>
            </a:r>
          </a:p>
          <a:p>
            <a:pPr eaLnBrk="1" hangingPunct="1">
              <a:lnSpc>
                <a:spcPct val="150000"/>
              </a:lnSpc>
              <a:buFontTx/>
              <a:buNone/>
            </a:pPr>
            <a:r>
              <a:rPr lang="zh-CN" altLang="en-US" sz="3500" dirty="0">
                <a:latin typeface="楷体_GB2312" pitchFamily="49" charset="-122"/>
                <a:ea typeface="楷体_GB2312" pitchFamily="49" charset="-122"/>
              </a:rPr>
              <a:t>      </a:t>
            </a:r>
            <a:r>
              <a:rPr lang="zh-CN" altLang="en-US" sz="3500" dirty="0">
                <a:solidFill>
                  <a:srgbClr val="0000FF"/>
                </a:solidFill>
                <a:latin typeface="楷体_GB2312" pitchFamily="49" charset="-122"/>
                <a:ea typeface="楷体_GB2312" pitchFamily="49" charset="-122"/>
              </a:rPr>
              <a:t>分为总目标和分目标两方面。</a:t>
            </a:r>
            <a:endParaRPr lang="en-US" altLang="zh-CN" sz="3500" dirty="0">
              <a:solidFill>
                <a:srgbClr val="0000FF"/>
              </a:solidFill>
              <a:latin typeface="楷体_GB2312" pitchFamily="49" charset="-122"/>
              <a:ea typeface="楷体_GB2312" pitchFamily="49" charset="-122"/>
            </a:endParaRPr>
          </a:p>
          <a:p>
            <a:pPr eaLnBrk="1" hangingPunct="1">
              <a:lnSpc>
                <a:spcPct val="150000"/>
              </a:lnSpc>
              <a:buFontTx/>
              <a:buNone/>
            </a:pPr>
            <a:r>
              <a:rPr lang="en-US" altLang="zh-CN" sz="3500" dirty="0">
                <a:latin typeface="楷体_GB2312" pitchFamily="49" charset="-122"/>
                <a:ea typeface="楷体_GB2312" pitchFamily="49" charset="-122"/>
              </a:rPr>
              <a:t>      </a:t>
            </a:r>
            <a:r>
              <a:rPr lang="zh-CN" altLang="en-US" sz="3500" dirty="0">
                <a:latin typeface="楷体_GB2312" pitchFamily="49" charset="-122"/>
                <a:ea typeface="楷体_GB2312" pitchFamily="49" charset="-122"/>
              </a:rPr>
              <a:t>总目标是信息管理要达到的最终目的和最根本的行动纲领；</a:t>
            </a:r>
            <a:endParaRPr lang="en-US" altLang="zh-CN" sz="3500" dirty="0">
              <a:latin typeface="楷体_GB2312" pitchFamily="49" charset="-122"/>
              <a:ea typeface="楷体_GB2312" pitchFamily="49" charset="-122"/>
            </a:endParaRPr>
          </a:p>
          <a:p>
            <a:pPr eaLnBrk="1" hangingPunct="1">
              <a:lnSpc>
                <a:spcPct val="150000"/>
              </a:lnSpc>
              <a:buFontTx/>
              <a:buNone/>
            </a:pPr>
            <a:r>
              <a:rPr lang="en-US" altLang="zh-CN" sz="3500" dirty="0">
                <a:latin typeface="楷体_GB2312" pitchFamily="49" charset="-122"/>
                <a:ea typeface="楷体_GB2312" pitchFamily="49" charset="-122"/>
              </a:rPr>
              <a:t>      </a:t>
            </a:r>
            <a:r>
              <a:rPr lang="zh-CN" altLang="en-US" sz="3500" dirty="0">
                <a:solidFill>
                  <a:srgbClr val="0000FF"/>
                </a:solidFill>
                <a:latin typeface="楷体_GB2312" pitchFamily="49" charset="-122"/>
                <a:ea typeface="楷体_GB2312" pitchFamily="49" charset="-122"/>
              </a:rPr>
              <a:t>分目标是信息管理系统中子系统的独立、具体的目标，为保证总目标的实现服务，并受到总目标的制约。</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765BDD72-68C2-4952-B4A0-A2BA3A4D524B}"/>
              </a:ext>
            </a:extLst>
          </p:cNvPr>
          <p:cNvSpPr>
            <a:spLocks noGrp="1" noChangeArrowheads="1"/>
          </p:cNvSpPr>
          <p:nvPr>
            <p:ph type="body" idx="1"/>
          </p:nvPr>
        </p:nvSpPr>
        <p:spPr>
          <a:xfrm>
            <a:off x="1001713" y="116632"/>
            <a:ext cx="7842250" cy="4914900"/>
          </a:xfrm>
        </p:spPr>
        <p:txBody>
          <a:bodyPr/>
          <a:lstStyle/>
          <a:p>
            <a:pPr eaLnBrk="1" hangingPunct="1">
              <a:lnSpc>
                <a:spcPct val="150000"/>
              </a:lnSpc>
              <a:buFontTx/>
              <a:buNone/>
            </a:pPr>
            <a:r>
              <a:rPr lang="zh-CN" altLang="en-US" sz="3500" dirty="0">
                <a:solidFill>
                  <a:srgbClr val="FFFF00"/>
                </a:solidFill>
                <a:latin typeface="楷体_GB2312" pitchFamily="49" charset="-122"/>
                <a:ea typeface="楷体_GB2312" pitchFamily="49" charset="-122"/>
              </a:rPr>
              <a:t> </a:t>
            </a:r>
            <a:r>
              <a:rPr lang="zh-CN" altLang="en-US" sz="4000" dirty="0">
                <a:solidFill>
                  <a:srgbClr val="0000FF"/>
                </a:solidFill>
                <a:latin typeface="楷体_GB2312" pitchFamily="49" charset="-122"/>
                <a:ea typeface="楷体_GB2312" pitchFamily="49" charset="-122"/>
              </a:rPr>
              <a:t>总目标可以概括为：</a:t>
            </a:r>
            <a:endParaRPr lang="en-US" altLang="zh-CN" sz="4000" dirty="0">
              <a:solidFill>
                <a:srgbClr val="0000FF"/>
              </a:solidFill>
              <a:latin typeface="楷体_GB2312" pitchFamily="49" charset="-122"/>
              <a:ea typeface="楷体_GB2312" pitchFamily="49" charset="-122"/>
            </a:endParaRPr>
          </a:p>
          <a:p>
            <a:pPr eaLnBrk="1" hangingPunct="1">
              <a:lnSpc>
                <a:spcPct val="150000"/>
              </a:lnSpc>
              <a:buFontTx/>
              <a:buNone/>
            </a:pPr>
            <a:r>
              <a:rPr lang="en-US" altLang="zh-CN" sz="3500" dirty="0">
                <a:solidFill>
                  <a:srgbClr val="FFFF00"/>
                </a:solidFill>
                <a:latin typeface="楷体_GB2312" pitchFamily="49" charset="-122"/>
                <a:ea typeface="楷体_GB2312" pitchFamily="49" charset="-122"/>
              </a:rPr>
              <a:t>      </a:t>
            </a:r>
            <a:r>
              <a:rPr lang="zh-CN" altLang="en-US" sz="3500" dirty="0">
                <a:latin typeface="楷体_GB2312" pitchFamily="49" charset="-122"/>
                <a:ea typeface="楷体_GB2312" pitchFamily="49" charset="-122"/>
              </a:rPr>
              <a:t>在有领导、有组织的统一规划和管理下，协调一致、有条不紊地开发信息资源，使各类信息以更高的效率和更低的成本充分发挥其作用。</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a:extLst>
              <a:ext uri="{FF2B5EF4-FFF2-40B4-BE49-F238E27FC236}">
                <a16:creationId xmlns:a16="http://schemas.microsoft.com/office/drawing/2014/main" id="{F50DBA43-82C3-4D00-B839-59B2FDB71E32}"/>
              </a:ext>
            </a:extLst>
          </p:cNvPr>
          <p:cNvSpPr>
            <a:spLocks noGrp="1" noChangeArrowheads="1"/>
          </p:cNvSpPr>
          <p:nvPr>
            <p:ph type="body" idx="1"/>
          </p:nvPr>
        </p:nvSpPr>
        <p:spPr>
          <a:xfrm>
            <a:off x="788989" y="1"/>
            <a:ext cx="8021637" cy="6564313"/>
          </a:xfrm>
        </p:spPr>
        <p:txBody>
          <a:bodyPr/>
          <a:lstStyle/>
          <a:p>
            <a:pPr eaLnBrk="1" hangingPunct="1">
              <a:lnSpc>
                <a:spcPct val="150000"/>
              </a:lnSpc>
              <a:buFontTx/>
              <a:buNone/>
            </a:pPr>
            <a:r>
              <a:rPr lang="zh-CN" altLang="en-US" sz="3500" dirty="0">
                <a:solidFill>
                  <a:srgbClr val="FFFF00"/>
                </a:solidFill>
                <a:latin typeface="楷体_GB2312" pitchFamily="49" charset="-122"/>
                <a:ea typeface="楷体_GB2312" pitchFamily="49" charset="-122"/>
              </a:rPr>
              <a:t> </a:t>
            </a:r>
            <a:r>
              <a:rPr lang="zh-CN" altLang="en-US" sz="4000" dirty="0">
                <a:solidFill>
                  <a:srgbClr val="0000FF"/>
                </a:solidFill>
                <a:latin typeface="楷体_GB2312" pitchFamily="49" charset="-122"/>
                <a:ea typeface="楷体_GB2312" pitchFamily="49" charset="-122"/>
              </a:rPr>
              <a:t>分目标：</a:t>
            </a:r>
          </a:p>
          <a:p>
            <a:pPr eaLnBrk="1" hangingPunct="1"/>
            <a:r>
              <a:rPr lang="zh-CN" altLang="en-US" b="1" dirty="0">
                <a:solidFill>
                  <a:srgbClr val="FFFF00"/>
                </a:solidFill>
                <a:latin typeface="楷体_GB2312" pitchFamily="49" charset="-122"/>
                <a:ea typeface="楷体_GB2312" pitchFamily="49" charset="-122"/>
              </a:rPr>
              <a:t>   </a:t>
            </a:r>
            <a:r>
              <a:rPr lang="zh-CN" altLang="en-US" b="1" dirty="0">
                <a:latin typeface="楷体_GB2312" pitchFamily="49" charset="-122"/>
                <a:ea typeface="楷体_GB2312" pitchFamily="49" charset="-122"/>
              </a:rPr>
              <a:t>（</a:t>
            </a:r>
            <a:r>
              <a:rPr lang="en-US" altLang="en-US" b="1" dirty="0">
                <a:latin typeface="楷体_GB2312" pitchFamily="49" charset="-122"/>
                <a:ea typeface="楷体_GB2312" pitchFamily="49" charset="-122"/>
              </a:rPr>
              <a:t>1</a:t>
            </a:r>
            <a:r>
              <a:rPr lang="zh-CN" altLang="en-US" b="1" dirty="0">
                <a:latin typeface="楷体_GB2312" pitchFamily="49" charset="-122"/>
                <a:ea typeface="楷体_GB2312" pitchFamily="49" charset="-122"/>
              </a:rPr>
              <a:t>）在管理方面，依客观经济规律，建立全面、科学、合理的信息管理机制，完善信息开发利用的保障体系。</a:t>
            </a:r>
          </a:p>
          <a:p>
            <a:pPr eaLnBrk="1" hangingPunct="1"/>
            <a:r>
              <a:rPr lang="zh-CN" altLang="en-US" b="1" dirty="0">
                <a:solidFill>
                  <a:srgbClr val="FFFF00"/>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a:t>
            </a:r>
            <a:r>
              <a:rPr lang="en-US" altLang="en-US" b="1" dirty="0">
                <a:solidFill>
                  <a:srgbClr val="0000FF"/>
                </a:solidFill>
                <a:latin typeface="楷体_GB2312" pitchFamily="49" charset="-122"/>
                <a:ea typeface="楷体_GB2312" pitchFamily="49" charset="-122"/>
              </a:rPr>
              <a:t>2</a:t>
            </a:r>
            <a:r>
              <a:rPr lang="zh-CN" altLang="en-US" b="1" dirty="0">
                <a:solidFill>
                  <a:srgbClr val="0000FF"/>
                </a:solidFill>
                <a:latin typeface="楷体_GB2312" pitchFamily="49" charset="-122"/>
                <a:ea typeface="楷体_GB2312" pitchFamily="49" charset="-122"/>
              </a:rPr>
              <a:t>）在收集开发方面，根据社会发展的需要来合理地组织、规划信息的开发，把相关的潜在信息及时、高效地转化为可用的信息资源。</a:t>
            </a:r>
          </a:p>
          <a:p>
            <a:pPr eaLnBrk="1" hangingPunct="1"/>
            <a:r>
              <a:rPr lang="zh-CN" altLang="en-US" b="1" dirty="0">
                <a:solidFill>
                  <a:srgbClr val="FFFF00"/>
                </a:solidFill>
                <a:latin typeface="楷体_GB2312" pitchFamily="49" charset="-122"/>
                <a:ea typeface="楷体_GB2312" pitchFamily="49" charset="-122"/>
              </a:rPr>
              <a:t>   </a:t>
            </a:r>
            <a:r>
              <a:rPr lang="zh-CN" altLang="en-US" b="1" dirty="0">
                <a:latin typeface="楷体_GB2312" pitchFamily="49" charset="-122"/>
                <a:ea typeface="楷体_GB2312" pitchFamily="49" charset="-122"/>
              </a:rPr>
              <a:t>（</a:t>
            </a:r>
            <a:r>
              <a:rPr lang="en-US" altLang="en-US" b="1" dirty="0">
                <a:latin typeface="楷体_GB2312" pitchFamily="49" charset="-122"/>
                <a:ea typeface="楷体_GB2312" pitchFamily="49" charset="-122"/>
              </a:rPr>
              <a:t>3</a:t>
            </a:r>
            <a:r>
              <a:rPr lang="zh-CN" altLang="en-US" b="1" dirty="0">
                <a:latin typeface="楷体_GB2312" pitchFamily="49" charset="-122"/>
                <a:ea typeface="楷体_GB2312" pitchFamily="49" charset="-122"/>
              </a:rPr>
              <a:t>）在整理利用方面，按照社会化、专业化和产业化的原则合理组织信息资源，使得信息资源能得到充分有效的利用。</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a:extLst>
              <a:ext uri="{FF2B5EF4-FFF2-40B4-BE49-F238E27FC236}">
                <a16:creationId xmlns:a16="http://schemas.microsoft.com/office/drawing/2014/main" id="{EE8D4EA9-ED38-44AD-8ED5-B22B7E25DA3D}"/>
              </a:ext>
            </a:extLst>
          </p:cNvPr>
          <p:cNvSpPr>
            <a:spLocks noGrp="1" noChangeArrowheads="1"/>
          </p:cNvSpPr>
          <p:nvPr>
            <p:ph idx="1"/>
          </p:nvPr>
        </p:nvSpPr>
        <p:spPr>
          <a:xfrm>
            <a:off x="632520" y="72008"/>
            <a:ext cx="8821736" cy="6525344"/>
          </a:xfrm>
        </p:spPr>
        <p:txBody>
          <a:bodyPr/>
          <a:lstStyle/>
          <a:p>
            <a:pPr eaLnBrk="1" hangingPunct="1">
              <a:lnSpc>
                <a:spcPct val="150000"/>
              </a:lnSpc>
              <a:buFontTx/>
              <a:buNone/>
            </a:pPr>
            <a:r>
              <a:rPr lang="zh-CN" altLang="en-US" sz="4000" dirty="0">
                <a:solidFill>
                  <a:srgbClr val="0000FF"/>
                </a:solidFill>
                <a:latin typeface="楷体_GB2312" pitchFamily="49" charset="-122"/>
                <a:ea typeface="楷体_GB2312" pitchFamily="49" charset="-122"/>
              </a:rPr>
              <a:t>（三）信息管理的层次与任务</a:t>
            </a:r>
          </a:p>
          <a:p>
            <a:pPr eaLnBrk="1" hangingPunct="1">
              <a:buFontTx/>
              <a:buNone/>
            </a:pPr>
            <a:r>
              <a:rPr lang="zh-CN" altLang="en-US" b="1" dirty="0">
                <a:latin typeface="楷体_GB2312" pitchFamily="49" charset="-122"/>
                <a:ea typeface="楷体_GB2312" pitchFamily="49" charset="-122"/>
              </a:rPr>
              <a:t>      任务：将信息资源与信息用户联系起来，科学地管理信息资源，最大限度地满足用户的信息需求。 </a:t>
            </a:r>
            <a:endParaRPr lang="en-US" altLang="zh-CN" b="1" dirty="0">
              <a:latin typeface="楷体_GB2312" pitchFamily="49" charset="-122"/>
              <a:ea typeface="楷体_GB2312" pitchFamily="49" charset="-122"/>
            </a:endParaRPr>
          </a:p>
          <a:p>
            <a:pPr eaLnBrk="1" hangingPunct="1">
              <a:buFontTx/>
              <a:buNone/>
            </a:pPr>
            <a:r>
              <a:rPr lang="en-US" altLang="zh-CN" b="1" dirty="0">
                <a:solidFill>
                  <a:srgbClr val="0000FF"/>
                </a:solidFill>
                <a:latin typeface="楷体_GB2312" pitchFamily="49" charset="-122"/>
                <a:ea typeface="楷体_GB2312" pitchFamily="49" charset="-122"/>
              </a:rPr>
              <a:t>  1. </a:t>
            </a:r>
            <a:r>
              <a:rPr lang="zh-CN" altLang="en-US" b="1" dirty="0">
                <a:solidFill>
                  <a:srgbClr val="0000FF"/>
                </a:solidFill>
                <a:latin typeface="楷体_GB2312" pitchFamily="49" charset="-122"/>
                <a:ea typeface="楷体_GB2312" pitchFamily="49" charset="-122"/>
              </a:rPr>
              <a:t>宏观层次</a:t>
            </a:r>
          </a:p>
          <a:p>
            <a:pPr eaLnBrk="1" hangingPunct="1">
              <a:buFontTx/>
              <a:buNone/>
            </a:pPr>
            <a:r>
              <a:rPr lang="en-US" altLang="zh-CN" dirty="0">
                <a:ea typeface="宋体" panose="02010600030101010101" pitchFamily="2" charset="-122"/>
              </a:rPr>
              <a:t>      </a:t>
            </a:r>
            <a:r>
              <a:rPr lang="zh-CN" altLang="en-US" b="1" dirty="0">
                <a:latin typeface="楷体_GB2312" pitchFamily="49" charset="-122"/>
                <a:ea typeface="楷体_GB2312" pitchFamily="49" charset="-122"/>
              </a:rPr>
              <a:t>从整个社会系统角度来看：</a:t>
            </a:r>
            <a:endParaRPr lang="en-US" altLang="zh-CN" b="1" dirty="0">
              <a:latin typeface="楷体_GB2312" pitchFamily="49" charset="-122"/>
              <a:ea typeface="楷体_GB2312" pitchFamily="49" charset="-122"/>
            </a:endParaRPr>
          </a:p>
          <a:p>
            <a:pPr lvl="2" eaLnBrk="1" hangingPunct="1">
              <a:buFont typeface="Wingdings" panose="05000000000000000000" pitchFamily="2" charset="2"/>
              <a:buChar char="n"/>
            </a:pPr>
            <a:r>
              <a:rPr lang="zh-CN" altLang="en-US" sz="2800" dirty="0">
                <a:solidFill>
                  <a:srgbClr val="FFFF00"/>
                </a:solidFill>
                <a:latin typeface="楷体_GB2312" pitchFamily="49" charset="-122"/>
                <a:ea typeface="楷体_GB2312" pitchFamily="49" charset="-122"/>
              </a:rPr>
              <a:t> </a:t>
            </a:r>
            <a:r>
              <a:rPr lang="zh-CN" altLang="en-US" sz="2800" dirty="0">
                <a:solidFill>
                  <a:srgbClr val="000099"/>
                </a:solidFill>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制定信息的开发战略、方针和政策</a:t>
            </a:r>
            <a:endParaRPr lang="en-US" altLang="zh-CN" sz="2800" dirty="0">
              <a:solidFill>
                <a:srgbClr val="0000FF"/>
              </a:solidFill>
              <a:latin typeface="楷体_GB2312" pitchFamily="49" charset="-122"/>
              <a:ea typeface="楷体_GB2312" pitchFamily="49" charset="-122"/>
            </a:endParaRPr>
          </a:p>
          <a:p>
            <a:pPr lvl="2" eaLnBrk="1" hangingPunct="1">
              <a:buFont typeface="Wingdings" panose="05000000000000000000" pitchFamily="2" charset="2"/>
              <a:buChar char="n"/>
            </a:pPr>
            <a:r>
              <a:rPr lang="zh-CN" altLang="en-US" sz="2800" dirty="0">
                <a:solidFill>
                  <a:srgbClr val="0000FF"/>
                </a:solidFill>
                <a:latin typeface="楷体_GB2312" pitchFamily="49" charset="-122"/>
                <a:ea typeface="楷体_GB2312" pitchFamily="49" charset="-122"/>
              </a:rPr>
              <a:t>  制定与信息管理相关的法规</a:t>
            </a:r>
            <a:endParaRPr lang="en-US" altLang="zh-CN" sz="2800" dirty="0">
              <a:solidFill>
                <a:srgbClr val="0000FF"/>
              </a:solidFill>
              <a:latin typeface="楷体_GB2312" pitchFamily="49" charset="-122"/>
              <a:ea typeface="楷体_GB2312" pitchFamily="49" charset="-122"/>
            </a:endParaRPr>
          </a:p>
          <a:p>
            <a:pPr lvl="2" eaLnBrk="1" hangingPunct="1">
              <a:buFont typeface="Wingdings" panose="05000000000000000000" pitchFamily="2" charset="2"/>
              <a:buChar char="n"/>
            </a:pPr>
            <a:r>
              <a:rPr lang="zh-CN" altLang="en-US" sz="2800" dirty="0">
                <a:solidFill>
                  <a:srgbClr val="0000FF"/>
                </a:solidFill>
                <a:latin typeface="楷体_GB2312" pitchFamily="49" charset="-122"/>
                <a:ea typeface="楷体_GB2312" pitchFamily="49" charset="-122"/>
              </a:rPr>
              <a:t>  综合运用经济、法律和行政手段协调</a:t>
            </a:r>
            <a:endParaRPr lang="en-US" altLang="zh-CN" sz="2800" dirty="0">
              <a:solidFill>
                <a:srgbClr val="0000FF"/>
              </a:solidFill>
              <a:latin typeface="楷体_GB2312" pitchFamily="49" charset="-122"/>
              <a:ea typeface="楷体_GB2312" pitchFamily="49" charset="-122"/>
            </a:endParaRPr>
          </a:p>
          <a:p>
            <a:pPr lvl="2" eaLnBrk="1" hangingPunct="1">
              <a:buFont typeface="Wingdings" panose="05000000000000000000" pitchFamily="2" charset="2"/>
              <a:buChar char="n"/>
            </a:pPr>
            <a:r>
              <a:rPr lang="zh-CN" altLang="en-US" sz="2800" dirty="0">
                <a:solidFill>
                  <a:srgbClr val="0000FF"/>
                </a:solidFill>
                <a:latin typeface="楷体_GB2312" pitchFamily="49" charset="-122"/>
                <a:ea typeface="楷体_GB2312" pitchFamily="49" charset="-122"/>
              </a:rPr>
              <a:t>  加强国家信息基础设施和信息管理网络的建设</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a:extLst>
              <a:ext uri="{FF2B5EF4-FFF2-40B4-BE49-F238E27FC236}">
                <a16:creationId xmlns:a16="http://schemas.microsoft.com/office/drawing/2014/main" id="{56F29C81-5DBE-46DF-B021-41F8FA2BD752}"/>
              </a:ext>
            </a:extLst>
          </p:cNvPr>
          <p:cNvSpPr>
            <a:spLocks noGrp="1" noChangeArrowheads="1"/>
          </p:cNvSpPr>
          <p:nvPr>
            <p:ph idx="1"/>
          </p:nvPr>
        </p:nvSpPr>
        <p:spPr>
          <a:xfrm>
            <a:off x="739774" y="116632"/>
            <a:ext cx="8245673" cy="6564312"/>
          </a:xfrm>
        </p:spPr>
        <p:txBody>
          <a:bodyPr/>
          <a:lstStyle/>
          <a:p>
            <a:pPr eaLnBrk="1" hangingPunct="1">
              <a:lnSpc>
                <a:spcPct val="150000"/>
              </a:lnSpc>
              <a:buFontTx/>
              <a:buNone/>
            </a:pPr>
            <a:r>
              <a:rPr lang="zh-CN" altLang="en-US" sz="3600" dirty="0">
                <a:solidFill>
                  <a:srgbClr val="0000FF"/>
                </a:solidFill>
                <a:latin typeface="楷体_GB2312" pitchFamily="49" charset="-122"/>
                <a:ea typeface="楷体_GB2312" pitchFamily="49" charset="-122"/>
              </a:rPr>
              <a:t> </a:t>
            </a:r>
            <a:r>
              <a:rPr lang="en-US" altLang="zh-CN" sz="3600" dirty="0">
                <a:solidFill>
                  <a:srgbClr val="0000FF"/>
                </a:solidFill>
                <a:latin typeface="楷体_GB2312" pitchFamily="49" charset="-122"/>
                <a:ea typeface="楷体_GB2312" pitchFamily="49" charset="-122"/>
              </a:rPr>
              <a:t>2. </a:t>
            </a:r>
            <a:r>
              <a:rPr lang="zh-CN" altLang="en-US" sz="3600" dirty="0">
                <a:solidFill>
                  <a:srgbClr val="0000FF"/>
                </a:solidFill>
                <a:latin typeface="楷体_GB2312" pitchFamily="49" charset="-122"/>
                <a:ea typeface="楷体_GB2312" pitchFamily="49" charset="-122"/>
              </a:rPr>
              <a:t>中观层次</a:t>
            </a:r>
          </a:p>
          <a:p>
            <a:pPr eaLnBrk="1" hangingPunct="1">
              <a:lnSpc>
                <a:spcPct val="150000"/>
              </a:lnSpc>
              <a:buFontTx/>
              <a:buNone/>
            </a:pPr>
            <a:r>
              <a:rPr lang="zh-CN" altLang="en-US" b="1" dirty="0">
                <a:latin typeface="楷体_GB2312" pitchFamily="49" charset="-122"/>
                <a:ea typeface="楷体_GB2312" pitchFamily="49" charset="-122"/>
              </a:rPr>
              <a:t>      一般由各地区、各行业的信息管理部门通过制定地区或行业政策法规来组织、协调本地区或行业内的信息管理活动。</a:t>
            </a:r>
            <a:endParaRPr lang="en-US" altLang="zh-CN" b="1" dirty="0">
              <a:latin typeface="楷体_GB2312" pitchFamily="49" charset="-122"/>
              <a:ea typeface="楷体_GB2312" pitchFamily="49" charset="-122"/>
            </a:endParaRPr>
          </a:p>
          <a:p>
            <a:pPr eaLnBrk="1" hangingPunct="1">
              <a:lnSpc>
                <a:spcPct val="150000"/>
              </a:lnSpc>
              <a:buFontTx/>
              <a:buNone/>
            </a:pPr>
            <a:r>
              <a:rPr lang="en-US" altLang="zh-CN" b="1" dirty="0">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主要任务是在本地区、本行业范围内组织、协调信息的开发利用活动。</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776090C0-BCC9-47E4-B499-5421011E8818}"/>
              </a:ext>
            </a:extLst>
          </p:cNvPr>
          <p:cNvSpPr>
            <a:spLocks noGrp="1" noChangeArrowheads="1"/>
          </p:cNvSpPr>
          <p:nvPr>
            <p:ph idx="1"/>
          </p:nvPr>
        </p:nvSpPr>
        <p:spPr>
          <a:xfrm>
            <a:off x="757238" y="293688"/>
            <a:ext cx="8020050" cy="6564312"/>
          </a:xfrm>
        </p:spPr>
        <p:txBody>
          <a:bodyPr/>
          <a:lstStyle/>
          <a:p>
            <a:pPr eaLnBrk="1" hangingPunct="1">
              <a:buFontTx/>
              <a:buNone/>
            </a:pPr>
            <a:r>
              <a:rPr lang="en-US" altLang="zh-CN" sz="3600" dirty="0">
                <a:solidFill>
                  <a:srgbClr val="0000FF"/>
                </a:solidFill>
                <a:latin typeface="楷体_GB2312" pitchFamily="49" charset="-122"/>
                <a:ea typeface="楷体_GB2312" pitchFamily="49" charset="-122"/>
              </a:rPr>
              <a:t>3. </a:t>
            </a:r>
            <a:r>
              <a:rPr lang="zh-CN" altLang="zh-CN" sz="3600" dirty="0">
                <a:solidFill>
                  <a:srgbClr val="0000FF"/>
                </a:solidFill>
                <a:latin typeface="楷体_GB2312" pitchFamily="49" charset="-122"/>
                <a:ea typeface="楷体_GB2312" pitchFamily="49" charset="-122"/>
              </a:rPr>
              <a:t>微观层次</a:t>
            </a:r>
          </a:p>
          <a:p>
            <a:pPr eaLnBrk="1" hangingPunct="1">
              <a:lnSpc>
                <a:spcPct val="150000"/>
              </a:lnSpc>
              <a:buFontTx/>
              <a:buNone/>
            </a:pPr>
            <a:r>
              <a:rPr lang="zh-CN" altLang="en-US" sz="3600" dirty="0">
                <a:solidFill>
                  <a:srgbClr val="000099"/>
                </a:solidFill>
                <a:latin typeface="楷体_GB2312" pitchFamily="49" charset="-122"/>
                <a:ea typeface="楷体_GB2312" pitchFamily="49" charset="-122"/>
              </a:rPr>
              <a:t>     </a:t>
            </a:r>
            <a:r>
              <a:rPr lang="zh-CN" altLang="en-US" b="1" dirty="0">
                <a:latin typeface="楷体_GB2312" pitchFamily="49" charset="-122"/>
                <a:ea typeface="楷体_GB2312" pitchFamily="49" charset="-122"/>
              </a:rPr>
              <a:t>一般由各级政府部门、企业和其它组织机构实施，主要包括以下任务：</a:t>
            </a:r>
          </a:p>
          <a:p>
            <a:pPr lvl="2" indent="-1295400" algn="ctr">
              <a:lnSpc>
                <a:spcPct val="150000"/>
              </a:lnSpc>
              <a:buNone/>
            </a:pPr>
            <a:r>
              <a:rPr lang="zh-CN" altLang="en-US" sz="3200" dirty="0">
                <a:solidFill>
                  <a:srgbClr val="0000FF"/>
                </a:solidFill>
                <a:latin typeface="楷体_GB2312" pitchFamily="49" charset="-122"/>
                <a:ea typeface="楷体_GB2312" pitchFamily="49" charset="-122"/>
              </a:rPr>
              <a:t>制定信息规划</a:t>
            </a:r>
          </a:p>
          <a:p>
            <a:pPr lvl="2" indent="-1295400" algn="ctr">
              <a:lnSpc>
                <a:spcPct val="150000"/>
              </a:lnSpc>
              <a:buNone/>
            </a:pPr>
            <a:r>
              <a:rPr lang="zh-CN" altLang="en-US" sz="3200" dirty="0">
                <a:solidFill>
                  <a:srgbClr val="0000FF"/>
                </a:solidFill>
                <a:latin typeface="楷体_GB2312" pitchFamily="49" charset="-122"/>
                <a:ea typeface="楷体_GB2312" pitchFamily="49" charset="-122"/>
              </a:rPr>
              <a:t>收集信息</a:t>
            </a:r>
          </a:p>
          <a:p>
            <a:pPr lvl="2" indent="-1295400" algn="ctr">
              <a:lnSpc>
                <a:spcPct val="150000"/>
              </a:lnSpc>
              <a:buNone/>
            </a:pPr>
            <a:r>
              <a:rPr lang="zh-CN" altLang="en-US" sz="3200" dirty="0">
                <a:solidFill>
                  <a:srgbClr val="0000FF"/>
                </a:solidFill>
                <a:latin typeface="楷体_GB2312" pitchFamily="49" charset="-122"/>
                <a:ea typeface="楷体_GB2312" pitchFamily="49" charset="-122"/>
              </a:rPr>
              <a:t>处理信息</a:t>
            </a:r>
          </a:p>
          <a:p>
            <a:pPr lvl="2" indent="-1295400" algn="ctr">
              <a:lnSpc>
                <a:spcPct val="150000"/>
              </a:lnSpc>
              <a:buNone/>
            </a:pPr>
            <a:r>
              <a:rPr lang="zh-CN" altLang="en-US" sz="3200" dirty="0">
                <a:solidFill>
                  <a:srgbClr val="0000FF"/>
                </a:solidFill>
                <a:latin typeface="楷体_GB2312" pitchFamily="49" charset="-122"/>
                <a:ea typeface="楷体_GB2312" pitchFamily="49" charset="-122"/>
              </a:rPr>
              <a:t>分析信息</a:t>
            </a:r>
          </a:p>
          <a:p>
            <a:pPr lvl="2" indent="-1295400" algn="ctr">
              <a:lnSpc>
                <a:spcPct val="150000"/>
              </a:lnSpc>
              <a:buNone/>
            </a:pPr>
            <a:r>
              <a:rPr lang="zh-CN" altLang="en-US" sz="3200" dirty="0">
                <a:solidFill>
                  <a:srgbClr val="0000FF"/>
                </a:solidFill>
                <a:latin typeface="楷体_GB2312" pitchFamily="49" charset="-122"/>
                <a:ea typeface="楷体_GB2312" pitchFamily="49" charset="-122"/>
              </a:rPr>
              <a:t>利用信息</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a:extLst>
              <a:ext uri="{FF2B5EF4-FFF2-40B4-BE49-F238E27FC236}">
                <a16:creationId xmlns:a16="http://schemas.microsoft.com/office/drawing/2014/main" id="{D84CC1F8-8F11-45A4-A487-85774DB86204}"/>
              </a:ext>
            </a:extLst>
          </p:cNvPr>
          <p:cNvSpPr>
            <a:spLocks noGrp="1" noChangeArrowheads="1"/>
          </p:cNvSpPr>
          <p:nvPr>
            <p:ph idx="1"/>
          </p:nvPr>
        </p:nvSpPr>
        <p:spPr>
          <a:xfrm>
            <a:off x="658814" y="321071"/>
            <a:ext cx="8182618" cy="6564313"/>
          </a:xfrm>
        </p:spPr>
        <p:txBody>
          <a:bodyPr/>
          <a:lstStyle/>
          <a:p>
            <a:pPr eaLnBrk="1" hangingPunct="1">
              <a:buFontTx/>
              <a:buNone/>
            </a:pPr>
            <a:r>
              <a:rPr lang="zh-CN" altLang="en-US" sz="4000" dirty="0">
                <a:solidFill>
                  <a:srgbClr val="0000FF"/>
                </a:solidFill>
                <a:latin typeface="楷体_GB2312" pitchFamily="49" charset="-122"/>
                <a:ea typeface="楷体_GB2312" pitchFamily="49" charset="-122"/>
              </a:rPr>
              <a:t>（四）</a:t>
            </a:r>
            <a:r>
              <a:rPr lang="zh-CN" altLang="zh-CN" sz="4000" dirty="0">
                <a:solidFill>
                  <a:srgbClr val="0000FF"/>
                </a:solidFill>
                <a:latin typeface="楷体_GB2312" pitchFamily="49" charset="-122"/>
                <a:ea typeface="楷体_GB2312" pitchFamily="49" charset="-122"/>
              </a:rPr>
              <a:t>信息管理的性质</a:t>
            </a:r>
          </a:p>
          <a:p>
            <a:pPr lvl="2" eaLnBrk="1" hangingPunct="1">
              <a:lnSpc>
                <a:spcPct val="150000"/>
              </a:lnSpc>
              <a:buFont typeface="Wingdings" panose="05000000000000000000" pitchFamily="2" charset="2"/>
              <a:buChar char="n"/>
            </a:pPr>
            <a:r>
              <a:rPr lang="zh-CN" altLang="en-US" sz="2800" dirty="0">
                <a:latin typeface="楷体_GB2312" pitchFamily="49" charset="-122"/>
                <a:ea typeface="楷体_GB2312" pitchFamily="49" charset="-122"/>
              </a:rPr>
              <a:t> </a:t>
            </a:r>
            <a:r>
              <a:rPr lang="zh-CN" altLang="en-US" sz="3200" dirty="0">
                <a:latin typeface="楷体_GB2312" pitchFamily="49" charset="-122"/>
                <a:ea typeface="楷体_GB2312" pitchFamily="49" charset="-122"/>
              </a:rPr>
              <a:t>信息管理具有社会性、专业性、服务性。</a:t>
            </a:r>
            <a:endParaRPr lang="en-US" altLang="zh-CN" sz="3200" dirty="0">
              <a:latin typeface="楷体_GB2312" pitchFamily="49" charset="-122"/>
              <a:ea typeface="楷体_GB2312" pitchFamily="49" charset="-122"/>
            </a:endParaRPr>
          </a:p>
          <a:p>
            <a:pPr lvl="2" eaLnBrk="1" hangingPunct="1">
              <a:lnSpc>
                <a:spcPct val="150000"/>
              </a:lnSpc>
              <a:buFont typeface="Wingdings" panose="05000000000000000000" pitchFamily="2" charset="2"/>
              <a:buChar char="n"/>
            </a:pPr>
            <a:r>
              <a:rPr lang="zh-CN" altLang="en-US" sz="3200" dirty="0">
                <a:solidFill>
                  <a:srgbClr val="0000FF"/>
                </a:solidFill>
                <a:latin typeface="楷体_GB2312" pitchFamily="49" charset="-122"/>
                <a:ea typeface="楷体_GB2312" pitchFamily="49" charset="-122"/>
              </a:rPr>
              <a:t>社会性是指信息管理活动是人类社会一种特有的活动，并且涉及社会的多个领域，同时也受各种社会因素诸如政治、经济、科技、文化等的影响。</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a:extLst>
              <a:ext uri="{FF2B5EF4-FFF2-40B4-BE49-F238E27FC236}">
                <a16:creationId xmlns:a16="http://schemas.microsoft.com/office/drawing/2014/main" id="{B38A2113-2635-4671-B65D-5C2E1EBFF722}"/>
              </a:ext>
            </a:extLst>
          </p:cNvPr>
          <p:cNvSpPr>
            <a:spLocks noGrp="1" noChangeArrowheads="1"/>
          </p:cNvSpPr>
          <p:nvPr>
            <p:ph idx="1"/>
          </p:nvPr>
        </p:nvSpPr>
        <p:spPr>
          <a:xfrm>
            <a:off x="642938" y="116632"/>
            <a:ext cx="9134598" cy="5628208"/>
          </a:xfrm>
        </p:spPr>
        <p:txBody>
          <a:bodyPr/>
          <a:lstStyle/>
          <a:p>
            <a:pPr marL="0" indent="0">
              <a:lnSpc>
                <a:spcPct val="150000"/>
              </a:lnSpc>
              <a:buNone/>
            </a:pPr>
            <a:r>
              <a:rPr lang="zh-CN" altLang="en-US" sz="4000" dirty="0">
                <a:solidFill>
                  <a:srgbClr val="0000FF"/>
                </a:solidFill>
                <a:latin typeface="楷体_GB2312" pitchFamily="49" charset="-122"/>
                <a:ea typeface="楷体_GB2312" pitchFamily="49" charset="-122"/>
              </a:rPr>
              <a:t>（四）</a:t>
            </a:r>
            <a:r>
              <a:rPr lang="zh-CN" altLang="zh-CN" sz="4000" dirty="0">
                <a:solidFill>
                  <a:srgbClr val="0000FF"/>
                </a:solidFill>
                <a:latin typeface="楷体_GB2312" pitchFamily="49" charset="-122"/>
                <a:ea typeface="楷体_GB2312" pitchFamily="49" charset="-122"/>
              </a:rPr>
              <a:t>信息管理的性质</a:t>
            </a:r>
          </a:p>
          <a:p>
            <a:pPr eaLnBrk="1" hangingPunct="1">
              <a:lnSpc>
                <a:spcPct val="150000"/>
              </a:lnSpc>
            </a:pPr>
            <a:r>
              <a:rPr lang="zh-CN" altLang="en-US" b="1" dirty="0">
                <a:solidFill>
                  <a:srgbClr val="000099"/>
                </a:solidFill>
                <a:latin typeface="楷体_GB2312" pitchFamily="49" charset="-122"/>
                <a:ea typeface="楷体_GB2312" pitchFamily="49" charset="-122"/>
              </a:rPr>
              <a:t>    </a:t>
            </a:r>
            <a:r>
              <a:rPr lang="zh-CN" altLang="en-US" b="1" dirty="0">
                <a:latin typeface="楷体_GB2312" pitchFamily="49" charset="-122"/>
                <a:ea typeface="楷体_GB2312" pitchFamily="49" charset="-122"/>
              </a:rPr>
              <a:t>专业性是指在信息管理过程中，不但需要专门的信息技术，还需要丰富的科学文化知识和其它相关学科的知识，在进行信息分析时还需要相应的科学研究方法。</a:t>
            </a:r>
            <a:endParaRPr lang="en-US" altLang="zh-CN" b="1" dirty="0">
              <a:latin typeface="楷体_GB2312" pitchFamily="49" charset="-122"/>
              <a:ea typeface="楷体_GB2312" pitchFamily="49" charset="-122"/>
            </a:endParaRPr>
          </a:p>
          <a:p>
            <a:pPr eaLnBrk="1" hangingPunct="1">
              <a:lnSpc>
                <a:spcPct val="150000"/>
              </a:lnSpc>
            </a:pPr>
            <a:r>
              <a:rPr lang="zh-CN" altLang="en-US" b="1" dirty="0">
                <a:solidFill>
                  <a:srgbClr val="000099"/>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服务性是指信息管理对信息进行收集、整理和分析，其最终目的是将形成的信息产品提供给信息用户所用，最大限度地满足用户的信息需求。</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a:extLst>
              <a:ext uri="{FF2B5EF4-FFF2-40B4-BE49-F238E27FC236}">
                <a16:creationId xmlns:a16="http://schemas.microsoft.com/office/drawing/2014/main" id="{18A83DE2-DE32-4224-B086-E8E325AE861C}"/>
              </a:ext>
            </a:extLst>
          </p:cNvPr>
          <p:cNvSpPr>
            <a:spLocks noGrp="1" noChangeArrowheads="1"/>
          </p:cNvSpPr>
          <p:nvPr>
            <p:ph idx="1"/>
          </p:nvPr>
        </p:nvSpPr>
        <p:spPr>
          <a:xfrm>
            <a:off x="642938" y="293688"/>
            <a:ext cx="8020050" cy="6564312"/>
          </a:xfrm>
        </p:spPr>
        <p:txBody>
          <a:bodyPr/>
          <a:lstStyle/>
          <a:p>
            <a:pPr eaLnBrk="1" hangingPunct="1">
              <a:buFontTx/>
              <a:buNone/>
            </a:pPr>
            <a:r>
              <a:rPr lang="zh-CN" altLang="en-US" sz="4000" dirty="0">
                <a:solidFill>
                  <a:srgbClr val="0000FF"/>
                </a:solidFill>
                <a:latin typeface="楷体_GB2312" pitchFamily="49" charset="-122"/>
                <a:ea typeface="楷体_GB2312" pitchFamily="49" charset="-122"/>
              </a:rPr>
              <a:t>（五）有效信息管理的途径</a:t>
            </a:r>
          </a:p>
          <a:p>
            <a:pPr>
              <a:spcBef>
                <a:spcPts val="1200"/>
              </a:spcBef>
              <a:buNone/>
            </a:pPr>
            <a:r>
              <a:rPr lang="zh-CN" altLang="en-US" b="1" dirty="0">
                <a:latin typeface="楷体_GB2312" pitchFamily="49" charset="-122"/>
                <a:ea typeface="楷体_GB2312" pitchFamily="49" charset="-122"/>
              </a:rPr>
              <a:t>      为了保证对数据和信息实行有效的管理，必须实现信息管理标准化。信息管理标准化包含：</a:t>
            </a:r>
          </a:p>
          <a:p>
            <a:pPr>
              <a:spcBef>
                <a:spcPts val="1200"/>
              </a:spcBef>
              <a:buNone/>
            </a:pPr>
            <a:r>
              <a:rPr lang="zh-CN" altLang="en-US" b="1" dirty="0">
                <a:solidFill>
                  <a:srgbClr val="FFFF00"/>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a:t>
            </a:r>
            <a:r>
              <a:rPr lang="en-US" altLang="en-US" b="1" dirty="0">
                <a:solidFill>
                  <a:srgbClr val="0000FF"/>
                </a:solidFill>
                <a:latin typeface="楷体_GB2312" pitchFamily="49" charset="-122"/>
                <a:ea typeface="楷体_GB2312" pitchFamily="49" charset="-122"/>
              </a:rPr>
              <a:t>1</a:t>
            </a:r>
            <a:r>
              <a:rPr lang="zh-CN" altLang="en-US" b="1" dirty="0">
                <a:solidFill>
                  <a:srgbClr val="0000FF"/>
                </a:solidFill>
                <a:latin typeface="楷体_GB2312" pitchFamily="49" charset="-122"/>
                <a:ea typeface="楷体_GB2312" pitchFamily="49" charset="-122"/>
              </a:rPr>
              <a:t>）原始数据收集制度化</a:t>
            </a:r>
          </a:p>
          <a:p>
            <a:pPr eaLnBrk="1" hangingPunct="1">
              <a:buFontTx/>
              <a:buNone/>
            </a:pPr>
            <a:r>
              <a:rPr lang="zh-CN" altLang="en-US" b="1" dirty="0">
                <a:solidFill>
                  <a:srgbClr val="0000FF"/>
                </a:solidFill>
                <a:latin typeface="楷体_GB2312" pitchFamily="49" charset="-122"/>
                <a:ea typeface="楷体_GB2312" pitchFamily="49" charset="-122"/>
              </a:rPr>
              <a:t>             必须以责任制的形式责任到岗。</a:t>
            </a:r>
          </a:p>
          <a:p>
            <a:pPr eaLnBrk="1" hangingPunct="1">
              <a:buFontTx/>
              <a:buNone/>
            </a:pPr>
            <a:r>
              <a:rPr lang="zh-CN" altLang="en-US" b="1" dirty="0">
                <a:solidFill>
                  <a:srgbClr val="0000FF"/>
                </a:solidFill>
                <a:latin typeface="楷体_GB2312" pitchFamily="49" charset="-122"/>
                <a:ea typeface="楷体_GB2312" pitchFamily="49" charset="-122"/>
              </a:rPr>
              <a:t>    （</a:t>
            </a:r>
            <a:r>
              <a:rPr lang="en-US" altLang="en-US" b="1" dirty="0">
                <a:solidFill>
                  <a:srgbClr val="0000FF"/>
                </a:solidFill>
                <a:latin typeface="楷体_GB2312" pitchFamily="49" charset="-122"/>
                <a:ea typeface="楷体_GB2312" pitchFamily="49" charset="-122"/>
              </a:rPr>
              <a:t>2</a:t>
            </a:r>
            <a:r>
              <a:rPr lang="zh-CN" altLang="en-US" b="1" dirty="0">
                <a:solidFill>
                  <a:srgbClr val="0000FF"/>
                </a:solidFill>
                <a:latin typeface="楷体_GB2312" pitchFamily="49" charset="-122"/>
                <a:ea typeface="楷体_GB2312" pitchFamily="49" charset="-122"/>
              </a:rPr>
              <a:t>）信息载体规范化</a:t>
            </a:r>
          </a:p>
          <a:p>
            <a:pPr eaLnBrk="1" hangingPunct="1">
              <a:buFontTx/>
              <a:buNone/>
            </a:pPr>
            <a:r>
              <a:rPr lang="zh-CN" altLang="en-US" b="1" dirty="0">
                <a:solidFill>
                  <a:srgbClr val="0000FF"/>
                </a:solidFill>
                <a:latin typeface="楷体_GB2312" pitchFamily="49" charset="-122"/>
                <a:ea typeface="楷体_GB2312" pitchFamily="49" charset="-122"/>
              </a:rPr>
              <a:t>    （</a:t>
            </a:r>
            <a:r>
              <a:rPr lang="en-US" altLang="en-US" b="1" dirty="0">
                <a:solidFill>
                  <a:srgbClr val="0000FF"/>
                </a:solidFill>
                <a:latin typeface="楷体_GB2312" pitchFamily="49" charset="-122"/>
                <a:ea typeface="楷体_GB2312" pitchFamily="49" charset="-122"/>
              </a:rPr>
              <a:t>3</a:t>
            </a:r>
            <a:r>
              <a:rPr lang="zh-CN" altLang="en-US" b="1" dirty="0">
                <a:solidFill>
                  <a:srgbClr val="0000FF"/>
                </a:solidFill>
                <a:latin typeface="楷体_GB2312" pitchFamily="49" charset="-122"/>
                <a:ea typeface="楷体_GB2312" pitchFamily="49" charset="-122"/>
              </a:rPr>
              <a:t>）信息加工程序化</a:t>
            </a:r>
          </a:p>
          <a:p>
            <a:pPr eaLnBrk="1" hangingPunct="1">
              <a:buFontTx/>
              <a:buNone/>
            </a:pPr>
            <a:r>
              <a:rPr lang="en-US" altLang="en-US" b="1" dirty="0">
                <a:solidFill>
                  <a:srgbClr val="0000FF"/>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a:t>
            </a:r>
            <a:r>
              <a:rPr lang="en-US" altLang="en-US" b="1" dirty="0">
                <a:solidFill>
                  <a:srgbClr val="0000FF"/>
                </a:solidFill>
                <a:latin typeface="楷体_GB2312" pitchFamily="49" charset="-122"/>
                <a:ea typeface="楷体_GB2312" pitchFamily="49" charset="-122"/>
              </a:rPr>
              <a:t>4</a:t>
            </a:r>
            <a:r>
              <a:rPr lang="zh-CN" altLang="en-US" b="1" dirty="0">
                <a:solidFill>
                  <a:srgbClr val="0000FF"/>
                </a:solidFill>
                <a:latin typeface="楷体_GB2312" pitchFamily="49" charset="-122"/>
                <a:ea typeface="楷体_GB2312" pitchFamily="49" charset="-122"/>
              </a:rPr>
              <a:t>）信息传递工艺化</a:t>
            </a:r>
          </a:p>
          <a:p>
            <a:pPr eaLnBrk="1" hangingPunct="1">
              <a:buFontTx/>
              <a:buNone/>
            </a:pPr>
            <a:r>
              <a:rPr lang="en-US" altLang="en-US" b="1" dirty="0">
                <a:solidFill>
                  <a:srgbClr val="0000FF"/>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a:t>
            </a:r>
            <a:r>
              <a:rPr lang="en-US" altLang="en-US" b="1" dirty="0">
                <a:solidFill>
                  <a:srgbClr val="0000FF"/>
                </a:solidFill>
                <a:latin typeface="楷体_GB2312" pitchFamily="49" charset="-122"/>
                <a:ea typeface="楷体_GB2312" pitchFamily="49" charset="-122"/>
              </a:rPr>
              <a:t>5</a:t>
            </a:r>
            <a:r>
              <a:rPr lang="zh-CN" altLang="en-US" b="1" dirty="0">
                <a:solidFill>
                  <a:srgbClr val="0000FF"/>
                </a:solidFill>
                <a:latin typeface="楷体_GB2312" pitchFamily="49" charset="-122"/>
                <a:ea typeface="楷体_GB2312" pitchFamily="49" charset="-122"/>
              </a:rPr>
              <a:t>）信息分类代码化</a:t>
            </a:r>
          </a:p>
          <a:p>
            <a:pPr eaLnBrk="1" hangingPunct="1">
              <a:lnSpc>
                <a:spcPct val="150000"/>
              </a:lnSpc>
              <a:buFontTx/>
              <a:buNone/>
            </a:pPr>
            <a:r>
              <a:rPr lang="zh-CN" altLang="en-US" b="1" dirty="0">
                <a:solidFill>
                  <a:srgbClr val="000099"/>
                </a:solidFill>
                <a:latin typeface="楷体_GB2312" pitchFamily="49" charset="-122"/>
                <a:ea typeface="楷体_GB2312" pitchFamily="49" charset="-122"/>
              </a:rPr>
              <a:t>  </a:t>
            </a:r>
            <a:endParaRPr lang="zh-CN" altLang="en-US" b="1" dirty="0">
              <a:solidFill>
                <a:srgbClr val="FFFF00"/>
              </a:solidFill>
              <a:latin typeface="楷体_GB2312" pitchFamily="49" charset="-122"/>
              <a:ea typeface="楷体_GB2312"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en-US" dirty="0"/>
              <a:t>第一章  物流信息管理概述</a:t>
            </a:r>
          </a:p>
        </p:txBody>
      </p:sp>
      <p:sp>
        <p:nvSpPr>
          <p:cNvPr id="2" name="内容占位符 1"/>
          <p:cNvSpPr>
            <a:spLocks noGrp="1"/>
          </p:cNvSpPr>
          <p:nvPr>
            <p:ph idx="1"/>
          </p:nvPr>
        </p:nvSpPr>
        <p:spPr/>
        <p:txBody>
          <a:bodyPr/>
          <a:lstStyle/>
          <a:p>
            <a:r>
              <a:rPr lang="zh-CN" altLang="en-US" dirty="0"/>
              <a:t>第一节 数据与信息</a:t>
            </a:r>
          </a:p>
          <a:p>
            <a:r>
              <a:rPr lang="zh-CN" altLang="en-US" dirty="0"/>
              <a:t>第二节 信息技术与信息管理</a:t>
            </a:r>
          </a:p>
          <a:p>
            <a:r>
              <a:rPr lang="zh-CN" altLang="en-US" dirty="0"/>
              <a:t>第三节 物流信息与物流信息管理</a:t>
            </a:r>
          </a:p>
          <a:p>
            <a:r>
              <a:rPr lang="zh-CN" altLang="en-US" dirty="0"/>
              <a:t>第四节 物流信息化建设</a:t>
            </a:r>
          </a:p>
        </p:txBody>
      </p:sp>
    </p:spTree>
    <p:extLst>
      <p:ext uri="{BB962C8B-B14F-4D97-AF65-F5344CB8AC3E}">
        <p14:creationId xmlns:p14="http://schemas.microsoft.com/office/powerpoint/2010/main" val="385607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209F35-3671-4F4C-9A7F-028BE273DFD9}"/>
              </a:ext>
            </a:extLst>
          </p:cNvPr>
          <p:cNvSpPr>
            <a:spLocks noGrp="1"/>
          </p:cNvSpPr>
          <p:nvPr>
            <p:ph type="title"/>
          </p:nvPr>
        </p:nvSpPr>
        <p:spPr/>
        <p:txBody>
          <a:bodyPr/>
          <a:lstStyle/>
          <a:p>
            <a:r>
              <a:rPr lang="zh-CN" altLang="en-US" dirty="0"/>
              <a:t>第三节  物流信息与物流信息管理</a:t>
            </a:r>
          </a:p>
        </p:txBody>
      </p:sp>
      <p:sp>
        <p:nvSpPr>
          <p:cNvPr id="3" name="内容占位符 2">
            <a:extLst>
              <a:ext uri="{FF2B5EF4-FFF2-40B4-BE49-F238E27FC236}">
                <a16:creationId xmlns:a16="http://schemas.microsoft.com/office/drawing/2014/main" id="{FF3CA5EE-54AA-4B3B-A9BC-2C9DEFA7518F}"/>
              </a:ext>
            </a:extLst>
          </p:cNvPr>
          <p:cNvSpPr>
            <a:spLocks noGrp="1"/>
          </p:cNvSpPr>
          <p:nvPr>
            <p:ph idx="1"/>
          </p:nvPr>
        </p:nvSpPr>
        <p:spPr/>
        <p:txBody>
          <a:bodyPr/>
          <a:lstStyle/>
          <a:p>
            <a:r>
              <a:rPr lang="zh-CN" altLang="en-US" dirty="0"/>
              <a:t>一、物流信息及分类</a:t>
            </a:r>
          </a:p>
          <a:p>
            <a:r>
              <a:rPr lang="zh-CN" altLang="en-US" dirty="0"/>
              <a:t>二、物流信息的特点及功能</a:t>
            </a:r>
          </a:p>
          <a:p>
            <a:r>
              <a:rPr lang="zh-CN" altLang="en-US" dirty="0"/>
              <a:t>三、物流信息管理</a:t>
            </a:r>
          </a:p>
        </p:txBody>
      </p:sp>
      <p:sp>
        <p:nvSpPr>
          <p:cNvPr id="4" name="页脚占位符 3">
            <a:extLst>
              <a:ext uri="{FF2B5EF4-FFF2-40B4-BE49-F238E27FC236}">
                <a16:creationId xmlns:a16="http://schemas.microsoft.com/office/drawing/2014/main" id="{B2FFA711-7E7C-4774-B2FD-C3FD8F639FD2}"/>
              </a:ext>
            </a:extLst>
          </p:cNvPr>
          <p:cNvSpPr>
            <a:spLocks noGrp="1"/>
          </p:cNvSpPr>
          <p:nvPr>
            <p:ph type="ftr" sz="quarter" idx="11"/>
          </p:nvPr>
        </p:nvSpPr>
        <p:spPr/>
        <p:txBody>
          <a:bodyPr/>
          <a:lstStyle/>
          <a:p>
            <a:endParaRPr lang="en-US" altLang="zh-CN"/>
          </a:p>
        </p:txBody>
      </p:sp>
    </p:spTree>
    <p:extLst>
      <p:ext uri="{BB962C8B-B14F-4D97-AF65-F5344CB8AC3E}">
        <p14:creationId xmlns:p14="http://schemas.microsoft.com/office/powerpoint/2010/main" val="3122687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a:extLst>
              <a:ext uri="{FF2B5EF4-FFF2-40B4-BE49-F238E27FC236}">
                <a16:creationId xmlns:a16="http://schemas.microsoft.com/office/drawing/2014/main" id="{48358778-DCD1-4522-943A-FA4B7D598E10}"/>
              </a:ext>
            </a:extLst>
          </p:cNvPr>
          <p:cNvSpPr>
            <a:spLocks noGrp="1" noChangeArrowheads="1"/>
          </p:cNvSpPr>
          <p:nvPr>
            <p:ph idx="1"/>
          </p:nvPr>
        </p:nvSpPr>
        <p:spPr>
          <a:xfrm>
            <a:off x="896938" y="293688"/>
            <a:ext cx="8020050" cy="6564312"/>
          </a:xfrm>
        </p:spPr>
        <p:txBody>
          <a:bodyPr/>
          <a:lstStyle/>
          <a:p>
            <a:pPr eaLnBrk="1" hangingPunct="1">
              <a:buFontTx/>
              <a:buNone/>
            </a:pPr>
            <a:r>
              <a:rPr lang="zh-CN" altLang="en-US" sz="4000" dirty="0">
                <a:solidFill>
                  <a:srgbClr val="000099"/>
                </a:solidFill>
                <a:latin typeface="楷体_GB2312" pitchFamily="49" charset="-122"/>
                <a:ea typeface="楷体_GB2312" pitchFamily="49" charset="-122"/>
              </a:rPr>
              <a:t>第三节  </a:t>
            </a:r>
            <a:r>
              <a:rPr lang="zh-CN" altLang="zh-CN" sz="4000" dirty="0">
                <a:solidFill>
                  <a:srgbClr val="000099"/>
                </a:solidFill>
                <a:latin typeface="楷体_GB2312" pitchFamily="49" charset="-122"/>
                <a:ea typeface="楷体_GB2312" pitchFamily="49" charset="-122"/>
              </a:rPr>
              <a:t>物流信息及物流信息管理</a:t>
            </a:r>
            <a:endParaRPr lang="en-US" altLang="zh-CN" sz="4000" dirty="0">
              <a:solidFill>
                <a:srgbClr val="000099"/>
              </a:solidFill>
              <a:latin typeface="楷体_GB2312" pitchFamily="49" charset="-122"/>
              <a:ea typeface="楷体_GB2312" pitchFamily="49" charset="-122"/>
            </a:endParaRPr>
          </a:p>
          <a:p>
            <a:pPr eaLnBrk="1" hangingPunct="1">
              <a:lnSpc>
                <a:spcPct val="150000"/>
              </a:lnSpc>
              <a:buFontTx/>
              <a:buNone/>
            </a:pPr>
            <a:r>
              <a:rPr lang="zh-CN" altLang="en-US" b="1" dirty="0">
                <a:latin typeface="楷体_GB2312" pitchFamily="49" charset="-122"/>
                <a:ea typeface="楷体_GB2312" pitchFamily="49" charset="-122"/>
              </a:rPr>
              <a:t>一、物流信息及分类</a:t>
            </a:r>
            <a:r>
              <a:rPr lang="zh-CN" altLang="en-US" b="1" dirty="0">
                <a:solidFill>
                  <a:srgbClr val="FFFF00"/>
                </a:solidFill>
                <a:latin typeface="楷体_GB2312" pitchFamily="49" charset="-122"/>
                <a:ea typeface="楷体_GB2312" pitchFamily="49" charset="-122"/>
              </a:rPr>
              <a:t>   </a:t>
            </a:r>
            <a:endParaRPr lang="en-US" altLang="zh-CN" b="1" dirty="0">
              <a:solidFill>
                <a:srgbClr val="FFFF00"/>
              </a:solidFill>
              <a:latin typeface="楷体_GB2312" pitchFamily="49" charset="-122"/>
              <a:ea typeface="楷体_GB2312" pitchFamily="49" charset="-122"/>
            </a:endParaRPr>
          </a:p>
          <a:p>
            <a:pPr eaLnBrk="1" hangingPunct="1">
              <a:lnSpc>
                <a:spcPct val="150000"/>
              </a:lnSpc>
              <a:buFontTx/>
              <a:buNone/>
            </a:pPr>
            <a:r>
              <a:rPr lang="zh-CN" altLang="en-US" b="1" dirty="0">
                <a:solidFill>
                  <a:srgbClr val="0000FF"/>
                </a:solidFill>
                <a:latin typeface="楷体_GB2312" pitchFamily="49" charset="-122"/>
                <a:ea typeface="楷体_GB2312" pitchFamily="49" charset="-122"/>
              </a:rPr>
              <a:t>（一）物流信息概念</a:t>
            </a:r>
            <a:endParaRPr lang="en-US" altLang="zh-CN" b="1" dirty="0">
              <a:solidFill>
                <a:srgbClr val="0000FF"/>
              </a:solidFill>
              <a:latin typeface="楷体_GB2312" pitchFamily="49" charset="-122"/>
              <a:ea typeface="楷体_GB2312" pitchFamily="49" charset="-122"/>
            </a:endParaRPr>
          </a:p>
          <a:p>
            <a:pPr eaLnBrk="1" hangingPunct="1">
              <a:lnSpc>
                <a:spcPct val="150000"/>
              </a:lnSpc>
              <a:buFontTx/>
              <a:buNone/>
            </a:pPr>
            <a:r>
              <a:rPr lang="zh-CN" altLang="en-US" b="1" dirty="0">
                <a:solidFill>
                  <a:srgbClr val="0000FF"/>
                </a:solidFill>
                <a:latin typeface="楷体_GB2312" pitchFamily="49" charset="-122"/>
                <a:ea typeface="楷体_GB2312" pitchFamily="49" charset="-122"/>
              </a:rPr>
              <a:t>      国家标准定义：</a:t>
            </a:r>
            <a:endParaRPr lang="en-US" altLang="zh-CN" b="1" dirty="0">
              <a:solidFill>
                <a:srgbClr val="0000FF"/>
              </a:solidFill>
              <a:latin typeface="楷体_GB2312" pitchFamily="49" charset="-122"/>
              <a:ea typeface="楷体_GB2312" pitchFamily="49" charset="-122"/>
            </a:endParaRPr>
          </a:p>
          <a:p>
            <a:pPr eaLnBrk="1" hangingPunct="1">
              <a:lnSpc>
                <a:spcPct val="150000"/>
              </a:lnSpc>
              <a:buFontTx/>
              <a:buNone/>
            </a:pPr>
            <a:r>
              <a:rPr lang="en-US" altLang="zh-CN" b="1" dirty="0">
                <a:solidFill>
                  <a:srgbClr val="0000FF"/>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物流信息</a:t>
            </a:r>
            <a:r>
              <a:rPr lang="en-US" altLang="en-US" b="1" dirty="0">
                <a:solidFill>
                  <a:srgbClr val="0000FF"/>
                </a:solidFill>
                <a:latin typeface="楷体_GB2312" pitchFamily="49" charset="-122"/>
                <a:ea typeface="楷体_GB2312" pitchFamily="49" charset="-122"/>
              </a:rPr>
              <a:t> (logistics </a:t>
            </a:r>
            <a:r>
              <a:rPr lang="en-US" altLang="en-US" b="1" dirty="0" err="1">
                <a:solidFill>
                  <a:srgbClr val="0000FF"/>
                </a:solidFill>
                <a:latin typeface="楷体_GB2312" pitchFamily="49" charset="-122"/>
                <a:ea typeface="楷体_GB2312" pitchFamily="49" charset="-122"/>
              </a:rPr>
              <a:t>informaion</a:t>
            </a:r>
            <a:r>
              <a:rPr lang="en-US" altLang="en-US" b="1" dirty="0">
                <a:solidFill>
                  <a:srgbClr val="0000FF"/>
                </a:solidFill>
                <a:latin typeface="楷体_GB2312" pitchFamily="49" charset="-122"/>
                <a:ea typeface="楷体_GB2312" pitchFamily="49" charset="-122"/>
              </a:rPr>
              <a:t>)</a:t>
            </a:r>
            <a:r>
              <a:rPr lang="zh-CN" altLang="en-US" b="1" dirty="0">
                <a:solidFill>
                  <a:srgbClr val="0000FF"/>
                </a:solidFill>
                <a:latin typeface="楷体_GB2312" pitchFamily="49" charset="-122"/>
                <a:ea typeface="楷体_GB2312" pitchFamily="49" charset="-122"/>
              </a:rPr>
              <a:t>是“反映物流各种活动内容的知识、资料、图像、数据、文件的总称”。</a:t>
            </a:r>
          </a:p>
          <a:p>
            <a:pPr eaLnBrk="1" hangingPunct="1">
              <a:buFontTx/>
              <a:buNone/>
            </a:pPr>
            <a:r>
              <a:rPr lang="zh-CN" altLang="en-US" b="1" dirty="0">
                <a:solidFill>
                  <a:srgbClr val="FFFF00"/>
                </a:solidFill>
                <a:latin typeface="楷体_GB2312" pitchFamily="49" charset="-122"/>
                <a:ea typeface="楷体_GB2312" pitchFamily="49" charset="-122"/>
              </a:rPr>
              <a:t>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extLst>
              <a:ext uri="{FF2B5EF4-FFF2-40B4-BE49-F238E27FC236}">
                <a16:creationId xmlns:a16="http://schemas.microsoft.com/office/drawing/2014/main" id="{C2CF29F2-8B0F-45C1-9B6B-BA06DF24597D}"/>
              </a:ext>
            </a:extLst>
          </p:cNvPr>
          <p:cNvSpPr>
            <a:spLocks noGrp="1" noChangeArrowheads="1"/>
          </p:cNvSpPr>
          <p:nvPr>
            <p:ph idx="1"/>
          </p:nvPr>
        </p:nvSpPr>
        <p:spPr>
          <a:xfrm>
            <a:off x="674689" y="188640"/>
            <a:ext cx="8021637" cy="6564312"/>
          </a:xfrm>
        </p:spPr>
        <p:txBody>
          <a:bodyPr/>
          <a:lstStyle/>
          <a:p>
            <a:pPr>
              <a:lnSpc>
                <a:spcPct val="150000"/>
              </a:lnSpc>
              <a:buNone/>
            </a:pPr>
            <a:r>
              <a:rPr lang="zh-CN" altLang="en-US" dirty="0">
                <a:solidFill>
                  <a:srgbClr val="0000FF"/>
                </a:solidFill>
                <a:latin typeface="楷体_GB2312" pitchFamily="49" charset="-122"/>
                <a:ea typeface="楷体_GB2312" pitchFamily="49" charset="-122"/>
              </a:rPr>
              <a:t>（一）物流信息概念</a:t>
            </a:r>
            <a:endParaRPr lang="en-US" altLang="zh-CN" dirty="0">
              <a:solidFill>
                <a:srgbClr val="0000FF"/>
              </a:solidFill>
              <a:latin typeface="楷体_GB2312" pitchFamily="49" charset="-122"/>
              <a:ea typeface="楷体_GB2312" pitchFamily="49" charset="-122"/>
            </a:endParaRPr>
          </a:p>
          <a:p>
            <a:pPr eaLnBrk="1" hangingPunct="1">
              <a:lnSpc>
                <a:spcPct val="150000"/>
              </a:lnSpc>
              <a:buFontTx/>
              <a:buNone/>
            </a:pPr>
            <a:r>
              <a:rPr lang="zh-CN" altLang="en-US" b="1" dirty="0">
                <a:latin typeface="楷体_GB2312" pitchFamily="49" charset="-122"/>
                <a:ea typeface="楷体_GB2312" pitchFamily="49" charset="-122"/>
              </a:rPr>
              <a:t>      狭义物流信息是指与物流活动（如运输、保管、包装、装卸、流通加工等）有关的信息。  </a:t>
            </a:r>
            <a:endParaRPr lang="en-US" altLang="zh-CN" b="1" dirty="0">
              <a:latin typeface="楷体_GB2312" pitchFamily="49" charset="-122"/>
              <a:ea typeface="楷体_GB2312" pitchFamily="49" charset="-122"/>
            </a:endParaRPr>
          </a:p>
          <a:p>
            <a:pPr eaLnBrk="1" hangingPunct="1">
              <a:lnSpc>
                <a:spcPct val="150000"/>
              </a:lnSpc>
              <a:buFontTx/>
              <a:buNone/>
            </a:pPr>
            <a:r>
              <a:rPr lang="zh-CN" altLang="en-US" b="1" dirty="0">
                <a:solidFill>
                  <a:srgbClr val="FFFF00"/>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广义物流信息不仅指与物流活动有关的信息，而且包括与其它流通活动有关的信息，如商品交易信息和市场信息等。</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5C00BEF3-2E25-476D-9832-1AC3F90FBB8A}"/>
              </a:ext>
            </a:extLst>
          </p:cNvPr>
          <p:cNvSpPr>
            <a:spLocks noGrp="1" noChangeArrowheads="1"/>
          </p:cNvSpPr>
          <p:nvPr>
            <p:ph idx="1"/>
          </p:nvPr>
        </p:nvSpPr>
        <p:spPr>
          <a:xfrm>
            <a:off x="381000" y="243408"/>
            <a:ext cx="9144000" cy="6858000"/>
          </a:xfrm>
        </p:spPr>
        <p:txBody>
          <a:bodyPr/>
          <a:lstStyle/>
          <a:p>
            <a:pPr eaLnBrk="1" hangingPunct="1">
              <a:lnSpc>
                <a:spcPct val="150000"/>
              </a:lnSpc>
              <a:buFontTx/>
              <a:buNone/>
            </a:pPr>
            <a:r>
              <a:rPr lang="zh-CN" altLang="en-US" b="1" dirty="0">
                <a:solidFill>
                  <a:srgbClr val="0000FF"/>
                </a:solidFill>
                <a:latin typeface="楷体_GB2312" pitchFamily="49" charset="-122"/>
                <a:ea typeface="楷体_GB2312" pitchFamily="49" charset="-122"/>
              </a:rPr>
              <a:t> （二）物流信息分类</a:t>
            </a:r>
            <a:endParaRPr lang="en-US" altLang="zh-CN" b="1" dirty="0">
              <a:solidFill>
                <a:srgbClr val="0000FF"/>
              </a:solidFill>
              <a:latin typeface="楷体_GB2312" pitchFamily="49" charset="-122"/>
              <a:ea typeface="楷体_GB2312" pitchFamily="49" charset="-122"/>
            </a:endParaRPr>
          </a:p>
          <a:p>
            <a:pPr eaLnBrk="1" hangingPunct="1">
              <a:lnSpc>
                <a:spcPct val="150000"/>
              </a:lnSpc>
              <a:buFontTx/>
              <a:buNone/>
            </a:pPr>
            <a:r>
              <a:rPr lang="en-US" altLang="en-US" b="1" dirty="0">
                <a:latin typeface="楷体_GB2312" pitchFamily="49" charset="-122"/>
                <a:ea typeface="楷体_GB2312" pitchFamily="49" charset="-122"/>
              </a:rPr>
              <a:t>1.</a:t>
            </a:r>
            <a:r>
              <a:rPr lang="zh-CN" altLang="en-US" b="1" dirty="0">
                <a:latin typeface="楷体_GB2312" pitchFamily="49" charset="-122"/>
                <a:ea typeface="楷体_GB2312" pitchFamily="49" charset="-122"/>
              </a:rPr>
              <a:t>按物流信息功能分类</a:t>
            </a:r>
          </a:p>
          <a:p>
            <a:pPr eaLnBrk="1" hangingPunct="1">
              <a:lnSpc>
                <a:spcPct val="150000"/>
              </a:lnSpc>
              <a:buFontTx/>
              <a:buNone/>
            </a:pPr>
            <a:r>
              <a:rPr lang="zh-CN" altLang="en-US" b="1" dirty="0">
                <a:solidFill>
                  <a:srgbClr val="0000FF"/>
                </a:solidFill>
                <a:latin typeface="楷体_GB2312" pitchFamily="49" charset="-122"/>
                <a:ea typeface="楷体_GB2312" pitchFamily="49" charset="-122"/>
              </a:rPr>
              <a:t>（</a:t>
            </a:r>
            <a:r>
              <a:rPr lang="en-US" altLang="en-US" b="1" dirty="0">
                <a:solidFill>
                  <a:srgbClr val="0000FF"/>
                </a:solidFill>
                <a:latin typeface="楷体_GB2312" pitchFamily="49" charset="-122"/>
                <a:ea typeface="楷体_GB2312" pitchFamily="49" charset="-122"/>
              </a:rPr>
              <a:t>1</a:t>
            </a:r>
            <a:r>
              <a:rPr lang="zh-CN" altLang="en-US" b="1" dirty="0">
                <a:solidFill>
                  <a:srgbClr val="0000FF"/>
                </a:solidFill>
                <a:latin typeface="楷体_GB2312" pitchFamily="49" charset="-122"/>
                <a:ea typeface="楷体_GB2312" pitchFamily="49" charset="-122"/>
              </a:rPr>
              <a:t>）计划信息</a:t>
            </a:r>
          </a:p>
          <a:p>
            <a:pPr eaLnBrk="1" hangingPunct="1">
              <a:lnSpc>
                <a:spcPct val="150000"/>
              </a:lnSpc>
              <a:buFontTx/>
              <a:buNone/>
            </a:pPr>
            <a:r>
              <a:rPr lang="zh-CN" altLang="en-US" b="1" dirty="0">
                <a:solidFill>
                  <a:srgbClr val="0000FF"/>
                </a:solidFill>
                <a:latin typeface="楷体_GB2312" pitchFamily="49" charset="-122"/>
                <a:ea typeface="楷体_GB2312" pitchFamily="49" charset="-122"/>
              </a:rPr>
              <a:t>     指尚未实现但已当做目标确认的一类信息。   </a:t>
            </a:r>
            <a:endParaRPr lang="en-US" altLang="zh-CN" b="1" dirty="0">
              <a:solidFill>
                <a:srgbClr val="0000FF"/>
              </a:solidFill>
              <a:latin typeface="楷体_GB2312" pitchFamily="49" charset="-122"/>
              <a:ea typeface="楷体_GB2312" pitchFamily="49" charset="-122"/>
            </a:endParaRPr>
          </a:p>
          <a:p>
            <a:pPr eaLnBrk="1" hangingPunct="1">
              <a:lnSpc>
                <a:spcPct val="150000"/>
              </a:lnSpc>
              <a:buFontTx/>
              <a:buNone/>
            </a:pPr>
            <a:r>
              <a:rPr lang="en-US" altLang="zh-CN" b="1" dirty="0">
                <a:solidFill>
                  <a:srgbClr val="0000FF"/>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特点：</a:t>
            </a:r>
            <a:r>
              <a:rPr lang="zh-CN" altLang="en-US" b="1" dirty="0">
                <a:solidFill>
                  <a:schemeClr val="tx2"/>
                </a:solidFill>
                <a:latin typeface="楷体_GB2312" pitchFamily="49" charset="-122"/>
                <a:ea typeface="楷体_GB2312" pitchFamily="49" charset="-122"/>
              </a:rPr>
              <a:t>相对稳定性、更新速度慢。</a:t>
            </a:r>
            <a:endParaRPr lang="en-US" altLang="zh-CN" b="1" dirty="0">
              <a:solidFill>
                <a:schemeClr val="tx2"/>
              </a:solidFill>
              <a:latin typeface="楷体_GB2312" pitchFamily="49" charset="-122"/>
              <a:ea typeface="楷体_GB2312" pitchFamily="49" charset="-122"/>
            </a:endParaRPr>
          </a:p>
          <a:p>
            <a:pPr eaLnBrk="1" hangingPunct="1">
              <a:lnSpc>
                <a:spcPct val="150000"/>
              </a:lnSpc>
              <a:buFontTx/>
              <a:buNone/>
            </a:pPr>
            <a:r>
              <a:rPr lang="zh-CN" altLang="en-US" b="1" dirty="0">
                <a:solidFill>
                  <a:srgbClr val="FFFF00"/>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掌握了计划信息，使可对物流活动本身进行战略思考，这对物流活动有着非常重要的战略意义。</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a:extLst>
              <a:ext uri="{FF2B5EF4-FFF2-40B4-BE49-F238E27FC236}">
                <a16:creationId xmlns:a16="http://schemas.microsoft.com/office/drawing/2014/main" id="{F178D7E5-3B57-4A77-A6AF-04787D0DB71D}"/>
              </a:ext>
            </a:extLst>
          </p:cNvPr>
          <p:cNvSpPr>
            <a:spLocks noGrp="1" noChangeArrowheads="1"/>
          </p:cNvSpPr>
          <p:nvPr>
            <p:ph idx="1"/>
          </p:nvPr>
        </p:nvSpPr>
        <p:spPr>
          <a:xfrm>
            <a:off x="657226" y="260648"/>
            <a:ext cx="8285163" cy="6573838"/>
          </a:xfrm>
        </p:spPr>
        <p:txBody>
          <a:bodyPr/>
          <a:lstStyle/>
          <a:p>
            <a:pPr eaLnBrk="1" hangingPunct="1">
              <a:buFontTx/>
              <a:buNone/>
            </a:pPr>
            <a:r>
              <a:rPr lang="zh-CN" altLang="en-US" sz="4000" dirty="0">
                <a:solidFill>
                  <a:srgbClr val="0000FF"/>
                </a:solidFill>
                <a:latin typeface="楷体_GB2312" pitchFamily="49" charset="-122"/>
                <a:ea typeface="楷体_GB2312" pitchFamily="49" charset="-122"/>
              </a:rPr>
              <a:t>（</a:t>
            </a:r>
            <a:r>
              <a:rPr lang="en-US" altLang="en-US" sz="4000" dirty="0">
                <a:solidFill>
                  <a:srgbClr val="0000FF"/>
                </a:solidFill>
                <a:latin typeface="楷体_GB2312" pitchFamily="49" charset="-122"/>
                <a:ea typeface="楷体_GB2312" pitchFamily="49" charset="-122"/>
              </a:rPr>
              <a:t>2</a:t>
            </a:r>
            <a:r>
              <a:rPr lang="zh-CN" altLang="en-US" sz="4000" dirty="0">
                <a:solidFill>
                  <a:srgbClr val="0000FF"/>
                </a:solidFill>
                <a:latin typeface="楷体_GB2312" pitchFamily="49" charset="-122"/>
                <a:ea typeface="楷体_GB2312" pitchFamily="49" charset="-122"/>
              </a:rPr>
              <a:t>）控制及作业信息</a:t>
            </a:r>
            <a:endParaRPr lang="en-US" altLang="zh-CN" sz="4000" dirty="0">
              <a:solidFill>
                <a:srgbClr val="0000FF"/>
              </a:solidFill>
              <a:latin typeface="楷体_GB2312" pitchFamily="49" charset="-122"/>
              <a:ea typeface="楷体_GB2312" pitchFamily="49" charset="-122"/>
            </a:endParaRPr>
          </a:p>
          <a:p>
            <a:pPr eaLnBrk="1" hangingPunct="1">
              <a:lnSpc>
                <a:spcPct val="150000"/>
              </a:lnSpc>
              <a:buFontTx/>
              <a:buNone/>
            </a:pPr>
            <a:r>
              <a:rPr lang="zh-CN" altLang="en-US" sz="2800" dirty="0">
                <a:solidFill>
                  <a:srgbClr val="0000FF"/>
                </a:solidFill>
                <a:latin typeface="楷体_GB2312" pitchFamily="49" charset="-122"/>
                <a:ea typeface="楷体_GB2312" pitchFamily="49" charset="-122"/>
              </a:rPr>
              <a:t>      指在物流活动过程中发生的信息，如库存种类、库存量、在运量、运输工具状况、物价、运费、投资在建情况、港口船舶的贸易货物到发情况等。</a:t>
            </a:r>
            <a:endParaRPr lang="en-US" altLang="zh-CN" sz="2800" dirty="0">
              <a:solidFill>
                <a:srgbClr val="0000FF"/>
              </a:solidFill>
              <a:latin typeface="楷体_GB2312" pitchFamily="49" charset="-122"/>
              <a:ea typeface="楷体_GB2312" pitchFamily="49" charset="-122"/>
            </a:endParaRPr>
          </a:p>
          <a:p>
            <a:pPr eaLnBrk="1" hangingPunct="1">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特点：</a:t>
            </a:r>
            <a:r>
              <a:rPr lang="zh-CN" altLang="en-US" sz="2800" dirty="0">
                <a:solidFill>
                  <a:schemeClr val="tx2"/>
                </a:solidFill>
                <a:latin typeface="楷体_GB2312" pitchFamily="49" charset="-122"/>
                <a:ea typeface="楷体_GB2312" pitchFamily="49" charset="-122"/>
              </a:rPr>
              <a:t>动态性强、更新速度快和时效性强。</a:t>
            </a:r>
            <a:endParaRPr lang="en-US" altLang="zh-CN" sz="2800" dirty="0">
              <a:solidFill>
                <a:schemeClr val="tx2"/>
              </a:solidFill>
              <a:latin typeface="楷体_GB2312" pitchFamily="49" charset="-122"/>
              <a:ea typeface="楷体_GB2312" pitchFamily="49" charset="-122"/>
            </a:endParaRPr>
          </a:p>
          <a:p>
            <a:pPr eaLnBrk="1" hangingPunct="1">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掌握了控制及作业信息，可以控制和调整正在发生的物流活动和指导下一次即将发生的物流活动，以实现对过程的控制和对业务活动的微调。</a:t>
            </a:r>
          </a:p>
          <a:p>
            <a:pPr eaLnBrk="1" hangingPunct="1"/>
            <a:endParaRPr lang="zh-CN" altLang="en-US" sz="4000" dirty="0">
              <a:solidFill>
                <a:srgbClr val="FFFF00"/>
              </a:solidFill>
              <a:latin typeface="楷体_GB2312" pitchFamily="49" charset="-122"/>
              <a:ea typeface="楷体_GB2312" pitchFamily="49" charset="-122"/>
            </a:endParaRPr>
          </a:p>
          <a:p>
            <a:pPr eaLnBrk="1" hangingPunct="1">
              <a:lnSpc>
                <a:spcPct val="150000"/>
              </a:lnSpc>
              <a:buFontTx/>
              <a:buNone/>
            </a:pPr>
            <a:r>
              <a:rPr lang="zh-CN" altLang="en-US" b="1" dirty="0">
                <a:solidFill>
                  <a:srgbClr val="000099"/>
                </a:solidFill>
                <a:latin typeface="楷体_GB2312" pitchFamily="49" charset="-122"/>
                <a:ea typeface="楷体_GB2312" pitchFamily="49" charset="-122"/>
              </a:rPr>
              <a:t>  </a:t>
            </a:r>
            <a:endParaRPr lang="zh-CN" altLang="en-US" b="1" dirty="0">
              <a:solidFill>
                <a:srgbClr val="FFFF00"/>
              </a:solidFill>
              <a:latin typeface="楷体_GB2312" pitchFamily="49" charset="-122"/>
              <a:ea typeface="楷体_GB2312" pitchFamily="49"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01BBD479-C529-496D-9107-785AE068859C}"/>
              </a:ext>
            </a:extLst>
          </p:cNvPr>
          <p:cNvSpPr>
            <a:spLocks noGrp="1" noChangeArrowheads="1"/>
          </p:cNvSpPr>
          <p:nvPr>
            <p:ph idx="1"/>
          </p:nvPr>
        </p:nvSpPr>
        <p:spPr>
          <a:xfrm>
            <a:off x="1035050" y="293688"/>
            <a:ext cx="8021638" cy="6564312"/>
          </a:xfrm>
        </p:spPr>
        <p:txBody>
          <a:bodyPr/>
          <a:lstStyle/>
          <a:p>
            <a:pPr>
              <a:buFontTx/>
              <a:buNone/>
            </a:pPr>
            <a:r>
              <a:rPr lang="zh-CN" altLang="en-US" sz="4000" dirty="0">
                <a:solidFill>
                  <a:srgbClr val="0000FF"/>
                </a:solidFill>
                <a:latin typeface="楷体_GB2312" pitchFamily="49" charset="-122"/>
                <a:ea typeface="楷体_GB2312" pitchFamily="49" charset="-122"/>
              </a:rPr>
              <a:t>（</a:t>
            </a:r>
            <a:r>
              <a:rPr lang="en-US" altLang="en-US" sz="4000" dirty="0">
                <a:solidFill>
                  <a:srgbClr val="0000FF"/>
                </a:solidFill>
                <a:latin typeface="楷体_GB2312" pitchFamily="49" charset="-122"/>
                <a:ea typeface="楷体_GB2312" pitchFamily="49" charset="-122"/>
              </a:rPr>
              <a:t>3</a:t>
            </a:r>
            <a:r>
              <a:rPr lang="zh-CN" altLang="en-US" sz="4000" dirty="0">
                <a:solidFill>
                  <a:srgbClr val="0000FF"/>
                </a:solidFill>
                <a:latin typeface="楷体_GB2312" pitchFamily="49" charset="-122"/>
                <a:ea typeface="楷体_GB2312" pitchFamily="49" charset="-122"/>
              </a:rPr>
              <a:t>）统计信息</a:t>
            </a:r>
          </a:p>
          <a:p>
            <a:pPr>
              <a:lnSpc>
                <a:spcPct val="130000"/>
              </a:lnSpc>
              <a:buFontTx/>
              <a:buNone/>
            </a:pPr>
            <a:r>
              <a:rPr lang="zh-CN" altLang="en-US" sz="2800" dirty="0">
                <a:solidFill>
                  <a:schemeClr val="tx2"/>
                </a:solidFill>
                <a:latin typeface="楷体_GB2312" pitchFamily="49" charset="-122"/>
                <a:ea typeface="楷体_GB2312" pitchFamily="49" charset="-122"/>
              </a:rPr>
              <a:t>      是对整个物流活动的一种总结性、归纳性的信息，如上一年度、月度发生的物流量、物流种类、运输方式、运输工具使用量、仓储量、装卸量以及与物流有关的工农业产品产量、内外贸易量等。</a:t>
            </a:r>
            <a:endParaRPr lang="en-US" altLang="zh-CN" sz="2800" dirty="0">
              <a:solidFill>
                <a:schemeClr val="tx2"/>
              </a:solidFill>
              <a:latin typeface="楷体_GB2312" pitchFamily="49" charset="-122"/>
              <a:ea typeface="楷体_GB2312" pitchFamily="49" charset="-122"/>
            </a:endParaRPr>
          </a:p>
          <a:p>
            <a:pPr>
              <a:lnSpc>
                <a:spcPct val="130000"/>
              </a:lnSpc>
              <a:buFontTx/>
              <a:buNone/>
            </a:pPr>
            <a:r>
              <a:rPr lang="zh-CN" altLang="en-US" sz="2800" dirty="0">
                <a:solidFill>
                  <a:srgbClr val="0000FF"/>
                </a:solidFill>
                <a:latin typeface="楷体_GB2312" pitchFamily="49" charset="-122"/>
                <a:ea typeface="楷体_GB2312" pitchFamily="49" charset="-122"/>
              </a:rPr>
              <a:t>      特点：</a:t>
            </a:r>
            <a:r>
              <a:rPr lang="zh-CN" altLang="en-US" sz="2800" dirty="0">
                <a:solidFill>
                  <a:schemeClr val="tx2"/>
                </a:solidFill>
                <a:latin typeface="楷体_GB2312" pitchFamily="49" charset="-122"/>
                <a:ea typeface="楷体_GB2312" pitchFamily="49" charset="-122"/>
              </a:rPr>
              <a:t>这种信息具有固定不变和较强的资料性。</a:t>
            </a:r>
            <a:endParaRPr lang="en-US" altLang="zh-CN" sz="2800" dirty="0">
              <a:solidFill>
                <a:schemeClr val="tx2"/>
              </a:solidFill>
              <a:latin typeface="楷体_GB2312" pitchFamily="49" charset="-122"/>
              <a:ea typeface="楷体_GB2312" pitchFamily="49" charset="-122"/>
            </a:endParaRPr>
          </a:p>
          <a:p>
            <a:pPr>
              <a:lnSpc>
                <a:spcPct val="130000"/>
              </a:lnSpc>
              <a:buFontTx/>
              <a:buNone/>
            </a:pPr>
            <a:r>
              <a:rPr lang="zh-CN" altLang="en-US" sz="2800" dirty="0">
                <a:solidFill>
                  <a:schemeClr val="tx2"/>
                </a:solidFill>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掌握了统计信息，可以正确掌握过去的物流活动及规律，以指导物流战略发展和制定计划。</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a:extLst>
              <a:ext uri="{FF2B5EF4-FFF2-40B4-BE49-F238E27FC236}">
                <a16:creationId xmlns:a16="http://schemas.microsoft.com/office/drawing/2014/main" id="{830B0B2A-DBFB-4347-B52E-589D78A39241}"/>
              </a:ext>
            </a:extLst>
          </p:cNvPr>
          <p:cNvSpPr>
            <a:spLocks noGrp="1" noChangeArrowheads="1"/>
          </p:cNvSpPr>
          <p:nvPr>
            <p:ph idx="1"/>
          </p:nvPr>
        </p:nvSpPr>
        <p:spPr>
          <a:xfrm>
            <a:off x="609600" y="293688"/>
            <a:ext cx="8021638" cy="6564312"/>
          </a:xfrm>
        </p:spPr>
        <p:txBody>
          <a:bodyPr/>
          <a:lstStyle/>
          <a:p>
            <a:pPr>
              <a:buFontTx/>
              <a:buNone/>
            </a:pPr>
            <a:r>
              <a:rPr lang="zh-CN" altLang="en-US" sz="4000" dirty="0">
                <a:solidFill>
                  <a:srgbClr val="0000FF"/>
                </a:solidFill>
                <a:latin typeface="楷体_GB2312" pitchFamily="49" charset="-122"/>
                <a:ea typeface="楷体_GB2312" pitchFamily="49" charset="-122"/>
              </a:rPr>
              <a:t>（</a:t>
            </a:r>
            <a:r>
              <a:rPr lang="en-US" altLang="en-US" sz="4000" dirty="0">
                <a:solidFill>
                  <a:srgbClr val="0000FF"/>
                </a:solidFill>
                <a:latin typeface="楷体_GB2312" pitchFamily="49" charset="-122"/>
                <a:ea typeface="楷体_GB2312" pitchFamily="49" charset="-122"/>
              </a:rPr>
              <a:t>4</a:t>
            </a:r>
            <a:r>
              <a:rPr lang="zh-CN" altLang="en-US" sz="4000" dirty="0">
                <a:solidFill>
                  <a:srgbClr val="0000FF"/>
                </a:solidFill>
                <a:latin typeface="楷体_GB2312" pitchFamily="49" charset="-122"/>
                <a:ea typeface="楷体_GB2312" pitchFamily="49" charset="-122"/>
              </a:rPr>
              <a:t>）支持信息</a:t>
            </a:r>
          </a:p>
          <a:p>
            <a:pPr>
              <a:lnSpc>
                <a:spcPct val="150000"/>
              </a:lnSpc>
              <a:buFontTx/>
              <a:buNone/>
            </a:pPr>
            <a:r>
              <a:rPr lang="zh-CN" altLang="en-US" b="1" dirty="0">
                <a:solidFill>
                  <a:schemeClr val="tx2"/>
                </a:solidFill>
                <a:latin typeface="楷体_GB2312" pitchFamily="49" charset="-122"/>
                <a:ea typeface="楷体_GB2312" pitchFamily="49" charset="-122"/>
              </a:rPr>
              <a:t>      指对物流计划、业务、操作产生影响的文化、科技、产品、法律、教育等方面的信息，如物流技术革新、物流人才需求等信息。</a:t>
            </a:r>
            <a:endParaRPr lang="en-US" altLang="zh-CN" b="1" dirty="0">
              <a:solidFill>
                <a:schemeClr val="tx2"/>
              </a:solidFill>
              <a:latin typeface="楷体_GB2312" pitchFamily="49" charset="-122"/>
              <a:ea typeface="楷体_GB2312" pitchFamily="49" charset="-122"/>
            </a:endParaRPr>
          </a:p>
          <a:p>
            <a:pPr>
              <a:lnSpc>
                <a:spcPct val="150000"/>
              </a:lnSpc>
              <a:buFontTx/>
              <a:buNone/>
            </a:pPr>
            <a:r>
              <a:rPr lang="en-US" altLang="zh-CN" b="1" dirty="0">
                <a:solidFill>
                  <a:schemeClr val="tx2"/>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特点：</a:t>
            </a:r>
            <a:r>
              <a:rPr lang="zh-CN" altLang="en-US" b="1" dirty="0">
                <a:solidFill>
                  <a:schemeClr val="tx2"/>
                </a:solidFill>
                <a:latin typeface="楷体_GB2312" pitchFamily="49" charset="-122"/>
                <a:ea typeface="楷体_GB2312" pitchFamily="49" charset="-122"/>
              </a:rPr>
              <a:t>对物流战略发展具有价值，对控制、操作物流业务也能起到指导和启发的作用。</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a:extLst>
              <a:ext uri="{FF2B5EF4-FFF2-40B4-BE49-F238E27FC236}">
                <a16:creationId xmlns:a16="http://schemas.microsoft.com/office/drawing/2014/main" id="{09271E1A-1388-4EF9-BDFD-81BE22578A90}"/>
              </a:ext>
            </a:extLst>
          </p:cNvPr>
          <p:cNvSpPr>
            <a:spLocks noGrp="1" noChangeArrowheads="1"/>
          </p:cNvSpPr>
          <p:nvPr>
            <p:ph idx="1"/>
          </p:nvPr>
        </p:nvSpPr>
        <p:spPr>
          <a:xfrm>
            <a:off x="885826" y="321071"/>
            <a:ext cx="7845425" cy="6564313"/>
          </a:xfrm>
        </p:spPr>
        <p:txBody>
          <a:bodyPr/>
          <a:lstStyle/>
          <a:p>
            <a:pPr>
              <a:buFontTx/>
              <a:buNone/>
            </a:pPr>
            <a:r>
              <a:rPr lang="en-US" altLang="en-US" sz="4000" dirty="0">
                <a:solidFill>
                  <a:srgbClr val="0000FF"/>
                </a:solidFill>
                <a:latin typeface="楷体_GB2312" pitchFamily="49" charset="-122"/>
                <a:ea typeface="楷体_GB2312" pitchFamily="49" charset="-122"/>
              </a:rPr>
              <a:t>2.</a:t>
            </a:r>
            <a:r>
              <a:rPr lang="zh-CN" altLang="en-US" sz="4000" dirty="0">
                <a:solidFill>
                  <a:srgbClr val="0000FF"/>
                </a:solidFill>
                <a:latin typeface="楷体_GB2312" pitchFamily="49" charset="-122"/>
                <a:ea typeface="楷体_GB2312" pitchFamily="49" charset="-122"/>
              </a:rPr>
              <a:t>按物流信息的来源分类</a:t>
            </a:r>
          </a:p>
          <a:p>
            <a:pPr>
              <a:lnSpc>
                <a:spcPct val="150000"/>
              </a:lnSpc>
              <a:buFontTx/>
              <a:buNone/>
            </a:pPr>
            <a:r>
              <a:rPr lang="zh-CN" altLang="zh-CN"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1</a:t>
            </a:r>
            <a:r>
              <a:rPr lang="zh-CN" altLang="zh-CN" sz="2800" dirty="0">
                <a:latin typeface="楷体_GB2312" pitchFamily="49" charset="-122"/>
                <a:ea typeface="楷体_GB2312" pitchFamily="49" charset="-122"/>
              </a:rPr>
              <a:t>）物流系统内信息</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物流系统内信息是指伴随着物流活动而发生的信息，包括交通运输信息、仓储信息、装卸搬运信息、包装信息、流通加工信息和配送信息。</a:t>
            </a:r>
            <a:endParaRPr lang="en-US" altLang="zh-CN" sz="2800" dirty="0">
              <a:solidFill>
                <a:srgbClr val="0000FF"/>
              </a:solidFill>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物流是一个系统工程，强调系统的整合性和协调性。每个环节的信息都不能间断，否则物流系统的整体优势就会受到影响，甚至失去了物流本身存在的意义。</a:t>
            </a:r>
            <a:endParaRPr lang="zh-CN" altLang="en-US" sz="2800" dirty="0">
              <a:latin typeface="楷体_GB2312" pitchFamily="49" charset="-122"/>
              <a:ea typeface="楷体_GB2312"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a:extLst>
              <a:ext uri="{FF2B5EF4-FFF2-40B4-BE49-F238E27FC236}">
                <a16:creationId xmlns:a16="http://schemas.microsoft.com/office/drawing/2014/main" id="{4080BB20-1F51-4D50-AA40-298670834F34}"/>
              </a:ext>
            </a:extLst>
          </p:cNvPr>
          <p:cNvSpPr>
            <a:spLocks noGrp="1" noChangeArrowheads="1"/>
          </p:cNvSpPr>
          <p:nvPr>
            <p:ph idx="1"/>
          </p:nvPr>
        </p:nvSpPr>
        <p:spPr>
          <a:xfrm>
            <a:off x="781050" y="116632"/>
            <a:ext cx="8021638" cy="6564312"/>
          </a:xfrm>
        </p:spPr>
        <p:txBody>
          <a:bodyPr/>
          <a:lstStyle/>
          <a:p>
            <a:pPr>
              <a:lnSpc>
                <a:spcPct val="150000"/>
              </a:lnSpc>
              <a:buFontTx/>
              <a:buNone/>
            </a:pPr>
            <a:r>
              <a:rPr lang="zh-CN" altLang="zh-CN" sz="3600" dirty="0">
                <a:solidFill>
                  <a:srgbClr val="0000FF"/>
                </a:solidFill>
                <a:latin typeface="楷体_GB2312" pitchFamily="49" charset="-122"/>
                <a:ea typeface="楷体_GB2312" pitchFamily="49" charset="-122"/>
              </a:rPr>
              <a:t>（</a:t>
            </a:r>
            <a:r>
              <a:rPr lang="en-US" altLang="zh-CN" sz="3600" dirty="0">
                <a:solidFill>
                  <a:srgbClr val="0000FF"/>
                </a:solidFill>
                <a:latin typeface="楷体_GB2312" pitchFamily="49" charset="-122"/>
                <a:ea typeface="楷体_GB2312" pitchFamily="49" charset="-122"/>
              </a:rPr>
              <a:t>2</a:t>
            </a:r>
            <a:r>
              <a:rPr lang="zh-CN" altLang="zh-CN" sz="3600" dirty="0">
                <a:solidFill>
                  <a:srgbClr val="0000FF"/>
                </a:solidFill>
                <a:latin typeface="楷体_GB2312" pitchFamily="49" charset="-122"/>
                <a:ea typeface="楷体_GB2312" pitchFamily="49" charset="-122"/>
              </a:rPr>
              <a:t>）物流系统外信息</a:t>
            </a:r>
          </a:p>
          <a:p>
            <a:pPr>
              <a:lnSpc>
                <a:spcPct val="150000"/>
              </a:lnSpc>
              <a:buFontTx/>
              <a:buNone/>
            </a:pPr>
            <a:r>
              <a:rPr lang="en-US" altLang="zh-CN" sz="3600" dirty="0">
                <a:latin typeface="楷体_GB2312" pitchFamily="49" charset="-122"/>
                <a:ea typeface="楷体_GB2312" pitchFamily="49" charset="-122"/>
              </a:rPr>
              <a:t>      </a:t>
            </a:r>
            <a:r>
              <a:rPr lang="zh-CN" altLang="zh-CN" sz="3600" dirty="0">
                <a:latin typeface="楷体_GB2312" pitchFamily="49" charset="-122"/>
                <a:ea typeface="楷体_GB2312" pitchFamily="49" charset="-122"/>
              </a:rPr>
              <a:t>是指在物流活动以外发生的，但提供给物流活动使用的信息，包括商流信息、资金流信息、生产信息、消费信息与国内外政治、经济、文化等信息。</a:t>
            </a:r>
            <a:endParaRPr lang="zh-CN" altLang="en-US" sz="3600" dirty="0">
              <a:latin typeface="楷体_GB2312" pitchFamily="49" charset="-122"/>
              <a:ea typeface="楷体_GB2312"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id="{3D41728E-782F-43BE-AB6C-E50274DD18D2}"/>
              </a:ext>
            </a:extLst>
          </p:cNvPr>
          <p:cNvSpPr>
            <a:spLocks noGrp="1" noChangeArrowheads="1"/>
          </p:cNvSpPr>
          <p:nvPr>
            <p:ph idx="1"/>
          </p:nvPr>
        </p:nvSpPr>
        <p:spPr>
          <a:xfrm>
            <a:off x="1422401" y="321071"/>
            <a:ext cx="6907213" cy="6564313"/>
          </a:xfrm>
        </p:spPr>
        <p:txBody>
          <a:bodyPr/>
          <a:lstStyle/>
          <a:p>
            <a:pPr>
              <a:buFontTx/>
              <a:buNone/>
            </a:pPr>
            <a:r>
              <a:rPr lang="en-US" altLang="zh-CN" sz="3600" dirty="0">
                <a:solidFill>
                  <a:srgbClr val="0000FF"/>
                </a:solidFill>
                <a:latin typeface="楷体_GB2312" pitchFamily="49" charset="-122"/>
                <a:ea typeface="楷体_GB2312" pitchFamily="49" charset="-122"/>
              </a:rPr>
              <a:t> 3.</a:t>
            </a:r>
            <a:r>
              <a:rPr lang="zh-CN" altLang="zh-CN" sz="3600" dirty="0">
                <a:solidFill>
                  <a:srgbClr val="0000FF"/>
                </a:solidFill>
                <a:latin typeface="楷体_GB2312" pitchFamily="49" charset="-122"/>
                <a:ea typeface="楷体_GB2312" pitchFamily="49" charset="-122"/>
              </a:rPr>
              <a:t>按物流环节分类</a:t>
            </a:r>
          </a:p>
          <a:p>
            <a:pPr>
              <a:lnSpc>
                <a:spcPct val="150000"/>
              </a:lnSpc>
              <a:buFontTx/>
              <a:buNone/>
            </a:pPr>
            <a:r>
              <a:rPr lang="en-US" altLang="zh-CN" sz="3600" dirty="0">
                <a:latin typeface="楷体_GB2312" pitchFamily="49" charset="-122"/>
                <a:ea typeface="楷体_GB2312" pitchFamily="49" charset="-122"/>
              </a:rPr>
              <a:t>   </a:t>
            </a:r>
            <a:r>
              <a:rPr lang="zh-CN" altLang="zh-CN"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1</a:t>
            </a:r>
            <a:r>
              <a:rPr lang="zh-CN" altLang="zh-CN" b="1" dirty="0">
                <a:latin typeface="楷体_GB2312" pitchFamily="49" charset="-122"/>
                <a:ea typeface="楷体_GB2312" pitchFamily="49" charset="-122"/>
              </a:rPr>
              <a:t>） 运输信息</a:t>
            </a:r>
          </a:p>
          <a:p>
            <a:pPr>
              <a:lnSpc>
                <a:spcPct val="150000"/>
              </a:lnSpc>
              <a:buFontTx/>
              <a:buNone/>
            </a:pPr>
            <a:r>
              <a:rPr lang="en-US" altLang="zh-CN" b="1" dirty="0">
                <a:latin typeface="楷体_GB2312" pitchFamily="49" charset="-122"/>
                <a:ea typeface="楷体_GB2312" pitchFamily="49" charset="-122"/>
              </a:rPr>
              <a:t>   </a:t>
            </a:r>
            <a:r>
              <a:rPr lang="zh-CN" altLang="zh-CN"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2</a:t>
            </a:r>
            <a:r>
              <a:rPr lang="zh-CN" altLang="zh-CN" b="1" dirty="0">
                <a:latin typeface="楷体_GB2312" pitchFamily="49" charset="-122"/>
                <a:ea typeface="楷体_GB2312" pitchFamily="49" charset="-122"/>
              </a:rPr>
              <a:t>） 仓储信息</a:t>
            </a:r>
          </a:p>
          <a:p>
            <a:pPr>
              <a:lnSpc>
                <a:spcPct val="150000"/>
              </a:lnSpc>
              <a:buFontTx/>
              <a:buNone/>
            </a:pPr>
            <a:r>
              <a:rPr lang="en-US" altLang="zh-CN" b="1" dirty="0">
                <a:latin typeface="楷体_GB2312" pitchFamily="49" charset="-122"/>
                <a:ea typeface="楷体_GB2312" pitchFamily="49" charset="-122"/>
              </a:rPr>
              <a:t>   </a:t>
            </a:r>
            <a:r>
              <a:rPr lang="zh-CN" altLang="zh-CN"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3</a:t>
            </a:r>
            <a:r>
              <a:rPr lang="zh-CN" altLang="zh-CN" b="1" dirty="0">
                <a:latin typeface="楷体_GB2312" pitchFamily="49" charset="-122"/>
                <a:ea typeface="楷体_GB2312" pitchFamily="49" charset="-122"/>
              </a:rPr>
              <a:t>） 配送信息</a:t>
            </a:r>
          </a:p>
          <a:p>
            <a:pPr>
              <a:lnSpc>
                <a:spcPct val="150000"/>
              </a:lnSpc>
              <a:buFontTx/>
              <a:buNone/>
            </a:pPr>
            <a:r>
              <a:rPr lang="en-US" altLang="zh-CN" b="1" dirty="0">
                <a:latin typeface="楷体_GB2312" pitchFamily="49" charset="-122"/>
                <a:ea typeface="楷体_GB2312" pitchFamily="49" charset="-122"/>
              </a:rPr>
              <a:t>   </a:t>
            </a:r>
            <a:r>
              <a:rPr lang="zh-CN" altLang="zh-CN"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4</a:t>
            </a:r>
            <a:r>
              <a:rPr lang="zh-CN" altLang="zh-CN" b="1" dirty="0">
                <a:latin typeface="楷体_GB2312" pitchFamily="49" charset="-122"/>
                <a:ea typeface="楷体_GB2312" pitchFamily="49" charset="-122"/>
              </a:rPr>
              <a:t>） 装卸搬运信息</a:t>
            </a:r>
          </a:p>
          <a:p>
            <a:pPr>
              <a:lnSpc>
                <a:spcPct val="150000"/>
              </a:lnSpc>
              <a:buFontTx/>
              <a:buNone/>
            </a:pPr>
            <a:r>
              <a:rPr lang="en-US" altLang="zh-CN" b="1" dirty="0">
                <a:latin typeface="楷体_GB2312" pitchFamily="49" charset="-122"/>
                <a:ea typeface="楷体_GB2312" pitchFamily="49" charset="-122"/>
              </a:rPr>
              <a:t>   </a:t>
            </a:r>
            <a:r>
              <a:rPr lang="zh-CN" altLang="zh-CN"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5</a:t>
            </a:r>
            <a:r>
              <a:rPr lang="zh-CN" altLang="zh-CN" b="1" dirty="0">
                <a:latin typeface="楷体_GB2312" pitchFamily="49" charset="-122"/>
                <a:ea typeface="楷体_GB2312" pitchFamily="49" charset="-122"/>
              </a:rPr>
              <a:t>） 包装信息</a:t>
            </a:r>
          </a:p>
          <a:p>
            <a:pPr>
              <a:lnSpc>
                <a:spcPct val="150000"/>
              </a:lnSpc>
              <a:buFontTx/>
              <a:buNone/>
            </a:pPr>
            <a:r>
              <a:rPr lang="en-US" altLang="zh-CN" b="1" dirty="0">
                <a:latin typeface="楷体_GB2312" pitchFamily="49" charset="-122"/>
                <a:ea typeface="楷体_GB2312" pitchFamily="49" charset="-122"/>
              </a:rPr>
              <a:t>   </a:t>
            </a:r>
            <a:r>
              <a:rPr lang="zh-CN" altLang="zh-CN"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6</a:t>
            </a:r>
            <a:r>
              <a:rPr lang="zh-CN" altLang="zh-CN" b="1" dirty="0">
                <a:latin typeface="楷体_GB2312" pitchFamily="49" charset="-122"/>
                <a:ea typeface="楷体_GB2312" pitchFamily="49" charset="-122"/>
              </a:rPr>
              <a:t>） 加工信息</a:t>
            </a:r>
          </a:p>
          <a:p>
            <a:pPr>
              <a:buFontTx/>
              <a:buNone/>
            </a:pPr>
            <a:endParaRPr lang="en-US" altLang="zh-CN" sz="3600" dirty="0">
              <a:solidFill>
                <a:srgbClr val="FFFF00"/>
              </a:solidFill>
              <a:latin typeface="楷体_GB2312" pitchFamily="49" charset="-122"/>
              <a:ea typeface="楷体_GB2312" pitchFamily="49" charset="-122"/>
            </a:endParaRPr>
          </a:p>
          <a:p>
            <a:pPr>
              <a:buFontTx/>
              <a:buNone/>
            </a:pPr>
            <a:endParaRPr lang="en-US" altLang="zh-CN" sz="3600" dirty="0">
              <a:solidFill>
                <a:srgbClr val="FFFF00"/>
              </a:solidFill>
              <a:latin typeface="楷体_GB2312" pitchFamily="49" charset="-122"/>
              <a:ea typeface="楷体_GB2312" pitchFamily="49" charset="-122"/>
            </a:endParaRPr>
          </a:p>
          <a:p>
            <a:pPr>
              <a:buFontTx/>
              <a:buNone/>
            </a:pPr>
            <a:endParaRPr lang="zh-CN" altLang="en-US" sz="3600" dirty="0">
              <a:solidFill>
                <a:srgbClr val="FFFF00"/>
              </a:solidFill>
              <a:latin typeface="楷体_GB2312" pitchFamily="49" charset="-122"/>
              <a:ea typeface="楷体_GB2312"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098" name="Group 2">
            <a:extLst>
              <a:ext uri="{FF2B5EF4-FFF2-40B4-BE49-F238E27FC236}">
                <a16:creationId xmlns:a16="http://schemas.microsoft.com/office/drawing/2014/main" id="{0D2595E8-B7B0-4D0B-98FC-04C562AB19D4}"/>
              </a:ext>
            </a:extLst>
          </p:cNvPr>
          <p:cNvGrpSpPr>
            <a:grpSpLocks/>
          </p:cNvGrpSpPr>
          <p:nvPr/>
        </p:nvGrpSpPr>
        <p:grpSpPr bwMode="auto">
          <a:xfrm>
            <a:off x="2143125" y="136525"/>
            <a:ext cx="5627688" cy="1208088"/>
            <a:chOff x="932" y="2255"/>
            <a:chExt cx="3537" cy="730"/>
          </a:xfrm>
        </p:grpSpPr>
        <p:sp>
          <p:nvSpPr>
            <p:cNvPr id="1513475" name="AutoShape 3">
              <a:extLst>
                <a:ext uri="{FF2B5EF4-FFF2-40B4-BE49-F238E27FC236}">
                  <a16:creationId xmlns:a16="http://schemas.microsoft.com/office/drawing/2014/main" id="{13350365-5558-4901-B5F9-C613FCD97240}"/>
                </a:ext>
              </a:extLst>
            </p:cNvPr>
            <p:cNvSpPr>
              <a:spLocks noChangeArrowheads="1"/>
            </p:cNvSpPr>
            <p:nvPr/>
          </p:nvSpPr>
          <p:spPr bwMode="gray">
            <a:xfrm>
              <a:off x="932" y="2258"/>
              <a:ext cx="3537" cy="727"/>
            </a:xfrm>
            <a:prstGeom prst="roundRect">
              <a:avLst>
                <a:gd name="adj" fmla="val 16667"/>
              </a:avLst>
            </a:prstGeom>
            <a:gradFill rotWithShape="1">
              <a:gsLst>
                <a:gs pos="0">
                  <a:schemeClr val="accent1">
                    <a:gamma/>
                    <a:tint val="21176"/>
                    <a:invGamma/>
                  </a:schemeClr>
                </a:gs>
                <a:gs pos="100000">
                  <a:schemeClr val="accent1"/>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4103" name="Text Box 4">
              <a:extLst>
                <a:ext uri="{FF2B5EF4-FFF2-40B4-BE49-F238E27FC236}">
                  <a16:creationId xmlns:a16="http://schemas.microsoft.com/office/drawing/2014/main" id="{0A0B89E3-F6ED-4A27-8FC4-AD694ADDDE5D}"/>
                </a:ext>
              </a:extLst>
            </p:cNvPr>
            <p:cNvSpPr txBox="1">
              <a:spLocks noChangeArrowheads="1"/>
            </p:cNvSpPr>
            <p:nvPr/>
          </p:nvSpPr>
          <p:spPr bwMode="gray">
            <a:xfrm>
              <a:off x="1179" y="2255"/>
              <a:ext cx="287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a:r>
                <a:rPr lang="en-US" altLang="zh-CN" b="1">
                  <a:solidFill>
                    <a:srgbClr val="000000"/>
                  </a:solidFill>
                  <a:latin typeface="Arial" panose="020B0604020202020204" pitchFamily="34" charset="0"/>
                  <a:ea typeface="宋体" panose="02010600030101010101" pitchFamily="2" charset="-122"/>
                </a:rPr>
                <a:t>    </a:t>
              </a:r>
              <a:endParaRPr lang="zh-CN" altLang="en-US" b="1">
                <a:solidFill>
                  <a:srgbClr val="FF0066"/>
                </a:solidFill>
                <a:latin typeface="华文楷体" panose="02010600040101010101" pitchFamily="2" charset="-122"/>
                <a:ea typeface="华文楷体" panose="02010600040101010101" pitchFamily="2" charset="-122"/>
              </a:endParaRPr>
            </a:p>
          </p:txBody>
        </p:sp>
      </p:grpSp>
      <p:sp>
        <p:nvSpPr>
          <p:cNvPr id="1513477" name="Rectangle 5">
            <a:extLst>
              <a:ext uri="{FF2B5EF4-FFF2-40B4-BE49-F238E27FC236}">
                <a16:creationId xmlns:a16="http://schemas.microsoft.com/office/drawing/2014/main" id="{80E5A5F9-E2A6-4F25-890A-72970126D47C}"/>
              </a:ext>
            </a:extLst>
          </p:cNvPr>
          <p:cNvSpPr>
            <a:spLocks noGrp="1" noChangeArrowheads="1"/>
          </p:cNvSpPr>
          <p:nvPr>
            <p:ph type="title"/>
          </p:nvPr>
        </p:nvSpPr>
        <p:spPr>
          <a:xfrm>
            <a:off x="3404662" y="422034"/>
            <a:ext cx="3678782" cy="889000"/>
          </a:xfrm>
        </p:spPr>
        <p:txBody>
          <a:bodyPr/>
          <a:lstStyle/>
          <a:p>
            <a:pPr eaLnBrk="1" hangingPunct="1">
              <a:defRPr/>
            </a:pPr>
            <a:r>
              <a:rPr lang="zh-CN" altLang="en-US" sz="6600" dirty="0">
                <a:solidFill>
                  <a:srgbClr val="0000FF"/>
                </a:solidFill>
                <a:latin typeface="楷体_GB2312" pitchFamily="49" charset="-122"/>
                <a:ea typeface="楷体_GB2312" pitchFamily="49" charset="-122"/>
              </a:rPr>
              <a:t>学习</a:t>
            </a:r>
            <a:r>
              <a:rPr lang="zh-CN" altLang="en-US" sz="6400" dirty="0">
                <a:solidFill>
                  <a:srgbClr val="0000FF"/>
                </a:solidFill>
                <a:latin typeface="楷体_GB2312" pitchFamily="49" charset="-122"/>
                <a:ea typeface="楷体_GB2312" pitchFamily="49" charset="-122"/>
              </a:rPr>
              <a:t>目的</a:t>
            </a:r>
          </a:p>
        </p:txBody>
      </p:sp>
      <p:sp>
        <p:nvSpPr>
          <p:cNvPr id="1513478" name="AutoShape 6">
            <a:extLst>
              <a:ext uri="{FF2B5EF4-FFF2-40B4-BE49-F238E27FC236}">
                <a16:creationId xmlns:a16="http://schemas.microsoft.com/office/drawing/2014/main" id="{EB286CDE-77B3-4BD3-A23D-0AFA3523C6B7}"/>
              </a:ext>
            </a:extLst>
          </p:cNvPr>
          <p:cNvSpPr>
            <a:spLocks noChangeArrowheads="1"/>
          </p:cNvSpPr>
          <p:nvPr/>
        </p:nvSpPr>
        <p:spPr bwMode="gray">
          <a:xfrm>
            <a:off x="669925" y="1476376"/>
            <a:ext cx="8610600" cy="5199063"/>
          </a:xfrm>
          <a:prstGeom prst="roundRect">
            <a:avLst>
              <a:gd name="adj" fmla="val 16667"/>
            </a:avLst>
          </a:prstGeom>
          <a:gradFill rotWithShape="1">
            <a:gsLst>
              <a:gs pos="0">
                <a:srgbClr val="CC99FF">
                  <a:gamma/>
                  <a:tint val="21176"/>
                  <a:invGamma/>
                </a:srgbClr>
              </a:gs>
              <a:gs pos="100000">
                <a:srgbClr val="CC99FF"/>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4101" name="Text Box 7">
            <a:extLst>
              <a:ext uri="{FF2B5EF4-FFF2-40B4-BE49-F238E27FC236}">
                <a16:creationId xmlns:a16="http://schemas.microsoft.com/office/drawing/2014/main" id="{E3153855-CDDD-42C2-9205-A862F49B42FB}"/>
              </a:ext>
            </a:extLst>
          </p:cNvPr>
          <p:cNvSpPr txBox="1">
            <a:spLocks noChangeArrowheads="1"/>
          </p:cNvSpPr>
          <p:nvPr/>
        </p:nvSpPr>
        <p:spPr bwMode="gray">
          <a:xfrm>
            <a:off x="1295401" y="1744664"/>
            <a:ext cx="7650163" cy="453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just">
              <a:lnSpc>
                <a:spcPct val="150000"/>
              </a:lnSpc>
            </a:pPr>
            <a:r>
              <a:rPr lang="zh-CN" altLang="en-US" sz="2800" b="1" dirty="0">
                <a:solidFill>
                  <a:srgbClr val="000099"/>
                </a:solidFill>
                <a:ea typeface="楷体_GB2312" pitchFamily="49" charset="-122"/>
              </a:rPr>
              <a:t>        通过本章学习，了解数据、信息的基本概念及其相互关系，理解信息技术与信息管理的关系，掌握物流信息、物流信息管理的概念、内涵、基本内容，了解物流信息化建设过程中软硬件平台发展趋势、物流信息化阶段理论、实施主体、体系框架等有关理论与实践，对物流信息管理有一个总体认识。</a:t>
            </a:r>
            <a:endParaRPr lang="en-US" altLang="zh-CN" sz="2800" b="1" dirty="0">
              <a:solidFill>
                <a:srgbClr val="000099"/>
              </a:solidFill>
              <a:ea typeface="楷体_GB2312" pitchFamily="49" charset="-122"/>
            </a:endParaRPr>
          </a:p>
        </p:txBody>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withEffect">
                                  <p:stCondLst>
                                    <p:cond delay="0"/>
                                  </p:stCondLst>
                                  <p:iterate type="lt">
                                    <p:tmPct val="10000"/>
                                  </p:iterate>
                                  <p:childTnLst>
                                    <p:set>
                                      <p:cBhvr>
                                        <p:cTn id="6" dur="0" fill="hold">
                                          <p:stCondLst>
                                            <p:cond delay="0"/>
                                          </p:stCondLst>
                                        </p:cTn>
                                        <p:tgtEl>
                                          <p:spTgt spid="1513477"/>
                                        </p:tgtEl>
                                        <p:attrNameLst>
                                          <p:attrName>style.visibility</p:attrName>
                                        </p:attrNameLst>
                                      </p:cBhvr>
                                      <p:to>
                                        <p:strVal val="visible"/>
                                      </p:to>
                                    </p:set>
                                    <p:animEffect transition="in" filter="fade">
                                      <p:cBhvr>
                                        <p:cTn id="7" dur="597">
                                          <p:stCondLst>
                                            <p:cond delay="0"/>
                                          </p:stCondLst>
                                        </p:cTn>
                                        <p:tgtEl>
                                          <p:spTgt spid="1513477"/>
                                        </p:tgtEl>
                                      </p:cBhvr>
                                    </p:animEffect>
                                    <p:anim calcmode="lin" valueType="num">
                                      <p:cBhvr>
                                        <p:cTn id="8" dur="597" fill="hold">
                                          <p:stCondLst>
                                            <p:cond delay="0"/>
                                          </p:stCondLst>
                                        </p:cTn>
                                        <p:tgtEl>
                                          <p:spTgt spid="1513477"/>
                                        </p:tgtEl>
                                        <p:attrNameLst>
                                          <p:attrName>style.rotation</p:attrName>
                                        </p:attrNameLst>
                                      </p:cBhvr>
                                      <p:tavLst>
                                        <p:tav tm="0">
                                          <p:val>
                                            <p:fltVal val="720"/>
                                          </p:val>
                                        </p:tav>
                                        <p:tav tm="100000">
                                          <p:val>
                                            <p:fltVal val="0"/>
                                          </p:val>
                                        </p:tav>
                                      </p:tavLst>
                                    </p:anim>
                                    <p:anim calcmode="lin" valueType="num">
                                      <p:cBhvr>
                                        <p:cTn id="9" dur="597" fill="hold">
                                          <p:stCondLst>
                                            <p:cond delay="0"/>
                                          </p:stCondLst>
                                        </p:cTn>
                                        <p:tgtEl>
                                          <p:spTgt spid="1513477"/>
                                        </p:tgtEl>
                                        <p:attrNameLst>
                                          <p:attrName>ppt_h</p:attrName>
                                        </p:attrNameLst>
                                      </p:cBhvr>
                                      <p:tavLst>
                                        <p:tav tm="0">
                                          <p:val>
                                            <p:fltVal val="0"/>
                                          </p:val>
                                        </p:tav>
                                        <p:tav tm="100000">
                                          <p:val>
                                            <p:strVal val="#ppt_h"/>
                                          </p:val>
                                        </p:tav>
                                      </p:tavLst>
                                    </p:anim>
                                    <p:anim calcmode="lin" valueType="num">
                                      <p:cBhvr>
                                        <p:cTn id="10" dur="597" fill="hold">
                                          <p:stCondLst>
                                            <p:cond delay="0"/>
                                          </p:stCondLst>
                                        </p:cTn>
                                        <p:tgtEl>
                                          <p:spTgt spid="151347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347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a:extLst>
              <a:ext uri="{FF2B5EF4-FFF2-40B4-BE49-F238E27FC236}">
                <a16:creationId xmlns:a16="http://schemas.microsoft.com/office/drawing/2014/main" id="{FFA5F930-958C-4674-9916-E14210CC79B0}"/>
              </a:ext>
            </a:extLst>
          </p:cNvPr>
          <p:cNvSpPr>
            <a:spLocks noGrp="1" noChangeArrowheads="1"/>
          </p:cNvSpPr>
          <p:nvPr>
            <p:ph idx="1"/>
          </p:nvPr>
        </p:nvSpPr>
        <p:spPr>
          <a:xfrm>
            <a:off x="1295400" y="177056"/>
            <a:ext cx="7753350" cy="6564312"/>
          </a:xfrm>
        </p:spPr>
        <p:txBody>
          <a:bodyPr/>
          <a:lstStyle/>
          <a:p>
            <a:pPr>
              <a:lnSpc>
                <a:spcPct val="150000"/>
              </a:lnSpc>
              <a:buFontTx/>
              <a:buNone/>
            </a:pPr>
            <a:r>
              <a:rPr lang="en-US" altLang="zh-CN" sz="3600" dirty="0">
                <a:solidFill>
                  <a:srgbClr val="0000FF"/>
                </a:solidFill>
                <a:latin typeface="楷体_GB2312" pitchFamily="49" charset="-122"/>
                <a:ea typeface="楷体_GB2312" pitchFamily="49" charset="-122"/>
              </a:rPr>
              <a:t>4.</a:t>
            </a:r>
            <a:r>
              <a:rPr lang="zh-CN" altLang="zh-CN" sz="3600" dirty="0">
                <a:solidFill>
                  <a:srgbClr val="0000FF"/>
                </a:solidFill>
                <a:latin typeface="楷体_GB2312" pitchFamily="49" charset="-122"/>
                <a:ea typeface="楷体_GB2312" pitchFamily="49" charset="-122"/>
              </a:rPr>
              <a:t>按管理层次分类</a:t>
            </a:r>
          </a:p>
          <a:p>
            <a:pPr>
              <a:lnSpc>
                <a:spcPct val="150000"/>
              </a:lnSpc>
              <a:buFontTx/>
              <a:buNone/>
            </a:pPr>
            <a:r>
              <a:rPr lang="zh-CN" altLang="zh-CN" sz="3600" dirty="0">
                <a:latin typeface="楷体_GB2312" pitchFamily="49" charset="-122"/>
                <a:ea typeface="楷体_GB2312" pitchFamily="49" charset="-122"/>
              </a:rPr>
              <a:t>（</a:t>
            </a:r>
            <a:r>
              <a:rPr lang="en-US" altLang="zh-CN" sz="3600" dirty="0">
                <a:latin typeface="楷体_GB2312" pitchFamily="49" charset="-122"/>
                <a:ea typeface="楷体_GB2312" pitchFamily="49" charset="-122"/>
              </a:rPr>
              <a:t>1</a:t>
            </a:r>
            <a:r>
              <a:rPr lang="zh-CN" altLang="zh-CN" sz="3600" dirty="0">
                <a:latin typeface="楷体_GB2312" pitchFamily="49" charset="-122"/>
                <a:ea typeface="楷体_GB2312" pitchFamily="49" charset="-122"/>
              </a:rPr>
              <a:t>） 操作型管理信息</a:t>
            </a:r>
          </a:p>
          <a:p>
            <a:pPr>
              <a:lnSpc>
                <a:spcPct val="150000"/>
              </a:lnSpc>
              <a:buFontTx/>
              <a:buNone/>
            </a:pPr>
            <a:r>
              <a:rPr lang="en-US" altLang="zh-CN" sz="3600" dirty="0">
                <a:solidFill>
                  <a:srgbClr val="FFFF00"/>
                </a:solidFill>
                <a:latin typeface="楷体_GB2312" pitchFamily="49" charset="-122"/>
                <a:ea typeface="楷体_GB2312" pitchFamily="49" charset="-122"/>
              </a:rPr>
              <a:t>      </a:t>
            </a:r>
            <a:r>
              <a:rPr lang="zh-CN" altLang="zh-CN" sz="3600" dirty="0">
                <a:solidFill>
                  <a:srgbClr val="0000FF"/>
                </a:solidFill>
                <a:latin typeface="楷体_GB2312" pitchFamily="49" charset="-122"/>
                <a:ea typeface="楷体_GB2312" pitchFamily="49" charset="-122"/>
              </a:rPr>
              <a:t>产生于物流作业层，反映和控制企业的日常生产和经营工作的信息。它是管理信息中的最底层，是信息源</a:t>
            </a:r>
            <a:r>
              <a:rPr lang="zh-CN" altLang="en-US" sz="3600" dirty="0">
                <a:solidFill>
                  <a:srgbClr val="0000FF"/>
                </a:solidFill>
                <a:latin typeface="楷体_GB2312" pitchFamily="49" charset="-122"/>
                <a:ea typeface="楷体_GB2312" pitchFamily="49" charset="-122"/>
              </a:rPr>
              <a:t>。</a:t>
            </a:r>
            <a:endParaRPr lang="en-US" altLang="zh-CN" sz="3600" dirty="0">
              <a:solidFill>
                <a:srgbClr val="0000FF"/>
              </a:solidFill>
              <a:latin typeface="楷体_GB2312" pitchFamily="49" charset="-122"/>
              <a:ea typeface="楷体_GB2312" pitchFamily="49" charset="-122"/>
            </a:endParaRPr>
          </a:p>
          <a:p>
            <a:pPr>
              <a:buFontTx/>
              <a:buNone/>
            </a:pPr>
            <a:endParaRPr lang="en-US" altLang="zh-CN" sz="3600" dirty="0">
              <a:solidFill>
                <a:srgbClr val="FFFF00"/>
              </a:solidFill>
              <a:latin typeface="楷体_GB2312" pitchFamily="49" charset="-122"/>
              <a:ea typeface="楷体_GB2312" pitchFamily="49" charset="-122"/>
            </a:endParaRPr>
          </a:p>
          <a:p>
            <a:pPr>
              <a:buFontTx/>
              <a:buNone/>
            </a:pPr>
            <a:endParaRPr lang="zh-CN" altLang="en-US" sz="3600" dirty="0">
              <a:solidFill>
                <a:srgbClr val="FFFF00"/>
              </a:solidFill>
              <a:latin typeface="楷体_GB2312" pitchFamily="49" charset="-122"/>
              <a:ea typeface="楷体_GB2312"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a:extLst>
              <a:ext uri="{FF2B5EF4-FFF2-40B4-BE49-F238E27FC236}">
                <a16:creationId xmlns:a16="http://schemas.microsoft.com/office/drawing/2014/main" id="{1BBB1587-2851-4EF6-9EA1-DEF48F57BDC8}"/>
              </a:ext>
            </a:extLst>
          </p:cNvPr>
          <p:cNvSpPr>
            <a:spLocks noGrp="1" noChangeArrowheads="1"/>
          </p:cNvSpPr>
          <p:nvPr>
            <p:ph idx="1"/>
          </p:nvPr>
        </p:nvSpPr>
        <p:spPr>
          <a:xfrm>
            <a:off x="876300" y="116632"/>
            <a:ext cx="8021638" cy="6564312"/>
          </a:xfrm>
        </p:spPr>
        <p:txBody>
          <a:bodyPr/>
          <a:lstStyle/>
          <a:p>
            <a:pPr>
              <a:lnSpc>
                <a:spcPct val="150000"/>
              </a:lnSpc>
              <a:buFontTx/>
              <a:buNone/>
            </a:pPr>
            <a:r>
              <a:rPr lang="zh-CN" altLang="zh-CN" sz="3600" dirty="0">
                <a:solidFill>
                  <a:srgbClr val="0000FF"/>
                </a:solidFill>
                <a:latin typeface="楷体_GB2312" pitchFamily="49" charset="-122"/>
                <a:ea typeface="楷体_GB2312" pitchFamily="49" charset="-122"/>
              </a:rPr>
              <a:t>（</a:t>
            </a:r>
            <a:r>
              <a:rPr lang="en-US" altLang="zh-CN" sz="3600" dirty="0">
                <a:solidFill>
                  <a:srgbClr val="0000FF"/>
                </a:solidFill>
                <a:latin typeface="楷体_GB2312" pitchFamily="49" charset="-122"/>
                <a:ea typeface="楷体_GB2312" pitchFamily="49" charset="-122"/>
              </a:rPr>
              <a:t>2</a:t>
            </a:r>
            <a:r>
              <a:rPr lang="zh-CN" altLang="zh-CN" sz="3600" dirty="0">
                <a:solidFill>
                  <a:srgbClr val="0000FF"/>
                </a:solidFill>
                <a:latin typeface="楷体_GB2312" pitchFamily="49" charset="-122"/>
                <a:ea typeface="楷体_GB2312" pitchFamily="49" charset="-122"/>
              </a:rPr>
              <a:t>）知识型管理信息</a:t>
            </a:r>
          </a:p>
          <a:p>
            <a:pPr>
              <a:lnSpc>
                <a:spcPct val="150000"/>
              </a:lnSpc>
              <a:buFontTx/>
              <a:buNone/>
            </a:pPr>
            <a:r>
              <a:rPr lang="en-US" altLang="zh-CN" sz="3600" dirty="0">
                <a:solidFill>
                  <a:srgbClr val="FFFF00"/>
                </a:solidFill>
                <a:latin typeface="楷体_GB2312" pitchFamily="49" charset="-122"/>
                <a:ea typeface="楷体_GB2312" pitchFamily="49" charset="-122"/>
              </a:rPr>
              <a:t>     </a:t>
            </a:r>
            <a:r>
              <a:rPr lang="zh-CN" altLang="zh-CN" b="1" dirty="0">
                <a:latin typeface="楷体_GB2312" pitchFamily="49" charset="-122"/>
                <a:ea typeface="楷体_GB2312" pitchFamily="49" charset="-122"/>
              </a:rPr>
              <a:t>管理部门相关人员对企业自己的知识进行搜集、分类、存储和查询，并进行知识分析所得到的信息。</a:t>
            </a:r>
            <a:endParaRPr lang="en-US" altLang="zh-CN" b="1" dirty="0">
              <a:latin typeface="楷体_GB2312" pitchFamily="49" charset="-122"/>
              <a:ea typeface="楷体_GB2312" pitchFamily="49" charset="-122"/>
            </a:endParaRPr>
          </a:p>
          <a:p>
            <a:pPr>
              <a:lnSpc>
                <a:spcPct val="150000"/>
              </a:lnSpc>
              <a:buFontTx/>
              <a:buNone/>
            </a:pPr>
            <a:r>
              <a:rPr lang="en-US" altLang="zh-CN" b="1" dirty="0">
                <a:solidFill>
                  <a:srgbClr val="0000FF"/>
                </a:solidFill>
                <a:latin typeface="楷体_GB2312" pitchFamily="49" charset="-122"/>
                <a:ea typeface="楷体_GB2312" pitchFamily="49" charset="-122"/>
              </a:rPr>
              <a:t>      </a:t>
            </a:r>
            <a:r>
              <a:rPr lang="zh-CN" altLang="zh-CN" b="1" dirty="0">
                <a:solidFill>
                  <a:srgbClr val="0000FF"/>
                </a:solidFill>
                <a:latin typeface="楷体_GB2312" pitchFamily="49" charset="-122"/>
                <a:ea typeface="楷体_GB2312" pitchFamily="49" charset="-122"/>
              </a:rPr>
              <a:t>这类信息一般隐藏在企业内部，需要挖掘和提炼。知识型管理信息贯穿企业的各个部门、各个层次。</a:t>
            </a:r>
          </a:p>
          <a:p>
            <a:pPr>
              <a:buFontTx/>
              <a:buNone/>
            </a:pPr>
            <a:endParaRPr lang="en-US" altLang="zh-CN" sz="3600" dirty="0">
              <a:solidFill>
                <a:srgbClr val="FFFF00"/>
              </a:solidFill>
              <a:latin typeface="楷体_GB2312" pitchFamily="49" charset="-122"/>
              <a:ea typeface="楷体_GB2312" pitchFamily="49" charset="-122"/>
            </a:endParaRPr>
          </a:p>
          <a:p>
            <a:pPr>
              <a:buFontTx/>
              <a:buNone/>
            </a:pPr>
            <a:endParaRPr lang="en-US" altLang="zh-CN" sz="3600" dirty="0">
              <a:solidFill>
                <a:srgbClr val="FFFF00"/>
              </a:solidFill>
              <a:latin typeface="楷体_GB2312" pitchFamily="49" charset="-122"/>
              <a:ea typeface="楷体_GB2312" pitchFamily="49" charset="-122"/>
            </a:endParaRPr>
          </a:p>
          <a:p>
            <a:pPr>
              <a:buFontTx/>
              <a:buNone/>
            </a:pPr>
            <a:endParaRPr lang="zh-CN" altLang="en-US" sz="3600" dirty="0">
              <a:solidFill>
                <a:srgbClr val="FFFF00"/>
              </a:solidFill>
              <a:latin typeface="楷体_GB2312" pitchFamily="49" charset="-122"/>
              <a:ea typeface="楷体_GB2312"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a:extLst>
              <a:ext uri="{FF2B5EF4-FFF2-40B4-BE49-F238E27FC236}">
                <a16:creationId xmlns:a16="http://schemas.microsoft.com/office/drawing/2014/main" id="{4237C250-9125-4468-9E9F-B18061357708}"/>
              </a:ext>
            </a:extLst>
          </p:cNvPr>
          <p:cNvSpPr>
            <a:spLocks noGrp="1" noChangeArrowheads="1"/>
          </p:cNvSpPr>
          <p:nvPr>
            <p:ph idx="1"/>
          </p:nvPr>
        </p:nvSpPr>
        <p:spPr>
          <a:xfrm>
            <a:off x="1087439" y="116632"/>
            <a:ext cx="7705725" cy="5276850"/>
          </a:xfrm>
        </p:spPr>
        <p:txBody>
          <a:bodyPr/>
          <a:lstStyle/>
          <a:p>
            <a:pPr>
              <a:lnSpc>
                <a:spcPct val="150000"/>
              </a:lnSpc>
              <a:buFontTx/>
              <a:buNone/>
            </a:pPr>
            <a:r>
              <a:rPr lang="zh-CN" altLang="zh-CN" sz="3600" dirty="0">
                <a:solidFill>
                  <a:srgbClr val="0000FF"/>
                </a:solidFill>
                <a:latin typeface="楷体_GB2312" pitchFamily="49" charset="-122"/>
                <a:ea typeface="楷体_GB2312" pitchFamily="49" charset="-122"/>
              </a:rPr>
              <a:t>（</a:t>
            </a:r>
            <a:r>
              <a:rPr lang="en-US" altLang="zh-CN" sz="3600" dirty="0">
                <a:solidFill>
                  <a:srgbClr val="0000FF"/>
                </a:solidFill>
                <a:latin typeface="楷体_GB2312" pitchFamily="49" charset="-122"/>
                <a:ea typeface="楷体_GB2312" pitchFamily="49" charset="-122"/>
              </a:rPr>
              <a:t>3</a:t>
            </a:r>
            <a:r>
              <a:rPr lang="zh-CN" altLang="zh-CN" sz="3600" dirty="0">
                <a:solidFill>
                  <a:srgbClr val="0000FF"/>
                </a:solidFill>
                <a:latin typeface="楷体_GB2312" pitchFamily="49" charset="-122"/>
                <a:ea typeface="楷体_GB2312" pitchFamily="49" charset="-122"/>
              </a:rPr>
              <a:t>）战术型管理信息</a:t>
            </a:r>
          </a:p>
          <a:p>
            <a:pPr>
              <a:lnSpc>
                <a:spcPct val="150000"/>
              </a:lnSpc>
              <a:buFontTx/>
              <a:buNone/>
            </a:pPr>
            <a:r>
              <a:rPr lang="en-US" altLang="zh-CN" sz="3600" dirty="0">
                <a:latin typeface="楷体_GB2312" pitchFamily="49" charset="-122"/>
                <a:ea typeface="楷体_GB2312" pitchFamily="49" charset="-122"/>
              </a:rPr>
              <a:t>     </a:t>
            </a:r>
            <a:r>
              <a:rPr lang="zh-CN" altLang="zh-CN" b="1" dirty="0">
                <a:latin typeface="楷体_GB2312" pitchFamily="49" charset="-122"/>
                <a:ea typeface="楷体_GB2312" pitchFamily="49" charset="-122"/>
              </a:rPr>
              <a:t>是部门负责人做关系到局部和中期决策时所涉及的信息。它一般包括合同管理、客户关系管理、质量管理、计划管理、市场商情等管理信息。这类信息一般来自于本单位所属各部门。</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a:extLst>
              <a:ext uri="{FF2B5EF4-FFF2-40B4-BE49-F238E27FC236}">
                <a16:creationId xmlns:a16="http://schemas.microsoft.com/office/drawing/2014/main" id="{52EBC281-09E1-4711-98A9-643EC8F7C511}"/>
              </a:ext>
            </a:extLst>
          </p:cNvPr>
          <p:cNvSpPr>
            <a:spLocks noGrp="1" noChangeArrowheads="1"/>
          </p:cNvSpPr>
          <p:nvPr>
            <p:ph idx="1"/>
          </p:nvPr>
        </p:nvSpPr>
        <p:spPr>
          <a:xfrm>
            <a:off x="833439" y="284164"/>
            <a:ext cx="8359775" cy="6573837"/>
          </a:xfrm>
        </p:spPr>
        <p:txBody>
          <a:bodyPr/>
          <a:lstStyle/>
          <a:p>
            <a:pPr>
              <a:buFontTx/>
              <a:buNone/>
            </a:pPr>
            <a:r>
              <a:rPr lang="zh-CN" altLang="zh-CN" sz="3600" dirty="0">
                <a:solidFill>
                  <a:srgbClr val="0000FF"/>
                </a:solidFill>
                <a:latin typeface="楷体_GB2312" pitchFamily="49" charset="-122"/>
                <a:ea typeface="楷体_GB2312" pitchFamily="49" charset="-122"/>
              </a:rPr>
              <a:t>（</a:t>
            </a:r>
            <a:r>
              <a:rPr lang="en-US" altLang="zh-CN" sz="3600" dirty="0">
                <a:solidFill>
                  <a:srgbClr val="0000FF"/>
                </a:solidFill>
                <a:latin typeface="楷体_GB2312" pitchFamily="49" charset="-122"/>
                <a:ea typeface="楷体_GB2312" pitchFamily="49" charset="-122"/>
              </a:rPr>
              <a:t>4</a:t>
            </a:r>
            <a:r>
              <a:rPr lang="zh-CN" altLang="zh-CN" sz="3600" dirty="0">
                <a:solidFill>
                  <a:srgbClr val="0000FF"/>
                </a:solidFill>
                <a:latin typeface="楷体_GB2312" pitchFamily="49" charset="-122"/>
                <a:ea typeface="楷体_GB2312" pitchFamily="49" charset="-122"/>
              </a:rPr>
              <a:t>）战略型管理信息</a:t>
            </a:r>
          </a:p>
          <a:p>
            <a:pPr>
              <a:lnSpc>
                <a:spcPct val="150000"/>
              </a:lnSpc>
              <a:buFontTx/>
              <a:buNone/>
            </a:pPr>
            <a:r>
              <a:rPr lang="en-US" altLang="zh-CN" sz="36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是企业高层决策者制定企业年经营目标、企业战略决策所需要的信息。它通常包括综合报表管理、供应链管理、企业战略管理、市场动态、国家有关政策法规等信息。</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这类信息一部分来自企业内部，多为报表类型；另一部分来自企业外部，且数据量较少、不确定性程度较高、内容较抽象。</a:t>
            </a:r>
          </a:p>
          <a:p>
            <a:pPr>
              <a:buFontTx/>
              <a:buNone/>
            </a:pPr>
            <a:endParaRPr lang="en-US" altLang="zh-CN" sz="3600" dirty="0">
              <a:solidFill>
                <a:srgbClr val="FFFF00"/>
              </a:solidFill>
              <a:latin typeface="楷体_GB2312" pitchFamily="49" charset="-122"/>
              <a:ea typeface="楷体_GB2312" pitchFamily="49" charset="-122"/>
            </a:endParaRPr>
          </a:p>
          <a:p>
            <a:pPr>
              <a:buFontTx/>
              <a:buNone/>
            </a:pPr>
            <a:endParaRPr lang="en-US" altLang="zh-CN" sz="3600" dirty="0">
              <a:solidFill>
                <a:srgbClr val="FFFF00"/>
              </a:solidFill>
              <a:latin typeface="楷体_GB2312" pitchFamily="49" charset="-122"/>
              <a:ea typeface="楷体_GB2312" pitchFamily="49" charset="-122"/>
            </a:endParaRPr>
          </a:p>
          <a:p>
            <a:pPr>
              <a:buFontTx/>
              <a:buNone/>
            </a:pPr>
            <a:endParaRPr lang="zh-CN" altLang="en-US" sz="3600" dirty="0">
              <a:solidFill>
                <a:srgbClr val="FFFF00"/>
              </a:solidFill>
              <a:latin typeface="楷体_GB2312" pitchFamily="49" charset="-122"/>
              <a:ea typeface="楷体_GB2312"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2770" name="Rectangle 2">
            <a:extLst>
              <a:ext uri="{FF2B5EF4-FFF2-40B4-BE49-F238E27FC236}">
                <a16:creationId xmlns:a16="http://schemas.microsoft.com/office/drawing/2014/main" id="{9BABA164-F820-4A7E-B9B6-2A98472D660F}"/>
              </a:ext>
            </a:extLst>
          </p:cNvPr>
          <p:cNvSpPr>
            <a:spLocks noGrp="1" noChangeArrowheads="1"/>
          </p:cNvSpPr>
          <p:nvPr>
            <p:ph type="title"/>
          </p:nvPr>
        </p:nvSpPr>
        <p:spPr>
          <a:xfrm>
            <a:off x="857251" y="971550"/>
            <a:ext cx="8289925" cy="946150"/>
          </a:xfrm>
        </p:spPr>
        <p:txBody>
          <a:bodyPr/>
          <a:lstStyle/>
          <a:p>
            <a:pPr eaLnBrk="1" hangingPunct="1">
              <a:defRPr/>
            </a:pPr>
            <a:r>
              <a:rPr lang="zh-CN" altLang="en-US" sz="4000" dirty="0">
                <a:solidFill>
                  <a:srgbClr val="0000FF"/>
                </a:solidFill>
                <a:latin typeface="楷体_GB2312" pitchFamily="49" charset="-122"/>
                <a:ea typeface="楷体_GB2312" pitchFamily="49" charset="-122"/>
              </a:rPr>
              <a:t>（一）物流信息的特点</a:t>
            </a:r>
          </a:p>
        </p:txBody>
      </p:sp>
      <p:sp>
        <p:nvSpPr>
          <p:cNvPr id="43011" name="Rectangle 3">
            <a:extLst>
              <a:ext uri="{FF2B5EF4-FFF2-40B4-BE49-F238E27FC236}">
                <a16:creationId xmlns:a16="http://schemas.microsoft.com/office/drawing/2014/main" id="{951BE15F-1E6C-4D90-9D93-0C609FB4853D}"/>
              </a:ext>
            </a:extLst>
          </p:cNvPr>
          <p:cNvSpPr>
            <a:spLocks noGrp="1" noChangeArrowheads="1"/>
          </p:cNvSpPr>
          <p:nvPr>
            <p:ph type="body" idx="1"/>
          </p:nvPr>
        </p:nvSpPr>
        <p:spPr>
          <a:xfrm>
            <a:off x="769938" y="1903413"/>
            <a:ext cx="8572500" cy="5137150"/>
          </a:xfrm>
        </p:spPr>
        <p:txBody>
          <a:bodyPr/>
          <a:lstStyle/>
          <a:p>
            <a:pPr eaLnBrk="1" hangingPunct="1">
              <a:lnSpc>
                <a:spcPct val="120000"/>
              </a:lnSpc>
              <a:buFontTx/>
              <a:buNone/>
            </a:pPr>
            <a:r>
              <a:rPr lang="zh-CN" altLang="en-US" sz="21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物流信息除了信息具备的一般特点之外。如信息的准确性、完整性、实用性、共享性、增值性等，和其他领域信息较之，其特殊性主要表现在以下四个方面：</a:t>
            </a:r>
          </a:p>
          <a:p>
            <a:pPr eaLnBrk="1" hangingPunct="1">
              <a:lnSpc>
                <a:spcPct val="120000"/>
              </a:lnSpc>
              <a:buFontTx/>
              <a:buNone/>
            </a:pPr>
            <a:r>
              <a:rPr lang="zh-CN" altLang="en-US" sz="2800" dirty="0">
                <a:solidFill>
                  <a:srgbClr val="0000FF"/>
                </a:solidFill>
                <a:latin typeface="楷体_GB2312" pitchFamily="49" charset="-122"/>
                <a:ea typeface="楷体_GB2312" pitchFamily="49" charset="-122"/>
              </a:rPr>
              <a:t>   </a:t>
            </a:r>
            <a:r>
              <a:rPr lang="en-US" altLang="zh-CN" sz="2800" dirty="0">
                <a:solidFill>
                  <a:srgbClr val="0000FF"/>
                </a:solidFill>
                <a:latin typeface="楷体_GB2312" pitchFamily="49" charset="-122"/>
                <a:ea typeface="楷体_GB2312" pitchFamily="49" charset="-122"/>
              </a:rPr>
              <a:t>1.</a:t>
            </a:r>
            <a:r>
              <a:rPr lang="zh-CN" altLang="en-US" sz="2800" dirty="0">
                <a:solidFill>
                  <a:srgbClr val="0000FF"/>
                </a:solidFill>
                <a:latin typeface="楷体_GB2312" pitchFamily="49" charset="-122"/>
                <a:ea typeface="楷体_GB2312" pitchFamily="49" charset="-122"/>
              </a:rPr>
              <a:t>信息量大、分布广</a:t>
            </a:r>
          </a:p>
          <a:p>
            <a:pPr eaLnBrk="1" hangingPunct="1">
              <a:lnSpc>
                <a:spcPct val="120000"/>
              </a:lnSpc>
              <a:buFontTx/>
              <a:buNone/>
            </a:pPr>
            <a:r>
              <a:rPr lang="zh-CN" altLang="en-US" sz="2800" dirty="0">
                <a:latin typeface="楷体_GB2312" pitchFamily="49" charset="-122"/>
                <a:ea typeface="楷体_GB2312" pitchFamily="49" charset="-122"/>
              </a:rPr>
              <a:t>      信息的产生、加工和应用在时间、地点上不一致，在方式上也不相同。这就需要有性能较高的信息处理机构与功能强大的信息收集、传输和存储能力。</a:t>
            </a:r>
          </a:p>
        </p:txBody>
      </p:sp>
      <p:sp>
        <p:nvSpPr>
          <p:cNvPr id="43012" name="矩形 3">
            <a:extLst>
              <a:ext uri="{FF2B5EF4-FFF2-40B4-BE49-F238E27FC236}">
                <a16:creationId xmlns:a16="http://schemas.microsoft.com/office/drawing/2014/main" id="{1111ACE1-FE68-410A-971D-1102228C0D9F}"/>
              </a:ext>
            </a:extLst>
          </p:cNvPr>
          <p:cNvSpPr>
            <a:spLocks noChangeArrowheads="1"/>
          </p:cNvSpPr>
          <p:nvPr/>
        </p:nvSpPr>
        <p:spPr bwMode="auto">
          <a:xfrm>
            <a:off x="677864" y="234951"/>
            <a:ext cx="63595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r>
              <a:rPr lang="zh-CN" altLang="en-US" sz="4000" b="1">
                <a:solidFill>
                  <a:srgbClr val="0000FF"/>
                </a:solidFill>
                <a:latin typeface="楷体_GB2312" pitchFamily="49" charset="-122"/>
                <a:ea typeface="楷体_GB2312" pitchFamily="49" charset="-122"/>
              </a:rPr>
              <a:t>二、物流信息的特点及功能</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a:extLst>
              <a:ext uri="{FF2B5EF4-FFF2-40B4-BE49-F238E27FC236}">
                <a16:creationId xmlns:a16="http://schemas.microsoft.com/office/drawing/2014/main" id="{ACFD7458-36AB-4120-A5B5-3E3B10DCAAA9}"/>
              </a:ext>
            </a:extLst>
          </p:cNvPr>
          <p:cNvSpPr>
            <a:spLocks noGrp="1" noChangeArrowheads="1"/>
          </p:cNvSpPr>
          <p:nvPr>
            <p:ph type="body" idx="1"/>
          </p:nvPr>
        </p:nvSpPr>
        <p:spPr>
          <a:xfrm>
            <a:off x="1366838" y="1073299"/>
            <a:ext cx="7300912" cy="5380037"/>
          </a:xfrm>
        </p:spPr>
        <p:txBody>
          <a:bodyPr/>
          <a:lstStyle/>
          <a:p>
            <a:pPr eaLnBrk="1" hangingPunct="1">
              <a:lnSpc>
                <a:spcPct val="150000"/>
              </a:lnSpc>
              <a:buFontTx/>
              <a:buNone/>
            </a:pPr>
            <a:r>
              <a:rPr lang="en-US" altLang="zh-CN" sz="2800" dirty="0">
                <a:solidFill>
                  <a:srgbClr val="0000FF"/>
                </a:solidFill>
                <a:latin typeface="楷体_GB2312" pitchFamily="49" charset="-122"/>
                <a:ea typeface="楷体_GB2312" pitchFamily="49" charset="-122"/>
              </a:rPr>
              <a:t>  </a:t>
            </a:r>
            <a:r>
              <a:rPr lang="en-US" altLang="zh-CN" sz="3600" dirty="0">
                <a:solidFill>
                  <a:srgbClr val="0000FF"/>
                </a:solidFill>
                <a:latin typeface="楷体_GB2312" pitchFamily="49" charset="-122"/>
                <a:ea typeface="楷体_GB2312" pitchFamily="49" charset="-122"/>
              </a:rPr>
              <a:t>2.</a:t>
            </a:r>
            <a:r>
              <a:rPr lang="zh-CN" altLang="en-US" sz="3600" dirty="0">
                <a:solidFill>
                  <a:srgbClr val="0000FF"/>
                </a:solidFill>
                <a:latin typeface="楷体_GB2312" pitchFamily="49" charset="-122"/>
                <a:ea typeface="楷体_GB2312" pitchFamily="49" charset="-122"/>
              </a:rPr>
              <a:t>具有很强的时效性</a:t>
            </a:r>
          </a:p>
          <a:p>
            <a:pPr eaLnBrk="1" hangingPunct="1">
              <a:lnSpc>
                <a:spcPct val="150000"/>
              </a:lnSpc>
              <a:buFontTx/>
              <a:buNone/>
            </a:pPr>
            <a:r>
              <a:rPr lang="zh-CN" altLang="en-US" sz="2800" dirty="0">
                <a:latin typeface="楷体_GB2312" pitchFamily="49" charset="-122"/>
                <a:ea typeface="楷体_GB2312" pitchFamily="49" charset="-122"/>
              </a:rPr>
              <a:t>      绝大多数物流信息动态性强，信息的价值衰减速度快。这对信息管理的及时性要求就比较高。信息都是在一定的时间内才具有价值，即信息具有寿命，当信息的寿命结束，就意味着信息失去了价值。这样的信息就不能再加以利用了。</a:t>
            </a:r>
          </a:p>
        </p:txBody>
      </p:sp>
      <p:sp>
        <p:nvSpPr>
          <p:cNvPr id="3" name="Rectangle 2">
            <a:extLst>
              <a:ext uri="{FF2B5EF4-FFF2-40B4-BE49-F238E27FC236}">
                <a16:creationId xmlns:a16="http://schemas.microsoft.com/office/drawing/2014/main" id="{BD473A85-C28B-43C0-8175-B716D5567021}"/>
              </a:ext>
            </a:extLst>
          </p:cNvPr>
          <p:cNvSpPr>
            <a:spLocks noGrp="1" noChangeArrowheads="1"/>
          </p:cNvSpPr>
          <p:nvPr>
            <p:ph type="title"/>
          </p:nvPr>
        </p:nvSpPr>
        <p:spPr>
          <a:xfrm>
            <a:off x="857251" y="-27384"/>
            <a:ext cx="8289925" cy="946150"/>
          </a:xfrm>
        </p:spPr>
        <p:txBody>
          <a:bodyPr/>
          <a:lstStyle/>
          <a:p>
            <a:pPr eaLnBrk="1" hangingPunct="1">
              <a:defRPr/>
            </a:pPr>
            <a:r>
              <a:rPr lang="zh-CN" altLang="en-US" sz="4000" dirty="0">
                <a:solidFill>
                  <a:srgbClr val="0000FF"/>
                </a:solidFill>
                <a:latin typeface="楷体_GB2312" pitchFamily="49" charset="-122"/>
                <a:ea typeface="楷体_GB2312" pitchFamily="49" charset="-122"/>
              </a:rPr>
              <a:t>（一）物流信息的特点</a:t>
            </a:r>
          </a:p>
        </p:txBody>
      </p:sp>
    </p:spTree>
  </p:cSld>
  <p:clrMapOvr>
    <a:masterClrMapping/>
  </p:clrMapOvr>
  <p:transition>
    <p:wedg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a:extLst>
              <a:ext uri="{FF2B5EF4-FFF2-40B4-BE49-F238E27FC236}">
                <a16:creationId xmlns:a16="http://schemas.microsoft.com/office/drawing/2014/main" id="{AF66CD6F-38E2-4B6A-BC06-7FCEC6BA3A3B}"/>
              </a:ext>
            </a:extLst>
          </p:cNvPr>
          <p:cNvSpPr>
            <a:spLocks noGrp="1" noChangeArrowheads="1"/>
          </p:cNvSpPr>
          <p:nvPr>
            <p:ph type="body" idx="1"/>
          </p:nvPr>
        </p:nvSpPr>
        <p:spPr>
          <a:xfrm>
            <a:off x="1481138" y="1052736"/>
            <a:ext cx="7015162" cy="6051550"/>
          </a:xfrm>
        </p:spPr>
        <p:txBody>
          <a:bodyPr/>
          <a:lstStyle/>
          <a:p>
            <a:pPr eaLnBrk="1" hangingPunct="1">
              <a:lnSpc>
                <a:spcPct val="150000"/>
              </a:lnSpc>
              <a:buFontTx/>
              <a:buNone/>
            </a:pPr>
            <a:r>
              <a:rPr lang="en-US" altLang="zh-CN" sz="3900" dirty="0">
                <a:solidFill>
                  <a:srgbClr val="0000FF"/>
                </a:solidFill>
                <a:latin typeface="楷体_GB2312" pitchFamily="49" charset="-122"/>
                <a:ea typeface="楷体_GB2312" pitchFamily="49" charset="-122"/>
              </a:rPr>
              <a:t>  </a:t>
            </a:r>
            <a:r>
              <a:rPr lang="en-US" altLang="zh-CN" sz="3600" dirty="0">
                <a:solidFill>
                  <a:srgbClr val="0000FF"/>
                </a:solidFill>
                <a:latin typeface="楷体_GB2312" pitchFamily="49" charset="-122"/>
                <a:ea typeface="楷体_GB2312" pitchFamily="49" charset="-122"/>
              </a:rPr>
              <a:t>3.</a:t>
            </a:r>
            <a:r>
              <a:rPr lang="zh-CN" altLang="en-US" sz="3600" dirty="0">
                <a:solidFill>
                  <a:srgbClr val="0000FF"/>
                </a:solidFill>
                <a:latin typeface="楷体_GB2312" pitchFamily="49" charset="-122"/>
                <a:ea typeface="楷体_GB2312" pitchFamily="49" charset="-122"/>
              </a:rPr>
              <a:t>物流信息种类多</a:t>
            </a:r>
          </a:p>
          <a:p>
            <a:pPr eaLnBrk="1" hangingPunct="1">
              <a:lnSpc>
                <a:spcPct val="150000"/>
              </a:lnSpc>
              <a:buFontTx/>
              <a:buNone/>
            </a:pPr>
            <a:r>
              <a:rPr lang="zh-CN" altLang="en-US" sz="2800" dirty="0">
                <a:latin typeface="楷体_GB2312" pitchFamily="49" charset="-122"/>
                <a:ea typeface="楷体_GB2312" pitchFamily="49" charset="-122"/>
              </a:rPr>
              <a:t>      不仅本系统内部各个环节有不同种类的信息，而且由于物流系统与其他系统，如生产系统、销售系统、消费系统等密切相关，因而还必须收集这些相关系统的信息，这就使物流信息的分类、研究、筛选等的难度增加。</a:t>
            </a:r>
          </a:p>
          <a:p>
            <a:pPr eaLnBrk="1" hangingPunct="1">
              <a:lnSpc>
                <a:spcPct val="150000"/>
              </a:lnSpc>
            </a:pPr>
            <a:endParaRPr lang="zh-CN" altLang="en-US" sz="2800" dirty="0">
              <a:latin typeface="楷体_GB2312" pitchFamily="49" charset="-122"/>
              <a:ea typeface="楷体_GB2312" pitchFamily="49" charset="-122"/>
            </a:endParaRPr>
          </a:p>
        </p:txBody>
      </p:sp>
      <p:sp>
        <p:nvSpPr>
          <p:cNvPr id="3" name="Rectangle 2">
            <a:extLst>
              <a:ext uri="{FF2B5EF4-FFF2-40B4-BE49-F238E27FC236}">
                <a16:creationId xmlns:a16="http://schemas.microsoft.com/office/drawing/2014/main" id="{F0BF6982-D6D5-4795-A5C0-891BA17E51B1}"/>
              </a:ext>
            </a:extLst>
          </p:cNvPr>
          <p:cNvSpPr>
            <a:spLocks noGrp="1" noChangeArrowheads="1"/>
          </p:cNvSpPr>
          <p:nvPr>
            <p:ph type="title"/>
          </p:nvPr>
        </p:nvSpPr>
        <p:spPr>
          <a:xfrm>
            <a:off x="857251" y="-27384"/>
            <a:ext cx="8289925" cy="946150"/>
          </a:xfrm>
        </p:spPr>
        <p:txBody>
          <a:bodyPr/>
          <a:lstStyle/>
          <a:p>
            <a:pPr eaLnBrk="1" hangingPunct="1">
              <a:defRPr/>
            </a:pPr>
            <a:r>
              <a:rPr lang="zh-CN" altLang="en-US" sz="4000" dirty="0">
                <a:solidFill>
                  <a:srgbClr val="0000FF"/>
                </a:solidFill>
                <a:latin typeface="楷体_GB2312" pitchFamily="49" charset="-122"/>
                <a:ea typeface="楷体_GB2312" pitchFamily="49" charset="-122"/>
              </a:rPr>
              <a:t>（一）物流信息的特点</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a:extLst>
              <a:ext uri="{FF2B5EF4-FFF2-40B4-BE49-F238E27FC236}">
                <a16:creationId xmlns:a16="http://schemas.microsoft.com/office/drawing/2014/main" id="{62AEE0BC-7960-4B0F-A29A-9C91281F58CA}"/>
              </a:ext>
            </a:extLst>
          </p:cNvPr>
          <p:cNvSpPr>
            <a:spLocks noGrp="1" noChangeArrowheads="1"/>
          </p:cNvSpPr>
          <p:nvPr>
            <p:ph type="body" idx="1"/>
          </p:nvPr>
        </p:nvSpPr>
        <p:spPr>
          <a:xfrm>
            <a:off x="632520" y="1124744"/>
            <a:ext cx="8721847" cy="6284913"/>
          </a:xfrm>
        </p:spPr>
        <p:txBody>
          <a:bodyPr/>
          <a:lstStyle/>
          <a:p>
            <a:pPr eaLnBrk="1" hangingPunct="1">
              <a:lnSpc>
                <a:spcPct val="140000"/>
              </a:lnSpc>
              <a:buFontTx/>
              <a:buNone/>
            </a:pPr>
            <a:r>
              <a:rPr lang="en-US" altLang="zh-CN" sz="2800" dirty="0">
                <a:solidFill>
                  <a:srgbClr val="0000FF"/>
                </a:solidFill>
                <a:latin typeface="楷体_GB2312" pitchFamily="49" charset="-122"/>
                <a:ea typeface="楷体_GB2312" pitchFamily="49" charset="-122"/>
              </a:rPr>
              <a:t>  </a:t>
            </a:r>
            <a:r>
              <a:rPr lang="en-US" altLang="zh-CN" sz="3600" dirty="0">
                <a:solidFill>
                  <a:srgbClr val="0000FF"/>
                </a:solidFill>
                <a:latin typeface="楷体_GB2312" pitchFamily="49" charset="-122"/>
                <a:ea typeface="楷体_GB2312" pitchFamily="49" charset="-122"/>
              </a:rPr>
              <a:t>4.</a:t>
            </a:r>
            <a:r>
              <a:rPr lang="zh-CN" altLang="en-US" sz="3600" dirty="0">
                <a:solidFill>
                  <a:srgbClr val="0000FF"/>
                </a:solidFill>
                <a:latin typeface="楷体_GB2312" pitchFamily="49" charset="-122"/>
                <a:ea typeface="楷体_GB2312" pitchFamily="49" charset="-122"/>
              </a:rPr>
              <a:t>更新速度快</a:t>
            </a:r>
          </a:p>
          <a:p>
            <a:pPr eaLnBrk="1" hangingPunct="1">
              <a:lnSpc>
                <a:spcPct val="140000"/>
              </a:lnSpc>
              <a:buFontTx/>
              <a:buNone/>
            </a:pPr>
            <a:r>
              <a:rPr lang="zh-CN" altLang="en-US" sz="2800" dirty="0">
                <a:latin typeface="楷体_GB2312" pitchFamily="49" charset="-122"/>
                <a:ea typeface="楷体_GB2312" pitchFamily="49" charset="-122"/>
              </a:rPr>
              <a:t>      在现代物流活动中，信息价值的衰减速度正在逐渐加快，大量的信息转瞬即逝。例如，现代物流的一个特点是物流服务供应商千方百计地满足客户个性化服务需求，多品种小批量生产、多额度小数量配送。由此产生大量的新信息，不断地更新原有的数据库，而且更新的速度越来越快。现代物流信息系统必须具有能够即时更新数据、分析数据的强大录人更新系统，以适应现代物流信息的特点。</a:t>
            </a:r>
          </a:p>
        </p:txBody>
      </p:sp>
      <p:sp>
        <p:nvSpPr>
          <p:cNvPr id="3" name="Rectangle 2">
            <a:extLst>
              <a:ext uri="{FF2B5EF4-FFF2-40B4-BE49-F238E27FC236}">
                <a16:creationId xmlns:a16="http://schemas.microsoft.com/office/drawing/2014/main" id="{A55C0C22-8185-4794-A049-DA53CB8F7D03}"/>
              </a:ext>
            </a:extLst>
          </p:cNvPr>
          <p:cNvSpPr>
            <a:spLocks noGrp="1" noChangeArrowheads="1"/>
          </p:cNvSpPr>
          <p:nvPr>
            <p:ph type="title"/>
          </p:nvPr>
        </p:nvSpPr>
        <p:spPr>
          <a:xfrm>
            <a:off x="857251" y="-27384"/>
            <a:ext cx="8289925" cy="946150"/>
          </a:xfrm>
        </p:spPr>
        <p:txBody>
          <a:bodyPr/>
          <a:lstStyle/>
          <a:p>
            <a:pPr eaLnBrk="1" hangingPunct="1">
              <a:defRPr/>
            </a:pPr>
            <a:r>
              <a:rPr lang="zh-CN" altLang="en-US" sz="4000" dirty="0">
                <a:solidFill>
                  <a:srgbClr val="0000FF"/>
                </a:solidFill>
                <a:latin typeface="楷体_GB2312" pitchFamily="49" charset="-122"/>
                <a:ea typeface="楷体_GB2312" pitchFamily="49" charset="-122"/>
              </a:rPr>
              <a:t>（一）物流信息的特点</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EB72919A-4974-48FD-97B3-5C440C9893B3}"/>
              </a:ext>
            </a:extLst>
          </p:cNvPr>
          <p:cNvSpPr>
            <a:spLocks noGrp="1" noChangeArrowheads="1"/>
          </p:cNvSpPr>
          <p:nvPr>
            <p:ph idx="1"/>
          </p:nvPr>
        </p:nvSpPr>
        <p:spPr>
          <a:xfrm>
            <a:off x="1284289" y="1340768"/>
            <a:ext cx="7424737" cy="5375275"/>
          </a:xfrm>
        </p:spPr>
        <p:txBody>
          <a:bodyPr/>
          <a:lstStyle/>
          <a:p>
            <a:pPr>
              <a:buFontTx/>
              <a:buNone/>
            </a:pPr>
            <a:r>
              <a:rPr lang="en-US" altLang="zh-CN" sz="3600" dirty="0">
                <a:solidFill>
                  <a:srgbClr val="0000FF"/>
                </a:solidFill>
                <a:latin typeface="楷体_GB2312" pitchFamily="49" charset="-122"/>
                <a:ea typeface="楷体_GB2312" pitchFamily="49" charset="-122"/>
              </a:rPr>
              <a:t>  5.</a:t>
            </a:r>
            <a:r>
              <a:rPr lang="zh-CN" altLang="zh-CN" sz="3600" dirty="0">
                <a:solidFill>
                  <a:srgbClr val="0000FF"/>
                </a:solidFill>
                <a:latin typeface="楷体_GB2312" pitchFamily="49" charset="-122"/>
                <a:ea typeface="楷体_GB2312" pitchFamily="49" charset="-122"/>
              </a:rPr>
              <a:t>信息标准化程度高</a:t>
            </a:r>
          </a:p>
          <a:p>
            <a:pPr>
              <a:lnSpc>
                <a:spcPct val="150000"/>
              </a:lnSpc>
              <a:buFontTx/>
              <a:buNone/>
            </a:pPr>
            <a:r>
              <a:rPr lang="en-US" altLang="zh-CN" sz="3600" dirty="0">
                <a:latin typeface="楷体_GB2312" pitchFamily="49" charset="-122"/>
                <a:ea typeface="楷体_GB2312" pitchFamily="49" charset="-122"/>
              </a:rPr>
              <a:t>     </a:t>
            </a:r>
            <a:r>
              <a:rPr lang="zh-CN" altLang="zh-CN" b="1" dirty="0">
                <a:latin typeface="楷体_GB2312" pitchFamily="49" charset="-122"/>
                <a:ea typeface="楷体_GB2312" pitchFamily="49" charset="-122"/>
              </a:rPr>
              <a:t>为了有效地控制物流系统中的各种信息，实现不同系统间信息的高效交换与共享，需要建立统一完善的数据采集系统，必须采纳国际或国家对信息的标准化要求，采用统一的物品编码。</a:t>
            </a:r>
          </a:p>
          <a:p>
            <a:pPr>
              <a:buFontTx/>
              <a:buNone/>
            </a:pPr>
            <a:endParaRPr lang="en-US" altLang="zh-CN" sz="3600" dirty="0">
              <a:solidFill>
                <a:srgbClr val="FFFF00"/>
              </a:solidFill>
              <a:latin typeface="楷体_GB2312" pitchFamily="49" charset="-122"/>
              <a:ea typeface="楷体_GB2312" pitchFamily="49" charset="-122"/>
            </a:endParaRPr>
          </a:p>
          <a:p>
            <a:pPr>
              <a:buFontTx/>
              <a:buNone/>
            </a:pPr>
            <a:endParaRPr lang="en-US" altLang="zh-CN" sz="3600" dirty="0">
              <a:solidFill>
                <a:srgbClr val="FFFF00"/>
              </a:solidFill>
              <a:latin typeface="楷体_GB2312" pitchFamily="49" charset="-122"/>
              <a:ea typeface="楷体_GB2312" pitchFamily="49" charset="-122"/>
            </a:endParaRPr>
          </a:p>
          <a:p>
            <a:pPr>
              <a:buFontTx/>
              <a:buNone/>
            </a:pPr>
            <a:endParaRPr lang="zh-CN" altLang="en-US" sz="3600" dirty="0">
              <a:solidFill>
                <a:srgbClr val="FFFF00"/>
              </a:solidFill>
              <a:latin typeface="楷体_GB2312" pitchFamily="49" charset="-122"/>
              <a:ea typeface="楷体_GB2312" pitchFamily="49" charset="-122"/>
            </a:endParaRPr>
          </a:p>
        </p:txBody>
      </p:sp>
      <p:sp>
        <p:nvSpPr>
          <p:cNvPr id="3" name="Rectangle 2">
            <a:extLst>
              <a:ext uri="{FF2B5EF4-FFF2-40B4-BE49-F238E27FC236}">
                <a16:creationId xmlns:a16="http://schemas.microsoft.com/office/drawing/2014/main" id="{8166F93A-89D6-4EA0-9638-7058D9C186DE}"/>
              </a:ext>
            </a:extLst>
          </p:cNvPr>
          <p:cNvSpPr>
            <a:spLocks noGrp="1" noChangeArrowheads="1"/>
          </p:cNvSpPr>
          <p:nvPr>
            <p:ph type="title"/>
          </p:nvPr>
        </p:nvSpPr>
        <p:spPr>
          <a:xfrm>
            <a:off x="857251" y="-27384"/>
            <a:ext cx="8289925" cy="946150"/>
          </a:xfrm>
        </p:spPr>
        <p:txBody>
          <a:bodyPr/>
          <a:lstStyle/>
          <a:p>
            <a:pPr eaLnBrk="1" hangingPunct="1">
              <a:defRPr/>
            </a:pPr>
            <a:r>
              <a:rPr lang="zh-CN" altLang="en-US" sz="4000" dirty="0">
                <a:solidFill>
                  <a:srgbClr val="0000FF"/>
                </a:solidFill>
                <a:latin typeface="楷体_GB2312" pitchFamily="49" charset="-122"/>
                <a:ea typeface="楷体_GB2312" pitchFamily="49" charset="-122"/>
              </a:rPr>
              <a:t>（一）物流信息的特点</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a:extLst>
              <a:ext uri="{FF2B5EF4-FFF2-40B4-BE49-F238E27FC236}">
                <a16:creationId xmlns:a16="http://schemas.microsoft.com/office/drawing/2014/main" id="{B42783CA-8A16-4E47-91BC-848558BBB70A}"/>
              </a:ext>
            </a:extLst>
          </p:cNvPr>
          <p:cNvSpPr>
            <a:spLocks noGrp="1"/>
          </p:cNvSpPr>
          <p:nvPr>
            <p:ph type="sldNum" sz="quarter" idx="12"/>
          </p:nvPr>
        </p:nvSpPr>
        <p:spPr>
          <a:xfrm>
            <a:off x="682625" y="6364288"/>
            <a:ext cx="2133600" cy="366712"/>
          </a:xfrm>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fld id="{D38E52F3-8EB8-456A-97CB-925B47B42A28}" type="slidenum">
              <a:rPr lang="zh-CN" altLang="en-US">
                <a:latin typeface="Arial" panose="020B0604020202020204" pitchFamily="34" charset="0"/>
              </a:rPr>
              <a:pPr algn="l" eaLnBrk="1" hangingPunct="1"/>
              <a:t>49</a:t>
            </a:fld>
            <a:endParaRPr lang="en-US" altLang="zh-CN">
              <a:latin typeface="Arial" panose="020B0604020202020204" pitchFamily="34" charset="0"/>
            </a:endParaRPr>
          </a:p>
        </p:txBody>
      </p:sp>
      <p:sp>
        <p:nvSpPr>
          <p:cNvPr id="123906" name="Rectangle 2">
            <a:extLst>
              <a:ext uri="{FF2B5EF4-FFF2-40B4-BE49-F238E27FC236}">
                <a16:creationId xmlns:a16="http://schemas.microsoft.com/office/drawing/2014/main" id="{11863F92-EE70-4F0A-90FF-70DC0D3C600B}"/>
              </a:ext>
            </a:extLst>
          </p:cNvPr>
          <p:cNvSpPr>
            <a:spLocks noGrp="1" noChangeArrowheads="1"/>
          </p:cNvSpPr>
          <p:nvPr>
            <p:ph type="title"/>
          </p:nvPr>
        </p:nvSpPr>
        <p:spPr/>
        <p:txBody>
          <a:bodyPr/>
          <a:lstStyle/>
          <a:p>
            <a:pPr>
              <a:defRPr/>
            </a:pPr>
            <a:r>
              <a:rPr lang="zh-CN" altLang="en-US" sz="3500" dirty="0">
                <a:solidFill>
                  <a:srgbClr val="0000FF"/>
                </a:solidFill>
                <a:latin typeface="楷体_GB2312" pitchFamily="49" charset="-122"/>
                <a:ea typeface="楷体_GB2312" pitchFamily="49" charset="-122"/>
              </a:rPr>
              <a:t>（二）物流信息的功能</a:t>
            </a:r>
          </a:p>
        </p:txBody>
      </p:sp>
      <p:sp>
        <p:nvSpPr>
          <p:cNvPr id="48133" name="Rectangle 9">
            <a:extLst>
              <a:ext uri="{FF2B5EF4-FFF2-40B4-BE49-F238E27FC236}">
                <a16:creationId xmlns:a16="http://schemas.microsoft.com/office/drawing/2014/main" id="{1928242E-1DAF-4E59-B06F-98AE657E2671}"/>
              </a:ext>
            </a:extLst>
          </p:cNvPr>
          <p:cNvSpPr>
            <a:spLocks noGrp="1" noChangeArrowheads="1"/>
          </p:cNvSpPr>
          <p:nvPr>
            <p:ph type="body" idx="1"/>
          </p:nvPr>
        </p:nvSpPr>
        <p:spPr>
          <a:xfrm>
            <a:off x="704850" y="1412876"/>
            <a:ext cx="4819650" cy="625475"/>
          </a:xfrm>
          <a:noFill/>
        </p:spPr>
        <p:txBody>
          <a:bodyPr/>
          <a:lstStyle/>
          <a:p>
            <a:pPr>
              <a:buFontTx/>
              <a:buNone/>
            </a:pPr>
            <a:r>
              <a:rPr lang="en-US" altLang="zh-CN" b="1">
                <a:latin typeface="楷体_GB2312" pitchFamily="49" charset="-122"/>
                <a:ea typeface="楷体_GB2312" pitchFamily="49" charset="-122"/>
              </a:rPr>
              <a:t>1. </a:t>
            </a:r>
            <a:r>
              <a:rPr lang="zh-CN" altLang="en-US" b="1">
                <a:latin typeface="楷体_GB2312" pitchFamily="49" charset="-122"/>
                <a:ea typeface="楷体_GB2312" pitchFamily="49" charset="-122"/>
              </a:rPr>
              <a:t>市场交易活动功能</a:t>
            </a:r>
          </a:p>
        </p:txBody>
      </p:sp>
      <p:sp>
        <p:nvSpPr>
          <p:cNvPr id="12" name="AutoShape 4">
            <a:extLst>
              <a:ext uri="{FF2B5EF4-FFF2-40B4-BE49-F238E27FC236}">
                <a16:creationId xmlns:a16="http://schemas.microsoft.com/office/drawing/2014/main" id="{E3C4EC14-7BF5-49A1-9CBC-A58ABEA3CB4D}"/>
              </a:ext>
            </a:extLst>
          </p:cNvPr>
          <p:cNvSpPr>
            <a:spLocks noChangeArrowheads="1"/>
          </p:cNvSpPr>
          <p:nvPr/>
        </p:nvSpPr>
        <p:spPr bwMode="gray">
          <a:xfrm>
            <a:off x="1136576" y="2243809"/>
            <a:ext cx="7056437" cy="3656257"/>
          </a:xfrm>
          <a:prstGeom prst="chevron">
            <a:avLst>
              <a:gd name="adj" fmla="val 35495"/>
            </a:avLst>
          </a:prstGeom>
          <a:gradFill rotWithShape="1">
            <a:gsLst>
              <a:gs pos="0">
                <a:schemeClr val="accent1"/>
              </a:gs>
              <a:gs pos="100000">
                <a:schemeClr val="accent1">
                  <a:gamma/>
                  <a:shade val="46275"/>
                  <a:invGamma/>
                </a:scheme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a:defRPr/>
            </a:pPr>
            <a:endParaRPr lang="zh-CN" altLang="en-US">
              <a:ea typeface="宋体" pitchFamily="2" charset="-122"/>
            </a:endParaRPr>
          </a:p>
        </p:txBody>
      </p:sp>
      <p:sp>
        <p:nvSpPr>
          <p:cNvPr id="13" name="Text Box 5">
            <a:extLst>
              <a:ext uri="{FF2B5EF4-FFF2-40B4-BE49-F238E27FC236}">
                <a16:creationId xmlns:a16="http://schemas.microsoft.com/office/drawing/2014/main" id="{14F94DEF-D51A-4C97-BFB0-9C33B4684F5E}"/>
              </a:ext>
            </a:extLst>
          </p:cNvPr>
          <p:cNvSpPr txBox="1">
            <a:spLocks noChangeArrowheads="1"/>
          </p:cNvSpPr>
          <p:nvPr/>
        </p:nvSpPr>
        <p:spPr bwMode="auto">
          <a:xfrm>
            <a:off x="2482850" y="2636838"/>
            <a:ext cx="4752975"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lnSpc>
                <a:spcPct val="130000"/>
              </a:lnSpc>
              <a:spcBef>
                <a:spcPct val="50000"/>
              </a:spcBef>
            </a:pPr>
            <a:r>
              <a:rPr lang="zh-CN" altLang="en-US" sz="2800" dirty="0">
                <a:ea typeface="宋体" panose="02010600030101010101" pitchFamily="2" charset="-122"/>
              </a:rPr>
              <a:t>     </a:t>
            </a:r>
            <a:r>
              <a:rPr lang="zh-CN" altLang="en-US" sz="2800" b="1" dirty="0">
                <a:latin typeface="华文楷体" panose="02010600040101010101" pitchFamily="2" charset="-122"/>
                <a:ea typeface="华文楷体" panose="02010600040101010101" pitchFamily="2" charset="-122"/>
              </a:rPr>
              <a:t>物流信息的交易作用就是记录物流活动的基本内容。主要特征：程序化、规范化、交互式，强调整个信息系统的效率性和集成性</a:t>
            </a:r>
            <a:r>
              <a:rPr lang="zh-CN" altLang="en-US" sz="2800" dirty="0">
                <a:latin typeface="宋体" panose="02010600030101010101" pitchFamily="2" charset="-122"/>
                <a:ea typeface="宋体" panose="02010600030101010101" pitchFamily="2" charset="-122"/>
              </a:rPr>
              <a:t>。</a:t>
            </a:r>
            <a:endParaRPr lang="en-US" altLang="zh-CN" sz="2800" dirty="0">
              <a:latin typeface="宋体" panose="02010600030101010101" pitchFamily="2" charset="-122"/>
              <a:ea typeface="宋体" panose="02010600030101010101" pitchFamily="2" charset="-122"/>
            </a:endParaRPr>
          </a:p>
        </p:txBody>
      </p:sp>
    </p:spTree>
  </p:cSld>
  <p:clrMapOvr>
    <a:masterClrMapping/>
  </p:clrMapOvr>
  <p:transition spd="slow">
    <p:cover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6146" name="Group 2">
            <a:extLst>
              <a:ext uri="{FF2B5EF4-FFF2-40B4-BE49-F238E27FC236}">
                <a16:creationId xmlns:a16="http://schemas.microsoft.com/office/drawing/2014/main" id="{FB529BE9-6EF6-444C-8D0B-02537FC5BE6F}"/>
              </a:ext>
            </a:extLst>
          </p:cNvPr>
          <p:cNvGrpSpPr>
            <a:grpSpLocks/>
          </p:cNvGrpSpPr>
          <p:nvPr/>
        </p:nvGrpSpPr>
        <p:grpSpPr bwMode="auto">
          <a:xfrm>
            <a:off x="2171700" y="515939"/>
            <a:ext cx="5627688" cy="1208087"/>
            <a:chOff x="932" y="2255"/>
            <a:chExt cx="3537" cy="730"/>
          </a:xfrm>
        </p:grpSpPr>
        <p:sp>
          <p:nvSpPr>
            <p:cNvPr id="1512451" name="AutoShape 3">
              <a:extLst>
                <a:ext uri="{FF2B5EF4-FFF2-40B4-BE49-F238E27FC236}">
                  <a16:creationId xmlns:a16="http://schemas.microsoft.com/office/drawing/2014/main" id="{AA6B8291-B80E-47D8-B06C-ABFD70B917EF}"/>
                </a:ext>
              </a:extLst>
            </p:cNvPr>
            <p:cNvSpPr>
              <a:spLocks noChangeArrowheads="1"/>
            </p:cNvSpPr>
            <p:nvPr/>
          </p:nvSpPr>
          <p:spPr bwMode="gray">
            <a:xfrm>
              <a:off x="932" y="2258"/>
              <a:ext cx="3537" cy="727"/>
            </a:xfrm>
            <a:prstGeom prst="roundRect">
              <a:avLst>
                <a:gd name="adj" fmla="val 16667"/>
              </a:avLst>
            </a:prstGeom>
            <a:gradFill rotWithShape="1">
              <a:gsLst>
                <a:gs pos="0">
                  <a:schemeClr val="accent1">
                    <a:gamma/>
                    <a:tint val="21176"/>
                    <a:invGamma/>
                  </a:schemeClr>
                </a:gs>
                <a:gs pos="100000">
                  <a:schemeClr val="accent1"/>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solidFill>
                  <a:srgbClr val="0000FF"/>
                </a:solidFill>
                <a:ea typeface="宋体" pitchFamily="2" charset="-122"/>
              </a:endParaRPr>
            </a:p>
          </p:txBody>
        </p:sp>
        <p:sp>
          <p:nvSpPr>
            <p:cNvPr id="6153" name="Text Box 4">
              <a:extLst>
                <a:ext uri="{FF2B5EF4-FFF2-40B4-BE49-F238E27FC236}">
                  <a16:creationId xmlns:a16="http://schemas.microsoft.com/office/drawing/2014/main" id="{80DC0030-7A38-4A74-8907-B222E9D737B2}"/>
                </a:ext>
              </a:extLst>
            </p:cNvPr>
            <p:cNvSpPr txBox="1">
              <a:spLocks noChangeArrowheads="1"/>
            </p:cNvSpPr>
            <p:nvPr/>
          </p:nvSpPr>
          <p:spPr bwMode="gray">
            <a:xfrm>
              <a:off x="1179" y="2255"/>
              <a:ext cx="287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a:r>
                <a:rPr lang="en-US" altLang="zh-CN" b="1">
                  <a:solidFill>
                    <a:srgbClr val="0000FF"/>
                  </a:solidFill>
                  <a:latin typeface="Arial" panose="020B0604020202020204" pitchFamily="34" charset="0"/>
                  <a:ea typeface="宋体" panose="02010600030101010101" pitchFamily="2" charset="-122"/>
                </a:rPr>
                <a:t>    </a:t>
              </a:r>
              <a:endParaRPr lang="zh-CN" altLang="en-US" b="1">
                <a:solidFill>
                  <a:srgbClr val="0000FF"/>
                </a:solidFill>
                <a:latin typeface="华文楷体" panose="02010600040101010101" pitchFamily="2" charset="-122"/>
                <a:ea typeface="华文楷体" panose="02010600040101010101" pitchFamily="2" charset="-122"/>
              </a:endParaRPr>
            </a:p>
          </p:txBody>
        </p:sp>
      </p:grpSp>
      <p:sp>
        <p:nvSpPr>
          <p:cNvPr id="1512453" name="Rectangle 5">
            <a:extLst>
              <a:ext uri="{FF2B5EF4-FFF2-40B4-BE49-F238E27FC236}">
                <a16:creationId xmlns:a16="http://schemas.microsoft.com/office/drawing/2014/main" id="{72885917-C1F8-4EF5-B029-AA261698308C}"/>
              </a:ext>
            </a:extLst>
          </p:cNvPr>
          <p:cNvSpPr>
            <a:spLocks noGrp="1" noChangeArrowheads="1"/>
          </p:cNvSpPr>
          <p:nvPr>
            <p:ph type="title"/>
          </p:nvPr>
        </p:nvSpPr>
        <p:spPr>
          <a:xfrm>
            <a:off x="2536850" y="681038"/>
            <a:ext cx="5224462" cy="889000"/>
          </a:xfrm>
        </p:spPr>
        <p:txBody>
          <a:bodyPr/>
          <a:lstStyle/>
          <a:p>
            <a:pPr eaLnBrk="1" hangingPunct="1">
              <a:defRPr/>
            </a:pPr>
            <a:r>
              <a:rPr lang="zh-CN" altLang="zh-CN" sz="5400" dirty="0">
                <a:solidFill>
                  <a:srgbClr val="0000FF"/>
                </a:solidFill>
                <a:ea typeface="楷体_GB2312" pitchFamily="49" charset="-122"/>
              </a:rPr>
              <a:t>重点、难点提示</a:t>
            </a:r>
            <a:endParaRPr lang="zh-CN" altLang="en-US" dirty="0">
              <a:solidFill>
                <a:srgbClr val="0000FF"/>
              </a:solidFill>
              <a:ea typeface="宋体" pitchFamily="2" charset="-122"/>
            </a:endParaRPr>
          </a:p>
        </p:txBody>
      </p:sp>
      <p:sp>
        <p:nvSpPr>
          <p:cNvPr id="1512454" name="AutoShape 6">
            <a:extLst>
              <a:ext uri="{FF2B5EF4-FFF2-40B4-BE49-F238E27FC236}">
                <a16:creationId xmlns:a16="http://schemas.microsoft.com/office/drawing/2014/main" id="{31AB97D6-9C83-4C0E-9F75-33847B4DEBAF}"/>
              </a:ext>
            </a:extLst>
          </p:cNvPr>
          <p:cNvSpPr>
            <a:spLocks noChangeArrowheads="1"/>
          </p:cNvSpPr>
          <p:nvPr/>
        </p:nvSpPr>
        <p:spPr bwMode="gray">
          <a:xfrm>
            <a:off x="1874839" y="2513014"/>
            <a:ext cx="6351587" cy="3813175"/>
          </a:xfrm>
          <a:prstGeom prst="roundRect">
            <a:avLst>
              <a:gd name="adj" fmla="val 16667"/>
            </a:avLst>
          </a:prstGeom>
          <a:gradFill rotWithShape="1">
            <a:gsLst>
              <a:gs pos="0">
                <a:srgbClr val="CC99FF">
                  <a:gamma/>
                  <a:tint val="21176"/>
                  <a:invGamma/>
                </a:srgbClr>
              </a:gs>
              <a:gs pos="100000">
                <a:srgbClr val="CC99FF"/>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1512455" name="Text Box 7">
            <a:extLst>
              <a:ext uri="{FF2B5EF4-FFF2-40B4-BE49-F238E27FC236}">
                <a16:creationId xmlns:a16="http://schemas.microsoft.com/office/drawing/2014/main" id="{2063A34C-F550-4454-AE7C-D80DE0979391}"/>
              </a:ext>
            </a:extLst>
          </p:cNvPr>
          <p:cNvSpPr txBox="1">
            <a:spLocks noChangeArrowheads="1"/>
          </p:cNvSpPr>
          <p:nvPr/>
        </p:nvSpPr>
        <p:spPr bwMode="gray">
          <a:xfrm>
            <a:off x="2428876" y="2857501"/>
            <a:ext cx="5451475" cy="2547685"/>
          </a:xfrm>
          <a:prstGeom prst="rect">
            <a:avLst/>
          </a:prstGeom>
          <a:noFill/>
          <a:ln w="9525" algn="ctr">
            <a:noFill/>
            <a:miter lim="800000"/>
            <a:headEnd/>
            <a:tailEnd/>
          </a:ln>
          <a:effectLst/>
        </p:spPr>
        <p:txBody>
          <a:bodyPr>
            <a:spAutoFit/>
          </a:bodyPr>
          <a:lstStyle/>
          <a:p>
            <a:pPr algn="l">
              <a:lnSpc>
                <a:spcPct val="200000"/>
              </a:lnSpc>
              <a:defRPr/>
            </a:pPr>
            <a:r>
              <a:rPr lang="en-US" altLang="zh-CN" sz="2800" b="1" dirty="0">
                <a:solidFill>
                  <a:srgbClr val="000099"/>
                </a:solidFill>
                <a:effectLst>
                  <a:outerShdw blurRad="38100" dist="38100" dir="2700000" algn="tl">
                    <a:srgbClr val="000000"/>
                  </a:outerShdw>
                </a:effectLst>
                <a:latin typeface="楷体_GB2312" pitchFamily="49" charset="-122"/>
                <a:ea typeface="楷体_GB2312" pitchFamily="49" charset="-122"/>
              </a:rPr>
              <a:t>    1</a:t>
            </a:r>
            <a:r>
              <a:rPr lang="zh-CN" altLang="en-US" sz="2800" b="1" dirty="0">
                <a:solidFill>
                  <a:srgbClr val="000099"/>
                </a:solidFill>
                <a:effectLst>
                  <a:outerShdw blurRad="38100" dist="38100" dir="2700000" algn="tl">
                    <a:srgbClr val="000000"/>
                  </a:outerShdw>
                </a:effectLst>
                <a:latin typeface="楷体_GB2312" pitchFamily="49" charset="-122"/>
                <a:ea typeface="楷体_GB2312" pitchFamily="49" charset="-122"/>
              </a:rPr>
              <a:t>．信息技术概念</a:t>
            </a:r>
          </a:p>
          <a:p>
            <a:pPr algn="l">
              <a:lnSpc>
                <a:spcPct val="200000"/>
              </a:lnSpc>
              <a:defRPr/>
            </a:pPr>
            <a:r>
              <a:rPr lang="en-US" altLang="zh-CN" sz="2800" b="1" dirty="0">
                <a:solidFill>
                  <a:srgbClr val="000099"/>
                </a:solidFill>
                <a:effectLst>
                  <a:outerShdw blurRad="38100" dist="38100" dir="2700000" algn="tl">
                    <a:srgbClr val="000000"/>
                  </a:outerShdw>
                </a:effectLst>
                <a:latin typeface="楷体_GB2312" pitchFamily="49" charset="-122"/>
                <a:ea typeface="楷体_GB2312" pitchFamily="49" charset="-122"/>
              </a:rPr>
              <a:t>    2</a:t>
            </a:r>
            <a:r>
              <a:rPr lang="zh-CN" altLang="en-US" sz="2800" b="1" dirty="0">
                <a:solidFill>
                  <a:srgbClr val="000099"/>
                </a:solidFill>
                <a:effectLst>
                  <a:outerShdw blurRad="38100" dist="38100" dir="2700000" algn="tl">
                    <a:srgbClr val="000000"/>
                  </a:outerShdw>
                </a:effectLst>
                <a:latin typeface="楷体_GB2312" pitchFamily="49" charset="-122"/>
                <a:ea typeface="楷体_GB2312" pitchFamily="49" charset="-122"/>
              </a:rPr>
              <a:t>．信息技术体系结构</a:t>
            </a:r>
          </a:p>
          <a:p>
            <a:pPr algn="l">
              <a:lnSpc>
                <a:spcPct val="200000"/>
              </a:lnSpc>
              <a:defRPr/>
            </a:pPr>
            <a:r>
              <a:rPr lang="en-US" altLang="zh-CN" sz="2800" b="1" dirty="0">
                <a:solidFill>
                  <a:srgbClr val="000099"/>
                </a:solidFill>
                <a:effectLst>
                  <a:outerShdw blurRad="38100" dist="38100" dir="2700000" algn="tl">
                    <a:srgbClr val="000000"/>
                  </a:outerShdw>
                </a:effectLst>
                <a:latin typeface="楷体_GB2312" pitchFamily="49" charset="-122"/>
                <a:ea typeface="楷体_GB2312" pitchFamily="49" charset="-122"/>
              </a:rPr>
              <a:t>    3</a:t>
            </a:r>
            <a:r>
              <a:rPr lang="zh-CN" altLang="en-US" sz="2800" b="1" dirty="0">
                <a:solidFill>
                  <a:srgbClr val="000099"/>
                </a:solidFill>
                <a:effectLst>
                  <a:outerShdw blurRad="38100" dist="38100" dir="2700000" algn="tl">
                    <a:srgbClr val="000000"/>
                  </a:outerShdw>
                </a:effectLst>
                <a:latin typeface="楷体_GB2312" pitchFamily="49" charset="-122"/>
                <a:ea typeface="楷体_GB2312" pitchFamily="49" charset="-122"/>
              </a:rPr>
              <a:t>．物流信息管理概念</a:t>
            </a:r>
            <a:endParaRPr lang="en-US" altLang="zh-CN" sz="2800" b="1" dirty="0">
              <a:solidFill>
                <a:srgbClr val="000099"/>
              </a:solidFill>
              <a:effectLst>
                <a:outerShdw blurRad="38100" dist="38100" dir="2700000" algn="tl">
                  <a:srgbClr val="000000"/>
                </a:outerShdw>
              </a:effectLst>
              <a:latin typeface="楷体_GB2312" pitchFamily="49" charset="-122"/>
              <a:ea typeface="楷体_GB2312" pitchFamily="49" charset="-122"/>
            </a:endParaRPr>
          </a:p>
        </p:txBody>
      </p:sp>
      <p:pic>
        <p:nvPicPr>
          <p:cNvPr id="6150" name="Picture 8" descr="20074302357536043">
            <a:extLst>
              <a:ext uri="{FF2B5EF4-FFF2-40B4-BE49-F238E27FC236}">
                <a16:creationId xmlns:a16="http://schemas.microsoft.com/office/drawing/2014/main" id="{044662B4-1943-4C01-86EC-62919497C1A5}"/>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12775" y="5394325"/>
            <a:ext cx="952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9" descr="u=1504733022,3808138531&amp;fm=0&amp;gp=0">
            <a:hlinkClick r:id="rId3"/>
            <a:extLst>
              <a:ext uri="{FF2B5EF4-FFF2-40B4-BE49-F238E27FC236}">
                <a16:creationId xmlns:a16="http://schemas.microsoft.com/office/drawing/2014/main" id="{F4047D40-E981-4973-A4C2-8809B9F72E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1650" y="468313"/>
            <a:ext cx="10858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withEffect">
                                  <p:stCondLst>
                                    <p:cond delay="0"/>
                                  </p:stCondLst>
                                  <p:iterate type="lt">
                                    <p:tmPct val="10000"/>
                                  </p:iterate>
                                  <p:childTnLst>
                                    <p:set>
                                      <p:cBhvr>
                                        <p:cTn id="6" dur="0" fill="hold">
                                          <p:stCondLst>
                                            <p:cond delay="0"/>
                                          </p:stCondLst>
                                        </p:cTn>
                                        <p:tgtEl>
                                          <p:spTgt spid="1512453"/>
                                        </p:tgtEl>
                                        <p:attrNameLst>
                                          <p:attrName>style.visibility</p:attrName>
                                        </p:attrNameLst>
                                      </p:cBhvr>
                                      <p:to>
                                        <p:strVal val="visible"/>
                                      </p:to>
                                    </p:set>
                                    <p:animEffect transition="in" filter="fade">
                                      <p:cBhvr>
                                        <p:cTn id="7" dur="597">
                                          <p:stCondLst>
                                            <p:cond delay="0"/>
                                          </p:stCondLst>
                                        </p:cTn>
                                        <p:tgtEl>
                                          <p:spTgt spid="1512453"/>
                                        </p:tgtEl>
                                      </p:cBhvr>
                                    </p:animEffect>
                                    <p:anim calcmode="lin" valueType="num">
                                      <p:cBhvr>
                                        <p:cTn id="8" dur="597" fill="hold">
                                          <p:stCondLst>
                                            <p:cond delay="0"/>
                                          </p:stCondLst>
                                        </p:cTn>
                                        <p:tgtEl>
                                          <p:spTgt spid="1512453"/>
                                        </p:tgtEl>
                                        <p:attrNameLst>
                                          <p:attrName>style.rotation</p:attrName>
                                        </p:attrNameLst>
                                      </p:cBhvr>
                                      <p:tavLst>
                                        <p:tav tm="0">
                                          <p:val>
                                            <p:fltVal val="720"/>
                                          </p:val>
                                        </p:tav>
                                        <p:tav tm="100000">
                                          <p:val>
                                            <p:fltVal val="0"/>
                                          </p:val>
                                        </p:tav>
                                      </p:tavLst>
                                    </p:anim>
                                    <p:anim calcmode="lin" valueType="num">
                                      <p:cBhvr>
                                        <p:cTn id="9" dur="597" fill="hold">
                                          <p:stCondLst>
                                            <p:cond delay="0"/>
                                          </p:stCondLst>
                                        </p:cTn>
                                        <p:tgtEl>
                                          <p:spTgt spid="1512453"/>
                                        </p:tgtEl>
                                        <p:attrNameLst>
                                          <p:attrName>ppt_h</p:attrName>
                                        </p:attrNameLst>
                                      </p:cBhvr>
                                      <p:tavLst>
                                        <p:tav tm="0">
                                          <p:val>
                                            <p:fltVal val="0"/>
                                          </p:val>
                                        </p:tav>
                                        <p:tav tm="100000">
                                          <p:val>
                                            <p:strVal val="#ppt_h"/>
                                          </p:val>
                                        </p:tav>
                                      </p:tavLst>
                                    </p:anim>
                                    <p:anim calcmode="lin" valueType="num">
                                      <p:cBhvr>
                                        <p:cTn id="10" dur="597" fill="hold">
                                          <p:stCondLst>
                                            <p:cond delay="0"/>
                                          </p:stCondLst>
                                        </p:cTn>
                                        <p:tgtEl>
                                          <p:spTgt spid="151245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245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a:extLst>
              <a:ext uri="{FF2B5EF4-FFF2-40B4-BE49-F238E27FC236}">
                <a16:creationId xmlns:a16="http://schemas.microsoft.com/office/drawing/2014/main" id="{2C46A2D7-9DBA-44C8-8221-394551DA4E2D}"/>
              </a:ext>
            </a:extLst>
          </p:cNvPr>
          <p:cNvSpPr>
            <a:spLocks noGrp="1"/>
          </p:cNvSpPr>
          <p:nvPr>
            <p:ph type="sldNum" sz="quarter" idx="12"/>
          </p:nvPr>
        </p:nvSpPr>
        <p:spPr>
          <a:xfrm>
            <a:off x="682625" y="6364288"/>
            <a:ext cx="2133600" cy="366712"/>
          </a:xfrm>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fld id="{242AA1AE-DA2C-44F4-A96A-2CF35A093C4A}" type="slidenum">
              <a:rPr lang="zh-CN" altLang="en-US">
                <a:latin typeface="Arial" panose="020B0604020202020204" pitchFamily="34" charset="0"/>
              </a:rPr>
              <a:pPr algn="l" eaLnBrk="1" hangingPunct="1"/>
              <a:t>50</a:t>
            </a:fld>
            <a:endParaRPr lang="en-US" altLang="zh-CN">
              <a:latin typeface="Arial" panose="020B0604020202020204" pitchFamily="34" charset="0"/>
            </a:endParaRPr>
          </a:p>
        </p:txBody>
      </p:sp>
      <p:sp>
        <p:nvSpPr>
          <p:cNvPr id="49155" name="Rectangle 3">
            <a:extLst>
              <a:ext uri="{FF2B5EF4-FFF2-40B4-BE49-F238E27FC236}">
                <a16:creationId xmlns:a16="http://schemas.microsoft.com/office/drawing/2014/main" id="{A996323A-6E27-4E67-B25C-610A957041C5}"/>
              </a:ext>
            </a:extLst>
          </p:cNvPr>
          <p:cNvSpPr>
            <a:spLocks noGrp="1" noChangeArrowheads="1"/>
          </p:cNvSpPr>
          <p:nvPr>
            <p:ph type="body" idx="1"/>
          </p:nvPr>
        </p:nvSpPr>
        <p:spPr>
          <a:xfrm>
            <a:off x="1343025" y="1412776"/>
            <a:ext cx="5314950" cy="1176338"/>
          </a:xfrm>
        </p:spPr>
        <p:txBody>
          <a:bodyPr/>
          <a:lstStyle/>
          <a:p>
            <a:pPr>
              <a:buFontTx/>
              <a:buNone/>
            </a:pPr>
            <a:r>
              <a:rPr lang="en-US" altLang="zh-CN" sz="4000" dirty="0">
                <a:solidFill>
                  <a:srgbClr val="0000FF"/>
                </a:solidFill>
                <a:latin typeface="楷体_GB2312" pitchFamily="49" charset="-122"/>
                <a:ea typeface="楷体_GB2312" pitchFamily="49" charset="-122"/>
              </a:rPr>
              <a:t>2.</a:t>
            </a:r>
            <a:r>
              <a:rPr lang="zh-CN" altLang="en-US" sz="4000" dirty="0">
                <a:solidFill>
                  <a:srgbClr val="0000FF"/>
                </a:solidFill>
                <a:latin typeface="楷体_GB2312" pitchFamily="49" charset="-122"/>
                <a:ea typeface="楷体_GB2312" pitchFamily="49" charset="-122"/>
              </a:rPr>
              <a:t>业务控制功能</a:t>
            </a:r>
          </a:p>
        </p:txBody>
      </p:sp>
      <p:sp>
        <p:nvSpPr>
          <p:cNvPr id="49156" name="Text Box 8">
            <a:extLst>
              <a:ext uri="{FF2B5EF4-FFF2-40B4-BE49-F238E27FC236}">
                <a16:creationId xmlns:a16="http://schemas.microsoft.com/office/drawing/2014/main" id="{340A9AA4-AC4E-4D8A-AA49-33EC61C49301}"/>
              </a:ext>
            </a:extLst>
          </p:cNvPr>
          <p:cNvSpPr txBox="1">
            <a:spLocks noChangeArrowheads="1"/>
          </p:cNvSpPr>
          <p:nvPr/>
        </p:nvSpPr>
        <p:spPr bwMode="auto">
          <a:xfrm>
            <a:off x="1196975" y="2197215"/>
            <a:ext cx="7512050" cy="295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lnSpc>
                <a:spcPct val="150000"/>
              </a:lnSpc>
              <a:spcBef>
                <a:spcPct val="50000"/>
              </a:spcBef>
            </a:pPr>
            <a:r>
              <a:rPr lang="zh-CN" altLang="en-US" sz="3200"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物流服务的水平和质量以及现有管理个体和资源的管理，要有信息系统做相关的控制，应该建立完善的考核指标体系来对作业计划和绩效进行评价和鉴别。</a:t>
            </a:r>
            <a:endParaRPr lang="en-US" altLang="zh-CN" sz="3200" b="1" dirty="0">
              <a:latin typeface="楷体_GB2312" pitchFamily="49" charset="-122"/>
              <a:ea typeface="楷体_GB2312" pitchFamily="49" charset="-122"/>
            </a:endParaRPr>
          </a:p>
        </p:txBody>
      </p:sp>
      <p:sp>
        <p:nvSpPr>
          <p:cNvPr id="6" name="Rectangle 2">
            <a:extLst>
              <a:ext uri="{FF2B5EF4-FFF2-40B4-BE49-F238E27FC236}">
                <a16:creationId xmlns:a16="http://schemas.microsoft.com/office/drawing/2014/main" id="{7BAC1111-3B5A-414F-A2EB-4AE40478D81E}"/>
              </a:ext>
            </a:extLst>
          </p:cNvPr>
          <p:cNvSpPr>
            <a:spLocks noGrp="1" noChangeArrowheads="1"/>
          </p:cNvSpPr>
          <p:nvPr>
            <p:ph type="title"/>
          </p:nvPr>
        </p:nvSpPr>
        <p:spPr>
          <a:xfrm>
            <a:off x="496800" y="188640"/>
            <a:ext cx="9064800" cy="792000"/>
          </a:xfrm>
        </p:spPr>
        <p:txBody>
          <a:bodyPr/>
          <a:lstStyle/>
          <a:p>
            <a:pPr>
              <a:defRPr/>
            </a:pPr>
            <a:r>
              <a:rPr lang="zh-CN" altLang="en-US" sz="3500" dirty="0">
                <a:solidFill>
                  <a:srgbClr val="0000FF"/>
                </a:solidFill>
                <a:latin typeface="楷体_GB2312" pitchFamily="49" charset="-122"/>
                <a:ea typeface="楷体_GB2312" pitchFamily="49" charset="-122"/>
              </a:rPr>
              <a:t>（二）物流信息的功能</a:t>
            </a:r>
          </a:p>
        </p:txBody>
      </p:sp>
    </p:spTree>
  </p:cSld>
  <p:clrMapOvr>
    <a:masterClrMapping/>
  </p:clrMapOvr>
  <p:transition spd="slow">
    <p:cover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a:extLst>
              <a:ext uri="{FF2B5EF4-FFF2-40B4-BE49-F238E27FC236}">
                <a16:creationId xmlns:a16="http://schemas.microsoft.com/office/drawing/2014/main" id="{5CE66685-7C65-49EB-8576-0AC9B48DCBE1}"/>
              </a:ext>
            </a:extLst>
          </p:cNvPr>
          <p:cNvSpPr>
            <a:spLocks noGrp="1"/>
          </p:cNvSpPr>
          <p:nvPr>
            <p:ph type="sldNum" sz="quarter" idx="12"/>
          </p:nvPr>
        </p:nvSpPr>
        <p:spPr>
          <a:xfrm>
            <a:off x="682625" y="6364288"/>
            <a:ext cx="2133600" cy="366712"/>
          </a:xfrm>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fld id="{D8F3D2BB-6E0B-4A47-A517-76D1B529C12C}" type="slidenum">
              <a:rPr lang="zh-CN" altLang="en-US">
                <a:latin typeface="Arial" panose="020B0604020202020204" pitchFamily="34" charset="0"/>
              </a:rPr>
              <a:pPr algn="l" eaLnBrk="1" hangingPunct="1"/>
              <a:t>51</a:t>
            </a:fld>
            <a:endParaRPr lang="en-US" altLang="zh-CN">
              <a:latin typeface="Arial" panose="020B0604020202020204" pitchFamily="34" charset="0"/>
            </a:endParaRPr>
          </a:p>
        </p:txBody>
      </p:sp>
      <p:sp>
        <p:nvSpPr>
          <p:cNvPr id="50179" name="Rectangle 3">
            <a:extLst>
              <a:ext uri="{FF2B5EF4-FFF2-40B4-BE49-F238E27FC236}">
                <a16:creationId xmlns:a16="http://schemas.microsoft.com/office/drawing/2014/main" id="{1010949A-B8CA-448B-9067-0B9D83560CAB}"/>
              </a:ext>
            </a:extLst>
          </p:cNvPr>
          <p:cNvSpPr>
            <a:spLocks noGrp="1" noChangeArrowheads="1"/>
          </p:cNvSpPr>
          <p:nvPr>
            <p:ph type="body" idx="1"/>
          </p:nvPr>
        </p:nvSpPr>
        <p:spPr>
          <a:xfrm>
            <a:off x="857250" y="1623641"/>
            <a:ext cx="4743450" cy="1157287"/>
          </a:xfrm>
        </p:spPr>
        <p:txBody>
          <a:bodyPr/>
          <a:lstStyle/>
          <a:p>
            <a:pPr>
              <a:lnSpc>
                <a:spcPct val="90000"/>
              </a:lnSpc>
              <a:buFontTx/>
              <a:buNone/>
            </a:pPr>
            <a:r>
              <a:rPr lang="en-US" altLang="zh-CN" sz="4000" dirty="0">
                <a:solidFill>
                  <a:srgbClr val="0000FF"/>
                </a:solidFill>
                <a:latin typeface="楷体_GB2312" pitchFamily="49" charset="-122"/>
                <a:ea typeface="楷体_GB2312" pitchFamily="49" charset="-122"/>
              </a:rPr>
              <a:t>3. </a:t>
            </a:r>
            <a:r>
              <a:rPr lang="zh-CN" altLang="en-US" sz="4000" dirty="0">
                <a:solidFill>
                  <a:srgbClr val="0000FF"/>
                </a:solidFill>
                <a:latin typeface="楷体_GB2312" pitchFamily="49" charset="-122"/>
                <a:ea typeface="楷体_GB2312" pitchFamily="49" charset="-122"/>
              </a:rPr>
              <a:t>工作协调功能</a:t>
            </a:r>
          </a:p>
        </p:txBody>
      </p:sp>
      <p:sp>
        <p:nvSpPr>
          <p:cNvPr id="7" name="Rectangle 2">
            <a:extLst>
              <a:ext uri="{FF2B5EF4-FFF2-40B4-BE49-F238E27FC236}">
                <a16:creationId xmlns:a16="http://schemas.microsoft.com/office/drawing/2014/main" id="{F7FC7400-AE3E-4866-84A8-7B5D158F66AE}"/>
              </a:ext>
            </a:extLst>
          </p:cNvPr>
          <p:cNvSpPr>
            <a:spLocks noGrp="1" noChangeArrowheads="1"/>
          </p:cNvSpPr>
          <p:nvPr>
            <p:ph type="title"/>
          </p:nvPr>
        </p:nvSpPr>
        <p:spPr>
          <a:xfrm>
            <a:off x="496800" y="188640"/>
            <a:ext cx="9064800" cy="792000"/>
          </a:xfrm>
        </p:spPr>
        <p:txBody>
          <a:bodyPr/>
          <a:lstStyle/>
          <a:p>
            <a:pPr>
              <a:defRPr/>
            </a:pPr>
            <a:r>
              <a:rPr lang="zh-CN" altLang="en-US" sz="3500" dirty="0">
                <a:solidFill>
                  <a:srgbClr val="0000FF"/>
                </a:solidFill>
                <a:latin typeface="楷体_GB2312" pitchFamily="49" charset="-122"/>
                <a:ea typeface="楷体_GB2312" pitchFamily="49" charset="-122"/>
              </a:rPr>
              <a:t>（二）物流信息的功能</a:t>
            </a:r>
          </a:p>
        </p:txBody>
      </p:sp>
      <p:grpSp>
        <p:nvGrpSpPr>
          <p:cNvPr id="8" name="Group 8">
            <a:extLst>
              <a:ext uri="{FF2B5EF4-FFF2-40B4-BE49-F238E27FC236}">
                <a16:creationId xmlns:a16="http://schemas.microsoft.com/office/drawing/2014/main" id="{F66F797D-C6B8-4848-B851-DAD64DBD8962}"/>
              </a:ext>
            </a:extLst>
          </p:cNvPr>
          <p:cNvGrpSpPr>
            <a:grpSpLocks/>
          </p:cNvGrpSpPr>
          <p:nvPr/>
        </p:nvGrpSpPr>
        <p:grpSpPr bwMode="auto">
          <a:xfrm>
            <a:off x="1258888" y="2286000"/>
            <a:ext cx="7056437" cy="3786188"/>
            <a:chOff x="793" y="1440"/>
            <a:chExt cx="4445" cy="2385"/>
          </a:xfrm>
        </p:grpSpPr>
        <p:sp>
          <p:nvSpPr>
            <p:cNvPr id="9" name="AutoShape 5">
              <a:extLst>
                <a:ext uri="{FF2B5EF4-FFF2-40B4-BE49-F238E27FC236}">
                  <a16:creationId xmlns:a16="http://schemas.microsoft.com/office/drawing/2014/main" id="{E93F81FB-EB2E-4982-A7AF-574EDC296CA9}"/>
                </a:ext>
              </a:extLst>
            </p:cNvPr>
            <p:cNvSpPr>
              <a:spLocks noChangeArrowheads="1"/>
            </p:cNvSpPr>
            <p:nvPr/>
          </p:nvSpPr>
          <p:spPr bwMode="gray">
            <a:xfrm>
              <a:off x="793" y="1480"/>
              <a:ext cx="4445" cy="2268"/>
            </a:xfrm>
            <a:prstGeom prst="chevron">
              <a:avLst>
                <a:gd name="adj" fmla="val 34071"/>
              </a:avLst>
            </a:prstGeom>
            <a:solidFill>
              <a:srgbClr val="FFFF00"/>
            </a:soli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a:defRPr/>
              </a:pPr>
              <a:endParaRPr lang="zh-CN" altLang="en-US">
                <a:ea typeface="宋体" pitchFamily="2" charset="-122"/>
              </a:endParaRPr>
            </a:p>
          </p:txBody>
        </p:sp>
        <p:sp>
          <p:nvSpPr>
            <p:cNvPr id="10" name="Text Box 6">
              <a:extLst>
                <a:ext uri="{FF2B5EF4-FFF2-40B4-BE49-F238E27FC236}">
                  <a16:creationId xmlns:a16="http://schemas.microsoft.com/office/drawing/2014/main" id="{1D339578-E825-472D-9C63-EF43903BCFE5}"/>
                </a:ext>
              </a:extLst>
            </p:cNvPr>
            <p:cNvSpPr txBox="1">
              <a:spLocks noChangeArrowheads="1"/>
            </p:cNvSpPr>
            <p:nvPr/>
          </p:nvSpPr>
          <p:spPr bwMode="auto">
            <a:xfrm>
              <a:off x="1611" y="1440"/>
              <a:ext cx="3233" cy="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lnSpc>
                  <a:spcPct val="150000"/>
                </a:lnSpc>
                <a:spcBef>
                  <a:spcPct val="50000"/>
                </a:spcBef>
              </a:pPr>
              <a:r>
                <a:rPr lang="zh-CN" altLang="en-US" sz="3200"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在物流运作中，加强信息的集成与流通，有利于工作的时效性，提高工作的质量与效率，减少劳动强度系数。</a:t>
              </a:r>
              <a:endParaRPr lang="en-US" altLang="zh-CN" sz="3200" b="1" dirty="0">
                <a:latin typeface="楷体_GB2312" pitchFamily="49" charset="-122"/>
                <a:ea typeface="楷体_GB2312" pitchFamily="49" charset="-122"/>
              </a:endParaRPr>
            </a:p>
          </p:txBody>
        </p:sp>
      </p:grpSp>
    </p:spTree>
  </p:cSld>
  <p:clrMapOvr>
    <a:masterClrMapping/>
  </p:clrMapOvr>
  <p:transition spd="slow">
    <p:cover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a:extLst>
              <a:ext uri="{FF2B5EF4-FFF2-40B4-BE49-F238E27FC236}">
                <a16:creationId xmlns:a16="http://schemas.microsoft.com/office/drawing/2014/main" id="{1EACA1DC-633E-420F-9563-B85988B660B1}"/>
              </a:ext>
            </a:extLst>
          </p:cNvPr>
          <p:cNvSpPr>
            <a:spLocks noGrp="1"/>
          </p:cNvSpPr>
          <p:nvPr>
            <p:ph type="sldNum" sz="quarter" idx="12"/>
          </p:nvPr>
        </p:nvSpPr>
        <p:spPr>
          <a:xfrm>
            <a:off x="682625" y="6364288"/>
            <a:ext cx="2133600" cy="366712"/>
          </a:xfrm>
        </p:spPr>
        <p:txBody>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fld id="{CCC83007-3A74-4D2F-82CF-37812B412993}" type="slidenum">
              <a:rPr lang="zh-CN" altLang="en-US">
                <a:latin typeface="Arial" panose="020B0604020202020204" pitchFamily="34" charset="0"/>
              </a:rPr>
              <a:pPr algn="l" eaLnBrk="1" hangingPunct="1"/>
              <a:t>52</a:t>
            </a:fld>
            <a:endParaRPr lang="en-US" altLang="zh-CN">
              <a:latin typeface="Arial" panose="020B0604020202020204" pitchFamily="34" charset="0"/>
            </a:endParaRPr>
          </a:p>
        </p:txBody>
      </p:sp>
      <p:sp>
        <p:nvSpPr>
          <p:cNvPr id="51203" name="Rectangle 3">
            <a:extLst>
              <a:ext uri="{FF2B5EF4-FFF2-40B4-BE49-F238E27FC236}">
                <a16:creationId xmlns:a16="http://schemas.microsoft.com/office/drawing/2014/main" id="{EB76245B-9E85-4813-ACD1-D5F36EDFAB62}"/>
              </a:ext>
            </a:extLst>
          </p:cNvPr>
          <p:cNvSpPr>
            <a:spLocks noGrp="1" noChangeArrowheads="1"/>
          </p:cNvSpPr>
          <p:nvPr>
            <p:ph type="body" idx="1"/>
          </p:nvPr>
        </p:nvSpPr>
        <p:spPr>
          <a:xfrm>
            <a:off x="838200" y="1458094"/>
            <a:ext cx="6362700" cy="1466850"/>
          </a:xfrm>
        </p:spPr>
        <p:txBody>
          <a:bodyPr/>
          <a:lstStyle/>
          <a:p>
            <a:pPr>
              <a:buFontTx/>
              <a:buNone/>
            </a:pPr>
            <a:r>
              <a:rPr lang="zh-CN" altLang="en-US" sz="4000" dirty="0">
                <a:solidFill>
                  <a:srgbClr val="0000FF"/>
                </a:solidFill>
                <a:latin typeface="楷体_GB2312" pitchFamily="49" charset="-122"/>
                <a:ea typeface="楷体_GB2312" pitchFamily="49" charset="-122"/>
              </a:rPr>
              <a:t>（</a:t>
            </a:r>
            <a:r>
              <a:rPr lang="en-US" altLang="zh-CN" sz="4000" dirty="0">
                <a:solidFill>
                  <a:srgbClr val="0000FF"/>
                </a:solidFill>
                <a:latin typeface="楷体_GB2312" pitchFamily="49" charset="-122"/>
                <a:ea typeface="楷体_GB2312" pitchFamily="49" charset="-122"/>
              </a:rPr>
              <a:t>4</a:t>
            </a:r>
            <a:r>
              <a:rPr lang="zh-CN" altLang="en-US" sz="4000" dirty="0">
                <a:solidFill>
                  <a:srgbClr val="0000FF"/>
                </a:solidFill>
                <a:latin typeface="楷体_GB2312" pitchFamily="49" charset="-122"/>
                <a:ea typeface="楷体_GB2312" pitchFamily="49" charset="-122"/>
              </a:rPr>
              <a:t>） 支持决策和战略功能</a:t>
            </a:r>
          </a:p>
        </p:txBody>
      </p:sp>
      <p:sp>
        <p:nvSpPr>
          <p:cNvPr id="7" name="Rectangle 2">
            <a:extLst>
              <a:ext uri="{FF2B5EF4-FFF2-40B4-BE49-F238E27FC236}">
                <a16:creationId xmlns:a16="http://schemas.microsoft.com/office/drawing/2014/main" id="{EB948A72-7CAF-4DC0-BF85-0E0B1C858F51}"/>
              </a:ext>
            </a:extLst>
          </p:cNvPr>
          <p:cNvSpPr>
            <a:spLocks noGrp="1" noChangeArrowheads="1"/>
          </p:cNvSpPr>
          <p:nvPr>
            <p:ph type="title"/>
          </p:nvPr>
        </p:nvSpPr>
        <p:spPr>
          <a:xfrm>
            <a:off x="496800" y="188640"/>
            <a:ext cx="9064800" cy="792000"/>
          </a:xfrm>
        </p:spPr>
        <p:txBody>
          <a:bodyPr/>
          <a:lstStyle/>
          <a:p>
            <a:pPr>
              <a:defRPr/>
            </a:pPr>
            <a:r>
              <a:rPr lang="zh-CN" altLang="en-US" sz="3500" dirty="0">
                <a:solidFill>
                  <a:srgbClr val="0000FF"/>
                </a:solidFill>
                <a:latin typeface="楷体_GB2312" pitchFamily="49" charset="-122"/>
                <a:ea typeface="楷体_GB2312" pitchFamily="49" charset="-122"/>
              </a:rPr>
              <a:t>（二）物流信息的功能</a:t>
            </a:r>
          </a:p>
        </p:txBody>
      </p:sp>
      <p:grpSp>
        <p:nvGrpSpPr>
          <p:cNvPr id="8" name="Group 7">
            <a:extLst>
              <a:ext uri="{FF2B5EF4-FFF2-40B4-BE49-F238E27FC236}">
                <a16:creationId xmlns:a16="http://schemas.microsoft.com/office/drawing/2014/main" id="{AB045C59-965F-4666-B6DD-77401BCC6F58}"/>
              </a:ext>
            </a:extLst>
          </p:cNvPr>
          <p:cNvGrpSpPr>
            <a:grpSpLocks/>
          </p:cNvGrpSpPr>
          <p:nvPr/>
        </p:nvGrpSpPr>
        <p:grpSpPr bwMode="auto">
          <a:xfrm>
            <a:off x="1331913" y="2420938"/>
            <a:ext cx="7056437" cy="3600450"/>
            <a:chOff x="839" y="1525"/>
            <a:chExt cx="4445" cy="2268"/>
          </a:xfrm>
        </p:grpSpPr>
        <p:sp>
          <p:nvSpPr>
            <p:cNvPr id="9" name="AutoShape 5">
              <a:extLst>
                <a:ext uri="{FF2B5EF4-FFF2-40B4-BE49-F238E27FC236}">
                  <a16:creationId xmlns:a16="http://schemas.microsoft.com/office/drawing/2014/main" id="{103DDCA8-5D4A-44F2-B69E-E7D87378DD1B}"/>
                </a:ext>
              </a:extLst>
            </p:cNvPr>
            <p:cNvSpPr>
              <a:spLocks noChangeArrowheads="1"/>
            </p:cNvSpPr>
            <p:nvPr/>
          </p:nvSpPr>
          <p:spPr bwMode="gray">
            <a:xfrm>
              <a:off x="839" y="1525"/>
              <a:ext cx="4445" cy="2268"/>
            </a:xfrm>
            <a:prstGeom prst="chevron">
              <a:avLst>
                <a:gd name="adj" fmla="val 34071"/>
              </a:avLst>
            </a:prstGeom>
            <a:solidFill>
              <a:srgbClr val="66FF33"/>
            </a:soli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a:defRPr/>
              </a:pPr>
              <a:endParaRPr lang="zh-CN" altLang="en-US">
                <a:ea typeface="宋体" pitchFamily="2" charset="-122"/>
              </a:endParaRPr>
            </a:p>
          </p:txBody>
        </p:sp>
        <p:sp>
          <p:nvSpPr>
            <p:cNvPr id="10" name="Text Box 6">
              <a:extLst>
                <a:ext uri="{FF2B5EF4-FFF2-40B4-BE49-F238E27FC236}">
                  <a16:creationId xmlns:a16="http://schemas.microsoft.com/office/drawing/2014/main" id="{48728D2C-E340-49BB-88EE-84CCF9A40186}"/>
                </a:ext>
              </a:extLst>
            </p:cNvPr>
            <p:cNvSpPr txBox="1">
              <a:spLocks noChangeArrowheads="1"/>
            </p:cNvSpPr>
            <p:nvPr/>
          </p:nvSpPr>
          <p:spPr bwMode="auto">
            <a:xfrm>
              <a:off x="1598" y="1650"/>
              <a:ext cx="3130" cy="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lnSpc>
                  <a:spcPct val="150000"/>
                </a:lnSpc>
                <a:spcBef>
                  <a:spcPct val="50000"/>
                </a:spcBef>
              </a:pPr>
              <a:r>
                <a:rPr lang="zh-CN" altLang="en-US" sz="3200"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物流信息管理强调工作人员和管理层进行活动的评估和成本</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收益分析，从而更好的进行决策。</a:t>
              </a:r>
            </a:p>
          </p:txBody>
        </p:sp>
      </p:grpSp>
    </p:spTree>
  </p:cSld>
  <p:clrMapOvr>
    <a:masterClrMapping/>
  </p:clrMapOvr>
  <p:transition spd="slow">
    <p:cover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3554" name="Rectangle 2">
            <a:extLst>
              <a:ext uri="{FF2B5EF4-FFF2-40B4-BE49-F238E27FC236}">
                <a16:creationId xmlns:a16="http://schemas.microsoft.com/office/drawing/2014/main" id="{5DE9D28C-E0D2-41EF-82FF-FD1500DA67E4}"/>
              </a:ext>
            </a:extLst>
          </p:cNvPr>
          <p:cNvSpPr>
            <a:spLocks noGrp="1" noChangeArrowheads="1"/>
          </p:cNvSpPr>
          <p:nvPr>
            <p:ph type="title"/>
          </p:nvPr>
        </p:nvSpPr>
        <p:spPr/>
        <p:txBody>
          <a:bodyPr/>
          <a:lstStyle/>
          <a:p>
            <a:pPr eaLnBrk="1" hangingPunct="1">
              <a:defRPr/>
            </a:pPr>
            <a:r>
              <a:rPr lang="zh-CN" altLang="en-US" dirty="0">
                <a:solidFill>
                  <a:srgbClr val="0000FF"/>
                </a:solidFill>
                <a:latin typeface="楷体_GB2312" pitchFamily="49" charset="-122"/>
                <a:ea typeface="楷体_GB2312" pitchFamily="49" charset="-122"/>
              </a:rPr>
              <a:t>物流信息的作用</a:t>
            </a:r>
          </a:p>
        </p:txBody>
      </p:sp>
      <p:sp>
        <p:nvSpPr>
          <p:cNvPr id="52227" name="Rectangle 3">
            <a:extLst>
              <a:ext uri="{FF2B5EF4-FFF2-40B4-BE49-F238E27FC236}">
                <a16:creationId xmlns:a16="http://schemas.microsoft.com/office/drawing/2014/main" id="{7A483C4E-CFF3-470E-903C-EDFF996E29EE}"/>
              </a:ext>
            </a:extLst>
          </p:cNvPr>
          <p:cNvSpPr>
            <a:spLocks noGrp="1" noChangeArrowheads="1"/>
          </p:cNvSpPr>
          <p:nvPr>
            <p:ph type="body" idx="1"/>
          </p:nvPr>
        </p:nvSpPr>
        <p:spPr>
          <a:xfrm>
            <a:off x="838200" y="1554164"/>
            <a:ext cx="8229600" cy="4994275"/>
          </a:xfrm>
        </p:spPr>
        <p:txBody>
          <a:bodyPr/>
          <a:lstStyle/>
          <a:p>
            <a:pPr eaLnBrk="1" hangingPunct="1">
              <a:lnSpc>
                <a:spcPct val="150000"/>
              </a:lnSpc>
              <a:buFontTx/>
              <a:buNone/>
            </a:pPr>
            <a:r>
              <a:rPr lang="zh-CN" altLang="en-US" b="1" dirty="0">
                <a:solidFill>
                  <a:srgbClr val="0000FF"/>
                </a:solidFill>
                <a:latin typeface="楷体_GB2312" pitchFamily="49" charset="-122"/>
                <a:ea typeface="楷体_GB2312" pitchFamily="49" charset="-122"/>
              </a:rPr>
              <a:t> </a:t>
            </a:r>
            <a:r>
              <a:rPr lang="en-US" altLang="zh-CN" b="1" dirty="0">
                <a:solidFill>
                  <a:srgbClr val="0000FF"/>
                </a:solidFill>
                <a:latin typeface="楷体_GB2312" pitchFamily="49" charset="-122"/>
                <a:ea typeface="楷体_GB2312" pitchFamily="49" charset="-122"/>
              </a:rPr>
              <a:t>1.</a:t>
            </a:r>
            <a:r>
              <a:rPr lang="zh-CN" altLang="en-US" b="1" dirty="0">
                <a:solidFill>
                  <a:srgbClr val="0000FF"/>
                </a:solidFill>
                <a:latin typeface="楷体_GB2312" pitchFamily="49" charset="-122"/>
                <a:ea typeface="楷体_GB2312" pitchFamily="49" charset="-122"/>
              </a:rPr>
              <a:t>物流信息是物流系统整体的中枢神经</a:t>
            </a:r>
            <a:endParaRPr lang="zh-CN" altLang="en-US" dirty="0">
              <a:solidFill>
                <a:srgbClr val="0000FF"/>
              </a:solidFill>
              <a:latin typeface="楷体_GB2312" pitchFamily="49" charset="-122"/>
              <a:ea typeface="楷体_GB2312" pitchFamily="49" charset="-122"/>
            </a:endParaRPr>
          </a:p>
          <a:p>
            <a:pPr eaLnBrk="1" hangingPunct="1">
              <a:lnSpc>
                <a:spcPct val="150000"/>
              </a:lnSpc>
              <a:buFontTx/>
              <a:buNone/>
            </a:pPr>
            <a:r>
              <a:rPr lang="zh-CN" altLang="en-US" dirty="0">
                <a:latin typeface="楷体_GB2312" pitchFamily="49" charset="-122"/>
                <a:ea typeface="楷体_GB2312" pitchFamily="49" charset="-122"/>
              </a:rPr>
              <a:t>      </a:t>
            </a:r>
            <a:r>
              <a:rPr lang="zh-CN" altLang="en-US" b="1" dirty="0">
                <a:latin typeface="楷体_GB2312" pitchFamily="49" charset="-122"/>
                <a:ea typeface="楷体_GB2312" pitchFamily="49" charset="-122"/>
              </a:rPr>
              <a:t>物流信息经收集、加工、处理后，成为系统决策的依据，对整个物流活动起着运筹、指挥和协调的作用。如果信息失误，则运筹、指挥活动便会失误；如果信息系统故障，则整个物流活动将陷入瘫痪。</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a:extLst>
              <a:ext uri="{FF2B5EF4-FFF2-40B4-BE49-F238E27FC236}">
                <a16:creationId xmlns:a16="http://schemas.microsoft.com/office/drawing/2014/main" id="{F12371A1-5581-4EC0-9BC0-5431684D39B6}"/>
              </a:ext>
            </a:extLst>
          </p:cNvPr>
          <p:cNvSpPr>
            <a:spLocks noGrp="1" noChangeArrowheads="1"/>
          </p:cNvSpPr>
          <p:nvPr>
            <p:ph type="body" idx="1"/>
          </p:nvPr>
        </p:nvSpPr>
        <p:spPr>
          <a:xfrm>
            <a:off x="842964" y="1267594"/>
            <a:ext cx="8396287" cy="6265862"/>
          </a:xfrm>
        </p:spPr>
        <p:txBody>
          <a:bodyPr/>
          <a:lstStyle/>
          <a:p>
            <a:pPr eaLnBrk="1" hangingPunct="1">
              <a:buFontTx/>
              <a:buNone/>
            </a:pPr>
            <a:r>
              <a:rPr lang="zh-CN" altLang="en-US" b="1" dirty="0">
                <a:solidFill>
                  <a:srgbClr val="0000FF"/>
                </a:solidFill>
                <a:latin typeface="楷体_GB2312" pitchFamily="49" charset="-122"/>
                <a:ea typeface="楷体_GB2312" pitchFamily="49" charset="-122"/>
              </a:rPr>
              <a:t> </a:t>
            </a:r>
            <a:r>
              <a:rPr lang="en-US" altLang="zh-CN" b="1" dirty="0">
                <a:solidFill>
                  <a:srgbClr val="0000FF"/>
                </a:solidFill>
                <a:latin typeface="楷体_GB2312" pitchFamily="49" charset="-122"/>
                <a:ea typeface="楷体_GB2312" pitchFamily="49" charset="-122"/>
              </a:rPr>
              <a:t>2.</a:t>
            </a:r>
            <a:r>
              <a:rPr lang="zh-CN" altLang="en-US" b="1" dirty="0">
                <a:solidFill>
                  <a:srgbClr val="0000FF"/>
                </a:solidFill>
                <a:latin typeface="楷体_GB2312" pitchFamily="49" charset="-122"/>
                <a:ea typeface="楷体_GB2312" pitchFamily="49" charset="-122"/>
              </a:rPr>
              <a:t>物流信息是物流系统变革的决定性因素</a:t>
            </a:r>
            <a:endParaRPr lang="zh-CN" altLang="en-US" dirty="0">
              <a:solidFill>
                <a:srgbClr val="0000FF"/>
              </a:solidFill>
              <a:latin typeface="楷体_GB2312" pitchFamily="49" charset="-122"/>
              <a:ea typeface="楷体_GB2312" pitchFamily="49" charset="-122"/>
            </a:endParaRPr>
          </a:p>
          <a:p>
            <a:pPr eaLnBrk="1" hangingPunct="1">
              <a:lnSpc>
                <a:spcPct val="150000"/>
              </a:lnSpc>
              <a:buFontTx/>
              <a:buNone/>
            </a:pPr>
            <a:r>
              <a:rPr lang="zh-CN" altLang="en-US" b="1"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信息化将改变现有社会经济的消费系统和生产系统，从而改变人类生存的秩序。物流是国民经济的服务性系统，</a:t>
            </a:r>
            <a:r>
              <a:rPr lang="zh-CN" altLang="en-US" sz="2800" dirty="0">
                <a:solidFill>
                  <a:srgbClr val="0000FF"/>
                </a:solidFill>
                <a:latin typeface="楷体_GB2312" pitchFamily="49" charset="-122"/>
                <a:ea typeface="楷体_GB2312" pitchFamily="49" charset="-122"/>
              </a:rPr>
              <a:t>社会经济秩序的变革必将要求现有的物流系统结构、秩序随之变革。物流信息化既是这种变革的动力，也是这种变革的实质内容。</a:t>
            </a:r>
          </a:p>
          <a:p>
            <a:pPr eaLnBrk="1" hangingPunct="1">
              <a:lnSpc>
                <a:spcPct val="150000"/>
              </a:lnSpc>
              <a:buFontTx/>
              <a:buNone/>
            </a:pPr>
            <a:r>
              <a:rPr lang="zh-CN" altLang="en-US" sz="2800" dirty="0">
                <a:latin typeface="楷体_GB2312" pitchFamily="49" charset="-122"/>
                <a:ea typeface="楷体_GB2312" pitchFamily="49" charset="-122"/>
              </a:rPr>
              <a:t>      物流信息对交易、管理控制、决策分析以及战略计划起强大的支持作用。</a:t>
            </a:r>
          </a:p>
          <a:p>
            <a:pPr eaLnBrk="1" hangingPunct="1">
              <a:lnSpc>
                <a:spcPct val="120000"/>
              </a:lnSpc>
            </a:pPr>
            <a:endParaRPr lang="zh-CN" altLang="en-US" sz="2800" dirty="0">
              <a:latin typeface="楷体_GB2312" pitchFamily="49" charset="-122"/>
              <a:ea typeface="楷体_GB2312" pitchFamily="49" charset="-122"/>
            </a:endParaRPr>
          </a:p>
        </p:txBody>
      </p:sp>
      <p:sp>
        <p:nvSpPr>
          <p:cNvPr id="3" name="Rectangle 2">
            <a:extLst>
              <a:ext uri="{FF2B5EF4-FFF2-40B4-BE49-F238E27FC236}">
                <a16:creationId xmlns:a16="http://schemas.microsoft.com/office/drawing/2014/main" id="{D949787F-7187-4AE6-B782-9B2A74EF16F9}"/>
              </a:ext>
            </a:extLst>
          </p:cNvPr>
          <p:cNvSpPr>
            <a:spLocks noGrp="1" noChangeArrowheads="1"/>
          </p:cNvSpPr>
          <p:nvPr>
            <p:ph type="title"/>
          </p:nvPr>
        </p:nvSpPr>
        <p:spPr>
          <a:xfrm>
            <a:off x="496800" y="188640"/>
            <a:ext cx="9064800" cy="792000"/>
          </a:xfrm>
        </p:spPr>
        <p:txBody>
          <a:bodyPr/>
          <a:lstStyle/>
          <a:p>
            <a:pPr eaLnBrk="1" hangingPunct="1">
              <a:defRPr/>
            </a:pPr>
            <a:r>
              <a:rPr lang="zh-CN" altLang="en-US" dirty="0">
                <a:solidFill>
                  <a:srgbClr val="0000FF"/>
                </a:solidFill>
                <a:latin typeface="楷体_GB2312" pitchFamily="49" charset="-122"/>
                <a:ea typeface="楷体_GB2312" pitchFamily="49" charset="-122"/>
              </a:rPr>
              <a:t>物流信息的作用</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a:extLst>
              <a:ext uri="{FF2B5EF4-FFF2-40B4-BE49-F238E27FC236}">
                <a16:creationId xmlns:a16="http://schemas.microsoft.com/office/drawing/2014/main" id="{377AE0AF-AB8D-4A85-A9F1-BBC3BFB2B782}"/>
              </a:ext>
            </a:extLst>
          </p:cNvPr>
          <p:cNvSpPr>
            <a:spLocks noGrp="1" noChangeArrowheads="1"/>
          </p:cNvSpPr>
          <p:nvPr>
            <p:ph type="body" idx="1"/>
          </p:nvPr>
        </p:nvSpPr>
        <p:spPr>
          <a:xfrm>
            <a:off x="1023939" y="1283047"/>
            <a:ext cx="7515225" cy="4594225"/>
          </a:xfrm>
        </p:spPr>
        <p:txBody>
          <a:bodyPr/>
          <a:lstStyle/>
          <a:p>
            <a:pPr eaLnBrk="1" hangingPunct="1">
              <a:buFontTx/>
              <a:buNone/>
            </a:pPr>
            <a:r>
              <a:rPr lang="zh-CN" altLang="en-US" b="1" dirty="0">
                <a:solidFill>
                  <a:srgbClr val="0000FF"/>
                </a:solidFill>
                <a:latin typeface="楷体_GB2312" pitchFamily="49" charset="-122"/>
                <a:ea typeface="楷体_GB2312" pitchFamily="49" charset="-122"/>
              </a:rPr>
              <a:t> </a:t>
            </a:r>
            <a:r>
              <a:rPr lang="en-US" altLang="zh-CN" b="1" dirty="0">
                <a:solidFill>
                  <a:srgbClr val="0000FF"/>
                </a:solidFill>
                <a:latin typeface="楷体_GB2312" pitchFamily="49" charset="-122"/>
                <a:ea typeface="楷体_GB2312" pitchFamily="49" charset="-122"/>
              </a:rPr>
              <a:t>3.</a:t>
            </a:r>
            <a:r>
              <a:rPr lang="zh-CN" altLang="en-US" b="1" dirty="0">
                <a:solidFill>
                  <a:srgbClr val="0000FF"/>
                </a:solidFill>
                <a:latin typeface="楷体_GB2312" pitchFamily="49" charset="-122"/>
                <a:ea typeface="楷体_GB2312" pitchFamily="49" charset="-122"/>
              </a:rPr>
              <a:t>支持交易系统</a:t>
            </a:r>
          </a:p>
          <a:p>
            <a:pPr eaLnBrk="1" hangingPunct="1">
              <a:lnSpc>
                <a:spcPct val="150000"/>
              </a:lnSpc>
              <a:buFontTx/>
              <a:buNone/>
            </a:pPr>
            <a:r>
              <a:rPr lang="zh-CN" altLang="en-US" b="1"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交易系统是用于启动和记录个别物流活动的最基本的层次。交易活动包括记录订货内容、安排存货任务、作业程序选择、装船、定价、开发票以及消费者咨询等。</a:t>
            </a:r>
          </a:p>
          <a:p>
            <a:pPr eaLnBrk="1" hangingPunct="1">
              <a:lnSpc>
                <a:spcPct val="150000"/>
              </a:lnSpc>
              <a:buFontTx/>
              <a:buNone/>
            </a:pPr>
            <a:r>
              <a:rPr lang="zh-CN" altLang="en-US" sz="2800" dirty="0">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交易系统的特征是 </a:t>
            </a: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格式规则化、通信交互化、交易批量化以及作业逐日化。</a:t>
            </a:r>
          </a:p>
          <a:p>
            <a:pPr eaLnBrk="1" hangingPunct="1">
              <a:lnSpc>
                <a:spcPct val="120000"/>
              </a:lnSpc>
            </a:pPr>
            <a:endParaRPr lang="zh-CN" altLang="en-US" sz="2800" dirty="0">
              <a:latin typeface="楷体_GB2312" pitchFamily="49" charset="-122"/>
              <a:ea typeface="楷体_GB2312" pitchFamily="49" charset="-122"/>
            </a:endParaRPr>
          </a:p>
        </p:txBody>
      </p:sp>
      <p:sp>
        <p:nvSpPr>
          <p:cNvPr id="3" name="Rectangle 2">
            <a:extLst>
              <a:ext uri="{FF2B5EF4-FFF2-40B4-BE49-F238E27FC236}">
                <a16:creationId xmlns:a16="http://schemas.microsoft.com/office/drawing/2014/main" id="{DF2AF8F2-C793-4C2D-BD21-2CE89680D8F8}"/>
              </a:ext>
            </a:extLst>
          </p:cNvPr>
          <p:cNvSpPr>
            <a:spLocks noGrp="1" noChangeArrowheads="1"/>
          </p:cNvSpPr>
          <p:nvPr>
            <p:ph type="title"/>
          </p:nvPr>
        </p:nvSpPr>
        <p:spPr>
          <a:xfrm>
            <a:off x="496800" y="188640"/>
            <a:ext cx="9064800" cy="792000"/>
          </a:xfrm>
        </p:spPr>
        <p:txBody>
          <a:bodyPr/>
          <a:lstStyle/>
          <a:p>
            <a:pPr eaLnBrk="1" hangingPunct="1">
              <a:defRPr/>
            </a:pPr>
            <a:r>
              <a:rPr lang="zh-CN" altLang="en-US" dirty="0">
                <a:solidFill>
                  <a:srgbClr val="0000FF"/>
                </a:solidFill>
                <a:latin typeface="楷体_GB2312" pitchFamily="49" charset="-122"/>
                <a:ea typeface="楷体_GB2312" pitchFamily="49" charset="-122"/>
              </a:rPr>
              <a:t>物流信息的作用</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a:extLst>
              <a:ext uri="{FF2B5EF4-FFF2-40B4-BE49-F238E27FC236}">
                <a16:creationId xmlns:a16="http://schemas.microsoft.com/office/drawing/2014/main" id="{9DA1A328-F325-407D-9721-F96172E72DCA}"/>
              </a:ext>
            </a:extLst>
          </p:cNvPr>
          <p:cNvSpPr>
            <a:spLocks noGrp="1" noChangeArrowheads="1"/>
          </p:cNvSpPr>
          <p:nvPr>
            <p:ph type="body" idx="1"/>
          </p:nvPr>
        </p:nvSpPr>
        <p:spPr>
          <a:xfrm>
            <a:off x="1238251" y="1324372"/>
            <a:ext cx="7529513" cy="5561012"/>
          </a:xfrm>
        </p:spPr>
        <p:txBody>
          <a:bodyPr/>
          <a:lstStyle/>
          <a:p>
            <a:pPr eaLnBrk="1" hangingPunct="1">
              <a:buFontTx/>
              <a:buNone/>
            </a:pPr>
            <a:r>
              <a:rPr lang="en-US" altLang="zh-CN" b="1" dirty="0">
                <a:solidFill>
                  <a:srgbClr val="0000FF"/>
                </a:solidFill>
                <a:latin typeface="楷体_GB2312" pitchFamily="49" charset="-122"/>
                <a:ea typeface="楷体_GB2312" pitchFamily="49" charset="-122"/>
              </a:rPr>
              <a:t>4.</a:t>
            </a:r>
            <a:r>
              <a:rPr lang="zh-CN" altLang="en-US" b="1" dirty="0">
                <a:solidFill>
                  <a:srgbClr val="0000FF"/>
                </a:solidFill>
                <a:latin typeface="楷体_GB2312" pitchFamily="49" charset="-122"/>
                <a:ea typeface="楷体_GB2312" pitchFamily="49" charset="-122"/>
              </a:rPr>
              <a:t>支持管理控制</a:t>
            </a:r>
          </a:p>
          <a:p>
            <a:pPr eaLnBrk="1" hangingPunct="1">
              <a:lnSpc>
                <a:spcPct val="150000"/>
              </a:lnSpc>
              <a:buFontTx/>
              <a:buNone/>
            </a:pPr>
            <a:r>
              <a:rPr lang="zh-CN" altLang="en-US" sz="2800" dirty="0">
                <a:latin typeface="楷体_GB2312" pitchFamily="49" charset="-122"/>
                <a:ea typeface="楷体_GB2312" pitchFamily="49" charset="-122"/>
              </a:rPr>
              <a:t>      管理控制，要求把主要精力集中在功能衡量和报告上。功能衡量对于提供有关服务水平和资源利用等管理反馈来说是必要的。因此，</a:t>
            </a:r>
            <a:r>
              <a:rPr lang="zh-CN" altLang="en-US" sz="2800" dirty="0">
                <a:solidFill>
                  <a:srgbClr val="0000FF"/>
                </a:solidFill>
                <a:latin typeface="楷体_GB2312" pitchFamily="49" charset="-122"/>
                <a:ea typeface="楷体_GB2312" pitchFamily="49" charset="-122"/>
              </a:rPr>
              <a:t>管理控制以可估价的、策略上的、中期的焦点问题为特征，它涉及评价过去的功能和鉴别各种可选方案。 </a:t>
            </a:r>
          </a:p>
          <a:p>
            <a:pPr eaLnBrk="1" hangingPunct="1">
              <a:lnSpc>
                <a:spcPct val="150000"/>
              </a:lnSpc>
            </a:pPr>
            <a:endParaRPr lang="zh-CN" altLang="en-US" sz="2800" dirty="0">
              <a:solidFill>
                <a:srgbClr val="FFFF00"/>
              </a:solidFill>
              <a:latin typeface="楷体_GB2312" pitchFamily="49" charset="-122"/>
              <a:ea typeface="楷体_GB2312" pitchFamily="49" charset="-122"/>
            </a:endParaRPr>
          </a:p>
        </p:txBody>
      </p:sp>
      <p:sp>
        <p:nvSpPr>
          <p:cNvPr id="3" name="Rectangle 2">
            <a:extLst>
              <a:ext uri="{FF2B5EF4-FFF2-40B4-BE49-F238E27FC236}">
                <a16:creationId xmlns:a16="http://schemas.microsoft.com/office/drawing/2014/main" id="{453B9CEB-7B36-458B-AB7E-29FD4611DF1E}"/>
              </a:ext>
            </a:extLst>
          </p:cNvPr>
          <p:cNvSpPr>
            <a:spLocks noGrp="1" noChangeArrowheads="1"/>
          </p:cNvSpPr>
          <p:nvPr>
            <p:ph type="title"/>
          </p:nvPr>
        </p:nvSpPr>
        <p:spPr>
          <a:xfrm>
            <a:off x="496800" y="188640"/>
            <a:ext cx="9064800" cy="792000"/>
          </a:xfrm>
        </p:spPr>
        <p:txBody>
          <a:bodyPr/>
          <a:lstStyle/>
          <a:p>
            <a:pPr eaLnBrk="1" hangingPunct="1">
              <a:defRPr/>
            </a:pPr>
            <a:r>
              <a:rPr lang="zh-CN" altLang="en-US" dirty="0">
                <a:solidFill>
                  <a:srgbClr val="0000FF"/>
                </a:solidFill>
                <a:latin typeface="楷体_GB2312" pitchFamily="49" charset="-122"/>
                <a:ea typeface="楷体_GB2312" pitchFamily="49" charset="-122"/>
              </a:rPr>
              <a:t>物流信息的作用</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898F6B33-201C-464A-9ACD-49D9983926FD}"/>
              </a:ext>
            </a:extLst>
          </p:cNvPr>
          <p:cNvSpPr>
            <a:spLocks noGrp="1" noChangeArrowheads="1"/>
          </p:cNvSpPr>
          <p:nvPr>
            <p:ph type="body" idx="1"/>
          </p:nvPr>
        </p:nvSpPr>
        <p:spPr>
          <a:xfrm>
            <a:off x="776536" y="1193750"/>
            <a:ext cx="8637675" cy="5835650"/>
          </a:xfrm>
        </p:spPr>
        <p:txBody>
          <a:bodyPr/>
          <a:lstStyle/>
          <a:p>
            <a:pPr eaLnBrk="1" hangingPunct="1">
              <a:buFontTx/>
              <a:buNone/>
            </a:pPr>
            <a:r>
              <a:rPr lang="en-US" altLang="zh-CN" b="1" dirty="0">
                <a:solidFill>
                  <a:srgbClr val="0000FF"/>
                </a:solidFill>
                <a:latin typeface="楷体_GB2312" pitchFamily="49" charset="-122"/>
                <a:ea typeface="楷体_GB2312" pitchFamily="49" charset="-122"/>
              </a:rPr>
              <a:t>5.</a:t>
            </a:r>
            <a:r>
              <a:rPr lang="zh-CN" altLang="en-US" b="1" dirty="0">
                <a:solidFill>
                  <a:srgbClr val="0000FF"/>
                </a:solidFill>
                <a:latin typeface="楷体_GB2312" pitchFamily="49" charset="-122"/>
                <a:ea typeface="楷体_GB2312" pitchFamily="49" charset="-122"/>
              </a:rPr>
              <a:t>支持决策分析</a:t>
            </a:r>
            <a:endParaRPr lang="zh-CN" altLang="en-US" dirty="0">
              <a:solidFill>
                <a:srgbClr val="0000FF"/>
              </a:solidFill>
              <a:latin typeface="楷体_GB2312" pitchFamily="49" charset="-122"/>
              <a:ea typeface="楷体_GB2312" pitchFamily="49" charset="-122"/>
            </a:endParaRPr>
          </a:p>
          <a:p>
            <a:pPr eaLnBrk="1" hangingPunct="1">
              <a:lnSpc>
                <a:spcPct val="150000"/>
              </a:lnSpc>
              <a:buFontTx/>
              <a:buNone/>
            </a:pPr>
            <a:r>
              <a:rPr lang="zh-CN" altLang="en-US" b="1"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决策分析主要是集中精力在决策应用上，协助管理人鉴别、评估经比较物流战略和策略后的可选方案。 </a:t>
            </a:r>
          </a:p>
          <a:p>
            <a:pPr eaLnBrk="1" hangingPunct="1">
              <a:lnSpc>
                <a:spcPct val="150000"/>
              </a:lnSpc>
              <a:buFontTx/>
              <a:buNone/>
            </a:pPr>
            <a:r>
              <a:rPr lang="zh-CN" altLang="en-US" sz="2800" dirty="0">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与管理控制层次相同的是，决策分析也以策略上的和可估计的焦点问题为特征。与管理控制不同的是，决策分析的主要精力集中在评估未来策略上的可选方案，并且它需要相对松散的结构和灵活性，以便作范围很广的选择。</a:t>
            </a:r>
          </a:p>
        </p:txBody>
      </p:sp>
      <p:sp>
        <p:nvSpPr>
          <p:cNvPr id="3" name="Rectangle 2">
            <a:extLst>
              <a:ext uri="{FF2B5EF4-FFF2-40B4-BE49-F238E27FC236}">
                <a16:creationId xmlns:a16="http://schemas.microsoft.com/office/drawing/2014/main" id="{60E12C0C-7949-4C6F-BBD3-48BBEB91F569}"/>
              </a:ext>
            </a:extLst>
          </p:cNvPr>
          <p:cNvSpPr>
            <a:spLocks noGrp="1" noChangeArrowheads="1"/>
          </p:cNvSpPr>
          <p:nvPr>
            <p:ph type="title"/>
          </p:nvPr>
        </p:nvSpPr>
        <p:spPr>
          <a:xfrm>
            <a:off x="496800" y="188640"/>
            <a:ext cx="9064800" cy="792000"/>
          </a:xfrm>
        </p:spPr>
        <p:txBody>
          <a:bodyPr/>
          <a:lstStyle/>
          <a:p>
            <a:pPr eaLnBrk="1" hangingPunct="1">
              <a:defRPr/>
            </a:pPr>
            <a:r>
              <a:rPr lang="zh-CN" altLang="en-US" dirty="0">
                <a:solidFill>
                  <a:srgbClr val="0000FF"/>
                </a:solidFill>
                <a:latin typeface="楷体_GB2312" pitchFamily="49" charset="-122"/>
                <a:ea typeface="楷体_GB2312" pitchFamily="49" charset="-122"/>
              </a:rPr>
              <a:t>物流信息的作用</a:t>
            </a:r>
          </a:p>
        </p:txBody>
      </p:sp>
    </p:spTree>
  </p:cSld>
  <p:clrMapOvr>
    <a:masterClrMapping/>
  </p:clrMapOvr>
  <p:transition>
    <p:wheel spokes="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a:extLst>
              <a:ext uri="{FF2B5EF4-FFF2-40B4-BE49-F238E27FC236}">
                <a16:creationId xmlns:a16="http://schemas.microsoft.com/office/drawing/2014/main" id="{8D157240-BD39-4883-BBE4-75EA9C3CFDE2}"/>
              </a:ext>
            </a:extLst>
          </p:cNvPr>
          <p:cNvSpPr>
            <a:spLocks noGrp="1" noChangeArrowheads="1"/>
          </p:cNvSpPr>
          <p:nvPr>
            <p:ph type="body" idx="1"/>
          </p:nvPr>
        </p:nvSpPr>
        <p:spPr>
          <a:xfrm>
            <a:off x="1485900" y="1176536"/>
            <a:ext cx="7283524" cy="6284912"/>
          </a:xfrm>
        </p:spPr>
        <p:txBody>
          <a:bodyPr/>
          <a:lstStyle/>
          <a:p>
            <a:pPr eaLnBrk="1" hangingPunct="1">
              <a:lnSpc>
                <a:spcPct val="150000"/>
              </a:lnSpc>
              <a:buFontTx/>
              <a:buNone/>
            </a:pPr>
            <a:r>
              <a:rPr lang="en-US" altLang="zh-CN" b="1" dirty="0">
                <a:solidFill>
                  <a:srgbClr val="0000FF"/>
                </a:solidFill>
                <a:latin typeface="楷体_GB2312" pitchFamily="49" charset="-122"/>
                <a:ea typeface="楷体_GB2312" pitchFamily="49" charset="-122"/>
              </a:rPr>
              <a:t>6.</a:t>
            </a:r>
            <a:r>
              <a:rPr lang="zh-CN" altLang="en-US" b="1" dirty="0">
                <a:solidFill>
                  <a:srgbClr val="0000FF"/>
                </a:solidFill>
                <a:latin typeface="楷体_GB2312" pitchFamily="49" charset="-122"/>
                <a:ea typeface="楷体_GB2312" pitchFamily="49" charset="-122"/>
              </a:rPr>
              <a:t>支持制定战略计划</a:t>
            </a:r>
            <a:r>
              <a:rPr lang="zh-CN" altLang="en-US" dirty="0">
                <a:solidFill>
                  <a:srgbClr val="0000FF"/>
                </a:solidFill>
                <a:latin typeface="楷体_GB2312" pitchFamily="49" charset="-122"/>
                <a:ea typeface="楷体_GB2312" pitchFamily="49" charset="-122"/>
              </a:rPr>
              <a:t> </a:t>
            </a:r>
          </a:p>
          <a:p>
            <a:pPr eaLnBrk="1" hangingPunct="1">
              <a:lnSpc>
                <a:spcPct val="150000"/>
              </a:lnSpc>
              <a:buFontTx/>
              <a:buNone/>
            </a:pPr>
            <a:r>
              <a:rPr lang="zh-CN" altLang="en-US" b="1" dirty="0">
                <a:latin typeface="楷体_GB2312" pitchFamily="49" charset="-122"/>
                <a:ea typeface="楷体_GB2312" pitchFamily="49" charset="-122"/>
              </a:rPr>
              <a:t>     制定战略计划的主要精力集中在信息支持上，以期开发和提炼物流战略。这类决策往往是决策分析层次的延伸，但通常更加抽象、松散，并且注重于长期。 </a:t>
            </a:r>
          </a:p>
          <a:p>
            <a:pPr eaLnBrk="1" hangingPunct="1">
              <a:lnSpc>
                <a:spcPct val="150000"/>
              </a:lnSpc>
            </a:pPr>
            <a:endParaRPr lang="zh-CN" altLang="en-US" dirty="0">
              <a:latin typeface="楷体_GB2312" pitchFamily="49" charset="-122"/>
              <a:ea typeface="楷体_GB2312" pitchFamily="49" charset="-122"/>
            </a:endParaRPr>
          </a:p>
        </p:txBody>
      </p:sp>
      <p:sp>
        <p:nvSpPr>
          <p:cNvPr id="3" name="Rectangle 2">
            <a:extLst>
              <a:ext uri="{FF2B5EF4-FFF2-40B4-BE49-F238E27FC236}">
                <a16:creationId xmlns:a16="http://schemas.microsoft.com/office/drawing/2014/main" id="{CBF8FB7D-47EE-46F6-9501-F5491DFC2EA6}"/>
              </a:ext>
            </a:extLst>
          </p:cNvPr>
          <p:cNvSpPr>
            <a:spLocks noGrp="1" noChangeArrowheads="1"/>
          </p:cNvSpPr>
          <p:nvPr>
            <p:ph type="title"/>
          </p:nvPr>
        </p:nvSpPr>
        <p:spPr>
          <a:xfrm>
            <a:off x="496800" y="188640"/>
            <a:ext cx="9064800" cy="792000"/>
          </a:xfrm>
        </p:spPr>
        <p:txBody>
          <a:bodyPr/>
          <a:lstStyle/>
          <a:p>
            <a:pPr eaLnBrk="1" hangingPunct="1">
              <a:defRPr/>
            </a:pPr>
            <a:r>
              <a:rPr lang="zh-CN" altLang="en-US" dirty="0">
                <a:solidFill>
                  <a:srgbClr val="0000FF"/>
                </a:solidFill>
                <a:latin typeface="楷体_GB2312" pitchFamily="49" charset="-122"/>
                <a:ea typeface="楷体_GB2312" pitchFamily="49" charset="-122"/>
              </a:rPr>
              <a:t>物流信息的作用</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4818" name="Rectangle 2">
            <a:extLst>
              <a:ext uri="{FF2B5EF4-FFF2-40B4-BE49-F238E27FC236}">
                <a16:creationId xmlns:a16="http://schemas.microsoft.com/office/drawing/2014/main" id="{903A2E80-F1DD-48FB-B0C8-DB4AC53C6DEA}"/>
              </a:ext>
            </a:extLst>
          </p:cNvPr>
          <p:cNvSpPr>
            <a:spLocks noGrp="1" noChangeArrowheads="1"/>
          </p:cNvSpPr>
          <p:nvPr>
            <p:ph type="title"/>
          </p:nvPr>
        </p:nvSpPr>
        <p:spPr/>
        <p:txBody>
          <a:bodyPr/>
          <a:lstStyle/>
          <a:p>
            <a:pPr eaLnBrk="1" hangingPunct="1">
              <a:defRPr/>
            </a:pPr>
            <a:r>
              <a:rPr lang="zh-CN" altLang="en-US" dirty="0">
                <a:solidFill>
                  <a:srgbClr val="0000FF"/>
                </a:solidFill>
                <a:latin typeface="楷体_GB2312" pitchFamily="49" charset="-122"/>
                <a:ea typeface="楷体_GB2312" pitchFamily="49" charset="-122"/>
              </a:rPr>
              <a:t>三、物流信息管理</a:t>
            </a:r>
          </a:p>
        </p:txBody>
      </p:sp>
      <p:sp>
        <p:nvSpPr>
          <p:cNvPr id="58371" name="Rectangle 3">
            <a:extLst>
              <a:ext uri="{FF2B5EF4-FFF2-40B4-BE49-F238E27FC236}">
                <a16:creationId xmlns:a16="http://schemas.microsoft.com/office/drawing/2014/main" id="{AEE6ECB9-F810-4318-8FCA-3955D31196B9}"/>
              </a:ext>
            </a:extLst>
          </p:cNvPr>
          <p:cNvSpPr>
            <a:spLocks noGrp="1" noChangeArrowheads="1"/>
          </p:cNvSpPr>
          <p:nvPr>
            <p:ph type="body" idx="1"/>
          </p:nvPr>
        </p:nvSpPr>
        <p:spPr>
          <a:xfrm>
            <a:off x="1409700" y="1239839"/>
            <a:ext cx="7272338" cy="5322887"/>
          </a:xfrm>
        </p:spPr>
        <p:txBody>
          <a:bodyPr/>
          <a:lstStyle/>
          <a:p>
            <a:pPr eaLnBrk="1" hangingPunct="1">
              <a:buFontTx/>
              <a:buNone/>
            </a:pPr>
            <a:r>
              <a:rPr lang="zh-CN" altLang="en-US" sz="3500" dirty="0">
                <a:solidFill>
                  <a:srgbClr val="0000FF"/>
                </a:solidFill>
                <a:latin typeface="楷体_GB2312" pitchFamily="49" charset="-122"/>
                <a:ea typeface="楷体_GB2312" pitchFamily="49" charset="-122"/>
              </a:rPr>
              <a:t>（一）物流信息管理的概念</a:t>
            </a:r>
            <a:r>
              <a:rPr lang="zh-CN" altLang="en-US" dirty="0">
                <a:solidFill>
                  <a:srgbClr val="0000FF"/>
                </a:solidFill>
                <a:latin typeface="楷体_GB2312" pitchFamily="49" charset="-122"/>
                <a:ea typeface="楷体_GB2312" pitchFamily="49" charset="-122"/>
              </a:rPr>
              <a:t>   </a:t>
            </a:r>
          </a:p>
          <a:p>
            <a:pPr eaLnBrk="1" hangingPunct="1">
              <a:lnSpc>
                <a:spcPct val="120000"/>
              </a:lnSpc>
              <a:buFontTx/>
              <a:buNone/>
            </a:pPr>
            <a:r>
              <a:rPr lang="zh-CN" altLang="en-US" b="1"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物流信息管理就是对物流全过程的相关信息进行收集、整理、传输、存储和利用的信息活动过程。</a:t>
            </a:r>
          </a:p>
          <a:p>
            <a:pPr eaLnBrk="1" hangingPunct="1">
              <a:lnSpc>
                <a:spcPct val="120000"/>
              </a:lnSpc>
              <a:buFontTx/>
              <a:buNone/>
            </a:pPr>
            <a:r>
              <a:rPr lang="zh-CN" altLang="en-US" sz="2800" dirty="0">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物流信息管理不仅包括采购、销售、存储、运输等物流活动的信息管理和信息传送，还包括了对物流过程中的各种决策活动如采购计划、销售计划、供应商的选择、顾客分析等提供决策支持。</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FEC5E3-AE47-432E-B5B1-D9B1D0915BC3}"/>
              </a:ext>
            </a:extLst>
          </p:cNvPr>
          <p:cNvSpPr>
            <a:spLocks noGrp="1"/>
          </p:cNvSpPr>
          <p:nvPr>
            <p:ph type="title"/>
          </p:nvPr>
        </p:nvSpPr>
        <p:spPr/>
        <p:txBody>
          <a:bodyPr/>
          <a:lstStyle/>
          <a:p>
            <a:r>
              <a:rPr lang="zh-CN" altLang="en-US" dirty="0"/>
              <a:t>第一节  数据与信息</a:t>
            </a:r>
          </a:p>
        </p:txBody>
      </p:sp>
      <p:sp>
        <p:nvSpPr>
          <p:cNvPr id="3" name="内容占位符 2">
            <a:extLst>
              <a:ext uri="{FF2B5EF4-FFF2-40B4-BE49-F238E27FC236}">
                <a16:creationId xmlns:a16="http://schemas.microsoft.com/office/drawing/2014/main" id="{27E1644D-92EA-4501-A10C-7B098BBC8009}"/>
              </a:ext>
            </a:extLst>
          </p:cNvPr>
          <p:cNvSpPr>
            <a:spLocks noGrp="1"/>
          </p:cNvSpPr>
          <p:nvPr>
            <p:ph idx="1"/>
          </p:nvPr>
        </p:nvSpPr>
        <p:spPr/>
        <p:txBody>
          <a:bodyPr/>
          <a:lstStyle/>
          <a:p>
            <a:r>
              <a:rPr lang="zh-CN" altLang="en-US" dirty="0"/>
              <a:t>一、数据</a:t>
            </a:r>
          </a:p>
          <a:p>
            <a:r>
              <a:rPr lang="zh-CN" altLang="en-US" dirty="0"/>
              <a:t>二、信息</a:t>
            </a:r>
          </a:p>
          <a:p>
            <a:r>
              <a:rPr lang="zh-CN" altLang="en-US" dirty="0"/>
              <a:t>三、数据与信息的关系</a:t>
            </a:r>
          </a:p>
        </p:txBody>
      </p:sp>
      <p:sp>
        <p:nvSpPr>
          <p:cNvPr id="4" name="页脚占位符 3">
            <a:extLst>
              <a:ext uri="{FF2B5EF4-FFF2-40B4-BE49-F238E27FC236}">
                <a16:creationId xmlns:a16="http://schemas.microsoft.com/office/drawing/2014/main" id="{98572D47-5593-4CF5-8AF8-171DF5BA8F1A}"/>
              </a:ext>
            </a:extLst>
          </p:cNvPr>
          <p:cNvSpPr>
            <a:spLocks noGrp="1"/>
          </p:cNvSpPr>
          <p:nvPr>
            <p:ph type="ftr" sz="quarter" idx="11"/>
          </p:nvPr>
        </p:nvSpPr>
        <p:spPr/>
        <p:txBody>
          <a:bodyPr/>
          <a:lstStyle/>
          <a:p>
            <a:endParaRPr lang="en-US" altLang="zh-CN"/>
          </a:p>
        </p:txBody>
      </p:sp>
    </p:spTree>
    <p:extLst>
      <p:ext uri="{BB962C8B-B14F-4D97-AF65-F5344CB8AC3E}">
        <p14:creationId xmlns:p14="http://schemas.microsoft.com/office/powerpoint/2010/main" val="31055037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a:extLst>
              <a:ext uri="{FF2B5EF4-FFF2-40B4-BE49-F238E27FC236}">
                <a16:creationId xmlns:a16="http://schemas.microsoft.com/office/drawing/2014/main" id="{EA395BD5-838C-4EC4-A98C-6C5C8406DCA0}"/>
              </a:ext>
            </a:extLst>
          </p:cNvPr>
          <p:cNvSpPr>
            <a:spLocks noGrp="1" noChangeArrowheads="1"/>
          </p:cNvSpPr>
          <p:nvPr>
            <p:ph type="body" idx="1"/>
          </p:nvPr>
        </p:nvSpPr>
        <p:spPr>
          <a:xfrm>
            <a:off x="1235075" y="44624"/>
            <a:ext cx="7486650" cy="5686425"/>
          </a:xfrm>
        </p:spPr>
        <p:txBody>
          <a:bodyPr/>
          <a:lstStyle/>
          <a:p>
            <a:pPr>
              <a:lnSpc>
                <a:spcPct val="150000"/>
              </a:lnSpc>
              <a:buFontTx/>
              <a:buNone/>
            </a:pPr>
            <a:r>
              <a:rPr lang="zh-CN" altLang="en-US" sz="4000" dirty="0">
                <a:solidFill>
                  <a:srgbClr val="0000FF"/>
                </a:solidFill>
                <a:latin typeface="楷体_GB2312" pitchFamily="49" charset="-122"/>
                <a:ea typeface="楷体_GB2312" pitchFamily="49" charset="-122"/>
              </a:rPr>
              <a:t>（二</a:t>
            </a:r>
            <a:r>
              <a:rPr lang="en-US" altLang="en-US" sz="4000" dirty="0">
                <a:solidFill>
                  <a:srgbClr val="0000FF"/>
                </a:solidFill>
                <a:latin typeface="楷体_GB2312" pitchFamily="49" charset="-122"/>
                <a:ea typeface="楷体_GB2312" pitchFamily="49" charset="-122"/>
              </a:rPr>
              <a:t>)</a:t>
            </a:r>
            <a:r>
              <a:rPr lang="zh-CN" altLang="en-US" sz="4000" dirty="0">
                <a:solidFill>
                  <a:srgbClr val="0000FF"/>
                </a:solidFill>
                <a:latin typeface="楷体_GB2312" pitchFamily="49" charset="-122"/>
                <a:ea typeface="楷体_GB2312" pitchFamily="49" charset="-122"/>
              </a:rPr>
              <a:t>物流信息管理的特点</a:t>
            </a:r>
          </a:p>
          <a:p>
            <a:pPr>
              <a:lnSpc>
                <a:spcPct val="150000"/>
              </a:lnSpc>
              <a:buFontTx/>
              <a:buNone/>
            </a:pPr>
            <a:r>
              <a:rPr lang="en-US" altLang="en-US" b="1" dirty="0">
                <a:latin typeface="楷体_GB2312" pitchFamily="49" charset="-122"/>
                <a:ea typeface="楷体_GB2312" pitchFamily="49" charset="-122"/>
              </a:rPr>
              <a:t>1.</a:t>
            </a:r>
            <a:r>
              <a:rPr lang="zh-CN" altLang="en-US" b="1" dirty="0">
                <a:latin typeface="楷体_GB2312" pitchFamily="49" charset="-122"/>
                <a:ea typeface="楷体_GB2312" pitchFamily="49" charset="-122"/>
              </a:rPr>
              <a:t>强调信息管理的系统化</a:t>
            </a:r>
          </a:p>
          <a:p>
            <a:pPr>
              <a:lnSpc>
                <a:spcPct val="150000"/>
              </a:lnSpc>
              <a:buFontTx/>
              <a:buNone/>
            </a:pPr>
            <a:r>
              <a:rPr lang="zh-CN" altLang="en-US" sz="2800" dirty="0">
                <a:solidFill>
                  <a:srgbClr val="FFFF00"/>
                </a:solidFill>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物流是一个大范围内的活动，物流信息源点多、分布广、信息量大、动态性强、信息价值衰减速度快，物流信息管理强调建立以数据获取、分析为中心的物流信息管理系统，从庞大的物流数据中挖掘潜在的信息价值，以提高企业的物流运作效率。</a:t>
            </a:r>
          </a:p>
        </p:txBody>
      </p:sp>
    </p:spTree>
  </p:cSld>
  <p:clrMapOvr>
    <a:masterClrMapping/>
  </p:clrMapOvr>
  <p:transition>
    <p:pull dir="l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a:extLst>
              <a:ext uri="{FF2B5EF4-FFF2-40B4-BE49-F238E27FC236}">
                <a16:creationId xmlns:a16="http://schemas.microsoft.com/office/drawing/2014/main" id="{9F7FC436-777D-4053-A0B1-EB104CDBFFBF}"/>
              </a:ext>
            </a:extLst>
          </p:cNvPr>
          <p:cNvSpPr>
            <a:spLocks noGrp="1" noChangeArrowheads="1"/>
          </p:cNvSpPr>
          <p:nvPr>
            <p:ph type="body" idx="1"/>
          </p:nvPr>
        </p:nvSpPr>
        <p:spPr>
          <a:xfrm>
            <a:off x="920552" y="406871"/>
            <a:ext cx="8470454" cy="5686425"/>
          </a:xfrm>
        </p:spPr>
        <p:txBody>
          <a:bodyPr/>
          <a:lstStyle/>
          <a:p>
            <a:pPr>
              <a:buNone/>
            </a:pPr>
            <a:r>
              <a:rPr lang="zh-CN" altLang="en-US" sz="3600" dirty="0">
                <a:solidFill>
                  <a:srgbClr val="0000FF"/>
                </a:solidFill>
                <a:latin typeface="楷体_GB2312" pitchFamily="49" charset="-122"/>
                <a:ea typeface="楷体_GB2312" pitchFamily="49" charset="-122"/>
              </a:rPr>
              <a:t>（二</a:t>
            </a:r>
            <a:r>
              <a:rPr lang="en-US" altLang="en-US" sz="3600" dirty="0">
                <a:solidFill>
                  <a:srgbClr val="0000FF"/>
                </a:solidFill>
                <a:latin typeface="楷体_GB2312" pitchFamily="49" charset="-122"/>
                <a:ea typeface="楷体_GB2312" pitchFamily="49" charset="-122"/>
              </a:rPr>
              <a:t>)</a:t>
            </a:r>
            <a:r>
              <a:rPr lang="zh-CN" altLang="en-US" sz="3600" dirty="0">
                <a:solidFill>
                  <a:srgbClr val="0000FF"/>
                </a:solidFill>
                <a:latin typeface="楷体_GB2312" pitchFamily="49" charset="-122"/>
                <a:ea typeface="楷体_GB2312" pitchFamily="49" charset="-122"/>
              </a:rPr>
              <a:t>物流信息管理的特点</a:t>
            </a:r>
          </a:p>
          <a:p>
            <a:pPr>
              <a:buFontTx/>
              <a:buNone/>
            </a:pPr>
            <a:r>
              <a:rPr lang="en-US" altLang="en-US" sz="3600" dirty="0">
                <a:solidFill>
                  <a:srgbClr val="0000FF"/>
                </a:solidFill>
                <a:latin typeface="楷体_GB2312" pitchFamily="49" charset="-122"/>
                <a:ea typeface="楷体_GB2312" pitchFamily="49" charset="-122"/>
              </a:rPr>
              <a:t>2.</a:t>
            </a:r>
            <a:r>
              <a:rPr lang="zh-CN" altLang="en-US" sz="3600" dirty="0">
                <a:solidFill>
                  <a:srgbClr val="0000FF"/>
                </a:solidFill>
                <a:latin typeface="楷体_GB2312" pitchFamily="49" charset="-122"/>
                <a:ea typeface="楷体_GB2312" pitchFamily="49" charset="-122"/>
              </a:rPr>
              <a:t>强调信息管理各基本环节的整合和协调</a:t>
            </a:r>
            <a:endParaRPr lang="en-US" altLang="zh-CN" sz="3600" dirty="0">
              <a:solidFill>
                <a:srgbClr val="0000FF"/>
              </a:solidFill>
              <a:latin typeface="楷体_GB2312" pitchFamily="49" charset="-122"/>
              <a:ea typeface="楷体_GB2312" pitchFamily="49" charset="-122"/>
            </a:endParaRPr>
          </a:p>
          <a:p>
            <a:pPr>
              <a:lnSpc>
                <a:spcPct val="150000"/>
              </a:lnSpc>
              <a:buFontTx/>
              <a:buNone/>
            </a:pPr>
            <a:r>
              <a:rPr lang="zh-CN" altLang="en-US" b="1" dirty="0">
                <a:latin typeface="楷体_GB2312" pitchFamily="49" charset="-122"/>
                <a:ea typeface="楷体_GB2312" pitchFamily="49" charset="-122"/>
              </a:rPr>
              <a:t>      物流信息管理的基本环节包括物流信息的获取、传输、储存、处理与分析，可以提高物流信息传递的及时性和顺畅程度，提高物流活动的效率。物流信息管理各基本环节的信息处理一旦间断，则会影响物流活动的整体连贯性和高效性。</a:t>
            </a:r>
          </a:p>
          <a:p>
            <a:pPr>
              <a:buFontTx/>
              <a:buNone/>
            </a:pPr>
            <a:endParaRPr lang="zh-CN" altLang="en-US" b="1" dirty="0">
              <a:solidFill>
                <a:srgbClr val="FFFF00"/>
              </a:solidFill>
              <a:latin typeface="楷体_GB2312" pitchFamily="49" charset="-122"/>
              <a:ea typeface="楷体_GB2312" pitchFamily="49" charset="-122"/>
            </a:endParaRPr>
          </a:p>
          <a:p>
            <a:pPr eaLnBrk="1" hangingPunct="1">
              <a:lnSpc>
                <a:spcPct val="150000"/>
              </a:lnSpc>
              <a:buFontTx/>
              <a:buNone/>
            </a:pPr>
            <a:endParaRPr lang="zh-CN" altLang="en-US" sz="2800" dirty="0">
              <a:solidFill>
                <a:srgbClr val="FFFF00"/>
              </a:solidFill>
              <a:latin typeface="楷体_GB2312" pitchFamily="49" charset="-122"/>
              <a:ea typeface="楷体_GB2312" pitchFamily="49" charset="-122"/>
            </a:endParaRPr>
          </a:p>
        </p:txBody>
      </p:sp>
    </p:spTree>
  </p:cSld>
  <p:clrMapOvr>
    <a:masterClrMapping/>
  </p:clrMapOvr>
  <p:transition>
    <p:pull dir="l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a:extLst>
              <a:ext uri="{FF2B5EF4-FFF2-40B4-BE49-F238E27FC236}">
                <a16:creationId xmlns:a16="http://schemas.microsoft.com/office/drawing/2014/main" id="{BA548197-E386-459F-A8CE-8D5BC158F0FF}"/>
              </a:ext>
            </a:extLst>
          </p:cNvPr>
          <p:cNvSpPr>
            <a:spLocks noGrp="1" noChangeArrowheads="1"/>
          </p:cNvSpPr>
          <p:nvPr>
            <p:ph type="body" idx="1"/>
          </p:nvPr>
        </p:nvSpPr>
        <p:spPr>
          <a:xfrm>
            <a:off x="1235074" y="406871"/>
            <a:ext cx="8110413" cy="5686425"/>
          </a:xfrm>
        </p:spPr>
        <p:txBody>
          <a:bodyPr/>
          <a:lstStyle/>
          <a:p>
            <a:pPr>
              <a:buNone/>
            </a:pPr>
            <a:r>
              <a:rPr lang="zh-CN" altLang="en-US" sz="3600" dirty="0">
                <a:solidFill>
                  <a:srgbClr val="0000FF"/>
                </a:solidFill>
                <a:latin typeface="楷体_GB2312" pitchFamily="49" charset="-122"/>
                <a:ea typeface="楷体_GB2312" pitchFamily="49" charset="-122"/>
              </a:rPr>
              <a:t>（二</a:t>
            </a:r>
            <a:r>
              <a:rPr lang="en-US" altLang="en-US" sz="3600" dirty="0">
                <a:solidFill>
                  <a:srgbClr val="0000FF"/>
                </a:solidFill>
                <a:latin typeface="楷体_GB2312" pitchFamily="49" charset="-122"/>
                <a:ea typeface="楷体_GB2312" pitchFamily="49" charset="-122"/>
              </a:rPr>
              <a:t>)</a:t>
            </a:r>
            <a:r>
              <a:rPr lang="zh-CN" altLang="en-US" sz="3600" dirty="0">
                <a:solidFill>
                  <a:srgbClr val="0000FF"/>
                </a:solidFill>
                <a:latin typeface="楷体_GB2312" pitchFamily="49" charset="-122"/>
                <a:ea typeface="楷体_GB2312" pitchFamily="49" charset="-122"/>
              </a:rPr>
              <a:t>物流信息管理的特点</a:t>
            </a:r>
          </a:p>
          <a:p>
            <a:pPr>
              <a:buFontTx/>
              <a:buNone/>
            </a:pPr>
            <a:r>
              <a:rPr lang="en-US" altLang="en-US" sz="3600" dirty="0">
                <a:solidFill>
                  <a:srgbClr val="0000FF"/>
                </a:solidFill>
                <a:latin typeface="楷体_GB2312" pitchFamily="49" charset="-122"/>
                <a:ea typeface="楷体_GB2312" pitchFamily="49" charset="-122"/>
              </a:rPr>
              <a:t>3.</a:t>
            </a:r>
            <a:r>
              <a:rPr lang="zh-CN" altLang="en-US" sz="3600" dirty="0">
                <a:solidFill>
                  <a:srgbClr val="0000FF"/>
                </a:solidFill>
                <a:latin typeface="楷体_GB2312" pitchFamily="49" charset="-122"/>
                <a:ea typeface="楷体_GB2312" pitchFamily="49" charset="-122"/>
              </a:rPr>
              <a:t>强调信息管理过程的专业性和灵活性</a:t>
            </a:r>
          </a:p>
          <a:p>
            <a:pPr>
              <a:lnSpc>
                <a:spcPct val="150000"/>
              </a:lnSpc>
              <a:buFontTx/>
              <a:buNone/>
            </a:pPr>
            <a:r>
              <a:rPr lang="zh-CN" altLang="en-US" sz="3600" dirty="0">
                <a:latin typeface="楷体_GB2312" pitchFamily="49" charset="-122"/>
                <a:ea typeface="楷体_GB2312" pitchFamily="49" charset="-122"/>
              </a:rPr>
              <a:t>      </a:t>
            </a:r>
            <a:r>
              <a:rPr lang="zh-CN" altLang="en-US" b="1" dirty="0">
                <a:latin typeface="楷体_GB2312" pitchFamily="49" charset="-122"/>
                <a:ea typeface="楷体_GB2312" pitchFamily="49" charset="-122"/>
              </a:rPr>
              <a:t>物流信息管理过程涉及仓储、运输、配送、贷代等物流环节，物流信息管理的规模、内容、模式和范围，应根据物流管理的需要，有不同的侧重面和活动内容，以提高物流信息管理的针对性和灵活性</a:t>
            </a:r>
            <a:r>
              <a:rPr lang="zh-CN" altLang="zh-CN" dirty="0">
                <a:latin typeface="楷体_GB2312" pitchFamily="49" charset="-122"/>
                <a:ea typeface="楷体_GB2312" pitchFamily="49" charset="-122"/>
              </a:rPr>
              <a:t>。</a:t>
            </a:r>
          </a:p>
          <a:p>
            <a:pPr>
              <a:buFontTx/>
              <a:buNone/>
            </a:pPr>
            <a:endParaRPr lang="zh-CN" altLang="en-US" b="1" dirty="0">
              <a:solidFill>
                <a:srgbClr val="FFFF00"/>
              </a:solidFill>
              <a:latin typeface="楷体_GB2312" pitchFamily="49" charset="-122"/>
              <a:ea typeface="楷体_GB2312" pitchFamily="49" charset="-122"/>
            </a:endParaRPr>
          </a:p>
          <a:p>
            <a:pPr eaLnBrk="1" hangingPunct="1">
              <a:lnSpc>
                <a:spcPct val="150000"/>
              </a:lnSpc>
              <a:buFontTx/>
              <a:buNone/>
            </a:pPr>
            <a:endParaRPr lang="zh-CN" altLang="en-US" sz="2800" dirty="0">
              <a:solidFill>
                <a:srgbClr val="FFFF00"/>
              </a:solidFill>
              <a:latin typeface="楷体_GB2312" pitchFamily="49" charset="-122"/>
              <a:ea typeface="楷体_GB2312" pitchFamily="49" charset="-122"/>
            </a:endParaRPr>
          </a:p>
        </p:txBody>
      </p:sp>
    </p:spTree>
  </p:cSld>
  <p:clrMapOvr>
    <a:masterClrMapping/>
  </p:clrMapOvr>
  <p:transition>
    <p:pull dir="l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a:extLst>
              <a:ext uri="{FF2B5EF4-FFF2-40B4-BE49-F238E27FC236}">
                <a16:creationId xmlns:a16="http://schemas.microsoft.com/office/drawing/2014/main" id="{6A5CAFE5-ED77-478C-9B7F-A6F93EF7B195}"/>
              </a:ext>
            </a:extLst>
          </p:cNvPr>
          <p:cNvSpPr>
            <a:spLocks noGrp="1" noChangeArrowheads="1"/>
          </p:cNvSpPr>
          <p:nvPr>
            <p:ph type="body" idx="1"/>
          </p:nvPr>
        </p:nvSpPr>
        <p:spPr>
          <a:xfrm>
            <a:off x="848544" y="406871"/>
            <a:ext cx="8717086" cy="5686425"/>
          </a:xfrm>
        </p:spPr>
        <p:txBody>
          <a:bodyPr/>
          <a:lstStyle/>
          <a:p>
            <a:pPr>
              <a:buNone/>
            </a:pPr>
            <a:r>
              <a:rPr lang="zh-CN" altLang="en-US" sz="3600" dirty="0">
                <a:solidFill>
                  <a:srgbClr val="0000FF"/>
                </a:solidFill>
                <a:latin typeface="楷体_GB2312" pitchFamily="49" charset="-122"/>
                <a:ea typeface="楷体_GB2312" pitchFamily="49" charset="-122"/>
              </a:rPr>
              <a:t>（二</a:t>
            </a:r>
            <a:r>
              <a:rPr lang="en-US" altLang="en-US" sz="3600" dirty="0">
                <a:solidFill>
                  <a:srgbClr val="0000FF"/>
                </a:solidFill>
                <a:latin typeface="楷体_GB2312" pitchFamily="49" charset="-122"/>
                <a:ea typeface="楷体_GB2312" pitchFamily="49" charset="-122"/>
              </a:rPr>
              <a:t>)</a:t>
            </a:r>
            <a:r>
              <a:rPr lang="zh-CN" altLang="en-US" sz="3600" dirty="0">
                <a:solidFill>
                  <a:srgbClr val="0000FF"/>
                </a:solidFill>
                <a:latin typeface="楷体_GB2312" pitchFamily="49" charset="-122"/>
                <a:ea typeface="楷体_GB2312" pitchFamily="49" charset="-122"/>
              </a:rPr>
              <a:t>物流信息管理的特点</a:t>
            </a:r>
          </a:p>
          <a:p>
            <a:pPr>
              <a:buFontTx/>
              <a:buNone/>
            </a:pPr>
            <a:r>
              <a:rPr lang="en-US" altLang="en-US" sz="3600" dirty="0">
                <a:solidFill>
                  <a:srgbClr val="0000FF"/>
                </a:solidFill>
                <a:latin typeface="楷体_GB2312" pitchFamily="49" charset="-122"/>
                <a:ea typeface="楷体_GB2312" pitchFamily="49" charset="-122"/>
              </a:rPr>
              <a:t>4.</a:t>
            </a:r>
            <a:r>
              <a:rPr lang="zh-CN" altLang="en-US" sz="3600" dirty="0">
                <a:solidFill>
                  <a:srgbClr val="0000FF"/>
                </a:solidFill>
                <a:latin typeface="楷体_GB2312" pitchFamily="49" charset="-122"/>
                <a:ea typeface="楷体_GB2312" pitchFamily="49" charset="-122"/>
              </a:rPr>
              <a:t>强调建立有效的信息管理机制</a:t>
            </a:r>
          </a:p>
          <a:p>
            <a:pPr>
              <a:lnSpc>
                <a:spcPct val="150000"/>
              </a:lnSpc>
              <a:buFontTx/>
              <a:buNone/>
            </a:pPr>
            <a:r>
              <a:rPr lang="zh-CN" altLang="en-US" sz="3600" dirty="0">
                <a:solidFill>
                  <a:srgbClr val="FFFF00"/>
                </a:solidFill>
                <a:latin typeface="楷体_GB2312" pitchFamily="49" charset="-122"/>
                <a:ea typeface="楷体_GB2312" pitchFamily="49" charset="-122"/>
              </a:rPr>
              <a:t>      </a:t>
            </a:r>
            <a:r>
              <a:rPr lang="zh-CN" altLang="en-US" b="1" dirty="0">
                <a:latin typeface="楷体_GB2312" pitchFamily="49" charset="-122"/>
                <a:ea typeface="楷体_GB2312" pitchFamily="49" charset="-122"/>
              </a:rPr>
              <a:t>强调信息的准确性、有效性、及时性、集成性、共享性。强化物流信息活动过程组织和控制，建立有效的管理机制。通过制订企业内部、企业之间的物流信息交流和共享机制来加强物流信息的传递和交流，以便提高企业自身的信息积累，并进行相应的优势转化。</a:t>
            </a:r>
          </a:p>
          <a:p>
            <a:pPr>
              <a:buFontTx/>
              <a:buNone/>
            </a:pPr>
            <a:endParaRPr lang="zh-CN" altLang="en-US" b="1" dirty="0">
              <a:solidFill>
                <a:srgbClr val="FFFF00"/>
              </a:solidFill>
              <a:latin typeface="楷体_GB2312" pitchFamily="49" charset="-122"/>
              <a:ea typeface="楷体_GB2312" pitchFamily="49" charset="-122"/>
            </a:endParaRPr>
          </a:p>
          <a:p>
            <a:pPr eaLnBrk="1" hangingPunct="1">
              <a:lnSpc>
                <a:spcPct val="150000"/>
              </a:lnSpc>
              <a:buFontTx/>
              <a:buNone/>
            </a:pPr>
            <a:endParaRPr lang="zh-CN" altLang="en-US" sz="2800" dirty="0">
              <a:solidFill>
                <a:srgbClr val="FFFF00"/>
              </a:solidFill>
              <a:latin typeface="楷体_GB2312" pitchFamily="49" charset="-122"/>
              <a:ea typeface="楷体_GB2312" pitchFamily="49" charset="-122"/>
            </a:endParaRPr>
          </a:p>
        </p:txBody>
      </p:sp>
    </p:spTree>
  </p:cSld>
  <p:clrMapOvr>
    <a:masterClrMapping/>
  </p:clrMapOvr>
  <p:transition>
    <p:pull dir="l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a:extLst>
              <a:ext uri="{FF2B5EF4-FFF2-40B4-BE49-F238E27FC236}">
                <a16:creationId xmlns:a16="http://schemas.microsoft.com/office/drawing/2014/main" id="{E760A710-DF8C-4E32-8822-C5DE07C4A624}"/>
              </a:ext>
            </a:extLst>
          </p:cNvPr>
          <p:cNvSpPr>
            <a:spLocks noGrp="1" noChangeArrowheads="1"/>
          </p:cNvSpPr>
          <p:nvPr>
            <p:ph type="body" idx="1"/>
          </p:nvPr>
        </p:nvSpPr>
        <p:spPr>
          <a:xfrm>
            <a:off x="1292226" y="116632"/>
            <a:ext cx="7981254" cy="5711825"/>
          </a:xfrm>
        </p:spPr>
        <p:txBody>
          <a:bodyPr/>
          <a:lstStyle/>
          <a:p>
            <a:pPr eaLnBrk="1" hangingPunct="1">
              <a:lnSpc>
                <a:spcPct val="150000"/>
              </a:lnSpc>
              <a:buFontTx/>
              <a:buNone/>
            </a:pPr>
            <a:r>
              <a:rPr lang="zh-CN" altLang="en-US" sz="4000" dirty="0">
                <a:solidFill>
                  <a:srgbClr val="0000FF"/>
                </a:solidFill>
                <a:latin typeface="楷体_GB2312" pitchFamily="49" charset="-122"/>
                <a:ea typeface="楷体_GB2312" pitchFamily="49" charset="-122"/>
              </a:rPr>
              <a:t> </a:t>
            </a:r>
            <a:r>
              <a:rPr lang="en-US" altLang="en-US" sz="4000" dirty="0">
                <a:solidFill>
                  <a:srgbClr val="0000FF"/>
                </a:solidFill>
                <a:latin typeface="楷体_GB2312" pitchFamily="49" charset="-122"/>
                <a:ea typeface="楷体_GB2312" pitchFamily="49" charset="-122"/>
              </a:rPr>
              <a:t>(</a:t>
            </a:r>
            <a:r>
              <a:rPr lang="zh-CN" altLang="en-US" sz="4000" dirty="0">
                <a:solidFill>
                  <a:srgbClr val="0000FF"/>
                </a:solidFill>
                <a:latin typeface="楷体_GB2312" pitchFamily="49" charset="-122"/>
                <a:ea typeface="楷体_GB2312" pitchFamily="49" charset="-122"/>
              </a:rPr>
              <a:t>三</a:t>
            </a:r>
            <a:r>
              <a:rPr lang="en-US" altLang="en-US" sz="4000" dirty="0">
                <a:solidFill>
                  <a:srgbClr val="0000FF"/>
                </a:solidFill>
                <a:latin typeface="楷体_GB2312" pitchFamily="49" charset="-122"/>
                <a:ea typeface="楷体_GB2312" pitchFamily="49" charset="-122"/>
              </a:rPr>
              <a:t>)</a:t>
            </a:r>
            <a:r>
              <a:rPr lang="zh-CN" altLang="en-US" sz="4000" dirty="0">
                <a:solidFill>
                  <a:srgbClr val="0000FF"/>
                </a:solidFill>
                <a:latin typeface="楷体_GB2312" pitchFamily="49" charset="-122"/>
                <a:ea typeface="楷体_GB2312" pitchFamily="49" charset="-122"/>
              </a:rPr>
              <a:t>物流信息管理的作用</a:t>
            </a:r>
            <a:endParaRPr lang="en-US" altLang="zh-CN" sz="4000" dirty="0">
              <a:solidFill>
                <a:srgbClr val="0000FF"/>
              </a:solidFill>
              <a:latin typeface="楷体_GB2312" pitchFamily="49" charset="-122"/>
              <a:ea typeface="楷体_GB2312" pitchFamily="49" charset="-122"/>
            </a:endParaRPr>
          </a:p>
          <a:p>
            <a:pPr>
              <a:lnSpc>
                <a:spcPct val="150000"/>
              </a:lnSpc>
              <a:buFontTx/>
              <a:buNone/>
            </a:pPr>
            <a:r>
              <a:rPr lang="zh-CN" altLang="en-US" b="1" dirty="0">
                <a:latin typeface="楷体_GB2312" pitchFamily="49" charset="-122"/>
                <a:ea typeface="楷体_GB2312" pitchFamily="49" charset="-122"/>
              </a:rPr>
              <a:t>  有效地解决物流企业</a:t>
            </a:r>
            <a:endParaRPr lang="en-US" altLang="zh-CN" b="1" dirty="0">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1.</a:t>
            </a:r>
            <a:r>
              <a:rPr lang="zh-CN" altLang="en-US" b="1" dirty="0">
                <a:latin typeface="楷体_GB2312" pitchFamily="49" charset="-122"/>
                <a:ea typeface="楷体_GB2312" pitchFamily="49" charset="-122"/>
              </a:rPr>
              <a:t>单点管理和网络业务之间的矛盾。</a:t>
            </a:r>
            <a:endParaRPr lang="en-US" altLang="zh-CN" b="1" dirty="0">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2.</a:t>
            </a:r>
            <a:r>
              <a:rPr lang="zh-CN" altLang="en-US" b="1" dirty="0">
                <a:latin typeface="楷体_GB2312" pitchFamily="49" charset="-122"/>
                <a:ea typeface="楷体_GB2312" pitchFamily="49" charset="-122"/>
              </a:rPr>
              <a:t>成本和客户服务质量之间的矛盾。</a:t>
            </a:r>
            <a:endParaRPr lang="en-US" altLang="zh-CN" b="1" dirty="0">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3.</a:t>
            </a:r>
            <a:r>
              <a:rPr lang="zh-CN" altLang="en-US" b="1" dirty="0">
                <a:latin typeface="楷体_GB2312" pitchFamily="49" charset="-122"/>
                <a:ea typeface="楷体_GB2312" pitchFamily="49" charset="-122"/>
              </a:rPr>
              <a:t>有限的静态资源和动态市场之间的矛盾。</a:t>
            </a:r>
            <a:endParaRPr lang="en-US" altLang="zh-CN" b="1" dirty="0">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4.</a:t>
            </a:r>
            <a:r>
              <a:rPr lang="zh-CN" altLang="en-US" b="1" dirty="0">
                <a:latin typeface="楷体_GB2312" pitchFamily="49" charset="-122"/>
                <a:ea typeface="楷体_GB2312" pitchFamily="49" charset="-122"/>
              </a:rPr>
              <a:t>现在和未来预测之间的矛盾。</a:t>
            </a:r>
            <a:endParaRPr lang="en-US" altLang="zh-CN" b="1" dirty="0">
              <a:latin typeface="楷体_GB2312" pitchFamily="49" charset="-122"/>
              <a:ea typeface="楷体_GB2312" pitchFamily="49" charset="-122"/>
            </a:endParaRPr>
          </a:p>
        </p:txBody>
      </p:sp>
    </p:spTree>
  </p:cSld>
  <p:clrMapOvr>
    <a:masterClrMapping/>
  </p:clrMapOvr>
  <p:transition>
    <p:pull dir="l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a:extLst>
              <a:ext uri="{FF2B5EF4-FFF2-40B4-BE49-F238E27FC236}">
                <a16:creationId xmlns:a16="http://schemas.microsoft.com/office/drawing/2014/main" id="{6A6F531E-332D-4C2A-AE00-62D039163F25}"/>
              </a:ext>
            </a:extLst>
          </p:cNvPr>
          <p:cNvSpPr>
            <a:spLocks noGrp="1" noChangeArrowheads="1"/>
          </p:cNvSpPr>
          <p:nvPr>
            <p:ph type="body" idx="1"/>
          </p:nvPr>
        </p:nvSpPr>
        <p:spPr>
          <a:xfrm>
            <a:off x="1136576" y="44624"/>
            <a:ext cx="7486650" cy="5686425"/>
          </a:xfrm>
        </p:spPr>
        <p:txBody>
          <a:bodyPr/>
          <a:lstStyle/>
          <a:p>
            <a:pPr>
              <a:lnSpc>
                <a:spcPct val="150000"/>
              </a:lnSpc>
              <a:buNone/>
            </a:pPr>
            <a:r>
              <a:rPr lang="en-US" altLang="en-US" sz="4000" dirty="0">
                <a:solidFill>
                  <a:srgbClr val="0000FF"/>
                </a:solidFill>
                <a:latin typeface="楷体_GB2312" pitchFamily="49" charset="-122"/>
                <a:ea typeface="楷体_GB2312" pitchFamily="49" charset="-122"/>
              </a:rPr>
              <a:t>(</a:t>
            </a:r>
            <a:r>
              <a:rPr lang="zh-CN" altLang="en-US" sz="4000" dirty="0">
                <a:solidFill>
                  <a:srgbClr val="0000FF"/>
                </a:solidFill>
                <a:latin typeface="楷体_GB2312" pitchFamily="49" charset="-122"/>
                <a:ea typeface="楷体_GB2312" pitchFamily="49" charset="-122"/>
              </a:rPr>
              <a:t>三</a:t>
            </a:r>
            <a:r>
              <a:rPr lang="en-US" altLang="en-US" sz="4000" dirty="0">
                <a:solidFill>
                  <a:srgbClr val="0000FF"/>
                </a:solidFill>
                <a:latin typeface="楷体_GB2312" pitchFamily="49" charset="-122"/>
                <a:ea typeface="楷体_GB2312" pitchFamily="49" charset="-122"/>
              </a:rPr>
              <a:t>)</a:t>
            </a:r>
            <a:r>
              <a:rPr lang="zh-CN" altLang="en-US" sz="4000" dirty="0">
                <a:solidFill>
                  <a:srgbClr val="0000FF"/>
                </a:solidFill>
                <a:latin typeface="楷体_GB2312" pitchFamily="49" charset="-122"/>
                <a:ea typeface="楷体_GB2312" pitchFamily="49" charset="-122"/>
              </a:rPr>
              <a:t>物流信息管理的作用</a:t>
            </a:r>
            <a:endParaRPr lang="en-US" altLang="zh-CN" sz="4000" dirty="0">
              <a:solidFill>
                <a:srgbClr val="0000FF"/>
              </a:solidFill>
              <a:latin typeface="楷体_GB2312" pitchFamily="49" charset="-122"/>
              <a:ea typeface="楷体_GB2312" pitchFamily="49" charset="-122"/>
            </a:endParaRPr>
          </a:p>
          <a:p>
            <a:pPr>
              <a:lnSpc>
                <a:spcPct val="150000"/>
              </a:lnSpc>
              <a:buNone/>
            </a:pPr>
            <a:r>
              <a:rPr lang="zh-CN" altLang="en-US" b="1" dirty="0">
                <a:latin typeface="楷体_GB2312" pitchFamily="49" charset="-122"/>
                <a:ea typeface="楷体_GB2312" pitchFamily="49" charset="-122"/>
              </a:rPr>
              <a:t>      另外，</a:t>
            </a:r>
            <a:r>
              <a:rPr lang="zh-CN" altLang="en-US" b="1" dirty="0">
                <a:solidFill>
                  <a:srgbClr val="0000FF"/>
                </a:solidFill>
                <a:latin typeface="楷体_GB2312" pitchFamily="49" charset="-122"/>
                <a:ea typeface="楷体_GB2312" pitchFamily="49" charset="-122"/>
              </a:rPr>
              <a:t>可有效地把各种零散数据变为商业智慧，赋予了物流企业新型的生产要素——信息，</a:t>
            </a:r>
            <a:r>
              <a:rPr lang="zh-CN" altLang="en-US" b="1" dirty="0">
                <a:latin typeface="楷体_GB2312" pitchFamily="49" charset="-122"/>
                <a:ea typeface="楷体_GB2312" pitchFamily="49" charset="-122"/>
              </a:rPr>
              <a:t>大大提高了物流企业的业务预测和管理能力，实现了物流企业内部一体化和外部供应链的统一管理，有效地帮助物流企业提高服务质量，提升企业的整体效益。</a:t>
            </a:r>
          </a:p>
        </p:txBody>
      </p:sp>
    </p:spTree>
  </p:cSld>
  <p:clrMapOvr>
    <a:masterClrMapping/>
  </p:clrMapOvr>
  <p:transition>
    <p:pull dir="l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a:extLst>
              <a:ext uri="{FF2B5EF4-FFF2-40B4-BE49-F238E27FC236}">
                <a16:creationId xmlns:a16="http://schemas.microsoft.com/office/drawing/2014/main" id="{76B34A00-7E92-4A89-901A-551BFA8F5FC2}"/>
              </a:ext>
            </a:extLst>
          </p:cNvPr>
          <p:cNvSpPr>
            <a:spLocks noGrp="1" noChangeArrowheads="1"/>
          </p:cNvSpPr>
          <p:nvPr>
            <p:ph type="body" idx="1"/>
          </p:nvPr>
        </p:nvSpPr>
        <p:spPr>
          <a:xfrm>
            <a:off x="1093789" y="269876"/>
            <a:ext cx="7597775" cy="6283325"/>
          </a:xfrm>
        </p:spPr>
        <p:txBody>
          <a:bodyPr/>
          <a:lstStyle/>
          <a:p>
            <a:pPr>
              <a:buFontTx/>
              <a:buNone/>
            </a:pPr>
            <a:r>
              <a:rPr lang="en-US" altLang="zh-CN" sz="3600" dirty="0">
                <a:solidFill>
                  <a:srgbClr val="0000FF"/>
                </a:solidFill>
                <a:latin typeface="楷体_GB2312" pitchFamily="49" charset="-122"/>
                <a:ea typeface="楷体_GB2312" pitchFamily="49" charset="-122"/>
              </a:rPr>
              <a:t>(</a:t>
            </a:r>
            <a:r>
              <a:rPr lang="zh-CN" altLang="zh-CN" sz="3600" dirty="0">
                <a:solidFill>
                  <a:srgbClr val="0000FF"/>
                </a:solidFill>
                <a:latin typeface="楷体_GB2312" pitchFamily="49" charset="-122"/>
                <a:ea typeface="楷体_GB2312" pitchFamily="49" charset="-122"/>
              </a:rPr>
              <a:t>四</a:t>
            </a:r>
            <a:r>
              <a:rPr lang="en-US" altLang="zh-CN" sz="3600" dirty="0">
                <a:solidFill>
                  <a:srgbClr val="0000FF"/>
                </a:solidFill>
                <a:latin typeface="楷体_GB2312" pitchFamily="49" charset="-122"/>
                <a:ea typeface="楷体_GB2312" pitchFamily="49" charset="-122"/>
              </a:rPr>
              <a:t>)</a:t>
            </a:r>
            <a:r>
              <a:rPr lang="zh-CN" altLang="zh-CN" sz="3600" dirty="0">
                <a:solidFill>
                  <a:srgbClr val="0000FF"/>
                </a:solidFill>
                <a:latin typeface="楷体_GB2312" pitchFamily="49" charset="-122"/>
                <a:ea typeface="楷体_GB2312" pitchFamily="49" charset="-122"/>
              </a:rPr>
              <a:t>物流信息管理的目标</a:t>
            </a:r>
          </a:p>
          <a:p>
            <a:pPr>
              <a:lnSpc>
                <a:spcPct val="150000"/>
              </a:lnSpc>
              <a:buFontTx/>
              <a:buNone/>
            </a:pPr>
            <a:r>
              <a:rPr lang="en-US" altLang="zh-CN" b="1" dirty="0">
                <a:solidFill>
                  <a:schemeClr val="tx2"/>
                </a:solidFill>
                <a:latin typeface="楷体_GB2312" pitchFamily="49" charset="-122"/>
                <a:ea typeface="楷体_GB2312" pitchFamily="49" charset="-122"/>
              </a:rPr>
              <a:t>      </a:t>
            </a:r>
            <a:r>
              <a:rPr lang="zh-CN" altLang="zh-CN" b="1" dirty="0">
                <a:solidFill>
                  <a:schemeClr val="tx2"/>
                </a:solidFill>
                <a:latin typeface="楷体_GB2312" pitchFamily="49" charset="-122"/>
                <a:ea typeface="楷体_GB2312" pitchFamily="49" charset="-122"/>
              </a:rPr>
              <a:t>物流信息管理的主要目标是减少物流完成周期的不确定性</a:t>
            </a:r>
            <a:r>
              <a:rPr lang="zh-CN" altLang="en-US" b="1" dirty="0">
                <a:solidFill>
                  <a:schemeClr val="tx2"/>
                </a:solidFill>
                <a:latin typeface="楷体_GB2312" pitchFamily="49" charset="-122"/>
                <a:ea typeface="楷体_GB2312" pitchFamily="49" charset="-122"/>
              </a:rPr>
              <a:t>。</a:t>
            </a:r>
            <a:endParaRPr lang="en-US" altLang="zh-CN" b="1" dirty="0">
              <a:solidFill>
                <a:schemeClr val="tx2"/>
              </a:solidFill>
              <a:latin typeface="楷体_GB2312" pitchFamily="49" charset="-122"/>
              <a:ea typeface="楷体_GB2312" pitchFamily="49" charset="-122"/>
            </a:endParaRPr>
          </a:p>
          <a:p>
            <a:pPr>
              <a:lnSpc>
                <a:spcPct val="150000"/>
              </a:lnSpc>
              <a:buFontTx/>
              <a:buNone/>
            </a:pPr>
            <a:r>
              <a:rPr lang="en-US" altLang="zh-CN" b="1" dirty="0">
                <a:solidFill>
                  <a:schemeClr val="tx2"/>
                </a:solidFill>
                <a:latin typeface="楷体_GB2312" pitchFamily="49" charset="-122"/>
                <a:ea typeface="楷体_GB2312" pitchFamily="49" charset="-122"/>
              </a:rPr>
              <a:t>      </a:t>
            </a:r>
            <a:r>
              <a:rPr lang="zh-CN" altLang="zh-CN" b="1" dirty="0">
                <a:solidFill>
                  <a:srgbClr val="0000FF"/>
                </a:solidFill>
                <a:latin typeface="楷体_GB2312" pitchFamily="49" charset="-122"/>
                <a:ea typeface="楷体_GB2312" pitchFamily="49" charset="-122"/>
              </a:rPr>
              <a:t>外部企业对物流企业的要求</a:t>
            </a:r>
            <a:r>
              <a:rPr lang="zh-CN" altLang="en-US" b="1" dirty="0">
                <a:solidFill>
                  <a:srgbClr val="0000FF"/>
                </a:solidFill>
                <a:latin typeface="楷体_GB2312" pitchFamily="49" charset="-122"/>
                <a:ea typeface="楷体_GB2312" pitchFamily="49" charset="-122"/>
              </a:rPr>
              <a:t>：</a:t>
            </a:r>
            <a:r>
              <a:rPr lang="zh-CN" altLang="zh-CN" b="1" dirty="0">
                <a:solidFill>
                  <a:schemeClr val="tx2"/>
                </a:solidFill>
                <a:latin typeface="楷体_GB2312" pitchFamily="49" charset="-122"/>
                <a:ea typeface="楷体_GB2312" pitchFamily="49" charset="-122"/>
              </a:rPr>
              <a:t>存货可得性、递送及时性和交付一致性</a:t>
            </a:r>
            <a:r>
              <a:rPr lang="zh-CN" altLang="en-US" b="1" dirty="0">
                <a:solidFill>
                  <a:schemeClr val="tx2"/>
                </a:solidFill>
                <a:latin typeface="楷体_GB2312" pitchFamily="49" charset="-122"/>
                <a:ea typeface="楷体_GB2312" pitchFamily="49" charset="-122"/>
              </a:rPr>
              <a:t>。</a:t>
            </a:r>
            <a:endParaRPr lang="en-US" altLang="zh-CN" b="1" dirty="0">
              <a:solidFill>
                <a:schemeClr val="tx2"/>
              </a:solidFill>
              <a:latin typeface="楷体_GB2312" pitchFamily="49" charset="-122"/>
              <a:ea typeface="楷体_GB2312" pitchFamily="49" charset="-122"/>
            </a:endParaRPr>
          </a:p>
          <a:p>
            <a:pPr>
              <a:lnSpc>
                <a:spcPct val="150000"/>
              </a:lnSpc>
              <a:buFontTx/>
              <a:buNone/>
            </a:pPr>
            <a:r>
              <a:rPr lang="en-US" altLang="zh-CN" b="1" dirty="0">
                <a:solidFill>
                  <a:srgbClr val="FFFF00"/>
                </a:solidFill>
                <a:latin typeface="楷体_GB2312" pitchFamily="49" charset="-122"/>
                <a:ea typeface="楷体_GB2312" pitchFamily="49" charset="-122"/>
              </a:rPr>
              <a:t>      </a:t>
            </a:r>
            <a:r>
              <a:rPr lang="zh-CN" altLang="zh-CN" b="1" dirty="0">
                <a:solidFill>
                  <a:srgbClr val="0000FF"/>
                </a:solidFill>
                <a:latin typeface="楷体_GB2312" pitchFamily="49" charset="-122"/>
                <a:ea typeface="楷体_GB2312" pitchFamily="49" charset="-122"/>
              </a:rPr>
              <a:t>评价物流系统的内部指标</a:t>
            </a:r>
            <a:r>
              <a:rPr lang="zh-CN" altLang="en-US" b="1" dirty="0">
                <a:solidFill>
                  <a:srgbClr val="0000FF"/>
                </a:solidFill>
                <a:latin typeface="楷体_GB2312" pitchFamily="49" charset="-122"/>
                <a:ea typeface="楷体_GB2312" pitchFamily="49" charset="-122"/>
              </a:rPr>
              <a:t>：</a:t>
            </a:r>
            <a:r>
              <a:rPr lang="zh-CN" altLang="zh-CN" b="1" dirty="0">
                <a:solidFill>
                  <a:srgbClr val="0000FF"/>
                </a:solidFill>
                <a:latin typeface="楷体_GB2312" pitchFamily="49" charset="-122"/>
                <a:ea typeface="楷体_GB2312" pitchFamily="49" charset="-122"/>
              </a:rPr>
              <a:t>经济性、可靠性、可维护性、柔性</a:t>
            </a:r>
            <a:r>
              <a:rPr lang="en-US" altLang="zh-CN" b="1" dirty="0">
                <a:solidFill>
                  <a:srgbClr val="0000FF"/>
                </a:solidFill>
                <a:latin typeface="楷体_GB2312" pitchFamily="49" charset="-122"/>
                <a:ea typeface="楷体_GB2312" pitchFamily="49" charset="-122"/>
              </a:rPr>
              <a:t>(</a:t>
            </a:r>
            <a:r>
              <a:rPr lang="zh-CN" altLang="zh-CN" b="1" dirty="0">
                <a:solidFill>
                  <a:srgbClr val="0000FF"/>
                </a:solidFill>
                <a:latin typeface="楷体_GB2312" pitchFamily="49" charset="-122"/>
                <a:ea typeface="楷体_GB2312" pitchFamily="49" charset="-122"/>
              </a:rPr>
              <a:t>又称灵活性</a:t>
            </a:r>
            <a:r>
              <a:rPr lang="en-US" altLang="zh-CN" b="1" dirty="0">
                <a:solidFill>
                  <a:srgbClr val="0000FF"/>
                </a:solidFill>
                <a:latin typeface="楷体_GB2312" pitchFamily="49" charset="-122"/>
                <a:ea typeface="楷体_GB2312" pitchFamily="49" charset="-122"/>
              </a:rPr>
              <a:t>)</a:t>
            </a:r>
            <a:r>
              <a:rPr lang="zh-CN" altLang="zh-CN" b="1" dirty="0">
                <a:solidFill>
                  <a:srgbClr val="0000FF"/>
                </a:solidFill>
                <a:latin typeface="楷体_GB2312" pitchFamily="49" charset="-122"/>
                <a:ea typeface="楷体_GB2312" pitchFamily="49" charset="-122"/>
              </a:rPr>
              <a:t>、可扩展性、安全性等。</a:t>
            </a:r>
            <a:endParaRPr lang="zh-CN" altLang="en-US" b="1"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a:extLst>
              <a:ext uri="{FF2B5EF4-FFF2-40B4-BE49-F238E27FC236}">
                <a16:creationId xmlns:a16="http://schemas.microsoft.com/office/drawing/2014/main" id="{BC9DC77B-CC5B-4349-8485-30D995416359}"/>
              </a:ext>
            </a:extLst>
          </p:cNvPr>
          <p:cNvSpPr>
            <a:spLocks noGrp="1" noChangeArrowheads="1"/>
          </p:cNvSpPr>
          <p:nvPr>
            <p:ph type="body" idx="1"/>
          </p:nvPr>
        </p:nvSpPr>
        <p:spPr>
          <a:xfrm>
            <a:off x="1063626" y="269876"/>
            <a:ext cx="8281862" cy="6321425"/>
          </a:xfrm>
        </p:spPr>
        <p:txBody>
          <a:bodyPr/>
          <a:lstStyle/>
          <a:p>
            <a:pPr>
              <a:lnSpc>
                <a:spcPct val="150000"/>
              </a:lnSpc>
              <a:buFontTx/>
              <a:buNone/>
            </a:pPr>
            <a:r>
              <a:rPr lang="en-US" altLang="zh-CN" b="1" dirty="0">
                <a:solidFill>
                  <a:srgbClr val="FFFF00"/>
                </a:solidFill>
                <a:latin typeface="楷体_GB2312" pitchFamily="49" charset="-122"/>
                <a:ea typeface="楷体_GB2312" pitchFamily="49" charset="-122"/>
              </a:rPr>
              <a:t>      </a:t>
            </a:r>
            <a:r>
              <a:rPr lang="zh-CN" altLang="zh-CN" b="1" dirty="0">
                <a:solidFill>
                  <a:srgbClr val="0000FF"/>
                </a:solidFill>
                <a:latin typeface="楷体_GB2312" pitchFamily="49" charset="-122"/>
                <a:ea typeface="楷体_GB2312" pitchFamily="49" charset="-122"/>
              </a:rPr>
              <a:t>物流企业对物流信息管理的需求主要体现在以下几个方面：</a:t>
            </a:r>
          </a:p>
          <a:p>
            <a:pPr>
              <a:lnSpc>
                <a:spcPct val="150000"/>
              </a:lnSpc>
              <a:buFontTx/>
              <a:buNone/>
            </a:pPr>
            <a:r>
              <a:rPr lang="en-US" altLang="zh-CN" b="1" dirty="0">
                <a:latin typeface="楷体_GB2312" pitchFamily="49" charset="-122"/>
                <a:ea typeface="楷体_GB2312" pitchFamily="49" charset="-122"/>
              </a:rPr>
              <a:t>1.</a:t>
            </a:r>
            <a:r>
              <a:rPr lang="zh-CN" altLang="zh-CN" b="1" dirty="0">
                <a:latin typeface="楷体_GB2312" pitchFamily="49" charset="-122"/>
                <a:ea typeface="楷体_GB2312" pitchFamily="49" charset="-122"/>
              </a:rPr>
              <a:t>改善物流企业内部业务流程和信息交流方式，满足业务部门对信息处理和信息共享的需求，使物流企业信息更有效地发挥效力。</a:t>
            </a:r>
          </a:p>
          <a:p>
            <a:pPr>
              <a:lnSpc>
                <a:spcPct val="150000"/>
              </a:lnSpc>
              <a:buFontTx/>
              <a:buNone/>
            </a:pPr>
            <a:r>
              <a:rPr lang="en-US" altLang="zh-CN" b="1" dirty="0">
                <a:solidFill>
                  <a:srgbClr val="0000FF"/>
                </a:solidFill>
                <a:latin typeface="楷体_GB2312" pitchFamily="49" charset="-122"/>
                <a:ea typeface="楷体_GB2312" pitchFamily="49" charset="-122"/>
              </a:rPr>
              <a:t>2.</a:t>
            </a:r>
            <a:r>
              <a:rPr lang="zh-CN" altLang="zh-CN" b="1" dirty="0">
                <a:solidFill>
                  <a:srgbClr val="0000FF"/>
                </a:solidFill>
                <a:latin typeface="楷体_GB2312" pitchFamily="49" charset="-122"/>
                <a:ea typeface="楷体_GB2312" pitchFamily="49" charset="-122"/>
              </a:rPr>
              <a:t>提高办公自动化水</a:t>
            </a:r>
            <a:r>
              <a:rPr lang="zh-CN" altLang="en-US" b="1" dirty="0">
                <a:solidFill>
                  <a:srgbClr val="0000FF"/>
                </a:solidFill>
                <a:latin typeface="楷体_GB2312" pitchFamily="49" charset="-122"/>
                <a:ea typeface="楷体_GB2312" pitchFamily="49" charset="-122"/>
              </a:rPr>
              <a:t>平</a:t>
            </a:r>
            <a:r>
              <a:rPr lang="zh-CN" altLang="zh-CN" b="1" dirty="0">
                <a:solidFill>
                  <a:srgbClr val="0000FF"/>
                </a:solidFill>
                <a:latin typeface="楷体_GB2312" pitchFamily="49" charset="-122"/>
                <a:ea typeface="楷体_GB2312" pitchFamily="49" charset="-122"/>
              </a:rPr>
              <a:t>，提高工作效率，降低管理成本，提高市场上的竞争能力。</a:t>
            </a:r>
          </a:p>
        </p:txBody>
      </p:sp>
    </p:spTree>
  </p:cSld>
  <p:clrMapOvr>
    <a:masterClrMapping/>
  </p:clrMapOvr>
  <p:transition>
    <p:pull dir="l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a:extLst>
              <a:ext uri="{FF2B5EF4-FFF2-40B4-BE49-F238E27FC236}">
                <a16:creationId xmlns:a16="http://schemas.microsoft.com/office/drawing/2014/main" id="{5946115B-E31C-476C-B80E-96C8A962E523}"/>
              </a:ext>
            </a:extLst>
          </p:cNvPr>
          <p:cNvSpPr>
            <a:spLocks noGrp="1" noChangeArrowheads="1"/>
          </p:cNvSpPr>
          <p:nvPr>
            <p:ph type="body" idx="1"/>
          </p:nvPr>
        </p:nvSpPr>
        <p:spPr>
          <a:xfrm>
            <a:off x="1047750" y="269876"/>
            <a:ext cx="7791450" cy="6264275"/>
          </a:xfrm>
        </p:spPr>
        <p:txBody>
          <a:bodyPr/>
          <a:lstStyle/>
          <a:p>
            <a:pPr>
              <a:lnSpc>
                <a:spcPct val="150000"/>
              </a:lnSpc>
              <a:buFontTx/>
              <a:buNone/>
            </a:pPr>
            <a:r>
              <a:rPr lang="en-US" altLang="zh-CN" b="1" dirty="0">
                <a:solidFill>
                  <a:srgbClr val="0000FF"/>
                </a:solidFill>
                <a:latin typeface="楷体_GB2312" pitchFamily="49" charset="-122"/>
                <a:ea typeface="楷体_GB2312" pitchFamily="49" charset="-122"/>
              </a:rPr>
              <a:t>3.</a:t>
            </a:r>
            <a:r>
              <a:rPr lang="zh-CN" altLang="zh-CN" b="1" dirty="0">
                <a:solidFill>
                  <a:srgbClr val="0000FF"/>
                </a:solidFill>
                <a:latin typeface="楷体_GB2312" pitchFamily="49" charset="-122"/>
                <a:ea typeface="楷体_GB2312" pitchFamily="49" charset="-122"/>
              </a:rPr>
              <a:t>通过对货物的跟踪与监控，物流企业的各</a:t>
            </a:r>
            <a:r>
              <a:rPr lang="zh-CN" altLang="en-US" b="1" dirty="0">
                <a:solidFill>
                  <a:srgbClr val="0000FF"/>
                </a:solidFill>
                <a:latin typeface="楷体_GB2312" pitchFamily="49" charset="-122"/>
                <a:ea typeface="楷体_GB2312" pitchFamily="49" charset="-122"/>
              </a:rPr>
              <a:t>层</a:t>
            </a:r>
            <a:r>
              <a:rPr lang="zh-CN" altLang="zh-CN" b="1" dirty="0">
                <a:solidFill>
                  <a:srgbClr val="0000FF"/>
                </a:solidFill>
                <a:latin typeface="楷体_GB2312" pitchFamily="49" charset="-122"/>
                <a:ea typeface="楷体_GB2312" pitchFamily="49" charset="-122"/>
              </a:rPr>
              <a:t>管理者可以及时掌握业务进展情况及经营业务数据，增强对业务的控制，为决策提供数据支持。</a:t>
            </a:r>
          </a:p>
          <a:p>
            <a:pPr>
              <a:lnSpc>
                <a:spcPct val="150000"/>
              </a:lnSpc>
              <a:buFontTx/>
              <a:buNone/>
            </a:pPr>
            <a:r>
              <a:rPr lang="en-US" altLang="zh-CN" b="1" dirty="0">
                <a:latin typeface="楷体_GB2312" pitchFamily="49" charset="-122"/>
                <a:ea typeface="楷体_GB2312" pitchFamily="49" charset="-122"/>
              </a:rPr>
              <a:t>4.</a:t>
            </a:r>
            <a:r>
              <a:rPr lang="zh-CN" altLang="zh-CN" b="1" dirty="0">
                <a:latin typeface="楷体_GB2312" pitchFamily="49" charset="-122"/>
                <a:ea typeface="楷体_GB2312" pitchFamily="49" charset="-122"/>
              </a:rPr>
              <a:t>为客户提供实时的货物跟踪，提供个性化服务，提高服务水平。</a:t>
            </a:r>
          </a:p>
          <a:p>
            <a:pPr>
              <a:lnSpc>
                <a:spcPct val="150000"/>
              </a:lnSpc>
              <a:buFontTx/>
              <a:buNone/>
            </a:pPr>
            <a:r>
              <a:rPr lang="en-US" altLang="zh-CN" b="1" dirty="0">
                <a:solidFill>
                  <a:srgbClr val="0000FF"/>
                </a:solidFill>
                <a:latin typeface="楷体_GB2312" pitchFamily="49" charset="-122"/>
                <a:ea typeface="楷体_GB2312" pitchFamily="49" charset="-122"/>
              </a:rPr>
              <a:t>5.</a:t>
            </a:r>
            <a:r>
              <a:rPr lang="zh-CN" altLang="zh-CN" b="1" dirty="0">
                <a:solidFill>
                  <a:srgbClr val="0000FF"/>
                </a:solidFill>
                <a:latin typeface="楷体_GB2312" pitchFamily="49" charset="-122"/>
                <a:ea typeface="楷体_GB2312" pitchFamily="49" charset="-122"/>
              </a:rPr>
              <a:t>按照现代化管理思想和理念要求，为企业提供可靠的信息处理支持环境。</a:t>
            </a:r>
            <a:endParaRPr lang="zh-CN" altLang="en-US" b="1"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a:extLst>
              <a:ext uri="{FF2B5EF4-FFF2-40B4-BE49-F238E27FC236}">
                <a16:creationId xmlns:a16="http://schemas.microsoft.com/office/drawing/2014/main" id="{F5FE23B6-EC7B-4390-9C02-5569D6AAEA3F}"/>
              </a:ext>
            </a:extLst>
          </p:cNvPr>
          <p:cNvSpPr>
            <a:spLocks noGrp="1" noChangeArrowheads="1"/>
          </p:cNvSpPr>
          <p:nvPr>
            <p:ph type="body" idx="1"/>
          </p:nvPr>
        </p:nvSpPr>
        <p:spPr>
          <a:xfrm>
            <a:off x="1047750" y="269876"/>
            <a:ext cx="8096250" cy="6207125"/>
          </a:xfrm>
        </p:spPr>
        <p:txBody>
          <a:bodyPr/>
          <a:lstStyle/>
          <a:p>
            <a:pPr>
              <a:buFontTx/>
              <a:buNone/>
            </a:pPr>
            <a:r>
              <a:rPr lang="en-US" altLang="zh-CN" sz="4000" dirty="0">
                <a:solidFill>
                  <a:srgbClr val="0000FF"/>
                </a:solidFill>
                <a:latin typeface="楷体_GB2312" pitchFamily="49" charset="-122"/>
                <a:ea typeface="楷体_GB2312" pitchFamily="49" charset="-122"/>
              </a:rPr>
              <a:t>(</a:t>
            </a:r>
            <a:r>
              <a:rPr lang="zh-CN" altLang="zh-CN" sz="4000" dirty="0">
                <a:solidFill>
                  <a:srgbClr val="0000FF"/>
                </a:solidFill>
                <a:latin typeface="楷体_GB2312" pitchFamily="49" charset="-122"/>
                <a:ea typeface="楷体_GB2312" pitchFamily="49" charset="-122"/>
              </a:rPr>
              <a:t>五</a:t>
            </a:r>
            <a:r>
              <a:rPr lang="en-US" altLang="zh-CN" sz="4000" dirty="0">
                <a:solidFill>
                  <a:srgbClr val="0000FF"/>
                </a:solidFill>
                <a:latin typeface="楷体_GB2312" pitchFamily="49" charset="-122"/>
                <a:ea typeface="楷体_GB2312" pitchFamily="49" charset="-122"/>
              </a:rPr>
              <a:t>)</a:t>
            </a:r>
            <a:r>
              <a:rPr lang="zh-CN" altLang="zh-CN" sz="4000" dirty="0">
                <a:solidFill>
                  <a:srgbClr val="0000FF"/>
                </a:solidFill>
                <a:latin typeface="楷体_GB2312" pitchFamily="49" charset="-122"/>
                <a:ea typeface="楷体_GB2312" pitchFamily="49" charset="-122"/>
              </a:rPr>
              <a:t>物流信息管理高效化</a:t>
            </a:r>
            <a:r>
              <a:rPr lang="zh-CN" altLang="en-US" sz="4000" dirty="0">
                <a:solidFill>
                  <a:srgbClr val="0000FF"/>
                </a:solidFill>
                <a:latin typeface="楷体_GB2312" pitchFamily="49" charset="-122"/>
                <a:ea typeface="楷体_GB2312" pitchFamily="49" charset="-122"/>
              </a:rPr>
              <a:t>	</a:t>
            </a:r>
            <a:endParaRPr lang="zh-CN" altLang="zh-CN" sz="4000" dirty="0">
              <a:solidFill>
                <a:srgbClr val="0000FF"/>
              </a:solidFill>
              <a:latin typeface="楷体_GB2312" pitchFamily="49" charset="-122"/>
              <a:ea typeface="楷体_GB2312" pitchFamily="49" charset="-122"/>
            </a:endParaRPr>
          </a:p>
          <a:p>
            <a:pPr>
              <a:lnSpc>
                <a:spcPct val="150000"/>
              </a:lnSpc>
              <a:buFontTx/>
              <a:buNone/>
            </a:pPr>
            <a:r>
              <a:rPr lang="en-US" altLang="zh-CN" b="1" dirty="0">
                <a:solidFill>
                  <a:srgbClr val="FFFF00"/>
                </a:solidFill>
                <a:latin typeface="楷体_GB2312" pitchFamily="49" charset="-122"/>
                <a:ea typeface="楷体_GB2312" pitchFamily="49" charset="-122"/>
              </a:rPr>
              <a:t>      </a:t>
            </a:r>
            <a:r>
              <a:rPr lang="zh-CN" altLang="zh-CN" b="1" dirty="0">
                <a:latin typeface="楷体_GB2312" pitchFamily="49" charset="-122"/>
                <a:ea typeface="楷体_GB2312" pitchFamily="49" charset="-122"/>
              </a:rPr>
              <a:t>高效率</a:t>
            </a:r>
            <a:r>
              <a:rPr lang="zh-CN" altLang="en-US" b="1" dirty="0">
                <a:latin typeface="楷体_GB2312" pitchFamily="49" charset="-122"/>
                <a:ea typeface="楷体_GB2312" pitchFamily="49" charset="-122"/>
              </a:rPr>
              <a:t>是</a:t>
            </a:r>
            <a:r>
              <a:rPr lang="zh-CN" altLang="zh-CN" b="1" dirty="0">
                <a:latin typeface="楷体_GB2312" pitchFamily="49" charset="-122"/>
                <a:ea typeface="楷体_GB2312" pitchFamily="49" charset="-122"/>
              </a:rPr>
              <a:t>贯穿于物流信息管理全过程的工作目标</a:t>
            </a:r>
            <a:r>
              <a:rPr lang="zh-CN" altLang="en-US" b="1" dirty="0">
                <a:latin typeface="楷体_GB2312" pitchFamily="49" charset="-122"/>
                <a:ea typeface="楷体_GB2312" pitchFamily="49" charset="-122"/>
              </a:rPr>
              <a:t>，</a:t>
            </a:r>
            <a:r>
              <a:rPr lang="zh-CN" altLang="zh-CN" b="1" dirty="0">
                <a:latin typeface="楷体_GB2312" pitchFamily="49" charset="-122"/>
                <a:ea typeface="楷体_GB2312" pitchFamily="49" charset="-122"/>
              </a:rPr>
              <a:t>必须达到以下几个方面的要求。</a:t>
            </a:r>
          </a:p>
          <a:p>
            <a:pPr>
              <a:lnSpc>
                <a:spcPct val="150000"/>
              </a:lnSpc>
              <a:buFontTx/>
              <a:buNone/>
            </a:pPr>
            <a:r>
              <a:rPr lang="zh-CN" altLang="en-US" b="1" dirty="0">
                <a:solidFill>
                  <a:srgbClr val="0000FF"/>
                </a:solidFill>
                <a:latin typeface="楷体_GB2312" pitchFamily="49" charset="-122"/>
                <a:ea typeface="楷体_GB2312" pitchFamily="49" charset="-122"/>
              </a:rPr>
              <a:t>          </a:t>
            </a:r>
            <a:r>
              <a:rPr lang="en-US" altLang="zh-CN" b="1" dirty="0">
                <a:solidFill>
                  <a:srgbClr val="0000FF"/>
                </a:solidFill>
                <a:latin typeface="楷体_GB2312" pitchFamily="49" charset="-122"/>
                <a:ea typeface="楷体_GB2312" pitchFamily="49" charset="-122"/>
              </a:rPr>
              <a:t>1.</a:t>
            </a:r>
            <a:r>
              <a:rPr lang="zh-CN" altLang="zh-CN" b="1" dirty="0">
                <a:solidFill>
                  <a:srgbClr val="0000FF"/>
                </a:solidFill>
                <a:latin typeface="楷体_GB2312" pitchFamily="49" charset="-122"/>
                <a:ea typeface="楷体_GB2312" pitchFamily="49" charset="-122"/>
              </a:rPr>
              <a:t>及时</a:t>
            </a:r>
          </a:p>
          <a:p>
            <a:pPr>
              <a:lnSpc>
                <a:spcPct val="150000"/>
              </a:lnSpc>
              <a:buFontTx/>
              <a:buNone/>
            </a:pPr>
            <a:r>
              <a:rPr lang="en-US" altLang="zh-CN" b="1" dirty="0">
                <a:solidFill>
                  <a:srgbClr val="0000FF"/>
                </a:solidFill>
                <a:latin typeface="楷体_GB2312" pitchFamily="49" charset="-122"/>
                <a:ea typeface="楷体_GB2312" pitchFamily="49" charset="-122"/>
              </a:rPr>
              <a:t>          2.</a:t>
            </a:r>
            <a:r>
              <a:rPr lang="zh-CN" altLang="zh-CN" b="1" dirty="0">
                <a:solidFill>
                  <a:srgbClr val="0000FF"/>
                </a:solidFill>
                <a:latin typeface="楷体_GB2312" pitchFamily="49" charset="-122"/>
                <a:ea typeface="楷体_GB2312" pitchFamily="49" charset="-122"/>
              </a:rPr>
              <a:t>准确</a:t>
            </a:r>
          </a:p>
          <a:p>
            <a:pPr>
              <a:lnSpc>
                <a:spcPct val="150000"/>
              </a:lnSpc>
              <a:buFontTx/>
              <a:buNone/>
            </a:pPr>
            <a:r>
              <a:rPr lang="en-US" altLang="zh-CN" b="1" dirty="0">
                <a:solidFill>
                  <a:srgbClr val="0000FF"/>
                </a:solidFill>
                <a:latin typeface="楷体_GB2312" pitchFamily="49" charset="-122"/>
                <a:ea typeface="楷体_GB2312" pitchFamily="49" charset="-122"/>
              </a:rPr>
              <a:t>          3.</a:t>
            </a:r>
            <a:r>
              <a:rPr lang="zh-CN" altLang="zh-CN" b="1" dirty="0">
                <a:solidFill>
                  <a:srgbClr val="0000FF"/>
                </a:solidFill>
                <a:latin typeface="楷体_GB2312" pitchFamily="49" charset="-122"/>
                <a:ea typeface="楷体_GB2312" pitchFamily="49" charset="-122"/>
              </a:rPr>
              <a:t>适用</a:t>
            </a:r>
          </a:p>
          <a:p>
            <a:pPr>
              <a:lnSpc>
                <a:spcPct val="150000"/>
              </a:lnSpc>
              <a:buFontTx/>
              <a:buNone/>
            </a:pPr>
            <a:r>
              <a:rPr lang="en-US" altLang="zh-CN" b="1" dirty="0">
                <a:solidFill>
                  <a:srgbClr val="0000FF"/>
                </a:solidFill>
                <a:latin typeface="楷体_GB2312" pitchFamily="49" charset="-122"/>
                <a:ea typeface="楷体_GB2312" pitchFamily="49" charset="-122"/>
              </a:rPr>
              <a:t>          4.</a:t>
            </a:r>
            <a:r>
              <a:rPr lang="zh-CN" altLang="zh-CN" b="1" dirty="0">
                <a:solidFill>
                  <a:srgbClr val="0000FF"/>
                </a:solidFill>
                <a:latin typeface="楷体_GB2312" pitchFamily="49" charset="-122"/>
                <a:ea typeface="楷体_GB2312" pitchFamily="49" charset="-122"/>
              </a:rPr>
              <a:t>经济</a:t>
            </a:r>
            <a:endParaRPr lang="zh-CN" altLang="en-US" b="1"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9">
            <a:extLst>
              <a:ext uri="{FF2B5EF4-FFF2-40B4-BE49-F238E27FC236}">
                <a16:creationId xmlns:a16="http://schemas.microsoft.com/office/drawing/2014/main" id="{642E2BA2-239E-4D71-9863-FBDAFAEC8A11}"/>
              </a:ext>
            </a:extLst>
          </p:cNvPr>
          <p:cNvGrpSpPr>
            <a:grpSpLocks/>
          </p:cNvGrpSpPr>
          <p:nvPr/>
        </p:nvGrpSpPr>
        <p:grpSpPr bwMode="auto">
          <a:xfrm>
            <a:off x="1116013" y="3706813"/>
            <a:ext cx="8147050" cy="2222500"/>
            <a:chOff x="1200" y="864"/>
            <a:chExt cx="3456" cy="2470"/>
          </a:xfrm>
        </p:grpSpPr>
        <p:sp>
          <p:nvSpPr>
            <p:cNvPr id="7176" name="AutoShape 10">
              <a:extLst>
                <a:ext uri="{FF2B5EF4-FFF2-40B4-BE49-F238E27FC236}">
                  <a16:creationId xmlns:a16="http://schemas.microsoft.com/office/drawing/2014/main" id="{2E7D3E2D-1948-44BD-B360-37AD6ED5769D}"/>
                </a:ext>
              </a:extLst>
            </p:cNvPr>
            <p:cNvSpPr>
              <a:spLocks noChangeArrowheads="1"/>
            </p:cNvSpPr>
            <p:nvPr/>
          </p:nvSpPr>
          <p:spPr bwMode="gray">
            <a:xfrm>
              <a:off x="1200" y="864"/>
              <a:ext cx="3456" cy="2470"/>
            </a:xfrm>
            <a:prstGeom prst="roundRect">
              <a:avLst>
                <a:gd name="adj" fmla="val 17509"/>
              </a:avLst>
            </a:prstGeom>
            <a:gradFill rotWithShape="1">
              <a:gsLst>
                <a:gs pos="0">
                  <a:srgbClr val="B59F43"/>
                </a:gs>
                <a:gs pos="100000">
                  <a:srgbClr val="8F8849"/>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sp>
          <p:nvSpPr>
            <p:cNvPr id="7177" name="AutoShape 11">
              <a:extLst>
                <a:ext uri="{FF2B5EF4-FFF2-40B4-BE49-F238E27FC236}">
                  <a16:creationId xmlns:a16="http://schemas.microsoft.com/office/drawing/2014/main" id="{7C160B0C-24F6-4869-A58F-F5A9EABE8EC5}"/>
                </a:ext>
              </a:extLst>
            </p:cNvPr>
            <p:cNvSpPr>
              <a:spLocks noChangeArrowheads="1"/>
            </p:cNvSpPr>
            <p:nvPr/>
          </p:nvSpPr>
          <p:spPr bwMode="gray">
            <a:xfrm>
              <a:off x="1254" y="871"/>
              <a:ext cx="3351" cy="2422"/>
            </a:xfrm>
            <a:prstGeom prst="roundRect">
              <a:avLst>
                <a:gd name="adj" fmla="val 16667"/>
              </a:avLst>
            </a:pr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sp>
          <p:nvSpPr>
            <p:cNvPr id="7178" name="AutoShape 12">
              <a:extLst>
                <a:ext uri="{FF2B5EF4-FFF2-40B4-BE49-F238E27FC236}">
                  <a16:creationId xmlns:a16="http://schemas.microsoft.com/office/drawing/2014/main" id="{805C9476-3CDE-4AC7-9BDC-CB88659A3DCE}"/>
                </a:ext>
              </a:extLst>
            </p:cNvPr>
            <p:cNvSpPr>
              <a:spLocks noChangeArrowheads="1"/>
            </p:cNvSpPr>
            <p:nvPr/>
          </p:nvSpPr>
          <p:spPr bwMode="gray">
            <a:xfrm>
              <a:off x="1281" y="2655"/>
              <a:ext cx="3307" cy="613"/>
            </a:xfrm>
            <a:prstGeom prst="roundRect">
              <a:avLst>
                <a:gd name="adj" fmla="val 50000"/>
              </a:avLst>
            </a:prstGeom>
            <a:gradFill rotWithShape="1">
              <a:gsLst>
                <a:gs pos="0">
                  <a:srgbClr val="3366FF"/>
                </a:gs>
                <a:gs pos="100000">
                  <a:srgbClr val="89A7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sp>
          <p:nvSpPr>
            <p:cNvPr id="7179" name="AutoShape 13">
              <a:extLst>
                <a:ext uri="{FF2B5EF4-FFF2-40B4-BE49-F238E27FC236}">
                  <a16:creationId xmlns:a16="http://schemas.microsoft.com/office/drawing/2014/main" id="{BFAA35C5-BB4F-498F-9EB6-E1EBF4CDFF90}"/>
                </a:ext>
              </a:extLst>
            </p:cNvPr>
            <p:cNvSpPr>
              <a:spLocks noChangeArrowheads="1"/>
            </p:cNvSpPr>
            <p:nvPr/>
          </p:nvSpPr>
          <p:spPr bwMode="gray">
            <a:xfrm>
              <a:off x="1281" y="890"/>
              <a:ext cx="3307" cy="611"/>
            </a:xfrm>
            <a:prstGeom prst="roundRect">
              <a:avLst>
                <a:gd name="adj" fmla="val 50000"/>
              </a:avLst>
            </a:prstGeom>
            <a:gradFill rotWithShape="1">
              <a:gsLst>
                <a:gs pos="0">
                  <a:srgbClr val="BBCCFF"/>
                </a:gs>
                <a:gs pos="100000">
                  <a:srgbClr val="3366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grpSp>
      <p:sp>
        <p:nvSpPr>
          <p:cNvPr id="7171" name="Rectangle 7">
            <a:extLst>
              <a:ext uri="{FF2B5EF4-FFF2-40B4-BE49-F238E27FC236}">
                <a16:creationId xmlns:a16="http://schemas.microsoft.com/office/drawing/2014/main" id="{E11DB841-0864-435D-AB8C-85C06BE3590B}"/>
              </a:ext>
            </a:extLst>
          </p:cNvPr>
          <p:cNvSpPr>
            <a:spLocks noChangeArrowheads="1"/>
          </p:cNvSpPr>
          <p:nvPr/>
        </p:nvSpPr>
        <p:spPr bwMode="auto">
          <a:xfrm>
            <a:off x="992560" y="4005263"/>
            <a:ext cx="8150225" cy="1308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eaLnBrk="1" hangingPunct="1">
              <a:lnSpc>
                <a:spcPct val="150000"/>
              </a:lnSpc>
            </a:pPr>
            <a:r>
              <a:rPr lang="zh-CN" altLang="en-US" dirty="0">
                <a:ea typeface="宋体" panose="02010600030101010101" pitchFamily="2" charset="-122"/>
              </a:rPr>
              <a:t>                  </a:t>
            </a:r>
            <a:r>
              <a:rPr lang="zh-CN" altLang="en-US" sz="2800" b="1" dirty="0">
                <a:solidFill>
                  <a:srgbClr val="FFFF00"/>
                </a:solidFill>
                <a:latin typeface="楷体_GB2312" pitchFamily="49" charset="-122"/>
                <a:ea typeface="楷体_GB2312" pitchFamily="49" charset="-122"/>
              </a:rPr>
              <a:t>所谓数据，就是用来反映客观事物的性质、</a:t>
            </a:r>
          </a:p>
          <a:p>
            <a:pPr algn="l" eaLnBrk="1" hangingPunct="1">
              <a:lnSpc>
                <a:spcPct val="150000"/>
              </a:lnSpc>
            </a:pPr>
            <a:r>
              <a:rPr lang="zh-CN" altLang="en-US" sz="2800" b="1" dirty="0">
                <a:solidFill>
                  <a:srgbClr val="FFFF00"/>
                </a:solidFill>
                <a:latin typeface="楷体_GB2312" pitchFamily="49" charset="-122"/>
                <a:ea typeface="楷体_GB2312" pitchFamily="49" charset="-122"/>
              </a:rPr>
              <a:t>  属性以及相关系的任何字符、数字和图形。</a:t>
            </a:r>
          </a:p>
        </p:txBody>
      </p:sp>
      <p:sp>
        <p:nvSpPr>
          <p:cNvPr id="7172" name="AutoShape 79">
            <a:extLst>
              <a:ext uri="{FF2B5EF4-FFF2-40B4-BE49-F238E27FC236}">
                <a16:creationId xmlns:a16="http://schemas.microsoft.com/office/drawing/2014/main" id="{1036B0A0-AA93-4A0C-B202-3F9E8045CF08}"/>
              </a:ext>
            </a:extLst>
          </p:cNvPr>
          <p:cNvSpPr>
            <a:spLocks noChangeArrowheads="1"/>
          </p:cNvSpPr>
          <p:nvPr/>
        </p:nvSpPr>
        <p:spPr bwMode="blackWhite">
          <a:xfrm>
            <a:off x="3124201" y="2265364"/>
            <a:ext cx="3967163" cy="885825"/>
          </a:xfrm>
          <a:prstGeom prst="roundRect">
            <a:avLst>
              <a:gd name="adj" fmla="val 9106"/>
            </a:avLst>
          </a:prstGeom>
          <a:gradFill rotWithShape="1">
            <a:gsLst>
              <a:gs pos="0">
                <a:srgbClr val="800000"/>
              </a:gs>
              <a:gs pos="100000">
                <a:srgbClr val="A64D4D"/>
              </a:gs>
            </a:gsLst>
            <a:lin ang="5400000" scaled="1"/>
          </a:gradFill>
          <a:ln w="25400">
            <a:solidFill>
              <a:schemeClr val="bg1"/>
            </a:solidFill>
            <a:round/>
            <a:headEnd/>
            <a:tailEnd/>
          </a:ln>
        </p:spPr>
        <p:txBody>
          <a:bodyPr wrap="none" lIns="91429" tIns="45715" rIns="91429" bIns="45715"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a:r>
              <a:rPr lang="zh-CN" altLang="en-US" sz="2800" b="1" dirty="0">
                <a:solidFill>
                  <a:schemeClr val="bg1"/>
                </a:solidFill>
                <a:latin typeface="楷体_GB2312" pitchFamily="49" charset="-122"/>
                <a:ea typeface="楷体_GB2312" pitchFamily="49" charset="-122"/>
              </a:rPr>
              <a:t>一、</a:t>
            </a:r>
            <a:r>
              <a:rPr lang="en-US" altLang="zh-CN" sz="2800" b="1" dirty="0">
                <a:solidFill>
                  <a:schemeClr val="bg1"/>
                </a:solidFill>
                <a:latin typeface="楷体_GB2312" pitchFamily="49" charset="-122"/>
                <a:ea typeface="楷体_GB2312" pitchFamily="49" charset="-122"/>
              </a:rPr>
              <a:t> </a:t>
            </a:r>
            <a:r>
              <a:rPr lang="zh-CN" altLang="en-US" sz="2800" b="1" dirty="0">
                <a:solidFill>
                  <a:schemeClr val="bg1"/>
                </a:solidFill>
                <a:latin typeface="楷体_GB2312" pitchFamily="49" charset="-122"/>
                <a:ea typeface="楷体_GB2312" pitchFamily="49" charset="-122"/>
              </a:rPr>
              <a:t>数据的概念</a:t>
            </a:r>
          </a:p>
        </p:txBody>
      </p:sp>
      <p:grpSp>
        <p:nvGrpSpPr>
          <p:cNvPr id="7173" name="Group 2">
            <a:extLst>
              <a:ext uri="{FF2B5EF4-FFF2-40B4-BE49-F238E27FC236}">
                <a16:creationId xmlns:a16="http://schemas.microsoft.com/office/drawing/2014/main" id="{E2423596-F879-4F85-A86A-87574C814229}"/>
              </a:ext>
            </a:extLst>
          </p:cNvPr>
          <p:cNvGrpSpPr>
            <a:grpSpLocks/>
          </p:cNvGrpSpPr>
          <p:nvPr/>
        </p:nvGrpSpPr>
        <p:grpSpPr bwMode="auto">
          <a:xfrm>
            <a:off x="2249489" y="515939"/>
            <a:ext cx="5627687" cy="1208087"/>
            <a:chOff x="932" y="2255"/>
            <a:chExt cx="3537" cy="730"/>
          </a:xfrm>
        </p:grpSpPr>
        <p:sp>
          <p:nvSpPr>
            <p:cNvPr id="42" name="AutoShape 3">
              <a:extLst>
                <a:ext uri="{FF2B5EF4-FFF2-40B4-BE49-F238E27FC236}">
                  <a16:creationId xmlns:a16="http://schemas.microsoft.com/office/drawing/2014/main" id="{BD7458D0-0940-442A-B2BB-817105DAD1E1}"/>
                </a:ext>
              </a:extLst>
            </p:cNvPr>
            <p:cNvSpPr>
              <a:spLocks noChangeArrowheads="1"/>
            </p:cNvSpPr>
            <p:nvPr/>
          </p:nvSpPr>
          <p:spPr bwMode="gray">
            <a:xfrm>
              <a:off x="932" y="2258"/>
              <a:ext cx="3537" cy="727"/>
            </a:xfrm>
            <a:prstGeom prst="roundRect">
              <a:avLst>
                <a:gd name="adj" fmla="val 16667"/>
              </a:avLst>
            </a:prstGeom>
            <a:gradFill rotWithShape="1">
              <a:gsLst>
                <a:gs pos="0">
                  <a:schemeClr val="accent1">
                    <a:gamma/>
                    <a:tint val="21176"/>
                    <a:invGamma/>
                  </a:schemeClr>
                </a:gs>
                <a:gs pos="100000">
                  <a:schemeClr val="accent1"/>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r>
                <a:rPr lang="zh-CN" altLang="en-US" sz="4400" b="1" dirty="0">
                  <a:solidFill>
                    <a:srgbClr val="000099"/>
                  </a:solidFill>
                  <a:latin typeface="楷体_GB2312" pitchFamily="49" charset="-122"/>
                  <a:ea typeface="楷体_GB2312" pitchFamily="49" charset="-122"/>
                </a:rPr>
                <a:t>第一节  数据与信息</a:t>
              </a:r>
            </a:p>
          </p:txBody>
        </p:sp>
        <p:sp>
          <p:nvSpPr>
            <p:cNvPr id="7175" name="Text Box 4">
              <a:extLst>
                <a:ext uri="{FF2B5EF4-FFF2-40B4-BE49-F238E27FC236}">
                  <a16:creationId xmlns:a16="http://schemas.microsoft.com/office/drawing/2014/main" id="{207D56F3-4377-4750-9847-FC1F56E778BC}"/>
                </a:ext>
              </a:extLst>
            </p:cNvPr>
            <p:cNvSpPr txBox="1">
              <a:spLocks noChangeArrowheads="1"/>
            </p:cNvSpPr>
            <p:nvPr/>
          </p:nvSpPr>
          <p:spPr bwMode="gray">
            <a:xfrm>
              <a:off x="1179" y="2255"/>
              <a:ext cx="2872"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a:r>
                <a:rPr lang="en-US" altLang="zh-CN" b="1">
                  <a:solidFill>
                    <a:srgbClr val="000000"/>
                  </a:solidFill>
                  <a:latin typeface="Arial" panose="020B0604020202020204" pitchFamily="34" charset="0"/>
                  <a:ea typeface="宋体" panose="02010600030101010101" pitchFamily="2" charset="-122"/>
                </a:rPr>
                <a:t>    </a:t>
              </a:r>
              <a:endParaRPr lang="zh-CN" altLang="en-US" b="1">
                <a:solidFill>
                  <a:srgbClr val="FF0066"/>
                </a:solidFill>
                <a:latin typeface="华文楷体" panose="02010600040101010101" pitchFamily="2" charset="-122"/>
                <a:ea typeface="华文楷体" panose="02010600040101010101" pitchFamily="2" charset="-122"/>
              </a:endParaRPr>
            </a:p>
          </p:txBody>
        </p:sp>
      </p:grpSp>
    </p:spTree>
  </p:cSld>
  <p:clrMapOvr>
    <a:masterClrMapping/>
  </p:clrMapOvr>
  <p:transition>
    <p:pull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a:extLst>
              <a:ext uri="{FF2B5EF4-FFF2-40B4-BE49-F238E27FC236}">
                <a16:creationId xmlns:a16="http://schemas.microsoft.com/office/drawing/2014/main" id="{7A253ADB-1D87-4539-BBDF-13938ABF5DC9}"/>
              </a:ext>
            </a:extLst>
          </p:cNvPr>
          <p:cNvSpPr>
            <a:spLocks noGrp="1" noChangeArrowheads="1"/>
          </p:cNvSpPr>
          <p:nvPr>
            <p:ph type="body" idx="1"/>
          </p:nvPr>
        </p:nvSpPr>
        <p:spPr>
          <a:xfrm>
            <a:off x="381000" y="331788"/>
            <a:ext cx="9144000" cy="6858000"/>
          </a:xfrm>
        </p:spPr>
        <p:txBody>
          <a:bodyPr/>
          <a:lstStyle/>
          <a:p>
            <a:pPr>
              <a:buFontTx/>
              <a:buNone/>
            </a:pPr>
            <a:r>
              <a:rPr lang="zh-CN" altLang="en-US" sz="4000" dirty="0">
                <a:solidFill>
                  <a:srgbClr val="0000FF"/>
                </a:solidFill>
                <a:latin typeface="楷体_GB2312" pitchFamily="49" charset="-122"/>
                <a:ea typeface="楷体_GB2312" pitchFamily="49" charset="-122"/>
              </a:rPr>
              <a:t>	</a:t>
            </a:r>
            <a:r>
              <a:rPr lang="en-US" altLang="zh-CN" sz="4000" dirty="0">
                <a:solidFill>
                  <a:srgbClr val="0000FF"/>
                </a:solidFill>
                <a:latin typeface="楷体_GB2312" pitchFamily="49" charset="-122"/>
                <a:ea typeface="楷体_GB2312" pitchFamily="49" charset="-122"/>
              </a:rPr>
              <a:t>(</a:t>
            </a:r>
            <a:r>
              <a:rPr lang="zh-CN" altLang="zh-CN" sz="4000" dirty="0">
                <a:solidFill>
                  <a:srgbClr val="0000FF"/>
                </a:solidFill>
                <a:latin typeface="楷体_GB2312" pitchFamily="49" charset="-122"/>
                <a:ea typeface="楷体_GB2312" pitchFamily="49" charset="-122"/>
              </a:rPr>
              <a:t>六</a:t>
            </a:r>
            <a:r>
              <a:rPr lang="en-US" altLang="zh-CN" sz="4000" dirty="0">
                <a:solidFill>
                  <a:srgbClr val="0000FF"/>
                </a:solidFill>
                <a:latin typeface="楷体_GB2312" pitchFamily="49" charset="-122"/>
                <a:ea typeface="楷体_GB2312" pitchFamily="49" charset="-122"/>
              </a:rPr>
              <a:t>)</a:t>
            </a:r>
            <a:r>
              <a:rPr lang="zh-CN" altLang="zh-CN" sz="4000" dirty="0">
                <a:solidFill>
                  <a:srgbClr val="0000FF"/>
                </a:solidFill>
                <a:latin typeface="楷体_GB2312" pitchFamily="49" charset="-122"/>
                <a:ea typeface="楷体_GB2312" pitchFamily="49" charset="-122"/>
              </a:rPr>
              <a:t>物流信息管理现代化</a:t>
            </a:r>
          </a:p>
          <a:p>
            <a:pPr>
              <a:lnSpc>
                <a:spcPct val="130000"/>
              </a:lnSpc>
              <a:buFontTx/>
              <a:buNone/>
            </a:pPr>
            <a:r>
              <a:rPr lang="en-US" altLang="zh-CN" b="1" dirty="0">
                <a:latin typeface="楷体_GB2312" pitchFamily="49" charset="-122"/>
                <a:ea typeface="楷体_GB2312" pitchFamily="49" charset="-122"/>
              </a:rPr>
              <a:t>      </a:t>
            </a:r>
            <a:r>
              <a:rPr lang="zh-CN" altLang="zh-CN" b="1" dirty="0">
                <a:latin typeface="楷体_GB2312" pitchFamily="49" charset="-122"/>
                <a:ea typeface="楷体_GB2312" pitchFamily="49" charset="-122"/>
              </a:rPr>
              <a:t>物流信息管理现代化是物流信息管理高效化的保证，其基本要求是：</a:t>
            </a:r>
          </a:p>
          <a:p>
            <a:pPr>
              <a:lnSpc>
                <a:spcPct val="130000"/>
              </a:lnSpc>
              <a:buFontTx/>
              <a:buNone/>
            </a:pPr>
            <a:r>
              <a:rPr lang="en-US" altLang="zh-CN" b="1" dirty="0">
                <a:solidFill>
                  <a:srgbClr val="0000FF"/>
                </a:solidFill>
                <a:latin typeface="楷体_GB2312" pitchFamily="49" charset="-122"/>
                <a:ea typeface="楷体_GB2312" pitchFamily="49" charset="-122"/>
              </a:rPr>
              <a:t>      1.</a:t>
            </a:r>
            <a:r>
              <a:rPr lang="zh-CN" altLang="zh-CN" b="1" dirty="0">
                <a:solidFill>
                  <a:srgbClr val="0000FF"/>
                </a:solidFill>
                <a:latin typeface="楷体_GB2312" pitchFamily="49" charset="-122"/>
                <a:ea typeface="楷体_GB2312" pitchFamily="49" charset="-122"/>
              </a:rPr>
              <a:t>有一支熟知信息科学的人才队伍</a:t>
            </a:r>
            <a:r>
              <a:rPr lang="zh-CN" altLang="en-US" b="1" dirty="0">
                <a:solidFill>
                  <a:srgbClr val="0000FF"/>
                </a:solidFill>
                <a:latin typeface="楷体_GB2312" pitchFamily="49" charset="-122"/>
                <a:ea typeface="楷体_GB2312" pitchFamily="49" charset="-122"/>
              </a:rPr>
              <a:t>，</a:t>
            </a:r>
            <a:r>
              <a:rPr lang="zh-CN" altLang="zh-CN" b="1" dirty="0">
                <a:solidFill>
                  <a:srgbClr val="0000FF"/>
                </a:solidFill>
                <a:latin typeface="楷体_GB2312" pitchFamily="49" charset="-122"/>
                <a:ea typeface="楷体_GB2312" pitchFamily="49" charset="-122"/>
              </a:rPr>
              <a:t>应遍及企业内部的各个岗位和企业外部的相关领域。</a:t>
            </a:r>
          </a:p>
          <a:p>
            <a:pPr>
              <a:lnSpc>
                <a:spcPct val="130000"/>
              </a:lnSpc>
              <a:buFontTx/>
              <a:buNone/>
            </a:pPr>
            <a:r>
              <a:rPr lang="zh-CN" altLang="en-US" b="1" dirty="0">
                <a:solidFill>
                  <a:srgbClr val="0000FF"/>
                </a:solidFill>
                <a:latin typeface="楷体_GB2312" pitchFamily="49" charset="-122"/>
                <a:ea typeface="楷体_GB2312" pitchFamily="49" charset="-122"/>
              </a:rPr>
              <a:t>      </a:t>
            </a:r>
            <a:r>
              <a:rPr lang="en-US" altLang="zh-CN" b="1" dirty="0">
                <a:solidFill>
                  <a:srgbClr val="0000FF"/>
                </a:solidFill>
                <a:latin typeface="楷体_GB2312" pitchFamily="49" charset="-122"/>
                <a:ea typeface="楷体_GB2312" pitchFamily="49" charset="-122"/>
              </a:rPr>
              <a:t>2.</a:t>
            </a:r>
            <a:r>
              <a:rPr lang="zh-CN" altLang="zh-CN" b="1" dirty="0">
                <a:solidFill>
                  <a:srgbClr val="0000FF"/>
                </a:solidFill>
                <a:latin typeface="楷体_GB2312" pitchFamily="49" charset="-122"/>
                <a:ea typeface="楷体_GB2312" pitchFamily="49" charset="-122"/>
              </a:rPr>
              <a:t>有一套适应物流信息管理需求的信息管理机构、信息传递网络及健全的信息管理机制。</a:t>
            </a:r>
          </a:p>
          <a:p>
            <a:pPr>
              <a:lnSpc>
                <a:spcPct val="130000"/>
              </a:lnSpc>
              <a:buFontTx/>
              <a:buNone/>
            </a:pPr>
            <a:r>
              <a:rPr lang="en-US" altLang="zh-CN" b="1" dirty="0">
                <a:solidFill>
                  <a:srgbClr val="0000FF"/>
                </a:solidFill>
                <a:latin typeface="楷体_GB2312" pitchFamily="49" charset="-122"/>
                <a:ea typeface="楷体_GB2312" pitchFamily="49" charset="-122"/>
              </a:rPr>
              <a:t>      3.</a:t>
            </a:r>
            <a:r>
              <a:rPr lang="zh-CN" altLang="zh-CN" b="1" dirty="0">
                <a:solidFill>
                  <a:srgbClr val="0000FF"/>
                </a:solidFill>
                <a:latin typeface="楷体_GB2312" pitchFamily="49" charset="-122"/>
                <a:ea typeface="楷体_GB2312" pitchFamily="49" charset="-122"/>
              </a:rPr>
              <a:t>广泛采用先进的信息处理工具和方法。</a:t>
            </a:r>
          </a:p>
          <a:p>
            <a:pPr>
              <a:lnSpc>
                <a:spcPct val="130000"/>
              </a:lnSpc>
              <a:buFontTx/>
              <a:buNone/>
            </a:pPr>
            <a:r>
              <a:rPr lang="en-US" altLang="zh-CN" b="1" dirty="0">
                <a:solidFill>
                  <a:srgbClr val="0000FF"/>
                </a:solidFill>
                <a:latin typeface="楷体_GB2312" pitchFamily="49" charset="-122"/>
                <a:ea typeface="楷体_GB2312" pitchFamily="49" charset="-122"/>
              </a:rPr>
              <a:t>      4. </a:t>
            </a:r>
            <a:r>
              <a:rPr lang="zh-CN" altLang="zh-CN" b="1" dirty="0">
                <a:solidFill>
                  <a:srgbClr val="0000FF"/>
                </a:solidFill>
                <a:latin typeface="楷体_GB2312" pitchFamily="49" charset="-122"/>
                <a:ea typeface="楷体_GB2312" pitchFamily="49" charset="-122"/>
              </a:rPr>
              <a:t>建立计算机信息管理系统。</a:t>
            </a:r>
            <a:endParaRPr lang="zh-CN" altLang="en-US" b="1"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a:extLst>
              <a:ext uri="{FF2B5EF4-FFF2-40B4-BE49-F238E27FC236}">
                <a16:creationId xmlns:a16="http://schemas.microsoft.com/office/drawing/2014/main" id="{5FD5D33F-07B0-45CB-AEB9-E42AF9FB5F5D}"/>
              </a:ext>
            </a:extLst>
          </p:cNvPr>
          <p:cNvSpPr>
            <a:spLocks noGrp="1" noChangeArrowheads="1"/>
          </p:cNvSpPr>
          <p:nvPr>
            <p:ph type="body" idx="1"/>
          </p:nvPr>
        </p:nvSpPr>
        <p:spPr>
          <a:xfrm>
            <a:off x="838200" y="299442"/>
            <a:ext cx="8134350" cy="4857750"/>
          </a:xfrm>
        </p:spPr>
        <p:txBody>
          <a:bodyPr/>
          <a:lstStyle/>
          <a:p>
            <a:pPr>
              <a:buFontTx/>
              <a:buNone/>
            </a:pPr>
            <a:r>
              <a:rPr lang="en-US" altLang="en-US" sz="4000" dirty="0">
                <a:solidFill>
                  <a:srgbClr val="0000FF"/>
                </a:solidFill>
                <a:latin typeface="楷体_GB2312" pitchFamily="49" charset="-122"/>
                <a:ea typeface="楷体_GB2312" pitchFamily="49" charset="-122"/>
              </a:rPr>
              <a:t>(</a:t>
            </a:r>
            <a:r>
              <a:rPr lang="zh-CN" altLang="en-US" sz="4000" dirty="0">
                <a:solidFill>
                  <a:srgbClr val="0000FF"/>
                </a:solidFill>
                <a:latin typeface="楷体_GB2312" pitchFamily="49" charset="-122"/>
                <a:ea typeface="楷体_GB2312" pitchFamily="49" charset="-122"/>
              </a:rPr>
              <a:t>七</a:t>
            </a:r>
            <a:r>
              <a:rPr lang="en-US" altLang="en-US" sz="4000" dirty="0">
                <a:solidFill>
                  <a:srgbClr val="0000FF"/>
                </a:solidFill>
                <a:latin typeface="楷体_GB2312" pitchFamily="49" charset="-122"/>
                <a:ea typeface="楷体_GB2312" pitchFamily="49" charset="-122"/>
              </a:rPr>
              <a:t>)</a:t>
            </a:r>
            <a:r>
              <a:rPr lang="zh-CN" altLang="en-US" sz="4000" dirty="0">
                <a:solidFill>
                  <a:srgbClr val="0000FF"/>
                </a:solidFill>
                <a:latin typeface="楷体_GB2312" pitchFamily="49" charset="-122"/>
                <a:ea typeface="楷体_GB2312" pitchFamily="49" charset="-122"/>
              </a:rPr>
              <a:t>物流信息管理系统结构</a:t>
            </a:r>
          </a:p>
          <a:p>
            <a:pPr>
              <a:lnSpc>
                <a:spcPct val="150000"/>
              </a:lnSpc>
              <a:buFontTx/>
              <a:buNone/>
            </a:pPr>
            <a:r>
              <a:rPr lang="zh-CN" altLang="en-US" sz="2800" dirty="0">
                <a:solidFill>
                  <a:srgbClr val="FFFF00"/>
                </a:solidFill>
                <a:latin typeface="楷体_GB2312" pitchFamily="49" charset="-122"/>
                <a:ea typeface="楷体_GB2312" pitchFamily="49" charset="-122"/>
              </a:rPr>
              <a:t>       </a:t>
            </a:r>
            <a:r>
              <a:rPr lang="zh-CN" altLang="en-US" b="1" dirty="0">
                <a:latin typeface="楷体_GB2312" pitchFamily="49" charset="-122"/>
                <a:ea typeface="楷体_GB2312" pitchFamily="49" charset="-122"/>
              </a:rPr>
              <a:t>一个完善的物流信息管理系统，主要有四个层次。</a:t>
            </a:r>
            <a:endParaRPr lang="en-US" altLang="zh-CN" b="1" dirty="0">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a:t>
            </a:r>
            <a:r>
              <a:rPr lang="zh-CN" altLang="en-US" b="1" dirty="0">
                <a:latin typeface="楷体_GB2312" pitchFamily="49" charset="-122"/>
                <a:ea typeface="楷体_GB2312" pitchFamily="49" charset="-122"/>
              </a:rPr>
              <a:t>自下向上分为：</a:t>
            </a:r>
            <a:endParaRPr lang="en-US" altLang="zh-CN" b="1" dirty="0">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操作层</a:t>
            </a:r>
            <a:r>
              <a:rPr lang="en-US" altLang="en-US"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或称作业层</a:t>
            </a:r>
            <a:r>
              <a:rPr lang="en-US" altLang="en-US"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a:t>
            </a:r>
            <a:r>
              <a:rPr lang="zh-CN" altLang="en-US" b="1" dirty="0">
                <a:solidFill>
                  <a:srgbClr val="0000FF"/>
                </a:solidFill>
                <a:latin typeface="楷体_GB2312" pitchFamily="49" charset="-122"/>
                <a:ea typeface="楷体_GB2312" pitchFamily="49" charset="-122"/>
              </a:rPr>
              <a:t>知识层</a:t>
            </a:r>
            <a:r>
              <a:rPr lang="zh-CN" altLang="en-US" b="1" dirty="0">
                <a:latin typeface="楷体_GB2312" pitchFamily="49" charset="-122"/>
                <a:ea typeface="楷体_GB2312" pitchFamily="49" charset="-122"/>
              </a:rPr>
              <a:t>、</a:t>
            </a:r>
            <a:r>
              <a:rPr lang="zh-CN" altLang="en-US" b="1" dirty="0">
                <a:solidFill>
                  <a:srgbClr val="0000FF"/>
                </a:solidFill>
                <a:latin typeface="楷体_GB2312" pitchFamily="49" charset="-122"/>
                <a:ea typeface="楷体_GB2312" pitchFamily="49" charset="-122"/>
              </a:rPr>
              <a:t>战术层</a:t>
            </a:r>
            <a:r>
              <a:rPr lang="zh-CN" altLang="en-US" b="1" dirty="0">
                <a:latin typeface="楷体_GB2312" pitchFamily="49" charset="-122"/>
                <a:ea typeface="楷体_GB2312" pitchFamily="49" charset="-122"/>
              </a:rPr>
              <a:t>（或称管理层</a:t>
            </a:r>
            <a:r>
              <a:rPr lang="en-US" altLang="en-US"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和</a:t>
            </a:r>
            <a:r>
              <a:rPr lang="zh-CN" altLang="en-US" b="1" dirty="0">
                <a:solidFill>
                  <a:srgbClr val="0000FF"/>
                </a:solidFill>
                <a:latin typeface="楷体_GB2312" pitchFamily="49" charset="-122"/>
                <a:ea typeface="楷体_GB2312" pitchFamily="49" charset="-122"/>
              </a:rPr>
              <a:t>战略层</a:t>
            </a:r>
            <a:r>
              <a:rPr lang="en-US" altLang="en-US"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或称决策层</a:t>
            </a:r>
            <a:r>
              <a:rPr lang="en-US" altLang="en-US" b="1" dirty="0">
                <a:latin typeface="楷体_GB2312" pitchFamily="49" charset="-122"/>
                <a:ea typeface="楷体_GB2312" pitchFamily="49" charset="-122"/>
              </a:rPr>
              <a:t>)</a:t>
            </a:r>
            <a:endParaRPr lang="zh-CN" altLang="en-US" b="1" dirty="0">
              <a:latin typeface="楷体_GB2312" pitchFamily="49" charset="-122"/>
              <a:ea typeface="楷体_GB2312" pitchFamily="49" charset="-122"/>
            </a:endParaRPr>
          </a:p>
        </p:txBody>
      </p:sp>
    </p:spTree>
  </p:cSld>
  <p:clrMapOvr>
    <a:masterClrMapping/>
  </p:clrMapOvr>
  <p:transition>
    <p:pull dir="l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a:extLst>
              <a:ext uri="{FF2B5EF4-FFF2-40B4-BE49-F238E27FC236}">
                <a16:creationId xmlns:a16="http://schemas.microsoft.com/office/drawing/2014/main" id="{45705DB8-B7F5-4F3C-B8B5-49463C6EE8EC}"/>
              </a:ext>
            </a:extLst>
          </p:cNvPr>
          <p:cNvSpPr>
            <a:spLocks noGrp="1" noChangeArrowheads="1"/>
          </p:cNvSpPr>
          <p:nvPr>
            <p:ph type="body" idx="1"/>
          </p:nvPr>
        </p:nvSpPr>
        <p:spPr>
          <a:xfrm>
            <a:off x="1638300" y="188640"/>
            <a:ext cx="6515100" cy="5695950"/>
          </a:xfrm>
        </p:spPr>
        <p:txBody>
          <a:bodyPr/>
          <a:lstStyle/>
          <a:p>
            <a:pPr>
              <a:lnSpc>
                <a:spcPct val="150000"/>
              </a:lnSpc>
              <a:buNone/>
            </a:pPr>
            <a:r>
              <a:rPr lang="en-US" altLang="en-US" sz="3600" dirty="0">
                <a:solidFill>
                  <a:srgbClr val="0000FF"/>
                </a:solidFill>
                <a:latin typeface="楷体_GB2312" pitchFamily="49" charset="-122"/>
                <a:ea typeface="楷体_GB2312" pitchFamily="49" charset="-122"/>
              </a:rPr>
              <a:t>(</a:t>
            </a:r>
            <a:r>
              <a:rPr lang="zh-CN" altLang="en-US" sz="3600" dirty="0">
                <a:solidFill>
                  <a:srgbClr val="0000FF"/>
                </a:solidFill>
                <a:latin typeface="楷体_GB2312" pitchFamily="49" charset="-122"/>
                <a:ea typeface="楷体_GB2312" pitchFamily="49" charset="-122"/>
              </a:rPr>
              <a:t>七</a:t>
            </a:r>
            <a:r>
              <a:rPr lang="en-US" altLang="en-US" sz="3600" dirty="0">
                <a:solidFill>
                  <a:srgbClr val="0000FF"/>
                </a:solidFill>
                <a:latin typeface="楷体_GB2312" pitchFamily="49" charset="-122"/>
                <a:ea typeface="楷体_GB2312" pitchFamily="49" charset="-122"/>
              </a:rPr>
              <a:t>)</a:t>
            </a:r>
            <a:r>
              <a:rPr lang="zh-CN" altLang="en-US" sz="3600" dirty="0">
                <a:solidFill>
                  <a:srgbClr val="0000FF"/>
                </a:solidFill>
                <a:latin typeface="楷体_GB2312" pitchFamily="49" charset="-122"/>
                <a:ea typeface="楷体_GB2312" pitchFamily="49" charset="-122"/>
              </a:rPr>
              <a:t>物流信息管理系统结构</a:t>
            </a:r>
          </a:p>
          <a:p>
            <a:pPr>
              <a:lnSpc>
                <a:spcPct val="150000"/>
              </a:lnSpc>
              <a:buFontTx/>
              <a:buNone/>
            </a:pPr>
            <a:r>
              <a:rPr lang="zh-CN" altLang="en-US" sz="3600" dirty="0">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按照物流企业的管理职能，操作层又分为：</a:t>
            </a:r>
            <a:endParaRPr lang="en-US" altLang="zh-CN" b="1" dirty="0">
              <a:solidFill>
                <a:srgbClr val="0000FF"/>
              </a:solidFill>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a:t>
            </a:r>
            <a:r>
              <a:rPr lang="zh-CN" altLang="en-US" b="1" dirty="0">
                <a:latin typeface="楷体_GB2312" pitchFamily="49" charset="-122"/>
                <a:ea typeface="楷体_GB2312" pitchFamily="49" charset="-122"/>
              </a:rPr>
              <a:t>运输管理、仓储管理、配送管理、货代管理、报关管理、采购管理、商务管理等。</a:t>
            </a:r>
          </a:p>
        </p:txBody>
      </p:sp>
    </p:spTree>
  </p:cSld>
  <p:clrMapOvr>
    <a:masterClrMapping/>
  </p:clrMapOvr>
  <p:transition>
    <p:pull dir="l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sspictmp0014AE">
            <a:extLst>
              <a:ext uri="{FF2B5EF4-FFF2-40B4-BE49-F238E27FC236}">
                <a16:creationId xmlns:a16="http://schemas.microsoft.com/office/drawing/2014/main" id="{17389AF4-95D4-41C1-B35A-4237CD394C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2050" y="285750"/>
            <a:ext cx="7754938" cy="562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矩形 4">
            <a:extLst>
              <a:ext uri="{FF2B5EF4-FFF2-40B4-BE49-F238E27FC236}">
                <a16:creationId xmlns:a16="http://schemas.microsoft.com/office/drawing/2014/main" id="{75C51BF2-AF0C-4DBC-A4B1-61BB173B2F02}"/>
              </a:ext>
            </a:extLst>
          </p:cNvPr>
          <p:cNvSpPr>
            <a:spLocks noChangeArrowheads="1"/>
          </p:cNvSpPr>
          <p:nvPr/>
        </p:nvSpPr>
        <p:spPr bwMode="auto">
          <a:xfrm>
            <a:off x="2114550" y="6011864"/>
            <a:ext cx="6362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r>
              <a:rPr lang="zh-CN" altLang="en-US" sz="2800" b="1" dirty="0">
                <a:solidFill>
                  <a:srgbClr val="0000FF"/>
                </a:solidFill>
                <a:latin typeface="楷体_GB2312" pitchFamily="49" charset="-122"/>
                <a:ea typeface="楷体_GB2312" pitchFamily="49" charset="-122"/>
              </a:rPr>
              <a:t>系统层次与业务管理职能的关系结构图</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a:extLst>
              <a:ext uri="{FF2B5EF4-FFF2-40B4-BE49-F238E27FC236}">
                <a16:creationId xmlns:a16="http://schemas.microsoft.com/office/drawing/2014/main" id="{DF8EB5B8-C278-44D7-B976-AA4D63C6252C}"/>
              </a:ext>
            </a:extLst>
          </p:cNvPr>
          <p:cNvSpPr>
            <a:spLocks noGrp="1" noChangeArrowheads="1"/>
          </p:cNvSpPr>
          <p:nvPr>
            <p:ph type="body" idx="1"/>
          </p:nvPr>
        </p:nvSpPr>
        <p:spPr>
          <a:xfrm>
            <a:off x="1216026" y="188640"/>
            <a:ext cx="7205663" cy="5699125"/>
          </a:xfrm>
        </p:spPr>
        <p:txBody>
          <a:bodyPr/>
          <a:lstStyle/>
          <a:p>
            <a:pPr>
              <a:lnSpc>
                <a:spcPct val="150000"/>
              </a:lnSpc>
              <a:spcBef>
                <a:spcPct val="0"/>
              </a:spcBef>
              <a:buNone/>
            </a:pPr>
            <a:r>
              <a:rPr lang="en-US" altLang="en-US" sz="3600" dirty="0">
                <a:solidFill>
                  <a:srgbClr val="0000FF"/>
                </a:solidFill>
                <a:latin typeface="楷体_GB2312" pitchFamily="49" charset="-122"/>
                <a:ea typeface="楷体_GB2312" pitchFamily="49" charset="-122"/>
              </a:rPr>
              <a:t>(</a:t>
            </a:r>
            <a:r>
              <a:rPr lang="zh-CN" altLang="en-US" sz="3600" dirty="0">
                <a:solidFill>
                  <a:srgbClr val="0000FF"/>
                </a:solidFill>
                <a:latin typeface="楷体_GB2312" pitchFamily="49" charset="-122"/>
                <a:ea typeface="楷体_GB2312" pitchFamily="49" charset="-122"/>
              </a:rPr>
              <a:t>七</a:t>
            </a:r>
            <a:r>
              <a:rPr lang="en-US" altLang="en-US" sz="3600" dirty="0">
                <a:solidFill>
                  <a:srgbClr val="0000FF"/>
                </a:solidFill>
                <a:latin typeface="楷体_GB2312" pitchFamily="49" charset="-122"/>
                <a:ea typeface="楷体_GB2312" pitchFamily="49" charset="-122"/>
              </a:rPr>
              <a:t>)</a:t>
            </a:r>
            <a:r>
              <a:rPr lang="zh-CN" altLang="en-US" sz="3600" dirty="0">
                <a:solidFill>
                  <a:srgbClr val="0000FF"/>
                </a:solidFill>
                <a:latin typeface="楷体_GB2312" pitchFamily="49" charset="-122"/>
                <a:ea typeface="楷体_GB2312" pitchFamily="49" charset="-122"/>
              </a:rPr>
              <a:t>物流信息管理系统结构</a:t>
            </a:r>
          </a:p>
          <a:p>
            <a:pPr>
              <a:lnSpc>
                <a:spcPct val="150000"/>
              </a:lnSpc>
              <a:spcBef>
                <a:spcPct val="0"/>
              </a:spcBef>
              <a:buFontTx/>
              <a:buNone/>
            </a:pPr>
            <a:r>
              <a:rPr lang="zh-CN" altLang="en-US" sz="2800" dirty="0">
                <a:solidFill>
                  <a:schemeClr val="tx1"/>
                </a:solidFill>
                <a:latin typeface="楷体_GB2312" pitchFamily="49" charset="-122"/>
                <a:ea typeface="楷体_GB2312" pitchFamily="49" charset="-122"/>
              </a:rPr>
              <a:t>      最基层的各职能岗位的作业信息中有关费用、业务量等信息通过系统传递到上一层</a:t>
            </a:r>
            <a:r>
              <a:rPr lang="en-US" altLang="en-US" sz="2800" dirty="0">
                <a:solidFill>
                  <a:schemeClr val="tx1"/>
                </a:solidFill>
                <a:latin typeface="楷体_GB2312" pitchFamily="49" charset="-122"/>
                <a:ea typeface="楷体_GB2312" pitchFamily="49" charset="-122"/>
              </a:rPr>
              <a:t>(</a:t>
            </a:r>
            <a:r>
              <a:rPr lang="zh-CN" altLang="en-US" sz="2800" dirty="0">
                <a:solidFill>
                  <a:schemeClr val="tx1"/>
                </a:solidFill>
                <a:latin typeface="楷体_GB2312" pitchFamily="49" charset="-122"/>
                <a:ea typeface="楷体_GB2312" pitchFamily="49" charset="-122"/>
              </a:rPr>
              <a:t>管理层</a:t>
            </a:r>
            <a:r>
              <a:rPr lang="en-US" altLang="en-US" sz="2800" dirty="0">
                <a:solidFill>
                  <a:schemeClr val="tx1"/>
                </a:solidFill>
                <a:latin typeface="楷体_GB2312" pitchFamily="49" charset="-122"/>
                <a:ea typeface="楷体_GB2312" pitchFamily="49" charset="-122"/>
              </a:rPr>
              <a:t>)</a:t>
            </a:r>
            <a:r>
              <a:rPr lang="zh-CN" altLang="en-US" sz="2800" dirty="0">
                <a:solidFill>
                  <a:schemeClr val="tx1"/>
                </a:solidFill>
                <a:latin typeface="楷体_GB2312" pitchFamily="49" charset="-122"/>
                <a:ea typeface="楷体_GB2312" pitchFamily="49" charset="-122"/>
              </a:rPr>
              <a:t>的输入端，如订单、价格等信息作为财务管理输入，库存量、运输量、交易量等信息作为统计管理输入，有关客户的信息作为客户管理输入。</a:t>
            </a:r>
          </a:p>
        </p:txBody>
      </p:sp>
    </p:spTree>
  </p:cSld>
  <p:clrMapOvr>
    <a:masterClrMapping/>
  </p:clrMapOvr>
  <p:transition>
    <p:pull dir="l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a:extLst>
              <a:ext uri="{FF2B5EF4-FFF2-40B4-BE49-F238E27FC236}">
                <a16:creationId xmlns:a16="http://schemas.microsoft.com/office/drawing/2014/main" id="{EB329CBA-9971-4417-A512-160443F2351F}"/>
              </a:ext>
            </a:extLst>
          </p:cNvPr>
          <p:cNvSpPr>
            <a:spLocks noGrp="1" noChangeArrowheads="1"/>
          </p:cNvSpPr>
          <p:nvPr>
            <p:ph type="body" idx="1"/>
          </p:nvPr>
        </p:nvSpPr>
        <p:spPr>
          <a:xfrm>
            <a:off x="1295401" y="188640"/>
            <a:ext cx="7299325" cy="5722938"/>
          </a:xfrm>
        </p:spPr>
        <p:txBody>
          <a:bodyPr/>
          <a:lstStyle/>
          <a:p>
            <a:pPr>
              <a:lnSpc>
                <a:spcPct val="150000"/>
              </a:lnSpc>
              <a:spcBef>
                <a:spcPct val="0"/>
              </a:spcBef>
              <a:buNone/>
            </a:pPr>
            <a:r>
              <a:rPr lang="en-US" altLang="en-US" sz="3600" dirty="0">
                <a:solidFill>
                  <a:srgbClr val="0000FF"/>
                </a:solidFill>
                <a:latin typeface="楷体_GB2312" pitchFamily="49" charset="-122"/>
                <a:ea typeface="楷体_GB2312" pitchFamily="49" charset="-122"/>
              </a:rPr>
              <a:t>(</a:t>
            </a:r>
            <a:r>
              <a:rPr lang="zh-CN" altLang="en-US" sz="3600" dirty="0">
                <a:solidFill>
                  <a:srgbClr val="0000FF"/>
                </a:solidFill>
                <a:latin typeface="楷体_GB2312" pitchFamily="49" charset="-122"/>
                <a:ea typeface="楷体_GB2312" pitchFamily="49" charset="-122"/>
              </a:rPr>
              <a:t>七</a:t>
            </a:r>
            <a:r>
              <a:rPr lang="en-US" altLang="en-US" sz="3600" dirty="0">
                <a:solidFill>
                  <a:srgbClr val="0000FF"/>
                </a:solidFill>
                <a:latin typeface="楷体_GB2312" pitchFamily="49" charset="-122"/>
                <a:ea typeface="楷体_GB2312" pitchFamily="49" charset="-122"/>
              </a:rPr>
              <a:t>)</a:t>
            </a:r>
            <a:r>
              <a:rPr lang="zh-CN" altLang="en-US" sz="3600" dirty="0">
                <a:solidFill>
                  <a:srgbClr val="0000FF"/>
                </a:solidFill>
                <a:latin typeface="楷体_GB2312" pitchFamily="49" charset="-122"/>
                <a:ea typeface="楷体_GB2312" pitchFamily="49" charset="-122"/>
              </a:rPr>
              <a:t>物流信息管理系统结构</a:t>
            </a:r>
          </a:p>
          <a:p>
            <a:pPr>
              <a:lnSpc>
                <a:spcPct val="150000"/>
              </a:lnSpc>
              <a:spcBef>
                <a:spcPct val="0"/>
              </a:spcBef>
              <a:buFontTx/>
              <a:buNone/>
            </a:pPr>
            <a:r>
              <a:rPr lang="zh-CN" altLang="en-US" sz="2800" dirty="0">
                <a:solidFill>
                  <a:srgbClr val="0000FF"/>
                </a:solidFill>
                <a:latin typeface="楷体_GB2312" pitchFamily="49" charset="-122"/>
                <a:ea typeface="楷体_GB2312" pitchFamily="49" charset="-122"/>
              </a:rPr>
              <a:t>      </a:t>
            </a:r>
            <a:r>
              <a:rPr lang="zh-CN" altLang="en-US" sz="2800" dirty="0">
                <a:solidFill>
                  <a:schemeClr val="tx1"/>
                </a:solidFill>
                <a:latin typeface="楷体_GB2312" pitchFamily="49" charset="-122"/>
                <a:ea typeface="楷体_GB2312" pitchFamily="49" charset="-122"/>
              </a:rPr>
              <a:t>中层管理者根据运行信息，协调、管理、监测和考评各岗位的工作，并控制服务质量。财务管理、统计管理数据与知识层的各种政策、市场信息通过系统作为决策层输入，通过专家系统、决策模型等处理后，支持决策者分析、制定物流战略计划和实施方案，如车辆安排、库存水平、网络设施选址与配置等。</a:t>
            </a:r>
          </a:p>
          <a:p>
            <a:pPr eaLnBrk="1" hangingPunct="1">
              <a:lnSpc>
                <a:spcPct val="150000"/>
              </a:lnSpc>
              <a:buFontTx/>
              <a:buNone/>
            </a:pPr>
            <a:endParaRPr lang="zh-CN" altLang="en-US" sz="2800" dirty="0">
              <a:solidFill>
                <a:srgbClr val="FFFF00"/>
              </a:solidFill>
              <a:latin typeface="楷体_GB2312" pitchFamily="49" charset="-122"/>
              <a:ea typeface="楷体_GB2312" pitchFamily="49" charset="-122"/>
            </a:endParaRPr>
          </a:p>
        </p:txBody>
      </p:sp>
    </p:spTree>
  </p:cSld>
  <p:clrMapOvr>
    <a:masterClrMapping/>
  </p:clrMapOvr>
  <p:transition>
    <p:pull dir="l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D9A21B-8722-41F5-A8FD-63A8B696CC5A}"/>
              </a:ext>
            </a:extLst>
          </p:cNvPr>
          <p:cNvSpPr>
            <a:spLocks noGrp="1"/>
          </p:cNvSpPr>
          <p:nvPr>
            <p:ph type="title"/>
          </p:nvPr>
        </p:nvSpPr>
        <p:spPr/>
        <p:txBody>
          <a:bodyPr/>
          <a:lstStyle/>
          <a:p>
            <a:r>
              <a:rPr lang="zh-CN" altLang="en-US" dirty="0"/>
              <a:t>第四节  物流信息化建设</a:t>
            </a:r>
          </a:p>
        </p:txBody>
      </p:sp>
      <p:sp>
        <p:nvSpPr>
          <p:cNvPr id="3" name="内容占位符 2">
            <a:extLst>
              <a:ext uri="{FF2B5EF4-FFF2-40B4-BE49-F238E27FC236}">
                <a16:creationId xmlns:a16="http://schemas.microsoft.com/office/drawing/2014/main" id="{6654EB6E-AAA1-4B01-B01B-D2C64CEE0A98}"/>
              </a:ext>
            </a:extLst>
          </p:cNvPr>
          <p:cNvSpPr>
            <a:spLocks noGrp="1"/>
          </p:cNvSpPr>
          <p:nvPr>
            <p:ph idx="1"/>
          </p:nvPr>
        </p:nvSpPr>
        <p:spPr/>
        <p:txBody>
          <a:bodyPr/>
          <a:lstStyle/>
          <a:p>
            <a:r>
              <a:rPr lang="zh-CN" altLang="en-US" dirty="0"/>
              <a:t>一、物流信息化概述</a:t>
            </a:r>
          </a:p>
          <a:p>
            <a:r>
              <a:rPr lang="zh-CN" altLang="en-US" dirty="0"/>
              <a:t>二、物流信息化的作用</a:t>
            </a:r>
          </a:p>
          <a:p>
            <a:r>
              <a:rPr lang="zh-CN" altLang="en-US" dirty="0"/>
              <a:t>三、物流信息系统软硬件平台的发展趋势</a:t>
            </a:r>
          </a:p>
          <a:p>
            <a:r>
              <a:rPr lang="zh-CN" altLang="en-US" dirty="0"/>
              <a:t>四、物流公共信息平台</a:t>
            </a:r>
          </a:p>
          <a:p>
            <a:r>
              <a:rPr lang="zh-CN" altLang="en-US" dirty="0"/>
              <a:t>五、物流信息化阶段理论和实施主体</a:t>
            </a:r>
          </a:p>
          <a:p>
            <a:r>
              <a:rPr lang="zh-CN" altLang="en-US" dirty="0"/>
              <a:t>六、现代物流信息化体系框架</a:t>
            </a:r>
          </a:p>
          <a:p>
            <a:r>
              <a:rPr lang="zh-CN" altLang="en-US" dirty="0"/>
              <a:t>七、物流信息系统集成策略</a:t>
            </a:r>
          </a:p>
          <a:p>
            <a:r>
              <a:rPr lang="zh-CN" altLang="en-US" dirty="0"/>
              <a:t>八、现代物流信息化建设存在的问题</a:t>
            </a:r>
          </a:p>
          <a:p>
            <a:r>
              <a:rPr lang="zh-CN" altLang="en-US" dirty="0"/>
              <a:t>九、物流信息化建设的对策</a:t>
            </a:r>
          </a:p>
        </p:txBody>
      </p:sp>
      <p:sp>
        <p:nvSpPr>
          <p:cNvPr id="4" name="页脚占位符 3">
            <a:extLst>
              <a:ext uri="{FF2B5EF4-FFF2-40B4-BE49-F238E27FC236}">
                <a16:creationId xmlns:a16="http://schemas.microsoft.com/office/drawing/2014/main" id="{5624AA14-EE49-433F-8FD3-1BF41155DDC1}"/>
              </a:ext>
            </a:extLst>
          </p:cNvPr>
          <p:cNvSpPr>
            <a:spLocks noGrp="1"/>
          </p:cNvSpPr>
          <p:nvPr>
            <p:ph type="ftr" sz="quarter" idx="11"/>
          </p:nvPr>
        </p:nvSpPr>
        <p:spPr/>
        <p:txBody>
          <a:bodyPr/>
          <a:lstStyle/>
          <a:p>
            <a:endParaRPr lang="en-US" altLang="zh-CN"/>
          </a:p>
        </p:txBody>
      </p:sp>
    </p:spTree>
    <p:extLst>
      <p:ext uri="{BB962C8B-B14F-4D97-AF65-F5344CB8AC3E}">
        <p14:creationId xmlns:p14="http://schemas.microsoft.com/office/powerpoint/2010/main" val="17504395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a:extLst>
              <a:ext uri="{FF2B5EF4-FFF2-40B4-BE49-F238E27FC236}">
                <a16:creationId xmlns:a16="http://schemas.microsoft.com/office/drawing/2014/main" id="{284C69B3-E55F-47AE-8C72-5855D2ECA7B0}"/>
              </a:ext>
            </a:extLst>
          </p:cNvPr>
          <p:cNvSpPr>
            <a:spLocks noGrp="1" noChangeArrowheads="1"/>
          </p:cNvSpPr>
          <p:nvPr>
            <p:ph type="body" idx="1"/>
          </p:nvPr>
        </p:nvSpPr>
        <p:spPr>
          <a:xfrm>
            <a:off x="987425" y="116632"/>
            <a:ext cx="7486650" cy="6511925"/>
          </a:xfrm>
        </p:spPr>
        <p:txBody>
          <a:bodyPr/>
          <a:lstStyle/>
          <a:p>
            <a:pPr eaLnBrk="1" hangingPunct="1">
              <a:lnSpc>
                <a:spcPct val="150000"/>
              </a:lnSpc>
              <a:buFontTx/>
              <a:buNone/>
            </a:pPr>
            <a:r>
              <a:rPr lang="zh-CN" altLang="en-US" sz="3600" dirty="0">
                <a:solidFill>
                  <a:srgbClr val="0000FF"/>
                </a:solidFill>
                <a:latin typeface="楷体_GB2312" pitchFamily="49" charset="-122"/>
                <a:ea typeface="楷体_GB2312" pitchFamily="49" charset="-122"/>
              </a:rPr>
              <a:t>第四节  物流信息化建设</a:t>
            </a:r>
            <a:endParaRPr lang="en-US" altLang="zh-CN" sz="3600" dirty="0">
              <a:solidFill>
                <a:srgbClr val="0000FF"/>
              </a:solidFill>
              <a:latin typeface="楷体_GB2312" pitchFamily="49" charset="-122"/>
              <a:ea typeface="楷体_GB2312" pitchFamily="49" charset="-122"/>
            </a:endParaRPr>
          </a:p>
          <a:p>
            <a:pPr eaLnBrk="1" hangingPunct="1">
              <a:lnSpc>
                <a:spcPct val="150000"/>
              </a:lnSpc>
              <a:buFontTx/>
              <a:buNone/>
            </a:pPr>
            <a:r>
              <a:rPr lang="en-US" altLang="zh-CN"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现代物流的最大特征</a:t>
            </a:r>
            <a:r>
              <a:rPr lang="zh-CN" altLang="en-US" sz="2800" dirty="0">
                <a:latin typeface="楷体_GB2312" pitchFamily="49" charset="-122"/>
                <a:ea typeface="楷体_GB2312" pitchFamily="49" charset="-122"/>
              </a:rPr>
              <a:t>：</a:t>
            </a:r>
            <a:r>
              <a:rPr lang="zh-CN" altLang="zh-CN" sz="2800" dirty="0">
                <a:latin typeface="楷体_GB2312" pitchFamily="49" charset="-122"/>
                <a:ea typeface="楷体_GB2312" pitchFamily="49" charset="-122"/>
              </a:rPr>
              <a:t>无论是企业物流，还是第三方物流，其流程都是建立在现代化的信息通信手段、设施及其管理模式相互作用、相互影响基础之上</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a:p>
            <a:pPr eaLnBrk="1" hangingPunct="1">
              <a:lnSpc>
                <a:spcPct val="150000"/>
              </a:lnSpc>
              <a:buFontTx/>
              <a:buNone/>
            </a:pPr>
            <a:r>
              <a:rPr lang="en-US" altLang="zh-CN" sz="2800" dirty="0">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物流信息化建设不是最终的目的，而是在信息社会的背景下，如何对传统物流产业的整合、优化与升级。</a:t>
            </a:r>
          </a:p>
          <a:p>
            <a:pPr eaLnBrk="1" hangingPunct="1">
              <a:lnSpc>
                <a:spcPct val="150000"/>
              </a:lnSpc>
              <a:buFontTx/>
              <a:buNone/>
            </a:pPr>
            <a:endParaRPr lang="zh-CN" altLang="en-US" sz="2800" dirty="0">
              <a:solidFill>
                <a:srgbClr val="FFFF00"/>
              </a:solidFill>
              <a:latin typeface="楷体_GB2312" pitchFamily="49" charset="-122"/>
              <a:ea typeface="楷体_GB2312" pitchFamily="49" charset="-122"/>
            </a:endParaRPr>
          </a:p>
          <a:p>
            <a:pPr eaLnBrk="1" hangingPunct="1">
              <a:lnSpc>
                <a:spcPct val="150000"/>
              </a:lnSpc>
              <a:buFontTx/>
              <a:buNone/>
            </a:pPr>
            <a:endParaRPr lang="zh-CN" altLang="en-US" sz="2800" dirty="0">
              <a:latin typeface="楷体_GB2312" pitchFamily="49" charset="-122"/>
              <a:ea typeface="楷体_GB2312" pitchFamily="49" charset="-122"/>
            </a:endParaRPr>
          </a:p>
        </p:txBody>
      </p:sp>
    </p:spTree>
  </p:cSld>
  <p:clrMapOvr>
    <a:masterClrMapping/>
  </p:clrMapOvr>
  <p:transition>
    <p:pull dir="l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a:extLst>
              <a:ext uri="{FF2B5EF4-FFF2-40B4-BE49-F238E27FC236}">
                <a16:creationId xmlns:a16="http://schemas.microsoft.com/office/drawing/2014/main" id="{660D7636-95E4-4A3F-98D9-4292796F6C21}"/>
              </a:ext>
            </a:extLst>
          </p:cNvPr>
          <p:cNvSpPr>
            <a:spLocks noGrp="1" noChangeArrowheads="1"/>
          </p:cNvSpPr>
          <p:nvPr>
            <p:ph type="body" idx="1"/>
          </p:nvPr>
        </p:nvSpPr>
        <p:spPr>
          <a:xfrm>
            <a:off x="1235075" y="188640"/>
            <a:ext cx="7486650" cy="5686425"/>
          </a:xfrm>
        </p:spPr>
        <p:txBody>
          <a:bodyPr/>
          <a:lstStyle/>
          <a:p>
            <a:pPr eaLnBrk="1" hangingPunct="1">
              <a:lnSpc>
                <a:spcPct val="150000"/>
              </a:lnSpc>
              <a:buFontTx/>
              <a:buNone/>
            </a:pPr>
            <a:r>
              <a:rPr lang="zh-CN" altLang="en-US" sz="3600" b="1" dirty="0">
                <a:solidFill>
                  <a:srgbClr val="FFFF00"/>
                </a:solidFill>
                <a:latin typeface="楷体_GB2312" pitchFamily="49" charset="-122"/>
                <a:ea typeface="楷体_GB2312" pitchFamily="49" charset="-122"/>
              </a:rPr>
              <a:t>     </a:t>
            </a:r>
            <a:r>
              <a:rPr lang="zh-CN" altLang="en-US" sz="3600" dirty="0">
                <a:solidFill>
                  <a:srgbClr val="0000FF"/>
                </a:solidFill>
                <a:latin typeface="楷体_GB2312" pitchFamily="49" charset="-122"/>
                <a:ea typeface="楷体_GB2312" pitchFamily="49" charset="-122"/>
              </a:rPr>
              <a:t>物流信息管理的任务</a:t>
            </a:r>
            <a:endParaRPr lang="en-US" altLang="zh-CN" sz="3600" dirty="0">
              <a:solidFill>
                <a:srgbClr val="0000FF"/>
              </a:solidFill>
              <a:latin typeface="楷体_GB2312" pitchFamily="49" charset="-122"/>
              <a:ea typeface="楷体_GB2312" pitchFamily="49" charset="-122"/>
            </a:endParaRPr>
          </a:p>
          <a:p>
            <a:pPr eaLnBrk="1" hangingPunct="1">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en-US" sz="2800" dirty="0">
                <a:latin typeface="楷体_GB2312" pitchFamily="49" charset="-122"/>
                <a:ea typeface="楷体_GB2312" pitchFamily="49" charset="-122"/>
              </a:rPr>
              <a:t>就是要根据企业当前物流过程和可预见的发展，对物流信息采集、处理、存储和流通的要求，选购和构筑由信息设备、通信网络、数据库和支持软件等组成的环境，充分利用物流系统内部、外部的物流数据资源，促进物流信息的数字化、网络化、市场化，选取、分析和发现新的机会，做出更好的物流决策。</a:t>
            </a:r>
          </a:p>
        </p:txBody>
      </p:sp>
    </p:spTree>
  </p:cSld>
  <p:clrMapOvr>
    <a:masterClrMapping/>
  </p:clrMapOvr>
  <p:transition>
    <p:pull dir="l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a:extLst>
              <a:ext uri="{FF2B5EF4-FFF2-40B4-BE49-F238E27FC236}">
                <a16:creationId xmlns:a16="http://schemas.microsoft.com/office/drawing/2014/main" id="{4AD28D89-0D04-46F8-A4FC-D257D2E9E2D1}"/>
              </a:ext>
            </a:extLst>
          </p:cNvPr>
          <p:cNvSpPr>
            <a:spLocks noGrp="1" noChangeArrowheads="1"/>
          </p:cNvSpPr>
          <p:nvPr>
            <p:ph type="body" idx="1"/>
          </p:nvPr>
        </p:nvSpPr>
        <p:spPr>
          <a:xfrm>
            <a:off x="1527175" y="188640"/>
            <a:ext cx="6294438" cy="5410200"/>
          </a:xfrm>
        </p:spPr>
        <p:txBody>
          <a:bodyPr/>
          <a:lstStyle/>
          <a:p>
            <a:pPr eaLnBrk="1" hangingPunct="1">
              <a:lnSpc>
                <a:spcPct val="150000"/>
              </a:lnSpc>
              <a:buFontTx/>
              <a:buNone/>
            </a:pPr>
            <a:r>
              <a:rPr lang="zh-CN" altLang="en-US" b="1" dirty="0">
                <a:solidFill>
                  <a:srgbClr val="FFFF00"/>
                </a:solidFill>
                <a:latin typeface="楷体_GB2312" pitchFamily="49" charset="-122"/>
                <a:ea typeface="楷体_GB2312" pitchFamily="49" charset="-122"/>
              </a:rPr>
              <a:t> </a:t>
            </a:r>
            <a:r>
              <a:rPr lang="zh-CN" altLang="en-US" sz="3600" b="1" dirty="0">
                <a:solidFill>
                  <a:srgbClr val="0000FF"/>
                </a:solidFill>
                <a:latin typeface="楷体_GB2312" pitchFamily="49" charset="-122"/>
                <a:ea typeface="楷体_GB2312" pitchFamily="49" charset="-122"/>
              </a:rPr>
              <a:t>物流发展战略：</a:t>
            </a:r>
            <a:endParaRPr lang="en-US" altLang="zh-CN" sz="3600" b="1" dirty="0">
              <a:solidFill>
                <a:srgbClr val="0000FF"/>
              </a:solidFill>
              <a:latin typeface="楷体_GB2312" pitchFamily="49" charset="-122"/>
              <a:ea typeface="楷体_GB2312" pitchFamily="49" charset="-122"/>
            </a:endParaRPr>
          </a:p>
          <a:p>
            <a:pPr eaLnBrk="1" hangingPunct="1">
              <a:lnSpc>
                <a:spcPct val="150000"/>
              </a:lnSpc>
              <a:buFontTx/>
              <a:buNone/>
            </a:pPr>
            <a:r>
              <a:rPr lang="en-US" altLang="zh-CN" dirty="0">
                <a:solidFill>
                  <a:srgbClr val="0000FF"/>
                </a:solidFill>
                <a:latin typeface="楷体_GB2312" pitchFamily="49" charset="-122"/>
                <a:ea typeface="楷体_GB2312" pitchFamily="49" charset="-122"/>
              </a:rPr>
              <a:t>		</a:t>
            </a:r>
            <a:r>
              <a:rPr lang="zh-CN" altLang="en-US" b="1" dirty="0">
                <a:solidFill>
                  <a:srgbClr val="0000FF"/>
                </a:solidFill>
                <a:latin typeface="楷体_GB2312" pitchFamily="49" charset="-122"/>
                <a:ea typeface="楷体_GB2312" pitchFamily="49" charset="-122"/>
              </a:rPr>
              <a:t>以顾客需求为导向，必然要求我们对“第三利润源”的开发采用信息化的模式、手段与方法，更好地实现价值增值的过程。</a:t>
            </a:r>
            <a:endParaRPr lang="en-US" altLang="zh-CN" b="1" dirty="0">
              <a:solidFill>
                <a:srgbClr val="0000FF"/>
              </a:solidFill>
              <a:latin typeface="楷体_GB2312" pitchFamily="49" charset="-122"/>
              <a:ea typeface="楷体_GB2312" pitchFamily="49" charset="-122"/>
            </a:endParaRPr>
          </a:p>
          <a:p>
            <a:pPr eaLnBrk="1" hangingPunct="1">
              <a:lnSpc>
                <a:spcPct val="150000"/>
              </a:lnSpc>
              <a:buFontTx/>
              <a:buNone/>
            </a:pPr>
            <a:endParaRPr lang="zh-CN" altLang="en-US" sz="2800" dirty="0">
              <a:latin typeface="楷体_GB2312" pitchFamily="49" charset="-122"/>
              <a:ea typeface="楷体_GB2312" pitchFamily="49" charset="-122"/>
            </a:endParaRPr>
          </a:p>
        </p:txBody>
      </p:sp>
    </p:spTree>
  </p:cSld>
  <p:clrMapOvr>
    <a:masterClrMapping/>
  </p:clrMapOvr>
  <p:transition>
    <p:pull dir="l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6" name="Group 45">
            <a:extLst>
              <a:ext uri="{FF2B5EF4-FFF2-40B4-BE49-F238E27FC236}">
                <a16:creationId xmlns:a16="http://schemas.microsoft.com/office/drawing/2014/main" id="{69FFCF48-E135-42F2-8C15-D6F9D369C243}"/>
              </a:ext>
            </a:extLst>
          </p:cNvPr>
          <p:cNvGrpSpPr>
            <a:grpSpLocks/>
          </p:cNvGrpSpPr>
          <p:nvPr/>
        </p:nvGrpSpPr>
        <p:grpSpPr bwMode="auto">
          <a:xfrm>
            <a:off x="1503508" y="801043"/>
            <a:ext cx="7197763" cy="4667348"/>
            <a:chOff x="1241" y="1533"/>
            <a:chExt cx="4179" cy="2257"/>
          </a:xfrm>
        </p:grpSpPr>
        <p:sp>
          <p:nvSpPr>
            <p:cNvPr id="8197" name="Rectangle 15">
              <a:extLst>
                <a:ext uri="{FF2B5EF4-FFF2-40B4-BE49-F238E27FC236}">
                  <a16:creationId xmlns:a16="http://schemas.microsoft.com/office/drawing/2014/main" id="{337D425A-24FB-4DA6-AEB0-8203047D5BB6}"/>
                </a:ext>
              </a:extLst>
            </p:cNvPr>
            <p:cNvSpPr>
              <a:spLocks noChangeArrowheads="1"/>
            </p:cNvSpPr>
            <p:nvPr/>
          </p:nvSpPr>
          <p:spPr bwMode="auto">
            <a:xfrm>
              <a:off x="1241" y="2084"/>
              <a:ext cx="1063" cy="34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dirty="0">
                  <a:solidFill>
                    <a:schemeClr val="bg2"/>
                  </a:solidFill>
                  <a:latin typeface="楷体_GB2312" pitchFamily="49" charset="-122"/>
                  <a:ea typeface="楷体_GB2312" pitchFamily="49" charset="-122"/>
                </a:rPr>
                <a:t>数值型</a:t>
              </a:r>
            </a:p>
          </p:txBody>
        </p:sp>
        <p:sp>
          <p:nvSpPr>
            <p:cNvPr id="1149968" name="Rectangle 16">
              <a:extLst>
                <a:ext uri="{FF2B5EF4-FFF2-40B4-BE49-F238E27FC236}">
                  <a16:creationId xmlns:a16="http://schemas.microsoft.com/office/drawing/2014/main" id="{1CBD0236-3052-4160-A589-18C97DAF7772}"/>
                </a:ext>
              </a:extLst>
            </p:cNvPr>
            <p:cNvSpPr>
              <a:spLocks noChangeArrowheads="1"/>
            </p:cNvSpPr>
            <p:nvPr/>
          </p:nvSpPr>
          <p:spPr bwMode="auto">
            <a:xfrm>
              <a:off x="2281" y="1533"/>
              <a:ext cx="1171" cy="276"/>
            </a:xfrm>
            <a:prstGeom prst="rect">
              <a:avLst/>
            </a:prstGeom>
            <a:noFill/>
            <a:ln w="12700" algn="ctr">
              <a:solidFill>
                <a:schemeClr val="bg2"/>
              </a:solidFill>
              <a:miter lim="800000"/>
              <a:headEnd/>
              <a:tailEnd/>
            </a:ln>
            <a:effectLst/>
          </p:spPr>
          <p:txBody>
            <a:bodyPr wrap="none" anchor="ctr"/>
            <a:lstStyle/>
            <a:p>
              <a:pPr algn="ctr">
                <a:defRPr/>
              </a:pPr>
              <a:r>
                <a:rPr lang="zh-CN" altLang="en-US" b="1" dirty="0">
                  <a:solidFill>
                    <a:schemeClr val="bg2"/>
                  </a:solidFill>
                  <a:effectLst>
                    <a:outerShdw blurRad="38100" dist="38100" dir="2700000" algn="tl">
                      <a:srgbClr val="FFFFFF"/>
                    </a:outerShdw>
                  </a:effectLst>
                  <a:ea typeface="楷体_GB2312" pitchFamily="49" charset="-122"/>
                </a:rPr>
                <a:t>数据</a:t>
              </a:r>
              <a:endParaRPr lang="en-US" altLang="zh-CN" b="1" dirty="0">
                <a:solidFill>
                  <a:schemeClr val="bg2"/>
                </a:solidFill>
                <a:effectLst>
                  <a:outerShdw blurRad="38100" dist="38100" dir="2700000" algn="tl">
                    <a:srgbClr val="FFFFFF"/>
                  </a:outerShdw>
                </a:effectLst>
                <a:ea typeface="楷体_GB2312" pitchFamily="49" charset="-122"/>
              </a:endParaRPr>
            </a:p>
          </p:txBody>
        </p:sp>
        <p:sp>
          <p:nvSpPr>
            <p:cNvPr id="8199" name="Rectangle 18">
              <a:extLst>
                <a:ext uri="{FF2B5EF4-FFF2-40B4-BE49-F238E27FC236}">
                  <a16:creationId xmlns:a16="http://schemas.microsoft.com/office/drawing/2014/main" id="{CD743C00-54EE-46AC-94B2-E0672B4DB402}"/>
                </a:ext>
              </a:extLst>
            </p:cNvPr>
            <p:cNvSpPr>
              <a:spLocks noChangeArrowheads="1"/>
            </p:cNvSpPr>
            <p:nvPr/>
          </p:nvSpPr>
          <p:spPr bwMode="auto">
            <a:xfrm>
              <a:off x="3501" y="2050"/>
              <a:ext cx="1063" cy="34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dirty="0">
                  <a:solidFill>
                    <a:schemeClr val="bg2"/>
                  </a:solidFill>
                  <a:latin typeface="楷体_GB2312" pitchFamily="49" charset="-122"/>
                  <a:ea typeface="楷体_GB2312" pitchFamily="49" charset="-122"/>
                </a:rPr>
                <a:t>非数值型</a:t>
              </a:r>
            </a:p>
          </p:txBody>
        </p:sp>
        <p:sp>
          <p:nvSpPr>
            <p:cNvPr id="8200" name="Rectangle 19">
              <a:extLst>
                <a:ext uri="{FF2B5EF4-FFF2-40B4-BE49-F238E27FC236}">
                  <a16:creationId xmlns:a16="http://schemas.microsoft.com/office/drawing/2014/main" id="{F7B383BF-2206-4F63-8B64-B0C2D1CE73EE}"/>
                </a:ext>
              </a:extLst>
            </p:cNvPr>
            <p:cNvSpPr>
              <a:spLocks noChangeArrowheads="1"/>
            </p:cNvSpPr>
            <p:nvPr/>
          </p:nvSpPr>
          <p:spPr bwMode="auto">
            <a:xfrm>
              <a:off x="1875" y="2702"/>
              <a:ext cx="373" cy="103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a:solidFill>
                    <a:schemeClr val="bg2"/>
                  </a:solidFill>
                  <a:latin typeface="楷体_GB2312" pitchFamily="49" charset="-122"/>
                  <a:ea typeface="楷体_GB2312" pitchFamily="49" charset="-122"/>
                </a:rPr>
                <a:t>实</a:t>
              </a:r>
            </a:p>
            <a:p>
              <a:pPr algn="ctr" eaLnBrk="1" hangingPunct="1"/>
              <a:r>
                <a:rPr lang="zh-CN" altLang="en-US" b="1">
                  <a:solidFill>
                    <a:schemeClr val="bg2"/>
                  </a:solidFill>
                  <a:latin typeface="楷体_GB2312" pitchFamily="49" charset="-122"/>
                  <a:ea typeface="楷体_GB2312" pitchFamily="49" charset="-122"/>
                </a:rPr>
                <a:t>型</a:t>
              </a:r>
            </a:p>
            <a:p>
              <a:pPr algn="ctr" eaLnBrk="1" hangingPunct="1"/>
              <a:r>
                <a:rPr lang="zh-CN" altLang="en-US" b="1">
                  <a:solidFill>
                    <a:schemeClr val="bg2"/>
                  </a:solidFill>
                  <a:latin typeface="楷体_GB2312" pitchFamily="49" charset="-122"/>
                  <a:ea typeface="楷体_GB2312" pitchFamily="49" charset="-122"/>
                </a:rPr>
                <a:t>数</a:t>
              </a:r>
            </a:p>
          </p:txBody>
        </p:sp>
        <p:sp>
          <p:nvSpPr>
            <p:cNvPr id="8201" name="Rectangle 20">
              <a:extLst>
                <a:ext uri="{FF2B5EF4-FFF2-40B4-BE49-F238E27FC236}">
                  <a16:creationId xmlns:a16="http://schemas.microsoft.com/office/drawing/2014/main" id="{4E03DE81-C524-4F93-873E-B705DC20B72F}"/>
                </a:ext>
              </a:extLst>
            </p:cNvPr>
            <p:cNvSpPr>
              <a:spLocks noChangeArrowheads="1"/>
            </p:cNvSpPr>
            <p:nvPr/>
          </p:nvSpPr>
          <p:spPr bwMode="auto">
            <a:xfrm>
              <a:off x="2642" y="2749"/>
              <a:ext cx="292" cy="103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dirty="0">
                  <a:solidFill>
                    <a:schemeClr val="bg2"/>
                  </a:solidFill>
                  <a:latin typeface="楷体_GB2312" pitchFamily="49" charset="-122"/>
                  <a:ea typeface="楷体_GB2312" pitchFamily="49" charset="-122"/>
                </a:rPr>
                <a:t>字</a:t>
              </a:r>
            </a:p>
            <a:p>
              <a:pPr algn="ctr" eaLnBrk="1" hangingPunct="1"/>
              <a:r>
                <a:rPr lang="zh-CN" altLang="en-US" b="1" dirty="0">
                  <a:solidFill>
                    <a:schemeClr val="bg2"/>
                  </a:solidFill>
                  <a:latin typeface="楷体_GB2312" pitchFamily="49" charset="-122"/>
                  <a:ea typeface="楷体_GB2312" pitchFamily="49" charset="-122"/>
                </a:rPr>
                <a:t>符</a:t>
              </a:r>
            </a:p>
            <a:p>
              <a:pPr algn="ctr" eaLnBrk="1" hangingPunct="1"/>
              <a:r>
                <a:rPr lang="zh-CN" altLang="en-US" b="1" dirty="0">
                  <a:solidFill>
                    <a:schemeClr val="bg2"/>
                  </a:solidFill>
                  <a:ea typeface="楷体_GB2312" pitchFamily="49" charset="-122"/>
                </a:rPr>
                <a:t>型</a:t>
              </a:r>
            </a:p>
          </p:txBody>
        </p:sp>
        <p:sp>
          <p:nvSpPr>
            <p:cNvPr id="8202" name="Rectangle 21">
              <a:extLst>
                <a:ext uri="{FF2B5EF4-FFF2-40B4-BE49-F238E27FC236}">
                  <a16:creationId xmlns:a16="http://schemas.microsoft.com/office/drawing/2014/main" id="{CC1E87E8-0925-4C41-98D4-E6338BE16008}"/>
                </a:ext>
              </a:extLst>
            </p:cNvPr>
            <p:cNvSpPr>
              <a:spLocks noChangeArrowheads="1"/>
            </p:cNvSpPr>
            <p:nvPr/>
          </p:nvSpPr>
          <p:spPr bwMode="auto">
            <a:xfrm>
              <a:off x="1247" y="2716"/>
              <a:ext cx="357" cy="103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a:solidFill>
                    <a:schemeClr val="bg2"/>
                  </a:solidFill>
                  <a:latin typeface="楷体_GB2312" pitchFamily="49" charset="-122"/>
                  <a:ea typeface="楷体_GB2312" pitchFamily="49" charset="-122"/>
                </a:rPr>
                <a:t>整</a:t>
              </a:r>
            </a:p>
            <a:p>
              <a:pPr algn="ctr" eaLnBrk="1" hangingPunct="1"/>
              <a:r>
                <a:rPr lang="zh-CN" altLang="en-US" b="1">
                  <a:solidFill>
                    <a:schemeClr val="bg2"/>
                  </a:solidFill>
                  <a:latin typeface="楷体_GB2312" pitchFamily="49" charset="-122"/>
                  <a:ea typeface="楷体_GB2312" pitchFamily="49" charset="-122"/>
                </a:rPr>
                <a:t>型</a:t>
              </a:r>
            </a:p>
            <a:p>
              <a:pPr algn="ctr" eaLnBrk="1" hangingPunct="1"/>
              <a:r>
                <a:rPr lang="zh-CN" altLang="en-US" b="1">
                  <a:solidFill>
                    <a:schemeClr val="bg2"/>
                  </a:solidFill>
                  <a:latin typeface="楷体_GB2312" pitchFamily="49" charset="-122"/>
                  <a:ea typeface="楷体_GB2312" pitchFamily="49" charset="-122"/>
                </a:rPr>
                <a:t>数</a:t>
              </a:r>
            </a:p>
          </p:txBody>
        </p:sp>
        <p:sp>
          <p:nvSpPr>
            <p:cNvPr id="8203" name="Rectangle 22">
              <a:extLst>
                <a:ext uri="{FF2B5EF4-FFF2-40B4-BE49-F238E27FC236}">
                  <a16:creationId xmlns:a16="http://schemas.microsoft.com/office/drawing/2014/main" id="{9FBBDEBF-C9AD-4146-BA97-0839103D91C4}"/>
                </a:ext>
              </a:extLst>
            </p:cNvPr>
            <p:cNvSpPr>
              <a:spLocks noChangeArrowheads="1"/>
            </p:cNvSpPr>
            <p:nvPr/>
          </p:nvSpPr>
          <p:spPr bwMode="auto">
            <a:xfrm>
              <a:off x="3096" y="2746"/>
              <a:ext cx="268" cy="103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a:solidFill>
                    <a:schemeClr val="bg2"/>
                  </a:solidFill>
                  <a:latin typeface="楷体_GB2312" pitchFamily="49" charset="-122"/>
                  <a:ea typeface="楷体_GB2312" pitchFamily="49" charset="-122"/>
                </a:rPr>
                <a:t>图</a:t>
              </a:r>
            </a:p>
            <a:p>
              <a:pPr algn="ctr" eaLnBrk="1" hangingPunct="1"/>
              <a:r>
                <a:rPr lang="zh-CN" altLang="en-US" b="1">
                  <a:solidFill>
                    <a:schemeClr val="bg2"/>
                  </a:solidFill>
                  <a:latin typeface="楷体_GB2312" pitchFamily="49" charset="-122"/>
                  <a:ea typeface="楷体_GB2312" pitchFamily="49" charset="-122"/>
                </a:rPr>
                <a:t>形</a:t>
              </a:r>
            </a:p>
            <a:p>
              <a:pPr algn="ctr" eaLnBrk="1" hangingPunct="1"/>
              <a:r>
                <a:rPr lang="zh-CN" altLang="en-US" b="1">
                  <a:solidFill>
                    <a:schemeClr val="bg2"/>
                  </a:solidFill>
                  <a:latin typeface="楷体_GB2312" pitchFamily="49" charset="-122"/>
                  <a:ea typeface="楷体_GB2312" pitchFamily="49" charset="-122"/>
                </a:rPr>
                <a:t>数</a:t>
              </a:r>
            </a:p>
          </p:txBody>
        </p:sp>
        <p:sp>
          <p:nvSpPr>
            <p:cNvPr id="8204" name="Rectangle 23">
              <a:extLst>
                <a:ext uri="{FF2B5EF4-FFF2-40B4-BE49-F238E27FC236}">
                  <a16:creationId xmlns:a16="http://schemas.microsoft.com/office/drawing/2014/main" id="{754C5D28-C049-4E8F-9D69-A8AFD01CE7FD}"/>
                </a:ext>
              </a:extLst>
            </p:cNvPr>
            <p:cNvSpPr>
              <a:spLocks noChangeArrowheads="1"/>
            </p:cNvSpPr>
            <p:nvPr/>
          </p:nvSpPr>
          <p:spPr bwMode="auto">
            <a:xfrm>
              <a:off x="5137" y="2696"/>
              <a:ext cx="283" cy="103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a:solidFill>
                    <a:schemeClr val="bg2"/>
                  </a:solidFill>
                  <a:latin typeface="楷体_GB2312" pitchFamily="49" charset="-122"/>
                  <a:ea typeface="楷体_GB2312" pitchFamily="49" charset="-122"/>
                </a:rPr>
                <a:t>备</a:t>
              </a:r>
            </a:p>
            <a:p>
              <a:pPr algn="ctr" eaLnBrk="1" hangingPunct="1"/>
              <a:r>
                <a:rPr lang="zh-CN" altLang="en-US" b="1">
                  <a:solidFill>
                    <a:schemeClr val="bg2"/>
                  </a:solidFill>
                  <a:latin typeface="楷体_GB2312" pitchFamily="49" charset="-122"/>
                  <a:ea typeface="楷体_GB2312" pitchFamily="49" charset="-122"/>
                </a:rPr>
                <a:t>注</a:t>
              </a:r>
            </a:p>
            <a:p>
              <a:pPr algn="ctr" eaLnBrk="1" hangingPunct="1"/>
              <a:r>
                <a:rPr lang="zh-CN" altLang="en-US" b="1">
                  <a:solidFill>
                    <a:schemeClr val="bg2"/>
                  </a:solidFill>
                  <a:latin typeface="楷体_GB2312" pitchFamily="49" charset="-122"/>
                  <a:ea typeface="楷体_GB2312" pitchFamily="49" charset="-122"/>
                </a:rPr>
                <a:t>型</a:t>
              </a:r>
            </a:p>
          </p:txBody>
        </p:sp>
        <p:sp>
          <p:nvSpPr>
            <p:cNvPr id="8205" name="Rectangle 24">
              <a:extLst>
                <a:ext uri="{FF2B5EF4-FFF2-40B4-BE49-F238E27FC236}">
                  <a16:creationId xmlns:a16="http://schemas.microsoft.com/office/drawing/2014/main" id="{4F1BBDA6-0BF0-48CD-90D5-30830D3DE06C}"/>
                </a:ext>
              </a:extLst>
            </p:cNvPr>
            <p:cNvSpPr>
              <a:spLocks noChangeArrowheads="1"/>
            </p:cNvSpPr>
            <p:nvPr/>
          </p:nvSpPr>
          <p:spPr bwMode="auto">
            <a:xfrm>
              <a:off x="3513" y="2751"/>
              <a:ext cx="300" cy="103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a:solidFill>
                    <a:schemeClr val="bg2"/>
                  </a:solidFill>
                  <a:latin typeface="楷体_GB2312" pitchFamily="49" charset="-122"/>
                  <a:ea typeface="楷体_GB2312" pitchFamily="49" charset="-122"/>
                </a:rPr>
                <a:t>日</a:t>
              </a:r>
            </a:p>
            <a:p>
              <a:pPr algn="ctr" eaLnBrk="1" hangingPunct="1"/>
              <a:r>
                <a:rPr lang="zh-CN" altLang="en-US" b="1">
                  <a:solidFill>
                    <a:schemeClr val="bg2"/>
                  </a:solidFill>
                  <a:latin typeface="楷体_GB2312" pitchFamily="49" charset="-122"/>
                  <a:ea typeface="楷体_GB2312" pitchFamily="49" charset="-122"/>
                </a:rPr>
                <a:t>期</a:t>
              </a:r>
            </a:p>
            <a:p>
              <a:pPr algn="ctr" eaLnBrk="1" hangingPunct="1"/>
              <a:r>
                <a:rPr lang="zh-CN" altLang="en-US" b="1">
                  <a:solidFill>
                    <a:schemeClr val="bg2"/>
                  </a:solidFill>
                  <a:latin typeface="楷体_GB2312" pitchFamily="49" charset="-122"/>
                  <a:ea typeface="楷体_GB2312" pitchFamily="49" charset="-122"/>
                </a:rPr>
                <a:t>型</a:t>
              </a:r>
            </a:p>
          </p:txBody>
        </p:sp>
        <p:sp>
          <p:nvSpPr>
            <p:cNvPr id="8206" name="Rectangle 25">
              <a:extLst>
                <a:ext uri="{FF2B5EF4-FFF2-40B4-BE49-F238E27FC236}">
                  <a16:creationId xmlns:a16="http://schemas.microsoft.com/office/drawing/2014/main" id="{E8BCD92C-EFC8-42D8-8309-EDBC02B841D4}"/>
                </a:ext>
              </a:extLst>
            </p:cNvPr>
            <p:cNvSpPr>
              <a:spLocks noChangeArrowheads="1"/>
            </p:cNvSpPr>
            <p:nvPr/>
          </p:nvSpPr>
          <p:spPr bwMode="auto">
            <a:xfrm>
              <a:off x="3950" y="2732"/>
              <a:ext cx="292" cy="103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a:solidFill>
                    <a:schemeClr val="bg2"/>
                  </a:solidFill>
                  <a:latin typeface="楷体_GB2312" pitchFamily="49" charset="-122"/>
                  <a:ea typeface="楷体_GB2312" pitchFamily="49" charset="-122"/>
                </a:rPr>
                <a:t>声</a:t>
              </a:r>
            </a:p>
            <a:p>
              <a:pPr algn="ctr" eaLnBrk="1" hangingPunct="1"/>
              <a:r>
                <a:rPr lang="zh-CN" altLang="en-US" b="1">
                  <a:solidFill>
                    <a:schemeClr val="bg2"/>
                  </a:solidFill>
                  <a:latin typeface="楷体_GB2312" pitchFamily="49" charset="-122"/>
                  <a:ea typeface="楷体_GB2312" pitchFamily="49" charset="-122"/>
                </a:rPr>
                <a:t>音</a:t>
              </a:r>
            </a:p>
            <a:p>
              <a:pPr algn="ctr" eaLnBrk="1" hangingPunct="1"/>
              <a:r>
                <a:rPr lang="zh-CN" altLang="en-US" b="1">
                  <a:solidFill>
                    <a:schemeClr val="bg2"/>
                  </a:solidFill>
                  <a:latin typeface="楷体_GB2312" pitchFamily="49" charset="-122"/>
                  <a:ea typeface="楷体_GB2312" pitchFamily="49" charset="-122"/>
                </a:rPr>
                <a:t>型</a:t>
              </a:r>
            </a:p>
          </p:txBody>
        </p:sp>
        <p:sp>
          <p:nvSpPr>
            <p:cNvPr id="8207" name="Rectangle 26">
              <a:extLst>
                <a:ext uri="{FF2B5EF4-FFF2-40B4-BE49-F238E27FC236}">
                  <a16:creationId xmlns:a16="http://schemas.microsoft.com/office/drawing/2014/main" id="{4B87CB90-897B-40A9-A188-3FC10A7CC99F}"/>
                </a:ext>
              </a:extLst>
            </p:cNvPr>
            <p:cNvSpPr>
              <a:spLocks noChangeArrowheads="1"/>
            </p:cNvSpPr>
            <p:nvPr/>
          </p:nvSpPr>
          <p:spPr bwMode="auto">
            <a:xfrm>
              <a:off x="4328" y="2730"/>
              <a:ext cx="325" cy="103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a:solidFill>
                    <a:schemeClr val="bg2"/>
                  </a:solidFill>
                  <a:latin typeface="楷体_GB2312" pitchFamily="49" charset="-122"/>
                  <a:ea typeface="楷体_GB2312" pitchFamily="49" charset="-122"/>
                </a:rPr>
                <a:t>图</a:t>
              </a:r>
            </a:p>
            <a:p>
              <a:pPr algn="ctr" eaLnBrk="1" hangingPunct="1"/>
              <a:r>
                <a:rPr lang="zh-CN" altLang="en-US" b="1">
                  <a:solidFill>
                    <a:schemeClr val="bg2"/>
                  </a:solidFill>
                  <a:latin typeface="楷体_GB2312" pitchFamily="49" charset="-122"/>
                  <a:ea typeface="楷体_GB2312" pitchFamily="49" charset="-122"/>
                </a:rPr>
                <a:t>像</a:t>
              </a:r>
            </a:p>
            <a:p>
              <a:pPr algn="ctr" eaLnBrk="1" hangingPunct="1"/>
              <a:r>
                <a:rPr lang="zh-CN" altLang="en-US" b="1">
                  <a:solidFill>
                    <a:schemeClr val="bg2"/>
                  </a:solidFill>
                  <a:latin typeface="楷体_GB2312" pitchFamily="49" charset="-122"/>
                  <a:ea typeface="楷体_GB2312" pitchFamily="49" charset="-122"/>
                </a:rPr>
                <a:t>型</a:t>
              </a:r>
            </a:p>
          </p:txBody>
        </p:sp>
        <p:sp>
          <p:nvSpPr>
            <p:cNvPr id="8208" name="Rectangle 27">
              <a:extLst>
                <a:ext uri="{FF2B5EF4-FFF2-40B4-BE49-F238E27FC236}">
                  <a16:creationId xmlns:a16="http://schemas.microsoft.com/office/drawing/2014/main" id="{DB52FA81-8E5D-48D6-BDD7-A63C2E1A63E0}"/>
                </a:ext>
              </a:extLst>
            </p:cNvPr>
            <p:cNvSpPr>
              <a:spLocks noChangeArrowheads="1"/>
            </p:cNvSpPr>
            <p:nvPr/>
          </p:nvSpPr>
          <p:spPr bwMode="auto">
            <a:xfrm>
              <a:off x="4727" y="2720"/>
              <a:ext cx="324" cy="1039"/>
            </a:xfrm>
            <a:prstGeom prst="rect">
              <a:avLst/>
            </a:prstGeom>
            <a:noFill/>
            <a:ln w="12700" algn="ctr">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a:solidFill>
                    <a:schemeClr val="bg2"/>
                  </a:solidFill>
                  <a:latin typeface="楷体_GB2312" pitchFamily="49" charset="-122"/>
                  <a:ea typeface="楷体_GB2312" pitchFamily="49" charset="-122"/>
                </a:rPr>
                <a:t>逻</a:t>
              </a:r>
            </a:p>
            <a:p>
              <a:pPr algn="ctr" eaLnBrk="1" hangingPunct="1"/>
              <a:r>
                <a:rPr lang="zh-CN" altLang="en-US" b="1">
                  <a:solidFill>
                    <a:schemeClr val="bg2"/>
                  </a:solidFill>
                  <a:latin typeface="楷体_GB2312" pitchFamily="49" charset="-122"/>
                  <a:ea typeface="楷体_GB2312" pitchFamily="49" charset="-122"/>
                </a:rPr>
                <a:t>辑</a:t>
              </a:r>
            </a:p>
            <a:p>
              <a:pPr algn="ctr" eaLnBrk="1" hangingPunct="1"/>
              <a:r>
                <a:rPr lang="zh-CN" altLang="en-US" b="1">
                  <a:solidFill>
                    <a:schemeClr val="bg2"/>
                  </a:solidFill>
                  <a:latin typeface="楷体_GB2312" pitchFamily="49" charset="-122"/>
                  <a:ea typeface="楷体_GB2312" pitchFamily="49" charset="-122"/>
                </a:rPr>
                <a:t>型</a:t>
              </a:r>
            </a:p>
          </p:txBody>
        </p:sp>
        <p:sp>
          <p:nvSpPr>
            <p:cNvPr id="8209" name="Line 28">
              <a:extLst>
                <a:ext uri="{FF2B5EF4-FFF2-40B4-BE49-F238E27FC236}">
                  <a16:creationId xmlns:a16="http://schemas.microsoft.com/office/drawing/2014/main" id="{77B3A6EE-E728-42AE-A586-C88D339095B1}"/>
                </a:ext>
              </a:extLst>
            </p:cNvPr>
            <p:cNvSpPr>
              <a:spLocks noChangeShapeType="1"/>
            </p:cNvSpPr>
            <p:nvPr/>
          </p:nvSpPr>
          <p:spPr bwMode="auto">
            <a:xfrm>
              <a:off x="1777" y="1915"/>
              <a:ext cx="2304" cy="8"/>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0" name="Line 29">
              <a:extLst>
                <a:ext uri="{FF2B5EF4-FFF2-40B4-BE49-F238E27FC236}">
                  <a16:creationId xmlns:a16="http://schemas.microsoft.com/office/drawing/2014/main" id="{AC8F5034-A56A-4728-BE35-2E145AF5D5AD}"/>
                </a:ext>
              </a:extLst>
            </p:cNvPr>
            <p:cNvSpPr>
              <a:spLocks noChangeShapeType="1"/>
            </p:cNvSpPr>
            <p:nvPr/>
          </p:nvSpPr>
          <p:spPr bwMode="auto">
            <a:xfrm flipH="1">
              <a:off x="2872" y="1801"/>
              <a:ext cx="0" cy="122"/>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1" name="Line 30">
              <a:extLst>
                <a:ext uri="{FF2B5EF4-FFF2-40B4-BE49-F238E27FC236}">
                  <a16:creationId xmlns:a16="http://schemas.microsoft.com/office/drawing/2014/main" id="{3BCAF567-FB2F-4E0A-B61A-2DFAB011ECCB}"/>
                </a:ext>
              </a:extLst>
            </p:cNvPr>
            <p:cNvSpPr>
              <a:spLocks noChangeShapeType="1"/>
            </p:cNvSpPr>
            <p:nvPr/>
          </p:nvSpPr>
          <p:spPr bwMode="auto">
            <a:xfrm flipH="1">
              <a:off x="4079" y="1921"/>
              <a:ext cx="0" cy="113"/>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2" name="Line 31">
              <a:extLst>
                <a:ext uri="{FF2B5EF4-FFF2-40B4-BE49-F238E27FC236}">
                  <a16:creationId xmlns:a16="http://schemas.microsoft.com/office/drawing/2014/main" id="{52DE041B-410C-444E-9020-6340730AC1B1}"/>
                </a:ext>
              </a:extLst>
            </p:cNvPr>
            <p:cNvSpPr>
              <a:spLocks noChangeShapeType="1"/>
            </p:cNvSpPr>
            <p:nvPr/>
          </p:nvSpPr>
          <p:spPr bwMode="auto">
            <a:xfrm flipH="1">
              <a:off x="1757" y="1911"/>
              <a:ext cx="8" cy="171"/>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3" name="Line 32">
              <a:extLst>
                <a:ext uri="{FF2B5EF4-FFF2-40B4-BE49-F238E27FC236}">
                  <a16:creationId xmlns:a16="http://schemas.microsoft.com/office/drawing/2014/main" id="{34C405FE-69DD-413A-9A93-1E07C8959CB5}"/>
                </a:ext>
              </a:extLst>
            </p:cNvPr>
            <p:cNvSpPr>
              <a:spLocks noChangeShapeType="1"/>
            </p:cNvSpPr>
            <p:nvPr/>
          </p:nvSpPr>
          <p:spPr bwMode="auto">
            <a:xfrm flipV="1">
              <a:off x="2789" y="2522"/>
              <a:ext cx="2442" cy="8"/>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4" name="Line 33">
              <a:extLst>
                <a:ext uri="{FF2B5EF4-FFF2-40B4-BE49-F238E27FC236}">
                  <a16:creationId xmlns:a16="http://schemas.microsoft.com/office/drawing/2014/main" id="{3F84E392-C740-4FAC-8BC6-E77349780084}"/>
                </a:ext>
              </a:extLst>
            </p:cNvPr>
            <p:cNvSpPr>
              <a:spLocks noChangeShapeType="1"/>
            </p:cNvSpPr>
            <p:nvPr/>
          </p:nvSpPr>
          <p:spPr bwMode="auto">
            <a:xfrm>
              <a:off x="1354" y="2570"/>
              <a:ext cx="722" cy="1"/>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5" name="Line 34">
              <a:extLst>
                <a:ext uri="{FF2B5EF4-FFF2-40B4-BE49-F238E27FC236}">
                  <a16:creationId xmlns:a16="http://schemas.microsoft.com/office/drawing/2014/main" id="{FE28B36F-96E6-40C4-86C4-1EC1BFC544DD}"/>
                </a:ext>
              </a:extLst>
            </p:cNvPr>
            <p:cNvSpPr>
              <a:spLocks noChangeShapeType="1"/>
            </p:cNvSpPr>
            <p:nvPr/>
          </p:nvSpPr>
          <p:spPr bwMode="auto">
            <a:xfrm flipH="1">
              <a:off x="1710" y="2432"/>
              <a:ext cx="0" cy="122"/>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6" name="Line 35">
              <a:extLst>
                <a:ext uri="{FF2B5EF4-FFF2-40B4-BE49-F238E27FC236}">
                  <a16:creationId xmlns:a16="http://schemas.microsoft.com/office/drawing/2014/main" id="{4FBEDF00-B284-471A-8A0C-9B6BA8722D54}"/>
                </a:ext>
              </a:extLst>
            </p:cNvPr>
            <p:cNvSpPr>
              <a:spLocks noChangeShapeType="1"/>
            </p:cNvSpPr>
            <p:nvPr/>
          </p:nvSpPr>
          <p:spPr bwMode="auto">
            <a:xfrm flipH="1">
              <a:off x="3178" y="2545"/>
              <a:ext cx="0" cy="187"/>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7" name="Line 36">
              <a:extLst>
                <a:ext uri="{FF2B5EF4-FFF2-40B4-BE49-F238E27FC236}">
                  <a16:creationId xmlns:a16="http://schemas.microsoft.com/office/drawing/2014/main" id="{8EB0081D-2F53-4FCD-9824-86A8EDC38A82}"/>
                </a:ext>
              </a:extLst>
            </p:cNvPr>
            <p:cNvSpPr>
              <a:spLocks noChangeShapeType="1"/>
            </p:cNvSpPr>
            <p:nvPr/>
          </p:nvSpPr>
          <p:spPr bwMode="auto">
            <a:xfrm flipH="1">
              <a:off x="3656" y="2527"/>
              <a:ext cx="0" cy="203"/>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8" name="Line 37">
              <a:extLst>
                <a:ext uri="{FF2B5EF4-FFF2-40B4-BE49-F238E27FC236}">
                  <a16:creationId xmlns:a16="http://schemas.microsoft.com/office/drawing/2014/main" id="{A21772A7-F84F-424A-9CE2-6B8E8016ADB8}"/>
                </a:ext>
              </a:extLst>
            </p:cNvPr>
            <p:cNvSpPr>
              <a:spLocks noChangeShapeType="1"/>
            </p:cNvSpPr>
            <p:nvPr/>
          </p:nvSpPr>
          <p:spPr bwMode="auto">
            <a:xfrm>
              <a:off x="4464" y="2533"/>
              <a:ext cx="0" cy="196"/>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19" name="Line 38">
              <a:extLst>
                <a:ext uri="{FF2B5EF4-FFF2-40B4-BE49-F238E27FC236}">
                  <a16:creationId xmlns:a16="http://schemas.microsoft.com/office/drawing/2014/main" id="{F29EC6CC-BB03-49CA-AD76-C18DFBAA8DD5}"/>
                </a:ext>
              </a:extLst>
            </p:cNvPr>
            <p:cNvSpPr>
              <a:spLocks noChangeShapeType="1"/>
            </p:cNvSpPr>
            <p:nvPr/>
          </p:nvSpPr>
          <p:spPr bwMode="auto">
            <a:xfrm flipH="1">
              <a:off x="1363" y="2556"/>
              <a:ext cx="0" cy="139"/>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20" name="Line 39">
              <a:extLst>
                <a:ext uri="{FF2B5EF4-FFF2-40B4-BE49-F238E27FC236}">
                  <a16:creationId xmlns:a16="http://schemas.microsoft.com/office/drawing/2014/main" id="{DFC0EAFA-2747-43CB-91FD-F4EB5B51B5B5}"/>
                </a:ext>
              </a:extLst>
            </p:cNvPr>
            <p:cNvSpPr>
              <a:spLocks noChangeShapeType="1"/>
            </p:cNvSpPr>
            <p:nvPr/>
          </p:nvSpPr>
          <p:spPr bwMode="auto">
            <a:xfrm flipH="1">
              <a:off x="2076" y="2594"/>
              <a:ext cx="0" cy="122"/>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21" name="Line 40">
              <a:extLst>
                <a:ext uri="{FF2B5EF4-FFF2-40B4-BE49-F238E27FC236}">
                  <a16:creationId xmlns:a16="http://schemas.microsoft.com/office/drawing/2014/main" id="{1C6E620A-A88F-4576-A942-FD788C20CF56}"/>
                </a:ext>
              </a:extLst>
            </p:cNvPr>
            <p:cNvSpPr>
              <a:spLocks noChangeShapeType="1"/>
            </p:cNvSpPr>
            <p:nvPr/>
          </p:nvSpPr>
          <p:spPr bwMode="auto">
            <a:xfrm flipH="1">
              <a:off x="4029" y="2398"/>
              <a:ext cx="0" cy="122"/>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22" name="Line 41">
              <a:extLst>
                <a:ext uri="{FF2B5EF4-FFF2-40B4-BE49-F238E27FC236}">
                  <a16:creationId xmlns:a16="http://schemas.microsoft.com/office/drawing/2014/main" id="{9C8DADFD-FFE8-4BD3-ADA4-9D2E6EF332B7}"/>
                </a:ext>
              </a:extLst>
            </p:cNvPr>
            <p:cNvSpPr>
              <a:spLocks noChangeShapeType="1"/>
            </p:cNvSpPr>
            <p:nvPr/>
          </p:nvSpPr>
          <p:spPr bwMode="auto">
            <a:xfrm flipH="1">
              <a:off x="5227" y="2518"/>
              <a:ext cx="0" cy="187"/>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23" name="Line 42">
              <a:extLst>
                <a:ext uri="{FF2B5EF4-FFF2-40B4-BE49-F238E27FC236}">
                  <a16:creationId xmlns:a16="http://schemas.microsoft.com/office/drawing/2014/main" id="{EB19B8E5-304B-448D-BCF8-8DCC72E8BB56}"/>
                </a:ext>
              </a:extLst>
            </p:cNvPr>
            <p:cNvSpPr>
              <a:spLocks noChangeShapeType="1"/>
            </p:cNvSpPr>
            <p:nvPr/>
          </p:nvSpPr>
          <p:spPr bwMode="auto">
            <a:xfrm>
              <a:off x="4082" y="2524"/>
              <a:ext cx="0" cy="203"/>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24" name="Line 43">
              <a:extLst>
                <a:ext uri="{FF2B5EF4-FFF2-40B4-BE49-F238E27FC236}">
                  <a16:creationId xmlns:a16="http://schemas.microsoft.com/office/drawing/2014/main" id="{05BFD35A-EA6D-4C7F-BDFB-10DA16016913}"/>
                </a:ext>
              </a:extLst>
            </p:cNvPr>
            <p:cNvSpPr>
              <a:spLocks noChangeShapeType="1"/>
            </p:cNvSpPr>
            <p:nvPr/>
          </p:nvSpPr>
          <p:spPr bwMode="auto">
            <a:xfrm>
              <a:off x="4850" y="2529"/>
              <a:ext cx="1" cy="179"/>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sp>
          <p:nvSpPr>
            <p:cNvPr id="8225" name="Line 44">
              <a:extLst>
                <a:ext uri="{FF2B5EF4-FFF2-40B4-BE49-F238E27FC236}">
                  <a16:creationId xmlns:a16="http://schemas.microsoft.com/office/drawing/2014/main" id="{FBA4F6D1-CB19-4975-9A64-8BAAEEB9683C}"/>
                </a:ext>
              </a:extLst>
            </p:cNvPr>
            <p:cNvSpPr>
              <a:spLocks noChangeShapeType="1"/>
            </p:cNvSpPr>
            <p:nvPr/>
          </p:nvSpPr>
          <p:spPr bwMode="auto">
            <a:xfrm flipH="1">
              <a:off x="2795" y="2535"/>
              <a:ext cx="8" cy="204"/>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pPr algn="ctr"/>
              <a:endParaRPr lang="zh-CN" altLang="en-US"/>
            </a:p>
          </p:txBody>
        </p:sp>
      </p:grpSp>
    </p:spTree>
  </p:cSld>
  <p:clrMapOvr>
    <a:masterClrMapping/>
  </p:clrMapOvr>
  <p:transition>
    <p:pull dir="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a:extLst>
              <a:ext uri="{FF2B5EF4-FFF2-40B4-BE49-F238E27FC236}">
                <a16:creationId xmlns:a16="http://schemas.microsoft.com/office/drawing/2014/main" id="{1CA4287E-0450-4BCA-92E7-45AA96D5FDF4}"/>
              </a:ext>
            </a:extLst>
          </p:cNvPr>
          <p:cNvSpPr>
            <a:spLocks noGrp="1" noChangeArrowheads="1"/>
          </p:cNvSpPr>
          <p:nvPr>
            <p:ph type="body" idx="1"/>
          </p:nvPr>
        </p:nvSpPr>
        <p:spPr>
          <a:xfrm>
            <a:off x="1354139" y="300038"/>
            <a:ext cx="7775325" cy="6151562"/>
          </a:xfrm>
        </p:spPr>
        <p:txBody>
          <a:bodyPr/>
          <a:lstStyle/>
          <a:p>
            <a:pPr eaLnBrk="1" hangingPunct="1">
              <a:lnSpc>
                <a:spcPct val="150000"/>
              </a:lnSpc>
              <a:buFontTx/>
              <a:buNone/>
            </a:pPr>
            <a:r>
              <a:rPr lang="zh-CN" altLang="zh-CN" b="1" dirty="0">
                <a:solidFill>
                  <a:srgbClr val="0000FF"/>
                </a:solidFill>
                <a:latin typeface="楷体_GB2312" pitchFamily="49" charset="-122"/>
                <a:ea typeface="楷体_GB2312" pitchFamily="49" charset="-122"/>
              </a:rPr>
              <a:t>一、物流信息系统软硬件平台的发展趋势</a:t>
            </a:r>
          </a:p>
          <a:p>
            <a:pPr eaLnBrk="1" hangingPunct="1">
              <a:lnSpc>
                <a:spcPct val="150000"/>
              </a:lnSpc>
              <a:buFontTx/>
              <a:buNone/>
            </a:pPr>
            <a:endParaRPr lang="en-US" altLang="zh-CN" dirty="0">
              <a:ea typeface="宋体" panose="02010600030101010101" pitchFamily="2" charset="-122"/>
            </a:endParaRPr>
          </a:p>
          <a:p>
            <a:pPr eaLnBrk="1" hangingPunct="1">
              <a:lnSpc>
                <a:spcPct val="150000"/>
              </a:lnSpc>
              <a:buFontTx/>
              <a:buNone/>
            </a:pPr>
            <a:r>
              <a:rPr lang="en-US" altLang="zh-CN" dirty="0">
                <a:ea typeface="宋体" panose="02010600030101010101" pitchFamily="2" charset="-122"/>
              </a:rPr>
              <a:t>           </a:t>
            </a:r>
            <a:r>
              <a:rPr lang="zh-CN" altLang="zh-CN" b="1" dirty="0">
                <a:latin typeface="楷体_GB2312" pitchFamily="49" charset="-122"/>
                <a:ea typeface="楷体_GB2312" pitchFamily="49" charset="-122"/>
              </a:rPr>
              <a:t>是物流信息化的基础</a:t>
            </a:r>
            <a:r>
              <a:rPr lang="zh-CN" altLang="en-US" b="1" dirty="0">
                <a:latin typeface="楷体_GB2312" pitchFamily="49" charset="-122"/>
                <a:ea typeface="楷体_GB2312" pitchFamily="49" charset="-122"/>
              </a:rPr>
              <a:t>，</a:t>
            </a:r>
            <a:r>
              <a:rPr lang="zh-CN" altLang="zh-CN" b="1" dirty="0">
                <a:latin typeface="楷体_GB2312" pitchFamily="49" charset="-122"/>
                <a:ea typeface="楷体_GB2312" pitchFamily="49" charset="-122"/>
              </a:rPr>
              <a:t>物流信息化的一个根本标志就是其应用平台的信息化集成建设。</a:t>
            </a:r>
            <a:endParaRPr lang="zh-CN" altLang="en-US" b="1" dirty="0">
              <a:latin typeface="楷体_GB2312" pitchFamily="49" charset="-122"/>
              <a:ea typeface="楷体_GB2312" pitchFamily="49" charset="-122"/>
            </a:endParaRPr>
          </a:p>
          <a:p>
            <a:pPr eaLnBrk="1" hangingPunct="1">
              <a:lnSpc>
                <a:spcPct val="150000"/>
              </a:lnSpc>
              <a:buFontTx/>
              <a:buNone/>
            </a:pPr>
            <a:endParaRPr lang="zh-CN" altLang="en-US" sz="2800" dirty="0">
              <a:latin typeface="楷体_GB2312" pitchFamily="49" charset="-122"/>
              <a:ea typeface="楷体_GB2312" pitchFamily="49" charset="-122"/>
            </a:endParaRPr>
          </a:p>
        </p:txBody>
      </p:sp>
    </p:spTree>
  </p:cSld>
  <p:clrMapOvr>
    <a:masterClrMapping/>
  </p:clrMapOvr>
  <p:transition>
    <p:pull dir="l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3">
            <a:extLst>
              <a:ext uri="{FF2B5EF4-FFF2-40B4-BE49-F238E27FC236}">
                <a16:creationId xmlns:a16="http://schemas.microsoft.com/office/drawing/2014/main" id="{8728990E-13F7-4993-8158-405F86B384F6}"/>
              </a:ext>
            </a:extLst>
          </p:cNvPr>
          <p:cNvSpPr>
            <a:spLocks noGrp="1" noChangeArrowheads="1"/>
          </p:cNvSpPr>
          <p:nvPr>
            <p:ph type="body" idx="1"/>
          </p:nvPr>
        </p:nvSpPr>
        <p:spPr>
          <a:xfrm>
            <a:off x="1235075" y="288926"/>
            <a:ext cx="7486650" cy="5686425"/>
          </a:xfrm>
        </p:spPr>
        <p:txBody>
          <a:bodyPr/>
          <a:lstStyle/>
          <a:p>
            <a:pPr eaLnBrk="1" hangingPunct="1">
              <a:lnSpc>
                <a:spcPct val="150000"/>
              </a:lnSpc>
              <a:buFontTx/>
              <a:buNone/>
            </a:pPr>
            <a:r>
              <a:rPr lang="zh-CN" altLang="zh-CN" b="1" dirty="0">
                <a:solidFill>
                  <a:srgbClr val="0000FF"/>
                </a:solidFill>
                <a:latin typeface="楷体_GB2312" pitchFamily="49" charset="-122"/>
                <a:ea typeface="楷体_GB2312" pitchFamily="49" charset="-122"/>
              </a:rPr>
              <a:t>（一）物流信息系统硬件平台发展概况</a:t>
            </a:r>
          </a:p>
          <a:p>
            <a:pPr>
              <a:lnSpc>
                <a:spcPct val="150000"/>
              </a:lnSpc>
              <a:buFontTx/>
              <a:buNone/>
            </a:pPr>
            <a:r>
              <a:rPr lang="en-US" altLang="zh-CN" b="1"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物流信息系统目前主要有三大硬件平台：</a:t>
            </a:r>
            <a:endParaRPr lang="en-US" altLang="zh-CN" sz="2800" dirty="0">
              <a:latin typeface="楷体_GB2312" pitchFamily="49" charset="-122"/>
              <a:ea typeface="楷体_GB2312" pitchFamily="49" charset="-122"/>
            </a:endParaRPr>
          </a:p>
          <a:p>
            <a:pPr>
              <a:lnSpc>
                <a:spcPct val="150000"/>
              </a:lnSpc>
              <a:buFontTx/>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1.Oracle </a:t>
            </a:r>
            <a:r>
              <a:rPr lang="zh-CN" altLang="zh-CN" sz="2800" dirty="0">
                <a:latin typeface="楷体_GB2312" pitchFamily="49" charset="-122"/>
                <a:ea typeface="楷体_GB2312" pitchFamily="49" charset="-122"/>
              </a:rPr>
              <a:t>与</a:t>
            </a:r>
            <a:r>
              <a:rPr lang="en-US" altLang="zh-CN" sz="2800" dirty="0">
                <a:latin typeface="楷体_GB2312" pitchFamily="49" charset="-122"/>
                <a:ea typeface="楷体_GB2312" pitchFamily="49" charset="-122"/>
              </a:rPr>
              <a:t>Sun </a:t>
            </a:r>
            <a:r>
              <a:rPr lang="zh-CN" altLang="zh-CN" sz="2800" dirty="0">
                <a:latin typeface="楷体_GB2312" pitchFamily="49" charset="-122"/>
                <a:ea typeface="楷体_GB2312" pitchFamily="49" charset="-122"/>
              </a:rPr>
              <a:t>领导的基于</a:t>
            </a:r>
            <a:r>
              <a:rPr lang="en-US" altLang="zh-CN" sz="2800" dirty="0">
                <a:latin typeface="楷体_GB2312" pitchFamily="49" charset="-122"/>
                <a:ea typeface="楷体_GB2312" pitchFamily="49" charset="-122"/>
              </a:rPr>
              <a:t>UNIX/JAVA  </a:t>
            </a:r>
            <a:r>
              <a:rPr lang="zh-CN" altLang="zh-CN" sz="2800" dirty="0">
                <a:latin typeface="楷体_GB2312" pitchFamily="49" charset="-122"/>
                <a:ea typeface="楷体_GB2312" pitchFamily="49" charset="-122"/>
              </a:rPr>
              <a:t>的解决方案。</a:t>
            </a:r>
            <a:endParaRPr lang="en-US" altLang="zh-CN" sz="2800" dirty="0">
              <a:latin typeface="楷体_GB2312" pitchFamily="49" charset="-122"/>
              <a:ea typeface="楷体_GB2312" pitchFamily="49" charset="-122"/>
            </a:endParaRPr>
          </a:p>
          <a:p>
            <a:pPr>
              <a:lnSpc>
                <a:spcPct val="150000"/>
              </a:lnSpc>
              <a:buFontTx/>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2.</a:t>
            </a:r>
            <a:r>
              <a:rPr lang="zh-CN" altLang="zh-CN" sz="2800" dirty="0">
                <a:latin typeface="楷体_GB2312" pitchFamily="49" charset="-122"/>
                <a:ea typeface="楷体_GB2312" pitchFamily="49" charset="-122"/>
              </a:rPr>
              <a:t>微软的</a:t>
            </a:r>
            <a:r>
              <a:rPr lang="en-US" altLang="zh-CN" sz="2800" dirty="0">
                <a:latin typeface="楷体_GB2312" pitchFamily="49" charset="-122"/>
                <a:ea typeface="楷体_GB2312" pitchFamily="49" charset="-122"/>
              </a:rPr>
              <a:t>NT</a:t>
            </a:r>
            <a:r>
              <a:rPr lang="zh-CN" altLang="zh-CN" sz="2800" dirty="0">
                <a:latin typeface="楷体_GB2312" pitchFamily="49" charset="-122"/>
                <a:ea typeface="楷体_GB2312" pitchFamily="49" charset="-122"/>
              </a:rPr>
              <a:t>和</a:t>
            </a:r>
            <a:r>
              <a:rPr lang="en-US" altLang="zh-CN" sz="2800" dirty="0">
                <a:latin typeface="楷体_GB2312" pitchFamily="49" charset="-122"/>
                <a:ea typeface="楷体_GB2312" pitchFamily="49" charset="-122"/>
              </a:rPr>
              <a:t>Windows</a:t>
            </a:r>
            <a:r>
              <a:rPr lang="zh-CN" altLang="zh-CN" sz="2800" dirty="0">
                <a:latin typeface="楷体_GB2312" pitchFamily="49" charset="-122"/>
                <a:ea typeface="楷体_GB2312" pitchFamily="49" charset="-122"/>
              </a:rPr>
              <a:t>解决方案。</a:t>
            </a:r>
            <a:endParaRPr lang="en-US" altLang="zh-CN" sz="2800" dirty="0">
              <a:latin typeface="楷体_GB2312" pitchFamily="49" charset="-122"/>
              <a:ea typeface="楷体_GB2312" pitchFamily="49" charset="-122"/>
            </a:endParaRPr>
          </a:p>
          <a:p>
            <a:pPr>
              <a:lnSpc>
                <a:spcPct val="150000"/>
              </a:lnSpc>
              <a:buFontTx/>
              <a:buNone/>
            </a:pPr>
            <a:r>
              <a:rPr lang="zh-CN" altLang="en-US" sz="2800"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3.IBM</a:t>
            </a:r>
            <a:r>
              <a:rPr lang="zh-CN" altLang="zh-CN" sz="2800" dirty="0">
                <a:latin typeface="楷体_GB2312" pitchFamily="49" charset="-122"/>
                <a:ea typeface="楷体_GB2312" pitchFamily="49" charset="-122"/>
              </a:rPr>
              <a:t>的定制化解决方案。</a:t>
            </a:r>
            <a:endParaRPr lang="zh-CN" altLang="en-US" sz="2800" dirty="0">
              <a:latin typeface="楷体_GB2312" pitchFamily="49" charset="-122"/>
              <a:ea typeface="楷体_GB2312" pitchFamily="49" charset="-122"/>
            </a:endParaRPr>
          </a:p>
        </p:txBody>
      </p:sp>
    </p:spTree>
  </p:cSld>
  <p:clrMapOvr>
    <a:masterClrMapping/>
  </p:clrMapOvr>
  <p:transition>
    <p:pull dir="l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a:extLst>
              <a:ext uri="{FF2B5EF4-FFF2-40B4-BE49-F238E27FC236}">
                <a16:creationId xmlns:a16="http://schemas.microsoft.com/office/drawing/2014/main" id="{B686BEFF-B797-4F3F-B891-6D7B8D89D8BE}"/>
              </a:ext>
            </a:extLst>
          </p:cNvPr>
          <p:cNvSpPr>
            <a:spLocks noGrp="1" noChangeArrowheads="1"/>
          </p:cNvSpPr>
          <p:nvPr>
            <p:ph type="body" idx="1"/>
          </p:nvPr>
        </p:nvSpPr>
        <p:spPr>
          <a:xfrm>
            <a:off x="1496616" y="260648"/>
            <a:ext cx="7119118" cy="4332287"/>
          </a:xfrm>
        </p:spPr>
        <p:txBody>
          <a:bodyPr/>
          <a:lstStyle/>
          <a:p>
            <a:pPr>
              <a:lnSpc>
                <a:spcPct val="150000"/>
              </a:lnSpc>
              <a:buNone/>
            </a:pPr>
            <a:r>
              <a:rPr lang="zh-CN" altLang="zh-CN" dirty="0">
                <a:solidFill>
                  <a:srgbClr val="0000FF"/>
                </a:solidFill>
                <a:latin typeface="楷体_GB2312" pitchFamily="49" charset="-122"/>
                <a:ea typeface="楷体_GB2312" pitchFamily="49" charset="-122"/>
              </a:rPr>
              <a:t>（一）物流信息系统硬件平台发展概况</a:t>
            </a:r>
            <a:endParaRPr lang="en-US" altLang="zh-CN" dirty="0">
              <a:solidFill>
                <a:srgbClr val="0000FF"/>
              </a:solidFill>
              <a:latin typeface="楷体_GB2312" pitchFamily="49" charset="-122"/>
              <a:ea typeface="楷体_GB2312" pitchFamily="49" charset="-122"/>
            </a:endParaRPr>
          </a:p>
          <a:p>
            <a:pPr>
              <a:lnSpc>
                <a:spcPct val="150000"/>
              </a:lnSpc>
              <a:buNone/>
            </a:pPr>
            <a:endParaRPr lang="zh-CN" altLang="zh-CN" dirty="0">
              <a:solidFill>
                <a:srgbClr val="0000FF"/>
              </a:solidFill>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a:t>
            </a:r>
            <a:r>
              <a:rPr lang="zh-CN" altLang="zh-CN" b="1" dirty="0">
                <a:latin typeface="楷体_GB2312" pitchFamily="49" charset="-122"/>
                <a:ea typeface="楷体_GB2312" pitchFamily="49" charset="-122"/>
              </a:rPr>
              <a:t>物流信息系统硬件平台的选择是建立在对费用、可扩展性、易用性和可靠性进行权衡的基础之上</a:t>
            </a:r>
            <a:r>
              <a:rPr lang="zh-CN" altLang="en-US" b="1" dirty="0">
                <a:latin typeface="楷体_GB2312" pitchFamily="49" charset="-122"/>
                <a:ea typeface="楷体_GB2312" pitchFamily="49" charset="-122"/>
              </a:rPr>
              <a:t>。</a:t>
            </a:r>
            <a:endParaRPr lang="en-US" altLang="zh-CN" b="1" dirty="0">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p:txBody>
      </p:sp>
    </p:spTree>
  </p:cSld>
  <p:clrMapOvr>
    <a:masterClrMapping/>
  </p:clrMapOvr>
  <p:transition>
    <p:pull dir="l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a:extLst>
              <a:ext uri="{FF2B5EF4-FFF2-40B4-BE49-F238E27FC236}">
                <a16:creationId xmlns:a16="http://schemas.microsoft.com/office/drawing/2014/main" id="{511E19B7-FF1E-4558-8F0F-7AD6315EA37E}"/>
              </a:ext>
            </a:extLst>
          </p:cNvPr>
          <p:cNvSpPr>
            <a:spLocks noGrp="1" noChangeArrowheads="1"/>
          </p:cNvSpPr>
          <p:nvPr>
            <p:ph type="body" idx="1"/>
          </p:nvPr>
        </p:nvSpPr>
        <p:spPr>
          <a:xfrm>
            <a:off x="858839" y="0"/>
            <a:ext cx="8174037" cy="4795838"/>
          </a:xfrm>
        </p:spPr>
        <p:txBody>
          <a:bodyPr/>
          <a:lstStyle/>
          <a:p>
            <a:pPr>
              <a:lnSpc>
                <a:spcPct val="150000"/>
              </a:lnSpc>
              <a:buFontTx/>
              <a:buNone/>
            </a:pPr>
            <a:r>
              <a:rPr lang="zh-CN" altLang="zh-CN" b="1" dirty="0">
                <a:solidFill>
                  <a:srgbClr val="0000FF"/>
                </a:solidFill>
                <a:latin typeface="楷体_GB2312" pitchFamily="49" charset="-122"/>
                <a:ea typeface="楷体_GB2312" pitchFamily="49" charset="-122"/>
              </a:rPr>
              <a:t>（二）物流信息系统软件平台发展概况</a:t>
            </a:r>
          </a:p>
          <a:p>
            <a:pPr>
              <a:lnSpc>
                <a:spcPct val="150000"/>
              </a:lnSpc>
              <a:buFontTx/>
              <a:buNone/>
            </a:pPr>
            <a:r>
              <a:rPr lang="en-US" altLang="zh-CN" b="1" dirty="0">
                <a:latin typeface="楷体_GB2312" pitchFamily="49" charset="-122"/>
                <a:ea typeface="楷体_GB2312" pitchFamily="49" charset="-122"/>
              </a:rPr>
              <a:t>      </a:t>
            </a:r>
            <a:r>
              <a:rPr lang="en-US" altLang="zh-CN" sz="2800" dirty="0">
                <a:latin typeface="楷体_GB2312" pitchFamily="49" charset="-122"/>
                <a:ea typeface="楷体_GB2312" pitchFamily="49" charset="-122"/>
              </a:rPr>
              <a:t>1.</a:t>
            </a:r>
            <a:r>
              <a:rPr lang="zh-CN" altLang="zh-CN" sz="2800" dirty="0">
                <a:latin typeface="楷体_GB2312" pitchFamily="49" charset="-122"/>
                <a:ea typeface="楷体_GB2312" pitchFamily="49" charset="-122"/>
              </a:rPr>
              <a:t>物流信息系统软件平台的重点应用领域的产品构成格局已经基本确定</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p:txBody>
      </p:sp>
      <p:graphicFrame>
        <p:nvGraphicFramePr>
          <p:cNvPr id="3" name="表格 2">
            <a:extLst>
              <a:ext uri="{FF2B5EF4-FFF2-40B4-BE49-F238E27FC236}">
                <a16:creationId xmlns:a16="http://schemas.microsoft.com/office/drawing/2014/main" id="{BA1C295D-04DC-4388-8303-5B072546FA30}"/>
              </a:ext>
            </a:extLst>
          </p:cNvPr>
          <p:cNvGraphicFramePr>
            <a:graphicFrameLocks noGrp="1"/>
          </p:cNvGraphicFramePr>
          <p:nvPr>
            <p:extLst>
              <p:ext uri="{D42A27DB-BD31-4B8C-83A1-F6EECF244321}">
                <p14:modId xmlns:p14="http://schemas.microsoft.com/office/powerpoint/2010/main" val="3043004447"/>
              </p:ext>
            </p:extLst>
          </p:nvPr>
        </p:nvGraphicFramePr>
        <p:xfrm>
          <a:off x="1579564" y="2263776"/>
          <a:ext cx="7100887" cy="4221422"/>
        </p:xfrm>
        <a:graphic>
          <a:graphicData uri="http://schemas.openxmlformats.org/drawingml/2006/table">
            <a:tbl>
              <a:tblPr/>
              <a:tblGrid>
                <a:gridCol w="3325167">
                  <a:extLst>
                    <a:ext uri="{9D8B030D-6E8A-4147-A177-3AD203B41FA5}">
                      <a16:colId xmlns:a16="http://schemas.microsoft.com/office/drawing/2014/main" val="20000"/>
                    </a:ext>
                  </a:extLst>
                </a:gridCol>
                <a:gridCol w="3775720">
                  <a:extLst>
                    <a:ext uri="{9D8B030D-6E8A-4147-A177-3AD203B41FA5}">
                      <a16:colId xmlns:a16="http://schemas.microsoft.com/office/drawing/2014/main" val="20001"/>
                    </a:ext>
                  </a:extLst>
                </a:gridCol>
              </a:tblGrid>
              <a:tr h="621220">
                <a:tc>
                  <a:txBody>
                    <a:bodyPr/>
                    <a:lstStyle/>
                    <a:p>
                      <a:pPr indent="266700" algn="ctr">
                        <a:lnSpc>
                          <a:spcPts val="1650"/>
                        </a:lnSpc>
                        <a:spcBef>
                          <a:spcPts val="600"/>
                        </a:spcBef>
                        <a:spcAft>
                          <a:spcPts val="600"/>
                        </a:spcAft>
                      </a:pPr>
                      <a:endParaRPr lang="en-US" altLang="zh-CN" sz="2400" b="1" kern="100" dirty="0">
                        <a:solidFill>
                          <a:srgbClr val="0000FF"/>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应用领域</a:t>
                      </a:r>
                    </a:p>
                  </a:txBody>
                  <a:tcPr marL="68584" marR="68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650"/>
                        </a:lnSpc>
                        <a:spcBef>
                          <a:spcPts val="600"/>
                        </a:spcBef>
                        <a:spcAft>
                          <a:spcPts val="600"/>
                        </a:spcAft>
                      </a:pPr>
                      <a:endParaRPr lang="en-US" altLang="zh-CN" sz="2400" b="1" kern="100" dirty="0">
                        <a:solidFill>
                          <a:srgbClr val="0000FF"/>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主流软件平台</a:t>
                      </a:r>
                    </a:p>
                  </a:txBody>
                  <a:tcPr marL="68584" marR="68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0068">
                <a:tc>
                  <a:txBody>
                    <a:bodyPr/>
                    <a:lstStyle/>
                    <a:p>
                      <a:pPr indent="266700" algn="ctr">
                        <a:lnSpc>
                          <a:spcPts val="165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电子采购</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650"/>
                        </a:lnSpc>
                        <a:spcBef>
                          <a:spcPts val="600"/>
                        </a:spcBef>
                        <a:spcAft>
                          <a:spcPts val="600"/>
                        </a:spcAft>
                      </a:pPr>
                      <a:r>
                        <a:rPr lang="en-US" sz="2400" b="1" kern="100" dirty="0" err="1">
                          <a:solidFill>
                            <a:srgbClr val="0000FF"/>
                          </a:solidFill>
                          <a:latin typeface="楷体_GB2312" pitchFamily="49" charset="-122"/>
                          <a:ea typeface="楷体_GB2312" pitchFamily="49" charset="-122"/>
                          <a:cs typeface="Times New Roman"/>
                        </a:rPr>
                        <a:t>Ariba</a:t>
                      </a:r>
                      <a:endParaRPr lang="zh-CN" sz="2400" b="1" kern="100" dirty="0">
                        <a:solidFill>
                          <a:srgbClr val="0000FF"/>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en-US" sz="2400" b="1" kern="100" dirty="0">
                          <a:solidFill>
                            <a:srgbClr val="0000FF"/>
                          </a:solidFill>
                          <a:latin typeface="楷体_GB2312" pitchFamily="49" charset="-122"/>
                          <a:ea typeface="楷体_GB2312" pitchFamily="49" charset="-122"/>
                          <a:cs typeface="Times New Roman"/>
                        </a:rPr>
                        <a:t>Oracle</a:t>
                      </a:r>
                      <a:endParaRPr lang="zh-CN" sz="2400" b="1" kern="100" dirty="0">
                        <a:solidFill>
                          <a:srgbClr val="0000FF"/>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en-US" sz="2400" b="1" kern="100" dirty="0">
                          <a:solidFill>
                            <a:srgbClr val="0000FF"/>
                          </a:solidFill>
                          <a:latin typeface="楷体_GB2312" pitchFamily="49" charset="-122"/>
                          <a:ea typeface="楷体_GB2312" pitchFamily="49" charset="-122"/>
                          <a:cs typeface="Times New Roman"/>
                        </a:rPr>
                        <a:t>Commerce One</a:t>
                      </a:r>
                      <a:endParaRPr lang="zh-CN" sz="2400" b="1" kern="100" dirty="0">
                        <a:solidFill>
                          <a:srgbClr val="0000FF"/>
                        </a:solidFill>
                        <a:latin typeface="楷体_GB2312" pitchFamily="49" charset="-122"/>
                        <a:ea typeface="楷体_GB2312" pitchFamily="49" charset="-122"/>
                        <a:cs typeface="Times New Roman"/>
                      </a:endParaRPr>
                    </a:p>
                  </a:txBody>
                  <a:tcPr marL="68584" marR="68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08112">
                <a:tc>
                  <a:txBody>
                    <a:bodyPr/>
                    <a:lstStyle/>
                    <a:p>
                      <a:pPr indent="266700" algn="ctr">
                        <a:lnSpc>
                          <a:spcPts val="1650"/>
                        </a:lnSpc>
                        <a:spcBef>
                          <a:spcPts val="600"/>
                        </a:spcBef>
                        <a:spcAft>
                          <a:spcPts val="600"/>
                        </a:spcAft>
                      </a:pPr>
                      <a:r>
                        <a:rPr lang="zh-CN" sz="2400" b="1" kern="100">
                          <a:solidFill>
                            <a:srgbClr val="0000FF"/>
                          </a:solidFill>
                          <a:latin typeface="楷体_GB2312" pitchFamily="49" charset="-122"/>
                          <a:ea typeface="楷体_GB2312" pitchFamily="49" charset="-122"/>
                          <a:cs typeface="Times New Roman"/>
                        </a:rPr>
                        <a:t>客户关系管理</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650"/>
                        </a:lnSpc>
                        <a:spcBef>
                          <a:spcPts val="600"/>
                        </a:spcBef>
                        <a:spcAft>
                          <a:spcPts val="600"/>
                        </a:spcAft>
                      </a:pPr>
                      <a:r>
                        <a:rPr lang="en-US" sz="2400" b="1" kern="100" dirty="0">
                          <a:solidFill>
                            <a:srgbClr val="0000FF"/>
                          </a:solidFill>
                          <a:latin typeface="楷体_GB2312" pitchFamily="49" charset="-122"/>
                          <a:ea typeface="楷体_GB2312" pitchFamily="49" charset="-122"/>
                          <a:cs typeface="Times New Roman"/>
                        </a:rPr>
                        <a:t>Siebel</a:t>
                      </a:r>
                      <a:endParaRPr lang="zh-CN" sz="2400" b="1" kern="100" dirty="0">
                        <a:solidFill>
                          <a:srgbClr val="0000FF"/>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en-US" sz="2400" b="1" kern="100" dirty="0" err="1">
                          <a:solidFill>
                            <a:srgbClr val="0000FF"/>
                          </a:solidFill>
                          <a:latin typeface="楷体_GB2312" pitchFamily="49" charset="-122"/>
                          <a:ea typeface="楷体_GB2312" pitchFamily="49" charset="-122"/>
                          <a:cs typeface="Times New Roman"/>
                        </a:rPr>
                        <a:t>Vantive</a:t>
                      </a:r>
                      <a:endParaRPr lang="zh-CN" sz="2400" b="1" kern="100" dirty="0">
                        <a:solidFill>
                          <a:srgbClr val="0000FF"/>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en-US" sz="2400" b="1" kern="100" dirty="0">
                          <a:solidFill>
                            <a:srgbClr val="0000FF"/>
                          </a:solidFill>
                          <a:latin typeface="楷体_GB2312" pitchFamily="49" charset="-122"/>
                          <a:ea typeface="楷体_GB2312" pitchFamily="49" charset="-122"/>
                          <a:cs typeface="Times New Roman"/>
                        </a:rPr>
                        <a:t>Oracle</a:t>
                      </a:r>
                      <a:endParaRPr lang="zh-CN" sz="2400" b="1" kern="100" dirty="0">
                        <a:solidFill>
                          <a:srgbClr val="0000FF"/>
                        </a:solidFill>
                        <a:latin typeface="楷体_GB2312" pitchFamily="49" charset="-122"/>
                        <a:ea typeface="楷体_GB2312" pitchFamily="49" charset="-122"/>
                        <a:cs typeface="Times New Roman"/>
                      </a:endParaRPr>
                    </a:p>
                  </a:txBody>
                  <a:tcPr marL="68584" marR="68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472022">
                <a:tc>
                  <a:txBody>
                    <a:bodyPr/>
                    <a:lstStyle/>
                    <a:p>
                      <a:pPr indent="266700" algn="ctr">
                        <a:lnSpc>
                          <a:spcPts val="1650"/>
                        </a:lnSpc>
                        <a:spcBef>
                          <a:spcPts val="600"/>
                        </a:spcBef>
                        <a:spcAft>
                          <a:spcPts val="600"/>
                        </a:spcAft>
                      </a:pPr>
                      <a:r>
                        <a:rPr lang="zh-CN" sz="2400" b="1" kern="100">
                          <a:solidFill>
                            <a:srgbClr val="0000FF"/>
                          </a:solidFill>
                          <a:latin typeface="楷体_GB2312" pitchFamily="49" charset="-122"/>
                          <a:ea typeface="楷体_GB2312" pitchFamily="49" charset="-122"/>
                          <a:cs typeface="Times New Roman"/>
                        </a:rPr>
                        <a:t>综合集成平台</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650"/>
                        </a:lnSpc>
                        <a:spcBef>
                          <a:spcPts val="600"/>
                        </a:spcBef>
                        <a:spcAft>
                          <a:spcPts val="600"/>
                        </a:spcAft>
                      </a:pPr>
                      <a:r>
                        <a:rPr lang="en-US" sz="2400" b="1" kern="100" dirty="0">
                          <a:solidFill>
                            <a:srgbClr val="0000FF"/>
                          </a:solidFill>
                          <a:latin typeface="楷体_GB2312" pitchFamily="49" charset="-122"/>
                          <a:ea typeface="楷体_GB2312" pitchFamily="49" charset="-122"/>
                          <a:cs typeface="Times New Roman"/>
                        </a:rPr>
                        <a:t>Oracle</a:t>
                      </a:r>
                      <a:endParaRPr lang="zh-CN" sz="2400" b="1" kern="100" dirty="0">
                        <a:solidFill>
                          <a:srgbClr val="0000FF"/>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en-US" sz="2400" b="1" kern="100" dirty="0">
                          <a:solidFill>
                            <a:srgbClr val="0000FF"/>
                          </a:solidFill>
                          <a:latin typeface="楷体_GB2312" pitchFamily="49" charset="-122"/>
                          <a:ea typeface="楷体_GB2312" pitchFamily="49" charset="-122"/>
                          <a:cs typeface="Times New Roman"/>
                        </a:rPr>
                        <a:t>IBM,i2 </a:t>
                      </a:r>
                      <a:r>
                        <a:rPr lang="en-US" sz="2400" b="1" kern="100" dirty="0" err="1">
                          <a:solidFill>
                            <a:srgbClr val="0000FF"/>
                          </a:solidFill>
                          <a:latin typeface="楷体_GB2312" pitchFamily="49" charset="-122"/>
                          <a:ea typeface="楷体_GB2312" pitchFamily="49" charset="-122"/>
                          <a:cs typeface="Times New Roman"/>
                        </a:rPr>
                        <a:t>Technologies,Ariba</a:t>
                      </a:r>
                      <a:endParaRPr lang="zh-CN" sz="2400" b="1" kern="100" dirty="0">
                        <a:solidFill>
                          <a:srgbClr val="0000FF"/>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en-US" sz="2400" b="1" kern="100" dirty="0" err="1">
                          <a:solidFill>
                            <a:srgbClr val="0000FF"/>
                          </a:solidFill>
                          <a:latin typeface="楷体_GB2312" pitchFamily="49" charset="-122"/>
                          <a:ea typeface="楷体_GB2312" pitchFamily="49" charset="-122"/>
                          <a:cs typeface="Times New Roman"/>
                        </a:rPr>
                        <a:t>ASP,Oracle</a:t>
                      </a:r>
                      <a:r>
                        <a:rPr lang="en-US" sz="2400" b="1" kern="100" dirty="0">
                          <a:solidFill>
                            <a:srgbClr val="0000FF"/>
                          </a:solidFill>
                          <a:latin typeface="楷体_GB2312" pitchFamily="49" charset="-122"/>
                          <a:ea typeface="楷体_GB2312" pitchFamily="49" charset="-122"/>
                          <a:cs typeface="Times New Roman"/>
                        </a:rPr>
                        <a:t>, Commerce One</a:t>
                      </a:r>
                      <a:endParaRPr lang="zh-CN" sz="2400" b="1" kern="100" dirty="0">
                        <a:solidFill>
                          <a:srgbClr val="0000FF"/>
                        </a:solidFill>
                        <a:latin typeface="楷体_GB2312" pitchFamily="49" charset="-122"/>
                        <a:ea typeface="楷体_GB2312" pitchFamily="49" charset="-122"/>
                        <a:cs typeface="Times New Roman"/>
                      </a:endParaRPr>
                    </a:p>
                  </a:txBody>
                  <a:tcPr marL="68584" marR="685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pull dir="l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3">
            <a:extLst>
              <a:ext uri="{FF2B5EF4-FFF2-40B4-BE49-F238E27FC236}">
                <a16:creationId xmlns:a16="http://schemas.microsoft.com/office/drawing/2014/main" id="{E6017456-74DF-42F8-8C1E-783083A43951}"/>
              </a:ext>
            </a:extLst>
          </p:cNvPr>
          <p:cNvSpPr>
            <a:spLocks noGrp="1" noChangeArrowheads="1"/>
          </p:cNvSpPr>
          <p:nvPr>
            <p:ph type="body" idx="1"/>
          </p:nvPr>
        </p:nvSpPr>
        <p:spPr>
          <a:xfrm>
            <a:off x="992560" y="206376"/>
            <a:ext cx="8614469" cy="6348413"/>
          </a:xfrm>
        </p:spPr>
        <p:txBody>
          <a:bodyPr/>
          <a:lstStyle/>
          <a:p>
            <a:pPr>
              <a:lnSpc>
                <a:spcPct val="150000"/>
              </a:lnSpc>
              <a:buNone/>
            </a:pPr>
            <a:r>
              <a:rPr lang="zh-CN" altLang="zh-CN" dirty="0">
                <a:solidFill>
                  <a:srgbClr val="0000FF"/>
                </a:solidFill>
                <a:latin typeface="楷体_GB2312" pitchFamily="49" charset="-122"/>
                <a:ea typeface="楷体_GB2312" pitchFamily="49" charset="-122"/>
              </a:rPr>
              <a:t>（二）物流信息系统软件平台发展概况</a:t>
            </a:r>
          </a:p>
          <a:p>
            <a:pPr>
              <a:lnSpc>
                <a:spcPct val="150000"/>
              </a:lnSpc>
              <a:buFontTx/>
              <a:buNone/>
            </a:pPr>
            <a:r>
              <a:rPr lang="zh-CN" altLang="en-US" b="1" dirty="0">
                <a:latin typeface="楷体_GB2312" pitchFamily="49" charset="-122"/>
                <a:ea typeface="楷体_GB2312" pitchFamily="49" charset="-122"/>
              </a:rPr>
              <a:t>      </a:t>
            </a:r>
            <a:r>
              <a:rPr lang="en-US" altLang="en-US" b="1" dirty="0">
                <a:latin typeface="楷体_GB2312" pitchFamily="49" charset="-122"/>
                <a:ea typeface="楷体_GB2312" pitchFamily="49" charset="-122"/>
              </a:rPr>
              <a:t>2.</a:t>
            </a:r>
            <a:r>
              <a:rPr lang="zh-CN" altLang="en-US" b="1" dirty="0">
                <a:latin typeface="楷体_GB2312" pitchFamily="49" charset="-122"/>
                <a:ea typeface="楷体_GB2312" pitchFamily="49" charset="-122"/>
              </a:rPr>
              <a:t>物流信息系统软件平台的兼容性越来越强。</a:t>
            </a:r>
          </a:p>
          <a:p>
            <a:pPr>
              <a:lnSpc>
                <a:spcPct val="150000"/>
              </a:lnSpc>
              <a:buFontTx/>
              <a:buNone/>
            </a:pPr>
            <a:r>
              <a:rPr lang="zh-CN" altLang="en-US" b="1" dirty="0">
                <a:solidFill>
                  <a:srgbClr val="FFFF00"/>
                </a:solidFill>
                <a:latin typeface="楷体_GB2312" pitchFamily="49" charset="-122"/>
                <a:ea typeface="楷体_GB2312" pitchFamily="49" charset="-122"/>
              </a:rPr>
              <a:t>　</a:t>
            </a:r>
            <a:r>
              <a:rPr lang="zh-CN" altLang="en-US" dirty="0">
                <a:solidFill>
                  <a:srgbClr val="0000FF"/>
                </a:solidFill>
                <a:latin typeface="楷体_GB2312" pitchFamily="49" charset="-122"/>
                <a:ea typeface="楷体_GB2312" pitchFamily="49" charset="-122"/>
              </a:rPr>
              <a:t>  </a:t>
            </a:r>
            <a:r>
              <a:rPr lang="en-US" altLang="en-US" b="1" dirty="0">
                <a:solidFill>
                  <a:srgbClr val="0000FF"/>
                </a:solidFill>
                <a:latin typeface="楷体_GB2312" pitchFamily="49" charset="-122"/>
                <a:ea typeface="楷体_GB2312" pitchFamily="49" charset="-122"/>
              </a:rPr>
              <a:t>3.</a:t>
            </a:r>
            <a:r>
              <a:rPr lang="zh-CN" altLang="en-US" b="1" dirty="0">
                <a:solidFill>
                  <a:srgbClr val="0000FF"/>
                </a:solidFill>
                <a:latin typeface="楷体_GB2312" pitchFamily="49" charset="-122"/>
                <a:ea typeface="楷体_GB2312" pitchFamily="49" charset="-122"/>
              </a:rPr>
              <a:t>物流信息系统软件平台的可扩展性不断增强。</a:t>
            </a:r>
            <a:endParaRPr lang="en-US" altLang="zh-CN" b="1" dirty="0">
              <a:solidFill>
                <a:srgbClr val="0000FF"/>
              </a:solidFill>
              <a:latin typeface="楷体_GB2312" pitchFamily="49" charset="-122"/>
              <a:ea typeface="楷体_GB2312" pitchFamily="49" charset="-122"/>
            </a:endParaRPr>
          </a:p>
          <a:p>
            <a:pPr>
              <a:lnSpc>
                <a:spcPct val="150000"/>
              </a:lnSpc>
              <a:buFontTx/>
              <a:buNone/>
            </a:pPr>
            <a:r>
              <a:rPr lang="en-US" altLang="en-US" b="1" dirty="0">
                <a:solidFill>
                  <a:srgbClr val="FFFF00"/>
                </a:solidFill>
                <a:latin typeface="楷体_GB2312" pitchFamily="49" charset="-122"/>
                <a:ea typeface="楷体_GB2312" pitchFamily="49" charset="-122"/>
              </a:rPr>
              <a:t>      </a:t>
            </a:r>
            <a:r>
              <a:rPr lang="en-US" altLang="en-US" b="1" dirty="0">
                <a:latin typeface="楷体_GB2312" pitchFamily="49" charset="-122"/>
                <a:ea typeface="楷体_GB2312" pitchFamily="49" charset="-122"/>
              </a:rPr>
              <a:t>4.</a:t>
            </a:r>
            <a:r>
              <a:rPr lang="zh-CN" altLang="en-US" b="1" dirty="0">
                <a:latin typeface="楷体_GB2312" pitchFamily="49" charset="-122"/>
                <a:ea typeface="楷体_GB2312" pitchFamily="49" charset="-122"/>
              </a:rPr>
              <a:t>软件包和数据库仍然是企业信息技术基础结构的基石。</a:t>
            </a:r>
          </a:p>
          <a:p>
            <a:pPr>
              <a:lnSpc>
                <a:spcPct val="150000"/>
              </a:lnSpc>
              <a:buFontTx/>
              <a:buNone/>
            </a:pPr>
            <a:r>
              <a:rPr lang="en-US" altLang="en-US" b="1" dirty="0">
                <a:solidFill>
                  <a:srgbClr val="0000FF"/>
                </a:solidFill>
                <a:latin typeface="楷体_GB2312" pitchFamily="49" charset="-122"/>
                <a:ea typeface="楷体_GB2312" pitchFamily="49" charset="-122"/>
              </a:rPr>
              <a:t>      5.</a:t>
            </a:r>
            <a:r>
              <a:rPr lang="zh-CN" altLang="en-US" b="1" dirty="0">
                <a:solidFill>
                  <a:srgbClr val="0000FF"/>
                </a:solidFill>
                <a:latin typeface="楷体_GB2312" pitchFamily="49" charset="-122"/>
                <a:ea typeface="楷体_GB2312" pitchFamily="49" charset="-122"/>
              </a:rPr>
              <a:t>物流软件的开发一般采用“销售时间差”的模式。</a:t>
            </a:r>
          </a:p>
          <a:p>
            <a:pPr>
              <a:lnSpc>
                <a:spcPct val="150000"/>
              </a:lnSpc>
              <a:buFontTx/>
              <a:buNone/>
            </a:pPr>
            <a:endParaRPr lang="zh-CN" altLang="en-US" b="1" dirty="0">
              <a:solidFill>
                <a:srgbClr val="FFFF00"/>
              </a:solidFill>
              <a:latin typeface="楷体_GB2312" pitchFamily="49" charset="-122"/>
              <a:ea typeface="楷体_GB2312" pitchFamily="49" charset="-122"/>
            </a:endParaRPr>
          </a:p>
          <a:p>
            <a:pPr>
              <a:lnSpc>
                <a:spcPct val="150000"/>
              </a:lnSpc>
              <a:buFontTx/>
              <a:buNone/>
            </a:pPr>
            <a:endParaRPr lang="zh-CN" altLang="en-US" b="1" dirty="0">
              <a:solidFill>
                <a:srgbClr val="FFFF00"/>
              </a:solidFill>
              <a:latin typeface="楷体_GB2312" pitchFamily="49" charset="-122"/>
              <a:ea typeface="楷体_GB2312" pitchFamily="49" charset="-122"/>
            </a:endParaRPr>
          </a:p>
        </p:txBody>
      </p:sp>
    </p:spTree>
  </p:cSld>
  <p:clrMapOvr>
    <a:masterClrMapping/>
  </p:clrMapOvr>
  <p:transition>
    <p:pull dir="l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a:extLst>
              <a:ext uri="{FF2B5EF4-FFF2-40B4-BE49-F238E27FC236}">
                <a16:creationId xmlns:a16="http://schemas.microsoft.com/office/drawing/2014/main" id="{7481B3E4-957E-4B00-8AE2-590B886F68E5}"/>
              </a:ext>
            </a:extLst>
          </p:cNvPr>
          <p:cNvSpPr>
            <a:spLocks noGrp="1" noChangeArrowheads="1"/>
          </p:cNvSpPr>
          <p:nvPr>
            <p:ph type="body" idx="1"/>
          </p:nvPr>
        </p:nvSpPr>
        <p:spPr>
          <a:xfrm>
            <a:off x="869951" y="298028"/>
            <a:ext cx="8323263" cy="6083300"/>
          </a:xfrm>
        </p:spPr>
        <p:txBody>
          <a:bodyPr/>
          <a:lstStyle/>
          <a:p>
            <a:pPr>
              <a:buFontTx/>
              <a:buNone/>
            </a:pPr>
            <a:r>
              <a:rPr lang="zh-CN" altLang="en-US" sz="3600" dirty="0">
                <a:solidFill>
                  <a:srgbClr val="0000FF"/>
                </a:solidFill>
                <a:latin typeface="楷体_GB2312" pitchFamily="49" charset="-122"/>
                <a:ea typeface="楷体_GB2312" pitchFamily="49" charset="-122"/>
              </a:rPr>
              <a:t>二、物流公共信息平台</a:t>
            </a:r>
          </a:p>
          <a:p>
            <a:pPr>
              <a:lnSpc>
                <a:spcPct val="150000"/>
              </a:lnSpc>
              <a:buFontTx/>
              <a:buNone/>
            </a:pPr>
            <a:r>
              <a:rPr lang="en-US" altLang="zh-CN" sz="2800" dirty="0">
                <a:latin typeface="楷体_GB2312" pitchFamily="49" charset="-122"/>
                <a:ea typeface="楷体_GB2312" pitchFamily="49" charset="-122"/>
              </a:rPr>
              <a:t>      </a:t>
            </a:r>
            <a:r>
              <a:rPr lang="zh-CN" altLang="en-US" sz="2800" dirty="0">
                <a:latin typeface="楷体_GB2312" pitchFamily="49" charset="-122"/>
                <a:ea typeface="楷体_GB2312" pitchFamily="49" charset="-122"/>
              </a:rPr>
              <a:t>随着物流信息系统软件平台的集成和三大硬件平台解决方案的形成，物流信息系统呈现出集成化的发展趋势。</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en-US" sz="2800" dirty="0">
                <a:solidFill>
                  <a:srgbClr val="0000FF"/>
                </a:solidFill>
                <a:latin typeface="楷体_GB2312" pitchFamily="49" charset="-122"/>
                <a:ea typeface="楷体_GB2312" pitchFamily="49" charset="-122"/>
              </a:rPr>
              <a:t>信息系统软硬件平台在物流领域的集成化发展主要表现为各国、各区域的物流公共信息平台的建立、发展与完善。</a:t>
            </a:r>
            <a:endParaRPr lang="en-US" altLang="zh-CN" sz="2800" dirty="0">
              <a:solidFill>
                <a:srgbClr val="0000FF"/>
              </a:solidFill>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en-US" sz="2800" dirty="0">
                <a:latin typeface="楷体_GB2312" pitchFamily="49" charset="-122"/>
                <a:ea typeface="楷体_GB2312" pitchFamily="49" charset="-122"/>
              </a:rPr>
              <a:t>通过物流共享信息支撑政府部门间的行业管理与市场规范化管理方面协同工作机制的建立。</a:t>
            </a:r>
          </a:p>
          <a:p>
            <a:pPr>
              <a:lnSpc>
                <a:spcPct val="150000"/>
              </a:lnSpc>
              <a:buFontTx/>
              <a:buNone/>
            </a:pPr>
            <a:endParaRPr lang="zh-CN" altLang="en-US" b="1" dirty="0">
              <a:solidFill>
                <a:srgbClr val="FFFF00"/>
              </a:solidFill>
              <a:latin typeface="楷体_GB2312" pitchFamily="49" charset="-122"/>
              <a:ea typeface="楷体_GB2312" pitchFamily="49" charset="-122"/>
            </a:endParaRPr>
          </a:p>
          <a:p>
            <a:pPr>
              <a:lnSpc>
                <a:spcPct val="150000"/>
              </a:lnSpc>
              <a:buFontTx/>
              <a:buNone/>
            </a:pPr>
            <a:endParaRPr lang="zh-CN" altLang="en-US" b="1" dirty="0">
              <a:solidFill>
                <a:srgbClr val="FFFF00"/>
              </a:solidFill>
              <a:latin typeface="楷体_GB2312" pitchFamily="49" charset="-122"/>
              <a:ea typeface="楷体_GB2312" pitchFamily="49" charset="-122"/>
            </a:endParaRPr>
          </a:p>
        </p:txBody>
      </p:sp>
    </p:spTree>
  </p:cSld>
  <p:clrMapOvr>
    <a:masterClrMapping/>
  </p:clrMapOvr>
  <p:transition>
    <p:pull dir="l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a:extLst>
              <a:ext uri="{FF2B5EF4-FFF2-40B4-BE49-F238E27FC236}">
                <a16:creationId xmlns:a16="http://schemas.microsoft.com/office/drawing/2014/main" id="{4AC967C1-A031-446A-AFEA-01CDC2EC6A04}"/>
              </a:ext>
            </a:extLst>
          </p:cNvPr>
          <p:cNvSpPr>
            <a:spLocks noGrp="1" noChangeArrowheads="1"/>
          </p:cNvSpPr>
          <p:nvPr>
            <p:ph type="body" idx="1"/>
          </p:nvPr>
        </p:nvSpPr>
        <p:spPr>
          <a:xfrm>
            <a:off x="1295400" y="401786"/>
            <a:ext cx="7834064" cy="6051550"/>
          </a:xfrm>
        </p:spPr>
        <p:txBody>
          <a:bodyPr/>
          <a:lstStyle/>
          <a:p>
            <a:pPr>
              <a:buFontTx/>
              <a:buNone/>
            </a:pPr>
            <a:r>
              <a:rPr lang="zh-CN" altLang="en-US" sz="3600" b="1" dirty="0">
                <a:solidFill>
                  <a:srgbClr val="0000FF"/>
                </a:solidFill>
                <a:latin typeface="楷体_GB2312" pitchFamily="49" charset="-122"/>
                <a:ea typeface="楷体_GB2312" pitchFamily="49" charset="-122"/>
              </a:rPr>
              <a:t>物流公共信息平台重要作用</a:t>
            </a:r>
            <a:endParaRPr lang="en-US" altLang="zh-CN" sz="3600" b="1" dirty="0">
              <a:solidFill>
                <a:srgbClr val="0000FF"/>
              </a:solidFill>
              <a:latin typeface="楷体_GB2312" pitchFamily="49" charset="-122"/>
              <a:ea typeface="楷体_GB2312" pitchFamily="49" charset="-122"/>
            </a:endParaRPr>
          </a:p>
          <a:p>
            <a:pPr>
              <a:lnSpc>
                <a:spcPct val="120000"/>
              </a:lnSpc>
              <a:buFontTx/>
              <a:buNone/>
            </a:pPr>
            <a:r>
              <a:rPr lang="en-US" altLang="zh-CN" sz="2800" dirty="0">
                <a:latin typeface="楷体_GB2312" pitchFamily="49" charset="-122"/>
                <a:ea typeface="楷体_GB2312" pitchFamily="49" charset="-122"/>
              </a:rPr>
              <a:t>      1.</a:t>
            </a:r>
            <a:r>
              <a:rPr lang="zh-CN" altLang="en-US" sz="2800" dirty="0">
                <a:latin typeface="楷体_GB2312" pitchFamily="49" charset="-122"/>
                <a:ea typeface="楷体_GB2312" pitchFamily="49" charset="-122"/>
              </a:rPr>
              <a:t>整合区域内各种物流信息系统的信息资源，完成各系统之间的数据交换，实现信息共享。</a:t>
            </a:r>
            <a:endParaRPr lang="en-US" altLang="zh-CN" sz="2800" dirty="0">
              <a:latin typeface="楷体_GB2312" pitchFamily="49" charset="-122"/>
              <a:ea typeface="楷体_GB2312" pitchFamily="49" charset="-122"/>
            </a:endParaRPr>
          </a:p>
          <a:p>
            <a:pPr>
              <a:lnSpc>
                <a:spcPct val="120000"/>
              </a:lnSpc>
              <a:buFontTx/>
              <a:buNone/>
            </a:pPr>
            <a:r>
              <a:rPr lang="en-US" altLang="zh-CN" sz="2800" dirty="0">
                <a:solidFill>
                  <a:srgbClr val="FFFF00"/>
                </a:solidFill>
                <a:latin typeface="楷体_GB2312" pitchFamily="49" charset="-122"/>
                <a:ea typeface="楷体_GB2312" pitchFamily="49" charset="-122"/>
              </a:rPr>
              <a:t>      </a:t>
            </a:r>
            <a:r>
              <a:rPr lang="en-US" altLang="zh-CN" sz="2800" dirty="0">
                <a:solidFill>
                  <a:srgbClr val="0000FF"/>
                </a:solidFill>
                <a:latin typeface="楷体_GB2312" pitchFamily="49" charset="-122"/>
                <a:ea typeface="楷体_GB2312" pitchFamily="49" charset="-122"/>
              </a:rPr>
              <a:t>2.</a:t>
            </a:r>
            <a:r>
              <a:rPr lang="zh-CN" altLang="en-US" sz="2800" dirty="0">
                <a:solidFill>
                  <a:srgbClr val="0000FF"/>
                </a:solidFill>
                <a:latin typeface="楷体_GB2312" pitchFamily="49" charset="-122"/>
                <a:ea typeface="楷体_GB2312" pitchFamily="49" charset="-122"/>
              </a:rPr>
              <a:t>加强物流企业与上下游企业之间的合作，形成并优化供应链。</a:t>
            </a:r>
            <a:endParaRPr lang="en-US" altLang="zh-CN" sz="2800" dirty="0">
              <a:solidFill>
                <a:srgbClr val="0000FF"/>
              </a:solidFill>
              <a:latin typeface="楷体_GB2312" pitchFamily="49" charset="-122"/>
              <a:ea typeface="楷体_GB2312" pitchFamily="49" charset="-122"/>
            </a:endParaRPr>
          </a:p>
          <a:p>
            <a:pPr>
              <a:lnSpc>
                <a:spcPct val="120000"/>
              </a:lnSpc>
              <a:buFontTx/>
              <a:buNone/>
            </a:pPr>
            <a:r>
              <a:rPr lang="en-US" altLang="zh-CN" sz="2800" dirty="0">
                <a:latin typeface="楷体_GB2312" pitchFamily="49" charset="-122"/>
                <a:ea typeface="楷体_GB2312" pitchFamily="49" charset="-122"/>
              </a:rPr>
              <a:t>      3.</a:t>
            </a:r>
            <a:r>
              <a:rPr lang="zh-CN" altLang="en-US" sz="2800" dirty="0">
                <a:latin typeface="楷体_GB2312" pitchFamily="49" charset="-122"/>
                <a:ea typeface="楷体_GB2312" pitchFamily="49" charset="-122"/>
              </a:rPr>
              <a:t>有利于实现与电子商务</a:t>
            </a:r>
            <a:r>
              <a:rPr lang="en-US" altLang="en-US" sz="2800" dirty="0">
                <a:latin typeface="楷体_GB2312" pitchFamily="49" charset="-122"/>
                <a:ea typeface="楷体_GB2312" pitchFamily="49" charset="-122"/>
              </a:rPr>
              <a:t>B2B</a:t>
            </a:r>
            <a:r>
              <a:rPr lang="zh-CN" altLang="en-US" sz="2800" dirty="0">
                <a:latin typeface="楷体_GB2312" pitchFamily="49" charset="-122"/>
                <a:ea typeface="楷体_GB2312" pitchFamily="49" charset="-122"/>
              </a:rPr>
              <a:t>或</a:t>
            </a:r>
            <a:r>
              <a:rPr lang="en-US" altLang="en-US" sz="2800" dirty="0">
                <a:latin typeface="楷体_GB2312" pitchFamily="49" charset="-122"/>
                <a:ea typeface="楷体_GB2312" pitchFamily="49" charset="-122"/>
              </a:rPr>
              <a:t>B2C </a:t>
            </a:r>
            <a:r>
              <a:rPr lang="zh-CN" altLang="en-US" sz="2800" dirty="0">
                <a:latin typeface="楷体_GB2312" pitchFamily="49" charset="-122"/>
                <a:ea typeface="楷体_GB2312" pitchFamily="49" charset="-122"/>
              </a:rPr>
              <a:t>系统的对接。</a:t>
            </a:r>
            <a:endParaRPr lang="en-US" altLang="zh-CN" sz="2800" dirty="0">
              <a:latin typeface="楷体_GB2312" pitchFamily="49" charset="-122"/>
              <a:ea typeface="楷体_GB2312" pitchFamily="49" charset="-122"/>
            </a:endParaRPr>
          </a:p>
          <a:p>
            <a:pPr>
              <a:lnSpc>
                <a:spcPct val="120000"/>
              </a:lnSpc>
              <a:buFontTx/>
              <a:buNone/>
            </a:pPr>
            <a:r>
              <a:rPr lang="en-US" altLang="zh-CN" sz="2800" dirty="0">
                <a:solidFill>
                  <a:srgbClr val="FFFF00"/>
                </a:solidFill>
                <a:latin typeface="楷体_GB2312" pitchFamily="49" charset="-122"/>
                <a:ea typeface="楷体_GB2312" pitchFamily="49" charset="-122"/>
              </a:rPr>
              <a:t>      </a:t>
            </a:r>
            <a:r>
              <a:rPr lang="en-US" altLang="zh-CN" sz="2800" dirty="0">
                <a:solidFill>
                  <a:srgbClr val="0000FF"/>
                </a:solidFill>
                <a:latin typeface="楷体_GB2312" pitchFamily="49" charset="-122"/>
                <a:ea typeface="楷体_GB2312" pitchFamily="49" charset="-122"/>
              </a:rPr>
              <a:t>4.</a:t>
            </a:r>
            <a:r>
              <a:rPr lang="zh-CN" altLang="en-US" sz="2800" dirty="0">
                <a:solidFill>
                  <a:srgbClr val="0000FF"/>
                </a:solidFill>
                <a:latin typeface="楷体_GB2312" pitchFamily="49" charset="-122"/>
                <a:ea typeface="楷体_GB2312" pitchFamily="49" charset="-122"/>
              </a:rPr>
              <a:t>大幅度提高政府、行业和企业的协作水平，提高企业的数据连接和供应链可视化，普遍降低现代物流社会总成本，提高我国经济的国际竞争力。</a:t>
            </a:r>
          </a:p>
          <a:p>
            <a:pPr>
              <a:lnSpc>
                <a:spcPct val="150000"/>
              </a:lnSpc>
              <a:buFontTx/>
              <a:buNone/>
            </a:pPr>
            <a:endParaRPr lang="zh-CN" altLang="en-US" sz="2800" dirty="0">
              <a:solidFill>
                <a:srgbClr val="FFFF00"/>
              </a:solidFill>
              <a:latin typeface="楷体_GB2312" pitchFamily="49" charset="-122"/>
              <a:ea typeface="楷体_GB2312" pitchFamily="49" charset="-122"/>
            </a:endParaRPr>
          </a:p>
          <a:p>
            <a:pPr>
              <a:lnSpc>
                <a:spcPct val="150000"/>
              </a:lnSpc>
              <a:buFontTx/>
              <a:buNone/>
            </a:pPr>
            <a:endParaRPr lang="zh-CN" altLang="en-US" sz="2800" dirty="0">
              <a:solidFill>
                <a:srgbClr val="FFFF00"/>
              </a:solidFill>
              <a:latin typeface="楷体_GB2312" pitchFamily="49" charset="-122"/>
              <a:ea typeface="楷体_GB2312" pitchFamily="49" charset="-122"/>
            </a:endParaRPr>
          </a:p>
        </p:txBody>
      </p:sp>
    </p:spTree>
  </p:cSld>
  <p:clrMapOvr>
    <a:masterClrMapping/>
  </p:clrMapOvr>
  <p:transition>
    <p:pull dir="l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a:extLst>
              <a:ext uri="{FF2B5EF4-FFF2-40B4-BE49-F238E27FC236}">
                <a16:creationId xmlns:a16="http://schemas.microsoft.com/office/drawing/2014/main" id="{DB63EA9C-4B9C-4FC2-8959-9CEEB772B7A7}"/>
              </a:ext>
            </a:extLst>
          </p:cNvPr>
          <p:cNvSpPr>
            <a:spLocks noGrp="1" noChangeArrowheads="1"/>
          </p:cNvSpPr>
          <p:nvPr>
            <p:ph type="body" idx="1"/>
          </p:nvPr>
        </p:nvSpPr>
        <p:spPr>
          <a:xfrm>
            <a:off x="1106489" y="116632"/>
            <a:ext cx="7172325" cy="5738812"/>
          </a:xfrm>
        </p:spPr>
        <p:txBody>
          <a:bodyPr/>
          <a:lstStyle/>
          <a:p>
            <a:pPr>
              <a:lnSpc>
                <a:spcPct val="150000"/>
              </a:lnSpc>
              <a:buFontTx/>
              <a:buNone/>
            </a:pPr>
            <a:r>
              <a:rPr lang="en-US" altLang="zh-CN" sz="3600" dirty="0">
                <a:solidFill>
                  <a:srgbClr val="0000FF"/>
                </a:solidFill>
                <a:latin typeface="楷体_GB2312" pitchFamily="49" charset="-122"/>
                <a:ea typeface="楷体_GB2312" pitchFamily="49" charset="-122"/>
              </a:rPr>
              <a:t>  </a:t>
            </a:r>
            <a:r>
              <a:rPr lang="zh-CN" altLang="zh-CN" sz="3600" b="1" dirty="0">
                <a:solidFill>
                  <a:srgbClr val="0000FF"/>
                </a:solidFill>
                <a:latin typeface="楷体_GB2312" pitchFamily="49" charset="-122"/>
                <a:ea typeface="楷体_GB2312" pitchFamily="49" charset="-122"/>
              </a:rPr>
              <a:t>物流公共信息平台的</a:t>
            </a:r>
            <a:r>
              <a:rPr lang="zh-CN" altLang="en-US" sz="3600" b="1" dirty="0">
                <a:solidFill>
                  <a:srgbClr val="0000FF"/>
                </a:solidFill>
                <a:latin typeface="楷体_GB2312" pitchFamily="49" charset="-122"/>
                <a:ea typeface="楷体_GB2312" pitchFamily="49" charset="-122"/>
              </a:rPr>
              <a:t>任务：</a:t>
            </a:r>
            <a:endParaRPr lang="en-US" altLang="zh-CN" sz="3600" b="1" dirty="0">
              <a:solidFill>
                <a:srgbClr val="0000FF"/>
              </a:solidFill>
              <a:latin typeface="楷体_GB2312" pitchFamily="49" charset="-122"/>
              <a:ea typeface="楷体_GB2312" pitchFamily="49" charset="-122"/>
            </a:endParaRPr>
          </a:p>
          <a:p>
            <a:pPr>
              <a:lnSpc>
                <a:spcPct val="150000"/>
              </a:lnSpc>
              <a:buFontTx/>
              <a:buNone/>
            </a:pPr>
            <a:r>
              <a:rPr lang="en-US" altLang="zh-CN" sz="2800" dirty="0">
                <a:latin typeface="楷体_GB2312" pitchFamily="49" charset="-122"/>
                <a:ea typeface="楷体_GB2312" pitchFamily="49" charset="-122"/>
              </a:rPr>
              <a:t>      1. </a:t>
            </a:r>
            <a:r>
              <a:rPr lang="zh-CN" altLang="zh-CN" sz="2800" dirty="0">
                <a:latin typeface="楷体_GB2312" pitchFamily="49" charset="-122"/>
                <a:ea typeface="楷体_GB2312" pitchFamily="49" charset="-122"/>
              </a:rPr>
              <a:t>连接区域内的政府资源（如连接电子政务系统中海关、税务、商检等各政府部门）</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en-US" altLang="zh-CN" sz="2800" dirty="0">
                <a:solidFill>
                  <a:srgbClr val="0000FF"/>
                </a:solidFill>
                <a:latin typeface="楷体_GB2312" pitchFamily="49" charset="-122"/>
                <a:ea typeface="楷体_GB2312" pitchFamily="49" charset="-122"/>
              </a:rPr>
              <a:t>2.</a:t>
            </a:r>
            <a:r>
              <a:rPr lang="zh-CN" altLang="zh-CN" sz="2800" dirty="0">
                <a:solidFill>
                  <a:srgbClr val="0000FF"/>
                </a:solidFill>
                <a:latin typeface="楷体_GB2312" pitchFamily="49" charset="-122"/>
                <a:ea typeface="楷体_GB2312" pitchFamily="49" charset="-122"/>
              </a:rPr>
              <a:t>连接公共服务设施（如区域内银行、保险、通信等基础设施）</a:t>
            </a:r>
            <a:r>
              <a:rPr lang="zh-CN" altLang="en-US" sz="2800" dirty="0">
                <a:solidFill>
                  <a:srgbClr val="0000FF"/>
                </a:solidFill>
                <a:latin typeface="楷体_GB2312" pitchFamily="49" charset="-122"/>
                <a:ea typeface="楷体_GB2312" pitchFamily="49" charset="-122"/>
              </a:rPr>
              <a:t>；</a:t>
            </a:r>
            <a:endParaRPr lang="en-US" altLang="zh-CN" sz="2800" dirty="0">
              <a:solidFill>
                <a:srgbClr val="0000FF"/>
              </a:solidFill>
              <a:latin typeface="楷体_GB2312" pitchFamily="49" charset="-122"/>
              <a:ea typeface="楷体_GB2312" pitchFamily="49" charset="-122"/>
            </a:endParaRPr>
          </a:p>
          <a:p>
            <a:pPr>
              <a:lnSpc>
                <a:spcPct val="150000"/>
              </a:lnSpc>
              <a:buFontTx/>
              <a:buNone/>
            </a:pPr>
            <a:r>
              <a:rPr lang="en-US" altLang="zh-CN" sz="2800" dirty="0">
                <a:latin typeface="楷体_GB2312" pitchFamily="49" charset="-122"/>
                <a:ea typeface="楷体_GB2312" pitchFamily="49" charset="-122"/>
              </a:rPr>
              <a:t>      3.</a:t>
            </a:r>
            <a:r>
              <a:rPr lang="zh-CN" altLang="zh-CN" sz="2800" dirty="0">
                <a:latin typeface="楷体_GB2312" pitchFamily="49" charset="-122"/>
                <a:ea typeface="楷体_GB2312" pitchFamily="49" charset="-122"/>
              </a:rPr>
              <a:t>连接物流基础服务设施（如区域内机场、港口和码头、铁路以及各种运输系统等</a:t>
            </a:r>
            <a:r>
              <a:rPr lang="zh-CN" altLang="en-US" sz="2800" dirty="0">
                <a:latin typeface="楷体_GB2312" pitchFamily="49" charset="-122"/>
                <a:ea typeface="楷体_GB2312" pitchFamily="49" charset="-122"/>
              </a:rPr>
              <a:t>。</a:t>
            </a:r>
            <a:endParaRPr lang="zh-CN" altLang="zh-CN" sz="2800" dirty="0">
              <a:latin typeface="楷体_GB2312" pitchFamily="49" charset="-122"/>
              <a:ea typeface="楷体_GB2312" pitchFamily="49" charset="-122"/>
            </a:endParaRPr>
          </a:p>
          <a:p>
            <a:pPr>
              <a:lnSpc>
                <a:spcPct val="150000"/>
              </a:lnSpc>
              <a:buFontTx/>
              <a:buNone/>
            </a:pPr>
            <a:endParaRPr lang="zh-CN" altLang="en-US" b="1" dirty="0">
              <a:solidFill>
                <a:srgbClr val="FFFF00"/>
              </a:solidFill>
              <a:latin typeface="楷体_GB2312" pitchFamily="49" charset="-122"/>
              <a:ea typeface="楷体_GB2312" pitchFamily="49" charset="-122"/>
            </a:endParaRPr>
          </a:p>
          <a:p>
            <a:pPr>
              <a:lnSpc>
                <a:spcPct val="150000"/>
              </a:lnSpc>
              <a:buFontTx/>
              <a:buNone/>
            </a:pPr>
            <a:endParaRPr lang="zh-CN" altLang="en-US" b="1" dirty="0">
              <a:solidFill>
                <a:srgbClr val="FFFF00"/>
              </a:solidFill>
              <a:latin typeface="楷体_GB2312" pitchFamily="49" charset="-122"/>
              <a:ea typeface="楷体_GB2312" pitchFamily="49" charset="-122"/>
            </a:endParaRPr>
          </a:p>
        </p:txBody>
      </p:sp>
    </p:spTree>
  </p:cSld>
  <p:clrMapOvr>
    <a:masterClrMapping/>
  </p:clrMapOvr>
  <p:transition>
    <p:pull dir="l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a:extLst>
              <a:ext uri="{FF2B5EF4-FFF2-40B4-BE49-F238E27FC236}">
                <a16:creationId xmlns:a16="http://schemas.microsoft.com/office/drawing/2014/main" id="{32CDA5D7-45EE-4D3D-98E0-76C9332A3DC9}"/>
              </a:ext>
            </a:extLst>
          </p:cNvPr>
          <p:cNvSpPr>
            <a:spLocks noGrp="1" noChangeArrowheads="1"/>
          </p:cNvSpPr>
          <p:nvPr>
            <p:ph type="body" idx="1"/>
          </p:nvPr>
        </p:nvSpPr>
        <p:spPr>
          <a:xfrm>
            <a:off x="917576" y="252414"/>
            <a:ext cx="6983413" cy="6353175"/>
          </a:xfrm>
        </p:spPr>
        <p:txBody>
          <a:bodyPr/>
          <a:lstStyle/>
          <a:p>
            <a:pPr>
              <a:lnSpc>
                <a:spcPct val="150000"/>
              </a:lnSpc>
              <a:buFontTx/>
              <a:buNone/>
            </a:pPr>
            <a:r>
              <a:rPr lang="zh-CN" altLang="zh-CN" sz="3600" dirty="0">
                <a:solidFill>
                  <a:srgbClr val="0000FF"/>
                </a:solidFill>
                <a:latin typeface="楷体_GB2312" pitchFamily="49" charset="-122"/>
                <a:ea typeface="楷体_GB2312" pitchFamily="49" charset="-122"/>
              </a:rPr>
              <a:t>建设</a:t>
            </a:r>
            <a:r>
              <a:rPr lang="zh-CN" altLang="en-US" sz="3600" dirty="0">
                <a:solidFill>
                  <a:srgbClr val="0000FF"/>
                </a:solidFill>
                <a:latin typeface="楷体_GB2312" pitchFamily="49" charset="-122"/>
                <a:ea typeface="楷体_GB2312" pitchFamily="49" charset="-122"/>
              </a:rPr>
              <a:t>国家大物流：</a:t>
            </a:r>
            <a:endParaRPr lang="en-US" altLang="zh-CN" sz="3600" dirty="0">
              <a:solidFill>
                <a:srgbClr val="0000FF"/>
              </a:solidFill>
              <a:latin typeface="楷体_GB2312" pitchFamily="49" charset="-122"/>
              <a:ea typeface="楷体_GB2312" pitchFamily="49" charset="-122"/>
            </a:endParaRPr>
          </a:p>
          <a:p>
            <a:pPr>
              <a:lnSpc>
                <a:spcPct val="150000"/>
              </a:lnSpc>
              <a:buFontTx/>
              <a:buNone/>
            </a:pPr>
            <a:r>
              <a:rPr lang="en-US" altLang="zh-CN"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大幅度降低各地区内生产、制造、销售企业以及第三方物流服务商的信息化投入和社会物流总成本</a:t>
            </a:r>
            <a:r>
              <a:rPr lang="zh-CN" altLang="en-US" sz="2800" dirty="0">
                <a:latin typeface="楷体_GB2312" pitchFamily="49" charset="-122"/>
                <a:ea typeface="楷体_GB2312" pitchFamily="49" charset="-122"/>
              </a:rPr>
              <a:t>；</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提高物流综合服务能力和总体运营效率，增强地区经济发展的动力和竞争力</a:t>
            </a:r>
            <a:r>
              <a:rPr lang="zh-CN" altLang="en-US" sz="2800" dirty="0">
                <a:solidFill>
                  <a:srgbClr val="0000FF"/>
                </a:solidFill>
                <a:latin typeface="楷体_GB2312" pitchFamily="49" charset="-122"/>
                <a:ea typeface="楷体_GB2312" pitchFamily="49" charset="-122"/>
              </a:rPr>
              <a:t>；</a:t>
            </a:r>
            <a:endParaRPr lang="en-US" altLang="zh-CN" sz="2800" dirty="0">
              <a:solidFill>
                <a:srgbClr val="0000FF"/>
              </a:solidFill>
              <a:latin typeface="楷体_GB2312" pitchFamily="49" charset="-122"/>
              <a:ea typeface="楷体_GB2312" pitchFamily="49" charset="-122"/>
            </a:endParaRPr>
          </a:p>
          <a:p>
            <a:pPr>
              <a:lnSpc>
                <a:spcPct val="150000"/>
              </a:lnSpc>
              <a:buFontTx/>
              <a:buNone/>
            </a:pPr>
            <a:r>
              <a:rPr lang="en-US" altLang="zh-CN"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有助于我国现代服务业的形成发展，为我国成为全球制造业中心打下坚实的基础。</a:t>
            </a:r>
          </a:p>
          <a:p>
            <a:pPr>
              <a:lnSpc>
                <a:spcPct val="150000"/>
              </a:lnSpc>
              <a:buFontTx/>
              <a:buNone/>
            </a:pPr>
            <a:endParaRPr lang="zh-CN" altLang="en-US" b="1" dirty="0">
              <a:solidFill>
                <a:srgbClr val="FFFF00"/>
              </a:solidFill>
              <a:latin typeface="楷体_GB2312" pitchFamily="49" charset="-122"/>
              <a:ea typeface="楷体_GB2312" pitchFamily="49" charset="-122"/>
            </a:endParaRPr>
          </a:p>
          <a:p>
            <a:pPr>
              <a:lnSpc>
                <a:spcPct val="150000"/>
              </a:lnSpc>
              <a:buFontTx/>
              <a:buNone/>
            </a:pPr>
            <a:endParaRPr lang="zh-CN" altLang="en-US" b="1" dirty="0">
              <a:solidFill>
                <a:srgbClr val="FFFF00"/>
              </a:solidFill>
              <a:latin typeface="楷体_GB2312" pitchFamily="49" charset="-122"/>
              <a:ea typeface="楷体_GB2312" pitchFamily="49" charset="-122"/>
            </a:endParaRPr>
          </a:p>
        </p:txBody>
      </p:sp>
    </p:spTree>
  </p:cSld>
  <p:clrMapOvr>
    <a:masterClrMapping/>
  </p:clrMapOvr>
  <p:transition>
    <p:pull dir="l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a:extLst>
              <a:ext uri="{FF2B5EF4-FFF2-40B4-BE49-F238E27FC236}">
                <a16:creationId xmlns:a16="http://schemas.microsoft.com/office/drawing/2014/main" id="{E772F687-5A4B-40AE-8269-D4DE0479DFF8}"/>
              </a:ext>
            </a:extLst>
          </p:cNvPr>
          <p:cNvSpPr>
            <a:spLocks noGrp="1" noChangeArrowheads="1"/>
          </p:cNvSpPr>
          <p:nvPr>
            <p:ph type="body" idx="1"/>
          </p:nvPr>
        </p:nvSpPr>
        <p:spPr>
          <a:xfrm>
            <a:off x="1011238" y="252413"/>
            <a:ext cx="7694612" cy="1954212"/>
          </a:xfrm>
        </p:spPr>
        <p:txBody>
          <a:bodyPr/>
          <a:lstStyle/>
          <a:p>
            <a:pPr>
              <a:buFontTx/>
              <a:buNone/>
            </a:pPr>
            <a:r>
              <a:rPr lang="zh-CN" altLang="zh-CN" sz="3600" b="1" dirty="0">
                <a:solidFill>
                  <a:srgbClr val="0000FF"/>
                </a:solidFill>
                <a:latin typeface="楷体_GB2312" pitchFamily="49" charset="-122"/>
                <a:ea typeface="楷体_GB2312" pitchFamily="49" charset="-122"/>
              </a:rPr>
              <a:t>三、物流信息化阶段理论和实施主体</a:t>
            </a:r>
          </a:p>
          <a:p>
            <a:pPr>
              <a:lnSpc>
                <a:spcPct val="150000"/>
              </a:lnSpc>
              <a:buFontTx/>
              <a:buNone/>
            </a:pPr>
            <a:r>
              <a:rPr lang="zh-CN" altLang="zh-CN" b="1" dirty="0">
                <a:latin typeface="楷体_GB2312" pitchFamily="49" charset="-122"/>
                <a:ea typeface="楷体_GB2312" pitchFamily="49" charset="-122"/>
              </a:rPr>
              <a:t>（一）物流信息化阶段理论</a:t>
            </a:r>
          </a:p>
          <a:p>
            <a:pPr>
              <a:lnSpc>
                <a:spcPct val="150000"/>
              </a:lnSpc>
              <a:buFontTx/>
              <a:buNone/>
            </a:pPr>
            <a:r>
              <a:rPr lang="zh-CN" altLang="zh-CN" b="1" dirty="0">
                <a:solidFill>
                  <a:srgbClr val="0000FF"/>
                </a:solidFill>
                <a:latin typeface="楷体_GB2312" pitchFamily="49" charset="-122"/>
                <a:ea typeface="楷体_GB2312" pitchFamily="49" charset="-122"/>
              </a:rPr>
              <a:t>物流业的发展分为三个层次</a:t>
            </a:r>
            <a:r>
              <a:rPr lang="zh-CN" altLang="en-US" b="1" dirty="0">
                <a:solidFill>
                  <a:srgbClr val="0000FF"/>
                </a:solidFill>
                <a:latin typeface="楷体_GB2312" pitchFamily="49" charset="-122"/>
                <a:ea typeface="楷体_GB2312" pitchFamily="49" charset="-122"/>
              </a:rPr>
              <a:t>：</a:t>
            </a:r>
          </a:p>
        </p:txBody>
      </p:sp>
      <p:graphicFrame>
        <p:nvGraphicFramePr>
          <p:cNvPr id="3" name="表格 2">
            <a:extLst>
              <a:ext uri="{FF2B5EF4-FFF2-40B4-BE49-F238E27FC236}">
                <a16:creationId xmlns:a16="http://schemas.microsoft.com/office/drawing/2014/main" id="{54916B4C-9CD4-427F-9D88-154C3D606B4F}"/>
              </a:ext>
            </a:extLst>
          </p:cNvPr>
          <p:cNvGraphicFramePr>
            <a:graphicFrameLocks noGrp="1"/>
          </p:cNvGraphicFramePr>
          <p:nvPr>
            <p:extLst>
              <p:ext uri="{D42A27DB-BD31-4B8C-83A1-F6EECF244321}">
                <p14:modId xmlns:p14="http://schemas.microsoft.com/office/powerpoint/2010/main" val="266942538"/>
              </p:ext>
            </p:extLst>
          </p:nvPr>
        </p:nvGraphicFramePr>
        <p:xfrm>
          <a:off x="1436689" y="2474914"/>
          <a:ext cx="6700837" cy="4067176"/>
        </p:xfrm>
        <a:graphic>
          <a:graphicData uri="http://schemas.openxmlformats.org/drawingml/2006/table">
            <a:tbl>
              <a:tblPr/>
              <a:tblGrid>
                <a:gridCol w="1676456">
                  <a:extLst>
                    <a:ext uri="{9D8B030D-6E8A-4147-A177-3AD203B41FA5}">
                      <a16:colId xmlns:a16="http://schemas.microsoft.com/office/drawing/2014/main" val="20000"/>
                    </a:ext>
                  </a:extLst>
                </a:gridCol>
                <a:gridCol w="3123399">
                  <a:extLst>
                    <a:ext uri="{9D8B030D-6E8A-4147-A177-3AD203B41FA5}">
                      <a16:colId xmlns:a16="http://schemas.microsoft.com/office/drawing/2014/main" val="20001"/>
                    </a:ext>
                  </a:extLst>
                </a:gridCol>
                <a:gridCol w="1900982">
                  <a:extLst>
                    <a:ext uri="{9D8B030D-6E8A-4147-A177-3AD203B41FA5}">
                      <a16:colId xmlns:a16="http://schemas.microsoft.com/office/drawing/2014/main" val="20002"/>
                    </a:ext>
                  </a:extLst>
                </a:gridCol>
              </a:tblGrid>
              <a:tr h="739042">
                <a:tc>
                  <a:txBody>
                    <a:bodyPr/>
                    <a:lstStyle/>
                    <a:p>
                      <a:pPr indent="266700" algn="ctr">
                        <a:lnSpc>
                          <a:spcPts val="1650"/>
                        </a:lnSpc>
                        <a:spcBef>
                          <a:spcPts val="600"/>
                        </a:spcBef>
                        <a:spcAft>
                          <a:spcPts val="600"/>
                        </a:spcAft>
                      </a:pPr>
                      <a:endParaRPr lang="en-US" altLang="zh-CN" sz="2400" b="1" kern="100" dirty="0">
                        <a:solidFill>
                          <a:schemeClr val="tx1"/>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zh-CN" sz="2400" b="1" kern="100" dirty="0">
                          <a:solidFill>
                            <a:schemeClr val="tx1"/>
                          </a:solidFill>
                          <a:latin typeface="楷体_GB2312" pitchFamily="49" charset="-122"/>
                          <a:ea typeface="楷体_GB2312" pitchFamily="49" charset="-122"/>
                          <a:cs typeface="Times New Roman"/>
                        </a:rPr>
                        <a:t>发展阶段</a:t>
                      </a:r>
                    </a:p>
                  </a:txBody>
                  <a:tcPr marL="68585" marR="685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650"/>
                        </a:lnSpc>
                        <a:spcBef>
                          <a:spcPts val="600"/>
                        </a:spcBef>
                        <a:spcAft>
                          <a:spcPts val="600"/>
                        </a:spcAft>
                      </a:pPr>
                      <a:endParaRPr lang="en-US" altLang="zh-CN" sz="2400" b="1" kern="100" dirty="0">
                        <a:solidFill>
                          <a:schemeClr val="tx1"/>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zh-CN" sz="2400" b="1" kern="100" dirty="0">
                          <a:solidFill>
                            <a:schemeClr val="tx1"/>
                          </a:solidFill>
                          <a:latin typeface="楷体_GB2312" pitchFamily="49" charset="-122"/>
                          <a:ea typeface="楷体_GB2312" pitchFamily="49" charset="-122"/>
                          <a:cs typeface="Times New Roman"/>
                        </a:rPr>
                        <a:t>主要的实施内容</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650"/>
                        </a:lnSpc>
                        <a:spcBef>
                          <a:spcPts val="600"/>
                        </a:spcBef>
                        <a:spcAft>
                          <a:spcPts val="600"/>
                        </a:spcAft>
                      </a:pPr>
                      <a:endParaRPr lang="en-US" altLang="zh-CN" sz="2400" b="1" kern="100" dirty="0">
                        <a:solidFill>
                          <a:schemeClr val="tx1"/>
                        </a:solidFill>
                        <a:latin typeface="楷体_GB2312" pitchFamily="49" charset="-122"/>
                        <a:ea typeface="楷体_GB2312" pitchFamily="49" charset="-122"/>
                        <a:cs typeface="Times New Roman"/>
                      </a:endParaRPr>
                    </a:p>
                    <a:p>
                      <a:pPr indent="266700" algn="ctr">
                        <a:lnSpc>
                          <a:spcPts val="1650"/>
                        </a:lnSpc>
                        <a:spcBef>
                          <a:spcPts val="600"/>
                        </a:spcBef>
                        <a:spcAft>
                          <a:spcPts val="600"/>
                        </a:spcAft>
                      </a:pPr>
                      <a:r>
                        <a:rPr lang="zh-CN" sz="2400" b="1" kern="100" dirty="0">
                          <a:solidFill>
                            <a:schemeClr val="tx1"/>
                          </a:solidFill>
                          <a:latin typeface="楷体_GB2312" pitchFamily="49" charset="-122"/>
                          <a:ea typeface="楷体_GB2312" pitchFamily="49" charset="-122"/>
                          <a:cs typeface="Times New Roman"/>
                        </a:rPr>
                        <a:t>实施主体</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09378">
                <a:tc>
                  <a:txBody>
                    <a:bodyPr/>
                    <a:lstStyle/>
                    <a:p>
                      <a:pPr indent="266700" algn="ctr">
                        <a:lnSpc>
                          <a:spcPct val="10000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基础设施平台</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编码、协议、标准、工具等</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以政府为实施主体</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09378">
                <a:tc>
                  <a:txBody>
                    <a:bodyPr/>
                    <a:lstStyle/>
                    <a:p>
                      <a:pPr indent="266700" algn="ctr">
                        <a:lnSpc>
                          <a:spcPct val="100000"/>
                        </a:lnSpc>
                        <a:spcBef>
                          <a:spcPts val="600"/>
                        </a:spcBef>
                        <a:spcAft>
                          <a:spcPts val="600"/>
                        </a:spcAft>
                      </a:pPr>
                      <a:r>
                        <a:rPr lang="zh-CN" sz="2400" b="1" kern="100">
                          <a:solidFill>
                            <a:srgbClr val="0000FF"/>
                          </a:solidFill>
                          <a:latin typeface="楷体_GB2312" pitchFamily="49" charset="-122"/>
                          <a:ea typeface="楷体_GB2312" pitchFamily="49" charset="-122"/>
                          <a:cs typeface="Times New Roman"/>
                        </a:rPr>
                        <a:t>基本服务平台</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运营、开发、服务平台等的信息化</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政府参与、企业实施</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09378">
                <a:tc>
                  <a:txBody>
                    <a:bodyPr/>
                    <a:lstStyle/>
                    <a:p>
                      <a:pPr indent="266700" algn="ctr">
                        <a:lnSpc>
                          <a:spcPct val="10000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增值服务平台</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ct val="10000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系统优化以及信息系统智能化建设等</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00000"/>
                        </a:lnSpc>
                        <a:spcBef>
                          <a:spcPts val="600"/>
                        </a:spcBef>
                        <a:spcAft>
                          <a:spcPts val="600"/>
                        </a:spcAft>
                      </a:pPr>
                      <a:r>
                        <a:rPr lang="zh-CN" sz="2400" b="1" kern="100" dirty="0">
                          <a:solidFill>
                            <a:srgbClr val="0000FF"/>
                          </a:solidFill>
                          <a:latin typeface="楷体_GB2312" pitchFamily="49" charset="-122"/>
                          <a:ea typeface="楷体_GB2312" pitchFamily="49" charset="-122"/>
                          <a:cs typeface="Times New Roman"/>
                        </a:rPr>
                        <a:t>以企业为实施主体</a:t>
                      </a:r>
                    </a:p>
                  </a:txBody>
                  <a:tcPr marL="68585" marR="685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pull dir="l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10">
            <a:extLst>
              <a:ext uri="{FF2B5EF4-FFF2-40B4-BE49-F238E27FC236}">
                <a16:creationId xmlns:a16="http://schemas.microsoft.com/office/drawing/2014/main" id="{0AEEA389-0633-4A4A-B7E8-6498BB78067B}"/>
              </a:ext>
            </a:extLst>
          </p:cNvPr>
          <p:cNvGrpSpPr>
            <a:grpSpLocks/>
          </p:cNvGrpSpPr>
          <p:nvPr/>
        </p:nvGrpSpPr>
        <p:grpSpPr bwMode="auto">
          <a:xfrm>
            <a:off x="1135064" y="1310432"/>
            <a:ext cx="7705725" cy="3414712"/>
            <a:chOff x="-624" y="192"/>
            <a:chExt cx="4238" cy="3888"/>
          </a:xfrm>
        </p:grpSpPr>
        <p:sp>
          <p:nvSpPr>
            <p:cNvPr id="9220" name="AutoShape 11">
              <a:extLst>
                <a:ext uri="{FF2B5EF4-FFF2-40B4-BE49-F238E27FC236}">
                  <a16:creationId xmlns:a16="http://schemas.microsoft.com/office/drawing/2014/main" id="{E4CA9DF2-779C-4257-B9F1-86B00B981D0B}"/>
                </a:ext>
              </a:extLst>
            </p:cNvPr>
            <p:cNvSpPr>
              <a:spLocks noChangeArrowheads="1"/>
            </p:cNvSpPr>
            <p:nvPr/>
          </p:nvSpPr>
          <p:spPr bwMode="gray">
            <a:xfrm>
              <a:off x="-624" y="192"/>
              <a:ext cx="4224" cy="3888"/>
            </a:xfrm>
            <a:prstGeom prst="roundRect">
              <a:avLst>
                <a:gd name="adj" fmla="val 17509"/>
              </a:avLst>
            </a:pr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sp>
          <p:nvSpPr>
            <p:cNvPr id="9221" name="AutoShape 12">
              <a:extLst>
                <a:ext uri="{FF2B5EF4-FFF2-40B4-BE49-F238E27FC236}">
                  <a16:creationId xmlns:a16="http://schemas.microsoft.com/office/drawing/2014/main" id="{A0ED2FDE-66F7-435B-81C4-227E2EEB0DF4}"/>
                </a:ext>
              </a:extLst>
            </p:cNvPr>
            <p:cNvSpPr>
              <a:spLocks noChangeArrowheads="1"/>
            </p:cNvSpPr>
            <p:nvPr/>
          </p:nvSpPr>
          <p:spPr bwMode="gray">
            <a:xfrm>
              <a:off x="-528" y="240"/>
              <a:ext cx="4142" cy="3765"/>
            </a:xfrm>
            <a:prstGeom prst="roundRect">
              <a:avLst>
                <a:gd name="adj" fmla="val 16667"/>
              </a:avLst>
            </a:prstGeom>
            <a:gradFill rotWithShape="1">
              <a:gsLst>
                <a:gs pos="0">
                  <a:srgbClr val="3366FF"/>
                </a:gs>
                <a:gs pos="100000">
                  <a:srgbClr val="182F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grpSp>
      <p:sp>
        <p:nvSpPr>
          <p:cNvPr id="9219" name="Rectangle 3">
            <a:extLst>
              <a:ext uri="{FF2B5EF4-FFF2-40B4-BE49-F238E27FC236}">
                <a16:creationId xmlns:a16="http://schemas.microsoft.com/office/drawing/2014/main" id="{4E5487D9-50F7-4856-8234-7B0535FF4955}"/>
              </a:ext>
            </a:extLst>
          </p:cNvPr>
          <p:cNvSpPr>
            <a:spLocks noGrp="1" noChangeArrowheads="1"/>
          </p:cNvSpPr>
          <p:nvPr>
            <p:ph type="body" idx="1"/>
          </p:nvPr>
        </p:nvSpPr>
        <p:spPr>
          <a:xfrm>
            <a:off x="1631950" y="1690688"/>
            <a:ext cx="6978650" cy="2640012"/>
          </a:xfrm>
        </p:spPr>
        <p:txBody>
          <a:bodyPr/>
          <a:lstStyle/>
          <a:p>
            <a:pPr eaLnBrk="1" hangingPunct="1">
              <a:lnSpc>
                <a:spcPct val="130000"/>
              </a:lnSpc>
            </a:pPr>
            <a:r>
              <a:rPr lang="zh-CN" altLang="en-US" sz="2800" dirty="0">
                <a:solidFill>
                  <a:schemeClr val="bg1"/>
                </a:solidFill>
                <a:latin typeface="楷体_GB2312" pitchFamily="49" charset="-122"/>
                <a:ea typeface="楷体_GB2312" pitchFamily="49" charset="-122"/>
              </a:rPr>
              <a:t>数据是—种可鉴别的符号。</a:t>
            </a:r>
            <a:endParaRPr lang="en-US" altLang="zh-CN" sz="2800" dirty="0">
              <a:solidFill>
                <a:schemeClr val="bg1"/>
              </a:solidFill>
              <a:latin typeface="楷体_GB2312" pitchFamily="49" charset="-122"/>
              <a:ea typeface="楷体_GB2312" pitchFamily="49" charset="-122"/>
            </a:endParaRPr>
          </a:p>
          <a:p>
            <a:pPr eaLnBrk="1" hangingPunct="1">
              <a:lnSpc>
                <a:spcPct val="130000"/>
              </a:lnSpc>
              <a:buFontTx/>
              <a:buNone/>
            </a:pPr>
            <a:endParaRPr lang="en-US" altLang="zh-CN" sz="2800" dirty="0">
              <a:solidFill>
                <a:schemeClr val="bg1"/>
              </a:solidFill>
              <a:latin typeface="楷体_GB2312" pitchFamily="49" charset="-122"/>
              <a:ea typeface="楷体_GB2312" pitchFamily="49" charset="-122"/>
            </a:endParaRPr>
          </a:p>
          <a:p>
            <a:pPr eaLnBrk="1" hangingPunct="1">
              <a:lnSpc>
                <a:spcPct val="130000"/>
              </a:lnSpc>
            </a:pPr>
            <a:r>
              <a:rPr lang="zh-CN" altLang="en-US" sz="2800" dirty="0">
                <a:solidFill>
                  <a:schemeClr val="bg1"/>
                </a:solidFill>
                <a:latin typeface="楷体_GB2312" pitchFamily="49" charset="-122"/>
                <a:ea typeface="楷体_GB2312" pitchFamily="49" charset="-122"/>
              </a:rPr>
              <a:t>三个基本特征：数据名、类型和长度。</a:t>
            </a:r>
          </a:p>
        </p:txBody>
      </p:sp>
    </p:spTree>
  </p:cSld>
  <p:clrMapOvr>
    <a:masterClrMapping/>
  </p:clrMapOvr>
  <p:transition>
    <p:wedg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a:extLst>
              <a:ext uri="{FF2B5EF4-FFF2-40B4-BE49-F238E27FC236}">
                <a16:creationId xmlns:a16="http://schemas.microsoft.com/office/drawing/2014/main" id="{C2224B50-D0DB-4C79-8D6D-74AE5EC5AA0E}"/>
              </a:ext>
            </a:extLst>
          </p:cNvPr>
          <p:cNvSpPr>
            <a:spLocks noGrp="1" noChangeArrowheads="1"/>
          </p:cNvSpPr>
          <p:nvPr>
            <p:ph type="body" idx="1"/>
          </p:nvPr>
        </p:nvSpPr>
        <p:spPr>
          <a:xfrm>
            <a:off x="649288" y="116632"/>
            <a:ext cx="8264152" cy="6084888"/>
          </a:xfrm>
        </p:spPr>
        <p:txBody>
          <a:bodyPr/>
          <a:lstStyle/>
          <a:p>
            <a:pPr>
              <a:lnSpc>
                <a:spcPct val="150000"/>
              </a:lnSpc>
              <a:buNone/>
            </a:pPr>
            <a:r>
              <a:rPr lang="zh-CN" altLang="zh-CN" sz="3600" dirty="0">
                <a:solidFill>
                  <a:srgbClr val="0000FF"/>
                </a:solidFill>
                <a:latin typeface="楷体_GB2312" pitchFamily="49" charset="-122"/>
                <a:ea typeface="楷体_GB2312" pitchFamily="49" charset="-122"/>
              </a:rPr>
              <a:t>（一）物流信息化阶段理论</a:t>
            </a:r>
          </a:p>
          <a:p>
            <a:pPr>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第一个层次</a:t>
            </a:r>
            <a:r>
              <a:rPr lang="zh-CN" altLang="en-US" sz="2800" dirty="0">
                <a:solidFill>
                  <a:srgbClr val="0000FF"/>
                </a:solidFill>
                <a:latin typeface="楷体_GB2312" pitchFamily="49" charset="-122"/>
                <a:ea typeface="楷体_GB2312" pitchFamily="49" charset="-122"/>
              </a:rPr>
              <a:t>：</a:t>
            </a:r>
            <a:r>
              <a:rPr lang="zh-CN" altLang="zh-CN" sz="2800" dirty="0">
                <a:solidFill>
                  <a:srgbClr val="0000FF"/>
                </a:solidFill>
                <a:latin typeface="楷体_GB2312" pitchFamily="49" charset="-122"/>
                <a:ea typeface="楷体_GB2312" pitchFamily="49" charset="-122"/>
              </a:rPr>
              <a:t>建立物流系统的基础设施</a:t>
            </a:r>
            <a:r>
              <a:rPr lang="zh-CN" altLang="en-US" sz="2800" dirty="0">
                <a:solidFill>
                  <a:srgbClr val="0000FF"/>
                </a:solidFill>
                <a:latin typeface="楷体_GB2312" pitchFamily="49" charset="-122"/>
                <a:ea typeface="楷体_GB2312" pitchFamily="49" charset="-122"/>
              </a:rPr>
              <a:t>（</a:t>
            </a:r>
            <a:r>
              <a:rPr lang="zh-CN" altLang="zh-CN" sz="2800" dirty="0">
                <a:solidFill>
                  <a:srgbClr val="0000FF"/>
                </a:solidFill>
                <a:latin typeface="楷体_GB2312" pitchFamily="49" charset="-122"/>
                <a:ea typeface="楷体_GB2312" pitchFamily="49" charset="-122"/>
              </a:rPr>
              <a:t>硬环境基础和行业标准、法规政策等软环境基础</a:t>
            </a:r>
            <a:r>
              <a:rPr lang="zh-CN" altLang="en-US" sz="2800" dirty="0">
                <a:solidFill>
                  <a:srgbClr val="0000FF"/>
                </a:solidFill>
                <a:latin typeface="楷体_GB2312" pitchFamily="49" charset="-122"/>
                <a:ea typeface="楷体_GB2312" pitchFamily="49" charset="-122"/>
              </a:rPr>
              <a:t>）</a:t>
            </a:r>
            <a:r>
              <a:rPr lang="zh-CN" altLang="zh-CN" sz="2800" dirty="0">
                <a:solidFill>
                  <a:srgbClr val="0000FF"/>
                </a:solidFill>
                <a:latin typeface="楷体_GB2312" pitchFamily="49" charset="-122"/>
                <a:ea typeface="楷体_GB2312" pitchFamily="49" charset="-122"/>
              </a:rPr>
              <a:t>；</a:t>
            </a:r>
            <a:endParaRPr lang="en-US" altLang="zh-CN" sz="2800" dirty="0">
              <a:solidFill>
                <a:srgbClr val="0000FF"/>
              </a:solidFill>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第二个层次形成物流系统的服务平台，服务平台是在基础设施平台的基础上的、根据物流系统本身的特点而形成的功能性子系统；</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第三个层次才是真正的物流个性化、定制化的服务，这也可以说是一个物流增值服务平台，它是建立在前两个物流基本服务平台基础之上的。</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3">
            <a:extLst>
              <a:ext uri="{FF2B5EF4-FFF2-40B4-BE49-F238E27FC236}">
                <a16:creationId xmlns:a16="http://schemas.microsoft.com/office/drawing/2014/main" id="{32402C19-1C04-4AD3-BFBD-04D228E674A3}"/>
              </a:ext>
            </a:extLst>
          </p:cNvPr>
          <p:cNvSpPr>
            <a:spLocks noGrp="1" noChangeArrowheads="1"/>
          </p:cNvSpPr>
          <p:nvPr>
            <p:ph type="body" idx="1"/>
          </p:nvPr>
        </p:nvSpPr>
        <p:spPr>
          <a:xfrm>
            <a:off x="1266825" y="185390"/>
            <a:ext cx="7200900" cy="5403850"/>
          </a:xfrm>
        </p:spPr>
        <p:txBody>
          <a:bodyPr/>
          <a:lstStyle/>
          <a:p>
            <a:pPr>
              <a:lnSpc>
                <a:spcPct val="150000"/>
              </a:lnSpc>
              <a:buNone/>
            </a:pPr>
            <a:r>
              <a:rPr lang="zh-CN" altLang="zh-CN" sz="3600" dirty="0">
                <a:solidFill>
                  <a:srgbClr val="0000FF"/>
                </a:solidFill>
                <a:latin typeface="楷体_GB2312" pitchFamily="49" charset="-122"/>
                <a:ea typeface="楷体_GB2312" pitchFamily="49" charset="-122"/>
              </a:rPr>
              <a:t>（一）物流信息化阶段理论</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在物流三层结构框架下，物流的信息化相应有三层要求。</a:t>
            </a:r>
            <a:endParaRPr lang="en-US" altLang="zh-CN" sz="2800" dirty="0">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对应物流系统的第一个层次，物流信息化要有一些标准的编码、协议以及信息的采集、传输、存储、显示等基础的信息化标准与应用工具。</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a:extLst>
              <a:ext uri="{FF2B5EF4-FFF2-40B4-BE49-F238E27FC236}">
                <a16:creationId xmlns:a16="http://schemas.microsoft.com/office/drawing/2014/main" id="{1EAB7036-3C5A-4116-8BAD-06DD3A5337BF}"/>
              </a:ext>
            </a:extLst>
          </p:cNvPr>
          <p:cNvSpPr>
            <a:spLocks noGrp="1" noChangeArrowheads="1"/>
          </p:cNvSpPr>
          <p:nvPr>
            <p:ph type="body" idx="1"/>
          </p:nvPr>
        </p:nvSpPr>
        <p:spPr>
          <a:xfrm>
            <a:off x="1392238" y="188640"/>
            <a:ext cx="7486650" cy="5686425"/>
          </a:xfrm>
        </p:spPr>
        <p:txBody>
          <a:bodyPr/>
          <a:lstStyle/>
          <a:p>
            <a:pPr>
              <a:lnSpc>
                <a:spcPct val="150000"/>
              </a:lnSpc>
              <a:buNone/>
            </a:pPr>
            <a:r>
              <a:rPr lang="zh-CN" altLang="zh-CN" sz="3600" dirty="0">
                <a:solidFill>
                  <a:srgbClr val="0000FF"/>
                </a:solidFill>
                <a:latin typeface="楷体_GB2312" pitchFamily="49" charset="-122"/>
                <a:ea typeface="楷体_GB2312" pitchFamily="49" charset="-122"/>
              </a:rPr>
              <a:t>（一）物流信息化阶段理论</a:t>
            </a: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第二层是在第一个层次的基础之上，通过必要的整合，使得服务平台具备信息化的特征，实现物流基本服务的信息化，使信息化深入到所有的物流子系统之中，包括运营平台、开发平台、服务平台，以及在此基础之上的信息的运行。信息系统的开发平台以及信息的服务平台，这些都是服务平台信息化的重要内容。</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a:extLst>
              <a:ext uri="{FF2B5EF4-FFF2-40B4-BE49-F238E27FC236}">
                <a16:creationId xmlns:a16="http://schemas.microsoft.com/office/drawing/2014/main" id="{7B1959F1-878E-4091-AC3B-3C4DCC28BA3C}"/>
              </a:ext>
            </a:extLst>
          </p:cNvPr>
          <p:cNvSpPr>
            <a:spLocks noGrp="1" noChangeArrowheads="1"/>
          </p:cNvSpPr>
          <p:nvPr>
            <p:ph type="body" idx="1"/>
          </p:nvPr>
        </p:nvSpPr>
        <p:spPr>
          <a:xfrm>
            <a:off x="1139826" y="188640"/>
            <a:ext cx="7375525" cy="5091113"/>
          </a:xfrm>
        </p:spPr>
        <p:txBody>
          <a:bodyPr/>
          <a:lstStyle/>
          <a:p>
            <a:pPr>
              <a:lnSpc>
                <a:spcPct val="150000"/>
              </a:lnSpc>
              <a:buNone/>
            </a:pPr>
            <a:r>
              <a:rPr lang="zh-CN" altLang="zh-CN" sz="3600" dirty="0">
                <a:solidFill>
                  <a:srgbClr val="0000FF"/>
                </a:solidFill>
                <a:latin typeface="楷体_GB2312" pitchFamily="49" charset="-122"/>
                <a:ea typeface="楷体_GB2312" pitchFamily="49" charset="-122"/>
              </a:rPr>
              <a:t>（一）物流信息化阶段理论</a:t>
            </a:r>
          </a:p>
          <a:p>
            <a:pPr>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第三个层次才可以实现定制化的增值服务要求。这里面所要求的信息化的内容和目标，主要是一些商务</a:t>
            </a:r>
            <a:r>
              <a:rPr lang="zh-CN" altLang="en-US" sz="2800" dirty="0">
                <a:solidFill>
                  <a:srgbClr val="0000FF"/>
                </a:solidFill>
                <a:latin typeface="楷体_GB2312" pitchFamily="49" charset="-122"/>
                <a:ea typeface="楷体_GB2312" pitchFamily="49" charset="-122"/>
              </a:rPr>
              <a:t>智</a:t>
            </a:r>
            <a:r>
              <a:rPr lang="zh-CN" altLang="zh-CN" sz="2800" dirty="0">
                <a:solidFill>
                  <a:srgbClr val="0000FF"/>
                </a:solidFill>
                <a:latin typeface="楷体_GB2312" pitchFamily="49" charset="-122"/>
                <a:ea typeface="楷体_GB2312" pitchFamily="49" charset="-122"/>
              </a:rPr>
              <a:t>能、知识管理、数据挖掘等，是比较高层次的信息加工，它所涉及的不仅仅是信息技术的简单应用或系统的局部优化，而是整个业务流程在信息通信技术支撑下的重组，是一种质的飞跃。</a:t>
            </a:r>
          </a:p>
          <a:p>
            <a:pPr>
              <a:lnSpc>
                <a:spcPct val="150000"/>
              </a:lnSpc>
              <a:buFontTx/>
              <a:buNone/>
            </a:pP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3">
            <a:extLst>
              <a:ext uri="{FF2B5EF4-FFF2-40B4-BE49-F238E27FC236}">
                <a16:creationId xmlns:a16="http://schemas.microsoft.com/office/drawing/2014/main" id="{39BA9E8F-0D35-4BC6-8106-81E6F46E0DD4}"/>
              </a:ext>
            </a:extLst>
          </p:cNvPr>
          <p:cNvSpPr>
            <a:spLocks noGrp="1" noChangeArrowheads="1"/>
          </p:cNvSpPr>
          <p:nvPr>
            <p:ph type="body" idx="1"/>
          </p:nvPr>
        </p:nvSpPr>
        <p:spPr>
          <a:xfrm>
            <a:off x="1235075" y="332656"/>
            <a:ext cx="7486650" cy="5686425"/>
          </a:xfrm>
        </p:spPr>
        <p:txBody>
          <a:bodyPr/>
          <a:lstStyle/>
          <a:p>
            <a:pPr>
              <a:buFontTx/>
              <a:buNone/>
            </a:pPr>
            <a:r>
              <a:rPr lang="zh-CN" altLang="zh-CN" sz="3600" dirty="0">
                <a:solidFill>
                  <a:srgbClr val="0000FF"/>
                </a:solidFill>
                <a:latin typeface="楷体_GB2312" pitchFamily="49" charset="-122"/>
                <a:ea typeface="楷体_GB2312" pitchFamily="49" charset="-122"/>
              </a:rPr>
              <a:t>我</a:t>
            </a:r>
            <a:r>
              <a:rPr lang="zh-CN" altLang="en-US" sz="3600" dirty="0">
                <a:solidFill>
                  <a:srgbClr val="0000FF"/>
                </a:solidFill>
                <a:latin typeface="楷体_GB2312" pitchFamily="49" charset="-122"/>
                <a:ea typeface="楷体_GB2312" pitchFamily="49" charset="-122"/>
              </a:rPr>
              <a:t>国</a:t>
            </a:r>
            <a:r>
              <a:rPr lang="zh-CN" altLang="zh-CN" sz="3600" dirty="0">
                <a:solidFill>
                  <a:srgbClr val="0000FF"/>
                </a:solidFill>
                <a:latin typeface="楷体_GB2312" pitchFamily="49" charset="-122"/>
                <a:ea typeface="楷体_GB2312" pitchFamily="49" charset="-122"/>
              </a:rPr>
              <a:t>物流信息化</a:t>
            </a:r>
            <a:r>
              <a:rPr lang="zh-CN" altLang="en-US" sz="3600" dirty="0">
                <a:solidFill>
                  <a:srgbClr val="0000FF"/>
                </a:solidFill>
                <a:latin typeface="楷体_GB2312" pitchFamily="49" charset="-122"/>
                <a:ea typeface="楷体_GB2312" pitchFamily="49" charset="-122"/>
              </a:rPr>
              <a:t>的</a:t>
            </a:r>
            <a:r>
              <a:rPr lang="zh-CN" altLang="zh-CN" sz="3600" dirty="0">
                <a:solidFill>
                  <a:srgbClr val="0000FF"/>
                </a:solidFill>
                <a:latin typeface="楷体_GB2312" pitchFamily="49" charset="-122"/>
                <a:ea typeface="楷体_GB2312" pitchFamily="49" charset="-122"/>
              </a:rPr>
              <a:t>特殊性</a:t>
            </a:r>
            <a:r>
              <a:rPr lang="zh-CN" altLang="en-US" sz="3600" dirty="0">
                <a:solidFill>
                  <a:srgbClr val="0000FF"/>
                </a:solidFill>
                <a:latin typeface="楷体_GB2312" pitchFamily="49" charset="-122"/>
                <a:ea typeface="楷体_GB2312" pitchFamily="49" charset="-122"/>
              </a:rPr>
              <a:t>：</a:t>
            </a:r>
            <a:endParaRPr lang="en-US" altLang="zh-CN" sz="3600" dirty="0">
              <a:solidFill>
                <a:srgbClr val="0000FF"/>
              </a:solidFill>
              <a:latin typeface="楷体_GB2312" pitchFamily="49" charset="-122"/>
              <a:ea typeface="楷体_GB2312" pitchFamily="49" charset="-122"/>
            </a:endParaRPr>
          </a:p>
          <a:p>
            <a:pPr>
              <a:lnSpc>
                <a:spcPct val="15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latin typeface="楷体_GB2312" pitchFamily="49" charset="-122"/>
                <a:ea typeface="楷体_GB2312" pitchFamily="49" charset="-122"/>
              </a:rPr>
              <a:t>我国是工业化和信息化同步实施。在实际发展过程中，常常出现渐进式发展、协同</a:t>
            </a:r>
            <a:r>
              <a:rPr lang="zh-CN" altLang="en-US" sz="2800" dirty="0">
                <a:latin typeface="楷体_GB2312" pitchFamily="49" charset="-122"/>
                <a:ea typeface="楷体_GB2312" pitchFamily="49" charset="-122"/>
              </a:rPr>
              <a:t>式</a:t>
            </a:r>
            <a:r>
              <a:rPr lang="zh-CN" altLang="zh-CN" sz="2800" dirty="0">
                <a:latin typeface="楷体_GB2312" pitchFamily="49" charset="-122"/>
                <a:ea typeface="楷体_GB2312" pitchFamily="49" charset="-122"/>
              </a:rPr>
              <a:t>发展与跨越式发展相互交织的现象。在进行基础设施建设的同时，也可以致力于开发定制化服务的应用系统与运作模式，这也是我</a:t>
            </a:r>
            <a:r>
              <a:rPr lang="zh-CN" altLang="en-US" sz="2800" dirty="0">
                <a:latin typeface="楷体_GB2312" pitchFamily="49" charset="-122"/>
                <a:ea typeface="楷体_GB2312" pitchFamily="49" charset="-122"/>
              </a:rPr>
              <a:t>国</a:t>
            </a:r>
            <a:r>
              <a:rPr lang="zh-CN" altLang="zh-CN" sz="2800" dirty="0">
                <a:latin typeface="楷体_GB2312" pitchFamily="49" charset="-122"/>
                <a:ea typeface="楷体_GB2312" pitchFamily="49" charset="-122"/>
              </a:rPr>
              <a:t>的后发优势所在，</a:t>
            </a:r>
            <a:r>
              <a:rPr lang="zh-CN" altLang="en-US" sz="2800" dirty="0">
                <a:latin typeface="楷体_GB2312" pitchFamily="49" charset="-122"/>
                <a:ea typeface="楷体_GB2312" pitchFamily="49" charset="-122"/>
              </a:rPr>
              <a:t>是</a:t>
            </a:r>
            <a:r>
              <a:rPr lang="zh-CN" altLang="zh-CN" sz="2800" dirty="0">
                <a:latin typeface="楷体_GB2312" pitchFamily="49" charset="-122"/>
                <a:ea typeface="楷体_GB2312" pitchFamily="49" charset="-122"/>
              </a:rPr>
              <a:t>一种跨越式发展的模式来加快发展。</a:t>
            </a:r>
            <a:endParaRPr lang="en-US" altLang="zh-CN" sz="2800" dirty="0">
              <a:latin typeface="楷体_GB2312" pitchFamily="49" charset="-122"/>
              <a:ea typeface="楷体_GB2312" pitchFamily="49" charset="-122"/>
            </a:endParaRPr>
          </a:p>
        </p:txBody>
      </p:sp>
    </p:spTree>
  </p:cSld>
  <p:clrMapOvr>
    <a:masterClrMapping/>
  </p:clrMapOvr>
  <p:transition>
    <p:pull dir="l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a:extLst>
              <a:ext uri="{FF2B5EF4-FFF2-40B4-BE49-F238E27FC236}">
                <a16:creationId xmlns:a16="http://schemas.microsoft.com/office/drawing/2014/main" id="{3D9EFD6E-F872-4F41-A7EC-86FF6DB578B1}"/>
              </a:ext>
            </a:extLst>
          </p:cNvPr>
          <p:cNvSpPr>
            <a:spLocks noGrp="1" noChangeArrowheads="1"/>
          </p:cNvSpPr>
          <p:nvPr>
            <p:ph type="body" idx="1"/>
          </p:nvPr>
        </p:nvSpPr>
        <p:spPr>
          <a:xfrm>
            <a:off x="1676401" y="188640"/>
            <a:ext cx="6335713" cy="3689350"/>
          </a:xfrm>
        </p:spPr>
        <p:txBody>
          <a:bodyPr/>
          <a:lstStyle/>
          <a:p>
            <a:pPr>
              <a:lnSpc>
                <a:spcPct val="150000"/>
              </a:lnSpc>
              <a:buNone/>
            </a:pPr>
            <a:r>
              <a:rPr lang="zh-CN" altLang="zh-CN" sz="3600" dirty="0">
                <a:solidFill>
                  <a:srgbClr val="0000FF"/>
                </a:solidFill>
                <a:latin typeface="楷体_GB2312" pitchFamily="49" charset="-122"/>
                <a:ea typeface="楷体_GB2312" pitchFamily="49" charset="-122"/>
              </a:rPr>
              <a:t>我</a:t>
            </a:r>
            <a:r>
              <a:rPr lang="zh-CN" altLang="en-US" sz="3600" dirty="0">
                <a:solidFill>
                  <a:srgbClr val="0000FF"/>
                </a:solidFill>
                <a:latin typeface="楷体_GB2312" pitchFamily="49" charset="-122"/>
                <a:ea typeface="楷体_GB2312" pitchFamily="49" charset="-122"/>
              </a:rPr>
              <a:t>国</a:t>
            </a:r>
            <a:r>
              <a:rPr lang="zh-CN" altLang="zh-CN" sz="3600" dirty="0">
                <a:solidFill>
                  <a:srgbClr val="0000FF"/>
                </a:solidFill>
                <a:latin typeface="楷体_GB2312" pitchFamily="49" charset="-122"/>
                <a:ea typeface="楷体_GB2312" pitchFamily="49" charset="-122"/>
              </a:rPr>
              <a:t>物流信息化</a:t>
            </a:r>
            <a:r>
              <a:rPr lang="zh-CN" altLang="en-US" sz="3600" dirty="0">
                <a:solidFill>
                  <a:srgbClr val="0000FF"/>
                </a:solidFill>
                <a:latin typeface="楷体_GB2312" pitchFamily="49" charset="-122"/>
                <a:ea typeface="楷体_GB2312" pitchFamily="49" charset="-122"/>
              </a:rPr>
              <a:t>的</a:t>
            </a:r>
            <a:r>
              <a:rPr lang="zh-CN" altLang="zh-CN" sz="3600" dirty="0">
                <a:solidFill>
                  <a:srgbClr val="0000FF"/>
                </a:solidFill>
                <a:latin typeface="楷体_GB2312" pitchFamily="49" charset="-122"/>
                <a:ea typeface="楷体_GB2312" pitchFamily="49" charset="-122"/>
              </a:rPr>
              <a:t>特殊性</a:t>
            </a:r>
            <a:r>
              <a:rPr lang="zh-CN" altLang="en-US" sz="3600" dirty="0">
                <a:solidFill>
                  <a:srgbClr val="0000FF"/>
                </a:solidFill>
                <a:latin typeface="楷体_GB2312" pitchFamily="49" charset="-122"/>
                <a:ea typeface="楷体_GB2312" pitchFamily="49" charset="-122"/>
              </a:rPr>
              <a:t>：</a:t>
            </a:r>
            <a:endParaRPr lang="en-US" altLang="zh-CN" sz="3600" dirty="0">
              <a:solidFill>
                <a:srgbClr val="0000FF"/>
              </a:solidFill>
              <a:latin typeface="楷体_GB2312" pitchFamily="49" charset="-122"/>
              <a:ea typeface="楷体_GB2312" pitchFamily="49" charset="-122"/>
            </a:endParaRPr>
          </a:p>
          <a:p>
            <a:pPr>
              <a:lnSpc>
                <a:spcPct val="150000"/>
              </a:lnSpc>
              <a:buFontTx/>
              <a:buNone/>
            </a:pPr>
            <a:r>
              <a:rPr lang="en-US" altLang="zh-CN" sz="2800" dirty="0">
                <a:solidFill>
                  <a:srgbClr val="0000FF"/>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由于前期的标准化建设不充分，以至于常常受制于基础方面的制约，不得不回过头来加强基础方面一些薄弱的环节，用引导和标准化两种手段来进行物流信息化的建设。</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a:extLst>
              <a:ext uri="{FF2B5EF4-FFF2-40B4-BE49-F238E27FC236}">
                <a16:creationId xmlns:a16="http://schemas.microsoft.com/office/drawing/2014/main" id="{A2CD3393-F624-4CBF-A2D4-4C5B0B92DD1F}"/>
              </a:ext>
            </a:extLst>
          </p:cNvPr>
          <p:cNvSpPr>
            <a:spLocks noGrp="1" noChangeArrowheads="1"/>
          </p:cNvSpPr>
          <p:nvPr>
            <p:ph type="body" idx="1"/>
          </p:nvPr>
        </p:nvSpPr>
        <p:spPr>
          <a:xfrm>
            <a:off x="1235076" y="377825"/>
            <a:ext cx="7439025" cy="6134100"/>
          </a:xfrm>
        </p:spPr>
        <p:txBody>
          <a:bodyPr/>
          <a:lstStyle/>
          <a:p>
            <a:pPr>
              <a:buFontTx/>
              <a:buNone/>
            </a:pPr>
            <a:r>
              <a:rPr lang="zh-CN" altLang="zh-CN" b="1" dirty="0">
                <a:solidFill>
                  <a:srgbClr val="0000FF"/>
                </a:solidFill>
                <a:latin typeface="楷体_GB2312" pitchFamily="49" charset="-122"/>
                <a:ea typeface="楷体_GB2312" pitchFamily="49" charset="-122"/>
              </a:rPr>
              <a:t>（二）物流信息化的实施主体</a:t>
            </a:r>
          </a:p>
          <a:p>
            <a:pPr>
              <a:lnSpc>
                <a:spcPct val="120000"/>
              </a:lnSpc>
              <a:buFontTx/>
              <a:buNone/>
            </a:pPr>
            <a:r>
              <a:rPr lang="en-US" altLang="zh-CN"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物流信息化的三个层次需要不同的主体来实施。</a:t>
            </a:r>
            <a:endParaRPr lang="en-US" altLang="zh-CN" sz="2800" dirty="0">
              <a:latin typeface="楷体_GB2312" pitchFamily="49" charset="-122"/>
              <a:ea typeface="楷体_GB2312" pitchFamily="49" charset="-122"/>
            </a:endParaRPr>
          </a:p>
          <a:p>
            <a:pPr>
              <a:lnSpc>
                <a:spcPct val="12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政府主要提供基础性的框架，所以底层肯定由政府牵头或者以政府为主来搭建；</a:t>
            </a:r>
            <a:endParaRPr lang="en-US" altLang="zh-CN" sz="2800" dirty="0">
              <a:solidFill>
                <a:srgbClr val="0000FF"/>
              </a:solidFill>
              <a:latin typeface="楷体_GB2312" pitchFamily="49" charset="-122"/>
              <a:ea typeface="楷体_GB2312" pitchFamily="49" charset="-122"/>
            </a:endParaRPr>
          </a:p>
          <a:p>
            <a:pPr>
              <a:lnSpc>
                <a:spcPct val="120000"/>
              </a:lnSpc>
              <a:buFontTx/>
              <a:buNone/>
            </a:pPr>
            <a:r>
              <a:rPr lang="en-US" altLang="zh-CN" sz="2800" dirty="0">
                <a:latin typeface="楷体_GB2312" pitchFamily="49" charset="-122"/>
                <a:ea typeface="楷体_GB2312" pitchFamily="49" charset="-122"/>
              </a:rPr>
              <a:t>      </a:t>
            </a:r>
            <a:r>
              <a:rPr lang="zh-CN" altLang="zh-CN" sz="2800" dirty="0">
                <a:latin typeface="楷体_GB2312" pitchFamily="49" charset="-122"/>
                <a:ea typeface="楷体_GB2312" pitchFamily="49" charset="-122"/>
              </a:rPr>
              <a:t>服务平台这一层也应该是政府促进，政府推动，企业参与，或者以企业投资为主来建设，采用政府与企业合作的方式来实现；</a:t>
            </a:r>
            <a:r>
              <a:rPr lang="en-US" altLang="zh-CN" sz="2800" dirty="0">
                <a:latin typeface="楷体_GB2312" pitchFamily="49" charset="-122"/>
                <a:ea typeface="楷体_GB2312" pitchFamily="49" charset="-122"/>
              </a:rPr>
              <a:t>  </a:t>
            </a:r>
            <a:r>
              <a:rPr lang="en-US" altLang="zh-CN" sz="2800" dirty="0">
                <a:solidFill>
                  <a:srgbClr val="FFFF00"/>
                </a:solidFill>
                <a:latin typeface="楷体_GB2312" pitchFamily="49" charset="-122"/>
                <a:ea typeface="楷体_GB2312" pitchFamily="49" charset="-122"/>
              </a:rPr>
              <a:t> </a:t>
            </a:r>
          </a:p>
          <a:p>
            <a:pPr>
              <a:lnSpc>
                <a:spcPct val="120000"/>
              </a:lnSpc>
              <a:buFontTx/>
              <a:buNone/>
            </a:pPr>
            <a:r>
              <a:rPr lang="en-US" altLang="zh-CN" sz="2800" dirty="0">
                <a:solidFill>
                  <a:srgbClr val="FFFF00"/>
                </a:solidFill>
                <a:latin typeface="楷体_GB2312" pitchFamily="49" charset="-122"/>
                <a:ea typeface="楷体_GB2312" pitchFamily="49" charset="-122"/>
              </a:rPr>
              <a:t>      </a:t>
            </a:r>
            <a:r>
              <a:rPr lang="zh-CN" altLang="zh-CN" sz="2800" dirty="0">
                <a:solidFill>
                  <a:srgbClr val="0000FF"/>
                </a:solidFill>
                <a:latin typeface="楷体_GB2312" pitchFamily="49" charset="-122"/>
                <a:ea typeface="楷体_GB2312" pitchFamily="49" charset="-122"/>
              </a:rPr>
              <a:t>第三层，政府没有必要直接参与，它只是创造一个环境，培养一个市场，更多地由企业完成定制化、个性化的服务。</a:t>
            </a:r>
            <a:endParaRPr lang="zh-CN" altLang="en-US" sz="2800" dirty="0">
              <a:solidFill>
                <a:srgbClr val="0000FF"/>
              </a:solidFill>
              <a:latin typeface="楷体_GB2312" pitchFamily="49" charset="-122"/>
              <a:ea typeface="楷体_GB2312" pitchFamily="49" charset="-122"/>
            </a:endParaRPr>
          </a:p>
        </p:txBody>
      </p:sp>
    </p:spTree>
  </p:cSld>
  <p:clrMapOvr>
    <a:masterClrMapping/>
  </p:clrMapOvr>
  <p:transition>
    <p:pull dir="l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a:extLst>
              <a:ext uri="{FF2B5EF4-FFF2-40B4-BE49-F238E27FC236}">
                <a16:creationId xmlns:a16="http://schemas.microsoft.com/office/drawing/2014/main" id="{0510DCC6-CA09-4271-BE6F-165832AA3B82}"/>
              </a:ext>
            </a:extLst>
          </p:cNvPr>
          <p:cNvSpPr>
            <a:spLocks noGrp="1" noChangeArrowheads="1"/>
          </p:cNvSpPr>
          <p:nvPr>
            <p:ph type="body" idx="1"/>
          </p:nvPr>
        </p:nvSpPr>
        <p:spPr>
          <a:xfrm>
            <a:off x="838200" y="315914"/>
            <a:ext cx="7677150" cy="5927725"/>
          </a:xfrm>
        </p:spPr>
        <p:txBody>
          <a:bodyPr/>
          <a:lstStyle/>
          <a:p>
            <a:pPr>
              <a:buFontTx/>
              <a:buNone/>
            </a:pPr>
            <a:r>
              <a:rPr lang="zh-CN" altLang="zh-CN" b="1" dirty="0">
                <a:solidFill>
                  <a:srgbClr val="0000FF"/>
                </a:solidFill>
                <a:latin typeface="楷体_GB2312" pitchFamily="49" charset="-122"/>
                <a:ea typeface="楷体_GB2312" pitchFamily="49" charset="-122"/>
              </a:rPr>
              <a:t>四、现代物流信息化体系框架</a:t>
            </a:r>
            <a:endParaRPr lang="en-US" altLang="zh-CN" b="1" dirty="0">
              <a:solidFill>
                <a:srgbClr val="0000FF"/>
              </a:solidFill>
              <a:latin typeface="楷体_GB2312" pitchFamily="49" charset="-122"/>
              <a:ea typeface="楷体_GB2312" pitchFamily="49" charset="-122"/>
            </a:endParaRPr>
          </a:p>
          <a:p>
            <a:pPr>
              <a:lnSpc>
                <a:spcPct val="150000"/>
              </a:lnSpc>
              <a:buFontTx/>
              <a:buNone/>
            </a:pPr>
            <a:r>
              <a:rPr lang="en-US" altLang="zh-CN" b="1" dirty="0">
                <a:latin typeface="楷体_GB2312" pitchFamily="49" charset="-122"/>
                <a:ea typeface="楷体_GB2312" pitchFamily="49" charset="-122"/>
              </a:rPr>
              <a:t>      </a:t>
            </a:r>
            <a:r>
              <a:rPr lang="zh-CN" altLang="zh-CN" b="1" dirty="0">
                <a:latin typeface="楷体_GB2312" pitchFamily="49" charset="-122"/>
                <a:ea typeface="楷体_GB2312" pitchFamily="49" charset="-122"/>
              </a:rPr>
              <a:t>信息系统的集成</a:t>
            </a:r>
            <a:r>
              <a:rPr lang="zh-CN" altLang="en-US" b="1" dirty="0">
                <a:latin typeface="楷体_GB2312" pitchFamily="49" charset="-122"/>
                <a:ea typeface="楷体_GB2312" pitchFamily="49" charset="-122"/>
              </a:rPr>
              <a:t>是</a:t>
            </a:r>
            <a:r>
              <a:rPr lang="zh-CN" altLang="zh-CN" b="1" dirty="0">
                <a:latin typeface="楷体_GB2312" pitchFamily="49" charset="-122"/>
                <a:ea typeface="楷体_GB2312" pitchFamily="49" charset="-122"/>
              </a:rPr>
              <a:t>物流信息化的重要特征，</a:t>
            </a:r>
            <a:r>
              <a:rPr lang="zh-CN" altLang="en-US" b="1" dirty="0">
                <a:latin typeface="楷体_GB2312" pitchFamily="49" charset="-122"/>
                <a:ea typeface="楷体_GB2312" pitchFamily="49" charset="-122"/>
              </a:rPr>
              <a:t>但</a:t>
            </a:r>
            <a:r>
              <a:rPr lang="zh-CN" altLang="zh-CN" b="1" dirty="0">
                <a:latin typeface="楷体_GB2312" pitchFamily="49" charset="-122"/>
                <a:ea typeface="楷体_GB2312" pitchFamily="49" charset="-122"/>
              </a:rPr>
              <a:t>不是人员、产品和设备的简单叠加，也</a:t>
            </a:r>
            <a:r>
              <a:rPr lang="zh-CN" altLang="en-US" b="1" dirty="0">
                <a:latin typeface="楷体_GB2312" pitchFamily="49" charset="-122"/>
                <a:ea typeface="楷体_GB2312" pitchFamily="49" charset="-122"/>
              </a:rPr>
              <a:t>不是</a:t>
            </a:r>
            <a:r>
              <a:rPr lang="zh-CN" altLang="zh-CN" b="1" dirty="0">
                <a:latin typeface="楷体_GB2312" pitchFamily="49" charset="-122"/>
                <a:ea typeface="楷体_GB2312" pitchFamily="49" charset="-122"/>
              </a:rPr>
              <a:t>就某个应用问题把若干应用系统集成到一起，而是整个系统要达到优化整合的要求，而且整个系统要做到即时地跟上需求变化，适时地支持系统动态集成。</a:t>
            </a:r>
            <a:endParaRPr lang="zh-CN" altLang="en-US" b="1" dirty="0">
              <a:latin typeface="楷体_GB2312" pitchFamily="49" charset="-122"/>
              <a:ea typeface="楷体_GB2312" pitchFamily="49" charset="-122"/>
            </a:endParaRPr>
          </a:p>
        </p:txBody>
      </p:sp>
    </p:spTree>
  </p:cSld>
  <p:clrMapOvr>
    <a:masterClrMapping/>
  </p:clrMapOvr>
  <p:transition>
    <p:pull dir="l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a:extLst>
              <a:ext uri="{FF2B5EF4-FFF2-40B4-BE49-F238E27FC236}">
                <a16:creationId xmlns:a16="http://schemas.microsoft.com/office/drawing/2014/main" id="{C39C5EE7-FAF6-459C-9E4F-D79C41A4148A}"/>
              </a:ext>
            </a:extLst>
          </p:cNvPr>
          <p:cNvSpPr>
            <a:spLocks noGrp="1" noChangeArrowheads="1"/>
          </p:cNvSpPr>
          <p:nvPr>
            <p:ph type="body" idx="1"/>
          </p:nvPr>
        </p:nvSpPr>
        <p:spPr>
          <a:xfrm>
            <a:off x="1327150" y="260648"/>
            <a:ext cx="6921500" cy="6100763"/>
          </a:xfrm>
        </p:spPr>
        <p:txBody>
          <a:bodyPr/>
          <a:lstStyle/>
          <a:p>
            <a:pPr>
              <a:lnSpc>
                <a:spcPct val="150000"/>
              </a:lnSpc>
              <a:buNone/>
            </a:pPr>
            <a:r>
              <a:rPr lang="zh-CN" altLang="zh-CN" dirty="0">
                <a:solidFill>
                  <a:srgbClr val="0000FF"/>
                </a:solidFill>
                <a:latin typeface="楷体_GB2312" pitchFamily="49" charset="-122"/>
                <a:ea typeface="楷体_GB2312" pitchFamily="49" charset="-122"/>
              </a:rPr>
              <a:t>四、现代物流信息化体系框架</a:t>
            </a:r>
            <a:endParaRPr lang="en-US" altLang="zh-CN" dirty="0">
              <a:solidFill>
                <a:srgbClr val="0000FF"/>
              </a:solidFill>
              <a:latin typeface="楷体_GB2312" pitchFamily="49" charset="-122"/>
              <a:ea typeface="楷体_GB2312" pitchFamily="49" charset="-122"/>
            </a:endParaRPr>
          </a:p>
          <a:p>
            <a:pPr>
              <a:lnSpc>
                <a:spcPct val="150000"/>
              </a:lnSpc>
              <a:buFontTx/>
              <a:buNone/>
            </a:pPr>
            <a:r>
              <a:rPr lang="en-US" altLang="zh-CN" b="1" dirty="0">
                <a:solidFill>
                  <a:srgbClr val="FFFF00"/>
                </a:solidFill>
                <a:latin typeface="楷体_GB2312" pitchFamily="49" charset="-122"/>
                <a:ea typeface="楷体_GB2312" pitchFamily="49" charset="-122"/>
              </a:rPr>
              <a:t>      </a:t>
            </a:r>
            <a:r>
              <a:rPr lang="zh-CN" altLang="zh-CN" b="1" dirty="0">
                <a:solidFill>
                  <a:schemeClr val="tx1"/>
                </a:solidFill>
                <a:latin typeface="楷体_GB2312" pitchFamily="49" charset="-122"/>
                <a:ea typeface="楷体_GB2312" pitchFamily="49" charset="-122"/>
              </a:rPr>
              <a:t>因此，无论将现有应用系统集成，还是新建物流信息系统，都应该从供应链管理一体化物流的要求出发，深入分析建设集成化物流信息系统的体系结构，从而支持物流信息系统的动态集成。</a:t>
            </a:r>
            <a:endParaRPr lang="zh-CN" altLang="en-US" b="1" dirty="0">
              <a:solidFill>
                <a:schemeClr val="tx1"/>
              </a:solidFill>
              <a:latin typeface="楷体_GB2312" pitchFamily="49" charset="-122"/>
              <a:ea typeface="楷体_GB2312" pitchFamily="49" charset="-122"/>
            </a:endParaRPr>
          </a:p>
        </p:txBody>
      </p:sp>
    </p:spTree>
  </p:cSld>
  <p:clrMapOvr>
    <a:masterClrMapping/>
  </p:clrMapOvr>
  <p:transition>
    <p:pull dir="lu"/>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18">
            <a:extLst>
              <a:ext uri="{FF2B5EF4-FFF2-40B4-BE49-F238E27FC236}">
                <a16:creationId xmlns:a16="http://schemas.microsoft.com/office/drawing/2014/main" id="{F264656D-6CB0-4163-B37E-0D19E798379D}"/>
              </a:ext>
            </a:extLst>
          </p:cNvPr>
          <p:cNvSpPr>
            <a:spLocks noChangeArrowheads="1"/>
          </p:cNvSpPr>
          <p:nvPr/>
        </p:nvSpPr>
        <p:spPr bwMode="auto">
          <a:xfrm>
            <a:off x="381001" y="-230832"/>
            <a:ext cx="184731" cy="461665"/>
          </a:xfrm>
          <a:prstGeom prst="rect">
            <a:avLst/>
          </a:prstGeom>
          <a:noFill/>
          <a:ln>
            <a:noFill/>
          </a:ln>
          <a:effectLst>
            <a:prstShdw prst="shdw17" dist="17961" dir="2700000">
              <a:srgbClr val="999999"/>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eaLnBrk="1" hangingPunct="1"/>
            <a:endParaRPr lang="zh-CN" altLang="en-US">
              <a:ea typeface="宋体" panose="02010600030101010101" pitchFamily="2" charset="-122"/>
            </a:endParaRPr>
          </a:p>
        </p:txBody>
      </p:sp>
      <p:grpSp>
        <p:nvGrpSpPr>
          <p:cNvPr id="98307" name="Group 1">
            <a:extLst>
              <a:ext uri="{FF2B5EF4-FFF2-40B4-BE49-F238E27FC236}">
                <a16:creationId xmlns:a16="http://schemas.microsoft.com/office/drawing/2014/main" id="{834287D5-5CCD-4E14-A179-6E62A99E4705}"/>
              </a:ext>
            </a:extLst>
          </p:cNvPr>
          <p:cNvGrpSpPr>
            <a:grpSpLocks noChangeAspect="1"/>
          </p:cNvGrpSpPr>
          <p:nvPr/>
        </p:nvGrpSpPr>
        <p:grpSpPr bwMode="auto">
          <a:xfrm>
            <a:off x="1531939" y="568326"/>
            <a:ext cx="7788275" cy="6069013"/>
            <a:chOff x="1940" y="1881"/>
            <a:chExt cx="8388" cy="6180"/>
          </a:xfrm>
        </p:grpSpPr>
        <p:sp>
          <p:nvSpPr>
            <p:cNvPr id="98309" name="AutoShape 17">
              <a:extLst>
                <a:ext uri="{FF2B5EF4-FFF2-40B4-BE49-F238E27FC236}">
                  <a16:creationId xmlns:a16="http://schemas.microsoft.com/office/drawing/2014/main" id="{E311E0DB-5735-4E9F-AC95-FBF2C9FFF8C1}"/>
                </a:ext>
              </a:extLst>
            </p:cNvPr>
            <p:cNvSpPr>
              <a:spLocks noChangeAspect="1" noChangeArrowheads="1" noTextEdit="1"/>
            </p:cNvSpPr>
            <p:nvPr/>
          </p:nvSpPr>
          <p:spPr bwMode="auto">
            <a:xfrm>
              <a:off x="2212" y="1881"/>
              <a:ext cx="7800" cy="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8310" name="Group 2">
              <a:extLst>
                <a:ext uri="{FF2B5EF4-FFF2-40B4-BE49-F238E27FC236}">
                  <a16:creationId xmlns:a16="http://schemas.microsoft.com/office/drawing/2014/main" id="{89FD9002-28E4-40BB-9901-29E0EFF7E3F3}"/>
                </a:ext>
              </a:extLst>
            </p:cNvPr>
            <p:cNvGrpSpPr>
              <a:grpSpLocks/>
            </p:cNvGrpSpPr>
            <p:nvPr/>
          </p:nvGrpSpPr>
          <p:grpSpPr bwMode="auto">
            <a:xfrm>
              <a:off x="1940" y="1913"/>
              <a:ext cx="8388" cy="6084"/>
              <a:chOff x="1940" y="1913"/>
              <a:chExt cx="8388" cy="6084"/>
            </a:xfrm>
          </p:grpSpPr>
          <p:sp>
            <p:nvSpPr>
              <p:cNvPr id="98311" name="Rectangle 16">
                <a:extLst>
                  <a:ext uri="{FF2B5EF4-FFF2-40B4-BE49-F238E27FC236}">
                    <a16:creationId xmlns:a16="http://schemas.microsoft.com/office/drawing/2014/main" id="{218BC42E-92AE-4199-930D-25CE35B3B441}"/>
                  </a:ext>
                </a:extLst>
              </p:cNvPr>
              <p:cNvSpPr>
                <a:spLocks noChangeArrowheads="1"/>
              </p:cNvSpPr>
              <p:nvPr/>
            </p:nvSpPr>
            <p:spPr bwMode="auto">
              <a:xfrm>
                <a:off x="1940" y="7157"/>
                <a:ext cx="1060" cy="8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r>
                  <a:rPr lang="zh-CN" altLang="en-US" sz="2000" b="1">
                    <a:solidFill>
                      <a:schemeClr val="bg2"/>
                    </a:solidFill>
                    <a:latin typeface="楷体_GB2312" pitchFamily="49" charset="-122"/>
                    <a:ea typeface="楷体_GB2312" pitchFamily="49" charset="-122"/>
                    <a:cs typeface="Times New Roman" panose="02020603050405020304" pitchFamily="18" charset="0"/>
                  </a:rPr>
                  <a:t>构成</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组件</a:t>
                </a:r>
              </a:p>
            </p:txBody>
          </p:sp>
          <p:sp>
            <p:nvSpPr>
              <p:cNvPr id="98312" name="Rectangle 15">
                <a:extLst>
                  <a:ext uri="{FF2B5EF4-FFF2-40B4-BE49-F238E27FC236}">
                    <a16:creationId xmlns:a16="http://schemas.microsoft.com/office/drawing/2014/main" id="{E6BE090F-D5CF-4DCD-8E9E-4DAC3CE05DE0}"/>
                  </a:ext>
                </a:extLst>
              </p:cNvPr>
              <p:cNvSpPr>
                <a:spLocks noChangeArrowheads="1"/>
              </p:cNvSpPr>
              <p:nvPr/>
            </p:nvSpPr>
            <p:spPr bwMode="auto">
              <a:xfrm>
                <a:off x="4878" y="1913"/>
                <a:ext cx="1137" cy="9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r>
                  <a:rPr lang="zh-CN" altLang="en-US" sz="2000" b="1">
                    <a:solidFill>
                      <a:schemeClr val="bg2"/>
                    </a:solidFill>
                    <a:latin typeface="楷体_GB2312" pitchFamily="49" charset="-122"/>
                    <a:ea typeface="楷体_GB2312" pitchFamily="49" charset="-122"/>
                    <a:cs typeface="Times New Roman" panose="02020603050405020304" pitchFamily="18" charset="0"/>
                  </a:rPr>
                  <a:t>功能   </a:t>
                </a:r>
                <a:endParaRPr lang="en-US" altLang="zh-CN" sz="2000" b="1">
                  <a:solidFill>
                    <a:schemeClr val="bg2"/>
                  </a:solidFill>
                  <a:latin typeface="楷体_GB2312" pitchFamily="49" charset="-122"/>
                  <a:ea typeface="楷体_GB2312" pitchFamily="49" charset="-122"/>
                  <a:cs typeface="Times New Roman" panose="02020603050405020304" pitchFamily="18" charset="0"/>
                </a:endParaRPr>
              </a:p>
              <a:p>
                <a:r>
                  <a:rPr lang="zh-CN" altLang="en-US" sz="2000" b="1">
                    <a:solidFill>
                      <a:schemeClr val="bg2"/>
                    </a:solidFill>
                    <a:latin typeface="楷体_GB2312" pitchFamily="49" charset="-122"/>
                    <a:ea typeface="楷体_GB2312" pitchFamily="49" charset="-122"/>
                    <a:cs typeface="Times New Roman" panose="02020603050405020304" pitchFamily="18" charset="0"/>
                  </a:rPr>
                  <a:t>领域</a:t>
                </a:r>
              </a:p>
            </p:txBody>
          </p:sp>
          <p:sp>
            <p:nvSpPr>
              <p:cNvPr id="98313" name="Rectangle 14">
                <a:extLst>
                  <a:ext uri="{FF2B5EF4-FFF2-40B4-BE49-F238E27FC236}">
                    <a16:creationId xmlns:a16="http://schemas.microsoft.com/office/drawing/2014/main" id="{C458E767-F602-423E-8D48-DD2731384D03}"/>
                  </a:ext>
                </a:extLst>
              </p:cNvPr>
              <p:cNvSpPr>
                <a:spLocks noChangeArrowheads="1"/>
              </p:cNvSpPr>
              <p:nvPr/>
            </p:nvSpPr>
            <p:spPr bwMode="auto">
              <a:xfrm>
                <a:off x="9180" y="4958"/>
                <a:ext cx="1148" cy="9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a:r>
                  <a:rPr lang="zh-CN" altLang="en-US" sz="2000" b="1" dirty="0">
                    <a:solidFill>
                      <a:schemeClr val="bg2"/>
                    </a:solidFill>
                    <a:latin typeface="楷体_GB2312" pitchFamily="49" charset="-122"/>
                    <a:ea typeface="楷体_GB2312" pitchFamily="49" charset="-122"/>
                    <a:cs typeface="Times New Roman" panose="02020603050405020304" pitchFamily="18" charset="0"/>
                  </a:rPr>
                  <a:t>管理</a:t>
                </a:r>
              </a:p>
              <a:p>
                <a:pPr algn="l"/>
                <a:r>
                  <a:rPr lang="zh-CN" altLang="en-US" sz="2000" b="1" dirty="0">
                    <a:solidFill>
                      <a:schemeClr val="bg2"/>
                    </a:solidFill>
                    <a:latin typeface="楷体_GB2312" pitchFamily="49" charset="-122"/>
                    <a:ea typeface="楷体_GB2312" pitchFamily="49" charset="-122"/>
                    <a:cs typeface="Times New Roman" panose="02020603050405020304" pitchFamily="18" charset="0"/>
                  </a:rPr>
                  <a:t>层次</a:t>
                </a:r>
              </a:p>
            </p:txBody>
          </p:sp>
          <p:sp>
            <p:nvSpPr>
              <p:cNvPr id="98314" name="Line 13">
                <a:extLst>
                  <a:ext uri="{FF2B5EF4-FFF2-40B4-BE49-F238E27FC236}">
                    <a16:creationId xmlns:a16="http://schemas.microsoft.com/office/drawing/2014/main" id="{328ACA9D-4996-4BC9-9E28-B508BFAF2BAE}"/>
                  </a:ext>
                </a:extLst>
              </p:cNvPr>
              <p:cNvSpPr>
                <a:spLocks noChangeShapeType="1"/>
              </p:cNvSpPr>
              <p:nvPr/>
            </p:nvSpPr>
            <p:spPr bwMode="auto">
              <a:xfrm flipV="1">
                <a:off x="5940" y="2225"/>
                <a:ext cx="1" cy="343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8315" name="Line 12">
                <a:extLst>
                  <a:ext uri="{FF2B5EF4-FFF2-40B4-BE49-F238E27FC236}">
                    <a16:creationId xmlns:a16="http://schemas.microsoft.com/office/drawing/2014/main" id="{77DF5677-174D-4531-BB53-A678E791A607}"/>
                  </a:ext>
                </a:extLst>
              </p:cNvPr>
              <p:cNvSpPr>
                <a:spLocks noChangeShapeType="1"/>
              </p:cNvSpPr>
              <p:nvPr/>
            </p:nvSpPr>
            <p:spPr bwMode="auto">
              <a:xfrm>
                <a:off x="5940" y="5657"/>
                <a:ext cx="4140"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8316" name="Line 11">
                <a:extLst>
                  <a:ext uri="{FF2B5EF4-FFF2-40B4-BE49-F238E27FC236}">
                    <a16:creationId xmlns:a16="http://schemas.microsoft.com/office/drawing/2014/main" id="{F7790745-1825-489B-8532-0962A5A91046}"/>
                  </a:ext>
                </a:extLst>
              </p:cNvPr>
              <p:cNvSpPr>
                <a:spLocks noChangeShapeType="1"/>
              </p:cNvSpPr>
              <p:nvPr/>
            </p:nvSpPr>
            <p:spPr bwMode="auto">
              <a:xfrm flipH="1">
                <a:off x="2865" y="5657"/>
                <a:ext cx="3060" cy="218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8317" name="Rectangle 10">
                <a:extLst>
                  <a:ext uri="{FF2B5EF4-FFF2-40B4-BE49-F238E27FC236}">
                    <a16:creationId xmlns:a16="http://schemas.microsoft.com/office/drawing/2014/main" id="{68346E49-E6AC-4FEB-9C4F-7A1DE2B1FA99}"/>
                  </a:ext>
                </a:extLst>
              </p:cNvPr>
              <p:cNvSpPr>
                <a:spLocks noChangeArrowheads="1"/>
              </p:cNvSpPr>
              <p:nvPr/>
            </p:nvSpPr>
            <p:spPr bwMode="auto">
              <a:xfrm>
                <a:off x="6120" y="2321"/>
                <a:ext cx="1152" cy="32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nSpc>
                    <a:spcPct val="150000"/>
                  </a:lnSpc>
                </a:pPr>
                <a:r>
                  <a:rPr lang="zh-CN" altLang="en-US" sz="2000" b="1" dirty="0">
                    <a:solidFill>
                      <a:schemeClr val="bg2"/>
                    </a:solidFill>
                    <a:ea typeface="楷体_GB2312" pitchFamily="49" charset="-122"/>
                    <a:cs typeface="Times New Roman" panose="02020603050405020304" pitchFamily="18" charset="0"/>
                  </a:rPr>
                  <a:t>采购</a:t>
                </a:r>
              </a:p>
              <a:p>
                <a:pPr algn="l">
                  <a:lnSpc>
                    <a:spcPct val="150000"/>
                  </a:lnSpc>
                </a:pPr>
                <a:r>
                  <a:rPr lang="zh-CN" altLang="en-US" sz="2000" b="1" dirty="0">
                    <a:solidFill>
                      <a:schemeClr val="bg2"/>
                    </a:solidFill>
                    <a:latin typeface="楷体_GB2312" pitchFamily="49" charset="-122"/>
                    <a:ea typeface="楷体_GB2312" pitchFamily="49" charset="-122"/>
                    <a:cs typeface="Times New Roman" panose="02020603050405020304" pitchFamily="18" charset="0"/>
                  </a:rPr>
                  <a:t>存储</a:t>
                </a:r>
                <a:endParaRPr lang="zh-CN" altLang="en-US" sz="2000" b="1" dirty="0">
                  <a:solidFill>
                    <a:schemeClr val="bg2"/>
                  </a:solidFill>
                  <a:latin typeface="楷体_GB2312" pitchFamily="49" charset="-122"/>
                  <a:ea typeface="楷体_GB2312" pitchFamily="49" charset="-122"/>
                </a:endParaRPr>
              </a:p>
              <a:p>
                <a:pPr algn="l">
                  <a:lnSpc>
                    <a:spcPct val="150000"/>
                  </a:lnSpc>
                </a:pPr>
                <a:r>
                  <a:rPr lang="zh-CN" altLang="en-US" sz="2000" b="1" dirty="0">
                    <a:solidFill>
                      <a:schemeClr val="bg2"/>
                    </a:solidFill>
                    <a:latin typeface="楷体_GB2312" pitchFamily="49" charset="-122"/>
                    <a:ea typeface="楷体_GB2312" pitchFamily="49" charset="-122"/>
                  </a:rPr>
                  <a:t>运输</a:t>
                </a:r>
              </a:p>
              <a:p>
                <a:pPr algn="l">
                  <a:lnSpc>
                    <a:spcPct val="150000"/>
                  </a:lnSpc>
                </a:pPr>
                <a:r>
                  <a:rPr lang="zh-CN" altLang="en-US" sz="2000" b="1" dirty="0">
                    <a:solidFill>
                      <a:schemeClr val="bg2"/>
                    </a:solidFill>
                    <a:latin typeface="楷体_GB2312" pitchFamily="49" charset="-122"/>
                    <a:ea typeface="楷体_GB2312" pitchFamily="49" charset="-122"/>
                  </a:rPr>
                  <a:t>供应</a:t>
                </a:r>
              </a:p>
              <a:p>
                <a:pPr algn="l">
                  <a:lnSpc>
                    <a:spcPct val="150000"/>
                  </a:lnSpc>
                </a:pPr>
                <a:r>
                  <a:rPr lang="zh-CN" altLang="en-US" sz="2000" b="1" dirty="0">
                    <a:solidFill>
                      <a:schemeClr val="bg2"/>
                    </a:solidFill>
                    <a:latin typeface="楷体_GB2312" pitchFamily="49" charset="-122"/>
                    <a:ea typeface="楷体_GB2312" pitchFamily="49" charset="-122"/>
                  </a:rPr>
                  <a:t>配送</a:t>
                </a:r>
              </a:p>
              <a:p>
                <a:pPr algn="l">
                  <a:lnSpc>
                    <a:spcPct val="150000"/>
                  </a:lnSpc>
                </a:pPr>
                <a:r>
                  <a:rPr lang="zh-CN" altLang="en-US" sz="2000" b="1" dirty="0">
                    <a:solidFill>
                      <a:schemeClr val="bg2"/>
                    </a:solidFill>
                    <a:latin typeface="楷体_GB2312" pitchFamily="49" charset="-122"/>
                    <a:ea typeface="楷体_GB2312" pitchFamily="49" charset="-122"/>
                  </a:rPr>
                  <a:t>制造</a:t>
                </a:r>
              </a:p>
              <a:p>
                <a:pPr algn="l">
                  <a:lnSpc>
                    <a:spcPct val="150000"/>
                  </a:lnSpc>
                </a:pPr>
                <a:r>
                  <a:rPr lang="en-US" altLang="zh-CN" sz="2000" b="1" dirty="0">
                    <a:solidFill>
                      <a:schemeClr val="bg2"/>
                    </a:solidFill>
                    <a:latin typeface="楷体_GB2312" pitchFamily="49" charset="-122"/>
                    <a:ea typeface="楷体_GB2312" pitchFamily="49" charset="-122"/>
                  </a:rPr>
                  <a:t>CRM</a:t>
                </a:r>
              </a:p>
            </p:txBody>
          </p:sp>
          <p:sp>
            <p:nvSpPr>
              <p:cNvPr id="98318" name="Rectangle 9">
                <a:extLst>
                  <a:ext uri="{FF2B5EF4-FFF2-40B4-BE49-F238E27FC236}">
                    <a16:creationId xmlns:a16="http://schemas.microsoft.com/office/drawing/2014/main" id="{543EE001-E842-453E-AF84-2EE39F15E0B4}"/>
                  </a:ext>
                </a:extLst>
              </p:cNvPr>
              <p:cNvSpPr>
                <a:spLocks noChangeArrowheads="1"/>
              </p:cNvSpPr>
              <p:nvPr/>
            </p:nvSpPr>
            <p:spPr bwMode="auto">
              <a:xfrm>
                <a:off x="5411" y="5958"/>
                <a:ext cx="1113" cy="5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r>
                  <a:rPr lang="zh-CN" altLang="en-US" sz="2000" b="1">
                    <a:solidFill>
                      <a:schemeClr val="bg2"/>
                    </a:solidFill>
                    <a:latin typeface="楷体_GB2312" pitchFamily="49" charset="-122"/>
                    <a:ea typeface="楷体_GB2312" pitchFamily="49" charset="-122"/>
                    <a:cs typeface="Times New Roman" panose="02020603050405020304" pitchFamily="18" charset="0"/>
                  </a:rPr>
                  <a:t>硬件</a:t>
                </a:r>
              </a:p>
            </p:txBody>
          </p:sp>
          <p:sp>
            <p:nvSpPr>
              <p:cNvPr id="98319" name="Rectangle 8">
                <a:extLst>
                  <a:ext uri="{FF2B5EF4-FFF2-40B4-BE49-F238E27FC236}">
                    <a16:creationId xmlns:a16="http://schemas.microsoft.com/office/drawing/2014/main" id="{A3385EE9-F7F3-4526-9F78-24F83C9E9A65}"/>
                  </a:ext>
                </a:extLst>
              </p:cNvPr>
              <p:cNvSpPr>
                <a:spLocks noChangeArrowheads="1"/>
              </p:cNvSpPr>
              <p:nvPr/>
            </p:nvSpPr>
            <p:spPr bwMode="auto">
              <a:xfrm>
                <a:off x="4157" y="7061"/>
                <a:ext cx="1094" cy="4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r>
                  <a:rPr lang="zh-CN" altLang="en-US" sz="2000" b="1">
                    <a:solidFill>
                      <a:schemeClr val="bg2"/>
                    </a:solidFill>
                    <a:latin typeface="楷体_GB2312" pitchFamily="49" charset="-122"/>
                    <a:ea typeface="楷体_GB2312" pitchFamily="49" charset="-122"/>
                    <a:cs typeface="Times New Roman" panose="02020603050405020304" pitchFamily="18" charset="0"/>
                  </a:rPr>
                  <a:t>信息</a:t>
                </a:r>
              </a:p>
            </p:txBody>
          </p:sp>
          <p:sp>
            <p:nvSpPr>
              <p:cNvPr id="98320" name="Rectangle 7">
                <a:extLst>
                  <a:ext uri="{FF2B5EF4-FFF2-40B4-BE49-F238E27FC236}">
                    <a16:creationId xmlns:a16="http://schemas.microsoft.com/office/drawing/2014/main" id="{AFBF1E84-1003-4935-9CEB-74677DBD2956}"/>
                  </a:ext>
                </a:extLst>
              </p:cNvPr>
              <p:cNvSpPr>
                <a:spLocks noChangeArrowheads="1"/>
              </p:cNvSpPr>
              <p:nvPr/>
            </p:nvSpPr>
            <p:spPr bwMode="auto">
              <a:xfrm>
                <a:off x="3420" y="7529"/>
                <a:ext cx="1220" cy="4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r>
                  <a:rPr lang="zh-CN" altLang="en-US" sz="2000" b="1">
                    <a:solidFill>
                      <a:schemeClr val="bg2"/>
                    </a:solidFill>
                    <a:latin typeface="楷体_GB2312" pitchFamily="49" charset="-122"/>
                    <a:ea typeface="楷体_GB2312" pitchFamily="49" charset="-122"/>
                    <a:cs typeface="Times New Roman" panose="02020603050405020304" pitchFamily="18" charset="0"/>
                  </a:rPr>
                  <a:t>应用</a:t>
                </a:r>
              </a:p>
            </p:txBody>
          </p:sp>
          <p:sp>
            <p:nvSpPr>
              <p:cNvPr id="98321" name="Rectangle 6">
                <a:extLst>
                  <a:ext uri="{FF2B5EF4-FFF2-40B4-BE49-F238E27FC236}">
                    <a16:creationId xmlns:a16="http://schemas.microsoft.com/office/drawing/2014/main" id="{C795F8AB-BAAA-4FD4-952D-1BB996949FDF}"/>
                  </a:ext>
                </a:extLst>
              </p:cNvPr>
              <p:cNvSpPr>
                <a:spLocks noChangeArrowheads="1"/>
              </p:cNvSpPr>
              <p:nvPr/>
            </p:nvSpPr>
            <p:spPr bwMode="auto">
              <a:xfrm>
                <a:off x="4785" y="6533"/>
                <a:ext cx="1281" cy="4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r>
                  <a:rPr lang="zh-CN" altLang="en-US" sz="2000" b="1">
                    <a:solidFill>
                      <a:schemeClr val="bg2"/>
                    </a:solidFill>
                    <a:latin typeface="楷体_GB2312" pitchFamily="49" charset="-122"/>
                    <a:ea typeface="楷体_GB2312" pitchFamily="49" charset="-122"/>
                    <a:cs typeface="Times New Roman" panose="02020603050405020304" pitchFamily="18" charset="0"/>
                  </a:rPr>
                  <a:t>软件</a:t>
                </a:r>
              </a:p>
            </p:txBody>
          </p:sp>
          <p:sp>
            <p:nvSpPr>
              <p:cNvPr id="98322" name="Rectangle 5">
                <a:extLst>
                  <a:ext uri="{FF2B5EF4-FFF2-40B4-BE49-F238E27FC236}">
                    <a16:creationId xmlns:a16="http://schemas.microsoft.com/office/drawing/2014/main" id="{21B782D0-CBB2-446D-A48E-A1C98BA7C1E3}"/>
                  </a:ext>
                </a:extLst>
              </p:cNvPr>
              <p:cNvSpPr>
                <a:spLocks noChangeArrowheads="1"/>
              </p:cNvSpPr>
              <p:nvPr/>
            </p:nvSpPr>
            <p:spPr bwMode="auto">
              <a:xfrm>
                <a:off x="6915" y="5845"/>
                <a:ext cx="747" cy="14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r>
                  <a:rPr lang="zh-CN" altLang="en-US" sz="2000" b="1">
                    <a:solidFill>
                      <a:schemeClr val="bg2"/>
                    </a:solidFill>
                    <a:latin typeface="楷体_GB2312" pitchFamily="49" charset="-122"/>
                    <a:ea typeface="楷体_GB2312" pitchFamily="49" charset="-122"/>
                    <a:cs typeface="Times New Roman" panose="02020603050405020304" pitchFamily="18" charset="0"/>
                  </a:rPr>
                  <a:t>进</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程</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作</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业</a:t>
                </a:r>
              </a:p>
            </p:txBody>
          </p:sp>
          <p:sp>
            <p:nvSpPr>
              <p:cNvPr id="98323" name="Rectangle 4">
                <a:extLst>
                  <a:ext uri="{FF2B5EF4-FFF2-40B4-BE49-F238E27FC236}">
                    <a16:creationId xmlns:a16="http://schemas.microsoft.com/office/drawing/2014/main" id="{79F48846-A164-4902-993E-313719E3EEC0}"/>
                  </a:ext>
                </a:extLst>
              </p:cNvPr>
              <p:cNvSpPr>
                <a:spLocks noChangeArrowheads="1"/>
              </p:cNvSpPr>
              <p:nvPr/>
            </p:nvSpPr>
            <p:spPr bwMode="auto">
              <a:xfrm>
                <a:off x="7840" y="5813"/>
                <a:ext cx="705" cy="14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r>
                  <a:rPr lang="zh-CN" altLang="en-US" sz="2000" b="1">
                    <a:solidFill>
                      <a:schemeClr val="bg2"/>
                    </a:solidFill>
                    <a:latin typeface="楷体_GB2312" pitchFamily="49" charset="-122"/>
                    <a:ea typeface="楷体_GB2312" pitchFamily="49" charset="-122"/>
                    <a:cs typeface="Times New Roman" panose="02020603050405020304" pitchFamily="18" charset="0"/>
                  </a:rPr>
                  <a:t>企</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业</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管</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理</a:t>
                </a:r>
              </a:p>
            </p:txBody>
          </p:sp>
          <p:sp>
            <p:nvSpPr>
              <p:cNvPr id="98324" name="Rectangle 3">
                <a:extLst>
                  <a:ext uri="{FF2B5EF4-FFF2-40B4-BE49-F238E27FC236}">
                    <a16:creationId xmlns:a16="http://schemas.microsoft.com/office/drawing/2014/main" id="{EEE8B9AD-5F92-4C3A-9B0D-DAA539A32664}"/>
                  </a:ext>
                </a:extLst>
              </p:cNvPr>
              <p:cNvSpPr>
                <a:spLocks noChangeArrowheads="1"/>
              </p:cNvSpPr>
              <p:nvPr/>
            </p:nvSpPr>
            <p:spPr bwMode="auto">
              <a:xfrm>
                <a:off x="8783" y="5781"/>
                <a:ext cx="730" cy="17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indent="266700"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供</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应</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链</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管</a:t>
                </a:r>
              </a:p>
              <a:p>
                <a:pPr algn="l"/>
                <a:r>
                  <a:rPr lang="zh-CN" altLang="en-US" sz="2000" b="1">
                    <a:solidFill>
                      <a:schemeClr val="bg2"/>
                    </a:solidFill>
                    <a:latin typeface="楷体_GB2312" pitchFamily="49" charset="-122"/>
                    <a:ea typeface="楷体_GB2312" pitchFamily="49" charset="-122"/>
                    <a:cs typeface="Times New Roman" panose="02020603050405020304" pitchFamily="18" charset="0"/>
                  </a:rPr>
                  <a:t>理</a:t>
                </a:r>
              </a:p>
            </p:txBody>
          </p:sp>
        </p:grpSp>
      </p:grpSp>
      <p:sp>
        <p:nvSpPr>
          <p:cNvPr id="98308" name="矩形 21">
            <a:extLst>
              <a:ext uri="{FF2B5EF4-FFF2-40B4-BE49-F238E27FC236}">
                <a16:creationId xmlns:a16="http://schemas.microsoft.com/office/drawing/2014/main" id="{905E4F6A-D52E-4943-B515-B12CCD04337C}"/>
              </a:ext>
            </a:extLst>
          </p:cNvPr>
          <p:cNvSpPr>
            <a:spLocks noChangeArrowheads="1"/>
          </p:cNvSpPr>
          <p:nvPr/>
        </p:nvSpPr>
        <p:spPr bwMode="auto">
          <a:xfrm>
            <a:off x="1169989" y="2349501"/>
            <a:ext cx="36099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ymbol" panose="05050102010706020507" pitchFamily="18" charset="2"/>
              </a:defRPr>
            </a:lvl1pPr>
            <a:lvl2pPr marL="742950" indent="-285750" eaLnBrk="0" hangingPunct="0">
              <a:defRPr>
                <a:solidFill>
                  <a:schemeClr val="tx1"/>
                </a:solidFill>
                <a:latin typeface="Symbol" panose="05050102010706020507" pitchFamily="18" charset="2"/>
              </a:defRPr>
            </a:lvl2pPr>
            <a:lvl3pPr marL="1143000" indent="-228600" eaLnBrk="0" hangingPunct="0">
              <a:defRPr>
                <a:solidFill>
                  <a:schemeClr val="tx1"/>
                </a:solidFill>
                <a:latin typeface="Symbol" panose="05050102010706020507" pitchFamily="18" charset="2"/>
              </a:defRPr>
            </a:lvl3pPr>
            <a:lvl4pPr marL="1600200" indent="-228600" eaLnBrk="0" hangingPunct="0">
              <a:defRPr>
                <a:solidFill>
                  <a:schemeClr val="tx1"/>
                </a:solidFill>
                <a:latin typeface="Symbol" panose="05050102010706020507" pitchFamily="18" charset="2"/>
              </a:defRPr>
            </a:lvl4pPr>
            <a:lvl5pPr marL="2057400" indent="-228600" eaLnBrk="0" hangingPunct="0">
              <a:defRPr>
                <a:solidFill>
                  <a:schemeClr val="tx1"/>
                </a:solidFill>
                <a:latin typeface="Symbol" panose="05050102010706020507" pitchFamily="18" charset="2"/>
              </a:defRPr>
            </a:lvl5pPr>
            <a:lvl6pPr marL="2514600" indent="-228600" algn="ctr" eaLnBrk="0" fontAlgn="base" hangingPunct="0">
              <a:spcBef>
                <a:spcPct val="0"/>
              </a:spcBef>
              <a:spcAft>
                <a:spcPct val="0"/>
              </a:spcAft>
              <a:defRPr>
                <a:solidFill>
                  <a:schemeClr val="tx1"/>
                </a:solidFill>
                <a:latin typeface="Symbol" panose="05050102010706020507" pitchFamily="18" charset="2"/>
              </a:defRPr>
            </a:lvl6pPr>
            <a:lvl7pPr marL="2971800" indent="-228600" algn="ctr" eaLnBrk="0" fontAlgn="base" hangingPunct="0">
              <a:spcBef>
                <a:spcPct val="0"/>
              </a:spcBef>
              <a:spcAft>
                <a:spcPct val="0"/>
              </a:spcAft>
              <a:defRPr>
                <a:solidFill>
                  <a:schemeClr val="tx1"/>
                </a:solidFill>
                <a:latin typeface="Symbol" panose="05050102010706020507" pitchFamily="18" charset="2"/>
              </a:defRPr>
            </a:lvl7pPr>
            <a:lvl8pPr marL="3429000" indent="-228600" algn="ctr" eaLnBrk="0" fontAlgn="base" hangingPunct="0">
              <a:spcBef>
                <a:spcPct val="0"/>
              </a:spcBef>
              <a:spcAft>
                <a:spcPct val="0"/>
              </a:spcAft>
              <a:defRPr>
                <a:solidFill>
                  <a:schemeClr val="tx1"/>
                </a:solidFill>
                <a:latin typeface="Symbol" panose="05050102010706020507" pitchFamily="18" charset="2"/>
              </a:defRPr>
            </a:lvl8pPr>
            <a:lvl9pPr marL="3886200" indent="-228600" algn="ctr" eaLnBrk="0" fontAlgn="base" hangingPunct="0">
              <a:spcBef>
                <a:spcPct val="0"/>
              </a:spcBef>
              <a:spcAft>
                <a:spcPct val="0"/>
              </a:spcAft>
              <a:defRPr>
                <a:solidFill>
                  <a:schemeClr val="tx1"/>
                </a:solidFill>
                <a:latin typeface="Symbol" panose="05050102010706020507" pitchFamily="18" charset="2"/>
              </a:defRPr>
            </a:lvl9pPr>
          </a:lstStyle>
          <a:p>
            <a:pPr algn="ctr" eaLnBrk="1" hangingPunct="1"/>
            <a:r>
              <a:rPr lang="zh-CN" altLang="en-US" b="1" dirty="0">
                <a:solidFill>
                  <a:srgbClr val="0000FF"/>
                </a:solidFill>
                <a:latin typeface="楷体_GB2312" pitchFamily="49" charset="-122"/>
                <a:ea typeface="楷体_GB2312" pitchFamily="49" charset="-122"/>
              </a:rPr>
              <a:t>集成化物流信息系统体系结构三维模型</a:t>
            </a:r>
          </a:p>
        </p:txBody>
      </p:sp>
    </p:spTree>
  </p:cSld>
  <p:clrMapOvr>
    <a:masterClrMapping/>
  </p:clrMapOvr>
  <p:transition>
    <p:pull dir="lu"/>
  </p:transition>
</p:sld>
</file>

<file path=ppt/theme/theme1.xml><?xml version="1.0" encoding="utf-8"?>
<a:theme xmlns:a="http://schemas.openxmlformats.org/drawingml/2006/main" name="cn2019">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cn920</Template>
  <TotalTime>611</TotalTime>
  <Words>8373</Words>
  <Application>Microsoft Office PowerPoint</Application>
  <PresentationFormat>A4 纸张(210x297 毫米)</PresentationFormat>
  <Paragraphs>598</Paragraphs>
  <Slides>129</Slides>
  <Notes>10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129</vt:i4>
      </vt:variant>
    </vt:vector>
  </HeadingPairs>
  <TitlesOfParts>
    <vt:vector size="141" baseType="lpstr">
      <vt:lpstr>黑体</vt:lpstr>
      <vt:lpstr>华文楷体</vt:lpstr>
      <vt:lpstr>楷体_GB2312</vt:lpstr>
      <vt:lpstr>宋体</vt:lpstr>
      <vt:lpstr>Arial</vt:lpstr>
      <vt:lpstr>Arial Black</vt:lpstr>
      <vt:lpstr>Calibri</vt:lpstr>
      <vt:lpstr>Symbol</vt:lpstr>
      <vt:lpstr>Tahoma</vt:lpstr>
      <vt:lpstr>Times New Roman</vt:lpstr>
      <vt:lpstr>Wingdings</vt:lpstr>
      <vt:lpstr>cn2019</vt:lpstr>
      <vt:lpstr>物流信息管理 Logistics Information Management</vt:lpstr>
      <vt:lpstr>第一章  物流信息管理概述</vt:lpstr>
      <vt:lpstr>第一章  物流信息管理概述</vt:lpstr>
      <vt:lpstr>学习目的</vt:lpstr>
      <vt:lpstr>重点、难点提示</vt:lpstr>
      <vt:lpstr>第一节  数据与信息</vt:lpstr>
      <vt:lpstr>PowerPoint 演示文稿</vt:lpstr>
      <vt:lpstr>PowerPoint 演示文稿</vt:lpstr>
      <vt:lpstr>PowerPoint 演示文稿</vt:lpstr>
      <vt:lpstr>   二、信息概念</vt:lpstr>
      <vt:lpstr>PowerPoint 演示文稿</vt:lpstr>
      <vt:lpstr> 三、数据与信息的关系</vt:lpstr>
      <vt:lpstr>PowerPoint 演示文稿</vt:lpstr>
      <vt:lpstr>第二节  信息技术与信息管理</vt:lpstr>
      <vt:lpstr>第二节 信息技术与信息管理</vt:lpstr>
      <vt:lpstr>信息技术特征</vt:lpstr>
      <vt:lpstr>二、信息技术体系结构</vt:lpstr>
      <vt:lpstr>PowerPoint 演示文稿</vt:lpstr>
      <vt:lpstr>PowerPoint 演示文稿</vt:lpstr>
      <vt:lpstr>三、信息管理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物流信息与物流信息管理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（一）物流信息的特点</vt:lpstr>
      <vt:lpstr>（一）物流信息的特点</vt:lpstr>
      <vt:lpstr>（一）物流信息的特点</vt:lpstr>
      <vt:lpstr>（一）物流信息的特点</vt:lpstr>
      <vt:lpstr>（一）物流信息的特点</vt:lpstr>
      <vt:lpstr>（二）物流信息的功能</vt:lpstr>
      <vt:lpstr>（二）物流信息的功能</vt:lpstr>
      <vt:lpstr>（二）物流信息的功能</vt:lpstr>
      <vt:lpstr>（二）物流信息的功能</vt:lpstr>
      <vt:lpstr>物流信息的作用</vt:lpstr>
      <vt:lpstr>物流信息的作用</vt:lpstr>
      <vt:lpstr>物流信息的作用</vt:lpstr>
      <vt:lpstr>物流信息的作用</vt:lpstr>
      <vt:lpstr>物流信息的作用</vt:lpstr>
      <vt:lpstr>物流信息的作用</vt:lpstr>
      <vt:lpstr>三、物流信息管理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物流信息化建设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我国物流信息管理的现状及发展</vt:lpstr>
      <vt:lpstr>物流信息管理的发展历程</vt:lpstr>
      <vt:lpstr>（2） 我国物流信息管理的现状</vt:lpstr>
      <vt:lpstr>（2） 我国物流信息管理的现状</vt:lpstr>
      <vt:lpstr>（3）物流信息化发展过程中存在的问题</vt:lpstr>
      <vt:lpstr>（4） 我国物流信息管理的发展趋势</vt:lpstr>
      <vt:lpstr>PowerPoint 演示文稿</vt:lpstr>
      <vt:lpstr>PowerPoint 演示文稿</vt:lpstr>
      <vt:lpstr>思考题</vt:lpstr>
      <vt:lpstr>思考题</vt:lpstr>
      <vt:lpstr>思考题</vt:lpstr>
      <vt:lpstr>PowerPoint 演示文稿</vt:lpstr>
    </vt:vector>
  </TitlesOfParts>
  <Company>920</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8 章 互联网上的音频和视频服务</dc:title>
  <dc:creator>920</dc:creator>
  <cp:lastModifiedBy>Adm</cp:lastModifiedBy>
  <cp:revision>42</cp:revision>
  <dcterms:created xsi:type="dcterms:W3CDTF">2016-10-14T10:01:16Z</dcterms:created>
  <dcterms:modified xsi:type="dcterms:W3CDTF">2020-01-31T07:25:59Z</dcterms:modified>
</cp:coreProperties>
</file>