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Lst>
  <p:notesMasterIdLst>
    <p:notesMasterId r:id="rId52"/>
  </p:notesMasterIdLst>
  <p:handoutMasterIdLst>
    <p:handoutMasterId r:id="rId53"/>
  </p:handoutMasterIdLst>
  <p:sldIdLst>
    <p:sldId id="383" r:id="rId5"/>
    <p:sldId id="458" r:id="rId6"/>
    <p:sldId id="459" r:id="rId7"/>
    <p:sldId id="460" r:id="rId8"/>
    <p:sldId id="461" r:id="rId9"/>
    <p:sldId id="607" r:id="rId10"/>
    <p:sldId id="623" r:id="rId11"/>
    <p:sldId id="624" r:id="rId12"/>
    <p:sldId id="625" r:id="rId13"/>
    <p:sldId id="610" r:id="rId14"/>
    <p:sldId id="626" r:id="rId15"/>
    <p:sldId id="627" r:id="rId16"/>
    <p:sldId id="469" r:id="rId17"/>
    <p:sldId id="470" r:id="rId18"/>
    <p:sldId id="628" r:id="rId19"/>
    <p:sldId id="629" r:id="rId20"/>
    <p:sldId id="630" r:id="rId21"/>
    <p:sldId id="631" r:id="rId22"/>
    <p:sldId id="632" r:id="rId23"/>
    <p:sldId id="633" r:id="rId24"/>
    <p:sldId id="472" r:id="rId25"/>
    <p:sldId id="634" r:id="rId26"/>
    <p:sldId id="611" r:id="rId27"/>
    <p:sldId id="635" r:id="rId28"/>
    <p:sldId id="560" r:id="rId29"/>
    <p:sldId id="636" r:id="rId30"/>
    <p:sldId id="639" r:id="rId31"/>
    <p:sldId id="640" r:id="rId32"/>
    <p:sldId id="641" r:id="rId33"/>
    <p:sldId id="642" r:id="rId34"/>
    <p:sldId id="643" r:id="rId35"/>
    <p:sldId id="644" r:id="rId36"/>
    <p:sldId id="645" r:id="rId37"/>
    <p:sldId id="646" r:id="rId38"/>
    <p:sldId id="637" r:id="rId39"/>
    <p:sldId id="638" r:id="rId40"/>
    <p:sldId id="647" r:id="rId41"/>
    <p:sldId id="648" r:id="rId42"/>
    <p:sldId id="649" r:id="rId43"/>
    <p:sldId id="650" r:id="rId44"/>
    <p:sldId id="653" r:id="rId45"/>
    <p:sldId id="651" r:id="rId46"/>
    <p:sldId id="652" r:id="rId47"/>
    <p:sldId id="654" r:id="rId48"/>
    <p:sldId id="495" r:id="rId49"/>
    <p:sldId id="497" r:id="rId50"/>
    <p:sldId id="655" r:id="rId5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7">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66"/>
    <a:srgbClr val="FF0066"/>
    <a:srgbClr val="6600CC"/>
    <a:srgbClr val="00FF00"/>
    <a:srgbClr val="009900"/>
    <a:srgbClr val="A50021"/>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41"/>
    <p:restoredTop sz="86386"/>
  </p:normalViewPr>
  <p:slideViewPr>
    <p:cSldViewPr showGuides="1">
      <p:cViewPr varScale="1">
        <p:scale>
          <a:sx n="91" d="100"/>
          <a:sy n="91" d="100"/>
        </p:scale>
        <p:origin x="882" y="57"/>
      </p:cViewPr>
      <p:guideLst>
        <p:guide orient="horz" pos="2207"/>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9FFAC39F-55F4-4BEE-9724-4F38C80759DC}"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2020/2/1</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6</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29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32</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34</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7</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36</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37</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38</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39</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41</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42</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43</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44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a:t>
            </a:r>
            <a:endParaRPr lang="zh-CN" altLang="en-US" dirty="0"/>
          </a:p>
        </p:txBody>
      </p:sp>
      <p:sp>
        <p:nvSpPr>
          <p:cNvPr id="4" name="灯片编号占位符 3"/>
          <p:cNvSpPr>
            <a:spLocks noGrp="1"/>
          </p:cNvSpPr>
          <p:nvPr>
            <p:ph type="sldNum" sz="quarter" idx="10"/>
          </p:nvPr>
        </p:nvSpPr>
        <p:spPr/>
        <p:txBody>
          <a:bodyPr/>
          <a:lstStyle/>
          <a:p>
            <a:fld id="{9C3C4F92-4541-43E9-8217-3E05D91D9193}"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5122" name="Picture 2" descr="gash"/>
          <p:cNvPicPr>
            <a:picLocks noChangeAspect="1"/>
          </p:cNvPicPr>
          <p:nvPr/>
        </p:nvPicPr>
        <p:blipFill>
          <a:blip r:embed="rId2"/>
          <a:stretch>
            <a:fillRect/>
          </a:stretch>
        </p:blipFill>
        <p:spPr>
          <a:xfrm>
            <a:off x="1042988" y="1844675"/>
            <a:ext cx="8101012" cy="5018088"/>
          </a:xfrm>
          <a:prstGeom prst="rect">
            <a:avLst/>
          </a:prstGeom>
          <a:noFill/>
          <a:ln w="9525">
            <a:noFill/>
          </a:ln>
        </p:spPr>
      </p:pic>
      <p:sp>
        <p:nvSpPr>
          <p:cNvPr id="145411" name="Rectangle 3"/>
          <p:cNvSpPr>
            <a:spLocks noGrp="1" noChangeArrowheads="1"/>
          </p:cNvSpPr>
          <p:nvPr>
            <p:ph type="ctrTitle"/>
          </p:nvPr>
        </p:nvSpPr>
        <p:spPr>
          <a:xfrm>
            <a:off x="717550" y="836613"/>
            <a:ext cx="7772400" cy="1470025"/>
          </a:xfrm>
        </p:spPr>
        <p:txBody>
          <a:bodyPr/>
          <a:lstStyle>
            <a:lvl1pPr>
              <a:defRPr/>
            </a:lvl1pPr>
          </a:lstStyle>
          <a:p>
            <a:r>
              <a:rPr lang="zh-CN" altLang="en-US"/>
              <a:t>单击此处编辑母版标题样式</a:t>
            </a:r>
          </a:p>
        </p:txBody>
      </p:sp>
      <p:sp>
        <p:nvSpPr>
          <p:cNvPr id="145412" name="Rectangle 4"/>
          <p:cNvSpPr>
            <a:spLocks noGrp="1" noChangeArrowheads="1"/>
          </p:cNvSpPr>
          <p:nvPr>
            <p:ph type="subTitle" idx="1"/>
          </p:nvPr>
        </p:nvSpPr>
        <p:spPr>
          <a:xfrm>
            <a:off x="1403350" y="2566988"/>
            <a:ext cx="6400800" cy="1752600"/>
          </a:xfrm>
        </p:spPr>
        <p:txBody>
          <a:bodyPr/>
          <a:lstStyle>
            <a:lvl1pPr marL="0" indent="0" algn="ctr">
              <a:buFontTx/>
              <a:buNone/>
              <a:defRPr/>
            </a:lvl1pPr>
          </a:lstStyle>
          <a:p>
            <a:r>
              <a:rPr lang="zh-CN" altLang="en-US"/>
              <a:t>单击此处编辑母版副标题样式</a:t>
            </a:r>
          </a:p>
        </p:txBody>
      </p:sp>
      <p:sp>
        <p:nvSpPr>
          <p:cNvPr id="9" name="Rectangle 5"/>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Rectangle 6"/>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7"/>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en-US" altLang="zh-CN" dirty="0"/>
              <a:t>‹#›</a:t>
            </a:fld>
            <a:endParaRPr lang="en-US" altLang="zh-CN" dirty="0"/>
          </a:p>
        </p:txBody>
      </p:sp>
    </p:spTree>
  </p:cSld>
  <p:clrMapOvr>
    <a:masterClrMapping/>
  </p:clrMapOvr>
  <p:transition>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Tx/>
              <a:buNone/>
              <a:defRPr/>
            </a:pPr>
            <a:endParaRPr kumimoji="0" lang="zh-CN" altLang="en-US" sz="3200" b="0" i="0" u="none" strike="noStrike" kern="0" cap="none" spc="0" normalizeH="0" baseline="0" noProof="0">
              <a:ln>
                <a:noFill/>
              </a:ln>
              <a:solidFill>
                <a:schemeClr val="bg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32588" y="188913"/>
            <a:ext cx="2160587" cy="576103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250825" y="188913"/>
            <a:ext cx="6329363" cy="576103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Ovr>
    <a:masterClrMapping/>
  </p:clrMapOvr>
  <p:transition>
    <p:cover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6146" name="Picture 2" descr="e_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51555" name="Rectangle 3"/>
          <p:cNvSpPr>
            <a:spLocks noGrp="1" noChangeArrowheads="1"/>
          </p:cNvSpPr>
          <p:nvPr>
            <p:ph type="ctrTitle"/>
          </p:nvPr>
        </p:nvSpPr>
        <p:spPr>
          <a:xfrm>
            <a:off x="685800" y="2130425"/>
            <a:ext cx="7772400" cy="1470025"/>
          </a:xfrm>
        </p:spPr>
        <p:txBody>
          <a:bodyPr/>
          <a:lstStyle>
            <a:lvl1pPr algn="ctr">
              <a:defRPr>
                <a:solidFill>
                  <a:srgbClr val="000066"/>
                </a:solidFill>
              </a:defRPr>
            </a:lvl1pPr>
          </a:lstStyle>
          <a:p>
            <a:r>
              <a:rPr lang="ja-JP" altLang="en-US"/>
              <a:t>マスタ タイトルの書式設定</a:t>
            </a:r>
          </a:p>
        </p:txBody>
      </p:sp>
      <p:sp>
        <p:nvSpPr>
          <p:cNvPr id="151556" name="Rectangle 4"/>
          <p:cNvSpPr>
            <a:spLocks noGrp="1" noChangeArrowheads="1"/>
          </p:cNvSpPr>
          <p:nvPr>
            <p:ph type="subTitle" idx="1"/>
          </p:nvPr>
        </p:nvSpPr>
        <p:spPr>
          <a:xfrm>
            <a:off x="1371600" y="3886200"/>
            <a:ext cx="6400800" cy="1752600"/>
          </a:xfrm>
        </p:spPr>
        <p:txBody>
          <a:bodyPr/>
          <a:lstStyle>
            <a:lvl1pPr marL="0" indent="0" algn="ctr">
              <a:buFontTx/>
              <a:buNone/>
              <a:defRPr>
                <a:solidFill>
                  <a:srgbClr val="000066"/>
                </a:solidFill>
              </a:defRPr>
            </a:lvl1pPr>
          </a:lstStyle>
          <a:p>
            <a:r>
              <a:rPr lang="ja-JP" altLang="en-US"/>
              <a:t>マスタ サブタイトルの書式設定</a:t>
            </a:r>
          </a:p>
        </p:txBody>
      </p:sp>
      <p:sp>
        <p:nvSpPr>
          <p:cNvPr id="9" name="Rectangle 5"/>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solidFill>
                  <a:srgbClr val="000066"/>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rgbClr val="000066"/>
              </a:solidFill>
              <a:effectLst/>
              <a:uLnTx/>
              <a:uFillTx/>
              <a:latin typeface="Arial" panose="020B0604020202020204" pitchFamily="34" charset="0"/>
              <a:ea typeface="+mn-ea"/>
              <a:cs typeface="+mn-cs"/>
            </a:endParaRPr>
          </a:p>
        </p:txBody>
      </p:sp>
      <p:sp>
        <p:nvSpPr>
          <p:cNvPr id="10" name="Rectangle 6"/>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solidFill>
                  <a:srgbClr val="000066"/>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rgbClr val="000066"/>
              </a:solidFill>
              <a:effectLst/>
              <a:uLnTx/>
              <a:uFillTx/>
              <a:latin typeface="Arial" panose="020B0604020202020204" pitchFamily="34" charset="0"/>
              <a:ea typeface="+mn-ea"/>
              <a:cs typeface="+mn-cs"/>
            </a:endParaRPr>
          </a:p>
        </p:txBody>
      </p:sp>
      <p:sp>
        <p:nvSpPr>
          <p:cNvPr id="11" name="Rectangle 7"/>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ja-JP" altLang="en-US" dirty="0">
                <a:solidFill>
                  <a:srgbClr val="000066"/>
                </a:solidFill>
                <a:ea typeface="MS PGothic" panose="020B0600070205080204" pitchFamily="34" charset="-128"/>
              </a:rPr>
              <a:t>‹#›</a:t>
            </a:fld>
            <a:endParaRPr lang="ja-JP" altLang="en-US" dirty="0">
              <a:solidFill>
                <a:srgbClr val="000066"/>
              </a:solidFill>
              <a:ea typeface="MS PGothic" panose="020B0600070205080204" pitchFamily="34" charset="-128"/>
            </a:endParaRPr>
          </a:p>
        </p:txBody>
      </p:sp>
    </p:spTree>
  </p:cSld>
  <p:clrMapOvr>
    <a:masterClrMapping/>
  </p:clrMapOvr>
  <p:transition>
    <p:cover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781175" y="1600200"/>
            <a:ext cx="3376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310188" y="1600200"/>
            <a:ext cx="33766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61188" y="274638"/>
            <a:ext cx="1725612"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781175" y="274638"/>
            <a:ext cx="5027613"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Ovr>
    <a:masterClrMapping/>
  </p:clrMapOvr>
  <p:transition>
    <p:cover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5612" name="Rectangle 12"/>
          <p:cNvSpPr>
            <a:spLocks noGrp="1" noChangeArrowheads="1"/>
          </p:cNvSpPr>
          <p:nvPr>
            <p:ph type="ctrTitle"/>
          </p:nvPr>
        </p:nvSpPr>
        <p:spPr>
          <a:xfrm>
            <a:off x="684554" y="620689"/>
            <a:ext cx="7776864" cy="2160240"/>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lang="zh-CN" altLang="en-US" sz="5400" noProof="0" smtClean="0">
                <a:latin typeface="+mj-lt"/>
                <a:ea typeface="黑体" panose="02010609060101010101" pitchFamily="2" charset="-122"/>
              </a:defRPr>
            </a:lvl1pPr>
          </a:lstStyle>
          <a:p>
            <a:pPr lvl="0" algn="ctr" eaLnBrk="1" hangingPunct="1"/>
            <a:r>
              <a:rPr lang="zh-CN" altLang="en-US" noProof="0"/>
              <a:t>单击此处编辑母版标题样式</a:t>
            </a:r>
            <a:endParaRPr lang="zh-CN" altLang="en-US" noProof="0" dirty="0"/>
          </a:p>
        </p:txBody>
      </p:sp>
      <p:sp>
        <p:nvSpPr>
          <p:cNvPr id="25613" name="Rectangle 13"/>
          <p:cNvSpPr>
            <a:spLocks noGrp="1" noChangeArrowheads="1"/>
          </p:cNvSpPr>
          <p:nvPr>
            <p:ph type="subTitle" idx="1"/>
          </p:nvPr>
        </p:nvSpPr>
        <p:spPr>
          <a:xfrm>
            <a:off x="1372431" y="3268800"/>
            <a:ext cx="6390277" cy="2210400"/>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lang="zh-CN" altLang="en-US" sz="3600" noProof="0" smtClean="0">
                <a:solidFill>
                  <a:schemeClr val="tx1"/>
                </a:solidFill>
                <a:latin typeface="+mj-lt"/>
                <a:ea typeface="黑体" panose="02010609060101010101" pitchFamily="2" charset="-122"/>
              </a:defRPr>
            </a:lvl1pPr>
          </a:lstStyle>
          <a:p>
            <a:pPr marL="0" lvl="0" indent="0" algn="ctr" eaLnBrk="1" hangingPunct="1">
              <a:lnSpc>
                <a:spcPct val="110000"/>
              </a:lnSpc>
              <a:spcBef>
                <a:spcPts val="600"/>
              </a:spcBef>
              <a:buNone/>
            </a:pPr>
            <a:r>
              <a:rPr lang="zh-CN" altLang="en-US" noProof="0"/>
              <a:t>单击此处编辑母版副标题样式</a:t>
            </a:r>
            <a:endParaRPr lang="zh-CN" altLang="en-US" noProof="0" dirty="0"/>
          </a:p>
        </p:txBody>
      </p:sp>
      <p:sp>
        <p:nvSpPr>
          <p:cNvPr id="20" name="Rectangle 8" descr="Gold bar"/>
          <p:cNvSpPr>
            <a:spLocks noChangeArrowheads="1"/>
          </p:cNvSpPr>
          <p:nvPr userDrawn="1"/>
        </p:nvSpPr>
        <p:spPr bwMode="auto">
          <a:xfrm>
            <a:off x="228600" y="2889250"/>
            <a:ext cx="2870689" cy="201613"/>
          </a:xfrm>
          <a:prstGeom prst="rect">
            <a:avLst/>
          </a:prstGeom>
          <a:solidFill>
            <a:srgbClr val="FFCC00"/>
          </a:solidFill>
          <a:ln>
            <a:noFill/>
          </a:ln>
          <a:effectLst/>
        </p:spPr>
        <p:txBody>
          <a:bodyPr wrap="none" anchor="ctr"/>
          <a:lstStyle/>
          <a:p>
            <a:endParaRPr lang="zh-CN" altLang="en-US" sz="2955"/>
          </a:p>
        </p:txBody>
      </p:sp>
      <p:sp>
        <p:nvSpPr>
          <p:cNvPr id="21" name="Rectangle 9" descr="Orange bar"/>
          <p:cNvSpPr>
            <a:spLocks noChangeArrowheads="1"/>
          </p:cNvSpPr>
          <p:nvPr userDrawn="1"/>
        </p:nvSpPr>
        <p:spPr bwMode="auto">
          <a:xfrm>
            <a:off x="3099289" y="2889250"/>
            <a:ext cx="2869223" cy="201613"/>
          </a:xfrm>
          <a:prstGeom prst="rect">
            <a:avLst/>
          </a:prstGeom>
          <a:solidFill>
            <a:srgbClr val="FF9900"/>
          </a:solidFill>
          <a:ln>
            <a:noFill/>
          </a:ln>
          <a:effectLst/>
        </p:spPr>
        <p:txBody>
          <a:bodyPr wrap="none" anchor="ctr"/>
          <a:lstStyle/>
          <a:p>
            <a:endParaRPr lang="zh-CN" altLang="en-US" sz="2955"/>
          </a:p>
        </p:txBody>
      </p:sp>
      <p:sp>
        <p:nvSpPr>
          <p:cNvPr id="22" name="Rectangle 10" descr="Slate bar"/>
          <p:cNvSpPr>
            <a:spLocks noChangeArrowheads="1"/>
          </p:cNvSpPr>
          <p:nvPr userDrawn="1"/>
        </p:nvSpPr>
        <p:spPr bwMode="auto">
          <a:xfrm>
            <a:off x="5968512" y="2889250"/>
            <a:ext cx="2870688" cy="201613"/>
          </a:xfrm>
          <a:prstGeom prst="rect">
            <a:avLst/>
          </a:prstGeom>
          <a:solidFill>
            <a:srgbClr val="333399"/>
          </a:solidFill>
          <a:ln>
            <a:noFill/>
          </a:ln>
          <a:effectLst/>
        </p:spPr>
        <p:txBody>
          <a:bodyPr wrap="none" anchor="ctr"/>
          <a:lstStyle/>
          <a:p>
            <a:endParaRPr lang="zh-CN" altLang="en-US" sz="2955">
              <a:solidFill>
                <a:srgbClr val="333399"/>
              </a:solidFill>
            </a:endParaRPr>
          </a:p>
        </p:txBody>
      </p:sp>
      <p:sp>
        <p:nvSpPr>
          <p:cNvPr id="23" name="Rectangle 4"/>
          <p:cNvSpPr>
            <a:spLocks noGrp="1" noChangeArrowheads="1"/>
          </p:cNvSpPr>
          <p:nvPr>
            <p:ph type="dt" sz="half" idx="2"/>
          </p:nvPr>
        </p:nvSpPr>
        <p:spPr>
          <a:xfrm>
            <a:off x="457200" y="6356176"/>
            <a:ext cx="2133600" cy="457200"/>
          </a:xfrm>
          <a:prstGeom prst="rect">
            <a:avLst/>
          </a:prstGeom>
        </p:spPr>
        <p:txBody>
          <a:bodyPr/>
          <a:lstStyle>
            <a:lvl1pPr>
              <a:defRPr/>
            </a:lvl1pPr>
          </a:lstStyle>
          <a:p>
            <a:endParaRPr lang="en-US" altLang="zh-CN"/>
          </a:p>
        </p:txBody>
      </p:sp>
      <p:sp>
        <p:nvSpPr>
          <p:cNvPr id="24" name="Rectangle 5"/>
          <p:cNvSpPr>
            <a:spLocks noGrp="1" noChangeArrowheads="1"/>
          </p:cNvSpPr>
          <p:nvPr>
            <p:ph type="ftr" sz="quarter" idx="3"/>
          </p:nvPr>
        </p:nvSpPr>
        <p:spPr>
          <a:xfrm>
            <a:off x="3124200" y="6356176"/>
            <a:ext cx="2895600" cy="457200"/>
          </a:xfrm>
          <a:prstGeom prst="rect">
            <a:avLst/>
          </a:prstGeom>
        </p:spPr>
        <p:txBody>
          <a:bodyPr/>
          <a:lstStyle>
            <a:lvl1pPr>
              <a:defRPr/>
            </a:lvl1pPr>
          </a:lstStyle>
          <a:p>
            <a:endParaRPr lang="en-US" altLang="zh-CN"/>
          </a:p>
        </p:txBody>
      </p:sp>
      <p:sp>
        <p:nvSpPr>
          <p:cNvPr id="25" name="Rectangle 6"/>
          <p:cNvSpPr>
            <a:spLocks noGrp="1" noChangeArrowheads="1"/>
          </p:cNvSpPr>
          <p:nvPr>
            <p:ph type="sldNum" sz="quarter" idx="4"/>
          </p:nvPr>
        </p:nvSpPr>
        <p:spPr>
          <a:xfrm>
            <a:off x="6553200" y="6356176"/>
            <a:ext cx="2133600" cy="457200"/>
          </a:xfrm>
          <a:prstGeom prst="rect">
            <a:avLst/>
          </a:prstGeom>
        </p:spPr>
        <p:txBody>
          <a:bodyPr/>
          <a:lstStyle>
            <a:lvl1pPr>
              <a:defRPr/>
            </a:lvl1pPr>
          </a:lstStyle>
          <a:p>
            <a:fld id="{AC80574E-8B94-4515-ADE1-BF6C35829DF0}" type="slidenum">
              <a:rPr lang="zh-CN" altLang="en-US"/>
              <a:t>‹#›</a:t>
            </a:fld>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8585" y="188640"/>
            <a:ext cx="8367508" cy="792000"/>
          </a:xfrm>
        </p:spPr>
        <p:txBody>
          <a:bodyPr/>
          <a:lstStyle/>
          <a:p>
            <a:r>
              <a:rPr lang="zh-CN" altLang="en-US"/>
              <a:t>单击此处编辑母版标题样式</a:t>
            </a:r>
            <a:endParaRPr lang="zh-CN" altLang="en-US" dirty="0"/>
          </a:p>
        </p:txBody>
      </p:sp>
      <p:sp>
        <p:nvSpPr>
          <p:cNvPr id="3" name="内容占位符 2"/>
          <p:cNvSpPr>
            <a:spLocks noGrp="1"/>
          </p:cNvSpPr>
          <p:nvPr>
            <p:ph idx="1"/>
          </p:nvPr>
        </p:nvSpPr>
        <p:spPr>
          <a:xfrm>
            <a:off x="458585" y="1195200"/>
            <a:ext cx="8367508" cy="4935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7" name="Line 8"/>
          <p:cNvSpPr>
            <a:spLocks noChangeShapeType="1"/>
          </p:cNvSpPr>
          <p:nvPr userDrawn="1"/>
        </p:nvSpPr>
        <p:spPr bwMode="auto">
          <a:xfrm>
            <a:off x="457200" y="1051200"/>
            <a:ext cx="8368811" cy="0"/>
          </a:xfrm>
          <a:prstGeom prst="line">
            <a:avLst/>
          </a:prstGeom>
          <a:noFill/>
          <a:ln w="28575">
            <a:solidFill>
              <a:srgbClr val="33339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955"/>
          </a:p>
        </p:txBody>
      </p:sp>
      <p:sp>
        <p:nvSpPr>
          <p:cNvPr id="8" name="日期占位符 3"/>
          <p:cNvSpPr>
            <a:spLocks noGrp="1"/>
          </p:cNvSpPr>
          <p:nvPr>
            <p:ph type="dt" sz="half" idx="10"/>
          </p:nvPr>
        </p:nvSpPr>
        <p:spPr>
          <a:xfrm>
            <a:off x="457200" y="6356176"/>
            <a:ext cx="2133600" cy="457200"/>
          </a:xfrm>
          <a:prstGeom prst="rect">
            <a:avLst/>
          </a:prstGeom>
        </p:spPr>
        <p:txBody>
          <a:bodyPr/>
          <a:lstStyle>
            <a:lvl1pPr>
              <a:defRPr/>
            </a:lvl1pPr>
          </a:lstStyle>
          <a:p>
            <a:endParaRPr lang="en-US" altLang="zh-CN" dirty="0"/>
          </a:p>
        </p:txBody>
      </p:sp>
      <p:sp>
        <p:nvSpPr>
          <p:cNvPr id="9" name="页脚占位符 4"/>
          <p:cNvSpPr>
            <a:spLocks noGrp="1"/>
          </p:cNvSpPr>
          <p:nvPr>
            <p:ph type="ftr" sz="quarter" idx="11"/>
          </p:nvPr>
        </p:nvSpPr>
        <p:spPr>
          <a:xfrm>
            <a:off x="3124200" y="6356176"/>
            <a:ext cx="2895600" cy="457200"/>
          </a:xfrm>
          <a:prstGeom prst="rect">
            <a:avLst/>
          </a:prstGeom>
        </p:spPr>
        <p:txBody>
          <a:bodyPr/>
          <a:lstStyle>
            <a:lvl1pPr>
              <a:defRPr/>
            </a:lvl1pPr>
          </a:lstStyle>
          <a:p>
            <a:endParaRPr lang="en-US" altLang="zh-CN"/>
          </a:p>
        </p:txBody>
      </p:sp>
      <p:sp>
        <p:nvSpPr>
          <p:cNvPr id="10" name="灯片编号占位符 5"/>
          <p:cNvSpPr>
            <a:spLocks noGrp="1"/>
          </p:cNvSpPr>
          <p:nvPr>
            <p:ph type="sldNum" sz="quarter" idx="12"/>
          </p:nvPr>
        </p:nvSpPr>
        <p:spPr>
          <a:xfrm>
            <a:off x="6553200" y="6356176"/>
            <a:ext cx="2133600" cy="457200"/>
          </a:xfrm>
          <a:prstGeom prst="rect">
            <a:avLst/>
          </a:prstGeom>
        </p:spPr>
        <p:txBody>
          <a:bodyPr/>
          <a:lstStyle>
            <a:lvl1pPr>
              <a:defRPr/>
            </a:lvl1pPr>
          </a:lstStyle>
          <a:p>
            <a:fld id="{7AC79822-BC0D-4DE8-A7E5-90A3732A2B82}" type="slidenum">
              <a:rPr lang="zh-CN" altLang="en-US"/>
              <a:t>‹#›</a:t>
            </a:fld>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8585" y="188640"/>
            <a:ext cx="8367508" cy="792000"/>
          </a:xfrm>
        </p:spPr>
        <p:txBody>
          <a:bodyPr/>
          <a:lstStyle/>
          <a:p>
            <a:r>
              <a:rPr lang="zh-CN" altLang="en-US"/>
              <a:t>单击此处编辑母版标题样式</a:t>
            </a:r>
            <a:endParaRPr lang="zh-CN" altLang="en-US" dirty="0"/>
          </a:p>
        </p:txBody>
      </p:sp>
      <p:sp>
        <p:nvSpPr>
          <p:cNvPr id="3" name="内容占位符 2"/>
          <p:cNvSpPr>
            <a:spLocks noGrp="1"/>
          </p:cNvSpPr>
          <p:nvPr>
            <p:ph sz="half" idx="1"/>
          </p:nvPr>
        </p:nvSpPr>
        <p:spPr>
          <a:xfrm>
            <a:off x="457200" y="1196752"/>
            <a:ext cx="4117292" cy="4935600"/>
          </a:xfrm>
        </p:spPr>
        <p:txBody>
          <a:bodyPr/>
          <a:lstStyle>
            <a:lvl1pPr>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内容占位符 3"/>
          <p:cNvSpPr>
            <a:spLocks noGrp="1"/>
          </p:cNvSpPr>
          <p:nvPr>
            <p:ph sz="half" idx="2"/>
          </p:nvPr>
        </p:nvSpPr>
        <p:spPr>
          <a:xfrm>
            <a:off x="4708800" y="1196752"/>
            <a:ext cx="4117292" cy="4935600"/>
          </a:xfrm>
        </p:spPr>
        <p:txBody>
          <a:bodyPr/>
          <a:lstStyle>
            <a:lvl1pPr>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8" name="日期占位符 4"/>
          <p:cNvSpPr>
            <a:spLocks noGrp="1"/>
          </p:cNvSpPr>
          <p:nvPr>
            <p:ph type="dt" sz="half" idx="10"/>
          </p:nvPr>
        </p:nvSpPr>
        <p:spPr>
          <a:xfrm>
            <a:off x="457200" y="6356176"/>
            <a:ext cx="2133600" cy="457200"/>
          </a:xfrm>
        </p:spPr>
        <p:txBody>
          <a:bodyPr/>
          <a:lstStyle>
            <a:lvl1pPr>
              <a:defRPr/>
            </a:lvl1pPr>
          </a:lstStyle>
          <a:p>
            <a:endParaRPr lang="en-US" altLang="zh-CN"/>
          </a:p>
        </p:txBody>
      </p:sp>
      <p:sp>
        <p:nvSpPr>
          <p:cNvPr id="9" name="页脚占位符 5"/>
          <p:cNvSpPr>
            <a:spLocks noGrp="1"/>
          </p:cNvSpPr>
          <p:nvPr>
            <p:ph type="ftr" sz="quarter" idx="11"/>
          </p:nvPr>
        </p:nvSpPr>
        <p:spPr>
          <a:xfrm>
            <a:off x="3124200" y="6356176"/>
            <a:ext cx="2895600" cy="457200"/>
          </a:xfrm>
        </p:spPr>
        <p:txBody>
          <a:bodyPr/>
          <a:lstStyle>
            <a:lvl1pPr>
              <a:defRPr/>
            </a:lvl1pPr>
          </a:lstStyle>
          <a:p>
            <a:endParaRPr lang="en-US" altLang="zh-CN"/>
          </a:p>
        </p:txBody>
      </p:sp>
      <p:sp>
        <p:nvSpPr>
          <p:cNvPr id="10" name="灯片编号占位符 6"/>
          <p:cNvSpPr>
            <a:spLocks noGrp="1"/>
          </p:cNvSpPr>
          <p:nvPr>
            <p:ph type="sldNum" sz="quarter" idx="12"/>
          </p:nvPr>
        </p:nvSpPr>
        <p:spPr>
          <a:xfrm>
            <a:off x="6553200" y="6356176"/>
            <a:ext cx="2133600" cy="457200"/>
          </a:xfrm>
        </p:spPr>
        <p:txBody>
          <a:bodyPr/>
          <a:lstStyle>
            <a:lvl1pPr>
              <a:defRPr/>
            </a:lvl1pPr>
          </a:lstStyle>
          <a:p>
            <a:fld id="{40B52295-AD8D-47A8-A4D5-D2F6B9F48E3F}" type="slidenum">
              <a:rPr lang="zh-CN" altLang="en-US"/>
              <a:t>‹#›</a:t>
            </a:fld>
            <a:endParaRPr lang="en-US" altLang="zh-CN"/>
          </a:p>
        </p:txBody>
      </p:sp>
      <p:sp>
        <p:nvSpPr>
          <p:cNvPr id="11" name="Line 8"/>
          <p:cNvSpPr>
            <a:spLocks noChangeShapeType="1"/>
          </p:cNvSpPr>
          <p:nvPr userDrawn="1"/>
        </p:nvSpPr>
        <p:spPr bwMode="auto">
          <a:xfrm>
            <a:off x="457200" y="1052736"/>
            <a:ext cx="8368811" cy="0"/>
          </a:xfrm>
          <a:prstGeom prst="line">
            <a:avLst/>
          </a:prstGeom>
          <a:noFill/>
          <a:ln w="28575">
            <a:solidFill>
              <a:srgbClr val="33339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955"/>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1162050" y="6243638"/>
            <a:ext cx="1905000" cy="457200"/>
          </a:xfrm>
          <a:prstGeom prst="rect">
            <a:avLst/>
          </a:prstGeom>
        </p:spPr>
        <p:txBody>
          <a:bodyPr/>
          <a:lstStyle>
            <a:lvl1pPr>
              <a:defRPr/>
            </a:lvl1pPr>
          </a:lstStyle>
          <a:p>
            <a:endParaRPr lang="en-US" altLang="zh-CN"/>
          </a:p>
        </p:txBody>
      </p:sp>
      <p:sp>
        <p:nvSpPr>
          <p:cNvPr id="8" name="页脚占位符 7"/>
          <p:cNvSpPr>
            <a:spLocks noGrp="1"/>
          </p:cNvSpPr>
          <p:nvPr>
            <p:ph type="ftr" sz="quarter" idx="11"/>
          </p:nvPr>
        </p:nvSpPr>
        <p:spPr>
          <a:xfrm>
            <a:off x="6248400" y="6237288"/>
            <a:ext cx="2895600" cy="457200"/>
          </a:xfrm>
          <a:prstGeom prst="rect">
            <a:avLst/>
          </a:prstGeom>
        </p:spPr>
        <p:txBody>
          <a:bodyPr/>
          <a:lstStyle>
            <a:lvl1pPr>
              <a:defRPr/>
            </a:lvl1pPr>
          </a:lstStyle>
          <a:p>
            <a:r>
              <a:rPr lang="zh-CN" altLang="en-US"/>
              <a:t>课件制作人：谢希仁</a:t>
            </a:r>
          </a:p>
        </p:txBody>
      </p:sp>
      <p:sp>
        <p:nvSpPr>
          <p:cNvPr id="9" name="灯片编号占位符 8"/>
          <p:cNvSpPr>
            <a:spLocks noGrp="1"/>
          </p:cNvSpPr>
          <p:nvPr>
            <p:ph type="sldNum" sz="quarter" idx="12"/>
          </p:nvPr>
        </p:nvSpPr>
        <p:spPr>
          <a:xfrm>
            <a:off x="7042150" y="6243638"/>
            <a:ext cx="1905000" cy="457200"/>
          </a:xfrm>
          <a:prstGeom prst="rect">
            <a:avLst/>
          </a:prstGeom>
        </p:spPr>
        <p:txBody>
          <a:bodyPr/>
          <a:lstStyle>
            <a:lvl1pPr>
              <a:defRPr/>
            </a:lvl1pPr>
          </a:lstStyle>
          <a:p>
            <a:fld id="{03C3AFE9-B973-41B6-92DA-FDC8626D61B1}" type="slidenum">
              <a:rPr lang="en-US" altLang="zh-CN"/>
              <a:t>‹#›</a:t>
            </a:fld>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dirty="0"/>
          </a:p>
        </p:txBody>
      </p:sp>
      <p:sp>
        <p:nvSpPr>
          <p:cNvPr id="6" name="Line 8"/>
          <p:cNvSpPr>
            <a:spLocks noChangeShapeType="1"/>
          </p:cNvSpPr>
          <p:nvPr userDrawn="1"/>
        </p:nvSpPr>
        <p:spPr bwMode="auto">
          <a:xfrm>
            <a:off x="457200" y="1052736"/>
            <a:ext cx="8368811" cy="0"/>
          </a:xfrm>
          <a:prstGeom prst="line">
            <a:avLst/>
          </a:prstGeom>
          <a:noFill/>
          <a:ln w="28575">
            <a:solidFill>
              <a:srgbClr val="33339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955"/>
          </a:p>
        </p:txBody>
      </p:sp>
      <p:sp>
        <p:nvSpPr>
          <p:cNvPr id="7" name="Rectangle 4"/>
          <p:cNvSpPr>
            <a:spLocks noGrp="1" noChangeArrowheads="1"/>
          </p:cNvSpPr>
          <p:nvPr>
            <p:ph type="dt" sz="half" idx="2"/>
          </p:nvPr>
        </p:nvSpPr>
        <p:spPr bwMode="auto">
          <a:xfrm>
            <a:off x="457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000">
                <a:ea typeface="宋体" panose="02010600030101010101" pitchFamily="2" charset="-122"/>
              </a:defRPr>
            </a:lvl1pPr>
          </a:lstStyle>
          <a:p>
            <a:endParaRPr lang="en-US" altLang="zh-CN" dirty="0"/>
          </a:p>
        </p:txBody>
      </p:sp>
      <p:sp>
        <p:nvSpPr>
          <p:cNvPr id="8" name="Rectangle 5"/>
          <p:cNvSpPr>
            <a:spLocks noGrp="1" noChangeArrowheads="1"/>
          </p:cNvSpPr>
          <p:nvPr>
            <p:ph type="ftr" sz="quarter" idx="3"/>
          </p:nvPr>
        </p:nvSpPr>
        <p:spPr bwMode="auto">
          <a:xfrm>
            <a:off x="3124200" y="6356176"/>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000">
                <a:ea typeface="宋体" panose="02010600030101010101" pitchFamily="2" charset="-122"/>
              </a:defRPr>
            </a:lvl1pPr>
          </a:lstStyle>
          <a:p>
            <a:endParaRPr lang="en-US" altLang="zh-CN"/>
          </a:p>
        </p:txBody>
      </p:sp>
      <p:sp>
        <p:nvSpPr>
          <p:cNvPr id="9" name="Rectangle 6"/>
          <p:cNvSpPr>
            <a:spLocks noGrp="1" noChangeArrowheads="1"/>
          </p:cNvSpPr>
          <p:nvPr>
            <p:ph type="sldNum" sz="quarter" idx="4"/>
          </p:nvPr>
        </p:nvSpPr>
        <p:spPr bwMode="auto">
          <a:xfrm>
            <a:off x="6553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000">
                <a:ea typeface="宋体" panose="02010600030101010101" pitchFamily="2" charset="-122"/>
              </a:defRPr>
            </a:lvl1pPr>
          </a:lstStyle>
          <a:p>
            <a:fld id="{67B052E9-C54A-4603-AE2F-EB72B006DB6C}" type="slidenum">
              <a:rPr lang="zh-CN" altLang="en-US"/>
              <a:t>‹#›</a:t>
            </a:fld>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4"/>
          <p:cNvSpPr>
            <a:spLocks noGrp="1" noChangeArrowheads="1"/>
          </p:cNvSpPr>
          <p:nvPr>
            <p:ph type="dt" sz="half" idx="2"/>
          </p:nvPr>
        </p:nvSpPr>
        <p:spPr bwMode="auto">
          <a:xfrm>
            <a:off x="457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000">
                <a:ea typeface="宋体" panose="02010600030101010101" pitchFamily="2" charset="-122"/>
              </a:defRPr>
            </a:lvl1pPr>
          </a:lstStyle>
          <a:p>
            <a:endParaRPr lang="en-US" altLang="zh-CN" dirty="0"/>
          </a:p>
        </p:txBody>
      </p:sp>
      <p:sp>
        <p:nvSpPr>
          <p:cNvPr id="6" name="Rectangle 5"/>
          <p:cNvSpPr>
            <a:spLocks noGrp="1" noChangeArrowheads="1"/>
          </p:cNvSpPr>
          <p:nvPr>
            <p:ph type="ftr" sz="quarter" idx="3"/>
          </p:nvPr>
        </p:nvSpPr>
        <p:spPr bwMode="auto">
          <a:xfrm>
            <a:off x="3124200" y="6356176"/>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000">
                <a:ea typeface="宋体" panose="02010600030101010101" pitchFamily="2" charset="-122"/>
              </a:defRPr>
            </a:lvl1pPr>
          </a:lstStyle>
          <a:p>
            <a:endParaRPr lang="en-US" altLang="zh-CN"/>
          </a:p>
        </p:txBody>
      </p:sp>
      <p:sp>
        <p:nvSpPr>
          <p:cNvPr id="7" name="Rectangle 6"/>
          <p:cNvSpPr>
            <a:spLocks noGrp="1" noChangeArrowheads="1"/>
          </p:cNvSpPr>
          <p:nvPr>
            <p:ph type="sldNum" sz="quarter" idx="4"/>
          </p:nvPr>
        </p:nvSpPr>
        <p:spPr bwMode="auto">
          <a:xfrm>
            <a:off x="6553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000">
                <a:ea typeface="宋体" panose="02010600030101010101" pitchFamily="2" charset="-122"/>
              </a:defRPr>
            </a:lvl1pPr>
          </a:lstStyle>
          <a:p>
            <a:fld id="{67B052E9-C54A-4603-AE2F-EB72B006DB6C}" type="slidenum">
              <a:rPr lang="zh-CN" altLang="en-US"/>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4"/>
            <a:ext cx="7793037" cy="1462087"/>
          </a:xfrm>
        </p:spPr>
        <p:txBody>
          <a:bodyPr/>
          <a:lstStyle/>
          <a:p>
            <a:r>
              <a:rPr lang="zh-CN" altLang="en-US"/>
              <a:t>单击此处编辑母版标题样式</a:t>
            </a:r>
          </a:p>
        </p:txBody>
      </p:sp>
      <p:sp>
        <p:nvSpPr>
          <p:cNvPr id="3" name="表格占位符 2"/>
          <p:cNvSpPr>
            <a:spLocks noGrp="1"/>
          </p:cNvSpPr>
          <p:nvPr>
            <p:ph type="tbl" idx="1"/>
          </p:nvPr>
        </p:nvSpPr>
        <p:spPr>
          <a:xfrm>
            <a:off x="1042988" y="1773238"/>
            <a:ext cx="7772400" cy="4114800"/>
          </a:xfrm>
        </p:spPr>
        <p:txBody>
          <a:bodyPr/>
          <a:lstStyle/>
          <a:p>
            <a:endParaRPr lang="zh-CN" altLang="en-US"/>
          </a:p>
        </p:txBody>
      </p:sp>
      <p:sp>
        <p:nvSpPr>
          <p:cNvPr id="4" name="日期占位符 3"/>
          <p:cNvSpPr>
            <a:spLocks noGrp="1"/>
          </p:cNvSpPr>
          <p:nvPr>
            <p:ph type="dt" sz="half" idx="10"/>
          </p:nvPr>
        </p:nvSpPr>
        <p:spPr>
          <a:xfrm>
            <a:off x="1162050" y="6243638"/>
            <a:ext cx="1905000" cy="457200"/>
          </a:xfrm>
        </p:spPr>
        <p:txBody>
          <a:bodyPr/>
          <a:lstStyle>
            <a:lvl1pPr>
              <a:defRPr/>
            </a:lvl1pPr>
          </a:lstStyle>
          <a:p>
            <a:endParaRPr lang="en-US" altLang="zh-CN"/>
          </a:p>
        </p:txBody>
      </p:sp>
      <p:sp>
        <p:nvSpPr>
          <p:cNvPr id="5" name="页脚占位符 4"/>
          <p:cNvSpPr>
            <a:spLocks noGrp="1"/>
          </p:cNvSpPr>
          <p:nvPr>
            <p:ph type="ftr" sz="quarter" idx="11"/>
          </p:nvPr>
        </p:nvSpPr>
        <p:spPr>
          <a:xfrm>
            <a:off x="6248400" y="6237288"/>
            <a:ext cx="2895600" cy="457200"/>
          </a:xfrm>
        </p:spPr>
        <p:txBody>
          <a:bodyPr/>
          <a:lstStyle>
            <a:lvl1pPr>
              <a:defRPr/>
            </a:lvl1pPr>
          </a:lstStyle>
          <a:p>
            <a:r>
              <a:rPr lang="zh-CN" altLang="en-US"/>
              <a:t>课件制作人：谢希仁</a:t>
            </a:r>
          </a:p>
        </p:txBody>
      </p:sp>
      <p:sp>
        <p:nvSpPr>
          <p:cNvPr id="6" name="灯片编号占位符 5"/>
          <p:cNvSpPr>
            <a:spLocks noGrp="1"/>
          </p:cNvSpPr>
          <p:nvPr>
            <p:ph type="sldNum" sz="quarter" idx="12"/>
          </p:nvPr>
        </p:nvSpPr>
        <p:spPr>
          <a:xfrm>
            <a:off x="7042150" y="6243638"/>
            <a:ext cx="1905000" cy="457200"/>
          </a:xfrm>
        </p:spPr>
        <p:txBody>
          <a:bodyPr/>
          <a:lstStyle>
            <a:lvl1pPr>
              <a:defRPr/>
            </a:lvl1pPr>
          </a:lstStyle>
          <a:p>
            <a:fld id="{E4F49095-1FBA-4213-977E-5B38F9240781}" type="slidenum">
              <a:rPr lang="en-US" altLang="zh-CN"/>
              <a:t>‹#›</a:t>
            </a:fld>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en-US" altLang="zh-CN" dirty="0"/>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67B052E9-C54A-4603-AE2F-EB72B006DB6C}" type="slidenum">
              <a:rPr lang="zh-CN" altLang="en-US"/>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Ovr>
    <a:masterClrMapping/>
  </p:clrMapOvr>
  <p:transition>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hyperlink" Target="http://www.51ppt.com.cn/"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7.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6.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vdaypetal1"/>
          <p:cNvPicPr>
            <a:picLocks noChangeAspect="1"/>
          </p:cNvPicPr>
          <p:nvPr/>
        </p:nvPicPr>
        <p:blipFill>
          <a:blip r:embed="rId13"/>
          <a:srcRect b="10786"/>
          <a:stretch>
            <a:fillRect/>
          </a:stretch>
        </p:blipFill>
        <p:spPr>
          <a:xfrm>
            <a:off x="1943100" y="2879725"/>
            <a:ext cx="7200900" cy="3978275"/>
          </a:xfrm>
          <a:prstGeom prst="rect">
            <a:avLst/>
          </a:prstGeom>
          <a:noFill/>
          <a:ln w="9525">
            <a:noFill/>
          </a:ln>
        </p:spPr>
      </p:pic>
      <p:sp>
        <p:nvSpPr>
          <p:cNvPr id="102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44389" name="Rectangle 5"/>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4390" name="Rectangle 6"/>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4391" name="Rectangle 7"/>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Arial" panose="020B0604020202020204" pitchFamily="34" charset="0"/>
              </a:rPr>
              <a:t>‹#›</a:t>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over dir="r"/>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6357950" y="5857892"/>
            <a:ext cx="2028119"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w="11430">
                  <a:solidFill>
                    <a:schemeClr val="accent2"/>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rial" panose="020B0604020202020204" pitchFamily="34" charset="0"/>
                <a:ea typeface="+mn-ea"/>
                <a:cs typeface="+mn-cs"/>
                <a:hlinkClick r:id="rId14"/>
              </a:rPr>
              <a:t>无忧</a:t>
            </a:r>
            <a:r>
              <a:rPr kumimoji="0" lang="en-US" altLang="zh-CN" sz="1800" b="1" i="0" u="none" strike="noStrike" kern="1200" cap="none" spc="0" normalizeH="0" baseline="0" noProof="0" dirty="0">
                <a:ln w="11430">
                  <a:solidFill>
                    <a:schemeClr val="accent2"/>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rial" panose="020B0604020202020204" pitchFamily="34" charset="0"/>
                <a:ea typeface="+mn-ea"/>
                <a:cs typeface="+mn-cs"/>
                <a:hlinkClick r:id="rId14"/>
              </a:rPr>
              <a:t>PPT</a:t>
            </a:r>
            <a:r>
              <a:rPr kumimoji="0" lang="zh-CN" altLang="en-US" sz="1800" b="1" i="0" u="none" strike="noStrike" kern="1200" cap="none" spc="0" normalizeH="0" baseline="0" noProof="0" dirty="0">
                <a:ln w="11430">
                  <a:solidFill>
                    <a:schemeClr val="accent2"/>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rial" panose="020B0604020202020204" pitchFamily="34" charset="0"/>
                <a:ea typeface="+mn-ea"/>
                <a:cs typeface="+mn-cs"/>
                <a:hlinkClick r:id="rId14"/>
              </a:rPr>
              <a:t>整理发布</a:t>
            </a:r>
            <a:endParaRPr kumimoji="0" lang="zh-CN" altLang="en-US" sz="1800" b="1" i="0" u="none" strike="noStrike" kern="1200" cap="none" spc="0" normalizeH="0" baseline="0" noProof="0" dirty="0">
              <a:ln w="11430">
                <a:solidFill>
                  <a:schemeClr val="accent2"/>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rial" panose="020B0604020202020204" pitchFamily="34" charset="0"/>
              <a:ea typeface="+mn-ea"/>
              <a:cs typeface="+mn-cs"/>
            </a:endParaRPr>
          </a:p>
        </p:txBody>
      </p:sp>
      <p:sp>
        <p:nvSpPr>
          <p:cNvPr id="2051" name="Rectangle 2"/>
          <p:cNvSpPr>
            <a:spLocks noGrp="1"/>
          </p:cNvSpPr>
          <p:nvPr>
            <p:ph type="title"/>
          </p:nvPr>
        </p:nvSpPr>
        <p:spPr>
          <a:xfrm>
            <a:off x="250825" y="188913"/>
            <a:ext cx="8642350" cy="936625"/>
          </a:xfrm>
          <a:prstGeom prst="rect">
            <a:avLst/>
          </a:prstGeom>
          <a:noFill/>
          <a:ln w="9525">
            <a:noFill/>
          </a:ln>
        </p:spPr>
        <p:txBody>
          <a:bodyPr anchor="ctr"/>
          <a:lstStyle/>
          <a:p>
            <a:pPr lvl="0"/>
            <a:r>
              <a:rPr lang="pt-BR" altLang="zh-CN" dirty="0"/>
              <a:t>Clique para editar o estilo do título mestre</a:t>
            </a:r>
          </a:p>
        </p:txBody>
      </p:sp>
      <p:sp>
        <p:nvSpPr>
          <p:cNvPr id="2052" name="Rectangle 3"/>
          <p:cNvSpPr>
            <a:spLocks noGrp="1"/>
          </p:cNvSpPr>
          <p:nvPr>
            <p:ph type="body" idx="1"/>
          </p:nvPr>
        </p:nvSpPr>
        <p:spPr>
          <a:xfrm>
            <a:off x="457200" y="1600200"/>
            <a:ext cx="8229600" cy="4349750"/>
          </a:xfrm>
          <a:prstGeom prst="rect">
            <a:avLst/>
          </a:prstGeom>
          <a:noFill/>
          <a:ln w="9525">
            <a:noFill/>
          </a:ln>
        </p:spPr>
        <p:txBody>
          <a:bodyPr/>
          <a:lstStyle/>
          <a:p>
            <a:pPr lvl="0"/>
            <a:r>
              <a:rPr lang="pt-BR" altLang="zh-CN" dirty="0"/>
              <a:t>Clique para editar os estilos do texto mestre</a:t>
            </a:r>
          </a:p>
          <a:p>
            <a:pPr lvl="1"/>
            <a:r>
              <a:rPr lang="pt-BR" altLang="zh-CN" dirty="0"/>
              <a:t>Segundo nível</a:t>
            </a:r>
          </a:p>
          <a:p>
            <a:pPr lvl="2"/>
            <a:r>
              <a:rPr lang="pt-BR" altLang="zh-CN" dirty="0"/>
              <a:t>Terceiro nível</a:t>
            </a:r>
          </a:p>
          <a:p>
            <a:pPr lvl="3"/>
            <a:r>
              <a:rPr lang="pt-BR" altLang="zh-CN" dirty="0"/>
              <a:t>Quarto nível</a:t>
            </a:r>
          </a:p>
          <a:p>
            <a:pPr lvl="4"/>
            <a:r>
              <a:rPr lang="pt-BR" altLang="zh-CN" dirty="0"/>
              <a:t>Quinto nível</a:t>
            </a:r>
          </a:p>
        </p:txBody>
      </p:sp>
      <p:sp>
        <p:nvSpPr>
          <p:cNvPr id="8" name="Rectangle 4"/>
          <p:cNvSpPr>
            <a:spLocks noGrp="1" noChangeArrowheads="1"/>
          </p:cNvSpPr>
          <p:nvPr>
            <p:ph type="dt" sz="half" idx="2"/>
          </p:nvPr>
        </p:nvSpPr>
        <p:spPr bwMode="auto">
          <a:xfrm>
            <a:off x="457200" y="5949950"/>
            <a:ext cx="2133600" cy="476250"/>
          </a:xfrm>
          <a:prstGeom prst="rect">
            <a:avLst/>
          </a:prstGeom>
          <a:ln>
            <a:miter lim="800000"/>
          </a:ln>
        </p:spPr>
        <p:txBody>
          <a:bodyPr vert="horz" wrap="square" lIns="91440" tIns="45720" rIns="91440" bIns="45720" numCol="1" anchor="t" anchorCtr="0" compatLnSpc="1"/>
          <a:lstStyle>
            <a:lvl1pPr>
              <a:defRPr sz="1400">
                <a:solidFill>
                  <a:schemeClr val="bg1"/>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9" name="Rectangle 5"/>
          <p:cNvSpPr>
            <a:spLocks noGrp="1" noChangeArrowheads="1"/>
          </p:cNvSpPr>
          <p:nvPr>
            <p:ph type="ftr" sz="quarter" idx="3"/>
          </p:nvPr>
        </p:nvSpPr>
        <p:spPr bwMode="auto">
          <a:xfrm>
            <a:off x="3124200" y="5949950"/>
            <a:ext cx="2895600" cy="476250"/>
          </a:xfrm>
          <a:prstGeom prst="rect">
            <a:avLst/>
          </a:prstGeom>
          <a:ln>
            <a:miter lim="800000"/>
          </a:ln>
        </p:spPr>
        <p:txBody>
          <a:bodyPr vert="horz" wrap="square" lIns="91440" tIns="45720" rIns="91440" bIns="45720" numCol="1" anchor="t" anchorCtr="0" compatLnSpc="1"/>
          <a:lstStyle>
            <a:lvl1pPr algn="ctr">
              <a:defRPr sz="1400">
                <a:solidFill>
                  <a:schemeClr val="bg1"/>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0" name="Rectangle 6"/>
          <p:cNvSpPr>
            <a:spLocks noGrp="1" noChangeArrowheads="1"/>
          </p:cNvSpPr>
          <p:nvPr>
            <p:ph type="sldNum" sz="quarter" idx="4"/>
          </p:nvPr>
        </p:nvSpPr>
        <p:spPr bwMode="auto">
          <a:xfrm>
            <a:off x="6553200" y="5949950"/>
            <a:ext cx="2133600" cy="476250"/>
          </a:xfrm>
          <a:prstGeom prst="rect">
            <a:avLst/>
          </a:prstGeom>
          <a:ln>
            <a:miter lim="800000"/>
          </a:ln>
        </p:spPr>
        <p:txBody>
          <a:bodyPr vert="horz" wrap="square" lIns="91440" tIns="45720" rIns="91440" bIns="45720" numCol="1" anchor="t" anchorCtr="0" compatLnSpc="1"/>
          <a:lstStyle>
            <a:lvl1pPr algn="r">
              <a:defRPr sz="1400">
                <a:solidFill>
                  <a:schemeClr val="bg1"/>
                </a:solidFill>
              </a:defRPr>
            </a:lvl1pPr>
          </a:lstStyle>
          <a:p>
            <a:pPr lvl="0" eaLnBrk="1" hangingPunct="1">
              <a:buNone/>
            </a:pPr>
            <a:fld id="{9A0DB2DC-4C9A-4742-B13C-FB6460FD3503}" type="slidenum">
              <a:rPr lang="pt-BR" altLang="zh-CN" dirty="0">
                <a:latin typeface="Arial" panose="020B0604020202020204" pitchFamily="34" charset="0"/>
              </a:rPr>
              <a:t>‹#›</a:t>
            </a:fld>
            <a:endParaRPr lang="pt-BR" altLang="zh-CN" dirty="0">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r"/>
  </p:transition>
  <p:hf sldNum="0" hdr="0" ftr="0" dt="0"/>
  <p:txStyles>
    <p:titleStyle>
      <a:lvl1pPr algn="ctr" rtl="0" eaLnBrk="0" fontAlgn="base" hangingPunct="0">
        <a:lnSpc>
          <a:spcPct val="80000"/>
        </a:lnSpc>
        <a:spcBef>
          <a:spcPct val="0"/>
        </a:spcBef>
        <a:spcAft>
          <a:spcPct val="0"/>
        </a:spcAft>
        <a:defRPr sz="4400">
          <a:solidFill>
            <a:schemeClr val="tx2"/>
          </a:solidFill>
          <a:latin typeface="+mj-lt"/>
          <a:ea typeface="+mj-ea"/>
          <a:cs typeface="+mj-cs"/>
        </a:defRPr>
      </a:lvl1pPr>
      <a:lvl2pPr algn="ctr" rtl="0" eaLnBrk="0" fontAlgn="base" hangingPunct="0">
        <a:lnSpc>
          <a:spcPct val="80000"/>
        </a:lnSpc>
        <a:spcBef>
          <a:spcPct val="0"/>
        </a:spcBef>
        <a:spcAft>
          <a:spcPct val="0"/>
        </a:spcAft>
        <a:defRPr sz="4400">
          <a:solidFill>
            <a:schemeClr val="tx2"/>
          </a:solidFill>
          <a:latin typeface="Arial" panose="020B0604020202020204" pitchFamily="34" charset="0"/>
        </a:defRPr>
      </a:lvl2pPr>
      <a:lvl3pPr algn="ctr" rtl="0" eaLnBrk="0" fontAlgn="base" hangingPunct="0">
        <a:lnSpc>
          <a:spcPct val="80000"/>
        </a:lnSpc>
        <a:spcBef>
          <a:spcPct val="0"/>
        </a:spcBef>
        <a:spcAft>
          <a:spcPct val="0"/>
        </a:spcAft>
        <a:defRPr sz="4400">
          <a:solidFill>
            <a:schemeClr val="tx2"/>
          </a:solidFill>
          <a:latin typeface="Arial" panose="020B0604020202020204" pitchFamily="34" charset="0"/>
        </a:defRPr>
      </a:lvl3pPr>
      <a:lvl4pPr algn="ctr" rtl="0" eaLnBrk="0" fontAlgn="base" hangingPunct="0">
        <a:lnSpc>
          <a:spcPct val="80000"/>
        </a:lnSpc>
        <a:spcBef>
          <a:spcPct val="0"/>
        </a:spcBef>
        <a:spcAft>
          <a:spcPct val="0"/>
        </a:spcAft>
        <a:defRPr sz="4400">
          <a:solidFill>
            <a:schemeClr val="tx2"/>
          </a:solidFill>
          <a:latin typeface="Arial" panose="020B0604020202020204" pitchFamily="34" charset="0"/>
        </a:defRPr>
      </a:lvl4pPr>
      <a:lvl5pPr algn="ctr" rtl="0" eaLnBrk="0" fontAlgn="base" hangingPunct="0">
        <a:lnSpc>
          <a:spcPct val="80000"/>
        </a:lnSpc>
        <a:spcBef>
          <a:spcPct val="0"/>
        </a:spcBef>
        <a:spcAft>
          <a:spcPct val="0"/>
        </a:spcAft>
        <a:defRPr sz="4400">
          <a:solidFill>
            <a:schemeClr val="tx2"/>
          </a:solidFill>
          <a:latin typeface="Arial" panose="020B0604020202020204" pitchFamily="34" charset="0"/>
        </a:defRPr>
      </a:lvl5pPr>
      <a:lvl6pPr marL="457200" algn="ctr" rtl="0" eaLnBrk="0" fontAlgn="base" hangingPunct="0">
        <a:lnSpc>
          <a:spcPct val="80000"/>
        </a:lnSpc>
        <a:spcBef>
          <a:spcPct val="0"/>
        </a:spcBef>
        <a:spcAft>
          <a:spcPct val="0"/>
        </a:spcAft>
        <a:defRPr sz="4400">
          <a:solidFill>
            <a:schemeClr val="tx2"/>
          </a:solidFill>
          <a:latin typeface="Arial" panose="020B0604020202020204" pitchFamily="34" charset="0"/>
        </a:defRPr>
      </a:lvl6pPr>
      <a:lvl7pPr marL="914400" algn="ctr" rtl="0" eaLnBrk="0" fontAlgn="base" hangingPunct="0">
        <a:lnSpc>
          <a:spcPct val="80000"/>
        </a:lnSpc>
        <a:spcBef>
          <a:spcPct val="0"/>
        </a:spcBef>
        <a:spcAft>
          <a:spcPct val="0"/>
        </a:spcAft>
        <a:defRPr sz="4400">
          <a:solidFill>
            <a:schemeClr val="tx2"/>
          </a:solidFill>
          <a:latin typeface="Arial" panose="020B0604020202020204" pitchFamily="34" charset="0"/>
        </a:defRPr>
      </a:lvl7pPr>
      <a:lvl8pPr marL="1371600" algn="ctr" rtl="0" eaLnBrk="0" fontAlgn="base" hangingPunct="0">
        <a:lnSpc>
          <a:spcPct val="80000"/>
        </a:lnSpc>
        <a:spcBef>
          <a:spcPct val="0"/>
        </a:spcBef>
        <a:spcAft>
          <a:spcPct val="0"/>
        </a:spcAft>
        <a:defRPr sz="4400">
          <a:solidFill>
            <a:schemeClr val="tx2"/>
          </a:solidFill>
          <a:latin typeface="Arial" panose="020B0604020202020204" pitchFamily="34" charset="0"/>
        </a:defRPr>
      </a:lvl8pPr>
      <a:lvl9pPr marL="1828800" algn="ctr" rtl="0" eaLnBrk="0" fontAlgn="base" hangingPunct="0">
        <a:lnSpc>
          <a:spcPct val="80000"/>
        </a:lnSpc>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2"/>
        </a:buClr>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lr>
          <a:schemeClr val="accent1"/>
        </a:buClr>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e"/>
          <p:cNvPicPr>
            <a:picLocks noChangeAspect="1"/>
          </p:cNvPicPr>
          <p:nvPr/>
        </p:nvPicPr>
        <p:blipFill>
          <a:blip r:embed="rId13"/>
          <a:stretch>
            <a:fillRect/>
          </a:stretch>
        </p:blipFill>
        <p:spPr>
          <a:xfrm>
            <a:off x="0" y="0"/>
            <a:ext cx="9144000" cy="6858000"/>
          </a:xfrm>
          <a:prstGeom prst="rect">
            <a:avLst/>
          </a:prstGeom>
          <a:noFill/>
          <a:ln w="9525">
            <a:noFill/>
          </a:ln>
        </p:spPr>
      </p:pic>
      <p:sp>
        <p:nvSpPr>
          <p:cNvPr id="3075" name="Rectangle 3"/>
          <p:cNvSpPr>
            <a:spLocks noGrp="1"/>
          </p:cNvSpPr>
          <p:nvPr>
            <p:ph type="title"/>
          </p:nvPr>
        </p:nvSpPr>
        <p:spPr>
          <a:xfrm>
            <a:off x="1781175" y="274638"/>
            <a:ext cx="6905625" cy="1143000"/>
          </a:xfrm>
          <a:prstGeom prst="rect">
            <a:avLst/>
          </a:prstGeom>
          <a:noFill/>
          <a:ln w="9525">
            <a:noFill/>
          </a:ln>
        </p:spPr>
        <p:txBody>
          <a:bodyPr anchor="ctr"/>
          <a:lstStyle/>
          <a:p>
            <a:pPr lvl="0"/>
            <a:r>
              <a:rPr lang="ja-JP" altLang="en-US" dirty="0"/>
              <a:t>マスタ タイトルの書式設定</a:t>
            </a:r>
          </a:p>
        </p:txBody>
      </p:sp>
      <p:sp>
        <p:nvSpPr>
          <p:cNvPr id="3076" name="Rectangle 4"/>
          <p:cNvSpPr>
            <a:spLocks noGrp="1"/>
          </p:cNvSpPr>
          <p:nvPr>
            <p:ph type="body" idx="1"/>
          </p:nvPr>
        </p:nvSpPr>
        <p:spPr>
          <a:xfrm>
            <a:off x="1781175" y="1600200"/>
            <a:ext cx="6905625" cy="4525963"/>
          </a:xfrm>
          <a:prstGeom prst="rect">
            <a:avLst/>
          </a:prstGeom>
          <a:noFill/>
          <a:ln w="9525">
            <a:noFill/>
          </a:ln>
        </p:spPr>
        <p:txBody>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50533" name="Rectangle 5"/>
          <p:cNvSpPr>
            <a:spLocks noGrp="1" noChangeArrowheads="1"/>
          </p:cNvSpPr>
          <p:nvPr>
            <p:ph type="dt" sz="half" idx="2"/>
          </p:nvPr>
        </p:nvSpPr>
        <p:spPr bwMode="auto">
          <a:xfrm>
            <a:off x="1781175"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kumimoji="1" sz="140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50534" name="Rectangle 6"/>
          <p:cNvSpPr>
            <a:spLocks noGrp="1" noChangeArrowheads="1"/>
          </p:cNvSpPr>
          <p:nvPr>
            <p:ph type="ftr" sz="quarter" idx="3"/>
          </p:nvPr>
        </p:nvSpPr>
        <p:spPr bwMode="auto">
          <a:xfrm>
            <a:off x="3973513"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kumimoji="1" sz="140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ja-JP"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50535" name="Rectangle 7"/>
          <p:cNvSpPr>
            <a:spLocks noGrp="1" noChangeArrowheads="1"/>
          </p:cNvSpPr>
          <p:nvPr>
            <p:ph type="sldNum" sz="quarter" idx="4"/>
          </p:nvPr>
        </p:nvSpPr>
        <p:spPr bwMode="auto">
          <a:xfrm>
            <a:off x="6964363" y="6245225"/>
            <a:ext cx="1722438" cy="476250"/>
          </a:xfrm>
          <a:prstGeom prst="rect">
            <a:avLst/>
          </a:prstGeom>
          <a:noFill/>
          <a:ln w="9525">
            <a:noFill/>
            <a:miter lim="800000"/>
          </a:ln>
          <a:effectLst/>
        </p:spPr>
        <p:txBody>
          <a:bodyPr vert="horz" wrap="square" lIns="91440" tIns="45720" rIns="91440" bIns="45720" numCol="1" anchor="t" anchorCtr="0" compatLnSpc="1"/>
          <a:lstStyle>
            <a:lvl1pPr algn="r">
              <a:defRPr sz="1400">
                <a:ea typeface="MS PGothic" panose="020B0600070205080204" pitchFamily="34" charset="-128"/>
              </a:defRPr>
            </a:lvl1pPr>
          </a:lstStyle>
          <a:p>
            <a:pPr lvl="0" eaLnBrk="1" hangingPunct="1">
              <a:buNone/>
            </a:pPr>
            <a:fld id="{9A0DB2DC-4C9A-4742-B13C-FB6460FD3503}" type="slidenum">
              <a:rPr lang="ja-JP" altLang="en-US" dirty="0">
                <a:latin typeface="Arial" panose="020B0604020202020204" pitchFamily="34" charset="0"/>
              </a:rPr>
              <a:t>‹#›</a:t>
            </a:fld>
            <a:endParaRPr lang="ja-JP"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r"/>
  </p:transition>
  <p:hf sldNum="0" hdr="0" ftr="0" dt="0"/>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2pPr>
      <a:lvl3pPr algn="l" rtl="0" eaLnBrk="0" fontAlgn="base" hangingPunct="0">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3pPr>
      <a:lvl4pPr algn="l" rtl="0" eaLnBrk="0" fontAlgn="base" hangingPunct="0">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4pPr>
      <a:lvl5pPr algn="l" rtl="0" eaLnBrk="0" fontAlgn="base" hangingPunct="0">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5pPr>
      <a:lvl6pPr marL="457200" algn="l" rtl="0" fontAlgn="base">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6pPr>
      <a:lvl7pPr marL="914400" algn="l" rtl="0" fontAlgn="base">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7pPr>
      <a:lvl8pPr marL="1371600" algn="l" rtl="0" fontAlgn="base">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8pPr>
      <a:lvl9pPr marL="1828800" algn="l" rtl="0" fontAlgn="base">
        <a:spcBef>
          <a:spcPct val="0"/>
        </a:spcBef>
        <a:spcAft>
          <a:spcPct val="0"/>
        </a:spcAft>
        <a:defRPr kumimoji="1" sz="4400">
          <a:solidFill>
            <a:schemeClr val="tx2"/>
          </a:solidFill>
          <a:latin typeface="Arial" panose="020B0604020202020204" pitchFamily="34" charset="0"/>
          <a:ea typeface="MS PGothic" panose="020B0600070205080204" pitchFamily="34" charset="-128"/>
        </a:defRPr>
      </a:lvl9pPr>
    </p:titleStyle>
    <p:bodyStyle>
      <a:lvl1pPr marL="342900" indent="-342900" algn="l" rtl="0" eaLnBrk="0" fontAlgn="base" hangingPunct="0">
        <a:spcBef>
          <a:spcPct val="20000"/>
        </a:spcBef>
        <a:spcAft>
          <a:spcPct val="0"/>
        </a:spcAft>
        <a:buBlip>
          <a:blip r:embed="rId14"/>
        </a:buBlip>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Blip>
          <a:blip r:embed="rId15"/>
        </a:buBlip>
        <a:defRPr kumimoji="1" sz="2800">
          <a:solidFill>
            <a:schemeClr val="tx1"/>
          </a:solidFill>
          <a:latin typeface="+mn-lt"/>
          <a:ea typeface="+mn-ea"/>
        </a:defRPr>
      </a:lvl2pPr>
      <a:lvl3pPr marL="1143000" indent="-228600" algn="l" rtl="0" eaLnBrk="0" fontAlgn="base" hangingPunct="0">
        <a:spcBef>
          <a:spcPct val="20000"/>
        </a:spcBef>
        <a:spcAft>
          <a:spcPct val="0"/>
        </a:spcAft>
        <a:buBlip>
          <a:blip r:embed="rId16"/>
        </a:buBlip>
        <a:defRPr kumimoji="1" sz="2400">
          <a:solidFill>
            <a:schemeClr val="tx1"/>
          </a:solidFill>
          <a:latin typeface="+mn-lt"/>
          <a:ea typeface="+mn-ea"/>
        </a:defRPr>
      </a:lvl3pPr>
      <a:lvl4pPr marL="1600200" indent="-228600" algn="l" rtl="0" eaLnBrk="0" fontAlgn="base" hangingPunct="0">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5pPr>
      <a:lvl6pPr marL="25146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6pPr>
      <a:lvl7pPr marL="29718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7pPr>
      <a:lvl8pPr marL="34290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8pPr>
      <a:lvl9pPr marL="38862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585" name="Rectangle 9"/>
          <p:cNvSpPr>
            <a:spLocks noGrp="1" noChangeArrowheads="1"/>
          </p:cNvSpPr>
          <p:nvPr>
            <p:ph type="title"/>
          </p:nvPr>
        </p:nvSpPr>
        <p:spPr bwMode="auto">
          <a:xfrm>
            <a:off x="467545" y="188640"/>
            <a:ext cx="8352928" cy="81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eaLnBrk="1" hangingPunct="1"/>
            <a:r>
              <a:rPr lang="zh-CN" altLang="en-US" dirty="0"/>
              <a:t>单击此处编辑母版标题样式</a:t>
            </a:r>
          </a:p>
        </p:txBody>
      </p:sp>
      <p:sp>
        <p:nvSpPr>
          <p:cNvPr id="24586" name="Rectangle 10"/>
          <p:cNvSpPr>
            <a:spLocks noGrp="1" noChangeArrowheads="1"/>
          </p:cNvSpPr>
          <p:nvPr>
            <p:ph type="body" idx="1"/>
          </p:nvPr>
        </p:nvSpPr>
        <p:spPr bwMode="auto">
          <a:xfrm>
            <a:off x="458585" y="1195200"/>
            <a:ext cx="8352928" cy="493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4" name="Rectangle 7" descr="Gold bar"/>
          <p:cNvSpPr>
            <a:spLocks noChangeArrowheads="1"/>
          </p:cNvSpPr>
          <p:nvPr/>
        </p:nvSpPr>
        <p:spPr bwMode="auto">
          <a:xfrm>
            <a:off x="0" y="0"/>
            <a:ext cx="229292" cy="2286000"/>
          </a:xfrm>
          <a:prstGeom prst="rect">
            <a:avLst/>
          </a:prstGeom>
          <a:solidFill>
            <a:srgbClr val="FFCC00"/>
          </a:solidFill>
          <a:ln>
            <a:noFill/>
          </a:ln>
          <a:effectLst/>
        </p:spPr>
        <p:txBody>
          <a:bodyPr wrap="none" anchor="ctr"/>
          <a:lstStyle/>
          <a:p>
            <a:pPr lvl="0" algn="ctr" eaLnBrk="1" hangingPunct="1"/>
            <a:endParaRPr lang="zh-CN" altLang="en-US" sz="2955">
              <a:latin typeface="Times New Roman" panose="02020603050405020304" pitchFamily="18" charset="0"/>
              <a:ea typeface="宋体" panose="02010600030101010101" pitchFamily="2" charset="-122"/>
            </a:endParaRPr>
          </a:p>
        </p:txBody>
      </p:sp>
      <p:sp>
        <p:nvSpPr>
          <p:cNvPr id="15" name="Rectangle 9" descr="Orange bar"/>
          <p:cNvSpPr>
            <a:spLocks noChangeArrowheads="1"/>
          </p:cNvSpPr>
          <p:nvPr/>
        </p:nvSpPr>
        <p:spPr bwMode="auto">
          <a:xfrm>
            <a:off x="0" y="2286000"/>
            <a:ext cx="229292" cy="2286000"/>
          </a:xfrm>
          <a:prstGeom prst="rect">
            <a:avLst/>
          </a:prstGeom>
          <a:solidFill>
            <a:srgbClr val="FF9900"/>
          </a:solidFill>
          <a:ln>
            <a:noFill/>
          </a:ln>
          <a:effectLst/>
        </p:spPr>
        <p:txBody>
          <a:bodyPr wrap="none" anchor="ctr"/>
          <a:lstStyle/>
          <a:p>
            <a:pPr algn="ctr" eaLnBrk="1" hangingPunct="1"/>
            <a:endParaRPr lang="zh-CN" altLang="en-US" sz="2215">
              <a:latin typeface="Times New Roman" panose="02020603050405020304" pitchFamily="18" charset="0"/>
              <a:ea typeface="宋体" panose="02010600030101010101" pitchFamily="2" charset="-122"/>
            </a:endParaRPr>
          </a:p>
        </p:txBody>
      </p:sp>
      <p:sp>
        <p:nvSpPr>
          <p:cNvPr id="16" name="Rectangle 10" descr="Slate bar"/>
          <p:cNvSpPr>
            <a:spLocks noChangeArrowheads="1"/>
          </p:cNvSpPr>
          <p:nvPr/>
        </p:nvSpPr>
        <p:spPr bwMode="auto">
          <a:xfrm>
            <a:off x="0" y="4572000"/>
            <a:ext cx="229292" cy="2286000"/>
          </a:xfrm>
          <a:prstGeom prst="rect">
            <a:avLst/>
          </a:prstGeom>
          <a:solidFill>
            <a:srgbClr val="333399"/>
          </a:solidFill>
          <a:ln>
            <a:noFill/>
          </a:ln>
          <a:effectLst/>
        </p:spPr>
        <p:txBody>
          <a:bodyPr wrap="none" anchor="ctr"/>
          <a:lstStyle/>
          <a:p>
            <a:pPr algn="ctr" eaLnBrk="1" hangingPunct="1"/>
            <a:endParaRPr lang="zh-CN" altLang="en-US" sz="2215">
              <a:latin typeface="Times New Roman" panose="02020603050405020304" pitchFamily="18" charset="0"/>
              <a:ea typeface="宋体" panose="02010600030101010101" pitchFamily="2" charset="-122"/>
            </a:endParaRPr>
          </a:p>
        </p:txBody>
      </p:sp>
      <p:sp>
        <p:nvSpPr>
          <p:cNvPr id="22" name="Rectangle 4"/>
          <p:cNvSpPr>
            <a:spLocks noGrp="1" noChangeArrowheads="1"/>
          </p:cNvSpPr>
          <p:nvPr>
            <p:ph type="dt" sz="half" idx="2"/>
          </p:nvPr>
        </p:nvSpPr>
        <p:spPr bwMode="auto">
          <a:xfrm>
            <a:off x="457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000">
                <a:ea typeface="宋体" panose="02010600030101010101" pitchFamily="2" charset="-122"/>
              </a:defRPr>
            </a:lvl1pPr>
          </a:lstStyle>
          <a:p>
            <a:endParaRPr lang="en-US" altLang="zh-CN" dirty="0"/>
          </a:p>
        </p:txBody>
      </p:sp>
      <p:sp>
        <p:nvSpPr>
          <p:cNvPr id="23" name="Rectangle 5"/>
          <p:cNvSpPr>
            <a:spLocks noGrp="1" noChangeArrowheads="1"/>
          </p:cNvSpPr>
          <p:nvPr>
            <p:ph type="ftr" sz="quarter" idx="3"/>
          </p:nvPr>
        </p:nvSpPr>
        <p:spPr bwMode="auto">
          <a:xfrm>
            <a:off x="3124200" y="6356176"/>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000">
                <a:ea typeface="宋体" panose="02010600030101010101" pitchFamily="2" charset="-122"/>
              </a:defRPr>
            </a:lvl1pPr>
          </a:lstStyle>
          <a:p>
            <a:endParaRPr lang="en-US" altLang="zh-CN"/>
          </a:p>
        </p:txBody>
      </p:sp>
      <p:sp>
        <p:nvSpPr>
          <p:cNvPr id="24" name="Rectangle 6"/>
          <p:cNvSpPr>
            <a:spLocks noGrp="1" noChangeArrowheads="1"/>
          </p:cNvSpPr>
          <p:nvPr>
            <p:ph type="sldNum" sz="quarter" idx="4"/>
          </p:nvPr>
        </p:nvSpPr>
        <p:spPr bwMode="auto">
          <a:xfrm>
            <a:off x="6553200" y="6356176"/>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000">
                <a:ea typeface="宋体" panose="02010600030101010101" pitchFamily="2" charset="-122"/>
              </a:defRPr>
            </a:lvl1pPr>
          </a:lstStyle>
          <a:p>
            <a:fld id="{67B052E9-C54A-4603-AE2F-EB72B006DB6C}" type="slidenum">
              <a:rPr lang="zh-CN" altLang="en-US"/>
              <a:t>‹#›</a:t>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Lst>
  <p:hf sldNum="0" hdr="0" dt="0"/>
  <p:txStyles>
    <p:titleStyle>
      <a:lvl1pPr algn="l" rtl="0" eaLnBrk="1" fontAlgn="base" hangingPunct="1">
        <a:spcBef>
          <a:spcPct val="0"/>
        </a:spcBef>
        <a:spcAft>
          <a:spcPct val="0"/>
        </a:spcAft>
        <a:defRPr lang="zh-CN" altLang="en-US" sz="4400" b="1" smtClean="0">
          <a:solidFill>
            <a:srgbClr val="333399"/>
          </a:solidFill>
          <a:latin typeface="+mj-lt"/>
          <a:ea typeface="+mj-ea"/>
          <a:cs typeface="+mj-cs"/>
        </a:defRPr>
      </a:lvl1pPr>
      <a:lvl2pPr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2pPr>
      <a:lvl3pPr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3pPr>
      <a:lvl4pPr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4pPr>
      <a:lvl5pPr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5pPr>
      <a:lvl6pPr marL="457200"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6pPr>
      <a:lvl7pPr marL="914400"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7pPr>
      <a:lvl8pPr marL="1371600"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8pPr>
      <a:lvl9pPr marL="1828800" algn="l" rtl="0" eaLnBrk="1" fontAlgn="base" hangingPunct="1">
        <a:spcBef>
          <a:spcPct val="0"/>
        </a:spcBef>
        <a:spcAft>
          <a:spcPct val="0"/>
        </a:spcAft>
        <a:defRPr sz="4400">
          <a:solidFill>
            <a:srgbClr val="333399"/>
          </a:solidFill>
          <a:latin typeface="Arial" panose="020B0604020202020204" pitchFamily="34" charset="0"/>
          <a:ea typeface="黑体" panose="02010609060101010101" pitchFamily="2" charset="-122"/>
        </a:defRPr>
      </a:lvl9pPr>
    </p:titleStyle>
    <p:bodyStyle>
      <a:lvl1pPr marL="342900" indent="-342900" algn="l" rtl="0" eaLnBrk="1" fontAlgn="base" hangingPunct="1">
        <a:lnSpc>
          <a:spcPct val="110000"/>
        </a:lnSpc>
        <a:spcBef>
          <a:spcPts val="600"/>
        </a:spcBef>
        <a:spcAft>
          <a:spcPct val="0"/>
        </a:spcAft>
        <a:buClr>
          <a:srgbClr val="333399"/>
        </a:buClr>
        <a:buSzPct val="75000"/>
        <a:buFont typeface="Wingdings" panose="05000000000000000000" pitchFamily="2" charset="2"/>
        <a:buChar char="n"/>
        <a:defRPr sz="3200" b="1">
          <a:solidFill>
            <a:srgbClr val="000000"/>
          </a:solidFill>
          <a:latin typeface="+mn-lt"/>
          <a:ea typeface="+mn-ea"/>
          <a:cs typeface="+mn-cs"/>
        </a:defRPr>
      </a:lvl1pPr>
      <a:lvl2pPr marL="742950" indent="-285750" algn="l" rtl="0" eaLnBrk="1" fontAlgn="base" hangingPunct="1">
        <a:lnSpc>
          <a:spcPct val="110000"/>
        </a:lnSpc>
        <a:spcBef>
          <a:spcPts val="600"/>
        </a:spcBef>
        <a:spcAft>
          <a:spcPct val="0"/>
        </a:spcAft>
        <a:buClr>
          <a:srgbClr val="FF9933"/>
        </a:buClr>
        <a:buSzPct val="70000"/>
        <a:buFont typeface="Wingdings" panose="05000000000000000000" pitchFamily="2" charset="2"/>
        <a:buChar char="n"/>
        <a:defRPr sz="2800" b="1">
          <a:solidFill>
            <a:srgbClr val="000000"/>
          </a:solidFill>
          <a:latin typeface="+mn-lt"/>
          <a:ea typeface="黑体" panose="02010609060101010101" pitchFamily="2" charset="-122"/>
        </a:defRPr>
      </a:lvl2pPr>
      <a:lvl3pPr marL="1143000" indent="-228600" algn="l" rtl="0" eaLnBrk="1" fontAlgn="base" hangingPunct="1">
        <a:lnSpc>
          <a:spcPct val="110000"/>
        </a:lnSpc>
        <a:spcBef>
          <a:spcPts val="600"/>
        </a:spcBef>
        <a:spcAft>
          <a:spcPct val="0"/>
        </a:spcAft>
        <a:buClr>
          <a:srgbClr val="333399"/>
        </a:buClr>
        <a:buSzPct val="65000"/>
        <a:buFont typeface="Wingdings" panose="05000000000000000000" pitchFamily="2" charset="2"/>
        <a:buChar char="p"/>
        <a:defRPr sz="2400" b="1">
          <a:solidFill>
            <a:srgbClr val="000000"/>
          </a:solidFill>
          <a:latin typeface="+mn-lt"/>
          <a:ea typeface="黑体" panose="02010609060101010101" pitchFamily="2" charset="-122"/>
        </a:defRPr>
      </a:lvl3pPr>
      <a:lvl4pPr marL="1600200" indent="-228600" algn="l" rtl="0" eaLnBrk="1" fontAlgn="base" hangingPunct="1">
        <a:lnSpc>
          <a:spcPct val="110000"/>
        </a:lnSpc>
        <a:spcBef>
          <a:spcPts val="600"/>
        </a:spcBef>
        <a:spcAft>
          <a:spcPct val="0"/>
        </a:spcAft>
        <a:buClr>
          <a:schemeClr val="accent2"/>
        </a:buClr>
        <a:buSzPct val="65000"/>
        <a:buFont typeface="Wingdings" panose="05000000000000000000" pitchFamily="2" charset="2"/>
        <a:buChar char="n"/>
        <a:defRPr sz="2000" b="1">
          <a:solidFill>
            <a:srgbClr val="000000"/>
          </a:solidFill>
          <a:latin typeface="+mn-lt"/>
          <a:ea typeface="黑体" panose="02010609060101010101" pitchFamily="2" charset="-122"/>
        </a:defRPr>
      </a:lvl4pPr>
      <a:lvl5pPr marL="2057400" indent="-228600" algn="l" rtl="0" eaLnBrk="1" fontAlgn="base" hangingPunct="1">
        <a:lnSpc>
          <a:spcPct val="110000"/>
        </a:lnSpc>
        <a:spcBef>
          <a:spcPts val="600"/>
        </a:spcBef>
        <a:spcAft>
          <a:spcPct val="0"/>
        </a:spcAft>
        <a:buClr>
          <a:srgbClr val="333399"/>
        </a:buClr>
        <a:buSzPct val="60000"/>
        <a:buFont typeface="Wingdings" panose="05000000000000000000" pitchFamily="2" charset="2"/>
        <a:buChar char="n"/>
        <a:defRPr sz="2000" b="1">
          <a:solidFill>
            <a:srgbClr val="000000"/>
          </a:solidFill>
          <a:latin typeface="+mn-lt"/>
          <a:ea typeface="黑体" panose="02010609060101010101" pitchFamily="2" charset="-122"/>
        </a:defRPr>
      </a:lvl5pPr>
      <a:lvl6pPr marL="2514600" indent="-228600" algn="l" rtl="0" eaLnBrk="1" fontAlgn="base" hangingPunct="1">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algn="l" rtl="0" eaLnBrk="1" fontAlgn="base" hangingPunct="1">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algn="l" rtl="0" eaLnBrk="1" fontAlgn="base" hangingPunct="1">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algn="l" rtl="0" eaLnBrk="1" fontAlgn="base" hangingPunct="1">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5.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rrowheads="1"/>
          </p:cNvSpPr>
          <p:nvPr>
            <p:ph type="ctrTitle"/>
          </p:nvPr>
        </p:nvSpPr>
        <p:spPr>
          <a:xfrm>
            <a:off x="0" y="620395"/>
            <a:ext cx="9144000" cy="2160270"/>
          </a:xfrm>
        </p:spPr>
        <p:txBody>
          <a:bodyPr/>
          <a:lstStyle/>
          <a:p>
            <a:r>
              <a:rPr dirty="0">
                <a:sym typeface="+mn-ea"/>
              </a:rPr>
              <a:t>第二章</a:t>
            </a:r>
            <a:r>
              <a:rPr lang="zh-CN" altLang="en-US" dirty="0">
                <a:sym typeface="+mn-ea"/>
              </a:rPr>
              <a:t>  </a:t>
            </a:r>
            <a:r>
              <a:rPr dirty="0">
                <a:sym typeface="+mn-ea"/>
              </a:rPr>
              <a:t>物流信息战略</a:t>
            </a:r>
            <a:endParaRPr dirty="0">
              <a:solidFill>
                <a:schemeClr val="tx2"/>
              </a:solidFill>
              <a:effectLst>
                <a:outerShdw dist="38100" dir="2699999" algn="tl" rotWithShape="0">
                  <a:srgbClr val="000000"/>
                </a:outerShdw>
              </a:effectLst>
              <a:latin typeface="+mj-ea"/>
              <a:ea typeface="+mj-ea"/>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二、</a:t>
            </a:r>
            <a:r>
              <a:rPr altLang="zh-CN" dirty="0">
                <a:sym typeface="+mn-ea"/>
              </a:rPr>
              <a:t>物流信息战略模型分析</a:t>
            </a:r>
          </a:p>
        </p:txBody>
      </p:sp>
      <p:sp>
        <p:nvSpPr>
          <p:cNvPr id="3" name="内容占位符 2"/>
          <p:cNvSpPr>
            <a:spLocks noGrp="1"/>
          </p:cNvSpPr>
          <p:nvPr>
            <p:ph idx="1"/>
          </p:nvPr>
        </p:nvSpPr>
        <p:spPr>
          <a:xfrm>
            <a:off x="458585" y="960885"/>
            <a:ext cx="8367508" cy="4935600"/>
          </a:xfrm>
        </p:spPr>
        <p:txBody>
          <a:bodyPr/>
          <a:lstStyle/>
          <a:p>
            <a:pPr marR="0" lvl="0" algn="l" rtl="0" latinLnBrk="0">
              <a:lnSpc>
                <a:spcPct val="110000"/>
              </a:lnSpc>
              <a:spcBef>
                <a:spcPts val="600"/>
              </a:spcBef>
              <a:buFont typeface="Wingdings" panose="05000000000000000000" pitchFamily="2" charset="2"/>
            </a:pPr>
            <a:r>
              <a:rPr lang="zh-CN" altLang="zh-CN" sz="3200" dirty="0">
                <a:sym typeface="+mn-ea"/>
              </a:rPr>
              <a:t>(一) 基于 SWOT 的物流信息战略分析</a:t>
            </a:r>
          </a:p>
          <a:p>
            <a:pPr marL="0" marR="0" lvl="0" indent="0" algn="l" rtl="0" latinLnBrk="0">
              <a:lnSpc>
                <a:spcPct val="110000"/>
              </a:lnSpc>
              <a:spcBef>
                <a:spcPts val="600"/>
              </a:spcBef>
              <a:buFont typeface="Wingdings" panose="05000000000000000000" pitchFamily="2" charset="2"/>
              <a:buNone/>
            </a:pPr>
            <a:r>
              <a:rPr lang="en-US" altLang="zh-CN" sz="2800" dirty="0">
                <a:ea typeface="黑体" panose="02010609060101010101" pitchFamily="2" charset="-122"/>
                <a:cs typeface="+mn-ea"/>
                <a:sym typeface="+mn-ea"/>
              </a:rPr>
              <a:t>       SWOT</a:t>
            </a:r>
            <a:r>
              <a:rPr lang="zh-CN" altLang="en-US" sz="2800" dirty="0">
                <a:ea typeface="黑体" panose="02010609060101010101" pitchFamily="2" charset="-122"/>
                <a:cs typeface="+mn-ea"/>
                <a:sym typeface="+mn-ea"/>
              </a:rPr>
              <a:t>分析法</a:t>
            </a:r>
            <a:r>
              <a:rPr lang="zh-CN" altLang="zh-CN" sz="2800" dirty="0">
                <a:ea typeface="黑体" panose="02010609060101010101" pitchFamily="2" charset="-122"/>
                <a:cs typeface="+mn-ea"/>
                <a:sym typeface="+mn-ea"/>
              </a:rPr>
              <a:t>将与研究对象密切相关的各种主要内部优势因素、劣势因素、机会因素和威胁因素,通过调查罗列出来,并依照一定的次序按二维矩阵形式排列起来,然后运用系统分析的思想,把各种因素相互匹配起来加以分析,从中得出一系列相应的结论。</a:t>
            </a:r>
          </a:p>
        </p:txBody>
      </p:sp>
      <p:pic>
        <p:nvPicPr>
          <p:cNvPr id="4" name="图片 3"/>
          <p:cNvPicPr>
            <a:picLocks noChangeAspect="1"/>
          </p:cNvPicPr>
          <p:nvPr/>
        </p:nvPicPr>
        <p:blipFill>
          <a:blip r:embed="rId3"/>
          <a:stretch>
            <a:fillRect/>
          </a:stretch>
        </p:blipFill>
        <p:spPr>
          <a:xfrm>
            <a:off x="376555" y="4044315"/>
            <a:ext cx="3565525" cy="2699385"/>
          </a:xfrm>
          <a:prstGeom prst="rect">
            <a:avLst/>
          </a:prstGeom>
        </p:spPr>
      </p:pic>
      <p:pic>
        <p:nvPicPr>
          <p:cNvPr id="5" name="图片 4"/>
          <p:cNvPicPr>
            <a:picLocks noChangeAspect="1"/>
          </p:cNvPicPr>
          <p:nvPr/>
        </p:nvPicPr>
        <p:blipFill>
          <a:blip r:embed="rId4"/>
          <a:stretch>
            <a:fillRect/>
          </a:stretch>
        </p:blipFill>
        <p:spPr>
          <a:xfrm>
            <a:off x="4277995" y="4044315"/>
            <a:ext cx="3811270" cy="24384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二、</a:t>
            </a:r>
            <a:r>
              <a:rPr altLang="zh-CN" dirty="0">
                <a:sym typeface="+mn-ea"/>
              </a:rPr>
              <a:t>物流信息战略模型分析</a:t>
            </a:r>
          </a:p>
        </p:txBody>
      </p:sp>
      <p:sp>
        <p:nvSpPr>
          <p:cNvPr id="3" name="内容占位符 2"/>
          <p:cNvSpPr>
            <a:spLocks noGrp="1"/>
          </p:cNvSpPr>
          <p:nvPr>
            <p:ph idx="1"/>
          </p:nvPr>
        </p:nvSpPr>
        <p:spPr>
          <a:xfrm>
            <a:off x="458585" y="960885"/>
            <a:ext cx="8367508" cy="4935600"/>
          </a:xfrm>
        </p:spPr>
        <p:txBody>
          <a:bodyPr/>
          <a:lstStyle/>
          <a:p>
            <a:pPr marL="0" marR="0" lvl="0" indent="0" algn="l" rtl="0" latinLnBrk="0">
              <a:lnSpc>
                <a:spcPct val="110000"/>
              </a:lnSpc>
              <a:spcBef>
                <a:spcPts val="600"/>
              </a:spcBef>
              <a:buFont typeface="Wingdings" panose="05000000000000000000" pitchFamily="2" charset="2"/>
              <a:buNone/>
            </a:pPr>
            <a:r>
              <a:rPr sz="2800" dirty="0">
                <a:ea typeface="黑体" panose="02010609060101010101" pitchFamily="2" charset="-122"/>
                <a:cs typeface="+mn-ea"/>
                <a:sym typeface="+mn-ea"/>
              </a:rPr>
              <a:t>1.追赶型战略</a:t>
            </a:r>
          </a:p>
          <a:p>
            <a:pPr marL="0" marR="0" lvl="0" indent="0" algn="l" rtl="0" latinLnBrk="0">
              <a:lnSpc>
                <a:spcPct val="110000"/>
              </a:lnSpc>
              <a:spcBef>
                <a:spcPts val="600"/>
              </a:spcBef>
              <a:buFont typeface="Wingdings" panose="05000000000000000000" pitchFamily="2" charset="2"/>
              <a:buNone/>
            </a:pPr>
            <a:r>
              <a:rPr sz="2800" dirty="0">
                <a:ea typeface="黑体" panose="02010609060101010101" pitchFamily="2" charset="-122"/>
                <a:cs typeface="+mn-ea"/>
                <a:sym typeface="+mn-ea"/>
              </a:rPr>
              <a:t>这种战略的出发点是,物流信息发展战略的定位是与国情密不可分的,在制定企业信息化战略的过程中,要抓住信息化机遇,使企业信息化本身走一条科学发展道路,为国民经济社会更快、更好地发展服务。</a:t>
            </a:r>
          </a:p>
          <a:p>
            <a:pPr marL="0" marR="0" lvl="0" indent="0" algn="l" rtl="0" latinLnBrk="0">
              <a:lnSpc>
                <a:spcPct val="110000"/>
              </a:lnSpc>
              <a:spcBef>
                <a:spcPts val="600"/>
              </a:spcBef>
              <a:buFont typeface="Wingdings" panose="05000000000000000000" pitchFamily="2" charset="2"/>
              <a:buNone/>
            </a:pPr>
            <a:endParaRPr sz="2800" dirty="0">
              <a:ea typeface="黑体" panose="02010609060101010101" pitchFamily="2" charset="-122"/>
              <a:cs typeface="+mn-ea"/>
              <a:sym typeface="+mn-ea"/>
            </a:endParaRPr>
          </a:p>
          <a:p>
            <a:pPr marL="0" marR="0" lvl="0" indent="0" algn="l" rtl="0" latinLnBrk="0">
              <a:lnSpc>
                <a:spcPct val="110000"/>
              </a:lnSpc>
              <a:spcBef>
                <a:spcPts val="600"/>
              </a:spcBef>
              <a:buFont typeface="Wingdings" panose="05000000000000000000" pitchFamily="2" charset="2"/>
              <a:buNone/>
            </a:pPr>
            <a:r>
              <a:rPr sz="2800" dirty="0">
                <a:ea typeface="黑体" panose="02010609060101010101" pitchFamily="2" charset="-122"/>
                <a:cs typeface="+mn-ea"/>
                <a:sym typeface="+mn-ea"/>
              </a:rPr>
              <a:t>2.跨越型战略</a:t>
            </a:r>
          </a:p>
          <a:p>
            <a:pPr marL="0" marR="0" lvl="0" indent="0" algn="l" rtl="0" latinLnBrk="0">
              <a:lnSpc>
                <a:spcPct val="110000"/>
              </a:lnSpc>
              <a:spcBef>
                <a:spcPts val="600"/>
              </a:spcBef>
              <a:buFont typeface="Wingdings" panose="05000000000000000000" pitchFamily="2" charset="2"/>
              <a:buNone/>
            </a:pPr>
            <a:r>
              <a:rPr sz="2800" dirty="0">
                <a:ea typeface="黑体" panose="02010609060101010101" pitchFamily="2" charset="-122"/>
                <a:cs typeface="+mn-ea"/>
                <a:sym typeface="+mn-ea"/>
              </a:rPr>
              <a:t>跨越型战略来源于后发优势理论。只要在国家的保护和扶持下达到规模经济阶段,就可能发展起新的优势产业,在其传统的资本或技术密集的分工领域内实现赶超。</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二、</a:t>
            </a:r>
            <a:r>
              <a:rPr altLang="zh-CN" dirty="0">
                <a:sym typeface="+mn-ea"/>
              </a:rPr>
              <a:t>物流信息战略模型分析</a:t>
            </a:r>
          </a:p>
        </p:txBody>
      </p:sp>
      <p:sp>
        <p:nvSpPr>
          <p:cNvPr id="3" name="内容占位符 2"/>
          <p:cNvSpPr>
            <a:spLocks noGrp="1"/>
          </p:cNvSpPr>
          <p:nvPr>
            <p:ph idx="1"/>
          </p:nvPr>
        </p:nvSpPr>
        <p:spPr>
          <a:xfrm>
            <a:off x="458585" y="960885"/>
            <a:ext cx="8367508" cy="4935600"/>
          </a:xfrm>
        </p:spPr>
        <p:txBody>
          <a:bodyPr/>
          <a:lstStyle/>
          <a:p>
            <a:pPr marR="0" lvl="0" algn="l" rtl="0" latinLnBrk="0">
              <a:lnSpc>
                <a:spcPct val="110000"/>
              </a:lnSpc>
              <a:spcBef>
                <a:spcPts val="600"/>
              </a:spcBef>
              <a:buFont typeface="Wingdings" panose="05000000000000000000" pitchFamily="2" charset="2"/>
            </a:pPr>
            <a:r>
              <a:rPr lang="zh-CN" altLang="zh-CN" sz="3200" dirty="0">
                <a:sym typeface="+mn-ea"/>
              </a:rPr>
              <a:t>(二) 基于 PEST 的物流信息战略分析</a:t>
            </a:r>
            <a:r>
              <a:rPr lang="en-US" altLang="zh-CN" sz="2800" dirty="0">
                <a:ea typeface="黑体" panose="02010609060101010101" pitchFamily="2" charset="-122"/>
                <a:cs typeface="+mn-ea"/>
                <a:sym typeface="+mn-ea"/>
              </a:rPr>
              <a:t>       </a:t>
            </a:r>
          </a:p>
          <a:p>
            <a:pPr marL="0" marR="0" lvl="0" indent="0" algn="l" rtl="0" latinLnBrk="0">
              <a:lnSpc>
                <a:spcPct val="110000"/>
              </a:lnSpc>
              <a:spcBef>
                <a:spcPts val="600"/>
              </a:spcBef>
              <a:buFont typeface="Wingdings" panose="05000000000000000000" pitchFamily="2" charset="2"/>
              <a:buNone/>
            </a:pPr>
            <a:r>
              <a:rPr sz="2800" dirty="0">
                <a:ea typeface="黑体" panose="02010609060101010101" pitchFamily="2" charset="-122"/>
                <a:cs typeface="+mn-ea"/>
                <a:sym typeface="+mn-ea"/>
              </a:rPr>
              <a:t>PEST 是一种企业所处宏观环境的战略分析模型,PEST 即 Political(政治)、Economic(经济)、Social(社会)和 Technological(科技)。</a:t>
            </a:r>
          </a:p>
          <a:p>
            <a:pPr marL="0" marR="0" lvl="0" indent="0" algn="l" rtl="0" latinLnBrk="0">
              <a:lnSpc>
                <a:spcPct val="110000"/>
              </a:lnSpc>
              <a:spcBef>
                <a:spcPts val="600"/>
              </a:spcBef>
              <a:buFont typeface="Wingdings" panose="05000000000000000000" pitchFamily="2" charset="2"/>
              <a:buNone/>
            </a:pPr>
            <a:r>
              <a:rPr lang="en-US" altLang="zh-CN" sz="2800" dirty="0">
                <a:ea typeface="黑体" panose="02010609060101010101" pitchFamily="2" charset="-122"/>
                <a:cs typeface="+mn-ea"/>
                <a:sym typeface="+mn-ea"/>
              </a:rPr>
              <a:t>1.政治环境</a:t>
            </a:r>
          </a:p>
          <a:p>
            <a:pPr marL="0" marR="0" lvl="0" indent="0" algn="l" rtl="0" latinLnBrk="0">
              <a:lnSpc>
                <a:spcPct val="110000"/>
              </a:lnSpc>
              <a:spcBef>
                <a:spcPts val="600"/>
              </a:spcBef>
              <a:buFont typeface="Wingdings" panose="05000000000000000000" pitchFamily="2" charset="2"/>
              <a:buNone/>
            </a:pPr>
            <a:r>
              <a:rPr lang="en-US" altLang="zh-CN" sz="2800" dirty="0">
                <a:ea typeface="黑体" panose="02010609060101010101" pitchFamily="2" charset="-122"/>
                <a:cs typeface="+mn-ea"/>
                <a:sym typeface="+mn-ea"/>
              </a:rPr>
              <a:t>2.经济环境</a:t>
            </a:r>
          </a:p>
          <a:p>
            <a:pPr marL="0" marR="0" lvl="0" indent="0" algn="l" rtl="0" latinLnBrk="0">
              <a:lnSpc>
                <a:spcPct val="110000"/>
              </a:lnSpc>
              <a:spcBef>
                <a:spcPts val="600"/>
              </a:spcBef>
              <a:buFont typeface="Wingdings" panose="05000000000000000000" pitchFamily="2" charset="2"/>
              <a:buNone/>
            </a:pPr>
            <a:r>
              <a:rPr lang="en-US" altLang="zh-CN" sz="2800" dirty="0">
                <a:ea typeface="黑体" panose="02010609060101010101" pitchFamily="2" charset="-122"/>
                <a:cs typeface="+mn-ea"/>
                <a:sym typeface="+mn-ea"/>
              </a:rPr>
              <a:t>3.社会环境</a:t>
            </a:r>
          </a:p>
          <a:p>
            <a:pPr marL="0" marR="0" lvl="0" indent="0" algn="l" rtl="0" latinLnBrk="0">
              <a:lnSpc>
                <a:spcPct val="110000"/>
              </a:lnSpc>
              <a:spcBef>
                <a:spcPts val="600"/>
              </a:spcBef>
              <a:buFont typeface="Wingdings" panose="05000000000000000000" pitchFamily="2" charset="2"/>
              <a:buNone/>
            </a:pPr>
            <a:r>
              <a:rPr lang="en-US" altLang="zh-CN" sz="2800" dirty="0">
                <a:ea typeface="黑体" panose="02010609060101010101" pitchFamily="2" charset="-122"/>
                <a:cs typeface="+mn-ea"/>
                <a:sym typeface="+mn-ea"/>
              </a:rPr>
              <a:t>4.技术环境</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zh-CN" sz="3600" dirty="0"/>
              <a:t>第二节</a:t>
            </a:r>
            <a:r>
              <a:rPr lang="en-US" altLang="zh-CN" sz="3600" dirty="0"/>
              <a:t>  </a:t>
            </a:r>
            <a:r>
              <a:rPr sz="3600" dirty="0">
                <a:sym typeface="+mn-ea"/>
              </a:rPr>
              <a:t>物流信息需求分析</a:t>
            </a:r>
          </a:p>
        </p:txBody>
      </p:sp>
      <p:sp>
        <p:nvSpPr>
          <p:cNvPr id="2" name="内容占位符 1"/>
          <p:cNvSpPr>
            <a:spLocks noGrp="1"/>
          </p:cNvSpPr>
          <p:nvPr>
            <p:ph idx="1"/>
          </p:nvPr>
        </p:nvSpPr>
        <p:spPr>
          <a:xfrm>
            <a:off x="235585" y="1195070"/>
            <a:ext cx="8785225" cy="4935855"/>
          </a:xfrm>
        </p:spPr>
        <p:txBody>
          <a:bodyPr/>
          <a:lstStyle/>
          <a:p>
            <a:r>
              <a:rPr lang="zh-CN" altLang="zh-CN" dirty="0"/>
              <a:t>一、 物流信息需求分析概述</a:t>
            </a:r>
          </a:p>
          <a:p>
            <a:r>
              <a:rPr dirty="0"/>
              <a:t>二、 物流信息需求分析方法</a:t>
            </a:r>
          </a:p>
          <a:p>
            <a:r>
              <a:rPr lang="zh-CN" dirty="0">
                <a:sym typeface="+mn-ea"/>
              </a:rPr>
              <a:t>三、 物流信息需求预测</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一、物流信息需求分析概述</a:t>
            </a:r>
          </a:p>
        </p:txBody>
      </p:sp>
      <p:sp>
        <p:nvSpPr>
          <p:cNvPr id="3" name="内容占位符 2"/>
          <p:cNvSpPr>
            <a:spLocks noGrp="1"/>
          </p:cNvSpPr>
          <p:nvPr>
            <p:ph idx="1"/>
          </p:nvPr>
        </p:nvSpPr>
        <p:spPr>
          <a:xfrm>
            <a:off x="458470" y="1036320"/>
            <a:ext cx="8609330" cy="4935855"/>
          </a:xfrm>
        </p:spPr>
        <p:txBody>
          <a:bodyPr/>
          <a:lstStyle/>
          <a:p>
            <a:r>
              <a:rPr lang="zh-CN" altLang="zh-CN" sz="3200" dirty="0"/>
              <a:t>(一) 物流信息需求分析相关概念</a:t>
            </a:r>
          </a:p>
          <a:p>
            <a:pPr>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需求分析是一个非常广泛的概念,起源于软件工程,用于描述目的、范围、定义和功能时所要做的所有工作。</a:t>
            </a:r>
          </a:p>
          <a:p>
            <a:pPr marL="0" indent="0">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定义物流信息需求的目的与功能是指对要解决的问题进行详细的分析,弄清楚问题的要求,包括需要的原信息,信息处理流程和得到的结果。</a:t>
            </a:r>
          </a:p>
          <a:p>
            <a:pPr marL="0" indent="0">
              <a:buNone/>
            </a:pPr>
            <a:endParaRPr lang="zh-CN" altLang="zh-CN" sz="2800" dirty="0">
              <a:ea typeface="黑体" panose="02010609060101010101" pitchFamily="2" charset="-122"/>
              <a:cs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一、物流信息需求分析概述</a:t>
            </a:r>
          </a:p>
        </p:txBody>
      </p:sp>
      <p:sp>
        <p:nvSpPr>
          <p:cNvPr id="3" name="内容占位符 2"/>
          <p:cNvSpPr>
            <a:spLocks noGrp="1"/>
          </p:cNvSpPr>
          <p:nvPr>
            <p:ph idx="1"/>
          </p:nvPr>
        </p:nvSpPr>
        <p:spPr>
          <a:xfrm>
            <a:off x="458470" y="1036320"/>
            <a:ext cx="8609330" cy="4935855"/>
          </a:xfrm>
        </p:spPr>
        <p:txBody>
          <a:bodyPr/>
          <a:lstStyle/>
          <a:p>
            <a:pPr marL="0" indent="0">
              <a:buNone/>
            </a:pPr>
            <a:r>
              <a:rPr lang="zh-CN" altLang="zh-CN" sz="2800" dirty="0">
                <a:ea typeface="黑体" panose="02010609060101010101" pitchFamily="2" charset="-122"/>
                <a:cs typeface="+mn-ea"/>
              </a:rPr>
              <a:t>物流信息需求分析是物流信息管理的系统设计过程,为物流信息管理制定目标,服务于企业的物流服务战略,界定物流信息与相关流程的关系及范围,描述物流信息的功能与作用等,为物流信息管理提供选择方法、操作技术和评价机制。</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一、物流信息需求分析概述</a:t>
            </a:r>
          </a:p>
        </p:txBody>
      </p:sp>
      <p:sp>
        <p:nvSpPr>
          <p:cNvPr id="3" name="内容占位符 2"/>
          <p:cNvSpPr>
            <a:spLocks noGrp="1"/>
          </p:cNvSpPr>
          <p:nvPr>
            <p:ph idx="1"/>
          </p:nvPr>
        </p:nvSpPr>
        <p:spPr>
          <a:xfrm>
            <a:off x="458470" y="1036320"/>
            <a:ext cx="8609330" cy="4935855"/>
          </a:xfrm>
        </p:spPr>
        <p:txBody>
          <a:bodyPr/>
          <a:lstStyle/>
          <a:p>
            <a:r>
              <a:rPr lang="zh-CN" altLang="zh-CN" sz="3200" dirty="0"/>
              <a:t>(二) 物流信息需求分析特征</a:t>
            </a:r>
          </a:p>
          <a:p>
            <a:pPr>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物流信息需求可以分为两类:一类是物流有效信息需求;另一类是物流总信息需求。有效信息需求是信息熵变化的需求,总信息需求是信息的绝对量。</a:t>
            </a:r>
          </a:p>
          <a:p>
            <a:pPr marL="0" indent="0">
              <a:buNone/>
            </a:pPr>
            <a:endParaRPr lang="zh-CN" altLang="zh-CN" sz="2800" dirty="0">
              <a:ea typeface="黑体" panose="02010609060101010101" pitchFamily="2" charset="-122"/>
              <a:cs typeface="+mn-ea"/>
            </a:endParaRPr>
          </a:p>
          <a:p>
            <a:pPr marL="0" indent="0">
              <a:buNone/>
            </a:pPr>
            <a:r>
              <a:rPr lang="zh-CN" altLang="zh-CN" sz="2800" dirty="0">
                <a:ea typeface="黑体" panose="02010609060101010101" pitchFamily="2" charset="-122"/>
                <a:cs typeface="+mn-ea"/>
              </a:rPr>
              <a:t>物流信息需求分析具有决策性、方向性、策略性特征。</a:t>
            </a:r>
          </a:p>
          <a:p>
            <a:pPr marL="0" indent="0">
              <a:buNone/>
            </a:pPr>
            <a:endParaRPr lang="zh-CN" altLang="en-US" sz="2800" dirty="0">
              <a:ea typeface="黑体" panose="02010609060101010101" pitchFamily="2" charset="-122"/>
              <a:cs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一、物流信息需求分析概述</a:t>
            </a:r>
          </a:p>
        </p:txBody>
      </p:sp>
      <p:sp>
        <p:nvSpPr>
          <p:cNvPr id="3" name="内容占位符 2"/>
          <p:cNvSpPr>
            <a:spLocks noGrp="1"/>
          </p:cNvSpPr>
          <p:nvPr>
            <p:ph idx="1"/>
          </p:nvPr>
        </p:nvSpPr>
        <p:spPr>
          <a:xfrm>
            <a:off x="458470" y="1036320"/>
            <a:ext cx="8609330" cy="4935855"/>
          </a:xfrm>
        </p:spPr>
        <p:txBody>
          <a:bodyPr/>
          <a:lstStyle/>
          <a:p>
            <a:pPr marL="0" indent="0">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）决策性：物流信息需求分析具有选择和协同功能，通过选择优化物流信息管理流程，实现物流信息资源的协同整合。</a:t>
            </a:r>
          </a:p>
          <a:p>
            <a:pPr marL="0" indent="0">
              <a:buNone/>
            </a:pPr>
            <a:endParaRPr lang="zh-CN" altLang="en-US" sz="2800" dirty="0">
              <a:ea typeface="黑体" panose="02010609060101010101" pitchFamily="2" charset="-122"/>
              <a:cs typeface="+mn-ea"/>
            </a:endParaRPr>
          </a:p>
          <a:p>
            <a:pPr marL="0" indent="0">
              <a:buNone/>
            </a:pPr>
            <a:r>
              <a:rPr lang="zh-CN" altLang="en-US"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）方向性：需求分析的长期性和指导型，是今后物流信息管理的目标</a:t>
            </a:r>
          </a:p>
          <a:p>
            <a:pPr marL="0" indent="0">
              <a:buNone/>
            </a:pPr>
            <a:endParaRPr lang="zh-CN" altLang="en-US" sz="2800" dirty="0">
              <a:ea typeface="黑体" panose="02010609060101010101" pitchFamily="2" charset="-122"/>
              <a:cs typeface="+mn-ea"/>
            </a:endParaRPr>
          </a:p>
          <a:p>
            <a:pPr marL="0" indent="0">
              <a:buNone/>
            </a:pPr>
            <a:r>
              <a:rPr lang="zh-CN" altLang="en-US"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）策略性：物流信息需求分析为物流活动中的时间和空间信息处理和应用提供方法与技术方案</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一、物流信息需求分析概述</a:t>
            </a:r>
          </a:p>
        </p:txBody>
      </p:sp>
      <p:sp>
        <p:nvSpPr>
          <p:cNvPr id="3" name="内容占位符 2"/>
          <p:cNvSpPr>
            <a:spLocks noGrp="1"/>
          </p:cNvSpPr>
          <p:nvPr>
            <p:ph idx="1"/>
          </p:nvPr>
        </p:nvSpPr>
        <p:spPr>
          <a:xfrm>
            <a:off x="458470" y="1036320"/>
            <a:ext cx="8609330" cy="4935855"/>
          </a:xfrm>
        </p:spPr>
        <p:txBody>
          <a:bodyPr/>
          <a:lstStyle/>
          <a:p>
            <a:r>
              <a:rPr lang="zh-CN" altLang="zh-CN" sz="3200" dirty="0"/>
              <a:t>(三) 物流信息需求分析步骤与内容</a:t>
            </a:r>
          </a:p>
          <a:p>
            <a:pPr>
              <a:buNone/>
            </a:pPr>
            <a:r>
              <a:rPr lang="zh-CN" altLang="zh-CN" sz="2800" dirty="0">
                <a:ea typeface="黑体" panose="02010609060101010101" pitchFamily="2" charset="-122"/>
                <a:cs typeface="+mn-ea"/>
              </a:rPr>
              <a:t>从信息建模的角度来看,需求分析阶段的工作包括问题</a:t>
            </a:r>
          </a:p>
          <a:p>
            <a:pPr>
              <a:buNone/>
            </a:pPr>
            <a:r>
              <a:rPr lang="zh-CN" altLang="zh-CN" sz="2800" dirty="0">
                <a:ea typeface="黑体" panose="02010609060101010101" pitchFamily="2" charset="-122"/>
                <a:cs typeface="+mn-ea"/>
              </a:rPr>
              <a:t>识别、分析与综合、标准制定和信息需求分析评审四</a:t>
            </a:r>
          </a:p>
          <a:p>
            <a:pPr>
              <a:buNone/>
            </a:pPr>
            <a:r>
              <a:rPr lang="zh-CN" altLang="zh-CN" sz="2800" dirty="0">
                <a:ea typeface="黑体" panose="02010609060101010101" pitchFamily="2" charset="-122"/>
                <a:cs typeface="+mn-ea"/>
              </a:rPr>
              <a:t>个部分。</a:t>
            </a:r>
          </a:p>
          <a:p>
            <a:pPr>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）问题识别：就是从物流系统角</a:t>
            </a:r>
            <a:r>
              <a:rPr lang="zh-CN" altLang="zh-CN" sz="2800" dirty="0">
                <a:ea typeface="黑体" panose="02010609060101010101" pitchFamily="2" charset="-122"/>
                <a:cs typeface="+mn-ea"/>
              </a:rPr>
              <a:t>度来理解信息需求,</a:t>
            </a:r>
          </a:p>
          <a:p>
            <a:pPr>
              <a:buNone/>
            </a:pPr>
            <a:r>
              <a:rPr lang="zh-CN" altLang="zh-CN" sz="2800" dirty="0">
                <a:ea typeface="黑体" panose="02010609060101010101" pitchFamily="2" charset="-122"/>
                <a:cs typeface="+mn-ea"/>
              </a:rPr>
              <a:t>确定对方的综合要求,并提出这些需求的实现条件,以及</a:t>
            </a:r>
          </a:p>
          <a:p>
            <a:pPr>
              <a:buNone/>
            </a:pPr>
            <a:r>
              <a:rPr lang="zh-CN" altLang="zh-CN" sz="2800" dirty="0">
                <a:ea typeface="黑体" panose="02010609060101010101" pitchFamily="2" charset="-122"/>
                <a:cs typeface="+mn-ea"/>
              </a:rPr>
              <a:t>需求应该达到的标准和受到的资源限制</a:t>
            </a:r>
          </a:p>
          <a:p>
            <a:pPr marL="0" indent="0">
              <a:buNone/>
            </a:pPr>
            <a:endParaRPr lang="zh-CN" altLang="en-US" sz="2800" dirty="0">
              <a:ea typeface="黑体" panose="02010609060101010101" pitchFamily="2" charset="-122"/>
              <a:cs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一、物流信息需求分析概述</a:t>
            </a:r>
          </a:p>
        </p:txBody>
      </p:sp>
      <p:sp>
        <p:nvSpPr>
          <p:cNvPr id="3" name="内容占位符 2"/>
          <p:cNvSpPr>
            <a:spLocks noGrp="1"/>
          </p:cNvSpPr>
          <p:nvPr>
            <p:ph idx="1"/>
          </p:nvPr>
        </p:nvSpPr>
        <p:spPr>
          <a:xfrm>
            <a:off x="458470" y="1036320"/>
            <a:ext cx="8609330" cy="4935855"/>
          </a:xfrm>
        </p:spPr>
        <p:txBody>
          <a:bodyPr/>
          <a:lstStyle/>
          <a:p>
            <a:pPr>
              <a:buNone/>
            </a:pPr>
            <a:r>
              <a:rPr 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sz="2800" dirty="0">
                <a:ea typeface="黑体" panose="02010609060101010101" pitchFamily="2" charset="-122"/>
                <a:cs typeface="+mn-ea"/>
              </a:rPr>
              <a:t>分析与综合：是逐步细化物流信息系统各元素间</a:t>
            </a:r>
          </a:p>
          <a:p>
            <a:pPr>
              <a:buNone/>
            </a:pPr>
            <a:r>
              <a:rPr lang="zh-CN" sz="2800" dirty="0">
                <a:ea typeface="黑体" panose="02010609060101010101" pitchFamily="2" charset="-122"/>
                <a:cs typeface="+mn-ea"/>
              </a:rPr>
              <a:t>的联系与逻辑模型。</a:t>
            </a:r>
          </a:p>
        </p:txBody>
      </p:sp>
      <p:pic>
        <p:nvPicPr>
          <p:cNvPr id="2" name="图片 1"/>
          <p:cNvPicPr>
            <a:picLocks noChangeAspect="1"/>
          </p:cNvPicPr>
          <p:nvPr/>
        </p:nvPicPr>
        <p:blipFill>
          <a:blip r:embed="rId3"/>
          <a:stretch>
            <a:fillRect/>
          </a:stretch>
        </p:blipFill>
        <p:spPr>
          <a:xfrm>
            <a:off x="1714500" y="2342515"/>
            <a:ext cx="6097270" cy="332867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en-US" dirty="0"/>
              <a:t>第二章  物流信息战略</a:t>
            </a:r>
          </a:p>
        </p:txBody>
      </p:sp>
      <p:sp>
        <p:nvSpPr>
          <p:cNvPr id="2" name="内容占位符 1"/>
          <p:cNvSpPr>
            <a:spLocks noGrp="1"/>
          </p:cNvSpPr>
          <p:nvPr>
            <p:ph idx="1"/>
          </p:nvPr>
        </p:nvSpPr>
        <p:spPr/>
        <p:txBody>
          <a:bodyPr/>
          <a:lstStyle/>
          <a:p>
            <a:r>
              <a:rPr lang="zh-CN" altLang="en-US" dirty="0"/>
              <a:t>第一节 物流信息战略概述</a:t>
            </a:r>
          </a:p>
          <a:p>
            <a:r>
              <a:rPr lang="zh-CN" altLang="en-US" dirty="0"/>
              <a:t>第二节 物流信息需求分析</a:t>
            </a:r>
          </a:p>
          <a:p>
            <a:r>
              <a:rPr lang="zh-CN" altLang="en-US" dirty="0"/>
              <a:t>第三节 物流信息战略框架</a:t>
            </a:r>
          </a:p>
          <a:p>
            <a:r>
              <a:rPr lang="zh-CN" altLang="en-US" dirty="0"/>
              <a:t>第四节 物流信息战略执行</a:t>
            </a:r>
          </a:p>
          <a:p>
            <a:endParaRPr lang="zh-CN" altLang="en-US" dirty="0"/>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altLang="zh-CN" dirty="0"/>
              <a:t>一、物流信息需求分析概述</a:t>
            </a:r>
          </a:p>
        </p:txBody>
      </p:sp>
      <p:sp>
        <p:nvSpPr>
          <p:cNvPr id="3" name="内容占位符 2"/>
          <p:cNvSpPr>
            <a:spLocks noGrp="1"/>
          </p:cNvSpPr>
          <p:nvPr>
            <p:ph idx="1"/>
          </p:nvPr>
        </p:nvSpPr>
        <p:spPr>
          <a:xfrm>
            <a:off x="458470" y="1036320"/>
            <a:ext cx="8609330" cy="4935855"/>
          </a:xfrm>
        </p:spPr>
        <p:txBody>
          <a:bodyPr/>
          <a:lstStyle/>
          <a:p>
            <a:pPr>
              <a:buNone/>
            </a:pPr>
            <a:r>
              <a:rPr lang="zh-CN"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a:t>
            </a:r>
            <a:r>
              <a:rPr lang="zh-CN" sz="2800" dirty="0">
                <a:ea typeface="黑体" panose="02010609060101010101" pitchFamily="2" charset="-122"/>
                <a:cs typeface="+mn-ea"/>
              </a:rPr>
              <a:t>标准制定：描述需求的性质与范围,通过采用物</a:t>
            </a:r>
          </a:p>
          <a:p>
            <a:pPr>
              <a:buNone/>
            </a:pPr>
            <a:r>
              <a:rPr lang="zh-CN" sz="2800" dirty="0">
                <a:ea typeface="黑体" panose="02010609060101010101" pitchFamily="2" charset="-122"/>
                <a:cs typeface="+mn-ea"/>
              </a:rPr>
              <a:t>流信息预测、测量和评价等技术,对物流中的采购、包</a:t>
            </a:r>
          </a:p>
          <a:p>
            <a:pPr>
              <a:buNone/>
            </a:pPr>
            <a:r>
              <a:rPr lang="zh-CN" sz="2800" dirty="0">
                <a:ea typeface="黑体" panose="02010609060101010101" pitchFamily="2" charset="-122"/>
                <a:cs typeface="+mn-ea"/>
              </a:rPr>
              <a:t>装、运输和存储环境、条件规格等信息进行集成与聚</a:t>
            </a:r>
          </a:p>
          <a:p>
            <a:pPr>
              <a:buNone/>
            </a:pPr>
            <a:r>
              <a:rPr lang="zh-CN" sz="2800" dirty="0">
                <a:ea typeface="黑体" panose="02010609060101010101" pitchFamily="2" charset="-122"/>
                <a:cs typeface="+mn-ea"/>
              </a:rPr>
              <a:t>集。</a:t>
            </a:r>
          </a:p>
          <a:p>
            <a:pPr>
              <a:buNone/>
            </a:pPr>
            <a:endParaRPr lang="zh-CN" sz="2800" dirty="0">
              <a:ea typeface="黑体" panose="02010609060101010101" pitchFamily="2" charset="-122"/>
              <a:cs typeface="+mn-ea"/>
            </a:endParaRPr>
          </a:p>
          <a:p>
            <a:pPr>
              <a:buNone/>
            </a:pPr>
            <a:r>
              <a:rPr lang="zh-CN" sz="2800" dirty="0">
                <a:ea typeface="黑体" panose="02010609060101010101" pitchFamily="2" charset="-122"/>
                <a:cs typeface="+mn-ea"/>
              </a:rPr>
              <a:t>（</a:t>
            </a:r>
            <a:r>
              <a:rPr lang="en-US" altLang="zh-CN" sz="2800" dirty="0">
                <a:ea typeface="黑体" panose="02010609060101010101" pitchFamily="2" charset="-122"/>
                <a:cs typeface="+mn-ea"/>
              </a:rPr>
              <a:t>4</a:t>
            </a:r>
            <a:r>
              <a:rPr lang="zh-CN" altLang="en-US" sz="2800" dirty="0">
                <a:ea typeface="黑体" panose="02010609060101010101" pitchFamily="2" charset="-122"/>
                <a:cs typeface="+mn-ea"/>
              </a:rPr>
              <a:t>）</a:t>
            </a:r>
            <a:r>
              <a:rPr lang="zh-CN" sz="2800" dirty="0">
                <a:ea typeface="黑体" panose="02010609060101010101" pitchFamily="2" charset="-122"/>
                <a:cs typeface="+mn-ea"/>
              </a:rPr>
              <a:t>信息需求分析评审是对目的、范围、功能的正确</a:t>
            </a:r>
          </a:p>
          <a:p>
            <a:pPr>
              <a:buNone/>
            </a:pPr>
            <a:r>
              <a:rPr lang="zh-CN" sz="2800" dirty="0">
                <a:ea typeface="黑体" panose="02010609060101010101" pitchFamily="2" charset="-122"/>
                <a:cs typeface="+mn-ea"/>
              </a:rPr>
              <a:t>性、完整性和清晰性,以及其他需求给予评价。</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3200" dirty="0"/>
              <a:t>二、 物流信息需求分析方法</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(一) 物流信息需求采集方法</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具体需求信息采集步骤如下：</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调查组织机构情况</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调查各部门的业务活动情况</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协助用户明确对新系统的各种要求</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4</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确定新系统的边界</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3200" dirty="0"/>
              <a:t>二、 物流信息需求分析方法</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常用的调查方法有：</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现场跟班作业</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开调查会</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请专人介绍</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4</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询问</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5</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按照目的和范围，设计调查表请用户填写</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6</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查阅记录</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sz="3200" dirty="0"/>
              <a:t>二、</a:t>
            </a:r>
            <a:r>
              <a:rPr sz="3200" dirty="0">
                <a:sym typeface="+mn-ea"/>
              </a:rPr>
              <a:t>物流信息需求分析方法</a:t>
            </a:r>
          </a:p>
        </p:txBody>
      </p:sp>
      <p:sp>
        <p:nvSpPr>
          <p:cNvPr id="3" name="内容占位符 2"/>
          <p:cNvSpPr>
            <a:spLocks noGrp="1"/>
          </p:cNvSpPr>
          <p:nvPr>
            <p:ph idx="1"/>
          </p:nvPr>
        </p:nvSpPr>
        <p:spPr>
          <a:xfrm>
            <a:off x="207010" y="980440"/>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（二）物流信息需求的质量功能展开</a:t>
            </a:r>
          </a:p>
          <a:p>
            <a:pPr marL="0" marR="0" lvl="0" algn="l" defTabSz="914400" rtl="0" eaLnBrk="1" fontAlgn="base" latinLnBrk="0" hangingPunct="1">
              <a:lnSpc>
                <a:spcPct val="125000"/>
              </a:lnSpc>
              <a:spcBef>
                <a:spcPts val="0"/>
              </a:spcBef>
              <a:buSzTx/>
              <a:buFont typeface="Wingdings" panose="05000000000000000000" pitchFamily="2" charset="2"/>
              <a:buNone/>
              <a:defRPr/>
            </a:pPr>
            <a:r>
              <a:rPr lang="zh-CN" altLang="zh-CN" sz="2800" dirty="0">
                <a:ea typeface="黑体" panose="02010609060101010101" pitchFamily="2" charset="-122"/>
                <a:cs typeface="+mn-ea"/>
              </a:rPr>
              <a:t>质量功能展开(qualityfunctiondeployment,QFD)是把</a:t>
            </a:r>
          </a:p>
          <a:p>
            <a:pPr marL="0" marR="0" lvl="0" algn="l" defTabSz="914400" rtl="0" eaLnBrk="1" fontAlgn="base" latinLnBrk="0" hangingPunct="1">
              <a:lnSpc>
                <a:spcPct val="125000"/>
              </a:lnSpc>
              <a:spcBef>
                <a:spcPts val="0"/>
              </a:spcBef>
              <a:buSzTx/>
              <a:buFont typeface="Wingdings" panose="05000000000000000000" pitchFamily="2" charset="2"/>
              <a:buNone/>
              <a:defRPr/>
            </a:pPr>
            <a:r>
              <a:rPr lang="zh-CN" altLang="zh-CN" sz="2800" dirty="0">
                <a:ea typeface="黑体" panose="02010609060101010101" pitchFamily="2" charset="-122"/>
                <a:cs typeface="+mn-ea"/>
              </a:rPr>
              <a:t>顾客、信息、市场的要求转化为分析设计要求、过程特性、技术要求、生产与服务要求的多层次演绎分析方法</a:t>
            </a:r>
          </a:p>
          <a:p>
            <a:pPr marL="0" marR="0" lvl="0" algn="l" defTabSz="914400" rtl="0" eaLnBrk="1" fontAlgn="base" latinLnBrk="0" hangingPunct="1">
              <a:lnSpc>
                <a:spcPct val="125000"/>
              </a:lnSpc>
              <a:spcBef>
                <a:spcPts val="0"/>
              </a:spcBef>
              <a:buSzTx/>
              <a:buFont typeface="Wingdings" panose="05000000000000000000" pitchFamily="2" charset="2"/>
              <a:buNone/>
              <a:defRPr/>
            </a:pPr>
            <a:endParaRPr lang="zh-CN" altLang="zh-CN" sz="2800" dirty="0">
              <a:ea typeface="黑体" panose="02010609060101010101" pitchFamily="2" charset="-122"/>
              <a:cs typeface="+mn-ea"/>
            </a:endParaRPr>
          </a:p>
          <a:p>
            <a:pPr marL="0" marR="0" lvl="0" algn="l" defTabSz="914400" rtl="0" eaLnBrk="1" fontAlgn="base" latinLnBrk="0" hangingPunct="1">
              <a:lnSpc>
                <a:spcPct val="125000"/>
              </a:lnSpc>
              <a:spcBef>
                <a:spcPts val="0"/>
              </a:spcBef>
              <a:buSzTx/>
              <a:buFont typeface="Wingdings" panose="05000000000000000000" pitchFamily="2" charset="2"/>
              <a:buNone/>
              <a:defRPr/>
            </a:pPr>
            <a:r>
              <a:rPr lang="zh-CN" altLang="zh-CN" sz="2800" dirty="0">
                <a:ea typeface="黑体" panose="02010609060101010101" pitchFamily="2" charset="-122"/>
                <a:cs typeface="+mn-ea"/>
              </a:rPr>
              <a:t>物流信息需求分析中实施 QFD分析的步骤</a:t>
            </a:r>
          </a:p>
          <a:p>
            <a:pPr marL="0" marR="0" lvl="0" algn="l" defTabSz="914400" rtl="0" eaLnBrk="1" fontAlgn="base" latinLnBrk="0" hangingPunct="1">
              <a:lnSpc>
                <a:spcPct val="125000"/>
              </a:lnSpc>
              <a:spcBef>
                <a:spcPts val="0"/>
              </a:spcBef>
              <a:buSzTx/>
              <a:buFont typeface="Wingdings" panose="05000000000000000000" pitchFamily="2" charset="2"/>
              <a:buNone/>
              <a:defRPr/>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物流信息需求关键特征识别;</a:t>
            </a:r>
          </a:p>
          <a:p>
            <a:pPr marL="0" marR="0" lvl="0" algn="l" defTabSz="914400" rtl="0" eaLnBrk="1" fontAlgn="base" latinLnBrk="0" hangingPunct="1">
              <a:lnSpc>
                <a:spcPct val="125000"/>
              </a:lnSpc>
              <a:spcBef>
                <a:spcPts val="0"/>
              </a:spcBef>
              <a:buSzTx/>
              <a:buFont typeface="Wingdings" panose="05000000000000000000" pitchFamily="2" charset="2"/>
              <a:buNone/>
              <a:defRPr/>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特征实现关键技术分析;</a:t>
            </a:r>
          </a:p>
          <a:p>
            <a:pPr marL="0" marR="0" lvl="0" algn="l" defTabSz="914400" rtl="0" eaLnBrk="1" fontAlgn="base" latinLnBrk="0" hangingPunct="1">
              <a:lnSpc>
                <a:spcPct val="125000"/>
              </a:lnSpc>
              <a:spcBef>
                <a:spcPts val="0"/>
              </a:spcBef>
              <a:buSzTx/>
              <a:buFont typeface="Wingdings" panose="05000000000000000000" pitchFamily="2" charset="2"/>
              <a:buNone/>
              <a:defRPr/>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关键技术实施过程风险分析。</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sz="3200" dirty="0"/>
              <a:t>二、</a:t>
            </a:r>
            <a:r>
              <a:rPr sz="3200" dirty="0">
                <a:sym typeface="+mn-ea"/>
              </a:rPr>
              <a:t>物流信息需求分析方法</a:t>
            </a:r>
          </a:p>
        </p:txBody>
      </p:sp>
      <p:sp>
        <p:nvSpPr>
          <p:cNvPr id="3" name="内容占位符 2"/>
          <p:cNvSpPr>
            <a:spLocks noGrp="1"/>
          </p:cNvSpPr>
          <p:nvPr>
            <p:ph idx="1"/>
          </p:nvPr>
        </p:nvSpPr>
        <p:spPr>
          <a:xfrm>
            <a:off x="207010" y="961390"/>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QFD 具有强大的功效:</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有助于组织正确把握顾客的需求</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有助于优选方案</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QFD有利于打破组织机构中部门间的障碍</a:t>
            </a:r>
          </a:p>
          <a:p>
            <a:pPr marL="0" marR="0" lvl="0" algn="l" defTabSz="914400" rtl="0" eaLnBrk="1" fontAlgn="base" latinLnBrk="0" hangingPunct="1">
              <a:lnSpc>
                <a:spcPct val="125000"/>
              </a:lnSpc>
              <a:spcBef>
                <a:spcPts val="0"/>
              </a:spcBef>
              <a:buSzTx/>
              <a:buFont typeface="Wingdings" panose="05000000000000000000" pitchFamily="2" charset="2"/>
              <a:buNone/>
              <a:defRPr/>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4</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QFD 容易激发员工们的工作热情</a:t>
            </a:r>
          </a:p>
        </p:txBody>
      </p:sp>
      <p:pic>
        <p:nvPicPr>
          <p:cNvPr id="2" name="图片 1"/>
          <p:cNvPicPr>
            <a:picLocks noChangeAspect="1"/>
          </p:cNvPicPr>
          <p:nvPr/>
        </p:nvPicPr>
        <p:blipFill>
          <a:blip r:embed="rId3"/>
          <a:stretch>
            <a:fillRect/>
          </a:stretch>
        </p:blipFill>
        <p:spPr>
          <a:xfrm>
            <a:off x="2280285" y="3627120"/>
            <a:ext cx="4724400" cy="323088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sz="4000" dirty="0"/>
              <a:t>三、</a:t>
            </a:r>
            <a:r>
              <a:rPr sz="4000" dirty="0">
                <a:sym typeface="+mn-ea"/>
              </a:rPr>
              <a:t>物流信息需求预测</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(一) 流程图法</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流程图是流经一个系统的信息流、观点流或部件流的图形代表。在物流信息预测中，流程图主要用来说明某一过程。这种过程既可以是生产线上的工艺流程，也可以是完成一项任务必需的信息需求与管理过程。</a:t>
            </a:r>
          </a:p>
          <a:p>
            <a:pPr marR="0" lvl="0" algn="l" rtl="0" eaLnBrk="1" fontAlgn="base" latinLnBrk="0" hangingPunct="1">
              <a:lnSpc>
                <a:spcPct val="110000"/>
              </a:lnSpc>
              <a:spcBef>
                <a:spcPts val="600"/>
              </a:spcBef>
            </a:pPr>
            <a:r>
              <a:rPr lang="zh-CN" altLang="zh-CN" sz="3200" dirty="0"/>
              <a:t>（二）德尔菲法	</a:t>
            </a:r>
            <a:r>
              <a:rPr lang="zh-CN" altLang="zh-CN" sz="2800" dirty="0">
                <a:ea typeface="黑体" panose="02010609060101010101" pitchFamily="2" charset="-122"/>
                <a:cs typeface="+mn-ea"/>
              </a:rPr>
              <a:t>  </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采用匿名发表意见的方式，即专家之间不得互相讨论，不发生横向联系，只能与调查人员发生关系，通过多轮次调查专家对问卷所提问题的看法，经过反复征询、归纳、修改，最后汇总成专家基本一致的看法，作为预测的结果。</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zh-CN" sz="3600" dirty="0"/>
              <a:t>第三节</a:t>
            </a:r>
            <a:r>
              <a:rPr lang="en-US" altLang="zh-CN" sz="3600" dirty="0"/>
              <a:t>  </a:t>
            </a:r>
            <a:r>
              <a:rPr sz="3600" dirty="0">
                <a:sym typeface="+mn-ea"/>
              </a:rPr>
              <a:t>物流信息战略框架</a:t>
            </a:r>
          </a:p>
        </p:txBody>
      </p:sp>
      <p:sp>
        <p:nvSpPr>
          <p:cNvPr id="2" name="内容占位符 1"/>
          <p:cNvSpPr>
            <a:spLocks noGrp="1"/>
          </p:cNvSpPr>
          <p:nvPr>
            <p:ph idx="1"/>
          </p:nvPr>
        </p:nvSpPr>
        <p:spPr>
          <a:xfrm>
            <a:off x="235585" y="1195070"/>
            <a:ext cx="8785225" cy="4935855"/>
          </a:xfrm>
        </p:spPr>
        <p:txBody>
          <a:bodyPr/>
          <a:lstStyle/>
          <a:p>
            <a:r>
              <a:rPr lang="zh-CN" altLang="zh-CN" dirty="0"/>
              <a:t>一、 物流信息战略指导思想</a:t>
            </a:r>
          </a:p>
          <a:p>
            <a:r>
              <a:rPr dirty="0"/>
              <a:t>二、 总体战略</a:t>
            </a:r>
          </a:p>
          <a:p>
            <a:r>
              <a:rPr lang="zh-CN" dirty="0">
                <a:sym typeface="+mn-ea"/>
              </a:rPr>
              <a:t>三、 信息建设任务</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物流信息战略指导思想</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(一) 整体性战略</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需要综合考虑物流需求及诸如运输、储存等物流活动,发挥物流系统的最大效益,从而实现系统的整体目标。</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物流信息战略的整体目标以核心能力为主线,通过整合物流产业及关联产业信息,实现物流信息的最大效用。</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物流信息战略指导思想</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(二) 整体性战略</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在物流系统中,许多问题都含有不确定的因素,运用物流系统分析方法就是针对这些不确定的情况,研究解决问题的各种方案的可能性,以求得最佳方案。</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物流信息中的特定问题包括信息生命周期性、不完全性和不对称性。这些物流信息特征直接要求物流信息战略要有风险规划。</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物流信息战略指导思想</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(三) 凭借经验判断</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由于应用现实资料的相关性和不确定性,准确预测未来状况非常困难,而且即使得到准确的预测结果,又可能随着时间推移发生变化。</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因此,在有限理性范围内,经验是物流信息战略的宝贵资源,在制定信息战略中,需要借鉴相关规划的成功经验与专家论断进行判断和选优。</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学习导航</a:t>
            </a:r>
          </a:p>
        </p:txBody>
      </p:sp>
      <p:sp>
        <p:nvSpPr>
          <p:cNvPr id="3" name="内容占位符 2"/>
          <p:cNvSpPr>
            <a:spLocks noGrp="1"/>
          </p:cNvSpPr>
          <p:nvPr>
            <p:ph idx="1"/>
          </p:nvPr>
        </p:nvSpPr>
        <p:spPr/>
        <p:txBody>
          <a:bodyPr/>
          <a:lstStyle/>
          <a:p>
            <a:pPr>
              <a:lnSpc>
                <a:spcPct val="120000"/>
              </a:lnSpc>
            </a:pPr>
            <a:r>
              <a:rPr lang="zh-CN" altLang="en-US" dirty="0">
                <a:latin typeface="黑体" panose="02010609060101010101" pitchFamily="2" charset="-122"/>
                <a:ea typeface="黑体" panose="02010609060101010101" pitchFamily="2" charset="-122"/>
                <a:sym typeface="+mn-ea"/>
              </a:rPr>
              <a:t>物流信息战略主要包括物流战略信息需求、物流信息战略框架与执行三部分。</a:t>
            </a:r>
          </a:p>
          <a:p>
            <a:pPr>
              <a:lnSpc>
                <a:spcPct val="120000"/>
              </a:lnSpc>
            </a:pPr>
            <a:r>
              <a:rPr lang="zh-CN" altLang="en-US" dirty="0">
                <a:latin typeface="黑体" panose="02010609060101010101" pitchFamily="2" charset="-122"/>
                <a:ea typeface="黑体" panose="02010609060101010101" pitchFamily="2" charset="-122"/>
                <a:sym typeface="+mn-ea"/>
              </a:rPr>
              <a:t>本章主要学习物流战略、信息战略、战略管理等基本概念,物流信息战略的定义和特征,信息战略的制定、执行和评价过程;物流信息战略的分析方法,信息需求预测过程与技术;物流信息战略指导思想和框架,框架下重点任务的识别、准备和实施;物流信息技术采纳模型和信息化绩效评价模型。</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物流信息战略指导思想</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(四) 专业性战略</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在物流信息战略中,要以物流的专业化和专业化的物流为背景,进行物流信息技术、物流信息化定位和物流信息服务等业务的协调与优化。</a:t>
            </a:r>
          </a:p>
          <a:p>
            <a:pPr marR="0" lvl="0" algn="l" rtl="0" eaLnBrk="1" fontAlgn="base" latinLnBrk="0" hangingPunct="1">
              <a:lnSpc>
                <a:spcPct val="110000"/>
              </a:lnSpc>
              <a:spcBef>
                <a:spcPts val="600"/>
              </a:spcBef>
              <a:buFont typeface="Wingdings" panose="05000000000000000000" pitchFamily="2" charset="2"/>
            </a:pPr>
            <a:endParaRPr lang="zh-CN" altLang="zh-CN" sz="3200" dirty="0"/>
          </a:p>
          <a:p>
            <a:pPr marR="0" lvl="0" algn="l" rtl="0" eaLnBrk="1" fontAlgn="base" latinLnBrk="0" hangingPunct="1">
              <a:lnSpc>
                <a:spcPct val="110000"/>
              </a:lnSpc>
              <a:spcBef>
                <a:spcPts val="600"/>
              </a:spcBef>
              <a:buFont typeface="Wingdings" panose="05000000000000000000" pitchFamily="2" charset="2"/>
            </a:pPr>
            <a:r>
              <a:rPr lang="zh-CN" altLang="zh-CN" sz="3200" dirty="0"/>
              <a:t>(五) 物流服务战略</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物流服务主要包括物流信息服务和知识服务。</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物流信息战略指导思想</a:t>
            </a:r>
          </a:p>
        </p:txBody>
      </p:sp>
      <p:pic>
        <p:nvPicPr>
          <p:cNvPr id="4" name="图片 3"/>
          <p:cNvPicPr>
            <a:picLocks noChangeAspect="1"/>
          </p:cNvPicPr>
          <p:nvPr/>
        </p:nvPicPr>
        <p:blipFill>
          <a:blip r:embed="rId3"/>
          <a:stretch>
            <a:fillRect/>
          </a:stretch>
        </p:blipFill>
        <p:spPr>
          <a:xfrm>
            <a:off x="1329055" y="1108710"/>
            <a:ext cx="6091555" cy="574294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总体战略</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物流信息战略是物流战略的有机组成部分,是关于物流信息功能的目标及其实现的总体谋划,是企业信息功能的大政方针和战略体系。</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物流信息战略容易产生混淆和歧义的概念是物流战略信息管理。</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物流信息战略的总体目标是物流产业的信息化、物流企业信息化和信息化物流与相关产业的网络信息资源集成。</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总体战略</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我国物流企业信息化已经成为企业竞争力的重要部分,在经营中发挥着重要作用。</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物流信息化发展很不平衡</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我国在面临难得的发展机遇的同时,也面临着很多的挑战</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（1）物流信息自主创新能力不足</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（2）IT服务业发展不充分</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（3）物流企业信息化能力不高</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（4）物流信息化环境亟待改善</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总体战略</a:t>
            </a:r>
          </a:p>
        </p:txBody>
      </p:sp>
      <p:pic>
        <p:nvPicPr>
          <p:cNvPr id="4" name="图片 3"/>
          <p:cNvPicPr>
            <a:picLocks noChangeAspect="1"/>
          </p:cNvPicPr>
          <p:nvPr/>
        </p:nvPicPr>
        <p:blipFill>
          <a:blip r:embed="rId3"/>
          <a:stretch>
            <a:fillRect/>
          </a:stretch>
        </p:blipFill>
        <p:spPr>
          <a:xfrm>
            <a:off x="1610360" y="1557655"/>
            <a:ext cx="6062980" cy="430212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三、 信息建设任务</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（一）物流园区战略信息规划</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根据SLP思想,引入图形构建法,提出物流园功能区布局的规划程序</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功能区划分和规模确定。</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综合关系分析及量化。</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确定区域布局平面图。</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4</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布局方案修正。</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三、 信息建设任务</a:t>
            </a:r>
          </a:p>
        </p:txBody>
      </p:sp>
      <p:pic>
        <p:nvPicPr>
          <p:cNvPr id="4" name="图片 3"/>
          <p:cNvPicPr>
            <a:picLocks noChangeAspect="1"/>
          </p:cNvPicPr>
          <p:nvPr/>
        </p:nvPicPr>
        <p:blipFill>
          <a:blip r:embed="rId3"/>
          <a:stretch>
            <a:fillRect/>
          </a:stretch>
        </p:blipFill>
        <p:spPr>
          <a:xfrm>
            <a:off x="1670685" y="1278255"/>
            <a:ext cx="5709920" cy="472059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三、 信息建设任务</a:t>
            </a:r>
          </a:p>
        </p:txBody>
      </p:sp>
      <p:sp>
        <p:nvSpPr>
          <p:cNvPr id="3" name="内容占位符 2"/>
          <p:cNvSpPr>
            <a:spLocks noGrp="1"/>
          </p:cNvSpPr>
          <p:nvPr>
            <p:ph idx="1"/>
          </p:nvPr>
        </p:nvSpPr>
        <p:spPr>
          <a:xfrm>
            <a:off x="207645" y="120459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(二) 物流信息共享平台</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从信息转移和共享的角度来看,凡是能够支持或者进行物流服务供需信息的交互或交换的网站,均可以看成物流信息平台。</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根据不同的分类标准,物流信息平台有不同的分类结果</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（1）以服务区域而言</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（2）以网站运营方的性质分</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（3）按照信息的内容</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三、 信息建设任务</a:t>
            </a:r>
          </a:p>
        </p:txBody>
      </p:sp>
      <p:sp>
        <p:nvSpPr>
          <p:cNvPr id="3" name="内容占位符 2"/>
          <p:cNvSpPr>
            <a:spLocks noGrp="1"/>
          </p:cNvSpPr>
          <p:nvPr>
            <p:ph idx="1"/>
          </p:nvPr>
        </p:nvSpPr>
        <p:spPr>
          <a:xfrm>
            <a:off x="207645" y="120459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常见的运输信息平台要包括以下8个基本信息模块：</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（1）发布功能</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（2）显示功能</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（3）搜索功能</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（4）信誉评价功能</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（5）竞价功能</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（6）会员分类功能</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（7）及时提醒功能</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（8）电子合同功能</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三、 信息建设任务</a:t>
            </a:r>
          </a:p>
        </p:txBody>
      </p:sp>
      <p:sp>
        <p:nvSpPr>
          <p:cNvPr id="3" name="内容占位符 2"/>
          <p:cNvSpPr>
            <a:spLocks noGrp="1"/>
          </p:cNvSpPr>
          <p:nvPr>
            <p:ph idx="1"/>
          </p:nvPr>
        </p:nvSpPr>
        <p:spPr>
          <a:xfrm>
            <a:off x="207010" y="96075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(三) 物流政策信息管理</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物流信息法规是物流信息规范化管理的基础,通过行政法规和经济手段来推行物流信息的标准化和法规的应用对物流信息管理具有积极意义。</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物流信息政策是指组织为实现大物流的高效运行与健康发展而制定的通用政策,以及对大物流活动的干预行为。</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中国的物流政策主要有以下两种形式:一是法律、法规;二是行政政策。</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sz="3600" dirty="0">
                <a:sym typeface="+mn-ea"/>
              </a:rPr>
              <a:t>第一节 物流信息战略概述</a:t>
            </a:r>
          </a:p>
        </p:txBody>
      </p:sp>
      <p:sp>
        <p:nvSpPr>
          <p:cNvPr id="2" name="内容占位符 1"/>
          <p:cNvSpPr>
            <a:spLocks noGrp="1"/>
          </p:cNvSpPr>
          <p:nvPr>
            <p:ph idx="1"/>
          </p:nvPr>
        </p:nvSpPr>
        <p:spPr/>
        <p:txBody>
          <a:bodyPr/>
          <a:lstStyle/>
          <a:p>
            <a:r>
              <a:rPr lang="zh-CN" altLang="zh-CN" dirty="0"/>
              <a:t>一、 物流信息战略概念</a:t>
            </a:r>
          </a:p>
          <a:p>
            <a:r>
              <a:rPr lang="zh-CN" altLang="en-US" dirty="0"/>
              <a:t>二、 物流信息战略模型分析</a:t>
            </a:r>
          </a:p>
          <a:p>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zh-CN" sz="3600" dirty="0"/>
              <a:t>第四节</a:t>
            </a:r>
            <a:r>
              <a:rPr lang="en-US" altLang="zh-CN" sz="3600" dirty="0"/>
              <a:t>  </a:t>
            </a:r>
            <a:r>
              <a:rPr sz="3600" dirty="0">
                <a:sym typeface="+mn-ea"/>
              </a:rPr>
              <a:t>物流信息战略执行</a:t>
            </a:r>
          </a:p>
        </p:txBody>
      </p:sp>
      <p:sp>
        <p:nvSpPr>
          <p:cNvPr id="2" name="内容占位符 1"/>
          <p:cNvSpPr>
            <a:spLocks noGrp="1"/>
          </p:cNvSpPr>
          <p:nvPr>
            <p:ph idx="1"/>
          </p:nvPr>
        </p:nvSpPr>
        <p:spPr>
          <a:xfrm>
            <a:off x="235585" y="1195070"/>
            <a:ext cx="8785225" cy="4935855"/>
          </a:xfrm>
        </p:spPr>
        <p:txBody>
          <a:bodyPr/>
          <a:lstStyle/>
          <a:p>
            <a:r>
              <a:rPr lang="zh-CN" altLang="zh-CN" dirty="0"/>
              <a:t>一、 物流信息技术采纳</a:t>
            </a:r>
          </a:p>
          <a:p>
            <a:r>
              <a:rPr dirty="0"/>
              <a:t>二、 物流信息化绩效评价</a:t>
            </a:r>
          </a:p>
          <a:p>
            <a:pPr marL="0" indent="0">
              <a:buNone/>
            </a:pPr>
            <a:endParaRPr lang="zh-CN" dirty="0">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一、 </a:t>
            </a:r>
            <a:r>
              <a:rPr altLang="zh-CN" sz="4000" dirty="0">
                <a:sym typeface="+mn-ea"/>
              </a:rPr>
              <a:t>物流信息技术采纳</a:t>
            </a:r>
          </a:p>
        </p:txBody>
      </p:sp>
      <p:sp>
        <p:nvSpPr>
          <p:cNvPr id="3" name="内容占位符 2"/>
          <p:cNvSpPr>
            <a:spLocks noGrp="1"/>
          </p:cNvSpPr>
          <p:nvPr>
            <p:ph idx="1"/>
          </p:nvPr>
        </p:nvSpPr>
        <p:spPr>
          <a:xfrm>
            <a:off x="207010" y="96075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物流信息技术采纳是指组织或消费个体对物流信息平台、物流信息服务和云物流的认知、接受和集成的行为过程</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物流信息技术的采纳模型如图</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pic>
        <p:nvPicPr>
          <p:cNvPr id="2" name="图片 1"/>
          <p:cNvPicPr>
            <a:picLocks noChangeAspect="1"/>
          </p:cNvPicPr>
          <p:nvPr/>
        </p:nvPicPr>
        <p:blipFill>
          <a:blip r:embed="rId3"/>
          <a:stretch>
            <a:fillRect/>
          </a:stretch>
        </p:blipFill>
        <p:spPr>
          <a:xfrm>
            <a:off x="927735" y="3207385"/>
            <a:ext cx="7495540" cy="335089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a:t>
            </a:r>
            <a:r>
              <a:rPr altLang="zh-CN" sz="4000" dirty="0">
                <a:sym typeface="+mn-ea"/>
              </a:rPr>
              <a:t>物流信息化绩效评价</a:t>
            </a:r>
          </a:p>
        </p:txBody>
      </p:sp>
      <p:sp>
        <p:nvSpPr>
          <p:cNvPr id="3" name="内容占位符 2"/>
          <p:cNvSpPr>
            <a:spLocks noGrp="1"/>
          </p:cNvSpPr>
          <p:nvPr>
            <p:ph idx="1"/>
          </p:nvPr>
        </p:nvSpPr>
        <p:spPr>
          <a:xfrm>
            <a:off x="207010" y="960755"/>
            <a:ext cx="8936990" cy="4935855"/>
          </a:xfrm>
        </p:spPr>
        <p:txBody>
          <a:bodyPr/>
          <a:lstStyle/>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评价物流信息化实施能力的出发点和依据是:</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1</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界定物流企业信息化建设的现状,确定信息化建设的阶段,信息化需求的紧迫程度</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2</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指出企业的信息化发展目标和方向,发现实施信息化过程中存在的问题</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3</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指出企业需要信息化的项目及其应具有的功能</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4</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提供分析企业信息化效益的前提和背景</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5</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使企业能够总结经验和教训,并结合新的现实,根据所面临的新环境和新业务而及时做出调整</a:t>
            </a: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a:t>
            </a:r>
            <a:r>
              <a:rPr lang="en-US" altLang="zh-CN" sz="2800" dirty="0">
                <a:ea typeface="黑体" panose="02010609060101010101" pitchFamily="2" charset="-122"/>
                <a:cs typeface="+mn-ea"/>
              </a:rPr>
              <a:t>6</a:t>
            </a:r>
            <a:r>
              <a:rPr lang="zh-CN" altLang="en-US" sz="2800" dirty="0">
                <a:ea typeface="黑体" panose="02010609060101010101" pitchFamily="2" charset="-122"/>
                <a:cs typeface="+mn-ea"/>
              </a:rPr>
              <a:t>）</a:t>
            </a:r>
            <a:r>
              <a:rPr lang="zh-CN" altLang="zh-CN" sz="2800" dirty="0">
                <a:ea typeface="黑体" panose="02010609060101010101" pitchFamily="2" charset="-122"/>
                <a:cs typeface="+mn-ea"/>
              </a:rPr>
              <a:t>帮助企业合理配置信息化建设资源,使有限的投资发挥最佳效果。</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t>二、 </a:t>
            </a:r>
            <a:r>
              <a:rPr altLang="zh-CN" sz="4000" dirty="0">
                <a:sym typeface="+mn-ea"/>
              </a:rPr>
              <a:t>物流信息化绩效评价</a:t>
            </a:r>
          </a:p>
        </p:txBody>
      </p:sp>
      <p:sp>
        <p:nvSpPr>
          <p:cNvPr id="3" name="内容占位符 2"/>
          <p:cNvSpPr>
            <a:spLocks noGrp="1"/>
          </p:cNvSpPr>
          <p:nvPr>
            <p:ph idx="1"/>
          </p:nvPr>
        </p:nvSpPr>
        <p:spPr>
          <a:xfrm>
            <a:off x="207010" y="96075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(一) 物流信息化实施能力评价指标体系</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p:txBody>
      </p:sp>
      <p:pic>
        <p:nvPicPr>
          <p:cNvPr id="2" name="图片 1"/>
          <p:cNvPicPr>
            <a:picLocks noChangeAspect="1"/>
          </p:cNvPicPr>
          <p:nvPr/>
        </p:nvPicPr>
        <p:blipFill>
          <a:blip r:embed="rId3"/>
          <a:stretch>
            <a:fillRect/>
          </a:stretch>
        </p:blipFill>
        <p:spPr>
          <a:xfrm>
            <a:off x="1905000" y="1509395"/>
            <a:ext cx="5333365" cy="534860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sz="4000" dirty="0">
                <a:sym typeface="+mn-ea"/>
              </a:rPr>
              <a:t>二、 </a:t>
            </a:r>
            <a:r>
              <a:rPr altLang="zh-CN" sz="4000" dirty="0">
                <a:sym typeface="+mn-ea"/>
              </a:rPr>
              <a:t>物流信息化绩效评价</a:t>
            </a:r>
            <a:endParaRPr sz="4000" dirty="0"/>
          </a:p>
        </p:txBody>
      </p:sp>
      <p:sp>
        <p:nvSpPr>
          <p:cNvPr id="3" name="内容占位符 2"/>
          <p:cNvSpPr>
            <a:spLocks noGrp="1"/>
          </p:cNvSpPr>
          <p:nvPr>
            <p:ph idx="1"/>
          </p:nvPr>
        </p:nvSpPr>
        <p:spPr>
          <a:xfrm>
            <a:off x="207010" y="960755"/>
            <a:ext cx="8936990" cy="4935855"/>
          </a:xfrm>
        </p:spPr>
        <p:txBody>
          <a:bodyPr/>
          <a:lstStyle/>
          <a:p>
            <a:pPr marR="0" lvl="0" algn="l" rtl="0" eaLnBrk="1" fontAlgn="base" latinLnBrk="0" hangingPunct="1">
              <a:lnSpc>
                <a:spcPct val="110000"/>
              </a:lnSpc>
              <a:spcBef>
                <a:spcPts val="600"/>
              </a:spcBef>
              <a:buFont typeface="Wingdings" panose="05000000000000000000" pitchFamily="2" charset="2"/>
            </a:pPr>
            <a:r>
              <a:rPr lang="zh-CN" altLang="zh-CN" sz="3200" dirty="0"/>
              <a:t>(二) 物流信息化实施能力评价指标释义</a:t>
            </a:r>
          </a:p>
          <a:p>
            <a:pPr marL="0" marR="0" lvl="0" indent="0" algn="l" rtl="0" eaLnBrk="1" fontAlgn="base" latinLnBrk="0" hangingPunct="1">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endParaRPr>
          </a:p>
          <a:p>
            <a:pPr marL="0" marR="0" lvl="0" indent="0" algn="l" rtl="0" eaLnBrk="1" fontAlgn="base" latinLnBrk="0" hangingPunct="1">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rPr>
              <a:t>对物流信息化的实施能力分析是建立在一定信息基础之上的,从内容分析到指标要素再到分析模型的建立,是联系和沟通被分析客体(企业信息化)和分析主体(专家、计算机系统)的重要渠道。</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本章小结</a:t>
            </a:r>
          </a:p>
        </p:txBody>
      </p:sp>
      <p:sp>
        <p:nvSpPr>
          <p:cNvPr id="3" name="内容占位符 2"/>
          <p:cNvSpPr>
            <a:spLocks noGrp="1"/>
          </p:cNvSpPr>
          <p:nvPr>
            <p:ph idx="1"/>
          </p:nvPr>
        </p:nvSpPr>
        <p:spPr>
          <a:xfrm>
            <a:off x="458470" y="1036955"/>
            <a:ext cx="8609965" cy="4944745"/>
          </a:xfrm>
        </p:spPr>
        <p:txBody>
          <a:bodyPr/>
          <a:lstStyle/>
          <a:p>
            <a:pPr>
              <a:lnSpc>
                <a:spcPct val="120000"/>
              </a:lnSpc>
            </a:pPr>
            <a:r>
              <a:rPr lang="zh-CN" altLang="en-US" dirty="0">
                <a:latin typeface="黑体" panose="02010609060101010101" pitchFamily="2" charset="-122"/>
                <a:ea typeface="黑体" panose="02010609060101010101" pitchFamily="2" charset="-122"/>
                <a:sym typeface="+mn-ea"/>
              </a:rPr>
              <a:t>在介绍物流信息战略内涵、特征的基础上,首先介绍了物流信息战略需求,重点梳理了基于社会调查的数据资源收集方法和信息、知识地图的信息资源组织方法</a:t>
            </a:r>
          </a:p>
          <a:p>
            <a:pPr>
              <a:lnSpc>
                <a:spcPct val="120000"/>
              </a:lnSpc>
            </a:pPr>
            <a:r>
              <a:rPr lang="zh-CN" altLang="en-US" dirty="0">
                <a:latin typeface="黑体" panose="02010609060101010101" pitchFamily="2" charset="-122"/>
                <a:ea typeface="黑体" panose="02010609060101010101" pitchFamily="2" charset="-122"/>
                <a:sym typeface="+mn-ea"/>
              </a:rPr>
              <a:t>其次从信息战略和战略信息两个思辨的角度分析了物流信息战略和物流战略信息,提出物流信息的总体战略和信息建设核心任务</a:t>
            </a:r>
          </a:p>
          <a:p>
            <a:pPr>
              <a:lnSpc>
                <a:spcPct val="120000"/>
              </a:lnSpc>
            </a:pPr>
            <a:r>
              <a:rPr lang="zh-CN" altLang="en-US" dirty="0">
                <a:latin typeface="黑体" panose="02010609060101010101" pitchFamily="2" charset="-122"/>
                <a:ea typeface="黑体" panose="02010609060101010101" pitchFamily="2" charset="-122"/>
                <a:sym typeface="+mn-ea"/>
              </a:rPr>
              <a:t>最后从物流信息战略执行的视角分析物流信息技术的采纳和信息化绩效评价。</a:t>
            </a:r>
          </a:p>
          <a:p>
            <a:pPr>
              <a:lnSpc>
                <a:spcPct val="120000"/>
              </a:lnSpc>
            </a:pPr>
            <a:endParaRPr lang="zh-CN" altLang="en-US" dirty="0">
              <a:latin typeface="黑体" panose="02010609060101010101" pitchFamily="2" charset="-122"/>
              <a:ea typeface="黑体" panose="02010609060101010101" pitchFamily="2" charset="-122"/>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思考题</a:t>
            </a:r>
          </a:p>
        </p:txBody>
      </p:sp>
      <p:sp>
        <p:nvSpPr>
          <p:cNvPr id="3" name="内容占位符 2"/>
          <p:cNvSpPr>
            <a:spLocks noGrp="1"/>
          </p:cNvSpPr>
          <p:nvPr>
            <p:ph idx="1"/>
          </p:nvPr>
        </p:nvSpPr>
        <p:spPr>
          <a:xfrm>
            <a:off x="244475" y="1111250"/>
            <a:ext cx="8795385" cy="4935855"/>
          </a:xfrm>
        </p:spPr>
        <p:txBody>
          <a:bodyPr/>
          <a:lstStyle/>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1.简述物流信息战略的发展过程与内容。</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2.比较物流信息需求分析方法的应用背景、条件、结果。</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3.如何制定物流信息战略?</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4.比较物流信息战略和物流战略信息的内涵。</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5.简述物流信息战略的主要任务。</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6.物流信息资源的特征是什么?</a:t>
            </a:r>
          </a:p>
          <a:p>
            <a:pPr marL="342900" marR="0" lvl="0" indent="-342900" algn="l" rtl="0" eaLnBrk="1" fontAlgn="base" latinLnBrk="0" hangingPunct="1">
              <a:lnSpc>
                <a:spcPct val="150000"/>
              </a:lnSpc>
              <a:spcBef>
                <a:spcPts val="600"/>
              </a:spcBef>
              <a:buFont typeface="Wingdings" panose="05000000000000000000" pitchFamily="2" charset="2"/>
              <a:buNone/>
            </a:pPr>
            <a:endParaRPr lang="zh-CN" altLang="zh-CN" sz="2800" dirty="0">
              <a:cs typeface="+mn-ea"/>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思考题</a:t>
            </a:r>
          </a:p>
        </p:txBody>
      </p:sp>
      <p:sp>
        <p:nvSpPr>
          <p:cNvPr id="3" name="内容占位符 2"/>
          <p:cNvSpPr>
            <a:spLocks noGrp="1"/>
          </p:cNvSpPr>
          <p:nvPr>
            <p:ph idx="1"/>
          </p:nvPr>
        </p:nvSpPr>
        <p:spPr>
          <a:xfrm>
            <a:off x="244475" y="1045845"/>
            <a:ext cx="8795385" cy="4935855"/>
          </a:xfrm>
        </p:spPr>
        <p:txBody>
          <a:bodyPr/>
          <a:lstStyle/>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7.如何开展物流信息资源服务?</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8.简述物流信息采纳的影响因素。</a:t>
            </a:r>
          </a:p>
          <a:p>
            <a:pPr marL="342900" marR="0" lvl="0" indent="-342900" algn="l" rtl="0" eaLnBrk="1" fontAlgn="base" latinLnBrk="0" hangingPunct="1">
              <a:lnSpc>
                <a:spcPct val="150000"/>
              </a:lnSpc>
              <a:spcBef>
                <a:spcPts val="600"/>
              </a:spcBef>
              <a:buFont typeface="Wingdings" panose="05000000000000000000" pitchFamily="2" charset="2"/>
              <a:buNone/>
            </a:pPr>
            <a:r>
              <a:rPr lang="zh-CN" altLang="zh-CN" sz="2800" dirty="0">
                <a:cs typeface="+mn-ea"/>
                <a:sym typeface="+mn-ea"/>
              </a:rPr>
              <a:t>9.如何开展物流信息化评价?</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一、</a:t>
            </a:r>
            <a:r>
              <a:rPr altLang="zh-CN" dirty="0">
                <a:sym typeface="+mn-ea"/>
              </a:rPr>
              <a:t>物流信息战略概念</a:t>
            </a:r>
            <a:endParaRPr lang="zh-CN" altLang="zh-CN" dirty="0"/>
          </a:p>
        </p:txBody>
      </p:sp>
      <p:sp>
        <p:nvSpPr>
          <p:cNvPr id="3" name="内容占位符 2"/>
          <p:cNvSpPr>
            <a:spLocks noGrp="1"/>
          </p:cNvSpPr>
          <p:nvPr>
            <p:ph idx="1"/>
          </p:nvPr>
        </p:nvSpPr>
        <p:spPr>
          <a:xfrm>
            <a:off x="458585" y="1204725"/>
            <a:ext cx="8367508" cy="4935600"/>
          </a:xfrm>
        </p:spPr>
        <p:txBody>
          <a:bodyPr/>
          <a:lstStyle/>
          <a:p>
            <a:pPr marR="0" lvl="0" indent="-342900" algn="l" rtl="0" latinLnBrk="0">
              <a:lnSpc>
                <a:spcPct val="110000"/>
              </a:lnSpc>
              <a:spcBef>
                <a:spcPts val="600"/>
              </a:spcBef>
              <a:buFont typeface="Wingdings" panose="05000000000000000000" pitchFamily="2" charset="2"/>
            </a:pPr>
            <a:r>
              <a:rPr lang="zh-CN" altLang="zh-CN" sz="3200" dirty="0">
                <a:sym typeface="+mn-ea"/>
              </a:rPr>
              <a:t>(一) 物流信息战略发展</a:t>
            </a:r>
          </a:p>
          <a:p>
            <a:pPr marL="0" marR="0" lvl="0" indent="0" algn="l" rtl="0" latinLnBrk="0">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物流信息战略是指在企业战略、产业战略和国家战略等理论框架下,进行信息通信技术在物流系统中的采纳和使用的整体性、全方位的认知、布局、设计、谋划和定位等活动。</a:t>
            </a:r>
          </a:p>
          <a:p>
            <a:pPr marL="0" marR="0" lvl="0" indent="0" algn="l" rtl="0" latinLnBrk="0">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p:txBody>
      </p:sp>
      <p:pic>
        <p:nvPicPr>
          <p:cNvPr id="5" name="图片 4"/>
          <p:cNvPicPr>
            <a:picLocks noChangeAspect="1"/>
          </p:cNvPicPr>
          <p:nvPr/>
        </p:nvPicPr>
        <p:blipFill>
          <a:blip r:embed="rId3"/>
          <a:stretch>
            <a:fillRect/>
          </a:stretch>
        </p:blipFill>
        <p:spPr>
          <a:xfrm>
            <a:off x="783590" y="4380865"/>
            <a:ext cx="8284845" cy="227203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一、</a:t>
            </a:r>
            <a:r>
              <a:rPr altLang="zh-CN" dirty="0">
                <a:sym typeface="+mn-ea"/>
              </a:rPr>
              <a:t>物流信息战略概念</a:t>
            </a:r>
            <a:endParaRPr lang="zh-CN" altLang="zh-CN" dirty="0"/>
          </a:p>
        </p:txBody>
      </p:sp>
      <p:sp>
        <p:nvSpPr>
          <p:cNvPr id="3" name="内容占位符 2"/>
          <p:cNvSpPr>
            <a:spLocks noGrp="1"/>
          </p:cNvSpPr>
          <p:nvPr>
            <p:ph idx="1"/>
          </p:nvPr>
        </p:nvSpPr>
        <p:spPr>
          <a:xfrm>
            <a:off x="458585" y="960885"/>
            <a:ext cx="8367508" cy="4935600"/>
          </a:xfrm>
        </p:spPr>
        <p:txBody>
          <a:bodyPr/>
          <a:lstStyle/>
          <a:p>
            <a:pPr marR="0" lvl="0" indent="-342900" algn="l" rtl="0" latinLnBrk="0">
              <a:lnSpc>
                <a:spcPct val="110000"/>
              </a:lnSpc>
              <a:spcBef>
                <a:spcPts val="600"/>
              </a:spcBef>
              <a:buFont typeface="Wingdings" panose="05000000000000000000" pitchFamily="2" charset="2"/>
            </a:pPr>
            <a:r>
              <a:rPr lang="zh-CN" altLang="zh-CN" sz="3200" dirty="0">
                <a:sym typeface="+mn-ea"/>
              </a:rPr>
              <a:t>(二) 物流信息战略特征</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1.先进性</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物流信息战略以信息科学为基础,具有面向科学性、系统性和前瞻性的先进性属性。</a:t>
            </a:r>
          </a:p>
          <a:p>
            <a:pPr marL="0" marR="0" lvl="0" indent="0" algn="l" rtl="0" latinLnBrk="0">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a:t>
            </a:r>
            <a:r>
              <a:rPr lang="en-US" altLang="zh-CN" sz="2800" dirty="0">
                <a:ea typeface="黑体" panose="02010609060101010101" pitchFamily="2" charset="-122"/>
                <a:cs typeface="+mn-ea"/>
                <a:sym typeface="+mn-ea"/>
              </a:rPr>
              <a:t>1</a:t>
            </a:r>
            <a:r>
              <a:rPr lang="zh-CN" altLang="en-US" sz="2800" dirty="0">
                <a:ea typeface="黑体" panose="02010609060101010101" pitchFamily="2" charset="-122"/>
                <a:cs typeface="+mn-ea"/>
                <a:sym typeface="+mn-ea"/>
              </a:rPr>
              <a:t>）</a:t>
            </a:r>
            <a:r>
              <a:rPr lang="zh-CN" altLang="zh-CN" sz="2800" dirty="0">
                <a:ea typeface="黑体" panose="02010609060101010101" pitchFamily="2" charset="-122"/>
                <a:cs typeface="+mn-ea"/>
                <a:sym typeface="+mn-ea"/>
              </a:rPr>
              <a:t>战略的全局性和系统性需要战略具有先进性,始终代表了发展的方向和技术的前沿。</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a:t>
            </a:r>
            <a:r>
              <a:rPr lang="en-US" altLang="zh-CN" sz="2800" dirty="0">
                <a:ea typeface="黑体" panose="02010609060101010101" pitchFamily="2" charset="-122"/>
                <a:cs typeface="+mn-ea"/>
                <a:sym typeface="+mn-ea"/>
              </a:rPr>
              <a:t>2</a:t>
            </a:r>
            <a:r>
              <a:rPr lang="zh-CN" altLang="en-US" sz="2800" dirty="0">
                <a:ea typeface="黑体" panose="02010609060101010101" pitchFamily="2" charset="-122"/>
                <a:cs typeface="+mn-ea"/>
                <a:sym typeface="+mn-ea"/>
              </a:rPr>
              <a:t>）</a:t>
            </a:r>
            <a:r>
              <a:rPr lang="zh-CN" altLang="zh-CN" sz="2800" dirty="0">
                <a:ea typeface="黑体" panose="02010609060101010101" pitchFamily="2" charset="-122"/>
                <a:cs typeface="+mn-ea"/>
                <a:sym typeface="+mn-ea"/>
              </a:rPr>
              <a:t>信息技术是这个时代先进技术的代表。</a:t>
            </a:r>
          </a:p>
          <a:p>
            <a:pPr marL="0" marR="0" lvl="0" indent="0" algn="l" rtl="0" latinLnBrk="0">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一、</a:t>
            </a:r>
            <a:r>
              <a:rPr altLang="zh-CN" dirty="0">
                <a:sym typeface="+mn-ea"/>
              </a:rPr>
              <a:t>物流信息战略概念</a:t>
            </a:r>
            <a:endParaRPr lang="zh-CN" altLang="zh-CN" dirty="0"/>
          </a:p>
        </p:txBody>
      </p:sp>
      <p:sp>
        <p:nvSpPr>
          <p:cNvPr id="3" name="内容占位符 2"/>
          <p:cNvSpPr>
            <a:spLocks noGrp="1"/>
          </p:cNvSpPr>
          <p:nvPr>
            <p:ph idx="1"/>
          </p:nvPr>
        </p:nvSpPr>
        <p:spPr>
          <a:xfrm>
            <a:off x="458585" y="960885"/>
            <a:ext cx="8367508" cy="4935600"/>
          </a:xfrm>
        </p:spPr>
        <p:txBody>
          <a:bodyPr/>
          <a:lstStyle/>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2.复杂性</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物流信息战略是一个复杂系统,包括支持战略信息的</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物流能力、面向物流战略的发展路径及基于信息技</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术战略的物流资源3个方面。</a:t>
            </a:r>
          </a:p>
          <a:p>
            <a:pPr marL="0" marR="0" lvl="0" indent="0" algn="l" rtl="0" latinLnBrk="0">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3.创新性</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物流创新是一类复杂的创新活动,可以通过破坏生产</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过程、重组生产和流通而形成新的价值和利益;也可</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以通过与外部资源合作,形成开放式创新。</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一、</a:t>
            </a:r>
            <a:r>
              <a:rPr altLang="zh-CN" dirty="0">
                <a:sym typeface="+mn-ea"/>
              </a:rPr>
              <a:t>物流信息战略概念</a:t>
            </a:r>
            <a:endParaRPr lang="zh-CN" altLang="zh-CN" dirty="0"/>
          </a:p>
        </p:txBody>
      </p:sp>
      <p:sp>
        <p:nvSpPr>
          <p:cNvPr id="3" name="内容占位符 2"/>
          <p:cNvSpPr>
            <a:spLocks noGrp="1"/>
          </p:cNvSpPr>
          <p:nvPr>
            <p:ph idx="1"/>
          </p:nvPr>
        </p:nvSpPr>
        <p:spPr>
          <a:xfrm>
            <a:off x="458585" y="960885"/>
            <a:ext cx="8367508" cy="4935600"/>
          </a:xfrm>
        </p:spPr>
        <p:txBody>
          <a:bodyPr/>
          <a:lstStyle/>
          <a:p>
            <a:pPr marR="0" lvl="0" indent="-342900" algn="l" rtl="0" latinLnBrk="0">
              <a:lnSpc>
                <a:spcPct val="110000"/>
              </a:lnSpc>
              <a:spcBef>
                <a:spcPts val="600"/>
              </a:spcBef>
              <a:buFont typeface="Wingdings" panose="05000000000000000000" pitchFamily="2" charset="2"/>
            </a:pPr>
            <a:r>
              <a:rPr lang="zh-CN" altLang="zh-CN" sz="3200" dirty="0">
                <a:sym typeface="+mn-ea"/>
              </a:rPr>
              <a:t>(三) 物流信息战略价值</a:t>
            </a: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1.物流信息战略加速物流战略体系完善</a:t>
            </a:r>
          </a:p>
          <a:p>
            <a:pPr marL="0" marR="0" lvl="0" indent="0" algn="l" rtl="0" latinLnBrk="0">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物流战略是指为寻求物流的可持续发展,就物流体系的发展目标以及达成目标的途径与手段而制定的长远性、全局性的规划与谋略。</a:t>
            </a:r>
          </a:p>
          <a:p>
            <a:pPr marL="0" marR="0" lvl="0" indent="0" algn="l" rtl="0" latinLnBrk="0">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2.物流信息战略创造物流服务价值</a:t>
            </a:r>
          </a:p>
          <a:p>
            <a:pPr marL="0" marR="0" lvl="0" indent="0" algn="l" rtl="0" latinLnBrk="0">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物流信息战略能提高物流基础设施的使用效率,促进使用方式的改变与优化,提升物流服务客户满意度。</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8" name="Rectangle 6"/>
          <p:cNvSpPr>
            <a:spLocks noGrp="1" noChangeArrowheads="1"/>
          </p:cNvSpPr>
          <p:nvPr>
            <p:ph type="title"/>
          </p:nvPr>
        </p:nvSpPr>
        <p:spPr/>
        <p:txBody>
          <a:bodyPr/>
          <a:lstStyle/>
          <a:p>
            <a:r>
              <a:rPr lang="zh-CN" altLang="zh-CN" dirty="0"/>
              <a:t>一、</a:t>
            </a:r>
            <a:r>
              <a:rPr altLang="zh-CN" dirty="0">
                <a:sym typeface="+mn-ea"/>
              </a:rPr>
              <a:t>物流信息战略概念</a:t>
            </a:r>
            <a:endParaRPr lang="zh-CN" altLang="zh-CN" dirty="0"/>
          </a:p>
        </p:txBody>
      </p:sp>
      <p:sp>
        <p:nvSpPr>
          <p:cNvPr id="3" name="内容占位符 2"/>
          <p:cNvSpPr>
            <a:spLocks noGrp="1"/>
          </p:cNvSpPr>
          <p:nvPr>
            <p:ph idx="1"/>
          </p:nvPr>
        </p:nvSpPr>
        <p:spPr>
          <a:xfrm>
            <a:off x="458585" y="960885"/>
            <a:ext cx="8367508" cy="4935600"/>
          </a:xfrm>
        </p:spPr>
        <p:txBody>
          <a:bodyPr/>
          <a:lstStyle/>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3.拓展了物流服务价值关系构建的价值框架</a:t>
            </a:r>
          </a:p>
          <a:p>
            <a:pPr marL="0" marR="0" lvl="0" indent="0" algn="l" rtl="0" latinLnBrk="0">
              <a:lnSpc>
                <a:spcPct val="110000"/>
              </a:lnSpc>
              <a:spcBef>
                <a:spcPts val="600"/>
              </a:spcBef>
              <a:buFont typeface="Wingdings" panose="05000000000000000000" pitchFamily="2" charset="2"/>
              <a:buNone/>
            </a:pPr>
            <a:endParaRPr lang="zh-CN" altLang="zh-CN" sz="2800" dirty="0">
              <a:ea typeface="黑体" panose="02010609060101010101" pitchFamily="2" charset="-122"/>
              <a:cs typeface="+mn-ea"/>
              <a:sym typeface="+mn-ea"/>
            </a:endParaRPr>
          </a:p>
          <a:p>
            <a:pPr marL="0" marR="0" lvl="0" indent="0" algn="l" rtl="0" latinLnBrk="0">
              <a:lnSpc>
                <a:spcPct val="110000"/>
              </a:lnSpc>
              <a:spcBef>
                <a:spcPts val="600"/>
              </a:spcBef>
              <a:buFont typeface="Wingdings" panose="05000000000000000000" pitchFamily="2" charset="2"/>
              <a:buNone/>
            </a:pPr>
            <a:r>
              <a:rPr lang="zh-CN" altLang="zh-CN" sz="2800" dirty="0">
                <a:ea typeface="黑体" panose="02010609060101010101" pitchFamily="2" charset="-122"/>
                <a:cs typeface="+mn-ea"/>
                <a:sym typeface="+mn-ea"/>
              </a:rPr>
              <a:t>物流信息战略是一个复合概念,综合了物流战略、信息战略和企业战略的核心理念,促进了物流基本活动管理的信息化与物流信息之间的融合。</a:t>
            </a:r>
          </a:p>
        </p:txBody>
      </p:sp>
      <p:pic>
        <p:nvPicPr>
          <p:cNvPr id="2" name="图片 1"/>
          <p:cNvPicPr>
            <a:picLocks noChangeAspect="1"/>
          </p:cNvPicPr>
          <p:nvPr/>
        </p:nvPicPr>
        <p:blipFill>
          <a:blip r:embed="rId3"/>
          <a:stretch>
            <a:fillRect/>
          </a:stretch>
        </p:blipFill>
        <p:spPr>
          <a:xfrm>
            <a:off x="2667635" y="3465830"/>
            <a:ext cx="3937635" cy="3385185"/>
          </a:xfrm>
          <a:prstGeom prst="rect">
            <a:avLst/>
          </a:prstGeom>
        </p:spPr>
      </p:pic>
    </p:spTree>
  </p:cSld>
  <p:clrMapOvr>
    <a:masterClrMapping/>
  </p:clrMapOvr>
</p:sld>
</file>

<file path=ppt/theme/theme1.xml><?xml version="1.0" encoding="utf-8"?>
<a:theme xmlns:a="http://schemas.openxmlformats.org/drawingml/2006/main" name="Custom Design">
  <a:themeElements>
    <a:clrScheme name="Custom Design 14">
      <a:dk1>
        <a:srgbClr val="CC0066"/>
      </a:dk1>
      <a:lt1>
        <a:srgbClr val="FFFFFF"/>
      </a:lt1>
      <a:dk2>
        <a:srgbClr val="CC0066"/>
      </a:dk2>
      <a:lt2>
        <a:srgbClr val="808080"/>
      </a:lt2>
      <a:accent1>
        <a:srgbClr val="BBE0E3"/>
      </a:accent1>
      <a:accent2>
        <a:srgbClr val="333399"/>
      </a:accent2>
      <a:accent3>
        <a:srgbClr val="FFFFFF"/>
      </a:accent3>
      <a:accent4>
        <a:srgbClr val="AE0056"/>
      </a:accent4>
      <a:accent5>
        <a:srgbClr val="DAEDEF"/>
      </a:accent5>
      <a:accent6>
        <a:srgbClr val="2D2D8A"/>
      </a:accent6>
      <a:hlink>
        <a:srgbClr val="007D7A"/>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CC0066"/>
        </a:dk1>
        <a:lt1>
          <a:srgbClr val="FFFFFF"/>
        </a:lt1>
        <a:dk2>
          <a:srgbClr val="CC0066"/>
        </a:dk2>
        <a:lt2>
          <a:srgbClr val="808080"/>
        </a:lt2>
        <a:accent1>
          <a:srgbClr val="BBE0E3"/>
        </a:accent1>
        <a:accent2>
          <a:srgbClr val="333399"/>
        </a:accent2>
        <a:accent3>
          <a:srgbClr val="FFFFFF"/>
        </a:accent3>
        <a:accent4>
          <a:srgbClr val="AE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14">
        <a:dk1>
          <a:srgbClr val="CC0066"/>
        </a:dk1>
        <a:lt1>
          <a:srgbClr val="FFFFFF"/>
        </a:lt1>
        <a:dk2>
          <a:srgbClr val="CC0066"/>
        </a:dk2>
        <a:lt2>
          <a:srgbClr val="808080"/>
        </a:lt2>
        <a:accent1>
          <a:srgbClr val="BBE0E3"/>
        </a:accent1>
        <a:accent2>
          <a:srgbClr val="333399"/>
        </a:accent2>
        <a:accent3>
          <a:srgbClr val="FFFFFF"/>
        </a:accent3>
        <a:accent4>
          <a:srgbClr val="AE0056"/>
        </a:accent4>
        <a:accent5>
          <a:srgbClr val="DAEDEF"/>
        </a:accent5>
        <a:accent6>
          <a:srgbClr val="2D2D8A"/>
        </a:accent6>
        <a:hlink>
          <a:srgbClr val="007D7A"/>
        </a:hlink>
        <a:folHlink>
          <a:srgbClr val="0099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Recursos e tecnologia">
  <a:themeElements>
    <a:clrScheme name="1_Recursos e tecnologi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1_Recursos e tecnologi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Recursos e tecnologi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Recursos e tecnologi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Recursos e tecnologi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Recursos e tecnologi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Recursos e tecnologi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Recursos e tecnologi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Recursos e tecnologi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Recursos e tecnologi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Recursos e tecnologi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Recursos e tecnologi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Recursos e tecnologi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Recursos e tecnologi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东方纹理图案设计模板">
  <a:themeElements>
    <a:clrScheme name="东方纹理图案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东方纹理图案设计模板">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东方纹理图案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东方纹理图案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东方纹理图案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东方纹理图案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东方纹理图案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东方纹理图案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东方纹理图案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东方纹理图案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东方纹理图案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东方纹理图案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东方纹理图案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东方纹理图案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n920">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00190</Template>
  <TotalTime>2</TotalTime>
  <Words>2761</Words>
  <Application>Microsoft Office PowerPoint</Application>
  <PresentationFormat>全屏显示(4:3)</PresentationFormat>
  <Paragraphs>332</Paragraphs>
  <Slides>47</Slides>
  <Notes>37</Notes>
  <HiddenSlides>0</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47</vt:i4>
      </vt:variant>
    </vt:vector>
  </HeadingPairs>
  <TitlesOfParts>
    <vt:vector size="57" baseType="lpstr">
      <vt:lpstr>黑体</vt:lpstr>
      <vt:lpstr>Arial</vt:lpstr>
      <vt:lpstr>Calibri</vt:lpstr>
      <vt:lpstr>Tahoma</vt:lpstr>
      <vt:lpstr>Times New Roman</vt:lpstr>
      <vt:lpstr>Wingdings</vt:lpstr>
      <vt:lpstr>Custom Design</vt:lpstr>
      <vt:lpstr>1_Recursos e tecnologia</vt:lpstr>
      <vt:lpstr>东方纹理图案设计模板</vt:lpstr>
      <vt:lpstr>cn920</vt:lpstr>
      <vt:lpstr>第二章  物流信息战略</vt:lpstr>
      <vt:lpstr>第二章  物流信息战略</vt:lpstr>
      <vt:lpstr>学习导航</vt:lpstr>
      <vt:lpstr>第一节 物流信息战略概述</vt:lpstr>
      <vt:lpstr>一、物流信息战略概念</vt:lpstr>
      <vt:lpstr>一、物流信息战略概念</vt:lpstr>
      <vt:lpstr>一、物流信息战略概念</vt:lpstr>
      <vt:lpstr>一、物流信息战略概念</vt:lpstr>
      <vt:lpstr>一、物流信息战略概念</vt:lpstr>
      <vt:lpstr>二、物流信息战略模型分析</vt:lpstr>
      <vt:lpstr>二、物流信息战略模型分析</vt:lpstr>
      <vt:lpstr>二、物流信息战略模型分析</vt:lpstr>
      <vt:lpstr>第二节  物流信息需求分析</vt:lpstr>
      <vt:lpstr>一、物流信息需求分析概述</vt:lpstr>
      <vt:lpstr>一、物流信息需求分析概述</vt:lpstr>
      <vt:lpstr>一、物流信息需求分析概述</vt:lpstr>
      <vt:lpstr>一、物流信息需求分析概述</vt:lpstr>
      <vt:lpstr>一、物流信息需求分析概述</vt:lpstr>
      <vt:lpstr>一、物流信息需求分析概述</vt:lpstr>
      <vt:lpstr>一、物流信息需求分析概述</vt:lpstr>
      <vt:lpstr>二、 物流信息需求分析方法</vt:lpstr>
      <vt:lpstr>二、 物流信息需求分析方法</vt:lpstr>
      <vt:lpstr>二、物流信息需求分析方法</vt:lpstr>
      <vt:lpstr>二、物流信息需求分析方法</vt:lpstr>
      <vt:lpstr>三、物流信息需求预测</vt:lpstr>
      <vt:lpstr>第三节  物流信息战略框架</vt:lpstr>
      <vt:lpstr>一、 物流信息战略指导思想</vt:lpstr>
      <vt:lpstr>一、 物流信息战略指导思想</vt:lpstr>
      <vt:lpstr>一、 物流信息战略指导思想</vt:lpstr>
      <vt:lpstr>一、 物流信息战略指导思想</vt:lpstr>
      <vt:lpstr>一、 物流信息战略指导思想</vt:lpstr>
      <vt:lpstr>二、 总体战略</vt:lpstr>
      <vt:lpstr>二、 总体战略</vt:lpstr>
      <vt:lpstr>二、 总体战略</vt:lpstr>
      <vt:lpstr>三、 信息建设任务</vt:lpstr>
      <vt:lpstr>三、 信息建设任务</vt:lpstr>
      <vt:lpstr>三、 信息建设任务</vt:lpstr>
      <vt:lpstr>三、 信息建设任务</vt:lpstr>
      <vt:lpstr>三、 信息建设任务</vt:lpstr>
      <vt:lpstr>第四节  物流信息战略执行</vt:lpstr>
      <vt:lpstr>一、 物流信息技术采纳</vt:lpstr>
      <vt:lpstr>二、 物流信息化绩效评价</vt:lpstr>
      <vt:lpstr>二、 物流信息化绩效评价</vt:lpstr>
      <vt:lpstr>二、 物流信息化绩效评价</vt:lpstr>
      <vt:lpstr>本章小结</vt:lpstr>
      <vt:lpstr>思考题</vt:lpstr>
      <vt:lpstr>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cp:lastModifiedBy>
  <cp:revision>166</cp:revision>
  <dcterms:created xsi:type="dcterms:W3CDTF">2020-01-25T07:10:00Z</dcterms:created>
  <dcterms:modified xsi:type="dcterms:W3CDTF">2020-02-01T04:34:36Z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2052-11.1.0.9339</vt:lpwstr>
  </property>
</Properties>
</file>