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Lst>
  <p:notesMasterIdLst>
    <p:notesMasterId r:id="rId82"/>
  </p:notesMasterIdLst>
  <p:handoutMasterIdLst>
    <p:handoutMasterId r:id="rId83"/>
  </p:handoutMasterIdLst>
  <p:sldIdLst>
    <p:sldId id="383" r:id="rId5"/>
    <p:sldId id="458" r:id="rId6"/>
    <p:sldId id="459" r:id="rId7"/>
    <p:sldId id="460" r:id="rId8"/>
    <p:sldId id="461" r:id="rId9"/>
    <p:sldId id="664" r:id="rId10"/>
    <p:sldId id="665" r:id="rId11"/>
    <p:sldId id="666" r:id="rId12"/>
    <p:sldId id="470" r:id="rId13"/>
    <p:sldId id="469" r:id="rId14"/>
    <p:sldId id="629" r:id="rId15"/>
    <p:sldId id="667" r:id="rId16"/>
    <p:sldId id="668" r:id="rId17"/>
    <p:sldId id="670" r:id="rId18"/>
    <p:sldId id="671" r:id="rId19"/>
    <p:sldId id="672" r:id="rId20"/>
    <p:sldId id="472" r:id="rId21"/>
    <p:sldId id="673" r:id="rId22"/>
    <p:sldId id="674" r:id="rId23"/>
    <p:sldId id="675" r:id="rId24"/>
    <p:sldId id="676" r:id="rId25"/>
    <p:sldId id="677" r:id="rId26"/>
    <p:sldId id="678" r:id="rId27"/>
    <p:sldId id="679" r:id="rId28"/>
    <p:sldId id="680" r:id="rId29"/>
    <p:sldId id="681" r:id="rId30"/>
    <p:sldId id="682" r:id="rId31"/>
    <p:sldId id="683" r:id="rId32"/>
    <p:sldId id="684" r:id="rId33"/>
    <p:sldId id="685" r:id="rId34"/>
    <p:sldId id="686" r:id="rId35"/>
    <p:sldId id="687" r:id="rId36"/>
    <p:sldId id="688" r:id="rId37"/>
    <p:sldId id="689" r:id="rId38"/>
    <p:sldId id="690" r:id="rId39"/>
    <p:sldId id="691" r:id="rId40"/>
    <p:sldId id="693" r:id="rId41"/>
    <p:sldId id="694" r:id="rId42"/>
    <p:sldId id="695" r:id="rId43"/>
    <p:sldId id="696" r:id="rId44"/>
    <p:sldId id="697" r:id="rId45"/>
    <p:sldId id="698" r:id="rId46"/>
    <p:sldId id="699" r:id="rId47"/>
    <p:sldId id="700" r:id="rId48"/>
    <p:sldId id="701" r:id="rId49"/>
    <p:sldId id="702" r:id="rId50"/>
    <p:sldId id="703" r:id="rId51"/>
    <p:sldId id="704" r:id="rId52"/>
    <p:sldId id="705" r:id="rId53"/>
    <p:sldId id="706" r:id="rId54"/>
    <p:sldId id="707" r:id="rId55"/>
    <p:sldId id="708" r:id="rId56"/>
    <p:sldId id="709" r:id="rId57"/>
    <p:sldId id="560" r:id="rId58"/>
    <p:sldId id="710" r:id="rId59"/>
    <p:sldId id="711" r:id="rId60"/>
    <p:sldId id="636" r:id="rId61"/>
    <p:sldId id="639" r:id="rId62"/>
    <p:sldId id="712" r:id="rId63"/>
    <p:sldId id="713" r:id="rId64"/>
    <p:sldId id="714" r:id="rId65"/>
    <p:sldId id="715" r:id="rId66"/>
    <p:sldId id="716" r:id="rId67"/>
    <p:sldId id="717" r:id="rId68"/>
    <p:sldId id="718" r:id="rId69"/>
    <p:sldId id="719" r:id="rId70"/>
    <p:sldId id="720" r:id="rId71"/>
    <p:sldId id="650" r:id="rId72"/>
    <p:sldId id="653" r:id="rId73"/>
    <p:sldId id="651" r:id="rId74"/>
    <p:sldId id="721" r:id="rId75"/>
    <p:sldId id="722" r:id="rId76"/>
    <p:sldId id="723" r:id="rId77"/>
    <p:sldId id="724" r:id="rId78"/>
    <p:sldId id="495" r:id="rId79"/>
    <p:sldId id="497" r:id="rId80"/>
    <p:sldId id="655" r:id="rId8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72">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66"/>
    <a:srgbClr val="FF0066"/>
    <a:srgbClr val="6600CC"/>
    <a:srgbClr val="00FF00"/>
    <a:srgbClr val="009900"/>
    <a:srgbClr val="A50021"/>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41"/>
    <p:restoredTop sz="86386"/>
  </p:normalViewPr>
  <p:slideViewPr>
    <p:cSldViewPr showGuides="1">
      <p:cViewPr varScale="1">
        <p:scale>
          <a:sx n="91" d="100"/>
          <a:sy n="91" d="100"/>
        </p:scale>
        <p:origin x="882" y="57"/>
      </p:cViewPr>
      <p:guideLst>
        <p:guide orient="horz" pos="2172"/>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notesMaster" Target="notesMasters/notesMaster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4" Type="http://schemas.openxmlformats.org/officeDocument/2006/relationships/image" Target="../media/image16.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 Id="rId4" Type="http://schemas.openxmlformats.org/officeDocument/2006/relationships/image" Target="../media/image4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4" Type="http://schemas.openxmlformats.org/officeDocument/2006/relationships/image" Target="../media/image2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16.wmf"/><Relationship Id="rId1" Type="http://schemas.openxmlformats.org/officeDocument/2006/relationships/image" Target="../media/image15.wmf"/><Relationship Id="rId5" Type="http://schemas.openxmlformats.org/officeDocument/2006/relationships/image" Target="../media/image18.wmf"/><Relationship Id="rId4"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 Id="rId4" Type="http://schemas.openxmlformats.org/officeDocument/2006/relationships/image" Target="../media/image33.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 Id="rId5" Type="http://schemas.openxmlformats.org/officeDocument/2006/relationships/image" Target="../media/image41.wmf"/><Relationship Id="rId4" Type="http://schemas.openxmlformats.org/officeDocument/2006/relationships/image" Target="../media/image4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9FFAC39F-55F4-4BEE-9724-4F38C80759DC}"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2020/2/1</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6</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26</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27</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28</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29</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30</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31</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32</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33</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7</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35</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36</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37</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38</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39</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40</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41</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42</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43</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8</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45</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46</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47</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48</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49</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50</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51</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52</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53</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54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9</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55</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56</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58</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59</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60</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61</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62</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63</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64</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65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11</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66</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67</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69</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70</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71</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72</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73</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74</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5122" name="Picture 2" descr="gash"/>
          <p:cNvPicPr>
            <a:picLocks noChangeAspect="1"/>
          </p:cNvPicPr>
          <p:nvPr/>
        </p:nvPicPr>
        <p:blipFill>
          <a:blip r:embed="rId2"/>
          <a:stretch>
            <a:fillRect/>
          </a:stretch>
        </p:blipFill>
        <p:spPr>
          <a:xfrm>
            <a:off x="1042988" y="1844675"/>
            <a:ext cx="8101012" cy="5018088"/>
          </a:xfrm>
          <a:prstGeom prst="rect">
            <a:avLst/>
          </a:prstGeom>
          <a:noFill/>
          <a:ln w="9525">
            <a:noFill/>
          </a:ln>
        </p:spPr>
      </p:pic>
      <p:sp>
        <p:nvSpPr>
          <p:cNvPr id="145411" name="Rectangle 3"/>
          <p:cNvSpPr>
            <a:spLocks noGrp="1" noChangeArrowheads="1"/>
          </p:cNvSpPr>
          <p:nvPr>
            <p:ph type="ctrTitle"/>
          </p:nvPr>
        </p:nvSpPr>
        <p:spPr>
          <a:xfrm>
            <a:off x="717550" y="836613"/>
            <a:ext cx="7772400" cy="1470025"/>
          </a:xfrm>
        </p:spPr>
        <p:txBody>
          <a:bodyPr/>
          <a:lstStyle>
            <a:lvl1pPr>
              <a:defRPr/>
            </a:lvl1pPr>
          </a:lstStyle>
          <a:p>
            <a:r>
              <a:rPr lang="zh-CN" altLang="en-US"/>
              <a:t>单击此处编辑母版标题样式</a:t>
            </a:r>
          </a:p>
        </p:txBody>
      </p:sp>
      <p:sp>
        <p:nvSpPr>
          <p:cNvPr id="145412" name="Rectangle 4"/>
          <p:cNvSpPr>
            <a:spLocks noGrp="1" noChangeArrowheads="1"/>
          </p:cNvSpPr>
          <p:nvPr>
            <p:ph type="subTitle" idx="1"/>
          </p:nvPr>
        </p:nvSpPr>
        <p:spPr>
          <a:xfrm>
            <a:off x="1403350" y="2566988"/>
            <a:ext cx="6400800" cy="1752600"/>
          </a:xfrm>
        </p:spPr>
        <p:txBody>
          <a:bodyPr/>
          <a:lstStyle>
            <a:lvl1pPr marL="0" indent="0" algn="ctr">
              <a:buFontTx/>
              <a:buNone/>
              <a:defRPr/>
            </a:lvl1pPr>
          </a:lstStyle>
          <a:p>
            <a:r>
              <a:rPr lang="zh-CN" altLang="en-US"/>
              <a:t>单击此处编辑母版副标题样式</a:t>
            </a:r>
          </a:p>
        </p:txBody>
      </p:sp>
      <p:sp>
        <p:nvSpPr>
          <p:cNvPr id="9" name="Rectangle 5"/>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Rectangle 6"/>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7"/>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en-US" altLang="zh-CN" dirty="0"/>
              <a:t>‹#›</a:t>
            </a:fld>
            <a:endParaRPr lang="en-US" altLang="zh-CN" dirty="0"/>
          </a:p>
        </p:txBody>
      </p:sp>
    </p:spTree>
  </p:cSld>
  <p:clrMapOvr>
    <a:masterClrMapping/>
  </p:clrMapOvr>
  <p:transition>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Tx/>
              <a:buNone/>
              <a:defRPr/>
            </a:pPr>
            <a:endParaRPr kumimoji="0" lang="zh-CN" altLang="en-US" sz="3200" b="0" i="0" u="none" strike="noStrike" kern="0" cap="none" spc="0" normalizeH="0" baseline="0" noProof="0">
              <a:ln>
                <a:noFill/>
              </a:ln>
              <a:solidFill>
                <a:schemeClr val="bg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32588" y="188913"/>
            <a:ext cx="2160587" cy="576103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250825" y="188913"/>
            <a:ext cx="6329363" cy="576103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6146" name="Picture 2" descr="e_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51555" name="Rectangle 3"/>
          <p:cNvSpPr>
            <a:spLocks noGrp="1" noChangeArrowheads="1"/>
          </p:cNvSpPr>
          <p:nvPr>
            <p:ph type="ctrTitle"/>
          </p:nvPr>
        </p:nvSpPr>
        <p:spPr>
          <a:xfrm>
            <a:off x="685800" y="2130425"/>
            <a:ext cx="7772400" cy="1470025"/>
          </a:xfrm>
        </p:spPr>
        <p:txBody>
          <a:bodyPr/>
          <a:lstStyle>
            <a:lvl1pPr algn="ctr">
              <a:defRPr>
                <a:solidFill>
                  <a:srgbClr val="000066"/>
                </a:solidFill>
              </a:defRPr>
            </a:lvl1pPr>
          </a:lstStyle>
          <a:p>
            <a:r>
              <a:rPr lang="ja-JP" altLang="en-US"/>
              <a:t>マスタ タイトルの書式設定</a:t>
            </a:r>
          </a:p>
        </p:txBody>
      </p:sp>
      <p:sp>
        <p:nvSpPr>
          <p:cNvPr id="151556" name="Rectangle 4"/>
          <p:cNvSpPr>
            <a:spLocks noGrp="1" noChangeArrowheads="1"/>
          </p:cNvSpPr>
          <p:nvPr>
            <p:ph type="subTitle" idx="1"/>
          </p:nvPr>
        </p:nvSpPr>
        <p:spPr>
          <a:xfrm>
            <a:off x="1371600" y="3886200"/>
            <a:ext cx="6400800" cy="1752600"/>
          </a:xfrm>
        </p:spPr>
        <p:txBody>
          <a:bodyPr/>
          <a:lstStyle>
            <a:lvl1pPr marL="0" indent="0" algn="ctr">
              <a:buFontTx/>
              <a:buNone/>
              <a:defRPr>
                <a:solidFill>
                  <a:srgbClr val="000066"/>
                </a:solidFill>
              </a:defRPr>
            </a:lvl1pPr>
          </a:lstStyle>
          <a:p>
            <a:r>
              <a:rPr lang="ja-JP" altLang="en-US"/>
              <a:t>マスタ サブタイトルの書式設定</a:t>
            </a:r>
          </a:p>
        </p:txBody>
      </p:sp>
      <p:sp>
        <p:nvSpPr>
          <p:cNvPr id="9" name="Rectangle 5"/>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solidFill>
                  <a:srgbClr val="000066"/>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rgbClr val="000066"/>
              </a:solidFill>
              <a:effectLst/>
              <a:uLnTx/>
              <a:uFillTx/>
              <a:latin typeface="Arial" panose="020B0604020202020204" pitchFamily="34" charset="0"/>
              <a:ea typeface="+mn-ea"/>
              <a:cs typeface="+mn-cs"/>
            </a:endParaRPr>
          </a:p>
        </p:txBody>
      </p:sp>
      <p:sp>
        <p:nvSpPr>
          <p:cNvPr id="10" name="Rectangle 6"/>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solidFill>
                  <a:srgbClr val="000066"/>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rgbClr val="000066"/>
              </a:solidFill>
              <a:effectLst/>
              <a:uLnTx/>
              <a:uFillTx/>
              <a:latin typeface="Arial" panose="020B0604020202020204" pitchFamily="34" charset="0"/>
              <a:ea typeface="+mn-ea"/>
              <a:cs typeface="+mn-cs"/>
            </a:endParaRPr>
          </a:p>
        </p:txBody>
      </p:sp>
      <p:sp>
        <p:nvSpPr>
          <p:cNvPr id="11" name="Rectangle 7"/>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ja-JP" altLang="en-US" dirty="0">
                <a:solidFill>
                  <a:srgbClr val="000066"/>
                </a:solidFill>
                <a:ea typeface="MS PGothic" panose="020B0600070205080204" pitchFamily="34" charset="-128"/>
              </a:rPr>
              <a:t>‹#›</a:t>
            </a:fld>
            <a:endParaRPr lang="ja-JP" altLang="en-US" dirty="0">
              <a:solidFill>
                <a:srgbClr val="000066"/>
              </a:solidFill>
              <a:ea typeface="MS PGothic" panose="020B0600070205080204" pitchFamily="34" charset="-128"/>
            </a:endParaRPr>
          </a:p>
        </p:txBody>
      </p:sp>
    </p:spTree>
  </p:cSld>
  <p:clrMapOvr>
    <a:masterClrMapping/>
  </p:clrMapOvr>
  <p:transition>
    <p:cover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781175" y="1600200"/>
            <a:ext cx="3376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310188" y="1600200"/>
            <a:ext cx="33766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61188" y="274638"/>
            <a:ext cx="1725612"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781175" y="274638"/>
            <a:ext cx="5027613"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5612" name="Rectangle 12"/>
          <p:cNvSpPr>
            <a:spLocks noGrp="1" noChangeArrowheads="1"/>
          </p:cNvSpPr>
          <p:nvPr>
            <p:ph type="ctrTitle"/>
          </p:nvPr>
        </p:nvSpPr>
        <p:spPr>
          <a:xfrm>
            <a:off x="684554" y="620689"/>
            <a:ext cx="7776864" cy="2160240"/>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lang="zh-CN" altLang="en-US" sz="5400" noProof="0" smtClean="0">
                <a:latin typeface="+mj-lt"/>
                <a:ea typeface="黑体" panose="02010609060101010101" pitchFamily="2" charset="-122"/>
              </a:defRPr>
            </a:lvl1pPr>
          </a:lstStyle>
          <a:p>
            <a:pPr lvl="0" algn="ctr" eaLnBrk="1" hangingPunct="1"/>
            <a:r>
              <a:rPr lang="zh-CN" altLang="en-US" noProof="0"/>
              <a:t>单击此处编辑母版标题样式</a:t>
            </a:r>
            <a:endParaRPr lang="zh-CN" altLang="en-US" noProof="0" dirty="0"/>
          </a:p>
        </p:txBody>
      </p:sp>
      <p:sp>
        <p:nvSpPr>
          <p:cNvPr id="25613" name="Rectangle 13"/>
          <p:cNvSpPr>
            <a:spLocks noGrp="1" noChangeArrowheads="1"/>
          </p:cNvSpPr>
          <p:nvPr>
            <p:ph type="subTitle" idx="1"/>
          </p:nvPr>
        </p:nvSpPr>
        <p:spPr>
          <a:xfrm>
            <a:off x="1372431" y="3268800"/>
            <a:ext cx="6390277" cy="2210400"/>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lang="zh-CN" altLang="en-US" sz="3600" noProof="0" smtClean="0">
                <a:solidFill>
                  <a:schemeClr val="tx1"/>
                </a:solidFill>
                <a:latin typeface="+mj-lt"/>
                <a:ea typeface="黑体" panose="02010609060101010101" pitchFamily="2" charset="-122"/>
              </a:defRPr>
            </a:lvl1pPr>
          </a:lstStyle>
          <a:p>
            <a:pPr marL="0" lvl="0" indent="0" algn="ctr" eaLnBrk="1" hangingPunct="1">
              <a:lnSpc>
                <a:spcPct val="110000"/>
              </a:lnSpc>
              <a:spcBef>
                <a:spcPts val="600"/>
              </a:spcBef>
              <a:buNone/>
            </a:pPr>
            <a:r>
              <a:rPr lang="zh-CN" altLang="en-US" noProof="0"/>
              <a:t>单击此处编辑母版副标题样式</a:t>
            </a:r>
            <a:endParaRPr lang="zh-CN" altLang="en-US" noProof="0" dirty="0"/>
          </a:p>
        </p:txBody>
      </p:sp>
      <p:sp>
        <p:nvSpPr>
          <p:cNvPr id="20" name="Rectangle 8" descr="Gold bar"/>
          <p:cNvSpPr>
            <a:spLocks noChangeArrowheads="1"/>
          </p:cNvSpPr>
          <p:nvPr userDrawn="1"/>
        </p:nvSpPr>
        <p:spPr bwMode="auto">
          <a:xfrm>
            <a:off x="228600" y="2889250"/>
            <a:ext cx="2870689" cy="201613"/>
          </a:xfrm>
          <a:prstGeom prst="rect">
            <a:avLst/>
          </a:prstGeom>
          <a:solidFill>
            <a:srgbClr val="FFCC00"/>
          </a:solidFill>
          <a:ln>
            <a:noFill/>
          </a:ln>
          <a:effectLst/>
        </p:spPr>
        <p:txBody>
          <a:bodyPr wrap="none" anchor="ctr"/>
          <a:lstStyle/>
          <a:p>
            <a:endParaRPr lang="zh-CN" altLang="en-US" sz="2955"/>
          </a:p>
        </p:txBody>
      </p:sp>
      <p:sp>
        <p:nvSpPr>
          <p:cNvPr id="21" name="Rectangle 9" descr="Orange bar"/>
          <p:cNvSpPr>
            <a:spLocks noChangeArrowheads="1"/>
          </p:cNvSpPr>
          <p:nvPr userDrawn="1"/>
        </p:nvSpPr>
        <p:spPr bwMode="auto">
          <a:xfrm>
            <a:off x="3099289" y="2889250"/>
            <a:ext cx="2869223" cy="201613"/>
          </a:xfrm>
          <a:prstGeom prst="rect">
            <a:avLst/>
          </a:prstGeom>
          <a:solidFill>
            <a:srgbClr val="FF9900"/>
          </a:solidFill>
          <a:ln>
            <a:noFill/>
          </a:ln>
          <a:effectLst/>
        </p:spPr>
        <p:txBody>
          <a:bodyPr wrap="none" anchor="ctr"/>
          <a:lstStyle/>
          <a:p>
            <a:endParaRPr lang="zh-CN" altLang="en-US" sz="2955"/>
          </a:p>
        </p:txBody>
      </p:sp>
      <p:sp>
        <p:nvSpPr>
          <p:cNvPr id="22" name="Rectangle 10" descr="Slate bar"/>
          <p:cNvSpPr>
            <a:spLocks noChangeArrowheads="1"/>
          </p:cNvSpPr>
          <p:nvPr userDrawn="1"/>
        </p:nvSpPr>
        <p:spPr bwMode="auto">
          <a:xfrm>
            <a:off x="5968512" y="2889250"/>
            <a:ext cx="2870688" cy="201613"/>
          </a:xfrm>
          <a:prstGeom prst="rect">
            <a:avLst/>
          </a:prstGeom>
          <a:solidFill>
            <a:srgbClr val="333399"/>
          </a:solidFill>
          <a:ln>
            <a:noFill/>
          </a:ln>
          <a:effectLst/>
        </p:spPr>
        <p:txBody>
          <a:bodyPr wrap="none" anchor="ctr"/>
          <a:lstStyle/>
          <a:p>
            <a:endParaRPr lang="zh-CN" altLang="en-US" sz="2955">
              <a:solidFill>
                <a:srgbClr val="333399"/>
              </a:solidFill>
            </a:endParaRPr>
          </a:p>
        </p:txBody>
      </p:sp>
      <p:sp>
        <p:nvSpPr>
          <p:cNvPr id="23" name="Rectangle 4"/>
          <p:cNvSpPr>
            <a:spLocks noGrp="1" noChangeArrowheads="1"/>
          </p:cNvSpPr>
          <p:nvPr>
            <p:ph type="dt" sz="half" idx="2"/>
          </p:nvPr>
        </p:nvSpPr>
        <p:spPr>
          <a:xfrm>
            <a:off x="457200" y="6356176"/>
            <a:ext cx="2133600" cy="457200"/>
          </a:xfrm>
          <a:prstGeom prst="rect">
            <a:avLst/>
          </a:prstGeom>
        </p:spPr>
        <p:txBody>
          <a:bodyPr/>
          <a:lstStyle>
            <a:lvl1pPr>
              <a:defRPr/>
            </a:lvl1pPr>
          </a:lstStyle>
          <a:p>
            <a:endParaRPr lang="en-US" altLang="zh-CN"/>
          </a:p>
        </p:txBody>
      </p:sp>
      <p:sp>
        <p:nvSpPr>
          <p:cNvPr id="24" name="Rectangle 5"/>
          <p:cNvSpPr>
            <a:spLocks noGrp="1" noChangeArrowheads="1"/>
          </p:cNvSpPr>
          <p:nvPr>
            <p:ph type="ftr" sz="quarter" idx="3"/>
          </p:nvPr>
        </p:nvSpPr>
        <p:spPr>
          <a:xfrm>
            <a:off x="3124200" y="6356176"/>
            <a:ext cx="2895600" cy="457200"/>
          </a:xfrm>
          <a:prstGeom prst="rect">
            <a:avLst/>
          </a:prstGeom>
        </p:spPr>
        <p:txBody>
          <a:bodyPr/>
          <a:lstStyle>
            <a:lvl1pPr>
              <a:defRPr/>
            </a:lvl1pPr>
          </a:lstStyle>
          <a:p>
            <a:endParaRPr lang="en-US" altLang="zh-CN"/>
          </a:p>
        </p:txBody>
      </p:sp>
      <p:sp>
        <p:nvSpPr>
          <p:cNvPr id="25" name="Rectangle 6"/>
          <p:cNvSpPr>
            <a:spLocks noGrp="1" noChangeArrowheads="1"/>
          </p:cNvSpPr>
          <p:nvPr>
            <p:ph type="sldNum" sz="quarter" idx="4"/>
          </p:nvPr>
        </p:nvSpPr>
        <p:spPr>
          <a:xfrm>
            <a:off x="6553200" y="6356176"/>
            <a:ext cx="2133600" cy="457200"/>
          </a:xfrm>
          <a:prstGeom prst="rect">
            <a:avLst/>
          </a:prstGeom>
        </p:spPr>
        <p:txBody>
          <a:bodyPr/>
          <a:lstStyle>
            <a:lvl1pPr>
              <a:defRPr/>
            </a:lvl1pPr>
          </a:lstStyle>
          <a:p>
            <a:fld id="{AC80574E-8B94-4515-ADE1-BF6C35829DF0}" type="slidenum">
              <a:rPr lang="zh-CN" altLang="en-US"/>
              <a:t>‹#›</a:t>
            </a:fld>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8585" y="188640"/>
            <a:ext cx="8367508" cy="792000"/>
          </a:xfrm>
        </p:spPr>
        <p:txBody>
          <a:bodyPr/>
          <a:lstStyle/>
          <a:p>
            <a:r>
              <a:rPr lang="zh-CN" altLang="en-US"/>
              <a:t>单击此处编辑母版标题样式</a:t>
            </a:r>
            <a:endParaRPr lang="zh-CN" altLang="en-US" dirty="0"/>
          </a:p>
        </p:txBody>
      </p:sp>
      <p:sp>
        <p:nvSpPr>
          <p:cNvPr id="3" name="内容占位符 2"/>
          <p:cNvSpPr>
            <a:spLocks noGrp="1"/>
          </p:cNvSpPr>
          <p:nvPr>
            <p:ph idx="1"/>
          </p:nvPr>
        </p:nvSpPr>
        <p:spPr>
          <a:xfrm>
            <a:off x="458585" y="1195200"/>
            <a:ext cx="8367508" cy="4935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7" name="Line 8"/>
          <p:cNvSpPr>
            <a:spLocks noChangeShapeType="1"/>
          </p:cNvSpPr>
          <p:nvPr userDrawn="1"/>
        </p:nvSpPr>
        <p:spPr bwMode="auto">
          <a:xfrm>
            <a:off x="457200" y="1051200"/>
            <a:ext cx="8368811" cy="0"/>
          </a:xfrm>
          <a:prstGeom prst="line">
            <a:avLst/>
          </a:prstGeom>
          <a:noFill/>
          <a:ln w="28575">
            <a:solidFill>
              <a:srgbClr val="33339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955"/>
          </a:p>
        </p:txBody>
      </p:sp>
      <p:sp>
        <p:nvSpPr>
          <p:cNvPr id="8" name="日期占位符 3"/>
          <p:cNvSpPr>
            <a:spLocks noGrp="1"/>
          </p:cNvSpPr>
          <p:nvPr>
            <p:ph type="dt" sz="half" idx="10"/>
          </p:nvPr>
        </p:nvSpPr>
        <p:spPr>
          <a:xfrm>
            <a:off x="457200" y="6356176"/>
            <a:ext cx="2133600" cy="457200"/>
          </a:xfrm>
          <a:prstGeom prst="rect">
            <a:avLst/>
          </a:prstGeom>
        </p:spPr>
        <p:txBody>
          <a:bodyPr/>
          <a:lstStyle>
            <a:lvl1pPr>
              <a:defRPr/>
            </a:lvl1pPr>
          </a:lstStyle>
          <a:p>
            <a:endParaRPr lang="en-US" altLang="zh-CN" dirty="0"/>
          </a:p>
        </p:txBody>
      </p:sp>
      <p:sp>
        <p:nvSpPr>
          <p:cNvPr id="9" name="页脚占位符 4"/>
          <p:cNvSpPr>
            <a:spLocks noGrp="1"/>
          </p:cNvSpPr>
          <p:nvPr>
            <p:ph type="ftr" sz="quarter" idx="11"/>
          </p:nvPr>
        </p:nvSpPr>
        <p:spPr>
          <a:xfrm>
            <a:off x="3124200" y="6356176"/>
            <a:ext cx="2895600" cy="457200"/>
          </a:xfrm>
          <a:prstGeom prst="rect">
            <a:avLst/>
          </a:prstGeom>
        </p:spPr>
        <p:txBody>
          <a:bodyPr/>
          <a:lstStyle>
            <a:lvl1pPr>
              <a:defRPr/>
            </a:lvl1pPr>
          </a:lstStyle>
          <a:p>
            <a:endParaRPr lang="en-US" altLang="zh-CN"/>
          </a:p>
        </p:txBody>
      </p:sp>
      <p:sp>
        <p:nvSpPr>
          <p:cNvPr id="10" name="灯片编号占位符 5"/>
          <p:cNvSpPr>
            <a:spLocks noGrp="1"/>
          </p:cNvSpPr>
          <p:nvPr>
            <p:ph type="sldNum" sz="quarter" idx="12"/>
          </p:nvPr>
        </p:nvSpPr>
        <p:spPr>
          <a:xfrm>
            <a:off x="6553200" y="6356176"/>
            <a:ext cx="2133600" cy="457200"/>
          </a:xfrm>
          <a:prstGeom prst="rect">
            <a:avLst/>
          </a:prstGeom>
        </p:spPr>
        <p:txBody>
          <a:bodyPr/>
          <a:lstStyle>
            <a:lvl1pPr>
              <a:defRPr/>
            </a:lvl1pPr>
          </a:lstStyle>
          <a:p>
            <a:fld id="{7AC79822-BC0D-4DE8-A7E5-90A3732A2B82}" type="slidenum">
              <a:rPr lang="zh-CN" altLang="en-US"/>
              <a:t>‹#›</a:t>
            </a:fld>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8585" y="188640"/>
            <a:ext cx="8367508" cy="792000"/>
          </a:xfrm>
        </p:spPr>
        <p:txBody>
          <a:bodyPr/>
          <a:lstStyle/>
          <a:p>
            <a:r>
              <a:rPr lang="zh-CN" altLang="en-US"/>
              <a:t>单击此处编辑母版标题样式</a:t>
            </a:r>
            <a:endParaRPr lang="zh-CN" altLang="en-US" dirty="0"/>
          </a:p>
        </p:txBody>
      </p:sp>
      <p:sp>
        <p:nvSpPr>
          <p:cNvPr id="3" name="内容占位符 2"/>
          <p:cNvSpPr>
            <a:spLocks noGrp="1"/>
          </p:cNvSpPr>
          <p:nvPr>
            <p:ph sz="half" idx="1"/>
          </p:nvPr>
        </p:nvSpPr>
        <p:spPr>
          <a:xfrm>
            <a:off x="457200" y="1196752"/>
            <a:ext cx="4117292" cy="4935600"/>
          </a:xfrm>
        </p:spPr>
        <p:txBody>
          <a:bodyPr/>
          <a:lstStyle>
            <a:lvl1pPr>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内容占位符 3"/>
          <p:cNvSpPr>
            <a:spLocks noGrp="1"/>
          </p:cNvSpPr>
          <p:nvPr>
            <p:ph sz="half" idx="2"/>
          </p:nvPr>
        </p:nvSpPr>
        <p:spPr>
          <a:xfrm>
            <a:off x="4708800" y="1196752"/>
            <a:ext cx="4117292" cy="4935600"/>
          </a:xfrm>
        </p:spPr>
        <p:txBody>
          <a:bodyPr/>
          <a:lstStyle>
            <a:lvl1pPr>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8" name="日期占位符 4"/>
          <p:cNvSpPr>
            <a:spLocks noGrp="1"/>
          </p:cNvSpPr>
          <p:nvPr>
            <p:ph type="dt" sz="half" idx="10"/>
          </p:nvPr>
        </p:nvSpPr>
        <p:spPr>
          <a:xfrm>
            <a:off x="457200" y="6356176"/>
            <a:ext cx="2133600" cy="457200"/>
          </a:xfrm>
        </p:spPr>
        <p:txBody>
          <a:bodyPr/>
          <a:lstStyle>
            <a:lvl1pPr>
              <a:defRPr/>
            </a:lvl1pPr>
          </a:lstStyle>
          <a:p>
            <a:endParaRPr lang="en-US" altLang="zh-CN"/>
          </a:p>
        </p:txBody>
      </p:sp>
      <p:sp>
        <p:nvSpPr>
          <p:cNvPr id="9" name="页脚占位符 5"/>
          <p:cNvSpPr>
            <a:spLocks noGrp="1"/>
          </p:cNvSpPr>
          <p:nvPr>
            <p:ph type="ftr" sz="quarter" idx="11"/>
          </p:nvPr>
        </p:nvSpPr>
        <p:spPr>
          <a:xfrm>
            <a:off x="3124200" y="6356176"/>
            <a:ext cx="2895600" cy="457200"/>
          </a:xfrm>
        </p:spPr>
        <p:txBody>
          <a:bodyPr/>
          <a:lstStyle>
            <a:lvl1pPr>
              <a:defRPr/>
            </a:lvl1pPr>
          </a:lstStyle>
          <a:p>
            <a:endParaRPr lang="en-US" altLang="zh-CN"/>
          </a:p>
        </p:txBody>
      </p:sp>
      <p:sp>
        <p:nvSpPr>
          <p:cNvPr id="10" name="灯片编号占位符 6"/>
          <p:cNvSpPr>
            <a:spLocks noGrp="1"/>
          </p:cNvSpPr>
          <p:nvPr>
            <p:ph type="sldNum" sz="quarter" idx="12"/>
          </p:nvPr>
        </p:nvSpPr>
        <p:spPr>
          <a:xfrm>
            <a:off x="6553200" y="6356176"/>
            <a:ext cx="2133600" cy="457200"/>
          </a:xfrm>
        </p:spPr>
        <p:txBody>
          <a:bodyPr/>
          <a:lstStyle>
            <a:lvl1pPr>
              <a:defRPr/>
            </a:lvl1pPr>
          </a:lstStyle>
          <a:p>
            <a:fld id="{40B52295-AD8D-47A8-A4D5-D2F6B9F48E3F}" type="slidenum">
              <a:rPr lang="zh-CN" altLang="en-US"/>
              <a:t>‹#›</a:t>
            </a:fld>
            <a:endParaRPr lang="en-US" altLang="zh-CN"/>
          </a:p>
        </p:txBody>
      </p:sp>
      <p:sp>
        <p:nvSpPr>
          <p:cNvPr id="11" name="Line 8"/>
          <p:cNvSpPr>
            <a:spLocks noChangeShapeType="1"/>
          </p:cNvSpPr>
          <p:nvPr userDrawn="1"/>
        </p:nvSpPr>
        <p:spPr bwMode="auto">
          <a:xfrm>
            <a:off x="457200" y="1052736"/>
            <a:ext cx="8368811" cy="0"/>
          </a:xfrm>
          <a:prstGeom prst="line">
            <a:avLst/>
          </a:prstGeom>
          <a:noFill/>
          <a:ln w="28575">
            <a:solidFill>
              <a:srgbClr val="33339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955"/>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1162050" y="6243638"/>
            <a:ext cx="1905000" cy="457200"/>
          </a:xfrm>
          <a:prstGeom prst="rect">
            <a:avLst/>
          </a:prstGeom>
        </p:spPr>
        <p:txBody>
          <a:bodyPr/>
          <a:lstStyle>
            <a:lvl1pPr>
              <a:defRPr/>
            </a:lvl1pPr>
          </a:lstStyle>
          <a:p>
            <a:endParaRPr lang="en-US" altLang="zh-CN"/>
          </a:p>
        </p:txBody>
      </p:sp>
      <p:sp>
        <p:nvSpPr>
          <p:cNvPr id="8" name="页脚占位符 7"/>
          <p:cNvSpPr>
            <a:spLocks noGrp="1"/>
          </p:cNvSpPr>
          <p:nvPr>
            <p:ph type="ftr" sz="quarter" idx="11"/>
          </p:nvPr>
        </p:nvSpPr>
        <p:spPr>
          <a:xfrm>
            <a:off x="6248400" y="6237288"/>
            <a:ext cx="2895600" cy="457200"/>
          </a:xfrm>
          <a:prstGeom prst="rect">
            <a:avLst/>
          </a:prstGeom>
        </p:spPr>
        <p:txBody>
          <a:bodyPr/>
          <a:lstStyle>
            <a:lvl1pPr>
              <a:defRPr/>
            </a:lvl1pPr>
          </a:lstStyle>
          <a:p>
            <a:r>
              <a:rPr lang="zh-CN" altLang="en-US"/>
              <a:t>课件制作人：谢希仁</a:t>
            </a:r>
          </a:p>
        </p:txBody>
      </p:sp>
      <p:sp>
        <p:nvSpPr>
          <p:cNvPr id="9" name="灯片编号占位符 8"/>
          <p:cNvSpPr>
            <a:spLocks noGrp="1"/>
          </p:cNvSpPr>
          <p:nvPr>
            <p:ph type="sldNum" sz="quarter" idx="12"/>
          </p:nvPr>
        </p:nvSpPr>
        <p:spPr>
          <a:xfrm>
            <a:off x="7042150" y="6243638"/>
            <a:ext cx="1905000" cy="457200"/>
          </a:xfrm>
          <a:prstGeom prst="rect">
            <a:avLst/>
          </a:prstGeom>
        </p:spPr>
        <p:txBody>
          <a:bodyPr/>
          <a:lstStyle>
            <a:lvl1pPr>
              <a:defRPr/>
            </a:lvl1pPr>
          </a:lstStyle>
          <a:p>
            <a:fld id="{03C3AFE9-B973-41B6-92DA-FDC8626D61B1}" type="slidenum">
              <a:rPr lang="en-US" altLang="zh-CN"/>
              <a:t>‹#›</a:t>
            </a:fld>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dirty="0"/>
          </a:p>
        </p:txBody>
      </p:sp>
      <p:sp>
        <p:nvSpPr>
          <p:cNvPr id="6" name="Line 8"/>
          <p:cNvSpPr>
            <a:spLocks noChangeShapeType="1"/>
          </p:cNvSpPr>
          <p:nvPr userDrawn="1"/>
        </p:nvSpPr>
        <p:spPr bwMode="auto">
          <a:xfrm>
            <a:off x="457200" y="1052736"/>
            <a:ext cx="8368811" cy="0"/>
          </a:xfrm>
          <a:prstGeom prst="line">
            <a:avLst/>
          </a:prstGeom>
          <a:noFill/>
          <a:ln w="28575">
            <a:solidFill>
              <a:srgbClr val="33339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955"/>
          </a:p>
        </p:txBody>
      </p:sp>
      <p:sp>
        <p:nvSpPr>
          <p:cNvPr id="7" name="Rectangle 4"/>
          <p:cNvSpPr>
            <a:spLocks noGrp="1" noChangeArrowheads="1"/>
          </p:cNvSpPr>
          <p:nvPr>
            <p:ph type="dt" sz="half" idx="2"/>
          </p:nvPr>
        </p:nvSpPr>
        <p:spPr bwMode="auto">
          <a:xfrm>
            <a:off x="457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000">
                <a:ea typeface="宋体" panose="02010600030101010101" pitchFamily="2" charset="-122"/>
              </a:defRPr>
            </a:lvl1pPr>
          </a:lstStyle>
          <a:p>
            <a:endParaRPr lang="en-US" altLang="zh-CN" dirty="0"/>
          </a:p>
        </p:txBody>
      </p:sp>
      <p:sp>
        <p:nvSpPr>
          <p:cNvPr id="8" name="Rectangle 5"/>
          <p:cNvSpPr>
            <a:spLocks noGrp="1" noChangeArrowheads="1"/>
          </p:cNvSpPr>
          <p:nvPr>
            <p:ph type="ftr" sz="quarter" idx="3"/>
          </p:nvPr>
        </p:nvSpPr>
        <p:spPr bwMode="auto">
          <a:xfrm>
            <a:off x="3124200" y="6356176"/>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000">
                <a:ea typeface="宋体" panose="02010600030101010101" pitchFamily="2" charset="-122"/>
              </a:defRPr>
            </a:lvl1pPr>
          </a:lstStyle>
          <a:p>
            <a:endParaRPr lang="en-US" altLang="zh-CN"/>
          </a:p>
        </p:txBody>
      </p:sp>
      <p:sp>
        <p:nvSpPr>
          <p:cNvPr id="9" name="Rectangle 6"/>
          <p:cNvSpPr>
            <a:spLocks noGrp="1" noChangeArrowheads="1"/>
          </p:cNvSpPr>
          <p:nvPr>
            <p:ph type="sldNum" sz="quarter" idx="4"/>
          </p:nvPr>
        </p:nvSpPr>
        <p:spPr bwMode="auto">
          <a:xfrm>
            <a:off x="6553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000">
                <a:ea typeface="宋体" panose="02010600030101010101" pitchFamily="2" charset="-122"/>
              </a:defRPr>
            </a:lvl1pPr>
          </a:lstStyle>
          <a:p>
            <a:fld id="{67B052E9-C54A-4603-AE2F-EB72B006DB6C}" type="slidenum">
              <a:rPr lang="zh-CN" altLang="en-US"/>
              <a:t>‹#›</a:t>
            </a:fld>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4"/>
          <p:cNvSpPr>
            <a:spLocks noGrp="1" noChangeArrowheads="1"/>
          </p:cNvSpPr>
          <p:nvPr>
            <p:ph type="dt" sz="half" idx="2"/>
          </p:nvPr>
        </p:nvSpPr>
        <p:spPr bwMode="auto">
          <a:xfrm>
            <a:off x="457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000">
                <a:ea typeface="宋体" panose="02010600030101010101" pitchFamily="2" charset="-122"/>
              </a:defRPr>
            </a:lvl1pPr>
          </a:lstStyle>
          <a:p>
            <a:endParaRPr lang="en-US" altLang="zh-CN" dirty="0"/>
          </a:p>
        </p:txBody>
      </p:sp>
      <p:sp>
        <p:nvSpPr>
          <p:cNvPr id="6" name="Rectangle 5"/>
          <p:cNvSpPr>
            <a:spLocks noGrp="1" noChangeArrowheads="1"/>
          </p:cNvSpPr>
          <p:nvPr>
            <p:ph type="ftr" sz="quarter" idx="3"/>
          </p:nvPr>
        </p:nvSpPr>
        <p:spPr bwMode="auto">
          <a:xfrm>
            <a:off x="3124200" y="6356176"/>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000">
                <a:ea typeface="宋体" panose="02010600030101010101" pitchFamily="2" charset="-122"/>
              </a:defRPr>
            </a:lvl1pPr>
          </a:lstStyle>
          <a:p>
            <a:endParaRPr lang="en-US" altLang="zh-CN"/>
          </a:p>
        </p:txBody>
      </p:sp>
      <p:sp>
        <p:nvSpPr>
          <p:cNvPr id="7" name="Rectangle 6"/>
          <p:cNvSpPr>
            <a:spLocks noGrp="1" noChangeArrowheads="1"/>
          </p:cNvSpPr>
          <p:nvPr>
            <p:ph type="sldNum" sz="quarter" idx="4"/>
          </p:nvPr>
        </p:nvSpPr>
        <p:spPr bwMode="auto">
          <a:xfrm>
            <a:off x="6553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000">
                <a:ea typeface="宋体" panose="02010600030101010101" pitchFamily="2" charset="-122"/>
              </a:defRPr>
            </a:lvl1pPr>
          </a:lstStyle>
          <a:p>
            <a:fld id="{67B052E9-C54A-4603-AE2F-EB72B006DB6C}" type="slidenum">
              <a:rPr lang="zh-CN" altLang="en-US"/>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4"/>
            <a:ext cx="7793037" cy="1462087"/>
          </a:xfrm>
        </p:spPr>
        <p:txBody>
          <a:bodyPr/>
          <a:lstStyle/>
          <a:p>
            <a:r>
              <a:rPr lang="zh-CN" altLang="en-US"/>
              <a:t>单击此处编辑母版标题样式</a:t>
            </a:r>
          </a:p>
        </p:txBody>
      </p:sp>
      <p:sp>
        <p:nvSpPr>
          <p:cNvPr id="3" name="表格占位符 2"/>
          <p:cNvSpPr>
            <a:spLocks noGrp="1"/>
          </p:cNvSpPr>
          <p:nvPr>
            <p:ph type="tbl" idx="1"/>
          </p:nvPr>
        </p:nvSpPr>
        <p:spPr>
          <a:xfrm>
            <a:off x="1042988" y="1773238"/>
            <a:ext cx="7772400" cy="4114800"/>
          </a:xfrm>
        </p:spPr>
        <p:txBody>
          <a:bodyPr/>
          <a:lstStyle/>
          <a:p>
            <a:endParaRPr lang="zh-CN" altLang="en-US"/>
          </a:p>
        </p:txBody>
      </p:sp>
      <p:sp>
        <p:nvSpPr>
          <p:cNvPr id="4" name="日期占位符 3"/>
          <p:cNvSpPr>
            <a:spLocks noGrp="1"/>
          </p:cNvSpPr>
          <p:nvPr>
            <p:ph type="dt" sz="half" idx="10"/>
          </p:nvPr>
        </p:nvSpPr>
        <p:spPr>
          <a:xfrm>
            <a:off x="1162050" y="6243638"/>
            <a:ext cx="1905000" cy="457200"/>
          </a:xfrm>
        </p:spPr>
        <p:txBody>
          <a:bodyPr/>
          <a:lstStyle>
            <a:lvl1pPr>
              <a:defRPr/>
            </a:lvl1pPr>
          </a:lstStyle>
          <a:p>
            <a:endParaRPr lang="en-US" altLang="zh-CN"/>
          </a:p>
        </p:txBody>
      </p:sp>
      <p:sp>
        <p:nvSpPr>
          <p:cNvPr id="5" name="页脚占位符 4"/>
          <p:cNvSpPr>
            <a:spLocks noGrp="1"/>
          </p:cNvSpPr>
          <p:nvPr>
            <p:ph type="ftr" sz="quarter" idx="11"/>
          </p:nvPr>
        </p:nvSpPr>
        <p:spPr>
          <a:xfrm>
            <a:off x="6248400" y="6237288"/>
            <a:ext cx="2895600" cy="457200"/>
          </a:xfrm>
        </p:spPr>
        <p:txBody>
          <a:bodyPr/>
          <a:lstStyle>
            <a:lvl1pPr>
              <a:defRPr/>
            </a:lvl1pPr>
          </a:lstStyle>
          <a:p>
            <a:r>
              <a:rPr lang="zh-CN" altLang="en-US"/>
              <a:t>课件制作人：谢希仁</a:t>
            </a:r>
          </a:p>
        </p:txBody>
      </p:sp>
      <p:sp>
        <p:nvSpPr>
          <p:cNvPr id="6" name="灯片编号占位符 5"/>
          <p:cNvSpPr>
            <a:spLocks noGrp="1"/>
          </p:cNvSpPr>
          <p:nvPr>
            <p:ph type="sldNum" sz="quarter" idx="12"/>
          </p:nvPr>
        </p:nvSpPr>
        <p:spPr>
          <a:xfrm>
            <a:off x="7042150" y="6243638"/>
            <a:ext cx="1905000" cy="457200"/>
          </a:xfrm>
        </p:spPr>
        <p:txBody>
          <a:bodyPr/>
          <a:lstStyle>
            <a:lvl1pPr>
              <a:defRPr/>
            </a:lvl1pPr>
          </a:lstStyle>
          <a:p>
            <a:fld id="{E4F49095-1FBA-4213-977E-5B38F9240781}" type="slidenum">
              <a:rPr lang="en-US" altLang="zh-CN"/>
              <a:t>‹#›</a:t>
            </a:fld>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en-US" altLang="zh-CN" dirty="0"/>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67B052E9-C54A-4603-AE2F-EB72B006DB6C}" type="slidenum">
              <a:rPr lang="zh-CN" altLang="en-US"/>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hyperlink" Target="http://www.51ppt.com.cn/"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7.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6.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vdaypetal1"/>
          <p:cNvPicPr>
            <a:picLocks noChangeAspect="1"/>
          </p:cNvPicPr>
          <p:nvPr/>
        </p:nvPicPr>
        <p:blipFill>
          <a:blip r:embed="rId13"/>
          <a:srcRect b="10786"/>
          <a:stretch>
            <a:fillRect/>
          </a:stretch>
        </p:blipFill>
        <p:spPr>
          <a:xfrm>
            <a:off x="1943100" y="2879725"/>
            <a:ext cx="7200900" cy="3978275"/>
          </a:xfrm>
          <a:prstGeom prst="rect">
            <a:avLst/>
          </a:prstGeom>
          <a:noFill/>
          <a:ln w="9525">
            <a:noFill/>
          </a:ln>
        </p:spPr>
      </p:pic>
      <p:sp>
        <p:nvSpPr>
          <p:cNvPr id="102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44389" name="Rectangle 5"/>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4390" name="Rectangle 6"/>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4391" name="Rectangle 7"/>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over dir="r"/>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6357950" y="5857892"/>
            <a:ext cx="2028119"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w="11430">
                  <a:solidFill>
                    <a:schemeClr val="accent2"/>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rial" panose="020B0604020202020204" pitchFamily="34" charset="0"/>
                <a:ea typeface="+mn-ea"/>
                <a:cs typeface="+mn-cs"/>
                <a:hlinkClick r:id="rId14"/>
              </a:rPr>
              <a:t>无忧</a:t>
            </a:r>
            <a:r>
              <a:rPr kumimoji="0" lang="en-US" altLang="zh-CN" sz="1800" b="1" i="0" u="none" strike="noStrike" kern="1200" cap="none" spc="0" normalizeH="0" baseline="0" noProof="0" dirty="0">
                <a:ln w="11430">
                  <a:solidFill>
                    <a:schemeClr val="accent2"/>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rial" panose="020B0604020202020204" pitchFamily="34" charset="0"/>
                <a:ea typeface="+mn-ea"/>
                <a:cs typeface="+mn-cs"/>
                <a:hlinkClick r:id="rId14"/>
              </a:rPr>
              <a:t>PPT</a:t>
            </a:r>
            <a:r>
              <a:rPr kumimoji="0" lang="zh-CN" altLang="en-US" sz="1800" b="1" i="0" u="none" strike="noStrike" kern="1200" cap="none" spc="0" normalizeH="0" baseline="0" noProof="0" dirty="0">
                <a:ln w="11430">
                  <a:solidFill>
                    <a:schemeClr val="accent2"/>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rial" panose="020B0604020202020204" pitchFamily="34" charset="0"/>
                <a:ea typeface="+mn-ea"/>
                <a:cs typeface="+mn-cs"/>
                <a:hlinkClick r:id="rId14"/>
              </a:rPr>
              <a:t>整理发布</a:t>
            </a:r>
            <a:endParaRPr kumimoji="0" lang="zh-CN" altLang="en-US" sz="1800" b="1" i="0" u="none" strike="noStrike" kern="1200" cap="none" spc="0" normalizeH="0" baseline="0" noProof="0" dirty="0">
              <a:ln w="11430">
                <a:solidFill>
                  <a:schemeClr val="accent2"/>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rial" panose="020B0604020202020204" pitchFamily="34" charset="0"/>
              <a:ea typeface="+mn-ea"/>
              <a:cs typeface="+mn-cs"/>
            </a:endParaRPr>
          </a:p>
        </p:txBody>
      </p:sp>
      <p:sp>
        <p:nvSpPr>
          <p:cNvPr id="2051" name="Rectangle 2"/>
          <p:cNvSpPr>
            <a:spLocks noGrp="1"/>
          </p:cNvSpPr>
          <p:nvPr>
            <p:ph type="title"/>
          </p:nvPr>
        </p:nvSpPr>
        <p:spPr>
          <a:xfrm>
            <a:off x="250825" y="188913"/>
            <a:ext cx="8642350" cy="936625"/>
          </a:xfrm>
          <a:prstGeom prst="rect">
            <a:avLst/>
          </a:prstGeom>
          <a:noFill/>
          <a:ln w="9525">
            <a:noFill/>
          </a:ln>
        </p:spPr>
        <p:txBody>
          <a:bodyPr anchor="ctr"/>
          <a:lstStyle/>
          <a:p>
            <a:pPr lvl="0"/>
            <a:r>
              <a:rPr lang="pt-BR" altLang="zh-CN" dirty="0"/>
              <a:t>Clique para editar o estilo do título mestre</a:t>
            </a:r>
          </a:p>
        </p:txBody>
      </p:sp>
      <p:sp>
        <p:nvSpPr>
          <p:cNvPr id="2052" name="Rectangle 3"/>
          <p:cNvSpPr>
            <a:spLocks noGrp="1"/>
          </p:cNvSpPr>
          <p:nvPr>
            <p:ph type="body" idx="1"/>
          </p:nvPr>
        </p:nvSpPr>
        <p:spPr>
          <a:xfrm>
            <a:off x="457200" y="1600200"/>
            <a:ext cx="8229600" cy="4349750"/>
          </a:xfrm>
          <a:prstGeom prst="rect">
            <a:avLst/>
          </a:prstGeom>
          <a:noFill/>
          <a:ln w="9525">
            <a:noFill/>
          </a:ln>
        </p:spPr>
        <p:txBody>
          <a:bodyPr/>
          <a:lstStyle/>
          <a:p>
            <a:pPr lvl="0"/>
            <a:r>
              <a:rPr lang="pt-BR" altLang="zh-CN" dirty="0"/>
              <a:t>Clique para editar os estilos do texto mestre</a:t>
            </a:r>
          </a:p>
          <a:p>
            <a:pPr lvl="1"/>
            <a:r>
              <a:rPr lang="pt-BR" altLang="zh-CN" dirty="0"/>
              <a:t>Segundo nível</a:t>
            </a:r>
          </a:p>
          <a:p>
            <a:pPr lvl="2"/>
            <a:r>
              <a:rPr lang="pt-BR" altLang="zh-CN" dirty="0"/>
              <a:t>Terceiro nível</a:t>
            </a:r>
          </a:p>
          <a:p>
            <a:pPr lvl="3"/>
            <a:r>
              <a:rPr lang="pt-BR" altLang="zh-CN" dirty="0"/>
              <a:t>Quarto nível</a:t>
            </a:r>
          </a:p>
          <a:p>
            <a:pPr lvl="4"/>
            <a:r>
              <a:rPr lang="pt-BR" altLang="zh-CN" dirty="0"/>
              <a:t>Quinto nível</a:t>
            </a:r>
          </a:p>
        </p:txBody>
      </p:sp>
      <p:sp>
        <p:nvSpPr>
          <p:cNvPr id="8" name="Rectangle 4"/>
          <p:cNvSpPr>
            <a:spLocks noGrp="1" noChangeArrowheads="1"/>
          </p:cNvSpPr>
          <p:nvPr>
            <p:ph type="dt" sz="half" idx="2"/>
          </p:nvPr>
        </p:nvSpPr>
        <p:spPr bwMode="auto">
          <a:xfrm>
            <a:off x="457200" y="5949950"/>
            <a:ext cx="2133600" cy="476250"/>
          </a:xfrm>
          <a:prstGeom prst="rect">
            <a:avLst/>
          </a:prstGeom>
          <a:ln>
            <a:miter lim="800000"/>
          </a:ln>
        </p:spPr>
        <p:txBody>
          <a:bodyPr vert="horz" wrap="square" lIns="91440" tIns="45720" rIns="91440" bIns="45720" numCol="1" anchor="t" anchorCtr="0" compatLnSpc="1"/>
          <a:lstStyle>
            <a:lvl1pPr>
              <a:defRPr sz="1400">
                <a:solidFill>
                  <a:schemeClr val="bg1"/>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9" name="Rectangle 5"/>
          <p:cNvSpPr>
            <a:spLocks noGrp="1" noChangeArrowheads="1"/>
          </p:cNvSpPr>
          <p:nvPr>
            <p:ph type="ftr" sz="quarter" idx="3"/>
          </p:nvPr>
        </p:nvSpPr>
        <p:spPr bwMode="auto">
          <a:xfrm>
            <a:off x="3124200" y="5949950"/>
            <a:ext cx="2895600" cy="476250"/>
          </a:xfrm>
          <a:prstGeom prst="rect">
            <a:avLst/>
          </a:prstGeom>
          <a:ln>
            <a:miter lim="800000"/>
          </a:ln>
        </p:spPr>
        <p:txBody>
          <a:bodyPr vert="horz" wrap="square" lIns="91440" tIns="45720" rIns="91440" bIns="45720" numCol="1" anchor="t" anchorCtr="0" compatLnSpc="1"/>
          <a:lstStyle>
            <a:lvl1pPr algn="ctr">
              <a:defRPr sz="1400">
                <a:solidFill>
                  <a:schemeClr val="bg1"/>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0" name="Rectangle 6"/>
          <p:cNvSpPr>
            <a:spLocks noGrp="1" noChangeArrowheads="1"/>
          </p:cNvSpPr>
          <p:nvPr>
            <p:ph type="sldNum" sz="quarter" idx="4"/>
          </p:nvPr>
        </p:nvSpPr>
        <p:spPr bwMode="auto">
          <a:xfrm>
            <a:off x="6553200" y="5949950"/>
            <a:ext cx="2133600" cy="476250"/>
          </a:xfrm>
          <a:prstGeom prst="rect">
            <a:avLst/>
          </a:prstGeom>
          <a:ln>
            <a:miter lim="800000"/>
          </a:ln>
        </p:spPr>
        <p:txBody>
          <a:bodyPr vert="horz" wrap="square" lIns="91440" tIns="45720" rIns="91440" bIns="45720" numCol="1" anchor="t" anchorCtr="0" compatLnSpc="1"/>
          <a:lstStyle>
            <a:lvl1pPr algn="r">
              <a:defRPr sz="1400">
                <a:solidFill>
                  <a:schemeClr val="bg1"/>
                </a:solidFill>
              </a:defRPr>
            </a:lvl1p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r"/>
  </p:transition>
  <p:hf sldNum="0" hdr="0" ftr="0" dt="0"/>
  <p:txStyles>
    <p:titleStyle>
      <a:lvl1pPr algn="ctr" rtl="0" eaLnBrk="0" fontAlgn="base" hangingPunct="0">
        <a:lnSpc>
          <a:spcPct val="80000"/>
        </a:lnSpc>
        <a:spcBef>
          <a:spcPct val="0"/>
        </a:spcBef>
        <a:spcAft>
          <a:spcPct val="0"/>
        </a:spcAft>
        <a:defRPr sz="4400">
          <a:solidFill>
            <a:schemeClr val="tx2"/>
          </a:solidFill>
          <a:latin typeface="+mj-lt"/>
          <a:ea typeface="+mj-ea"/>
          <a:cs typeface="+mj-cs"/>
        </a:defRPr>
      </a:lvl1pPr>
      <a:lvl2pPr algn="ctr" rtl="0" eaLnBrk="0" fontAlgn="base" hangingPunct="0">
        <a:lnSpc>
          <a:spcPct val="80000"/>
        </a:lnSpc>
        <a:spcBef>
          <a:spcPct val="0"/>
        </a:spcBef>
        <a:spcAft>
          <a:spcPct val="0"/>
        </a:spcAft>
        <a:defRPr sz="4400">
          <a:solidFill>
            <a:schemeClr val="tx2"/>
          </a:solidFill>
          <a:latin typeface="Arial" panose="020B0604020202020204" pitchFamily="34" charset="0"/>
        </a:defRPr>
      </a:lvl2pPr>
      <a:lvl3pPr algn="ctr" rtl="0" eaLnBrk="0" fontAlgn="base" hangingPunct="0">
        <a:lnSpc>
          <a:spcPct val="80000"/>
        </a:lnSpc>
        <a:spcBef>
          <a:spcPct val="0"/>
        </a:spcBef>
        <a:spcAft>
          <a:spcPct val="0"/>
        </a:spcAft>
        <a:defRPr sz="4400">
          <a:solidFill>
            <a:schemeClr val="tx2"/>
          </a:solidFill>
          <a:latin typeface="Arial" panose="020B0604020202020204" pitchFamily="34" charset="0"/>
        </a:defRPr>
      </a:lvl3pPr>
      <a:lvl4pPr algn="ctr" rtl="0" eaLnBrk="0" fontAlgn="base" hangingPunct="0">
        <a:lnSpc>
          <a:spcPct val="80000"/>
        </a:lnSpc>
        <a:spcBef>
          <a:spcPct val="0"/>
        </a:spcBef>
        <a:spcAft>
          <a:spcPct val="0"/>
        </a:spcAft>
        <a:defRPr sz="4400">
          <a:solidFill>
            <a:schemeClr val="tx2"/>
          </a:solidFill>
          <a:latin typeface="Arial" panose="020B0604020202020204" pitchFamily="34" charset="0"/>
        </a:defRPr>
      </a:lvl4pPr>
      <a:lvl5pPr algn="ctr" rtl="0" eaLnBrk="0" fontAlgn="base" hangingPunct="0">
        <a:lnSpc>
          <a:spcPct val="80000"/>
        </a:lnSpc>
        <a:spcBef>
          <a:spcPct val="0"/>
        </a:spcBef>
        <a:spcAft>
          <a:spcPct val="0"/>
        </a:spcAft>
        <a:defRPr sz="4400">
          <a:solidFill>
            <a:schemeClr val="tx2"/>
          </a:solidFill>
          <a:latin typeface="Arial" panose="020B0604020202020204" pitchFamily="34" charset="0"/>
        </a:defRPr>
      </a:lvl5pPr>
      <a:lvl6pPr marL="457200" algn="ctr" rtl="0" eaLnBrk="0" fontAlgn="base" hangingPunct="0">
        <a:lnSpc>
          <a:spcPct val="80000"/>
        </a:lnSpc>
        <a:spcBef>
          <a:spcPct val="0"/>
        </a:spcBef>
        <a:spcAft>
          <a:spcPct val="0"/>
        </a:spcAft>
        <a:defRPr sz="4400">
          <a:solidFill>
            <a:schemeClr val="tx2"/>
          </a:solidFill>
          <a:latin typeface="Arial" panose="020B0604020202020204" pitchFamily="34" charset="0"/>
        </a:defRPr>
      </a:lvl6pPr>
      <a:lvl7pPr marL="914400" algn="ctr" rtl="0" eaLnBrk="0" fontAlgn="base" hangingPunct="0">
        <a:lnSpc>
          <a:spcPct val="80000"/>
        </a:lnSpc>
        <a:spcBef>
          <a:spcPct val="0"/>
        </a:spcBef>
        <a:spcAft>
          <a:spcPct val="0"/>
        </a:spcAft>
        <a:defRPr sz="4400">
          <a:solidFill>
            <a:schemeClr val="tx2"/>
          </a:solidFill>
          <a:latin typeface="Arial" panose="020B0604020202020204" pitchFamily="34" charset="0"/>
        </a:defRPr>
      </a:lvl7pPr>
      <a:lvl8pPr marL="1371600" algn="ctr" rtl="0" eaLnBrk="0" fontAlgn="base" hangingPunct="0">
        <a:lnSpc>
          <a:spcPct val="80000"/>
        </a:lnSpc>
        <a:spcBef>
          <a:spcPct val="0"/>
        </a:spcBef>
        <a:spcAft>
          <a:spcPct val="0"/>
        </a:spcAft>
        <a:defRPr sz="4400">
          <a:solidFill>
            <a:schemeClr val="tx2"/>
          </a:solidFill>
          <a:latin typeface="Arial" panose="020B0604020202020204" pitchFamily="34" charset="0"/>
        </a:defRPr>
      </a:lvl8pPr>
      <a:lvl9pPr marL="1828800" algn="ctr" rtl="0" eaLnBrk="0" fontAlgn="base" hangingPunct="0">
        <a:lnSpc>
          <a:spcPct val="80000"/>
        </a:lnSpc>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2"/>
        </a:buClr>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lr>
          <a:schemeClr val="accent1"/>
        </a:buClr>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e"/>
          <p:cNvPicPr>
            <a:picLocks noChangeAspect="1"/>
          </p:cNvPicPr>
          <p:nvPr/>
        </p:nvPicPr>
        <p:blipFill>
          <a:blip r:embed="rId13"/>
          <a:stretch>
            <a:fillRect/>
          </a:stretch>
        </p:blipFill>
        <p:spPr>
          <a:xfrm>
            <a:off x="0" y="0"/>
            <a:ext cx="9144000" cy="6858000"/>
          </a:xfrm>
          <a:prstGeom prst="rect">
            <a:avLst/>
          </a:prstGeom>
          <a:noFill/>
          <a:ln w="9525">
            <a:noFill/>
          </a:ln>
        </p:spPr>
      </p:pic>
      <p:sp>
        <p:nvSpPr>
          <p:cNvPr id="3075" name="Rectangle 3"/>
          <p:cNvSpPr>
            <a:spLocks noGrp="1"/>
          </p:cNvSpPr>
          <p:nvPr>
            <p:ph type="title"/>
          </p:nvPr>
        </p:nvSpPr>
        <p:spPr>
          <a:xfrm>
            <a:off x="1781175" y="274638"/>
            <a:ext cx="6905625" cy="1143000"/>
          </a:xfrm>
          <a:prstGeom prst="rect">
            <a:avLst/>
          </a:prstGeom>
          <a:noFill/>
          <a:ln w="9525">
            <a:noFill/>
          </a:ln>
        </p:spPr>
        <p:txBody>
          <a:bodyPr anchor="ctr"/>
          <a:lstStyle/>
          <a:p>
            <a:pPr lvl="0"/>
            <a:r>
              <a:rPr lang="ja-JP" altLang="en-US" dirty="0"/>
              <a:t>マスタ タイトルの書式設定</a:t>
            </a:r>
          </a:p>
        </p:txBody>
      </p:sp>
      <p:sp>
        <p:nvSpPr>
          <p:cNvPr id="3076" name="Rectangle 4"/>
          <p:cNvSpPr>
            <a:spLocks noGrp="1"/>
          </p:cNvSpPr>
          <p:nvPr>
            <p:ph type="body" idx="1"/>
          </p:nvPr>
        </p:nvSpPr>
        <p:spPr>
          <a:xfrm>
            <a:off x="1781175" y="1600200"/>
            <a:ext cx="6905625" cy="4525963"/>
          </a:xfrm>
          <a:prstGeom prst="rect">
            <a:avLst/>
          </a:prstGeom>
          <a:noFill/>
          <a:ln w="9525">
            <a:noFill/>
          </a:ln>
        </p:spPr>
        <p:txBody>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50533" name="Rectangle 5"/>
          <p:cNvSpPr>
            <a:spLocks noGrp="1" noChangeArrowheads="1"/>
          </p:cNvSpPr>
          <p:nvPr>
            <p:ph type="dt" sz="half" idx="2"/>
          </p:nvPr>
        </p:nvSpPr>
        <p:spPr bwMode="auto">
          <a:xfrm>
            <a:off x="1781175"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kumimoji="1" sz="140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50534" name="Rectangle 6"/>
          <p:cNvSpPr>
            <a:spLocks noGrp="1" noChangeArrowheads="1"/>
          </p:cNvSpPr>
          <p:nvPr>
            <p:ph type="ftr" sz="quarter" idx="3"/>
          </p:nvPr>
        </p:nvSpPr>
        <p:spPr bwMode="auto">
          <a:xfrm>
            <a:off x="3973513"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kumimoji="1" sz="140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50535" name="Rectangle 7"/>
          <p:cNvSpPr>
            <a:spLocks noGrp="1" noChangeArrowheads="1"/>
          </p:cNvSpPr>
          <p:nvPr>
            <p:ph type="sldNum" sz="quarter" idx="4"/>
          </p:nvPr>
        </p:nvSpPr>
        <p:spPr bwMode="auto">
          <a:xfrm>
            <a:off x="6964363" y="6245225"/>
            <a:ext cx="1722438" cy="476250"/>
          </a:xfrm>
          <a:prstGeom prst="rect">
            <a:avLst/>
          </a:prstGeom>
          <a:noFill/>
          <a:ln w="9525">
            <a:noFill/>
            <a:miter lim="800000"/>
          </a:ln>
          <a:effectLst/>
        </p:spPr>
        <p:txBody>
          <a:bodyPr vert="horz" wrap="square" lIns="91440" tIns="45720" rIns="91440" bIns="45720" numCol="1" anchor="t" anchorCtr="0" compatLnSpc="1"/>
          <a:lstStyle>
            <a:lvl1pPr algn="r">
              <a:defRPr sz="1400">
                <a:ea typeface="MS PGothic" panose="020B0600070205080204" pitchFamily="34" charset="-128"/>
              </a:defRPr>
            </a:lvl1p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r"/>
  </p:transition>
  <p:hf sldNum="0" hdr="0" ftr="0" dt="0"/>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2pPr>
      <a:lvl3pPr algn="l" rtl="0" eaLnBrk="0" fontAlgn="base" hangingPunct="0">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3pPr>
      <a:lvl4pPr algn="l" rtl="0" eaLnBrk="0" fontAlgn="base" hangingPunct="0">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4pPr>
      <a:lvl5pPr algn="l" rtl="0" eaLnBrk="0" fontAlgn="base" hangingPunct="0">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5pPr>
      <a:lvl6pPr marL="457200" algn="l" rtl="0" fontAlgn="base">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6pPr>
      <a:lvl7pPr marL="914400" algn="l" rtl="0" fontAlgn="base">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7pPr>
      <a:lvl8pPr marL="1371600" algn="l" rtl="0" fontAlgn="base">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8pPr>
      <a:lvl9pPr marL="1828800" algn="l" rtl="0" fontAlgn="base">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9pPr>
    </p:titleStyle>
    <p:bodyStyle>
      <a:lvl1pPr marL="342900" indent="-342900" algn="l" rtl="0" eaLnBrk="0" fontAlgn="base" hangingPunct="0">
        <a:spcBef>
          <a:spcPct val="20000"/>
        </a:spcBef>
        <a:spcAft>
          <a:spcPct val="0"/>
        </a:spcAft>
        <a:buBlip>
          <a:blip r:embed="rId14"/>
        </a:buBlip>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Blip>
          <a:blip r:embed="rId15"/>
        </a:buBlip>
        <a:defRPr kumimoji="1" sz="2800">
          <a:solidFill>
            <a:schemeClr val="tx1"/>
          </a:solidFill>
          <a:latin typeface="+mn-lt"/>
          <a:ea typeface="+mn-ea"/>
        </a:defRPr>
      </a:lvl2pPr>
      <a:lvl3pPr marL="1143000" indent="-228600" algn="l" rtl="0" eaLnBrk="0" fontAlgn="base" hangingPunct="0">
        <a:spcBef>
          <a:spcPct val="20000"/>
        </a:spcBef>
        <a:spcAft>
          <a:spcPct val="0"/>
        </a:spcAft>
        <a:buBlip>
          <a:blip r:embed="rId16"/>
        </a:buBlip>
        <a:defRPr kumimoji="1" sz="2400">
          <a:solidFill>
            <a:schemeClr val="tx1"/>
          </a:solidFill>
          <a:latin typeface="+mn-lt"/>
          <a:ea typeface="+mn-ea"/>
        </a:defRPr>
      </a:lvl3pPr>
      <a:lvl4pPr marL="1600200" indent="-228600" algn="l" rtl="0" eaLnBrk="0" fontAlgn="base" hangingPunct="0">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5pPr>
      <a:lvl6pPr marL="25146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6pPr>
      <a:lvl7pPr marL="29718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7pPr>
      <a:lvl8pPr marL="34290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8pPr>
      <a:lvl9pPr marL="38862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585" name="Rectangle 9"/>
          <p:cNvSpPr>
            <a:spLocks noGrp="1" noChangeArrowheads="1"/>
          </p:cNvSpPr>
          <p:nvPr>
            <p:ph type="title"/>
          </p:nvPr>
        </p:nvSpPr>
        <p:spPr bwMode="auto">
          <a:xfrm>
            <a:off x="467545" y="188640"/>
            <a:ext cx="8352928" cy="81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eaLnBrk="1" hangingPunct="1"/>
            <a:r>
              <a:rPr lang="zh-CN" altLang="en-US" dirty="0"/>
              <a:t>单击此处编辑母版标题样式</a:t>
            </a:r>
          </a:p>
        </p:txBody>
      </p:sp>
      <p:sp>
        <p:nvSpPr>
          <p:cNvPr id="24586" name="Rectangle 10"/>
          <p:cNvSpPr>
            <a:spLocks noGrp="1" noChangeArrowheads="1"/>
          </p:cNvSpPr>
          <p:nvPr>
            <p:ph type="body" idx="1"/>
          </p:nvPr>
        </p:nvSpPr>
        <p:spPr bwMode="auto">
          <a:xfrm>
            <a:off x="458585" y="1195200"/>
            <a:ext cx="8352928" cy="493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4" name="Rectangle 7" descr="Gold bar"/>
          <p:cNvSpPr>
            <a:spLocks noChangeArrowheads="1"/>
          </p:cNvSpPr>
          <p:nvPr/>
        </p:nvSpPr>
        <p:spPr bwMode="auto">
          <a:xfrm>
            <a:off x="0" y="0"/>
            <a:ext cx="229292" cy="2286000"/>
          </a:xfrm>
          <a:prstGeom prst="rect">
            <a:avLst/>
          </a:prstGeom>
          <a:solidFill>
            <a:srgbClr val="FFCC00"/>
          </a:solidFill>
          <a:ln>
            <a:noFill/>
          </a:ln>
          <a:effectLst/>
        </p:spPr>
        <p:txBody>
          <a:bodyPr wrap="none" anchor="ctr"/>
          <a:lstStyle/>
          <a:p>
            <a:pPr lvl="0" algn="ctr" eaLnBrk="1" hangingPunct="1"/>
            <a:endParaRPr lang="zh-CN" altLang="en-US" sz="2955">
              <a:latin typeface="Times New Roman" panose="02020603050405020304" pitchFamily="18" charset="0"/>
              <a:ea typeface="宋体" panose="02010600030101010101" pitchFamily="2" charset="-122"/>
            </a:endParaRPr>
          </a:p>
        </p:txBody>
      </p:sp>
      <p:sp>
        <p:nvSpPr>
          <p:cNvPr id="15" name="Rectangle 9" descr="Orange bar"/>
          <p:cNvSpPr>
            <a:spLocks noChangeArrowheads="1"/>
          </p:cNvSpPr>
          <p:nvPr/>
        </p:nvSpPr>
        <p:spPr bwMode="auto">
          <a:xfrm>
            <a:off x="0" y="2286000"/>
            <a:ext cx="229292" cy="2286000"/>
          </a:xfrm>
          <a:prstGeom prst="rect">
            <a:avLst/>
          </a:prstGeom>
          <a:solidFill>
            <a:srgbClr val="FF9900"/>
          </a:solidFill>
          <a:ln>
            <a:noFill/>
          </a:ln>
          <a:effectLst/>
        </p:spPr>
        <p:txBody>
          <a:bodyPr wrap="none" anchor="ctr"/>
          <a:lstStyle/>
          <a:p>
            <a:pPr algn="ctr" eaLnBrk="1" hangingPunct="1"/>
            <a:endParaRPr lang="zh-CN" altLang="en-US" sz="2215">
              <a:latin typeface="Times New Roman" panose="02020603050405020304" pitchFamily="18" charset="0"/>
              <a:ea typeface="宋体" panose="02010600030101010101" pitchFamily="2" charset="-122"/>
            </a:endParaRPr>
          </a:p>
        </p:txBody>
      </p:sp>
      <p:sp>
        <p:nvSpPr>
          <p:cNvPr id="16" name="Rectangle 10" descr="Slate bar"/>
          <p:cNvSpPr>
            <a:spLocks noChangeArrowheads="1"/>
          </p:cNvSpPr>
          <p:nvPr/>
        </p:nvSpPr>
        <p:spPr bwMode="auto">
          <a:xfrm>
            <a:off x="0" y="4572000"/>
            <a:ext cx="229292" cy="2286000"/>
          </a:xfrm>
          <a:prstGeom prst="rect">
            <a:avLst/>
          </a:prstGeom>
          <a:solidFill>
            <a:srgbClr val="333399"/>
          </a:solidFill>
          <a:ln>
            <a:noFill/>
          </a:ln>
          <a:effectLst/>
        </p:spPr>
        <p:txBody>
          <a:bodyPr wrap="none" anchor="ctr"/>
          <a:lstStyle/>
          <a:p>
            <a:pPr algn="ctr" eaLnBrk="1" hangingPunct="1"/>
            <a:endParaRPr lang="zh-CN" altLang="en-US" sz="2215">
              <a:latin typeface="Times New Roman" panose="02020603050405020304" pitchFamily="18" charset="0"/>
              <a:ea typeface="宋体" panose="02010600030101010101" pitchFamily="2" charset="-122"/>
            </a:endParaRPr>
          </a:p>
        </p:txBody>
      </p:sp>
      <p:sp>
        <p:nvSpPr>
          <p:cNvPr id="22" name="Rectangle 4"/>
          <p:cNvSpPr>
            <a:spLocks noGrp="1" noChangeArrowheads="1"/>
          </p:cNvSpPr>
          <p:nvPr>
            <p:ph type="dt" sz="half" idx="2"/>
          </p:nvPr>
        </p:nvSpPr>
        <p:spPr bwMode="auto">
          <a:xfrm>
            <a:off x="457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000">
                <a:ea typeface="宋体" panose="02010600030101010101" pitchFamily="2" charset="-122"/>
              </a:defRPr>
            </a:lvl1pPr>
          </a:lstStyle>
          <a:p>
            <a:endParaRPr lang="en-US" altLang="zh-CN" dirty="0"/>
          </a:p>
        </p:txBody>
      </p:sp>
      <p:sp>
        <p:nvSpPr>
          <p:cNvPr id="23" name="Rectangle 5"/>
          <p:cNvSpPr>
            <a:spLocks noGrp="1" noChangeArrowheads="1"/>
          </p:cNvSpPr>
          <p:nvPr>
            <p:ph type="ftr" sz="quarter" idx="3"/>
          </p:nvPr>
        </p:nvSpPr>
        <p:spPr bwMode="auto">
          <a:xfrm>
            <a:off x="3124200" y="6356176"/>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000">
                <a:ea typeface="宋体" panose="02010600030101010101" pitchFamily="2" charset="-122"/>
              </a:defRPr>
            </a:lvl1pPr>
          </a:lstStyle>
          <a:p>
            <a:endParaRPr lang="en-US" altLang="zh-CN"/>
          </a:p>
        </p:txBody>
      </p:sp>
      <p:sp>
        <p:nvSpPr>
          <p:cNvPr id="24" name="Rectangle 6"/>
          <p:cNvSpPr>
            <a:spLocks noGrp="1" noChangeArrowheads="1"/>
          </p:cNvSpPr>
          <p:nvPr>
            <p:ph type="sldNum" sz="quarter" idx="4"/>
          </p:nvPr>
        </p:nvSpPr>
        <p:spPr bwMode="auto">
          <a:xfrm>
            <a:off x="6553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000">
                <a:ea typeface="宋体" panose="02010600030101010101" pitchFamily="2" charset="-122"/>
              </a:defRPr>
            </a:lvl1pPr>
          </a:lstStyle>
          <a:p>
            <a:fld id="{67B052E9-C54A-4603-AE2F-EB72B006DB6C}" type="slidenum">
              <a:rPr lang="zh-CN" altLang="en-US"/>
              <a:t>‹#›</a:t>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Lst>
  <p:hf sldNum="0" hdr="0" dt="0"/>
  <p:txStyles>
    <p:titleStyle>
      <a:lvl1pPr algn="l" rtl="0" eaLnBrk="1" fontAlgn="base" hangingPunct="1">
        <a:spcBef>
          <a:spcPct val="0"/>
        </a:spcBef>
        <a:spcAft>
          <a:spcPct val="0"/>
        </a:spcAft>
        <a:defRPr lang="zh-CN" altLang="en-US" sz="4400" b="1" smtClean="0">
          <a:solidFill>
            <a:srgbClr val="333399"/>
          </a:solidFill>
          <a:latin typeface="+mj-lt"/>
          <a:ea typeface="+mj-ea"/>
          <a:cs typeface="+mj-cs"/>
        </a:defRPr>
      </a:lvl1pPr>
      <a:lvl2pPr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2pPr>
      <a:lvl3pPr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3pPr>
      <a:lvl4pPr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4pPr>
      <a:lvl5pPr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5pPr>
      <a:lvl6pPr marL="457200"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6pPr>
      <a:lvl7pPr marL="914400"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7pPr>
      <a:lvl8pPr marL="1371600"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8pPr>
      <a:lvl9pPr marL="1828800"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9pPr>
    </p:titleStyle>
    <p:bodyStyle>
      <a:lvl1pPr marL="342900" indent="-342900" algn="l" rtl="0" eaLnBrk="1" fontAlgn="base" hangingPunct="1">
        <a:lnSpc>
          <a:spcPct val="110000"/>
        </a:lnSpc>
        <a:spcBef>
          <a:spcPts val="600"/>
        </a:spcBef>
        <a:spcAft>
          <a:spcPct val="0"/>
        </a:spcAft>
        <a:buClr>
          <a:srgbClr val="333399"/>
        </a:buClr>
        <a:buSzPct val="75000"/>
        <a:buFont typeface="Wingdings" panose="05000000000000000000" pitchFamily="2" charset="2"/>
        <a:buChar char="n"/>
        <a:defRPr sz="3200" b="1">
          <a:solidFill>
            <a:srgbClr val="000000"/>
          </a:solidFill>
          <a:latin typeface="+mn-lt"/>
          <a:ea typeface="+mn-ea"/>
          <a:cs typeface="+mn-cs"/>
        </a:defRPr>
      </a:lvl1pPr>
      <a:lvl2pPr marL="742950" indent="-285750" algn="l" rtl="0" eaLnBrk="1" fontAlgn="base" hangingPunct="1">
        <a:lnSpc>
          <a:spcPct val="110000"/>
        </a:lnSpc>
        <a:spcBef>
          <a:spcPts val="600"/>
        </a:spcBef>
        <a:spcAft>
          <a:spcPct val="0"/>
        </a:spcAft>
        <a:buClr>
          <a:srgbClr val="FF9933"/>
        </a:buClr>
        <a:buSzPct val="70000"/>
        <a:buFont typeface="Wingdings" panose="05000000000000000000" pitchFamily="2" charset="2"/>
        <a:buChar char="n"/>
        <a:defRPr sz="2800" b="1">
          <a:solidFill>
            <a:srgbClr val="000000"/>
          </a:solidFill>
          <a:latin typeface="+mn-lt"/>
          <a:ea typeface="黑体" panose="02010609060101010101" pitchFamily="2" charset="-122"/>
        </a:defRPr>
      </a:lvl2pPr>
      <a:lvl3pPr marL="1143000" indent="-228600" algn="l" rtl="0" eaLnBrk="1" fontAlgn="base" hangingPunct="1">
        <a:lnSpc>
          <a:spcPct val="110000"/>
        </a:lnSpc>
        <a:spcBef>
          <a:spcPts val="600"/>
        </a:spcBef>
        <a:spcAft>
          <a:spcPct val="0"/>
        </a:spcAft>
        <a:buClr>
          <a:srgbClr val="333399"/>
        </a:buClr>
        <a:buSzPct val="65000"/>
        <a:buFont typeface="Wingdings" panose="05000000000000000000" pitchFamily="2" charset="2"/>
        <a:buChar char="p"/>
        <a:defRPr sz="2400" b="1">
          <a:solidFill>
            <a:srgbClr val="000000"/>
          </a:solidFill>
          <a:latin typeface="+mn-lt"/>
          <a:ea typeface="黑体" panose="02010609060101010101" pitchFamily="2" charset="-122"/>
        </a:defRPr>
      </a:lvl3pPr>
      <a:lvl4pPr marL="1600200" indent="-228600" algn="l" rtl="0" eaLnBrk="1" fontAlgn="base" hangingPunct="1">
        <a:lnSpc>
          <a:spcPct val="110000"/>
        </a:lnSpc>
        <a:spcBef>
          <a:spcPts val="600"/>
        </a:spcBef>
        <a:spcAft>
          <a:spcPct val="0"/>
        </a:spcAft>
        <a:buClr>
          <a:schemeClr val="accent2"/>
        </a:buClr>
        <a:buSzPct val="65000"/>
        <a:buFont typeface="Wingdings" panose="05000000000000000000" pitchFamily="2" charset="2"/>
        <a:buChar char="n"/>
        <a:defRPr sz="2000" b="1">
          <a:solidFill>
            <a:srgbClr val="000000"/>
          </a:solidFill>
          <a:latin typeface="+mn-lt"/>
          <a:ea typeface="黑体" panose="02010609060101010101" pitchFamily="2" charset="-122"/>
        </a:defRPr>
      </a:lvl4pPr>
      <a:lvl5pPr marL="2057400" indent="-228600" algn="l" rtl="0" eaLnBrk="1" fontAlgn="base" hangingPunct="1">
        <a:lnSpc>
          <a:spcPct val="110000"/>
        </a:lnSpc>
        <a:spcBef>
          <a:spcPts val="600"/>
        </a:spcBef>
        <a:spcAft>
          <a:spcPct val="0"/>
        </a:spcAft>
        <a:buClr>
          <a:srgbClr val="333399"/>
        </a:buClr>
        <a:buSzPct val="60000"/>
        <a:buFont typeface="Wingdings" panose="05000000000000000000" pitchFamily="2" charset="2"/>
        <a:buChar char="n"/>
        <a:defRPr sz="2000" b="1">
          <a:solidFill>
            <a:srgbClr val="000000"/>
          </a:solidFill>
          <a:latin typeface="+mn-lt"/>
          <a:ea typeface="黑体" panose="02010609060101010101" pitchFamily="2" charset="-122"/>
        </a:defRPr>
      </a:lvl5pPr>
      <a:lvl6pPr marL="2514600" indent="-228600" algn="l" rtl="0" eaLnBrk="1" fontAlgn="base" hangingPunct="1">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algn="l" rtl="0" eaLnBrk="1" fontAlgn="base" hangingPunct="1">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algn="l" rtl="0" eaLnBrk="1" fontAlgn="base" hangingPunct="1">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35.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9.xml"/><Relationship Id="rId7" Type="http://schemas.openxmlformats.org/officeDocument/2006/relationships/image" Target="../media/image14.wmf"/><Relationship Id="rId2" Type="http://schemas.openxmlformats.org/officeDocument/2006/relationships/slideLayout" Target="../slideLayouts/slideLayout35.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6.wmf"/><Relationship Id="rId5" Type="http://schemas.openxmlformats.org/officeDocument/2006/relationships/image" Target="../media/image13.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15.w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8.wmf"/><Relationship Id="rId2" Type="http://schemas.openxmlformats.org/officeDocument/2006/relationships/slideLayout" Target="../slideLayouts/slideLayout35.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image" Target="../media/image17.wmf"/><Relationship Id="rId4" Type="http://schemas.openxmlformats.org/officeDocument/2006/relationships/oleObject" Target="../embeddings/oleObject5.bin"/></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21.xml"/><Relationship Id="rId7" Type="http://schemas.openxmlformats.org/officeDocument/2006/relationships/image" Target="../media/image20.wmf"/><Relationship Id="rId2" Type="http://schemas.openxmlformats.org/officeDocument/2006/relationships/slideLayout" Target="../slideLayouts/slideLayout35.xml"/><Relationship Id="rId1" Type="http://schemas.openxmlformats.org/officeDocument/2006/relationships/vmlDrawing" Target="../drawings/vmlDrawing3.vml"/><Relationship Id="rId6" Type="http://schemas.openxmlformats.org/officeDocument/2006/relationships/oleObject" Target="../embeddings/oleObject8.bin"/><Relationship Id="rId11" Type="http://schemas.openxmlformats.org/officeDocument/2006/relationships/image" Target="../media/image22.wmf"/><Relationship Id="rId5" Type="http://schemas.openxmlformats.org/officeDocument/2006/relationships/image" Target="../media/image19.wmf"/><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21.wmf"/></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image" Target="../media/image18.wmf"/><Relationship Id="rId3" Type="http://schemas.openxmlformats.org/officeDocument/2006/relationships/notesSlide" Target="../notesSlides/notesSlide22.xml"/><Relationship Id="rId7" Type="http://schemas.openxmlformats.org/officeDocument/2006/relationships/image" Target="../media/image16.wmf"/><Relationship Id="rId12" Type="http://schemas.openxmlformats.org/officeDocument/2006/relationships/oleObject" Target="../embeddings/oleObject15.bin"/><Relationship Id="rId2" Type="http://schemas.openxmlformats.org/officeDocument/2006/relationships/slideLayout" Target="../slideLayouts/slideLayout35.xml"/><Relationship Id="rId1" Type="http://schemas.openxmlformats.org/officeDocument/2006/relationships/vmlDrawing" Target="../drawings/vmlDrawing4.vml"/><Relationship Id="rId6" Type="http://schemas.openxmlformats.org/officeDocument/2006/relationships/oleObject" Target="../embeddings/oleObject12.bin"/><Relationship Id="rId11" Type="http://schemas.openxmlformats.org/officeDocument/2006/relationships/image" Target="../media/image24.wmf"/><Relationship Id="rId5" Type="http://schemas.openxmlformats.org/officeDocument/2006/relationships/image" Target="../media/image15.wmf"/><Relationship Id="rId10" Type="http://schemas.openxmlformats.org/officeDocument/2006/relationships/oleObject" Target="../embeddings/oleObject14.bin"/><Relationship Id="rId4" Type="http://schemas.openxmlformats.org/officeDocument/2006/relationships/oleObject" Target="../embeddings/oleObject11.bin"/><Relationship Id="rId9" Type="http://schemas.openxmlformats.org/officeDocument/2006/relationships/image" Target="../media/image23.wmf"/></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5.xml"/><Relationship Id="rId1" Type="http://schemas.openxmlformats.org/officeDocument/2006/relationships/vmlDrawing" Target="../drawings/vmlDrawing5.vml"/><Relationship Id="rId5" Type="http://schemas.openxmlformats.org/officeDocument/2006/relationships/image" Target="../media/image26.wmf"/><Relationship Id="rId4" Type="http://schemas.openxmlformats.org/officeDocument/2006/relationships/oleObject" Target="../embeddings/oleObject16.bin"/></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5.xml"/><Relationship Id="rId1" Type="http://schemas.openxmlformats.org/officeDocument/2006/relationships/vmlDrawing" Target="../drawings/vmlDrawing6.vml"/><Relationship Id="rId5" Type="http://schemas.openxmlformats.org/officeDocument/2006/relationships/image" Target="../media/image29.wmf"/><Relationship Id="rId4" Type="http://schemas.openxmlformats.org/officeDocument/2006/relationships/oleObject" Target="../embeddings/oleObject17.bin"/></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notesSlide" Target="../notesSlides/notesSlide34.xml"/><Relationship Id="rId7" Type="http://schemas.openxmlformats.org/officeDocument/2006/relationships/image" Target="../media/image31.wmf"/><Relationship Id="rId2" Type="http://schemas.openxmlformats.org/officeDocument/2006/relationships/slideLayout" Target="../slideLayouts/slideLayout35.xml"/><Relationship Id="rId1" Type="http://schemas.openxmlformats.org/officeDocument/2006/relationships/vmlDrawing" Target="../drawings/vmlDrawing7.vml"/><Relationship Id="rId6" Type="http://schemas.openxmlformats.org/officeDocument/2006/relationships/oleObject" Target="../embeddings/oleObject19.bin"/><Relationship Id="rId11" Type="http://schemas.openxmlformats.org/officeDocument/2006/relationships/image" Target="../media/image33.wmf"/><Relationship Id="rId5" Type="http://schemas.openxmlformats.org/officeDocument/2006/relationships/image" Target="../media/image30.wmf"/><Relationship Id="rId10" Type="http://schemas.openxmlformats.org/officeDocument/2006/relationships/oleObject" Target="../embeddings/oleObject21.bin"/><Relationship Id="rId4" Type="http://schemas.openxmlformats.org/officeDocument/2006/relationships/oleObject" Target="../embeddings/oleObject18.bin"/><Relationship Id="rId9" Type="http://schemas.openxmlformats.org/officeDocument/2006/relationships/image" Target="../media/image32.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36.wmf"/><Relationship Id="rId2" Type="http://schemas.openxmlformats.org/officeDocument/2006/relationships/slideLayout" Target="../slideLayouts/slideLayout35.xml"/><Relationship Id="rId1" Type="http://schemas.openxmlformats.org/officeDocument/2006/relationships/vmlDrawing" Target="../drawings/vmlDrawing8.vml"/><Relationship Id="rId6" Type="http://schemas.openxmlformats.org/officeDocument/2006/relationships/oleObject" Target="../embeddings/oleObject23.bin"/><Relationship Id="rId5" Type="http://schemas.openxmlformats.org/officeDocument/2006/relationships/image" Target="../media/image35.wmf"/><Relationship Id="rId4" Type="http://schemas.openxmlformats.org/officeDocument/2006/relationships/oleObject" Target="../embeddings/oleObject22.bin"/></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26.bin"/><Relationship Id="rId13" Type="http://schemas.openxmlformats.org/officeDocument/2006/relationships/image" Target="../media/image41.wmf"/><Relationship Id="rId3" Type="http://schemas.openxmlformats.org/officeDocument/2006/relationships/notesSlide" Target="../notesSlides/notesSlide37.xml"/><Relationship Id="rId7" Type="http://schemas.openxmlformats.org/officeDocument/2006/relationships/image" Target="../media/image38.wmf"/><Relationship Id="rId12" Type="http://schemas.openxmlformats.org/officeDocument/2006/relationships/oleObject" Target="../embeddings/oleObject28.bin"/><Relationship Id="rId2" Type="http://schemas.openxmlformats.org/officeDocument/2006/relationships/slideLayout" Target="../slideLayouts/slideLayout35.xml"/><Relationship Id="rId1" Type="http://schemas.openxmlformats.org/officeDocument/2006/relationships/vmlDrawing" Target="../drawings/vmlDrawing9.vml"/><Relationship Id="rId6" Type="http://schemas.openxmlformats.org/officeDocument/2006/relationships/oleObject" Target="../embeddings/oleObject25.bin"/><Relationship Id="rId11" Type="http://schemas.openxmlformats.org/officeDocument/2006/relationships/image" Target="../media/image40.wmf"/><Relationship Id="rId5" Type="http://schemas.openxmlformats.org/officeDocument/2006/relationships/image" Target="../media/image37.wmf"/><Relationship Id="rId10" Type="http://schemas.openxmlformats.org/officeDocument/2006/relationships/oleObject" Target="../embeddings/oleObject27.bin"/><Relationship Id="rId4" Type="http://schemas.openxmlformats.org/officeDocument/2006/relationships/oleObject" Target="../embeddings/oleObject24.bin"/><Relationship Id="rId9" Type="http://schemas.openxmlformats.org/officeDocument/2006/relationships/image" Target="../media/image39.wmf"/><Relationship Id="rId14" Type="http://schemas.openxmlformats.org/officeDocument/2006/relationships/oleObject" Target="../embeddings/oleObject29.bin"/></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32.bin"/><Relationship Id="rId3" Type="http://schemas.openxmlformats.org/officeDocument/2006/relationships/notesSlide" Target="../notesSlides/notesSlide38.xml"/><Relationship Id="rId7" Type="http://schemas.openxmlformats.org/officeDocument/2006/relationships/image" Target="../media/image43.wmf"/><Relationship Id="rId2" Type="http://schemas.openxmlformats.org/officeDocument/2006/relationships/slideLayout" Target="../slideLayouts/slideLayout35.xml"/><Relationship Id="rId1" Type="http://schemas.openxmlformats.org/officeDocument/2006/relationships/vmlDrawing" Target="../drawings/vmlDrawing10.vml"/><Relationship Id="rId6" Type="http://schemas.openxmlformats.org/officeDocument/2006/relationships/oleObject" Target="../embeddings/oleObject31.bin"/><Relationship Id="rId11" Type="http://schemas.openxmlformats.org/officeDocument/2006/relationships/image" Target="../media/image45.wmf"/><Relationship Id="rId5" Type="http://schemas.openxmlformats.org/officeDocument/2006/relationships/image" Target="../media/image42.wmf"/><Relationship Id="rId10" Type="http://schemas.openxmlformats.org/officeDocument/2006/relationships/oleObject" Target="../embeddings/oleObject33.bin"/><Relationship Id="rId4" Type="http://schemas.openxmlformats.org/officeDocument/2006/relationships/oleObject" Target="../embeddings/oleObject30.bin"/><Relationship Id="rId9" Type="http://schemas.openxmlformats.org/officeDocument/2006/relationships/image" Target="../media/image44.wmf"/></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36.bin"/><Relationship Id="rId3" Type="http://schemas.openxmlformats.org/officeDocument/2006/relationships/notesSlide" Target="../notesSlides/notesSlide39.xml"/><Relationship Id="rId7" Type="http://schemas.openxmlformats.org/officeDocument/2006/relationships/image" Target="../media/image46.wmf"/><Relationship Id="rId2" Type="http://schemas.openxmlformats.org/officeDocument/2006/relationships/slideLayout" Target="../slideLayouts/slideLayout35.xml"/><Relationship Id="rId1" Type="http://schemas.openxmlformats.org/officeDocument/2006/relationships/vmlDrawing" Target="../drawings/vmlDrawing11.vml"/><Relationship Id="rId6" Type="http://schemas.openxmlformats.org/officeDocument/2006/relationships/oleObject" Target="../embeddings/oleObject35.bin"/><Relationship Id="rId5" Type="http://schemas.openxmlformats.org/officeDocument/2006/relationships/image" Target="../media/image45.wmf"/><Relationship Id="rId4" Type="http://schemas.openxmlformats.org/officeDocument/2006/relationships/oleObject" Target="../embeddings/oleObject34.bin"/><Relationship Id="rId9" Type="http://schemas.openxmlformats.org/officeDocument/2006/relationships/image" Target="../media/image47.wmf"/></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5.xml"/><Relationship Id="rId1" Type="http://schemas.openxmlformats.org/officeDocument/2006/relationships/vmlDrawing" Target="../drawings/vmlDrawing12.vml"/><Relationship Id="rId5" Type="http://schemas.openxmlformats.org/officeDocument/2006/relationships/image" Target="../media/image48.wmf"/><Relationship Id="rId4" Type="http://schemas.openxmlformats.org/officeDocument/2006/relationships/oleObject" Target="../embeddings/oleObject37.bin"/></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3.xml"/><Relationship Id="rId7" Type="http://schemas.openxmlformats.org/officeDocument/2006/relationships/image" Target="../media/image50.wmf"/><Relationship Id="rId2" Type="http://schemas.openxmlformats.org/officeDocument/2006/relationships/slideLayout" Target="../slideLayouts/slideLayout35.xml"/><Relationship Id="rId1" Type="http://schemas.openxmlformats.org/officeDocument/2006/relationships/vmlDrawing" Target="../drawings/vmlDrawing13.vml"/><Relationship Id="rId6" Type="http://schemas.openxmlformats.org/officeDocument/2006/relationships/oleObject" Target="../embeddings/oleObject39.bin"/><Relationship Id="rId5" Type="http://schemas.openxmlformats.org/officeDocument/2006/relationships/image" Target="../media/image49.wmf"/><Relationship Id="rId4" Type="http://schemas.openxmlformats.org/officeDocument/2006/relationships/oleObject" Target="../embeddings/oleObject38.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7.xml"/><Relationship Id="rId7" Type="http://schemas.openxmlformats.org/officeDocument/2006/relationships/image" Target="../media/image52.wmf"/><Relationship Id="rId2" Type="http://schemas.openxmlformats.org/officeDocument/2006/relationships/slideLayout" Target="../slideLayouts/slideLayout35.xml"/><Relationship Id="rId1" Type="http://schemas.openxmlformats.org/officeDocument/2006/relationships/vmlDrawing" Target="../drawings/vmlDrawing14.vml"/><Relationship Id="rId6" Type="http://schemas.openxmlformats.org/officeDocument/2006/relationships/oleObject" Target="../embeddings/oleObject41.bin"/><Relationship Id="rId5" Type="http://schemas.openxmlformats.org/officeDocument/2006/relationships/image" Target="../media/image51.wmf"/><Relationship Id="rId4" Type="http://schemas.openxmlformats.org/officeDocument/2006/relationships/oleObject" Target="../embeddings/oleObject40.bin"/></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5.xml"/></Relationships>
</file>

<file path=ppt/slides/_rels/slide6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3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5.xml"/></Relationships>
</file>

<file path=ppt/slides/_rels/slide71.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64.xml"/><Relationship Id="rId1" Type="http://schemas.openxmlformats.org/officeDocument/2006/relationships/slideLayout" Target="../slideLayouts/slideLayout35.xml"/></Relationships>
</file>

<file path=ppt/slides/_rels/slide72.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65.xml"/><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5.xml"/></Relationships>
</file>

<file path=ppt/slides/_rels/slide7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7.xml"/><Relationship Id="rId1" Type="http://schemas.openxmlformats.org/officeDocument/2006/relationships/slideLayout" Target="../slideLayouts/slideLayout3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rrowheads="1"/>
          </p:cNvSpPr>
          <p:nvPr>
            <p:ph type="ctrTitle"/>
          </p:nvPr>
        </p:nvSpPr>
        <p:spPr>
          <a:xfrm>
            <a:off x="0" y="620395"/>
            <a:ext cx="9144000" cy="2160270"/>
          </a:xfrm>
        </p:spPr>
        <p:txBody>
          <a:bodyPr/>
          <a:lstStyle/>
          <a:p>
            <a:r>
              <a:rPr dirty="0">
                <a:sym typeface="+mn-ea"/>
              </a:rPr>
              <a:t>第三章</a:t>
            </a:r>
            <a:r>
              <a:rPr lang="zh-CN" altLang="en-US" dirty="0">
                <a:sym typeface="+mn-ea"/>
              </a:rPr>
              <a:t>  </a:t>
            </a:r>
            <a:r>
              <a:rPr dirty="0">
                <a:sym typeface="+mn-ea"/>
              </a:rPr>
              <a:t>物流信息资源管理</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zh-CN" sz="3600" dirty="0"/>
              <a:t>第二节</a:t>
            </a:r>
            <a:r>
              <a:rPr lang="en-US" altLang="zh-CN" sz="3600" dirty="0"/>
              <a:t>  </a:t>
            </a:r>
            <a:r>
              <a:rPr sz="3600" dirty="0">
                <a:sym typeface="+mn-ea"/>
              </a:rPr>
              <a:t>物流信息资源管理方法</a:t>
            </a:r>
          </a:p>
        </p:txBody>
      </p:sp>
      <p:sp>
        <p:nvSpPr>
          <p:cNvPr id="2" name="内容占位符 1"/>
          <p:cNvSpPr>
            <a:spLocks noGrp="1"/>
          </p:cNvSpPr>
          <p:nvPr>
            <p:ph idx="1"/>
          </p:nvPr>
        </p:nvSpPr>
        <p:spPr>
          <a:xfrm>
            <a:off x="235585" y="1195070"/>
            <a:ext cx="8785225" cy="4935855"/>
          </a:xfrm>
        </p:spPr>
        <p:txBody>
          <a:bodyPr/>
          <a:lstStyle/>
          <a:p>
            <a:r>
              <a:rPr lang="zh-CN" altLang="zh-CN" dirty="0"/>
              <a:t>一、 常见的原理</a:t>
            </a:r>
          </a:p>
          <a:p>
            <a:r>
              <a:rPr dirty="0"/>
              <a:t>二、 信息资源组织方法</a:t>
            </a:r>
          </a:p>
          <a:p>
            <a:r>
              <a:rPr lang="zh-CN" dirty="0">
                <a:sym typeface="+mn-ea"/>
              </a:rPr>
              <a:t>三、 面向模型的信息资源管理</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a:t>
            </a:r>
            <a:r>
              <a:rPr altLang="zh-CN" dirty="0">
                <a:sym typeface="+mn-ea"/>
              </a:rPr>
              <a:t>常见的原理</a:t>
            </a:r>
            <a:endParaRPr altLang="zh-CN" dirty="0"/>
          </a:p>
        </p:txBody>
      </p:sp>
      <p:sp>
        <p:nvSpPr>
          <p:cNvPr id="3" name="内容占位符 2"/>
          <p:cNvSpPr>
            <a:spLocks noGrp="1"/>
          </p:cNvSpPr>
          <p:nvPr>
            <p:ph idx="1"/>
          </p:nvPr>
        </p:nvSpPr>
        <p:spPr>
          <a:xfrm>
            <a:off x="458470" y="1036320"/>
            <a:ext cx="8609330" cy="4935855"/>
          </a:xfrm>
        </p:spPr>
        <p:txBody>
          <a:bodyPr/>
          <a:lstStyle/>
          <a:p>
            <a:r>
              <a:rPr lang="zh-CN" altLang="zh-CN" sz="3200" dirty="0"/>
              <a:t>（一） 系统学原理</a:t>
            </a:r>
          </a:p>
          <a:p>
            <a:pPr marL="0" indent="0">
              <a:buNone/>
            </a:pPr>
            <a:r>
              <a:rPr lang="zh-CN" altLang="zh-CN" sz="2800" dirty="0">
                <a:ea typeface="黑体" panose="02010609060101010101" pitchFamily="2" charset="-122"/>
                <a:cs typeface="+mn-ea"/>
              </a:rPr>
              <a:t>1.基本概念</a:t>
            </a:r>
          </a:p>
          <a:p>
            <a:pPr marL="0" indent="0">
              <a:buNone/>
            </a:pPr>
            <a:r>
              <a:rPr lang="zh-CN" altLang="zh-CN" sz="2800" dirty="0">
                <a:ea typeface="黑体" panose="02010609060101010101" pitchFamily="2" charset="-122"/>
                <a:cs typeface="+mn-ea"/>
              </a:rPr>
              <a:t>系统一般是指由一群存在关联的要素,根据显性或者隐性规律,能完成要素不能单独完成的工作群体,通常分为自然系统与人工系统两大类</a:t>
            </a:r>
          </a:p>
          <a:p>
            <a:pPr marL="0" indent="0">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信息组织是一个系统化的演化过程,其最终目的是将无序的零散的信息层次化、结构化,形成一种有序的体系或系统</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a:t>
            </a:r>
            <a:r>
              <a:rPr altLang="zh-CN" dirty="0">
                <a:sym typeface="+mn-ea"/>
              </a:rPr>
              <a:t>常见的原理</a:t>
            </a:r>
            <a:endParaRPr altLang="zh-CN" dirty="0"/>
          </a:p>
        </p:txBody>
      </p:sp>
      <p:sp>
        <p:nvSpPr>
          <p:cNvPr id="3" name="内容占位符 2"/>
          <p:cNvSpPr>
            <a:spLocks noGrp="1"/>
          </p:cNvSpPr>
          <p:nvPr>
            <p:ph idx="1"/>
          </p:nvPr>
        </p:nvSpPr>
        <p:spPr>
          <a:xfrm>
            <a:off x="458470" y="1036320"/>
            <a:ext cx="8609330" cy="4935855"/>
          </a:xfrm>
        </p:spPr>
        <p:txBody>
          <a:bodyPr/>
          <a:lstStyle/>
          <a:p>
            <a:pPr marL="0" indent="0">
              <a:buNone/>
            </a:pPr>
            <a:r>
              <a:rPr lang="zh-CN" altLang="zh-CN" sz="2800" dirty="0">
                <a:ea typeface="黑体" panose="02010609060101010101" pitchFamily="2" charset="-122"/>
                <a:cs typeface="+mn-ea"/>
              </a:rPr>
              <a:t>2.整体性原理</a:t>
            </a:r>
          </a:p>
          <a:p>
            <a:pPr marL="0" indent="0">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系统功能具有整体性,整体性表现为大量要素在既定的机构中形成的复杂系统。</a:t>
            </a:r>
          </a:p>
          <a:p>
            <a:pPr marL="0" indent="0">
              <a:buNone/>
            </a:pPr>
            <a:r>
              <a:rPr lang="zh-CN" altLang="zh-CN" sz="2800" dirty="0">
                <a:ea typeface="黑体" panose="02010609060101010101" pitchFamily="2" charset="-122"/>
                <a:cs typeface="+mn-ea"/>
              </a:rPr>
              <a:t>系统的整体性主要表现在两个方面:</a:t>
            </a:r>
          </a:p>
          <a:p>
            <a:pPr marL="0" indent="0">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微观要素的复杂作用过程与结构影响系统的整体表象</a:t>
            </a:r>
          </a:p>
          <a:p>
            <a:pPr marL="0" indent="0">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系统的表象和内在的结构具有相互联系和影响的机理。</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a:t>
            </a:r>
            <a:r>
              <a:rPr altLang="zh-CN" dirty="0">
                <a:sym typeface="+mn-ea"/>
              </a:rPr>
              <a:t>常见的原理</a:t>
            </a:r>
            <a:endParaRPr altLang="zh-CN" dirty="0"/>
          </a:p>
        </p:txBody>
      </p:sp>
      <p:sp>
        <p:nvSpPr>
          <p:cNvPr id="3" name="内容占位符 2"/>
          <p:cNvSpPr>
            <a:spLocks noGrp="1"/>
          </p:cNvSpPr>
          <p:nvPr>
            <p:ph idx="1"/>
          </p:nvPr>
        </p:nvSpPr>
        <p:spPr>
          <a:xfrm>
            <a:off x="458470" y="1036320"/>
            <a:ext cx="8609330" cy="4935855"/>
          </a:xfrm>
        </p:spPr>
        <p:txBody>
          <a:bodyPr/>
          <a:lstStyle/>
          <a:p>
            <a:pPr marL="0" indent="0">
              <a:buNone/>
            </a:pPr>
            <a:r>
              <a:rPr lang="zh-CN" altLang="zh-CN" sz="2800" dirty="0">
                <a:ea typeface="黑体" panose="02010609060101010101" pitchFamily="2" charset="-122"/>
                <a:cs typeface="+mn-ea"/>
              </a:rPr>
              <a:t>3.涌现原理</a:t>
            </a:r>
          </a:p>
          <a:p>
            <a:pPr marL="0" indent="0">
              <a:buNone/>
            </a:pPr>
            <a:r>
              <a:rPr lang="zh-CN" altLang="zh-CN" sz="2800" dirty="0">
                <a:ea typeface="黑体" panose="02010609060101010101" pitchFamily="2" charset="-122"/>
                <a:cs typeface="+mn-ea"/>
              </a:rPr>
              <a:t>涌现性表明,一旦把系统整体分解成为它的组成部分,这些特性就不复存在了。</a:t>
            </a:r>
          </a:p>
          <a:p>
            <a:pPr marL="0" indent="0">
              <a:buNone/>
            </a:pPr>
            <a:r>
              <a:rPr lang="zh-CN" altLang="zh-CN" sz="2800" dirty="0">
                <a:ea typeface="黑体" panose="02010609060101010101" pitchFamily="2" charset="-122"/>
                <a:cs typeface="+mn-ea"/>
              </a:rPr>
              <a:t>系统功能之所以往往表现为“整体大于部分之和”,就是因为系统涌现了新质的缘故,其中“大于部分”就是涌现的表现结果。</a:t>
            </a:r>
          </a:p>
          <a:p>
            <a:pPr marL="0" indent="0">
              <a:buNone/>
            </a:pPr>
            <a:r>
              <a:rPr lang="zh-CN" altLang="zh-CN" sz="2800" dirty="0">
                <a:ea typeface="黑体" panose="02010609060101010101" pitchFamily="2" charset="-122"/>
                <a:cs typeface="+mn-ea"/>
              </a:rPr>
              <a:t>在信息组织系统中,如果将大量的、分散的、杂乱的信息组织成一个系统,建立起内在的关联,那么信息系统的整体功能将大于各个信息单元的功能之总和。</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a:t>
            </a:r>
            <a:r>
              <a:rPr altLang="zh-CN" dirty="0">
                <a:sym typeface="+mn-ea"/>
              </a:rPr>
              <a:t>常见的原理</a:t>
            </a:r>
            <a:endParaRPr altLang="zh-CN" dirty="0"/>
          </a:p>
        </p:txBody>
      </p:sp>
      <p:sp>
        <p:nvSpPr>
          <p:cNvPr id="3" name="内容占位符 2"/>
          <p:cNvSpPr>
            <a:spLocks noGrp="1"/>
          </p:cNvSpPr>
          <p:nvPr>
            <p:ph idx="1"/>
          </p:nvPr>
        </p:nvSpPr>
        <p:spPr>
          <a:xfrm>
            <a:off x="458470" y="1036320"/>
            <a:ext cx="8609330" cy="4935855"/>
          </a:xfrm>
        </p:spPr>
        <p:txBody>
          <a:bodyPr/>
          <a:lstStyle/>
          <a:p>
            <a:r>
              <a:rPr lang="zh-CN" altLang="zh-CN" sz="3200" dirty="0"/>
              <a:t>（二） 语言学原理</a:t>
            </a:r>
          </a:p>
          <a:p>
            <a:pPr marL="0" indent="0">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根据语言学原理,信息组织要从语法、语义和语用三个层次进行构建。</a:t>
            </a:r>
          </a:p>
          <a:p>
            <a:pPr marL="0" indent="0">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在立体化信息组织过程中,要实现语音和字形的相互转化,语法、语义和语用三者之间的融合与匹配。</a:t>
            </a:r>
          </a:p>
          <a:p>
            <a:pPr marL="0" indent="0">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在信息组织过程中,借鉴语言学语法研究成果、语言形成规律可以知道信息关联挖掘过程。</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a:t>
            </a:r>
            <a:r>
              <a:rPr altLang="zh-CN" dirty="0">
                <a:sym typeface="+mn-ea"/>
              </a:rPr>
              <a:t>常见的原理</a:t>
            </a:r>
            <a:endParaRPr altLang="zh-CN" dirty="0"/>
          </a:p>
        </p:txBody>
      </p:sp>
      <p:sp>
        <p:nvSpPr>
          <p:cNvPr id="3" name="内容占位符 2"/>
          <p:cNvSpPr>
            <a:spLocks noGrp="1"/>
          </p:cNvSpPr>
          <p:nvPr>
            <p:ph idx="1"/>
          </p:nvPr>
        </p:nvSpPr>
        <p:spPr>
          <a:xfrm>
            <a:off x="458470" y="1036320"/>
            <a:ext cx="8609330" cy="4935855"/>
          </a:xfrm>
        </p:spPr>
        <p:txBody>
          <a:bodyPr/>
          <a:lstStyle/>
          <a:p>
            <a:r>
              <a:rPr lang="zh-CN" altLang="zh-CN" sz="3200" dirty="0"/>
              <a:t>（三） 逻辑学原理</a:t>
            </a:r>
          </a:p>
          <a:p>
            <a:pPr marL="0" indent="0">
              <a:buNone/>
            </a:pPr>
            <a:r>
              <a:rPr lang="zh-CN" altLang="zh-CN" sz="2800" dirty="0">
                <a:ea typeface="黑体" panose="02010609060101010101" pitchFamily="2" charset="-122"/>
                <a:cs typeface="+mn-ea"/>
              </a:rPr>
              <a:t>概念逻辑是定义概念,建立概念关系和应用概念描述对象的行为综合。</a:t>
            </a:r>
          </a:p>
          <a:p>
            <a:pPr marL="0" indent="0">
              <a:buNone/>
            </a:pPr>
            <a:r>
              <a:rPr lang="zh-CN" altLang="zh-CN" sz="2800" dirty="0">
                <a:ea typeface="黑体" panose="02010609060101010101" pitchFamily="2" charset="-122"/>
                <a:cs typeface="+mn-ea"/>
              </a:rPr>
              <a:t>概念是事物本质属性的概括,其内涵是它所指事物的本质属性的总和。</a:t>
            </a:r>
          </a:p>
          <a:p>
            <a:pPr marL="0" indent="0">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定义概念是寻找概念内核的过程,通过约简信息获得</a:t>
            </a:r>
          </a:p>
          <a:p>
            <a:pPr marL="0" indent="0">
              <a:buNone/>
            </a:pPr>
            <a:r>
              <a:rPr lang="zh-CN" altLang="zh-CN" sz="2800" dirty="0">
                <a:ea typeface="黑体" panose="02010609060101010101" pitchFamily="2" charset="-122"/>
                <a:cs typeface="+mn-ea"/>
              </a:rPr>
              <a:t>概念关系一般分为相容和不相容两类</a:t>
            </a:r>
          </a:p>
          <a:p>
            <a:pPr marL="0" indent="0">
              <a:buNone/>
            </a:pPr>
            <a:r>
              <a:rPr lang="zh-CN" altLang="zh-CN" sz="2800" dirty="0">
                <a:ea typeface="黑体" panose="02010609060101010101" pitchFamily="2" charset="-122"/>
                <a:cs typeface="+mn-ea"/>
              </a:rPr>
              <a:t>应用概念描述对象就是对概念进行划分和重组</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a:t>
            </a:r>
            <a:r>
              <a:rPr altLang="zh-CN" dirty="0">
                <a:sym typeface="+mn-ea"/>
              </a:rPr>
              <a:t>常见的原理</a:t>
            </a:r>
            <a:endParaRPr altLang="zh-CN" dirty="0"/>
          </a:p>
        </p:txBody>
      </p:sp>
      <p:sp>
        <p:nvSpPr>
          <p:cNvPr id="3" name="内容占位符 2"/>
          <p:cNvSpPr>
            <a:spLocks noGrp="1"/>
          </p:cNvSpPr>
          <p:nvPr>
            <p:ph idx="1"/>
          </p:nvPr>
        </p:nvSpPr>
        <p:spPr>
          <a:xfrm>
            <a:off x="458470" y="1036320"/>
            <a:ext cx="8609330" cy="4935855"/>
          </a:xfrm>
        </p:spPr>
        <p:txBody>
          <a:bodyPr/>
          <a:lstStyle/>
          <a:p>
            <a:r>
              <a:rPr lang="zh-CN" altLang="zh-CN" sz="3200" dirty="0"/>
              <a:t>（四） 知识分类原理</a:t>
            </a:r>
          </a:p>
          <a:p>
            <a:r>
              <a:rPr lang="zh-CN" altLang="zh-CN" sz="3200" dirty="0"/>
              <a:t>（五） 供应链共享原理</a:t>
            </a:r>
          </a:p>
          <a:p>
            <a:pPr marL="0" indent="0">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供应链的目标是,要将顾客所需的正确的产品（rightproduct）能够在正确的时间（righttime）、按照正确的数量（rightquantity）、正确的质量（rightquality）和正确的状态（rightstatus）送到正确的地点（rightplace）,即“6R”,并使总成本小。</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（一） 模糊集合法</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用定量、精确的数学方法去处理模糊性现象</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其应用过程包括五个步骤:</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建立因素集U。因素集是以影响评价对象的各种因素为元素组成的一个普通集合,用大写字母U 表示,即U={u</a:t>
            </a:r>
            <a:r>
              <a:rPr lang="zh-CN" altLang="zh-CN" sz="2800" baseline="-25000" dirty="0">
                <a:solidFill>
                  <a:srgbClr val="000000"/>
                </a:solidFill>
                <a:uFillTx/>
                <a:ea typeface="黑体" panose="02010609060101010101" pitchFamily="2" charset="-122"/>
                <a:cs typeface="+mn-ea"/>
              </a:rPr>
              <a:t>1</a:t>
            </a:r>
            <a:r>
              <a:rPr lang="zh-CN" altLang="zh-CN" sz="2800" dirty="0">
                <a:ea typeface="黑体" panose="02010609060101010101" pitchFamily="2" charset="-122"/>
                <a:cs typeface="+mn-ea"/>
              </a:rPr>
              <a:t>,u</a:t>
            </a:r>
            <a:r>
              <a:rPr lang="zh-CN" altLang="zh-CN" sz="2800" baseline="-25000" dirty="0">
                <a:uFillTx/>
                <a:ea typeface="黑体" panose="02010609060101010101" pitchFamily="2" charset="-122"/>
                <a:cs typeface="+mn-ea"/>
              </a:rPr>
              <a:t>2</a:t>
            </a:r>
            <a:r>
              <a:rPr lang="zh-CN" altLang="zh-CN" sz="2800" dirty="0">
                <a:ea typeface="黑体" panose="02010609060101010101" pitchFamily="2" charset="-122"/>
                <a:cs typeface="+mn-ea"/>
              </a:rPr>
              <a:t>,…,u</a:t>
            </a:r>
            <a:r>
              <a:rPr lang="zh-CN" altLang="zh-CN" sz="2800" baseline="-25000" dirty="0">
                <a:uFillTx/>
                <a:ea typeface="黑体" panose="02010609060101010101" pitchFamily="2" charset="-122"/>
                <a:cs typeface="+mn-ea"/>
              </a:rPr>
              <a:t>m</a:t>
            </a:r>
            <a:r>
              <a:rPr lang="zh-CN" altLang="zh-CN" sz="2800" dirty="0">
                <a:ea typeface="黑体" panose="02010609060101010101" pitchFamily="2" charset="-122"/>
                <a:cs typeface="+mn-ea"/>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建立权重集A,为了反映各个因素的重要程度,就要对每个因素赋予一个相应的权重。如果因素集中分为主因素和子因素,那么在赋予权重时,应该分级进行</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建立评价集V,V={v</a:t>
            </a:r>
            <a:r>
              <a:rPr lang="zh-CN" altLang="zh-CN" sz="2800" baseline="-25000" dirty="0">
                <a:uFillTx/>
                <a:ea typeface="黑体" panose="02010609060101010101" pitchFamily="2" charset="-122"/>
                <a:cs typeface="+mn-ea"/>
              </a:rPr>
              <a:t>1</a:t>
            </a:r>
            <a:r>
              <a:rPr lang="zh-CN" altLang="zh-CN" sz="2800" dirty="0">
                <a:ea typeface="黑体" panose="02010609060101010101" pitchFamily="2" charset="-122"/>
                <a:cs typeface="+mn-ea"/>
              </a:rPr>
              <a:t>,v</a:t>
            </a:r>
            <a:r>
              <a:rPr lang="zh-CN" altLang="zh-CN" sz="2800" baseline="-25000" dirty="0">
                <a:uFillTx/>
                <a:ea typeface="黑体" panose="02010609060101010101" pitchFamily="2" charset="-122"/>
                <a:cs typeface="+mn-ea"/>
              </a:rPr>
              <a:t>2</a:t>
            </a:r>
            <a:r>
              <a:rPr lang="zh-CN" altLang="zh-CN" sz="2800" dirty="0">
                <a:ea typeface="黑体" panose="02010609060101010101" pitchFamily="2" charset="-122"/>
                <a:cs typeface="+mn-ea"/>
              </a:rPr>
              <a:t>,…,v</a:t>
            </a:r>
            <a:r>
              <a:rPr lang="zh-CN" altLang="zh-CN" sz="2800" baseline="-25000" dirty="0">
                <a:uFillTx/>
                <a:ea typeface="黑体" panose="02010609060101010101" pitchFamily="2" charset="-122"/>
                <a:cs typeface="+mn-ea"/>
              </a:rPr>
              <a:t>m</a:t>
            </a:r>
            <a:r>
              <a:rPr lang="zh-CN" altLang="zh-CN" sz="2800" dirty="0">
                <a:ea typeface="黑体" panose="02010609060101010101" pitchFamily="2" charset="-122"/>
                <a:cs typeface="+mn-ea"/>
              </a:rPr>
              <a:t> }来表示,其中v 为可能的评价结果。</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4</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建立模糊隶属函数;</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5</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模糊概念融合,按照模糊运算规则,基于矩阵运算来完成。</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（二） 层次分析法</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将一个复杂的评价系统,根据事物内在的逻辑关系,建立一个有序的层次结构,也就是根据问题的性质和要达到的总目标,将问题分解为不同的组成因素,并按照因素间的相互影响以及隶属关系按不同层次聚集组合,形成一个多层次的分析结构模型。</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然后,针对每一层的指标,运用专家的知识经验、信息和价值观对同一层指标进行两两比较对比,再运用</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数学方法计算各个指标的权重。</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en-US" dirty="0"/>
              <a:t>第三章  </a:t>
            </a:r>
            <a:r>
              <a:rPr dirty="0">
                <a:sym typeface="+mn-ea"/>
              </a:rPr>
              <a:t>物流信息资源管理</a:t>
            </a:r>
            <a:endParaRPr lang="zh-CN" altLang="en-US" dirty="0"/>
          </a:p>
        </p:txBody>
      </p:sp>
      <p:sp>
        <p:nvSpPr>
          <p:cNvPr id="2" name="内容占位符 1"/>
          <p:cNvSpPr>
            <a:spLocks noGrp="1"/>
          </p:cNvSpPr>
          <p:nvPr>
            <p:ph idx="1"/>
          </p:nvPr>
        </p:nvSpPr>
        <p:spPr/>
        <p:txBody>
          <a:bodyPr/>
          <a:lstStyle/>
          <a:p>
            <a:r>
              <a:rPr lang="zh-CN" altLang="en-US" dirty="0"/>
              <a:t>第一节 物流信息资源概述</a:t>
            </a:r>
          </a:p>
          <a:p>
            <a:r>
              <a:rPr lang="zh-CN" altLang="en-US" dirty="0"/>
              <a:t>第二节 物流信息资源管理方法</a:t>
            </a:r>
          </a:p>
          <a:p>
            <a:r>
              <a:rPr lang="zh-CN" altLang="en-US" dirty="0"/>
              <a:t>第三节 物流信息资源开发</a:t>
            </a:r>
          </a:p>
          <a:p>
            <a:r>
              <a:rPr lang="zh-CN" altLang="en-US" dirty="0"/>
              <a:t>第四节 物流业务信息资源管理</a:t>
            </a:r>
          </a:p>
          <a:p>
            <a:endParaRPr lang="zh-CN" altLang="en-US" dirty="0"/>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具体应用过程包括以下六个步骤</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1.建立递阶层次结构</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将问题中所包含的因素划分为不同层次。最高层,表示解决问题的目的,称为目标层;中间层,表示采取某种措施或政策实现预定目标所涉及的中间环节,一般又称为策略层、准则层等;最低层,表示解决问题的措施或方案,称为措施层或方案层</a:t>
            </a:r>
          </a:p>
        </p:txBody>
      </p:sp>
      <p:pic>
        <p:nvPicPr>
          <p:cNvPr id="2" name="图片 1"/>
          <p:cNvPicPr>
            <a:picLocks noChangeAspect="1"/>
          </p:cNvPicPr>
          <p:nvPr/>
        </p:nvPicPr>
        <p:blipFill>
          <a:blip r:embed="rId3"/>
          <a:stretch>
            <a:fillRect/>
          </a:stretch>
        </p:blipFill>
        <p:spPr>
          <a:xfrm>
            <a:off x="282575" y="4472940"/>
            <a:ext cx="4107180" cy="2385060"/>
          </a:xfrm>
          <a:prstGeom prst="rect">
            <a:avLst/>
          </a:prstGeom>
        </p:spPr>
      </p:pic>
      <p:pic>
        <p:nvPicPr>
          <p:cNvPr id="4" name="图片 3"/>
          <p:cNvPicPr>
            <a:picLocks noChangeAspect="1"/>
          </p:cNvPicPr>
          <p:nvPr/>
        </p:nvPicPr>
        <p:blipFill>
          <a:blip r:embed="rId4"/>
          <a:stretch>
            <a:fillRect/>
          </a:stretch>
        </p:blipFill>
        <p:spPr>
          <a:xfrm>
            <a:off x="4331335" y="4351655"/>
            <a:ext cx="4812665" cy="225996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2.构造判断矩阵</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对每一层次各个元素的相对重要性进行两两比较,并给出判断。这些判断用数值表示出来,写成判断矩阵。</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假定上一层次元素C</a:t>
            </a:r>
            <a:r>
              <a:rPr lang="zh-CN" altLang="zh-CN" sz="2800" baseline="-25000" dirty="0">
                <a:solidFill>
                  <a:srgbClr val="000000"/>
                </a:solidFill>
                <a:uFillTx/>
                <a:ea typeface="黑体" panose="02010609060101010101" pitchFamily="2" charset="-122"/>
                <a:cs typeface="+mn-ea"/>
              </a:rPr>
              <a:t>k</a:t>
            </a:r>
            <a:r>
              <a:rPr lang="zh-CN" altLang="zh-CN" sz="2800" dirty="0">
                <a:ea typeface="黑体" panose="02010609060101010101" pitchFamily="2" charset="-122"/>
                <a:cs typeface="+mn-ea"/>
              </a:rPr>
              <a:t> 对下一层元素为A</a:t>
            </a:r>
            <a:r>
              <a:rPr lang="zh-CN" altLang="zh-CN" sz="2800" baseline="-25000" dirty="0">
                <a:uFillTx/>
                <a:ea typeface="黑体" panose="02010609060101010101" pitchFamily="2" charset="-122"/>
                <a:cs typeface="+mn-ea"/>
              </a:rPr>
              <a:t>1</a:t>
            </a:r>
            <a:r>
              <a:rPr lang="zh-CN" altLang="zh-CN" sz="2800" dirty="0">
                <a:ea typeface="黑体" panose="02010609060101010101" pitchFamily="2" charset="-122"/>
                <a:cs typeface="+mn-ea"/>
              </a:rPr>
              <a:t>,A</a:t>
            </a:r>
            <a:r>
              <a:rPr lang="zh-CN" altLang="zh-CN" sz="2800" baseline="-25000" dirty="0">
                <a:uFillTx/>
                <a:ea typeface="黑体" panose="02010609060101010101" pitchFamily="2" charset="-122"/>
                <a:cs typeface="+mn-ea"/>
              </a:rPr>
              <a:t>2</a:t>
            </a:r>
            <a:r>
              <a:rPr lang="zh-CN" altLang="zh-CN" sz="2800" dirty="0">
                <a:ea typeface="黑体" panose="02010609060101010101" pitchFamily="2" charset="-122"/>
                <a:cs typeface="+mn-ea"/>
              </a:rPr>
              <a:t>,…,A</a:t>
            </a:r>
            <a:r>
              <a:rPr lang="zh-CN" altLang="zh-CN" sz="2800" baseline="-25000" dirty="0">
                <a:uFillTx/>
                <a:ea typeface="黑体" panose="02010609060101010101" pitchFamily="2" charset="-122"/>
                <a:cs typeface="+mn-ea"/>
              </a:rPr>
              <a:t>n</a:t>
            </a:r>
            <a:r>
              <a:rPr lang="zh-CN" altLang="zh-CN" sz="2800" dirty="0">
                <a:ea typeface="黑体" panose="02010609060101010101" pitchFamily="2" charset="-122"/>
                <a:cs typeface="+mn-ea"/>
              </a:rPr>
              <a:t> 有支配关系,可以建立以C</a:t>
            </a:r>
            <a:r>
              <a:rPr lang="zh-CN" altLang="zh-CN" sz="2800" baseline="-25000" dirty="0">
                <a:uFillTx/>
                <a:ea typeface="黑体" panose="02010609060101010101" pitchFamily="2" charset="-122"/>
                <a:cs typeface="+mn-ea"/>
              </a:rPr>
              <a:t>k </a:t>
            </a:r>
            <a:r>
              <a:rPr lang="zh-CN" altLang="zh-CN" sz="2800" dirty="0">
                <a:ea typeface="黑体" panose="02010609060101010101" pitchFamily="2" charset="-122"/>
                <a:cs typeface="+mn-ea"/>
              </a:rPr>
              <a:t>为判断准则的元素A</a:t>
            </a:r>
            <a:r>
              <a:rPr lang="zh-CN" altLang="zh-CN" sz="2800" baseline="-25000" dirty="0">
                <a:uFillTx/>
                <a:ea typeface="黑体" panose="02010609060101010101" pitchFamily="2" charset="-122"/>
                <a:cs typeface="+mn-ea"/>
              </a:rPr>
              <a:t>1</a:t>
            </a:r>
            <a:r>
              <a:rPr lang="zh-CN" altLang="zh-CN" sz="2800" dirty="0">
                <a:ea typeface="黑体" panose="02010609060101010101" pitchFamily="2" charset="-122"/>
                <a:cs typeface="+mn-ea"/>
              </a:rPr>
              <a:t>,A</a:t>
            </a:r>
            <a:r>
              <a:rPr lang="zh-CN" altLang="zh-CN" sz="2800" baseline="-25000" dirty="0">
                <a:uFillTx/>
                <a:ea typeface="黑体" panose="02010609060101010101" pitchFamily="2" charset="-122"/>
                <a:cs typeface="+mn-ea"/>
              </a:rPr>
              <a:t>2</a:t>
            </a:r>
            <a:r>
              <a:rPr lang="zh-CN" altLang="zh-CN" sz="2800" dirty="0">
                <a:ea typeface="黑体" panose="02010609060101010101" pitchFamily="2" charset="-122"/>
                <a:cs typeface="+mn-ea"/>
              </a:rPr>
              <a:t>,…,A</a:t>
            </a:r>
            <a:r>
              <a:rPr lang="zh-CN" altLang="zh-CN" sz="2800" baseline="-25000" dirty="0">
                <a:solidFill>
                  <a:srgbClr val="000000"/>
                </a:solidFill>
                <a:uFillTx/>
                <a:ea typeface="黑体" panose="02010609060101010101" pitchFamily="2" charset="-122"/>
                <a:cs typeface="+mn-ea"/>
              </a:rPr>
              <a:t>n</a:t>
            </a:r>
            <a:r>
              <a:rPr lang="zh-CN" altLang="zh-CN" sz="2800" dirty="0">
                <a:ea typeface="黑体" panose="02010609060101010101" pitchFamily="2" charset="-122"/>
                <a:cs typeface="+mn-ea"/>
              </a:rPr>
              <a:t> 间的两两比较判断矩阵。</a:t>
            </a:r>
          </a:p>
        </p:txBody>
      </p:sp>
      <p:pic>
        <p:nvPicPr>
          <p:cNvPr id="5" name="图片 4"/>
          <p:cNvPicPr>
            <a:picLocks noChangeAspect="1"/>
          </p:cNvPicPr>
          <p:nvPr/>
        </p:nvPicPr>
        <p:blipFill>
          <a:blip r:embed="rId3"/>
          <a:stretch>
            <a:fillRect/>
          </a:stretch>
        </p:blipFill>
        <p:spPr>
          <a:xfrm>
            <a:off x="2952750" y="4022090"/>
            <a:ext cx="3444875" cy="262064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矩阵A 中的元素a</a:t>
            </a:r>
            <a:r>
              <a:rPr lang="zh-CN" altLang="zh-CN" sz="2800" baseline="-25000" dirty="0">
                <a:solidFill>
                  <a:srgbClr val="000000"/>
                </a:solidFill>
                <a:uFillTx/>
                <a:ea typeface="黑体" panose="02010609060101010101" pitchFamily="2" charset="-122"/>
                <a:cs typeface="+mn-ea"/>
              </a:rPr>
              <a:t>ij</a:t>
            </a:r>
            <a:r>
              <a:rPr lang="zh-CN" altLang="zh-CN" sz="2800" dirty="0">
                <a:ea typeface="黑体" panose="02010609060101010101" pitchFamily="2" charset="-122"/>
                <a:cs typeface="+mn-ea"/>
              </a:rPr>
              <a:t> 反映针对准则C</a:t>
            </a:r>
            <a:r>
              <a:rPr lang="zh-CN" altLang="zh-CN" sz="2800" baseline="-25000" dirty="0">
                <a:uFillTx/>
                <a:ea typeface="黑体" panose="02010609060101010101" pitchFamily="2" charset="-122"/>
                <a:cs typeface="+mn-ea"/>
              </a:rPr>
              <a:t>k</a:t>
            </a:r>
            <a:r>
              <a:rPr lang="zh-CN" altLang="zh-CN" sz="2800" dirty="0">
                <a:ea typeface="黑体" panose="02010609060101010101" pitchFamily="2" charset="-122"/>
                <a:cs typeface="+mn-ea"/>
              </a:rPr>
              <a:t>,元素A</a:t>
            </a:r>
            <a:r>
              <a:rPr lang="zh-CN" altLang="zh-CN" sz="2800" baseline="-25000" dirty="0">
                <a:uFillTx/>
                <a:ea typeface="黑体" panose="02010609060101010101" pitchFamily="2" charset="-122"/>
                <a:cs typeface="+mn-ea"/>
              </a:rPr>
              <a:t>i</a:t>
            </a:r>
            <a:r>
              <a:rPr lang="zh-CN" altLang="zh-CN" sz="2800" dirty="0">
                <a:ea typeface="黑体" panose="02010609060101010101" pitchFamily="2" charset="-122"/>
                <a:cs typeface="+mn-ea"/>
              </a:rPr>
              <a:t> 相对于A</a:t>
            </a:r>
            <a:r>
              <a:rPr lang="zh-CN" altLang="zh-CN" sz="2800" baseline="-25000" dirty="0">
                <a:uFillTx/>
                <a:ea typeface="黑体" panose="02010609060101010101" pitchFamily="2" charset="-122"/>
                <a:cs typeface="+mn-ea"/>
              </a:rPr>
              <a:t>j</a:t>
            </a:r>
            <a:r>
              <a:rPr lang="zh-CN" altLang="zh-CN" sz="2800" dirty="0">
                <a:ea typeface="黑体" panose="02010609060101010101" pitchFamily="2" charset="-122"/>
                <a:cs typeface="+mn-ea"/>
              </a:rPr>
              <a:t> 的重要程度。该矩阵是一个互反矩阵,元素a</a:t>
            </a:r>
            <a:r>
              <a:rPr lang="zh-CN" altLang="zh-CN" sz="2800" baseline="-25000" dirty="0">
                <a:uFillTx/>
                <a:ea typeface="黑体" panose="02010609060101010101" pitchFamily="2" charset="-122"/>
                <a:cs typeface="+mn-ea"/>
              </a:rPr>
              <a:t>ij </a:t>
            </a:r>
            <a:r>
              <a:rPr lang="zh-CN" altLang="zh-CN" sz="2800" dirty="0">
                <a:ea typeface="黑体" panose="02010609060101010101" pitchFamily="2" charset="-122"/>
                <a:cs typeface="+mn-ea"/>
              </a:rPr>
              <a:t>满足互反性和一致性。</a:t>
            </a:r>
          </a:p>
        </p:txBody>
      </p:sp>
      <p:pic>
        <p:nvPicPr>
          <p:cNvPr id="2" name="图片 1"/>
          <p:cNvPicPr>
            <a:picLocks noChangeAspect="1"/>
          </p:cNvPicPr>
          <p:nvPr/>
        </p:nvPicPr>
        <p:blipFill>
          <a:blip r:embed="rId3"/>
          <a:stretch>
            <a:fillRect/>
          </a:stretch>
        </p:blipFill>
        <p:spPr>
          <a:xfrm>
            <a:off x="2116455" y="2280285"/>
            <a:ext cx="5262245" cy="414147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3.层次单排序</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即把同一层次相应元素对于上一层次某元素相对重要性的排序权值求出来,其实就是确定相对的优先级。</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其方法是计算判断矩阵A 的满足等式AW =λ</a:t>
            </a:r>
            <a:r>
              <a:rPr lang="zh-CN" altLang="zh-CN" sz="2800" baseline="-25000" dirty="0">
                <a:solidFill>
                  <a:srgbClr val="000000"/>
                </a:solidFill>
                <a:uFillTx/>
                <a:ea typeface="黑体" panose="02010609060101010101" pitchFamily="2" charset="-122"/>
                <a:cs typeface="+mn-ea"/>
              </a:rPr>
              <a:t>max</a:t>
            </a:r>
            <a:r>
              <a:rPr lang="zh-CN" altLang="zh-CN" sz="2800" dirty="0">
                <a:ea typeface="黑体" panose="02010609060101010101" pitchFamily="2" charset="-122"/>
                <a:cs typeface="+mn-ea"/>
              </a:rPr>
              <a:t>W的最大特征根λ</a:t>
            </a:r>
            <a:r>
              <a:rPr lang="zh-CN" altLang="zh-CN" sz="2800" baseline="-25000" dirty="0">
                <a:uFillTx/>
                <a:ea typeface="黑体" panose="02010609060101010101" pitchFamily="2" charset="-122"/>
                <a:cs typeface="+mn-ea"/>
              </a:rPr>
              <a:t>max</a:t>
            </a:r>
            <a:r>
              <a:rPr lang="zh-CN" altLang="zh-CN" sz="2800" dirty="0">
                <a:ea typeface="黑体" panose="02010609060101010101" pitchFamily="2" charset="-122"/>
                <a:cs typeface="+mn-ea"/>
              </a:rPr>
              <a:t> 和对应的特征向量W ,这个特征向量即是单一准则下的排序权值。</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计算判断矩阵的最大特征根及其对应的特征向量的方法有很多种。</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（1）方根法</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① 计算判断矩阵A 各行各个元素的乘积</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                                       （i=1，2，…，n）</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② 计算m</a:t>
            </a:r>
            <a:r>
              <a:rPr lang="zh-CN" altLang="zh-CN" sz="2800" baseline="-25000" dirty="0">
                <a:solidFill>
                  <a:srgbClr val="000000"/>
                </a:solidFill>
                <a:uFillTx/>
                <a:ea typeface="黑体" panose="02010609060101010101" pitchFamily="2" charset="-122"/>
                <a:cs typeface="+mn-ea"/>
              </a:rPr>
              <a:t>i</a:t>
            </a:r>
            <a:r>
              <a:rPr lang="zh-CN" altLang="zh-CN" sz="2800" dirty="0">
                <a:ea typeface="黑体" panose="02010609060101010101" pitchFamily="2" charset="-122"/>
                <a:cs typeface="+mn-ea"/>
              </a:rPr>
              <a:t> 的n 次方根</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③对向量                   进行归一化处理</a:t>
            </a:r>
          </a:p>
        </p:txBody>
      </p:sp>
      <p:graphicFrame>
        <p:nvGraphicFramePr>
          <p:cNvPr id="2" name="对象 -2147482534"/>
          <p:cNvGraphicFramePr>
            <a:graphicFrameLocks noChangeAspect="1"/>
          </p:cNvGraphicFramePr>
          <p:nvPr/>
        </p:nvGraphicFramePr>
        <p:xfrm>
          <a:off x="2873375" y="2249805"/>
          <a:ext cx="1450340" cy="953770"/>
        </p:xfrm>
        <a:graphic>
          <a:graphicData uri="http://schemas.openxmlformats.org/presentationml/2006/ole">
            <mc:AlternateContent xmlns:mc="http://schemas.openxmlformats.org/markup-compatibility/2006">
              <mc:Choice xmlns:v="urn:schemas-microsoft-com:vml" Requires="v">
                <p:oleObj spid="_x0000_s3082" r:id="rId4" imgW="698500" imgH="457200" progId="Equation.3">
                  <p:embed/>
                </p:oleObj>
              </mc:Choice>
              <mc:Fallback>
                <p:oleObj r:id="rId4" imgW="698500" imgH="457200" progId="Equation.3">
                  <p:embed/>
                  <p:pic>
                    <p:nvPicPr>
                      <p:cNvPr id="0" name="图片 3075"/>
                      <p:cNvPicPr/>
                      <p:nvPr/>
                    </p:nvPicPr>
                    <p:blipFill>
                      <a:blip r:embed="rId5"/>
                      <a:stretch>
                        <a:fillRect/>
                      </a:stretch>
                    </p:blipFill>
                    <p:spPr>
                      <a:xfrm>
                        <a:off x="2873375" y="2249805"/>
                        <a:ext cx="1450340" cy="953770"/>
                      </a:xfrm>
                      <a:prstGeom prst="rect">
                        <a:avLst/>
                      </a:prstGeom>
                      <a:noFill/>
                      <a:ln w="38100">
                        <a:noFill/>
                        <a:miter/>
                      </a:ln>
                    </p:spPr>
                  </p:pic>
                </p:oleObj>
              </mc:Fallback>
            </mc:AlternateContent>
          </a:graphicData>
        </a:graphic>
      </p:graphicFrame>
      <p:graphicFrame>
        <p:nvGraphicFramePr>
          <p:cNvPr id="4" name="对象 -2147482532"/>
          <p:cNvGraphicFramePr>
            <a:graphicFrameLocks noChangeAspect="1"/>
          </p:cNvGraphicFramePr>
          <p:nvPr/>
        </p:nvGraphicFramePr>
        <p:xfrm>
          <a:off x="3043555" y="3882390"/>
          <a:ext cx="1407160" cy="591820"/>
        </p:xfrm>
        <a:graphic>
          <a:graphicData uri="http://schemas.openxmlformats.org/presentationml/2006/ole">
            <mc:AlternateContent xmlns:mc="http://schemas.openxmlformats.org/markup-compatibility/2006">
              <mc:Choice xmlns:v="urn:schemas-microsoft-com:vml" Requires="v">
                <p:oleObj spid="_x0000_s3083" r:id="rId6" imgW="634365" imgH="266065" progId="Equation.3">
                  <p:embed/>
                </p:oleObj>
              </mc:Choice>
              <mc:Fallback>
                <p:oleObj r:id="rId6" imgW="634365" imgH="266065" progId="Equation.3">
                  <p:embed/>
                  <p:pic>
                    <p:nvPicPr>
                      <p:cNvPr id="0" name="图片 1"/>
                      <p:cNvPicPr/>
                      <p:nvPr/>
                    </p:nvPicPr>
                    <p:blipFill>
                      <a:blip r:embed="rId7"/>
                      <a:stretch>
                        <a:fillRect/>
                      </a:stretch>
                    </p:blipFill>
                    <p:spPr>
                      <a:xfrm>
                        <a:off x="3043555" y="3882390"/>
                        <a:ext cx="1407160" cy="591820"/>
                      </a:xfrm>
                      <a:prstGeom prst="rect">
                        <a:avLst/>
                      </a:prstGeom>
                      <a:noFill/>
                      <a:ln w="38100">
                        <a:noFill/>
                        <a:miter/>
                      </a:ln>
                    </p:spPr>
                  </p:pic>
                </p:oleObj>
              </mc:Fallback>
            </mc:AlternateContent>
          </a:graphicData>
        </a:graphic>
      </p:graphicFrame>
      <p:graphicFrame>
        <p:nvGraphicFramePr>
          <p:cNvPr id="6" name="对象 -2147482531"/>
          <p:cNvGraphicFramePr>
            <a:graphicFrameLocks noChangeAspect="1"/>
          </p:cNvGraphicFramePr>
          <p:nvPr/>
        </p:nvGraphicFramePr>
        <p:xfrm>
          <a:off x="1692910" y="4893945"/>
          <a:ext cx="1859915" cy="440055"/>
        </p:xfrm>
        <a:graphic>
          <a:graphicData uri="http://schemas.openxmlformats.org/presentationml/2006/ole">
            <mc:AlternateContent xmlns:mc="http://schemas.openxmlformats.org/markup-compatibility/2006">
              <mc:Choice xmlns:v="urn:schemas-microsoft-com:vml" Requires="v">
                <p:oleObj spid="_x0000_s3084" r:id="rId8" imgW="1244600" imgH="292100" progId="Equation.3">
                  <p:embed/>
                </p:oleObj>
              </mc:Choice>
              <mc:Fallback>
                <p:oleObj r:id="rId8" imgW="1244600" imgH="292100" progId="Equation.3">
                  <p:embed/>
                  <p:pic>
                    <p:nvPicPr>
                      <p:cNvPr id="0" name="图片 3"/>
                      <p:cNvPicPr/>
                      <p:nvPr/>
                    </p:nvPicPr>
                    <p:blipFill>
                      <a:blip r:embed="rId9"/>
                      <a:stretch>
                        <a:fillRect/>
                      </a:stretch>
                    </p:blipFill>
                    <p:spPr>
                      <a:xfrm>
                        <a:off x="1692910" y="4893945"/>
                        <a:ext cx="1859915" cy="440055"/>
                      </a:xfrm>
                      <a:prstGeom prst="rect">
                        <a:avLst/>
                      </a:prstGeom>
                      <a:noFill/>
                      <a:ln w="38100">
                        <a:noFill/>
                        <a:miter/>
                      </a:ln>
                    </p:spPr>
                  </p:pic>
                </p:oleObj>
              </mc:Fallback>
            </mc:AlternateContent>
          </a:graphicData>
        </a:graphic>
      </p:graphicFrame>
      <p:graphicFrame>
        <p:nvGraphicFramePr>
          <p:cNvPr id="8" name="对象 -2147482530"/>
          <p:cNvGraphicFramePr>
            <a:graphicFrameLocks noChangeAspect="1"/>
          </p:cNvGraphicFramePr>
          <p:nvPr/>
        </p:nvGraphicFramePr>
        <p:xfrm>
          <a:off x="3329940" y="5334000"/>
          <a:ext cx="1586230" cy="1355090"/>
        </p:xfrm>
        <a:graphic>
          <a:graphicData uri="http://schemas.openxmlformats.org/presentationml/2006/ole">
            <mc:AlternateContent xmlns:mc="http://schemas.openxmlformats.org/markup-compatibility/2006">
              <mc:Choice xmlns:v="urn:schemas-microsoft-com:vml" Requires="v">
                <p:oleObj spid="_x0000_s3085" r:id="rId10" imgW="711200" imgH="609600" progId="Equation.3">
                  <p:embed/>
                </p:oleObj>
              </mc:Choice>
              <mc:Fallback>
                <p:oleObj r:id="rId10" imgW="711200" imgH="609600" progId="Equation.3">
                  <p:embed/>
                  <p:pic>
                    <p:nvPicPr>
                      <p:cNvPr id="0" name="图片 4"/>
                      <p:cNvPicPr/>
                      <p:nvPr/>
                    </p:nvPicPr>
                    <p:blipFill>
                      <a:blip r:embed="rId11"/>
                      <a:stretch>
                        <a:fillRect/>
                      </a:stretch>
                    </p:blipFill>
                    <p:spPr>
                      <a:xfrm>
                        <a:off x="3329940" y="5334000"/>
                        <a:ext cx="1586230" cy="1355090"/>
                      </a:xfrm>
                      <a:prstGeom prst="rect">
                        <a:avLst/>
                      </a:prstGeom>
                      <a:noFill/>
                      <a:ln w="38100">
                        <a:noFill/>
                        <a:miter/>
                      </a:ln>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④ 计算矩阵的最大特征根值λ</a:t>
            </a:r>
            <a:r>
              <a:rPr lang="zh-CN" altLang="zh-CN" sz="2800" baseline="-25000" dirty="0">
                <a:solidFill>
                  <a:srgbClr val="000000"/>
                </a:solidFill>
                <a:uFillTx/>
                <a:ea typeface="黑体" panose="02010609060101010101" pitchFamily="2" charset="-122"/>
                <a:cs typeface="+mn-ea"/>
              </a:rPr>
              <a:t>max</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baseline="-25000" dirty="0">
              <a:solidFill>
                <a:srgbClr val="000000"/>
              </a:solidFill>
              <a:uFillTx/>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baseline="-25000" dirty="0">
              <a:solidFill>
                <a:srgbClr val="000000"/>
              </a:solidFill>
              <a:uFillTx/>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baseline="-25000" dirty="0">
              <a:solidFill>
                <a:srgbClr val="000000"/>
              </a:solidFill>
              <a:uFillTx/>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对任意的（i=1，2，…，n），式中        为向量</a:t>
            </a:r>
            <a:r>
              <a:rPr lang="en-US" altLang="zh-CN" sz="2800" dirty="0">
                <a:ea typeface="黑体" panose="02010609060101010101" pitchFamily="2" charset="-122"/>
                <a:cs typeface="+mn-ea"/>
              </a:rPr>
              <a:t>AW</a:t>
            </a:r>
            <a:r>
              <a:rPr lang="zh-CN" altLang="zh-CN" sz="2800" dirty="0">
                <a:ea typeface="黑体" panose="02010609060101010101" pitchFamily="2" charset="-122"/>
                <a:cs typeface="+mn-ea"/>
              </a:rPr>
              <a:t>的第i个分量。</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                                       </a:t>
            </a:r>
          </a:p>
        </p:txBody>
      </p:sp>
      <p:graphicFrame>
        <p:nvGraphicFramePr>
          <p:cNvPr id="2" name="对象 -2147482527"/>
          <p:cNvGraphicFramePr>
            <a:graphicFrameLocks noChangeAspect="1"/>
          </p:cNvGraphicFramePr>
          <p:nvPr/>
        </p:nvGraphicFramePr>
        <p:xfrm>
          <a:off x="3044825" y="1603375"/>
          <a:ext cx="2397125" cy="986790"/>
        </p:xfrm>
        <a:graphic>
          <a:graphicData uri="http://schemas.openxmlformats.org/presentationml/2006/ole">
            <mc:AlternateContent xmlns:mc="http://schemas.openxmlformats.org/markup-compatibility/2006">
              <mc:Choice xmlns:v="urn:schemas-microsoft-com:vml" Requires="v">
                <p:oleObj spid="_x0000_s4099" r:id="rId4" imgW="1040765" imgH="431800" progId="Equation.3">
                  <p:embed/>
                </p:oleObj>
              </mc:Choice>
              <mc:Fallback>
                <p:oleObj r:id="rId4" imgW="1040765" imgH="431800" progId="Equation.3">
                  <p:embed/>
                  <p:pic>
                    <p:nvPicPr>
                      <p:cNvPr id="0" name="图片 9"/>
                      <p:cNvPicPr/>
                      <p:nvPr/>
                    </p:nvPicPr>
                    <p:blipFill>
                      <a:blip r:embed="rId5"/>
                      <a:stretch>
                        <a:fillRect/>
                      </a:stretch>
                    </p:blipFill>
                    <p:spPr>
                      <a:xfrm>
                        <a:off x="3044825" y="1603375"/>
                        <a:ext cx="2397125" cy="986790"/>
                      </a:xfrm>
                      <a:prstGeom prst="rect">
                        <a:avLst/>
                      </a:prstGeom>
                      <a:noFill/>
                      <a:ln w="38100">
                        <a:noFill/>
                        <a:miter/>
                      </a:ln>
                    </p:spPr>
                  </p:pic>
                </p:oleObj>
              </mc:Fallback>
            </mc:AlternateContent>
          </a:graphicData>
        </a:graphic>
      </p:graphicFrame>
      <p:graphicFrame>
        <p:nvGraphicFramePr>
          <p:cNvPr id="4" name="对象 -2147482526"/>
          <p:cNvGraphicFramePr>
            <a:graphicFrameLocks noChangeAspect="1"/>
          </p:cNvGraphicFramePr>
          <p:nvPr/>
        </p:nvGraphicFramePr>
        <p:xfrm>
          <a:off x="5815330" y="2764790"/>
          <a:ext cx="810260" cy="405130"/>
        </p:xfrm>
        <a:graphic>
          <a:graphicData uri="http://schemas.openxmlformats.org/presentationml/2006/ole">
            <mc:AlternateContent xmlns:mc="http://schemas.openxmlformats.org/markup-compatibility/2006">
              <mc:Choice xmlns:v="urn:schemas-microsoft-com:vml" Requires="v">
                <p:oleObj spid="_x0000_s4100" r:id="rId6" imgW="457200" imgH="228600" progId="Equation.3">
                  <p:embed/>
                </p:oleObj>
              </mc:Choice>
              <mc:Fallback>
                <p:oleObj r:id="rId6" imgW="457200" imgH="228600" progId="Equation.3">
                  <p:embed/>
                  <p:pic>
                    <p:nvPicPr>
                      <p:cNvPr id="0" name="图片 10"/>
                      <p:cNvPicPr/>
                      <p:nvPr/>
                    </p:nvPicPr>
                    <p:blipFill>
                      <a:blip r:embed="rId7"/>
                      <a:stretch>
                        <a:fillRect/>
                      </a:stretch>
                    </p:blipFill>
                    <p:spPr>
                      <a:xfrm>
                        <a:off x="5815330" y="2764790"/>
                        <a:ext cx="810260" cy="405130"/>
                      </a:xfrm>
                      <a:prstGeom prst="rect">
                        <a:avLst/>
                      </a:prstGeom>
                      <a:noFill/>
                      <a:ln w="38100">
                        <a:noFill/>
                        <a:miter/>
                      </a:ln>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zh-CN" sz="2800" dirty="0">
                <a:ea typeface="黑体" panose="02010609060101010101" pitchFamily="2" charset="-122"/>
                <a:cs typeface="+mn-ea"/>
              </a:rPr>
              <a:t>）和积法</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①将判断矩阵A每一列归一化处理</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②每一列均经归一化后的判断矩阵按行相加</a:t>
            </a:r>
          </a:p>
        </p:txBody>
      </p:sp>
      <p:graphicFrame>
        <p:nvGraphicFramePr>
          <p:cNvPr id="2" name="对象 -2147482524"/>
          <p:cNvGraphicFramePr>
            <a:graphicFrameLocks noChangeAspect="1"/>
          </p:cNvGraphicFramePr>
          <p:nvPr/>
        </p:nvGraphicFramePr>
        <p:xfrm>
          <a:off x="2150745" y="2294890"/>
          <a:ext cx="1506855" cy="1348105"/>
        </p:xfrm>
        <a:graphic>
          <a:graphicData uri="http://schemas.openxmlformats.org/presentationml/2006/ole">
            <mc:AlternateContent xmlns:mc="http://schemas.openxmlformats.org/markup-compatibility/2006">
              <mc:Choice xmlns:v="urn:schemas-microsoft-com:vml" Requires="v">
                <p:oleObj spid="_x0000_s5125" r:id="rId4" imgW="723900" imgH="647700" progId="Equation.3">
                  <p:embed/>
                </p:oleObj>
              </mc:Choice>
              <mc:Fallback>
                <p:oleObj r:id="rId4" imgW="723900" imgH="647700" progId="Equation.3">
                  <p:embed/>
                  <p:pic>
                    <p:nvPicPr>
                      <p:cNvPr id="0" name="图片 9"/>
                      <p:cNvPicPr/>
                      <p:nvPr/>
                    </p:nvPicPr>
                    <p:blipFill>
                      <a:blip r:embed="rId5"/>
                      <a:stretch>
                        <a:fillRect/>
                      </a:stretch>
                    </p:blipFill>
                    <p:spPr>
                      <a:xfrm>
                        <a:off x="2150745" y="2294890"/>
                        <a:ext cx="1506855" cy="1348105"/>
                      </a:xfrm>
                      <a:prstGeom prst="rect">
                        <a:avLst/>
                      </a:prstGeom>
                      <a:noFill/>
                      <a:ln w="38100">
                        <a:noFill/>
                        <a:miter/>
                      </a:ln>
                    </p:spPr>
                  </p:pic>
                </p:oleObj>
              </mc:Fallback>
            </mc:AlternateContent>
          </a:graphicData>
        </a:graphic>
      </p:graphicFrame>
      <p:graphicFrame>
        <p:nvGraphicFramePr>
          <p:cNvPr id="4" name="对象 -2147482523"/>
          <p:cNvGraphicFramePr>
            <a:graphicFrameLocks noChangeAspect="1"/>
          </p:cNvGraphicFramePr>
          <p:nvPr/>
        </p:nvGraphicFramePr>
        <p:xfrm>
          <a:off x="4239895" y="3152140"/>
          <a:ext cx="1837055" cy="367665"/>
        </p:xfrm>
        <a:graphic>
          <a:graphicData uri="http://schemas.openxmlformats.org/presentationml/2006/ole">
            <mc:AlternateContent xmlns:mc="http://schemas.openxmlformats.org/markup-compatibility/2006">
              <mc:Choice xmlns:v="urn:schemas-microsoft-com:vml" Requires="v">
                <p:oleObj spid="_x0000_s5126" r:id="rId6" imgW="1002665" imgH="203200" progId="Equation.DSMT4">
                  <p:embed/>
                </p:oleObj>
              </mc:Choice>
              <mc:Fallback>
                <p:oleObj r:id="rId6" imgW="1002665" imgH="203200" progId="Equation.DSMT4">
                  <p:embed/>
                  <p:pic>
                    <p:nvPicPr>
                      <p:cNvPr id="0" name="图片 10"/>
                      <p:cNvPicPr/>
                      <p:nvPr/>
                    </p:nvPicPr>
                    <p:blipFill>
                      <a:blip r:embed="rId7"/>
                      <a:stretch>
                        <a:fillRect/>
                      </a:stretch>
                    </p:blipFill>
                    <p:spPr>
                      <a:xfrm>
                        <a:off x="4239895" y="3152140"/>
                        <a:ext cx="1837055" cy="367665"/>
                      </a:xfrm>
                      <a:prstGeom prst="rect">
                        <a:avLst/>
                      </a:prstGeom>
                      <a:noFill/>
                      <a:ln w="38100">
                        <a:noFill/>
                        <a:miter/>
                      </a:ln>
                    </p:spPr>
                  </p:pic>
                </p:oleObj>
              </mc:Fallback>
            </mc:AlternateContent>
          </a:graphicData>
        </a:graphic>
      </p:graphicFrame>
      <p:graphicFrame>
        <p:nvGraphicFramePr>
          <p:cNvPr id="5" name="对象 -2147482246"/>
          <p:cNvGraphicFramePr>
            <a:graphicFrameLocks noChangeAspect="1"/>
          </p:cNvGraphicFramePr>
          <p:nvPr/>
        </p:nvGraphicFramePr>
        <p:xfrm>
          <a:off x="2216150" y="4621530"/>
          <a:ext cx="1497965" cy="977900"/>
        </p:xfrm>
        <a:graphic>
          <a:graphicData uri="http://schemas.openxmlformats.org/presentationml/2006/ole">
            <mc:AlternateContent xmlns:mc="http://schemas.openxmlformats.org/markup-compatibility/2006">
              <mc:Choice xmlns:v="urn:schemas-microsoft-com:vml" Requires="v">
                <p:oleObj spid="_x0000_s5127" r:id="rId8" imgW="685800" imgH="444500" progId="Equation.3">
                  <p:embed/>
                </p:oleObj>
              </mc:Choice>
              <mc:Fallback>
                <p:oleObj r:id="rId8" imgW="685800" imgH="444500" progId="Equation.3">
                  <p:embed/>
                  <p:pic>
                    <p:nvPicPr>
                      <p:cNvPr id="0" name="图片 11"/>
                      <p:cNvPicPr/>
                      <p:nvPr/>
                    </p:nvPicPr>
                    <p:blipFill>
                      <a:blip r:embed="rId9"/>
                      <a:stretch>
                        <a:fillRect/>
                      </a:stretch>
                    </p:blipFill>
                    <p:spPr>
                      <a:xfrm>
                        <a:off x="2216150" y="4621530"/>
                        <a:ext cx="1497965" cy="977900"/>
                      </a:xfrm>
                      <a:prstGeom prst="rect">
                        <a:avLst/>
                      </a:prstGeom>
                      <a:noFill/>
                      <a:ln w="38100">
                        <a:noFill/>
                        <a:miter/>
                      </a:ln>
                    </p:spPr>
                  </p:pic>
                </p:oleObj>
              </mc:Fallback>
            </mc:AlternateContent>
          </a:graphicData>
        </a:graphic>
      </p:graphicFrame>
      <p:graphicFrame>
        <p:nvGraphicFramePr>
          <p:cNvPr id="6" name="对象 -2147482521"/>
          <p:cNvGraphicFramePr>
            <a:graphicFrameLocks noChangeAspect="1"/>
          </p:cNvGraphicFramePr>
          <p:nvPr/>
        </p:nvGraphicFramePr>
        <p:xfrm>
          <a:off x="4110355" y="4973320"/>
          <a:ext cx="1623060" cy="354330"/>
        </p:xfrm>
        <a:graphic>
          <a:graphicData uri="http://schemas.openxmlformats.org/presentationml/2006/ole">
            <mc:AlternateContent xmlns:mc="http://schemas.openxmlformats.org/markup-compatibility/2006">
              <mc:Choice xmlns:v="urn:schemas-microsoft-com:vml" Requires="v">
                <p:oleObj spid="_x0000_s5128" r:id="rId10" imgW="824865" imgH="177800" progId="Equation.DSMT4">
                  <p:embed/>
                </p:oleObj>
              </mc:Choice>
              <mc:Fallback>
                <p:oleObj r:id="rId10" imgW="824865" imgH="177800" progId="Equation.DSMT4">
                  <p:embed/>
                  <p:pic>
                    <p:nvPicPr>
                      <p:cNvPr id="0" name="图片 12"/>
                      <p:cNvPicPr/>
                      <p:nvPr/>
                    </p:nvPicPr>
                    <p:blipFill>
                      <a:blip r:embed="rId11"/>
                      <a:stretch>
                        <a:fillRect/>
                      </a:stretch>
                    </p:blipFill>
                    <p:spPr>
                      <a:xfrm>
                        <a:off x="4110355" y="4973320"/>
                        <a:ext cx="1623060" cy="354330"/>
                      </a:xfrm>
                      <a:prstGeom prst="rect">
                        <a:avLst/>
                      </a:prstGeom>
                      <a:noFill/>
                      <a:ln w="38100">
                        <a:noFill/>
                        <a:miter/>
                      </a:ln>
                    </p:spPr>
                  </p:pic>
                </p:oleObj>
              </mc:Fallback>
            </mc:AlternateContent>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③对向量                            进行归一化处理</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altLang="zh-CN" sz="2800" dirty="0">
                <a:ea typeface="黑体" panose="02010609060101010101" pitchFamily="2" charset="-122"/>
                <a:cs typeface="+mn-ea"/>
              </a:rPr>
              <a:t>所得到的向量                       即为所求权重向量</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④计算矩阵的最大特征根值</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对任意的（i=1，2，…，n），式中            为向量</a:t>
            </a:r>
            <a:r>
              <a:rPr lang="en-US" altLang="zh-CN" sz="2800" dirty="0">
                <a:ea typeface="黑体" panose="02010609060101010101" pitchFamily="2" charset="-122"/>
                <a:cs typeface="+mn-ea"/>
              </a:rPr>
              <a:t>AW</a:t>
            </a:r>
            <a:r>
              <a:rPr lang="zh-CN" altLang="zh-CN" sz="2800" dirty="0">
                <a:ea typeface="黑体" panose="02010609060101010101" pitchFamily="2" charset="-122"/>
                <a:cs typeface="+mn-ea"/>
              </a:rPr>
              <a:t>的第i个分量</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graphicFrame>
        <p:nvGraphicFramePr>
          <p:cNvPr id="2" name="对象 -2147482520"/>
          <p:cNvGraphicFramePr>
            <a:graphicFrameLocks noChangeAspect="1"/>
          </p:cNvGraphicFramePr>
          <p:nvPr/>
        </p:nvGraphicFramePr>
        <p:xfrm>
          <a:off x="1673860" y="1054735"/>
          <a:ext cx="2289810" cy="541655"/>
        </p:xfrm>
        <a:graphic>
          <a:graphicData uri="http://schemas.openxmlformats.org/presentationml/2006/ole">
            <mc:AlternateContent xmlns:mc="http://schemas.openxmlformats.org/markup-compatibility/2006">
              <mc:Choice xmlns:v="urn:schemas-microsoft-com:vml" Requires="v">
                <p:oleObj spid="_x0000_s6150" r:id="rId4" imgW="1244600" imgH="292100" progId="Equation.3">
                  <p:embed/>
                </p:oleObj>
              </mc:Choice>
              <mc:Fallback>
                <p:oleObj r:id="rId4" imgW="1244600" imgH="292100" progId="Equation.3">
                  <p:embed/>
                  <p:pic>
                    <p:nvPicPr>
                      <p:cNvPr id="0" name="图片 3075"/>
                      <p:cNvPicPr/>
                      <p:nvPr/>
                    </p:nvPicPr>
                    <p:blipFill>
                      <a:blip r:embed="rId5"/>
                      <a:stretch>
                        <a:fillRect/>
                      </a:stretch>
                    </p:blipFill>
                    <p:spPr>
                      <a:xfrm>
                        <a:off x="1673860" y="1054735"/>
                        <a:ext cx="2289810" cy="541655"/>
                      </a:xfrm>
                      <a:prstGeom prst="rect">
                        <a:avLst/>
                      </a:prstGeom>
                      <a:noFill/>
                      <a:ln w="38100">
                        <a:noFill/>
                        <a:miter/>
                      </a:ln>
                    </p:spPr>
                  </p:pic>
                </p:oleObj>
              </mc:Fallback>
            </mc:AlternateContent>
          </a:graphicData>
        </a:graphic>
      </p:graphicFrame>
      <p:graphicFrame>
        <p:nvGraphicFramePr>
          <p:cNvPr id="4" name="对象 -2147482530"/>
          <p:cNvGraphicFramePr>
            <a:graphicFrameLocks noChangeAspect="1"/>
          </p:cNvGraphicFramePr>
          <p:nvPr/>
        </p:nvGraphicFramePr>
        <p:xfrm>
          <a:off x="3525520" y="1744980"/>
          <a:ext cx="1384935" cy="1183005"/>
        </p:xfrm>
        <a:graphic>
          <a:graphicData uri="http://schemas.openxmlformats.org/presentationml/2006/ole">
            <mc:AlternateContent xmlns:mc="http://schemas.openxmlformats.org/markup-compatibility/2006">
              <mc:Choice xmlns:v="urn:schemas-microsoft-com:vml" Requires="v">
                <p:oleObj spid="_x0000_s6151" r:id="rId6" imgW="711200" imgH="609600" progId="Equation.3">
                  <p:embed/>
                </p:oleObj>
              </mc:Choice>
              <mc:Fallback>
                <p:oleObj r:id="rId6" imgW="711200" imgH="609600" progId="Equation.3">
                  <p:embed/>
                  <p:pic>
                    <p:nvPicPr>
                      <p:cNvPr id="0" name="图片 6"/>
                      <p:cNvPicPr/>
                      <p:nvPr/>
                    </p:nvPicPr>
                    <p:blipFill>
                      <a:blip r:embed="rId7"/>
                      <a:stretch>
                        <a:fillRect/>
                      </a:stretch>
                    </p:blipFill>
                    <p:spPr>
                      <a:xfrm>
                        <a:off x="3525520" y="1744980"/>
                        <a:ext cx="1384935" cy="1183005"/>
                      </a:xfrm>
                      <a:prstGeom prst="rect">
                        <a:avLst/>
                      </a:prstGeom>
                      <a:noFill/>
                      <a:ln w="38100">
                        <a:noFill/>
                        <a:miter/>
                      </a:ln>
                    </p:spPr>
                  </p:pic>
                </p:oleObj>
              </mc:Fallback>
            </mc:AlternateContent>
          </a:graphicData>
        </a:graphic>
      </p:graphicFrame>
      <p:graphicFrame>
        <p:nvGraphicFramePr>
          <p:cNvPr id="5" name="对象 -2147482518"/>
          <p:cNvGraphicFramePr>
            <a:graphicFrameLocks noChangeAspect="1"/>
          </p:cNvGraphicFramePr>
          <p:nvPr/>
        </p:nvGraphicFramePr>
        <p:xfrm>
          <a:off x="2672715" y="3227070"/>
          <a:ext cx="1986280" cy="443230"/>
        </p:xfrm>
        <a:graphic>
          <a:graphicData uri="http://schemas.openxmlformats.org/presentationml/2006/ole">
            <mc:AlternateContent xmlns:mc="http://schemas.openxmlformats.org/markup-compatibility/2006">
              <mc:Choice xmlns:v="urn:schemas-microsoft-com:vml" Requires="v">
                <p:oleObj spid="_x0000_s6152" r:id="rId8" imgW="1155700" imgH="254000" progId="Equation.3">
                  <p:embed/>
                </p:oleObj>
              </mc:Choice>
              <mc:Fallback>
                <p:oleObj r:id="rId8" imgW="1155700" imgH="254000" progId="Equation.3">
                  <p:embed/>
                  <p:pic>
                    <p:nvPicPr>
                      <p:cNvPr id="0" name="图片 8"/>
                      <p:cNvPicPr/>
                      <p:nvPr/>
                    </p:nvPicPr>
                    <p:blipFill>
                      <a:blip r:embed="rId9"/>
                      <a:stretch>
                        <a:fillRect/>
                      </a:stretch>
                    </p:blipFill>
                    <p:spPr>
                      <a:xfrm>
                        <a:off x="2672715" y="3227070"/>
                        <a:ext cx="1986280" cy="443230"/>
                      </a:xfrm>
                      <a:prstGeom prst="rect">
                        <a:avLst/>
                      </a:prstGeom>
                      <a:noFill/>
                      <a:ln w="38100">
                        <a:noFill/>
                        <a:miter/>
                      </a:ln>
                    </p:spPr>
                  </p:pic>
                </p:oleObj>
              </mc:Fallback>
            </mc:AlternateContent>
          </a:graphicData>
        </a:graphic>
      </p:graphicFrame>
      <p:graphicFrame>
        <p:nvGraphicFramePr>
          <p:cNvPr id="6" name="对象 -2147482516"/>
          <p:cNvGraphicFramePr>
            <a:graphicFrameLocks noChangeAspect="1"/>
          </p:cNvGraphicFramePr>
          <p:nvPr/>
        </p:nvGraphicFramePr>
        <p:xfrm>
          <a:off x="3525520" y="4333240"/>
          <a:ext cx="2076450" cy="857250"/>
        </p:xfrm>
        <a:graphic>
          <a:graphicData uri="http://schemas.openxmlformats.org/presentationml/2006/ole">
            <mc:AlternateContent xmlns:mc="http://schemas.openxmlformats.org/markup-compatibility/2006">
              <mc:Choice xmlns:v="urn:schemas-microsoft-com:vml" Requires="v">
                <p:oleObj spid="_x0000_s6153" r:id="rId10" imgW="1040765" imgH="431800" progId="Equation.3">
                  <p:embed/>
                </p:oleObj>
              </mc:Choice>
              <mc:Fallback>
                <p:oleObj r:id="rId10" imgW="1040765" imgH="431800" progId="Equation.3">
                  <p:embed/>
                  <p:pic>
                    <p:nvPicPr>
                      <p:cNvPr id="0" name="图片 13"/>
                      <p:cNvPicPr/>
                      <p:nvPr/>
                    </p:nvPicPr>
                    <p:blipFill>
                      <a:blip r:embed="rId11"/>
                      <a:stretch>
                        <a:fillRect/>
                      </a:stretch>
                    </p:blipFill>
                    <p:spPr>
                      <a:xfrm>
                        <a:off x="3525520" y="4333240"/>
                        <a:ext cx="2076450" cy="857250"/>
                      </a:xfrm>
                      <a:prstGeom prst="rect">
                        <a:avLst/>
                      </a:prstGeom>
                      <a:noFill/>
                      <a:ln w="38100">
                        <a:noFill/>
                        <a:miter/>
                      </a:ln>
                    </p:spPr>
                  </p:pic>
                </p:oleObj>
              </mc:Fallback>
            </mc:AlternateContent>
          </a:graphicData>
        </a:graphic>
      </p:graphicFrame>
      <p:graphicFrame>
        <p:nvGraphicFramePr>
          <p:cNvPr id="8" name="对象 -2147482245"/>
          <p:cNvGraphicFramePr>
            <a:graphicFrameLocks noChangeAspect="1"/>
          </p:cNvGraphicFramePr>
          <p:nvPr/>
        </p:nvGraphicFramePr>
        <p:xfrm>
          <a:off x="6010910" y="5393055"/>
          <a:ext cx="894715" cy="447675"/>
        </p:xfrm>
        <a:graphic>
          <a:graphicData uri="http://schemas.openxmlformats.org/presentationml/2006/ole">
            <mc:AlternateContent xmlns:mc="http://schemas.openxmlformats.org/markup-compatibility/2006">
              <mc:Choice xmlns:v="urn:schemas-microsoft-com:vml" Requires="v">
                <p:oleObj spid="_x0000_s6154" r:id="rId12" imgW="457200" imgH="228600" progId="Equation.3">
                  <p:embed/>
                </p:oleObj>
              </mc:Choice>
              <mc:Fallback>
                <p:oleObj r:id="rId12" imgW="457200" imgH="228600" progId="Equation.3">
                  <p:embed/>
                  <p:pic>
                    <p:nvPicPr>
                      <p:cNvPr id="0" name="图片 14"/>
                      <p:cNvPicPr/>
                      <p:nvPr/>
                    </p:nvPicPr>
                    <p:blipFill>
                      <a:blip r:embed="rId13"/>
                      <a:stretch>
                        <a:fillRect/>
                      </a:stretch>
                    </p:blipFill>
                    <p:spPr>
                      <a:xfrm>
                        <a:off x="6010910" y="5393055"/>
                        <a:ext cx="894715" cy="447675"/>
                      </a:xfrm>
                      <a:prstGeom prst="rect">
                        <a:avLst/>
                      </a:prstGeom>
                      <a:noFill/>
                      <a:ln w="38100">
                        <a:noFill/>
                        <a:miter/>
                      </a:ln>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en-US" altLang="zh-CN" sz="2800" dirty="0">
                <a:ea typeface="黑体" panose="02010609060101010101" pitchFamily="2" charset="-122"/>
                <a:cs typeface="+mn-ea"/>
              </a:rPr>
              <a:t>4</a:t>
            </a:r>
            <a:r>
              <a:rPr lang="zh-CN" altLang="zh-CN" sz="2800" dirty="0">
                <a:ea typeface="黑体" panose="02010609060101010101" pitchFamily="2" charset="-122"/>
                <a:cs typeface="+mn-ea"/>
              </a:rPr>
              <a:t>.层次单排序的一致性检验</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（1）一致性指数（CI）</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根据矩阵理论,互反矩阵满足一致性时,它的最大特征根等于矩阵的阶数,即λ</a:t>
            </a:r>
            <a:r>
              <a:rPr lang="zh-CN" altLang="zh-CN" sz="2800" baseline="-25000" dirty="0">
                <a:solidFill>
                  <a:srgbClr val="000000"/>
                </a:solidFill>
                <a:uFillTx/>
                <a:ea typeface="黑体" panose="02010609060101010101" pitchFamily="2" charset="-122"/>
                <a:cs typeface="+mn-ea"/>
              </a:rPr>
              <a:t>max</a:t>
            </a:r>
            <a:r>
              <a:rPr lang="zh-CN" altLang="zh-CN" sz="2800" dirty="0">
                <a:ea typeface="黑体" panose="02010609060101010101" pitchFamily="2" charset="-122"/>
                <a:cs typeface="+mn-ea"/>
              </a:rPr>
              <a:t>=n。于是有</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上式用于定义判断矩阵的一致性指标,式中,n 为被比较项目的数量。CI表示判断矩阵偏离一致性的程度,越接近于0,矩阵的一致性越好</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pic>
        <p:nvPicPr>
          <p:cNvPr id="2" name="图片 1"/>
          <p:cNvPicPr>
            <a:picLocks noChangeAspect="1"/>
          </p:cNvPicPr>
          <p:nvPr/>
        </p:nvPicPr>
        <p:blipFill>
          <a:blip r:embed="rId3"/>
          <a:stretch>
            <a:fillRect/>
          </a:stretch>
        </p:blipFill>
        <p:spPr>
          <a:xfrm>
            <a:off x="3592830" y="3412490"/>
            <a:ext cx="1828800" cy="6858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6139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（2）平均随机一致性指标（RI）</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随机一致性指标就是随机构造的同阶判断矩阵的一致性指标,其获得过程如下:</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对于n 阶矩阵,随机的从1~9比例标度及其倒数中取得,作为矩阵的上（下）三角元素,主对角线元素均取1,下（上）三角元素取上（下）三角元素的倒数,对该矩阵算得的一致性指标 CI就是随机一致性指标。</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按照上述方法,独立地、随机地构造足够数量的同阶样本矩阵,计算这些随机矩阵的一致性指标 CI的平均值,即为平均随机一致性指标,记为 RI。它是一个与n 阶数有关的数值。</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学习导航</a:t>
            </a:r>
          </a:p>
        </p:txBody>
      </p:sp>
      <p:sp>
        <p:nvSpPr>
          <p:cNvPr id="3" name="内容占位符 2"/>
          <p:cNvSpPr>
            <a:spLocks noGrp="1"/>
          </p:cNvSpPr>
          <p:nvPr>
            <p:ph idx="1"/>
          </p:nvPr>
        </p:nvSpPr>
        <p:spPr/>
        <p:txBody>
          <a:bodyPr/>
          <a:lstStyle/>
          <a:p>
            <a:pPr>
              <a:lnSpc>
                <a:spcPct val="120000"/>
              </a:lnSpc>
            </a:pPr>
            <a:r>
              <a:rPr lang="zh-CN" altLang="en-US" dirty="0">
                <a:latin typeface="黑体" panose="02010609060101010101" pitchFamily="2" charset="-122"/>
                <a:ea typeface="黑体" panose="02010609060101010101" pitchFamily="2" charset="-122"/>
                <a:sym typeface="+mn-ea"/>
              </a:rPr>
              <a:t>物流信息资源管理是指采用数理方法和常见模型进行信息资源开发与管理。</a:t>
            </a:r>
          </a:p>
          <a:p>
            <a:pPr>
              <a:lnSpc>
                <a:spcPct val="120000"/>
              </a:lnSpc>
            </a:pPr>
            <a:r>
              <a:rPr lang="zh-CN" altLang="en-US" dirty="0">
                <a:latin typeface="黑体" panose="02010609060101010101" pitchFamily="2" charset="-122"/>
                <a:ea typeface="黑体" panose="02010609060101010101" pitchFamily="2" charset="-122"/>
                <a:sym typeface="+mn-ea"/>
              </a:rPr>
              <a:t>掌握物流信息资源管理过程,了解物流信息服务能力测度方法,构建物流产业信息资源开发与利用框架。</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6139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（3）一致性比率（CR）</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基于 CI和 CI的修正 RI,提出了在 AHP中普遍应用的一致性检验方法:一致性比率CR,它被定义为判断矩阵的一致性指标 CI与同阶平均随机一致性指标 RI之比。</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当CR≤0.1时，可认为判断矩阵具有满意的一致性</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graphicFrame>
        <p:nvGraphicFramePr>
          <p:cNvPr id="2" name="对象 -2147482510"/>
          <p:cNvGraphicFramePr>
            <a:graphicFrameLocks noChangeAspect="1"/>
          </p:cNvGraphicFramePr>
          <p:nvPr/>
        </p:nvGraphicFramePr>
        <p:xfrm>
          <a:off x="3909060" y="3056890"/>
          <a:ext cx="1018540" cy="684530"/>
        </p:xfrm>
        <a:graphic>
          <a:graphicData uri="http://schemas.openxmlformats.org/presentationml/2006/ole">
            <mc:AlternateContent xmlns:mc="http://schemas.openxmlformats.org/markup-compatibility/2006">
              <mc:Choice xmlns:v="urn:schemas-microsoft-com:vml" Requires="v">
                <p:oleObj spid="_x0000_s7170" r:id="rId4" imgW="584200" imgH="393700" progId="Equation.DSMT4">
                  <p:embed/>
                </p:oleObj>
              </mc:Choice>
              <mc:Fallback>
                <p:oleObj r:id="rId4" imgW="584200" imgH="393700" progId="Equation.DSMT4">
                  <p:embed/>
                  <p:pic>
                    <p:nvPicPr>
                      <p:cNvPr id="0" name="图片 3075"/>
                      <p:cNvPicPr/>
                      <p:nvPr/>
                    </p:nvPicPr>
                    <p:blipFill>
                      <a:blip r:embed="rId5"/>
                      <a:stretch>
                        <a:fillRect/>
                      </a:stretch>
                    </p:blipFill>
                    <p:spPr>
                      <a:xfrm>
                        <a:off x="3909060" y="3056890"/>
                        <a:ext cx="1018540" cy="684530"/>
                      </a:xfrm>
                      <a:prstGeom prst="rect">
                        <a:avLst/>
                      </a:prstGeom>
                      <a:noFill/>
                      <a:ln w="38100">
                        <a:noFill/>
                        <a:miter/>
                      </a:ln>
                    </p:spPr>
                  </p:pic>
                </p:oleObj>
              </mc:Fallback>
            </mc:AlternateContent>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6139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有些学者研究用统计检验的方法，直接求得各阶矩阵得临界CI值，作为一致性检验的指标。当置信水平为90%时，判断矩阵的一致性指标CI临界值</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pic>
        <p:nvPicPr>
          <p:cNvPr id="4" name="图片 3"/>
          <p:cNvPicPr>
            <a:picLocks noChangeAspect="1"/>
          </p:cNvPicPr>
          <p:nvPr/>
        </p:nvPicPr>
        <p:blipFill>
          <a:blip r:embed="rId3"/>
          <a:stretch>
            <a:fillRect/>
          </a:stretch>
        </p:blipFill>
        <p:spPr>
          <a:xfrm>
            <a:off x="760095" y="3266440"/>
            <a:ext cx="7830820" cy="156400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altLang="zh-CN" sz="2800" dirty="0">
                <a:ea typeface="黑体" panose="02010609060101010101" pitchFamily="2" charset="-122"/>
                <a:cs typeface="+mn-ea"/>
              </a:rPr>
              <a:t>5.层次总排序</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若相对于目标层的准则层为B,下一层为C。假设B 包含m 个元素:B</a:t>
            </a:r>
            <a:r>
              <a:rPr lang="zh-CN" altLang="zh-CN" sz="2800" baseline="-25000" dirty="0">
                <a:solidFill>
                  <a:srgbClr val="000000"/>
                </a:solidFill>
                <a:uFillTx/>
                <a:ea typeface="黑体" panose="02010609060101010101" pitchFamily="2" charset="-122"/>
                <a:cs typeface="+mn-ea"/>
              </a:rPr>
              <a:t>1</a:t>
            </a:r>
            <a:r>
              <a:rPr lang="zh-CN" altLang="zh-CN" sz="2800" dirty="0">
                <a:ea typeface="黑体" panose="02010609060101010101" pitchFamily="2" charset="-122"/>
                <a:cs typeface="+mn-ea"/>
              </a:rPr>
              <a:t>,B</a:t>
            </a:r>
            <a:r>
              <a:rPr lang="zh-CN" altLang="zh-CN" sz="2800" baseline="-25000" dirty="0">
                <a:uFillTx/>
                <a:ea typeface="黑体" panose="02010609060101010101" pitchFamily="2" charset="-122"/>
                <a:cs typeface="+mn-ea"/>
              </a:rPr>
              <a:t>2</a:t>
            </a:r>
            <a:r>
              <a:rPr lang="zh-CN" altLang="zh-CN" sz="2800" dirty="0">
                <a:ea typeface="黑体" panose="02010609060101010101" pitchFamily="2" charset="-122"/>
                <a:cs typeface="+mn-ea"/>
              </a:rPr>
              <a:t>,…,B</a:t>
            </a:r>
            <a:r>
              <a:rPr lang="zh-CN" altLang="zh-CN" sz="2800" baseline="-25000" dirty="0">
                <a:uFillTx/>
                <a:ea typeface="黑体" panose="02010609060101010101" pitchFamily="2" charset="-122"/>
                <a:cs typeface="+mn-ea"/>
              </a:rPr>
              <a:t>m</a:t>
            </a:r>
            <a:r>
              <a:rPr lang="zh-CN" altLang="zh-CN" sz="2800" dirty="0">
                <a:ea typeface="黑体" panose="02010609060101010101" pitchFamily="2" charset="-122"/>
                <a:cs typeface="+mn-ea"/>
              </a:rPr>
              <a:t> ,其层次总排序权值分别为b</a:t>
            </a:r>
            <a:r>
              <a:rPr lang="zh-CN" altLang="zh-CN" sz="2800" baseline="-25000" dirty="0">
                <a:uFillTx/>
                <a:ea typeface="黑体" panose="02010609060101010101" pitchFamily="2" charset="-122"/>
                <a:cs typeface="+mn-ea"/>
              </a:rPr>
              <a:t>1</a:t>
            </a:r>
            <a:r>
              <a:rPr lang="zh-CN" altLang="zh-CN" sz="2800" dirty="0">
                <a:ea typeface="黑体" panose="02010609060101010101" pitchFamily="2" charset="-122"/>
                <a:cs typeface="+mn-ea"/>
              </a:rPr>
              <a:t>,b</a:t>
            </a:r>
            <a:r>
              <a:rPr lang="zh-CN" altLang="zh-CN" sz="2800" baseline="-25000" dirty="0">
                <a:uFillTx/>
                <a:ea typeface="黑体" panose="02010609060101010101" pitchFamily="2" charset="-122"/>
                <a:cs typeface="+mn-ea"/>
              </a:rPr>
              <a:t>2,</a:t>
            </a:r>
            <a:r>
              <a:rPr lang="zh-CN" altLang="zh-CN" sz="2800" dirty="0">
                <a:ea typeface="黑体" panose="02010609060101010101" pitchFamily="2" charset="-122"/>
                <a:cs typeface="+mn-ea"/>
              </a:rPr>
              <a:t>…,b</a:t>
            </a:r>
            <a:r>
              <a:rPr lang="zh-CN" altLang="zh-CN" sz="2800" baseline="-25000" dirty="0">
                <a:uFillTx/>
                <a:ea typeface="黑体" panose="02010609060101010101" pitchFamily="2" charset="-122"/>
                <a:cs typeface="+mn-ea"/>
              </a:rPr>
              <a:t>m</a:t>
            </a:r>
            <a:r>
              <a:rPr lang="zh-CN" altLang="zh-CN" sz="2800" dirty="0">
                <a:ea typeface="黑体" panose="02010609060101010101" pitchFamily="2" charset="-122"/>
                <a:cs typeface="+mn-ea"/>
              </a:rPr>
              <a:t> （对于第二层次而言,它的层次总排序权值,就是单一准则———总目标下的层次单排序）</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下一层次C 包含n 个元素:C</a:t>
            </a:r>
            <a:r>
              <a:rPr lang="zh-CN" altLang="zh-CN" sz="2800" baseline="-25000" dirty="0">
                <a:uFillTx/>
                <a:ea typeface="黑体" panose="02010609060101010101" pitchFamily="2" charset="-122"/>
                <a:cs typeface="+mn-ea"/>
              </a:rPr>
              <a:t>1</a:t>
            </a:r>
            <a:r>
              <a:rPr lang="zh-CN" altLang="zh-CN" sz="2800" dirty="0">
                <a:ea typeface="黑体" panose="02010609060101010101" pitchFamily="2" charset="-122"/>
                <a:cs typeface="+mn-ea"/>
              </a:rPr>
              <a:t>,C</a:t>
            </a:r>
            <a:r>
              <a:rPr lang="zh-CN" altLang="zh-CN" sz="2800" baseline="-25000" dirty="0">
                <a:uFillTx/>
                <a:ea typeface="黑体" panose="02010609060101010101" pitchFamily="2" charset="-122"/>
                <a:cs typeface="+mn-ea"/>
              </a:rPr>
              <a:t>2</a:t>
            </a:r>
            <a:r>
              <a:rPr lang="zh-CN" altLang="zh-CN" sz="2800" dirty="0">
                <a:ea typeface="黑体" panose="02010609060101010101" pitchFamily="2" charset="-122"/>
                <a:cs typeface="+mn-ea"/>
              </a:rPr>
              <a:t>,…,C</a:t>
            </a:r>
            <a:r>
              <a:rPr lang="zh-CN" altLang="zh-CN" sz="2800" baseline="-25000" dirty="0">
                <a:uFillTx/>
                <a:ea typeface="黑体" panose="02010609060101010101" pitchFamily="2" charset="-122"/>
                <a:cs typeface="+mn-ea"/>
              </a:rPr>
              <a:t>n</a:t>
            </a:r>
            <a:r>
              <a:rPr lang="zh-CN" altLang="zh-CN" sz="2800" dirty="0">
                <a:ea typeface="黑体" panose="02010609060101010101" pitchFamily="2" charset="-122"/>
                <a:cs typeface="+mn-ea"/>
              </a:rPr>
              <a:t>,它们对于元素B</a:t>
            </a:r>
            <a:r>
              <a:rPr lang="zh-CN" altLang="zh-CN" sz="2800" baseline="-25000" dirty="0">
                <a:uFillTx/>
                <a:ea typeface="黑体" panose="02010609060101010101" pitchFamily="2" charset="-122"/>
                <a:cs typeface="+mn-ea"/>
              </a:rPr>
              <a:t>j </a:t>
            </a:r>
            <a:r>
              <a:rPr lang="zh-CN" altLang="zh-CN" sz="2800" dirty="0">
                <a:ea typeface="黑体" panose="02010609060101010101" pitchFamily="2" charset="-122"/>
                <a:cs typeface="+mn-ea"/>
              </a:rPr>
              <a:t>的层次排序权值分别为C</a:t>
            </a:r>
            <a:r>
              <a:rPr lang="zh-CN" altLang="zh-CN" sz="2800" baseline="-25000" dirty="0">
                <a:uFillTx/>
                <a:ea typeface="黑体" panose="02010609060101010101" pitchFamily="2" charset="-122"/>
                <a:cs typeface="+mn-ea"/>
              </a:rPr>
              <a:t>1j</a:t>
            </a:r>
            <a:r>
              <a:rPr lang="zh-CN" altLang="zh-CN" sz="2800" dirty="0">
                <a:ea typeface="黑体" panose="02010609060101010101" pitchFamily="2" charset="-122"/>
                <a:cs typeface="+mn-ea"/>
              </a:rPr>
              <a:t>,C</a:t>
            </a:r>
            <a:r>
              <a:rPr lang="zh-CN" altLang="zh-CN" sz="2800" baseline="-25000" dirty="0">
                <a:uFillTx/>
                <a:ea typeface="黑体" panose="02010609060101010101" pitchFamily="2" charset="-122"/>
                <a:cs typeface="+mn-ea"/>
              </a:rPr>
              <a:t>2j</a:t>
            </a:r>
            <a:r>
              <a:rPr lang="zh-CN" altLang="zh-CN" sz="2800" dirty="0">
                <a:ea typeface="黑体" panose="02010609060101010101" pitchFamily="2" charset="-122"/>
                <a:cs typeface="+mn-ea"/>
              </a:rPr>
              <a:t>,…,C</a:t>
            </a:r>
            <a:r>
              <a:rPr lang="zh-CN" altLang="zh-CN" sz="2800" baseline="-25000" dirty="0">
                <a:uFillTx/>
                <a:ea typeface="黑体" panose="02010609060101010101" pitchFamily="2" charset="-122"/>
                <a:cs typeface="+mn-ea"/>
              </a:rPr>
              <a:t>nj</a:t>
            </a:r>
            <a:r>
              <a:rPr lang="zh-CN" altLang="zh-CN" sz="2800" dirty="0">
                <a:ea typeface="黑体" panose="02010609060101010101" pitchFamily="2" charset="-122"/>
                <a:cs typeface="+mn-ea"/>
              </a:rPr>
              <a:t>（当C</a:t>
            </a:r>
            <a:r>
              <a:rPr lang="zh-CN" altLang="zh-CN" sz="2800" baseline="-25000" dirty="0">
                <a:uFillTx/>
                <a:ea typeface="黑体" panose="02010609060101010101" pitchFamily="2" charset="-122"/>
                <a:cs typeface="+mn-ea"/>
              </a:rPr>
              <a:t>k</a:t>
            </a:r>
            <a:r>
              <a:rPr lang="zh-CN" altLang="zh-CN" sz="2800" dirty="0">
                <a:ea typeface="黑体" panose="02010609060101010101" pitchFamily="2" charset="-122"/>
                <a:cs typeface="+mn-ea"/>
              </a:rPr>
              <a:t> 与B</a:t>
            </a:r>
            <a:r>
              <a:rPr lang="zh-CN" altLang="zh-CN" sz="2800" baseline="-25000" dirty="0">
                <a:uFillTx/>
                <a:ea typeface="黑体" panose="02010609060101010101" pitchFamily="2" charset="-122"/>
                <a:cs typeface="+mn-ea"/>
              </a:rPr>
              <a:t>j </a:t>
            </a:r>
            <a:r>
              <a:rPr lang="zh-CN" altLang="zh-CN" sz="2800" dirty="0">
                <a:ea typeface="黑体" panose="02010609060101010101" pitchFamily="2" charset="-122"/>
                <a:cs typeface="+mn-ea"/>
              </a:rPr>
              <a:t>无联系时,C</a:t>
            </a:r>
            <a:r>
              <a:rPr lang="zh-CN" altLang="zh-CN" sz="2800" baseline="-25000" dirty="0">
                <a:uFillTx/>
                <a:ea typeface="黑体" panose="02010609060101010101" pitchFamily="2" charset="-122"/>
                <a:cs typeface="+mn-ea"/>
              </a:rPr>
              <a:t>kj</a:t>
            </a:r>
            <a:r>
              <a:rPr lang="zh-CN" altLang="zh-CN" sz="2800" dirty="0">
                <a:ea typeface="黑体" panose="02010609060101010101" pitchFamily="2" charset="-122"/>
                <a:cs typeface="+mn-ea"/>
              </a:rPr>
              <a:t>=0）,此时C 层次总排序权值如表。</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pic>
        <p:nvPicPr>
          <p:cNvPr id="2" name="图片 1"/>
          <p:cNvPicPr>
            <a:picLocks noChangeAspect="1"/>
          </p:cNvPicPr>
          <p:nvPr/>
        </p:nvPicPr>
        <p:blipFill>
          <a:blip r:embed="rId3"/>
          <a:stretch>
            <a:fillRect/>
          </a:stretch>
        </p:blipFill>
        <p:spPr>
          <a:xfrm>
            <a:off x="1266825" y="1376680"/>
            <a:ext cx="6817360" cy="431990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altLang="zh-CN" sz="2800" dirty="0">
                <a:ea typeface="黑体" panose="02010609060101010101" pitchFamily="2" charset="-122"/>
                <a:cs typeface="+mn-ea"/>
              </a:rPr>
              <a:t>6.层次总排序的一致性检验</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如果受B</a:t>
            </a:r>
            <a:r>
              <a:rPr lang="zh-CN" altLang="zh-CN" sz="2800" baseline="-25000" dirty="0">
                <a:solidFill>
                  <a:srgbClr val="000000"/>
                </a:solidFill>
                <a:uFillTx/>
                <a:ea typeface="黑体" panose="02010609060101010101" pitchFamily="2" charset="-122"/>
                <a:cs typeface="+mn-ea"/>
              </a:rPr>
              <a:t>j</a:t>
            </a:r>
            <a:r>
              <a:rPr lang="zh-CN" altLang="zh-CN" sz="2800" dirty="0">
                <a:ea typeface="黑体" panose="02010609060101010101" pitchFamily="2" charset="-122"/>
                <a:cs typeface="+mn-ea"/>
              </a:rPr>
              <a:t> 支配的C 层次某些元素通过两两比较所构成的判断矩阵的一致性指标为 CI</a:t>
            </a:r>
            <a:r>
              <a:rPr lang="zh-CN" altLang="zh-CN" sz="2800" baseline="-25000" dirty="0">
                <a:uFillTx/>
                <a:ea typeface="黑体" panose="02010609060101010101" pitchFamily="2" charset="-122"/>
                <a:cs typeface="+mn-ea"/>
              </a:rPr>
              <a:t>j</a:t>
            </a:r>
            <a:r>
              <a:rPr lang="zh-CN" altLang="zh-CN" sz="2800" dirty="0">
                <a:ea typeface="黑体" panose="02010609060101010101" pitchFamily="2" charset="-122"/>
                <a:cs typeface="+mn-ea"/>
              </a:rPr>
              <a:t>,相应的平</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均随机一致性指标为 RI</a:t>
            </a:r>
            <a:r>
              <a:rPr lang="zh-CN" altLang="zh-CN" sz="2800" baseline="-25000" dirty="0">
                <a:uFillTx/>
                <a:ea typeface="黑体" panose="02010609060101010101" pitchFamily="2" charset="-122"/>
                <a:cs typeface="+mn-ea"/>
              </a:rPr>
              <a:t>j</a:t>
            </a:r>
            <a:r>
              <a:rPr lang="zh-CN" altLang="zh-CN" sz="2800" dirty="0">
                <a:ea typeface="黑体" panose="02010609060101010101" pitchFamily="2" charset="-122"/>
                <a:cs typeface="+mn-ea"/>
              </a:rPr>
              <a:t>,则C 层次总排序一致性比率为</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当 CR≤0.1时,认为递阶层次结构在C 层次水平上的所有判断具有整体满意的一致性,否则需要重新调整判断矩阵的元素取值。</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graphicFrame>
        <p:nvGraphicFramePr>
          <p:cNvPr id="2" name="对象 -2147482497"/>
          <p:cNvGraphicFramePr>
            <a:graphicFrameLocks noChangeAspect="1"/>
          </p:cNvGraphicFramePr>
          <p:nvPr/>
        </p:nvGraphicFramePr>
        <p:xfrm>
          <a:off x="3311525" y="3153410"/>
          <a:ext cx="1755140" cy="1406525"/>
        </p:xfrm>
        <a:graphic>
          <a:graphicData uri="http://schemas.openxmlformats.org/presentationml/2006/ole">
            <mc:AlternateContent xmlns:mc="http://schemas.openxmlformats.org/markup-compatibility/2006">
              <mc:Choice xmlns:v="urn:schemas-microsoft-com:vml" Requires="v">
                <p:oleObj spid="_x0000_s8194" r:id="rId4" imgW="1104900" imgH="889000" progId="Equation.3">
                  <p:embed/>
                </p:oleObj>
              </mc:Choice>
              <mc:Fallback>
                <p:oleObj r:id="rId4" imgW="1104900" imgH="889000" progId="Equation.3">
                  <p:embed/>
                  <p:pic>
                    <p:nvPicPr>
                      <p:cNvPr id="0" name="图片 3075"/>
                      <p:cNvPicPr/>
                      <p:nvPr/>
                    </p:nvPicPr>
                    <p:blipFill>
                      <a:blip r:embed="rId5"/>
                      <a:stretch>
                        <a:fillRect/>
                      </a:stretch>
                    </p:blipFill>
                    <p:spPr>
                      <a:xfrm>
                        <a:off x="3311525" y="3153410"/>
                        <a:ext cx="1755140" cy="1406525"/>
                      </a:xfrm>
                      <a:prstGeom prst="rect">
                        <a:avLst/>
                      </a:prstGeom>
                      <a:noFill/>
                      <a:ln w="38100">
                        <a:noFill/>
                        <a:miter/>
                      </a:ln>
                    </p:spPr>
                  </p:pic>
                </p:oleObj>
              </mc:Fallback>
            </mc:AlternateContent>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（三） 仿真</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仿真是建立系统或决策问题的数学或逻辑模型,并以该模型进行试验,以获得对系统行为的认识或帮助解决决策问题的过程。</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常见的仿真有数字仿真、模型仿真和生物仿真。</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（四） 社会化标签</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社会化 标 签 是 一 种 灵 活 的、开 放 式 的 分 类 方 式,又 称 为 大 众 分 类 或 分 众 分 类（folksonomy）,是用户无约束地运用自由定义关键字的方式进行协作分类的一种工具。</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社会化标签结合了“分类”与“关键字”的特点,对于从海量数据中发现用户潜在兴趣,为用户推荐个性化服务有着很大的价值。</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63525" y="103695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（五） 粗糙集</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任何能由初等集合的并形成的集合称为精确集,否则称为粗糙集。</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每个粗糙集 X 都可用两个与之相关的精确集近似表示,即X 的上近似和下近似。</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下近似由所有包含于X 的初等集合的并构成,上近似由与 X 的交为非空的初等集合的并构成。</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上近似与下近似的差为边界域,粗糙集的边界域为非空,否则为精确集。</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边界域中的元素根据可用知识没有确定的分类,即它既不</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能划分到 X 中,也不能划分到 X 的补集中。</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近似集是粗糙集理论的两个最基本运算。</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设 K=（U,R）为一知识库,X⊆U 是R</a:t>
            </a:r>
            <a:r>
              <a:rPr lang="en-US" altLang="zh-CN" sz="2800" dirty="0">
                <a:ea typeface="黑体" panose="02010609060101010101" pitchFamily="2" charset="-122"/>
                <a:cs typeface="+mn-ea"/>
              </a:rPr>
              <a:t>—</a:t>
            </a:r>
            <a:r>
              <a:rPr lang="zh-CN" altLang="zh-CN" sz="2800" dirty="0">
                <a:ea typeface="黑体" panose="02010609060101010101" pitchFamily="2" charset="-122"/>
                <a:cs typeface="+mn-ea"/>
              </a:rPr>
              <a:t>粗糙集,则</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分别为 X 的R 下近似和R 上近似</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                       称为X 的R 边界域,                  称为X 的R 正域,                    称为X 的R 负域。</a:t>
            </a:r>
          </a:p>
        </p:txBody>
      </p:sp>
      <p:graphicFrame>
        <p:nvGraphicFramePr>
          <p:cNvPr id="2" name="对象 -2147482484"/>
          <p:cNvGraphicFramePr>
            <a:graphicFrameLocks noChangeAspect="1"/>
          </p:cNvGraphicFramePr>
          <p:nvPr/>
        </p:nvGraphicFramePr>
        <p:xfrm>
          <a:off x="1593850" y="2155825"/>
          <a:ext cx="5329555" cy="1223645"/>
        </p:xfrm>
        <a:graphic>
          <a:graphicData uri="http://schemas.openxmlformats.org/presentationml/2006/ole">
            <mc:AlternateContent xmlns:mc="http://schemas.openxmlformats.org/markup-compatibility/2006">
              <mc:Choice xmlns:v="urn:schemas-microsoft-com:vml" Requires="v">
                <p:oleObj spid="_x0000_s9221" r:id="rId4" imgW="2487930" imgH="571500" progId="Equation.3">
                  <p:embed/>
                </p:oleObj>
              </mc:Choice>
              <mc:Fallback>
                <p:oleObj r:id="rId4" imgW="2487930" imgH="571500" progId="Equation.3">
                  <p:embed/>
                  <p:pic>
                    <p:nvPicPr>
                      <p:cNvPr id="0" name="图片 3075"/>
                      <p:cNvPicPr/>
                      <p:nvPr/>
                    </p:nvPicPr>
                    <p:blipFill>
                      <a:blip r:embed="rId5"/>
                      <a:stretch>
                        <a:fillRect/>
                      </a:stretch>
                    </p:blipFill>
                    <p:spPr>
                      <a:xfrm>
                        <a:off x="1593850" y="2155825"/>
                        <a:ext cx="5329555" cy="1223645"/>
                      </a:xfrm>
                      <a:prstGeom prst="rect">
                        <a:avLst/>
                      </a:prstGeom>
                      <a:noFill/>
                      <a:ln w="38100">
                        <a:noFill/>
                        <a:miter/>
                      </a:ln>
                    </p:spPr>
                  </p:pic>
                </p:oleObj>
              </mc:Fallback>
            </mc:AlternateContent>
          </a:graphicData>
        </a:graphic>
      </p:graphicFrame>
      <p:graphicFrame>
        <p:nvGraphicFramePr>
          <p:cNvPr id="4" name="对象 -2147482480"/>
          <p:cNvGraphicFramePr>
            <a:graphicFrameLocks noChangeAspect="1"/>
          </p:cNvGraphicFramePr>
          <p:nvPr/>
        </p:nvGraphicFramePr>
        <p:xfrm>
          <a:off x="458470" y="4522470"/>
          <a:ext cx="2065655" cy="399415"/>
        </p:xfrm>
        <a:graphic>
          <a:graphicData uri="http://schemas.openxmlformats.org/presentationml/2006/ole">
            <mc:AlternateContent xmlns:mc="http://schemas.openxmlformats.org/markup-compatibility/2006">
              <mc:Choice xmlns:v="urn:schemas-microsoft-com:vml" Requires="v">
                <p:oleObj spid="_x0000_s9222" r:id="rId6" imgW="1116330" imgH="215900" progId="Equation.3">
                  <p:embed/>
                </p:oleObj>
              </mc:Choice>
              <mc:Fallback>
                <p:oleObj r:id="rId6" imgW="1116330" imgH="215900" progId="Equation.3">
                  <p:embed/>
                  <p:pic>
                    <p:nvPicPr>
                      <p:cNvPr id="0" name="图片 1"/>
                      <p:cNvPicPr/>
                      <p:nvPr/>
                    </p:nvPicPr>
                    <p:blipFill>
                      <a:blip r:embed="rId7"/>
                      <a:stretch>
                        <a:fillRect/>
                      </a:stretch>
                    </p:blipFill>
                    <p:spPr>
                      <a:xfrm>
                        <a:off x="458470" y="4522470"/>
                        <a:ext cx="2065655" cy="399415"/>
                      </a:xfrm>
                      <a:prstGeom prst="rect">
                        <a:avLst/>
                      </a:prstGeom>
                      <a:noFill/>
                      <a:ln w="38100">
                        <a:noFill/>
                        <a:miter/>
                      </a:ln>
                    </p:spPr>
                  </p:pic>
                </p:oleObj>
              </mc:Fallback>
            </mc:AlternateContent>
          </a:graphicData>
        </a:graphic>
      </p:graphicFrame>
      <p:graphicFrame>
        <p:nvGraphicFramePr>
          <p:cNvPr id="6" name="对象 -2147482477"/>
          <p:cNvGraphicFramePr>
            <a:graphicFrameLocks noChangeAspect="1"/>
          </p:cNvGraphicFramePr>
          <p:nvPr/>
        </p:nvGraphicFramePr>
        <p:xfrm>
          <a:off x="5606415" y="4626610"/>
          <a:ext cx="1734820" cy="377190"/>
        </p:xfrm>
        <a:graphic>
          <a:graphicData uri="http://schemas.openxmlformats.org/presentationml/2006/ole">
            <mc:AlternateContent xmlns:mc="http://schemas.openxmlformats.org/markup-compatibility/2006">
              <mc:Choice xmlns:v="urn:schemas-microsoft-com:vml" Requires="v">
                <p:oleObj spid="_x0000_s9223" r:id="rId8" imgW="875665" imgH="190500" progId="Equation.3">
                  <p:embed/>
                </p:oleObj>
              </mc:Choice>
              <mc:Fallback>
                <p:oleObj r:id="rId8" imgW="875665" imgH="190500" progId="Equation.3">
                  <p:embed/>
                  <p:pic>
                    <p:nvPicPr>
                      <p:cNvPr id="0" name="图片 3"/>
                      <p:cNvPicPr/>
                      <p:nvPr/>
                    </p:nvPicPr>
                    <p:blipFill>
                      <a:blip r:embed="rId9"/>
                      <a:stretch>
                        <a:fillRect/>
                      </a:stretch>
                    </p:blipFill>
                    <p:spPr>
                      <a:xfrm>
                        <a:off x="5606415" y="4626610"/>
                        <a:ext cx="1734820" cy="377190"/>
                      </a:xfrm>
                      <a:prstGeom prst="rect">
                        <a:avLst/>
                      </a:prstGeom>
                      <a:noFill/>
                      <a:ln w="38100">
                        <a:noFill/>
                        <a:miter/>
                      </a:ln>
                    </p:spPr>
                  </p:pic>
                </p:oleObj>
              </mc:Fallback>
            </mc:AlternateContent>
          </a:graphicData>
        </a:graphic>
      </p:graphicFrame>
      <p:graphicFrame>
        <p:nvGraphicFramePr>
          <p:cNvPr id="8" name="对象 -2147482474"/>
          <p:cNvGraphicFramePr>
            <a:graphicFrameLocks noChangeAspect="1"/>
          </p:cNvGraphicFramePr>
          <p:nvPr/>
        </p:nvGraphicFramePr>
        <p:xfrm>
          <a:off x="1113790" y="5003800"/>
          <a:ext cx="2044700" cy="414020"/>
        </p:xfrm>
        <a:graphic>
          <a:graphicData uri="http://schemas.openxmlformats.org/presentationml/2006/ole">
            <mc:AlternateContent xmlns:mc="http://schemas.openxmlformats.org/markup-compatibility/2006">
              <mc:Choice xmlns:v="urn:schemas-microsoft-com:vml" Requires="v">
                <p:oleObj spid="_x0000_s9224" r:id="rId10" imgW="1065530" imgH="215900" progId="Equation.3">
                  <p:embed/>
                </p:oleObj>
              </mc:Choice>
              <mc:Fallback>
                <p:oleObj r:id="rId10" imgW="1065530" imgH="215900" progId="Equation.3">
                  <p:embed/>
                  <p:pic>
                    <p:nvPicPr>
                      <p:cNvPr id="0" name="图片 4"/>
                      <p:cNvPicPr/>
                      <p:nvPr/>
                    </p:nvPicPr>
                    <p:blipFill>
                      <a:blip r:embed="rId11"/>
                      <a:stretch>
                        <a:fillRect/>
                      </a:stretch>
                    </p:blipFill>
                    <p:spPr>
                      <a:xfrm>
                        <a:off x="1113790" y="5003800"/>
                        <a:ext cx="2044700" cy="414020"/>
                      </a:xfrm>
                      <a:prstGeom prst="rect">
                        <a:avLst/>
                      </a:prstGeom>
                      <a:noFill/>
                      <a:ln w="38100">
                        <a:noFill/>
                        <a:miter/>
                      </a:ln>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sz="3600" dirty="0">
                <a:sym typeface="+mn-ea"/>
              </a:rPr>
              <a:t>第一节 物流信息资源概述</a:t>
            </a:r>
          </a:p>
        </p:txBody>
      </p:sp>
      <p:sp>
        <p:nvSpPr>
          <p:cNvPr id="2" name="内容占位符 1"/>
          <p:cNvSpPr>
            <a:spLocks noGrp="1"/>
          </p:cNvSpPr>
          <p:nvPr>
            <p:ph idx="1"/>
          </p:nvPr>
        </p:nvSpPr>
        <p:spPr/>
        <p:txBody>
          <a:bodyPr/>
          <a:lstStyle/>
          <a:p>
            <a:r>
              <a:rPr lang="zh-CN" altLang="zh-CN" dirty="0"/>
              <a:t>一、 物流信息资源管理概念</a:t>
            </a:r>
          </a:p>
          <a:p>
            <a:r>
              <a:rPr lang="zh-CN" altLang="en-US" dirty="0"/>
              <a:t>二、 物流信息资源管理过程</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正域内的对象一定属于 X,负域内的对象一定不属于 X,边界域内的对象可能属于 X。</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下近似中的对象反映了对象属于概念 X的充分条件,因而形成分类规则;上近似中的对象反映了对象属于概念 X 的必要条件,因而形成特征规则。</a:t>
            </a:r>
          </a:p>
        </p:txBody>
      </p:sp>
      <p:pic>
        <p:nvPicPr>
          <p:cNvPr id="2" name="图片 1"/>
          <p:cNvPicPr>
            <a:picLocks noChangeAspect="1"/>
          </p:cNvPicPr>
          <p:nvPr/>
        </p:nvPicPr>
        <p:blipFill>
          <a:blip r:embed="rId3"/>
          <a:stretch>
            <a:fillRect/>
          </a:stretch>
        </p:blipFill>
        <p:spPr>
          <a:xfrm>
            <a:off x="1472565" y="4219575"/>
            <a:ext cx="5379085" cy="256413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设 X⊆U 是R 粗糙集,则</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式中,α</a:t>
            </a:r>
            <a:r>
              <a:rPr lang="zh-CN" altLang="zh-CN" sz="2800" baseline="-25000" dirty="0">
                <a:solidFill>
                  <a:srgbClr val="000000"/>
                </a:solidFill>
                <a:uFillTx/>
                <a:ea typeface="黑体" panose="02010609060101010101" pitchFamily="2" charset="-122"/>
                <a:cs typeface="+mn-ea"/>
              </a:rPr>
              <a:t>R</a:t>
            </a:r>
            <a:r>
              <a:rPr lang="zh-CN" altLang="zh-CN" sz="2800" dirty="0">
                <a:ea typeface="黑体" panose="02010609060101010101" pitchFamily="2" charset="-122"/>
                <a:cs typeface="+mn-ea"/>
              </a:rPr>
              <a:t>（X）为 X 的R 精度,                       称为 X 的R 粗糙度。</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对于集合 X,精度反映了知识R 的完全程度,粗糙度反映了知识R 的不完全程度。</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graphicFrame>
        <p:nvGraphicFramePr>
          <p:cNvPr id="2" name="对象 -2147482244"/>
          <p:cNvGraphicFramePr>
            <a:graphicFrameLocks noChangeAspect="1"/>
          </p:cNvGraphicFramePr>
          <p:nvPr/>
        </p:nvGraphicFramePr>
        <p:xfrm>
          <a:off x="2053590" y="1927860"/>
          <a:ext cx="3670300" cy="868680"/>
        </p:xfrm>
        <a:graphic>
          <a:graphicData uri="http://schemas.openxmlformats.org/presentationml/2006/ole">
            <mc:AlternateContent xmlns:mc="http://schemas.openxmlformats.org/markup-compatibility/2006">
              <mc:Choice xmlns:v="urn:schemas-microsoft-com:vml" Requires="v">
                <p:oleObj spid="_x0000_s10243" r:id="rId4" imgW="1663065" imgH="393700" progId="Equation.3">
                  <p:embed/>
                </p:oleObj>
              </mc:Choice>
              <mc:Fallback>
                <p:oleObj r:id="rId4" imgW="1663065" imgH="393700" progId="Equation.3">
                  <p:embed/>
                  <p:pic>
                    <p:nvPicPr>
                      <p:cNvPr id="0" name="图片 3075"/>
                      <p:cNvPicPr/>
                      <p:nvPr/>
                    </p:nvPicPr>
                    <p:blipFill>
                      <a:blip r:embed="rId5"/>
                      <a:stretch>
                        <a:fillRect/>
                      </a:stretch>
                    </p:blipFill>
                    <p:spPr>
                      <a:xfrm>
                        <a:off x="2053590" y="1927860"/>
                        <a:ext cx="3670300" cy="868680"/>
                      </a:xfrm>
                      <a:prstGeom prst="rect">
                        <a:avLst/>
                      </a:prstGeom>
                      <a:noFill/>
                      <a:ln w="38100">
                        <a:noFill/>
                        <a:miter/>
                      </a:ln>
                    </p:spPr>
                  </p:pic>
                </p:oleObj>
              </mc:Fallback>
            </mc:AlternateContent>
          </a:graphicData>
        </a:graphic>
      </p:graphicFrame>
      <p:graphicFrame>
        <p:nvGraphicFramePr>
          <p:cNvPr id="4" name="对象 -2147482461"/>
          <p:cNvGraphicFramePr>
            <a:graphicFrameLocks noChangeAspect="1"/>
          </p:cNvGraphicFramePr>
          <p:nvPr/>
        </p:nvGraphicFramePr>
        <p:xfrm>
          <a:off x="4523740" y="2952115"/>
          <a:ext cx="1945640" cy="360680"/>
        </p:xfrm>
        <a:graphic>
          <a:graphicData uri="http://schemas.openxmlformats.org/presentationml/2006/ole">
            <mc:AlternateContent xmlns:mc="http://schemas.openxmlformats.org/markup-compatibility/2006">
              <mc:Choice xmlns:v="urn:schemas-microsoft-com:vml" Requires="v">
                <p:oleObj spid="_x0000_s10244" r:id="rId6" imgW="1028065" imgH="190500" progId="Equation.3">
                  <p:embed/>
                </p:oleObj>
              </mc:Choice>
              <mc:Fallback>
                <p:oleObj r:id="rId6" imgW="1028065" imgH="190500" progId="Equation.3">
                  <p:embed/>
                  <p:pic>
                    <p:nvPicPr>
                      <p:cNvPr id="0" name="图片 3"/>
                      <p:cNvPicPr/>
                      <p:nvPr/>
                    </p:nvPicPr>
                    <p:blipFill>
                      <a:blip r:embed="rId7"/>
                      <a:stretch>
                        <a:fillRect/>
                      </a:stretch>
                    </p:blipFill>
                    <p:spPr>
                      <a:xfrm>
                        <a:off x="4523740" y="2952115"/>
                        <a:ext cx="1945640" cy="360680"/>
                      </a:xfrm>
                      <a:prstGeom prst="rect">
                        <a:avLst/>
                      </a:prstGeom>
                      <a:noFill/>
                      <a:ln w="38100">
                        <a:noFill/>
                        <a:miter/>
                      </a:ln>
                    </p:spPr>
                  </p:pic>
                </p:oleObj>
              </mc:Fallback>
            </mc:AlternateContent>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根据可用知识R,论域中的任意对象x 与概念X 之间的关系也可用粗糙隶属函数进行定义</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式中,      为U/R 中含x 的块，显然               。</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隶属函数的值（称为隶属度）是一种条件概率,可以解释为</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        的确定度或            为        的不确定度。</a:t>
            </a:r>
          </a:p>
        </p:txBody>
      </p:sp>
      <p:graphicFrame>
        <p:nvGraphicFramePr>
          <p:cNvPr id="2" name="对象 -2147482452"/>
          <p:cNvGraphicFramePr>
            <a:graphicFrameLocks noChangeAspect="1"/>
          </p:cNvGraphicFramePr>
          <p:nvPr/>
        </p:nvGraphicFramePr>
        <p:xfrm>
          <a:off x="2969895" y="2437130"/>
          <a:ext cx="2651125" cy="743585"/>
        </p:xfrm>
        <a:graphic>
          <a:graphicData uri="http://schemas.openxmlformats.org/presentationml/2006/ole">
            <mc:AlternateContent xmlns:mc="http://schemas.openxmlformats.org/markup-compatibility/2006">
              <mc:Choice xmlns:v="urn:schemas-microsoft-com:vml" Requires="v">
                <p:oleObj spid="_x0000_s11271" r:id="rId4" imgW="1358265" imgH="381000" progId="Equation.3">
                  <p:embed/>
                </p:oleObj>
              </mc:Choice>
              <mc:Fallback>
                <p:oleObj r:id="rId4" imgW="1358265" imgH="381000" progId="Equation.3">
                  <p:embed/>
                  <p:pic>
                    <p:nvPicPr>
                      <p:cNvPr id="0" name="图片 5"/>
                      <p:cNvPicPr/>
                      <p:nvPr/>
                    </p:nvPicPr>
                    <p:blipFill>
                      <a:blip r:embed="rId5"/>
                      <a:stretch>
                        <a:fillRect/>
                      </a:stretch>
                    </p:blipFill>
                    <p:spPr>
                      <a:xfrm>
                        <a:off x="2969895" y="2437130"/>
                        <a:ext cx="2651125" cy="743585"/>
                      </a:xfrm>
                      <a:prstGeom prst="rect">
                        <a:avLst/>
                      </a:prstGeom>
                      <a:noFill/>
                      <a:ln w="38100">
                        <a:noFill/>
                        <a:miter/>
                      </a:ln>
                    </p:spPr>
                  </p:pic>
                </p:oleObj>
              </mc:Fallback>
            </mc:AlternateContent>
          </a:graphicData>
        </a:graphic>
      </p:graphicFrame>
      <p:graphicFrame>
        <p:nvGraphicFramePr>
          <p:cNvPr id="4" name="对象 -2147482451"/>
          <p:cNvGraphicFramePr>
            <a:graphicFrameLocks noChangeAspect="1"/>
          </p:cNvGraphicFramePr>
          <p:nvPr/>
        </p:nvGraphicFramePr>
        <p:xfrm>
          <a:off x="1127760" y="3411220"/>
          <a:ext cx="570230" cy="427355"/>
        </p:xfrm>
        <a:graphic>
          <a:graphicData uri="http://schemas.openxmlformats.org/presentationml/2006/ole">
            <mc:AlternateContent xmlns:mc="http://schemas.openxmlformats.org/markup-compatibility/2006">
              <mc:Choice xmlns:v="urn:schemas-microsoft-com:vml" Requires="v">
                <p:oleObj spid="_x0000_s11272" r:id="rId6" imgW="254000" imgH="190500" progId="Equation.3">
                  <p:embed/>
                </p:oleObj>
              </mc:Choice>
              <mc:Fallback>
                <p:oleObj r:id="rId6" imgW="254000" imgH="190500" progId="Equation.3">
                  <p:embed/>
                  <p:pic>
                    <p:nvPicPr>
                      <p:cNvPr id="0" name="图片 6"/>
                      <p:cNvPicPr/>
                      <p:nvPr/>
                    </p:nvPicPr>
                    <p:blipFill>
                      <a:blip r:embed="rId7"/>
                      <a:stretch>
                        <a:fillRect/>
                      </a:stretch>
                    </p:blipFill>
                    <p:spPr>
                      <a:xfrm>
                        <a:off x="1127760" y="3411220"/>
                        <a:ext cx="570230" cy="427355"/>
                      </a:xfrm>
                      <a:prstGeom prst="rect">
                        <a:avLst/>
                      </a:prstGeom>
                      <a:noFill/>
                      <a:ln w="38100">
                        <a:noFill/>
                        <a:miter/>
                      </a:ln>
                    </p:spPr>
                  </p:pic>
                </p:oleObj>
              </mc:Fallback>
            </mc:AlternateContent>
          </a:graphicData>
        </a:graphic>
      </p:graphicFrame>
      <p:graphicFrame>
        <p:nvGraphicFramePr>
          <p:cNvPr id="5" name="对象 -2147482448"/>
          <p:cNvGraphicFramePr>
            <a:graphicFrameLocks noChangeAspect="1"/>
          </p:cNvGraphicFramePr>
          <p:nvPr/>
        </p:nvGraphicFramePr>
        <p:xfrm>
          <a:off x="5621020" y="3397250"/>
          <a:ext cx="1479550" cy="441325"/>
        </p:xfrm>
        <a:graphic>
          <a:graphicData uri="http://schemas.openxmlformats.org/presentationml/2006/ole">
            <mc:AlternateContent xmlns:mc="http://schemas.openxmlformats.org/markup-compatibility/2006">
              <mc:Choice xmlns:v="urn:schemas-microsoft-com:vml" Requires="v">
                <p:oleObj spid="_x0000_s11273" r:id="rId8" imgW="723265" imgH="215900" progId="Equation.3">
                  <p:embed/>
                </p:oleObj>
              </mc:Choice>
              <mc:Fallback>
                <p:oleObj r:id="rId8" imgW="723265" imgH="215900" progId="Equation.3">
                  <p:embed/>
                  <p:pic>
                    <p:nvPicPr>
                      <p:cNvPr id="0" name="图片 7"/>
                      <p:cNvPicPr/>
                      <p:nvPr/>
                    </p:nvPicPr>
                    <p:blipFill>
                      <a:blip r:embed="rId9"/>
                      <a:stretch>
                        <a:fillRect/>
                      </a:stretch>
                    </p:blipFill>
                    <p:spPr>
                      <a:xfrm>
                        <a:off x="5621020" y="3397250"/>
                        <a:ext cx="1479550" cy="441325"/>
                      </a:xfrm>
                      <a:prstGeom prst="rect">
                        <a:avLst/>
                      </a:prstGeom>
                      <a:noFill/>
                      <a:ln w="38100">
                        <a:noFill/>
                        <a:miter/>
                      </a:ln>
                    </p:spPr>
                  </p:pic>
                </p:oleObj>
              </mc:Fallback>
            </mc:AlternateContent>
          </a:graphicData>
        </a:graphic>
      </p:graphicFrame>
      <p:graphicFrame>
        <p:nvGraphicFramePr>
          <p:cNvPr id="9" name="对象 -2147482447"/>
          <p:cNvGraphicFramePr>
            <a:graphicFrameLocks noChangeAspect="1"/>
          </p:cNvGraphicFramePr>
          <p:nvPr/>
        </p:nvGraphicFramePr>
        <p:xfrm>
          <a:off x="358775" y="4517390"/>
          <a:ext cx="768985" cy="329565"/>
        </p:xfrm>
        <a:graphic>
          <a:graphicData uri="http://schemas.openxmlformats.org/presentationml/2006/ole">
            <mc:AlternateContent xmlns:mc="http://schemas.openxmlformats.org/markup-compatibility/2006">
              <mc:Choice xmlns:v="urn:schemas-microsoft-com:vml" Requires="v">
                <p:oleObj spid="_x0000_s11274" r:id="rId10" imgW="355600" imgH="152400" progId="Equation.3">
                  <p:embed/>
                </p:oleObj>
              </mc:Choice>
              <mc:Fallback>
                <p:oleObj r:id="rId10" imgW="355600" imgH="152400" progId="Equation.3">
                  <p:embed/>
                  <p:pic>
                    <p:nvPicPr>
                      <p:cNvPr id="0" name="图片 8"/>
                      <p:cNvPicPr/>
                      <p:nvPr/>
                    </p:nvPicPr>
                    <p:blipFill>
                      <a:blip r:embed="rId11"/>
                      <a:stretch>
                        <a:fillRect/>
                      </a:stretch>
                    </p:blipFill>
                    <p:spPr>
                      <a:xfrm>
                        <a:off x="358775" y="4517390"/>
                        <a:ext cx="768985" cy="329565"/>
                      </a:xfrm>
                      <a:prstGeom prst="rect">
                        <a:avLst/>
                      </a:prstGeom>
                      <a:noFill/>
                      <a:ln w="38100">
                        <a:noFill/>
                        <a:miter/>
                      </a:ln>
                    </p:spPr>
                  </p:pic>
                </p:oleObj>
              </mc:Fallback>
            </mc:AlternateContent>
          </a:graphicData>
        </a:graphic>
      </p:graphicFrame>
      <p:graphicFrame>
        <p:nvGraphicFramePr>
          <p:cNvPr id="11" name="对象 -2147482446"/>
          <p:cNvGraphicFramePr>
            <a:graphicFrameLocks noChangeAspect="1"/>
          </p:cNvGraphicFramePr>
          <p:nvPr/>
        </p:nvGraphicFramePr>
        <p:xfrm>
          <a:off x="2969895" y="4472305"/>
          <a:ext cx="1036320" cy="419735"/>
        </p:xfrm>
        <a:graphic>
          <a:graphicData uri="http://schemas.openxmlformats.org/presentationml/2006/ole">
            <mc:AlternateContent xmlns:mc="http://schemas.openxmlformats.org/markup-compatibility/2006">
              <mc:Choice xmlns:v="urn:schemas-microsoft-com:vml" Requires="v">
                <p:oleObj spid="_x0000_s11275" r:id="rId12" imgW="532765" imgH="215900" progId="Equation.3">
                  <p:embed/>
                </p:oleObj>
              </mc:Choice>
              <mc:Fallback>
                <p:oleObj r:id="rId12" imgW="532765" imgH="215900" progId="Equation.3">
                  <p:embed/>
                  <p:pic>
                    <p:nvPicPr>
                      <p:cNvPr id="0" name="图片 9"/>
                      <p:cNvPicPr/>
                      <p:nvPr/>
                    </p:nvPicPr>
                    <p:blipFill>
                      <a:blip r:embed="rId13"/>
                      <a:stretch>
                        <a:fillRect/>
                      </a:stretch>
                    </p:blipFill>
                    <p:spPr>
                      <a:xfrm>
                        <a:off x="2969895" y="4472305"/>
                        <a:ext cx="1036320" cy="419735"/>
                      </a:xfrm>
                      <a:prstGeom prst="rect">
                        <a:avLst/>
                      </a:prstGeom>
                      <a:noFill/>
                      <a:ln w="38100">
                        <a:noFill/>
                        <a:miter/>
                      </a:ln>
                    </p:spPr>
                  </p:pic>
                </p:oleObj>
              </mc:Fallback>
            </mc:AlternateContent>
          </a:graphicData>
        </a:graphic>
      </p:graphicFrame>
      <p:graphicFrame>
        <p:nvGraphicFramePr>
          <p:cNvPr id="13" name="对象 -2147482447"/>
          <p:cNvGraphicFramePr>
            <a:graphicFrameLocks noChangeAspect="1"/>
          </p:cNvGraphicFramePr>
          <p:nvPr/>
        </p:nvGraphicFramePr>
        <p:xfrm>
          <a:off x="4451985" y="4517390"/>
          <a:ext cx="768985" cy="329565"/>
        </p:xfrm>
        <a:graphic>
          <a:graphicData uri="http://schemas.openxmlformats.org/presentationml/2006/ole">
            <mc:AlternateContent xmlns:mc="http://schemas.openxmlformats.org/markup-compatibility/2006">
              <mc:Choice xmlns:v="urn:schemas-microsoft-com:vml" Requires="v">
                <p:oleObj spid="_x0000_s11276" r:id="rId14" imgW="355600" imgH="152400" progId="Equation.3">
                  <p:embed/>
                </p:oleObj>
              </mc:Choice>
              <mc:Fallback>
                <p:oleObj r:id="rId14" imgW="355600" imgH="152400" progId="Equation.3">
                  <p:embed/>
                  <p:pic>
                    <p:nvPicPr>
                      <p:cNvPr id="0" name="图片 8"/>
                      <p:cNvPicPr/>
                      <p:nvPr/>
                    </p:nvPicPr>
                    <p:blipFill>
                      <a:blip r:embed="rId11"/>
                      <a:stretch>
                        <a:fillRect/>
                      </a:stretch>
                    </p:blipFill>
                    <p:spPr>
                      <a:xfrm>
                        <a:off x="4451985" y="4517390"/>
                        <a:ext cx="768985" cy="329565"/>
                      </a:xfrm>
                      <a:prstGeom prst="rect">
                        <a:avLst/>
                      </a:prstGeom>
                      <a:noFill/>
                      <a:ln w="38100">
                        <a:noFill/>
                        <a:miter/>
                      </a:ln>
                    </p:spPr>
                  </p:pic>
                </p:oleObj>
              </mc:Fallback>
            </mc:AlternateContent>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粗糙隶属函数可用来定义集合的近似和边界</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由于粗糙集所依赖的基础是对对象的分类,因此需要分析对于论域U 的某个分类                            的数字特征。</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graphicFrame>
        <p:nvGraphicFramePr>
          <p:cNvPr id="2" name="对象 -2147482444"/>
          <p:cNvGraphicFramePr>
            <a:graphicFrameLocks noChangeAspect="1"/>
          </p:cNvGraphicFramePr>
          <p:nvPr/>
        </p:nvGraphicFramePr>
        <p:xfrm>
          <a:off x="2118360" y="1942465"/>
          <a:ext cx="3348990" cy="495300"/>
        </p:xfrm>
        <a:graphic>
          <a:graphicData uri="http://schemas.openxmlformats.org/presentationml/2006/ole">
            <mc:AlternateContent xmlns:mc="http://schemas.openxmlformats.org/markup-compatibility/2006">
              <mc:Choice xmlns:v="urn:schemas-microsoft-com:vml" Requires="v">
                <p:oleObj spid="_x0000_s12293" r:id="rId4" imgW="1458595" imgH="215900" progId="Equation.3">
                  <p:embed/>
                </p:oleObj>
              </mc:Choice>
              <mc:Fallback>
                <p:oleObj r:id="rId4" imgW="1458595" imgH="215900" progId="Equation.3">
                  <p:embed/>
                  <p:pic>
                    <p:nvPicPr>
                      <p:cNvPr id="0" name="图片 3075"/>
                      <p:cNvPicPr/>
                      <p:nvPr/>
                    </p:nvPicPr>
                    <p:blipFill>
                      <a:blip r:embed="rId5"/>
                      <a:stretch>
                        <a:fillRect/>
                      </a:stretch>
                    </p:blipFill>
                    <p:spPr>
                      <a:xfrm>
                        <a:off x="2118360" y="1942465"/>
                        <a:ext cx="3348990" cy="495300"/>
                      </a:xfrm>
                      <a:prstGeom prst="rect">
                        <a:avLst/>
                      </a:prstGeom>
                      <a:noFill/>
                      <a:ln w="38100">
                        <a:noFill/>
                        <a:miter/>
                      </a:ln>
                    </p:spPr>
                  </p:pic>
                </p:oleObj>
              </mc:Fallback>
            </mc:AlternateContent>
          </a:graphicData>
        </a:graphic>
      </p:graphicFrame>
      <p:graphicFrame>
        <p:nvGraphicFramePr>
          <p:cNvPr id="4" name="对象 -2147482443"/>
          <p:cNvGraphicFramePr>
            <a:graphicFrameLocks noChangeAspect="1"/>
          </p:cNvGraphicFramePr>
          <p:nvPr/>
        </p:nvGraphicFramePr>
        <p:xfrm>
          <a:off x="2118360" y="2510155"/>
          <a:ext cx="3379470" cy="495300"/>
        </p:xfrm>
        <a:graphic>
          <a:graphicData uri="http://schemas.openxmlformats.org/presentationml/2006/ole">
            <mc:AlternateContent xmlns:mc="http://schemas.openxmlformats.org/markup-compatibility/2006">
              <mc:Choice xmlns:v="urn:schemas-microsoft-com:vml" Requires="v">
                <p:oleObj spid="_x0000_s12294" r:id="rId6" imgW="1471295" imgH="215900" progId="Equation.3">
                  <p:embed/>
                </p:oleObj>
              </mc:Choice>
              <mc:Fallback>
                <p:oleObj r:id="rId6" imgW="1471295" imgH="215900" progId="Equation.3">
                  <p:embed/>
                  <p:pic>
                    <p:nvPicPr>
                      <p:cNvPr id="0" name="图片 1"/>
                      <p:cNvPicPr/>
                      <p:nvPr/>
                    </p:nvPicPr>
                    <p:blipFill>
                      <a:blip r:embed="rId7"/>
                      <a:stretch>
                        <a:fillRect/>
                      </a:stretch>
                    </p:blipFill>
                    <p:spPr>
                      <a:xfrm>
                        <a:off x="2118360" y="2510155"/>
                        <a:ext cx="3379470" cy="495300"/>
                      </a:xfrm>
                      <a:prstGeom prst="rect">
                        <a:avLst/>
                      </a:prstGeom>
                      <a:noFill/>
                      <a:ln w="38100">
                        <a:noFill/>
                        <a:miter/>
                      </a:ln>
                    </p:spPr>
                  </p:pic>
                </p:oleObj>
              </mc:Fallback>
            </mc:AlternateContent>
          </a:graphicData>
        </a:graphic>
      </p:graphicFrame>
      <p:graphicFrame>
        <p:nvGraphicFramePr>
          <p:cNvPr id="6" name="对象 -2147482442"/>
          <p:cNvGraphicFramePr>
            <a:graphicFrameLocks noChangeAspect="1"/>
          </p:cNvGraphicFramePr>
          <p:nvPr/>
        </p:nvGraphicFramePr>
        <p:xfrm>
          <a:off x="2118360" y="3143885"/>
          <a:ext cx="3321685" cy="394970"/>
        </p:xfrm>
        <a:graphic>
          <a:graphicData uri="http://schemas.openxmlformats.org/presentationml/2006/ole">
            <mc:AlternateContent xmlns:mc="http://schemas.openxmlformats.org/markup-compatibility/2006">
              <mc:Choice xmlns:v="urn:schemas-microsoft-com:vml" Requires="v">
                <p:oleObj spid="_x0000_s12295" r:id="rId8" imgW="1813560" imgH="215900" progId="Equation.3">
                  <p:embed/>
                </p:oleObj>
              </mc:Choice>
              <mc:Fallback>
                <p:oleObj r:id="rId8" imgW="1813560" imgH="215900" progId="Equation.3">
                  <p:embed/>
                  <p:pic>
                    <p:nvPicPr>
                      <p:cNvPr id="0" name="图片 3"/>
                      <p:cNvPicPr/>
                      <p:nvPr/>
                    </p:nvPicPr>
                    <p:blipFill>
                      <a:blip r:embed="rId9"/>
                      <a:stretch>
                        <a:fillRect/>
                      </a:stretch>
                    </p:blipFill>
                    <p:spPr>
                      <a:xfrm>
                        <a:off x="2118360" y="3143885"/>
                        <a:ext cx="3321685" cy="394970"/>
                      </a:xfrm>
                      <a:prstGeom prst="rect">
                        <a:avLst/>
                      </a:prstGeom>
                      <a:noFill/>
                      <a:ln w="38100">
                        <a:noFill/>
                        <a:miter/>
                      </a:ln>
                    </p:spPr>
                  </p:pic>
                </p:oleObj>
              </mc:Fallback>
            </mc:AlternateContent>
          </a:graphicData>
        </a:graphic>
      </p:graphicFrame>
      <p:graphicFrame>
        <p:nvGraphicFramePr>
          <p:cNvPr id="8" name="对象 -2147482440"/>
          <p:cNvGraphicFramePr>
            <a:graphicFrameLocks noChangeAspect="1"/>
          </p:cNvGraphicFramePr>
          <p:nvPr/>
        </p:nvGraphicFramePr>
        <p:xfrm>
          <a:off x="3830320" y="3967480"/>
          <a:ext cx="2840355" cy="478790"/>
        </p:xfrm>
        <a:graphic>
          <a:graphicData uri="http://schemas.openxmlformats.org/presentationml/2006/ole">
            <mc:AlternateContent xmlns:mc="http://schemas.openxmlformats.org/markup-compatibility/2006">
              <mc:Choice xmlns:v="urn:schemas-microsoft-com:vml" Requires="v">
                <p:oleObj spid="_x0000_s12296" r:id="rId10" imgW="1129665" imgH="190500" progId="Equation.3">
                  <p:embed/>
                </p:oleObj>
              </mc:Choice>
              <mc:Fallback>
                <p:oleObj r:id="rId10" imgW="1129665" imgH="190500" progId="Equation.3">
                  <p:embed/>
                  <p:pic>
                    <p:nvPicPr>
                      <p:cNvPr id="0" name="图片 4"/>
                      <p:cNvPicPr/>
                      <p:nvPr/>
                    </p:nvPicPr>
                    <p:blipFill>
                      <a:blip r:embed="rId11"/>
                      <a:stretch>
                        <a:fillRect/>
                      </a:stretch>
                    </p:blipFill>
                    <p:spPr>
                      <a:xfrm>
                        <a:off x="3830320" y="3967480"/>
                        <a:ext cx="2840355" cy="478790"/>
                      </a:xfrm>
                      <a:prstGeom prst="rect">
                        <a:avLst/>
                      </a:prstGeom>
                      <a:noFill/>
                      <a:ln w="38100">
                        <a:noFill/>
                        <a:miter/>
                      </a:ln>
                    </p:spPr>
                  </p:pic>
                </p:oleObj>
              </mc:Fallback>
            </mc:AlternateContent>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设 K=（U,R）为一知识库,                       是U 上的一个划分,则</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式中,α</a:t>
            </a:r>
            <a:r>
              <a:rPr lang="zh-CN" altLang="zh-CN" sz="2800" baseline="-25000" dirty="0">
                <a:solidFill>
                  <a:srgbClr val="000000"/>
                </a:solidFill>
                <a:uFillTx/>
                <a:ea typeface="黑体" panose="02010609060101010101" pitchFamily="2" charset="-122"/>
                <a:cs typeface="+mn-ea"/>
              </a:rPr>
              <a:t>R</a:t>
            </a:r>
            <a:r>
              <a:rPr lang="zh-CN" altLang="zh-CN" sz="2800" dirty="0">
                <a:ea typeface="黑体" panose="02010609060101010101" pitchFamily="2" charset="-122"/>
                <a:cs typeface="+mn-ea"/>
              </a:rPr>
              <a:t>（F）与γ</a:t>
            </a:r>
            <a:r>
              <a:rPr lang="zh-CN" altLang="zh-CN" sz="2800" baseline="-25000" dirty="0">
                <a:solidFill>
                  <a:srgbClr val="000000"/>
                </a:solidFill>
                <a:uFillTx/>
                <a:ea typeface="黑体" panose="02010609060101010101" pitchFamily="2" charset="-122"/>
                <a:cs typeface="+mn-ea"/>
              </a:rPr>
              <a:t>R</a:t>
            </a:r>
            <a:r>
              <a:rPr lang="zh-CN" altLang="zh-CN" sz="2800" dirty="0">
                <a:ea typeface="黑体" panose="02010609060101010101" pitchFamily="2" charset="-122"/>
                <a:cs typeface="+mn-ea"/>
              </a:rPr>
              <a:t>（F）分别为F 的R 近似精度和R 近似质量。</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graphicFrame>
        <p:nvGraphicFramePr>
          <p:cNvPr id="2" name="对象 -2147482438"/>
          <p:cNvGraphicFramePr>
            <a:graphicFrameLocks noChangeAspect="1"/>
          </p:cNvGraphicFramePr>
          <p:nvPr/>
        </p:nvGraphicFramePr>
        <p:xfrm>
          <a:off x="4025900" y="1292860"/>
          <a:ext cx="2237740" cy="377190"/>
        </p:xfrm>
        <a:graphic>
          <a:graphicData uri="http://schemas.openxmlformats.org/presentationml/2006/ole">
            <mc:AlternateContent xmlns:mc="http://schemas.openxmlformats.org/markup-compatibility/2006">
              <mc:Choice xmlns:v="urn:schemas-microsoft-com:vml" Requires="v">
                <p:oleObj spid="_x0000_s13316" r:id="rId4" imgW="1129665" imgH="190500" progId="Equation.3">
                  <p:embed/>
                </p:oleObj>
              </mc:Choice>
              <mc:Fallback>
                <p:oleObj r:id="rId4" imgW="1129665" imgH="190500" progId="Equation.3">
                  <p:embed/>
                  <p:pic>
                    <p:nvPicPr>
                      <p:cNvPr id="0" name="图片 3075"/>
                      <p:cNvPicPr/>
                      <p:nvPr/>
                    </p:nvPicPr>
                    <p:blipFill>
                      <a:blip r:embed="rId5"/>
                      <a:stretch>
                        <a:fillRect/>
                      </a:stretch>
                    </p:blipFill>
                    <p:spPr>
                      <a:xfrm>
                        <a:off x="4025900" y="1292860"/>
                        <a:ext cx="2237740" cy="377190"/>
                      </a:xfrm>
                      <a:prstGeom prst="rect">
                        <a:avLst/>
                      </a:prstGeom>
                      <a:noFill/>
                      <a:ln w="38100">
                        <a:noFill/>
                        <a:miter/>
                      </a:ln>
                    </p:spPr>
                  </p:pic>
                </p:oleObj>
              </mc:Fallback>
            </mc:AlternateContent>
          </a:graphicData>
        </a:graphic>
      </p:graphicFrame>
      <p:graphicFrame>
        <p:nvGraphicFramePr>
          <p:cNvPr id="4" name="对象 -2147482436"/>
          <p:cNvGraphicFramePr>
            <a:graphicFrameLocks noChangeAspect="1"/>
          </p:cNvGraphicFramePr>
          <p:nvPr/>
        </p:nvGraphicFramePr>
        <p:xfrm>
          <a:off x="909320" y="2384425"/>
          <a:ext cx="2181860" cy="1230630"/>
        </p:xfrm>
        <a:graphic>
          <a:graphicData uri="http://schemas.openxmlformats.org/presentationml/2006/ole">
            <mc:AlternateContent xmlns:mc="http://schemas.openxmlformats.org/markup-compatibility/2006">
              <mc:Choice xmlns:v="urn:schemas-microsoft-com:vml" Requires="v">
                <p:oleObj spid="_x0000_s13317" r:id="rId6" imgW="1193165" imgH="673100" progId="Equation.3">
                  <p:embed/>
                </p:oleObj>
              </mc:Choice>
              <mc:Fallback>
                <p:oleObj r:id="rId6" imgW="1193165" imgH="673100" progId="Equation.3">
                  <p:embed/>
                  <p:pic>
                    <p:nvPicPr>
                      <p:cNvPr id="0" name="图片 1"/>
                      <p:cNvPicPr/>
                      <p:nvPr/>
                    </p:nvPicPr>
                    <p:blipFill>
                      <a:blip r:embed="rId7"/>
                      <a:stretch>
                        <a:fillRect/>
                      </a:stretch>
                    </p:blipFill>
                    <p:spPr>
                      <a:xfrm>
                        <a:off x="909320" y="2384425"/>
                        <a:ext cx="2181860" cy="1230630"/>
                      </a:xfrm>
                      <a:prstGeom prst="rect">
                        <a:avLst/>
                      </a:prstGeom>
                      <a:noFill/>
                      <a:ln w="38100">
                        <a:noFill/>
                        <a:miter/>
                      </a:ln>
                    </p:spPr>
                  </p:pic>
                </p:oleObj>
              </mc:Fallback>
            </mc:AlternateContent>
          </a:graphicData>
        </a:graphic>
      </p:graphicFrame>
      <p:graphicFrame>
        <p:nvGraphicFramePr>
          <p:cNvPr id="6" name="对象 -2147482435"/>
          <p:cNvGraphicFramePr>
            <a:graphicFrameLocks noChangeAspect="1"/>
          </p:cNvGraphicFramePr>
          <p:nvPr/>
        </p:nvGraphicFramePr>
        <p:xfrm>
          <a:off x="3352800" y="2475230"/>
          <a:ext cx="2439035" cy="1049655"/>
        </p:xfrm>
        <a:graphic>
          <a:graphicData uri="http://schemas.openxmlformats.org/presentationml/2006/ole">
            <mc:AlternateContent xmlns:mc="http://schemas.openxmlformats.org/markup-compatibility/2006">
              <mc:Choice xmlns:v="urn:schemas-microsoft-com:vml" Requires="v">
                <p:oleObj spid="_x0000_s13318" r:id="rId8" imgW="1180465" imgH="508000" progId="Equation.3">
                  <p:embed/>
                </p:oleObj>
              </mc:Choice>
              <mc:Fallback>
                <p:oleObj r:id="rId8" imgW="1180465" imgH="508000" progId="Equation.3">
                  <p:embed/>
                  <p:pic>
                    <p:nvPicPr>
                      <p:cNvPr id="0" name="图片 3"/>
                      <p:cNvPicPr/>
                      <p:nvPr/>
                    </p:nvPicPr>
                    <p:blipFill>
                      <a:blip r:embed="rId9"/>
                      <a:stretch>
                        <a:fillRect/>
                      </a:stretch>
                    </p:blipFill>
                    <p:spPr>
                      <a:xfrm>
                        <a:off x="3352800" y="2475230"/>
                        <a:ext cx="2439035" cy="1049655"/>
                      </a:xfrm>
                      <a:prstGeom prst="rect">
                        <a:avLst/>
                      </a:prstGeom>
                      <a:noFill/>
                      <a:ln w="38100">
                        <a:noFill/>
                        <a:miter/>
                      </a:ln>
                    </p:spPr>
                  </p:pic>
                </p:oleObj>
              </mc:Fallback>
            </mc:AlternateContent>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分类的近似精度给出了根据现有知识对对象进行分类时可能正确的决策的百分数,相当于规则的信度。</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近似质量给出了能正确分类的百分数,相当于规则的支持度。</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近似质量是非常重要的特征数字,它反映了知识R 相对于F 的分类能力。如果将R 看作决策表中的条件属性集,</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F 看成决策属性集,近似质量反映了F 对R 的依赖程度。</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63525" y="103695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（六） 协同过滤推荐</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与传统推荐方法不同,协同过滤推荐不比较资源与用户模型之间的相似性,而是通过用户对资源的评价来发现用户之间的相似性,把具有相似兴趣的用户分为一个用户群体,当用户对某资源感兴趣时,就把该资源推荐给同在一个群体的其他用户</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63525" y="103695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基于用户的协同过滤方法是指用相似统计的方法得到具有相似爱好或者兴趣的相邻用户来进行推荐</a:t>
            </a: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）收集用户的兴趣信息</a:t>
            </a:r>
          </a:p>
          <a:p>
            <a:pPr marL="0" marR="0" lvl="0" indent="0" algn="l" rtl="0" eaLnBrk="1" fontAlgn="base" latinLnBrk="0" hangingPunct="1">
              <a:lnSpc>
                <a:spcPct val="110000"/>
              </a:lnSpc>
              <a:spcBef>
                <a:spcPts val="600"/>
              </a:spcBef>
              <a:buFont typeface="Wingdings" panose="05000000000000000000" pitchFamily="2" charset="2"/>
              <a:buNone/>
            </a:pPr>
            <a:r>
              <a:rPr lang="zh-CN" altLang="en-US"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）最近邻搜索</a:t>
            </a:r>
          </a:p>
          <a:p>
            <a:pPr marL="0" marR="0" lvl="0" indent="0" algn="l" rtl="0" eaLnBrk="1" fontAlgn="base" latinLnBrk="0" hangingPunct="1">
              <a:lnSpc>
                <a:spcPct val="110000"/>
              </a:lnSpc>
              <a:spcBef>
                <a:spcPts val="600"/>
              </a:spcBef>
              <a:buFont typeface="Wingdings" panose="05000000000000000000" pitchFamily="2" charset="2"/>
              <a:buNone/>
            </a:pPr>
            <a:r>
              <a:rPr lang="zh-CN" altLang="en-US"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）产生推荐结果</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63525" y="103695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基于项目方法的步骤:</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a:t>
            </a:r>
            <a:r>
              <a:rPr lang="en-US" altLang="zh-CN" sz="2800" dirty="0">
                <a:ea typeface="黑体" panose="02010609060101010101" pitchFamily="2" charset="-122"/>
                <a:cs typeface="+mn-ea"/>
                <a:sym typeface="+mn-ea"/>
              </a:rPr>
              <a:t>1</a:t>
            </a:r>
            <a:r>
              <a:rPr lang="zh-CN" altLang="en-US" sz="2800" dirty="0">
                <a:ea typeface="黑体" panose="02010609060101010101" pitchFamily="2" charset="-122"/>
                <a:cs typeface="+mn-ea"/>
                <a:sym typeface="+mn-ea"/>
              </a:rPr>
              <a:t>）</a:t>
            </a:r>
            <a:r>
              <a:rPr lang="zh-CN" altLang="zh-CN" sz="2800" dirty="0">
                <a:ea typeface="黑体" panose="02010609060101010101" pitchFamily="2" charset="-122"/>
                <a:cs typeface="+mn-ea"/>
                <a:sym typeface="+mn-ea"/>
              </a:rPr>
              <a:t>得到用户—项目的评分数据</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a:t>
            </a:r>
            <a:r>
              <a:rPr lang="en-US" altLang="zh-CN" sz="2800" dirty="0">
                <a:ea typeface="黑体" panose="02010609060101010101" pitchFamily="2" charset="-122"/>
                <a:cs typeface="+mn-ea"/>
                <a:sym typeface="+mn-ea"/>
              </a:rPr>
              <a:t>2</a:t>
            </a:r>
            <a:r>
              <a:rPr lang="zh-CN" altLang="en-US" sz="2800" dirty="0">
                <a:ea typeface="黑体" panose="02010609060101010101" pitchFamily="2" charset="-122"/>
                <a:cs typeface="+mn-ea"/>
                <a:sym typeface="+mn-ea"/>
              </a:rPr>
              <a:t>）</a:t>
            </a:r>
            <a:r>
              <a:rPr lang="zh-CN" altLang="zh-CN" sz="2800" dirty="0">
                <a:ea typeface="黑体" panose="02010609060101010101" pitchFamily="2" charset="-122"/>
                <a:cs typeface="+mn-ea"/>
                <a:sym typeface="+mn-ea"/>
              </a:rPr>
              <a:t>针对项的最近邻搜索</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a:t>
            </a:r>
            <a:r>
              <a:rPr lang="en-US" altLang="zh-CN" sz="2800" dirty="0">
                <a:ea typeface="黑体" panose="02010609060101010101" pitchFamily="2" charset="-122"/>
                <a:cs typeface="+mn-ea"/>
                <a:sym typeface="+mn-ea"/>
              </a:rPr>
              <a:t>3</a:t>
            </a:r>
            <a:r>
              <a:rPr lang="zh-CN" altLang="en-US" sz="2800" dirty="0">
                <a:ea typeface="黑体" panose="02010609060101010101" pitchFamily="2" charset="-122"/>
                <a:cs typeface="+mn-ea"/>
                <a:sym typeface="+mn-ea"/>
              </a:rPr>
              <a:t>）</a:t>
            </a:r>
            <a:r>
              <a:rPr lang="zh-CN" altLang="zh-CN" sz="2800" dirty="0">
                <a:ea typeface="黑体" panose="02010609060101010101" pitchFamily="2" charset="-122"/>
                <a:cs typeface="+mn-ea"/>
                <a:sym typeface="+mn-ea"/>
              </a:rPr>
              <a:t>产生推荐</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63525" y="103695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基于内容的推荐过程如下</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a:t>
            </a:r>
            <a:r>
              <a:rPr lang="en-US" altLang="zh-CN" sz="2800" dirty="0">
                <a:ea typeface="黑体" panose="02010609060101010101" pitchFamily="2" charset="-122"/>
                <a:cs typeface="+mn-ea"/>
                <a:sym typeface="+mn-ea"/>
              </a:rPr>
              <a:t>1</a:t>
            </a:r>
            <a:r>
              <a:rPr lang="zh-CN" altLang="en-US" sz="2800" dirty="0">
                <a:ea typeface="黑体" panose="02010609060101010101" pitchFamily="2" charset="-122"/>
                <a:cs typeface="+mn-ea"/>
                <a:sym typeface="+mn-ea"/>
              </a:rPr>
              <a:t>）</a:t>
            </a:r>
            <a:r>
              <a:rPr lang="zh-CN" altLang="zh-CN" sz="2800" dirty="0">
                <a:ea typeface="黑体" panose="02010609060101010101" pitchFamily="2" charset="-122"/>
                <a:cs typeface="+mn-ea"/>
                <a:sym typeface="+mn-ea"/>
              </a:rPr>
              <a:t>抽取项目的内容特征,得到项目的特征词向量</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a:t>
            </a:r>
            <a:r>
              <a:rPr lang="en-US" altLang="zh-CN" sz="2800" dirty="0">
                <a:ea typeface="黑体" panose="02010609060101010101" pitchFamily="2" charset="-122"/>
                <a:cs typeface="+mn-ea"/>
                <a:sym typeface="+mn-ea"/>
              </a:rPr>
              <a:t>2</a:t>
            </a:r>
            <a:r>
              <a:rPr lang="zh-CN" altLang="en-US" sz="2800" dirty="0">
                <a:ea typeface="黑体" panose="02010609060101010101" pitchFamily="2" charset="-122"/>
                <a:cs typeface="+mn-ea"/>
                <a:sym typeface="+mn-ea"/>
              </a:rPr>
              <a:t>）</a:t>
            </a:r>
            <a:r>
              <a:rPr lang="zh-CN" altLang="zh-CN" sz="2800" dirty="0">
                <a:ea typeface="黑体" panose="02010609060101010101" pitchFamily="2" charset="-122"/>
                <a:cs typeface="+mn-ea"/>
                <a:sym typeface="+mn-ea"/>
              </a:rPr>
              <a:t> 根据用户的个人信息,获取用户的兴趣偏好;</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a:t>
            </a:r>
            <a:r>
              <a:rPr lang="en-US" altLang="zh-CN" sz="2800" dirty="0">
                <a:ea typeface="黑体" panose="02010609060101010101" pitchFamily="2" charset="-122"/>
                <a:cs typeface="+mn-ea"/>
                <a:sym typeface="+mn-ea"/>
              </a:rPr>
              <a:t>3</a:t>
            </a:r>
            <a:r>
              <a:rPr lang="zh-CN" altLang="en-US" sz="2800" dirty="0">
                <a:ea typeface="黑体" panose="02010609060101010101" pitchFamily="2" charset="-122"/>
                <a:cs typeface="+mn-ea"/>
                <a:sym typeface="+mn-ea"/>
              </a:rPr>
              <a:t>）</a:t>
            </a:r>
            <a:r>
              <a:rPr lang="zh-CN" altLang="zh-CN" sz="2800" dirty="0">
                <a:ea typeface="黑体" panose="02010609060101010101" pitchFamily="2" charset="-122"/>
                <a:cs typeface="+mn-ea"/>
                <a:sym typeface="+mn-ea"/>
              </a:rPr>
              <a:t>寻找项目特征与用户兴趣相匹配的项目,产生推荐。</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一、</a:t>
            </a:r>
            <a:r>
              <a:rPr altLang="zh-CN" dirty="0">
                <a:sym typeface="+mn-ea"/>
              </a:rPr>
              <a:t>物流信息资源管理概念</a:t>
            </a:r>
            <a:endParaRPr lang="zh-CN" altLang="zh-CN" dirty="0"/>
          </a:p>
        </p:txBody>
      </p:sp>
      <p:sp>
        <p:nvSpPr>
          <p:cNvPr id="3" name="内容占位符 2"/>
          <p:cNvSpPr>
            <a:spLocks noGrp="1"/>
          </p:cNvSpPr>
          <p:nvPr>
            <p:ph idx="1"/>
          </p:nvPr>
        </p:nvSpPr>
        <p:spPr>
          <a:xfrm>
            <a:off x="370840" y="1213485"/>
            <a:ext cx="8543290" cy="4935855"/>
          </a:xfrm>
        </p:spPr>
        <p:txBody>
          <a:bodyPr/>
          <a:lstStyle/>
          <a:p>
            <a:pPr marL="0" marR="0" lvl="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物流信息资源管理是物流信息管理发展的阶段性成果,随着管理技术和信息资源自身边界的泛化,物流信息资源管理将迎来新的管理阶段———物流知识管理</a:t>
            </a:r>
          </a:p>
          <a:p>
            <a:pPr marR="0" lvl="0" indent="-342900" algn="l" rtl="0" latinLnBrk="0">
              <a:lnSpc>
                <a:spcPct val="110000"/>
              </a:lnSpc>
              <a:spcBef>
                <a:spcPts val="600"/>
              </a:spcBef>
              <a:buFont typeface="Wingdings" panose="05000000000000000000" pitchFamily="2" charset="2"/>
            </a:pPr>
            <a:endParaRPr lang="zh-CN" altLang="zh-CN" sz="3200" dirty="0">
              <a:sym typeface="+mn-ea"/>
            </a:endParaRPr>
          </a:p>
          <a:p>
            <a:pPr marR="0" lvl="0" indent="-342900" algn="l" rtl="0" latinLnBrk="0">
              <a:lnSpc>
                <a:spcPct val="110000"/>
              </a:lnSpc>
              <a:spcBef>
                <a:spcPts val="600"/>
              </a:spcBef>
              <a:buFont typeface="Wingdings" panose="05000000000000000000" pitchFamily="2" charset="2"/>
            </a:pPr>
            <a:r>
              <a:rPr lang="zh-CN" altLang="zh-CN" sz="3200" dirty="0">
                <a:sym typeface="+mn-ea"/>
              </a:rPr>
              <a:t>（一） 提高物流知识管理在企业内的认知度</a:t>
            </a:r>
          </a:p>
          <a:p>
            <a:pPr marL="0" marR="0" lvl="0" indent="0" algn="l" rtl="0" latinLnBrk="0">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有必要在企业内部对员工进行相关培训,从概念到特点</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以及流程,让他们在头脑里先有一个明确的感性认识,并真正愿意从心理上去接受它,主动参与进来。</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63525" y="103695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采用的组合思路,将组合思路分成后融合、前融合和中融合三类。</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a:t>
            </a:r>
            <a:r>
              <a:rPr lang="en-US" altLang="zh-CN" sz="2800" dirty="0">
                <a:ea typeface="黑体" panose="02010609060101010101" pitchFamily="2" charset="-122"/>
                <a:cs typeface="+mn-ea"/>
                <a:sym typeface="+mn-ea"/>
              </a:rPr>
              <a:t>1</a:t>
            </a:r>
            <a:r>
              <a:rPr lang="zh-CN" altLang="en-US" sz="2800" dirty="0">
                <a:ea typeface="黑体" panose="02010609060101010101" pitchFamily="2" charset="-122"/>
                <a:cs typeface="+mn-ea"/>
                <a:sym typeface="+mn-ea"/>
              </a:rPr>
              <a:t>）</a:t>
            </a:r>
            <a:r>
              <a:rPr lang="zh-CN" altLang="zh-CN" sz="2800" dirty="0">
                <a:ea typeface="黑体" panose="02010609060101010101" pitchFamily="2" charset="-122"/>
                <a:cs typeface="+mn-ea"/>
                <a:sym typeface="+mn-ea"/>
              </a:rPr>
              <a:t>后融合。融合两种或两种以上的推荐方法各自产生的推荐结果。</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a:t>
            </a:r>
            <a:r>
              <a:rPr lang="en-US" altLang="zh-CN" sz="2800" dirty="0">
                <a:ea typeface="黑体" panose="02010609060101010101" pitchFamily="2" charset="-122"/>
                <a:cs typeface="+mn-ea"/>
                <a:sym typeface="+mn-ea"/>
              </a:rPr>
              <a:t>2</a:t>
            </a:r>
            <a:r>
              <a:rPr lang="zh-CN" altLang="en-US" sz="2800" dirty="0">
                <a:ea typeface="黑体" panose="02010609060101010101" pitchFamily="2" charset="-122"/>
                <a:cs typeface="+mn-ea"/>
                <a:sym typeface="+mn-ea"/>
              </a:rPr>
              <a:t>）</a:t>
            </a:r>
            <a:r>
              <a:rPr lang="zh-CN" altLang="zh-CN" sz="2800" dirty="0">
                <a:ea typeface="黑体" panose="02010609060101010101" pitchFamily="2" charset="-122"/>
                <a:cs typeface="+mn-ea"/>
                <a:sym typeface="+mn-ea"/>
              </a:rPr>
              <a:t>中融合。以某一种推荐方法为框架,融合另一种推荐方法。</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a:t>
            </a:r>
            <a:r>
              <a:rPr lang="en-US" altLang="zh-CN" sz="2800" dirty="0">
                <a:ea typeface="黑体" panose="02010609060101010101" pitchFamily="2" charset="-122"/>
                <a:cs typeface="+mn-ea"/>
                <a:sym typeface="+mn-ea"/>
              </a:rPr>
              <a:t>3</a:t>
            </a:r>
            <a:r>
              <a:rPr lang="zh-CN" altLang="en-US" sz="2800" dirty="0">
                <a:ea typeface="黑体" panose="02010609060101010101" pitchFamily="2" charset="-122"/>
                <a:cs typeface="+mn-ea"/>
                <a:sym typeface="+mn-ea"/>
              </a:rPr>
              <a:t>）</a:t>
            </a:r>
            <a:r>
              <a:rPr lang="zh-CN" altLang="zh-CN" sz="2800" dirty="0">
                <a:ea typeface="黑体" panose="02010609060101010101" pitchFamily="2" charset="-122"/>
                <a:cs typeface="+mn-ea"/>
                <a:sym typeface="+mn-ea"/>
              </a:rPr>
              <a:t>前融合。直接融合各种推荐方法</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63525" y="103695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（七） 决策表技术</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决策表由四个部分组成:</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左上方是条件说明,列出了所有可能的条件;</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左下方是动作说明,列出了所有可能采取的动作;</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右上方是条件组合,是针对各种条件给出的多种条件取值的组合;</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4</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右下方是动作组合,指出了在某种条件取值的组合情况下所采取的动作。</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63525" y="103695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要获得最终的决策表,通常需要绘制三张表</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定义条件的取值及含义</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其次按照所有组合状态绘制出初始决策表</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将相关列合并成为最终的决策表</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pPr algn="l">
              <a:buClrTx/>
              <a:buSzTx/>
              <a:buFontTx/>
            </a:pPr>
            <a:r>
              <a:rPr altLang="zh-CN" sz="4400" dirty="0"/>
              <a:t>二、 信息资源组织方法</a:t>
            </a:r>
          </a:p>
        </p:txBody>
      </p:sp>
      <p:sp>
        <p:nvSpPr>
          <p:cNvPr id="3" name="内容占位符 2"/>
          <p:cNvSpPr>
            <a:spLocks noGrp="1"/>
          </p:cNvSpPr>
          <p:nvPr>
            <p:ph idx="1"/>
          </p:nvPr>
        </p:nvSpPr>
        <p:spPr>
          <a:xfrm>
            <a:off x="263525" y="103695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运用决策表来描述决策逻辑,通常包括以下几个步骤。</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（1）分析、确定决策逻辑涉及的条件,列在决策表的左上方。</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（2）分析、确定每个条件的取值情况。</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（3）列出条件的所有组合情况,标在决策表的右上方。</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（4）分析、确定决策逻辑涉及的动作,列在决策表的左下方。</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（5）决定各种条件组合下所采取的行动,画在决策表的右下方。</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（6）应用合并规则,化简决策表。</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sz="4000" dirty="0"/>
              <a:t>三、</a:t>
            </a:r>
            <a:r>
              <a:rPr sz="4000" dirty="0">
                <a:sym typeface="+mn-ea"/>
              </a:rPr>
              <a:t>面向模型的信息资源管理</a:t>
            </a:r>
          </a:p>
        </p:txBody>
      </p:sp>
      <p:sp>
        <p:nvSpPr>
          <p:cNvPr id="3" name="内容占位符 2"/>
          <p:cNvSpPr>
            <a:spLocks noGrp="1"/>
          </p:cNvSpPr>
          <p:nvPr>
            <p:ph idx="1"/>
          </p:nvPr>
        </p:nvSpPr>
        <p:spPr>
          <a:xfrm>
            <a:off x="263525" y="980440"/>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（一） 信息编码</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信息编码(informationcoding)是为了方便信息的存储、检索和使用,在进行信息处理时赋予信息元素以代码的过程,即用不同的代码与各种信息中的基本单位</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组成部分建立一一对应的关系。</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信息编码一般有以下六个步骤:</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（1）确定系统目标。（2）信息调查分析。</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（3）确定清单。（4）制定编码规则。</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（5）建立编码系统。（6）验证</a:t>
            </a:r>
          </a:p>
          <a:p>
            <a:pPr marL="0" marR="0" lvl="0" indent="0" algn="l" rtl="0" eaLnBrk="1" fontAlgn="base" latinLnBrk="0" hangingPunct="1">
              <a:lnSpc>
                <a:spcPct val="110000"/>
              </a:lnSpc>
              <a:spcBef>
                <a:spcPts val="600"/>
              </a:spcBef>
              <a:buFont typeface="Wingdings" panose="05000000000000000000" pitchFamily="2" charset="2"/>
              <a:buNone/>
            </a:pPr>
            <a:endParaRPr lang="en-US" altLang="zh-CN" sz="2800" dirty="0">
              <a:ea typeface="黑体" panose="02010609060101010101" pitchFamily="2" charset="-122"/>
              <a:cs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sz="4000" dirty="0"/>
              <a:t>三、</a:t>
            </a:r>
            <a:r>
              <a:rPr sz="4000" dirty="0">
                <a:sym typeface="+mn-ea"/>
              </a:rPr>
              <a:t>面向模型的信息资源管理</a:t>
            </a:r>
          </a:p>
        </p:txBody>
      </p:sp>
      <p:sp>
        <p:nvSpPr>
          <p:cNvPr id="3" name="内容占位符 2"/>
          <p:cNvSpPr>
            <a:spLocks noGrp="1"/>
          </p:cNvSpPr>
          <p:nvPr>
            <p:ph idx="1"/>
          </p:nvPr>
        </p:nvSpPr>
        <p:spPr>
          <a:xfrm>
            <a:off x="263525" y="980440"/>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a:t>
            </a:r>
            <a:r>
              <a:rPr lang="zh-CN" altLang="en-US" sz="3200" dirty="0"/>
              <a:t>二</a:t>
            </a:r>
            <a:r>
              <a:rPr lang="zh-CN" altLang="zh-CN" sz="3200" dirty="0"/>
              <a:t>） 数据仓库与数据挖掘</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数据仓库(datawarehouse)是一个面向主题的(subjectoriented)、集成的(integrated)、相对稳定的(non-volatile)、反映历史变化(timevariant)的数据集合,用于支持管理决策(decisionmakingsupport)。</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数据挖掘是从大量的、不完全的、有噪声的、模糊的、随机的实际应用数据中,提取隐含在其中的、人们事先不知道的但又是潜在有用的信息和知识的过程。</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sz="4000" dirty="0"/>
              <a:t>三、</a:t>
            </a:r>
            <a:r>
              <a:rPr sz="4000" dirty="0">
                <a:sym typeface="+mn-ea"/>
              </a:rPr>
              <a:t>面向模型的信息资源管理</a:t>
            </a:r>
          </a:p>
        </p:txBody>
      </p:sp>
      <p:sp>
        <p:nvSpPr>
          <p:cNvPr id="3" name="内容占位符 2"/>
          <p:cNvSpPr>
            <a:spLocks noGrp="1"/>
          </p:cNvSpPr>
          <p:nvPr>
            <p:ph idx="1"/>
          </p:nvPr>
        </p:nvSpPr>
        <p:spPr>
          <a:xfrm>
            <a:off x="263525"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数据挖掘的基本原则是关联规则。</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关联规则的主要任务是计算频繁集,其中第一步可以划分成两小步,计算候选集和计算频繁集;第二步是根据第一步中的频繁集,生成关联规则。</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在迭代计算频繁集要满足其支持度大于或等于Min_suoport,生成规则也要大于或等于Min_conf</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在关联规则中,Apriori算法是典型的算法。</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zh-CN" sz="3600" dirty="0"/>
              <a:t>第三节</a:t>
            </a:r>
            <a:r>
              <a:rPr lang="en-US" altLang="zh-CN" sz="3600" dirty="0"/>
              <a:t>  </a:t>
            </a:r>
            <a:r>
              <a:rPr sz="3600" dirty="0">
                <a:sym typeface="+mn-ea"/>
              </a:rPr>
              <a:t>物流信息资源开发</a:t>
            </a:r>
          </a:p>
        </p:txBody>
      </p:sp>
      <p:sp>
        <p:nvSpPr>
          <p:cNvPr id="2" name="内容占位符 1"/>
          <p:cNvSpPr>
            <a:spLocks noGrp="1"/>
          </p:cNvSpPr>
          <p:nvPr>
            <p:ph idx="1"/>
          </p:nvPr>
        </p:nvSpPr>
        <p:spPr>
          <a:xfrm>
            <a:off x="235585" y="1195070"/>
            <a:ext cx="8785225" cy="4935855"/>
          </a:xfrm>
        </p:spPr>
        <p:txBody>
          <a:bodyPr/>
          <a:lstStyle/>
          <a:p>
            <a:r>
              <a:rPr lang="zh-CN" altLang="zh-CN" dirty="0"/>
              <a:t>一、 物流产业信息资源测度</a:t>
            </a:r>
          </a:p>
          <a:p>
            <a:r>
              <a:rPr dirty="0"/>
              <a:t>二、 物流信息资源服务</a:t>
            </a:r>
          </a:p>
          <a:p>
            <a:endParaRPr lang="zh-CN" dirty="0">
              <a:sym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a:t>
            </a:r>
            <a:r>
              <a:rPr altLang="zh-CN" sz="4000" dirty="0">
                <a:sym typeface="+mn-ea"/>
              </a:rPr>
              <a:t>物流产业信息资源测度</a:t>
            </a:r>
            <a:endParaRPr sz="4000" dirty="0"/>
          </a:p>
        </p:txBody>
      </p:sp>
      <p:sp>
        <p:nvSpPr>
          <p:cNvPr id="3" name="内容占位符 2"/>
          <p:cNvSpPr>
            <a:spLocks noGrp="1"/>
          </p:cNvSpPr>
          <p:nvPr>
            <p:ph idx="1"/>
          </p:nvPr>
        </p:nvSpPr>
        <p:spPr>
          <a:xfrm>
            <a:off x="207010" y="980440"/>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(一) Hoover 系数</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Hoover系数具体计算方法如下：</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首先,计算区位商</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式中,LQ</a:t>
            </a:r>
            <a:r>
              <a:rPr lang="zh-CN" altLang="zh-CN" sz="2800" baseline="-25000" dirty="0">
                <a:solidFill>
                  <a:srgbClr val="000000"/>
                </a:solidFill>
                <a:uFillTx/>
                <a:ea typeface="黑体" panose="02010609060101010101" pitchFamily="2" charset="-122"/>
                <a:cs typeface="+mn-ea"/>
              </a:rPr>
              <a:t>ij</a:t>
            </a:r>
            <a:r>
              <a:rPr lang="zh-CN" altLang="zh-CN" sz="2800" dirty="0">
                <a:ea typeface="黑体" panose="02010609060101010101" pitchFamily="2" charset="-122"/>
                <a:cs typeface="+mn-ea"/>
              </a:rPr>
              <a:t> 为区域j在行业i上的区位商;Output</a:t>
            </a:r>
            <a:r>
              <a:rPr lang="zh-CN" altLang="zh-CN" sz="2800" baseline="-25000" dirty="0">
                <a:uFillTx/>
                <a:ea typeface="黑体" panose="02010609060101010101" pitchFamily="2" charset="-122"/>
                <a:cs typeface="+mn-ea"/>
              </a:rPr>
              <a:t>ij</a:t>
            </a:r>
            <a:r>
              <a:rPr lang="zh-CN" altLang="zh-CN" sz="2800" dirty="0">
                <a:ea typeface="黑体" panose="02010609060101010101" pitchFamily="2" charset="-122"/>
                <a:cs typeface="+mn-ea"/>
              </a:rPr>
              <a:t> 为行业i在区域j 的产值;Output</a:t>
            </a:r>
            <a:r>
              <a:rPr lang="zh-CN" altLang="zh-CN" sz="2800" baseline="-25000" dirty="0">
                <a:uFillTx/>
                <a:ea typeface="黑体" panose="02010609060101010101" pitchFamily="2" charset="-122"/>
                <a:cs typeface="+mn-ea"/>
              </a:rPr>
              <a:t>i</a:t>
            </a:r>
            <a:r>
              <a:rPr lang="zh-CN" altLang="zh-CN" sz="2800" dirty="0">
                <a:ea typeface="黑体" panose="02010609060101010101" pitchFamily="2" charset="-122"/>
                <a:cs typeface="+mn-ea"/>
              </a:rPr>
              <a:t> 为全国范围行业i的产出;Output</a:t>
            </a:r>
            <a:r>
              <a:rPr lang="zh-CN" altLang="zh-CN" sz="2800" baseline="-25000" dirty="0">
                <a:uFillTx/>
                <a:ea typeface="黑体" panose="02010609060101010101" pitchFamily="2" charset="-122"/>
                <a:cs typeface="+mn-ea"/>
              </a:rPr>
              <a:t>j </a:t>
            </a:r>
            <a:r>
              <a:rPr lang="zh-CN" altLang="zh-CN" sz="2800" dirty="0">
                <a:ea typeface="黑体" panose="02010609060101010101" pitchFamily="2" charset="-122"/>
                <a:cs typeface="+mn-ea"/>
              </a:rPr>
              <a:t>为区域j 所有行业的总产值;Output为全国所有行业的总产值。</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如果 LQij 大于1,说明行业i在区域j的集中程度较高;如果 LQij 小于或等于1,则相反。</a:t>
            </a:r>
          </a:p>
        </p:txBody>
      </p:sp>
      <p:graphicFrame>
        <p:nvGraphicFramePr>
          <p:cNvPr id="2" name="对象 -2147482424"/>
          <p:cNvGraphicFramePr>
            <a:graphicFrameLocks noChangeAspect="1"/>
          </p:cNvGraphicFramePr>
          <p:nvPr/>
        </p:nvGraphicFramePr>
        <p:xfrm>
          <a:off x="3344545" y="2469515"/>
          <a:ext cx="1496060" cy="1307465"/>
        </p:xfrm>
        <a:graphic>
          <a:graphicData uri="http://schemas.openxmlformats.org/presentationml/2006/ole">
            <mc:AlternateContent xmlns:mc="http://schemas.openxmlformats.org/markup-compatibility/2006">
              <mc:Choice xmlns:v="urn:schemas-microsoft-com:vml" Requires="v">
                <p:oleObj spid="_x0000_s14338" r:id="rId4" imgW="1002665" imgH="875665" progId="Equation.3">
                  <p:embed/>
                </p:oleObj>
              </mc:Choice>
              <mc:Fallback>
                <p:oleObj r:id="rId4" imgW="1002665" imgH="875665" progId="Equation.3">
                  <p:embed/>
                  <p:pic>
                    <p:nvPicPr>
                      <p:cNvPr id="0" name="图片 3075"/>
                      <p:cNvPicPr/>
                      <p:nvPr/>
                    </p:nvPicPr>
                    <p:blipFill>
                      <a:blip r:embed="rId5"/>
                      <a:stretch>
                        <a:fillRect/>
                      </a:stretch>
                    </p:blipFill>
                    <p:spPr>
                      <a:xfrm>
                        <a:off x="3344545" y="2469515"/>
                        <a:ext cx="1496060" cy="1307465"/>
                      </a:xfrm>
                      <a:prstGeom prst="rect">
                        <a:avLst/>
                      </a:prstGeom>
                      <a:noFill/>
                      <a:ln w="38100">
                        <a:noFill/>
                        <a:miter/>
                      </a:ln>
                    </p:spPr>
                  </p:pic>
                </p:oleObj>
              </mc:Fallback>
            </mc:AlternateContent>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a:t>
            </a:r>
            <a:r>
              <a:rPr altLang="zh-CN" sz="4000" dirty="0">
                <a:sym typeface="+mn-ea"/>
              </a:rPr>
              <a:t>物流产业信息资源测度</a:t>
            </a:r>
            <a:endParaRPr sz="4000" dirty="0"/>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对行业i在所有区域j=1,2,…,r 的区位商进行降序排列,得到r 个区域的序列组合。</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计算行业i在各区域产值的累计百分比             并绘制在y 坐标轴上,计算所有行业在各区域产值的累计百分比 </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           并绘制在x 坐标轴上,由此构建行业i的区域聚集曲线。</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graphicFrame>
        <p:nvGraphicFramePr>
          <p:cNvPr id="2" name="对象 -2147482405"/>
          <p:cNvGraphicFramePr>
            <a:graphicFrameLocks noChangeAspect="1"/>
          </p:cNvGraphicFramePr>
          <p:nvPr/>
        </p:nvGraphicFramePr>
        <p:xfrm>
          <a:off x="6336665" y="2569210"/>
          <a:ext cx="1021080" cy="839470"/>
        </p:xfrm>
        <a:graphic>
          <a:graphicData uri="http://schemas.openxmlformats.org/presentationml/2006/ole">
            <mc:AlternateContent xmlns:mc="http://schemas.openxmlformats.org/markup-compatibility/2006">
              <mc:Choice xmlns:v="urn:schemas-microsoft-com:vml" Requires="v">
                <p:oleObj spid="_x0000_s15363" r:id="rId4" imgW="571500" imgH="469900" progId="Equation.3">
                  <p:embed/>
                </p:oleObj>
              </mc:Choice>
              <mc:Fallback>
                <p:oleObj r:id="rId4" imgW="571500" imgH="469900" progId="Equation.3">
                  <p:embed/>
                  <p:pic>
                    <p:nvPicPr>
                      <p:cNvPr id="0" name="图片 3"/>
                      <p:cNvPicPr/>
                      <p:nvPr/>
                    </p:nvPicPr>
                    <p:blipFill>
                      <a:blip r:embed="rId5"/>
                      <a:stretch>
                        <a:fillRect/>
                      </a:stretch>
                    </p:blipFill>
                    <p:spPr>
                      <a:xfrm>
                        <a:off x="6336665" y="2569210"/>
                        <a:ext cx="1021080" cy="839470"/>
                      </a:xfrm>
                      <a:prstGeom prst="rect">
                        <a:avLst/>
                      </a:prstGeom>
                      <a:noFill/>
                      <a:ln w="38100">
                        <a:noFill/>
                        <a:miter/>
                      </a:ln>
                    </p:spPr>
                  </p:pic>
                </p:oleObj>
              </mc:Fallback>
            </mc:AlternateContent>
          </a:graphicData>
        </a:graphic>
      </p:graphicFrame>
      <p:graphicFrame>
        <p:nvGraphicFramePr>
          <p:cNvPr id="5" name="对象 -2147482403"/>
          <p:cNvGraphicFramePr>
            <a:graphicFrameLocks noChangeAspect="1"/>
          </p:cNvGraphicFramePr>
          <p:nvPr/>
        </p:nvGraphicFramePr>
        <p:xfrm>
          <a:off x="342265" y="3737610"/>
          <a:ext cx="931545" cy="741045"/>
        </p:xfrm>
        <a:graphic>
          <a:graphicData uri="http://schemas.openxmlformats.org/presentationml/2006/ole">
            <mc:AlternateContent xmlns:mc="http://schemas.openxmlformats.org/markup-compatibility/2006">
              <mc:Choice xmlns:v="urn:schemas-microsoft-com:vml" Requires="v">
                <p:oleObj spid="_x0000_s15364" r:id="rId6" imgW="558800" imgH="444500" progId="Equation.3">
                  <p:embed/>
                </p:oleObj>
              </mc:Choice>
              <mc:Fallback>
                <p:oleObj r:id="rId6" imgW="558800" imgH="444500" progId="Equation.3">
                  <p:embed/>
                  <p:pic>
                    <p:nvPicPr>
                      <p:cNvPr id="0" name="图片 4"/>
                      <p:cNvPicPr/>
                      <p:nvPr/>
                    </p:nvPicPr>
                    <p:blipFill>
                      <a:blip r:embed="rId7"/>
                      <a:stretch>
                        <a:fillRect/>
                      </a:stretch>
                    </p:blipFill>
                    <p:spPr>
                      <a:xfrm>
                        <a:off x="342265" y="3737610"/>
                        <a:ext cx="931545" cy="741045"/>
                      </a:xfrm>
                      <a:prstGeom prst="rect">
                        <a:avLst/>
                      </a:prstGeom>
                      <a:noFill/>
                      <a:ln w="38100">
                        <a:noFill/>
                        <a:miter/>
                      </a:ln>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一、</a:t>
            </a:r>
            <a:r>
              <a:rPr altLang="zh-CN" dirty="0">
                <a:sym typeface="+mn-ea"/>
              </a:rPr>
              <a:t>物流信息资源管理概念</a:t>
            </a:r>
            <a:endParaRPr lang="zh-CN" altLang="zh-CN" dirty="0"/>
          </a:p>
        </p:txBody>
      </p:sp>
      <p:sp>
        <p:nvSpPr>
          <p:cNvPr id="3" name="内容占位符 2"/>
          <p:cNvSpPr>
            <a:spLocks noGrp="1"/>
          </p:cNvSpPr>
          <p:nvPr>
            <p:ph idx="1"/>
          </p:nvPr>
        </p:nvSpPr>
        <p:spPr>
          <a:xfrm>
            <a:off x="370840" y="1213485"/>
            <a:ext cx="8543290" cy="4935855"/>
          </a:xfrm>
        </p:spPr>
        <p:txBody>
          <a:bodyPr/>
          <a:lstStyle/>
          <a:p>
            <a:pPr marR="0" lvl="0" indent="-342900" algn="l" rtl="0" latinLnBrk="0">
              <a:lnSpc>
                <a:spcPct val="110000"/>
              </a:lnSpc>
              <a:spcBef>
                <a:spcPts val="600"/>
              </a:spcBef>
              <a:buFont typeface="Wingdings" panose="05000000000000000000" pitchFamily="2" charset="2"/>
            </a:pPr>
            <a:r>
              <a:rPr lang="zh-CN" altLang="zh-CN" sz="3200" dirty="0">
                <a:sym typeface="+mn-ea"/>
              </a:rPr>
              <a:t>（二） 建立物流知识库并对物流知识进行编码</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对物流知识进行编码就是将知识加以分类整理、进行格式化描述、实行规范化管理的过程。</a:t>
            </a:r>
          </a:p>
          <a:p>
            <a:pPr marR="0" lvl="0" algn="l" rtl="0" latinLnBrk="0">
              <a:lnSpc>
                <a:spcPct val="110000"/>
              </a:lnSpc>
              <a:spcBef>
                <a:spcPts val="600"/>
              </a:spcBef>
            </a:pPr>
            <a:endParaRPr lang="zh-CN" altLang="zh-CN" sz="3200" dirty="0">
              <a:sym typeface="+mn-ea"/>
            </a:endParaRPr>
          </a:p>
          <a:p>
            <a:pPr marR="0" lvl="0" algn="l" rtl="0" latinLnBrk="0">
              <a:lnSpc>
                <a:spcPct val="110000"/>
              </a:lnSpc>
              <a:spcBef>
                <a:spcPts val="600"/>
              </a:spcBef>
            </a:pPr>
            <a:r>
              <a:rPr lang="zh-CN" altLang="zh-CN" sz="3200" dirty="0">
                <a:sym typeface="+mn-ea"/>
              </a:rPr>
              <a:t>（三） 加快物流信息化进程</a:t>
            </a:r>
          </a:p>
          <a:p>
            <a:pPr marL="0" marR="0" lvl="0" algn="l" rtl="0" latinLnBrk="0">
              <a:lnSpc>
                <a:spcPct val="110000"/>
              </a:lnSpc>
              <a:spcBef>
                <a:spcPts val="600"/>
              </a:spcBef>
              <a:buNone/>
            </a:pPr>
            <a:r>
              <a:rPr lang="zh-CN" altLang="zh-CN" sz="2800" dirty="0">
                <a:ea typeface="黑体" panose="02010609060101010101" pitchFamily="2" charset="-122"/>
                <a:cs typeface="+mn-ea"/>
                <a:sym typeface="+mn-ea"/>
              </a:rPr>
              <a:t>信息管理是知识管理的基础,物流信息化的关键在于物流信息数据库管理、物流信息传输网络化和标准化、物流业务处理电子化,企业物流知识的编码、企业高层管理人员查询各地库存和经营资料并做出与实际相符的决策</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a:t>
            </a:r>
            <a:r>
              <a:rPr altLang="zh-CN" sz="4000" dirty="0">
                <a:sym typeface="+mn-ea"/>
              </a:rPr>
              <a:t>物流产业信息资源测度</a:t>
            </a:r>
            <a:endParaRPr sz="4000" dirty="0"/>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如果行业i在区域间均匀分布,那么该行业在各区域的区位商都为1,同时该行业的区域聚集曲线成为从原点出发的45°射线。</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相反,行业i在各区域比例相差越大,则该行业的区域聚集曲线也就越凹。</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行业 Hoover系数定义为由45°直线和行业的区域聚集</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曲线所围成的区域面积与曲线所在三角形面积的比值,取值范围是[0,1],取值越大表示行业i的区域聚集程度越高。</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a:t>
            </a:r>
            <a:r>
              <a:rPr altLang="zh-CN" sz="4000" dirty="0">
                <a:sym typeface="+mn-ea"/>
              </a:rPr>
              <a:t>物流产业信息资源测度</a:t>
            </a:r>
            <a:endParaRPr sz="4000" dirty="0"/>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利用就业集中度和区位商来测算物流集聚的系数。根据集群的特点可以选取两种方法来度量物流产业活动的空间联系</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可以通过区域物流产业与外部区域的输入输出差异关系来反映,即 LQ</a:t>
            </a:r>
            <a:r>
              <a:rPr lang="zh-CN" altLang="zh-CN" sz="2800" baseline="-25000" dirty="0">
                <a:solidFill>
                  <a:srgbClr val="000000"/>
                </a:solidFill>
                <a:uFillTx/>
                <a:ea typeface="黑体" panose="02010609060101010101" pitchFamily="2" charset="-122"/>
                <a:cs typeface="+mn-ea"/>
              </a:rPr>
              <a:t>I</a:t>
            </a:r>
            <a:r>
              <a:rPr lang="zh-CN" altLang="zh-CN" sz="2800" dirty="0">
                <a:ea typeface="黑体" panose="02010609060101010101" pitchFamily="2" charset="-122"/>
                <a:cs typeface="+mn-ea"/>
              </a:rPr>
              <a:t>=(e</a:t>
            </a:r>
            <a:r>
              <a:rPr lang="zh-CN" altLang="zh-CN" sz="2800" baseline="-25000" dirty="0">
                <a:uFillTx/>
                <a:ea typeface="黑体" panose="02010609060101010101" pitchFamily="2" charset="-122"/>
                <a:cs typeface="+mn-ea"/>
              </a:rPr>
              <a:t>i</a:t>
            </a:r>
            <a:r>
              <a:rPr lang="zh-CN" altLang="zh-CN" sz="2800" dirty="0">
                <a:ea typeface="黑体" panose="02010609060101010101" pitchFamily="2" charset="-122"/>
                <a:cs typeface="+mn-ea"/>
              </a:rPr>
              <a:t>/e)/(E</a:t>
            </a:r>
            <a:r>
              <a:rPr lang="zh-CN" altLang="zh-CN" sz="2800" baseline="-25000" dirty="0">
                <a:uFillTx/>
                <a:ea typeface="黑体" panose="02010609060101010101" pitchFamily="2" charset="-122"/>
                <a:cs typeface="+mn-ea"/>
              </a:rPr>
              <a:t>i</a:t>
            </a:r>
            <a:r>
              <a:rPr lang="zh-CN" altLang="zh-CN" sz="2800" dirty="0">
                <a:ea typeface="黑体" panose="02010609060101010101" pitchFamily="2" charset="-122"/>
                <a:cs typeface="+mn-ea"/>
              </a:rPr>
              <a:t>/E),为物流区域集聚系数。</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式中,e</a:t>
            </a:r>
            <a:r>
              <a:rPr lang="zh-CN" altLang="zh-CN" sz="2800" baseline="-25000" dirty="0">
                <a:uFillTx/>
                <a:ea typeface="黑体" panose="02010609060101010101" pitchFamily="2" charset="-122"/>
                <a:cs typeface="+mn-ea"/>
              </a:rPr>
              <a:t>i</a:t>
            </a:r>
            <a:r>
              <a:rPr lang="zh-CN" altLang="zh-CN" sz="2800" dirty="0">
                <a:ea typeface="黑体" panose="02010609060101010101" pitchFamily="2" charset="-122"/>
                <a:cs typeface="+mn-ea"/>
              </a:rPr>
              <a:t> 为地区i的物流产值;e 为地区的国内生产总值;E</a:t>
            </a:r>
            <a:r>
              <a:rPr lang="zh-CN" altLang="zh-CN" sz="2800" baseline="-25000" dirty="0">
                <a:uFillTx/>
                <a:ea typeface="黑体" panose="02010609060101010101" pitchFamily="2" charset="-122"/>
                <a:cs typeface="+mn-ea"/>
              </a:rPr>
              <a:t>i</a:t>
            </a:r>
            <a:r>
              <a:rPr lang="zh-CN" altLang="zh-CN" sz="2800" dirty="0">
                <a:ea typeface="黑体" panose="02010609060101010101" pitchFamily="2" charset="-122"/>
                <a:cs typeface="+mn-ea"/>
              </a:rPr>
              <a:t> 为全国的物流产值;E 为全国的国内总产值。</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a:t>
            </a:r>
            <a:r>
              <a:rPr altLang="zh-CN" sz="4000" dirty="0">
                <a:sym typeface="+mn-ea"/>
              </a:rPr>
              <a:t>物流产业信息资源测度</a:t>
            </a:r>
            <a:endParaRPr sz="4000" dirty="0"/>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可以通过衡量物流产业就业比例差额的绝对值来度量地区的物流产业集聚程度,即 LQ</a:t>
            </a:r>
            <a:r>
              <a:rPr lang="zh-CN" altLang="zh-CN" sz="2800" baseline="-25000" dirty="0">
                <a:uFillTx/>
                <a:ea typeface="黑体" panose="02010609060101010101" pitchFamily="2" charset="-122"/>
                <a:cs typeface="+mn-ea"/>
              </a:rPr>
              <a:t>i</a:t>
            </a:r>
            <a:r>
              <a:rPr lang="zh-CN" altLang="zh-CN" sz="2800" dirty="0">
                <a:ea typeface="黑体" panose="02010609060101010101" pitchFamily="2" charset="-122"/>
                <a:cs typeface="+mn-ea"/>
              </a:rPr>
              <a:t>=(e</a:t>
            </a:r>
            <a:r>
              <a:rPr lang="zh-CN" altLang="zh-CN" sz="2800" baseline="-25000" dirty="0">
                <a:uFillTx/>
                <a:ea typeface="黑体" panose="02010609060101010101" pitchFamily="2" charset="-122"/>
                <a:cs typeface="+mn-ea"/>
              </a:rPr>
              <a:t>i</a:t>
            </a:r>
            <a:r>
              <a:rPr lang="zh-CN" altLang="zh-CN" sz="2800" dirty="0">
                <a:ea typeface="黑体" panose="02010609060101010101" pitchFamily="2" charset="-122"/>
                <a:cs typeface="+mn-ea"/>
              </a:rPr>
              <a:t>/e)/(E</a:t>
            </a:r>
            <a:r>
              <a:rPr lang="zh-CN" altLang="zh-CN" sz="2800" baseline="-25000" dirty="0">
                <a:uFillTx/>
                <a:ea typeface="黑体" panose="02010609060101010101" pitchFamily="2" charset="-122"/>
                <a:cs typeface="+mn-ea"/>
              </a:rPr>
              <a:t>i</a:t>
            </a:r>
            <a:r>
              <a:rPr lang="zh-CN" altLang="zh-CN" sz="2800" dirty="0">
                <a:ea typeface="黑体" panose="02010609060101010101" pitchFamily="2" charset="-122"/>
                <a:cs typeface="+mn-ea"/>
              </a:rPr>
              <a:t>/E),</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为物流区域集聚系数。</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式中,e</a:t>
            </a:r>
            <a:r>
              <a:rPr lang="zh-CN" altLang="zh-CN" sz="2800" baseline="-25000" dirty="0">
                <a:uFillTx/>
                <a:ea typeface="黑体" panose="02010609060101010101" pitchFamily="2" charset="-122"/>
                <a:cs typeface="+mn-ea"/>
              </a:rPr>
              <a:t>i</a:t>
            </a:r>
            <a:r>
              <a:rPr lang="zh-CN" altLang="zh-CN" sz="2800" dirty="0">
                <a:ea typeface="黑体" panose="02010609060101010101" pitchFamily="2" charset="-122"/>
                <a:cs typeface="+mn-ea"/>
              </a:rPr>
              <a:t> 为地区i 的物流产业职工人数;e 为地区所有产业职工人数;E</a:t>
            </a:r>
            <a:r>
              <a:rPr lang="zh-CN" altLang="zh-CN" sz="2800" baseline="-25000" dirty="0">
                <a:solidFill>
                  <a:srgbClr val="000000"/>
                </a:solidFill>
                <a:uFillTx/>
                <a:ea typeface="黑体" panose="02010609060101010101" pitchFamily="2" charset="-122"/>
                <a:cs typeface="+mn-ea"/>
              </a:rPr>
              <a:t>i</a:t>
            </a:r>
            <a:r>
              <a:rPr lang="zh-CN" altLang="zh-CN" sz="2800" dirty="0">
                <a:ea typeface="黑体" panose="02010609060101010101" pitchFamily="2" charset="-122"/>
                <a:cs typeface="+mn-ea"/>
              </a:rPr>
              <a:t> 为全国的物流产业职工人数;E 为全国所有产业职工人数。</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当区位商大于1时,表明该区域物流产业部门的区域发展水平比全国平均水平高;而小于或等于1时,则表明该区域物流产业的区域发展水平低于或等于全国平均水平。</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a:t>
            </a:r>
            <a:r>
              <a:rPr altLang="zh-CN" sz="4000" dirty="0">
                <a:sym typeface="+mn-ea"/>
              </a:rPr>
              <a:t>物流产业信息资源测度</a:t>
            </a:r>
            <a:endParaRPr sz="4000" dirty="0"/>
          </a:p>
        </p:txBody>
      </p:sp>
      <p:sp>
        <p:nvSpPr>
          <p:cNvPr id="3" name="内容占位符 2"/>
          <p:cNvSpPr>
            <a:spLocks noGrp="1"/>
          </p:cNvSpPr>
          <p:nvPr>
            <p:ph idx="1"/>
          </p:nvPr>
        </p:nvSpPr>
        <p:spPr>
          <a:xfrm>
            <a:off x="207010" y="980440"/>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(二) 空间基尼系数</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空间基尼系数的计算公式为:</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式中,            为产业i的空间基尼系数;x</a:t>
            </a:r>
            <a:r>
              <a:rPr lang="zh-CN" altLang="zh-CN" sz="2800" baseline="-25000" dirty="0">
                <a:solidFill>
                  <a:srgbClr val="000000"/>
                </a:solidFill>
                <a:uFillTx/>
                <a:ea typeface="黑体" panose="02010609060101010101" pitchFamily="2" charset="-122"/>
                <a:cs typeface="+mn-ea"/>
              </a:rPr>
              <a:t>j</a:t>
            </a:r>
            <a:r>
              <a:rPr lang="zh-CN" altLang="zh-CN" sz="2800" dirty="0">
                <a:ea typeface="黑体" panose="02010609060101010101" pitchFamily="2" charset="-122"/>
                <a:cs typeface="+mn-ea"/>
              </a:rPr>
              <a:t> 为区域j所有行业总产值占全国所有行业总产值的比例;s</a:t>
            </a:r>
            <a:r>
              <a:rPr lang="zh-CN" altLang="zh-CN" sz="2800" baseline="-25000" dirty="0">
                <a:uFillTx/>
                <a:ea typeface="黑体" panose="02010609060101010101" pitchFamily="2" charset="-122"/>
                <a:cs typeface="+mn-ea"/>
              </a:rPr>
              <a:t>ij </a:t>
            </a:r>
            <a:r>
              <a:rPr lang="zh-CN" altLang="zh-CN" sz="2800" dirty="0">
                <a:ea typeface="黑体" panose="02010609060101010101" pitchFamily="2" charset="-122"/>
                <a:cs typeface="+mn-ea"/>
              </a:rPr>
              <a:t>为产业i在区域j的产值占该产业全国总产值的比例。</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当系数为0时,产业i在空间的分布是完全平衡的。相反,</a:t>
            </a:r>
            <a:r>
              <a:rPr lang="zh-CN" altLang="zh-CN" sz="2800" dirty="0">
                <a:ea typeface="黑体" panose="02010609060101010101" pitchFamily="2" charset="-122"/>
                <a:cs typeface="+mn-ea"/>
                <a:sym typeface="+mn-ea"/>
              </a:rPr>
              <a:t>系数</a:t>
            </a:r>
            <a:r>
              <a:rPr lang="zh-CN" altLang="zh-CN" sz="2800" dirty="0">
                <a:ea typeface="黑体" panose="02010609060101010101" pitchFamily="2" charset="-122"/>
                <a:cs typeface="+mn-ea"/>
              </a:rPr>
              <a:t>值越高,则产业聚集度越大。</a:t>
            </a:r>
          </a:p>
        </p:txBody>
      </p:sp>
      <p:graphicFrame>
        <p:nvGraphicFramePr>
          <p:cNvPr id="2" name="对象 -2147482378"/>
          <p:cNvGraphicFramePr>
            <a:graphicFrameLocks noChangeAspect="1"/>
          </p:cNvGraphicFramePr>
          <p:nvPr/>
        </p:nvGraphicFramePr>
        <p:xfrm>
          <a:off x="2838450" y="2153285"/>
          <a:ext cx="2613660" cy="788670"/>
        </p:xfrm>
        <a:graphic>
          <a:graphicData uri="http://schemas.openxmlformats.org/presentationml/2006/ole">
            <mc:AlternateContent xmlns:mc="http://schemas.openxmlformats.org/markup-compatibility/2006">
              <mc:Choice xmlns:v="urn:schemas-microsoft-com:vml" Requires="v">
                <p:oleObj spid="_x0000_s16387" r:id="rId4" imgW="1472565" imgH="444500" progId="Equation.3">
                  <p:embed/>
                </p:oleObj>
              </mc:Choice>
              <mc:Fallback>
                <p:oleObj r:id="rId4" imgW="1472565" imgH="444500" progId="Equation.3">
                  <p:embed/>
                  <p:pic>
                    <p:nvPicPr>
                      <p:cNvPr id="0" name="图片 3"/>
                      <p:cNvPicPr/>
                      <p:nvPr/>
                    </p:nvPicPr>
                    <p:blipFill>
                      <a:blip r:embed="rId5"/>
                      <a:stretch>
                        <a:fillRect/>
                      </a:stretch>
                    </p:blipFill>
                    <p:spPr>
                      <a:xfrm>
                        <a:off x="2838450" y="2153285"/>
                        <a:ext cx="2613660" cy="788670"/>
                      </a:xfrm>
                      <a:prstGeom prst="rect">
                        <a:avLst/>
                      </a:prstGeom>
                      <a:noFill/>
                      <a:ln w="38100">
                        <a:noFill/>
                        <a:miter/>
                      </a:ln>
                    </p:spPr>
                  </p:pic>
                </p:oleObj>
              </mc:Fallback>
            </mc:AlternateContent>
          </a:graphicData>
        </a:graphic>
      </p:graphicFrame>
      <p:graphicFrame>
        <p:nvGraphicFramePr>
          <p:cNvPr id="5" name="对象 -2147482243"/>
          <p:cNvGraphicFramePr>
            <a:graphicFrameLocks noChangeAspect="1"/>
          </p:cNvGraphicFramePr>
          <p:nvPr/>
        </p:nvGraphicFramePr>
        <p:xfrm>
          <a:off x="1223645" y="3392170"/>
          <a:ext cx="984885" cy="407035"/>
        </p:xfrm>
        <a:graphic>
          <a:graphicData uri="http://schemas.openxmlformats.org/presentationml/2006/ole">
            <mc:AlternateContent xmlns:mc="http://schemas.openxmlformats.org/markup-compatibility/2006">
              <mc:Choice xmlns:v="urn:schemas-microsoft-com:vml" Requires="v">
                <p:oleObj spid="_x0000_s16388" r:id="rId6" imgW="584200" imgH="241300" progId="Equation.3">
                  <p:embed/>
                </p:oleObj>
              </mc:Choice>
              <mc:Fallback>
                <p:oleObj r:id="rId6" imgW="584200" imgH="241300" progId="Equation.3">
                  <p:embed/>
                  <p:pic>
                    <p:nvPicPr>
                      <p:cNvPr id="0" name="图片 4"/>
                      <p:cNvPicPr/>
                      <p:nvPr/>
                    </p:nvPicPr>
                    <p:blipFill>
                      <a:blip r:embed="rId7"/>
                      <a:stretch>
                        <a:fillRect/>
                      </a:stretch>
                    </p:blipFill>
                    <p:spPr>
                      <a:xfrm>
                        <a:off x="1223645" y="3392170"/>
                        <a:ext cx="984885" cy="407035"/>
                      </a:xfrm>
                      <a:prstGeom prst="rect">
                        <a:avLst/>
                      </a:prstGeom>
                      <a:noFill/>
                      <a:ln w="38100">
                        <a:noFill/>
                        <a:miter/>
                      </a:ln>
                    </p:spPr>
                  </p:pic>
                </p:oleObj>
              </mc:Fallback>
            </mc:AlternateContent>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a:t>
            </a:r>
            <a:r>
              <a:rPr altLang="zh-CN" sz="4000" dirty="0">
                <a:sym typeface="+mn-ea"/>
              </a:rPr>
              <a:t>物流产业信息资源测度</a:t>
            </a:r>
            <a:endParaRPr sz="4000" dirty="0"/>
          </a:p>
        </p:txBody>
      </p:sp>
      <p:sp>
        <p:nvSpPr>
          <p:cNvPr id="3" name="内容占位符 2"/>
          <p:cNvSpPr>
            <a:spLocks noGrp="1"/>
          </p:cNvSpPr>
          <p:nvPr>
            <p:ph idx="1"/>
          </p:nvPr>
        </p:nvSpPr>
        <p:spPr>
          <a:xfrm>
            <a:off x="207010" y="980440"/>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dirty="0">
                <a:sym typeface="+mn-ea"/>
              </a:rPr>
              <a:t>(三) Hoover 系数与空间基尼系数的比较与联系</a:t>
            </a:r>
            <a:endParaRPr lang="zh-CN" altLang="zh-CN" dirty="0"/>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(1) Hoover系数可以测量各个省区物流行业的聚集度;而空间基尼系数则可用来测算物流行业在我国的聚集程度,进而分析我国物流业聚集程度的发展趋势,即一个测量部分,一个测量整体。</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(2)用Hoover系数得出的各个省区的 LQ</a:t>
            </a:r>
            <a:r>
              <a:rPr lang="zh-CN" altLang="zh-CN" sz="2800" baseline="-25000" dirty="0">
                <a:solidFill>
                  <a:srgbClr val="000000"/>
                </a:solidFill>
                <a:uFillTx/>
                <a:ea typeface="黑体" panose="02010609060101010101" pitchFamily="2" charset="-122"/>
                <a:cs typeface="+mn-ea"/>
              </a:rPr>
              <a:t>ij</a:t>
            </a:r>
            <a:r>
              <a:rPr lang="zh-CN" altLang="zh-CN" sz="2800" dirty="0">
                <a:ea typeface="黑体" panose="02010609060101010101" pitchFamily="2" charset="-122"/>
                <a:cs typeface="+mn-ea"/>
              </a:rPr>
              <a:t> 来计算出其方差,在某种程度上与空间基尼系数有着正相关的关系,即二者具有很好的一致性。</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a:t>
            </a:r>
            <a:r>
              <a:rPr altLang="zh-CN" sz="4000" dirty="0">
                <a:sym typeface="+mn-ea"/>
              </a:rPr>
              <a:t>物流信息资源服务</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信息资源服务是通过研究用户需求、组织用户、组织服务,将有价值的信息传递给用户,最终帮助用户高效地解决问题。</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在信息资源服务过程中,把分散的信息通过收集、评价、选择、组织、存储,使之有序化处理后与用户信息需求相匹配,以便向他们提供有价值的信息。</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a:t>
            </a:r>
            <a:r>
              <a:rPr altLang="zh-CN" sz="4000" dirty="0">
                <a:sym typeface="+mn-ea"/>
              </a:rPr>
              <a:t>物流信息资源服务</a:t>
            </a:r>
          </a:p>
        </p:txBody>
      </p:sp>
      <p:sp>
        <p:nvSpPr>
          <p:cNvPr id="3" name="内容占位符 2"/>
          <p:cNvSpPr>
            <a:spLocks noGrp="1"/>
          </p:cNvSpPr>
          <p:nvPr>
            <p:ph idx="1"/>
          </p:nvPr>
        </p:nvSpPr>
        <p:spPr>
          <a:xfrm>
            <a:off x="207010" y="98044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服务的方式主要有如下四种</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信息检索服务。</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信息报道与发布服务</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信息咨询服务。</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4</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网络信息服务</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a:t>
            </a:r>
            <a:r>
              <a:rPr altLang="zh-CN" sz="4000" dirty="0">
                <a:sym typeface="+mn-ea"/>
              </a:rPr>
              <a:t>物流信息资源服务</a:t>
            </a:r>
          </a:p>
        </p:txBody>
      </p:sp>
      <p:pic>
        <p:nvPicPr>
          <p:cNvPr id="4" name="图片 3"/>
          <p:cNvPicPr>
            <a:picLocks noChangeAspect="1"/>
          </p:cNvPicPr>
          <p:nvPr/>
        </p:nvPicPr>
        <p:blipFill>
          <a:blip r:embed="rId3"/>
          <a:stretch>
            <a:fillRect/>
          </a:stretch>
        </p:blipFill>
        <p:spPr>
          <a:xfrm>
            <a:off x="753745" y="1464945"/>
            <a:ext cx="7524750" cy="401193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zh-CN" sz="3600" dirty="0"/>
              <a:t>第四节</a:t>
            </a:r>
            <a:r>
              <a:rPr lang="en-US" altLang="zh-CN" sz="3600" dirty="0"/>
              <a:t>  </a:t>
            </a:r>
            <a:r>
              <a:rPr sz="3600" dirty="0">
                <a:sym typeface="+mn-ea"/>
              </a:rPr>
              <a:t>物流业务信息资源管理</a:t>
            </a:r>
          </a:p>
        </p:txBody>
      </p:sp>
      <p:sp>
        <p:nvSpPr>
          <p:cNvPr id="2" name="内容占位符 1"/>
          <p:cNvSpPr>
            <a:spLocks noGrp="1"/>
          </p:cNvSpPr>
          <p:nvPr>
            <p:ph idx="1"/>
          </p:nvPr>
        </p:nvSpPr>
        <p:spPr>
          <a:xfrm>
            <a:off x="235585" y="1195070"/>
            <a:ext cx="8785225" cy="4935855"/>
          </a:xfrm>
        </p:spPr>
        <p:txBody>
          <a:bodyPr/>
          <a:lstStyle/>
          <a:p>
            <a:r>
              <a:rPr lang="zh-CN" altLang="zh-CN" dirty="0"/>
              <a:t>一、 物流业务运营的资源管理</a:t>
            </a:r>
          </a:p>
          <a:p>
            <a:r>
              <a:rPr dirty="0"/>
              <a:t>二、 物流业务职能资源管理</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sz="4000" dirty="0">
                <a:sym typeface="+mn-ea"/>
              </a:rPr>
              <a:t>一、物流业务运营的资源管理</a:t>
            </a:r>
          </a:p>
        </p:txBody>
      </p:sp>
      <p:sp>
        <p:nvSpPr>
          <p:cNvPr id="3" name="内容占位符 2"/>
          <p:cNvSpPr>
            <a:spLocks noGrp="1"/>
          </p:cNvSpPr>
          <p:nvPr>
            <p:ph idx="1"/>
          </p:nvPr>
        </p:nvSpPr>
        <p:spPr>
          <a:xfrm>
            <a:off x="207010" y="96075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从物流系统的构成要素来看,运营所需要的物质基础要素包括物质设施、物流装备、物流工具、信息技术等。</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从供应链信息管理过程来看,物流业务运营的资源管理模式主要有采购—仓储—库存的信息资源管理和运输—装卸—配送的信息资源管理。</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一、</a:t>
            </a:r>
            <a:r>
              <a:rPr altLang="zh-CN" dirty="0">
                <a:sym typeface="+mn-ea"/>
              </a:rPr>
              <a:t>物流信息资源管理概念</a:t>
            </a:r>
            <a:endParaRPr lang="zh-CN" altLang="zh-CN" dirty="0"/>
          </a:p>
        </p:txBody>
      </p:sp>
      <p:sp>
        <p:nvSpPr>
          <p:cNvPr id="3" name="内容占位符 2"/>
          <p:cNvSpPr>
            <a:spLocks noGrp="1"/>
          </p:cNvSpPr>
          <p:nvPr>
            <p:ph idx="1"/>
          </p:nvPr>
        </p:nvSpPr>
        <p:spPr>
          <a:xfrm>
            <a:off x="370840" y="1213485"/>
            <a:ext cx="8543290" cy="4935855"/>
          </a:xfrm>
        </p:spPr>
        <p:txBody>
          <a:bodyPr/>
          <a:lstStyle/>
          <a:p>
            <a:pPr marR="0" lvl="0" indent="-342900" algn="l" rtl="0" latinLnBrk="0">
              <a:lnSpc>
                <a:spcPct val="110000"/>
              </a:lnSpc>
              <a:spcBef>
                <a:spcPts val="600"/>
              </a:spcBef>
              <a:buFont typeface="Wingdings" panose="05000000000000000000" pitchFamily="2" charset="2"/>
            </a:pPr>
            <a:r>
              <a:rPr lang="zh-CN" altLang="zh-CN" sz="3200" dirty="0">
                <a:sym typeface="+mn-ea"/>
              </a:rPr>
              <a:t>（四） 建立实现内外部知识交流共享的网络</a:t>
            </a:r>
          </a:p>
          <a:p>
            <a:pPr marL="0" marR="0" lvl="0" indent="0" algn="l" rtl="0" latinLnBrk="0">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在企业中实现有效的物流知识管理,应首先利用信息技术建立起一个内部网络,把常用的专业物流知识,以及掌握这些知识的成员和专家的情况保存在数据库中,</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使员工能方便地获取和共享。</a:t>
            </a:r>
          </a:p>
          <a:p>
            <a:pPr marR="0" lvl="0" algn="l" rtl="0" latinLnBrk="0">
              <a:lnSpc>
                <a:spcPct val="110000"/>
              </a:lnSpc>
              <a:spcBef>
                <a:spcPts val="600"/>
              </a:spcBef>
            </a:pPr>
            <a:endParaRPr lang="zh-CN" altLang="zh-CN" sz="3200" dirty="0">
              <a:sym typeface="+mn-ea"/>
            </a:endParaRPr>
          </a:p>
          <a:p>
            <a:pPr marR="0" lvl="0" algn="l" rtl="0" latinLnBrk="0">
              <a:lnSpc>
                <a:spcPct val="110000"/>
              </a:lnSpc>
              <a:spcBef>
                <a:spcPts val="600"/>
              </a:spcBef>
            </a:pPr>
            <a:r>
              <a:rPr lang="zh-CN" altLang="zh-CN" sz="3200" dirty="0">
                <a:sym typeface="+mn-ea"/>
              </a:rPr>
              <a:t>（五） 重视形成物流知识体系的激励机制</a:t>
            </a:r>
          </a:p>
          <a:p>
            <a:pPr marR="0" lvl="0" algn="l" rtl="0" latinLnBrk="0">
              <a:lnSpc>
                <a:spcPct val="110000"/>
              </a:lnSpc>
              <a:spcBef>
                <a:spcPts val="600"/>
              </a:spcBef>
            </a:pPr>
            <a:r>
              <a:rPr lang="zh-CN" altLang="zh-CN" sz="3200" dirty="0">
                <a:sym typeface="+mn-ea"/>
              </a:rPr>
              <a:t>（六） 增强知识产权保护的法律意识</a:t>
            </a:r>
          </a:p>
          <a:p>
            <a:pPr marR="0" lvl="0" algn="l" rtl="0" latinLnBrk="0">
              <a:lnSpc>
                <a:spcPct val="110000"/>
              </a:lnSpc>
              <a:spcBef>
                <a:spcPts val="600"/>
              </a:spcBef>
            </a:pPr>
            <a:endParaRPr lang="zh-CN" altLang="zh-CN" sz="2800" dirty="0">
              <a:ea typeface="黑体" panose="02010609060101010101" pitchFamily="2" charset="-122"/>
              <a:cs typeface="+mn-ea"/>
              <a:sym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物流业务职能资源管理</a:t>
            </a:r>
          </a:p>
        </p:txBody>
      </p:sp>
      <p:sp>
        <p:nvSpPr>
          <p:cNvPr id="3" name="内容占位符 2"/>
          <p:cNvSpPr>
            <a:spLocks noGrp="1"/>
          </p:cNvSpPr>
          <p:nvPr>
            <p:ph idx="1"/>
          </p:nvPr>
        </p:nvSpPr>
        <p:spPr>
          <a:xfrm>
            <a:off x="207010" y="96075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(一) 物流成本信息资源</a:t>
            </a:r>
          </a:p>
          <a:p>
            <a:pPr marL="0" marR="0" lvl="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成本是指物流活动中所消耗的物化劳动和活劳动的货币表现,即产品在包装、运输、储存、装卸搬运、流通加工、物流信息、物流管理等过程中所耗费的人力、物力和财力的总和以及与存货有关的资金占用成本、物品损耗成本、保险和税收成本。</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物流业务职能资源管理</a:t>
            </a:r>
          </a:p>
        </p:txBody>
      </p:sp>
      <p:pic>
        <p:nvPicPr>
          <p:cNvPr id="2" name="图片 -2147482352"/>
          <p:cNvPicPr>
            <a:picLocks noChangeAspect="1"/>
          </p:cNvPicPr>
          <p:nvPr/>
        </p:nvPicPr>
        <p:blipFill>
          <a:blip r:embed="rId3"/>
          <a:srcRect t="11981" r="2835" b="7294"/>
          <a:stretch>
            <a:fillRect/>
          </a:stretch>
        </p:blipFill>
        <p:spPr>
          <a:xfrm>
            <a:off x="307340" y="1078865"/>
            <a:ext cx="7780020" cy="5416550"/>
          </a:xfrm>
          <a:prstGeom prst="rect">
            <a:avLst/>
          </a:prstGeom>
          <a:noFill/>
          <a:ln w="9525">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物流业务职能资源管理</a:t>
            </a:r>
          </a:p>
        </p:txBody>
      </p:sp>
      <p:pic>
        <p:nvPicPr>
          <p:cNvPr id="2" name="图片 -2147482351"/>
          <p:cNvPicPr>
            <a:picLocks noChangeAspect="1"/>
          </p:cNvPicPr>
          <p:nvPr/>
        </p:nvPicPr>
        <p:blipFill>
          <a:blip r:embed="rId3"/>
          <a:stretch>
            <a:fillRect/>
          </a:stretch>
        </p:blipFill>
        <p:spPr>
          <a:xfrm>
            <a:off x="1236345" y="1196340"/>
            <a:ext cx="6675120" cy="5217160"/>
          </a:xfrm>
          <a:prstGeom prst="rect">
            <a:avLst/>
          </a:prstGeom>
          <a:noFill/>
          <a:ln w="9525">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物流业务职能资源管理</a:t>
            </a:r>
          </a:p>
        </p:txBody>
      </p:sp>
      <p:sp>
        <p:nvSpPr>
          <p:cNvPr id="3" name="内容占位符 2"/>
          <p:cNvSpPr>
            <a:spLocks noGrp="1"/>
          </p:cNvSpPr>
          <p:nvPr>
            <p:ph idx="1"/>
          </p:nvPr>
        </p:nvSpPr>
        <p:spPr>
          <a:xfrm>
            <a:off x="207010" y="96075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(二) 物流金融与保险的信息资源管理</a:t>
            </a:r>
          </a:p>
          <a:p>
            <a:pPr marL="0" marR="0" lvl="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物流金融是指物流业务的运营过程,通过引入、应用和开发各种金融产品,有效地组织和调剂物流领域中货币资金的运动。</a:t>
            </a:r>
          </a:p>
          <a:p>
            <a:pPr marL="0" marR="0" lvl="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物流保险是物流和保险的结合,从宏观上来讲,物流保险是指一切与物流活动相关联的保险活动。</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物流业务职能资源管理</a:t>
            </a:r>
          </a:p>
        </p:txBody>
      </p:sp>
      <p:sp>
        <p:nvSpPr>
          <p:cNvPr id="3" name="内容占位符 2"/>
          <p:cNvSpPr>
            <a:spLocks noGrp="1"/>
          </p:cNvSpPr>
          <p:nvPr>
            <p:ph idx="1"/>
          </p:nvPr>
        </p:nvSpPr>
        <p:spPr>
          <a:xfrm>
            <a:off x="207010" y="96075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(二) 物流金融与保险的信息资源管理</a:t>
            </a:r>
          </a:p>
          <a:p>
            <a:pPr marL="0" marR="0" lvl="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在供应链环境下,物流金融和保险得到全面的融合和发展,一些信用体系得以建立。这为物流的信息资源开发带来新的机遇与挑战。</a:t>
            </a:r>
          </a:p>
        </p:txBody>
      </p:sp>
      <p:pic>
        <p:nvPicPr>
          <p:cNvPr id="2" name="图片 1"/>
          <p:cNvPicPr>
            <a:picLocks noChangeAspect="1"/>
          </p:cNvPicPr>
          <p:nvPr/>
        </p:nvPicPr>
        <p:blipFill>
          <a:blip r:embed="rId3"/>
          <a:stretch>
            <a:fillRect/>
          </a:stretch>
        </p:blipFill>
        <p:spPr>
          <a:xfrm>
            <a:off x="1707515" y="2992120"/>
            <a:ext cx="6223000" cy="3753485"/>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本章小结</a:t>
            </a:r>
          </a:p>
        </p:txBody>
      </p:sp>
      <p:sp>
        <p:nvSpPr>
          <p:cNvPr id="3" name="内容占位符 2"/>
          <p:cNvSpPr>
            <a:spLocks noGrp="1"/>
          </p:cNvSpPr>
          <p:nvPr>
            <p:ph idx="1"/>
          </p:nvPr>
        </p:nvSpPr>
        <p:spPr>
          <a:xfrm>
            <a:off x="458470" y="1036955"/>
            <a:ext cx="8609965" cy="4944745"/>
          </a:xfrm>
        </p:spPr>
        <p:txBody>
          <a:bodyPr/>
          <a:lstStyle/>
          <a:p>
            <a:pPr>
              <a:lnSpc>
                <a:spcPct val="120000"/>
              </a:lnSpc>
            </a:pPr>
            <a:r>
              <a:rPr lang="zh-CN" altLang="en-US" dirty="0">
                <a:latin typeface="黑体" panose="02010609060101010101" pitchFamily="2" charset="-122"/>
                <a:ea typeface="黑体" panose="02010609060101010101" pitchFamily="2" charset="-122"/>
                <a:sym typeface="+mn-ea"/>
              </a:rPr>
              <a:t>信息资源管理是链接信息战略和信息管理的重要环节。信息资源管理中,要遵守系统、语言学、逻辑学、知识分类原理、供应链共享等原则,要构建物流信息系统。</a:t>
            </a:r>
          </a:p>
          <a:p>
            <a:pPr>
              <a:lnSpc>
                <a:spcPct val="120000"/>
              </a:lnSpc>
            </a:pPr>
            <a:r>
              <a:rPr lang="zh-CN" altLang="en-US" dirty="0">
                <a:latin typeface="黑体" panose="02010609060101010101" pitchFamily="2" charset="-122"/>
                <a:ea typeface="黑体" panose="02010609060101010101" pitchFamily="2" charset="-122"/>
                <a:sym typeface="+mn-ea"/>
              </a:rPr>
              <a:t>在介绍常见的信息组织方法的基础上,以模糊集合法、层次分析法为重点,研究信息组织在组织定量信息和定性信息中的适应性和一致性。同时结合当前的信息组织新技术,从软件和模型两个角度介绍了信息组织技术进展。</a:t>
            </a:r>
          </a:p>
          <a:p>
            <a:pPr>
              <a:lnSpc>
                <a:spcPct val="120000"/>
              </a:lnSpc>
            </a:pPr>
            <a:endParaRPr lang="zh-CN" altLang="en-US" dirty="0">
              <a:latin typeface="黑体" panose="02010609060101010101" pitchFamily="2" charset="-122"/>
              <a:ea typeface="黑体" panose="02010609060101010101" pitchFamily="2" charset="-122"/>
              <a:sym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思考题</a:t>
            </a:r>
          </a:p>
        </p:txBody>
      </p:sp>
      <p:sp>
        <p:nvSpPr>
          <p:cNvPr id="3" name="内容占位符 2"/>
          <p:cNvSpPr>
            <a:spLocks noGrp="1"/>
          </p:cNvSpPr>
          <p:nvPr>
            <p:ph idx="1"/>
          </p:nvPr>
        </p:nvSpPr>
        <p:spPr>
          <a:xfrm>
            <a:off x="244475" y="1111250"/>
            <a:ext cx="8795385" cy="4935855"/>
          </a:xfrm>
        </p:spPr>
        <p:txBody>
          <a:bodyPr/>
          <a:lstStyle/>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1.简述信息组织原理的区别。</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2.模糊集合法进行信息处理的优点有哪些?</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3.层次分析法在处理定性信息中的特点是什么?</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4.仿真技术在信息组织中的地位和发展趋势如何?</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5.信息组织技术有哪些?</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6.比较基于模型的信息组织技术。</a:t>
            </a:r>
          </a:p>
          <a:p>
            <a:pPr marL="342900" marR="0" lvl="0" indent="-342900" algn="l" rtl="0" eaLnBrk="1" fontAlgn="base" latinLnBrk="0" hangingPunct="1">
              <a:lnSpc>
                <a:spcPct val="150000"/>
              </a:lnSpc>
              <a:spcBef>
                <a:spcPts val="600"/>
              </a:spcBef>
              <a:buFont typeface="Wingdings" panose="05000000000000000000" pitchFamily="2" charset="2"/>
              <a:buNone/>
            </a:pPr>
            <a:endParaRPr lang="zh-CN" altLang="zh-CN" sz="2800" dirty="0">
              <a:cs typeface="+mn-ea"/>
              <a:sym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思考题</a:t>
            </a:r>
          </a:p>
        </p:txBody>
      </p:sp>
      <p:sp>
        <p:nvSpPr>
          <p:cNvPr id="3" name="内容占位符 2"/>
          <p:cNvSpPr>
            <a:spLocks noGrp="1"/>
          </p:cNvSpPr>
          <p:nvPr>
            <p:ph idx="1"/>
          </p:nvPr>
        </p:nvSpPr>
        <p:spPr>
          <a:xfrm>
            <a:off x="244475" y="1045845"/>
            <a:ext cx="8795385" cy="4935855"/>
          </a:xfrm>
        </p:spPr>
        <p:txBody>
          <a:bodyPr/>
          <a:lstStyle/>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7.比较物流信息资源管理与物流信息战略。</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8.物流信息资源开发技术有哪些类型?</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9.简述物流成本信息资源管理的流程。</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二、</a:t>
            </a:r>
            <a:r>
              <a:rPr altLang="zh-CN" dirty="0">
                <a:sym typeface="+mn-ea"/>
              </a:rPr>
              <a:t>物流信息资源管理过程</a:t>
            </a:r>
          </a:p>
        </p:txBody>
      </p:sp>
      <p:sp>
        <p:nvSpPr>
          <p:cNvPr id="3" name="内容占位符 2"/>
          <p:cNvSpPr>
            <a:spLocks noGrp="1"/>
          </p:cNvSpPr>
          <p:nvPr>
            <p:ph idx="1"/>
          </p:nvPr>
        </p:nvSpPr>
        <p:spPr>
          <a:xfrm>
            <a:off x="370840" y="1213485"/>
            <a:ext cx="8543290" cy="4935855"/>
          </a:xfrm>
        </p:spPr>
        <p:txBody>
          <a:bodyPr/>
          <a:lstStyle/>
          <a:p>
            <a:pPr marL="0" marR="0" lvl="0" algn="l" rtl="0" latinLnBrk="0">
              <a:lnSpc>
                <a:spcPct val="110000"/>
              </a:lnSpc>
              <a:spcBef>
                <a:spcPts val="600"/>
              </a:spcBef>
              <a:buNone/>
            </a:pPr>
            <a:endParaRPr lang="zh-CN" altLang="zh-CN" sz="2800" dirty="0">
              <a:ea typeface="黑体" panose="02010609060101010101" pitchFamily="2" charset="-122"/>
              <a:cs typeface="+mn-ea"/>
              <a:sym typeface="+mn-ea"/>
            </a:endParaRPr>
          </a:p>
          <a:p>
            <a:pPr marL="0" marR="0" lvl="0" algn="l" rtl="0" latinLnBrk="0">
              <a:lnSpc>
                <a:spcPct val="110000"/>
              </a:lnSpc>
              <a:spcBef>
                <a:spcPts val="600"/>
              </a:spcBef>
              <a:buNone/>
            </a:pPr>
            <a:r>
              <a:rPr lang="zh-CN" altLang="zh-CN" sz="2800" dirty="0">
                <a:ea typeface="黑体" panose="02010609060101010101" pitchFamily="2" charset="-122"/>
                <a:cs typeface="+mn-ea"/>
                <a:sym typeface="+mn-ea"/>
              </a:rPr>
              <a:t>物流信息资源的管理过程是一个信息管理过程与物流管理过程融合的过程</a:t>
            </a:r>
          </a:p>
          <a:p>
            <a:pPr marL="0" marR="0" lvl="0" algn="l" rtl="0" latinLnBrk="0">
              <a:lnSpc>
                <a:spcPct val="110000"/>
              </a:lnSpc>
              <a:spcBef>
                <a:spcPts val="600"/>
              </a:spcBef>
              <a:buNone/>
            </a:pPr>
            <a:endParaRPr lang="zh-CN" altLang="zh-CN" sz="2800" dirty="0">
              <a:ea typeface="黑体" panose="02010609060101010101" pitchFamily="2" charset="-122"/>
              <a:cs typeface="+mn-ea"/>
              <a:sym typeface="+mn-ea"/>
            </a:endParaRPr>
          </a:p>
          <a:p>
            <a:pPr marL="0" marR="0" lvl="0" algn="l" rtl="0" latinLnBrk="0">
              <a:lnSpc>
                <a:spcPct val="110000"/>
              </a:lnSpc>
              <a:spcBef>
                <a:spcPts val="600"/>
              </a:spcBef>
              <a:buNone/>
            </a:pPr>
            <a:r>
              <a:rPr lang="zh-CN" altLang="zh-CN" sz="2800" dirty="0">
                <a:ea typeface="黑体" panose="02010609060101010101" pitchFamily="2" charset="-122"/>
                <a:cs typeface="+mn-ea"/>
                <a:sym typeface="+mn-ea"/>
              </a:rPr>
              <a:t>从信息链和物流供应链的融合角度来看,在不同的框架下,物流信息资源也有不同的环节和结构</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一、物流信息需求分析概述</a:t>
            </a:r>
          </a:p>
        </p:txBody>
      </p:sp>
      <p:sp>
        <p:nvSpPr>
          <p:cNvPr id="3" name="内容占位符 2"/>
          <p:cNvSpPr>
            <a:spLocks noGrp="1"/>
          </p:cNvSpPr>
          <p:nvPr>
            <p:ph idx="1"/>
          </p:nvPr>
        </p:nvSpPr>
        <p:spPr>
          <a:xfrm>
            <a:off x="458470" y="1036320"/>
            <a:ext cx="8609330" cy="4935855"/>
          </a:xfrm>
        </p:spPr>
        <p:txBody>
          <a:bodyPr/>
          <a:lstStyle/>
          <a:p>
            <a:r>
              <a:rPr lang="zh-CN" altLang="zh-CN" sz="3200" dirty="0"/>
              <a:t>（一） 物流信息需求分析相关概念</a:t>
            </a:r>
          </a:p>
          <a:p>
            <a:pPr>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需求分析是一个非常广泛的概念,起源于软件工程,用于描述目的、范围、定义和功能时所要做的所有工作。</a:t>
            </a:r>
          </a:p>
          <a:p>
            <a:pPr marL="0" indent="0">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定义物流信息需求的目的与功能是指对要解决的问题进行详细的分析,弄清楚问题的要求,包括需要的原信息,信息处理流程和得到的结果。</a:t>
            </a:r>
          </a:p>
          <a:p>
            <a:pPr marL="0" indent="0">
              <a:buNone/>
            </a:pPr>
            <a:endParaRPr lang="zh-CN" altLang="zh-CN" sz="2800" dirty="0">
              <a:ea typeface="黑体" panose="02010609060101010101" pitchFamily="2" charset="-122"/>
              <a:cs typeface="+mn-ea"/>
            </a:endParaRPr>
          </a:p>
        </p:txBody>
      </p:sp>
    </p:spTree>
  </p:cSld>
  <p:clrMapOvr>
    <a:masterClrMapping/>
  </p:clrMapOvr>
</p:sld>
</file>

<file path=ppt/theme/theme1.xml><?xml version="1.0" encoding="utf-8"?>
<a:theme xmlns:a="http://schemas.openxmlformats.org/drawingml/2006/main" name="Custom Design">
  <a:themeElements>
    <a:clrScheme name="Custom Design 14">
      <a:dk1>
        <a:srgbClr val="CC0066"/>
      </a:dk1>
      <a:lt1>
        <a:srgbClr val="FFFFFF"/>
      </a:lt1>
      <a:dk2>
        <a:srgbClr val="CC0066"/>
      </a:dk2>
      <a:lt2>
        <a:srgbClr val="808080"/>
      </a:lt2>
      <a:accent1>
        <a:srgbClr val="BBE0E3"/>
      </a:accent1>
      <a:accent2>
        <a:srgbClr val="333399"/>
      </a:accent2>
      <a:accent3>
        <a:srgbClr val="FFFFFF"/>
      </a:accent3>
      <a:accent4>
        <a:srgbClr val="AE0056"/>
      </a:accent4>
      <a:accent5>
        <a:srgbClr val="DAEDEF"/>
      </a:accent5>
      <a:accent6>
        <a:srgbClr val="2D2D8A"/>
      </a:accent6>
      <a:hlink>
        <a:srgbClr val="007D7A"/>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CC0066"/>
        </a:dk1>
        <a:lt1>
          <a:srgbClr val="FFFFFF"/>
        </a:lt1>
        <a:dk2>
          <a:srgbClr val="CC0066"/>
        </a:dk2>
        <a:lt2>
          <a:srgbClr val="808080"/>
        </a:lt2>
        <a:accent1>
          <a:srgbClr val="BBE0E3"/>
        </a:accent1>
        <a:accent2>
          <a:srgbClr val="333399"/>
        </a:accent2>
        <a:accent3>
          <a:srgbClr val="FFFFFF"/>
        </a:accent3>
        <a:accent4>
          <a:srgbClr val="AE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14">
        <a:dk1>
          <a:srgbClr val="CC0066"/>
        </a:dk1>
        <a:lt1>
          <a:srgbClr val="FFFFFF"/>
        </a:lt1>
        <a:dk2>
          <a:srgbClr val="CC0066"/>
        </a:dk2>
        <a:lt2>
          <a:srgbClr val="808080"/>
        </a:lt2>
        <a:accent1>
          <a:srgbClr val="BBE0E3"/>
        </a:accent1>
        <a:accent2>
          <a:srgbClr val="333399"/>
        </a:accent2>
        <a:accent3>
          <a:srgbClr val="FFFFFF"/>
        </a:accent3>
        <a:accent4>
          <a:srgbClr val="AE0056"/>
        </a:accent4>
        <a:accent5>
          <a:srgbClr val="DAEDEF"/>
        </a:accent5>
        <a:accent6>
          <a:srgbClr val="2D2D8A"/>
        </a:accent6>
        <a:hlink>
          <a:srgbClr val="007D7A"/>
        </a:hlink>
        <a:folHlink>
          <a:srgbClr val="0099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Recursos e tecnologia">
  <a:themeElements>
    <a:clrScheme name="1_Recursos e tecnologi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1_Recursos e tecnologi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Recursos e tecnologi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Recursos e tecnologi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Recursos e tecnologi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Recursos e tecnologi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Recursos e tecnologi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Recursos e tecnologi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Recursos e tecnologi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Recursos e tecnologi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Recursos e tecnologi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Recursos e tecnologi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Recursos e tecnologi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Recursos e tecnologi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东方纹理图案设计模板">
  <a:themeElements>
    <a:clrScheme name="东方纹理图案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东方纹理图案设计模板">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东方纹理图案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东方纹理图案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东方纹理图案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东方纹理图案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东方纹理图案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东方纹理图案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东方纹理图案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东方纹理图案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东方纹理图案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东方纹理图案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东方纹理图案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东方纹理图案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n920">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00190</Template>
  <TotalTime>1</TotalTime>
  <Words>5321</Words>
  <Application>Microsoft Office PowerPoint</Application>
  <PresentationFormat>全屏显示(4:3)</PresentationFormat>
  <Paragraphs>561</Paragraphs>
  <Slides>77</Slides>
  <Notes>67</Notes>
  <HiddenSlides>0</HiddenSlides>
  <MMClips>0</MMClips>
  <ScaleCrop>false</ScaleCrop>
  <HeadingPairs>
    <vt:vector size="8" baseType="variant">
      <vt:variant>
        <vt:lpstr>已用的字体</vt:lpstr>
      </vt:variant>
      <vt:variant>
        <vt:i4>6</vt:i4>
      </vt:variant>
      <vt:variant>
        <vt:lpstr>主题</vt:lpstr>
      </vt:variant>
      <vt:variant>
        <vt:i4>4</vt:i4>
      </vt:variant>
      <vt:variant>
        <vt:lpstr>嵌入 OLE 服务器</vt:lpstr>
      </vt:variant>
      <vt:variant>
        <vt:i4>2</vt:i4>
      </vt:variant>
      <vt:variant>
        <vt:lpstr>幻灯片标题</vt:lpstr>
      </vt:variant>
      <vt:variant>
        <vt:i4>77</vt:i4>
      </vt:variant>
    </vt:vector>
  </HeadingPairs>
  <TitlesOfParts>
    <vt:vector size="89" baseType="lpstr">
      <vt:lpstr>黑体</vt:lpstr>
      <vt:lpstr>Arial</vt:lpstr>
      <vt:lpstr>Calibri</vt:lpstr>
      <vt:lpstr>Tahoma</vt:lpstr>
      <vt:lpstr>Times New Roman</vt:lpstr>
      <vt:lpstr>Wingdings</vt:lpstr>
      <vt:lpstr>Custom Design</vt:lpstr>
      <vt:lpstr>1_Recursos e tecnologia</vt:lpstr>
      <vt:lpstr>东方纹理图案设计模板</vt:lpstr>
      <vt:lpstr>cn920</vt:lpstr>
      <vt:lpstr>Equation.3</vt:lpstr>
      <vt:lpstr>Equation.DSMT4</vt:lpstr>
      <vt:lpstr>第三章  物流信息资源管理</vt:lpstr>
      <vt:lpstr>第三章  物流信息资源管理</vt:lpstr>
      <vt:lpstr>学习导航</vt:lpstr>
      <vt:lpstr>第一节 物流信息资源概述</vt:lpstr>
      <vt:lpstr>一、物流信息资源管理概念</vt:lpstr>
      <vt:lpstr>一、物流信息资源管理概念</vt:lpstr>
      <vt:lpstr>一、物流信息资源管理概念</vt:lpstr>
      <vt:lpstr>二、物流信息资源管理过程</vt:lpstr>
      <vt:lpstr>一、物流信息需求分析概述</vt:lpstr>
      <vt:lpstr>第二节  物流信息资源管理方法</vt:lpstr>
      <vt:lpstr>一、常见的原理</vt:lpstr>
      <vt:lpstr>一、常见的原理</vt:lpstr>
      <vt:lpstr>一、常见的原理</vt:lpstr>
      <vt:lpstr>一、常见的原理</vt:lpstr>
      <vt:lpstr>一、常见的原理</vt:lpstr>
      <vt:lpstr>一、常见的原理</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二、 信息资源组织方法</vt:lpstr>
      <vt:lpstr>三、面向模型的信息资源管理</vt:lpstr>
      <vt:lpstr>三、面向模型的信息资源管理</vt:lpstr>
      <vt:lpstr>三、面向模型的信息资源管理</vt:lpstr>
      <vt:lpstr>第三节  物流信息资源开发</vt:lpstr>
      <vt:lpstr>一、 物流产业信息资源测度</vt:lpstr>
      <vt:lpstr>一、 物流产业信息资源测度</vt:lpstr>
      <vt:lpstr>一、 物流产业信息资源测度</vt:lpstr>
      <vt:lpstr>一、 物流产业信息资源测度</vt:lpstr>
      <vt:lpstr>一、 物流产业信息资源测度</vt:lpstr>
      <vt:lpstr>一、 物流产业信息资源测度</vt:lpstr>
      <vt:lpstr>一、 物流产业信息资源测度</vt:lpstr>
      <vt:lpstr>二、 物流信息资源服务</vt:lpstr>
      <vt:lpstr>二、 物流信息资源服务</vt:lpstr>
      <vt:lpstr>二、 物流信息资源服务</vt:lpstr>
      <vt:lpstr>第四节  物流业务信息资源管理</vt:lpstr>
      <vt:lpstr>一、物流业务运营的资源管理</vt:lpstr>
      <vt:lpstr>二、 物流业务职能资源管理</vt:lpstr>
      <vt:lpstr>二、 物流业务职能资源管理</vt:lpstr>
      <vt:lpstr>二、 物流业务职能资源管理</vt:lpstr>
      <vt:lpstr>二、 物流业务职能资源管理</vt:lpstr>
      <vt:lpstr>二、 物流业务职能资源管理</vt:lpstr>
      <vt:lpstr>本章小结</vt:lpstr>
      <vt:lpstr>思考题</vt:lpstr>
      <vt:lpstr>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cp:lastModifiedBy>
  <cp:revision>188</cp:revision>
  <dcterms:created xsi:type="dcterms:W3CDTF">2020-01-25T07:10:00Z</dcterms:created>
  <dcterms:modified xsi:type="dcterms:W3CDTF">2020-02-01T04:35:48Z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2052-11.1.0.9339</vt:lpwstr>
  </property>
</Properties>
</file>