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Lst>
  <p:notesMasterIdLst>
    <p:notesMasterId r:id="rId65"/>
  </p:notesMasterIdLst>
  <p:handoutMasterIdLst>
    <p:handoutMasterId r:id="rId66"/>
  </p:handoutMasterIdLst>
  <p:sldIdLst>
    <p:sldId id="256" r:id="rId2"/>
    <p:sldId id="257" r:id="rId3"/>
    <p:sldId id="258" r:id="rId4"/>
    <p:sldId id="259" r:id="rId5"/>
    <p:sldId id="260" r:id="rId6"/>
    <p:sldId id="261" r:id="rId7"/>
    <p:sldId id="262" r:id="rId8"/>
    <p:sldId id="263" r:id="rId9"/>
    <p:sldId id="301" r:id="rId10"/>
    <p:sldId id="264" r:id="rId11"/>
    <p:sldId id="265" r:id="rId12"/>
    <p:sldId id="266" r:id="rId13"/>
    <p:sldId id="267" r:id="rId14"/>
    <p:sldId id="302" r:id="rId15"/>
    <p:sldId id="268" r:id="rId16"/>
    <p:sldId id="303" r:id="rId17"/>
    <p:sldId id="269" r:id="rId18"/>
    <p:sldId id="304" r:id="rId19"/>
    <p:sldId id="270" r:id="rId20"/>
    <p:sldId id="271" r:id="rId21"/>
    <p:sldId id="272" r:id="rId22"/>
    <p:sldId id="273" r:id="rId23"/>
    <p:sldId id="305" r:id="rId24"/>
    <p:sldId id="274" r:id="rId25"/>
    <p:sldId id="275" r:id="rId26"/>
    <p:sldId id="276" r:id="rId27"/>
    <p:sldId id="306" r:id="rId28"/>
    <p:sldId id="277" r:id="rId29"/>
    <p:sldId id="278" r:id="rId30"/>
    <p:sldId id="279" r:id="rId31"/>
    <p:sldId id="307" r:id="rId32"/>
    <p:sldId id="281" r:id="rId33"/>
    <p:sldId id="282" r:id="rId34"/>
    <p:sldId id="308" r:id="rId35"/>
    <p:sldId id="283" r:id="rId36"/>
    <p:sldId id="280" r:id="rId37"/>
    <p:sldId id="309" r:id="rId38"/>
    <p:sldId id="284" r:id="rId39"/>
    <p:sldId id="285" r:id="rId40"/>
    <p:sldId id="286" r:id="rId41"/>
    <p:sldId id="310" r:id="rId42"/>
    <p:sldId id="287" r:id="rId43"/>
    <p:sldId id="311" r:id="rId44"/>
    <p:sldId id="288" r:id="rId45"/>
    <p:sldId id="289" r:id="rId46"/>
    <p:sldId id="312" r:id="rId47"/>
    <p:sldId id="290" r:id="rId48"/>
    <p:sldId id="313" r:id="rId49"/>
    <p:sldId id="291" r:id="rId50"/>
    <p:sldId id="292" r:id="rId51"/>
    <p:sldId id="314" r:id="rId52"/>
    <p:sldId id="293" r:id="rId53"/>
    <p:sldId id="315" r:id="rId54"/>
    <p:sldId id="294" r:id="rId55"/>
    <p:sldId id="296" r:id="rId56"/>
    <p:sldId id="316" r:id="rId57"/>
    <p:sldId id="297" r:id="rId58"/>
    <p:sldId id="298" r:id="rId59"/>
    <p:sldId id="317" r:id="rId60"/>
    <p:sldId id="295" r:id="rId61"/>
    <p:sldId id="318" r:id="rId62"/>
    <p:sldId id="299" r:id="rId63"/>
    <p:sldId id="319" r:id="rId64"/>
  </p:sldIdLst>
  <p:sldSz cx="9144000" cy="6858000" type="screen4x3"/>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7" d="100"/>
          <a:sy n="67" d="100"/>
        </p:scale>
        <p:origin x="-606" y="-102"/>
      </p:cViewPr>
      <p:guideLst>
        <p:guide orient="horz" pos="2160"/>
        <p:guide pos="2880"/>
      </p:guideLst>
    </p:cSldViewPr>
  </p:slideViewPr>
  <p:notesTextViewPr>
    <p:cViewPr>
      <p:scale>
        <a:sx n="100" d="100"/>
        <a:sy n="100" d="100"/>
      </p:scale>
      <p:origin x="0" y="0"/>
    </p:cViewPr>
  </p:notesTextViewPr>
  <p:gridSpacing cx="76198" cy="7619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noProof="1" smtClean="0">
                <a:latin typeface="Arial" charset="0"/>
                <a:cs typeface="+mn-ea"/>
              </a:defRPr>
            </a:lvl1pPr>
          </a:lstStyle>
          <a:p>
            <a:fld id="{696C064A-D61B-4B21-B757-51A9B82445B8}" type="datetimeFigureOut">
              <a:rPr lang="en-US" altLang="en-US"/>
              <a:pPr/>
              <a:t>12/15/2017</a:t>
            </a:fld>
            <a:endParaRPr lang="en-US" alt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noProof="1"/>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0052BF1E-A15C-4442-AB7F-DD86AC7CC869}" type="slidenum">
              <a:rPr lang="en-US" altLang="en-US"/>
              <a:pPr/>
              <a:t>‹#›</a:t>
            </a:fld>
            <a:endParaRPr lang="en-US" altLang="en-US"/>
          </a:p>
        </p:txBody>
      </p:sp>
    </p:spTree>
    <p:extLst>
      <p:ext uri="{BB962C8B-B14F-4D97-AF65-F5344CB8AC3E}">
        <p14:creationId xmlns:p14="http://schemas.microsoft.com/office/powerpoint/2010/main" val="5980190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atin typeface="Arial" charset="0"/>
                <a:cs typeface="+mn-ea"/>
              </a:defRPr>
            </a:lvl1pPr>
          </a:lstStyle>
          <a:p>
            <a:fld id="{3EFD42F7-718C-4B98-AAEC-167E6DDD60A7}" type="datetimeFigureOut">
              <a:rPr lang="en-US" altLang="en-US"/>
              <a:pPr/>
              <a:t>12/15/2017</a:t>
            </a:fld>
            <a:endParaRPr lang="en-US" altLang="en-US"/>
          </a:p>
        </p:txBody>
      </p:sp>
      <p:sp>
        <p:nvSpPr>
          <p:cNvPr id="4100" name="Slide Image Placeholder 3"/>
          <p:cNvSpPr>
            <a:spLocks noGrp="1" noRot="1" noChangeAspect="1" noChangeArrowheads="1"/>
          </p:cNvSpPr>
          <p:nvPr>
            <p:ph type="sldImg" idx="4294967295"/>
          </p:nvPr>
        </p:nvSpPr>
        <p:spPr bwMode="auto">
          <a:xfrm>
            <a:off x="1371600" y="1143000"/>
            <a:ext cx="4114800" cy="30861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4101" name="Notes Placeholder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noProof="1"/>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706F4CAC-D380-4674-A6AA-4D7DC28236F3}" type="slidenum">
              <a:rPr lang="en-US" altLang="en-US"/>
              <a:pPr/>
              <a:t>‹#›</a:t>
            </a:fld>
            <a:endParaRPr lang="en-US" altLang="en-US"/>
          </a:p>
        </p:txBody>
      </p:sp>
    </p:spTree>
    <p:extLst>
      <p:ext uri="{BB962C8B-B14F-4D97-AF65-F5344CB8AC3E}">
        <p14:creationId xmlns:p14="http://schemas.microsoft.com/office/powerpoint/2010/main" val="3025293683"/>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Arial" pitchFamily="34" charset="0"/>
        <a:ea typeface="+mn-ea"/>
        <a:cs typeface="+mn-cs"/>
      </a:defRPr>
    </a:lvl1pPr>
    <a:lvl2pPr marL="457200" algn="l" rtl="0" fontAlgn="base">
      <a:spcBef>
        <a:spcPct val="0"/>
      </a:spcBef>
      <a:spcAft>
        <a:spcPct val="0"/>
      </a:spcAft>
      <a:defRPr sz="1200" kern="1200">
        <a:solidFill>
          <a:schemeClr val="tx1"/>
        </a:solidFill>
        <a:latin typeface="Arial" pitchFamily="34" charset="0"/>
        <a:ea typeface="+mn-ea"/>
        <a:cs typeface="+mn-cs"/>
      </a:defRPr>
    </a:lvl2pPr>
    <a:lvl3pPr marL="914400" algn="l" rtl="0" fontAlgn="base">
      <a:spcBef>
        <a:spcPct val="0"/>
      </a:spcBef>
      <a:spcAft>
        <a:spcPct val="0"/>
      </a:spcAft>
      <a:defRPr sz="1200" kern="1200">
        <a:solidFill>
          <a:schemeClr val="tx1"/>
        </a:solidFill>
        <a:latin typeface="Arial" pitchFamily="34" charset="0"/>
        <a:ea typeface="+mn-ea"/>
        <a:cs typeface="+mn-cs"/>
      </a:defRPr>
    </a:lvl3pPr>
    <a:lvl4pPr marL="1371600" algn="l" rtl="0" fontAlgn="base">
      <a:spcBef>
        <a:spcPct val="0"/>
      </a:spcBef>
      <a:spcAft>
        <a:spcPct val="0"/>
      </a:spcAft>
      <a:defRPr sz="1200" kern="1200">
        <a:solidFill>
          <a:schemeClr val="tx1"/>
        </a:solidFill>
        <a:latin typeface="Arial" pitchFamily="34" charset="0"/>
        <a:ea typeface="+mn-ea"/>
        <a:cs typeface="+mn-cs"/>
      </a:defRPr>
    </a:lvl4pPr>
    <a:lvl5pPr marL="1828800" algn="l" rtl="0" fontAlgn="base">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4" name="Group 2"/>
          <p:cNvGrpSpPr>
            <a:grpSpLocks/>
          </p:cNvGrpSpPr>
          <p:nvPr/>
        </p:nvGrpSpPr>
        <p:grpSpPr bwMode="auto">
          <a:xfrm>
            <a:off x="1658938" y="1600200"/>
            <a:ext cx="6837362" cy="3200400"/>
            <a:chOff x="1045" y="1008"/>
            <a:chExt cx="4307" cy="2016"/>
          </a:xfrm>
        </p:grpSpPr>
        <p:sp>
          <p:nvSpPr>
            <p:cNvPr id="5" name="Oval 3"/>
            <p:cNvSpPr>
              <a:spLocks noChangeArrowheads="1"/>
            </p:cNvSpPr>
            <p:nvPr/>
          </p:nvSpPr>
          <p:spPr bwMode="hidden">
            <a:xfrm flipH="1">
              <a:off x="4392" y="1008"/>
              <a:ext cx="960" cy="960"/>
            </a:xfrm>
            <a:prstGeom prst="ellipse">
              <a:avLst/>
            </a:prstGeom>
            <a:solidFill>
              <a:schemeClr val="accent2"/>
            </a:solidFill>
            <a:ln w="9525">
              <a:noFill/>
              <a:round/>
            </a:ln>
            <a:effectLst/>
          </p:spPr>
          <p:txBody>
            <a:bodyPr wrap="none" anchor="ctr"/>
            <a:lstStyle/>
            <a:p>
              <a:pPr algn="ctr">
                <a:buFontTx/>
                <a:buNone/>
                <a:defRPr/>
              </a:pPr>
              <a:endParaRPr lang="zh-CN" altLang="zh-CN" sz="2400">
                <a:latin typeface="Times New Roman" pitchFamily="18" charset="0"/>
              </a:endParaRPr>
            </a:p>
          </p:txBody>
        </p:sp>
        <p:sp>
          <p:nvSpPr>
            <p:cNvPr id="6" name="Oval 4"/>
            <p:cNvSpPr>
              <a:spLocks noChangeArrowheads="1"/>
            </p:cNvSpPr>
            <p:nvPr/>
          </p:nvSpPr>
          <p:spPr bwMode="hidden">
            <a:xfrm flipH="1">
              <a:off x="3264" y="1008"/>
              <a:ext cx="960" cy="960"/>
            </a:xfrm>
            <a:prstGeom prst="ellipse">
              <a:avLst/>
            </a:prstGeom>
            <a:solidFill>
              <a:schemeClr val="accent2"/>
            </a:solidFill>
            <a:ln w="9525">
              <a:noFill/>
              <a:round/>
            </a:ln>
            <a:effectLst/>
          </p:spPr>
          <p:txBody>
            <a:bodyPr wrap="none" anchor="ctr"/>
            <a:lstStyle/>
            <a:p>
              <a:pPr algn="ctr">
                <a:buFontTx/>
                <a:buNone/>
                <a:defRPr/>
              </a:pPr>
              <a:endParaRPr lang="zh-CN" altLang="zh-CN" sz="2400">
                <a:latin typeface="Times New Roman" pitchFamily="18" charset="0"/>
              </a:endParaRPr>
            </a:p>
          </p:txBody>
        </p:sp>
        <p:sp>
          <p:nvSpPr>
            <p:cNvPr id="7" name="Oval 5"/>
            <p:cNvSpPr>
              <a:spLocks noChangeArrowheads="1"/>
            </p:cNvSpPr>
            <p:nvPr/>
          </p:nvSpPr>
          <p:spPr bwMode="hidden">
            <a:xfrm flipH="1">
              <a:off x="2136" y="1008"/>
              <a:ext cx="960" cy="960"/>
            </a:xfrm>
            <a:prstGeom prst="ellipse">
              <a:avLst/>
            </a:prstGeom>
            <a:noFill/>
            <a:ln w="28575">
              <a:solidFill>
                <a:schemeClr val="accent2"/>
              </a:solidFill>
              <a:round/>
            </a:ln>
            <a:effectLst/>
          </p:spPr>
          <p:txBody>
            <a:bodyPr wrap="none" anchor="ctr"/>
            <a:lstStyle/>
            <a:p>
              <a:pPr algn="ctr">
                <a:buFontTx/>
                <a:buNone/>
                <a:defRPr/>
              </a:pPr>
              <a:endParaRPr lang="zh-CN" altLang="zh-CN" sz="2400">
                <a:latin typeface="Times New Roman" pitchFamily="18" charset="0"/>
              </a:endParaRPr>
            </a:p>
          </p:txBody>
        </p:sp>
        <p:sp>
          <p:nvSpPr>
            <p:cNvPr id="8" name="Oval 6"/>
            <p:cNvSpPr>
              <a:spLocks noChangeArrowheads="1"/>
            </p:cNvSpPr>
            <p:nvPr/>
          </p:nvSpPr>
          <p:spPr bwMode="hidden">
            <a:xfrm flipH="1">
              <a:off x="2136" y="2064"/>
              <a:ext cx="960" cy="960"/>
            </a:xfrm>
            <a:prstGeom prst="ellipse">
              <a:avLst/>
            </a:prstGeom>
            <a:solidFill>
              <a:schemeClr val="accent2"/>
            </a:solidFill>
            <a:ln w="28575">
              <a:noFill/>
              <a:round/>
            </a:ln>
            <a:effectLst/>
          </p:spPr>
          <p:txBody>
            <a:bodyPr wrap="none" anchor="ctr"/>
            <a:lstStyle/>
            <a:p>
              <a:pPr algn="ctr">
                <a:buFontTx/>
                <a:buNone/>
                <a:defRPr/>
              </a:pPr>
              <a:endParaRPr lang="zh-CN" altLang="zh-CN" sz="2400">
                <a:latin typeface="Times New Roman" pitchFamily="18" charset="0"/>
              </a:endParaRPr>
            </a:p>
          </p:txBody>
        </p:sp>
        <p:sp>
          <p:nvSpPr>
            <p:cNvPr id="9" name="Oval 7"/>
            <p:cNvSpPr>
              <a:spLocks noChangeArrowheads="1"/>
            </p:cNvSpPr>
            <p:nvPr/>
          </p:nvSpPr>
          <p:spPr bwMode="hidden">
            <a:xfrm flipH="1">
              <a:off x="1045" y="2064"/>
              <a:ext cx="960" cy="960"/>
            </a:xfrm>
            <a:prstGeom prst="ellipse">
              <a:avLst/>
            </a:prstGeom>
            <a:solidFill>
              <a:schemeClr val="accent2"/>
            </a:solidFill>
            <a:ln w="9525">
              <a:noFill/>
              <a:round/>
            </a:ln>
            <a:effectLst/>
          </p:spPr>
          <p:txBody>
            <a:bodyPr wrap="none" anchor="ctr"/>
            <a:lstStyle/>
            <a:p>
              <a:pPr algn="ctr">
                <a:buFontTx/>
                <a:buNone/>
                <a:defRPr/>
              </a:pPr>
              <a:endParaRPr lang="zh-CN" altLang="zh-CN" sz="2400">
                <a:latin typeface="Times New Roman" pitchFamily="18" charset="0"/>
              </a:endParaRPr>
            </a:p>
          </p:txBody>
        </p:sp>
        <p:sp>
          <p:nvSpPr>
            <p:cNvPr id="10" name="Oval 8"/>
            <p:cNvSpPr>
              <a:spLocks noChangeArrowheads="1"/>
            </p:cNvSpPr>
            <p:nvPr/>
          </p:nvSpPr>
          <p:spPr bwMode="hidden">
            <a:xfrm flipH="1">
              <a:off x="4392" y="2064"/>
              <a:ext cx="960" cy="960"/>
            </a:xfrm>
            <a:prstGeom prst="ellipse">
              <a:avLst/>
            </a:prstGeom>
            <a:noFill/>
            <a:ln w="28575">
              <a:solidFill>
                <a:schemeClr val="accent2"/>
              </a:solidFill>
              <a:round/>
            </a:ln>
            <a:effectLst/>
          </p:spPr>
          <p:txBody>
            <a:bodyPr wrap="none" anchor="ctr"/>
            <a:lstStyle/>
            <a:p>
              <a:pPr algn="ctr">
                <a:buFontTx/>
                <a:buNone/>
                <a:defRPr/>
              </a:pPr>
              <a:endParaRPr lang="zh-CN" altLang="zh-CN" sz="2400">
                <a:latin typeface="Times New Roman" pitchFamily="18" charset="0"/>
              </a:endParaRPr>
            </a:p>
          </p:txBody>
        </p:sp>
      </p:grpSp>
      <p:sp>
        <p:nvSpPr>
          <p:cNvPr id="15372" name="Rectangle 12"/>
          <p:cNvSpPr>
            <a:spLocks noGrp="1" noChangeArrowheads="1"/>
          </p:cNvSpPr>
          <p:nvPr>
            <p:ph type="ctrTitle"/>
          </p:nvPr>
        </p:nvSpPr>
        <p:spPr>
          <a:xfrm>
            <a:off x="685800" y="1219200"/>
            <a:ext cx="7772400" cy="1933575"/>
          </a:xfrm>
        </p:spPr>
        <p:txBody>
          <a:bodyPr anchor="b"/>
          <a:lstStyle>
            <a:lvl1pPr algn="r">
              <a:defRPr sz="4400"/>
            </a:lvl1pPr>
          </a:lstStyle>
          <a:p>
            <a:r>
              <a:rPr lang="zh-CN" altLang="en-US" noProof="1"/>
              <a:t>单击此处编辑母版标题样式</a:t>
            </a:r>
          </a:p>
        </p:txBody>
      </p:sp>
      <p:sp>
        <p:nvSpPr>
          <p:cNvPr id="15373" name="Rectangle 13"/>
          <p:cNvSpPr>
            <a:spLocks noGrp="1" noChangeArrowheads="1"/>
          </p:cNvSpPr>
          <p:nvPr>
            <p:ph type="subTitle" idx="1"/>
          </p:nvPr>
        </p:nvSpPr>
        <p:spPr>
          <a:xfrm>
            <a:off x="2057400" y="3505200"/>
            <a:ext cx="6400800" cy="1752600"/>
          </a:xfrm>
        </p:spPr>
        <p:txBody>
          <a:bodyPr/>
          <a:lstStyle>
            <a:lvl1pPr marL="0" indent="0" algn="r">
              <a:buFont typeface="Wingdings" pitchFamily="2" charset="2"/>
              <a:buNone/>
              <a:defRPr/>
            </a:lvl1pPr>
          </a:lstStyle>
          <a:p>
            <a:r>
              <a:rPr lang="zh-CN" altLang="en-US" noProof="1"/>
              <a:t>单击此处编辑母版副标题样式</a:t>
            </a:r>
          </a:p>
        </p:txBody>
      </p:sp>
      <p:sp>
        <p:nvSpPr>
          <p:cNvPr id="11" name="Rectangle 9"/>
          <p:cNvSpPr>
            <a:spLocks noGrp="1" noChangeArrowheads="1"/>
          </p:cNvSpPr>
          <p:nvPr>
            <p:ph type="dt" sz="half" idx="10"/>
          </p:nvPr>
        </p:nvSpPr>
        <p:spPr/>
        <p:txBody>
          <a:bodyPr/>
          <a:lstStyle>
            <a:lvl1pPr>
              <a:defRPr smtClean="0"/>
            </a:lvl1pPr>
          </a:lstStyle>
          <a:p>
            <a:pPr>
              <a:defRPr/>
            </a:pPr>
            <a:endParaRPr lang="en-US" altLang="zh-CN"/>
          </a:p>
        </p:txBody>
      </p:sp>
      <p:sp>
        <p:nvSpPr>
          <p:cNvPr id="12" name="Rectangle 10"/>
          <p:cNvSpPr>
            <a:spLocks noGrp="1" noChangeArrowheads="1"/>
          </p:cNvSpPr>
          <p:nvPr>
            <p:ph type="ftr" sz="quarter" idx="11"/>
          </p:nvPr>
        </p:nvSpPr>
        <p:spPr/>
        <p:txBody>
          <a:bodyPr/>
          <a:lstStyle>
            <a:lvl1pPr>
              <a:defRPr smtClean="0"/>
            </a:lvl1pPr>
          </a:lstStyle>
          <a:p>
            <a:pPr>
              <a:defRPr/>
            </a:pPr>
            <a:endParaRPr lang="en-US" altLang="zh-CN"/>
          </a:p>
        </p:txBody>
      </p:sp>
      <p:sp>
        <p:nvSpPr>
          <p:cNvPr id="13" name="Rectangle 11"/>
          <p:cNvSpPr>
            <a:spLocks noGrp="1" noChangeArrowheads="1"/>
          </p:cNvSpPr>
          <p:nvPr>
            <p:ph type="sldNum" sz="quarter" idx="12"/>
          </p:nvPr>
        </p:nvSpPr>
        <p:spPr/>
        <p:txBody>
          <a:bodyPr/>
          <a:lstStyle>
            <a:lvl1pPr>
              <a:defRPr/>
            </a:lvl1pPr>
          </a:lstStyle>
          <a:p>
            <a:fld id="{85B573B3-0185-456C-ACC2-AF3711533741}" type="slidenum">
              <a:rPr lang="en-US" altLang="zh-CN"/>
              <a:pPr/>
              <a:t>‹#›</a:t>
            </a:fld>
            <a:endParaRPr lang="en-US" altLang="zh-CN"/>
          </a:p>
        </p:txBody>
      </p:sp>
    </p:spTree>
    <p:extLst>
      <p:ext uri="{BB962C8B-B14F-4D97-AF65-F5344CB8AC3E}">
        <p14:creationId xmlns:p14="http://schemas.microsoft.com/office/powerpoint/2010/main" val="22265549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9"/>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0"/>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1"/>
          <p:cNvSpPr>
            <a:spLocks noGrp="1" noChangeArrowheads="1"/>
          </p:cNvSpPr>
          <p:nvPr>
            <p:ph type="sldNum" sz="quarter" idx="12"/>
          </p:nvPr>
        </p:nvSpPr>
        <p:spPr>
          <a:ln/>
        </p:spPr>
        <p:txBody>
          <a:bodyPr/>
          <a:lstStyle>
            <a:lvl1pPr>
              <a:defRPr/>
            </a:lvl1pPr>
          </a:lstStyle>
          <a:p>
            <a:fld id="{D6F06D8B-0AD8-4B45-B8DC-B44BDFC956EC}" type="slidenum">
              <a:rPr lang="en-US" altLang="zh-CN"/>
              <a:pPr/>
              <a:t>‹#›</a:t>
            </a:fld>
            <a:endParaRPr lang="en-US" altLang="zh-CN"/>
          </a:p>
        </p:txBody>
      </p:sp>
    </p:spTree>
    <p:extLst>
      <p:ext uri="{BB962C8B-B14F-4D97-AF65-F5344CB8AC3E}">
        <p14:creationId xmlns:p14="http://schemas.microsoft.com/office/powerpoint/2010/main" val="34072009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628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6287"/>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9"/>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0"/>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1"/>
          <p:cNvSpPr>
            <a:spLocks noGrp="1" noChangeArrowheads="1"/>
          </p:cNvSpPr>
          <p:nvPr>
            <p:ph type="sldNum" sz="quarter" idx="12"/>
          </p:nvPr>
        </p:nvSpPr>
        <p:spPr>
          <a:ln/>
        </p:spPr>
        <p:txBody>
          <a:bodyPr/>
          <a:lstStyle>
            <a:lvl1pPr>
              <a:defRPr/>
            </a:lvl1pPr>
          </a:lstStyle>
          <a:p>
            <a:fld id="{D046BC27-AD66-4AFA-94C0-99616C47A23B}" type="slidenum">
              <a:rPr lang="en-US" altLang="zh-CN"/>
              <a:pPr/>
              <a:t>‹#›</a:t>
            </a:fld>
            <a:endParaRPr lang="en-US" altLang="zh-CN"/>
          </a:p>
        </p:txBody>
      </p:sp>
    </p:spTree>
    <p:extLst>
      <p:ext uri="{BB962C8B-B14F-4D97-AF65-F5344CB8AC3E}">
        <p14:creationId xmlns:p14="http://schemas.microsoft.com/office/powerpoint/2010/main" val="12025523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9"/>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0"/>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1"/>
          <p:cNvSpPr>
            <a:spLocks noGrp="1" noChangeArrowheads="1"/>
          </p:cNvSpPr>
          <p:nvPr>
            <p:ph type="sldNum" sz="quarter" idx="12"/>
          </p:nvPr>
        </p:nvSpPr>
        <p:spPr>
          <a:ln/>
        </p:spPr>
        <p:txBody>
          <a:bodyPr/>
          <a:lstStyle>
            <a:lvl1pPr>
              <a:defRPr/>
            </a:lvl1pPr>
          </a:lstStyle>
          <a:p>
            <a:fld id="{D4D4BA78-085E-45E1-9B6B-F9FB77A815D8}" type="slidenum">
              <a:rPr lang="en-US" altLang="zh-CN"/>
              <a:pPr/>
              <a:t>‹#›</a:t>
            </a:fld>
            <a:endParaRPr lang="en-US" altLang="zh-CN"/>
          </a:p>
        </p:txBody>
      </p:sp>
    </p:spTree>
    <p:extLst>
      <p:ext uri="{BB962C8B-B14F-4D97-AF65-F5344CB8AC3E}">
        <p14:creationId xmlns:p14="http://schemas.microsoft.com/office/powerpoint/2010/main" val="2541934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Rectangle 9"/>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0"/>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1"/>
          <p:cNvSpPr>
            <a:spLocks noGrp="1" noChangeArrowheads="1"/>
          </p:cNvSpPr>
          <p:nvPr>
            <p:ph type="sldNum" sz="quarter" idx="12"/>
          </p:nvPr>
        </p:nvSpPr>
        <p:spPr>
          <a:ln/>
        </p:spPr>
        <p:txBody>
          <a:bodyPr/>
          <a:lstStyle>
            <a:lvl1pPr>
              <a:defRPr/>
            </a:lvl1pPr>
          </a:lstStyle>
          <a:p>
            <a:fld id="{5D6B18B0-AE25-407B-BA3E-420941BDD2BB}" type="slidenum">
              <a:rPr lang="en-US" altLang="zh-CN"/>
              <a:pPr/>
              <a:t>‹#›</a:t>
            </a:fld>
            <a:endParaRPr lang="en-US" altLang="zh-CN"/>
          </a:p>
        </p:txBody>
      </p:sp>
    </p:spTree>
    <p:extLst>
      <p:ext uri="{BB962C8B-B14F-4D97-AF65-F5344CB8AC3E}">
        <p14:creationId xmlns:p14="http://schemas.microsoft.com/office/powerpoint/2010/main" val="2718708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Rectangle 9"/>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0"/>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1"/>
          <p:cNvSpPr>
            <a:spLocks noGrp="1" noChangeArrowheads="1"/>
          </p:cNvSpPr>
          <p:nvPr>
            <p:ph type="sldNum" sz="quarter" idx="12"/>
          </p:nvPr>
        </p:nvSpPr>
        <p:spPr>
          <a:ln/>
        </p:spPr>
        <p:txBody>
          <a:bodyPr/>
          <a:lstStyle>
            <a:lvl1pPr>
              <a:defRPr/>
            </a:lvl1pPr>
          </a:lstStyle>
          <a:p>
            <a:fld id="{BF19F950-2450-4927-A886-7E4DBB0DDB41}" type="slidenum">
              <a:rPr lang="en-US" altLang="zh-CN"/>
              <a:pPr/>
              <a:t>‹#›</a:t>
            </a:fld>
            <a:endParaRPr lang="en-US" altLang="zh-CN"/>
          </a:p>
        </p:txBody>
      </p:sp>
    </p:spTree>
    <p:extLst>
      <p:ext uri="{BB962C8B-B14F-4D97-AF65-F5344CB8AC3E}">
        <p14:creationId xmlns:p14="http://schemas.microsoft.com/office/powerpoint/2010/main" val="3448127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Rectangle 9"/>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10"/>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11"/>
          <p:cNvSpPr>
            <a:spLocks noGrp="1" noChangeArrowheads="1"/>
          </p:cNvSpPr>
          <p:nvPr>
            <p:ph type="sldNum" sz="quarter" idx="12"/>
          </p:nvPr>
        </p:nvSpPr>
        <p:spPr>
          <a:ln/>
        </p:spPr>
        <p:txBody>
          <a:bodyPr/>
          <a:lstStyle>
            <a:lvl1pPr>
              <a:defRPr/>
            </a:lvl1pPr>
          </a:lstStyle>
          <a:p>
            <a:fld id="{2E042A57-DB5E-4545-ADB5-D35FC7CDEAFE}" type="slidenum">
              <a:rPr lang="en-US" altLang="zh-CN"/>
              <a:pPr/>
              <a:t>‹#›</a:t>
            </a:fld>
            <a:endParaRPr lang="en-US" altLang="zh-CN"/>
          </a:p>
        </p:txBody>
      </p:sp>
    </p:spTree>
    <p:extLst>
      <p:ext uri="{BB962C8B-B14F-4D97-AF65-F5344CB8AC3E}">
        <p14:creationId xmlns:p14="http://schemas.microsoft.com/office/powerpoint/2010/main" val="39765848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9"/>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10"/>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11"/>
          <p:cNvSpPr>
            <a:spLocks noGrp="1" noChangeArrowheads="1"/>
          </p:cNvSpPr>
          <p:nvPr>
            <p:ph type="sldNum" sz="quarter" idx="12"/>
          </p:nvPr>
        </p:nvSpPr>
        <p:spPr>
          <a:ln/>
        </p:spPr>
        <p:txBody>
          <a:bodyPr/>
          <a:lstStyle>
            <a:lvl1pPr>
              <a:defRPr/>
            </a:lvl1pPr>
          </a:lstStyle>
          <a:p>
            <a:fld id="{EE0B958D-874A-492E-82AA-8919E0092B27}" type="slidenum">
              <a:rPr lang="en-US" altLang="zh-CN"/>
              <a:pPr/>
              <a:t>‹#›</a:t>
            </a:fld>
            <a:endParaRPr lang="en-US" altLang="zh-CN"/>
          </a:p>
        </p:txBody>
      </p:sp>
    </p:spTree>
    <p:extLst>
      <p:ext uri="{BB962C8B-B14F-4D97-AF65-F5344CB8AC3E}">
        <p14:creationId xmlns:p14="http://schemas.microsoft.com/office/powerpoint/2010/main" val="1835987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10"/>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11"/>
          <p:cNvSpPr>
            <a:spLocks noGrp="1" noChangeArrowheads="1"/>
          </p:cNvSpPr>
          <p:nvPr>
            <p:ph type="sldNum" sz="quarter" idx="12"/>
          </p:nvPr>
        </p:nvSpPr>
        <p:spPr>
          <a:ln/>
        </p:spPr>
        <p:txBody>
          <a:bodyPr/>
          <a:lstStyle>
            <a:lvl1pPr>
              <a:defRPr/>
            </a:lvl1pPr>
          </a:lstStyle>
          <a:p>
            <a:fld id="{FCD5DCFE-6B84-413E-815E-04365D277DC9}" type="slidenum">
              <a:rPr lang="en-US" altLang="zh-CN"/>
              <a:pPr/>
              <a:t>‹#›</a:t>
            </a:fld>
            <a:endParaRPr lang="en-US" altLang="zh-CN"/>
          </a:p>
        </p:txBody>
      </p:sp>
    </p:spTree>
    <p:extLst>
      <p:ext uri="{BB962C8B-B14F-4D97-AF65-F5344CB8AC3E}">
        <p14:creationId xmlns:p14="http://schemas.microsoft.com/office/powerpoint/2010/main" val="2988418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Rectangle 9"/>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0"/>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1"/>
          <p:cNvSpPr>
            <a:spLocks noGrp="1" noChangeArrowheads="1"/>
          </p:cNvSpPr>
          <p:nvPr>
            <p:ph type="sldNum" sz="quarter" idx="12"/>
          </p:nvPr>
        </p:nvSpPr>
        <p:spPr>
          <a:ln/>
        </p:spPr>
        <p:txBody>
          <a:bodyPr/>
          <a:lstStyle>
            <a:lvl1pPr>
              <a:defRPr/>
            </a:lvl1pPr>
          </a:lstStyle>
          <a:p>
            <a:fld id="{C3FAC625-55AC-4ADD-8E2B-D4EE1697A73A}" type="slidenum">
              <a:rPr lang="en-US" altLang="zh-CN"/>
              <a:pPr/>
              <a:t>‹#›</a:t>
            </a:fld>
            <a:endParaRPr lang="en-US" altLang="zh-CN"/>
          </a:p>
        </p:txBody>
      </p:sp>
    </p:spTree>
    <p:extLst>
      <p:ext uri="{BB962C8B-B14F-4D97-AF65-F5344CB8AC3E}">
        <p14:creationId xmlns:p14="http://schemas.microsoft.com/office/powerpoint/2010/main" val="1289370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Rectangle 9"/>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0"/>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1"/>
          <p:cNvSpPr>
            <a:spLocks noGrp="1" noChangeArrowheads="1"/>
          </p:cNvSpPr>
          <p:nvPr>
            <p:ph type="sldNum" sz="quarter" idx="12"/>
          </p:nvPr>
        </p:nvSpPr>
        <p:spPr>
          <a:ln/>
        </p:spPr>
        <p:txBody>
          <a:bodyPr/>
          <a:lstStyle>
            <a:lvl1pPr>
              <a:defRPr/>
            </a:lvl1pPr>
          </a:lstStyle>
          <a:p>
            <a:fld id="{1D84A4EE-A1D2-4FC9-8A7A-BCE9D6E26B1B}" type="slidenum">
              <a:rPr lang="en-US" altLang="zh-CN"/>
              <a:pPr/>
              <a:t>‹#›</a:t>
            </a:fld>
            <a:endParaRPr lang="en-US" altLang="zh-CN"/>
          </a:p>
        </p:txBody>
      </p:sp>
    </p:spTree>
    <p:extLst>
      <p:ext uri="{BB962C8B-B14F-4D97-AF65-F5344CB8AC3E}">
        <p14:creationId xmlns:p14="http://schemas.microsoft.com/office/powerpoint/2010/main" val="26649506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071563" y="304800"/>
            <a:ext cx="7615237" cy="1106488"/>
            <a:chOff x="675" y="192"/>
            <a:chExt cx="4797" cy="697"/>
          </a:xfrm>
        </p:grpSpPr>
        <p:sp>
          <p:nvSpPr>
            <p:cNvPr id="14339" name="Oval 3"/>
            <p:cNvSpPr>
              <a:spLocks noChangeArrowheads="1"/>
            </p:cNvSpPr>
            <p:nvPr/>
          </p:nvSpPr>
          <p:spPr bwMode="hidden">
            <a:xfrm flipH="1">
              <a:off x="3067" y="192"/>
              <a:ext cx="696" cy="696"/>
            </a:xfrm>
            <a:prstGeom prst="ellipse">
              <a:avLst/>
            </a:prstGeom>
            <a:solidFill>
              <a:schemeClr val="accent2"/>
            </a:solidFill>
            <a:ln w="28575">
              <a:noFill/>
              <a:round/>
            </a:ln>
            <a:effectLst/>
          </p:spPr>
          <p:txBody>
            <a:bodyPr wrap="none" anchor="ctr"/>
            <a:lstStyle/>
            <a:p>
              <a:pPr algn="ctr">
                <a:buFontTx/>
                <a:buNone/>
                <a:defRPr/>
              </a:pPr>
              <a:endParaRPr lang="zh-CN" altLang="zh-CN" sz="2400">
                <a:latin typeface="Times New Roman" pitchFamily="18" charset="0"/>
              </a:endParaRPr>
            </a:p>
          </p:txBody>
        </p:sp>
        <p:sp>
          <p:nvSpPr>
            <p:cNvPr id="14340" name="Oval 4"/>
            <p:cNvSpPr>
              <a:spLocks noChangeArrowheads="1"/>
            </p:cNvSpPr>
            <p:nvPr/>
          </p:nvSpPr>
          <p:spPr bwMode="hidden">
            <a:xfrm flipH="1">
              <a:off x="4777" y="192"/>
              <a:ext cx="695" cy="696"/>
            </a:xfrm>
            <a:prstGeom prst="ellipse">
              <a:avLst/>
            </a:prstGeom>
            <a:solidFill>
              <a:schemeClr val="accent2"/>
            </a:solidFill>
            <a:ln w="28575">
              <a:noFill/>
              <a:round/>
            </a:ln>
            <a:effectLst/>
          </p:spPr>
          <p:txBody>
            <a:bodyPr wrap="none" anchor="ctr"/>
            <a:lstStyle/>
            <a:p>
              <a:pPr algn="ctr">
                <a:buFontTx/>
                <a:buNone/>
                <a:defRPr/>
              </a:pPr>
              <a:endParaRPr lang="zh-CN" altLang="zh-CN" sz="2400">
                <a:latin typeface="Times New Roman" pitchFamily="18" charset="0"/>
              </a:endParaRPr>
            </a:p>
          </p:txBody>
        </p:sp>
        <p:sp>
          <p:nvSpPr>
            <p:cNvPr id="14341" name="Oval 5"/>
            <p:cNvSpPr>
              <a:spLocks noChangeArrowheads="1"/>
            </p:cNvSpPr>
            <p:nvPr/>
          </p:nvSpPr>
          <p:spPr bwMode="hidden">
            <a:xfrm flipH="1">
              <a:off x="675" y="193"/>
              <a:ext cx="695" cy="696"/>
            </a:xfrm>
            <a:prstGeom prst="ellipse">
              <a:avLst/>
            </a:prstGeom>
            <a:solidFill>
              <a:schemeClr val="accent2"/>
            </a:solidFill>
            <a:ln w="28575">
              <a:noFill/>
              <a:round/>
            </a:ln>
            <a:effectLst/>
          </p:spPr>
          <p:txBody>
            <a:bodyPr wrap="none" anchor="ctr"/>
            <a:lstStyle/>
            <a:p>
              <a:pPr algn="ctr">
                <a:buFontTx/>
                <a:buNone/>
                <a:defRPr/>
              </a:pPr>
              <a:endParaRPr lang="zh-CN" altLang="zh-CN" sz="2400">
                <a:latin typeface="Times New Roman" pitchFamily="18" charset="0"/>
              </a:endParaRPr>
            </a:p>
          </p:txBody>
        </p:sp>
        <p:sp>
          <p:nvSpPr>
            <p:cNvPr id="14342" name="Oval 6"/>
            <p:cNvSpPr>
              <a:spLocks noChangeArrowheads="1"/>
            </p:cNvSpPr>
            <p:nvPr/>
          </p:nvSpPr>
          <p:spPr bwMode="hidden">
            <a:xfrm flipH="1">
              <a:off x="3984" y="192"/>
              <a:ext cx="695" cy="696"/>
            </a:xfrm>
            <a:prstGeom prst="ellipse">
              <a:avLst/>
            </a:prstGeom>
            <a:noFill/>
            <a:ln w="28575">
              <a:solidFill>
                <a:schemeClr val="accent2"/>
              </a:solidFill>
              <a:round/>
            </a:ln>
            <a:effectLst/>
          </p:spPr>
          <p:txBody>
            <a:bodyPr wrap="none" anchor="ctr"/>
            <a:lstStyle/>
            <a:p>
              <a:pPr algn="ctr">
                <a:buFontTx/>
                <a:buNone/>
                <a:defRPr/>
              </a:pPr>
              <a:endParaRPr lang="zh-CN" altLang="zh-CN" sz="2400">
                <a:latin typeface="Times New Roman" pitchFamily="18" charset="0"/>
              </a:endParaRPr>
            </a:p>
          </p:txBody>
        </p:sp>
        <p:sp>
          <p:nvSpPr>
            <p:cNvPr id="14343" name="Oval 7"/>
            <p:cNvSpPr>
              <a:spLocks noChangeArrowheads="1"/>
            </p:cNvSpPr>
            <p:nvPr/>
          </p:nvSpPr>
          <p:spPr bwMode="hidden">
            <a:xfrm flipH="1">
              <a:off x="1486" y="192"/>
              <a:ext cx="695" cy="696"/>
            </a:xfrm>
            <a:prstGeom prst="ellipse">
              <a:avLst/>
            </a:prstGeom>
            <a:noFill/>
            <a:ln w="28575">
              <a:solidFill>
                <a:schemeClr val="accent2"/>
              </a:solidFill>
              <a:round/>
            </a:ln>
            <a:effectLst/>
          </p:spPr>
          <p:txBody>
            <a:bodyPr wrap="none" anchor="ctr"/>
            <a:lstStyle/>
            <a:p>
              <a:pPr algn="ctr">
                <a:buFontTx/>
                <a:buNone/>
                <a:defRPr/>
              </a:pPr>
              <a:endParaRPr lang="zh-CN" altLang="zh-CN" sz="2400">
                <a:latin typeface="Times New Roman" pitchFamily="18" charset="0"/>
              </a:endParaRPr>
            </a:p>
          </p:txBody>
        </p:sp>
      </p:grpSp>
      <p:sp>
        <p:nvSpPr>
          <p:cNvPr id="1032" name="Rectangle 8"/>
          <p:cNvSpPr>
            <a:spLocks noGrp="1" noChangeArrowheads="1"/>
          </p:cNvSpPr>
          <p:nvPr>
            <p:ph type="body" idx="4294967295"/>
          </p:nvPr>
        </p:nvSpPr>
        <p:spPr bwMode="auto">
          <a:xfrm>
            <a:off x="457200" y="1600200"/>
            <a:ext cx="82296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345" name="Rectangle 9"/>
          <p:cNvSpPr>
            <a:spLocks noGrp="1" noChangeArrowheads="1"/>
          </p:cNvSpPr>
          <p:nvPr>
            <p:ph type="dt" sz="half" idx="2"/>
          </p:nvPr>
        </p:nvSpPr>
        <p:spPr bwMode="auto">
          <a:xfrm>
            <a:off x="457200" y="6248400"/>
            <a:ext cx="2133600" cy="457200"/>
          </a:xfrm>
          <a:prstGeom prst="rect">
            <a:avLst/>
          </a:prstGeom>
          <a:noFill/>
          <a:ln w="9525">
            <a:noFill/>
            <a:miter lim="800000"/>
          </a:ln>
          <a:effectLst/>
        </p:spPr>
        <p:txBody>
          <a:bodyPr vert="horz" wrap="square" lIns="91440" tIns="45720" rIns="91440" bIns="45720" numCol="1" anchor="t" anchorCtr="0" compatLnSpc="1"/>
          <a:lstStyle>
            <a:lvl1pPr>
              <a:buFontTx/>
              <a:buNone/>
              <a:defRPr sz="1000" smtClean="0">
                <a:latin typeface="Arial" charset="0"/>
              </a:defRPr>
            </a:lvl1pPr>
          </a:lstStyle>
          <a:p>
            <a:pPr>
              <a:defRPr/>
            </a:pPr>
            <a:endParaRPr lang="en-US" altLang="zh-CN"/>
          </a:p>
        </p:txBody>
      </p:sp>
      <p:sp>
        <p:nvSpPr>
          <p:cNvPr id="14346" name="Rectangle 10"/>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buFontTx/>
              <a:buNone/>
              <a:defRPr sz="1000" smtClean="0">
                <a:latin typeface="Arial" charset="0"/>
              </a:defRPr>
            </a:lvl1pPr>
          </a:lstStyle>
          <a:p>
            <a:pPr>
              <a:defRPr/>
            </a:pPr>
            <a:endParaRPr lang="en-US" altLang="zh-CN"/>
          </a:p>
        </p:txBody>
      </p:sp>
      <p:sp>
        <p:nvSpPr>
          <p:cNvPr id="14347" name="Rectangle 11"/>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lgn="r">
              <a:defRPr sz="1000"/>
            </a:lvl1pPr>
          </a:lstStyle>
          <a:p>
            <a:fld id="{70004DAE-66D2-43C3-B5C9-3FF46A74F7C1}" type="slidenum">
              <a:rPr lang="en-US" altLang="zh-CN"/>
              <a:pPr/>
              <a:t>‹#›</a:t>
            </a:fld>
            <a:endParaRPr lang="en-US" altLang="zh-CN"/>
          </a:p>
        </p:txBody>
      </p:sp>
      <p:sp>
        <p:nvSpPr>
          <p:cNvPr id="1036" name="Rectangle 12"/>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Tree>
  </p:cSld>
  <p:clrMap bg1="lt1" tx1="dk1" bg2="lt2" tx2="dk2" accent1="accent1" accent2="accent2" accent3="accent3" accent4="accent4" accent5="accent5" accent6="accent6" hlink="hlink" folHlink="folHlink"/>
  <p:sldLayoutIdLst>
    <p:sldLayoutId id="2147483669" r:id="rId1"/>
    <p:sldLayoutId id="2147483668" r:id="rId2"/>
    <p:sldLayoutId id="2147483667" r:id="rId3"/>
    <p:sldLayoutId id="2147483666" r:id="rId4"/>
    <p:sldLayoutId id="2147483665" r:id="rId5"/>
    <p:sldLayoutId id="2147483664" r:id="rId6"/>
    <p:sldLayoutId id="2147483663" r:id="rId7"/>
    <p:sldLayoutId id="2147483662" r:id="rId8"/>
    <p:sldLayoutId id="2147483661" r:id="rId9"/>
    <p:sldLayoutId id="2147483660" r:id="rId10"/>
    <p:sldLayoutId id="2147483659" r:id="rId11"/>
  </p:sldLayoutIdLst>
  <p:txStyles>
    <p:titleStyle>
      <a:lvl1pPr algn="l" rtl="0" fontAlgn="base">
        <a:spcBef>
          <a:spcPct val="0"/>
        </a:spcBef>
        <a:spcAft>
          <a:spcPct val="0"/>
        </a:spcAft>
        <a:defRPr sz="3800">
          <a:solidFill>
            <a:schemeClr val="tx2"/>
          </a:solidFill>
          <a:latin typeface="+mj-lt"/>
          <a:ea typeface="+mj-ea"/>
          <a:cs typeface="+mj-cs"/>
        </a:defRPr>
      </a:lvl1pPr>
      <a:lvl2pPr algn="l" rtl="0" fontAlgn="base">
        <a:spcBef>
          <a:spcPct val="0"/>
        </a:spcBef>
        <a:spcAft>
          <a:spcPct val="0"/>
        </a:spcAft>
        <a:defRPr sz="3800">
          <a:solidFill>
            <a:schemeClr val="tx2"/>
          </a:solidFill>
          <a:latin typeface="Arial" charset="0"/>
          <a:ea typeface="宋体" pitchFamily="2" charset="-122"/>
        </a:defRPr>
      </a:lvl2pPr>
      <a:lvl3pPr algn="l" rtl="0" fontAlgn="base">
        <a:spcBef>
          <a:spcPct val="0"/>
        </a:spcBef>
        <a:spcAft>
          <a:spcPct val="0"/>
        </a:spcAft>
        <a:defRPr sz="3800">
          <a:solidFill>
            <a:schemeClr val="tx2"/>
          </a:solidFill>
          <a:latin typeface="Arial" charset="0"/>
          <a:ea typeface="宋体" pitchFamily="2" charset="-122"/>
        </a:defRPr>
      </a:lvl3pPr>
      <a:lvl4pPr algn="l" rtl="0" fontAlgn="base">
        <a:spcBef>
          <a:spcPct val="0"/>
        </a:spcBef>
        <a:spcAft>
          <a:spcPct val="0"/>
        </a:spcAft>
        <a:defRPr sz="3800">
          <a:solidFill>
            <a:schemeClr val="tx2"/>
          </a:solidFill>
          <a:latin typeface="Arial" charset="0"/>
          <a:ea typeface="宋体" pitchFamily="2" charset="-122"/>
        </a:defRPr>
      </a:lvl4pPr>
      <a:lvl5pPr algn="l" rtl="0" fontAlgn="base">
        <a:spcBef>
          <a:spcPct val="0"/>
        </a:spcBef>
        <a:spcAft>
          <a:spcPct val="0"/>
        </a:spcAft>
        <a:defRPr sz="3800">
          <a:solidFill>
            <a:schemeClr val="tx2"/>
          </a:solidFill>
          <a:latin typeface="Arial" charset="0"/>
          <a:ea typeface="宋体" pitchFamily="2" charset="-122"/>
        </a:defRPr>
      </a:lvl5pPr>
      <a:lvl6pPr marL="457200" algn="l" rtl="0" fontAlgn="base">
        <a:spcBef>
          <a:spcPct val="0"/>
        </a:spcBef>
        <a:spcAft>
          <a:spcPct val="0"/>
        </a:spcAft>
        <a:defRPr sz="3800">
          <a:solidFill>
            <a:schemeClr val="tx2"/>
          </a:solidFill>
          <a:latin typeface="Arial" charset="0"/>
          <a:ea typeface="宋体" pitchFamily="2" charset="-122"/>
        </a:defRPr>
      </a:lvl6pPr>
      <a:lvl7pPr marL="914400" algn="l" rtl="0" fontAlgn="base">
        <a:spcBef>
          <a:spcPct val="0"/>
        </a:spcBef>
        <a:spcAft>
          <a:spcPct val="0"/>
        </a:spcAft>
        <a:defRPr sz="3800">
          <a:solidFill>
            <a:schemeClr val="tx2"/>
          </a:solidFill>
          <a:latin typeface="Arial" charset="0"/>
          <a:ea typeface="宋体" pitchFamily="2" charset="-122"/>
        </a:defRPr>
      </a:lvl7pPr>
      <a:lvl8pPr marL="1371600" algn="l" rtl="0" fontAlgn="base">
        <a:spcBef>
          <a:spcPct val="0"/>
        </a:spcBef>
        <a:spcAft>
          <a:spcPct val="0"/>
        </a:spcAft>
        <a:defRPr sz="3800">
          <a:solidFill>
            <a:schemeClr val="tx2"/>
          </a:solidFill>
          <a:latin typeface="Arial" charset="0"/>
          <a:ea typeface="宋体" pitchFamily="2" charset="-122"/>
        </a:defRPr>
      </a:lvl8pPr>
      <a:lvl9pPr marL="1828800" algn="l" rtl="0" fontAlgn="base">
        <a:spcBef>
          <a:spcPct val="0"/>
        </a:spcBef>
        <a:spcAft>
          <a:spcPct val="0"/>
        </a:spcAft>
        <a:defRPr sz="3800">
          <a:solidFill>
            <a:schemeClr val="tx2"/>
          </a:solidFill>
          <a:latin typeface="Arial" charset="0"/>
          <a:ea typeface="宋体" pitchFamily="2" charset="-122"/>
        </a:defRPr>
      </a:lvl9pPr>
    </p:titleStyle>
    <p:bodyStyle>
      <a:lvl1pPr marL="342900" indent="-342900" algn="l" rtl="0" fontAlgn="base">
        <a:spcBef>
          <a:spcPct val="20000"/>
        </a:spcBef>
        <a:spcAft>
          <a:spcPct val="0"/>
        </a:spcAft>
        <a:buClr>
          <a:schemeClr val="accent1"/>
        </a:buClr>
        <a:buFont typeface="Wingdings" pitchFamily="2" charset="2"/>
        <a:buChar char="l"/>
        <a:defRPr sz="3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itchFamily="2" charset="2"/>
        <a:buChar char="¡"/>
        <a:defRPr sz="2700">
          <a:solidFill>
            <a:schemeClr val="tx1"/>
          </a:solidFill>
          <a:latin typeface="+mn-lt"/>
          <a:ea typeface="+mn-ea"/>
        </a:defRPr>
      </a:lvl2pPr>
      <a:lvl3pPr marL="1143000" indent="-228600" algn="l" rtl="0" fontAlgn="base">
        <a:spcBef>
          <a:spcPct val="20000"/>
        </a:spcBef>
        <a:spcAft>
          <a:spcPct val="0"/>
        </a:spcAft>
        <a:buClr>
          <a:schemeClr val="accent1"/>
        </a:buClr>
        <a:buFont typeface="Wingdings" pitchFamily="2" charset="2"/>
        <a:buChar char="l"/>
        <a:defRPr sz="2300">
          <a:solidFill>
            <a:schemeClr val="tx1"/>
          </a:solidFill>
          <a:latin typeface="+mn-lt"/>
          <a:ea typeface="+mn-ea"/>
        </a:defRPr>
      </a:lvl3pPr>
      <a:lvl4pPr marL="1600200" indent="-228600" algn="l" rtl="0" fontAlgn="base">
        <a:spcBef>
          <a:spcPct val="20000"/>
        </a:spcBef>
        <a:spcAft>
          <a:spcPct val="0"/>
        </a:spcAft>
        <a:buClr>
          <a:schemeClr val="accent1"/>
        </a:buClr>
        <a:buChar char="•"/>
        <a:defRPr sz="2000">
          <a:solidFill>
            <a:schemeClr val="tx1"/>
          </a:solidFill>
          <a:latin typeface="+mn-lt"/>
          <a:ea typeface="+mn-ea"/>
        </a:defRPr>
      </a:lvl4pPr>
      <a:lvl5pPr marL="2057400" indent="-228600" algn="l" rtl="0" fontAlgn="base">
        <a:spcBef>
          <a:spcPct val="20000"/>
        </a:spcBef>
        <a:spcAft>
          <a:spcPct val="0"/>
        </a:spcAft>
        <a:buClr>
          <a:schemeClr val="accent1"/>
        </a:buClr>
        <a:buFont typeface="Wingdings"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2"/>
          <p:cNvSpPr>
            <a:spLocks noGrp="1" noChangeArrowheads="1"/>
          </p:cNvSpPr>
          <p:nvPr>
            <p:ph type="ctrTitle"/>
          </p:nvPr>
        </p:nvSpPr>
        <p:spPr>
          <a:xfrm>
            <a:off x="228714" y="228600"/>
            <a:ext cx="8381886" cy="1470025"/>
          </a:xfrm>
        </p:spPr>
        <p:txBody>
          <a:bodyPr/>
          <a:lstStyle/>
          <a:p>
            <a:r>
              <a:rPr lang="zh-CN" altLang="en-US" b="1" dirty="0" smtClean="0"/>
              <a:t>第</a:t>
            </a:r>
            <a:r>
              <a:rPr lang="en-US" altLang="zh-CN" b="1" dirty="0" smtClean="0"/>
              <a:t>4</a:t>
            </a:r>
            <a:r>
              <a:rPr lang="zh-CN" altLang="en-US" b="1" dirty="0" smtClean="0"/>
              <a:t>章物联网工程项目采购管理</a:t>
            </a:r>
          </a:p>
        </p:txBody>
      </p:sp>
      <p:sp>
        <p:nvSpPr>
          <p:cNvPr id="5122" name="Rectangle 3"/>
          <p:cNvSpPr>
            <a:spLocks noGrp="1" noChangeArrowheads="1"/>
          </p:cNvSpPr>
          <p:nvPr>
            <p:ph type="subTitle" idx="1"/>
          </p:nvPr>
        </p:nvSpPr>
        <p:spPr>
          <a:xfrm>
            <a:off x="533400" y="1905000"/>
            <a:ext cx="8153400" cy="4114800"/>
          </a:xfrm>
        </p:spPr>
        <p:txBody>
          <a:bodyPr/>
          <a:lstStyle/>
          <a:p>
            <a:pPr algn="l"/>
            <a:r>
              <a:rPr lang="zh-CN" altLang="en-US" sz="2400" b="1" smtClean="0"/>
              <a:t>学习目标</a:t>
            </a:r>
          </a:p>
          <a:p>
            <a:pPr algn="l"/>
            <a:r>
              <a:rPr lang="zh-CN" altLang="en-US" sz="2400" smtClean="0"/>
              <a:t>知识目标</a:t>
            </a:r>
          </a:p>
          <a:p>
            <a:pPr algn="l"/>
            <a:r>
              <a:rPr lang="en-US" altLang="zh-CN" sz="2400" smtClean="0"/>
              <a:t>1</a:t>
            </a:r>
            <a:r>
              <a:rPr lang="zh-CN" altLang="en-US" sz="2400" smtClean="0"/>
              <a:t>．熟悉工程采购内容，理解相关概念。</a:t>
            </a:r>
          </a:p>
          <a:p>
            <a:pPr algn="l"/>
            <a:r>
              <a:rPr lang="en-US" altLang="zh-CN" sz="2400" smtClean="0"/>
              <a:t>2</a:t>
            </a:r>
            <a:r>
              <a:rPr lang="zh-CN" altLang="en-US" sz="2400" smtClean="0"/>
              <a:t>．熟悉货物采购内容，理解相关概念。</a:t>
            </a:r>
          </a:p>
          <a:p>
            <a:pPr algn="l"/>
            <a:r>
              <a:rPr lang="en-US" altLang="zh-CN" sz="2400" smtClean="0"/>
              <a:t>3</a:t>
            </a:r>
            <a:r>
              <a:rPr lang="zh-CN" altLang="en-US" sz="2400" smtClean="0"/>
              <a:t>．熟悉服务采购内容，理解相关概念。</a:t>
            </a:r>
          </a:p>
          <a:p>
            <a:pPr algn="l"/>
            <a:r>
              <a:rPr lang="en-US" altLang="zh-CN" sz="2400" smtClean="0"/>
              <a:t>4</a:t>
            </a:r>
            <a:r>
              <a:rPr lang="zh-CN" altLang="en-US" sz="2400" smtClean="0"/>
              <a:t>．了解</a:t>
            </a:r>
            <a:r>
              <a:rPr lang="en-US" altLang="zh-CN" sz="2400" smtClean="0"/>
              <a:t>《</a:t>
            </a:r>
            <a:r>
              <a:rPr lang="zh-CN" altLang="en-US" sz="2400" smtClean="0"/>
              <a:t>中华人民共和国政府采购法</a:t>
            </a:r>
            <a:r>
              <a:rPr lang="en-US" altLang="zh-CN" sz="2400" smtClean="0"/>
              <a:t>》</a:t>
            </a:r>
            <a:r>
              <a:rPr lang="zh-CN" altLang="en-US" sz="2400" smtClean="0"/>
              <a:t>的主要内容。</a:t>
            </a:r>
          </a:p>
          <a:p>
            <a:pPr algn="l"/>
            <a:r>
              <a:rPr lang="zh-CN" altLang="en-US" sz="2400" smtClean="0"/>
              <a:t>能力目标</a:t>
            </a:r>
          </a:p>
          <a:p>
            <a:pPr algn="l"/>
            <a:r>
              <a:rPr lang="en-US" altLang="zh-CN" sz="2400" smtClean="0"/>
              <a:t>1</a:t>
            </a:r>
            <a:r>
              <a:rPr lang="zh-CN" altLang="en-US" sz="2400" smtClean="0"/>
              <a:t>．掌握采购前期的市场调查方法。</a:t>
            </a:r>
          </a:p>
          <a:p>
            <a:pPr algn="l"/>
            <a:r>
              <a:rPr lang="en-US" altLang="zh-CN" sz="2400" smtClean="0"/>
              <a:t>2</a:t>
            </a:r>
            <a:r>
              <a:rPr lang="zh-CN" altLang="en-US" sz="2400" smtClean="0"/>
              <a:t>．熟悉采购过程，妥善处理采购中的实际问题。</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title"/>
          </p:nvPr>
        </p:nvSpPr>
        <p:spPr/>
        <p:txBody>
          <a:bodyPr/>
          <a:lstStyle/>
          <a:p>
            <a:r>
              <a:rPr lang="en-US" altLang="zh-CN" sz="3400" b="1" smtClean="0"/>
              <a:t>4.1.2 </a:t>
            </a:r>
            <a:r>
              <a:rPr lang="zh-CN" altLang="en-US" sz="3400" b="1" smtClean="0"/>
              <a:t>工程采购与工程招投标</a:t>
            </a:r>
            <a:br>
              <a:rPr lang="zh-CN" altLang="en-US" sz="3400" b="1" smtClean="0"/>
            </a:br>
            <a:endParaRPr lang="zh-CN" altLang="en-US" sz="3400" b="1" smtClean="0"/>
          </a:p>
        </p:txBody>
      </p:sp>
      <p:sp>
        <p:nvSpPr>
          <p:cNvPr id="14338" name="Rectangle 3"/>
          <p:cNvSpPr>
            <a:spLocks noGrp="1" noChangeArrowheads="1"/>
          </p:cNvSpPr>
          <p:nvPr>
            <p:ph idx="1"/>
          </p:nvPr>
        </p:nvSpPr>
        <p:spPr/>
        <p:txBody>
          <a:bodyPr/>
          <a:lstStyle/>
          <a:p>
            <a:pPr>
              <a:lnSpc>
                <a:spcPct val="90000"/>
              </a:lnSpc>
            </a:pPr>
            <a:r>
              <a:rPr lang="zh-CN" altLang="en-US" sz="2800" smtClean="0"/>
              <a:t>工程采购不等于工程招投标。招投标法颁布以来，人们对工程实行招标的意识日益增强，一种观点认为，工程需要实行招投标，并且须由招投标法调整和规范，没有必要纳入政府采购法重复规范。这种认识显然有失偏颇。招投标法是规范工程招投标活动的一部程序法，实行政府采购的工程，如果采用招投标的方式，毫无疑问应该按照招投标法的程序进行，这其实也是政府采购法的要求。但政府采购法规定了采购方式有</a:t>
            </a:r>
            <a:r>
              <a:rPr lang="en-US" altLang="zh-CN" sz="2800" smtClean="0"/>
              <a:t>5</a:t>
            </a:r>
            <a:r>
              <a:rPr lang="zh-CN" altLang="en-US" sz="2800" smtClean="0"/>
              <a:t>种，招投标只是</a:t>
            </a:r>
            <a:r>
              <a:rPr lang="en-US" altLang="zh-CN" sz="2800" smtClean="0"/>
              <a:t>5</a:t>
            </a:r>
            <a:r>
              <a:rPr lang="zh-CN" altLang="en-US" sz="2800" smtClean="0"/>
              <a:t>种采购方式中的</a:t>
            </a:r>
            <a:r>
              <a:rPr lang="en-US" altLang="zh-CN" sz="2800" smtClean="0"/>
              <a:t>2</a:t>
            </a:r>
            <a:r>
              <a:rPr lang="zh-CN" altLang="en-US" sz="2800" smtClean="0"/>
              <a:t>种，所以政府采购法在公共工程采购规范的注意事项比招投标法多。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p:nvPr>
        </p:nvSpPr>
        <p:spPr/>
        <p:txBody>
          <a:bodyPr/>
          <a:lstStyle/>
          <a:p>
            <a:endParaRPr lang="zh-CN" altLang="zh-CN" smtClean="0"/>
          </a:p>
        </p:txBody>
      </p:sp>
      <p:sp>
        <p:nvSpPr>
          <p:cNvPr id="15362" name="Rectangle 3"/>
          <p:cNvSpPr>
            <a:spLocks noGrp="1" noChangeArrowheads="1"/>
          </p:cNvSpPr>
          <p:nvPr>
            <p:ph idx="1"/>
          </p:nvPr>
        </p:nvSpPr>
        <p:spPr/>
        <p:txBody>
          <a:bodyPr/>
          <a:lstStyle/>
          <a:p>
            <a:pPr>
              <a:lnSpc>
                <a:spcPct val="90000"/>
              </a:lnSpc>
            </a:pPr>
            <a:r>
              <a:rPr lang="zh-CN" altLang="en-US" sz="2800" smtClean="0"/>
              <a:t>公共工程没有达到工程招投标的限额的，应该受到政府采购法的规范。再者，工程政府采购不包括工程管理的所有事项，现行有关工程管理事项有：计划管理，由计划部门立项并安排投资计划；预算管理，工程立项后，财政部门据此安排投资预算，并对工程财务进行监管；建筑管理，即工程项目的建设由建设部门对工程的设计、施工和监理等事项进行管理。而政府采购处于预算的执行阶段，与工程的计划管理没有冲突，与建筑管理也没有矛盾。政府采购旨在规范采购行为，提高透明度，并没有改变现行建安管理模式。</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title"/>
          </p:nvPr>
        </p:nvSpPr>
        <p:spPr/>
        <p:txBody>
          <a:bodyPr/>
          <a:lstStyle/>
          <a:p>
            <a:r>
              <a:rPr lang="en-US" altLang="zh-CN" sz="3400" b="1" smtClean="0"/>
              <a:t>4.1.3 </a:t>
            </a:r>
            <a:r>
              <a:rPr lang="zh-CN" altLang="en-US" sz="3400" b="1" smtClean="0"/>
              <a:t>集中采购与分散采购</a:t>
            </a:r>
            <a:br>
              <a:rPr lang="zh-CN" altLang="en-US" sz="3400" b="1" smtClean="0"/>
            </a:br>
            <a:endParaRPr lang="zh-CN" altLang="en-US" sz="3400" b="1" smtClean="0"/>
          </a:p>
        </p:txBody>
      </p:sp>
      <p:sp>
        <p:nvSpPr>
          <p:cNvPr id="16386" name="Rectangle 3"/>
          <p:cNvSpPr>
            <a:spLocks noGrp="1" noChangeArrowheads="1"/>
          </p:cNvSpPr>
          <p:nvPr>
            <p:ph idx="1"/>
          </p:nvPr>
        </p:nvSpPr>
        <p:spPr/>
        <p:txBody>
          <a:bodyPr/>
          <a:lstStyle/>
          <a:p>
            <a:pPr>
              <a:lnSpc>
                <a:spcPct val="90000"/>
              </a:lnSpc>
            </a:pPr>
            <a:r>
              <a:rPr lang="zh-CN" altLang="en-US" sz="2800" smtClean="0"/>
              <a:t>所谓集中采购，是指将原来分散在各单位采购的工程，集中在一起实行统一采购，而建筑工程有其特殊性，规模大，技术复杂，不确定因素较多，集中在一起进行采购活动，实际运作难度大，可操作性不强，绝大部分不宜实行集中采购。工程规模越大，越应当实行分散采购。但分散采购并不等于自行采购，工程达到招投标法规定投资规模的，应按照招投标法的规定实行招投标。不实行招投标的，应该受到政府采购法的规范，按照政府采购法的规定进行竞争性谈判询价采购等方式进行。</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p:txBody>
          <a:bodyPr/>
          <a:lstStyle/>
          <a:p>
            <a:r>
              <a:rPr lang="en-US" altLang="zh-CN" sz="3400" b="1" smtClean="0"/>
              <a:t>4.1.4 </a:t>
            </a:r>
            <a:r>
              <a:rPr lang="zh-CN" altLang="en-US" sz="3400" b="1" smtClean="0"/>
              <a:t>相关职能部门在工程采购中的职责</a:t>
            </a:r>
            <a:br>
              <a:rPr lang="zh-CN" altLang="en-US" sz="3400" b="1" smtClean="0"/>
            </a:br>
            <a:endParaRPr lang="zh-CN" altLang="en-US" sz="3400" b="1" smtClean="0"/>
          </a:p>
        </p:txBody>
      </p:sp>
      <p:sp>
        <p:nvSpPr>
          <p:cNvPr id="17410" name="Rectangle 3"/>
          <p:cNvSpPr>
            <a:spLocks noGrp="1" noChangeArrowheads="1"/>
          </p:cNvSpPr>
          <p:nvPr>
            <p:ph idx="1"/>
          </p:nvPr>
        </p:nvSpPr>
        <p:spPr/>
        <p:txBody>
          <a:bodyPr/>
          <a:lstStyle/>
          <a:p>
            <a:pPr>
              <a:lnSpc>
                <a:spcPct val="80000"/>
              </a:lnSpc>
            </a:pPr>
            <a:r>
              <a:rPr lang="en-US" altLang="zh-CN" sz="2400" smtClean="0"/>
              <a:t> </a:t>
            </a:r>
            <a:r>
              <a:rPr lang="zh-CN" altLang="en-US" sz="2400" smtClean="0"/>
              <a:t>政府采购法规定，要求政府采购工程进行招投标的，适用于招投标法，包括业主自愿招标、依法组织专家评标等。除此之外，政府采购法有规定的，要执行政府采购法的规定，财政部门要认真按照政府采购法和招投标法的规定履行好自己的职责：</a:t>
            </a:r>
          </a:p>
          <a:p>
            <a:pPr>
              <a:lnSpc>
                <a:spcPct val="80000"/>
              </a:lnSpc>
            </a:pPr>
            <a:r>
              <a:rPr lang="zh-CN" altLang="en-US" sz="2400" smtClean="0"/>
              <a:t>    （</a:t>
            </a:r>
            <a:r>
              <a:rPr lang="en-US" altLang="zh-CN" sz="2400" smtClean="0"/>
              <a:t>1</a:t>
            </a:r>
            <a:r>
              <a:rPr lang="zh-CN" altLang="en-US" sz="2400" smtClean="0"/>
              <a:t>）审核部门编制的工程采购预算；</a:t>
            </a:r>
          </a:p>
          <a:p>
            <a:pPr>
              <a:lnSpc>
                <a:spcPct val="80000"/>
              </a:lnSpc>
            </a:pPr>
            <a:r>
              <a:rPr lang="zh-CN" altLang="en-US" sz="2400" smtClean="0"/>
              <a:t>    （</a:t>
            </a:r>
            <a:r>
              <a:rPr lang="en-US" altLang="zh-CN" sz="2400" smtClean="0"/>
              <a:t>2</a:t>
            </a:r>
            <a:r>
              <a:rPr lang="zh-CN" altLang="en-US" sz="2400" smtClean="0"/>
              <a:t>）审批采购方式；</a:t>
            </a:r>
          </a:p>
          <a:p>
            <a:pPr>
              <a:lnSpc>
                <a:spcPct val="80000"/>
              </a:lnSpc>
            </a:pPr>
            <a:r>
              <a:rPr lang="zh-CN" altLang="en-US" sz="2400" smtClean="0"/>
              <a:t>    （</a:t>
            </a:r>
            <a:r>
              <a:rPr lang="en-US" altLang="zh-CN" sz="2400" smtClean="0"/>
              <a:t>3</a:t>
            </a:r>
            <a:r>
              <a:rPr lang="zh-CN" altLang="en-US" sz="2400" smtClean="0"/>
              <a:t>）监督采购工程在财政部门指定媒体上发布招标公告和其他有关信息；</a:t>
            </a:r>
          </a:p>
          <a:p>
            <a:pPr>
              <a:lnSpc>
                <a:spcPct val="80000"/>
              </a:lnSpc>
            </a:pPr>
            <a:r>
              <a:rPr lang="zh-CN" altLang="en-US" sz="2400" smtClean="0"/>
              <a:t>    （</a:t>
            </a:r>
            <a:r>
              <a:rPr lang="en-US" altLang="zh-CN" sz="2400" smtClean="0"/>
              <a:t>4</a:t>
            </a:r>
            <a:r>
              <a:rPr lang="zh-CN" altLang="en-US" sz="2400" smtClean="0"/>
              <a:t>）接受供应商对工程政府采购的有关事项的投诉；</a:t>
            </a:r>
          </a:p>
          <a:p>
            <a:pPr>
              <a:lnSpc>
                <a:spcPct val="80000"/>
              </a:lnSpc>
            </a:pPr>
            <a:r>
              <a:rPr lang="zh-CN" altLang="en-US" sz="2400" smtClean="0"/>
              <a:t>    （</a:t>
            </a:r>
            <a:r>
              <a:rPr lang="en-US" altLang="zh-CN" sz="2400" smtClean="0"/>
              <a:t>5</a:t>
            </a:r>
            <a:r>
              <a:rPr lang="zh-CN" altLang="en-US" sz="2400" smtClean="0"/>
              <a:t>）监督工程合同遵循政府采购法的规定，合同副本报财政部门备案；</a:t>
            </a:r>
          </a:p>
          <a:p>
            <a:pPr>
              <a:lnSpc>
                <a:spcPct val="80000"/>
              </a:lnSpc>
            </a:pPr>
            <a:r>
              <a:rPr lang="zh-CN" altLang="en-US" sz="2400" smtClean="0"/>
              <a:t>    （</a:t>
            </a:r>
            <a:r>
              <a:rPr lang="en-US" altLang="zh-CN" sz="2400" smtClean="0"/>
              <a:t>6</a:t>
            </a:r>
            <a:r>
              <a:rPr lang="zh-CN" altLang="en-US" sz="2400" smtClean="0"/>
              <a:t>）工程款项直接拨付。</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noChangeArrowheads="1"/>
          </p:cNvSpPr>
          <p:nvPr>
            <p:ph type="title"/>
          </p:nvPr>
        </p:nvSpPr>
        <p:spPr/>
        <p:txBody>
          <a:bodyPr/>
          <a:lstStyle/>
          <a:p>
            <a:endParaRPr lang="zh-CN" altLang="en-US" smtClean="0"/>
          </a:p>
        </p:txBody>
      </p:sp>
      <p:sp>
        <p:nvSpPr>
          <p:cNvPr id="18434" name="内容占位符 2"/>
          <p:cNvSpPr>
            <a:spLocks noGrp="1" noChangeArrowheads="1"/>
          </p:cNvSpPr>
          <p:nvPr>
            <p:ph idx="1"/>
          </p:nvPr>
        </p:nvSpPr>
        <p:spPr/>
        <p:txBody>
          <a:bodyPr/>
          <a:lstStyle/>
          <a:p>
            <a:r>
              <a:rPr lang="zh-CN" altLang="en-US" sz="2400" smtClean="0"/>
              <a:t> 从财政部门的职责来看，主要是对采购行为的管理，目的是管好钱、用好钱，并不参与政府采购具体活动，与项目立项、工程管理、建筑市场管理、物联网行业招投标中介机构管理是互补的关系，没有冲突和矛盾。从工程建设程序来看，工程项目的立项和投资计划的安排由计划部门负责；项目确定后，财政部门据此编制、审批工程预算和采购方式；建设部门负责工程技术标准、定额标准、建设施工单位和中介机构资质管理，以及质量监理和建材市场管理等。所以，政府采购监督管理部门对工程实施监管，不仅不会影响有关部门的职责，反而有利于有关部门有关职能的有效落实。</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p:txBody>
          <a:bodyPr/>
          <a:lstStyle/>
          <a:p>
            <a:endParaRPr lang="zh-CN" altLang="zh-CN" smtClean="0"/>
          </a:p>
        </p:txBody>
      </p:sp>
      <p:sp>
        <p:nvSpPr>
          <p:cNvPr id="19458" name="Rectangle 3"/>
          <p:cNvSpPr>
            <a:spLocks noGrp="1" noChangeArrowheads="1"/>
          </p:cNvSpPr>
          <p:nvPr>
            <p:ph idx="1"/>
          </p:nvPr>
        </p:nvSpPr>
        <p:spPr/>
        <p:txBody>
          <a:bodyPr/>
          <a:lstStyle/>
          <a:p>
            <a:pPr>
              <a:lnSpc>
                <a:spcPct val="80000"/>
              </a:lnSpc>
            </a:pPr>
            <a:r>
              <a:rPr lang="en-US" altLang="zh-CN" sz="2400" smtClean="0"/>
              <a:t> </a:t>
            </a:r>
            <a:r>
              <a:rPr lang="zh-CN" altLang="en-US" sz="2400" smtClean="0"/>
              <a:t>总之，财政部门在工程采购监管方面，要提高认识，改变思路，消除工程采购的模糊认识，不能越位也不能缺席，在现行建安管理模式下，与各相关部门密切配合，全面落实政府采购法的有关规定，切实履行好财政部门在工程采购监管方面的职责。在工程实践中，以前的工程采购基本上处于分散采购的状态，而且受到长期形成的习惯做法的影响，纳入政府采购管理轨道的难度比较大。分散采购存在许多弊端，而且政府采购管理部门对工程采购管理经验不足，缺少改革和创新，极易滋生腐败。目前所谓集中采购，仅仅注重施工发包，虽然与过去相比有了很大进步，但仍显得控制力度不够，时间滞后，信息反馈迟钝，缺少内在的制约机制。因此，工程如何进行集中采购是值得深入研究和探讨的。</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noChangeArrowheads="1"/>
          </p:cNvSpPr>
          <p:nvPr>
            <p:ph type="title"/>
          </p:nvPr>
        </p:nvSpPr>
        <p:spPr/>
        <p:txBody>
          <a:bodyPr/>
          <a:lstStyle/>
          <a:p>
            <a:endParaRPr lang="zh-CN" altLang="en-US" smtClean="0"/>
          </a:p>
        </p:txBody>
      </p:sp>
      <p:sp>
        <p:nvSpPr>
          <p:cNvPr id="20482" name="内容占位符 2"/>
          <p:cNvSpPr>
            <a:spLocks noGrp="1" noChangeArrowheads="1"/>
          </p:cNvSpPr>
          <p:nvPr>
            <p:ph idx="1"/>
          </p:nvPr>
        </p:nvSpPr>
        <p:spPr/>
        <p:txBody>
          <a:bodyPr/>
          <a:lstStyle/>
          <a:p>
            <a:r>
              <a:rPr lang="zh-CN" altLang="en-US" sz="2400" smtClean="0"/>
              <a:t> 实行完全型的集中采购，建设和使用相分离。一些发达国家都是由政府主管部门担负政府投资工程在建设期间的业主，直接负责组织政府投资项目的建设工作，建成后再交有关使用部门使用和管理。这种建设和使用相分离的做法很值得借鉴。彻底改变谁使用谁建设的局面，政府采购中心是投资主体，是建设单位，房子建成后交使用单位使用和管理。这是一种集约化措施，可以形成规模效应，有利于组成高档次的管理队伍，减少管理层次，促进投资优化，降低工程成本，使许多部门、许多领导从自己不十分熟悉又十分繁杂的基建事务中解脱出来。</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endParaRPr lang="zh-CN" altLang="zh-CN" smtClean="0"/>
          </a:p>
        </p:txBody>
      </p:sp>
      <p:sp>
        <p:nvSpPr>
          <p:cNvPr id="21506" name="Rectangle 3"/>
          <p:cNvSpPr>
            <a:spLocks noGrp="1" noChangeArrowheads="1"/>
          </p:cNvSpPr>
          <p:nvPr>
            <p:ph idx="1"/>
          </p:nvPr>
        </p:nvSpPr>
        <p:spPr/>
        <p:txBody>
          <a:bodyPr/>
          <a:lstStyle/>
          <a:p>
            <a:pPr>
              <a:lnSpc>
                <a:spcPct val="80000"/>
              </a:lnSpc>
            </a:pPr>
            <a:r>
              <a:rPr lang="en-US" altLang="zh-CN" sz="2400" smtClean="0"/>
              <a:t> </a:t>
            </a:r>
            <a:r>
              <a:rPr lang="zh-CN" altLang="en-US" sz="2400" smtClean="0"/>
              <a:t>实行委托型的集中采购，推行“项目托管”，建立业主代理制度。在尚不具备完全型的集中采购的情况下，不改变原来的投资体制，由建设单位（预算单位）委托采购中心或经采购管理机关认可的具有资质的建设项目管理咨询服务机构，代表甲方进行项目管理，建设单位与其签订协议，实行有偿服务，形成通常说的“代甲方”制度。建设单位不需要专门建立基建班子，只要有分管负责人联系沟通就可以了。所发生的委托费用，在建设单位管理费中列支。这种集中采购方式，易于被建设单位接受，基本上可以体现集中采购的优点，是目前应当倡导的采购方式。因此，各级政府采购中心把接受“项目托管”作为一项重要职能，建立项目管理的咨询服务系统，强化服务功能。</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noChangeArrowheads="1"/>
          </p:cNvSpPr>
          <p:nvPr>
            <p:ph type="title"/>
          </p:nvPr>
        </p:nvSpPr>
        <p:spPr/>
        <p:txBody>
          <a:bodyPr/>
          <a:lstStyle/>
          <a:p>
            <a:endParaRPr lang="zh-CN" altLang="en-US" smtClean="0"/>
          </a:p>
        </p:txBody>
      </p:sp>
      <p:sp>
        <p:nvSpPr>
          <p:cNvPr id="22530" name="内容占位符 2"/>
          <p:cNvSpPr>
            <a:spLocks noGrp="1" noChangeArrowheads="1"/>
          </p:cNvSpPr>
          <p:nvPr>
            <p:ph idx="1"/>
          </p:nvPr>
        </p:nvSpPr>
        <p:spPr/>
        <p:txBody>
          <a:bodyPr/>
          <a:lstStyle/>
          <a:p>
            <a:r>
              <a:rPr lang="zh-CN" altLang="en-US" sz="2400" smtClean="0"/>
              <a:t> 实行管理型的集中采购，实行主要投资环节的招投标管理。在现行分散采购的基础上，不改变现行的投资体制，使用单位仍作为建设单位进行自主管理。但将其中部分内容或主要内容实行集中采购，如设计、施工、监理和部分材料设备，采取集中招投标，提高集中采购含量。政府采购管理部门应做出具体规定，形成规范化的操作制度。这种方法可以在现有的管理体制下，对投资的主要环节进行有效的监管。而政府采购管理部门，不需要过多的人才和专业的投入，同时又照顾了现行的习惯做法，较多地体现了建设单位（使用单位）的意愿，是目前比较通用的方式。但是在具体操作过程中，还需要和政府建设管理部门相协调，相互接轨，形成相对统一的标准和操作规程，强化政府采购部门在建设管理中的作用、职能和地位。</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p:txBody>
          <a:bodyPr/>
          <a:lstStyle/>
          <a:p>
            <a:r>
              <a:rPr lang="en-US" altLang="zh-CN" sz="3400" b="1" smtClean="0"/>
              <a:t>4.2 </a:t>
            </a:r>
            <a:r>
              <a:rPr lang="zh-CN" altLang="en-US" sz="3400" b="1" smtClean="0"/>
              <a:t>材料设备采购</a:t>
            </a:r>
            <a:br>
              <a:rPr lang="zh-CN" altLang="en-US" sz="3400" b="1" smtClean="0"/>
            </a:br>
            <a:endParaRPr lang="zh-CN" altLang="en-US" sz="3400" b="1" smtClean="0"/>
          </a:p>
        </p:txBody>
      </p:sp>
      <p:sp>
        <p:nvSpPr>
          <p:cNvPr id="23554" name="Rectangle 3"/>
          <p:cNvSpPr>
            <a:spLocks noGrp="1" noChangeArrowheads="1"/>
          </p:cNvSpPr>
          <p:nvPr>
            <p:ph idx="1"/>
          </p:nvPr>
        </p:nvSpPr>
        <p:spPr/>
        <p:txBody>
          <a:bodyPr/>
          <a:lstStyle/>
          <a:p>
            <a:r>
              <a:rPr lang="zh-CN" altLang="en-US" smtClean="0"/>
              <a:t>材料设备采购又称货物采购，是指业主（或称购货方）为获得货物通过招标的形式选择合适的供货商或成功伙伴，它包含了货物的获得及其整个获取方式和过程。一般来说，货物采购的业务范围包括：确实所需采购货物的性能和数量；供求商场的调查分析；合同的谈判与签订监督实施；在合同执行过程中，对存在问题采取必要的措施；合同支付和纠纷处理等。</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noChangeArrowheads="1"/>
          </p:cNvSpPr>
          <p:nvPr>
            <p:ph type="title"/>
          </p:nvPr>
        </p:nvSpPr>
        <p:spPr/>
        <p:txBody>
          <a:bodyPr/>
          <a:lstStyle/>
          <a:p>
            <a:r>
              <a:rPr lang="zh-CN" altLang="en-US" sz="3400" b="1" smtClean="0"/>
              <a:t>工程案例</a:t>
            </a:r>
            <a:br>
              <a:rPr lang="zh-CN" altLang="en-US" sz="3400" b="1" smtClean="0"/>
            </a:br>
            <a:endParaRPr lang="zh-CN" altLang="en-US" sz="3400" b="1" smtClean="0"/>
          </a:p>
        </p:txBody>
      </p:sp>
      <p:sp>
        <p:nvSpPr>
          <p:cNvPr id="6146" name="Rectangle 3"/>
          <p:cNvSpPr>
            <a:spLocks noGrp="1" noChangeArrowheads="1"/>
          </p:cNvSpPr>
          <p:nvPr>
            <p:ph idx="1"/>
          </p:nvPr>
        </p:nvSpPr>
        <p:spPr/>
        <p:txBody>
          <a:bodyPr/>
          <a:lstStyle/>
          <a:p>
            <a:pPr>
              <a:lnSpc>
                <a:spcPct val="80000"/>
              </a:lnSpc>
            </a:pPr>
            <a:r>
              <a:rPr lang="en-US" altLang="zh-CN" sz="1800" b="1" smtClean="0"/>
              <a:t>1</a:t>
            </a:r>
            <a:r>
              <a:rPr lang="zh-CN" altLang="en-US" sz="1800" b="1" smtClean="0"/>
              <a:t>．背景</a:t>
            </a:r>
            <a:endParaRPr lang="zh-CN" altLang="en-US" sz="1800" smtClean="0"/>
          </a:p>
          <a:p>
            <a:pPr>
              <a:lnSpc>
                <a:spcPct val="80000"/>
              </a:lnSpc>
            </a:pPr>
            <a:r>
              <a:rPr lang="zh-CN" altLang="en-US" sz="1800" smtClean="0"/>
              <a:t>    </a:t>
            </a:r>
            <a:r>
              <a:rPr lang="en-US" altLang="zh-CN" sz="1800" smtClean="0"/>
              <a:t>A</a:t>
            </a:r>
            <a:r>
              <a:rPr lang="zh-CN" altLang="en-US" sz="1800" smtClean="0"/>
              <a:t>方，某物联网建设公司；</a:t>
            </a:r>
            <a:r>
              <a:rPr lang="en-US" altLang="zh-CN" sz="1800" smtClean="0"/>
              <a:t>B</a:t>
            </a:r>
            <a:r>
              <a:rPr lang="zh-CN" altLang="en-US" sz="1800" smtClean="0"/>
              <a:t>方，某品牌电脑公司；</a:t>
            </a:r>
            <a:r>
              <a:rPr lang="en-US" altLang="zh-CN" sz="1800" smtClean="0"/>
              <a:t>C</a:t>
            </a:r>
            <a:r>
              <a:rPr lang="zh-CN" altLang="en-US" sz="1800" smtClean="0"/>
              <a:t>方，某货运公司。</a:t>
            </a:r>
          </a:p>
          <a:p>
            <a:pPr>
              <a:lnSpc>
                <a:spcPct val="80000"/>
              </a:lnSpc>
            </a:pPr>
            <a:r>
              <a:rPr lang="zh-CN" altLang="en-US" sz="1800" smtClean="0"/>
              <a:t>    </a:t>
            </a:r>
            <a:r>
              <a:rPr lang="en-US" altLang="zh-CN" sz="1800" smtClean="0"/>
              <a:t>A</a:t>
            </a:r>
            <a:r>
              <a:rPr lang="zh-CN" altLang="en-US" sz="1800" smtClean="0"/>
              <a:t>方在报纸上看到</a:t>
            </a:r>
            <a:r>
              <a:rPr lang="en-US" altLang="zh-CN" sz="1800" smtClean="0"/>
              <a:t>B</a:t>
            </a:r>
            <a:r>
              <a:rPr lang="zh-CN" altLang="en-US" sz="1800" smtClean="0"/>
              <a:t>方发布的“某型号电脑推广月买一送一活动”广告：在推广月期间，每订购某型号电脑</a:t>
            </a:r>
            <a:r>
              <a:rPr lang="en-US" altLang="zh-CN" sz="1800" smtClean="0"/>
              <a:t>1</a:t>
            </a:r>
            <a:r>
              <a:rPr lang="zh-CN" altLang="en-US" sz="1800" smtClean="0"/>
              <a:t>台，均赠送价值</a:t>
            </a:r>
            <a:r>
              <a:rPr lang="en-US" altLang="zh-CN" sz="1800" smtClean="0"/>
              <a:t>400</a:t>
            </a:r>
            <a:r>
              <a:rPr lang="zh-CN" altLang="en-US" sz="1800" smtClean="0"/>
              <a:t>元的喷墨打印机</a:t>
            </a:r>
            <a:r>
              <a:rPr lang="en-US" altLang="zh-CN" sz="1800" smtClean="0"/>
              <a:t>1</a:t>
            </a:r>
            <a:r>
              <a:rPr lang="zh-CN" altLang="en-US" sz="1800" smtClean="0"/>
              <a:t>台；不愿受赠者，返还现金</a:t>
            </a:r>
            <a:r>
              <a:rPr lang="en-US" altLang="zh-CN" sz="1800" smtClean="0"/>
              <a:t>300</a:t>
            </a:r>
            <a:r>
              <a:rPr lang="zh-CN" altLang="en-US" sz="1800" smtClean="0"/>
              <a:t>元。</a:t>
            </a:r>
          </a:p>
          <a:p>
            <a:pPr>
              <a:lnSpc>
                <a:spcPct val="80000"/>
              </a:lnSpc>
            </a:pPr>
            <a:r>
              <a:rPr lang="zh-CN" altLang="en-US" sz="1800" smtClean="0"/>
              <a:t>    经过电话协商，</a:t>
            </a:r>
            <a:r>
              <a:rPr lang="en-US" altLang="zh-CN" sz="1800" smtClean="0"/>
              <a:t>A</a:t>
            </a:r>
            <a:r>
              <a:rPr lang="zh-CN" altLang="en-US" sz="1800" smtClean="0"/>
              <a:t>方向</a:t>
            </a:r>
            <a:r>
              <a:rPr lang="en-US" altLang="zh-CN" sz="1800" smtClean="0"/>
              <a:t>B</a:t>
            </a:r>
            <a:r>
              <a:rPr lang="zh-CN" altLang="en-US" sz="1800" smtClean="0"/>
              <a:t>方订购某型号电脑</a:t>
            </a:r>
            <a:r>
              <a:rPr lang="en-US" altLang="zh-CN" sz="1800" smtClean="0"/>
              <a:t>100</a:t>
            </a:r>
            <a:r>
              <a:rPr lang="zh-CN" altLang="en-US" sz="1800" smtClean="0"/>
              <a:t>台，</a:t>
            </a:r>
            <a:r>
              <a:rPr lang="en-US" altLang="zh-CN" sz="1800" smtClean="0"/>
              <a:t>B</a:t>
            </a:r>
            <a:r>
              <a:rPr lang="zh-CN" altLang="en-US" sz="1800" smtClean="0"/>
              <a:t>方向</a:t>
            </a:r>
            <a:r>
              <a:rPr lang="en-US" altLang="zh-CN" sz="1800" smtClean="0"/>
              <a:t>A</a:t>
            </a:r>
            <a:r>
              <a:rPr lang="zh-CN" altLang="en-US" sz="1800" smtClean="0"/>
              <a:t>方赠送喷墨打印机</a:t>
            </a:r>
            <a:r>
              <a:rPr lang="en-US" altLang="zh-CN" sz="1800" smtClean="0"/>
              <a:t>50</a:t>
            </a:r>
            <a:r>
              <a:rPr lang="zh-CN" altLang="en-US" sz="1800" smtClean="0"/>
              <a:t>台，另外在设备款中减免</a:t>
            </a:r>
            <a:r>
              <a:rPr lang="en-US" altLang="zh-CN" sz="1800" smtClean="0"/>
              <a:t>15000</a:t>
            </a:r>
            <a:r>
              <a:rPr lang="zh-CN" altLang="en-US" sz="1800" smtClean="0"/>
              <a:t>元。双方以信件方式签订合同，约定在</a:t>
            </a:r>
            <a:r>
              <a:rPr lang="en-US" altLang="zh-CN" sz="1800" smtClean="0"/>
              <a:t>A</a:t>
            </a:r>
            <a:r>
              <a:rPr lang="zh-CN" altLang="en-US" sz="1800" smtClean="0"/>
              <a:t>方所在地交货，</a:t>
            </a:r>
            <a:r>
              <a:rPr lang="en-US" altLang="zh-CN" sz="1800" smtClean="0"/>
              <a:t>B</a:t>
            </a:r>
            <a:r>
              <a:rPr lang="zh-CN" altLang="en-US" sz="1800" smtClean="0"/>
              <a:t>方负责托运，</a:t>
            </a:r>
            <a:r>
              <a:rPr lang="en-US" altLang="zh-CN" sz="1800" smtClean="0"/>
              <a:t>A</a:t>
            </a:r>
            <a:r>
              <a:rPr lang="zh-CN" altLang="en-US" sz="1800" smtClean="0"/>
              <a:t>方支付运费。</a:t>
            </a:r>
            <a:r>
              <a:rPr lang="en-US" altLang="zh-CN" sz="1800" smtClean="0"/>
              <a:t>C</a:t>
            </a:r>
            <a:r>
              <a:rPr lang="zh-CN" altLang="en-US" sz="1800" smtClean="0"/>
              <a:t>方作为承运人负责该批电脑设备的运输。</a:t>
            </a:r>
          </a:p>
          <a:p>
            <a:pPr>
              <a:lnSpc>
                <a:spcPct val="80000"/>
              </a:lnSpc>
            </a:pPr>
            <a:r>
              <a:rPr lang="zh-CN" altLang="en-US" sz="1800" smtClean="0"/>
              <a:t>    电脑设备到达</a:t>
            </a:r>
            <a:r>
              <a:rPr lang="en-US" altLang="zh-CN" sz="1800" smtClean="0"/>
              <a:t>A</a:t>
            </a:r>
            <a:r>
              <a:rPr lang="zh-CN" altLang="en-US" sz="1800" smtClean="0"/>
              <a:t>方所在地之后，经</a:t>
            </a:r>
            <a:r>
              <a:rPr lang="en-US" altLang="zh-CN" sz="1800" smtClean="0"/>
              <a:t>B</a:t>
            </a:r>
            <a:r>
              <a:rPr lang="zh-CN" altLang="en-US" sz="1800" smtClean="0"/>
              <a:t>、</a:t>
            </a:r>
            <a:r>
              <a:rPr lang="en-US" altLang="zh-CN" sz="1800" smtClean="0"/>
              <a:t>C</a:t>
            </a:r>
            <a:r>
              <a:rPr lang="zh-CN" altLang="en-US" sz="1800" smtClean="0"/>
              <a:t>方同意，</a:t>
            </a:r>
            <a:r>
              <a:rPr lang="en-US" altLang="zh-CN" sz="1800" smtClean="0"/>
              <a:t>A</a:t>
            </a:r>
            <a:r>
              <a:rPr lang="zh-CN" altLang="en-US" sz="1800" smtClean="0"/>
              <a:t>方开箱检验，发现了以下问题：</a:t>
            </a:r>
          </a:p>
          <a:p>
            <a:pPr>
              <a:lnSpc>
                <a:spcPct val="80000"/>
              </a:lnSpc>
            </a:pPr>
            <a:r>
              <a:rPr lang="zh-CN" altLang="en-US" sz="1800" smtClean="0"/>
              <a:t>    </a:t>
            </a:r>
            <a:r>
              <a:rPr lang="en-US" altLang="zh-CN" sz="1800" smtClean="0"/>
              <a:t>(1)</a:t>
            </a:r>
            <a:r>
              <a:rPr lang="zh-CN" altLang="en-US" sz="1800" smtClean="0"/>
              <a:t>少量电脑显示器破损。</a:t>
            </a:r>
          </a:p>
          <a:p>
            <a:pPr>
              <a:lnSpc>
                <a:spcPct val="80000"/>
              </a:lnSpc>
            </a:pPr>
            <a:r>
              <a:rPr lang="zh-CN" altLang="en-US" sz="1800" smtClean="0"/>
              <a:t>    </a:t>
            </a:r>
            <a:r>
              <a:rPr lang="en-US" altLang="zh-CN" sz="1800" smtClean="0"/>
              <a:t>(2)</a:t>
            </a:r>
            <a:r>
              <a:rPr lang="zh-CN" altLang="en-US" sz="1800" smtClean="0"/>
              <a:t>随机预装软件，虽有软件著作权人出具的最终用户许可协议</a:t>
            </a:r>
            <a:r>
              <a:rPr lang="en-US" altLang="zh-CN" sz="1800" smtClean="0"/>
              <a:t>EULA</a:t>
            </a:r>
            <a:r>
              <a:rPr lang="zh-CN" altLang="en-US" sz="1800" smtClean="0"/>
              <a:t>，且给出了有效的下载地址，但无原版的软件光盘，怀疑为盗版软件。</a:t>
            </a:r>
          </a:p>
          <a:p>
            <a:pPr>
              <a:lnSpc>
                <a:spcPct val="80000"/>
              </a:lnSpc>
            </a:pPr>
            <a:r>
              <a:rPr lang="zh-CN" altLang="en-US" sz="1800" smtClean="0"/>
              <a:t>    </a:t>
            </a:r>
            <a:r>
              <a:rPr lang="en-US" altLang="zh-CN" sz="1800" smtClean="0"/>
              <a:t>(3)B</a:t>
            </a:r>
            <a:r>
              <a:rPr lang="zh-CN" altLang="en-US" sz="1800" smtClean="0"/>
              <a:t>方误按“买一送一”的配置发货，共发来电脑</a:t>
            </a:r>
            <a:r>
              <a:rPr lang="en-US" altLang="zh-CN" sz="1800" smtClean="0"/>
              <a:t>100</a:t>
            </a:r>
            <a:r>
              <a:rPr lang="zh-CN" altLang="en-US" sz="1800" smtClean="0"/>
              <a:t>台、喷墨打印机</a:t>
            </a:r>
            <a:r>
              <a:rPr lang="en-US" altLang="zh-CN" sz="1800" smtClean="0"/>
              <a:t>100</a:t>
            </a:r>
            <a:r>
              <a:rPr lang="zh-CN" altLang="en-US" sz="1800" smtClean="0"/>
              <a:t>台，发货单与所发货物相符，但与合同不符。</a:t>
            </a:r>
          </a:p>
          <a:p>
            <a:pPr>
              <a:lnSpc>
                <a:spcPct val="80000"/>
              </a:lnSpc>
            </a:pPr>
            <a:r>
              <a:rPr lang="zh-CN" altLang="en-US" sz="1800" smtClean="0"/>
              <a:t>    为此，</a:t>
            </a:r>
            <a:r>
              <a:rPr lang="en-US" altLang="zh-CN" sz="1800" smtClean="0"/>
              <a:t>A</a:t>
            </a:r>
            <a:r>
              <a:rPr lang="zh-CN" altLang="en-US" sz="1800" smtClean="0"/>
              <a:t>方发传真通知</a:t>
            </a:r>
            <a:r>
              <a:rPr lang="en-US" altLang="zh-CN" sz="1800" smtClean="0"/>
              <a:t>B</a:t>
            </a:r>
            <a:r>
              <a:rPr lang="zh-CN" altLang="en-US" sz="1800" smtClean="0"/>
              <a:t>方，并要求</a:t>
            </a:r>
            <a:r>
              <a:rPr lang="en-US" altLang="zh-CN" sz="1800" smtClean="0"/>
              <a:t>B</a:t>
            </a:r>
            <a:r>
              <a:rPr lang="zh-CN" altLang="en-US" sz="1800" smtClean="0"/>
              <a:t>方：</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p:txBody>
          <a:bodyPr/>
          <a:lstStyle/>
          <a:p>
            <a:r>
              <a:rPr lang="en-US" altLang="zh-CN" sz="3400" b="1" smtClean="0"/>
              <a:t>4.2.1</a:t>
            </a:r>
            <a:r>
              <a:rPr lang="zh-CN" altLang="en-US" sz="3400" b="1" smtClean="0"/>
              <a:t>市场调查</a:t>
            </a:r>
            <a:br>
              <a:rPr lang="zh-CN" altLang="en-US" sz="3400" b="1" smtClean="0"/>
            </a:br>
            <a:endParaRPr lang="zh-CN" altLang="en-US" sz="3400" b="1" smtClean="0"/>
          </a:p>
        </p:txBody>
      </p:sp>
      <p:sp>
        <p:nvSpPr>
          <p:cNvPr id="24578" name="Rectangle 3"/>
          <p:cNvSpPr>
            <a:spLocks noGrp="1" noChangeArrowheads="1"/>
          </p:cNvSpPr>
          <p:nvPr>
            <p:ph idx="1"/>
          </p:nvPr>
        </p:nvSpPr>
        <p:spPr/>
        <p:txBody>
          <a:bodyPr/>
          <a:lstStyle/>
          <a:p>
            <a:pPr>
              <a:lnSpc>
                <a:spcPct val="80000"/>
              </a:lnSpc>
            </a:pPr>
            <a:r>
              <a:rPr lang="zh-CN" altLang="en-US" sz="2400" smtClean="0"/>
              <a:t>采购要预先明确费用目标，对材料设备表所列的物资进行市场调查和询价，确定资源的供应渠道和可供选择的供应商。由于现代大型工程项目都采用国际采购，所以常常必须观察整个国际市场，在项目中进行国际性生产要素的优化组合。</a:t>
            </a:r>
          </a:p>
          <a:p>
            <a:pPr>
              <a:lnSpc>
                <a:spcPct val="80000"/>
              </a:lnSpc>
            </a:pPr>
            <a:r>
              <a:rPr lang="zh-CN" altLang="en-US" sz="2400" smtClean="0"/>
              <a:t>    </a:t>
            </a:r>
            <a:r>
              <a:rPr lang="en-US" altLang="zh-CN" sz="2400" smtClean="0"/>
              <a:t>1</a:t>
            </a:r>
            <a:r>
              <a:rPr lang="zh-CN" altLang="en-US" sz="2400" smtClean="0"/>
              <a:t>．项目管理者必须对国内外市场一目了然，进行广泛调查、从各方面获取信息，建立产品供应商名录，及时准确地了解市场和供应商的供应能力、供应条件、价格、质量及其稳定性等等。对大型工程项目和大型工程承包企业应建立全球化采购的信息库。同时，应尽可能地利用当地社会、自然资源，提高资源管理的效率和经济性。</a:t>
            </a:r>
          </a:p>
          <a:p>
            <a:pPr>
              <a:lnSpc>
                <a:spcPct val="80000"/>
              </a:lnSpc>
            </a:pPr>
            <a:r>
              <a:rPr lang="zh-CN" altLang="en-US" sz="2400" smtClean="0"/>
              <a:t>    </a:t>
            </a:r>
            <a:r>
              <a:rPr lang="en-US" altLang="zh-CN" sz="2400" smtClean="0"/>
              <a:t>2</a:t>
            </a:r>
            <a:r>
              <a:rPr lang="zh-CN" altLang="en-US" sz="2400" smtClean="0"/>
              <a:t>．由于各国、各地区资源供求关系、生产或供应能力、材料价格、运费、支付条件、保险费、关税、途中损失和仓储费用等各不相同，因此，确定材料采购计划时必须分析资源在各个环节的使用和开支情况，计算它们的到岸价格，进行不同方案的总采购费用比较。</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p:txBody>
          <a:bodyPr/>
          <a:lstStyle/>
          <a:p>
            <a:endParaRPr lang="zh-CN" altLang="zh-CN" smtClean="0"/>
          </a:p>
        </p:txBody>
      </p:sp>
      <p:sp>
        <p:nvSpPr>
          <p:cNvPr id="25602" name="Rectangle 3"/>
          <p:cNvSpPr>
            <a:spLocks noGrp="1" noChangeArrowheads="1"/>
          </p:cNvSpPr>
          <p:nvPr>
            <p:ph idx="1"/>
          </p:nvPr>
        </p:nvSpPr>
        <p:spPr/>
        <p:txBody>
          <a:bodyPr/>
          <a:lstStyle/>
          <a:p>
            <a:pPr>
              <a:lnSpc>
                <a:spcPct val="80000"/>
              </a:lnSpc>
            </a:pPr>
            <a:r>
              <a:rPr lang="en-US" altLang="zh-CN" sz="2400" smtClean="0"/>
              <a:t> 3</a:t>
            </a:r>
            <a:r>
              <a:rPr lang="zh-CN" altLang="en-US" sz="2400" smtClean="0"/>
              <a:t>．在市场调查时要考虑到对资源的采购造成影响的制约因素、假设条件和风险，例如，海运的拖延、关税的变化、汇率的变化、国际关系、国家政策和法规的变化都将带来影响。</a:t>
            </a:r>
          </a:p>
          <a:p>
            <a:pPr>
              <a:lnSpc>
                <a:spcPct val="80000"/>
              </a:lnSpc>
            </a:pPr>
            <a:r>
              <a:rPr lang="zh-CN" altLang="en-US" sz="2400" smtClean="0"/>
              <a:t>    </a:t>
            </a:r>
            <a:r>
              <a:rPr lang="en-US" altLang="zh-CN" sz="2400" smtClean="0"/>
              <a:t>4</a:t>
            </a:r>
            <a:r>
              <a:rPr lang="zh-CN" altLang="en-US" sz="2400" smtClean="0"/>
              <a:t>．对承包商负责采购的资源，由于在主合同工程报价时尚不能签订采购合同，只能向供应商询价。询价不是合同价，没有法律约束力，只有待承包合同签订后才能签订采购合同，应防止供应商寻找借口提高供应价格。为了保障供应和稳定价格，最好选择有长期合作关系的供应商。国际上许多大的承包商都在当地结识一些供应商或生产者，在自己的周围有一些长期的较为稳定的合作伙伴，形成稳定的供应网络。这对投标报价和保障供应是极为有利的，甚至有的承包商（供应商）为了保持稳定的供应渠道，直接投资参与生产。</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p:nvPr>
        </p:nvSpPr>
        <p:spPr>
          <a:xfrm>
            <a:off x="457200" y="0"/>
            <a:ext cx="8229600" cy="1143000"/>
          </a:xfrm>
        </p:spPr>
        <p:txBody>
          <a:bodyPr/>
          <a:lstStyle/>
          <a:p>
            <a:r>
              <a:rPr lang="en-US" altLang="zh-CN" sz="3600" b="1" smtClean="0"/>
              <a:t>4.2.2</a:t>
            </a:r>
            <a:r>
              <a:rPr lang="zh-CN" altLang="en-US" sz="3600" b="1" smtClean="0"/>
              <a:t>采购工作安排</a:t>
            </a:r>
          </a:p>
        </p:txBody>
      </p:sp>
      <p:sp>
        <p:nvSpPr>
          <p:cNvPr id="26626" name="Rectangle 3"/>
          <p:cNvSpPr>
            <a:spLocks noGrp="1" noChangeArrowheads="1"/>
          </p:cNvSpPr>
          <p:nvPr>
            <p:ph idx="1"/>
          </p:nvPr>
        </p:nvSpPr>
        <p:spPr>
          <a:xfrm>
            <a:off x="457200" y="1717675"/>
            <a:ext cx="8229600" cy="4530725"/>
          </a:xfrm>
        </p:spPr>
        <p:txBody>
          <a:bodyPr/>
          <a:lstStyle/>
          <a:p>
            <a:pPr>
              <a:lnSpc>
                <a:spcPct val="80000"/>
              </a:lnSpc>
            </a:pPr>
            <a:r>
              <a:rPr lang="zh-CN" altLang="en-US" sz="2400" smtClean="0"/>
              <a:t>采购应有计划，以便进行有效的采购控制，并随着项目的进展按照实际工作进度修改采购计划，或根据采购情况调整施工进度。采购计划是在工期计划和资源计划的基础上，对属于自己负责采购的材料、设备的采购工作进行总体的全面的安排。</a:t>
            </a:r>
          </a:p>
          <a:p>
            <a:pPr>
              <a:lnSpc>
                <a:spcPct val="80000"/>
              </a:lnSpc>
            </a:pPr>
            <a:r>
              <a:rPr lang="zh-CN" altLang="en-US" sz="2400" smtClean="0"/>
              <a:t>    项目执行组织对需要采购的产品和服务拥有选择权和决策权，在采购计划的编制过程中，项目管理者一般会采用自制</a:t>
            </a:r>
            <a:r>
              <a:rPr lang="en-US" altLang="zh-CN" sz="2400" smtClean="0"/>
              <a:t>/</a:t>
            </a:r>
            <a:r>
              <a:rPr lang="zh-CN" altLang="en-US" sz="2400" smtClean="0"/>
              <a:t>外购分析。</a:t>
            </a:r>
          </a:p>
          <a:p>
            <a:pPr>
              <a:lnSpc>
                <a:spcPct val="80000"/>
              </a:lnSpc>
            </a:pPr>
            <a:r>
              <a:rPr lang="zh-CN" altLang="en-US" sz="2400" smtClean="0"/>
              <a:t>    自制</a:t>
            </a:r>
            <a:r>
              <a:rPr lang="en-US" altLang="zh-CN" sz="2400" smtClean="0"/>
              <a:t>/</a:t>
            </a:r>
            <a:r>
              <a:rPr lang="zh-CN" altLang="en-US" sz="2400" smtClean="0"/>
              <a:t>外购分析用来分析和决定某种产品或服务由项目执行组织自我完成或者外购，这是一种通用的管理技术。自制或是外购分析都包括间接成本和直接成本。例如，在外购分析时，应包括采购产品的成本和管理购买过程的间接费用。自制</a:t>
            </a:r>
            <a:r>
              <a:rPr lang="en-US" altLang="zh-CN" sz="2400" smtClean="0"/>
              <a:t>/</a:t>
            </a:r>
            <a:r>
              <a:rPr lang="zh-CN" altLang="en-US" sz="2400" smtClean="0"/>
              <a:t>外购分析必须反映执行组织的观点和项目的直接需求。</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noChangeArrowheads="1"/>
          </p:cNvSpPr>
          <p:nvPr>
            <p:ph type="title"/>
          </p:nvPr>
        </p:nvSpPr>
        <p:spPr/>
        <p:txBody>
          <a:bodyPr/>
          <a:lstStyle/>
          <a:p>
            <a:endParaRPr lang="zh-CN" altLang="en-US" smtClean="0"/>
          </a:p>
        </p:txBody>
      </p:sp>
      <p:sp>
        <p:nvSpPr>
          <p:cNvPr id="27650" name="内容占位符 2"/>
          <p:cNvSpPr>
            <a:spLocks noGrp="1" noChangeArrowheads="1"/>
          </p:cNvSpPr>
          <p:nvPr>
            <p:ph idx="1"/>
          </p:nvPr>
        </p:nvSpPr>
        <p:spPr/>
        <p:txBody>
          <a:bodyPr/>
          <a:lstStyle/>
          <a:p>
            <a:pPr>
              <a:lnSpc>
                <a:spcPct val="80000"/>
              </a:lnSpc>
            </a:pPr>
            <a:r>
              <a:rPr lang="zh-CN" altLang="en-US" sz="2400" smtClean="0"/>
              <a:t> 采购计划是确定项目的哪些需求可通过采购项目组织之外的产品和服务来满足的过程，采购计划的目标是决定是否采购，怎样采购，采购什么，采购多少，什么时候采购等。</a:t>
            </a:r>
          </a:p>
          <a:p>
            <a:pPr>
              <a:lnSpc>
                <a:spcPct val="80000"/>
              </a:lnSpc>
            </a:pPr>
            <a:r>
              <a:rPr lang="zh-CN" altLang="en-US" sz="2400" smtClean="0"/>
              <a:t>    在组织准备进行采购时，应准备的采购文件中包括采购管理计划、工作说明书、标书（</a:t>
            </a:r>
            <a:r>
              <a:rPr lang="en-US" altLang="zh-CN" sz="2400" smtClean="0"/>
              <a:t>RFP</a:t>
            </a:r>
            <a:r>
              <a:rPr lang="zh-CN" altLang="en-US" sz="2400" smtClean="0"/>
              <a:t>）和评估标准等内容。</a:t>
            </a:r>
            <a:endParaRPr lang="en-US" altLang="zh-CN" sz="2400" smtClean="0"/>
          </a:p>
          <a:p>
            <a:pPr>
              <a:lnSpc>
                <a:spcPct val="80000"/>
              </a:lnSpc>
            </a:pPr>
            <a:r>
              <a:rPr lang="en-US" altLang="zh-CN" sz="2400" smtClean="0"/>
              <a:t> </a:t>
            </a:r>
            <a:r>
              <a:rPr lang="zh-CN" altLang="en-US" sz="2400" smtClean="0"/>
              <a:t>工作说明书是采购产品、服务或项目之前应准备好的一份文档，它由项目范围说明书、</a:t>
            </a:r>
            <a:r>
              <a:rPr lang="en-US" altLang="zh-CN" sz="2400" smtClean="0"/>
              <a:t>WBS</a:t>
            </a:r>
            <a:r>
              <a:rPr lang="zh-CN" altLang="en-US" sz="2400" smtClean="0"/>
              <a:t>和</a:t>
            </a:r>
            <a:r>
              <a:rPr lang="en-US" altLang="zh-CN" sz="2400" smtClean="0"/>
              <a:t>WBS</a:t>
            </a:r>
            <a:r>
              <a:rPr lang="zh-CN" altLang="en-US" sz="2400" smtClean="0"/>
              <a:t>字典组成。工作说明书应相当详细地规定采购项目，以便潜在的卖方确定他们是否有能力提供这些项目。详细的程序会因项目的性质、买方需求、预期的合同的格式不同而异。工作说明书描述了由卖方供应的产品和服务。说明书中可以包括规格说明书、期望数量、质量等级、绩效数据、有效期、工作地点和其他的需求。</a:t>
            </a:r>
          </a:p>
          <a:p>
            <a:pPr>
              <a:lnSpc>
                <a:spcPct val="80000"/>
              </a:lnSpc>
            </a:pPr>
            <a:endParaRPr lang="zh-CN" altLang="en-US" sz="240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3"/>
          <p:cNvSpPr>
            <a:spLocks noGrp="1" noChangeArrowheads="1"/>
          </p:cNvSpPr>
          <p:nvPr>
            <p:ph idx="1"/>
          </p:nvPr>
        </p:nvSpPr>
        <p:spPr>
          <a:xfrm>
            <a:off x="457200" y="914400"/>
            <a:ext cx="8229600" cy="4530725"/>
          </a:xfrm>
        </p:spPr>
        <p:txBody>
          <a:bodyPr/>
          <a:lstStyle/>
          <a:p>
            <a:pPr>
              <a:lnSpc>
                <a:spcPct val="80000"/>
              </a:lnSpc>
            </a:pPr>
            <a:r>
              <a:rPr lang="zh-CN" altLang="en-US" sz="2400" smtClean="0"/>
              <a:t>一般来说，采购工作包括以下内容：</a:t>
            </a:r>
          </a:p>
          <a:p>
            <a:pPr>
              <a:lnSpc>
                <a:spcPct val="80000"/>
              </a:lnSpc>
            </a:pPr>
            <a:r>
              <a:rPr lang="zh-CN" altLang="en-US" sz="2400" smtClean="0"/>
              <a:t>    </a:t>
            </a:r>
            <a:r>
              <a:rPr lang="en-US" altLang="zh-CN" sz="2400" smtClean="0"/>
              <a:t>1</a:t>
            </a:r>
            <a:r>
              <a:rPr lang="zh-CN" altLang="en-US" sz="2400" smtClean="0"/>
              <a:t>．安排采购工作，确定各个资源的供应方案，分解采购活动，编制采购供应网络，并进行相应的时间安排。如材料设备的采购订货、仓储、运输、进场及各种检验工作、生产等，形成完整的供应网络，并建立采购管理组织，安排负责采购过程中各个环节管理工作的人员，明确采购分工及有关责任。</a:t>
            </a:r>
          </a:p>
          <a:p>
            <a:pPr>
              <a:lnSpc>
                <a:spcPct val="80000"/>
              </a:lnSpc>
            </a:pPr>
            <a:r>
              <a:rPr lang="zh-CN" altLang="en-US" sz="2400" smtClean="0"/>
              <a:t>    在采购计划中应特别关注对项目的质量、工期和成本目标等有重大影响的物品的采购。</a:t>
            </a:r>
          </a:p>
          <a:p>
            <a:pPr>
              <a:lnSpc>
                <a:spcPct val="80000"/>
              </a:lnSpc>
            </a:pPr>
            <a:r>
              <a:rPr lang="zh-CN" altLang="en-US" sz="2400" smtClean="0"/>
              <a:t>    </a:t>
            </a:r>
            <a:r>
              <a:rPr lang="en-US" altLang="zh-CN" sz="2400" smtClean="0"/>
              <a:t>2</a:t>
            </a:r>
            <a:r>
              <a:rPr lang="zh-CN" altLang="en-US" sz="2400" smtClean="0"/>
              <a:t>．确定采购批量和采购时间</a:t>
            </a:r>
          </a:p>
          <a:p>
            <a:pPr>
              <a:lnSpc>
                <a:spcPct val="80000"/>
              </a:lnSpc>
            </a:pPr>
            <a:r>
              <a:rPr lang="zh-CN" altLang="en-US" sz="2400" smtClean="0"/>
              <a:t>（</a:t>
            </a:r>
            <a:r>
              <a:rPr lang="en-US" altLang="zh-CN" sz="2400" smtClean="0"/>
              <a:t>1</a:t>
            </a:r>
            <a:r>
              <a:rPr lang="zh-CN" altLang="en-US" sz="2400" smtClean="0"/>
              <a:t>）采购批量</a:t>
            </a:r>
          </a:p>
          <a:p>
            <a:pPr>
              <a:lnSpc>
                <a:spcPct val="80000"/>
              </a:lnSpc>
            </a:pPr>
            <a:r>
              <a:rPr lang="zh-CN" altLang="en-US" sz="2400" smtClean="0"/>
              <a:t>任何工程不可能使用多少就采购多少，即用即买。供应时间和批量存在重要的关系，在采购计划以及合同中必须明确材料设备供应的时间和数量。按照库存原理，供应的时间和数量之间存在如下关系：供应间隔时间长，则一次供应量大，采购次数少，可以节约采购人员的费用以及各种联系、洽商和合同签订费用。但是，大批量采购使仓库储存量增大，保管期延长，保管费用提高，资金占用时间拉长。</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a:xfrm>
            <a:off x="457200" y="274638"/>
            <a:ext cx="8229600" cy="1858962"/>
          </a:xfrm>
        </p:spPr>
        <p:txBody>
          <a:bodyPr/>
          <a:lstStyle/>
          <a:p>
            <a:r>
              <a:rPr lang="en-US" altLang="zh-CN" smtClean="0"/>
              <a:t> </a:t>
            </a:r>
            <a:r>
              <a:rPr lang="zh-CN" altLang="en-US" sz="2000" smtClean="0"/>
              <a:t>对每一个具体项目，理论上存在经济采购批量，它可以由图</a:t>
            </a:r>
            <a:r>
              <a:rPr lang="en-US" altLang="zh-CN" sz="2000" smtClean="0"/>
              <a:t>4-2</a:t>
            </a:r>
            <a:r>
              <a:rPr lang="zh-CN" altLang="en-US" sz="2000" smtClean="0"/>
              <a:t>确定。许多库存管理和财务管理的书籍对此均有介绍。但由于工程项目的生产过程是不均衡的，经济采购批量模型在其中的可用性较差，而且以下因素对采购批量将产生影响。</a:t>
            </a:r>
          </a:p>
        </p:txBody>
      </p:sp>
      <p:pic>
        <p:nvPicPr>
          <p:cNvPr id="29698" name="Picture 4" descr="采购001"/>
          <p:cNvPicPr>
            <a:picLocks noGrp="1" noChangeAspect="1" noChangeArrowheads="1"/>
          </p:cNvPicPr>
          <p:nvPr>
            <p:ph idx="1"/>
          </p:nvPr>
        </p:nvPicPr>
        <p:blipFill>
          <a:blip r:embed="rId2">
            <a:lum bright="-6000" contrast="36000"/>
            <a:extLst>
              <a:ext uri="{28A0092B-C50C-407E-A947-70E740481C1C}">
                <a14:useLocalDpi xmlns:a14="http://schemas.microsoft.com/office/drawing/2010/main" val="0"/>
              </a:ext>
            </a:extLst>
          </a:blip>
          <a:srcRect t="71759" r="48282" b="3305"/>
          <a:stretch>
            <a:fillRect/>
          </a:stretch>
        </p:blipFill>
        <p:spPr>
          <a:xfrm>
            <a:off x="1981200" y="2174875"/>
            <a:ext cx="5410200" cy="4530725"/>
          </a:xfr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p:nvPr>
        </p:nvSpPr>
        <p:spPr/>
        <p:txBody>
          <a:bodyPr/>
          <a:lstStyle/>
          <a:p>
            <a:endParaRPr lang="zh-CN" altLang="zh-CN" smtClean="0"/>
          </a:p>
        </p:txBody>
      </p:sp>
      <p:sp>
        <p:nvSpPr>
          <p:cNvPr id="30722" name="Rectangle 3"/>
          <p:cNvSpPr>
            <a:spLocks noGrp="1" noChangeArrowheads="1"/>
          </p:cNvSpPr>
          <p:nvPr>
            <p:ph idx="1"/>
          </p:nvPr>
        </p:nvSpPr>
        <p:spPr/>
        <p:txBody>
          <a:bodyPr/>
          <a:lstStyle/>
          <a:p>
            <a:pPr>
              <a:lnSpc>
                <a:spcPct val="80000"/>
              </a:lnSpc>
            </a:pPr>
            <a:r>
              <a:rPr lang="en-US" altLang="zh-CN" sz="2400" smtClean="0"/>
              <a:t>①</a:t>
            </a:r>
            <a:r>
              <a:rPr lang="zh-CN" altLang="en-US" sz="2400" smtClean="0"/>
              <a:t>大批量采购可以获得价格上的优惠。</a:t>
            </a:r>
          </a:p>
          <a:p>
            <a:pPr>
              <a:lnSpc>
                <a:spcPct val="80000"/>
              </a:lnSpc>
            </a:pPr>
            <a:r>
              <a:rPr lang="zh-CN" altLang="en-US" sz="2400" smtClean="0"/>
              <a:t>    ②早期大批量采购可以减少通货膨胀对材料费用的影响。</a:t>
            </a:r>
          </a:p>
          <a:p>
            <a:pPr>
              <a:lnSpc>
                <a:spcPct val="80000"/>
              </a:lnSpc>
            </a:pPr>
            <a:r>
              <a:rPr lang="zh-CN" altLang="en-US" sz="2400" smtClean="0"/>
              <a:t>    ③除经济性外，还要综合考虑项目资金供应状况、现场仓储条件和材料性质。</a:t>
            </a:r>
          </a:p>
          <a:p>
            <a:pPr>
              <a:lnSpc>
                <a:spcPct val="80000"/>
              </a:lnSpc>
            </a:pPr>
            <a:r>
              <a:rPr lang="zh-CN" altLang="en-US" sz="2400" smtClean="0"/>
              <a:t>    ④要有一定量的库存以保证施工，对国际采购和供应困难的材料一般要求大批量采购。</a:t>
            </a:r>
          </a:p>
          <a:p>
            <a:pPr>
              <a:lnSpc>
                <a:spcPct val="80000"/>
              </a:lnSpc>
            </a:pPr>
            <a:r>
              <a:rPr lang="zh-CN" altLang="en-US" sz="2400" smtClean="0"/>
              <a:t>（</a:t>
            </a:r>
            <a:r>
              <a:rPr lang="en-US" altLang="zh-CN" sz="2400" smtClean="0"/>
              <a:t>2</a:t>
            </a:r>
            <a:r>
              <a:rPr lang="zh-CN" altLang="en-US" sz="2400" smtClean="0"/>
              <a:t>）采购时间</a:t>
            </a:r>
          </a:p>
          <a:p>
            <a:pPr>
              <a:lnSpc>
                <a:spcPct val="80000"/>
              </a:lnSpc>
            </a:pPr>
            <a:r>
              <a:rPr lang="zh-CN" altLang="en-US" sz="2400" smtClean="0"/>
              <a:t>采购时间通常与货源有关。</a:t>
            </a:r>
          </a:p>
          <a:p>
            <a:pPr>
              <a:lnSpc>
                <a:spcPct val="80000"/>
              </a:lnSpc>
            </a:pPr>
            <a:r>
              <a:rPr lang="zh-CN" altLang="en-US" sz="2400" smtClean="0"/>
              <a:t>    ①对具有稳定货源，市场上可以随时采购，随时供应的材料，采购周期一般</a:t>
            </a:r>
            <a:r>
              <a:rPr lang="en-US" altLang="zh-CN" sz="2400" smtClean="0"/>
              <a:t>1</a:t>
            </a:r>
            <a:r>
              <a:rPr lang="zh-CN" altLang="en-US" sz="2400" smtClean="0"/>
              <a:t>～</a:t>
            </a:r>
            <a:r>
              <a:rPr lang="en-US" altLang="zh-CN" sz="2400" smtClean="0"/>
              <a:t>7</a:t>
            </a:r>
            <a:r>
              <a:rPr lang="zh-CN" altLang="en-US" sz="2400" smtClean="0"/>
              <a:t>天。</a:t>
            </a:r>
          </a:p>
          <a:p>
            <a:pPr>
              <a:lnSpc>
                <a:spcPct val="80000"/>
              </a:lnSpc>
            </a:pPr>
            <a:r>
              <a:rPr lang="zh-CN" altLang="en-US" sz="2400" smtClean="0"/>
              <a:t>    ②间断性批量供应的材料，两次订货期间可能会脱销的，周期为</a:t>
            </a:r>
            <a:r>
              <a:rPr lang="en-US" altLang="zh-CN" sz="2400" smtClean="0"/>
              <a:t>7</a:t>
            </a:r>
            <a:r>
              <a:rPr lang="zh-CN" altLang="en-US" sz="2400" smtClean="0"/>
              <a:t>～</a:t>
            </a:r>
            <a:r>
              <a:rPr lang="en-US" altLang="zh-CN" sz="2400" smtClean="0"/>
              <a:t>180</a:t>
            </a:r>
            <a:r>
              <a:rPr lang="zh-CN" altLang="en-US" sz="2400" smtClean="0"/>
              <a:t>天。</a:t>
            </a:r>
          </a:p>
          <a:p>
            <a:pPr>
              <a:lnSpc>
                <a:spcPct val="80000"/>
              </a:lnSpc>
            </a:pPr>
            <a:r>
              <a:rPr lang="zh-CN" altLang="en-US" sz="2400" smtClean="0"/>
              <a:t>    ③订货供应的材料，如进口材料和生产周期长的材料，必须先订货再供应，供应周期为</a:t>
            </a:r>
            <a:r>
              <a:rPr lang="en-US" altLang="zh-CN" sz="2400" smtClean="0"/>
              <a:t>1</a:t>
            </a:r>
            <a:r>
              <a:rPr lang="zh-CN" altLang="en-US" sz="2400" smtClean="0"/>
              <a:t>～</a:t>
            </a:r>
            <a:r>
              <a:rPr lang="en-US" altLang="zh-CN" sz="2400" smtClean="0"/>
              <a:t>3</a:t>
            </a:r>
            <a:r>
              <a:rPr lang="zh-CN" altLang="en-US" sz="2400" smtClean="0"/>
              <a:t>个月。常常要先集中提前订货，再按需分批到达。</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noChangeArrowheads="1"/>
          </p:cNvSpPr>
          <p:nvPr>
            <p:ph type="title"/>
          </p:nvPr>
        </p:nvSpPr>
        <p:spPr/>
        <p:txBody>
          <a:bodyPr/>
          <a:lstStyle/>
          <a:p>
            <a:endParaRPr lang="zh-CN" altLang="en-US" smtClean="0"/>
          </a:p>
        </p:txBody>
      </p:sp>
      <p:sp>
        <p:nvSpPr>
          <p:cNvPr id="31746" name="内容占位符 2"/>
          <p:cNvSpPr>
            <a:spLocks noGrp="1" noChangeArrowheads="1"/>
          </p:cNvSpPr>
          <p:nvPr>
            <p:ph idx="1"/>
          </p:nvPr>
        </p:nvSpPr>
        <p:spPr/>
        <p:txBody>
          <a:bodyPr/>
          <a:lstStyle/>
          <a:p>
            <a:pPr>
              <a:lnSpc>
                <a:spcPct val="80000"/>
              </a:lnSpc>
            </a:pPr>
            <a:r>
              <a:rPr lang="zh-CN" altLang="en-US" sz="2400" smtClean="0"/>
              <a:t> 对需要特殊制造的设备，或专门研制或开发的成套设备（包括相关的软件），其时间要求与采购过程要专门计划。例如，地铁项目的盾构采办期需要</a:t>
            </a:r>
            <a:r>
              <a:rPr lang="en-US" altLang="zh-CN" sz="2400" smtClean="0"/>
              <a:t>8</a:t>
            </a:r>
            <a:r>
              <a:rPr lang="zh-CN" altLang="en-US" sz="2400" smtClean="0"/>
              <a:t>～</a:t>
            </a:r>
            <a:r>
              <a:rPr lang="en-US" altLang="zh-CN" sz="2400" smtClean="0"/>
              <a:t>12</a:t>
            </a:r>
            <a:r>
              <a:rPr lang="zh-CN" altLang="en-US" sz="2400" smtClean="0"/>
              <a:t>个月。</a:t>
            </a:r>
          </a:p>
          <a:p>
            <a:pPr>
              <a:lnSpc>
                <a:spcPct val="80000"/>
              </a:lnSpc>
            </a:pPr>
            <a:r>
              <a:rPr lang="zh-CN" altLang="en-US" sz="2400" smtClean="0"/>
              <a:t>    </a:t>
            </a:r>
            <a:r>
              <a:rPr lang="en-US" altLang="zh-CN" sz="2400" smtClean="0"/>
              <a:t>3</a:t>
            </a:r>
            <a:r>
              <a:rPr lang="zh-CN" altLang="en-US" sz="2400" smtClean="0"/>
              <a:t>．选择采购方式。工程项目中所采用的采购方式较多，常见的有：</a:t>
            </a:r>
          </a:p>
          <a:p>
            <a:pPr>
              <a:lnSpc>
                <a:spcPct val="80000"/>
              </a:lnSpc>
            </a:pPr>
            <a:r>
              <a:rPr lang="zh-CN" altLang="en-US" sz="2400" smtClean="0"/>
              <a:t>    （</a:t>
            </a:r>
            <a:r>
              <a:rPr lang="en-US" altLang="zh-CN" sz="2400" smtClean="0"/>
              <a:t>1</a:t>
            </a:r>
            <a:r>
              <a:rPr lang="zh-CN" altLang="en-US" sz="2400" smtClean="0"/>
              <a:t>）直接购买。即到市场上直接向供应商（如材料商店）购买，不签订书面合同。这适用于临时性的、小批量的、零星的材料采购。当货源比较充足且购买方便，则采购周期可以缩短，有时</a:t>
            </a:r>
            <a:r>
              <a:rPr lang="en-US" altLang="zh-CN" sz="2400" smtClean="0"/>
              <a:t>1</a:t>
            </a:r>
            <a:r>
              <a:rPr lang="zh-CN" altLang="en-US" sz="2400" smtClean="0"/>
              <a:t>天即可。</a:t>
            </a:r>
          </a:p>
          <a:p>
            <a:pPr>
              <a:lnSpc>
                <a:spcPct val="80000"/>
              </a:lnSpc>
            </a:pPr>
            <a:r>
              <a:rPr lang="zh-CN" altLang="en-US" sz="2400" smtClean="0"/>
              <a:t>    （</a:t>
            </a:r>
            <a:r>
              <a:rPr lang="en-US" altLang="zh-CN" sz="2400" smtClean="0"/>
              <a:t>2</a:t>
            </a:r>
            <a:r>
              <a:rPr lang="zh-CN" altLang="en-US" sz="2400" smtClean="0"/>
              <a:t>）供求双方直接洽商，签订合同，并按合同供应。通常需方提出供应条件和要求，供方报价，双方签订合同。</a:t>
            </a:r>
          </a:p>
          <a:p>
            <a:pPr>
              <a:lnSpc>
                <a:spcPct val="80000"/>
              </a:lnSpc>
            </a:pPr>
            <a:r>
              <a:rPr lang="zh-CN" altLang="en-US" sz="2400" smtClean="0"/>
              <a:t>    这适用于较大批量的常规材料的供应。需方可能同时向许多供方询价，通过货比三家，确定价格低而合理、条件优惠的供应商。为了保证供应质量，常常必须要求先提供样品认可，并封存样品，进货后对照检验。</a:t>
            </a:r>
          </a:p>
          <a:p>
            <a:endParaRPr lang="zh-CN" altLang="en-US" sz="2400" smtClean="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p:txBody>
          <a:bodyPr/>
          <a:lstStyle/>
          <a:p>
            <a:endParaRPr lang="zh-CN" altLang="zh-CN" smtClean="0"/>
          </a:p>
        </p:txBody>
      </p:sp>
      <p:sp>
        <p:nvSpPr>
          <p:cNvPr id="32770" name="Rectangle 3"/>
          <p:cNvSpPr>
            <a:spLocks noGrp="1" noChangeArrowheads="1"/>
          </p:cNvSpPr>
          <p:nvPr>
            <p:ph idx="1"/>
          </p:nvPr>
        </p:nvSpPr>
        <p:spPr/>
        <p:txBody>
          <a:bodyPr/>
          <a:lstStyle/>
          <a:p>
            <a:r>
              <a:rPr lang="en-US" altLang="zh-CN" smtClean="0"/>
              <a:t> </a:t>
            </a:r>
          </a:p>
        </p:txBody>
      </p:sp>
      <p:sp>
        <p:nvSpPr>
          <p:cNvPr id="32771" name="Text Box 4"/>
          <p:cNvSpPr txBox="1">
            <a:spLocks noChangeArrowheads="1"/>
          </p:cNvSpPr>
          <p:nvPr/>
        </p:nvSpPr>
        <p:spPr bwMode="auto">
          <a:xfrm>
            <a:off x="1066800" y="1752600"/>
            <a:ext cx="6858000" cy="323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20000"/>
              </a:spcBef>
              <a:buClr>
                <a:schemeClr val="accent1"/>
              </a:buClr>
              <a:buFont typeface="Wingdings" pitchFamily="2" charset="2"/>
              <a:buChar char="l"/>
            </a:pPr>
            <a:r>
              <a:rPr lang="zh-CN" altLang="en-US" sz="2400"/>
              <a:t>（</a:t>
            </a:r>
            <a:r>
              <a:rPr lang="en-US" altLang="zh-CN" sz="2400"/>
              <a:t>3</a:t>
            </a:r>
            <a:r>
              <a:rPr lang="zh-CN" altLang="en-US" sz="2400"/>
              <a:t>）采用招标的方式。这与工程招标相似，由需方提出招标条件和合同条件，由许多供应商同时投标报价。通过招标，需方能够获得更为合理的价格，取得条件更为优惠的供应。一般大批量材料和大型设备的采购、政府采购都采用该方式，但其供应时间通常较长，需要对招标投标过程进行详细的安排。</a:t>
            </a:r>
          </a:p>
          <a:p>
            <a:pPr>
              <a:spcBef>
                <a:spcPct val="50000"/>
              </a:spcBef>
            </a:pPr>
            <a:endParaRPr lang="en-US" altLang="zh-CN" sz="24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p:txBody>
          <a:bodyPr/>
          <a:lstStyle/>
          <a:p>
            <a:r>
              <a:rPr lang="en-US" altLang="zh-CN" sz="3400" b="1" smtClean="0"/>
              <a:t>4.2.3</a:t>
            </a:r>
            <a:r>
              <a:rPr lang="zh-CN" altLang="en-US" sz="3400" b="1" smtClean="0"/>
              <a:t>采购过程</a:t>
            </a:r>
            <a:br>
              <a:rPr lang="zh-CN" altLang="en-US" sz="3400" b="1" smtClean="0"/>
            </a:br>
            <a:endParaRPr lang="zh-CN" altLang="en-US" sz="3400" b="1" smtClean="0"/>
          </a:p>
        </p:txBody>
      </p:sp>
      <p:sp>
        <p:nvSpPr>
          <p:cNvPr id="33794" name="Rectangle 3"/>
          <p:cNvSpPr>
            <a:spLocks noGrp="1" noChangeArrowheads="1"/>
          </p:cNvSpPr>
          <p:nvPr>
            <p:ph idx="1"/>
          </p:nvPr>
        </p:nvSpPr>
        <p:spPr/>
        <p:txBody>
          <a:bodyPr/>
          <a:lstStyle/>
          <a:p>
            <a:pPr>
              <a:lnSpc>
                <a:spcPct val="80000"/>
              </a:lnSpc>
            </a:pPr>
            <a:r>
              <a:rPr lang="en-US" altLang="zh-CN" sz="2400" smtClean="0"/>
              <a:t> 1</a:t>
            </a:r>
            <a:r>
              <a:rPr lang="zh-CN" altLang="en-US" sz="2400" smtClean="0"/>
              <a:t>．编制询价文件。根据材料和设备的采购计划编制询价文件，按照不同的采购方式，询价文件有如下几种：投标邀请书、征求建议书、询价书、招标通知、洽谈邀请等。</a:t>
            </a:r>
          </a:p>
          <a:p>
            <a:pPr>
              <a:lnSpc>
                <a:spcPct val="80000"/>
              </a:lnSpc>
            </a:pPr>
            <a:r>
              <a:rPr lang="zh-CN" altLang="en-US" sz="2400" smtClean="0"/>
              <a:t>    </a:t>
            </a:r>
            <a:r>
              <a:rPr lang="en-US" altLang="zh-CN" sz="2400" smtClean="0"/>
              <a:t>2</a:t>
            </a:r>
            <a:r>
              <a:rPr lang="zh-CN" altLang="en-US" sz="2400" smtClean="0"/>
              <a:t>．进行供应商资格预审，确认合格供应商，编制项目询价供应商名单。</a:t>
            </a:r>
          </a:p>
          <a:p>
            <a:pPr>
              <a:lnSpc>
                <a:spcPct val="80000"/>
              </a:lnSpc>
            </a:pPr>
            <a:r>
              <a:rPr lang="zh-CN" altLang="en-US" sz="2400" smtClean="0"/>
              <a:t>    选择合格的供应商是项目采购成功的前提，建立完善、公开、严格的供应商选择程序，有利于保证采购供应，实现项目质量控制目标。供应商应符合如下基本条件：</a:t>
            </a:r>
          </a:p>
          <a:p>
            <a:pPr>
              <a:lnSpc>
                <a:spcPct val="80000"/>
              </a:lnSpc>
            </a:pPr>
            <a:r>
              <a:rPr lang="zh-CN" altLang="en-US" sz="2400" smtClean="0"/>
              <a:t>    （</a:t>
            </a:r>
            <a:r>
              <a:rPr lang="en-US" altLang="zh-CN" sz="2400" smtClean="0"/>
              <a:t>1</a:t>
            </a:r>
            <a:r>
              <a:rPr lang="zh-CN" altLang="en-US" sz="2400" smtClean="0"/>
              <a:t>）供应商应有生产许可证，有完整并已付诸实施的质量管理体系，对承压产品、有毒有害产品和重要机械设备等的采购，应要求供应商具备安全资质、生产许可证及其他特殊要求的资格。</a:t>
            </a:r>
          </a:p>
          <a:p>
            <a:pPr>
              <a:lnSpc>
                <a:spcPct val="80000"/>
              </a:lnSpc>
            </a:pPr>
            <a:r>
              <a:rPr lang="zh-CN" altLang="en-US" sz="2400" smtClean="0"/>
              <a:t>    （</a:t>
            </a:r>
            <a:r>
              <a:rPr lang="en-US" altLang="zh-CN" sz="2400" smtClean="0"/>
              <a:t>2</a:t>
            </a:r>
            <a:r>
              <a:rPr lang="zh-CN" altLang="en-US" sz="2400" smtClean="0"/>
              <a:t>）有满足产品质量要求的生产设施、装备、生产技术和管理人员。</a:t>
            </a:r>
          </a:p>
          <a:p>
            <a:pPr>
              <a:lnSpc>
                <a:spcPct val="80000"/>
              </a:lnSpc>
            </a:pPr>
            <a:r>
              <a:rPr lang="zh-CN" altLang="en-US" sz="2400" smtClean="0"/>
              <a:t>    （</a:t>
            </a:r>
            <a:r>
              <a:rPr lang="en-US" altLang="zh-CN" sz="2400" smtClean="0"/>
              <a:t>3</a:t>
            </a:r>
            <a:r>
              <a:rPr lang="zh-CN" altLang="en-US" sz="2400" smtClean="0"/>
              <a:t>）有良好的商业信誉、资信情况和财务状况。</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p:cNvSpPr>
            <a:spLocks noGrp="1" noChangeArrowheads="1"/>
          </p:cNvSpPr>
          <p:nvPr>
            <p:ph type="title"/>
          </p:nvPr>
        </p:nvSpPr>
        <p:spPr/>
        <p:txBody>
          <a:bodyPr/>
          <a:lstStyle/>
          <a:p>
            <a:endParaRPr lang="zh-CN" altLang="zh-CN" smtClean="0"/>
          </a:p>
        </p:txBody>
      </p:sp>
      <p:sp>
        <p:nvSpPr>
          <p:cNvPr id="7170" name="Rectangle 3"/>
          <p:cNvSpPr>
            <a:spLocks noGrp="1" noChangeArrowheads="1"/>
          </p:cNvSpPr>
          <p:nvPr>
            <p:ph idx="1"/>
          </p:nvPr>
        </p:nvSpPr>
        <p:spPr/>
        <p:txBody>
          <a:bodyPr/>
          <a:lstStyle/>
          <a:p>
            <a:pPr>
              <a:lnSpc>
                <a:spcPct val="80000"/>
              </a:lnSpc>
            </a:pPr>
            <a:r>
              <a:rPr lang="en-US" altLang="zh-CN" sz="1800" smtClean="0"/>
              <a:t> (1)</a:t>
            </a:r>
            <a:r>
              <a:rPr lang="zh-CN" altLang="en-US" sz="1800" smtClean="0"/>
              <a:t>更换或修好破损的电脑显示器。</a:t>
            </a:r>
          </a:p>
          <a:p>
            <a:pPr>
              <a:lnSpc>
                <a:spcPct val="80000"/>
              </a:lnSpc>
            </a:pPr>
            <a:r>
              <a:rPr lang="zh-CN" altLang="en-US" sz="1800" smtClean="0"/>
              <a:t>    </a:t>
            </a:r>
            <a:r>
              <a:rPr lang="en-US" altLang="zh-CN" sz="1800" smtClean="0"/>
              <a:t>(2)</a:t>
            </a:r>
            <a:r>
              <a:rPr lang="zh-CN" altLang="en-US" sz="1800" smtClean="0"/>
              <a:t>提供随机预装软件的原版光盘。</a:t>
            </a:r>
          </a:p>
          <a:p>
            <a:pPr>
              <a:lnSpc>
                <a:spcPct val="80000"/>
              </a:lnSpc>
            </a:pPr>
            <a:r>
              <a:rPr lang="zh-CN" altLang="en-US" sz="1800" smtClean="0"/>
              <a:t>    但</a:t>
            </a:r>
            <a:r>
              <a:rPr lang="en-US" altLang="zh-CN" sz="1800" smtClean="0"/>
              <a:t>A</a:t>
            </a:r>
            <a:r>
              <a:rPr lang="zh-CN" altLang="en-US" sz="1800" smtClean="0"/>
              <a:t>方并未将多收</a:t>
            </a:r>
            <a:r>
              <a:rPr lang="en-US" altLang="zh-CN" sz="1800" smtClean="0"/>
              <a:t>50</a:t>
            </a:r>
            <a:r>
              <a:rPr lang="zh-CN" altLang="en-US" sz="1800" smtClean="0"/>
              <a:t>台喷墨打印机的事通知</a:t>
            </a:r>
            <a:r>
              <a:rPr lang="en-US" altLang="zh-CN" sz="1800" smtClean="0"/>
              <a:t>B</a:t>
            </a:r>
            <a:r>
              <a:rPr lang="zh-CN" altLang="en-US" sz="1800" smtClean="0"/>
              <a:t>方。</a:t>
            </a:r>
          </a:p>
          <a:p>
            <a:pPr>
              <a:lnSpc>
                <a:spcPct val="80000"/>
              </a:lnSpc>
            </a:pPr>
            <a:r>
              <a:rPr lang="zh-CN" altLang="en-US" sz="1800" smtClean="0"/>
              <a:t>    收到</a:t>
            </a:r>
            <a:r>
              <a:rPr lang="en-US" altLang="zh-CN" sz="1800" smtClean="0"/>
              <a:t>A</a:t>
            </a:r>
            <a:r>
              <a:rPr lang="zh-CN" altLang="en-US" sz="1800" smtClean="0"/>
              <a:t>方传真之后，</a:t>
            </a:r>
            <a:r>
              <a:rPr lang="en-US" altLang="zh-CN" sz="1800" smtClean="0"/>
              <a:t>B</a:t>
            </a:r>
            <a:r>
              <a:rPr lang="zh-CN" altLang="en-US" sz="1800" smtClean="0"/>
              <a:t>方回电称：</a:t>
            </a:r>
          </a:p>
          <a:p>
            <a:pPr>
              <a:lnSpc>
                <a:spcPct val="80000"/>
              </a:lnSpc>
            </a:pPr>
            <a:r>
              <a:rPr lang="zh-CN" altLang="en-US" sz="1800" smtClean="0"/>
              <a:t>    </a:t>
            </a:r>
            <a:r>
              <a:rPr lang="en-US" altLang="zh-CN" sz="1800" smtClean="0"/>
              <a:t>(1)A</a:t>
            </a:r>
            <a:r>
              <a:rPr lang="zh-CN" altLang="en-US" sz="1800" smtClean="0"/>
              <a:t>、</a:t>
            </a:r>
            <a:r>
              <a:rPr lang="en-US" altLang="zh-CN" sz="1800" smtClean="0"/>
              <a:t>C</a:t>
            </a:r>
            <a:r>
              <a:rPr lang="zh-CN" altLang="en-US" sz="1800" smtClean="0"/>
              <a:t>两方均未就电脑设备包装问题做特殊要求，公司采用了通用的电脑设备包装方式，</a:t>
            </a:r>
            <a:r>
              <a:rPr lang="en-US" altLang="zh-CN" sz="1800" smtClean="0"/>
              <a:t>C</a:t>
            </a:r>
            <a:r>
              <a:rPr lang="zh-CN" altLang="en-US" sz="1800" smtClean="0"/>
              <a:t>方作为承运人应当对运输过程中电脑显示器的破损承担损害赔偿责任。待</a:t>
            </a:r>
            <a:r>
              <a:rPr lang="en-US" altLang="zh-CN" sz="1800" smtClean="0"/>
              <a:t>C</a:t>
            </a:r>
            <a:r>
              <a:rPr lang="zh-CN" altLang="en-US" sz="1800" smtClean="0"/>
              <a:t>方赔偿之后，公司再更换或修好破损的显示器。</a:t>
            </a:r>
          </a:p>
          <a:p>
            <a:pPr>
              <a:lnSpc>
                <a:spcPct val="80000"/>
              </a:lnSpc>
            </a:pPr>
            <a:r>
              <a:rPr lang="zh-CN" altLang="en-US" sz="1800" smtClean="0"/>
              <a:t>    </a:t>
            </a:r>
            <a:r>
              <a:rPr lang="en-US" altLang="zh-CN" sz="1800" smtClean="0"/>
              <a:t>(2)</a:t>
            </a:r>
            <a:r>
              <a:rPr lang="zh-CN" altLang="en-US" sz="1800" smtClean="0"/>
              <a:t>正版软件有多种形式，该型号电脑所配的</a:t>
            </a:r>
            <a:r>
              <a:rPr lang="en-US" altLang="zh-CN" sz="1800" smtClean="0"/>
              <a:t>OEM</a:t>
            </a:r>
            <a:r>
              <a:rPr lang="zh-CN" altLang="en-US" sz="1800" smtClean="0"/>
              <a:t>随机预装软件是“授权下载”的无光盘正版软件。</a:t>
            </a:r>
          </a:p>
          <a:p>
            <a:pPr>
              <a:lnSpc>
                <a:spcPct val="80000"/>
              </a:lnSpc>
            </a:pPr>
            <a:r>
              <a:rPr lang="zh-CN" altLang="en-US" sz="1800" smtClean="0"/>
              <a:t>    几个月后，</a:t>
            </a:r>
            <a:r>
              <a:rPr lang="en-US" altLang="zh-CN" sz="1800" smtClean="0"/>
              <a:t>B</a:t>
            </a:r>
            <a:r>
              <a:rPr lang="zh-CN" altLang="en-US" sz="1800" smtClean="0"/>
              <a:t>方查账时发现多发了</a:t>
            </a:r>
            <a:r>
              <a:rPr lang="en-US" altLang="zh-CN" sz="1800" smtClean="0"/>
              <a:t>50</a:t>
            </a:r>
            <a:r>
              <a:rPr lang="zh-CN" altLang="en-US" sz="1800" smtClean="0"/>
              <a:t>台喷墨打印机，此时</a:t>
            </a:r>
            <a:r>
              <a:rPr lang="en-US" altLang="zh-CN" sz="1800" smtClean="0"/>
              <a:t>A</a:t>
            </a:r>
            <a:r>
              <a:rPr lang="zh-CN" altLang="en-US" sz="1800" smtClean="0"/>
              <a:t>方已将全部打印机开箱使用。</a:t>
            </a:r>
            <a:r>
              <a:rPr lang="en-US" altLang="zh-CN" sz="1800" smtClean="0"/>
              <a:t>B</a:t>
            </a:r>
            <a:r>
              <a:rPr lang="zh-CN" altLang="en-US" sz="1800" smtClean="0"/>
              <a:t>方要求</a:t>
            </a:r>
            <a:r>
              <a:rPr lang="en-US" altLang="zh-CN" sz="1800" smtClean="0"/>
              <a:t>A</a:t>
            </a:r>
            <a:r>
              <a:rPr lang="zh-CN" altLang="en-US" sz="1800" smtClean="0"/>
              <a:t>方返还合同中减免的</a:t>
            </a:r>
            <a:r>
              <a:rPr lang="en-US" altLang="zh-CN" sz="1800" smtClean="0"/>
              <a:t>15000</a:t>
            </a:r>
            <a:r>
              <a:rPr lang="zh-CN" altLang="en-US" sz="1800" smtClean="0"/>
              <a:t>元设备款。</a:t>
            </a:r>
            <a:endParaRPr lang="zh-CN" altLang="en-US" sz="1800" b="1" smtClean="0"/>
          </a:p>
          <a:p>
            <a:pPr>
              <a:lnSpc>
                <a:spcPct val="80000"/>
              </a:lnSpc>
            </a:pPr>
            <a:r>
              <a:rPr lang="zh-CN" altLang="en-US" sz="1800" b="1" smtClean="0"/>
              <a:t>    </a:t>
            </a:r>
            <a:r>
              <a:rPr lang="en-US" altLang="zh-CN" sz="1800" b="1" smtClean="0"/>
              <a:t>2</a:t>
            </a:r>
            <a:r>
              <a:rPr lang="zh-CN" altLang="en-US" sz="1800" b="1" smtClean="0"/>
              <a:t>．问题</a:t>
            </a:r>
            <a:endParaRPr lang="zh-CN" altLang="en-US" sz="1800" smtClean="0"/>
          </a:p>
          <a:p>
            <a:pPr>
              <a:lnSpc>
                <a:spcPct val="80000"/>
              </a:lnSpc>
            </a:pPr>
            <a:r>
              <a:rPr lang="zh-CN" altLang="en-US" sz="1800" smtClean="0"/>
              <a:t>  （</a:t>
            </a:r>
            <a:r>
              <a:rPr lang="en-US" altLang="zh-CN" sz="1800" smtClean="0"/>
              <a:t>1</a:t>
            </a:r>
            <a:r>
              <a:rPr lang="zh-CN" altLang="en-US" sz="1800" smtClean="0"/>
              <a:t>）请问</a:t>
            </a:r>
            <a:r>
              <a:rPr lang="en-US" altLang="zh-CN" sz="1800" smtClean="0"/>
              <a:t>B</a:t>
            </a:r>
            <a:r>
              <a:rPr lang="zh-CN" altLang="en-US" sz="1800" smtClean="0"/>
              <a:t>方应如何处理电脑显示器的破损问题？</a:t>
            </a:r>
          </a:p>
          <a:p>
            <a:pPr>
              <a:lnSpc>
                <a:spcPct val="80000"/>
              </a:lnSpc>
            </a:pPr>
            <a:r>
              <a:rPr lang="zh-CN" altLang="en-US" sz="1800" smtClean="0"/>
              <a:t>  （</a:t>
            </a:r>
            <a:r>
              <a:rPr lang="en-US" altLang="zh-CN" sz="1800" smtClean="0"/>
              <a:t>2</a:t>
            </a:r>
            <a:r>
              <a:rPr lang="zh-CN" altLang="en-US" sz="1800" smtClean="0"/>
              <a:t>）</a:t>
            </a:r>
            <a:r>
              <a:rPr lang="en-US" altLang="zh-CN" sz="1800" smtClean="0"/>
              <a:t>B</a:t>
            </a:r>
            <a:r>
              <a:rPr lang="zh-CN" altLang="en-US" sz="1800" smtClean="0"/>
              <a:t>公司所提供的随机预装软件是不是正版软件？</a:t>
            </a:r>
          </a:p>
          <a:p>
            <a:pPr>
              <a:lnSpc>
                <a:spcPct val="80000"/>
              </a:lnSpc>
            </a:pPr>
            <a:r>
              <a:rPr lang="zh-CN" altLang="en-US" sz="1800" smtClean="0"/>
              <a:t>    （</a:t>
            </a:r>
            <a:r>
              <a:rPr lang="en-US" altLang="zh-CN" sz="1800" smtClean="0"/>
              <a:t>3</a:t>
            </a:r>
            <a:r>
              <a:rPr lang="zh-CN" altLang="en-US" sz="1800" smtClean="0"/>
              <a:t>）</a:t>
            </a:r>
            <a:r>
              <a:rPr lang="en-US" altLang="zh-CN" sz="1800" smtClean="0"/>
              <a:t>A</a:t>
            </a:r>
            <a:r>
              <a:rPr lang="zh-CN" altLang="en-US" sz="1800" smtClean="0"/>
              <a:t>方是否应该返还合同中减免的</a:t>
            </a:r>
            <a:r>
              <a:rPr lang="en-US" altLang="zh-CN" sz="1800" smtClean="0"/>
              <a:t>15000</a:t>
            </a:r>
            <a:r>
              <a:rPr lang="zh-CN" altLang="en-US" sz="1800" smtClean="0"/>
              <a:t>元设备款？</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p:nvPr>
        </p:nvSpPr>
        <p:spPr/>
        <p:txBody>
          <a:bodyPr/>
          <a:lstStyle/>
          <a:p>
            <a:endParaRPr lang="zh-CN" altLang="zh-CN" smtClean="0"/>
          </a:p>
        </p:txBody>
      </p:sp>
      <p:sp>
        <p:nvSpPr>
          <p:cNvPr id="34818" name="Rectangle 3"/>
          <p:cNvSpPr>
            <a:spLocks noGrp="1" noChangeArrowheads="1"/>
          </p:cNvSpPr>
          <p:nvPr>
            <p:ph idx="1"/>
          </p:nvPr>
        </p:nvSpPr>
        <p:spPr>
          <a:xfrm>
            <a:off x="457200" y="1447800"/>
            <a:ext cx="8229600" cy="4530725"/>
          </a:xfrm>
        </p:spPr>
        <p:txBody>
          <a:bodyPr/>
          <a:lstStyle/>
          <a:p>
            <a:pPr>
              <a:lnSpc>
                <a:spcPct val="80000"/>
              </a:lnSpc>
            </a:pPr>
            <a:r>
              <a:rPr lang="zh-CN" altLang="en-US" sz="2400" smtClean="0"/>
              <a:t> （</a:t>
            </a:r>
            <a:r>
              <a:rPr lang="en-US" altLang="zh-CN" sz="2400" smtClean="0"/>
              <a:t>4</a:t>
            </a:r>
            <a:r>
              <a:rPr lang="zh-CN" altLang="en-US" sz="2400" smtClean="0"/>
              <a:t>）有能力保证按合同要求准时交货。</a:t>
            </a:r>
          </a:p>
          <a:p>
            <a:pPr>
              <a:lnSpc>
                <a:spcPct val="80000"/>
              </a:lnSpc>
            </a:pPr>
            <a:r>
              <a:rPr lang="zh-CN" altLang="en-US" sz="2400" smtClean="0"/>
              <a:t>（</a:t>
            </a:r>
            <a:r>
              <a:rPr lang="en-US" altLang="zh-CN" sz="2400" smtClean="0"/>
              <a:t>5</a:t>
            </a:r>
            <a:r>
              <a:rPr lang="zh-CN" altLang="en-US" sz="2400" smtClean="0"/>
              <a:t>）类似产品具有成功的供货及使用业绩。</a:t>
            </a:r>
          </a:p>
          <a:p>
            <a:pPr>
              <a:lnSpc>
                <a:spcPct val="80000"/>
              </a:lnSpc>
            </a:pPr>
            <a:r>
              <a:rPr lang="zh-CN" altLang="en-US" sz="2400" smtClean="0"/>
              <a:t>    项目采购应尽量避免“独家供货”。</a:t>
            </a:r>
          </a:p>
          <a:p>
            <a:pPr>
              <a:lnSpc>
                <a:spcPct val="80000"/>
              </a:lnSpc>
            </a:pPr>
            <a:r>
              <a:rPr lang="zh-CN" altLang="en-US" sz="2400" smtClean="0"/>
              <a:t>    </a:t>
            </a:r>
            <a:r>
              <a:rPr lang="en-US" altLang="zh-CN" sz="2400" smtClean="0"/>
              <a:t>3</a:t>
            </a:r>
            <a:r>
              <a:rPr lang="zh-CN" altLang="en-US" sz="2400" smtClean="0"/>
              <a:t>．评审投标文件，确定供应商。通常需要对投标文件进行有关技术标、商务标的评审，在此基础上，进行综合评审，确定中标供应商。</a:t>
            </a:r>
            <a:endParaRPr lang="en-US" altLang="zh-CN" sz="2400" smtClean="0"/>
          </a:p>
          <a:p>
            <a:pPr>
              <a:lnSpc>
                <a:spcPct val="80000"/>
              </a:lnSpc>
            </a:pPr>
            <a:r>
              <a:rPr lang="en-US" altLang="zh-CN" sz="2400" smtClean="0"/>
              <a:t> 4</a:t>
            </a:r>
            <a:r>
              <a:rPr lang="zh-CN" altLang="en-US" sz="2400" smtClean="0"/>
              <a:t>．签订采购合同</a:t>
            </a:r>
          </a:p>
          <a:p>
            <a:pPr>
              <a:lnSpc>
                <a:spcPct val="80000"/>
              </a:lnSpc>
            </a:pPr>
            <a:r>
              <a:rPr lang="zh-CN" altLang="en-US" sz="2400" smtClean="0"/>
              <a:t>    作为需方，在合同签订前应提出完备的采购条件，让供方获得尽可能多的信息，以使其及时地、详细地报价。采购条件通常包括以下技术要求和商务条件。</a:t>
            </a:r>
          </a:p>
          <a:p>
            <a:pPr>
              <a:lnSpc>
                <a:spcPct val="80000"/>
              </a:lnSpc>
            </a:pPr>
            <a:r>
              <a:rPr lang="zh-CN" altLang="en-US" sz="2400" smtClean="0"/>
              <a:t>    （</a:t>
            </a:r>
            <a:r>
              <a:rPr lang="en-US" altLang="zh-CN" sz="2400" smtClean="0"/>
              <a:t>1</a:t>
            </a:r>
            <a:r>
              <a:rPr lang="zh-CN" altLang="en-US" sz="2400" smtClean="0"/>
              <a:t>）技术方面要求，包括采购范围、使用规范、质量标准、品种、技术特征。</a:t>
            </a:r>
          </a:p>
          <a:p>
            <a:pPr>
              <a:lnSpc>
                <a:spcPct val="80000"/>
              </a:lnSpc>
            </a:pPr>
            <a:r>
              <a:rPr lang="zh-CN" altLang="en-US" sz="2400" smtClean="0"/>
              <a:t>    （</a:t>
            </a:r>
            <a:r>
              <a:rPr lang="en-US" altLang="zh-CN" sz="2400" smtClean="0"/>
              <a:t>2</a:t>
            </a:r>
            <a:r>
              <a:rPr lang="zh-CN" altLang="en-US" sz="2400" smtClean="0"/>
              <a:t>）交付产品的日期和批量的安排。</a:t>
            </a:r>
            <a:endParaRPr lang="en-US" altLang="zh-CN" sz="2400" smtClean="0"/>
          </a:p>
          <a:p>
            <a:pPr>
              <a:lnSpc>
                <a:spcPct val="80000"/>
              </a:lnSpc>
            </a:pPr>
            <a:r>
              <a:rPr lang="zh-CN" altLang="en-US" sz="2400" smtClean="0"/>
              <a:t>    （</a:t>
            </a:r>
            <a:r>
              <a:rPr lang="en-US" altLang="zh-CN" sz="2400" smtClean="0"/>
              <a:t>3</a:t>
            </a:r>
            <a:r>
              <a:rPr lang="zh-CN" altLang="en-US" sz="2400" smtClean="0"/>
              <a:t>）包装方式和要求：设备材料的包装应满足合同规定，一般要满足标识标准的要求、多次装卸和搬运的要求及运输安全、防护的要求。</a:t>
            </a:r>
          </a:p>
          <a:p>
            <a:pPr>
              <a:lnSpc>
                <a:spcPct val="80000"/>
              </a:lnSpc>
            </a:pPr>
            <a:endParaRPr lang="zh-CN" altLang="en-US" sz="2400"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noChangeArrowheads="1"/>
          </p:cNvSpPr>
          <p:nvPr>
            <p:ph type="title"/>
          </p:nvPr>
        </p:nvSpPr>
        <p:spPr/>
        <p:txBody>
          <a:bodyPr/>
          <a:lstStyle/>
          <a:p>
            <a:endParaRPr lang="zh-CN" altLang="en-US" smtClean="0"/>
          </a:p>
        </p:txBody>
      </p:sp>
      <p:sp>
        <p:nvSpPr>
          <p:cNvPr id="35842" name="内容占位符 2"/>
          <p:cNvSpPr>
            <a:spLocks noGrp="1" noChangeArrowheads="1"/>
          </p:cNvSpPr>
          <p:nvPr>
            <p:ph idx="1"/>
          </p:nvPr>
        </p:nvSpPr>
        <p:spPr>
          <a:xfrm>
            <a:off x="457200" y="1447800"/>
            <a:ext cx="8229600" cy="4530725"/>
          </a:xfrm>
        </p:spPr>
        <p:txBody>
          <a:bodyPr/>
          <a:lstStyle/>
          <a:p>
            <a:pPr>
              <a:lnSpc>
                <a:spcPct val="80000"/>
              </a:lnSpc>
            </a:pPr>
            <a:r>
              <a:rPr lang="zh-CN" altLang="en-US" sz="2400" smtClean="0"/>
              <a:t>    （</a:t>
            </a:r>
            <a:r>
              <a:rPr lang="en-US" altLang="zh-CN" sz="2400" smtClean="0"/>
              <a:t>4</a:t>
            </a:r>
            <a:r>
              <a:rPr lang="zh-CN" altLang="en-US" sz="2400" smtClean="0"/>
              <a:t>）交接方式：在厂接货，或供货到港，或到工地，或其他指定地点。</a:t>
            </a:r>
          </a:p>
          <a:p>
            <a:pPr>
              <a:lnSpc>
                <a:spcPct val="80000"/>
              </a:lnSpc>
            </a:pPr>
            <a:r>
              <a:rPr lang="zh-CN" altLang="en-US" sz="2400" smtClean="0"/>
              <a:t>    （</a:t>
            </a:r>
            <a:r>
              <a:rPr lang="en-US" altLang="zh-CN" sz="2400" smtClean="0"/>
              <a:t>5</a:t>
            </a:r>
            <a:r>
              <a:rPr lang="zh-CN" altLang="en-US" sz="2400" smtClean="0"/>
              <a:t>）运输方式。</a:t>
            </a:r>
          </a:p>
          <a:p>
            <a:pPr>
              <a:lnSpc>
                <a:spcPct val="80000"/>
              </a:lnSpc>
            </a:pPr>
            <a:r>
              <a:rPr lang="zh-CN" altLang="en-US" sz="2400" smtClean="0"/>
              <a:t>    （</a:t>
            </a:r>
            <a:r>
              <a:rPr lang="en-US" altLang="zh-CN" sz="2400" smtClean="0"/>
              <a:t>6</a:t>
            </a:r>
            <a:r>
              <a:rPr lang="zh-CN" altLang="en-US" sz="2400" smtClean="0"/>
              <a:t>）相应的质量管理要求、检验方式、手段及责任人。</a:t>
            </a:r>
          </a:p>
          <a:p>
            <a:pPr>
              <a:lnSpc>
                <a:spcPct val="80000"/>
              </a:lnSpc>
            </a:pPr>
            <a:r>
              <a:rPr lang="zh-CN" altLang="en-US" sz="2400" smtClean="0"/>
              <a:t>    （</a:t>
            </a:r>
            <a:r>
              <a:rPr lang="en-US" altLang="zh-CN" sz="2400" smtClean="0"/>
              <a:t>7</a:t>
            </a:r>
            <a:r>
              <a:rPr lang="zh-CN" altLang="en-US" sz="2400" smtClean="0"/>
              <a:t>）合同价款及其包含的内容、税收的支付、付款期及支付条件。</a:t>
            </a:r>
          </a:p>
          <a:p>
            <a:pPr>
              <a:lnSpc>
                <a:spcPct val="80000"/>
              </a:lnSpc>
            </a:pPr>
            <a:r>
              <a:rPr lang="zh-CN" altLang="en-US" sz="2400" smtClean="0"/>
              <a:t>    （</a:t>
            </a:r>
            <a:r>
              <a:rPr lang="en-US" altLang="zh-CN" sz="2400" smtClean="0"/>
              <a:t>8</a:t>
            </a:r>
            <a:r>
              <a:rPr lang="zh-CN" altLang="en-US" sz="2400" smtClean="0"/>
              <a:t>）保险责任。</a:t>
            </a:r>
          </a:p>
          <a:p>
            <a:pPr>
              <a:lnSpc>
                <a:spcPct val="80000"/>
              </a:lnSpc>
            </a:pPr>
            <a:r>
              <a:rPr lang="zh-CN" altLang="en-US" sz="2400" smtClean="0"/>
              <a:t>    （</a:t>
            </a:r>
            <a:r>
              <a:rPr lang="en-US" altLang="zh-CN" sz="2400" smtClean="0"/>
              <a:t>9</a:t>
            </a:r>
            <a:r>
              <a:rPr lang="zh-CN" altLang="en-US" sz="2400" smtClean="0"/>
              <a:t>）双方的权利和违约责任。</a:t>
            </a:r>
          </a:p>
          <a:p>
            <a:pPr>
              <a:lnSpc>
                <a:spcPct val="80000"/>
              </a:lnSpc>
            </a:pPr>
            <a:r>
              <a:rPr lang="zh-CN" altLang="en-US" sz="2400" smtClean="0"/>
              <a:t>    （</a:t>
            </a:r>
            <a:r>
              <a:rPr lang="en-US" altLang="zh-CN" sz="2400" smtClean="0"/>
              <a:t>10</a:t>
            </a:r>
            <a:r>
              <a:rPr lang="zh-CN" altLang="en-US" sz="2400" smtClean="0"/>
              <a:t>）特殊物品，如危险品的专门规定。</a:t>
            </a:r>
          </a:p>
          <a:p>
            <a:pPr>
              <a:lnSpc>
                <a:spcPct val="80000"/>
              </a:lnSpc>
            </a:pPr>
            <a:r>
              <a:rPr lang="zh-CN" altLang="en-US" sz="2400" smtClean="0"/>
              <a:t>    对设备的采购还应包括生产厂家的售后服务和维修，配件供应网络等。</a:t>
            </a:r>
          </a:p>
          <a:p>
            <a:pPr>
              <a:lnSpc>
                <a:spcPct val="80000"/>
              </a:lnSpc>
            </a:pPr>
            <a:r>
              <a:rPr lang="zh-CN" altLang="en-US" sz="2400" smtClean="0"/>
              <a:t>    不同的合同条件，供方的责任不同，则其报价也有所不同。</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p:nvPr>
        </p:nvSpPr>
        <p:spPr/>
        <p:txBody>
          <a:bodyPr/>
          <a:lstStyle/>
          <a:p>
            <a:endParaRPr lang="zh-CN" altLang="zh-CN" smtClean="0"/>
          </a:p>
        </p:txBody>
      </p:sp>
      <p:sp>
        <p:nvSpPr>
          <p:cNvPr id="36866" name="Text Box 4"/>
          <p:cNvSpPr txBox="1">
            <a:spLocks noChangeArrowheads="1"/>
          </p:cNvSpPr>
          <p:nvPr/>
        </p:nvSpPr>
        <p:spPr bwMode="auto">
          <a:xfrm>
            <a:off x="609600" y="1676400"/>
            <a:ext cx="78486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a:t>4.</a:t>
            </a:r>
            <a:r>
              <a:rPr lang="zh-CN" altLang="en-US" sz="2400"/>
              <a:t>催货</a:t>
            </a:r>
          </a:p>
          <a:p>
            <a:r>
              <a:rPr lang="zh-CN" altLang="en-US" sz="2400"/>
              <a:t>“催货”是指从采购合同签订之后，负责协调、督促供货厂商按合同规定的进度交货。</a:t>
            </a:r>
          </a:p>
          <a:p>
            <a:r>
              <a:rPr lang="zh-CN" altLang="en-US" sz="2400"/>
              <a:t>    在国外大型工程项目中设置专门的催货人员，由催货人员每天根据实际采购工作情况或预测情况（预计实现的日期），推算预计到达现场的日期，与计划要求的日期比较，能够及时地发现供货进度已出现的或潜在的问题，及时报告。一旦某一批材料或设备出现供货进度拖延，应督促供应商采取必要的补救措施，或调整项目进度，或采取有效的财务手段和其他控制措施，努力防止进度拖延和费用超支。</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p:txBody>
          <a:bodyPr/>
          <a:lstStyle/>
          <a:p>
            <a:r>
              <a:rPr lang="en-US" altLang="zh-CN" sz="3400" b="1" smtClean="0"/>
              <a:t>4.2.4</a:t>
            </a:r>
            <a:r>
              <a:rPr lang="zh-CN" altLang="en-US" sz="3400" b="1" smtClean="0"/>
              <a:t>运输</a:t>
            </a:r>
            <a:br>
              <a:rPr lang="zh-CN" altLang="en-US" sz="3400" b="1" smtClean="0"/>
            </a:br>
            <a:endParaRPr lang="zh-CN" altLang="en-US" sz="3400" b="1" smtClean="0"/>
          </a:p>
        </p:txBody>
      </p:sp>
      <p:sp>
        <p:nvSpPr>
          <p:cNvPr id="37890" name="Rectangle 3"/>
          <p:cNvSpPr>
            <a:spLocks noGrp="1" noChangeArrowheads="1"/>
          </p:cNvSpPr>
          <p:nvPr>
            <p:ph idx="1"/>
          </p:nvPr>
        </p:nvSpPr>
        <p:spPr/>
        <p:txBody>
          <a:bodyPr/>
          <a:lstStyle/>
          <a:p>
            <a:pPr>
              <a:lnSpc>
                <a:spcPct val="80000"/>
              </a:lnSpc>
            </a:pPr>
            <a:r>
              <a:rPr lang="en-US" altLang="zh-CN" sz="2400" smtClean="0"/>
              <a:t> </a:t>
            </a:r>
            <a:r>
              <a:rPr lang="zh-CN" altLang="en-US" sz="2400" smtClean="0"/>
              <a:t>运输是指供应商提供的材料设备经验收后，从采购合同规定的发货地点及时、安全运抵施工现场或指定仓库的过程，其工作内容一般包括：选择运输方式和运输公司、签订运输合同、包装、办理运输保险、运输、报关、清关、转运，以及现场交接手续等。</a:t>
            </a:r>
          </a:p>
          <a:p>
            <a:pPr>
              <a:lnSpc>
                <a:spcPct val="80000"/>
              </a:lnSpc>
            </a:pPr>
            <a:r>
              <a:rPr lang="zh-CN" altLang="en-US" sz="2400" smtClean="0"/>
              <a:t>    运输拖延会造成现场停工待料、工期拖延，并会引起索赔，而到货太早则不仅使材料价款提前支付，增加资金占用，而且会加大库存面积，还会造成现场秩序混乱和二次搬运。</a:t>
            </a:r>
          </a:p>
          <a:p>
            <a:pPr>
              <a:lnSpc>
                <a:spcPct val="80000"/>
              </a:lnSpc>
            </a:pPr>
            <a:r>
              <a:rPr lang="zh-CN" altLang="en-US" sz="2400" smtClean="0"/>
              <a:t>    通常按照不同的采购合同，有不同的运输责任人。例如：</a:t>
            </a:r>
          </a:p>
          <a:p>
            <a:pPr>
              <a:lnSpc>
                <a:spcPct val="80000"/>
              </a:lnSpc>
            </a:pPr>
            <a:r>
              <a:rPr lang="zh-CN" altLang="en-US" sz="2400" smtClean="0"/>
              <a:t>    （</a:t>
            </a:r>
            <a:r>
              <a:rPr lang="en-US" altLang="zh-CN" sz="2400" smtClean="0"/>
              <a:t>1</a:t>
            </a:r>
            <a:r>
              <a:rPr lang="zh-CN" altLang="en-US" sz="2400" smtClean="0"/>
              <a:t>）工地上接收货物（即为供方最大责任）。</a:t>
            </a:r>
          </a:p>
          <a:p>
            <a:pPr>
              <a:lnSpc>
                <a:spcPct val="80000"/>
              </a:lnSpc>
            </a:pPr>
            <a:r>
              <a:rPr lang="zh-CN" altLang="en-US" sz="2400" smtClean="0"/>
              <a:t>    （</a:t>
            </a:r>
            <a:r>
              <a:rPr lang="en-US" altLang="zh-CN" sz="2400" smtClean="0"/>
              <a:t>2</a:t>
            </a:r>
            <a:r>
              <a:rPr lang="zh-CN" altLang="en-US" sz="2400" smtClean="0"/>
              <a:t>）到生产厂家接收货物（即为供方最小责任、需方最大责任）。</a:t>
            </a:r>
          </a:p>
          <a:p>
            <a:pPr>
              <a:lnSpc>
                <a:spcPct val="80000"/>
              </a:lnSpc>
            </a:pPr>
            <a:r>
              <a:rPr lang="zh-CN" altLang="en-US" sz="2400" smtClean="0"/>
              <a:t>    （</a:t>
            </a:r>
            <a:r>
              <a:rPr lang="en-US" altLang="zh-CN" sz="2400" smtClean="0"/>
              <a:t>3</a:t>
            </a:r>
            <a:r>
              <a:rPr lang="zh-CN" altLang="en-US" sz="2400" smtClean="0"/>
              <a:t>）在出口国港口交货。</a:t>
            </a:r>
          </a:p>
          <a:p>
            <a:pPr>
              <a:lnSpc>
                <a:spcPct val="80000"/>
              </a:lnSpc>
            </a:pPr>
            <a:r>
              <a:rPr lang="zh-CN" altLang="en-US" sz="2400" smtClean="0"/>
              <a:t>    （</a:t>
            </a:r>
            <a:r>
              <a:rPr lang="en-US" altLang="zh-CN" sz="2400" smtClean="0"/>
              <a:t>4</a:t>
            </a:r>
            <a:r>
              <a:rPr lang="zh-CN" altLang="en-US" sz="2400" smtClean="0"/>
              <a:t>）在进口国港口交货等。</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noChangeArrowheads="1"/>
          </p:cNvSpPr>
          <p:nvPr>
            <p:ph type="title"/>
          </p:nvPr>
        </p:nvSpPr>
        <p:spPr/>
        <p:txBody>
          <a:bodyPr/>
          <a:lstStyle/>
          <a:p>
            <a:endParaRPr lang="zh-CN" altLang="en-US" smtClean="0"/>
          </a:p>
        </p:txBody>
      </p:sp>
      <p:sp>
        <p:nvSpPr>
          <p:cNvPr id="38914" name="内容占位符 2"/>
          <p:cNvSpPr>
            <a:spLocks noGrp="1" noChangeArrowheads="1"/>
          </p:cNvSpPr>
          <p:nvPr>
            <p:ph idx="1"/>
          </p:nvPr>
        </p:nvSpPr>
        <p:spPr/>
        <p:txBody>
          <a:bodyPr/>
          <a:lstStyle/>
          <a:p>
            <a:pPr>
              <a:lnSpc>
                <a:spcPct val="80000"/>
              </a:lnSpc>
            </a:pPr>
            <a:r>
              <a:rPr lang="zh-CN" altLang="en-US" sz="2400" smtClean="0"/>
              <a:t> 除了上述第一种情况外，需方都有运输的任务。在运输过程中涉及很多问题。</a:t>
            </a:r>
          </a:p>
          <a:p>
            <a:pPr>
              <a:lnSpc>
                <a:spcPct val="80000"/>
              </a:lnSpc>
            </a:pPr>
            <a:r>
              <a:rPr lang="en-US" altLang="zh-CN" sz="2400" smtClean="0"/>
              <a:t>       1</a:t>
            </a:r>
            <a:r>
              <a:rPr lang="zh-CN" altLang="en-US" sz="2400" smtClean="0"/>
              <a:t>．运输方式的选择。通常有海（水）运、铁路、公路、航空等方式，不仅要符合工期要求，还要考虑到价格、气候条件、风险因素，货物的包装、形状、尺寸、供应方式等。</a:t>
            </a:r>
          </a:p>
          <a:p>
            <a:pPr>
              <a:lnSpc>
                <a:spcPct val="80000"/>
              </a:lnSpc>
            </a:pPr>
            <a:r>
              <a:rPr lang="zh-CN" altLang="en-US" sz="2400" smtClean="0"/>
              <a:t>      </a:t>
            </a:r>
            <a:r>
              <a:rPr lang="en-US" altLang="zh-CN" sz="2400" smtClean="0"/>
              <a:t>2</a:t>
            </a:r>
            <a:r>
              <a:rPr lang="zh-CN" altLang="en-US" sz="2400" smtClean="0"/>
              <a:t>．承运合同的洽商。</a:t>
            </a:r>
          </a:p>
          <a:p>
            <a:pPr>
              <a:lnSpc>
                <a:spcPct val="80000"/>
              </a:lnSpc>
            </a:pPr>
            <a:r>
              <a:rPr lang="zh-CN" altLang="en-US" sz="2400" smtClean="0"/>
              <a:t>      </a:t>
            </a:r>
            <a:r>
              <a:rPr lang="en-US" altLang="zh-CN" sz="2400" smtClean="0"/>
              <a:t>3</a:t>
            </a:r>
            <a:r>
              <a:rPr lang="zh-CN" altLang="en-US" sz="2400" smtClean="0"/>
              <a:t>．进出口的海关税及限制。要及时准备进口审批文件及免税或补贴文件等。如果文件有错、不完全，则会延误进出口手续的办理，造成货物在港口积压。</a:t>
            </a:r>
            <a:endParaRPr lang="en-US" altLang="zh-CN" sz="2400" smtClean="0"/>
          </a:p>
          <a:p>
            <a:pPr>
              <a:lnSpc>
                <a:spcPct val="80000"/>
              </a:lnSpc>
            </a:pPr>
            <a:r>
              <a:rPr lang="en-US" altLang="zh-CN" sz="2400" smtClean="0"/>
              <a:t>     4</a:t>
            </a:r>
            <a:r>
              <a:rPr lang="zh-CN" altLang="en-US" sz="2400" smtClean="0"/>
              <a:t>．运输时间应纳入总工期计划中，应及早地订好仓位及交货时间，及时催货，并在运输过程中不断地跟踪货物。</a:t>
            </a:r>
          </a:p>
          <a:p>
            <a:pPr>
              <a:lnSpc>
                <a:spcPct val="80000"/>
              </a:lnSpc>
              <a:buFont typeface="Wingdings" pitchFamily="2" charset="2"/>
              <a:buNone/>
            </a:pPr>
            <a:endParaRPr lang="zh-CN" altLang="en-US" sz="2400"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p:txBody>
          <a:bodyPr/>
          <a:lstStyle/>
          <a:p>
            <a:endParaRPr lang="zh-CN" altLang="zh-CN" smtClean="0"/>
          </a:p>
        </p:txBody>
      </p:sp>
      <p:sp>
        <p:nvSpPr>
          <p:cNvPr id="39938" name="Rectangle 3"/>
          <p:cNvSpPr>
            <a:spLocks noGrp="1" noChangeArrowheads="1"/>
          </p:cNvSpPr>
          <p:nvPr>
            <p:ph idx="1"/>
          </p:nvPr>
        </p:nvSpPr>
        <p:spPr>
          <a:xfrm>
            <a:off x="457200" y="1371600"/>
            <a:ext cx="8229600" cy="4530725"/>
          </a:xfrm>
        </p:spPr>
        <p:txBody>
          <a:bodyPr/>
          <a:lstStyle/>
          <a:p>
            <a:pPr>
              <a:lnSpc>
                <a:spcPct val="80000"/>
              </a:lnSpc>
            </a:pPr>
            <a:r>
              <a:rPr lang="en-US" altLang="zh-CN" sz="2400" smtClean="0"/>
              <a:t>4.</a:t>
            </a:r>
            <a:r>
              <a:rPr lang="zh-CN" altLang="en-US" sz="2400" smtClean="0"/>
              <a:t>特殊运输要求，如对危险品，以及体积大、单位重量大的专有设备的运输，则要考虑到一些特殊方运输方案，进行专门的运输组织，如：</a:t>
            </a:r>
          </a:p>
          <a:p>
            <a:pPr>
              <a:lnSpc>
                <a:spcPct val="80000"/>
              </a:lnSpc>
            </a:pPr>
            <a:r>
              <a:rPr lang="zh-CN" altLang="en-US" sz="2400" smtClean="0"/>
              <a:t>    （</a:t>
            </a:r>
            <a:r>
              <a:rPr lang="en-US" altLang="zh-CN" sz="2400" smtClean="0"/>
              <a:t>1</a:t>
            </a:r>
            <a:r>
              <a:rPr lang="zh-CN" altLang="en-US" sz="2400" smtClean="0"/>
              <a:t>）对危险品运输需要制定特殊的保护措施，特殊的运输包装以及特殊的运输设备；</a:t>
            </a:r>
          </a:p>
          <a:p>
            <a:pPr>
              <a:lnSpc>
                <a:spcPct val="80000"/>
              </a:lnSpc>
            </a:pPr>
            <a:r>
              <a:rPr lang="zh-CN" altLang="en-US" sz="2400" smtClean="0"/>
              <a:t>    （</a:t>
            </a:r>
            <a:r>
              <a:rPr lang="en-US" altLang="zh-CN" sz="2400" smtClean="0"/>
              <a:t>2</a:t>
            </a:r>
            <a:r>
              <a:rPr lang="zh-CN" altLang="en-US" sz="2400" smtClean="0"/>
              <a:t>）对超限（如超长、超重、体积特大）的构件和设备的运输，要选择经济安全的运输路线，考虑隧道的可通行性，桥梁的承载力，道路的宽度、等级等；</a:t>
            </a:r>
          </a:p>
          <a:p>
            <a:pPr>
              <a:lnSpc>
                <a:spcPct val="80000"/>
              </a:lnSpc>
            </a:pPr>
            <a:r>
              <a:rPr lang="zh-CN" altLang="en-US" sz="2400" smtClean="0"/>
              <a:t>    （</a:t>
            </a:r>
            <a:r>
              <a:rPr lang="en-US" altLang="zh-CN" sz="2400" smtClean="0"/>
              <a:t>3</a:t>
            </a:r>
            <a:r>
              <a:rPr lang="zh-CN" altLang="en-US" sz="2400" smtClean="0"/>
              <a:t>）有时需要加固沿途的桥涵、道路和进行交通管制；</a:t>
            </a:r>
          </a:p>
          <a:p>
            <a:pPr>
              <a:lnSpc>
                <a:spcPct val="80000"/>
              </a:lnSpc>
            </a:pPr>
            <a:r>
              <a:rPr lang="zh-CN" altLang="en-US" sz="2400" smtClean="0"/>
              <a:t>    （</a:t>
            </a:r>
            <a:r>
              <a:rPr lang="en-US" altLang="zh-CN" sz="2400" smtClean="0"/>
              <a:t>4</a:t>
            </a:r>
            <a:r>
              <a:rPr lang="zh-CN" altLang="en-US" sz="2400" smtClean="0"/>
              <a:t>）特殊的装卸机械安排等。</a:t>
            </a:r>
          </a:p>
          <a:p>
            <a:pPr>
              <a:lnSpc>
                <a:spcPct val="80000"/>
              </a:lnSpc>
            </a:pPr>
            <a:r>
              <a:rPr lang="zh-CN" altLang="en-US" sz="2400" smtClean="0"/>
              <a:t>    这些不仅影响工程进度计划、工程成本和质量，而且会危及工程安全。对此要制定专门的计划，在运输前应准确了解运输包装图、装载图和运输要求等资料；对沿线情况进行全面调查，必要时进行实地考察；编制严格的“运输实施计划”，对运输工具、线路、程序做出精确安排；编制运输工作子网络，有时需要以小时或分钟作为时间计划单位。</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p:txBody>
          <a:bodyPr/>
          <a:lstStyle/>
          <a:p>
            <a:r>
              <a:rPr lang="en-US" altLang="zh-CN" sz="3400" b="1" smtClean="0"/>
              <a:t>4.2.5</a:t>
            </a:r>
            <a:r>
              <a:rPr lang="zh-CN" altLang="en-US" sz="3400" b="1" smtClean="0"/>
              <a:t>进场和工地储存</a:t>
            </a:r>
            <a:br>
              <a:rPr lang="zh-CN" altLang="en-US" sz="3400" b="1" smtClean="0"/>
            </a:br>
            <a:endParaRPr lang="zh-CN" altLang="en-US" sz="3400" b="1" smtClean="0"/>
          </a:p>
        </p:txBody>
      </p:sp>
      <p:sp>
        <p:nvSpPr>
          <p:cNvPr id="40962" name="Rectangle 3"/>
          <p:cNvSpPr>
            <a:spLocks noGrp="1" noChangeArrowheads="1"/>
          </p:cNvSpPr>
          <p:nvPr>
            <p:ph idx="1"/>
          </p:nvPr>
        </p:nvSpPr>
        <p:spPr>
          <a:xfrm>
            <a:off x="457200" y="1489075"/>
            <a:ext cx="8229600" cy="4530725"/>
          </a:xfrm>
        </p:spPr>
        <p:txBody>
          <a:bodyPr/>
          <a:lstStyle/>
          <a:p>
            <a:pPr>
              <a:lnSpc>
                <a:spcPct val="80000"/>
              </a:lnSpc>
            </a:pPr>
            <a:r>
              <a:rPr lang="en-US" altLang="zh-CN" sz="2400" smtClean="0"/>
              <a:t> </a:t>
            </a:r>
            <a:r>
              <a:rPr lang="zh-CN" altLang="en-US" sz="2400" smtClean="0"/>
              <a:t>材料供应不可能与现场使用完全合拍，一般都要在工地上自觉地或不自觉地储存。仓储是必需的，但工地上的仓库通常很小（特别对场地紧张的工程、市区工程），费用高（由于仓库是临时建造的，费用摊销量大），而且可能导致现场的二次搬运。</a:t>
            </a:r>
          </a:p>
          <a:p>
            <a:pPr>
              <a:lnSpc>
                <a:spcPct val="80000"/>
              </a:lnSpc>
            </a:pPr>
            <a:r>
              <a:rPr lang="zh-CN" altLang="en-US" sz="2400" smtClean="0"/>
              <a:t>    </a:t>
            </a:r>
            <a:r>
              <a:rPr lang="en-US" altLang="zh-CN" sz="2400" smtClean="0"/>
              <a:t>1</a:t>
            </a:r>
            <a:r>
              <a:rPr lang="zh-CN" altLang="en-US" sz="2400" smtClean="0"/>
              <a:t>．必须将材料使用计划、订货计划、运输计划和仓储量一齐纳入到工期计划体系中，用计算机进行全方位管理。这样可以减少仓储，这种方法在国外项目中取得了很大的成功。</a:t>
            </a:r>
          </a:p>
          <a:p>
            <a:pPr>
              <a:lnSpc>
                <a:spcPct val="80000"/>
              </a:lnSpc>
            </a:pPr>
            <a:r>
              <a:rPr lang="zh-CN" altLang="en-US" sz="2400" smtClean="0"/>
              <a:t>    </a:t>
            </a:r>
            <a:r>
              <a:rPr lang="en-US" altLang="zh-CN" sz="2400" smtClean="0"/>
              <a:t>2</a:t>
            </a:r>
            <a:r>
              <a:rPr lang="zh-CN" altLang="en-US" sz="2400" smtClean="0"/>
              <a:t>．在工程中应注意工程进度的调整和工程变更，如由于设计变更、业主调整进度计划、承包商施工拖延时，则整个材料供应计划都要调整，否则会造成仓储空间不够，或大量材料涌入现场。同时，应注意及时发现采购订货、运输、分包商供应中的问题，及时调整施工过程，以减少或避免损失。</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1"/>
          <p:cNvSpPr>
            <a:spLocks noGrp="1" noChangeArrowheads="1"/>
          </p:cNvSpPr>
          <p:nvPr>
            <p:ph type="title"/>
          </p:nvPr>
        </p:nvSpPr>
        <p:spPr/>
        <p:txBody>
          <a:bodyPr/>
          <a:lstStyle/>
          <a:p>
            <a:endParaRPr lang="zh-CN" altLang="en-US" smtClean="0"/>
          </a:p>
        </p:txBody>
      </p:sp>
      <p:sp>
        <p:nvSpPr>
          <p:cNvPr id="41986" name="内容占位符 2"/>
          <p:cNvSpPr>
            <a:spLocks noGrp="1" noChangeArrowheads="1"/>
          </p:cNvSpPr>
          <p:nvPr>
            <p:ph idx="1"/>
          </p:nvPr>
        </p:nvSpPr>
        <p:spPr/>
        <p:txBody>
          <a:bodyPr/>
          <a:lstStyle/>
          <a:p>
            <a:r>
              <a:rPr lang="zh-CN" altLang="en-US" sz="2400" smtClean="0"/>
              <a:t> </a:t>
            </a:r>
            <a:r>
              <a:rPr lang="en-US" altLang="zh-CN" sz="2400" smtClean="0"/>
              <a:t>3</a:t>
            </a:r>
            <a:r>
              <a:rPr lang="zh-CN" altLang="en-US" sz="2400" smtClean="0"/>
              <a:t>．仓储面积的确定及其布置。仓储面积按照计划仓储量和该类材料单位面积的仓储量计算。各种材料单位面积的仓储量有参考数字可以查阅。</a:t>
            </a:r>
            <a:endParaRPr lang="en-US" altLang="zh-CN" sz="2400" smtClean="0"/>
          </a:p>
          <a:p>
            <a:r>
              <a:rPr lang="en-US" altLang="zh-CN" sz="2400" smtClean="0"/>
              <a:t> 4</a:t>
            </a:r>
            <a:r>
              <a:rPr lang="zh-CN" altLang="en-US" sz="2400" smtClean="0"/>
              <a:t>．设备、材料进场应按合同规定对包装、数量及材质做检查和检验。检验工作是其质量控制的关键环节。为了确保设备、材料的质量符合采购合同的规定和要求，避免由于质量问题而影响工程进度和费用控制，应做好设备、材料制造过程中的检验或监造以及出厂前的最终检验。进场的材料设备必须做到质量合格，资料齐全、准确。</a:t>
            </a:r>
          </a:p>
          <a:p>
            <a:endParaRPr lang="zh-CN" altLang="en-US" sz="2400" smtClean="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p:nvPr>
        </p:nvSpPr>
        <p:spPr/>
        <p:txBody>
          <a:bodyPr/>
          <a:lstStyle/>
          <a:p>
            <a:endParaRPr lang="zh-CN" altLang="zh-CN" smtClean="0"/>
          </a:p>
        </p:txBody>
      </p:sp>
      <p:sp>
        <p:nvSpPr>
          <p:cNvPr id="43010" name="Rectangle 3"/>
          <p:cNvSpPr>
            <a:spLocks noGrp="1" noChangeArrowheads="1"/>
          </p:cNvSpPr>
          <p:nvPr>
            <p:ph idx="1"/>
          </p:nvPr>
        </p:nvSpPr>
        <p:spPr>
          <a:xfrm>
            <a:off x="457200" y="1447800"/>
            <a:ext cx="8229600" cy="4530725"/>
          </a:xfrm>
        </p:spPr>
        <p:txBody>
          <a:bodyPr/>
          <a:lstStyle/>
          <a:p>
            <a:pPr>
              <a:lnSpc>
                <a:spcPct val="80000"/>
              </a:lnSpc>
            </a:pPr>
            <a:r>
              <a:rPr lang="zh-CN" altLang="en-US" sz="2400" smtClean="0"/>
              <a:t>如果进场时发现损坏、数量不足、质量不符，应及时按责任情况通知承运部门、供应单位或保险公司调换、补缺、退还或索赔，同时对由于设计变更、工程量增（减）等问题造成进货损失的，也应及时提出索赔。</a:t>
            </a:r>
          </a:p>
          <a:p>
            <a:pPr>
              <a:lnSpc>
                <a:spcPct val="80000"/>
              </a:lnSpc>
            </a:pPr>
            <a:r>
              <a:rPr lang="zh-CN" altLang="en-US" sz="2400" smtClean="0"/>
              <a:t>    </a:t>
            </a:r>
            <a:r>
              <a:rPr lang="en-US" altLang="zh-CN" sz="2400" smtClean="0"/>
              <a:t>4.</a:t>
            </a:r>
            <a:r>
              <a:rPr lang="zh-CN" altLang="en-US" sz="2400" smtClean="0"/>
              <a:t>保证有足够的库存，既要符合施工要求，又要防止风险，而且结束时剩余量较少。</a:t>
            </a:r>
          </a:p>
          <a:p>
            <a:pPr>
              <a:lnSpc>
                <a:spcPct val="80000"/>
              </a:lnSpc>
            </a:pPr>
            <a:r>
              <a:rPr lang="zh-CN" altLang="en-US" sz="2400" smtClean="0"/>
              <a:t>    </a:t>
            </a:r>
            <a:r>
              <a:rPr lang="en-US" altLang="zh-CN" sz="2400" smtClean="0"/>
              <a:t>6</a:t>
            </a:r>
            <a:r>
              <a:rPr lang="zh-CN" altLang="en-US" sz="2400" smtClean="0"/>
              <a:t>．现场应设仓储管理人员，进行全面库存管理，在实施过程中材料（设备）常常不能准时到货，或早或迟，尽管精心计划，但干扰因素太多，涉及单位较广，所以要建立一整套关于材料使用、供应、运输、库存情况的信息反馈和报警系统。</a:t>
            </a:r>
          </a:p>
          <a:p>
            <a:pPr>
              <a:lnSpc>
                <a:spcPct val="80000"/>
              </a:lnSpc>
            </a:pPr>
            <a:r>
              <a:rPr lang="zh-CN" altLang="en-US" sz="2400" smtClean="0"/>
              <a:t>    </a:t>
            </a:r>
            <a:r>
              <a:rPr lang="en-US" altLang="zh-CN" sz="2400" smtClean="0"/>
              <a:t>7</a:t>
            </a:r>
            <a:r>
              <a:rPr lang="zh-CN" altLang="en-US" sz="2400" smtClean="0"/>
              <a:t>．选择合适的存放场地和库房，合理存放，确保储存安全。材料应堆放整齐，账卡齐全。应有设备材料发放和领用制度，明确领发责任，履行领发手续。</a:t>
            </a:r>
          </a:p>
          <a:p>
            <a:pPr>
              <a:lnSpc>
                <a:spcPct val="80000"/>
              </a:lnSpc>
            </a:pPr>
            <a:r>
              <a:rPr lang="zh-CN" altLang="en-US" sz="2400" smtClean="0"/>
              <a:t>    采用计算机辅助资源管理是十分有效、快捷和高度准确的，它能及时反映库存量、计划量，每日结算，每月（旬）提出报表，以发现材料的使用规律。</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lstStyle/>
          <a:p>
            <a:r>
              <a:rPr lang="en-US" altLang="zh-CN" sz="3400" b="1" smtClean="0"/>
              <a:t>4.2.6</a:t>
            </a:r>
            <a:r>
              <a:rPr lang="zh-CN" altLang="en-US" sz="3400" b="1" smtClean="0"/>
              <a:t>进口材料和设备的采购</a:t>
            </a:r>
            <a:br>
              <a:rPr lang="zh-CN" altLang="en-US" sz="3400" b="1" smtClean="0"/>
            </a:br>
            <a:endParaRPr lang="zh-CN" altLang="en-US" sz="3400" b="1" smtClean="0"/>
          </a:p>
        </p:txBody>
      </p:sp>
      <p:sp>
        <p:nvSpPr>
          <p:cNvPr id="44034" name="Rectangle 3"/>
          <p:cNvSpPr>
            <a:spLocks noGrp="1" noChangeArrowheads="1"/>
          </p:cNvSpPr>
          <p:nvPr>
            <p:ph idx="1"/>
          </p:nvPr>
        </p:nvSpPr>
        <p:spPr>
          <a:xfrm>
            <a:off x="457200" y="1447800"/>
            <a:ext cx="8229600" cy="4530725"/>
          </a:xfrm>
        </p:spPr>
        <p:txBody>
          <a:bodyPr/>
          <a:lstStyle/>
          <a:p>
            <a:pPr>
              <a:lnSpc>
                <a:spcPct val="80000"/>
              </a:lnSpc>
            </a:pPr>
            <a:r>
              <a:rPr lang="zh-CN" altLang="en-US" sz="2400" smtClean="0"/>
              <a:t>进口材料必须符合政府对进口管理的规定，不能计划使用不许进口的物品。由于进口材料和设备的供应过程十分繁杂，一般包括出口国国内运输、出关、海运、入关和进口国国内运输等，有一整套非常复杂的手续和工作程序，风险更大，所以应有更为严密的计划性，同时又应留有较大的余地。</a:t>
            </a:r>
          </a:p>
          <a:p>
            <a:pPr>
              <a:lnSpc>
                <a:spcPct val="80000"/>
              </a:lnSpc>
            </a:pPr>
            <a:r>
              <a:rPr lang="zh-CN" altLang="en-US" sz="2400" smtClean="0"/>
              <a:t>    </a:t>
            </a:r>
            <a:r>
              <a:rPr lang="en-US" altLang="zh-CN" sz="2400" smtClean="0"/>
              <a:t>1</a:t>
            </a:r>
            <a:r>
              <a:rPr lang="zh-CN" altLang="en-US" sz="2400" smtClean="0"/>
              <a:t>．办理进口许可证。任何进口物品必须有许可证。如果按规定可以免税的，则要申请免税，批准后才能进口。</a:t>
            </a:r>
          </a:p>
          <a:p>
            <a:pPr>
              <a:lnSpc>
                <a:spcPct val="80000"/>
              </a:lnSpc>
            </a:pPr>
            <a:r>
              <a:rPr lang="zh-CN" altLang="en-US" sz="2400" smtClean="0"/>
              <a:t>    </a:t>
            </a:r>
            <a:r>
              <a:rPr lang="en-US" altLang="zh-CN" sz="2400" smtClean="0"/>
              <a:t>2</a:t>
            </a:r>
            <a:r>
              <a:rPr lang="zh-CN" altLang="en-US" sz="2400" smtClean="0"/>
              <a:t>．运输保险。就进口材料的运输进行投保。</a:t>
            </a:r>
          </a:p>
          <a:p>
            <a:pPr>
              <a:lnSpc>
                <a:spcPct val="80000"/>
              </a:lnSpc>
            </a:pPr>
            <a:r>
              <a:rPr lang="zh-CN" altLang="en-US" sz="2400" smtClean="0"/>
              <a:t>    </a:t>
            </a:r>
            <a:r>
              <a:rPr lang="en-US" altLang="zh-CN" sz="2400" smtClean="0"/>
              <a:t>3</a:t>
            </a:r>
            <a:r>
              <a:rPr lang="zh-CN" altLang="en-US" sz="2400" smtClean="0"/>
              <a:t>．清关。进口产品应按国家规定和国际惯例办理报关和商检等手续。清关有一套程序和手续，特别是单据应齐全，否则会被没收或罚款，例如，许可证、保险单、提货单、发票、产地证明书、装箱单、采购合同、卫生检查（或检疫）证明，有些发票或证明还必须经过公证或认证。有些进口材料和设备应会同有关部门进行检查和检疫。</a:t>
            </a:r>
          </a:p>
          <a:p>
            <a:pPr>
              <a:lnSpc>
                <a:spcPct val="80000"/>
              </a:lnSpc>
            </a:pPr>
            <a:r>
              <a:rPr lang="zh-CN" altLang="en-US" sz="2400" smtClean="0"/>
              <a:t>    </a:t>
            </a:r>
            <a:r>
              <a:rPr lang="en-US" altLang="zh-CN" sz="2400" smtClean="0"/>
              <a:t>4</a:t>
            </a:r>
            <a:r>
              <a:rPr lang="zh-CN" altLang="en-US" sz="2400" smtClean="0"/>
              <a:t>．在合同的签订、生产制造和运输过程中应有一套更为严密的跟踪控制措施。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ChangeArrowheads="1"/>
          </p:cNvSpPr>
          <p:nvPr>
            <p:ph type="title"/>
          </p:nvPr>
        </p:nvSpPr>
        <p:spPr/>
        <p:txBody>
          <a:bodyPr/>
          <a:lstStyle/>
          <a:p>
            <a:endParaRPr lang="zh-CN" altLang="zh-CN" smtClean="0"/>
          </a:p>
        </p:txBody>
      </p:sp>
      <p:sp>
        <p:nvSpPr>
          <p:cNvPr id="8194" name="Rectangle 3"/>
          <p:cNvSpPr>
            <a:spLocks noGrp="1" noChangeArrowheads="1"/>
          </p:cNvSpPr>
          <p:nvPr>
            <p:ph idx="1"/>
          </p:nvPr>
        </p:nvSpPr>
        <p:spPr/>
        <p:txBody>
          <a:bodyPr/>
          <a:lstStyle/>
          <a:p>
            <a:pPr>
              <a:lnSpc>
                <a:spcPct val="80000"/>
              </a:lnSpc>
            </a:pPr>
            <a:r>
              <a:rPr lang="zh-CN" altLang="en-US" sz="2000" smtClean="0"/>
              <a:t>在国际工程中，采购具有十分广泛的意义。工程的招标，劳务、设备和材料的招标或采办过程都称作采购。采购活动几乎贯穿于整个项目生命周期，对项目的整体管理起着举足轻重的作用。</a:t>
            </a:r>
          </a:p>
          <a:p>
            <a:pPr>
              <a:lnSpc>
                <a:spcPct val="80000"/>
              </a:lnSpc>
            </a:pPr>
            <a:r>
              <a:rPr lang="zh-CN" altLang="en-US" sz="2000" smtClean="0"/>
              <a:t>物联网工程项目采购管理包括从执行组织之外获取货物和服务的过程。为了简便起见，货物和服务统称为“产品”。物联网工程项目采购管理是项目管理的重要组成部分，一个项目的采购支出一般约占项目投资的</a:t>
            </a:r>
            <a:r>
              <a:rPr lang="en-US" altLang="zh-CN" sz="2000" smtClean="0"/>
              <a:t>50</a:t>
            </a:r>
            <a:r>
              <a:rPr lang="zh-CN" altLang="en-US" sz="2000" smtClean="0"/>
              <a:t>％～</a:t>
            </a:r>
            <a:r>
              <a:rPr lang="en-US" altLang="zh-CN" sz="2000" smtClean="0"/>
              <a:t>60</a:t>
            </a:r>
            <a:r>
              <a:rPr lang="zh-CN" altLang="en-US" sz="2000" smtClean="0"/>
              <a:t>％，可见采购管理对于整个项目管理有着举足轻重的作用。</a:t>
            </a:r>
          </a:p>
          <a:p>
            <a:pPr>
              <a:lnSpc>
                <a:spcPct val="80000"/>
              </a:lnSpc>
            </a:pPr>
            <a:r>
              <a:rPr lang="zh-CN" altLang="en-US" sz="2000" smtClean="0"/>
              <a:t>    与其他管理工作相比，采购管理有其特殊性，它可以是一门较为独立的学科，同时又可以包含其他知识领域的内容。例如，一个需要采购的新项目，从制定采购计划开始，一直到项目实施完毕的全过程都属于项目采购管理的范围，同时在该过程中又涉及几乎所有其他知识领域的内容。因此。现代项目管理给采购管理赋予了更为全新的概念。这里所指的“采购”不仅仅是原来意义上的“货物商品的采购”，而是一个更加广泛的范畴。世界银行将项目采购分为工程采购、货物采购和咨询服务采购，这种分类与</a:t>
            </a:r>
            <a:r>
              <a:rPr lang="en-US" altLang="zh-CN" sz="2000" smtClean="0"/>
              <a:t>《</a:t>
            </a:r>
            <a:r>
              <a:rPr lang="zh-CN" altLang="en-US" sz="2000" smtClean="0"/>
              <a:t>中华人民共和国政府采购法</a:t>
            </a:r>
            <a:r>
              <a:rPr lang="en-US" altLang="zh-CN" sz="2000" smtClean="0"/>
              <a:t>》</a:t>
            </a:r>
            <a:r>
              <a:rPr lang="zh-CN" altLang="en-US" sz="2000" smtClean="0"/>
              <a:t>对项目采购的分类相一致。</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p:nvPr>
        </p:nvSpPr>
        <p:spPr/>
        <p:txBody>
          <a:bodyPr/>
          <a:lstStyle/>
          <a:p>
            <a:r>
              <a:rPr lang="en-US" altLang="zh-CN" sz="3400" b="1" smtClean="0"/>
              <a:t>4.2.7</a:t>
            </a:r>
            <a:r>
              <a:rPr lang="zh-CN" altLang="en-US" sz="3400" b="1" smtClean="0"/>
              <a:t>其他后勤保障</a:t>
            </a:r>
            <a:br>
              <a:rPr lang="zh-CN" altLang="en-US" sz="3400" b="1" smtClean="0"/>
            </a:br>
            <a:endParaRPr lang="zh-CN" altLang="en-US" sz="3400" b="1" smtClean="0"/>
          </a:p>
        </p:txBody>
      </p:sp>
      <p:sp>
        <p:nvSpPr>
          <p:cNvPr id="45058" name="Rectangle 3"/>
          <p:cNvSpPr>
            <a:spLocks noGrp="1" noChangeArrowheads="1"/>
          </p:cNvSpPr>
          <p:nvPr>
            <p:ph idx="1"/>
          </p:nvPr>
        </p:nvSpPr>
        <p:spPr/>
        <p:txBody>
          <a:bodyPr/>
          <a:lstStyle/>
          <a:p>
            <a:pPr>
              <a:lnSpc>
                <a:spcPct val="80000"/>
              </a:lnSpc>
            </a:pPr>
            <a:r>
              <a:rPr lang="en-US" altLang="zh-CN" sz="2400" smtClean="0"/>
              <a:t> </a:t>
            </a:r>
            <a:r>
              <a:rPr lang="zh-CN" altLang="en-US" sz="2400" smtClean="0"/>
              <a:t>按照合同或任务书规定，项目管理范围一般还包括其他后勤保障工作，例如：</a:t>
            </a:r>
          </a:p>
          <a:p>
            <a:pPr>
              <a:lnSpc>
                <a:spcPct val="80000"/>
              </a:lnSpc>
            </a:pPr>
            <a:r>
              <a:rPr lang="zh-CN" altLang="en-US" sz="2400" smtClean="0"/>
              <a:t>    </a:t>
            </a:r>
            <a:r>
              <a:rPr lang="en-US" altLang="zh-CN" sz="2400" smtClean="0"/>
              <a:t>1</a:t>
            </a:r>
            <a:r>
              <a:rPr lang="zh-CN" altLang="en-US" sz="2400" smtClean="0"/>
              <a:t>．现场工作人员生活设施的计划及其供应安排，如宿舍、食堂、厕所、娱乐设施等。</a:t>
            </a:r>
          </a:p>
          <a:p>
            <a:pPr>
              <a:lnSpc>
                <a:spcPct val="80000"/>
              </a:lnSpc>
            </a:pPr>
            <a:r>
              <a:rPr lang="zh-CN" altLang="en-US" sz="2400" smtClean="0"/>
              <a:t>    （</a:t>
            </a:r>
            <a:r>
              <a:rPr lang="en-US" altLang="zh-CN" sz="2400" smtClean="0"/>
              <a:t>1</a:t>
            </a:r>
            <a:r>
              <a:rPr lang="zh-CN" altLang="en-US" sz="2400" smtClean="0"/>
              <a:t>）生活设施需要量的确定。以劳动力曲线确定的现场劳动力最大需要量以及相应的勤杂、管理人员使用量为依据，人均占用面积可以按过去经验数据或定额计算。在有的国家，它不得小于法律规定的人均最小面积。</a:t>
            </a:r>
          </a:p>
          <a:p>
            <a:pPr>
              <a:lnSpc>
                <a:spcPct val="80000"/>
              </a:lnSpc>
            </a:pPr>
            <a:r>
              <a:rPr lang="zh-CN" altLang="en-US" sz="2400" smtClean="0"/>
              <a:t>    （</a:t>
            </a:r>
            <a:r>
              <a:rPr lang="en-US" altLang="zh-CN" sz="2400" smtClean="0"/>
              <a:t>2</a:t>
            </a:r>
            <a:r>
              <a:rPr lang="zh-CN" altLang="en-US" sz="2400" smtClean="0"/>
              <a:t>）供应量的确定。一般参考以下</a:t>
            </a:r>
            <a:r>
              <a:rPr lang="en-US" altLang="zh-CN" sz="2400" smtClean="0"/>
              <a:t>3</a:t>
            </a:r>
            <a:r>
              <a:rPr lang="zh-CN" altLang="en-US" sz="2400" smtClean="0"/>
              <a:t>个方面：</a:t>
            </a:r>
          </a:p>
          <a:p>
            <a:pPr>
              <a:lnSpc>
                <a:spcPct val="80000"/>
              </a:lnSpc>
            </a:pPr>
            <a:r>
              <a:rPr lang="zh-CN" altLang="en-US" sz="2400" smtClean="0"/>
              <a:t>    ①首先应考虑现场或现场周围已有的可占用（如借用、租赁）房屋，这一般比较经济。</a:t>
            </a:r>
          </a:p>
          <a:p>
            <a:pPr>
              <a:lnSpc>
                <a:spcPct val="80000"/>
              </a:lnSpc>
            </a:pPr>
            <a:r>
              <a:rPr lang="zh-CN" altLang="en-US" sz="2400" smtClean="0"/>
              <a:t>    ②在工程实施过程中可以占用的、已建好的永久性设施。如已建好的但未装修的低层房屋，可以暂时用作宿舍、办公室或仓库。这要综合考虑工程建设计划和资源需求计划。</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标题 1"/>
          <p:cNvSpPr>
            <a:spLocks noGrp="1" noChangeArrowheads="1"/>
          </p:cNvSpPr>
          <p:nvPr>
            <p:ph type="title"/>
          </p:nvPr>
        </p:nvSpPr>
        <p:spPr/>
        <p:txBody>
          <a:bodyPr/>
          <a:lstStyle/>
          <a:p>
            <a:endParaRPr lang="zh-CN" altLang="en-US" smtClean="0"/>
          </a:p>
        </p:txBody>
      </p:sp>
      <p:sp>
        <p:nvSpPr>
          <p:cNvPr id="46082" name="内容占位符 2"/>
          <p:cNvSpPr>
            <a:spLocks noGrp="1" noChangeArrowheads="1"/>
          </p:cNvSpPr>
          <p:nvPr>
            <p:ph idx="1"/>
          </p:nvPr>
        </p:nvSpPr>
        <p:spPr/>
        <p:txBody>
          <a:bodyPr/>
          <a:lstStyle/>
          <a:p>
            <a:pPr>
              <a:lnSpc>
                <a:spcPct val="80000"/>
              </a:lnSpc>
            </a:pPr>
            <a:r>
              <a:rPr lang="zh-CN" altLang="en-US" sz="2800" smtClean="0"/>
              <a:t> ③准备在现场新建的临时设施，用以补充上述供应的不足。</a:t>
            </a:r>
          </a:p>
          <a:p>
            <a:pPr>
              <a:lnSpc>
                <a:spcPct val="80000"/>
              </a:lnSpc>
            </a:pPr>
            <a:r>
              <a:rPr lang="zh-CN" altLang="en-US" sz="2800" smtClean="0"/>
              <a:t>    （</a:t>
            </a:r>
            <a:r>
              <a:rPr lang="en-US" altLang="zh-CN" sz="2800" smtClean="0"/>
              <a:t>3</a:t>
            </a:r>
            <a:r>
              <a:rPr lang="zh-CN" altLang="en-US" sz="2800" smtClean="0"/>
              <a:t>）生活用品的供应，如粮食、蔬菜等，这些一般按现场人员数量以及人均需要量确定相应的供应计划，并确定相应的货源。</a:t>
            </a:r>
          </a:p>
          <a:p>
            <a:pPr>
              <a:lnSpc>
                <a:spcPct val="80000"/>
              </a:lnSpc>
            </a:pPr>
            <a:r>
              <a:rPr lang="zh-CN" altLang="en-US" sz="2800" smtClean="0"/>
              <a:t>    （</a:t>
            </a:r>
            <a:r>
              <a:rPr lang="en-US" altLang="zh-CN" sz="2800" smtClean="0"/>
              <a:t>4</a:t>
            </a:r>
            <a:r>
              <a:rPr lang="zh-CN" altLang="en-US" sz="2800" smtClean="0"/>
              <a:t>）按上述计划确定现场的仓库、办公室、宿舍、工棚、汽车的数量及平面布置。</a:t>
            </a:r>
          </a:p>
          <a:p>
            <a:pPr>
              <a:lnSpc>
                <a:spcPct val="80000"/>
              </a:lnSpc>
            </a:pPr>
            <a:r>
              <a:rPr lang="zh-CN" altLang="en-US" sz="2800" smtClean="0"/>
              <a:t>    </a:t>
            </a:r>
            <a:r>
              <a:rPr lang="en-US" altLang="zh-CN" sz="2800" smtClean="0"/>
              <a:t>2</a:t>
            </a:r>
            <a:r>
              <a:rPr lang="zh-CN" altLang="en-US" sz="2800" smtClean="0"/>
              <a:t>．现场水电管网的布置。这涉及水电专业设计问题。一般考虑工程中施工设施运行、工程供排需要、劳动力和工作人员的生活、办公、恶劣的气候条件等因素，设计工程的水电管网的供排系统。</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p:txBody>
          <a:bodyPr/>
          <a:lstStyle/>
          <a:p>
            <a:r>
              <a:rPr lang="en-US" altLang="zh-CN" sz="3400" b="1" smtClean="0"/>
              <a:t>4.2.8</a:t>
            </a:r>
            <a:r>
              <a:rPr lang="zh-CN" altLang="en-US" sz="3400" b="1" smtClean="0"/>
              <a:t>采购中的几个实际问题</a:t>
            </a:r>
            <a:br>
              <a:rPr lang="zh-CN" altLang="en-US" sz="3400" b="1" smtClean="0"/>
            </a:br>
            <a:endParaRPr lang="zh-CN" altLang="en-US" sz="3400" b="1" smtClean="0"/>
          </a:p>
        </p:txBody>
      </p:sp>
      <p:sp>
        <p:nvSpPr>
          <p:cNvPr id="47106" name="Rectangle 3"/>
          <p:cNvSpPr>
            <a:spLocks noGrp="1" noChangeArrowheads="1"/>
          </p:cNvSpPr>
          <p:nvPr>
            <p:ph idx="1"/>
          </p:nvPr>
        </p:nvSpPr>
        <p:spPr/>
        <p:txBody>
          <a:bodyPr/>
          <a:lstStyle/>
          <a:p>
            <a:pPr>
              <a:lnSpc>
                <a:spcPct val="80000"/>
              </a:lnSpc>
            </a:pPr>
            <a:r>
              <a:rPr lang="en-US" altLang="zh-CN" sz="2400" smtClean="0"/>
              <a:t> 1</a:t>
            </a:r>
            <a:r>
              <a:rPr lang="zh-CN" altLang="en-US" sz="2400" smtClean="0"/>
              <a:t>．由于供应对整个工程工期、质量和成本产生影响，所以应将其作为整个项目甚至整个企业的工作，而不能仅由部门或个人垄断。例如，采购合同和采购条件的起草、商谈和签订要有几个部门共同参与，技术部门在质量上把关；财务部门对付款提出要求，安排资金计划；供应时间应保证工期的要求；供应质量要有保证。</a:t>
            </a:r>
          </a:p>
          <a:p>
            <a:pPr>
              <a:lnSpc>
                <a:spcPct val="80000"/>
              </a:lnSpc>
            </a:pPr>
            <a:r>
              <a:rPr lang="zh-CN" altLang="en-US" sz="2400" smtClean="0"/>
              <a:t>    </a:t>
            </a:r>
            <a:r>
              <a:rPr lang="en-US" altLang="zh-CN" sz="2400" smtClean="0"/>
              <a:t>2</a:t>
            </a:r>
            <a:r>
              <a:rPr lang="zh-CN" altLang="en-US" sz="2400" smtClean="0"/>
              <a:t>．在国内外工程中采购容易产生违法乱纪行为，所以国家对工程项目的采购制定了专门的法律和法规，必须严格执行。同时，在企业内部和项目内部必须设置严密的管理组织和管理程序，对采购过程进行严格控制。作为项目经理、业主以及上层领导应加强采购的管理，特别要使采购过程透明，定标条件明确，决策公开。采购过程中，项目各职能部门之间应有制衡和监督，如，提出采购计划和要求、采购决策、具体采购业务、验收、使用等应由不同的人员负责，应有严格的制度，以避免违纪现象。采购中还价和折扣应公开。防止因关系户，计划失误等干扰因素而盲目采购、一次采购量过大或价格过高。</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1"/>
          <p:cNvSpPr>
            <a:spLocks noGrp="1" noChangeArrowheads="1"/>
          </p:cNvSpPr>
          <p:nvPr>
            <p:ph type="title"/>
          </p:nvPr>
        </p:nvSpPr>
        <p:spPr/>
        <p:txBody>
          <a:bodyPr/>
          <a:lstStyle/>
          <a:p>
            <a:endParaRPr lang="zh-CN" altLang="en-US" smtClean="0"/>
          </a:p>
        </p:txBody>
      </p:sp>
      <p:sp>
        <p:nvSpPr>
          <p:cNvPr id="48130" name="内容占位符 2"/>
          <p:cNvSpPr>
            <a:spLocks noGrp="1" noChangeArrowheads="1"/>
          </p:cNvSpPr>
          <p:nvPr>
            <p:ph idx="1"/>
          </p:nvPr>
        </p:nvSpPr>
        <p:spPr/>
        <p:txBody>
          <a:bodyPr/>
          <a:lstStyle/>
          <a:p>
            <a:pPr>
              <a:lnSpc>
                <a:spcPct val="80000"/>
              </a:lnSpc>
            </a:pPr>
            <a:r>
              <a:rPr lang="zh-CN" altLang="en-US" sz="2400" smtClean="0"/>
              <a:t> </a:t>
            </a:r>
            <a:r>
              <a:rPr lang="en-US" altLang="zh-CN" sz="2400" smtClean="0"/>
              <a:t>3</a:t>
            </a:r>
            <a:r>
              <a:rPr lang="zh-CN" altLang="en-US" sz="2400" smtClean="0"/>
              <a:t>．对生产周期长的材料和设备，不仅要提前订货，而且有时要介人其生产过程进行检查和控制。在承包合同或供应合同中应明确规定该权力。</a:t>
            </a:r>
          </a:p>
          <a:p>
            <a:pPr>
              <a:lnSpc>
                <a:spcPct val="80000"/>
              </a:lnSpc>
            </a:pPr>
            <a:r>
              <a:rPr lang="zh-CN" altLang="en-US" sz="2400" smtClean="0"/>
              <a:t>    </a:t>
            </a:r>
            <a:r>
              <a:rPr lang="en-US" altLang="zh-CN" sz="2400" smtClean="0"/>
              <a:t>4</a:t>
            </a:r>
            <a:r>
              <a:rPr lang="zh-CN" altLang="en-US" sz="2400" smtClean="0"/>
              <a:t>．在采购中多做技术经济分析。在资源的采购过程中，各种资源的获得、供应、使用有许多种可供选择方案，则可以从中进行优化组合。在保证实现目标的前提下选择最合理的方案，或实现收益（利润）的最大化，或成本（或损失）的最小化。</a:t>
            </a:r>
            <a:endParaRPr lang="en-US" altLang="zh-CN" sz="2400" smtClean="0"/>
          </a:p>
          <a:p>
            <a:pPr>
              <a:lnSpc>
                <a:spcPct val="80000"/>
              </a:lnSpc>
            </a:pPr>
            <a:r>
              <a:rPr lang="en-US" altLang="zh-CN" sz="2400" smtClean="0"/>
              <a:t>4.</a:t>
            </a:r>
            <a:r>
              <a:rPr lang="zh-CN" altLang="en-US" sz="2400" smtClean="0"/>
              <a:t>在施工设备采购供应中应注意以下问题：</a:t>
            </a:r>
          </a:p>
          <a:p>
            <a:pPr>
              <a:lnSpc>
                <a:spcPct val="80000"/>
              </a:lnSpc>
            </a:pPr>
            <a:r>
              <a:rPr lang="zh-CN" altLang="en-US" sz="2400" smtClean="0"/>
              <a:t>    （</a:t>
            </a:r>
            <a:r>
              <a:rPr lang="en-US" altLang="zh-CN" sz="2400" smtClean="0"/>
              <a:t>1</a:t>
            </a:r>
            <a:r>
              <a:rPr lang="zh-CN" altLang="en-US" sz="2400" smtClean="0"/>
              <a:t>）对施工设备方案要考虑：是采购还是租赁</a:t>
            </a:r>
            <a:r>
              <a:rPr lang="en-US" altLang="zh-CN" sz="2400" smtClean="0"/>
              <a:t>?</a:t>
            </a:r>
            <a:r>
              <a:rPr lang="zh-CN" altLang="en-US" sz="2400" smtClean="0"/>
              <a:t>是修理旧设备还是购买新设备</a:t>
            </a:r>
            <a:r>
              <a:rPr lang="en-US" altLang="zh-CN" sz="2400" smtClean="0"/>
              <a:t>?</a:t>
            </a:r>
            <a:r>
              <a:rPr lang="zh-CN" altLang="en-US" sz="2400" smtClean="0"/>
              <a:t>采购什么样的设备（进口先进的或一般的，一套大设备或几套小设备）</a:t>
            </a:r>
            <a:r>
              <a:rPr lang="en-US" altLang="zh-CN" sz="2400" smtClean="0"/>
              <a:t>?</a:t>
            </a:r>
            <a:r>
              <a:rPr lang="zh-CN" altLang="en-US" sz="2400" smtClean="0"/>
              <a:t>采购哪个供应商的</a:t>
            </a:r>
            <a:r>
              <a:rPr lang="en-US" altLang="zh-CN" sz="2400" smtClean="0"/>
              <a:t>?</a:t>
            </a:r>
          </a:p>
          <a:p>
            <a:pPr>
              <a:lnSpc>
                <a:spcPct val="80000"/>
              </a:lnSpc>
            </a:pPr>
            <a:r>
              <a:rPr lang="en-US" altLang="zh-CN" sz="2400" smtClean="0"/>
              <a:t>    </a:t>
            </a:r>
            <a:r>
              <a:rPr lang="zh-CN" altLang="en-US" sz="2400" smtClean="0"/>
              <a:t>（</a:t>
            </a:r>
            <a:r>
              <a:rPr lang="en-US" altLang="zh-CN" sz="2400" smtClean="0"/>
              <a:t>2</a:t>
            </a:r>
            <a:r>
              <a:rPr lang="zh-CN" altLang="en-US" sz="2400" smtClean="0"/>
              <a:t>）设备操作和维修人员的培训及保障。在许多国际工程中常常由于操作人员不熟悉设备，不熟悉气候条件造成设备损坏率高，利用率低，折旧率高。</a:t>
            </a:r>
          </a:p>
          <a:p>
            <a:pPr>
              <a:lnSpc>
                <a:spcPct val="80000"/>
              </a:lnSpc>
            </a:pPr>
            <a:endParaRPr lang="zh-CN" altLang="en-US" sz="2400" smtClean="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p:nvPr>
        </p:nvSpPr>
        <p:spPr/>
        <p:txBody>
          <a:bodyPr/>
          <a:lstStyle/>
          <a:p>
            <a:endParaRPr lang="zh-CN" altLang="zh-CN" smtClean="0"/>
          </a:p>
        </p:txBody>
      </p:sp>
      <p:sp>
        <p:nvSpPr>
          <p:cNvPr id="49154" name="Rectangle 3"/>
          <p:cNvSpPr>
            <a:spLocks noGrp="1" noChangeArrowheads="1"/>
          </p:cNvSpPr>
          <p:nvPr>
            <p:ph idx="1"/>
          </p:nvPr>
        </p:nvSpPr>
        <p:spPr>
          <a:xfrm>
            <a:off x="457200" y="1447800"/>
            <a:ext cx="8229600" cy="4530725"/>
          </a:xfrm>
        </p:spPr>
        <p:txBody>
          <a:bodyPr/>
          <a:lstStyle/>
          <a:p>
            <a:pPr>
              <a:lnSpc>
                <a:spcPct val="80000"/>
              </a:lnSpc>
            </a:pPr>
            <a:r>
              <a:rPr lang="zh-CN" altLang="en-US" sz="2400" smtClean="0"/>
              <a:t>（</a:t>
            </a:r>
            <a:r>
              <a:rPr lang="en-US" altLang="zh-CN" sz="2400" smtClean="0"/>
              <a:t>3</a:t>
            </a:r>
            <a:r>
              <a:rPr lang="zh-CN" altLang="en-US" sz="2400" smtClean="0"/>
              <a:t>）保障设备配件的供应。施工设备零配件的储存量一般与以下因素有关：</a:t>
            </a:r>
          </a:p>
          <a:p>
            <a:pPr>
              <a:lnSpc>
                <a:spcPct val="80000"/>
              </a:lnSpc>
            </a:pPr>
            <a:r>
              <a:rPr lang="zh-CN" altLang="en-US" sz="2400" smtClean="0"/>
              <a:t>    ①工期的长短；</a:t>
            </a:r>
          </a:p>
          <a:p>
            <a:pPr>
              <a:lnSpc>
                <a:spcPct val="80000"/>
              </a:lnSpc>
            </a:pPr>
            <a:r>
              <a:rPr lang="zh-CN" altLang="en-US" sz="2400" smtClean="0"/>
              <a:t>    ②磨损量和更换频率；</a:t>
            </a:r>
          </a:p>
          <a:p>
            <a:pPr>
              <a:lnSpc>
                <a:spcPct val="80000"/>
              </a:lnSpc>
            </a:pPr>
            <a:r>
              <a:rPr lang="zh-CN" altLang="en-US" sz="2400" smtClean="0"/>
              <a:t>    ③设备制造商或供应商的售后服务网络，服务条件，维修点的距离；能否及时提供维修和构配件，以及零配件供应价格。</a:t>
            </a:r>
          </a:p>
          <a:p>
            <a:pPr>
              <a:lnSpc>
                <a:spcPct val="80000"/>
              </a:lnSpc>
            </a:pPr>
            <a:r>
              <a:rPr lang="zh-CN" altLang="en-US" sz="2400" smtClean="0"/>
              <a:t>    许多工程由于零配件无法提供或设备维修问题而导致大量设备停滞，使用率降低；或设备买得起，但用不起。若供应商在工程项目附近有维修点、供应站，则可以大大减少备用设备和配件的库存量。</a:t>
            </a:r>
          </a:p>
          <a:p>
            <a:pPr>
              <a:lnSpc>
                <a:spcPct val="80000"/>
              </a:lnSpc>
            </a:pPr>
            <a:r>
              <a:rPr lang="zh-CN" altLang="en-US" sz="2400" smtClean="0"/>
              <a:t>    在国际工程中，由于零配件的海运期约为</a:t>
            </a:r>
            <a:r>
              <a:rPr lang="en-US" altLang="zh-CN" sz="2400" smtClean="0"/>
              <a:t>3</a:t>
            </a:r>
            <a:r>
              <a:rPr lang="zh-CN" altLang="en-US" sz="2400" smtClean="0"/>
              <a:t>～</a:t>
            </a:r>
            <a:r>
              <a:rPr lang="en-US" altLang="zh-CN" sz="2400" smtClean="0"/>
              <a:t>5</a:t>
            </a:r>
            <a:r>
              <a:rPr lang="zh-CN" altLang="en-US" sz="2400" smtClean="0"/>
              <a:t>个月，一般对</a:t>
            </a:r>
            <a:r>
              <a:rPr lang="en-US" altLang="zh-CN" sz="2400" smtClean="0"/>
              <a:t>3</a:t>
            </a:r>
            <a:r>
              <a:rPr lang="zh-CN" altLang="en-US" sz="2400" smtClean="0"/>
              <a:t>年以上的工程，开工时至少准备一年的零配件。对重要的工程或特别重要的设备零配件应有充足的储备。在某国际工程中，由于挖土机密封垫圈损坏，无法施工，而当地无法供应，承包商派专人花费</a:t>
            </a:r>
            <a:r>
              <a:rPr lang="en-US" altLang="zh-CN" sz="2400" smtClean="0"/>
              <a:t>1000</a:t>
            </a:r>
            <a:r>
              <a:rPr lang="zh-CN" altLang="en-US" sz="2400" smtClean="0"/>
              <a:t>多马克乘飞机，将仅仅值</a:t>
            </a:r>
            <a:r>
              <a:rPr lang="en-US" altLang="zh-CN" sz="2400" smtClean="0"/>
              <a:t>0</a:t>
            </a:r>
            <a:r>
              <a:rPr lang="zh-CN" altLang="en-US" sz="2400" smtClean="0"/>
              <a:t>．</a:t>
            </a:r>
            <a:r>
              <a:rPr lang="en-US" altLang="zh-CN" sz="2400" smtClean="0"/>
              <a:t>77</a:t>
            </a:r>
            <a:r>
              <a:rPr lang="zh-CN" altLang="en-US" sz="2400" smtClean="0"/>
              <a:t>马克的垫圈从国外送达工地。</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p:nvPr>
        </p:nvSpPr>
        <p:spPr/>
        <p:txBody>
          <a:bodyPr/>
          <a:lstStyle/>
          <a:p>
            <a:r>
              <a:rPr lang="en-US" altLang="zh-CN" sz="3400" b="1" smtClean="0"/>
              <a:t>4.3</a:t>
            </a:r>
            <a:r>
              <a:rPr lang="zh-CN" altLang="en-US" sz="3400" b="1" smtClean="0"/>
              <a:t>服务采购</a:t>
            </a:r>
            <a:br>
              <a:rPr lang="zh-CN" altLang="en-US" sz="3400" b="1" smtClean="0"/>
            </a:br>
            <a:endParaRPr lang="zh-CN" altLang="en-US" sz="3400" b="1" smtClean="0"/>
          </a:p>
        </p:txBody>
      </p:sp>
      <p:sp>
        <p:nvSpPr>
          <p:cNvPr id="50178" name="Rectangle 3"/>
          <p:cNvSpPr>
            <a:spLocks noGrp="1" noChangeArrowheads="1"/>
          </p:cNvSpPr>
          <p:nvPr>
            <p:ph idx="1"/>
          </p:nvPr>
        </p:nvSpPr>
        <p:spPr/>
        <p:txBody>
          <a:bodyPr/>
          <a:lstStyle/>
          <a:p>
            <a:pPr algn="just">
              <a:lnSpc>
                <a:spcPct val="80000"/>
              </a:lnSpc>
            </a:pPr>
            <a:r>
              <a:rPr lang="en-US" altLang="zh-CN" sz="2400" b="1" smtClean="0"/>
              <a:t>4.3.1 </a:t>
            </a:r>
            <a:r>
              <a:rPr lang="zh-CN" altLang="en-US" sz="2400" b="1" smtClean="0"/>
              <a:t>咨询服务</a:t>
            </a:r>
          </a:p>
          <a:p>
            <a:pPr>
              <a:lnSpc>
                <a:spcPct val="80000"/>
              </a:lnSpc>
            </a:pPr>
            <a:r>
              <a:rPr lang="zh-CN" altLang="en-US" sz="2400" smtClean="0"/>
              <a:t> 咨询服务工作贯穿于项目的整个周期中，具体来说，包括以下几个方面：</a:t>
            </a:r>
          </a:p>
          <a:p>
            <a:pPr>
              <a:lnSpc>
                <a:spcPct val="80000"/>
              </a:lnSpc>
            </a:pPr>
            <a:r>
              <a:rPr lang="zh-CN" altLang="en-US" sz="2400" smtClean="0"/>
              <a:t>    （</a:t>
            </a:r>
            <a:r>
              <a:rPr lang="en-US" altLang="zh-CN" sz="2400" smtClean="0"/>
              <a:t>1</a:t>
            </a:r>
            <a:r>
              <a:rPr lang="zh-CN" altLang="en-US" sz="2400" smtClean="0"/>
              <a:t>）对整个项目的可行性研究进行咨询，即对业主人员编制的可行性研究报告进行审查或同业主方人员一起做项目的可行性研究。</a:t>
            </a:r>
          </a:p>
          <a:p>
            <a:pPr>
              <a:lnSpc>
                <a:spcPct val="80000"/>
              </a:lnSpc>
            </a:pPr>
            <a:r>
              <a:rPr lang="zh-CN" altLang="en-US" sz="2400" smtClean="0"/>
              <a:t>    （</a:t>
            </a:r>
            <a:r>
              <a:rPr lang="en-US" altLang="zh-CN" sz="2400" smtClean="0"/>
              <a:t>2</a:t>
            </a:r>
            <a:r>
              <a:rPr lang="zh-CN" altLang="en-US" sz="2400" smtClean="0"/>
              <a:t>）对整个项目的总体设计进行评审，或参与总体设计。</a:t>
            </a:r>
          </a:p>
          <a:p>
            <a:pPr>
              <a:lnSpc>
                <a:spcPct val="80000"/>
              </a:lnSpc>
            </a:pPr>
            <a:r>
              <a:rPr lang="zh-CN" altLang="en-US" sz="2400" smtClean="0"/>
              <a:t>    （</a:t>
            </a:r>
            <a:r>
              <a:rPr lang="en-US" altLang="zh-CN" sz="2400" smtClean="0"/>
              <a:t>3</a:t>
            </a:r>
            <a:r>
              <a:rPr lang="zh-CN" altLang="en-US" sz="2400" smtClean="0"/>
              <a:t>）就项目中的某一技术方案、技术指标或工艺流程进行咨询。</a:t>
            </a:r>
          </a:p>
          <a:p>
            <a:pPr>
              <a:lnSpc>
                <a:spcPct val="80000"/>
              </a:lnSpc>
            </a:pPr>
            <a:r>
              <a:rPr lang="zh-CN" altLang="en-US" sz="2400" smtClean="0"/>
              <a:t>    （</a:t>
            </a:r>
            <a:r>
              <a:rPr lang="en-US" altLang="zh-CN" sz="2400" smtClean="0"/>
              <a:t>4</a:t>
            </a:r>
            <a:r>
              <a:rPr lang="zh-CN" altLang="en-US" sz="2400" smtClean="0"/>
              <a:t>）就项目的某一单项工程的设计方案进行咨询或设计。</a:t>
            </a:r>
          </a:p>
          <a:p>
            <a:pPr>
              <a:lnSpc>
                <a:spcPct val="80000"/>
              </a:lnSpc>
            </a:pPr>
            <a:r>
              <a:rPr lang="zh-CN" altLang="en-US" sz="2400" smtClean="0"/>
              <a:t>    （</a:t>
            </a:r>
            <a:r>
              <a:rPr lang="en-US" altLang="zh-CN" sz="2400" smtClean="0"/>
              <a:t>5</a:t>
            </a:r>
            <a:r>
              <a:rPr lang="zh-CN" altLang="en-US" sz="2400" smtClean="0"/>
              <a:t>）编制招标文件特别是招标文件中技术规格部分。世行贷款项目一般都必须采用国际竞争性招标来完成，所以编制招标文件包括编写标书，对投标人作资格预审和最后评标，就成为聘请专家的重要因素。</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标题 1"/>
          <p:cNvSpPr>
            <a:spLocks noGrp="1" noChangeArrowheads="1"/>
          </p:cNvSpPr>
          <p:nvPr>
            <p:ph type="title"/>
          </p:nvPr>
        </p:nvSpPr>
        <p:spPr/>
        <p:txBody>
          <a:bodyPr/>
          <a:lstStyle/>
          <a:p>
            <a:endParaRPr lang="zh-CN" altLang="en-US" smtClean="0"/>
          </a:p>
        </p:txBody>
      </p:sp>
      <p:sp>
        <p:nvSpPr>
          <p:cNvPr id="51202" name="内容占位符 2"/>
          <p:cNvSpPr>
            <a:spLocks noGrp="1" noChangeArrowheads="1"/>
          </p:cNvSpPr>
          <p:nvPr>
            <p:ph idx="1"/>
          </p:nvPr>
        </p:nvSpPr>
        <p:spPr/>
        <p:txBody>
          <a:bodyPr/>
          <a:lstStyle/>
          <a:p>
            <a:pPr>
              <a:lnSpc>
                <a:spcPct val="80000"/>
              </a:lnSpc>
            </a:pPr>
            <a:r>
              <a:rPr lang="zh-CN" altLang="en-US" sz="2400" smtClean="0"/>
              <a:t> （</a:t>
            </a:r>
            <a:r>
              <a:rPr lang="en-US" altLang="zh-CN" sz="2400" smtClean="0"/>
              <a:t>6</a:t>
            </a:r>
            <a:r>
              <a:rPr lang="zh-CN" altLang="en-US" sz="2400" smtClean="0"/>
              <a:t>）帮助项目单位培训人员，包括聘请专家来华讲课或派人到咨询人总部去培训。</a:t>
            </a:r>
          </a:p>
          <a:p>
            <a:pPr>
              <a:lnSpc>
                <a:spcPct val="80000"/>
              </a:lnSpc>
            </a:pPr>
            <a:r>
              <a:rPr lang="zh-CN" altLang="en-US" sz="2400" smtClean="0"/>
              <a:t>    咨询服务来源于项目的实际需要。常见的咨询服务包括以下几个方面：</a:t>
            </a:r>
          </a:p>
          <a:p>
            <a:pPr>
              <a:lnSpc>
                <a:spcPct val="80000"/>
              </a:lnSpc>
            </a:pPr>
            <a:r>
              <a:rPr lang="zh-CN" altLang="en-US" sz="2400" smtClean="0"/>
              <a:t>    （</a:t>
            </a:r>
            <a:r>
              <a:rPr lang="en-US" altLang="zh-CN" sz="2400" smtClean="0"/>
              <a:t>1</a:t>
            </a:r>
            <a:r>
              <a:rPr lang="zh-CN" altLang="en-US" sz="2400" smtClean="0"/>
              <a:t>）项目投资前研究。指在确定项目之前进行的调查研究，其目的在于确定投资的优先性和部门方针，确定项目的基本特性及其可行性，提出和明确项目在政府、政策、经营管理和机构方面所需的变更和改进。</a:t>
            </a:r>
          </a:p>
          <a:p>
            <a:pPr>
              <a:lnSpc>
                <a:spcPct val="80000"/>
              </a:lnSpc>
            </a:pPr>
            <a:r>
              <a:rPr lang="zh-CN" altLang="en-US" sz="2400" smtClean="0"/>
              <a:t>    （</a:t>
            </a:r>
            <a:r>
              <a:rPr lang="en-US" altLang="zh-CN" sz="2400" smtClean="0"/>
              <a:t>2</a:t>
            </a:r>
            <a:r>
              <a:rPr lang="zh-CN" altLang="en-US" sz="2400" smtClean="0"/>
              <a:t>）准备性服务。指为了充分明确项目内容和准备实施项目所需的技术、经济和其他方面的工作，通常包括编制详细的投资概算和运营费用概算、工程详细设计、交钥匙工程合同的实施规范、土建工程和设备招标采购的招标文件。还常常包括与编制采购文件有关的服务，还有如保险要求的确定、专利人和承包人的咨询评审、分析投标书，并且提出投标建议等。</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p:nvPr>
        </p:nvSpPr>
        <p:spPr/>
        <p:txBody>
          <a:bodyPr/>
          <a:lstStyle/>
          <a:p>
            <a:r>
              <a:rPr lang="en-US" altLang="zh-CN" sz="3400" b="1" smtClean="0"/>
              <a:t>4.3.2</a:t>
            </a:r>
            <a:r>
              <a:rPr lang="zh-CN" altLang="en-US" sz="3400" b="1" smtClean="0"/>
              <a:t>服务采购方式</a:t>
            </a:r>
            <a:br>
              <a:rPr lang="zh-CN" altLang="en-US" sz="3400" b="1" smtClean="0"/>
            </a:br>
            <a:endParaRPr lang="zh-CN" altLang="en-US" sz="3400" b="1" smtClean="0"/>
          </a:p>
        </p:txBody>
      </p:sp>
      <p:sp>
        <p:nvSpPr>
          <p:cNvPr id="52226" name="Rectangle 3"/>
          <p:cNvSpPr>
            <a:spLocks noGrp="1" noChangeArrowheads="1"/>
          </p:cNvSpPr>
          <p:nvPr>
            <p:ph idx="1"/>
          </p:nvPr>
        </p:nvSpPr>
        <p:spPr/>
        <p:txBody>
          <a:bodyPr/>
          <a:lstStyle/>
          <a:p>
            <a:pPr>
              <a:lnSpc>
                <a:spcPct val="80000"/>
              </a:lnSpc>
            </a:pPr>
            <a:r>
              <a:rPr lang="zh-CN" altLang="en-US" sz="2400" smtClean="0"/>
              <a:t>全国人大通过决议，</a:t>
            </a:r>
            <a:r>
              <a:rPr lang="en-US" altLang="zh-CN" sz="2400" smtClean="0"/>
              <a:t>2000</a:t>
            </a:r>
            <a:r>
              <a:rPr lang="zh-CN" altLang="en-US" sz="2400" smtClean="0"/>
              <a:t>年</a:t>
            </a:r>
            <a:r>
              <a:rPr lang="en-US" altLang="zh-CN" sz="2400" smtClean="0"/>
              <a:t>1</a:t>
            </a:r>
            <a:r>
              <a:rPr lang="zh-CN" altLang="en-US" sz="2400" smtClean="0"/>
              <a:t>月</a:t>
            </a:r>
            <a:r>
              <a:rPr lang="en-US" altLang="zh-CN" sz="2400" smtClean="0"/>
              <a:t>1</a:t>
            </a:r>
            <a:r>
              <a:rPr lang="zh-CN" altLang="en-US" sz="2400" smtClean="0"/>
              <a:t>日起开始实行</a:t>
            </a:r>
            <a:r>
              <a:rPr lang="en-US" altLang="zh-CN" sz="2400" smtClean="0"/>
              <a:t>《</a:t>
            </a:r>
            <a:r>
              <a:rPr lang="zh-CN" altLang="en-US" sz="2400" smtClean="0"/>
              <a:t>中华人民共和国招投标法</a:t>
            </a:r>
            <a:r>
              <a:rPr lang="en-US" altLang="zh-CN" sz="2400" smtClean="0"/>
              <a:t>》</a:t>
            </a:r>
            <a:r>
              <a:rPr lang="zh-CN" altLang="en-US" sz="2400" smtClean="0"/>
              <a:t>，同时国家发展计划委员会颁布了</a:t>
            </a:r>
            <a:r>
              <a:rPr lang="en-US" altLang="zh-CN" sz="2400" smtClean="0"/>
              <a:t>《</a:t>
            </a:r>
            <a:r>
              <a:rPr lang="zh-CN" altLang="en-US" sz="2400" smtClean="0"/>
              <a:t>工程建设项目招标范围和规模标准规定</a:t>
            </a:r>
            <a:r>
              <a:rPr lang="en-US" altLang="zh-CN" sz="2400" smtClean="0"/>
              <a:t>》</a:t>
            </a:r>
            <a:r>
              <a:rPr lang="zh-CN" altLang="en-US" sz="2400" smtClean="0"/>
              <a:t>。以上两个法律文件规定了工程咨询服务的采购必须依照招投标法来执行。</a:t>
            </a:r>
          </a:p>
          <a:p>
            <a:pPr>
              <a:lnSpc>
                <a:spcPct val="80000"/>
              </a:lnSpc>
            </a:pPr>
            <a:r>
              <a:rPr lang="zh-CN" altLang="en-US" sz="2400" smtClean="0"/>
              <a:t>    由于工程咨询服务项目往往技术复杂，且项目结果事前难以确定，本书将结合国际通行的工程咨询服务采购的原则、方式和程序，提出我国工程咨询采购应采取的方法和程序。工程咨询服务的采购方式一般可根据服务金额的多少，分为有限竞争选聘、招投标选聘和直接委托等多种方式。根据国内现状，建议服务合同金额在</a:t>
            </a:r>
            <a:r>
              <a:rPr lang="en-US" altLang="zh-CN" sz="2400" smtClean="0"/>
              <a:t>80</a:t>
            </a:r>
            <a:r>
              <a:rPr lang="zh-CN" altLang="en-US" sz="2400" smtClean="0"/>
              <a:t>万元以上的咨询服务采用招投标选聘方式，金额在</a:t>
            </a:r>
            <a:r>
              <a:rPr lang="en-US" altLang="zh-CN" sz="2400" smtClean="0"/>
              <a:t>10</a:t>
            </a:r>
            <a:r>
              <a:rPr lang="zh-CN" altLang="en-US" sz="2400" smtClean="0"/>
              <a:t>万元以下的咨询服务采购宜采用直接委托的方式，金额在</a:t>
            </a:r>
            <a:r>
              <a:rPr lang="en-US" altLang="zh-CN" sz="2400" smtClean="0"/>
              <a:t>10</a:t>
            </a:r>
            <a:r>
              <a:rPr lang="zh-CN" altLang="en-US" sz="2400" smtClean="0"/>
              <a:t>万～</a:t>
            </a:r>
            <a:r>
              <a:rPr lang="en-US" altLang="zh-CN" sz="2400" smtClean="0"/>
              <a:t>80</a:t>
            </a:r>
            <a:r>
              <a:rPr lang="zh-CN" altLang="en-US" sz="2400" smtClean="0"/>
              <a:t>万元的咨询服务采购宜采用有限竞争选聘方式。以下主要介绍有限竞争选聘方式。</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标题 1"/>
          <p:cNvSpPr>
            <a:spLocks noGrp="1" noChangeArrowheads="1"/>
          </p:cNvSpPr>
          <p:nvPr>
            <p:ph type="title"/>
          </p:nvPr>
        </p:nvSpPr>
        <p:spPr/>
        <p:txBody>
          <a:bodyPr/>
          <a:lstStyle/>
          <a:p>
            <a:endParaRPr lang="zh-CN" altLang="en-US" smtClean="0"/>
          </a:p>
        </p:txBody>
      </p:sp>
      <p:sp>
        <p:nvSpPr>
          <p:cNvPr id="53250" name="内容占位符 2"/>
          <p:cNvSpPr>
            <a:spLocks noGrp="1" noChangeArrowheads="1"/>
          </p:cNvSpPr>
          <p:nvPr>
            <p:ph idx="1"/>
          </p:nvPr>
        </p:nvSpPr>
        <p:spPr/>
        <p:txBody>
          <a:bodyPr/>
          <a:lstStyle/>
          <a:p>
            <a:pPr>
              <a:lnSpc>
                <a:spcPct val="80000"/>
              </a:lnSpc>
            </a:pPr>
            <a:r>
              <a:rPr lang="zh-CN" altLang="en-US" sz="2400" smtClean="0"/>
              <a:t> 有限竞争选聘方式在国际上被称为“质量加成本”方式。其要求咨询机构在提交项目建议书时采用“双信封”形式，即技术建议书和财务建议书分别密封提交。</a:t>
            </a:r>
          </a:p>
          <a:p>
            <a:pPr>
              <a:lnSpc>
                <a:spcPct val="80000"/>
              </a:lnSpc>
            </a:pPr>
            <a:r>
              <a:rPr lang="zh-CN" altLang="en-US" sz="2400" smtClean="0"/>
              <a:t>  有限竞争选聘方式对适用项目的规模标准没有特殊规定。对于使用政府资金资源的项目，有限竞争选聘方式主要分为以下几步。</a:t>
            </a:r>
            <a:endParaRPr lang="en-US" altLang="zh-CN" sz="2400" smtClean="0"/>
          </a:p>
          <a:p>
            <a:pPr>
              <a:lnSpc>
                <a:spcPct val="80000"/>
              </a:lnSpc>
            </a:pPr>
            <a:r>
              <a:rPr lang="en-US" altLang="zh-CN" sz="2400" smtClean="0"/>
              <a:t> </a:t>
            </a:r>
            <a:r>
              <a:rPr lang="zh-CN" altLang="en-US" sz="2400" smtClean="0"/>
              <a:t>（</a:t>
            </a:r>
            <a:r>
              <a:rPr lang="en-US" altLang="zh-CN" sz="2400" smtClean="0"/>
              <a:t>1</a:t>
            </a:r>
            <a:r>
              <a:rPr lang="zh-CN" altLang="en-US" sz="2400" smtClean="0"/>
              <a:t>）组建项目委员会和项目评审委员会</a:t>
            </a:r>
          </a:p>
          <a:p>
            <a:pPr>
              <a:lnSpc>
                <a:spcPct val="80000"/>
              </a:lnSpc>
            </a:pPr>
            <a:r>
              <a:rPr lang="zh-CN" altLang="en-US" sz="2400" smtClean="0"/>
              <a:t>由主管项目的政府机构和项目法人组成项目委员会。项目委员会应至少包括三名成员，由该政府机构的主要领导任主任委员。其职责是全面负责选聘工作，编制任务大纲和以下规定的其他文件，即组建项目评审委员会，支持项目评审委员会工作，接受该委员会对项目建议书的评审和排名结果，以及进行合同谈判等。项目评审委员会由项目委员会负责组建。项目评审委员会由部分项目委员会成员和相关领域的外聘专家组成。项目评审委员会人数应为奇数，至少有五名成员，其中三分之二以上为外部专家。项目评审委员会中既要有技术评审专家又要有财务评审专家。</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3"/>
          <p:cNvSpPr>
            <a:spLocks noGrp="1" noChangeArrowheads="1"/>
          </p:cNvSpPr>
          <p:nvPr>
            <p:ph idx="1"/>
          </p:nvPr>
        </p:nvSpPr>
        <p:spPr>
          <a:xfrm>
            <a:off x="457200" y="762000"/>
            <a:ext cx="8229600" cy="4530725"/>
          </a:xfrm>
        </p:spPr>
        <p:txBody>
          <a:bodyPr/>
          <a:lstStyle/>
          <a:p>
            <a:pPr>
              <a:lnSpc>
                <a:spcPct val="80000"/>
              </a:lnSpc>
            </a:pPr>
            <a:r>
              <a:rPr lang="zh-CN" altLang="en-US" sz="2400" smtClean="0"/>
              <a:t>（</a:t>
            </a:r>
            <a:r>
              <a:rPr lang="en-US" altLang="zh-CN" sz="2400" smtClean="0"/>
              <a:t>2</a:t>
            </a:r>
            <a:r>
              <a:rPr lang="zh-CN" altLang="en-US" sz="2400" smtClean="0"/>
              <a:t>）选择咨询机构</a:t>
            </a:r>
          </a:p>
          <a:p>
            <a:pPr>
              <a:lnSpc>
                <a:spcPct val="80000"/>
              </a:lnSpc>
            </a:pPr>
            <a:r>
              <a:rPr lang="zh-CN" altLang="en-US" sz="2400" smtClean="0"/>
              <a:t>    ①制定资质预审条件。资质预审条件由项目评审委员会制定。在专业协会或行业协会注册的工程咨询公司或咨询工程师可以作为资质预审条件。</a:t>
            </a:r>
          </a:p>
          <a:p>
            <a:pPr>
              <a:lnSpc>
                <a:spcPct val="80000"/>
              </a:lnSpc>
            </a:pPr>
            <a:r>
              <a:rPr lang="zh-CN" altLang="en-US" sz="2400" smtClean="0"/>
              <a:t>    ②公布项目消息和资质预审条件。项目委员会负责与专业协会或行业协会联系并在指定的报纸、网站或其他媒介上发布项目公告。公告中应明确说明资质预审条件及提交资质证明材料的时间和地址。资质预审条件可包括：与本项目相关的工作业绩；咨询机构的主要业务人员、设施和设备情况；咨询机构从事同类规模项目管理的能力；咨询机构的财务状况；咨询机构的工作负荷情况（因负荷情况将影响该咨询机构在人员、管理和资金等方面的配置）。</a:t>
            </a:r>
          </a:p>
          <a:p>
            <a:pPr>
              <a:lnSpc>
                <a:spcPct val="80000"/>
              </a:lnSpc>
            </a:pPr>
            <a:r>
              <a:rPr lang="zh-CN" altLang="en-US" sz="2400" smtClean="0"/>
              <a:t>  ③确定通过资质预审的咨询机构名单。如果不把在某协会的注册情况作为资质预审条件，项目评审委员会应根据资质预审条件评估咨询机构的资质证明材料，并确定通过资质预审的咨询机构名单。通过资质预审的咨询机构将进入项目建议书的提交和评审程序。如果通过资质预审的咨询机构的数量不足三家，项目评审委员会应修订并公布新的资质预审条件，重新进行资质预审，直至三家或三家以上咨询机构通过为止。</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a:xfrm>
            <a:off x="457200" y="0"/>
            <a:ext cx="8229600" cy="838200"/>
          </a:xfrm>
        </p:spPr>
        <p:txBody>
          <a:bodyPr/>
          <a:lstStyle/>
          <a:p>
            <a:r>
              <a:rPr lang="zh-CN" altLang="en-US" sz="2400" smtClean="0"/>
              <a:t>图</a:t>
            </a:r>
            <a:r>
              <a:rPr lang="en-US" altLang="zh-CN" sz="2400" smtClean="0"/>
              <a:t>4-1</a:t>
            </a:r>
            <a:r>
              <a:rPr lang="zh-CN" altLang="en-US" sz="2400" smtClean="0"/>
              <a:t>描述了项目采购管理的主要过程。 </a:t>
            </a:r>
          </a:p>
        </p:txBody>
      </p:sp>
      <p:pic>
        <p:nvPicPr>
          <p:cNvPr id="9218" name="Picture 4" descr="采购管理001"/>
          <p:cNvPicPr>
            <a:picLocks noGrp="1" noChangeAspect="1" noChangeArrowheads="1"/>
          </p:cNvPicPr>
          <p:nvPr>
            <p:ph idx="1"/>
          </p:nvPr>
        </p:nvPicPr>
        <p:blipFill>
          <a:blip r:embed="rId2" cstate="print">
            <a:lum bright="-18000" contrast="48000"/>
            <a:extLst>
              <a:ext uri="{28A0092B-C50C-407E-A947-70E740481C1C}">
                <a14:useLocalDpi xmlns:a14="http://schemas.microsoft.com/office/drawing/2010/main" val="0"/>
              </a:ext>
            </a:extLst>
          </a:blip>
          <a:srcRect/>
          <a:stretch>
            <a:fillRect/>
          </a:stretch>
        </p:blipFill>
        <p:spPr>
          <a:xfrm>
            <a:off x="2286000" y="762000"/>
            <a:ext cx="4572000" cy="6097588"/>
          </a:xfr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p:txBody>
          <a:bodyPr/>
          <a:lstStyle/>
          <a:p>
            <a:endParaRPr lang="zh-CN" altLang="zh-CN" smtClean="0"/>
          </a:p>
        </p:txBody>
      </p:sp>
      <p:sp>
        <p:nvSpPr>
          <p:cNvPr id="55298" name="Rectangle 3"/>
          <p:cNvSpPr>
            <a:spLocks noGrp="1" noChangeArrowheads="1"/>
          </p:cNvSpPr>
          <p:nvPr>
            <p:ph idx="1"/>
          </p:nvPr>
        </p:nvSpPr>
        <p:spPr>
          <a:xfrm>
            <a:off x="457200" y="1108075"/>
            <a:ext cx="8229600" cy="4530725"/>
          </a:xfrm>
        </p:spPr>
        <p:txBody>
          <a:bodyPr/>
          <a:lstStyle/>
          <a:p>
            <a:pPr>
              <a:lnSpc>
                <a:spcPct val="80000"/>
              </a:lnSpc>
            </a:pPr>
            <a:r>
              <a:rPr lang="en-US" altLang="zh-CN" sz="2400" smtClean="0"/>
              <a:t> ④</a:t>
            </a:r>
            <a:r>
              <a:rPr lang="zh-CN" altLang="en-US" sz="2400" smtClean="0"/>
              <a:t>短名单方式。为促进其他地区、规模较小或财务和法律地位独立的咨询机构参与竞争，项目评审委员会可在资质预审的基础上形成短名单。进入短名单的条件应包括地域（如各地区应各有几名咨询机构进入短名单）、规模（应有大小规模不等的咨询机构进入短名单）和所有制形式等。</a:t>
            </a:r>
          </a:p>
          <a:p>
            <a:pPr>
              <a:lnSpc>
                <a:spcPct val="80000"/>
              </a:lnSpc>
            </a:pPr>
            <a:r>
              <a:rPr lang="zh-CN" altLang="en-US" sz="2400" smtClean="0"/>
              <a:t>  项目评审委员会应按规定发布项目公告并接受咨询机构提交的意向书和相应的资质证明材料。项目评审委员根据上述短名单条件从提交意向书的咨询机构中选择不多于</a:t>
            </a:r>
            <a:r>
              <a:rPr lang="en-US" altLang="zh-CN" sz="2400" smtClean="0"/>
              <a:t>5</a:t>
            </a:r>
            <a:r>
              <a:rPr lang="zh-CN" altLang="en-US" sz="2400" smtClean="0"/>
              <a:t>家的咨询机构形成短名单，并向进入短名单的咨询机构发送项目文件，邀请其提交项目建议书。</a:t>
            </a:r>
          </a:p>
          <a:p>
            <a:pPr>
              <a:lnSpc>
                <a:spcPct val="80000"/>
              </a:lnSpc>
            </a:pPr>
            <a:r>
              <a:rPr lang="zh-CN" altLang="en-US" sz="2400" smtClean="0"/>
              <a:t>（</a:t>
            </a:r>
            <a:r>
              <a:rPr lang="en-US" altLang="zh-CN" sz="2400" smtClean="0"/>
              <a:t>3</a:t>
            </a:r>
            <a:r>
              <a:rPr lang="zh-CN" altLang="en-US" sz="2400" smtClean="0"/>
              <a:t>）制定任务大纲</a:t>
            </a:r>
          </a:p>
          <a:p>
            <a:pPr>
              <a:lnSpc>
                <a:spcPct val="80000"/>
              </a:lnSpc>
            </a:pPr>
            <a:r>
              <a:rPr lang="zh-CN" altLang="en-US" sz="2400" smtClean="0"/>
              <a:t>由项目委员会负责准备任务大纲，其内容包括项目目的、目标；项目工作的范围；项目背景（包括已经开展了哪些研究）；项目的培训要求；项目所需的服务、调查和数据等；对项目成果的要求（图表、报告、软件等）；政府机构对完成该项目所需人力和时间的初步估计；要求咨询机构提供技术路线、工作计划、进度安排和人员安排等。</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标题 1"/>
          <p:cNvSpPr>
            <a:spLocks noGrp="1" noChangeArrowheads="1"/>
          </p:cNvSpPr>
          <p:nvPr>
            <p:ph type="title"/>
          </p:nvPr>
        </p:nvSpPr>
        <p:spPr/>
        <p:txBody>
          <a:bodyPr/>
          <a:lstStyle/>
          <a:p>
            <a:endParaRPr lang="zh-CN" altLang="en-US" smtClean="0"/>
          </a:p>
        </p:txBody>
      </p:sp>
      <p:sp>
        <p:nvSpPr>
          <p:cNvPr id="56322" name="内容占位符 2"/>
          <p:cNvSpPr>
            <a:spLocks noGrp="1" noChangeArrowheads="1"/>
          </p:cNvSpPr>
          <p:nvPr>
            <p:ph idx="1"/>
          </p:nvPr>
        </p:nvSpPr>
        <p:spPr/>
        <p:txBody>
          <a:bodyPr/>
          <a:lstStyle/>
          <a:p>
            <a:pPr>
              <a:lnSpc>
                <a:spcPct val="80000"/>
              </a:lnSpc>
            </a:pPr>
            <a:r>
              <a:rPr lang="zh-CN" altLang="en-US" sz="2400" smtClean="0"/>
              <a:t> 如果任务大纲在技术上较为复杂，项目委员会难以独立编制任务大纲，可外聘咨询顾问（编制任务大纲的咨询顾问不得参加项目竞争）编制任务大纲。</a:t>
            </a:r>
            <a:endParaRPr lang="en-US" altLang="zh-CN" sz="2400" smtClean="0"/>
          </a:p>
          <a:p>
            <a:pPr>
              <a:lnSpc>
                <a:spcPct val="80000"/>
              </a:lnSpc>
            </a:pPr>
            <a:r>
              <a:rPr lang="zh-CN" altLang="en-US" sz="2400" smtClean="0"/>
              <a:t> （</a:t>
            </a:r>
            <a:r>
              <a:rPr lang="en-US" altLang="zh-CN" sz="2400" smtClean="0"/>
              <a:t>4</a:t>
            </a:r>
            <a:r>
              <a:rPr lang="zh-CN" altLang="en-US" sz="2400" smtClean="0"/>
              <a:t>）制定项目建议书评审标准</a:t>
            </a:r>
          </a:p>
          <a:p>
            <a:pPr>
              <a:lnSpc>
                <a:spcPct val="80000"/>
              </a:lnSpc>
            </a:pPr>
            <a:r>
              <a:rPr lang="zh-CN" altLang="en-US" sz="2400" smtClean="0"/>
              <a:t>  ①项目评审委员会在任务大纲的基础上制定技术建议书的评审标准。项目评审委员会在制定技术建议书评审标准时应考虑咨询机构的工作业绩、技术路线和主要项目成员等关键因素对项目的影响，并确定上述因素的具体分值。</a:t>
            </a:r>
          </a:p>
          <a:p>
            <a:pPr>
              <a:lnSpc>
                <a:spcPct val="80000"/>
              </a:lnSpc>
            </a:pPr>
            <a:r>
              <a:rPr lang="zh-CN" altLang="en-US" sz="2400" smtClean="0"/>
              <a:t>    ②项目评审委员会制定财务建议书评审标准。评审标准中应要求不同咨询机构报出的人员报酬（注明时间单位，该报酬应包括社会保障费用、一般管理费用和其他费用）和直接支出费用具有可比性。对于技术路线未知的项目，可以不考虑财务建议书。</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title"/>
          </p:nvPr>
        </p:nvSpPr>
        <p:spPr/>
        <p:txBody>
          <a:bodyPr/>
          <a:lstStyle/>
          <a:p>
            <a:endParaRPr lang="zh-CN" altLang="zh-CN" smtClean="0"/>
          </a:p>
        </p:txBody>
      </p:sp>
      <p:sp>
        <p:nvSpPr>
          <p:cNvPr id="57346" name="Rectangle 3"/>
          <p:cNvSpPr>
            <a:spLocks noGrp="1" noChangeArrowheads="1"/>
          </p:cNvSpPr>
          <p:nvPr>
            <p:ph idx="1"/>
          </p:nvPr>
        </p:nvSpPr>
        <p:spPr>
          <a:xfrm>
            <a:off x="457200" y="1524000"/>
            <a:ext cx="8229600" cy="4530725"/>
          </a:xfrm>
        </p:spPr>
        <p:txBody>
          <a:bodyPr/>
          <a:lstStyle/>
          <a:p>
            <a:pPr>
              <a:lnSpc>
                <a:spcPct val="80000"/>
              </a:lnSpc>
            </a:pPr>
            <a:r>
              <a:rPr lang="zh-CN" altLang="en-US" sz="2400" smtClean="0"/>
              <a:t> ③项目评审委员会应确定技术建议书和财务建议书各占的权重，进行综合排名。咨询服务项目的技术路线比较复杂，财务建议书往往所占的权重较小，一般应在</a:t>
            </a:r>
            <a:r>
              <a:rPr lang="en-US" altLang="zh-CN" sz="2400" smtClean="0"/>
              <a:t>0</a:t>
            </a:r>
            <a:r>
              <a:rPr lang="zh-CN" altLang="en-US" sz="2400" smtClean="0"/>
              <a:t>％～</a:t>
            </a:r>
            <a:r>
              <a:rPr lang="en-US" altLang="zh-CN" sz="2400" smtClean="0"/>
              <a:t>20</a:t>
            </a:r>
            <a:r>
              <a:rPr lang="zh-CN" altLang="en-US" sz="2400" smtClean="0"/>
              <a:t>％之间。</a:t>
            </a:r>
            <a:endParaRPr lang="en-US" altLang="zh-CN" sz="2400" smtClean="0"/>
          </a:p>
          <a:p>
            <a:pPr>
              <a:lnSpc>
                <a:spcPct val="80000"/>
              </a:lnSpc>
            </a:pPr>
            <a:r>
              <a:rPr lang="zh-CN" altLang="en-US" sz="2400" smtClean="0"/>
              <a:t>（</a:t>
            </a:r>
            <a:r>
              <a:rPr lang="en-US" altLang="zh-CN" sz="2400" smtClean="0"/>
              <a:t>5</a:t>
            </a:r>
            <a:r>
              <a:rPr lang="zh-CN" altLang="en-US" sz="2400" smtClean="0"/>
              <a:t>）准备项目文件</a:t>
            </a:r>
          </a:p>
          <a:p>
            <a:pPr>
              <a:lnSpc>
                <a:spcPct val="80000"/>
              </a:lnSpc>
            </a:pPr>
            <a:r>
              <a:rPr lang="zh-CN" altLang="en-US" sz="2400" smtClean="0"/>
              <a:t>项目委员会负责准备项目文件，包括：</a:t>
            </a:r>
          </a:p>
          <a:p>
            <a:pPr>
              <a:lnSpc>
                <a:spcPct val="80000"/>
              </a:lnSpc>
            </a:pPr>
            <a:r>
              <a:rPr lang="zh-CN" altLang="en-US" sz="2400" smtClean="0"/>
              <a:t>    ①邀请函。其主要内容有政府机构希望以合同形式采购该项咨询服务的基本要求；项目建议书提交的时间、地点、截止日期、收件人和联系方式；主要项目成员不得变更的有效期限；技术建议书和财务建议书分别密封提交的要求及技术建议书和财务建议书的份数；实地考察的安排（如需实地考察）；合同谈判和项目启动的日期；对项目文件进行答疑的程序；准备项目建议书的费用由咨询机构自理的说明；收到项目文件的信息反馈及明确向政府机构表明参加项目竞争的方式。</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标题 1"/>
          <p:cNvSpPr>
            <a:spLocks noGrp="1" noChangeArrowheads="1"/>
          </p:cNvSpPr>
          <p:nvPr>
            <p:ph type="title"/>
          </p:nvPr>
        </p:nvSpPr>
        <p:spPr/>
        <p:txBody>
          <a:bodyPr/>
          <a:lstStyle/>
          <a:p>
            <a:endParaRPr lang="zh-CN" altLang="en-US" smtClean="0"/>
          </a:p>
        </p:txBody>
      </p:sp>
      <p:sp>
        <p:nvSpPr>
          <p:cNvPr id="58370" name="内容占位符 2"/>
          <p:cNvSpPr>
            <a:spLocks noGrp="1" noChangeArrowheads="1"/>
          </p:cNvSpPr>
          <p:nvPr>
            <p:ph idx="1"/>
          </p:nvPr>
        </p:nvSpPr>
        <p:spPr/>
        <p:txBody>
          <a:bodyPr/>
          <a:lstStyle/>
          <a:p>
            <a:pPr>
              <a:lnSpc>
                <a:spcPct val="80000"/>
              </a:lnSpc>
            </a:pPr>
            <a:r>
              <a:rPr lang="zh-CN" altLang="en-US" sz="2400" smtClean="0"/>
              <a:t>  ②任务大纲、选聘程序和项目建议书评审标准。</a:t>
            </a:r>
          </a:p>
          <a:p>
            <a:pPr>
              <a:lnSpc>
                <a:spcPct val="80000"/>
              </a:lnSpc>
            </a:pPr>
            <a:r>
              <a:rPr lang="zh-CN" altLang="en-US" sz="2400" smtClean="0"/>
              <a:t>    ③邀请函附件。其主要内容有技术建议书格式，包括工作计划、人员安排、进度安排、人员简历和咨询机构资历等；财务建议书格式；政府机构准备为该项目提供的服务、设施、设备或人员的详细情况说明；政府出资项目选聘咨询顾问的规定；合同样本。</a:t>
            </a:r>
            <a:endParaRPr lang="en-US" altLang="zh-CN" sz="2400" smtClean="0"/>
          </a:p>
          <a:p>
            <a:pPr>
              <a:lnSpc>
                <a:spcPct val="80000"/>
              </a:lnSpc>
            </a:pPr>
            <a:r>
              <a:rPr lang="zh-CN" altLang="en-US" sz="2400" smtClean="0"/>
              <a:t>由项目工作小组负责将上述所有文件进行汇总，形成完整的项目文件。 </a:t>
            </a:r>
            <a:endParaRPr lang="en-US" altLang="zh-CN" sz="2400" smtClean="0"/>
          </a:p>
          <a:p>
            <a:endParaRPr lang="zh-CN" altLang="en-US" sz="2400" smtClean="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p:nvPr>
        </p:nvSpPr>
        <p:spPr/>
        <p:txBody>
          <a:bodyPr/>
          <a:lstStyle/>
          <a:p>
            <a:endParaRPr lang="zh-CN" altLang="zh-CN" smtClean="0"/>
          </a:p>
        </p:txBody>
      </p:sp>
      <p:sp>
        <p:nvSpPr>
          <p:cNvPr id="59394" name="Rectangle 3"/>
          <p:cNvSpPr>
            <a:spLocks noGrp="1" noChangeArrowheads="1"/>
          </p:cNvSpPr>
          <p:nvPr>
            <p:ph idx="1"/>
          </p:nvPr>
        </p:nvSpPr>
        <p:spPr/>
        <p:txBody>
          <a:bodyPr/>
          <a:lstStyle/>
          <a:p>
            <a:pPr>
              <a:lnSpc>
                <a:spcPct val="80000"/>
              </a:lnSpc>
            </a:pPr>
            <a:r>
              <a:rPr lang="zh-CN" altLang="en-US" sz="2400" smtClean="0"/>
              <a:t>（</a:t>
            </a:r>
            <a:r>
              <a:rPr lang="en-US" altLang="zh-CN" sz="2400" smtClean="0"/>
              <a:t>6</a:t>
            </a:r>
            <a:r>
              <a:rPr lang="zh-CN" altLang="en-US" sz="2400" smtClean="0"/>
              <a:t>）发送项目文件和接受项目建议书</a:t>
            </a:r>
          </a:p>
          <a:p>
            <a:pPr>
              <a:lnSpc>
                <a:spcPct val="80000"/>
              </a:lnSpc>
            </a:pPr>
            <a:r>
              <a:rPr lang="zh-CN" altLang="en-US" sz="2400" smtClean="0"/>
              <a:t>    ①发送项目文件。项目委员会负责向所有符合注册条件、通过资质预审或进入短名单的咨询机构发送项目文件。</a:t>
            </a:r>
          </a:p>
          <a:p>
            <a:pPr>
              <a:lnSpc>
                <a:spcPct val="80000"/>
              </a:lnSpc>
            </a:pPr>
            <a:r>
              <a:rPr lang="zh-CN" altLang="en-US" sz="2400" smtClean="0"/>
              <a:t>  ②项目实地考察。在必要的情况下，项目工作小组应安排咨询机构进行项目实地考察。</a:t>
            </a:r>
          </a:p>
          <a:p>
            <a:pPr>
              <a:lnSpc>
                <a:spcPct val="80000"/>
              </a:lnSpc>
            </a:pPr>
            <a:r>
              <a:rPr lang="zh-CN" altLang="en-US" sz="2400" smtClean="0"/>
              <a:t>  ③答疑。项目委员会负责受理并解答关于项目文件，包括任务大纲和其他文件的疑问。所有提问和答复均应以书面形式通知所有准备提交项目建议书的咨询机构。</a:t>
            </a:r>
          </a:p>
          <a:p>
            <a:pPr>
              <a:lnSpc>
                <a:spcPct val="80000"/>
              </a:lnSpc>
            </a:pPr>
            <a:r>
              <a:rPr lang="zh-CN" altLang="en-US" sz="2400" smtClean="0"/>
              <a:t>  ④准备项目建议书。咨询机构应根据项目文件的要求准备项目建议书。咨询机构在准备项目建议书时可参考有关咨询机构（顾问）的注意事项。</a:t>
            </a:r>
          </a:p>
          <a:p>
            <a:pPr>
              <a:lnSpc>
                <a:spcPct val="80000"/>
              </a:lnSpc>
            </a:pPr>
            <a:r>
              <a:rPr lang="zh-CN" altLang="en-US" sz="2400" smtClean="0"/>
              <a:t> ⑤接受项目建议书。项目委员会接受咨询机构提交的项目建议书并保证其在开启前的安全和保障。</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p:nvPr>
        </p:nvSpPr>
        <p:spPr/>
        <p:txBody>
          <a:bodyPr/>
          <a:lstStyle/>
          <a:p>
            <a:r>
              <a:rPr lang="en-US" altLang="zh-CN" sz="3400" b="1" smtClean="0"/>
              <a:t>4.3.3 </a:t>
            </a:r>
            <a:r>
              <a:rPr lang="zh-CN" altLang="en-US" sz="3400" b="1" smtClean="0"/>
              <a:t>技术采购</a:t>
            </a:r>
            <a:br>
              <a:rPr lang="zh-CN" altLang="en-US" sz="3400" b="1" smtClean="0"/>
            </a:br>
            <a:endParaRPr lang="zh-CN" altLang="en-US" sz="3400" b="1" smtClean="0"/>
          </a:p>
        </p:txBody>
      </p:sp>
      <p:sp>
        <p:nvSpPr>
          <p:cNvPr id="60418" name="Rectangle 3"/>
          <p:cNvSpPr>
            <a:spLocks noGrp="1" noChangeArrowheads="1"/>
          </p:cNvSpPr>
          <p:nvPr>
            <p:ph idx="1"/>
          </p:nvPr>
        </p:nvSpPr>
        <p:spPr/>
        <p:txBody>
          <a:bodyPr/>
          <a:lstStyle/>
          <a:p>
            <a:pPr>
              <a:lnSpc>
                <a:spcPct val="80000"/>
              </a:lnSpc>
            </a:pPr>
            <a:r>
              <a:rPr lang="en-US" altLang="zh-CN" sz="2400" smtClean="0"/>
              <a:t> </a:t>
            </a:r>
            <a:r>
              <a:rPr lang="zh-CN" altLang="en-US" sz="2400" smtClean="0"/>
              <a:t>技术采购包括技术转让、技术咨询、技术服务、委托开发和合作开发等多种形式。技术转让包括专利权转让、专利申请权转让、技术秘密转让和专利实施许可等。技术咨询包括就特定技术项目提供可行性论证、技术预测、专题技术调查、分析评价报告等。</a:t>
            </a:r>
          </a:p>
          <a:p>
            <a:pPr>
              <a:lnSpc>
                <a:spcPct val="80000"/>
              </a:lnSpc>
            </a:pPr>
            <a:r>
              <a:rPr lang="zh-CN" altLang="en-US" sz="2400" smtClean="0"/>
              <a:t>    技术服务是指当事人一方以技术知识为另一方解决特定技术问题，主要涉及委托开发与合作开发。</a:t>
            </a:r>
          </a:p>
          <a:p>
            <a:pPr>
              <a:lnSpc>
                <a:spcPct val="80000"/>
              </a:lnSpc>
            </a:pPr>
            <a:r>
              <a:rPr lang="zh-CN" altLang="en-US" sz="2400" smtClean="0"/>
              <a:t>    委托开发的委托人应当按照约定支付研究开发经费和报酬，提供技术资料、原始数据，完成协作事项，接受研究开发成果。委托开发的研究开发人应当按照约定制定和实施研究开发计划，合理使用研究开发经费，按期完成研究开发工作，交付研究开发成果，提供有关的技术资料和必要的技术指导，帮助委托人掌握研究开发成果。委托人违反约定造成研究开发工作停滞、延误或者失败的，应当承担违约责任。研究开发人违反约定造成研究开发工作停滞、延误或者失败的，应当承担违约责任。</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标题 1"/>
          <p:cNvSpPr>
            <a:spLocks noGrp="1" noChangeArrowheads="1"/>
          </p:cNvSpPr>
          <p:nvPr>
            <p:ph type="title"/>
          </p:nvPr>
        </p:nvSpPr>
        <p:spPr/>
        <p:txBody>
          <a:bodyPr/>
          <a:lstStyle/>
          <a:p>
            <a:endParaRPr lang="zh-CN" altLang="en-US" smtClean="0"/>
          </a:p>
        </p:txBody>
      </p:sp>
      <p:sp>
        <p:nvSpPr>
          <p:cNvPr id="61442" name="内容占位符 2"/>
          <p:cNvSpPr>
            <a:spLocks noGrp="1" noChangeArrowheads="1"/>
          </p:cNvSpPr>
          <p:nvPr>
            <p:ph idx="1"/>
          </p:nvPr>
        </p:nvSpPr>
        <p:spPr/>
        <p:txBody>
          <a:bodyPr/>
          <a:lstStyle/>
          <a:p>
            <a:pPr>
              <a:lnSpc>
                <a:spcPct val="80000"/>
              </a:lnSpc>
            </a:pPr>
            <a:r>
              <a:rPr lang="zh-CN" altLang="en-US" sz="2400" smtClean="0"/>
              <a:t> 合作开发的当事人应当按照约定进行投资（包括以技术进行投资），分工参与研究开发工作，协作配合研究开发工作。合作开发合同的当事人违反约定造成研究开发工作停滞、延误或者失败的，应当承担违约责任。</a:t>
            </a:r>
          </a:p>
          <a:p>
            <a:pPr>
              <a:lnSpc>
                <a:spcPct val="80000"/>
              </a:lnSpc>
            </a:pPr>
            <a:r>
              <a:rPr lang="zh-CN" altLang="en-US" sz="2400" smtClean="0"/>
              <a:t>    委托开发和合作开发的技术成果归属问题有很大不同。</a:t>
            </a:r>
          </a:p>
          <a:p>
            <a:pPr>
              <a:lnSpc>
                <a:spcPct val="80000"/>
              </a:lnSpc>
            </a:pPr>
            <a:r>
              <a:rPr lang="zh-CN" altLang="en-US" sz="2400" smtClean="0"/>
              <a:t>    </a:t>
            </a:r>
            <a:r>
              <a:rPr lang="en-US" altLang="zh-CN" sz="2400" smtClean="0"/>
              <a:t>《</a:t>
            </a:r>
            <a:r>
              <a:rPr lang="zh-CN" altLang="en-US" sz="2400" smtClean="0"/>
              <a:t>中华人民共和国合同法</a:t>
            </a:r>
            <a:r>
              <a:rPr lang="en-US" altLang="zh-CN" sz="2400" smtClean="0"/>
              <a:t>》</a:t>
            </a:r>
            <a:r>
              <a:rPr lang="zh-CN" altLang="en-US" sz="2400" smtClean="0"/>
              <a:t>规定，委托开发完成的发明创造，除当事人另有约定的以外，申请专利的权利属于研究开发人。研究开发人取得专利权的，委托人可以免费实施该专利。研究开发人转让专利申请权的，委托人享有以同等条件优先受让的权利。</a:t>
            </a:r>
            <a:endParaRPr lang="en-US" altLang="zh-CN" sz="2400" smtClean="0"/>
          </a:p>
          <a:p>
            <a:pPr>
              <a:lnSpc>
                <a:spcPct val="80000"/>
              </a:lnSpc>
            </a:pPr>
            <a:endParaRPr lang="zh-CN" altLang="en-US" sz="2400" smtClean="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ChangeArrowheads="1"/>
          </p:cNvSpPr>
          <p:nvPr>
            <p:ph type="title"/>
          </p:nvPr>
        </p:nvSpPr>
        <p:spPr/>
        <p:txBody>
          <a:bodyPr/>
          <a:lstStyle/>
          <a:p>
            <a:endParaRPr lang="zh-CN" altLang="zh-CN" smtClean="0"/>
          </a:p>
        </p:txBody>
      </p:sp>
      <p:sp>
        <p:nvSpPr>
          <p:cNvPr id="62466" name="Rectangle 3"/>
          <p:cNvSpPr>
            <a:spLocks noGrp="1" noChangeArrowheads="1"/>
          </p:cNvSpPr>
          <p:nvPr>
            <p:ph idx="1"/>
          </p:nvPr>
        </p:nvSpPr>
        <p:spPr/>
        <p:txBody>
          <a:bodyPr/>
          <a:lstStyle/>
          <a:p>
            <a:r>
              <a:rPr lang="en-US" altLang="zh-CN" sz="2800" smtClean="0"/>
              <a:t>《</a:t>
            </a:r>
            <a:r>
              <a:rPr lang="zh-CN" altLang="en-US" sz="2800" smtClean="0"/>
              <a:t>中华人民共和国合同法</a:t>
            </a:r>
            <a:r>
              <a:rPr lang="en-US" altLang="zh-CN" sz="2800" smtClean="0"/>
              <a:t>》</a:t>
            </a:r>
            <a:r>
              <a:rPr lang="zh-CN" altLang="en-US" sz="2800" smtClean="0"/>
              <a:t>规定，合作开发完成的发明创造，除当事人另有约定的以外，申请专利的权利属于合作开发的当事人共有。当事人一方转让其共有的专利申请权的，其他各方享有以同等条件优先受让的权利。合作开发的当事人一方声明放弃其共有的专利申请权的，可以由另一方单独申请或者由其他各方共同申请。申请人取得专利权的，放弃专利申请权的一方可以免费实施该专利。合作开发的当事人一方不同意申请专利的，另一方或者其他各方不得申请专利。</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p:nvPr>
        </p:nvSpPr>
        <p:spPr/>
        <p:txBody>
          <a:bodyPr/>
          <a:lstStyle/>
          <a:p>
            <a:endParaRPr lang="zh-CN" altLang="zh-CN" smtClean="0"/>
          </a:p>
        </p:txBody>
      </p:sp>
      <p:sp>
        <p:nvSpPr>
          <p:cNvPr id="63490" name="Rectangle 3"/>
          <p:cNvSpPr>
            <a:spLocks noGrp="1" noChangeArrowheads="1"/>
          </p:cNvSpPr>
          <p:nvPr>
            <p:ph idx="1"/>
          </p:nvPr>
        </p:nvSpPr>
        <p:spPr/>
        <p:txBody>
          <a:bodyPr/>
          <a:lstStyle/>
          <a:p>
            <a:pPr>
              <a:lnSpc>
                <a:spcPct val="80000"/>
              </a:lnSpc>
            </a:pPr>
            <a:r>
              <a:rPr lang="en-US" altLang="zh-CN" sz="2400" smtClean="0"/>
              <a:t> </a:t>
            </a:r>
            <a:r>
              <a:rPr lang="zh-CN" altLang="en-US" sz="2400" smtClean="0"/>
              <a:t>无论是委托开发还是合作开发，当事人均应签订详细的技术合同。技术合同的内容由当事人约定，但一般应包括以下条款：</a:t>
            </a:r>
          </a:p>
          <a:p>
            <a:pPr>
              <a:lnSpc>
                <a:spcPct val="80000"/>
              </a:lnSpc>
            </a:pPr>
            <a:r>
              <a:rPr lang="zh-CN" altLang="en-US" sz="2400" smtClean="0"/>
              <a:t>    （</a:t>
            </a:r>
            <a:r>
              <a:rPr lang="en-US" altLang="zh-CN" sz="2400" smtClean="0"/>
              <a:t>1</a:t>
            </a:r>
            <a:r>
              <a:rPr lang="zh-CN" altLang="en-US" sz="2400" smtClean="0"/>
              <a:t>）项目名称。</a:t>
            </a:r>
          </a:p>
          <a:p>
            <a:pPr>
              <a:lnSpc>
                <a:spcPct val="80000"/>
              </a:lnSpc>
            </a:pPr>
            <a:r>
              <a:rPr lang="zh-CN" altLang="en-US" sz="2400" smtClean="0"/>
              <a:t>    （</a:t>
            </a:r>
            <a:r>
              <a:rPr lang="en-US" altLang="zh-CN" sz="2400" smtClean="0"/>
              <a:t>2</a:t>
            </a:r>
            <a:r>
              <a:rPr lang="zh-CN" altLang="en-US" sz="2400" smtClean="0"/>
              <a:t>）标的的内容、范围和要求。</a:t>
            </a:r>
          </a:p>
          <a:p>
            <a:pPr>
              <a:lnSpc>
                <a:spcPct val="80000"/>
              </a:lnSpc>
            </a:pPr>
            <a:r>
              <a:rPr lang="zh-CN" altLang="en-US" sz="2400" smtClean="0"/>
              <a:t>    （</a:t>
            </a:r>
            <a:r>
              <a:rPr lang="en-US" altLang="zh-CN" sz="2400" smtClean="0"/>
              <a:t>3</a:t>
            </a:r>
            <a:r>
              <a:rPr lang="zh-CN" altLang="en-US" sz="2400" smtClean="0"/>
              <a:t>）履行的计划、进度、期限、地点、地域和方式。</a:t>
            </a:r>
          </a:p>
          <a:p>
            <a:pPr>
              <a:lnSpc>
                <a:spcPct val="80000"/>
              </a:lnSpc>
            </a:pPr>
            <a:r>
              <a:rPr lang="zh-CN" altLang="en-US" sz="2400" smtClean="0"/>
              <a:t>    （</a:t>
            </a:r>
            <a:r>
              <a:rPr lang="en-US" altLang="zh-CN" sz="2400" smtClean="0"/>
              <a:t>4</a:t>
            </a:r>
            <a:r>
              <a:rPr lang="zh-CN" altLang="en-US" sz="2400" smtClean="0"/>
              <a:t>）技术情报和资料的保密。</a:t>
            </a:r>
          </a:p>
          <a:p>
            <a:pPr>
              <a:lnSpc>
                <a:spcPct val="80000"/>
              </a:lnSpc>
            </a:pPr>
            <a:r>
              <a:rPr lang="zh-CN" altLang="en-US" sz="2400" smtClean="0"/>
              <a:t>    （</a:t>
            </a:r>
            <a:r>
              <a:rPr lang="en-US" altLang="zh-CN" sz="2400" smtClean="0"/>
              <a:t>5</a:t>
            </a:r>
            <a:r>
              <a:rPr lang="zh-CN" altLang="en-US" sz="2400" smtClean="0"/>
              <a:t>）风险责任的承担。</a:t>
            </a:r>
          </a:p>
          <a:p>
            <a:pPr>
              <a:lnSpc>
                <a:spcPct val="80000"/>
              </a:lnSpc>
            </a:pPr>
            <a:r>
              <a:rPr lang="zh-CN" altLang="en-US" sz="2400" smtClean="0"/>
              <a:t>    （</a:t>
            </a:r>
            <a:r>
              <a:rPr lang="en-US" altLang="zh-CN" sz="2400" smtClean="0"/>
              <a:t>6</a:t>
            </a:r>
            <a:r>
              <a:rPr lang="zh-CN" altLang="en-US" sz="2400" smtClean="0"/>
              <a:t>）技术成果的归属和收益的分成办法。</a:t>
            </a:r>
          </a:p>
          <a:p>
            <a:pPr>
              <a:lnSpc>
                <a:spcPct val="80000"/>
              </a:lnSpc>
            </a:pPr>
            <a:r>
              <a:rPr lang="zh-CN" altLang="en-US" sz="2400" smtClean="0"/>
              <a:t>    （</a:t>
            </a:r>
            <a:r>
              <a:rPr lang="en-US" altLang="zh-CN" sz="2400" smtClean="0"/>
              <a:t>7</a:t>
            </a:r>
            <a:r>
              <a:rPr lang="zh-CN" altLang="en-US" sz="2400" smtClean="0"/>
              <a:t>）验收标准和方法。</a:t>
            </a:r>
          </a:p>
          <a:p>
            <a:pPr>
              <a:lnSpc>
                <a:spcPct val="80000"/>
              </a:lnSpc>
            </a:pPr>
            <a:r>
              <a:rPr lang="zh-CN" altLang="en-US" sz="2400" smtClean="0"/>
              <a:t>    （</a:t>
            </a:r>
            <a:r>
              <a:rPr lang="en-US" altLang="zh-CN" sz="2400" smtClean="0"/>
              <a:t>8</a:t>
            </a:r>
            <a:r>
              <a:rPr lang="zh-CN" altLang="en-US" sz="2400" smtClean="0"/>
              <a:t>）价款、报酬或者使用费及其支付方式。</a:t>
            </a:r>
            <a:endParaRPr lang="en-US" altLang="zh-CN" sz="2400" smtClean="0"/>
          </a:p>
          <a:p>
            <a:pPr>
              <a:lnSpc>
                <a:spcPct val="80000"/>
              </a:lnSpc>
            </a:pPr>
            <a:r>
              <a:rPr lang="zh-CN" altLang="en-US" sz="2400" smtClean="0"/>
              <a:t>    （</a:t>
            </a:r>
            <a:r>
              <a:rPr lang="en-US" altLang="zh-CN" sz="2400" smtClean="0"/>
              <a:t>9</a:t>
            </a:r>
            <a:r>
              <a:rPr lang="zh-CN" altLang="en-US" sz="2400" smtClean="0"/>
              <a:t>）违约金或者损失赔偿的计算方法。</a:t>
            </a:r>
          </a:p>
          <a:p>
            <a:pPr>
              <a:lnSpc>
                <a:spcPct val="80000"/>
              </a:lnSpc>
            </a:pPr>
            <a:r>
              <a:rPr lang="zh-CN" altLang="en-US" sz="2400" smtClean="0"/>
              <a:t>    （</a:t>
            </a:r>
            <a:r>
              <a:rPr lang="en-US" altLang="zh-CN" sz="2400" smtClean="0"/>
              <a:t>10</a:t>
            </a:r>
            <a:r>
              <a:rPr lang="zh-CN" altLang="en-US" sz="2400" smtClean="0"/>
              <a:t>）解决争议的方法。</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标题 1"/>
          <p:cNvSpPr>
            <a:spLocks noGrp="1" noChangeArrowheads="1"/>
          </p:cNvSpPr>
          <p:nvPr>
            <p:ph type="title"/>
          </p:nvPr>
        </p:nvSpPr>
        <p:spPr/>
        <p:txBody>
          <a:bodyPr/>
          <a:lstStyle/>
          <a:p>
            <a:endParaRPr lang="zh-CN" altLang="en-US" smtClean="0"/>
          </a:p>
        </p:txBody>
      </p:sp>
      <p:sp>
        <p:nvSpPr>
          <p:cNvPr id="64514" name="内容占位符 2"/>
          <p:cNvSpPr>
            <a:spLocks noGrp="1" noChangeArrowheads="1"/>
          </p:cNvSpPr>
          <p:nvPr>
            <p:ph idx="1"/>
          </p:nvPr>
        </p:nvSpPr>
        <p:spPr>
          <a:xfrm>
            <a:off x="457200" y="1489075"/>
            <a:ext cx="8229600" cy="4530725"/>
          </a:xfrm>
        </p:spPr>
        <p:txBody>
          <a:bodyPr/>
          <a:lstStyle/>
          <a:p>
            <a:pPr>
              <a:lnSpc>
                <a:spcPct val="80000"/>
              </a:lnSpc>
            </a:pPr>
            <a:r>
              <a:rPr lang="zh-CN" altLang="en-US" sz="2400" smtClean="0"/>
              <a:t>（</a:t>
            </a:r>
            <a:r>
              <a:rPr lang="en-US" altLang="zh-CN" sz="2400" smtClean="0"/>
              <a:t>11</a:t>
            </a:r>
            <a:r>
              <a:rPr lang="zh-CN" altLang="en-US" sz="2400" smtClean="0"/>
              <a:t>）名词和术语的解释。</a:t>
            </a:r>
          </a:p>
          <a:p>
            <a:pPr>
              <a:lnSpc>
                <a:spcPct val="80000"/>
              </a:lnSpc>
            </a:pPr>
            <a:r>
              <a:rPr lang="zh-CN" altLang="en-US" sz="2400" smtClean="0"/>
              <a:t>    与履行合同有关的技术背景资料、可行性论证和技术评价报告、项目任务书和计划书、技术标准、技术规范、原始设计和工艺文件，以及其他技术文档，按照当事人的约定可以作为合同的组成部分。</a:t>
            </a:r>
          </a:p>
          <a:p>
            <a:pPr>
              <a:lnSpc>
                <a:spcPct val="80000"/>
              </a:lnSpc>
            </a:pPr>
            <a:r>
              <a:rPr lang="zh-CN" altLang="en-US" sz="2400" smtClean="0"/>
              <a:t>    技术合同涉及专利的，应当注明发明创造的名称、专利申请人和专利权人、申请日期、申请号、专利号，以及专利权的有效期限。</a:t>
            </a:r>
          </a:p>
          <a:p>
            <a:pPr>
              <a:lnSpc>
                <a:spcPct val="80000"/>
              </a:lnSpc>
            </a:pPr>
            <a:r>
              <a:rPr lang="zh-CN" altLang="en-US" sz="2400" smtClean="0"/>
              <a:t>    技术合同价款、报酬或者使用费的支付方式由当事人约定，可以采取一次总算、一次总付或者一次总算、分期支付，也可以采取提成支付或者提成支付附加预付入门费的方式。</a:t>
            </a:r>
          </a:p>
          <a:p>
            <a:pPr>
              <a:lnSpc>
                <a:spcPct val="80000"/>
              </a:lnSpc>
            </a:pPr>
            <a:r>
              <a:rPr lang="zh-CN" altLang="en-US" sz="2400" smtClean="0"/>
              <a:t>    约定提成支付的，可以按照产品价格、实施专利和使用技术秘密后新增的产值、利润或者产品销售额的一定比例提成，也可以按照约定的其他方式计算。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title"/>
          </p:nvPr>
        </p:nvSpPr>
        <p:spPr/>
        <p:txBody>
          <a:bodyPr/>
          <a:lstStyle/>
          <a:p>
            <a:r>
              <a:rPr lang="en-US" altLang="zh-CN" sz="3400" b="1" smtClean="0"/>
              <a:t>4.1</a:t>
            </a:r>
            <a:r>
              <a:rPr lang="zh-CN" altLang="en-US" sz="3400" b="1" smtClean="0"/>
              <a:t>工程采购</a:t>
            </a:r>
            <a:br>
              <a:rPr lang="zh-CN" altLang="en-US" sz="3400" b="1" smtClean="0"/>
            </a:br>
            <a:endParaRPr lang="zh-CN" altLang="en-US" sz="3400" b="1" smtClean="0"/>
          </a:p>
        </p:txBody>
      </p:sp>
      <p:sp>
        <p:nvSpPr>
          <p:cNvPr id="10242" name="Rectangle 3"/>
          <p:cNvSpPr>
            <a:spLocks noGrp="1" noChangeArrowheads="1"/>
          </p:cNvSpPr>
          <p:nvPr>
            <p:ph idx="1"/>
          </p:nvPr>
        </p:nvSpPr>
        <p:spPr/>
        <p:txBody>
          <a:bodyPr/>
          <a:lstStyle/>
          <a:p>
            <a:r>
              <a:rPr lang="en-US" altLang="zh-CN" smtClean="0"/>
              <a:t> </a:t>
            </a:r>
            <a:r>
              <a:rPr lang="zh-CN" altLang="en-US" smtClean="0"/>
              <a:t>工程采购又称物联网建设工程采购，是一种有形的采购，通过招标或其他商定的方式选择工程承包单位，即选定合格的承包商担任项目工程施工任务。例如，修建大型数据物联网服务中心、物联网机房的土建工程、海底光缆工程等，并包括与之相关的服务，如人员培训、设备维修等。</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ChangeArrowheads="1"/>
          </p:cNvSpPr>
          <p:nvPr>
            <p:ph type="title"/>
          </p:nvPr>
        </p:nvSpPr>
        <p:spPr/>
        <p:txBody>
          <a:bodyPr/>
          <a:lstStyle/>
          <a:p>
            <a:r>
              <a:rPr lang="en-US" altLang="zh-CN" sz="3400" b="1" smtClean="0"/>
              <a:t>4.3.4 </a:t>
            </a:r>
            <a:r>
              <a:rPr lang="zh-CN" altLang="en-US" sz="3400" b="1" smtClean="0"/>
              <a:t>外包服务</a:t>
            </a:r>
            <a:br>
              <a:rPr lang="zh-CN" altLang="en-US" sz="3400" b="1" smtClean="0"/>
            </a:br>
            <a:endParaRPr lang="zh-CN" altLang="en-US" sz="3400" b="1" smtClean="0"/>
          </a:p>
        </p:txBody>
      </p:sp>
      <p:sp>
        <p:nvSpPr>
          <p:cNvPr id="65538" name="Rectangle 3"/>
          <p:cNvSpPr>
            <a:spLocks noGrp="1" noChangeArrowheads="1"/>
          </p:cNvSpPr>
          <p:nvPr>
            <p:ph idx="1"/>
          </p:nvPr>
        </p:nvSpPr>
        <p:spPr/>
        <p:txBody>
          <a:bodyPr/>
          <a:lstStyle/>
          <a:p>
            <a:pPr>
              <a:lnSpc>
                <a:spcPct val="80000"/>
              </a:lnSpc>
            </a:pPr>
            <a:r>
              <a:rPr lang="en-US" altLang="zh-CN" sz="2400" smtClean="0"/>
              <a:t> </a:t>
            </a:r>
            <a:r>
              <a:rPr lang="zh-CN" altLang="en-US" sz="2400" smtClean="0"/>
              <a:t>外包是企业利用外部的专业资源为己服务，从而达到降低成本、提高效率、充分发挥自身核心竞争力乃至增强自身应变能力的一种管理模式，同时也是现代社会非常重要的一种商业模式。企业将业务外包这一措施利弊并存。</a:t>
            </a:r>
          </a:p>
          <a:p>
            <a:pPr>
              <a:lnSpc>
                <a:spcPct val="80000"/>
              </a:lnSpc>
            </a:pPr>
            <a:r>
              <a:rPr lang="zh-CN" altLang="en-US" sz="2400" smtClean="0"/>
              <a:t>  企业实施外包后带来的主要利益包括降低服务成本、专注于核心服务、品质改善和专业知识获取等。</a:t>
            </a:r>
          </a:p>
          <a:p>
            <a:pPr>
              <a:lnSpc>
                <a:spcPct val="80000"/>
              </a:lnSpc>
            </a:pPr>
            <a:r>
              <a:rPr lang="zh-CN" altLang="en-US" sz="2400" smtClean="0"/>
              <a:t>  外包带来的将不总是正面利益，其负面影响主要表现如下：</a:t>
            </a:r>
          </a:p>
          <a:p>
            <a:pPr>
              <a:lnSpc>
                <a:spcPct val="80000"/>
              </a:lnSpc>
            </a:pPr>
            <a:r>
              <a:rPr lang="zh-CN" altLang="en-US" sz="2400" smtClean="0"/>
              <a:t>  　①无法达到预期的成本降低目标。</a:t>
            </a:r>
          </a:p>
          <a:p>
            <a:pPr>
              <a:lnSpc>
                <a:spcPct val="80000"/>
              </a:lnSpc>
            </a:pPr>
            <a:r>
              <a:rPr lang="zh-CN" altLang="en-US" sz="2400" smtClean="0"/>
              <a:t>  　②以前内部自行管理领域的整体品质降低。</a:t>
            </a:r>
          </a:p>
          <a:p>
            <a:pPr>
              <a:lnSpc>
                <a:spcPct val="80000"/>
              </a:lnSpc>
            </a:pPr>
            <a:r>
              <a:rPr lang="zh-CN" altLang="en-US" sz="2400" smtClean="0"/>
              <a:t>  　③未和服务供应商达成真正的合作关系。</a:t>
            </a:r>
          </a:p>
          <a:p>
            <a:pPr>
              <a:lnSpc>
                <a:spcPct val="80000"/>
              </a:lnSpc>
            </a:pPr>
            <a:r>
              <a:rPr lang="zh-CN" altLang="en-US" sz="2400" smtClean="0"/>
              <a:t>  　④无法借机开拓出满足客户新层次需求和符合弹性运作需求的机会。</a:t>
            </a:r>
          </a:p>
          <a:p>
            <a:pPr>
              <a:lnSpc>
                <a:spcPct val="80000"/>
              </a:lnSpc>
            </a:pPr>
            <a:r>
              <a:rPr lang="zh-CN" altLang="en-US" sz="2400" smtClean="0"/>
              <a:t>  　⑤企业内部知识流失。</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标题 1"/>
          <p:cNvSpPr>
            <a:spLocks noGrp="1" noChangeArrowheads="1"/>
          </p:cNvSpPr>
          <p:nvPr>
            <p:ph type="title"/>
          </p:nvPr>
        </p:nvSpPr>
        <p:spPr/>
        <p:txBody>
          <a:bodyPr/>
          <a:lstStyle/>
          <a:p>
            <a:endParaRPr lang="zh-CN" altLang="en-US" smtClean="0"/>
          </a:p>
        </p:txBody>
      </p:sp>
      <p:sp>
        <p:nvSpPr>
          <p:cNvPr id="66562" name="内容占位符 2"/>
          <p:cNvSpPr>
            <a:spLocks noGrp="1" noChangeArrowheads="1"/>
          </p:cNvSpPr>
          <p:nvPr>
            <p:ph idx="1"/>
          </p:nvPr>
        </p:nvSpPr>
        <p:spPr/>
        <p:txBody>
          <a:bodyPr/>
          <a:lstStyle/>
          <a:p>
            <a:pPr>
              <a:lnSpc>
                <a:spcPct val="80000"/>
              </a:lnSpc>
            </a:pPr>
            <a:r>
              <a:rPr lang="zh-CN" altLang="en-US" sz="2400" smtClean="0"/>
              <a:t> 在进行自制</a:t>
            </a:r>
            <a:r>
              <a:rPr lang="en-US" altLang="zh-CN" sz="2400" smtClean="0"/>
              <a:t>/</a:t>
            </a:r>
            <a:r>
              <a:rPr lang="zh-CN" altLang="en-US" sz="2400" smtClean="0"/>
              <a:t>外购分析时，有时项目的执行组织可能有能力自制，但是可能与其他项目有冲突或自制成本明显高于外购，在这些情况下项目需要从外部采购，以兑现进度承诺。</a:t>
            </a:r>
          </a:p>
          <a:p>
            <a:pPr>
              <a:lnSpc>
                <a:spcPct val="80000"/>
              </a:lnSpc>
            </a:pPr>
            <a:r>
              <a:rPr lang="zh-CN" altLang="en-US" sz="2400" smtClean="0"/>
              <a:t>  任何预算限制都可能是影响自制</a:t>
            </a:r>
            <a:r>
              <a:rPr lang="en-US" altLang="zh-CN" sz="2400" smtClean="0"/>
              <a:t>/</a:t>
            </a:r>
            <a:r>
              <a:rPr lang="zh-CN" altLang="en-US" sz="2400" smtClean="0"/>
              <a:t>外购决定的因素。如果决定购买，还要进一步决定是购买还是租借。自制</a:t>
            </a:r>
            <a:r>
              <a:rPr lang="en-US" altLang="zh-CN" sz="2400" smtClean="0"/>
              <a:t>/</a:t>
            </a:r>
            <a:r>
              <a:rPr lang="zh-CN" altLang="en-US" sz="2400" smtClean="0"/>
              <a:t>外购分析应该考虑所有相关的成本，无论是直接成本还是间接成本。例如，在考虑外购时，分析应包括购买该项产品实际支付的直接成本，也应包括购买过程中产生的间接成本。</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ChangeArrowheads="1"/>
          </p:cNvSpPr>
          <p:nvPr>
            <p:ph type="title"/>
          </p:nvPr>
        </p:nvSpPr>
        <p:spPr/>
        <p:txBody>
          <a:bodyPr/>
          <a:lstStyle/>
          <a:p>
            <a:r>
              <a:rPr lang="zh-CN" altLang="en-US" sz="3400" b="1" u="sng" smtClean="0"/>
              <a:t>本章小结</a:t>
            </a:r>
            <a:r>
              <a:rPr lang="zh-CN" altLang="en-US" sz="3400" b="1" smtClean="0"/>
              <a:t/>
            </a:r>
            <a:br>
              <a:rPr lang="zh-CN" altLang="en-US" sz="3400" b="1" smtClean="0"/>
            </a:br>
            <a:endParaRPr lang="zh-CN" altLang="en-US" sz="3400" b="1" smtClean="0"/>
          </a:p>
        </p:txBody>
      </p:sp>
      <p:sp>
        <p:nvSpPr>
          <p:cNvPr id="67586" name="Rectangle 3"/>
          <p:cNvSpPr>
            <a:spLocks noGrp="1" noChangeArrowheads="1"/>
          </p:cNvSpPr>
          <p:nvPr>
            <p:ph idx="1"/>
          </p:nvPr>
        </p:nvSpPr>
        <p:spPr>
          <a:xfrm>
            <a:off x="457200" y="1219200"/>
            <a:ext cx="8229600" cy="4530725"/>
          </a:xfrm>
        </p:spPr>
        <p:txBody>
          <a:bodyPr/>
          <a:lstStyle/>
          <a:p>
            <a:pPr>
              <a:lnSpc>
                <a:spcPct val="80000"/>
              </a:lnSpc>
            </a:pPr>
            <a:r>
              <a:rPr lang="zh-CN" altLang="en-US" sz="2400" smtClean="0"/>
              <a:t>现代项目管理给项目采购管理赋予了全新的概念。这里所指的“采购”不仅仅是原来意义上的“货物商品的采购”，而是一个更加广泛的范畴。世界银行将项目采购分为工程采购、货物采购和咨询服务采购，这种分类与</a:t>
            </a:r>
            <a:r>
              <a:rPr lang="en-US" altLang="zh-CN" sz="2400" smtClean="0"/>
              <a:t>《</a:t>
            </a:r>
            <a:r>
              <a:rPr lang="zh-CN" altLang="en-US" sz="2400" smtClean="0"/>
              <a:t>中华人民共和国政府采购法</a:t>
            </a:r>
            <a:r>
              <a:rPr lang="en-US" altLang="zh-CN" sz="2400" smtClean="0"/>
              <a:t>》</a:t>
            </a:r>
            <a:r>
              <a:rPr lang="zh-CN" altLang="en-US" sz="2400" smtClean="0"/>
              <a:t>对项目采购的分类相一致。</a:t>
            </a:r>
          </a:p>
          <a:p>
            <a:pPr>
              <a:lnSpc>
                <a:spcPct val="80000"/>
              </a:lnSpc>
            </a:pPr>
            <a:r>
              <a:rPr lang="zh-CN" altLang="en-US" sz="2400" smtClean="0"/>
              <a:t>工程采购又称土建工程采购，是一种有形的采购，通过招标或其他商定的方式选择工程承包单位，即选定合格的承包商担任项目工程施工任务。</a:t>
            </a:r>
          </a:p>
          <a:p>
            <a:pPr>
              <a:lnSpc>
                <a:spcPct val="80000"/>
              </a:lnSpc>
            </a:pPr>
            <a:r>
              <a:rPr lang="zh-CN" altLang="en-US" sz="2400" smtClean="0"/>
              <a:t>政府采购法规定，凡是政府机关、事业单位和团体组织等使用财政性资金从事工程建设的，应纳入政府采购法调整范围。政府采购应采用以下方式：（</a:t>
            </a:r>
            <a:r>
              <a:rPr lang="en-US" altLang="zh-CN" sz="2400" smtClean="0"/>
              <a:t>1</a:t>
            </a:r>
            <a:r>
              <a:rPr lang="zh-CN" altLang="en-US" sz="2400" smtClean="0"/>
              <a:t>）公开招标。（</a:t>
            </a:r>
            <a:r>
              <a:rPr lang="en-US" altLang="zh-CN" sz="2400" smtClean="0"/>
              <a:t>2</a:t>
            </a:r>
            <a:r>
              <a:rPr lang="zh-CN" altLang="en-US" sz="2400" smtClean="0"/>
              <a:t>）邀请招标。 （</a:t>
            </a:r>
            <a:r>
              <a:rPr lang="en-US" altLang="zh-CN" sz="2400" smtClean="0"/>
              <a:t>3</a:t>
            </a:r>
            <a:r>
              <a:rPr lang="zh-CN" altLang="en-US" sz="2400" smtClean="0"/>
              <a:t>）竞争性谈判。（</a:t>
            </a:r>
            <a:r>
              <a:rPr lang="en-US" altLang="zh-CN" sz="2400" smtClean="0"/>
              <a:t>4</a:t>
            </a:r>
            <a:r>
              <a:rPr lang="zh-CN" altLang="en-US" sz="2400" smtClean="0"/>
              <a:t>）单一来源采购。（</a:t>
            </a:r>
            <a:r>
              <a:rPr lang="en-US" altLang="zh-CN" sz="2400" smtClean="0"/>
              <a:t>5</a:t>
            </a:r>
            <a:r>
              <a:rPr lang="zh-CN" altLang="en-US" sz="2400" smtClean="0"/>
              <a:t>）询价。（</a:t>
            </a:r>
            <a:r>
              <a:rPr lang="en-US" altLang="zh-CN" sz="2400" smtClean="0"/>
              <a:t>6</a:t>
            </a:r>
            <a:r>
              <a:rPr lang="zh-CN" altLang="en-US" sz="2400" smtClean="0"/>
              <a:t>）国务院政府采购监督管理部门认定的其他采购方式。</a:t>
            </a:r>
          </a:p>
          <a:p>
            <a:pPr>
              <a:lnSpc>
                <a:spcPct val="80000"/>
              </a:lnSpc>
            </a:pPr>
            <a:r>
              <a:rPr lang="zh-CN" altLang="en-US" sz="2400" smtClean="0"/>
              <a:t>货物采购的业务范围包括：确实所需采购货物的性能和数量；供求商场的调查分析；合同的谈判与签订监督实施；在合同执行过程中，对存在问题采取必要的措施；合同支付和纠纷处理等。</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标题 1"/>
          <p:cNvSpPr>
            <a:spLocks noGrp="1" noChangeArrowheads="1"/>
          </p:cNvSpPr>
          <p:nvPr>
            <p:ph type="title"/>
          </p:nvPr>
        </p:nvSpPr>
        <p:spPr/>
        <p:txBody>
          <a:bodyPr/>
          <a:lstStyle/>
          <a:p>
            <a:endParaRPr lang="zh-CN" altLang="en-US" smtClean="0"/>
          </a:p>
        </p:txBody>
      </p:sp>
      <p:sp>
        <p:nvSpPr>
          <p:cNvPr id="68610" name="内容占位符 2"/>
          <p:cNvSpPr>
            <a:spLocks noGrp="1" noChangeArrowheads="1"/>
          </p:cNvSpPr>
          <p:nvPr>
            <p:ph idx="1"/>
          </p:nvPr>
        </p:nvSpPr>
        <p:spPr/>
        <p:txBody>
          <a:bodyPr/>
          <a:lstStyle/>
          <a:p>
            <a:pPr>
              <a:lnSpc>
                <a:spcPct val="80000"/>
              </a:lnSpc>
            </a:pPr>
            <a:r>
              <a:rPr lang="zh-CN" altLang="en-US" sz="2400" smtClean="0"/>
              <a:t>在组织准备进行采购时，应准备的采购文件中包括采购管理计划、工作说明书、标书（</a:t>
            </a:r>
            <a:r>
              <a:rPr lang="en-US" altLang="zh-CN" sz="2400" smtClean="0"/>
              <a:t>RFP</a:t>
            </a:r>
            <a:r>
              <a:rPr lang="zh-CN" altLang="en-US" sz="2400" smtClean="0"/>
              <a:t>）和评估标准等内容。</a:t>
            </a:r>
          </a:p>
          <a:p>
            <a:pPr>
              <a:lnSpc>
                <a:spcPct val="80000"/>
              </a:lnSpc>
            </a:pPr>
            <a:r>
              <a:rPr lang="zh-CN" altLang="en-US" sz="2400" smtClean="0"/>
              <a:t>工程咨询服务的采购方式一般可根据服务金额的多少，分为有限竞争选聘、招投标选聘和直接委托等多种方式。</a:t>
            </a:r>
          </a:p>
          <a:p>
            <a:pPr>
              <a:lnSpc>
                <a:spcPct val="80000"/>
              </a:lnSpc>
            </a:pPr>
            <a:r>
              <a:rPr lang="zh-CN" altLang="en-US" sz="2400" smtClean="0"/>
              <a:t>技术采购包括技术转让、技术咨询、技术服务、委托开发和合作开发等多种形式。</a:t>
            </a:r>
          </a:p>
          <a:p>
            <a:pPr>
              <a:lnSpc>
                <a:spcPct val="80000"/>
              </a:lnSpc>
            </a:pPr>
            <a:r>
              <a:rPr lang="zh-CN" altLang="en-US" sz="2400" smtClean="0"/>
              <a:t>外包是企业利用外部的专业资源为己服务，从而达到降低成本、提高效率、充分发挥自身核心竞争力乃至增强自身应变能力的一种管理模式，同时也是现代社会非常重要的一种商业模式。</a:t>
            </a:r>
          </a:p>
          <a:p>
            <a:endParaRPr lang="zh-CN" altLang="en-US" sz="240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noChangeArrowheads="1"/>
          </p:cNvSpPr>
          <p:nvPr>
            <p:ph type="title"/>
          </p:nvPr>
        </p:nvSpPr>
        <p:spPr/>
        <p:txBody>
          <a:bodyPr/>
          <a:lstStyle/>
          <a:p>
            <a:r>
              <a:rPr lang="en-US" altLang="zh-CN" sz="3400" b="1" smtClean="0"/>
              <a:t>4.1.1</a:t>
            </a:r>
            <a:r>
              <a:rPr lang="zh-CN" altLang="en-US" sz="3400" b="1" smtClean="0"/>
              <a:t>工程采购与政府采购</a:t>
            </a:r>
            <a:br>
              <a:rPr lang="zh-CN" altLang="en-US" sz="3400" b="1" smtClean="0"/>
            </a:br>
            <a:endParaRPr lang="zh-CN" altLang="en-US" sz="3400" b="1" smtClean="0"/>
          </a:p>
        </p:txBody>
      </p:sp>
      <p:sp>
        <p:nvSpPr>
          <p:cNvPr id="11266" name="Rectangle 3"/>
          <p:cNvSpPr>
            <a:spLocks noGrp="1" noChangeArrowheads="1"/>
          </p:cNvSpPr>
          <p:nvPr>
            <p:ph idx="1"/>
          </p:nvPr>
        </p:nvSpPr>
        <p:spPr>
          <a:xfrm>
            <a:off x="457200" y="1108075"/>
            <a:ext cx="8229600" cy="4530725"/>
          </a:xfrm>
        </p:spPr>
        <p:txBody>
          <a:bodyPr/>
          <a:lstStyle/>
          <a:p>
            <a:pPr>
              <a:lnSpc>
                <a:spcPct val="80000"/>
              </a:lnSpc>
            </a:pPr>
            <a:r>
              <a:rPr lang="zh-CN" altLang="en-US" sz="2400" smtClean="0"/>
              <a:t>政府采购法规定，凡是政府机关、事业单位和团体组织等使用财政性资金从事工程建设的，应纳入政府采购法调整范围。政府采购法第四条规定，政府采购实行招投标的，适用招投标法。从美国等发达国家的经验看，工程项目均是政府采购的主要对象之一，在整个政府采购中占相当大的比例。</a:t>
            </a:r>
          </a:p>
          <a:p>
            <a:pPr>
              <a:lnSpc>
                <a:spcPct val="80000"/>
              </a:lnSpc>
            </a:pPr>
            <a:r>
              <a:rPr lang="zh-CN" altLang="en-US" sz="2400" smtClean="0"/>
              <a:t>    根据</a:t>
            </a:r>
            <a:r>
              <a:rPr lang="en-US" altLang="zh-CN" sz="2400" smtClean="0"/>
              <a:t>《</a:t>
            </a:r>
            <a:r>
              <a:rPr lang="zh-CN" altLang="en-US" sz="2400" smtClean="0"/>
              <a:t>中华人民共和国政府采购法</a:t>
            </a:r>
            <a:r>
              <a:rPr lang="en-US" altLang="zh-CN" sz="2400" smtClean="0"/>
              <a:t>》</a:t>
            </a:r>
            <a:r>
              <a:rPr lang="zh-CN" altLang="en-US" sz="2400" smtClean="0"/>
              <a:t>的规定，政府采购应采用以下方式：</a:t>
            </a:r>
          </a:p>
          <a:p>
            <a:pPr>
              <a:lnSpc>
                <a:spcPct val="80000"/>
              </a:lnSpc>
            </a:pPr>
            <a:r>
              <a:rPr lang="zh-CN" altLang="en-US" sz="2400" smtClean="0"/>
              <a:t>    （</a:t>
            </a:r>
            <a:r>
              <a:rPr lang="en-US" altLang="zh-CN" sz="2400" smtClean="0"/>
              <a:t>1</a:t>
            </a:r>
            <a:r>
              <a:rPr lang="zh-CN" altLang="en-US" sz="2400" smtClean="0"/>
              <a:t>）公开招标。（</a:t>
            </a:r>
            <a:r>
              <a:rPr lang="en-US" altLang="zh-CN" sz="2400" smtClean="0"/>
              <a:t>2</a:t>
            </a:r>
            <a:r>
              <a:rPr lang="zh-CN" altLang="en-US" sz="2400" smtClean="0"/>
              <a:t>）邀请招标。 （</a:t>
            </a:r>
            <a:r>
              <a:rPr lang="en-US" altLang="zh-CN" sz="2400" smtClean="0"/>
              <a:t>3</a:t>
            </a:r>
            <a:r>
              <a:rPr lang="zh-CN" altLang="en-US" sz="2400" smtClean="0"/>
              <a:t>）竞争性谈判。（</a:t>
            </a:r>
            <a:r>
              <a:rPr lang="en-US" altLang="zh-CN" sz="2400" smtClean="0"/>
              <a:t>4</a:t>
            </a:r>
            <a:r>
              <a:rPr lang="zh-CN" altLang="en-US" sz="2400" smtClean="0"/>
              <a:t>）单一来源采购。（</a:t>
            </a:r>
            <a:r>
              <a:rPr lang="en-US" altLang="zh-CN" sz="2400" smtClean="0"/>
              <a:t>5</a:t>
            </a:r>
            <a:r>
              <a:rPr lang="zh-CN" altLang="en-US" sz="2400" smtClean="0"/>
              <a:t>）询价。（</a:t>
            </a:r>
            <a:r>
              <a:rPr lang="en-US" altLang="zh-CN" sz="2400" smtClean="0"/>
              <a:t>6</a:t>
            </a:r>
            <a:r>
              <a:rPr lang="zh-CN" altLang="en-US" sz="2400" smtClean="0"/>
              <a:t>）国务院政府采购监督管理部门认定的其他采购方式。</a:t>
            </a:r>
          </a:p>
          <a:p>
            <a:pPr>
              <a:lnSpc>
                <a:spcPct val="80000"/>
              </a:lnSpc>
            </a:pPr>
            <a:r>
              <a:rPr lang="zh-CN" altLang="en-US" sz="2400" smtClean="0"/>
              <a:t>    实施过程中可根据具体情况和以下原则决定采用哪一种采购方式。</a:t>
            </a:r>
          </a:p>
          <a:p>
            <a:pPr>
              <a:lnSpc>
                <a:spcPct val="80000"/>
              </a:lnSpc>
            </a:pPr>
            <a:r>
              <a:rPr lang="zh-CN" altLang="en-US" sz="2400" smtClean="0"/>
              <a:t>    </a:t>
            </a:r>
            <a:r>
              <a:rPr lang="en-US" altLang="zh-CN" sz="2400" smtClean="0"/>
              <a:t>1</a:t>
            </a:r>
            <a:r>
              <a:rPr lang="zh-CN" altLang="en-US" sz="2400" smtClean="0"/>
              <a:t>、公开招标应作为政府采购的主要采购方式。采购人采购货物或者服务应当采用公开招标方式的，其具体数额标准，属于中央预算的政府采购项目，由国务院规定；属于地方预算的政府采购项目，由省、自治区、直辖市人民政府规定；</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ChangeArrowheads="1"/>
          </p:cNvSpPr>
          <p:nvPr>
            <p:ph type="title"/>
          </p:nvPr>
        </p:nvSpPr>
        <p:spPr/>
        <p:txBody>
          <a:bodyPr/>
          <a:lstStyle/>
          <a:p>
            <a:endParaRPr lang="zh-CN" altLang="zh-CN" smtClean="0"/>
          </a:p>
        </p:txBody>
      </p:sp>
      <p:sp>
        <p:nvSpPr>
          <p:cNvPr id="12290" name="Rectangle 3"/>
          <p:cNvSpPr>
            <a:spLocks noGrp="1" noChangeArrowheads="1"/>
          </p:cNvSpPr>
          <p:nvPr>
            <p:ph idx="1"/>
          </p:nvPr>
        </p:nvSpPr>
        <p:spPr/>
        <p:txBody>
          <a:bodyPr/>
          <a:lstStyle/>
          <a:p>
            <a:pPr>
              <a:lnSpc>
                <a:spcPct val="80000"/>
              </a:lnSpc>
            </a:pPr>
            <a:r>
              <a:rPr lang="zh-CN" altLang="en-US" sz="2400" smtClean="0"/>
              <a:t>因特殊情况需要采用公开招标以外的采购方式的，应当在采购活动开始前获得设区的市、自治州以上人民政府采购监督管理部门的批准。采购人不得将应当以公开招标方式采购的货物或者服务化整为零或者以其他任何方式规避公开招标采购。</a:t>
            </a:r>
            <a:endParaRPr lang="en-US" altLang="zh-CN" sz="2400" smtClean="0"/>
          </a:p>
          <a:p>
            <a:pPr>
              <a:lnSpc>
                <a:spcPct val="80000"/>
              </a:lnSpc>
            </a:pPr>
            <a:r>
              <a:rPr lang="en-US" altLang="zh-CN" sz="2400" smtClean="0"/>
              <a:t>2</a:t>
            </a:r>
            <a:r>
              <a:rPr lang="zh-CN" altLang="en-US" sz="2400" smtClean="0"/>
              <a:t>、符合下列情形之一的货物或者服务，可以采用邀请招标方式采购：</a:t>
            </a:r>
          </a:p>
          <a:p>
            <a:pPr>
              <a:lnSpc>
                <a:spcPct val="80000"/>
              </a:lnSpc>
            </a:pPr>
            <a:r>
              <a:rPr lang="zh-CN" altLang="en-US" sz="2400" smtClean="0"/>
              <a:t>    （</a:t>
            </a:r>
            <a:r>
              <a:rPr lang="en-US" altLang="zh-CN" sz="2400" smtClean="0"/>
              <a:t>1</a:t>
            </a:r>
            <a:r>
              <a:rPr lang="zh-CN" altLang="en-US" sz="2400" smtClean="0"/>
              <a:t>）具有特殊性，只能从有限范围的供应商处采购的。</a:t>
            </a:r>
          </a:p>
          <a:p>
            <a:pPr>
              <a:lnSpc>
                <a:spcPct val="80000"/>
              </a:lnSpc>
            </a:pPr>
            <a:r>
              <a:rPr lang="zh-CN" altLang="en-US" sz="2400" smtClean="0"/>
              <a:t>    （</a:t>
            </a:r>
            <a:r>
              <a:rPr lang="en-US" altLang="zh-CN" sz="2400" smtClean="0"/>
              <a:t>2</a:t>
            </a:r>
            <a:r>
              <a:rPr lang="zh-CN" altLang="en-US" sz="2400" smtClean="0"/>
              <a:t>）采用公开招标方式的费用占政府采购项目总价值的比例过大的。</a:t>
            </a:r>
          </a:p>
          <a:p>
            <a:pPr>
              <a:lnSpc>
                <a:spcPct val="80000"/>
              </a:lnSpc>
            </a:pPr>
            <a:r>
              <a:rPr lang="en-US" altLang="zh-CN" sz="2400" smtClean="0"/>
              <a:t>3</a:t>
            </a:r>
            <a:r>
              <a:rPr lang="zh-CN" altLang="en-US" sz="2400" smtClean="0"/>
              <a:t>、符合下列情形之一的货物或者服务，可以采用竞争性谈判方式采购：</a:t>
            </a:r>
          </a:p>
          <a:p>
            <a:pPr>
              <a:lnSpc>
                <a:spcPct val="80000"/>
              </a:lnSpc>
            </a:pPr>
            <a:r>
              <a:rPr lang="zh-CN" altLang="en-US" sz="2400" smtClean="0"/>
              <a:t>    （</a:t>
            </a:r>
            <a:r>
              <a:rPr lang="en-US" altLang="zh-CN" sz="2400" smtClean="0"/>
              <a:t>1</a:t>
            </a:r>
            <a:r>
              <a:rPr lang="zh-CN" altLang="en-US" sz="2400" smtClean="0"/>
              <a:t>）招标后没有供应商投标或者没有合格标的或者重新招标未能成立的。</a:t>
            </a:r>
          </a:p>
          <a:p>
            <a:pPr>
              <a:lnSpc>
                <a:spcPct val="80000"/>
              </a:lnSpc>
            </a:pPr>
            <a:r>
              <a:rPr lang="zh-CN" altLang="en-US" sz="2400" smtClean="0"/>
              <a:t>    （</a:t>
            </a:r>
            <a:r>
              <a:rPr lang="en-US" altLang="zh-CN" sz="2400" smtClean="0"/>
              <a:t>2</a:t>
            </a:r>
            <a:r>
              <a:rPr lang="zh-CN" altLang="en-US" sz="2400" smtClean="0"/>
              <a:t>）技术复杂或者性质特殊，不能确定详细规格或者具体要求的。</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noChangeArrowheads="1"/>
          </p:cNvSpPr>
          <p:nvPr>
            <p:ph type="title"/>
          </p:nvPr>
        </p:nvSpPr>
        <p:spPr/>
        <p:txBody>
          <a:bodyPr/>
          <a:lstStyle/>
          <a:p>
            <a:endParaRPr lang="zh-CN" altLang="en-US" smtClean="0"/>
          </a:p>
        </p:txBody>
      </p:sp>
      <p:sp>
        <p:nvSpPr>
          <p:cNvPr id="13314" name="内容占位符 2"/>
          <p:cNvSpPr>
            <a:spLocks noGrp="1" noChangeArrowheads="1"/>
          </p:cNvSpPr>
          <p:nvPr>
            <p:ph idx="1"/>
          </p:nvPr>
        </p:nvSpPr>
        <p:spPr/>
        <p:txBody>
          <a:bodyPr/>
          <a:lstStyle/>
          <a:p>
            <a:pPr>
              <a:lnSpc>
                <a:spcPct val="80000"/>
              </a:lnSpc>
            </a:pPr>
            <a:r>
              <a:rPr lang="zh-CN" altLang="en-US" sz="2400" smtClean="0"/>
              <a:t> （</a:t>
            </a:r>
            <a:r>
              <a:rPr lang="en-US" altLang="zh-CN" sz="2400" smtClean="0"/>
              <a:t>3</a:t>
            </a:r>
            <a:r>
              <a:rPr lang="zh-CN" altLang="en-US" sz="2400" smtClean="0"/>
              <a:t>）采用招标所需时间不能满足用户紧急需要的。</a:t>
            </a:r>
          </a:p>
          <a:p>
            <a:pPr>
              <a:lnSpc>
                <a:spcPct val="80000"/>
              </a:lnSpc>
            </a:pPr>
            <a:r>
              <a:rPr lang="zh-CN" altLang="en-US" sz="2400" smtClean="0"/>
              <a:t>    （</a:t>
            </a:r>
            <a:r>
              <a:rPr lang="en-US" altLang="zh-CN" sz="2400" smtClean="0"/>
              <a:t>4</a:t>
            </a:r>
            <a:r>
              <a:rPr lang="zh-CN" altLang="en-US" sz="2400" smtClean="0"/>
              <a:t>）不能事先计算出价格总额的。</a:t>
            </a:r>
          </a:p>
          <a:p>
            <a:pPr>
              <a:lnSpc>
                <a:spcPct val="80000"/>
              </a:lnSpc>
            </a:pPr>
            <a:r>
              <a:rPr lang="en-US" altLang="zh-CN" sz="2400" smtClean="0"/>
              <a:t>4</a:t>
            </a:r>
            <a:r>
              <a:rPr lang="zh-CN" altLang="en-US" sz="2400" smtClean="0"/>
              <a:t>、符合下列情形之一的货物或者服务，可以采用单一来源方式采购：</a:t>
            </a:r>
          </a:p>
          <a:p>
            <a:pPr>
              <a:lnSpc>
                <a:spcPct val="80000"/>
              </a:lnSpc>
            </a:pPr>
            <a:r>
              <a:rPr lang="zh-CN" altLang="en-US" sz="2400" smtClean="0"/>
              <a:t>    （</a:t>
            </a:r>
            <a:r>
              <a:rPr lang="en-US" altLang="zh-CN" sz="2400" smtClean="0"/>
              <a:t>1</a:t>
            </a:r>
            <a:r>
              <a:rPr lang="zh-CN" altLang="en-US" sz="2400" smtClean="0"/>
              <a:t>）只能从惟一供应商处采购的。</a:t>
            </a:r>
          </a:p>
          <a:p>
            <a:pPr>
              <a:lnSpc>
                <a:spcPct val="80000"/>
              </a:lnSpc>
            </a:pPr>
            <a:r>
              <a:rPr lang="zh-CN" altLang="en-US" sz="2400" smtClean="0"/>
              <a:t>    （</a:t>
            </a:r>
            <a:r>
              <a:rPr lang="en-US" altLang="zh-CN" sz="2400" smtClean="0"/>
              <a:t>2</a:t>
            </a:r>
            <a:r>
              <a:rPr lang="zh-CN" altLang="en-US" sz="2400" smtClean="0"/>
              <a:t>）发生了不可预见的紧急情况不能从其他供应商处采购的。</a:t>
            </a:r>
          </a:p>
          <a:p>
            <a:pPr>
              <a:lnSpc>
                <a:spcPct val="80000"/>
              </a:lnSpc>
            </a:pPr>
            <a:r>
              <a:rPr lang="zh-CN" altLang="en-US" sz="2400" smtClean="0"/>
              <a:t>    （</a:t>
            </a:r>
            <a:r>
              <a:rPr lang="en-US" altLang="zh-CN" sz="2400" smtClean="0"/>
              <a:t>3</a:t>
            </a:r>
            <a:r>
              <a:rPr lang="zh-CN" altLang="en-US" sz="2400" smtClean="0"/>
              <a:t>）必须保证原有采购项目一致性或者服务配套的要求，需要继续从原供应商处添购，且添购资金总额不超过原合同采购金额百分之十的。</a:t>
            </a:r>
          </a:p>
          <a:p>
            <a:pPr>
              <a:lnSpc>
                <a:spcPct val="80000"/>
              </a:lnSpc>
            </a:pPr>
            <a:r>
              <a:rPr lang="zh-CN" altLang="en-US" sz="2400" smtClean="0"/>
              <a:t>    </a:t>
            </a:r>
            <a:r>
              <a:rPr lang="en-US" altLang="zh-CN" sz="2400" smtClean="0"/>
              <a:t>5</a:t>
            </a:r>
            <a:r>
              <a:rPr lang="zh-CN" altLang="en-US" sz="2400" smtClean="0"/>
              <a:t>、采购的货物规格、标准统一、现货货源充足且价格变化幅度小的政府采购项目，可以采用询价方式采购。</a:t>
            </a:r>
          </a:p>
        </p:txBody>
      </p:sp>
    </p:spTree>
  </p:cSld>
  <p:clrMapOvr>
    <a:masterClrMapping/>
  </p:clrMapOvr>
</p:sld>
</file>

<file path=ppt/theme/theme1.xml><?xml version="1.0" encoding="utf-8"?>
<a:theme xmlns:a="http://schemas.openxmlformats.org/drawingml/2006/main" name="Watermark">
  <a:themeElements>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fontScheme name="Watermark">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Watermark</Template>
  <TotalTime>1</TotalTime>
  <Pages>0</Pages>
  <Words>11009</Words>
  <Characters>0</Characters>
  <Application>Microsoft Office PowerPoint</Application>
  <DocSecurity>0</DocSecurity>
  <PresentationFormat>全屏显示(4:3)</PresentationFormat>
  <Lines>0</Lines>
  <Paragraphs>290</Paragraphs>
  <Slides>63</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63</vt:i4>
      </vt:variant>
    </vt:vector>
  </HeadingPairs>
  <TitlesOfParts>
    <vt:vector size="74" baseType="lpstr">
      <vt:lpstr>Arial</vt:lpstr>
      <vt:lpstr>宋体</vt:lpstr>
      <vt:lpstr>Wingdings</vt:lpstr>
      <vt:lpstr>宋体</vt:lpstr>
      <vt:lpstr>Wingdings</vt:lpstr>
      <vt:lpstr>Calibri</vt:lpstr>
      <vt:lpstr>Times New Roman</vt:lpstr>
      <vt:lpstr>微软雅黑</vt:lpstr>
      <vt:lpstr>宋体</vt:lpstr>
      <vt:lpstr>微软雅黑</vt:lpstr>
      <vt:lpstr>Watermark</vt:lpstr>
      <vt:lpstr>第4章物联网工程项目采购管理</vt:lpstr>
      <vt:lpstr>工程案例 </vt:lpstr>
      <vt:lpstr>PowerPoint 演示文稿</vt:lpstr>
      <vt:lpstr>PowerPoint 演示文稿</vt:lpstr>
      <vt:lpstr>图4-1描述了项目采购管理的主要过程。 </vt:lpstr>
      <vt:lpstr>4.1工程采购 </vt:lpstr>
      <vt:lpstr>4.1.1工程采购与政府采购 </vt:lpstr>
      <vt:lpstr>PowerPoint 演示文稿</vt:lpstr>
      <vt:lpstr>PowerPoint 演示文稿</vt:lpstr>
      <vt:lpstr>4.1.2 工程采购与工程招投标 </vt:lpstr>
      <vt:lpstr>PowerPoint 演示文稿</vt:lpstr>
      <vt:lpstr>4.1.3 集中采购与分散采购 </vt:lpstr>
      <vt:lpstr>4.1.4 相关职能部门在工程采购中的职责 </vt:lpstr>
      <vt:lpstr>PowerPoint 演示文稿</vt:lpstr>
      <vt:lpstr>PowerPoint 演示文稿</vt:lpstr>
      <vt:lpstr>PowerPoint 演示文稿</vt:lpstr>
      <vt:lpstr>PowerPoint 演示文稿</vt:lpstr>
      <vt:lpstr>PowerPoint 演示文稿</vt:lpstr>
      <vt:lpstr>4.2 材料设备采购 </vt:lpstr>
      <vt:lpstr>4.2.1市场调查 </vt:lpstr>
      <vt:lpstr>PowerPoint 演示文稿</vt:lpstr>
      <vt:lpstr>4.2.2采购工作安排</vt:lpstr>
      <vt:lpstr>PowerPoint 演示文稿</vt:lpstr>
      <vt:lpstr>PowerPoint 演示文稿</vt:lpstr>
      <vt:lpstr> 对每一个具体项目，理论上存在经济采购批量，它可以由图4-2确定。许多库存管理和财务管理的书籍对此均有介绍。但由于工程项目的生产过程是不均衡的，经济采购批量模型在其中的可用性较差，而且以下因素对采购批量将产生影响。</vt:lpstr>
      <vt:lpstr>PowerPoint 演示文稿</vt:lpstr>
      <vt:lpstr>PowerPoint 演示文稿</vt:lpstr>
      <vt:lpstr>PowerPoint 演示文稿</vt:lpstr>
      <vt:lpstr>4.2.3采购过程 </vt:lpstr>
      <vt:lpstr>PowerPoint 演示文稿</vt:lpstr>
      <vt:lpstr>PowerPoint 演示文稿</vt:lpstr>
      <vt:lpstr>PowerPoint 演示文稿</vt:lpstr>
      <vt:lpstr>4.2.4运输 </vt:lpstr>
      <vt:lpstr>PowerPoint 演示文稿</vt:lpstr>
      <vt:lpstr>PowerPoint 演示文稿</vt:lpstr>
      <vt:lpstr>4.2.5进场和工地储存 </vt:lpstr>
      <vt:lpstr>PowerPoint 演示文稿</vt:lpstr>
      <vt:lpstr>PowerPoint 演示文稿</vt:lpstr>
      <vt:lpstr>4.2.6进口材料和设备的采购 </vt:lpstr>
      <vt:lpstr>4.2.7其他后勤保障 </vt:lpstr>
      <vt:lpstr>PowerPoint 演示文稿</vt:lpstr>
      <vt:lpstr>4.2.8采购中的几个实际问题 </vt:lpstr>
      <vt:lpstr>PowerPoint 演示文稿</vt:lpstr>
      <vt:lpstr>PowerPoint 演示文稿</vt:lpstr>
      <vt:lpstr>4.3服务采购 </vt:lpstr>
      <vt:lpstr>PowerPoint 演示文稿</vt:lpstr>
      <vt:lpstr>4.3.2服务采购方式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4.3.3 技术采购 </vt:lpstr>
      <vt:lpstr>PowerPoint 演示文稿</vt:lpstr>
      <vt:lpstr>PowerPoint 演示文稿</vt:lpstr>
      <vt:lpstr>PowerPoint 演示文稿</vt:lpstr>
      <vt:lpstr>PowerPoint 演示文稿</vt:lpstr>
      <vt:lpstr>4.3.4 外包服务 </vt:lpstr>
      <vt:lpstr>PowerPoint 演示文稿</vt:lpstr>
      <vt:lpstr>本章小结 </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cp:lastModifiedBy>
  <cp:revision>10</cp:revision>
  <dcterms:created xsi:type="dcterms:W3CDTF">2017-12-14T19:28:07Z</dcterms:created>
  <dcterms:modified xsi:type="dcterms:W3CDTF">2017-12-15T01:49:07Z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1033-10.1.0.5644</vt:lpwstr>
  </property>
</Properties>
</file>