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129.xml" ContentType="application/vnd.openxmlformats-officedocument.presentationml.slide+xml"/>
  <Override PartName="/ppt/slides/slide99.xml" ContentType="application/vnd.openxmlformats-officedocument.presentationml.slide+xml"/>
  <Override PartName="/ppt/slides/slide118.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s/slide119.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slides/slide126.xml" ContentType="application/vnd.openxmlformats-officedocument.presentationml.slide+xml"/>
  <Override PartName="/ppt/slides/slide12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slides/slide124.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5" r:id="rId1"/>
  </p:sldMasterIdLst>
  <p:sldIdLst>
    <p:sldId id="256" r:id="rId2"/>
    <p:sldId id="257" r:id="rId3"/>
    <p:sldId id="258" r:id="rId4"/>
    <p:sldId id="386" r:id="rId5"/>
    <p:sldId id="259" r:id="rId6"/>
    <p:sldId id="387" r:id="rId7"/>
    <p:sldId id="260" r:id="rId8"/>
    <p:sldId id="261" r:id="rId9"/>
    <p:sldId id="262" r:id="rId10"/>
    <p:sldId id="263" r:id="rId11"/>
    <p:sldId id="264" r:id="rId12"/>
    <p:sldId id="265" r:id="rId13"/>
    <p:sldId id="361" r:id="rId14"/>
    <p:sldId id="266" r:id="rId15"/>
    <p:sldId id="267" r:id="rId16"/>
    <p:sldId id="268" r:id="rId17"/>
    <p:sldId id="269" r:id="rId18"/>
    <p:sldId id="270" r:id="rId19"/>
    <p:sldId id="362" r:id="rId20"/>
    <p:sldId id="271" r:id="rId21"/>
    <p:sldId id="272" r:id="rId22"/>
    <p:sldId id="273" r:id="rId23"/>
    <p:sldId id="363" r:id="rId24"/>
    <p:sldId id="274" r:id="rId25"/>
    <p:sldId id="275" r:id="rId26"/>
    <p:sldId id="276" r:id="rId27"/>
    <p:sldId id="364" r:id="rId28"/>
    <p:sldId id="277" r:id="rId29"/>
    <p:sldId id="278" r:id="rId30"/>
    <p:sldId id="279" r:id="rId31"/>
    <p:sldId id="280" r:id="rId32"/>
    <p:sldId id="281" r:id="rId33"/>
    <p:sldId id="282" r:id="rId34"/>
    <p:sldId id="365" r:id="rId35"/>
    <p:sldId id="283" r:id="rId36"/>
    <p:sldId id="284" r:id="rId37"/>
    <p:sldId id="366" r:id="rId38"/>
    <p:sldId id="285" r:id="rId39"/>
    <p:sldId id="286" r:id="rId40"/>
    <p:sldId id="287" r:id="rId41"/>
    <p:sldId id="367" r:id="rId42"/>
    <p:sldId id="288" r:id="rId43"/>
    <p:sldId id="289" r:id="rId44"/>
    <p:sldId id="368" r:id="rId45"/>
    <p:sldId id="290" r:id="rId46"/>
    <p:sldId id="291" r:id="rId47"/>
    <p:sldId id="292" r:id="rId48"/>
    <p:sldId id="369" r:id="rId49"/>
    <p:sldId id="293" r:id="rId50"/>
    <p:sldId id="370" r:id="rId51"/>
    <p:sldId id="294" r:id="rId52"/>
    <p:sldId id="295" r:id="rId53"/>
    <p:sldId id="296" r:id="rId54"/>
    <p:sldId id="297" r:id="rId55"/>
    <p:sldId id="298" r:id="rId56"/>
    <p:sldId id="299" r:id="rId57"/>
    <p:sldId id="300" r:id="rId58"/>
    <p:sldId id="371" r:id="rId59"/>
    <p:sldId id="301" r:id="rId60"/>
    <p:sldId id="302" r:id="rId61"/>
    <p:sldId id="372" r:id="rId62"/>
    <p:sldId id="303" r:id="rId63"/>
    <p:sldId id="304" r:id="rId64"/>
    <p:sldId id="305" r:id="rId65"/>
    <p:sldId id="373" r:id="rId66"/>
    <p:sldId id="306" r:id="rId67"/>
    <p:sldId id="307" r:id="rId68"/>
    <p:sldId id="374" r:id="rId69"/>
    <p:sldId id="308" r:id="rId70"/>
    <p:sldId id="375" r:id="rId71"/>
    <p:sldId id="309" r:id="rId72"/>
    <p:sldId id="310" r:id="rId73"/>
    <p:sldId id="311" r:id="rId74"/>
    <p:sldId id="312" r:id="rId75"/>
    <p:sldId id="313" r:id="rId76"/>
    <p:sldId id="314" r:id="rId77"/>
    <p:sldId id="315" r:id="rId78"/>
    <p:sldId id="316" r:id="rId79"/>
    <p:sldId id="317" r:id="rId80"/>
    <p:sldId id="376" r:id="rId81"/>
    <p:sldId id="318" r:id="rId82"/>
    <p:sldId id="319" r:id="rId83"/>
    <p:sldId id="320" r:id="rId84"/>
    <p:sldId id="321" r:id="rId85"/>
    <p:sldId id="322" r:id="rId86"/>
    <p:sldId id="377" r:id="rId87"/>
    <p:sldId id="323" r:id="rId88"/>
    <p:sldId id="324" r:id="rId89"/>
    <p:sldId id="325" r:id="rId90"/>
    <p:sldId id="326" r:id="rId91"/>
    <p:sldId id="327" r:id="rId92"/>
    <p:sldId id="328" r:id="rId93"/>
    <p:sldId id="329" r:id="rId94"/>
    <p:sldId id="330" r:id="rId95"/>
    <p:sldId id="331" r:id="rId96"/>
    <p:sldId id="332" r:id="rId97"/>
    <p:sldId id="333" r:id="rId98"/>
    <p:sldId id="334" r:id="rId99"/>
    <p:sldId id="335" r:id="rId100"/>
    <p:sldId id="336" r:id="rId101"/>
    <p:sldId id="337" r:id="rId102"/>
    <p:sldId id="378" r:id="rId103"/>
    <p:sldId id="338" r:id="rId104"/>
    <p:sldId id="339" r:id="rId105"/>
    <p:sldId id="379" r:id="rId106"/>
    <p:sldId id="340" r:id="rId107"/>
    <p:sldId id="341" r:id="rId108"/>
    <p:sldId id="342" r:id="rId109"/>
    <p:sldId id="343" r:id="rId110"/>
    <p:sldId id="380" r:id="rId111"/>
    <p:sldId id="344" r:id="rId112"/>
    <p:sldId id="345" r:id="rId113"/>
    <p:sldId id="346" r:id="rId114"/>
    <p:sldId id="347" r:id="rId115"/>
    <p:sldId id="348" r:id="rId116"/>
    <p:sldId id="349" r:id="rId117"/>
    <p:sldId id="350" r:id="rId118"/>
    <p:sldId id="381" r:id="rId119"/>
    <p:sldId id="351" r:id="rId120"/>
    <p:sldId id="382" r:id="rId121"/>
    <p:sldId id="352" r:id="rId122"/>
    <p:sldId id="353" r:id="rId123"/>
    <p:sldId id="383" r:id="rId124"/>
    <p:sldId id="354" r:id="rId125"/>
    <p:sldId id="355" r:id="rId126"/>
    <p:sldId id="384" r:id="rId127"/>
    <p:sldId id="356" r:id="rId128"/>
    <p:sldId id="357" r:id="rId129"/>
    <p:sldId id="385" r:id="rId130"/>
    <p:sldId id="358" r:id="rId131"/>
    <p:sldId id="359" r:id="rId13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5" d="100"/>
          <a:sy n="65" d="100"/>
        </p:scale>
        <p:origin x="-1524" y="-11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presProps" Target="pres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13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6"/>
          <p:cNvSpPr/>
          <p:nvPr/>
        </p:nvSpPr>
        <p:spPr>
          <a:xfrm>
            <a:off x="685800" y="3196686"/>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ctrTitle"/>
          </p:nvPr>
        </p:nvSpPr>
        <p:spPr>
          <a:xfrm>
            <a:off x="685800" y="1676401"/>
            <a:ext cx="7772400" cy="1538286"/>
          </a:xfrm>
        </p:spPr>
        <p:txBody>
          <a:bodyPr anchor="b"/>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371600" y="321468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pPr>
              <a:defRPr/>
            </a:pPr>
            <a:endParaRPr lang="en-US" altLang="zh-CN"/>
          </a:p>
        </p:txBody>
      </p:sp>
      <p:sp>
        <p:nvSpPr>
          <p:cNvPr id="6" name="灯片编号占位符 5"/>
          <p:cNvSpPr>
            <a:spLocks noGrp="1"/>
          </p:cNvSpPr>
          <p:nvPr>
            <p:ph type="sldNum" sz="quarter" idx="12"/>
          </p:nvPr>
        </p:nvSpPr>
        <p:spPr/>
        <p:txBody>
          <a:bodyPr/>
          <a:lstStyle/>
          <a:p>
            <a:pPr>
              <a:defRPr/>
            </a:pPr>
            <a:fld id="{D1C1328E-C319-47A2-B8E2-133F3286C2A2}" type="slidenum">
              <a:rPr lang="en-US" altLang="zh-CN" smtClean="0"/>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pPr>
              <a:defRPr/>
            </a:pPr>
            <a:endParaRPr lang="en-US" altLang="zh-CN"/>
          </a:p>
        </p:txBody>
      </p:sp>
      <p:sp>
        <p:nvSpPr>
          <p:cNvPr id="6" name="灯片编号占位符 5"/>
          <p:cNvSpPr>
            <a:spLocks noGrp="1"/>
          </p:cNvSpPr>
          <p:nvPr>
            <p:ph type="sldNum" sz="quarter" idx="12"/>
          </p:nvPr>
        </p:nvSpPr>
        <p:spPr/>
        <p:txBody>
          <a:bodyPr/>
          <a:lstStyle/>
          <a:p>
            <a:pPr>
              <a:defRPr/>
            </a:pPr>
            <a:fld id="{912E8974-C306-4619-8F05-DDDF8239A305}" type="slidenum">
              <a:rPr lang="en-US" altLang="zh-CN" smtClean="0"/>
              <a:pPr>
                <a:defRPr/>
              </a:pPr>
              <a:t>‹#›</a:t>
            </a:fld>
            <a:endParaRPr lang="en-US" altLang="zh-CN"/>
          </a:p>
        </p:txBody>
      </p:sp>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686568" cy="6011882"/>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pPr>
              <a:defRPr/>
            </a:pPr>
            <a:endParaRPr lang="en-US" altLang="zh-CN"/>
          </a:p>
        </p:txBody>
      </p:sp>
      <p:sp>
        <p:nvSpPr>
          <p:cNvPr id="6" name="灯片编号占位符 5"/>
          <p:cNvSpPr>
            <a:spLocks noGrp="1"/>
          </p:cNvSpPr>
          <p:nvPr>
            <p:ph type="sldNum" sz="quarter" idx="12"/>
          </p:nvPr>
        </p:nvSpPr>
        <p:spPr/>
        <p:txBody>
          <a:bodyPr/>
          <a:lstStyle/>
          <a:p>
            <a:pPr>
              <a:defRPr/>
            </a:pPr>
            <a:fld id="{593519A8-E628-49A2-B63C-60E226C607E7}" type="slidenum">
              <a:rPr lang="en-US" altLang="zh-CN" smtClean="0"/>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73152" y="6400800"/>
            <a:ext cx="3200400" cy="283800"/>
          </a:xfrm>
        </p:spPr>
        <p:txBody>
          <a:bodyPr/>
          <a:lstStyle/>
          <a:p>
            <a:pPr>
              <a:defRPr/>
            </a:pPr>
            <a:endParaRPr lang="en-US" altLang="zh-CN"/>
          </a:p>
        </p:txBody>
      </p:sp>
      <p:sp>
        <p:nvSpPr>
          <p:cNvPr id="5" name="页脚占位符 4"/>
          <p:cNvSpPr>
            <a:spLocks noGrp="1"/>
          </p:cNvSpPr>
          <p:nvPr>
            <p:ph type="ftr" sz="quarter" idx="11"/>
          </p:nvPr>
        </p:nvSpPr>
        <p:spPr>
          <a:xfrm>
            <a:off x="5330952" y="6400800"/>
            <a:ext cx="3733800" cy="283800"/>
          </a:xfrm>
        </p:spPr>
        <p:txBody>
          <a:bodyPr/>
          <a:lstStyle/>
          <a:p>
            <a:pPr>
              <a:defRPr/>
            </a:pPr>
            <a:endParaRPr lang="en-US" altLang="zh-CN"/>
          </a:p>
        </p:txBody>
      </p:sp>
      <p:sp>
        <p:nvSpPr>
          <p:cNvPr id="6" name="灯片编号占位符 5"/>
          <p:cNvSpPr>
            <a:spLocks noGrp="1"/>
          </p:cNvSpPr>
          <p:nvPr>
            <p:ph type="sldNum" sz="quarter" idx="12"/>
          </p:nvPr>
        </p:nvSpPr>
        <p:spPr/>
        <p:txBody>
          <a:bodyPr/>
          <a:lstStyle/>
          <a:p>
            <a:pPr>
              <a:defRPr/>
            </a:pPr>
            <a:fld id="{DA669F53-AABF-40A9-9819-3D42178C9F73}" type="slidenum">
              <a:rPr lang="en-US" altLang="zh-CN" smtClean="0"/>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7" name="矩形 6"/>
          <p:cNvSpPr/>
          <p:nvPr/>
        </p:nvSpPr>
        <p:spPr>
          <a:xfrm>
            <a:off x="685800" y="3143248"/>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pPr>
              <a:defRPr/>
            </a:pPr>
            <a:endParaRPr lang="en-US" altLang="zh-CN"/>
          </a:p>
        </p:txBody>
      </p:sp>
      <p:sp>
        <p:nvSpPr>
          <p:cNvPr id="6" name="灯片编号占位符 5"/>
          <p:cNvSpPr>
            <a:spLocks noGrp="1"/>
          </p:cNvSpPr>
          <p:nvPr>
            <p:ph type="sldNum" sz="quarter" idx="12"/>
          </p:nvPr>
        </p:nvSpPr>
        <p:spPr/>
        <p:txBody>
          <a:bodyPr/>
          <a:lstStyle/>
          <a:p>
            <a:pPr>
              <a:defRPr/>
            </a:pPr>
            <a:fld id="{D8839FE5-F5B4-4610-AF8F-43CD1FD9964D}" type="slidenum">
              <a:rPr lang="en-US" altLang="zh-CN" smtClean="0"/>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pPr>
              <a:defRPr/>
            </a:pPr>
            <a:endParaRPr lang="en-US" altLang="zh-CN"/>
          </a:p>
        </p:txBody>
      </p:sp>
      <p:sp>
        <p:nvSpPr>
          <p:cNvPr id="7" name="灯片编号占位符 6"/>
          <p:cNvSpPr>
            <a:spLocks noGrp="1"/>
          </p:cNvSpPr>
          <p:nvPr>
            <p:ph type="sldNum" sz="quarter" idx="12"/>
          </p:nvPr>
        </p:nvSpPr>
        <p:spPr/>
        <p:txBody>
          <a:bodyPr/>
          <a:lstStyle/>
          <a:p>
            <a:pPr>
              <a:defRPr/>
            </a:pPr>
            <a:fld id="{CAD97F41-2B59-4ED2-9DA9-44A1997FC424}" type="slidenum">
              <a:rPr lang="en-US" altLang="zh-CN" smtClean="0"/>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pPr>
              <a:defRPr/>
            </a:pPr>
            <a:endParaRPr lang="en-US" altLang="zh-CN"/>
          </a:p>
        </p:txBody>
      </p:sp>
      <p:sp>
        <p:nvSpPr>
          <p:cNvPr id="8" name="页脚占位符 7"/>
          <p:cNvSpPr>
            <a:spLocks noGrp="1"/>
          </p:cNvSpPr>
          <p:nvPr>
            <p:ph type="ftr" sz="quarter" idx="11"/>
          </p:nvPr>
        </p:nvSpPr>
        <p:spPr/>
        <p:txBody>
          <a:bodyPr/>
          <a:lstStyle/>
          <a:p>
            <a:pPr>
              <a:defRPr/>
            </a:pPr>
            <a:endParaRPr lang="en-US" altLang="zh-CN"/>
          </a:p>
        </p:txBody>
      </p:sp>
      <p:sp>
        <p:nvSpPr>
          <p:cNvPr id="9" name="灯片编号占位符 8"/>
          <p:cNvSpPr>
            <a:spLocks noGrp="1"/>
          </p:cNvSpPr>
          <p:nvPr>
            <p:ph type="sldNum" sz="quarter" idx="12"/>
          </p:nvPr>
        </p:nvSpPr>
        <p:spPr/>
        <p:txBody>
          <a:bodyPr/>
          <a:lstStyle/>
          <a:p>
            <a:pPr>
              <a:defRPr/>
            </a:pPr>
            <a:fld id="{8043332C-AC56-4EEE-97C1-8A7ED0BCEF82}" type="slidenum">
              <a:rPr lang="en-US" altLang="zh-CN" smtClean="0"/>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pPr>
              <a:defRPr/>
            </a:pPr>
            <a:endParaRPr lang="en-US" altLang="zh-CN"/>
          </a:p>
        </p:txBody>
      </p:sp>
      <p:sp>
        <p:nvSpPr>
          <p:cNvPr id="4" name="页脚占位符 3"/>
          <p:cNvSpPr>
            <a:spLocks noGrp="1"/>
          </p:cNvSpPr>
          <p:nvPr>
            <p:ph type="ftr" sz="quarter" idx="11"/>
          </p:nvPr>
        </p:nvSpPr>
        <p:spPr/>
        <p:txBody>
          <a:bodyPr/>
          <a:lstStyle/>
          <a:p>
            <a:pPr>
              <a:defRPr/>
            </a:pPr>
            <a:endParaRPr lang="en-US" altLang="zh-CN"/>
          </a:p>
        </p:txBody>
      </p:sp>
      <p:sp>
        <p:nvSpPr>
          <p:cNvPr id="5" name="灯片编号占位符 4"/>
          <p:cNvSpPr>
            <a:spLocks noGrp="1"/>
          </p:cNvSpPr>
          <p:nvPr>
            <p:ph type="sldNum" sz="quarter" idx="12"/>
          </p:nvPr>
        </p:nvSpPr>
        <p:spPr/>
        <p:txBody>
          <a:bodyPr/>
          <a:lstStyle/>
          <a:p>
            <a:pPr>
              <a:defRPr/>
            </a:pPr>
            <a:fld id="{D0A89EB9-64A9-438C-9961-6EAA6A94D44B}" type="slidenum">
              <a:rPr lang="en-US" altLang="zh-CN" smtClean="0"/>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Ref idx="1002">
        <a:schemeClr val="bg2"/>
      </p:bgRef>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endParaRPr lang="en-US" altLang="zh-CN"/>
          </a:p>
        </p:txBody>
      </p:sp>
      <p:sp>
        <p:nvSpPr>
          <p:cNvPr id="3" name="页脚占位符 2"/>
          <p:cNvSpPr>
            <a:spLocks noGrp="1"/>
          </p:cNvSpPr>
          <p:nvPr>
            <p:ph type="ftr" sz="quarter" idx="11"/>
          </p:nvPr>
        </p:nvSpPr>
        <p:spPr/>
        <p:txBody>
          <a:bodyPr/>
          <a:lstStyle/>
          <a:p>
            <a:pPr>
              <a:defRPr/>
            </a:pPr>
            <a:endParaRPr lang="en-US" altLang="zh-CN"/>
          </a:p>
        </p:txBody>
      </p:sp>
      <p:sp>
        <p:nvSpPr>
          <p:cNvPr id="4" name="灯片编号占位符 3"/>
          <p:cNvSpPr>
            <a:spLocks noGrp="1"/>
          </p:cNvSpPr>
          <p:nvPr>
            <p:ph type="sldNum" sz="quarter" idx="12"/>
          </p:nvPr>
        </p:nvSpPr>
        <p:spPr/>
        <p:txBody>
          <a:bodyPr/>
          <a:lstStyle/>
          <a:p>
            <a:pPr>
              <a:defRPr/>
            </a:pPr>
            <a:fld id="{771A6316-CCC0-4668-94A6-B186BF297C43}" type="slidenum">
              <a:rPr lang="en-US" altLang="zh-CN" smtClean="0"/>
              <a:pPr>
                <a:defRPr/>
              </a:pPr>
              <a:t>‹#›</a:t>
            </a:fld>
            <a:endParaRPr lang="en-US" altLang="zh-CN"/>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2786050" y="1053546"/>
            <a:ext cx="59040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pPr>
              <a:defRPr/>
            </a:pPr>
            <a:endParaRPr lang="en-US" altLang="zh-CN"/>
          </a:p>
        </p:txBody>
      </p:sp>
      <p:sp>
        <p:nvSpPr>
          <p:cNvPr id="7" name="灯片编号占位符 6"/>
          <p:cNvSpPr>
            <a:spLocks noGrp="1"/>
          </p:cNvSpPr>
          <p:nvPr>
            <p:ph type="sldNum" sz="quarter" idx="12"/>
          </p:nvPr>
        </p:nvSpPr>
        <p:spPr/>
        <p:txBody>
          <a:bodyPr/>
          <a:lstStyle/>
          <a:p>
            <a:pPr>
              <a:defRPr/>
            </a:pPr>
            <a:fld id="{4109FADC-2E7B-4939-BEE9-148BDEF5AE1F}" type="slidenum">
              <a:rPr lang="en-US" altLang="zh-CN" smtClean="0"/>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nchor="ctr"/>
          <a:lstStyle>
            <a:lvl1pPr algn="l">
              <a:defRPr sz="24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pPr>
              <a:defRPr/>
            </a:pPr>
            <a:endParaRPr lang="en-US" altLang="zh-CN"/>
          </a:p>
        </p:txBody>
      </p:sp>
      <p:sp>
        <p:nvSpPr>
          <p:cNvPr id="7" name="灯片编号占位符 6"/>
          <p:cNvSpPr>
            <a:spLocks noGrp="1"/>
          </p:cNvSpPr>
          <p:nvPr>
            <p:ph type="sldNum" sz="quarter" idx="12"/>
          </p:nvPr>
        </p:nvSpPr>
        <p:spPr/>
        <p:txBody>
          <a:bodyPr/>
          <a:lstStyle/>
          <a:p>
            <a:pPr>
              <a:defRPr/>
            </a:pPr>
            <a:fld id="{A84D9B07-0F19-4EF0-BEB4-0FEFD2DB7955}" type="slidenum">
              <a:rPr lang="en-US" altLang="zh-CN" smtClean="0"/>
              <a:pPr>
                <a:defRPr/>
              </a:pPr>
              <a:t>‹#›</a:t>
            </a:fld>
            <a:endParaRPr lang="en-US" altLang="zh-CN"/>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矩形 6"/>
          <p:cNvSpPr/>
          <p:nvPr/>
        </p:nvSpPr>
        <p:spPr>
          <a:xfrm>
            <a:off x="0" y="6678000"/>
            <a:ext cx="9144000" cy="180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占位符 1"/>
          <p:cNvSpPr>
            <a:spLocks noGrp="1"/>
          </p:cNvSpPr>
          <p:nvPr>
            <p:ph type="title"/>
          </p:nvPr>
        </p:nvSpPr>
        <p:spPr>
          <a:xfrm>
            <a:off x="457200" y="274638"/>
            <a:ext cx="8229600" cy="1143000"/>
          </a:xfrm>
          <a:prstGeom prst="rect">
            <a:avLst/>
          </a:prstGeom>
        </p:spPr>
        <p:txBody>
          <a:bodyPr vert="horz" rtlCol="0" anchor="ctr">
            <a:normAutofit/>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686320"/>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76200" y="6400800"/>
            <a:ext cx="3200400" cy="283800"/>
          </a:xfrm>
          <a:prstGeom prst="rect">
            <a:avLst/>
          </a:prstGeom>
        </p:spPr>
        <p:txBody>
          <a:bodyPr vert="horz" rtlCol="0" anchor="b"/>
          <a:lstStyle>
            <a:lvl1pPr algn="l" eaLnBrk="1" latinLnBrk="0" hangingPunct="1">
              <a:defRPr kumimoji="0" sz="1100">
                <a:solidFill>
                  <a:schemeClr val="tx2">
                    <a:lumMod val="75000"/>
                    <a:lumOff val="25000"/>
                  </a:schemeClr>
                </a:solidFill>
              </a:defRPr>
            </a:lvl1pPr>
          </a:lstStyle>
          <a:p>
            <a:pPr>
              <a:defRPr/>
            </a:pPr>
            <a:endParaRPr lang="en-US" altLang="zh-CN"/>
          </a:p>
        </p:txBody>
      </p:sp>
      <p:sp>
        <p:nvSpPr>
          <p:cNvPr id="5" name="页脚占位符 4"/>
          <p:cNvSpPr>
            <a:spLocks noGrp="1"/>
          </p:cNvSpPr>
          <p:nvPr>
            <p:ph type="ftr" sz="quarter" idx="3"/>
          </p:nvPr>
        </p:nvSpPr>
        <p:spPr>
          <a:xfrm>
            <a:off x="5334000" y="6400800"/>
            <a:ext cx="3733800" cy="283800"/>
          </a:xfrm>
          <a:prstGeom prst="rect">
            <a:avLst/>
          </a:prstGeom>
        </p:spPr>
        <p:txBody>
          <a:bodyPr vert="horz" rtlCol="0" anchor="ctr"/>
          <a:lstStyle>
            <a:lvl1pPr algn="r" eaLnBrk="1" latinLnBrk="0" hangingPunct="1">
              <a:defRPr kumimoji="0" sz="1100">
                <a:solidFill>
                  <a:schemeClr val="tx2">
                    <a:lumMod val="75000"/>
                    <a:lumOff val="25000"/>
                  </a:schemeClr>
                </a:solidFill>
              </a:defRPr>
            </a:lvl1pPr>
          </a:lstStyle>
          <a:p>
            <a:pPr>
              <a:defRPr/>
            </a:pPr>
            <a:endParaRPr lang="en-US" altLang="zh-CN"/>
          </a:p>
        </p:txBody>
      </p:sp>
      <p:sp>
        <p:nvSpPr>
          <p:cNvPr id="6" name="灯片编号占位符 5"/>
          <p:cNvSpPr>
            <a:spLocks noGrp="1"/>
          </p:cNvSpPr>
          <p:nvPr>
            <p:ph type="sldNum" sz="quarter" idx="4"/>
          </p:nvPr>
        </p:nvSpPr>
        <p:spPr>
          <a:xfrm>
            <a:off x="4114800" y="6400800"/>
            <a:ext cx="914400" cy="283464"/>
          </a:xfrm>
          <a:prstGeom prst="rect">
            <a:avLst/>
          </a:prstGeom>
          <a:noFill/>
        </p:spPr>
        <p:txBody>
          <a:bodyPr vert="horz" lIns="45720" rIns="45720" rtlCol="0" anchor="ctr"/>
          <a:lstStyle>
            <a:lvl1pPr algn="ctr" eaLnBrk="1" latinLnBrk="0" hangingPunct="1">
              <a:defRPr kumimoji="0" sz="1100" b="0">
                <a:solidFill>
                  <a:schemeClr val="tx2">
                    <a:lumMod val="75000"/>
                    <a:lumOff val="25000"/>
                  </a:schemeClr>
                </a:solidFill>
              </a:defRPr>
            </a:lvl1pPr>
          </a:lstStyle>
          <a:p>
            <a:pPr>
              <a:defRPr/>
            </a:pPr>
            <a:fld id="{E1EC4B52-7D36-4968-87BA-DDCDD91178A3}" type="slidenum">
              <a:rPr lang="en-US" altLang="zh-CN" smtClean="0"/>
              <a:pPr>
                <a:defRPr/>
              </a:pPr>
              <a:t>‹#›</a:t>
            </a:fld>
            <a:endParaRPr lang="en-US" altLang="zh-CN"/>
          </a:p>
        </p:txBody>
      </p:sp>
      <p:sp>
        <p:nvSpPr>
          <p:cNvPr id="8" name="矩形 7"/>
          <p:cNvSpPr/>
          <p:nvPr/>
        </p:nvSpPr>
        <p:spPr>
          <a:xfrm>
            <a:off x="0" y="0"/>
            <a:ext cx="9144000" cy="108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50000"/>
        <a:buFont typeface="Wingdings 2"/>
        <a:buChar char="ß"/>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50000"/>
        <a:buFont typeface="Wingdings 2"/>
        <a:buChar char="Þ"/>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5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609600" y="0"/>
            <a:ext cx="8226425" cy="1736725"/>
          </a:xfrm>
        </p:spPr>
        <p:txBody>
          <a:bodyPr/>
          <a:lstStyle/>
          <a:p>
            <a:pPr eaLnBrk="1" hangingPunct="1">
              <a:defRPr/>
            </a:pPr>
            <a:r>
              <a:rPr lang="zh-CN" altLang="en-US" b="1" dirty="0" smtClean="0"/>
              <a:t>第</a:t>
            </a:r>
            <a:r>
              <a:rPr lang="en-US" altLang="zh-CN" b="1" dirty="0" smtClean="0"/>
              <a:t>2</a:t>
            </a:r>
            <a:r>
              <a:rPr lang="zh-CN" altLang="en-US" b="1" dirty="0" smtClean="0"/>
              <a:t>章物联网工程</a:t>
            </a:r>
            <a:r>
              <a:rPr lang="zh-CN" altLang="en-US" b="1" dirty="0" smtClean="0"/>
              <a:t>招投标</a:t>
            </a:r>
          </a:p>
        </p:txBody>
      </p:sp>
      <p:sp>
        <p:nvSpPr>
          <p:cNvPr id="4099" name="Rectangle 3"/>
          <p:cNvSpPr>
            <a:spLocks noGrp="1" noChangeArrowheads="1"/>
          </p:cNvSpPr>
          <p:nvPr>
            <p:ph type="subTitle" idx="1"/>
          </p:nvPr>
        </p:nvSpPr>
        <p:spPr>
          <a:xfrm>
            <a:off x="304800" y="1981200"/>
            <a:ext cx="8610600" cy="4267200"/>
          </a:xfrm>
        </p:spPr>
        <p:txBody>
          <a:bodyPr>
            <a:normAutofit fontScale="92500" lnSpcReduction="10000"/>
          </a:bodyPr>
          <a:lstStyle/>
          <a:p>
            <a:pPr algn="l" eaLnBrk="1" hangingPunct="1">
              <a:defRPr/>
            </a:pPr>
            <a:r>
              <a:rPr lang="zh-CN" altLang="en-US" sz="2400" b="1" dirty="0" smtClean="0"/>
              <a:t>学习目标</a:t>
            </a:r>
          </a:p>
          <a:p>
            <a:pPr algn="l"/>
            <a:r>
              <a:rPr lang="zh-CN" altLang="en-US" sz="2400" dirty="0" smtClean="0"/>
              <a:t>知识目标</a:t>
            </a:r>
          </a:p>
          <a:p>
            <a:pPr algn="l"/>
            <a:r>
              <a:rPr lang="en-US" sz="2400" dirty="0" smtClean="0"/>
              <a:t>1</a:t>
            </a:r>
            <a:r>
              <a:rPr lang="zh-CN" altLang="en-US" sz="2400" dirty="0" smtClean="0"/>
              <a:t>．了解招投标的概念和作用。</a:t>
            </a:r>
          </a:p>
          <a:p>
            <a:pPr algn="l"/>
            <a:r>
              <a:rPr lang="en-US" sz="2400" dirty="0" smtClean="0"/>
              <a:t>2</a:t>
            </a:r>
            <a:r>
              <a:rPr lang="zh-CN" altLang="en-US" sz="2400" dirty="0" smtClean="0"/>
              <a:t>．弄清工程招投标的类别。</a:t>
            </a:r>
          </a:p>
          <a:p>
            <a:pPr algn="l"/>
            <a:r>
              <a:rPr lang="en-US" sz="2400" dirty="0" smtClean="0"/>
              <a:t>3</a:t>
            </a:r>
            <a:r>
              <a:rPr lang="zh-CN" altLang="en-US" sz="2400" dirty="0" smtClean="0"/>
              <a:t>．熟悉工程招投标的工作标准。</a:t>
            </a:r>
          </a:p>
          <a:p>
            <a:pPr algn="l"/>
            <a:r>
              <a:rPr lang="en-US" sz="2400" dirty="0" smtClean="0"/>
              <a:t>4</a:t>
            </a:r>
            <a:r>
              <a:rPr lang="zh-CN" altLang="en-US" sz="2400" dirty="0" smtClean="0"/>
              <a:t>．了解</a:t>
            </a:r>
            <a:r>
              <a:rPr lang="en-US" altLang="zh-CN" sz="2400" dirty="0" smtClean="0">
                <a:effectLst/>
              </a:rPr>
              <a:t>《</a:t>
            </a:r>
            <a:r>
              <a:rPr lang="zh-CN" altLang="en-US" sz="2400" dirty="0" smtClean="0">
                <a:effectLst/>
              </a:rPr>
              <a:t>中华人民共和国招标投标法</a:t>
            </a:r>
            <a:r>
              <a:rPr lang="en-US" altLang="zh-CN" sz="2400" dirty="0" smtClean="0">
                <a:effectLst/>
              </a:rPr>
              <a:t>》</a:t>
            </a:r>
            <a:r>
              <a:rPr lang="zh-CN" altLang="en-US" sz="2400" dirty="0" smtClean="0">
                <a:effectLst/>
              </a:rPr>
              <a:t>和</a:t>
            </a:r>
            <a:r>
              <a:rPr lang="en-US" altLang="zh-CN" sz="2400" dirty="0" smtClean="0"/>
              <a:t>《</a:t>
            </a:r>
            <a:r>
              <a:rPr lang="zh-CN" altLang="en-US" sz="2400" dirty="0" smtClean="0"/>
              <a:t>工程建设项目施工招标投标办法</a:t>
            </a:r>
            <a:r>
              <a:rPr lang="en-US" altLang="zh-CN" sz="2400" dirty="0" smtClean="0"/>
              <a:t>》</a:t>
            </a:r>
            <a:r>
              <a:rPr lang="zh-CN" altLang="en-US" sz="2400" dirty="0" smtClean="0"/>
              <a:t>的主要内容。</a:t>
            </a:r>
          </a:p>
          <a:p>
            <a:pPr algn="l"/>
            <a:r>
              <a:rPr lang="zh-CN" altLang="en-US" sz="2400" dirty="0" smtClean="0"/>
              <a:t>能力目标</a:t>
            </a:r>
          </a:p>
          <a:p>
            <a:pPr algn="l"/>
            <a:r>
              <a:rPr lang="en-US" sz="2400" dirty="0" smtClean="0"/>
              <a:t>1</a:t>
            </a:r>
            <a:r>
              <a:rPr lang="zh-CN" altLang="en-US" sz="2400" dirty="0" smtClean="0"/>
              <a:t>．熟悉招投标工作流程。</a:t>
            </a:r>
          </a:p>
          <a:p>
            <a:pPr algn="l"/>
            <a:r>
              <a:rPr lang="en-US" sz="2400" dirty="0" smtClean="0"/>
              <a:t>2</a:t>
            </a:r>
            <a:r>
              <a:rPr lang="zh-CN" altLang="en-US" sz="2400" dirty="0" smtClean="0"/>
              <a:t>．掌握招投标文件的编制方法。</a:t>
            </a:r>
          </a:p>
          <a:p>
            <a:pPr algn="l"/>
            <a:r>
              <a:rPr lang="en-US" sz="2400" dirty="0" smtClean="0"/>
              <a:t>3</a:t>
            </a:r>
            <a:r>
              <a:rPr lang="zh-CN" altLang="en-US" sz="2400" dirty="0" smtClean="0"/>
              <a:t>．掌握现场勘查的具体方法。</a:t>
            </a:r>
            <a:endParaRPr lang="zh-CN" altLang="en-US" sz="24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defRPr/>
            </a:pPr>
            <a:endParaRPr lang="zh-CN" altLang="zh-CN" smtClean="0"/>
          </a:p>
        </p:txBody>
      </p:sp>
      <p:sp>
        <p:nvSpPr>
          <p:cNvPr id="18435" name="Rectangle 3"/>
          <p:cNvSpPr>
            <a:spLocks noGrp="1" noChangeArrowheads="1"/>
          </p:cNvSpPr>
          <p:nvPr>
            <p:ph idx="1"/>
          </p:nvPr>
        </p:nvSpPr>
        <p:spPr/>
        <p:txBody>
          <a:bodyPr/>
          <a:lstStyle/>
          <a:p>
            <a:pPr eaLnBrk="1" hangingPunct="1">
              <a:lnSpc>
                <a:spcPct val="80000"/>
              </a:lnSpc>
              <a:defRPr/>
            </a:pPr>
            <a:r>
              <a:rPr lang="zh-CN" altLang="en-US" sz="2800" smtClean="0"/>
              <a:t>建设工程招标与投标是一种国际上普遍采用的市场采购行为和买卖竞争方式。严格地讲，“招标”与“投标”是买方与卖方两个方面的工作。从招标方的角度看，招标是一项有组织的采购活动，作为买方的业主，主要应分析招标的程序和组织方法，以及相关的法律法规；从投标方的角度看，投标是利用商业竞争机会进行竞卖的活动，主要应侧重于投标的竞争手段和策略的研究。为了规范我国建设工程招投标管理，中华人民共和国第九届全国人民代表大会常务委员会第十一次会议于</a:t>
            </a:r>
            <a:r>
              <a:rPr lang="en-US" altLang="zh-CN" sz="2800" smtClean="0"/>
              <a:t>1999</a:t>
            </a:r>
            <a:r>
              <a:rPr lang="zh-CN" altLang="en-US" sz="2800" smtClean="0"/>
              <a:t>年</a:t>
            </a:r>
            <a:r>
              <a:rPr lang="en-US" altLang="zh-CN" sz="2800" smtClean="0"/>
              <a:t>8</a:t>
            </a:r>
            <a:r>
              <a:rPr lang="zh-CN" altLang="en-US" sz="2800" smtClean="0"/>
              <a:t>月</a:t>
            </a:r>
            <a:r>
              <a:rPr lang="en-US" altLang="zh-CN" sz="2800" smtClean="0"/>
              <a:t>30</a:t>
            </a:r>
            <a:r>
              <a:rPr lang="zh-CN" altLang="en-US" sz="2800" smtClean="0"/>
              <a:t>日通过了</a:t>
            </a:r>
            <a:r>
              <a:rPr lang="en-US" altLang="zh-CN" sz="2800" smtClean="0"/>
              <a:t>《</a:t>
            </a:r>
            <a:r>
              <a:rPr lang="zh-CN" altLang="en-US" sz="2800" smtClean="0"/>
              <a:t>招标投标法</a:t>
            </a:r>
            <a:r>
              <a:rPr lang="en-US" altLang="zh-CN" sz="2800" smtClean="0"/>
              <a:t>》</a:t>
            </a:r>
            <a:r>
              <a:rPr lang="zh-CN" altLang="en-US" sz="2800" smtClean="0"/>
              <a:t>，该法从</a:t>
            </a:r>
            <a:r>
              <a:rPr lang="en-US" altLang="zh-CN" sz="2800" smtClean="0"/>
              <a:t>2000</a:t>
            </a:r>
            <a:r>
              <a:rPr lang="zh-CN" altLang="en-US" sz="2800" smtClean="0"/>
              <a:t>年</a:t>
            </a:r>
            <a:r>
              <a:rPr lang="en-US" altLang="zh-CN" sz="2800" smtClean="0"/>
              <a:t>1</a:t>
            </a:r>
            <a:r>
              <a:rPr lang="zh-CN" altLang="en-US" sz="2800" smtClean="0"/>
              <a:t>月</a:t>
            </a:r>
            <a:r>
              <a:rPr lang="en-US" altLang="zh-CN" sz="2800" smtClean="0"/>
              <a:t>1</a:t>
            </a:r>
            <a:r>
              <a:rPr lang="zh-CN" altLang="en-US" sz="2800" smtClean="0"/>
              <a:t>日起正式执行。</a:t>
            </a: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defRPr/>
            </a:pPr>
            <a:endParaRPr lang="zh-CN" altLang="zh-CN" smtClean="0"/>
          </a:p>
        </p:txBody>
      </p:sp>
      <p:sp>
        <p:nvSpPr>
          <p:cNvPr id="93187" name="Rectangle 3"/>
          <p:cNvSpPr>
            <a:spLocks noGrp="1" noChangeArrowheads="1"/>
          </p:cNvSpPr>
          <p:nvPr>
            <p:ph idx="1"/>
          </p:nvPr>
        </p:nvSpPr>
        <p:spPr/>
        <p:txBody>
          <a:bodyPr/>
          <a:lstStyle/>
          <a:p>
            <a:pPr eaLnBrk="1" hangingPunct="1">
              <a:lnSpc>
                <a:spcPct val="80000"/>
              </a:lnSpc>
              <a:defRPr/>
            </a:pPr>
            <a:r>
              <a:rPr lang="en-US" altLang="zh-CN" sz="2400" dirty="0" smtClean="0"/>
              <a:t>②</a:t>
            </a:r>
            <a:r>
              <a:rPr lang="zh-CN" altLang="en-US" sz="2400" dirty="0" smtClean="0"/>
              <a:t>注意建立企业内部定额，提高自主报价能力。企业定额是指根据本企业施工技术和管理水平以及有关工程造价资料制定的，供本企业使用的人工、材料和机械台班的消耗量标准。通过制定企业定额，施工企业可以清楚地计算出完成项目所需耗费的成本与工期，从而可以在投标报价时做到心中有数，避免盲目报价导致最终亏损现象的发生。</a:t>
            </a:r>
          </a:p>
          <a:p>
            <a:pPr eaLnBrk="1" hangingPunct="1">
              <a:lnSpc>
                <a:spcPct val="80000"/>
              </a:lnSpc>
              <a:defRPr/>
            </a:pPr>
            <a:r>
              <a:rPr lang="zh-CN" altLang="en-US" sz="2400" dirty="0" smtClean="0"/>
              <a:t>  ③在投标报价书中，没有填写单价和合价的项目将不予支付，因此投标企业应仔细填写每一单项的单价和合价，做到报价时不漏项不缺项。</a:t>
            </a:r>
          </a:p>
          <a:p>
            <a:pPr eaLnBrk="1" hangingPunct="1">
              <a:lnSpc>
                <a:spcPct val="80000"/>
              </a:lnSpc>
              <a:defRPr/>
            </a:pPr>
            <a:r>
              <a:rPr lang="zh-CN" altLang="en-US" sz="2400" dirty="0" smtClean="0"/>
              <a:t>  ④若需编制技术标及相应报价，应避免技术标报价与商务标报价出现重复，尤其是技术标中已经包括的措施项目，投标时应注意区分。</a:t>
            </a:r>
          </a:p>
          <a:p>
            <a:pPr eaLnBrk="1" hangingPunct="1">
              <a:lnSpc>
                <a:spcPct val="80000"/>
              </a:lnSpc>
              <a:defRPr/>
            </a:pPr>
            <a:r>
              <a:rPr lang="zh-CN" altLang="en-US" sz="2400" dirty="0" smtClean="0"/>
              <a:t>    ⑤掌握一定的投标报价策略和技巧，根据各种影响因素和工程具体情况灵活机动地调整报价，提高企业的市场竞争力。</a:t>
            </a:r>
          </a:p>
          <a:p>
            <a:pPr eaLnBrk="1" hangingPunct="1">
              <a:lnSpc>
                <a:spcPct val="80000"/>
              </a:lnSpc>
              <a:defRPr/>
            </a:pPr>
            <a:endParaRPr lang="en-US" altLang="zh-CN" sz="2400" dirty="0" smtClean="0"/>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eaLnBrk="1" hangingPunct="1">
              <a:defRPr/>
            </a:pPr>
            <a:endParaRPr lang="zh-CN" altLang="zh-CN" smtClean="0"/>
          </a:p>
        </p:txBody>
      </p:sp>
      <p:sp>
        <p:nvSpPr>
          <p:cNvPr id="94211" name="Rectangle 3"/>
          <p:cNvSpPr>
            <a:spLocks noGrp="1" noChangeArrowheads="1"/>
          </p:cNvSpPr>
          <p:nvPr>
            <p:ph idx="1"/>
          </p:nvPr>
        </p:nvSpPr>
        <p:spPr/>
        <p:txBody>
          <a:bodyPr/>
          <a:lstStyle/>
          <a:p>
            <a:pPr eaLnBrk="1" hangingPunct="1">
              <a:lnSpc>
                <a:spcPct val="80000"/>
              </a:lnSpc>
              <a:defRPr/>
            </a:pPr>
            <a:r>
              <a:rPr lang="en-US" altLang="zh-CN" sz="2400" dirty="0" smtClean="0"/>
              <a:t>5</a:t>
            </a:r>
            <a:r>
              <a:rPr lang="zh-CN" altLang="en-US" sz="2400" dirty="0" smtClean="0"/>
              <a:t>．投标技巧</a:t>
            </a:r>
          </a:p>
          <a:p>
            <a:pPr eaLnBrk="1" hangingPunct="1">
              <a:lnSpc>
                <a:spcPct val="80000"/>
              </a:lnSpc>
              <a:defRPr/>
            </a:pPr>
            <a:r>
              <a:rPr lang="zh-CN" altLang="en-US" sz="2400" dirty="0" smtClean="0"/>
              <a:t>    投标技巧是指在投标报价中采用既能使招标人接受，而中标后又能获得更多利润的方法。投标人在工程投标时，主要应该在先进合理的技术方案和较低的投标价格上下功夫，以争取中标，但还有一些投标技巧对中标及中标后的获利有一定的帮助。</a:t>
            </a:r>
          </a:p>
          <a:p>
            <a:pPr eaLnBrk="1" hangingPunct="1">
              <a:lnSpc>
                <a:spcPct val="80000"/>
              </a:lnSpc>
              <a:defRPr/>
            </a:pPr>
            <a:r>
              <a:rPr lang="zh-CN" altLang="en-US" sz="2400" dirty="0" smtClean="0"/>
              <a:t>  </a:t>
            </a:r>
            <a:r>
              <a:rPr lang="en-US" altLang="zh-CN" sz="2400" dirty="0" smtClean="0"/>
              <a:t>1</a:t>
            </a:r>
            <a:r>
              <a:rPr lang="zh-CN" altLang="en-US" sz="2400" dirty="0" smtClean="0"/>
              <a:t>）不平衡报价法</a:t>
            </a:r>
          </a:p>
          <a:p>
            <a:pPr eaLnBrk="1" hangingPunct="1">
              <a:lnSpc>
                <a:spcPct val="80000"/>
              </a:lnSpc>
              <a:defRPr/>
            </a:pPr>
            <a:r>
              <a:rPr lang="zh-CN" altLang="en-US" sz="2400" dirty="0" smtClean="0"/>
              <a:t>  不平衡报价法是指一个工程项目的投标报价，在总价基本确定后，如何调整内部各个分项目的报价，以达到既不提高总价，不影响中标，又能在结算时得到更理想的经验效益的目的。不平衡报价法一定要建立在对工程量仔细核对的基础上，同时一定要控制在合理的幅度内（一般在</a:t>
            </a:r>
            <a:r>
              <a:rPr lang="en-US" altLang="zh-CN" sz="2400" dirty="0" smtClean="0"/>
              <a:t>10</a:t>
            </a:r>
            <a:r>
              <a:rPr lang="zh-CN" altLang="en-US" sz="2400" dirty="0" smtClean="0"/>
              <a:t>％左右）。以下几种情况，可采取不平衡报价法。</a:t>
            </a:r>
          </a:p>
          <a:p>
            <a:pPr eaLnBrk="1" hangingPunct="1">
              <a:lnSpc>
                <a:spcPct val="80000"/>
              </a:lnSpc>
              <a:defRPr/>
            </a:pPr>
            <a:r>
              <a:rPr lang="zh-CN" altLang="en-US" sz="2400" dirty="0" smtClean="0"/>
              <a:t>    （</a:t>
            </a:r>
            <a:r>
              <a:rPr lang="en-US" altLang="zh-CN" sz="2400" dirty="0" smtClean="0"/>
              <a:t>1</a:t>
            </a:r>
            <a:r>
              <a:rPr lang="zh-CN" altLang="en-US" sz="2400" dirty="0" smtClean="0"/>
              <a:t>）能够早日结账的项目（如开办费、基础工程等）可以报得较高，后期工程项目（如装饰、机电设备安装等）可适当降低。</a:t>
            </a: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endParaRPr lang="zh-CN" altLang="en-US" smtClean="0"/>
          </a:p>
        </p:txBody>
      </p:sp>
      <p:sp>
        <p:nvSpPr>
          <p:cNvPr id="3" name="内容占位符 2"/>
          <p:cNvSpPr>
            <a:spLocks noGrp="1"/>
          </p:cNvSpPr>
          <p:nvPr>
            <p:ph idx="1"/>
          </p:nvPr>
        </p:nvSpPr>
        <p:spPr/>
        <p:txBody>
          <a:bodyPr/>
          <a:lstStyle/>
          <a:p>
            <a:pPr eaLnBrk="1" hangingPunct="1">
              <a:defRPr/>
            </a:pPr>
            <a:r>
              <a:rPr lang="zh-CN" altLang="en-US" sz="2400" dirty="0" smtClean="0"/>
              <a:t> （</a:t>
            </a:r>
            <a:r>
              <a:rPr lang="en-US" altLang="zh-CN" sz="2400" dirty="0" smtClean="0"/>
              <a:t>2</a:t>
            </a:r>
            <a:r>
              <a:rPr lang="zh-CN" altLang="en-US" sz="2400" dirty="0" smtClean="0"/>
              <a:t>）将工程量核算或设计图纸不明确，预计今后工程量可能会增加的项目，单价适当提高，这样在最终结算时可多赚钱；将工程量可能会减少的项目，单价适应降低，这样在工程结算时损失较少。</a:t>
            </a:r>
            <a:endParaRPr lang="en-US" altLang="zh-CN" sz="2400" dirty="0" smtClean="0"/>
          </a:p>
          <a:p>
            <a:pPr eaLnBrk="1" hangingPunct="1">
              <a:lnSpc>
                <a:spcPct val="80000"/>
              </a:lnSpc>
              <a:defRPr/>
            </a:pPr>
            <a:r>
              <a:rPr lang="zh-CN" altLang="en-US" sz="2400" dirty="0" smtClean="0"/>
              <a:t>（</a:t>
            </a:r>
            <a:r>
              <a:rPr lang="en-US" altLang="zh-CN" sz="2400" dirty="0" smtClean="0"/>
              <a:t>3</a:t>
            </a:r>
            <a:r>
              <a:rPr lang="zh-CN" altLang="en-US" sz="2400" dirty="0" smtClean="0"/>
              <a:t>）暂定项目又叫任意项目或选择项目，对这类项目要做具体分析。这类项目要在开工后由业主研究决定是否实施，由哪一家承包商实施，如果工程不分标，只由一家承包商施工，则其中肯定要做的单价可高些，不一定要做的则应低些；如果工程分标，该暂定项目也可能由其他承包商施工时，则不宜报高价，以免抬高总价。</a:t>
            </a:r>
          </a:p>
          <a:p>
            <a:pPr eaLnBrk="1" hangingPunct="1">
              <a:lnSpc>
                <a:spcPct val="80000"/>
              </a:lnSpc>
              <a:defRPr/>
            </a:pPr>
            <a:r>
              <a:rPr lang="zh-CN" altLang="en-US" sz="2400" dirty="0" smtClean="0"/>
              <a:t>    （</a:t>
            </a:r>
            <a:r>
              <a:rPr lang="en-US" altLang="zh-CN" sz="2400" dirty="0" smtClean="0"/>
              <a:t>4</a:t>
            </a:r>
            <a:r>
              <a:rPr lang="zh-CN" altLang="en-US" sz="2400" dirty="0" smtClean="0"/>
              <a:t>）在单价包干混合制合同中，业主要求有些项目采用包干报价时，宜报高价。一则这类项目风险较大，二则这类项目在完成后可全部按报价结账，即可以全部结算回来。而其余单价项目报价则可适当降低。</a:t>
            </a:r>
          </a:p>
          <a:p>
            <a:pPr eaLnBrk="1" hangingPunct="1">
              <a:defRPr/>
            </a:pPr>
            <a:endParaRPr lang="zh-CN" altLang="en-US" sz="2400" dirty="0" smtClean="0"/>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lstStyle/>
          <a:p>
            <a:pPr eaLnBrk="1" hangingPunct="1">
              <a:defRPr/>
            </a:pPr>
            <a:endParaRPr lang="zh-CN" altLang="zh-CN" smtClean="0"/>
          </a:p>
        </p:txBody>
      </p:sp>
      <p:sp>
        <p:nvSpPr>
          <p:cNvPr id="95235" name="Rectangle 3"/>
          <p:cNvSpPr>
            <a:spLocks noGrp="1" noChangeArrowheads="1"/>
          </p:cNvSpPr>
          <p:nvPr>
            <p:ph idx="1"/>
          </p:nvPr>
        </p:nvSpPr>
        <p:spPr/>
        <p:txBody>
          <a:bodyPr/>
          <a:lstStyle/>
          <a:p>
            <a:pPr eaLnBrk="1" hangingPunct="1">
              <a:lnSpc>
                <a:spcPct val="80000"/>
              </a:lnSpc>
              <a:defRPr/>
            </a:pPr>
            <a:r>
              <a:rPr lang="zh-CN" altLang="en-US" sz="2400" dirty="0" smtClean="0"/>
              <a:t>（</a:t>
            </a:r>
            <a:r>
              <a:rPr lang="en-US" altLang="zh-CN" sz="2400" dirty="0" smtClean="0"/>
              <a:t>5</a:t>
            </a:r>
            <a:r>
              <a:rPr lang="zh-CN" altLang="en-US" sz="2400" dirty="0" smtClean="0"/>
              <a:t>）有的招标文件要求投标者对工程量大的项目报“单价分析表”。投标时可将单价分析表中的人工费及机械设备费报得较高，而材料费报得较低。这主要是为了今后补充项目报价时可以参考选用“单价分析表”中的较高的人工费和机械设备费；而材料则往往采用市场价，因而可获得较高的效益。</a:t>
            </a:r>
          </a:p>
          <a:p>
            <a:pPr eaLnBrk="1" hangingPunct="1">
              <a:lnSpc>
                <a:spcPct val="80000"/>
              </a:lnSpc>
              <a:defRPr/>
            </a:pPr>
            <a:r>
              <a:rPr lang="zh-CN" altLang="en-US" sz="2400" dirty="0" smtClean="0"/>
              <a:t>    （</a:t>
            </a:r>
            <a:r>
              <a:rPr lang="en-US" altLang="zh-CN" sz="2400" dirty="0" smtClean="0"/>
              <a:t>6</a:t>
            </a:r>
            <a:r>
              <a:rPr lang="zh-CN" altLang="en-US" sz="2400" dirty="0" smtClean="0"/>
              <a:t>）在投标时，承包商一般要压低单价，这时应该首先压低那些工程量小的项目的单价。因为即使压低了很多个单价，总的报价也不会降低很多，而给业主的感觉却是工程量清单上的单价大幅度下降，承包商很有让利的诚意。</a:t>
            </a:r>
          </a:p>
          <a:p>
            <a:pPr eaLnBrk="1" hangingPunct="1">
              <a:lnSpc>
                <a:spcPct val="80000"/>
              </a:lnSpc>
              <a:defRPr/>
            </a:pPr>
            <a:r>
              <a:rPr lang="zh-CN" altLang="en-US" sz="2400" dirty="0" smtClean="0"/>
              <a:t>    （</a:t>
            </a:r>
            <a:r>
              <a:rPr lang="en-US" altLang="zh-CN" sz="2400" dirty="0" smtClean="0"/>
              <a:t>7</a:t>
            </a:r>
            <a:r>
              <a:rPr lang="zh-CN" altLang="en-US" sz="2400" dirty="0" smtClean="0"/>
              <a:t>）如果有单纯报计工日或计台班机械单价，可以高些，以便在日后业主用工或者使用机械时可多盈利。但如果计工日表中有一个假定“名义工程量”时，则需要具体分析是否报高价，以免抬高总报价。总之，要分析业主在开工后，可能使用的计工日数量确定报价技巧。</a:t>
            </a: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pPr eaLnBrk="1" hangingPunct="1">
              <a:defRPr/>
            </a:pPr>
            <a:endParaRPr lang="zh-CN" altLang="zh-CN" smtClean="0"/>
          </a:p>
        </p:txBody>
      </p:sp>
      <p:sp>
        <p:nvSpPr>
          <p:cNvPr id="96259" name="Rectangle 3"/>
          <p:cNvSpPr>
            <a:spLocks noGrp="1" noChangeArrowheads="1"/>
          </p:cNvSpPr>
          <p:nvPr>
            <p:ph idx="1"/>
          </p:nvPr>
        </p:nvSpPr>
        <p:spPr/>
        <p:txBody>
          <a:bodyPr/>
          <a:lstStyle/>
          <a:p>
            <a:pPr eaLnBrk="1" hangingPunct="1">
              <a:lnSpc>
                <a:spcPct val="80000"/>
              </a:lnSpc>
              <a:defRPr/>
            </a:pPr>
            <a:r>
              <a:rPr lang="en-US" altLang="zh-CN" sz="2400" dirty="0" smtClean="0"/>
              <a:t> 2</a:t>
            </a:r>
            <a:r>
              <a:rPr lang="zh-CN" altLang="en-US" sz="2400" dirty="0" smtClean="0"/>
              <a:t>）突然降价法</a:t>
            </a:r>
          </a:p>
          <a:p>
            <a:pPr eaLnBrk="1" hangingPunct="1">
              <a:lnSpc>
                <a:spcPct val="80000"/>
              </a:lnSpc>
              <a:defRPr/>
            </a:pPr>
            <a:r>
              <a:rPr lang="zh-CN" altLang="en-US" sz="2400" dirty="0" smtClean="0"/>
              <a:t>  突然降价法是指先按一般情况报价或表现出对该工程兴趣不大，到快要投标截止时再突然降价，为最后中标打下基础。采用这种方法时，一定要在准备投标报价的过程中考虑好降价的幅度，在临近投标截止日前，根据情报信息与分析判断，做最后的决策。如果中标，因为开始只降总价，在签订合同后可采用不平衡报价的思想调整工程量表内的各项单价或价格，以期取得更高的效益。</a:t>
            </a:r>
          </a:p>
          <a:p>
            <a:pPr eaLnBrk="1" hangingPunct="1">
              <a:lnSpc>
                <a:spcPct val="80000"/>
              </a:lnSpc>
              <a:defRPr/>
            </a:pPr>
            <a:r>
              <a:rPr lang="en-US" altLang="zh-CN" sz="2400" dirty="0" smtClean="0"/>
              <a:t>3</a:t>
            </a:r>
            <a:r>
              <a:rPr lang="zh-CN" altLang="en-US" sz="2400" dirty="0" smtClean="0"/>
              <a:t>）根据招标项目的不同特点采用不同的报价</a:t>
            </a:r>
          </a:p>
          <a:p>
            <a:pPr eaLnBrk="1" hangingPunct="1">
              <a:lnSpc>
                <a:spcPct val="80000"/>
              </a:lnSpc>
              <a:defRPr/>
            </a:pPr>
            <a:r>
              <a:rPr lang="zh-CN" altLang="en-US" sz="2400" dirty="0" smtClean="0"/>
              <a:t>    报标人在投标报价时，既要考虑自身的优势和劣势，也要分析招标项目的特点。</a:t>
            </a:r>
          </a:p>
          <a:p>
            <a:pPr eaLnBrk="1" hangingPunct="1">
              <a:lnSpc>
                <a:spcPct val="80000"/>
              </a:lnSpc>
              <a:defRPr/>
            </a:pPr>
            <a:r>
              <a:rPr lang="zh-CN" altLang="en-US" sz="2400" dirty="0" smtClean="0"/>
              <a:t>    （</a:t>
            </a:r>
            <a:r>
              <a:rPr lang="en-US" altLang="zh-CN" sz="2400" dirty="0" smtClean="0"/>
              <a:t>1</a:t>
            </a:r>
            <a:r>
              <a:rPr lang="zh-CN" altLang="en-US" sz="2400" dirty="0" smtClean="0"/>
              <a:t>）下列情况可报高价。施工条件差的工程；专业要求高的技术密集型工程，而本企业在这方面又有专长，声誉也较高；总价低的小工程，以及自己不愿做，又不方便不投标的工程；工期要求急的工程；投标对手少的工程；支付条件不理想的工程；特殊的工程，如港口码头，地下开挖工程等。</a:t>
            </a: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endParaRPr lang="zh-CN" altLang="en-US" smtClean="0"/>
          </a:p>
        </p:txBody>
      </p:sp>
      <p:sp>
        <p:nvSpPr>
          <p:cNvPr id="3" name="内容占位符 2"/>
          <p:cNvSpPr>
            <a:spLocks noGrp="1"/>
          </p:cNvSpPr>
          <p:nvPr>
            <p:ph idx="1"/>
          </p:nvPr>
        </p:nvSpPr>
        <p:spPr/>
        <p:txBody>
          <a:bodyPr/>
          <a:lstStyle/>
          <a:p>
            <a:pPr eaLnBrk="1" hangingPunct="1">
              <a:defRPr/>
            </a:pPr>
            <a:r>
              <a:rPr lang="zh-CN" altLang="en-US" sz="2400" dirty="0" smtClean="0"/>
              <a:t> （</a:t>
            </a:r>
            <a:r>
              <a:rPr lang="en-US" altLang="zh-CN" sz="2400" dirty="0" smtClean="0"/>
              <a:t>2</a:t>
            </a:r>
            <a:r>
              <a:rPr lang="zh-CN" altLang="en-US" sz="2400" dirty="0" smtClean="0"/>
              <a:t>）下列情况应报低价。施工条件好的工程；工作简单、工程量大而一般企业都可以做的工程；本企业目前急于打入某一市场、某一地区，或在该地区面临工程结束，机械设备等无工地转移时；本企业所在地附近有工程，而本项目又可利用该工程的设备、劳务，或有条件短期内突击完成的工程；投标对手多，竞争激烈的工程；非急需工程；支付条件好的工程。</a:t>
            </a:r>
            <a:endParaRPr lang="en-US" altLang="zh-CN" sz="2400" dirty="0" smtClean="0"/>
          </a:p>
          <a:p>
            <a:pPr eaLnBrk="1" hangingPunct="1">
              <a:lnSpc>
                <a:spcPct val="80000"/>
              </a:lnSpc>
              <a:defRPr/>
            </a:pPr>
            <a:r>
              <a:rPr lang="en-US" altLang="zh-CN" sz="2400" dirty="0" smtClean="0"/>
              <a:t>4</a:t>
            </a:r>
            <a:r>
              <a:rPr lang="zh-CN" altLang="en-US" sz="2400" dirty="0" smtClean="0"/>
              <a:t>）多方案报价法</a:t>
            </a:r>
          </a:p>
          <a:p>
            <a:pPr eaLnBrk="1" hangingPunct="1">
              <a:lnSpc>
                <a:spcPct val="80000"/>
              </a:lnSpc>
              <a:defRPr/>
            </a:pPr>
            <a:r>
              <a:rPr lang="zh-CN" altLang="en-US" sz="2400" dirty="0" smtClean="0"/>
              <a:t>    有时招标文件中规定，可以提一个建议方案；或对于一些招标文件，如果发现工程范围不很明显、条款不清楚或很不公正、技术规范要求过于苛刻时，则要在充分估计风险的基础上，按多方案报价法处理。即按原招标文件报一个价，然后再提出如果某条款作某些变动，报价可降低的额度。这样可降低总价，吸引业主。</a:t>
            </a:r>
          </a:p>
          <a:p>
            <a:pPr eaLnBrk="1" hangingPunct="1">
              <a:defRPr/>
            </a:pPr>
            <a:endParaRPr lang="zh-CN" altLang="en-US" sz="2400" dirty="0" smtClean="0"/>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a:lstStyle/>
          <a:p>
            <a:pPr eaLnBrk="1" hangingPunct="1">
              <a:defRPr/>
            </a:pPr>
            <a:endParaRPr lang="zh-CN" altLang="zh-CN" smtClean="0"/>
          </a:p>
        </p:txBody>
      </p:sp>
      <p:sp>
        <p:nvSpPr>
          <p:cNvPr id="97283" name="Rectangle 3"/>
          <p:cNvSpPr>
            <a:spLocks noGrp="1" noChangeArrowheads="1"/>
          </p:cNvSpPr>
          <p:nvPr>
            <p:ph idx="1"/>
          </p:nvPr>
        </p:nvSpPr>
        <p:spPr/>
        <p:txBody>
          <a:bodyPr/>
          <a:lstStyle/>
          <a:p>
            <a:pPr eaLnBrk="1" hangingPunct="1">
              <a:lnSpc>
                <a:spcPct val="80000"/>
              </a:lnSpc>
              <a:defRPr/>
            </a:pPr>
            <a:r>
              <a:rPr lang="zh-CN" altLang="en-US" sz="2400" dirty="0" smtClean="0"/>
              <a:t>这时投标者应组织有经验的技术专家，对原招标文件的设计和施工方案仔细研究，提出合理的方案以吸引业主，促成自己的方案中标。这种新方案立足于降低造价或缩短工期或含有其他合理化建议。增加建议方案时，不要将方案写得太具体，要保留方案的技术关键，防止业主将此方案交给其他承包商。同时建议方案一定要比较成熟，或过去有这方面的实践经验，以免引起后患。</a:t>
            </a:r>
          </a:p>
          <a:p>
            <a:pPr eaLnBrk="1" hangingPunct="1">
              <a:lnSpc>
                <a:spcPct val="80000"/>
              </a:lnSpc>
              <a:defRPr/>
            </a:pPr>
            <a:r>
              <a:rPr lang="zh-CN" altLang="en-US" sz="2400" dirty="0" smtClean="0"/>
              <a:t>    </a:t>
            </a:r>
            <a:r>
              <a:rPr lang="en-US" altLang="zh-CN" sz="2400" dirty="0" smtClean="0"/>
              <a:t>5</a:t>
            </a:r>
            <a:r>
              <a:rPr lang="zh-CN" altLang="en-US" sz="2400" dirty="0" smtClean="0"/>
              <a:t>）先亏后盈法    </a:t>
            </a:r>
          </a:p>
          <a:p>
            <a:pPr eaLnBrk="1" hangingPunct="1">
              <a:lnSpc>
                <a:spcPct val="80000"/>
              </a:lnSpc>
              <a:defRPr/>
            </a:pPr>
            <a:r>
              <a:rPr lang="zh-CN" altLang="en-US" sz="2400" dirty="0" smtClean="0"/>
              <a:t>    对大型分期施工项目，在第一期工程投标时，可以将部分间接费用摊到第二期工程中去，少计算利润以争取中标。这样在第二期工程投标时，凭借第一期工程的经验、临时设施及树立的信誉，比较容易拿到第二期工程。另外，投标人为了打入某一地区也可采用先亏后盈法。</a:t>
            </a: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pPr eaLnBrk="1" hangingPunct="1">
              <a:defRPr/>
            </a:pPr>
            <a:endParaRPr lang="zh-CN" altLang="zh-CN" smtClean="0"/>
          </a:p>
        </p:txBody>
      </p:sp>
      <p:sp>
        <p:nvSpPr>
          <p:cNvPr id="98307" name="Rectangle 3"/>
          <p:cNvSpPr>
            <a:spLocks noGrp="1" noChangeArrowheads="1"/>
          </p:cNvSpPr>
          <p:nvPr>
            <p:ph idx="1"/>
          </p:nvPr>
        </p:nvSpPr>
        <p:spPr/>
        <p:txBody>
          <a:bodyPr/>
          <a:lstStyle/>
          <a:p>
            <a:pPr eaLnBrk="1" hangingPunct="1">
              <a:lnSpc>
                <a:spcPct val="80000"/>
              </a:lnSpc>
              <a:defRPr/>
            </a:pPr>
            <a:r>
              <a:rPr lang="en-US" altLang="zh-CN" sz="2400" smtClean="0"/>
              <a:t>6</a:t>
            </a:r>
            <a:r>
              <a:rPr lang="zh-CN" altLang="en-US" sz="2400" smtClean="0"/>
              <a:t>）许诺优惠条件</a:t>
            </a:r>
          </a:p>
          <a:p>
            <a:pPr eaLnBrk="1" hangingPunct="1">
              <a:lnSpc>
                <a:spcPct val="80000"/>
              </a:lnSpc>
              <a:defRPr/>
            </a:pPr>
            <a:r>
              <a:rPr lang="zh-CN" altLang="en-US" sz="2400" smtClean="0"/>
              <a:t>    投标报价附带优惠条件是行之有效的一种手段。招标人评标时，除了主要考虑报价和技术方案外，还要分析其他条件，如工期、质量、支付条件等。在投标时投标人主动提出提前竣工、低息贷款、赠给施工设备、免费转让新技术、免费技术协作、代为培训人员等，均是吸引业主、利于中标的有效手段。</a:t>
            </a:r>
          </a:p>
          <a:p>
            <a:pPr eaLnBrk="1" hangingPunct="1">
              <a:lnSpc>
                <a:spcPct val="80000"/>
              </a:lnSpc>
              <a:defRPr/>
            </a:pPr>
            <a:r>
              <a:rPr lang="en-US" altLang="zh-CN" sz="2400" smtClean="0"/>
              <a:t>7</a:t>
            </a:r>
            <a:r>
              <a:rPr lang="zh-CN" altLang="en-US" sz="2400" smtClean="0"/>
              <a:t>）争取评标奖励</a:t>
            </a:r>
          </a:p>
          <a:p>
            <a:pPr eaLnBrk="1" hangingPunct="1">
              <a:lnSpc>
                <a:spcPct val="80000"/>
              </a:lnSpc>
              <a:defRPr/>
            </a:pPr>
            <a:r>
              <a:rPr lang="zh-CN" altLang="en-US" sz="2400" smtClean="0"/>
              <a:t>有时招标文件规定，对某些技术指标的评标，投标人若提供优于规定标准的指标值时，给予适当的评标奖励。投标人应该使业主比较注重的指标适当地优于规定标准，可以获得适当的评标奖励，有利于在竞争中取胜。</a:t>
            </a:r>
          </a:p>
          <a:p>
            <a:pPr eaLnBrk="1" hangingPunct="1">
              <a:lnSpc>
                <a:spcPct val="80000"/>
              </a:lnSpc>
              <a:defRPr/>
            </a:pPr>
            <a:r>
              <a:rPr lang="zh-CN" altLang="en-US" sz="2400" smtClean="0"/>
              <a:t>附：</a:t>
            </a: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pPr eaLnBrk="1" hangingPunct="1">
              <a:defRPr/>
            </a:pPr>
            <a:endParaRPr lang="zh-CN" altLang="zh-CN" smtClean="0"/>
          </a:p>
        </p:txBody>
      </p:sp>
      <p:sp>
        <p:nvSpPr>
          <p:cNvPr id="99331" name="Rectangle 3"/>
          <p:cNvSpPr>
            <a:spLocks noGrp="1" noChangeArrowheads="1"/>
          </p:cNvSpPr>
          <p:nvPr>
            <p:ph idx="1"/>
          </p:nvPr>
        </p:nvSpPr>
        <p:spPr/>
        <p:txBody>
          <a:bodyPr/>
          <a:lstStyle/>
          <a:p>
            <a:pPr eaLnBrk="1" hangingPunct="1">
              <a:lnSpc>
                <a:spcPct val="80000"/>
              </a:lnSpc>
              <a:defRPr/>
            </a:pPr>
            <a:r>
              <a:rPr lang="en-US" altLang="zh-CN" sz="2400" dirty="0" smtClean="0"/>
              <a:t> 1</a:t>
            </a:r>
            <a:r>
              <a:rPr lang="zh-CN" altLang="en-US" sz="2400" dirty="0" smtClean="0"/>
              <a:t>．商务标编制内容</a:t>
            </a:r>
          </a:p>
          <a:p>
            <a:pPr eaLnBrk="1" hangingPunct="1">
              <a:lnSpc>
                <a:spcPct val="80000"/>
              </a:lnSpc>
              <a:defRPr/>
            </a:pPr>
            <a:r>
              <a:rPr lang="zh-CN" altLang="en-US" sz="2400" dirty="0" smtClean="0"/>
              <a:t> 　 商务标的文本格式较多，各地一般都有自己的文本格式，我国</a:t>
            </a:r>
            <a:r>
              <a:rPr lang="en-US" altLang="zh-CN" sz="2400" dirty="0" smtClean="0"/>
              <a:t>《</a:t>
            </a:r>
            <a:r>
              <a:rPr lang="zh-CN" altLang="en-US" sz="2400" dirty="0" smtClean="0"/>
              <a:t>建设工程工程量清单计价规范</a:t>
            </a:r>
            <a:r>
              <a:rPr lang="en-US" altLang="zh-CN" sz="2400" dirty="0" smtClean="0"/>
              <a:t>》</a:t>
            </a:r>
            <a:r>
              <a:rPr lang="zh-CN" altLang="en-US" sz="2400" dirty="0" smtClean="0"/>
              <a:t>规定的商务标应包括以下内容。</a:t>
            </a:r>
          </a:p>
          <a:p>
            <a:pPr eaLnBrk="1" hangingPunct="1">
              <a:lnSpc>
                <a:spcPct val="80000"/>
              </a:lnSpc>
              <a:defRPr/>
            </a:pPr>
            <a:r>
              <a:rPr lang="zh-CN" altLang="en-US" sz="2400" dirty="0" smtClean="0"/>
              <a:t> 　 ①投标总价及工程项目总价表。</a:t>
            </a:r>
          </a:p>
          <a:p>
            <a:pPr eaLnBrk="1" hangingPunct="1">
              <a:lnSpc>
                <a:spcPct val="80000"/>
              </a:lnSpc>
              <a:defRPr/>
            </a:pPr>
            <a:r>
              <a:rPr lang="zh-CN" altLang="en-US" sz="2400" dirty="0" smtClean="0"/>
              <a:t> 　 ②单项工程费汇总表。</a:t>
            </a:r>
          </a:p>
          <a:p>
            <a:pPr eaLnBrk="1" hangingPunct="1">
              <a:lnSpc>
                <a:spcPct val="80000"/>
              </a:lnSpc>
              <a:defRPr/>
            </a:pPr>
            <a:r>
              <a:rPr lang="zh-CN" altLang="en-US" sz="2400" dirty="0" smtClean="0"/>
              <a:t> 　 ③单位工程费汇总表。</a:t>
            </a:r>
          </a:p>
          <a:p>
            <a:pPr eaLnBrk="1" hangingPunct="1">
              <a:lnSpc>
                <a:spcPct val="80000"/>
              </a:lnSpc>
              <a:defRPr/>
            </a:pPr>
            <a:r>
              <a:rPr lang="zh-CN" altLang="en-US" sz="2400" dirty="0" smtClean="0"/>
              <a:t>  　④分部分项工程量清单计价表。</a:t>
            </a:r>
          </a:p>
          <a:p>
            <a:pPr eaLnBrk="1" hangingPunct="1">
              <a:lnSpc>
                <a:spcPct val="80000"/>
              </a:lnSpc>
              <a:defRPr/>
            </a:pPr>
            <a:r>
              <a:rPr lang="zh-CN" altLang="en-US" sz="2400" dirty="0" smtClean="0"/>
              <a:t>  　⑤措施项目清单计价表。</a:t>
            </a:r>
          </a:p>
          <a:p>
            <a:pPr eaLnBrk="1" hangingPunct="1">
              <a:lnSpc>
                <a:spcPct val="80000"/>
              </a:lnSpc>
              <a:defRPr/>
            </a:pPr>
            <a:r>
              <a:rPr lang="zh-CN" altLang="en-US" sz="2400" dirty="0" smtClean="0"/>
              <a:t> 　 ⑥其他项目清单计价表。</a:t>
            </a:r>
          </a:p>
          <a:p>
            <a:pPr eaLnBrk="1" hangingPunct="1">
              <a:lnSpc>
                <a:spcPct val="80000"/>
              </a:lnSpc>
              <a:defRPr/>
            </a:pPr>
            <a:r>
              <a:rPr lang="zh-CN" altLang="en-US" sz="2400" dirty="0" smtClean="0"/>
              <a:t> 　 ⑦计日工表。</a:t>
            </a:r>
          </a:p>
          <a:p>
            <a:pPr eaLnBrk="1" hangingPunct="1">
              <a:lnSpc>
                <a:spcPct val="80000"/>
              </a:lnSpc>
              <a:defRPr/>
            </a:pPr>
            <a:r>
              <a:rPr lang="zh-CN" altLang="en-US" sz="2400" dirty="0" smtClean="0"/>
              <a:t>  　⑧分部分项工程量清单综合单价分析表。</a:t>
            </a:r>
          </a:p>
          <a:p>
            <a:pPr eaLnBrk="1" hangingPunct="1">
              <a:lnSpc>
                <a:spcPct val="80000"/>
              </a:lnSpc>
              <a:defRPr/>
            </a:pPr>
            <a:r>
              <a:rPr lang="zh-CN" altLang="en-US" sz="2400" dirty="0" smtClean="0"/>
              <a:t> 　 ⑨项目措施费分析表和主要材料价格表。</a:t>
            </a: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pPr eaLnBrk="1" hangingPunct="1">
              <a:defRPr/>
            </a:pPr>
            <a:endParaRPr lang="zh-CN" altLang="zh-CN" smtClean="0"/>
          </a:p>
        </p:txBody>
      </p:sp>
      <p:sp>
        <p:nvSpPr>
          <p:cNvPr id="100355" name="Rectangle 3"/>
          <p:cNvSpPr>
            <a:spLocks noGrp="1" noChangeArrowheads="1"/>
          </p:cNvSpPr>
          <p:nvPr>
            <p:ph idx="1"/>
          </p:nvPr>
        </p:nvSpPr>
        <p:spPr/>
        <p:txBody>
          <a:bodyPr/>
          <a:lstStyle/>
          <a:p>
            <a:pPr eaLnBrk="1" hangingPunct="1">
              <a:lnSpc>
                <a:spcPct val="80000"/>
              </a:lnSpc>
              <a:defRPr/>
            </a:pPr>
            <a:r>
              <a:rPr lang="zh-CN" altLang="en-US" sz="2400" dirty="0" smtClean="0"/>
              <a:t>　</a:t>
            </a:r>
            <a:r>
              <a:rPr lang="en-US" altLang="zh-CN" sz="2400" dirty="0" smtClean="0"/>
              <a:t>2</a:t>
            </a:r>
            <a:r>
              <a:rPr lang="zh-CN" altLang="en-US" sz="2400" dirty="0" smtClean="0"/>
              <a:t>．技术标编制内容</a:t>
            </a:r>
          </a:p>
          <a:p>
            <a:pPr eaLnBrk="1" hangingPunct="1">
              <a:lnSpc>
                <a:spcPct val="80000"/>
              </a:lnSpc>
              <a:defRPr/>
            </a:pPr>
            <a:r>
              <a:rPr lang="zh-CN" altLang="en-US" sz="2400" dirty="0" smtClean="0"/>
              <a:t>  　技术标通常由施工组织设计、项目管理班子配备情况、项目拟分包情况、替代方案及报价四部分组成。具体内容如下。</a:t>
            </a:r>
          </a:p>
          <a:p>
            <a:pPr eaLnBrk="1" hangingPunct="1">
              <a:lnSpc>
                <a:spcPct val="80000"/>
              </a:lnSpc>
              <a:defRPr/>
            </a:pPr>
            <a:r>
              <a:rPr lang="zh-CN" altLang="en-US" sz="2400" dirty="0" smtClean="0"/>
              <a:t> 　 （</a:t>
            </a:r>
            <a:r>
              <a:rPr lang="en-US" altLang="zh-CN" sz="2400" dirty="0" smtClean="0"/>
              <a:t>1</a:t>
            </a:r>
            <a:r>
              <a:rPr lang="zh-CN" altLang="en-US" sz="2400" dirty="0" smtClean="0"/>
              <a:t>）施工组织设计</a:t>
            </a:r>
          </a:p>
          <a:p>
            <a:pPr eaLnBrk="1" hangingPunct="1">
              <a:lnSpc>
                <a:spcPct val="80000"/>
              </a:lnSpc>
              <a:defRPr/>
            </a:pPr>
            <a:r>
              <a:rPr lang="zh-CN" altLang="en-US" sz="2400" dirty="0" smtClean="0"/>
              <a:t> 　 投标前施工组织设计的主要内容有：主要施工方法、拟在该工程投入的施工机械设备情况、劳动力安排计划、主要施工机械配备计划、确保工程质量的技术组织措施、确保工期的技术组织措施、确保安全生产的技术组织措施、确保文明施工的技术组织措施等，并应包括以下附表。</a:t>
            </a:r>
          </a:p>
          <a:p>
            <a:pPr eaLnBrk="1" hangingPunct="1">
              <a:lnSpc>
                <a:spcPct val="80000"/>
              </a:lnSpc>
              <a:defRPr/>
            </a:pPr>
            <a:r>
              <a:rPr lang="zh-CN" altLang="en-US" sz="2400" dirty="0" smtClean="0"/>
              <a:t>    ①拟投入的主要施工机械设备表。</a:t>
            </a:r>
          </a:p>
          <a:p>
            <a:pPr eaLnBrk="1" hangingPunct="1">
              <a:lnSpc>
                <a:spcPct val="80000"/>
              </a:lnSpc>
              <a:defRPr/>
            </a:pPr>
            <a:r>
              <a:rPr lang="zh-CN" altLang="en-US" sz="2400" dirty="0" smtClean="0"/>
              <a:t>    ②劳动力计划表。</a:t>
            </a:r>
          </a:p>
          <a:p>
            <a:pPr eaLnBrk="1" hangingPunct="1">
              <a:lnSpc>
                <a:spcPct val="80000"/>
              </a:lnSpc>
              <a:defRPr/>
            </a:pPr>
            <a:r>
              <a:rPr lang="zh-CN" altLang="en-US" sz="2400" dirty="0" smtClean="0"/>
              <a:t>    ③计划开、竣工日期和施工进度网络图。</a:t>
            </a:r>
          </a:p>
          <a:p>
            <a:pPr eaLnBrk="1" hangingPunct="1">
              <a:lnSpc>
                <a:spcPct val="80000"/>
              </a:lnSpc>
              <a:defRPr/>
            </a:pPr>
            <a:r>
              <a:rPr lang="zh-CN" altLang="en-US" sz="2400" dirty="0" smtClean="0"/>
              <a:t>    ④施工总平面布置图及临时用地表。</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defRPr/>
            </a:pPr>
            <a:endParaRPr lang="zh-CN" altLang="zh-CN" smtClean="0"/>
          </a:p>
        </p:txBody>
      </p:sp>
      <p:sp>
        <p:nvSpPr>
          <p:cNvPr id="19459" name="Rectangle 3"/>
          <p:cNvSpPr>
            <a:spLocks noGrp="1" noChangeArrowheads="1"/>
          </p:cNvSpPr>
          <p:nvPr>
            <p:ph idx="1"/>
          </p:nvPr>
        </p:nvSpPr>
        <p:spPr/>
        <p:txBody>
          <a:bodyPr/>
          <a:lstStyle/>
          <a:p>
            <a:pPr eaLnBrk="1" hangingPunct="1">
              <a:lnSpc>
                <a:spcPct val="80000"/>
              </a:lnSpc>
              <a:defRPr/>
            </a:pPr>
            <a:r>
              <a:rPr lang="en-US" altLang="zh-CN" sz="1800" dirty="0" smtClean="0"/>
              <a:t>2</a:t>
            </a:r>
            <a:r>
              <a:rPr lang="zh-CN" altLang="en-US" sz="1800" dirty="0" smtClean="0"/>
              <a:t>．招投标的作用</a:t>
            </a:r>
          </a:p>
          <a:p>
            <a:pPr eaLnBrk="1" hangingPunct="1">
              <a:lnSpc>
                <a:spcPct val="80000"/>
              </a:lnSpc>
              <a:defRPr/>
            </a:pPr>
            <a:r>
              <a:rPr lang="zh-CN" altLang="en-US" sz="1800" dirty="0" smtClean="0"/>
              <a:t>    招投标是竞争的一种具体方式，是竞争机制的具体运用。工程招投标作为一种有规范的、有约束的竞争活动，具有以下几个方面的特殊作用。</a:t>
            </a:r>
          </a:p>
          <a:p>
            <a:pPr eaLnBrk="1" hangingPunct="1">
              <a:lnSpc>
                <a:spcPct val="80000"/>
              </a:lnSpc>
              <a:defRPr/>
            </a:pPr>
            <a:r>
              <a:rPr lang="zh-CN" altLang="en-US" sz="1800" dirty="0" smtClean="0"/>
              <a:t>    </a:t>
            </a:r>
            <a:r>
              <a:rPr lang="en-US" altLang="zh-CN" sz="1800" dirty="0" smtClean="0"/>
              <a:t>1</a:t>
            </a:r>
            <a:r>
              <a:rPr lang="zh-CN" altLang="en-US" sz="1800" dirty="0" smtClean="0"/>
              <a:t>）确立了竞争的规范准则，有利于开展公平竞争</a:t>
            </a:r>
          </a:p>
          <a:p>
            <a:pPr eaLnBrk="1" hangingPunct="1">
              <a:lnSpc>
                <a:spcPct val="80000"/>
              </a:lnSpc>
              <a:defRPr/>
            </a:pPr>
            <a:r>
              <a:rPr lang="zh-CN" altLang="en-US" sz="1800" dirty="0" smtClean="0"/>
              <a:t>    这种公平不仅体现在招标人与投标人的地位上，更体现在投标人之间的地位上。作为投标人的建筑施工企业，综合技术、经济实力就是其地位，是与企业行政级别毫无关系的，这更加体现了社会主义市场经济中的公平竞争原则。</a:t>
            </a:r>
          </a:p>
          <a:p>
            <a:pPr eaLnBrk="1" hangingPunct="1">
              <a:lnSpc>
                <a:spcPct val="80000"/>
              </a:lnSpc>
              <a:defRPr/>
            </a:pPr>
            <a:r>
              <a:rPr lang="zh-CN" altLang="en-US" sz="1800" dirty="0" smtClean="0"/>
              <a:t>    任何竞争都是自发的，从而都具有一定的盲目性。然而，现代竞争与原始竞争的根本区别在于，现代竞争遵循着已经形成的规范准则。</a:t>
            </a:r>
          </a:p>
          <a:p>
            <a:pPr eaLnBrk="1" hangingPunct="1">
              <a:lnSpc>
                <a:spcPct val="80000"/>
              </a:lnSpc>
              <a:defRPr/>
            </a:pPr>
            <a:r>
              <a:rPr lang="zh-CN" altLang="en-US" sz="1800" dirty="0" smtClean="0"/>
              <a:t>    （</a:t>
            </a:r>
            <a:r>
              <a:rPr lang="en-US" altLang="zh-CN" sz="1800" dirty="0" smtClean="0"/>
              <a:t>1</a:t>
            </a:r>
            <a:r>
              <a:rPr lang="zh-CN" altLang="en-US" sz="1800" dirty="0" smtClean="0"/>
              <a:t>）平等准则。现代竞争强调竞争主体的法律地位一律平等，不容忽视。</a:t>
            </a:r>
          </a:p>
          <a:p>
            <a:pPr eaLnBrk="1" hangingPunct="1">
              <a:lnSpc>
                <a:spcPct val="80000"/>
              </a:lnSpc>
              <a:defRPr/>
            </a:pPr>
            <a:r>
              <a:rPr lang="zh-CN" altLang="en-US" sz="1800" dirty="0" smtClean="0"/>
              <a:t>    （</a:t>
            </a:r>
            <a:r>
              <a:rPr lang="en-US" altLang="zh-CN" sz="1800" dirty="0" smtClean="0"/>
              <a:t>2</a:t>
            </a:r>
            <a:r>
              <a:rPr lang="zh-CN" altLang="en-US" sz="1800" dirty="0" smtClean="0"/>
              <a:t>）信誉准则。市场经济是一种契约经济，它要求发生经济关系的各方具有良好的信誉保证。</a:t>
            </a:r>
          </a:p>
          <a:p>
            <a:pPr eaLnBrk="1" hangingPunct="1">
              <a:lnSpc>
                <a:spcPct val="80000"/>
              </a:lnSpc>
              <a:defRPr/>
            </a:pPr>
            <a:r>
              <a:rPr lang="zh-CN" altLang="en-US" sz="1800" dirty="0" smtClean="0"/>
              <a:t>    （</a:t>
            </a:r>
            <a:r>
              <a:rPr lang="en-US" altLang="zh-CN" sz="1800" dirty="0" smtClean="0"/>
              <a:t>3</a:t>
            </a:r>
            <a:r>
              <a:rPr lang="zh-CN" altLang="en-US" sz="1800" dirty="0" smtClean="0"/>
              <a:t>）正当准则。竞争只能是质量、价格、技术、服务等的竞争，而不允许竞争主体采用损人利己、敲诈与欺骗等不正当的行为和手段进行竞争。</a:t>
            </a:r>
          </a:p>
          <a:p>
            <a:pPr eaLnBrk="1" hangingPunct="1">
              <a:lnSpc>
                <a:spcPct val="80000"/>
              </a:lnSpc>
              <a:defRPr/>
            </a:pPr>
            <a:r>
              <a:rPr lang="zh-CN" altLang="en-US" sz="1800" dirty="0" smtClean="0"/>
              <a:t>    （</a:t>
            </a:r>
            <a:r>
              <a:rPr lang="en-US" altLang="zh-CN" sz="1800" dirty="0" smtClean="0"/>
              <a:t>4</a:t>
            </a:r>
            <a:r>
              <a:rPr lang="zh-CN" altLang="en-US" sz="1800" dirty="0" smtClean="0"/>
              <a:t>）合法准则。各种竞争行为形成的竞争关系，都必须符合有关法律、法规的条款，违法的行为要受到禁止和制裁。</a:t>
            </a: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endParaRPr lang="zh-CN" altLang="en-US" smtClean="0"/>
          </a:p>
        </p:txBody>
      </p:sp>
      <p:sp>
        <p:nvSpPr>
          <p:cNvPr id="3" name="内容占位符 2"/>
          <p:cNvSpPr>
            <a:spLocks noGrp="1"/>
          </p:cNvSpPr>
          <p:nvPr>
            <p:ph idx="1"/>
          </p:nvPr>
        </p:nvSpPr>
        <p:spPr/>
        <p:txBody>
          <a:bodyPr/>
          <a:lstStyle/>
          <a:p>
            <a:pPr eaLnBrk="1" hangingPunct="1">
              <a:lnSpc>
                <a:spcPct val="80000"/>
              </a:lnSpc>
              <a:defRPr/>
            </a:pPr>
            <a:r>
              <a:rPr lang="zh-CN" altLang="en-US" sz="2400" dirty="0" smtClean="0"/>
              <a:t> （</a:t>
            </a:r>
            <a:r>
              <a:rPr lang="en-US" altLang="zh-CN" sz="2400" dirty="0" smtClean="0"/>
              <a:t>2</a:t>
            </a:r>
            <a:r>
              <a:rPr lang="zh-CN" altLang="en-US" sz="2400" dirty="0" smtClean="0"/>
              <a:t>）项目管理班子配备情况</a:t>
            </a:r>
          </a:p>
          <a:p>
            <a:pPr eaLnBrk="1" hangingPunct="1">
              <a:lnSpc>
                <a:spcPct val="80000"/>
              </a:lnSpc>
              <a:defRPr/>
            </a:pPr>
            <a:r>
              <a:rPr lang="zh-CN" altLang="en-US" sz="2400" dirty="0" smtClean="0"/>
              <a:t>    项目管理班子配备情况的主要内容包括：项目管理班子配备情况表、项目经理简历表、项目技术负责人简历表和项目管理班子配备情况辅助说明等材料。</a:t>
            </a:r>
          </a:p>
          <a:p>
            <a:pPr eaLnBrk="1" hangingPunct="1">
              <a:lnSpc>
                <a:spcPct val="80000"/>
              </a:lnSpc>
              <a:defRPr/>
            </a:pPr>
            <a:r>
              <a:rPr lang="zh-CN" altLang="en-US" sz="2400" dirty="0" smtClean="0"/>
              <a:t> 　 （</a:t>
            </a:r>
            <a:r>
              <a:rPr lang="en-US" altLang="zh-CN" sz="2400" dirty="0" smtClean="0"/>
              <a:t>3</a:t>
            </a:r>
            <a:r>
              <a:rPr lang="zh-CN" altLang="en-US" sz="2400" dirty="0" smtClean="0"/>
              <a:t>）项目拟分包情况</a:t>
            </a:r>
          </a:p>
          <a:p>
            <a:pPr eaLnBrk="1" hangingPunct="1">
              <a:lnSpc>
                <a:spcPct val="80000"/>
              </a:lnSpc>
              <a:defRPr/>
            </a:pPr>
            <a:r>
              <a:rPr lang="zh-CN" altLang="en-US" sz="2400" dirty="0" smtClean="0"/>
              <a:t>  技术标投标文件中必须包括项目拟分包情况。</a:t>
            </a:r>
          </a:p>
          <a:p>
            <a:pPr eaLnBrk="1" hangingPunct="1">
              <a:lnSpc>
                <a:spcPct val="80000"/>
              </a:lnSpc>
              <a:defRPr/>
            </a:pPr>
            <a:r>
              <a:rPr lang="zh-CN" altLang="en-US" sz="2400" dirty="0" smtClean="0"/>
              <a:t> 　 （</a:t>
            </a:r>
            <a:r>
              <a:rPr lang="en-US" altLang="zh-CN" sz="2400" dirty="0" smtClean="0"/>
              <a:t>4</a:t>
            </a:r>
            <a:r>
              <a:rPr lang="zh-CN" altLang="en-US" sz="2400" dirty="0" smtClean="0"/>
              <a:t>）替代方案及其报价</a:t>
            </a:r>
          </a:p>
          <a:p>
            <a:pPr eaLnBrk="1" hangingPunct="1">
              <a:lnSpc>
                <a:spcPct val="80000"/>
              </a:lnSpc>
              <a:defRPr/>
            </a:pPr>
            <a:r>
              <a:rPr lang="zh-CN" altLang="en-US" sz="2400" dirty="0" smtClean="0"/>
              <a:t>  　投标文件中应列明替代方案及其报价。</a:t>
            </a: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lstStyle/>
          <a:p>
            <a:pPr eaLnBrk="1" hangingPunct="1">
              <a:defRPr/>
            </a:pPr>
            <a:r>
              <a:rPr lang="en-US" altLang="zh-CN" sz="4000" b="1" smtClean="0"/>
              <a:t>2.3.6</a:t>
            </a:r>
            <a:r>
              <a:rPr lang="zh-CN" altLang="en-US" sz="4000" b="1" smtClean="0"/>
              <a:t>投标文件的递送</a:t>
            </a:r>
            <a:br>
              <a:rPr lang="zh-CN" altLang="en-US" sz="4000" b="1" smtClean="0"/>
            </a:br>
            <a:endParaRPr lang="zh-CN" altLang="en-US" sz="4000" b="1" smtClean="0"/>
          </a:p>
        </p:txBody>
      </p:sp>
      <p:sp>
        <p:nvSpPr>
          <p:cNvPr id="101379" name="Rectangle 3"/>
          <p:cNvSpPr>
            <a:spLocks noGrp="1" noChangeArrowheads="1"/>
          </p:cNvSpPr>
          <p:nvPr>
            <p:ph idx="1"/>
          </p:nvPr>
        </p:nvSpPr>
        <p:spPr/>
        <p:txBody>
          <a:bodyPr/>
          <a:lstStyle/>
          <a:p>
            <a:pPr eaLnBrk="1" hangingPunct="1">
              <a:lnSpc>
                <a:spcPct val="80000"/>
              </a:lnSpc>
              <a:defRPr/>
            </a:pPr>
            <a:r>
              <a:rPr lang="en-US" altLang="zh-CN" sz="2000" dirty="0" smtClean="0"/>
              <a:t> </a:t>
            </a:r>
            <a:r>
              <a:rPr lang="zh-CN" altLang="en-US" sz="2000" dirty="0" smtClean="0"/>
              <a:t>投标人应当在招标文件要求提交投标文件的截止时间前，将投标文件密封送达投标地点。招标人收到投标文件后，应当向投标人出具标明签收人和签收时间的凭证，在开标前任何单位和个人不得开启投标文件。在招标文件要求提交投标文件的截止时间后送达的投标文件，为无效投标文件，招标人应当拒收。</a:t>
            </a:r>
          </a:p>
          <a:p>
            <a:pPr eaLnBrk="1" hangingPunct="1">
              <a:lnSpc>
                <a:spcPct val="80000"/>
              </a:lnSpc>
              <a:defRPr/>
            </a:pPr>
            <a:r>
              <a:rPr lang="zh-CN" altLang="en-US" sz="2000" dirty="0" smtClean="0"/>
              <a:t>    投标人在招标文件要求提交投标文件的截止时间前，可以补充、修改、替代或者撤回已提交的投标文件，并书面通知招标人。补充、修改的内容为投标文件的组成部分。</a:t>
            </a:r>
          </a:p>
          <a:p>
            <a:pPr eaLnBrk="1" hangingPunct="1">
              <a:lnSpc>
                <a:spcPct val="80000"/>
              </a:lnSpc>
              <a:defRPr/>
            </a:pPr>
            <a:r>
              <a:rPr lang="zh-CN" altLang="en-US" sz="2000" dirty="0" smtClean="0"/>
              <a:t> 　 在提交投标文件截止时间后到招标文件规定的投标有效期终止之前，投标人不得补充、修改、替代或者撤回其投标文件。投标人补充、修改、替代投标文件的，招标人不予接受；投标人撤回投标文件的，其投标保证金将被没收。</a:t>
            </a:r>
          </a:p>
          <a:p>
            <a:pPr eaLnBrk="1" hangingPunct="1">
              <a:lnSpc>
                <a:spcPct val="80000"/>
              </a:lnSpc>
              <a:defRPr/>
            </a:pPr>
            <a:r>
              <a:rPr lang="zh-CN" altLang="en-US" sz="2000" dirty="0" smtClean="0"/>
              <a:t>  提交投标文件的投标人少于三个的，招标人应当依法重新招标。重新招标后投标人仍少于三个的，属于必须审批的工程建设项目，报经原审批部门批准后可以不再进行招标；其他工程建设项目，招标人可自行决定不再进行招标。</a:t>
            </a:r>
          </a:p>
          <a:p>
            <a:pPr eaLnBrk="1" hangingPunct="1">
              <a:lnSpc>
                <a:spcPct val="80000"/>
              </a:lnSpc>
              <a:defRPr/>
            </a:pPr>
            <a:r>
              <a:rPr lang="zh-CN" altLang="en-US" sz="2000" dirty="0" smtClean="0"/>
              <a:t>  投标人递交投标文件不宜过早，一般在招标文件规定的截止日期前一两天内密封送交指定地点较好。</a:t>
            </a: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p:txBody>
          <a:bodyPr/>
          <a:lstStyle/>
          <a:p>
            <a:pPr eaLnBrk="1" hangingPunct="1">
              <a:defRPr/>
            </a:pPr>
            <a:r>
              <a:rPr lang="en-US" altLang="zh-CN" sz="4000" b="1" smtClean="0"/>
              <a:t>2.3.7</a:t>
            </a:r>
            <a:r>
              <a:rPr lang="zh-CN" altLang="en-US" sz="4000" b="1" smtClean="0"/>
              <a:t>参加开标会议</a:t>
            </a:r>
            <a:br>
              <a:rPr lang="zh-CN" altLang="en-US" sz="4000" b="1" smtClean="0"/>
            </a:br>
            <a:endParaRPr lang="zh-CN" altLang="en-US" sz="4000" b="1" smtClean="0"/>
          </a:p>
        </p:txBody>
      </p:sp>
      <p:sp>
        <p:nvSpPr>
          <p:cNvPr id="102403" name="Rectangle 3"/>
          <p:cNvSpPr>
            <a:spLocks noGrp="1" noChangeArrowheads="1"/>
          </p:cNvSpPr>
          <p:nvPr>
            <p:ph idx="1"/>
          </p:nvPr>
        </p:nvSpPr>
        <p:spPr/>
        <p:txBody>
          <a:bodyPr/>
          <a:lstStyle/>
          <a:p>
            <a:pPr eaLnBrk="1" hangingPunct="1">
              <a:lnSpc>
                <a:spcPct val="80000"/>
              </a:lnSpc>
              <a:defRPr/>
            </a:pPr>
            <a:r>
              <a:rPr lang="en-US" altLang="zh-CN" sz="2000" dirty="0" smtClean="0"/>
              <a:t> </a:t>
            </a:r>
            <a:r>
              <a:rPr lang="zh-CN" altLang="en-US" sz="2000" dirty="0" smtClean="0"/>
              <a:t>投标人在编制、递交了投标文件后，要积极准备出席开标会议。参加开标会议对投标人来说，既是权利也是义务。投标人不参加开标会议的，视为弃权，其投标文件将不予启封，不予唱标，不允许参加评标。投标人参加开标会议，要注意其投标文件是否被正确启封、宣读，对于被错误地认定为无效的投标文件或唱标出现的错误，应当场提出异议。</a:t>
            </a:r>
          </a:p>
          <a:p>
            <a:pPr eaLnBrk="1" hangingPunct="1">
              <a:lnSpc>
                <a:spcPct val="80000"/>
              </a:lnSpc>
              <a:defRPr/>
            </a:pPr>
            <a:r>
              <a:rPr lang="zh-CN" altLang="en-US" sz="2000" dirty="0" smtClean="0"/>
              <a:t>    在评标期间，评标组织要求澄清投标文件中不清楚问题的，投标人应积极予以说明、解释、澄清。澄清招标文件一般可以采用向投标人发出书面询问，由投标人书面做出说明或澄清的方式，也可以采用召开澄清会的方式。澄清会是评标组织为有助于对投标文件的审查、评价和比较，而个别要求投标人澄清其投标文件而召开的会议。在澄清会上，评标组织有权对投标文件中不清楚的问题，向投标人提出询问。有关澄清的要求和答复，最后均应以书面形式进行。所说明、澄清和确认的问题，经招标人和投标人双方签字后，作为投标书的组成部分。在澄清会谈中，投标人不得更改标价、工期等实质性内容，开标后和定标前提出的任何修改声明或附加优惠条件，一律不得作为评标的依据。</a:t>
            </a: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p:txBody>
          <a:bodyPr/>
          <a:lstStyle/>
          <a:p>
            <a:pPr eaLnBrk="1" hangingPunct="1">
              <a:defRPr/>
            </a:pPr>
            <a:r>
              <a:rPr lang="en-US" altLang="zh-CN" sz="4000" b="1" smtClean="0"/>
              <a:t>2.3.8</a:t>
            </a:r>
            <a:r>
              <a:rPr lang="zh-CN" altLang="en-US" sz="4000" b="1" smtClean="0"/>
              <a:t>签订合同</a:t>
            </a:r>
            <a:br>
              <a:rPr lang="zh-CN" altLang="en-US" sz="4000" b="1" smtClean="0"/>
            </a:br>
            <a:endParaRPr lang="zh-CN" altLang="en-US" sz="4000" b="1" smtClean="0"/>
          </a:p>
        </p:txBody>
      </p:sp>
      <p:sp>
        <p:nvSpPr>
          <p:cNvPr id="103427" name="Rectangle 3"/>
          <p:cNvSpPr>
            <a:spLocks noGrp="1" noChangeArrowheads="1"/>
          </p:cNvSpPr>
          <p:nvPr>
            <p:ph idx="1"/>
          </p:nvPr>
        </p:nvSpPr>
        <p:spPr/>
        <p:txBody>
          <a:bodyPr/>
          <a:lstStyle/>
          <a:p>
            <a:pPr eaLnBrk="1" hangingPunct="1">
              <a:lnSpc>
                <a:spcPct val="90000"/>
              </a:lnSpc>
              <a:defRPr/>
            </a:pPr>
            <a:r>
              <a:rPr lang="en-US" altLang="zh-CN" sz="2400" smtClean="0"/>
              <a:t> </a:t>
            </a:r>
            <a:r>
              <a:rPr lang="zh-CN" altLang="en-US" sz="2400" smtClean="0"/>
              <a:t>经过评标，被确定为中标人的投标人应接受招标人发出的中标通知书。未中标的投标人有权要求招标人退还其投标保证金。中标人收到中标通知书后，应在规定的时间和地点与招标人签订合同。在合同正式签订之前，应先将合同草案报招标投标管理机构审查。经审查通过后，中标人与招标人应在规定的期限内签订合同，并同时按照招标文件的要求，提交履约保证金或履约保函。招标人还应同时退还中标人的投标保证金。若中标人拒绝在规定的时间内签订合同和提交履约担保，招标人可报请招标投标管理机构批准同意后取消其中标资格，并按规定不退还其投标保证金，并考虑在其余投标人中重新确定中标人，并与之签订合同，或重新招标。中标人与招标人正式签订合同后，应按要求将合同副本送有关主管部门备案。</a:t>
            </a: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p:txBody>
          <a:bodyPr>
            <a:normAutofit fontScale="90000"/>
          </a:bodyPr>
          <a:lstStyle/>
          <a:p>
            <a:pPr eaLnBrk="1" hangingPunct="1">
              <a:defRPr/>
            </a:pPr>
            <a:r>
              <a:rPr lang="en-US" altLang="zh-CN" sz="4000" b="1" smtClean="0"/>
              <a:t>2.3.9</a:t>
            </a:r>
            <a:r>
              <a:rPr lang="zh-CN" altLang="en-US" sz="4000" b="1" smtClean="0"/>
              <a:t>附件：投标文件范本</a:t>
            </a:r>
            <a:br>
              <a:rPr lang="zh-CN" altLang="en-US" sz="4000" b="1" smtClean="0"/>
            </a:br>
            <a:endParaRPr lang="zh-CN" altLang="en-US" sz="4000" b="1" smtClean="0"/>
          </a:p>
        </p:txBody>
      </p:sp>
      <p:sp>
        <p:nvSpPr>
          <p:cNvPr id="104451" name="Rectangle 3"/>
          <p:cNvSpPr>
            <a:spLocks noGrp="1" noChangeArrowheads="1"/>
          </p:cNvSpPr>
          <p:nvPr>
            <p:ph idx="1"/>
          </p:nvPr>
        </p:nvSpPr>
        <p:spPr>
          <a:xfrm>
            <a:off x="455613" y="1295400"/>
            <a:ext cx="8226425" cy="4497388"/>
          </a:xfrm>
        </p:spPr>
        <p:txBody>
          <a:bodyPr>
            <a:normAutofit fontScale="92500" lnSpcReduction="20000"/>
          </a:bodyPr>
          <a:lstStyle/>
          <a:p>
            <a:pPr eaLnBrk="1" hangingPunct="1">
              <a:lnSpc>
                <a:spcPct val="80000"/>
              </a:lnSpc>
              <a:defRPr/>
            </a:pPr>
            <a:r>
              <a:rPr lang="en-US" altLang="zh-CN" sz="1800" b="1" dirty="0" smtClean="0"/>
              <a:t>2.3.9.1</a:t>
            </a:r>
            <a:r>
              <a:rPr lang="zh-CN" altLang="en-US" sz="1800" b="1" dirty="0" smtClean="0"/>
              <a:t>投标函</a:t>
            </a:r>
            <a:endParaRPr lang="zh-CN" altLang="en-US" sz="1800" dirty="0" smtClean="0"/>
          </a:p>
          <a:p>
            <a:pPr eaLnBrk="1" hangingPunct="1">
              <a:lnSpc>
                <a:spcPct val="80000"/>
              </a:lnSpc>
              <a:defRPr/>
            </a:pPr>
            <a:r>
              <a:rPr lang="en-US" altLang="zh-CN" sz="1800" dirty="0" smtClean="0"/>
              <a:t>×××</a:t>
            </a:r>
            <a:r>
              <a:rPr lang="zh-CN" altLang="en-US" sz="1800" dirty="0" smtClean="0"/>
              <a:t>招标公司：</a:t>
            </a:r>
          </a:p>
          <a:p>
            <a:pPr eaLnBrk="1" hangingPunct="1">
              <a:lnSpc>
                <a:spcPct val="80000"/>
              </a:lnSpc>
              <a:defRPr/>
            </a:pPr>
            <a:r>
              <a:rPr lang="zh-CN" altLang="en-US" sz="1800" dirty="0" smtClean="0"/>
              <a:t>    </a:t>
            </a:r>
            <a:r>
              <a:rPr lang="zh-CN" altLang="en-US" sz="1800" u="sng" dirty="0" smtClean="0"/>
              <a:t>                                 </a:t>
            </a:r>
            <a:r>
              <a:rPr lang="zh-CN" altLang="en-US" sz="1800" dirty="0" smtClean="0"/>
              <a:t>（投标单位全称）授权</a:t>
            </a:r>
            <a:r>
              <a:rPr lang="zh-CN" altLang="en-US" sz="1800" u="sng" dirty="0" smtClean="0"/>
              <a:t>                  </a:t>
            </a:r>
            <a:r>
              <a:rPr lang="zh-CN" altLang="en-US" sz="1800" dirty="0" smtClean="0"/>
              <a:t>（全权代表姓名）</a:t>
            </a:r>
            <a:r>
              <a:rPr lang="zh-CN" altLang="en-US" sz="1800" u="sng" dirty="0" smtClean="0"/>
              <a:t>                </a:t>
            </a:r>
            <a:r>
              <a:rPr lang="zh-CN" altLang="en-US" sz="1800" dirty="0" smtClean="0"/>
              <a:t>（职务、职称）为全权代表，参加贵公司组织的</a:t>
            </a:r>
            <a:r>
              <a:rPr lang="zh-CN" altLang="en-US" sz="1800" u="sng" dirty="0" smtClean="0"/>
              <a:t>                        </a:t>
            </a:r>
            <a:r>
              <a:rPr lang="zh-CN" altLang="en-US" sz="1800" dirty="0" smtClean="0"/>
              <a:t>（招标编号、招标项目名称）招标的有关活动，并对</a:t>
            </a:r>
            <a:r>
              <a:rPr lang="zh-CN" altLang="en-US" sz="1800" u="sng" dirty="0" smtClean="0"/>
              <a:t>                   </a:t>
            </a:r>
            <a:r>
              <a:rPr lang="zh-CN" altLang="en-US" sz="1800" dirty="0" smtClean="0"/>
              <a:t>项目进行投标。为此：</a:t>
            </a:r>
          </a:p>
          <a:p>
            <a:pPr eaLnBrk="1" hangingPunct="1">
              <a:lnSpc>
                <a:spcPct val="80000"/>
              </a:lnSpc>
              <a:defRPr/>
            </a:pPr>
            <a:r>
              <a:rPr lang="en-US" altLang="zh-CN" sz="1800" dirty="0" smtClean="0"/>
              <a:t>1</a:t>
            </a:r>
            <a:r>
              <a:rPr lang="zh-CN" altLang="en-US" sz="1800" dirty="0" smtClean="0"/>
              <a:t>、提供投标人须知规定的全部投标文件；</a:t>
            </a:r>
          </a:p>
          <a:p>
            <a:pPr eaLnBrk="1" hangingPunct="1">
              <a:lnSpc>
                <a:spcPct val="80000"/>
              </a:lnSpc>
              <a:defRPr/>
            </a:pPr>
            <a:r>
              <a:rPr lang="en-US" altLang="zh-CN" sz="1800" dirty="0" smtClean="0"/>
              <a:t>a</a:t>
            </a:r>
            <a:r>
              <a:rPr lang="zh-CN" altLang="en-US" sz="1800" dirty="0" smtClean="0"/>
              <a:t>、投标书正本</a:t>
            </a:r>
            <a:r>
              <a:rPr lang="en-US" altLang="zh-CN" sz="1800" dirty="0" smtClean="0"/>
              <a:t>1</a:t>
            </a:r>
            <a:r>
              <a:rPr lang="zh-CN" altLang="en-US" sz="1800" dirty="0" smtClean="0"/>
              <a:t>份，副本</a:t>
            </a:r>
            <a:r>
              <a:rPr lang="en-US" altLang="zh-CN" sz="1800" dirty="0" smtClean="0"/>
              <a:t>3</a:t>
            </a:r>
            <a:r>
              <a:rPr lang="zh-CN" altLang="en-US" sz="1800" dirty="0" smtClean="0"/>
              <a:t>份；</a:t>
            </a:r>
          </a:p>
          <a:p>
            <a:pPr eaLnBrk="1" hangingPunct="1">
              <a:lnSpc>
                <a:spcPct val="80000"/>
              </a:lnSpc>
              <a:defRPr/>
            </a:pPr>
            <a:r>
              <a:rPr lang="en-US" altLang="zh-CN" sz="1800" dirty="0" smtClean="0"/>
              <a:t>b</a:t>
            </a:r>
            <a:r>
              <a:rPr lang="zh-CN" altLang="en-US" sz="1800" dirty="0" smtClean="0"/>
              <a:t>、资格证明文件各</a:t>
            </a:r>
            <a:r>
              <a:rPr lang="en-US" altLang="zh-CN" sz="1800" dirty="0" smtClean="0"/>
              <a:t>2</a:t>
            </a:r>
            <a:r>
              <a:rPr lang="zh-CN" altLang="en-US" sz="1800" dirty="0" smtClean="0"/>
              <a:t>份；</a:t>
            </a:r>
          </a:p>
          <a:p>
            <a:pPr eaLnBrk="1" hangingPunct="1">
              <a:lnSpc>
                <a:spcPct val="80000"/>
              </a:lnSpc>
              <a:defRPr/>
            </a:pPr>
            <a:r>
              <a:rPr lang="en-US" altLang="zh-CN" sz="1800" dirty="0" smtClean="0"/>
              <a:t>2</a:t>
            </a:r>
            <a:r>
              <a:rPr lang="zh-CN" altLang="en-US" sz="1800" dirty="0" smtClean="0"/>
              <a:t>、投标项目的总标价为（大写）：</a:t>
            </a:r>
            <a:r>
              <a:rPr lang="zh-CN" altLang="en-US" sz="1800" u="sng" dirty="0" smtClean="0"/>
              <a:t>                </a:t>
            </a:r>
            <a:r>
              <a:rPr lang="zh-CN" altLang="en-US" sz="1800" dirty="0" smtClean="0"/>
              <a:t>元人民币。</a:t>
            </a:r>
          </a:p>
          <a:p>
            <a:pPr eaLnBrk="1" hangingPunct="1">
              <a:lnSpc>
                <a:spcPct val="80000"/>
              </a:lnSpc>
              <a:defRPr/>
            </a:pPr>
            <a:r>
              <a:rPr lang="en-US" altLang="zh-CN" sz="1800" dirty="0" smtClean="0"/>
              <a:t>3</a:t>
            </a:r>
            <a:r>
              <a:rPr lang="zh-CN" altLang="en-US" sz="1800" dirty="0" smtClean="0"/>
              <a:t>、保证遵守招标文件中的有关规定和收费标准。如果我们中标，我们保证在签订合同后</a:t>
            </a:r>
            <a:r>
              <a:rPr lang="en-US" altLang="zh-CN" sz="1800" dirty="0" smtClean="0"/>
              <a:t>15</a:t>
            </a:r>
            <a:r>
              <a:rPr lang="zh-CN" altLang="en-US" sz="1800" dirty="0" smtClean="0"/>
              <a:t>天内，将中标金额</a:t>
            </a:r>
            <a:r>
              <a:rPr lang="en-US" altLang="zh-CN" sz="1800" dirty="0" smtClean="0"/>
              <a:t>15%</a:t>
            </a:r>
            <a:r>
              <a:rPr lang="zh-CN" altLang="en-US" sz="1800" dirty="0" smtClean="0"/>
              <a:t>的服务费付给贵司。</a:t>
            </a:r>
          </a:p>
          <a:p>
            <a:pPr eaLnBrk="1" hangingPunct="1">
              <a:lnSpc>
                <a:spcPct val="80000"/>
              </a:lnSpc>
              <a:defRPr/>
            </a:pPr>
            <a:r>
              <a:rPr lang="en-US" altLang="zh-CN" sz="1800" dirty="0" smtClean="0"/>
              <a:t>4</a:t>
            </a:r>
            <a:r>
              <a:rPr lang="zh-CN" altLang="en-US" sz="1800" dirty="0" smtClean="0"/>
              <a:t>、保证忠实地执行贵我双方所签的经济合同，并承担合同规定的责任义务。</a:t>
            </a:r>
          </a:p>
          <a:p>
            <a:pPr eaLnBrk="1" hangingPunct="1">
              <a:lnSpc>
                <a:spcPct val="80000"/>
              </a:lnSpc>
              <a:defRPr/>
            </a:pPr>
            <a:r>
              <a:rPr lang="en-US" altLang="zh-CN" sz="1800" dirty="0" smtClean="0"/>
              <a:t>5</a:t>
            </a:r>
            <a:r>
              <a:rPr lang="zh-CN" altLang="en-US" sz="1800" dirty="0" smtClean="0"/>
              <a:t>、愿意向贵方提供任何与该投标有关的数据、情况和技术资料。</a:t>
            </a:r>
          </a:p>
          <a:p>
            <a:pPr eaLnBrk="1" hangingPunct="1">
              <a:lnSpc>
                <a:spcPct val="80000"/>
              </a:lnSpc>
              <a:defRPr/>
            </a:pPr>
            <a:r>
              <a:rPr lang="en-US" altLang="zh-CN" sz="1800" dirty="0" smtClean="0"/>
              <a:t>6</a:t>
            </a:r>
            <a:r>
              <a:rPr lang="zh-CN" altLang="en-US" sz="1800" dirty="0" smtClean="0"/>
              <a:t>、本投标自开标之日起</a:t>
            </a:r>
            <a:r>
              <a:rPr lang="zh-CN" altLang="en-US" sz="1800" u="sng" dirty="0" smtClean="0"/>
              <a:t>          </a:t>
            </a:r>
            <a:r>
              <a:rPr lang="zh-CN" altLang="en-US" sz="1800" dirty="0" smtClean="0"/>
              <a:t>天内有效。</a:t>
            </a:r>
          </a:p>
          <a:p>
            <a:pPr eaLnBrk="1" hangingPunct="1">
              <a:lnSpc>
                <a:spcPct val="80000"/>
              </a:lnSpc>
              <a:defRPr/>
            </a:pPr>
            <a:r>
              <a:rPr lang="en-US" altLang="zh-CN" sz="1800" dirty="0" smtClean="0"/>
              <a:t>7</a:t>
            </a:r>
            <a:r>
              <a:rPr lang="zh-CN" altLang="en-US" sz="1800" dirty="0" smtClean="0"/>
              <a:t>、与本投标有关的一切</a:t>
            </a:r>
            <a:r>
              <a:rPr lang="zh-CN" altLang="en-US" sz="1800" dirty="0" smtClean="0"/>
              <a:t>往来物联网请</a:t>
            </a:r>
            <a:r>
              <a:rPr lang="zh-CN" altLang="en-US" sz="1800" dirty="0" smtClean="0"/>
              <a:t>寄：</a:t>
            </a:r>
          </a:p>
          <a:p>
            <a:pPr eaLnBrk="1" hangingPunct="1">
              <a:lnSpc>
                <a:spcPct val="80000"/>
              </a:lnSpc>
              <a:defRPr/>
            </a:pPr>
            <a:r>
              <a:rPr lang="zh-CN" altLang="en-US" sz="1800" dirty="0" smtClean="0"/>
              <a:t>地址：</a:t>
            </a:r>
            <a:r>
              <a:rPr lang="zh-CN" altLang="en-US" sz="1800" u="sng" dirty="0" smtClean="0"/>
              <a:t>                                                                 </a:t>
            </a:r>
            <a:endParaRPr lang="zh-CN" altLang="en-US" sz="1800" dirty="0" smtClean="0"/>
          </a:p>
          <a:p>
            <a:pPr eaLnBrk="1" hangingPunct="1">
              <a:lnSpc>
                <a:spcPct val="80000"/>
              </a:lnSpc>
              <a:defRPr/>
            </a:pPr>
            <a:r>
              <a:rPr lang="zh-CN" altLang="en-US" sz="1800" dirty="0" smtClean="0"/>
              <a:t>邮编：</a:t>
            </a:r>
            <a:r>
              <a:rPr lang="zh-CN" altLang="en-US" sz="1800" u="sng" dirty="0" smtClean="0"/>
              <a:t>                     </a:t>
            </a:r>
            <a:r>
              <a:rPr lang="zh-CN" altLang="en-US" sz="1800" dirty="0" smtClean="0"/>
              <a:t>电话：</a:t>
            </a:r>
            <a:r>
              <a:rPr lang="zh-CN" altLang="en-US" sz="1800" u="sng" dirty="0" smtClean="0"/>
              <a:t>               </a:t>
            </a:r>
            <a:r>
              <a:rPr lang="zh-CN" altLang="en-US" sz="1800" dirty="0" smtClean="0"/>
              <a:t>传真：</a:t>
            </a:r>
            <a:r>
              <a:rPr lang="zh-CN" altLang="en-US" sz="1800" u="sng" dirty="0" smtClean="0"/>
              <a:t>                 </a:t>
            </a:r>
            <a:endParaRPr lang="zh-CN" altLang="en-US" sz="1800" dirty="0" smtClean="0"/>
          </a:p>
          <a:p>
            <a:pPr eaLnBrk="1" hangingPunct="1">
              <a:lnSpc>
                <a:spcPct val="80000"/>
              </a:lnSpc>
              <a:defRPr/>
            </a:pPr>
            <a:r>
              <a:rPr lang="zh-CN" altLang="en-US" sz="1800" dirty="0" smtClean="0"/>
              <a:t>                                            投标单位（盖章）：</a:t>
            </a:r>
          </a:p>
          <a:p>
            <a:pPr eaLnBrk="1" hangingPunct="1">
              <a:lnSpc>
                <a:spcPct val="80000"/>
              </a:lnSpc>
              <a:defRPr/>
            </a:pPr>
            <a:r>
              <a:rPr lang="zh-CN" altLang="en-US" sz="1800" dirty="0" smtClean="0"/>
              <a:t>                                            全权代表（签字）：</a:t>
            </a:r>
          </a:p>
          <a:p>
            <a:pPr eaLnBrk="1" hangingPunct="1">
              <a:lnSpc>
                <a:spcPct val="80000"/>
              </a:lnSpc>
              <a:defRPr/>
            </a:pPr>
            <a:r>
              <a:rPr lang="zh-CN" altLang="en-US" sz="1800" dirty="0" smtClean="0"/>
              <a:t>                                            日期：</a:t>
            </a: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p:txBody>
          <a:bodyPr/>
          <a:lstStyle/>
          <a:p>
            <a:pPr eaLnBrk="1" hangingPunct="1">
              <a:defRPr/>
            </a:pPr>
            <a:endParaRPr lang="zh-CN" altLang="zh-CN" smtClean="0"/>
          </a:p>
        </p:txBody>
      </p:sp>
      <p:sp>
        <p:nvSpPr>
          <p:cNvPr id="105475" name="Rectangle 3"/>
          <p:cNvSpPr>
            <a:spLocks noGrp="1" noChangeArrowheads="1"/>
          </p:cNvSpPr>
          <p:nvPr>
            <p:ph idx="1"/>
          </p:nvPr>
        </p:nvSpPr>
        <p:spPr/>
        <p:txBody>
          <a:bodyPr/>
          <a:lstStyle/>
          <a:p>
            <a:pPr eaLnBrk="1" hangingPunct="1">
              <a:lnSpc>
                <a:spcPct val="80000"/>
              </a:lnSpc>
              <a:defRPr/>
            </a:pPr>
            <a:r>
              <a:rPr lang="en-US" altLang="zh-CN" sz="2000" b="1" dirty="0" smtClean="0"/>
              <a:t>2.3.9.2</a:t>
            </a:r>
            <a:r>
              <a:rPr lang="zh-CN" altLang="en-US" sz="2000" b="1" dirty="0" smtClean="0"/>
              <a:t>正本封面</a:t>
            </a:r>
            <a:endParaRPr lang="zh-CN" altLang="en-US" sz="2000" b="1" u="sng" dirty="0" smtClean="0"/>
          </a:p>
          <a:p>
            <a:pPr eaLnBrk="1" hangingPunct="1">
              <a:lnSpc>
                <a:spcPct val="80000"/>
              </a:lnSpc>
              <a:defRPr/>
            </a:pPr>
            <a:r>
              <a:rPr lang="zh-CN" altLang="en-US" sz="2000" b="1" u="sng" dirty="0" smtClean="0"/>
              <a:t>中国电信集团公司广东</a:t>
            </a:r>
            <a:r>
              <a:rPr lang="en-US" altLang="zh-CN" sz="2000" b="1" u="sng" dirty="0" smtClean="0"/>
              <a:t>××××</a:t>
            </a:r>
            <a:r>
              <a:rPr lang="zh-CN" altLang="en-US" sz="2000" b="1" u="sng" dirty="0" smtClean="0"/>
              <a:t>分公司</a:t>
            </a:r>
            <a:endParaRPr lang="zh-CN" altLang="en-US" sz="2000" b="1" dirty="0" smtClean="0"/>
          </a:p>
          <a:p>
            <a:pPr eaLnBrk="1" hangingPunct="1">
              <a:lnSpc>
                <a:spcPct val="80000"/>
              </a:lnSpc>
              <a:defRPr/>
            </a:pPr>
            <a:r>
              <a:rPr lang="en-US" altLang="zh-CN" sz="2000" b="1" dirty="0" smtClean="0"/>
              <a:t>××××</a:t>
            </a:r>
            <a:r>
              <a:rPr lang="zh-CN" altLang="en-US" sz="2000" b="1" dirty="0" smtClean="0"/>
              <a:t>年</a:t>
            </a:r>
            <a:r>
              <a:rPr lang="en-US" altLang="zh-CN" sz="2000" b="1" dirty="0" smtClean="0"/>
              <a:t>××CDMA</a:t>
            </a:r>
            <a:r>
              <a:rPr lang="zh-CN" altLang="en-US" sz="2000" b="1" dirty="0" smtClean="0"/>
              <a:t>无线网第</a:t>
            </a:r>
            <a:r>
              <a:rPr lang="en-US" altLang="zh-CN" sz="2000" b="1" dirty="0" smtClean="0"/>
              <a:t>×</a:t>
            </a:r>
            <a:r>
              <a:rPr lang="zh-CN" altLang="en-US" sz="2000" b="1" dirty="0" smtClean="0"/>
              <a:t>批工程施工</a:t>
            </a:r>
          </a:p>
          <a:p>
            <a:pPr eaLnBrk="1" hangingPunct="1">
              <a:lnSpc>
                <a:spcPct val="80000"/>
              </a:lnSpc>
              <a:defRPr/>
            </a:pPr>
            <a:r>
              <a:rPr lang="zh-CN" altLang="en-US" sz="2000" b="1" dirty="0" smtClean="0"/>
              <a:t>（</a:t>
            </a:r>
            <a:r>
              <a:rPr lang="en-US" altLang="zh-CN" sz="2000" b="1" dirty="0" smtClean="0"/>
              <a:t>××××</a:t>
            </a:r>
            <a:r>
              <a:rPr lang="zh-CN" altLang="en-US" sz="2000" b="1" dirty="0" smtClean="0"/>
              <a:t>）服务采购</a:t>
            </a:r>
          </a:p>
          <a:p>
            <a:pPr eaLnBrk="1" hangingPunct="1">
              <a:lnSpc>
                <a:spcPct val="80000"/>
              </a:lnSpc>
              <a:defRPr/>
            </a:pPr>
            <a:r>
              <a:rPr lang="zh-CN" altLang="en-US" sz="2000" b="1" dirty="0" smtClean="0"/>
              <a:t> </a:t>
            </a:r>
          </a:p>
          <a:p>
            <a:pPr eaLnBrk="1" hangingPunct="1">
              <a:lnSpc>
                <a:spcPct val="80000"/>
              </a:lnSpc>
              <a:defRPr/>
            </a:pPr>
            <a:r>
              <a:rPr lang="zh-CN" altLang="en-US" sz="2000" b="1" dirty="0" smtClean="0"/>
              <a:t> </a:t>
            </a:r>
          </a:p>
          <a:p>
            <a:pPr eaLnBrk="1" hangingPunct="1">
              <a:lnSpc>
                <a:spcPct val="80000"/>
              </a:lnSpc>
              <a:defRPr/>
            </a:pPr>
            <a:r>
              <a:rPr lang="zh-CN" altLang="en-US" sz="2000" b="1" dirty="0" smtClean="0"/>
              <a:t>技术商务投标文件</a:t>
            </a:r>
          </a:p>
          <a:p>
            <a:pPr eaLnBrk="1" hangingPunct="1">
              <a:lnSpc>
                <a:spcPct val="80000"/>
              </a:lnSpc>
              <a:defRPr/>
            </a:pPr>
            <a:r>
              <a:rPr lang="zh-CN" altLang="en-US" sz="2000" b="1" dirty="0" smtClean="0"/>
              <a:t>正 本</a:t>
            </a:r>
          </a:p>
          <a:p>
            <a:pPr eaLnBrk="1" hangingPunct="1">
              <a:lnSpc>
                <a:spcPct val="80000"/>
              </a:lnSpc>
              <a:defRPr/>
            </a:pPr>
            <a:r>
              <a:rPr lang="zh-CN" altLang="en-US" sz="2000" b="1" dirty="0" smtClean="0"/>
              <a:t>建 设  单 位：中国电信集团公司广东</a:t>
            </a:r>
            <a:r>
              <a:rPr lang="en-US" altLang="zh-CN" sz="2000" b="1" dirty="0" smtClean="0"/>
              <a:t>××××</a:t>
            </a:r>
            <a:r>
              <a:rPr lang="zh-CN" altLang="en-US" sz="2000" b="1" dirty="0" smtClean="0"/>
              <a:t>分公司</a:t>
            </a:r>
          </a:p>
          <a:p>
            <a:pPr eaLnBrk="1" hangingPunct="1">
              <a:lnSpc>
                <a:spcPct val="80000"/>
              </a:lnSpc>
              <a:defRPr/>
            </a:pPr>
            <a:r>
              <a:rPr lang="zh-CN" altLang="en-US" sz="2000" b="1" dirty="0" smtClean="0"/>
              <a:t>招标代理机构：广东</a:t>
            </a:r>
            <a:r>
              <a:rPr lang="en-US" altLang="zh-CN" sz="2000" b="1" dirty="0" smtClean="0"/>
              <a:t>××</a:t>
            </a:r>
            <a:r>
              <a:rPr lang="zh-CN" altLang="en-US" sz="2000" b="1" dirty="0" smtClean="0"/>
              <a:t>物联网建设</a:t>
            </a:r>
            <a:r>
              <a:rPr lang="zh-CN" altLang="en-US" sz="2000" b="1" dirty="0" smtClean="0"/>
              <a:t>监理有限公司</a:t>
            </a:r>
          </a:p>
          <a:p>
            <a:pPr eaLnBrk="1" hangingPunct="1">
              <a:lnSpc>
                <a:spcPct val="80000"/>
              </a:lnSpc>
              <a:defRPr/>
            </a:pPr>
            <a:r>
              <a:rPr lang="zh-CN" altLang="en-US" sz="2000" b="1" dirty="0" smtClean="0"/>
              <a:t>投 标  单 位：广东</a:t>
            </a:r>
            <a:r>
              <a:rPr lang="en-US" altLang="zh-CN" sz="2000" b="1" dirty="0" smtClean="0"/>
              <a:t>××××××</a:t>
            </a:r>
          </a:p>
          <a:p>
            <a:pPr eaLnBrk="1" hangingPunct="1">
              <a:lnSpc>
                <a:spcPct val="80000"/>
              </a:lnSpc>
              <a:defRPr/>
            </a:pPr>
            <a:r>
              <a:rPr lang="zh-CN" altLang="en-US" sz="2000" b="1" dirty="0" smtClean="0"/>
              <a:t>法人授权代表：</a:t>
            </a:r>
          </a:p>
          <a:p>
            <a:pPr eaLnBrk="1" hangingPunct="1">
              <a:lnSpc>
                <a:spcPct val="80000"/>
              </a:lnSpc>
              <a:defRPr/>
            </a:pPr>
            <a:r>
              <a:rPr lang="zh-CN" altLang="en-US" sz="2000" b="1" dirty="0" smtClean="0"/>
              <a:t>二○</a:t>
            </a:r>
            <a:r>
              <a:rPr lang="en-US" altLang="zh-CN" sz="2000" b="1" dirty="0" smtClean="0"/>
              <a:t>××</a:t>
            </a:r>
            <a:r>
              <a:rPr lang="zh-CN" altLang="en-US" sz="2000" b="1" dirty="0" smtClean="0"/>
              <a:t>年</a:t>
            </a:r>
            <a:r>
              <a:rPr lang="en-US" altLang="zh-CN" sz="2000" b="1" dirty="0" smtClean="0"/>
              <a:t>××</a:t>
            </a:r>
            <a:r>
              <a:rPr lang="zh-CN" altLang="en-US" sz="2000" b="1" dirty="0" smtClean="0"/>
              <a:t>月</a:t>
            </a:r>
            <a:r>
              <a:rPr lang="en-US" altLang="zh-CN" sz="2000" b="1" dirty="0" smtClean="0"/>
              <a:t>××</a:t>
            </a:r>
            <a:r>
              <a:rPr lang="zh-CN" altLang="en-US" sz="2000" b="1" dirty="0" smtClean="0"/>
              <a:t>日</a:t>
            </a: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p:txBody>
          <a:bodyPr/>
          <a:lstStyle/>
          <a:p>
            <a:pPr eaLnBrk="1" hangingPunct="1">
              <a:defRPr/>
            </a:pPr>
            <a:endParaRPr lang="zh-CN" altLang="zh-CN" smtClean="0"/>
          </a:p>
        </p:txBody>
      </p:sp>
      <p:sp>
        <p:nvSpPr>
          <p:cNvPr id="106499" name="Rectangle 3"/>
          <p:cNvSpPr>
            <a:spLocks noGrp="1" noChangeArrowheads="1"/>
          </p:cNvSpPr>
          <p:nvPr>
            <p:ph idx="1"/>
          </p:nvPr>
        </p:nvSpPr>
        <p:spPr/>
        <p:txBody>
          <a:bodyPr/>
          <a:lstStyle/>
          <a:p>
            <a:pPr eaLnBrk="1" hangingPunct="1">
              <a:lnSpc>
                <a:spcPct val="90000"/>
              </a:lnSpc>
              <a:defRPr/>
            </a:pPr>
            <a:r>
              <a:rPr lang="en-US" altLang="zh-CN" sz="2400" b="1" dirty="0" smtClean="0"/>
              <a:t>2.3.9.3</a:t>
            </a:r>
            <a:r>
              <a:rPr lang="zh-CN" altLang="en-US" sz="2400" b="1" dirty="0" smtClean="0"/>
              <a:t>副本封面</a:t>
            </a:r>
            <a:endParaRPr lang="zh-CN" altLang="en-US" sz="2400" b="1" u="sng" dirty="0" smtClean="0"/>
          </a:p>
          <a:p>
            <a:pPr eaLnBrk="1" hangingPunct="1">
              <a:lnSpc>
                <a:spcPct val="90000"/>
              </a:lnSpc>
              <a:defRPr/>
            </a:pPr>
            <a:r>
              <a:rPr lang="zh-CN" altLang="en-US" sz="2400" b="1" u="sng" dirty="0" smtClean="0"/>
              <a:t>中国电信集团公司广东</a:t>
            </a:r>
            <a:r>
              <a:rPr lang="en-US" altLang="zh-CN" sz="2400" b="1" u="sng" dirty="0" smtClean="0"/>
              <a:t>××××</a:t>
            </a:r>
            <a:r>
              <a:rPr lang="zh-CN" altLang="en-US" sz="2400" b="1" u="sng" dirty="0" smtClean="0"/>
              <a:t>分公司</a:t>
            </a:r>
            <a:endParaRPr lang="zh-CN" altLang="en-US" sz="2400" b="1" dirty="0" smtClean="0"/>
          </a:p>
          <a:p>
            <a:pPr eaLnBrk="1" hangingPunct="1">
              <a:lnSpc>
                <a:spcPct val="90000"/>
              </a:lnSpc>
              <a:defRPr/>
            </a:pPr>
            <a:r>
              <a:rPr lang="en-US" altLang="zh-CN" sz="2400" b="1" dirty="0" smtClean="0"/>
              <a:t>××××</a:t>
            </a:r>
            <a:r>
              <a:rPr lang="zh-CN" altLang="en-US" sz="2400" b="1" dirty="0" smtClean="0"/>
              <a:t>年</a:t>
            </a:r>
            <a:r>
              <a:rPr lang="en-US" altLang="zh-CN" sz="2400" b="1" dirty="0" smtClean="0"/>
              <a:t>××CDMA</a:t>
            </a:r>
            <a:r>
              <a:rPr lang="zh-CN" altLang="en-US" sz="2400" b="1" dirty="0" smtClean="0"/>
              <a:t>无线网第</a:t>
            </a:r>
            <a:r>
              <a:rPr lang="en-US" altLang="zh-CN" sz="2400" b="1" dirty="0" smtClean="0"/>
              <a:t>×</a:t>
            </a:r>
            <a:r>
              <a:rPr lang="zh-CN" altLang="en-US" sz="2400" b="1" dirty="0" smtClean="0"/>
              <a:t>批工程施工</a:t>
            </a:r>
          </a:p>
          <a:p>
            <a:pPr eaLnBrk="1" hangingPunct="1">
              <a:lnSpc>
                <a:spcPct val="90000"/>
              </a:lnSpc>
              <a:defRPr/>
            </a:pPr>
            <a:r>
              <a:rPr lang="zh-CN" altLang="en-US" sz="2400" b="1" dirty="0" smtClean="0"/>
              <a:t>（</a:t>
            </a:r>
            <a:r>
              <a:rPr lang="en-US" altLang="zh-CN" sz="2400" b="1" dirty="0" smtClean="0"/>
              <a:t>××××</a:t>
            </a:r>
            <a:r>
              <a:rPr lang="zh-CN" altLang="en-US" sz="2400" b="1" dirty="0" smtClean="0"/>
              <a:t>）服务采购</a:t>
            </a:r>
          </a:p>
          <a:p>
            <a:pPr eaLnBrk="1" hangingPunct="1">
              <a:lnSpc>
                <a:spcPct val="90000"/>
              </a:lnSpc>
              <a:defRPr/>
            </a:pPr>
            <a:r>
              <a:rPr lang="zh-CN" altLang="en-US" sz="2400" b="1" dirty="0" smtClean="0"/>
              <a:t>技术商务投标文件</a:t>
            </a:r>
          </a:p>
          <a:p>
            <a:pPr eaLnBrk="1" hangingPunct="1">
              <a:lnSpc>
                <a:spcPct val="90000"/>
              </a:lnSpc>
              <a:defRPr/>
            </a:pPr>
            <a:r>
              <a:rPr lang="zh-CN" altLang="en-US" sz="2400" b="1" dirty="0" smtClean="0"/>
              <a:t>副 本</a:t>
            </a:r>
          </a:p>
          <a:p>
            <a:pPr eaLnBrk="1" hangingPunct="1">
              <a:lnSpc>
                <a:spcPct val="90000"/>
              </a:lnSpc>
              <a:defRPr/>
            </a:pPr>
            <a:r>
              <a:rPr lang="zh-CN" altLang="en-US" sz="2400" b="1" dirty="0" smtClean="0"/>
              <a:t>建 设  单 位：中国电信集团公司广东</a:t>
            </a:r>
            <a:r>
              <a:rPr lang="en-US" altLang="zh-CN" sz="2400" b="1" dirty="0" smtClean="0"/>
              <a:t>××××</a:t>
            </a:r>
            <a:r>
              <a:rPr lang="zh-CN" altLang="en-US" sz="2400" b="1" dirty="0" smtClean="0"/>
              <a:t>分公司</a:t>
            </a:r>
          </a:p>
          <a:p>
            <a:pPr eaLnBrk="1" hangingPunct="1">
              <a:lnSpc>
                <a:spcPct val="90000"/>
              </a:lnSpc>
              <a:defRPr/>
            </a:pPr>
            <a:r>
              <a:rPr lang="zh-CN" altLang="en-US" sz="2400" b="1" dirty="0" smtClean="0"/>
              <a:t>招标代理机构：广东</a:t>
            </a:r>
            <a:r>
              <a:rPr lang="en-US" altLang="zh-CN" sz="2400" b="1" dirty="0" smtClean="0"/>
              <a:t>××</a:t>
            </a:r>
            <a:r>
              <a:rPr lang="zh-CN" altLang="en-US" sz="2400" b="1" dirty="0" smtClean="0"/>
              <a:t>物联网建设</a:t>
            </a:r>
            <a:r>
              <a:rPr lang="zh-CN" altLang="en-US" sz="2400" b="1" dirty="0" smtClean="0"/>
              <a:t>监理有限公司</a:t>
            </a:r>
          </a:p>
          <a:p>
            <a:pPr eaLnBrk="1" hangingPunct="1">
              <a:lnSpc>
                <a:spcPct val="90000"/>
              </a:lnSpc>
              <a:defRPr/>
            </a:pPr>
            <a:r>
              <a:rPr lang="zh-CN" altLang="en-US" sz="2400" b="1" dirty="0" smtClean="0"/>
              <a:t>投 标  单 位：广东</a:t>
            </a:r>
            <a:r>
              <a:rPr lang="en-US" altLang="zh-CN" sz="2400" b="1" dirty="0" smtClean="0"/>
              <a:t>××××××</a:t>
            </a:r>
          </a:p>
          <a:p>
            <a:pPr eaLnBrk="1" hangingPunct="1">
              <a:lnSpc>
                <a:spcPct val="90000"/>
              </a:lnSpc>
              <a:defRPr/>
            </a:pPr>
            <a:r>
              <a:rPr lang="zh-CN" altLang="en-US" sz="2400" b="1" dirty="0" smtClean="0"/>
              <a:t>法人授权代表：</a:t>
            </a:r>
          </a:p>
          <a:p>
            <a:pPr eaLnBrk="1" hangingPunct="1">
              <a:lnSpc>
                <a:spcPct val="90000"/>
              </a:lnSpc>
              <a:defRPr/>
            </a:pPr>
            <a:r>
              <a:rPr lang="zh-CN" altLang="en-US" sz="2400" b="1" dirty="0" smtClean="0"/>
              <a:t>二○</a:t>
            </a:r>
            <a:r>
              <a:rPr lang="en-US" altLang="zh-CN" sz="2400" b="1" dirty="0" smtClean="0"/>
              <a:t>××</a:t>
            </a:r>
            <a:r>
              <a:rPr lang="zh-CN" altLang="en-US" sz="2400" b="1" dirty="0" smtClean="0"/>
              <a:t>年</a:t>
            </a:r>
            <a:r>
              <a:rPr lang="en-US" altLang="zh-CN" sz="2400" b="1" dirty="0" smtClean="0"/>
              <a:t>××</a:t>
            </a:r>
            <a:r>
              <a:rPr lang="zh-CN" altLang="en-US" sz="2400" b="1" dirty="0" smtClean="0"/>
              <a:t>月</a:t>
            </a:r>
            <a:r>
              <a:rPr lang="en-US" altLang="zh-CN" sz="2400" b="1" dirty="0" smtClean="0"/>
              <a:t>××</a:t>
            </a:r>
            <a:r>
              <a:rPr lang="zh-CN" altLang="en-US" sz="2400" b="1" dirty="0" smtClean="0"/>
              <a:t>日</a:t>
            </a: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lstStyle/>
          <a:p>
            <a:pPr eaLnBrk="1" hangingPunct="1">
              <a:defRPr/>
            </a:pPr>
            <a:r>
              <a:rPr lang="en-US" altLang="zh-CN" b="1" smtClean="0"/>
              <a:t>2.3.9.4</a:t>
            </a:r>
            <a:r>
              <a:rPr lang="zh-CN" altLang="en-US" b="1" smtClean="0"/>
              <a:t>目录</a:t>
            </a:r>
          </a:p>
        </p:txBody>
      </p:sp>
      <p:sp>
        <p:nvSpPr>
          <p:cNvPr id="107523" name="Rectangle 3"/>
          <p:cNvSpPr>
            <a:spLocks noGrp="1" noChangeArrowheads="1"/>
          </p:cNvSpPr>
          <p:nvPr>
            <p:ph idx="1"/>
          </p:nvPr>
        </p:nvSpPr>
        <p:spPr/>
        <p:txBody>
          <a:bodyPr/>
          <a:lstStyle/>
          <a:p>
            <a:pPr eaLnBrk="1" hangingPunct="1">
              <a:lnSpc>
                <a:spcPct val="80000"/>
              </a:lnSpc>
              <a:defRPr/>
            </a:pPr>
            <a:r>
              <a:rPr lang="zh-CN" altLang="en-US" sz="2400" b="1" dirty="0" smtClean="0"/>
              <a:t>目  录</a:t>
            </a:r>
            <a:endParaRPr lang="zh-CN" altLang="en-US" sz="2400" u="sng" dirty="0" smtClean="0"/>
          </a:p>
          <a:p>
            <a:pPr eaLnBrk="1" hangingPunct="1">
              <a:lnSpc>
                <a:spcPct val="80000"/>
              </a:lnSpc>
              <a:defRPr/>
            </a:pPr>
            <a:r>
              <a:rPr lang="zh-CN" altLang="en-US" sz="2400" u="sng" dirty="0" smtClean="0"/>
              <a:t>内容索引</a:t>
            </a:r>
          </a:p>
          <a:p>
            <a:pPr eaLnBrk="1" hangingPunct="1">
              <a:lnSpc>
                <a:spcPct val="80000"/>
              </a:lnSpc>
              <a:defRPr/>
            </a:pPr>
            <a:r>
              <a:rPr lang="zh-CN" altLang="en-US" sz="2400" u="sng" dirty="0" smtClean="0"/>
              <a:t>第一部分　法定代表人证明书</a:t>
            </a:r>
          </a:p>
          <a:p>
            <a:pPr eaLnBrk="1" hangingPunct="1">
              <a:lnSpc>
                <a:spcPct val="80000"/>
              </a:lnSpc>
              <a:defRPr/>
            </a:pPr>
            <a:r>
              <a:rPr lang="zh-CN" altLang="en-US" sz="2400" u="sng" dirty="0" smtClean="0"/>
              <a:t>第二部分　法定代表人授权书</a:t>
            </a:r>
          </a:p>
          <a:p>
            <a:pPr eaLnBrk="1" hangingPunct="1">
              <a:lnSpc>
                <a:spcPct val="80000"/>
              </a:lnSpc>
              <a:defRPr/>
            </a:pPr>
            <a:r>
              <a:rPr lang="zh-CN" altLang="en-US" sz="2400" u="sng" dirty="0" smtClean="0"/>
              <a:t>第三部分  合同条款偏离表</a:t>
            </a:r>
          </a:p>
          <a:p>
            <a:pPr eaLnBrk="1" hangingPunct="1">
              <a:lnSpc>
                <a:spcPct val="80000"/>
              </a:lnSpc>
              <a:defRPr/>
            </a:pPr>
            <a:r>
              <a:rPr lang="zh-CN" altLang="en-US" sz="2400" u="sng" dirty="0" smtClean="0"/>
              <a:t>一、通用合同条款点对点应答</a:t>
            </a:r>
          </a:p>
          <a:p>
            <a:pPr eaLnBrk="1" hangingPunct="1">
              <a:lnSpc>
                <a:spcPct val="80000"/>
              </a:lnSpc>
              <a:defRPr/>
            </a:pPr>
            <a:r>
              <a:rPr lang="zh-CN" altLang="en-US" sz="2400" u="sng" dirty="0" smtClean="0"/>
              <a:t>二、合同特别条款</a:t>
            </a:r>
          </a:p>
          <a:p>
            <a:pPr eaLnBrk="1" hangingPunct="1">
              <a:lnSpc>
                <a:spcPct val="80000"/>
              </a:lnSpc>
              <a:defRPr/>
            </a:pPr>
            <a:r>
              <a:rPr lang="zh-CN" altLang="en-US" sz="2400" u="sng" dirty="0" smtClean="0"/>
              <a:t>三、合同条款偏离表</a:t>
            </a:r>
          </a:p>
          <a:p>
            <a:pPr eaLnBrk="1" hangingPunct="1">
              <a:lnSpc>
                <a:spcPct val="80000"/>
              </a:lnSpc>
              <a:defRPr/>
            </a:pPr>
            <a:r>
              <a:rPr lang="zh-CN" altLang="en-US" sz="2400" u="sng" dirty="0" smtClean="0"/>
              <a:t>第四部分  报价承诺书</a:t>
            </a:r>
          </a:p>
          <a:p>
            <a:pPr eaLnBrk="1" hangingPunct="1">
              <a:lnSpc>
                <a:spcPct val="80000"/>
              </a:lnSpc>
              <a:defRPr/>
            </a:pPr>
            <a:r>
              <a:rPr lang="zh-CN" altLang="en-US" sz="2400" u="sng" dirty="0" smtClean="0"/>
              <a:t>一、廉政承诺书</a:t>
            </a:r>
          </a:p>
          <a:p>
            <a:pPr eaLnBrk="1" hangingPunct="1">
              <a:lnSpc>
                <a:spcPct val="80000"/>
              </a:lnSpc>
              <a:defRPr/>
            </a:pPr>
            <a:r>
              <a:rPr lang="zh-CN" altLang="en-US" sz="2400" u="sng" dirty="0" smtClean="0"/>
              <a:t>二、单项采购（合作）供应商廉洁承诺书</a:t>
            </a:r>
          </a:p>
          <a:p>
            <a:pPr eaLnBrk="1" hangingPunct="1">
              <a:lnSpc>
                <a:spcPct val="80000"/>
              </a:lnSpc>
              <a:defRPr/>
            </a:pPr>
            <a:r>
              <a:rPr lang="zh-CN" altLang="en-US" sz="2400" u="sng" dirty="0" smtClean="0"/>
              <a:t>三、不转包不违法分包承诺书</a:t>
            </a: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endParaRPr lang="zh-CN" altLang="en-US" smtClean="0"/>
          </a:p>
        </p:txBody>
      </p:sp>
      <p:sp>
        <p:nvSpPr>
          <p:cNvPr id="3" name="内容占位符 2"/>
          <p:cNvSpPr>
            <a:spLocks noGrp="1"/>
          </p:cNvSpPr>
          <p:nvPr>
            <p:ph idx="1"/>
          </p:nvPr>
        </p:nvSpPr>
        <p:spPr/>
        <p:txBody>
          <a:bodyPr/>
          <a:lstStyle/>
          <a:p>
            <a:pPr eaLnBrk="1" hangingPunct="1">
              <a:lnSpc>
                <a:spcPct val="80000"/>
              </a:lnSpc>
              <a:defRPr/>
            </a:pPr>
            <a:r>
              <a:rPr lang="zh-CN" altLang="en-US" sz="2400" u="sng" dirty="0" smtClean="0"/>
              <a:t>四、基本服务承诺</a:t>
            </a:r>
          </a:p>
          <a:p>
            <a:pPr eaLnBrk="1" hangingPunct="1">
              <a:lnSpc>
                <a:spcPct val="80000"/>
              </a:lnSpc>
              <a:defRPr/>
            </a:pPr>
            <a:r>
              <a:rPr lang="zh-CN" altLang="en-US" sz="2400" u="sng" dirty="0" smtClean="0"/>
              <a:t>（一）质量承诺</a:t>
            </a:r>
          </a:p>
          <a:p>
            <a:pPr eaLnBrk="1" hangingPunct="1">
              <a:lnSpc>
                <a:spcPct val="80000"/>
              </a:lnSpc>
              <a:defRPr/>
            </a:pPr>
            <a:r>
              <a:rPr lang="zh-CN" altLang="en-US" sz="2400" u="sng" dirty="0" smtClean="0"/>
              <a:t>（二）工期承诺</a:t>
            </a:r>
          </a:p>
          <a:p>
            <a:pPr eaLnBrk="1" hangingPunct="1">
              <a:lnSpc>
                <a:spcPct val="80000"/>
              </a:lnSpc>
              <a:defRPr/>
            </a:pPr>
            <a:r>
              <a:rPr lang="zh-CN" altLang="en-US" sz="2400" u="sng" dirty="0" smtClean="0"/>
              <a:t>（三）技术力量的投入承诺</a:t>
            </a:r>
          </a:p>
          <a:p>
            <a:pPr eaLnBrk="1" hangingPunct="1">
              <a:lnSpc>
                <a:spcPct val="80000"/>
              </a:lnSpc>
              <a:defRPr/>
            </a:pPr>
            <a:r>
              <a:rPr lang="zh-CN" altLang="en-US" sz="2400" u="sng" dirty="0" smtClean="0"/>
              <a:t>（四）工程信息、竣工资料及结算书等提交的承诺</a:t>
            </a:r>
          </a:p>
          <a:p>
            <a:pPr eaLnBrk="1" hangingPunct="1">
              <a:lnSpc>
                <a:spcPct val="80000"/>
              </a:lnSpc>
              <a:defRPr/>
            </a:pPr>
            <a:r>
              <a:rPr lang="zh-CN" altLang="en-US" sz="2400" u="sng" dirty="0" smtClean="0"/>
              <a:t>（五）保修期承诺</a:t>
            </a:r>
          </a:p>
          <a:p>
            <a:pPr eaLnBrk="1" hangingPunct="1">
              <a:lnSpc>
                <a:spcPct val="80000"/>
              </a:lnSpc>
              <a:defRPr/>
            </a:pPr>
            <a:r>
              <a:rPr lang="zh-CN" altLang="en-US" sz="2400" u="sng" dirty="0" smtClean="0"/>
              <a:t>（六）违约责任承诺</a:t>
            </a:r>
          </a:p>
          <a:p>
            <a:pPr eaLnBrk="1" hangingPunct="1">
              <a:lnSpc>
                <a:spcPct val="80000"/>
              </a:lnSpc>
              <a:defRPr/>
            </a:pPr>
            <a:r>
              <a:rPr lang="zh-CN" altLang="en-US" sz="2400" u="sng" dirty="0" smtClean="0"/>
              <a:t>（七）考核承诺</a:t>
            </a:r>
          </a:p>
          <a:p>
            <a:pPr eaLnBrk="1" hangingPunct="1">
              <a:lnSpc>
                <a:spcPct val="80000"/>
              </a:lnSpc>
              <a:defRPr/>
            </a:pPr>
            <a:r>
              <a:rPr lang="zh-CN" altLang="en-US" sz="2400" u="sng" dirty="0" smtClean="0"/>
              <a:t>（八）安全承诺</a:t>
            </a:r>
          </a:p>
          <a:p>
            <a:pPr eaLnBrk="1" hangingPunct="1">
              <a:lnSpc>
                <a:spcPct val="80000"/>
              </a:lnSpc>
              <a:defRPr/>
            </a:pPr>
            <a:r>
              <a:rPr lang="zh-CN" altLang="en-US" sz="2400" u="sng" dirty="0" smtClean="0"/>
              <a:t>（九）文明承诺</a:t>
            </a:r>
          </a:p>
          <a:p>
            <a:pPr eaLnBrk="1" hangingPunct="1">
              <a:lnSpc>
                <a:spcPct val="80000"/>
              </a:lnSpc>
              <a:defRPr/>
            </a:pPr>
            <a:r>
              <a:rPr lang="zh-CN" altLang="en-US" sz="2400" u="sng" dirty="0" smtClean="0"/>
              <a:t>（十）工程材料的清点保管承诺</a:t>
            </a:r>
          </a:p>
          <a:p>
            <a:pPr eaLnBrk="1" hangingPunct="1">
              <a:defRPr/>
            </a:pPr>
            <a:endParaRPr lang="zh-CN" altLang="en-US" sz="2400" dirty="0" smtClean="0"/>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p:txBody>
          <a:bodyPr/>
          <a:lstStyle/>
          <a:p>
            <a:pPr eaLnBrk="1" hangingPunct="1">
              <a:defRPr/>
            </a:pPr>
            <a:endParaRPr lang="zh-CN" altLang="zh-CN" smtClean="0"/>
          </a:p>
        </p:txBody>
      </p:sp>
      <p:sp>
        <p:nvSpPr>
          <p:cNvPr id="108547" name="Rectangle 3"/>
          <p:cNvSpPr>
            <a:spLocks noGrp="1" noChangeArrowheads="1"/>
          </p:cNvSpPr>
          <p:nvPr>
            <p:ph idx="1"/>
          </p:nvPr>
        </p:nvSpPr>
        <p:spPr/>
        <p:txBody>
          <a:bodyPr>
            <a:normAutofit lnSpcReduction="10000"/>
          </a:bodyPr>
          <a:lstStyle/>
          <a:p>
            <a:pPr eaLnBrk="1" hangingPunct="1">
              <a:lnSpc>
                <a:spcPct val="80000"/>
              </a:lnSpc>
              <a:defRPr/>
            </a:pPr>
            <a:r>
              <a:rPr lang="zh-CN" altLang="en-US" sz="2400" u="sng" dirty="0" smtClean="0"/>
              <a:t>（十一）对整改意见反应时限的承诺</a:t>
            </a:r>
          </a:p>
          <a:p>
            <a:pPr eaLnBrk="1" hangingPunct="1">
              <a:lnSpc>
                <a:spcPct val="80000"/>
              </a:lnSpc>
              <a:defRPr/>
            </a:pPr>
            <a:r>
              <a:rPr lang="zh-CN" altLang="en-US" sz="2400" u="sng" dirty="0" smtClean="0"/>
              <a:t>（十二）关于工程质量保证金担保及工人工资担保的承诺</a:t>
            </a:r>
          </a:p>
          <a:p>
            <a:pPr eaLnBrk="1" hangingPunct="1">
              <a:lnSpc>
                <a:spcPct val="80000"/>
              </a:lnSpc>
              <a:defRPr/>
            </a:pPr>
            <a:r>
              <a:rPr lang="zh-CN" altLang="en-US" sz="2400" u="sng" dirty="0" smtClean="0"/>
              <a:t>五、额外服务承诺</a:t>
            </a:r>
          </a:p>
          <a:p>
            <a:pPr eaLnBrk="1" hangingPunct="1">
              <a:lnSpc>
                <a:spcPct val="80000"/>
              </a:lnSpc>
              <a:defRPr/>
            </a:pPr>
            <a:r>
              <a:rPr lang="zh-CN" altLang="en-US" sz="2400" u="sng" dirty="0" smtClean="0"/>
              <a:t>（一）基站选址及业主协调</a:t>
            </a:r>
          </a:p>
          <a:p>
            <a:pPr eaLnBrk="1" hangingPunct="1">
              <a:lnSpc>
                <a:spcPct val="80000"/>
              </a:lnSpc>
              <a:defRPr/>
            </a:pPr>
            <a:r>
              <a:rPr lang="zh-CN" altLang="en-US" sz="2400" u="sng" dirty="0" smtClean="0"/>
              <a:t>（二）施工配套服务</a:t>
            </a:r>
          </a:p>
          <a:p>
            <a:pPr eaLnBrk="1" hangingPunct="1">
              <a:lnSpc>
                <a:spcPct val="80000"/>
              </a:lnSpc>
              <a:defRPr/>
            </a:pPr>
            <a:r>
              <a:rPr lang="zh-CN" altLang="en-US" sz="2400" u="sng" dirty="0" smtClean="0"/>
              <a:t>（三）资产清查统计及</a:t>
            </a:r>
            <a:r>
              <a:rPr lang="en-US" altLang="zh-CN" sz="2400" u="sng" dirty="0" smtClean="0"/>
              <a:t>MIS</a:t>
            </a:r>
            <a:r>
              <a:rPr lang="zh-CN" altLang="en-US" sz="2400" u="sng" dirty="0" smtClean="0"/>
              <a:t>系统转资协助</a:t>
            </a:r>
          </a:p>
          <a:p>
            <a:pPr eaLnBrk="1" hangingPunct="1">
              <a:lnSpc>
                <a:spcPct val="80000"/>
              </a:lnSpc>
              <a:defRPr/>
            </a:pPr>
            <a:r>
              <a:rPr lang="zh-CN" altLang="en-US" sz="2400" u="sng" dirty="0" smtClean="0"/>
              <a:t>（四）材料运输、仓储管理</a:t>
            </a:r>
          </a:p>
          <a:p>
            <a:pPr eaLnBrk="1" hangingPunct="1">
              <a:lnSpc>
                <a:spcPct val="80000"/>
              </a:lnSpc>
              <a:defRPr/>
            </a:pPr>
            <a:r>
              <a:rPr lang="zh-CN" altLang="en-US" sz="2400" u="sng" dirty="0" smtClean="0"/>
              <a:t>（五）施工材料的清点保管</a:t>
            </a:r>
          </a:p>
          <a:p>
            <a:pPr eaLnBrk="1" hangingPunct="1">
              <a:lnSpc>
                <a:spcPct val="80000"/>
              </a:lnSpc>
              <a:defRPr/>
            </a:pPr>
            <a:r>
              <a:rPr lang="zh-CN" altLang="en-US" sz="2400" u="sng" dirty="0" smtClean="0"/>
              <a:t>（六）网络保障</a:t>
            </a:r>
          </a:p>
          <a:p>
            <a:pPr eaLnBrk="1" hangingPunct="1">
              <a:lnSpc>
                <a:spcPct val="80000"/>
              </a:lnSpc>
              <a:defRPr/>
            </a:pPr>
            <a:r>
              <a:rPr lang="zh-CN" altLang="en-US" sz="2400" u="sng" dirty="0" smtClean="0"/>
              <a:t>（七）培训和技术交流</a:t>
            </a:r>
          </a:p>
          <a:p>
            <a:pPr eaLnBrk="1" hangingPunct="1">
              <a:lnSpc>
                <a:spcPct val="80000"/>
              </a:lnSpc>
              <a:defRPr/>
            </a:pPr>
            <a:r>
              <a:rPr lang="zh-CN" altLang="en-US" sz="2400" u="sng" dirty="0" smtClean="0"/>
              <a:t>第五部分  施工组织实施方案</a:t>
            </a:r>
          </a:p>
          <a:p>
            <a:pPr eaLnBrk="1" hangingPunct="1">
              <a:lnSpc>
                <a:spcPct val="80000"/>
              </a:lnSpc>
              <a:defRPr/>
            </a:pPr>
            <a:r>
              <a:rPr lang="zh-CN" altLang="en-US" sz="2400" u="sng" dirty="0" smtClean="0"/>
              <a:t>一、工程概况</a:t>
            </a:r>
          </a:p>
          <a:p>
            <a:pPr eaLnBrk="1" hangingPunct="1">
              <a:lnSpc>
                <a:spcPct val="80000"/>
              </a:lnSpc>
              <a:defRPr/>
            </a:pPr>
            <a:r>
              <a:rPr lang="zh-CN" altLang="en-US" sz="2400" u="sng" dirty="0" smtClean="0"/>
              <a:t>二、本地网络熟悉程度</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defRPr/>
            </a:pPr>
            <a:endParaRPr lang="zh-CN" altLang="zh-CN" smtClean="0"/>
          </a:p>
        </p:txBody>
      </p:sp>
      <p:sp>
        <p:nvSpPr>
          <p:cNvPr id="20483" name="Rectangle 3"/>
          <p:cNvSpPr>
            <a:spLocks noGrp="1" noChangeArrowheads="1"/>
          </p:cNvSpPr>
          <p:nvPr>
            <p:ph idx="1"/>
          </p:nvPr>
        </p:nvSpPr>
        <p:spPr/>
        <p:txBody>
          <a:bodyPr/>
          <a:lstStyle/>
          <a:p>
            <a:pPr eaLnBrk="1" hangingPunct="1">
              <a:lnSpc>
                <a:spcPct val="80000"/>
              </a:lnSpc>
              <a:defRPr/>
            </a:pPr>
            <a:r>
              <a:rPr lang="en-US" altLang="zh-CN" sz="2400" dirty="0" smtClean="0"/>
              <a:t> 2</a:t>
            </a:r>
            <a:r>
              <a:rPr lang="zh-CN" altLang="en-US" sz="2400" dirty="0" smtClean="0"/>
              <a:t>）扩大了竞争范围，可以使业主更充分地获得市场利益</a:t>
            </a:r>
          </a:p>
          <a:p>
            <a:pPr eaLnBrk="1" hangingPunct="1">
              <a:lnSpc>
                <a:spcPct val="80000"/>
              </a:lnSpc>
              <a:defRPr/>
            </a:pPr>
            <a:r>
              <a:rPr lang="zh-CN" altLang="en-US" sz="2400" dirty="0" smtClean="0"/>
              <a:t>    发包人在招标时明确规定了项目的质量标准、工期要求等，通过投标报价来确定工程的建设投资，保证了自身的利益。这种市场定价方式与其他模式相比，是对资本利益的承认，更体现了社会主义市场经济中消费者利益至上的原则。</a:t>
            </a:r>
          </a:p>
          <a:p>
            <a:pPr eaLnBrk="1" hangingPunct="1">
              <a:lnSpc>
                <a:spcPct val="80000"/>
              </a:lnSpc>
              <a:defRPr/>
            </a:pPr>
            <a:r>
              <a:rPr lang="zh-CN" altLang="en-US" sz="2400" dirty="0" smtClean="0"/>
              <a:t>    采用招标方式采购货物、服务或进行工程发包，招标人预先都要通过报纸及其他渠道，向社会公布招标项目的有关信息，邀请符合条件的投标人参加投标。同时，投标截止日期还应使有兴趣的投标人有足够的时间来准备投标。这些做法，可以广泛地吸引投标人参与投标，从而扩大竞争范围。</a:t>
            </a:r>
          </a:p>
          <a:p>
            <a:pPr eaLnBrk="1" hangingPunct="1">
              <a:lnSpc>
                <a:spcPct val="80000"/>
              </a:lnSpc>
              <a:defRPr/>
            </a:pPr>
            <a:r>
              <a:rPr lang="zh-CN" altLang="en-US" sz="2400" dirty="0" smtClean="0"/>
              <a:t>    竞争范围的扩大，将使招标人有可能以更低的价格采购到所需的货物、服务或付出更少的工程建设款项，可使项目更早地投入生产运营，从而更充分地获得市场利益。</a:t>
            </a: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endParaRPr lang="zh-CN" altLang="en-US" smtClean="0"/>
          </a:p>
        </p:txBody>
      </p:sp>
      <p:sp>
        <p:nvSpPr>
          <p:cNvPr id="3" name="内容占位符 2"/>
          <p:cNvSpPr>
            <a:spLocks noGrp="1"/>
          </p:cNvSpPr>
          <p:nvPr>
            <p:ph idx="1"/>
          </p:nvPr>
        </p:nvSpPr>
        <p:spPr/>
        <p:txBody>
          <a:bodyPr/>
          <a:lstStyle/>
          <a:p>
            <a:pPr eaLnBrk="1" hangingPunct="1">
              <a:lnSpc>
                <a:spcPct val="80000"/>
              </a:lnSpc>
              <a:defRPr/>
            </a:pPr>
            <a:r>
              <a:rPr lang="zh-CN" altLang="en-US" sz="2400" u="sng" dirty="0" smtClean="0"/>
              <a:t>三、项目组织结构</a:t>
            </a:r>
          </a:p>
          <a:p>
            <a:pPr eaLnBrk="1" hangingPunct="1">
              <a:lnSpc>
                <a:spcPct val="80000"/>
              </a:lnSpc>
              <a:defRPr/>
            </a:pPr>
            <a:r>
              <a:rPr lang="zh-CN" altLang="en-US" sz="2400" u="sng" dirty="0" smtClean="0"/>
              <a:t>（一）组织架构图</a:t>
            </a:r>
          </a:p>
          <a:p>
            <a:pPr eaLnBrk="1" hangingPunct="1">
              <a:lnSpc>
                <a:spcPct val="80000"/>
              </a:lnSpc>
              <a:defRPr/>
            </a:pPr>
            <a:r>
              <a:rPr lang="zh-CN" altLang="en-US" sz="2400" u="sng" dirty="0" smtClean="0"/>
              <a:t>（二）项目人员组织计划</a:t>
            </a:r>
          </a:p>
          <a:p>
            <a:pPr eaLnBrk="1" hangingPunct="1">
              <a:lnSpc>
                <a:spcPct val="80000"/>
              </a:lnSpc>
              <a:defRPr/>
            </a:pPr>
            <a:r>
              <a:rPr lang="zh-CN" altLang="en-US" sz="2400" u="sng" dirty="0" smtClean="0"/>
              <a:t>（三）工程项目管理规定</a:t>
            </a:r>
          </a:p>
          <a:p>
            <a:pPr eaLnBrk="1" hangingPunct="1">
              <a:lnSpc>
                <a:spcPct val="80000"/>
              </a:lnSpc>
              <a:defRPr/>
            </a:pPr>
            <a:r>
              <a:rPr lang="zh-CN" altLang="en-US" sz="2400" u="sng" dirty="0" smtClean="0"/>
              <a:t>（四）施工管理流程</a:t>
            </a:r>
          </a:p>
          <a:p>
            <a:pPr eaLnBrk="1" hangingPunct="1">
              <a:lnSpc>
                <a:spcPct val="80000"/>
              </a:lnSpc>
              <a:defRPr/>
            </a:pPr>
            <a:r>
              <a:rPr lang="zh-CN" altLang="en-US" sz="2400" dirty="0" smtClean="0"/>
              <a:t>四、施工力量组织</a:t>
            </a:r>
          </a:p>
          <a:p>
            <a:pPr eaLnBrk="1" hangingPunct="1">
              <a:lnSpc>
                <a:spcPct val="80000"/>
              </a:lnSpc>
              <a:defRPr/>
            </a:pPr>
            <a:r>
              <a:rPr lang="zh-CN" altLang="en-US" sz="2400" dirty="0" smtClean="0"/>
              <a:t>（一）施工力量组织机构图</a:t>
            </a:r>
          </a:p>
          <a:p>
            <a:pPr eaLnBrk="1" hangingPunct="1">
              <a:lnSpc>
                <a:spcPct val="80000"/>
              </a:lnSpc>
              <a:defRPr/>
            </a:pPr>
            <a:r>
              <a:rPr lang="zh-CN" altLang="en-US" sz="2400" dirty="0" smtClean="0"/>
              <a:t>（二）岗位职责说明</a:t>
            </a:r>
          </a:p>
          <a:p>
            <a:pPr eaLnBrk="1" hangingPunct="1">
              <a:lnSpc>
                <a:spcPct val="80000"/>
              </a:lnSpc>
              <a:defRPr/>
            </a:pPr>
            <a:r>
              <a:rPr lang="zh-CN" altLang="en-US" sz="2400" dirty="0" smtClean="0"/>
              <a:t>（三）项目现场负责人简历表</a:t>
            </a:r>
          </a:p>
          <a:p>
            <a:pPr eaLnBrk="1" hangingPunct="1">
              <a:lnSpc>
                <a:spcPct val="80000"/>
              </a:lnSpc>
              <a:defRPr/>
            </a:pPr>
            <a:r>
              <a:rPr lang="zh-CN" altLang="en-US" sz="2400" dirty="0" smtClean="0"/>
              <a:t>（四）现场施工队伍综合素质</a:t>
            </a:r>
          </a:p>
          <a:p>
            <a:pPr eaLnBrk="1" hangingPunct="1">
              <a:lnSpc>
                <a:spcPct val="80000"/>
              </a:lnSpc>
              <a:defRPr/>
            </a:pPr>
            <a:r>
              <a:rPr lang="zh-CN" altLang="en-US" sz="2400" dirty="0" smtClean="0"/>
              <a:t>（五）财务状况表</a:t>
            </a:r>
          </a:p>
          <a:p>
            <a:pPr eaLnBrk="1" hangingPunct="1">
              <a:defRPr/>
            </a:pPr>
            <a:endParaRPr lang="zh-CN" altLang="en-US" sz="2400" dirty="0" smtClean="0"/>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p:txBody>
          <a:bodyPr/>
          <a:lstStyle/>
          <a:p>
            <a:pPr eaLnBrk="1" hangingPunct="1">
              <a:defRPr/>
            </a:pPr>
            <a:endParaRPr lang="zh-CN" altLang="zh-CN" smtClean="0"/>
          </a:p>
        </p:txBody>
      </p:sp>
      <p:sp>
        <p:nvSpPr>
          <p:cNvPr id="109571" name="Rectangle 3"/>
          <p:cNvSpPr>
            <a:spLocks noGrp="1" noChangeArrowheads="1"/>
          </p:cNvSpPr>
          <p:nvPr>
            <p:ph idx="1"/>
          </p:nvPr>
        </p:nvSpPr>
        <p:spPr/>
        <p:txBody>
          <a:bodyPr/>
          <a:lstStyle/>
          <a:p>
            <a:pPr eaLnBrk="1" hangingPunct="1">
              <a:lnSpc>
                <a:spcPct val="80000"/>
              </a:lnSpc>
              <a:defRPr/>
            </a:pPr>
            <a:r>
              <a:rPr lang="zh-CN" altLang="en-US" sz="2000" dirty="0" smtClean="0"/>
              <a:t>五、施工准备</a:t>
            </a:r>
          </a:p>
          <a:p>
            <a:pPr eaLnBrk="1" hangingPunct="1">
              <a:lnSpc>
                <a:spcPct val="80000"/>
              </a:lnSpc>
              <a:defRPr/>
            </a:pPr>
            <a:r>
              <a:rPr lang="zh-CN" altLang="en-US" sz="2000" dirty="0" smtClean="0"/>
              <a:t>（一）施工进度的管理</a:t>
            </a:r>
          </a:p>
          <a:p>
            <a:pPr eaLnBrk="1" hangingPunct="1">
              <a:lnSpc>
                <a:spcPct val="80000"/>
              </a:lnSpc>
              <a:defRPr/>
            </a:pPr>
            <a:r>
              <a:rPr lang="zh-CN" altLang="en-US" sz="2000" dirty="0" smtClean="0"/>
              <a:t>（二）施工质量的管理</a:t>
            </a:r>
          </a:p>
          <a:p>
            <a:pPr eaLnBrk="1" hangingPunct="1">
              <a:lnSpc>
                <a:spcPct val="80000"/>
              </a:lnSpc>
              <a:defRPr/>
            </a:pPr>
            <a:r>
              <a:rPr lang="zh-CN" altLang="en-US" sz="2000" dirty="0" smtClean="0"/>
              <a:t>（三）材料、设备的管理</a:t>
            </a:r>
          </a:p>
          <a:p>
            <a:pPr eaLnBrk="1" hangingPunct="1">
              <a:lnSpc>
                <a:spcPct val="80000"/>
              </a:lnSpc>
              <a:defRPr/>
            </a:pPr>
            <a:r>
              <a:rPr lang="zh-CN" altLang="en-US" sz="2000" dirty="0" smtClean="0"/>
              <a:t>六、施工总体计划</a:t>
            </a:r>
          </a:p>
          <a:p>
            <a:pPr eaLnBrk="1" hangingPunct="1">
              <a:lnSpc>
                <a:spcPct val="80000"/>
              </a:lnSpc>
              <a:defRPr/>
            </a:pPr>
            <a:r>
              <a:rPr lang="zh-CN" altLang="en-US" sz="2000" dirty="0" smtClean="0"/>
              <a:t>（一）工程进度</a:t>
            </a:r>
          </a:p>
          <a:p>
            <a:pPr eaLnBrk="1" hangingPunct="1">
              <a:lnSpc>
                <a:spcPct val="80000"/>
              </a:lnSpc>
              <a:defRPr/>
            </a:pPr>
            <a:r>
              <a:rPr lang="zh-CN" altLang="en-US" sz="2000" dirty="0" smtClean="0"/>
              <a:t>（二）工程质量目标</a:t>
            </a:r>
          </a:p>
          <a:p>
            <a:pPr eaLnBrk="1" hangingPunct="1">
              <a:lnSpc>
                <a:spcPct val="80000"/>
              </a:lnSpc>
              <a:defRPr/>
            </a:pPr>
            <a:r>
              <a:rPr lang="zh-CN" altLang="en-US" sz="2000" dirty="0" smtClean="0"/>
              <a:t>（三）生产要素的配备</a:t>
            </a:r>
          </a:p>
          <a:p>
            <a:pPr eaLnBrk="1" hangingPunct="1">
              <a:lnSpc>
                <a:spcPct val="80000"/>
              </a:lnSpc>
              <a:defRPr/>
            </a:pPr>
            <a:r>
              <a:rPr lang="zh-CN" altLang="en-US" sz="2000" dirty="0" smtClean="0"/>
              <a:t>（四）工程前期准备</a:t>
            </a:r>
          </a:p>
          <a:p>
            <a:pPr eaLnBrk="1" hangingPunct="1">
              <a:lnSpc>
                <a:spcPct val="80000"/>
              </a:lnSpc>
              <a:defRPr/>
            </a:pPr>
            <a:r>
              <a:rPr lang="zh-CN" altLang="en-US" sz="2000" dirty="0" smtClean="0"/>
              <a:t>（五）施工重点、难点的预见及处理措施</a:t>
            </a:r>
          </a:p>
          <a:p>
            <a:pPr eaLnBrk="1" hangingPunct="1">
              <a:lnSpc>
                <a:spcPct val="80000"/>
              </a:lnSpc>
              <a:defRPr/>
            </a:pPr>
            <a:r>
              <a:rPr lang="zh-CN" altLang="en-US" sz="2000" dirty="0" smtClean="0"/>
              <a:t>（六）施工步骤、工艺的技术措施</a:t>
            </a:r>
          </a:p>
          <a:p>
            <a:pPr eaLnBrk="1" hangingPunct="1">
              <a:lnSpc>
                <a:spcPct val="80000"/>
              </a:lnSpc>
              <a:defRPr/>
            </a:pPr>
            <a:r>
              <a:rPr lang="zh-CN" altLang="en-US" sz="2000" dirty="0" smtClean="0"/>
              <a:t>（七）工程割接开通方案</a:t>
            </a:r>
          </a:p>
          <a:p>
            <a:pPr eaLnBrk="1" hangingPunct="1">
              <a:lnSpc>
                <a:spcPct val="80000"/>
              </a:lnSpc>
              <a:defRPr/>
            </a:pPr>
            <a:r>
              <a:rPr lang="zh-CN" altLang="en-US" sz="2000" dirty="0" smtClean="0"/>
              <a:t>（八）工程交工测试方案</a:t>
            </a:r>
          </a:p>
          <a:p>
            <a:pPr eaLnBrk="1" hangingPunct="1">
              <a:lnSpc>
                <a:spcPct val="80000"/>
              </a:lnSpc>
              <a:defRPr/>
            </a:pPr>
            <a:r>
              <a:rPr lang="zh-CN" altLang="en-US" sz="2000" dirty="0" smtClean="0"/>
              <a:t>（九）工程配合和综合协调</a:t>
            </a:r>
          </a:p>
          <a:p>
            <a:pPr eaLnBrk="1" hangingPunct="1">
              <a:lnSpc>
                <a:spcPct val="80000"/>
              </a:lnSpc>
              <a:defRPr/>
            </a:pPr>
            <a:r>
              <a:rPr lang="zh-CN" altLang="en-US" sz="2000" dirty="0" smtClean="0"/>
              <a:t>（十）工程验收阶段</a:t>
            </a: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pPr eaLnBrk="1" hangingPunct="1">
              <a:defRPr/>
            </a:pPr>
            <a:endParaRPr lang="zh-CN" altLang="zh-CN" smtClean="0"/>
          </a:p>
        </p:txBody>
      </p:sp>
      <p:sp>
        <p:nvSpPr>
          <p:cNvPr id="110595" name="Rectangle 3"/>
          <p:cNvSpPr>
            <a:spLocks noGrp="1" noChangeArrowheads="1"/>
          </p:cNvSpPr>
          <p:nvPr>
            <p:ph idx="1"/>
          </p:nvPr>
        </p:nvSpPr>
        <p:spPr/>
        <p:txBody>
          <a:bodyPr/>
          <a:lstStyle/>
          <a:p>
            <a:pPr eaLnBrk="1" hangingPunct="1">
              <a:lnSpc>
                <a:spcPct val="80000"/>
              </a:lnSpc>
              <a:defRPr/>
            </a:pPr>
            <a:r>
              <a:rPr lang="zh-CN" altLang="en-US" sz="2400" dirty="0" smtClean="0"/>
              <a:t>四、施工力量组织</a:t>
            </a:r>
          </a:p>
          <a:p>
            <a:pPr eaLnBrk="1" hangingPunct="1">
              <a:lnSpc>
                <a:spcPct val="80000"/>
              </a:lnSpc>
              <a:defRPr/>
            </a:pPr>
            <a:r>
              <a:rPr lang="zh-CN" altLang="en-US" sz="2400" dirty="0" smtClean="0"/>
              <a:t>（一）施工力量组织机构图</a:t>
            </a:r>
          </a:p>
          <a:p>
            <a:pPr eaLnBrk="1" hangingPunct="1">
              <a:lnSpc>
                <a:spcPct val="80000"/>
              </a:lnSpc>
              <a:defRPr/>
            </a:pPr>
            <a:r>
              <a:rPr lang="zh-CN" altLang="en-US" sz="2400" dirty="0" smtClean="0"/>
              <a:t>（二）岗位职责说明</a:t>
            </a:r>
          </a:p>
          <a:p>
            <a:pPr eaLnBrk="1" hangingPunct="1">
              <a:lnSpc>
                <a:spcPct val="80000"/>
              </a:lnSpc>
              <a:defRPr/>
            </a:pPr>
            <a:r>
              <a:rPr lang="zh-CN" altLang="en-US" sz="2400" dirty="0" smtClean="0"/>
              <a:t>（三）项目现场负责人简历表</a:t>
            </a:r>
          </a:p>
          <a:p>
            <a:pPr eaLnBrk="1" hangingPunct="1">
              <a:lnSpc>
                <a:spcPct val="80000"/>
              </a:lnSpc>
              <a:defRPr/>
            </a:pPr>
            <a:r>
              <a:rPr lang="zh-CN" altLang="en-US" sz="2400" dirty="0" smtClean="0"/>
              <a:t>（四）现场施工队伍综合素质</a:t>
            </a:r>
          </a:p>
          <a:p>
            <a:pPr eaLnBrk="1" hangingPunct="1">
              <a:lnSpc>
                <a:spcPct val="80000"/>
              </a:lnSpc>
              <a:defRPr/>
            </a:pPr>
            <a:r>
              <a:rPr lang="zh-CN" altLang="en-US" sz="2400" dirty="0" smtClean="0"/>
              <a:t>（五）财务状况表</a:t>
            </a:r>
          </a:p>
          <a:p>
            <a:pPr eaLnBrk="1" hangingPunct="1">
              <a:lnSpc>
                <a:spcPct val="80000"/>
              </a:lnSpc>
              <a:defRPr/>
            </a:pPr>
            <a:r>
              <a:rPr lang="zh-CN" altLang="en-US" sz="2400" dirty="0" smtClean="0"/>
              <a:t>五、施工准备</a:t>
            </a:r>
          </a:p>
          <a:p>
            <a:pPr eaLnBrk="1" hangingPunct="1">
              <a:lnSpc>
                <a:spcPct val="80000"/>
              </a:lnSpc>
              <a:defRPr/>
            </a:pPr>
            <a:r>
              <a:rPr lang="zh-CN" altLang="en-US" sz="2400" dirty="0" smtClean="0"/>
              <a:t>（一）施工进度的管理</a:t>
            </a:r>
          </a:p>
          <a:p>
            <a:pPr eaLnBrk="1" hangingPunct="1">
              <a:lnSpc>
                <a:spcPct val="80000"/>
              </a:lnSpc>
              <a:defRPr/>
            </a:pPr>
            <a:r>
              <a:rPr lang="zh-CN" altLang="en-US" sz="2400" dirty="0" smtClean="0"/>
              <a:t>（二）施工质量的管理</a:t>
            </a:r>
          </a:p>
          <a:p>
            <a:pPr eaLnBrk="1" hangingPunct="1">
              <a:lnSpc>
                <a:spcPct val="80000"/>
              </a:lnSpc>
              <a:defRPr/>
            </a:pPr>
            <a:r>
              <a:rPr lang="zh-CN" altLang="en-US" sz="2400" dirty="0" smtClean="0"/>
              <a:t>（三）材料、设备的管理</a:t>
            </a:r>
          </a:p>
          <a:p>
            <a:pPr eaLnBrk="1" hangingPunct="1">
              <a:lnSpc>
                <a:spcPct val="80000"/>
              </a:lnSpc>
              <a:defRPr/>
            </a:pPr>
            <a:r>
              <a:rPr lang="zh-CN" altLang="en-US" sz="2400" dirty="0" smtClean="0"/>
              <a:t>六、施工总体计划</a:t>
            </a:r>
          </a:p>
          <a:p>
            <a:pPr eaLnBrk="1" hangingPunct="1">
              <a:lnSpc>
                <a:spcPct val="80000"/>
              </a:lnSpc>
              <a:defRPr/>
            </a:pPr>
            <a:endParaRPr lang="zh-CN" altLang="en-US" sz="2400" dirty="0" smtClean="0"/>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endParaRPr lang="zh-CN" altLang="en-US" smtClean="0"/>
          </a:p>
        </p:txBody>
      </p:sp>
      <p:sp>
        <p:nvSpPr>
          <p:cNvPr id="3" name="内容占位符 2"/>
          <p:cNvSpPr>
            <a:spLocks noGrp="1"/>
          </p:cNvSpPr>
          <p:nvPr>
            <p:ph idx="1"/>
          </p:nvPr>
        </p:nvSpPr>
        <p:spPr/>
        <p:txBody>
          <a:bodyPr/>
          <a:lstStyle/>
          <a:p>
            <a:pPr eaLnBrk="1" hangingPunct="1">
              <a:lnSpc>
                <a:spcPct val="80000"/>
              </a:lnSpc>
              <a:defRPr/>
            </a:pPr>
            <a:r>
              <a:rPr lang="zh-CN" altLang="en-US" sz="2400" dirty="0" smtClean="0"/>
              <a:t>（一）工程进度</a:t>
            </a:r>
          </a:p>
          <a:p>
            <a:pPr eaLnBrk="1" hangingPunct="1">
              <a:lnSpc>
                <a:spcPct val="80000"/>
              </a:lnSpc>
              <a:defRPr/>
            </a:pPr>
            <a:r>
              <a:rPr lang="zh-CN" altLang="en-US" sz="2400" dirty="0" smtClean="0"/>
              <a:t>（二）工程质量目标</a:t>
            </a:r>
          </a:p>
          <a:p>
            <a:pPr eaLnBrk="1" hangingPunct="1">
              <a:lnSpc>
                <a:spcPct val="80000"/>
              </a:lnSpc>
              <a:defRPr/>
            </a:pPr>
            <a:r>
              <a:rPr lang="zh-CN" altLang="en-US" sz="2400" dirty="0" smtClean="0"/>
              <a:t>（三）生产要素的配备</a:t>
            </a:r>
          </a:p>
          <a:p>
            <a:pPr eaLnBrk="1" hangingPunct="1">
              <a:lnSpc>
                <a:spcPct val="80000"/>
              </a:lnSpc>
              <a:defRPr/>
            </a:pPr>
            <a:r>
              <a:rPr lang="zh-CN" altLang="en-US" sz="2400" dirty="0" smtClean="0"/>
              <a:t>（四）工程前期准备</a:t>
            </a:r>
          </a:p>
          <a:p>
            <a:pPr eaLnBrk="1" hangingPunct="1">
              <a:lnSpc>
                <a:spcPct val="80000"/>
              </a:lnSpc>
              <a:defRPr/>
            </a:pPr>
            <a:r>
              <a:rPr lang="zh-CN" altLang="en-US" sz="2400" dirty="0" smtClean="0"/>
              <a:t>（五）施工重点、难点的预见及处理措施</a:t>
            </a:r>
          </a:p>
          <a:p>
            <a:pPr eaLnBrk="1" hangingPunct="1">
              <a:lnSpc>
                <a:spcPct val="80000"/>
              </a:lnSpc>
              <a:defRPr/>
            </a:pPr>
            <a:r>
              <a:rPr lang="zh-CN" altLang="en-US" sz="2400" dirty="0" smtClean="0"/>
              <a:t>（六）施工步骤、工艺的技术措施</a:t>
            </a:r>
          </a:p>
          <a:p>
            <a:pPr eaLnBrk="1" hangingPunct="1">
              <a:lnSpc>
                <a:spcPct val="80000"/>
              </a:lnSpc>
              <a:defRPr/>
            </a:pPr>
            <a:r>
              <a:rPr lang="zh-CN" altLang="en-US" sz="2400" dirty="0" smtClean="0"/>
              <a:t>（七）工程割接开通方案</a:t>
            </a:r>
          </a:p>
          <a:p>
            <a:pPr eaLnBrk="1" hangingPunct="1">
              <a:lnSpc>
                <a:spcPct val="80000"/>
              </a:lnSpc>
              <a:defRPr/>
            </a:pPr>
            <a:r>
              <a:rPr lang="zh-CN" altLang="en-US" sz="2400" dirty="0" smtClean="0"/>
              <a:t>（八）工程交工测试方案</a:t>
            </a:r>
          </a:p>
          <a:p>
            <a:pPr eaLnBrk="1" hangingPunct="1">
              <a:lnSpc>
                <a:spcPct val="80000"/>
              </a:lnSpc>
              <a:defRPr/>
            </a:pPr>
            <a:r>
              <a:rPr lang="zh-CN" altLang="en-US" sz="2400" dirty="0" smtClean="0"/>
              <a:t>（九）工程配合和综合协调</a:t>
            </a:r>
          </a:p>
          <a:p>
            <a:pPr eaLnBrk="1" hangingPunct="1">
              <a:lnSpc>
                <a:spcPct val="80000"/>
              </a:lnSpc>
              <a:defRPr/>
            </a:pPr>
            <a:r>
              <a:rPr lang="zh-CN" altLang="en-US" sz="2400" dirty="0" smtClean="0"/>
              <a:t>（十）工程验收阶段</a:t>
            </a: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pPr eaLnBrk="1" hangingPunct="1">
              <a:defRPr/>
            </a:pPr>
            <a:endParaRPr lang="zh-CN" altLang="zh-CN" smtClean="0"/>
          </a:p>
        </p:txBody>
      </p:sp>
      <p:sp>
        <p:nvSpPr>
          <p:cNvPr id="111619" name="Rectangle 3"/>
          <p:cNvSpPr>
            <a:spLocks noGrp="1" noChangeArrowheads="1"/>
          </p:cNvSpPr>
          <p:nvPr>
            <p:ph idx="1"/>
          </p:nvPr>
        </p:nvSpPr>
        <p:spPr/>
        <p:txBody>
          <a:bodyPr/>
          <a:lstStyle/>
          <a:p>
            <a:pPr eaLnBrk="1" hangingPunct="1">
              <a:lnSpc>
                <a:spcPct val="80000"/>
              </a:lnSpc>
              <a:defRPr/>
            </a:pPr>
            <a:r>
              <a:rPr lang="zh-CN" altLang="en-US" sz="2800" dirty="0" smtClean="0"/>
              <a:t>（八）安全检查</a:t>
            </a:r>
          </a:p>
          <a:p>
            <a:pPr eaLnBrk="1" hangingPunct="1">
              <a:lnSpc>
                <a:spcPct val="80000"/>
              </a:lnSpc>
              <a:defRPr/>
            </a:pPr>
            <a:r>
              <a:rPr lang="zh-CN" altLang="en-US" sz="2800" dirty="0" smtClean="0"/>
              <a:t>（九）安全事故处理应急预案</a:t>
            </a:r>
          </a:p>
          <a:p>
            <a:pPr eaLnBrk="1" hangingPunct="1">
              <a:lnSpc>
                <a:spcPct val="80000"/>
              </a:lnSpc>
              <a:defRPr/>
            </a:pPr>
            <a:r>
              <a:rPr lang="zh-CN" altLang="en-US" sz="2800" dirty="0" smtClean="0"/>
              <a:t>（十）以往安全生产情况</a:t>
            </a:r>
          </a:p>
          <a:p>
            <a:pPr eaLnBrk="1" hangingPunct="1">
              <a:lnSpc>
                <a:spcPct val="80000"/>
              </a:lnSpc>
              <a:defRPr/>
            </a:pPr>
            <a:r>
              <a:rPr lang="zh-CN" altLang="en-US" sz="2800" dirty="0" smtClean="0"/>
              <a:t>（十一）近</a:t>
            </a:r>
            <a:r>
              <a:rPr lang="en-US" altLang="zh-CN" sz="2800" dirty="0" smtClean="0"/>
              <a:t>3</a:t>
            </a:r>
            <a:r>
              <a:rPr lang="zh-CN" altLang="en-US" sz="2800" dirty="0" smtClean="0"/>
              <a:t>年涉及诉讼案件统计表</a:t>
            </a:r>
          </a:p>
          <a:p>
            <a:pPr eaLnBrk="1" hangingPunct="1">
              <a:lnSpc>
                <a:spcPct val="80000"/>
              </a:lnSpc>
              <a:defRPr/>
            </a:pPr>
            <a:r>
              <a:rPr lang="zh-CN" altLang="en-US" sz="2800" dirty="0" smtClean="0"/>
              <a:t>十、现场队伍管理措施</a:t>
            </a:r>
          </a:p>
          <a:p>
            <a:pPr eaLnBrk="1" hangingPunct="1">
              <a:lnSpc>
                <a:spcPct val="80000"/>
              </a:lnSpc>
              <a:defRPr/>
            </a:pPr>
            <a:r>
              <a:rPr lang="zh-CN" altLang="en-US" sz="2800" dirty="0" smtClean="0"/>
              <a:t>（一）人员的稳定性</a:t>
            </a:r>
          </a:p>
          <a:p>
            <a:pPr eaLnBrk="1" hangingPunct="1">
              <a:lnSpc>
                <a:spcPct val="80000"/>
              </a:lnSpc>
              <a:defRPr/>
            </a:pPr>
            <a:r>
              <a:rPr lang="zh-CN" altLang="en-US" sz="2800" dirty="0" smtClean="0"/>
              <a:t>（二）考勤制度</a:t>
            </a:r>
          </a:p>
          <a:p>
            <a:pPr eaLnBrk="1" hangingPunct="1">
              <a:lnSpc>
                <a:spcPct val="80000"/>
              </a:lnSpc>
              <a:defRPr/>
            </a:pPr>
            <a:r>
              <a:rPr lang="zh-CN" altLang="en-US" sz="2800" dirty="0" smtClean="0"/>
              <a:t>（三）考核制度</a:t>
            </a:r>
          </a:p>
          <a:p>
            <a:pPr eaLnBrk="1" hangingPunct="1">
              <a:lnSpc>
                <a:spcPct val="80000"/>
              </a:lnSpc>
              <a:defRPr/>
            </a:pPr>
            <a:r>
              <a:rPr lang="zh-CN" altLang="en-US" sz="2800" dirty="0" smtClean="0"/>
              <a:t>（四）培训制度</a:t>
            </a:r>
          </a:p>
          <a:p>
            <a:pPr eaLnBrk="1" hangingPunct="1">
              <a:lnSpc>
                <a:spcPct val="80000"/>
              </a:lnSpc>
              <a:defRPr/>
            </a:pPr>
            <a:r>
              <a:rPr lang="zh-CN" altLang="en-US" sz="2800" dirty="0" smtClean="0"/>
              <a:t>（五）现场施工制度</a:t>
            </a:r>
            <a:endParaRPr lang="en-US" altLang="zh-CN" sz="2800" dirty="0" smtClean="0"/>
          </a:p>
          <a:p>
            <a:pPr eaLnBrk="1" hangingPunct="1">
              <a:lnSpc>
                <a:spcPct val="80000"/>
              </a:lnSpc>
              <a:defRPr/>
            </a:pPr>
            <a:r>
              <a:rPr lang="zh-CN" altLang="en-US" sz="2800" u="sng" dirty="0" smtClean="0"/>
              <a:t>十一、保养、使用及维护措施</a:t>
            </a: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p:txBody>
          <a:bodyPr/>
          <a:lstStyle/>
          <a:p>
            <a:pPr eaLnBrk="1" hangingPunct="1">
              <a:defRPr/>
            </a:pPr>
            <a:endParaRPr lang="zh-CN" altLang="zh-CN" smtClean="0"/>
          </a:p>
        </p:txBody>
      </p:sp>
      <p:sp>
        <p:nvSpPr>
          <p:cNvPr id="112643" name="Rectangle 3"/>
          <p:cNvSpPr>
            <a:spLocks noGrp="1" noChangeArrowheads="1"/>
          </p:cNvSpPr>
          <p:nvPr>
            <p:ph idx="1"/>
          </p:nvPr>
        </p:nvSpPr>
        <p:spPr/>
        <p:txBody>
          <a:bodyPr/>
          <a:lstStyle/>
          <a:p>
            <a:pPr eaLnBrk="1" hangingPunct="1">
              <a:lnSpc>
                <a:spcPct val="80000"/>
              </a:lnSpc>
              <a:defRPr/>
            </a:pPr>
            <a:r>
              <a:rPr lang="zh-CN" altLang="en-US" sz="2400" u="sng" dirty="0" smtClean="0"/>
              <a:t>第六部分  审查资料</a:t>
            </a:r>
          </a:p>
          <a:p>
            <a:pPr eaLnBrk="1" hangingPunct="1">
              <a:lnSpc>
                <a:spcPct val="80000"/>
              </a:lnSpc>
              <a:defRPr/>
            </a:pPr>
            <a:r>
              <a:rPr lang="zh-CN" altLang="en-US" sz="2400" u="sng" dirty="0" smtClean="0"/>
              <a:t>一、公司简介及业绩</a:t>
            </a:r>
          </a:p>
          <a:p>
            <a:pPr eaLnBrk="1" hangingPunct="1">
              <a:lnSpc>
                <a:spcPct val="80000"/>
              </a:lnSpc>
              <a:defRPr/>
            </a:pPr>
            <a:r>
              <a:rPr lang="zh-CN" altLang="en-US" sz="2400" u="sng" dirty="0" smtClean="0"/>
              <a:t>（一）公司基本情况表</a:t>
            </a:r>
          </a:p>
          <a:p>
            <a:pPr eaLnBrk="1" hangingPunct="1">
              <a:lnSpc>
                <a:spcPct val="80000"/>
              </a:lnSpc>
              <a:defRPr/>
            </a:pPr>
            <a:r>
              <a:rPr lang="zh-CN" altLang="en-US" sz="2400" u="sng" dirty="0" smtClean="0"/>
              <a:t>（二）历史沿革</a:t>
            </a:r>
          </a:p>
          <a:p>
            <a:pPr eaLnBrk="1" hangingPunct="1">
              <a:lnSpc>
                <a:spcPct val="80000"/>
              </a:lnSpc>
              <a:defRPr/>
            </a:pPr>
            <a:r>
              <a:rPr lang="zh-CN" altLang="en-US" sz="2400" u="sng" dirty="0" smtClean="0"/>
              <a:t>（三）公司的企业文化</a:t>
            </a:r>
          </a:p>
          <a:p>
            <a:pPr eaLnBrk="1" hangingPunct="1">
              <a:lnSpc>
                <a:spcPct val="80000"/>
              </a:lnSpc>
              <a:defRPr/>
            </a:pPr>
            <a:r>
              <a:rPr lang="zh-CN" altLang="en-US" sz="2400" u="sng" dirty="0" smtClean="0"/>
              <a:t>（四）公司组织架构</a:t>
            </a:r>
          </a:p>
          <a:p>
            <a:pPr eaLnBrk="1" hangingPunct="1">
              <a:lnSpc>
                <a:spcPct val="80000"/>
              </a:lnSpc>
              <a:defRPr/>
            </a:pPr>
            <a:r>
              <a:rPr lang="zh-CN" altLang="en-US" sz="2400" u="sng" dirty="0" smtClean="0"/>
              <a:t>（五）公司机构分布图</a:t>
            </a:r>
          </a:p>
          <a:p>
            <a:pPr eaLnBrk="1" hangingPunct="1">
              <a:lnSpc>
                <a:spcPct val="80000"/>
              </a:lnSpc>
              <a:defRPr/>
            </a:pPr>
            <a:r>
              <a:rPr lang="zh-CN" altLang="en-US" sz="2400" u="sng" dirty="0" smtClean="0"/>
              <a:t>（六）人力资源构成</a:t>
            </a:r>
          </a:p>
          <a:p>
            <a:pPr eaLnBrk="1" hangingPunct="1">
              <a:lnSpc>
                <a:spcPct val="80000"/>
              </a:lnSpc>
              <a:defRPr/>
            </a:pPr>
            <a:r>
              <a:rPr lang="zh-CN" altLang="en-US" sz="2400" u="sng" dirty="0" smtClean="0"/>
              <a:t>（七）参与试验工程及规范、标准制订、培训教材编制等统计</a:t>
            </a:r>
          </a:p>
          <a:p>
            <a:pPr eaLnBrk="1" hangingPunct="1">
              <a:lnSpc>
                <a:spcPct val="80000"/>
              </a:lnSpc>
              <a:defRPr/>
            </a:pPr>
            <a:r>
              <a:rPr lang="zh-CN" altLang="en-US" sz="2400" u="sng" dirty="0" smtClean="0"/>
              <a:t>（八）公司技术专家</a:t>
            </a:r>
            <a:r>
              <a:rPr lang="zh-CN" altLang="en-US" sz="2400" u="sng" dirty="0" smtClean="0"/>
              <a:t>在物联网技术</a:t>
            </a:r>
            <a:r>
              <a:rPr lang="zh-CN" altLang="en-US" sz="2400" u="sng" dirty="0" smtClean="0"/>
              <a:t>领域发表论文等统计</a:t>
            </a:r>
          </a:p>
          <a:p>
            <a:pPr eaLnBrk="1" hangingPunct="1">
              <a:lnSpc>
                <a:spcPct val="80000"/>
              </a:lnSpc>
              <a:defRPr/>
            </a:pPr>
            <a:r>
              <a:rPr lang="zh-CN" altLang="en-US" sz="2400" u="sng" dirty="0" smtClean="0"/>
              <a:t>（九）公司质量保证体系</a:t>
            </a: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endParaRPr lang="zh-CN" altLang="en-US" smtClean="0"/>
          </a:p>
        </p:txBody>
      </p:sp>
      <p:sp>
        <p:nvSpPr>
          <p:cNvPr id="3" name="内容占位符 2"/>
          <p:cNvSpPr>
            <a:spLocks noGrp="1"/>
          </p:cNvSpPr>
          <p:nvPr>
            <p:ph idx="1"/>
          </p:nvPr>
        </p:nvSpPr>
        <p:spPr/>
        <p:txBody>
          <a:bodyPr/>
          <a:lstStyle/>
          <a:p>
            <a:pPr eaLnBrk="1" hangingPunct="1">
              <a:lnSpc>
                <a:spcPct val="80000"/>
              </a:lnSpc>
              <a:defRPr/>
            </a:pPr>
            <a:r>
              <a:rPr lang="zh-CN" altLang="en-US" sz="2400" u="sng" dirty="0" smtClean="0"/>
              <a:t>（十）公司服务的范围</a:t>
            </a:r>
          </a:p>
          <a:p>
            <a:pPr eaLnBrk="1" hangingPunct="1">
              <a:lnSpc>
                <a:spcPct val="80000"/>
              </a:lnSpc>
              <a:defRPr/>
            </a:pPr>
            <a:r>
              <a:rPr lang="zh-CN" altLang="en-US" sz="2400" u="sng" dirty="0" smtClean="0"/>
              <a:t>（十一） 公司主要仪表仪器工具等资源构成</a:t>
            </a:r>
          </a:p>
          <a:p>
            <a:pPr eaLnBrk="1" hangingPunct="1">
              <a:lnSpc>
                <a:spcPct val="80000"/>
              </a:lnSpc>
              <a:defRPr/>
            </a:pPr>
            <a:r>
              <a:rPr lang="zh-CN" altLang="en-US" sz="2400" u="sng" dirty="0" smtClean="0"/>
              <a:t>（十二） 公司车辆资源构成</a:t>
            </a:r>
          </a:p>
          <a:p>
            <a:pPr eaLnBrk="1" hangingPunct="1">
              <a:lnSpc>
                <a:spcPct val="80000"/>
              </a:lnSpc>
              <a:defRPr/>
            </a:pPr>
            <a:r>
              <a:rPr lang="zh-CN" altLang="en-US" sz="2400" u="sng" dirty="0" smtClean="0"/>
              <a:t>（十三）</a:t>
            </a:r>
            <a:r>
              <a:rPr lang="en-US" altLang="zh-CN" sz="2400" u="sng" dirty="0" smtClean="0"/>
              <a:t>20××</a:t>
            </a:r>
            <a:r>
              <a:rPr lang="zh-CN" altLang="en-US" sz="2400" u="sng" dirty="0" smtClean="0"/>
              <a:t>年以来已完成同类工程项目及获奖情况</a:t>
            </a:r>
          </a:p>
          <a:p>
            <a:pPr eaLnBrk="1" hangingPunct="1">
              <a:lnSpc>
                <a:spcPct val="80000"/>
              </a:lnSpc>
              <a:defRPr/>
            </a:pPr>
            <a:r>
              <a:rPr lang="zh-CN" altLang="en-US" sz="2400" u="sng" dirty="0" smtClean="0"/>
              <a:t>（十四）本地工程施工经验</a:t>
            </a:r>
          </a:p>
          <a:p>
            <a:pPr eaLnBrk="1" hangingPunct="1">
              <a:lnSpc>
                <a:spcPct val="80000"/>
              </a:lnSpc>
              <a:defRPr/>
            </a:pPr>
            <a:r>
              <a:rPr lang="zh-CN" altLang="en-US" sz="2400" u="sng" dirty="0" smtClean="0"/>
              <a:t>（十五）在建工程项目情况表</a:t>
            </a:r>
          </a:p>
          <a:p>
            <a:pPr eaLnBrk="1" hangingPunct="1">
              <a:lnSpc>
                <a:spcPct val="80000"/>
              </a:lnSpc>
              <a:defRPr/>
            </a:pPr>
            <a:r>
              <a:rPr lang="zh-CN" altLang="en-US" sz="2400" u="sng" dirty="0" smtClean="0"/>
              <a:t>（十六）以往合同履行情况</a:t>
            </a:r>
          </a:p>
          <a:p>
            <a:pPr eaLnBrk="1" hangingPunct="1">
              <a:lnSpc>
                <a:spcPct val="80000"/>
              </a:lnSpc>
              <a:defRPr/>
            </a:pPr>
            <a:r>
              <a:rPr lang="zh-CN" altLang="en-US" sz="2400" dirty="0" smtClean="0"/>
              <a:t>二、全套资格证明文件</a:t>
            </a:r>
          </a:p>
          <a:p>
            <a:pPr eaLnBrk="1" hangingPunct="1">
              <a:lnSpc>
                <a:spcPct val="80000"/>
              </a:lnSpc>
              <a:defRPr/>
            </a:pPr>
            <a:r>
              <a:rPr lang="zh-CN" altLang="en-US" sz="2400" dirty="0" smtClean="0"/>
              <a:t>（一）公司营业执照</a:t>
            </a:r>
          </a:p>
          <a:p>
            <a:pPr eaLnBrk="1" hangingPunct="1">
              <a:lnSpc>
                <a:spcPct val="80000"/>
              </a:lnSpc>
              <a:defRPr/>
            </a:pPr>
            <a:r>
              <a:rPr lang="zh-CN" altLang="en-US" sz="2400" dirty="0" smtClean="0"/>
              <a:t>（二）公司组织机构代码证</a:t>
            </a:r>
          </a:p>
          <a:p>
            <a:pPr eaLnBrk="1" hangingPunct="1">
              <a:lnSpc>
                <a:spcPct val="80000"/>
              </a:lnSpc>
              <a:defRPr/>
            </a:pPr>
            <a:r>
              <a:rPr lang="zh-CN" altLang="en-US" sz="2400" dirty="0" smtClean="0"/>
              <a:t>（三）公司税务登记证（国税）</a:t>
            </a:r>
          </a:p>
          <a:p>
            <a:pPr eaLnBrk="1" hangingPunct="1">
              <a:lnSpc>
                <a:spcPct val="80000"/>
              </a:lnSpc>
              <a:defRPr/>
            </a:pPr>
            <a:r>
              <a:rPr lang="zh-CN" altLang="en-US" sz="2400" dirty="0" smtClean="0"/>
              <a:t>（四）公司税务登记证（地税）</a:t>
            </a: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lstStyle/>
          <a:p>
            <a:pPr eaLnBrk="1" hangingPunct="1">
              <a:defRPr/>
            </a:pPr>
            <a:endParaRPr lang="zh-CN" altLang="zh-CN" smtClean="0"/>
          </a:p>
        </p:txBody>
      </p:sp>
      <p:sp>
        <p:nvSpPr>
          <p:cNvPr id="113667" name="Rectangle 3"/>
          <p:cNvSpPr>
            <a:spLocks noGrp="1" noChangeArrowheads="1"/>
          </p:cNvSpPr>
          <p:nvPr>
            <p:ph idx="1"/>
          </p:nvPr>
        </p:nvSpPr>
        <p:spPr>
          <a:xfrm>
            <a:off x="455613" y="1524000"/>
            <a:ext cx="8226425" cy="4497388"/>
          </a:xfrm>
        </p:spPr>
        <p:txBody>
          <a:bodyPr>
            <a:normAutofit fontScale="92500" lnSpcReduction="10000"/>
          </a:bodyPr>
          <a:lstStyle/>
          <a:p>
            <a:pPr eaLnBrk="1" hangingPunct="1">
              <a:lnSpc>
                <a:spcPct val="80000"/>
              </a:lnSpc>
              <a:defRPr/>
            </a:pPr>
            <a:r>
              <a:rPr lang="zh-CN" altLang="en-US" sz="2400" dirty="0" smtClean="0"/>
              <a:t>（五）</a:t>
            </a:r>
            <a:r>
              <a:rPr lang="zh-CN" altLang="en-US" sz="2400" dirty="0" smtClean="0"/>
              <a:t>公司物联网工程施工</a:t>
            </a:r>
            <a:r>
              <a:rPr lang="zh-CN" altLang="en-US" sz="2400" dirty="0" smtClean="0"/>
              <a:t>总承包壹级资质证书</a:t>
            </a:r>
          </a:p>
          <a:p>
            <a:pPr eaLnBrk="1" hangingPunct="1">
              <a:lnSpc>
                <a:spcPct val="80000"/>
              </a:lnSpc>
              <a:defRPr/>
            </a:pPr>
            <a:r>
              <a:rPr lang="zh-CN" altLang="en-US" sz="2400" dirty="0" smtClean="0"/>
              <a:t>（六）建筑智能化工程设计与施工贰级证书</a:t>
            </a:r>
          </a:p>
          <a:p>
            <a:pPr eaLnBrk="1" hangingPunct="1">
              <a:lnSpc>
                <a:spcPct val="80000"/>
              </a:lnSpc>
              <a:defRPr/>
            </a:pPr>
            <a:r>
              <a:rPr lang="zh-CN" altLang="en-US" sz="2400" dirty="0" smtClean="0"/>
              <a:t>（七）中国电信</a:t>
            </a:r>
            <a:r>
              <a:rPr lang="en-US" altLang="zh-CN" sz="2400" dirty="0" smtClean="0"/>
              <a:t>CDMA</a:t>
            </a:r>
            <a:r>
              <a:rPr lang="zh-CN" altLang="en-US" sz="2400" dirty="0" smtClean="0"/>
              <a:t>无线网络优化企业资质证书</a:t>
            </a:r>
          </a:p>
          <a:p>
            <a:pPr eaLnBrk="1" hangingPunct="1">
              <a:lnSpc>
                <a:spcPct val="80000"/>
              </a:lnSpc>
              <a:defRPr/>
            </a:pPr>
            <a:r>
              <a:rPr lang="zh-CN" altLang="en-US" sz="2400" dirty="0" smtClean="0"/>
              <a:t>（八）安全技术防范系统设计、施工、维修资格壹级证书</a:t>
            </a:r>
          </a:p>
          <a:p>
            <a:pPr eaLnBrk="1" hangingPunct="1">
              <a:lnSpc>
                <a:spcPct val="80000"/>
              </a:lnSpc>
              <a:defRPr/>
            </a:pPr>
            <a:r>
              <a:rPr lang="zh-CN" altLang="en-US" sz="2400" dirty="0" smtClean="0"/>
              <a:t>（九</a:t>
            </a:r>
            <a:r>
              <a:rPr lang="zh-CN" altLang="en-US" sz="2400" dirty="0" smtClean="0"/>
              <a:t>）物联网信息</a:t>
            </a:r>
            <a:r>
              <a:rPr lang="zh-CN" altLang="en-US" sz="2400" dirty="0" smtClean="0"/>
              <a:t>网络系统集成甲级资质证书</a:t>
            </a:r>
          </a:p>
          <a:p>
            <a:pPr eaLnBrk="1" hangingPunct="1">
              <a:lnSpc>
                <a:spcPct val="80000"/>
              </a:lnSpc>
              <a:defRPr/>
            </a:pPr>
            <a:r>
              <a:rPr lang="zh-CN" altLang="en-US" sz="2400" dirty="0" smtClean="0"/>
              <a:t>（十</a:t>
            </a:r>
            <a:r>
              <a:rPr lang="zh-CN" altLang="en-US" sz="2400" dirty="0" smtClean="0"/>
              <a:t>）物联网网络</a:t>
            </a:r>
            <a:r>
              <a:rPr lang="zh-CN" altLang="en-US" sz="2400" dirty="0" smtClean="0"/>
              <a:t>代维（外包）企业</a:t>
            </a:r>
            <a:r>
              <a:rPr lang="zh-CN" altLang="en-US" sz="2400" dirty="0" smtClean="0"/>
              <a:t>（物联网基</a:t>
            </a:r>
            <a:r>
              <a:rPr lang="zh-CN" altLang="en-US" sz="2400" dirty="0" smtClean="0"/>
              <a:t>站专业）甲级资质证书</a:t>
            </a:r>
          </a:p>
          <a:p>
            <a:pPr eaLnBrk="1" hangingPunct="1">
              <a:lnSpc>
                <a:spcPct val="80000"/>
              </a:lnSpc>
              <a:defRPr/>
            </a:pPr>
            <a:r>
              <a:rPr lang="zh-CN" altLang="en-US" sz="2400" dirty="0" smtClean="0"/>
              <a:t>（十一</a:t>
            </a:r>
            <a:r>
              <a:rPr lang="zh-CN" altLang="en-US" sz="2400" dirty="0" smtClean="0"/>
              <a:t>）物联网网络</a:t>
            </a:r>
            <a:r>
              <a:rPr lang="zh-CN" altLang="en-US" sz="2400" dirty="0" smtClean="0"/>
              <a:t>代维（外包）企业</a:t>
            </a:r>
            <a:r>
              <a:rPr lang="zh-CN" altLang="en-US" sz="2400" dirty="0" smtClean="0"/>
              <a:t>（物联网线路</a:t>
            </a:r>
            <a:r>
              <a:rPr lang="zh-CN" altLang="en-US" sz="2400" dirty="0" smtClean="0"/>
              <a:t>专业）甲级资质证书</a:t>
            </a:r>
          </a:p>
          <a:p>
            <a:pPr eaLnBrk="1" hangingPunct="1">
              <a:lnSpc>
                <a:spcPct val="80000"/>
              </a:lnSpc>
              <a:defRPr/>
            </a:pPr>
            <a:r>
              <a:rPr lang="zh-CN" altLang="en-US" sz="2400" dirty="0" smtClean="0"/>
              <a:t>（十二）电信基站代维企业甲级资质</a:t>
            </a:r>
          </a:p>
          <a:p>
            <a:pPr eaLnBrk="1" hangingPunct="1">
              <a:lnSpc>
                <a:spcPct val="80000"/>
              </a:lnSpc>
              <a:defRPr/>
            </a:pPr>
            <a:r>
              <a:rPr lang="zh-CN" altLang="en-US" sz="2400" dirty="0" smtClean="0"/>
              <a:t>（十三）防雷工程专业设计乙级资质证书</a:t>
            </a:r>
          </a:p>
          <a:p>
            <a:pPr eaLnBrk="1" hangingPunct="1">
              <a:lnSpc>
                <a:spcPct val="80000"/>
              </a:lnSpc>
              <a:defRPr/>
            </a:pPr>
            <a:r>
              <a:rPr lang="zh-CN" altLang="en-US" sz="2400" dirty="0" smtClean="0"/>
              <a:t>（十四）计算机信息系统集成叁级资质证书</a:t>
            </a:r>
          </a:p>
          <a:p>
            <a:pPr eaLnBrk="1" hangingPunct="1">
              <a:lnSpc>
                <a:spcPct val="80000"/>
              </a:lnSpc>
              <a:defRPr/>
            </a:pPr>
            <a:r>
              <a:rPr lang="zh-CN" altLang="en-US" sz="2400" dirty="0" smtClean="0"/>
              <a:t>（十五）</a:t>
            </a:r>
            <a:r>
              <a:rPr lang="en-US" altLang="zh-CN" sz="2400" dirty="0" smtClean="0"/>
              <a:t>20××</a:t>
            </a:r>
            <a:r>
              <a:rPr lang="zh-CN" altLang="en-US" sz="2400" dirty="0" smtClean="0"/>
              <a:t>年度广东省守合同重信用企业证书</a:t>
            </a:r>
          </a:p>
          <a:p>
            <a:pPr eaLnBrk="1" hangingPunct="1">
              <a:lnSpc>
                <a:spcPct val="80000"/>
              </a:lnSpc>
              <a:defRPr/>
            </a:pPr>
            <a:r>
              <a:rPr lang="zh-CN" altLang="en-US" sz="2400" dirty="0" smtClean="0"/>
              <a:t>（十六）银行信用等级</a:t>
            </a:r>
            <a:r>
              <a:rPr lang="en-US" altLang="zh-CN" sz="2400" dirty="0" smtClean="0"/>
              <a:t>AAA</a:t>
            </a:r>
            <a:r>
              <a:rPr lang="zh-CN" altLang="en-US" sz="2400" dirty="0" smtClean="0"/>
              <a:t>级证书</a:t>
            </a:r>
          </a:p>
          <a:p>
            <a:pPr eaLnBrk="1" hangingPunct="1">
              <a:lnSpc>
                <a:spcPct val="80000"/>
              </a:lnSpc>
              <a:defRPr/>
            </a:pPr>
            <a:r>
              <a:rPr lang="zh-CN" altLang="en-US" sz="2400" dirty="0" smtClean="0"/>
              <a:t>（十七）纳税信用等级证书</a:t>
            </a: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p:txBody>
          <a:bodyPr/>
          <a:lstStyle/>
          <a:p>
            <a:pPr eaLnBrk="1" hangingPunct="1">
              <a:defRPr/>
            </a:pPr>
            <a:endParaRPr lang="zh-CN" altLang="zh-CN" smtClean="0"/>
          </a:p>
        </p:txBody>
      </p:sp>
      <p:sp>
        <p:nvSpPr>
          <p:cNvPr id="114691" name="Rectangle 3"/>
          <p:cNvSpPr>
            <a:spLocks noGrp="1" noChangeArrowheads="1"/>
          </p:cNvSpPr>
          <p:nvPr>
            <p:ph idx="1"/>
          </p:nvPr>
        </p:nvSpPr>
        <p:spPr/>
        <p:txBody>
          <a:bodyPr/>
          <a:lstStyle/>
          <a:p>
            <a:pPr eaLnBrk="1" hangingPunct="1">
              <a:lnSpc>
                <a:spcPct val="80000"/>
              </a:lnSpc>
              <a:defRPr/>
            </a:pPr>
            <a:r>
              <a:rPr lang="zh-CN" altLang="en-US" sz="2400" u="sng" dirty="0" smtClean="0"/>
              <a:t>（十八）广东省有线广播电视台工程设计（安装）许可证</a:t>
            </a:r>
          </a:p>
          <a:p>
            <a:pPr eaLnBrk="1" hangingPunct="1">
              <a:lnSpc>
                <a:spcPct val="80000"/>
              </a:lnSpc>
              <a:defRPr/>
            </a:pPr>
            <a:r>
              <a:rPr lang="zh-CN" altLang="en-US" sz="2400" u="sng" dirty="0" smtClean="0"/>
              <a:t>（十九）安全生产许可证</a:t>
            </a:r>
          </a:p>
          <a:p>
            <a:pPr eaLnBrk="1" hangingPunct="1">
              <a:lnSpc>
                <a:spcPct val="80000"/>
              </a:lnSpc>
              <a:defRPr/>
            </a:pPr>
            <a:r>
              <a:rPr lang="zh-CN" altLang="en-US" sz="2400" u="sng" dirty="0" smtClean="0"/>
              <a:t>（二十）商标注册证书</a:t>
            </a:r>
          </a:p>
          <a:p>
            <a:pPr eaLnBrk="1" hangingPunct="1">
              <a:lnSpc>
                <a:spcPct val="80000"/>
              </a:lnSpc>
              <a:defRPr/>
            </a:pPr>
            <a:r>
              <a:rPr lang="zh-CN" altLang="en-US" sz="2400" u="sng" dirty="0" smtClean="0"/>
              <a:t>（二十一）劳动保障年审合格证</a:t>
            </a:r>
          </a:p>
          <a:p>
            <a:pPr eaLnBrk="1" hangingPunct="1">
              <a:lnSpc>
                <a:spcPct val="80000"/>
              </a:lnSpc>
              <a:defRPr/>
            </a:pPr>
            <a:r>
              <a:rPr lang="zh-CN" altLang="en-US" sz="2400" u="sng" dirty="0" smtClean="0"/>
              <a:t>（二十二）</a:t>
            </a:r>
            <a:r>
              <a:rPr lang="en-US" altLang="zh-CN" sz="2400" u="sng" dirty="0" smtClean="0"/>
              <a:t>ISO</a:t>
            </a:r>
            <a:r>
              <a:rPr lang="zh-CN" altLang="en-US" sz="2400" u="sng" dirty="0" smtClean="0"/>
              <a:t>质量管理体系认证证书</a:t>
            </a:r>
          </a:p>
          <a:p>
            <a:pPr eaLnBrk="1" hangingPunct="1">
              <a:lnSpc>
                <a:spcPct val="80000"/>
              </a:lnSpc>
              <a:defRPr/>
            </a:pPr>
            <a:r>
              <a:rPr lang="zh-CN" altLang="en-US" sz="2400" u="sng" dirty="0" smtClean="0"/>
              <a:t>（二十三）职业健康安全管理体系认证证书</a:t>
            </a:r>
          </a:p>
          <a:p>
            <a:pPr eaLnBrk="1" hangingPunct="1">
              <a:lnSpc>
                <a:spcPct val="80000"/>
              </a:lnSpc>
              <a:defRPr/>
            </a:pPr>
            <a:r>
              <a:rPr lang="zh-CN" altLang="en-US" sz="2400" u="sng" dirty="0" smtClean="0"/>
              <a:t>（二十四）环境管理体系认证证书</a:t>
            </a:r>
          </a:p>
          <a:p>
            <a:pPr eaLnBrk="1" hangingPunct="1">
              <a:lnSpc>
                <a:spcPct val="80000"/>
              </a:lnSpc>
              <a:defRPr/>
            </a:pPr>
            <a:r>
              <a:rPr lang="zh-CN" altLang="en-US" sz="2400" u="sng" dirty="0" smtClean="0"/>
              <a:t>三、获奖情况</a:t>
            </a:r>
          </a:p>
          <a:p>
            <a:pPr eaLnBrk="1" hangingPunct="1">
              <a:lnSpc>
                <a:spcPct val="80000"/>
              </a:lnSpc>
              <a:defRPr/>
            </a:pPr>
            <a:r>
              <a:rPr lang="zh-CN" altLang="en-US" sz="2400" u="sng" dirty="0" smtClean="0"/>
              <a:t>（一</a:t>
            </a:r>
            <a:r>
              <a:rPr lang="zh-CN" altLang="en-US" sz="2400" u="sng" dirty="0" smtClean="0"/>
              <a:t>）物联网工程</a:t>
            </a:r>
            <a:r>
              <a:rPr lang="zh-CN" altLang="en-US" sz="2400" u="sng" dirty="0" smtClean="0"/>
              <a:t>获奖情况</a:t>
            </a:r>
          </a:p>
          <a:p>
            <a:pPr eaLnBrk="1" hangingPunct="1">
              <a:lnSpc>
                <a:spcPct val="80000"/>
              </a:lnSpc>
              <a:defRPr/>
            </a:pPr>
            <a:r>
              <a:rPr lang="zh-CN" altLang="en-US" sz="2400" u="sng" dirty="0" smtClean="0"/>
              <a:t>（二）</a:t>
            </a:r>
            <a:r>
              <a:rPr lang="zh-CN" altLang="en-US" sz="2400" u="sng" dirty="0" smtClean="0"/>
              <a:t>应急物联网及</a:t>
            </a:r>
            <a:r>
              <a:rPr lang="zh-CN" altLang="en-US" sz="2400" u="sng" dirty="0" smtClean="0"/>
              <a:t>抢险救灾获奖情况</a:t>
            </a:r>
          </a:p>
          <a:p>
            <a:pPr eaLnBrk="1" hangingPunct="1">
              <a:lnSpc>
                <a:spcPct val="80000"/>
              </a:lnSpc>
              <a:defRPr/>
            </a:pPr>
            <a:r>
              <a:rPr lang="zh-CN" altLang="en-US" sz="2400" u="sng" dirty="0" smtClean="0"/>
              <a:t>（三）代维工作获奖情况</a:t>
            </a:r>
          </a:p>
          <a:p>
            <a:pPr eaLnBrk="1" hangingPunct="1">
              <a:lnSpc>
                <a:spcPct val="80000"/>
              </a:lnSpc>
              <a:defRPr/>
            </a:pPr>
            <a:r>
              <a:rPr lang="zh-CN" altLang="en-US" sz="2400" u="sng" dirty="0" smtClean="0"/>
              <a:t>四、风险评估说明</a:t>
            </a: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endParaRPr lang="zh-CN" altLang="en-US" smtClean="0"/>
          </a:p>
        </p:txBody>
      </p:sp>
      <p:sp>
        <p:nvSpPr>
          <p:cNvPr id="3" name="内容占位符 2"/>
          <p:cNvSpPr>
            <a:spLocks noGrp="1"/>
          </p:cNvSpPr>
          <p:nvPr>
            <p:ph idx="1"/>
          </p:nvPr>
        </p:nvSpPr>
        <p:spPr/>
        <p:txBody>
          <a:bodyPr/>
          <a:lstStyle/>
          <a:p>
            <a:pPr eaLnBrk="1" hangingPunct="1">
              <a:lnSpc>
                <a:spcPct val="80000"/>
              </a:lnSpc>
              <a:defRPr/>
            </a:pPr>
            <a:r>
              <a:rPr lang="zh-CN" altLang="en-US" sz="2400" u="sng" dirty="0" smtClean="0"/>
              <a:t>（一）评估风险因素的</a:t>
            </a:r>
            <a:r>
              <a:rPr lang="en-US" altLang="zh-CN" sz="2400" u="sng" dirty="0" smtClean="0"/>
              <a:t>L</a:t>
            </a:r>
            <a:r>
              <a:rPr lang="zh-CN" altLang="en-US" sz="2400" u="sng" dirty="0" smtClean="0"/>
              <a:t>值</a:t>
            </a:r>
          </a:p>
          <a:p>
            <a:pPr eaLnBrk="1" hangingPunct="1">
              <a:lnSpc>
                <a:spcPct val="80000"/>
              </a:lnSpc>
              <a:defRPr/>
            </a:pPr>
            <a:r>
              <a:rPr lang="zh-CN" altLang="en-US" sz="2400" u="sng" dirty="0" smtClean="0"/>
              <a:t>（二）评估风险因素的</a:t>
            </a:r>
            <a:r>
              <a:rPr lang="en-US" altLang="zh-CN" sz="2400" u="sng" dirty="0" smtClean="0"/>
              <a:t>E</a:t>
            </a:r>
            <a:r>
              <a:rPr lang="zh-CN" altLang="en-US" sz="2400" u="sng" dirty="0" smtClean="0"/>
              <a:t>值</a:t>
            </a:r>
          </a:p>
          <a:p>
            <a:pPr eaLnBrk="1" hangingPunct="1">
              <a:lnSpc>
                <a:spcPct val="80000"/>
              </a:lnSpc>
              <a:defRPr/>
            </a:pPr>
            <a:r>
              <a:rPr lang="zh-CN" altLang="en-US" sz="2400" u="sng" dirty="0" smtClean="0"/>
              <a:t>（三）评估风险因素的</a:t>
            </a:r>
            <a:r>
              <a:rPr lang="en-US" altLang="zh-CN" sz="2400" u="sng" dirty="0" smtClean="0"/>
              <a:t>C</a:t>
            </a:r>
            <a:r>
              <a:rPr lang="zh-CN" altLang="en-US" sz="2400" u="sng" dirty="0" smtClean="0"/>
              <a:t>值</a:t>
            </a:r>
          </a:p>
          <a:p>
            <a:pPr eaLnBrk="1" hangingPunct="1">
              <a:lnSpc>
                <a:spcPct val="80000"/>
              </a:lnSpc>
              <a:defRPr/>
            </a:pPr>
            <a:r>
              <a:rPr lang="zh-CN" altLang="en-US" sz="2400" u="sng" dirty="0" smtClean="0"/>
              <a:t>（四）风险评估值计算</a:t>
            </a:r>
          </a:p>
          <a:p>
            <a:pPr eaLnBrk="1" hangingPunct="1">
              <a:lnSpc>
                <a:spcPct val="80000"/>
              </a:lnSpc>
              <a:defRPr/>
            </a:pPr>
            <a:r>
              <a:rPr lang="zh-CN" altLang="en-US" sz="2400" u="sng" dirty="0" smtClean="0"/>
              <a:t>（五）项目风险等级划分</a:t>
            </a:r>
          </a:p>
          <a:p>
            <a:pPr eaLnBrk="1" hangingPunct="1">
              <a:lnSpc>
                <a:spcPct val="80000"/>
              </a:lnSpc>
              <a:defRPr/>
            </a:pPr>
            <a:r>
              <a:rPr lang="zh-CN" altLang="en-US" sz="2400" u="sng" dirty="0" smtClean="0"/>
              <a:t>（六）项目风险管控</a:t>
            </a:r>
          </a:p>
          <a:p>
            <a:pPr eaLnBrk="1" hangingPunct="1">
              <a:lnSpc>
                <a:spcPct val="80000"/>
              </a:lnSpc>
              <a:defRPr/>
            </a:pPr>
            <a:r>
              <a:rPr lang="zh-CN" altLang="en-US" sz="2400" u="sng" dirty="0" smtClean="0"/>
              <a:t>五、相关资料、证明文件复印件</a:t>
            </a:r>
          </a:p>
          <a:p>
            <a:pPr eaLnBrk="1" hangingPunct="1">
              <a:lnSpc>
                <a:spcPct val="80000"/>
              </a:lnSpc>
              <a:defRPr/>
            </a:pPr>
            <a:r>
              <a:rPr lang="zh-CN" altLang="en-US" sz="2400" u="sng" dirty="0" smtClean="0"/>
              <a:t>（一）相关人员证书（复印件）</a:t>
            </a:r>
          </a:p>
          <a:p>
            <a:pPr eaLnBrk="1" hangingPunct="1">
              <a:lnSpc>
                <a:spcPct val="80000"/>
              </a:lnSpc>
              <a:defRPr/>
            </a:pPr>
            <a:r>
              <a:rPr lang="zh-CN" altLang="en-US" sz="2400" u="sng" dirty="0" smtClean="0"/>
              <a:t>（二）同类工程证明文件（复印件）</a:t>
            </a:r>
          </a:p>
          <a:p>
            <a:pPr eaLnBrk="1" hangingPunct="1">
              <a:lnSpc>
                <a:spcPct val="80000"/>
              </a:lnSpc>
              <a:defRPr/>
            </a:pPr>
            <a:r>
              <a:rPr lang="zh-CN" altLang="en-US" sz="2400" u="sng" dirty="0" smtClean="0"/>
              <a:t>附录</a:t>
            </a:r>
            <a:r>
              <a:rPr lang="en-US" altLang="zh-CN" sz="2400" u="sng" dirty="0" smtClean="0"/>
              <a:t>A</a:t>
            </a:r>
            <a:r>
              <a:rPr lang="zh-CN" altLang="en-US" sz="2400" u="sng" dirty="0" smtClean="0"/>
              <a:t>：无线基站工程质量检查考核办法</a:t>
            </a:r>
          </a:p>
          <a:p>
            <a:pPr eaLnBrk="1" hangingPunct="1">
              <a:lnSpc>
                <a:spcPct val="80000"/>
              </a:lnSpc>
              <a:defRPr/>
            </a:pPr>
            <a:r>
              <a:rPr lang="zh-CN" altLang="en-US" sz="2400" u="sng" dirty="0" smtClean="0"/>
              <a:t>附录</a:t>
            </a:r>
            <a:r>
              <a:rPr lang="en-US" altLang="zh-CN" sz="2400" u="sng" dirty="0" smtClean="0"/>
              <a:t>B</a:t>
            </a:r>
            <a:r>
              <a:rPr lang="zh-CN" altLang="en-US" sz="2400" u="sng" dirty="0" smtClean="0"/>
              <a:t>：</a:t>
            </a:r>
            <a:r>
              <a:rPr lang="en-US" altLang="zh-CN" sz="2400" u="sng" dirty="0" smtClean="0"/>
              <a:t>××</a:t>
            </a:r>
            <a:r>
              <a:rPr lang="zh-CN" altLang="en-US" sz="2400" u="sng" dirty="0" smtClean="0"/>
              <a:t>物联网服务</a:t>
            </a:r>
            <a:r>
              <a:rPr lang="zh-CN" altLang="en-US" sz="2400" u="sng" dirty="0" smtClean="0"/>
              <a:t>有限公司生产安全应急救援预案</a:t>
            </a:r>
          </a:p>
          <a:p>
            <a:pPr eaLnBrk="1" hangingPunct="1">
              <a:lnSpc>
                <a:spcPct val="80000"/>
              </a:lnSpc>
              <a:defRPr/>
            </a:pPr>
            <a:r>
              <a:rPr lang="zh-CN" altLang="en-US" sz="2400" u="sng" dirty="0" smtClean="0"/>
              <a:t>附件</a:t>
            </a:r>
            <a:r>
              <a:rPr lang="en-US" altLang="zh-CN" sz="2400" u="sng" dirty="0" smtClean="0"/>
              <a:t>C</a:t>
            </a:r>
            <a:r>
              <a:rPr lang="zh-CN" altLang="en-US" sz="2400" u="sng" dirty="0" smtClean="0"/>
              <a:t>：施工现场安全协议书</a:t>
            </a:r>
          </a:p>
          <a:p>
            <a:pPr eaLnBrk="1" hangingPunct="1">
              <a:defRPr/>
            </a:pPr>
            <a:endParaRPr lang="zh-CN" altLang="en-US" sz="2400" dirty="0" smtClean="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endParaRPr lang="zh-CN" altLang="en-US" smtClean="0"/>
          </a:p>
        </p:txBody>
      </p:sp>
      <p:sp>
        <p:nvSpPr>
          <p:cNvPr id="3" name="内容占位符 2"/>
          <p:cNvSpPr>
            <a:spLocks noGrp="1"/>
          </p:cNvSpPr>
          <p:nvPr>
            <p:ph idx="1"/>
          </p:nvPr>
        </p:nvSpPr>
        <p:spPr/>
        <p:txBody>
          <a:bodyPr/>
          <a:lstStyle/>
          <a:p>
            <a:pPr eaLnBrk="1" hangingPunct="1">
              <a:lnSpc>
                <a:spcPct val="80000"/>
              </a:lnSpc>
              <a:defRPr/>
            </a:pPr>
            <a:r>
              <a:rPr lang="zh-CN" altLang="en-US" sz="2400" dirty="0" smtClean="0"/>
              <a:t> </a:t>
            </a:r>
            <a:r>
              <a:rPr lang="en-US" altLang="zh-CN" sz="2400" dirty="0" smtClean="0"/>
              <a:t>3</a:t>
            </a:r>
            <a:r>
              <a:rPr lang="zh-CN" altLang="en-US" sz="2400" dirty="0" smtClean="0"/>
              <a:t>）有利于引进先进技术和管理经验，提高发展中国家的国际竞争力</a:t>
            </a:r>
          </a:p>
          <a:p>
            <a:pPr eaLnBrk="1" hangingPunct="1">
              <a:lnSpc>
                <a:spcPct val="80000"/>
              </a:lnSpc>
              <a:defRPr/>
            </a:pPr>
            <a:r>
              <a:rPr lang="zh-CN" altLang="en-US" sz="2400" dirty="0" smtClean="0"/>
              <a:t>    通过国际竞争性招标，发展中国家不仅可以节省大量外汇，而且还可以引进发达国家的一些先进技术和管理经验。</a:t>
            </a:r>
          </a:p>
          <a:p>
            <a:pPr eaLnBrk="1" hangingPunct="1">
              <a:lnSpc>
                <a:spcPct val="80000"/>
              </a:lnSpc>
              <a:defRPr/>
            </a:pPr>
            <a:r>
              <a:rPr lang="zh-CN" altLang="en-US" sz="2400" dirty="0" smtClean="0"/>
              <a:t>    </a:t>
            </a:r>
            <a:r>
              <a:rPr lang="en-US" altLang="zh-CN" sz="2400" dirty="0" smtClean="0"/>
              <a:t>4</a:t>
            </a:r>
            <a:r>
              <a:rPr lang="zh-CN" altLang="en-US" sz="2400" dirty="0" smtClean="0"/>
              <a:t>）促进业主做好工程前期工作</a:t>
            </a:r>
          </a:p>
          <a:p>
            <a:pPr eaLnBrk="1" hangingPunct="1">
              <a:lnSpc>
                <a:spcPct val="80000"/>
              </a:lnSpc>
              <a:defRPr/>
            </a:pPr>
            <a:r>
              <a:rPr lang="zh-CN" altLang="en-US" sz="2400" dirty="0" smtClean="0"/>
              <a:t>    实行招投标制度，发包方始终处于主导地位。但是招标人必须做好前期的工程规划、落实投资资金、编写招标文件和拟定合同条件等一系列工程建设前期的准备工作，才能进行招标工作。这些前期工作，为工程建设的后续工作奠定了基础。</a:t>
            </a:r>
            <a:endParaRPr lang="en-US" altLang="zh-CN" sz="2400" dirty="0" smtClean="0"/>
          </a:p>
          <a:p>
            <a:pPr eaLnBrk="1" hangingPunct="1">
              <a:lnSpc>
                <a:spcPct val="80000"/>
              </a:lnSpc>
              <a:defRPr/>
            </a:pPr>
            <a:r>
              <a:rPr lang="en-US" altLang="zh-CN" sz="2400" dirty="0" smtClean="0"/>
              <a:t> 5</a:t>
            </a:r>
            <a:r>
              <a:rPr lang="zh-CN" altLang="en-US" sz="2400" dirty="0" smtClean="0"/>
              <a:t>）有利于降低工程成本</a:t>
            </a:r>
          </a:p>
          <a:p>
            <a:pPr eaLnBrk="1" hangingPunct="1">
              <a:lnSpc>
                <a:spcPct val="80000"/>
              </a:lnSpc>
              <a:defRPr/>
            </a:pPr>
            <a:r>
              <a:rPr lang="zh-CN" altLang="en-US" sz="2400" dirty="0" smtClean="0"/>
              <a:t>    发包人在众多的报价者面前选择的余地增大，因此，可以优先选择相对合理的报价。这种选择可以使工程建设成本控制在合理的范围内，同时可以使业主对工程的可控性大大增加。</a:t>
            </a:r>
          </a:p>
          <a:p>
            <a:pPr eaLnBrk="1" hangingPunct="1">
              <a:lnSpc>
                <a:spcPct val="80000"/>
              </a:lnSpc>
              <a:defRPr/>
            </a:pPr>
            <a:endParaRPr lang="zh-CN" altLang="en-US" sz="2400" dirty="0" smtClean="0"/>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p:txBody>
          <a:bodyPr/>
          <a:lstStyle/>
          <a:p>
            <a:pPr eaLnBrk="1" hangingPunct="1">
              <a:defRPr/>
            </a:pPr>
            <a:r>
              <a:rPr lang="en-US" altLang="zh-CN" b="1" smtClean="0"/>
              <a:t>2.3.9.5</a:t>
            </a:r>
            <a:r>
              <a:rPr lang="zh-CN" altLang="en-US" b="1" smtClean="0"/>
              <a:t>内容索引</a:t>
            </a:r>
          </a:p>
        </p:txBody>
      </p:sp>
      <p:sp>
        <p:nvSpPr>
          <p:cNvPr id="115715" name="Rectangle 3"/>
          <p:cNvSpPr>
            <a:spLocks noGrp="1" noChangeArrowheads="1"/>
          </p:cNvSpPr>
          <p:nvPr>
            <p:ph idx="1"/>
          </p:nvPr>
        </p:nvSpPr>
        <p:spPr>
          <a:xfrm>
            <a:off x="455613" y="1371600"/>
            <a:ext cx="8226425" cy="4497388"/>
          </a:xfrm>
        </p:spPr>
        <p:txBody>
          <a:bodyPr>
            <a:normAutofit fontScale="92500" lnSpcReduction="20000"/>
          </a:bodyPr>
          <a:lstStyle/>
          <a:p>
            <a:pPr eaLnBrk="1" hangingPunct="1">
              <a:lnSpc>
                <a:spcPct val="80000"/>
              </a:lnSpc>
              <a:defRPr/>
            </a:pPr>
            <a:r>
              <a:rPr lang="zh-CN" altLang="en-US" sz="2000" dirty="0" smtClean="0"/>
              <a:t>内容索引</a:t>
            </a:r>
            <a:endParaRPr lang="zh-CN" altLang="en-US" sz="2000" b="1" dirty="0" smtClean="0"/>
          </a:p>
          <a:p>
            <a:pPr eaLnBrk="1" hangingPunct="1">
              <a:lnSpc>
                <a:spcPct val="80000"/>
              </a:lnSpc>
              <a:defRPr/>
            </a:pPr>
            <a:r>
              <a:rPr lang="zh-CN" altLang="en-US" sz="2000" b="1" dirty="0" smtClean="0"/>
              <a:t>序号  审查内容   询价文件要求   报价人应答</a:t>
            </a:r>
            <a:endParaRPr lang="en-US" altLang="zh-CN" sz="2000" b="1" dirty="0" smtClean="0"/>
          </a:p>
          <a:p>
            <a:pPr eaLnBrk="1" hangingPunct="1">
              <a:lnSpc>
                <a:spcPct val="80000"/>
              </a:lnSpc>
              <a:defRPr/>
            </a:pPr>
            <a:r>
              <a:rPr lang="en-US" altLang="zh-CN" sz="2000" dirty="0" smtClean="0"/>
              <a:t>1</a:t>
            </a:r>
            <a:r>
              <a:rPr lang="zh-CN" altLang="en-US" sz="2000" dirty="0" smtClean="0"/>
              <a:t>法人代表证明书、授权书需提交原件满足</a:t>
            </a:r>
            <a:endParaRPr lang="en-US" altLang="zh-CN" sz="2000" dirty="0" smtClean="0"/>
          </a:p>
          <a:p>
            <a:pPr eaLnBrk="1" hangingPunct="1">
              <a:lnSpc>
                <a:spcPct val="80000"/>
              </a:lnSpc>
              <a:defRPr/>
            </a:pPr>
            <a:r>
              <a:rPr lang="en-US" altLang="zh-CN" sz="2000" dirty="0" smtClean="0"/>
              <a:t>2</a:t>
            </a:r>
            <a:r>
              <a:rPr lang="zh-CN" altLang="en-US" sz="2000" dirty="0" smtClean="0"/>
              <a:t>资质</a:t>
            </a:r>
            <a:r>
              <a:rPr lang="zh-CN" altLang="en-US" sz="2000" dirty="0" smtClean="0"/>
              <a:t>条件物联网工程施工</a:t>
            </a:r>
            <a:r>
              <a:rPr lang="zh-CN" altLang="en-US" sz="2000" dirty="0" smtClean="0"/>
              <a:t>承包甲级满足</a:t>
            </a:r>
            <a:endParaRPr lang="en-US" altLang="zh-CN" sz="2000" dirty="0" smtClean="0"/>
          </a:p>
          <a:p>
            <a:pPr eaLnBrk="1" hangingPunct="1">
              <a:lnSpc>
                <a:spcPct val="80000"/>
              </a:lnSpc>
              <a:defRPr/>
            </a:pPr>
            <a:r>
              <a:rPr lang="en-US" altLang="zh-CN" sz="2000" dirty="0" smtClean="0"/>
              <a:t>3</a:t>
            </a:r>
            <a:r>
              <a:rPr lang="zh-CN" altLang="en-US" sz="2000" dirty="0" smtClean="0"/>
              <a:t>报价要求下浮率不得低于中电信粤电函</a:t>
            </a:r>
            <a:r>
              <a:rPr lang="en-US" altLang="zh-CN" sz="2000" dirty="0" smtClean="0"/>
              <a:t>[2011]《</a:t>
            </a:r>
            <a:r>
              <a:rPr lang="zh-CN" altLang="en-US" sz="2000" dirty="0" smtClean="0"/>
              <a:t>关于</a:t>
            </a:r>
            <a:r>
              <a:rPr lang="en-US" altLang="zh-CN" sz="2000" dirty="0" smtClean="0"/>
              <a:t>2011</a:t>
            </a:r>
            <a:r>
              <a:rPr lang="zh-CN" altLang="en-US" sz="2000" dirty="0" smtClean="0"/>
              <a:t>年</a:t>
            </a:r>
            <a:r>
              <a:rPr lang="en-US" altLang="zh-CN" sz="2000" dirty="0" smtClean="0"/>
              <a:t>CDMA</a:t>
            </a:r>
            <a:r>
              <a:rPr lang="zh-CN" altLang="en-US" sz="2000" dirty="0" smtClean="0"/>
              <a:t>无线网络项目工程服务招标结果的通知</a:t>
            </a:r>
            <a:r>
              <a:rPr lang="en-US" altLang="zh-CN" sz="2000" dirty="0" smtClean="0"/>
              <a:t>》</a:t>
            </a:r>
            <a:r>
              <a:rPr lang="zh-CN" altLang="en-US" sz="2000" dirty="0" smtClean="0"/>
              <a:t>规定的下浮率。满足  </a:t>
            </a:r>
            <a:r>
              <a:rPr lang="zh-CN" altLang="en-US" sz="2000" b="1" dirty="0" smtClean="0"/>
              <a:t>承诺此投标报价下浮率不低于中电信粤电函</a:t>
            </a:r>
            <a:r>
              <a:rPr lang="en-US" altLang="zh-CN" sz="2000" b="1" dirty="0" smtClean="0"/>
              <a:t>[2011]《</a:t>
            </a:r>
            <a:r>
              <a:rPr lang="zh-CN" altLang="en-US" sz="2000" b="1" dirty="0" smtClean="0"/>
              <a:t>关于</a:t>
            </a:r>
            <a:r>
              <a:rPr lang="en-US" altLang="zh-CN" sz="2000" b="1" dirty="0" smtClean="0"/>
              <a:t>2011</a:t>
            </a:r>
            <a:r>
              <a:rPr lang="zh-CN" altLang="en-US" sz="2000" b="1" dirty="0" smtClean="0"/>
              <a:t>年</a:t>
            </a:r>
            <a:r>
              <a:rPr lang="en-US" altLang="zh-CN" sz="2000" b="1" dirty="0" smtClean="0"/>
              <a:t>CDMA</a:t>
            </a:r>
            <a:r>
              <a:rPr lang="zh-CN" altLang="en-US" sz="2000" b="1" dirty="0" smtClean="0"/>
              <a:t>无线网络项目工程服务招标结果的通知</a:t>
            </a:r>
            <a:r>
              <a:rPr lang="en-US" altLang="zh-CN" sz="2000" b="1" dirty="0" smtClean="0"/>
              <a:t>》</a:t>
            </a:r>
            <a:r>
              <a:rPr lang="zh-CN" altLang="en-US" sz="2000" b="1" dirty="0" smtClean="0"/>
              <a:t>规定的下浮率</a:t>
            </a:r>
            <a:endParaRPr lang="en-US" altLang="zh-CN" sz="2000" b="1" dirty="0" smtClean="0"/>
          </a:p>
          <a:p>
            <a:pPr eaLnBrk="1" hangingPunct="1">
              <a:lnSpc>
                <a:spcPct val="80000"/>
              </a:lnSpc>
              <a:defRPr/>
            </a:pPr>
            <a:r>
              <a:rPr lang="en-US" altLang="zh-CN" sz="2000" dirty="0" smtClean="0"/>
              <a:t>4</a:t>
            </a:r>
            <a:r>
              <a:rPr lang="zh-CN" altLang="en-US" sz="2000" dirty="0" smtClean="0"/>
              <a:t>合同应答填写合同偏离表满足</a:t>
            </a:r>
            <a:endParaRPr lang="en-US" altLang="zh-CN" sz="2000" dirty="0" smtClean="0"/>
          </a:p>
          <a:p>
            <a:pPr eaLnBrk="1" hangingPunct="1">
              <a:lnSpc>
                <a:spcPct val="80000"/>
              </a:lnSpc>
              <a:defRPr/>
            </a:pPr>
            <a:r>
              <a:rPr lang="en-US" altLang="zh-CN" sz="2000" dirty="0" smtClean="0"/>
              <a:t>5</a:t>
            </a:r>
            <a:r>
              <a:rPr lang="zh-CN" altLang="en-US" sz="2000" dirty="0" smtClean="0"/>
              <a:t>设计周期要求自成交通知书发出之日起，要求在</a:t>
            </a:r>
            <a:r>
              <a:rPr lang="en-US" altLang="zh-CN" sz="2000" dirty="0" smtClean="0"/>
              <a:t>20××</a:t>
            </a:r>
            <a:r>
              <a:rPr lang="zh-CN" altLang="en-US" sz="2000" dirty="0" smtClean="0"/>
              <a:t>年</a:t>
            </a:r>
            <a:r>
              <a:rPr lang="en-US" altLang="zh-CN" sz="2000" dirty="0" smtClean="0"/>
              <a:t>××</a:t>
            </a:r>
            <a:r>
              <a:rPr lang="zh-CN" altLang="en-US" sz="2000" dirty="0" smtClean="0"/>
              <a:t>月</a:t>
            </a:r>
            <a:r>
              <a:rPr lang="en-US" altLang="zh-CN" sz="2000" dirty="0" smtClean="0"/>
              <a:t>××</a:t>
            </a:r>
            <a:r>
              <a:rPr lang="zh-CN" altLang="en-US" sz="2000" dirty="0" smtClean="0"/>
              <a:t>日前完成。在此期限内，报价人可自行申报工期。满足</a:t>
            </a:r>
            <a:endParaRPr lang="en-US" altLang="zh-CN" sz="2000" dirty="0" smtClean="0"/>
          </a:p>
          <a:p>
            <a:pPr eaLnBrk="1" hangingPunct="1">
              <a:lnSpc>
                <a:spcPct val="80000"/>
              </a:lnSpc>
              <a:defRPr/>
            </a:pPr>
            <a:r>
              <a:rPr lang="en-US" altLang="zh-CN" sz="2000" dirty="0" smtClean="0"/>
              <a:t>6</a:t>
            </a:r>
            <a:r>
              <a:rPr lang="zh-CN" altLang="en-US" sz="2000" dirty="0" smtClean="0"/>
              <a:t>结算项目最终结算金额以甲方审计机构或其委托的审计单位审定金额为准。满足 </a:t>
            </a:r>
            <a:r>
              <a:rPr lang="zh-CN" altLang="en-US" sz="2000" b="1" dirty="0" smtClean="0"/>
              <a:t>承诺项目最终结算金额甲方审计机构或其委托的审计单位审定金额为准。</a:t>
            </a:r>
            <a:endParaRPr lang="en-US" altLang="zh-CN" sz="2000" b="1" dirty="0" smtClean="0"/>
          </a:p>
          <a:p>
            <a:pPr eaLnBrk="1" hangingPunct="1">
              <a:lnSpc>
                <a:spcPct val="80000"/>
              </a:lnSpc>
              <a:defRPr/>
            </a:pPr>
            <a:r>
              <a:rPr lang="en-US" altLang="zh-CN" sz="2000" dirty="0" smtClean="0"/>
              <a:t>7</a:t>
            </a:r>
            <a:r>
              <a:rPr lang="zh-CN" altLang="en-US" sz="2000" dirty="0" smtClean="0"/>
              <a:t>付款工程开工后付</a:t>
            </a:r>
            <a:r>
              <a:rPr lang="en-US" altLang="zh-CN" sz="2000" dirty="0" smtClean="0"/>
              <a:t>30%</a:t>
            </a:r>
            <a:r>
              <a:rPr lang="zh-CN" altLang="en-US" sz="2000" dirty="0" smtClean="0"/>
              <a:t>施工费，工程验收后付</a:t>
            </a:r>
            <a:r>
              <a:rPr lang="en-US" altLang="zh-CN" sz="2000" dirty="0" smtClean="0"/>
              <a:t>60%</a:t>
            </a:r>
            <a:r>
              <a:rPr lang="zh-CN" altLang="en-US" sz="2000" dirty="0" smtClean="0"/>
              <a:t>施工费，结算审定及终验后付余额。满足  </a:t>
            </a:r>
            <a:r>
              <a:rPr lang="zh-CN" altLang="en-US" sz="2000" b="1" dirty="0" smtClean="0"/>
              <a:t>承诺项目付款按照询价文件要求进行</a:t>
            </a:r>
            <a:endParaRPr lang="en-US" altLang="zh-CN" sz="2000" b="1" dirty="0" smtClean="0"/>
          </a:p>
          <a:p>
            <a:pPr eaLnBrk="1" hangingPunct="1">
              <a:lnSpc>
                <a:spcPct val="80000"/>
              </a:lnSpc>
              <a:defRPr/>
            </a:pPr>
            <a:r>
              <a:rPr lang="en-US" altLang="zh-CN" sz="2000" dirty="0" smtClean="0"/>
              <a:t>8</a:t>
            </a:r>
            <a:r>
              <a:rPr lang="zh-CN" altLang="en-US" sz="2000" dirty="0" smtClean="0"/>
              <a:t>施工组织方案及项目组人员构成报价人需针对本项目提交完整的施工组织方案及项目组人员安排满足项目组人员安排 </a:t>
            </a:r>
          </a:p>
          <a:p>
            <a:pPr eaLnBrk="1" hangingPunct="1">
              <a:lnSpc>
                <a:spcPct val="80000"/>
              </a:lnSpc>
              <a:defRPr/>
            </a:pPr>
            <a:r>
              <a:rPr lang="zh-CN" altLang="en-US" sz="2000" dirty="0" smtClean="0"/>
              <a:t>其余内容因涉及企业秘密，此处从略。</a:t>
            </a: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p:txBody>
          <a:bodyPr>
            <a:normAutofit fontScale="90000"/>
          </a:bodyPr>
          <a:lstStyle/>
          <a:p>
            <a:pPr eaLnBrk="1" hangingPunct="1">
              <a:defRPr/>
            </a:pPr>
            <a:r>
              <a:rPr lang="zh-CN" altLang="en-US" sz="4000" b="1" u="sng" smtClean="0"/>
              <a:t>小    结</a:t>
            </a:r>
            <a:r>
              <a:rPr lang="zh-CN" altLang="en-US" sz="4000" b="1" smtClean="0"/>
              <a:t/>
            </a:r>
            <a:br>
              <a:rPr lang="zh-CN" altLang="en-US" sz="4000" b="1" smtClean="0"/>
            </a:br>
            <a:endParaRPr lang="zh-CN" altLang="en-US" sz="4000" b="1" smtClean="0"/>
          </a:p>
        </p:txBody>
      </p:sp>
      <p:sp>
        <p:nvSpPr>
          <p:cNvPr id="116739" name="Rectangle 3"/>
          <p:cNvSpPr>
            <a:spLocks noGrp="1" noChangeArrowheads="1"/>
          </p:cNvSpPr>
          <p:nvPr>
            <p:ph idx="1"/>
          </p:nvPr>
        </p:nvSpPr>
        <p:spPr/>
        <p:txBody>
          <a:bodyPr/>
          <a:lstStyle/>
          <a:p>
            <a:pPr eaLnBrk="1" hangingPunct="1">
              <a:lnSpc>
                <a:spcPct val="80000"/>
              </a:lnSpc>
              <a:defRPr/>
            </a:pPr>
            <a:r>
              <a:rPr lang="zh-CN" altLang="en-US" sz="2000" smtClean="0"/>
              <a:t>工程招标是工程建设单位选择工程施工单位的重要活动，招标单位、招标项目以及投标人必须具备相应的条件才可以进行工程项目的招标和投标工作。</a:t>
            </a:r>
          </a:p>
          <a:p>
            <a:pPr eaLnBrk="1" hangingPunct="1">
              <a:lnSpc>
                <a:spcPct val="80000"/>
              </a:lnSpc>
              <a:defRPr/>
            </a:pPr>
            <a:r>
              <a:rPr lang="zh-CN" altLang="en-US" sz="2000" smtClean="0"/>
              <a:t>招投标包括以招标方为主体的招标和以投标方为主体的竞标两个基本过程。招投标分为公开招标与邀请招标两种类别。</a:t>
            </a:r>
          </a:p>
          <a:p>
            <a:pPr eaLnBrk="1" hangingPunct="1">
              <a:lnSpc>
                <a:spcPct val="80000"/>
              </a:lnSpc>
              <a:defRPr/>
            </a:pPr>
            <a:r>
              <a:rPr lang="zh-CN" altLang="en-US" sz="2000" smtClean="0"/>
              <a:t>施工项目招标一般经过以下主要环节：</a:t>
            </a:r>
            <a:r>
              <a:rPr lang="en-US" altLang="zh-CN" sz="2000" smtClean="0"/>
              <a:t>1</a:t>
            </a:r>
            <a:r>
              <a:rPr lang="zh-CN" altLang="en-US" sz="2000" smtClean="0"/>
              <a:t>．招标申请；</a:t>
            </a:r>
            <a:r>
              <a:rPr lang="en-US" altLang="zh-CN" sz="2000" smtClean="0"/>
              <a:t>2</a:t>
            </a:r>
            <a:r>
              <a:rPr lang="zh-CN" altLang="en-US" sz="2000" smtClean="0"/>
              <a:t>．资格预审文件、招标文件的编制与送审；</a:t>
            </a:r>
            <a:r>
              <a:rPr lang="en-US" altLang="zh-CN" sz="2000" smtClean="0"/>
              <a:t>3</a:t>
            </a:r>
            <a:r>
              <a:rPr lang="zh-CN" altLang="en-US" sz="2000" smtClean="0"/>
              <a:t>．工程标底的编制；</a:t>
            </a:r>
            <a:r>
              <a:rPr lang="en-US" altLang="zh-CN" sz="2000" smtClean="0"/>
              <a:t>4</a:t>
            </a:r>
            <a:r>
              <a:rPr lang="zh-CN" altLang="en-US" sz="2000" smtClean="0"/>
              <a:t>．刊登招标公告或发出投标邀请书；</a:t>
            </a:r>
            <a:r>
              <a:rPr lang="en-US" altLang="zh-CN" sz="2000" smtClean="0"/>
              <a:t>5</a:t>
            </a:r>
            <a:r>
              <a:rPr lang="zh-CN" altLang="en-US" sz="2000" smtClean="0"/>
              <a:t>．资格审查；</a:t>
            </a:r>
            <a:r>
              <a:rPr lang="en-US" altLang="zh-CN" sz="2000" smtClean="0"/>
              <a:t>6</a:t>
            </a:r>
            <a:r>
              <a:rPr lang="zh-CN" altLang="en-US" sz="2000" smtClean="0"/>
              <a:t>．发售招标文件；</a:t>
            </a:r>
            <a:r>
              <a:rPr lang="en-US" altLang="zh-CN" sz="2000" smtClean="0"/>
              <a:t>7</a:t>
            </a:r>
            <a:r>
              <a:rPr lang="zh-CN" altLang="en-US" sz="2000" smtClean="0"/>
              <a:t>．组织勘察现场；</a:t>
            </a:r>
            <a:r>
              <a:rPr lang="en-US" altLang="zh-CN" sz="2000" smtClean="0"/>
              <a:t>8</a:t>
            </a:r>
            <a:r>
              <a:rPr lang="zh-CN" altLang="en-US" sz="2000" smtClean="0"/>
              <a:t>．组织投标预备会。</a:t>
            </a:r>
          </a:p>
          <a:p>
            <a:pPr eaLnBrk="1" hangingPunct="1">
              <a:lnSpc>
                <a:spcPct val="80000"/>
              </a:lnSpc>
              <a:defRPr/>
            </a:pPr>
            <a:r>
              <a:rPr lang="zh-CN" altLang="en-US" sz="2000" smtClean="0"/>
              <a:t>一个工程只能编制一个标底。标底是招标工程的预期价格，工程施工招标必须编制标底。标底由招标单位根据工程项目的特点决定是否编制标底。</a:t>
            </a:r>
          </a:p>
          <a:p>
            <a:pPr eaLnBrk="1" hangingPunct="1">
              <a:lnSpc>
                <a:spcPct val="80000"/>
              </a:lnSpc>
              <a:defRPr/>
            </a:pPr>
            <a:r>
              <a:rPr lang="zh-CN" altLang="en-US" sz="2000" smtClean="0"/>
              <a:t>开标、评标和定标的是招标投标工作中的重要环节，开标在公开的时间、确定的地点进行。评标由招标人依法组建的评标委员会负责，评标委员会提出书面评标报告，评标委员会根据评审结果推荐中标候选人。评标委员会提出书面评标报告以后，招标人应在</a:t>
            </a:r>
            <a:r>
              <a:rPr lang="en-US" altLang="zh-CN" sz="2000" smtClean="0"/>
              <a:t>15</a:t>
            </a:r>
            <a:r>
              <a:rPr lang="zh-CN" altLang="en-US" sz="2000" smtClean="0"/>
              <a:t>日内确定中标人，最迟也应在投标有效期结束</a:t>
            </a:r>
            <a:r>
              <a:rPr lang="en-US" altLang="zh-CN" sz="2000" smtClean="0"/>
              <a:t>30</a:t>
            </a:r>
            <a:r>
              <a:rPr lang="zh-CN" altLang="en-US" sz="2000" smtClean="0"/>
              <a:t>个工作日前确定。</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defRPr/>
            </a:pPr>
            <a:endParaRPr lang="zh-CN" altLang="zh-CN" smtClean="0"/>
          </a:p>
        </p:txBody>
      </p:sp>
      <p:sp>
        <p:nvSpPr>
          <p:cNvPr id="21507" name="Rectangle 3"/>
          <p:cNvSpPr>
            <a:spLocks noGrp="1" noChangeArrowheads="1"/>
          </p:cNvSpPr>
          <p:nvPr>
            <p:ph idx="1"/>
          </p:nvPr>
        </p:nvSpPr>
        <p:spPr/>
        <p:txBody>
          <a:bodyPr/>
          <a:lstStyle/>
          <a:p>
            <a:pPr eaLnBrk="1" hangingPunct="1">
              <a:lnSpc>
                <a:spcPct val="80000"/>
              </a:lnSpc>
              <a:defRPr/>
            </a:pPr>
            <a:r>
              <a:rPr lang="en-US" altLang="zh-CN" sz="2000" dirty="0" smtClean="0"/>
              <a:t>6</a:t>
            </a:r>
            <a:r>
              <a:rPr lang="zh-CN" altLang="en-US" sz="2000" dirty="0" smtClean="0"/>
              <a:t>）有利于发包人目标的实现</a:t>
            </a:r>
          </a:p>
          <a:p>
            <a:pPr eaLnBrk="1" hangingPunct="1">
              <a:lnSpc>
                <a:spcPct val="80000"/>
              </a:lnSpc>
              <a:defRPr/>
            </a:pPr>
            <a:r>
              <a:rPr lang="zh-CN" altLang="en-US" sz="2000" dirty="0" smtClean="0"/>
              <a:t>    在工程进行的整个过程中，发包人是建设过程的指导者，承包人是工程任务的执行者。采用招标的方式确定工程承包人，就可以在招标时将工程建设的具体目标向投标人加以明确。更重要的是，与招投标制度相协调的各种担保制度，保证了投标人在中标之后的履约行为的可靠性，保证了发包人建设目标的顺利实现。</a:t>
            </a:r>
          </a:p>
          <a:p>
            <a:pPr eaLnBrk="1" hangingPunct="1">
              <a:lnSpc>
                <a:spcPct val="80000"/>
              </a:lnSpc>
              <a:defRPr/>
            </a:pPr>
            <a:r>
              <a:rPr lang="zh-CN" altLang="en-US" sz="2000" dirty="0" smtClean="0"/>
              <a:t>    </a:t>
            </a:r>
            <a:r>
              <a:rPr lang="en-US" altLang="zh-CN" sz="2000" dirty="0" smtClean="0"/>
              <a:t>7</a:t>
            </a:r>
            <a:r>
              <a:rPr lang="zh-CN" altLang="en-US" sz="2000" dirty="0" smtClean="0"/>
              <a:t>）最大限度地避免了人为因素的干扰</a:t>
            </a:r>
          </a:p>
          <a:p>
            <a:pPr eaLnBrk="1" hangingPunct="1">
              <a:lnSpc>
                <a:spcPct val="80000"/>
              </a:lnSpc>
              <a:defRPr/>
            </a:pPr>
            <a:r>
              <a:rPr lang="zh-CN" altLang="en-US" sz="2000" dirty="0" smtClean="0"/>
              <a:t>    招投标是公开进行的，是广泛的投标者实力与利益的竞争。在这种竞争中，参与其中的投标者以及中标者是不能够以“内定”的方式来确定的，这就大大避免了人为因素对市场公正性的影响。</a:t>
            </a:r>
          </a:p>
          <a:p>
            <a:pPr eaLnBrk="1" hangingPunct="1">
              <a:lnSpc>
                <a:spcPct val="80000"/>
              </a:lnSpc>
              <a:defRPr/>
            </a:pPr>
            <a:r>
              <a:rPr lang="zh-CN" altLang="en-US" sz="2000" dirty="0" smtClean="0"/>
              <a:t>    </a:t>
            </a:r>
            <a:r>
              <a:rPr lang="en-US" altLang="zh-CN" sz="2000" dirty="0" smtClean="0"/>
              <a:t>8</a:t>
            </a:r>
            <a:r>
              <a:rPr lang="zh-CN" altLang="en-US" sz="2000" dirty="0" smtClean="0"/>
              <a:t>）有利于施工方在竞争中不断完善自己</a:t>
            </a:r>
          </a:p>
          <a:p>
            <a:pPr eaLnBrk="1" hangingPunct="1">
              <a:lnSpc>
                <a:spcPct val="80000"/>
              </a:lnSpc>
              <a:defRPr/>
            </a:pPr>
            <a:r>
              <a:rPr lang="zh-CN" altLang="en-US" sz="2000" dirty="0" smtClean="0"/>
              <a:t>    报价就是竞争，而且</a:t>
            </a:r>
            <a:r>
              <a:rPr lang="en-US" altLang="zh-CN" sz="2000" dirty="0" smtClean="0"/>
              <a:t>《</a:t>
            </a:r>
            <a:r>
              <a:rPr lang="zh-CN" altLang="en-US" sz="2000" dirty="0" smtClean="0"/>
              <a:t>招标投标法</a:t>
            </a:r>
            <a:r>
              <a:rPr lang="en-US" altLang="zh-CN" sz="2000" dirty="0" smtClean="0"/>
              <a:t>》</a:t>
            </a:r>
            <a:r>
              <a:rPr lang="zh-CN" altLang="en-US" sz="2000" dirty="0" smtClean="0"/>
              <a:t>第</a:t>
            </a:r>
            <a:r>
              <a:rPr lang="en-US" altLang="zh-CN" sz="2000" dirty="0" smtClean="0"/>
              <a:t>33</a:t>
            </a:r>
            <a:r>
              <a:rPr lang="zh-CN" altLang="en-US" sz="2000" dirty="0" smtClean="0"/>
              <a:t>条中也明确提出：“投标人不得以低于成本的报价竞标”，因此，投标人的竞争主要表现为技术的进步和管理水平的提高。投标人通过这些手段带来成本的降低，可以在投标中获得主动，更可以促进自身的建设与发展。</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defRPr/>
            </a:pPr>
            <a:r>
              <a:rPr lang="en-US" altLang="zh-CN" sz="4000" b="1" smtClean="0"/>
              <a:t>2.1.2</a:t>
            </a:r>
            <a:r>
              <a:rPr lang="zh-CN" altLang="en-US" sz="4000" b="1" smtClean="0"/>
              <a:t>工程招标的范围和标准</a:t>
            </a:r>
            <a:br>
              <a:rPr lang="zh-CN" altLang="en-US" sz="4000" b="1" smtClean="0"/>
            </a:br>
            <a:endParaRPr lang="zh-CN" altLang="en-US" sz="4000" b="1" smtClean="0"/>
          </a:p>
        </p:txBody>
      </p:sp>
      <p:sp>
        <p:nvSpPr>
          <p:cNvPr id="22531" name="Rectangle 3"/>
          <p:cNvSpPr>
            <a:spLocks noGrp="1" noChangeArrowheads="1"/>
          </p:cNvSpPr>
          <p:nvPr>
            <p:ph idx="1"/>
          </p:nvPr>
        </p:nvSpPr>
        <p:spPr/>
        <p:txBody>
          <a:bodyPr/>
          <a:lstStyle/>
          <a:p>
            <a:pPr eaLnBrk="1" hangingPunct="1">
              <a:lnSpc>
                <a:spcPct val="80000"/>
              </a:lnSpc>
              <a:defRPr/>
            </a:pPr>
            <a:r>
              <a:rPr lang="zh-CN" altLang="en-US" sz="2000" dirty="0" smtClean="0"/>
              <a:t>按照</a:t>
            </a:r>
            <a:r>
              <a:rPr lang="en-US" altLang="zh-CN" sz="2000" dirty="0" smtClean="0"/>
              <a:t>《</a:t>
            </a:r>
            <a:r>
              <a:rPr lang="zh-CN" altLang="en-US" sz="2000" dirty="0" smtClean="0"/>
              <a:t>招标投标法</a:t>
            </a:r>
            <a:r>
              <a:rPr lang="en-US" altLang="zh-CN" sz="2000" dirty="0" smtClean="0"/>
              <a:t>》</a:t>
            </a:r>
            <a:r>
              <a:rPr lang="zh-CN" altLang="en-US" sz="2000" dirty="0" smtClean="0"/>
              <a:t>第三条的规定，在中华人民共和国境内进行下列工程建设项目包括项目的勘察、设计、施工、监理以及与工程建设有关的重要设备、材料等的采购，必须进行招标。</a:t>
            </a:r>
          </a:p>
          <a:p>
            <a:pPr eaLnBrk="1" hangingPunct="1">
              <a:lnSpc>
                <a:spcPct val="80000"/>
              </a:lnSpc>
              <a:defRPr/>
            </a:pPr>
            <a:r>
              <a:rPr lang="zh-CN" altLang="en-US" sz="2000" dirty="0" smtClean="0"/>
              <a:t>    </a:t>
            </a:r>
            <a:r>
              <a:rPr lang="en-US" altLang="zh-CN" sz="2000" dirty="0" smtClean="0"/>
              <a:t>1</a:t>
            </a:r>
            <a:r>
              <a:rPr lang="zh-CN" altLang="en-US" sz="2000" dirty="0" smtClean="0"/>
              <a:t>．关系社会公共利益、公众安全的基础设施工程建设项目</a:t>
            </a:r>
          </a:p>
          <a:p>
            <a:pPr eaLnBrk="1" hangingPunct="1">
              <a:lnSpc>
                <a:spcPct val="80000"/>
              </a:lnSpc>
              <a:defRPr/>
            </a:pPr>
            <a:r>
              <a:rPr lang="zh-CN" altLang="en-US" sz="2000" dirty="0" smtClean="0"/>
              <a:t>    这些项目主要包括以下几种情况。</a:t>
            </a:r>
          </a:p>
          <a:p>
            <a:pPr eaLnBrk="1" hangingPunct="1">
              <a:lnSpc>
                <a:spcPct val="80000"/>
              </a:lnSpc>
              <a:defRPr/>
            </a:pPr>
            <a:r>
              <a:rPr lang="zh-CN" altLang="en-US" sz="2000" dirty="0" smtClean="0"/>
              <a:t>    （</a:t>
            </a:r>
            <a:r>
              <a:rPr lang="en-US" altLang="zh-CN" sz="2000" dirty="0" smtClean="0"/>
              <a:t>1</a:t>
            </a:r>
            <a:r>
              <a:rPr lang="zh-CN" altLang="en-US" sz="2000" dirty="0" smtClean="0"/>
              <a:t>）煤炭、石油、天然气、电力、新能源等能源项目。</a:t>
            </a:r>
          </a:p>
          <a:p>
            <a:pPr eaLnBrk="1" hangingPunct="1">
              <a:lnSpc>
                <a:spcPct val="80000"/>
              </a:lnSpc>
              <a:defRPr/>
            </a:pPr>
            <a:r>
              <a:rPr lang="zh-CN" altLang="en-US" sz="2000" dirty="0" smtClean="0"/>
              <a:t>    （</a:t>
            </a:r>
            <a:r>
              <a:rPr lang="en-US" altLang="zh-CN" sz="2000" dirty="0" smtClean="0"/>
              <a:t>2</a:t>
            </a:r>
            <a:r>
              <a:rPr lang="zh-CN" altLang="en-US" sz="2000" dirty="0" smtClean="0"/>
              <a:t>）铁路、公路、管道、水运、航空以及其他交通运输业等交通运输项目。</a:t>
            </a:r>
          </a:p>
          <a:p>
            <a:pPr eaLnBrk="1" hangingPunct="1">
              <a:lnSpc>
                <a:spcPct val="80000"/>
              </a:lnSpc>
              <a:defRPr/>
            </a:pPr>
            <a:r>
              <a:rPr lang="zh-CN" altLang="en-US" sz="2000" dirty="0" smtClean="0"/>
              <a:t>    （</a:t>
            </a:r>
            <a:r>
              <a:rPr lang="en-US" altLang="zh-CN" sz="2000" dirty="0" smtClean="0"/>
              <a:t>3</a:t>
            </a:r>
            <a:r>
              <a:rPr lang="zh-CN" altLang="en-US" sz="2000" dirty="0" smtClean="0"/>
              <a:t>）邮政、电信、信息网络等邮电通讯项目。</a:t>
            </a:r>
          </a:p>
          <a:p>
            <a:pPr eaLnBrk="1" hangingPunct="1">
              <a:lnSpc>
                <a:spcPct val="80000"/>
              </a:lnSpc>
              <a:defRPr/>
            </a:pPr>
            <a:r>
              <a:rPr lang="zh-CN" altLang="en-US" sz="2000" dirty="0" smtClean="0"/>
              <a:t>    （</a:t>
            </a:r>
            <a:r>
              <a:rPr lang="en-US" altLang="zh-CN" sz="2000" dirty="0" smtClean="0"/>
              <a:t>4</a:t>
            </a:r>
            <a:r>
              <a:rPr lang="zh-CN" altLang="en-US" sz="2000" dirty="0" smtClean="0"/>
              <a:t>）防洪、灌溉、排涝、引（供）水、水土治理等水利项目。</a:t>
            </a:r>
          </a:p>
          <a:p>
            <a:pPr eaLnBrk="1" hangingPunct="1">
              <a:lnSpc>
                <a:spcPct val="80000"/>
              </a:lnSpc>
              <a:defRPr/>
            </a:pPr>
            <a:r>
              <a:rPr lang="zh-CN" altLang="en-US" sz="2000" dirty="0" smtClean="0"/>
              <a:t>    （</a:t>
            </a:r>
            <a:r>
              <a:rPr lang="en-US" altLang="zh-CN" sz="2000" dirty="0" smtClean="0"/>
              <a:t>5</a:t>
            </a:r>
            <a:r>
              <a:rPr lang="zh-CN" altLang="en-US" sz="2000" dirty="0" smtClean="0"/>
              <a:t>）道路、桥梁、污水排放及处理、垃圾处理、地下管道、公共停车场等城市设施项目。</a:t>
            </a:r>
          </a:p>
          <a:p>
            <a:pPr eaLnBrk="1" hangingPunct="1">
              <a:lnSpc>
                <a:spcPct val="80000"/>
              </a:lnSpc>
              <a:defRPr/>
            </a:pPr>
            <a:r>
              <a:rPr lang="zh-CN" altLang="en-US" sz="2000" dirty="0" smtClean="0"/>
              <a:t>    （</a:t>
            </a:r>
            <a:r>
              <a:rPr lang="en-US" altLang="zh-CN" sz="2000" dirty="0" smtClean="0"/>
              <a:t>6</a:t>
            </a:r>
            <a:r>
              <a:rPr lang="zh-CN" altLang="en-US" sz="2000" dirty="0" smtClean="0"/>
              <a:t>）生态环境保护项目。</a:t>
            </a:r>
          </a:p>
          <a:p>
            <a:pPr eaLnBrk="1" hangingPunct="1">
              <a:lnSpc>
                <a:spcPct val="80000"/>
              </a:lnSpc>
              <a:defRPr/>
            </a:pPr>
            <a:r>
              <a:rPr lang="zh-CN" altLang="en-US" sz="2000" dirty="0" smtClean="0"/>
              <a:t>    </a:t>
            </a:r>
            <a:r>
              <a:rPr lang="en-US" altLang="zh-CN" sz="2000" dirty="0" smtClean="0"/>
              <a:t>97</a:t>
            </a:r>
            <a:r>
              <a:rPr lang="zh-CN" altLang="en-US" sz="2000" dirty="0" smtClean="0"/>
              <a:t>）其他相关基础设施项目。</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defRPr/>
            </a:pPr>
            <a:endParaRPr lang="zh-CN" altLang="zh-CN" smtClean="0"/>
          </a:p>
        </p:txBody>
      </p:sp>
      <p:sp>
        <p:nvSpPr>
          <p:cNvPr id="23555" name="Rectangle 3"/>
          <p:cNvSpPr>
            <a:spLocks noGrp="1" noChangeArrowheads="1"/>
          </p:cNvSpPr>
          <p:nvPr>
            <p:ph idx="1"/>
          </p:nvPr>
        </p:nvSpPr>
        <p:spPr>
          <a:xfrm>
            <a:off x="455613" y="1598613"/>
            <a:ext cx="8226425" cy="4954587"/>
          </a:xfrm>
        </p:spPr>
        <p:txBody>
          <a:bodyPr/>
          <a:lstStyle/>
          <a:p>
            <a:pPr eaLnBrk="1" hangingPunct="1">
              <a:lnSpc>
                <a:spcPct val="80000"/>
              </a:lnSpc>
              <a:defRPr/>
            </a:pPr>
            <a:r>
              <a:rPr lang="en-US" altLang="zh-CN" sz="2000" dirty="0" smtClean="0"/>
              <a:t> 2</a:t>
            </a:r>
            <a:r>
              <a:rPr lang="zh-CN" altLang="en-US" sz="2000" dirty="0" smtClean="0"/>
              <a:t>．关系社会公共利益、公众安全的公用事业项目</a:t>
            </a:r>
          </a:p>
          <a:p>
            <a:pPr eaLnBrk="1" hangingPunct="1">
              <a:lnSpc>
                <a:spcPct val="80000"/>
              </a:lnSpc>
              <a:defRPr/>
            </a:pPr>
            <a:r>
              <a:rPr lang="zh-CN" altLang="en-US" sz="2000" dirty="0" smtClean="0"/>
              <a:t>    这些项目的范围包括以下几种情况。</a:t>
            </a:r>
          </a:p>
          <a:p>
            <a:pPr eaLnBrk="1" hangingPunct="1">
              <a:lnSpc>
                <a:spcPct val="80000"/>
              </a:lnSpc>
              <a:defRPr/>
            </a:pPr>
            <a:r>
              <a:rPr lang="zh-CN" altLang="en-US" sz="2000" dirty="0" smtClean="0"/>
              <a:t>    （</a:t>
            </a:r>
            <a:r>
              <a:rPr lang="en-US" altLang="zh-CN" sz="2000" dirty="0" smtClean="0"/>
              <a:t>1</a:t>
            </a:r>
            <a:r>
              <a:rPr lang="zh-CN" altLang="en-US" sz="2000" dirty="0" smtClean="0"/>
              <a:t>）供水、供电、供气、供热等市政工程项目。</a:t>
            </a:r>
          </a:p>
          <a:p>
            <a:pPr eaLnBrk="1" hangingPunct="1">
              <a:lnSpc>
                <a:spcPct val="80000"/>
              </a:lnSpc>
              <a:defRPr/>
            </a:pPr>
            <a:r>
              <a:rPr lang="zh-CN" altLang="en-US" sz="2000" dirty="0" smtClean="0"/>
              <a:t>    （</a:t>
            </a:r>
            <a:r>
              <a:rPr lang="en-US" altLang="zh-CN" sz="2000" dirty="0" smtClean="0"/>
              <a:t>2</a:t>
            </a:r>
            <a:r>
              <a:rPr lang="zh-CN" altLang="en-US" sz="2000" dirty="0" smtClean="0"/>
              <a:t>）科技、教育、文化、卫生、社会福利、体育、旅游等项目。</a:t>
            </a:r>
          </a:p>
          <a:p>
            <a:pPr eaLnBrk="1" hangingPunct="1">
              <a:lnSpc>
                <a:spcPct val="80000"/>
              </a:lnSpc>
              <a:defRPr/>
            </a:pPr>
            <a:r>
              <a:rPr lang="zh-CN" altLang="en-US" sz="2000" dirty="0" smtClean="0"/>
              <a:t>    （</a:t>
            </a:r>
            <a:r>
              <a:rPr lang="en-US" altLang="zh-CN" sz="2000" dirty="0" smtClean="0"/>
              <a:t>3</a:t>
            </a:r>
            <a:r>
              <a:rPr lang="zh-CN" altLang="en-US" sz="2000" dirty="0" smtClean="0"/>
              <a:t>）广播电视、新闻出版项目。</a:t>
            </a:r>
          </a:p>
          <a:p>
            <a:pPr eaLnBrk="1" hangingPunct="1">
              <a:lnSpc>
                <a:spcPct val="80000"/>
              </a:lnSpc>
              <a:defRPr/>
            </a:pPr>
            <a:r>
              <a:rPr lang="zh-CN" altLang="en-US" sz="2000" dirty="0" smtClean="0"/>
              <a:t>    （</a:t>
            </a:r>
            <a:r>
              <a:rPr lang="en-US" altLang="zh-CN" sz="2000" dirty="0" smtClean="0"/>
              <a:t>4</a:t>
            </a:r>
            <a:r>
              <a:rPr lang="zh-CN" altLang="en-US" sz="2000" dirty="0" smtClean="0"/>
              <a:t>）商品住宅，包括经济适用住房。</a:t>
            </a:r>
          </a:p>
          <a:p>
            <a:pPr eaLnBrk="1" hangingPunct="1">
              <a:lnSpc>
                <a:spcPct val="80000"/>
              </a:lnSpc>
              <a:defRPr/>
            </a:pPr>
            <a:r>
              <a:rPr lang="zh-CN" altLang="en-US" sz="2000" dirty="0" smtClean="0"/>
              <a:t>    （</a:t>
            </a:r>
            <a:r>
              <a:rPr lang="en-US" altLang="zh-CN" sz="2000" dirty="0" smtClean="0"/>
              <a:t>5</a:t>
            </a:r>
            <a:r>
              <a:rPr lang="zh-CN" altLang="en-US" sz="2000" dirty="0" smtClean="0"/>
              <a:t>）其他相关公用事业项目。</a:t>
            </a:r>
          </a:p>
          <a:p>
            <a:pPr eaLnBrk="1" hangingPunct="1">
              <a:lnSpc>
                <a:spcPct val="80000"/>
              </a:lnSpc>
              <a:defRPr/>
            </a:pPr>
            <a:r>
              <a:rPr lang="zh-CN" altLang="en-US" sz="2000" dirty="0" smtClean="0"/>
              <a:t>    </a:t>
            </a:r>
            <a:r>
              <a:rPr lang="en-US" altLang="zh-CN" sz="2000" dirty="0" smtClean="0"/>
              <a:t>3</a:t>
            </a:r>
            <a:r>
              <a:rPr lang="zh-CN" altLang="en-US" sz="2000" dirty="0" smtClean="0"/>
              <a:t>．全部或者部分使用国有资金投资或者国家融资的项目</a:t>
            </a:r>
          </a:p>
          <a:p>
            <a:pPr eaLnBrk="1" hangingPunct="1">
              <a:lnSpc>
                <a:spcPct val="80000"/>
              </a:lnSpc>
              <a:defRPr/>
            </a:pPr>
            <a:r>
              <a:rPr lang="zh-CN" altLang="en-US" sz="2000" dirty="0" smtClean="0"/>
              <a:t>    这些项目主要包括以下几种。</a:t>
            </a:r>
          </a:p>
          <a:p>
            <a:pPr eaLnBrk="1" hangingPunct="1">
              <a:lnSpc>
                <a:spcPct val="80000"/>
              </a:lnSpc>
              <a:defRPr/>
            </a:pPr>
            <a:r>
              <a:rPr lang="zh-CN" altLang="en-US" sz="2000" dirty="0" smtClean="0"/>
              <a:t>    （</a:t>
            </a:r>
            <a:r>
              <a:rPr lang="en-US" altLang="zh-CN" sz="2000" dirty="0" smtClean="0"/>
              <a:t>1</a:t>
            </a:r>
            <a:r>
              <a:rPr lang="zh-CN" altLang="en-US" sz="2000" dirty="0" smtClean="0"/>
              <a:t>）使用各级财政预算资金的项目。</a:t>
            </a:r>
          </a:p>
          <a:p>
            <a:pPr eaLnBrk="1" hangingPunct="1">
              <a:lnSpc>
                <a:spcPct val="80000"/>
              </a:lnSpc>
              <a:defRPr/>
            </a:pPr>
            <a:r>
              <a:rPr lang="zh-CN" altLang="en-US" sz="2000" dirty="0" smtClean="0"/>
              <a:t>    （</a:t>
            </a:r>
            <a:r>
              <a:rPr lang="en-US" altLang="zh-CN" sz="2000" dirty="0" smtClean="0"/>
              <a:t>2</a:t>
            </a:r>
            <a:r>
              <a:rPr lang="zh-CN" altLang="en-US" sz="2000" dirty="0" smtClean="0"/>
              <a:t>）使用纳入财政管理的各种政府性专项建设基金的项目。</a:t>
            </a:r>
          </a:p>
          <a:p>
            <a:pPr eaLnBrk="1" hangingPunct="1">
              <a:lnSpc>
                <a:spcPct val="80000"/>
              </a:lnSpc>
              <a:defRPr/>
            </a:pPr>
            <a:r>
              <a:rPr lang="zh-CN" altLang="en-US" sz="2000" dirty="0" smtClean="0"/>
              <a:t>    （</a:t>
            </a:r>
            <a:r>
              <a:rPr lang="en-US" altLang="zh-CN" sz="2000" dirty="0" smtClean="0"/>
              <a:t>3</a:t>
            </a:r>
            <a:r>
              <a:rPr lang="zh-CN" altLang="en-US" sz="2000" dirty="0" smtClean="0"/>
              <a:t>）使用国有企业事业单位自有资金，并且国有资产投资者实际拥有控制权的项目。</a:t>
            </a:r>
          </a:p>
          <a:p>
            <a:pPr eaLnBrk="1" hangingPunct="1">
              <a:lnSpc>
                <a:spcPct val="80000"/>
              </a:lnSpc>
              <a:defRPr/>
            </a:pPr>
            <a:r>
              <a:rPr lang="zh-CN" altLang="en-US" sz="2000" dirty="0" smtClean="0"/>
              <a:t>    （</a:t>
            </a:r>
            <a:r>
              <a:rPr lang="en-US" altLang="zh-CN" sz="2000" dirty="0" smtClean="0"/>
              <a:t>4</a:t>
            </a:r>
            <a:r>
              <a:rPr lang="zh-CN" altLang="en-US" sz="2000" dirty="0" smtClean="0"/>
              <a:t>）使用国家发行债券所筹资金、国家政策性贷款、国家对外借款或者担保所筹资金的建设项目，国家授权投资主体融资、国家特许的融资项目。</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defRPr/>
            </a:pPr>
            <a:endParaRPr lang="zh-CN" altLang="zh-CN" smtClean="0"/>
          </a:p>
        </p:txBody>
      </p:sp>
      <p:sp>
        <p:nvSpPr>
          <p:cNvPr id="24579" name="Rectangle 3"/>
          <p:cNvSpPr>
            <a:spLocks noGrp="1" noChangeArrowheads="1"/>
          </p:cNvSpPr>
          <p:nvPr>
            <p:ph idx="1"/>
          </p:nvPr>
        </p:nvSpPr>
        <p:spPr>
          <a:xfrm>
            <a:off x="455613" y="1598613"/>
            <a:ext cx="8226425" cy="5030787"/>
          </a:xfrm>
        </p:spPr>
        <p:txBody>
          <a:bodyPr/>
          <a:lstStyle/>
          <a:p>
            <a:pPr eaLnBrk="1" hangingPunct="1">
              <a:lnSpc>
                <a:spcPct val="80000"/>
              </a:lnSpc>
              <a:defRPr/>
            </a:pPr>
            <a:r>
              <a:rPr lang="en-US" altLang="zh-CN" sz="2000" dirty="0" smtClean="0"/>
              <a:t> 4</a:t>
            </a:r>
            <a:r>
              <a:rPr lang="zh-CN" altLang="en-US" sz="2000" dirty="0" smtClean="0"/>
              <a:t>．使用国际组织或者外国政府贷款、援助资金的项目</a:t>
            </a:r>
          </a:p>
          <a:p>
            <a:pPr eaLnBrk="1" hangingPunct="1">
              <a:lnSpc>
                <a:spcPct val="80000"/>
              </a:lnSpc>
              <a:defRPr/>
            </a:pPr>
            <a:r>
              <a:rPr lang="zh-CN" altLang="en-US" sz="2000" dirty="0" smtClean="0"/>
              <a:t>    这些项目包括以下几种。</a:t>
            </a:r>
          </a:p>
          <a:p>
            <a:pPr eaLnBrk="1" hangingPunct="1">
              <a:lnSpc>
                <a:spcPct val="80000"/>
              </a:lnSpc>
              <a:defRPr/>
            </a:pPr>
            <a:r>
              <a:rPr lang="zh-CN" altLang="en-US" sz="2000" dirty="0" smtClean="0"/>
              <a:t>    （</a:t>
            </a:r>
            <a:r>
              <a:rPr lang="en-US" altLang="zh-CN" sz="2000" dirty="0" smtClean="0"/>
              <a:t>1</a:t>
            </a:r>
            <a:r>
              <a:rPr lang="zh-CN" altLang="en-US" sz="2000" dirty="0" smtClean="0"/>
              <a:t>）世界银行、亚洲开发银行等国际性银行贷款资金的项目。</a:t>
            </a:r>
          </a:p>
          <a:p>
            <a:pPr eaLnBrk="1" hangingPunct="1">
              <a:lnSpc>
                <a:spcPct val="80000"/>
              </a:lnSpc>
              <a:defRPr/>
            </a:pPr>
            <a:r>
              <a:rPr lang="zh-CN" altLang="en-US" sz="2000" dirty="0" smtClean="0"/>
              <a:t>    （</a:t>
            </a:r>
            <a:r>
              <a:rPr lang="en-US" altLang="zh-CN" sz="2000" dirty="0" smtClean="0"/>
              <a:t>2</a:t>
            </a:r>
            <a:r>
              <a:rPr lang="zh-CN" altLang="en-US" sz="2000" dirty="0" smtClean="0"/>
              <a:t>）使用外国政府及其机构贷款资金的项目。</a:t>
            </a:r>
          </a:p>
          <a:p>
            <a:pPr eaLnBrk="1" hangingPunct="1">
              <a:lnSpc>
                <a:spcPct val="80000"/>
              </a:lnSpc>
              <a:defRPr/>
            </a:pPr>
            <a:r>
              <a:rPr lang="zh-CN" altLang="en-US" sz="2000" dirty="0" smtClean="0"/>
              <a:t>    （</a:t>
            </a:r>
            <a:r>
              <a:rPr lang="en-US" altLang="zh-CN" sz="2000" dirty="0" smtClean="0"/>
              <a:t>3</a:t>
            </a:r>
            <a:r>
              <a:rPr lang="zh-CN" altLang="en-US" sz="2000" dirty="0" smtClean="0"/>
              <a:t>）使用国际组织或者外国政府援助资金的项目。</a:t>
            </a:r>
          </a:p>
          <a:p>
            <a:pPr eaLnBrk="1" hangingPunct="1">
              <a:lnSpc>
                <a:spcPct val="80000"/>
              </a:lnSpc>
              <a:defRPr/>
            </a:pPr>
            <a:r>
              <a:rPr lang="zh-CN" altLang="en-US" sz="2000" dirty="0" smtClean="0"/>
              <a:t>    根据国家发展计划委员会</a:t>
            </a:r>
            <a:r>
              <a:rPr lang="en-US" altLang="zh-CN" sz="2000" dirty="0" smtClean="0"/>
              <a:t>2000</a:t>
            </a:r>
            <a:r>
              <a:rPr lang="zh-CN" altLang="en-US" sz="2000" dirty="0" smtClean="0"/>
              <a:t>年颁布的</a:t>
            </a:r>
            <a:r>
              <a:rPr lang="en-US" altLang="zh-CN" sz="2000" dirty="0" smtClean="0"/>
              <a:t>《</a:t>
            </a:r>
            <a:r>
              <a:rPr lang="zh-CN" altLang="en-US" sz="2000" dirty="0" smtClean="0"/>
              <a:t>工程建设项目招标范围和规模标准规定</a:t>
            </a:r>
            <a:r>
              <a:rPr lang="en-US" altLang="zh-CN" sz="2000" dirty="0" smtClean="0"/>
              <a:t>》</a:t>
            </a:r>
            <a:r>
              <a:rPr lang="zh-CN" altLang="en-US" sz="2000" dirty="0" smtClean="0"/>
              <a:t>第七条的规定，上述各类工程建设项目，包括项目的勘察、设计、旋工、监理以及与工程建设有关的重要设备、材料等的采购，达到下列标准之一的，必须进行招标。</a:t>
            </a:r>
          </a:p>
          <a:p>
            <a:pPr eaLnBrk="1" hangingPunct="1">
              <a:lnSpc>
                <a:spcPct val="80000"/>
              </a:lnSpc>
              <a:defRPr/>
            </a:pPr>
            <a:r>
              <a:rPr lang="zh-CN" altLang="en-US" sz="2000" dirty="0" smtClean="0"/>
              <a:t>    （</a:t>
            </a:r>
            <a:r>
              <a:rPr lang="en-US" altLang="zh-CN" sz="2000" dirty="0" smtClean="0"/>
              <a:t>1</a:t>
            </a:r>
            <a:r>
              <a:rPr lang="zh-CN" altLang="en-US" sz="2000" dirty="0" smtClean="0"/>
              <a:t>）施工单项合同估算价在</a:t>
            </a:r>
            <a:r>
              <a:rPr lang="en-US" altLang="zh-CN" sz="2000" dirty="0" smtClean="0"/>
              <a:t>200</a:t>
            </a:r>
            <a:r>
              <a:rPr lang="zh-CN" altLang="en-US" sz="2000" dirty="0" smtClean="0"/>
              <a:t>万元人民币以上的。</a:t>
            </a:r>
          </a:p>
          <a:p>
            <a:pPr eaLnBrk="1" hangingPunct="1">
              <a:lnSpc>
                <a:spcPct val="80000"/>
              </a:lnSpc>
              <a:defRPr/>
            </a:pPr>
            <a:r>
              <a:rPr lang="zh-CN" altLang="en-US" sz="2000" dirty="0" smtClean="0"/>
              <a:t>    （</a:t>
            </a:r>
            <a:r>
              <a:rPr lang="en-US" altLang="zh-CN" sz="2000" dirty="0" smtClean="0"/>
              <a:t>2</a:t>
            </a:r>
            <a:r>
              <a:rPr lang="zh-CN" altLang="en-US" sz="2000" dirty="0" smtClean="0"/>
              <a:t>）重要设备、材料等货物的采购，单项合同估算价在</a:t>
            </a:r>
            <a:r>
              <a:rPr lang="en-US" altLang="zh-CN" sz="2000" dirty="0" smtClean="0"/>
              <a:t>100</a:t>
            </a:r>
            <a:r>
              <a:rPr lang="zh-CN" altLang="en-US" sz="2000" dirty="0" smtClean="0"/>
              <a:t>万元人民币以上的。</a:t>
            </a:r>
          </a:p>
          <a:p>
            <a:pPr eaLnBrk="1" hangingPunct="1">
              <a:lnSpc>
                <a:spcPct val="80000"/>
              </a:lnSpc>
              <a:defRPr/>
            </a:pPr>
            <a:r>
              <a:rPr lang="zh-CN" altLang="en-US" sz="2000" dirty="0" smtClean="0"/>
              <a:t>    （</a:t>
            </a:r>
            <a:r>
              <a:rPr lang="en-US" altLang="zh-CN" sz="2000" dirty="0" smtClean="0"/>
              <a:t>3</a:t>
            </a:r>
            <a:r>
              <a:rPr lang="zh-CN" altLang="en-US" sz="2000" dirty="0" smtClean="0"/>
              <a:t>）勘察、设计、监理等服务的采购，单项合同估算价在</a:t>
            </a:r>
            <a:r>
              <a:rPr lang="en-US" altLang="zh-CN" sz="2000" dirty="0" smtClean="0"/>
              <a:t>50</a:t>
            </a:r>
            <a:r>
              <a:rPr lang="zh-CN" altLang="en-US" sz="2000" dirty="0" smtClean="0"/>
              <a:t>万元人民币以上的。</a:t>
            </a:r>
          </a:p>
          <a:p>
            <a:pPr eaLnBrk="1" hangingPunct="1">
              <a:lnSpc>
                <a:spcPct val="80000"/>
              </a:lnSpc>
              <a:defRPr/>
            </a:pPr>
            <a:r>
              <a:rPr lang="zh-CN" altLang="en-US" sz="2000" dirty="0" smtClean="0"/>
              <a:t>    （</a:t>
            </a:r>
            <a:r>
              <a:rPr lang="en-US" altLang="zh-CN" sz="2000" dirty="0" smtClean="0"/>
              <a:t>4</a:t>
            </a:r>
            <a:r>
              <a:rPr lang="zh-CN" altLang="en-US" sz="2000" dirty="0" smtClean="0"/>
              <a:t>）单项合同估算价低于第（</a:t>
            </a:r>
            <a:r>
              <a:rPr lang="en-US" altLang="zh-CN" sz="2000" dirty="0" smtClean="0"/>
              <a:t>1</a:t>
            </a:r>
            <a:r>
              <a:rPr lang="zh-CN" altLang="en-US" sz="2000" dirty="0" smtClean="0"/>
              <a:t>）、（</a:t>
            </a:r>
            <a:r>
              <a:rPr lang="en-US" altLang="zh-CN" sz="2000" dirty="0" smtClean="0"/>
              <a:t>2</a:t>
            </a:r>
            <a:r>
              <a:rPr lang="zh-CN" altLang="en-US" sz="2000" dirty="0" smtClean="0"/>
              <a:t>）、（</a:t>
            </a:r>
            <a:r>
              <a:rPr lang="en-US" altLang="zh-CN" sz="2000" dirty="0" smtClean="0"/>
              <a:t>3</a:t>
            </a:r>
            <a:r>
              <a:rPr lang="zh-CN" altLang="en-US" sz="2000" dirty="0" smtClean="0"/>
              <a:t>）项规定的标准，但项目总投资额在</a:t>
            </a:r>
            <a:r>
              <a:rPr lang="en-US" altLang="zh-CN" sz="2000" dirty="0" smtClean="0"/>
              <a:t>3000</a:t>
            </a:r>
            <a:r>
              <a:rPr lang="zh-CN" altLang="en-US" sz="2000" dirty="0" smtClean="0"/>
              <a:t>万元人民币以上的。</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defRPr/>
            </a:pPr>
            <a:r>
              <a:rPr lang="en-US" altLang="zh-CN" sz="4000" b="1" smtClean="0"/>
              <a:t>2.1.2</a:t>
            </a:r>
            <a:r>
              <a:rPr lang="zh-CN" altLang="en-US" sz="4000" b="1" smtClean="0"/>
              <a:t>招投标的种类</a:t>
            </a:r>
            <a:br>
              <a:rPr lang="zh-CN" altLang="en-US" sz="4000" b="1" smtClean="0"/>
            </a:br>
            <a:endParaRPr lang="zh-CN" altLang="en-US" sz="4000" b="1" smtClean="0"/>
          </a:p>
        </p:txBody>
      </p:sp>
      <p:sp>
        <p:nvSpPr>
          <p:cNvPr id="25603" name="Rectangle 3"/>
          <p:cNvSpPr>
            <a:spLocks noGrp="1" noChangeArrowheads="1"/>
          </p:cNvSpPr>
          <p:nvPr>
            <p:ph idx="1"/>
          </p:nvPr>
        </p:nvSpPr>
        <p:spPr/>
        <p:txBody>
          <a:bodyPr/>
          <a:lstStyle/>
          <a:p>
            <a:pPr eaLnBrk="1" hangingPunct="1">
              <a:lnSpc>
                <a:spcPct val="80000"/>
              </a:lnSpc>
              <a:defRPr/>
            </a:pPr>
            <a:r>
              <a:rPr lang="en-US" altLang="zh-CN" sz="2400" dirty="0" smtClean="0"/>
              <a:t> </a:t>
            </a:r>
            <a:r>
              <a:rPr lang="zh-CN" altLang="en-US" sz="2400" dirty="0" smtClean="0"/>
              <a:t>按照</a:t>
            </a:r>
            <a:r>
              <a:rPr lang="en-US" altLang="zh-CN" sz="2400" dirty="0" smtClean="0"/>
              <a:t>《</a:t>
            </a:r>
            <a:r>
              <a:rPr lang="zh-CN" altLang="en-US" sz="2400" dirty="0" smtClean="0"/>
              <a:t>招标投标法</a:t>
            </a:r>
            <a:r>
              <a:rPr lang="en-US" altLang="zh-CN" sz="2400" dirty="0" smtClean="0"/>
              <a:t>》</a:t>
            </a:r>
            <a:r>
              <a:rPr lang="zh-CN" altLang="en-US" sz="2400" dirty="0" smtClean="0"/>
              <a:t>的规定，招投标分为公开招标与邀请招标两种类别。 </a:t>
            </a:r>
          </a:p>
          <a:p>
            <a:pPr eaLnBrk="1" hangingPunct="1">
              <a:lnSpc>
                <a:spcPct val="80000"/>
              </a:lnSpc>
              <a:defRPr/>
            </a:pPr>
            <a:r>
              <a:rPr lang="en-US" altLang="zh-CN" sz="2400" dirty="0" smtClean="0"/>
              <a:t>1</a:t>
            </a:r>
            <a:r>
              <a:rPr lang="zh-CN" altLang="en-US" sz="2400" dirty="0" smtClean="0"/>
              <a:t>．公开招标</a:t>
            </a:r>
          </a:p>
          <a:p>
            <a:pPr eaLnBrk="1" hangingPunct="1">
              <a:lnSpc>
                <a:spcPct val="80000"/>
              </a:lnSpc>
              <a:defRPr/>
            </a:pPr>
            <a:r>
              <a:rPr lang="zh-CN" altLang="en-US" sz="2400" dirty="0" smtClean="0"/>
              <a:t>    公开招标又称无限竞争性招标，是指由招标人通过报刊、广播、电视、网络等公共传播媒体，介绍、发布招标公告或信息，邀请不特定的法人或者其他组织参加投标的方式。</a:t>
            </a:r>
          </a:p>
          <a:p>
            <a:pPr eaLnBrk="1" hangingPunct="1">
              <a:lnSpc>
                <a:spcPct val="80000"/>
              </a:lnSpc>
              <a:defRPr/>
            </a:pPr>
            <a:r>
              <a:rPr lang="zh-CN" altLang="en-US" sz="2400" dirty="0" smtClean="0"/>
              <a:t>    由于采用这种招投标方式时的投标者众多，而且技术、经济实力参差不齐，一般招标方在正式招标以前，会采用“资格预审”的方式来审查潜在投标人，从而最终确定有资格的正式投标人。</a:t>
            </a:r>
          </a:p>
          <a:p>
            <a:pPr eaLnBrk="1" hangingPunct="1">
              <a:lnSpc>
                <a:spcPct val="80000"/>
              </a:lnSpc>
              <a:defRPr/>
            </a:pPr>
            <a:r>
              <a:rPr lang="zh-CN" altLang="en-US" sz="2400" dirty="0" smtClean="0"/>
              <a:t>    因此，这种招标方式可能导致资格预审和评标的工作量加大，招标费用增加，同时也使投标人中标概率减小，从而增加其投标风险。</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endParaRPr lang="zh-CN" altLang="en-US" smtClean="0"/>
          </a:p>
        </p:txBody>
      </p:sp>
      <p:sp>
        <p:nvSpPr>
          <p:cNvPr id="3" name="内容占位符 2"/>
          <p:cNvSpPr>
            <a:spLocks noGrp="1"/>
          </p:cNvSpPr>
          <p:nvPr>
            <p:ph idx="1"/>
          </p:nvPr>
        </p:nvSpPr>
        <p:spPr>
          <a:xfrm>
            <a:off x="455613" y="1143000"/>
            <a:ext cx="8226425" cy="4497388"/>
          </a:xfrm>
        </p:spPr>
        <p:txBody>
          <a:bodyPr/>
          <a:lstStyle/>
          <a:p>
            <a:pPr eaLnBrk="1" hangingPunct="1">
              <a:lnSpc>
                <a:spcPct val="80000"/>
              </a:lnSpc>
              <a:defRPr/>
            </a:pPr>
            <a:r>
              <a:rPr lang="zh-CN" altLang="en-US" sz="2400" dirty="0" smtClean="0"/>
              <a:t> </a:t>
            </a:r>
            <a:r>
              <a:rPr lang="en-US" altLang="zh-CN" sz="2400" dirty="0" smtClean="0"/>
              <a:t>1</a:t>
            </a:r>
            <a:r>
              <a:rPr lang="zh-CN" altLang="en-US" sz="2400" dirty="0" smtClean="0"/>
              <a:t>）公开招标的优点</a:t>
            </a:r>
          </a:p>
          <a:p>
            <a:pPr eaLnBrk="1" hangingPunct="1">
              <a:lnSpc>
                <a:spcPct val="80000"/>
              </a:lnSpc>
              <a:defRPr/>
            </a:pPr>
            <a:r>
              <a:rPr lang="zh-CN" altLang="en-US" sz="2400" dirty="0" smtClean="0"/>
              <a:t>公开招标的优点是承包单位投标竞争激烈，利于业主获得有竞争性的商业报价，招标人有较大的选择范围，业主选择承包单位的范围较广，择优率较高，可在众多的投标人中选择报价合理、工期较短、信誉良好的承包商实施工程项目的建设，这有助于打破垄断，实行公平竞争；同时也可以在很大程度上避免招标过程中的贿赂行为。</a:t>
            </a:r>
            <a:endParaRPr lang="en-US" altLang="zh-CN" sz="2400" dirty="0" smtClean="0"/>
          </a:p>
          <a:p>
            <a:pPr eaLnBrk="1" hangingPunct="1">
              <a:lnSpc>
                <a:spcPct val="80000"/>
              </a:lnSpc>
              <a:defRPr/>
            </a:pPr>
            <a:r>
              <a:rPr lang="zh-CN" altLang="en-US" sz="2400" dirty="0" smtClean="0"/>
              <a:t> </a:t>
            </a:r>
            <a:r>
              <a:rPr lang="en-US" altLang="zh-CN" sz="2400" dirty="0" smtClean="0"/>
              <a:t>2</a:t>
            </a:r>
            <a:r>
              <a:rPr lang="zh-CN" altLang="en-US" sz="2400" dirty="0" smtClean="0"/>
              <a:t>）公开招标的缺点</a:t>
            </a:r>
          </a:p>
          <a:p>
            <a:pPr eaLnBrk="1" hangingPunct="1">
              <a:lnSpc>
                <a:spcPct val="80000"/>
              </a:lnSpc>
              <a:defRPr/>
            </a:pPr>
            <a:r>
              <a:rPr lang="zh-CN" altLang="en-US" sz="2400" dirty="0" smtClean="0"/>
              <a:t>由于投标申请单位较多，业主对投标申请单位进行资格预审和评标的工作量大，组织工作复杂，需投入较多的人力、物力，招标费用高，招标过程所需时间较长；同时，参加的投标者越多，每个投标者中标的机会就越小，风险也越大，损失的费用相应越多，这种费用的损失必然反映在标价上，最终由招标人承担。</a:t>
            </a:r>
          </a:p>
          <a:p>
            <a:pPr eaLnBrk="1" hangingPunct="1">
              <a:defRPr/>
            </a:pPr>
            <a:r>
              <a:rPr lang="zh-CN" altLang="en-US" sz="2400" dirty="0" smtClean="0"/>
              <a:t>实行公开招标的工程，必须在建设行政主管部门指定的报刊、信息网络等媒介上发布招标公告，也可以同时在其他全国性或国际性的报刊上刊登招标公告。</a:t>
            </a:r>
          </a:p>
          <a:p>
            <a:pPr eaLnBrk="1" hangingPunct="1">
              <a:defRPr/>
            </a:pPr>
            <a:endParaRPr lang="zh-CN" altLang="en-US" sz="2400" dirty="0"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normAutofit fontScale="90000"/>
          </a:bodyPr>
          <a:lstStyle/>
          <a:p>
            <a:pPr eaLnBrk="1" hangingPunct="1">
              <a:defRPr/>
            </a:pPr>
            <a:r>
              <a:rPr lang="zh-CN" altLang="en-US" sz="4000" b="1" smtClean="0"/>
              <a:t>工程案例</a:t>
            </a:r>
            <a:br>
              <a:rPr lang="zh-CN" altLang="en-US" sz="4000" b="1" smtClean="0"/>
            </a:br>
            <a:endParaRPr lang="zh-CN" altLang="en-US" sz="4000" b="1" smtClean="0"/>
          </a:p>
        </p:txBody>
      </p:sp>
      <p:sp>
        <p:nvSpPr>
          <p:cNvPr id="12291" name="Rectangle 3"/>
          <p:cNvSpPr>
            <a:spLocks noGrp="1" noChangeArrowheads="1"/>
          </p:cNvSpPr>
          <p:nvPr>
            <p:ph idx="1"/>
          </p:nvPr>
        </p:nvSpPr>
        <p:spPr>
          <a:xfrm>
            <a:off x="455613" y="1219200"/>
            <a:ext cx="8226425" cy="2971800"/>
          </a:xfrm>
        </p:spPr>
        <p:txBody>
          <a:bodyPr>
            <a:normAutofit/>
          </a:bodyPr>
          <a:lstStyle/>
          <a:p>
            <a:pPr eaLnBrk="1" hangingPunct="1">
              <a:lnSpc>
                <a:spcPct val="80000"/>
              </a:lnSpc>
              <a:defRPr/>
            </a:pPr>
            <a:r>
              <a:rPr lang="en-US" altLang="zh-CN" sz="2000" b="1" dirty="0" smtClean="0"/>
              <a:t>1</a:t>
            </a:r>
            <a:r>
              <a:rPr lang="zh-CN" altLang="en-US" sz="2000" b="1" dirty="0" smtClean="0"/>
              <a:t>．背景</a:t>
            </a:r>
            <a:endParaRPr lang="zh-CN" altLang="en-US" sz="2000" dirty="0" smtClean="0"/>
          </a:p>
          <a:p>
            <a:r>
              <a:rPr lang="en-US" sz="2000" dirty="0" smtClean="0"/>
              <a:t> </a:t>
            </a:r>
            <a:r>
              <a:rPr lang="zh-CN" altLang="en-US" sz="2000" dirty="0" smtClean="0"/>
              <a:t>某大学的“智慧校园综合系统”建设项目经主管部门批准立项，建设资金也已落实，学校决定采用公开招标方式采购项目建设所需的计算机设备、通信设备、网络设备和综合处理专用软件</a:t>
            </a:r>
            <a:r>
              <a:rPr lang="en-US" sz="2000" dirty="0" smtClean="0"/>
              <a:t>(</a:t>
            </a:r>
            <a:r>
              <a:rPr lang="zh-CN" altLang="en-US" sz="2000" dirty="0" smtClean="0"/>
              <a:t>要求根据学校实际情况做二次开发</a:t>
            </a:r>
            <a:r>
              <a:rPr lang="en-US" sz="2000" dirty="0" smtClean="0"/>
              <a:t>)</a:t>
            </a:r>
            <a:r>
              <a:rPr lang="zh-CN" altLang="en-US" sz="2000" dirty="0" smtClean="0"/>
              <a:t>。学校信息设备处草拟了以下的评标标准和方法：</a:t>
            </a:r>
          </a:p>
          <a:p>
            <a:r>
              <a:rPr lang="en-US" sz="2000" dirty="0" smtClean="0"/>
              <a:t>    </a:t>
            </a:r>
            <a:r>
              <a:rPr lang="zh-CN" altLang="en-US" sz="2000" dirty="0" smtClean="0"/>
              <a:t>一、评估项及其权重</a:t>
            </a:r>
          </a:p>
          <a:p>
            <a:r>
              <a:rPr lang="zh-CN" altLang="en-US" sz="2000" dirty="0" smtClean="0"/>
              <a:t>评估项及其权重如表</a:t>
            </a:r>
            <a:r>
              <a:rPr lang="en-US" sz="2000" dirty="0" smtClean="0"/>
              <a:t>2-1</a:t>
            </a:r>
            <a:r>
              <a:rPr lang="zh-CN" altLang="en-US" sz="2000" dirty="0" smtClean="0"/>
              <a:t>所示。</a:t>
            </a:r>
          </a:p>
          <a:p>
            <a:r>
              <a:rPr lang="zh-CN" altLang="en-US" sz="2000" dirty="0" smtClean="0"/>
              <a:t>表</a:t>
            </a:r>
            <a:r>
              <a:rPr lang="en-US" sz="2000" dirty="0" smtClean="0"/>
              <a:t>2-1  </a:t>
            </a:r>
            <a:r>
              <a:rPr lang="zh-CN" altLang="en-US" sz="2000" dirty="0" smtClean="0"/>
              <a:t>评标标准</a:t>
            </a:r>
          </a:p>
        </p:txBody>
      </p:sp>
      <p:graphicFrame>
        <p:nvGraphicFramePr>
          <p:cNvPr id="4" name="表格 3"/>
          <p:cNvGraphicFramePr>
            <a:graphicFrameLocks noGrp="1"/>
          </p:cNvGraphicFramePr>
          <p:nvPr/>
        </p:nvGraphicFramePr>
        <p:xfrm>
          <a:off x="533400" y="4038600"/>
          <a:ext cx="8458200" cy="2438400"/>
        </p:xfrm>
        <a:graphic>
          <a:graphicData uri="http://schemas.openxmlformats.org/drawingml/2006/table">
            <a:tbl>
              <a:tblPr/>
              <a:tblGrid>
                <a:gridCol w="4229100"/>
                <a:gridCol w="4229100"/>
              </a:tblGrid>
              <a:tr h="487680">
                <a:tc>
                  <a:txBody>
                    <a:bodyPr/>
                    <a:lstStyle/>
                    <a:p>
                      <a:pPr algn="l">
                        <a:spcAft>
                          <a:spcPts val="0"/>
                        </a:spcAft>
                      </a:pPr>
                      <a:r>
                        <a:rPr lang="zh-CN" sz="2000" kern="100">
                          <a:latin typeface="Times New Roman"/>
                          <a:ea typeface="仿宋_GB2312"/>
                          <a:cs typeface="Times New Roman"/>
                        </a:rPr>
                        <a:t>评估项</a:t>
                      </a:r>
                      <a:endParaRPr lang="zh-CN" sz="2000" kern="100">
                        <a:latin typeface="Times New Roman"/>
                        <a:ea typeface="宋体"/>
                        <a:cs typeface="Times New Roman"/>
                      </a:endParaRPr>
                    </a:p>
                  </a:txBody>
                  <a:tcPr marL="68310" marR="6831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2000" kern="100">
                          <a:latin typeface="Times New Roman"/>
                          <a:ea typeface="仿宋_GB2312"/>
                          <a:cs typeface="Times New Roman"/>
                        </a:rPr>
                        <a:t>所占权重</a:t>
                      </a:r>
                      <a:endParaRPr lang="zh-CN" sz="2000" kern="100">
                        <a:latin typeface="Times New Roman"/>
                        <a:ea typeface="宋体"/>
                        <a:cs typeface="Times New Roman"/>
                      </a:endParaRPr>
                    </a:p>
                  </a:txBody>
                  <a:tcPr marL="68310" marR="6831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7680">
                <a:tc>
                  <a:txBody>
                    <a:bodyPr/>
                    <a:lstStyle/>
                    <a:p>
                      <a:pPr algn="l">
                        <a:spcAft>
                          <a:spcPts val="0"/>
                        </a:spcAft>
                      </a:pPr>
                      <a:r>
                        <a:rPr lang="zh-CN" sz="2000" kern="100">
                          <a:latin typeface="Times New Roman"/>
                          <a:ea typeface="仿宋_GB2312"/>
                          <a:cs typeface="Times New Roman"/>
                        </a:rPr>
                        <a:t>资质与技术能力</a:t>
                      </a:r>
                      <a:endParaRPr lang="zh-CN" sz="2000" kern="100">
                        <a:latin typeface="Times New Roman"/>
                        <a:ea typeface="宋体"/>
                        <a:cs typeface="Times New Roman"/>
                      </a:endParaRPr>
                    </a:p>
                  </a:txBody>
                  <a:tcPr marL="68310" marR="6831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2000" kern="100">
                          <a:latin typeface="Times New Roman"/>
                          <a:ea typeface="仿宋_GB2312"/>
                          <a:cs typeface="Times New Roman"/>
                        </a:rPr>
                        <a:t>10%</a:t>
                      </a:r>
                      <a:endParaRPr lang="zh-CN" sz="2000" kern="100">
                        <a:latin typeface="Times New Roman"/>
                        <a:ea typeface="宋体"/>
                        <a:cs typeface="Times New Roman"/>
                      </a:endParaRPr>
                    </a:p>
                  </a:txBody>
                  <a:tcPr marL="68310" marR="6831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7680">
                <a:tc>
                  <a:txBody>
                    <a:bodyPr/>
                    <a:lstStyle/>
                    <a:p>
                      <a:pPr algn="l">
                        <a:spcAft>
                          <a:spcPts val="0"/>
                        </a:spcAft>
                      </a:pPr>
                      <a:r>
                        <a:rPr lang="zh-CN" sz="2000" kern="100">
                          <a:latin typeface="Times New Roman"/>
                          <a:ea typeface="仿宋_GB2312"/>
                          <a:cs typeface="Times New Roman"/>
                        </a:rPr>
                        <a:t>经验与信誉</a:t>
                      </a:r>
                      <a:endParaRPr lang="zh-CN" sz="2000" kern="100">
                        <a:latin typeface="Times New Roman"/>
                        <a:ea typeface="宋体"/>
                        <a:cs typeface="Times New Roman"/>
                      </a:endParaRPr>
                    </a:p>
                  </a:txBody>
                  <a:tcPr marL="68310" marR="6831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2000" kern="100">
                          <a:latin typeface="Times New Roman"/>
                          <a:ea typeface="仿宋_GB2312"/>
                          <a:cs typeface="Times New Roman"/>
                        </a:rPr>
                        <a:t>15%</a:t>
                      </a:r>
                      <a:endParaRPr lang="zh-CN" sz="2000" kern="100">
                        <a:latin typeface="Times New Roman"/>
                        <a:ea typeface="宋体"/>
                        <a:cs typeface="Times New Roman"/>
                      </a:endParaRPr>
                    </a:p>
                  </a:txBody>
                  <a:tcPr marL="68310" marR="6831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7680">
                <a:tc>
                  <a:txBody>
                    <a:bodyPr/>
                    <a:lstStyle/>
                    <a:p>
                      <a:pPr algn="l">
                        <a:spcAft>
                          <a:spcPts val="0"/>
                        </a:spcAft>
                      </a:pPr>
                      <a:r>
                        <a:rPr lang="zh-CN" sz="2000" kern="100">
                          <a:latin typeface="Times New Roman"/>
                          <a:ea typeface="仿宋_GB2312"/>
                          <a:cs typeface="Times New Roman"/>
                        </a:rPr>
                        <a:t>技术方案的先进性、成熟性与可行性</a:t>
                      </a:r>
                      <a:endParaRPr lang="zh-CN" sz="2000" kern="100">
                        <a:latin typeface="Times New Roman"/>
                        <a:ea typeface="宋体"/>
                        <a:cs typeface="Times New Roman"/>
                      </a:endParaRPr>
                    </a:p>
                  </a:txBody>
                  <a:tcPr marL="68310" marR="6831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2000" kern="100">
                          <a:latin typeface="Times New Roman"/>
                          <a:ea typeface="仿宋_GB2312"/>
                          <a:cs typeface="Times New Roman"/>
                        </a:rPr>
                        <a:t>25%</a:t>
                      </a:r>
                      <a:endParaRPr lang="zh-CN" sz="2000" kern="100">
                        <a:latin typeface="Times New Roman"/>
                        <a:ea typeface="宋体"/>
                        <a:cs typeface="Times New Roman"/>
                      </a:endParaRPr>
                    </a:p>
                  </a:txBody>
                  <a:tcPr marL="68310" marR="6831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7680">
                <a:tc>
                  <a:txBody>
                    <a:bodyPr/>
                    <a:lstStyle/>
                    <a:p>
                      <a:pPr algn="l">
                        <a:spcAft>
                          <a:spcPts val="0"/>
                        </a:spcAft>
                      </a:pPr>
                      <a:r>
                        <a:rPr lang="zh-CN" sz="2000" kern="100">
                          <a:latin typeface="Times New Roman"/>
                          <a:ea typeface="仿宋_GB2312"/>
                          <a:cs typeface="Times New Roman"/>
                        </a:rPr>
                        <a:t>报价</a:t>
                      </a:r>
                      <a:endParaRPr lang="zh-CN" sz="2000" kern="100">
                        <a:latin typeface="Times New Roman"/>
                        <a:ea typeface="宋体"/>
                        <a:cs typeface="Times New Roman"/>
                      </a:endParaRPr>
                    </a:p>
                  </a:txBody>
                  <a:tcPr marL="68310" marR="6831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2000" kern="100" dirty="0">
                          <a:latin typeface="Times New Roman"/>
                          <a:ea typeface="仿宋_GB2312"/>
                          <a:cs typeface="Times New Roman"/>
                        </a:rPr>
                        <a:t>50%</a:t>
                      </a:r>
                      <a:endParaRPr lang="zh-CN" sz="2000" kern="100" dirty="0">
                        <a:latin typeface="Times New Roman"/>
                        <a:ea typeface="宋体"/>
                        <a:cs typeface="Times New Roman"/>
                      </a:endParaRPr>
                    </a:p>
                  </a:txBody>
                  <a:tcPr marL="68310" marR="6831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defRPr/>
            </a:pPr>
            <a:endParaRPr lang="zh-CN" altLang="zh-CN" smtClean="0"/>
          </a:p>
        </p:txBody>
      </p:sp>
      <p:sp>
        <p:nvSpPr>
          <p:cNvPr id="26627" name="Rectangle 3"/>
          <p:cNvSpPr>
            <a:spLocks noGrp="1" noChangeArrowheads="1"/>
          </p:cNvSpPr>
          <p:nvPr>
            <p:ph idx="1"/>
          </p:nvPr>
        </p:nvSpPr>
        <p:spPr/>
        <p:txBody>
          <a:bodyPr/>
          <a:lstStyle/>
          <a:p>
            <a:pPr eaLnBrk="1" hangingPunct="1">
              <a:lnSpc>
                <a:spcPct val="80000"/>
              </a:lnSpc>
              <a:defRPr/>
            </a:pPr>
            <a:r>
              <a:rPr lang="en-US" altLang="zh-CN" sz="2400" dirty="0" smtClean="0"/>
              <a:t>2</a:t>
            </a:r>
            <a:r>
              <a:rPr lang="zh-CN" altLang="en-US" sz="2400" dirty="0" smtClean="0"/>
              <a:t>．邀请招标</a:t>
            </a:r>
          </a:p>
          <a:p>
            <a:pPr eaLnBrk="1" hangingPunct="1">
              <a:lnSpc>
                <a:spcPct val="80000"/>
              </a:lnSpc>
              <a:defRPr/>
            </a:pPr>
            <a:r>
              <a:rPr lang="zh-CN" altLang="en-US" sz="2400" dirty="0" smtClean="0"/>
              <a:t>    邀请招标又称有限竞争性招标，是指招标人以投标邀请书的方式邀请特定的法人或者其他组织投标。</a:t>
            </a:r>
          </a:p>
          <a:p>
            <a:pPr eaLnBrk="1" hangingPunct="1">
              <a:lnSpc>
                <a:spcPct val="80000"/>
              </a:lnSpc>
              <a:defRPr/>
            </a:pPr>
            <a:r>
              <a:rPr lang="zh-CN" altLang="en-US" sz="2400" dirty="0" smtClean="0"/>
              <a:t>    邀请招标的特点在于邀请，也就是将拟参加投标的潜在投标人限定在一定的范围内。</a:t>
            </a:r>
          </a:p>
          <a:p>
            <a:pPr eaLnBrk="1" hangingPunct="1">
              <a:lnSpc>
                <a:spcPct val="80000"/>
              </a:lnSpc>
              <a:defRPr/>
            </a:pPr>
            <a:r>
              <a:rPr lang="zh-CN" altLang="en-US" sz="2400" dirty="0" smtClean="0"/>
              <a:t>    根据</a:t>
            </a:r>
            <a:r>
              <a:rPr lang="en-US" altLang="zh-CN" sz="2400" dirty="0" smtClean="0"/>
              <a:t>《</a:t>
            </a:r>
            <a:r>
              <a:rPr lang="zh-CN" altLang="en-US" sz="2400" dirty="0" smtClean="0"/>
              <a:t>招标投标法</a:t>
            </a:r>
            <a:r>
              <a:rPr lang="en-US" altLang="zh-CN" sz="2400" dirty="0" smtClean="0"/>
              <a:t>》</a:t>
            </a:r>
            <a:r>
              <a:rPr lang="zh-CN" altLang="en-US" sz="2400" dirty="0" smtClean="0"/>
              <a:t>的规定，采用邀请招标方式时，招标人应向三家以上（含三个）特定的、具备承担施工招标项目的能力且资信良好的特定的法人或其他组织发出投标邀请书。</a:t>
            </a:r>
          </a:p>
          <a:p>
            <a:pPr eaLnBrk="1" hangingPunct="1">
              <a:lnSpc>
                <a:spcPct val="80000"/>
              </a:lnSpc>
              <a:defRPr/>
            </a:pPr>
            <a:r>
              <a:rPr lang="zh-CN" altLang="en-US" sz="2400" dirty="0" smtClean="0"/>
              <a:t>    邀请招标不意味着对投标人不予资质审查，在投标邀请书中，招标人也要求投标人提供有关的资质证明文件和业绩情况，并对潜在投标人进行资格审查。</a:t>
            </a:r>
          </a:p>
          <a:p>
            <a:pPr eaLnBrk="1" hangingPunct="1">
              <a:lnSpc>
                <a:spcPct val="80000"/>
              </a:lnSpc>
              <a:defRPr/>
            </a:pPr>
            <a:r>
              <a:rPr lang="zh-CN" altLang="en-US" sz="2400" dirty="0" smtClean="0"/>
              <a:t>    相对于公开招标而言，邀请招标降低了招标的费用，减少了招标的工作量，同时也增加了投标人中标的概率。</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defRPr/>
            </a:pPr>
            <a:endParaRPr lang="zh-CN" altLang="zh-CN" smtClean="0"/>
          </a:p>
        </p:txBody>
      </p:sp>
      <p:sp>
        <p:nvSpPr>
          <p:cNvPr id="27651" name="Rectangle 3"/>
          <p:cNvSpPr>
            <a:spLocks noGrp="1" noChangeArrowheads="1"/>
          </p:cNvSpPr>
          <p:nvPr>
            <p:ph idx="1"/>
          </p:nvPr>
        </p:nvSpPr>
        <p:spPr/>
        <p:txBody>
          <a:bodyPr/>
          <a:lstStyle/>
          <a:p>
            <a:pPr eaLnBrk="1" hangingPunct="1">
              <a:lnSpc>
                <a:spcPct val="90000"/>
              </a:lnSpc>
              <a:defRPr/>
            </a:pPr>
            <a:r>
              <a:rPr lang="en-US" altLang="zh-CN" sz="2800" smtClean="0"/>
              <a:t> 1</a:t>
            </a:r>
            <a:r>
              <a:rPr lang="zh-CN" altLang="en-US" sz="2800" smtClean="0"/>
              <a:t>）邀请招标的优点</a:t>
            </a:r>
          </a:p>
          <a:p>
            <a:pPr eaLnBrk="1" hangingPunct="1">
              <a:lnSpc>
                <a:spcPct val="90000"/>
              </a:lnSpc>
              <a:defRPr/>
            </a:pPr>
            <a:r>
              <a:rPr lang="zh-CN" altLang="en-US" sz="2800" smtClean="0"/>
              <a:t>    邀请招标的优点是目标集中，招标的组织工作较容易，工作量比较小。不发布招标广告，不进行资格预审，节约了招标费用，简化了投标程序，缩短了招标时间。</a:t>
            </a:r>
          </a:p>
          <a:p>
            <a:pPr eaLnBrk="1" hangingPunct="1">
              <a:lnSpc>
                <a:spcPct val="90000"/>
              </a:lnSpc>
              <a:defRPr/>
            </a:pPr>
            <a:r>
              <a:rPr lang="zh-CN" altLang="en-US" sz="2800" smtClean="0"/>
              <a:t>    </a:t>
            </a:r>
            <a:r>
              <a:rPr lang="en-US" altLang="zh-CN" sz="2800" smtClean="0"/>
              <a:t>2</a:t>
            </a:r>
            <a:r>
              <a:rPr lang="zh-CN" altLang="en-US" sz="2800" smtClean="0"/>
              <a:t>）邀请招标的缺点</a:t>
            </a:r>
          </a:p>
          <a:p>
            <a:pPr eaLnBrk="1" hangingPunct="1">
              <a:lnSpc>
                <a:spcPct val="90000"/>
              </a:lnSpc>
              <a:defRPr/>
            </a:pPr>
            <a:r>
              <a:rPr lang="zh-CN" altLang="en-US" sz="2800" smtClean="0"/>
              <a:t>投标竞争的激烈程度较低，由于参加投标的单位较少，竞争性较差，可能会排除某些在技术上或报价上有竞争力的承包商参与投标，也有可能被迫提高中标的合同价。</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defRPr/>
            </a:pPr>
            <a:r>
              <a:rPr lang="en-US" altLang="zh-CN" smtClean="0"/>
              <a:t>2.1.3</a:t>
            </a:r>
            <a:r>
              <a:rPr lang="zh-CN" altLang="en-US" smtClean="0"/>
              <a:t>招标投标的一般程序 </a:t>
            </a:r>
          </a:p>
        </p:txBody>
      </p:sp>
      <p:sp>
        <p:nvSpPr>
          <p:cNvPr id="28675" name="Rectangle 3"/>
          <p:cNvSpPr>
            <a:spLocks noGrp="1" noChangeArrowheads="1"/>
          </p:cNvSpPr>
          <p:nvPr>
            <p:ph idx="1"/>
          </p:nvPr>
        </p:nvSpPr>
        <p:spPr/>
        <p:txBody>
          <a:bodyPr/>
          <a:lstStyle/>
          <a:p>
            <a:pPr eaLnBrk="1" hangingPunct="1">
              <a:lnSpc>
                <a:spcPct val="80000"/>
              </a:lnSpc>
              <a:defRPr/>
            </a:pPr>
            <a:r>
              <a:rPr lang="en-US" altLang="zh-CN" sz="2400" dirty="0" smtClean="0"/>
              <a:t> </a:t>
            </a:r>
            <a:r>
              <a:rPr lang="zh-CN" altLang="en-US" sz="2400" dirty="0" smtClean="0"/>
              <a:t>施工项目招标应当经过以下主要环节。</a:t>
            </a:r>
          </a:p>
          <a:p>
            <a:pPr eaLnBrk="1" hangingPunct="1">
              <a:lnSpc>
                <a:spcPct val="80000"/>
              </a:lnSpc>
              <a:defRPr/>
            </a:pPr>
            <a:r>
              <a:rPr lang="en-US" altLang="zh-CN" sz="2400" dirty="0" smtClean="0"/>
              <a:t>1</a:t>
            </a:r>
            <a:r>
              <a:rPr lang="zh-CN" altLang="en-US" sz="2400" dirty="0" smtClean="0"/>
              <a:t>．招标申请</a:t>
            </a:r>
          </a:p>
          <a:p>
            <a:pPr eaLnBrk="1" hangingPunct="1">
              <a:lnSpc>
                <a:spcPct val="80000"/>
              </a:lnSpc>
              <a:defRPr/>
            </a:pPr>
            <a:r>
              <a:rPr lang="zh-CN" altLang="en-US" sz="2400" dirty="0" smtClean="0"/>
              <a:t>    招标单位填写“施工项目施工招标申请表”并经上级主管部门批准后，连同“工程建设项目报建登记表”报招标管理机构审批。招标管理机构应审查建设单位是否具备招标条件，不具备有关条件者，须委托具有相应资质的招标代理机构代理招标，建设单位与招标代理机构签订委托代理招标的协议，报招标管理机构备案。</a:t>
            </a:r>
          </a:p>
          <a:p>
            <a:pPr eaLnBrk="1" hangingPunct="1">
              <a:lnSpc>
                <a:spcPct val="80000"/>
              </a:lnSpc>
              <a:defRPr/>
            </a:pPr>
            <a:r>
              <a:rPr lang="zh-CN" altLang="en-US" sz="2400" dirty="0" smtClean="0"/>
              <a:t>    </a:t>
            </a:r>
            <a:r>
              <a:rPr lang="en-US" altLang="zh-CN" sz="2400" dirty="0" smtClean="0"/>
              <a:t>2</a:t>
            </a:r>
            <a:r>
              <a:rPr lang="zh-CN" altLang="en-US" sz="2400" dirty="0" smtClean="0"/>
              <a:t>．资格预审文件、招标文件的编制与送审</a:t>
            </a:r>
          </a:p>
          <a:p>
            <a:pPr eaLnBrk="1" hangingPunct="1">
              <a:lnSpc>
                <a:spcPct val="80000"/>
              </a:lnSpc>
              <a:defRPr/>
            </a:pPr>
            <a:r>
              <a:rPr lang="zh-CN" altLang="en-US" sz="2400" dirty="0" smtClean="0"/>
              <a:t>    公开招标时，要求进行资格预审的，只有通过资格预审的施工单位才可以参加投标。资格预审文件和招标文件须报招标管理机构审查，审查同意后可刊登资格预审通告、招标通告。</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endParaRPr lang="zh-CN" altLang="en-US" smtClean="0"/>
          </a:p>
        </p:txBody>
      </p:sp>
      <p:sp>
        <p:nvSpPr>
          <p:cNvPr id="3" name="内容占位符 2"/>
          <p:cNvSpPr>
            <a:spLocks noGrp="1"/>
          </p:cNvSpPr>
          <p:nvPr>
            <p:ph idx="1"/>
          </p:nvPr>
        </p:nvSpPr>
        <p:spPr/>
        <p:txBody>
          <a:bodyPr/>
          <a:lstStyle/>
          <a:p>
            <a:pPr eaLnBrk="1" hangingPunct="1">
              <a:lnSpc>
                <a:spcPct val="80000"/>
              </a:lnSpc>
              <a:defRPr/>
            </a:pPr>
            <a:r>
              <a:rPr lang="zh-CN" altLang="en-US" sz="2400" dirty="0" smtClean="0"/>
              <a:t> </a:t>
            </a:r>
            <a:r>
              <a:rPr lang="en-US" altLang="zh-CN" sz="2400" dirty="0" smtClean="0"/>
              <a:t>3</a:t>
            </a:r>
            <a:r>
              <a:rPr lang="zh-CN" altLang="en-US" sz="2400" dirty="0" smtClean="0"/>
              <a:t>．工程标底的编制</a:t>
            </a:r>
          </a:p>
          <a:p>
            <a:pPr eaLnBrk="1" hangingPunct="1">
              <a:lnSpc>
                <a:spcPct val="80000"/>
              </a:lnSpc>
              <a:defRPr/>
            </a:pPr>
            <a:r>
              <a:rPr lang="zh-CN" altLang="en-US" sz="2400" dirty="0" smtClean="0"/>
              <a:t>   </a:t>
            </a:r>
            <a:r>
              <a:rPr lang="en-US" altLang="zh-CN" sz="2400" dirty="0" smtClean="0"/>
              <a:t>《</a:t>
            </a:r>
            <a:r>
              <a:rPr lang="zh-CN" altLang="en-US" sz="2400" dirty="0" smtClean="0"/>
              <a:t>工程建设项目施工招标投标办法</a:t>
            </a:r>
            <a:r>
              <a:rPr lang="en-US" altLang="zh-CN" sz="2400" dirty="0" smtClean="0"/>
              <a:t>》</a:t>
            </a:r>
            <a:r>
              <a:rPr lang="zh-CN" altLang="en-US" sz="2400" dirty="0" smtClean="0"/>
              <a:t>第</a:t>
            </a:r>
            <a:r>
              <a:rPr lang="en-US" altLang="zh-CN" sz="2400" dirty="0" smtClean="0"/>
              <a:t>34</a:t>
            </a:r>
            <a:r>
              <a:rPr lang="zh-CN" altLang="en-US" sz="2400" dirty="0" smtClean="0"/>
              <a:t>条规定：“招标人可根据项目特点决定是否编制标底。编制标底的，标底编制过程和标底必须保密。”</a:t>
            </a:r>
          </a:p>
          <a:p>
            <a:pPr eaLnBrk="1" hangingPunct="1">
              <a:lnSpc>
                <a:spcPct val="80000"/>
              </a:lnSpc>
              <a:defRPr/>
            </a:pPr>
            <a:r>
              <a:rPr lang="zh-CN" altLang="en-US" sz="2400" dirty="0" smtClean="0"/>
              <a:t>    招标项目编制标底的，应根据批准的初步设计、投资概算，依据有关计价办法，参照有关工程定额，结合市场供求状况，综合考虑投资、工期和质量等方面的因素合理确定。</a:t>
            </a:r>
          </a:p>
          <a:p>
            <a:pPr eaLnBrk="1" hangingPunct="1">
              <a:lnSpc>
                <a:spcPct val="80000"/>
              </a:lnSpc>
              <a:defRPr/>
            </a:pPr>
            <a:r>
              <a:rPr lang="zh-CN" altLang="en-US" sz="2400" dirty="0" smtClean="0"/>
              <a:t>    标底可由招标人自行编制或委托中介机构编制。一个工程只能编制一个标底。任何单位和个人不得强制招标人编制或报审标底，或干预其确定标底。招标项目可以不设标底，进行无标底招标。</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defRPr/>
            </a:pPr>
            <a:endParaRPr lang="zh-CN" altLang="zh-CN" smtClean="0"/>
          </a:p>
        </p:txBody>
      </p:sp>
      <p:sp>
        <p:nvSpPr>
          <p:cNvPr id="29699" name="Rectangle 3"/>
          <p:cNvSpPr>
            <a:spLocks noGrp="1" noChangeArrowheads="1"/>
          </p:cNvSpPr>
          <p:nvPr>
            <p:ph idx="1"/>
          </p:nvPr>
        </p:nvSpPr>
        <p:spPr/>
        <p:txBody>
          <a:bodyPr/>
          <a:lstStyle/>
          <a:p>
            <a:pPr eaLnBrk="1" hangingPunct="1">
              <a:lnSpc>
                <a:spcPct val="80000"/>
              </a:lnSpc>
              <a:defRPr/>
            </a:pPr>
            <a:r>
              <a:rPr lang="en-US" altLang="zh-CN" sz="2400" smtClean="0"/>
              <a:t> 4</a:t>
            </a:r>
            <a:r>
              <a:rPr lang="zh-CN" altLang="en-US" sz="2400" smtClean="0"/>
              <a:t>．刊登招标公告或发出投标邀请书</a:t>
            </a:r>
          </a:p>
          <a:p>
            <a:pPr eaLnBrk="1" hangingPunct="1">
              <a:lnSpc>
                <a:spcPct val="80000"/>
              </a:lnSpc>
              <a:defRPr/>
            </a:pPr>
            <a:r>
              <a:rPr lang="zh-CN" altLang="en-US" sz="2400" smtClean="0"/>
              <a:t>    公开招标可通过报刊或信息网络发布招标公告。采用邀请招标方式的，招标人应当向三个以上（含三个）具备承担招标项目能力的、资信良好的特定的法人或者其他组织发出投标邀请书。根据</a:t>
            </a:r>
            <a:r>
              <a:rPr lang="en-US" altLang="zh-CN" sz="2400" smtClean="0"/>
              <a:t>《</a:t>
            </a:r>
            <a:r>
              <a:rPr lang="zh-CN" altLang="en-US" sz="2400" smtClean="0"/>
              <a:t>工程建设项目施工招标投标办法</a:t>
            </a:r>
            <a:r>
              <a:rPr lang="en-US" altLang="zh-CN" sz="2400" smtClean="0"/>
              <a:t>》</a:t>
            </a:r>
            <a:r>
              <a:rPr lang="zh-CN" altLang="en-US" sz="2400" smtClean="0"/>
              <a:t>第</a:t>
            </a:r>
            <a:r>
              <a:rPr lang="en-US" altLang="zh-CN" sz="2400" smtClean="0"/>
              <a:t>14</a:t>
            </a:r>
            <a:r>
              <a:rPr lang="zh-CN" altLang="en-US" sz="2400" smtClean="0"/>
              <a:t>条的规定，招标公告或者投标邀请书应当至少载明下列内容。</a:t>
            </a:r>
          </a:p>
          <a:p>
            <a:pPr eaLnBrk="1" hangingPunct="1">
              <a:lnSpc>
                <a:spcPct val="80000"/>
              </a:lnSpc>
              <a:defRPr/>
            </a:pPr>
            <a:r>
              <a:rPr lang="zh-CN" altLang="en-US" sz="2400" smtClean="0"/>
              <a:t>    （</a:t>
            </a:r>
            <a:r>
              <a:rPr lang="en-US" altLang="zh-CN" sz="2400" smtClean="0"/>
              <a:t>1</a:t>
            </a:r>
            <a:r>
              <a:rPr lang="zh-CN" altLang="en-US" sz="2400" smtClean="0"/>
              <a:t>）招标人的名称和地址。</a:t>
            </a:r>
          </a:p>
          <a:p>
            <a:pPr eaLnBrk="1" hangingPunct="1">
              <a:lnSpc>
                <a:spcPct val="80000"/>
              </a:lnSpc>
              <a:defRPr/>
            </a:pPr>
            <a:r>
              <a:rPr lang="zh-CN" altLang="en-US" sz="2400" smtClean="0"/>
              <a:t>    （</a:t>
            </a:r>
            <a:r>
              <a:rPr lang="en-US" altLang="zh-CN" sz="2400" smtClean="0"/>
              <a:t>2</a:t>
            </a:r>
            <a:r>
              <a:rPr lang="zh-CN" altLang="en-US" sz="2400" smtClean="0"/>
              <a:t>）招标工程的名称、内容、规模、资金来源。</a:t>
            </a:r>
          </a:p>
          <a:p>
            <a:pPr eaLnBrk="1" hangingPunct="1">
              <a:lnSpc>
                <a:spcPct val="80000"/>
              </a:lnSpc>
              <a:defRPr/>
            </a:pPr>
            <a:r>
              <a:rPr lang="zh-CN" altLang="en-US" sz="2400" smtClean="0"/>
              <a:t>    （</a:t>
            </a:r>
            <a:r>
              <a:rPr lang="en-US" altLang="zh-CN" sz="2400" smtClean="0"/>
              <a:t>3</a:t>
            </a:r>
            <a:r>
              <a:rPr lang="zh-CN" altLang="en-US" sz="2400" smtClean="0"/>
              <a:t>）招标项目的实施地点和工期。</a:t>
            </a:r>
          </a:p>
          <a:p>
            <a:pPr eaLnBrk="1" hangingPunct="1">
              <a:lnSpc>
                <a:spcPct val="80000"/>
              </a:lnSpc>
              <a:defRPr/>
            </a:pPr>
            <a:r>
              <a:rPr lang="zh-CN" altLang="en-US" sz="2400" smtClean="0"/>
              <a:t>    （</a:t>
            </a:r>
            <a:r>
              <a:rPr lang="en-US" altLang="zh-CN" sz="2400" smtClean="0"/>
              <a:t>4</a:t>
            </a:r>
            <a:r>
              <a:rPr lang="zh-CN" altLang="en-US" sz="2400" smtClean="0"/>
              <a:t>）获取招标文件或者资格预审文件的地点和时间。</a:t>
            </a:r>
          </a:p>
          <a:p>
            <a:pPr eaLnBrk="1" hangingPunct="1">
              <a:lnSpc>
                <a:spcPct val="80000"/>
              </a:lnSpc>
              <a:defRPr/>
            </a:pPr>
            <a:r>
              <a:rPr lang="zh-CN" altLang="en-US" sz="2400" smtClean="0"/>
              <a:t>    （</a:t>
            </a:r>
            <a:r>
              <a:rPr lang="en-US" altLang="zh-CN" sz="2400" smtClean="0"/>
              <a:t>5</a:t>
            </a:r>
            <a:r>
              <a:rPr lang="zh-CN" altLang="en-US" sz="2400" smtClean="0"/>
              <a:t>）对招标文件或者资格预审文件收取的费用。</a:t>
            </a:r>
          </a:p>
          <a:p>
            <a:pPr eaLnBrk="1" hangingPunct="1">
              <a:lnSpc>
                <a:spcPct val="80000"/>
              </a:lnSpc>
              <a:defRPr/>
            </a:pPr>
            <a:r>
              <a:rPr lang="zh-CN" altLang="en-US" sz="2400" smtClean="0"/>
              <a:t>    （</a:t>
            </a:r>
            <a:r>
              <a:rPr lang="en-US" altLang="zh-CN" sz="2400" smtClean="0"/>
              <a:t>6</a:t>
            </a:r>
            <a:r>
              <a:rPr lang="zh-CN" altLang="en-US" sz="2400" smtClean="0"/>
              <a:t>）对招标人的资质等级的要求。</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defRPr/>
            </a:pPr>
            <a:endParaRPr lang="zh-CN" altLang="zh-CN" smtClean="0"/>
          </a:p>
        </p:txBody>
      </p:sp>
      <p:sp>
        <p:nvSpPr>
          <p:cNvPr id="30723" name="Rectangle 3"/>
          <p:cNvSpPr>
            <a:spLocks noGrp="1" noChangeArrowheads="1"/>
          </p:cNvSpPr>
          <p:nvPr>
            <p:ph idx="1"/>
          </p:nvPr>
        </p:nvSpPr>
        <p:spPr>
          <a:xfrm>
            <a:off x="455613" y="1598613"/>
            <a:ext cx="8226425" cy="5030787"/>
          </a:xfrm>
        </p:spPr>
        <p:txBody>
          <a:bodyPr/>
          <a:lstStyle/>
          <a:p>
            <a:pPr eaLnBrk="1" hangingPunct="1">
              <a:lnSpc>
                <a:spcPct val="80000"/>
              </a:lnSpc>
              <a:defRPr/>
            </a:pPr>
            <a:r>
              <a:rPr lang="en-US" altLang="zh-CN" sz="2400" dirty="0" smtClean="0"/>
              <a:t>《</a:t>
            </a:r>
            <a:r>
              <a:rPr lang="zh-CN" altLang="en-US" sz="2400" dirty="0" smtClean="0"/>
              <a:t>工程建设项目施工招标投标办法</a:t>
            </a:r>
            <a:r>
              <a:rPr lang="en-US" altLang="zh-CN" sz="2400" dirty="0" smtClean="0"/>
              <a:t>》</a:t>
            </a:r>
            <a:r>
              <a:rPr lang="zh-CN" altLang="en-US" sz="2400" dirty="0" smtClean="0"/>
              <a:t>第</a:t>
            </a:r>
            <a:r>
              <a:rPr lang="en-US" altLang="zh-CN" sz="2400" dirty="0" smtClean="0"/>
              <a:t>15</a:t>
            </a:r>
            <a:r>
              <a:rPr lang="zh-CN" altLang="en-US" sz="2400" dirty="0" smtClean="0"/>
              <a:t>条还规定：“招标人应当按招标公告或者投标邀请书规定的时间、地点出售招标文件或资格预审文件。自招标文件或者资格预审文件出售之日起至停止出售之日止，最短不得少于五个工作日。</a:t>
            </a:r>
          </a:p>
          <a:p>
            <a:pPr eaLnBrk="1" hangingPunct="1">
              <a:lnSpc>
                <a:spcPct val="80000"/>
              </a:lnSpc>
              <a:defRPr/>
            </a:pPr>
            <a:r>
              <a:rPr lang="zh-CN" altLang="en-US" sz="2400" dirty="0" smtClean="0"/>
              <a:t>    招标人可以通过信息网络或者其他媒介发布招标文件，通过信息网络或者其他媒介发布的招标文件与书面招标文件具有同等法律效力，但出现不一致时以书面招标文件为准。招标人应当保持书面招标文件原始正本的完好。</a:t>
            </a:r>
          </a:p>
          <a:p>
            <a:pPr eaLnBrk="1" hangingPunct="1">
              <a:lnSpc>
                <a:spcPct val="80000"/>
              </a:lnSpc>
              <a:defRPr/>
            </a:pPr>
            <a:r>
              <a:rPr lang="zh-CN" altLang="en-US" sz="2400" dirty="0" smtClean="0"/>
              <a:t>    对招标文件或者资格预审文件的收费应当合理，不得以营利为目的。对于所附的设计文件，招标人可以向投标人酌收押金；对于开标后投标人退还设计文件的，招标人应当向投标人退还押金。</a:t>
            </a:r>
          </a:p>
          <a:p>
            <a:pPr eaLnBrk="1" hangingPunct="1">
              <a:lnSpc>
                <a:spcPct val="80000"/>
              </a:lnSpc>
              <a:defRPr/>
            </a:pPr>
            <a:r>
              <a:rPr lang="zh-CN" altLang="en-US" sz="2400" dirty="0" smtClean="0"/>
              <a:t>    招标文件或者资格预审文件售出后，不予退还。招标人在发布招标公告、发出投标邀请书后或者售出招标文件或资格预审文件后不得擅自终止招标。”</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defRPr/>
            </a:pPr>
            <a:endParaRPr lang="zh-CN" altLang="zh-CN" smtClean="0"/>
          </a:p>
        </p:txBody>
      </p:sp>
      <p:sp>
        <p:nvSpPr>
          <p:cNvPr id="31747" name="Rectangle 3"/>
          <p:cNvSpPr>
            <a:spLocks noGrp="1" noChangeArrowheads="1"/>
          </p:cNvSpPr>
          <p:nvPr>
            <p:ph idx="1"/>
          </p:nvPr>
        </p:nvSpPr>
        <p:spPr/>
        <p:txBody>
          <a:bodyPr/>
          <a:lstStyle/>
          <a:p>
            <a:pPr eaLnBrk="1" hangingPunct="1">
              <a:lnSpc>
                <a:spcPct val="80000"/>
              </a:lnSpc>
              <a:defRPr/>
            </a:pPr>
            <a:r>
              <a:rPr lang="en-US" altLang="zh-CN" sz="2400" dirty="0" smtClean="0"/>
              <a:t>5</a:t>
            </a:r>
            <a:r>
              <a:rPr lang="zh-CN" altLang="en-US" sz="2400" dirty="0" smtClean="0"/>
              <a:t>．资格审查</a:t>
            </a:r>
          </a:p>
          <a:p>
            <a:pPr eaLnBrk="1" hangingPunct="1">
              <a:lnSpc>
                <a:spcPct val="80000"/>
              </a:lnSpc>
              <a:defRPr/>
            </a:pPr>
            <a:r>
              <a:rPr lang="zh-CN" altLang="en-US" sz="2400" dirty="0" smtClean="0"/>
              <a:t>    </a:t>
            </a:r>
            <a:r>
              <a:rPr lang="en-US" altLang="zh-CN" sz="2400" dirty="0" smtClean="0"/>
              <a:t>《</a:t>
            </a:r>
            <a:r>
              <a:rPr lang="zh-CN" altLang="en-US" sz="2400" dirty="0" smtClean="0"/>
              <a:t>招标投标法</a:t>
            </a:r>
            <a:r>
              <a:rPr lang="en-US" altLang="zh-CN" sz="2400" dirty="0" smtClean="0"/>
              <a:t>》</a:t>
            </a:r>
            <a:r>
              <a:rPr lang="zh-CN" altLang="en-US" sz="2400" dirty="0" smtClean="0"/>
              <a:t>规定，招标人可根据招标项目的要求，在招标公告或投标邀请书中，要求潜在投标人提供有关资质证明文件和业绩情况，并对潜在投标人进行资格审查。资格审查分为资格预审和资格后审。资格预审，是指在投标前对潜在投标人进行的资格审查。资格后审，是指在开标后对投标人进行的资格审查。进行资格预审的，一般不再进行资格后审，但招标文件另有规定的除外。招标人不得以不合理的条件限制或者排斥潜在投标人，不得对潜在投标人实行歧视待遇。资格审查主要审查潜在投标人是否符合下列条件。</a:t>
            </a:r>
          </a:p>
          <a:p>
            <a:pPr eaLnBrk="1" hangingPunct="1">
              <a:lnSpc>
                <a:spcPct val="80000"/>
              </a:lnSpc>
              <a:defRPr/>
            </a:pPr>
            <a:r>
              <a:rPr lang="zh-CN" altLang="en-US" sz="2400" dirty="0" smtClean="0"/>
              <a:t>    （</a:t>
            </a:r>
            <a:r>
              <a:rPr lang="en-US" altLang="zh-CN" sz="2400" dirty="0" smtClean="0"/>
              <a:t>1</a:t>
            </a:r>
            <a:r>
              <a:rPr lang="zh-CN" altLang="en-US" sz="2400" dirty="0" smtClean="0"/>
              <a:t>）具有独立订立合同的权利。</a:t>
            </a:r>
          </a:p>
          <a:p>
            <a:pPr eaLnBrk="1" hangingPunct="1">
              <a:lnSpc>
                <a:spcPct val="80000"/>
              </a:lnSpc>
              <a:defRPr/>
            </a:pPr>
            <a:r>
              <a:rPr lang="zh-CN" altLang="en-US" sz="2400" dirty="0" smtClean="0"/>
              <a:t>    （</a:t>
            </a:r>
            <a:r>
              <a:rPr lang="en-US" altLang="zh-CN" sz="2400" dirty="0" smtClean="0"/>
              <a:t>2</a:t>
            </a:r>
            <a:r>
              <a:rPr lang="zh-CN" altLang="en-US" sz="2400" dirty="0" smtClean="0"/>
              <a:t>）具有履行合同的能力，包括专业、技术资格和能力，资金、设备和其他物质设施状况，管理能力，经验、信誉和相应的从业人员。</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endParaRPr lang="zh-CN" altLang="en-US" smtClean="0"/>
          </a:p>
        </p:txBody>
      </p:sp>
      <p:sp>
        <p:nvSpPr>
          <p:cNvPr id="3" name="内容占位符 2"/>
          <p:cNvSpPr>
            <a:spLocks noGrp="1"/>
          </p:cNvSpPr>
          <p:nvPr>
            <p:ph idx="1"/>
          </p:nvPr>
        </p:nvSpPr>
        <p:spPr/>
        <p:txBody>
          <a:bodyPr/>
          <a:lstStyle/>
          <a:p>
            <a:pPr eaLnBrk="1" hangingPunct="1">
              <a:lnSpc>
                <a:spcPct val="80000"/>
              </a:lnSpc>
              <a:defRPr/>
            </a:pPr>
            <a:r>
              <a:rPr lang="zh-CN" altLang="en-US" sz="2400" dirty="0" smtClean="0"/>
              <a:t>    （</a:t>
            </a:r>
            <a:r>
              <a:rPr lang="en-US" altLang="zh-CN" sz="2400" dirty="0" smtClean="0"/>
              <a:t>3</a:t>
            </a:r>
            <a:r>
              <a:rPr lang="zh-CN" altLang="en-US" sz="2400" dirty="0" smtClean="0"/>
              <a:t>）没有处于被责令停业，投标资格被取消，财产被接管、冻结，破产状态。</a:t>
            </a:r>
          </a:p>
          <a:p>
            <a:pPr eaLnBrk="1" hangingPunct="1">
              <a:lnSpc>
                <a:spcPct val="80000"/>
              </a:lnSpc>
              <a:defRPr/>
            </a:pPr>
            <a:r>
              <a:rPr lang="zh-CN" altLang="en-US" sz="2400" dirty="0" smtClean="0"/>
              <a:t>    （</a:t>
            </a:r>
            <a:r>
              <a:rPr lang="en-US" altLang="zh-CN" sz="2400" dirty="0" smtClean="0"/>
              <a:t>4</a:t>
            </a:r>
            <a:r>
              <a:rPr lang="zh-CN" altLang="en-US" sz="2400" dirty="0" smtClean="0"/>
              <a:t>）在最近三年内没有骗取中标和严重违约及重大工程质量问题。</a:t>
            </a:r>
          </a:p>
          <a:p>
            <a:pPr eaLnBrk="1" hangingPunct="1">
              <a:lnSpc>
                <a:spcPct val="80000"/>
              </a:lnSpc>
              <a:defRPr/>
            </a:pPr>
            <a:r>
              <a:rPr lang="zh-CN" altLang="en-US" sz="2400" dirty="0" smtClean="0"/>
              <a:t>    （</a:t>
            </a:r>
            <a:r>
              <a:rPr lang="en-US" altLang="zh-CN" sz="2400" dirty="0" smtClean="0"/>
              <a:t>5</a:t>
            </a:r>
            <a:r>
              <a:rPr lang="zh-CN" altLang="en-US" sz="2400" dirty="0" smtClean="0"/>
              <a:t>）法律、行政法规规定的其他资格条件。</a:t>
            </a:r>
            <a:endParaRPr lang="en-US" altLang="zh-CN" sz="2400" dirty="0" smtClean="0"/>
          </a:p>
          <a:p>
            <a:pPr eaLnBrk="1" hangingPunct="1">
              <a:lnSpc>
                <a:spcPct val="80000"/>
              </a:lnSpc>
              <a:defRPr/>
            </a:pPr>
            <a:r>
              <a:rPr lang="en-US" altLang="zh-CN" sz="2400" dirty="0" smtClean="0"/>
              <a:t>《</a:t>
            </a:r>
            <a:r>
              <a:rPr lang="zh-CN" altLang="en-US" sz="2400" dirty="0" smtClean="0"/>
              <a:t>工程建设项目施工招标投标办法</a:t>
            </a:r>
            <a:r>
              <a:rPr lang="en-US" altLang="zh-CN" sz="2400" dirty="0" smtClean="0"/>
              <a:t>》</a:t>
            </a:r>
            <a:r>
              <a:rPr lang="zh-CN" altLang="en-US" sz="2400" dirty="0" smtClean="0"/>
              <a:t>第</a:t>
            </a:r>
            <a:r>
              <a:rPr lang="en-US" altLang="zh-CN" sz="2400" dirty="0" smtClean="0"/>
              <a:t>19</a:t>
            </a:r>
            <a:r>
              <a:rPr lang="zh-CN" altLang="en-US" sz="2400" dirty="0" smtClean="0"/>
              <a:t>条规定：“经资格预审后，招标人应当向资格预审合格的潜在投标人发出资格预审合格通知书，告知获取招标文件的时间、地点和方法，并同时向资格预审不合格的潜在投标人告知资格预审结果。资格预审不合格的潜在投标人不得参加投标。经资格后审不合格的投标人的投标应作废标处理。”</a:t>
            </a:r>
          </a:p>
          <a:p>
            <a:pPr eaLnBrk="1" hangingPunct="1">
              <a:lnSpc>
                <a:spcPct val="80000"/>
              </a:lnSpc>
              <a:defRPr/>
            </a:pPr>
            <a:endParaRPr lang="zh-CN" altLang="en-US" sz="2400" dirty="0" smtClean="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defRPr/>
            </a:pPr>
            <a:endParaRPr lang="zh-CN" altLang="zh-CN" smtClean="0"/>
          </a:p>
        </p:txBody>
      </p:sp>
      <p:sp>
        <p:nvSpPr>
          <p:cNvPr id="32771" name="Rectangle 3"/>
          <p:cNvSpPr>
            <a:spLocks noGrp="1" noChangeArrowheads="1"/>
          </p:cNvSpPr>
          <p:nvPr>
            <p:ph idx="1"/>
          </p:nvPr>
        </p:nvSpPr>
        <p:spPr>
          <a:xfrm>
            <a:off x="455613" y="1598613"/>
            <a:ext cx="8226425" cy="4725987"/>
          </a:xfrm>
        </p:spPr>
        <p:txBody>
          <a:bodyPr/>
          <a:lstStyle/>
          <a:p>
            <a:pPr eaLnBrk="1" hangingPunct="1">
              <a:lnSpc>
                <a:spcPct val="80000"/>
              </a:lnSpc>
              <a:defRPr/>
            </a:pPr>
            <a:r>
              <a:rPr lang="en-US" altLang="zh-CN" sz="2400" dirty="0" smtClean="0"/>
              <a:t>6</a:t>
            </a:r>
            <a:r>
              <a:rPr lang="zh-CN" altLang="en-US" sz="2400" dirty="0" smtClean="0"/>
              <a:t>．发售招标文件</a:t>
            </a:r>
          </a:p>
          <a:p>
            <a:pPr eaLnBrk="1" hangingPunct="1">
              <a:lnSpc>
                <a:spcPct val="80000"/>
              </a:lnSpc>
              <a:defRPr/>
            </a:pPr>
            <a:r>
              <a:rPr lang="zh-CN" altLang="en-US" sz="2400" dirty="0" smtClean="0"/>
              <a:t>    招标人根据施工招标项目的特点和需要编制招标文件。根据</a:t>
            </a:r>
            <a:r>
              <a:rPr lang="en-US" altLang="zh-CN" sz="2400" dirty="0" smtClean="0"/>
              <a:t>《</a:t>
            </a:r>
            <a:r>
              <a:rPr lang="zh-CN" altLang="en-US" sz="2400" dirty="0" smtClean="0"/>
              <a:t>工程建设项目施工招标投标办法</a:t>
            </a:r>
            <a:r>
              <a:rPr lang="en-US" altLang="zh-CN" sz="2400" dirty="0" smtClean="0"/>
              <a:t>》</a:t>
            </a:r>
            <a:r>
              <a:rPr lang="zh-CN" altLang="en-US" sz="2400" dirty="0" smtClean="0"/>
              <a:t>第</a:t>
            </a:r>
            <a:r>
              <a:rPr lang="en-US" altLang="zh-CN" sz="2400" dirty="0" smtClean="0"/>
              <a:t>24</a:t>
            </a:r>
            <a:r>
              <a:rPr lang="zh-CN" altLang="en-US" sz="2400" dirty="0" smtClean="0"/>
              <a:t>条的规定，招标文件一般包括下列内容。</a:t>
            </a:r>
          </a:p>
          <a:p>
            <a:pPr eaLnBrk="1" hangingPunct="1">
              <a:lnSpc>
                <a:spcPct val="80000"/>
              </a:lnSpc>
              <a:defRPr/>
            </a:pPr>
            <a:r>
              <a:rPr lang="zh-CN" altLang="en-US" sz="2400" dirty="0" smtClean="0"/>
              <a:t>  （</a:t>
            </a:r>
            <a:r>
              <a:rPr lang="en-US" altLang="zh-CN" sz="2400" dirty="0" smtClean="0"/>
              <a:t>1</a:t>
            </a:r>
            <a:r>
              <a:rPr lang="zh-CN" altLang="en-US" sz="2400" dirty="0" smtClean="0"/>
              <a:t>）投标邀请书。</a:t>
            </a:r>
          </a:p>
          <a:p>
            <a:pPr eaLnBrk="1" hangingPunct="1">
              <a:lnSpc>
                <a:spcPct val="80000"/>
              </a:lnSpc>
              <a:defRPr/>
            </a:pPr>
            <a:r>
              <a:rPr lang="zh-CN" altLang="en-US" sz="2400" dirty="0" smtClean="0"/>
              <a:t>  （</a:t>
            </a:r>
            <a:r>
              <a:rPr lang="en-US" altLang="zh-CN" sz="2400" dirty="0" smtClean="0"/>
              <a:t>2</a:t>
            </a:r>
            <a:r>
              <a:rPr lang="zh-CN" altLang="en-US" sz="2400" dirty="0" smtClean="0"/>
              <a:t>）投标人须知。</a:t>
            </a:r>
          </a:p>
          <a:p>
            <a:pPr eaLnBrk="1" hangingPunct="1">
              <a:lnSpc>
                <a:spcPct val="80000"/>
              </a:lnSpc>
              <a:defRPr/>
            </a:pPr>
            <a:r>
              <a:rPr lang="zh-CN" altLang="en-US" sz="2400" dirty="0" smtClean="0"/>
              <a:t>  （</a:t>
            </a:r>
            <a:r>
              <a:rPr lang="en-US" altLang="zh-CN" sz="2400" dirty="0" smtClean="0"/>
              <a:t>3</a:t>
            </a:r>
            <a:r>
              <a:rPr lang="zh-CN" altLang="en-US" sz="2400" dirty="0" smtClean="0"/>
              <a:t>）合同主要条款。</a:t>
            </a:r>
          </a:p>
          <a:p>
            <a:pPr eaLnBrk="1" hangingPunct="1">
              <a:lnSpc>
                <a:spcPct val="80000"/>
              </a:lnSpc>
              <a:defRPr/>
            </a:pPr>
            <a:r>
              <a:rPr lang="zh-CN" altLang="en-US" sz="2400" dirty="0" smtClean="0"/>
              <a:t>  （</a:t>
            </a:r>
            <a:r>
              <a:rPr lang="en-US" altLang="zh-CN" sz="2400" dirty="0" smtClean="0"/>
              <a:t>4</a:t>
            </a:r>
            <a:r>
              <a:rPr lang="zh-CN" altLang="en-US" sz="2400" dirty="0" smtClean="0"/>
              <a:t>）投标文件格式。</a:t>
            </a:r>
          </a:p>
          <a:p>
            <a:pPr eaLnBrk="1" hangingPunct="1">
              <a:lnSpc>
                <a:spcPct val="80000"/>
              </a:lnSpc>
              <a:defRPr/>
            </a:pPr>
            <a:r>
              <a:rPr lang="zh-CN" altLang="en-US" sz="2400" dirty="0" smtClean="0"/>
              <a:t>  （</a:t>
            </a:r>
            <a:r>
              <a:rPr lang="en-US" altLang="zh-CN" sz="2400" dirty="0" smtClean="0"/>
              <a:t>5</a:t>
            </a:r>
            <a:r>
              <a:rPr lang="zh-CN" altLang="en-US" sz="2400" dirty="0" smtClean="0"/>
              <a:t>）采用工程量清单招标的，应当提供工程量清单。</a:t>
            </a:r>
          </a:p>
          <a:p>
            <a:pPr eaLnBrk="1" hangingPunct="1">
              <a:lnSpc>
                <a:spcPct val="80000"/>
              </a:lnSpc>
              <a:defRPr/>
            </a:pPr>
            <a:r>
              <a:rPr lang="zh-CN" altLang="en-US" sz="2400" dirty="0" smtClean="0"/>
              <a:t>  （</a:t>
            </a:r>
            <a:r>
              <a:rPr lang="en-US" altLang="zh-CN" sz="2400" dirty="0" smtClean="0"/>
              <a:t>6</a:t>
            </a:r>
            <a:r>
              <a:rPr lang="zh-CN" altLang="en-US" sz="2400" dirty="0" smtClean="0"/>
              <a:t>）技术条款。</a:t>
            </a:r>
          </a:p>
          <a:p>
            <a:pPr eaLnBrk="1" hangingPunct="1">
              <a:lnSpc>
                <a:spcPct val="80000"/>
              </a:lnSpc>
              <a:defRPr/>
            </a:pPr>
            <a:r>
              <a:rPr lang="zh-CN" altLang="en-US" sz="2400" dirty="0" smtClean="0"/>
              <a:t>  （</a:t>
            </a:r>
            <a:r>
              <a:rPr lang="en-US" altLang="zh-CN" sz="2400" dirty="0" smtClean="0"/>
              <a:t>7</a:t>
            </a:r>
            <a:r>
              <a:rPr lang="zh-CN" altLang="en-US" sz="2400" dirty="0" smtClean="0"/>
              <a:t>）设计图纸。</a:t>
            </a:r>
          </a:p>
          <a:p>
            <a:pPr eaLnBrk="1" hangingPunct="1">
              <a:lnSpc>
                <a:spcPct val="80000"/>
              </a:lnSpc>
              <a:defRPr/>
            </a:pPr>
            <a:r>
              <a:rPr lang="zh-CN" altLang="en-US" sz="2400" dirty="0" smtClean="0"/>
              <a:t>  （</a:t>
            </a:r>
            <a:r>
              <a:rPr lang="en-US" altLang="zh-CN" sz="2400" dirty="0" smtClean="0"/>
              <a:t>8</a:t>
            </a:r>
            <a:r>
              <a:rPr lang="zh-CN" altLang="en-US" sz="2400" dirty="0" smtClean="0"/>
              <a:t>）评标标准和方法。</a:t>
            </a:r>
          </a:p>
          <a:p>
            <a:pPr eaLnBrk="1" hangingPunct="1">
              <a:lnSpc>
                <a:spcPct val="80000"/>
              </a:lnSpc>
              <a:defRPr/>
            </a:pPr>
            <a:r>
              <a:rPr lang="zh-CN" altLang="en-US" sz="2400" dirty="0" smtClean="0"/>
              <a:t>  （</a:t>
            </a:r>
            <a:r>
              <a:rPr lang="en-US" altLang="zh-CN" sz="2400" dirty="0" smtClean="0"/>
              <a:t>9</a:t>
            </a:r>
            <a:r>
              <a:rPr lang="zh-CN" altLang="en-US" sz="2400" dirty="0" smtClean="0"/>
              <a:t>）投标辅助材料。</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defRPr/>
            </a:pPr>
            <a:endParaRPr lang="zh-CN" altLang="zh-CN" smtClean="0"/>
          </a:p>
        </p:txBody>
      </p:sp>
      <p:sp>
        <p:nvSpPr>
          <p:cNvPr id="33795" name="Rectangle 3"/>
          <p:cNvSpPr>
            <a:spLocks noGrp="1" noChangeArrowheads="1"/>
          </p:cNvSpPr>
          <p:nvPr>
            <p:ph idx="1"/>
          </p:nvPr>
        </p:nvSpPr>
        <p:spPr/>
        <p:txBody>
          <a:bodyPr/>
          <a:lstStyle/>
          <a:p>
            <a:pPr eaLnBrk="1" hangingPunct="1">
              <a:lnSpc>
                <a:spcPct val="80000"/>
              </a:lnSpc>
              <a:defRPr/>
            </a:pPr>
            <a:r>
              <a:rPr lang="zh-CN" altLang="en-US" sz="2400" smtClean="0"/>
              <a:t>招标人应当在招标文件中规定实质性要求和条件，并用醒目的方式标明。招标文件要明确规定评标时除价格以外的所有评标因素，以及如何将这些因素量化或者据以进行评估。在评标过程中，不得改变招标文件中规定的评标标准、方法和中标条件。</a:t>
            </a:r>
          </a:p>
          <a:p>
            <a:pPr eaLnBrk="1" hangingPunct="1">
              <a:lnSpc>
                <a:spcPct val="80000"/>
              </a:lnSpc>
              <a:defRPr/>
            </a:pPr>
            <a:r>
              <a:rPr lang="zh-CN" altLang="en-US" sz="2400" smtClean="0"/>
              <a:t>    招标文件、图纸和有关技术资料发售给通过资格预审获得投标资格的投标单位，投标单位收到招标文件、图纸和有关技术资料后，应认真核对，核对无误后以书面形式予以确认。</a:t>
            </a:r>
          </a:p>
          <a:p>
            <a:pPr eaLnBrk="1" hangingPunct="1">
              <a:lnSpc>
                <a:spcPct val="80000"/>
              </a:lnSpc>
              <a:defRPr/>
            </a:pPr>
            <a:r>
              <a:rPr lang="zh-CN" altLang="en-US" sz="2400" smtClean="0"/>
              <a:t>    需要注意的是，</a:t>
            </a:r>
            <a:r>
              <a:rPr lang="en-US" altLang="zh-CN" sz="2400" smtClean="0"/>
              <a:t>《</a:t>
            </a:r>
            <a:r>
              <a:rPr lang="zh-CN" altLang="en-US" sz="2400" smtClean="0"/>
              <a:t>招标投标法</a:t>
            </a:r>
            <a:r>
              <a:rPr lang="en-US" altLang="zh-CN" sz="2400" smtClean="0"/>
              <a:t>》</a:t>
            </a:r>
            <a:r>
              <a:rPr lang="zh-CN" altLang="en-US" sz="2400" smtClean="0"/>
              <a:t>第</a:t>
            </a:r>
            <a:r>
              <a:rPr lang="en-US" altLang="zh-CN" sz="2400" smtClean="0"/>
              <a:t>23</a:t>
            </a:r>
            <a:r>
              <a:rPr lang="zh-CN" altLang="en-US" sz="2400" smtClean="0"/>
              <a:t>条规定：“招标人对已发出的招标文件进行必要的澄清或者修改的，应当在招标文件要求提交投标文件截止时间至少十五日前，以书面形式通知所有招标文件收受人。该澄清或者修改的内容为招标文件的组成部分。”</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defRPr/>
            </a:pPr>
            <a:endParaRPr lang="zh-CN" altLang="zh-CN" smtClean="0"/>
          </a:p>
        </p:txBody>
      </p:sp>
      <p:sp>
        <p:nvSpPr>
          <p:cNvPr id="13315" name="Rectangle 3"/>
          <p:cNvSpPr>
            <a:spLocks noGrp="1" noChangeArrowheads="1"/>
          </p:cNvSpPr>
          <p:nvPr>
            <p:ph idx="1"/>
          </p:nvPr>
        </p:nvSpPr>
        <p:spPr>
          <a:xfrm>
            <a:off x="457200" y="1371600"/>
            <a:ext cx="8229600" cy="3124200"/>
          </a:xfrm>
        </p:spPr>
        <p:txBody>
          <a:bodyPr>
            <a:normAutofit lnSpcReduction="10000"/>
          </a:bodyPr>
          <a:lstStyle/>
          <a:p>
            <a:r>
              <a:rPr lang="en-US" sz="2000" dirty="0" smtClean="0"/>
              <a:t> </a:t>
            </a:r>
            <a:r>
              <a:rPr lang="zh-CN" altLang="en-US" sz="2000" dirty="0" smtClean="0"/>
              <a:t>二、评标方法</a:t>
            </a:r>
          </a:p>
          <a:p>
            <a:r>
              <a:rPr lang="en-US" sz="2000" dirty="0" smtClean="0"/>
              <a:t>    (1)</a:t>
            </a:r>
            <a:r>
              <a:rPr lang="zh-CN" altLang="en-US" sz="2000" dirty="0" smtClean="0"/>
              <a:t>由评标委员会专家对投标人的资质与技术能力、经验与信誉以及技术方案的先进性、成熟性与可行性分项打分，去掉最高分和最底分之后，取其平均分作为该评估项的得分。</a:t>
            </a:r>
          </a:p>
          <a:p>
            <a:r>
              <a:rPr lang="en-US" sz="2000" dirty="0" smtClean="0"/>
              <a:t>    (2)</a:t>
            </a:r>
            <a:r>
              <a:rPr lang="zh-CN" altLang="en-US" sz="2000" dirty="0" smtClean="0"/>
              <a:t>通过计算得到投标人的报价得分。</a:t>
            </a:r>
          </a:p>
          <a:p>
            <a:r>
              <a:rPr lang="en-US" sz="2000" dirty="0" smtClean="0"/>
              <a:t>    (3)</a:t>
            </a:r>
            <a:r>
              <a:rPr lang="zh-CN" altLang="en-US" sz="2000" dirty="0" smtClean="0"/>
              <a:t>将各评估项得分与其权重相乘。</a:t>
            </a:r>
          </a:p>
          <a:p>
            <a:r>
              <a:rPr lang="en-US" sz="2000" dirty="0" smtClean="0"/>
              <a:t>    (4)</a:t>
            </a:r>
            <a:r>
              <a:rPr lang="zh-CN" altLang="en-US" sz="2000" dirty="0" smtClean="0"/>
              <a:t>将以上乘积求和得到投标人的总分数。</a:t>
            </a:r>
          </a:p>
          <a:p>
            <a:r>
              <a:rPr lang="zh-CN" altLang="en-US" sz="2000" dirty="0" smtClean="0"/>
              <a:t>具体如表</a:t>
            </a:r>
            <a:r>
              <a:rPr lang="en-US" sz="2000" dirty="0" smtClean="0"/>
              <a:t>2-2</a:t>
            </a:r>
            <a:r>
              <a:rPr lang="zh-CN" altLang="en-US" sz="2000" dirty="0" smtClean="0"/>
              <a:t>所示。</a:t>
            </a:r>
          </a:p>
          <a:p>
            <a:r>
              <a:rPr lang="zh-CN" altLang="en-US" sz="2000" dirty="0" smtClean="0"/>
              <a:t>表</a:t>
            </a:r>
            <a:r>
              <a:rPr lang="en-US" sz="2000" dirty="0" smtClean="0"/>
              <a:t>2-2 </a:t>
            </a:r>
            <a:r>
              <a:rPr lang="zh-CN" altLang="en-US" sz="2000" dirty="0" smtClean="0"/>
              <a:t>计算方式</a:t>
            </a:r>
          </a:p>
        </p:txBody>
      </p:sp>
      <p:graphicFrame>
        <p:nvGraphicFramePr>
          <p:cNvPr id="4" name="表格 3"/>
          <p:cNvGraphicFramePr>
            <a:graphicFrameLocks noGrp="1"/>
          </p:cNvGraphicFramePr>
          <p:nvPr/>
        </p:nvGraphicFramePr>
        <p:xfrm>
          <a:off x="457200" y="4176422"/>
          <a:ext cx="8382000" cy="2529178"/>
        </p:xfrm>
        <a:graphic>
          <a:graphicData uri="http://schemas.openxmlformats.org/drawingml/2006/table">
            <a:tbl>
              <a:tblPr/>
              <a:tblGrid>
                <a:gridCol w="4191000"/>
                <a:gridCol w="4191000"/>
              </a:tblGrid>
              <a:tr h="406790">
                <a:tc>
                  <a:txBody>
                    <a:bodyPr/>
                    <a:lstStyle/>
                    <a:p>
                      <a:pPr algn="just">
                        <a:spcAft>
                          <a:spcPts val="0"/>
                        </a:spcAft>
                      </a:pPr>
                      <a:r>
                        <a:rPr lang="en-US" sz="2000" kern="100">
                          <a:latin typeface="Times New Roman"/>
                          <a:ea typeface="仿宋_GB2312"/>
                          <a:cs typeface="Times New Roman"/>
                        </a:rPr>
                        <a:t>X</a:t>
                      </a:r>
                      <a:endParaRPr lang="zh-CN" sz="2000" kern="100">
                        <a:latin typeface="Times New Roman"/>
                        <a:ea typeface="宋体"/>
                        <a:cs typeface="Times New Roman"/>
                      </a:endParaRPr>
                    </a:p>
                  </a:txBody>
                  <a:tcPr marL="68310" marR="6831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kern="100">
                          <a:latin typeface="Times New Roman"/>
                          <a:ea typeface="仿宋_GB2312"/>
                          <a:cs typeface="Times New Roman"/>
                        </a:rPr>
                        <a:t>P</a:t>
                      </a:r>
                      <a:endParaRPr lang="zh-CN" sz="2000" kern="100">
                        <a:latin typeface="Times New Roman"/>
                        <a:ea typeface="宋体"/>
                        <a:cs typeface="Times New Roman"/>
                      </a:endParaRPr>
                    </a:p>
                  </a:txBody>
                  <a:tcPr marL="68310" marR="6831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6790">
                <a:tc>
                  <a:txBody>
                    <a:bodyPr/>
                    <a:lstStyle/>
                    <a:p>
                      <a:pPr algn="just">
                        <a:spcAft>
                          <a:spcPts val="0"/>
                        </a:spcAft>
                      </a:pPr>
                      <a:r>
                        <a:rPr lang="en-US" sz="2000" kern="100">
                          <a:latin typeface="Times New Roman"/>
                          <a:ea typeface="仿宋_GB2312"/>
                          <a:cs typeface="Times New Roman"/>
                        </a:rPr>
                        <a:t>X</a:t>
                      </a:r>
                      <a:r>
                        <a:rPr lang="zh-CN" sz="2000" kern="100">
                          <a:latin typeface="Times New Roman"/>
                          <a:ea typeface="仿宋_GB2312"/>
                          <a:cs typeface="Times New Roman"/>
                        </a:rPr>
                        <a:t>＞</a:t>
                      </a:r>
                      <a:r>
                        <a:rPr lang="en-US" sz="2000" kern="100">
                          <a:latin typeface="Times New Roman"/>
                          <a:ea typeface="仿宋_GB2312"/>
                          <a:cs typeface="Times New Roman"/>
                        </a:rPr>
                        <a:t>3%</a:t>
                      </a:r>
                      <a:endParaRPr lang="zh-CN" sz="2000" kern="100">
                        <a:latin typeface="Times New Roman"/>
                        <a:ea typeface="宋体"/>
                        <a:cs typeface="Times New Roman"/>
                      </a:endParaRPr>
                    </a:p>
                  </a:txBody>
                  <a:tcPr marL="68310" marR="6831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kern="100">
                          <a:latin typeface="Times New Roman"/>
                          <a:ea typeface="仿宋_GB2312"/>
                          <a:cs typeface="Times New Roman"/>
                        </a:rPr>
                        <a:t>100-400X</a:t>
                      </a:r>
                      <a:endParaRPr lang="zh-CN" sz="2000" kern="100">
                        <a:latin typeface="Times New Roman"/>
                        <a:ea typeface="宋体"/>
                        <a:cs typeface="Times New Roman"/>
                      </a:endParaRPr>
                    </a:p>
                  </a:txBody>
                  <a:tcPr marL="68310" marR="6831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6790">
                <a:tc>
                  <a:txBody>
                    <a:bodyPr/>
                    <a:lstStyle/>
                    <a:p>
                      <a:pPr algn="just">
                        <a:spcAft>
                          <a:spcPts val="0"/>
                        </a:spcAft>
                      </a:pPr>
                      <a:r>
                        <a:rPr lang="en-US" sz="2000" kern="100">
                          <a:latin typeface="Times New Roman"/>
                          <a:ea typeface="仿宋_GB2312"/>
                          <a:cs typeface="Times New Roman"/>
                        </a:rPr>
                        <a:t>0</a:t>
                      </a:r>
                      <a:r>
                        <a:rPr lang="zh-CN" sz="2000" kern="100">
                          <a:latin typeface="Times New Roman"/>
                          <a:ea typeface="仿宋_GB2312"/>
                          <a:cs typeface="Times New Roman"/>
                        </a:rPr>
                        <a:t>＜</a:t>
                      </a:r>
                      <a:r>
                        <a:rPr lang="en-US" sz="2000" kern="100">
                          <a:latin typeface="Times New Roman"/>
                          <a:ea typeface="仿宋_GB2312"/>
                          <a:cs typeface="Times New Roman"/>
                        </a:rPr>
                        <a:t>X≤3%</a:t>
                      </a:r>
                      <a:endParaRPr lang="zh-CN" sz="2000" kern="100">
                        <a:latin typeface="Times New Roman"/>
                        <a:ea typeface="宋体"/>
                        <a:cs typeface="Times New Roman"/>
                      </a:endParaRPr>
                    </a:p>
                  </a:txBody>
                  <a:tcPr marL="68310" marR="6831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kern="100">
                          <a:latin typeface="Times New Roman"/>
                          <a:ea typeface="仿宋_GB2312"/>
                          <a:cs typeface="Times New Roman"/>
                        </a:rPr>
                        <a:t>100-300X</a:t>
                      </a:r>
                      <a:endParaRPr lang="zh-CN" sz="2000" kern="100">
                        <a:latin typeface="Times New Roman"/>
                        <a:ea typeface="宋体"/>
                        <a:cs typeface="Times New Roman"/>
                      </a:endParaRPr>
                    </a:p>
                  </a:txBody>
                  <a:tcPr marL="68310" marR="6831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6790">
                <a:tc>
                  <a:txBody>
                    <a:bodyPr/>
                    <a:lstStyle/>
                    <a:p>
                      <a:pPr algn="just">
                        <a:spcAft>
                          <a:spcPts val="0"/>
                        </a:spcAft>
                      </a:pPr>
                      <a:r>
                        <a:rPr lang="en-US" sz="2000" kern="100">
                          <a:latin typeface="Times New Roman"/>
                          <a:ea typeface="仿宋_GB2312"/>
                          <a:cs typeface="Times New Roman"/>
                        </a:rPr>
                        <a:t>X</a:t>
                      </a:r>
                      <a:r>
                        <a:rPr lang="zh-CN" sz="2000" kern="100">
                          <a:latin typeface="Times New Roman"/>
                          <a:ea typeface="仿宋_GB2312"/>
                          <a:cs typeface="Times New Roman"/>
                        </a:rPr>
                        <a:t>＝</a:t>
                      </a:r>
                      <a:r>
                        <a:rPr lang="en-US" sz="2000" kern="100">
                          <a:latin typeface="Times New Roman"/>
                          <a:ea typeface="仿宋_GB2312"/>
                          <a:cs typeface="Times New Roman"/>
                        </a:rPr>
                        <a:t>0</a:t>
                      </a:r>
                      <a:endParaRPr lang="zh-CN" sz="2000" kern="100">
                        <a:latin typeface="Times New Roman"/>
                        <a:ea typeface="宋体"/>
                        <a:cs typeface="Times New Roman"/>
                      </a:endParaRPr>
                    </a:p>
                  </a:txBody>
                  <a:tcPr marL="68310" marR="6831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kern="100">
                          <a:latin typeface="Times New Roman"/>
                          <a:ea typeface="仿宋_GB2312"/>
                          <a:cs typeface="Times New Roman"/>
                        </a:rPr>
                        <a:t>100</a:t>
                      </a:r>
                      <a:endParaRPr lang="zh-CN" sz="2000" kern="100">
                        <a:latin typeface="Times New Roman"/>
                        <a:ea typeface="宋体"/>
                        <a:cs typeface="Times New Roman"/>
                      </a:endParaRPr>
                    </a:p>
                  </a:txBody>
                  <a:tcPr marL="68310" marR="6831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6790">
                <a:tc>
                  <a:txBody>
                    <a:bodyPr/>
                    <a:lstStyle/>
                    <a:p>
                      <a:pPr algn="just">
                        <a:spcAft>
                          <a:spcPts val="0"/>
                        </a:spcAft>
                      </a:pPr>
                      <a:r>
                        <a:rPr lang="en-US" sz="2000" kern="100">
                          <a:latin typeface="Times New Roman"/>
                          <a:ea typeface="仿宋_GB2312"/>
                          <a:cs typeface="Times New Roman"/>
                        </a:rPr>
                        <a:t>-5%≤X</a:t>
                      </a:r>
                      <a:r>
                        <a:rPr lang="zh-CN" sz="2000" kern="100">
                          <a:latin typeface="Times New Roman"/>
                          <a:ea typeface="仿宋_GB2312"/>
                          <a:cs typeface="Times New Roman"/>
                        </a:rPr>
                        <a:t>＜</a:t>
                      </a:r>
                      <a:r>
                        <a:rPr lang="en-US" sz="2000" kern="100">
                          <a:latin typeface="Times New Roman"/>
                          <a:ea typeface="仿宋_GB2312"/>
                          <a:cs typeface="Times New Roman"/>
                        </a:rPr>
                        <a:t>0</a:t>
                      </a:r>
                      <a:endParaRPr lang="zh-CN" sz="2000" kern="100">
                        <a:latin typeface="Times New Roman"/>
                        <a:ea typeface="宋体"/>
                        <a:cs typeface="Times New Roman"/>
                      </a:endParaRPr>
                    </a:p>
                  </a:txBody>
                  <a:tcPr marL="68310" marR="6831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kern="100" dirty="0">
                          <a:latin typeface="Times New Roman"/>
                          <a:ea typeface="仿宋_GB2312"/>
                          <a:cs typeface="Times New Roman"/>
                        </a:rPr>
                        <a:t>100+100X</a:t>
                      </a:r>
                      <a:endParaRPr lang="zh-CN" sz="2000" kern="100" dirty="0">
                        <a:latin typeface="Times New Roman"/>
                        <a:ea typeface="宋体"/>
                        <a:cs typeface="Times New Roman"/>
                      </a:endParaRPr>
                    </a:p>
                  </a:txBody>
                  <a:tcPr marL="68310" marR="6831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5228">
                <a:tc>
                  <a:txBody>
                    <a:bodyPr/>
                    <a:lstStyle/>
                    <a:p>
                      <a:pPr algn="just">
                        <a:spcAft>
                          <a:spcPts val="0"/>
                        </a:spcAft>
                      </a:pPr>
                      <a:r>
                        <a:rPr lang="en-US" sz="2000" kern="100">
                          <a:latin typeface="Times New Roman"/>
                          <a:ea typeface="仿宋_GB2312"/>
                          <a:cs typeface="Times New Roman"/>
                        </a:rPr>
                        <a:t>X</a:t>
                      </a:r>
                      <a:r>
                        <a:rPr lang="zh-CN" sz="2000" kern="100">
                          <a:latin typeface="Times New Roman"/>
                          <a:ea typeface="仿宋_GB2312"/>
                          <a:cs typeface="Times New Roman"/>
                        </a:rPr>
                        <a:t>＜</a:t>
                      </a:r>
                      <a:r>
                        <a:rPr lang="en-US" sz="2000" kern="100">
                          <a:latin typeface="Times New Roman"/>
                          <a:ea typeface="仿宋_GB2312"/>
                          <a:cs typeface="Times New Roman"/>
                        </a:rPr>
                        <a:t>-5%</a:t>
                      </a:r>
                      <a:endParaRPr lang="zh-CN" sz="2000" kern="100">
                        <a:latin typeface="Times New Roman"/>
                        <a:ea typeface="宋体"/>
                        <a:cs typeface="Times New Roman"/>
                      </a:endParaRPr>
                    </a:p>
                  </a:txBody>
                  <a:tcPr marL="68310" marR="6831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kern="100" dirty="0">
                          <a:latin typeface="Times New Roman"/>
                          <a:ea typeface="仿宋_GB2312"/>
                          <a:cs typeface="Times New Roman"/>
                        </a:rPr>
                        <a:t>100+200X</a:t>
                      </a:r>
                      <a:endParaRPr lang="zh-CN" sz="2000" kern="100" dirty="0">
                        <a:latin typeface="Times New Roman"/>
                        <a:ea typeface="宋体"/>
                        <a:cs typeface="Times New Roman"/>
                      </a:endParaRPr>
                    </a:p>
                  </a:txBody>
                  <a:tcPr marL="68310" marR="6831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defRPr/>
            </a:pPr>
            <a:endParaRPr lang="zh-CN" altLang="zh-CN" smtClean="0"/>
          </a:p>
        </p:txBody>
      </p:sp>
      <p:sp>
        <p:nvSpPr>
          <p:cNvPr id="34819" name="Rectangle 3"/>
          <p:cNvSpPr>
            <a:spLocks noGrp="1" noChangeArrowheads="1"/>
          </p:cNvSpPr>
          <p:nvPr>
            <p:ph idx="1"/>
          </p:nvPr>
        </p:nvSpPr>
        <p:spPr>
          <a:xfrm>
            <a:off x="455613" y="1447800"/>
            <a:ext cx="8226425" cy="4497388"/>
          </a:xfrm>
        </p:spPr>
        <p:txBody>
          <a:bodyPr/>
          <a:lstStyle/>
          <a:p>
            <a:pPr eaLnBrk="1" hangingPunct="1">
              <a:lnSpc>
                <a:spcPct val="80000"/>
              </a:lnSpc>
              <a:defRPr/>
            </a:pPr>
            <a:r>
              <a:rPr lang="en-US" altLang="zh-CN" sz="2400" dirty="0" smtClean="0"/>
              <a:t> 7</a:t>
            </a:r>
            <a:r>
              <a:rPr lang="zh-CN" altLang="en-US" sz="2400" dirty="0" smtClean="0"/>
              <a:t>．组织勘察现场</a:t>
            </a:r>
          </a:p>
          <a:p>
            <a:pPr eaLnBrk="1" hangingPunct="1">
              <a:lnSpc>
                <a:spcPct val="80000"/>
              </a:lnSpc>
              <a:defRPr/>
            </a:pPr>
            <a:r>
              <a:rPr lang="zh-CN" altLang="en-US" sz="2400" dirty="0" smtClean="0"/>
              <a:t>  招标单位根据招标项目的具体情况，可以组织投标单位进行现场勘察，目的是让投标人了解周围环境和工程场地情况，以获取投标人认为有必要的信息。潜在投标人依据招标人介绍的情况做出的判断和决策，由投标人自行负责。招标人不得单独或者分别组织任何一个投标人进行现场踏勘。为便于投标单位提出问题并得到解答，勘察现场一般安排在投标预备会的前</a:t>
            </a:r>
            <a:r>
              <a:rPr lang="en-US" altLang="zh-CN" sz="2400" dirty="0" smtClean="0"/>
              <a:t>1</a:t>
            </a:r>
            <a:r>
              <a:rPr lang="zh-CN" altLang="en-US" sz="2400" dirty="0" smtClean="0"/>
              <a:t>～</a:t>
            </a:r>
            <a:r>
              <a:rPr lang="en-US" altLang="zh-CN" sz="2400" dirty="0" smtClean="0"/>
              <a:t>2</a:t>
            </a:r>
            <a:r>
              <a:rPr lang="zh-CN" altLang="en-US" sz="2400" dirty="0" smtClean="0"/>
              <a:t>天。投标单位若在勘察现场有疑问，应在投标预备会前以书面形式向招标单位提出。</a:t>
            </a:r>
          </a:p>
          <a:p>
            <a:pPr eaLnBrk="1" hangingPunct="1">
              <a:lnSpc>
                <a:spcPct val="80000"/>
              </a:lnSpc>
              <a:defRPr/>
            </a:pPr>
            <a:r>
              <a:rPr lang="zh-CN" altLang="en-US" sz="2400" dirty="0" smtClean="0"/>
              <a:t> 　 </a:t>
            </a:r>
            <a:r>
              <a:rPr lang="en-US" altLang="zh-CN" sz="2400" dirty="0" smtClean="0"/>
              <a:t>8</a:t>
            </a:r>
            <a:r>
              <a:rPr lang="zh-CN" altLang="en-US" sz="2400" dirty="0" smtClean="0"/>
              <a:t>．组织投标预备会</a:t>
            </a:r>
          </a:p>
          <a:p>
            <a:pPr eaLnBrk="1" hangingPunct="1">
              <a:lnSpc>
                <a:spcPct val="80000"/>
              </a:lnSpc>
              <a:defRPr/>
            </a:pPr>
            <a:r>
              <a:rPr lang="zh-CN" altLang="en-US" sz="2400" dirty="0" smtClean="0"/>
              <a:t> 　 投标预备会的目的在于澄清招标文件中的疑问，解答投标单位对招标文件和勘察现场中所提出的问题。在投标预备会上还应对图纸进行交底和解释。</a:t>
            </a:r>
          </a:p>
          <a:p>
            <a:pPr eaLnBrk="1" hangingPunct="1">
              <a:lnSpc>
                <a:spcPct val="80000"/>
              </a:lnSpc>
              <a:defRPr/>
            </a:pPr>
            <a:r>
              <a:rPr lang="zh-CN" altLang="en-US" sz="2400" dirty="0" smtClean="0"/>
              <a:t>    投标预备会结束后，由招标单位整理会议记录和解答内容，报招标管理机构核准同意后，尽快以书面形式将问题及解答送到所有获得招标文件的投标单位，该解答的内容为招标文件的组成部分。</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defRPr/>
            </a:pPr>
            <a:r>
              <a:rPr lang="en-US" altLang="zh-CN" sz="4000" b="1" smtClean="0"/>
              <a:t>2.2</a:t>
            </a:r>
            <a:r>
              <a:rPr lang="zh-CN" altLang="en-US" sz="4000" b="1" smtClean="0"/>
              <a:t>招标的程序</a:t>
            </a:r>
            <a:br>
              <a:rPr lang="zh-CN" altLang="en-US" sz="4000" b="1" smtClean="0"/>
            </a:br>
            <a:endParaRPr lang="zh-CN" altLang="en-US" sz="4000" b="1" smtClean="0"/>
          </a:p>
        </p:txBody>
      </p:sp>
      <p:sp>
        <p:nvSpPr>
          <p:cNvPr id="35843" name="Rectangle 3"/>
          <p:cNvSpPr>
            <a:spLocks noGrp="1" noChangeArrowheads="1"/>
          </p:cNvSpPr>
          <p:nvPr>
            <p:ph idx="1"/>
          </p:nvPr>
        </p:nvSpPr>
        <p:spPr>
          <a:xfrm>
            <a:off x="455613" y="1447800"/>
            <a:ext cx="8226425" cy="5181600"/>
          </a:xfrm>
        </p:spPr>
        <p:txBody>
          <a:bodyPr/>
          <a:lstStyle/>
          <a:p>
            <a:pPr algn="just" eaLnBrk="1" hangingPunct="1">
              <a:lnSpc>
                <a:spcPct val="80000"/>
              </a:lnSpc>
              <a:defRPr/>
            </a:pPr>
            <a:r>
              <a:rPr lang="en-US" altLang="zh-CN" sz="2400" dirty="0" smtClean="0"/>
              <a:t> </a:t>
            </a:r>
            <a:r>
              <a:rPr lang="en-US" altLang="zh-CN" sz="2400" b="1" dirty="0" smtClean="0"/>
              <a:t>2.2.1</a:t>
            </a:r>
            <a:r>
              <a:rPr lang="zh-CN" altLang="en-US" sz="2400" b="1" dirty="0" smtClean="0"/>
              <a:t>招标流程</a:t>
            </a:r>
          </a:p>
          <a:p>
            <a:pPr eaLnBrk="1" hangingPunct="1">
              <a:lnSpc>
                <a:spcPct val="80000"/>
              </a:lnSpc>
              <a:defRPr/>
            </a:pPr>
            <a:r>
              <a:rPr lang="zh-CN" altLang="en-US" sz="2400" dirty="0" smtClean="0"/>
              <a:t>①成立招标组织，由招标人自行招标或委托招标。</a:t>
            </a:r>
          </a:p>
          <a:p>
            <a:pPr eaLnBrk="1" hangingPunct="1">
              <a:lnSpc>
                <a:spcPct val="80000"/>
              </a:lnSpc>
              <a:defRPr/>
            </a:pPr>
            <a:r>
              <a:rPr lang="zh-CN" altLang="en-US" sz="2400" dirty="0" smtClean="0"/>
              <a:t>②编制招标文件和招标标底（如果有）。</a:t>
            </a:r>
          </a:p>
          <a:p>
            <a:pPr eaLnBrk="1" hangingPunct="1">
              <a:lnSpc>
                <a:spcPct val="80000"/>
              </a:lnSpc>
              <a:defRPr/>
            </a:pPr>
            <a:r>
              <a:rPr lang="zh-CN" altLang="en-US" sz="2400" dirty="0" smtClean="0"/>
              <a:t>③发布招标公告或发出投标邀请书。</a:t>
            </a:r>
          </a:p>
          <a:p>
            <a:pPr eaLnBrk="1" hangingPunct="1">
              <a:lnSpc>
                <a:spcPct val="80000"/>
              </a:lnSpc>
              <a:defRPr/>
            </a:pPr>
            <a:r>
              <a:rPr lang="zh-CN" altLang="en-US" sz="2400" dirty="0" smtClean="0"/>
              <a:t>④对潜在投标人进行资格审查，并将审查结果通知各潜在投标人。</a:t>
            </a:r>
          </a:p>
          <a:p>
            <a:pPr eaLnBrk="1" hangingPunct="1">
              <a:lnSpc>
                <a:spcPct val="80000"/>
              </a:lnSpc>
              <a:defRPr/>
            </a:pPr>
            <a:r>
              <a:rPr lang="zh-CN" altLang="en-US" sz="2400" dirty="0" smtClean="0"/>
              <a:t>⑤发售招标文件。</a:t>
            </a:r>
          </a:p>
          <a:p>
            <a:pPr eaLnBrk="1" hangingPunct="1">
              <a:lnSpc>
                <a:spcPct val="80000"/>
              </a:lnSpc>
              <a:defRPr/>
            </a:pPr>
            <a:r>
              <a:rPr lang="zh-CN" altLang="en-US" sz="2400" dirty="0" smtClean="0"/>
              <a:t>⑥组织投标人踏勘现场，并对招标文件答疑。</a:t>
            </a:r>
          </a:p>
          <a:p>
            <a:pPr eaLnBrk="1" hangingPunct="1">
              <a:lnSpc>
                <a:spcPct val="80000"/>
              </a:lnSpc>
              <a:defRPr/>
            </a:pPr>
            <a:r>
              <a:rPr lang="zh-CN" altLang="en-US" sz="2400" dirty="0" smtClean="0"/>
              <a:t>⑦确定投标人编制投标文件所需要的合理时间。</a:t>
            </a:r>
          </a:p>
          <a:p>
            <a:pPr eaLnBrk="1" hangingPunct="1">
              <a:lnSpc>
                <a:spcPct val="80000"/>
              </a:lnSpc>
              <a:defRPr/>
            </a:pPr>
            <a:r>
              <a:rPr lang="zh-CN" altLang="en-US" sz="2400" dirty="0" smtClean="0"/>
              <a:t>⑧接受投标书。</a:t>
            </a:r>
          </a:p>
          <a:p>
            <a:pPr eaLnBrk="1" hangingPunct="1">
              <a:lnSpc>
                <a:spcPct val="80000"/>
              </a:lnSpc>
              <a:defRPr/>
            </a:pPr>
            <a:r>
              <a:rPr lang="zh-CN" altLang="en-US" sz="2400" dirty="0" smtClean="0"/>
              <a:t>⑨开标。</a:t>
            </a:r>
          </a:p>
          <a:p>
            <a:pPr eaLnBrk="1" hangingPunct="1">
              <a:lnSpc>
                <a:spcPct val="80000"/>
              </a:lnSpc>
              <a:defRPr/>
            </a:pPr>
            <a:r>
              <a:rPr lang="zh-CN" altLang="en-US" sz="2400" dirty="0" smtClean="0"/>
              <a:t>⑩评标。</a:t>
            </a:r>
          </a:p>
          <a:p>
            <a:pPr eaLnBrk="1" hangingPunct="1">
              <a:lnSpc>
                <a:spcPct val="80000"/>
              </a:lnSpc>
              <a:defRPr/>
            </a:pPr>
            <a:r>
              <a:rPr lang="zh-CN" altLang="en-US" sz="2400" dirty="0" smtClean="0"/>
              <a:t>⑩定标，签发中标通知书。</a:t>
            </a:r>
          </a:p>
          <a:p>
            <a:pPr eaLnBrk="1" hangingPunct="1">
              <a:lnSpc>
                <a:spcPct val="80000"/>
              </a:lnSpc>
              <a:defRPr/>
            </a:pPr>
            <a:r>
              <a:rPr lang="zh-CN" altLang="en-US" sz="2400" dirty="0" smtClean="0"/>
              <a:t>⑥签订合同。</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defRPr/>
            </a:pPr>
            <a:endParaRPr lang="zh-CN" altLang="zh-CN" smtClean="0"/>
          </a:p>
        </p:txBody>
      </p:sp>
      <p:sp>
        <p:nvSpPr>
          <p:cNvPr id="36867" name="Rectangle 3"/>
          <p:cNvSpPr>
            <a:spLocks noGrp="1" noChangeArrowheads="1"/>
          </p:cNvSpPr>
          <p:nvPr>
            <p:ph idx="1"/>
          </p:nvPr>
        </p:nvSpPr>
        <p:spPr/>
        <p:txBody>
          <a:bodyPr/>
          <a:lstStyle/>
          <a:p>
            <a:pPr eaLnBrk="1" hangingPunct="1">
              <a:defRPr/>
            </a:pPr>
            <a:r>
              <a:rPr lang="zh-CN" altLang="en-US" smtClean="0"/>
              <a:t>招标程序如图</a:t>
            </a:r>
            <a:r>
              <a:rPr lang="en-US" altLang="zh-CN" smtClean="0"/>
              <a:t>2-1</a:t>
            </a:r>
            <a:r>
              <a:rPr lang="zh-CN" altLang="en-US" smtClean="0"/>
              <a:t>所示。</a:t>
            </a:r>
          </a:p>
          <a:p>
            <a:pPr eaLnBrk="1" hangingPunct="1">
              <a:defRPr/>
            </a:pPr>
            <a:r>
              <a:rPr lang="zh-CN" altLang="en-US" smtClean="0"/>
              <a:t>图</a:t>
            </a:r>
            <a:r>
              <a:rPr lang="en-US" altLang="zh-CN" smtClean="0"/>
              <a:t>2-1</a:t>
            </a:r>
            <a:r>
              <a:rPr lang="zh-CN" altLang="en-US" smtClean="0"/>
              <a:t>招标程序</a:t>
            </a:r>
          </a:p>
        </p:txBody>
      </p:sp>
      <p:pic>
        <p:nvPicPr>
          <p:cNvPr id="32772" name="Picture 4" descr="1招标投标003"/>
          <p:cNvPicPr>
            <a:picLocks noChangeAspect="1" noChangeArrowheads="1"/>
          </p:cNvPicPr>
          <p:nvPr/>
        </p:nvPicPr>
        <p:blipFill>
          <a:blip r:embed="rId2">
            <a:lum bright="-18000" contrast="54000"/>
          </a:blip>
          <a:srcRect/>
          <a:stretch>
            <a:fillRect/>
          </a:stretch>
        </p:blipFill>
        <p:spPr bwMode="auto">
          <a:xfrm>
            <a:off x="3733800" y="2162175"/>
            <a:ext cx="3962400" cy="4543425"/>
          </a:xfrm>
          <a:prstGeom prst="rect">
            <a:avLst/>
          </a:prstGeom>
          <a:noFill/>
          <a:ln w="9525">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defRPr/>
            </a:pPr>
            <a:r>
              <a:rPr lang="en-US" altLang="zh-CN" sz="4000" b="1" smtClean="0"/>
              <a:t>2.2.2</a:t>
            </a:r>
            <a:r>
              <a:rPr lang="zh-CN" altLang="en-US" sz="4000" b="1" smtClean="0"/>
              <a:t>招标条件</a:t>
            </a:r>
            <a:br>
              <a:rPr lang="zh-CN" altLang="en-US" sz="4000" b="1" smtClean="0"/>
            </a:br>
            <a:endParaRPr lang="zh-CN" altLang="en-US" sz="4000" b="1" smtClean="0"/>
          </a:p>
        </p:txBody>
      </p:sp>
      <p:sp>
        <p:nvSpPr>
          <p:cNvPr id="37891" name="Rectangle 3"/>
          <p:cNvSpPr>
            <a:spLocks noGrp="1" noChangeArrowheads="1"/>
          </p:cNvSpPr>
          <p:nvPr>
            <p:ph idx="1"/>
          </p:nvPr>
        </p:nvSpPr>
        <p:spPr/>
        <p:txBody>
          <a:bodyPr/>
          <a:lstStyle/>
          <a:p>
            <a:pPr eaLnBrk="1" hangingPunct="1">
              <a:lnSpc>
                <a:spcPct val="80000"/>
              </a:lnSpc>
              <a:defRPr/>
            </a:pPr>
            <a:r>
              <a:rPr lang="en-US" altLang="zh-CN" sz="2400" dirty="0" smtClean="0"/>
              <a:t> </a:t>
            </a:r>
            <a:r>
              <a:rPr lang="zh-CN" altLang="en-US" sz="2400" dirty="0" smtClean="0"/>
              <a:t>凡按照规定应该招标的工程不进行招标的，应该公开招标的工程不进行公开招标的，招标单位所确定的承包单位一律无效，并追究相关单位及人员的法律责任。</a:t>
            </a:r>
          </a:p>
          <a:p>
            <a:pPr eaLnBrk="1" hangingPunct="1">
              <a:lnSpc>
                <a:spcPct val="80000"/>
              </a:lnSpc>
              <a:defRPr/>
            </a:pPr>
            <a:r>
              <a:rPr lang="zh-CN" altLang="en-US" sz="2400" dirty="0" smtClean="0"/>
              <a:t>    根据</a:t>
            </a:r>
            <a:r>
              <a:rPr lang="en-US" altLang="zh-CN" sz="2400" dirty="0" smtClean="0"/>
              <a:t>《</a:t>
            </a:r>
            <a:r>
              <a:rPr lang="zh-CN" altLang="en-US" sz="2400" dirty="0" smtClean="0"/>
              <a:t>工程建设项目施工招标投标办法</a:t>
            </a:r>
            <a:r>
              <a:rPr lang="en-US" altLang="zh-CN" sz="2400" dirty="0" smtClean="0"/>
              <a:t>》</a:t>
            </a:r>
            <a:r>
              <a:rPr lang="zh-CN" altLang="en-US" sz="2400" dirty="0" smtClean="0"/>
              <a:t>第</a:t>
            </a:r>
            <a:r>
              <a:rPr lang="en-US" altLang="zh-CN" sz="2400" dirty="0" smtClean="0"/>
              <a:t>11</a:t>
            </a:r>
            <a:r>
              <a:rPr lang="zh-CN" altLang="en-US" sz="2400" dirty="0" smtClean="0"/>
              <a:t>条的规定：由国务院发展计划部门确定的国家重点建设项目和各省、自治区、直辖市人民政府确定的地方重点建设项目，以及全部使用国有资金投资或者国有资金投资占控股或者主导地位的工程建设项目，应当公开招标；有下列情形之一的，经批准可以进行邀请招标。</a:t>
            </a:r>
          </a:p>
          <a:p>
            <a:pPr eaLnBrk="1" hangingPunct="1">
              <a:lnSpc>
                <a:spcPct val="80000"/>
              </a:lnSpc>
              <a:defRPr/>
            </a:pPr>
            <a:r>
              <a:rPr lang="zh-CN" altLang="en-US" sz="2400" dirty="0" smtClean="0"/>
              <a:t>    （</a:t>
            </a:r>
            <a:r>
              <a:rPr lang="en-US" altLang="zh-CN" sz="2400" dirty="0" smtClean="0"/>
              <a:t>1</a:t>
            </a:r>
            <a:r>
              <a:rPr lang="zh-CN" altLang="en-US" sz="2400" dirty="0" smtClean="0"/>
              <a:t>）项目技术复杂或有特殊要求，只有少量几家潜在投标人可供选择的。</a:t>
            </a:r>
          </a:p>
          <a:p>
            <a:pPr eaLnBrk="1" hangingPunct="1">
              <a:lnSpc>
                <a:spcPct val="80000"/>
              </a:lnSpc>
              <a:defRPr/>
            </a:pPr>
            <a:r>
              <a:rPr lang="zh-CN" altLang="en-US" sz="2400" dirty="0" smtClean="0"/>
              <a:t>    （</a:t>
            </a:r>
            <a:r>
              <a:rPr lang="en-US" altLang="zh-CN" sz="2400" dirty="0" smtClean="0"/>
              <a:t>2</a:t>
            </a:r>
            <a:r>
              <a:rPr lang="zh-CN" altLang="en-US" sz="2400" dirty="0" smtClean="0"/>
              <a:t>）受自然地域环境限制的。</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endParaRPr lang="zh-CN" altLang="en-US" smtClean="0"/>
          </a:p>
        </p:txBody>
      </p:sp>
      <p:sp>
        <p:nvSpPr>
          <p:cNvPr id="3" name="内容占位符 2"/>
          <p:cNvSpPr>
            <a:spLocks noGrp="1"/>
          </p:cNvSpPr>
          <p:nvPr>
            <p:ph idx="1"/>
          </p:nvPr>
        </p:nvSpPr>
        <p:spPr/>
        <p:txBody>
          <a:bodyPr/>
          <a:lstStyle/>
          <a:p>
            <a:pPr eaLnBrk="1" hangingPunct="1">
              <a:lnSpc>
                <a:spcPct val="80000"/>
              </a:lnSpc>
              <a:defRPr/>
            </a:pPr>
            <a:r>
              <a:rPr lang="zh-CN" altLang="en-US" sz="2400" dirty="0" smtClean="0"/>
              <a:t> （</a:t>
            </a:r>
            <a:r>
              <a:rPr lang="en-US" altLang="zh-CN" sz="2400" dirty="0" smtClean="0"/>
              <a:t>3</a:t>
            </a:r>
            <a:r>
              <a:rPr lang="zh-CN" altLang="en-US" sz="2400" dirty="0" smtClean="0"/>
              <a:t>）涉及国家安全、国家秘密或者抢险救灾，适宜招标但不宜公开招标的。</a:t>
            </a:r>
          </a:p>
          <a:p>
            <a:pPr eaLnBrk="1" hangingPunct="1">
              <a:lnSpc>
                <a:spcPct val="80000"/>
              </a:lnSpc>
              <a:defRPr/>
            </a:pPr>
            <a:r>
              <a:rPr lang="zh-CN" altLang="en-US" sz="2400" dirty="0" smtClean="0"/>
              <a:t> （</a:t>
            </a:r>
            <a:r>
              <a:rPr lang="en-US" altLang="zh-CN" sz="2400" dirty="0" smtClean="0"/>
              <a:t>4</a:t>
            </a:r>
            <a:r>
              <a:rPr lang="zh-CN" altLang="en-US" sz="2400" dirty="0" smtClean="0"/>
              <a:t>）拟公开招标的费用与项目的价值相比，不值得的。</a:t>
            </a:r>
          </a:p>
          <a:p>
            <a:pPr eaLnBrk="1" hangingPunct="1">
              <a:lnSpc>
                <a:spcPct val="80000"/>
              </a:lnSpc>
              <a:defRPr/>
            </a:pPr>
            <a:r>
              <a:rPr lang="zh-CN" altLang="en-US" sz="2400" dirty="0" smtClean="0"/>
              <a:t> （</a:t>
            </a:r>
            <a:r>
              <a:rPr lang="en-US" altLang="zh-CN" sz="2400" dirty="0" smtClean="0"/>
              <a:t>5</a:t>
            </a:r>
            <a:r>
              <a:rPr lang="zh-CN" altLang="en-US" sz="2400" dirty="0" smtClean="0"/>
              <a:t>）法律、法规规定不宜公开招标的。</a:t>
            </a:r>
            <a:endParaRPr lang="en-US" altLang="zh-CN" sz="2400" dirty="0" smtClean="0"/>
          </a:p>
          <a:p>
            <a:pPr eaLnBrk="1" hangingPunct="1">
              <a:lnSpc>
                <a:spcPct val="80000"/>
              </a:lnSpc>
              <a:defRPr/>
            </a:pPr>
            <a:r>
              <a:rPr lang="en-US" altLang="zh-CN" sz="2400" dirty="0" smtClean="0"/>
              <a:t> </a:t>
            </a:r>
            <a:r>
              <a:rPr lang="zh-CN" altLang="en-US" sz="2400" dirty="0" smtClean="0"/>
              <a:t>国家重点建设项目的邀请招标，应当经国务院发展计划部门批准；地方重点建设项目的邀请招标，应当经各省、自治区、直辖市人民政府批准。</a:t>
            </a:r>
          </a:p>
          <a:p>
            <a:pPr eaLnBrk="1" hangingPunct="1">
              <a:lnSpc>
                <a:spcPct val="80000"/>
              </a:lnSpc>
              <a:defRPr/>
            </a:pPr>
            <a:r>
              <a:rPr lang="zh-CN" altLang="en-US" sz="2400" dirty="0" smtClean="0"/>
              <a:t>    全部使用国有资金投资或者国有资金投资占控股或者主导地位的并需要审批的工程建设项目的邀请招标，应当经项目审批部门批准，但项目审批部门只审批立项的，由有关行政监督部门批准。</a:t>
            </a:r>
          </a:p>
          <a:p>
            <a:pPr eaLnBrk="1" hangingPunct="1">
              <a:lnSpc>
                <a:spcPct val="80000"/>
              </a:lnSpc>
              <a:defRPr/>
            </a:pPr>
            <a:endParaRPr lang="zh-CN" altLang="en-US" sz="2400" dirty="0" smtClean="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defRPr/>
            </a:pPr>
            <a:endParaRPr lang="zh-CN" altLang="zh-CN" smtClean="0"/>
          </a:p>
        </p:txBody>
      </p:sp>
      <p:sp>
        <p:nvSpPr>
          <p:cNvPr id="38915" name="Rectangle 3"/>
          <p:cNvSpPr>
            <a:spLocks noGrp="1" noChangeArrowheads="1"/>
          </p:cNvSpPr>
          <p:nvPr>
            <p:ph idx="1"/>
          </p:nvPr>
        </p:nvSpPr>
        <p:spPr/>
        <p:txBody>
          <a:bodyPr/>
          <a:lstStyle/>
          <a:p>
            <a:pPr eaLnBrk="1" hangingPunct="1">
              <a:lnSpc>
                <a:spcPct val="80000"/>
              </a:lnSpc>
              <a:defRPr/>
            </a:pPr>
            <a:r>
              <a:rPr lang="zh-CN" altLang="en-US" sz="2400" dirty="0" smtClean="0"/>
              <a:t>有下列情况之一者，经批准可以不进行施工招标。</a:t>
            </a:r>
          </a:p>
          <a:p>
            <a:pPr eaLnBrk="1" hangingPunct="1">
              <a:lnSpc>
                <a:spcPct val="80000"/>
              </a:lnSpc>
              <a:defRPr/>
            </a:pPr>
            <a:r>
              <a:rPr lang="zh-CN" altLang="en-US" sz="2400" dirty="0" smtClean="0"/>
              <a:t>（</a:t>
            </a:r>
            <a:r>
              <a:rPr lang="en-US" altLang="zh-CN" sz="2400" dirty="0" smtClean="0"/>
              <a:t>1</a:t>
            </a:r>
            <a:r>
              <a:rPr lang="zh-CN" altLang="en-US" sz="2400" dirty="0" smtClean="0"/>
              <a:t>）涉及国家安全、国家秘密或者抢险救灾而不适宜招标的。</a:t>
            </a:r>
          </a:p>
          <a:p>
            <a:pPr eaLnBrk="1" hangingPunct="1">
              <a:lnSpc>
                <a:spcPct val="80000"/>
              </a:lnSpc>
              <a:defRPr/>
            </a:pPr>
            <a:r>
              <a:rPr lang="zh-CN" altLang="en-US" sz="2400" dirty="0" smtClean="0"/>
              <a:t>（</a:t>
            </a:r>
            <a:r>
              <a:rPr lang="en-US" altLang="zh-CN" sz="2400" dirty="0" smtClean="0"/>
              <a:t>2</a:t>
            </a:r>
            <a:r>
              <a:rPr lang="zh-CN" altLang="en-US" sz="2400" dirty="0" smtClean="0"/>
              <a:t>）属于利用扶贫资金实行以工代赈，需要使用农民工的。</a:t>
            </a:r>
          </a:p>
          <a:p>
            <a:pPr eaLnBrk="1" hangingPunct="1">
              <a:lnSpc>
                <a:spcPct val="80000"/>
              </a:lnSpc>
              <a:defRPr/>
            </a:pPr>
            <a:r>
              <a:rPr lang="zh-CN" altLang="en-US" sz="2400" dirty="0" smtClean="0"/>
              <a:t>（</a:t>
            </a:r>
            <a:r>
              <a:rPr lang="en-US" altLang="zh-CN" sz="2400" dirty="0" smtClean="0"/>
              <a:t>3</a:t>
            </a:r>
            <a:r>
              <a:rPr lang="zh-CN" altLang="en-US" sz="2400" dirty="0" smtClean="0"/>
              <a:t>）施工主要技术采用特定的专利或者专有技术的。</a:t>
            </a:r>
          </a:p>
          <a:p>
            <a:pPr eaLnBrk="1" hangingPunct="1">
              <a:lnSpc>
                <a:spcPct val="80000"/>
              </a:lnSpc>
              <a:defRPr/>
            </a:pPr>
            <a:r>
              <a:rPr lang="zh-CN" altLang="en-US" sz="2400" dirty="0" smtClean="0"/>
              <a:t>（</a:t>
            </a:r>
            <a:r>
              <a:rPr lang="en-US" altLang="zh-CN" sz="2400" dirty="0" smtClean="0"/>
              <a:t>4</a:t>
            </a:r>
            <a:r>
              <a:rPr lang="zh-CN" altLang="en-US" sz="2400" dirty="0" smtClean="0"/>
              <a:t>）施工企业自建自用的工程，且该施工企业资质等级符合工程要求的。</a:t>
            </a:r>
          </a:p>
          <a:p>
            <a:pPr eaLnBrk="1" hangingPunct="1">
              <a:lnSpc>
                <a:spcPct val="80000"/>
              </a:lnSpc>
              <a:defRPr/>
            </a:pPr>
            <a:r>
              <a:rPr lang="zh-CN" altLang="en-US" sz="2400" dirty="0" smtClean="0"/>
              <a:t>（</a:t>
            </a:r>
            <a:r>
              <a:rPr lang="en-US" altLang="zh-CN" sz="2400" dirty="0" smtClean="0"/>
              <a:t>5</a:t>
            </a:r>
            <a:r>
              <a:rPr lang="zh-CN" altLang="en-US" sz="2400" dirty="0" smtClean="0"/>
              <a:t>）在建工程追加的附属小型工程或者主体加层工程，原中标人仍具备承包能力的。</a:t>
            </a:r>
          </a:p>
          <a:p>
            <a:pPr eaLnBrk="1" hangingPunct="1">
              <a:lnSpc>
                <a:spcPct val="80000"/>
              </a:lnSpc>
              <a:defRPr/>
            </a:pPr>
            <a:r>
              <a:rPr lang="zh-CN" altLang="en-US" sz="2400" dirty="0" smtClean="0"/>
              <a:t>（</a:t>
            </a:r>
            <a:r>
              <a:rPr lang="en-US" altLang="zh-CN" sz="2400" dirty="0" smtClean="0"/>
              <a:t>6</a:t>
            </a:r>
            <a:r>
              <a:rPr lang="zh-CN" altLang="en-US" sz="2400" dirty="0" smtClean="0"/>
              <a:t>）法律、行政法规规定的其他情形。</a:t>
            </a:r>
          </a:p>
          <a:p>
            <a:pPr eaLnBrk="1" hangingPunct="1">
              <a:lnSpc>
                <a:spcPct val="80000"/>
              </a:lnSpc>
              <a:defRPr/>
            </a:pPr>
            <a:r>
              <a:rPr lang="zh-CN" altLang="en-US" sz="2400" dirty="0" smtClean="0"/>
              <a:t>（</a:t>
            </a:r>
            <a:r>
              <a:rPr lang="en-US" altLang="zh-CN" sz="2400" dirty="0" smtClean="0"/>
              <a:t>7</a:t>
            </a:r>
            <a:r>
              <a:rPr lang="zh-CN" altLang="en-US" sz="2400" dirty="0" smtClean="0"/>
              <a:t>）不需要审批但依法必须招标的工程建设项目，有前款规定情形之一者。</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defRPr/>
            </a:pPr>
            <a:r>
              <a:rPr lang="en-US" altLang="zh-CN" smtClean="0"/>
              <a:t>2.2.3</a:t>
            </a:r>
            <a:r>
              <a:rPr lang="zh-CN" altLang="en-US" smtClean="0"/>
              <a:t>编制招标文件 </a:t>
            </a:r>
          </a:p>
        </p:txBody>
      </p:sp>
      <p:sp>
        <p:nvSpPr>
          <p:cNvPr id="39939" name="Rectangle 3"/>
          <p:cNvSpPr>
            <a:spLocks noGrp="1" noChangeArrowheads="1"/>
          </p:cNvSpPr>
          <p:nvPr>
            <p:ph idx="1"/>
          </p:nvPr>
        </p:nvSpPr>
        <p:spPr/>
        <p:txBody>
          <a:bodyPr/>
          <a:lstStyle/>
          <a:p>
            <a:pPr eaLnBrk="1" hangingPunct="1">
              <a:lnSpc>
                <a:spcPct val="80000"/>
              </a:lnSpc>
              <a:defRPr/>
            </a:pPr>
            <a:r>
              <a:rPr lang="en-US" altLang="zh-CN" sz="2400" dirty="0" smtClean="0"/>
              <a:t> </a:t>
            </a:r>
            <a:r>
              <a:rPr lang="zh-CN" altLang="en-US" sz="2400" dirty="0" smtClean="0"/>
              <a:t>招标人需要根据施工招标项目的特点和需要编制招标文件。招标文件需要对招标要求和条件进行实质性的规定，确定投标的有效期和合理的编制投标文件时间。招标文件的编审要遵循一定的原则，一般情况下，招标文件在形式上主要包括正式文本、对正式文本的解释两个部分；在投标截止日期前，招标人可以主动对招标文件进行修改，或为解答投标人要求澄清的问题而对招标文件进行修改。</a:t>
            </a:r>
          </a:p>
          <a:p>
            <a:pPr eaLnBrk="1" hangingPunct="1">
              <a:lnSpc>
                <a:spcPct val="80000"/>
              </a:lnSpc>
              <a:defRPr/>
            </a:pPr>
            <a:r>
              <a:rPr lang="zh-CN" altLang="en-US" sz="2400" dirty="0" smtClean="0"/>
              <a:t> 　 </a:t>
            </a:r>
            <a:r>
              <a:rPr lang="en-US" altLang="zh-CN" sz="2400" dirty="0" smtClean="0"/>
              <a:t>1</a:t>
            </a:r>
            <a:r>
              <a:rPr lang="zh-CN" altLang="en-US" sz="2400" dirty="0" smtClean="0"/>
              <a:t>．招标文件</a:t>
            </a:r>
          </a:p>
          <a:p>
            <a:pPr eaLnBrk="1" hangingPunct="1">
              <a:lnSpc>
                <a:spcPct val="80000"/>
              </a:lnSpc>
              <a:defRPr/>
            </a:pPr>
            <a:r>
              <a:rPr lang="zh-CN" altLang="en-US" sz="2400" dirty="0" smtClean="0"/>
              <a:t> 　 招标人根据施工招标项目的特点和需要编制招标文件。招标文件一般包括下列内容。</a:t>
            </a:r>
          </a:p>
          <a:p>
            <a:pPr eaLnBrk="1" hangingPunct="1">
              <a:lnSpc>
                <a:spcPct val="80000"/>
              </a:lnSpc>
              <a:defRPr/>
            </a:pPr>
            <a:r>
              <a:rPr lang="zh-CN" altLang="en-US" sz="2400" dirty="0" smtClean="0"/>
              <a:t>  　①投标邀请书。</a:t>
            </a:r>
          </a:p>
          <a:p>
            <a:pPr eaLnBrk="1" hangingPunct="1">
              <a:lnSpc>
                <a:spcPct val="80000"/>
              </a:lnSpc>
              <a:defRPr/>
            </a:pPr>
            <a:r>
              <a:rPr lang="zh-CN" altLang="en-US" sz="2400" dirty="0" smtClean="0"/>
              <a:t>  　②投标人须知。</a:t>
            </a:r>
          </a:p>
          <a:p>
            <a:pPr eaLnBrk="1" hangingPunct="1">
              <a:lnSpc>
                <a:spcPct val="80000"/>
              </a:lnSpc>
              <a:defRPr/>
            </a:pPr>
            <a:r>
              <a:rPr lang="zh-CN" altLang="en-US" sz="2400" dirty="0" smtClean="0"/>
              <a:t>  　③合同主要条款。</a:t>
            </a:r>
          </a:p>
          <a:p>
            <a:pPr eaLnBrk="1" hangingPunct="1">
              <a:lnSpc>
                <a:spcPct val="80000"/>
              </a:lnSpc>
              <a:defRPr/>
            </a:pPr>
            <a:r>
              <a:rPr lang="zh-CN" altLang="en-US" sz="2400" dirty="0" smtClean="0"/>
              <a:t>  　④投标文件格式。</a:t>
            </a:r>
          </a:p>
          <a:p>
            <a:pPr eaLnBrk="1" hangingPunct="1">
              <a:lnSpc>
                <a:spcPct val="80000"/>
              </a:lnSpc>
              <a:defRPr/>
            </a:pPr>
            <a:endParaRPr lang="zh-CN" altLang="en-US" sz="2400" dirty="0" smtClean="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endParaRPr lang="zh-CN" altLang="en-US" smtClean="0"/>
          </a:p>
        </p:txBody>
      </p:sp>
      <p:sp>
        <p:nvSpPr>
          <p:cNvPr id="3" name="内容占位符 2"/>
          <p:cNvSpPr>
            <a:spLocks noGrp="1"/>
          </p:cNvSpPr>
          <p:nvPr>
            <p:ph idx="1"/>
          </p:nvPr>
        </p:nvSpPr>
        <p:spPr/>
        <p:txBody>
          <a:bodyPr/>
          <a:lstStyle/>
          <a:p>
            <a:pPr eaLnBrk="1" hangingPunct="1">
              <a:lnSpc>
                <a:spcPct val="80000"/>
              </a:lnSpc>
              <a:defRPr/>
            </a:pPr>
            <a:r>
              <a:rPr lang="zh-CN" altLang="en-US" sz="2400" dirty="0" smtClean="0"/>
              <a:t> 　⑤采用工程量清单招标的，应当提供工程量清单。</a:t>
            </a:r>
          </a:p>
          <a:p>
            <a:pPr eaLnBrk="1" hangingPunct="1">
              <a:lnSpc>
                <a:spcPct val="80000"/>
              </a:lnSpc>
              <a:defRPr/>
            </a:pPr>
            <a:r>
              <a:rPr lang="zh-CN" altLang="en-US" sz="2400" dirty="0" smtClean="0"/>
              <a:t>  　⑥技术条款。</a:t>
            </a:r>
          </a:p>
          <a:p>
            <a:pPr eaLnBrk="1" hangingPunct="1">
              <a:lnSpc>
                <a:spcPct val="80000"/>
              </a:lnSpc>
              <a:defRPr/>
            </a:pPr>
            <a:r>
              <a:rPr lang="zh-CN" altLang="en-US" sz="2400" dirty="0" smtClean="0"/>
              <a:t>  　⑦设计图纸。</a:t>
            </a:r>
          </a:p>
          <a:p>
            <a:pPr eaLnBrk="1" hangingPunct="1">
              <a:lnSpc>
                <a:spcPct val="80000"/>
              </a:lnSpc>
              <a:defRPr/>
            </a:pPr>
            <a:r>
              <a:rPr lang="zh-CN" altLang="en-US" sz="2400" dirty="0" smtClean="0"/>
              <a:t>  　⑧评标标准和方法。</a:t>
            </a:r>
          </a:p>
          <a:p>
            <a:pPr eaLnBrk="1" hangingPunct="1">
              <a:lnSpc>
                <a:spcPct val="80000"/>
              </a:lnSpc>
              <a:defRPr/>
            </a:pPr>
            <a:r>
              <a:rPr lang="zh-CN" altLang="en-US" sz="2400" dirty="0" smtClean="0"/>
              <a:t> 　 ⑨投标辅助材料。</a:t>
            </a:r>
            <a:endParaRPr lang="en-US" altLang="zh-CN" sz="2400" dirty="0" smtClean="0"/>
          </a:p>
          <a:p>
            <a:pPr eaLnBrk="1" hangingPunct="1">
              <a:lnSpc>
                <a:spcPct val="80000"/>
              </a:lnSpc>
              <a:defRPr/>
            </a:pPr>
            <a:r>
              <a:rPr lang="zh-CN" altLang="en-US" sz="2400" dirty="0" smtClean="0"/>
              <a:t>　招标人应当在招标文件中规定实质性要求和条件，并用醒目的方式标明。</a:t>
            </a:r>
          </a:p>
          <a:p>
            <a:pPr eaLnBrk="1" hangingPunct="1">
              <a:lnSpc>
                <a:spcPct val="80000"/>
              </a:lnSpc>
              <a:defRPr/>
            </a:pPr>
            <a:r>
              <a:rPr lang="zh-CN" altLang="en-US" sz="2400" dirty="0" smtClean="0"/>
              <a:t>  　施工招标项目需要划分标段、确定工期的，招标人应当合理划分标段、确定工期，并在招标文件中载明。在工程技术上紧密相联、不可分割的单位工程不得分割标段。</a:t>
            </a:r>
          </a:p>
          <a:p>
            <a:pPr eaLnBrk="1" hangingPunct="1">
              <a:lnSpc>
                <a:spcPct val="80000"/>
              </a:lnSpc>
              <a:defRPr/>
            </a:pPr>
            <a:endParaRPr lang="zh-CN" altLang="en-US" sz="2400" dirty="0" smtClean="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defRPr/>
            </a:pPr>
            <a:endParaRPr lang="zh-CN" altLang="zh-CN" smtClean="0"/>
          </a:p>
        </p:txBody>
      </p:sp>
      <p:sp>
        <p:nvSpPr>
          <p:cNvPr id="40963" name="Rectangle 3"/>
          <p:cNvSpPr>
            <a:spLocks noGrp="1" noChangeArrowheads="1"/>
          </p:cNvSpPr>
          <p:nvPr>
            <p:ph idx="1"/>
          </p:nvPr>
        </p:nvSpPr>
        <p:spPr/>
        <p:txBody>
          <a:bodyPr/>
          <a:lstStyle/>
          <a:p>
            <a:pPr eaLnBrk="1" hangingPunct="1">
              <a:lnSpc>
                <a:spcPct val="80000"/>
              </a:lnSpc>
              <a:defRPr/>
            </a:pPr>
            <a:r>
              <a:rPr lang="zh-CN" altLang="en-US" sz="2400" dirty="0" smtClean="0"/>
              <a:t>招标文件应当规定一个适当的投标有效期，以保证招标人有足够的时间完成评标，并与中标人签订合同。投标有效期从投标人提交投标文件截止之日起计算。在原投标有效期结束前，出现特殊情况的，招标人可以书面形式要求所有投标人延长投标有效期。投标人同意延长的，不得要求或被允许修改其投标文件的实质性内容，但应当相应延长其投标保证金的有效期；投标人拒绝延长的，其投标失效，但投标人有权收回其投标保证金。</a:t>
            </a:r>
          </a:p>
          <a:p>
            <a:pPr eaLnBrk="1" hangingPunct="1">
              <a:lnSpc>
                <a:spcPct val="80000"/>
              </a:lnSpc>
              <a:defRPr/>
            </a:pPr>
            <a:r>
              <a:rPr lang="zh-CN" altLang="en-US" sz="2400" dirty="0" smtClean="0"/>
              <a:t>    施工招标项目工期超过十二个月的，招标文件中可以规定工程造价指数体系、价格调整因素和调整方法。</a:t>
            </a:r>
          </a:p>
          <a:p>
            <a:pPr eaLnBrk="1" hangingPunct="1">
              <a:lnSpc>
                <a:spcPct val="80000"/>
              </a:lnSpc>
              <a:defRPr/>
            </a:pPr>
            <a:r>
              <a:rPr lang="zh-CN" altLang="en-US" sz="2400" dirty="0" smtClean="0"/>
              <a:t>    招标人应当确定投标人编制投标文件所需要的合理时间。依法必须进行招标的项目，自招标文件开始发出之日起至投标人提交投标文件截止之日止，最短不得少于</a:t>
            </a:r>
            <a:r>
              <a:rPr lang="en-US" altLang="zh-CN" sz="2400" dirty="0" smtClean="0"/>
              <a:t>20</a:t>
            </a:r>
            <a:r>
              <a:rPr lang="zh-CN" altLang="en-US" sz="2400" dirty="0" smtClean="0"/>
              <a:t>日。</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defRPr/>
            </a:pPr>
            <a:endParaRPr lang="zh-CN" altLang="zh-CN" smtClean="0"/>
          </a:p>
        </p:txBody>
      </p:sp>
      <p:sp>
        <p:nvSpPr>
          <p:cNvPr id="41987" name="Rectangle 3"/>
          <p:cNvSpPr>
            <a:spLocks noGrp="1" noChangeArrowheads="1"/>
          </p:cNvSpPr>
          <p:nvPr>
            <p:ph idx="1"/>
          </p:nvPr>
        </p:nvSpPr>
        <p:spPr/>
        <p:txBody>
          <a:bodyPr/>
          <a:lstStyle/>
          <a:p>
            <a:pPr eaLnBrk="1" hangingPunct="1">
              <a:lnSpc>
                <a:spcPct val="80000"/>
              </a:lnSpc>
              <a:defRPr/>
            </a:pPr>
            <a:r>
              <a:rPr lang="en-US" altLang="zh-CN" sz="1600" dirty="0" smtClean="0"/>
              <a:t> 2</a:t>
            </a:r>
            <a:r>
              <a:rPr lang="zh-CN" altLang="en-US" sz="1600" dirty="0" smtClean="0"/>
              <a:t>．招标文件格式</a:t>
            </a:r>
          </a:p>
          <a:p>
            <a:pPr eaLnBrk="1" hangingPunct="1">
              <a:lnSpc>
                <a:spcPct val="80000"/>
              </a:lnSpc>
              <a:defRPr/>
            </a:pPr>
            <a:r>
              <a:rPr lang="zh-CN" altLang="en-US" sz="1600" dirty="0" smtClean="0"/>
              <a:t>招标文件正式文本的形式结构通常分卷、章、条目，格式见表</a:t>
            </a:r>
            <a:r>
              <a:rPr lang="en-US" altLang="zh-CN" sz="1600" dirty="0" smtClean="0"/>
              <a:t>2-l</a:t>
            </a:r>
            <a:r>
              <a:rPr lang="zh-CN" altLang="en-US" sz="1600" dirty="0" smtClean="0"/>
              <a:t>。</a:t>
            </a:r>
          </a:p>
          <a:p>
            <a:pPr eaLnBrk="1" hangingPunct="1">
              <a:lnSpc>
                <a:spcPct val="80000"/>
              </a:lnSpc>
              <a:defRPr/>
            </a:pPr>
            <a:r>
              <a:rPr lang="zh-CN" altLang="en-US" sz="1600" dirty="0" smtClean="0"/>
              <a:t>表</a:t>
            </a:r>
            <a:r>
              <a:rPr lang="en-US" altLang="zh-CN" sz="1600" dirty="0" smtClean="0"/>
              <a:t>2-1  </a:t>
            </a:r>
            <a:r>
              <a:rPr lang="zh-CN" altLang="en-US" sz="1600" dirty="0" smtClean="0"/>
              <a:t>招标文件格式</a:t>
            </a:r>
          </a:p>
          <a:p>
            <a:pPr algn="ctr" eaLnBrk="1" hangingPunct="1">
              <a:lnSpc>
                <a:spcPct val="80000"/>
              </a:lnSpc>
              <a:defRPr/>
            </a:pPr>
            <a:r>
              <a:rPr lang="zh-CN" altLang="en-US" sz="1600" dirty="0" smtClean="0"/>
              <a:t>工程招标文件</a:t>
            </a:r>
          </a:p>
          <a:p>
            <a:pPr eaLnBrk="1" hangingPunct="1">
              <a:lnSpc>
                <a:spcPct val="80000"/>
              </a:lnSpc>
              <a:defRPr/>
            </a:pPr>
            <a:r>
              <a:rPr lang="zh-CN" altLang="en-US" sz="1600" dirty="0" smtClean="0"/>
              <a:t>第一卷 投标须知、合同条件和合同格式</a:t>
            </a:r>
          </a:p>
          <a:p>
            <a:pPr eaLnBrk="1" hangingPunct="1">
              <a:lnSpc>
                <a:spcPct val="80000"/>
              </a:lnSpc>
              <a:defRPr/>
            </a:pPr>
            <a:r>
              <a:rPr lang="zh-CN" altLang="en-US" sz="1600" dirty="0" smtClean="0"/>
              <a:t>       第一章  投标须知</a:t>
            </a:r>
          </a:p>
          <a:p>
            <a:pPr eaLnBrk="1" hangingPunct="1">
              <a:lnSpc>
                <a:spcPct val="80000"/>
              </a:lnSpc>
              <a:defRPr/>
            </a:pPr>
            <a:r>
              <a:rPr lang="zh-CN" altLang="en-US" sz="1600" dirty="0" smtClean="0"/>
              <a:t>       第二章  合同条件</a:t>
            </a:r>
          </a:p>
          <a:p>
            <a:pPr eaLnBrk="1" hangingPunct="1">
              <a:lnSpc>
                <a:spcPct val="80000"/>
              </a:lnSpc>
              <a:defRPr/>
            </a:pPr>
            <a:r>
              <a:rPr lang="zh-CN" altLang="en-US" sz="1600" dirty="0" smtClean="0"/>
              <a:t>       第三章  合同协议条款</a:t>
            </a:r>
          </a:p>
          <a:p>
            <a:pPr eaLnBrk="1" hangingPunct="1">
              <a:lnSpc>
                <a:spcPct val="80000"/>
              </a:lnSpc>
              <a:defRPr/>
            </a:pPr>
            <a:r>
              <a:rPr lang="zh-CN" altLang="en-US" sz="1600" dirty="0" smtClean="0"/>
              <a:t>       第四章  合同格式</a:t>
            </a:r>
          </a:p>
          <a:p>
            <a:pPr eaLnBrk="1" hangingPunct="1">
              <a:lnSpc>
                <a:spcPct val="80000"/>
              </a:lnSpc>
              <a:defRPr/>
            </a:pPr>
            <a:r>
              <a:rPr lang="zh-CN" altLang="en-US" sz="1600" dirty="0" smtClean="0"/>
              <a:t>第二卷 技术规范</a:t>
            </a:r>
          </a:p>
          <a:p>
            <a:pPr eaLnBrk="1" hangingPunct="1">
              <a:lnSpc>
                <a:spcPct val="80000"/>
              </a:lnSpc>
              <a:defRPr/>
            </a:pPr>
            <a:r>
              <a:rPr lang="zh-CN" altLang="en-US" sz="1600" dirty="0" smtClean="0"/>
              <a:t>       第五章  技术规范</a:t>
            </a:r>
          </a:p>
          <a:p>
            <a:pPr eaLnBrk="1" hangingPunct="1">
              <a:lnSpc>
                <a:spcPct val="80000"/>
              </a:lnSpc>
              <a:defRPr/>
            </a:pPr>
            <a:r>
              <a:rPr lang="zh-CN" altLang="en-US" sz="1600" dirty="0" smtClean="0"/>
              <a:t>第三卷 投标文件</a:t>
            </a:r>
          </a:p>
          <a:p>
            <a:pPr eaLnBrk="1" hangingPunct="1">
              <a:lnSpc>
                <a:spcPct val="80000"/>
              </a:lnSpc>
              <a:defRPr/>
            </a:pPr>
            <a:r>
              <a:rPr lang="zh-CN" altLang="en-US" sz="1600" dirty="0" smtClean="0"/>
              <a:t>       第六章 投标书和投标书附录</a:t>
            </a:r>
          </a:p>
          <a:p>
            <a:pPr eaLnBrk="1" hangingPunct="1">
              <a:lnSpc>
                <a:spcPct val="80000"/>
              </a:lnSpc>
              <a:defRPr/>
            </a:pPr>
            <a:r>
              <a:rPr lang="zh-CN" altLang="en-US" sz="1600" dirty="0" smtClean="0"/>
              <a:t>       第七章  工程量清单与报价表</a:t>
            </a:r>
          </a:p>
          <a:p>
            <a:pPr eaLnBrk="1" hangingPunct="1">
              <a:lnSpc>
                <a:spcPct val="80000"/>
              </a:lnSpc>
              <a:defRPr/>
            </a:pPr>
            <a:r>
              <a:rPr lang="zh-CN" altLang="en-US" sz="1600" dirty="0" smtClean="0"/>
              <a:t>       第八章  辅助资料表</a:t>
            </a:r>
          </a:p>
          <a:p>
            <a:pPr eaLnBrk="1" hangingPunct="1">
              <a:lnSpc>
                <a:spcPct val="80000"/>
              </a:lnSpc>
              <a:defRPr/>
            </a:pPr>
            <a:r>
              <a:rPr lang="zh-CN" altLang="en-US" sz="1600" dirty="0" smtClean="0"/>
              <a:t>第四卷 图纸</a:t>
            </a:r>
          </a:p>
          <a:p>
            <a:pPr eaLnBrk="1" hangingPunct="1">
              <a:lnSpc>
                <a:spcPct val="80000"/>
              </a:lnSpc>
              <a:defRPr/>
            </a:pPr>
            <a:r>
              <a:rPr lang="zh-CN" altLang="en-US" sz="1600" dirty="0" smtClean="0"/>
              <a:t>       第九章  图纸</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Autofit/>
          </a:bodyPr>
          <a:lstStyle/>
          <a:p>
            <a:r>
              <a:rPr lang="en-US" sz="2400" dirty="0" smtClean="0"/>
              <a:t> </a:t>
            </a:r>
            <a:r>
              <a:rPr lang="zh-CN" altLang="en-US" sz="2400" dirty="0" smtClean="0"/>
              <a:t>三、报价分计算方法</a:t>
            </a:r>
          </a:p>
          <a:p>
            <a:r>
              <a:rPr lang="en-US" sz="2400" dirty="0" smtClean="0"/>
              <a:t>    (1)</a:t>
            </a:r>
            <a:r>
              <a:rPr lang="zh-CN" altLang="en-US" sz="2400" dirty="0" smtClean="0"/>
              <a:t>预先估算项目标的价格</a:t>
            </a:r>
            <a:r>
              <a:rPr lang="en-US" sz="2400" dirty="0" smtClean="0"/>
              <a:t>MQ </a:t>
            </a:r>
            <a:r>
              <a:rPr lang="zh-CN" altLang="en-US" sz="2400" dirty="0" smtClean="0"/>
              <a:t>。</a:t>
            </a:r>
          </a:p>
          <a:p>
            <a:r>
              <a:rPr lang="en-US" sz="2400" dirty="0" smtClean="0"/>
              <a:t>    (2)</a:t>
            </a:r>
            <a:r>
              <a:rPr lang="zh-CN" altLang="en-US" sz="2400" dirty="0" smtClean="0"/>
              <a:t>计算投标人报价的平均值</a:t>
            </a:r>
            <a:r>
              <a:rPr lang="en-US" sz="2400" dirty="0" smtClean="0"/>
              <a:t>AQ=</a:t>
            </a:r>
            <a:r>
              <a:rPr lang="zh-CN" altLang="en-US" sz="2400" dirty="0" smtClean="0"/>
              <a:t>所有投标人报价之和</a:t>
            </a:r>
            <a:r>
              <a:rPr lang="en-US" sz="2400" dirty="0" smtClean="0"/>
              <a:t>/</a:t>
            </a:r>
            <a:r>
              <a:rPr lang="zh-CN" altLang="en-US" sz="2400" dirty="0" smtClean="0"/>
              <a:t>投标人个数。</a:t>
            </a:r>
          </a:p>
          <a:p>
            <a:r>
              <a:rPr lang="en-US" sz="2400" dirty="0" smtClean="0"/>
              <a:t>    (3)</a:t>
            </a:r>
            <a:r>
              <a:rPr lang="zh-CN" altLang="en-US" sz="2400" dirty="0" smtClean="0"/>
              <a:t>计算评标基准价格</a:t>
            </a:r>
            <a:r>
              <a:rPr lang="en-US" sz="2400" dirty="0" smtClean="0"/>
              <a:t>BQ=0.6MQ+0.4AQ</a:t>
            </a:r>
            <a:r>
              <a:rPr lang="zh-CN" altLang="en-US" sz="2400" dirty="0" smtClean="0"/>
              <a:t>。</a:t>
            </a:r>
          </a:p>
          <a:p>
            <a:r>
              <a:rPr lang="en-US" sz="2400" dirty="0" smtClean="0"/>
              <a:t>    (4)</a:t>
            </a:r>
            <a:r>
              <a:rPr lang="zh-CN" altLang="en-US" sz="2400" dirty="0" smtClean="0"/>
              <a:t>计算投标人报价差异</a:t>
            </a:r>
            <a:r>
              <a:rPr lang="en-US" sz="2400" dirty="0" smtClean="0"/>
              <a:t>X=(</a:t>
            </a:r>
            <a:r>
              <a:rPr lang="zh-CN" altLang="en-US" sz="2400" dirty="0" smtClean="0"/>
              <a:t>投标人报价</a:t>
            </a:r>
            <a:r>
              <a:rPr lang="en-US" sz="2400" dirty="0" smtClean="0"/>
              <a:t>-BQ)/BQ</a:t>
            </a:r>
            <a:r>
              <a:rPr lang="zh-CN" altLang="en-US" sz="2400" dirty="0" smtClean="0"/>
              <a:t>。</a:t>
            </a:r>
          </a:p>
          <a:p>
            <a:r>
              <a:rPr lang="en-US" sz="2400" dirty="0" smtClean="0"/>
              <a:t>    (5)</a:t>
            </a:r>
            <a:r>
              <a:rPr lang="zh-CN" altLang="en-US" sz="2400" dirty="0" smtClean="0"/>
              <a:t>按表</a:t>
            </a:r>
            <a:r>
              <a:rPr lang="en-US" sz="2400" dirty="0" smtClean="0"/>
              <a:t>2-2</a:t>
            </a:r>
            <a:r>
              <a:rPr lang="zh-CN" altLang="en-US" sz="2400" dirty="0" smtClean="0"/>
              <a:t>确定投标人的报价得分</a:t>
            </a:r>
            <a:r>
              <a:rPr lang="en-US" sz="2400" dirty="0" smtClean="0"/>
              <a:t>P</a:t>
            </a:r>
            <a:r>
              <a:rPr lang="zh-CN" altLang="en-US" sz="2400" dirty="0" smtClean="0"/>
              <a:t>。</a:t>
            </a:r>
          </a:p>
          <a:p>
            <a:r>
              <a:rPr lang="en-US" sz="2400" dirty="0" smtClean="0"/>
              <a:t>    </a:t>
            </a:r>
            <a:r>
              <a:rPr lang="zh-CN" altLang="en-US" sz="2400" dirty="0" smtClean="0"/>
              <a:t>学校李总工程师审查了信息设备处草拟的评标标准后，感觉不妥，指示将系统的硬件部分和软件部分分开招标，并分别制定硬件和软件的评标标准。李总工程师还提醒，在软件招标采购中，应防止个别投标人恶意抬价或恶意压价。</a:t>
            </a:r>
            <a:endParaRPr lang="zh-CN" altLang="en-US" sz="2400"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hangingPunct="1">
              <a:defRPr/>
            </a:pPr>
            <a:endParaRPr lang="zh-CN" altLang="zh-CN" smtClean="0"/>
          </a:p>
        </p:txBody>
      </p:sp>
      <p:sp>
        <p:nvSpPr>
          <p:cNvPr id="43011" name="Rectangle 3"/>
          <p:cNvSpPr>
            <a:spLocks noGrp="1" noChangeArrowheads="1"/>
          </p:cNvSpPr>
          <p:nvPr>
            <p:ph idx="1"/>
          </p:nvPr>
        </p:nvSpPr>
        <p:spPr>
          <a:xfrm>
            <a:off x="455613" y="1676400"/>
            <a:ext cx="8226425" cy="4497388"/>
          </a:xfrm>
        </p:spPr>
        <p:txBody>
          <a:bodyPr/>
          <a:lstStyle/>
          <a:p>
            <a:pPr eaLnBrk="1" hangingPunct="1">
              <a:lnSpc>
                <a:spcPct val="80000"/>
              </a:lnSpc>
              <a:defRPr/>
            </a:pPr>
            <a:r>
              <a:rPr lang="en-US" altLang="zh-CN" sz="2400" dirty="0" smtClean="0"/>
              <a:t>3</a:t>
            </a:r>
            <a:r>
              <a:rPr lang="zh-CN" altLang="en-US" sz="2400" dirty="0" smtClean="0"/>
              <a:t>．对招标文件的解释</a:t>
            </a:r>
          </a:p>
          <a:p>
            <a:pPr eaLnBrk="1" hangingPunct="1">
              <a:lnSpc>
                <a:spcPct val="80000"/>
              </a:lnSpc>
              <a:defRPr/>
            </a:pPr>
            <a:r>
              <a:rPr lang="zh-CN" altLang="en-US" sz="2400" dirty="0" smtClean="0"/>
              <a:t>    其形式主要是书面答复和投标预备会记录等。投标人在收到招标文件后，如果认为招标文件有疑问需要澄清，应在收到招标文件后及时以文字、电传、电报或传真等书面形式向招标人（或招标代理机构）提出，招标人及招标代理机构根据投标人所提出的澄清问题将以文字、电传、电报或传真等书面形式或以投标预备会的方式给予解答。招标人解答包括对询问的解释，但不说明询问来源。解答意见经招标投标管理机构核准后，将在投标截止时间</a:t>
            </a:r>
            <a:r>
              <a:rPr lang="en-US" altLang="zh-CN" sz="2400" dirty="0" smtClean="0"/>
              <a:t>15</a:t>
            </a:r>
            <a:r>
              <a:rPr lang="zh-CN" altLang="en-US" sz="2400" dirty="0" smtClean="0"/>
              <a:t>日前以书面形式通知所有投标人。</a:t>
            </a:r>
          </a:p>
          <a:p>
            <a:pPr eaLnBrk="1" hangingPunct="1">
              <a:lnSpc>
                <a:spcPct val="80000"/>
              </a:lnSpc>
              <a:defRPr/>
            </a:pPr>
            <a:r>
              <a:rPr lang="zh-CN" altLang="en-US" sz="2400" dirty="0" smtClean="0"/>
              <a:t>    澄清（答疑）纪要作为招标文件的组成部分，对投标人起约束作用。</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endParaRPr lang="zh-CN" altLang="en-US" smtClean="0"/>
          </a:p>
        </p:txBody>
      </p:sp>
      <p:sp>
        <p:nvSpPr>
          <p:cNvPr id="3" name="内容占位符 2"/>
          <p:cNvSpPr>
            <a:spLocks noGrp="1"/>
          </p:cNvSpPr>
          <p:nvPr>
            <p:ph idx="1"/>
          </p:nvPr>
        </p:nvSpPr>
        <p:spPr/>
        <p:txBody>
          <a:bodyPr/>
          <a:lstStyle/>
          <a:p>
            <a:pPr eaLnBrk="1" hangingPunct="1">
              <a:lnSpc>
                <a:spcPct val="80000"/>
              </a:lnSpc>
              <a:defRPr/>
            </a:pPr>
            <a:r>
              <a:rPr lang="en-US" altLang="zh-CN" sz="2400" dirty="0" smtClean="0"/>
              <a:t>4</a:t>
            </a:r>
            <a:r>
              <a:rPr lang="zh-CN" altLang="en-US" sz="2400" dirty="0" smtClean="0"/>
              <a:t>．对招标文件的修改</a:t>
            </a:r>
          </a:p>
          <a:p>
            <a:pPr eaLnBrk="1" hangingPunct="1">
              <a:lnSpc>
                <a:spcPct val="80000"/>
              </a:lnSpc>
              <a:defRPr/>
            </a:pPr>
            <a:r>
              <a:rPr lang="zh-CN" altLang="en-US" sz="2400" dirty="0" smtClean="0"/>
              <a:t>招标文件的修改的主要形式是补充通知、修改书等。招标文件发出后，如确需变更的，在投标截止日期前，招标人可以主动对招标文件进行修改，或为解答投标人要求澄清的问题而对招标文件进行修改。</a:t>
            </a:r>
          </a:p>
          <a:p>
            <a:pPr eaLnBrk="1" hangingPunct="1">
              <a:lnSpc>
                <a:spcPct val="80000"/>
              </a:lnSpc>
              <a:defRPr/>
            </a:pPr>
            <a:r>
              <a:rPr lang="zh-CN" altLang="en-US" sz="2400" dirty="0" smtClean="0"/>
              <a:t>修改意见经招标投标管理机构核准，由招标人以文字、电传、电报或传真等书面形式发给所有获得招标文件的投标人。</a:t>
            </a:r>
          </a:p>
          <a:p>
            <a:pPr eaLnBrk="1" hangingPunct="1">
              <a:lnSpc>
                <a:spcPct val="80000"/>
              </a:lnSpc>
              <a:defRPr/>
            </a:pPr>
            <a:r>
              <a:rPr lang="zh-CN" altLang="en-US" sz="2400" dirty="0" smtClean="0"/>
              <a:t>对招标文件的修改也是招标文件的组成部分，对投标人起约束作用。投标人收到修改意见后应立即以书面形式（回执）通知招标人，确认已收到修改意见。</a:t>
            </a:r>
          </a:p>
          <a:p>
            <a:pPr eaLnBrk="1" hangingPunct="1">
              <a:defRPr/>
            </a:pPr>
            <a:r>
              <a:rPr lang="zh-CN" altLang="en-US" sz="2400" dirty="0" smtClean="0"/>
              <a:t>为了给投标人足够的时间，使其在编制投标文件时将修改意见考虑进去，招标人可以酌情推迟递交文件的截止日期。</a:t>
            </a:r>
          </a:p>
          <a:p>
            <a:pPr eaLnBrk="1" hangingPunct="1">
              <a:defRPr/>
            </a:pPr>
            <a:endParaRPr lang="zh-CN" altLang="en-US" sz="2400" dirty="0" smtClean="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defRPr/>
            </a:pPr>
            <a:endParaRPr lang="zh-CN" altLang="zh-CN" smtClean="0"/>
          </a:p>
        </p:txBody>
      </p:sp>
      <p:sp>
        <p:nvSpPr>
          <p:cNvPr id="44035" name="Rectangle 3"/>
          <p:cNvSpPr>
            <a:spLocks noGrp="1" noChangeArrowheads="1"/>
          </p:cNvSpPr>
          <p:nvPr>
            <p:ph idx="1"/>
          </p:nvPr>
        </p:nvSpPr>
        <p:spPr/>
        <p:txBody>
          <a:bodyPr/>
          <a:lstStyle/>
          <a:p>
            <a:pPr eaLnBrk="1" hangingPunct="1">
              <a:lnSpc>
                <a:spcPct val="80000"/>
              </a:lnSpc>
              <a:defRPr/>
            </a:pPr>
            <a:r>
              <a:rPr lang="zh-CN" altLang="en-US" sz="2400" dirty="0" smtClean="0"/>
              <a:t>招标文件及其澄清、修改有效性的规定如下：</a:t>
            </a:r>
          </a:p>
          <a:p>
            <a:pPr eaLnBrk="1" hangingPunct="1">
              <a:lnSpc>
                <a:spcPct val="80000"/>
              </a:lnSpc>
              <a:defRPr/>
            </a:pPr>
            <a:r>
              <a:rPr lang="zh-CN" altLang="en-US" sz="2400" dirty="0" smtClean="0"/>
              <a:t>    ①招标文件、招标文件澄清（答疑）纪要、招标文件修改补充通知内容均以书面内容为准，同时须报政府采购监督管理机构备案。当招标文件、修改补充通知、澄清（答疑）纪要内容相互矛盾时，以最后发出的通知（或纪要）为准。</a:t>
            </a:r>
          </a:p>
          <a:p>
            <a:pPr eaLnBrk="1" hangingPunct="1">
              <a:lnSpc>
                <a:spcPct val="80000"/>
              </a:lnSpc>
              <a:defRPr/>
            </a:pPr>
            <a:r>
              <a:rPr lang="zh-CN" altLang="en-US" sz="2400" dirty="0" smtClean="0"/>
              <a:t>    ②招标人及招标代理机构保证招标文件澄清（答疑）纪要和招标文件修改补充通知在投标截止时间</a:t>
            </a:r>
            <a:r>
              <a:rPr lang="en-US" altLang="zh-CN" sz="2400" dirty="0" smtClean="0"/>
              <a:t>15</a:t>
            </a:r>
            <a:r>
              <a:rPr lang="zh-CN" altLang="en-US" sz="2400" dirty="0" smtClean="0"/>
              <a:t>日前以书面形式发给所有投标人，否则，澄清（答疑）纪要或修改补充通知无效。如果时间来不及或为使投标人在编制投标文件时把修改补充通知内容考虑进去，招标人可以推迟递交投标文件的截止日期，具体时间将在修改补充通知中写明。</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defRPr/>
            </a:pPr>
            <a:endParaRPr lang="zh-CN" altLang="zh-CN" smtClean="0"/>
          </a:p>
        </p:txBody>
      </p:sp>
      <p:sp>
        <p:nvSpPr>
          <p:cNvPr id="45059" name="Rectangle 3"/>
          <p:cNvSpPr>
            <a:spLocks noGrp="1" noChangeArrowheads="1"/>
          </p:cNvSpPr>
          <p:nvPr>
            <p:ph idx="1"/>
          </p:nvPr>
        </p:nvSpPr>
        <p:spPr/>
        <p:txBody>
          <a:bodyPr/>
          <a:lstStyle/>
          <a:p>
            <a:pPr eaLnBrk="1" hangingPunct="1">
              <a:lnSpc>
                <a:spcPct val="80000"/>
              </a:lnSpc>
              <a:defRPr/>
            </a:pPr>
            <a:r>
              <a:rPr lang="en-US" altLang="zh-CN" sz="2400" dirty="0" smtClean="0"/>
              <a:t>5</a:t>
            </a:r>
            <a:r>
              <a:rPr lang="zh-CN" altLang="en-US" sz="2400" dirty="0" smtClean="0"/>
              <a:t>．招标文件的编审规则</a:t>
            </a:r>
          </a:p>
          <a:p>
            <a:pPr eaLnBrk="1" hangingPunct="1">
              <a:lnSpc>
                <a:spcPct val="80000"/>
              </a:lnSpc>
              <a:defRPr/>
            </a:pPr>
            <a:r>
              <a:rPr lang="zh-CN" altLang="en-US" sz="2400" dirty="0" smtClean="0"/>
              <a:t>    ①遵守法律、法规、规章及有关方针、政策的规定，符合有关贷款组织的合法要求。</a:t>
            </a:r>
          </a:p>
          <a:p>
            <a:pPr eaLnBrk="1" hangingPunct="1">
              <a:lnSpc>
                <a:spcPct val="80000"/>
              </a:lnSpc>
              <a:defRPr/>
            </a:pPr>
            <a:r>
              <a:rPr lang="zh-CN" altLang="en-US" sz="2400" dirty="0" smtClean="0"/>
              <a:t>    招标文件的合法性保证是编制和审定招标文件必须遵循的一个根本原则。不合法的招标文件是无效的，且不受法律保护。</a:t>
            </a:r>
          </a:p>
          <a:p>
            <a:pPr eaLnBrk="1" hangingPunct="1">
              <a:lnSpc>
                <a:spcPct val="80000"/>
              </a:lnSpc>
              <a:defRPr/>
            </a:pPr>
            <a:r>
              <a:rPr lang="zh-CN" altLang="en-US" sz="2400" dirty="0" smtClean="0"/>
              <a:t>    ②要真实可靠、具体明确、完整统一、诚实信用。招标文件反映的情况及要求必须真实可靠，招标必须讲求信用，不得欺骗或误导投标人。招标人或招标代理人要对招标文件的真实性负责。</a:t>
            </a:r>
          </a:p>
          <a:p>
            <a:pPr eaLnBrk="1" hangingPunct="1">
              <a:lnSpc>
                <a:spcPct val="80000"/>
              </a:lnSpc>
              <a:defRPr/>
            </a:pPr>
            <a:r>
              <a:rPr lang="zh-CN" altLang="en-US" sz="2400" dirty="0" smtClean="0"/>
              <a:t>    招标文件的内容应当全面、系统、完整统一，各部分之间必须一致，避免相互矛盾或冲突。招标文件确定的目标及提出的要求必须具体明确，不能产生分歧或模棱两可。招标文件的形式应规范，且符合格式化要求，不得杂乱无章。</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endParaRPr lang="zh-CN" altLang="en-US" smtClean="0"/>
          </a:p>
        </p:txBody>
      </p:sp>
      <p:sp>
        <p:nvSpPr>
          <p:cNvPr id="3" name="内容占位符 2"/>
          <p:cNvSpPr>
            <a:spLocks noGrp="1"/>
          </p:cNvSpPr>
          <p:nvPr>
            <p:ph idx="1"/>
          </p:nvPr>
        </p:nvSpPr>
        <p:spPr/>
        <p:txBody>
          <a:bodyPr/>
          <a:lstStyle/>
          <a:p>
            <a:pPr eaLnBrk="1" hangingPunct="1">
              <a:lnSpc>
                <a:spcPct val="80000"/>
              </a:lnSpc>
              <a:defRPr/>
            </a:pPr>
            <a:r>
              <a:rPr lang="zh-CN" altLang="en-US" sz="2400" dirty="0" smtClean="0"/>
              <a:t> ③适当分标。工程分标是指就工程建设项目全过程中的勘察、设计和施工等分阶段招标，分别编制招标文件，或者就工程建设项目全过程招标或勘察、设计和施工等阶段招标中的单位工程及特殊专业工程，分别编制招标文件。</a:t>
            </a:r>
          </a:p>
          <a:p>
            <a:pPr eaLnBrk="1" hangingPunct="1">
              <a:lnSpc>
                <a:spcPct val="80000"/>
              </a:lnSpc>
              <a:defRPr/>
            </a:pPr>
            <a:r>
              <a:rPr lang="zh-CN" altLang="en-US" sz="2400" dirty="0" smtClean="0"/>
              <a:t> 　 工程分标必须保证工程的完整性和专业性，正确选择编制招标文件，不允许任意肢解工程，一般不对单位工程再分部、分项招标，编制分部、分项招标文件。对单位工程分部、分项单独编制的招标文件，建设工程招标管理机构不予设定认可。</a:t>
            </a:r>
          </a:p>
          <a:p>
            <a:pPr eaLnBrk="1" hangingPunct="1">
              <a:lnSpc>
                <a:spcPct val="80000"/>
              </a:lnSpc>
              <a:defRPr/>
            </a:pPr>
            <a:r>
              <a:rPr lang="zh-CN" altLang="en-US" sz="2400" dirty="0" smtClean="0"/>
              <a:t> 　 ④兼顾招标人和投标人双方的利益。招标文件的规定要公平、合理，不可将招标人的风险转移给投标人。</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defRPr/>
            </a:pPr>
            <a:r>
              <a:rPr lang="en-US" altLang="zh-CN" sz="4000" b="1" smtClean="0"/>
              <a:t>2.2.4</a:t>
            </a:r>
            <a:r>
              <a:rPr lang="zh-CN" altLang="en-US" sz="4000" b="1" smtClean="0"/>
              <a:t>编制标底</a:t>
            </a:r>
            <a:br>
              <a:rPr lang="zh-CN" altLang="en-US" sz="4000" b="1" smtClean="0"/>
            </a:br>
            <a:endParaRPr lang="zh-CN" altLang="en-US" sz="4000" b="1" smtClean="0"/>
          </a:p>
        </p:txBody>
      </p:sp>
      <p:sp>
        <p:nvSpPr>
          <p:cNvPr id="46083" name="Rectangle 3"/>
          <p:cNvSpPr>
            <a:spLocks noGrp="1" noChangeArrowheads="1"/>
          </p:cNvSpPr>
          <p:nvPr>
            <p:ph idx="1"/>
          </p:nvPr>
        </p:nvSpPr>
        <p:spPr>
          <a:xfrm>
            <a:off x="455613" y="1447800"/>
            <a:ext cx="8226425" cy="5257800"/>
          </a:xfrm>
        </p:spPr>
        <p:txBody>
          <a:bodyPr/>
          <a:lstStyle/>
          <a:p>
            <a:pPr eaLnBrk="1" hangingPunct="1">
              <a:lnSpc>
                <a:spcPct val="80000"/>
              </a:lnSpc>
              <a:defRPr/>
            </a:pPr>
            <a:r>
              <a:rPr lang="zh-CN" altLang="en-US" sz="2400" dirty="0" smtClean="0"/>
              <a:t>标底是招标工程的预期价格，工程施工招标必须编制标底。标底由招标单位根据工程项目的特点决定是否编制标底。</a:t>
            </a:r>
          </a:p>
          <a:p>
            <a:pPr eaLnBrk="1" hangingPunct="1">
              <a:lnSpc>
                <a:spcPct val="80000"/>
              </a:lnSpc>
              <a:defRPr/>
            </a:pPr>
            <a:r>
              <a:rPr lang="zh-CN" altLang="en-US" sz="2400" dirty="0" smtClean="0"/>
              <a:t>一个工程只能编制一个标底。标底可以自行编制或委托主管部门认定具有编制标底能力的咨询、监理单位编制。标底必须报经招标投标办事机构进行审定。标底一经审定应密封保存至开标时，所有接触过标底的人员负有保密责任，不得泄露。</a:t>
            </a:r>
          </a:p>
          <a:p>
            <a:pPr eaLnBrk="1" hangingPunct="1">
              <a:lnSpc>
                <a:spcPct val="80000"/>
              </a:lnSpc>
              <a:defRPr/>
            </a:pPr>
            <a:r>
              <a:rPr lang="zh-CN" altLang="en-US" sz="2400" dirty="0" smtClean="0"/>
              <a:t>    标底是由业主组织专门人员为准备招标的那一部分工程或设备，或工程和设备而计算出的一个合理的基本价格。它不等于工程（或设备）的概（预）算，也不等于合同价格。招标项目编制标底，应根据批准的初步设计、投资概算，参照有关工程定额，依据有关计价办法，结合市场供求状况，综合考虑投资、质量和工期等方面的因素确定。</a:t>
            </a:r>
          </a:p>
          <a:p>
            <a:pPr eaLnBrk="1" hangingPunct="1">
              <a:lnSpc>
                <a:spcPct val="80000"/>
              </a:lnSpc>
              <a:defRPr/>
            </a:pPr>
            <a:r>
              <a:rPr lang="zh-CN" altLang="en-US" sz="2400" dirty="0" smtClean="0"/>
              <a:t>    任何个人和单位不得强制招标人编制或报审标底，或干预其确定标底。</a:t>
            </a:r>
          </a:p>
          <a:p>
            <a:pPr eaLnBrk="1" hangingPunct="1">
              <a:lnSpc>
                <a:spcPct val="80000"/>
              </a:lnSpc>
              <a:defRPr/>
            </a:pPr>
            <a:r>
              <a:rPr lang="zh-CN" altLang="en-US" sz="2400" dirty="0" smtClean="0"/>
              <a:t>    招标项目可不设标底，进行无标底招标。</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pPr eaLnBrk="1" hangingPunct="1">
              <a:defRPr/>
            </a:pPr>
            <a:endParaRPr lang="zh-CN" altLang="zh-CN" smtClean="0"/>
          </a:p>
        </p:txBody>
      </p:sp>
      <p:sp>
        <p:nvSpPr>
          <p:cNvPr id="47107" name="Rectangle 3"/>
          <p:cNvSpPr>
            <a:spLocks noGrp="1" noChangeArrowheads="1"/>
          </p:cNvSpPr>
          <p:nvPr>
            <p:ph idx="1"/>
          </p:nvPr>
        </p:nvSpPr>
        <p:spPr/>
        <p:txBody>
          <a:bodyPr/>
          <a:lstStyle/>
          <a:p>
            <a:pPr eaLnBrk="1" hangingPunct="1">
              <a:lnSpc>
                <a:spcPct val="90000"/>
              </a:lnSpc>
              <a:defRPr/>
            </a:pPr>
            <a:r>
              <a:rPr lang="en-US" altLang="zh-CN" sz="2400" smtClean="0"/>
              <a:t>1</a:t>
            </a:r>
            <a:r>
              <a:rPr lang="zh-CN" altLang="en-US" sz="2400" smtClean="0"/>
              <a:t>．编制标底的目的</a:t>
            </a:r>
          </a:p>
          <a:p>
            <a:pPr eaLnBrk="1" hangingPunct="1">
              <a:lnSpc>
                <a:spcPct val="90000"/>
              </a:lnSpc>
              <a:defRPr/>
            </a:pPr>
            <a:r>
              <a:rPr lang="zh-CN" altLang="en-US" sz="2400" smtClean="0"/>
              <a:t>    工程招标标底是业主为了掌握工程造价，控制工程投资的基础数据，并以此为依据评出各投标单位工程报价的准确与否。</a:t>
            </a:r>
          </a:p>
          <a:p>
            <a:pPr eaLnBrk="1" hangingPunct="1">
              <a:lnSpc>
                <a:spcPct val="90000"/>
              </a:lnSpc>
              <a:defRPr/>
            </a:pPr>
            <a:r>
              <a:rPr lang="zh-CN" altLang="en-US" sz="2400" smtClean="0"/>
              <a:t>    在工程量清单招投标模式下，形成了由招标人按照国家统一的工程量计算规则计算提供工程数量，由投标人自主报价，并按照经评审低价中标的工程造价模式。标底价格的作用在招标投标中的重要性逐渐趋于弱化，这也是工程造价管理与国际接轨的必然趋势。经评审低价中标的工程造价管理模式最终必然会引导我国建筑市场工程招投标，形成国际上一般的无标底价格的工程招投标模式。</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eaLnBrk="1" hangingPunct="1">
              <a:defRPr/>
            </a:pPr>
            <a:endParaRPr lang="zh-CN" altLang="zh-CN" smtClean="0"/>
          </a:p>
        </p:txBody>
      </p:sp>
      <p:sp>
        <p:nvSpPr>
          <p:cNvPr id="48131" name="Rectangle 3"/>
          <p:cNvSpPr>
            <a:spLocks noGrp="1" noChangeArrowheads="1"/>
          </p:cNvSpPr>
          <p:nvPr>
            <p:ph idx="1"/>
          </p:nvPr>
        </p:nvSpPr>
        <p:spPr/>
        <p:txBody>
          <a:bodyPr/>
          <a:lstStyle/>
          <a:p>
            <a:pPr eaLnBrk="1" hangingPunct="1">
              <a:lnSpc>
                <a:spcPct val="80000"/>
              </a:lnSpc>
              <a:defRPr/>
            </a:pPr>
            <a:r>
              <a:rPr lang="en-US" altLang="zh-CN" sz="2400" dirty="0" smtClean="0"/>
              <a:t>2</a:t>
            </a:r>
            <a:r>
              <a:rPr lang="zh-CN" altLang="en-US" sz="2400" dirty="0" smtClean="0"/>
              <a:t>．标底价格编制依据</a:t>
            </a:r>
          </a:p>
          <a:p>
            <a:pPr eaLnBrk="1" hangingPunct="1">
              <a:lnSpc>
                <a:spcPct val="80000"/>
              </a:lnSpc>
              <a:defRPr/>
            </a:pPr>
            <a:r>
              <a:rPr lang="zh-CN" altLang="en-US" sz="2400" dirty="0" smtClean="0"/>
              <a:t>①</a:t>
            </a:r>
            <a:r>
              <a:rPr lang="en-US" altLang="zh-CN" sz="2400" dirty="0" smtClean="0"/>
              <a:t>《</a:t>
            </a:r>
            <a:r>
              <a:rPr lang="zh-CN" altLang="en-US" sz="2400" dirty="0" smtClean="0"/>
              <a:t>建设工程工程量清单计价规范</a:t>
            </a:r>
            <a:r>
              <a:rPr lang="en-US" altLang="zh-CN" sz="2400" dirty="0" smtClean="0"/>
              <a:t>》</a:t>
            </a:r>
            <a:r>
              <a:rPr lang="zh-CN" altLang="en-US" sz="2400" dirty="0" smtClean="0"/>
              <a:t>。</a:t>
            </a:r>
          </a:p>
          <a:p>
            <a:pPr eaLnBrk="1" hangingPunct="1">
              <a:lnSpc>
                <a:spcPct val="80000"/>
              </a:lnSpc>
              <a:defRPr/>
            </a:pPr>
            <a:r>
              <a:rPr lang="zh-CN" altLang="en-US" sz="2400" dirty="0" smtClean="0"/>
              <a:t>②招标文件的商务条款。</a:t>
            </a:r>
          </a:p>
          <a:p>
            <a:pPr eaLnBrk="1" hangingPunct="1">
              <a:lnSpc>
                <a:spcPct val="80000"/>
              </a:lnSpc>
              <a:defRPr/>
            </a:pPr>
            <a:r>
              <a:rPr lang="zh-CN" altLang="en-US" sz="2400" dirty="0" smtClean="0"/>
              <a:t>③工程设计文件。</a:t>
            </a:r>
          </a:p>
          <a:p>
            <a:pPr eaLnBrk="1" hangingPunct="1">
              <a:lnSpc>
                <a:spcPct val="80000"/>
              </a:lnSpc>
              <a:defRPr/>
            </a:pPr>
            <a:r>
              <a:rPr lang="zh-CN" altLang="en-US" sz="2400" dirty="0" smtClean="0"/>
              <a:t>④有关工程施工规范及工程验收规范。</a:t>
            </a:r>
          </a:p>
          <a:p>
            <a:pPr eaLnBrk="1" hangingPunct="1">
              <a:lnSpc>
                <a:spcPct val="80000"/>
              </a:lnSpc>
              <a:defRPr/>
            </a:pPr>
            <a:r>
              <a:rPr lang="zh-CN" altLang="en-US" sz="2400" dirty="0" smtClean="0"/>
              <a:t>⑤施工组织设计及施工技术方案。</a:t>
            </a:r>
          </a:p>
          <a:p>
            <a:pPr eaLnBrk="1" hangingPunct="1">
              <a:lnSpc>
                <a:spcPct val="80000"/>
              </a:lnSpc>
              <a:defRPr/>
            </a:pPr>
            <a:r>
              <a:rPr lang="zh-CN" altLang="en-US" sz="2400" dirty="0" smtClean="0"/>
              <a:t>⑥施工现场地质、水文、气象，以及地上情况的有关资料。</a:t>
            </a:r>
          </a:p>
          <a:p>
            <a:pPr eaLnBrk="1" hangingPunct="1">
              <a:lnSpc>
                <a:spcPct val="80000"/>
              </a:lnSpc>
              <a:defRPr/>
            </a:pPr>
            <a:r>
              <a:rPr lang="zh-CN" altLang="en-US" sz="2400" dirty="0" smtClean="0"/>
              <a:t>⑦招标期间建筑安装材料及工程设备的市场价格。</a:t>
            </a:r>
          </a:p>
          <a:p>
            <a:pPr eaLnBrk="1" hangingPunct="1">
              <a:lnSpc>
                <a:spcPct val="80000"/>
              </a:lnSpc>
              <a:defRPr/>
            </a:pPr>
            <a:r>
              <a:rPr lang="zh-CN" altLang="en-US" sz="2400" dirty="0" smtClean="0"/>
              <a:t>⑧工程项目所在地劳动力市场的价格。</a:t>
            </a:r>
          </a:p>
          <a:p>
            <a:pPr eaLnBrk="1" hangingPunct="1">
              <a:lnSpc>
                <a:spcPct val="80000"/>
              </a:lnSpc>
              <a:defRPr/>
            </a:pPr>
            <a:r>
              <a:rPr lang="zh-CN" altLang="en-US" sz="2400" dirty="0" smtClean="0"/>
              <a:t>⑨由招标方采购的材料、设备的到货计划。</a:t>
            </a:r>
          </a:p>
          <a:p>
            <a:pPr eaLnBrk="1" hangingPunct="1">
              <a:lnSpc>
                <a:spcPct val="80000"/>
              </a:lnSpc>
              <a:defRPr/>
            </a:pPr>
            <a:r>
              <a:rPr lang="zh-CN" altLang="en-US" sz="2400" dirty="0" smtClean="0"/>
              <a:t>⑩由招标方制订的工期计划。</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endParaRPr lang="zh-CN" altLang="en-US" smtClean="0"/>
          </a:p>
        </p:txBody>
      </p:sp>
      <p:sp>
        <p:nvSpPr>
          <p:cNvPr id="3" name="内容占位符 2"/>
          <p:cNvSpPr>
            <a:spLocks noGrp="1"/>
          </p:cNvSpPr>
          <p:nvPr>
            <p:ph idx="1"/>
          </p:nvPr>
        </p:nvSpPr>
        <p:spPr/>
        <p:txBody>
          <a:bodyPr/>
          <a:lstStyle/>
          <a:p>
            <a:pPr eaLnBrk="1" hangingPunct="1">
              <a:lnSpc>
                <a:spcPct val="80000"/>
              </a:lnSpc>
              <a:defRPr/>
            </a:pPr>
            <a:r>
              <a:rPr lang="en-US" altLang="zh-CN" sz="2400" dirty="0" smtClean="0"/>
              <a:t>3</a:t>
            </a:r>
            <a:r>
              <a:rPr lang="zh-CN" altLang="en-US" sz="2400" dirty="0" smtClean="0"/>
              <a:t>．标底编制的原则</a:t>
            </a:r>
          </a:p>
          <a:p>
            <a:pPr eaLnBrk="1" hangingPunct="1">
              <a:lnSpc>
                <a:spcPct val="80000"/>
              </a:lnSpc>
              <a:defRPr/>
            </a:pPr>
            <a:r>
              <a:rPr lang="zh-CN" altLang="en-US" sz="2400" dirty="0" smtClean="0"/>
              <a:t>    ①根据设计图纸及有关资料和招标文件，参照国家规定的技术、经济标准定额及规范，确定工程量和编制标底。</a:t>
            </a:r>
          </a:p>
          <a:p>
            <a:pPr eaLnBrk="1" hangingPunct="1">
              <a:lnSpc>
                <a:spcPct val="80000"/>
              </a:lnSpc>
              <a:defRPr/>
            </a:pPr>
            <a:r>
              <a:rPr lang="zh-CN" altLang="en-US" sz="2400" dirty="0" smtClean="0"/>
              <a:t>    ②标底价格应由成本、税金、利润组成，通常应控制在批准的总概算（或修正概算）及投资包干的限额内。</a:t>
            </a:r>
          </a:p>
          <a:p>
            <a:pPr eaLnBrk="1" hangingPunct="1">
              <a:lnSpc>
                <a:spcPct val="80000"/>
              </a:lnSpc>
              <a:defRPr/>
            </a:pPr>
            <a:r>
              <a:rPr lang="zh-CN" altLang="en-US" sz="2400" dirty="0" smtClean="0"/>
              <a:t>    ③标底价格作为建设单位的期望计划价，应力求与市场的实际变化相吻合，要有利于竞争和保证工程质量。</a:t>
            </a:r>
          </a:p>
          <a:p>
            <a:pPr eaLnBrk="1" hangingPunct="1">
              <a:lnSpc>
                <a:spcPct val="80000"/>
              </a:lnSpc>
              <a:defRPr/>
            </a:pPr>
            <a:r>
              <a:rPr lang="zh-CN" altLang="en-US" sz="2400" dirty="0" smtClean="0"/>
              <a:t>    ④标底价格应考虑材料、人工、机械台班等价格变动因素，还应包括施工包干费、不可预见费和措施等。工程要求优良的，还应增加相应费用。</a:t>
            </a:r>
          </a:p>
          <a:p>
            <a:pPr eaLnBrk="1" hangingPunct="1">
              <a:lnSpc>
                <a:spcPct val="80000"/>
              </a:lnSpc>
              <a:defRPr/>
            </a:pPr>
            <a:r>
              <a:rPr lang="zh-CN" altLang="en-US" sz="2400" dirty="0" smtClean="0"/>
              <a:t>    ⑤一个工程只能编制一个标底。</a:t>
            </a:r>
          </a:p>
          <a:p>
            <a:pPr eaLnBrk="1" hangingPunct="1">
              <a:defRPr/>
            </a:pPr>
            <a:endParaRPr lang="zh-CN" altLang="en-US" sz="2400" dirty="0" smtClean="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defRPr/>
            </a:pPr>
            <a:endParaRPr lang="zh-CN" altLang="zh-CN" smtClean="0"/>
          </a:p>
        </p:txBody>
      </p:sp>
      <p:sp>
        <p:nvSpPr>
          <p:cNvPr id="49155" name="Rectangle 3"/>
          <p:cNvSpPr>
            <a:spLocks noGrp="1" noChangeArrowheads="1"/>
          </p:cNvSpPr>
          <p:nvPr>
            <p:ph idx="1"/>
          </p:nvPr>
        </p:nvSpPr>
        <p:spPr/>
        <p:txBody>
          <a:bodyPr/>
          <a:lstStyle/>
          <a:p>
            <a:pPr eaLnBrk="1" hangingPunct="1">
              <a:lnSpc>
                <a:spcPct val="80000"/>
              </a:lnSpc>
              <a:defRPr/>
            </a:pPr>
            <a:r>
              <a:rPr lang="en-US" altLang="zh-CN" sz="2400" dirty="0" smtClean="0"/>
              <a:t> 4</a:t>
            </a:r>
            <a:r>
              <a:rPr lang="zh-CN" altLang="en-US" sz="2400" dirty="0" smtClean="0"/>
              <a:t>．标底的类型</a:t>
            </a:r>
          </a:p>
          <a:p>
            <a:pPr eaLnBrk="1" hangingPunct="1">
              <a:lnSpc>
                <a:spcPct val="80000"/>
              </a:lnSpc>
              <a:defRPr/>
            </a:pPr>
            <a:r>
              <a:rPr lang="zh-CN" altLang="en-US" sz="2400" dirty="0" smtClean="0"/>
              <a:t>  施工招标的标底，有以下几种常见类型。</a:t>
            </a:r>
          </a:p>
          <a:p>
            <a:pPr eaLnBrk="1" hangingPunct="1">
              <a:lnSpc>
                <a:spcPct val="80000"/>
              </a:lnSpc>
              <a:defRPr/>
            </a:pPr>
            <a:r>
              <a:rPr lang="zh-CN" altLang="en-US" sz="2400" dirty="0" smtClean="0"/>
              <a:t>  ①按发包工程总造价包干的标底。</a:t>
            </a:r>
          </a:p>
          <a:p>
            <a:pPr eaLnBrk="1" hangingPunct="1">
              <a:lnSpc>
                <a:spcPct val="80000"/>
              </a:lnSpc>
              <a:defRPr/>
            </a:pPr>
            <a:r>
              <a:rPr lang="zh-CN" altLang="en-US" sz="2400" dirty="0" smtClean="0"/>
              <a:t>  ②按发包工程每平方米造价包干的标底。</a:t>
            </a:r>
          </a:p>
          <a:p>
            <a:pPr eaLnBrk="1" hangingPunct="1">
              <a:lnSpc>
                <a:spcPct val="80000"/>
              </a:lnSpc>
              <a:defRPr/>
            </a:pPr>
            <a:r>
              <a:rPr lang="zh-CN" altLang="en-US" sz="2400" dirty="0" smtClean="0"/>
              <a:t>  ③按发包工程扩大初步设计总概算包干的标底。</a:t>
            </a:r>
          </a:p>
          <a:p>
            <a:pPr eaLnBrk="1" hangingPunct="1">
              <a:lnSpc>
                <a:spcPct val="80000"/>
              </a:lnSpc>
              <a:defRPr/>
            </a:pPr>
            <a:r>
              <a:rPr lang="zh-CN" altLang="en-US" sz="2400" dirty="0" smtClean="0"/>
              <a:t> 　 ④按发包工程施工图预算加系数包干的标底。</a:t>
            </a:r>
          </a:p>
          <a:p>
            <a:pPr eaLnBrk="1" hangingPunct="1">
              <a:lnSpc>
                <a:spcPct val="80000"/>
              </a:lnSpc>
              <a:defRPr/>
            </a:pPr>
            <a:r>
              <a:rPr lang="zh-CN" altLang="en-US" sz="2400" dirty="0" smtClean="0"/>
              <a:t>  ⑤按发包工程的工程量单位造价包干的标底。</a:t>
            </a:r>
          </a:p>
          <a:p>
            <a:pPr eaLnBrk="1" hangingPunct="1">
              <a:lnSpc>
                <a:spcPct val="80000"/>
              </a:lnSpc>
              <a:defRPr/>
            </a:pPr>
            <a:r>
              <a:rPr lang="zh-CN" altLang="en-US" sz="2400" dirty="0" smtClean="0"/>
              <a:t> 　 ⑥按发包工程施工图预算包干、报部分材料的标底。</a:t>
            </a:r>
          </a:p>
          <a:p>
            <a:pPr eaLnBrk="1" hangingPunct="1">
              <a:lnSpc>
                <a:spcPct val="80000"/>
              </a:lnSpc>
              <a:defRPr/>
            </a:pPr>
            <a:r>
              <a:rPr lang="zh-CN" altLang="en-US" sz="2400" dirty="0" smtClean="0"/>
              <a:t> 　 目前的工程招标标底实践中，常用的主要是以综合单价计价的标底和以供料单价计价的标底。</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defRPr/>
            </a:pPr>
            <a:endParaRPr lang="zh-CN" altLang="zh-CN" smtClean="0"/>
          </a:p>
        </p:txBody>
      </p:sp>
      <p:sp>
        <p:nvSpPr>
          <p:cNvPr id="14339" name="Rectangle 3"/>
          <p:cNvSpPr>
            <a:spLocks noGrp="1" noChangeArrowheads="1"/>
          </p:cNvSpPr>
          <p:nvPr>
            <p:ph idx="1"/>
          </p:nvPr>
        </p:nvSpPr>
        <p:spPr/>
        <p:txBody>
          <a:bodyPr/>
          <a:lstStyle/>
          <a:p>
            <a:pPr eaLnBrk="1" hangingPunct="1">
              <a:lnSpc>
                <a:spcPct val="80000"/>
              </a:lnSpc>
              <a:defRPr/>
            </a:pPr>
            <a:r>
              <a:rPr lang="en-US" altLang="zh-CN" sz="2000" dirty="0" smtClean="0"/>
              <a:t> </a:t>
            </a:r>
            <a:r>
              <a:rPr lang="en-US" altLang="zh-CN" sz="2000" b="1" dirty="0" smtClean="0"/>
              <a:t>2</a:t>
            </a:r>
            <a:r>
              <a:rPr lang="zh-CN" altLang="en-US" sz="2000" b="1" dirty="0" smtClean="0"/>
              <a:t>．问题</a:t>
            </a:r>
            <a:endParaRPr lang="zh-CN" altLang="en-US" sz="2000" dirty="0" smtClean="0"/>
          </a:p>
          <a:p>
            <a:r>
              <a:rPr lang="zh-CN" altLang="en-US" sz="2000" dirty="0" smtClean="0"/>
              <a:t>（</a:t>
            </a:r>
            <a:r>
              <a:rPr lang="en-US" sz="2000" dirty="0" smtClean="0"/>
              <a:t>1</a:t>
            </a:r>
            <a:r>
              <a:rPr lang="zh-CN" altLang="en-US" sz="2000" dirty="0" smtClean="0"/>
              <a:t>）李总工程师为何指示将系统硬件部分和软件部分分开招标？</a:t>
            </a:r>
          </a:p>
          <a:p>
            <a:r>
              <a:rPr lang="en-US" sz="2000" dirty="0" smtClean="0"/>
              <a:t>    </a:t>
            </a:r>
            <a:r>
              <a:rPr lang="zh-CN" altLang="en-US" sz="2000" dirty="0" smtClean="0"/>
              <a:t>（</a:t>
            </a:r>
            <a:r>
              <a:rPr lang="en-US" sz="2000" dirty="0" smtClean="0"/>
              <a:t>2</a:t>
            </a:r>
            <a:r>
              <a:rPr lang="zh-CN" altLang="en-US" sz="2000" dirty="0" smtClean="0"/>
              <a:t>）对于技术处草拟的评标标准，原则上应该怎样修改才能适应硬件设备的招标采购？</a:t>
            </a:r>
          </a:p>
          <a:p>
            <a:r>
              <a:rPr lang="en-US" sz="2000" dirty="0" smtClean="0"/>
              <a:t>    </a:t>
            </a:r>
            <a:r>
              <a:rPr lang="zh-CN" altLang="en-US" sz="2000" dirty="0" smtClean="0"/>
              <a:t>（</a:t>
            </a:r>
            <a:r>
              <a:rPr lang="en-US" sz="2000" dirty="0" smtClean="0"/>
              <a:t>3</a:t>
            </a:r>
            <a:r>
              <a:rPr lang="zh-CN" altLang="en-US" sz="2000" dirty="0" smtClean="0"/>
              <a:t>）在非通用软件招标采购中，为防止个别投标人恶意抬价或恶意压价，应该怎样修改“报价分计算方法”？</a:t>
            </a:r>
            <a:endParaRPr lang="zh-CN" altLang="en-US" sz="2000"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endParaRPr lang="zh-CN" altLang="en-US" smtClean="0"/>
          </a:p>
        </p:txBody>
      </p:sp>
      <p:sp>
        <p:nvSpPr>
          <p:cNvPr id="3" name="内容占位符 2"/>
          <p:cNvSpPr>
            <a:spLocks noGrp="1"/>
          </p:cNvSpPr>
          <p:nvPr>
            <p:ph idx="1"/>
          </p:nvPr>
        </p:nvSpPr>
        <p:spPr/>
        <p:txBody>
          <a:bodyPr/>
          <a:lstStyle/>
          <a:p>
            <a:pPr eaLnBrk="1" hangingPunct="1">
              <a:lnSpc>
                <a:spcPct val="80000"/>
              </a:lnSpc>
              <a:defRPr/>
            </a:pPr>
            <a:r>
              <a:rPr lang="zh-CN" altLang="en-US" sz="2400" dirty="0" smtClean="0"/>
              <a:t> </a:t>
            </a:r>
            <a:r>
              <a:rPr lang="en-US" altLang="zh-CN" sz="2400" dirty="0" smtClean="0"/>
              <a:t>5</a:t>
            </a:r>
            <a:r>
              <a:rPr lang="zh-CN" altLang="en-US" sz="2400" dirty="0" smtClean="0"/>
              <a:t>．标底编制的方法</a:t>
            </a:r>
          </a:p>
          <a:p>
            <a:pPr eaLnBrk="1" hangingPunct="1">
              <a:lnSpc>
                <a:spcPct val="80000"/>
              </a:lnSpc>
              <a:defRPr/>
            </a:pPr>
            <a:r>
              <a:rPr lang="zh-CN" altLang="en-US" sz="2400" dirty="0" smtClean="0"/>
              <a:t>    标底的编制方法与工程概预算的编制方法基本相同，实践中应用的标底编制方法主要有以下三种。</a:t>
            </a:r>
          </a:p>
          <a:p>
            <a:pPr eaLnBrk="1" hangingPunct="1">
              <a:lnSpc>
                <a:spcPct val="80000"/>
              </a:lnSpc>
              <a:defRPr/>
            </a:pPr>
            <a:r>
              <a:rPr lang="zh-CN" altLang="en-US" sz="2400" dirty="0" smtClean="0"/>
              <a:t>  </a:t>
            </a:r>
            <a:r>
              <a:rPr lang="en-US" altLang="zh-CN" sz="2400" dirty="0" smtClean="0"/>
              <a:t>1</a:t>
            </a:r>
            <a:r>
              <a:rPr lang="zh-CN" altLang="en-US" sz="2400" dirty="0" smtClean="0"/>
              <a:t>）以施工图为基础</a:t>
            </a:r>
          </a:p>
          <a:p>
            <a:pPr eaLnBrk="1" hangingPunct="1">
              <a:lnSpc>
                <a:spcPct val="80000"/>
              </a:lnSpc>
              <a:defRPr/>
            </a:pPr>
            <a:r>
              <a:rPr lang="zh-CN" altLang="en-US" sz="2400" dirty="0" smtClean="0"/>
              <a:t>  　根据设计图纸和技术说明，按照预算定额规定的分部分项工程子目，逐项计算工程量，再套用定额单价确定直接费，然后按规定的系数计算间接费、独立费、计划利润和不可预见费等，从而计算工程预期总造价，即标底。</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defRPr/>
            </a:pPr>
            <a:endParaRPr lang="zh-CN" altLang="zh-CN" smtClean="0"/>
          </a:p>
        </p:txBody>
      </p:sp>
      <p:sp>
        <p:nvSpPr>
          <p:cNvPr id="50179" name="Rectangle 3"/>
          <p:cNvSpPr>
            <a:spLocks noGrp="1" noChangeArrowheads="1"/>
          </p:cNvSpPr>
          <p:nvPr>
            <p:ph idx="1"/>
          </p:nvPr>
        </p:nvSpPr>
        <p:spPr/>
        <p:txBody>
          <a:bodyPr/>
          <a:lstStyle/>
          <a:p>
            <a:pPr eaLnBrk="1" hangingPunct="1">
              <a:lnSpc>
                <a:spcPct val="90000"/>
              </a:lnSpc>
              <a:defRPr/>
            </a:pPr>
            <a:r>
              <a:rPr lang="zh-CN" altLang="en-US" sz="2400" dirty="0" smtClean="0"/>
              <a:t>　 </a:t>
            </a:r>
            <a:r>
              <a:rPr lang="en-US" altLang="zh-CN" sz="2400" dirty="0" smtClean="0"/>
              <a:t>2</a:t>
            </a:r>
            <a:r>
              <a:rPr lang="zh-CN" altLang="en-US" sz="2400" dirty="0" smtClean="0"/>
              <a:t>）以概算为基础</a:t>
            </a:r>
          </a:p>
          <a:p>
            <a:pPr eaLnBrk="1" hangingPunct="1">
              <a:lnSpc>
                <a:spcPct val="90000"/>
              </a:lnSpc>
              <a:defRPr/>
            </a:pPr>
            <a:r>
              <a:rPr lang="zh-CN" altLang="en-US" sz="2400" dirty="0" smtClean="0"/>
              <a:t>  根据扩大初步设计与概算定额计算工程造价。概算定额是在预算定额基础上将某些次要子目归并于主要工程子目之中，并综合计算其单价。用此种方法编制标底可以减少计算工作量，提高编制工作效率，且有利于避免重复和漏项。</a:t>
            </a:r>
          </a:p>
          <a:p>
            <a:pPr eaLnBrk="1" hangingPunct="1">
              <a:lnSpc>
                <a:spcPct val="90000"/>
              </a:lnSpc>
              <a:defRPr/>
            </a:pPr>
            <a:r>
              <a:rPr lang="zh-CN" altLang="en-US" sz="2400" dirty="0" smtClean="0"/>
              <a:t> 　 </a:t>
            </a:r>
            <a:r>
              <a:rPr lang="en-US" altLang="zh-CN" sz="2400" dirty="0" smtClean="0"/>
              <a:t>3</a:t>
            </a:r>
            <a:r>
              <a:rPr lang="zh-CN" altLang="en-US" sz="2400" dirty="0" smtClean="0"/>
              <a:t>）以最终成品单位造价包干为基础</a:t>
            </a:r>
          </a:p>
          <a:p>
            <a:pPr eaLnBrk="1" hangingPunct="1">
              <a:lnSpc>
                <a:spcPct val="90000"/>
              </a:lnSpc>
              <a:defRPr/>
            </a:pPr>
            <a:r>
              <a:rPr lang="zh-CN" altLang="en-US" sz="2400" dirty="0" smtClean="0"/>
              <a:t> 　 此种方法主要适用于采用标准设计大量兴建的工程，一般住宅工程按每平方米建筑面积实行造价包干；园林建设中的植草工程和喷灌工程也可按每平方米面积实行造价包干。具体工程的标底即以此为基础，并考虑现场条件和工期要求等因素来确定。</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eaLnBrk="1" hangingPunct="1">
              <a:defRPr/>
            </a:pPr>
            <a:endParaRPr lang="zh-CN" altLang="zh-CN" smtClean="0"/>
          </a:p>
        </p:txBody>
      </p:sp>
      <p:sp>
        <p:nvSpPr>
          <p:cNvPr id="51203" name="Rectangle 3"/>
          <p:cNvSpPr>
            <a:spLocks noGrp="1" noChangeArrowheads="1"/>
          </p:cNvSpPr>
          <p:nvPr>
            <p:ph idx="1"/>
          </p:nvPr>
        </p:nvSpPr>
        <p:spPr/>
        <p:txBody>
          <a:bodyPr/>
          <a:lstStyle/>
          <a:p>
            <a:pPr eaLnBrk="1" hangingPunct="1">
              <a:lnSpc>
                <a:spcPct val="90000"/>
              </a:lnSpc>
              <a:defRPr/>
            </a:pPr>
            <a:r>
              <a:rPr lang="en-US" altLang="zh-CN" sz="2800" smtClean="0"/>
              <a:t>6</a:t>
            </a:r>
            <a:r>
              <a:rPr lang="zh-CN" altLang="en-US" sz="2800" smtClean="0"/>
              <a:t>．标底文件的组成</a:t>
            </a:r>
          </a:p>
          <a:p>
            <a:pPr eaLnBrk="1" hangingPunct="1">
              <a:lnSpc>
                <a:spcPct val="90000"/>
              </a:lnSpc>
              <a:defRPr/>
            </a:pPr>
            <a:r>
              <a:rPr lang="zh-CN" altLang="en-US" sz="2800" smtClean="0"/>
              <a:t>建设工程招标标底文件是对一系列反映招标人对招标工程交易预期控制要求的文字说明、数据、指标和图表的统称，是有关标底的定性和定量要求的各种书面表达形式。其核心内容是一系列数据指标。由于工程交易最终主要是以价格或酬金来体现的，因此，在实践中，建设工程招标投标标底文件主要是指有关标底价格的文件。通常来说，建设工程招标标底文件主要由标底报审表和标底正文两部分组成，其格式见表</a:t>
            </a:r>
            <a:r>
              <a:rPr lang="en-US" altLang="zh-CN" sz="2800" smtClean="0"/>
              <a:t>2-2</a:t>
            </a:r>
            <a:r>
              <a:rPr lang="zh-CN" altLang="en-US" sz="2800" smtClean="0"/>
              <a:t>。</a:t>
            </a:r>
          </a:p>
          <a:p>
            <a:pPr eaLnBrk="1" hangingPunct="1">
              <a:lnSpc>
                <a:spcPct val="90000"/>
              </a:lnSpc>
              <a:defRPr/>
            </a:pPr>
            <a:r>
              <a:rPr lang="zh-CN" altLang="en-US" sz="2800" smtClean="0"/>
              <a:t>表</a:t>
            </a:r>
            <a:r>
              <a:rPr lang="en-US" altLang="zh-CN" sz="2800" smtClean="0"/>
              <a:t>2-2</a:t>
            </a:r>
            <a:r>
              <a:rPr lang="zh-CN" altLang="en-US" sz="2800" smtClean="0"/>
              <a:t>建设工程招标标底文件格式</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eaLnBrk="1" hangingPunct="1">
              <a:defRPr/>
            </a:pPr>
            <a:endParaRPr lang="zh-CN" altLang="zh-CN" smtClean="0"/>
          </a:p>
        </p:txBody>
      </p:sp>
      <p:sp>
        <p:nvSpPr>
          <p:cNvPr id="52227" name="Rectangle 3"/>
          <p:cNvSpPr>
            <a:spLocks noGrp="1" noChangeArrowheads="1"/>
          </p:cNvSpPr>
          <p:nvPr>
            <p:ph idx="1"/>
          </p:nvPr>
        </p:nvSpPr>
        <p:spPr/>
        <p:txBody>
          <a:bodyPr/>
          <a:lstStyle/>
          <a:p>
            <a:pPr algn="ctr" eaLnBrk="1" hangingPunct="1">
              <a:defRPr/>
            </a:pPr>
            <a:r>
              <a:rPr lang="zh-CN" altLang="en-US" smtClean="0"/>
              <a:t>建设工程招标标底文件</a:t>
            </a:r>
          </a:p>
          <a:p>
            <a:pPr eaLnBrk="1" hangingPunct="1">
              <a:defRPr/>
            </a:pPr>
            <a:r>
              <a:rPr lang="zh-CN" altLang="en-US" smtClean="0"/>
              <a:t>第一章 标底报审表</a:t>
            </a:r>
          </a:p>
          <a:p>
            <a:pPr eaLnBrk="1" hangingPunct="1">
              <a:defRPr/>
            </a:pPr>
            <a:r>
              <a:rPr lang="zh-CN" altLang="en-US" smtClean="0"/>
              <a:t>第二章 标底正文</a:t>
            </a:r>
          </a:p>
          <a:p>
            <a:pPr eaLnBrk="1" hangingPunct="1">
              <a:defRPr/>
            </a:pPr>
            <a:r>
              <a:rPr lang="zh-CN" altLang="en-US" smtClean="0"/>
              <a:t>       第一节  总则</a:t>
            </a:r>
          </a:p>
          <a:p>
            <a:pPr eaLnBrk="1" hangingPunct="1">
              <a:defRPr/>
            </a:pPr>
            <a:r>
              <a:rPr lang="zh-CN" altLang="en-US" smtClean="0"/>
              <a:t>       第二节  标底诸要求及其编制说明</a:t>
            </a:r>
          </a:p>
          <a:p>
            <a:pPr eaLnBrk="1" hangingPunct="1">
              <a:defRPr/>
            </a:pPr>
            <a:r>
              <a:rPr lang="zh-CN" altLang="en-US" smtClean="0"/>
              <a:t>       第三节  标底价格计算用表</a:t>
            </a:r>
          </a:p>
          <a:p>
            <a:pPr eaLnBrk="1" hangingPunct="1">
              <a:defRPr/>
            </a:pPr>
            <a:r>
              <a:rPr lang="zh-CN" altLang="en-US" smtClean="0"/>
              <a:t>       第四节  施工方案及现场条件</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pPr eaLnBrk="1" hangingPunct="1">
              <a:defRPr/>
            </a:pPr>
            <a:endParaRPr lang="zh-CN" altLang="zh-CN" smtClean="0"/>
          </a:p>
        </p:txBody>
      </p:sp>
      <p:sp>
        <p:nvSpPr>
          <p:cNvPr id="53251" name="Rectangle 3"/>
          <p:cNvSpPr>
            <a:spLocks noGrp="1" noChangeArrowheads="1"/>
          </p:cNvSpPr>
          <p:nvPr>
            <p:ph idx="1"/>
          </p:nvPr>
        </p:nvSpPr>
        <p:spPr/>
        <p:txBody>
          <a:bodyPr/>
          <a:lstStyle/>
          <a:p>
            <a:pPr eaLnBrk="1" hangingPunct="1">
              <a:lnSpc>
                <a:spcPct val="80000"/>
              </a:lnSpc>
              <a:defRPr/>
            </a:pPr>
            <a:r>
              <a:rPr lang="en-US" altLang="zh-CN" sz="2400" smtClean="0"/>
              <a:t> 1</a:t>
            </a:r>
            <a:r>
              <a:rPr lang="zh-CN" altLang="en-US" sz="2400" smtClean="0"/>
              <a:t>）标底报审表</a:t>
            </a:r>
          </a:p>
          <a:p>
            <a:pPr eaLnBrk="1" hangingPunct="1">
              <a:lnSpc>
                <a:spcPct val="80000"/>
              </a:lnSpc>
              <a:defRPr/>
            </a:pPr>
            <a:r>
              <a:rPr lang="zh-CN" altLang="en-US" sz="2400" smtClean="0"/>
              <a:t>  标底报审表是招标文件和标底正文内容的综合摘要。一般包括以下内容。</a:t>
            </a:r>
          </a:p>
          <a:p>
            <a:pPr eaLnBrk="1" hangingPunct="1">
              <a:lnSpc>
                <a:spcPct val="80000"/>
              </a:lnSpc>
              <a:defRPr/>
            </a:pPr>
            <a:r>
              <a:rPr lang="zh-CN" altLang="en-US" sz="2400" smtClean="0"/>
              <a:t>  （</a:t>
            </a:r>
            <a:r>
              <a:rPr lang="en-US" altLang="zh-CN" sz="2400" smtClean="0"/>
              <a:t>1</a:t>
            </a:r>
            <a:r>
              <a:rPr lang="zh-CN" altLang="en-US" sz="2400" smtClean="0"/>
              <a:t>）招标工程综合说明  包括招标工程的名称、结构类型、报建建筑面积、建筑物层数、设计概算或修正概算总金额、施工质量要求、计划工期、定额工期、计划开工竣工时间等，必要时要附上招标工程（单项工程、单位工程等）一览表。</a:t>
            </a:r>
          </a:p>
          <a:p>
            <a:pPr eaLnBrk="1" hangingPunct="1">
              <a:lnSpc>
                <a:spcPct val="80000"/>
              </a:lnSpc>
              <a:defRPr/>
            </a:pPr>
            <a:r>
              <a:rPr lang="zh-CN" altLang="en-US" sz="2400" smtClean="0"/>
              <a:t>    （</a:t>
            </a:r>
            <a:r>
              <a:rPr lang="en-US" altLang="zh-CN" sz="2400" smtClean="0"/>
              <a:t>2</a:t>
            </a:r>
            <a:r>
              <a:rPr lang="zh-CN" altLang="en-US" sz="2400" smtClean="0"/>
              <a:t>）标底价格  包括招标工程的总造价、单方造价，木材、钢材、水泥等主要材料的总用量及其单方用量。</a:t>
            </a:r>
          </a:p>
          <a:p>
            <a:pPr eaLnBrk="1" hangingPunct="1">
              <a:lnSpc>
                <a:spcPct val="80000"/>
              </a:lnSpc>
              <a:defRPr/>
            </a:pPr>
            <a:r>
              <a:rPr lang="zh-CN" altLang="en-US" sz="2400" smtClean="0"/>
              <a:t>    （</a:t>
            </a:r>
            <a:r>
              <a:rPr lang="en-US" altLang="zh-CN" sz="2400" smtClean="0"/>
              <a:t>3</a:t>
            </a:r>
            <a:r>
              <a:rPr lang="zh-CN" altLang="en-US" sz="2400" smtClean="0"/>
              <a:t>）招标工程总造价中各项费用的说明  包括对不可预见费用、包干系数、工程特殊技术措施费的说明，以及对增加或减少项目的审定意见和说明。</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pPr eaLnBrk="1" hangingPunct="1">
              <a:defRPr/>
            </a:pPr>
            <a:endParaRPr lang="zh-CN" altLang="zh-CN" smtClean="0"/>
          </a:p>
        </p:txBody>
      </p:sp>
      <p:sp>
        <p:nvSpPr>
          <p:cNvPr id="54275" name="Rectangle 3"/>
          <p:cNvSpPr>
            <a:spLocks noGrp="1" noChangeArrowheads="1"/>
          </p:cNvSpPr>
          <p:nvPr>
            <p:ph idx="1"/>
          </p:nvPr>
        </p:nvSpPr>
        <p:spPr/>
        <p:txBody>
          <a:bodyPr/>
          <a:lstStyle/>
          <a:p>
            <a:pPr eaLnBrk="1" hangingPunct="1">
              <a:defRPr/>
            </a:pPr>
            <a:r>
              <a:rPr lang="zh-CN" altLang="en-US" smtClean="0"/>
              <a:t>采用综合单价和工料单价的标底报审表在内容上是不同的，工料单价报审表见表</a:t>
            </a:r>
            <a:r>
              <a:rPr lang="en-US" altLang="zh-CN" smtClean="0"/>
              <a:t>2-3</a:t>
            </a:r>
            <a:r>
              <a:rPr lang="zh-CN" altLang="en-US" smtClean="0"/>
              <a:t>。</a:t>
            </a:r>
          </a:p>
          <a:p>
            <a:pPr eaLnBrk="1" hangingPunct="1">
              <a:defRPr/>
            </a:pPr>
            <a:r>
              <a:rPr lang="zh-CN" altLang="en-US" smtClean="0"/>
              <a:t>表</a:t>
            </a:r>
            <a:r>
              <a:rPr lang="en-US" altLang="zh-CN" smtClean="0"/>
              <a:t>2-3</a:t>
            </a:r>
            <a:r>
              <a:rPr lang="zh-CN" altLang="en-US" smtClean="0"/>
              <a:t>标底报审表（采用工料单价）</a:t>
            </a:r>
          </a:p>
          <a:p>
            <a:pPr eaLnBrk="1" hangingPunct="1">
              <a:defRPr/>
            </a:pPr>
            <a:endParaRPr lang="en-US" altLang="zh-CN" smtClean="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pPr eaLnBrk="1" hangingPunct="1">
              <a:defRPr/>
            </a:pPr>
            <a:endParaRPr lang="zh-CN" altLang="zh-CN" smtClean="0"/>
          </a:p>
        </p:txBody>
      </p:sp>
      <p:sp>
        <p:nvSpPr>
          <p:cNvPr id="55299" name="Rectangle 3"/>
          <p:cNvSpPr>
            <a:spLocks noGrp="1" noChangeArrowheads="1"/>
          </p:cNvSpPr>
          <p:nvPr>
            <p:ph idx="1"/>
          </p:nvPr>
        </p:nvSpPr>
        <p:spPr/>
        <p:txBody>
          <a:bodyPr/>
          <a:lstStyle/>
          <a:p>
            <a:pPr eaLnBrk="1" hangingPunct="1">
              <a:defRPr/>
            </a:pPr>
            <a:endParaRPr lang="zh-CN" altLang="zh-CN" smtClean="0"/>
          </a:p>
        </p:txBody>
      </p:sp>
      <p:pic>
        <p:nvPicPr>
          <p:cNvPr id="57348" name="Picture 4" descr="123"/>
          <p:cNvPicPr>
            <a:picLocks noChangeAspect="1" noChangeArrowheads="1"/>
          </p:cNvPicPr>
          <p:nvPr/>
        </p:nvPicPr>
        <p:blipFill>
          <a:blip r:embed="rId2"/>
          <a:srcRect/>
          <a:stretch>
            <a:fillRect/>
          </a:stretch>
        </p:blipFill>
        <p:spPr bwMode="auto">
          <a:xfrm>
            <a:off x="533400" y="838200"/>
            <a:ext cx="8153400" cy="5715000"/>
          </a:xfrm>
          <a:prstGeom prst="rect">
            <a:avLst/>
          </a:prstGeom>
          <a:noFill/>
          <a:ln w="9525">
            <a:noFill/>
            <a:miter lim="800000"/>
            <a:headEnd/>
            <a:tailEnd/>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pPr eaLnBrk="1" hangingPunct="1">
              <a:defRPr/>
            </a:pPr>
            <a:endParaRPr lang="zh-CN" altLang="zh-CN" smtClean="0"/>
          </a:p>
        </p:txBody>
      </p:sp>
      <p:sp>
        <p:nvSpPr>
          <p:cNvPr id="56323" name="Rectangle 3"/>
          <p:cNvSpPr>
            <a:spLocks noGrp="1" noChangeArrowheads="1"/>
          </p:cNvSpPr>
          <p:nvPr>
            <p:ph idx="1"/>
          </p:nvPr>
        </p:nvSpPr>
        <p:spPr>
          <a:xfrm>
            <a:off x="455613" y="1295400"/>
            <a:ext cx="8226425" cy="4497388"/>
          </a:xfrm>
        </p:spPr>
        <p:txBody>
          <a:bodyPr/>
          <a:lstStyle/>
          <a:p>
            <a:pPr eaLnBrk="1" hangingPunct="1">
              <a:lnSpc>
                <a:spcPct val="80000"/>
              </a:lnSpc>
              <a:defRPr/>
            </a:pPr>
            <a:r>
              <a:rPr lang="en-US" altLang="zh-CN" sz="2400" dirty="0" smtClean="0"/>
              <a:t> 2</a:t>
            </a:r>
            <a:r>
              <a:rPr lang="zh-CN" altLang="en-US" sz="2400" dirty="0" smtClean="0"/>
              <a:t>）标底正文</a:t>
            </a:r>
          </a:p>
          <a:p>
            <a:pPr eaLnBrk="1" hangingPunct="1">
              <a:lnSpc>
                <a:spcPct val="80000"/>
              </a:lnSpc>
              <a:defRPr/>
            </a:pPr>
            <a:r>
              <a:rPr lang="zh-CN" altLang="en-US" sz="2400" dirty="0" smtClean="0"/>
              <a:t>    标底正文是详细反映招标人对工程价格与工期等的预期控制数据和具体要求的部分。通常包括以下内容。</a:t>
            </a:r>
          </a:p>
          <a:p>
            <a:pPr eaLnBrk="1" hangingPunct="1">
              <a:lnSpc>
                <a:spcPct val="80000"/>
              </a:lnSpc>
              <a:defRPr/>
            </a:pPr>
            <a:r>
              <a:rPr lang="zh-CN" altLang="en-US" sz="2400" dirty="0" smtClean="0"/>
              <a:t> （</a:t>
            </a:r>
            <a:r>
              <a:rPr lang="en-US" altLang="zh-CN" sz="2400" dirty="0" smtClean="0"/>
              <a:t>1</a:t>
            </a:r>
            <a:r>
              <a:rPr lang="zh-CN" altLang="en-US" sz="2400" dirty="0" smtClean="0"/>
              <a:t>）总则</a:t>
            </a:r>
          </a:p>
          <a:p>
            <a:pPr eaLnBrk="1" hangingPunct="1">
              <a:lnSpc>
                <a:spcPct val="80000"/>
              </a:lnSpc>
              <a:defRPr/>
            </a:pPr>
            <a:r>
              <a:rPr lang="zh-CN" altLang="en-US" sz="2400" dirty="0" smtClean="0"/>
              <a:t>主要是说明标底编制单位的名称、持有的标底编制资质等级证书，标底编制的人员及其执业资格证书，标底具备条件，编制标底的原则及方法，标底的审定机构，对标底的封存和保密要求等内容。</a:t>
            </a:r>
          </a:p>
          <a:p>
            <a:pPr eaLnBrk="1" hangingPunct="1">
              <a:lnSpc>
                <a:spcPct val="80000"/>
              </a:lnSpc>
              <a:defRPr/>
            </a:pPr>
            <a:r>
              <a:rPr lang="zh-CN" altLang="en-US" sz="2400" dirty="0" smtClean="0"/>
              <a:t>（</a:t>
            </a:r>
            <a:r>
              <a:rPr lang="en-US" altLang="zh-CN" sz="2400" dirty="0" smtClean="0"/>
              <a:t>2</a:t>
            </a:r>
            <a:r>
              <a:rPr lang="zh-CN" altLang="en-US" sz="2400" dirty="0" smtClean="0"/>
              <a:t>）标底诸要求及其编制说明</a:t>
            </a:r>
          </a:p>
          <a:p>
            <a:pPr eaLnBrk="1" hangingPunct="1">
              <a:lnSpc>
                <a:spcPct val="80000"/>
              </a:lnSpc>
              <a:defRPr/>
            </a:pPr>
            <a:r>
              <a:rPr lang="zh-CN" altLang="en-US" sz="2400" dirty="0" smtClean="0"/>
              <a:t>主要说明招标人在方案、质量、价金、期限、措施、方法等诸方面的综合性预期控制指标或要求，并要阐释其依据、包括和不包括的内容以及各有关费用的计算方式等。</a:t>
            </a:r>
          </a:p>
          <a:p>
            <a:pPr eaLnBrk="1" hangingPunct="1">
              <a:lnSpc>
                <a:spcPct val="80000"/>
              </a:lnSpc>
              <a:defRPr/>
            </a:pPr>
            <a:r>
              <a:rPr lang="zh-CN" altLang="en-US" sz="2400" dirty="0" smtClean="0"/>
              <a:t>    在标底诸要求中，要注意明确各单位工程、单项工程、室外工程的名称、建筑面积、方案要点、工期、质量、单方造价（或技术经济指标）以及总造价，明确钢材、水泥、木材等的直接费、企业经营费、工资及主材的调价和利税取费等。</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endParaRPr lang="zh-CN" altLang="en-US" smtClean="0"/>
          </a:p>
        </p:txBody>
      </p:sp>
      <p:sp>
        <p:nvSpPr>
          <p:cNvPr id="3" name="内容占位符 2"/>
          <p:cNvSpPr>
            <a:spLocks noGrp="1"/>
          </p:cNvSpPr>
          <p:nvPr>
            <p:ph idx="1"/>
          </p:nvPr>
        </p:nvSpPr>
        <p:spPr/>
        <p:txBody>
          <a:bodyPr/>
          <a:lstStyle/>
          <a:p>
            <a:pPr eaLnBrk="1" hangingPunct="1">
              <a:lnSpc>
                <a:spcPct val="80000"/>
              </a:lnSpc>
              <a:defRPr/>
            </a:pPr>
            <a:r>
              <a:rPr lang="zh-CN" altLang="en-US" sz="2400" dirty="0" smtClean="0"/>
              <a:t>（</a:t>
            </a:r>
            <a:r>
              <a:rPr lang="en-US" altLang="zh-CN" sz="2400" dirty="0" smtClean="0"/>
              <a:t>3</a:t>
            </a:r>
            <a:r>
              <a:rPr lang="zh-CN" altLang="en-US" sz="2400" dirty="0" smtClean="0"/>
              <a:t>）标底价格</a:t>
            </a:r>
          </a:p>
          <a:p>
            <a:pPr eaLnBrk="1" hangingPunct="1">
              <a:lnSpc>
                <a:spcPct val="80000"/>
              </a:lnSpc>
              <a:defRPr/>
            </a:pPr>
            <a:r>
              <a:rPr lang="zh-CN" altLang="en-US" sz="2400" dirty="0" smtClean="0"/>
              <a:t>计算用表采用工料单价的标底价格计算用表和采用综合单价的标底价格计算用表有所不同。前者主要有标底价格汇．总表（表</a:t>
            </a:r>
            <a:r>
              <a:rPr lang="en-US" altLang="zh-CN" sz="2400" dirty="0" smtClean="0"/>
              <a:t>2-4</a:t>
            </a:r>
            <a:r>
              <a:rPr lang="zh-CN" altLang="en-US" sz="2400" dirty="0" smtClean="0"/>
              <a:t>），工程量清单汇总表及取费表，工程量清单表，设备清单及价格表，材料清单及材料差价表，现场因素、施工技术措施及赶工措施费用表等。后者主要有标底价格汇总表</a:t>
            </a:r>
            <a:r>
              <a:rPr lang="en-US" altLang="zh-CN" sz="2400" dirty="0" smtClean="0"/>
              <a:t>,</a:t>
            </a:r>
            <a:r>
              <a:rPr lang="zh-CN" altLang="en-US" sz="2400" dirty="0" smtClean="0"/>
              <a:t>工程量清单表，设备清单及价格表，材料清单及材料差价表，现场因素、施工技术措施及赶工措施费用表，人工工日及人工费用表，机械台班及机械费用表等。</a:t>
            </a:r>
          </a:p>
          <a:p>
            <a:pPr eaLnBrk="1" hangingPunct="1">
              <a:defRPr/>
            </a:pPr>
            <a:endParaRPr lang="zh-CN" altLang="en-US" sz="2400" dirty="0" smtClean="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pPr eaLnBrk="1" hangingPunct="1">
              <a:defRPr/>
            </a:pPr>
            <a:endParaRPr lang="zh-CN" altLang="zh-CN" dirty="0" smtClean="0"/>
          </a:p>
        </p:txBody>
      </p:sp>
      <p:sp>
        <p:nvSpPr>
          <p:cNvPr id="57347" name="Rectangle 3"/>
          <p:cNvSpPr>
            <a:spLocks noGrp="1" noChangeArrowheads="1"/>
          </p:cNvSpPr>
          <p:nvPr>
            <p:ph idx="1"/>
          </p:nvPr>
        </p:nvSpPr>
        <p:spPr/>
        <p:txBody>
          <a:bodyPr/>
          <a:lstStyle/>
          <a:p>
            <a:pPr eaLnBrk="1" hangingPunct="1">
              <a:defRPr/>
            </a:pPr>
            <a:endParaRPr lang="zh-CN" altLang="zh-CN" smtClean="0"/>
          </a:p>
        </p:txBody>
      </p:sp>
      <p:pic>
        <p:nvPicPr>
          <p:cNvPr id="60420" name="Picture 4" descr="345"/>
          <p:cNvPicPr>
            <a:picLocks noChangeAspect="1" noChangeArrowheads="1"/>
          </p:cNvPicPr>
          <p:nvPr/>
        </p:nvPicPr>
        <p:blipFill>
          <a:blip r:embed="rId2"/>
          <a:srcRect/>
          <a:stretch>
            <a:fillRect/>
          </a:stretch>
        </p:blipFill>
        <p:spPr bwMode="auto">
          <a:xfrm>
            <a:off x="-19050" y="1371600"/>
            <a:ext cx="9163050" cy="3962400"/>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en-US" sz="2400" dirty="0" smtClean="0"/>
              <a:t> </a:t>
            </a:r>
            <a:r>
              <a:rPr lang="zh-CN" altLang="en-US" sz="2400" dirty="0" smtClean="0"/>
              <a:t>在确定物联网工程项目承包人的过程中，需要进行招标和投标。招标和投标是指以契约的方式确定双方在工程项目建设中的合作关系。</a:t>
            </a:r>
          </a:p>
          <a:p>
            <a:r>
              <a:rPr lang="en-US" sz="2400" dirty="0" smtClean="0"/>
              <a:t>    </a:t>
            </a:r>
            <a:r>
              <a:rPr lang="zh-CN" altLang="en-US" sz="2400" dirty="0" smtClean="0"/>
              <a:t>工程招标是建设单位选择施工单位的重要活动，招标单位、招标项目以及投标人必须具备相应的条件才可以进行工程项目的招标和投标工作。工程招标可按工程性质、工作内容确定招标范围，可按工程项目建设程序、工程发包承包的范围、行业类型进行分类。工程招标具有强调建设资金的充分到位、强调公开招标、强调标底作用等特点。</a:t>
            </a:r>
            <a:endParaRPr lang="zh-CN" altLang="en-US" sz="2400"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eaLnBrk="1" hangingPunct="1">
              <a:defRPr/>
            </a:pPr>
            <a:endParaRPr lang="zh-CN" altLang="zh-CN" smtClean="0"/>
          </a:p>
        </p:txBody>
      </p:sp>
      <p:sp>
        <p:nvSpPr>
          <p:cNvPr id="58371" name="Rectangle 3"/>
          <p:cNvSpPr>
            <a:spLocks noGrp="1" noChangeArrowheads="1"/>
          </p:cNvSpPr>
          <p:nvPr>
            <p:ph idx="1"/>
          </p:nvPr>
        </p:nvSpPr>
        <p:spPr/>
        <p:txBody>
          <a:bodyPr/>
          <a:lstStyle/>
          <a:p>
            <a:pPr eaLnBrk="1" hangingPunct="1">
              <a:lnSpc>
                <a:spcPct val="80000"/>
              </a:lnSpc>
              <a:defRPr/>
            </a:pPr>
            <a:r>
              <a:rPr lang="zh-CN" altLang="en-US" sz="2400" dirty="0" smtClean="0"/>
              <a:t>标底价格总价（大写）</a:t>
            </a:r>
          </a:p>
          <a:p>
            <a:pPr eaLnBrk="1" hangingPunct="1">
              <a:lnSpc>
                <a:spcPct val="80000"/>
              </a:lnSpc>
              <a:defRPr/>
            </a:pPr>
            <a:r>
              <a:rPr lang="zh-CN" altLang="en-US" sz="2400" dirty="0" smtClean="0"/>
              <a:t>（</a:t>
            </a:r>
            <a:r>
              <a:rPr lang="en-US" altLang="zh-CN" sz="2400" dirty="0" smtClean="0"/>
              <a:t>4</a:t>
            </a:r>
            <a:r>
              <a:rPr lang="zh-CN" altLang="en-US" sz="2400" dirty="0" smtClean="0"/>
              <a:t>）施工方案及现场条件  </a:t>
            </a:r>
          </a:p>
          <a:p>
            <a:pPr eaLnBrk="1" hangingPunct="1">
              <a:lnSpc>
                <a:spcPct val="80000"/>
              </a:lnSpc>
              <a:defRPr/>
            </a:pPr>
            <a:r>
              <a:rPr lang="zh-CN" altLang="en-US" sz="2400" dirty="0" smtClean="0"/>
              <a:t>主要说明工程建设地点现场条件、施工方法给定条件，及列明临时设施布置及临时用地表等。</a:t>
            </a:r>
          </a:p>
          <a:p>
            <a:pPr eaLnBrk="1" hangingPunct="1">
              <a:lnSpc>
                <a:spcPct val="80000"/>
              </a:lnSpc>
              <a:defRPr/>
            </a:pPr>
            <a:r>
              <a:rPr lang="zh-CN" altLang="en-US" sz="2400" dirty="0" smtClean="0"/>
              <a:t>    ①关于施工方法的给定条件。包括：第一，各分部分项工程的完整施工方法和保证质量的措施；第二，各分部分项工程的施工进度计划；第三，施工机械的进场计划；第四，工程材料的进场计划；第五，施工现场平面布置图与施工道路平面图；第六，冬、雨期施工措施；第七，地下管线及其他地上地下设施的加固措施；第八，保证安全生产、文明施工、减少扰民，降低环境污染和噪声的措施。</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endParaRPr lang="zh-CN" altLang="en-US" smtClean="0"/>
          </a:p>
        </p:txBody>
      </p:sp>
      <p:sp>
        <p:nvSpPr>
          <p:cNvPr id="3" name="内容占位符 2"/>
          <p:cNvSpPr>
            <a:spLocks noGrp="1"/>
          </p:cNvSpPr>
          <p:nvPr>
            <p:ph idx="1"/>
          </p:nvPr>
        </p:nvSpPr>
        <p:spPr/>
        <p:txBody>
          <a:bodyPr/>
          <a:lstStyle/>
          <a:p>
            <a:pPr eaLnBrk="1" hangingPunct="1">
              <a:lnSpc>
                <a:spcPct val="80000"/>
              </a:lnSpc>
              <a:defRPr/>
            </a:pPr>
            <a:r>
              <a:rPr lang="zh-CN" altLang="en-US" sz="2400" dirty="0" smtClean="0"/>
              <a:t> ②关于工程建设地点现场条件。现场自然条件包括现场环境、地貌、地形、水文、地质、地震烈度及气温、雨雪量、风力、风向等。现场施工条件包括建设用地面积、建筑物占用面积、场地拆迁及平整情况、施工用水电及有关勘探资料等。</a:t>
            </a:r>
          </a:p>
          <a:p>
            <a:pPr eaLnBrk="1" hangingPunct="1">
              <a:lnSpc>
                <a:spcPct val="80000"/>
              </a:lnSpc>
              <a:defRPr/>
            </a:pPr>
            <a:r>
              <a:rPr lang="zh-CN" altLang="en-US" sz="2400" dirty="0" smtClean="0"/>
              <a:t>    ③关于临时设施布置及临时用地表。对于临时设施布置，招标人应提交一份施工现场临时设施布置图表并附文字说明，说明临时设施、现场办公、加工车间、设备及仓储、供水、供电、卫生、生活等设施的情况和布置。对临时用地，招标人要列表表明全部临时设施用地的面积、详细用途及需要的时间。</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pPr eaLnBrk="1" hangingPunct="1">
              <a:defRPr/>
            </a:pPr>
            <a:r>
              <a:rPr lang="en-US" altLang="zh-CN" sz="4000" b="1" smtClean="0"/>
              <a:t>2.2.5</a:t>
            </a:r>
            <a:r>
              <a:rPr lang="zh-CN" altLang="en-US" sz="4000" b="1" smtClean="0"/>
              <a:t>确认投标资格</a:t>
            </a:r>
            <a:br>
              <a:rPr lang="zh-CN" altLang="en-US" sz="4000" b="1" smtClean="0"/>
            </a:br>
            <a:endParaRPr lang="zh-CN" altLang="en-US" sz="4000" b="1" smtClean="0"/>
          </a:p>
        </p:txBody>
      </p:sp>
      <p:sp>
        <p:nvSpPr>
          <p:cNvPr id="59395" name="Rectangle 3"/>
          <p:cNvSpPr>
            <a:spLocks noGrp="1" noChangeArrowheads="1"/>
          </p:cNvSpPr>
          <p:nvPr>
            <p:ph idx="1"/>
          </p:nvPr>
        </p:nvSpPr>
        <p:spPr/>
        <p:txBody>
          <a:bodyPr/>
          <a:lstStyle/>
          <a:p>
            <a:pPr eaLnBrk="1" hangingPunct="1">
              <a:lnSpc>
                <a:spcPct val="90000"/>
              </a:lnSpc>
              <a:defRPr/>
            </a:pPr>
            <a:r>
              <a:rPr lang="zh-CN" altLang="en-US" sz="2400" smtClean="0"/>
              <a:t>招标人可以根据招标项目本身的特点和需要，要求潜在投标人或者投标人提供满足其资格要求的文件，对潜在投标人或者投标人进行资格审查。</a:t>
            </a:r>
          </a:p>
          <a:p>
            <a:pPr eaLnBrk="1" hangingPunct="1">
              <a:lnSpc>
                <a:spcPct val="90000"/>
              </a:lnSpc>
              <a:defRPr/>
            </a:pPr>
            <a:r>
              <a:rPr lang="zh-CN" altLang="en-US" sz="2400" smtClean="0"/>
              <a:t>    资格审查分为资格预审和资格后审。</a:t>
            </a:r>
          </a:p>
          <a:p>
            <a:pPr eaLnBrk="1" hangingPunct="1">
              <a:lnSpc>
                <a:spcPct val="90000"/>
              </a:lnSpc>
              <a:defRPr/>
            </a:pPr>
            <a:r>
              <a:rPr lang="zh-CN" altLang="en-US" sz="2400" smtClean="0"/>
              <a:t>    资格预审是指在投标前对潜在投标人进行的资格审查。资格后审是指在开标后对投标人进行的资格审查。如已进行资格预审，一般不再进行资格后审。</a:t>
            </a:r>
          </a:p>
          <a:p>
            <a:pPr eaLnBrk="1" hangingPunct="1">
              <a:lnSpc>
                <a:spcPct val="90000"/>
              </a:lnSpc>
              <a:defRPr/>
            </a:pPr>
            <a:r>
              <a:rPr lang="zh-CN" altLang="en-US" sz="2400" smtClean="0"/>
              <a:t>    采取资格预审的，招标人可以发布资格预审公告。资格预审公告适用于有关招标公告的规定。采取资格预审的，招标人应当在资格预审文件中载明资格预审的条件、标准和方法；采取资格后审的，招标人应当在招标文件中载明对投标人资格要求的条件、标准和方法。</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defRPr/>
            </a:pPr>
            <a:endParaRPr lang="zh-CN" altLang="zh-CN" smtClean="0"/>
          </a:p>
        </p:txBody>
      </p:sp>
      <p:sp>
        <p:nvSpPr>
          <p:cNvPr id="60419" name="Rectangle 3"/>
          <p:cNvSpPr>
            <a:spLocks noGrp="1" noChangeArrowheads="1"/>
          </p:cNvSpPr>
          <p:nvPr>
            <p:ph idx="1"/>
          </p:nvPr>
        </p:nvSpPr>
        <p:spPr>
          <a:xfrm>
            <a:off x="455613" y="1217613"/>
            <a:ext cx="8226425" cy="4497387"/>
          </a:xfrm>
        </p:spPr>
        <p:txBody>
          <a:bodyPr/>
          <a:lstStyle/>
          <a:p>
            <a:pPr eaLnBrk="1" hangingPunct="1">
              <a:lnSpc>
                <a:spcPct val="80000"/>
              </a:lnSpc>
              <a:defRPr/>
            </a:pPr>
            <a:r>
              <a:rPr lang="zh-CN" altLang="en-US" sz="2400" dirty="0" smtClean="0"/>
              <a:t>资格审查应主要审查潜在投标人或者投标人是否符合下列条件。</a:t>
            </a:r>
          </a:p>
          <a:p>
            <a:pPr eaLnBrk="1" hangingPunct="1">
              <a:lnSpc>
                <a:spcPct val="80000"/>
              </a:lnSpc>
              <a:defRPr/>
            </a:pPr>
            <a:r>
              <a:rPr lang="zh-CN" altLang="en-US" sz="2400" dirty="0" smtClean="0"/>
              <a:t>    ①具有独立订立合同的权利。</a:t>
            </a:r>
          </a:p>
          <a:p>
            <a:pPr eaLnBrk="1" hangingPunct="1">
              <a:lnSpc>
                <a:spcPct val="80000"/>
              </a:lnSpc>
              <a:defRPr/>
            </a:pPr>
            <a:r>
              <a:rPr lang="zh-CN" altLang="en-US" sz="2400" dirty="0" smtClean="0"/>
              <a:t>    ②具有履行合同的能力，包括专业、技术资格和能力，资金、设备和其他物质设施状况，管理能力、经验、信誉和相应的从业人员。</a:t>
            </a:r>
          </a:p>
          <a:p>
            <a:pPr eaLnBrk="1" hangingPunct="1">
              <a:lnSpc>
                <a:spcPct val="80000"/>
              </a:lnSpc>
              <a:defRPr/>
            </a:pPr>
            <a:r>
              <a:rPr lang="zh-CN" altLang="en-US" sz="2400" dirty="0" smtClean="0"/>
              <a:t>    ③没有处于被责令停业，投标资格被取消，财产被接管、冻结，破产状态。</a:t>
            </a:r>
          </a:p>
          <a:p>
            <a:pPr eaLnBrk="1" hangingPunct="1">
              <a:lnSpc>
                <a:spcPct val="80000"/>
              </a:lnSpc>
              <a:defRPr/>
            </a:pPr>
            <a:r>
              <a:rPr lang="zh-CN" altLang="en-US" sz="2400" dirty="0" smtClean="0"/>
              <a:t>    ④在最近三年内没有骗取中标和严重违约及重大工程质量问题。</a:t>
            </a:r>
          </a:p>
          <a:p>
            <a:pPr eaLnBrk="1" hangingPunct="1">
              <a:lnSpc>
                <a:spcPct val="80000"/>
              </a:lnSpc>
              <a:defRPr/>
            </a:pPr>
            <a:r>
              <a:rPr lang="zh-CN" altLang="en-US" sz="2400" dirty="0" smtClean="0"/>
              <a:t>    ⑤法律、行政法规规定的其他资格条件。</a:t>
            </a:r>
          </a:p>
          <a:p>
            <a:pPr eaLnBrk="1" hangingPunct="1">
              <a:lnSpc>
                <a:spcPct val="80000"/>
              </a:lnSpc>
              <a:defRPr/>
            </a:pPr>
            <a:r>
              <a:rPr lang="zh-CN" altLang="en-US" sz="2400" dirty="0" smtClean="0"/>
              <a:t>    经资格预审后，招标人应当向资格预审合格的潜在投标人发出资格预审合格通知书，告知获取招标文件的时间、地点和方法，并同时向资格预审不合格的潜在投标人告知资格预审结果。资格预审不合格的潜在投标人不得参加投标。</a:t>
            </a:r>
          </a:p>
          <a:p>
            <a:pPr eaLnBrk="1" hangingPunct="1">
              <a:lnSpc>
                <a:spcPct val="80000"/>
              </a:lnSpc>
              <a:defRPr/>
            </a:pPr>
            <a:r>
              <a:rPr lang="zh-CN" altLang="en-US" sz="2400" dirty="0" smtClean="0"/>
              <a:t>    经资格后审不合格的投标人的投标应作废标处理。</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pPr eaLnBrk="1" hangingPunct="1">
              <a:defRPr/>
            </a:pPr>
            <a:r>
              <a:rPr lang="en-US" altLang="zh-CN" sz="4000" b="1" smtClean="0"/>
              <a:t>2.2.6</a:t>
            </a:r>
            <a:r>
              <a:rPr lang="zh-CN" altLang="en-US" sz="4000" b="1" smtClean="0"/>
              <a:t>开标、评标与定标</a:t>
            </a:r>
            <a:br>
              <a:rPr lang="zh-CN" altLang="en-US" sz="4000" b="1" smtClean="0"/>
            </a:br>
            <a:endParaRPr lang="zh-CN" altLang="en-US" sz="4000" b="1" smtClean="0"/>
          </a:p>
        </p:txBody>
      </p:sp>
      <p:sp>
        <p:nvSpPr>
          <p:cNvPr id="61443" name="Rectangle 3"/>
          <p:cNvSpPr>
            <a:spLocks noGrp="1" noChangeArrowheads="1"/>
          </p:cNvSpPr>
          <p:nvPr>
            <p:ph idx="1"/>
          </p:nvPr>
        </p:nvSpPr>
        <p:spPr/>
        <p:txBody>
          <a:bodyPr/>
          <a:lstStyle/>
          <a:p>
            <a:pPr eaLnBrk="1" hangingPunct="1">
              <a:lnSpc>
                <a:spcPct val="80000"/>
              </a:lnSpc>
              <a:defRPr/>
            </a:pPr>
            <a:r>
              <a:rPr lang="zh-CN" altLang="en-US" sz="2400" dirty="0" smtClean="0"/>
              <a:t>开标、评标和定标的是招标投标工作中的重要环节，开标在公开的时间、确定的地点进行，投标文件在某些情形下可能会被视为废标或者不予受理。评标由招标人依法组建的评标委员会负责，评标委员会提出书面评标报告，评标委员会根据评审结果推荐中标候选人。</a:t>
            </a:r>
          </a:p>
          <a:p>
            <a:pPr eaLnBrk="1" hangingPunct="1">
              <a:lnSpc>
                <a:spcPct val="80000"/>
              </a:lnSpc>
              <a:defRPr/>
            </a:pPr>
            <a:r>
              <a:rPr lang="zh-CN" altLang="en-US" sz="2400" dirty="0" smtClean="0"/>
              <a:t>　  </a:t>
            </a:r>
            <a:r>
              <a:rPr lang="en-US" altLang="zh-CN" sz="2400" dirty="0" smtClean="0"/>
              <a:t>1</a:t>
            </a:r>
            <a:r>
              <a:rPr lang="zh-CN" altLang="en-US" sz="2400" dirty="0" smtClean="0"/>
              <a:t>．开标</a:t>
            </a:r>
          </a:p>
          <a:p>
            <a:pPr eaLnBrk="1" hangingPunct="1">
              <a:lnSpc>
                <a:spcPct val="80000"/>
              </a:lnSpc>
              <a:defRPr/>
            </a:pPr>
            <a:r>
              <a:rPr lang="zh-CN" altLang="en-US" sz="2400" dirty="0" smtClean="0"/>
              <a:t>  　开标应在招标文件确定的提交投标文件截止时间公开进行。开标地点应为招标文件中确定的地点。</a:t>
            </a:r>
          </a:p>
          <a:p>
            <a:pPr eaLnBrk="1" hangingPunct="1">
              <a:lnSpc>
                <a:spcPct val="80000"/>
              </a:lnSpc>
              <a:defRPr/>
            </a:pPr>
            <a:r>
              <a:rPr lang="zh-CN" altLang="en-US" sz="2400" dirty="0" smtClean="0"/>
              <a:t>    投标文件有下列情形之一者，招标人将不予受理。</a:t>
            </a:r>
          </a:p>
          <a:p>
            <a:pPr eaLnBrk="1" hangingPunct="1">
              <a:lnSpc>
                <a:spcPct val="80000"/>
              </a:lnSpc>
              <a:defRPr/>
            </a:pPr>
            <a:r>
              <a:rPr lang="zh-CN" altLang="en-US" sz="2400" dirty="0" smtClean="0"/>
              <a:t>    ①逾期送达的或者未送达指定地点的。</a:t>
            </a:r>
          </a:p>
          <a:p>
            <a:pPr eaLnBrk="1" hangingPunct="1">
              <a:lnSpc>
                <a:spcPct val="80000"/>
              </a:lnSpc>
              <a:defRPr/>
            </a:pPr>
            <a:r>
              <a:rPr lang="zh-CN" altLang="en-US" sz="2400" dirty="0" smtClean="0"/>
              <a:t>    ②未按招标文件要求密封的。</a:t>
            </a:r>
          </a:p>
          <a:p>
            <a:pPr eaLnBrk="1" hangingPunct="1">
              <a:lnSpc>
                <a:spcPct val="80000"/>
              </a:lnSpc>
              <a:defRPr/>
            </a:pPr>
            <a:r>
              <a:rPr lang="zh-CN" altLang="en-US" sz="2400" dirty="0" smtClean="0"/>
              <a:t>    投标文件有下列情形之一的，将由评标委员会初审后按废标处理。</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endParaRPr lang="zh-CN" altLang="en-US" smtClean="0"/>
          </a:p>
        </p:txBody>
      </p:sp>
      <p:sp>
        <p:nvSpPr>
          <p:cNvPr id="3" name="内容占位符 2"/>
          <p:cNvSpPr>
            <a:spLocks noGrp="1"/>
          </p:cNvSpPr>
          <p:nvPr>
            <p:ph idx="1"/>
          </p:nvPr>
        </p:nvSpPr>
        <p:spPr/>
        <p:txBody>
          <a:bodyPr/>
          <a:lstStyle/>
          <a:p>
            <a:pPr eaLnBrk="1" hangingPunct="1">
              <a:lnSpc>
                <a:spcPct val="80000"/>
              </a:lnSpc>
              <a:defRPr/>
            </a:pPr>
            <a:r>
              <a:rPr lang="zh-CN" altLang="en-US" sz="2400" dirty="0" smtClean="0"/>
              <a:t> ①未按规定的格式填写，内容不全或关键字迹模糊，无法辨认的。</a:t>
            </a:r>
          </a:p>
          <a:p>
            <a:pPr eaLnBrk="1" hangingPunct="1">
              <a:lnSpc>
                <a:spcPct val="80000"/>
              </a:lnSpc>
              <a:defRPr/>
            </a:pPr>
            <a:r>
              <a:rPr lang="zh-CN" altLang="en-US" sz="2400" dirty="0" smtClean="0"/>
              <a:t>    ②无单位盖章并无法定代表人或法定代表人授权的代理人签字或盖章的。</a:t>
            </a:r>
          </a:p>
          <a:p>
            <a:pPr eaLnBrk="1" hangingPunct="1">
              <a:lnSpc>
                <a:spcPct val="80000"/>
              </a:lnSpc>
              <a:defRPr/>
            </a:pPr>
            <a:r>
              <a:rPr lang="zh-CN" altLang="en-US" sz="2400" dirty="0" smtClean="0"/>
              <a:t>    ③投标人递交两份或多份内容不同的投标文件，或在一份投标文件中对一招标项目有两个或多个报价，且未声明哪一个有效，按招标文件规定提交备选投标方案的除外。</a:t>
            </a:r>
          </a:p>
          <a:p>
            <a:pPr eaLnBrk="1" hangingPunct="1">
              <a:lnSpc>
                <a:spcPct val="80000"/>
              </a:lnSpc>
              <a:defRPr/>
            </a:pPr>
            <a:r>
              <a:rPr lang="zh-CN" altLang="en-US" sz="2400" dirty="0" smtClean="0"/>
              <a:t>    ④未按招标文件要求提交投标保证金的。</a:t>
            </a:r>
          </a:p>
          <a:p>
            <a:pPr eaLnBrk="1" hangingPunct="1">
              <a:lnSpc>
                <a:spcPct val="80000"/>
              </a:lnSpc>
              <a:defRPr/>
            </a:pPr>
            <a:r>
              <a:rPr lang="zh-CN" altLang="en-US" sz="2400" dirty="0" smtClean="0"/>
              <a:t>    ⑤投标人名称或组织结构与资格预审时不一致的。</a:t>
            </a:r>
          </a:p>
          <a:p>
            <a:pPr eaLnBrk="1" hangingPunct="1">
              <a:lnSpc>
                <a:spcPct val="80000"/>
              </a:lnSpc>
              <a:defRPr/>
            </a:pPr>
            <a:r>
              <a:rPr lang="zh-CN" altLang="en-US" sz="2400" dirty="0" smtClean="0"/>
              <a:t>    ⑥联合体投标未附联合体各方共同投标协议的。</a:t>
            </a:r>
            <a:endParaRPr lang="en-US" altLang="zh-CN" sz="2400" dirty="0" smtClean="0"/>
          </a:p>
          <a:p>
            <a:pPr eaLnBrk="1" hangingPunct="1">
              <a:lnSpc>
                <a:spcPct val="80000"/>
              </a:lnSpc>
              <a:defRPr/>
            </a:pPr>
            <a:r>
              <a:rPr lang="zh-CN" altLang="en-US" sz="2400" dirty="0" smtClean="0"/>
              <a:t>开标相关事项如下：</a:t>
            </a:r>
          </a:p>
          <a:p>
            <a:pPr eaLnBrk="1" hangingPunct="1">
              <a:lnSpc>
                <a:spcPct val="80000"/>
              </a:lnSpc>
              <a:defRPr/>
            </a:pPr>
            <a:r>
              <a:rPr lang="zh-CN" altLang="en-US" sz="2400" dirty="0" smtClean="0"/>
              <a:t> 　 </a:t>
            </a:r>
            <a:r>
              <a:rPr lang="en-US" altLang="zh-CN" sz="2400" dirty="0" smtClean="0"/>
              <a:t>1</a:t>
            </a:r>
            <a:r>
              <a:rPr lang="zh-CN" altLang="en-US" sz="2400" dirty="0" smtClean="0"/>
              <a:t>）相关要求</a:t>
            </a:r>
          </a:p>
          <a:p>
            <a:pPr eaLnBrk="1" hangingPunct="1">
              <a:lnSpc>
                <a:spcPct val="80000"/>
              </a:lnSpc>
              <a:defRPr/>
            </a:pPr>
            <a:r>
              <a:rPr lang="zh-CN" altLang="en-US" sz="2400" dirty="0" smtClean="0"/>
              <a:t>  ①招标人按照招标文件“前附表”第</a:t>
            </a:r>
            <a:r>
              <a:rPr lang="en-US" altLang="zh-CN" sz="2400" dirty="0" smtClean="0"/>
              <a:t>10</a:t>
            </a:r>
            <a:r>
              <a:rPr lang="zh-CN" altLang="en-US" sz="2400" dirty="0" smtClean="0"/>
              <a:t>项规定的时间和地点公开举行开标会议，并邀请所有投标人和有关部门代表参加开标会议。</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pPr eaLnBrk="1" hangingPunct="1">
              <a:defRPr/>
            </a:pPr>
            <a:endParaRPr lang="zh-CN" altLang="zh-CN" smtClean="0"/>
          </a:p>
        </p:txBody>
      </p:sp>
      <p:sp>
        <p:nvSpPr>
          <p:cNvPr id="62467" name="Rectangle 3"/>
          <p:cNvSpPr>
            <a:spLocks noGrp="1" noChangeArrowheads="1"/>
          </p:cNvSpPr>
          <p:nvPr>
            <p:ph idx="1"/>
          </p:nvPr>
        </p:nvSpPr>
        <p:spPr>
          <a:xfrm>
            <a:off x="455613" y="1371600"/>
            <a:ext cx="8226425" cy="4497388"/>
          </a:xfrm>
        </p:spPr>
        <p:txBody>
          <a:bodyPr/>
          <a:lstStyle/>
          <a:p>
            <a:pPr eaLnBrk="1" hangingPunct="1">
              <a:lnSpc>
                <a:spcPct val="80000"/>
              </a:lnSpc>
              <a:defRPr/>
            </a:pPr>
            <a:r>
              <a:rPr lang="zh-CN" altLang="en-US" sz="2400" dirty="0" smtClean="0"/>
              <a:t> ②按规定提交合格撤回通知的投标文件不予开封，并退给投标人：按本投标须知规定宣布为无效的投标文件，不予送交评审。</a:t>
            </a:r>
            <a:endParaRPr lang="en-US" altLang="zh-CN" sz="2400" dirty="0" smtClean="0"/>
          </a:p>
          <a:p>
            <a:pPr eaLnBrk="1" hangingPunct="1">
              <a:lnSpc>
                <a:spcPct val="80000"/>
              </a:lnSpc>
              <a:defRPr/>
            </a:pPr>
            <a:r>
              <a:rPr lang="zh-CN" altLang="en-US" sz="2400" dirty="0" smtClean="0"/>
              <a:t> ③开标会议在政府采购监督管理机构的监督下，由招标代理机构组织并主持。</a:t>
            </a:r>
          </a:p>
          <a:p>
            <a:pPr eaLnBrk="1" hangingPunct="1">
              <a:lnSpc>
                <a:spcPct val="80000"/>
              </a:lnSpc>
              <a:defRPr/>
            </a:pPr>
            <a:r>
              <a:rPr lang="zh-CN" altLang="en-US" sz="2400" dirty="0" smtClean="0"/>
              <a:t> 　 </a:t>
            </a:r>
            <a:r>
              <a:rPr lang="en-US" altLang="zh-CN" sz="2400" dirty="0" smtClean="0"/>
              <a:t>2</a:t>
            </a:r>
            <a:r>
              <a:rPr lang="zh-CN" altLang="en-US" sz="2400" dirty="0" smtClean="0"/>
              <a:t>）开标会议程序</a:t>
            </a:r>
          </a:p>
          <a:p>
            <a:pPr eaLnBrk="1" hangingPunct="1">
              <a:lnSpc>
                <a:spcPct val="80000"/>
              </a:lnSpc>
              <a:defRPr/>
            </a:pPr>
            <a:r>
              <a:rPr lang="zh-CN" altLang="en-US" sz="2400" dirty="0" smtClean="0"/>
              <a:t>  ①主持人宣布开标会议开始。</a:t>
            </a:r>
          </a:p>
          <a:p>
            <a:pPr eaLnBrk="1" hangingPunct="1">
              <a:lnSpc>
                <a:spcPct val="80000"/>
              </a:lnSpc>
              <a:defRPr/>
            </a:pPr>
            <a:r>
              <a:rPr lang="zh-CN" altLang="en-US" sz="2400" dirty="0" smtClean="0"/>
              <a:t> 　 ②主持人介绍出席开标会议的招标人代表。</a:t>
            </a:r>
          </a:p>
          <a:p>
            <a:pPr eaLnBrk="1" hangingPunct="1">
              <a:lnSpc>
                <a:spcPct val="80000"/>
              </a:lnSpc>
              <a:defRPr/>
            </a:pPr>
            <a:r>
              <a:rPr lang="zh-CN" altLang="en-US" sz="2400" dirty="0" smtClean="0"/>
              <a:t>  　③主持人介绍参加会议的监督管理部门等有关单位和代表。</a:t>
            </a:r>
          </a:p>
          <a:p>
            <a:pPr eaLnBrk="1" hangingPunct="1">
              <a:lnSpc>
                <a:spcPct val="80000"/>
              </a:lnSpc>
              <a:defRPr/>
            </a:pPr>
            <a:r>
              <a:rPr lang="zh-CN" altLang="en-US" sz="2400" dirty="0" smtClean="0"/>
              <a:t>  ④主持人宣读开标、评标期间的工作纪律等有关事项要求。</a:t>
            </a:r>
          </a:p>
          <a:p>
            <a:pPr eaLnBrk="1" hangingPunct="1">
              <a:lnSpc>
                <a:spcPct val="80000"/>
              </a:lnSpc>
              <a:defRPr/>
            </a:pPr>
            <a:r>
              <a:rPr lang="zh-CN" altLang="en-US" sz="2400" dirty="0" smtClean="0"/>
              <a:t>    ⑤经确认密封无误的所有在投标截止时间前收到的投标文件，由工作人员当众拆封并进行唱标。</a:t>
            </a:r>
          </a:p>
          <a:p>
            <a:pPr eaLnBrk="1" hangingPunct="1">
              <a:lnSpc>
                <a:spcPct val="80000"/>
              </a:lnSpc>
              <a:defRPr/>
            </a:pPr>
            <a:r>
              <a:rPr lang="zh-CN" altLang="en-US" sz="2400" dirty="0" smtClean="0"/>
              <a:t>    ⑥投标人和有关部门共同对唱标结果确认并签字。</a:t>
            </a:r>
          </a:p>
          <a:p>
            <a:pPr eaLnBrk="1" hangingPunct="1">
              <a:lnSpc>
                <a:spcPct val="80000"/>
              </a:lnSpc>
              <a:defRPr/>
            </a:pPr>
            <a:r>
              <a:rPr lang="zh-CN" altLang="en-US" sz="2400" dirty="0" smtClean="0"/>
              <a:t>    ⑦开标会议结束。</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pPr eaLnBrk="1" hangingPunct="1">
              <a:defRPr/>
            </a:pPr>
            <a:endParaRPr lang="zh-CN" altLang="zh-CN" smtClean="0"/>
          </a:p>
        </p:txBody>
      </p:sp>
      <p:sp>
        <p:nvSpPr>
          <p:cNvPr id="63491" name="Rectangle 3"/>
          <p:cNvSpPr>
            <a:spLocks noGrp="1" noChangeArrowheads="1"/>
          </p:cNvSpPr>
          <p:nvPr>
            <p:ph idx="1"/>
          </p:nvPr>
        </p:nvSpPr>
        <p:spPr/>
        <p:txBody>
          <a:bodyPr/>
          <a:lstStyle/>
          <a:p>
            <a:pPr eaLnBrk="1" hangingPunct="1">
              <a:lnSpc>
                <a:spcPct val="80000"/>
              </a:lnSpc>
              <a:defRPr/>
            </a:pPr>
            <a:r>
              <a:rPr lang="en-US" altLang="zh-CN" sz="2400" dirty="0" smtClean="0"/>
              <a:t> 2</a:t>
            </a:r>
            <a:r>
              <a:rPr lang="zh-CN" altLang="en-US" sz="2400" dirty="0" smtClean="0"/>
              <a:t>．评标</a:t>
            </a:r>
          </a:p>
          <a:p>
            <a:pPr eaLnBrk="1" hangingPunct="1">
              <a:lnSpc>
                <a:spcPct val="80000"/>
              </a:lnSpc>
              <a:defRPr/>
            </a:pPr>
            <a:r>
              <a:rPr lang="zh-CN" altLang="en-US" sz="2400" dirty="0" smtClean="0"/>
              <a:t>    评标由招标人依法组建的评标委员会负责。</a:t>
            </a:r>
          </a:p>
          <a:p>
            <a:pPr eaLnBrk="1" hangingPunct="1">
              <a:lnSpc>
                <a:spcPct val="80000"/>
              </a:lnSpc>
              <a:defRPr/>
            </a:pPr>
            <a:r>
              <a:rPr lang="zh-CN" altLang="en-US" sz="2400" dirty="0" smtClean="0"/>
              <a:t>    评标委员会由招标人的代表和有关技术、经济等方面的专家组成，且成员人数为</a:t>
            </a:r>
            <a:r>
              <a:rPr lang="en-US" altLang="zh-CN" sz="2400" dirty="0" smtClean="0"/>
              <a:t>5</a:t>
            </a:r>
            <a:r>
              <a:rPr lang="zh-CN" altLang="en-US" sz="2400" dirty="0" smtClean="0"/>
              <a:t>人以上的单数。其中招标人、招标代理机构以外的技术和经济等方面的专家不能少于成员总数的三分之二。评标委员会的专家成员，应由招标人从建设行政主管部门及其他有关政府部门确定的专家名册或者工程招标代理机构的专家库内相关专业的专家名单中确定。</a:t>
            </a:r>
          </a:p>
          <a:p>
            <a:pPr eaLnBrk="1" hangingPunct="1">
              <a:lnSpc>
                <a:spcPct val="80000"/>
              </a:lnSpc>
              <a:defRPr/>
            </a:pPr>
            <a:r>
              <a:rPr lang="zh-CN" altLang="en-US" sz="2400" dirty="0" smtClean="0"/>
              <a:t>    评标委员会可以书面方式要求投标人对投标文件中含义不清楚、对同类问题表达不一致或者有明显文字和计算错误的内容作必要的说明、澄清或补正。评标委员会不得向投标人提带暗示性或诱导性的问题，或向其明确投标文件中的遗漏和错误。</a:t>
            </a:r>
          </a:p>
          <a:p>
            <a:pPr eaLnBrk="1" hangingPunct="1">
              <a:lnSpc>
                <a:spcPct val="80000"/>
              </a:lnSpc>
              <a:defRPr/>
            </a:pPr>
            <a:r>
              <a:rPr lang="zh-CN" altLang="en-US" sz="2400" dirty="0" smtClean="0"/>
              <a:t>    评标委员会对实质上响应招标文件要求的投标进行报价评估时，除招标文件另有约定外，应按以下原则进行修正。</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endParaRPr lang="zh-CN" altLang="en-US" smtClean="0"/>
          </a:p>
        </p:txBody>
      </p:sp>
      <p:sp>
        <p:nvSpPr>
          <p:cNvPr id="3" name="内容占位符 2"/>
          <p:cNvSpPr>
            <a:spLocks noGrp="1"/>
          </p:cNvSpPr>
          <p:nvPr>
            <p:ph idx="1"/>
          </p:nvPr>
        </p:nvSpPr>
        <p:spPr/>
        <p:txBody>
          <a:bodyPr/>
          <a:lstStyle/>
          <a:p>
            <a:pPr eaLnBrk="1" hangingPunct="1">
              <a:lnSpc>
                <a:spcPct val="80000"/>
              </a:lnSpc>
              <a:defRPr/>
            </a:pPr>
            <a:r>
              <a:rPr lang="zh-CN" altLang="en-US" sz="2400" dirty="0" smtClean="0"/>
              <a:t> ①用数字表示的数额与文字表示的数额不一致时，以文字数额为准。</a:t>
            </a:r>
          </a:p>
          <a:p>
            <a:pPr eaLnBrk="1" hangingPunct="1">
              <a:lnSpc>
                <a:spcPct val="80000"/>
              </a:lnSpc>
              <a:defRPr/>
            </a:pPr>
            <a:r>
              <a:rPr lang="zh-CN" altLang="en-US" sz="2400" dirty="0" smtClean="0"/>
              <a:t>    ②单价与工程量的乘积与总价之间不一致时，以单价为准。若单价有明显的小数点错位，应以总价为准，并修改单价。</a:t>
            </a:r>
          </a:p>
          <a:p>
            <a:pPr eaLnBrk="1" hangingPunct="1">
              <a:lnSpc>
                <a:spcPct val="80000"/>
              </a:lnSpc>
              <a:defRPr/>
            </a:pPr>
            <a:r>
              <a:rPr lang="zh-CN" altLang="en-US" sz="2400" dirty="0" smtClean="0"/>
              <a:t>    招标人设有标底的，标底在评标中应当作为参考，但不能作为评标的唯一依据。</a:t>
            </a:r>
          </a:p>
          <a:p>
            <a:pPr eaLnBrk="1" hangingPunct="1">
              <a:lnSpc>
                <a:spcPct val="80000"/>
              </a:lnSpc>
              <a:defRPr/>
            </a:pPr>
            <a:r>
              <a:rPr lang="zh-CN" altLang="en-US" sz="2400" dirty="0" smtClean="0"/>
              <a:t> 　 评标委员会完成评标以后，应向招标人提出书面评标报告。评标报告应由评标委员会全体成员签字。</a:t>
            </a:r>
          </a:p>
          <a:p>
            <a:pPr eaLnBrk="1" hangingPunct="1">
              <a:lnSpc>
                <a:spcPct val="80000"/>
              </a:lnSpc>
              <a:defRPr/>
            </a:pPr>
            <a:r>
              <a:rPr lang="zh-CN" altLang="en-US" sz="2400" dirty="0" smtClean="0"/>
              <a:t>  评标委员会推荐的中标候选人应当限定在</a:t>
            </a:r>
            <a:r>
              <a:rPr lang="en-US" altLang="zh-CN" sz="2400" dirty="0" smtClean="0"/>
              <a:t>1</a:t>
            </a:r>
            <a:r>
              <a:rPr lang="zh-CN" altLang="en-US" sz="2400" dirty="0" smtClean="0"/>
              <a:t>～</a:t>
            </a:r>
            <a:r>
              <a:rPr lang="en-US" altLang="zh-CN" sz="2400" dirty="0" smtClean="0"/>
              <a:t>3</a:t>
            </a:r>
            <a:r>
              <a:rPr lang="zh-CN" altLang="en-US" sz="2400" dirty="0" smtClean="0"/>
              <a:t>人，并标明排列顺序。</a:t>
            </a:r>
            <a:endParaRPr lang="en-US" altLang="zh-CN" sz="2400" dirty="0" smtClean="0"/>
          </a:p>
          <a:p>
            <a:pPr eaLnBrk="1" hangingPunct="1">
              <a:lnSpc>
                <a:spcPct val="80000"/>
              </a:lnSpc>
              <a:defRPr/>
            </a:pPr>
            <a:r>
              <a:rPr lang="en-US" altLang="zh-CN" sz="2400" dirty="0" smtClean="0"/>
              <a:t> 1</a:t>
            </a:r>
            <a:r>
              <a:rPr lang="zh-CN" altLang="en-US" sz="2400" dirty="0" smtClean="0"/>
              <a:t>）评标会议</a:t>
            </a:r>
          </a:p>
          <a:p>
            <a:pPr eaLnBrk="1" hangingPunct="1">
              <a:lnSpc>
                <a:spcPct val="80000"/>
              </a:lnSpc>
              <a:defRPr/>
            </a:pPr>
            <a:r>
              <a:rPr lang="zh-CN" altLang="en-US" sz="2400" dirty="0" smtClean="0"/>
              <a:t>    开标会议结束后，即召开评标会议，评标会议采用保密方式进行。评标工作在政府采购监督管理机构等有关部门监督下，由招标代理机构组织进行，评标委员会负责评标。</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defRPr/>
            </a:pPr>
            <a:endParaRPr lang="zh-CN" altLang="zh-CN" smtClean="0"/>
          </a:p>
        </p:txBody>
      </p:sp>
      <p:sp>
        <p:nvSpPr>
          <p:cNvPr id="64515" name="Rectangle 3"/>
          <p:cNvSpPr>
            <a:spLocks noGrp="1" noChangeArrowheads="1"/>
          </p:cNvSpPr>
          <p:nvPr>
            <p:ph idx="1"/>
          </p:nvPr>
        </p:nvSpPr>
        <p:spPr>
          <a:xfrm>
            <a:off x="455613" y="1370013"/>
            <a:ext cx="8226425" cy="5487987"/>
          </a:xfrm>
        </p:spPr>
        <p:txBody>
          <a:bodyPr/>
          <a:lstStyle/>
          <a:p>
            <a:pPr eaLnBrk="1" hangingPunct="1">
              <a:lnSpc>
                <a:spcPct val="80000"/>
              </a:lnSpc>
              <a:buFont typeface="Wingdings" pitchFamily="2" charset="2"/>
              <a:buNone/>
              <a:defRPr/>
            </a:pPr>
            <a:r>
              <a:rPr lang="zh-CN" altLang="en-US" sz="2400" dirty="0" smtClean="0"/>
              <a:t>          </a:t>
            </a:r>
            <a:r>
              <a:rPr lang="en-US" altLang="zh-CN" sz="2400" dirty="0" smtClean="0"/>
              <a:t>2</a:t>
            </a:r>
            <a:r>
              <a:rPr lang="zh-CN" altLang="en-US" sz="2400" dirty="0" smtClean="0"/>
              <a:t>）评标内容的保密</a:t>
            </a:r>
          </a:p>
          <a:p>
            <a:pPr eaLnBrk="1" hangingPunct="1">
              <a:lnSpc>
                <a:spcPct val="80000"/>
              </a:lnSpc>
              <a:defRPr/>
            </a:pPr>
            <a:r>
              <a:rPr lang="zh-CN" altLang="en-US" sz="2400" dirty="0" smtClean="0"/>
              <a:t>    ①公开开标后，直到宣布授予中标人合同为止，凡属于对投标文件的评审和比较、中标候选人的推荐情况以及与评标有关的其他情况均不得向投标人或与该工程无关的其他人泄露。</a:t>
            </a:r>
          </a:p>
          <a:p>
            <a:pPr eaLnBrk="1" hangingPunct="1">
              <a:lnSpc>
                <a:spcPct val="80000"/>
              </a:lnSpc>
              <a:defRPr/>
            </a:pPr>
            <a:r>
              <a:rPr lang="zh-CN" altLang="en-US" sz="2400" dirty="0" smtClean="0"/>
              <a:t>    ②在投标文件的评审和比较、中标候选人推荐以及授予合同过程中，投标人对招标人和评标委员会施加影响的任何行为，都将导致被取消投标资格。</a:t>
            </a:r>
          </a:p>
          <a:p>
            <a:pPr eaLnBrk="1" hangingPunct="1">
              <a:lnSpc>
                <a:spcPct val="80000"/>
              </a:lnSpc>
              <a:defRPr/>
            </a:pPr>
            <a:r>
              <a:rPr lang="zh-CN" altLang="en-US" sz="2400" dirty="0" smtClean="0"/>
              <a:t>    </a:t>
            </a:r>
            <a:r>
              <a:rPr lang="en-US" altLang="zh-CN" sz="2400" dirty="0" smtClean="0"/>
              <a:t>3</a:t>
            </a:r>
            <a:r>
              <a:rPr lang="zh-CN" altLang="en-US" sz="2400" dirty="0" smtClean="0"/>
              <a:t>）评标定标工作程序</a:t>
            </a:r>
          </a:p>
          <a:p>
            <a:pPr eaLnBrk="1" hangingPunct="1">
              <a:lnSpc>
                <a:spcPct val="80000"/>
              </a:lnSpc>
              <a:defRPr/>
            </a:pPr>
            <a:r>
              <a:rPr lang="zh-CN" altLang="en-US" sz="2400" dirty="0" smtClean="0"/>
              <a:t>    （</a:t>
            </a:r>
            <a:r>
              <a:rPr lang="en-US" altLang="zh-CN" sz="2400" dirty="0" smtClean="0"/>
              <a:t>1</a:t>
            </a:r>
            <a:r>
              <a:rPr lang="zh-CN" altLang="en-US" sz="2400" dirty="0" smtClean="0"/>
              <a:t>）招标人依法组建评标委员会</a:t>
            </a:r>
          </a:p>
          <a:p>
            <a:pPr eaLnBrk="1" hangingPunct="1">
              <a:lnSpc>
                <a:spcPct val="80000"/>
              </a:lnSpc>
              <a:defRPr/>
            </a:pPr>
            <a:r>
              <a:rPr lang="zh-CN" altLang="en-US" sz="2400" dirty="0" smtClean="0"/>
              <a:t>    （</a:t>
            </a:r>
            <a:r>
              <a:rPr lang="en-US" altLang="zh-CN" sz="2400" dirty="0" smtClean="0"/>
              <a:t>2</a:t>
            </a:r>
            <a:r>
              <a:rPr lang="zh-CN" altLang="en-US" sz="2400" dirty="0" smtClean="0"/>
              <a:t>）投标文件澄清（如评标委员会认为有必要）</a:t>
            </a:r>
          </a:p>
          <a:p>
            <a:pPr eaLnBrk="1" hangingPunct="1">
              <a:lnSpc>
                <a:spcPct val="80000"/>
              </a:lnSpc>
              <a:defRPr/>
            </a:pPr>
            <a:r>
              <a:rPr lang="zh-CN" altLang="en-US" sz="2400" dirty="0" smtClean="0"/>
              <a:t>    ①为了有助于投标文件的审查、评价和比较，评标委员会可以书面形式要求投标人对投标文件含义不明确、对同类问题表述不一致或者有明显文字和计算错误的内容做必要的澄清、说明和补正。有关澄清、说明与补正，投标人应以书面形式进行，但澄清或说明不得超出投标文件的范围和改变投标文件的实质性内容。</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normAutofit fontScale="90000"/>
          </a:bodyPr>
          <a:lstStyle/>
          <a:p>
            <a:pPr eaLnBrk="1" hangingPunct="1">
              <a:defRPr/>
            </a:pPr>
            <a:r>
              <a:rPr lang="en-US" altLang="zh-CN" sz="4000" b="1" smtClean="0"/>
              <a:t>2.1</a:t>
            </a:r>
            <a:r>
              <a:rPr lang="zh-CN" altLang="en-US" sz="4000" b="1" smtClean="0"/>
              <a:t>招投标概述</a:t>
            </a:r>
            <a:br>
              <a:rPr lang="zh-CN" altLang="en-US" sz="4000" b="1" smtClean="0"/>
            </a:br>
            <a:endParaRPr lang="zh-CN" altLang="en-US" sz="4000" b="1" smtClean="0"/>
          </a:p>
        </p:txBody>
      </p:sp>
      <p:sp>
        <p:nvSpPr>
          <p:cNvPr id="15363" name="Rectangle 3"/>
          <p:cNvSpPr>
            <a:spLocks noGrp="1" noChangeArrowheads="1"/>
          </p:cNvSpPr>
          <p:nvPr>
            <p:ph idx="1"/>
          </p:nvPr>
        </p:nvSpPr>
        <p:spPr/>
        <p:txBody>
          <a:bodyPr/>
          <a:lstStyle/>
          <a:p>
            <a:pPr eaLnBrk="1" hangingPunct="1">
              <a:lnSpc>
                <a:spcPct val="80000"/>
              </a:lnSpc>
              <a:defRPr/>
            </a:pPr>
            <a:r>
              <a:rPr lang="en-US" altLang="zh-CN" sz="2000" dirty="0" smtClean="0"/>
              <a:t> </a:t>
            </a:r>
            <a:r>
              <a:rPr lang="zh-CN" altLang="en-US" sz="2000" dirty="0" smtClean="0"/>
              <a:t>招投标包括两个基本过程：以招标方为主体的招标和以投标方为主体的竞标。</a:t>
            </a:r>
          </a:p>
          <a:p>
            <a:pPr eaLnBrk="1" hangingPunct="1">
              <a:lnSpc>
                <a:spcPct val="80000"/>
              </a:lnSpc>
              <a:defRPr/>
            </a:pPr>
            <a:r>
              <a:rPr lang="zh-CN" altLang="en-US" sz="2000" dirty="0" smtClean="0"/>
              <a:t>    （</a:t>
            </a:r>
            <a:r>
              <a:rPr lang="en-US" altLang="zh-CN" sz="2000" dirty="0" smtClean="0"/>
              <a:t>1</a:t>
            </a:r>
            <a:r>
              <a:rPr lang="zh-CN" altLang="en-US" sz="2000" dirty="0" smtClean="0"/>
              <a:t>）招标</a:t>
            </a:r>
          </a:p>
          <a:p>
            <a:pPr eaLnBrk="1" hangingPunct="1">
              <a:lnSpc>
                <a:spcPct val="80000"/>
              </a:lnSpc>
              <a:defRPr/>
            </a:pPr>
            <a:r>
              <a:rPr lang="zh-CN" altLang="en-US" sz="2000" dirty="0" smtClean="0"/>
              <a:t>    一般而言，</a:t>
            </a:r>
            <a:r>
              <a:rPr lang="zh-CN" altLang="en-US" sz="2000" dirty="0" smtClean="0"/>
              <a:t>对物联网工程</a:t>
            </a:r>
            <a:r>
              <a:rPr lang="zh-CN" altLang="en-US" sz="2000" dirty="0" smtClean="0"/>
              <a:t>建设单位称为甲方，</a:t>
            </a:r>
            <a:r>
              <a:rPr lang="zh-CN" altLang="en-US" sz="2000" dirty="0" smtClean="0"/>
              <a:t>对物联网工程</a:t>
            </a:r>
            <a:r>
              <a:rPr lang="zh-CN" altLang="en-US" sz="2000" dirty="0" smtClean="0"/>
              <a:t>承建施工单位称为乙方。甲方需要</a:t>
            </a:r>
            <a:r>
              <a:rPr lang="zh-CN" altLang="en-US" sz="2000" dirty="0" smtClean="0"/>
              <a:t>建设物联网工程</a:t>
            </a:r>
            <a:r>
              <a:rPr lang="zh-CN" altLang="en-US" sz="2000" dirty="0" smtClean="0"/>
              <a:t>，可以联系相关</a:t>
            </a:r>
            <a:r>
              <a:rPr lang="zh-CN" altLang="en-US" sz="2000" dirty="0" smtClean="0"/>
              <a:t>的物联网施工</a:t>
            </a:r>
            <a:r>
              <a:rPr lang="zh-CN" altLang="en-US" sz="2000" dirty="0" smtClean="0"/>
              <a:t>单位，这个过程称为招标。招标通常可分为公开招标和邀标两种方式。按各地的规定，一般在</a:t>
            </a:r>
            <a:r>
              <a:rPr lang="en-US" altLang="zh-CN" sz="2000" dirty="0" smtClean="0"/>
              <a:t>50</a:t>
            </a:r>
            <a:r>
              <a:rPr lang="zh-CN" altLang="en-US" sz="2000" dirty="0" smtClean="0"/>
              <a:t>万元以上</a:t>
            </a:r>
            <a:r>
              <a:rPr lang="zh-CN" altLang="en-US" sz="2000" dirty="0" smtClean="0"/>
              <a:t>的物联网工程</a:t>
            </a:r>
            <a:r>
              <a:rPr lang="zh-CN" altLang="en-US" sz="2000" dirty="0" smtClean="0"/>
              <a:t>都要求公开招标。</a:t>
            </a:r>
          </a:p>
          <a:p>
            <a:pPr eaLnBrk="1" hangingPunct="1">
              <a:lnSpc>
                <a:spcPct val="80000"/>
              </a:lnSpc>
              <a:defRPr/>
            </a:pPr>
            <a:r>
              <a:rPr lang="zh-CN" altLang="en-US" sz="2000" dirty="0" smtClean="0"/>
              <a:t>    公开招标可通过媒体征询或委托工程招投标专业机构进行。本着公正、公平、公开的原则，接到标书后，在规定的时间内召开揭标大会，在甲方和所有参加竞标单位及有关专家和公证机构的监督下，公开标底，然后进一步与中标施工单位签订有关合同和协议。</a:t>
            </a:r>
          </a:p>
          <a:p>
            <a:pPr eaLnBrk="1" hangingPunct="1">
              <a:lnSpc>
                <a:spcPct val="80000"/>
              </a:lnSpc>
              <a:defRPr/>
            </a:pPr>
            <a:r>
              <a:rPr lang="zh-CN" altLang="en-US" sz="2000" dirty="0" smtClean="0"/>
              <a:t>    邀标一般用于规模较小、造价不高、需要尽快施工的</a:t>
            </a:r>
            <a:r>
              <a:rPr lang="zh-CN" altLang="en-US" sz="2000" dirty="0" smtClean="0"/>
              <a:t>小型物联网工程</a:t>
            </a:r>
            <a:r>
              <a:rPr lang="zh-CN" altLang="en-US" sz="2000" dirty="0" smtClean="0"/>
              <a:t>。一般邀请知名的或者有过业务往来</a:t>
            </a:r>
            <a:r>
              <a:rPr lang="zh-CN" altLang="en-US" sz="2000" dirty="0" smtClean="0"/>
              <a:t>的物联网工程</a:t>
            </a:r>
            <a:r>
              <a:rPr lang="zh-CN" altLang="en-US" sz="2000" dirty="0" smtClean="0"/>
              <a:t>公司参加，通过公开的标书论证，从施工资质、施工经验、技术能力、企业信誉、工程造价等方面进行全面衡量，汰劣选优，最后确定中标施工单位。</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endParaRPr lang="zh-CN" altLang="en-US" smtClean="0"/>
          </a:p>
        </p:txBody>
      </p:sp>
      <p:sp>
        <p:nvSpPr>
          <p:cNvPr id="3" name="内容占位符 2"/>
          <p:cNvSpPr>
            <a:spLocks noGrp="1"/>
          </p:cNvSpPr>
          <p:nvPr>
            <p:ph idx="1"/>
          </p:nvPr>
        </p:nvSpPr>
        <p:spPr/>
        <p:txBody>
          <a:bodyPr/>
          <a:lstStyle/>
          <a:p>
            <a:pPr eaLnBrk="1" hangingPunct="1">
              <a:defRPr/>
            </a:pPr>
            <a:r>
              <a:rPr lang="zh-CN" altLang="en-US" sz="2400" dirty="0" smtClean="0"/>
              <a:t> ②评标委员会不得向投标人提出带有暗示性、诱导性的问题，或向其明确投标文件的遗漏和错误。</a:t>
            </a:r>
            <a:endParaRPr lang="en-US" altLang="zh-CN" sz="2400" dirty="0" smtClean="0"/>
          </a:p>
          <a:p>
            <a:pPr eaLnBrk="1" hangingPunct="1">
              <a:lnSpc>
                <a:spcPct val="80000"/>
              </a:lnSpc>
              <a:defRPr/>
            </a:pPr>
            <a:r>
              <a:rPr lang="zh-CN" altLang="en-US" sz="2400" dirty="0" smtClean="0"/>
              <a:t>（</a:t>
            </a:r>
            <a:r>
              <a:rPr lang="en-US" altLang="zh-CN" sz="2400" dirty="0" smtClean="0"/>
              <a:t>3</a:t>
            </a:r>
            <a:r>
              <a:rPr lang="zh-CN" altLang="en-US" sz="2400" dirty="0" smtClean="0"/>
              <a:t>）投标文件的符合性检查</a:t>
            </a:r>
          </a:p>
          <a:p>
            <a:pPr eaLnBrk="1" hangingPunct="1">
              <a:lnSpc>
                <a:spcPct val="80000"/>
              </a:lnSpc>
              <a:defRPr/>
            </a:pPr>
            <a:r>
              <a:rPr lang="zh-CN" altLang="en-US" sz="2400" dirty="0" smtClean="0"/>
              <a:t>    ①在详细评标之前，评标委员会将首先评定每份有效投标文件是否在实质上响应了招标文件的要求。</a:t>
            </a:r>
          </a:p>
          <a:p>
            <a:pPr eaLnBrk="1" hangingPunct="1">
              <a:lnSpc>
                <a:spcPct val="80000"/>
              </a:lnSpc>
              <a:defRPr/>
            </a:pPr>
            <a:r>
              <a:rPr lang="zh-CN" altLang="en-US" sz="2400" dirty="0" smtClean="0"/>
              <a:t>    评定投标文件的完整性：无投标报价、法定代表人委托授权书、投标资格证明文件、具有标价的报价细目清单、施工组织设计及项目经理简介的投标文件无效。</a:t>
            </a:r>
          </a:p>
          <a:p>
            <a:pPr eaLnBrk="1" hangingPunct="1">
              <a:lnSpc>
                <a:spcPct val="80000"/>
              </a:lnSpc>
              <a:defRPr/>
            </a:pPr>
            <a:r>
              <a:rPr lang="zh-CN" altLang="en-US" sz="2400" dirty="0" smtClean="0"/>
              <a:t>评定投标文件与招标文件的一致性：超工期、质量标准和目标达不到招标文件要求、对招标文件未做实质性响应的投标无效。</a:t>
            </a:r>
          </a:p>
          <a:p>
            <a:pPr eaLnBrk="1" hangingPunct="1">
              <a:lnSpc>
                <a:spcPct val="80000"/>
              </a:lnSpc>
              <a:defRPr/>
            </a:pPr>
            <a:r>
              <a:rPr lang="zh-CN" altLang="en-US" sz="2400" dirty="0" smtClean="0"/>
              <a:t>    对投标人的业绩、信誉进行评审。近</a:t>
            </a:r>
            <a:r>
              <a:rPr lang="en-US" altLang="zh-CN" sz="2400" dirty="0" smtClean="0"/>
              <a:t>3</a:t>
            </a:r>
            <a:r>
              <a:rPr lang="zh-CN" altLang="en-US" sz="2400" dirty="0" smtClean="0"/>
              <a:t>年同类业绩不满足招标文件规定的、近</a:t>
            </a:r>
            <a:r>
              <a:rPr lang="en-US" altLang="zh-CN" sz="2400" dirty="0" smtClean="0"/>
              <a:t>2</a:t>
            </a:r>
            <a:r>
              <a:rPr lang="zh-CN" altLang="en-US" sz="2400" dirty="0" smtClean="0"/>
              <a:t>年内因有工程劣迹受到市级以上建设行政管理部门处罚的投标无效。</a:t>
            </a:r>
          </a:p>
          <a:p>
            <a:pPr eaLnBrk="1" hangingPunct="1">
              <a:defRPr/>
            </a:pPr>
            <a:endParaRPr lang="zh-CN" altLang="en-US" sz="2400" dirty="0" smtClean="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pPr eaLnBrk="1" hangingPunct="1">
              <a:defRPr/>
            </a:pPr>
            <a:endParaRPr lang="zh-CN" altLang="zh-CN" smtClean="0"/>
          </a:p>
        </p:txBody>
      </p:sp>
      <p:sp>
        <p:nvSpPr>
          <p:cNvPr id="65539" name="Rectangle 3"/>
          <p:cNvSpPr>
            <a:spLocks noGrp="1" noChangeArrowheads="1"/>
          </p:cNvSpPr>
          <p:nvPr>
            <p:ph idx="1"/>
          </p:nvPr>
        </p:nvSpPr>
        <p:spPr/>
        <p:txBody>
          <a:bodyPr/>
          <a:lstStyle/>
          <a:p>
            <a:pPr eaLnBrk="1" hangingPunct="1">
              <a:lnSpc>
                <a:spcPct val="80000"/>
              </a:lnSpc>
              <a:defRPr/>
            </a:pPr>
            <a:r>
              <a:rPr lang="zh-CN" altLang="en-US" sz="2400" dirty="0" smtClean="0"/>
              <a:t>②如果投标文件实质上不响应招标文件要求的，评标委员会将予以拒绝，并且不允许投标单位通过修正或撤销其不符合要求的差异或保留，使之成为具有响应性的投标。</a:t>
            </a:r>
          </a:p>
          <a:p>
            <a:pPr eaLnBrk="1" hangingPunct="1">
              <a:lnSpc>
                <a:spcPct val="80000"/>
              </a:lnSpc>
              <a:defRPr/>
            </a:pPr>
            <a:r>
              <a:rPr lang="zh-CN" altLang="en-US" sz="2400" dirty="0" smtClean="0"/>
              <a:t>    就本条款而言，实质上响应要求的投标文件应该与招标文件的所有规定要求、条件、条款和规范相符，无显著差异或保留。所谓显著差异或保留是指对工程的发包范围、质量标准及运用产生实质性影响；或者对合同中规定的招标人的权利及招标人的责任造成实质性限制，而且纠正这种差异或保留，将会对其他实质上响应要求的投标人的竞争地位产生不公正的影响。</a:t>
            </a:r>
            <a:endParaRPr lang="en-US" altLang="zh-CN" sz="2400" dirty="0" smtClean="0"/>
          </a:p>
          <a:p>
            <a:pPr eaLnBrk="1" hangingPunct="1">
              <a:lnSpc>
                <a:spcPct val="80000"/>
              </a:lnSpc>
              <a:defRPr/>
            </a:pPr>
            <a:r>
              <a:rPr lang="en-US" altLang="zh-CN" sz="2400" dirty="0" smtClean="0"/>
              <a:t> </a:t>
            </a:r>
            <a:r>
              <a:rPr lang="zh-CN" altLang="en-US" sz="2400" dirty="0" smtClean="0"/>
              <a:t>　 （</a:t>
            </a:r>
            <a:r>
              <a:rPr lang="en-US" altLang="zh-CN" sz="2400" dirty="0" smtClean="0"/>
              <a:t>4</a:t>
            </a:r>
            <a:r>
              <a:rPr lang="zh-CN" altLang="en-US" sz="2400" dirty="0" smtClean="0"/>
              <a:t>）错误的修正</a:t>
            </a:r>
          </a:p>
          <a:p>
            <a:pPr eaLnBrk="1" hangingPunct="1">
              <a:lnSpc>
                <a:spcPct val="80000"/>
              </a:lnSpc>
              <a:defRPr/>
            </a:pPr>
            <a:r>
              <a:rPr lang="zh-CN" altLang="en-US" sz="2400" dirty="0" smtClean="0"/>
              <a:t> 　 评标委员会将对确定为实质上响应招标文件要求的投标文件进行校核，看其是否有计算上或累计上的算术错误，修正错误的原则如下。</a:t>
            </a:r>
          </a:p>
          <a:p>
            <a:pPr eaLnBrk="1" hangingPunct="1">
              <a:lnSpc>
                <a:spcPct val="80000"/>
              </a:lnSpc>
              <a:defRPr/>
            </a:pPr>
            <a:r>
              <a:rPr lang="zh-CN" altLang="en-US" sz="2400" dirty="0" smtClean="0"/>
              <a:t>    ①如果用数字表示的数额与用文字表示的数额不一致时，以文字数额为准。</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pPr eaLnBrk="1" hangingPunct="1">
              <a:defRPr/>
            </a:pPr>
            <a:endParaRPr lang="zh-CN" altLang="zh-CN" smtClean="0"/>
          </a:p>
        </p:txBody>
      </p:sp>
      <p:sp>
        <p:nvSpPr>
          <p:cNvPr id="66563" name="Rectangle 3"/>
          <p:cNvSpPr>
            <a:spLocks noGrp="1" noChangeArrowheads="1"/>
          </p:cNvSpPr>
          <p:nvPr>
            <p:ph idx="1"/>
          </p:nvPr>
        </p:nvSpPr>
        <p:spPr/>
        <p:txBody>
          <a:bodyPr/>
          <a:lstStyle/>
          <a:p>
            <a:pPr eaLnBrk="1" hangingPunct="1">
              <a:lnSpc>
                <a:spcPct val="80000"/>
              </a:lnSpc>
              <a:defRPr/>
            </a:pPr>
            <a:r>
              <a:rPr lang="zh-CN" altLang="en-US" sz="2400" dirty="0" smtClean="0"/>
              <a:t> ②当单价与工程量的乘积与合价之间不一致时，以标出的单价为准，除非评标委员会认为有明显的小数点错位，此时应以标出的合价为准，并修改单价。</a:t>
            </a:r>
            <a:endParaRPr lang="en-US" altLang="zh-CN" sz="2400" dirty="0" smtClean="0"/>
          </a:p>
          <a:p>
            <a:pPr eaLnBrk="1" hangingPunct="1">
              <a:lnSpc>
                <a:spcPct val="80000"/>
              </a:lnSpc>
              <a:defRPr/>
            </a:pPr>
            <a:r>
              <a:rPr lang="zh-CN" altLang="en-US" sz="2400" dirty="0" smtClean="0"/>
              <a:t>③按上述修改错误的方法，调整投标书中的投标报价。经投标人确认同意后，调整后的报价对投标人起约束作用。如果投标单位不接受修正后的投标报价则其投标将被拒绝，其投标保证金将被没收，并不影响原评标工作。</a:t>
            </a:r>
          </a:p>
          <a:p>
            <a:pPr eaLnBrk="1" hangingPunct="1">
              <a:lnSpc>
                <a:spcPct val="80000"/>
              </a:lnSpc>
              <a:defRPr/>
            </a:pPr>
            <a:r>
              <a:rPr lang="zh-CN" altLang="en-US" sz="2400" dirty="0" smtClean="0"/>
              <a:t>    ④对投标文件中含义不明确、同类问题表述不一致或者有明显文字和计算错误的内容，评标委员会可以书面形式（应当由评标委员会专家签字）要求投标人做出必要的澄清、说明或者补正。投标人的澄清、说明或者补正应当采用书面形式，由其授权的授权代表签字，并不得超出投标文件规定的范围或者改变投标文件的实质性内容。</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pPr eaLnBrk="1" hangingPunct="1">
              <a:defRPr/>
            </a:pPr>
            <a:endParaRPr lang="zh-CN" altLang="zh-CN" smtClean="0"/>
          </a:p>
        </p:txBody>
      </p:sp>
      <p:sp>
        <p:nvSpPr>
          <p:cNvPr id="67587" name="Rectangle 3"/>
          <p:cNvSpPr>
            <a:spLocks noGrp="1" noChangeArrowheads="1"/>
          </p:cNvSpPr>
          <p:nvPr>
            <p:ph idx="1"/>
          </p:nvPr>
        </p:nvSpPr>
        <p:spPr/>
        <p:txBody>
          <a:bodyPr/>
          <a:lstStyle/>
          <a:p>
            <a:pPr eaLnBrk="1" hangingPunct="1">
              <a:lnSpc>
                <a:spcPct val="80000"/>
              </a:lnSpc>
              <a:defRPr/>
            </a:pPr>
            <a:r>
              <a:rPr lang="en-US" altLang="zh-CN" sz="2400" smtClean="0"/>
              <a:t> 4</a:t>
            </a:r>
            <a:r>
              <a:rPr lang="zh-CN" altLang="en-US" sz="2400" smtClean="0"/>
              <a:t>）投标文件的评价和比较</a:t>
            </a:r>
          </a:p>
          <a:p>
            <a:pPr eaLnBrk="1" hangingPunct="1">
              <a:lnSpc>
                <a:spcPct val="80000"/>
              </a:lnSpc>
              <a:defRPr/>
            </a:pPr>
            <a:r>
              <a:rPr lang="zh-CN" altLang="en-US" sz="2400" smtClean="0"/>
              <a:t> 　 ①评标委员会仅对实质上响应招标文件要求的投标文件进行评价和比较。</a:t>
            </a:r>
          </a:p>
          <a:p>
            <a:pPr eaLnBrk="1" hangingPunct="1">
              <a:lnSpc>
                <a:spcPct val="80000"/>
              </a:lnSpc>
              <a:defRPr/>
            </a:pPr>
            <a:r>
              <a:rPr lang="zh-CN" altLang="en-US" sz="2400" smtClean="0"/>
              <a:t> 　 ②评标委员会依据本工程规定的评标方法进行评审，向招标人提交评审意见并推荐中标候选人。</a:t>
            </a:r>
          </a:p>
          <a:p>
            <a:pPr eaLnBrk="1" hangingPunct="1">
              <a:lnSpc>
                <a:spcPct val="80000"/>
              </a:lnSpc>
              <a:defRPr/>
            </a:pPr>
            <a:r>
              <a:rPr lang="zh-CN" altLang="en-US" sz="2400" smtClean="0"/>
              <a:t>  ③对所有投标人的评标、评估，都采用相同的程序和标准，遵循公开、公平、公正、科学、择优的原则。</a:t>
            </a:r>
          </a:p>
          <a:p>
            <a:pPr eaLnBrk="1" hangingPunct="1">
              <a:lnSpc>
                <a:spcPct val="80000"/>
              </a:lnSpc>
              <a:defRPr/>
            </a:pPr>
            <a:r>
              <a:rPr lang="zh-CN" altLang="en-US" sz="2400" smtClean="0"/>
              <a:t>  ④评标方法：本标工程采用合理低价量化评分法，不保证最低投标报价中标，并不向投标人做任何解释。</a:t>
            </a:r>
          </a:p>
          <a:p>
            <a:pPr eaLnBrk="1" hangingPunct="1">
              <a:lnSpc>
                <a:spcPct val="80000"/>
              </a:lnSpc>
              <a:defRPr/>
            </a:pPr>
            <a:r>
              <a:rPr lang="zh-CN" altLang="en-US" sz="2400" smtClean="0"/>
              <a:t>  ⑤评标期间，投标人应派人（法定代表人或其授权委托人、拟派往该工程的项目经理、技术负责人、工程造价师（员）等相关人员，最多不超过</a:t>
            </a:r>
            <a:r>
              <a:rPr lang="en-US" altLang="zh-CN" sz="2400" smtClean="0"/>
              <a:t>5</a:t>
            </a:r>
            <a:r>
              <a:rPr lang="zh-CN" altLang="en-US" sz="2400" smtClean="0"/>
              <a:t>人）等待参加询标。</a:t>
            </a:r>
          </a:p>
          <a:p>
            <a:pPr eaLnBrk="1" hangingPunct="1">
              <a:lnSpc>
                <a:spcPct val="80000"/>
              </a:lnSpc>
              <a:defRPr/>
            </a:pPr>
            <a:r>
              <a:rPr lang="zh-CN" altLang="en-US" sz="2400" smtClean="0"/>
              <a:t>  ⑥评标委员会根据评审结果推荐中标候选人。</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pPr eaLnBrk="1" hangingPunct="1">
              <a:defRPr/>
            </a:pPr>
            <a:endParaRPr lang="zh-CN" altLang="zh-CN" smtClean="0"/>
          </a:p>
        </p:txBody>
      </p:sp>
      <p:sp>
        <p:nvSpPr>
          <p:cNvPr id="68611" name="Rectangle 3"/>
          <p:cNvSpPr>
            <a:spLocks noGrp="1" noChangeArrowheads="1"/>
          </p:cNvSpPr>
          <p:nvPr>
            <p:ph idx="1"/>
          </p:nvPr>
        </p:nvSpPr>
        <p:spPr/>
        <p:txBody>
          <a:bodyPr/>
          <a:lstStyle/>
          <a:p>
            <a:pPr eaLnBrk="1" hangingPunct="1">
              <a:lnSpc>
                <a:spcPct val="80000"/>
              </a:lnSpc>
              <a:defRPr/>
            </a:pPr>
            <a:r>
              <a:rPr lang="en-US" altLang="zh-CN" sz="2400" dirty="0" smtClean="0"/>
              <a:t> 3</a:t>
            </a:r>
            <a:r>
              <a:rPr lang="zh-CN" altLang="en-US" sz="2400" dirty="0" smtClean="0"/>
              <a:t>．定标</a:t>
            </a:r>
          </a:p>
          <a:p>
            <a:pPr eaLnBrk="1" hangingPunct="1">
              <a:lnSpc>
                <a:spcPct val="80000"/>
              </a:lnSpc>
              <a:defRPr/>
            </a:pPr>
            <a:r>
              <a:rPr lang="zh-CN" altLang="en-US" sz="2400" dirty="0" smtClean="0"/>
              <a:t>  　评标委员会提出书面评标报告以后，招标人应在</a:t>
            </a:r>
            <a:r>
              <a:rPr lang="en-US" altLang="zh-CN" sz="2400" dirty="0" smtClean="0"/>
              <a:t>15</a:t>
            </a:r>
            <a:r>
              <a:rPr lang="zh-CN" altLang="en-US" sz="2400" dirty="0" smtClean="0"/>
              <a:t>日内确定中标人，最迟也应在投标有效期结束</a:t>
            </a:r>
            <a:r>
              <a:rPr lang="en-US" altLang="zh-CN" sz="2400" dirty="0" smtClean="0"/>
              <a:t>30</a:t>
            </a:r>
            <a:r>
              <a:rPr lang="zh-CN" altLang="en-US" sz="2400" dirty="0" smtClean="0"/>
              <a:t>个工作日前确定。</a:t>
            </a:r>
          </a:p>
          <a:p>
            <a:pPr eaLnBrk="1" hangingPunct="1">
              <a:lnSpc>
                <a:spcPct val="80000"/>
              </a:lnSpc>
              <a:defRPr/>
            </a:pPr>
            <a:r>
              <a:rPr lang="zh-CN" altLang="en-US" sz="2400" dirty="0" smtClean="0"/>
              <a:t>  　招标人应当接受评标委员会推荐的中标候选人，不得在评标委员会推荐的中标候选人之外确定中标人。</a:t>
            </a:r>
          </a:p>
          <a:p>
            <a:pPr eaLnBrk="1" hangingPunct="1">
              <a:lnSpc>
                <a:spcPct val="80000"/>
              </a:lnSpc>
              <a:defRPr/>
            </a:pPr>
            <a:r>
              <a:rPr lang="zh-CN" altLang="en-US" sz="2400" dirty="0" smtClean="0"/>
              <a:t>    招标人应当确定排名第一的中标候选人为中标人。排名第一的中标候选人放弃中标，因不可抗力提出不能履行合同，或者招标文件规定应当提交履约保证金而在规定的期限内未能提交的，招标人可以确定排名第二的中标候选人为中标人。排名第二的中标候选人因上述同样原因不能签订合同的，招标人可以确定排名第三的中标候选人为中标人。</a:t>
            </a:r>
          </a:p>
          <a:p>
            <a:pPr eaLnBrk="1" hangingPunct="1">
              <a:lnSpc>
                <a:spcPct val="80000"/>
              </a:lnSpc>
              <a:defRPr/>
            </a:pPr>
            <a:r>
              <a:rPr lang="zh-CN" altLang="en-US" sz="2400" dirty="0" smtClean="0"/>
              <a:t>  招标人可以授权评标委员会直接确定中标人。</a:t>
            </a:r>
          </a:p>
          <a:p>
            <a:pPr eaLnBrk="1" hangingPunct="1">
              <a:lnSpc>
                <a:spcPct val="80000"/>
              </a:lnSpc>
              <a:defRPr/>
            </a:pPr>
            <a:r>
              <a:rPr lang="zh-CN" altLang="en-US" sz="2400" dirty="0" smtClean="0"/>
              <a:t>  中标通知书由招标人发出。</a:t>
            </a:r>
          </a:p>
          <a:p>
            <a:pPr eaLnBrk="1" hangingPunct="1">
              <a:lnSpc>
                <a:spcPct val="80000"/>
              </a:lnSpc>
              <a:buFont typeface="Wingdings" pitchFamily="2" charset="2"/>
              <a:buNone/>
              <a:defRPr/>
            </a:pPr>
            <a:endParaRPr lang="en-US" altLang="zh-CN" sz="2400" dirty="0" smtClean="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pPr eaLnBrk="1" hangingPunct="1">
              <a:defRPr/>
            </a:pPr>
            <a:endParaRPr lang="zh-CN" altLang="zh-CN" smtClean="0"/>
          </a:p>
        </p:txBody>
      </p:sp>
      <p:sp>
        <p:nvSpPr>
          <p:cNvPr id="69635" name="Rectangle 3"/>
          <p:cNvSpPr>
            <a:spLocks noGrp="1" noChangeArrowheads="1"/>
          </p:cNvSpPr>
          <p:nvPr>
            <p:ph idx="1"/>
          </p:nvPr>
        </p:nvSpPr>
        <p:spPr>
          <a:xfrm>
            <a:off x="455613" y="1217613"/>
            <a:ext cx="8226425" cy="4497387"/>
          </a:xfrm>
        </p:spPr>
        <p:txBody>
          <a:bodyPr/>
          <a:lstStyle/>
          <a:p>
            <a:pPr eaLnBrk="1" hangingPunct="1">
              <a:lnSpc>
                <a:spcPct val="80000"/>
              </a:lnSpc>
              <a:defRPr/>
            </a:pPr>
            <a:r>
              <a:rPr lang="zh-CN" altLang="en-US" sz="2400" dirty="0" smtClean="0"/>
              <a:t>招标人和中标人应当自中标通知书发出之日起</a:t>
            </a:r>
            <a:r>
              <a:rPr lang="en-US" altLang="zh-CN" sz="2400" dirty="0" smtClean="0"/>
              <a:t>30</a:t>
            </a:r>
            <a:r>
              <a:rPr lang="zh-CN" altLang="en-US" sz="2400" dirty="0" smtClean="0"/>
              <a:t>日内，按招标文件和中标人的投标文件订立书面合同。招标人和中标人不得再行订立背离合同实质性内容的其他协议。</a:t>
            </a:r>
          </a:p>
          <a:p>
            <a:pPr eaLnBrk="1" hangingPunct="1">
              <a:lnSpc>
                <a:spcPct val="80000"/>
              </a:lnSpc>
              <a:defRPr/>
            </a:pPr>
            <a:r>
              <a:rPr lang="zh-CN" altLang="en-US" sz="2400" dirty="0" smtClean="0"/>
              <a:t> 　 招标人与中标人签订合同</a:t>
            </a:r>
            <a:r>
              <a:rPr lang="en-US" altLang="zh-CN" sz="2400" dirty="0" smtClean="0"/>
              <a:t>5</a:t>
            </a:r>
            <a:r>
              <a:rPr lang="zh-CN" altLang="en-US" sz="2400" dirty="0" smtClean="0"/>
              <a:t>个工作日内，应向未中标的投标人退还投标保证金。</a:t>
            </a:r>
          </a:p>
          <a:p>
            <a:pPr eaLnBrk="1" hangingPunct="1">
              <a:lnSpc>
                <a:spcPct val="80000"/>
              </a:lnSpc>
              <a:defRPr/>
            </a:pPr>
            <a:r>
              <a:rPr lang="zh-CN" altLang="en-US" sz="2400" dirty="0" smtClean="0"/>
              <a:t> 　 招标人应当自发出中标通知书之日起</a:t>
            </a:r>
            <a:r>
              <a:rPr lang="en-US" altLang="zh-CN" sz="2400" dirty="0" smtClean="0"/>
              <a:t>15</a:t>
            </a:r>
            <a:r>
              <a:rPr lang="zh-CN" altLang="en-US" sz="2400" dirty="0" smtClean="0"/>
              <a:t>日内，向有关行政监督部门提交招标投标情况的书面报告。书面报告应至少包括下列内容。</a:t>
            </a:r>
          </a:p>
          <a:p>
            <a:pPr eaLnBrk="1" hangingPunct="1">
              <a:lnSpc>
                <a:spcPct val="80000"/>
              </a:lnSpc>
              <a:defRPr/>
            </a:pPr>
            <a:r>
              <a:rPr lang="zh-CN" altLang="en-US" sz="2400" dirty="0" smtClean="0"/>
              <a:t>  ①招标范围。</a:t>
            </a:r>
          </a:p>
          <a:p>
            <a:pPr eaLnBrk="1" hangingPunct="1">
              <a:lnSpc>
                <a:spcPct val="80000"/>
              </a:lnSpc>
              <a:defRPr/>
            </a:pPr>
            <a:r>
              <a:rPr lang="zh-CN" altLang="en-US" sz="2400" dirty="0" smtClean="0"/>
              <a:t>  ②招标方式和发布招标公告的媒介。</a:t>
            </a:r>
          </a:p>
          <a:p>
            <a:pPr eaLnBrk="1" hangingPunct="1">
              <a:lnSpc>
                <a:spcPct val="80000"/>
              </a:lnSpc>
              <a:defRPr/>
            </a:pPr>
            <a:r>
              <a:rPr lang="zh-CN" altLang="en-US" sz="2400" dirty="0" smtClean="0"/>
              <a:t>  ③招标文件中投标人须知、技术条款、评标标准和方法、合同主要条款等内容。</a:t>
            </a:r>
          </a:p>
          <a:p>
            <a:pPr eaLnBrk="1" hangingPunct="1">
              <a:lnSpc>
                <a:spcPct val="80000"/>
              </a:lnSpc>
              <a:defRPr/>
            </a:pPr>
            <a:r>
              <a:rPr lang="zh-CN" altLang="en-US" sz="2400" dirty="0" smtClean="0"/>
              <a:t>  ④评标委员会的组成和评标报告。</a:t>
            </a:r>
          </a:p>
          <a:p>
            <a:pPr eaLnBrk="1" hangingPunct="1">
              <a:lnSpc>
                <a:spcPct val="80000"/>
              </a:lnSpc>
              <a:defRPr/>
            </a:pPr>
            <a:r>
              <a:rPr lang="zh-CN" altLang="en-US" sz="2400" dirty="0" smtClean="0"/>
              <a:t>  ⑤中标结果。</a:t>
            </a:r>
          </a:p>
          <a:p>
            <a:pPr eaLnBrk="1" hangingPunct="1">
              <a:lnSpc>
                <a:spcPct val="80000"/>
              </a:lnSpc>
              <a:defRPr/>
            </a:pPr>
            <a:r>
              <a:rPr lang="zh-CN" altLang="en-US" sz="2400" dirty="0" smtClean="0"/>
              <a:t>  招标人不得直接指定分包人。如发现中标人转包或违法分包时，可要求中标人改正；拒不改正者，可终止合同，并报请有关行政监督部门查处。</a:t>
            </a:r>
          </a:p>
          <a:p>
            <a:pPr eaLnBrk="1" hangingPunct="1">
              <a:lnSpc>
                <a:spcPct val="80000"/>
              </a:lnSpc>
              <a:defRPr/>
            </a:pPr>
            <a:endParaRPr lang="en-US" altLang="zh-CN" sz="2400" dirty="0" smtClean="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pPr eaLnBrk="1" hangingPunct="1">
              <a:defRPr/>
            </a:pPr>
            <a:r>
              <a:rPr lang="en-US" altLang="zh-CN" sz="4000" b="1" smtClean="0"/>
              <a:t>2.3</a:t>
            </a:r>
            <a:r>
              <a:rPr lang="zh-CN" altLang="en-US" sz="4000" b="1" smtClean="0"/>
              <a:t>投标的程序</a:t>
            </a:r>
            <a:br>
              <a:rPr lang="zh-CN" altLang="en-US" sz="4000" b="1" smtClean="0"/>
            </a:br>
            <a:endParaRPr lang="zh-CN" altLang="en-US" sz="4000" b="1" smtClean="0"/>
          </a:p>
        </p:txBody>
      </p:sp>
      <p:sp>
        <p:nvSpPr>
          <p:cNvPr id="70659" name="Rectangle 3"/>
          <p:cNvSpPr>
            <a:spLocks noGrp="1" noChangeArrowheads="1"/>
          </p:cNvSpPr>
          <p:nvPr>
            <p:ph idx="1"/>
          </p:nvPr>
        </p:nvSpPr>
        <p:spPr/>
        <p:txBody>
          <a:bodyPr/>
          <a:lstStyle/>
          <a:p>
            <a:pPr eaLnBrk="1" hangingPunct="1">
              <a:lnSpc>
                <a:spcPct val="90000"/>
              </a:lnSpc>
              <a:defRPr/>
            </a:pPr>
            <a:r>
              <a:rPr lang="en-US" altLang="zh-CN" sz="2800" smtClean="0"/>
              <a:t> </a:t>
            </a:r>
            <a:r>
              <a:rPr lang="zh-CN" altLang="en-US" sz="2800" smtClean="0"/>
              <a:t>按照</a:t>
            </a:r>
            <a:r>
              <a:rPr lang="en-US" altLang="zh-CN" sz="2800" smtClean="0"/>
              <a:t>《</a:t>
            </a:r>
            <a:r>
              <a:rPr lang="zh-CN" altLang="en-US" sz="2800" smtClean="0"/>
              <a:t>招标投标法</a:t>
            </a:r>
            <a:r>
              <a:rPr lang="en-US" altLang="zh-CN" sz="2800" smtClean="0"/>
              <a:t>》</a:t>
            </a:r>
            <a:r>
              <a:rPr lang="zh-CN" altLang="en-US" sz="2800" smtClean="0"/>
              <a:t>的规定，投标人必须是响应招标，参加投标竞争的法人或者其他组织。投标人应具备承担招标项目的能力，国家有相关规定或者招标文件对投标人资格条件有规定的，投标人应当具备规定的资格条件。</a:t>
            </a:r>
          </a:p>
          <a:p>
            <a:pPr eaLnBrk="1" hangingPunct="1">
              <a:lnSpc>
                <a:spcPct val="90000"/>
              </a:lnSpc>
              <a:defRPr/>
            </a:pPr>
            <a:r>
              <a:rPr lang="zh-CN" altLang="en-US" sz="2800" smtClean="0"/>
              <a:t>    </a:t>
            </a:r>
            <a:r>
              <a:rPr lang="en-US" altLang="zh-CN" sz="2800" smtClean="0"/>
              <a:t>《</a:t>
            </a:r>
            <a:r>
              <a:rPr lang="zh-CN" altLang="en-US" sz="2800" smtClean="0"/>
              <a:t>招标投标法</a:t>
            </a:r>
            <a:r>
              <a:rPr lang="en-US" altLang="zh-CN" sz="2800" smtClean="0"/>
              <a:t>》</a:t>
            </a:r>
            <a:r>
              <a:rPr lang="zh-CN" altLang="en-US" sz="2800" smtClean="0"/>
              <a:t>规定，两个以上法人或者其他组织可以组成一个联合体，以一个投标人的身份共同投标。联合体各方均应具备承担招标项目的能力，国家有关规定或者招标文件对投标人资格条件有规定的，联合体各方均应具备规定的资格条件。</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pPr eaLnBrk="1" hangingPunct="1">
              <a:defRPr/>
            </a:pPr>
            <a:r>
              <a:rPr lang="en-US" altLang="zh-CN" smtClean="0"/>
              <a:t>2.3.1</a:t>
            </a:r>
            <a:r>
              <a:rPr lang="zh-CN" altLang="en-US" smtClean="0"/>
              <a:t>投标流程 </a:t>
            </a:r>
          </a:p>
        </p:txBody>
      </p:sp>
      <p:sp>
        <p:nvSpPr>
          <p:cNvPr id="71683" name="Rectangle 3"/>
          <p:cNvSpPr>
            <a:spLocks noGrp="1" noChangeArrowheads="1"/>
          </p:cNvSpPr>
          <p:nvPr>
            <p:ph idx="1"/>
          </p:nvPr>
        </p:nvSpPr>
        <p:spPr/>
        <p:txBody>
          <a:bodyPr/>
          <a:lstStyle/>
          <a:p>
            <a:pPr eaLnBrk="1" hangingPunct="1">
              <a:defRPr/>
            </a:pPr>
            <a:r>
              <a:rPr lang="zh-CN" altLang="en-US" smtClean="0"/>
              <a:t>投标人收到招标文件后，以承接施工任务为目的编制投标文件，在规定的时间内参加投标。在这个过程中，主要包括申请资格审查、组织投标班子、参加踏勘现场和投标预备会、编制和递交投标文件、出席开标会议、参加评标期间的澄清会谈、签订合同等环节。 </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pPr eaLnBrk="1" hangingPunct="1">
              <a:defRPr/>
            </a:pPr>
            <a:r>
              <a:rPr lang="zh-CN" altLang="en-US" smtClean="0"/>
              <a:t>投标工作程序如图</a:t>
            </a:r>
            <a:r>
              <a:rPr lang="en-US" altLang="zh-CN" smtClean="0"/>
              <a:t>2-2</a:t>
            </a:r>
            <a:r>
              <a:rPr lang="zh-CN" altLang="en-US" smtClean="0"/>
              <a:t>所示。</a:t>
            </a:r>
          </a:p>
        </p:txBody>
      </p:sp>
      <p:pic>
        <p:nvPicPr>
          <p:cNvPr id="79875" name="Picture 4" descr="1招标投标015"/>
          <p:cNvPicPr>
            <a:picLocks noGrp="1" noChangeAspect="1" noChangeArrowheads="1"/>
          </p:cNvPicPr>
          <p:nvPr>
            <p:ph idx="1"/>
          </p:nvPr>
        </p:nvPicPr>
        <p:blipFill>
          <a:blip r:embed="rId2" cstate="print">
            <a:lum bright="-6000" contrast="36000"/>
          </a:blip>
          <a:stretch>
            <a:fillRect/>
          </a:stretch>
        </p:blipFill>
        <p:spPr>
          <a:xfrm>
            <a:off x="3066426" y="1600200"/>
            <a:ext cx="3011148" cy="4686300"/>
          </a:xfrm>
          <a:noFill/>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lstStyle/>
          <a:p>
            <a:pPr eaLnBrk="1" hangingPunct="1">
              <a:defRPr/>
            </a:pPr>
            <a:endParaRPr lang="zh-CN" altLang="zh-CN" smtClean="0"/>
          </a:p>
        </p:txBody>
      </p:sp>
      <p:sp>
        <p:nvSpPr>
          <p:cNvPr id="73731" name="Rectangle 3"/>
          <p:cNvSpPr>
            <a:spLocks noGrp="1" noChangeArrowheads="1"/>
          </p:cNvSpPr>
          <p:nvPr>
            <p:ph idx="1"/>
          </p:nvPr>
        </p:nvSpPr>
        <p:spPr/>
        <p:txBody>
          <a:bodyPr/>
          <a:lstStyle/>
          <a:p>
            <a:pPr eaLnBrk="1" hangingPunct="1">
              <a:lnSpc>
                <a:spcPct val="80000"/>
              </a:lnSpc>
              <a:defRPr/>
            </a:pPr>
            <a:r>
              <a:rPr lang="en-US" altLang="zh-CN" sz="2400" dirty="0" smtClean="0"/>
              <a:t> 1</a:t>
            </a:r>
            <a:r>
              <a:rPr lang="zh-CN" altLang="en-US" sz="2400" dirty="0" smtClean="0"/>
              <a:t>．组建投标机构</a:t>
            </a:r>
          </a:p>
          <a:p>
            <a:pPr eaLnBrk="1" hangingPunct="1">
              <a:lnSpc>
                <a:spcPct val="80000"/>
              </a:lnSpc>
              <a:defRPr/>
            </a:pPr>
            <a:r>
              <a:rPr lang="zh-CN" altLang="en-US" sz="2400" dirty="0" smtClean="0"/>
              <a:t>    为了在投标竞争中获胜，投标人平时就应该设置投标工作机构，掌握市场动态、积累有关资料。</a:t>
            </a:r>
          </a:p>
          <a:p>
            <a:pPr eaLnBrk="1" hangingPunct="1">
              <a:lnSpc>
                <a:spcPct val="80000"/>
              </a:lnSpc>
              <a:defRPr/>
            </a:pPr>
            <a:r>
              <a:rPr lang="zh-CN" altLang="en-US" sz="2400" dirty="0" smtClean="0"/>
              <a:t>    在建筑施工企业决定要参加某工程项目投标之后，最重要的工作是组建强有力的投标班子。参加投标的人员要经过认真挑选，并具备以下条件。</a:t>
            </a:r>
          </a:p>
          <a:p>
            <a:pPr eaLnBrk="1" hangingPunct="1">
              <a:lnSpc>
                <a:spcPct val="80000"/>
              </a:lnSpc>
              <a:defRPr/>
            </a:pPr>
            <a:r>
              <a:rPr lang="zh-CN" altLang="en-US" sz="2400" dirty="0" smtClean="0"/>
              <a:t>    </a:t>
            </a:r>
            <a:r>
              <a:rPr lang="en-US" altLang="zh-CN" sz="2400" dirty="0" smtClean="0"/>
              <a:t>1</a:t>
            </a:r>
            <a:r>
              <a:rPr lang="zh-CN" altLang="en-US" sz="2400" dirty="0" smtClean="0"/>
              <a:t>）熟悉投标工作。会拟订合同文稿，对投标、合同谈判和签约有丰富的经验。</a:t>
            </a:r>
          </a:p>
          <a:p>
            <a:pPr eaLnBrk="1" hangingPunct="1">
              <a:lnSpc>
                <a:spcPct val="80000"/>
              </a:lnSpc>
              <a:defRPr/>
            </a:pPr>
            <a:r>
              <a:rPr lang="zh-CN" altLang="en-US" sz="2400" dirty="0" smtClean="0"/>
              <a:t>    </a:t>
            </a:r>
            <a:r>
              <a:rPr lang="en-US" altLang="zh-CN" sz="2400" dirty="0" smtClean="0"/>
              <a:t>2</a:t>
            </a:r>
            <a:r>
              <a:rPr lang="zh-CN" altLang="en-US" sz="2400" dirty="0" smtClean="0"/>
              <a:t>）熟悉建设法律、法规。</a:t>
            </a:r>
          </a:p>
          <a:p>
            <a:pPr eaLnBrk="1" hangingPunct="1">
              <a:lnSpc>
                <a:spcPct val="80000"/>
              </a:lnSpc>
              <a:defRPr/>
            </a:pPr>
            <a:r>
              <a:rPr lang="zh-CN" altLang="en-US" sz="2400" dirty="0" smtClean="0"/>
              <a:t>    </a:t>
            </a:r>
            <a:r>
              <a:rPr lang="en-US" altLang="zh-CN" sz="2400" dirty="0" smtClean="0"/>
              <a:t>3</a:t>
            </a:r>
            <a:r>
              <a:rPr lang="zh-CN" altLang="en-US" sz="2400" dirty="0" smtClean="0"/>
              <a:t>）要有经济、技术人员参加。</a:t>
            </a:r>
          </a:p>
          <a:p>
            <a:pPr eaLnBrk="1" hangingPunct="1">
              <a:lnSpc>
                <a:spcPct val="80000"/>
              </a:lnSpc>
              <a:defRPr/>
            </a:pPr>
            <a:r>
              <a:rPr lang="zh-CN" altLang="en-US" sz="2400" dirty="0" smtClean="0"/>
              <a:t>    建筑施工企业应建立一个按专业和承包地区分组的、稳定的投标班子，但应避免把投标人员和工程实施人员完全分开，即部分投标人员必须参加所投标项目的实施。这样才能减少工程失误和损失，不断总结经验，提高投标人员的水平并有利于后续工程施工的顺利进行。</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defRPr/>
            </a:pPr>
            <a:endParaRPr lang="zh-CN" altLang="zh-CN" smtClean="0"/>
          </a:p>
        </p:txBody>
      </p:sp>
      <p:sp>
        <p:nvSpPr>
          <p:cNvPr id="16387" name="Rectangle 3"/>
          <p:cNvSpPr>
            <a:spLocks noGrp="1" noChangeArrowheads="1"/>
          </p:cNvSpPr>
          <p:nvPr>
            <p:ph idx="1"/>
          </p:nvPr>
        </p:nvSpPr>
        <p:spPr/>
        <p:txBody>
          <a:bodyPr/>
          <a:lstStyle/>
          <a:p>
            <a:pPr eaLnBrk="1" hangingPunct="1">
              <a:lnSpc>
                <a:spcPct val="80000"/>
              </a:lnSpc>
              <a:defRPr/>
            </a:pPr>
            <a:r>
              <a:rPr lang="en-US" altLang="zh-CN" sz="2400" dirty="0" smtClean="0"/>
              <a:t> </a:t>
            </a:r>
            <a:r>
              <a:rPr lang="zh-CN" altLang="en-US" sz="2400" dirty="0" smtClean="0"/>
              <a:t>（</a:t>
            </a:r>
            <a:r>
              <a:rPr lang="en-US" altLang="zh-CN" sz="2400" dirty="0" smtClean="0"/>
              <a:t>2</a:t>
            </a:r>
            <a:r>
              <a:rPr lang="zh-CN" altLang="en-US" sz="2400" dirty="0" smtClean="0"/>
              <a:t>）投标</a:t>
            </a:r>
          </a:p>
          <a:p>
            <a:pPr eaLnBrk="1" hangingPunct="1">
              <a:lnSpc>
                <a:spcPct val="80000"/>
              </a:lnSpc>
              <a:defRPr/>
            </a:pPr>
            <a:r>
              <a:rPr lang="zh-CN" altLang="en-US" sz="2400" dirty="0" smtClean="0"/>
              <a:t>    工程投标是争取工程业务的重要步骤。乙方在得到有关工程项目信息后，即可按照甲方的要求制作标书</a:t>
            </a:r>
            <a:r>
              <a:rPr lang="zh-CN" altLang="en-US" sz="2400" dirty="0" smtClean="0"/>
              <a:t>。物联网工程</a:t>
            </a:r>
            <a:r>
              <a:rPr lang="zh-CN" altLang="en-US" sz="2400" dirty="0" smtClean="0"/>
              <a:t>的标书格式与一般建筑工程类似，主要内容包括：项目工程的整体解决方案；技术方案的可行性和先进性论证；工程实施步骤；工程的设备材料详细清单；工程竣工后所能达到的技术标准、作用、功能等；线路及设备安装费用；工程整体报价；样板工程介绍等。</a:t>
            </a:r>
          </a:p>
          <a:p>
            <a:pPr eaLnBrk="1" hangingPunct="1">
              <a:lnSpc>
                <a:spcPct val="80000"/>
              </a:lnSpc>
              <a:defRPr/>
            </a:pPr>
            <a:r>
              <a:rPr lang="zh-CN" altLang="en-US" sz="2400" dirty="0" smtClean="0"/>
              <a:t>    制作标书一般由具有相关经验的工程技术人员负责。制作前要充分了解市场行情，掌握甲方的具体需求，尽量搞清参与竞标的其他工程公司的优势和劣势所在，以便扬长避短，克敌制胜。同时要精心测算，诚实报价，既不能报价太高失去机会，也不能过低估价，造成中标后难以实施。</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endParaRPr lang="zh-CN" altLang="en-US" smtClean="0"/>
          </a:p>
        </p:txBody>
      </p:sp>
      <p:sp>
        <p:nvSpPr>
          <p:cNvPr id="3" name="内容占位符 2"/>
          <p:cNvSpPr>
            <a:spLocks noGrp="1"/>
          </p:cNvSpPr>
          <p:nvPr>
            <p:ph idx="1"/>
          </p:nvPr>
        </p:nvSpPr>
        <p:spPr/>
        <p:txBody>
          <a:bodyPr/>
          <a:lstStyle/>
          <a:p>
            <a:pPr eaLnBrk="1" hangingPunct="1">
              <a:lnSpc>
                <a:spcPct val="80000"/>
              </a:lnSpc>
              <a:defRPr/>
            </a:pPr>
            <a:r>
              <a:rPr lang="zh-CN" altLang="en-US" sz="2400" dirty="0" smtClean="0"/>
              <a:t> </a:t>
            </a:r>
            <a:r>
              <a:rPr lang="en-US" altLang="zh-CN" sz="2400" dirty="0" smtClean="0"/>
              <a:t>2</a:t>
            </a:r>
            <a:r>
              <a:rPr lang="zh-CN" altLang="en-US" sz="2400" dirty="0" smtClean="0"/>
              <a:t>．接受资格审查</a:t>
            </a:r>
          </a:p>
          <a:p>
            <a:pPr eaLnBrk="1" hangingPunct="1">
              <a:lnSpc>
                <a:spcPct val="80000"/>
              </a:lnSpc>
              <a:defRPr/>
            </a:pPr>
            <a:r>
              <a:rPr lang="zh-CN" altLang="en-US" sz="2400" dirty="0" smtClean="0"/>
              <a:t>    根据</a:t>
            </a:r>
            <a:r>
              <a:rPr lang="en-US" altLang="zh-CN" sz="2400" dirty="0" smtClean="0"/>
              <a:t>《</a:t>
            </a:r>
            <a:r>
              <a:rPr lang="zh-CN" altLang="en-US" sz="2400" dirty="0" smtClean="0"/>
              <a:t>招标投标法</a:t>
            </a:r>
            <a:r>
              <a:rPr lang="en-US" altLang="zh-CN" sz="2400" dirty="0" smtClean="0"/>
              <a:t>》</a:t>
            </a:r>
            <a:r>
              <a:rPr lang="zh-CN" altLang="en-US" sz="2400" dirty="0" smtClean="0"/>
              <a:t>第</a:t>
            </a:r>
            <a:r>
              <a:rPr lang="en-US" altLang="zh-CN" sz="2400" dirty="0" smtClean="0"/>
              <a:t>18</a:t>
            </a:r>
            <a:r>
              <a:rPr lang="zh-CN" altLang="en-US" sz="2400" dirty="0" smtClean="0"/>
              <a:t>条的规定，招标人可以对投标人进行资格预审。投标人在获取招标信息后，可以从招标人处获得资格预审调查表，投标工作从填写资格预审调查表开始。</a:t>
            </a:r>
            <a:endParaRPr lang="en-US" altLang="zh-CN" sz="2400" dirty="0" smtClean="0"/>
          </a:p>
          <a:p>
            <a:pPr eaLnBrk="1" hangingPunct="1">
              <a:lnSpc>
                <a:spcPct val="80000"/>
              </a:lnSpc>
              <a:defRPr/>
            </a:pPr>
            <a:r>
              <a:rPr lang="en-US" altLang="zh-CN" sz="2400" dirty="0" smtClean="0"/>
              <a:t> 1</a:t>
            </a:r>
            <a:r>
              <a:rPr lang="zh-CN" altLang="en-US" sz="2400" dirty="0" smtClean="0"/>
              <a:t>）为了顺利通过资格预审，投标人应在平时就将一般资格预审的有关资料准备齐全。例如企业的财务状况、施工经验、人员能力等，最好储存在计算机中。若要填写某个项目资格预审调查表，可将有关文件调出来加以补充完善。</a:t>
            </a:r>
          </a:p>
          <a:p>
            <a:pPr eaLnBrk="1" hangingPunct="1">
              <a:lnSpc>
                <a:spcPct val="80000"/>
              </a:lnSpc>
              <a:defRPr/>
            </a:pPr>
            <a:r>
              <a:rPr lang="zh-CN" altLang="en-US" sz="2400" dirty="0" smtClean="0"/>
              <a:t>    </a:t>
            </a:r>
            <a:r>
              <a:rPr lang="en-US" altLang="zh-CN" sz="2400" dirty="0" smtClean="0"/>
              <a:t>2</a:t>
            </a:r>
            <a:r>
              <a:rPr lang="zh-CN" altLang="en-US" sz="2400" dirty="0" smtClean="0"/>
              <a:t>）在投标决策阶段，研究并确定本公司所要发展的地区和项目，注意收集相关信息。如有合适项目，及早动手做资格预审的申请准备，并根据相应的资格预审方法，为自己打分，找出差距。如果自己不能解决，则应考虑寻找合适的合作伙伴组成联合体来参加投标。</a:t>
            </a:r>
          </a:p>
          <a:p>
            <a:pPr eaLnBrk="1" hangingPunct="1">
              <a:lnSpc>
                <a:spcPct val="80000"/>
              </a:lnSpc>
              <a:defRPr/>
            </a:pPr>
            <a:endParaRPr lang="zh-CN" altLang="en-US" sz="2400" dirty="0" smtClean="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pPr eaLnBrk="1" hangingPunct="1">
              <a:defRPr/>
            </a:pPr>
            <a:endParaRPr lang="zh-CN" altLang="zh-CN" smtClean="0"/>
          </a:p>
        </p:txBody>
      </p:sp>
      <p:sp>
        <p:nvSpPr>
          <p:cNvPr id="74755" name="Rectangle 3"/>
          <p:cNvSpPr>
            <a:spLocks noGrp="1" noChangeArrowheads="1"/>
          </p:cNvSpPr>
          <p:nvPr>
            <p:ph idx="1"/>
          </p:nvPr>
        </p:nvSpPr>
        <p:spPr/>
        <p:txBody>
          <a:bodyPr/>
          <a:lstStyle/>
          <a:p>
            <a:pPr eaLnBrk="1" hangingPunct="1">
              <a:lnSpc>
                <a:spcPct val="80000"/>
              </a:lnSpc>
              <a:defRPr/>
            </a:pPr>
            <a:r>
              <a:rPr lang="en-US" altLang="zh-CN" sz="2400" dirty="0" smtClean="0"/>
              <a:t>3</a:t>
            </a:r>
            <a:r>
              <a:rPr lang="zh-CN" altLang="en-US" sz="2400" dirty="0" smtClean="0"/>
              <a:t>）填表时要加强分析，即针对工程特点，填好重要信息。特别是要反映出本公司施工经验、施工水平和施工组织能力，这往往是业主考虑的重点。</a:t>
            </a:r>
          </a:p>
          <a:p>
            <a:pPr eaLnBrk="1" hangingPunct="1">
              <a:lnSpc>
                <a:spcPct val="80000"/>
              </a:lnSpc>
              <a:defRPr/>
            </a:pPr>
            <a:r>
              <a:rPr lang="zh-CN" altLang="en-US" sz="2400" dirty="0" smtClean="0"/>
              <a:t>    </a:t>
            </a:r>
            <a:r>
              <a:rPr lang="en-US" altLang="zh-CN" sz="2400" dirty="0" smtClean="0"/>
              <a:t>4</a:t>
            </a:r>
            <a:r>
              <a:rPr lang="zh-CN" altLang="en-US" sz="2400" dirty="0" smtClean="0"/>
              <a:t>）做好递交资格预审调查表后的跟踪工作，以便及时发现问题，补充资料。</a:t>
            </a:r>
          </a:p>
          <a:p>
            <a:pPr eaLnBrk="1" hangingPunct="1">
              <a:lnSpc>
                <a:spcPct val="80000"/>
              </a:lnSpc>
              <a:defRPr/>
            </a:pPr>
            <a:r>
              <a:rPr lang="zh-CN" altLang="en-US" sz="2400" dirty="0" smtClean="0"/>
              <a:t>    </a:t>
            </a:r>
            <a:r>
              <a:rPr lang="en-US" altLang="zh-CN" sz="2400" dirty="0" smtClean="0"/>
              <a:t>3</a:t>
            </a:r>
            <a:r>
              <a:rPr lang="zh-CN" altLang="en-US" sz="2400" dirty="0" smtClean="0"/>
              <a:t>．研究招标文件</a:t>
            </a:r>
          </a:p>
          <a:p>
            <a:pPr eaLnBrk="1" hangingPunct="1">
              <a:lnSpc>
                <a:spcPct val="80000"/>
              </a:lnSpc>
              <a:defRPr/>
            </a:pPr>
            <a:r>
              <a:rPr lang="zh-CN" altLang="en-US" sz="2400" dirty="0" smtClean="0"/>
              <a:t>    投标人通过了资格审查，取得了招标文件后，首要的工作就是认真仔细地研究招标文件。</a:t>
            </a:r>
          </a:p>
          <a:p>
            <a:pPr eaLnBrk="1" hangingPunct="1">
              <a:lnSpc>
                <a:spcPct val="80000"/>
              </a:lnSpc>
              <a:defRPr/>
            </a:pPr>
            <a:r>
              <a:rPr lang="zh-CN" altLang="en-US" sz="2400" dirty="0" smtClean="0"/>
              <a:t>    </a:t>
            </a:r>
            <a:r>
              <a:rPr lang="en-US" altLang="zh-CN" sz="2400" dirty="0" smtClean="0"/>
              <a:t>1</a:t>
            </a:r>
            <a:r>
              <a:rPr lang="zh-CN" altLang="en-US" sz="2400" dirty="0" smtClean="0"/>
              <a:t>）分析招标文件</a:t>
            </a:r>
          </a:p>
          <a:p>
            <a:pPr eaLnBrk="1" hangingPunct="1">
              <a:lnSpc>
                <a:spcPct val="80000"/>
              </a:lnSpc>
              <a:defRPr/>
            </a:pPr>
            <a:r>
              <a:rPr lang="zh-CN" altLang="en-US" sz="2400" dirty="0" smtClean="0"/>
              <a:t>    招标文件是投标的主要依据，应该进行仔细地分析。分析应主要放在投标人须知、设计图纸、工程范围以及工程量表上，理解其特殊要求，包括：投标书的语言要求，投标范围，投标书的格式和签署方式，投标书的密封方法和标志，投标截止日期等，还应特别注意对报价计算可能产生较大影响的问题。</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pPr eaLnBrk="1" hangingPunct="1">
              <a:defRPr/>
            </a:pPr>
            <a:endParaRPr lang="zh-CN" altLang="zh-CN" smtClean="0"/>
          </a:p>
        </p:txBody>
      </p:sp>
      <p:sp>
        <p:nvSpPr>
          <p:cNvPr id="75779" name="Rectangle 3"/>
          <p:cNvSpPr>
            <a:spLocks noGrp="1" noChangeArrowheads="1"/>
          </p:cNvSpPr>
          <p:nvPr>
            <p:ph idx="1"/>
          </p:nvPr>
        </p:nvSpPr>
        <p:spPr>
          <a:xfrm>
            <a:off x="455613" y="990600"/>
            <a:ext cx="8226425" cy="5867400"/>
          </a:xfrm>
        </p:spPr>
        <p:txBody>
          <a:bodyPr/>
          <a:lstStyle/>
          <a:p>
            <a:pPr eaLnBrk="1" hangingPunct="1">
              <a:lnSpc>
                <a:spcPct val="80000"/>
              </a:lnSpc>
              <a:defRPr/>
            </a:pPr>
            <a:r>
              <a:rPr lang="en-US" altLang="zh-CN" sz="2400" dirty="0" smtClean="0"/>
              <a:t> 2</a:t>
            </a:r>
            <a:r>
              <a:rPr lang="zh-CN" altLang="en-US" sz="2400" dirty="0" smtClean="0"/>
              <a:t>）校核工程量清单</a:t>
            </a:r>
          </a:p>
          <a:p>
            <a:pPr eaLnBrk="1" hangingPunct="1">
              <a:lnSpc>
                <a:spcPct val="80000"/>
              </a:lnSpc>
              <a:defRPr/>
            </a:pPr>
            <a:r>
              <a:rPr lang="zh-CN" altLang="en-US" sz="2400" dirty="0" smtClean="0"/>
              <a:t>    对于招标文件中的工程量清单，投标人一定要进行校核，因为这直接影响到中标的机会和投标报价。对于无工程量清单的招标工程，应当计算工程量，其项目一般可以分部分项工程划分为依据。在校核中如发现相差较大，投标人不能随便改变工程量，而应致函或直接找业主澄清。尤其对于总价合同要特别注意，如果业主在投标前不给予更正，而且是对投标人不利的情况，投标人应在投标时附上说明。投标人在核算工程量时，应结合招标文件中的技术规范明确工程量的具体内容，避免在计算单位工程量价格时出现错误。如果招标工程属于大型项目，而且投标时间又比较短，投标人至少要对工程量大而且造价高的项目进行核实。必要时，可以采取不平衡报价的方法来避免由于业主提供工程量清单的错误而带来的损失。</a:t>
            </a:r>
          </a:p>
          <a:p>
            <a:pPr eaLnBrk="1" hangingPunct="1">
              <a:lnSpc>
                <a:spcPct val="80000"/>
              </a:lnSpc>
              <a:defRPr/>
            </a:pPr>
            <a:r>
              <a:rPr lang="zh-CN" altLang="en-US" sz="2400" dirty="0" smtClean="0"/>
              <a:t>    </a:t>
            </a:r>
            <a:r>
              <a:rPr lang="en-US" altLang="zh-CN" sz="2400" dirty="0" smtClean="0"/>
              <a:t>3</a:t>
            </a:r>
            <a:r>
              <a:rPr lang="zh-CN" altLang="en-US" sz="2400" dirty="0" smtClean="0"/>
              <a:t>）研究招标文件中有关价款方面的规定</a:t>
            </a:r>
          </a:p>
          <a:p>
            <a:pPr eaLnBrk="1" hangingPunct="1">
              <a:lnSpc>
                <a:spcPct val="80000"/>
              </a:lnSpc>
              <a:defRPr/>
            </a:pPr>
            <a:r>
              <a:rPr lang="zh-CN" altLang="en-US" sz="2400" dirty="0" smtClean="0"/>
              <a:t>    首先，掌握将来所签的合同形式是总价合同还是单价合同，而且价格是否可以调整；其次，分析工期延误罚款，保修期的长短和保修金的额度；再次，研究付款方式，货币种类，违约责任等。</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pPr eaLnBrk="1" hangingPunct="1">
              <a:defRPr/>
            </a:pPr>
            <a:endParaRPr lang="zh-CN" altLang="zh-CN" smtClean="0"/>
          </a:p>
        </p:txBody>
      </p:sp>
      <p:sp>
        <p:nvSpPr>
          <p:cNvPr id="76803" name="Rectangle 3"/>
          <p:cNvSpPr>
            <a:spLocks noGrp="1" noChangeArrowheads="1"/>
          </p:cNvSpPr>
          <p:nvPr>
            <p:ph idx="1"/>
          </p:nvPr>
        </p:nvSpPr>
        <p:spPr>
          <a:xfrm>
            <a:off x="455613" y="1371600"/>
            <a:ext cx="8226425" cy="4497388"/>
          </a:xfrm>
        </p:spPr>
        <p:txBody>
          <a:bodyPr/>
          <a:lstStyle/>
          <a:p>
            <a:pPr eaLnBrk="1" hangingPunct="1">
              <a:lnSpc>
                <a:spcPct val="80000"/>
              </a:lnSpc>
              <a:defRPr/>
            </a:pPr>
            <a:r>
              <a:rPr lang="en-US" altLang="zh-CN" sz="2400" dirty="0" smtClean="0"/>
              <a:t>4</a:t>
            </a:r>
            <a:r>
              <a:rPr lang="zh-CN" altLang="en-US" sz="2400" dirty="0" smtClean="0"/>
              <a:t>．调查投资环境</a:t>
            </a:r>
          </a:p>
          <a:p>
            <a:pPr eaLnBrk="1" hangingPunct="1">
              <a:lnSpc>
                <a:spcPct val="80000"/>
              </a:lnSpc>
              <a:defRPr/>
            </a:pPr>
            <a:r>
              <a:rPr lang="zh-CN" altLang="en-US" sz="2400" dirty="0" smtClean="0"/>
              <a:t> 　 </a:t>
            </a:r>
            <a:r>
              <a:rPr lang="en-US" altLang="zh-CN" sz="2400" dirty="0" smtClean="0"/>
              <a:t>1</a:t>
            </a:r>
            <a:r>
              <a:rPr lang="zh-CN" altLang="en-US" sz="2400" dirty="0" smtClean="0"/>
              <a:t>）施工现场考察</a:t>
            </a:r>
          </a:p>
          <a:p>
            <a:pPr eaLnBrk="1" hangingPunct="1">
              <a:lnSpc>
                <a:spcPct val="80000"/>
              </a:lnSpc>
              <a:defRPr/>
            </a:pPr>
            <a:r>
              <a:rPr lang="zh-CN" altLang="en-US" sz="2400" dirty="0" smtClean="0"/>
              <a:t> 　 投标者在投标过程中必须充分研究招标文件，调查现场，尽量避免承担风险。现场考察主要指的是去拟施工现场进行考察，招标人一般在招标文件中要注明现场考察的时间和地点，在招标文件发出后就要安排投标人进行现场考察。现场考察既是投标人的权利，又是其责任。因此，投标人在报价前必须认真地进行施工现场考察，全面、仔细地调查了解工地及其周围的地理环境等情况。进入现场应从以下几个方面进行考察。</a:t>
            </a:r>
          </a:p>
          <a:p>
            <a:pPr eaLnBrk="1" hangingPunct="1">
              <a:lnSpc>
                <a:spcPct val="80000"/>
              </a:lnSpc>
              <a:defRPr/>
            </a:pPr>
            <a:r>
              <a:rPr lang="zh-CN" altLang="en-US" sz="2400" dirty="0" smtClean="0"/>
              <a:t>    （</a:t>
            </a:r>
            <a:r>
              <a:rPr lang="en-US" altLang="zh-CN" sz="2400" dirty="0" smtClean="0"/>
              <a:t>1</a:t>
            </a:r>
            <a:r>
              <a:rPr lang="zh-CN" altLang="en-US" sz="2400" dirty="0" smtClean="0"/>
              <a:t>）工程的性质以及与其他工程之间的关系。</a:t>
            </a:r>
          </a:p>
          <a:p>
            <a:pPr eaLnBrk="1" hangingPunct="1">
              <a:lnSpc>
                <a:spcPct val="80000"/>
              </a:lnSpc>
              <a:defRPr/>
            </a:pPr>
            <a:r>
              <a:rPr lang="zh-CN" altLang="en-US" sz="2400" dirty="0" smtClean="0"/>
              <a:t>    （</a:t>
            </a:r>
            <a:r>
              <a:rPr lang="en-US" altLang="zh-CN" sz="2400" dirty="0" smtClean="0"/>
              <a:t>2</a:t>
            </a:r>
            <a:r>
              <a:rPr lang="zh-CN" altLang="en-US" sz="2400" dirty="0" smtClean="0"/>
              <a:t>）投标人所投标的工程与其他承包商或分包商之间的关系。</a:t>
            </a:r>
          </a:p>
          <a:p>
            <a:pPr eaLnBrk="1" hangingPunct="1">
              <a:lnSpc>
                <a:spcPct val="80000"/>
              </a:lnSpc>
              <a:defRPr/>
            </a:pPr>
            <a:r>
              <a:rPr lang="zh-CN" altLang="en-US" sz="2400" dirty="0" smtClean="0"/>
              <a:t>    （</a:t>
            </a:r>
            <a:r>
              <a:rPr lang="en-US" altLang="zh-CN" sz="2400" dirty="0" smtClean="0"/>
              <a:t>3</a:t>
            </a:r>
            <a:r>
              <a:rPr lang="zh-CN" altLang="en-US" sz="2400" dirty="0" smtClean="0"/>
              <a:t>）工地地貌、地质、气候、交通、电力、水源等情况，有无障碍物等。</a:t>
            </a:r>
          </a:p>
          <a:p>
            <a:pPr eaLnBrk="1" hangingPunct="1">
              <a:lnSpc>
                <a:spcPct val="80000"/>
              </a:lnSpc>
              <a:defRPr/>
            </a:pPr>
            <a:r>
              <a:rPr lang="zh-CN" altLang="en-US" sz="2400" dirty="0" smtClean="0"/>
              <a:t>    （</a:t>
            </a:r>
            <a:r>
              <a:rPr lang="en-US" altLang="zh-CN" sz="2400" dirty="0" smtClean="0"/>
              <a:t>4</a:t>
            </a:r>
            <a:r>
              <a:rPr lang="zh-CN" altLang="en-US" sz="2400" dirty="0" smtClean="0"/>
              <a:t>）工地附近有无住宿条件，料场开采条件，其他加工条件，设备维修条件以及工地附近治安情况等。</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pPr eaLnBrk="1" hangingPunct="1">
              <a:defRPr/>
            </a:pPr>
            <a:endParaRPr lang="zh-CN" altLang="zh-CN" smtClean="0"/>
          </a:p>
        </p:txBody>
      </p:sp>
      <p:sp>
        <p:nvSpPr>
          <p:cNvPr id="77827" name="Rectangle 3"/>
          <p:cNvSpPr>
            <a:spLocks noGrp="1" noChangeArrowheads="1"/>
          </p:cNvSpPr>
          <p:nvPr>
            <p:ph idx="1"/>
          </p:nvPr>
        </p:nvSpPr>
        <p:spPr/>
        <p:txBody>
          <a:bodyPr/>
          <a:lstStyle/>
          <a:p>
            <a:pPr eaLnBrk="1" hangingPunct="1">
              <a:lnSpc>
                <a:spcPct val="80000"/>
              </a:lnSpc>
              <a:defRPr/>
            </a:pPr>
            <a:r>
              <a:rPr lang="zh-CN" altLang="en-US" sz="2400" dirty="0" smtClean="0"/>
              <a:t>　</a:t>
            </a:r>
            <a:r>
              <a:rPr lang="en-US" altLang="zh-CN" sz="2400" dirty="0" smtClean="0"/>
              <a:t>2</a:t>
            </a:r>
            <a:r>
              <a:rPr lang="zh-CN" altLang="en-US" sz="2400" dirty="0" smtClean="0"/>
              <a:t>）调查项目环境</a:t>
            </a:r>
          </a:p>
          <a:p>
            <a:pPr eaLnBrk="1" hangingPunct="1">
              <a:lnSpc>
                <a:spcPct val="80000"/>
              </a:lnSpc>
              <a:defRPr/>
            </a:pPr>
            <a:r>
              <a:rPr lang="zh-CN" altLang="en-US" sz="2400" dirty="0" smtClean="0"/>
              <a:t>  投标人在报价前不仅要勘察施工现场，还要详尽地了解项目所在地的环境，主要包括政治形势、经济形势、法律法规、风俗习惯、自然条件、生产和生活条件等。对政治形势的调查应着重了解工程所在地和投资方所在地政局的稳定性，如果是国际工程，还要调查工程所在国与邻国的关系，和我国是否友好等。对经济形势的调查应着重了解工程所在地和投资方所在地的经济发展情况，工程所在地金融方面的换汇限制、官方和市场汇率、主要银行及其存款和信贷利率、管理制度等。对自然条件的调查应着重了解工程所在地的水文地质情况、交通运输条件、是否多发自然灾害、气候状况如何等。对法律法规和风俗习惯的调查应着重了解工程所在地政府对施工的安全、环保、时间限制等各项管理规定，宗教信仰和节假日等。对生产和生活条件的调查应着重了解施工现场周围情况，如道路、供电、给排水、通讯是否便利，工程所在地的劳务和材料资源是否丰富，生活物资的供应是否充足等。</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pPr eaLnBrk="1" hangingPunct="1">
              <a:defRPr/>
            </a:pPr>
            <a:endParaRPr lang="zh-CN" altLang="zh-CN" smtClean="0"/>
          </a:p>
        </p:txBody>
      </p:sp>
      <p:sp>
        <p:nvSpPr>
          <p:cNvPr id="78851" name="Rectangle 3"/>
          <p:cNvSpPr>
            <a:spLocks noGrp="1" noChangeArrowheads="1"/>
          </p:cNvSpPr>
          <p:nvPr>
            <p:ph idx="1"/>
          </p:nvPr>
        </p:nvSpPr>
        <p:spPr>
          <a:xfrm>
            <a:off x="455613" y="762000"/>
            <a:ext cx="8226425" cy="4497388"/>
          </a:xfrm>
        </p:spPr>
        <p:txBody>
          <a:bodyPr/>
          <a:lstStyle/>
          <a:p>
            <a:pPr eaLnBrk="1" hangingPunct="1">
              <a:lnSpc>
                <a:spcPct val="80000"/>
              </a:lnSpc>
              <a:defRPr/>
            </a:pPr>
            <a:r>
              <a:rPr lang="en-US" altLang="zh-CN" sz="2400" dirty="0" smtClean="0"/>
              <a:t> 3</a:t>
            </a:r>
            <a:r>
              <a:rPr lang="zh-CN" altLang="en-US" sz="2400" dirty="0" smtClean="0"/>
              <a:t>）调查业主和竞争对手</a:t>
            </a:r>
          </a:p>
          <a:p>
            <a:pPr eaLnBrk="1" hangingPunct="1">
              <a:lnSpc>
                <a:spcPct val="80000"/>
              </a:lnSpc>
              <a:defRPr/>
            </a:pPr>
            <a:r>
              <a:rPr lang="zh-CN" altLang="en-US" sz="2400" dirty="0" smtClean="0"/>
              <a:t>    对业主的调查应着重了解资金来源是否可靠，项目开工手续是否齐全，有无明显的授标倾向。对竞争对手的调查应明确参加投标的竞争对手有几个，其中有威胁性的是哪些，特别是工程所在地的承包商，可能会享有的评标优惠。投标人必须知己知彼才能制定切实可行的投标策略，提高中标的可能性。</a:t>
            </a:r>
          </a:p>
          <a:p>
            <a:pPr eaLnBrk="1" hangingPunct="1">
              <a:lnSpc>
                <a:spcPct val="80000"/>
              </a:lnSpc>
              <a:defRPr/>
            </a:pPr>
            <a:r>
              <a:rPr lang="zh-CN" altLang="en-US" sz="2400" dirty="0" smtClean="0"/>
              <a:t>    </a:t>
            </a:r>
            <a:r>
              <a:rPr lang="en-US" altLang="zh-CN" sz="2400" dirty="0" smtClean="0"/>
              <a:t>5</a:t>
            </a:r>
            <a:r>
              <a:rPr lang="zh-CN" altLang="en-US" sz="2400" dirty="0" smtClean="0"/>
              <a:t>．参加投标预备会并提出疑问</a:t>
            </a:r>
          </a:p>
          <a:p>
            <a:pPr eaLnBrk="1" hangingPunct="1">
              <a:lnSpc>
                <a:spcPct val="80000"/>
              </a:lnSpc>
              <a:defRPr/>
            </a:pPr>
            <a:r>
              <a:rPr lang="zh-CN" altLang="en-US" sz="2400" dirty="0" smtClean="0"/>
              <a:t>    在投标前招标人一般都要召开投标预备会，投标人在参加投标预备会之前应把招标文件或踏勘现场中存在的问题整理为书面文件，传真、邮寄或送到招标文件指定的地点，招标人收到各个投标人的问题后，可能随时予以解答，也可能在投标预备会上集中解答。有时业主也允许投标人在投标预备会现场口头提问。但是，招标人的解答一定以书面内容为准，不能仅凭招标人的口头解答编制报价和方案。提出疑问时应注意提问的方式和时机，特别要注意不要对招标人的失误进行攻击和嘲笑，以免使招标人产生反感。对招标文件中出现的对承包商有利的矛盾或漏洞，不应提请澄清，否则提醒了招标人的注意，反而失去了中标后索赔的机会。</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endParaRPr lang="zh-CN" altLang="en-US" smtClean="0"/>
          </a:p>
        </p:txBody>
      </p:sp>
      <p:sp>
        <p:nvSpPr>
          <p:cNvPr id="3" name="内容占位符 2"/>
          <p:cNvSpPr>
            <a:spLocks noGrp="1"/>
          </p:cNvSpPr>
          <p:nvPr>
            <p:ph idx="1"/>
          </p:nvPr>
        </p:nvSpPr>
        <p:spPr/>
        <p:txBody>
          <a:bodyPr/>
          <a:lstStyle/>
          <a:p>
            <a:pPr eaLnBrk="1" hangingPunct="1">
              <a:lnSpc>
                <a:spcPct val="80000"/>
              </a:lnSpc>
              <a:defRPr/>
            </a:pPr>
            <a:r>
              <a:rPr lang="en-US" altLang="zh-CN" sz="2400" dirty="0" smtClean="0"/>
              <a:t>6</a:t>
            </a:r>
            <a:r>
              <a:rPr lang="zh-CN" altLang="en-US" sz="2400" dirty="0" smtClean="0"/>
              <a:t>．编制投标文件</a:t>
            </a:r>
          </a:p>
          <a:p>
            <a:pPr eaLnBrk="1" hangingPunct="1">
              <a:lnSpc>
                <a:spcPct val="80000"/>
              </a:lnSpc>
              <a:defRPr/>
            </a:pPr>
            <a:r>
              <a:rPr lang="zh-CN" altLang="en-US" sz="2400" dirty="0" smtClean="0"/>
              <a:t>投标文件应完全按照招标文件的各项要求编制，根据</a:t>
            </a:r>
            <a:r>
              <a:rPr lang="en-US" altLang="zh-CN" sz="2400" dirty="0" smtClean="0"/>
              <a:t>《</a:t>
            </a:r>
            <a:r>
              <a:rPr lang="zh-CN" altLang="en-US" sz="2400" dirty="0" smtClean="0"/>
              <a:t>工程建设项目施工招标投标办法</a:t>
            </a:r>
            <a:r>
              <a:rPr lang="en-US" altLang="zh-CN" sz="2400" dirty="0" smtClean="0"/>
              <a:t>》</a:t>
            </a:r>
            <a:r>
              <a:rPr lang="zh-CN" altLang="en-US" sz="2400" dirty="0" smtClean="0"/>
              <a:t>第</a:t>
            </a:r>
            <a:r>
              <a:rPr lang="en-US" altLang="zh-CN" sz="2400" dirty="0" smtClean="0"/>
              <a:t>36</a:t>
            </a:r>
            <a:r>
              <a:rPr lang="zh-CN" altLang="en-US" sz="2400" dirty="0" smtClean="0"/>
              <a:t>条的规定，投标人应当按照招标文件的要求编制投标文件。投标文件应当对招标文件提出的实质性要求和条件做出响应。</a:t>
            </a:r>
          </a:p>
          <a:p>
            <a:pPr eaLnBrk="1" hangingPunct="1">
              <a:lnSpc>
                <a:spcPct val="90000"/>
              </a:lnSpc>
              <a:defRPr/>
            </a:pPr>
            <a:r>
              <a:rPr lang="en-US" altLang="zh-CN" sz="2400" dirty="0" smtClean="0"/>
              <a:t> </a:t>
            </a:r>
            <a:r>
              <a:rPr lang="zh-CN" altLang="en-US" sz="2400" dirty="0" smtClean="0"/>
              <a:t>投标文件一般包括下列内容。</a:t>
            </a:r>
          </a:p>
          <a:p>
            <a:pPr eaLnBrk="1" hangingPunct="1">
              <a:lnSpc>
                <a:spcPct val="90000"/>
              </a:lnSpc>
              <a:defRPr/>
            </a:pPr>
            <a:r>
              <a:rPr lang="zh-CN" altLang="en-US" sz="2400" dirty="0" smtClean="0"/>
              <a:t>    </a:t>
            </a:r>
            <a:r>
              <a:rPr lang="en-US" altLang="zh-CN" sz="2400" dirty="0" smtClean="0"/>
              <a:t>1</a:t>
            </a:r>
            <a:r>
              <a:rPr lang="zh-CN" altLang="en-US" sz="2400" dirty="0" smtClean="0"/>
              <a:t>）投标函。</a:t>
            </a:r>
          </a:p>
          <a:p>
            <a:pPr eaLnBrk="1" hangingPunct="1">
              <a:lnSpc>
                <a:spcPct val="90000"/>
              </a:lnSpc>
              <a:defRPr/>
            </a:pPr>
            <a:r>
              <a:rPr lang="zh-CN" altLang="en-US" sz="2400" dirty="0" smtClean="0"/>
              <a:t>    </a:t>
            </a:r>
            <a:r>
              <a:rPr lang="en-US" altLang="zh-CN" sz="2400" dirty="0" smtClean="0"/>
              <a:t>2</a:t>
            </a:r>
            <a:r>
              <a:rPr lang="zh-CN" altLang="en-US" sz="2400" dirty="0" smtClean="0"/>
              <a:t>）投标报价。</a:t>
            </a:r>
          </a:p>
          <a:p>
            <a:pPr eaLnBrk="1" hangingPunct="1">
              <a:lnSpc>
                <a:spcPct val="90000"/>
              </a:lnSpc>
              <a:defRPr/>
            </a:pPr>
            <a:r>
              <a:rPr lang="zh-CN" altLang="en-US" sz="2400" dirty="0" smtClean="0"/>
              <a:t>    </a:t>
            </a:r>
            <a:r>
              <a:rPr lang="en-US" altLang="zh-CN" sz="2400" dirty="0" smtClean="0"/>
              <a:t>3</a:t>
            </a:r>
            <a:r>
              <a:rPr lang="zh-CN" altLang="en-US" sz="2400" dirty="0" smtClean="0"/>
              <a:t>）施工组织设计。</a:t>
            </a:r>
          </a:p>
          <a:p>
            <a:pPr eaLnBrk="1" hangingPunct="1">
              <a:lnSpc>
                <a:spcPct val="90000"/>
              </a:lnSpc>
              <a:defRPr/>
            </a:pPr>
            <a:r>
              <a:rPr lang="zh-CN" altLang="en-US" sz="2400" dirty="0" smtClean="0"/>
              <a:t>    </a:t>
            </a:r>
            <a:r>
              <a:rPr lang="en-US" altLang="zh-CN" sz="2400" dirty="0" smtClean="0"/>
              <a:t>4</a:t>
            </a:r>
            <a:r>
              <a:rPr lang="zh-CN" altLang="en-US" sz="2400" dirty="0" smtClean="0"/>
              <a:t>）商务和技术偏差表。</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pPr eaLnBrk="1" hangingPunct="1">
              <a:defRPr/>
            </a:pPr>
            <a:endParaRPr lang="zh-CN" altLang="zh-CN" smtClean="0"/>
          </a:p>
        </p:txBody>
      </p:sp>
      <p:sp>
        <p:nvSpPr>
          <p:cNvPr id="79875" name="Rectangle 3"/>
          <p:cNvSpPr>
            <a:spLocks noGrp="1" noChangeArrowheads="1"/>
          </p:cNvSpPr>
          <p:nvPr>
            <p:ph idx="1"/>
          </p:nvPr>
        </p:nvSpPr>
        <p:spPr/>
        <p:txBody>
          <a:bodyPr/>
          <a:lstStyle/>
          <a:p>
            <a:pPr eaLnBrk="1" hangingPunct="1">
              <a:lnSpc>
                <a:spcPct val="90000"/>
              </a:lnSpc>
              <a:buFont typeface="Wingdings" pitchFamily="2" charset="2"/>
              <a:buNone/>
              <a:defRPr/>
            </a:pPr>
            <a:r>
              <a:rPr lang="zh-CN" altLang="en-US" sz="2400" dirty="0" smtClean="0"/>
              <a:t>    投标人根据招标文件载明的项目实际情况，拟在中标后将中标项目的部分非主体、非关键性工作进行分包的，应当在投标文件中载明。</a:t>
            </a:r>
          </a:p>
          <a:p>
            <a:pPr eaLnBrk="1" hangingPunct="1">
              <a:lnSpc>
                <a:spcPct val="90000"/>
              </a:lnSpc>
              <a:defRPr/>
            </a:pPr>
            <a:r>
              <a:rPr lang="zh-CN" altLang="en-US" sz="2400" dirty="0" smtClean="0"/>
              <a:t>    除按照招标文件的图纸和规范编制投标书之外，有时招标人还欢迎投标人根据其经验以更加科学合理的替代方案再编制一份投标书。如果替代方案能够以较低的价格达到同样的效果，招标人可能就会选择该投标人。</a:t>
            </a:r>
            <a:endParaRPr lang="en-US" altLang="zh-CN" sz="2400" dirty="0" smtClean="0"/>
          </a:p>
          <a:p>
            <a:pPr eaLnBrk="1" hangingPunct="1">
              <a:lnSpc>
                <a:spcPct val="80000"/>
              </a:lnSpc>
              <a:defRPr/>
            </a:pPr>
            <a:r>
              <a:rPr lang="en-US" altLang="zh-CN" sz="2400" dirty="0" smtClean="0"/>
              <a:t>7</a:t>
            </a:r>
            <a:r>
              <a:rPr lang="zh-CN" altLang="en-US" sz="2400" dirty="0" smtClean="0"/>
              <a:t>．投标文件的报送</a:t>
            </a:r>
          </a:p>
          <a:p>
            <a:pPr eaLnBrk="1" hangingPunct="1">
              <a:lnSpc>
                <a:spcPct val="80000"/>
              </a:lnSpc>
              <a:defRPr/>
            </a:pPr>
            <a:r>
              <a:rPr lang="zh-CN" altLang="en-US" sz="2400" dirty="0" smtClean="0"/>
              <a:t>    </a:t>
            </a:r>
            <a:r>
              <a:rPr lang="en-US" altLang="zh-CN" sz="2400" dirty="0" smtClean="0"/>
              <a:t>《</a:t>
            </a:r>
            <a:r>
              <a:rPr lang="zh-CN" altLang="en-US" sz="2400" dirty="0" smtClean="0"/>
              <a:t>招标投标法</a:t>
            </a:r>
            <a:r>
              <a:rPr lang="en-US" altLang="zh-CN" sz="2400" dirty="0" smtClean="0"/>
              <a:t>》</a:t>
            </a:r>
            <a:r>
              <a:rPr lang="zh-CN" altLang="en-US" sz="2400" dirty="0" smtClean="0"/>
              <a:t>规定，投标人应当在招标文件要求的提交投标文件的截止时间前，将投标文件送达投标地点，招标人收到投标文件后，应当向投标人出具标明签收人和签收时间的凭证，在开标前任何单位和个人不得开启投标文件。在招标文件要求提交投标文件的截止时间后送达的投标文件，招标人有权拒收。</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pPr eaLnBrk="1" hangingPunct="1">
              <a:defRPr/>
            </a:pPr>
            <a:endParaRPr lang="zh-CN" altLang="zh-CN" smtClean="0"/>
          </a:p>
        </p:txBody>
      </p:sp>
      <p:sp>
        <p:nvSpPr>
          <p:cNvPr id="80899" name="Rectangle 3"/>
          <p:cNvSpPr>
            <a:spLocks noGrp="1" noChangeArrowheads="1"/>
          </p:cNvSpPr>
          <p:nvPr>
            <p:ph idx="1"/>
          </p:nvPr>
        </p:nvSpPr>
        <p:spPr/>
        <p:txBody>
          <a:bodyPr/>
          <a:lstStyle/>
          <a:p>
            <a:pPr eaLnBrk="1" hangingPunct="1">
              <a:lnSpc>
                <a:spcPct val="80000"/>
              </a:lnSpc>
              <a:defRPr/>
            </a:pPr>
            <a:r>
              <a:rPr lang="zh-CN" altLang="en-US" sz="2400" dirty="0" smtClean="0"/>
              <a:t>投标人少于三个的，招标人应当重新组织招标。重新招标后投标人仍少于三个的，如果属于必须审批的工程建设项目，报经原审批部门批准后可以不再进行招标；其他工程建设项目，招标人可自行决定不再进行招标。</a:t>
            </a:r>
          </a:p>
          <a:p>
            <a:pPr eaLnBrk="1" hangingPunct="1">
              <a:lnSpc>
                <a:spcPct val="80000"/>
              </a:lnSpc>
              <a:defRPr/>
            </a:pPr>
            <a:r>
              <a:rPr lang="zh-CN" altLang="en-US" sz="2400" dirty="0" smtClean="0"/>
              <a:t>    投标人在招标文件要求提交投标文件的截止时间前，可以补充、修改、替代或者撤回已提交的投标文件，并书面通知招标人。补充、修改的内容为投标文件的组成部分。在提交投标文件截止时间后到招标文件规定的投标有效期终止之前，投标人不得补充、修改、替代或者撤回其投标文件。投标人补充、修改、替代投标文件的，招标人不予接受；投标人撤回投标文件的，其投标保证金将被没收。</a:t>
            </a:r>
          </a:p>
          <a:p>
            <a:pPr eaLnBrk="1" hangingPunct="1">
              <a:lnSpc>
                <a:spcPct val="80000"/>
              </a:lnSpc>
              <a:defRPr/>
            </a:pPr>
            <a:endParaRPr lang="en-US" altLang="zh-CN" sz="2400" dirty="0" smtClean="0"/>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normAutofit fontScale="90000"/>
          </a:bodyPr>
          <a:lstStyle/>
          <a:p>
            <a:pPr eaLnBrk="1" hangingPunct="1">
              <a:defRPr/>
            </a:pPr>
            <a:r>
              <a:rPr lang="en-US" altLang="zh-CN" sz="4000" smtClean="0"/>
              <a:t> </a:t>
            </a:r>
            <a:r>
              <a:rPr lang="en-US" altLang="zh-CN" sz="4000" b="1" smtClean="0"/>
              <a:t>2.3.2</a:t>
            </a:r>
            <a:r>
              <a:rPr lang="zh-CN" altLang="en-US" sz="4000" b="1" smtClean="0"/>
              <a:t>投标申请</a:t>
            </a:r>
            <a:br>
              <a:rPr lang="zh-CN" altLang="en-US" sz="4000" b="1" smtClean="0"/>
            </a:br>
            <a:endParaRPr lang="zh-CN" altLang="en-US" sz="4000" b="1" smtClean="0"/>
          </a:p>
        </p:txBody>
      </p:sp>
      <p:sp>
        <p:nvSpPr>
          <p:cNvPr id="81923" name="Rectangle 3"/>
          <p:cNvSpPr>
            <a:spLocks noGrp="1" noChangeArrowheads="1"/>
          </p:cNvSpPr>
          <p:nvPr>
            <p:ph idx="1"/>
          </p:nvPr>
        </p:nvSpPr>
        <p:spPr/>
        <p:txBody>
          <a:bodyPr>
            <a:normAutofit lnSpcReduction="10000"/>
          </a:bodyPr>
          <a:lstStyle/>
          <a:p>
            <a:pPr eaLnBrk="1" hangingPunct="1">
              <a:lnSpc>
                <a:spcPct val="80000"/>
              </a:lnSpc>
              <a:defRPr/>
            </a:pPr>
            <a:r>
              <a:rPr lang="en-US" altLang="zh-CN" sz="2400" dirty="0" smtClean="0"/>
              <a:t> </a:t>
            </a:r>
            <a:r>
              <a:rPr lang="zh-CN" altLang="en-US" sz="2400" dirty="0" smtClean="0"/>
              <a:t>投标人在得知招标公告或获得投标邀请后，应当按招标公告或投标邀请书中所提出的资格审查要求，向招标人申报资格审查。资格审查是投标人在投标过程中的第一关。</a:t>
            </a:r>
          </a:p>
          <a:p>
            <a:pPr eaLnBrk="1" hangingPunct="1">
              <a:lnSpc>
                <a:spcPct val="80000"/>
              </a:lnSpc>
              <a:defRPr/>
            </a:pPr>
            <a:r>
              <a:rPr lang="zh-CN" altLang="en-US" sz="2400" dirty="0" smtClean="0"/>
              <a:t>    在我国建设工程招标中，投标人在被允许参加投标前通常都要进行资格审查，但资格审查的具体内容和要求有所区别。公开招标一般要按照招标人编制的资格预审文件进行资格审查。</a:t>
            </a:r>
          </a:p>
          <a:p>
            <a:pPr eaLnBrk="1" hangingPunct="1">
              <a:lnSpc>
                <a:spcPct val="80000"/>
              </a:lnSpc>
              <a:defRPr/>
            </a:pPr>
            <a:r>
              <a:rPr lang="zh-CN" altLang="en-US" sz="2400" dirty="0" smtClean="0"/>
              <a:t>    邀请招标一般是通过对投标人按照投标邀请书的要求提交或出示的相关文件和资料进行审查、验证，确认自己的经验和所掌握的有关投标人的情况是否可靠、有无变化等。</a:t>
            </a:r>
          </a:p>
          <a:p>
            <a:pPr eaLnBrk="1" hangingPunct="1">
              <a:lnSpc>
                <a:spcPct val="80000"/>
              </a:lnSpc>
              <a:defRPr/>
            </a:pPr>
            <a:r>
              <a:rPr lang="zh-CN" altLang="en-US" sz="2400" dirty="0" smtClean="0"/>
              <a:t>投标人申报资格审查，应当严格按照招标公告或投标邀请书的要求，向招标人提供有关资料。经招标人审查后，招标人应将符合条件的投标人的资格审查资料，报建设工程招标投标管理机构复查。复查合格后，才能具有参加投标的资格。</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defRPr/>
            </a:pPr>
            <a:r>
              <a:rPr lang="en-US" altLang="zh-CN" smtClean="0"/>
              <a:t>2.1.1</a:t>
            </a:r>
            <a:r>
              <a:rPr lang="zh-CN" altLang="en-US" smtClean="0"/>
              <a:t>招标投标的含义与作用 </a:t>
            </a:r>
          </a:p>
        </p:txBody>
      </p:sp>
      <p:sp>
        <p:nvSpPr>
          <p:cNvPr id="17411" name="Rectangle 3"/>
          <p:cNvSpPr>
            <a:spLocks noGrp="1" noChangeArrowheads="1"/>
          </p:cNvSpPr>
          <p:nvPr>
            <p:ph idx="1"/>
          </p:nvPr>
        </p:nvSpPr>
        <p:spPr/>
        <p:txBody>
          <a:bodyPr/>
          <a:lstStyle/>
          <a:p>
            <a:pPr eaLnBrk="1" hangingPunct="1">
              <a:lnSpc>
                <a:spcPct val="80000"/>
              </a:lnSpc>
              <a:defRPr/>
            </a:pPr>
            <a:r>
              <a:rPr lang="en-US" altLang="zh-CN" sz="2000" smtClean="0"/>
              <a:t> 1</a:t>
            </a:r>
            <a:r>
              <a:rPr lang="zh-CN" altLang="en-US" sz="2000" smtClean="0"/>
              <a:t>．招投标的含义</a:t>
            </a:r>
          </a:p>
          <a:p>
            <a:pPr eaLnBrk="1" hangingPunct="1">
              <a:lnSpc>
                <a:spcPct val="80000"/>
              </a:lnSpc>
              <a:defRPr/>
            </a:pPr>
            <a:r>
              <a:rPr lang="zh-CN" altLang="en-US" sz="2000" smtClean="0"/>
              <a:t>招标是指招标人采取招标通知或者招标公告的方式，向不特定的人发出的，以吸引投标人投标的意思表示。建设工程招标是指发包人率先提出工程的条件和要求，发布招标广告吸引或直接邀请众多投标人参加投标并按照规定格式从中选择承包人的行为。</a:t>
            </a:r>
          </a:p>
          <a:p>
            <a:pPr eaLnBrk="1" hangingPunct="1">
              <a:lnSpc>
                <a:spcPct val="80000"/>
              </a:lnSpc>
              <a:defRPr/>
            </a:pPr>
            <a:r>
              <a:rPr lang="zh-CN" altLang="en-US" sz="2000" smtClean="0"/>
              <a:t>投标是指投标人按照招标人的要求，在规定的期限内向招标人发出的包括合同全部条款的意思表示。建设工程投标是指投标人在同意招标人拟定好的招标条件的前提下，对招标项目提出自己的报价和相应条件，通过竞争努力被招标人造中的行为。</a:t>
            </a:r>
          </a:p>
          <a:p>
            <a:pPr eaLnBrk="1" hangingPunct="1">
              <a:lnSpc>
                <a:spcPct val="80000"/>
              </a:lnSpc>
              <a:defRPr/>
            </a:pPr>
            <a:r>
              <a:rPr lang="zh-CN" altLang="en-US" sz="2000" smtClean="0"/>
              <a:t>    招投标过程的主要参与者是招标人与投标人。招标人，是指依照</a:t>
            </a:r>
            <a:r>
              <a:rPr lang="en-US" altLang="zh-CN" sz="2000" smtClean="0"/>
              <a:t>《</a:t>
            </a:r>
            <a:r>
              <a:rPr lang="zh-CN" altLang="en-US" sz="2000" smtClean="0"/>
              <a:t>招标投标法</a:t>
            </a:r>
            <a:r>
              <a:rPr lang="en-US" altLang="zh-CN" sz="2000" smtClean="0"/>
              <a:t>》</a:t>
            </a:r>
            <a:r>
              <a:rPr lang="zh-CN" altLang="en-US" sz="2000" smtClean="0"/>
              <a:t>的规定提出招标项目、进行招标的法人或其他组织。投标人，是指响应投标、参加投标竞争的法人或其他组织。根据</a:t>
            </a:r>
            <a:r>
              <a:rPr lang="en-US" altLang="zh-CN" sz="2000" smtClean="0"/>
              <a:t>《</a:t>
            </a:r>
            <a:r>
              <a:rPr lang="zh-CN" altLang="en-US" sz="2000" smtClean="0"/>
              <a:t>招标投标法</a:t>
            </a:r>
            <a:r>
              <a:rPr lang="en-US" altLang="zh-CN" sz="2000" smtClean="0"/>
              <a:t>》</a:t>
            </a:r>
            <a:r>
              <a:rPr lang="zh-CN" altLang="en-US" sz="2000" smtClean="0"/>
              <a:t>，自然人不能成为工程建设项目的投标人。</a:t>
            </a:r>
          </a:p>
          <a:p>
            <a:pPr eaLnBrk="1" hangingPunct="1">
              <a:lnSpc>
                <a:spcPct val="80000"/>
              </a:lnSpc>
              <a:defRPr/>
            </a:pPr>
            <a:r>
              <a:rPr lang="zh-CN" altLang="en-US" sz="2000" smtClean="0"/>
              <a:t>    除招标人和投标人以外，建设工程招投标的参与人还包括招标代理机构、评标委员会等。</a:t>
            </a: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pPr eaLnBrk="1" hangingPunct="1">
              <a:defRPr/>
            </a:pPr>
            <a:endParaRPr lang="zh-CN" altLang="zh-CN" smtClean="0"/>
          </a:p>
        </p:txBody>
      </p:sp>
      <p:sp>
        <p:nvSpPr>
          <p:cNvPr id="82947" name="Rectangle 3"/>
          <p:cNvSpPr>
            <a:spLocks noGrp="1" noChangeArrowheads="1"/>
          </p:cNvSpPr>
          <p:nvPr>
            <p:ph idx="1"/>
          </p:nvPr>
        </p:nvSpPr>
        <p:spPr/>
        <p:txBody>
          <a:bodyPr/>
          <a:lstStyle/>
          <a:p>
            <a:pPr eaLnBrk="1" hangingPunct="1">
              <a:lnSpc>
                <a:spcPct val="80000"/>
              </a:lnSpc>
              <a:defRPr/>
            </a:pPr>
            <a:r>
              <a:rPr lang="zh-CN" altLang="en-US" sz="2400" smtClean="0"/>
              <a:t>投标人的条件必须符合以下规定。	</a:t>
            </a:r>
          </a:p>
          <a:p>
            <a:pPr eaLnBrk="1" hangingPunct="1">
              <a:lnSpc>
                <a:spcPct val="80000"/>
              </a:lnSpc>
              <a:defRPr/>
            </a:pPr>
            <a:r>
              <a:rPr lang="zh-CN" altLang="en-US" sz="2400" smtClean="0"/>
              <a:t>    （</a:t>
            </a:r>
            <a:r>
              <a:rPr lang="en-US" altLang="zh-CN" sz="2400" smtClean="0"/>
              <a:t>1</a:t>
            </a:r>
            <a:r>
              <a:rPr lang="zh-CN" altLang="en-US" sz="2400" smtClean="0"/>
              <a:t>）投标人是响应招标、参加投标竞争的法人或其他组织。招标人的任何不具独立法人资格的附属机构（单位），或者为招标项目的前期或者监理工作提供设计、咨询服务的任何法人及其任何附属机构（单位），都无资格参加该招标项目的投标。</a:t>
            </a:r>
          </a:p>
          <a:p>
            <a:pPr eaLnBrk="1" hangingPunct="1">
              <a:lnSpc>
                <a:spcPct val="80000"/>
              </a:lnSpc>
              <a:defRPr/>
            </a:pPr>
            <a:r>
              <a:rPr lang="zh-CN" altLang="en-US" sz="2400" smtClean="0"/>
              <a:t>    （</a:t>
            </a:r>
            <a:r>
              <a:rPr lang="en-US" altLang="zh-CN" sz="2400" smtClean="0"/>
              <a:t>2</a:t>
            </a:r>
            <a:r>
              <a:rPr lang="zh-CN" altLang="en-US" sz="2400" smtClean="0"/>
              <a:t>）两个以上法人或者其他组织可以组成一个联合体，以一个投标人的身份共同投标。联合体各方签订共同投标协议后，不得再以自己的名义单独投标，也不得组成新的联合体或参加其他联合体在同一项目中投标。</a:t>
            </a:r>
          </a:p>
          <a:p>
            <a:pPr eaLnBrk="1" hangingPunct="1">
              <a:lnSpc>
                <a:spcPct val="80000"/>
              </a:lnSpc>
              <a:defRPr/>
            </a:pPr>
            <a:r>
              <a:rPr lang="zh-CN" altLang="en-US" sz="2400" smtClean="0"/>
              <a:t>    （</a:t>
            </a:r>
            <a:r>
              <a:rPr lang="en-US" altLang="zh-CN" sz="2400" smtClean="0"/>
              <a:t>3</a:t>
            </a:r>
            <a:r>
              <a:rPr lang="zh-CN" altLang="en-US" sz="2400" smtClean="0"/>
              <a:t>）联合体各方必须指定牵头人，授权其代表所有联合体成员投标和合同实施阶段的主办、协调工作，并应向招标人提交所有联合体成员法定代表人签署的授权书。</a:t>
            </a: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normAutofit fontScale="90000"/>
          </a:bodyPr>
          <a:lstStyle/>
          <a:p>
            <a:pPr eaLnBrk="1" hangingPunct="1">
              <a:defRPr/>
            </a:pPr>
            <a:r>
              <a:rPr lang="en-US" altLang="zh-CN" sz="4000" b="1" smtClean="0"/>
              <a:t>2.3.3</a:t>
            </a:r>
            <a:r>
              <a:rPr lang="zh-CN" altLang="en-US" sz="4000" b="1" smtClean="0"/>
              <a:t>组建投标班子</a:t>
            </a:r>
            <a:br>
              <a:rPr lang="zh-CN" altLang="en-US" sz="4000" b="1" smtClean="0"/>
            </a:br>
            <a:endParaRPr lang="zh-CN" altLang="en-US" sz="4000" b="1" smtClean="0"/>
          </a:p>
        </p:txBody>
      </p:sp>
      <p:sp>
        <p:nvSpPr>
          <p:cNvPr id="83971" name="Rectangle 3"/>
          <p:cNvSpPr>
            <a:spLocks noGrp="1" noChangeArrowheads="1"/>
          </p:cNvSpPr>
          <p:nvPr>
            <p:ph idx="1"/>
          </p:nvPr>
        </p:nvSpPr>
        <p:spPr/>
        <p:txBody>
          <a:bodyPr>
            <a:normAutofit lnSpcReduction="10000"/>
          </a:bodyPr>
          <a:lstStyle/>
          <a:p>
            <a:pPr eaLnBrk="1" hangingPunct="1">
              <a:lnSpc>
                <a:spcPct val="80000"/>
              </a:lnSpc>
              <a:defRPr/>
            </a:pPr>
            <a:r>
              <a:rPr lang="en-US" altLang="zh-CN" sz="2400" dirty="0" smtClean="0"/>
              <a:t> </a:t>
            </a:r>
            <a:r>
              <a:rPr lang="zh-CN" altLang="en-US" sz="2400" dirty="0" smtClean="0"/>
              <a:t>投标人在通过资格审查、购领了招标文件和有关资料之后，就要按招标文件确定的投标准备时间着手开展各项投标准备工作。投标准备时间是指从开始发放招标文件之日起至投标截止时间止的期限，它由招标人根据工程项目的具体情况确定。一般在</a:t>
            </a:r>
            <a:r>
              <a:rPr lang="en-US" altLang="zh-CN" sz="2400" dirty="0" smtClean="0"/>
              <a:t>28</a:t>
            </a:r>
            <a:r>
              <a:rPr lang="zh-CN" altLang="en-US" sz="2400" dirty="0" smtClean="0"/>
              <a:t>天之内。然而为了能够按时进行投标，并尽最大可能地使投标获得成功，投标人在购领招标文件后需要有一个有经验的投标班子，以便对投标的全部活动进行通盘筹划、多方沟通并有效地组织实施。投标班子一般都是常设的，但也有的是针对特定项目临时设立的。</a:t>
            </a:r>
          </a:p>
          <a:p>
            <a:pPr eaLnBrk="1" hangingPunct="1">
              <a:lnSpc>
                <a:spcPct val="80000"/>
              </a:lnSpc>
              <a:defRPr/>
            </a:pPr>
            <a:r>
              <a:rPr lang="zh-CN" altLang="en-US" sz="2400" dirty="0" smtClean="0"/>
              <a:t>    投标人参加投标，是一场激烈的市场竞争。这场竞争不仅比报价的高低，而且比技术、质量、实力、经验、服务和信誉。特别是随着现代科技的快速发展，工程越来越多的是技术密集型项目，势必要求投标人具有现代先进的科学技术水平和组织管理能力，能够完成高、新、难、尖的工程，能够以较低价中标，靠管理和索赔获利。因此，投标人组织什么样的投标班子，对投标成败有直接影响。 </a:t>
            </a: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pPr eaLnBrk="1" hangingPunct="1">
              <a:defRPr/>
            </a:pPr>
            <a:endParaRPr lang="zh-CN" altLang="zh-CN" smtClean="0"/>
          </a:p>
        </p:txBody>
      </p:sp>
      <p:sp>
        <p:nvSpPr>
          <p:cNvPr id="84995" name="Rectangle 3"/>
          <p:cNvSpPr>
            <a:spLocks noGrp="1" noChangeArrowheads="1"/>
          </p:cNvSpPr>
          <p:nvPr>
            <p:ph idx="1"/>
          </p:nvPr>
        </p:nvSpPr>
        <p:spPr/>
        <p:txBody>
          <a:bodyPr/>
          <a:lstStyle/>
          <a:p>
            <a:pPr eaLnBrk="1" hangingPunct="1">
              <a:lnSpc>
                <a:spcPct val="80000"/>
              </a:lnSpc>
              <a:defRPr/>
            </a:pPr>
            <a:r>
              <a:rPr lang="zh-CN" altLang="en-US" sz="2800" smtClean="0"/>
              <a:t>从实践来看，投标人的投标班子一般应包括下列三类人员。</a:t>
            </a:r>
          </a:p>
          <a:p>
            <a:pPr eaLnBrk="1" hangingPunct="1">
              <a:lnSpc>
                <a:spcPct val="80000"/>
              </a:lnSpc>
              <a:defRPr/>
            </a:pPr>
            <a:r>
              <a:rPr lang="zh-CN" altLang="en-US" sz="2800" smtClean="0"/>
              <a:t>    （</a:t>
            </a:r>
            <a:r>
              <a:rPr lang="en-US" altLang="zh-CN" sz="2800" smtClean="0"/>
              <a:t>1</a:t>
            </a:r>
            <a:r>
              <a:rPr lang="zh-CN" altLang="en-US" sz="2800" smtClean="0"/>
              <a:t>）经营管理类人员  一般是从事工程承包经营管理的行家里手，熟悉工程投标活动的筹划和安排，具有相当的决策水平。</a:t>
            </a:r>
          </a:p>
          <a:p>
            <a:pPr eaLnBrk="1" hangingPunct="1">
              <a:lnSpc>
                <a:spcPct val="80000"/>
              </a:lnSpc>
              <a:defRPr/>
            </a:pPr>
            <a:r>
              <a:rPr lang="zh-CN" altLang="en-US" sz="2800" smtClean="0"/>
              <a:t>    （</a:t>
            </a:r>
            <a:r>
              <a:rPr lang="en-US" altLang="zh-CN" sz="2800" smtClean="0"/>
              <a:t>2</a:t>
            </a:r>
            <a:r>
              <a:rPr lang="zh-CN" altLang="en-US" sz="2800" smtClean="0"/>
              <a:t>）专业技术类人员  是从事各类专业工程技术的人员，如建筑师、监理工程师、结构工程师、造价工程师等。</a:t>
            </a:r>
          </a:p>
          <a:p>
            <a:pPr eaLnBrk="1" hangingPunct="1">
              <a:lnSpc>
                <a:spcPct val="80000"/>
              </a:lnSpc>
              <a:defRPr/>
            </a:pPr>
            <a:r>
              <a:rPr lang="zh-CN" altLang="en-US" sz="2800" smtClean="0"/>
              <a:t>    （</a:t>
            </a:r>
            <a:r>
              <a:rPr lang="en-US" altLang="zh-CN" sz="2800" smtClean="0"/>
              <a:t>3</a:t>
            </a:r>
            <a:r>
              <a:rPr lang="zh-CN" altLang="en-US" sz="2800" smtClean="0"/>
              <a:t>）商务金融类人员是从事有关贸易、金融、财税、保险、会计、采购、合同、索赔等项工作的人员。</a:t>
            </a: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pPr eaLnBrk="1" hangingPunct="1">
              <a:defRPr/>
            </a:pPr>
            <a:r>
              <a:rPr lang="en-US" altLang="zh-CN" sz="4000" b="1" smtClean="0"/>
              <a:t>2.3.4</a:t>
            </a:r>
            <a:r>
              <a:rPr lang="zh-CN" altLang="en-US" sz="4000" b="1" smtClean="0"/>
              <a:t>现场勘查</a:t>
            </a:r>
            <a:br>
              <a:rPr lang="zh-CN" altLang="en-US" sz="4000" b="1" smtClean="0"/>
            </a:br>
            <a:endParaRPr lang="zh-CN" altLang="en-US" sz="4000" b="1" smtClean="0"/>
          </a:p>
        </p:txBody>
      </p:sp>
      <p:sp>
        <p:nvSpPr>
          <p:cNvPr id="86019" name="Rectangle 3"/>
          <p:cNvSpPr>
            <a:spLocks noGrp="1" noChangeArrowheads="1"/>
          </p:cNvSpPr>
          <p:nvPr>
            <p:ph idx="1"/>
          </p:nvPr>
        </p:nvSpPr>
        <p:spPr/>
        <p:txBody>
          <a:bodyPr/>
          <a:lstStyle/>
          <a:p>
            <a:pPr eaLnBrk="1" hangingPunct="1">
              <a:lnSpc>
                <a:spcPct val="80000"/>
              </a:lnSpc>
              <a:defRPr/>
            </a:pPr>
            <a:r>
              <a:rPr lang="zh-CN" altLang="en-US" sz="2400" dirty="0" smtClean="0"/>
              <a:t>招标人根据招标项目的具体情况，可以组织潜在投标人踏勘项目现场，向其介绍工程场地和相关环境的有关情况。潜在投标人依据招标人介绍的情况做出的判断和决策，由投标人自行负责。</a:t>
            </a:r>
          </a:p>
          <a:p>
            <a:pPr eaLnBrk="1" hangingPunct="1">
              <a:lnSpc>
                <a:spcPct val="80000"/>
              </a:lnSpc>
              <a:defRPr/>
            </a:pPr>
            <a:r>
              <a:rPr lang="zh-CN" altLang="en-US" sz="2400" dirty="0" smtClean="0"/>
              <a:t>    招标人不得单独或者分别组织任何一个投标人进行现场踏勘。</a:t>
            </a:r>
          </a:p>
          <a:p>
            <a:pPr eaLnBrk="1" hangingPunct="1">
              <a:lnSpc>
                <a:spcPct val="80000"/>
              </a:lnSpc>
              <a:defRPr/>
            </a:pPr>
            <a:r>
              <a:rPr lang="zh-CN" altLang="en-US" sz="2400" dirty="0" smtClean="0"/>
              <a:t>    投标人拿到招标文件后，应进行全面、细致的调查研究。若有疑问或不清楚的问题需要招标人予以澄清和解答的，应在收到招标文件后的</a:t>
            </a:r>
            <a:r>
              <a:rPr lang="en-US" altLang="zh-CN" sz="2400" dirty="0" smtClean="0"/>
              <a:t>7</a:t>
            </a:r>
            <a:r>
              <a:rPr lang="zh-CN" altLang="en-US" sz="2400" dirty="0" smtClean="0"/>
              <a:t>天内以书面形式向招标人提出。为获取与编制投标文件有关的必要信息，投标人要按照招标文件中注明的现场踏勘和投标预备会的时间和地点，积极参加现场踏勘和投标预备会。因此，现场踏勘是投标人正式编制、递交投标文件前必须参加的重要准备工作，投标人必须予以高度重视。</a:t>
            </a: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defRPr/>
            </a:pPr>
            <a:endParaRPr lang="zh-CN" altLang="zh-CN" smtClean="0"/>
          </a:p>
        </p:txBody>
      </p:sp>
      <p:sp>
        <p:nvSpPr>
          <p:cNvPr id="87043" name="Rectangle 3"/>
          <p:cNvSpPr>
            <a:spLocks noGrp="1" noChangeArrowheads="1"/>
          </p:cNvSpPr>
          <p:nvPr>
            <p:ph idx="1"/>
          </p:nvPr>
        </p:nvSpPr>
        <p:spPr/>
        <p:txBody>
          <a:bodyPr/>
          <a:lstStyle/>
          <a:p>
            <a:pPr eaLnBrk="1" hangingPunct="1">
              <a:lnSpc>
                <a:spcPct val="80000"/>
              </a:lnSpc>
              <a:defRPr/>
            </a:pPr>
            <a:r>
              <a:rPr lang="en-US" altLang="zh-CN" sz="2400" dirty="0" smtClean="0"/>
              <a:t> </a:t>
            </a:r>
            <a:r>
              <a:rPr lang="zh-CN" altLang="en-US" sz="2400" dirty="0" smtClean="0"/>
              <a:t>投标人在去现场踏勘之前，应先仔细研究招标文件有关概念的含义和各项要求，特别是招标文件中的工作范围、专用条款以及设计图纸和说明等，然后有针对性地拟订出踏勘提纲，确定重点需要澄清和解答的问题，做到心中有数。</a:t>
            </a:r>
          </a:p>
          <a:p>
            <a:pPr eaLnBrk="1" hangingPunct="1">
              <a:lnSpc>
                <a:spcPct val="80000"/>
              </a:lnSpc>
              <a:defRPr/>
            </a:pPr>
            <a:r>
              <a:rPr lang="zh-CN" altLang="en-US" sz="2400" dirty="0" smtClean="0"/>
              <a:t>    潜在投标人在阅读招标文件和现场踏勘中提出的疑问，招标人可以书面形式或召开投标预备会的方式进行解答，同时也需将解答以书面形式通知所有购买招标文件的潜在投标人。该解答的内容为招标文件的组成部分。</a:t>
            </a:r>
          </a:p>
          <a:p>
            <a:pPr eaLnBrk="1" hangingPunct="1">
              <a:lnSpc>
                <a:spcPct val="80000"/>
              </a:lnSpc>
              <a:defRPr/>
            </a:pPr>
            <a:r>
              <a:rPr lang="zh-CN" altLang="en-US" sz="2400" dirty="0" smtClean="0"/>
              <a:t>    投标预备会，又称答疑会、标前会议，一般在现场踏勘之后的</a:t>
            </a:r>
            <a:r>
              <a:rPr lang="en-US" altLang="zh-CN" sz="2400" dirty="0" smtClean="0"/>
              <a:t>1</a:t>
            </a:r>
            <a:r>
              <a:rPr lang="zh-CN" altLang="en-US" sz="2400" dirty="0" smtClean="0"/>
              <a:t>～</a:t>
            </a:r>
            <a:r>
              <a:rPr lang="en-US" altLang="zh-CN" sz="2400" dirty="0" smtClean="0"/>
              <a:t>2</a:t>
            </a:r>
            <a:r>
              <a:rPr lang="zh-CN" altLang="en-US" sz="2400" dirty="0" smtClean="0"/>
              <a:t>天内举行。答疑会的目的是解答投标人对招标文件和在现场中提出的各种问题，并对图纸进行交底和解释。</a:t>
            </a: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pPr eaLnBrk="1" hangingPunct="1">
              <a:defRPr/>
            </a:pPr>
            <a:r>
              <a:rPr lang="en-US" altLang="zh-CN" sz="4000" b="1" smtClean="0"/>
              <a:t>2.3.5</a:t>
            </a:r>
            <a:r>
              <a:rPr lang="zh-CN" altLang="en-US" sz="4000" b="1" smtClean="0"/>
              <a:t>投标文件的编制</a:t>
            </a:r>
            <a:br>
              <a:rPr lang="zh-CN" altLang="en-US" sz="4000" b="1" smtClean="0"/>
            </a:br>
            <a:endParaRPr lang="zh-CN" altLang="en-US" sz="4000" b="1" smtClean="0"/>
          </a:p>
        </p:txBody>
      </p:sp>
      <p:sp>
        <p:nvSpPr>
          <p:cNvPr id="88067" name="Rectangle 3"/>
          <p:cNvSpPr>
            <a:spLocks noGrp="1" noChangeArrowheads="1"/>
          </p:cNvSpPr>
          <p:nvPr>
            <p:ph idx="1"/>
          </p:nvPr>
        </p:nvSpPr>
        <p:spPr/>
        <p:txBody>
          <a:bodyPr/>
          <a:lstStyle/>
          <a:p>
            <a:pPr eaLnBrk="1" hangingPunct="1">
              <a:lnSpc>
                <a:spcPct val="80000"/>
              </a:lnSpc>
              <a:defRPr/>
            </a:pPr>
            <a:r>
              <a:rPr lang="en-US" altLang="zh-CN" sz="2400" dirty="0" smtClean="0"/>
              <a:t> </a:t>
            </a:r>
            <a:r>
              <a:rPr lang="zh-CN" altLang="en-US" sz="2400" dirty="0" smtClean="0"/>
              <a:t>经过现场踏勘和投标预备会后，投标人可以着手编制投标文件。投标人着手编制标书的具体步骤和主要要求如下。</a:t>
            </a:r>
          </a:p>
          <a:p>
            <a:pPr eaLnBrk="1" hangingPunct="1">
              <a:lnSpc>
                <a:spcPct val="80000"/>
              </a:lnSpc>
              <a:defRPr/>
            </a:pPr>
            <a:r>
              <a:rPr lang="zh-CN" altLang="en-US" sz="2400" dirty="0" smtClean="0"/>
              <a:t>    ①结合现场踏勘和投标预备会的结果，进一步分析招标文件。</a:t>
            </a:r>
          </a:p>
          <a:p>
            <a:pPr eaLnBrk="1" hangingPunct="1">
              <a:lnSpc>
                <a:spcPct val="80000"/>
              </a:lnSpc>
              <a:defRPr/>
            </a:pPr>
            <a:r>
              <a:rPr lang="zh-CN" altLang="en-US" sz="2400" dirty="0" smtClean="0"/>
              <a:t>    ②校核招标文件中的工程量清单。</a:t>
            </a:r>
          </a:p>
          <a:p>
            <a:pPr eaLnBrk="1" hangingPunct="1">
              <a:lnSpc>
                <a:spcPct val="80000"/>
              </a:lnSpc>
              <a:defRPr/>
            </a:pPr>
            <a:r>
              <a:rPr lang="zh-CN" altLang="en-US" sz="2400" dirty="0" smtClean="0"/>
              <a:t>    ③根据工程类型编制施工规划或施工组织设计。</a:t>
            </a:r>
          </a:p>
          <a:p>
            <a:pPr eaLnBrk="1" hangingPunct="1">
              <a:lnSpc>
                <a:spcPct val="80000"/>
              </a:lnSpc>
              <a:defRPr/>
            </a:pPr>
            <a:r>
              <a:rPr lang="zh-CN" altLang="en-US" sz="2400" dirty="0" smtClean="0"/>
              <a:t>    ④根据工程价格构成进行工程估价，确定利润方针，计算和确定报价。</a:t>
            </a:r>
          </a:p>
          <a:p>
            <a:pPr eaLnBrk="1" hangingPunct="1">
              <a:lnSpc>
                <a:spcPct val="80000"/>
              </a:lnSpc>
              <a:defRPr/>
            </a:pPr>
            <a:r>
              <a:rPr lang="zh-CN" altLang="en-US" sz="2400" dirty="0" smtClean="0"/>
              <a:t>    ⑤形成、制作投标文件。</a:t>
            </a:r>
            <a:endParaRPr lang="en-US" altLang="zh-CN" sz="2400" dirty="0" smtClean="0"/>
          </a:p>
          <a:p>
            <a:pPr eaLnBrk="1" hangingPunct="1">
              <a:lnSpc>
                <a:spcPct val="80000"/>
              </a:lnSpc>
              <a:defRPr/>
            </a:pPr>
            <a:r>
              <a:rPr lang="zh-CN" altLang="en-US" sz="2400" dirty="0" smtClean="0"/>
              <a:t>投标人应按照招标文件的要求编制投标文件，所编制的投标文件应对招标文件提出的实质性要求和条件做出响应。投标文件有商务标和技术标，商务标主要是指投标的工程造价，技术标则指针对投标工程拟采取的技术措施。</a:t>
            </a: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pPr eaLnBrk="1" hangingPunct="1">
              <a:defRPr/>
            </a:pPr>
            <a:endParaRPr lang="zh-CN" altLang="zh-CN" smtClean="0"/>
          </a:p>
        </p:txBody>
      </p:sp>
      <p:sp>
        <p:nvSpPr>
          <p:cNvPr id="89091" name="Rectangle 3"/>
          <p:cNvSpPr>
            <a:spLocks noGrp="1" noChangeArrowheads="1"/>
          </p:cNvSpPr>
          <p:nvPr>
            <p:ph idx="1"/>
          </p:nvPr>
        </p:nvSpPr>
        <p:spPr>
          <a:xfrm>
            <a:off x="455613" y="838200"/>
            <a:ext cx="8226425" cy="4497388"/>
          </a:xfrm>
        </p:spPr>
        <p:txBody>
          <a:bodyPr/>
          <a:lstStyle/>
          <a:p>
            <a:pPr eaLnBrk="1" hangingPunct="1">
              <a:lnSpc>
                <a:spcPct val="80000"/>
              </a:lnSpc>
              <a:defRPr/>
            </a:pPr>
            <a:r>
              <a:rPr lang="zh-CN" altLang="en-US" sz="2400" dirty="0" smtClean="0"/>
              <a:t>投标单位根据招标文件及有关计价办法，计算出投标报价，并在此基础上研究投标策略，提出更有竞争力的报价。可以说，投标报价对投标单位竞标的成败和将来实施工程的盈亏起着决定性的作用。</a:t>
            </a:r>
          </a:p>
          <a:p>
            <a:pPr eaLnBrk="1" hangingPunct="1">
              <a:lnSpc>
                <a:spcPct val="80000"/>
              </a:lnSpc>
              <a:defRPr/>
            </a:pPr>
            <a:r>
              <a:rPr lang="zh-CN" altLang="en-US" sz="2400" dirty="0" smtClean="0"/>
              <a:t>　 </a:t>
            </a:r>
            <a:r>
              <a:rPr lang="en-US" altLang="zh-CN" sz="2400" dirty="0" smtClean="0"/>
              <a:t>1</a:t>
            </a:r>
            <a:r>
              <a:rPr lang="zh-CN" altLang="en-US" sz="2400" dirty="0" smtClean="0"/>
              <a:t>．编制投标报价的依据</a:t>
            </a:r>
          </a:p>
          <a:p>
            <a:pPr eaLnBrk="1" hangingPunct="1">
              <a:lnSpc>
                <a:spcPct val="80000"/>
              </a:lnSpc>
              <a:defRPr/>
            </a:pPr>
            <a:r>
              <a:rPr lang="zh-CN" altLang="en-US" sz="2400" dirty="0" smtClean="0"/>
              <a:t> 　 ①</a:t>
            </a:r>
            <a:r>
              <a:rPr lang="en-US" altLang="zh-CN" sz="2400" dirty="0" smtClean="0"/>
              <a:t>《</a:t>
            </a:r>
            <a:r>
              <a:rPr lang="zh-CN" altLang="en-US" sz="2400" dirty="0" smtClean="0"/>
              <a:t>建设工程工程量清单计价规范</a:t>
            </a:r>
            <a:r>
              <a:rPr lang="en-US" altLang="zh-CN" sz="2400" dirty="0" smtClean="0"/>
              <a:t>》</a:t>
            </a:r>
            <a:r>
              <a:rPr lang="zh-CN" altLang="en-US" sz="2400" dirty="0" smtClean="0"/>
              <a:t>（</a:t>
            </a:r>
            <a:r>
              <a:rPr lang="en-US" altLang="zh-CN" sz="2400" dirty="0" smtClean="0"/>
              <a:t>GB 50500—2008</a:t>
            </a:r>
            <a:r>
              <a:rPr lang="zh-CN" altLang="en-US" sz="2400" dirty="0" smtClean="0"/>
              <a:t>）。</a:t>
            </a:r>
          </a:p>
          <a:p>
            <a:pPr eaLnBrk="1" hangingPunct="1">
              <a:lnSpc>
                <a:spcPct val="80000"/>
              </a:lnSpc>
              <a:defRPr/>
            </a:pPr>
            <a:r>
              <a:rPr lang="zh-CN" altLang="en-US" sz="2400" dirty="0" smtClean="0"/>
              <a:t>  　②国家或省级、行业建设主管部门颁发的计价办法。</a:t>
            </a:r>
          </a:p>
          <a:p>
            <a:pPr eaLnBrk="1" hangingPunct="1">
              <a:lnSpc>
                <a:spcPct val="80000"/>
              </a:lnSpc>
              <a:defRPr/>
            </a:pPr>
            <a:r>
              <a:rPr lang="zh-CN" altLang="en-US" sz="2400" dirty="0" smtClean="0"/>
              <a:t>  　③企业定额，国家或省级、行业建设主管部门颁发的计价定额。</a:t>
            </a:r>
          </a:p>
          <a:p>
            <a:pPr eaLnBrk="1" hangingPunct="1">
              <a:lnSpc>
                <a:spcPct val="80000"/>
              </a:lnSpc>
              <a:defRPr/>
            </a:pPr>
            <a:r>
              <a:rPr lang="zh-CN" altLang="en-US" sz="2400" dirty="0" smtClean="0"/>
              <a:t>  　④招标文件、工程量清单及其补充通知、答疑纪要。</a:t>
            </a:r>
          </a:p>
          <a:p>
            <a:pPr eaLnBrk="1" hangingPunct="1">
              <a:lnSpc>
                <a:spcPct val="80000"/>
              </a:lnSpc>
              <a:defRPr/>
            </a:pPr>
            <a:r>
              <a:rPr lang="zh-CN" altLang="en-US" sz="2400" dirty="0" smtClean="0"/>
              <a:t> 　 ⑤建设工程设计文件及相关资料。</a:t>
            </a:r>
          </a:p>
          <a:p>
            <a:pPr eaLnBrk="1" hangingPunct="1">
              <a:lnSpc>
                <a:spcPct val="80000"/>
              </a:lnSpc>
              <a:defRPr/>
            </a:pPr>
            <a:r>
              <a:rPr lang="zh-CN" altLang="en-US" sz="2400" dirty="0" smtClean="0"/>
              <a:t> 　 ⑥施工现场情况、工程特点及拟定的投标施工组织设计或施工方案。</a:t>
            </a:r>
          </a:p>
          <a:p>
            <a:pPr eaLnBrk="1" hangingPunct="1">
              <a:lnSpc>
                <a:spcPct val="80000"/>
              </a:lnSpc>
              <a:defRPr/>
            </a:pPr>
            <a:r>
              <a:rPr lang="zh-CN" altLang="en-US" sz="2400" dirty="0" smtClean="0"/>
              <a:t> 　 ⑦与建设项目相关的标准、规范等技术资料。</a:t>
            </a:r>
          </a:p>
          <a:p>
            <a:pPr eaLnBrk="1" hangingPunct="1">
              <a:lnSpc>
                <a:spcPct val="80000"/>
              </a:lnSpc>
              <a:defRPr/>
            </a:pPr>
            <a:r>
              <a:rPr lang="zh-CN" altLang="en-US" sz="2400" dirty="0" smtClean="0"/>
              <a:t> 　 ⑧市场价格信息或工程造价管理机构发布的工程造价信息。</a:t>
            </a:r>
          </a:p>
          <a:p>
            <a:pPr eaLnBrk="1" hangingPunct="1">
              <a:lnSpc>
                <a:spcPct val="80000"/>
              </a:lnSpc>
              <a:defRPr/>
            </a:pPr>
            <a:r>
              <a:rPr lang="zh-CN" altLang="en-US" sz="2400" dirty="0" smtClean="0"/>
              <a:t>  　⑨其他的相关资料。</a:t>
            </a: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p:txBody>
          <a:bodyPr/>
          <a:lstStyle/>
          <a:p>
            <a:pPr eaLnBrk="1" hangingPunct="1">
              <a:defRPr/>
            </a:pPr>
            <a:endParaRPr lang="zh-CN" altLang="zh-CN" smtClean="0"/>
          </a:p>
        </p:txBody>
      </p:sp>
      <p:sp>
        <p:nvSpPr>
          <p:cNvPr id="90115" name="Rectangle 3"/>
          <p:cNvSpPr>
            <a:spLocks noGrp="1" noChangeArrowheads="1"/>
          </p:cNvSpPr>
          <p:nvPr>
            <p:ph idx="1"/>
          </p:nvPr>
        </p:nvSpPr>
        <p:spPr/>
        <p:txBody>
          <a:bodyPr/>
          <a:lstStyle/>
          <a:p>
            <a:pPr eaLnBrk="1" hangingPunct="1">
              <a:lnSpc>
                <a:spcPct val="80000"/>
              </a:lnSpc>
              <a:defRPr/>
            </a:pPr>
            <a:r>
              <a:rPr lang="en-US" altLang="zh-CN" sz="2400" dirty="0" smtClean="0"/>
              <a:t>2</a:t>
            </a:r>
            <a:r>
              <a:rPr lang="zh-CN" altLang="en-US" sz="2400" dirty="0" smtClean="0"/>
              <a:t>．编制投标报价的步骤</a:t>
            </a:r>
          </a:p>
          <a:p>
            <a:pPr eaLnBrk="1" hangingPunct="1">
              <a:lnSpc>
                <a:spcPct val="80000"/>
              </a:lnSpc>
              <a:defRPr/>
            </a:pPr>
            <a:r>
              <a:rPr lang="zh-CN" altLang="en-US" sz="2400" dirty="0" smtClean="0"/>
              <a:t>  　承包商通过资格预审，购买到全套招标文件之后，即可根据工程性质、大小进行投标报价。承包工程有固定总价合同、单价合同、成本加酬金合同等几种主要形式。不同的合同形式计算报价是有差别的。具有代表性的单价合同报价计算主要分以下</a:t>
            </a:r>
            <a:r>
              <a:rPr lang="en-US" altLang="zh-CN" sz="2400" dirty="0" smtClean="0"/>
              <a:t>9</a:t>
            </a:r>
            <a:r>
              <a:rPr lang="zh-CN" altLang="en-US" sz="2400" dirty="0" smtClean="0"/>
              <a:t>个步骤：</a:t>
            </a:r>
          </a:p>
          <a:p>
            <a:pPr eaLnBrk="1" hangingPunct="1">
              <a:lnSpc>
                <a:spcPct val="80000"/>
              </a:lnSpc>
              <a:defRPr/>
            </a:pPr>
            <a:r>
              <a:rPr lang="zh-CN" altLang="en-US" sz="2400" dirty="0" smtClean="0"/>
              <a:t> 　 ①研究招标文件。</a:t>
            </a:r>
          </a:p>
          <a:p>
            <a:pPr eaLnBrk="1" hangingPunct="1">
              <a:lnSpc>
                <a:spcPct val="80000"/>
              </a:lnSpc>
              <a:defRPr/>
            </a:pPr>
            <a:r>
              <a:rPr lang="zh-CN" altLang="en-US" sz="2400" dirty="0" smtClean="0"/>
              <a:t> 　 ②现场考察。</a:t>
            </a:r>
          </a:p>
          <a:p>
            <a:pPr eaLnBrk="1" hangingPunct="1">
              <a:lnSpc>
                <a:spcPct val="80000"/>
              </a:lnSpc>
              <a:defRPr/>
            </a:pPr>
            <a:r>
              <a:rPr lang="zh-CN" altLang="en-US" sz="2400" dirty="0" smtClean="0"/>
              <a:t> 　 ③复核工程量。</a:t>
            </a:r>
          </a:p>
          <a:p>
            <a:pPr eaLnBrk="1" hangingPunct="1">
              <a:lnSpc>
                <a:spcPct val="80000"/>
              </a:lnSpc>
              <a:defRPr/>
            </a:pPr>
            <a:r>
              <a:rPr lang="zh-CN" altLang="en-US" sz="2400" dirty="0" smtClean="0"/>
              <a:t> 　 ④编制施工方案和工程进度计划。</a:t>
            </a:r>
          </a:p>
          <a:p>
            <a:pPr eaLnBrk="1" hangingPunct="1">
              <a:lnSpc>
                <a:spcPct val="80000"/>
              </a:lnSpc>
              <a:defRPr/>
            </a:pPr>
            <a:r>
              <a:rPr lang="zh-CN" altLang="en-US" sz="2400" dirty="0" smtClean="0"/>
              <a:t> 　 ⑤计算工、料、机单价。</a:t>
            </a:r>
          </a:p>
          <a:p>
            <a:pPr eaLnBrk="1" hangingPunct="1">
              <a:lnSpc>
                <a:spcPct val="80000"/>
              </a:lnSpc>
              <a:defRPr/>
            </a:pPr>
            <a:r>
              <a:rPr lang="zh-CN" altLang="en-US" sz="2400" dirty="0" smtClean="0"/>
              <a:t>  ⑥计算分项工程基本单价。</a:t>
            </a:r>
          </a:p>
          <a:p>
            <a:pPr eaLnBrk="1" hangingPunct="1">
              <a:lnSpc>
                <a:spcPct val="80000"/>
              </a:lnSpc>
              <a:defRPr/>
            </a:pPr>
            <a:r>
              <a:rPr lang="zh-CN" altLang="en-US" sz="2400" dirty="0" smtClean="0"/>
              <a:t>  ⑦计算间接费。</a:t>
            </a:r>
          </a:p>
          <a:p>
            <a:pPr eaLnBrk="1" hangingPunct="1">
              <a:lnSpc>
                <a:spcPct val="80000"/>
              </a:lnSpc>
              <a:defRPr/>
            </a:pPr>
            <a:r>
              <a:rPr lang="zh-CN" altLang="en-US" sz="2400" dirty="0" smtClean="0"/>
              <a:t> 　 ⑧考虑上级企业管理费、风险费、预计利润。</a:t>
            </a:r>
          </a:p>
          <a:p>
            <a:pPr eaLnBrk="1" hangingPunct="1">
              <a:lnSpc>
                <a:spcPct val="80000"/>
              </a:lnSpc>
              <a:defRPr/>
            </a:pPr>
            <a:r>
              <a:rPr lang="zh-CN" altLang="en-US" sz="2400" dirty="0" smtClean="0"/>
              <a:t> 　 ⑨确定投标价格。</a:t>
            </a: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defRPr/>
            </a:pPr>
            <a:endParaRPr lang="zh-CN" altLang="zh-CN" smtClean="0"/>
          </a:p>
        </p:txBody>
      </p:sp>
      <p:sp>
        <p:nvSpPr>
          <p:cNvPr id="91139" name="Rectangle 3"/>
          <p:cNvSpPr>
            <a:spLocks noGrp="1" noChangeArrowheads="1"/>
          </p:cNvSpPr>
          <p:nvPr>
            <p:ph idx="1"/>
          </p:nvPr>
        </p:nvSpPr>
        <p:spPr/>
        <p:txBody>
          <a:bodyPr/>
          <a:lstStyle/>
          <a:p>
            <a:pPr eaLnBrk="1" hangingPunct="1">
              <a:lnSpc>
                <a:spcPct val="90000"/>
              </a:lnSpc>
              <a:defRPr/>
            </a:pPr>
            <a:r>
              <a:rPr lang="en-US" altLang="zh-CN" sz="2400" smtClean="0"/>
              <a:t>3</a:t>
            </a:r>
            <a:r>
              <a:rPr lang="zh-CN" altLang="en-US" sz="2400" smtClean="0"/>
              <a:t>．投标报价的计算方式</a:t>
            </a:r>
          </a:p>
          <a:p>
            <a:pPr eaLnBrk="1" hangingPunct="1">
              <a:lnSpc>
                <a:spcPct val="90000"/>
              </a:lnSpc>
              <a:defRPr/>
            </a:pPr>
            <a:r>
              <a:rPr lang="zh-CN" altLang="en-US" sz="2400" smtClean="0"/>
              <a:t>    建设工程施工工程量标价方式有两种：一种是工料单价方式；另一种是综合单价方式。</a:t>
            </a:r>
          </a:p>
          <a:p>
            <a:pPr eaLnBrk="1" hangingPunct="1">
              <a:lnSpc>
                <a:spcPct val="90000"/>
              </a:lnSpc>
              <a:defRPr/>
            </a:pPr>
            <a:r>
              <a:rPr lang="zh-CN" altLang="en-US" sz="2400" smtClean="0"/>
              <a:t>    ①按工料单价法计算标价。根据已审定的工程量，按定额的或市场的单价，逐项计算每个项目的合价，分别填人招标单位提供的工程量清单内，计算出全部工程直接费，再根据各项费率、税率，依次计算出间接费、计划利润及税金，得出工程总造价。</a:t>
            </a:r>
          </a:p>
          <a:p>
            <a:pPr eaLnBrk="1" hangingPunct="1">
              <a:lnSpc>
                <a:spcPct val="90000"/>
              </a:lnSpc>
              <a:defRPr/>
            </a:pPr>
            <a:r>
              <a:rPr lang="zh-CN" altLang="en-US" sz="2400" smtClean="0"/>
              <a:t>  ②按综合单价法计算标价。所填人工程量清单中的单价，应包括人工费、材料费、机械费、其他直接费、间接费、利润、税金以及材料差价及风险金等全部费用。将全部单价汇总后，即得出工程总造价。</a:t>
            </a: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p:txBody>
          <a:bodyPr/>
          <a:lstStyle/>
          <a:p>
            <a:pPr eaLnBrk="1" hangingPunct="1">
              <a:defRPr/>
            </a:pPr>
            <a:endParaRPr lang="zh-CN" altLang="zh-CN" smtClean="0"/>
          </a:p>
        </p:txBody>
      </p:sp>
      <p:sp>
        <p:nvSpPr>
          <p:cNvPr id="92163" name="Rectangle 3"/>
          <p:cNvSpPr>
            <a:spLocks noGrp="1" noChangeArrowheads="1"/>
          </p:cNvSpPr>
          <p:nvPr>
            <p:ph idx="1"/>
          </p:nvPr>
        </p:nvSpPr>
        <p:spPr/>
        <p:txBody>
          <a:bodyPr/>
          <a:lstStyle/>
          <a:p>
            <a:pPr eaLnBrk="1" hangingPunct="1">
              <a:lnSpc>
                <a:spcPct val="80000"/>
              </a:lnSpc>
              <a:defRPr/>
            </a:pPr>
            <a:r>
              <a:rPr lang="en-US" altLang="zh-CN" sz="2400" smtClean="0"/>
              <a:t>4</a:t>
            </a:r>
            <a:r>
              <a:rPr lang="zh-CN" altLang="en-US" sz="2400" smtClean="0"/>
              <a:t>．编制投标报价时应注意的问题</a:t>
            </a:r>
          </a:p>
          <a:p>
            <a:pPr eaLnBrk="1" hangingPunct="1">
              <a:lnSpc>
                <a:spcPct val="80000"/>
              </a:lnSpc>
              <a:defRPr/>
            </a:pPr>
            <a:r>
              <a:rPr lang="zh-CN" altLang="en-US" sz="2400" smtClean="0"/>
              <a:t>    工程量清单计价包括了按招标文件规定完成工程量清单所需的全部费用，包括分部分项工程量清单费、措施项目清单费、其他项目清单费、规费和税金。由于工程量清单计价规范在工程造价的计价程序、项目的划分和具体的计量规则上与传统的计价方式有较大的区别，因此，施工单位应注意以下问题。</a:t>
            </a:r>
          </a:p>
          <a:p>
            <a:pPr eaLnBrk="1" hangingPunct="1">
              <a:lnSpc>
                <a:spcPct val="80000"/>
              </a:lnSpc>
              <a:defRPr/>
            </a:pPr>
            <a:r>
              <a:rPr lang="zh-CN" altLang="en-US" sz="2400" smtClean="0"/>
              <a:t>    ①在推行工程量清单计价的初期，各施工单位应花一定的精力去吃透清单计价规范的各项规定，明确各清单项目所包含的工作内容和要求、各项费用的组成等，投标时仔细研究清单项目的描述，真正把自身的管理优势、技术优势、资源优势等落实到细微的清单项目报价中。</a:t>
            </a:r>
          </a:p>
          <a:p>
            <a:pPr eaLnBrk="1" hangingPunct="1">
              <a:lnSpc>
                <a:spcPct val="80000"/>
              </a:lnSpc>
              <a:defRPr/>
            </a:pPr>
            <a:r>
              <a:rPr lang="zh-CN" altLang="en-US" sz="2400" smtClean="0"/>
              <a:t>    </a:t>
            </a:r>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Fan</Template>
  <TotalTime>120</TotalTime>
  <Words>17549</Words>
  <Application>Microsoft PowerPoint</Application>
  <PresentationFormat>全屏显示(4:3)</PresentationFormat>
  <Paragraphs>858</Paragraphs>
  <Slides>131</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131</vt:i4>
      </vt:variant>
    </vt:vector>
  </HeadingPairs>
  <TitlesOfParts>
    <vt:vector size="136" baseType="lpstr">
      <vt:lpstr>Arial</vt:lpstr>
      <vt:lpstr>宋体</vt:lpstr>
      <vt:lpstr>Wingdings</vt:lpstr>
      <vt:lpstr>Calibri</vt:lpstr>
      <vt:lpstr>暗香扑面</vt:lpstr>
      <vt:lpstr>第2章物联网工程招投标</vt:lpstr>
      <vt:lpstr>工程案例 </vt:lpstr>
      <vt:lpstr>幻灯片 3</vt:lpstr>
      <vt:lpstr>幻灯片 4</vt:lpstr>
      <vt:lpstr>幻灯片 5</vt:lpstr>
      <vt:lpstr>幻灯片 6</vt:lpstr>
      <vt:lpstr>2.1招投标概述 </vt:lpstr>
      <vt:lpstr>幻灯片 8</vt:lpstr>
      <vt:lpstr>2.1.1招标投标的含义与作用 </vt:lpstr>
      <vt:lpstr>幻灯片 10</vt:lpstr>
      <vt:lpstr>幻灯片 11</vt:lpstr>
      <vt:lpstr>幻灯片 12</vt:lpstr>
      <vt:lpstr>幻灯片 13</vt:lpstr>
      <vt:lpstr>幻灯片 14</vt:lpstr>
      <vt:lpstr>2.1.2工程招标的范围和标准 </vt:lpstr>
      <vt:lpstr>幻灯片 16</vt:lpstr>
      <vt:lpstr>幻灯片 17</vt:lpstr>
      <vt:lpstr>2.1.2招投标的种类 </vt:lpstr>
      <vt:lpstr>幻灯片 19</vt:lpstr>
      <vt:lpstr>幻灯片 20</vt:lpstr>
      <vt:lpstr>幻灯片 21</vt:lpstr>
      <vt:lpstr>2.1.3招标投标的一般程序 </vt:lpstr>
      <vt:lpstr>幻灯片 23</vt:lpstr>
      <vt:lpstr>幻灯片 24</vt:lpstr>
      <vt:lpstr>幻灯片 25</vt:lpstr>
      <vt:lpstr>幻灯片 26</vt:lpstr>
      <vt:lpstr>幻灯片 27</vt:lpstr>
      <vt:lpstr>幻灯片 28</vt:lpstr>
      <vt:lpstr>幻灯片 29</vt:lpstr>
      <vt:lpstr>幻灯片 30</vt:lpstr>
      <vt:lpstr>2.2招标的程序 </vt:lpstr>
      <vt:lpstr>幻灯片 32</vt:lpstr>
      <vt:lpstr>2.2.2招标条件 </vt:lpstr>
      <vt:lpstr>幻灯片 34</vt:lpstr>
      <vt:lpstr>幻灯片 35</vt:lpstr>
      <vt:lpstr>2.2.3编制招标文件 </vt:lpstr>
      <vt:lpstr>幻灯片 37</vt:lpstr>
      <vt:lpstr>幻灯片 38</vt:lpstr>
      <vt:lpstr>幻灯片 39</vt:lpstr>
      <vt:lpstr>幻灯片 40</vt:lpstr>
      <vt:lpstr>幻灯片 41</vt:lpstr>
      <vt:lpstr>幻灯片 42</vt:lpstr>
      <vt:lpstr>幻灯片 43</vt:lpstr>
      <vt:lpstr>幻灯片 44</vt:lpstr>
      <vt:lpstr>2.2.4编制标底 </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2.2.5确认投标资格 </vt:lpstr>
      <vt:lpstr>幻灯片 63</vt:lpstr>
      <vt:lpstr>2.2.6开标、评标与定标 </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2.3投标的程序 </vt:lpstr>
      <vt:lpstr>2.3.1投标流程 </vt:lpstr>
      <vt:lpstr>投标工作程序如图2-2所示。</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 2.3.2投标申请 </vt:lpstr>
      <vt:lpstr>幻灯片 90</vt:lpstr>
      <vt:lpstr>2.3.3组建投标班子 </vt:lpstr>
      <vt:lpstr>幻灯片 92</vt:lpstr>
      <vt:lpstr>2.3.4现场勘查 </vt:lpstr>
      <vt:lpstr>幻灯片 94</vt:lpstr>
      <vt:lpstr>2.3.5投标文件的编制 </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2.3.6投标文件的递送 </vt:lpstr>
      <vt:lpstr>2.3.7参加开标会议 </vt:lpstr>
      <vt:lpstr>2.3.8签订合同 </vt:lpstr>
      <vt:lpstr>2.3.9附件：投标文件范本 </vt:lpstr>
      <vt:lpstr>幻灯片 115</vt:lpstr>
      <vt:lpstr>幻灯片 116</vt:lpstr>
      <vt:lpstr>2.3.9.4目录</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2.3.9.5内容索引</vt:lpstr>
      <vt:lpstr>小    结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xxw</dc:creator>
  <cp:lastModifiedBy>xxw</cp:lastModifiedBy>
  <cp:revision>12</cp:revision>
  <cp:lastPrinted>1601-01-01T00:00:00Z</cp:lastPrinted>
  <dcterms:created xsi:type="dcterms:W3CDTF">1601-01-01T00:00:00Z</dcterms:created>
  <dcterms:modified xsi:type="dcterms:W3CDTF">2017-12-14T19:05:21Z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