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6"/>
  </p:notesMasterIdLst>
  <p:sldIdLst>
    <p:sldId id="257" r:id="rId2"/>
    <p:sldId id="305" r:id="rId3"/>
    <p:sldId id="258" r:id="rId4"/>
    <p:sldId id="260" r:id="rId5"/>
    <p:sldId id="261" r:id="rId6"/>
    <p:sldId id="265" r:id="rId7"/>
    <p:sldId id="262" r:id="rId8"/>
    <p:sldId id="263" r:id="rId9"/>
    <p:sldId id="264" r:id="rId10"/>
    <p:sldId id="266" r:id="rId11"/>
    <p:sldId id="310" r:id="rId12"/>
    <p:sldId id="267" r:id="rId13"/>
    <p:sldId id="311" r:id="rId14"/>
    <p:sldId id="271" r:id="rId15"/>
    <p:sldId id="312" r:id="rId16"/>
    <p:sldId id="272" r:id="rId17"/>
    <p:sldId id="273" r:id="rId18"/>
    <p:sldId id="274" r:id="rId19"/>
    <p:sldId id="269" r:id="rId20"/>
    <p:sldId id="323" r:id="rId21"/>
    <p:sldId id="270" r:id="rId22"/>
    <p:sldId id="275" r:id="rId23"/>
    <p:sldId id="276" r:id="rId24"/>
    <p:sldId id="317" r:id="rId25"/>
    <p:sldId id="277" r:id="rId26"/>
    <p:sldId id="278" r:id="rId27"/>
    <p:sldId id="279" r:id="rId28"/>
    <p:sldId id="280" r:id="rId29"/>
    <p:sldId id="281" r:id="rId30"/>
    <p:sldId id="282" r:id="rId31"/>
    <p:sldId id="319" r:id="rId32"/>
    <p:sldId id="320" r:id="rId33"/>
    <p:sldId id="283" r:id="rId34"/>
    <p:sldId id="285" r:id="rId35"/>
    <p:sldId id="286" r:id="rId36"/>
    <p:sldId id="287" r:id="rId37"/>
    <p:sldId id="288" r:id="rId38"/>
    <p:sldId id="290" r:id="rId39"/>
    <p:sldId id="291" r:id="rId40"/>
    <p:sldId id="313" r:id="rId41"/>
    <p:sldId id="316" r:id="rId42"/>
    <p:sldId id="314" r:id="rId43"/>
    <p:sldId id="321" r:id="rId44"/>
    <p:sldId id="315" r:id="rId4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30" autoAdjust="0"/>
    <p:restoredTop sz="84302" autoAdjust="0"/>
  </p:normalViewPr>
  <p:slideViewPr>
    <p:cSldViewPr>
      <p:cViewPr>
        <p:scale>
          <a:sx n="100" d="100"/>
          <a:sy n="100" d="100"/>
        </p:scale>
        <p:origin x="1720" y="-224"/>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98FFBC7-C741-487B-BAD4-2F51C5C6659F}" type="slidenum">
              <a:rPr lang="zh-CN" altLang="en-US"/>
              <a:pPr/>
              <a:t>‹#›</a:t>
            </a:fld>
            <a:endParaRPr lang="zh-CN" altLang="en-US"/>
          </a:p>
        </p:txBody>
      </p:sp>
    </p:spTree>
    <p:extLst>
      <p:ext uri="{BB962C8B-B14F-4D97-AF65-F5344CB8AC3E}">
        <p14:creationId xmlns:p14="http://schemas.microsoft.com/office/powerpoint/2010/main" val="5511104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5</a:t>
            </a:fld>
            <a:endParaRPr lang="zh-CN" altLang="en-US"/>
          </a:p>
        </p:txBody>
      </p:sp>
    </p:spTree>
    <p:extLst>
      <p:ext uri="{BB962C8B-B14F-4D97-AF65-F5344CB8AC3E}">
        <p14:creationId xmlns:p14="http://schemas.microsoft.com/office/powerpoint/2010/main" val="416128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7</a:t>
            </a:fld>
            <a:endParaRPr lang="zh-CN" altLang="en-US"/>
          </a:p>
        </p:txBody>
      </p:sp>
    </p:spTree>
    <p:extLst>
      <p:ext uri="{BB962C8B-B14F-4D97-AF65-F5344CB8AC3E}">
        <p14:creationId xmlns:p14="http://schemas.microsoft.com/office/powerpoint/2010/main" val="1200068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19</a:t>
            </a:fld>
            <a:endParaRPr lang="zh-CN" altLang="en-US"/>
          </a:p>
        </p:txBody>
      </p:sp>
    </p:spTree>
    <p:extLst>
      <p:ext uri="{BB962C8B-B14F-4D97-AF65-F5344CB8AC3E}">
        <p14:creationId xmlns:p14="http://schemas.microsoft.com/office/powerpoint/2010/main" val="377505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30</a:t>
            </a:fld>
            <a:endParaRPr lang="zh-CN" altLang="en-US"/>
          </a:p>
        </p:txBody>
      </p:sp>
    </p:spTree>
    <p:extLst>
      <p:ext uri="{BB962C8B-B14F-4D97-AF65-F5344CB8AC3E}">
        <p14:creationId xmlns:p14="http://schemas.microsoft.com/office/powerpoint/2010/main" val="1066732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5359E5CC-9384-469C-985B-10AB5BD37191}" type="slidenum">
              <a:rPr lang="zh-CN" altLang="en-US" smtClean="0"/>
              <a:pPr/>
              <a:t>‹#›</a:t>
            </a:fld>
            <a:endParaRPr lang="en-US" altLang="zh-CN"/>
          </a:p>
        </p:txBody>
      </p:sp>
    </p:spTree>
    <p:extLst>
      <p:ext uri="{BB962C8B-B14F-4D97-AF65-F5344CB8AC3E}">
        <p14:creationId xmlns:p14="http://schemas.microsoft.com/office/powerpoint/2010/main" val="5259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C6C9A11E-F8D2-410C-86E8-15C8B4D6DC89}" type="slidenum">
              <a:rPr lang="zh-CN" altLang="en-US" smtClean="0"/>
              <a:pPr/>
              <a:t>‹#›</a:t>
            </a:fld>
            <a:endParaRPr lang="en-US" altLang="zh-CN"/>
          </a:p>
        </p:txBody>
      </p:sp>
    </p:spTree>
    <p:extLst>
      <p:ext uri="{BB962C8B-B14F-4D97-AF65-F5344CB8AC3E}">
        <p14:creationId xmlns:p14="http://schemas.microsoft.com/office/powerpoint/2010/main" val="2907196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F800B68-B7B2-4185-B79D-757D2AD667C3}" type="slidenum">
              <a:rPr lang="zh-CN" altLang="en-US" smtClean="0"/>
              <a:pPr/>
              <a:t>‹#›</a:t>
            </a:fld>
            <a:endParaRPr lang="en-US" altLang="zh-CN"/>
          </a:p>
        </p:txBody>
      </p:sp>
    </p:spTree>
    <p:extLst>
      <p:ext uri="{BB962C8B-B14F-4D97-AF65-F5344CB8AC3E}">
        <p14:creationId xmlns:p14="http://schemas.microsoft.com/office/powerpoint/2010/main" val="133053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E75F972F-E5DA-423A-BCBB-BB9EC3C1E0D0}" type="slidenum">
              <a:rPr lang="zh-CN" altLang="en-US" smtClean="0"/>
              <a:pPr/>
              <a:t>‹#›</a:t>
            </a:fld>
            <a:endParaRPr lang="en-US" altLang="zh-CN"/>
          </a:p>
        </p:txBody>
      </p:sp>
    </p:spTree>
    <p:extLst>
      <p:ext uri="{BB962C8B-B14F-4D97-AF65-F5344CB8AC3E}">
        <p14:creationId xmlns:p14="http://schemas.microsoft.com/office/powerpoint/2010/main" val="2037340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49A2B96-EB37-4B8D-8760-DD7538AC9801}" type="slidenum">
              <a:rPr lang="zh-CN" altLang="en-US" smtClean="0"/>
              <a:pPr/>
              <a:t>‹#›</a:t>
            </a:fld>
            <a:endParaRPr lang="en-US" altLang="zh-CN"/>
          </a:p>
        </p:txBody>
      </p:sp>
    </p:spTree>
    <p:extLst>
      <p:ext uri="{BB962C8B-B14F-4D97-AF65-F5344CB8AC3E}">
        <p14:creationId xmlns:p14="http://schemas.microsoft.com/office/powerpoint/2010/main" val="55347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D6637587-96F4-4440-A2F6-67EB5978611D}" type="slidenum">
              <a:rPr lang="zh-CN" altLang="en-US" smtClean="0"/>
              <a:pPr/>
              <a:t>‹#›</a:t>
            </a:fld>
            <a:endParaRPr lang="en-US" altLang="zh-CN"/>
          </a:p>
        </p:txBody>
      </p:sp>
    </p:spTree>
    <p:extLst>
      <p:ext uri="{BB962C8B-B14F-4D97-AF65-F5344CB8AC3E}">
        <p14:creationId xmlns:p14="http://schemas.microsoft.com/office/powerpoint/2010/main" val="1969898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DD3FB877-DB9C-4AD8-8E5F-5B76EA7F74F1}" type="slidenum">
              <a:rPr lang="zh-CN" altLang="en-US" smtClean="0"/>
              <a:pPr/>
              <a:t>‹#›</a:t>
            </a:fld>
            <a:endParaRPr lang="en-US" altLang="zh-CN"/>
          </a:p>
        </p:txBody>
      </p:sp>
    </p:spTree>
    <p:extLst>
      <p:ext uri="{BB962C8B-B14F-4D97-AF65-F5344CB8AC3E}">
        <p14:creationId xmlns:p14="http://schemas.microsoft.com/office/powerpoint/2010/main" val="2527788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BD162BC0-B1B0-46A3-B9DB-6B9F29EBAA4B}" type="slidenum">
              <a:rPr lang="zh-CN" altLang="en-US" smtClean="0"/>
              <a:pPr/>
              <a:t>‹#›</a:t>
            </a:fld>
            <a:endParaRPr lang="en-US" altLang="zh-CN"/>
          </a:p>
        </p:txBody>
      </p:sp>
    </p:spTree>
    <p:extLst>
      <p:ext uri="{BB962C8B-B14F-4D97-AF65-F5344CB8AC3E}">
        <p14:creationId xmlns:p14="http://schemas.microsoft.com/office/powerpoint/2010/main" val="1036442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84878994-6F9D-4E54-905B-54272DB684EC}" type="slidenum">
              <a:rPr lang="zh-CN" altLang="en-US" smtClean="0"/>
              <a:pPr/>
              <a:t>‹#›</a:t>
            </a:fld>
            <a:endParaRPr lang="en-US" altLang="zh-CN"/>
          </a:p>
        </p:txBody>
      </p:sp>
    </p:spTree>
    <p:extLst>
      <p:ext uri="{BB962C8B-B14F-4D97-AF65-F5344CB8AC3E}">
        <p14:creationId xmlns:p14="http://schemas.microsoft.com/office/powerpoint/2010/main" val="180018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E3D50D78-EF2B-4AE1-8F3C-513D474F5680}" type="slidenum">
              <a:rPr lang="zh-CN" altLang="en-US" smtClean="0"/>
              <a:pPr/>
              <a:t>‹#›</a:t>
            </a:fld>
            <a:endParaRPr lang="en-US" altLang="zh-CN"/>
          </a:p>
        </p:txBody>
      </p:sp>
    </p:spTree>
    <p:extLst>
      <p:ext uri="{BB962C8B-B14F-4D97-AF65-F5344CB8AC3E}">
        <p14:creationId xmlns:p14="http://schemas.microsoft.com/office/powerpoint/2010/main" val="335557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63943D66-C48C-4206-80E6-C6BB63E07D6F}" type="slidenum">
              <a:rPr lang="zh-CN" altLang="en-US" smtClean="0"/>
              <a:pPr/>
              <a:t>‹#›</a:t>
            </a:fld>
            <a:endParaRPr lang="en-US" altLang="zh-CN"/>
          </a:p>
        </p:txBody>
      </p:sp>
    </p:spTree>
    <p:extLst>
      <p:ext uri="{BB962C8B-B14F-4D97-AF65-F5344CB8AC3E}">
        <p14:creationId xmlns:p14="http://schemas.microsoft.com/office/powerpoint/2010/main" val="246924041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6B2AFF-E859-424F-AC20-DB12F9D73BE5}" type="slidenum">
              <a:rPr lang="zh-CN" altLang="en-US" smtClean="0"/>
              <a:pPr/>
              <a:t>‹#›</a:t>
            </a:fld>
            <a:endParaRPr lang="en-US" altLang="zh-CN"/>
          </a:p>
        </p:txBody>
      </p:sp>
    </p:spTree>
    <p:extLst>
      <p:ext uri="{BB962C8B-B14F-4D97-AF65-F5344CB8AC3E}">
        <p14:creationId xmlns:p14="http://schemas.microsoft.com/office/powerpoint/2010/main" val="417629436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latin typeface="Arial Unicode MS" pitchFamily="34" charset="-122"/>
                <a:ea typeface="Arial Unicode MS" pitchFamily="34" charset="-122"/>
                <a:cs typeface="Arial Unicode MS" pitchFamily="34" charset="-122"/>
              </a:rPr>
              <a:t>Unit 2 Foreign Exchange Rates and Markets</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lstStyle/>
          <a:p>
            <a:pPr marL="514350" indent="-514350">
              <a:buNone/>
            </a:pPr>
            <a:r>
              <a:rPr lang="en-US" altLang="zh-CN" b="1" dirty="0" smtClean="0">
                <a:latin typeface="Arial" pitchFamily="34" charset="0"/>
                <a:cs typeface="Arial" pitchFamily="34" charset="0"/>
              </a:rPr>
              <a:t>Lead-in questions: </a:t>
            </a:r>
          </a:p>
          <a:p>
            <a:pPr marL="514350" indent="-514350">
              <a:buNone/>
            </a:pPr>
            <a:r>
              <a:rPr lang="en-US" altLang="zh-CN" dirty="0" smtClean="0">
                <a:latin typeface="Arial" pitchFamily="34" charset="0"/>
                <a:cs typeface="Arial" pitchFamily="34" charset="0"/>
              </a:rPr>
              <a:t>1. </a:t>
            </a:r>
            <a:r>
              <a:rPr lang="en-US" altLang="zh-CN" sz="2800" dirty="0" smtClean="0">
                <a:latin typeface="Arial" pitchFamily="34" charset="0"/>
                <a:cs typeface="Arial" pitchFamily="34" charset="0"/>
              </a:rPr>
              <a:t>Under what circumstances do you  need some foreign currencies?</a:t>
            </a:r>
          </a:p>
          <a:p>
            <a:pPr marL="514350" indent="-514350">
              <a:buNone/>
            </a:pPr>
            <a:r>
              <a:rPr lang="en-US" altLang="zh-CN" sz="2800" dirty="0" smtClean="0">
                <a:latin typeface="Arial" pitchFamily="34" charset="0"/>
                <a:cs typeface="Arial" pitchFamily="34" charset="0"/>
              </a:rPr>
              <a:t>2. Why timing is important in buying a foreign currency?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7. What is essential if the fixed exchange system is to function satisfactorily?</a:t>
            </a:r>
          </a:p>
          <a:p>
            <a:pPr>
              <a:buNone/>
            </a:pPr>
            <a:r>
              <a:rPr lang="en-US" altLang="zh-CN" sz="2800" dirty="0" smtClean="0">
                <a:latin typeface="Arial Unicode MS" pitchFamily="34" charset="-122"/>
                <a:ea typeface="Arial Unicode MS" pitchFamily="34" charset="-122"/>
                <a:cs typeface="Arial Unicode MS" pitchFamily="34" charset="-122"/>
              </a:rPr>
              <a:t>   It is essential that all countries under the fixed exchange  regime should ensure that they do not let their interest rates, inflation rates and monetary expansion rates move too far out of line with those prevailing elsewhere within the regime.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87152"/>
          </a:xfrm>
        </p:spPr>
        <p:txBody>
          <a:bodyPr>
            <a:normAutofit fontScale="90000"/>
          </a:bodyPr>
          <a:lstStyle/>
          <a:p>
            <a:endParaRPr lang="zh-CN" altLang="en-US"/>
          </a:p>
        </p:txBody>
      </p:sp>
      <p:sp>
        <p:nvSpPr>
          <p:cNvPr id="3" name="内容占位符 2"/>
          <p:cNvSpPr>
            <a:spLocks noGrp="1"/>
          </p:cNvSpPr>
          <p:nvPr>
            <p:ph idx="1"/>
          </p:nvPr>
        </p:nvSpPr>
        <p:spPr>
          <a:xfrm>
            <a:off x="76200" y="1412776"/>
            <a:ext cx="7772400" cy="4683224"/>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8.What is the main flaw of floating rates system?</a:t>
            </a:r>
          </a:p>
          <a:p>
            <a:pPr>
              <a:buNone/>
            </a:pPr>
            <a:r>
              <a:rPr lang="en-US" altLang="zh-CN" sz="2800" dirty="0" smtClean="0">
                <a:latin typeface="Arial Unicode MS" pitchFamily="34" charset="-122"/>
                <a:ea typeface="Arial Unicode MS" pitchFamily="34" charset="-122"/>
                <a:cs typeface="Arial Unicode MS" pitchFamily="34" charset="-122"/>
              </a:rPr>
              <a:t>  The main flaw of floating rates system is that floating rates might discourage international trade and investment. </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731168"/>
          </a:xfrm>
        </p:spPr>
        <p:txBody>
          <a:bodyPr>
            <a:normAutofit fontScale="90000"/>
          </a:bodyPr>
          <a:lstStyle/>
          <a:p>
            <a:r>
              <a:rPr lang="en-US" altLang="zh-CN" dirty="0" smtClean="0">
                <a:latin typeface="Arial Unicode MS" pitchFamily="34" charset="-122"/>
                <a:ea typeface="Arial Unicode MS" pitchFamily="34" charset="-122"/>
                <a:cs typeface="Arial Unicode MS" pitchFamily="34" charset="-122"/>
              </a:rPr>
              <a:t>Vocabulary in Context</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0" y="1484784"/>
            <a:ext cx="7772400" cy="5760640"/>
          </a:xfrm>
        </p:spPr>
        <p:txBody>
          <a:bodyPr/>
          <a:lstStyle/>
          <a:p>
            <a:pPr>
              <a:buNone/>
            </a:pPr>
            <a:r>
              <a:rPr lang="en-US" altLang="zh-CN" dirty="0" smtClean="0">
                <a:latin typeface="Arial Unicode MS" pitchFamily="34" charset="-122"/>
                <a:ea typeface="Arial Unicode MS" pitchFamily="34" charset="-122"/>
                <a:cs typeface="Arial Unicode MS" pitchFamily="34" charset="-122"/>
              </a:rPr>
              <a:t>1. </a:t>
            </a:r>
            <a:r>
              <a:rPr lang="en-US" altLang="zh-CN" sz="2800" dirty="0" smtClean="0">
                <a:latin typeface="Arial Unicode MS" pitchFamily="34" charset="-122"/>
                <a:ea typeface="Arial Unicode MS" pitchFamily="34" charset="-122"/>
                <a:cs typeface="Arial Unicode MS" pitchFamily="34" charset="-122"/>
              </a:rPr>
              <a:t>Foreign exchange is the act of </a:t>
            </a:r>
            <a:r>
              <a:rPr lang="en-US" altLang="zh-CN" sz="2800" i="1" dirty="0" smtClean="0">
                <a:latin typeface="Arial Unicode MS" pitchFamily="34" charset="-122"/>
                <a:ea typeface="Arial Unicode MS" pitchFamily="34" charset="-122"/>
                <a:cs typeface="Arial Unicode MS" pitchFamily="34" charset="-122"/>
              </a:rPr>
              <a:t>converting</a:t>
            </a:r>
            <a:r>
              <a:rPr lang="en-US" altLang="zh-CN" sz="2800" dirty="0" smtClean="0">
                <a:latin typeface="Arial Unicode MS" pitchFamily="34" charset="-122"/>
                <a:ea typeface="Arial Unicode MS" pitchFamily="34" charset="-122"/>
                <a:cs typeface="Arial Unicode MS" pitchFamily="34" charset="-122"/>
              </a:rPr>
              <a:t> the currency of one country into the currency of another.</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Foreign exchange is the act of </a:t>
            </a:r>
            <a:r>
              <a:rPr lang="en-US" altLang="zh-CN" sz="2800" b="1" dirty="0" smtClean="0">
                <a:solidFill>
                  <a:srgbClr val="FF0000"/>
                </a:solidFill>
                <a:latin typeface="Arial Unicode MS" pitchFamily="34" charset="-122"/>
                <a:ea typeface="Arial Unicode MS" pitchFamily="34" charset="-122"/>
                <a:cs typeface="Arial Unicode MS" pitchFamily="34" charset="-122"/>
              </a:rPr>
              <a:t>changing</a:t>
            </a:r>
            <a:r>
              <a:rPr lang="en-US" altLang="zh-CN" sz="2800" dirty="0" smtClean="0">
                <a:latin typeface="Arial Unicode MS" pitchFamily="34" charset="-122"/>
                <a:ea typeface="Arial Unicode MS" pitchFamily="34" charset="-122"/>
                <a:cs typeface="Arial Unicode MS" pitchFamily="34" charset="-122"/>
              </a:rPr>
              <a:t> the currency of one country into the currency of another.</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659160"/>
          </a:xfrm>
        </p:spPr>
        <p:txBody>
          <a:bodyPr>
            <a:normAutofit fontScale="90000"/>
          </a:bodyPr>
          <a:lstStyle/>
          <a:p>
            <a:endParaRPr lang="zh-CN" altLang="en-US" dirty="0"/>
          </a:p>
        </p:txBody>
      </p:sp>
      <p:sp>
        <p:nvSpPr>
          <p:cNvPr id="3" name="内容占位符 2"/>
          <p:cNvSpPr>
            <a:spLocks noGrp="1"/>
          </p:cNvSpPr>
          <p:nvPr>
            <p:ph idx="1"/>
          </p:nvPr>
        </p:nvSpPr>
        <p:spPr>
          <a:xfrm>
            <a:off x="76200" y="1700808"/>
            <a:ext cx="7772400" cy="4395192"/>
          </a:xfrm>
        </p:spPr>
        <p:txBody>
          <a:bodyPr>
            <a:normAutofit fontScale="92500" lnSpcReduction="20000"/>
          </a:bodyPr>
          <a:lstStyle/>
          <a:p>
            <a:pPr>
              <a:buNone/>
            </a:pPr>
            <a:r>
              <a:rPr lang="en-US" altLang="zh-CN" sz="2800" dirty="0" smtClean="0">
                <a:latin typeface="Arial Unicode MS" pitchFamily="34" charset="-122"/>
                <a:ea typeface="Arial Unicode MS" pitchFamily="34" charset="-122"/>
                <a:cs typeface="Arial Unicode MS" pitchFamily="34" charset="-122"/>
              </a:rPr>
              <a:t>2. The </a:t>
            </a:r>
            <a:r>
              <a:rPr lang="en-US" altLang="zh-CN" sz="2800" dirty="0" err="1" smtClean="0">
                <a:latin typeface="Arial Unicode MS" pitchFamily="34" charset="-122"/>
                <a:ea typeface="Arial Unicode MS" pitchFamily="34" charset="-122"/>
                <a:cs typeface="Arial Unicode MS" pitchFamily="34" charset="-122"/>
              </a:rPr>
              <a:t>forex</a:t>
            </a:r>
            <a:r>
              <a:rPr lang="en-US" altLang="zh-CN" sz="2800" dirty="0" smtClean="0">
                <a:latin typeface="Arial Unicode MS" pitchFamily="34" charset="-122"/>
                <a:ea typeface="Arial Unicode MS" pitchFamily="34" charset="-122"/>
                <a:cs typeface="Arial Unicode MS" pitchFamily="34" charset="-122"/>
              </a:rPr>
              <a:t> markets play a central role in </a:t>
            </a:r>
            <a:r>
              <a:rPr lang="en-US" altLang="zh-CN" sz="2800" i="1" dirty="0" smtClean="0">
                <a:latin typeface="Arial Unicode MS" pitchFamily="34" charset="-122"/>
                <a:ea typeface="Arial Unicode MS" pitchFamily="34" charset="-122"/>
                <a:cs typeface="Arial Unicode MS" pitchFamily="34" charset="-122"/>
              </a:rPr>
              <a:t>facilitating</a:t>
            </a:r>
            <a:r>
              <a:rPr lang="en-US" altLang="zh-CN" sz="2800" dirty="0" smtClean="0">
                <a:latin typeface="Arial Unicode MS" pitchFamily="34" charset="-122"/>
                <a:ea typeface="Arial Unicode MS" pitchFamily="34" charset="-122"/>
                <a:cs typeface="Arial Unicode MS" pitchFamily="34" charset="-122"/>
              </a:rPr>
              <a:t> international trade, and their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smooth functioning is essential for the expansion of trade and investment.</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a:t>
            </a:r>
            <a:r>
              <a:rPr lang="en-US" altLang="zh-CN" sz="2800" dirty="0" err="1" smtClean="0">
                <a:latin typeface="Arial Unicode MS" pitchFamily="34" charset="-122"/>
                <a:ea typeface="Arial Unicode MS" pitchFamily="34" charset="-122"/>
                <a:cs typeface="Arial Unicode MS" pitchFamily="34" charset="-122"/>
              </a:rPr>
              <a:t>forex</a:t>
            </a:r>
            <a:r>
              <a:rPr lang="en-US" altLang="zh-CN" sz="2800" dirty="0" smtClean="0">
                <a:latin typeface="Arial Unicode MS" pitchFamily="34" charset="-122"/>
                <a:ea typeface="Arial Unicode MS" pitchFamily="34" charset="-122"/>
                <a:cs typeface="Arial Unicode MS" pitchFamily="34" charset="-122"/>
              </a:rPr>
              <a:t> markets play a central role in </a:t>
            </a:r>
            <a:r>
              <a:rPr lang="en-US" altLang="zh-CN" sz="2800" b="1" dirty="0" smtClean="0">
                <a:solidFill>
                  <a:srgbClr val="FF0000"/>
                </a:solidFill>
                <a:latin typeface="Arial Unicode MS" pitchFamily="34" charset="-122"/>
                <a:ea typeface="Arial Unicode MS" pitchFamily="34" charset="-122"/>
                <a:cs typeface="Arial Unicode MS" pitchFamily="34" charset="-122"/>
              </a:rPr>
              <a:t>promoting </a:t>
            </a:r>
            <a:r>
              <a:rPr lang="en-US" altLang="zh-CN" sz="2800" i="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international trade, and their  smooth functioning is essential for the expansion of trade and investment.</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latin typeface="Arial Unicode MS" pitchFamily="34" charset="-122"/>
              <a:ea typeface="Arial Unicode MS" pitchFamily="34" charset="-122"/>
              <a:cs typeface="Arial Unicode MS" pitchFamily="34" charset="-122"/>
            </a:endParaRPr>
          </a:p>
          <a:p>
            <a:pPr>
              <a:buNone/>
            </a:pPr>
            <a:endParaRPr lang="zh-CN" altLang="zh-CN" dirty="0" smtClean="0">
              <a:latin typeface="Arial Unicode MS" pitchFamily="34" charset="-122"/>
              <a:ea typeface="Arial Unicode MS" pitchFamily="34" charset="-122"/>
              <a:cs typeface="Arial Unicode MS" pitchFamily="34" charset="-122"/>
            </a:endParaRPr>
          </a:p>
          <a:p>
            <a:pPr>
              <a:buNone/>
            </a:pPr>
            <a:r>
              <a:rPr lang="en-US" altLang="zh-CN" dirty="0" smtClean="0">
                <a:latin typeface="Arial Unicode MS" pitchFamily="34" charset="-122"/>
                <a:ea typeface="Arial Unicode MS" pitchFamily="34" charset="-122"/>
                <a:cs typeface="Arial Unicode MS" pitchFamily="34" charset="-122"/>
              </a:rPr>
              <a:t>. </a:t>
            </a:r>
            <a:endParaRPr lang="zh-CN" altLang="zh-CN" dirty="0" smtClean="0">
              <a:latin typeface="Arial Unicode MS" pitchFamily="34" charset="-122"/>
              <a:ea typeface="Arial Unicode MS" pitchFamily="34" charset="-122"/>
              <a:cs typeface="Arial Unicode MS" pitchFamily="34" charset="-122"/>
            </a:endParaRP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5719"/>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403304"/>
          </a:xfrm>
        </p:spPr>
        <p:txBody>
          <a:bodyPr/>
          <a:lstStyle/>
          <a:p>
            <a:pPr>
              <a:buNone/>
            </a:pPr>
            <a:endParaRPr lang="en-US" altLang="zh-CN" dirty="0" smtClean="0">
              <a:latin typeface="Arial Unicode MS" pitchFamily="34" charset="-122"/>
              <a:ea typeface="Arial Unicode MS" pitchFamily="34" charset="-122"/>
              <a:cs typeface="Arial Unicode MS" pitchFamily="34" charset="-122"/>
            </a:endParaRPr>
          </a:p>
          <a:p>
            <a:pPr>
              <a:buNone/>
            </a:pPr>
            <a:r>
              <a:rPr lang="en-US" altLang="zh-CN" dirty="0" smtClean="0">
                <a:latin typeface="Arial Unicode MS" pitchFamily="34" charset="-122"/>
                <a:ea typeface="Arial Unicode MS" pitchFamily="34" charset="-122"/>
                <a:cs typeface="Arial Unicode MS" pitchFamily="34" charset="-122"/>
              </a:rPr>
              <a:t>3. </a:t>
            </a:r>
            <a:r>
              <a:rPr lang="en-US" altLang="zh-CN" sz="2800" dirty="0" smtClean="0">
                <a:latin typeface="Arial Unicode MS" pitchFamily="34" charset="-122"/>
                <a:ea typeface="Arial Unicode MS" pitchFamily="34" charset="-122"/>
                <a:cs typeface="Arial Unicode MS" pitchFamily="34" charset="-122"/>
              </a:rPr>
              <a:t>Inconsistencies between exchange rates, if they appeared, would quickly be </a:t>
            </a:r>
            <a:r>
              <a:rPr lang="en-US" altLang="zh-CN" sz="2800" i="1" dirty="0" smtClean="0">
                <a:latin typeface="Arial Unicode MS" pitchFamily="34" charset="-122"/>
                <a:ea typeface="Arial Unicode MS" pitchFamily="34" charset="-122"/>
                <a:cs typeface="Arial Unicode MS" pitchFamily="34" charset="-122"/>
              </a:rPr>
              <a:t>exploited</a:t>
            </a:r>
            <a:r>
              <a:rPr lang="en-US" altLang="zh-CN" sz="2800" dirty="0" smtClean="0">
                <a:latin typeface="Arial Unicode MS" pitchFamily="34" charset="-122"/>
                <a:ea typeface="Arial Unicode MS" pitchFamily="34" charset="-122"/>
                <a:cs typeface="Arial Unicode MS" pitchFamily="34" charset="-122"/>
              </a:rPr>
              <a:t> by a process known as arbitrage. Inconsistencies between exchange rates, if they appeared, would quickly be </a:t>
            </a:r>
            <a:r>
              <a:rPr lang="en-US" altLang="zh-CN" sz="2800" b="1" dirty="0" smtClean="0">
                <a:solidFill>
                  <a:srgbClr val="FF0000"/>
                </a:solidFill>
                <a:latin typeface="Arial Unicode MS" pitchFamily="34" charset="-122"/>
                <a:ea typeface="Arial Unicode MS" pitchFamily="34" charset="-122"/>
                <a:cs typeface="Arial Unicode MS" pitchFamily="34" charset="-122"/>
              </a:rPr>
              <a:t>taken advantage of </a:t>
            </a:r>
            <a:r>
              <a:rPr lang="en-US" altLang="zh-CN" sz="2800" dirty="0" smtClean="0">
                <a:latin typeface="Arial Unicode MS" pitchFamily="34" charset="-122"/>
                <a:ea typeface="Arial Unicode MS" pitchFamily="34" charset="-122"/>
                <a:cs typeface="Arial Unicode MS" pitchFamily="34" charset="-122"/>
              </a:rPr>
              <a:t>by a process known as arbitrage.</a:t>
            </a:r>
            <a:endParaRPr lang="zh-CN"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15144"/>
          </a:xfrm>
        </p:spPr>
        <p:txBody>
          <a:bodyPr>
            <a:normAutofit fontScale="90000"/>
          </a:bodyPr>
          <a:lstStyle/>
          <a:p>
            <a:endParaRPr lang="zh-CN" altLang="en-US" dirty="0"/>
          </a:p>
        </p:txBody>
      </p:sp>
      <p:sp>
        <p:nvSpPr>
          <p:cNvPr id="3" name="内容占位符 2"/>
          <p:cNvSpPr>
            <a:spLocks noGrp="1"/>
          </p:cNvSpPr>
          <p:nvPr>
            <p:ph idx="1"/>
          </p:nvPr>
        </p:nvSpPr>
        <p:spPr>
          <a:xfrm>
            <a:off x="76200" y="1628800"/>
            <a:ext cx="7772400" cy="446720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4. Forward contracts can reduce or eliminate the risk of </a:t>
            </a:r>
            <a:r>
              <a:rPr lang="en-US" altLang="zh-CN" sz="2800" i="1" dirty="0" smtClean="0">
                <a:latin typeface="Arial Unicode MS" pitchFamily="34" charset="-122"/>
                <a:ea typeface="Arial Unicode MS" pitchFamily="34" charset="-122"/>
                <a:cs typeface="Arial Unicode MS" pitchFamily="34" charset="-122"/>
              </a:rPr>
              <a:t>adverse</a:t>
            </a:r>
            <a:r>
              <a:rPr lang="en-US" altLang="zh-CN" sz="2800" dirty="0" smtClean="0">
                <a:latin typeface="Arial Unicode MS" pitchFamily="34" charset="-122"/>
                <a:ea typeface="Arial Unicode MS" pitchFamily="34" charset="-122"/>
                <a:cs typeface="Arial Unicode MS" pitchFamily="34" charset="-122"/>
              </a:rPr>
              <a:t> movements in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exchange rates, which may upset the profitability of importers and exporters.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Forward contracts can reduce or eliminate the risk of </a:t>
            </a:r>
            <a:r>
              <a:rPr lang="en-US" altLang="zh-CN" sz="2800" b="1" dirty="0" smtClean="0">
                <a:solidFill>
                  <a:srgbClr val="FF0000"/>
                </a:solidFill>
                <a:latin typeface="Arial Unicode MS" pitchFamily="34" charset="-122"/>
                <a:ea typeface="Arial Unicode MS" pitchFamily="34" charset="-122"/>
                <a:cs typeface="Arial Unicode MS" pitchFamily="34" charset="-122"/>
              </a:rPr>
              <a:t>unfavorable</a:t>
            </a:r>
            <a:r>
              <a:rPr lang="en-US" altLang="zh-CN" sz="2800" i="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movements in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exchange rates, which may upset the profitability of importers and exporters.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en-US" dirty="0" smtClean="0">
              <a:latin typeface="Arial Unicode MS" pitchFamily="34" charset="-122"/>
              <a:ea typeface="Arial Unicode MS" pitchFamily="34" charset="-122"/>
              <a:cs typeface="Arial Unicode MS" pitchFamily="34" charset="-122"/>
            </a:endParaRP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904656"/>
          </a:xfrm>
        </p:spPr>
        <p:txBody>
          <a:bodyPr/>
          <a:lstStyle/>
          <a:p>
            <a:pPr>
              <a:buNone/>
            </a:pPr>
            <a:endParaRPr lang="en-US" altLang="zh-CN" dirty="0" smtClean="0">
              <a:latin typeface="Arial Unicode MS" pitchFamily="34" charset="-122"/>
              <a:ea typeface="Arial Unicode MS" pitchFamily="34" charset="-122"/>
              <a:cs typeface="Arial Unicode MS" pitchFamily="34" charset="-122"/>
            </a:endParaRPr>
          </a:p>
          <a:p>
            <a:pPr>
              <a:buNone/>
            </a:pPr>
            <a:r>
              <a:rPr lang="en-US" altLang="zh-CN" dirty="0" smtClean="0">
                <a:latin typeface="Arial Unicode MS" pitchFamily="34" charset="-122"/>
                <a:ea typeface="Arial Unicode MS" pitchFamily="34" charset="-122"/>
                <a:cs typeface="Arial Unicode MS" pitchFamily="34" charset="-122"/>
              </a:rPr>
              <a:t>5.</a:t>
            </a:r>
            <a:r>
              <a:rPr lang="en-US" altLang="zh-CN" dirty="0" smtClean="0"/>
              <a:t> </a:t>
            </a:r>
            <a:r>
              <a:rPr lang="en-US" altLang="zh-CN" sz="2800" dirty="0" smtClean="0">
                <a:latin typeface="Arial Unicode MS" pitchFamily="34" charset="-122"/>
                <a:ea typeface="Arial Unicode MS" pitchFamily="34" charset="-122"/>
                <a:cs typeface="Arial Unicode MS" pitchFamily="34" charset="-122"/>
              </a:rPr>
              <a:t>Like arbitrage, speculation on </a:t>
            </a:r>
            <a:r>
              <a:rPr lang="en-US" altLang="zh-CN" sz="2800" dirty="0" err="1" smtClean="0">
                <a:latin typeface="Arial Unicode MS" pitchFamily="34" charset="-122"/>
                <a:ea typeface="Arial Unicode MS" pitchFamily="34" charset="-122"/>
                <a:cs typeface="Arial Unicode MS" pitchFamily="34" charset="-122"/>
              </a:rPr>
              <a:t>forex</a:t>
            </a:r>
            <a:r>
              <a:rPr lang="en-US" altLang="zh-CN" sz="2800" dirty="0" smtClean="0">
                <a:latin typeface="Arial Unicode MS" pitchFamily="34" charset="-122"/>
                <a:ea typeface="Arial Unicode MS" pitchFamily="34" charset="-122"/>
                <a:cs typeface="Arial Unicode MS" pitchFamily="34" charset="-122"/>
              </a:rPr>
              <a:t> markets </a:t>
            </a:r>
            <a:r>
              <a:rPr lang="en-US" altLang="zh-CN" sz="2800" i="1" dirty="0" smtClean="0">
                <a:latin typeface="Arial Unicode MS" pitchFamily="34" charset="-122"/>
                <a:ea typeface="Arial Unicode MS" pitchFamily="34" charset="-122"/>
                <a:cs typeface="Arial Unicode MS" pitchFamily="34" charset="-122"/>
              </a:rPr>
              <a:t>hastens </a:t>
            </a:r>
            <a:r>
              <a:rPr lang="en-US" altLang="zh-CN" sz="2800" dirty="0" smtClean="0">
                <a:latin typeface="Arial Unicode MS" pitchFamily="34" charset="-122"/>
                <a:ea typeface="Arial Unicode MS" pitchFamily="34" charset="-122"/>
                <a:cs typeface="Arial Unicode MS" pitchFamily="34" charset="-122"/>
              </a:rPr>
              <a:t>the adjustments in exchange rates by anticipating changes.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Like arbitrage, speculation on </a:t>
            </a:r>
            <a:r>
              <a:rPr lang="en-US" altLang="zh-CN" sz="2800" dirty="0" err="1" smtClean="0">
                <a:latin typeface="Arial Unicode MS" pitchFamily="34" charset="-122"/>
                <a:ea typeface="Arial Unicode MS" pitchFamily="34" charset="-122"/>
                <a:cs typeface="Arial Unicode MS" pitchFamily="34" charset="-122"/>
              </a:rPr>
              <a:t>forex</a:t>
            </a:r>
            <a:r>
              <a:rPr lang="en-US" altLang="zh-CN" sz="2800" dirty="0" smtClean="0">
                <a:latin typeface="Arial Unicode MS" pitchFamily="34" charset="-122"/>
                <a:ea typeface="Arial Unicode MS" pitchFamily="34" charset="-122"/>
                <a:cs typeface="Arial Unicode MS" pitchFamily="34" charset="-122"/>
              </a:rPr>
              <a:t> markets </a:t>
            </a:r>
            <a:r>
              <a:rPr lang="en-US" altLang="zh-CN" sz="2800" b="1" dirty="0" smtClean="0">
                <a:solidFill>
                  <a:srgbClr val="FF0000"/>
                </a:solidFill>
                <a:latin typeface="Arial Unicode MS" pitchFamily="34" charset="-122"/>
                <a:ea typeface="Arial Unicode MS" pitchFamily="34" charset="-122"/>
                <a:cs typeface="Arial Unicode MS" pitchFamily="34" charset="-122"/>
              </a:rPr>
              <a:t>accelerates</a:t>
            </a:r>
            <a:r>
              <a:rPr lang="en-US" altLang="zh-CN" sz="2800" i="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adjustments in exchange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rates by anticipating changes.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latin typeface="Arial Unicode MS" pitchFamily="34" charset="-122"/>
              <a:ea typeface="Arial Unicode MS" pitchFamily="34" charset="-122"/>
              <a:cs typeface="Arial Unicode MS" pitchFamily="34" charset="-122"/>
            </a:endParaRPr>
          </a:p>
          <a:p>
            <a:pPr>
              <a:buNone/>
            </a:pP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76200" y="548680"/>
            <a:ext cx="7772400" cy="60920"/>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616624"/>
          </a:xfrm>
        </p:spPr>
        <p:txBody>
          <a:bodyPr>
            <a:normAutofit lnSpcReduction="10000"/>
          </a:bodyPr>
          <a:lstStyle/>
          <a:p>
            <a:pPr>
              <a:buNone/>
            </a:pPr>
            <a:r>
              <a:rPr lang="en-US" altLang="zh-CN" sz="2800" dirty="0" smtClean="0">
                <a:latin typeface="Arial Unicode MS" pitchFamily="34" charset="-122"/>
                <a:ea typeface="Arial Unicode MS" pitchFamily="34" charset="-122"/>
                <a:cs typeface="Arial Unicode MS" pitchFamily="34" charset="-122"/>
              </a:rPr>
              <a:t>6. Movements of such balances in response to anticipated changes in exchange rates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in the </a:t>
            </a:r>
            <a:r>
              <a:rPr lang="en-US" altLang="zh-CN" sz="2800" dirty="0" err="1" smtClean="0">
                <a:latin typeface="Arial Unicode MS" pitchFamily="34" charset="-122"/>
                <a:ea typeface="Arial Unicode MS" pitchFamily="34" charset="-122"/>
                <a:cs typeface="Arial Unicode MS" pitchFamily="34" charset="-122"/>
              </a:rPr>
              <a:t>forex</a:t>
            </a:r>
            <a:r>
              <a:rPr lang="en-US" altLang="zh-CN" sz="2800" dirty="0" smtClean="0">
                <a:latin typeface="Arial Unicode MS" pitchFamily="34" charset="-122"/>
                <a:ea typeface="Arial Unicode MS" pitchFamily="34" charset="-122"/>
                <a:cs typeface="Arial Unicode MS" pitchFamily="34" charset="-122"/>
              </a:rPr>
              <a:t> markets can overcompensate for any possible degree of </a:t>
            </a:r>
            <a:r>
              <a:rPr lang="en-US" altLang="zh-CN" sz="2800" i="1" dirty="0" smtClean="0">
                <a:latin typeface="Arial Unicode MS" pitchFamily="34" charset="-122"/>
                <a:ea typeface="Arial Unicode MS" pitchFamily="34" charset="-122"/>
                <a:cs typeface="Arial Unicode MS" pitchFamily="34" charset="-122"/>
              </a:rPr>
              <a:t>non-alignment</a:t>
            </a:r>
            <a:r>
              <a:rPr lang="en-US" altLang="zh-CN" sz="2800" dirty="0" smtClean="0">
                <a:latin typeface="Arial Unicode MS" pitchFamily="34" charset="-122"/>
                <a:ea typeface="Arial Unicode MS" pitchFamily="34" charset="-122"/>
                <a:cs typeface="Arial Unicode MS" pitchFamily="34" charset="-122"/>
              </a:rPr>
              <a:t>,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thereby causing much greater short-term changes in exchanges rates.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Movements of such balances in response to anticipated changes in exchange rates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in the </a:t>
            </a:r>
            <a:r>
              <a:rPr lang="en-US" altLang="zh-CN" sz="2800" dirty="0" err="1" smtClean="0">
                <a:latin typeface="Arial Unicode MS" pitchFamily="34" charset="-122"/>
                <a:ea typeface="Arial Unicode MS" pitchFamily="34" charset="-122"/>
                <a:cs typeface="Arial Unicode MS" pitchFamily="34" charset="-122"/>
              </a:rPr>
              <a:t>forex</a:t>
            </a:r>
            <a:r>
              <a:rPr lang="en-US" altLang="zh-CN" sz="2800" dirty="0" smtClean="0">
                <a:latin typeface="Arial Unicode MS" pitchFamily="34" charset="-122"/>
                <a:ea typeface="Arial Unicode MS" pitchFamily="34" charset="-122"/>
                <a:cs typeface="Arial Unicode MS" pitchFamily="34" charset="-122"/>
              </a:rPr>
              <a:t> markets can overcompensate for any possible degree of  </a:t>
            </a:r>
            <a:r>
              <a:rPr lang="en-US" altLang="zh-CN" sz="2800" b="1" dirty="0" smtClean="0">
                <a:solidFill>
                  <a:srgbClr val="FF0000"/>
                </a:solidFill>
                <a:latin typeface="Arial Unicode MS" pitchFamily="34" charset="-122"/>
                <a:ea typeface="Arial Unicode MS" pitchFamily="34" charset="-122"/>
                <a:cs typeface="Arial Unicode MS" pitchFamily="34" charset="-122"/>
              </a:rPr>
              <a:t>inconsistency,</a:t>
            </a:r>
            <a:endParaRPr lang="zh-CN" altLang="zh-CN" sz="2800" b="1" dirty="0" smtClean="0">
              <a:solidFill>
                <a:srgbClr val="FF0000"/>
              </a:solidFill>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thereby causing much greater short-term changes in exchanges rates.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lang="zh-CN" altLang="en-US" dirty="0"/>
          </a:p>
        </p:txBody>
      </p:sp>
      <p:sp>
        <p:nvSpPr>
          <p:cNvPr id="3" name="内容占位符 2"/>
          <p:cNvSpPr>
            <a:spLocks noGrp="1"/>
          </p:cNvSpPr>
          <p:nvPr>
            <p:ph idx="1"/>
          </p:nvPr>
        </p:nvSpPr>
        <p:spPr>
          <a:xfrm>
            <a:off x="76200" y="1484784"/>
            <a:ext cx="7772400" cy="461121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7. “Dirty” floating—in which the monetary authorities </a:t>
            </a:r>
            <a:r>
              <a:rPr lang="en-US" altLang="zh-CN" sz="2800" i="1" dirty="0" smtClean="0">
                <a:latin typeface="Arial Unicode MS" pitchFamily="34" charset="-122"/>
                <a:ea typeface="Arial Unicode MS" pitchFamily="34" charset="-122"/>
                <a:cs typeface="Arial Unicode MS" pitchFamily="34" charset="-122"/>
              </a:rPr>
              <a:t>profess</a:t>
            </a:r>
            <a:r>
              <a:rPr lang="en-US" altLang="zh-CN" sz="2800" dirty="0" smtClean="0">
                <a:latin typeface="Arial Unicode MS" pitchFamily="34" charset="-122"/>
                <a:ea typeface="Arial Unicode MS" pitchFamily="34" charset="-122"/>
                <a:cs typeface="Arial Unicode MS" pitchFamily="34" charset="-122"/>
              </a:rPr>
              <a:t> to follow freely floating exchange rates policies, yet intervene, behind the scenes……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“Dirty” floating—in which the monetary authorities </a:t>
            </a:r>
            <a:r>
              <a:rPr lang="en-US" altLang="zh-CN" sz="2800" b="1" dirty="0" smtClean="0">
                <a:solidFill>
                  <a:srgbClr val="FF0000"/>
                </a:solidFill>
                <a:latin typeface="Arial Unicode MS" pitchFamily="34" charset="-122"/>
                <a:ea typeface="Arial Unicode MS" pitchFamily="34" charset="-122"/>
                <a:cs typeface="Arial Unicode MS" pitchFamily="34" charset="-122"/>
              </a:rPr>
              <a:t>claim </a:t>
            </a:r>
            <a:r>
              <a:rPr lang="en-US" altLang="zh-CN" sz="2800" i="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to follow freely floating exchange rates policies, yet intervene, behind the scenes……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764704"/>
            <a:ext cx="7772400" cy="5403304"/>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8.Those countries which are unwilling or unable to </a:t>
            </a:r>
            <a:r>
              <a:rPr lang="en-US" altLang="zh-CN" sz="2800" i="1" dirty="0" smtClean="0">
                <a:latin typeface="Arial Unicode MS" pitchFamily="34" charset="-122"/>
                <a:ea typeface="Arial Unicode MS" pitchFamily="34" charset="-122"/>
                <a:cs typeface="Arial Unicode MS" pitchFamily="34" charset="-122"/>
              </a:rPr>
              <a:t>abide by</a:t>
            </a:r>
            <a:r>
              <a:rPr lang="en-US" altLang="zh-CN" sz="2800" dirty="0" smtClean="0">
                <a:latin typeface="Arial Unicode MS" pitchFamily="34" charset="-122"/>
                <a:ea typeface="Arial Unicode MS" pitchFamily="34" charset="-122"/>
                <a:cs typeface="Arial Unicode MS" pitchFamily="34" charset="-122"/>
              </a:rPr>
              <a:t> the strict discipline of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fixed exchange rates will find their price levels rising above those of the countries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which are adhering to such discipline</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Those countries which are unwilling or unable to </a:t>
            </a:r>
            <a:r>
              <a:rPr lang="en-US" altLang="zh-CN" sz="2800" b="1" dirty="0" smtClean="0">
                <a:solidFill>
                  <a:srgbClr val="FF0000"/>
                </a:solidFill>
                <a:latin typeface="Arial Unicode MS" pitchFamily="34" charset="-122"/>
                <a:ea typeface="Arial Unicode MS" pitchFamily="34" charset="-122"/>
                <a:cs typeface="Arial Unicode MS" pitchFamily="34" charset="-122"/>
              </a:rPr>
              <a:t>observe </a:t>
            </a:r>
            <a:r>
              <a:rPr lang="en-US" altLang="zh-CN" sz="2800" i="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strict discipline of  fixed exchange rates will find their price levels rising above those of the countries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smtClean="0">
                <a:latin typeface="Arial Unicode MS" pitchFamily="34" charset="-122"/>
                <a:ea typeface="Arial Unicode MS" pitchFamily="34" charset="-122"/>
                <a:cs typeface="Arial Unicode MS" pitchFamily="34" charset="-122"/>
              </a:rPr>
              <a:t>    which </a:t>
            </a:r>
            <a:r>
              <a:rPr lang="en-US" altLang="zh-CN" sz="2800" dirty="0" smtClean="0">
                <a:latin typeface="Arial Unicode MS" pitchFamily="34" charset="-122"/>
                <a:ea typeface="Arial Unicode MS" pitchFamily="34" charset="-122"/>
                <a:cs typeface="Arial Unicode MS" pitchFamily="34" charset="-122"/>
              </a:rPr>
              <a:t>are adhering to such discipline</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b="1" dirty="0" smtClean="0">
                <a:latin typeface="Arial Unicode MS" pitchFamily="34" charset="-122"/>
                <a:ea typeface="Arial Unicode MS" pitchFamily="34" charset="-122"/>
                <a:cs typeface="Arial Unicode MS" pitchFamily="34" charset="-122"/>
              </a:rPr>
              <a:t>Cues</a:t>
            </a:r>
            <a:r>
              <a:rPr lang="en-US" altLang="zh-CN"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for the case discussion</a:t>
            </a:r>
          </a:p>
          <a:p>
            <a:pPr marL="514350" indent="-514350">
              <a:buAutoNum type="arabicPeriod"/>
            </a:pPr>
            <a:r>
              <a:rPr lang="en-US" altLang="zh-CN" dirty="0" smtClean="0">
                <a:latin typeface="Arial Unicode MS" pitchFamily="34" charset="-122"/>
                <a:ea typeface="Arial Unicode MS" pitchFamily="34" charset="-122"/>
                <a:cs typeface="Arial Unicode MS" pitchFamily="34" charset="-122"/>
              </a:rPr>
              <a:t>Possible methods to avoid the exchange risk</a:t>
            </a:r>
          </a:p>
          <a:p>
            <a:pPr marL="514350" indent="-514350">
              <a:buNone/>
            </a:pPr>
            <a:r>
              <a:rPr lang="en-US" altLang="zh-CN" dirty="0" smtClean="0">
                <a:latin typeface="Arial Unicode MS" pitchFamily="34" charset="-122"/>
                <a:ea typeface="Arial Unicode MS" pitchFamily="34" charset="-122"/>
                <a:cs typeface="Arial Unicode MS" pitchFamily="34" charset="-122"/>
              </a:rPr>
              <a:t>   - keep funds in different currencies </a:t>
            </a:r>
          </a:p>
          <a:p>
            <a:pPr marL="514350" indent="-514350">
              <a:buNone/>
            </a:pPr>
            <a:r>
              <a:rPr lang="en-US" altLang="zh-CN" dirty="0" smtClean="0">
                <a:latin typeface="Arial Unicode MS" pitchFamily="34" charset="-122"/>
                <a:ea typeface="Arial Unicode MS" pitchFamily="34" charset="-122"/>
                <a:cs typeface="Arial Unicode MS" pitchFamily="34" charset="-122"/>
              </a:rPr>
              <a:t>   - use forward market</a:t>
            </a:r>
            <a:br>
              <a:rPr lang="en-US" altLang="zh-CN" dirty="0" smtClean="0">
                <a:latin typeface="Arial Unicode MS" pitchFamily="34" charset="-122"/>
                <a:ea typeface="Arial Unicode MS" pitchFamily="34" charset="-122"/>
                <a:cs typeface="Arial Unicode MS" pitchFamily="34" charset="-122"/>
              </a:rPr>
            </a:b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76200" y="1124744"/>
            <a:ext cx="7772400" cy="497125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9</a:t>
            </a:r>
            <a:r>
              <a:rPr lang="en-US" altLang="zh-CN" sz="2800" dirty="0" smtClean="0"/>
              <a:t>.</a:t>
            </a:r>
            <a:r>
              <a:rPr lang="en-US" altLang="zh-CN" sz="2800" dirty="0" smtClean="0">
                <a:latin typeface="Arial Unicode MS" pitchFamily="34" charset="-122"/>
                <a:ea typeface="Arial Unicode MS" pitchFamily="34" charset="-122"/>
                <a:cs typeface="Arial Unicode MS" pitchFamily="34" charset="-122"/>
              </a:rPr>
              <a:t>In </a:t>
            </a:r>
            <a:r>
              <a:rPr lang="en-US" altLang="zh-CN" sz="2800" i="1" dirty="0" smtClean="0">
                <a:latin typeface="Arial Unicode MS" pitchFamily="34" charset="-122"/>
                <a:ea typeface="Arial Unicode MS" pitchFamily="34" charset="-122"/>
                <a:cs typeface="Arial Unicode MS" pitchFamily="34" charset="-122"/>
              </a:rPr>
              <a:t>stark </a:t>
            </a:r>
            <a:r>
              <a:rPr lang="en-US" altLang="zh-CN" sz="2800" dirty="0" smtClean="0">
                <a:latin typeface="Arial Unicode MS" pitchFamily="34" charset="-122"/>
                <a:ea typeface="Arial Unicode MS" pitchFamily="34" charset="-122"/>
                <a:cs typeface="Arial Unicode MS" pitchFamily="34" charset="-122"/>
              </a:rPr>
              <a:t>contrast to the fixed exchange rate regime, there is the freely floating system.</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In </a:t>
            </a:r>
            <a:r>
              <a:rPr lang="en-US" altLang="zh-CN" sz="2800" b="1" dirty="0" smtClean="0">
                <a:solidFill>
                  <a:srgbClr val="FF0000"/>
                </a:solidFill>
                <a:latin typeface="Arial Unicode MS" pitchFamily="34" charset="-122"/>
                <a:ea typeface="Arial Unicode MS" pitchFamily="34" charset="-122"/>
                <a:cs typeface="Arial Unicode MS" pitchFamily="34" charset="-122"/>
              </a:rPr>
              <a:t>sharp</a:t>
            </a:r>
            <a:r>
              <a:rPr lang="en-US" altLang="zh-CN" sz="2800" b="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contrast to the fixed exchange rate regime, there is the freely floating system.</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76200" y="548680"/>
            <a:ext cx="7772400" cy="60920"/>
          </a:xfrm>
        </p:spPr>
        <p:txBody>
          <a:bodyPr>
            <a:normAutofit fontScale="90000"/>
          </a:bodyPr>
          <a:lstStyle/>
          <a:p>
            <a:endParaRPr lang="zh-CN" altLang="en-US" dirty="0"/>
          </a:p>
        </p:txBody>
      </p:sp>
      <p:sp>
        <p:nvSpPr>
          <p:cNvPr id="3" name="内容占位符 2"/>
          <p:cNvSpPr>
            <a:spLocks noGrp="1"/>
          </p:cNvSpPr>
          <p:nvPr>
            <p:ph idx="1"/>
          </p:nvPr>
        </p:nvSpPr>
        <p:spPr>
          <a:xfrm>
            <a:off x="76200" y="764704"/>
            <a:ext cx="7772400" cy="5331296"/>
          </a:xfrm>
        </p:spPr>
        <p:txBody>
          <a:bodyPr>
            <a:normAutofit lnSpcReduction="10000"/>
          </a:bodyPr>
          <a:lstStyle/>
          <a:p>
            <a:pPr>
              <a:buNone/>
            </a:pPr>
            <a:r>
              <a:rPr lang="en-US" altLang="zh-CN" sz="2800" dirty="0" smtClean="0">
                <a:latin typeface="Arial Unicode MS" pitchFamily="34" charset="-122"/>
                <a:ea typeface="Arial Unicode MS" pitchFamily="34" charset="-122"/>
                <a:cs typeface="Arial Unicode MS" pitchFamily="34" charset="-122"/>
              </a:rPr>
              <a:t>10. Even if this raises import prices and </a:t>
            </a:r>
            <a:r>
              <a:rPr lang="en-US" altLang="zh-CN" sz="2800" i="1" dirty="0" smtClean="0">
                <a:latin typeface="Arial Unicode MS" pitchFamily="34" charset="-122"/>
                <a:ea typeface="Arial Unicode MS" pitchFamily="34" charset="-122"/>
                <a:cs typeface="Arial Unicode MS" pitchFamily="34" charset="-122"/>
              </a:rPr>
              <a:t>curbs</a:t>
            </a:r>
            <a:r>
              <a:rPr lang="en-US" altLang="zh-CN" sz="2800" dirty="0" smtClean="0">
                <a:latin typeface="Arial Unicode MS" pitchFamily="34" charset="-122"/>
                <a:ea typeface="Arial Unicode MS" pitchFamily="34" charset="-122"/>
                <a:cs typeface="Arial Unicode MS" pitchFamily="34" charset="-122"/>
              </a:rPr>
              <a:t> the growth in imports, it may so stimulate domestic inflation that the “cost” of this policy is still too high, despite balance of payments  equilibrium.</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Even if this raises import prices </a:t>
            </a:r>
            <a:r>
              <a:rPr lang="en-US" altLang="zh-CN" sz="2800" smtClean="0">
                <a:latin typeface="Arial Unicode MS" pitchFamily="34" charset="-122"/>
                <a:ea typeface="Arial Unicode MS" pitchFamily="34" charset="-122"/>
                <a:cs typeface="Arial Unicode MS" pitchFamily="34" charset="-122"/>
              </a:rPr>
              <a:t>and </a:t>
            </a:r>
            <a:r>
              <a:rPr lang="en-US" altLang="zh-CN" sz="2800" b="1" smtClean="0">
                <a:solidFill>
                  <a:srgbClr val="FF0000"/>
                </a:solidFill>
                <a:latin typeface="Arial Unicode MS" pitchFamily="34" charset="-122"/>
                <a:ea typeface="Arial Unicode MS" pitchFamily="34" charset="-122"/>
                <a:cs typeface="Arial Unicode MS" pitchFamily="34" charset="-122"/>
              </a:rPr>
              <a:t>checks </a:t>
            </a:r>
            <a:r>
              <a:rPr lang="en-US" altLang="zh-CN" sz="2800" smtClean="0">
                <a:latin typeface="Arial Unicode MS" pitchFamily="34" charset="-122"/>
                <a:ea typeface="Arial Unicode MS" pitchFamily="34" charset="-122"/>
                <a:cs typeface="Arial Unicode MS" pitchFamily="34" charset="-122"/>
              </a:rPr>
              <a:t>the </a:t>
            </a:r>
            <a:r>
              <a:rPr lang="en-US" altLang="zh-CN" sz="2800" dirty="0" smtClean="0">
                <a:latin typeface="Arial Unicode MS" pitchFamily="34" charset="-122"/>
                <a:ea typeface="Arial Unicode MS" pitchFamily="34" charset="-122"/>
                <a:cs typeface="Arial Unicode MS" pitchFamily="34" charset="-122"/>
              </a:rPr>
              <a:t>growth in imports, it may so stimulate domestic inflation that the “cost” of this policy is still too high, despite balance of payments equilibrium.</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p>
          <a:p>
            <a:pPr>
              <a:buNone/>
            </a:pPr>
            <a:r>
              <a:rPr lang="en-US" altLang="zh-CN" dirty="0" smtClean="0"/>
              <a:t> </a:t>
            </a:r>
            <a:endParaRPr lang="zh-CN" altLang="en-US" dirty="0" smtClean="0"/>
          </a:p>
          <a:p>
            <a:pPr>
              <a:buNone/>
            </a:pP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659160"/>
          </a:xfrm>
        </p:spPr>
        <p:txBody>
          <a:bodyPr>
            <a:normAutofit fontScale="90000"/>
          </a:bodyPr>
          <a:lstStyle/>
          <a:p>
            <a:r>
              <a:rPr lang="en-US" altLang="zh-CN" b="1" dirty="0" smtClean="0">
                <a:latin typeface="Arial Unicode MS" pitchFamily="34" charset="-122"/>
                <a:ea typeface="Arial Unicode MS" pitchFamily="34" charset="-122"/>
                <a:cs typeface="Arial Unicode MS" pitchFamily="34" charset="-122"/>
              </a:rPr>
              <a:t>Text Explanation</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371600"/>
            <a:ext cx="7772400" cy="4937720"/>
          </a:xfrm>
        </p:spPr>
        <p:txBody>
          <a:bodyPr>
            <a:normAutofit lnSpcReduction="10000"/>
          </a:bodyPr>
          <a:lstStyle/>
          <a:p>
            <a:pPr marL="514350" indent="-514350">
              <a:buNone/>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1</a:t>
            </a:r>
          </a:p>
          <a:p>
            <a:pPr marL="514350" indent="-514350">
              <a:buNone/>
            </a:pPr>
            <a:r>
              <a:rPr lang="zh-CN" altLang="en-US" dirty="0" smtClean="0"/>
              <a:t>  </a:t>
            </a:r>
            <a:r>
              <a:rPr lang="en-US" altLang="zh-CN" sz="2800" dirty="0" smtClean="0">
                <a:latin typeface="Arial Unicode MS" pitchFamily="34" charset="-122"/>
                <a:ea typeface="Arial Unicode MS" pitchFamily="34" charset="-122"/>
                <a:cs typeface="Arial Unicode MS" pitchFamily="34" charset="-122"/>
              </a:rPr>
              <a:t>Foreign exchange (</a:t>
            </a:r>
            <a:r>
              <a:rPr lang="en-US" altLang="zh-CN" sz="2800" dirty="0" err="1" smtClean="0">
                <a:latin typeface="Arial Unicode MS" pitchFamily="34" charset="-122"/>
                <a:ea typeface="Arial Unicode MS" pitchFamily="34" charset="-122"/>
                <a:cs typeface="Arial Unicode MS" pitchFamily="34" charset="-122"/>
              </a:rPr>
              <a:t>forex</a:t>
            </a:r>
            <a:r>
              <a:rPr lang="en-US" altLang="zh-CN" sz="2800" dirty="0" smtClean="0">
                <a:latin typeface="Arial Unicode MS" pitchFamily="34" charset="-122"/>
                <a:ea typeface="Arial Unicode MS" pitchFamily="34" charset="-122"/>
                <a:cs typeface="Arial Unicode MS" pitchFamily="34" charset="-122"/>
              </a:rPr>
              <a:t>) markets provide an international system of buying and selling claims to currencies immediately (spot) and in the future (forward) involving a world-wide group of banks, brokers, commercial companies and other financial institutions. </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外汇市场提供这样一个全球性的交易系统，在这个交易系统中，世界各地的银行、经纪人、商业公司和其它金融机构共同参与各国货币的即期或远期买卖。</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2</a:t>
            </a:r>
            <a:r>
              <a:rPr lang="zh-CN" altLang="en-US" b="1" dirty="0" smtClean="0">
                <a:latin typeface="Arial Unicode MS" pitchFamily="34" charset="-122"/>
                <a:ea typeface="Arial Unicode MS" pitchFamily="34" charset="-122"/>
                <a:cs typeface="Arial Unicode MS" pitchFamily="34" charset="-122"/>
              </a:rPr>
              <a:t> </a:t>
            </a:r>
            <a:endParaRPr lang="en-US" altLang="zh-CN" b="1"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facilitate------make easy or easier</a:t>
            </a:r>
          </a:p>
          <a:p>
            <a:pPr>
              <a:buNone/>
            </a:pPr>
            <a:r>
              <a:rPr lang="en-US" altLang="zh-CN" sz="2800" dirty="0" smtClean="0">
                <a:latin typeface="Arial Unicode MS" pitchFamily="34" charset="-122"/>
                <a:ea typeface="Arial Unicode MS" pitchFamily="34" charset="-122"/>
                <a:cs typeface="Arial Unicode MS" pitchFamily="34" charset="-122"/>
              </a:rPr>
              <a:t>e.g. Commercial banks are the foundation on which a successful economy is built. They finance growth and facilitate trade and commerce. </a:t>
            </a:r>
          </a:p>
          <a:p>
            <a:pPr>
              <a:buNone/>
            </a:pPr>
            <a:r>
              <a:rPr lang="zh-CN" altLang="en-US" sz="2800" dirty="0" smtClean="0">
                <a:latin typeface="Arial Unicode MS" pitchFamily="34" charset="-122"/>
                <a:ea typeface="Arial Unicode MS" pitchFamily="34" charset="-122"/>
                <a:cs typeface="Arial Unicode MS" pitchFamily="34" charset="-122"/>
              </a:rPr>
              <a:t>    商业银行是一个成功经济体的建立基础。商业银行为经济发展提供融资，为商贸活动提供便利。</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76200" y="1268760"/>
            <a:ext cx="7772400" cy="482724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  The Industrial and Commercial Bank of China (ICBC) will seek its own niche market to facilitate mutual investments between China and the United States, a senior manager from the bank said Tuesday.</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周二中国工商银行的一位高管说，工商银行将寻求自己的利基市场来方便中美间的相互投资。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772400" cy="5043264"/>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3</a:t>
            </a:r>
            <a:r>
              <a:rPr lang="zh-CN" altLang="en-US" b="1" dirty="0" smtClean="0">
                <a:latin typeface="Arial Unicode MS" pitchFamily="34" charset="-122"/>
                <a:ea typeface="Arial Unicode MS" pitchFamily="34" charset="-122"/>
                <a:cs typeface="Arial Unicode MS" pitchFamily="34" charset="-122"/>
              </a:rPr>
              <a:t> </a:t>
            </a:r>
            <a:endParaRPr lang="en-US" altLang="zh-CN" b="1"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deal in ------trade, handle</a:t>
            </a:r>
          </a:p>
          <a:p>
            <a:pPr>
              <a:buNone/>
            </a:pPr>
            <a:r>
              <a:rPr lang="en-US" altLang="zh-CN" sz="2800" dirty="0" smtClean="0">
                <a:latin typeface="Arial Unicode MS" pitchFamily="34" charset="-122"/>
                <a:ea typeface="Arial Unicode MS" pitchFamily="34" charset="-122"/>
                <a:cs typeface="Arial Unicode MS" pitchFamily="34" charset="-122"/>
              </a:rPr>
              <a:t>e.g. </a:t>
            </a:r>
            <a:r>
              <a:rPr lang="en-US" altLang="zh-CN" sz="2800" dirty="0" err="1" smtClean="0">
                <a:latin typeface="Arial Unicode MS" pitchFamily="34" charset="-122"/>
                <a:ea typeface="Arial Unicode MS" pitchFamily="34" charset="-122"/>
                <a:cs typeface="Arial Unicode MS" pitchFamily="34" charset="-122"/>
              </a:rPr>
              <a:t>Ecotex</a:t>
            </a:r>
            <a:r>
              <a:rPr lang="en-US" altLang="zh-CN" sz="2800" dirty="0" smtClean="0">
                <a:latin typeface="Arial Unicode MS" pitchFamily="34" charset="-122"/>
                <a:ea typeface="Arial Unicode MS" pitchFamily="34" charset="-122"/>
                <a:cs typeface="Arial Unicode MS" pitchFamily="34" charset="-122"/>
              </a:rPr>
              <a:t> is a Pakistani company that deals in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manufacturing and export of the eco-friendly and convenient fabrics and made-ups.</a:t>
            </a:r>
          </a:p>
          <a:p>
            <a:pPr>
              <a:buNone/>
            </a:pPr>
            <a:r>
              <a:rPr lang="en-US" altLang="zh-CN" sz="2800" dirty="0" smtClean="0">
                <a:latin typeface="Arial Unicode MS" pitchFamily="34" charset="-122"/>
                <a:ea typeface="Arial Unicode MS" pitchFamily="34" charset="-122"/>
                <a:cs typeface="Arial Unicode MS" pitchFamily="34" charset="-122"/>
              </a:rPr>
              <a:t>    </a:t>
            </a:r>
            <a:r>
              <a:rPr lang="en-US" altLang="zh-CN" sz="2800" dirty="0" err="1" smtClean="0">
                <a:latin typeface="Arial Unicode MS" pitchFamily="34" charset="-122"/>
                <a:ea typeface="Arial Unicode MS" pitchFamily="34" charset="-122"/>
                <a:cs typeface="Arial Unicode MS" pitchFamily="34" charset="-122"/>
              </a:rPr>
              <a:t>Ecotex</a:t>
            </a:r>
            <a:r>
              <a:rPr lang="zh-CN" altLang="en-US" sz="2800" dirty="0" smtClean="0">
                <a:latin typeface="Arial Unicode MS" pitchFamily="34" charset="-122"/>
                <a:ea typeface="Arial Unicode MS" pitchFamily="34" charset="-122"/>
                <a:cs typeface="Arial Unicode MS" pitchFamily="34" charset="-122"/>
              </a:rPr>
              <a:t>是一家生产和出口环保、舒适面料和纺织制成品的巴基斯坦公司</a:t>
            </a:r>
            <a:r>
              <a:rPr lang="zh-CN" altLang="en-US" sz="2800" b="1" dirty="0" smtClean="0">
                <a:latin typeface="Arial Unicode MS" pitchFamily="34" charset="-122"/>
                <a:ea typeface="Arial Unicode MS" pitchFamily="34" charset="-122"/>
                <a:cs typeface="Arial Unicode MS" pitchFamily="34" charset="-122"/>
              </a:rPr>
              <a:t>。</a:t>
            </a:r>
            <a:endParaRPr lang="en-US" altLang="zh-CN" sz="2800" b="1"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187280"/>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4 </a:t>
            </a:r>
          </a:p>
          <a:p>
            <a:pPr>
              <a:buNone/>
            </a:pPr>
            <a:r>
              <a:rPr lang="en-US" altLang="zh-CN" sz="2800" dirty="0" smtClean="0">
                <a:latin typeface="Arial Unicode MS" pitchFamily="34" charset="-122"/>
                <a:ea typeface="Arial Unicode MS" pitchFamily="34" charset="-122"/>
                <a:cs typeface="Arial Unicode MS" pitchFamily="34" charset="-122"/>
              </a:rPr>
              <a:t>keep in step------keep in line with</a:t>
            </a:r>
          </a:p>
          <a:p>
            <a:pPr>
              <a:buNone/>
            </a:pPr>
            <a:r>
              <a:rPr lang="en-US" altLang="zh-CN" sz="2800" dirty="0" smtClean="0">
                <a:latin typeface="Arial Unicode MS" pitchFamily="34" charset="-122"/>
                <a:ea typeface="Arial Unicode MS" pitchFamily="34" charset="-122"/>
                <a:cs typeface="Arial Unicode MS" pitchFamily="34" charset="-122"/>
              </a:rPr>
              <a:t>e.g. Business is much like war. The only way to avoid being defeated in  the battle is to keep in step with the scientific and technological development and acquaint yourself with the market demands and external threatening competitors.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商场如战场。避免被打败的唯一方法是随时掌握科技发展，熟悉市场需求，了解对自己构成威胁的竞争对手。 </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544616"/>
          </a:xfrm>
        </p:spPr>
        <p:txBody>
          <a:bodyPr>
            <a:normAutofit lnSpcReduction="10000"/>
          </a:bodyPr>
          <a:lstStyle/>
          <a:p>
            <a:pPr>
              <a:buNone/>
            </a:pPr>
            <a:r>
              <a:rPr lang="en-US" altLang="zh-CN" b="1" dirty="0" smtClean="0">
                <a:latin typeface="Arial Unicode MS" pitchFamily="34" charset="-122"/>
                <a:ea typeface="Arial Unicode MS" pitchFamily="34" charset="-122"/>
                <a:cs typeface="Arial Unicode MS" pitchFamily="34" charset="-122"/>
              </a:rPr>
              <a:t>Paragraph 5</a:t>
            </a:r>
          </a:p>
          <a:p>
            <a:pPr>
              <a:buNone/>
            </a:pPr>
            <a:r>
              <a:rPr lang="en-US" altLang="zh-CN" sz="2800" dirty="0" smtClean="0">
                <a:latin typeface="Arial Unicode MS" pitchFamily="34" charset="-122"/>
                <a:ea typeface="Arial Unicode MS" pitchFamily="34" charset="-122"/>
                <a:cs typeface="Arial Unicode MS" pitchFamily="34" charset="-122"/>
              </a:rPr>
              <a:t>exploit -----tap ; utilize, make full use of </a:t>
            </a:r>
          </a:p>
          <a:p>
            <a:pPr>
              <a:buNone/>
            </a:pPr>
            <a:r>
              <a:rPr lang="en-US" altLang="zh-CN" sz="2800" dirty="0" smtClean="0">
                <a:latin typeface="Arial Unicode MS" pitchFamily="34" charset="-122"/>
                <a:ea typeface="Arial Unicode MS" pitchFamily="34" charset="-122"/>
                <a:cs typeface="Arial Unicode MS" pitchFamily="34" charset="-122"/>
              </a:rPr>
              <a:t>e.g. The Industrial and Commercial Bank of China (ICBC) will exploit its own niche market in the US to facilitate mutual investments between China and the United States.</a:t>
            </a:r>
            <a:r>
              <a:rPr lang="zh-CN" altLang="en-US" sz="2800" dirty="0" smtClean="0">
                <a:latin typeface="Arial Unicode MS" pitchFamily="34" charset="-122"/>
                <a:ea typeface="Arial Unicode MS" pitchFamily="34" charset="-122"/>
                <a:cs typeface="Arial Unicode MS" pitchFamily="34" charset="-122"/>
              </a:rPr>
              <a:t>中国工商银行将在美国开拓利基</a:t>
            </a:r>
            <a:r>
              <a:rPr lang="en-US" altLang="zh-CN" sz="2800" dirty="0" smtClean="0">
                <a:latin typeface="Arial Unicode MS" pitchFamily="34" charset="-122"/>
                <a:ea typeface="Arial Unicode MS" pitchFamily="34" charset="-122"/>
                <a:cs typeface="Arial Unicode MS" pitchFamily="34" charset="-122"/>
              </a:rPr>
              <a:t>/</a:t>
            </a:r>
            <a:r>
              <a:rPr lang="zh-CN" altLang="en-US" sz="2800" dirty="0" smtClean="0">
                <a:latin typeface="Arial Unicode MS" pitchFamily="34" charset="-122"/>
                <a:ea typeface="Arial Unicode MS" pitchFamily="34" charset="-122"/>
                <a:cs typeface="Arial Unicode MS" pitchFamily="34" charset="-122"/>
              </a:rPr>
              <a:t>狭缝市场，以便于中国和美国之间的共同投资。</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He is trying to figure out how  he can exploit his men’s talents to the full. </a:t>
            </a:r>
          </a:p>
          <a:p>
            <a:pPr>
              <a:buNone/>
            </a:pPr>
            <a:r>
              <a:rPr lang="zh-CN" altLang="en-US" sz="2800" dirty="0" smtClean="0">
                <a:latin typeface="Arial Unicode MS" pitchFamily="34" charset="-122"/>
                <a:ea typeface="Arial Unicode MS" pitchFamily="34" charset="-122"/>
                <a:cs typeface="Arial Unicode MS" pitchFamily="34" charset="-122"/>
              </a:rPr>
              <a:t>   他想要弄明白怎样才能充分利用其下属的才能。</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6</a:t>
            </a:r>
          </a:p>
          <a:p>
            <a:pPr>
              <a:buNone/>
            </a:pPr>
            <a:r>
              <a:rPr lang="en-US" altLang="zh-CN" sz="2800" dirty="0" smtClean="0">
                <a:latin typeface="Arial Unicode MS" pitchFamily="34" charset="-122"/>
                <a:ea typeface="Arial Unicode MS" pitchFamily="34" charset="-122"/>
                <a:cs typeface="Arial Unicode MS" pitchFamily="34" charset="-122"/>
              </a:rPr>
              <a:t>eliminate------eradicate; rule out </a:t>
            </a:r>
          </a:p>
          <a:p>
            <a:pPr>
              <a:buNone/>
            </a:pPr>
            <a:r>
              <a:rPr lang="en-US" altLang="zh-CN" sz="2800" dirty="0" smtClean="0">
                <a:latin typeface="Arial Unicode MS" pitchFamily="34" charset="-122"/>
                <a:ea typeface="Arial Unicode MS" pitchFamily="34" charset="-122"/>
                <a:cs typeface="Arial Unicode MS" pitchFamily="34" charset="-122"/>
              </a:rPr>
              <a:t>The Ministry of Land and Resources (MLR) and the China Banking Regulatory Commission (CBRC) have built a land information inquiry system so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as to eliminate financial risks of land mortgages.</a:t>
            </a:r>
          </a:p>
          <a:p>
            <a:pPr>
              <a:buNone/>
            </a:pPr>
            <a:r>
              <a:rPr lang="zh-CN" altLang="en-US" sz="2800" dirty="0" smtClean="0">
                <a:latin typeface="Arial Unicode MS" pitchFamily="34" charset="-122"/>
                <a:ea typeface="Arial Unicode MS" pitchFamily="34" charset="-122"/>
                <a:cs typeface="Arial Unicode MS" pitchFamily="34" charset="-122"/>
              </a:rPr>
              <a:t>    中国国土资源部和银监会建立了一个国土信息查询系统，以消除土地抵押贷款中的金融分险。</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0" y="0"/>
            <a:ext cx="7772400" cy="6021288"/>
          </a:xfrm>
        </p:spPr>
        <p:txBody>
          <a:bodyPr/>
          <a:lstStyle/>
          <a:p>
            <a:pPr>
              <a:buNone/>
            </a:pPr>
            <a:endParaRPr lang="en-US" altLang="zh-CN" dirty="0" smtClean="0"/>
          </a:p>
          <a:p>
            <a:pPr>
              <a:buNone/>
            </a:pPr>
            <a:r>
              <a:rPr lang="en-US" altLang="zh-CN" sz="2800" b="1" dirty="0" smtClean="0">
                <a:latin typeface="Arial Unicode MS" pitchFamily="34" charset="-122"/>
                <a:ea typeface="Arial Unicode MS" pitchFamily="34" charset="-122"/>
                <a:cs typeface="Arial Unicode MS" pitchFamily="34" charset="-122"/>
              </a:rPr>
              <a:t>Paragraph 7</a:t>
            </a:r>
          </a:p>
          <a:p>
            <a:pPr>
              <a:buNone/>
            </a:pPr>
            <a:r>
              <a:rPr lang="en-US" altLang="zh-CN" sz="2800" dirty="0" smtClean="0">
                <a:latin typeface="Arial Unicode MS" pitchFamily="34" charset="-122"/>
                <a:ea typeface="Arial Unicode MS" pitchFamily="34" charset="-122"/>
                <a:cs typeface="Arial Unicode MS" pitchFamily="34" charset="-122"/>
              </a:rPr>
              <a:t>aim at------intend to </a:t>
            </a:r>
          </a:p>
          <a:p>
            <a:pPr>
              <a:buNone/>
            </a:pPr>
            <a:r>
              <a:rPr lang="en-US" altLang="zh-CN" sz="2800" dirty="0" smtClean="0">
                <a:latin typeface="Arial Unicode MS" pitchFamily="34" charset="-122"/>
                <a:ea typeface="Arial Unicode MS" pitchFamily="34" charset="-122"/>
                <a:cs typeface="Arial Unicode MS" pitchFamily="34" charset="-122"/>
              </a:rPr>
              <a:t>e.g. Besides the acquisition of technology to  complement own resources, strategic investors frequently aim at gaining market share, getting access to certain markets and products, increasing efficiency as well as eliminating competition. </a:t>
            </a:r>
          </a:p>
          <a:p>
            <a:pPr>
              <a:buNone/>
            </a:pPr>
            <a:r>
              <a:rPr lang="zh-CN" altLang="en-US" sz="2800" dirty="0" smtClean="0">
                <a:latin typeface="Arial Unicode MS" pitchFamily="34" charset="-122"/>
                <a:ea typeface="Arial Unicode MS" pitchFamily="34" charset="-122"/>
                <a:cs typeface="Arial Unicode MS" pitchFamily="34" charset="-122"/>
              </a:rPr>
              <a:t>    除了获得技术来补充自己的资源外，战略投资者常常意在获得市场份额，进入某一市场，获得某些产品，提高效率和消除竞争。</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 </a:t>
            </a:r>
            <a:r>
              <a:rPr lang="en-US" altLang="zh-CN" sz="2800" dirty="0" smtClean="0">
                <a:latin typeface="Arial Unicode MS" pitchFamily="34" charset="-122"/>
                <a:ea typeface="Arial Unicode MS" pitchFamily="34" charset="-122"/>
                <a:cs typeface="Arial Unicode MS" pitchFamily="34" charset="-122"/>
              </a:rPr>
              <a:t>2. Factors affecting the fluctuation of foreign exchange rate</a:t>
            </a:r>
          </a:p>
          <a:p>
            <a:pPr>
              <a:buNone/>
            </a:pPr>
            <a:r>
              <a:rPr lang="en-US" altLang="zh-CN" sz="2800" dirty="0" smtClean="0">
                <a:latin typeface="Arial Unicode MS" pitchFamily="34" charset="-122"/>
                <a:ea typeface="Arial Unicode MS" pitchFamily="34" charset="-122"/>
                <a:cs typeface="Arial Unicode MS" pitchFamily="34" charset="-122"/>
              </a:rPr>
              <a:t>  - the interest rate differentials between different countries</a:t>
            </a:r>
          </a:p>
          <a:p>
            <a:pPr>
              <a:buNone/>
            </a:pPr>
            <a:r>
              <a:rPr lang="en-US" altLang="zh-CN" sz="2800" dirty="0" smtClean="0">
                <a:latin typeface="Arial Unicode MS" pitchFamily="34" charset="-122"/>
                <a:ea typeface="Arial Unicode MS" pitchFamily="34" charset="-122"/>
                <a:cs typeface="Arial Unicode MS" pitchFamily="34" charset="-122"/>
              </a:rPr>
              <a:t>  - economic data of a country </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market forces </a:t>
            </a: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8</a:t>
            </a:r>
          </a:p>
          <a:p>
            <a:pPr>
              <a:buNone/>
            </a:pPr>
            <a:r>
              <a:rPr lang="en-US" altLang="zh-CN" sz="2800" dirty="0" smtClean="0">
                <a:latin typeface="Arial Unicode MS" pitchFamily="34" charset="-122"/>
                <a:ea typeface="Arial Unicode MS" pitchFamily="34" charset="-122"/>
                <a:cs typeface="Arial Unicode MS" pitchFamily="34" charset="-122"/>
              </a:rPr>
              <a:t>in term of------with regard to the particular aspect or subject specified</a:t>
            </a:r>
          </a:p>
          <a:p>
            <a:pPr>
              <a:buNone/>
            </a:pPr>
            <a:r>
              <a:rPr lang="en-US" altLang="zh-CN" sz="2800" dirty="0" smtClean="0">
                <a:latin typeface="Arial Unicode MS" pitchFamily="34" charset="-122"/>
                <a:ea typeface="Arial Unicode MS" pitchFamily="34" charset="-122"/>
                <a:cs typeface="Arial Unicode MS" pitchFamily="34" charset="-122"/>
              </a:rPr>
              <a:t>e.g. The method of quoting the prices or rates of exchange for different currencies takes one of the two forms, the direct quotation method and the indirect quotation method. Under the direct quotation method, the rates are quoted in terms of a variable number of home </a:t>
            </a:r>
            <a:r>
              <a:rPr lang="en-US" altLang="zh-CN" sz="2800" dirty="0">
                <a:latin typeface="Arial Unicode MS" pitchFamily="34" charset="-122"/>
                <a:ea typeface="Arial Unicode MS" pitchFamily="34" charset="-122"/>
                <a:cs typeface="Arial Unicode MS" pitchFamily="34" charset="-122"/>
              </a:rPr>
              <a:t>currency per fixed foreign currency unit, and China adopts this method.</a:t>
            </a:r>
          </a:p>
          <a:p>
            <a:pPr>
              <a:buNone/>
            </a:pP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187280"/>
          </a:xfrm>
        </p:spPr>
        <p:txBody>
          <a:bodyPr/>
          <a:lstStyle/>
          <a:p>
            <a:pPr>
              <a:buNone/>
            </a:pPr>
            <a:r>
              <a:rPr lang="zh-CN" altLang="en-US" sz="2800" dirty="0" smtClean="0">
                <a:latin typeface="Arial Unicode MS" pitchFamily="34" charset="-122"/>
                <a:ea typeface="Arial Unicode MS" pitchFamily="34" charset="-122"/>
                <a:cs typeface="Arial Unicode MS" pitchFamily="34" charset="-122"/>
              </a:rPr>
              <a:t>   对各种货币标价有两种方法：直接标价法和间接标价法。按照直接标价法，汇率标价是用一定单位的外币为标准，折算为一个随着汇率变动而变化的本国货币。</a:t>
            </a: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1052736"/>
            <a:ext cx="7772400" cy="511527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   If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imports exceed exports, the demand for foreign currencies rises, forcing up the value thereof in terms of the home currency, that is to say, the value of the home currency is depreciated in terms of the relative foreign currencies. </a:t>
            </a:r>
          </a:p>
          <a:p>
            <a:pPr>
              <a:buNone/>
            </a:pPr>
            <a:r>
              <a:rPr lang="zh-CN" altLang="en-US" sz="2800" dirty="0" smtClean="0">
                <a:latin typeface="Arial Unicode MS" pitchFamily="34" charset="-122"/>
                <a:ea typeface="Arial Unicode MS" pitchFamily="34" charset="-122"/>
                <a:cs typeface="Arial Unicode MS" pitchFamily="34" charset="-122"/>
              </a:rPr>
              <a:t>     如果进口大于出口，对外币的需求就会增加，从而推高外币对本国货币的价值，也就是说，本国货币相对于他国货币贬值。</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544616"/>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10</a:t>
            </a:r>
          </a:p>
          <a:p>
            <a:pPr>
              <a:buNone/>
            </a:pPr>
            <a:r>
              <a:rPr lang="en-US" altLang="zh-CN" dirty="0" smtClean="0"/>
              <a:t> </a:t>
            </a:r>
            <a:r>
              <a:rPr lang="en-US" altLang="zh-CN" sz="2800" dirty="0" smtClean="0">
                <a:latin typeface="Arial Unicode MS" pitchFamily="34" charset="-122"/>
                <a:ea typeface="Arial Unicode MS" pitchFamily="34" charset="-122"/>
                <a:cs typeface="Arial Unicode MS" pitchFamily="34" charset="-122"/>
              </a:rPr>
              <a:t>Nevertheless, the problem of devising baskets of goods and services which reflect common consumption patterns in different countries yet which only include goods which are traded internationally, has limited the usefulness of the theory in predicting exchange rates.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然而，要设计出一个既能反映不同国家一般消费模式， 又只包括那些在国际间进行交易的一篮子商品和服务并非易事，这一难题制约了这一理论在预测汇率时的有效性。</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11</a:t>
            </a:r>
          </a:p>
          <a:p>
            <a:pPr>
              <a:buNone/>
            </a:pPr>
            <a:r>
              <a:rPr lang="en-US" altLang="zh-CN" sz="2800" dirty="0" smtClean="0">
                <a:latin typeface="Arial Unicode MS" pitchFamily="34" charset="-122"/>
                <a:ea typeface="Arial Unicode MS" pitchFamily="34" charset="-122"/>
                <a:cs typeface="Arial Unicode MS" pitchFamily="34" charset="-122"/>
              </a:rPr>
              <a:t>encounter------unexpectedly experience or be faced with </a:t>
            </a:r>
          </a:p>
          <a:p>
            <a:pPr>
              <a:buNone/>
            </a:pPr>
            <a:r>
              <a:rPr lang="en-US" altLang="zh-CN" sz="2800" dirty="0" smtClean="0">
                <a:latin typeface="Arial Unicode MS" pitchFamily="34" charset="-122"/>
                <a:ea typeface="Arial Unicode MS" pitchFamily="34" charset="-122"/>
                <a:cs typeface="Arial Unicode MS" pitchFamily="34" charset="-122"/>
              </a:rPr>
              <a:t>e.g. If we encounter a crisis early in our investing journey, we have plenty of time to recover and learn from our mistakes.</a:t>
            </a:r>
            <a:br>
              <a:rPr lang="en-US" altLang="zh-CN"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假如我们在年轻时投资遭遇失败，我们有足够的时间重振旗鼓，吸取教训</a:t>
            </a:r>
            <a:r>
              <a:rPr lang="zh-CN" altLang="en-US" dirty="0" smtClean="0"/>
              <a:t>。</a:t>
            </a:r>
            <a:endParaRPr lang="zh-CN" altLang="zh-CN" dirty="0" smtClean="0"/>
          </a:p>
          <a:p>
            <a:pPr>
              <a:buNone/>
            </a:pPr>
            <a:endParaRPr lang="en-US" altLang="zh-CN"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12</a:t>
            </a:r>
          </a:p>
          <a:p>
            <a:pPr>
              <a:buNone/>
            </a:pPr>
            <a:r>
              <a:rPr lang="en-US" altLang="zh-CN" sz="2800" dirty="0" smtClean="0">
                <a:latin typeface="Arial Unicode MS" pitchFamily="34" charset="-122"/>
                <a:ea typeface="Arial Unicode MS" pitchFamily="34" charset="-122"/>
                <a:cs typeface="Arial Unicode MS" pitchFamily="34" charset="-122"/>
              </a:rPr>
              <a:t>  diversify------make more diverse or varied</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e.g. We plan our investment portfolio in order to mitigate the risks inherent in trading. We use various investment strategies and always diversify our investments.</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我们安排的投资组合是为了降低交易中蕴含的风险。我们运用各种各样的投资策略，并且一直是多元化投资。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13</a:t>
            </a:r>
          </a:p>
          <a:p>
            <a:pPr>
              <a:buNone/>
            </a:pPr>
            <a:r>
              <a:rPr lang="en-US" altLang="zh-CN" sz="2800" dirty="0" smtClean="0">
                <a:latin typeface="Arial Unicode MS" pitchFamily="34" charset="-122"/>
                <a:ea typeface="Arial Unicode MS" pitchFamily="34" charset="-122"/>
                <a:cs typeface="Arial Unicode MS" pitchFamily="34" charset="-122"/>
              </a:rPr>
              <a:t>on account of ------because of </a:t>
            </a:r>
          </a:p>
          <a:p>
            <a:pPr>
              <a:buNone/>
            </a:pPr>
            <a:r>
              <a:rPr lang="en-US" altLang="zh-CN" sz="2800" dirty="0" smtClean="0">
                <a:latin typeface="Arial Unicode MS" pitchFamily="34" charset="-122"/>
                <a:ea typeface="Arial Unicode MS" pitchFamily="34" charset="-122"/>
                <a:cs typeface="Arial Unicode MS" pitchFamily="34" charset="-122"/>
              </a:rPr>
              <a:t>e.g. Shares in Peugeot have fallen in Paris this morning (January 9th) after the carmaker reported that its global sales figures dropped sharply on account of the weak European economy.</a:t>
            </a:r>
          </a:p>
          <a:p>
            <a:pPr>
              <a:buNone/>
            </a:pPr>
            <a:r>
              <a:rPr lang="zh-CN" altLang="en-US" sz="2800" dirty="0" smtClean="0">
                <a:latin typeface="Arial Unicode MS" pitchFamily="34" charset="-122"/>
                <a:ea typeface="Arial Unicode MS" pitchFamily="34" charset="-122"/>
                <a:cs typeface="Arial Unicode MS" pitchFamily="34" charset="-122"/>
              </a:rPr>
              <a:t>    在标致汽车公司公布其全球销售额由于欧洲经济疲软而大幅下降之后，其股价今晨（</a:t>
            </a:r>
            <a:r>
              <a:rPr lang="en-US" altLang="zh-CN" sz="2800" dirty="0" smtClean="0">
                <a:latin typeface="Arial Unicode MS" pitchFamily="34" charset="-122"/>
                <a:ea typeface="Arial Unicode MS" pitchFamily="34" charset="-122"/>
                <a:cs typeface="Arial Unicode MS" pitchFamily="34" charset="-122"/>
              </a:rPr>
              <a:t>1</a:t>
            </a:r>
            <a:r>
              <a:rPr lang="zh-CN" altLang="en-US" sz="2800" dirty="0" smtClean="0">
                <a:latin typeface="Arial Unicode MS" pitchFamily="34" charset="-122"/>
                <a:ea typeface="Arial Unicode MS" pitchFamily="34" charset="-122"/>
                <a:cs typeface="Arial Unicode MS" pitchFamily="34" charset="-122"/>
              </a:rPr>
              <a:t>月</a:t>
            </a:r>
            <a:r>
              <a:rPr lang="en-US" altLang="zh-CN" sz="2800" dirty="0" smtClean="0">
                <a:latin typeface="Arial Unicode MS" pitchFamily="34" charset="-122"/>
                <a:ea typeface="Arial Unicode MS" pitchFamily="34" charset="-122"/>
                <a:cs typeface="Arial Unicode MS" pitchFamily="34" charset="-122"/>
              </a:rPr>
              <a:t>9</a:t>
            </a:r>
            <a:r>
              <a:rPr lang="zh-CN" altLang="en-US" sz="2800" dirty="0" smtClean="0">
                <a:latin typeface="Arial Unicode MS" pitchFamily="34" charset="-122"/>
                <a:ea typeface="Arial Unicode MS" pitchFamily="34" charset="-122"/>
                <a:cs typeface="Arial Unicode MS" pitchFamily="34" charset="-122"/>
              </a:rPr>
              <a:t>日）在巴黎证券交易所下跌。</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16</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 a “pure” float, the central banks take no action, whatever the exchange values quoted for their respective currencies.</a:t>
            </a:r>
          </a:p>
          <a:p>
            <a:pPr>
              <a:buNone/>
            </a:pPr>
            <a:r>
              <a:rPr lang="zh-CN" altLang="en-US" sz="2800" dirty="0" smtClean="0">
                <a:latin typeface="Arial Unicode MS" pitchFamily="34" charset="-122"/>
                <a:ea typeface="Arial Unicode MS" pitchFamily="34" charset="-122"/>
                <a:cs typeface="Arial Unicode MS" pitchFamily="34" charset="-122"/>
              </a:rPr>
              <a:t>    在实施完全浮动汇率的体系中，不管其本国货币对各外币的标价是高还是低，央行都不会干预。</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en-US" altLang="zh-CN"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normAutofit lnSpcReduction="10000"/>
          </a:bodyPr>
          <a:lstStyle/>
          <a:p>
            <a:pPr>
              <a:buNone/>
            </a:pPr>
            <a:r>
              <a:rPr lang="en-US" altLang="zh-CN" sz="2800" b="1" dirty="0" smtClean="0">
                <a:latin typeface="Arial Unicode MS" pitchFamily="34" charset="-122"/>
                <a:ea typeface="Arial Unicode MS" pitchFamily="34" charset="-122"/>
                <a:cs typeface="Arial Unicode MS" pitchFamily="34" charset="-122"/>
              </a:rPr>
              <a:t>Paragraph 19 </a:t>
            </a:r>
          </a:p>
          <a:p>
            <a:pPr>
              <a:buNone/>
            </a:pPr>
            <a:r>
              <a:rPr lang="en-US" altLang="zh-CN" sz="2800" dirty="0" smtClean="0">
                <a:latin typeface="Arial Unicode MS" pitchFamily="34" charset="-122"/>
                <a:ea typeface="Arial Unicode MS" pitchFamily="34" charset="-122"/>
                <a:cs typeface="Arial Unicode MS" pitchFamily="34" charset="-122"/>
              </a:rPr>
              <a:t>profess ------claim (something),sometimes in a way which is not sincere</a:t>
            </a:r>
          </a:p>
          <a:p>
            <a:pPr>
              <a:buNone/>
            </a:pPr>
            <a:r>
              <a:rPr lang="en-US" altLang="zh-CN" sz="2800" dirty="0" smtClean="0">
                <a:latin typeface="Arial Unicode MS" pitchFamily="34" charset="-122"/>
                <a:ea typeface="Arial Unicode MS" pitchFamily="34" charset="-122"/>
                <a:cs typeface="Arial Unicode MS" pitchFamily="34" charset="-122"/>
              </a:rPr>
              <a:t>e.g. Though organizations profess that they value diversity, their actions do not reinforce it and there appears to be large gaps between espoused beliefs and practices and what really occurs .</a:t>
            </a:r>
            <a:r>
              <a:rPr lang="zh-CN" altLang="en-US" sz="2800" dirty="0" smtClean="0">
                <a:latin typeface="Arial Unicode MS" pitchFamily="34" charset="-122"/>
                <a:ea typeface="Arial Unicode MS" pitchFamily="34" charset="-122"/>
                <a:cs typeface="Arial Unicode MS" pitchFamily="34" charset="-122"/>
              </a:rPr>
              <a:t> 虽然公司组织声称他们看重多元化，但是他们的所做作为并不能体现这一点，而且在他们所持的信念、实际的做法和实际发生的一切之间似乎存在很大的差异。</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22</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There is a stigma attached to “devaluing” under a fixed exchange rate regime, which countries under such a regime will try to avoid at almost any cost.</a:t>
            </a:r>
          </a:p>
          <a:p>
            <a:pPr>
              <a:buNone/>
            </a:pPr>
            <a:r>
              <a:rPr lang="zh-CN" altLang="en-US" sz="2800" dirty="0" smtClean="0">
                <a:latin typeface="Arial Unicode MS" pitchFamily="34" charset="-122"/>
                <a:ea typeface="Arial Unicode MS" pitchFamily="34" charset="-122"/>
                <a:cs typeface="Arial Unicode MS" pitchFamily="34" charset="-122"/>
              </a:rPr>
              <a:t>    在固定汇率制度下，“货币贬值” 被视为是一国经济走弱的表示，因此，实施这种汇率制度的国家会几乎不惜一切代价避免其本国货币贬值。</a:t>
            </a:r>
            <a:endParaRPr lang="en-US" altLang="zh-CN"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Arial Unicode MS" pitchFamily="34" charset="-122"/>
                <a:ea typeface="Arial Unicode MS" pitchFamily="34" charset="-122"/>
                <a:cs typeface="Arial Unicode MS" pitchFamily="34" charset="-122"/>
              </a:rPr>
              <a:t>Skimming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844824"/>
            <a:ext cx="7772400" cy="4251176"/>
          </a:xfrm>
        </p:spPr>
        <p:txBody>
          <a:bodyPr/>
          <a:lstStyle/>
          <a:p>
            <a:pPr marL="514350" indent="-514350">
              <a:buAutoNum type="arabicPeriod"/>
            </a:pPr>
            <a:r>
              <a:rPr lang="en-US" altLang="zh-CN" sz="2800" dirty="0" smtClean="0">
                <a:latin typeface="Arial Unicode MS" pitchFamily="34" charset="-122"/>
                <a:ea typeface="Arial Unicode MS" pitchFamily="34" charset="-122"/>
                <a:cs typeface="Arial Unicode MS" pitchFamily="34" charset="-122"/>
              </a:rPr>
              <a:t>What are the two basic types of exchange rate?</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They are the spot exchange rate and the forward exchange rate.</a:t>
            </a:r>
          </a:p>
          <a:p>
            <a:pPr marL="514350" indent="-514350">
              <a:buNone/>
            </a:pPr>
            <a:r>
              <a:rPr lang="en-US" altLang="zh-CN" sz="2800" dirty="0" smtClean="0">
                <a:latin typeface="Arial Unicode MS" pitchFamily="34" charset="-122"/>
                <a:ea typeface="Arial Unicode MS" pitchFamily="34" charset="-122"/>
                <a:cs typeface="Arial Unicode MS" pitchFamily="34" charset="-122"/>
              </a:rPr>
              <a:t>2. What is the main function of the foreign exchange markets? </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The main function of the foreign exchange markets is to facilitate international trade.</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772400" cy="5043264"/>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24 </a:t>
            </a:r>
          </a:p>
          <a:p>
            <a:pPr>
              <a:buNone/>
            </a:pPr>
            <a:r>
              <a:rPr lang="en-US" altLang="zh-CN" sz="2800" dirty="0" smtClean="0">
                <a:latin typeface="Arial Unicode MS" pitchFamily="34" charset="-122"/>
                <a:ea typeface="Arial Unicode MS" pitchFamily="34" charset="-122"/>
                <a:cs typeface="Arial Unicode MS" pitchFamily="34" charset="-122"/>
              </a:rPr>
              <a:t>insulate against------protect, isolate</a:t>
            </a:r>
          </a:p>
          <a:p>
            <a:pPr>
              <a:buNone/>
            </a:pPr>
            <a:r>
              <a:rPr lang="en-US" altLang="zh-CN" sz="2800" dirty="0" smtClean="0">
                <a:latin typeface="Arial Unicode MS" pitchFamily="34" charset="-122"/>
                <a:ea typeface="Arial Unicode MS" pitchFamily="34" charset="-122"/>
                <a:cs typeface="Arial Unicode MS" pitchFamily="34" charset="-122"/>
              </a:rPr>
              <a:t>e.g. The domestic(internal) financial market is well</a:t>
            </a:r>
            <a:r>
              <a:rPr lang="en-US" altLang="zh-CN" sz="2800" b="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insulated from offshore banking activities by capital and exchange controls. </a:t>
            </a:r>
          </a:p>
          <a:p>
            <a:pPr>
              <a:buNone/>
            </a:pPr>
            <a:r>
              <a:rPr lang="zh-CN" altLang="en-US" sz="2800" dirty="0" smtClean="0">
                <a:latin typeface="Arial Unicode MS" pitchFamily="34" charset="-122"/>
                <a:ea typeface="Arial Unicode MS" pitchFamily="34" charset="-122"/>
                <a:cs typeface="Arial Unicode MS" pitchFamily="34" charset="-122"/>
              </a:rPr>
              <a:t>   国内金融市场由于资本和外汇管制与离岸银行业务充分地分离了。</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0" y="1052736"/>
            <a:ext cx="8383960" cy="511527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   we must now take action to deal with the global financial recession which is likely to cause recession in America, France, Italy, Germany, Japan, because no country can insulate itself from it, Britain too.</a:t>
            </a:r>
          </a:p>
          <a:p>
            <a:pPr>
              <a:buNone/>
            </a:pPr>
            <a:r>
              <a:rPr lang="zh-CN" altLang="en-US" sz="2800" dirty="0" smtClean="0">
                <a:latin typeface="Arial Unicode MS" pitchFamily="34" charset="-122"/>
                <a:ea typeface="Arial Unicode MS" pitchFamily="34" charset="-122"/>
                <a:cs typeface="Arial Unicode MS" pitchFamily="34" charset="-122"/>
              </a:rPr>
              <a:t>   我们现在必须采取行动，应对这场可能会引起美国、法国、意大利、德国、日本等国经济衰退的全球金融危机，因为没有一个国家会不受其影响，英国也一样。</a:t>
            </a:r>
            <a:br>
              <a:rPr lang="zh-CN" altLang="en-US" sz="2800" dirty="0" smtClean="0">
                <a:latin typeface="Arial Unicode MS" pitchFamily="34" charset="-122"/>
                <a:ea typeface="Arial Unicode MS" pitchFamily="34" charset="-122"/>
                <a:cs typeface="Arial Unicode MS" pitchFamily="34" charset="-122"/>
              </a:rPr>
            </a:b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764704"/>
            <a:ext cx="7772400" cy="5331296"/>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25 </a:t>
            </a:r>
          </a:p>
          <a:p>
            <a:pPr>
              <a:buNone/>
            </a:pPr>
            <a:r>
              <a:rPr lang="en-US" altLang="zh-CN" sz="2800" dirty="0" smtClean="0">
                <a:latin typeface="Arial Unicode MS" pitchFamily="34" charset="-122"/>
                <a:ea typeface="Arial Unicode MS" pitchFamily="34" charset="-122"/>
                <a:cs typeface="Arial Unicode MS" pitchFamily="34" charset="-122"/>
              </a:rPr>
              <a:t>curb—check ; prevent</a:t>
            </a:r>
          </a:p>
          <a:p>
            <a:pPr>
              <a:buNone/>
            </a:pPr>
            <a:r>
              <a:rPr lang="en-US" altLang="zh-CN" sz="2800" dirty="0" smtClean="0">
                <a:latin typeface="Arial Unicode MS" pitchFamily="34" charset="-122"/>
                <a:ea typeface="Arial Unicode MS" pitchFamily="34" charset="-122"/>
                <a:cs typeface="Arial Unicode MS" pitchFamily="34" charset="-122"/>
              </a:rPr>
              <a:t>e.g. China</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has raised interest rates again to curb Inflation. </a:t>
            </a:r>
          </a:p>
          <a:p>
            <a:pPr>
              <a:buNone/>
            </a:pPr>
            <a:r>
              <a:rPr lang="zh-CN" altLang="en-US" sz="2800" dirty="0" smtClean="0">
                <a:latin typeface="Arial Unicode MS" pitchFamily="34" charset="-122"/>
                <a:ea typeface="Arial Unicode MS" pitchFamily="34" charset="-122"/>
                <a:cs typeface="Arial Unicode MS" pitchFamily="34" charset="-122"/>
              </a:rPr>
              <a:t>   中国再次升息以抑制通货膨胀。</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lang="zh-CN" altLang="en-US" dirty="0"/>
          </a:p>
        </p:txBody>
      </p:sp>
      <p:sp>
        <p:nvSpPr>
          <p:cNvPr id="3" name="内容占位符 2"/>
          <p:cNvSpPr>
            <a:spLocks noGrp="1"/>
          </p:cNvSpPr>
          <p:nvPr>
            <p:ph idx="1"/>
          </p:nvPr>
        </p:nvSpPr>
        <p:spPr>
          <a:xfrm>
            <a:off x="76200" y="1124744"/>
            <a:ext cx="7772400" cy="497125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   Ebola is upsetting the United States with four people being quarantined for close contact with the first patient in the country and authorities are tracking the route that Ebola has made its way in the U.S., with measures taken to curb its further spread.</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美国有四人因与美国的第一例埃博拉患者有密切接触而被隔离。埃博拉病毒正使美国人忧心仲仲。政府当局正在追踪埃博拉病毒是如何传入美国的，并正在采取措施以遏制其进一步蔓延。</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lstStyle/>
          <a:p>
            <a:pPr>
              <a:buNone/>
            </a:pPr>
            <a:r>
              <a:rPr lang="en-US" altLang="zh-CN" sz="2800" b="1" smtClean="0">
                <a:latin typeface="Arial Unicode MS" pitchFamily="34" charset="-122"/>
                <a:ea typeface="Arial Unicode MS" pitchFamily="34" charset="-122"/>
                <a:cs typeface="Arial Unicode MS" pitchFamily="34" charset="-122"/>
              </a:rPr>
              <a:t>Paragraph 27</a:t>
            </a:r>
            <a:endParaRPr lang="en-US" altLang="zh-CN" sz="2800" b="1"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It is not so much the flexibility in current exchange rates that discourages trade and investment; rather it is the uncertainty about future exchange rates which might have this effect. </a:t>
            </a:r>
          </a:p>
          <a:p>
            <a:pPr>
              <a:buNone/>
            </a:pPr>
            <a:r>
              <a:rPr lang="zh-CN" altLang="en-US" sz="2800" dirty="0" smtClean="0">
                <a:latin typeface="Arial Unicode MS" pitchFamily="34" charset="-122"/>
                <a:ea typeface="Arial Unicode MS" pitchFamily="34" charset="-122"/>
                <a:cs typeface="Arial Unicode MS" pitchFamily="34" charset="-122"/>
              </a:rPr>
              <a:t>  阻碍贸易和投资的与其说是因为即期汇率的波</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动性</a:t>
            </a: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不如说是因为可能会产生此影响的远期汇 率的不确定。</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3. What does the portfolio balance theory attempt to explain regarding exchange rates?</a:t>
            </a:r>
          </a:p>
          <a:p>
            <a:pPr>
              <a:buNone/>
            </a:pPr>
            <a:r>
              <a:rPr lang="en-US" altLang="zh-CN" sz="2800" dirty="0" smtClean="0">
                <a:latin typeface="Arial Unicode MS" pitchFamily="34" charset="-122"/>
                <a:ea typeface="Arial Unicode MS" pitchFamily="34" charset="-122"/>
                <a:cs typeface="Arial Unicode MS" pitchFamily="34" charset="-122"/>
              </a:rPr>
              <a:t>   The theory attempts to explain the impact of interest rate differentials on international investment and speculative flows.</a:t>
            </a:r>
          </a:p>
          <a:p>
            <a:pPr>
              <a:buNone/>
            </a:pPr>
            <a:r>
              <a:rPr lang="en-US" altLang="zh-CN" sz="2800" dirty="0" smtClean="0">
                <a:latin typeface="Arial Unicode MS" pitchFamily="34" charset="-122"/>
                <a:ea typeface="Arial Unicode MS" pitchFamily="34" charset="-122"/>
                <a:cs typeface="Arial Unicode MS" pitchFamily="34" charset="-122"/>
              </a:rPr>
              <a:t>4. What are the two main exchange rate systems? </a:t>
            </a:r>
          </a:p>
          <a:p>
            <a:pPr>
              <a:buNone/>
            </a:pPr>
            <a:r>
              <a:rPr lang="en-US" altLang="zh-CN" sz="2800" dirty="0" smtClean="0">
                <a:latin typeface="Arial Unicode MS" pitchFamily="34" charset="-122"/>
                <a:ea typeface="Arial Unicode MS" pitchFamily="34" charset="-122"/>
                <a:cs typeface="Arial Unicode MS" pitchFamily="34" charset="-122"/>
              </a:rPr>
              <a:t>    They are absolutely fixed exchange rates system and freely floating exchange rates.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latin typeface="Arial Unicode MS" pitchFamily="34" charset="-122"/>
                <a:ea typeface="Arial Unicode MS" pitchFamily="34" charset="-122"/>
                <a:cs typeface="Arial Unicode MS" pitchFamily="34" charset="-122"/>
              </a:rPr>
              <a:t>5. </a:t>
            </a:r>
            <a:r>
              <a:rPr lang="en-US" altLang="zh-CN" sz="2800" dirty="0" smtClean="0">
                <a:latin typeface="Arial Unicode MS" pitchFamily="34" charset="-122"/>
                <a:ea typeface="Arial Unicode MS" pitchFamily="34" charset="-122"/>
                <a:cs typeface="Arial Unicode MS" pitchFamily="34" charset="-122"/>
              </a:rPr>
              <a:t>What are the factors that are likely to influence changes in a country’s exchange rate?</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factors include a country’s balance of  payments position and the interest rate differentials in the financial centers.</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Arial Unicode MS" pitchFamily="34" charset="-122"/>
                <a:ea typeface="Arial Unicode MS" pitchFamily="34" charset="-122"/>
                <a:cs typeface="Arial Unicode MS" pitchFamily="34" charset="-122"/>
              </a:rPr>
              <a:t>Scanning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772816"/>
            <a:ext cx="7772400" cy="475252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1.How is the exchange rate of a currency determined?</a:t>
            </a:r>
          </a:p>
          <a:p>
            <a:pPr>
              <a:buNone/>
            </a:pPr>
            <a:r>
              <a:rPr lang="en-US" altLang="zh-CN" sz="2800" dirty="0" smtClean="0">
                <a:latin typeface="Arial Unicode MS" pitchFamily="34" charset="-122"/>
                <a:ea typeface="Arial Unicode MS" pitchFamily="34" charset="-122"/>
                <a:cs typeface="Arial Unicode MS" pitchFamily="34" charset="-122"/>
              </a:rPr>
              <a:t>  It is determined by the supply of and demand for the currency in the foreign exchange markets.</a:t>
            </a:r>
          </a:p>
          <a:p>
            <a:pPr>
              <a:buNone/>
            </a:pPr>
            <a:r>
              <a:rPr lang="en-US" altLang="zh-CN" sz="2800" dirty="0" smtClean="0">
                <a:latin typeface="Arial Unicode MS" pitchFamily="34" charset="-122"/>
                <a:ea typeface="Arial Unicode MS" pitchFamily="34" charset="-122"/>
                <a:cs typeface="Arial Unicode MS" pitchFamily="34" charset="-122"/>
              </a:rPr>
              <a:t>2. Where are national currencies bought and sold?</a:t>
            </a:r>
          </a:p>
          <a:p>
            <a:pPr>
              <a:buNone/>
            </a:pPr>
            <a:r>
              <a:rPr lang="en-US" altLang="zh-CN" sz="2800" dirty="0" smtClean="0">
                <a:latin typeface="Arial Unicode MS" pitchFamily="34" charset="-122"/>
                <a:ea typeface="Arial Unicode MS" pitchFamily="34" charset="-122"/>
                <a:cs typeface="Arial Unicode MS" pitchFamily="34" charset="-122"/>
              </a:rPr>
              <a:t>    They are bought and sold in major financial centers.</a:t>
            </a: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5719"/>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18728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3. When does arbitrage take place?</a:t>
            </a:r>
          </a:p>
          <a:p>
            <a:pPr>
              <a:buNone/>
            </a:pPr>
            <a:r>
              <a:rPr lang="en-US" altLang="zh-CN" sz="2800" dirty="0" smtClean="0">
                <a:latin typeface="Arial Unicode MS" pitchFamily="34" charset="-122"/>
                <a:ea typeface="Arial Unicode MS" pitchFamily="34" charset="-122"/>
                <a:cs typeface="Arial Unicode MS" pitchFamily="34" charset="-122"/>
              </a:rPr>
              <a:t>    Arbitrage takes place when there are inconsistencies between exchange rates quoted in different financial </a:t>
            </a:r>
            <a:r>
              <a:rPr lang="en-US" altLang="zh-CN" sz="2800" dirty="0" err="1" smtClean="0">
                <a:latin typeface="Arial Unicode MS" pitchFamily="34" charset="-122"/>
                <a:ea typeface="Arial Unicode MS" pitchFamily="34" charset="-122"/>
                <a:cs typeface="Arial Unicode MS" pitchFamily="34" charset="-122"/>
              </a:rPr>
              <a:t>centres</a:t>
            </a:r>
            <a:r>
              <a:rPr lang="en-US" altLang="zh-CN" sz="2800" dirty="0" smtClean="0">
                <a:latin typeface="Arial Unicode MS" pitchFamily="34" charset="-122"/>
                <a:ea typeface="Arial Unicode MS" pitchFamily="34" charset="-122"/>
                <a:cs typeface="Arial Unicode MS" pitchFamily="34" charset="-122"/>
              </a:rPr>
              <a:t>. </a:t>
            </a:r>
          </a:p>
          <a:p>
            <a:pPr>
              <a:buNone/>
            </a:pPr>
            <a:r>
              <a:rPr lang="en-US" altLang="zh-CN" sz="2800" dirty="0" smtClean="0">
                <a:latin typeface="Arial Unicode MS" pitchFamily="34" charset="-122"/>
                <a:ea typeface="Arial Unicode MS" pitchFamily="34" charset="-122"/>
                <a:cs typeface="Arial Unicode MS" pitchFamily="34" charset="-122"/>
              </a:rPr>
              <a:t>4. What can importers and exporters do to avoid exchange risk?</a:t>
            </a:r>
          </a:p>
          <a:p>
            <a:pPr>
              <a:buNone/>
            </a:pPr>
            <a:r>
              <a:rPr lang="en-US" altLang="zh-CN" sz="2800" dirty="0" smtClean="0">
                <a:latin typeface="Arial Unicode MS" pitchFamily="34" charset="-122"/>
                <a:ea typeface="Arial Unicode MS" pitchFamily="34" charset="-122"/>
                <a:cs typeface="Arial Unicode MS" pitchFamily="34" charset="-122"/>
              </a:rPr>
              <a:t>   They use the forward market to avoid exchange risk.</a:t>
            </a: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a:p>
        </p:txBody>
      </p:sp>
      <p:sp>
        <p:nvSpPr>
          <p:cNvPr id="3" name="内容占位符 2"/>
          <p:cNvSpPr>
            <a:spLocks noGrp="1"/>
          </p:cNvSpPr>
          <p:nvPr>
            <p:ph idx="1"/>
          </p:nvPr>
        </p:nvSpPr>
        <p:spPr>
          <a:xfrm>
            <a:off x="76200" y="764704"/>
            <a:ext cx="7772400" cy="533129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5. In what way are arbitrage and speculation similar?</a:t>
            </a:r>
          </a:p>
          <a:p>
            <a:pPr>
              <a:buNone/>
            </a:pPr>
            <a:r>
              <a:rPr lang="en-US" altLang="zh-CN" sz="2800" dirty="0" smtClean="0">
                <a:latin typeface="Arial Unicode MS" pitchFamily="34" charset="-122"/>
                <a:ea typeface="Arial Unicode MS" pitchFamily="34" charset="-122"/>
                <a:cs typeface="Arial Unicode MS" pitchFamily="34" charset="-122"/>
              </a:rPr>
              <a:t>   They are similar in that they hasten the adjustments in exchange rates by anticipating changes. </a:t>
            </a:r>
          </a:p>
          <a:p>
            <a:pPr>
              <a:buNone/>
            </a:pPr>
            <a:r>
              <a:rPr lang="en-US" altLang="zh-CN" sz="2800" dirty="0" smtClean="0">
                <a:latin typeface="Arial Unicode MS" pitchFamily="34" charset="-122"/>
                <a:ea typeface="Arial Unicode MS" pitchFamily="34" charset="-122"/>
                <a:cs typeface="Arial Unicode MS" pitchFamily="34" charset="-122"/>
              </a:rPr>
              <a:t>6. How do large experienced investors reduce overall investment risks?</a:t>
            </a:r>
          </a:p>
          <a:p>
            <a:pPr>
              <a:buNone/>
            </a:pPr>
            <a:r>
              <a:rPr lang="en-US" altLang="zh-CN" sz="2800" dirty="0" smtClean="0">
                <a:latin typeface="Arial Unicode MS" pitchFamily="34" charset="-122"/>
                <a:ea typeface="Arial Unicode MS" pitchFamily="34" charset="-122"/>
                <a:cs typeface="Arial Unicode MS" pitchFamily="34" charset="-122"/>
              </a:rPr>
              <a:t>   They reduce overall investment risks by diversifying their portfolios. </a:t>
            </a:r>
            <a:endParaRPr lang="zh-CN" alt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15872</TotalTime>
  <Words>2656</Words>
  <Application>Microsoft Macintosh PowerPoint</Application>
  <PresentationFormat>全屏显示(4:3)</PresentationFormat>
  <Paragraphs>168</Paragraphs>
  <Slides>44</Slides>
  <Notes>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44</vt:i4>
      </vt:variant>
    </vt:vector>
  </HeadingPairs>
  <TitlesOfParts>
    <vt:vector size="50" baseType="lpstr">
      <vt:lpstr>Arial Unicode MS</vt:lpstr>
      <vt:lpstr>Calibri</vt:lpstr>
      <vt:lpstr>Times New Roman</vt:lpstr>
      <vt:lpstr>宋体</vt:lpstr>
      <vt:lpstr>Arial</vt:lpstr>
      <vt:lpstr>主题1</vt:lpstr>
      <vt:lpstr>Unit 2 Foreign Exchange Rates and Markets</vt:lpstr>
      <vt:lpstr>PowerPoint 演示文稿</vt:lpstr>
      <vt:lpstr>PowerPoint 演示文稿</vt:lpstr>
      <vt:lpstr>Skimming</vt:lpstr>
      <vt:lpstr>PowerPoint 演示文稿</vt:lpstr>
      <vt:lpstr>PowerPoint 演示文稿</vt:lpstr>
      <vt:lpstr>Scanning</vt:lpstr>
      <vt:lpstr>PowerPoint 演示文稿</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Explanation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Sherry</dc:creator>
  <cp:lastModifiedBy>Xueyang Fang</cp:lastModifiedBy>
  <cp:revision>249</cp:revision>
  <dcterms:created xsi:type="dcterms:W3CDTF">2014-08-19T08:40:02Z</dcterms:created>
  <dcterms:modified xsi:type="dcterms:W3CDTF">2019-12-19T06:07:31Z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TC010690022052</vt:lpwstr>
  </property>
</Properties>
</file>