
<file path=[Content_Types].xml><?xml version="1.0" encoding="utf-8"?>
<Types xmlns="http://schemas.openxmlformats.org/package/2006/content-types">
  <Default Extension="xml" ContentType="application/xml"/>
  <Default Extension="rels" ContentType="application/vnd.openxmlformats-package.relationships+xml"/>
  <Default Extension="jpe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5" Type="http://schemas.openxmlformats.org/officeDocument/2006/relationships/custom-properties" Target="docProps/custom.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1" r:id="rId1"/>
  </p:sldMasterIdLst>
  <p:notesMasterIdLst>
    <p:notesMasterId r:id="rId64"/>
  </p:notesMasterIdLst>
  <p:sldIdLst>
    <p:sldId id="256" r:id="rId2"/>
    <p:sldId id="257" r:id="rId3"/>
    <p:sldId id="305" r:id="rId4"/>
    <p:sldId id="258" r:id="rId5"/>
    <p:sldId id="260" r:id="rId6"/>
    <p:sldId id="261" r:id="rId7"/>
    <p:sldId id="265" r:id="rId8"/>
    <p:sldId id="262" r:id="rId9"/>
    <p:sldId id="263" r:id="rId10"/>
    <p:sldId id="264" r:id="rId11"/>
    <p:sldId id="266" r:id="rId12"/>
    <p:sldId id="267" r:id="rId13"/>
    <p:sldId id="271" r:id="rId14"/>
    <p:sldId id="268" r:id="rId15"/>
    <p:sldId id="272" r:id="rId16"/>
    <p:sldId id="273" r:id="rId17"/>
    <p:sldId id="274" r:id="rId18"/>
    <p:sldId id="269" r:id="rId19"/>
    <p:sldId id="270" r:id="rId20"/>
    <p:sldId id="275" r:id="rId21"/>
    <p:sldId id="276" r:id="rId22"/>
    <p:sldId id="277" r:id="rId23"/>
    <p:sldId id="278" r:id="rId24"/>
    <p:sldId id="304" r:id="rId25"/>
    <p:sldId id="279" r:id="rId26"/>
    <p:sldId id="280" r:id="rId27"/>
    <p:sldId id="306" r:id="rId28"/>
    <p:sldId id="281" r:id="rId29"/>
    <p:sldId id="282" r:id="rId30"/>
    <p:sldId id="312" r:id="rId31"/>
    <p:sldId id="283" r:id="rId32"/>
    <p:sldId id="310" r:id="rId33"/>
    <p:sldId id="309" r:id="rId34"/>
    <p:sldId id="284" r:id="rId35"/>
    <p:sldId id="285" r:id="rId36"/>
    <p:sldId id="300" r:id="rId37"/>
    <p:sldId id="286" r:id="rId38"/>
    <p:sldId id="301" r:id="rId39"/>
    <p:sldId id="307" r:id="rId40"/>
    <p:sldId id="287" r:id="rId41"/>
    <p:sldId id="318" r:id="rId42"/>
    <p:sldId id="288" r:id="rId43"/>
    <p:sldId id="313" r:id="rId44"/>
    <p:sldId id="316" r:id="rId45"/>
    <p:sldId id="290" r:id="rId46"/>
    <p:sldId id="291" r:id="rId47"/>
    <p:sldId id="302" r:id="rId48"/>
    <p:sldId id="319" r:id="rId49"/>
    <p:sldId id="292" r:id="rId50"/>
    <p:sldId id="293" r:id="rId51"/>
    <p:sldId id="294" r:id="rId52"/>
    <p:sldId id="315" r:id="rId53"/>
    <p:sldId id="311" r:id="rId54"/>
    <p:sldId id="320" r:id="rId55"/>
    <p:sldId id="321" r:id="rId56"/>
    <p:sldId id="322" r:id="rId57"/>
    <p:sldId id="323" r:id="rId58"/>
    <p:sldId id="324" r:id="rId59"/>
    <p:sldId id="325" r:id="rId60"/>
    <p:sldId id="326" r:id="rId61"/>
    <p:sldId id="327" r:id="rId62"/>
    <p:sldId id="328" r:id="rId63"/>
  </p:sldIdLst>
  <p:sldSz cx="9144000" cy="6858000" type="screen4x3"/>
  <p:notesSz cx="6858000" cy="9144000"/>
  <p:defaultTextStyle>
    <a:defPPr>
      <a:defRPr lang="en-US"/>
    </a:defPPr>
    <a:lvl1pPr algn="l" rtl="0" eaLnBrk="0" fontAlgn="base" hangingPunct="0">
      <a:spcBef>
        <a:spcPct val="0"/>
      </a:spcBef>
      <a:spcAft>
        <a:spcPct val="0"/>
      </a:spcAft>
      <a:defRPr kern="1200">
        <a:solidFill>
          <a:schemeClr val="tx1"/>
        </a:solidFill>
        <a:latin typeface="Times New Roman" pitchFamily="18" charset="0"/>
        <a:ea typeface="+mn-ea"/>
        <a:cs typeface="+mn-cs"/>
      </a:defRPr>
    </a:lvl1pPr>
    <a:lvl2pPr marL="457200" algn="l" rtl="0" eaLnBrk="0" fontAlgn="base" hangingPunct="0">
      <a:spcBef>
        <a:spcPct val="0"/>
      </a:spcBef>
      <a:spcAft>
        <a:spcPct val="0"/>
      </a:spcAft>
      <a:defRPr kern="1200">
        <a:solidFill>
          <a:schemeClr val="tx1"/>
        </a:solidFill>
        <a:latin typeface="Times New Roman" pitchFamily="18" charset="0"/>
        <a:ea typeface="+mn-ea"/>
        <a:cs typeface="+mn-cs"/>
      </a:defRPr>
    </a:lvl2pPr>
    <a:lvl3pPr marL="914400" algn="l" rtl="0" eaLnBrk="0" fontAlgn="base" hangingPunct="0">
      <a:spcBef>
        <a:spcPct val="0"/>
      </a:spcBef>
      <a:spcAft>
        <a:spcPct val="0"/>
      </a:spcAft>
      <a:defRPr kern="1200">
        <a:solidFill>
          <a:schemeClr val="tx1"/>
        </a:solidFill>
        <a:latin typeface="Times New Roman" pitchFamily="18" charset="0"/>
        <a:ea typeface="+mn-ea"/>
        <a:cs typeface="+mn-cs"/>
      </a:defRPr>
    </a:lvl3pPr>
    <a:lvl4pPr marL="1371600" algn="l" rtl="0" eaLnBrk="0" fontAlgn="base" hangingPunct="0">
      <a:spcBef>
        <a:spcPct val="0"/>
      </a:spcBef>
      <a:spcAft>
        <a:spcPct val="0"/>
      </a:spcAft>
      <a:defRPr kern="1200">
        <a:solidFill>
          <a:schemeClr val="tx1"/>
        </a:solidFill>
        <a:latin typeface="Times New Roman" pitchFamily="18" charset="0"/>
        <a:ea typeface="+mn-ea"/>
        <a:cs typeface="+mn-cs"/>
      </a:defRPr>
    </a:lvl4pPr>
    <a:lvl5pPr marL="1828800" algn="l" rtl="0" eaLnBrk="0" fontAlgn="base" hangingPunct="0">
      <a:spcBef>
        <a:spcPct val="0"/>
      </a:spcBef>
      <a:spcAft>
        <a:spcPct val="0"/>
      </a:spcAft>
      <a:defRPr kern="1200">
        <a:solidFill>
          <a:schemeClr val="tx1"/>
        </a:solidFill>
        <a:latin typeface="Times New Roman" pitchFamily="18" charset="0"/>
        <a:ea typeface="+mn-ea"/>
        <a:cs typeface="+mn-cs"/>
      </a:defRPr>
    </a:lvl5pPr>
    <a:lvl6pPr marL="2286000" algn="l" defTabSz="914400" rtl="0" eaLnBrk="1" latinLnBrk="0" hangingPunct="1">
      <a:defRPr kern="1200">
        <a:solidFill>
          <a:schemeClr val="tx1"/>
        </a:solidFill>
        <a:latin typeface="Times New Roman" pitchFamily="18" charset="0"/>
        <a:ea typeface="+mn-ea"/>
        <a:cs typeface="+mn-cs"/>
      </a:defRPr>
    </a:lvl6pPr>
    <a:lvl7pPr marL="2743200" algn="l" defTabSz="914400" rtl="0" eaLnBrk="1" latinLnBrk="0" hangingPunct="1">
      <a:defRPr kern="1200">
        <a:solidFill>
          <a:schemeClr val="tx1"/>
        </a:solidFill>
        <a:latin typeface="Times New Roman" pitchFamily="18" charset="0"/>
        <a:ea typeface="+mn-ea"/>
        <a:cs typeface="+mn-cs"/>
      </a:defRPr>
    </a:lvl7pPr>
    <a:lvl8pPr marL="3200400" algn="l" defTabSz="914400" rtl="0" eaLnBrk="1" latinLnBrk="0" hangingPunct="1">
      <a:defRPr kern="1200">
        <a:solidFill>
          <a:schemeClr val="tx1"/>
        </a:solidFill>
        <a:latin typeface="Times New Roman" pitchFamily="18" charset="0"/>
        <a:ea typeface="+mn-ea"/>
        <a:cs typeface="+mn-cs"/>
      </a:defRPr>
    </a:lvl8pPr>
    <a:lvl9pPr marL="3657600" algn="l" defTabSz="914400" rtl="0" eaLnBrk="1" latinLnBrk="0" hangingPunct="1">
      <a:defRPr kern="1200">
        <a:solidFill>
          <a:schemeClr val="tx1"/>
        </a:solidFill>
        <a:latin typeface="Times New Roman" pitchFamily="18"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724" autoAdjust="0"/>
    <p:restoredTop sz="84280" autoAdjust="0"/>
  </p:normalViewPr>
  <p:slideViewPr>
    <p:cSldViewPr>
      <p:cViewPr>
        <p:scale>
          <a:sx n="128" d="100"/>
          <a:sy n="128" d="100"/>
        </p:scale>
        <p:origin x="904" y="-1104"/>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notesViewPr>
    <p:cSldViewPr>
      <p:cViewPr varScale="1">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63" Type="http://schemas.openxmlformats.org/officeDocument/2006/relationships/slide" Target="slides/slide62.xml"/><Relationship Id="rId64" Type="http://schemas.openxmlformats.org/officeDocument/2006/relationships/notesMaster" Target="notesMasters/notesMaster1.xml"/><Relationship Id="rId65" Type="http://schemas.openxmlformats.org/officeDocument/2006/relationships/presProps" Target="presProps.xml"/><Relationship Id="rId66" Type="http://schemas.openxmlformats.org/officeDocument/2006/relationships/viewProps" Target="viewProps.xml"/><Relationship Id="rId67" Type="http://schemas.openxmlformats.org/officeDocument/2006/relationships/theme" Target="theme/theme1.xml"/><Relationship Id="rId68" Type="http://schemas.openxmlformats.org/officeDocument/2006/relationships/tableStyles" Target="tableStyles.xml"/><Relationship Id="rId50" Type="http://schemas.openxmlformats.org/officeDocument/2006/relationships/slide" Target="slides/slide49.xml"/><Relationship Id="rId51" Type="http://schemas.openxmlformats.org/officeDocument/2006/relationships/slide" Target="slides/slide50.xml"/><Relationship Id="rId52" Type="http://schemas.openxmlformats.org/officeDocument/2006/relationships/slide" Target="slides/slide51.xml"/><Relationship Id="rId53" Type="http://schemas.openxmlformats.org/officeDocument/2006/relationships/slide" Target="slides/slide52.xml"/><Relationship Id="rId54" Type="http://schemas.openxmlformats.org/officeDocument/2006/relationships/slide" Target="slides/slide53.xml"/><Relationship Id="rId55" Type="http://schemas.openxmlformats.org/officeDocument/2006/relationships/slide" Target="slides/slide54.xml"/><Relationship Id="rId56" Type="http://schemas.openxmlformats.org/officeDocument/2006/relationships/slide" Target="slides/slide55.xml"/><Relationship Id="rId57" Type="http://schemas.openxmlformats.org/officeDocument/2006/relationships/slide" Target="slides/slide56.xml"/><Relationship Id="rId58" Type="http://schemas.openxmlformats.org/officeDocument/2006/relationships/slide" Target="slides/slide57.xml"/><Relationship Id="rId59" Type="http://schemas.openxmlformats.org/officeDocument/2006/relationships/slide" Target="slides/slide58.xml"/><Relationship Id="rId40" Type="http://schemas.openxmlformats.org/officeDocument/2006/relationships/slide" Target="slides/slide39.xml"/><Relationship Id="rId41" Type="http://schemas.openxmlformats.org/officeDocument/2006/relationships/slide" Target="slides/slide40.xml"/><Relationship Id="rId42" Type="http://schemas.openxmlformats.org/officeDocument/2006/relationships/slide" Target="slides/slide41.xml"/><Relationship Id="rId43" Type="http://schemas.openxmlformats.org/officeDocument/2006/relationships/slide" Target="slides/slide42.xml"/><Relationship Id="rId44" Type="http://schemas.openxmlformats.org/officeDocument/2006/relationships/slide" Target="slides/slide43.xml"/><Relationship Id="rId45" Type="http://schemas.openxmlformats.org/officeDocument/2006/relationships/slide" Target="slides/slide44.xml"/><Relationship Id="rId46" Type="http://schemas.openxmlformats.org/officeDocument/2006/relationships/slide" Target="slides/slide45.xml"/><Relationship Id="rId47" Type="http://schemas.openxmlformats.org/officeDocument/2006/relationships/slide" Target="slides/slide46.xml"/><Relationship Id="rId48" Type="http://schemas.openxmlformats.org/officeDocument/2006/relationships/slide" Target="slides/slide47.xml"/><Relationship Id="rId49" Type="http://schemas.openxmlformats.org/officeDocument/2006/relationships/slide" Target="slides/slide4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slide" Target="slides/slide38.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60" Type="http://schemas.openxmlformats.org/officeDocument/2006/relationships/slide" Target="slides/slide59.xml"/><Relationship Id="rId61" Type="http://schemas.openxmlformats.org/officeDocument/2006/relationships/slide" Target="slides/slide60.xml"/><Relationship Id="rId62" Type="http://schemas.openxmlformats.org/officeDocument/2006/relationships/slide" Target="slides/slide61.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146"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vl1pPr>
          </a:lstStyle>
          <a:p>
            <a:endParaRPr lang="zh-CN" altLang="en-US"/>
          </a:p>
        </p:txBody>
      </p:sp>
      <p:sp>
        <p:nvSpPr>
          <p:cNvPr id="6147" name="Rectangle 3"/>
          <p:cNvSpPr>
            <a:spLocks noGrp="1" noChangeArrowheads="1"/>
          </p:cNvSpPr>
          <p:nvPr>
            <p:ph type="dt" idx="1"/>
          </p:nvPr>
        </p:nvSpPr>
        <p:spPr bwMode="auto">
          <a:xfrm>
            <a:off x="388620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vl1pPr>
          </a:lstStyle>
          <a:p>
            <a:endParaRPr lang="zh-CN" altLang="en-US"/>
          </a:p>
        </p:txBody>
      </p:sp>
      <p:sp>
        <p:nvSpPr>
          <p:cNvPr id="6148"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p:spPr>
      </p:sp>
      <p:sp>
        <p:nvSpPr>
          <p:cNvPr id="6149" name="Rectangle 5"/>
          <p:cNvSpPr>
            <a:spLocks noGrp="1" noChangeArrowheads="1"/>
          </p:cNvSpPr>
          <p:nvPr>
            <p:ph type="body" sz="quarter" idx="3"/>
          </p:nvPr>
        </p:nvSpPr>
        <p:spPr bwMode="auto">
          <a:xfrm>
            <a:off x="914400" y="4343400"/>
            <a:ext cx="50292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6150" name="Rectangle 6"/>
          <p:cNvSpPr>
            <a:spLocks noGrp="1" noChangeArrowheads="1"/>
          </p:cNvSpPr>
          <p:nvPr>
            <p:ph type="ftr" sz="quarter" idx="4"/>
          </p:nvPr>
        </p:nvSpPr>
        <p:spPr bwMode="auto">
          <a:xfrm>
            <a:off x="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vl1pPr>
          </a:lstStyle>
          <a:p>
            <a:endParaRPr lang="zh-CN" altLang="en-US"/>
          </a:p>
        </p:txBody>
      </p:sp>
      <p:sp>
        <p:nvSpPr>
          <p:cNvPr id="6151" name="Rectangle 7"/>
          <p:cNvSpPr>
            <a:spLocks noGrp="1" noChangeArrowheads="1"/>
          </p:cNvSpPr>
          <p:nvPr>
            <p:ph type="sldNum" sz="quarter" idx="5"/>
          </p:nvPr>
        </p:nvSpPr>
        <p:spPr bwMode="auto">
          <a:xfrm>
            <a:off x="388620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D98FFBC7-C741-487B-BAD4-2F51C5C6659F}" type="slidenum">
              <a:rPr lang="zh-CN" altLang="en-US"/>
              <a:pPr/>
              <a:t>‹#›</a:t>
            </a:fld>
            <a:endParaRPr lang="zh-CN" altLang="en-US"/>
          </a:p>
        </p:txBody>
      </p:sp>
    </p:spTree>
    <p:extLst>
      <p:ext uri="{BB962C8B-B14F-4D97-AF65-F5344CB8AC3E}">
        <p14:creationId xmlns:p14="http://schemas.microsoft.com/office/powerpoint/2010/main" val="207777063"/>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kumimoji="1" sz="1200" kern="1200">
        <a:solidFill>
          <a:schemeClr val="tx1"/>
        </a:solidFill>
        <a:latin typeface="宋体" charset="-122"/>
        <a:ea typeface="宋体" charset="-122"/>
        <a:cs typeface="+mn-cs"/>
      </a:defRPr>
    </a:lvl1pPr>
    <a:lvl2pPr marL="457200" algn="l" rtl="0" eaLnBrk="0" fontAlgn="base" hangingPunct="0">
      <a:spcBef>
        <a:spcPct val="30000"/>
      </a:spcBef>
      <a:spcAft>
        <a:spcPct val="0"/>
      </a:spcAft>
      <a:defRPr kumimoji="1" sz="1200" kern="1200">
        <a:solidFill>
          <a:schemeClr val="tx1"/>
        </a:solidFill>
        <a:latin typeface="宋体" charset="-122"/>
        <a:ea typeface="宋体" charset="-122"/>
        <a:cs typeface="+mn-cs"/>
      </a:defRPr>
    </a:lvl2pPr>
    <a:lvl3pPr marL="914400" algn="l" rtl="0" eaLnBrk="0" fontAlgn="base" hangingPunct="0">
      <a:spcBef>
        <a:spcPct val="30000"/>
      </a:spcBef>
      <a:spcAft>
        <a:spcPct val="0"/>
      </a:spcAft>
      <a:defRPr kumimoji="1" sz="1200" kern="1200">
        <a:solidFill>
          <a:schemeClr val="tx1"/>
        </a:solidFill>
        <a:latin typeface="宋体" charset="-122"/>
        <a:ea typeface="宋体" charset="-122"/>
        <a:cs typeface="+mn-cs"/>
      </a:defRPr>
    </a:lvl3pPr>
    <a:lvl4pPr marL="1371600" algn="l" rtl="0" eaLnBrk="0" fontAlgn="base" hangingPunct="0">
      <a:spcBef>
        <a:spcPct val="30000"/>
      </a:spcBef>
      <a:spcAft>
        <a:spcPct val="0"/>
      </a:spcAft>
      <a:defRPr kumimoji="1" sz="1200" kern="1200">
        <a:solidFill>
          <a:schemeClr val="tx1"/>
        </a:solidFill>
        <a:latin typeface="宋体" charset="-122"/>
        <a:ea typeface="宋体" charset="-122"/>
        <a:cs typeface="+mn-cs"/>
      </a:defRPr>
    </a:lvl4pPr>
    <a:lvl5pPr marL="1828800" algn="l" rtl="0" eaLnBrk="0" fontAlgn="base" hangingPunct="0">
      <a:spcBef>
        <a:spcPct val="30000"/>
      </a:spcBef>
      <a:spcAft>
        <a:spcPct val="0"/>
      </a:spcAft>
      <a:defRPr kumimoji="1" sz="1200" kern="1200">
        <a:solidFill>
          <a:schemeClr val="tx1"/>
        </a:solidFill>
        <a:latin typeface="宋体" charset="-122"/>
        <a:ea typeface="宋体"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9.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9.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4.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5.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98FFBC7-C741-487B-BAD4-2F51C5C6659F}" type="slidenum">
              <a:rPr lang="zh-CN" altLang="en-US" smtClean="0"/>
              <a:pPr/>
              <a:t>6</a:t>
            </a:fld>
            <a:endParaRPr lang="zh-CN" altLang="en-US"/>
          </a:p>
        </p:txBody>
      </p:sp>
    </p:spTree>
    <p:extLst>
      <p:ext uri="{BB962C8B-B14F-4D97-AF65-F5344CB8AC3E}">
        <p14:creationId xmlns:p14="http://schemas.microsoft.com/office/powerpoint/2010/main" val="30068781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98FFBC7-C741-487B-BAD4-2F51C5C6659F}" type="slidenum">
              <a:rPr lang="zh-CN" altLang="en-US" smtClean="0"/>
              <a:pPr/>
              <a:t>8</a:t>
            </a:fld>
            <a:endParaRPr lang="zh-CN" altLang="en-US"/>
          </a:p>
        </p:txBody>
      </p:sp>
    </p:spTree>
    <p:extLst>
      <p:ext uri="{BB962C8B-B14F-4D97-AF65-F5344CB8AC3E}">
        <p14:creationId xmlns:p14="http://schemas.microsoft.com/office/powerpoint/2010/main" val="135904086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98FFBC7-C741-487B-BAD4-2F51C5C6659F}" type="slidenum">
              <a:rPr lang="zh-CN" altLang="en-US" smtClean="0"/>
              <a:pPr/>
              <a:t>18</a:t>
            </a:fld>
            <a:endParaRPr lang="zh-CN" altLang="en-US"/>
          </a:p>
        </p:txBody>
      </p:sp>
    </p:spTree>
    <p:extLst>
      <p:ext uri="{BB962C8B-B14F-4D97-AF65-F5344CB8AC3E}">
        <p14:creationId xmlns:p14="http://schemas.microsoft.com/office/powerpoint/2010/main" val="76368133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98FFBC7-C741-487B-BAD4-2F51C5C6659F}" type="slidenum">
              <a:rPr lang="zh-CN" altLang="en-US" smtClean="0"/>
              <a:pPr/>
              <a:t>29</a:t>
            </a:fld>
            <a:endParaRPr lang="zh-CN" altLang="en-US"/>
          </a:p>
        </p:txBody>
      </p:sp>
    </p:spTree>
    <p:extLst>
      <p:ext uri="{BB962C8B-B14F-4D97-AF65-F5344CB8AC3E}">
        <p14:creationId xmlns:p14="http://schemas.microsoft.com/office/powerpoint/2010/main" val="182992287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98FFBC7-C741-487B-BAD4-2F51C5C6659F}" type="slidenum">
              <a:rPr lang="zh-CN" altLang="en-US" smtClean="0"/>
              <a:pPr/>
              <a:t>39</a:t>
            </a:fld>
            <a:endParaRPr lang="zh-CN" altLang="en-US"/>
          </a:p>
        </p:txBody>
      </p:sp>
    </p:spTree>
    <p:extLst>
      <p:ext uri="{BB962C8B-B14F-4D97-AF65-F5344CB8AC3E}">
        <p14:creationId xmlns:p14="http://schemas.microsoft.com/office/powerpoint/2010/main" val="140041782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dirty="0"/>
          </a:p>
        </p:txBody>
      </p:sp>
      <p:sp>
        <p:nvSpPr>
          <p:cNvPr id="4" name="幻灯片编号占位符 3"/>
          <p:cNvSpPr>
            <a:spLocks noGrp="1"/>
          </p:cNvSpPr>
          <p:nvPr>
            <p:ph type="sldNum" sz="quarter" idx="10"/>
          </p:nvPr>
        </p:nvSpPr>
        <p:spPr/>
        <p:txBody>
          <a:bodyPr/>
          <a:lstStyle/>
          <a:p>
            <a:fld id="{D98FFBC7-C741-487B-BAD4-2F51C5C6659F}" type="slidenum">
              <a:rPr lang="zh-CN" altLang="en-US" smtClean="0"/>
              <a:pPr/>
              <a:t>54</a:t>
            </a:fld>
            <a:endParaRPr lang="zh-CN" altLang="en-US"/>
          </a:p>
        </p:txBody>
      </p:sp>
    </p:spTree>
    <p:extLst>
      <p:ext uri="{BB962C8B-B14F-4D97-AF65-F5344CB8AC3E}">
        <p14:creationId xmlns:p14="http://schemas.microsoft.com/office/powerpoint/2010/main" val="201772659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kumimoji="1" lang="en-US" altLang="zh-CN" dirty="0" smtClean="0"/>
              <a:t>Of a longer</a:t>
            </a:r>
            <a:endParaRPr kumimoji="1" lang="zh-CN" altLang="en-US" dirty="0"/>
          </a:p>
        </p:txBody>
      </p:sp>
      <p:sp>
        <p:nvSpPr>
          <p:cNvPr id="4" name="幻灯片编号占位符 3"/>
          <p:cNvSpPr>
            <a:spLocks noGrp="1"/>
          </p:cNvSpPr>
          <p:nvPr>
            <p:ph type="sldNum" sz="quarter" idx="10"/>
          </p:nvPr>
        </p:nvSpPr>
        <p:spPr/>
        <p:txBody>
          <a:bodyPr/>
          <a:lstStyle/>
          <a:p>
            <a:fld id="{D98FFBC7-C741-487B-BAD4-2F51C5C6659F}" type="slidenum">
              <a:rPr lang="zh-CN" altLang="en-US" smtClean="0"/>
              <a:pPr/>
              <a:t>55</a:t>
            </a:fld>
            <a:endParaRPr lang="zh-CN" altLang="en-US"/>
          </a:p>
        </p:txBody>
      </p:sp>
    </p:spTree>
    <p:extLst>
      <p:ext uri="{BB962C8B-B14F-4D97-AF65-F5344CB8AC3E}">
        <p14:creationId xmlns:p14="http://schemas.microsoft.com/office/powerpoint/2010/main" val="138152043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dirty="0"/>
          </a:p>
        </p:txBody>
      </p:sp>
      <p:sp>
        <p:nvSpPr>
          <p:cNvPr id="4" name="幻灯片编号占位符 3"/>
          <p:cNvSpPr>
            <a:spLocks noGrp="1"/>
          </p:cNvSpPr>
          <p:nvPr>
            <p:ph type="sldNum" sz="quarter" idx="10"/>
          </p:nvPr>
        </p:nvSpPr>
        <p:spPr/>
        <p:txBody>
          <a:bodyPr/>
          <a:lstStyle/>
          <a:p>
            <a:fld id="{D98FFBC7-C741-487B-BAD4-2F51C5C6659F}" type="slidenum">
              <a:rPr lang="zh-CN" altLang="en-US" smtClean="0"/>
              <a:pPr/>
              <a:t>60</a:t>
            </a:fld>
            <a:endParaRPr lang="zh-CN" altLang="en-US"/>
          </a:p>
        </p:txBody>
      </p:sp>
    </p:spTree>
    <p:extLst>
      <p:ext uri="{BB962C8B-B14F-4D97-AF65-F5344CB8AC3E}">
        <p14:creationId xmlns:p14="http://schemas.microsoft.com/office/powerpoint/2010/main" val="212083160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endParaRPr lang="en-US" altLang="zh-CN"/>
          </a:p>
        </p:txBody>
      </p:sp>
      <p:sp>
        <p:nvSpPr>
          <p:cNvPr id="5" name="页脚占位符 4"/>
          <p:cNvSpPr>
            <a:spLocks noGrp="1"/>
          </p:cNvSpPr>
          <p:nvPr>
            <p:ph type="ftr" sz="quarter" idx="11"/>
          </p:nvPr>
        </p:nvSpPr>
        <p:spPr/>
        <p:txBody>
          <a:bodyPr/>
          <a:lstStyle/>
          <a:p>
            <a:endParaRPr lang="en-US" altLang="zh-CN"/>
          </a:p>
        </p:txBody>
      </p:sp>
      <p:sp>
        <p:nvSpPr>
          <p:cNvPr id="6" name="灯片编号占位符 5"/>
          <p:cNvSpPr>
            <a:spLocks noGrp="1"/>
          </p:cNvSpPr>
          <p:nvPr>
            <p:ph type="sldNum" sz="quarter" idx="12"/>
          </p:nvPr>
        </p:nvSpPr>
        <p:spPr/>
        <p:txBody>
          <a:bodyPr/>
          <a:lstStyle/>
          <a:p>
            <a:fld id="{5359E5CC-9384-469C-985B-10AB5BD37191}" type="slidenum">
              <a:rPr lang="zh-CN" altLang="en-US" smtClean="0"/>
              <a:pPr/>
              <a:t>‹#›</a:t>
            </a:fld>
            <a:endParaRPr lang="en-US" altLang="zh-CN"/>
          </a:p>
        </p:txBody>
      </p:sp>
    </p:spTree>
    <p:extLst>
      <p:ext uri="{BB962C8B-B14F-4D97-AF65-F5344CB8AC3E}">
        <p14:creationId xmlns:p14="http://schemas.microsoft.com/office/powerpoint/2010/main" val="5259575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endParaRPr lang="en-US" altLang="zh-CN"/>
          </a:p>
        </p:txBody>
      </p:sp>
      <p:sp>
        <p:nvSpPr>
          <p:cNvPr id="5" name="页脚占位符 4"/>
          <p:cNvSpPr>
            <a:spLocks noGrp="1"/>
          </p:cNvSpPr>
          <p:nvPr>
            <p:ph type="ftr" sz="quarter" idx="11"/>
          </p:nvPr>
        </p:nvSpPr>
        <p:spPr/>
        <p:txBody>
          <a:bodyPr/>
          <a:lstStyle/>
          <a:p>
            <a:endParaRPr lang="en-US" altLang="zh-CN"/>
          </a:p>
        </p:txBody>
      </p:sp>
      <p:sp>
        <p:nvSpPr>
          <p:cNvPr id="6" name="灯片编号占位符 5"/>
          <p:cNvSpPr>
            <a:spLocks noGrp="1"/>
          </p:cNvSpPr>
          <p:nvPr>
            <p:ph type="sldNum" sz="quarter" idx="12"/>
          </p:nvPr>
        </p:nvSpPr>
        <p:spPr/>
        <p:txBody>
          <a:bodyPr/>
          <a:lstStyle/>
          <a:p>
            <a:fld id="{C6C9A11E-F8D2-410C-86E8-15C8B4D6DC89}" type="slidenum">
              <a:rPr lang="zh-CN" altLang="en-US" smtClean="0"/>
              <a:pPr/>
              <a:t>‹#›</a:t>
            </a:fld>
            <a:endParaRPr lang="en-US" altLang="zh-CN"/>
          </a:p>
        </p:txBody>
      </p:sp>
    </p:spTree>
    <p:extLst>
      <p:ext uri="{BB962C8B-B14F-4D97-AF65-F5344CB8AC3E}">
        <p14:creationId xmlns:p14="http://schemas.microsoft.com/office/powerpoint/2010/main" val="290719642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endParaRPr lang="en-US" altLang="zh-CN"/>
          </a:p>
        </p:txBody>
      </p:sp>
      <p:sp>
        <p:nvSpPr>
          <p:cNvPr id="5" name="页脚占位符 4"/>
          <p:cNvSpPr>
            <a:spLocks noGrp="1"/>
          </p:cNvSpPr>
          <p:nvPr>
            <p:ph type="ftr" sz="quarter" idx="11"/>
          </p:nvPr>
        </p:nvSpPr>
        <p:spPr/>
        <p:txBody>
          <a:bodyPr/>
          <a:lstStyle/>
          <a:p>
            <a:endParaRPr lang="en-US" altLang="zh-CN"/>
          </a:p>
        </p:txBody>
      </p:sp>
      <p:sp>
        <p:nvSpPr>
          <p:cNvPr id="6" name="灯片编号占位符 5"/>
          <p:cNvSpPr>
            <a:spLocks noGrp="1"/>
          </p:cNvSpPr>
          <p:nvPr>
            <p:ph type="sldNum" sz="quarter" idx="12"/>
          </p:nvPr>
        </p:nvSpPr>
        <p:spPr/>
        <p:txBody>
          <a:bodyPr/>
          <a:lstStyle/>
          <a:p>
            <a:fld id="{2F800B68-B7B2-4185-B79D-757D2AD667C3}" type="slidenum">
              <a:rPr lang="zh-CN" altLang="en-US" smtClean="0"/>
              <a:pPr/>
              <a:t>‹#›</a:t>
            </a:fld>
            <a:endParaRPr lang="en-US" altLang="zh-CN"/>
          </a:p>
        </p:txBody>
      </p:sp>
    </p:spTree>
    <p:extLst>
      <p:ext uri="{BB962C8B-B14F-4D97-AF65-F5344CB8AC3E}">
        <p14:creationId xmlns:p14="http://schemas.microsoft.com/office/powerpoint/2010/main" val="1330536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endParaRPr lang="en-US" altLang="zh-CN"/>
          </a:p>
        </p:txBody>
      </p:sp>
      <p:sp>
        <p:nvSpPr>
          <p:cNvPr id="5" name="页脚占位符 4"/>
          <p:cNvSpPr>
            <a:spLocks noGrp="1"/>
          </p:cNvSpPr>
          <p:nvPr>
            <p:ph type="ftr" sz="quarter" idx="11"/>
          </p:nvPr>
        </p:nvSpPr>
        <p:spPr/>
        <p:txBody>
          <a:bodyPr/>
          <a:lstStyle/>
          <a:p>
            <a:endParaRPr lang="en-US" altLang="zh-CN"/>
          </a:p>
        </p:txBody>
      </p:sp>
      <p:sp>
        <p:nvSpPr>
          <p:cNvPr id="6" name="灯片编号占位符 5"/>
          <p:cNvSpPr>
            <a:spLocks noGrp="1"/>
          </p:cNvSpPr>
          <p:nvPr>
            <p:ph type="sldNum" sz="quarter" idx="12"/>
          </p:nvPr>
        </p:nvSpPr>
        <p:spPr/>
        <p:txBody>
          <a:bodyPr/>
          <a:lstStyle/>
          <a:p>
            <a:fld id="{E75F972F-E5DA-423A-BCBB-BB9EC3C1E0D0}" type="slidenum">
              <a:rPr lang="zh-CN" altLang="en-US" smtClean="0"/>
              <a:pPr/>
              <a:t>‹#›</a:t>
            </a:fld>
            <a:endParaRPr lang="en-US" altLang="zh-CN"/>
          </a:p>
        </p:txBody>
      </p:sp>
    </p:spTree>
    <p:extLst>
      <p:ext uri="{BB962C8B-B14F-4D97-AF65-F5344CB8AC3E}">
        <p14:creationId xmlns:p14="http://schemas.microsoft.com/office/powerpoint/2010/main" val="203734031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endParaRPr lang="en-US" altLang="zh-CN"/>
          </a:p>
        </p:txBody>
      </p:sp>
      <p:sp>
        <p:nvSpPr>
          <p:cNvPr id="5" name="页脚占位符 4"/>
          <p:cNvSpPr>
            <a:spLocks noGrp="1"/>
          </p:cNvSpPr>
          <p:nvPr>
            <p:ph type="ftr" sz="quarter" idx="11"/>
          </p:nvPr>
        </p:nvSpPr>
        <p:spPr/>
        <p:txBody>
          <a:bodyPr/>
          <a:lstStyle/>
          <a:p>
            <a:endParaRPr lang="en-US" altLang="zh-CN"/>
          </a:p>
        </p:txBody>
      </p:sp>
      <p:sp>
        <p:nvSpPr>
          <p:cNvPr id="6" name="灯片编号占位符 5"/>
          <p:cNvSpPr>
            <a:spLocks noGrp="1"/>
          </p:cNvSpPr>
          <p:nvPr>
            <p:ph type="sldNum" sz="quarter" idx="12"/>
          </p:nvPr>
        </p:nvSpPr>
        <p:spPr/>
        <p:txBody>
          <a:bodyPr/>
          <a:lstStyle/>
          <a:p>
            <a:fld id="{249A2B96-EB37-4B8D-8760-DD7538AC9801}" type="slidenum">
              <a:rPr lang="zh-CN" altLang="en-US" smtClean="0"/>
              <a:pPr/>
              <a:t>‹#›</a:t>
            </a:fld>
            <a:endParaRPr lang="en-US" altLang="zh-CN"/>
          </a:p>
        </p:txBody>
      </p:sp>
    </p:spTree>
    <p:extLst>
      <p:ext uri="{BB962C8B-B14F-4D97-AF65-F5344CB8AC3E}">
        <p14:creationId xmlns:p14="http://schemas.microsoft.com/office/powerpoint/2010/main" val="5534792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endParaRPr lang="en-US" altLang="zh-CN"/>
          </a:p>
        </p:txBody>
      </p:sp>
      <p:sp>
        <p:nvSpPr>
          <p:cNvPr id="6" name="页脚占位符 5"/>
          <p:cNvSpPr>
            <a:spLocks noGrp="1"/>
          </p:cNvSpPr>
          <p:nvPr>
            <p:ph type="ftr" sz="quarter" idx="11"/>
          </p:nvPr>
        </p:nvSpPr>
        <p:spPr/>
        <p:txBody>
          <a:bodyPr/>
          <a:lstStyle/>
          <a:p>
            <a:endParaRPr lang="en-US" altLang="zh-CN"/>
          </a:p>
        </p:txBody>
      </p:sp>
      <p:sp>
        <p:nvSpPr>
          <p:cNvPr id="7" name="灯片编号占位符 6"/>
          <p:cNvSpPr>
            <a:spLocks noGrp="1"/>
          </p:cNvSpPr>
          <p:nvPr>
            <p:ph type="sldNum" sz="quarter" idx="12"/>
          </p:nvPr>
        </p:nvSpPr>
        <p:spPr/>
        <p:txBody>
          <a:bodyPr/>
          <a:lstStyle/>
          <a:p>
            <a:fld id="{D6637587-96F4-4440-A2F6-67EB5978611D}" type="slidenum">
              <a:rPr lang="zh-CN" altLang="en-US" smtClean="0"/>
              <a:pPr/>
              <a:t>‹#›</a:t>
            </a:fld>
            <a:endParaRPr lang="en-US" altLang="zh-CN"/>
          </a:p>
        </p:txBody>
      </p:sp>
    </p:spTree>
    <p:extLst>
      <p:ext uri="{BB962C8B-B14F-4D97-AF65-F5344CB8AC3E}">
        <p14:creationId xmlns:p14="http://schemas.microsoft.com/office/powerpoint/2010/main" val="196989856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endParaRPr lang="en-US" altLang="zh-CN"/>
          </a:p>
        </p:txBody>
      </p:sp>
      <p:sp>
        <p:nvSpPr>
          <p:cNvPr id="8" name="页脚占位符 7"/>
          <p:cNvSpPr>
            <a:spLocks noGrp="1"/>
          </p:cNvSpPr>
          <p:nvPr>
            <p:ph type="ftr" sz="quarter" idx="11"/>
          </p:nvPr>
        </p:nvSpPr>
        <p:spPr/>
        <p:txBody>
          <a:bodyPr/>
          <a:lstStyle/>
          <a:p>
            <a:endParaRPr lang="en-US" altLang="zh-CN"/>
          </a:p>
        </p:txBody>
      </p:sp>
      <p:sp>
        <p:nvSpPr>
          <p:cNvPr id="9" name="灯片编号占位符 8"/>
          <p:cNvSpPr>
            <a:spLocks noGrp="1"/>
          </p:cNvSpPr>
          <p:nvPr>
            <p:ph type="sldNum" sz="quarter" idx="12"/>
          </p:nvPr>
        </p:nvSpPr>
        <p:spPr/>
        <p:txBody>
          <a:bodyPr/>
          <a:lstStyle/>
          <a:p>
            <a:fld id="{DD3FB877-DB9C-4AD8-8E5F-5B76EA7F74F1}" type="slidenum">
              <a:rPr lang="zh-CN" altLang="en-US" smtClean="0"/>
              <a:pPr/>
              <a:t>‹#›</a:t>
            </a:fld>
            <a:endParaRPr lang="en-US" altLang="zh-CN"/>
          </a:p>
        </p:txBody>
      </p:sp>
    </p:spTree>
    <p:extLst>
      <p:ext uri="{BB962C8B-B14F-4D97-AF65-F5344CB8AC3E}">
        <p14:creationId xmlns:p14="http://schemas.microsoft.com/office/powerpoint/2010/main" val="252778823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endParaRPr lang="en-US" altLang="zh-CN"/>
          </a:p>
        </p:txBody>
      </p:sp>
      <p:sp>
        <p:nvSpPr>
          <p:cNvPr id="4" name="页脚占位符 3"/>
          <p:cNvSpPr>
            <a:spLocks noGrp="1"/>
          </p:cNvSpPr>
          <p:nvPr>
            <p:ph type="ftr" sz="quarter" idx="11"/>
          </p:nvPr>
        </p:nvSpPr>
        <p:spPr/>
        <p:txBody>
          <a:bodyPr/>
          <a:lstStyle/>
          <a:p>
            <a:endParaRPr lang="en-US" altLang="zh-CN"/>
          </a:p>
        </p:txBody>
      </p:sp>
      <p:sp>
        <p:nvSpPr>
          <p:cNvPr id="5" name="灯片编号占位符 4"/>
          <p:cNvSpPr>
            <a:spLocks noGrp="1"/>
          </p:cNvSpPr>
          <p:nvPr>
            <p:ph type="sldNum" sz="quarter" idx="12"/>
          </p:nvPr>
        </p:nvSpPr>
        <p:spPr/>
        <p:txBody>
          <a:bodyPr/>
          <a:lstStyle/>
          <a:p>
            <a:fld id="{BD162BC0-B1B0-46A3-B9DB-6B9F29EBAA4B}" type="slidenum">
              <a:rPr lang="zh-CN" altLang="en-US" smtClean="0"/>
              <a:pPr/>
              <a:t>‹#›</a:t>
            </a:fld>
            <a:endParaRPr lang="en-US" altLang="zh-CN"/>
          </a:p>
        </p:txBody>
      </p:sp>
    </p:spTree>
    <p:extLst>
      <p:ext uri="{BB962C8B-B14F-4D97-AF65-F5344CB8AC3E}">
        <p14:creationId xmlns:p14="http://schemas.microsoft.com/office/powerpoint/2010/main" val="103644272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endParaRPr lang="en-US" altLang="zh-CN"/>
          </a:p>
        </p:txBody>
      </p:sp>
      <p:sp>
        <p:nvSpPr>
          <p:cNvPr id="3" name="页脚占位符 2"/>
          <p:cNvSpPr>
            <a:spLocks noGrp="1"/>
          </p:cNvSpPr>
          <p:nvPr>
            <p:ph type="ftr" sz="quarter" idx="11"/>
          </p:nvPr>
        </p:nvSpPr>
        <p:spPr/>
        <p:txBody>
          <a:bodyPr/>
          <a:lstStyle/>
          <a:p>
            <a:endParaRPr lang="en-US" altLang="zh-CN"/>
          </a:p>
        </p:txBody>
      </p:sp>
      <p:sp>
        <p:nvSpPr>
          <p:cNvPr id="4" name="灯片编号占位符 3"/>
          <p:cNvSpPr>
            <a:spLocks noGrp="1"/>
          </p:cNvSpPr>
          <p:nvPr>
            <p:ph type="sldNum" sz="quarter" idx="12"/>
          </p:nvPr>
        </p:nvSpPr>
        <p:spPr/>
        <p:txBody>
          <a:bodyPr/>
          <a:lstStyle/>
          <a:p>
            <a:fld id="{84878994-6F9D-4E54-905B-54272DB684EC}" type="slidenum">
              <a:rPr lang="zh-CN" altLang="en-US" smtClean="0"/>
              <a:pPr/>
              <a:t>‹#›</a:t>
            </a:fld>
            <a:endParaRPr lang="en-US" altLang="zh-CN"/>
          </a:p>
        </p:txBody>
      </p:sp>
    </p:spTree>
    <p:extLst>
      <p:ext uri="{BB962C8B-B14F-4D97-AF65-F5344CB8AC3E}">
        <p14:creationId xmlns:p14="http://schemas.microsoft.com/office/powerpoint/2010/main" val="180018548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endParaRPr lang="en-US" altLang="zh-CN"/>
          </a:p>
        </p:txBody>
      </p:sp>
      <p:sp>
        <p:nvSpPr>
          <p:cNvPr id="6" name="页脚占位符 5"/>
          <p:cNvSpPr>
            <a:spLocks noGrp="1"/>
          </p:cNvSpPr>
          <p:nvPr>
            <p:ph type="ftr" sz="quarter" idx="11"/>
          </p:nvPr>
        </p:nvSpPr>
        <p:spPr/>
        <p:txBody>
          <a:bodyPr/>
          <a:lstStyle/>
          <a:p>
            <a:endParaRPr lang="en-US" altLang="zh-CN"/>
          </a:p>
        </p:txBody>
      </p:sp>
      <p:sp>
        <p:nvSpPr>
          <p:cNvPr id="7" name="灯片编号占位符 6"/>
          <p:cNvSpPr>
            <a:spLocks noGrp="1"/>
          </p:cNvSpPr>
          <p:nvPr>
            <p:ph type="sldNum" sz="quarter" idx="12"/>
          </p:nvPr>
        </p:nvSpPr>
        <p:spPr/>
        <p:txBody>
          <a:bodyPr/>
          <a:lstStyle/>
          <a:p>
            <a:fld id="{E3D50D78-EF2B-4AE1-8F3C-513D474F5680}" type="slidenum">
              <a:rPr lang="zh-CN" altLang="en-US" smtClean="0"/>
              <a:pPr/>
              <a:t>‹#›</a:t>
            </a:fld>
            <a:endParaRPr lang="en-US" altLang="zh-CN"/>
          </a:p>
        </p:txBody>
      </p:sp>
    </p:spTree>
    <p:extLst>
      <p:ext uri="{BB962C8B-B14F-4D97-AF65-F5344CB8AC3E}">
        <p14:creationId xmlns:p14="http://schemas.microsoft.com/office/powerpoint/2010/main" val="335557092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endParaRPr lang="en-US" altLang="zh-CN"/>
          </a:p>
        </p:txBody>
      </p:sp>
      <p:sp>
        <p:nvSpPr>
          <p:cNvPr id="6" name="页脚占位符 5"/>
          <p:cNvSpPr>
            <a:spLocks noGrp="1"/>
          </p:cNvSpPr>
          <p:nvPr>
            <p:ph type="ftr" sz="quarter" idx="11"/>
          </p:nvPr>
        </p:nvSpPr>
        <p:spPr/>
        <p:txBody>
          <a:bodyPr/>
          <a:lstStyle/>
          <a:p>
            <a:endParaRPr lang="en-US" altLang="zh-CN"/>
          </a:p>
        </p:txBody>
      </p:sp>
      <p:sp>
        <p:nvSpPr>
          <p:cNvPr id="7" name="灯片编号占位符 6"/>
          <p:cNvSpPr>
            <a:spLocks noGrp="1"/>
          </p:cNvSpPr>
          <p:nvPr>
            <p:ph type="sldNum" sz="quarter" idx="12"/>
          </p:nvPr>
        </p:nvSpPr>
        <p:spPr/>
        <p:txBody>
          <a:bodyPr/>
          <a:lstStyle/>
          <a:p>
            <a:fld id="{63943D66-C48C-4206-80E6-C6BB63E07D6F}" type="slidenum">
              <a:rPr lang="zh-CN" altLang="en-US" smtClean="0"/>
              <a:pPr/>
              <a:t>‹#›</a:t>
            </a:fld>
            <a:endParaRPr lang="en-US" altLang="zh-CN"/>
          </a:p>
        </p:txBody>
      </p:sp>
    </p:spTree>
    <p:extLst>
      <p:ext uri="{BB962C8B-B14F-4D97-AF65-F5344CB8AC3E}">
        <p14:creationId xmlns:p14="http://schemas.microsoft.com/office/powerpoint/2010/main" val="2469240411"/>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3" Type="http://schemas.openxmlformats.org/officeDocument/2006/relationships/image" Target="../media/image1.jpe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cstate="print">
            <a:alphaModFix amt="15000"/>
            <a:lum/>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en-US" altLang="zh-CN"/>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ltLang="zh-CN"/>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06B2AFF-E859-424F-AC20-DB12F9D73BE5}" type="slidenum">
              <a:rPr lang="zh-CN" altLang="en-US" smtClean="0"/>
              <a:pPr/>
              <a:t>‹#›</a:t>
            </a:fld>
            <a:endParaRPr lang="en-US" altLang="zh-CN"/>
          </a:p>
        </p:txBody>
      </p:sp>
    </p:spTree>
    <p:extLst>
      <p:ext uri="{BB962C8B-B14F-4D97-AF65-F5344CB8AC3E}">
        <p14:creationId xmlns:p14="http://schemas.microsoft.com/office/powerpoint/2010/main" val="4176294365"/>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122" name="Rectangle 2"/>
          <p:cNvSpPr>
            <a:spLocks noGrp="1" noChangeArrowheads="1"/>
          </p:cNvSpPr>
          <p:nvPr>
            <p:ph type="ctrTitle"/>
          </p:nvPr>
        </p:nvSpPr>
        <p:spPr/>
        <p:txBody>
          <a:bodyPr/>
          <a:lstStyle/>
          <a:p>
            <a:r>
              <a:rPr lang="en-US" altLang="zh-CN" b="1" dirty="0" smtClean="0">
                <a:latin typeface="Arial Unicode MS" pitchFamily="34" charset="-122"/>
                <a:ea typeface="Arial Unicode MS" pitchFamily="34" charset="-122"/>
                <a:cs typeface="Arial Unicode MS" pitchFamily="34" charset="-122"/>
              </a:rPr>
              <a:t>Financial English</a:t>
            </a:r>
            <a:endParaRPr lang="zh-CN" altLang="en-US" b="1" dirty="0">
              <a:latin typeface="Arial Unicode MS" pitchFamily="34" charset="-122"/>
              <a:ea typeface="Arial Unicode MS" pitchFamily="34" charset="-122"/>
              <a:cs typeface="Arial Unicode MS" pitchFamily="34" charset="-122"/>
            </a:endParaRPr>
          </a:p>
        </p:txBody>
      </p:sp>
      <p:sp>
        <p:nvSpPr>
          <p:cNvPr id="9" name="副标题 8"/>
          <p:cNvSpPr>
            <a:spLocks noGrp="1"/>
          </p:cNvSpPr>
          <p:nvPr>
            <p:ph type="subTitle" idx="1"/>
          </p:nvPr>
        </p:nvSpPr>
        <p:spPr/>
        <p:txBody>
          <a:bodyPr/>
          <a:lstStyle/>
          <a:p>
            <a:endParaRPr lang="zh-CN" altLang="en-US"/>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a:xfrm>
            <a:off x="76200" y="609600"/>
            <a:ext cx="7772400" cy="83096"/>
          </a:xfrm>
        </p:spPr>
        <p:txBody>
          <a:bodyPr>
            <a:normAutofit fontScale="90000"/>
          </a:bodyPr>
          <a:lstStyle/>
          <a:p>
            <a:endParaRPr lang="zh-CN" altLang="en-US"/>
          </a:p>
        </p:txBody>
      </p:sp>
      <p:sp>
        <p:nvSpPr>
          <p:cNvPr id="3" name="内容占位符 2"/>
          <p:cNvSpPr>
            <a:spLocks noGrp="1"/>
          </p:cNvSpPr>
          <p:nvPr>
            <p:ph idx="1"/>
          </p:nvPr>
        </p:nvSpPr>
        <p:spPr>
          <a:xfrm>
            <a:off x="76200" y="764704"/>
            <a:ext cx="7772400" cy="5331296"/>
          </a:xfrm>
        </p:spPr>
        <p:txBody>
          <a:bodyPr/>
          <a:lstStyle/>
          <a:p>
            <a:pPr>
              <a:buNone/>
            </a:pPr>
            <a:r>
              <a:rPr lang="en-US" altLang="zh-CN" sz="2800" dirty="0" smtClean="0">
                <a:latin typeface="Arial Unicode MS" pitchFamily="34" charset="-122"/>
                <a:ea typeface="Arial Unicode MS" pitchFamily="34" charset="-122"/>
                <a:cs typeface="Arial Unicode MS" pitchFamily="34" charset="-122"/>
              </a:rPr>
              <a:t>5. What kind of rates does the Federal Reserve control?</a:t>
            </a:r>
          </a:p>
          <a:p>
            <a:pPr>
              <a:buNone/>
            </a:pPr>
            <a:r>
              <a:rPr lang="en-US" altLang="zh-CN" sz="2800" dirty="0" smtClean="0">
                <a:latin typeface="Arial Unicode MS" pitchFamily="34" charset="-122"/>
                <a:ea typeface="Arial Unicode MS" pitchFamily="34" charset="-122"/>
                <a:cs typeface="Arial Unicode MS" pitchFamily="34" charset="-122"/>
              </a:rPr>
              <a:t>    The Federal Reserve controls the federal funds rate and the discount rate.</a:t>
            </a:r>
          </a:p>
          <a:p>
            <a:pPr>
              <a:buNone/>
            </a:pPr>
            <a:r>
              <a:rPr lang="en-US" altLang="zh-CN" sz="2800" dirty="0" smtClean="0">
                <a:latin typeface="Arial Unicode MS" pitchFamily="34" charset="-122"/>
                <a:ea typeface="Arial Unicode MS" pitchFamily="34" charset="-122"/>
                <a:cs typeface="Arial Unicode MS" pitchFamily="34" charset="-122"/>
              </a:rPr>
              <a:t>6. How are money supply and the economy related to interest rates?</a:t>
            </a:r>
          </a:p>
          <a:p>
            <a:pPr>
              <a:buNone/>
            </a:pPr>
            <a:r>
              <a:rPr lang="en-US" altLang="zh-CN" sz="2800" dirty="0" smtClean="0">
                <a:latin typeface="Arial Unicode MS" pitchFamily="34" charset="-122"/>
                <a:ea typeface="Arial Unicode MS" pitchFamily="34" charset="-122"/>
                <a:cs typeface="Arial Unicode MS" pitchFamily="34" charset="-122"/>
              </a:rPr>
              <a:t>   When interest rates are high, money is tight and business tends to slow down, but when rates drop, more credit is accessible and the economy tends to gather speed. </a:t>
            </a:r>
            <a:endParaRPr lang="zh-CN" altLang="en-US" sz="2800"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a:xfrm>
            <a:off x="76200" y="609600"/>
            <a:ext cx="7772400" cy="155104"/>
          </a:xfrm>
        </p:spPr>
        <p:txBody>
          <a:bodyPr>
            <a:normAutofit fontScale="90000"/>
          </a:bodyPr>
          <a:lstStyle/>
          <a:p>
            <a:endParaRPr lang="zh-CN" altLang="en-US" dirty="0"/>
          </a:p>
        </p:txBody>
      </p:sp>
      <p:sp>
        <p:nvSpPr>
          <p:cNvPr id="3" name="内容占位符 2"/>
          <p:cNvSpPr>
            <a:spLocks noGrp="1"/>
          </p:cNvSpPr>
          <p:nvPr>
            <p:ph idx="1"/>
          </p:nvPr>
        </p:nvSpPr>
        <p:spPr>
          <a:xfrm>
            <a:off x="76200" y="980728"/>
            <a:ext cx="7772400" cy="5115272"/>
          </a:xfrm>
        </p:spPr>
        <p:txBody>
          <a:bodyPr/>
          <a:lstStyle/>
          <a:p>
            <a:pPr>
              <a:buNone/>
            </a:pPr>
            <a:r>
              <a:rPr lang="en-US" altLang="zh-CN" sz="2800" dirty="0" smtClean="0">
                <a:latin typeface="Arial Unicode MS" pitchFamily="34" charset="-122"/>
                <a:ea typeface="Arial Unicode MS" pitchFamily="34" charset="-122"/>
                <a:cs typeface="Arial Unicode MS" pitchFamily="34" charset="-122"/>
              </a:rPr>
              <a:t>7. What resources can a bank use to create money?</a:t>
            </a:r>
          </a:p>
          <a:p>
            <a:pPr>
              <a:buNone/>
            </a:pPr>
            <a:r>
              <a:rPr lang="en-US" altLang="zh-CN" sz="2800" dirty="0" smtClean="0">
                <a:latin typeface="Arial Unicode MS" pitchFamily="34" charset="-122"/>
                <a:ea typeface="Arial Unicode MS" pitchFamily="34" charset="-122"/>
                <a:cs typeface="Arial Unicode MS" pitchFamily="34" charset="-122"/>
              </a:rPr>
              <a:t>   To create money, a bank can use the excess reserves.</a:t>
            </a:r>
          </a:p>
          <a:p>
            <a:pPr>
              <a:buNone/>
            </a:pPr>
            <a:r>
              <a:rPr lang="en-US" altLang="zh-CN" sz="2800" dirty="0" smtClean="0">
                <a:latin typeface="Arial Unicode MS" pitchFamily="34" charset="-122"/>
                <a:ea typeface="Arial Unicode MS" pitchFamily="34" charset="-122"/>
                <a:cs typeface="Arial Unicode MS" pitchFamily="34" charset="-122"/>
              </a:rPr>
              <a:t>8. How does the Federal Reserve achieve its monetary policy?</a:t>
            </a:r>
          </a:p>
          <a:p>
            <a:pPr>
              <a:buNone/>
            </a:pPr>
            <a:r>
              <a:rPr lang="en-US" altLang="zh-CN" sz="2800" dirty="0" smtClean="0">
                <a:latin typeface="Arial Unicode MS" pitchFamily="34" charset="-122"/>
                <a:ea typeface="Arial Unicode MS" pitchFamily="34" charset="-122"/>
                <a:cs typeface="Arial Unicode MS" pitchFamily="34" charset="-122"/>
              </a:rPr>
              <a:t>   It does so by adjusting reserves, setting the discount rate and influencing the federal funds rate.</a:t>
            </a:r>
            <a:endParaRPr lang="zh-CN" altLang="en-US" sz="2800" dirty="0">
              <a:latin typeface="Arial Unicode MS" pitchFamily="34" charset="-122"/>
              <a:ea typeface="Arial Unicode MS" pitchFamily="34" charset="-122"/>
              <a:cs typeface="Arial Unicode MS" pitchFamily="34" charset="-122"/>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a:xfrm>
            <a:off x="76200" y="609600"/>
            <a:ext cx="7772400" cy="731168"/>
          </a:xfrm>
        </p:spPr>
        <p:txBody>
          <a:bodyPr>
            <a:normAutofit fontScale="90000"/>
          </a:bodyPr>
          <a:lstStyle/>
          <a:p>
            <a:r>
              <a:rPr lang="en-US" altLang="zh-CN" b="1" dirty="0" smtClean="0">
                <a:latin typeface="Arial Unicode MS" pitchFamily="34" charset="-122"/>
                <a:ea typeface="Arial Unicode MS" pitchFamily="34" charset="-122"/>
                <a:cs typeface="Arial Unicode MS" pitchFamily="34" charset="-122"/>
              </a:rPr>
              <a:t>Vocabulary in Context</a:t>
            </a:r>
            <a:endParaRPr lang="zh-CN" altLang="en-US" b="1" dirty="0">
              <a:latin typeface="Arial Unicode MS" pitchFamily="34" charset="-122"/>
              <a:ea typeface="Arial Unicode MS" pitchFamily="34" charset="-122"/>
              <a:cs typeface="Arial Unicode MS" pitchFamily="34" charset="-122"/>
            </a:endParaRPr>
          </a:p>
        </p:txBody>
      </p:sp>
      <p:sp>
        <p:nvSpPr>
          <p:cNvPr id="3" name="内容占位符 2"/>
          <p:cNvSpPr>
            <a:spLocks noGrp="1"/>
          </p:cNvSpPr>
          <p:nvPr>
            <p:ph idx="1"/>
          </p:nvPr>
        </p:nvSpPr>
        <p:spPr>
          <a:xfrm>
            <a:off x="0" y="1484784"/>
            <a:ext cx="7772400" cy="5760640"/>
          </a:xfrm>
        </p:spPr>
        <p:txBody>
          <a:bodyPr/>
          <a:lstStyle/>
          <a:p>
            <a:pPr>
              <a:buNone/>
            </a:pPr>
            <a:r>
              <a:rPr lang="en-US" altLang="zh-CN" dirty="0" smtClean="0">
                <a:latin typeface="Arial Unicode MS" pitchFamily="34" charset="-122"/>
                <a:ea typeface="Arial Unicode MS" pitchFamily="34" charset="-122"/>
                <a:cs typeface="Arial Unicode MS" pitchFamily="34" charset="-122"/>
              </a:rPr>
              <a:t>1. Although the monetary system has </a:t>
            </a:r>
            <a:r>
              <a:rPr lang="en-US" altLang="zh-CN" b="1" i="1" dirty="0" smtClean="0">
                <a:latin typeface="Arial Unicode MS" pitchFamily="34" charset="-122"/>
                <a:ea typeface="Arial Unicode MS" pitchFamily="34" charset="-122"/>
                <a:cs typeface="Arial Unicode MS" pitchFamily="34" charset="-122"/>
              </a:rPr>
              <a:t>remnants </a:t>
            </a:r>
            <a:r>
              <a:rPr lang="en-US" altLang="zh-CN" dirty="0" smtClean="0">
                <a:latin typeface="Arial Unicode MS" pitchFamily="34" charset="-122"/>
                <a:ea typeface="Arial Unicode MS" pitchFamily="34" charset="-122"/>
                <a:cs typeface="Arial Unicode MS" pitchFamily="34" charset="-122"/>
              </a:rPr>
              <a:t>from long ago, it is also a modern it is also a modern “agreement” dating from 1930s . </a:t>
            </a:r>
          </a:p>
          <a:p>
            <a:pPr>
              <a:buNone/>
            </a:pPr>
            <a:r>
              <a:rPr lang="en-US" altLang="zh-CN" dirty="0" smtClean="0">
                <a:latin typeface="Arial Unicode MS" pitchFamily="34" charset="-122"/>
                <a:ea typeface="Arial Unicode MS" pitchFamily="34" charset="-122"/>
                <a:cs typeface="Arial Unicode MS" pitchFamily="34" charset="-122"/>
              </a:rPr>
              <a:t>   Although the monetary system has </a:t>
            </a:r>
            <a:r>
              <a:rPr lang="en-US" altLang="zh-CN" b="1" dirty="0" smtClean="0">
                <a:solidFill>
                  <a:srgbClr val="C00000"/>
                </a:solidFill>
                <a:latin typeface="Arial Unicode MS" pitchFamily="34" charset="-122"/>
                <a:ea typeface="Arial Unicode MS" pitchFamily="34" charset="-122"/>
                <a:cs typeface="Arial Unicode MS" pitchFamily="34" charset="-122"/>
              </a:rPr>
              <a:t>surviving trace </a:t>
            </a:r>
            <a:r>
              <a:rPr lang="en-US" altLang="zh-CN" dirty="0" smtClean="0">
                <a:latin typeface="Arial Unicode MS" pitchFamily="34" charset="-122"/>
                <a:ea typeface="Arial Unicode MS" pitchFamily="34" charset="-122"/>
                <a:cs typeface="Arial Unicode MS" pitchFamily="34" charset="-122"/>
              </a:rPr>
              <a:t>from long ago, it is also a modern it is also a modern “agreement” dating from 1930s . </a:t>
            </a:r>
          </a:p>
          <a:p>
            <a:pPr>
              <a:buNone/>
            </a:pPr>
            <a:endParaRPr lang="zh-CN" altLang="zh-CN" dirty="0" smtClean="0"/>
          </a:p>
          <a:p>
            <a:pPr>
              <a:buNone/>
            </a:pPr>
            <a:r>
              <a:rPr lang="en-US" altLang="zh-CN" dirty="0" smtClean="0"/>
              <a:t>. </a:t>
            </a:r>
            <a:endParaRPr lang="zh-CN" altLang="zh-CN" dirty="0" smtClean="0"/>
          </a:p>
          <a:p>
            <a:pPr>
              <a:buNone/>
            </a:pPr>
            <a:endParaRPr lang="zh-CN" altLang="en-US" dirty="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a:xfrm>
            <a:off x="76200" y="609600"/>
            <a:ext cx="7772400" cy="371128"/>
          </a:xfrm>
        </p:spPr>
        <p:txBody>
          <a:bodyPr>
            <a:normAutofit fontScale="90000"/>
          </a:bodyPr>
          <a:lstStyle/>
          <a:p>
            <a:endParaRPr lang="zh-CN" altLang="en-US" dirty="0"/>
          </a:p>
        </p:txBody>
      </p:sp>
      <p:sp>
        <p:nvSpPr>
          <p:cNvPr id="3" name="内容占位符 2"/>
          <p:cNvSpPr>
            <a:spLocks noGrp="1"/>
          </p:cNvSpPr>
          <p:nvPr>
            <p:ph idx="1"/>
          </p:nvPr>
        </p:nvSpPr>
        <p:spPr>
          <a:xfrm>
            <a:off x="76200" y="1196752"/>
            <a:ext cx="7772400" cy="4899248"/>
          </a:xfrm>
        </p:spPr>
        <p:txBody>
          <a:bodyPr>
            <a:normAutofit lnSpcReduction="10000"/>
          </a:bodyPr>
          <a:lstStyle/>
          <a:p>
            <a:pPr>
              <a:buNone/>
            </a:pPr>
            <a:r>
              <a:rPr lang="en-US" altLang="zh-CN" dirty="0" smtClean="0">
                <a:latin typeface="Arial Unicode MS" pitchFamily="34" charset="-122"/>
                <a:ea typeface="Arial Unicode MS" pitchFamily="34" charset="-122"/>
                <a:cs typeface="Arial Unicode MS" pitchFamily="34" charset="-122"/>
              </a:rPr>
              <a:t>2. If you and some friends agreed to use certificates you made for value between you, and you all abided by that </a:t>
            </a:r>
            <a:r>
              <a:rPr lang="en-US" altLang="zh-CN" b="1" i="1" dirty="0" smtClean="0">
                <a:latin typeface="Arial Unicode MS" pitchFamily="34" charset="-122"/>
                <a:ea typeface="Arial Unicode MS" pitchFamily="34" charset="-122"/>
                <a:cs typeface="Arial Unicode MS" pitchFamily="34" charset="-122"/>
              </a:rPr>
              <a:t>convention</a:t>
            </a:r>
            <a:r>
              <a:rPr lang="en-US" altLang="zh-CN" i="1" dirty="0" smtClean="0">
                <a:latin typeface="Arial Unicode MS" pitchFamily="34" charset="-122"/>
                <a:ea typeface="Arial Unicode MS" pitchFamily="34" charset="-122"/>
                <a:cs typeface="Arial Unicode MS" pitchFamily="34" charset="-122"/>
              </a:rPr>
              <a:t>,</a:t>
            </a:r>
            <a:r>
              <a:rPr lang="en-US" altLang="zh-CN" dirty="0" smtClean="0">
                <a:latin typeface="Arial Unicode MS" pitchFamily="34" charset="-122"/>
                <a:ea typeface="Arial Unicode MS" pitchFamily="34" charset="-122"/>
                <a:cs typeface="Arial Unicode MS" pitchFamily="34" charset="-122"/>
              </a:rPr>
              <a:t> your currency system would work.</a:t>
            </a:r>
          </a:p>
          <a:p>
            <a:pPr>
              <a:buNone/>
            </a:pPr>
            <a:r>
              <a:rPr lang="en-US" altLang="zh-CN" dirty="0" smtClean="0">
                <a:latin typeface="Arial Unicode MS" pitchFamily="34" charset="-122"/>
                <a:ea typeface="Arial Unicode MS" pitchFamily="34" charset="-122"/>
                <a:cs typeface="Arial Unicode MS" pitchFamily="34" charset="-122"/>
              </a:rPr>
              <a:t>   If you and some friends agreed to use certificates you made for value between you, and you all abided by that </a:t>
            </a:r>
            <a:r>
              <a:rPr lang="en-US" altLang="zh-CN" b="1" dirty="0" smtClean="0">
                <a:solidFill>
                  <a:srgbClr val="C00000"/>
                </a:solidFill>
                <a:latin typeface="Arial Unicode MS" pitchFamily="34" charset="-122"/>
                <a:ea typeface="Arial Unicode MS" pitchFamily="34" charset="-122"/>
                <a:cs typeface="Arial Unicode MS" pitchFamily="34" charset="-122"/>
              </a:rPr>
              <a:t>agreement</a:t>
            </a:r>
            <a:r>
              <a:rPr lang="en-US" altLang="zh-CN" i="1" dirty="0" smtClean="0">
                <a:latin typeface="Arial Unicode MS" pitchFamily="34" charset="-122"/>
                <a:ea typeface="Arial Unicode MS" pitchFamily="34" charset="-122"/>
                <a:cs typeface="Arial Unicode MS" pitchFamily="34" charset="-122"/>
              </a:rPr>
              <a:t>,</a:t>
            </a:r>
            <a:r>
              <a:rPr lang="en-US" altLang="zh-CN" dirty="0" smtClean="0">
                <a:latin typeface="Arial Unicode MS" pitchFamily="34" charset="-122"/>
                <a:ea typeface="Arial Unicode MS" pitchFamily="34" charset="-122"/>
                <a:cs typeface="Arial Unicode MS" pitchFamily="34" charset="-122"/>
              </a:rPr>
              <a:t> your currency system would work.</a:t>
            </a:r>
            <a:endParaRPr lang="zh-CN" altLang="zh-CN" dirty="0" smtClean="0">
              <a:latin typeface="Arial Unicode MS" pitchFamily="34" charset="-122"/>
              <a:ea typeface="Arial Unicode MS" pitchFamily="34" charset="-122"/>
              <a:cs typeface="Arial Unicode MS" pitchFamily="34" charset="-122"/>
            </a:endParaRPr>
          </a:p>
          <a:p>
            <a:pPr>
              <a:buNone/>
            </a:pPr>
            <a:endParaRPr lang="zh-CN" altLang="zh-CN" dirty="0" smtClean="0">
              <a:latin typeface="Arial Unicode MS" pitchFamily="34" charset="-122"/>
              <a:ea typeface="Arial Unicode MS" pitchFamily="34" charset="-122"/>
              <a:cs typeface="Arial Unicode MS" pitchFamily="34" charset="-122"/>
            </a:endParaRPr>
          </a:p>
          <a:p>
            <a:pPr>
              <a:buNone/>
            </a:pPr>
            <a:endParaRPr lang="zh-CN" altLang="en-US" dirty="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a:xfrm>
            <a:off x="76200" y="609600"/>
            <a:ext cx="7772400" cy="227112"/>
          </a:xfrm>
        </p:spPr>
        <p:txBody>
          <a:bodyPr>
            <a:normAutofit fontScale="90000"/>
          </a:bodyPr>
          <a:lstStyle/>
          <a:p>
            <a:endParaRPr lang="zh-CN" altLang="en-US" dirty="0"/>
          </a:p>
        </p:txBody>
      </p:sp>
      <p:sp>
        <p:nvSpPr>
          <p:cNvPr id="3" name="内容占位符 2"/>
          <p:cNvSpPr>
            <a:spLocks noGrp="1"/>
          </p:cNvSpPr>
          <p:nvPr>
            <p:ph idx="1"/>
          </p:nvPr>
        </p:nvSpPr>
        <p:spPr>
          <a:xfrm>
            <a:off x="76200" y="836712"/>
            <a:ext cx="7772400" cy="5760640"/>
          </a:xfrm>
        </p:spPr>
        <p:txBody>
          <a:bodyPr/>
          <a:lstStyle/>
          <a:p>
            <a:pPr>
              <a:buNone/>
            </a:pPr>
            <a:r>
              <a:rPr lang="en-US" altLang="zh-CN" sz="2800" dirty="0" smtClean="0">
                <a:latin typeface="Arial Unicode MS" pitchFamily="34" charset="-122"/>
                <a:ea typeface="Arial Unicode MS" pitchFamily="34" charset="-122"/>
                <a:cs typeface="Arial Unicode MS" pitchFamily="34" charset="-122"/>
              </a:rPr>
              <a:t>3. There is no longer silver in </a:t>
            </a:r>
            <a:r>
              <a:rPr lang="en-US" altLang="zh-CN" sz="2800" b="1" i="1" dirty="0" smtClean="0">
                <a:latin typeface="Arial Unicode MS" pitchFamily="34" charset="-122"/>
                <a:ea typeface="Arial Unicode MS" pitchFamily="34" charset="-122"/>
                <a:cs typeface="Arial Unicode MS" pitchFamily="34" charset="-122"/>
              </a:rPr>
              <a:t>quarter</a:t>
            </a:r>
            <a:r>
              <a:rPr lang="en-US" altLang="zh-CN" sz="2800" i="1" dirty="0" smtClean="0">
                <a:latin typeface="Arial Unicode MS" pitchFamily="34" charset="-122"/>
                <a:ea typeface="Arial Unicode MS" pitchFamily="34" charset="-122"/>
                <a:cs typeface="Arial Unicode MS" pitchFamily="34" charset="-122"/>
              </a:rPr>
              <a:t>, </a:t>
            </a:r>
            <a:r>
              <a:rPr lang="en-US" altLang="zh-CN" sz="2800" dirty="0" smtClean="0">
                <a:latin typeface="Arial Unicode MS" pitchFamily="34" charset="-122"/>
                <a:ea typeface="Arial Unicode MS" pitchFamily="34" charset="-122"/>
                <a:cs typeface="Arial Unicode MS" pitchFamily="34" charset="-122"/>
              </a:rPr>
              <a:t>though everyone agrees that it is worth 25 percent of a dollar.</a:t>
            </a:r>
          </a:p>
          <a:p>
            <a:pPr>
              <a:buNone/>
            </a:pPr>
            <a:r>
              <a:rPr lang="en-US" altLang="zh-CN" sz="2800" dirty="0" smtClean="0">
                <a:latin typeface="Arial Unicode MS" pitchFamily="34" charset="-122"/>
                <a:ea typeface="Arial Unicode MS" pitchFamily="34" charset="-122"/>
                <a:cs typeface="Arial Unicode MS" pitchFamily="34" charset="-122"/>
              </a:rPr>
              <a:t>   There is no longer silver in </a:t>
            </a:r>
            <a:r>
              <a:rPr lang="en-US" altLang="zh-CN" sz="2800" b="1" dirty="0" smtClean="0">
                <a:solidFill>
                  <a:srgbClr val="C00000"/>
                </a:solidFill>
                <a:latin typeface="Arial Unicode MS" pitchFamily="34" charset="-122"/>
                <a:ea typeface="Arial Unicode MS" pitchFamily="34" charset="-122"/>
                <a:cs typeface="Arial Unicode MS" pitchFamily="34" charset="-122"/>
              </a:rPr>
              <a:t>a 25-cents coin </a:t>
            </a:r>
            <a:r>
              <a:rPr lang="en-US" altLang="zh-CN" sz="2800" i="1" dirty="0" smtClean="0">
                <a:latin typeface="Arial Unicode MS" pitchFamily="34" charset="-122"/>
                <a:ea typeface="Arial Unicode MS" pitchFamily="34" charset="-122"/>
                <a:cs typeface="Arial Unicode MS" pitchFamily="34" charset="-122"/>
              </a:rPr>
              <a:t>, </a:t>
            </a:r>
            <a:r>
              <a:rPr lang="en-US" altLang="zh-CN" sz="2800" dirty="0" smtClean="0">
                <a:latin typeface="Arial Unicode MS" pitchFamily="34" charset="-122"/>
                <a:ea typeface="Arial Unicode MS" pitchFamily="34" charset="-122"/>
                <a:cs typeface="Arial Unicode MS" pitchFamily="34" charset="-122"/>
              </a:rPr>
              <a:t>though everyone agrees that it is worth 25 percent of a dollar.</a:t>
            </a:r>
          </a:p>
          <a:p>
            <a:pPr>
              <a:buNone/>
            </a:pPr>
            <a:r>
              <a:rPr lang="en-US" altLang="zh-CN" sz="2800" dirty="0" smtClean="0">
                <a:latin typeface="Arial Unicode MS" pitchFamily="34" charset="-122"/>
                <a:ea typeface="Arial Unicode MS" pitchFamily="34" charset="-122"/>
                <a:cs typeface="Arial Unicode MS" pitchFamily="34" charset="-122"/>
              </a:rPr>
              <a:t>4.</a:t>
            </a:r>
            <a:r>
              <a:rPr lang="zh-CN" altLang="zh-CN" sz="2800" dirty="0" smtClean="0">
                <a:latin typeface="Arial Unicode MS" pitchFamily="34" charset="-122"/>
                <a:ea typeface="Arial Unicode MS" pitchFamily="34" charset="-122"/>
                <a:cs typeface="Arial Unicode MS" pitchFamily="34" charset="-122"/>
              </a:rPr>
              <a:t> </a:t>
            </a:r>
            <a:r>
              <a:rPr lang="en-US" altLang="zh-CN" sz="2800" dirty="0" smtClean="0">
                <a:latin typeface="Arial Unicode MS" pitchFamily="34" charset="-122"/>
                <a:ea typeface="Arial Unicode MS" pitchFamily="34" charset="-122"/>
                <a:cs typeface="Arial Unicode MS" pitchFamily="34" charset="-122"/>
              </a:rPr>
              <a:t>Your deposits are </a:t>
            </a:r>
            <a:r>
              <a:rPr lang="en-US" altLang="zh-CN" sz="2800" b="1" i="1" dirty="0" smtClean="0">
                <a:latin typeface="Arial Unicode MS" pitchFamily="34" charset="-122"/>
                <a:ea typeface="Arial Unicode MS" pitchFamily="34" charset="-122"/>
                <a:cs typeface="Arial Unicode MS" pitchFamily="34" charset="-122"/>
              </a:rPr>
              <a:t>liabilities </a:t>
            </a:r>
            <a:r>
              <a:rPr lang="en-US" altLang="zh-CN" sz="2800" dirty="0" smtClean="0">
                <a:latin typeface="Arial Unicode MS" pitchFamily="34" charset="-122"/>
                <a:ea typeface="Arial Unicode MS" pitchFamily="34" charset="-122"/>
                <a:cs typeface="Arial Unicode MS" pitchFamily="34" charset="-122"/>
              </a:rPr>
              <a:t>for the bank that holds them, because the bank will have to give your money back to you.</a:t>
            </a:r>
          </a:p>
          <a:p>
            <a:pPr>
              <a:buNone/>
            </a:pPr>
            <a:r>
              <a:rPr lang="en-US" altLang="zh-CN" sz="2800" dirty="0" smtClean="0">
                <a:latin typeface="Arial Unicode MS" pitchFamily="34" charset="-122"/>
                <a:ea typeface="Arial Unicode MS" pitchFamily="34" charset="-122"/>
                <a:cs typeface="Arial Unicode MS" pitchFamily="34" charset="-122"/>
              </a:rPr>
              <a:t>    Your deposits are </a:t>
            </a:r>
            <a:r>
              <a:rPr lang="en-US" altLang="zh-CN" sz="2800" b="1" dirty="0" smtClean="0">
                <a:solidFill>
                  <a:srgbClr val="C00000"/>
                </a:solidFill>
                <a:latin typeface="Arial Unicode MS" pitchFamily="34" charset="-122"/>
                <a:ea typeface="Arial Unicode MS" pitchFamily="34" charset="-122"/>
                <a:cs typeface="Arial Unicode MS" pitchFamily="34" charset="-122"/>
              </a:rPr>
              <a:t>the  financial obligation </a:t>
            </a:r>
            <a:r>
              <a:rPr lang="en-US" altLang="zh-CN" sz="2800" dirty="0" smtClean="0">
                <a:latin typeface="Arial Unicode MS" pitchFamily="34" charset="-122"/>
                <a:ea typeface="Arial Unicode MS" pitchFamily="34" charset="-122"/>
                <a:cs typeface="Arial Unicode MS" pitchFamily="34" charset="-122"/>
              </a:rPr>
              <a:t>for the bank that holds them, because the bank will have to give your money back to you.</a:t>
            </a:r>
            <a:endParaRPr lang="zh-CN" altLang="zh-CN" sz="2800" dirty="0" smtClean="0">
              <a:latin typeface="Arial Unicode MS" pitchFamily="34" charset="-122"/>
              <a:ea typeface="Arial Unicode MS" pitchFamily="34" charset="-122"/>
              <a:cs typeface="Arial Unicode MS" pitchFamily="34" charset="-122"/>
            </a:endParaRPr>
          </a:p>
          <a:p>
            <a:pPr>
              <a:buNone/>
            </a:pPr>
            <a:endParaRPr lang="zh-CN" altLang="zh-CN" sz="2800" dirty="0" smtClean="0">
              <a:latin typeface="Arial Unicode MS" pitchFamily="34" charset="-122"/>
              <a:ea typeface="Arial Unicode MS" pitchFamily="34" charset="-122"/>
              <a:cs typeface="Arial Unicode MS" pitchFamily="34" charset="-122"/>
            </a:endParaRPr>
          </a:p>
          <a:p>
            <a:pPr>
              <a:buNone/>
            </a:pPr>
            <a:endParaRPr lang="zh-CN" altLang="zh-CN" dirty="0" smtClean="0"/>
          </a:p>
          <a:p>
            <a:pPr>
              <a:buNone/>
            </a:pPr>
            <a:endParaRPr lang="zh-CN" altLang="en-US" dirty="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a:xfrm>
            <a:off x="76200" y="609600"/>
            <a:ext cx="7772400" cy="83096"/>
          </a:xfrm>
        </p:spPr>
        <p:txBody>
          <a:bodyPr>
            <a:normAutofit fontScale="90000"/>
          </a:bodyPr>
          <a:lstStyle/>
          <a:p>
            <a:endParaRPr lang="zh-CN" altLang="en-US" dirty="0"/>
          </a:p>
        </p:txBody>
      </p:sp>
      <p:sp>
        <p:nvSpPr>
          <p:cNvPr id="3" name="内容占位符 2"/>
          <p:cNvSpPr>
            <a:spLocks noGrp="1"/>
          </p:cNvSpPr>
          <p:nvPr>
            <p:ph idx="1"/>
          </p:nvPr>
        </p:nvSpPr>
        <p:spPr>
          <a:xfrm>
            <a:off x="76200" y="692696"/>
            <a:ext cx="7772400" cy="5904656"/>
          </a:xfrm>
        </p:spPr>
        <p:txBody>
          <a:bodyPr/>
          <a:lstStyle/>
          <a:p>
            <a:pPr>
              <a:buNone/>
            </a:pPr>
            <a:endParaRPr lang="en-US" altLang="zh-CN" dirty="0" smtClean="0">
              <a:latin typeface="Arial Unicode MS" pitchFamily="34" charset="-122"/>
              <a:ea typeface="Arial Unicode MS" pitchFamily="34" charset="-122"/>
              <a:cs typeface="Arial Unicode MS" pitchFamily="34" charset="-122"/>
            </a:endParaRPr>
          </a:p>
          <a:p>
            <a:pPr>
              <a:buNone/>
            </a:pPr>
            <a:r>
              <a:rPr lang="en-US" altLang="zh-CN" dirty="0" smtClean="0">
                <a:latin typeface="Arial Unicode MS" pitchFamily="34" charset="-122"/>
                <a:ea typeface="Arial Unicode MS" pitchFamily="34" charset="-122"/>
                <a:cs typeface="Arial Unicode MS" pitchFamily="34" charset="-122"/>
              </a:rPr>
              <a:t>5. Interest rates are the primary way banks make money and the </a:t>
            </a:r>
            <a:r>
              <a:rPr lang="en-US" altLang="zh-CN" b="1" i="1" dirty="0" smtClean="0">
                <a:latin typeface="Arial Unicode MS" pitchFamily="34" charset="-122"/>
                <a:ea typeface="Arial Unicode MS" pitchFamily="34" charset="-122"/>
                <a:cs typeface="Arial Unicode MS" pitchFamily="34" charset="-122"/>
              </a:rPr>
              <a:t>focal</a:t>
            </a:r>
            <a:r>
              <a:rPr lang="en-US" altLang="zh-CN" i="1" dirty="0" smtClean="0">
                <a:latin typeface="Arial Unicode MS" pitchFamily="34" charset="-122"/>
                <a:ea typeface="Arial Unicode MS" pitchFamily="34" charset="-122"/>
                <a:cs typeface="Arial Unicode MS" pitchFamily="34" charset="-122"/>
              </a:rPr>
              <a:t> </a:t>
            </a:r>
            <a:r>
              <a:rPr lang="en-US" altLang="zh-CN" dirty="0" smtClean="0">
                <a:latin typeface="Arial Unicode MS" pitchFamily="34" charset="-122"/>
                <a:ea typeface="Arial Unicode MS" pitchFamily="34" charset="-122"/>
                <a:cs typeface="Arial Unicode MS" pitchFamily="34" charset="-122"/>
              </a:rPr>
              <a:t>point of almost everything they do.</a:t>
            </a:r>
          </a:p>
          <a:p>
            <a:pPr>
              <a:buNone/>
            </a:pPr>
            <a:r>
              <a:rPr lang="en-US" altLang="zh-CN" dirty="0" smtClean="0">
                <a:latin typeface="Arial Unicode MS" pitchFamily="34" charset="-122"/>
                <a:ea typeface="Arial Unicode MS" pitchFamily="34" charset="-122"/>
                <a:cs typeface="Arial Unicode MS" pitchFamily="34" charset="-122"/>
              </a:rPr>
              <a:t>   Interest rates are the primary way banks make money and the </a:t>
            </a:r>
            <a:r>
              <a:rPr lang="en-US" altLang="zh-CN" b="1" dirty="0" smtClean="0">
                <a:solidFill>
                  <a:srgbClr val="C00000"/>
                </a:solidFill>
                <a:latin typeface="Arial Unicode MS" pitchFamily="34" charset="-122"/>
                <a:ea typeface="Arial Unicode MS" pitchFamily="34" charset="-122"/>
                <a:cs typeface="Arial Unicode MS" pitchFamily="34" charset="-122"/>
              </a:rPr>
              <a:t>main</a:t>
            </a:r>
            <a:r>
              <a:rPr lang="en-US" altLang="zh-CN" i="1" dirty="0" smtClean="0">
                <a:latin typeface="Arial Unicode MS" pitchFamily="34" charset="-122"/>
                <a:ea typeface="Arial Unicode MS" pitchFamily="34" charset="-122"/>
                <a:cs typeface="Arial Unicode MS" pitchFamily="34" charset="-122"/>
              </a:rPr>
              <a:t> </a:t>
            </a:r>
            <a:r>
              <a:rPr lang="en-US" altLang="zh-CN" dirty="0" smtClean="0">
                <a:latin typeface="Arial Unicode MS" pitchFamily="34" charset="-122"/>
                <a:ea typeface="Arial Unicode MS" pitchFamily="34" charset="-122"/>
                <a:cs typeface="Arial Unicode MS" pitchFamily="34" charset="-122"/>
              </a:rPr>
              <a:t> point of </a:t>
            </a:r>
            <a:endParaRPr lang="zh-CN" altLang="zh-CN" dirty="0" smtClean="0">
              <a:latin typeface="Arial Unicode MS" pitchFamily="34" charset="-122"/>
              <a:ea typeface="Arial Unicode MS" pitchFamily="34" charset="-122"/>
              <a:cs typeface="Arial Unicode MS" pitchFamily="34" charset="-122"/>
            </a:endParaRPr>
          </a:p>
          <a:p>
            <a:pPr>
              <a:buNone/>
            </a:pPr>
            <a:r>
              <a:rPr lang="en-US" altLang="zh-CN" dirty="0" smtClean="0">
                <a:latin typeface="Arial Unicode MS" pitchFamily="34" charset="-122"/>
                <a:ea typeface="Arial Unicode MS" pitchFamily="34" charset="-122"/>
                <a:cs typeface="Arial Unicode MS" pitchFamily="34" charset="-122"/>
              </a:rPr>
              <a:t>   almost everything they do.</a:t>
            </a:r>
          </a:p>
          <a:p>
            <a:pPr>
              <a:buNone/>
            </a:pPr>
            <a:endParaRPr lang="zh-CN" altLang="zh-CN" dirty="0" smtClean="0">
              <a:latin typeface="Arial Unicode MS" pitchFamily="34" charset="-122"/>
              <a:ea typeface="Arial Unicode MS" pitchFamily="34" charset="-122"/>
              <a:cs typeface="Arial Unicode MS" pitchFamily="34" charset="-122"/>
            </a:endParaRPr>
          </a:p>
          <a:p>
            <a:pPr>
              <a:buNone/>
            </a:pPr>
            <a:endParaRPr lang="zh-CN" altLang="en-US" dirty="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a:xfrm flipV="1">
            <a:off x="76200" y="548680"/>
            <a:ext cx="7772400" cy="60920"/>
          </a:xfrm>
        </p:spPr>
        <p:txBody>
          <a:bodyPr>
            <a:normAutofit fontScale="90000"/>
          </a:bodyPr>
          <a:lstStyle/>
          <a:p>
            <a:endParaRPr lang="zh-CN" altLang="en-US" dirty="0"/>
          </a:p>
        </p:txBody>
      </p:sp>
      <p:sp>
        <p:nvSpPr>
          <p:cNvPr id="3" name="内容占位符 2"/>
          <p:cNvSpPr>
            <a:spLocks noGrp="1"/>
          </p:cNvSpPr>
          <p:nvPr>
            <p:ph idx="1"/>
          </p:nvPr>
        </p:nvSpPr>
        <p:spPr>
          <a:xfrm>
            <a:off x="76200" y="692696"/>
            <a:ext cx="7772400" cy="5403304"/>
          </a:xfrm>
        </p:spPr>
        <p:txBody>
          <a:bodyPr/>
          <a:lstStyle/>
          <a:p>
            <a:pPr>
              <a:buNone/>
            </a:pPr>
            <a:endParaRPr lang="en-US" altLang="zh-CN" dirty="0" smtClean="0"/>
          </a:p>
          <a:p>
            <a:pPr>
              <a:buNone/>
            </a:pPr>
            <a:r>
              <a:rPr lang="en-US" altLang="zh-CN" dirty="0" smtClean="0"/>
              <a:t>6. </a:t>
            </a:r>
            <a:r>
              <a:rPr lang="en-US" altLang="zh-CN" dirty="0" smtClean="0">
                <a:latin typeface="Arial Unicode MS" pitchFamily="34" charset="-122"/>
                <a:ea typeface="Arial Unicode MS" pitchFamily="34" charset="-122"/>
                <a:cs typeface="Arial Unicode MS" pitchFamily="34" charset="-122"/>
              </a:rPr>
              <a:t>When rates drop, more credit </a:t>
            </a:r>
            <a:r>
              <a:rPr lang="en-US" altLang="zh-CN" b="1" i="1" dirty="0" smtClean="0">
                <a:latin typeface="Arial Unicode MS" pitchFamily="34" charset="-122"/>
                <a:ea typeface="Arial Unicode MS" pitchFamily="34" charset="-122"/>
                <a:cs typeface="Arial Unicode MS" pitchFamily="34" charset="-122"/>
              </a:rPr>
              <a:t>is accessible, </a:t>
            </a:r>
            <a:r>
              <a:rPr lang="en-US" altLang="zh-CN" dirty="0" smtClean="0">
                <a:latin typeface="Arial Unicode MS" pitchFamily="34" charset="-122"/>
                <a:ea typeface="Arial Unicode MS" pitchFamily="34" charset="-122"/>
                <a:cs typeface="Arial Unicode MS" pitchFamily="34" charset="-122"/>
              </a:rPr>
              <a:t>and the economy tends to gather speed.</a:t>
            </a:r>
            <a:endParaRPr lang="zh-CN" altLang="zh-CN" dirty="0" smtClean="0">
              <a:latin typeface="Arial Unicode MS" pitchFamily="34" charset="-122"/>
              <a:ea typeface="Arial Unicode MS" pitchFamily="34" charset="-122"/>
              <a:cs typeface="Arial Unicode MS" pitchFamily="34" charset="-122"/>
            </a:endParaRPr>
          </a:p>
          <a:p>
            <a:pPr>
              <a:buNone/>
            </a:pPr>
            <a:r>
              <a:rPr lang="en-US" altLang="zh-CN" dirty="0" smtClean="0"/>
              <a:t>  </a:t>
            </a:r>
            <a:r>
              <a:rPr lang="en-US" altLang="zh-CN" dirty="0" smtClean="0">
                <a:latin typeface="Arial Unicode MS" pitchFamily="34" charset="-122"/>
                <a:ea typeface="Arial Unicode MS" pitchFamily="34" charset="-122"/>
                <a:cs typeface="Arial Unicode MS" pitchFamily="34" charset="-122"/>
              </a:rPr>
              <a:t>When rates drop, more credit </a:t>
            </a:r>
            <a:r>
              <a:rPr lang="en-US" altLang="zh-CN" b="1" dirty="0" smtClean="0">
                <a:solidFill>
                  <a:srgbClr val="C00000"/>
                </a:solidFill>
                <a:latin typeface="Arial Unicode MS" pitchFamily="34" charset="-122"/>
                <a:ea typeface="Arial Unicode MS" pitchFamily="34" charset="-122"/>
                <a:cs typeface="Arial Unicode MS" pitchFamily="34" charset="-122"/>
              </a:rPr>
              <a:t>is easily obtained, </a:t>
            </a:r>
            <a:r>
              <a:rPr lang="en-US" altLang="zh-CN" dirty="0" smtClean="0">
                <a:latin typeface="Arial Unicode MS" pitchFamily="34" charset="-122"/>
                <a:ea typeface="Arial Unicode MS" pitchFamily="34" charset="-122"/>
                <a:cs typeface="Arial Unicode MS" pitchFamily="34" charset="-122"/>
              </a:rPr>
              <a:t>and the economy tends to gather speed.</a:t>
            </a:r>
          </a:p>
          <a:p>
            <a:pPr>
              <a:buNone/>
            </a:pPr>
            <a:endParaRPr lang="zh-CN" altLang="zh-CN" dirty="0" smtClean="0">
              <a:latin typeface="Arial Unicode MS" pitchFamily="34" charset="-122"/>
              <a:ea typeface="Arial Unicode MS" pitchFamily="34" charset="-122"/>
              <a:cs typeface="Arial Unicode MS" pitchFamily="34" charset="-122"/>
            </a:endParaRPr>
          </a:p>
          <a:p>
            <a:pPr>
              <a:buNone/>
            </a:pPr>
            <a:endParaRPr lang="zh-CN" altLang="en-US" dirty="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a:xfrm>
            <a:off x="76200" y="609600"/>
            <a:ext cx="7772400" cy="443136"/>
          </a:xfrm>
        </p:spPr>
        <p:txBody>
          <a:bodyPr>
            <a:normAutofit fontScale="90000"/>
          </a:bodyPr>
          <a:lstStyle/>
          <a:p>
            <a:endParaRPr lang="zh-CN" altLang="en-US" dirty="0"/>
          </a:p>
        </p:txBody>
      </p:sp>
      <p:sp>
        <p:nvSpPr>
          <p:cNvPr id="3" name="内容占位符 2"/>
          <p:cNvSpPr>
            <a:spLocks noGrp="1"/>
          </p:cNvSpPr>
          <p:nvPr>
            <p:ph idx="1"/>
          </p:nvPr>
        </p:nvSpPr>
        <p:spPr>
          <a:xfrm>
            <a:off x="76200" y="1484784"/>
            <a:ext cx="7772400" cy="4611216"/>
          </a:xfrm>
        </p:spPr>
        <p:txBody>
          <a:bodyPr/>
          <a:lstStyle/>
          <a:p>
            <a:pPr>
              <a:buNone/>
            </a:pPr>
            <a:r>
              <a:rPr lang="en-US" altLang="zh-CN" dirty="0" smtClean="0">
                <a:latin typeface="Arial Unicode MS" pitchFamily="34" charset="-122"/>
                <a:ea typeface="Arial Unicode MS" pitchFamily="34" charset="-122"/>
                <a:cs typeface="Arial Unicode MS" pitchFamily="34" charset="-122"/>
              </a:rPr>
              <a:t>7. The Fed does indeed attempt to </a:t>
            </a:r>
            <a:r>
              <a:rPr lang="en-US" altLang="zh-CN" b="1" i="1" dirty="0" smtClean="0">
                <a:latin typeface="Arial Unicode MS" pitchFamily="34" charset="-122"/>
                <a:ea typeface="Arial Unicode MS" pitchFamily="34" charset="-122"/>
                <a:cs typeface="Arial Unicode MS" pitchFamily="34" charset="-122"/>
              </a:rPr>
              <a:t>nudge</a:t>
            </a:r>
            <a:r>
              <a:rPr lang="en-US" altLang="zh-CN" b="1" dirty="0" smtClean="0">
                <a:solidFill>
                  <a:srgbClr val="C00000"/>
                </a:solidFill>
                <a:latin typeface="Arial Unicode MS" pitchFamily="34" charset="-122"/>
                <a:ea typeface="Arial Unicode MS" pitchFamily="34" charset="-122"/>
                <a:cs typeface="Arial Unicode MS" pitchFamily="34" charset="-122"/>
              </a:rPr>
              <a:t> </a:t>
            </a:r>
            <a:r>
              <a:rPr lang="en-US" altLang="zh-CN" dirty="0" smtClean="0">
                <a:latin typeface="Arial Unicode MS" pitchFamily="34" charset="-122"/>
                <a:ea typeface="Arial Unicode MS" pitchFamily="34" charset="-122"/>
                <a:cs typeface="Arial Unicode MS" pitchFamily="34" charset="-122"/>
              </a:rPr>
              <a:t>rates up and down in the interest of its monetary policy.</a:t>
            </a:r>
            <a:endParaRPr lang="zh-CN" altLang="zh-CN" dirty="0" smtClean="0">
              <a:latin typeface="Arial Unicode MS" pitchFamily="34" charset="-122"/>
              <a:ea typeface="Arial Unicode MS" pitchFamily="34" charset="-122"/>
              <a:cs typeface="Arial Unicode MS" pitchFamily="34" charset="-122"/>
            </a:endParaRPr>
          </a:p>
          <a:p>
            <a:pPr>
              <a:buNone/>
            </a:pPr>
            <a:r>
              <a:rPr lang="en-US" altLang="zh-CN" dirty="0" smtClean="0">
                <a:latin typeface="Arial Unicode MS" pitchFamily="34" charset="-122"/>
                <a:ea typeface="Arial Unicode MS" pitchFamily="34" charset="-122"/>
                <a:cs typeface="Arial Unicode MS" pitchFamily="34" charset="-122"/>
              </a:rPr>
              <a:t>   The Fed does indeed attempt to </a:t>
            </a:r>
            <a:r>
              <a:rPr lang="en-US" altLang="zh-CN" b="1" dirty="0" smtClean="0">
                <a:solidFill>
                  <a:srgbClr val="C00000"/>
                </a:solidFill>
                <a:latin typeface="Arial Unicode MS" pitchFamily="34" charset="-122"/>
                <a:ea typeface="Arial Unicode MS" pitchFamily="34" charset="-122"/>
                <a:cs typeface="Arial Unicode MS" pitchFamily="34" charset="-122"/>
              </a:rPr>
              <a:t>slightly</a:t>
            </a:r>
            <a:r>
              <a:rPr lang="en-US" altLang="zh-CN" dirty="0" smtClean="0">
                <a:latin typeface="Arial Unicode MS" pitchFamily="34" charset="-122"/>
                <a:ea typeface="Arial Unicode MS" pitchFamily="34" charset="-122"/>
                <a:cs typeface="Arial Unicode MS" pitchFamily="34" charset="-122"/>
              </a:rPr>
              <a:t> </a:t>
            </a:r>
            <a:r>
              <a:rPr lang="en-US" altLang="zh-CN" b="1" dirty="0" smtClean="0">
                <a:solidFill>
                  <a:srgbClr val="C00000"/>
                </a:solidFill>
                <a:latin typeface="Arial Unicode MS" pitchFamily="34" charset="-122"/>
                <a:ea typeface="Arial Unicode MS" pitchFamily="34" charset="-122"/>
                <a:cs typeface="Arial Unicode MS" pitchFamily="34" charset="-122"/>
              </a:rPr>
              <a:t>push </a:t>
            </a:r>
            <a:r>
              <a:rPr lang="en-US" altLang="zh-CN" dirty="0" smtClean="0">
                <a:latin typeface="Arial Unicode MS" pitchFamily="34" charset="-122"/>
                <a:ea typeface="Arial Unicode MS" pitchFamily="34" charset="-122"/>
                <a:cs typeface="Arial Unicode MS" pitchFamily="34" charset="-122"/>
              </a:rPr>
              <a:t>rates up and down in the interest of its monetary policy.</a:t>
            </a:r>
            <a:endParaRPr lang="zh-CN" altLang="zh-CN" dirty="0" smtClean="0">
              <a:latin typeface="Arial Unicode MS" pitchFamily="34" charset="-122"/>
              <a:ea typeface="Arial Unicode MS" pitchFamily="34" charset="-122"/>
              <a:cs typeface="Arial Unicode MS" pitchFamily="34" charset="-122"/>
            </a:endParaRPr>
          </a:p>
          <a:p>
            <a:pPr>
              <a:buNone/>
            </a:pPr>
            <a:endParaRPr lang="zh-CN" altLang="en-US" dirty="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a:xfrm>
            <a:off x="76200" y="609600"/>
            <a:ext cx="7772400" cy="155104"/>
          </a:xfrm>
        </p:spPr>
        <p:txBody>
          <a:bodyPr>
            <a:normAutofit fontScale="90000"/>
          </a:bodyPr>
          <a:lstStyle/>
          <a:p>
            <a:endParaRPr lang="zh-CN" altLang="en-US" dirty="0"/>
          </a:p>
        </p:txBody>
      </p:sp>
      <p:sp>
        <p:nvSpPr>
          <p:cNvPr id="3" name="内容占位符 2"/>
          <p:cNvSpPr>
            <a:spLocks noGrp="1"/>
          </p:cNvSpPr>
          <p:nvPr>
            <p:ph idx="1"/>
          </p:nvPr>
        </p:nvSpPr>
        <p:spPr>
          <a:xfrm>
            <a:off x="0" y="764704"/>
            <a:ext cx="7772400" cy="5403304"/>
          </a:xfrm>
        </p:spPr>
        <p:txBody>
          <a:bodyPr>
            <a:noAutofit/>
          </a:bodyPr>
          <a:lstStyle/>
          <a:p>
            <a:pPr>
              <a:buNone/>
            </a:pPr>
            <a:r>
              <a:rPr lang="en-US" altLang="zh-CN" sz="2800" dirty="0" smtClean="0">
                <a:latin typeface="Arial Unicode MS" pitchFamily="34" charset="-122"/>
                <a:ea typeface="Arial Unicode MS" pitchFamily="34" charset="-122"/>
                <a:cs typeface="Arial Unicode MS" pitchFamily="34" charset="-122"/>
              </a:rPr>
              <a:t>8.Both savers and investors look for higher rates when they fear that inflation will</a:t>
            </a:r>
            <a:r>
              <a:rPr lang="en-US" altLang="zh-CN" sz="2800" i="1" dirty="0" smtClean="0">
                <a:latin typeface="Arial Unicode MS" pitchFamily="34" charset="-122"/>
                <a:ea typeface="Arial Unicode MS" pitchFamily="34" charset="-122"/>
                <a:cs typeface="Arial Unicode MS" pitchFamily="34" charset="-122"/>
              </a:rPr>
              <a:t> erode </a:t>
            </a:r>
            <a:r>
              <a:rPr lang="en-US" altLang="zh-CN" sz="2800" dirty="0" smtClean="0">
                <a:latin typeface="Arial Unicode MS" pitchFamily="34" charset="-122"/>
                <a:ea typeface="Arial Unicode MS" pitchFamily="34" charset="-122"/>
                <a:cs typeface="Arial Unicode MS" pitchFamily="34" charset="-122"/>
              </a:rPr>
              <a:t>the value of what they earn.</a:t>
            </a:r>
          </a:p>
          <a:p>
            <a:pPr>
              <a:buNone/>
            </a:pPr>
            <a:r>
              <a:rPr lang="en-US" altLang="zh-CN" sz="2800" dirty="0" smtClean="0">
                <a:latin typeface="Arial Unicode MS" pitchFamily="34" charset="-122"/>
                <a:ea typeface="Arial Unicode MS" pitchFamily="34" charset="-122"/>
                <a:cs typeface="Arial Unicode MS" pitchFamily="34" charset="-122"/>
              </a:rPr>
              <a:t>   Both savers and investors look for higher rates when they fear that inflation will</a:t>
            </a:r>
            <a:r>
              <a:rPr lang="en-US" altLang="zh-CN" sz="2800" i="1" dirty="0" smtClean="0">
                <a:latin typeface="Arial Unicode MS" pitchFamily="34" charset="-122"/>
                <a:ea typeface="Arial Unicode MS" pitchFamily="34" charset="-122"/>
                <a:cs typeface="Arial Unicode MS" pitchFamily="34" charset="-122"/>
              </a:rPr>
              <a:t> </a:t>
            </a:r>
            <a:r>
              <a:rPr lang="en-US" altLang="zh-CN" sz="2800" b="1" dirty="0" smtClean="0">
                <a:solidFill>
                  <a:srgbClr val="C00000"/>
                </a:solidFill>
                <a:latin typeface="Arial Unicode MS" pitchFamily="34" charset="-122"/>
                <a:ea typeface="Arial Unicode MS" pitchFamily="34" charset="-122"/>
                <a:cs typeface="Arial Unicode MS" pitchFamily="34" charset="-122"/>
              </a:rPr>
              <a:t>gradually reduce </a:t>
            </a:r>
            <a:r>
              <a:rPr lang="en-US" altLang="zh-CN" sz="2800" dirty="0" smtClean="0">
                <a:latin typeface="Arial Unicode MS" pitchFamily="34" charset="-122"/>
                <a:ea typeface="Arial Unicode MS" pitchFamily="34" charset="-122"/>
                <a:cs typeface="Arial Unicode MS" pitchFamily="34" charset="-122"/>
              </a:rPr>
              <a:t>the value of what they earn.</a:t>
            </a:r>
          </a:p>
          <a:p>
            <a:pPr>
              <a:buNone/>
            </a:pPr>
            <a:r>
              <a:rPr lang="en-US" altLang="zh-CN" sz="2800" dirty="0" smtClean="0">
                <a:latin typeface="Arial Unicode MS" pitchFamily="34" charset="-122"/>
                <a:ea typeface="Arial Unicode MS" pitchFamily="34" charset="-122"/>
                <a:cs typeface="Arial Unicode MS" pitchFamily="34" charset="-122"/>
              </a:rPr>
              <a:t>9 Banks are constantly </a:t>
            </a:r>
            <a:r>
              <a:rPr lang="en-US" altLang="zh-CN" sz="2800" i="1" dirty="0" smtClean="0">
                <a:latin typeface="Arial Unicode MS" pitchFamily="34" charset="-122"/>
                <a:ea typeface="Arial Unicode MS" pitchFamily="34" charset="-122"/>
                <a:cs typeface="Arial Unicode MS" pitchFamily="34" charset="-122"/>
              </a:rPr>
              <a:t>monitoring</a:t>
            </a:r>
            <a:r>
              <a:rPr lang="en-US" altLang="zh-CN" sz="2800" dirty="0" smtClean="0">
                <a:solidFill>
                  <a:srgbClr val="C00000"/>
                </a:solidFill>
                <a:latin typeface="Arial Unicode MS" pitchFamily="34" charset="-122"/>
                <a:ea typeface="Arial Unicode MS" pitchFamily="34" charset="-122"/>
                <a:cs typeface="Arial Unicode MS" pitchFamily="34" charset="-122"/>
              </a:rPr>
              <a:t> </a:t>
            </a:r>
            <a:r>
              <a:rPr lang="en-US" altLang="zh-CN" sz="2800" dirty="0" smtClean="0">
                <a:latin typeface="Arial Unicode MS" pitchFamily="34" charset="-122"/>
                <a:ea typeface="Arial Unicode MS" pitchFamily="34" charset="-122"/>
                <a:cs typeface="Arial Unicode MS" pitchFamily="34" charset="-122"/>
              </a:rPr>
              <a:t>and adjusting their reserves to make sure they can cover their liabilities.</a:t>
            </a:r>
            <a:endParaRPr lang="zh-CN" altLang="zh-CN" sz="2800" dirty="0" smtClean="0">
              <a:latin typeface="Arial Unicode MS" pitchFamily="34" charset="-122"/>
              <a:ea typeface="Arial Unicode MS" pitchFamily="34" charset="-122"/>
              <a:cs typeface="Arial Unicode MS" pitchFamily="34" charset="-122"/>
            </a:endParaRPr>
          </a:p>
          <a:p>
            <a:pPr>
              <a:buNone/>
            </a:pPr>
            <a:r>
              <a:rPr lang="en-US" altLang="zh-CN" sz="2800" dirty="0" smtClean="0">
                <a:latin typeface="Arial Unicode MS" pitchFamily="34" charset="-122"/>
                <a:ea typeface="Arial Unicode MS" pitchFamily="34" charset="-122"/>
                <a:cs typeface="Arial Unicode MS" pitchFamily="34" charset="-122"/>
              </a:rPr>
              <a:t>   Banks are constantly </a:t>
            </a:r>
            <a:r>
              <a:rPr lang="en-US" altLang="zh-CN" sz="2800" b="1" dirty="0" smtClean="0">
                <a:solidFill>
                  <a:srgbClr val="C00000"/>
                </a:solidFill>
                <a:latin typeface="Arial Unicode MS" pitchFamily="34" charset="-122"/>
                <a:ea typeface="Arial Unicode MS" pitchFamily="34" charset="-122"/>
                <a:cs typeface="Arial Unicode MS" pitchFamily="34" charset="-122"/>
              </a:rPr>
              <a:t>checking</a:t>
            </a:r>
            <a:r>
              <a:rPr lang="en-US" altLang="zh-CN" sz="2800" b="1" dirty="0" smtClean="0">
                <a:latin typeface="Arial Unicode MS" pitchFamily="34" charset="-122"/>
                <a:ea typeface="Arial Unicode MS" pitchFamily="34" charset="-122"/>
                <a:cs typeface="Arial Unicode MS" pitchFamily="34" charset="-122"/>
              </a:rPr>
              <a:t> </a:t>
            </a:r>
            <a:r>
              <a:rPr lang="en-US" altLang="zh-CN" sz="2800" dirty="0" smtClean="0">
                <a:latin typeface="Arial Unicode MS" pitchFamily="34" charset="-122"/>
                <a:ea typeface="Arial Unicode MS" pitchFamily="34" charset="-122"/>
                <a:cs typeface="Arial Unicode MS" pitchFamily="34" charset="-122"/>
              </a:rPr>
              <a:t>and adjusting their reserves to make sure they can cover their liabilities.</a:t>
            </a:r>
            <a:endParaRPr lang="zh-CN" altLang="zh-CN" sz="2800" dirty="0" smtClean="0">
              <a:latin typeface="Arial Unicode MS" pitchFamily="34" charset="-122"/>
              <a:ea typeface="Arial Unicode MS" pitchFamily="34" charset="-122"/>
              <a:cs typeface="Arial Unicode MS" pitchFamily="34" charset="-122"/>
            </a:endParaRPr>
          </a:p>
          <a:p>
            <a:pPr>
              <a:buNone/>
            </a:pPr>
            <a:r>
              <a:rPr lang="en-US" altLang="zh-CN" sz="2800" dirty="0" smtClean="0">
                <a:latin typeface="Arial Unicode MS" pitchFamily="34" charset="-122"/>
                <a:ea typeface="Arial Unicode MS" pitchFamily="34" charset="-122"/>
                <a:cs typeface="Arial Unicode MS" pitchFamily="34" charset="-122"/>
              </a:rPr>
              <a:t> </a:t>
            </a:r>
            <a:endParaRPr lang="zh-CN" altLang="en-US" sz="2800" dirty="0">
              <a:latin typeface="Arial Unicode MS" pitchFamily="34" charset="-122"/>
              <a:ea typeface="Arial Unicode MS" pitchFamily="34" charset="-122"/>
              <a:cs typeface="Arial Unicode MS" pitchFamily="34" charset="-122"/>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a:xfrm>
            <a:off x="76200" y="609600"/>
            <a:ext cx="7772400" cy="371128"/>
          </a:xfrm>
        </p:spPr>
        <p:txBody>
          <a:bodyPr>
            <a:normAutofit fontScale="90000"/>
          </a:bodyPr>
          <a:lstStyle/>
          <a:p>
            <a:endParaRPr lang="zh-CN" altLang="en-US" dirty="0"/>
          </a:p>
        </p:txBody>
      </p:sp>
      <p:sp>
        <p:nvSpPr>
          <p:cNvPr id="3" name="内容占位符 2"/>
          <p:cNvSpPr>
            <a:spLocks noGrp="1"/>
          </p:cNvSpPr>
          <p:nvPr>
            <p:ph idx="1"/>
          </p:nvPr>
        </p:nvSpPr>
        <p:spPr>
          <a:xfrm>
            <a:off x="76200" y="1196752"/>
            <a:ext cx="7772400" cy="4899248"/>
          </a:xfrm>
        </p:spPr>
        <p:txBody>
          <a:bodyPr/>
          <a:lstStyle/>
          <a:p>
            <a:pPr>
              <a:buNone/>
            </a:pPr>
            <a:r>
              <a:rPr lang="en-US" altLang="zh-CN" sz="2800" dirty="0" smtClean="0">
                <a:latin typeface="Arial Unicode MS" pitchFamily="34" charset="-122"/>
                <a:ea typeface="Arial Unicode MS" pitchFamily="34" charset="-122"/>
                <a:cs typeface="Arial Unicode MS" pitchFamily="34" charset="-122"/>
              </a:rPr>
              <a:t>10. If rates rise, it discourages borrowing, so lending activity slows. When rates fall, banks may feel </a:t>
            </a:r>
            <a:r>
              <a:rPr lang="en-US" altLang="zh-CN" sz="2800" b="1" i="1" dirty="0" smtClean="0">
                <a:latin typeface="Arial Unicode MS" pitchFamily="34" charset="-122"/>
                <a:ea typeface="Arial Unicode MS" pitchFamily="34" charset="-122"/>
                <a:cs typeface="Arial Unicode MS" pitchFamily="34" charset="-122"/>
              </a:rPr>
              <a:t>sage </a:t>
            </a:r>
            <a:r>
              <a:rPr lang="en-US" altLang="zh-CN" sz="2800" dirty="0" smtClean="0">
                <a:latin typeface="Arial Unicode MS" pitchFamily="34" charset="-122"/>
                <a:ea typeface="Arial Unicode MS" pitchFamily="34" charset="-122"/>
                <a:cs typeface="Arial Unicode MS" pitchFamily="34" charset="-122"/>
              </a:rPr>
              <a:t>to lend more to earn money. </a:t>
            </a:r>
          </a:p>
          <a:p>
            <a:pPr>
              <a:buNone/>
            </a:pPr>
            <a:r>
              <a:rPr lang="en-US" altLang="zh-CN" sz="2800" dirty="0" smtClean="0">
                <a:latin typeface="Arial Unicode MS" pitchFamily="34" charset="-122"/>
                <a:ea typeface="Arial Unicode MS" pitchFamily="34" charset="-122"/>
                <a:cs typeface="Arial Unicode MS" pitchFamily="34" charset="-122"/>
              </a:rPr>
              <a:t>    If rates rise, it discourages borrowing, so lending activity slows. When rates fall, banks may feel </a:t>
            </a:r>
            <a:r>
              <a:rPr lang="en-US" altLang="zh-CN" sz="2800" b="1" dirty="0" smtClean="0">
                <a:solidFill>
                  <a:srgbClr val="FF0000"/>
                </a:solidFill>
                <a:latin typeface="Arial Unicode MS" pitchFamily="34" charset="-122"/>
                <a:ea typeface="Arial Unicode MS" pitchFamily="34" charset="-122"/>
                <a:cs typeface="Arial Unicode MS" pitchFamily="34" charset="-122"/>
              </a:rPr>
              <a:t>wise </a:t>
            </a:r>
            <a:r>
              <a:rPr lang="en-US" altLang="zh-CN" sz="2800" dirty="0" smtClean="0">
                <a:latin typeface="Arial Unicode MS" pitchFamily="34" charset="-122"/>
                <a:ea typeface="Arial Unicode MS" pitchFamily="34" charset="-122"/>
                <a:cs typeface="Arial Unicode MS" pitchFamily="34" charset="-122"/>
              </a:rPr>
              <a:t>to lend more to earn money. </a:t>
            </a:r>
            <a:endParaRPr lang="zh-CN" altLang="zh-CN" sz="2800" dirty="0" smtClean="0">
              <a:latin typeface="Arial Unicode MS" pitchFamily="34" charset="-122"/>
              <a:ea typeface="Arial Unicode MS" pitchFamily="34" charset="-122"/>
              <a:cs typeface="Arial Unicode MS" pitchFamily="34" charset="-122"/>
            </a:endParaRPr>
          </a:p>
          <a:p>
            <a:pPr>
              <a:buNone/>
            </a:pPr>
            <a:endParaRPr lang="zh-CN" altLang="zh-CN" sz="2800" dirty="0" smtClean="0">
              <a:latin typeface="Arial Unicode MS" pitchFamily="34" charset="-122"/>
              <a:ea typeface="Arial Unicode MS" pitchFamily="34" charset="-122"/>
              <a:cs typeface="Arial Unicode MS" pitchFamily="34" charset="-122"/>
            </a:endParaRPr>
          </a:p>
          <a:p>
            <a:pPr>
              <a:buNone/>
            </a:pPr>
            <a:endParaRPr lang="zh-CN" altLang="zh-CN" dirty="0" smtClean="0"/>
          </a:p>
          <a:p>
            <a:pPr>
              <a:buNone/>
            </a:pPr>
            <a:r>
              <a:rPr lang="en-US" altLang="zh-CN" dirty="0" smtClean="0"/>
              <a:t> </a:t>
            </a:r>
            <a:endParaRPr lang="zh-CN" altLang="en-US" dirty="0" smtClean="0"/>
          </a:p>
          <a:p>
            <a:pPr>
              <a:buNone/>
            </a:pPr>
            <a:endParaRPr lang="zh-CN" altLang="en-US"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smtClean="0">
                <a:latin typeface="Arial Unicode MS" pitchFamily="34" charset="-122"/>
                <a:ea typeface="Arial Unicode MS" pitchFamily="34" charset="-122"/>
                <a:cs typeface="Arial Unicode MS" pitchFamily="34" charset="-122"/>
              </a:rPr>
              <a:t>Unit 1 Money and Interest</a:t>
            </a:r>
            <a:endParaRPr lang="zh-CN" altLang="en-US" b="1" dirty="0">
              <a:latin typeface="Arial Unicode MS" pitchFamily="34" charset="-122"/>
              <a:ea typeface="Arial Unicode MS" pitchFamily="34" charset="-122"/>
              <a:cs typeface="Arial Unicode MS" pitchFamily="34" charset="-122"/>
            </a:endParaRPr>
          </a:p>
        </p:txBody>
      </p:sp>
      <p:sp>
        <p:nvSpPr>
          <p:cNvPr id="3" name="内容占位符 2"/>
          <p:cNvSpPr>
            <a:spLocks noGrp="1"/>
          </p:cNvSpPr>
          <p:nvPr>
            <p:ph idx="1"/>
          </p:nvPr>
        </p:nvSpPr>
        <p:spPr/>
        <p:txBody>
          <a:bodyPr/>
          <a:lstStyle/>
          <a:p>
            <a:pPr marL="514350" indent="-514350">
              <a:buNone/>
            </a:pPr>
            <a:r>
              <a:rPr lang="en-US" altLang="zh-CN" b="1" dirty="0" smtClean="0">
                <a:latin typeface="Arial" pitchFamily="34" charset="0"/>
                <a:cs typeface="Arial" pitchFamily="34" charset="0"/>
              </a:rPr>
              <a:t>Lead-in questions: </a:t>
            </a:r>
          </a:p>
          <a:p>
            <a:pPr marL="514350" indent="-514350">
              <a:buAutoNum type="arabicPeriod"/>
            </a:pPr>
            <a:r>
              <a:rPr lang="en-US" altLang="zh-CN" sz="2800" dirty="0" smtClean="0">
                <a:latin typeface="Arial Unicode MS" pitchFamily="34" charset="-122"/>
                <a:ea typeface="Arial Unicode MS" pitchFamily="34" charset="-122"/>
                <a:cs typeface="Arial Unicode MS" pitchFamily="34" charset="-122"/>
              </a:rPr>
              <a:t>Suppose </a:t>
            </a:r>
            <a:r>
              <a:rPr lang="en-US" altLang="zh-CN" sz="2800" dirty="0" smtClean="0">
                <a:latin typeface="Arial" pitchFamily="34" charset="0"/>
                <a:cs typeface="Arial" pitchFamily="34" charset="0"/>
              </a:rPr>
              <a:t>you have an urgent need to buy an apartment or a car, but you do not have sufficient  money  at present,   what can you do?</a:t>
            </a:r>
          </a:p>
          <a:p>
            <a:pPr marL="514350" indent="-514350">
              <a:buAutoNum type="arabicPeriod"/>
            </a:pPr>
            <a:r>
              <a:rPr lang="en-US" altLang="zh-CN" sz="2800" dirty="0" smtClean="0">
                <a:latin typeface="Arial" pitchFamily="34" charset="0"/>
                <a:cs typeface="Arial" pitchFamily="34" charset="0"/>
              </a:rPr>
              <a:t>What are the factors to be considered when you decide to borrow money from a bank</a:t>
            </a:r>
            <a:r>
              <a:rPr lang="en-US" altLang="zh-CN" sz="2400" dirty="0" smtClean="0">
                <a:latin typeface="Arial" pitchFamily="34" charset="0"/>
                <a:cs typeface="Arial" pitchFamily="34" charset="0"/>
              </a:rPr>
              <a:t>?</a:t>
            </a: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smtClean="0">
                <a:latin typeface="Arial Unicode MS" pitchFamily="34" charset="-122"/>
                <a:ea typeface="Arial Unicode MS" pitchFamily="34" charset="-122"/>
                <a:cs typeface="Arial Unicode MS" pitchFamily="34" charset="-122"/>
              </a:rPr>
              <a:t>Text Explanation</a:t>
            </a:r>
            <a:endParaRPr lang="zh-CN" altLang="en-US" b="1" dirty="0">
              <a:latin typeface="Arial Unicode MS" pitchFamily="34" charset="-122"/>
              <a:ea typeface="Arial Unicode MS" pitchFamily="34" charset="-122"/>
              <a:cs typeface="Arial Unicode MS" pitchFamily="34" charset="-122"/>
            </a:endParaRPr>
          </a:p>
        </p:txBody>
      </p:sp>
      <p:sp>
        <p:nvSpPr>
          <p:cNvPr id="3" name="内容占位符 2"/>
          <p:cNvSpPr>
            <a:spLocks noGrp="1"/>
          </p:cNvSpPr>
          <p:nvPr>
            <p:ph idx="1"/>
          </p:nvPr>
        </p:nvSpPr>
        <p:spPr/>
        <p:txBody>
          <a:bodyPr/>
          <a:lstStyle/>
          <a:p>
            <a:pPr marL="514350" indent="-514350">
              <a:buNone/>
            </a:pPr>
            <a:r>
              <a:rPr lang="en-US" altLang="zh-CN" b="1" dirty="0" smtClean="0">
                <a:latin typeface="Arial Unicode MS" pitchFamily="34" charset="-122"/>
                <a:ea typeface="Arial Unicode MS" pitchFamily="34" charset="-122"/>
                <a:cs typeface="Arial Unicode MS" pitchFamily="34" charset="-122"/>
              </a:rPr>
              <a:t>Paragraph</a:t>
            </a:r>
            <a:r>
              <a:rPr lang="zh-CN" altLang="en-US" b="1" dirty="0" smtClean="0">
                <a:latin typeface="Arial Unicode MS" pitchFamily="34" charset="-122"/>
                <a:ea typeface="Arial Unicode MS" pitchFamily="34" charset="-122"/>
                <a:cs typeface="Arial Unicode MS" pitchFamily="34" charset="-122"/>
              </a:rPr>
              <a:t> </a:t>
            </a:r>
            <a:r>
              <a:rPr lang="en-US" altLang="zh-CN" b="1" dirty="0" smtClean="0">
                <a:latin typeface="Arial Unicode MS" pitchFamily="34" charset="-122"/>
                <a:ea typeface="Arial Unicode MS" pitchFamily="34" charset="-122"/>
                <a:cs typeface="Arial Unicode MS" pitchFamily="34" charset="-122"/>
              </a:rPr>
              <a:t>1</a:t>
            </a:r>
          </a:p>
          <a:p>
            <a:pPr marL="514350" indent="-514350">
              <a:buNone/>
            </a:pPr>
            <a:r>
              <a:rPr lang="zh-CN" altLang="en-US" dirty="0" smtClean="0"/>
              <a:t>   </a:t>
            </a:r>
            <a:r>
              <a:rPr lang="en-US" altLang="zh-CN" sz="2800" dirty="0" smtClean="0">
                <a:latin typeface="Arial Unicode MS" pitchFamily="34" charset="-122"/>
                <a:ea typeface="Arial Unicode MS" pitchFamily="34" charset="-122"/>
                <a:cs typeface="Arial Unicode MS" pitchFamily="34" charset="-122"/>
              </a:rPr>
              <a:t>Although the monetary system has remnants from long ago, it is also a modern “agreement” dating from 1930s.</a:t>
            </a:r>
          </a:p>
          <a:p>
            <a:pPr marL="514350" indent="-514350">
              <a:buNone/>
            </a:pPr>
            <a:r>
              <a:rPr lang="en-US" altLang="zh-CN" sz="2800" dirty="0" smtClean="0">
                <a:latin typeface="Arial Unicode MS" pitchFamily="34" charset="-122"/>
                <a:ea typeface="Arial Unicode MS" pitchFamily="34" charset="-122"/>
                <a:cs typeface="Arial Unicode MS" pitchFamily="34" charset="-122"/>
              </a:rPr>
              <a:t>    </a:t>
            </a:r>
            <a:r>
              <a:rPr lang="zh-CN" altLang="en-US" sz="2800" dirty="0" smtClean="0">
                <a:latin typeface="Arial Unicode MS" pitchFamily="34" charset="-122"/>
                <a:ea typeface="Arial Unicode MS" pitchFamily="34" charset="-122"/>
                <a:cs typeface="Arial Unicode MS" pitchFamily="34" charset="-122"/>
              </a:rPr>
              <a:t>虽然货币体系很久以前就显端倪，但它也是二十世纪三十年代才出现的一种现代的“约定”。</a:t>
            </a:r>
            <a:endParaRPr lang="en-US" altLang="zh-CN" sz="2800" dirty="0" smtClean="0">
              <a:latin typeface="Arial Unicode MS" pitchFamily="34" charset="-122"/>
              <a:ea typeface="Arial Unicode MS" pitchFamily="34" charset="-122"/>
              <a:cs typeface="Arial Unicode MS" pitchFamily="34" charset="-122"/>
            </a:endParaRPr>
          </a:p>
          <a:p>
            <a:pPr marL="514350" indent="-514350">
              <a:buNone/>
            </a:pPr>
            <a:r>
              <a:rPr lang="en-US" altLang="zh-CN" sz="2800" dirty="0" smtClean="0">
                <a:latin typeface="Arial Unicode MS" pitchFamily="34" charset="-122"/>
                <a:ea typeface="Arial Unicode MS" pitchFamily="34" charset="-122"/>
                <a:cs typeface="Arial Unicode MS" pitchFamily="34" charset="-122"/>
              </a:rPr>
              <a:t>   </a:t>
            </a:r>
            <a:endParaRPr lang="zh-CN" altLang="en-US" sz="2800" dirty="0">
              <a:latin typeface="Arial Unicode MS" pitchFamily="34" charset="-122"/>
              <a:ea typeface="Arial Unicode MS" pitchFamily="34" charset="-122"/>
              <a:cs typeface="Arial Unicode MS" pitchFamily="34" charset="-122"/>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a:xfrm>
            <a:off x="76200" y="609600"/>
            <a:ext cx="7772400" cy="227112"/>
          </a:xfrm>
        </p:spPr>
        <p:txBody>
          <a:bodyPr>
            <a:normAutofit fontScale="90000"/>
          </a:bodyPr>
          <a:lstStyle/>
          <a:p>
            <a:endParaRPr lang="zh-CN" altLang="en-US" dirty="0"/>
          </a:p>
        </p:txBody>
      </p:sp>
      <p:sp>
        <p:nvSpPr>
          <p:cNvPr id="3" name="内容占位符 2"/>
          <p:cNvSpPr>
            <a:spLocks noGrp="1"/>
          </p:cNvSpPr>
          <p:nvPr>
            <p:ph idx="1"/>
          </p:nvPr>
        </p:nvSpPr>
        <p:spPr>
          <a:xfrm>
            <a:off x="76200" y="980728"/>
            <a:ext cx="7772400" cy="5115272"/>
          </a:xfrm>
        </p:spPr>
        <p:txBody>
          <a:bodyPr/>
          <a:lstStyle/>
          <a:p>
            <a:pPr>
              <a:buNone/>
            </a:pPr>
            <a:r>
              <a:rPr lang="en-US" altLang="zh-CN" b="1" dirty="0" smtClean="0">
                <a:latin typeface="Arial Unicode MS" pitchFamily="34" charset="-122"/>
                <a:ea typeface="Arial Unicode MS" pitchFamily="34" charset="-122"/>
                <a:cs typeface="Arial Unicode MS" pitchFamily="34" charset="-122"/>
              </a:rPr>
              <a:t>Paragraph</a:t>
            </a:r>
            <a:r>
              <a:rPr lang="zh-CN" altLang="en-US" b="1" dirty="0" smtClean="0">
                <a:latin typeface="Arial Unicode MS" pitchFamily="34" charset="-122"/>
                <a:ea typeface="Arial Unicode MS" pitchFamily="34" charset="-122"/>
                <a:cs typeface="Arial Unicode MS" pitchFamily="34" charset="-122"/>
              </a:rPr>
              <a:t> </a:t>
            </a:r>
            <a:r>
              <a:rPr lang="en-US" altLang="zh-CN" b="1" dirty="0" smtClean="0">
                <a:latin typeface="Arial Unicode MS" pitchFamily="34" charset="-122"/>
                <a:ea typeface="Arial Unicode MS" pitchFamily="34" charset="-122"/>
                <a:cs typeface="Arial Unicode MS" pitchFamily="34" charset="-122"/>
              </a:rPr>
              <a:t>2</a:t>
            </a:r>
            <a:r>
              <a:rPr lang="zh-CN" altLang="en-US" b="1" dirty="0" smtClean="0">
                <a:latin typeface="Arial Unicode MS" pitchFamily="34" charset="-122"/>
                <a:ea typeface="Arial Unicode MS" pitchFamily="34" charset="-122"/>
                <a:cs typeface="Arial Unicode MS" pitchFamily="34" charset="-122"/>
              </a:rPr>
              <a:t> </a:t>
            </a:r>
            <a:endParaRPr lang="en-US" altLang="zh-CN" b="1" dirty="0" smtClean="0">
              <a:latin typeface="Arial Unicode MS" pitchFamily="34" charset="-122"/>
              <a:ea typeface="Arial Unicode MS" pitchFamily="34" charset="-122"/>
              <a:cs typeface="Arial Unicode MS" pitchFamily="34" charset="-122"/>
            </a:endParaRPr>
          </a:p>
          <a:p>
            <a:pPr>
              <a:buNone/>
            </a:pPr>
            <a:r>
              <a:rPr lang="en-US" altLang="zh-CN" sz="2800" dirty="0" smtClean="0">
                <a:latin typeface="Arial Unicode MS" pitchFamily="34" charset="-122"/>
                <a:ea typeface="Arial Unicode MS" pitchFamily="34" charset="-122"/>
                <a:cs typeface="Arial Unicode MS" pitchFamily="34" charset="-122"/>
              </a:rPr>
              <a:t>convention------agreement;</a:t>
            </a:r>
            <a:r>
              <a:rPr lang="zh-CN" altLang="en-US" sz="2800" dirty="0" smtClean="0">
                <a:latin typeface="Arial Unicode MS" pitchFamily="34" charset="-122"/>
                <a:ea typeface="Arial Unicode MS" pitchFamily="34" charset="-122"/>
                <a:cs typeface="Arial Unicode MS" pitchFamily="34" charset="-122"/>
              </a:rPr>
              <a:t> </a:t>
            </a:r>
            <a:r>
              <a:rPr lang="en-US" altLang="zh-CN" sz="2800" dirty="0" smtClean="0">
                <a:latin typeface="Arial Unicode MS" pitchFamily="34" charset="-122"/>
                <a:ea typeface="Arial Unicode MS" pitchFamily="34" charset="-122"/>
                <a:cs typeface="Arial Unicode MS" pitchFamily="34" charset="-122"/>
              </a:rPr>
              <a:t>practice</a:t>
            </a:r>
          </a:p>
          <a:p>
            <a:pPr>
              <a:buNone/>
            </a:pPr>
            <a:r>
              <a:rPr lang="en-US" altLang="zh-CN" sz="2800" dirty="0" smtClean="0">
                <a:latin typeface="Arial Unicode MS" pitchFamily="34" charset="-122"/>
                <a:ea typeface="Arial Unicode MS" pitchFamily="34" charset="-122"/>
                <a:cs typeface="Arial Unicode MS" pitchFamily="34" charset="-122"/>
              </a:rPr>
              <a:t>e.g.</a:t>
            </a:r>
            <a:r>
              <a:rPr lang="zh-CN" altLang="en-US" sz="2800" dirty="0" smtClean="0">
                <a:latin typeface="Arial Unicode MS" pitchFamily="34" charset="-122"/>
                <a:ea typeface="Arial Unicode MS" pitchFamily="34" charset="-122"/>
                <a:cs typeface="Arial Unicode MS" pitchFamily="34" charset="-122"/>
              </a:rPr>
              <a:t> </a:t>
            </a:r>
            <a:r>
              <a:rPr lang="en-US" altLang="zh-CN" sz="2800" dirty="0" smtClean="0">
                <a:latin typeface="Arial Unicode MS" pitchFamily="34" charset="-122"/>
                <a:ea typeface="Arial Unicode MS" pitchFamily="34" charset="-122"/>
                <a:cs typeface="Arial Unicode MS" pitchFamily="34" charset="-122"/>
              </a:rPr>
              <a:t>The</a:t>
            </a:r>
            <a:r>
              <a:rPr lang="zh-CN" altLang="en-US" sz="2800" dirty="0" smtClean="0">
                <a:latin typeface="Arial Unicode MS" pitchFamily="34" charset="-122"/>
                <a:ea typeface="Arial Unicode MS" pitchFamily="34" charset="-122"/>
                <a:cs typeface="Arial Unicode MS" pitchFamily="34" charset="-122"/>
              </a:rPr>
              <a:t> </a:t>
            </a:r>
            <a:r>
              <a:rPr lang="en-US" altLang="zh-CN" sz="2800" dirty="0" smtClean="0">
                <a:latin typeface="Arial Unicode MS" pitchFamily="34" charset="-122"/>
                <a:ea typeface="Arial Unicode MS" pitchFamily="34" charset="-122"/>
                <a:cs typeface="Arial Unicode MS" pitchFamily="34" charset="-122"/>
              </a:rPr>
              <a:t>Muslim</a:t>
            </a:r>
            <a:r>
              <a:rPr lang="zh-CN" altLang="en-US" sz="2800" dirty="0" smtClean="0">
                <a:latin typeface="Arial Unicode MS" pitchFamily="34" charset="-122"/>
                <a:ea typeface="Arial Unicode MS" pitchFamily="34" charset="-122"/>
                <a:cs typeface="Arial Unicode MS" pitchFamily="34" charset="-122"/>
              </a:rPr>
              <a:t> </a:t>
            </a:r>
            <a:r>
              <a:rPr lang="en-US" altLang="zh-CN" sz="2800" dirty="0" smtClean="0">
                <a:latin typeface="Arial Unicode MS" pitchFamily="34" charset="-122"/>
                <a:ea typeface="Arial Unicode MS" pitchFamily="34" charset="-122"/>
                <a:cs typeface="Arial Unicode MS" pitchFamily="34" charset="-122"/>
              </a:rPr>
              <a:t>countries</a:t>
            </a:r>
            <a:r>
              <a:rPr lang="zh-CN" altLang="en-US" sz="2800" dirty="0" smtClean="0">
                <a:latin typeface="Arial Unicode MS" pitchFamily="34" charset="-122"/>
                <a:ea typeface="Arial Unicode MS" pitchFamily="34" charset="-122"/>
                <a:cs typeface="Arial Unicode MS" pitchFamily="34" charset="-122"/>
              </a:rPr>
              <a:t> </a:t>
            </a:r>
            <a:r>
              <a:rPr lang="en-US" altLang="zh-CN" sz="2800" dirty="0" smtClean="0">
                <a:latin typeface="Arial Unicode MS" pitchFamily="34" charset="-122"/>
                <a:ea typeface="Arial Unicode MS" pitchFamily="34" charset="-122"/>
                <a:cs typeface="Arial Unicode MS" pitchFamily="34" charset="-122"/>
              </a:rPr>
              <a:t>all</a:t>
            </a:r>
            <a:r>
              <a:rPr lang="zh-CN" altLang="en-US" sz="2800" dirty="0" smtClean="0">
                <a:latin typeface="Arial Unicode MS" pitchFamily="34" charset="-122"/>
                <a:ea typeface="Arial Unicode MS" pitchFamily="34" charset="-122"/>
                <a:cs typeface="Arial Unicode MS" pitchFamily="34" charset="-122"/>
              </a:rPr>
              <a:t> </a:t>
            </a:r>
            <a:r>
              <a:rPr lang="en-US" altLang="zh-CN" sz="2800" dirty="0" smtClean="0">
                <a:latin typeface="Arial Unicode MS" pitchFamily="34" charset="-122"/>
                <a:ea typeface="Arial Unicode MS" pitchFamily="34" charset="-122"/>
                <a:cs typeface="Arial Unicode MS" pitchFamily="34" charset="-122"/>
              </a:rPr>
              <a:t>agreed</a:t>
            </a:r>
            <a:r>
              <a:rPr lang="zh-CN" altLang="en-US" sz="2800" dirty="0" smtClean="0">
                <a:latin typeface="Arial Unicode MS" pitchFamily="34" charset="-122"/>
                <a:ea typeface="Arial Unicode MS" pitchFamily="34" charset="-122"/>
                <a:cs typeface="Arial Unicode MS" pitchFamily="34" charset="-122"/>
              </a:rPr>
              <a:t> </a:t>
            </a:r>
            <a:r>
              <a:rPr lang="en-US" altLang="zh-CN" sz="2800" dirty="0" smtClean="0">
                <a:latin typeface="Arial Unicode MS" pitchFamily="34" charset="-122"/>
                <a:ea typeface="Arial Unicode MS" pitchFamily="34" charset="-122"/>
                <a:cs typeface="Arial Unicode MS" pitchFamily="34" charset="-122"/>
              </a:rPr>
              <a:t>to</a:t>
            </a:r>
            <a:r>
              <a:rPr lang="zh-CN" altLang="en-US" sz="2800" dirty="0" smtClean="0">
                <a:latin typeface="Arial Unicode MS" pitchFamily="34" charset="-122"/>
                <a:ea typeface="Arial Unicode MS" pitchFamily="34" charset="-122"/>
                <a:cs typeface="Arial Unicode MS" pitchFamily="34" charset="-122"/>
              </a:rPr>
              <a:t> </a:t>
            </a:r>
            <a:r>
              <a:rPr lang="en-US" altLang="zh-CN" sz="2800" dirty="0" smtClean="0">
                <a:latin typeface="Arial Unicode MS" pitchFamily="34" charset="-122"/>
                <a:ea typeface="Arial Unicode MS" pitchFamily="34" charset="-122"/>
                <a:cs typeface="Arial Unicode MS" pitchFamily="34" charset="-122"/>
              </a:rPr>
              <a:t>sign</a:t>
            </a:r>
            <a:r>
              <a:rPr lang="zh-CN" altLang="en-US" sz="2800" dirty="0" smtClean="0">
                <a:latin typeface="Arial Unicode MS" pitchFamily="34" charset="-122"/>
                <a:ea typeface="Arial Unicode MS" pitchFamily="34" charset="-122"/>
                <a:cs typeface="Arial Unicode MS" pitchFamily="34" charset="-122"/>
              </a:rPr>
              <a:t> </a:t>
            </a:r>
            <a:r>
              <a:rPr lang="en-US" altLang="zh-CN" sz="2800" dirty="0" smtClean="0">
                <a:latin typeface="Arial Unicode MS" pitchFamily="34" charset="-122"/>
                <a:ea typeface="Arial Unicode MS" pitchFamily="34" charset="-122"/>
                <a:cs typeface="Arial Unicode MS" pitchFamily="34" charset="-122"/>
              </a:rPr>
              <a:t>the</a:t>
            </a:r>
            <a:r>
              <a:rPr lang="zh-CN" altLang="en-US" sz="2800" dirty="0" smtClean="0">
                <a:latin typeface="Arial Unicode MS" pitchFamily="34" charset="-122"/>
                <a:ea typeface="Arial Unicode MS" pitchFamily="34" charset="-122"/>
                <a:cs typeface="Arial Unicode MS" pitchFamily="34" charset="-122"/>
              </a:rPr>
              <a:t> </a:t>
            </a:r>
            <a:r>
              <a:rPr lang="en-US" altLang="zh-CN" sz="2800" dirty="0" smtClean="0">
                <a:latin typeface="Arial Unicode MS" pitchFamily="34" charset="-122"/>
                <a:ea typeface="Arial Unicode MS" pitchFamily="34" charset="-122"/>
                <a:cs typeface="Arial Unicode MS" pitchFamily="34" charset="-122"/>
              </a:rPr>
              <a:t>convention.</a:t>
            </a:r>
          </a:p>
          <a:p>
            <a:pPr>
              <a:buNone/>
            </a:pPr>
            <a:r>
              <a:rPr lang="en-US" altLang="zh-CN" sz="2800" dirty="0" smtClean="0">
                <a:latin typeface="Arial Unicode MS" pitchFamily="34" charset="-122"/>
                <a:ea typeface="Arial Unicode MS" pitchFamily="34" charset="-122"/>
                <a:cs typeface="Arial Unicode MS" pitchFamily="34" charset="-122"/>
              </a:rPr>
              <a:t>    </a:t>
            </a:r>
            <a:r>
              <a:rPr lang="zh-CN" altLang="en-US" sz="2800" dirty="0" smtClean="0">
                <a:latin typeface="Arial Unicode MS" pitchFamily="34" charset="-122"/>
                <a:ea typeface="Arial Unicode MS" pitchFamily="34" charset="-122"/>
                <a:cs typeface="Arial Unicode MS" pitchFamily="34" charset="-122"/>
              </a:rPr>
              <a:t>这些穆斯林国家都同意签订这项协定。</a:t>
            </a:r>
            <a:endParaRPr lang="en-US" altLang="zh-CN" sz="2800" dirty="0" smtClean="0">
              <a:latin typeface="Arial Unicode MS" pitchFamily="34" charset="-122"/>
              <a:ea typeface="Arial Unicode MS" pitchFamily="34" charset="-122"/>
              <a:cs typeface="Arial Unicode MS" pitchFamily="34" charset="-122"/>
            </a:endParaRPr>
          </a:p>
          <a:p>
            <a:pPr>
              <a:buNone/>
            </a:pPr>
            <a:r>
              <a:rPr lang="zh-CN" altLang="en-US" sz="2800" dirty="0" smtClean="0">
                <a:latin typeface="Arial Unicode MS" pitchFamily="34" charset="-122"/>
                <a:ea typeface="Arial Unicode MS" pitchFamily="34" charset="-122"/>
                <a:cs typeface="Arial Unicode MS" pitchFamily="34" charset="-122"/>
              </a:rPr>
              <a:t>     </a:t>
            </a:r>
            <a:r>
              <a:rPr lang="en-US" altLang="zh-CN" sz="2800" dirty="0" smtClean="0">
                <a:latin typeface="Arial Unicode MS" pitchFamily="34" charset="-122"/>
                <a:ea typeface="Arial Unicode MS" pitchFamily="34" charset="-122"/>
                <a:cs typeface="Arial Unicode MS" pitchFamily="34" charset="-122"/>
              </a:rPr>
              <a:t>Young</a:t>
            </a:r>
            <a:r>
              <a:rPr lang="zh-CN" altLang="en-US" sz="2800" dirty="0" smtClean="0">
                <a:latin typeface="Arial Unicode MS" pitchFamily="34" charset="-122"/>
                <a:ea typeface="Arial Unicode MS" pitchFamily="34" charset="-122"/>
                <a:cs typeface="Arial Unicode MS" pitchFamily="34" charset="-122"/>
              </a:rPr>
              <a:t> </a:t>
            </a:r>
            <a:r>
              <a:rPr lang="en-US" altLang="zh-CN" sz="2800" dirty="0" smtClean="0">
                <a:latin typeface="Arial Unicode MS" pitchFamily="34" charset="-122"/>
                <a:ea typeface="Arial Unicode MS" pitchFamily="34" charset="-122"/>
                <a:cs typeface="Arial Unicode MS" pitchFamily="34" charset="-122"/>
              </a:rPr>
              <a:t>people</a:t>
            </a:r>
            <a:r>
              <a:rPr lang="zh-CN" altLang="en-US" sz="2800" dirty="0" smtClean="0">
                <a:latin typeface="Arial Unicode MS" pitchFamily="34" charset="-122"/>
                <a:ea typeface="Arial Unicode MS" pitchFamily="34" charset="-122"/>
                <a:cs typeface="Arial Unicode MS" pitchFamily="34" charset="-122"/>
              </a:rPr>
              <a:t> </a:t>
            </a:r>
            <a:r>
              <a:rPr lang="en-US" altLang="zh-CN" sz="2800" dirty="0" smtClean="0">
                <a:latin typeface="Arial Unicode MS" pitchFamily="34" charset="-122"/>
                <a:ea typeface="Arial Unicode MS" pitchFamily="34" charset="-122"/>
                <a:cs typeface="Arial Unicode MS" pitchFamily="34" charset="-122"/>
              </a:rPr>
              <a:t>tend</a:t>
            </a:r>
            <a:r>
              <a:rPr lang="zh-CN" altLang="en-US" sz="2800" dirty="0" smtClean="0">
                <a:latin typeface="Arial Unicode MS" pitchFamily="34" charset="-122"/>
                <a:ea typeface="Arial Unicode MS" pitchFamily="34" charset="-122"/>
                <a:cs typeface="Arial Unicode MS" pitchFamily="34" charset="-122"/>
              </a:rPr>
              <a:t> </a:t>
            </a:r>
            <a:r>
              <a:rPr lang="en-US" altLang="zh-CN" sz="2800" dirty="0" smtClean="0">
                <a:latin typeface="Arial Unicode MS" pitchFamily="34" charset="-122"/>
                <a:ea typeface="Arial Unicode MS" pitchFamily="34" charset="-122"/>
                <a:cs typeface="Arial Unicode MS" pitchFamily="34" charset="-122"/>
              </a:rPr>
              <a:t>to</a:t>
            </a:r>
            <a:r>
              <a:rPr lang="zh-CN" altLang="en-US" sz="2800" dirty="0" smtClean="0">
                <a:latin typeface="Arial Unicode MS" pitchFamily="34" charset="-122"/>
                <a:ea typeface="Arial Unicode MS" pitchFamily="34" charset="-122"/>
                <a:cs typeface="Arial Unicode MS" pitchFamily="34" charset="-122"/>
              </a:rPr>
              <a:t> </a:t>
            </a:r>
            <a:r>
              <a:rPr lang="en-US" altLang="zh-CN" sz="2800" dirty="0" smtClean="0">
                <a:latin typeface="Arial Unicode MS" pitchFamily="34" charset="-122"/>
                <a:ea typeface="Arial Unicode MS" pitchFamily="34" charset="-122"/>
                <a:cs typeface="Arial Unicode MS" pitchFamily="34" charset="-122"/>
              </a:rPr>
              <a:t>question</a:t>
            </a:r>
            <a:r>
              <a:rPr lang="zh-CN" altLang="en-US" sz="2800" dirty="0" smtClean="0">
                <a:latin typeface="Arial Unicode MS" pitchFamily="34" charset="-122"/>
                <a:ea typeface="Arial Unicode MS" pitchFamily="34" charset="-122"/>
                <a:cs typeface="Arial Unicode MS" pitchFamily="34" charset="-122"/>
              </a:rPr>
              <a:t> </a:t>
            </a:r>
            <a:r>
              <a:rPr lang="en-US" altLang="zh-CN" sz="2800" dirty="0" smtClean="0">
                <a:latin typeface="Arial Unicode MS" pitchFamily="34" charset="-122"/>
                <a:ea typeface="Arial Unicode MS" pitchFamily="34" charset="-122"/>
                <a:cs typeface="Arial Unicode MS" pitchFamily="34" charset="-122"/>
              </a:rPr>
              <a:t>the</a:t>
            </a:r>
            <a:r>
              <a:rPr lang="zh-CN" altLang="en-US" sz="2800" dirty="0" smtClean="0">
                <a:latin typeface="Arial Unicode MS" pitchFamily="34" charset="-122"/>
                <a:ea typeface="Arial Unicode MS" pitchFamily="34" charset="-122"/>
                <a:cs typeface="Arial Unicode MS" pitchFamily="34" charset="-122"/>
              </a:rPr>
              <a:t>    </a:t>
            </a:r>
            <a:endParaRPr lang="en-US" altLang="zh-CN" sz="2800" dirty="0" smtClean="0">
              <a:latin typeface="Arial Unicode MS" pitchFamily="34" charset="-122"/>
              <a:ea typeface="Arial Unicode MS" pitchFamily="34" charset="-122"/>
              <a:cs typeface="Arial Unicode MS" pitchFamily="34" charset="-122"/>
            </a:endParaRPr>
          </a:p>
          <a:p>
            <a:pPr>
              <a:buNone/>
            </a:pPr>
            <a:r>
              <a:rPr lang="en-US" altLang="zh-CN" sz="2800" dirty="0" smtClean="0">
                <a:latin typeface="Arial Unicode MS" pitchFamily="34" charset="-122"/>
                <a:ea typeface="Arial Unicode MS" pitchFamily="34" charset="-122"/>
                <a:cs typeface="Arial Unicode MS" pitchFamily="34" charset="-122"/>
              </a:rPr>
              <a:t>     conventions</a:t>
            </a:r>
            <a:r>
              <a:rPr lang="zh-CN" altLang="en-US" sz="2800" dirty="0" smtClean="0">
                <a:latin typeface="Arial Unicode MS" pitchFamily="34" charset="-122"/>
                <a:ea typeface="Arial Unicode MS" pitchFamily="34" charset="-122"/>
                <a:cs typeface="Arial Unicode MS" pitchFamily="34" charset="-122"/>
              </a:rPr>
              <a:t> </a:t>
            </a:r>
            <a:r>
              <a:rPr lang="en-US" altLang="zh-CN" sz="2800" dirty="0" smtClean="0">
                <a:latin typeface="Arial Unicode MS" pitchFamily="34" charset="-122"/>
                <a:ea typeface="Arial Unicode MS" pitchFamily="34" charset="-122"/>
                <a:cs typeface="Arial Unicode MS" pitchFamily="34" charset="-122"/>
              </a:rPr>
              <a:t>of</a:t>
            </a:r>
            <a:r>
              <a:rPr lang="zh-CN" altLang="en-US" sz="2800" dirty="0" smtClean="0">
                <a:latin typeface="Arial Unicode MS" pitchFamily="34" charset="-122"/>
                <a:ea typeface="Arial Unicode MS" pitchFamily="34" charset="-122"/>
                <a:cs typeface="Arial Unicode MS" pitchFamily="34" charset="-122"/>
              </a:rPr>
              <a:t> </a:t>
            </a:r>
            <a:r>
              <a:rPr lang="en-US" altLang="zh-CN" sz="2800" dirty="0" smtClean="0">
                <a:latin typeface="Arial Unicode MS" pitchFamily="34" charset="-122"/>
                <a:ea typeface="Arial Unicode MS" pitchFamily="34" charset="-122"/>
                <a:cs typeface="Arial Unicode MS" pitchFamily="34" charset="-122"/>
              </a:rPr>
              <a:t>society.</a:t>
            </a:r>
            <a:r>
              <a:rPr lang="zh-CN" altLang="en-US" sz="2800" dirty="0" smtClean="0">
                <a:latin typeface="Arial Unicode MS" pitchFamily="34" charset="-122"/>
                <a:ea typeface="Arial Unicode MS" pitchFamily="34" charset="-122"/>
                <a:cs typeface="Arial Unicode MS" pitchFamily="34" charset="-122"/>
              </a:rPr>
              <a:t> </a:t>
            </a:r>
            <a:endParaRPr lang="en-US" altLang="zh-CN" sz="2800" dirty="0" smtClean="0">
              <a:latin typeface="Arial Unicode MS" pitchFamily="34" charset="-122"/>
              <a:ea typeface="Arial Unicode MS" pitchFamily="34" charset="-122"/>
              <a:cs typeface="Arial Unicode MS" pitchFamily="34" charset="-122"/>
            </a:endParaRPr>
          </a:p>
          <a:p>
            <a:pPr>
              <a:buNone/>
            </a:pPr>
            <a:r>
              <a:rPr lang="en-US" altLang="zh-CN" sz="2800" dirty="0" smtClean="0">
                <a:latin typeface="Arial Unicode MS" pitchFamily="34" charset="-122"/>
                <a:ea typeface="Arial Unicode MS" pitchFamily="34" charset="-122"/>
                <a:cs typeface="Arial Unicode MS" pitchFamily="34" charset="-122"/>
              </a:rPr>
              <a:t>    </a:t>
            </a:r>
            <a:r>
              <a:rPr lang="zh-CN" altLang="en-US" sz="2800" dirty="0" smtClean="0">
                <a:latin typeface="Arial Unicode MS" pitchFamily="34" charset="-122"/>
                <a:ea typeface="Arial Unicode MS" pitchFamily="34" charset="-122"/>
                <a:cs typeface="Arial Unicode MS" pitchFamily="34" charset="-122"/>
              </a:rPr>
              <a:t>年青人往往会对社会习俗提出质疑。</a:t>
            </a:r>
            <a:endParaRPr lang="zh-CN" altLang="en-US" sz="2800" dirty="0">
              <a:latin typeface="Arial Unicode MS" pitchFamily="34" charset="-122"/>
              <a:ea typeface="Arial Unicode MS" pitchFamily="34" charset="-122"/>
              <a:cs typeface="Arial Unicode MS" pitchFamily="34" charset="-122"/>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a:xfrm>
            <a:off x="76200" y="609600"/>
            <a:ext cx="7772400" cy="227112"/>
          </a:xfrm>
        </p:spPr>
        <p:txBody>
          <a:bodyPr>
            <a:normAutofit fontScale="90000"/>
          </a:bodyPr>
          <a:lstStyle/>
          <a:p>
            <a:endParaRPr lang="zh-CN" altLang="en-US" dirty="0"/>
          </a:p>
        </p:txBody>
      </p:sp>
      <p:sp>
        <p:nvSpPr>
          <p:cNvPr id="3" name="内容占位符 2"/>
          <p:cNvSpPr>
            <a:spLocks noGrp="1"/>
          </p:cNvSpPr>
          <p:nvPr>
            <p:ph idx="1"/>
          </p:nvPr>
        </p:nvSpPr>
        <p:spPr>
          <a:xfrm>
            <a:off x="76200" y="1052736"/>
            <a:ext cx="7772400" cy="5043264"/>
          </a:xfrm>
        </p:spPr>
        <p:txBody>
          <a:bodyPr/>
          <a:lstStyle/>
          <a:p>
            <a:pPr>
              <a:buNone/>
            </a:pPr>
            <a:r>
              <a:rPr lang="en-US" altLang="zh-CN" b="1" dirty="0" smtClean="0">
                <a:latin typeface="Arial Unicode MS" pitchFamily="34" charset="-122"/>
                <a:ea typeface="Arial Unicode MS" pitchFamily="34" charset="-122"/>
                <a:cs typeface="Arial Unicode MS" pitchFamily="34" charset="-122"/>
              </a:rPr>
              <a:t>Paragraph</a:t>
            </a:r>
            <a:r>
              <a:rPr lang="zh-CN" altLang="en-US" b="1" dirty="0" smtClean="0">
                <a:latin typeface="Arial Unicode MS" pitchFamily="34" charset="-122"/>
                <a:ea typeface="Arial Unicode MS" pitchFamily="34" charset="-122"/>
                <a:cs typeface="Arial Unicode MS" pitchFamily="34" charset="-122"/>
              </a:rPr>
              <a:t> </a:t>
            </a:r>
            <a:r>
              <a:rPr lang="en-US" altLang="zh-CN" b="1" dirty="0" smtClean="0">
                <a:latin typeface="Arial Unicode MS" pitchFamily="34" charset="-122"/>
                <a:ea typeface="Arial Unicode MS" pitchFamily="34" charset="-122"/>
                <a:cs typeface="Arial Unicode MS" pitchFamily="34" charset="-122"/>
              </a:rPr>
              <a:t>3</a:t>
            </a:r>
            <a:r>
              <a:rPr lang="zh-CN" altLang="en-US" b="1" dirty="0" smtClean="0">
                <a:latin typeface="Arial Unicode MS" pitchFamily="34" charset="-122"/>
                <a:ea typeface="Arial Unicode MS" pitchFamily="34" charset="-122"/>
                <a:cs typeface="Arial Unicode MS" pitchFamily="34" charset="-122"/>
              </a:rPr>
              <a:t> </a:t>
            </a:r>
            <a:endParaRPr lang="en-US" altLang="zh-CN" b="1" dirty="0" smtClean="0">
              <a:latin typeface="Arial Unicode MS" pitchFamily="34" charset="-122"/>
              <a:ea typeface="Arial Unicode MS" pitchFamily="34" charset="-122"/>
              <a:cs typeface="Arial Unicode MS" pitchFamily="34" charset="-122"/>
            </a:endParaRPr>
          </a:p>
          <a:p>
            <a:pPr>
              <a:buNone/>
            </a:pPr>
            <a:r>
              <a:rPr lang="en-US" altLang="zh-CN" sz="2800" dirty="0" smtClean="0">
                <a:latin typeface="Arial Unicode MS" pitchFamily="34" charset="-122"/>
                <a:ea typeface="Arial Unicode MS" pitchFamily="34" charset="-122"/>
                <a:cs typeface="Arial Unicode MS" pitchFamily="34" charset="-122"/>
              </a:rPr>
              <a:t>in play-----in a state  of being active, operative or effective</a:t>
            </a:r>
          </a:p>
          <a:p>
            <a:pPr>
              <a:buNone/>
            </a:pPr>
            <a:r>
              <a:rPr lang="en-US" altLang="zh-CN" sz="2800" dirty="0" smtClean="0">
                <a:latin typeface="Arial Unicode MS" pitchFamily="34" charset="-122"/>
                <a:ea typeface="Arial Unicode MS" pitchFamily="34" charset="-122"/>
                <a:cs typeface="Arial Unicode MS" pitchFamily="34" charset="-122"/>
              </a:rPr>
              <a:t>e.g. We find that monkeys respond in the same way and that the same biological changes may be in play here.</a:t>
            </a:r>
          </a:p>
          <a:p>
            <a:pPr>
              <a:buNone/>
            </a:pPr>
            <a:r>
              <a:rPr lang="en-US" altLang="zh-CN" sz="2800" dirty="0" smtClean="0">
                <a:latin typeface="Arial Unicode MS" pitchFamily="34" charset="-122"/>
                <a:ea typeface="Arial Unicode MS" pitchFamily="34" charset="-122"/>
                <a:cs typeface="Arial Unicode MS" pitchFamily="34" charset="-122"/>
              </a:rPr>
              <a:t>   </a:t>
            </a:r>
            <a:r>
              <a:rPr lang="zh-CN" altLang="en-US" sz="2800" dirty="0" smtClean="0">
                <a:latin typeface="Arial Unicode MS" pitchFamily="34" charset="-122"/>
                <a:ea typeface="Arial Unicode MS" pitchFamily="34" charset="-122"/>
                <a:cs typeface="Arial Unicode MS" pitchFamily="34" charset="-122"/>
              </a:rPr>
              <a:t>我们发现猴子对此有同样的反应，可能同样的生理变化在猴子体内起作用。</a:t>
            </a:r>
            <a:endParaRPr lang="zh-CN" altLang="en-US" sz="2800" dirty="0">
              <a:latin typeface="Arial Unicode MS" pitchFamily="34" charset="-122"/>
              <a:ea typeface="Arial Unicode MS" pitchFamily="34" charset="-122"/>
              <a:cs typeface="Arial Unicode MS" pitchFamily="34" charset="-122"/>
            </a:endParaRP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a:xfrm>
            <a:off x="76200" y="609600"/>
            <a:ext cx="7772400" cy="227112"/>
          </a:xfrm>
        </p:spPr>
        <p:txBody>
          <a:bodyPr>
            <a:normAutofit fontScale="90000"/>
          </a:bodyPr>
          <a:lstStyle/>
          <a:p>
            <a:endParaRPr lang="zh-CN" altLang="en-US" dirty="0"/>
          </a:p>
        </p:txBody>
      </p:sp>
      <p:sp>
        <p:nvSpPr>
          <p:cNvPr id="3" name="内容占位符 2"/>
          <p:cNvSpPr>
            <a:spLocks noGrp="1"/>
          </p:cNvSpPr>
          <p:nvPr>
            <p:ph idx="1"/>
          </p:nvPr>
        </p:nvSpPr>
        <p:spPr>
          <a:xfrm>
            <a:off x="76200" y="908720"/>
            <a:ext cx="7772400" cy="5187280"/>
          </a:xfrm>
        </p:spPr>
        <p:txBody>
          <a:bodyPr/>
          <a:lstStyle/>
          <a:p>
            <a:pPr>
              <a:buNone/>
            </a:pPr>
            <a:endParaRPr lang="en-US" altLang="zh-CN" b="1" dirty="0" smtClean="0">
              <a:latin typeface="Arial Unicode MS" pitchFamily="34" charset="-122"/>
              <a:ea typeface="Arial Unicode MS" pitchFamily="34" charset="-122"/>
              <a:cs typeface="Arial Unicode MS" pitchFamily="34" charset="-122"/>
            </a:endParaRPr>
          </a:p>
          <a:p>
            <a:pPr>
              <a:buNone/>
            </a:pPr>
            <a:r>
              <a:rPr lang="en-US" altLang="zh-CN" b="1" dirty="0" smtClean="0">
                <a:latin typeface="Arial Unicode MS" pitchFamily="34" charset="-122"/>
                <a:ea typeface="Arial Unicode MS" pitchFamily="34" charset="-122"/>
                <a:cs typeface="Arial Unicode MS" pitchFamily="34" charset="-122"/>
              </a:rPr>
              <a:t>Paragraph 4 </a:t>
            </a:r>
          </a:p>
          <a:p>
            <a:pPr>
              <a:buNone/>
            </a:pPr>
            <a:r>
              <a:rPr lang="en-US" altLang="zh-CN" sz="2800" dirty="0" smtClean="0">
                <a:latin typeface="Arial Unicode MS" pitchFamily="34" charset="-122"/>
                <a:ea typeface="Arial Unicode MS" pitchFamily="34" charset="-122"/>
                <a:cs typeface="Arial Unicode MS" pitchFamily="34" charset="-122"/>
              </a:rPr>
              <a:t>deem------</a:t>
            </a:r>
            <a:r>
              <a:rPr lang="zh-CN" altLang="en-US" sz="2800" dirty="0" smtClean="0">
                <a:latin typeface="Arial Unicode MS" pitchFamily="34" charset="-122"/>
                <a:ea typeface="Arial Unicode MS" pitchFamily="34" charset="-122"/>
                <a:cs typeface="Arial Unicode MS" pitchFamily="34" charset="-122"/>
              </a:rPr>
              <a:t>（</a:t>
            </a:r>
            <a:r>
              <a:rPr lang="en-US" altLang="zh-CN" sz="2800" i="1" dirty="0" smtClean="0">
                <a:latin typeface="Arial Unicode MS" pitchFamily="34" charset="-122"/>
                <a:ea typeface="Arial Unicode MS" pitchFamily="34" charset="-122"/>
                <a:cs typeface="Arial Unicode MS" pitchFamily="34" charset="-122"/>
              </a:rPr>
              <a:t>formal</a:t>
            </a:r>
            <a:r>
              <a:rPr lang="en-US" altLang="zh-CN" sz="2800" dirty="0" smtClean="0">
                <a:latin typeface="Arial Unicode MS" pitchFamily="34" charset="-122"/>
                <a:ea typeface="Arial Unicode MS" pitchFamily="34" charset="-122"/>
                <a:cs typeface="Arial Unicode MS" pitchFamily="34" charset="-122"/>
              </a:rPr>
              <a:t>) regard or consider </a:t>
            </a:r>
          </a:p>
          <a:p>
            <a:pPr>
              <a:buNone/>
            </a:pPr>
            <a:r>
              <a:rPr lang="en-US" altLang="zh-CN" sz="2800" dirty="0" smtClean="0">
                <a:latin typeface="Arial Unicode MS" pitchFamily="34" charset="-122"/>
                <a:ea typeface="Arial Unicode MS" pitchFamily="34" charset="-122"/>
                <a:cs typeface="Arial Unicode MS" pitchFamily="34" charset="-122"/>
              </a:rPr>
              <a:t>e.g. The </a:t>
            </a:r>
            <a:r>
              <a:rPr lang="en-US" altLang="zh-CN" sz="2800" dirty="0" smtClean="0">
                <a:latin typeface="Arial Unicode MS" pitchFamily="34" charset="-122"/>
                <a:ea typeface="Arial Unicode MS" pitchFamily="34" charset="-122"/>
                <a:cs typeface="Arial Unicode MS" pitchFamily="34" charset="-122"/>
              </a:rPr>
              <a:t>2019 </a:t>
            </a:r>
            <a:r>
              <a:rPr lang="en-US" altLang="zh-CN" sz="2800" dirty="0" smtClean="0">
                <a:latin typeface="Arial Unicode MS" pitchFamily="34" charset="-122"/>
                <a:ea typeface="Arial Unicode MS" pitchFamily="34" charset="-122"/>
                <a:cs typeface="Arial Unicode MS" pitchFamily="34" charset="-122"/>
              </a:rPr>
              <a:t>Edinburg Festival Fringe was </a:t>
            </a:r>
          </a:p>
          <a:p>
            <a:pPr>
              <a:buNone/>
            </a:pPr>
            <a:r>
              <a:rPr lang="en-US" altLang="zh-CN" sz="2800" dirty="0" smtClean="0">
                <a:latin typeface="Arial Unicode MS" pitchFamily="34" charset="-122"/>
                <a:ea typeface="Arial Unicode MS" pitchFamily="34" charset="-122"/>
                <a:cs typeface="Arial Unicode MS" pitchFamily="34" charset="-122"/>
              </a:rPr>
              <a:t>       deemed a great success.</a:t>
            </a:r>
          </a:p>
          <a:p>
            <a:pPr>
              <a:buNone/>
            </a:pPr>
            <a:r>
              <a:rPr lang="zh-CN" altLang="en-US" sz="2800" dirty="0" smtClean="0">
                <a:latin typeface="Arial Unicode MS" pitchFamily="34" charset="-122"/>
                <a:ea typeface="Arial Unicode MS" pitchFamily="34" charset="-122"/>
                <a:cs typeface="Arial Unicode MS" pitchFamily="34" charset="-122"/>
              </a:rPr>
              <a:t>      大家认为</a:t>
            </a:r>
            <a:r>
              <a:rPr lang="en-US" altLang="zh-CN" sz="2800" dirty="0" smtClean="0">
                <a:latin typeface="Arial Unicode MS" pitchFamily="34" charset="-122"/>
                <a:ea typeface="Arial Unicode MS" pitchFamily="34" charset="-122"/>
                <a:cs typeface="Arial Unicode MS" pitchFamily="34" charset="-122"/>
              </a:rPr>
              <a:t>2019</a:t>
            </a:r>
            <a:r>
              <a:rPr lang="zh-CN" altLang="en-US" sz="2800" dirty="0" smtClean="0">
                <a:latin typeface="Arial Unicode MS" pitchFamily="34" charset="-122"/>
                <a:ea typeface="Arial Unicode MS" pitchFamily="34" charset="-122"/>
                <a:cs typeface="Arial Unicode MS" pitchFamily="34" charset="-122"/>
              </a:rPr>
              <a:t>年</a:t>
            </a:r>
            <a:r>
              <a:rPr lang="zh-CN" altLang="en-US" sz="2800" dirty="0" smtClean="0">
                <a:latin typeface="Arial Unicode MS" pitchFamily="34" charset="-122"/>
                <a:ea typeface="Arial Unicode MS" pitchFamily="34" charset="-122"/>
                <a:cs typeface="Arial Unicode MS" pitchFamily="34" charset="-122"/>
              </a:rPr>
              <a:t>爱丁堡艺穗节非常成功。</a:t>
            </a:r>
            <a:endParaRPr lang="en-US" altLang="zh-CN" sz="2800" dirty="0" smtClean="0">
              <a:latin typeface="Arial Unicode MS" pitchFamily="34" charset="-122"/>
              <a:ea typeface="Arial Unicode MS" pitchFamily="34" charset="-122"/>
              <a:cs typeface="Arial Unicode MS" pitchFamily="34" charset="-122"/>
            </a:endParaRPr>
          </a:p>
          <a:p>
            <a:pPr>
              <a:buNone/>
            </a:pPr>
            <a:endParaRPr lang="en-US" altLang="zh-CN" sz="2800" dirty="0" smtClean="0">
              <a:latin typeface="Arial Unicode MS" pitchFamily="34" charset="-122"/>
              <a:ea typeface="Arial Unicode MS" pitchFamily="34" charset="-122"/>
              <a:cs typeface="Arial Unicode MS" pitchFamily="34" charset="-122"/>
            </a:endParaRP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a:xfrm>
            <a:off x="76200" y="609600"/>
            <a:ext cx="7772400" cy="227112"/>
          </a:xfrm>
        </p:spPr>
        <p:txBody>
          <a:bodyPr>
            <a:normAutofit fontScale="90000"/>
          </a:bodyPr>
          <a:lstStyle/>
          <a:p>
            <a:endParaRPr lang="zh-CN" altLang="en-US" dirty="0"/>
          </a:p>
        </p:txBody>
      </p:sp>
      <p:sp>
        <p:nvSpPr>
          <p:cNvPr id="3" name="内容占位符 2"/>
          <p:cNvSpPr>
            <a:spLocks noGrp="1"/>
          </p:cNvSpPr>
          <p:nvPr>
            <p:ph idx="1"/>
          </p:nvPr>
        </p:nvSpPr>
        <p:spPr>
          <a:xfrm>
            <a:off x="76200" y="1052736"/>
            <a:ext cx="7772400" cy="5043264"/>
          </a:xfrm>
        </p:spPr>
        <p:txBody>
          <a:bodyPr/>
          <a:lstStyle/>
          <a:p>
            <a:pPr>
              <a:buNone/>
            </a:pPr>
            <a:r>
              <a:rPr lang="en-US" altLang="zh-CN" sz="2800" dirty="0" smtClean="0">
                <a:latin typeface="Arial Unicode MS" pitchFamily="34" charset="-122"/>
                <a:ea typeface="Arial Unicode MS" pitchFamily="34" charset="-122"/>
                <a:cs typeface="Arial Unicode MS" pitchFamily="34" charset="-122"/>
              </a:rPr>
              <a:t>convertible------can</a:t>
            </a:r>
            <a:r>
              <a:rPr lang="zh-CN" altLang="en-US" sz="2800" dirty="0" smtClean="0">
                <a:latin typeface="Arial Unicode MS" pitchFamily="34" charset="-122"/>
                <a:ea typeface="Arial Unicode MS" pitchFamily="34" charset="-122"/>
                <a:cs typeface="Arial Unicode MS" pitchFamily="34" charset="-122"/>
              </a:rPr>
              <a:t> </a:t>
            </a:r>
            <a:r>
              <a:rPr lang="en-US" altLang="zh-CN" sz="2800" dirty="0" smtClean="0">
                <a:latin typeface="Arial Unicode MS" pitchFamily="34" charset="-122"/>
                <a:ea typeface="Arial Unicode MS" pitchFamily="34" charset="-122"/>
                <a:cs typeface="Arial Unicode MS" pitchFamily="34" charset="-122"/>
              </a:rPr>
              <a:t>be</a:t>
            </a:r>
            <a:r>
              <a:rPr lang="zh-CN" altLang="en-US" sz="2800" dirty="0" smtClean="0">
                <a:latin typeface="Arial Unicode MS" pitchFamily="34" charset="-122"/>
                <a:ea typeface="Arial Unicode MS" pitchFamily="34" charset="-122"/>
                <a:cs typeface="Arial Unicode MS" pitchFamily="34" charset="-122"/>
              </a:rPr>
              <a:t> </a:t>
            </a:r>
            <a:r>
              <a:rPr lang="en-US" altLang="zh-CN" sz="2800" dirty="0" smtClean="0">
                <a:latin typeface="Arial Unicode MS" pitchFamily="34" charset="-122"/>
                <a:ea typeface="Arial Unicode MS" pitchFamily="34" charset="-122"/>
                <a:cs typeface="Arial Unicode MS" pitchFamily="34" charset="-122"/>
              </a:rPr>
              <a:t>changed </a:t>
            </a:r>
            <a:r>
              <a:rPr lang="zh-CN" altLang="en-US" sz="2800" dirty="0" smtClean="0">
                <a:latin typeface="Arial Unicode MS" pitchFamily="34" charset="-122"/>
                <a:ea typeface="Arial Unicode MS" pitchFamily="34" charset="-122"/>
                <a:cs typeface="Arial Unicode MS" pitchFamily="34" charset="-122"/>
              </a:rPr>
              <a:t> </a:t>
            </a:r>
            <a:r>
              <a:rPr lang="en-US" altLang="zh-CN" sz="2800" dirty="0" smtClean="0">
                <a:latin typeface="Arial Unicode MS" pitchFamily="34" charset="-122"/>
                <a:ea typeface="Arial Unicode MS" pitchFamily="34" charset="-122"/>
                <a:cs typeface="Arial Unicode MS" pitchFamily="34" charset="-122"/>
              </a:rPr>
              <a:t>in</a:t>
            </a:r>
            <a:r>
              <a:rPr lang="zh-CN" altLang="en-US" sz="2800" dirty="0" smtClean="0">
                <a:latin typeface="Arial Unicode MS" pitchFamily="34" charset="-122"/>
                <a:ea typeface="Arial Unicode MS" pitchFamily="34" charset="-122"/>
                <a:cs typeface="Arial Unicode MS" pitchFamily="34" charset="-122"/>
              </a:rPr>
              <a:t> </a:t>
            </a:r>
            <a:r>
              <a:rPr lang="en-US" altLang="zh-CN" sz="2800" dirty="0" smtClean="0">
                <a:latin typeface="Arial Unicode MS" pitchFamily="34" charset="-122"/>
                <a:ea typeface="Arial Unicode MS" pitchFamily="34" charset="-122"/>
                <a:cs typeface="Arial Unicode MS" pitchFamily="34" charset="-122"/>
              </a:rPr>
              <a:t>form,</a:t>
            </a:r>
            <a:r>
              <a:rPr lang="zh-CN" altLang="en-US" sz="2800" dirty="0" smtClean="0">
                <a:latin typeface="Arial Unicode MS" pitchFamily="34" charset="-122"/>
                <a:ea typeface="Arial Unicode MS" pitchFamily="34" charset="-122"/>
                <a:cs typeface="Arial Unicode MS" pitchFamily="34" charset="-122"/>
              </a:rPr>
              <a:t> </a:t>
            </a:r>
            <a:r>
              <a:rPr lang="en-US" altLang="zh-CN" sz="2800" dirty="0" smtClean="0">
                <a:latin typeface="Arial Unicode MS" pitchFamily="34" charset="-122"/>
                <a:ea typeface="Arial Unicode MS" pitchFamily="34" charset="-122"/>
                <a:cs typeface="Arial Unicode MS" pitchFamily="34" charset="-122"/>
              </a:rPr>
              <a:t>function</a:t>
            </a:r>
            <a:r>
              <a:rPr lang="zh-CN" altLang="en-US" sz="2800" dirty="0" smtClean="0">
                <a:latin typeface="Arial Unicode MS" pitchFamily="34" charset="-122"/>
                <a:ea typeface="Arial Unicode MS" pitchFamily="34" charset="-122"/>
                <a:cs typeface="Arial Unicode MS" pitchFamily="34" charset="-122"/>
              </a:rPr>
              <a:t> </a:t>
            </a:r>
            <a:r>
              <a:rPr lang="en-US" altLang="zh-CN" sz="2800" dirty="0" smtClean="0">
                <a:latin typeface="Arial Unicode MS" pitchFamily="34" charset="-122"/>
                <a:ea typeface="Arial Unicode MS" pitchFamily="34" charset="-122"/>
                <a:cs typeface="Arial Unicode MS" pitchFamily="34" charset="-122"/>
              </a:rPr>
              <a:t>or</a:t>
            </a:r>
            <a:r>
              <a:rPr lang="zh-CN" altLang="en-US" sz="2800" dirty="0" smtClean="0">
                <a:latin typeface="Arial Unicode MS" pitchFamily="34" charset="-122"/>
                <a:ea typeface="Arial Unicode MS" pitchFamily="34" charset="-122"/>
                <a:cs typeface="Arial Unicode MS" pitchFamily="34" charset="-122"/>
              </a:rPr>
              <a:t> </a:t>
            </a:r>
            <a:r>
              <a:rPr lang="en-US" altLang="zh-CN" sz="2800" dirty="0" smtClean="0">
                <a:latin typeface="Arial Unicode MS" pitchFamily="34" charset="-122"/>
                <a:ea typeface="Arial Unicode MS" pitchFamily="34" charset="-122"/>
                <a:cs typeface="Arial Unicode MS" pitchFamily="34" charset="-122"/>
              </a:rPr>
              <a:t>character</a:t>
            </a:r>
          </a:p>
          <a:p>
            <a:pPr>
              <a:buNone/>
            </a:pPr>
            <a:r>
              <a:rPr lang="en-US" altLang="zh-CN" sz="2800" dirty="0" smtClean="0">
                <a:latin typeface="Arial Unicode MS" pitchFamily="34" charset="-122"/>
                <a:ea typeface="Arial Unicode MS" pitchFamily="34" charset="-122"/>
                <a:cs typeface="Arial Unicode MS" pitchFamily="34" charset="-122"/>
              </a:rPr>
              <a:t>e.g. A</a:t>
            </a:r>
            <a:r>
              <a:rPr lang="zh-CN" altLang="en-US" sz="2800" dirty="0" smtClean="0">
                <a:latin typeface="Arial Unicode MS" pitchFamily="34" charset="-122"/>
                <a:ea typeface="Arial Unicode MS" pitchFamily="34" charset="-122"/>
                <a:cs typeface="Arial Unicode MS" pitchFamily="34" charset="-122"/>
              </a:rPr>
              <a:t> </a:t>
            </a:r>
            <a:r>
              <a:rPr lang="en-US" altLang="zh-CN" sz="2800" dirty="0" smtClean="0">
                <a:latin typeface="Arial Unicode MS" pitchFamily="34" charset="-122"/>
                <a:ea typeface="Arial Unicode MS" pitchFamily="34" charset="-122"/>
                <a:cs typeface="Arial Unicode MS" pitchFamily="34" charset="-122"/>
              </a:rPr>
              <a:t>convertible</a:t>
            </a:r>
            <a:r>
              <a:rPr lang="en-US" altLang="zh-CN" sz="2800" b="1" dirty="0" smtClean="0">
                <a:latin typeface="Arial Unicode MS" pitchFamily="34" charset="-122"/>
                <a:ea typeface="Arial Unicode MS" pitchFamily="34" charset="-122"/>
                <a:cs typeface="Arial Unicode MS" pitchFamily="34" charset="-122"/>
              </a:rPr>
              <a:t> </a:t>
            </a:r>
            <a:r>
              <a:rPr lang="en-US" altLang="zh-CN" sz="2800" dirty="0" smtClean="0">
                <a:latin typeface="Arial Unicode MS" pitchFamily="34" charset="-122"/>
                <a:ea typeface="Arial Unicode MS" pitchFamily="34" charset="-122"/>
                <a:cs typeface="Arial Unicode MS" pitchFamily="34" charset="-122"/>
              </a:rPr>
              <a:t>bond</a:t>
            </a:r>
            <a:r>
              <a:rPr lang="zh-CN" altLang="en-US" sz="2800" b="1" dirty="0" smtClean="0">
                <a:latin typeface="Arial Unicode MS" pitchFamily="34" charset="-122"/>
                <a:ea typeface="Arial Unicode MS" pitchFamily="34" charset="-122"/>
                <a:cs typeface="Arial Unicode MS" pitchFamily="34" charset="-122"/>
              </a:rPr>
              <a:t> </a:t>
            </a:r>
            <a:r>
              <a:rPr lang="en-US" altLang="zh-CN" sz="2800" dirty="0" smtClean="0">
                <a:latin typeface="Arial Unicode MS" pitchFamily="34" charset="-122"/>
                <a:ea typeface="Arial Unicode MS" pitchFamily="34" charset="-122"/>
                <a:cs typeface="Arial Unicode MS" pitchFamily="34" charset="-122"/>
              </a:rPr>
              <a:t>is a type of</a:t>
            </a:r>
            <a:r>
              <a:rPr lang="zh-CN" altLang="en-US" sz="2800" dirty="0" smtClean="0">
                <a:latin typeface="Arial Unicode MS" pitchFamily="34" charset="-122"/>
                <a:ea typeface="Arial Unicode MS" pitchFamily="34" charset="-122"/>
                <a:cs typeface="Arial Unicode MS" pitchFamily="34" charset="-122"/>
              </a:rPr>
              <a:t> </a:t>
            </a:r>
            <a:r>
              <a:rPr lang="en-US" altLang="zh-CN" sz="2800" dirty="0" smtClean="0">
                <a:latin typeface="Arial Unicode MS" pitchFamily="34" charset="-122"/>
                <a:ea typeface="Arial Unicode MS" pitchFamily="34" charset="-122"/>
                <a:cs typeface="Arial Unicode MS" pitchFamily="34" charset="-122"/>
              </a:rPr>
              <a:t>bond that the holder can convert into a specified number of shares of common stock in the issuing company or cash of equal value.</a:t>
            </a:r>
          </a:p>
          <a:p>
            <a:pPr>
              <a:buNone/>
            </a:pPr>
            <a:r>
              <a:rPr lang="zh-CN" altLang="en-US" sz="2800" dirty="0" smtClean="0">
                <a:latin typeface="Arial Unicode MS" pitchFamily="34" charset="-122"/>
                <a:ea typeface="Arial Unicode MS" pitchFamily="34" charset="-122"/>
                <a:cs typeface="Arial Unicode MS" pitchFamily="34" charset="-122"/>
              </a:rPr>
              <a:t>   可转换债券是这样一种债券，其持有人</a:t>
            </a:r>
            <a:r>
              <a:rPr lang="zh-CN" altLang="en-US" sz="2800" dirty="0" smtClean="0">
                <a:latin typeface="Arial Unicode MS" pitchFamily="34" charset="-122"/>
                <a:ea typeface="Arial Unicode MS" pitchFamily="34" charset="-122"/>
                <a:cs typeface="Arial Unicode MS" pitchFamily="34" charset="-122"/>
              </a:rPr>
              <a:t>可将其</a:t>
            </a:r>
            <a:r>
              <a:rPr lang="zh-CN" altLang="en-US" sz="2800" dirty="0" smtClean="0">
                <a:latin typeface="Arial Unicode MS" pitchFamily="34" charset="-122"/>
                <a:ea typeface="Arial Unicode MS" pitchFamily="34" charset="-122"/>
                <a:cs typeface="Arial Unicode MS" pitchFamily="34" charset="-122"/>
              </a:rPr>
              <a:t>转化为一定数量的发债公司的普通股票或是兑换成等额的现金。</a:t>
            </a:r>
          </a:p>
          <a:p>
            <a:pPr>
              <a:buNone/>
            </a:pPr>
            <a:endParaRPr lang="zh-CN" altLang="en-US" dirty="0"/>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a:xfrm>
            <a:off x="76200" y="609600"/>
            <a:ext cx="7772400" cy="83096"/>
          </a:xfrm>
        </p:spPr>
        <p:txBody>
          <a:bodyPr>
            <a:normAutofit fontScale="90000"/>
          </a:bodyPr>
          <a:lstStyle/>
          <a:p>
            <a:endParaRPr lang="zh-CN" altLang="en-US" dirty="0"/>
          </a:p>
        </p:txBody>
      </p:sp>
      <p:sp>
        <p:nvSpPr>
          <p:cNvPr id="3" name="内容占位符 2"/>
          <p:cNvSpPr>
            <a:spLocks noGrp="1"/>
          </p:cNvSpPr>
          <p:nvPr>
            <p:ph idx="1"/>
          </p:nvPr>
        </p:nvSpPr>
        <p:spPr>
          <a:xfrm>
            <a:off x="76200" y="836712"/>
            <a:ext cx="7772400" cy="5259288"/>
          </a:xfrm>
        </p:spPr>
        <p:txBody>
          <a:bodyPr/>
          <a:lstStyle/>
          <a:p>
            <a:pPr>
              <a:buNone/>
            </a:pPr>
            <a:r>
              <a:rPr lang="en-US" altLang="zh-CN" b="1" dirty="0" smtClean="0">
                <a:latin typeface="Arial Unicode MS" pitchFamily="34" charset="-122"/>
                <a:ea typeface="Arial Unicode MS" pitchFamily="34" charset="-122"/>
                <a:cs typeface="Arial Unicode MS" pitchFamily="34" charset="-122"/>
              </a:rPr>
              <a:t>Paragraph 5</a:t>
            </a:r>
          </a:p>
          <a:p>
            <a:pPr>
              <a:buNone/>
            </a:pPr>
            <a:r>
              <a:rPr lang="en-US" altLang="zh-CN" sz="2800" dirty="0" smtClean="0">
                <a:latin typeface="Arial Unicode MS" pitchFamily="34" charset="-122"/>
                <a:ea typeface="Arial Unicode MS" pitchFamily="34" charset="-122"/>
                <a:cs typeface="Arial Unicode MS" pitchFamily="34" charset="-122"/>
              </a:rPr>
              <a:t>abide by-------observe, comply with, adhere to, obey</a:t>
            </a:r>
          </a:p>
          <a:p>
            <a:pPr>
              <a:buNone/>
            </a:pPr>
            <a:r>
              <a:rPr lang="en-US" altLang="zh-CN" sz="2800" dirty="0" smtClean="0">
                <a:latin typeface="Arial Unicode MS" pitchFamily="34" charset="-122"/>
                <a:ea typeface="Arial Unicode MS" pitchFamily="34" charset="-122"/>
                <a:cs typeface="Arial Unicode MS" pitchFamily="34" charset="-122"/>
              </a:rPr>
              <a:t>e.g. Insurance companies with foreign investment shall abide by the laws and regulations of China and may not infringe upon the social public interests of China.</a:t>
            </a:r>
          </a:p>
          <a:p>
            <a:pPr>
              <a:buNone/>
            </a:pPr>
            <a:r>
              <a:rPr lang="zh-CN" altLang="en-US" sz="2800" dirty="0" smtClean="0">
                <a:latin typeface="Arial Unicode MS" pitchFamily="34" charset="-122"/>
                <a:ea typeface="Arial Unicode MS" pitchFamily="34" charset="-122"/>
                <a:cs typeface="Arial Unicode MS" pitchFamily="34" charset="-122"/>
              </a:rPr>
              <a:t>   外资保险</a:t>
            </a:r>
            <a:r>
              <a:rPr lang="zh-CN" altLang="en-US" sz="2800" dirty="0" smtClean="0">
                <a:latin typeface="Arial Unicode MS" pitchFamily="34" charset="-122"/>
                <a:ea typeface="Arial Unicode MS" pitchFamily="34" charset="-122"/>
                <a:cs typeface="Arial Unicode MS" pitchFamily="34" charset="-122"/>
              </a:rPr>
              <a:t>公司</a:t>
            </a:r>
            <a:r>
              <a:rPr lang="zh-CN" altLang="en-US" sz="2800" dirty="0" smtClean="0">
                <a:latin typeface="Arial Unicode MS" pitchFamily="34" charset="-122"/>
                <a:ea typeface="Arial Unicode MS" pitchFamily="34" charset="-122"/>
                <a:cs typeface="Arial Unicode MS" pitchFamily="34" charset="-122"/>
              </a:rPr>
              <a:t>应</a:t>
            </a:r>
            <a:r>
              <a:rPr lang="zh-CN" altLang="en-US" sz="2800" dirty="0" smtClean="0">
                <a:latin typeface="Arial Unicode MS" pitchFamily="34" charset="-122"/>
                <a:ea typeface="Arial Unicode MS" pitchFamily="34" charset="-122"/>
                <a:cs typeface="Arial Unicode MS" pitchFamily="34" charset="-122"/>
              </a:rPr>
              <a:t>遵守</a:t>
            </a:r>
            <a:r>
              <a:rPr lang="zh-CN" altLang="en-US" sz="2800" dirty="0" smtClean="0">
                <a:latin typeface="Arial Unicode MS" pitchFamily="34" charset="-122"/>
                <a:ea typeface="Arial Unicode MS" pitchFamily="34" charset="-122"/>
                <a:cs typeface="Arial Unicode MS" pitchFamily="34" charset="-122"/>
              </a:rPr>
              <a:t>中国的法律、法规，不得侵犯</a:t>
            </a:r>
            <a:r>
              <a:rPr lang="zh-CN" altLang="en-US" sz="2800" dirty="0" smtClean="0">
                <a:latin typeface="Arial Unicode MS" pitchFamily="34" charset="-122"/>
                <a:ea typeface="Arial Unicode MS" pitchFamily="34" charset="-122"/>
                <a:cs typeface="Arial Unicode MS" pitchFamily="34" charset="-122"/>
              </a:rPr>
              <a:t>中国社会公众的利益</a:t>
            </a:r>
            <a:r>
              <a:rPr lang="zh-CN" altLang="en-US" sz="2800" dirty="0" smtClean="0">
                <a:latin typeface="Arial Unicode MS" pitchFamily="34" charset="-122"/>
                <a:ea typeface="Arial Unicode MS" pitchFamily="34" charset="-122"/>
                <a:cs typeface="Arial Unicode MS" pitchFamily="34" charset="-122"/>
              </a:rPr>
              <a:t>。</a:t>
            </a:r>
            <a:endParaRPr lang="en-US" altLang="zh-CN" sz="2800" dirty="0" smtClean="0">
              <a:latin typeface="Arial Unicode MS" pitchFamily="34" charset="-122"/>
              <a:ea typeface="Arial Unicode MS" pitchFamily="34" charset="-122"/>
              <a:cs typeface="Arial Unicode MS" pitchFamily="34" charset="-122"/>
            </a:endParaRPr>
          </a:p>
          <a:p>
            <a:pPr>
              <a:buNone/>
            </a:pPr>
            <a:r>
              <a:rPr lang="zh-CN" altLang="en-US" dirty="0" smtClean="0"/>
              <a:t>  </a:t>
            </a:r>
            <a:endParaRPr lang="zh-CN" altLang="en-US" dirty="0"/>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a:xfrm>
            <a:off x="76200" y="609600"/>
            <a:ext cx="7772400" cy="83096"/>
          </a:xfrm>
        </p:spPr>
        <p:txBody>
          <a:bodyPr>
            <a:normAutofit fontScale="90000"/>
          </a:bodyPr>
          <a:lstStyle/>
          <a:p>
            <a:endParaRPr lang="zh-CN" altLang="en-US" dirty="0"/>
          </a:p>
        </p:txBody>
      </p:sp>
      <p:sp>
        <p:nvSpPr>
          <p:cNvPr id="3" name="内容占位符 2"/>
          <p:cNvSpPr>
            <a:spLocks noGrp="1"/>
          </p:cNvSpPr>
          <p:nvPr>
            <p:ph idx="1"/>
          </p:nvPr>
        </p:nvSpPr>
        <p:spPr>
          <a:xfrm>
            <a:off x="76200" y="836712"/>
            <a:ext cx="7772400" cy="5259288"/>
          </a:xfrm>
        </p:spPr>
        <p:txBody>
          <a:bodyPr/>
          <a:lstStyle/>
          <a:p>
            <a:pPr>
              <a:buNone/>
            </a:pPr>
            <a:r>
              <a:rPr lang="en-US" altLang="zh-CN" b="1" dirty="0" smtClean="0">
                <a:latin typeface="Arial Unicode MS" pitchFamily="34" charset="-122"/>
                <a:ea typeface="Arial Unicode MS" pitchFamily="34" charset="-122"/>
                <a:cs typeface="Arial Unicode MS" pitchFamily="34" charset="-122"/>
              </a:rPr>
              <a:t>Paragraph 6</a:t>
            </a:r>
          </a:p>
          <a:p>
            <a:pPr>
              <a:buNone/>
            </a:pPr>
            <a:r>
              <a:rPr lang="en-US" altLang="zh-CN" sz="2800" dirty="0" smtClean="0">
                <a:latin typeface="Arial Unicode MS" pitchFamily="34" charset="-122"/>
                <a:ea typeface="Arial Unicode MS" pitchFamily="34" charset="-122"/>
                <a:cs typeface="Arial Unicode MS" pitchFamily="34" charset="-122"/>
              </a:rPr>
              <a:t>charge------demand an amount as price from sb. for </a:t>
            </a:r>
            <a:r>
              <a:rPr lang="en-US" altLang="zh-CN" sz="2800" dirty="0" err="1" smtClean="0">
                <a:latin typeface="Arial Unicode MS" pitchFamily="34" charset="-122"/>
                <a:ea typeface="Arial Unicode MS" pitchFamily="34" charset="-122"/>
                <a:cs typeface="Arial Unicode MS" pitchFamily="34" charset="-122"/>
              </a:rPr>
              <a:t>sth</a:t>
            </a:r>
            <a:r>
              <a:rPr lang="en-US" altLang="zh-CN" sz="2800" dirty="0" smtClean="0">
                <a:latin typeface="Arial Unicode MS" pitchFamily="34" charset="-122"/>
                <a:ea typeface="Arial Unicode MS" pitchFamily="34" charset="-122"/>
                <a:cs typeface="Arial Unicode MS" pitchFamily="34" charset="-122"/>
              </a:rPr>
              <a:t>.; accuse sb. of </a:t>
            </a:r>
            <a:r>
              <a:rPr lang="en-US" altLang="zh-CN" sz="2800" dirty="0" err="1" smtClean="0">
                <a:latin typeface="Arial Unicode MS" pitchFamily="34" charset="-122"/>
                <a:ea typeface="Arial Unicode MS" pitchFamily="34" charset="-122"/>
                <a:cs typeface="Arial Unicode MS" pitchFamily="34" charset="-122"/>
              </a:rPr>
              <a:t>sth</a:t>
            </a:r>
            <a:r>
              <a:rPr lang="en-US" altLang="zh-CN" sz="2800" dirty="0" smtClean="0">
                <a:latin typeface="Arial Unicode MS" pitchFamily="34" charset="-122"/>
                <a:ea typeface="Arial Unicode MS" pitchFamily="34" charset="-122"/>
                <a:cs typeface="Arial Unicode MS" pitchFamily="34" charset="-122"/>
              </a:rPr>
              <a:t>.; entrust sb. with a task</a:t>
            </a:r>
          </a:p>
          <a:p>
            <a:pPr>
              <a:buNone/>
            </a:pPr>
            <a:r>
              <a:rPr lang="en-US" altLang="zh-CN" sz="2800" dirty="0" smtClean="0">
                <a:latin typeface="Arial Unicode MS" pitchFamily="34" charset="-122"/>
                <a:ea typeface="Arial Unicode MS" pitchFamily="34" charset="-122"/>
                <a:cs typeface="Arial Unicode MS" pitchFamily="34" charset="-122"/>
              </a:rPr>
              <a:t>e.g. The vendor charged  me 5 Euros for the   refrigerator magnets. </a:t>
            </a:r>
          </a:p>
          <a:p>
            <a:pPr>
              <a:buNone/>
            </a:pPr>
            <a:r>
              <a:rPr lang="en-US" altLang="zh-CN" sz="2800" dirty="0" smtClean="0">
                <a:latin typeface="Arial Unicode MS" pitchFamily="34" charset="-122"/>
                <a:ea typeface="Arial Unicode MS" pitchFamily="34" charset="-122"/>
                <a:cs typeface="Arial Unicode MS" pitchFamily="34" charset="-122"/>
              </a:rPr>
              <a:t>    </a:t>
            </a:r>
            <a:r>
              <a:rPr lang="zh-CN" altLang="en-US" sz="2800" dirty="0" smtClean="0">
                <a:latin typeface="Arial Unicode MS" pitchFamily="34" charset="-122"/>
                <a:ea typeface="Arial Unicode MS" pitchFamily="34" charset="-122"/>
                <a:cs typeface="Arial Unicode MS" pitchFamily="34" charset="-122"/>
              </a:rPr>
              <a:t>那个小贩要了我</a:t>
            </a:r>
            <a:r>
              <a:rPr lang="en-US" altLang="zh-CN" sz="2800" dirty="0" smtClean="0">
                <a:latin typeface="Arial Unicode MS" pitchFamily="34" charset="-122"/>
                <a:ea typeface="Arial Unicode MS" pitchFamily="34" charset="-122"/>
                <a:cs typeface="Arial Unicode MS" pitchFamily="34" charset="-122"/>
              </a:rPr>
              <a:t>5</a:t>
            </a:r>
            <a:r>
              <a:rPr lang="zh-CN" altLang="en-US" sz="2800" dirty="0" smtClean="0">
                <a:latin typeface="Arial Unicode MS" pitchFamily="34" charset="-122"/>
                <a:ea typeface="Arial Unicode MS" pitchFamily="34" charset="-122"/>
                <a:cs typeface="Arial Unicode MS" pitchFamily="34" charset="-122"/>
              </a:rPr>
              <a:t>欧买那冰箱贴。</a:t>
            </a:r>
            <a:endParaRPr lang="en-US" altLang="zh-CN" sz="2800" dirty="0" smtClean="0">
              <a:latin typeface="Arial Unicode MS" pitchFamily="34" charset="-122"/>
              <a:ea typeface="Arial Unicode MS" pitchFamily="34" charset="-122"/>
              <a:cs typeface="Arial Unicode MS" pitchFamily="34" charset="-122"/>
            </a:endParaRPr>
          </a:p>
          <a:p>
            <a:pPr>
              <a:buNone/>
            </a:pPr>
            <a:r>
              <a:rPr lang="zh-CN" altLang="en-US" sz="2800" dirty="0" smtClean="0">
                <a:latin typeface="Arial Unicode MS" pitchFamily="34" charset="-122"/>
                <a:ea typeface="Arial Unicode MS" pitchFamily="34" charset="-122"/>
                <a:cs typeface="Arial Unicode MS" pitchFamily="34" charset="-122"/>
              </a:rPr>
              <a:t>   </a:t>
            </a:r>
            <a:r>
              <a:rPr lang="en-US" altLang="zh-CN" sz="2800" dirty="0" smtClean="0">
                <a:latin typeface="Arial Unicode MS" pitchFamily="34" charset="-122"/>
                <a:ea typeface="Arial Unicode MS" pitchFamily="34" charset="-122"/>
                <a:cs typeface="Arial Unicode MS" pitchFamily="34" charset="-122"/>
              </a:rPr>
              <a:t>He was charged with embezzlement of public funds. </a:t>
            </a:r>
          </a:p>
          <a:p>
            <a:pPr>
              <a:buNone/>
            </a:pPr>
            <a:r>
              <a:rPr lang="zh-CN" altLang="en-US" sz="2800" dirty="0" smtClean="0">
                <a:latin typeface="Arial Unicode MS" pitchFamily="34" charset="-122"/>
                <a:ea typeface="Arial Unicode MS" pitchFamily="34" charset="-122"/>
                <a:cs typeface="Arial Unicode MS" pitchFamily="34" charset="-122"/>
              </a:rPr>
              <a:t> </a:t>
            </a:r>
            <a:r>
              <a:rPr lang="en-US" altLang="zh-CN" sz="2800" dirty="0" smtClean="0">
                <a:latin typeface="Arial Unicode MS" pitchFamily="34" charset="-122"/>
                <a:ea typeface="Arial Unicode MS" pitchFamily="34" charset="-122"/>
                <a:cs typeface="Arial Unicode MS" pitchFamily="34" charset="-122"/>
              </a:rPr>
              <a:t> </a:t>
            </a:r>
            <a:r>
              <a:rPr lang="zh-CN" altLang="en-US" sz="2800" dirty="0" smtClean="0">
                <a:latin typeface="Arial Unicode MS" pitchFamily="34" charset="-122"/>
                <a:ea typeface="Arial Unicode MS" pitchFamily="34" charset="-122"/>
                <a:cs typeface="Arial Unicode MS" pitchFamily="34" charset="-122"/>
              </a:rPr>
              <a:t>  他被指控犯有挪用公款罪。</a:t>
            </a:r>
            <a:endParaRPr lang="en-US" altLang="zh-CN" sz="2800" dirty="0" smtClean="0">
              <a:latin typeface="Arial Unicode MS" pitchFamily="34" charset="-122"/>
              <a:ea typeface="Arial Unicode MS" pitchFamily="34" charset="-122"/>
              <a:cs typeface="Arial Unicode MS" pitchFamily="34" charset="-122"/>
            </a:endParaRPr>
          </a:p>
          <a:p>
            <a:pPr>
              <a:buNone/>
            </a:pPr>
            <a:endParaRPr lang="en-US" altLang="zh-CN" dirty="0" smtClean="0"/>
          </a:p>
          <a:p>
            <a:pPr>
              <a:buNone/>
            </a:pPr>
            <a:endParaRPr lang="zh-CN" altLang="en-US" dirty="0"/>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a:xfrm>
            <a:off x="76200" y="609600"/>
            <a:ext cx="7772400" cy="299120"/>
          </a:xfrm>
        </p:spPr>
        <p:txBody>
          <a:bodyPr>
            <a:normAutofit fontScale="90000"/>
          </a:bodyPr>
          <a:lstStyle/>
          <a:p>
            <a:endParaRPr lang="zh-CN" altLang="en-US" dirty="0"/>
          </a:p>
        </p:txBody>
      </p:sp>
      <p:sp>
        <p:nvSpPr>
          <p:cNvPr id="3" name="内容占位符 2"/>
          <p:cNvSpPr>
            <a:spLocks noGrp="1"/>
          </p:cNvSpPr>
          <p:nvPr>
            <p:ph idx="1"/>
          </p:nvPr>
        </p:nvSpPr>
        <p:spPr>
          <a:xfrm>
            <a:off x="76200" y="1124744"/>
            <a:ext cx="7772400" cy="4971256"/>
          </a:xfrm>
        </p:spPr>
        <p:txBody>
          <a:bodyPr/>
          <a:lstStyle/>
          <a:p>
            <a:pPr>
              <a:buNone/>
            </a:pPr>
            <a:r>
              <a:rPr lang="en-US" altLang="zh-CN" dirty="0" smtClean="0"/>
              <a:t> </a:t>
            </a:r>
            <a:r>
              <a:rPr lang="zh-CN" altLang="en-US" dirty="0" smtClean="0"/>
              <a:t> </a:t>
            </a:r>
            <a:r>
              <a:rPr lang="en-US" altLang="zh-CN" sz="2800" dirty="0" smtClean="0">
                <a:latin typeface="Arial Unicode MS" pitchFamily="34" charset="-122"/>
                <a:ea typeface="Arial Unicode MS" pitchFamily="34" charset="-122"/>
                <a:cs typeface="Arial Unicode MS" pitchFamily="34" charset="-122"/>
              </a:rPr>
              <a:t>The Congress created the Federal Reserve through a law passed in 1913, which was charged with the responsibility to foster a sound banking system and a healthy economy. </a:t>
            </a:r>
          </a:p>
          <a:p>
            <a:pPr>
              <a:buNone/>
            </a:pPr>
            <a:r>
              <a:rPr lang="zh-CN" altLang="en-US" sz="2800" dirty="0" smtClean="0">
                <a:latin typeface="Arial Unicode MS" pitchFamily="34" charset="-122"/>
                <a:ea typeface="Arial Unicode MS" pitchFamily="34" charset="-122"/>
                <a:cs typeface="Arial Unicode MS" pitchFamily="34" charset="-122"/>
              </a:rPr>
              <a:t>  美国国会根据</a:t>
            </a:r>
            <a:r>
              <a:rPr lang="en-US" altLang="zh-CN" sz="2800" dirty="0" smtClean="0">
                <a:latin typeface="Arial Unicode MS" pitchFamily="34" charset="-122"/>
                <a:ea typeface="Arial Unicode MS" pitchFamily="34" charset="-122"/>
                <a:cs typeface="Arial Unicode MS" pitchFamily="34" charset="-122"/>
              </a:rPr>
              <a:t>1913</a:t>
            </a:r>
            <a:r>
              <a:rPr lang="zh-CN" altLang="en-US" sz="2800" dirty="0" smtClean="0">
                <a:latin typeface="Arial Unicode MS" pitchFamily="34" charset="-122"/>
                <a:ea typeface="Arial Unicode MS" pitchFamily="34" charset="-122"/>
                <a:cs typeface="Arial Unicode MS" pitchFamily="34" charset="-122"/>
              </a:rPr>
              <a:t>年通过的一项法律，建立了美联储。美联储的职责是建立一个健全的银行体系，促进经济健康发展。</a:t>
            </a:r>
            <a:endParaRPr lang="zh-CN" altLang="en-US" sz="2800" dirty="0">
              <a:latin typeface="Arial Unicode MS" pitchFamily="34" charset="-122"/>
              <a:ea typeface="Arial Unicode MS" pitchFamily="34" charset="-122"/>
              <a:cs typeface="Arial Unicode MS" pitchFamily="34" charset="-122"/>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a:xfrm>
            <a:off x="76200" y="609600"/>
            <a:ext cx="7772400" cy="83096"/>
          </a:xfrm>
        </p:spPr>
        <p:txBody>
          <a:bodyPr>
            <a:normAutofit fontScale="90000"/>
          </a:bodyPr>
          <a:lstStyle/>
          <a:p>
            <a:endParaRPr lang="zh-CN" altLang="en-US" dirty="0"/>
          </a:p>
        </p:txBody>
      </p:sp>
      <p:sp>
        <p:nvSpPr>
          <p:cNvPr id="3" name="内容占位符 2"/>
          <p:cNvSpPr>
            <a:spLocks noGrp="1"/>
          </p:cNvSpPr>
          <p:nvPr>
            <p:ph idx="1"/>
          </p:nvPr>
        </p:nvSpPr>
        <p:spPr>
          <a:xfrm>
            <a:off x="0" y="0"/>
            <a:ext cx="7772400" cy="5259288"/>
          </a:xfrm>
        </p:spPr>
        <p:txBody>
          <a:bodyPr/>
          <a:lstStyle/>
          <a:p>
            <a:pPr>
              <a:buNone/>
            </a:pPr>
            <a:endParaRPr lang="en-US" altLang="zh-CN" dirty="0" smtClean="0"/>
          </a:p>
          <a:p>
            <a:pPr>
              <a:buNone/>
            </a:pPr>
            <a:endParaRPr lang="en-US" altLang="zh-CN" dirty="0" smtClean="0"/>
          </a:p>
          <a:p>
            <a:pPr>
              <a:buNone/>
            </a:pPr>
            <a:r>
              <a:rPr lang="en-US" altLang="zh-CN" b="1" dirty="0" smtClean="0">
                <a:latin typeface="Arial Unicode MS" pitchFamily="34" charset="-122"/>
                <a:ea typeface="Arial Unicode MS" pitchFamily="34" charset="-122"/>
                <a:cs typeface="Arial Unicode MS" pitchFamily="34" charset="-122"/>
              </a:rPr>
              <a:t>Paragraph 7</a:t>
            </a:r>
          </a:p>
          <a:p>
            <a:pPr>
              <a:buNone/>
            </a:pPr>
            <a:r>
              <a:rPr lang="en-US" altLang="zh-CN" sz="2800" dirty="0" smtClean="0">
                <a:latin typeface="Arial Unicode MS" pitchFamily="34" charset="-122"/>
                <a:ea typeface="Arial Unicode MS" pitchFamily="34" charset="-122"/>
                <a:cs typeface="Arial Unicode MS" pitchFamily="34" charset="-122"/>
              </a:rPr>
              <a:t>go into  ( a line of business) ------engage in </a:t>
            </a:r>
          </a:p>
          <a:p>
            <a:pPr>
              <a:buNone/>
            </a:pPr>
            <a:r>
              <a:rPr lang="en-US" altLang="zh-CN" sz="2800" dirty="0" smtClean="0">
                <a:latin typeface="Arial Unicode MS" pitchFamily="34" charset="-122"/>
                <a:ea typeface="Arial Unicode MS" pitchFamily="34" charset="-122"/>
                <a:cs typeface="Arial Unicode MS" pitchFamily="34" charset="-122"/>
              </a:rPr>
              <a:t>e.g. The mayor went into politics as a very young man. </a:t>
            </a:r>
          </a:p>
          <a:p>
            <a:pPr>
              <a:buNone/>
            </a:pPr>
            <a:r>
              <a:rPr lang="en-US" altLang="zh-CN" sz="2800" dirty="0" smtClean="0">
                <a:latin typeface="Arial Unicode MS" pitchFamily="34" charset="-122"/>
                <a:ea typeface="Arial Unicode MS" pitchFamily="34" charset="-122"/>
                <a:cs typeface="Arial Unicode MS" pitchFamily="34" charset="-122"/>
              </a:rPr>
              <a:t>     </a:t>
            </a:r>
            <a:r>
              <a:rPr lang="zh-CN" altLang="en-US" sz="2800" dirty="0" smtClean="0">
                <a:latin typeface="Arial Unicode MS" pitchFamily="34" charset="-122"/>
                <a:ea typeface="Arial Unicode MS" pitchFamily="34" charset="-122"/>
                <a:cs typeface="Arial Unicode MS" pitchFamily="34" charset="-122"/>
              </a:rPr>
              <a:t>这位市长很年轻时就开始从政了。</a:t>
            </a:r>
            <a:endParaRPr lang="en-US" altLang="zh-CN" sz="2800" dirty="0" smtClean="0">
              <a:latin typeface="Arial Unicode MS" pitchFamily="34" charset="-122"/>
              <a:ea typeface="Arial Unicode MS" pitchFamily="34" charset="-122"/>
              <a:cs typeface="Arial Unicode MS" pitchFamily="34" charset="-122"/>
            </a:endParaRPr>
          </a:p>
          <a:p>
            <a:pPr>
              <a:buNone/>
            </a:pPr>
            <a:r>
              <a:rPr lang="zh-CN" altLang="en-US" sz="2800" dirty="0" smtClean="0">
                <a:latin typeface="Arial Unicode MS" pitchFamily="34" charset="-122"/>
                <a:ea typeface="Arial Unicode MS" pitchFamily="34" charset="-122"/>
                <a:cs typeface="Arial Unicode MS" pitchFamily="34" charset="-122"/>
              </a:rPr>
              <a:t>    </a:t>
            </a:r>
            <a:r>
              <a:rPr lang="en-US" altLang="zh-CN" sz="2800" dirty="0" smtClean="0">
                <a:latin typeface="Arial Unicode MS" pitchFamily="34" charset="-122"/>
                <a:ea typeface="Arial Unicode MS" pitchFamily="34" charset="-122"/>
                <a:cs typeface="Arial Unicode MS" pitchFamily="34" charset="-122"/>
              </a:rPr>
              <a:t>His parents encouraged him to go into </a:t>
            </a:r>
          </a:p>
          <a:p>
            <a:pPr>
              <a:buNone/>
            </a:pPr>
            <a:r>
              <a:rPr lang="zh-CN" altLang="en-US" sz="2800" dirty="0" smtClean="0">
                <a:latin typeface="Arial Unicode MS" pitchFamily="34" charset="-122"/>
                <a:ea typeface="Arial Unicode MS" pitchFamily="34" charset="-122"/>
                <a:cs typeface="Arial Unicode MS" pitchFamily="34" charset="-122"/>
              </a:rPr>
              <a:t>    </a:t>
            </a:r>
            <a:r>
              <a:rPr lang="en-US" altLang="zh-CN" sz="2800" dirty="0" smtClean="0">
                <a:latin typeface="Arial Unicode MS" pitchFamily="34" charset="-122"/>
                <a:ea typeface="Arial Unicode MS" pitchFamily="34" charset="-122"/>
                <a:cs typeface="Arial Unicode MS" pitchFamily="34" charset="-122"/>
              </a:rPr>
              <a:t>business after graduation. </a:t>
            </a:r>
          </a:p>
          <a:p>
            <a:pPr>
              <a:buNone/>
            </a:pPr>
            <a:r>
              <a:rPr lang="zh-CN" altLang="en-US" sz="2800" dirty="0" smtClean="0">
                <a:latin typeface="Arial Unicode MS" pitchFamily="34" charset="-122"/>
                <a:ea typeface="Arial Unicode MS" pitchFamily="34" charset="-122"/>
                <a:cs typeface="Arial Unicode MS" pitchFamily="34" charset="-122"/>
              </a:rPr>
              <a:t>    他父母鼓励他毕业后经商。</a:t>
            </a:r>
            <a:endParaRPr lang="en-US" altLang="zh-CN" sz="2800" dirty="0" smtClean="0">
              <a:latin typeface="Arial Unicode MS" pitchFamily="34" charset="-122"/>
              <a:ea typeface="Arial Unicode MS" pitchFamily="34" charset="-122"/>
              <a:cs typeface="Arial Unicode MS" pitchFamily="34" charset="-122"/>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a:xfrm>
            <a:off x="76200" y="609600"/>
            <a:ext cx="7772400" cy="83096"/>
          </a:xfrm>
        </p:spPr>
        <p:txBody>
          <a:bodyPr>
            <a:normAutofit fontScale="90000"/>
          </a:bodyPr>
          <a:lstStyle/>
          <a:p>
            <a:endParaRPr lang="zh-CN" altLang="en-US" dirty="0"/>
          </a:p>
        </p:txBody>
      </p:sp>
      <p:sp>
        <p:nvSpPr>
          <p:cNvPr id="3" name="内容占位符 2"/>
          <p:cNvSpPr>
            <a:spLocks noGrp="1"/>
          </p:cNvSpPr>
          <p:nvPr>
            <p:ph idx="1"/>
          </p:nvPr>
        </p:nvSpPr>
        <p:spPr>
          <a:xfrm>
            <a:off x="76200" y="836712"/>
            <a:ext cx="7772400" cy="5259288"/>
          </a:xfrm>
        </p:spPr>
        <p:txBody>
          <a:bodyPr/>
          <a:lstStyle/>
          <a:p>
            <a:pPr>
              <a:buNone/>
            </a:pPr>
            <a:endParaRPr lang="en-US" altLang="zh-CN" dirty="0" smtClean="0">
              <a:latin typeface="Arial Unicode MS" pitchFamily="34" charset="-122"/>
              <a:ea typeface="Arial Unicode MS" pitchFamily="34" charset="-122"/>
              <a:cs typeface="Arial Unicode MS" pitchFamily="34" charset="-122"/>
            </a:endParaRPr>
          </a:p>
          <a:p>
            <a:pPr>
              <a:buNone/>
            </a:pPr>
            <a:r>
              <a:rPr lang="en-US" altLang="zh-CN" b="1" dirty="0" smtClean="0">
                <a:latin typeface="Arial Unicode MS" pitchFamily="34" charset="-122"/>
                <a:ea typeface="Arial Unicode MS" pitchFamily="34" charset="-122"/>
                <a:cs typeface="Arial Unicode MS" pitchFamily="34" charset="-122"/>
              </a:rPr>
              <a:t>Paragraph 8</a:t>
            </a:r>
          </a:p>
          <a:p>
            <a:pPr>
              <a:buNone/>
            </a:pPr>
            <a:r>
              <a:rPr lang="en-US" altLang="zh-CN" sz="2800" dirty="0" smtClean="0">
                <a:latin typeface="Arial Unicode MS" pitchFamily="34" charset="-122"/>
                <a:ea typeface="Arial Unicode MS" pitchFamily="34" charset="-122"/>
                <a:cs typeface="Arial Unicode MS" pitchFamily="34" charset="-122"/>
              </a:rPr>
              <a:t>whereby------by which</a:t>
            </a:r>
          </a:p>
          <a:p>
            <a:pPr>
              <a:buNone/>
            </a:pPr>
            <a:r>
              <a:rPr lang="en-US" altLang="zh-CN" sz="2800" dirty="0" smtClean="0">
                <a:latin typeface="Arial Unicode MS" pitchFamily="34" charset="-122"/>
                <a:ea typeface="Arial Unicode MS" pitchFamily="34" charset="-122"/>
                <a:cs typeface="Arial Unicode MS" pitchFamily="34" charset="-122"/>
              </a:rPr>
              <a:t>e.g. They are developing a system whereby people can vote online.</a:t>
            </a:r>
          </a:p>
          <a:p>
            <a:pPr>
              <a:buNone/>
            </a:pPr>
            <a:r>
              <a:rPr lang="en-US" altLang="zh-CN" sz="2800" dirty="0" smtClean="0">
                <a:latin typeface="Arial Unicode MS" pitchFamily="34" charset="-122"/>
                <a:ea typeface="Arial Unicode MS" pitchFamily="34" charset="-122"/>
                <a:cs typeface="Arial Unicode MS" pitchFamily="34" charset="-122"/>
              </a:rPr>
              <a:t>  </a:t>
            </a:r>
            <a:r>
              <a:rPr lang="zh-CN" altLang="en-US" sz="2800" dirty="0" smtClean="0">
                <a:latin typeface="Arial Unicode MS" pitchFamily="34" charset="-122"/>
                <a:ea typeface="Arial Unicode MS" pitchFamily="34" charset="-122"/>
                <a:cs typeface="Arial Unicode MS" pitchFamily="34" charset="-122"/>
              </a:rPr>
              <a:t>他们正在研发一个可以让人们在网上投票的系统。</a:t>
            </a:r>
            <a:endParaRPr lang="en-US" altLang="zh-CN" sz="2800" dirty="0" smtClean="0">
              <a:latin typeface="Arial Unicode MS" pitchFamily="34" charset="-122"/>
              <a:ea typeface="Arial Unicode MS" pitchFamily="34" charset="-122"/>
              <a:cs typeface="Arial Unicode MS" pitchFamily="34" charset="-122"/>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a:buNone/>
            </a:pPr>
            <a:r>
              <a:rPr lang="en-US" altLang="zh-CN" b="1" dirty="0" smtClean="0">
                <a:latin typeface="Arial Unicode MS" pitchFamily="34" charset="-122"/>
                <a:ea typeface="Arial Unicode MS" pitchFamily="34" charset="-122"/>
                <a:cs typeface="Arial Unicode MS" pitchFamily="34" charset="-122"/>
              </a:rPr>
              <a:t>Cues</a:t>
            </a:r>
            <a:r>
              <a:rPr lang="en-US" altLang="zh-CN" dirty="0" smtClean="0">
                <a:latin typeface="Arial Unicode MS" pitchFamily="34" charset="-122"/>
                <a:ea typeface="Arial Unicode MS" pitchFamily="34" charset="-122"/>
                <a:cs typeface="Arial Unicode MS" pitchFamily="34" charset="-122"/>
              </a:rPr>
              <a:t> </a:t>
            </a:r>
            <a:r>
              <a:rPr lang="en-US" altLang="zh-CN" b="1" dirty="0" smtClean="0">
                <a:latin typeface="Arial Unicode MS" pitchFamily="34" charset="-122"/>
                <a:ea typeface="Arial Unicode MS" pitchFamily="34" charset="-122"/>
                <a:cs typeface="Arial Unicode MS" pitchFamily="34" charset="-122"/>
              </a:rPr>
              <a:t>for the case discussion</a:t>
            </a:r>
          </a:p>
          <a:p>
            <a:pPr marL="514350" indent="-514350">
              <a:buAutoNum type="arabicPeriod"/>
            </a:pPr>
            <a:r>
              <a:rPr lang="en-US" altLang="zh-CN" sz="2800" dirty="0" smtClean="0">
                <a:latin typeface="Arial Unicode MS" pitchFamily="34" charset="-122"/>
                <a:ea typeface="Arial Unicode MS" pitchFamily="34" charset="-122"/>
                <a:cs typeface="Arial Unicode MS" pitchFamily="34" charset="-122"/>
              </a:rPr>
              <a:t>Possible reasons for different interest rates offered by banks and some financial service companies</a:t>
            </a:r>
          </a:p>
          <a:p>
            <a:pPr marL="514350" indent="-514350">
              <a:buNone/>
            </a:pPr>
            <a:r>
              <a:rPr lang="en-US" altLang="zh-CN" sz="2800" dirty="0" smtClean="0">
                <a:latin typeface="Arial Unicode MS" pitchFamily="34" charset="-122"/>
                <a:ea typeface="Arial Unicode MS" pitchFamily="34" charset="-122"/>
                <a:cs typeface="Arial Unicode MS" pitchFamily="34" charset="-122"/>
              </a:rPr>
              <a:t>     - Keen competition</a:t>
            </a:r>
          </a:p>
          <a:p>
            <a:pPr marL="514350" indent="-514350">
              <a:buNone/>
            </a:pPr>
            <a:r>
              <a:rPr lang="en-US" altLang="zh-CN" sz="2800" dirty="0" smtClean="0">
                <a:latin typeface="Arial Unicode MS" pitchFamily="34" charset="-122"/>
                <a:ea typeface="Arial Unicode MS" pitchFamily="34" charset="-122"/>
                <a:cs typeface="Arial Unicode MS" pitchFamily="34" charset="-122"/>
              </a:rPr>
              <a:t>     - Attracting more customers</a:t>
            </a:r>
            <a:r>
              <a:rPr lang="en-US" altLang="zh-CN" dirty="0" smtClean="0">
                <a:latin typeface="Arial Unicode MS" pitchFamily="34" charset="-122"/>
                <a:ea typeface="Arial Unicode MS" pitchFamily="34" charset="-122"/>
                <a:cs typeface="Arial Unicode MS" pitchFamily="34" charset="-122"/>
              </a:rPr>
              <a:t/>
            </a:r>
            <a:br>
              <a:rPr lang="en-US" altLang="zh-CN" dirty="0" smtClean="0">
                <a:latin typeface="Arial Unicode MS" pitchFamily="34" charset="-122"/>
                <a:ea typeface="Arial Unicode MS" pitchFamily="34" charset="-122"/>
                <a:cs typeface="Arial Unicode MS" pitchFamily="34" charset="-122"/>
              </a:rPr>
            </a:br>
            <a:endParaRPr lang="zh-CN" altLang="en-US" dirty="0"/>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a:xfrm>
            <a:off x="76200" y="609600"/>
            <a:ext cx="7772400" cy="227112"/>
          </a:xfrm>
        </p:spPr>
        <p:txBody>
          <a:bodyPr>
            <a:normAutofit fontScale="90000"/>
          </a:bodyPr>
          <a:lstStyle/>
          <a:p>
            <a:endParaRPr lang="zh-CN" altLang="en-US" dirty="0"/>
          </a:p>
        </p:txBody>
      </p:sp>
      <p:sp>
        <p:nvSpPr>
          <p:cNvPr id="3" name="内容占位符 2"/>
          <p:cNvSpPr>
            <a:spLocks noGrp="1"/>
          </p:cNvSpPr>
          <p:nvPr>
            <p:ph idx="1"/>
          </p:nvPr>
        </p:nvSpPr>
        <p:spPr>
          <a:xfrm>
            <a:off x="76200" y="1268760"/>
            <a:ext cx="7772400" cy="4827240"/>
          </a:xfrm>
        </p:spPr>
        <p:txBody>
          <a:bodyPr/>
          <a:lstStyle/>
          <a:p>
            <a:pPr>
              <a:buNone/>
            </a:pPr>
            <a:r>
              <a:rPr lang="en-US" altLang="zh-CN" sz="2800" dirty="0" smtClean="0">
                <a:latin typeface="Arial Unicode MS" pitchFamily="34" charset="-122"/>
                <a:ea typeface="Arial Unicode MS" pitchFamily="34" charset="-122"/>
                <a:cs typeface="Arial Unicode MS" pitchFamily="34" charset="-122"/>
              </a:rPr>
              <a:t>cover------have enough money to pay</a:t>
            </a:r>
          </a:p>
          <a:p>
            <a:pPr>
              <a:buNone/>
            </a:pPr>
            <a:r>
              <a:rPr lang="en-US" altLang="zh-CN" sz="2800" dirty="0" smtClean="0">
                <a:latin typeface="Arial Unicode MS" pitchFamily="34" charset="-122"/>
                <a:ea typeface="Arial Unicode MS" pitchFamily="34" charset="-122"/>
                <a:cs typeface="Arial Unicode MS" pitchFamily="34" charset="-122"/>
              </a:rPr>
              <a:t>e.g. The loan provided by the bank can only cover a part of the entire expenses for the student, and the rest has to be provided by the student himself or his family.</a:t>
            </a:r>
          </a:p>
          <a:p>
            <a:pPr>
              <a:buNone/>
            </a:pPr>
            <a:r>
              <a:rPr lang="en-US" altLang="zh-CN" sz="2800" dirty="0" smtClean="0">
                <a:latin typeface="Arial Unicode MS" pitchFamily="34" charset="-122"/>
                <a:ea typeface="Arial Unicode MS" pitchFamily="34" charset="-122"/>
                <a:cs typeface="Arial Unicode MS" pitchFamily="34" charset="-122"/>
              </a:rPr>
              <a:t>   </a:t>
            </a:r>
            <a:r>
              <a:rPr lang="zh-CN" altLang="en-US" sz="2800" dirty="0" smtClean="0">
                <a:latin typeface="Arial Unicode MS" pitchFamily="34" charset="-122"/>
                <a:ea typeface="Arial Unicode MS" pitchFamily="34" charset="-122"/>
                <a:cs typeface="Arial Unicode MS" pitchFamily="34" charset="-122"/>
              </a:rPr>
              <a:t>银行提供的贷款只能支付学生在校的部分费用，其余部分尚需学生自己或其家人提供。 </a:t>
            </a:r>
            <a:endParaRPr lang="zh-CN" altLang="en-US" sz="2800" dirty="0">
              <a:latin typeface="Arial Unicode MS" pitchFamily="34" charset="-122"/>
              <a:ea typeface="Arial Unicode MS" pitchFamily="34" charset="-122"/>
              <a:cs typeface="Arial Unicode MS" pitchFamily="34" charset="-122"/>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a:xfrm>
            <a:off x="76200" y="609600"/>
            <a:ext cx="7772400" cy="83096"/>
          </a:xfrm>
        </p:spPr>
        <p:txBody>
          <a:bodyPr>
            <a:normAutofit fontScale="90000"/>
          </a:bodyPr>
          <a:lstStyle/>
          <a:p>
            <a:endParaRPr lang="zh-CN" altLang="en-US" dirty="0"/>
          </a:p>
        </p:txBody>
      </p:sp>
      <p:sp>
        <p:nvSpPr>
          <p:cNvPr id="3" name="内容占位符 2"/>
          <p:cNvSpPr>
            <a:spLocks noGrp="1"/>
          </p:cNvSpPr>
          <p:nvPr>
            <p:ph idx="1"/>
          </p:nvPr>
        </p:nvSpPr>
        <p:spPr>
          <a:xfrm>
            <a:off x="76200" y="836712"/>
            <a:ext cx="7772400" cy="5259288"/>
          </a:xfrm>
        </p:spPr>
        <p:txBody>
          <a:bodyPr/>
          <a:lstStyle/>
          <a:p>
            <a:pPr>
              <a:buNone/>
            </a:pPr>
            <a:r>
              <a:rPr lang="en-US" altLang="zh-CN" b="1" dirty="0" smtClean="0">
                <a:latin typeface="Arial Unicode MS" pitchFamily="34" charset="-122"/>
                <a:ea typeface="Arial Unicode MS" pitchFamily="34" charset="-122"/>
                <a:cs typeface="Arial Unicode MS" pitchFamily="34" charset="-122"/>
              </a:rPr>
              <a:t>Paragraph 9</a:t>
            </a:r>
          </a:p>
          <a:p>
            <a:pPr>
              <a:buNone/>
            </a:pPr>
            <a:r>
              <a:rPr lang="en-US" altLang="zh-CN" sz="2800" dirty="0" smtClean="0">
                <a:latin typeface="Arial Unicode MS" pitchFamily="34" charset="-122"/>
                <a:ea typeface="Arial Unicode MS" pitchFamily="34" charset="-122"/>
                <a:cs typeface="Arial Unicode MS" pitchFamily="34" charset="-122"/>
              </a:rPr>
              <a:t>apply to------be relevant to; put into use; be devoted to </a:t>
            </a:r>
          </a:p>
          <a:p>
            <a:pPr>
              <a:buNone/>
            </a:pPr>
            <a:r>
              <a:rPr lang="en-US" altLang="zh-CN" sz="2800" dirty="0" smtClean="0">
                <a:latin typeface="Arial Unicode MS" pitchFamily="34" charset="-122"/>
                <a:ea typeface="Arial Unicode MS" pitchFamily="34" charset="-122"/>
                <a:cs typeface="Arial Unicode MS" pitchFamily="34" charset="-122"/>
              </a:rPr>
              <a:t>e.g. As a supervisor, the Federal Reserve examines and monitors institutions to help ensure that they operate in a safe and sound manner and comply with the laws and rules that apply to them. </a:t>
            </a:r>
          </a:p>
          <a:p>
            <a:pPr>
              <a:buNone/>
            </a:pPr>
            <a:r>
              <a:rPr lang="en-US" altLang="zh-CN" sz="2800" dirty="0" smtClean="0">
                <a:latin typeface="Arial Unicode MS" pitchFamily="34" charset="-122"/>
                <a:ea typeface="Arial Unicode MS" pitchFamily="34" charset="-122"/>
                <a:cs typeface="Arial Unicode MS" pitchFamily="34" charset="-122"/>
              </a:rPr>
              <a:t>    </a:t>
            </a:r>
            <a:r>
              <a:rPr lang="zh-CN" altLang="en-US" sz="2800" dirty="0" smtClean="0">
                <a:latin typeface="Arial Unicode MS" pitchFamily="34" charset="-122"/>
                <a:ea typeface="Arial Unicode MS" pitchFamily="34" charset="-122"/>
                <a:cs typeface="Arial Unicode MS" pitchFamily="34" charset="-122"/>
              </a:rPr>
              <a:t>作为监管机构，美联储审查和监控金融机构，以确保它们安全、稳健地运行， 并</a:t>
            </a:r>
            <a:r>
              <a:rPr lang="zh-CN" altLang="en-US" sz="2800" dirty="0" smtClean="0">
                <a:latin typeface="Arial Unicode MS" pitchFamily="34" charset="-122"/>
                <a:ea typeface="Arial Unicode MS" pitchFamily="34" charset="-122"/>
                <a:cs typeface="Arial Unicode MS" pitchFamily="34" charset="-122"/>
              </a:rPr>
              <a:t>遵守相关</a:t>
            </a:r>
            <a:r>
              <a:rPr lang="zh-CN" altLang="en-US" sz="2800" dirty="0" smtClean="0">
                <a:latin typeface="Arial Unicode MS" pitchFamily="34" charset="-122"/>
                <a:ea typeface="Arial Unicode MS" pitchFamily="34" charset="-122"/>
                <a:cs typeface="Arial Unicode MS" pitchFamily="34" charset="-122"/>
              </a:rPr>
              <a:t>的法律、法规。</a:t>
            </a:r>
            <a:endParaRPr lang="en-US" altLang="zh-CN" dirty="0" smtClean="0">
              <a:latin typeface="Arial Unicode MS" pitchFamily="34" charset="-122"/>
              <a:ea typeface="Arial Unicode MS" pitchFamily="34" charset="-122"/>
              <a:cs typeface="Arial Unicode MS" pitchFamily="34" charset="-122"/>
            </a:endParaRPr>
          </a:p>
          <a:p>
            <a:pPr>
              <a:buNone/>
            </a:pPr>
            <a:endParaRPr lang="zh-CN" altLang="en-US" dirty="0"/>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a:buNone/>
            </a:pPr>
            <a:r>
              <a:rPr lang="en-US" altLang="zh-CN" dirty="0" smtClean="0">
                <a:latin typeface="Arial Unicode MS" pitchFamily="34" charset="-122"/>
                <a:ea typeface="Arial Unicode MS" pitchFamily="34" charset="-122"/>
                <a:cs typeface="Arial Unicode MS" pitchFamily="34" charset="-122"/>
              </a:rPr>
              <a:t>  </a:t>
            </a:r>
            <a:r>
              <a:rPr lang="en-US" altLang="zh-CN" sz="2800" dirty="0" smtClean="0">
                <a:latin typeface="Arial Unicode MS" pitchFamily="34" charset="-122"/>
                <a:ea typeface="Arial Unicode MS" pitchFamily="34" charset="-122"/>
                <a:cs typeface="Arial Unicode MS" pitchFamily="34" charset="-122"/>
              </a:rPr>
              <a:t>In this way, we can better apply theory to practice.</a:t>
            </a:r>
          </a:p>
          <a:p>
            <a:pPr>
              <a:buNone/>
            </a:pPr>
            <a:r>
              <a:rPr lang="zh-CN" altLang="en-US" sz="2800" dirty="0" smtClean="0">
                <a:latin typeface="Arial Unicode MS" pitchFamily="34" charset="-122"/>
                <a:ea typeface="Arial Unicode MS" pitchFamily="34" charset="-122"/>
                <a:cs typeface="Arial Unicode MS" pitchFamily="34" charset="-122"/>
              </a:rPr>
              <a:t>    这样，我们可以更好地把理论运用到实践中。</a:t>
            </a:r>
            <a:endParaRPr lang="en-US" altLang="zh-CN" sz="2800" dirty="0" smtClean="0">
              <a:latin typeface="Arial Unicode MS" pitchFamily="34" charset="-122"/>
              <a:ea typeface="Arial Unicode MS" pitchFamily="34" charset="-122"/>
              <a:cs typeface="Arial Unicode MS" pitchFamily="34" charset="-122"/>
            </a:endParaRPr>
          </a:p>
          <a:p>
            <a:pPr>
              <a:buNone/>
            </a:pPr>
            <a:r>
              <a:rPr lang="en-US" altLang="zh-CN" sz="2800" dirty="0" smtClean="0">
                <a:latin typeface="Arial Unicode MS" pitchFamily="34" charset="-122"/>
                <a:ea typeface="Arial Unicode MS" pitchFamily="34" charset="-122"/>
                <a:cs typeface="Arial Unicode MS" pitchFamily="34" charset="-122"/>
              </a:rPr>
              <a:t>    He applied himself to learning Spanish. </a:t>
            </a:r>
          </a:p>
          <a:p>
            <a:pPr>
              <a:buNone/>
            </a:pPr>
            <a:r>
              <a:rPr lang="zh-CN" altLang="en-US" sz="2800" dirty="0" smtClean="0">
                <a:latin typeface="Arial Unicode MS" pitchFamily="34" charset="-122"/>
                <a:ea typeface="Arial Unicode MS" pitchFamily="34" charset="-122"/>
                <a:cs typeface="Arial Unicode MS" pitchFamily="34" charset="-122"/>
              </a:rPr>
              <a:t>    他孜孜不倦地学习西班牙语。</a:t>
            </a:r>
            <a:endParaRPr lang="zh-CN" altLang="en-US" sz="2800" dirty="0"/>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a:xfrm>
            <a:off x="76200" y="609600"/>
            <a:ext cx="7772400" cy="371128"/>
          </a:xfrm>
        </p:spPr>
        <p:txBody>
          <a:bodyPr>
            <a:normAutofit fontScale="90000"/>
          </a:bodyPr>
          <a:lstStyle/>
          <a:p>
            <a:endParaRPr lang="zh-CN" altLang="en-US" dirty="0"/>
          </a:p>
        </p:txBody>
      </p:sp>
      <p:sp>
        <p:nvSpPr>
          <p:cNvPr id="3" name="内容占位符 2"/>
          <p:cNvSpPr>
            <a:spLocks noGrp="1"/>
          </p:cNvSpPr>
          <p:nvPr>
            <p:ph idx="1"/>
          </p:nvPr>
        </p:nvSpPr>
        <p:spPr>
          <a:xfrm>
            <a:off x="76200" y="1124744"/>
            <a:ext cx="7772400" cy="4971256"/>
          </a:xfrm>
        </p:spPr>
        <p:txBody>
          <a:bodyPr/>
          <a:lstStyle/>
          <a:p>
            <a:pPr>
              <a:buNone/>
            </a:pPr>
            <a:r>
              <a:rPr lang="en-US" altLang="zh-CN" sz="2800" dirty="0" smtClean="0">
                <a:latin typeface="Arial Unicode MS" pitchFamily="34" charset="-122"/>
                <a:ea typeface="Arial Unicode MS" pitchFamily="34" charset="-122"/>
                <a:cs typeface="Arial Unicode MS" pitchFamily="34" charset="-122"/>
              </a:rPr>
              <a:t>more or less------speaking imprecisely ; approximately</a:t>
            </a:r>
          </a:p>
          <a:p>
            <a:pPr>
              <a:buNone/>
            </a:pPr>
            <a:r>
              <a:rPr lang="en-US" altLang="zh-CN" sz="2800" dirty="0" smtClean="0">
                <a:latin typeface="Arial Unicode MS" pitchFamily="34" charset="-122"/>
                <a:ea typeface="Arial Unicode MS" pitchFamily="34" charset="-122"/>
                <a:cs typeface="Arial Unicode MS" pitchFamily="34" charset="-122"/>
              </a:rPr>
              <a:t>e.g. The nation’s economy has, more or less </a:t>
            </a:r>
          </a:p>
          <a:p>
            <a:pPr>
              <a:buNone/>
            </a:pPr>
            <a:r>
              <a:rPr lang="en-US" altLang="zh-CN" sz="2800" dirty="0" smtClean="0">
                <a:latin typeface="Arial Unicode MS" pitchFamily="34" charset="-122"/>
                <a:ea typeface="Arial Unicode MS" pitchFamily="34" charset="-122"/>
                <a:cs typeface="Arial Unicode MS" pitchFamily="34" charset="-122"/>
              </a:rPr>
              <a:t>        improved.</a:t>
            </a:r>
          </a:p>
          <a:p>
            <a:pPr>
              <a:buNone/>
            </a:pPr>
            <a:r>
              <a:rPr lang="zh-CN" altLang="en-US" sz="2800" dirty="0" smtClean="0">
                <a:latin typeface="Arial Unicode MS" pitchFamily="34" charset="-122"/>
                <a:ea typeface="Arial Unicode MS" pitchFamily="34" charset="-122"/>
                <a:cs typeface="Arial Unicode MS" pitchFamily="34" charset="-122"/>
              </a:rPr>
              <a:t>       这个国家的经济多少得到了恢复。</a:t>
            </a:r>
            <a:endParaRPr lang="en-US" altLang="zh-CN" sz="2800" dirty="0" smtClean="0">
              <a:latin typeface="Arial Unicode MS" pitchFamily="34" charset="-122"/>
              <a:ea typeface="Arial Unicode MS" pitchFamily="34" charset="-122"/>
              <a:cs typeface="Arial Unicode MS" pitchFamily="34" charset="-122"/>
            </a:endParaRPr>
          </a:p>
          <a:p>
            <a:pPr>
              <a:buNone/>
            </a:pPr>
            <a:r>
              <a:rPr lang="en-US" altLang="zh-CN" sz="2800" dirty="0" smtClean="0">
                <a:latin typeface="Arial Unicode MS" pitchFamily="34" charset="-122"/>
                <a:ea typeface="Arial Unicode MS" pitchFamily="34" charset="-122"/>
                <a:cs typeface="Arial Unicode MS" pitchFamily="34" charset="-122"/>
              </a:rPr>
              <a:t>      I’ve more or less finished my thesis.</a:t>
            </a:r>
          </a:p>
          <a:p>
            <a:pPr>
              <a:buNone/>
            </a:pPr>
            <a:r>
              <a:rPr lang="zh-CN" altLang="en-US" sz="2800" dirty="0" smtClean="0">
                <a:latin typeface="Arial Unicode MS" pitchFamily="34" charset="-122"/>
                <a:ea typeface="Arial Unicode MS" pitchFamily="34" charset="-122"/>
                <a:cs typeface="Arial Unicode MS" pitchFamily="34" charset="-122"/>
              </a:rPr>
              <a:t>      我论文差不多完成了。</a:t>
            </a:r>
            <a:endParaRPr lang="zh-CN" altLang="en-US" sz="2800" dirty="0">
              <a:latin typeface="Arial Unicode MS" pitchFamily="34" charset="-122"/>
              <a:ea typeface="Arial Unicode MS" pitchFamily="34" charset="-122"/>
              <a:cs typeface="Arial Unicode MS" pitchFamily="34" charset="-122"/>
            </a:endParaRP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a:xfrm>
            <a:off x="76200" y="609600"/>
            <a:ext cx="7772400" cy="83096"/>
          </a:xfrm>
        </p:spPr>
        <p:txBody>
          <a:bodyPr>
            <a:normAutofit fontScale="90000"/>
          </a:bodyPr>
          <a:lstStyle/>
          <a:p>
            <a:endParaRPr lang="zh-CN" altLang="en-US" dirty="0"/>
          </a:p>
        </p:txBody>
      </p:sp>
      <p:sp>
        <p:nvSpPr>
          <p:cNvPr id="3" name="内容占位符 2"/>
          <p:cNvSpPr>
            <a:spLocks noGrp="1"/>
          </p:cNvSpPr>
          <p:nvPr>
            <p:ph idx="1"/>
          </p:nvPr>
        </p:nvSpPr>
        <p:spPr>
          <a:xfrm>
            <a:off x="76200" y="836712"/>
            <a:ext cx="7772400" cy="5472608"/>
          </a:xfrm>
        </p:spPr>
        <p:txBody>
          <a:bodyPr>
            <a:normAutofit lnSpcReduction="10000"/>
          </a:bodyPr>
          <a:lstStyle/>
          <a:p>
            <a:pPr>
              <a:buNone/>
            </a:pPr>
            <a:r>
              <a:rPr lang="en-US" altLang="zh-CN" b="1" dirty="0" smtClean="0">
                <a:latin typeface="Arial Unicode MS" pitchFamily="34" charset="-122"/>
                <a:ea typeface="Arial Unicode MS" pitchFamily="34" charset="-122"/>
                <a:cs typeface="Arial Unicode MS" pitchFamily="34" charset="-122"/>
              </a:rPr>
              <a:t>Paragraph 10</a:t>
            </a:r>
          </a:p>
          <a:p>
            <a:pPr>
              <a:buNone/>
            </a:pPr>
            <a:r>
              <a:rPr lang="en-US" altLang="zh-CN" dirty="0" smtClean="0">
                <a:latin typeface="Arial Unicode MS" pitchFamily="34" charset="-122"/>
                <a:ea typeface="Arial Unicode MS" pitchFamily="34" charset="-122"/>
                <a:cs typeface="Arial Unicode MS" pitchFamily="34" charset="-122"/>
              </a:rPr>
              <a:t>  </a:t>
            </a:r>
            <a:r>
              <a:rPr lang="en-US" altLang="zh-CN" sz="2800" dirty="0" smtClean="0">
                <a:latin typeface="Arial Unicode MS" pitchFamily="34" charset="-122"/>
                <a:ea typeface="Arial Unicode MS" pitchFamily="34" charset="-122"/>
                <a:cs typeface="Arial Unicode MS" pitchFamily="34" charset="-122"/>
              </a:rPr>
              <a:t>No matter how much the Bureau prints, it isn’t actually considered part of the money supply until the Federal Reserve System calls for it. Money is actually created by the interaction of the demand for it, banks’ use of it, and the Federal Reserve’s supply and control of it. </a:t>
            </a:r>
          </a:p>
          <a:p>
            <a:pPr>
              <a:buNone/>
            </a:pPr>
            <a:r>
              <a:rPr lang="zh-CN" altLang="en-US" sz="2800" dirty="0" smtClean="0">
                <a:latin typeface="Arial Unicode MS" pitchFamily="34" charset="-122"/>
                <a:ea typeface="Arial Unicode MS" pitchFamily="34" charset="-122"/>
                <a:cs typeface="Arial Unicode MS" pitchFamily="34" charset="-122"/>
              </a:rPr>
              <a:t>  不管美国印钞局印出多少钞票，只有在美联储需要的时候，它们才被视作是货币供应的一部分。实际上，货币是通过对货币的需求、银行对货币的使用以及美联储对货币的供应和控制这三者的相互作用后才被创造出来。</a:t>
            </a:r>
            <a:endParaRPr lang="zh-CN" altLang="zh-CN" sz="2800" dirty="0" smtClean="0">
              <a:latin typeface="Arial Unicode MS" pitchFamily="34" charset="-122"/>
              <a:ea typeface="Arial Unicode MS" pitchFamily="34" charset="-122"/>
              <a:cs typeface="Arial Unicode MS" pitchFamily="34" charset="-122"/>
            </a:endParaRPr>
          </a:p>
          <a:p>
            <a:pPr>
              <a:buNone/>
            </a:pPr>
            <a:endParaRPr lang="en-US" altLang="zh-CN" dirty="0" smtClean="0"/>
          </a:p>
          <a:p>
            <a:pPr>
              <a:buNone/>
            </a:pPr>
            <a:endParaRPr lang="zh-CN" altLang="en-US" dirty="0"/>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a:xfrm>
            <a:off x="76200" y="609600"/>
            <a:ext cx="7772400" cy="83096"/>
          </a:xfrm>
        </p:spPr>
        <p:txBody>
          <a:bodyPr>
            <a:normAutofit fontScale="90000"/>
          </a:bodyPr>
          <a:lstStyle/>
          <a:p>
            <a:endParaRPr lang="zh-CN" altLang="en-US" dirty="0"/>
          </a:p>
        </p:txBody>
      </p:sp>
      <p:sp>
        <p:nvSpPr>
          <p:cNvPr id="3" name="内容占位符 2"/>
          <p:cNvSpPr>
            <a:spLocks noGrp="1"/>
          </p:cNvSpPr>
          <p:nvPr>
            <p:ph idx="1"/>
          </p:nvPr>
        </p:nvSpPr>
        <p:spPr>
          <a:xfrm>
            <a:off x="76200" y="836712"/>
            <a:ext cx="7772400" cy="5259288"/>
          </a:xfrm>
        </p:spPr>
        <p:txBody>
          <a:bodyPr/>
          <a:lstStyle/>
          <a:p>
            <a:pPr>
              <a:buNone/>
            </a:pPr>
            <a:r>
              <a:rPr lang="en-US" altLang="zh-CN" b="1" dirty="0" smtClean="0">
                <a:latin typeface="Arial Unicode MS" pitchFamily="34" charset="-122"/>
                <a:ea typeface="Arial Unicode MS" pitchFamily="34" charset="-122"/>
                <a:cs typeface="Arial Unicode MS" pitchFamily="34" charset="-122"/>
              </a:rPr>
              <a:t>Paragraph 11</a:t>
            </a:r>
          </a:p>
          <a:p>
            <a:pPr>
              <a:buNone/>
            </a:pPr>
            <a:r>
              <a:rPr lang="en-US" altLang="zh-CN" sz="2800" dirty="0" smtClean="0">
                <a:latin typeface="Arial Unicode MS" pitchFamily="34" charset="-122"/>
                <a:ea typeface="Arial Unicode MS" pitchFamily="34" charset="-122"/>
                <a:cs typeface="Arial Unicode MS" pitchFamily="34" charset="-122"/>
              </a:rPr>
              <a:t>transact  business------conduct or carry out one’s business</a:t>
            </a:r>
          </a:p>
          <a:p>
            <a:pPr>
              <a:buNone/>
            </a:pPr>
            <a:r>
              <a:rPr lang="en-US" altLang="zh-CN" sz="2800" dirty="0" smtClean="0">
                <a:latin typeface="Arial Unicode MS" pitchFamily="34" charset="-122"/>
                <a:ea typeface="Arial Unicode MS" pitchFamily="34" charset="-122"/>
                <a:cs typeface="Arial Unicode MS" pitchFamily="34" charset="-122"/>
              </a:rPr>
              <a:t>e.g. This would facilitate people to transact business across borders.</a:t>
            </a:r>
          </a:p>
          <a:p>
            <a:pPr>
              <a:buNone/>
            </a:pPr>
            <a:r>
              <a:rPr lang="zh-CN" altLang="en-US" sz="2800" dirty="0" smtClean="0">
                <a:latin typeface="Arial Unicode MS" pitchFamily="34" charset="-122"/>
                <a:ea typeface="Arial Unicode MS" pitchFamily="34" charset="-122"/>
                <a:cs typeface="Arial Unicode MS" pitchFamily="34" charset="-122"/>
              </a:rPr>
              <a:t>   这会便于人们跨境进行交易。</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a:buNone/>
            </a:pPr>
            <a:r>
              <a:rPr lang="en-US" altLang="zh-CN" sz="2800" dirty="0" smtClean="0">
                <a:latin typeface="Arial Unicode MS" pitchFamily="34" charset="-122"/>
                <a:ea typeface="Arial Unicode MS" pitchFamily="34" charset="-122"/>
                <a:cs typeface="Arial Unicode MS" pitchFamily="34" charset="-122"/>
              </a:rPr>
              <a:t>adjust------modify; adapt </a:t>
            </a:r>
          </a:p>
          <a:p>
            <a:pPr>
              <a:buNone/>
            </a:pPr>
            <a:r>
              <a:rPr lang="en-US" altLang="zh-CN" sz="2800" dirty="0" smtClean="0">
                <a:latin typeface="Arial Unicode MS" pitchFamily="34" charset="-122"/>
                <a:ea typeface="Arial Unicode MS" pitchFamily="34" charset="-122"/>
                <a:cs typeface="Arial Unicode MS" pitchFamily="34" charset="-122"/>
              </a:rPr>
              <a:t>e.g. We should adjust our teaching approach according to the needs of the students.</a:t>
            </a:r>
          </a:p>
          <a:p>
            <a:pPr>
              <a:buNone/>
            </a:pPr>
            <a:r>
              <a:rPr lang="en-US" altLang="zh-CN" sz="2800" dirty="0" smtClean="0">
                <a:latin typeface="Arial Unicode MS" pitchFamily="34" charset="-122"/>
                <a:ea typeface="Arial Unicode MS" pitchFamily="34" charset="-122"/>
                <a:cs typeface="Arial Unicode MS" pitchFamily="34" charset="-122"/>
              </a:rPr>
              <a:t>   </a:t>
            </a:r>
            <a:r>
              <a:rPr lang="zh-CN" altLang="en-US" sz="2800" dirty="0" smtClean="0">
                <a:latin typeface="Arial Unicode MS" pitchFamily="34" charset="-122"/>
                <a:ea typeface="Arial Unicode MS" pitchFamily="34" charset="-122"/>
                <a:cs typeface="Arial Unicode MS" pitchFamily="34" charset="-122"/>
              </a:rPr>
              <a:t>我们应该根据学生的需求调整我们的教学方法。</a:t>
            </a:r>
            <a:endParaRPr lang="en-US" altLang="zh-CN" sz="2800" dirty="0" smtClean="0">
              <a:latin typeface="Arial Unicode MS" pitchFamily="34" charset="-122"/>
              <a:ea typeface="Arial Unicode MS" pitchFamily="34" charset="-122"/>
              <a:cs typeface="Arial Unicode MS" pitchFamily="34" charset="-122"/>
            </a:endParaRPr>
          </a:p>
          <a:p>
            <a:pPr>
              <a:buNone/>
            </a:pPr>
            <a:r>
              <a:rPr lang="en-US" altLang="zh-CN" sz="2800" dirty="0" smtClean="0">
                <a:latin typeface="Arial Unicode MS" pitchFamily="34" charset="-122"/>
                <a:ea typeface="Arial Unicode MS" pitchFamily="34" charset="-122"/>
                <a:cs typeface="Arial Unicode MS" pitchFamily="34" charset="-122"/>
              </a:rPr>
              <a:t>   It takes me several months to adjust to the new environment.</a:t>
            </a:r>
          </a:p>
          <a:p>
            <a:pPr>
              <a:buNone/>
            </a:pPr>
            <a:r>
              <a:rPr lang="zh-CN" altLang="en-US" sz="2800" dirty="0" smtClean="0">
                <a:latin typeface="Arial Unicode MS" pitchFamily="34" charset="-122"/>
                <a:ea typeface="Arial Unicode MS" pitchFamily="34" charset="-122"/>
                <a:cs typeface="Arial Unicode MS" pitchFamily="34" charset="-122"/>
              </a:rPr>
              <a:t>   我花了几个月才适应新的环境。</a:t>
            </a:r>
            <a:endParaRPr lang="zh-CN" altLang="en-US" sz="2800" dirty="0">
              <a:latin typeface="Arial Unicode MS" pitchFamily="34" charset="-122"/>
              <a:ea typeface="Arial Unicode MS" pitchFamily="34" charset="-122"/>
              <a:cs typeface="Arial Unicode MS" pitchFamily="34" charset="-122"/>
            </a:endParaRP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a:xfrm>
            <a:off x="76200" y="609600"/>
            <a:ext cx="7772400" cy="83096"/>
          </a:xfrm>
        </p:spPr>
        <p:txBody>
          <a:bodyPr>
            <a:normAutofit fontScale="90000"/>
          </a:bodyPr>
          <a:lstStyle/>
          <a:p>
            <a:endParaRPr lang="zh-CN" altLang="en-US" dirty="0"/>
          </a:p>
        </p:txBody>
      </p:sp>
      <p:sp>
        <p:nvSpPr>
          <p:cNvPr id="3" name="内容占位符 2"/>
          <p:cNvSpPr>
            <a:spLocks noGrp="1"/>
          </p:cNvSpPr>
          <p:nvPr>
            <p:ph idx="1"/>
          </p:nvPr>
        </p:nvSpPr>
        <p:spPr>
          <a:xfrm>
            <a:off x="76200" y="836712"/>
            <a:ext cx="7772400" cy="5259288"/>
          </a:xfrm>
        </p:spPr>
        <p:txBody>
          <a:bodyPr/>
          <a:lstStyle/>
          <a:p>
            <a:pPr>
              <a:buNone/>
            </a:pPr>
            <a:r>
              <a:rPr lang="en-US" altLang="zh-CN" b="1" dirty="0" smtClean="0">
                <a:latin typeface="Arial Unicode MS" pitchFamily="34" charset="-122"/>
                <a:ea typeface="Arial Unicode MS" pitchFamily="34" charset="-122"/>
                <a:cs typeface="Arial Unicode MS" pitchFamily="34" charset="-122"/>
              </a:rPr>
              <a:t>Paragraph 12</a:t>
            </a:r>
          </a:p>
          <a:p>
            <a:pPr>
              <a:buNone/>
            </a:pPr>
            <a:r>
              <a:rPr lang="en-US" altLang="zh-CN" sz="2800" dirty="0" smtClean="0">
                <a:latin typeface="Arial Unicode MS" pitchFamily="34" charset="-122"/>
                <a:ea typeface="Arial Unicode MS" pitchFamily="34" charset="-122"/>
                <a:cs typeface="Arial Unicode MS" pitchFamily="34" charset="-122"/>
              </a:rPr>
              <a:t>  Your deposits are liabilities for the bank that holds them, because the bank will have to give your money back to you. </a:t>
            </a:r>
          </a:p>
          <a:p>
            <a:pPr>
              <a:buNone/>
            </a:pPr>
            <a:r>
              <a:rPr lang="en-US" altLang="zh-CN" sz="2800" dirty="0" smtClean="0">
                <a:latin typeface="Arial Unicode MS" pitchFamily="34" charset="-122"/>
                <a:ea typeface="Arial Unicode MS" pitchFamily="34" charset="-122"/>
                <a:cs typeface="Arial Unicode MS" pitchFamily="34" charset="-122"/>
              </a:rPr>
              <a:t>    </a:t>
            </a:r>
            <a:r>
              <a:rPr lang="zh-CN" altLang="en-US" sz="2800" dirty="0" smtClean="0">
                <a:latin typeface="Arial Unicode MS" pitchFamily="34" charset="-122"/>
                <a:ea typeface="Arial Unicode MS" pitchFamily="34" charset="-122"/>
                <a:cs typeface="Arial Unicode MS" pitchFamily="34" charset="-122"/>
              </a:rPr>
              <a:t>你在银行的存款对吸收该存款的银行来说是债务，因为银行将来得将钱还给你。</a:t>
            </a:r>
            <a:endParaRPr lang="zh-CN" altLang="en-US" sz="2800" dirty="0">
              <a:latin typeface="Arial Unicode MS" pitchFamily="34" charset="-122"/>
              <a:ea typeface="Arial Unicode MS" pitchFamily="34" charset="-122"/>
              <a:cs typeface="Arial Unicode MS" pitchFamily="34" charset="-122"/>
            </a:endParaRP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a:xfrm>
            <a:off x="76200" y="609600"/>
            <a:ext cx="7772400" cy="371128"/>
          </a:xfrm>
        </p:spPr>
        <p:txBody>
          <a:bodyPr>
            <a:normAutofit fontScale="90000"/>
          </a:bodyPr>
          <a:lstStyle/>
          <a:p>
            <a:endParaRPr lang="zh-CN" altLang="en-US" dirty="0"/>
          </a:p>
        </p:txBody>
      </p:sp>
      <p:sp>
        <p:nvSpPr>
          <p:cNvPr id="3" name="内容占位符 2"/>
          <p:cNvSpPr>
            <a:spLocks noGrp="1"/>
          </p:cNvSpPr>
          <p:nvPr>
            <p:ph idx="1"/>
          </p:nvPr>
        </p:nvSpPr>
        <p:spPr>
          <a:xfrm>
            <a:off x="76200" y="1124744"/>
            <a:ext cx="7772400" cy="4971256"/>
          </a:xfrm>
        </p:spPr>
        <p:txBody>
          <a:bodyPr/>
          <a:lstStyle/>
          <a:p>
            <a:pPr>
              <a:buNone/>
            </a:pPr>
            <a:r>
              <a:rPr lang="en-US" altLang="zh-CN" sz="2800" dirty="0" smtClean="0">
                <a:latin typeface="Arial Unicode MS" pitchFamily="34" charset="-122"/>
                <a:ea typeface="Arial Unicode MS" pitchFamily="34" charset="-122"/>
                <a:cs typeface="Arial Unicode MS" pitchFamily="34" charset="-122"/>
              </a:rPr>
              <a:t>on hand------readily available; needing to be dealt with; present</a:t>
            </a:r>
          </a:p>
          <a:p>
            <a:pPr>
              <a:buNone/>
            </a:pPr>
            <a:r>
              <a:rPr lang="en-US" altLang="zh-CN" sz="2800" dirty="0" smtClean="0">
                <a:latin typeface="Arial Unicode MS" pitchFamily="34" charset="-122"/>
                <a:ea typeface="Arial Unicode MS" pitchFamily="34" charset="-122"/>
                <a:cs typeface="Arial Unicode MS" pitchFamily="34" charset="-122"/>
              </a:rPr>
              <a:t> e.g. I don’t have a lot of cash on hand.</a:t>
            </a:r>
          </a:p>
          <a:p>
            <a:pPr>
              <a:buNone/>
            </a:pPr>
            <a:r>
              <a:rPr lang="en-US" altLang="zh-CN" sz="2800" dirty="0" smtClean="0">
                <a:latin typeface="Arial Unicode MS" pitchFamily="34" charset="-122"/>
                <a:ea typeface="Arial Unicode MS" pitchFamily="34" charset="-122"/>
                <a:cs typeface="Arial Unicode MS" pitchFamily="34" charset="-122"/>
              </a:rPr>
              <a:t>    </a:t>
            </a:r>
            <a:r>
              <a:rPr lang="zh-CN" altLang="en-US" sz="2800" dirty="0" smtClean="0">
                <a:latin typeface="Arial Unicode MS" pitchFamily="34" charset="-122"/>
                <a:ea typeface="Arial Unicode MS" pitchFamily="34" charset="-122"/>
                <a:cs typeface="Arial Unicode MS" pitchFamily="34" charset="-122"/>
              </a:rPr>
              <a:t> 我手头没有许多现金。</a:t>
            </a:r>
            <a:endParaRPr lang="en-US" altLang="zh-CN" sz="2800" dirty="0" smtClean="0">
              <a:latin typeface="Arial Unicode MS" pitchFamily="34" charset="-122"/>
              <a:ea typeface="Arial Unicode MS" pitchFamily="34" charset="-122"/>
              <a:cs typeface="Arial Unicode MS" pitchFamily="34" charset="-122"/>
            </a:endParaRPr>
          </a:p>
          <a:p>
            <a:pPr>
              <a:buNone/>
            </a:pPr>
            <a:r>
              <a:rPr lang="en-US" altLang="zh-CN" sz="2800" dirty="0" smtClean="0">
                <a:latin typeface="Arial Unicode MS" pitchFamily="34" charset="-122"/>
                <a:ea typeface="Arial Unicode MS" pitchFamily="34" charset="-122"/>
                <a:cs typeface="Arial Unicode MS" pitchFamily="34" charset="-122"/>
              </a:rPr>
              <a:t>  We have many urgent matters on hand.</a:t>
            </a:r>
          </a:p>
          <a:p>
            <a:pPr>
              <a:buNone/>
            </a:pPr>
            <a:r>
              <a:rPr lang="zh-CN" altLang="en-US" sz="2800" dirty="0" smtClean="0">
                <a:latin typeface="Arial Unicode MS" pitchFamily="34" charset="-122"/>
                <a:ea typeface="Arial Unicode MS" pitchFamily="34" charset="-122"/>
                <a:cs typeface="Arial Unicode MS" pitchFamily="34" charset="-122"/>
              </a:rPr>
              <a:t>    我们有许多亟待解决的事情。</a:t>
            </a:r>
            <a:endParaRPr lang="en-US" altLang="zh-CN" sz="2800" dirty="0" smtClean="0">
              <a:latin typeface="Arial Unicode MS" pitchFamily="34" charset="-122"/>
              <a:ea typeface="Arial Unicode MS" pitchFamily="34" charset="-122"/>
              <a:cs typeface="Arial Unicode MS" pitchFamily="34" charset="-122"/>
            </a:endParaRPr>
          </a:p>
          <a:p>
            <a:pPr>
              <a:buNone/>
            </a:pPr>
            <a:r>
              <a:rPr lang="zh-CN" altLang="en-US" sz="2800" dirty="0" smtClean="0">
                <a:latin typeface="Arial Unicode MS" pitchFamily="34" charset="-122"/>
                <a:ea typeface="Arial Unicode MS" pitchFamily="34" charset="-122"/>
                <a:cs typeface="Arial Unicode MS" pitchFamily="34" charset="-122"/>
              </a:rPr>
              <a:t>   </a:t>
            </a:r>
            <a:r>
              <a:rPr lang="en-US" altLang="zh-CN" sz="2800" dirty="0" smtClean="0">
                <a:latin typeface="Arial Unicode MS" pitchFamily="34" charset="-122"/>
                <a:ea typeface="Arial Unicode MS" pitchFamily="34" charset="-122"/>
                <a:cs typeface="Arial Unicode MS" pitchFamily="34" charset="-122"/>
              </a:rPr>
              <a:t>The mayor was on hand to answer all the questions raised by the citizens.</a:t>
            </a:r>
          </a:p>
          <a:p>
            <a:pPr>
              <a:buNone/>
            </a:pPr>
            <a:r>
              <a:rPr lang="zh-CN" altLang="en-US" sz="2800" dirty="0" smtClean="0">
                <a:latin typeface="Arial Unicode MS" pitchFamily="34" charset="-122"/>
                <a:ea typeface="Arial Unicode MS" pitchFamily="34" charset="-122"/>
                <a:cs typeface="Arial Unicode MS" pitchFamily="34" charset="-122"/>
              </a:rPr>
              <a:t>    市长亲临现场，回答市民的问题。</a:t>
            </a:r>
            <a:endParaRPr lang="en-US" altLang="zh-CN" sz="2800" dirty="0" smtClean="0">
              <a:latin typeface="Arial Unicode MS" pitchFamily="34" charset="-122"/>
              <a:ea typeface="Arial Unicode MS" pitchFamily="34" charset="-122"/>
              <a:cs typeface="Arial Unicode MS" pitchFamily="34" charset="-122"/>
            </a:endParaRPr>
          </a:p>
          <a:p>
            <a:pPr>
              <a:buNone/>
            </a:pPr>
            <a:endParaRPr lang="en-US" altLang="zh-CN" dirty="0" smtClean="0"/>
          </a:p>
          <a:p>
            <a:pPr>
              <a:buNone/>
            </a:pPr>
            <a:endParaRPr lang="zh-CN" altLang="en-US" dirty="0"/>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a:xfrm>
            <a:off x="76200" y="609600"/>
            <a:ext cx="7772400" cy="227112"/>
          </a:xfrm>
        </p:spPr>
        <p:txBody>
          <a:bodyPr>
            <a:normAutofit fontScale="90000"/>
          </a:bodyPr>
          <a:lstStyle/>
          <a:p>
            <a:endParaRPr lang="zh-CN" altLang="en-US" dirty="0"/>
          </a:p>
        </p:txBody>
      </p:sp>
      <p:sp>
        <p:nvSpPr>
          <p:cNvPr id="3" name="内容占位符 2"/>
          <p:cNvSpPr>
            <a:spLocks noGrp="1"/>
          </p:cNvSpPr>
          <p:nvPr>
            <p:ph idx="1"/>
          </p:nvPr>
        </p:nvSpPr>
        <p:spPr>
          <a:xfrm>
            <a:off x="76200" y="980728"/>
            <a:ext cx="7772400" cy="5616624"/>
          </a:xfrm>
        </p:spPr>
        <p:txBody>
          <a:bodyPr/>
          <a:lstStyle/>
          <a:p>
            <a:pPr>
              <a:buNone/>
            </a:pPr>
            <a:r>
              <a:rPr lang="en-US" altLang="zh-CN" sz="2800" dirty="0" smtClean="0">
                <a:latin typeface="Arial Unicode MS" pitchFamily="34" charset="-122"/>
                <a:ea typeface="Arial Unicode MS" pitchFamily="34" charset="-122"/>
                <a:cs typeface="Arial Unicode MS" pitchFamily="34" charset="-122"/>
              </a:rPr>
              <a:t>consist of ------be made up of, be composed of; include </a:t>
            </a:r>
          </a:p>
          <a:p>
            <a:pPr>
              <a:buNone/>
            </a:pPr>
            <a:r>
              <a:rPr lang="en-US" altLang="zh-CN" sz="2800" dirty="0" smtClean="0">
                <a:latin typeface="Arial Unicode MS" pitchFamily="34" charset="-122"/>
                <a:ea typeface="Arial Unicode MS" pitchFamily="34" charset="-122"/>
                <a:cs typeface="Arial Unicode MS" pitchFamily="34" charset="-122"/>
              </a:rPr>
              <a:t>e.g. The defense panel consists of five professors from different higher education institutions. </a:t>
            </a:r>
          </a:p>
          <a:p>
            <a:pPr>
              <a:buNone/>
            </a:pPr>
            <a:r>
              <a:rPr lang="zh-CN" altLang="en-US" sz="2800" dirty="0" smtClean="0">
                <a:latin typeface="Arial Unicode MS" pitchFamily="34" charset="-122"/>
                <a:ea typeface="Arial Unicode MS" pitchFamily="34" charset="-122"/>
                <a:cs typeface="Arial Unicode MS" pitchFamily="34" charset="-122"/>
              </a:rPr>
              <a:t>    答辩委员会由五位来自不同高校的教授组成。</a:t>
            </a:r>
            <a:endParaRPr lang="en-US" altLang="zh-CN" sz="2800" dirty="0" smtClean="0">
              <a:latin typeface="Arial Unicode MS" pitchFamily="34" charset="-122"/>
              <a:ea typeface="Arial Unicode MS" pitchFamily="34" charset="-122"/>
              <a:cs typeface="Arial Unicode MS" pitchFamily="34" charset="-122"/>
            </a:endParaRPr>
          </a:p>
          <a:p>
            <a:pPr>
              <a:buNone/>
            </a:pPr>
            <a:r>
              <a:rPr lang="zh-CN" altLang="en-US" sz="2800" i="1" dirty="0" smtClean="0">
                <a:latin typeface="Arial Unicode MS" pitchFamily="34" charset="-122"/>
                <a:ea typeface="Arial Unicode MS" pitchFamily="34" charset="-122"/>
                <a:cs typeface="Arial Unicode MS" pitchFamily="34" charset="-122"/>
              </a:rPr>
              <a:t>  </a:t>
            </a:r>
            <a:r>
              <a:rPr lang="en-US" altLang="zh-CN" sz="2800" dirty="0" smtClean="0">
                <a:latin typeface="Arial Unicode MS" pitchFamily="34" charset="-122"/>
                <a:ea typeface="Arial Unicode MS" pitchFamily="34" charset="-122"/>
                <a:cs typeface="Arial Unicode MS" pitchFamily="34" charset="-122"/>
              </a:rPr>
              <a:t>The main responsibilities of the Board of Directors consist of the longer-term planning of the School’s activities and its financial management.</a:t>
            </a:r>
          </a:p>
          <a:p>
            <a:pPr>
              <a:buNone/>
            </a:pPr>
            <a:r>
              <a:rPr lang="zh-CN" altLang="en-US" sz="2800" dirty="0" smtClean="0">
                <a:latin typeface="Arial Unicode MS" pitchFamily="34" charset="-122"/>
                <a:ea typeface="Arial Unicode MS" pitchFamily="34" charset="-122"/>
                <a:cs typeface="Arial Unicode MS" pitchFamily="34" charset="-122"/>
              </a:rPr>
              <a:t>    校董事会的主要职责包括制定学校活动长远规划和负责学校的财务管理。</a:t>
            </a:r>
            <a:endParaRPr lang="en-US" altLang="zh-CN" sz="2800" dirty="0" smtClean="0">
              <a:latin typeface="Arial Unicode MS" pitchFamily="34" charset="-122"/>
              <a:ea typeface="Arial Unicode MS" pitchFamily="34" charset="-122"/>
              <a:cs typeface="Arial Unicode MS" pitchFamily="34" charset="-122"/>
            </a:endParaRPr>
          </a:p>
          <a:p>
            <a:pPr>
              <a:buNone/>
            </a:pPr>
            <a:endParaRPr lang="zh-CN" altLang="en-US" sz="2800" dirty="0">
              <a:latin typeface="Arial Unicode MS" pitchFamily="34" charset="-122"/>
              <a:ea typeface="Arial Unicode MS" pitchFamily="34" charset="-122"/>
              <a:cs typeface="Arial Unicode MS" pitchFamily="34" charset="-122"/>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a:buNone/>
            </a:pPr>
            <a:r>
              <a:rPr lang="en-US" altLang="zh-CN" dirty="0" smtClean="0"/>
              <a:t> </a:t>
            </a:r>
            <a:r>
              <a:rPr lang="en-US" altLang="zh-CN" sz="2800" dirty="0" smtClean="0">
                <a:latin typeface="Arial Unicode MS" pitchFamily="34" charset="-122"/>
                <a:ea typeface="Arial Unicode MS" pitchFamily="34" charset="-122"/>
                <a:cs typeface="Arial Unicode MS" pitchFamily="34" charset="-122"/>
              </a:rPr>
              <a:t>2. Factors influencing interest rates</a:t>
            </a:r>
          </a:p>
          <a:p>
            <a:pPr>
              <a:buNone/>
            </a:pPr>
            <a:r>
              <a:rPr lang="en-US" altLang="zh-CN" sz="2800" dirty="0" smtClean="0">
                <a:latin typeface="Arial Unicode MS" pitchFamily="34" charset="-122"/>
                <a:ea typeface="Arial Unicode MS" pitchFamily="34" charset="-122"/>
                <a:cs typeface="Arial Unicode MS" pitchFamily="34" charset="-122"/>
              </a:rPr>
              <a:t>     - government’s monetary policy</a:t>
            </a:r>
          </a:p>
          <a:p>
            <a:pPr>
              <a:buNone/>
            </a:pPr>
            <a:r>
              <a:rPr lang="en-US" altLang="zh-CN" sz="2800" dirty="0" smtClean="0">
                <a:latin typeface="Arial Unicode MS" pitchFamily="34" charset="-122"/>
                <a:ea typeface="Arial Unicode MS" pitchFamily="34" charset="-122"/>
                <a:cs typeface="Arial Unicode MS" pitchFamily="34" charset="-122"/>
              </a:rPr>
              <a:t>     - market forces </a:t>
            </a:r>
          </a:p>
          <a:p>
            <a:pPr>
              <a:buNone/>
            </a:pPr>
            <a:r>
              <a:rPr lang="en-US" altLang="zh-CN" sz="2800" dirty="0" smtClean="0">
                <a:latin typeface="Arial Unicode MS" pitchFamily="34" charset="-122"/>
                <a:ea typeface="Arial Unicode MS" pitchFamily="34" charset="-122"/>
                <a:cs typeface="Arial Unicode MS" pitchFamily="34" charset="-122"/>
              </a:rPr>
              <a:t>     - economic conditions at large </a:t>
            </a:r>
          </a:p>
          <a:p>
            <a:pPr>
              <a:buNone/>
            </a:pPr>
            <a:r>
              <a:rPr lang="en-US" altLang="zh-CN" sz="2800" dirty="0" smtClean="0">
                <a:latin typeface="Arial Unicode MS" pitchFamily="34" charset="-122"/>
                <a:ea typeface="Arial Unicode MS" pitchFamily="34" charset="-122"/>
                <a:cs typeface="Arial Unicode MS" pitchFamily="34" charset="-122"/>
              </a:rPr>
              <a:t>     - the cost for money itself</a:t>
            </a:r>
            <a:endParaRPr lang="zh-CN" altLang="en-US" sz="2800" dirty="0">
              <a:latin typeface="Arial Unicode MS" pitchFamily="34" charset="-122"/>
              <a:ea typeface="Arial Unicode MS" pitchFamily="34" charset="-122"/>
              <a:cs typeface="Arial Unicode MS" pitchFamily="34" charset="-122"/>
            </a:endParaRPr>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a:xfrm>
            <a:off x="76200" y="609600"/>
            <a:ext cx="7772400" cy="83096"/>
          </a:xfrm>
        </p:spPr>
        <p:txBody>
          <a:bodyPr>
            <a:normAutofit fontScale="90000"/>
          </a:bodyPr>
          <a:lstStyle/>
          <a:p>
            <a:endParaRPr lang="zh-CN" altLang="en-US" dirty="0"/>
          </a:p>
        </p:txBody>
      </p:sp>
      <p:sp>
        <p:nvSpPr>
          <p:cNvPr id="3" name="内容占位符 2"/>
          <p:cNvSpPr>
            <a:spLocks noGrp="1"/>
          </p:cNvSpPr>
          <p:nvPr>
            <p:ph idx="1"/>
          </p:nvPr>
        </p:nvSpPr>
        <p:spPr>
          <a:xfrm>
            <a:off x="0" y="980728"/>
            <a:ext cx="7772400" cy="5259288"/>
          </a:xfrm>
        </p:spPr>
        <p:txBody>
          <a:bodyPr/>
          <a:lstStyle/>
          <a:p>
            <a:pPr>
              <a:buNone/>
            </a:pPr>
            <a:r>
              <a:rPr lang="en-US" altLang="zh-CN" b="1" dirty="0" smtClean="0">
                <a:latin typeface="Arial Unicode MS" pitchFamily="34" charset="-122"/>
                <a:ea typeface="Arial Unicode MS" pitchFamily="34" charset="-122"/>
                <a:cs typeface="Arial Unicode MS" pitchFamily="34" charset="-122"/>
              </a:rPr>
              <a:t>Paragraph</a:t>
            </a:r>
            <a:r>
              <a:rPr lang="en-US" altLang="zh-CN" dirty="0" smtClean="0"/>
              <a:t> </a:t>
            </a:r>
            <a:r>
              <a:rPr lang="en-US" altLang="zh-CN" dirty="0" smtClean="0">
                <a:latin typeface="Arial Unicode MS" pitchFamily="34" charset="-122"/>
                <a:ea typeface="Arial Unicode MS" pitchFamily="34" charset="-122"/>
                <a:cs typeface="Arial Unicode MS" pitchFamily="34" charset="-122"/>
              </a:rPr>
              <a:t>13</a:t>
            </a:r>
          </a:p>
          <a:p>
            <a:pPr>
              <a:buNone/>
            </a:pPr>
            <a:r>
              <a:rPr lang="en-US" altLang="zh-CN" sz="2800" dirty="0" smtClean="0">
                <a:latin typeface="Arial Unicode MS" pitchFamily="34" charset="-122"/>
                <a:ea typeface="Arial Unicode MS" pitchFamily="34" charset="-122"/>
                <a:cs typeface="Arial Unicode MS" pitchFamily="34" charset="-122"/>
              </a:rPr>
              <a:t>exceed------be</a:t>
            </a:r>
            <a:r>
              <a:rPr lang="zh-CN" altLang="en-US" sz="2800" dirty="0" smtClean="0">
                <a:latin typeface="Arial Unicode MS" pitchFamily="34" charset="-122"/>
                <a:ea typeface="Arial Unicode MS" pitchFamily="34" charset="-122"/>
                <a:cs typeface="Arial Unicode MS" pitchFamily="34" charset="-122"/>
              </a:rPr>
              <a:t> </a:t>
            </a:r>
            <a:r>
              <a:rPr lang="en-US" altLang="zh-CN" sz="2800" dirty="0" smtClean="0">
                <a:latin typeface="Arial Unicode MS" pitchFamily="34" charset="-122"/>
                <a:ea typeface="Arial Unicode MS" pitchFamily="34" charset="-122"/>
                <a:cs typeface="Arial Unicode MS" pitchFamily="34" charset="-122"/>
              </a:rPr>
              <a:t>greater in number or size; go beyond what is allowed or stipulated; surpass</a:t>
            </a:r>
          </a:p>
          <a:p>
            <a:pPr>
              <a:buNone/>
            </a:pPr>
            <a:r>
              <a:rPr lang="en-US" altLang="zh-CN" sz="2800" dirty="0" smtClean="0">
                <a:latin typeface="Arial Unicode MS" pitchFamily="34" charset="-122"/>
                <a:ea typeface="Arial Unicode MS" pitchFamily="34" charset="-122"/>
                <a:cs typeface="Arial Unicode MS" pitchFamily="34" charset="-122"/>
              </a:rPr>
              <a:t>  e.g. The amount of SDR’s that the designated member state is obliged to receive is specified by the IMF and cannot exceed the member state’s balance of payment deficit.</a:t>
            </a:r>
          </a:p>
          <a:p>
            <a:pPr>
              <a:buNone/>
            </a:pPr>
            <a:r>
              <a:rPr lang="en-US" altLang="zh-CN" sz="2800" dirty="0" smtClean="0">
                <a:latin typeface="Arial Unicode MS" pitchFamily="34" charset="-122"/>
                <a:ea typeface="Arial Unicode MS" pitchFamily="34" charset="-122"/>
                <a:cs typeface="Arial Unicode MS" pitchFamily="34" charset="-122"/>
              </a:rPr>
              <a:t>   </a:t>
            </a:r>
            <a:r>
              <a:rPr lang="zh-CN" altLang="en-US" sz="2800" dirty="0" smtClean="0">
                <a:latin typeface="Arial Unicode MS" pitchFamily="34" charset="-122"/>
                <a:ea typeface="Arial Unicode MS" pitchFamily="34" charset="-122"/>
                <a:cs typeface="Arial Unicode MS" pitchFamily="34" charset="-122"/>
              </a:rPr>
              <a:t>国际货币基金组织指定的成员国必须接受的特别提款权的数额由国际货币基金组织规定，并且不能超过该国的国际收支逆差额。</a:t>
            </a:r>
            <a:endParaRPr lang="en-US" altLang="zh-CN" sz="2800" dirty="0" smtClean="0">
              <a:latin typeface="Arial Unicode MS" pitchFamily="34" charset="-122"/>
              <a:ea typeface="Arial Unicode MS" pitchFamily="34" charset="-122"/>
              <a:cs typeface="Arial Unicode MS" pitchFamily="34" charset="-122"/>
            </a:endParaRP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a:buNone/>
            </a:pPr>
            <a:r>
              <a:rPr lang="zh-CN" altLang="en-US" sz="2800" dirty="0" smtClean="0">
                <a:latin typeface="Arial Unicode MS" pitchFamily="34" charset="-122"/>
                <a:ea typeface="Arial Unicode MS" pitchFamily="34" charset="-122"/>
                <a:cs typeface="Arial Unicode MS" pitchFamily="34" charset="-122"/>
              </a:rPr>
              <a:t>   </a:t>
            </a:r>
            <a:r>
              <a:rPr lang="en-US" altLang="zh-CN" sz="2800" dirty="0" smtClean="0">
                <a:latin typeface="Arial Unicode MS" pitchFamily="34" charset="-122"/>
                <a:ea typeface="Arial Unicode MS" pitchFamily="34" charset="-122"/>
                <a:cs typeface="Arial Unicode MS" pitchFamily="34" charset="-122"/>
              </a:rPr>
              <a:t>He was fined for exceeding the speed limit.</a:t>
            </a:r>
          </a:p>
          <a:p>
            <a:pPr>
              <a:buNone/>
            </a:pPr>
            <a:r>
              <a:rPr lang="zh-CN" altLang="en-US" sz="2800" dirty="0" smtClean="0">
                <a:latin typeface="Arial Unicode MS" pitchFamily="34" charset="-122"/>
                <a:ea typeface="Arial Unicode MS" pitchFamily="34" charset="-122"/>
                <a:cs typeface="Arial Unicode MS" pitchFamily="34" charset="-122"/>
              </a:rPr>
              <a:t>   他因驾车超速而被罚款。</a:t>
            </a:r>
            <a:endParaRPr lang="en-US" altLang="zh-CN" sz="2800" dirty="0" smtClean="0">
              <a:latin typeface="Arial Unicode MS" pitchFamily="34" charset="-122"/>
              <a:ea typeface="Arial Unicode MS" pitchFamily="34" charset="-122"/>
              <a:cs typeface="Arial Unicode MS" pitchFamily="34" charset="-122"/>
            </a:endParaRPr>
          </a:p>
          <a:p>
            <a:pPr>
              <a:buNone/>
            </a:pPr>
            <a:r>
              <a:rPr lang="en-US" altLang="zh-CN" sz="2800" dirty="0" smtClean="0">
                <a:latin typeface="Arial Unicode MS" pitchFamily="34" charset="-122"/>
                <a:ea typeface="Arial Unicode MS" pitchFamily="34" charset="-122"/>
                <a:cs typeface="Arial Unicode MS" pitchFamily="34" charset="-122"/>
              </a:rPr>
              <a:t>   In the international test, the Chinese students exceeded in math.</a:t>
            </a:r>
          </a:p>
          <a:p>
            <a:pPr>
              <a:buNone/>
            </a:pPr>
            <a:r>
              <a:rPr lang="zh-CN" altLang="en-US" sz="2800" dirty="0" smtClean="0">
                <a:latin typeface="Arial Unicode MS" pitchFamily="34" charset="-122"/>
                <a:ea typeface="Arial Unicode MS" pitchFamily="34" charset="-122"/>
                <a:cs typeface="Arial Unicode MS" pitchFamily="34" charset="-122"/>
              </a:rPr>
              <a:t>    在</a:t>
            </a:r>
            <a:r>
              <a:rPr lang="zh-CN" altLang="en-US" sz="2800" dirty="0" smtClean="0">
                <a:latin typeface="Arial Unicode MS" pitchFamily="34" charset="-122"/>
                <a:ea typeface="Arial Unicode MS" pitchFamily="34" charset="-122"/>
                <a:cs typeface="Arial Unicode MS" pitchFamily="34" charset="-122"/>
              </a:rPr>
              <a:t>国际比赛</a:t>
            </a:r>
            <a:r>
              <a:rPr lang="zh-CN" altLang="en-US" sz="2800" dirty="0" smtClean="0">
                <a:latin typeface="Arial Unicode MS" pitchFamily="34" charset="-122"/>
                <a:ea typeface="Arial Unicode MS" pitchFamily="34" charset="-122"/>
                <a:cs typeface="Arial Unicode MS" pitchFamily="34" charset="-122"/>
              </a:rPr>
              <a:t>中，中国学生在数学</a:t>
            </a:r>
            <a:r>
              <a:rPr lang="zh-CN" altLang="en-US" sz="2800" dirty="0" smtClean="0">
                <a:latin typeface="Arial Unicode MS" pitchFamily="34" charset="-122"/>
                <a:ea typeface="Arial Unicode MS" pitchFamily="34" charset="-122"/>
                <a:cs typeface="Arial Unicode MS" pitchFamily="34" charset="-122"/>
              </a:rPr>
              <a:t>方面独占鳌头。</a:t>
            </a:r>
            <a:endParaRPr lang="zh-CN" altLang="en-US" sz="2800" dirty="0"/>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a:xfrm>
            <a:off x="76200" y="609600"/>
            <a:ext cx="7772400" cy="83096"/>
          </a:xfrm>
        </p:spPr>
        <p:txBody>
          <a:bodyPr>
            <a:normAutofit fontScale="90000"/>
          </a:bodyPr>
          <a:lstStyle/>
          <a:p>
            <a:endParaRPr lang="zh-CN" altLang="en-US" dirty="0"/>
          </a:p>
        </p:txBody>
      </p:sp>
      <p:sp>
        <p:nvSpPr>
          <p:cNvPr id="3" name="内容占位符 2"/>
          <p:cNvSpPr>
            <a:spLocks noGrp="1"/>
          </p:cNvSpPr>
          <p:nvPr>
            <p:ph idx="1"/>
          </p:nvPr>
        </p:nvSpPr>
        <p:spPr>
          <a:xfrm>
            <a:off x="76200" y="836712"/>
            <a:ext cx="7772400" cy="5259288"/>
          </a:xfrm>
        </p:spPr>
        <p:txBody>
          <a:bodyPr/>
          <a:lstStyle/>
          <a:p>
            <a:pPr>
              <a:buNone/>
            </a:pPr>
            <a:r>
              <a:rPr lang="en-US" altLang="zh-CN" b="1" dirty="0" smtClean="0">
                <a:latin typeface="Arial Unicode MS" pitchFamily="34" charset="-122"/>
                <a:ea typeface="Arial Unicode MS" pitchFamily="34" charset="-122"/>
                <a:cs typeface="Arial Unicode MS" pitchFamily="34" charset="-122"/>
              </a:rPr>
              <a:t>Paragraph 14</a:t>
            </a:r>
          </a:p>
          <a:p>
            <a:pPr>
              <a:buNone/>
            </a:pPr>
            <a:r>
              <a:rPr lang="en-US" altLang="zh-CN" sz="2800" dirty="0" smtClean="0">
                <a:latin typeface="Arial Unicode MS" pitchFamily="34" charset="-122"/>
                <a:ea typeface="Arial Unicode MS" pitchFamily="34" charset="-122"/>
                <a:cs typeface="Arial Unicode MS" pitchFamily="34" charset="-122"/>
              </a:rPr>
              <a:t>accessible-------be easily obtained</a:t>
            </a:r>
          </a:p>
          <a:p>
            <a:pPr>
              <a:buNone/>
            </a:pPr>
            <a:r>
              <a:rPr lang="en-US" altLang="zh-CN" sz="2800" dirty="0" smtClean="0">
                <a:latin typeface="Arial Unicode MS" pitchFamily="34" charset="-122"/>
                <a:ea typeface="Arial Unicode MS" pitchFamily="34" charset="-122"/>
                <a:cs typeface="Arial Unicode MS" pitchFamily="34" charset="-122"/>
              </a:rPr>
              <a:t>e.g. The government is making every effort to make learning opportunities accessible to those young people living in the rural countryside.</a:t>
            </a:r>
          </a:p>
          <a:p>
            <a:pPr>
              <a:buNone/>
            </a:pPr>
            <a:r>
              <a:rPr lang="en-US" altLang="zh-CN" sz="2800" dirty="0" smtClean="0">
                <a:latin typeface="Arial Unicode MS" pitchFamily="34" charset="-122"/>
                <a:ea typeface="Arial Unicode MS" pitchFamily="34" charset="-122"/>
                <a:cs typeface="Arial Unicode MS" pitchFamily="34" charset="-122"/>
              </a:rPr>
              <a:t>   </a:t>
            </a:r>
            <a:r>
              <a:rPr lang="zh-CN" altLang="en-US" sz="2800" dirty="0" smtClean="0">
                <a:latin typeface="Arial Unicode MS" pitchFamily="34" charset="-122"/>
                <a:ea typeface="Arial Unicode MS" pitchFamily="34" charset="-122"/>
                <a:cs typeface="Arial Unicode MS" pitchFamily="34" charset="-122"/>
              </a:rPr>
              <a:t>政府正竭尽全力让农村的年青人有更多的学习机会。</a:t>
            </a:r>
            <a:endParaRPr lang="en-US" altLang="zh-CN" sz="2800" dirty="0" smtClean="0">
              <a:latin typeface="Arial Unicode MS" pitchFamily="34" charset="-122"/>
              <a:ea typeface="Arial Unicode MS" pitchFamily="34" charset="-122"/>
              <a:cs typeface="Arial Unicode MS" pitchFamily="34" charset="-122"/>
            </a:endParaRPr>
          </a:p>
          <a:p>
            <a:pPr>
              <a:buNone/>
            </a:pPr>
            <a:endParaRPr lang="zh-CN" altLang="en-US" dirty="0"/>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a:xfrm>
            <a:off x="76200" y="609600"/>
            <a:ext cx="7772400" cy="371128"/>
          </a:xfrm>
        </p:spPr>
        <p:txBody>
          <a:bodyPr>
            <a:normAutofit fontScale="90000"/>
          </a:bodyPr>
          <a:lstStyle/>
          <a:p>
            <a:endParaRPr lang="zh-CN" altLang="en-US" dirty="0"/>
          </a:p>
        </p:txBody>
      </p:sp>
      <p:sp>
        <p:nvSpPr>
          <p:cNvPr id="3" name="内容占位符 2"/>
          <p:cNvSpPr>
            <a:spLocks noGrp="1"/>
          </p:cNvSpPr>
          <p:nvPr>
            <p:ph idx="1"/>
          </p:nvPr>
        </p:nvSpPr>
        <p:spPr>
          <a:xfrm>
            <a:off x="76200" y="1340768"/>
            <a:ext cx="7772400" cy="4755232"/>
          </a:xfrm>
        </p:spPr>
        <p:txBody>
          <a:bodyPr/>
          <a:lstStyle/>
          <a:p>
            <a:pPr>
              <a:buNone/>
            </a:pPr>
            <a:r>
              <a:rPr lang="en-US" altLang="zh-CN" sz="2800" dirty="0" smtClean="0">
                <a:latin typeface="Arial Unicode MS" pitchFamily="34" charset="-122"/>
                <a:ea typeface="Arial Unicode MS" pitchFamily="34" charset="-122"/>
                <a:cs typeface="Arial Unicode MS" pitchFamily="34" charset="-122"/>
              </a:rPr>
              <a:t>have access to-------have the right or opportunity to use </a:t>
            </a:r>
            <a:r>
              <a:rPr lang="en-US" altLang="zh-CN" sz="2800" dirty="0" err="1" smtClean="0">
                <a:latin typeface="Arial Unicode MS" pitchFamily="34" charset="-122"/>
                <a:ea typeface="Arial Unicode MS" pitchFamily="34" charset="-122"/>
                <a:cs typeface="Arial Unicode MS" pitchFamily="34" charset="-122"/>
              </a:rPr>
              <a:t>sth</a:t>
            </a:r>
            <a:r>
              <a:rPr lang="en-US" altLang="zh-CN" sz="2800" dirty="0" smtClean="0">
                <a:latin typeface="Arial Unicode MS" pitchFamily="34" charset="-122"/>
                <a:ea typeface="Arial Unicode MS" pitchFamily="34" charset="-122"/>
                <a:cs typeface="Arial Unicode MS" pitchFamily="34" charset="-122"/>
              </a:rPr>
              <a:t>.</a:t>
            </a:r>
          </a:p>
          <a:p>
            <a:pPr>
              <a:buNone/>
            </a:pPr>
            <a:r>
              <a:rPr lang="en-US" altLang="zh-CN" sz="2800" dirty="0" smtClean="0">
                <a:latin typeface="Arial Unicode MS" pitchFamily="34" charset="-122"/>
                <a:ea typeface="Arial Unicode MS" pitchFamily="34" charset="-122"/>
                <a:cs typeface="Arial Unicode MS" pitchFamily="34" charset="-122"/>
              </a:rPr>
              <a:t>   The ability of banks to expand into new markets through de novo branching or interstate merger has had a very positive effect on access to financial services. </a:t>
            </a:r>
          </a:p>
          <a:p>
            <a:pPr>
              <a:buNone/>
            </a:pPr>
            <a:r>
              <a:rPr lang="en-US" altLang="zh-CN" sz="2800" dirty="0" smtClean="0">
                <a:latin typeface="Arial Unicode MS" pitchFamily="34" charset="-122"/>
                <a:ea typeface="Arial Unicode MS" pitchFamily="34" charset="-122"/>
                <a:cs typeface="Arial Unicode MS" pitchFamily="34" charset="-122"/>
              </a:rPr>
              <a:t>   </a:t>
            </a:r>
            <a:r>
              <a:rPr lang="zh-CN" altLang="en-US" sz="2800" dirty="0" smtClean="0">
                <a:latin typeface="Arial Unicode MS" pitchFamily="34" charset="-122"/>
                <a:ea typeface="Arial Unicode MS" pitchFamily="34" charset="-122"/>
                <a:cs typeface="Arial Unicode MS" pitchFamily="34" charset="-122"/>
              </a:rPr>
              <a:t>银行通过建立全新的分行或是进行州际间的银行兼并能够拓展新的市场，这对客户获得金融服务有着积极的影响。</a:t>
            </a:r>
            <a:endParaRPr lang="en-US" altLang="zh-CN" sz="2800" dirty="0" smtClean="0">
              <a:latin typeface="Arial Unicode MS" pitchFamily="34" charset="-122"/>
              <a:ea typeface="Arial Unicode MS" pitchFamily="34" charset="-122"/>
              <a:cs typeface="Arial Unicode MS" pitchFamily="34" charset="-122"/>
            </a:endParaRPr>
          </a:p>
          <a:p>
            <a:pPr>
              <a:buNone/>
            </a:pPr>
            <a:endParaRPr lang="en-US" altLang="zh-CN" dirty="0" smtClean="0"/>
          </a:p>
          <a:p>
            <a:pPr>
              <a:buNone/>
            </a:pPr>
            <a:endParaRPr lang="en-US" altLang="zh-CN" dirty="0" smtClean="0"/>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a:xfrm>
            <a:off x="76200" y="609600"/>
            <a:ext cx="7772400" cy="371128"/>
          </a:xfrm>
        </p:spPr>
        <p:txBody>
          <a:bodyPr>
            <a:normAutofit fontScale="90000"/>
          </a:bodyPr>
          <a:lstStyle/>
          <a:p>
            <a:endParaRPr lang="zh-CN" altLang="en-US" dirty="0"/>
          </a:p>
        </p:txBody>
      </p:sp>
      <p:sp>
        <p:nvSpPr>
          <p:cNvPr id="3" name="内容占位符 2"/>
          <p:cNvSpPr>
            <a:spLocks noGrp="1"/>
          </p:cNvSpPr>
          <p:nvPr>
            <p:ph idx="1"/>
          </p:nvPr>
        </p:nvSpPr>
        <p:spPr>
          <a:xfrm>
            <a:off x="251520" y="1340768"/>
            <a:ext cx="7632848" cy="4827240"/>
          </a:xfrm>
        </p:spPr>
        <p:txBody>
          <a:bodyPr/>
          <a:lstStyle/>
          <a:p>
            <a:pPr>
              <a:buNone/>
            </a:pPr>
            <a:r>
              <a:rPr lang="en-US" altLang="zh-CN" sz="2800" dirty="0" smtClean="0">
                <a:latin typeface="Arial Unicode MS" pitchFamily="34" charset="-122"/>
                <a:ea typeface="Arial Unicode MS" pitchFamily="34" charset="-122"/>
                <a:cs typeface="Arial Unicode MS" pitchFamily="34" charset="-122"/>
              </a:rPr>
              <a:t>tend to------be liable to</a:t>
            </a:r>
          </a:p>
          <a:p>
            <a:pPr>
              <a:buNone/>
            </a:pPr>
            <a:r>
              <a:rPr lang="en-US" altLang="zh-CN" sz="2800" dirty="0" smtClean="0">
                <a:latin typeface="Arial Unicode MS" pitchFamily="34" charset="-122"/>
                <a:ea typeface="Arial Unicode MS" pitchFamily="34" charset="-122"/>
                <a:cs typeface="Arial Unicode MS" pitchFamily="34" charset="-122"/>
              </a:rPr>
              <a:t>e.g. Trust products sold by banks tend to be confused with a less risky kind of WMP(Wealth Management Project): bank products packaged by trusts.</a:t>
            </a:r>
          </a:p>
          <a:p>
            <a:pPr>
              <a:buNone/>
            </a:pPr>
            <a:r>
              <a:rPr lang="en-US" altLang="zh-CN" sz="2800" dirty="0" smtClean="0">
                <a:latin typeface="Arial Unicode MS" pitchFamily="34" charset="-122"/>
                <a:ea typeface="Arial Unicode MS" pitchFamily="34" charset="-122"/>
                <a:cs typeface="Arial Unicode MS" pitchFamily="34" charset="-122"/>
              </a:rPr>
              <a:t>    </a:t>
            </a:r>
            <a:r>
              <a:rPr lang="zh-CN" altLang="en-US" sz="2800" dirty="0" smtClean="0">
                <a:latin typeface="Arial Unicode MS" pitchFamily="34" charset="-122"/>
                <a:ea typeface="Arial Unicode MS" pitchFamily="34" charset="-122"/>
                <a:cs typeface="Arial Unicode MS" pitchFamily="34" charset="-122"/>
              </a:rPr>
              <a:t>由银行销售的信托产品往往会和另一种风险较小的理财产品混淆起来：被信托包装的银行产品。</a:t>
            </a:r>
            <a:endParaRPr lang="zh-CN" altLang="en-US" sz="2800" dirty="0">
              <a:latin typeface="Arial Unicode MS" pitchFamily="34" charset="-122"/>
              <a:ea typeface="Arial Unicode MS" pitchFamily="34" charset="-122"/>
              <a:cs typeface="Arial Unicode MS" pitchFamily="34" charset="-122"/>
            </a:endParaRP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a:xfrm>
            <a:off x="76200" y="609600"/>
            <a:ext cx="7772400" cy="83096"/>
          </a:xfrm>
        </p:spPr>
        <p:txBody>
          <a:bodyPr>
            <a:normAutofit fontScale="90000"/>
          </a:bodyPr>
          <a:lstStyle/>
          <a:p>
            <a:endParaRPr lang="zh-CN" altLang="en-US" dirty="0"/>
          </a:p>
        </p:txBody>
      </p:sp>
      <p:sp>
        <p:nvSpPr>
          <p:cNvPr id="3" name="内容占位符 2"/>
          <p:cNvSpPr>
            <a:spLocks noGrp="1"/>
          </p:cNvSpPr>
          <p:nvPr>
            <p:ph idx="1"/>
          </p:nvPr>
        </p:nvSpPr>
        <p:spPr>
          <a:xfrm>
            <a:off x="76200" y="548680"/>
            <a:ext cx="7772400" cy="5976664"/>
          </a:xfrm>
        </p:spPr>
        <p:txBody>
          <a:bodyPr>
            <a:normAutofit/>
          </a:bodyPr>
          <a:lstStyle/>
          <a:p>
            <a:pPr>
              <a:buNone/>
            </a:pPr>
            <a:r>
              <a:rPr lang="en-US" altLang="zh-CN" b="1" dirty="0" smtClean="0">
                <a:latin typeface="Arial Unicode MS" pitchFamily="34" charset="-122"/>
                <a:ea typeface="Arial Unicode MS" pitchFamily="34" charset="-122"/>
                <a:cs typeface="Arial Unicode MS" pitchFamily="34" charset="-122"/>
              </a:rPr>
              <a:t>Paragraph 16</a:t>
            </a:r>
          </a:p>
          <a:p>
            <a:pPr>
              <a:buNone/>
            </a:pPr>
            <a:r>
              <a:rPr lang="en-US" altLang="zh-CN" dirty="0" smtClean="0">
                <a:latin typeface="Arial Unicode MS" pitchFamily="34" charset="-122"/>
                <a:ea typeface="Arial Unicode MS" pitchFamily="34" charset="-122"/>
                <a:cs typeface="Arial Unicode MS" pitchFamily="34" charset="-122"/>
              </a:rPr>
              <a:t>be likely to------probably</a:t>
            </a:r>
          </a:p>
          <a:p>
            <a:pPr>
              <a:buNone/>
            </a:pPr>
            <a:r>
              <a:rPr lang="en-US" altLang="zh-CN" dirty="0" smtClean="0">
                <a:latin typeface="Arial Unicode MS" pitchFamily="34" charset="-122"/>
                <a:ea typeface="Arial Unicode MS" pitchFamily="34" charset="-122"/>
                <a:cs typeface="Arial Unicode MS" pitchFamily="34" charset="-122"/>
              </a:rPr>
              <a:t>e.g. </a:t>
            </a:r>
            <a:r>
              <a:rPr lang="en-US" altLang="zh-CN" sz="2800" dirty="0" smtClean="0">
                <a:latin typeface="Arial Unicode MS" pitchFamily="34" charset="-122"/>
                <a:ea typeface="Arial Unicode MS" pitchFamily="34" charset="-122"/>
                <a:cs typeface="Arial Unicode MS" pitchFamily="34" charset="-122"/>
              </a:rPr>
              <a:t>The more money the owners have invested in a company in relation to the amount of money the company has borrowed, the less likely the company is to go bankrupt if time gets tough—the economy slows down, for example</a:t>
            </a:r>
            <a:r>
              <a:rPr lang="en-US" altLang="zh-CN" dirty="0" smtClean="0">
                <a:latin typeface="Arial Unicode MS" pitchFamily="34" charset="-122"/>
                <a:ea typeface="Arial Unicode MS" pitchFamily="34" charset="-122"/>
                <a:cs typeface="Arial Unicode MS" pitchFamily="34" charset="-122"/>
              </a:rPr>
              <a:t>.</a:t>
            </a:r>
          </a:p>
          <a:p>
            <a:pPr>
              <a:buNone/>
            </a:pPr>
            <a:r>
              <a:rPr lang="zh-CN" altLang="en-US" dirty="0" smtClean="0">
                <a:latin typeface="Arial Unicode MS" pitchFamily="34" charset="-122"/>
                <a:ea typeface="Arial Unicode MS" pitchFamily="34" charset="-122"/>
                <a:cs typeface="Arial Unicode MS" pitchFamily="34" charset="-122"/>
              </a:rPr>
              <a:t>   相对于公司所借的资金</a:t>
            </a:r>
            <a:r>
              <a:rPr lang="en-US" altLang="zh-CN" dirty="0" smtClean="0">
                <a:latin typeface="Arial Unicode MS" pitchFamily="34" charset="-122"/>
                <a:ea typeface="Arial Unicode MS" pitchFamily="34" charset="-122"/>
                <a:cs typeface="Arial Unicode MS" pitchFamily="34" charset="-122"/>
              </a:rPr>
              <a:t>,</a:t>
            </a:r>
            <a:r>
              <a:rPr lang="zh-CN" altLang="en-US" dirty="0" smtClean="0">
                <a:latin typeface="Arial Unicode MS" pitchFamily="34" charset="-122"/>
                <a:ea typeface="Arial Unicode MS" pitchFamily="34" charset="-122"/>
                <a:cs typeface="Arial Unicode MS" pitchFamily="34" charset="-122"/>
              </a:rPr>
              <a:t>其拥有者投入公司的资金越多，它就越不可能会因为时事不佳，如经济增长放缓，而遭遇破产。</a:t>
            </a:r>
            <a:endParaRPr lang="zh-CN" altLang="en-US" dirty="0">
              <a:latin typeface="Arial Unicode MS" pitchFamily="34" charset="-122"/>
              <a:ea typeface="Arial Unicode MS" pitchFamily="34" charset="-122"/>
              <a:cs typeface="Arial Unicode MS" pitchFamily="34" charset="-122"/>
            </a:endParaRP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a:xfrm>
            <a:off x="76200" y="609600"/>
            <a:ext cx="7772400" cy="83096"/>
          </a:xfrm>
        </p:spPr>
        <p:txBody>
          <a:bodyPr>
            <a:normAutofit fontScale="90000"/>
          </a:bodyPr>
          <a:lstStyle/>
          <a:p>
            <a:endParaRPr lang="zh-CN" altLang="en-US" dirty="0"/>
          </a:p>
        </p:txBody>
      </p:sp>
      <p:sp>
        <p:nvSpPr>
          <p:cNvPr id="3" name="内容占位符 2"/>
          <p:cNvSpPr>
            <a:spLocks noGrp="1"/>
          </p:cNvSpPr>
          <p:nvPr>
            <p:ph idx="1"/>
          </p:nvPr>
        </p:nvSpPr>
        <p:spPr>
          <a:xfrm>
            <a:off x="76200" y="836712"/>
            <a:ext cx="7772400" cy="5259288"/>
          </a:xfrm>
        </p:spPr>
        <p:txBody>
          <a:bodyPr/>
          <a:lstStyle/>
          <a:p>
            <a:pPr>
              <a:buNone/>
            </a:pPr>
            <a:r>
              <a:rPr lang="en-US" altLang="zh-CN" b="1" dirty="0" smtClean="0">
                <a:latin typeface="Arial Unicode MS" pitchFamily="34" charset="-122"/>
                <a:ea typeface="Arial Unicode MS" pitchFamily="34" charset="-122"/>
                <a:cs typeface="Arial Unicode MS" pitchFamily="34" charset="-122"/>
              </a:rPr>
              <a:t>Paragraph 17</a:t>
            </a:r>
          </a:p>
          <a:p>
            <a:pPr>
              <a:buNone/>
            </a:pPr>
            <a:r>
              <a:rPr lang="en-US" altLang="zh-CN" sz="2800" dirty="0" smtClean="0">
                <a:latin typeface="Arial Unicode MS" pitchFamily="34" charset="-122"/>
                <a:ea typeface="Arial Unicode MS" pitchFamily="34" charset="-122"/>
                <a:cs typeface="Arial Unicode MS" pitchFamily="34" charset="-122"/>
              </a:rPr>
              <a:t>at large------as a whole , in general</a:t>
            </a:r>
          </a:p>
          <a:p>
            <a:pPr>
              <a:buNone/>
            </a:pPr>
            <a:r>
              <a:rPr lang="en-US" altLang="zh-CN" sz="2800" dirty="0" smtClean="0">
                <a:latin typeface="Arial Unicode MS" pitchFamily="34" charset="-122"/>
                <a:ea typeface="Arial Unicode MS" pitchFamily="34" charset="-122"/>
                <a:cs typeface="Arial Unicode MS" pitchFamily="34" charset="-122"/>
              </a:rPr>
              <a:t>e.g. Students and parents felt at large that the students received more individualized attention at the charter school than they did at their previous school.</a:t>
            </a:r>
          </a:p>
          <a:p>
            <a:pPr>
              <a:buNone/>
            </a:pPr>
            <a:r>
              <a:rPr lang="en-US" altLang="zh-CN" sz="2800" dirty="0" smtClean="0">
                <a:latin typeface="Arial Unicode MS" pitchFamily="34" charset="-122"/>
                <a:ea typeface="Arial Unicode MS" pitchFamily="34" charset="-122"/>
                <a:cs typeface="Arial Unicode MS" pitchFamily="34" charset="-122"/>
              </a:rPr>
              <a:t>    </a:t>
            </a:r>
            <a:r>
              <a:rPr lang="zh-CN" altLang="en-US" sz="2800" dirty="0" smtClean="0">
                <a:latin typeface="Arial Unicode MS" pitchFamily="34" charset="-122"/>
                <a:ea typeface="Arial Unicode MS" pitchFamily="34" charset="-122"/>
                <a:cs typeface="Arial Unicode MS" pitchFamily="34" charset="-122"/>
              </a:rPr>
              <a:t>总的来说，学生和家长觉得与他们先前的学校相比，学生在公立特许学校得到了更多个性化的关注。</a:t>
            </a:r>
            <a:endParaRPr lang="en-US" altLang="zh-CN" sz="2800" dirty="0" smtClean="0">
              <a:latin typeface="Arial Unicode MS" pitchFamily="34" charset="-122"/>
              <a:ea typeface="Arial Unicode MS" pitchFamily="34" charset="-122"/>
              <a:cs typeface="Arial Unicode MS" pitchFamily="34" charset="-122"/>
            </a:endParaRPr>
          </a:p>
          <a:p>
            <a:pPr>
              <a:buNone/>
            </a:pPr>
            <a:endParaRPr lang="en-US" altLang="zh-CN" dirty="0" smtClean="0"/>
          </a:p>
          <a:p>
            <a:pPr>
              <a:buNone/>
            </a:pPr>
            <a:endParaRPr lang="en-US" altLang="zh-CN" dirty="0" smtClean="0"/>
          </a:p>
          <a:p>
            <a:pPr>
              <a:buNone/>
            </a:pPr>
            <a:endParaRPr lang="zh-CN" altLang="en-US" dirty="0"/>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a:xfrm flipV="1">
            <a:off x="76200" y="548680"/>
            <a:ext cx="7772400" cy="60920"/>
          </a:xfrm>
        </p:spPr>
        <p:txBody>
          <a:bodyPr>
            <a:normAutofit fontScale="90000"/>
          </a:bodyPr>
          <a:lstStyle/>
          <a:p>
            <a:endParaRPr lang="zh-CN" altLang="en-US" dirty="0"/>
          </a:p>
        </p:txBody>
      </p:sp>
      <p:sp>
        <p:nvSpPr>
          <p:cNvPr id="3" name="内容占位符 2"/>
          <p:cNvSpPr>
            <a:spLocks noGrp="1"/>
          </p:cNvSpPr>
          <p:nvPr>
            <p:ph idx="1"/>
          </p:nvPr>
        </p:nvSpPr>
        <p:spPr>
          <a:xfrm>
            <a:off x="76200" y="836712"/>
            <a:ext cx="7772400" cy="5259288"/>
          </a:xfrm>
        </p:spPr>
        <p:txBody>
          <a:bodyPr/>
          <a:lstStyle/>
          <a:p>
            <a:pPr>
              <a:buNone/>
            </a:pPr>
            <a:r>
              <a:rPr lang="en-US" altLang="zh-CN" sz="2800" dirty="0" smtClean="0">
                <a:latin typeface="Arial Unicode MS" pitchFamily="34" charset="-122"/>
                <a:ea typeface="Arial Unicode MS" pitchFamily="34" charset="-122"/>
                <a:cs typeface="Arial Unicode MS" pitchFamily="34" charset="-122"/>
              </a:rPr>
              <a:t>In this(that) regard—in connection with the point previously mentioned</a:t>
            </a:r>
          </a:p>
          <a:p>
            <a:pPr>
              <a:buNone/>
            </a:pPr>
            <a:r>
              <a:rPr lang="en-US" altLang="zh-CN" sz="2800" dirty="0" smtClean="0">
                <a:latin typeface="Arial Unicode MS" pitchFamily="34" charset="-122"/>
                <a:ea typeface="Arial Unicode MS" pitchFamily="34" charset="-122"/>
                <a:cs typeface="Arial Unicode MS" pitchFamily="34" charset="-122"/>
              </a:rPr>
              <a:t>e.g. In this regard there is growing recognition of the positive contribution of private employment agencies to job creation, employment flexibility. </a:t>
            </a:r>
          </a:p>
          <a:p>
            <a:pPr>
              <a:buNone/>
            </a:pPr>
            <a:r>
              <a:rPr lang="en-US" altLang="zh-CN" sz="2800" dirty="0" smtClean="0">
                <a:latin typeface="Arial Unicode MS" pitchFamily="34" charset="-122"/>
                <a:ea typeface="Arial Unicode MS" pitchFamily="34" charset="-122"/>
                <a:cs typeface="Arial Unicode MS" pitchFamily="34" charset="-122"/>
              </a:rPr>
              <a:t>    </a:t>
            </a:r>
            <a:r>
              <a:rPr lang="zh-CN" altLang="en-US" sz="2800" dirty="0" smtClean="0">
                <a:latin typeface="Arial Unicode MS" pitchFamily="34" charset="-122"/>
                <a:ea typeface="Arial Unicode MS" pitchFamily="34" charset="-122"/>
                <a:cs typeface="Arial Unicode MS" pitchFamily="34" charset="-122"/>
              </a:rPr>
              <a:t>在这一方面，私人职业中介机构在创造就业岗位、灵活就业方面做出的积极</a:t>
            </a:r>
            <a:r>
              <a:rPr lang="zh-CN" altLang="en-US" sz="2800" dirty="0" smtClean="0">
                <a:latin typeface="Arial Unicode MS" pitchFamily="34" charset="-122"/>
                <a:ea typeface="Arial Unicode MS" pitchFamily="34" charset="-122"/>
                <a:cs typeface="Arial Unicode MS" pitchFamily="34" charset="-122"/>
              </a:rPr>
              <a:t>贡献，得到</a:t>
            </a:r>
            <a:r>
              <a:rPr lang="zh-CN" altLang="en-US" sz="2800" dirty="0" smtClean="0">
                <a:latin typeface="Arial Unicode MS" pitchFamily="34" charset="-122"/>
                <a:ea typeface="Arial Unicode MS" pitchFamily="34" charset="-122"/>
                <a:cs typeface="Arial Unicode MS" pitchFamily="34" charset="-122"/>
              </a:rPr>
              <a:t>了越来越多的承认。</a:t>
            </a:r>
            <a:endParaRPr lang="zh-CN" altLang="en-US" sz="2800" dirty="0">
              <a:latin typeface="Arial Unicode MS" pitchFamily="34" charset="-122"/>
              <a:ea typeface="Arial Unicode MS" pitchFamily="34" charset="-122"/>
              <a:cs typeface="Arial Unicode MS" pitchFamily="34" charset="-122"/>
            </a:endParaRP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a:xfrm>
            <a:off x="76200" y="609600"/>
            <a:ext cx="7772400" cy="83096"/>
          </a:xfrm>
        </p:spPr>
        <p:txBody>
          <a:bodyPr>
            <a:normAutofit fontScale="90000"/>
          </a:bodyPr>
          <a:lstStyle/>
          <a:p>
            <a:endParaRPr lang="zh-CN" altLang="en-US"/>
          </a:p>
        </p:txBody>
      </p:sp>
      <p:sp>
        <p:nvSpPr>
          <p:cNvPr id="3" name="内容占位符 2"/>
          <p:cNvSpPr>
            <a:spLocks noGrp="1"/>
          </p:cNvSpPr>
          <p:nvPr>
            <p:ph idx="1"/>
          </p:nvPr>
        </p:nvSpPr>
        <p:spPr>
          <a:xfrm>
            <a:off x="76200" y="908720"/>
            <a:ext cx="7772400" cy="5187280"/>
          </a:xfrm>
        </p:spPr>
        <p:txBody>
          <a:bodyPr/>
          <a:lstStyle/>
          <a:p>
            <a:pPr>
              <a:buNone/>
            </a:pPr>
            <a:r>
              <a:rPr lang="en-US" altLang="zh-CN" sz="2800" dirty="0" smtClean="0">
                <a:latin typeface="Arial Unicode MS" pitchFamily="34" charset="-122"/>
                <a:ea typeface="Arial Unicode MS" pitchFamily="34" charset="-122"/>
                <a:cs typeface="Arial Unicode MS" pitchFamily="34" charset="-122"/>
              </a:rPr>
              <a:t>erode------slowly reduce</a:t>
            </a:r>
          </a:p>
          <a:p>
            <a:pPr>
              <a:buNone/>
            </a:pPr>
            <a:r>
              <a:rPr lang="en-US" altLang="zh-CN" sz="2800" dirty="0" smtClean="0">
                <a:latin typeface="Arial Unicode MS" pitchFamily="34" charset="-122"/>
                <a:ea typeface="Arial Unicode MS" pitchFamily="34" charset="-122"/>
                <a:cs typeface="Arial Unicode MS" pitchFamily="34" charset="-122"/>
              </a:rPr>
              <a:t>e.g. In economics, hyperinflation occurs when a country experiences very high and usually accelerating rates of  inflation , rapidly eroding the real value of the local currency, and causing the population to minimize their holdings of the local money.</a:t>
            </a:r>
          </a:p>
          <a:p>
            <a:pPr>
              <a:buNone/>
            </a:pPr>
            <a:r>
              <a:rPr lang="en-US" altLang="zh-CN" sz="2800" dirty="0" smtClean="0">
                <a:latin typeface="Arial Unicode MS" pitchFamily="34" charset="-122"/>
                <a:ea typeface="Arial Unicode MS" pitchFamily="34" charset="-122"/>
                <a:cs typeface="Arial Unicode MS" pitchFamily="34" charset="-122"/>
              </a:rPr>
              <a:t>   </a:t>
            </a:r>
            <a:r>
              <a:rPr lang="zh-CN" altLang="en-US" sz="2800" dirty="0" smtClean="0">
                <a:latin typeface="Arial Unicode MS" pitchFamily="34" charset="-122"/>
                <a:ea typeface="Arial Unicode MS" pitchFamily="34" charset="-122"/>
                <a:cs typeface="Arial Unicode MS" pitchFamily="34" charset="-122"/>
              </a:rPr>
              <a:t>在经济学中，当一国发生高通胀时，其通胀率会很高</a:t>
            </a:r>
            <a:r>
              <a:rPr lang="zh-CN" altLang="en-US" sz="2800" dirty="0" smtClean="0">
                <a:latin typeface="Arial Unicode MS" pitchFamily="34" charset="-122"/>
                <a:ea typeface="Arial Unicode MS" pitchFamily="34" charset="-122"/>
                <a:cs typeface="Arial Unicode MS" pitchFamily="34" charset="-122"/>
              </a:rPr>
              <a:t>，通常</a:t>
            </a:r>
            <a:r>
              <a:rPr lang="zh-CN" altLang="en-US" sz="2800" dirty="0" smtClean="0">
                <a:latin typeface="Arial Unicode MS" pitchFamily="34" charset="-122"/>
                <a:ea typeface="Arial Unicode MS" pitchFamily="34" charset="-122"/>
                <a:cs typeface="Arial Unicode MS" pitchFamily="34" charset="-122"/>
              </a:rPr>
              <a:t>是加速上升，从而使本国货币渐渐贬值，导致本国居民对其本国货币的持有减少到最低限度。</a:t>
            </a:r>
            <a:endParaRPr lang="zh-CN" altLang="en-US" sz="2800" dirty="0">
              <a:latin typeface="Arial Unicode MS" pitchFamily="34" charset="-122"/>
              <a:ea typeface="Arial Unicode MS" pitchFamily="34" charset="-122"/>
              <a:cs typeface="Arial Unicode MS" pitchFamily="34" charset="-122"/>
            </a:endParaRP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a:xfrm>
            <a:off x="76200" y="609600"/>
            <a:ext cx="7772400" cy="83096"/>
          </a:xfrm>
        </p:spPr>
        <p:txBody>
          <a:bodyPr>
            <a:normAutofit fontScale="90000"/>
          </a:bodyPr>
          <a:lstStyle/>
          <a:p>
            <a:endParaRPr lang="zh-CN" altLang="en-US" dirty="0"/>
          </a:p>
        </p:txBody>
      </p:sp>
      <p:sp>
        <p:nvSpPr>
          <p:cNvPr id="3" name="内容占位符 2"/>
          <p:cNvSpPr>
            <a:spLocks noGrp="1"/>
          </p:cNvSpPr>
          <p:nvPr>
            <p:ph idx="1"/>
          </p:nvPr>
        </p:nvSpPr>
        <p:spPr>
          <a:xfrm>
            <a:off x="76200" y="836712"/>
            <a:ext cx="7772400" cy="5259288"/>
          </a:xfrm>
        </p:spPr>
        <p:txBody>
          <a:bodyPr/>
          <a:lstStyle/>
          <a:p>
            <a:pPr>
              <a:buNone/>
            </a:pPr>
            <a:r>
              <a:rPr lang="en-US" altLang="zh-CN" b="1" dirty="0" smtClean="0">
                <a:latin typeface="Arial Unicode MS" pitchFamily="34" charset="-122"/>
                <a:ea typeface="Arial Unicode MS" pitchFamily="34" charset="-122"/>
                <a:cs typeface="Arial Unicode MS" pitchFamily="34" charset="-122"/>
              </a:rPr>
              <a:t>Paragraph 19</a:t>
            </a:r>
          </a:p>
          <a:p>
            <a:pPr lvl="0">
              <a:buNone/>
            </a:pPr>
            <a:r>
              <a:rPr lang="zh-CN" altLang="en-US" sz="2800" dirty="0" smtClean="0">
                <a:latin typeface="Arial Unicode MS" pitchFamily="34" charset="-122"/>
                <a:ea typeface="Arial Unicode MS" pitchFamily="34" charset="-122"/>
                <a:cs typeface="Arial Unicode MS" pitchFamily="34" charset="-122"/>
              </a:rPr>
              <a:t>   </a:t>
            </a:r>
            <a:r>
              <a:rPr lang="en-US" altLang="zh-CN" sz="2800" dirty="0" smtClean="0">
                <a:latin typeface="Arial Unicode MS" pitchFamily="34" charset="-122"/>
                <a:ea typeface="Arial Unicode MS" pitchFamily="34" charset="-122"/>
                <a:cs typeface="Arial Unicode MS" pitchFamily="34" charset="-122"/>
              </a:rPr>
              <a:t>The Fed influences the interest rates on these loans through its open market operations</a:t>
            </a:r>
            <a:r>
              <a:rPr lang="zh-CN" altLang="en-US" sz="2800" baseline="30000" dirty="0" smtClean="0">
                <a:latin typeface="Arial Unicode MS" pitchFamily="34" charset="-122"/>
                <a:ea typeface="Arial Unicode MS" pitchFamily="34" charset="-122"/>
                <a:cs typeface="Arial Unicode MS" pitchFamily="34" charset="-122"/>
              </a:rPr>
              <a:t> </a:t>
            </a:r>
            <a:r>
              <a:rPr lang="en-US" altLang="zh-CN" sz="2800" dirty="0" smtClean="0">
                <a:latin typeface="Arial Unicode MS" pitchFamily="34" charset="-122"/>
                <a:ea typeface="Arial Unicode MS" pitchFamily="34" charset="-122"/>
                <a:cs typeface="Arial Unicode MS" pitchFamily="34" charset="-122"/>
              </a:rPr>
              <a:t>with Treasury securities.</a:t>
            </a:r>
          </a:p>
          <a:p>
            <a:pPr lvl="0">
              <a:buNone/>
            </a:pPr>
            <a:r>
              <a:rPr lang="zh-CN" altLang="en-US" sz="2800" dirty="0" smtClean="0">
                <a:latin typeface="Arial Unicode MS" pitchFamily="34" charset="-122"/>
                <a:ea typeface="Arial Unicode MS" pitchFamily="34" charset="-122"/>
                <a:cs typeface="Arial Unicode MS" pitchFamily="34" charset="-122"/>
              </a:rPr>
              <a:t>    美联储</a:t>
            </a:r>
            <a:r>
              <a:rPr lang="zh-CN" altLang="en-US" sz="2800" dirty="0" smtClean="0">
                <a:latin typeface="Arial Unicode MS" pitchFamily="34" charset="-122"/>
                <a:ea typeface="Arial Unicode MS" pitchFamily="34" charset="-122"/>
                <a:cs typeface="Arial Unicode MS" pitchFamily="34" charset="-122"/>
              </a:rPr>
              <a:t>通过公开市场</a:t>
            </a:r>
            <a:r>
              <a:rPr lang="zh-CN" altLang="en-US" sz="2800" dirty="0" smtClean="0">
                <a:latin typeface="Arial Unicode MS" pitchFamily="34" charset="-122"/>
                <a:ea typeface="Arial Unicode MS" pitchFamily="34" charset="-122"/>
                <a:cs typeface="Arial Unicode MS" pitchFamily="34" charset="-122"/>
              </a:rPr>
              <a:t>运作</a:t>
            </a:r>
            <a:r>
              <a:rPr lang="zh-CN" altLang="en-US" sz="2800" dirty="0" smtClean="0">
                <a:latin typeface="Arial Unicode MS" pitchFamily="34" charset="-122"/>
                <a:ea typeface="Arial Unicode MS" pitchFamily="34" charset="-122"/>
                <a:cs typeface="Arial Unicode MS" pitchFamily="34" charset="-122"/>
              </a:rPr>
              <a:t>来</a:t>
            </a:r>
            <a:r>
              <a:rPr lang="zh-CN" altLang="en-US" sz="2800" dirty="0" smtClean="0">
                <a:latin typeface="Arial Unicode MS" pitchFamily="34" charset="-122"/>
                <a:ea typeface="Arial Unicode MS" pitchFamily="34" charset="-122"/>
                <a:cs typeface="Arial Unicode MS" pitchFamily="34" charset="-122"/>
              </a:rPr>
              <a:t>影响这些贷款的利率。</a:t>
            </a:r>
            <a:endParaRPr lang="zh-CN" altLang="zh-CN" sz="2800" dirty="0" smtClean="0">
              <a:latin typeface="Arial Unicode MS" pitchFamily="34" charset="-122"/>
              <a:ea typeface="Arial Unicode MS" pitchFamily="34" charset="-122"/>
              <a:cs typeface="Arial Unicode MS" pitchFamily="34" charset="-122"/>
            </a:endParaRPr>
          </a:p>
          <a:p>
            <a:pPr>
              <a:buNone/>
            </a:pPr>
            <a:endParaRPr lang="en-US" altLang="zh-CN" dirty="0" smtClean="0"/>
          </a:p>
          <a:p>
            <a:pPr>
              <a:buNone/>
            </a:pPr>
            <a:endParaRPr lang="zh-CN" altLang="en-US"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smtClean="0">
                <a:latin typeface="Arial Unicode MS" pitchFamily="34" charset="-122"/>
                <a:ea typeface="Arial Unicode MS" pitchFamily="34" charset="-122"/>
                <a:cs typeface="Arial Unicode MS" pitchFamily="34" charset="-122"/>
              </a:rPr>
              <a:t>Skimming</a:t>
            </a:r>
            <a:endParaRPr lang="zh-CN" altLang="en-US" b="1" dirty="0">
              <a:latin typeface="Arial Unicode MS" pitchFamily="34" charset="-122"/>
              <a:ea typeface="Arial Unicode MS" pitchFamily="34" charset="-122"/>
              <a:cs typeface="Arial Unicode MS" pitchFamily="34" charset="-122"/>
            </a:endParaRPr>
          </a:p>
        </p:txBody>
      </p:sp>
      <p:sp>
        <p:nvSpPr>
          <p:cNvPr id="3" name="内容占位符 2"/>
          <p:cNvSpPr>
            <a:spLocks noGrp="1"/>
          </p:cNvSpPr>
          <p:nvPr>
            <p:ph idx="1"/>
          </p:nvPr>
        </p:nvSpPr>
        <p:spPr>
          <a:xfrm>
            <a:off x="76200" y="1844824"/>
            <a:ext cx="7772400" cy="4251176"/>
          </a:xfrm>
        </p:spPr>
        <p:txBody>
          <a:bodyPr/>
          <a:lstStyle/>
          <a:p>
            <a:pPr marL="514350" indent="-514350">
              <a:buAutoNum type="arabicPeriod"/>
            </a:pPr>
            <a:r>
              <a:rPr lang="en-US" altLang="zh-CN" sz="2800" dirty="0" smtClean="0">
                <a:latin typeface="Arial Unicode MS" pitchFamily="34" charset="-122"/>
                <a:ea typeface="Arial Unicode MS" pitchFamily="34" charset="-122"/>
                <a:cs typeface="Arial Unicode MS" pitchFamily="34" charset="-122"/>
              </a:rPr>
              <a:t>What are the two essential ideas that dominate the monetary system?</a:t>
            </a:r>
          </a:p>
          <a:p>
            <a:pPr marL="514350" indent="-514350">
              <a:buNone/>
            </a:pPr>
            <a:r>
              <a:rPr lang="en-US" altLang="zh-CN" sz="2800" dirty="0" smtClean="0">
                <a:latin typeface="Arial Unicode MS" pitchFamily="34" charset="-122"/>
                <a:ea typeface="Arial Unicode MS" pitchFamily="34" charset="-122"/>
                <a:cs typeface="Arial Unicode MS" pitchFamily="34" charset="-122"/>
              </a:rPr>
              <a:t>     They are the idea of fiat money and the idea of a fractional-reserve system.</a:t>
            </a:r>
          </a:p>
          <a:p>
            <a:pPr marL="514350" indent="-514350">
              <a:buNone/>
            </a:pPr>
            <a:r>
              <a:rPr lang="en-US" altLang="zh-CN" sz="2800" dirty="0" smtClean="0">
                <a:latin typeface="Arial Unicode MS" pitchFamily="34" charset="-122"/>
                <a:ea typeface="Arial Unicode MS" pitchFamily="34" charset="-122"/>
                <a:cs typeface="Arial Unicode MS" pitchFamily="34" charset="-122"/>
              </a:rPr>
              <a:t>2. What are the two types of money mentioned in the text?</a:t>
            </a:r>
          </a:p>
          <a:p>
            <a:pPr marL="514350" indent="-514350">
              <a:buNone/>
            </a:pPr>
            <a:r>
              <a:rPr lang="en-US" altLang="zh-CN" sz="2800" dirty="0" smtClean="0">
                <a:latin typeface="Arial Unicode MS" pitchFamily="34" charset="-122"/>
                <a:ea typeface="Arial Unicode MS" pitchFamily="34" charset="-122"/>
                <a:cs typeface="Arial Unicode MS" pitchFamily="34" charset="-122"/>
              </a:rPr>
              <a:t>     They are commodity money and fiat money.</a:t>
            </a:r>
            <a:endParaRPr lang="zh-CN" altLang="en-US" sz="2800" dirty="0">
              <a:latin typeface="Arial Unicode MS" pitchFamily="34" charset="-122"/>
              <a:ea typeface="Arial Unicode MS" pitchFamily="34" charset="-122"/>
              <a:cs typeface="Arial Unicode MS" pitchFamily="34" charset="-122"/>
            </a:endParaRPr>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a:xfrm>
            <a:off x="76200" y="609600"/>
            <a:ext cx="7772400" cy="83096"/>
          </a:xfrm>
        </p:spPr>
        <p:txBody>
          <a:bodyPr>
            <a:normAutofit fontScale="90000"/>
          </a:bodyPr>
          <a:lstStyle/>
          <a:p>
            <a:endParaRPr lang="zh-CN" altLang="en-US" dirty="0"/>
          </a:p>
        </p:txBody>
      </p:sp>
      <p:sp>
        <p:nvSpPr>
          <p:cNvPr id="3" name="内容占位符 2"/>
          <p:cNvSpPr>
            <a:spLocks noGrp="1"/>
          </p:cNvSpPr>
          <p:nvPr>
            <p:ph idx="1"/>
          </p:nvPr>
        </p:nvSpPr>
        <p:spPr>
          <a:xfrm>
            <a:off x="76200" y="836712"/>
            <a:ext cx="7772400" cy="5259288"/>
          </a:xfrm>
        </p:spPr>
        <p:txBody>
          <a:bodyPr/>
          <a:lstStyle/>
          <a:p>
            <a:pPr>
              <a:buNone/>
            </a:pPr>
            <a:r>
              <a:rPr lang="en-US" altLang="zh-CN" b="1" dirty="0" smtClean="0">
                <a:latin typeface="Arial Unicode MS" pitchFamily="34" charset="-122"/>
                <a:ea typeface="Arial Unicode MS" pitchFamily="34" charset="-122"/>
                <a:cs typeface="Arial Unicode MS" pitchFamily="34" charset="-122"/>
              </a:rPr>
              <a:t>Paragraph 20</a:t>
            </a:r>
          </a:p>
          <a:p>
            <a:pPr lvl="0">
              <a:buNone/>
            </a:pPr>
            <a:r>
              <a:rPr lang="zh-CN" altLang="en-US" sz="2800" dirty="0" smtClean="0">
                <a:latin typeface="Arial Unicode MS" pitchFamily="34" charset="-122"/>
                <a:ea typeface="Arial Unicode MS" pitchFamily="34" charset="-122"/>
                <a:cs typeface="Arial Unicode MS" pitchFamily="34" charset="-122"/>
              </a:rPr>
              <a:t>   </a:t>
            </a:r>
            <a:r>
              <a:rPr lang="en-US" altLang="zh-CN" sz="2800" dirty="0" smtClean="0">
                <a:latin typeface="Arial Unicode MS" pitchFamily="34" charset="-122"/>
                <a:ea typeface="Arial Unicode MS" pitchFamily="34" charset="-122"/>
                <a:cs typeface="Arial Unicode MS" pitchFamily="34" charset="-122"/>
              </a:rPr>
              <a:t>The prime rate is usually the same among major banks, and movement in it often follows movement of the discount rate, but they are not the same thing. </a:t>
            </a:r>
          </a:p>
          <a:p>
            <a:pPr lvl="0">
              <a:buNone/>
            </a:pPr>
            <a:r>
              <a:rPr lang="zh-CN" altLang="en-US" sz="2800" dirty="0" smtClean="0">
                <a:latin typeface="Arial Unicode MS" pitchFamily="34" charset="-122"/>
                <a:ea typeface="Arial Unicode MS" pitchFamily="34" charset="-122"/>
                <a:cs typeface="Arial Unicode MS" pitchFamily="34" charset="-122"/>
              </a:rPr>
              <a:t>    各大银行的优惠利率通常是一样的。其变化常常是紧随贴现率的变化，但两者是不同的。</a:t>
            </a:r>
            <a:endParaRPr lang="en-US" altLang="zh-CN" sz="2800" dirty="0" smtClean="0">
              <a:latin typeface="Arial Unicode MS" pitchFamily="34" charset="-122"/>
              <a:ea typeface="Arial Unicode MS" pitchFamily="34" charset="-122"/>
              <a:cs typeface="Arial Unicode MS" pitchFamily="34" charset="-122"/>
            </a:endParaRPr>
          </a:p>
          <a:p>
            <a:pPr lvl="0">
              <a:buNone/>
            </a:pPr>
            <a:r>
              <a:rPr lang="zh-CN" altLang="en-US" sz="2800" dirty="0" smtClean="0">
                <a:latin typeface="Arial Unicode MS" pitchFamily="34" charset="-122"/>
                <a:ea typeface="Arial Unicode MS" pitchFamily="34" charset="-122"/>
                <a:cs typeface="Arial Unicode MS" pitchFamily="34" charset="-122"/>
              </a:rPr>
              <a:t>   </a:t>
            </a:r>
            <a:endParaRPr lang="zh-CN" altLang="zh-CN" sz="2800" dirty="0" smtClean="0">
              <a:latin typeface="Arial Unicode MS" pitchFamily="34" charset="-122"/>
              <a:ea typeface="Arial Unicode MS" pitchFamily="34" charset="-122"/>
              <a:cs typeface="Arial Unicode MS" pitchFamily="34" charset="-122"/>
            </a:endParaRPr>
          </a:p>
          <a:p>
            <a:pPr>
              <a:buNone/>
            </a:pPr>
            <a:endParaRPr lang="en-US" altLang="zh-CN" dirty="0" smtClean="0"/>
          </a:p>
          <a:p>
            <a:pPr>
              <a:buNone/>
            </a:pPr>
            <a:endParaRPr lang="zh-CN" altLang="en-US" dirty="0"/>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a:xfrm>
            <a:off x="76200" y="609600"/>
            <a:ext cx="7772400" cy="83096"/>
          </a:xfrm>
        </p:spPr>
        <p:txBody>
          <a:bodyPr>
            <a:normAutofit fontScale="90000"/>
          </a:bodyPr>
          <a:lstStyle/>
          <a:p>
            <a:endParaRPr lang="zh-CN" altLang="en-US" dirty="0"/>
          </a:p>
        </p:txBody>
      </p:sp>
      <p:sp>
        <p:nvSpPr>
          <p:cNvPr id="3" name="内容占位符 2"/>
          <p:cNvSpPr>
            <a:spLocks noGrp="1"/>
          </p:cNvSpPr>
          <p:nvPr>
            <p:ph idx="1"/>
          </p:nvPr>
        </p:nvSpPr>
        <p:spPr>
          <a:xfrm>
            <a:off x="76200" y="836712"/>
            <a:ext cx="7772400" cy="5259288"/>
          </a:xfrm>
        </p:spPr>
        <p:txBody>
          <a:bodyPr/>
          <a:lstStyle/>
          <a:p>
            <a:pPr>
              <a:buNone/>
            </a:pPr>
            <a:r>
              <a:rPr lang="en-US" altLang="zh-CN" b="1" dirty="0" smtClean="0">
                <a:latin typeface="Arial Unicode MS" pitchFamily="34" charset="-122"/>
                <a:ea typeface="Arial Unicode MS" pitchFamily="34" charset="-122"/>
                <a:cs typeface="Arial Unicode MS" pitchFamily="34" charset="-122"/>
              </a:rPr>
              <a:t>Paragraph 21</a:t>
            </a:r>
          </a:p>
          <a:p>
            <a:pPr>
              <a:buNone/>
            </a:pPr>
            <a:r>
              <a:rPr lang="en-US" altLang="zh-CN" sz="2800" dirty="0" smtClean="0">
                <a:latin typeface="Arial Unicode MS" pitchFamily="34" charset="-122"/>
                <a:ea typeface="Arial Unicode MS" pitchFamily="34" charset="-122"/>
                <a:cs typeface="Arial Unicode MS" pitchFamily="34" charset="-122"/>
              </a:rPr>
              <a:t>discourage------deter;</a:t>
            </a:r>
            <a:r>
              <a:rPr lang="zh-CN" altLang="en-US" sz="2800" dirty="0" smtClean="0">
                <a:latin typeface="Arial Unicode MS" pitchFamily="34" charset="-122"/>
                <a:ea typeface="Arial Unicode MS" pitchFamily="34" charset="-122"/>
                <a:cs typeface="Arial Unicode MS" pitchFamily="34" charset="-122"/>
              </a:rPr>
              <a:t> </a:t>
            </a:r>
            <a:r>
              <a:rPr lang="en-US" altLang="zh-CN" sz="2800" dirty="0" smtClean="0">
                <a:latin typeface="Arial Unicode MS" pitchFamily="34" charset="-122"/>
                <a:ea typeface="Arial Unicode MS" pitchFamily="34" charset="-122"/>
                <a:cs typeface="Arial Unicode MS" pitchFamily="34" charset="-122"/>
              </a:rPr>
              <a:t>persuade</a:t>
            </a:r>
            <a:r>
              <a:rPr lang="zh-CN" altLang="en-US" sz="2800" dirty="0" smtClean="0">
                <a:latin typeface="Arial Unicode MS" pitchFamily="34" charset="-122"/>
                <a:ea typeface="Arial Unicode MS" pitchFamily="34" charset="-122"/>
                <a:cs typeface="Arial Unicode MS" pitchFamily="34" charset="-122"/>
              </a:rPr>
              <a:t> </a:t>
            </a:r>
            <a:r>
              <a:rPr lang="en-US" altLang="zh-CN" sz="2800" dirty="0" smtClean="0">
                <a:latin typeface="Arial Unicode MS" pitchFamily="34" charset="-122"/>
                <a:ea typeface="Arial Unicode MS" pitchFamily="34" charset="-122"/>
                <a:cs typeface="Arial Unicode MS" pitchFamily="34" charset="-122"/>
              </a:rPr>
              <a:t>sb.</a:t>
            </a:r>
            <a:r>
              <a:rPr lang="zh-CN" altLang="en-US" sz="2800" dirty="0" smtClean="0">
                <a:latin typeface="Arial Unicode MS" pitchFamily="34" charset="-122"/>
                <a:ea typeface="Arial Unicode MS" pitchFamily="34" charset="-122"/>
                <a:cs typeface="Arial Unicode MS" pitchFamily="34" charset="-122"/>
              </a:rPr>
              <a:t> </a:t>
            </a:r>
            <a:r>
              <a:rPr lang="en-US" altLang="zh-CN" sz="2800" dirty="0" smtClean="0">
                <a:latin typeface="Arial Unicode MS" pitchFamily="34" charset="-122"/>
                <a:ea typeface="Arial Unicode MS" pitchFamily="34" charset="-122"/>
                <a:cs typeface="Arial Unicode MS" pitchFamily="34" charset="-122"/>
              </a:rPr>
              <a:t>against</a:t>
            </a:r>
            <a:r>
              <a:rPr lang="zh-CN" altLang="en-US" sz="2800" dirty="0" smtClean="0">
                <a:latin typeface="Arial Unicode MS" pitchFamily="34" charset="-122"/>
                <a:ea typeface="Arial Unicode MS" pitchFamily="34" charset="-122"/>
                <a:cs typeface="Arial Unicode MS" pitchFamily="34" charset="-122"/>
              </a:rPr>
              <a:t> </a:t>
            </a:r>
            <a:r>
              <a:rPr lang="en-US" altLang="zh-CN" sz="2800" dirty="0" smtClean="0">
                <a:latin typeface="Arial Unicode MS" pitchFamily="34" charset="-122"/>
                <a:ea typeface="Arial Unicode MS" pitchFamily="34" charset="-122"/>
                <a:cs typeface="Arial Unicode MS" pitchFamily="34" charset="-122"/>
              </a:rPr>
              <a:t>an</a:t>
            </a:r>
            <a:r>
              <a:rPr lang="zh-CN" altLang="en-US" sz="2800" dirty="0" smtClean="0">
                <a:latin typeface="Arial Unicode MS" pitchFamily="34" charset="-122"/>
                <a:ea typeface="Arial Unicode MS" pitchFamily="34" charset="-122"/>
                <a:cs typeface="Arial Unicode MS" pitchFamily="34" charset="-122"/>
              </a:rPr>
              <a:t> </a:t>
            </a:r>
            <a:r>
              <a:rPr lang="en-US" altLang="zh-CN" sz="2800" dirty="0" smtClean="0">
                <a:latin typeface="Arial Unicode MS" pitchFamily="34" charset="-122"/>
                <a:ea typeface="Arial Unicode MS" pitchFamily="34" charset="-122"/>
                <a:cs typeface="Arial Unicode MS" pitchFamily="34" charset="-122"/>
              </a:rPr>
              <a:t>action</a:t>
            </a:r>
          </a:p>
          <a:p>
            <a:pPr>
              <a:buNone/>
            </a:pPr>
            <a:r>
              <a:rPr lang="en-US" altLang="zh-CN" sz="2800" dirty="0" smtClean="0">
                <a:latin typeface="Arial Unicode MS" pitchFamily="34" charset="-122"/>
                <a:ea typeface="Arial Unicode MS" pitchFamily="34" charset="-122"/>
                <a:cs typeface="Arial Unicode MS" pitchFamily="34" charset="-122"/>
              </a:rPr>
              <a:t>e.g.</a:t>
            </a:r>
            <a:r>
              <a:rPr lang="zh-CN" altLang="en-US" sz="2800" dirty="0" smtClean="0">
                <a:latin typeface="Arial Unicode MS" pitchFamily="34" charset="-122"/>
                <a:ea typeface="Arial Unicode MS" pitchFamily="34" charset="-122"/>
                <a:cs typeface="Arial Unicode MS" pitchFamily="34" charset="-122"/>
              </a:rPr>
              <a:t> </a:t>
            </a:r>
            <a:r>
              <a:rPr lang="en-US" altLang="zh-CN" sz="2800" dirty="0" smtClean="0">
                <a:latin typeface="Arial Unicode MS" pitchFamily="34" charset="-122"/>
                <a:ea typeface="Arial Unicode MS" pitchFamily="34" charset="-122"/>
                <a:cs typeface="Arial Unicode MS" pitchFamily="34" charset="-122"/>
              </a:rPr>
              <a:t>An increase in income encourages higher investment, whereas a higher interest rate may discourage investment as it becomes more costly to borrow money. </a:t>
            </a:r>
            <a:endParaRPr lang="zh-CN" altLang="zh-CN" sz="2800" dirty="0" smtClean="0">
              <a:latin typeface="Arial Unicode MS" pitchFamily="34" charset="-122"/>
              <a:ea typeface="Arial Unicode MS" pitchFamily="34" charset="-122"/>
              <a:cs typeface="Arial Unicode MS" pitchFamily="34" charset="-122"/>
            </a:endParaRPr>
          </a:p>
          <a:p>
            <a:pPr>
              <a:buNone/>
            </a:pPr>
            <a:r>
              <a:rPr lang="zh-CN" altLang="en-US" dirty="0" smtClean="0">
                <a:latin typeface="Arial Unicode MS" pitchFamily="34" charset="-122"/>
                <a:ea typeface="Arial Unicode MS" pitchFamily="34" charset="-122"/>
                <a:cs typeface="Arial Unicode MS" pitchFamily="34" charset="-122"/>
              </a:rPr>
              <a:t>   收入的增加鼓励更多的投资，而更高的利率遏制投资，因为</a:t>
            </a:r>
            <a:r>
              <a:rPr lang="zh-CN" altLang="en-US" dirty="0" smtClean="0">
                <a:latin typeface="Arial Unicode MS" pitchFamily="34" charset="-122"/>
                <a:ea typeface="Arial Unicode MS" pitchFamily="34" charset="-122"/>
                <a:cs typeface="Arial Unicode MS" pitchFamily="34" charset="-122"/>
              </a:rPr>
              <a:t>借贷成本</a:t>
            </a:r>
            <a:r>
              <a:rPr lang="zh-CN" altLang="en-US" dirty="0" smtClean="0">
                <a:latin typeface="Arial Unicode MS" pitchFamily="34" charset="-122"/>
                <a:ea typeface="Arial Unicode MS" pitchFamily="34" charset="-122"/>
                <a:cs typeface="Arial Unicode MS" pitchFamily="34" charset="-122"/>
              </a:rPr>
              <a:t>增加了。</a:t>
            </a:r>
            <a:endParaRPr lang="en-US" altLang="zh-CN" dirty="0" smtClean="0">
              <a:latin typeface="Arial Unicode MS" pitchFamily="34" charset="-122"/>
              <a:ea typeface="Arial Unicode MS" pitchFamily="34" charset="-122"/>
              <a:cs typeface="Arial Unicode MS" pitchFamily="34" charset="-122"/>
            </a:endParaRPr>
          </a:p>
          <a:p>
            <a:pPr>
              <a:buNone/>
            </a:pPr>
            <a:r>
              <a:rPr lang="zh-CN" altLang="en-US" dirty="0" smtClean="0">
                <a:latin typeface="Arial Unicode MS" pitchFamily="34" charset="-122"/>
                <a:ea typeface="Arial Unicode MS" pitchFamily="34" charset="-122"/>
                <a:cs typeface="Arial Unicode MS" pitchFamily="34" charset="-122"/>
              </a:rPr>
              <a:t>    </a:t>
            </a:r>
            <a:endParaRPr lang="en-US" altLang="zh-CN" dirty="0" smtClean="0">
              <a:latin typeface="Arial Unicode MS" pitchFamily="34" charset="-122"/>
              <a:ea typeface="Arial Unicode MS" pitchFamily="34" charset="-122"/>
              <a:cs typeface="Arial Unicode MS" pitchFamily="34" charset="-122"/>
            </a:endParaRPr>
          </a:p>
          <a:p>
            <a:pPr>
              <a:buNone/>
            </a:pPr>
            <a:endParaRPr lang="en-US" altLang="zh-CN" dirty="0" smtClean="0"/>
          </a:p>
          <a:p>
            <a:pPr>
              <a:buNone/>
            </a:pPr>
            <a:endParaRPr lang="en-US" altLang="zh-CN" dirty="0" smtClean="0"/>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a:xfrm>
            <a:off x="76200" y="609600"/>
            <a:ext cx="7772400" cy="515144"/>
          </a:xfrm>
        </p:spPr>
        <p:txBody>
          <a:bodyPr>
            <a:normAutofit fontScale="90000"/>
          </a:bodyPr>
          <a:lstStyle/>
          <a:p>
            <a:endParaRPr lang="zh-CN" altLang="en-US"/>
          </a:p>
        </p:txBody>
      </p:sp>
      <p:sp>
        <p:nvSpPr>
          <p:cNvPr id="3" name="内容占位符 2"/>
          <p:cNvSpPr>
            <a:spLocks noGrp="1"/>
          </p:cNvSpPr>
          <p:nvPr>
            <p:ph idx="1"/>
          </p:nvPr>
        </p:nvSpPr>
        <p:spPr>
          <a:xfrm>
            <a:off x="76200" y="1268760"/>
            <a:ext cx="7772400" cy="4827240"/>
          </a:xfrm>
        </p:spPr>
        <p:txBody>
          <a:bodyPr/>
          <a:lstStyle/>
          <a:p>
            <a:pPr>
              <a:buNone/>
            </a:pPr>
            <a:r>
              <a:rPr lang="zh-CN" altLang="en-US" sz="2800" dirty="0" smtClean="0">
                <a:latin typeface="Arial Unicode MS" pitchFamily="34" charset="-122"/>
                <a:ea typeface="Arial Unicode MS" pitchFamily="34" charset="-122"/>
                <a:cs typeface="Arial Unicode MS" pitchFamily="34" charset="-122"/>
              </a:rPr>
              <a:t>    </a:t>
            </a:r>
            <a:r>
              <a:rPr lang="en-US" altLang="zh-CN" sz="2800" dirty="0" smtClean="0">
                <a:latin typeface="Arial Unicode MS" pitchFamily="34" charset="-122"/>
                <a:ea typeface="Arial Unicode MS" pitchFamily="34" charset="-122"/>
                <a:cs typeface="Arial Unicode MS" pitchFamily="34" charset="-122"/>
              </a:rPr>
              <a:t>In some</a:t>
            </a:r>
            <a:r>
              <a:rPr lang="zh-CN" altLang="en-US" sz="2800" dirty="0" smtClean="0">
                <a:latin typeface="Arial Unicode MS" pitchFamily="34" charset="-122"/>
                <a:ea typeface="Arial Unicode MS" pitchFamily="34" charset="-122"/>
                <a:cs typeface="Arial Unicode MS" pitchFamily="34" charset="-122"/>
              </a:rPr>
              <a:t> </a:t>
            </a:r>
            <a:r>
              <a:rPr lang="en-US" altLang="zh-CN" sz="2800" dirty="0" smtClean="0">
                <a:latin typeface="Arial Unicode MS" pitchFamily="34" charset="-122"/>
                <a:ea typeface="Arial Unicode MS" pitchFamily="34" charset="-122"/>
                <a:cs typeface="Arial Unicode MS" pitchFamily="34" charset="-122"/>
              </a:rPr>
              <a:t>countries,</a:t>
            </a:r>
            <a:r>
              <a:rPr lang="zh-CN" altLang="en-US" sz="2800" dirty="0" smtClean="0">
                <a:latin typeface="Arial Unicode MS" pitchFamily="34" charset="-122"/>
                <a:ea typeface="Arial Unicode MS" pitchFamily="34" charset="-122"/>
                <a:cs typeface="Arial Unicode MS" pitchFamily="34" charset="-122"/>
              </a:rPr>
              <a:t> </a:t>
            </a:r>
            <a:r>
              <a:rPr lang="en-US" altLang="zh-CN" sz="2800" dirty="0" smtClean="0">
                <a:latin typeface="Arial Unicode MS" pitchFamily="34" charset="-122"/>
                <a:ea typeface="Arial Unicode MS" pitchFamily="34" charset="-122"/>
                <a:cs typeface="Arial Unicode MS" pitchFamily="34" charset="-122"/>
              </a:rPr>
              <a:t>the</a:t>
            </a:r>
            <a:r>
              <a:rPr lang="zh-CN" altLang="en-US" sz="2800" dirty="0" smtClean="0">
                <a:latin typeface="Arial Unicode MS" pitchFamily="34" charset="-122"/>
                <a:ea typeface="Arial Unicode MS" pitchFamily="34" charset="-122"/>
                <a:cs typeface="Arial Unicode MS" pitchFamily="34" charset="-122"/>
              </a:rPr>
              <a:t> </a:t>
            </a:r>
            <a:r>
              <a:rPr lang="en-US" altLang="zh-CN" sz="2800" dirty="0" smtClean="0">
                <a:latin typeface="Arial Unicode MS" pitchFamily="34" charset="-122"/>
                <a:ea typeface="Arial Unicode MS" pitchFamily="34" charset="-122"/>
                <a:cs typeface="Arial Unicode MS" pitchFamily="34" charset="-122"/>
              </a:rPr>
              <a:t>government</a:t>
            </a:r>
            <a:r>
              <a:rPr lang="zh-CN" altLang="en-US" sz="2800" dirty="0" smtClean="0">
                <a:latin typeface="Arial Unicode MS" pitchFamily="34" charset="-122"/>
                <a:ea typeface="Arial Unicode MS" pitchFamily="34" charset="-122"/>
                <a:cs typeface="Arial Unicode MS" pitchFamily="34" charset="-122"/>
              </a:rPr>
              <a:t> </a:t>
            </a:r>
            <a:r>
              <a:rPr lang="en-US" altLang="zh-CN" sz="2800" dirty="0" smtClean="0">
                <a:latin typeface="Arial Unicode MS" pitchFamily="34" charset="-122"/>
                <a:ea typeface="Arial Unicode MS" pitchFamily="34" charset="-122"/>
                <a:cs typeface="Arial Unicode MS" pitchFamily="34" charset="-122"/>
              </a:rPr>
              <a:t>controls</a:t>
            </a:r>
            <a:r>
              <a:rPr lang="zh-CN" altLang="en-US" sz="2800" dirty="0" smtClean="0">
                <a:latin typeface="Arial Unicode MS" pitchFamily="34" charset="-122"/>
                <a:ea typeface="Arial Unicode MS" pitchFamily="34" charset="-122"/>
                <a:cs typeface="Arial Unicode MS" pitchFamily="34" charset="-122"/>
              </a:rPr>
              <a:t> </a:t>
            </a:r>
            <a:r>
              <a:rPr lang="en-US" altLang="zh-CN" sz="2800" dirty="0" smtClean="0">
                <a:latin typeface="Arial Unicode MS" pitchFamily="34" charset="-122"/>
                <a:ea typeface="Arial Unicode MS" pitchFamily="34" charset="-122"/>
                <a:cs typeface="Arial Unicode MS" pitchFamily="34" charset="-122"/>
              </a:rPr>
              <a:t>the</a:t>
            </a:r>
            <a:r>
              <a:rPr lang="zh-CN" altLang="en-US" sz="2800" dirty="0" smtClean="0">
                <a:latin typeface="Arial Unicode MS" pitchFamily="34" charset="-122"/>
                <a:ea typeface="Arial Unicode MS" pitchFamily="34" charset="-122"/>
                <a:cs typeface="Arial Unicode MS" pitchFamily="34" charset="-122"/>
              </a:rPr>
              <a:t> </a:t>
            </a:r>
            <a:r>
              <a:rPr lang="en-US" altLang="zh-CN" sz="2800" dirty="0" smtClean="0">
                <a:latin typeface="Arial Unicode MS" pitchFamily="34" charset="-122"/>
                <a:ea typeface="Arial Unicode MS" pitchFamily="34" charset="-122"/>
                <a:cs typeface="Arial Unicode MS" pitchFamily="34" charset="-122"/>
              </a:rPr>
              <a:t>installment</a:t>
            </a:r>
            <a:r>
              <a:rPr lang="zh-CN" altLang="en-US" sz="2800" dirty="0" smtClean="0">
                <a:latin typeface="Arial Unicode MS" pitchFamily="34" charset="-122"/>
                <a:ea typeface="Arial Unicode MS" pitchFamily="34" charset="-122"/>
                <a:cs typeface="Arial Unicode MS" pitchFamily="34" charset="-122"/>
              </a:rPr>
              <a:t> </a:t>
            </a:r>
            <a:r>
              <a:rPr lang="en-US" altLang="zh-CN" sz="2800" dirty="0" smtClean="0">
                <a:latin typeface="Arial Unicode MS" pitchFamily="34" charset="-122"/>
                <a:ea typeface="Arial Unicode MS" pitchFamily="34" charset="-122"/>
                <a:cs typeface="Arial Unicode MS" pitchFamily="34" charset="-122"/>
              </a:rPr>
              <a:t>plan</a:t>
            </a:r>
            <a:r>
              <a:rPr lang="zh-CN" altLang="en-US" sz="2800" dirty="0" smtClean="0">
                <a:latin typeface="Arial Unicode MS" pitchFamily="34" charset="-122"/>
                <a:ea typeface="Arial Unicode MS" pitchFamily="34" charset="-122"/>
                <a:cs typeface="Arial Unicode MS" pitchFamily="34" charset="-122"/>
              </a:rPr>
              <a:t> </a:t>
            </a:r>
            <a:r>
              <a:rPr lang="en-US" altLang="zh-CN" sz="2800" dirty="0" smtClean="0">
                <a:latin typeface="Arial Unicode MS" pitchFamily="34" charset="-122"/>
                <a:ea typeface="Arial Unicode MS" pitchFamily="34" charset="-122"/>
                <a:cs typeface="Arial Unicode MS" pitchFamily="34" charset="-122"/>
              </a:rPr>
              <a:t>by</a:t>
            </a:r>
            <a:r>
              <a:rPr lang="zh-CN" altLang="en-US" sz="2800" dirty="0" smtClean="0">
                <a:latin typeface="Arial Unicode MS" pitchFamily="34" charset="-122"/>
                <a:ea typeface="Arial Unicode MS" pitchFamily="34" charset="-122"/>
                <a:cs typeface="Arial Unicode MS" pitchFamily="34" charset="-122"/>
              </a:rPr>
              <a:t> </a:t>
            </a:r>
            <a:r>
              <a:rPr lang="en-US" altLang="zh-CN" sz="2800" dirty="0" smtClean="0">
                <a:latin typeface="Arial Unicode MS" pitchFamily="34" charset="-122"/>
                <a:ea typeface="Arial Unicode MS" pitchFamily="34" charset="-122"/>
                <a:cs typeface="Arial Unicode MS" pitchFamily="34" charset="-122"/>
              </a:rPr>
              <a:t>fixing</a:t>
            </a:r>
            <a:r>
              <a:rPr lang="zh-CN" altLang="en-US" sz="2800" dirty="0" smtClean="0">
                <a:latin typeface="Arial Unicode MS" pitchFamily="34" charset="-122"/>
                <a:ea typeface="Arial Unicode MS" pitchFamily="34" charset="-122"/>
                <a:cs typeface="Arial Unicode MS" pitchFamily="34" charset="-122"/>
              </a:rPr>
              <a:t> </a:t>
            </a:r>
            <a:r>
              <a:rPr lang="en-US" altLang="zh-CN" sz="2800" dirty="0" smtClean="0">
                <a:latin typeface="Arial Unicode MS" pitchFamily="34" charset="-122"/>
                <a:ea typeface="Arial Unicode MS" pitchFamily="34" charset="-122"/>
                <a:cs typeface="Arial Unicode MS" pitchFamily="34" charset="-122"/>
              </a:rPr>
              <a:t>the</a:t>
            </a:r>
            <a:r>
              <a:rPr lang="zh-CN" altLang="en-US" sz="2800" dirty="0" smtClean="0">
                <a:latin typeface="Arial Unicode MS" pitchFamily="34" charset="-122"/>
                <a:ea typeface="Arial Unicode MS" pitchFamily="34" charset="-122"/>
                <a:cs typeface="Arial Unicode MS" pitchFamily="34" charset="-122"/>
              </a:rPr>
              <a:t> </a:t>
            </a:r>
            <a:r>
              <a:rPr lang="en-US" altLang="zh-CN" sz="2800" dirty="0" smtClean="0">
                <a:latin typeface="Arial Unicode MS" pitchFamily="34" charset="-122"/>
                <a:ea typeface="Arial Unicode MS" pitchFamily="34" charset="-122"/>
                <a:cs typeface="Arial Unicode MS" pitchFamily="34" charset="-122"/>
              </a:rPr>
              <a:t>amount</a:t>
            </a:r>
            <a:r>
              <a:rPr lang="zh-CN" altLang="en-US" sz="2800" dirty="0" smtClean="0">
                <a:latin typeface="Arial Unicode MS" pitchFamily="34" charset="-122"/>
                <a:ea typeface="Arial Unicode MS" pitchFamily="34" charset="-122"/>
                <a:cs typeface="Arial Unicode MS" pitchFamily="34" charset="-122"/>
              </a:rPr>
              <a:t> </a:t>
            </a:r>
            <a:r>
              <a:rPr lang="en-US" altLang="zh-CN" sz="2800" dirty="0" smtClean="0">
                <a:latin typeface="Arial Unicode MS" pitchFamily="34" charset="-122"/>
                <a:ea typeface="Arial Unicode MS" pitchFamily="34" charset="-122"/>
                <a:cs typeface="Arial Unicode MS" pitchFamily="34" charset="-122"/>
              </a:rPr>
              <a:t>of</a:t>
            </a:r>
            <a:r>
              <a:rPr lang="zh-CN" altLang="en-US" sz="2800" dirty="0" smtClean="0">
                <a:latin typeface="Arial Unicode MS" pitchFamily="34" charset="-122"/>
                <a:ea typeface="Arial Unicode MS" pitchFamily="34" charset="-122"/>
                <a:cs typeface="Arial Unicode MS" pitchFamily="34" charset="-122"/>
              </a:rPr>
              <a:t> </a:t>
            </a:r>
            <a:r>
              <a:rPr lang="en-US" altLang="zh-CN" sz="2800" dirty="0" smtClean="0">
                <a:latin typeface="Arial Unicode MS" pitchFamily="34" charset="-122"/>
                <a:ea typeface="Arial Unicode MS" pitchFamily="34" charset="-122"/>
                <a:cs typeface="Arial Unicode MS" pitchFamily="34" charset="-122"/>
              </a:rPr>
              <a:t>the</a:t>
            </a:r>
            <a:r>
              <a:rPr lang="zh-CN" altLang="en-US" sz="2800" dirty="0" smtClean="0">
                <a:latin typeface="Arial Unicode MS" pitchFamily="34" charset="-122"/>
                <a:ea typeface="Arial Unicode MS" pitchFamily="34" charset="-122"/>
                <a:cs typeface="Arial Unicode MS" pitchFamily="34" charset="-122"/>
              </a:rPr>
              <a:t> </a:t>
            </a:r>
            <a:r>
              <a:rPr lang="en-US" altLang="zh-CN" sz="2800" dirty="0" smtClean="0">
                <a:latin typeface="Arial Unicode MS" pitchFamily="34" charset="-122"/>
                <a:ea typeface="Arial Unicode MS" pitchFamily="34" charset="-122"/>
                <a:cs typeface="Arial Unicode MS" pitchFamily="34" charset="-122"/>
              </a:rPr>
              <a:t>down</a:t>
            </a:r>
            <a:r>
              <a:rPr lang="zh-CN" altLang="en-US" sz="2800" dirty="0" smtClean="0">
                <a:latin typeface="Arial Unicode MS" pitchFamily="34" charset="-122"/>
                <a:ea typeface="Arial Unicode MS" pitchFamily="34" charset="-122"/>
                <a:cs typeface="Arial Unicode MS" pitchFamily="34" charset="-122"/>
              </a:rPr>
              <a:t> </a:t>
            </a:r>
            <a:r>
              <a:rPr lang="en-US" altLang="zh-CN" sz="2800" dirty="0" smtClean="0">
                <a:latin typeface="Arial Unicode MS" pitchFamily="34" charset="-122"/>
                <a:ea typeface="Arial Unicode MS" pitchFamily="34" charset="-122"/>
                <a:cs typeface="Arial Unicode MS" pitchFamily="34" charset="-122"/>
              </a:rPr>
              <a:t>payment</a:t>
            </a:r>
            <a:r>
              <a:rPr lang="zh-CN" altLang="en-US" sz="2800" dirty="0" smtClean="0">
                <a:latin typeface="Arial Unicode MS" pitchFamily="34" charset="-122"/>
                <a:ea typeface="Arial Unicode MS" pitchFamily="34" charset="-122"/>
                <a:cs typeface="Arial Unicode MS" pitchFamily="34" charset="-122"/>
              </a:rPr>
              <a:t> </a:t>
            </a:r>
            <a:r>
              <a:rPr lang="en-US" altLang="zh-CN" sz="2800" dirty="0" smtClean="0">
                <a:latin typeface="Arial Unicode MS" pitchFamily="34" charset="-122"/>
                <a:ea typeface="Arial Unicode MS" pitchFamily="34" charset="-122"/>
                <a:cs typeface="Arial Unicode MS" pitchFamily="34" charset="-122"/>
              </a:rPr>
              <a:t>to discourage people from buying more than they can pay for on the installment plan. </a:t>
            </a:r>
          </a:p>
          <a:p>
            <a:pPr>
              <a:buNone/>
            </a:pPr>
            <a:r>
              <a:rPr lang="zh-CN" altLang="en-US" sz="2800" dirty="0" smtClean="0">
                <a:latin typeface="Arial Unicode MS" pitchFamily="34" charset="-122"/>
                <a:ea typeface="Arial Unicode MS" pitchFamily="34" charset="-122"/>
                <a:cs typeface="Arial Unicode MS" pitchFamily="34" charset="-122"/>
              </a:rPr>
              <a:t>   在一些国家，政府通过规定首付的金额来控制分期付款，进而阻止人们用分期付款的方式来购买超出他们偿付能力的东西。</a:t>
            </a:r>
            <a:endParaRPr lang="en-US" altLang="zh-CN" sz="2800" dirty="0" smtClean="0">
              <a:latin typeface="Arial Unicode MS" pitchFamily="34" charset="-122"/>
              <a:ea typeface="Arial Unicode MS" pitchFamily="34" charset="-122"/>
              <a:cs typeface="Arial Unicode MS" pitchFamily="34" charset="-122"/>
            </a:endParaRPr>
          </a:p>
          <a:p>
            <a:endParaRPr lang="zh-CN" altLang="en-US" dirty="0"/>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a:xfrm>
            <a:off x="76200" y="609600"/>
            <a:ext cx="7772400" cy="155104"/>
          </a:xfrm>
        </p:spPr>
        <p:txBody>
          <a:bodyPr>
            <a:normAutofit fontScale="90000"/>
          </a:bodyPr>
          <a:lstStyle/>
          <a:p>
            <a:endParaRPr lang="zh-CN" altLang="en-US" dirty="0"/>
          </a:p>
        </p:txBody>
      </p:sp>
      <p:sp>
        <p:nvSpPr>
          <p:cNvPr id="3" name="内容占位符 2"/>
          <p:cNvSpPr>
            <a:spLocks noGrp="1"/>
          </p:cNvSpPr>
          <p:nvPr>
            <p:ph idx="1"/>
          </p:nvPr>
        </p:nvSpPr>
        <p:spPr>
          <a:xfrm>
            <a:off x="76200" y="980728"/>
            <a:ext cx="7772400" cy="5115272"/>
          </a:xfrm>
        </p:spPr>
        <p:txBody>
          <a:bodyPr/>
          <a:lstStyle/>
          <a:p>
            <a:pPr>
              <a:buNone/>
            </a:pPr>
            <a:r>
              <a:rPr lang="en-US" altLang="zh-CN" sz="2800" dirty="0" smtClean="0">
                <a:latin typeface="Arial Unicode MS" pitchFamily="34" charset="-122"/>
                <a:ea typeface="Arial Unicode MS" pitchFamily="34" charset="-122"/>
                <a:cs typeface="Arial Unicode MS" pitchFamily="34" charset="-122"/>
              </a:rPr>
              <a:t>implement------carry out </a:t>
            </a:r>
          </a:p>
          <a:p>
            <a:pPr>
              <a:buNone/>
            </a:pPr>
            <a:r>
              <a:rPr lang="zh-CN" altLang="en-US" sz="2800" dirty="0" smtClean="0">
                <a:latin typeface="Arial Unicode MS" pitchFamily="34" charset="-122"/>
                <a:ea typeface="Arial Unicode MS" pitchFamily="34" charset="-122"/>
                <a:cs typeface="Arial Unicode MS" pitchFamily="34" charset="-122"/>
              </a:rPr>
              <a:t> </a:t>
            </a:r>
            <a:r>
              <a:rPr lang="en-US" altLang="zh-CN" sz="2800" dirty="0" smtClean="0">
                <a:latin typeface="Arial Unicode MS" pitchFamily="34" charset="-122"/>
                <a:ea typeface="Arial Unicode MS" pitchFamily="34" charset="-122"/>
                <a:cs typeface="Arial Unicode MS" pitchFamily="34" charset="-122"/>
              </a:rPr>
              <a:t>e.g.</a:t>
            </a:r>
            <a:r>
              <a:rPr lang="zh-CN" altLang="en-US" sz="2800" dirty="0" smtClean="0">
                <a:latin typeface="Arial Unicode MS" pitchFamily="34" charset="-122"/>
                <a:ea typeface="Arial Unicode MS" pitchFamily="34" charset="-122"/>
                <a:cs typeface="Arial Unicode MS" pitchFamily="34" charset="-122"/>
              </a:rPr>
              <a:t> </a:t>
            </a:r>
            <a:r>
              <a:rPr lang="en-US" altLang="zh-CN" sz="2800" dirty="0" smtClean="0">
                <a:latin typeface="Arial Unicode MS" pitchFamily="34" charset="-122"/>
                <a:ea typeface="Arial Unicode MS" pitchFamily="34" charset="-122"/>
                <a:cs typeface="Arial Unicode MS" pitchFamily="34" charset="-122"/>
              </a:rPr>
              <a:t>The chief mandate of the People’s Bank of China , the central bank of the People’s Republic of China, is to formulate and implement monetary policy and supervise and regulate the financial industry. </a:t>
            </a:r>
          </a:p>
          <a:p>
            <a:pPr>
              <a:buNone/>
            </a:pPr>
            <a:r>
              <a:rPr lang="en-US" altLang="zh-CN" sz="2800" dirty="0" smtClean="0">
                <a:latin typeface="Arial Unicode MS" pitchFamily="34" charset="-122"/>
                <a:ea typeface="Arial Unicode MS" pitchFamily="34" charset="-122"/>
                <a:cs typeface="Arial Unicode MS" pitchFamily="34" charset="-122"/>
              </a:rPr>
              <a:t>    </a:t>
            </a:r>
            <a:r>
              <a:rPr lang="zh-CN" altLang="en-US" sz="2800" dirty="0" smtClean="0">
                <a:latin typeface="Arial Unicode MS" pitchFamily="34" charset="-122"/>
                <a:ea typeface="Arial Unicode MS" pitchFamily="34" charset="-122"/>
                <a:cs typeface="Arial Unicode MS" pitchFamily="34" charset="-122"/>
              </a:rPr>
              <a:t>中国人民银行是中华人民共和国的中央银行。其主要使命是制定和实施货币政策，监管和规范金融业。</a:t>
            </a:r>
            <a:endParaRPr lang="zh-CN" altLang="en-US" sz="2800" dirty="0">
              <a:latin typeface="Arial Unicode MS" pitchFamily="34" charset="-122"/>
              <a:ea typeface="Arial Unicode MS" pitchFamily="34" charset="-122"/>
              <a:cs typeface="Arial Unicode MS" pitchFamily="34" charset="-122"/>
            </a:endParaRPr>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a:xfrm>
            <a:off x="76200" y="609600"/>
            <a:ext cx="7772400" cy="45719"/>
          </a:xfrm>
        </p:spPr>
        <p:txBody>
          <a:bodyPr>
            <a:normAutofit fontScale="90000"/>
          </a:bodyPr>
          <a:lstStyle/>
          <a:p>
            <a:endParaRPr lang="zh-CN" altLang="en-US" dirty="0"/>
          </a:p>
        </p:txBody>
      </p:sp>
      <p:sp>
        <p:nvSpPr>
          <p:cNvPr id="3" name="内容占位符 2"/>
          <p:cNvSpPr>
            <a:spLocks noGrp="1"/>
          </p:cNvSpPr>
          <p:nvPr>
            <p:ph idx="1"/>
          </p:nvPr>
        </p:nvSpPr>
        <p:spPr>
          <a:xfrm>
            <a:off x="76200" y="908720"/>
            <a:ext cx="7772400" cy="5187280"/>
          </a:xfrm>
        </p:spPr>
        <p:txBody>
          <a:bodyPr/>
          <a:lstStyle/>
          <a:p>
            <a:pPr>
              <a:buNone/>
            </a:pPr>
            <a:r>
              <a:rPr lang="en-US" altLang="zh-CN" sz="2800" b="1" dirty="0" smtClean="0">
                <a:latin typeface="Arial Unicode MS" pitchFamily="34" charset="-122"/>
                <a:ea typeface="Arial Unicode MS" pitchFamily="34" charset="-122"/>
                <a:cs typeface="Arial Unicode MS" pitchFamily="34" charset="-122"/>
              </a:rPr>
              <a:t>Paragraph 23</a:t>
            </a:r>
          </a:p>
          <a:p>
            <a:pPr>
              <a:buNone/>
            </a:pPr>
            <a:r>
              <a:rPr lang="en-US" altLang="zh-CN" sz="2800" dirty="0" smtClean="0">
                <a:latin typeface="Arial Unicode MS" pitchFamily="34" charset="-122"/>
                <a:ea typeface="Arial Unicode MS" pitchFamily="34" charset="-122"/>
                <a:cs typeface="Arial Unicode MS" pitchFamily="34" charset="-122"/>
              </a:rPr>
              <a:t>  Using open market operations, the Fed buys and sells government securities, paying for them by making a deposit in the selling bank’s Federal Reserve account.</a:t>
            </a:r>
          </a:p>
          <a:p>
            <a:pPr>
              <a:buNone/>
            </a:pPr>
            <a:r>
              <a:rPr lang="en-US" altLang="zh-CN" sz="2800" dirty="0" smtClean="0">
                <a:latin typeface="Arial Unicode MS" pitchFamily="34" charset="-122"/>
                <a:ea typeface="Arial Unicode MS" pitchFamily="34" charset="-122"/>
                <a:cs typeface="Arial Unicode MS" pitchFamily="34" charset="-122"/>
              </a:rPr>
              <a:t>   </a:t>
            </a:r>
            <a:r>
              <a:rPr lang="zh-CN" altLang="en-US" sz="2800" dirty="0" smtClean="0">
                <a:latin typeface="Arial Unicode MS" pitchFamily="34" charset="-122"/>
                <a:ea typeface="Arial Unicode MS" pitchFamily="34" charset="-122"/>
                <a:cs typeface="Arial Unicode MS" pitchFamily="34" charset="-122"/>
              </a:rPr>
              <a:t>美联储通过公开</a:t>
            </a:r>
            <a:r>
              <a:rPr lang="zh-CN" altLang="en-US" sz="2800" dirty="0" smtClean="0">
                <a:latin typeface="Arial Unicode MS" pitchFamily="34" charset="-122"/>
                <a:ea typeface="Arial Unicode MS" pitchFamily="34" charset="-122"/>
                <a:cs typeface="Arial Unicode MS" pitchFamily="34" charset="-122"/>
              </a:rPr>
              <a:t>市场运作</a:t>
            </a:r>
            <a:r>
              <a:rPr lang="zh-CN" altLang="en-US" sz="2800" dirty="0" smtClean="0">
                <a:latin typeface="Arial Unicode MS" pitchFamily="34" charset="-122"/>
                <a:ea typeface="Arial Unicode MS" pitchFamily="34" charset="-122"/>
                <a:cs typeface="Arial Unicode MS" pitchFamily="34" charset="-122"/>
              </a:rPr>
              <a:t>来</a:t>
            </a:r>
            <a:r>
              <a:rPr lang="zh-CN" altLang="en-US" sz="2800" dirty="0" smtClean="0">
                <a:latin typeface="Arial Unicode MS" pitchFamily="34" charset="-122"/>
                <a:ea typeface="Arial Unicode MS" pitchFamily="34" charset="-122"/>
                <a:cs typeface="Arial Unicode MS" pitchFamily="34" charset="-122"/>
              </a:rPr>
              <a:t>买卖</a:t>
            </a:r>
            <a:r>
              <a:rPr lang="zh-CN" altLang="en-US" sz="2800" dirty="0" smtClean="0">
                <a:latin typeface="Arial Unicode MS" pitchFamily="34" charset="-122"/>
                <a:ea typeface="Arial Unicode MS" pitchFamily="34" charset="-122"/>
                <a:cs typeface="Arial Unicode MS" pitchFamily="34" charset="-122"/>
              </a:rPr>
              <a:t>政府债券，通过往卖出债券的银行在美联储帐户中存钱来支付买进的债券。</a:t>
            </a:r>
            <a:endParaRPr lang="en-US" altLang="zh-CN" sz="2800" dirty="0" smtClean="0">
              <a:latin typeface="Arial Unicode MS" pitchFamily="34" charset="-122"/>
              <a:ea typeface="Arial Unicode MS" pitchFamily="34" charset="-122"/>
              <a:cs typeface="Arial Unicode MS" pitchFamily="34" charset="-122"/>
            </a:endParaRPr>
          </a:p>
          <a:p>
            <a:pPr>
              <a:buNone/>
            </a:pPr>
            <a:r>
              <a:rPr lang="en-US" altLang="zh-CN" sz="2800" dirty="0" smtClean="0">
                <a:latin typeface="Arial Unicode MS" pitchFamily="34" charset="-122"/>
                <a:ea typeface="Arial Unicode MS" pitchFamily="34" charset="-122"/>
                <a:cs typeface="Arial Unicode MS" pitchFamily="34" charset="-122"/>
              </a:rPr>
              <a:t>    </a:t>
            </a:r>
            <a:endParaRPr lang="zh-CN" altLang="en-US" sz="2800" dirty="0">
              <a:latin typeface="Arial Unicode MS" pitchFamily="34" charset="-122"/>
              <a:ea typeface="Arial Unicode MS" pitchFamily="34" charset="-122"/>
              <a:cs typeface="Arial Unicode MS" pitchFamily="34" charset="-122"/>
            </a:endParaRPr>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en-US" altLang="zh-CN" dirty="0" smtClean="0"/>
              <a:t>Writing a summary</a:t>
            </a:r>
            <a:endParaRPr kumimoji="1" lang="zh-CN" altLang="en-US" dirty="0"/>
          </a:p>
        </p:txBody>
      </p:sp>
      <p:sp>
        <p:nvSpPr>
          <p:cNvPr id="3" name="内容占位符 2"/>
          <p:cNvSpPr>
            <a:spLocks noGrp="1"/>
          </p:cNvSpPr>
          <p:nvPr>
            <p:ph idx="1"/>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1" lang="en-US" altLang="zh-CN" dirty="0" smtClean="0"/>
              <a:t>A summary is a brief restatement of a longer document. Its purpose is to convey knowledge in a clear and concise form. The summarizer must extract only the most important information from the entire document.</a:t>
            </a:r>
            <a:endParaRPr kumimoji="1" lang="zh-CN" altLang="en-US" dirty="0"/>
          </a:p>
        </p:txBody>
      </p:sp>
    </p:spTree>
    <p:extLst>
      <p:ext uri="{BB962C8B-B14F-4D97-AF65-F5344CB8AC3E}">
        <p14:creationId xmlns:p14="http://schemas.microsoft.com/office/powerpoint/2010/main" val="215624823"/>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en-US" altLang="zh-CN" dirty="0" smtClean="0"/>
              <a:t>Skills needed</a:t>
            </a:r>
            <a:endParaRPr kumimoji="1" lang="zh-CN" altLang="en-US" dirty="0"/>
          </a:p>
        </p:txBody>
      </p:sp>
      <p:sp>
        <p:nvSpPr>
          <p:cNvPr id="3" name="内容占位符 2"/>
          <p:cNvSpPr>
            <a:spLocks noGrp="1"/>
          </p:cNvSpPr>
          <p:nvPr>
            <p:ph idx="1"/>
          </p:nvPr>
        </p:nvSpPr>
        <p:spPr/>
        <p:txBody>
          <a:bodyPr/>
          <a:lstStyle/>
          <a:p>
            <a:r>
              <a:rPr kumimoji="1" lang="en-US" altLang="zh-CN" dirty="0" smtClean="0"/>
              <a:t>Reading comprehension</a:t>
            </a:r>
          </a:p>
          <a:p>
            <a:r>
              <a:rPr kumimoji="1" lang="en-US" altLang="zh-CN" dirty="0" smtClean="0"/>
              <a:t>Critical analysis</a:t>
            </a:r>
          </a:p>
          <a:p>
            <a:r>
              <a:rPr kumimoji="1" lang="en-US" altLang="zh-CN" dirty="0" smtClean="0"/>
              <a:t>Paraphrasing</a:t>
            </a:r>
            <a:endParaRPr kumimoji="1" lang="zh-CN" altLang="en-US" dirty="0"/>
          </a:p>
        </p:txBody>
      </p:sp>
    </p:spTree>
    <p:extLst>
      <p:ext uri="{BB962C8B-B14F-4D97-AF65-F5344CB8AC3E}">
        <p14:creationId xmlns:p14="http://schemas.microsoft.com/office/powerpoint/2010/main" val="74274463"/>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en-US" altLang="zh-CN" dirty="0" smtClean="0"/>
              <a:t>Four steps </a:t>
            </a:r>
            <a:endParaRPr kumimoji="1" lang="zh-CN" altLang="en-US" dirty="0"/>
          </a:p>
        </p:txBody>
      </p:sp>
      <p:sp>
        <p:nvSpPr>
          <p:cNvPr id="3" name="内容占位符 2"/>
          <p:cNvSpPr>
            <a:spLocks noGrp="1"/>
          </p:cNvSpPr>
          <p:nvPr>
            <p:ph idx="1"/>
          </p:nvPr>
        </p:nvSpPr>
        <p:spPr/>
        <p:txBody>
          <a:bodyPr/>
          <a:lstStyle/>
          <a:p>
            <a:r>
              <a:rPr kumimoji="1" lang="en-US" altLang="zh-CN" dirty="0" smtClean="0"/>
              <a:t>Read</a:t>
            </a:r>
          </a:p>
          <a:p>
            <a:r>
              <a:rPr kumimoji="1" lang="en-US" altLang="zh-CN" dirty="0" smtClean="0"/>
              <a:t>Write</a:t>
            </a:r>
          </a:p>
          <a:p>
            <a:r>
              <a:rPr kumimoji="1" lang="en-US" altLang="zh-CN" dirty="0" smtClean="0"/>
              <a:t>Edit</a:t>
            </a:r>
          </a:p>
          <a:p>
            <a:r>
              <a:rPr kumimoji="1" lang="en-US" altLang="zh-CN" dirty="0" smtClean="0"/>
              <a:t>Rewrite</a:t>
            </a:r>
            <a:endParaRPr kumimoji="1" lang="zh-CN" altLang="en-US" dirty="0"/>
          </a:p>
        </p:txBody>
      </p:sp>
    </p:spTree>
    <p:extLst>
      <p:ext uri="{BB962C8B-B14F-4D97-AF65-F5344CB8AC3E}">
        <p14:creationId xmlns:p14="http://schemas.microsoft.com/office/powerpoint/2010/main" val="412993654"/>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en-US" altLang="zh-CN" dirty="0" smtClean="0"/>
              <a:t>Read</a:t>
            </a:r>
            <a:endParaRPr kumimoji="1" lang="zh-CN" altLang="en-US" dirty="0"/>
          </a:p>
        </p:txBody>
      </p:sp>
      <p:sp>
        <p:nvSpPr>
          <p:cNvPr id="3" name="内容占位符 2"/>
          <p:cNvSpPr>
            <a:spLocks noGrp="1"/>
          </p:cNvSpPr>
          <p:nvPr>
            <p:ph idx="1"/>
          </p:nvPr>
        </p:nvSpPr>
        <p:spPr/>
        <p:txBody>
          <a:bodyPr/>
          <a:lstStyle/>
          <a:p>
            <a:r>
              <a:rPr kumimoji="1" lang="en-US" altLang="zh-CN" dirty="0" smtClean="0"/>
              <a:t>Read the text quickly, looking for major points.</a:t>
            </a:r>
          </a:p>
          <a:p>
            <a:r>
              <a:rPr kumimoji="1" lang="en-US" altLang="zh-CN" dirty="0" smtClean="0"/>
              <a:t>Reread the text carefully. Underline or highlight the author’s main idea, major points and key supporting details.</a:t>
            </a:r>
          </a:p>
          <a:p>
            <a:r>
              <a:rPr kumimoji="1" lang="en-US" altLang="zh-CN" dirty="0" smtClean="0"/>
              <a:t>Reread your underlined or highlighted statements and delete any that are not relevant.</a:t>
            </a:r>
          </a:p>
          <a:p>
            <a:endParaRPr kumimoji="1" lang="zh-CN" altLang="en-US" dirty="0"/>
          </a:p>
        </p:txBody>
      </p:sp>
    </p:spTree>
    <p:extLst>
      <p:ext uri="{BB962C8B-B14F-4D97-AF65-F5344CB8AC3E}">
        <p14:creationId xmlns:p14="http://schemas.microsoft.com/office/powerpoint/2010/main" val="1279024358"/>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en-US" altLang="zh-CN" dirty="0"/>
              <a:t>W</a:t>
            </a:r>
            <a:r>
              <a:rPr kumimoji="1" lang="en-US" altLang="zh-CN" dirty="0" smtClean="0"/>
              <a:t>rite</a:t>
            </a:r>
            <a:endParaRPr kumimoji="1" lang="zh-CN" altLang="en-US" dirty="0"/>
          </a:p>
        </p:txBody>
      </p:sp>
      <p:sp>
        <p:nvSpPr>
          <p:cNvPr id="3" name="内容占位符 2"/>
          <p:cNvSpPr>
            <a:spLocks noGrp="1"/>
          </p:cNvSpPr>
          <p:nvPr>
            <p:ph idx="1"/>
          </p:nvPr>
        </p:nvSpPr>
        <p:spPr>
          <a:xfrm>
            <a:off x="457200" y="1417638"/>
            <a:ext cx="8229600" cy="4708525"/>
          </a:xfrm>
        </p:spPr>
        <p:txBody>
          <a:bodyPr>
            <a:normAutofit lnSpcReduction="10000"/>
          </a:bodyPr>
          <a:lstStyle/>
          <a:p>
            <a:r>
              <a:rPr kumimoji="1" lang="en-US" altLang="zh-CN" dirty="0" smtClean="0"/>
              <a:t>Write a rough draft using the </a:t>
            </a:r>
            <a:r>
              <a:rPr kumimoji="1" lang="en-US" altLang="zh-CN" smtClean="0"/>
              <a:t>underlined statements.</a:t>
            </a:r>
            <a:endParaRPr kumimoji="1" lang="en-US" altLang="zh-CN" dirty="0" smtClean="0"/>
          </a:p>
          <a:p>
            <a:r>
              <a:rPr kumimoji="1" lang="en-US" altLang="zh-CN" dirty="0" smtClean="0"/>
              <a:t>Give the author, title, and source and the main idea of the text in the first paragraph.</a:t>
            </a:r>
          </a:p>
          <a:p>
            <a:r>
              <a:rPr kumimoji="1" lang="en-US" altLang="zh-CN" dirty="0" smtClean="0"/>
              <a:t>Paraphrase the author’s words; do not copy directly from the text.</a:t>
            </a:r>
          </a:p>
          <a:p>
            <a:r>
              <a:rPr kumimoji="1" lang="en-US" altLang="zh-CN" dirty="0" smtClean="0"/>
              <a:t>Write in a clear, concise and objective style.</a:t>
            </a:r>
          </a:p>
          <a:p>
            <a:r>
              <a:rPr kumimoji="1" lang="en-US" altLang="zh-CN" dirty="0" smtClean="0"/>
              <a:t>Do not add any extraneous information or give your opinion.</a:t>
            </a:r>
            <a:endParaRPr kumimoji="1" lang="zh-CN" altLang="en-US" dirty="0"/>
          </a:p>
        </p:txBody>
      </p:sp>
    </p:spTree>
    <p:extLst>
      <p:ext uri="{BB962C8B-B14F-4D97-AF65-F5344CB8AC3E}">
        <p14:creationId xmlns:p14="http://schemas.microsoft.com/office/powerpoint/2010/main" val="170758952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a:xfrm>
            <a:off x="76200" y="609600"/>
            <a:ext cx="7772400" cy="83096"/>
          </a:xfrm>
        </p:spPr>
        <p:txBody>
          <a:bodyPr>
            <a:normAutofit fontScale="90000"/>
          </a:bodyPr>
          <a:lstStyle/>
          <a:p>
            <a:endParaRPr lang="zh-CN" altLang="en-US" dirty="0"/>
          </a:p>
        </p:txBody>
      </p:sp>
      <p:sp>
        <p:nvSpPr>
          <p:cNvPr id="3" name="内容占位符 2"/>
          <p:cNvSpPr>
            <a:spLocks noGrp="1"/>
          </p:cNvSpPr>
          <p:nvPr>
            <p:ph idx="1"/>
          </p:nvPr>
        </p:nvSpPr>
        <p:spPr>
          <a:xfrm>
            <a:off x="76200" y="836712"/>
            <a:ext cx="7772400" cy="5259288"/>
          </a:xfrm>
        </p:spPr>
        <p:txBody>
          <a:bodyPr/>
          <a:lstStyle/>
          <a:p>
            <a:pPr>
              <a:buNone/>
            </a:pPr>
            <a:r>
              <a:rPr lang="en-US" altLang="zh-CN" sz="2800" dirty="0" smtClean="0">
                <a:latin typeface="Arial Unicode MS" pitchFamily="34" charset="-122"/>
                <a:ea typeface="Arial Unicode MS" pitchFamily="34" charset="-122"/>
                <a:cs typeface="Arial Unicode MS" pitchFamily="34" charset="-122"/>
              </a:rPr>
              <a:t>3. What are the factors that affect interest rates?</a:t>
            </a:r>
          </a:p>
          <a:p>
            <a:pPr>
              <a:buNone/>
            </a:pPr>
            <a:r>
              <a:rPr lang="en-US" altLang="zh-CN" sz="2800" dirty="0" smtClean="0">
                <a:latin typeface="Arial Unicode MS" pitchFamily="34" charset="-122"/>
                <a:ea typeface="Arial Unicode MS" pitchFamily="34" charset="-122"/>
                <a:cs typeface="Arial Unicode MS" pitchFamily="34" charset="-122"/>
              </a:rPr>
              <a:t>    The factors include the government’s monetary policy, market forces and the economic conditions at large and the cost for money itself.</a:t>
            </a:r>
          </a:p>
          <a:p>
            <a:pPr>
              <a:buNone/>
            </a:pPr>
            <a:r>
              <a:rPr lang="en-US" altLang="zh-CN" sz="2800" dirty="0" smtClean="0">
                <a:latin typeface="Arial Unicode MS" pitchFamily="34" charset="-122"/>
                <a:ea typeface="Arial Unicode MS" pitchFamily="34" charset="-122"/>
                <a:cs typeface="Arial Unicode MS" pitchFamily="34" charset="-122"/>
              </a:rPr>
              <a:t>4. What is the relationship between interest rates and business?</a:t>
            </a:r>
          </a:p>
          <a:p>
            <a:pPr>
              <a:buNone/>
            </a:pPr>
            <a:r>
              <a:rPr lang="en-US" altLang="zh-CN" sz="2800" dirty="0" smtClean="0">
                <a:latin typeface="Arial Unicode MS" pitchFamily="34" charset="-122"/>
                <a:ea typeface="Arial Unicode MS" pitchFamily="34" charset="-122"/>
                <a:cs typeface="Arial Unicode MS" pitchFamily="34" charset="-122"/>
              </a:rPr>
              <a:t>    Interest rates play a critical role in determining the pace of business.</a:t>
            </a:r>
          </a:p>
        </p:txBody>
      </p:sp>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en-US" altLang="zh-CN" dirty="0" smtClean="0"/>
              <a:t>Edit</a:t>
            </a:r>
            <a:endParaRPr kumimoji="1" lang="zh-CN" altLang="en-US" dirty="0"/>
          </a:p>
        </p:txBody>
      </p:sp>
      <p:sp>
        <p:nvSpPr>
          <p:cNvPr id="3" name="内容占位符 2"/>
          <p:cNvSpPr>
            <a:spLocks noGrp="1"/>
          </p:cNvSpPr>
          <p:nvPr>
            <p:ph idx="1"/>
          </p:nvPr>
        </p:nvSpPr>
        <p:spPr/>
        <p:txBody>
          <a:bodyPr/>
          <a:lstStyle/>
          <a:p>
            <a:r>
              <a:rPr kumimoji="1" lang="en-US" altLang="zh-CN" dirty="0" smtClean="0"/>
              <a:t>Be certain that the content is accurate and coherent.</a:t>
            </a:r>
          </a:p>
          <a:p>
            <a:r>
              <a:rPr kumimoji="1" lang="en-US" altLang="zh-CN" dirty="0" smtClean="0"/>
              <a:t>Delete any unnecessary information.</a:t>
            </a:r>
          </a:p>
          <a:p>
            <a:r>
              <a:rPr kumimoji="1" lang="en-US" altLang="zh-CN" dirty="0" smtClean="0"/>
              <a:t>Add information if the meaning is not clear and complete.</a:t>
            </a:r>
          </a:p>
          <a:p>
            <a:r>
              <a:rPr kumimoji="1" lang="en-US" altLang="zh-CN" dirty="0" smtClean="0"/>
              <a:t>Rearrange the information if the organization is not logical.</a:t>
            </a:r>
            <a:endParaRPr kumimoji="1" lang="zh-CN" altLang="en-US" dirty="0"/>
          </a:p>
        </p:txBody>
      </p:sp>
    </p:spTree>
    <p:extLst>
      <p:ext uri="{BB962C8B-B14F-4D97-AF65-F5344CB8AC3E}">
        <p14:creationId xmlns:p14="http://schemas.microsoft.com/office/powerpoint/2010/main" val="1822381030"/>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en-US" altLang="zh-CN" dirty="0" smtClean="0"/>
              <a:t>Rewrite</a:t>
            </a:r>
            <a:endParaRPr kumimoji="1" lang="zh-CN" altLang="en-US" dirty="0"/>
          </a:p>
        </p:txBody>
      </p:sp>
      <p:sp>
        <p:nvSpPr>
          <p:cNvPr id="3" name="内容占位符 2"/>
          <p:cNvSpPr>
            <a:spLocks noGrp="1"/>
          </p:cNvSpPr>
          <p:nvPr>
            <p:ph idx="1"/>
          </p:nvPr>
        </p:nvSpPr>
        <p:spPr/>
        <p:txBody>
          <a:bodyPr/>
          <a:lstStyle/>
          <a:p>
            <a:r>
              <a:rPr kumimoji="1" lang="en-US" altLang="zh-CN" dirty="0" smtClean="0"/>
              <a:t>Write the summary again with the editorial changes.</a:t>
            </a:r>
          </a:p>
          <a:p>
            <a:r>
              <a:rPr kumimoji="1" lang="en-US" altLang="zh-CN" dirty="0" smtClean="0"/>
              <a:t>Proofread the summary for errors in grammar, punctuation, or spelling.</a:t>
            </a:r>
          </a:p>
          <a:p>
            <a:r>
              <a:rPr kumimoji="1" lang="en-US" altLang="zh-CN" dirty="0" smtClean="0"/>
              <a:t>Make all necessary corrections for the final copy.</a:t>
            </a:r>
            <a:endParaRPr kumimoji="1" lang="zh-CN" altLang="en-US" dirty="0"/>
          </a:p>
        </p:txBody>
      </p:sp>
    </p:spTree>
    <p:extLst>
      <p:ext uri="{BB962C8B-B14F-4D97-AF65-F5344CB8AC3E}">
        <p14:creationId xmlns:p14="http://schemas.microsoft.com/office/powerpoint/2010/main" val="883178715"/>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kumimoji="1" lang="zh-CN" altLang="en-US"/>
          </a:p>
        </p:txBody>
      </p:sp>
      <p:sp>
        <p:nvSpPr>
          <p:cNvPr id="3" name="内容占位符 2"/>
          <p:cNvSpPr>
            <a:spLocks noGrp="1"/>
          </p:cNvSpPr>
          <p:nvPr>
            <p:ph idx="1"/>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1" lang="en-US" altLang="zh-CN" dirty="0" smtClean="0"/>
              <a:t>Assignment:</a:t>
            </a:r>
          </a:p>
          <a:p>
            <a:pPr marL="0" marR="0" lvl="0" indent="0" defTabSz="914400" eaLnBrk="1" fontAlgn="auto" latinLnBrk="0" hangingPunct="1">
              <a:lnSpc>
                <a:spcPct val="100000"/>
              </a:lnSpc>
              <a:spcBef>
                <a:spcPts val="0"/>
              </a:spcBef>
              <a:spcAft>
                <a:spcPts val="0"/>
              </a:spcAft>
              <a:buClrTx/>
              <a:buSzTx/>
              <a:buFontTx/>
              <a:buNone/>
              <a:tabLst/>
              <a:defRPr/>
            </a:pPr>
            <a:r>
              <a:rPr kumimoji="1" lang="en-US" altLang="zh-CN" dirty="0" smtClean="0"/>
              <a:t>Read the article in the Supplementary Reading section </a:t>
            </a:r>
            <a:r>
              <a:rPr kumimoji="1" lang="en-US" altLang="zh-CN" smtClean="0"/>
              <a:t>on p.14 and </a:t>
            </a:r>
            <a:r>
              <a:rPr kumimoji="1" lang="en-US" altLang="zh-CN" dirty="0" smtClean="0"/>
              <a:t>write a summary of it.</a:t>
            </a:r>
            <a:endParaRPr kumimoji="1" lang="zh-CN" altLang="en-US" dirty="0"/>
          </a:p>
        </p:txBody>
      </p:sp>
    </p:spTree>
    <p:extLst>
      <p:ext uri="{BB962C8B-B14F-4D97-AF65-F5344CB8AC3E}">
        <p14:creationId xmlns:p14="http://schemas.microsoft.com/office/powerpoint/2010/main" val="189280013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a:buNone/>
            </a:pPr>
            <a:r>
              <a:rPr lang="en-US" altLang="zh-CN" sz="2800" dirty="0" smtClean="0">
                <a:latin typeface="Arial Unicode MS" pitchFamily="34" charset="-122"/>
                <a:ea typeface="Arial Unicode MS" pitchFamily="34" charset="-122"/>
                <a:cs typeface="Arial Unicode MS" pitchFamily="34" charset="-122"/>
              </a:rPr>
              <a:t>5. What are the goals of the Federal Reserve’s monetary policy?</a:t>
            </a:r>
          </a:p>
          <a:p>
            <a:pPr>
              <a:buNone/>
            </a:pPr>
            <a:r>
              <a:rPr lang="en-US" altLang="zh-CN" sz="2800" dirty="0" smtClean="0">
                <a:latin typeface="Arial Unicode MS" pitchFamily="34" charset="-122"/>
                <a:ea typeface="Arial Unicode MS" pitchFamily="34" charset="-122"/>
                <a:cs typeface="Arial Unicode MS" pitchFamily="34" charset="-122"/>
              </a:rPr>
              <a:t>    The goals are to maintain economic growth, to stabilize prices, and to help international payments flow.</a:t>
            </a:r>
          </a:p>
          <a:p>
            <a:pPr>
              <a:buNone/>
            </a:pPr>
            <a:endParaRPr lang="zh-CN" altLang="en-US" sz="2800"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smtClean="0">
                <a:latin typeface="Arial Unicode MS" pitchFamily="34" charset="-122"/>
                <a:ea typeface="Arial Unicode MS" pitchFamily="34" charset="-122"/>
                <a:cs typeface="Arial Unicode MS" pitchFamily="34" charset="-122"/>
              </a:rPr>
              <a:t>Scanning</a:t>
            </a:r>
            <a:endParaRPr lang="zh-CN" altLang="en-US" b="1" dirty="0">
              <a:latin typeface="Arial Unicode MS" pitchFamily="34" charset="-122"/>
              <a:ea typeface="Arial Unicode MS" pitchFamily="34" charset="-122"/>
              <a:cs typeface="Arial Unicode MS" pitchFamily="34" charset="-122"/>
            </a:endParaRPr>
          </a:p>
        </p:txBody>
      </p:sp>
      <p:sp>
        <p:nvSpPr>
          <p:cNvPr id="3" name="内容占位符 2"/>
          <p:cNvSpPr>
            <a:spLocks noGrp="1"/>
          </p:cNvSpPr>
          <p:nvPr>
            <p:ph idx="1"/>
          </p:nvPr>
        </p:nvSpPr>
        <p:spPr>
          <a:xfrm>
            <a:off x="76200" y="1772816"/>
            <a:ext cx="7772400" cy="4752528"/>
          </a:xfrm>
        </p:spPr>
        <p:txBody>
          <a:bodyPr/>
          <a:lstStyle/>
          <a:p>
            <a:pPr>
              <a:buNone/>
            </a:pPr>
            <a:r>
              <a:rPr lang="en-US" altLang="zh-CN" sz="2800" dirty="0" smtClean="0">
                <a:latin typeface="Arial Unicode MS" pitchFamily="34" charset="-122"/>
                <a:ea typeface="Arial Unicode MS" pitchFamily="34" charset="-122"/>
                <a:cs typeface="Arial Unicode MS" pitchFamily="34" charset="-122"/>
              </a:rPr>
              <a:t>1.What is the oldest form of currency?</a:t>
            </a:r>
          </a:p>
          <a:p>
            <a:pPr>
              <a:buNone/>
            </a:pPr>
            <a:r>
              <a:rPr lang="en-US" altLang="zh-CN" sz="2800" dirty="0" smtClean="0">
                <a:latin typeface="Arial Unicode MS" pitchFamily="34" charset="-122"/>
                <a:ea typeface="Arial Unicode MS" pitchFamily="34" charset="-122"/>
                <a:cs typeface="Arial Unicode MS" pitchFamily="34" charset="-122"/>
              </a:rPr>
              <a:t>   The oldest form of currency is the coin.</a:t>
            </a:r>
          </a:p>
          <a:p>
            <a:pPr>
              <a:buNone/>
            </a:pPr>
            <a:r>
              <a:rPr lang="en-US" altLang="zh-CN" sz="2800" dirty="0" smtClean="0">
                <a:latin typeface="Arial Unicode MS" pitchFamily="34" charset="-122"/>
                <a:ea typeface="Arial Unicode MS" pitchFamily="34" charset="-122"/>
                <a:cs typeface="Arial Unicode MS" pitchFamily="34" charset="-122"/>
              </a:rPr>
              <a:t>2. What is the first form of paper currency in England?</a:t>
            </a:r>
          </a:p>
          <a:p>
            <a:pPr>
              <a:buNone/>
            </a:pPr>
            <a:r>
              <a:rPr lang="en-US" altLang="zh-CN" sz="2800" dirty="0" smtClean="0">
                <a:latin typeface="Arial Unicode MS" pitchFamily="34" charset="-122"/>
                <a:ea typeface="Arial Unicode MS" pitchFamily="34" charset="-122"/>
                <a:cs typeface="Arial Unicode MS" pitchFamily="34" charset="-122"/>
              </a:rPr>
              <a:t>   It is the receipts given by the goldsmiths to the people who stored precious metals at their places.</a:t>
            </a:r>
            <a:endParaRPr lang="zh-CN" altLang="en-US" sz="2800" dirty="0">
              <a:latin typeface="Arial Unicode MS" pitchFamily="34" charset="-122"/>
              <a:ea typeface="Arial Unicode MS" pitchFamily="34" charset="-122"/>
              <a:cs typeface="Arial Unicode MS" pitchFamily="34" charset="-122"/>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a:xfrm>
            <a:off x="76200" y="609600"/>
            <a:ext cx="7772400" cy="45719"/>
          </a:xfrm>
        </p:spPr>
        <p:txBody>
          <a:bodyPr>
            <a:normAutofit fontScale="90000"/>
          </a:bodyPr>
          <a:lstStyle/>
          <a:p>
            <a:endParaRPr lang="zh-CN" altLang="en-US" dirty="0"/>
          </a:p>
        </p:txBody>
      </p:sp>
      <p:sp>
        <p:nvSpPr>
          <p:cNvPr id="3" name="内容占位符 2"/>
          <p:cNvSpPr>
            <a:spLocks noGrp="1"/>
          </p:cNvSpPr>
          <p:nvPr>
            <p:ph idx="1"/>
          </p:nvPr>
        </p:nvSpPr>
        <p:spPr>
          <a:xfrm>
            <a:off x="76200" y="908720"/>
            <a:ext cx="7772400" cy="5187280"/>
          </a:xfrm>
        </p:spPr>
        <p:txBody>
          <a:bodyPr/>
          <a:lstStyle/>
          <a:p>
            <a:pPr>
              <a:buNone/>
            </a:pPr>
            <a:r>
              <a:rPr lang="en-US" altLang="zh-CN" sz="2800" dirty="0" smtClean="0">
                <a:latin typeface="Arial Unicode MS" pitchFamily="34" charset="-122"/>
                <a:ea typeface="Arial Unicode MS" pitchFamily="34" charset="-122"/>
                <a:cs typeface="Arial Unicode MS" pitchFamily="34" charset="-122"/>
              </a:rPr>
              <a:t>3.When did “modern” banking begin in England?</a:t>
            </a:r>
          </a:p>
          <a:p>
            <a:pPr>
              <a:buNone/>
            </a:pPr>
            <a:r>
              <a:rPr lang="en-US" altLang="zh-CN" sz="2800" dirty="0" smtClean="0">
                <a:latin typeface="Arial Unicode MS" pitchFamily="34" charset="-122"/>
                <a:ea typeface="Arial Unicode MS" pitchFamily="34" charset="-122"/>
                <a:cs typeface="Arial Unicode MS" pitchFamily="34" charset="-122"/>
              </a:rPr>
              <a:t>  It began in England around 1200.</a:t>
            </a:r>
          </a:p>
          <a:p>
            <a:pPr>
              <a:buNone/>
            </a:pPr>
            <a:r>
              <a:rPr lang="en-US" altLang="zh-CN" sz="2800" dirty="0" smtClean="0">
                <a:latin typeface="Arial Unicode MS" pitchFamily="34" charset="-122"/>
                <a:ea typeface="Arial Unicode MS" pitchFamily="34" charset="-122"/>
                <a:cs typeface="Arial Unicode MS" pitchFamily="34" charset="-122"/>
              </a:rPr>
              <a:t>4. What are the primary reserves made up of?</a:t>
            </a:r>
          </a:p>
          <a:p>
            <a:pPr>
              <a:buNone/>
            </a:pPr>
            <a:r>
              <a:rPr lang="en-US" altLang="zh-CN" sz="2800" dirty="0" smtClean="0">
                <a:latin typeface="Arial Unicode MS" pitchFamily="34" charset="-122"/>
                <a:ea typeface="Arial Unicode MS" pitchFamily="34" charset="-122"/>
                <a:cs typeface="Arial Unicode MS" pitchFamily="34" charset="-122"/>
              </a:rPr>
              <a:t>   They are made up of cash on hand, deposits that may be due from other banks and the percentage required by the Federal Reserve System, either held in the vault or on deposits in the District Reserve Bank for the areas. </a:t>
            </a:r>
            <a:endParaRPr lang="zh-CN" altLang="en-US" sz="2800" dirty="0">
              <a:latin typeface="Arial Unicode MS" pitchFamily="34" charset="-122"/>
              <a:ea typeface="Arial Unicode MS" pitchFamily="34" charset="-122"/>
              <a:cs typeface="Arial Unicode MS" pitchFamily="34" charset="-122"/>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主题1">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主题1</Template>
  <TotalTime>6518</TotalTime>
  <Words>3490</Words>
  <Application>Microsoft Macintosh PowerPoint</Application>
  <PresentationFormat>全屏显示(4:3)</PresentationFormat>
  <Paragraphs>264</Paragraphs>
  <Slides>62</Slides>
  <Notes>8</Notes>
  <HiddenSlides>0</HiddenSlides>
  <MMClips>0</MMClips>
  <ScaleCrop>false</ScaleCrop>
  <HeadingPairs>
    <vt:vector size="6" baseType="variant">
      <vt:variant>
        <vt:lpstr>已用的字体</vt:lpstr>
      </vt:variant>
      <vt:variant>
        <vt:i4>5</vt:i4>
      </vt:variant>
      <vt:variant>
        <vt:lpstr>主题</vt:lpstr>
      </vt:variant>
      <vt:variant>
        <vt:i4>1</vt:i4>
      </vt:variant>
      <vt:variant>
        <vt:lpstr>幻灯片标题</vt:lpstr>
      </vt:variant>
      <vt:variant>
        <vt:i4>62</vt:i4>
      </vt:variant>
    </vt:vector>
  </HeadingPairs>
  <TitlesOfParts>
    <vt:vector size="68" baseType="lpstr">
      <vt:lpstr>Arial Unicode MS</vt:lpstr>
      <vt:lpstr>Calibri</vt:lpstr>
      <vt:lpstr>Times New Roman</vt:lpstr>
      <vt:lpstr>宋体</vt:lpstr>
      <vt:lpstr>Arial</vt:lpstr>
      <vt:lpstr>主题1</vt:lpstr>
      <vt:lpstr>Financial English</vt:lpstr>
      <vt:lpstr>Unit 1 Money and Interest</vt:lpstr>
      <vt:lpstr>PowerPoint 演示文稿</vt:lpstr>
      <vt:lpstr>PowerPoint 演示文稿</vt:lpstr>
      <vt:lpstr>Skimming</vt:lpstr>
      <vt:lpstr>PowerPoint 演示文稿</vt:lpstr>
      <vt:lpstr>PowerPoint 演示文稿</vt:lpstr>
      <vt:lpstr>Scanning</vt:lpstr>
      <vt:lpstr>PowerPoint 演示文稿</vt:lpstr>
      <vt:lpstr>PowerPoint 演示文稿</vt:lpstr>
      <vt:lpstr>PowerPoint 演示文稿</vt:lpstr>
      <vt:lpstr>Vocabulary in Context</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Text Explanation</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Writing a summary</vt:lpstr>
      <vt:lpstr>Skills needed</vt:lpstr>
      <vt:lpstr>Four steps </vt:lpstr>
      <vt:lpstr>Read</vt:lpstr>
      <vt:lpstr>Write</vt:lpstr>
      <vt:lpstr>Edit</vt:lpstr>
      <vt:lpstr>Rewrite</vt:lpstr>
      <vt:lpstr>PowerPoint 演示文稿</vt:lpstr>
    </vt:vector>
  </TitlesOfParts>
  <Company>Toshiba</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Sherry</dc:creator>
  <cp:lastModifiedBy>Xueyang Fang</cp:lastModifiedBy>
  <cp:revision>227</cp:revision>
  <dcterms:created xsi:type="dcterms:W3CDTF">2014-08-19T08:40:02Z</dcterms:created>
  <dcterms:modified xsi:type="dcterms:W3CDTF">2019-12-19T01:47:42Z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TemplateID">
    <vt:lpwstr>TC010690022052</vt:lpwstr>
  </property>
</Properties>
</file>