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49"/>
  </p:notesMasterIdLst>
  <p:sldIdLst>
    <p:sldId id="257" r:id="rId2"/>
    <p:sldId id="305" r:id="rId3"/>
    <p:sldId id="260" r:id="rId4"/>
    <p:sldId id="261" r:id="rId5"/>
    <p:sldId id="312" r:id="rId6"/>
    <p:sldId id="313" r:id="rId7"/>
    <p:sldId id="265" r:id="rId8"/>
    <p:sldId id="262" r:id="rId9"/>
    <p:sldId id="263" r:id="rId10"/>
    <p:sldId id="264" r:id="rId11"/>
    <p:sldId id="266" r:id="rId12"/>
    <p:sldId id="314" r:id="rId13"/>
    <p:sldId id="315" r:id="rId14"/>
    <p:sldId id="316" r:id="rId15"/>
    <p:sldId id="317" r:id="rId16"/>
    <p:sldId id="267" r:id="rId17"/>
    <p:sldId id="271" r:id="rId18"/>
    <p:sldId id="268" r:id="rId19"/>
    <p:sldId id="272" r:id="rId20"/>
    <p:sldId id="273" r:id="rId21"/>
    <p:sldId id="274" r:id="rId22"/>
    <p:sldId id="269" r:id="rId23"/>
    <p:sldId id="270" r:id="rId24"/>
    <p:sldId id="318" r:id="rId25"/>
    <p:sldId id="319" r:id="rId26"/>
    <p:sldId id="275" r:id="rId27"/>
    <p:sldId id="346" r:id="rId28"/>
    <p:sldId id="277" r:id="rId29"/>
    <p:sldId id="278" r:id="rId30"/>
    <p:sldId id="354" r:id="rId31"/>
    <p:sldId id="355" r:id="rId32"/>
    <p:sldId id="280" r:id="rId33"/>
    <p:sldId id="281" r:id="rId34"/>
    <p:sldId id="334" r:id="rId35"/>
    <p:sldId id="283" r:id="rId36"/>
    <p:sldId id="286" r:id="rId37"/>
    <p:sldId id="289" r:id="rId38"/>
    <p:sldId id="348" r:id="rId39"/>
    <p:sldId id="349" r:id="rId40"/>
    <p:sldId id="350" r:id="rId41"/>
    <p:sldId id="351" r:id="rId42"/>
    <p:sldId id="352" r:id="rId43"/>
    <p:sldId id="356" r:id="rId44"/>
    <p:sldId id="353" r:id="rId45"/>
    <p:sldId id="357" r:id="rId46"/>
    <p:sldId id="358" r:id="rId47"/>
    <p:sldId id="359"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84302" autoAdjust="0"/>
  </p:normalViewPr>
  <p:slideViewPr>
    <p:cSldViewPr>
      <p:cViewPr>
        <p:scale>
          <a:sx n="70" d="100"/>
          <a:sy n="70" d="100"/>
        </p:scale>
        <p:origin x="1292" y="-46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mn-ea"/>
              </a:defRPr>
            </a:lvl1pPr>
          </a:lstStyle>
          <a:p>
            <a:pPr>
              <a:defRPr/>
            </a:pPr>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mn-ea"/>
              </a:defRPr>
            </a:lvl1pPr>
          </a:lstStyle>
          <a:p>
            <a:pPr>
              <a:defRPr/>
            </a:pPr>
            <a:endParaRPr lang="zh-CN" altLang="en-US"/>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mn-ea"/>
              </a:defRPr>
            </a:lvl1pPr>
          </a:lstStyle>
          <a:p>
            <a:pPr>
              <a:defRPr/>
            </a:pPr>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mn-ea"/>
              </a:defRPr>
            </a:lvl1pPr>
          </a:lstStyle>
          <a:p>
            <a:pPr>
              <a:defRPr/>
            </a:pPr>
            <a:fld id="{6CFE9474-43FB-4C7F-AB1A-316524F695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2468" name="灯片编号占位符 3"/>
          <p:cNvSpPr>
            <a:spLocks noGrp="1"/>
          </p:cNvSpPr>
          <p:nvPr>
            <p:ph type="sldNum" sz="quarter" idx="5"/>
          </p:nvPr>
        </p:nvSpPr>
        <p:spPr/>
        <p:txBody>
          <a:bodyPr/>
          <a:lstStyle/>
          <a:p>
            <a:pPr>
              <a:defRPr/>
            </a:pPr>
            <a:fld id="{96009505-B001-4E83-88D1-FC132D81908E}" type="slidenum">
              <a:rPr lang="zh-CN" altLang="en-US" smtClean="0"/>
              <a:pPr>
                <a:defRPr/>
              </a:pPr>
              <a:t>4</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p:spPr>
        <p:txBody>
          <a:bodyPr/>
          <a:lstStyle/>
          <a:p>
            <a:endParaRPr lang="zh-CN" altLang="en-US" dirty="0" smtClean="0">
              <a:latin typeface="宋体" pitchFamily="2" charset="-122"/>
              <a:ea typeface="宋体" pitchFamily="2" charset="-122"/>
            </a:endParaRPr>
          </a:p>
        </p:txBody>
      </p:sp>
      <p:sp>
        <p:nvSpPr>
          <p:cNvPr id="63492" name="灯片编号占位符 3"/>
          <p:cNvSpPr>
            <a:spLocks noGrp="1"/>
          </p:cNvSpPr>
          <p:nvPr>
            <p:ph type="sldNum" sz="quarter" idx="5"/>
          </p:nvPr>
        </p:nvSpPr>
        <p:spPr/>
        <p:txBody>
          <a:bodyPr/>
          <a:lstStyle/>
          <a:p>
            <a:pPr>
              <a:defRPr/>
            </a:pPr>
            <a:fld id="{CFF9C431-69A8-49E5-9835-0C76D113B235}" type="slidenum">
              <a:rPr lang="zh-CN" altLang="en-US" smtClean="0"/>
              <a:pPr>
                <a:defRPr/>
              </a:pPr>
              <a:t>8</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4516" name="灯片编号占位符 3"/>
          <p:cNvSpPr>
            <a:spLocks noGrp="1"/>
          </p:cNvSpPr>
          <p:nvPr>
            <p:ph type="sldNum" sz="quarter" idx="5"/>
          </p:nvPr>
        </p:nvSpPr>
        <p:spPr/>
        <p:txBody>
          <a:bodyPr/>
          <a:lstStyle/>
          <a:p>
            <a:pPr>
              <a:defRPr/>
            </a:pPr>
            <a:fld id="{48CE999A-1901-4739-9F6C-F9CD10B40584}" type="slidenum">
              <a:rPr lang="zh-CN" altLang="en-US" smtClean="0"/>
              <a:pPr>
                <a:defRPr/>
              </a:pPr>
              <a:t>22</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C6D9612D-32DC-41FB-853F-49F78A224B60}" type="slidenum">
              <a:rPr lang="zh-CN" altLang="en-US" smtClean="0"/>
              <a:pPr>
                <a:defRPr/>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89AF11D2-F9A1-46DE-A55C-896D588605D7}" type="slidenum">
              <a:rPr lang="zh-CN" altLang="en-US" smtClean="0"/>
              <a:pPr>
                <a:defRPr/>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56E3E34E-DBF2-465F-89E3-07EDA38F365C}" type="slidenum">
              <a:rPr lang="zh-CN" altLang="en-US" smtClean="0"/>
              <a:pPr>
                <a:defRPr/>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07C9A460-FC68-49C7-AACB-A5E520A20B1F}" type="slidenum">
              <a:rPr lang="zh-CN" altLang="en-US" smtClean="0"/>
              <a:pPr>
                <a:defRPr/>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FF99C2D2-D574-449D-97CD-471C1EA77231}" type="slidenum">
              <a:rPr lang="zh-CN" altLang="en-US" smtClean="0"/>
              <a:pPr>
                <a:defRPr/>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218FE493-4762-4F58-A65B-10B4358B17C5}" type="slidenum">
              <a:rPr lang="zh-CN" altLang="en-US" smtClean="0"/>
              <a:pPr>
                <a:defRPr/>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940E7A6D-7527-4415-8B5A-25A4CF0585B6}" type="slidenum">
              <a:rPr lang="zh-CN" altLang="en-US" smtClean="0"/>
              <a:pPr>
                <a:defRPr/>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EC02B706-5D48-4D0E-9661-3C7692D0DE8A}" type="slidenum">
              <a:rPr lang="zh-CN" altLang="en-US" smtClean="0"/>
              <a:pPr>
                <a:defRPr/>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3B4AC99A-42E6-439F-A55E-5224B7E54E20}" type="slidenum">
              <a:rPr lang="zh-CN" altLang="en-US" smtClean="0"/>
              <a:pPr>
                <a:defRPr/>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9C1962C9-C36E-4098-9F64-E96584178429}" type="slidenum">
              <a:rPr lang="zh-CN" altLang="en-US" smtClean="0"/>
              <a:pPr>
                <a:defRPr/>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80ACC47F-38D6-4E54-B53E-8F1F01600B6A}" type="slidenum">
              <a:rPr lang="zh-CN" altLang="en-US" smtClean="0"/>
              <a:pPr>
                <a:defRPr/>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A21413F-AB13-41FD-9495-C31B15E5BA53}" type="slidenum">
              <a:rPr lang="zh-CN" altLang="en-US" smtClean="0"/>
              <a:pPr>
                <a:defRPr/>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0" y="333375"/>
            <a:ext cx="7772400" cy="1143000"/>
          </a:xfrm>
        </p:spPr>
        <p:txBody>
          <a:bodyPr/>
          <a:lstStyle/>
          <a:p>
            <a:r>
              <a:rPr lang="zh-CN" altLang="zh-CN" b="1" dirty="0" smtClean="0">
                <a:latin typeface="Arial Unicode MS" pitchFamily="34" charset="-122"/>
                <a:ea typeface="Arial Unicode MS" pitchFamily="34" charset="-122"/>
                <a:cs typeface="Arial Unicode MS" pitchFamily="34" charset="-122"/>
              </a:rPr>
              <a:t>Unit </a:t>
            </a:r>
            <a:r>
              <a:rPr lang="en-US" altLang="zh-CN" b="1" dirty="0" smtClean="0">
                <a:latin typeface="Arial Unicode MS" pitchFamily="34" charset="-122"/>
                <a:ea typeface="Arial Unicode MS" pitchFamily="34" charset="-122"/>
                <a:cs typeface="Arial Unicode MS" pitchFamily="34" charset="-122"/>
              </a:rPr>
              <a:t>6</a:t>
            </a:r>
            <a:r>
              <a:rPr lang="zh-CN" altLang="zh-CN"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Derivatives Market</a:t>
            </a:r>
            <a:endParaRPr lang="zh-CN" altLang="en-US" b="1" dirty="0" smtClean="0">
              <a:latin typeface="Arial Unicode MS" pitchFamily="34" charset="-122"/>
              <a:ea typeface="Arial Unicode MS" pitchFamily="34" charset="-122"/>
              <a:cs typeface="Arial Unicode MS" pitchFamily="34" charset="-122"/>
            </a:endParaRPr>
          </a:p>
        </p:txBody>
      </p:sp>
      <p:sp>
        <p:nvSpPr>
          <p:cNvPr id="3075" name="内容占位符 2"/>
          <p:cNvSpPr>
            <a:spLocks noGrp="1"/>
          </p:cNvSpPr>
          <p:nvPr>
            <p:ph idx="1"/>
          </p:nvPr>
        </p:nvSpPr>
        <p:spPr>
          <a:xfrm>
            <a:off x="0" y="1628775"/>
            <a:ext cx="7772400" cy="4114800"/>
          </a:xfrm>
        </p:spPr>
        <p:txBody>
          <a:bodyPr/>
          <a:lstStyle/>
          <a:p>
            <a:pPr marL="514350" indent="-514350">
              <a:buFontTx/>
              <a:buNone/>
            </a:pPr>
            <a:r>
              <a:rPr lang="en-US" altLang="zh-CN" b="1" smtClean="0">
                <a:latin typeface="Arial" charset="0"/>
                <a:cs typeface="Arial" charset="0"/>
              </a:rPr>
              <a:t>Lead-in questions: </a:t>
            </a:r>
          </a:p>
          <a:p>
            <a:pPr marL="514350" indent="-514350">
              <a:buFontTx/>
              <a:buNone/>
            </a:pPr>
            <a:r>
              <a:rPr lang="en-US" altLang="zh-CN" sz="2800" smtClean="0">
                <a:latin typeface="Arial" charset="0"/>
                <a:cs typeface="Arial" charset="0"/>
              </a:rPr>
              <a:t>1. Why do we have derivatives and derivatives markets?</a:t>
            </a:r>
          </a:p>
          <a:p>
            <a:pPr marL="514350" indent="-514350">
              <a:buFontTx/>
              <a:buNone/>
            </a:pPr>
            <a:r>
              <a:rPr lang="en-US" altLang="zh-CN" sz="2800" smtClean="0">
                <a:latin typeface="Arial" charset="0"/>
                <a:cs typeface="Arial" charset="0"/>
              </a:rPr>
              <a:t>2. What are the basic instruments of derivatives?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12291" name="内容占位符 2"/>
          <p:cNvSpPr>
            <a:spLocks noGrp="1"/>
          </p:cNvSpPr>
          <p:nvPr>
            <p:ph idx="1"/>
          </p:nvPr>
        </p:nvSpPr>
        <p:spPr>
          <a:xfrm>
            <a:off x="0" y="1527175"/>
            <a:ext cx="7772400" cy="5330825"/>
          </a:xfrm>
        </p:spPr>
        <p:txBody>
          <a:bodyPr/>
          <a:lstStyle/>
          <a:p>
            <a:pPr>
              <a:buFontTx/>
              <a:buNone/>
            </a:pPr>
            <a:r>
              <a:rPr lang="zh-CN" altLang="en-US" sz="2800" dirty="0" smtClean="0">
                <a:latin typeface="Arial" charset="0"/>
                <a:cs typeface="Arial" charset="0"/>
                <a:sym typeface="Arial" charset="0"/>
              </a:rPr>
              <a:t>3.  How can derivatives be differentiated from securities?</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Derivatives must be distinguished from securities, where transactions are fulfilled within a few days. Some securities have </a:t>
            </a:r>
            <a:r>
              <a:rPr lang="zh-CN" altLang="en-US" sz="2800" dirty="0" smtClean="0">
                <a:latin typeface="Arial" charset="0"/>
                <a:cs typeface="Arial" charset="0"/>
                <a:sym typeface="Arial" charset="0"/>
              </a:rPr>
              <a:t>derivative-</a:t>
            </a:r>
            <a:r>
              <a:rPr lang="zh-CN" altLang="en-US" sz="2800" dirty="0" smtClean="0">
                <a:latin typeface="Arial" charset="0"/>
                <a:cs typeface="Arial" charset="0"/>
                <a:sym typeface="Arial" charset="0"/>
              </a:rPr>
              <a:t>like characteristics – such as certificates, warrants, or structured credit-linked securities – but they are not derivatives.</a:t>
            </a:r>
            <a:endParaRPr lang="zh-CN" altLang="en-US" sz="2800"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13315" name="内容占位符 2"/>
          <p:cNvSpPr>
            <a:spLocks noGrp="1"/>
          </p:cNvSpPr>
          <p:nvPr>
            <p:ph idx="1"/>
          </p:nvPr>
        </p:nvSpPr>
        <p:spPr>
          <a:xfrm>
            <a:off x="0" y="1743075"/>
            <a:ext cx="7772400" cy="5114925"/>
          </a:xfrm>
        </p:spPr>
        <p:txBody>
          <a:bodyPr/>
          <a:lstStyle/>
          <a:p>
            <a:pPr>
              <a:buFontTx/>
              <a:buNone/>
            </a:pPr>
            <a:r>
              <a:rPr lang="zh-CN" altLang="en-US" sz="2800" dirty="0" smtClean="0">
                <a:latin typeface="Arial" charset="0"/>
                <a:cs typeface="Arial" charset="0"/>
                <a:sym typeface="Arial" charset="0"/>
              </a:rPr>
              <a:t>4. Where can derivatives contracts be traded?</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The</a:t>
            </a:r>
            <a:r>
              <a:rPr lang="en-US" altLang="zh-CN" sz="2800" dirty="0" smtClean="0">
                <a:latin typeface="Arial" charset="0"/>
                <a:cs typeface="Arial" charset="0"/>
                <a:sym typeface="Arial" charset="0"/>
              </a:rPr>
              <a:t>y  can be traded OTC or on exchanges.</a:t>
            </a:r>
            <a:endParaRPr lang="zh-CN" altLang="en-US" sz="2800" dirty="0" smtClean="0">
              <a:latin typeface="Arial" charset="0"/>
              <a:cs typeface="Arial" charset="0"/>
              <a:sym typeface="Arial" charset="0"/>
            </a:endParaRPr>
          </a:p>
          <a:p>
            <a:pPr>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0" y="0"/>
            <a:ext cx="7772400" cy="1143000"/>
          </a:xfrm>
        </p:spPr>
        <p:txBody>
          <a:bodyPr/>
          <a:lstStyle/>
          <a:p>
            <a:endParaRPr lang="zh-CN" altLang="en-US" smtClean="0"/>
          </a:p>
        </p:txBody>
      </p:sp>
      <p:sp>
        <p:nvSpPr>
          <p:cNvPr id="14339" name="内容占位符 2"/>
          <p:cNvSpPr>
            <a:spLocks noGrp="1"/>
          </p:cNvSpPr>
          <p:nvPr>
            <p:ph idx="1"/>
          </p:nvPr>
        </p:nvSpPr>
        <p:spPr>
          <a:xfrm>
            <a:off x="0" y="1484313"/>
            <a:ext cx="7772400" cy="4114800"/>
          </a:xfrm>
        </p:spPr>
        <p:txBody>
          <a:bodyPr/>
          <a:lstStyle/>
          <a:p>
            <a:pPr>
              <a:buFontTx/>
              <a:buNone/>
            </a:pPr>
            <a:r>
              <a:rPr lang="zh-CN" altLang="en-US" sz="2800" dirty="0" smtClean="0">
                <a:latin typeface="Arial" charset="0"/>
                <a:cs typeface="Arial" charset="0"/>
                <a:sym typeface="Arial" charset="0"/>
              </a:rPr>
              <a:t>5. What is the main distinguishing feature of derivatives trading and clearing between OTC and on-exchange derivatives?</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The main distinguishing feature is the multilateral market organization with the use of safe and efficient central counterparty clearing for derivatives being traded on exchanges.</a:t>
            </a:r>
          </a:p>
          <a:p>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endParaRPr lang="zh-CN" altLang="en-US" smtClean="0"/>
          </a:p>
        </p:txBody>
      </p:sp>
      <p:sp>
        <p:nvSpPr>
          <p:cNvPr id="15363" name="内容占位符 2"/>
          <p:cNvSpPr>
            <a:spLocks noGrp="1"/>
          </p:cNvSpPr>
          <p:nvPr>
            <p:ph idx="1"/>
          </p:nvPr>
        </p:nvSpPr>
        <p:spPr>
          <a:xfrm>
            <a:off x="0" y="1700213"/>
            <a:ext cx="7772400" cy="4114800"/>
          </a:xfrm>
        </p:spPr>
        <p:txBody>
          <a:bodyPr/>
          <a:lstStyle/>
          <a:p>
            <a:pPr>
              <a:lnSpc>
                <a:spcPct val="90000"/>
              </a:lnSpc>
              <a:buFontTx/>
              <a:buNone/>
            </a:pPr>
            <a:r>
              <a:rPr lang="zh-CN" altLang="en-US" sz="2800" smtClean="0">
                <a:latin typeface="Arial" charset="0"/>
                <a:cs typeface="Arial" charset="0"/>
                <a:sym typeface="Arial" charset="0"/>
              </a:rPr>
              <a:t>6. What are the two functions of derivatives market?</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It effectively fulfills  its economic functions of price efficiency and risk allocation.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endParaRPr lang="zh-CN" altLang="en-US" smtClean="0"/>
          </a:p>
        </p:txBody>
      </p:sp>
      <p:sp>
        <p:nvSpPr>
          <p:cNvPr id="16387" name="内容占位符 2"/>
          <p:cNvSpPr>
            <a:spLocks noGrp="1"/>
          </p:cNvSpPr>
          <p:nvPr>
            <p:ph idx="1"/>
          </p:nvPr>
        </p:nvSpPr>
        <p:spPr/>
        <p:txBody>
          <a:bodyPr/>
          <a:lstStyle/>
          <a:p>
            <a:pPr>
              <a:lnSpc>
                <a:spcPct val="90000"/>
              </a:lnSpc>
              <a:buFontTx/>
              <a:buNone/>
            </a:pPr>
            <a:r>
              <a:rPr lang="zh-CN" altLang="en-US" sz="2800" smtClean="0">
                <a:latin typeface="Arial" charset="0"/>
                <a:cs typeface="Arial" charset="0"/>
                <a:sym typeface="Arial" charset="0"/>
              </a:rPr>
              <a:t>7. Why has the exchange segment grown faster than the OTC segment?</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This is widely perceived to be a result of the increasing standardization of derivatives contracts which facilitates exchange trading. Other contributing factors are a number of advantages of on-exchange trading: price transparency, risk mitigation and transaction costs are among the most important.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endParaRPr lang="zh-CN" altLang="en-US" smtClean="0"/>
          </a:p>
        </p:txBody>
      </p:sp>
      <p:sp>
        <p:nvSpPr>
          <p:cNvPr id="17411" name="内容占位符 2"/>
          <p:cNvSpPr>
            <a:spLocks noGrp="1"/>
          </p:cNvSpPr>
          <p:nvPr>
            <p:ph idx="1"/>
          </p:nvPr>
        </p:nvSpPr>
        <p:spPr/>
        <p:txBody>
          <a:bodyPr/>
          <a:lstStyle/>
          <a:p>
            <a:pPr>
              <a:lnSpc>
                <a:spcPct val="80000"/>
              </a:lnSpc>
              <a:buFontTx/>
              <a:buNone/>
            </a:pPr>
            <a:r>
              <a:rPr lang="zh-CN" altLang="en-US" sz="2800" smtClean="0">
                <a:latin typeface="Arial" charset="0"/>
                <a:cs typeface="Arial" charset="0"/>
                <a:sym typeface="Arial" charset="0"/>
              </a:rPr>
              <a:t>8. What suggestions does the author make to improve the OTC segments on the derivatives market?</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
            </a:r>
            <a:br>
              <a:rPr lang="zh-CN" altLang="en-US" sz="2800" smtClean="0">
                <a:latin typeface="Arial" charset="0"/>
                <a:cs typeface="Arial" charset="0"/>
                <a:sym typeface="Arial" charset="0"/>
              </a:rPr>
            </a:br>
            <a:r>
              <a:rPr lang="zh-CN" altLang="en-US" sz="2800" smtClean="0">
                <a:latin typeface="Arial" charset="0"/>
                <a:cs typeface="Arial" charset="0"/>
                <a:sym typeface="Arial" charset="0"/>
              </a:rPr>
              <a:t>Some aspects of the OTC segment in particular can still be improved further. Safety and transparency, and operational efficiency could be enhanced along proven and successful models helping the global derivatives market to become even safer and more efficient.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76200" y="609600"/>
            <a:ext cx="7772400" cy="731838"/>
          </a:xfrm>
        </p:spPr>
        <p:txBody>
          <a:bodyPr>
            <a:normAutofit fontScale="90000"/>
          </a:bodyPr>
          <a:lstStyle/>
          <a:p>
            <a:r>
              <a:rPr lang="en-US" altLang="zh-CN" smtClean="0">
                <a:latin typeface="Arial Unicode MS" pitchFamily="34" charset="-122"/>
                <a:ea typeface="Arial Unicode MS" pitchFamily="34" charset="-122"/>
                <a:cs typeface="Arial Unicode MS" pitchFamily="34" charset="-122"/>
              </a:rPr>
              <a:t>Vocabulary in Context</a:t>
            </a:r>
            <a:endParaRPr lang="zh-CN" altLang="en-US" smtClean="0">
              <a:latin typeface="Arial Unicode MS" pitchFamily="34" charset="-122"/>
              <a:ea typeface="Arial Unicode MS" pitchFamily="34" charset="-122"/>
              <a:cs typeface="Arial Unicode MS" pitchFamily="34" charset="-122"/>
            </a:endParaRPr>
          </a:p>
        </p:txBody>
      </p:sp>
      <p:sp>
        <p:nvSpPr>
          <p:cNvPr id="18435" name="内容占位符 2"/>
          <p:cNvSpPr>
            <a:spLocks noGrp="1"/>
          </p:cNvSpPr>
          <p:nvPr>
            <p:ph idx="1"/>
          </p:nvPr>
        </p:nvSpPr>
        <p:spPr>
          <a:xfrm>
            <a:off x="0" y="1844675"/>
            <a:ext cx="7772400" cy="5761038"/>
          </a:xfrm>
        </p:spPr>
        <p:txBody>
          <a:bodyPr/>
          <a:lstStyle/>
          <a:p>
            <a:pPr>
              <a:buFontTx/>
              <a:buNone/>
            </a:pPr>
            <a:r>
              <a:rPr lang="zh-CN" altLang="en-US" sz="2800" smtClean="0">
                <a:latin typeface="Arial" charset="0"/>
                <a:cs typeface="Arial" charset="0"/>
                <a:sym typeface="Arial" charset="0"/>
              </a:rPr>
              <a:t>1. The financial market is, of course, far broader, </a:t>
            </a:r>
            <a:r>
              <a:rPr lang="zh-CN" altLang="en-US" sz="2800" b="1" i="1" smtClean="0">
                <a:latin typeface="Arial" charset="0"/>
                <a:cs typeface="Arial" charset="0"/>
                <a:sym typeface="Arial" charset="0"/>
              </a:rPr>
              <a:t>encompassing</a:t>
            </a:r>
            <a:r>
              <a:rPr lang="zh-CN" altLang="en-US" sz="2800" smtClean="0">
                <a:latin typeface="Arial" charset="0"/>
                <a:cs typeface="Arial" charset="0"/>
                <a:sym typeface="Arial" charset="0"/>
              </a:rPr>
              <a:t> bonds, foreign exchange, real estate, commodities, and numerous other asset classes and financial instruments. </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buFontTx/>
              <a:buNone/>
            </a:pPr>
            <a:r>
              <a:rPr lang="zh-CN" altLang="en-US" sz="2800" smtClean="0">
                <a:latin typeface="Arial" charset="0"/>
                <a:cs typeface="Arial" charset="0"/>
                <a:sym typeface="Arial" charset="0"/>
              </a:rPr>
              <a:t>    The financial market is, of course, far broader, </a:t>
            </a:r>
            <a:r>
              <a:rPr lang="en-US" altLang="zh-CN" sz="2800" b="1" smtClean="0">
                <a:solidFill>
                  <a:srgbClr val="C00000"/>
                </a:solidFill>
                <a:latin typeface="Arial" charset="0"/>
                <a:cs typeface="Arial" charset="0"/>
                <a:sym typeface="Arial" charset="0"/>
              </a:rPr>
              <a:t>including</a:t>
            </a:r>
            <a:r>
              <a:rPr lang="zh-CN" altLang="en-US" sz="2800" smtClean="0">
                <a:latin typeface="Arial" charset="0"/>
                <a:cs typeface="Arial" charset="0"/>
                <a:sym typeface="Arial" charset="0"/>
              </a:rPr>
              <a:t> bonds, foreign exchange, real estate, commodities, and numerous other asset classes and financial instruments. </a:t>
            </a:r>
          </a:p>
          <a:p>
            <a:pPr>
              <a:lnSpc>
                <a:spcPct val="90000"/>
              </a:lnSpc>
              <a:buFontTx/>
              <a:buNone/>
            </a:pPr>
            <a:endParaRPr lang="zh-CN" altLang="en-US" sz="2800" smtClean="0">
              <a:latin typeface="Arial Unicode MS" pitchFamily="34" charset="-122"/>
              <a:ea typeface="Arial Unicode MS" pitchFamily="34" charset="-122"/>
              <a:cs typeface="Arial Unicode MS" pitchFamily="34" charset="-122"/>
            </a:endParaRPr>
          </a:p>
          <a:p>
            <a:pPr>
              <a:buFontTx/>
              <a:buNone/>
            </a:pPr>
            <a:endParaRPr lang="zh-CN" altLang="zh-CN" smtClean="0">
              <a:cs typeface="Arial Unicode MS"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76200" y="609600"/>
            <a:ext cx="7772400" cy="371475"/>
          </a:xfrm>
        </p:spPr>
        <p:txBody>
          <a:bodyPr>
            <a:normAutofit fontScale="90000"/>
          </a:bodyPr>
          <a:lstStyle/>
          <a:p>
            <a:endParaRPr lang="zh-CN" altLang="en-US" smtClean="0"/>
          </a:p>
        </p:txBody>
      </p:sp>
      <p:sp>
        <p:nvSpPr>
          <p:cNvPr id="19459" name="内容占位符 2"/>
          <p:cNvSpPr>
            <a:spLocks noGrp="1"/>
          </p:cNvSpPr>
          <p:nvPr>
            <p:ph idx="1"/>
          </p:nvPr>
        </p:nvSpPr>
        <p:spPr>
          <a:xfrm>
            <a:off x="0" y="1484313"/>
            <a:ext cx="7772400" cy="4899025"/>
          </a:xfrm>
        </p:spPr>
        <p:txBody>
          <a:bodyPr/>
          <a:lstStyle/>
          <a:p>
            <a:pPr>
              <a:lnSpc>
                <a:spcPct val="80000"/>
              </a:lnSpc>
              <a:buFontTx/>
              <a:buNone/>
            </a:pPr>
            <a:r>
              <a:rPr lang="zh-CN" altLang="en-US" sz="2800" smtClean="0">
                <a:latin typeface="Arial" charset="0"/>
                <a:cs typeface="Arial" charset="0"/>
                <a:sym typeface="Arial" charset="0"/>
              </a:rPr>
              <a:t>2. The derivatives market has recently attracted more attention against the backdrop of the financial crisis, </a:t>
            </a:r>
            <a:r>
              <a:rPr lang="zh-CN" altLang="en-US" sz="2800" b="1" i="1" smtClean="0">
                <a:latin typeface="Arial" charset="0"/>
                <a:cs typeface="Arial" charset="0"/>
                <a:sym typeface="Arial" charset="0"/>
              </a:rPr>
              <a:t>fraud</a:t>
            </a:r>
            <a:r>
              <a:rPr lang="zh-CN" altLang="en-US" sz="2800" smtClean="0">
                <a:latin typeface="Arial" charset="0"/>
                <a:cs typeface="Arial" charset="0"/>
                <a:sym typeface="Arial" charset="0"/>
              </a:rPr>
              <a:t> cases and the near failure of some market participants.</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80000"/>
              </a:lnSpc>
              <a:buFontTx/>
              <a:buNone/>
            </a:pPr>
            <a:r>
              <a:rPr lang="zh-CN" altLang="en-US" sz="2800" smtClean="0">
                <a:latin typeface="Arial" charset="0"/>
                <a:cs typeface="Arial" charset="0"/>
                <a:sym typeface="Arial" charset="0"/>
              </a:rPr>
              <a:t>   The derivatives market has recently attracted more attention against the backdrop of the financial crisis, </a:t>
            </a:r>
            <a:r>
              <a:rPr lang="en-US" altLang="zh-CN" sz="2800" b="1" smtClean="0">
                <a:solidFill>
                  <a:srgbClr val="C00000"/>
                </a:solidFill>
                <a:latin typeface="Arial" charset="0"/>
                <a:cs typeface="Arial" charset="0"/>
                <a:sym typeface="Arial" charset="0"/>
              </a:rPr>
              <a:t>deceiving</a:t>
            </a:r>
            <a:r>
              <a:rPr lang="zh-CN" altLang="en-US" sz="2800" smtClean="0">
                <a:latin typeface="Arial" charset="0"/>
                <a:cs typeface="Arial" charset="0"/>
                <a:sym typeface="Arial" charset="0"/>
              </a:rPr>
              <a:t> cases and the near failure of some market participants.</a:t>
            </a:r>
          </a:p>
          <a:p>
            <a:pPr>
              <a:buFontTx/>
              <a:buNone/>
            </a:pPr>
            <a:endParaRPr lang="zh-CN" altLang="zh-CN" smtClean="0">
              <a:latin typeface="Arial Unicode MS" pitchFamily="34" charset="-122"/>
              <a:ea typeface="Arial Unicode MS" pitchFamily="34" charset="-122"/>
              <a:cs typeface="Arial Unicode MS" pitchFamily="34" charset="-122"/>
            </a:endParaRPr>
          </a:p>
          <a:p>
            <a:pPr>
              <a:buFontTx/>
              <a:buNone/>
            </a:pPr>
            <a:endParaRPr lang="zh-CN" altLang="en-US" smtClean="0">
              <a:cs typeface="Arial Unicode MS"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20483" name="内容占位符 2"/>
          <p:cNvSpPr>
            <a:spLocks noGrp="1"/>
          </p:cNvSpPr>
          <p:nvPr>
            <p:ph idx="1"/>
          </p:nvPr>
        </p:nvSpPr>
        <p:spPr>
          <a:xfrm>
            <a:off x="0" y="0"/>
            <a:ext cx="7772400" cy="5905500"/>
          </a:xfrm>
        </p:spPr>
        <p:txBody>
          <a:bodyPr>
            <a:normAutofit lnSpcReduction="10000"/>
          </a:bodyPr>
          <a:lstStyle/>
          <a:p>
            <a:pPr>
              <a:buFontTx/>
              <a:buNone/>
            </a:pPr>
            <a:endParaRPr lang="zh-CN" altLang="zh-CN" sz="280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smtClean="0">
                <a:latin typeface="Arial" charset="0"/>
                <a:cs typeface="Arial" charset="0"/>
                <a:sym typeface="Arial" charset="0"/>
              </a:rPr>
              <a:t>3. A derivative is a contract between a buyer and a seller entered into today regarding a transaction to be </a:t>
            </a:r>
            <a:r>
              <a:rPr lang="zh-CN" altLang="en-US" sz="2800" b="1" i="1" smtClean="0">
                <a:latin typeface="Arial" charset="0"/>
                <a:cs typeface="Arial" charset="0"/>
                <a:sym typeface="Arial" charset="0"/>
              </a:rPr>
              <a:t>fulfilled</a:t>
            </a:r>
            <a:r>
              <a:rPr lang="zh-CN" altLang="en-US" sz="2800" smtClean="0">
                <a:latin typeface="Arial" charset="0"/>
                <a:cs typeface="Arial" charset="0"/>
                <a:sym typeface="Arial" charset="0"/>
              </a:rPr>
              <a:t> at a future point in time, for example, the transfer of a certain amount of US dollars at a specified USD-EUR exchange rate at a future date.</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buFontTx/>
              <a:buNone/>
            </a:pPr>
            <a:r>
              <a:rPr lang="zh-CN" altLang="en-US" sz="2800" smtClean="0">
                <a:latin typeface="Arial" charset="0"/>
                <a:cs typeface="Arial" charset="0"/>
                <a:sym typeface="Arial" charset="0"/>
              </a:rPr>
              <a:t>    A derivative is a contract between a buyer and a seller entered into today regarding a transaction to be </a:t>
            </a:r>
            <a:r>
              <a:rPr lang="en-US" altLang="zh-CN" sz="2800" b="1" smtClean="0">
                <a:solidFill>
                  <a:srgbClr val="C00000"/>
                </a:solidFill>
                <a:latin typeface="Arial" charset="0"/>
                <a:cs typeface="Arial" charset="0"/>
                <a:sym typeface="Arial" charset="0"/>
              </a:rPr>
              <a:t>completed</a:t>
            </a:r>
            <a:r>
              <a:rPr lang="zh-CN" altLang="en-US" sz="2800" smtClean="0">
                <a:latin typeface="Arial" charset="0"/>
                <a:cs typeface="Arial" charset="0"/>
                <a:sym typeface="Arial" charset="0"/>
              </a:rPr>
              <a:t> at a future point in time, for example, the transfer of a certain amount of US dollars at a specified USD-EUR exchange rate at a future date.</a:t>
            </a:r>
          </a:p>
          <a:p>
            <a:pPr>
              <a:buFontTx/>
              <a:buNone/>
            </a:pPr>
            <a:endParaRPr lang="zh-CN" altLang="en-US"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21507" name="内容占位符 2"/>
          <p:cNvSpPr>
            <a:spLocks noGrp="1"/>
          </p:cNvSpPr>
          <p:nvPr>
            <p:ph idx="1"/>
          </p:nvPr>
        </p:nvSpPr>
        <p:spPr>
          <a:xfrm>
            <a:off x="0" y="1268413"/>
            <a:ext cx="7772400" cy="5184775"/>
          </a:xfrm>
        </p:spPr>
        <p:txBody>
          <a:bodyPr/>
          <a:lstStyle/>
          <a:p>
            <a:pPr>
              <a:buFontTx/>
              <a:buNone/>
            </a:pPr>
            <a:endParaRPr lang="en-US" altLang="zh-CN" sz="2800" smtClean="0">
              <a:latin typeface="Arial Unicode MS" pitchFamily="34" charset="-122"/>
              <a:ea typeface="Arial Unicode MS" pitchFamily="34" charset="-122"/>
              <a:cs typeface="Arial Unicode MS" pitchFamily="34" charset="-122"/>
              <a:sym typeface="Arial" charset="0"/>
            </a:endParaRPr>
          </a:p>
          <a:p>
            <a:pPr>
              <a:lnSpc>
                <a:spcPct val="90000"/>
              </a:lnSpc>
              <a:buFontTx/>
              <a:buNone/>
            </a:pPr>
            <a:r>
              <a:rPr lang="zh-CN" altLang="en-US" sz="2800" smtClean="0">
                <a:latin typeface="Arial" charset="0"/>
                <a:cs typeface="Arial" charset="0"/>
                <a:sym typeface="Arial" charset="0"/>
              </a:rPr>
              <a:t>4. The </a:t>
            </a:r>
            <a:r>
              <a:rPr lang="zh-CN" altLang="en-US" sz="2800" b="1" i="1" smtClean="0">
                <a:latin typeface="Arial" charset="0"/>
                <a:cs typeface="Arial" charset="0"/>
                <a:sym typeface="Arial" charset="0"/>
              </a:rPr>
              <a:t>fundamentals</a:t>
            </a:r>
            <a:r>
              <a:rPr lang="zh-CN" altLang="en-US" sz="2800" smtClean="0">
                <a:latin typeface="Arial" charset="0"/>
                <a:cs typeface="Arial" charset="0"/>
                <a:sym typeface="Arial" charset="0"/>
              </a:rPr>
              <a:t> explained in this document mostly apply to both wholesale and retail markets, although the share of retail users is negligible in most markets.</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90000"/>
              </a:lnSpc>
              <a:buFontTx/>
              <a:buNone/>
            </a:pPr>
            <a:r>
              <a:rPr lang="zh-CN" altLang="en-US" sz="2800" smtClean="0">
                <a:latin typeface="Arial" charset="0"/>
                <a:cs typeface="Arial" charset="0"/>
                <a:sym typeface="Arial" charset="0"/>
              </a:rPr>
              <a:t>   The </a:t>
            </a:r>
            <a:r>
              <a:rPr lang="en-US" altLang="zh-CN" sz="2800" b="1" smtClean="0">
                <a:solidFill>
                  <a:srgbClr val="C00000"/>
                </a:solidFill>
                <a:latin typeface="Arial" charset="0"/>
                <a:cs typeface="Arial" charset="0"/>
                <a:sym typeface="Arial" charset="0"/>
              </a:rPr>
              <a:t>principles</a:t>
            </a:r>
            <a:r>
              <a:rPr lang="zh-CN" altLang="en-US" sz="2800" smtClean="0">
                <a:latin typeface="Arial" charset="0"/>
                <a:cs typeface="Arial" charset="0"/>
                <a:sym typeface="Arial" charset="0"/>
              </a:rPr>
              <a:t> explained in this document mostly apply to both wholesale and retail markets, although the share of retail users is negligible in most markets.</a:t>
            </a:r>
          </a:p>
          <a:p>
            <a:pPr>
              <a:buFontTx/>
              <a:buNone/>
            </a:pPr>
            <a:endParaRPr lang="zh-CN" alt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0" y="260350"/>
            <a:ext cx="7772400" cy="1143000"/>
          </a:xfrm>
        </p:spPr>
        <p:txBody>
          <a:bodyPr/>
          <a:lstStyle/>
          <a:p>
            <a:endParaRPr lang="zh-CN" altLang="en-US" smtClean="0"/>
          </a:p>
        </p:txBody>
      </p:sp>
      <p:sp>
        <p:nvSpPr>
          <p:cNvPr id="3" name="内容占位符 2"/>
          <p:cNvSpPr>
            <a:spLocks noGrp="1"/>
          </p:cNvSpPr>
          <p:nvPr>
            <p:ph idx="1"/>
          </p:nvPr>
        </p:nvSpPr>
        <p:spPr>
          <a:xfrm>
            <a:off x="107504" y="1484784"/>
            <a:ext cx="8677275" cy="4176935"/>
          </a:xfrm>
        </p:spPr>
        <p:txBody>
          <a:bodyPr rtlCol="0">
            <a:normAutofit fontScale="92500"/>
          </a:bodyPr>
          <a:lstStyle/>
          <a:p>
            <a:pPr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fontAlgn="auto">
              <a:lnSpc>
                <a:spcPct val="110000"/>
              </a:lnSpc>
              <a:spcAft>
                <a:spcPts val="0"/>
              </a:spcAft>
              <a:buFontTx/>
              <a:buAutoNum type="arabicPeriod"/>
              <a:defRPr/>
            </a:pPr>
            <a:r>
              <a:rPr lang="zh-CN" altLang="en-US" sz="2800" dirty="0" smtClean="0">
                <a:latin typeface="Arial" charset="0"/>
                <a:cs typeface="Arial" charset="0"/>
              </a:rPr>
              <a:t>futures market </a:t>
            </a:r>
            <a:r>
              <a:rPr lang="en-US" altLang="zh-CN" sz="2800" dirty="0" smtClean="0">
                <a:latin typeface="Arial" charset="0"/>
                <a:cs typeface="Arial" charset="0"/>
              </a:rPr>
              <a:t/>
            </a:r>
            <a:br>
              <a:rPr lang="en-US" altLang="zh-CN" sz="2800" dirty="0" smtClean="0">
                <a:latin typeface="Arial" charset="0"/>
                <a:cs typeface="Arial" charset="0"/>
              </a:rPr>
            </a:br>
            <a:r>
              <a:rPr lang="zh-CN" altLang="en-US" sz="2800" dirty="0" smtClean="0">
                <a:latin typeface="Arial" charset="0"/>
                <a:cs typeface="Arial" charset="0"/>
              </a:rPr>
              <a:t>A futures exchange or futures market is a central financial exchange where people can trade standardized futures contracts; that is, a contract to buy specific quantities of a commodity or financial instrument at a specified price with delivery set at a specified time in the future. These types of contracts fall into the category of derivatives. </a:t>
            </a:r>
            <a:endParaRPr lang="en-US" altLang="zh-CN"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flipV="1">
            <a:off x="76200" y="549275"/>
            <a:ext cx="7772400" cy="60325"/>
          </a:xfrm>
        </p:spPr>
        <p:txBody>
          <a:bodyPr>
            <a:normAutofit fontScale="90000"/>
          </a:bodyPr>
          <a:lstStyle/>
          <a:p>
            <a:endParaRPr lang="zh-CN" altLang="en-US" smtClean="0"/>
          </a:p>
        </p:txBody>
      </p:sp>
      <p:sp>
        <p:nvSpPr>
          <p:cNvPr id="22531" name="内容占位符 2"/>
          <p:cNvSpPr>
            <a:spLocks noGrp="1"/>
          </p:cNvSpPr>
          <p:nvPr>
            <p:ph idx="1"/>
          </p:nvPr>
        </p:nvSpPr>
        <p:spPr>
          <a:xfrm>
            <a:off x="76200" y="692150"/>
            <a:ext cx="7772400" cy="5403850"/>
          </a:xfrm>
        </p:spPr>
        <p:txBody>
          <a:bodyPr/>
          <a:lstStyle/>
          <a:p>
            <a:pPr>
              <a:lnSpc>
                <a:spcPct val="90000"/>
              </a:lnSpc>
              <a:buFontTx/>
              <a:buNone/>
            </a:pPr>
            <a:endParaRPr lang="en-US" altLang="zh-CN" sz="2800" dirty="0" smtClean="0">
              <a:latin typeface="Arial" charset="0"/>
              <a:cs typeface="Arial" charset="0"/>
              <a:sym typeface="Arial" charset="0"/>
            </a:endParaRPr>
          </a:p>
          <a:p>
            <a:pPr>
              <a:lnSpc>
                <a:spcPct val="90000"/>
              </a:lnSpc>
              <a:buFontTx/>
              <a:buNone/>
            </a:pPr>
            <a:r>
              <a:rPr lang="zh-CN" altLang="en-US" sz="2800" dirty="0" smtClean="0">
                <a:latin typeface="Arial" charset="0"/>
                <a:cs typeface="Arial" charset="0"/>
                <a:sym typeface="Arial" charset="0"/>
              </a:rPr>
              <a:t>5. They serve as insurance against unwanted price movements and reduce the </a:t>
            </a:r>
            <a:r>
              <a:rPr lang="zh-CN" altLang="en-US" sz="2800" b="1" i="1" dirty="0" smtClean="0">
                <a:latin typeface="Arial" charset="0"/>
                <a:cs typeface="Arial" charset="0"/>
                <a:sym typeface="Arial" charset="0"/>
              </a:rPr>
              <a:t>volatility</a:t>
            </a:r>
            <a:r>
              <a:rPr lang="zh-CN" altLang="en-US" sz="2800" dirty="0" smtClean="0">
                <a:latin typeface="Arial" charset="0"/>
                <a:cs typeface="Arial" charset="0"/>
                <a:sym typeface="Arial" charset="0"/>
              </a:rPr>
              <a:t> of </a:t>
            </a:r>
            <a:r>
              <a:rPr lang="zh-CN" altLang="en-US" sz="2800" dirty="0" smtClean="0">
                <a:latin typeface="Arial" charset="0"/>
                <a:cs typeface="Arial" charset="0"/>
                <a:sym typeface="Arial" charset="0"/>
              </a:rPr>
              <a:t>companies</a:t>
            </a:r>
            <a:r>
              <a:rPr lang="en-US" altLang="zh-CN" sz="2800" dirty="0" smtClean="0">
                <a:latin typeface="Arial" charset="0"/>
                <a:cs typeface="Arial" charset="0"/>
                <a:sym typeface="Arial" charset="0"/>
              </a:rPr>
              <a:t>’ </a:t>
            </a:r>
            <a:r>
              <a:rPr lang="zh-CN" altLang="en-US" sz="2800" dirty="0" smtClean="0">
                <a:latin typeface="Arial" charset="0"/>
                <a:cs typeface="Arial" charset="0"/>
                <a:sym typeface="Arial" charset="0"/>
              </a:rPr>
              <a:t>cash </a:t>
            </a:r>
            <a:r>
              <a:rPr lang="zh-CN" altLang="en-US" sz="2800" dirty="0" smtClean="0">
                <a:latin typeface="Arial" charset="0"/>
                <a:cs typeface="Arial" charset="0"/>
                <a:sym typeface="Arial" charset="0"/>
              </a:rPr>
              <a:t>flows, which in turn results in more reliable forecasting, lower capital requirements, and higher capital productivity.</a:t>
            </a:r>
          </a:p>
          <a:p>
            <a:pPr>
              <a:lnSpc>
                <a:spcPct val="90000"/>
              </a:lnSpc>
              <a:buFontTx/>
              <a:buNone/>
            </a:pPr>
            <a:r>
              <a:rPr lang="zh-CN" altLang="en-US" sz="2800" dirty="0" smtClean="0">
                <a:latin typeface="Arial" charset="0"/>
                <a:cs typeface="Arial" charset="0"/>
                <a:sym typeface="Arial" charset="0"/>
              </a:rPr>
              <a:t>   </a:t>
            </a:r>
            <a:br>
              <a:rPr lang="zh-CN" altLang="en-US" sz="2800" dirty="0" smtClean="0">
                <a:latin typeface="Arial" charset="0"/>
                <a:cs typeface="Arial" charset="0"/>
                <a:sym typeface="Arial" charset="0"/>
              </a:rPr>
            </a:br>
            <a:r>
              <a:rPr lang="zh-CN" altLang="en-US" sz="2800" dirty="0" smtClean="0">
                <a:latin typeface="Arial" charset="0"/>
                <a:cs typeface="Arial" charset="0"/>
                <a:sym typeface="Arial" charset="0"/>
              </a:rPr>
              <a:t>They serve as insurance against unwanted price movements and reduce the </a:t>
            </a:r>
            <a:r>
              <a:rPr lang="en-US" altLang="zh-CN" sz="2800" b="1" dirty="0" smtClean="0">
                <a:solidFill>
                  <a:srgbClr val="C00000"/>
                </a:solidFill>
                <a:latin typeface="Arial" charset="0"/>
                <a:cs typeface="Arial" charset="0"/>
                <a:sym typeface="Arial" charset="0"/>
              </a:rPr>
              <a:t>flexibility</a:t>
            </a:r>
            <a:r>
              <a:rPr lang="zh-CN" altLang="en-US" sz="2800" dirty="0" smtClean="0">
                <a:latin typeface="Arial" charset="0"/>
                <a:cs typeface="Arial" charset="0"/>
                <a:sym typeface="Arial" charset="0"/>
              </a:rPr>
              <a:t> of </a:t>
            </a:r>
            <a:r>
              <a:rPr lang="zh-CN" altLang="en-US" sz="2800" dirty="0" smtClean="0">
                <a:latin typeface="Arial" charset="0"/>
                <a:cs typeface="Arial" charset="0"/>
                <a:sym typeface="Arial" charset="0"/>
              </a:rPr>
              <a:t>companies</a:t>
            </a:r>
            <a:r>
              <a:rPr lang="en-US" altLang="zh-CN" sz="2800" dirty="0" smtClean="0">
                <a:latin typeface="Arial" charset="0"/>
                <a:cs typeface="Arial" charset="0"/>
                <a:sym typeface="Arial" charset="0"/>
              </a:rPr>
              <a:t>’ </a:t>
            </a:r>
            <a:r>
              <a:rPr lang="zh-CN" altLang="en-US" sz="2800" dirty="0" smtClean="0">
                <a:latin typeface="Arial" charset="0"/>
                <a:cs typeface="Arial" charset="0"/>
                <a:sym typeface="Arial" charset="0"/>
              </a:rPr>
              <a:t>cash </a:t>
            </a:r>
            <a:r>
              <a:rPr lang="zh-CN" altLang="en-US" sz="2800" dirty="0" smtClean="0">
                <a:latin typeface="Arial" charset="0"/>
                <a:cs typeface="Arial" charset="0"/>
                <a:sym typeface="Arial" charset="0"/>
              </a:rPr>
              <a:t>flows, which in turn results in more reliable forecasting, lower capital requirements, and higher capital productivity.</a:t>
            </a:r>
          </a:p>
          <a:p>
            <a:pPr>
              <a:buFontTx/>
              <a:buNone/>
            </a:pPr>
            <a:endParaRPr lang="zh-CN" altLang="zh-CN" dirty="0" smtClean="0">
              <a:latin typeface="Arial Unicode MS" pitchFamily="34" charset="-122"/>
              <a:ea typeface="Arial Unicode MS" pitchFamily="34" charset="-122"/>
              <a:cs typeface="Arial Unicode MS" pitchFamily="34" charset="-122"/>
            </a:endParaRPr>
          </a:p>
          <a:p>
            <a:pPr>
              <a:buFontTx/>
              <a:buNone/>
            </a:pPr>
            <a:endParaRPr lang="zh-CN" altLang="en-US" dirty="0" smtClean="0">
              <a:cs typeface="Arial Unicode MS"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76200" y="609600"/>
            <a:ext cx="7772400" cy="442913"/>
          </a:xfrm>
        </p:spPr>
        <p:txBody>
          <a:bodyPr>
            <a:normAutofit fontScale="90000"/>
          </a:bodyPr>
          <a:lstStyle/>
          <a:p>
            <a:endParaRPr lang="zh-CN" altLang="en-US" smtClean="0"/>
          </a:p>
        </p:txBody>
      </p:sp>
      <p:sp>
        <p:nvSpPr>
          <p:cNvPr id="23555" name="内容占位符 2"/>
          <p:cNvSpPr>
            <a:spLocks noGrp="1"/>
          </p:cNvSpPr>
          <p:nvPr>
            <p:ph idx="1"/>
          </p:nvPr>
        </p:nvSpPr>
        <p:spPr>
          <a:xfrm>
            <a:off x="0" y="1341438"/>
            <a:ext cx="7772400" cy="4611687"/>
          </a:xfrm>
        </p:spPr>
        <p:txBody>
          <a:bodyPr>
            <a:normAutofit fontScale="92500" lnSpcReduction="10000"/>
          </a:bodyPr>
          <a:lstStyle/>
          <a:p>
            <a:pPr>
              <a:lnSpc>
                <a:spcPct val="90000"/>
              </a:lnSpc>
              <a:buFontTx/>
              <a:buNone/>
            </a:pPr>
            <a:r>
              <a:rPr lang="zh-CN" altLang="en-US" sz="2800" smtClean="0">
                <a:latin typeface="Arial" charset="0"/>
                <a:cs typeface="Arial" charset="0"/>
                <a:sym typeface="Arial" charset="0"/>
              </a:rPr>
              <a:t>6. Examples include credit derivatives that provide compensation payments if a creditor </a:t>
            </a:r>
            <a:r>
              <a:rPr lang="zh-CN" altLang="en-US" sz="2800" b="1" i="1" smtClean="0">
                <a:latin typeface="Arial" charset="0"/>
                <a:cs typeface="Arial" charset="0"/>
                <a:sym typeface="Arial" charset="0"/>
              </a:rPr>
              <a:t>defaults</a:t>
            </a:r>
            <a:r>
              <a:rPr lang="zh-CN" altLang="en-US" sz="2800" smtClean="0">
                <a:latin typeface="Arial" charset="0"/>
                <a:cs typeface="Arial" charset="0"/>
                <a:sym typeface="Arial" charset="0"/>
              </a:rPr>
              <a:t> on its bonds, or weather derivatives offering compensation if temperatures at a specified location exceed or fall below a predefined reference temperature.</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90000"/>
              </a:lnSpc>
              <a:buFontTx/>
              <a:buNone/>
            </a:pPr>
            <a:r>
              <a:rPr lang="zh-CN" altLang="en-US" sz="2800" smtClean="0">
                <a:latin typeface="Arial" charset="0"/>
                <a:cs typeface="Arial" charset="0"/>
                <a:sym typeface="Arial" charset="0"/>
              </a:rPr>
              <a:t>    Examples include credit derivatives that provide compensation payments if a creditor </a:t>
            </a:r>
            <a:r>
              <a:rPr lang="en-US" altLang="zh-CN" sz="2800" b="1" smtClean="0">
                <a:solidFill>
                  <a:srgbClr val="C00000"/>
                </a:solidFill>
                <a:latin typeface="Arial" charset="0"/>
                <a:cs typeface="Arial" charset="0"/>
                <a:sym typeface="Arial" charset="0"/>
              </a:rPr>
              <a:t>fails to pay</a:t>
            </a:r>
            <a:r>
              <a:rPr lang="zh-CN" altLang="en-US" sz="2800" b="1" smtClean="0">
                <a:solidFill>
                  <a:srgbClr val="C00000"/>
                </a:solidFill>
                <a:latin typeface="Arial" charset="0"/>
                <a:cs typeface="Arial" charset="0"/>
                <a:sym typeface="Arial" charset="0"/>
              </a:rPr>
              <a:t> </a:t>
            </a:r>
            <a:r>
              <a:rPr lang="zh-CN" altLang="en-US" sz="2800" smtClean="0">
                <a:latin typeface="Arial" charset="0"/>
                <a:cs typeface="Arial" charset="0"/>
                <a:sym typeface="Arial" charset="0"/>
              </a:rPr>
              <a:t>on its bonds, or weather derivatives offering compensation if temperatures at a specified location exceed or fall below a predefined reference temperature.</a:t>
            </a:r>
          </a:p>
          <a:p>
            <a:pPr>
              <a:buFontTx/>
              <a:buNone/>
            </a:pPr>
            <a:endParaRPr lang="zh-CN" altLang="en-US" smtClean="0">
              <a:cs typeface="Arial"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24579" name="内容占位符 2"/>
          <p:cNvSpPr>
            <a:spLocks noGrp="1"/>
          </p:cNvSpPr>
          <p:nvPr>
            <p:ph idx="1"/>
          </p:nvPr>
        </p:nvSpPr>
        <p:spPr>
          <a:xfrm>
            <a:off x="0" y="1454150"/>
            <a:ext cx="7772400" cy="5403850"/>
          </a:xfrm>
        </p:spPr>
        <p:txBody>
          <a:bodyPr/>
          <a:lstStyle/>
          <a:p>
            <a:pPr>
              <a:lnSpc>
                <a:spcPct val="90000"/>
              </a:lnSpc>
              <a:buFontTx/>
              <a:buNone/>
            </a:pPr>
            <a:r>
              <a:rPr lang="zh-CN" altLang="en-US" sz="2800" smtClean="0">
                <a:latin typeface="Arial" charset="0"/>
                <a:cs typeface="Arial" charset="0"/>
                <a:sym typeface="Arial" charset="0"/>
              </a:rPr>
              <a:t>7. As long as local market regulation does not impose access barriers, participants can connect and trade remotely and </a:t>
            </a:r>
            <a:r>
              <a:rPr lang="zh-CN" altLang="en-US" sz="2800" b="1" i="1" smtClean="0">
                <a:latin typeface="Arial" charset="0"/>
                <a:cs typeface="Arial" charset="0"/>
                <a:sym typeface="Arial" charset="0"/>
              </a:rPr>
              <a:t>seamlessly </a:t>
            </a:r>
            <a:r>
              <a:rPr lang="zh-CN" altLang="en-US" sz="2800" smtClean="0">
                <a:latin typeface="Arial" charset="0"/>
                <a:cs typeface="Arial" charset="0"/>
                <a:sym typeface="Arial" charset="0"/>
              </a:rPr>
              <a:t>from around the world.</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90000"/>
              </a:lnSpc>
              <a:buFontTx/>
              <a:buNone/>
            </a:pPr>
            <a:r>
              <a:rPr lang="zh-CN" altLang="en-US" sz="2800" smtClean="0">
                <a:latin typeface="Arial" charset="0"/>
                <a:cs typeface="Arial" charset="0"/>
                <a:sym typeface="Arial" charset="0"/>
              </a:rPr>
              <a:t>    As long as local market regulation does not impose access barriers, participants can connect and trade remotely and </a:t>
            </a:r>
            <a:r>
              <a:rPr lang="en-US" altLang="zh-CN" sz="2800" b="1" smtClean="0">
                <a:solidFill>
                  <a:srgbClr val="C00000"/>
                </a:solidFill>
                <a:latin typeface="Arial" charset="0"/>
                <a:cs typeface="Arial" charset="0"/>
                <a:sym typeface="Arial" charset="0"/>
              </a:rPr>
              <a:t>smoothly</a:t>
            </a:r>
            <a:r>
              <a:rPr lang="zh-CN" altLang="en-US" sz="2800" smtClean="0">
                <a:latin typeface="Arial" charset="0"/>
                <a:cs typeface="Arial" charset="0"/>
                <a:sym typeface="Arial" charset="0"/>
              </a:rPr>
              <a:t> from around the world.</a:t>
            </a:r>
          </a:p>
          <a:p>
            <a:pPr>
              <a:buFontTx/>
              <a:buNone/>
            </a:pPr>
            <a:r>
              <a:rPr lang="en-US" altLang="zh-CN" smtClean="0">
                <a:cs typeface="Arial" charset="0"/>
              </a:rPr>
              <a:t> </a:t>
            </a:r>
            <a:endParaRPr lang="zh-CN" altLang="en-US" smtClean="0">
              <a:cs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0" y="333375"/>
            <a:ext cx="7772400" cy="369888"/>
          </a:xfrm>
        </p:spPr>
        <p:txBody>
          <a:bodyPr>
            <a:normAutofit fontScale="90000"/>
          </a:bodyPr>
          <a:lstStyle/>
          <a:p>
            <a:endParaRPr lang="zh-CN" altLang="en-US" smtClean="0"/>
          </a:p>
        </p:txBody>
      </p:sp>
      <p:sp>
        <p:nvSpPr>
          <p:cNvPr id="25603" name="内容占位符 2"/>
          <p:cNvSpPr>
            <a:spLocks noGrp="1"/>
          </p:cNvSpPr>
          <p:nvPr>
            <p:ph idx="1"/>
          </p:nvPr>
        </p:nvSpPr>
        <p:spPr>
          <a:xfrm>
            <a:off x="0" y="1052513"/>
            <a:ext cx="7772400" cy="4899025"/>
          </a:xfrm>
        </p:spPr>
        <p:txBody>
          <a:bodyPr>
            <a:normAutofit fontScale="92500" lnSpcReduction="10000"/>
          </a:bodyPr>
          <a:lstStyle/>
          <a:p>
            <a:pPr>
              <a:buFontTx/>
              <a:buNone/>
            </a:pPr>
            <a:r>
              <a:rPr lang="zh-CN" altLang="en-US" sz="2800" smtClean="0">
                <a:latin typeface="Arial" charset="0"/>
                <a:cs typeface="Arial" charset="0"/>
                <a:sym typeface="Arial" charset="0"/>
              </a:rPr>
              <a:t>8. Most of these contracts are held to maturity by the original counterparties, but some are </a:t>
            </a:r>
            <a:r>
              <a:rPr lang="zh-CN" altLang="en-US" sz="2800" b="1" i="1" smtClean="0">
                <a:latin typeface="Arial" charset="0"/>
                <a:cs typeface="Arial" charset="0"/>
                <a:sym typeface="Arial" charset="0"/>
              </a:rPr>
              <a:t>altered</a:t>
            </a:r>
            <a:r>
              <a:rPr lang="zh-CN" altLang="en-US" sz="2800" smtClean="0">
                <a:latin typeface="Arial" charset="0"/>
                <a:cs typeface="Arial" charset="0"/>
                <a:sym typeface="Arial" charset="0"/>
              </a:rPr>
              <a:t> during their life or offset before termination.</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buFontTx/>
              <a:buNone/>
            </a:pPr>
            <a:r>
              <a:rPr lang="zh-CN" altLang="en-US" sz="2800" smtClean="0">
                <a:latin typeface="Arial" charset="0"/>
                <a:cs typeface="Arial" charset="0"/>
                <a:sym typeface="Arial" charset="0"/>
              </a:rPr>
              <a:t>   Most of these contracts are held to maturity by the original counterparties, but some are </a:t>
            </a:r>
            <a:r>
              <a:rPr lang="en-US" altLang="zh-CN" sz="2800" b="1" smtClean="0">
                <a:solidFill>
                  <a:srgbClr val="C00000"/>
                </a:solidFill>
                <a:latin typeface="Arial" charset="0"/>
                <a:cs typeface="Arial" charset="0"/>
                <a:sym typeface="Arial" charset="0"/>
              </a:rPr>
              <a:t>changed</a:t>
            </a:r>
            <a:r>
              <a:rPr lang="zh-CN" altLang="en-US" sz="2800" smtClean="0">
                <a:latin typeface="Arial" charset="0"/>
                <a:cs typeface="Arial" charset="0"/>
                <a:sym typeface="Arial" charset="0"/>
              </a:rPr>
              <a:t> during their life or offset before termination.</a:t>
            </a:r>
          </a:p>
          <a:p>
            <a:pPr>
              <a:buFontTx/>
              <a:buNone/>
            </a:pPr>
            <a:endParaRPr lang="zh-CN" altLang="zh-CN" sz="2800" smtClean="0">
              <a:latin typeface="Arial Unicode MS" pitchFamily="34" charset="-122"/>
              <a:ea typeface="Arial Unicode MS" pitchFamily="34" charset="-122"/>
              <a:cs typeface="Arial Unicode MS" pitchFamily="34" charset="-122"/>
            </a:endParaRPr>
          </a:p>
          <a:p>
            <a:pPr>
              <a:buFontTx/>
              <a:buNone/>
            </a:pPr>
            <a:endParaRPr lang="zh-CN" altLang="zh-CN" smtClean="0">
              <a:cs typeface="Arial Unicode MS" pitchFamily="34" charset="-122"/>
            </a:endParaRPr>
          </a:p>
          <a:p>
            <a:pPr>
              <a:buFontTx/>
              <a:buNone/>
            </a:pPr>
            <a:r>
              <a:rPr lang="en-US" altLang="zh-CN" smtClean="0">
                <a:cs typeface="Arial Unicode MS" pitchFamily="34" charset="-122"/>
              </a:rPr>
              <a:t> </a:t>
            </a:r>
            <a:endParaRPr lang="zh-CN" altLang="en-US" smtClean="0">
              <a:cs typeface="Arial Unicode MS" pitchFamily="34" charset="-122"/>
            </a:endParaRPr>
          </a:p>
          <a:p>
            <a:pPr>
              <a:buFontTx/>
              <a:buNone/>
            </a:pPr>
            <a:endParaRPr lang="zh-CN" altLang="en-US" smtClean="0">
              <a:cs typeface="Arial Unicode MS"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endParaRPr lang="zh-CN" altLang="en-US" smtClean="0"/>
          </a:p>
        </p:txBody>
      </p:sp>
      <p:sp>
        <p:nvSpPr>
          <p:cNvPr id="26627" name="内容占位符 2"/>
          <p:cNvSpPr>
            <a:spLocks noGrp="1"/>
          </p:cNvSpPr>
          <p:nvPr>
            <p:ph idx="1"/>
          </p:nvPr>
        </p:nvSpPr>
        <p:spPr>
          <a:xfrm>
            <a:off x="250825" y="1341438"/>
            <a:ext cx="7772400" cy="4114800"/>
          </a:xfrm>
        </p:spPr>
        <p:txBody>
          <a:bodyPr>
            <a:normAutofit fontScale="92500"/>
          </a:bodyPr>
          <a:lstStyle/>
          <a:p>
            <a:pPr>
              <a:lnSpc>
                <a:spcPct val="90000"/>
              </a:lnSpc>
              <a:buFontTx/>
              <a:buNone/>
            </a:pPr>
            <a:r>
              <a:rPr lang="zh-CN" altLang="en-US" sz="2800" smtClean="0">
                <a:latin typeface="Arial" charset="0"/>
                <a:cs typeface="Arial" charset="0"/>
                <a:sym typeface="Arial" charset="0"/>
              </a:rPr>
              <a:t>9. However, the estimated gross market values of all derivatives outstanding total only €10 trillion, which is </a:t>
            </a:r>
            <a:r>
              <a:rPr lang="zh-CN" altLang="en-US" sz="2800" b="1" i="1" smtClean="0">
                <a:latin typeface="Arial" charset="0"/>
                <a:cs typeface="Arial" charset="0"/>
                <a:sym typeface="Arial" charset="0"/>
              </a:rPr>
              <a:t>markedly</a:t>
            </a:r>
            <a:r>
              <a:rPr lang="zh-CN" altLang="en-US" sz="2800" smtClean="0">
                <a:latin typeface="Arial" charset="0"/>
                <a:cs typeface="Arial" charset="0"/>
                <a:sym typeface="Arial" charset="0"/>
              </a:rPr>
              <a:t> lower than the equity and bond markets with a market capitalization of €43 trillion and €55 trillion, respectively.</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90000"/>
              </a:lnSpc>
              <a:buFontTx/>
              <a:buNone/>
            </a:pPr>
            <a:r>
              <a:rPr lang="zh-CN" altLang="en-US" sz="2800" smtClean="0">
                <a:latin typeface="Arial" charset="0"/>
                <a:cs typeface="Arial" charset="0"/>
                <a:sym typeface="Arial" charset="0"/>
              </a:rPr>
              <a:t>   However, the estimated gross market values of all derivatives outstanding total only €10 trillion, which is </a:t>
            </a:r>
            <a:r>
              <a:rPr lang="en-US" altLang="zh-CN" sz="2800" b="1" smtClean="0">
                <a:solidFill>
                  <a:srgbClr val="C00000"/>
                </a:solidFill>
                <a:latin typeface="Arial" charset="0"/>
                <a:cs typeface="Arial" charset="0"/>
                <a:sym typeface="Arial" charset="0"/>
              </a:rPr>
              <a:t>obviously</a:t>
            </a:r>
            <a:r>
              <a:rPr lang="zh-CN" altLang="en-US" sz="2800" smtClean="0">
                <a:latin typeface="Arial" charset="0"/>
                <a:cs typeface="Arial" charset="0"/>
                <a:sym typeface="Arial" charset="0"/>
              </a:rPr>
              <a:t> lower than the equity and bond markets with a market capitalization of €43 trillion and €55 trillion, respectively.</a:t>
            </a:r>
          </a:p>
          <a:p>
            <a:pPr>
              <a:buFontTx/>
              <a:buNone/>
            </a:pPr>
            <a:endParaRPr lang="zh-CN" altLang="en-US" smtClean="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endParaRPr lang="zh-CN" altLang="en-US" smtClean="0"/>
          </a:p>
        </p:txBody>
      </p:sp>
      <p:sp>
        <p:nvSpPr>
          <p:cNvPr id="27651" name="内容占位符 2"/>
          <p:cNvSpPr>
            <a:spLocks noGrp="1"/>
          </p:cNvSpPr>
          <p:nvPr>
            <p:ph idx="1"/>
          </p:nvPr>
        </p:nvSpPr>
        <p:spPr/>
        <p:txBody>
          <a:bodyPr/>
          <a:lstStyle/>
          <a:p>
            <a:pPr>
              <a:lnSpc>
                <a:spcPct val="90000"/>
              </a:lnSpc>
              <a:buFontTx/>
              <a:buNone/>
            </a:pPr>
            <a:r>
              <a:rPr lang="zh-CN" altLang="en-US" sz="2800" smtClean="0">
                <a:latin typeface="Arial" charset="0"/>
                <a:cs typeface="Arial" charset="0"/>
                <a:sym typeface="Arial" charset="0"/>
              </a:rPr>
              <a:t>10. Other contributing factors are a number of advantages of on-exchange trading: price transparency, risk </a:t>
            </a:r>
            <a:r>
              <a:rPr lang="zh-CN" altLang="en-US" sz="2800" b="1" i="1" smtClean="0">
                <a:latin typeface="Arial" charset="0"/>
                <a:cs typeface="Arial" charset="0"/>
                <a:sym typeface="Arial" charset="0"/>
              </a:rPr>
              <a:t>mitigation</a:t>
            </a:r>
            <a:r>
              <a:rPr lang="zh-CN" altLang="en-US" sz="2800" smtClean="0">
                <a:latin typeface="Arial" charset="0"/>
                <a:cs typeface="Arial" charset="0"/>
                <a:sym typeface="Arial" charset="0"/>
              </a:rPr>
              <a:t> and transaction costs are among the most important.</a:t>
            </a:r>
            <a:br>
              <a:rPr lang="zh-CN" altLang="en-US" sz="2800" smtClean="0">
                <a:latin typeface="Arial" charset="0"/>
                <a:cs typeface="Arial" charset="0"/>
                <a:sym typeface="Arial" charset="0"/>
              </a:rPr>
            </a:br>
            <a:endParaRPr lang="zh-CN" altLang="en-US" sz="2800" smtClean="0">
              <a:latin typeface="Arial" charset="0"/>
              <a:cs typeface="Arial" charset="0"/>
              <a:sym typeface="Arial" charset="0"/>
            </a:endParaRPr>
          </a:p>
          <a:p>
            <a:pPr>
              <a:lnSpc>
                <a:spcPct val="90000"/>
              </a:lnSpc>
              <a:buFontTx/>
              <a:buNone/>
            </a:pPr>
            <a:r>
              <a:rPr lang="zh-CN" altLang="en-US" sz="2800" smtClean="0">
                <a:latin typeface="Arial" charset="0"/>
                <a:cs typeface="Arial" charset="0"/>
                <a:sym typeface="Arial" charset="0"/>
              </a:rPr>
              <a:t>   Other contributing factors are a number of advantages of on-exchange trading: price transparency, risk </a:t>
            </a:r>
            <a:r>
              <a:rPr lang="en-US" altLang="zh-CN" sz="2800" b="1" smtClean="0">
                <a:solidFill>
                  <a:srgbClr val="C00000"/>
                </a:solidFill>
                <a:latin typeface="Arial" charset="0"/>
                <a:cs typeface="Arial" charset="0"/>
                <a:sym typeface="Arial" charset="0"/>
              </a:rPr>
              <a:t>alleviation</a:t>
            </a:r>
            <a:r>
              <a:rPr lang="zh-CN" altLang="en-US" sz="2800" smtClean="0">
                <a:latin typeface="Arial" charset="0"/>
                <a:cs typeface="Arial" charset="0"/>
                <a:sym typeface="Arial" charset="0"/>
              </a:rPr>
              <a:t> and transaction costs are among the most important</a:t>
            </a:r>
            <a:r>
              <a:rPr lang="en-US" altLang="zh-CN" sz="2800" smtClean="0">
                <a:latin typeface="Arial" charset="0"/>
                <a:cs typeface="Arial" charset="0"/>
                <a:sym typeface="Arial" charset="0"/>
              </a:rPr>
              <a:t>.</a:t>
            </a:r>
            <a:endParaRPr lang="zh-CN" altLang="en-US" sz="2800" smtClean="0">
              <a:latin typeface="Arial" charset="0"/>
              <a:cs typeface="Arial" charset="0"/>
              <a:sym typeface="Arial" charset="0"/>
            </a:endParaRPr>
          </a:p>
          <a:p>
            <a:endParaRPr lang="zh-CN" altLang="en-US" smtClean="0">
              <a:cs typeface="Arial"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Text Explanation</a:t>
            </a:r>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p:txBody>
          <a:bodyPr rtlCol="0">
            <a:normAutofit/>
          </a:bodyPr>
          <a:lstStyle/>
          <a:p>
            <a:pPr marL="514350" indent="-514350"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encompass ----- to include, especially different types of </a:t>
            </a:r>
            <a:r>
              <a:rPr lang="en-US" altLang="zh-CN" sz="2800" dirty="0" smtClean="0">
                <a:latin typeface="Arial Unicode MS" pitchFamily="34" charset="-122"/>
                <a:ea typeface="Arial Unicode MS" pitchFamily="34" charset="-122"/>
                <a:cs typeface="Arial Unicode MS" pitchFamily="34" charset="-122"/>
              </a:rPr>
              <a:t>things</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In addition, an entire business process can be mapped to one feature, or a feature can encompass several business processes. </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此外</a:t>
            </a:r>
            <a:r>
              <a:rPr lang="zh-CN" altLang="en-US" sz="2800" dirty="0">
                <a:latin typeface="Arial Unicode MS" pitchFamily="34" charset="-122"/>
                <a:ea typeface="Arial Unicode MS" pitchFamily="34" charset="-122"/>
                <a:cs typeface="Arial Unicode MS" pitchFamily="34" charset="-122"/>
              </a:rPr>
              <a:t>，整个业务流程可以映射到一个功能，或者一个功能可以包含多个业务流程。</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a:xfrm>
            <a:off x="251520" y="1772816"/>
            <a:ext cx="7772400" cy="4825131"/>
          </a:xfrm>
        </p:spPr>
        <p:txBody>
          <a:bodyPr rtlCol="0">
            <a:normAutofit lnSpcReduction="10000"/>
          </a:bodyPr>
          <a:lstStyle/>
          <a:p>
            <a:pPr marL="514350" indent="-514350"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2</a:t>
            </a:r>
            <a:br>
              <a:rPr lang="en-US" altLang="zh-CN" b="1" dirty="0" smtClean="0">
                <a:latin typeface="Arial Unicode MS" pitchFamily="34" charset="-122"/>
                <a:ea typeface="Arial Unicode MS" pitchFamily="34" charset="-122"/>
                <a:cs typeface="Arial Unicode MS" pitchFamily="34" charset="-122"/>
              </a:rPr>
            </a:br>
            <a:endParaRPr lang="en-US" altLang="zh-CN" sz="2800" b="1" dirty="0" smtClean="0">
              <a:latin typeface="Arial Unicode MS" pitchFamily="34" charset="-122"/>
              <a:ea typeface="Arial Unicode MS" pitchFamily="34" charset="-122"/>
              <a:cs typeface="Arial Unicode MS" pitchFamily="34" charset="-122"/>
            </a:endParaRP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perspective -----  a particular way of considering something</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e.g. Her attitude lends a fresh perspective to the subject.</a:t>
            </a:r>
          </a:p>
          <a:p>
            <a:pPr fontAlgn="auto">
              <a:lnSpc>
                <a:spcPct val="80000"/>
              </a:lnSpc>
              <a:spcAft>
                <a:spcPts val="0"/>
              </a:spcAft>
              <a:buFontTx/>
              <a:buNone/>
              <a:defRPr/>
            </a:pPr>
            <a:r>
              <a:rPr lang="zh-CN" altLang="en-US" sz="2800" dirty="0" smtClean="0">
                <a:latin typeface="Arial Unicode MS" pitchFamily="34" charset="-122"/>
                <a:ea typeface="Arial Unicode MS" pitchFamily="34" charset="-122"/>
                <a:cs typeface="Arial Unicode MS" pitchFamily="34" charset="-122"/>
              </a:rPr>
              <a:t>     她的态度为这一问题提供了新的视角。</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From </a:t>
            </a:r>
            <a:r>
              <a:rPr lang="en-US" altLang="zh-CN" sz="2800" dirty="0">
                <a:latin typeface="Arial Unicode MS" pitchFamily="34" charset="-122"/>
                <a:ea typeface="Arial Unicode MS" pitchFamily="34" charset="-122"/>
                <a:cs typeface="Arial Unicode MS" pitchFamily="34" charset="-122"/>
              </a:rPr>
              <a:t>a personal and project management perspective, how will people know which iteration they are working on or what their priorities are? </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从</a:t>
            </a:r>
            <a:r>
              <a:rPr lang="zh-CN" altLang="en-US" sz="2800" dirty="0">
                <a:latin typeface="Arial Unicode MS" pitchFamily="34" charset="-122"/>
                <a:ea typeface="Arial Unicode MS" pitchFamily="34" charset="-122"/>
                <a:cs typeface="Arial Unicode MS" pitchFamily="34" charset="-122"/>
              </a:rPr>
              <a:t>个人及项目管理视角，人们怎样知道他们正工作于哪次迭代，或者他们的优先级是什么？</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0723" name="内容占位符 2"/>
          <p:cNvSpPr>
            <a:spLocks noGrp="1"/>
          </p:cNvSpPr>
          <p:nvPr>
            <p:ph idx="1"/>
          </p:nvPr>
        </p:nvSpPr>
        <p:spPr>
          <a:xfrm>
            <a:off x="323528" y="980728"/>
            <a:ext cx="7772400" cy="50434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3</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FontTx/>
              <a:buNone/>
            </a:pP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The derivatives market has recently attracted more attention against the backdrop of the financial crisis, fraud cases and the near failure of some market participants.</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在当前金融危机、诈骗、一些市场参与者接近失利的背景下，衍生品市场吸引了更多的关注。</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1747" name="内容占位符 2"/>
          <p:cNvSpPr>
            <a:spLocks noGrp="1"/>
          </p:cNvSpPr>
          <p:nvPr>
            <p:ph idx="1"/>
          </p:nvPr>
        </p:nvSpPr>
        <p:spPr>
          <a:xfrm>
            <a:off x="0" y="692150"/>
            <a:ext cx="7772400" cy="5187950"/>
          </a:xfrm>
        </p:spPr>
        <p:txBody>
          <a:bodyPr/>
          <a:lstStyle/>
          <a:p>
            <a:pPr>
              <a:buFontTx/>
              <a:buNone/>
            </a:pPr>
            <a:endParaRPr lang="en-US" altLang="zh-CN" b="1" smtClean="0">
              <a:latin typeface="Arial Unicode MS" pitchFamily="34" charset="-122"/>
              <a:ea typeface="Arial Unicode MS" pitchFamily="34" charset="-122"/>
              <a:cs typeface="Arial Unicode MS" pitchFamily="34" charset="-122"/>
            </a:endParaRPr>
          </a:p>
          <a:p>
            <a:pPr>
              <a:buFontTx/>
              <a:buNone/>
            </a:pPr>
            <a:r>
              <a:rPr lang="en-US" altLang="zh-CN" b="1" smtClean="0">
                <a:latin typeface="Arial Unicode MS" pitchFamily="34" charset="-122"/>
                <a:ea typeface="Arial Unicode MS" pitchFamily="34" charset="-122"/>
                <a:cs typeface="Arial Unicode MS" pitchFamily="34" charset="-122"/>
              </a:rPr>
              <a:t>Paragraph 4 </a:t>
            </a:r>
          </a:p>
          <a:p>
            <a:pPr>
              <a:buFontTx/>
              <a:buNone/>
            </a:pPr>
            <a:endParaRPr lang="en-US" altLang="zh-CN" b="1" smtClean="0">
              <a:latin typeface="Arial Unicode MS" pitchFamily="34" charset="-122"/>
              <a:ea typeface="Arial Unicode MS" pitchFamily="34" charset="-122"/>
              <a:cs typeface="Arial Unicode MS" pitchFamily="34" charset="-122"/>
            </a:endParaRP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a:t>
            </a:r>
            <a:r>
              <a:rPr lang="en-US" altLang="zh-CN" sz="2800" smtClean="0">
                <a:latin typeface="Arial Unicode MS" pitchFamily="34" charset="-122"/>
                <a:ea typeface="Arial Unicode MS" pitchFamily="34" charset="-122"/>
                <a:cs typeface="Arial Unicode MS" pitchFamily="34" charset="-122"/>
              </a:rPr>
              <a:t>Derivatives come in many varieties and can be differentiated by how they are traded, the underlying they refer to, and the product type.</a:t>
            </a:r>
            <a:br>
              <a:rPr lang="en-US" altLang="zh-CN" sz="2800" smtClean="0">
                <a:latin typeface="Arial Unicode MS" pitchFamily="34" charset="-122"/>
                <a:ea typeface="Arial Unicode MS" pitchFamily="34" charset="-122"/>
                <a:cs typeface="Arial Unicode MS" pitchFamily="34" charset="-122"/>
              </a:rPr>
            </a:br>
            <a:endParaRPr lang="en-US" altLang="zh-CN" sz="280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衍生品有许多不同的种类</a:t>
            </a:r>
            <a:r>
              <a:rPr lang="en-US" altLang="zh-CN" sz="2800" smtClean="0">
                <a:latin typeface="Arial Unicode MS" pitchFamily="34" charset="-122"/>
                <a:ea typeface="Arial Unicode MS" pitchFamily="34" charset="-122"/>
                <a:cs typeface="Arial Unicode MS" pitchFamily="34" charset="-122"/>
              </a:rPr>
              <a:t>,</a:t>
            </a:r>
            <a:r>
              <a:rPr lang="zh-CN" altLang="zh-CN" sz="2800" smtClean="0">
                <a:latin typeface="Arial Unicode MS" pitchFamily="34" charset="-122"/>
                <a:ea typeface="Arial Unicode MS" pitchFamily="34" charset="-122"/>
                <a:cs typeface="Arial Unicode MS" pitchFamily="34" charset="-122"/>
              </a:rPr>
              <a:t>它们的区别在于交易方式、期权基础、产品类型。</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Skimming</a:t>
            </a:r>
            <a:endParaRPr lang="zh-CN" altLang="en-US" smtClean="0">
              <a:latin typeface="Arial Unicode MS" pitchFamily="34" charset="-122"/>
              <a:ea typeface="Arial Unicode MS" pitchFamily="34" charset="-122"/>
              <a:cs typeface="Arial Unicode MS" pitchFamily="34" charset="-122"/>
            </a:endParaRPr>
          </a:p>
        </p:txBody>
      </p:sp>
      <p:sp>
        <p:nvSpPr>
          <p:cNvPr id="5123" name="内容占位符 2"/>
          <p:cNvSpPr>
            <a:spLocks noGrp="1"/>
          </p:cNvSpPr>
          <p:nvPr>
            <p:ph idx="1"/>
          </p:nvPr>
        </p:nvSpPr>
        <p:spPr>
          <a:xfrm>
            <a:off x="0" y="1628775"/>
            <a:ext cx="7772400" cy="4392613"/>
          </a:xfrm>
        </p:spPr>
        <p:txBody>
          <a:bodyPr/>
          <a:lstStyle/>
          <a:p>
            <a:pPr>
              <a:buFontTx/>
              <a:buNone/>
            </a:pPr>
            <a:r>
              <a:rPr lang="zh-CN" altLang="en-US" sz="2800" smtClean="0">
                <a:latin typeface="Arial" charset="0"/>
                <a:cs typeface="Arial" charset="0"/>
              </a:rPr>
              <a:t>1. What is a derivative?</a:t>
            </a:r>
            <a:br>
              <a:rPr lang="zh-CN" altLang="en-US" sz="2800" smtClean="0">
                <a:latin typeface="Arial" charset="0"/>
                <a:cs typeface="Arial" charset="0"/>
              </a:rPr>
            </a:br>
            <a:r>
              <a:rPr lang="zh-CN" altLang="en-US" sz="2800" smtClean="0">
                <a:latin typeface="Arial" charset="0"/>
                <a:cs typeface="Arial" charset="0"/>
              </a:rPr>
              <a:t/>
            </a:r>
            <a:br>
              <a:rPr lang="zh-CN" altLang="en-US" sz="2800" smtClean="0">
                <a:latin typeface="Arial" charset="0"/>
                <a:cs typeface="Arial" charset="0"/>
              </a:rPr>
            </a:br>
            <a:r>
              <a:rPr lang="zh-CN" altLang="en-US" sz="2800" smtClean="0">
                <a:latin typeface="Arial" charset="0"/>
                <a:cs typeface="Arial" charset="0"/>
              </a:rPr>
              <a:t>A derivative is a contract between a buyer and a seller entered into today regarding a transaction to be fulfilled at a future point in time, for example, the transfer of a certain amount of US dollars at a specified USD-EUR exchange rate at a future date.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2771" name="内容占位符 2"/>
          <p:cNvSpPr>
            <a:spLocks noGrp="1"/>
          </p:cNvSpPr>
          <p:nvPr>
            <p:ph idx="1"/>
          </p:nvPr>
        </p:nvSpPr>
        <p:spPr>
          <a:xfrm>
            <a:off x="611560" y="1124744"/>
            <a:ext cx="7772400" cy="4538663"/>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5</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termination ------  when something ends or stops or is caused to end or stop</a:t>
            </a:r>
          </a:p>
          <a:p>
            <a:pPr>
              <a:buFontTx/>
              <a:buNone/>
            </a:pPr>
            <a:r>
              <a:rPr lang="en-US" altLang="zh-CN" sz="2800" dirty="0" smtClean="0">
                <a:latin typeface="Arial Unicode MS" pitchFamily="34" charset="-122"/>
                <a:ea typeface="Arial Unicode MS" pitchFamily="34" charset="-122"/>
                <a:cs typeface="Arial Unicode MS" pitchFamily="34" charset="-122"/>
              </a:rPr>
              <a:t>e.g. The termination of the bus service was a severe blow to many villagers.</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公交</a:t>
            </a:r>
            <a:r>
              <a:rPr lang="zh-CN" altLang="en-US" sz="2800" dirty="0" smtClean="0">
                <a:latin typeface="Arial Unicode MS" pitchFamily="34" charset="-122"/>
                <a:ea typeface="Arial Unicode MS" pitchFamily="34" charset="-122"/>
                <a:cs typeface="Arial Unicode MS" pitchFamily="34" charset="-122"/>
              </a:rPr>
              <a:t>车停驶对许多村民来说是一个严重打击。</a:t>
            </a:r>
            <a:endParaRPr lang="zh-CN" altLang="en-US"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endParaRPr lang="zh-CN" altLang="en-US" smtClean="0"/>
          </a:p>
        </p:txBody>
      </p:sp>
      <p:sp>
        <p:nvSpPr>
          <p:cNvPr id="33795" name="内容占位符 2"/>
          <p:cNvSpPr>
            <a:spLocks noGrp="1"/>
          </p:cNvSpPr>
          <p:nvPr>
            <p:ph idx="1"/>
          </p:nvPr>
        </p:nvSpPr>
        <p:spPr/>
        <p:txBody>
          <a:bodyPr/>
          <a:lstStyle/>
          <a:p>
            <a:pPr>
              <a:buFontTx/>
              <a:buNone/>
            </a:pPr>
            <a:r>
              <a:rPr lang="en-US" altLang="zh-CN" sz="2800" smtClean="0">
                <a:latin typeface="Arial Unicode MS" pitchFamily="34" charset="-122"/>
                <a:ea typeface="Arial Unicode MS" pitchFamily="34" charset="-122"/>
                <a:cs typeface="Arial Unicode MS" pitchFamily="34" charset="-122"/>
              </a:rPr>
              <a:t>   Given the possible price fluctuations of the underlying and thus of the derivative contract itself, risk management4 is of particular importance.</a:t>
            </a:r>
          </a:p>
          <a:p>
            <a:pPr>
              <a:buFontTx/>
              <a:buNone/>
            </a:pP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考虑到期权基础的可能价格波动以及由此产生的衍生品合约本身的波动</a:t>
            </a:r>
            <a:r>
              <a:rPr lang="en-US" altLang="zh-CN" sz="2800" smtClean="0">
                <a:latin typeface="Arial Unicode MS" pitchFamily="34" charset="-122"/>
                <a:ea typeface="Arial Unicode MS" pitchFamily="34" charset="-122"/>
                <a:cs typeface="Arial Unicode MS" pitchFamily="34" charset="-122"/>
              </a:rPr>
              <a:t>,</a:t>
            </a:r>
            <a:r>
              <a:rPr lang="zh-CN" altLang="en-US" sz="2800" smtClean="0">
                <a:latin typeface="Arial Unicode MS" pitchFamily="34" charset="-122"/>
                <a:ea typeface="Arial Unicode MS" pitchFamily="34" charset="-122"/>
                <a:cs typeface="Arial Unicode MS" pitchFamily="34" charset="-122"/>
              </a:rPr>
              <a:t>风险管理尤为重要。</a:t>
            </a:r>
          </a:p>
          <a:p>
            <a:pPr>
              <a:buFontTx/>
              <a:buNone/>
            </a:pPr>
            <a:endParaRPr lang="zh-CN" altLang="en-US"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内容占位符 2"/>
          <p:cNvSpPr>
            <a:spLocks noGrp="1"/>
          </p:cNvSpPr>
          <p:nvPr>
            <p:ph idx="1"/>
          </p:nvPr>
        </p:nvSpPr>
        <p:spPr>
          <a:xfrm>
            <a:off x="683568" y="620688"/>
            <a:ext cx="7772400" cy="4752528"/>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6</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bilateral ------ involving two groups or </a:t>
            </a:r>
            <a:r>
              <a:rPr lang="en-US" altLang="zh-CN" sz="2800" dirty="0" smtClean="0">
                <a:latin typeface="Arial Unicode MS" pitchFamily="34" charset="-122"/>
                <a:ea typeface="Arial Unicode MS" pitchFamily="34" charset="-122"/>
                <a:cs typeface="Arial Unicode MS" pitchFamily="34" charset="-122"/>
              </a:rPr>
              <a:t>countries</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While the EC will find that it might be able to address some of its specific concerns through bilateral agreements, I believe that it will not be able to answer all of them.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欧盟委员会</a:t>
            </a:r>
            <a:r>
              <a:rPr lang="zh-CN" altLang="en-US" sz="2800" dirty="0">
                <a:latin typeface="Arial Unicode MS" pitchFamily="34" charset="-122"/>
                <a:ea typeface="Arial Unicode MS" pitchFamily="34" charset="-122"/>
                <a:cs typeface="Arial Unicode MS" pitchFamily="34" charset="-122"/>
              </a:rPr>
              <a:t>将发现，它可能能够通过双边协议解决一些它所关注的问题；但我相信，欧盟委员会无法通过双边协议解决所有它所关注的问题。</a:t>
            </a:r>
            <a:endParaRPr lang="zh-CN" alt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5843" name="内容占位符 2"/>
          <p:cNvSpPr>
            <a:spLocks noGrp="1"/>
          </p:cNvSpPr>
          <p:nvPr>
            <p:ph idx="1"/>
          </p:nvPr>
        </p:nvSpPr>
        <p:spPr>
          <a:xfrm>
            <a:off x="468313" y="0"/>
            <a:ext cx="7772400" cy="5445125"/>
          </a:xfrm>
        </p:spPr>
        <p:txBody>
          <a:bodyPr/>
          <a:lstStyle/>
          <a:p>
            <a:pPr>
              <a:buFontTx/>
              <a:buNone/>
            </a:pPr>
            <a:endParaRPr lang="en-US" altLang="zh-CN" dirty="0" smtClean="0"/>
          </a:p>
          <a:p>
            <a:pPr>
              <a:buFontTx/>
              <a:buNone/>
            </a:pPr>
            <a:endParaRPr lang="en-US" altLang="zh-CN" dirty="0" smtClean="0"/>
          </a:p>
          <a:p>
            <a:pPr>
              <a:buFontTx/>
              <a:buNone/>
            </a:pPr>
            <a:r>
              <a:rPr lang="en-US" altLang="zh-CN" b="1" dirty="0" smtClean="0">
                <a:latin typeface="Arial Unicode MS" pitchFamily="34" charset="-122"/>
                <a:ea typeface="Arial Unicode MS" pitchFamily="34" charset="-122"/>
                <a:cs typeface="Arial Unicode MS" pitchFamily="34" charset="-122"/>
              </a:rPr>
              <a:t>Paragraph 7</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give rise to ------ to </a:t>
            </a:r>
            <a:r>
              <a:rPr lang="en-US" altLang="zh-CN" sz="2800" dirty="0" smtClean="0">
                <a:latin typeface="Arial Unicode MS" pitchFamily="34" charset="-122"/>
                <a:ea typeface="Arial Unicode MS" pitchFamily="34" charset="-122"/>
                <a:cs typeface="Arial Unicode MS" pitchFamily="34" charset="-122"/>
              </a:rPr>
              <a:t>cause</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International support has given rise to a new optimism in the company.</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国际</a:t>
            </a:r>
            <a:r>
              <a:rPr lang="zh-CN" altLang="en-US" sz="2800" dirty="0" smtClean="0">
                <a:latin typeface="Arial Unicode MS" pitchFamily="34" charset="-122"/>
                <a:ea typeface="Arial Unicode MS" pitchFamily="34" charset="-122"/>
                <a:cs typeface="Arial Unicode MS" pitchFamily="34" charset="-122"/>
              </a:rPr>
              <a:t>上的支持为公司上下带来了新的乐观情绪。</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6867" name="内容占位符 2"/>
          <p:cNvSpPr>
            <a:spLocks noGrp="1"/>
          </p:cNvSpPr>
          <p:nvPr>
            <p:ph idx="1"/>
          </p:nvPr>
        </p:nvSpPr>
        <p:spPr>
          <a:xfrm>
            <a:off x="683568" y="-171400"/>
            <a:ext cx="7843838" cy="5661025"/>
          </a:xfrm>
        </p:spPr>
        <p:txBody>
          <a:bodyPr/>
          <a:lstStyle/>
          <a:p>
            <a:pPr>
              <a:buFontTx/>
              <a:buNone/>
            </a:pPr>
            <a:endParaRPr lang="en-US" altLang="zh-CN" dirty="0" smtClean="0"/>
          </a:p>
          <a:p>
            <a:pPr>
              <a:buFontTx/>
              <a:buNone/>
            </a:pPr>
            <a:endParaRPr lang="en-US" altLang="zh-CN" dirty="0" smtClean="0"/>
          </a:p>
          <a:p>
            <a:pPr>
              <a:buFontTx/>
              <a:buNone/>
            </a:pPr>
            <a:r>
              <a:rPr lang="en-US" altLang="zh-CN" b="1" dirty="0" smtClean="0">
                <a:latin typeface="Arial Unicode MS" pitchFamily="34" charset="-122"/>
                <a:ea typeface="Arial Unicode MS" pitchFamily="34" charset="-122"/>
                <a:cs typeface="Arial Unicode MS" pitchFamily="34" charset="-122"/>
              </a:rPr>
              <a:t>Paragraph 8</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default-</a:t>
            </a:r>
            <a:r>
              <a:rPr lang="en-US" altLang="zh-CN" sz="2800" dirty="0" smtClean="0">
                <a:latin typeface="Arial Unicode MS" pitchFamily="34" charset="-122"/>
                <a:ea typeface="Arial Unicode MS" pitchFamily="34" charset="-122"/>
                <a:cs typeface="Arial Unicode MS" pitchFamily="34" charset="-122"/>
              </a:rPr>
              <a:t>-----  to fail to do something, such as pay a debt, that you legally have to </a:t>
            </a:r>
            <a:r>
              <a:rPr lang="en-US" altLang="zh-CN" sz="2800" dirty="0" smtClean="0">
                <a:latin typeface="Arial Unicode MS" pitchFamily="34" charset="-122"/>
                <a:ea typeface="Arial Unicode MS" pitchFamily="34" charset="-122"/>
                <a:cs typeface="Arial Unicode MS" pitchFamily="34" charset="-122"/>
              </a:rPr>
              <a:t>do</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e.g</a:t>
            </a:r>
            <a:r>
              <a:rPr lang="en-US" altLang="zh-CN" sz="2800" dirty="0" smtClean="0">
                <a:latin typeface="Arial Unicode MS" pitchFamily="34" charset="-122"/>
                <a:ea typeface="Arial Unicode MS" pitchFamily="34" charset="-122"/>
                <a:cs typeface="Arial Unicode MS" pitchFamily="34" charset="-122"/>
              </a:rPr>
              <a:t>. People who default on their mortgage repayments may have their home repossessed.</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未能按期偿还抵押贷款者，其房屋可能会被收回。</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7891" name="内容占位符 2"/>
          <p:cNvSpPr>
            <a:spLocks noGrp="1"/>
          </p:cNvSpPr>
          <p:nvPr>
            <p:ph idx="1"/>
          </p:nvPr>
        </p:nvSpPr>
        <p:spPr>
          <a:xfrm>
            <a:off x="539552" y="1124744"/>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10</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Derivatives also allow investors to take positions against the market if they expect the underlying as set to fall in value.</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如果投资者预计</a:t>
            </a:r>
            <a:r>
              <a:rPr lang="zh-CN" altLang="en-US" sz="2800" dirty="0" smtClean="0">
                <a:latin typeface="Arial Unicode MS" pitchFamily="34" charset="-122"/>
                <a:ea typeface="Arial Unicode MS" pitchFamily="34" charset="-122"/>
                <a:cs typeface="Arial Unicode MS" pitchFamily="34" charset="-122"/>
              </a:rPr>
              <a:t>基础</a:t>
            </a:r>
            <a:r>
              <a:rPr lang="zh-CN" altLang="zh-CN" sz="2800" dirty="0" smtClean="0">
                <a:latin typeface="Arial Unicode MS" pitchFamily="34" charset="-122"/>
                <a:ea typeface="Arial Unicode MS" pitchFamily="34" charset="-122"/>
                <a:cs typeface="Arial Unicode MS" pitchFamily="34" charset="-122"/>
              </a:rPr>
              <a:t>资产</a:t>
            </a:r>
            <a:r>
              <a:rPr lang="zh-CN" altLang="en-US" sz="2800" dirty="0" smtClean="0">
                <a:latin typeface="Arial Unicode MS" pitchFamily="34" charset="-122"/>
                <a:ea typeface="Arial Unicode MS" pitchFamily="34" charset="-122"/>
                <a:cs typeface="Arial Unicode MS" pitchFamily="34" charset="-122"/>
              </a:rPr>
              <a:t>会</a:t>
            </a:r>
            <a:r>
              <a:rPr lang="zh-CN" altLang="zh-CN" sz="2800" dirty="0" smtClean="0">
                <a:latin typeface="Arial Unicode MS" pitchFamily="34" charset="-122"/>
                <a:ea typeface="Arial Unicode MS" pitchFamily="34" charset="-122"/>
                <a:cs typeface="Arial Unicode MS" pitchFamily="34" charset="-122"/>
              </a:rPr>
              <a:t>贬值，衍生品</a:t>
            </a:r>
            <a:r>
              <a:rPr lang="zh-CN" altLang="en-US" sz="2800" dirty="0" smtClean="0">
                <a:latin typeface="Arial Unicode MS" pitchFamily="34" charset="-122"/>
                <a:ea typeface="Arial Unicode MS" pitchFamily="34" charset="-122"/>
                <a:cs typeface="Arial Unicode MS" pitchFamily="34" charset="-122"/>
              </a:rPr>
              <a:t>还可以</a:t>
            </a:r>
            <a:r>
              <a:rPr lang="zh-CN" altLang="zh-CN" sz="2800" dirty="0" smtClean="0">
                <a:latin typeface="Arial Unicode MS" pitchFamily="34" charset="-122"/>
                <a:ea typeface="Arial Unicode MS" pitchFamily="34" charset="-122"/>
                <a:cs typeface="Arial Unicode MS" pitchFamily="34" charset="-122"/>
              </a:rPr>
              <a:t>让投资者</a:t>
            </a:r>
            <a:r>
              <a:rPr lang="zh-CN" altLang="en-US" sz="2800" dirty="0" smtClean="0">
                <a:latin typeface="Arial Unicode MS" pitchFamily="34" charset="-122"/>
                <a:ea typeface="Arial Unicode MS" pitchFamily="34" charset="-122"/>
                <a:cs typeface="Arial Unicode MS" pitchFamily="34" charset="-122"/>
              </a:rPr>
              <a:t>做空市场。</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9939" name="内容占位符 2"/>
          <p:cNvSpPr>
            <a:spLocks noGrp="1"/>
          </p:cNvSpPr>
          <p:nvPr>
            <p:ph idx="1"/>
          </p:nvPr>
        </p:nvSpPr>
        <p:spPr>
          <a:xfrm>
            <a:off x="755576" y="1412776"/>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14</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The number of OTC-traded derivatives is unlimited in principle as they are customized and new contracts are created continuously.</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br>
              <a:rPr lang="en-US"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原则上</a:t>
            </a:r>
            <a:r>
              <a:rPr lang="zh-CN" altLang="en-US" sz="2800" dirty="0" smtClean="0">
                <a:latin typeface="Arial Unicode MS" pitchFamily="34" charset="-122"/>
                <a:ea typeface="Arial Unicode MS" pitchFamily="34" charset="-122"/>
                <a:cs typeface="Arial Unicode MS" pitchFamily="34" charset="-122"/>
              </a:rPr>
              <a:t>在场外交易的</a:t>
            </a:r>
            <a:r>
              <a:rPr lang="zh-CN" altLang="zh-CN" sz="2800" dirty="0" smtClean="0">
                <a:latin typeface="Arial Unicode MS" pitchFamily="34" charset="-122"/>
                <a:ea typeface="Arial Unicode MS" pitchFamily="34" charset="-122"/>
                <a:cs typeface="Arial Unicode MS" pitchFamily="34" charset="-122"/>
              </a:rPr>
              <a:t>衍生品数量是无限的，原因是他们是定制的，新的合同在不断创建。</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0963" name="内容占位符 2"/>
          <p:cNvSpPr>
            <a:spLocks noGrp="1"/>
          </p:cNvSpPr>
          <p:nvPr>
            <p:ph idx="1"/>
          </p:nvPr>
        </p:nvSpPr>
        <p:spPr>
          <a:xfrm>
            <a:off x="755576" y="1124744"/>
            <a:ext cx="7772400" cy="5259387"/>
          </a:xfrm>
        </p:spPr>
        <p:txBody>
          <a:bodyPr>
            <a:normAutofit/>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16</a:t>
            </a: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mitigation </a:t>
            </a:r>
            <a:r>
              <a:rPr lang="en-US" altLang="zh-CN" sz="2800" dirty="0" smtClean="0">
                <a:latin typeface="Arial Unicode MS" pitchFamily="34" charset="-122"/>
                <a:ea typeface="Arial Unicode MS" pitchFamily="34" charset="-122"/>
                <a:cs typeface="Arial Unicode MS" pitchFamily="34" charset="-122"/>
              </a:rPr>
              <a:t>------ a reduction in how unpleasant, serious, etc. something is</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e.g</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I have stressed to them the absolute need to extend preparedness and mitigation measures to the developing world.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a:t>
            </a:r>
            <a:r>
              <a:rPr lang="zh-CN" altLang="en-US" sz="2800" dirty="0">
                <a:latin typeface="Arial Unicode MS" pitchFamily="34" charset="-122"/>
                <a:ea typeface="Arial Unicode MS" pitchFamily="34" charset="-122"/>
                <a:cs typeface="Arial Unicode MS" pitchFamily="34" charset="-122"/>
              </a:rPr>
              <a:t>向他们强调了对发展中国家提供关于准备和缓解措施援助的绝对必要性。</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1987" name="内容占位符 2"/>
          <p:cNvSpPr>
            <a:spLocks noGrp="1"/>
          </p:cNvSpPr>
          <p:nvPr>
            <p:ph idx="1"/>
          </p:nvPr>
        </p:nvSpPr>
        <p:spPr>
          <a:xfrm>
            <a:off x="0" y="1052513"/>
            <a:ext cx="7772400" cy="5616847"/>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17</a:t>
            </a:r>
          </a:p>
          <a:p>
            <a:pPr>
              <a:buFontTx/>
              <a:buNone/>
            </a:pP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respectively </a:t>
            </a:r>
            <a:r>
              <a:rPr lang="en-US" altLang="zh-CN" dirty="0" smtClean="0">
                <a:latin typeface="Arial Unicode MS" pitchFamily="34" charset="-122"/>
                <a:ea typeface="Arial Unicode MS" pitchFamily="34" charset="-122"/>
                <a:cs typeface="Arial Unicode MS" pitchFamily="34" charset="-122"/>
              </a:rPr>
              <a:t>------ relating or belonging to each of the separate people or things you have just mentioned</a:t>
            </a:r>
          </a:p>
          <a:p>
            <a:pPr>
              <a:buFontTx/>
              <a:buNone/>
            </a:pPr>
            <a:r>
              <a:rPr lang="en-US" altLang="zh-CN"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e.g</a:t>
            </a:r>
            <a:r>
              <a:rPr lang="en-US" altLang="zh-CN" sz="3000" dirty="0" smtClean="0">
                <a:latin typeface="Arial Unicode MS" pitchFamily="34" charset="-122"/>
                <a:ea typeface="Arial Unicode MS" pitchFamily="34" charset="-122"/>
                <a:cs typeface="Arial Unicode MS" pitchFamily="34" charset="-122"/>
              </a:rPr>
              <a:t>. </a:t>
            </a:r>
            <a:r>
              <a:rPr lang="en-US" altLang="zh-CN" sz="3000" dirty="0">
                <a:latin typeface="Arial Unicode MS" pitchFamily="34" charset="-122"/>
                <a:ea typeface="Arial Unicode MS" pitchFamily="34" charset="-122"/>
                <a:cs typeface="Arial Unicode MS" pitchFamily="34" charset="-122"/>
              </a:rPr>
              <a:t>In addition, this diagram captures the relationship between the two different aspects of the same interface, as represented respectively in the Analysis model and in the User Experience model. </a:t>
            </a:r>
          </a:p>
          <a:p>
            <a:pPr>
              <a:buFontTx/>
              <a:buNone/>
            </a:pPr>
            <a:r>
              <a:rPr lang="en-US" altLang="zh-CN" sz="3000" dirty="0" smtClean="0">
                <a:latin typeface="Arial Unicode MS" pitchFamily="34" charset="-122"/>
                <a:ea typeface="Arial Unicode MS" pitchFamily="34" charset="-122"/>
                <a:cs typeface="Arial Unicode MS" pitchFamily="34" charset="-122"/>
              </a:rPr>
              <a:t>   </a:t>
            </a:r>
            <a:r>
              <a:rPr lang="zh-CN" altLang="en-US" sz="3000" dirty="0" smtClean="0">
                <a:latin typeface="Arial Unicode MS" pitchFamily="34" charset="-122"/>
                <a:ea typeface="Arial Unicode MS" pitchFamily="34" charset="-122"/>
                <a:cs typeface="Arial Unicode MS" pitchFamily="34" charset="-122"/>
              </a:rPr>
              <a:t>除此以外</a:t>
            </a:r>
            <a:r>
              <a:rPr lang="zh-CN" altLang="en-US" sz="3000" dirty="0">
                <a:latin typeface="Arial Unicode MS" pitchFamily="34" charset="-122"/>
                <a:ea typeface="Arial Unicode MS" pitchFamily="34" charset="-122"/>
                <a:cs typeface="Arial Unicode MS" pitchFamily="34" charset="-122"/>
              </a:rPr>
              <a:t>，此图还获取了同一界面两个不同方面之间的关系，正如他们各自在分析模型与用户体验模型所展示的那样。</a:t>
            </a:r>
            <a:endParaRPr lang="en-US" altLang="zh-CN" sz="30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3011" name="内容占位符 2"/>
          <p:cNvSpPr>
            <a:spLocks noGrp="1"/>
          </p:cNvSpPr>
          <p:nvPr>
            <p:ph idx="1"/>
          </p:nvPr>
        </p:nvSpPr>
        <p:spPr>
          <a:xfrm>
            <a:off x="611560" y="1484784"/>
            <a:ext cx="7772400" cy="5259387"/>
          </a:xfrm>
        </p:spPr>
        <p:txBody>
          <a:bodyPr>
            <a:normAutofit fontScale="925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19</a:t>
            </a:r>
          </a:p>
          <a:p>
            <a:pPr>
              <a:buFontTx/>
              <a:buNone/>
            </a:pP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disregard </a:t>
            </a:r>
            <a:r>
              <a:rPr lang="en-US" altLang="zh-CN" dirty="0" smtClean="0">
                <a:latin typeface="Arial Unicode MS" pitchFamily="34" charset="-122"/>
                <a:ea typeface="Arial Unicode MS" pitchFamily="34" charset="-122"/>
                <a:cs typeface="Arial Unicode MS" pitchFamily="34" charset="-122"/>
              </a:rPr>
              <a:t>------  to ignore </a:t>
            </a:r>
            <a:r>
              <a:rPr lang="en-US" altLang="zh-CN" dirty="0" smtClean="0">
                <a:latin typeface="Arial Unicode MS" pitchFamily="34" charset="-122"/>
                <a:ea typeface="Arial Unicode MS" pitchFamily="34" charset="-122"/>
                <a:cs typeface="Arial Unicode MS" pitchFamily="34" charset="-122"/>
              </a:rPr>
              <a:t>something</a:t>
            </a:r>
            <a:br>
              <a:rPr lang="en-US" altLang="zh-CN" dirty="0" smtClean="0">
                <a:latin typeface="Arial Unicode MS" pitchFamily="34" charset="-122"/>
                <a:ea typeface="Arial Unicode MS" pitchFamily="34" charset="-122"/>
                <a:cs typeface="Arial Unicode MS" pitchFamily="34" charset="-122"/>
              </a:rPr>
            </a:b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e.g</a:t>
            </a:r>
            <a:r>
              <a:rPr lang="en-US" altLang="zh-CN" dirty="0" smtClean="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Never disregard professional medical advice or delay in seeking it because of something you have read on this site. </a:t>
            </a:r>
          </a:p>
          <a:p>
            <a:pPr>
              <a:buFontTx/>
              <a:buNone/>
            </a:pPr>
            <a:r>
              <a:rPr lang="en-US" altLang="zh-CN" dirty="0" smtClean="0">
                <a:latin typeface="Arial Unicode MS" pitchFamily="34" charset="-122"/>
                <a:ea typeface="Arial Unicode MS" pitchFamily="34" charset="-122"/>
                <a:cs typeface="Arial Unicode MS" pitchFamily="34" charset="-122"/>
              </a:rPr>
              <a:t>   </a:t>
            </a:r>
            <a:r>
              <a:rPr lang="zh-CN" altLang="en-US" dirty="0" smtClean="0">
                <a:latin typeface="Arial Unicode MS" pitchFamily="34" charset="-122"/>
                <a:ea typeface="Arial Unicode MS" pitchFamily="34" charset="-122"/>
                <a:cs typeface="Arial Unicode MS" pitchFamily="34" charset="-122"/>
              </a:rPr>
              <a:t>永远</a:t>
            </a:r>
            <a:r>
              <a:rPr lang="zh-CN" altLang="en-US" dirty="0">
                <a:latin typeface="Arial Unicode MS" pitchFamily="34" charset="-122"/>
                <a:ea typeface="Arial Unicode MS" pitchFamily="34" charset="-122"/>
                <a:cs typeface="Arial Unicode MS" pitchFamily="34" charset="-122"/>
              </a:rPr>
              <a:t>不要忽视这些专业医嘱。 更不要因为你在这篇文章中学到了什么，就将就医的时间推迟。</a:t>
            </a:r>
            <a:endParaRPr lang="en-US" altLang="zh-CN"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76200" y="609600"/>
            <a:ext cx="7772400" cy="82550"/>
          </a:xfrm>
        </p:spPr>
        <p:txBody>
          <a:bodyPr rtlCol="0">
            <a:normAutofit fontScale="90000"/>
          </a:bodyPr>
          <a:lstStyle/>
          <a:p>
            <a:pPr fontAlgn="auto">
              <a:spcAft>
                <a:spcPts val="0"/>
              </a:spcAft>
              <a:defRPr/>
            </a:pPr>
            <a:endParaRPr lang="zh-CN" altLang="en-US" smtClean="0"/>
          </a:p>
        </p:txBody>
      </p:sp>
      <p:sp>
        <p:nvSpPr>
          <p:cNvPr id="6147" name="内容占位符 2"/>
          <p:cNvSpPr>
            <a:spLocks noGrp="1"/>
          </p:cNvSpPr>
          <p:nvPr>
            <p:ph idx="1"/>
          </p:nvPr>
        </p:nvSpPr>
        <p:spPr>
          <a:xfrm>
            <a:off x="0" y="1268413"/>
            <a:ext cx="7772400" cy="5259387"/>
          </a:xfrm>
        </p:spPr>
        <p:txBody>
          <a:bodyPr/>
          <a:lstStyle/>
          <a:p>
            <a:pPr marL="609600" indent="-609600">
              <a:buFontTx/>
              <a:buNone/>
            </a:pPr>
            <a:r>
              <a:rPr lang="zh-CN" altLang="en-US" sz="2800" smtClean="0">
                <a:latin typeface="Arial" charset="0"/>
                <a:cs typeface="Arial" charset="0"/>
              </a:rPr>
              <a:t>2. What are the two uses of derivatives?</a:t>
            </a:r>
          </a:p>
          <a:p>
            <a:pPr marL="609600" indent="-609600">
              <a:buFontTx/>
              <a:buNone/>
            </a:pPr>
            <a:endParaRPr lang="zh-CN" altLang="en-US" sz="2800" smtClean="0">
              <a:latin typeface="Arial" charset="0"/>
              <a:cs typeface="Arial" charset="0"/>
            </a:endParaRPr>
          </a:p>
          <a:p>
            <a:pPr marL="609600" indent="-609600">
              <a:buFontTx/>
              <a:buNone/>
            </a:pPr>
            <a:r>
              <a:rPr lang="zh-CN" altLang="en-US" sz="2800" smtClean="0">
                <a:latin typeface="Arial" charset="0"/>
                <a:cs typeface="Arial" charset="0"/>
              </a:rPr>
              <a:t>      Derivatives make future risks tradable, which gives rise to two main uses for them. The first is to eliminate uncertainty by exchanging market risks, commonly known as hedging. The second use of derivatives is as an investment.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endParaRPr lang="zh-CN" altLang="en-US" smtClean="0"/>
          </a:p>
        </p:txBody>
      </p:sp>
      <p:sp>
        <p:nvSpPr>
          <p:cNvPr id="44035" name="内容占位符 2"/>
          <p:cNvSpPr>
            <a:spLocks noGrp="1"/>
          </p:cNvSpPr>
          <p:nvPr>
            <p:ph idx="1"/>
          </p:nvPr>
        </p:nvSpPr>
        <p:spPr>
          <a:xfrm>
            <a:off x="395536" y="1772816"/>
            <a:ext cx="7772400" cy="4114800"/>
          </a:xfrm>
        </p:spPr>
        <p:txBody>
          <a:bodyPr>
            <a:normAutofit fontScale="85000" lnSpcReduction="10000"/>
          </a:bodyPr>
          <a:lstStyle/>
          <a:p>
            <a:pPr>
              <a:buFontTx/>
              <a:buNone/>
            </a:pPr>
            <a:r>
              <a:rPr lang="en-US" altLang="zh-CN" dirty="0" smtClean="0">
                <a:latin typeface="Arial Unicode MS" pitchFamily="34" charset="-122"/>
                <a:ea typeface="Arial Unicode MS" pitchFamily="34" charset="-122"/>
                <a:cs typeface="Arial Unicode MS" pitchFamily="34" charset="-122"/>
              </a:rPr>
              <a:t>   As long as local market regulation does not impose access barriers, participants can connect and trade remotely and seamlessly from around the world (e.g. from their London trading desk to the </a:t>
            </a:r>
            <a:r>
              <a:rPr lang="en-US" altLang="zh-CN" dirty="0" err="1" smtClean="0">
                <a:latin typeface="Arial Unicode MS" pitchFamily="34" charset="-122"/>
                <a:ea typeface="Arial Unicode MS" pitchFamily="34" charset="-122"/>
                <a:cs typeface="Arial Unicode MS" pitchFamily="34" charset="-122"/>
              </a:rPr>
              <a:t>Eurex</a:t>
            </a:r>
            <a:r>
              <a:rPr lang="en-US" altLang="zh-CN" dirty="0" smtClean="0">
                <a:latin typeface="Arial Unicode MS" pitchFamily="34" charset="-122"/>
                <a:ea typeface="Arial Unicode MS" pitchFamily="34" charset="-122"/>
                <a:cs typeface="Arial Unicode MS" pitchFamily="34" charset="-122"/>
              </a:rPr>
              <a:t> exchange in Frankfurt).</a:t>
            </a:r>
            <a:br>
              <a:rPr lang="en-US" altLang="zh-CN" dirty="0" smtClean="0">
                <a:latin typeface="Arial Unicode MS" pitchFamily="34" charset="-122"/>
                <a:ea typeface="Arial Unicode MS" pitchFamily="34" charset="-122"/>
                <a:cs typeface="Arial Unicode MS" pitchFamily="34" charset="-122"/>
              </a:rPr>
            </a:b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a:t>
            </a:r>
            <a:r>
              <a:rPr lang="zh-CN" altLang="zh-CN" dirty="0" smtClean="0">
                <a:latin typeface="Arial Unicode MS" pitchFamily="34" charset="-122"/>
                <a:ea typeface="Arial Unicode MS" pitchFamily="34" charset="-122"/>
                <a:cs typeface="Arial Unicode MS" pitchFamily="34" charset="-122"/>
              </a:rPr>
              <a:t>只要当地市场监管</a:t>
            </a:r>
            <a:r>
              <a:rPr lang="zh-CN" altLang="en-US" dirty="0" smtClean="0">
                <a:latin typeface="Arial Unicode MS" pitchFamily="34" charset="-122"/>
                <a:ea typeface="Arial Unicode MS" pitchFamily="34" charset="-122"/>
                <a:cs typeface="Arial Unicode MS" pitchFamily="34" charset="-122"/>
              </a:rPr>
              <a:t>部门</a:t>
            </a:r>
            <a:r>
              <a:rPr lang="zh-CN" altLang="zh-CN" dirty="0" smtClean="0">
                <a:latin typeface="Arial Unicode MS" pitchFamily="34" charset="-122"/>
                <a:ea typeface="Arial Unicode MS" pitchFamily="34" charset="-122"/>
                <a:cs typeface="Arial Unicode MS" pitchFamily="34" charset="-122"/>
              </a:rPr>
              <a:t>不实施进入壁垒 </a:t>
            </a:r>
            <a:r>
              <a:rPr lang="en-US" altLang="zh-CN" dirty="0" smtClean="0">
                <a:latin typeface="Arial Unicode MS" pitchFamily="34" charset="-122"/>
                <a:ea typeface="Arial Unicode MS" pitchFamily="34" charset="-122"/>
                <a:cs typeface="Arial Unicode MS" pitchFamily="34" charset="-122"/>
              </a:rPr>
              <a:t>,</a:t>
            </a:r>
            <a:r>
              <a:rPr lang="zh-CN" altLang="zh-CN" dirty="0" smtClean="0">
                <a:latin typeface="Arial Unicode MS" pitchFamily="34" charset="-122"/>
                <a:ea typeface="Arial Unicode MS" pitchFamily="34" charset="-122"/>
                <a:cs typeface="Arial Unicode MS" pitchFamily="34" charset="-122"/>
              </a:rPr>
              <a:t>参与者可以实施全世界无缝连接和远程贸易（比如从伦敦交易部门到法兰克福欧洲期货交易所</a:t>
            </a:r>
            <a:r>
              <a:rPr lang="zh-CN" altLang="en-US" dirty="0" smtClean="0">
                <a:latin typeface="Arial Unicode MS" pitchFamily="34" charset="-122"/>
                <a:ea typeface="Arial Unicode MS" pitchFamily="34" charset="-122"/>
                <a:cs typeface="Arial Unicode MS" pitchFamily="34" charset="-122"/>
              </a:rPr>
              <a:t>）。</a:t>
            </a:r>
          </a:p>
          <a:p>
            <a:pPr>
              <a:buFontTx/>
              <a:buNone/>
            </a:pPr>
            <a:endParaRPr lang="zh-CN" alt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5059" name="内容占位符 2"/>
          <p:cNvSpPr>
            <a:spLocks noGrp="1"/>
          </p:cNvSpPr>
          <p:nvPr>
            <p:ph idx="1"/>
          </p:nvPr>
        </p:nvSpPr>
        <p:spPr>
          <a:xfrm>
            <a:off x="0" y="1052513"/>
            <a:ext cx="7772400" cy="5259387"/>
          </a:xfrm>
        </p:spPr>
        <p:txBody>
          <a:bodyPr>
            <a:normAutofit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   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20</a:t>
            </a:r>
          </a:p>
          <a:p>
            <a:pPr>
              <a:buFontTx/>
              <a:buNone/>
            </a:pPr>
            <a:r>
              <a:rPr lang="en-US" altLang="zh-CN" dirty="0" smtClean="0">
                <a:latin typeface="Arial Unicode MS" pitchFamily="34" charset="-122"/>
                <a:ea typeface="Arial Unicode MS" pitchFamily="34" charset="-122"/>
                <a:cs typeface="Arial Unicode MS" pitchFamily="34" charset="-122"/>
              </a:rPr>
              <a:t>   The main distinguishing feature is the multilateral market organization with the use of safe and efficient central counterparty clearing for derivatives being traded on exchanges.</a:t>
            </a:r>
          </a:p>
          <a:p>
            <a:pPr>
              <a:buFontTx/>
              <a:buNone/>
            </a:pP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a:t>
            </a:r>
            <a:r>
              <a:rPr lang="zh-CN" altLang="zh-CN" dirty="0" smtClean="0">
                <a:latin typeface="Arial Unicode MS" pitchFamily="34" charset="-122"/>
                <a:ea typeface="Arial Unicode MS" pitchFamily="34" charset="-122"/>
                <a:cs typeface="Arial Unicode MS" pitchFamily="34" charset="-122"/>
              </a:rPr>
              <a:t>主要</a:t>
            </a:r>
            <a:r>
              <a:rPr lang="zh-CN" altLang="zh-CN" dirty="0" smtClean="0">
                <a:latin typeface="Arial Unicode MS" pitchFamily="34" charset="-122"/>
                <a:ea typeface="Arial Unicode MS" pitchFamily="34" charset="-122"/>
                <a:cs typeface="Arial Unicode MS" pitchFamily="34" charset="-122"/>
              </a:rPr>
              <a:t>的</a:t>
            </a:r>
            <a:r>
              <a:rPr lang="zh-CN" altLang="en-US" dirty="0" smtClean="0">
                <a:latin typeface="Arial Unicode MS" pitchFamily="34" charset="-122"/>
                <a:ea typeface="Arial Unicode MS" pitchFamily="34" charset="-122"/>
                <a:cs typeface="Arial Unicode MS" pitchFamily="34" charset="-122"/>
              </a:rPr>
              <a:t>特征</a:t>
            </a:r>
            <a:r>
              <a:rPr lang="zh-CN" altLang="zh-CN" dirty="0" smtClean="0">
                <a:latin typeface="Arial Unicode MS" pitchFamily="34" charset="-122"/>
                <a:ea typeface="Arial Unicode MS" pitchFamily="34" charset="-122"/>
                <a:cs typeface="Arial Unicode MS" pitchFamily="34" charset="-122"/>
              </a:rPr>
              <a:t>是多边市场</a:t>
            </a:r>
            <a:r>
              <a:rPr lang="zh-CN" altLang="zh-CN" dirty="0" smtClean="0">
                <a:latin typeface="Arial Unicode MS" pitchFamily="34" charset="-122"/>
                <a:ea typeface="Arial Unicode MS" pitchFamily="34" charset="-122"/>
                <a:cs typeface="Arial Unicode MS" pitchFamily="34" charset="-122"/>
              </a:rPr>
              <a:t>组织对</a:t>
            </a:r>
            <a:r>
              <a:rPr lang="zh-CN" altLang="en-US" dirty="0" smtClean="0">
                <a:latin typeface="Arial Unicode MS" pitchFamily="34" charset="-122"/>
                <a:ea typeface="Arial Unicode MS" pitchFamily="34" charset="-122"/>
                <a:cs typeface="Arial Unicode MS" pitchFamily="34" charset="-122"/>
              </a:rPr>
              <a:t>正在交易所</a:t>
            </a:r>
            <a:r>
              <a:rPr lang="zh-CN" altLang="zh-CN" dirty="0" smtClean="0">
                <a:latin typeface="Arial Unicode MS" pitchFamily="34" charset="-122"/>
                <a:ea typeface="Arial Unicode MS" pitchFamily="34" charset="-122"/>
                <a:cs typeface="Arial Unicode MS" pitchFamily="34" charset="-122"/>
              </a:rPr>
              <a:t>交易的衍生品</a:t>
            </a:r>
            <a:r>
              <a:rPr lang="zh-CN" altLang="en-US" dirty="0" smtClean="0">
                <a:latin typeface="Arial Unicode MS" pitchFamily="34" charset="-122"/>
                <a:ea typeface="Arial Unicode MS" pitchFamily="34" charset="-122"/>
                <a:cs typeface="Arial Unicode MS" pitchFamily="34" charset="-122"/>
              </a:rPr>
              <a:t>进行</a:t>
            </a:r>
            <a:r>
              <a:rPr lang="zh-CN" altLang="zh-CN" dirty="0" smtClean="0">
                <a:latin typeface="Arial Unicode MS" pitchFamily="34" charset="-122"/>
                <a:ea typeface="Arial Unicode MS" pitchFamily="34" charset="-122"/>
                <a:cs typeface="Arial Unicode MS" pitchFamily="34" charset="-122"/>
              </a:rPr>
              <a:t>安全、高效的中央对方清算 。</a:t>
            </a:r>
            <a:endParaRPr lang="zh-CN" altLang="en-US"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6083" name="内容占位符 2"/>
          <p:cNvSpPr>
            <a:spLocks noGrp="1"/>
          </p:cNvSpPr>
          <p:nvPr>
            <p:ph idx="1"/>
          </p:nvPr>
        </p:nvSpPr>
        <p:spPr>
          <a:xfrm>
            <a:off x="611560" y="1484784"/>
            <a:ext cx="7772400" cy="5259387"/>
          </a:xfrm>
        </p:spPr>
        <p:txBody>
          <a:bodyPr>
            <a:normAutofit/>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22</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dynamic </a:t>
            </a:r>
            <a:r>
              <a:rPr lang="en-US" altLang="zh-CN" sz="2800" dirty="0" smtClean="0">
                <a:latin typeface="Arial Unicode MS" pitchFamily="34" charset="-122"/>
                <a:ea typeface="Arial Unicode MS" pitchFamily="34" charset="-122"/>
                <a:cs typeface="Arial Unicode MS" pitchFamily="34" charset="-122"/>
              </a:rPr>
              <a:t>------ having a lot of ideas and enthusiasm; energetic and forceful</a:t>
            </a:r>
          </a:p>
          <a:p>
            <a:pPr>
              <a:buFontTx/>
              <a:buNone/>
            </a:pPr>
            <a:r>
              <a:rPr lang="en-US" altLang="zh-CN" sz="2800" dirty="0" smtClean="0">
                <a:latin typeface="Arial Unicode MS" pitchFamily="34" charset="-122"/>
                <a:ea typeface="Arial Unicode MS" pitchFamily="34" charset="-122"/>
                <a:cs typeface="Arial Unicode MS" pitchFamily="34" charset="-122"/>
              </a:rPr>
              <a:t>   e.g</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thing in the sense I find in our culture has been the most dynamic tension is between, I talked about patience and tenacity and sticking two things.</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a:t>
            </a:r>
            <a:r>
              <a:rPr lang="zh-CN" altLang="en-US" sz="2800" dirty="0">
                <a:latin typeface="Arial Unicode MS" pitchFamily="34" charset="-122"/>
                <a:ea typeface="Arial Unicode MS" pitchFamily="34" charset="-122"/>
                <a:cs typeface="Arial Unicode MS" pitchFamily="34" charset="-122"/>
              </a:rPr>
              <a:t>文化里蕴含的</a:t>
            </a:r>
            <a:r>
              <a:rPr lang="en-US" altLang="zh-CN" sz="2800" dirty="0">
                <a:latin typeface="Arial Unicode MS" pitchFamily="34" charset="-122"/>
                <a:ea typeface="Arial Unicode MS" pitchFamily="34" charset="-122"/>
                <a:cs typeface="Arial Unicode MS" pitchFamily="34" charset="-122"/>
              </a:rPr>
              <a:t>,</a:t>
            </a:r>
            <a:r>
              <a:rPr lang="zh-CN" altLang="en-US" sz="2800" dirty="0">
                <a:latin typeface="Arial Unicode MS" pitchFamily="34" charset="-122"/>
                <a:ea typeface="Arial Unicode MS" pitchFamily="34" charset="-122"/>
                <a:cs typeface="Arial Unicode MS" pitchFamily="34" charset="-122"/>
              </a:rPr>
              <a:t>是最有活力的张力，介于耐力和毅力之前，又把两者组合起来。</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endParaRPr lang="zh-CN" altLang="en-US" smtClean="0"/>
          </a:p>
        </p:txBody>
      </p:sp>
      <p:sp>
        <p:nvSpPr>
          <p:cNvPr id="47107" name="内容占位符 2"/>
          <p:cNvSpPr>
            <a:spLocks noGrp="1"/>
          </p:cNvSpPr>
          <p:nvPr>
            <p:ph idx="1"/>
          </p:nvPr>
        </p:nvSpPr>
        <p:spPr>
          <a:xfrm>
            <a:off x="457200" y="1700808"/>
            <a:ext cx="7772400" cy="4114800"/>
          </a:xfrm>
        </p:spPr>
        <p:txBody>
          <a:bodyPr>
            <a:noAutofit/>
          </a:bodyPr>
          <a:lstStyle/>
          <a:p>
            <a:pPr>
              <a:buFontTx/>
              <a:buNone/>
            </a:pPr>
            <a:r>
              <a:rPr lang="en-US" altLang="zh-CN" sz="2800" dirty="0" smtClean="0">
                <a:latin typeface="Arial Unicode MS" pitchFamily="34" charset="-122"/>
                <a:ea typeface="Arial Unicode MS" pitchFamily="34" charset="-122"/>
                <a:cs typeface="Arial Unicode MS" pitchFamily="34" charset="-122"/>
              </a:rPr>
              <a:t>   numerous </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many</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This is not something that either developers or their managers typically do well, as my colleagues have learned on their numerous consulting jobs for various companies.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可是</a:t>
            </a:r>
            <a:r>
              <a:rPr lang="zh-CN" altLang="en-US" sz="2800" dirty="0">
                <a:latin typeface="Arial Unicode MS" pitchFamily="34" charset="-122"/>
                <a:ea typeface="Arial Unicode MS" pitchFamily="34" charset="-122"/>
                <a:cs typeface="Arial Unicode MS" pitchFamily="34" charset="-122"/>
              </a:rPr>
              <a:t>，开发人员或管理人员通常在这方面做得并不太好，正如我的同事们在他们为各种公司所做的大量咨询工作的了解。</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endParaRPr lang="zh-CN" altLang="en-US" dirty="0" smtClean="0"/>
          </a:p>
        </p:txBody>
      </p:sp>
      <p:sp>
        <p:nvSpPr>
          <p:cNvPr id="48131" name="内容占位符 2"/>
          <p:cNvSpPr>
            <a:spLocks noGrp="1"/>
          </p:cNvSpPr>
          <p:nvPr>
            <p:ph idx="1"/>
          </p:nvPr>
        </p:nvSpPr>
        <p:spPr>
          <a:xfrm>
            <a:off x="251520" y="1417638"/>
            <a:ext cx="7772400" cy="4751858"/>
          </a:xfrm>
        </p:spPr>
        <p:txBody>
          <a:bodyPr>
            <a:normAutofit fontScale="92500" lnSpcReduction="20000"/>
          </a:bodyPr>
          <a:lstStyle/>
          <a:p>
            <a:pPr>
              <a:buFontTx/>
              <a:buNone/>
            </a:pPr>
            <a:r>
              <a:rPr lang="zh-CN" altLang="en-US"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Competing for business, both derivatives exchanges and OTC providers, which by far account for the largest part of the market, have fuelled growth by constant product and technology innovation.</a:t>
            </a:r>
          </a:p>
          <a:p>
            <a:pPr>
              <a:buFontTx/>
              <a:buNone/>
            </a:pP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a:t>
            </a:r>
            <a:r>
              <a:rPr lang="zh-CN" altLang="zh-CN" dirty="0" smtClean="0">
                <a:latin typeface="Arial Unicode MS" pitchFamily="34" charset="-122"/>
                <a:ea typeface="Arial Unicode MS" pitchFamily="34" charset="-122"/>
                <a:cs typeface="Arial Unicode MS" pitchFamily="34" charset="-122"/>
              </a:rPr>
              <a:t>衍生品交易</a:t>
            </a:r>
            <a:r>
              <a:rPr lang="zh-CN" altLang="en-US" dirty="0" smtClean="0">
                <a:latin typeface="Arial Unicode MS" pitchFamily="34" charset="-122"/>
                <a:ea typeface="Arial Unicode MS" pitchFamily="34" charset="-122"/>
                <a:cs typeface="Arial Unicode MS" pitchFamily="34" charset="-122"/>
              </a:rPr>
              <a:t>所</a:t>
            </a:r>
            <a:r>
              <a:rPr lang="zh-CN" altLang="zh-CN" dirty="0" smtClean="0">
                <a:latin typeface="Arial Unicode MS" pitchFamily="34" charset="-122"/>
                <a:ea typeface="Arial Unicode MS" pitchFamily="34" charset="-122"/>
                <a:cs typeface="Arial Unicode MS" pitchFamily="34" charset="-122"/>
              </a:rPr>
              <a:t>和场外</a:t>
            </a:r>
            <a:r>
              <a:rPr lang="zh-CN" altLang="en-US" dirty="0" smtClean="0">
                <a:latin typeface="Arial Unicode MS" pitchFamily="34" charset="-122"/>
                <a:ea typeface="Arial Unicode MS" pitchFamily="34" charset="-122"/>
                <a:cs typeface="Arial Unicode MS" pitchFamily="34" charset="-122"/>
              </a:rPr>
              <a:t>交易</a:t>
            </a:r>
            <a:r>
              <a:rPr lang="zh-CN" altLang="zh-CN" dirty="0" smtClean="0">
                <a:latin typeface="Arial Unicode MS" pitchFamily="34" charset="-122"/>
                <a:ea typeface="Arial Unicode MS" pitchFamily="34" charset="-122"/>
                <a:cs typeface="Arial Unicode MS" pitchFamily="34" charset="-122"/>
              </a:rPr>
              <a:t>提供商目前占</a:t>
            </a:r>
            <a:r>
              <a:rPr lang="zh-CN" altLang="en-US" dirty="0" smtClean="0">
                <a:latin typeface="Arial Unicode MS" pitchFamily="34" charset="-122"/>
                <a:ea typeface="Arial Unicode MS" pitchFamily="34" charset="-122"/>
                <a:cs typeface="Arial Unicode MS" pitchFamily="34" charset="-122"/>
              </a:rPr>
              <a:t>了金融</a:t>
            </a:r>
            <a:r>
              <a:rPr lang="zh-CN" altLang="zh-CN" dirty="0" smtClean="0">
                <a:latin typeface="Arial Unicode MS" pitchFamily="34" charset="-122"/>
                <a:ea typeface="Arial Unicode MS" pitchFamily="34" charset="-122"/>
                <a:cs typeface="Arial Unicode MS" pitchFamily="34" charset="-122"/>
              </a:rPr>
              <a:t>市场最大</a:t>
            </a:r>
            <a:r>
              <a:rPr lang="zh-CN" altLang="en-US" dirty="0" smtClean="0">
                <a:latin typeface="Arial Unicode MS" pitchFamily="34" charset="-122"/>
                <a:ea typeface="Arial Unicode MS" pitchFamily="34" charset="-122"/>
                <a:cs typeface="Arial Unicode MS" pitchFamily="34" charset="-122"/>
              </a:rPr>
              <a:t>的</a:t>
            </a:r>
            <a:r>
              <a:rPr lang="zh-CN" altLang="zh-CN" dirty="0" smtClean="0">
                <a:latin typeface="Arial Unicode MS" pitchFamily="34" charset="-122"/>
                <a:ea typeface="Arial Unicode MS" pitchFamily="34" charset="-122"/>
                <a:cs typeface="Arial Unicode MS" pitchFamily="34" charset="-122"/>
              </a:rPr>
              <a:t>份额</a:t>
            </a:r>
            <a:r>
              <a:rPr lang="zh-CN" altLang="en-US" dirty="0" smtClean="0">
                <a:latin typeface="Arial Unicode MS" pitchFamily="34" charset="-122"/>
                <a:ea typeface="Arial Unicode MS" pitchFamily="34" charset="-122"/>
                <a:cs typeface="Arial Unicode MS" pitchFamily="34" charset="-122"/>
              </a:rPr>
              <a:t>。因为</a:t>
            </a:r>
            <a:r>
              <a:rPr lang="zh-CN" altLang="zh-CN" dirty="0" smtClean="0">
                <a:latin typeface="Arial Unicode MS" pitchFamily="34" charset="-122"/>
                <a:ea typeface="Arial Unicode MS" pitchFamily="34" charset="-122"/>
                <a:cs typeface="Arial Unicode MS" pitchFamily="34" charset="-122"/>
              </a:rPr>
              <a:t>衍生品交易</a:t>
            </a:r>
            <a:r>
              <a:rPr lang="zh-CN" altLang="en-US" dirty="0" smtClean="0">
                <a:latin typeface="Arial Unicode MS" pitchFamily="34" charset="-122"/>
                <a:ea typeface="Arial Unicode MS" pitchFamily="34" charset="-122"/>
                <a:cs typeface="Arial Unicode MS" pitchFamily="34" charset="-122"/>
              </a:rPr>
              <a:t>所</a:t>
            </a:r>
            <a:r>
              <a:rPr lang="zh-CN" altLang="zh-CN" dirty="0" smtClean="0">
                <a:latin typeface="Arial Unicode MS" pitchFamily="34" charset="-122"/>
                <a:ea typeface="Arial Unicode MS" pitchFamily="34" charset="-122"/>
                <a:cs typeface="Arial Unicode MS" pitchFamily="34" charset="-122"/>
              </a:rPr>
              <a:t>和场外</a:t>
            </a:r>
            <a:r>
              <a:rPr lang="zh-CN" altLang="en-US" dirty="0" smtClean="0">
                <a:latin typeface="Arial Unicode MS" pitchFamily="34" charset="-122"/>
                <a:ea typeface="Arial Unicode MS" pitchFamily="34" charset="-122"/>
                <a:cs typeface="Arial Unicode MS" pitchFamily="34" charset="-122"/>
              </a:rPr>
              <a:t>交易</a:t>
            </a:r>
            <a:r>
              <a:rPr lang="zh-CN" altLang="zh-CN" dirty="0" smtClean="0">
                <a:latin typeface="Arial Unicode MS" pitchFamily="34" charset="-122"/>
                <a:ea typeface="Arial Unicode MS" pitchFamily="34" charset="-122"/>
                <a:cs typeface="Arial Unicode MS" pitchFamily="34" charset="-122"/>
              </a:rPr>
              <a:t>提供商</a:t>
            </a:r>
            <a:r>
              <a:rPr lang="zh-CN" altLang="en-US" dirty="0" smtClean="0">
                <a:latin typeface="Arial Unicode MS" pitchFamily="34" charset="-122"/>
                <a:ea typeface="Arial Unicode MS" pitchFamily="34" charset="-122"/>
                <a:cs typeface="Arial Unicode MS" pitchFamily="34" charset="-122"/>
              </a:rPr>
              <a:t>要争抢</a:t>
            </a:r>
            <a:r>
              <a:rPr lang="zh-CN" altLang="zh-CN" dirty="0" smtClean="0">
                <a:latin typeface="Arial Unicode MS" pitchFamily="34" charset="-122"/>
                <a:ea typeface="Arial Unicode MS" pitchFamily="34" charset="-122"/>
                <a:cs typeface="Arial Unicode MS" pitchFamily="34" charset="-122"/>
              </a:rPr>
              <a:t>业务</a:t>
            </a:r>
            <a:r>
              <a:rPr lang="zh-CN" altLang="en-US" dirty="0" smtClean="0">
                <a:latin typeface="Arial Unicode MS" pitchFamily="34" charset="-122"/>
                <a:ea typeface="Arial Unicode MS" pitchFamily="34" charset="-122"/>
                <a:cs typeface="Arial Unicode MS" pitchFamily="34" charset="-122"/>
              </a:rPr>
              <a:t>，它们会不断推出新的产品、进行技术创新，从而促进了衍生品市场的快速发展。</a:t>
            </a:r>
            <a:endParaRPr lang="zh-CN" alt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9155" name="内容占位符 2"/>
          <p:cNvSpPr>
            <a:spLocks noGrp="1"/>
          </p:cNvSpPr>
          <p:nvPr>
            <p:ph idx="1"/>
          </p:nvPr>
        </p:nvSpPr>
        <p:spPr>
          <a:xfrm>
            <a:off x="683568" y="1052736"/>
            <a:ext cx="7772400" cy="5259387"/>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b="1" dirty="0" smtClean="0">
                <a:latin typeface="Arial Unicode MS" pitchFamily="34" charset="-122"/>
                <a:ea typeface="Arial Unicode MS" pitchFamily="34" charset="-122"/>
                <a:cs typeface="Arial Unicode MS" pitchFamily="34" charset="-122"/>
              </a:rPr>
              <a:t>23</a:t>
            </a:r>
          </a:p>
          <a:p>
            <a:pPr>
              <a:buFontTx/>
              <a:buNone/>
            </a:pPr>
            <a:r>
              <a:rPr lang="en-US" altLang="zh-CN" dirty="0" smtClean="0">
                <a:latin typeface="Arial Unicode MS" pitchFamily="34" charset="-122"/>
                <a:ea typeface="Arial Unicode MS" pitchFamily="34" charset="-122"/>
                <a:cs typeface="Arial Unicode MS" pitchFamily="34" charset="-122"/>
              </a:rPr>
              <a:t>   imperative ------ something which is extremely important or urgent</a:t>
            </a:r>
          </a:p>
          <a:p>
            <a:pPr>
              <a:buFontTx/>
              <a:buNone/>
            </a:pPr>
            <a:r>
              <a:rPr lang="en-US" altLang="zh-CN" dirty="0">
                <a:latin typeface="Arial Unicode MS" pitchFamily="34" charset="-122"/>
                <a:ea typeface="Arial Unicode MS" pitchFamily="34" charset="-122"/>
                <a:cs typeface="Arial Unicode MS" pitchFamily="34" charset="-122"/>
              </a:rPr>
              <a:t>   </a:t>
            </a: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  Partly </a:t>
            </a:r>
            <a:r>
              <a:rPr lang="en-US" altLang="zh-CN" dirty="0">
                <a:latin typeface="Arial Unicode MS" pitchFamily="34" charset="-122"/>
                <a:ea typeface="Arial Unicode MS" pitchFamily="34" charset="-122"/>
                <a:cs typeface="Arial Unicode MS" pitchFamily="34" charset="-122"/>
              </a:rPr>
              <a:t>this was because of the Depression: many of us felt we </a:t>
            </a:r>
            <a:r>
              <a:rPr lang="en-US" altLang="zh-CN" dirty="0" err="1">
                <a:latin typeface="Arial Unicode MS" pitchFamily="34" charset="-122"/>
                <a:ea typeface="Arial Unicode MS" pitchFamily="34" charset="-122"/>
                <a:cs typeface="Arial Unicode MS" pitchFamily="34" charset="-122"/>
              </a:rPr>
              <a:t>weren</a:t>
            </a:r>
            <a:r>
              <a:rPr lang="en-US" altLang="zh-CN" dirty="0">
                <a:latin typeface="Arial Unicode MS" pitchFamily="34" charset="-122"/>
                <a:ea typeface="Arial Unicode MS" pitchFamily="34" charset="-122"/>
                <a:cs typeface="Arial Unicode MS" pitchFamily="34" charset="-122"/>
              </a:rPr>
              <a:t>' t starting with any advantages, so it was imperative that we work hard. </a:t>
            </a:r>
          </a:p>
          <a:p>
            <a:pPr>
              <a:buFontTx/>
              <a:buNone/>
            </a:pPr>
            <a:r>
              <a:rPr lang="en-US" altLang="zh-CN" dirty="0">
                <a:latin typeface="Arial Unicode MS" pitchFamily="34" charset="-122"/>
                <a:ea typeface="Arial Unicode MS" pitchFamily="34" charset="-122"/>
                <a:cs typeface="Arial Unicode MS" pitchFamily="34" charset="-122"/>
              </a:rPr>
              <a:t>   </a:t>
            </a:r>
            <a:r>
              <a:rPr lang="zh-CN" altLang="en-US" dirty="0">
                <a:latin typeface="Arial Unicode MS" pitchFamily="34" charset="-122"/>
                <a:ea typeface="Arial Unicode MS" pitchFamily="34" charset="-122"/>
                <a:cs typeface="Arial Unicode MS" pitchFamily="34" charset="-122"/>
              </a:rPr>
              <a:t>这部分原因是经济大萧条我们很多人觉得从一开始就不具备任何优势，所以有必要更加努力。</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p:txBody>
          <a:bodyPr/>
          <a:lstStyle/>
          <a:p>
            <a:r>
              <a:rPr lang="en-US" altLang="zh-CN" dirty="0" smtClean="0"/>
              <a:t> </a:t>
            </a:r>
            <a:endParaRPr lang="zh-CN" altLang="en-US" dirty="0" smtClean="0"/>
          </a:p>
        </p:txBody>
      </p:sp>
      <p:sp>
        <p:nvSpPr>
          <p:cNvPr id="50179" name="内容占位符 2"/>
          <p:cNvSpPr>
            <a:spLocks noGrp="1"/>
          </p:cNvSpPr>
          <p:nvPr>
            <p:ph idx="1"/>
          </p:nvPr>
        </p:nvSpPr>
        <p:spPr/>
        <p:txBody>
          <a:bodyPr>
            <a:normAutofit fontScale="92500" lnSpcReduction="10000"/>
          </a:bodyPr>
          <a:lstStyle/>
          <a:p>
            <a:pPr>
              <a:buFontTx/>
              <a:buNone/>
            </a:pPr>
            <a:r>
              <a:rPr lang="en-US" altLang="zh-CN" dirty="0" smtClean="0">
                <a:latin typeface="Arial Unicode MS" pitchFamily="34" charset="-122"/>
                <a:ea typeface="Arial Unicode MS" pitchFamily="34" charset="-122"/>
                <a:cs typeface="Arial Unicode MS" pitchFamily="34" charset="-122"/>
              </a:rPr>
              <a:t>  in </a:t>
            </a:r>
            <a:r>
              <a:rPr lang="en-US" altLang="zh-CN" dirty="0" smtClean="0">
                <a:latin typeface="Arial Unicode MS" pitchFamily="34" charset="-122"/>
                <a:ea typeface="Arial Unicode MS" pitchFamily="34" charset="-122"/>
                <a:cs typeface="Arial Unicode MS" pitchFamily="34" charset="-122"/>
              </a:rPr>
              <a:t>particular ------ especially</a:t>
            </a:r>
            <a:br>
              <a:rPr lang="en-US" altLang="zh-CN" dirty="0" smtClean="0">
                <a:latin typeface="Arial Unicode MS" pitchFamily="34" charset="-122"/>
                <a:ea typeface="Arial Unicode MS" pitchFamily="34" charset="-122"/>
                <a:cs typeface="Arial Unicode MS" pitchFamily="34" charset="-122"/>
              </a:rPr>
            </a:br>
            <a:endParaRPr lang="en-US" altLang="zh-CN" dirty="0" smtClean="0">
              <a:latin typeface="Arial Unicode MS" pitchFamily="34" charset="-122"/>
              <a:ea typeface="Arial Unicode MS" pitchFamily="34" charset="-122"/>
              <a:cs typeface="Arial Unicode MS" pitchFamily="34" charset="-122"/>
            </a:endParaRPr>
          </a:p>
          <a:p>
            <a:pPr>
              <a:buFontTx/>
              <a:buNone/>
            </a:pPr>
            <a:r>
              <a:rPr lang="en-US" altLang="zh-CN"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e.g</a:t>
            </a:r>
            <a:r>
              <a:rPr lang="en-US" altLang="zh-CN" sz="3000" dirty="0" smtClean="0">
                <a:latin typeface="Arial Unicode MS" pitchFamily="34" charset="-122"/>
                <a:ea typeface="Arial Unicode MS" pitchFamily="34" charset="-122"/>
                <a:cs typeface="Arial Unicode MS" pitchFamily="34" charset="-122"/>
              </a:rPr>
              <a:t>. </a:t>
            </a:r>
            <a:r>
              <a:rPr lang="en-US" altLang="zh-CN" sz="3000" dirty="0">
                <a:latin typeface="Arial Unicode MS" pitchFamily="34" charset="-122"/>
                <a:ea typeface="Arial Unicode MS" pitchFamily="34" charset="-122"/>
                <a:cs typeface="Arial Unicode MS" pitchFamily="34" charset="-122"/>
              </a:rPr>
              <a:t>It further notes examples of cooperation between the UN and partners, in particular, the private sector, which have contributed to the pursuit of development and the eradication of poverty. </a:t>
            </a:r>
          </a:p>
          <a:p>
            <a:pPr>
              <a:buFontTx/>
              <a:buNone/>
            </a:pPr>
            <a:r>
              <a:rPr lang="en-US" altLang="zh-CN" sz="3000" dirty="0" smtClean="0">
                <a:latin typeface="Arial Unicode MS" pitchFamily="34" charset="-122"/>
                <a:ea typeface="Arial Unicode MS" pitchFamily="34" charset="-122"/>
                <a:cs typeface="Arial Unicode MS" pitchFamily="34" charset="-122"/>
              </a:rPr>
              <a:t>   </a:t>
            </a:r>
            <a:r>
              <a:rPr lang="zh-CN" altLang="en-US" sz="3000" dirty="0">
                <a:latin typeface="Arial Unicode MS" pitchFamily="34" charset="-122"/>
                <a:ea typeface="Arial Unicode MS" pitchFamily="34" charset="-122"/>
                <a:cs typeface="Arial Unicode MS" pitchFamily="34" charset="-122"/>
              </a:rPr>
              <a:t>它</a:t>
            </a:r>
            <a:r>
              <a:rPr lang="zh-CN" altLang="en-US" sz="3000" dirty="0" smtClean="0">
                <a:latin typeface="Arial Unicode MS" pitchFamily="34" charset="-122"/>
                <a:ea typeface="Arial Unicode MS" pitchFamily="34" charset="-122"/>
                <a:cs typeface="Arial Unicode MS" pitchFamily="34" charset="-122"/>
              </a:rPr>
              <a:t>进一步提及联合国</a:t>
            </a:r>
            <a:r>
              <a:rPr lang="zh-CN" altLang="en-US" sz="3000" dirty="0">
                <a:latin typeface="Arial Unicode MS" pitchFamily="34" charset="-122"/>
                <a:ea typeface="Arial Unicode MS" pitchFamily="34" charset="-122"/>
                <a:cs typeface="Arial Unicode MS" pitchFamily="34" charset="-122"/>
              </a:rPr>
              <a:t>与所有相关伙伴，尤其是私营部门合作的宝贵范例，它已经在谋求发展及消灭贫穷中做出了贡献。</a:t>
            </a:r>
            <a:endParaRPr lang="zh-CN" altLang="en-US"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1203" name="内容占位符 2"/>
          <p:cNvSpPr>
            <a:spLocks noGrp="1"/>
          </p:cNvSpPr>
          <p:nvPr>
            <p:ph idx="1"/>
          </p:nvPr>
        </p:nvSpPr>
        <p:spPr>
          <a:xfrm>
            <a:off x="0" y="1052513"/>
            <a:ext cx="7772400" cy="5259387"/>
          </a:xfrm>
        </p:spPr>
        <p:txBody>
          <a:bodyPr>
            <a:normAutofit fontScale="92500" lnSpcReduction="2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b="1" dirty="0" smtClean="0"/>
              <a:t> </a:t>
            </a:r>
            <a:r>
              <a:rPr lang="en-US" altLang="zh-CN" b="1" dirty="0" smtClean="0">
                <a:latin typeface="Arial Unicode MS" pitchFamily="34" charset="-122"/>
                <a:ea typeface="Arial Unicode MS" pitchFamily="34" charset="-122"/>
                <a:cs typeface="Arial Unicode MS" pitchFamily="34" charset="-122"/>
              </a:rPr>
              <a:t>24</a:t>
            </a:r>
          </a:p>
          <a:p>
            <a:pPr>
              <a:buFontTx/>
              <a:buNone/>
            </a:pPr>
            <a:r>
              <a:rPr lang="en-US" altLang="zh-CN" dirty="0" smtClean="0">
                <a:latin typeface="Arial Unicode MS" pitchFamily="34" charset="-122"/>
                <a:ea typeface="Arial Unicode MS" pitchFamily="34" charset="-122"/>
                <a:cs typeface="Arial Unicode MS" pitchFamily="34" charset="-122"/>
              </a:rPr>
              <a:t>   impressive </a:t>
            </a:r>
            <a:r>
              <a:rPr lang="en-US" altLang="zh-CN" dirty="0" smtClean="0">
                <a:latin typeface="Arial Unicode MS" pitchFamily="34" charset="-122"/>
                <a:ea typeface="Arial Unicode MS" pitchFamily="34" charset="-122"/>
                <a:cs typeface="Arial Unicode MS" pitchFamily="34" charset="-122"/>
              </a:rPr>
              <a:t>------ If an object or achievement is impressive, you admire or respect it, usually because it is special, important or very large</a:t>
            </a:r>
          </a:p>
          <a:p>
            <a:pPr>
              <a:buFontTx/>
              <a:buNone/>
            </a:pPr>
            <a:r>
              <a:rPr lang="en-US" altLang="zh-CN" dirty="0" smtClean="0">
                <a:latin typeface="Arial Unicode MS" pitchFamily="34" charset="-122"/>
                <a:ea typeface="Arial Unicode MS" pitchFamily="34" charset="-122"/>
                <a:cs typeface="Arial Unicode MS" pitchFamily="34" charset="-122"/>
              </a:rPr>
              <a:t>     </a:t>
            </a:r>
          </a:p>
          <a:p>
            <a:pPr>
              <a:buFontTx/>
              <a:buNone/>
            </a:pPr>
            <a:r>
              <a:rPr lang="en-US" altLang="zh-CN" smtClean="0">
                <a:latin typeface="Arial Unicode MS" pitchFamily="34" charset="-122"/>
                <a:ea typeface="Arial Unicode MS" pitchFamily="34" charset="-122"/>
                <a:cs typeface="Arial Unicode MS" pitchFamily="34" charset="-122"/>
              </a:rPr>
              <a:t>   e.g</a:t>
            </a:r>
            <a:r>
              <a:rPr lang="en-US" altLang="zh-CN" dirty="0" smtClean="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The result was a bump in car sales of 2.4% in July compared with June, an impressive figure after a year of dismal ones. </a:t>
            </a:r>
          </a:p>
          <a:p>
            <a:pPr>
              <a:buFontTx/>
              <a:buNone/>
            </a:pPr>
            <a:r>
              <a:rPr lang="en-US" altLang="zh-CN" dirty="0" smtClean="0">
                <a:latin typeface="Arial Unicode MS" pitchFamily="34" charset="-122"/>
                <a:ea typeface="Arial Unicode MS" pitchFamily="34" charset="-122"/>
                <a:cs typeface="Arial Unicode MS" pitchFamily="34" charset="-122"/>
              </a:rPr>
              <a:t>    </a:t>
            </a:r>
            <a:r>
              <a:rPr lang="zh-CN" altLang="en-US" dirty="0" smtClean="0">
                <a:latin typeface="Arial Unicode MS" pitchFamily="34" charset="-122"/>
                <a:ea typeface="Arial Unicode MS" pitchFamily="34" charset="-122"/>
                <a:cs typeface="Arial Unicode MS" pitchFamily="34" charset="-122"/>
              </a:rPr>
              <a:t>结果</a:t>
            </a:r>
            <a:r>
              <a:rPr lang="zh-CN" altLang="en-US" dirty="0">
                <a:latin typeface="Arial Unicode MS" pitchFamily="34" charset="-122"/>
                <a:ea typeface="Arial Unicode MS" pitchFamily="34" charset="-122"/>
                <a:cs typeface="Arial Unicode MS" pitchFamily="34" charset="-122"/>
              </a:rPr>
              <a:t>是从六月份到七月份，汽车销售量增长了</a:t>
            </a:r>
            <a:r>
              <a:rPr lang="en-US" altLang="zh-CN" dirty="0">
                <a:latin typeface="Arial Unicode MS" pitchFamily="34" charset="-122"/>
                <a:ea typeface="Arial Unicode MS" pitchFamily="34" charset="-122"/>
                <a:cs typeface="Arial Unicode MS" pitchFamily="34" charset="-122"/>
              </a:rPr>
              <a:t>2.4%</a:t>
            </a:r>
            <a:r>
              <a:rPr lang="zh-CN" altLang="en-US" dirty="0">
                <a:latin typeface="Arial Unicode MS" pitchFamily="34" charset="-122"/>
                <a:ea typeface="Arial Unicode MS" pitchFamily="34" charset="-122"/>
                <a:cs typeface="Arial Unicode MS" pitchFamily="34" charset="-122"/>
              </a:rPr>
              <a:t>，在一年沮丧的指标后，这个数字确实令人印象深刻。</a:t>
            </a:r>
            <a:endParaRPr lang="en-US" altLang="zh-CN"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0" y="404813"/>
            <a:ext cx="7772400" cy="1143000"/>
          </a:xfrm>
        </p:spPr>
        <p:txBody>
          <a:bodyPr/>
          <a:lstStyle/>
          <a:p>
            <a:endParaRPr lang="zh-CN" altLang="en-US" smtClean="0"/>
          </a:p>
        </p:txBody>
      </p:sp>
      <p:sp>
        <p:nvSpPr>
          <p:cNvPr id="11267" name="内容占位符 2"/>
          <p:cNvSpPr>
            <a:spLocks noGrp="1"/>
          </p:cNvSpPr>
          <p:nvPr>
            <p:ph idx="1"/>
          </p:nvPr>
        </p:nvSpPr>
        <p:spPr>
          <a:xfrm>
            <a:off x="0" y="1773238"/>
            <a:ext cx="7772400" cy="4114800"/>
          </a:xfrm>
        </p:spPr>
        <p:txBody>
          <a:bodyPr rtlCol="0">
            <a:normAutofit/>
          </a:bodyPr>
          <a:lstStyle/>
          <a:p>
            <a:pPr marL="609600" indent="-609600" fontAlgn="auto">
              <a:spcAft>
                <a:spcPts val="0"/>
              </a:spcAft>
              <a:buFontTx/>
              <a:buNone/>
              <a:defRPr/>
            </a:pPr>
            <a:r>
              <a:rPr lang="en-US" altLang="zh-CN" sz="2800" dirty="0" smtClean="0">
                <a:latin typeface="Arial" charset="0"/>
                <a:cs typeface="Arial" charset="0"/>
              </a:rPr>
              <a:t>3. </a:t>
            </a:r>
            <a:r>
              <a:rPr lang="zh-CN" altLang="en-US" sz="2800" dirty="0" smtClean="0">
                <a:latin typeface="Arial" charset="0"/>
                <a:cs typeface="Arial" charset="0"/>
              </a:rPr>
              <a:t>Who are the major users of derivatives?</a:t>
            </a:r>
          </a:p>
          <a:p>
            <a:pPr marL="609600" indent="-609600" fontAlgn="auto">
              <a:spcAft>
                <a:spcPts val="0"/>
              </a:spcAft>
              <a:buFontTx/>
              <a:buNone/>
              <a:defRPr/>
            </a:pPr>
            <a:endParaRPr lang="zh-CN" altLang="en-US" sz="2800" dirty="0" smtClean="0">
              <a:latin typeface="Arial" charset="0"/>
              <a:cs typeface="Arial" charset="0"/>
            </a:endParaRPr>
          </a:p>
          <a:p>
            <a:pPr marL="609600" indent="-609600" fontAlgn="auto">
              <a:spcAft>
                <a:spcPts val="0"/>
              </a:spcAft>
              <a:buFontTx/>
              <a:buNone/>
              <a:defRPr/>
            </a:pPr>
            <a:r>
              <a:rPr lang="zh-CN" altLang="en-US" sz="2800" dirty="0" smtClean="0">
                <a:latin typeface="Arial" charset="0"/>
                <a:cs typeface="Arial" charset="0"/>
              </a:rPr>
              <a:t>     Corporates and financial institutions.</a:t>
            </a:r>
          </a:p>
          <a:p>
            <a:pPr fontAlgn="auto">
              <a:spcAft>
                <a:spcPts val="0"/>
              </a:spcAft>
              <a:buFontTx/>
              <a:buNone/>
              <a:defRPr/>
            </a:pPr>
            <a:endParaRPr lang="zh-CN"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endParaRPr lang="zh-CN" altLang="en-US" smtClean="0"/>
          </a:p>
        </p:txBody>
      </p:sp>
      <p:sp>
        <p:nvSpPr>
          <p:cNvPr id="8195" name="内容占位符 2"/>
          <p:cNvSpPr>
            <a:spLocks noGrp="1"/>
          </p:cNvSpPr>
          <p:nvPr>
            <p:ph idx="1"/>
          </p:nvPr>
        </p:nvSpPr>
        <p:spPr>
          <a:xfrm>
            <a:off x="0" y="1773238"/>
            <a:ext cx="7772400" cy="4114800"/>
          </a:xfrm>
        </p:spPr>
        <p:txBody>
          <a:bodyPr/>
          <a:lstStyle/>
          <a:p>
            <a:pPr marL="609600" indent="-609600">
              <a:buFontTx/>
              <a:buNone/>
            </a:pPr>
            <a:r>
              <a:rPr lang="zh-CN" altLang="en-US" sz="2800" dirty="0" smtClean="0">
                <a:latin typeface="Arial" charset="0"/>
                <a:cs typeface="Arial" charset="0"/>
              </a:rPr>
              <a:t>4. What are the three dimensions along which derivatives can be differentiated?</a:t>
            </a:r>
          </a:p>
          <a:p>
            <a:pPr marL="609600" indent="-609600">
              <a:buFontTx/>
              <a:buNone/>
            </a:pPr>
            <a:endParaRPr lang="zh-CN" altLang="en-US" sz="2800" dirty="0" smtClean="0">
              <a:latin typeface="Arial" charset="0"/>
              <a:cs typeface="Arial" charset="0"/>
            </a:endParaRPr>
          </a:p>
          <a:p>
            <a:pPr marL="609600" indent="-609600">
              <a:buFontTx/>
              <a:buNone/>
            </a:pPr>
            <a:r>
              <a:rPr lang="zh-CN" altLang="en-US" sz="2800" dirty="0" smtClean="0">
                <a:latin typeface="Arial" charset="0"/>
                <a:cs typeface="Arial" charset="0"/>
              </a:rPr>
              <a:t>     </a:t>
            </a:r>
            <a:r>
              <a:rPr lang="zh-CN" altLang="en-US" sz="2800" dirty="0" smtClean="0">
                <a:latin typeface="Arial" charset="0"/>
                <a:cs typeface="Arial" charset="0"/>
              </a:rPr>
              <a:t> Derivatives </a:t>
            </a:r>
            <a:r>
              <a:rPr lang="zh-CN" altLang="en-US" sz="2800" dirty="0" smtClean="0">
                <a:latin typeface="Arial" charset="0"/>
                <a:cs typeface="Arial" charset="0"/>
              </a:rPr>
              <a:t>can be differentiated along three main dimensions:</a:t>
            </a:r>
            <a:br>
              <a:rPr lang="zh-CN" altLang="en-US" sz="2800" dirty="0" smtClean="0">
                <a:latin typeface="Arial" charset="0"/>
                <a:cs typeface="Arial" charset="0"/>
              </a:rPr>
            </a:br>
            <a:r>
              <a:rPr lang="zh-CN" altLang="en-US" sz="2800" dirty="0" smtClean="0">
                <a:latin typeface="Arial" charset="0"/>
                <a:cs typeface="Arial" charset="0"/>
              </a:rPr>
              <a:t>Type of derivative and market place </a:t>
            </a:r>
            <a:br>
              <a:rPr lang="zh-CN" altLang="en-US" sz="2800" dirty="0" smtClean="0">
                <a:latin typeface="Arial" charset="0"/>
                <a:cs typeface="Arial" charset="0"/>
              </a:rPr>
            </a:br>
            <a:r>
              <a:rPr lang="zh-CN" altLang="en-US" sz="2800" dirty="0" smtClean="0">
                <a:latin typeface="Arial" charset="0"/>
                <a:cs typeface="Arial" charset="0"/>
              </a:rPr>
              <a:t>Type of underlying</a:t>
            </a:r>
            <a:br>
              <a:rPr lang="zh-CN" altLang="en-US" sz="2800" dirty="0" smtClean="0">
                <a:latin typeface="Arial" charset="0"/>
                <a:cs typeface="Arial" charset="0"/>
              </a:rPr>
            </a:br>
            <a:r>
              <a:rPr lang="zh-CN" altLang="en-US" sz="2800" dirty="0" smtClean="0">
                <a:latin typeface="Arial" charset="0"/>
                <a:cs typeface="Arial" charset="0"/>
              </a:rPr>
              <a:t>Type of product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endParaRPr lang="zh-CN" altLang="en-US" smtClean="0"/>
          </a:p>
        </p:txBody>
      </p:sp>
      <p:sp>
        <p:nvSpPr>
          <p:cNvPr id="9219" name="内容占位符 2"/>
          <p:cNvSpPr>
            <a:spLocks noGrp="1"/>
          </p:cNvSpPr>
          <p:nvPr>
            <p:ph idx="1"/>
          </p:nvPr>
        </p:nvSpPr>
        <p:spPr>
          <a:xfrm>
            <a:off x="0" y="1916113"/>
            <a:ext cx="8027988" cy="4114800"/>
          </a:xfrm>
        </p:spPr>
        <p:txBody>
          <a:bodyPr/>
          <a:lstStyle/>
          <a:p>
            <a:pPr marL="609600" indent="-609600">
              <a:lnSpc>
                <a:spcPct val="90000"/>
              </a:lnSpc>
              <a:buFontTx/>
              <a:buNone/>
            </a:pPr>
            <a:r>
              <a:rPr lang="zh-CN" altLang="en-US" sz="2800" smtClean="0">
                <a:latin typeface="Arial" charset="0"/>
                <a:cs typeface="Arial" charset="0"/>
              </a:rPr>
              <a:t>5. How can the derivatives value chain be divided?</a:t>
            </a:r>
            <a:br>
              <a:rPr lang="zh-CN" altLang="en-US" sz="2800" smtClean="0">
                <a:latin typeface="Arial" charset="0"/>
                <a:cs typeface="Arial" charset="0"/>
              </a:rPr>
            </a:br>
            <a:r>
              <a:rPr lang="zh-CN" altLang="en-US" sz="2800" smtClean="0">
                <a:latin typeface="Arial" charset="0"/>
                <a:cs typeface="Arial" charset="0"/>
              </a:rPr>
              <a:t/>
            </a:r>
            <a:br>
              <a:rPr lang="zh-CN" altLang="en-US" sz="2800" smtClean="0">
                <a:latin typeface="Arial" charset="0"/>
                <a:cs typeface="Arial" charset="0"/>
              </a:rPr>
            </a:br>
            <a:r>
              <a:rPr lang="zh-CN" altLang="en-US" sz="2800" smtClean="0">
                <a:latin typeface="Arial" charset="0"/>
                <a:cs typeface="Arial" charset="0"/>
              </a:rPr>
              <a:t>The derivatives value chain can be broken down into derivatives pre-trading, derivatives trading and clearing (including the rare exercise of derivatives), and (also rare) payment and delivery.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0" y="0"/>
            <a:ext cx="7772400" cy="1143000"/>
          </a:xfrm>
        </p:spPr>
        <p:txBody>
          <a:bodyPr/>
          <a:lstStyle/>
          <a:p>
            <a:r>
              <a:rPr lang="en-US" altLang="zh-CN" smtClean="0">
                <a:latin typeface="Arial Unicode MS" pitchFamily="34" charset="-122"/>
                <a:ea typeface="Arial Unicode MS" pitchFamily="34" charset="-122"/>
                <a:cs typeface="Arial Unicode MS" pitchFamily="34" charset="-122"/>
              </a:rPr>
              <a:t>Scanning</a:t>
            </a:r>
            <a:endParaRPr lang="zh-CN" altLang="en-US" smtClean="0">
              <a:latin typeface="Arial Unicode MS" pitchFamily="34" charset="-122"/>
              <a:ea typeface="Arial Unicode MS" pitchFamily="34" charset="-122"/>
              <a:cs typeface="Arial Unicode MS" pitchFamily="34" charset="-122"/>
            </a:endParaRPr>
          </a:p>
        </p:txBody>
      </p:sp>
      <p:sp>
        <p:nvSpPr>
          <p:cNvPr id="11267" name="内容占位符 2"/>
          <p:cNvSpPr>
            <a:spLocks noGrp="1"/>
          </p:cNvSpPr>
          <p:nvPr>
            <p:ph idx="1"/>
          </p:nvPr>
        </p:nvSpPr>
        <p:spPr>
          <a:xfrm>
            <a:off x="0" y="1052513"/>
            <a:ext cx="7772400" cy="4751387"/>
          </a:xfrm>
        </p:spPr>
        <p:txBody>
          <a:bodyPr rtlCol="0">
            <a:normAutofit fontScale="92500" lnSpcReduction="10000"/>
          </a:bodyPr>
          <a:lstStyle/>
          <a:p>
            <a:pPr fontAlgn="auto">
              <a:spcAft>
                <a:spcPts val="0"/>
              </a:spcAft>
              <a:buFontTx/>
              <a:buNone/>
              <a:defRPr/>
            </a:pPr>
            <a:r>
              <a:rPr lang="zh-CN" altLang="en-US" sz="2800" dirty="0" smtClean="0">
                <a:latin typeface="Arial" charset="0"/>
                <a:cs typeface="Arial" charset="0"/>
              </a:rPr>
              <a:t>1.  What is the relationship between derivatives market and financial market?</a:t>
            </a:r>
            <a:br>
              <a:rPr lang="zh-CN" altLang="en-US" sz="2800" dirty="0" smtClean="0">
                <a:latin typeface="Arial" charset="0"/>
                <a:cs typeface="Arial" charset="0"/>
              </a:rPr>
            </a:br>
            <a:r>
              <a:rPr lang="zh-CN" altLang="en-US" sz="2800" dirty="0" smtClean="0">
                <a:latin typeface="Arial" charset="0"/>
                <a:cs typeface="Arial" charset="0"/>
              </a:rPr>
              <a:t/>
            </a:r>
            <a:br>
              <a:rPr lang="zh-CN" altLang="en-US" sz="2800" dirty="0" smtClean="0">
                <a:latin typeface="Arial" charset="0"/>
                <a:cs typeface="Arial" charset="0"/>
              </a:rPr>
            </a:br>
            <a:r>
              <a:rPr lang="zh-CN" altLang="en-US" sz="2800" dirty="0" smtClean="0">
                <a:latin typeface="Arial" charset="0"/>
                <a:cs typeface="Arial" charset="0"/>
              </a:rPr>
              <a:t>The financial market is, of course, far broader, encompassing bonds, foreign exchange, real estate, commodities, and numerous other asset classes and financial instruments. The derivatives market has seen the highest growth of all financial market segments in recent years. It has become a central contributor to the stability of the financial system and an important factor in the functioning of the real economy.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76200" y="609600"/>
            <a:ext cx="7772400" cy="46038"/>
          </a:xfrm>
        </p:spPr>
        <p:txBody>
          <a:bodyPr rtlCol="0">
            <a:normAutofit fontScale="90000"/>
          </a:bodyPr>
          <a:lstStyle/>
          <a:p>
            <a:pPr fontAlgn="auto">
              <a:spcAft>
                <a:spcPts val="0"/>
              </a:spcAft>
              <a:defRPr/>
            </a:pPr>
            <a:endParaRPr lang="zh-CN" altLang="en-US" smtClean="0"/>
          </a:p>
        </p:txBody>
      </p:sp>
      <p:sp>
        <p:nvSpPr>
          <p:cNvPr id="11267" name="内容占位符 2"/>
          <p:cNvSpPr>
            <a:spLocks noGrp="1"/>
          </p:cNvSpPr>
          <p:nvPr>
            <p:ph idx="1"/>
          </p:nvPr>
        </p:nvSpPr>
        <p:spPr>
          <a:xfrm>
            <a:off x="0" y="1268413"/>
            <a:ext cx="7772400" cy="5187950"/>
          </a:xfrm>
        </p:spPr>
        <p:txBody>
          <a:bodyPr/>
          <a:lstStyle/>
          <a:p>
            <a:pPr>
              <a:buFontTx/>
              <a:buNone/>
            </a:pPr>
            <a:r>
              <a:rPr lang="zh-CN" altLang="en-US" sz="2800" dirty="0" smtClean="0">
                <a:latin typeface="Arial" charset="0"/>
                <a:cs typeface="Arial" charset="0"/>
              </a:rPr>
              <a:t>2. What </a:t>
            </a:r>
            <a:r>
              <a:rPr lang="en-US" altLang="zh-CN" sz="2800" dirty="0" smtClean="0">
                <a:latin typeface="Arial" charset="0"/>
                <a:cs typeface="Arial" charset="0"/>
              </a:rPr>
              <a:t>is</a:t>
            </a:r>
            <a:r>
              <a:rPr lang="zh-CN" altLang="en-US" sz="2800" dirty="0" smtClean="0">
                <a:latin typeface="Arial" charset="0"/>
                <a:cs typeface="Arial" charset="0"/>
              </a:rPr>
              <a:t> the </a:t>
            </a:r>
            <a:r>
              <a:rPr lang="zh-CN" altLang="en-US" sz="2800" dirty="0" smtClean="0">
                <a:latin typeface="Arial" charset="0"/>
                <a:cs typeface="Arial" charset="0"/>
              </a:rPr>
              <a:t>major </a:t>
            </a:r>
            <a:r>
              <a:rPr lang="zh-CN" altLang="en-US" sz="2800" dirty="0" smtClean="0">
                <a:latin typeface="Arial" charset="0"/>
                <a:cs typeface="Arial" charset="0"/>
              </a:rPr>
              <a:t>factor </a:t>
            </a:r>
            <a:r>
              <a:rPr lang="zh-CN" altLang="en-US" sz="2800" dirty="0" smtClean="0">
                <a:latin typeface="Arial" charset="0"/>
                <a:cs typeface="Arial" charset="0"/>
              </a:rPr>
              <a:t>that </a:t>
            </a:r>
            <a:r>
              <a:rPr lang="en-US" altLang="zh-CN" sz="2800" dirty="0" smtClean="0">
                <a:latin typeface="Arial" charset="0"/>
                <a:cs typeface="Arial" charset="0"/>
              </a:rPr>
              <a:t>has </a:t>
            </a:r>
            <a:r>
              <a:rPr lang="zh-CN" altLang="en-US" sz="2800" dirty="0" smtClean="0">
                <a:latin typeface="Arial" charset="0"/>
                <a:cs typeface="Arial" charset="0"/>
              </a:rPr>
              <a:t>cause</a:t>
            </a:r>
            <a:r>
              <a:rPr lang="en-US" altLang="zh-CN" sz="2800" dirty="0" smtClean="0">
                <a:latin typeface="Arial" charset="0"/>
                <a:cs typeface="Arial" charset="0"/>
              </a:rPr>
              <a:t>d</a:t>
            </a:r>
            <a:r>
              <a:rPr lang="zh-CN" altLang="en-US" sz="2800" dirty="0" smtClean="0">
                <a:latin typeface="Arial" charset="0"/>
                <a:cs typeface="Arial" charset="0"/>
              </a:rPr>
              <a:t> </a:t>
            </a:r>
            <a:r>
              <a:rPr lang="zh-CN" altLang="en-US" sz="2800" dirty="0" smtClean="0">
                <a:latin typeface="Arial" charset="0"/>
                <a:cs typeface="Arial" charset="0"/>
              </a:rPr>
              <a:t>the financial crisis?</a:t>
            </a:r>
            <a:br>
              <a:rPr lang="zh-CN" altLang="en-US" sz="2800" dirty="0" smtClean="0">
                <a:latin typeface="Arial" charset="0"/>
                <a:cs typeface="Arial" charset="0"/>
              </a:rPr>
            </a:br>
            <a:r>
              <a:rPr lang="zh-CN" altLang="en-US" sz="2800" dirty="0" smtClean="0">
                <a:latin typeface="Arial" charset="0"/>
                <a:cs typeface="Arial" charset="0"/>
              </a:rPr>
              <a:t/>
            </a:r>
            <a:br>
              <a:rPr lang="zh-CN" altLang="en-US" sz="2800" dirty="0" smtClean="0">
                <a:latin typeface="Arial" charset="0"/>
                <a:cs typeface="Arial" charset="0"/>
              </a:rPr>
            </a:br>
            <a:r>
              <a:rPr lang="zh-CN" altLang="en-US" sz="2800" dirty="0" smtClean="0">
                <a:latin typeface="Arial" charset="0"/>
                <a:cs typeface="Arial" charset="0"/>
              </a:rPr>
              <a:t>Financial crisis has primarily been caused by structured credit-linked securities that are not derivatives, policy makers and regulators have started to think about strengthening regulation to increase transparency and safety both for derivatives and other financial instruments.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6364</TotalTime>
  <Words>1289</Words>
  <Application>Microsoft Office PowerPoint</Application>
  <PresentationFormat>全屏显示(4:3)</PresentationFormat>
  <Paragraphs>155</Paragraphs>
  <Slides>47</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47</vt:i4>
      </vt:variant>
    </vt:vector>
  </HeadingPairs>
  <TitlesOfParts>
    <vt:vector size="53" baseType="lpstr">
      <vt:lpstr>Arial Unicode MS</vt:lpstr>
      <vt:lpstr>宋体</vt:lpstr>
      <vt:lpstr>Arial</vt:lpstr>
      <vt:lpstr>Calibri</vt:lpstr>
      <vt:lpstr>Times New Roman</vt:lpstr>
      <vt:lpstr>主题1</vt:lpstr>
      <vt:lpstr>Unit 6 Derivatives Market</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 Lu</cp:lastModifiedBy>
  <cp:revision>258</cp:revision>
  <dcterms:created xsi:type="dcterms:W3CDTF">2014-08-19T08:40:02Z</dcterms:created>
  <dcterms:modified xsi:type="dcterms:W3CDTF">2019-12-13T04:32:30Z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