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51"/>
  </p:notesMasterIdLst>
  <p:sldIdLst>
    <p:sldId id="257" r:id="rId2"/>
    <p:sldId id="305" r:id="rId3"/>
    <p:sldId id="258" r:id="rId4"/>
    <p:sldId id="260" r:id="rId5"/>
    <p:sldId id="261" r:id="rId6"/>
    <p:sldId id="345" r:id="rId7"/>
    <p:sldId id="346" r:id="rId8"/>
    <p:sldId id="265" r:id="rId9"/>
    <p:sldId id="306" r:id="rId10"/>
    <p:sldId id="317" r:id="rId11"/>
    <p:sldId id="307" r:id="rId12"/>
    <p:sldId id="344" r:id="rId13"/>
    <p:sldId id="318" r:id="rId14"/>
    <p:sldId id="347" r:id="rId15"/>
    <p:sldId id="309" r:id="rId16"/>
    <p:sldId id="310" r:id="rId17"/>
    <p:sldId id="348" r:id="rId18"/>
    <p:sldId id="311" r:id="rId19"/>
    <p:sldId id="312" r:id="rId20"/>
    <p:sldId id="313" r:id="rId21"/>
    <p:sldId id="314" r:id="rId22"/>
    <p:sldId id="315" r:id="rId23"/>
    <p:sldId id="316" r:id="rId24"/>
    <p:sldId id="319" r:id="rId25"/>
    <p:sldId id="320" r:id="rId26"/>
    <p:sldId id="321" r:id="rId27"/>
    <p:sldId id="322" r:id="rId28"/>
    <p:sldId id="323" r:id="rId29"/>
    <p:sldId id="324" r:id="rId30"/>
    <p:sldId id="325" r:id="rId31"/>
    <p:sldId id="326" r:id="rId32"/>
    <p:sldId id="327" r:id="rId33"/>
    <p:sldId id="349" r:id="rId34"/>
    <p:sldId id="328" r:id="rId35"/>
    <p:sldId id="329" r:id="rId36"/>
    <p:sldId id="330" r:id="rId37"/>
    <p:sldId id="331" r:id="rId38"/>
    <p:sldId id="332" r:id="rId39"/>
    <p:sldId id="333" r:id="rId40"/>
    <p:sldId id="334" r:id="rId41"/>
    <p:sldId id="335" r:id="rId42"/>
    <p:sldId id="336" r:id="rId43"/>
    <p:sldId id="337" r:id="rId44"/>
    <p:sldId id="338" r:id="rId45"/>
    <p:sldId id="339" r:id="rId46"/>
    <p:sldId id="340" r:id="rId47"/>
    <p:sldId id="341" r:id="rId48"/>
    <p:sldId id="342" r:id="rId49"/>
    <p:sldId id="343" r:id="rId5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24" autoAdjust="0"/>
    <p:restoredTop sz="84280" autoAdjust="0"/>
  </p:normalViewPr>
  <p:slideViewPr>
    <p:cSldViewPr>
      <p:cViewPr varScale="1">
        <p:scale>
          <a:sx n="75" d="100"/>
          <a:sy n="75" d="100"/>
        </p:scale>
        <p:origin x="2424" y="1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67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98FFBC7-C741-487B-BAD4-2F51C5C6659F}" type="slidenum">
              <a:rPr lang="zh-CN" altLang="en-US"/>
              <a:pPr/>
              <a:t>‹#›</a:t>
            </a:fld>
            <a:endParaRPr lang="zh-CN" altLang="en-US"/>
          </a:p>
        </p:txBody>
      </p:sp>
    </p:spTree>
    <p:extLst>
      <p:ext uri="{BB962C8B-B14F-4D97-AF65-F5344CB8AC3E}">
        <p14:creationId xmlns:p14="http://schemas.microsoft.com/office/powerpoint/2010/main" val="37149593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8FFBC7-C741-487B-BAD4-2F51C5C6659F}" type="slidenum">
              <a:rPr lang="zh-CN" altLang="en-US" smtClean="0"/>
              <a:pPr/>
              <a:t>5</a:t>
            </a:fld>
            <a:endParaRPr lang="zh-CN" altLang="en-US"/>
          </a:p>
        </p:txBody>
      </p:sp>
    </p:spTree>
    <p:extLst>
      <p:ext uri="{BB962C8B-B14F-4D97-AF65-F5344CB8AC3E}">
        <p14:creationId xmlns:p14="http://schemas.microsoft.com/office/powerpoint/2010/main" val="3729603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5359E5CC-9384-469C-985B-10AB5BD37191}" type="slidenum">
              <a:rPr lang="zh-CN" altLang="en-US" smtClean="0"/>
              <a:pPr/>
              <a:t>‹#›</a:t>
            </a:fld>
            <a:endParaRPr lang="en-US" altLang="zh-CN"/>
          </a:p>
        </p:txBody>
      </p:sp>
    </p:spTree>
    <p:extLst>
      <p:ext uri="{BB962C8B-B14F-4D97-AF65-F5344CB8AC3E}">
        <p14:creationId xmlns:p14="http://schemas.microsoft.com/office/powerpoint/2010/main" val="5259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C6C9A11E-F8D2-410C-86E8-15C8B4D6DC89}" type="slidenum">
              <a:rPr lang="zh-CN" altLang="en-US" smtClean="0"/>
              <a:pPr/>
              <a:t>‹#›</a:t>
            </a:fld>
            <a:endParaRPr lang="en-US" altLang="zh-CN"/>
          </a:p>
        </p:txBody>
      </p:sp>
    </p:spTree>
    <p:extLst>
      <p:ext uri="{BB962C8B-B14F-4D97-AF65-F5344CB8AC3E}">
        <p14:creationId xmlns:p14="http://schemas.microsoft.com/office/powerpoint/2010/main" val="2907196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F800B68-B7B2-4185-B79D-757D2AD667C3}" type="slidenum">
              <a:rPr lang="zh-CN" altLang="en-US" smtClean="0"/>
              <a:pPr/>
              <a:t>‹#›</a:t>
            </a:fld>
            <a:endParaRPr lang="en-US" altLang="zh-CN"/>
          </a:p>
        </p:txBody>
      </p:sp>
    </p:spTree>
    <p:extLst>
      <p:ext uri="{BB962C8B-B14F-4D97-AF65-F5344CB8AC3E}">
        <p14:creationId xmlns:p14="http://schemas.microsoft.com/office/powerpoint/2010/main" val="133053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E75F972F-E5DA-423A-BCBB-BB9EC3C1E0D0}" type="slidenum">
              <a:rPr lang="zh-CN" altLang="en-US" smtClean="0"/>
              <a:pPr/>
              <a:t>‹#›</a:t>
            </a:fld>
            <a:endParaRPr lang="en-US" altLang="zh-CN"/>
          </a:p>
        </p:txBody>
      </p:sp>
    </p:spTree>
    <p:extLst>
      <p:ext uri="{BB962C8B-B14F-4D97-AF65-F5344CB8AC3E}">
        <p14:creationId xmlns:p14="http://schemas.microsoft.com/office/powerpoint/2010/main" val="2037340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249A2B96-EB37-4B8D-8760-DD7538AC9801}" type="slidenum">
              <a:rPr lang="zh-CN" altLang="en-US" smtClean="0"/>
              <a:pPr/>
              <a:t>‹#›</a:t>
            </a:fld>
            <a:endParaRPr lang="en-US" altLang="zh-CN"/>
          </a:p>
        </p:txBody>
      </p:sp>
    </p:spTree>
    <p:extLst>
      <p:ext uri="{BB962C8B-B14F-4D97-AF65-F5344CB8AC3E}">
        <p14:creationId xmlns:p14="http://schemas.microsoft.com/office/powerpoint/2010/main" val="55347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D6637587-96F4-4440-A2F6-67EB5978611D}" type="slidenum">
              <a:rPr lang="zh-CN" altLang="en-US" smtClean="0"/>
              <a:pPr/>
              <a:t>‹#›</a:t>
            </a:fld>
            <a:endParaRPr lang="en-US" altLang="zh-CN"/>
          </a:p>
        </p:txBody>
      </p:sp>
    </p:spTree>
    <p:extLst>
      <p:ext uri="{BB962C8B-B14F-4D97-AF65-F5344CB8AC3E}">
        <p14:creationId xmlns:p14="http://schemas.microsoft.com/office/powerpoint/2010/main" val="1969898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DD3FB877-DB9C-4AD8-8E5F-5B76EA7F74F1}" type="slidenum">
              <a:rPr lang="zh-CN" altLang="en-US" smtClean="0"/>
              <a:pPr/>
              <a:t>‹#›</a:t>
            </a:fld>
            <a:endParaRPr lang="en-US" altLang="zh-CN"/>
          </a:p>
        </p:txBody>
      </p:sp>
    </p:spTree>
    <p:extLst>
      <p:ext uri="{BB962C8B-B14F-4D97-AF65-F5344CB8AC3E}">
        <p14:creationId xmlns:p14="http://schemas.microsoft.com/office/powerpoint/2010/main" val="2527788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BD162BC0-B1B0-46A3-B9DB-6B9F29EBAA4B}" type="slidenum">
              <a:rPr lang="zh-CN" altLang="en-US" smtClean="0"/>
              <a:pPr/>
              <a:t>‹#›</a:t>
            </a:fld>
            <a:endParaRPr lang="en-US" altLang="zh-CN"/>
          </a:p>
        </p:txBody>
      </p:sp>
    </p:spTree>
    <p:extLst>
      <p:ext uri="{BB962C8B-B14F-4D97-AF65-F5344CB8AC3E}">
        <p14:creationId xmlns:p14="http://schemas.microsoft.com/office/powerpoint/2010/main" val="1036442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84878994-6F9D-4E54-905B-54272DB684EC}" type="slidenum">
              <a:rPr lang="zh-CN" altLang="en-US" smtClean="0"/>
              <a:pPr/>
              <a:t>‹#›</a:t>
            </a:fld>
            <a:endParaRPr lang="en-US" altLang="zh-CN"/>
          </a:p>
        </p:txBody>
      </p:sp>
    </p:spTree>
    <p:extLst>
      <p:ext uri="{BB962C8B-B14F-4D97-AF65-F5344CB8AC3E}">
        <p14:creationId xmlns:p14="http://schemas.microsoft.com/office/powerpoint/2010/main" val="180018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E3D50D78-EF2B-4AE1-8F3C-513D474F5680}" type="slidenum">
              <a:rPr lang="zh-CN" altLang="en-US" smtClean="0"/>
              <a:pPr/>
              <a:t>‹#›</a:t>
            </a:fld>
            <a:endParaRPr lang="en-US" altLang="zh-CN"/>
          </a:p>
        </p:txBody>
      </p:sp>
    </p:spTree>
    <p:extLst>
      <p:ext uri="{BB962C8B-B14F-4D97-AF65-F5344CB8AC3E}">
        <p14:creationId xmlns:p14="http://schemas.microsoft.com/office/powerpoint/2010/main" val="335557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63943D66-C48C-4206-80E6-C6BB63E07D6F}" type="slidenum">
              <a:rPr lang="zh-CN" altLang="en-US" smtClean="0"/>
              <a:pPr/>
              <a:t>‹#›</a:t>
            </a:fld>
            <a:endParaRPr lang="en-US" altLang="zh-CN"/>
          </a:p>
        </p:txBody>
      </p:sp>
    </p:spTree>
    <p:extLst>
      <p:ext uri="{BB962C8B-B14F-4D97-AF65-F5344CB8AC3E}">
        <p14:creationId xmlns:p14="http://schemas.microsoft.com/office/powerpoint/2010/main" val="246924041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6B2AFF-E859-424F-AC20-DB12F9D73BE5}" type="slidenum">
              <a:rPr lang="zh-CN" altLang="en-US" smtClean="0"/>
              <a:pPr/>
              <a:t>‹#›</a:t>
            </a:fld>
            <a:endParaRPr lang="en-US" altLang="zh-CN"/>
          </a:p>
        </p:txBody>
      </p:sp>
    </p:spTree>
    <p:extLst>
      <p:ext uri="{BB962C8B-B14F-4D97-AF65-F5344CB8AC3E}">
        <p14:creationId xmlns:p14="http://schemas.microsoft.com/office/powerpoint/2010/main" val="417629436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latin typeface="Arial Unicode MS" pitchFamily="34" charset="-122"/>
                <a:ea typeface="Arial Unicode MS" pitchFamily="34" charset="-122"/>
                <a:cs typeface="Arial Unicode MS" pitchFamily="34" charset="-122"/>
              </a:rPr>
              <a:t>Unit 12 </a:t>
            </a:r>
            <a:r>
              <a:rPr lang="en-US" altLang="zh-CN" b="1" dirty="0">
                <a:latin typeface="Arial Unicode MS" pitchFamily="34" charset="-122"/>
                <a:ea typeface="Arial Unicode MS" pitchFamily="34" charset="-122"/>
                <a:cs typeface="Arial Unicode MS" pitchFamily="34" charset="-122"/>
              </a:rPr>
              <a:t>International </a:t>
            </a:r>
            <a:r>
              <a:rPr lang="en-US" altLang="zh-CN" b="1" dirty="0" smtClean="0">
                <a:latin typeface="Arial Unicode MS" pitchFamily="34" charset="-122"/>
                <a:ea typeface="Arial Unicode MS" pitchFamily="34" charset="-122"/>
                <a:cs typeface="Arial Unicode MS" pitchFamily="34" charset="-122"/>
              </a:rPr>
              <a:t>Settlement</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normAutofit/>
          </a:bodyPr>
          <a:lstStyle/>
          <a:p>
            <a:pPr marL="514350" indent="-514350">
              <a:buNone/>
            </a:pPr>
            <a:r>
              <a:rPr lang="en-US" altLang="zh-CN" sz="2800" b="1" dirty="0" smtClean="0">
                <a:latin typeface="Arial Unicode MS" pitchFamily="34" charset="-122"/>
                <a:ea typeface="Arial Unicode MS" pitchFamily="34" charset="-122"/>
                <a:cs typeface="Arial Unicode MS" pitchFamily="34" charset="-122"/>
              </a:rPr>
              <a:t>Lead-in questions: </a:t>
            </a: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1</a:t>
            </a:r>
            <a:r>
              <a:rPr lang="en-US" altLang="zh-CN" sz="2800" dirty="0">
                <a:latin typeface="Arial Unicode MS" pitchFamily="34" charset="-122"/>
                <a:ea typeface="Arial Unicode MS" pitchFamily="34" charset="-122"/>
                <a:cs typeface="Arial Unicode MS" pitchFamily="34" charset="-122"/>
              </a:rPr>
              <a:t>. Do you know why the Chinese businessman chose the letter of credit to do the business</a:t>
            </a:r>
            <a:r>
              <a:rPr lang="en-US" altLang="zh-CN" sz="2800" dirty="0" smtClean="0">
                <a:latin typeface="Arial Unicode MS" pitchFamily="34" charset="-122"/>
                <a:ea typeface="Arial Unicode MS" pitchFamily="34" charset="-122"/>
                <a:cs typeface="Arial Unicode MS" pitchFamily="34" charset="-122"/>
              </a:rPr>
              <a:t>?</a:t>
            </a:r>
          </a:p>
          <a:p>
            <a:endParaRPr lang="zh-CN"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2. Apart from letter of credit, do you know some other methods of payment in international trade</a:t>
            </a:r>
            <a:r>
              <a:rPr lang="en-US" altLang="zh-CN" sz="2800" dirty="0" smtClean="0">
                <a:latin typeface="Arial Unicode MS" pitchFamily="34" charset="-122"/>
                <a:ea typeface="Arial Unicode MS" pitchFamily="34" charset="-122"/>
                <a:cs typeface="Arial Unicode MS" pitchFamily="34"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371128"/>
          </a:xfrm>
        </p:spPr>
        <p:txBody>
          <a:bodyPr>
            <a:normAutofit fontScale="90000"/>
          </a:bodyPr>
          <a:lstStyle/>
          <a:p>
            <a:endParaRPr kumimoji="1" lang="zh-CN" altLang="en-US" dirty="0"/>
          </a:p>
        </p:txBody>
      </p:sp>
      <p:sp>
        <p:nvSpPr>
          <p:cNvPr id="3" name="内容占位符 2"/>
          <p:cNvSpPr>
            <a:spLocks noGrp="1"/>
          </p:cNvSpPr>
          <p:nvPr>
            <p:ph idx="1"/>
          </p:nvPr>
        </p:nvSpPr>
        <p:spPr>
          <a:xfrm>
            <a:off x="0" y="1052736"/>
            <a:ext cx="7772400" cy="5043264"/>
          </a:xfrm>
        </p:spPr>
        <p:txBody>
          <a:bodyPr>
            <a:normAutofit fontScale="92500" lnSpcReduction="10000"/>
          </a:bodyPr>
          <a:lstStyle/>
          <a:p>
            <a:pPr>
              <a:buNone/>
            </a:pPr>
            <a:r>
              <a:rPr lang="zh-CN" altLang="zh-CN" sz="3000" dirty="0" smtClean="0">
                <a:latin typeface="Arial Unicode MS" pitchFamily="34" charset="-122"/>
                <a:ea typeface="Arial Unicode MS" pitchFamily="34" charset="-122"/>
                <a:cs typeface="Arial Unicode MS" pitchFamily="34" charset="-122"/>
              </a:rPr>
              <a:t>2</a:t>
            </a:r>
            <a:r>
              <a:rPr lang="en-US" altLang="zh-CN" sz="3000" dirty="0" smtClean="0">
                <a:latin typeface="Arial Unicode MS" pitchFamily="34" charset="-122"/>
                <a:ea typeface="Arial Unicode MS" pitchFamily="34" charset="-122"/>
                <a:cs typeface="Arial Unicode MS" pitchFamily="34" charset="-122"/>
              </a:rPr>
              <a:t>.How </a:t>
            </a:r>
            <a:r>
              <a:rPr lang="en-US" altLang="zh-CN" sz="3000" dirty="0">
                <a:latin typeface="Arial Unicode MS" pitchFamily="34" charset="-122"/>
                <a:ea typeface="Arial Unicode MS" pitchFamily="34" charset="-122"/>
                <a:cs typeface="Arial Unicode MS" pitchFamily="34" charset="-122"/>
              </a:rPr>
              <a:t>has international payment evolved</a:t>
            </a:r>
            <a:r>
              <a:rPr lang="zh-CN" altLang="zh-CN" sz="3000" dirty="0">
                <a:latin typeface="Arial Unicode MS" pitchFamily="34" charset="-122"/>
                <a:ea typeface="Arial Unicode MS" pitchFamily="34" charset="-122"/>
                <a:cs typeface="Arial Unicode MS" pitchFamily="34" charset="-122"/>
              </a:rPr>
              <a:t>？ </a:t>
            </a:r>
            <a:endParaRPr lang="en-US" altLang="zh-CN" sz="3000" dirty="0">
              <a:latin typeface="Arial Unicode MS" pitchFamily="34" charset="-122"/>
              <a:ea typeface="Arial Unicode MS" pitchFamily="34" charset="-122"/>
              <a:cs typeface="Arial Unicode MS" pitchFamily="34" charset="-122"/>
            </a:endParaRPr>
          </a:p>
          <a:p>
            <a:pPr>
              <a:buNone/>
            </a:pPr>
            <a:r>
              <a:rPr lang="en-US" altLang="zh-CN" sz="3000" dirty="0">
                <a:latin typeface="Arial Unicode MS" pitchFamily="34" charset="-122"/>
                <a:ea typeface="Arial Unicode MS" pitchFamily="34" charset="-122"/>
                <a:cs typeface="Arial Unicode MS" pitchFamily="34" charset="-122"/>
              </a:rPr>
              <a:t> </a:t>
            </a:r>
            <a:r>
              <a:rPr lang="en-US" altLang="zh-CN" sz="3000" dirty="0" smtClean="0">
                <a:latin typeface="Arial Unicode MS" pitchFamily="34" charset="-122"/>
                <a:ea typeface="Arial Unicode MS" pitchFamily="34" charset="-122"/>
                <a:cs typeface="Arial Unicode MS" pitchFamily="34" charset="-122"/>
              </a:rPr>
              <a:t>   International </a:t>
            </a:r>
            <a:r>
              <a:rPr lang="en-US" altLang="zh-CN" sz="3000" dirty="0">
                <a:latin typeface="Arial Unicode MS" pitchFamily="34" charset="-122"/>
                <a:ea typeface="Arial Unicode MS" pitchFamily="34" charset="-122"/>
                <a:cs typeface="Arial Unicode MS" pitchFamily="34" charset="-122"/>
              </a:rPr>
              <a:t>settlement has evolved from cash settlement to non-cash </a:t>
            </a:r>
            <a:r>
              <a:rPr lang="en-US" altLang="zh-CN" sz="3000" dirty="0" smtClean="0">
                <a:latin typeface="Arial Unicode MS" pitchFamily="34" charset="-122"/>
                <a:ea typeface="Arial Unicode MS" pitchFamily="34" charset="-122"/>
                <a:cs typeface="Arial Unicode MS" pitchFamily="34" charset="-122"/>
              </a:rPr>
              <a:t>settlement; </a:t>
            </a:r>
            <a:r>
              <a:rPr lang="en-US" altLang="zh-CN" sz="3000" dirty="0">
                <a:latin typeface="Arial Unicode MS" pitchFamily="34" charset="-122"/>
                <a:ea typeface="Arial Unicode MS" pitchFamily="34" charset="-122"/>
                <a:cs typeface="Arial Unicode MS" pitchFamily="34" charset="-122"/>
              </a:rPr>
              <a:t>from direct payment made between international traders to payment effected through a financial intermediary; from payment under simple price terms to payments under more complex prices terms</a:t>
            </a:r>
            <a:r>
              <a:rPr lang="en-US" altLang="zh-CN" sz="3000" dirty="0" smtClean="0">
                <a:latin typeface="Arial Unicode MS" pitchFamily="34" charset="-122"/>
                <a:ea typeface="Arial Unicode MS" pitchFamily="34" charset="-122"/>
                <a:cs typeface="Arial Unicode MS" pitchFamily="34" charset="-122"/>
              </a:rPr>
              <a:t>.</a:t>
            </a:r>
          </a:p>
          <a:p>
            <a:pPr>
              <a:buNone/>
            </a:pPr>
            <a:endParaRPr lang="en-US" altLang="zh-CN" sz="3000" dirty="0">
              <a:latin typeface="Arial Unicode MS" pitchFamily="34" charset="-122"/>
              <a:ea typeface="Arial Unicode MS" pitchFamily="34" charset="-122"/>
              <a:cs typeface="Arial Unicode MS" pitchFamily="34" charset="-122"/>
            </a:endParaRPr>
          </a:p>
          <a:p>
            <a:pPr>
              <a:buNone/>
            </a:pPr>
            <a:r>
              <a:rPr lang="en-US" altLang="zh-CN" sz="3000" dirty="0">
                <a:latin typeface="Arial Unicode MS" pitchFamily="34" charset="-122"/>
                <a:ea typeface="Arial Unicode MS" pitchFamily="34" charset="-122"/>
                <a:cs typeface="Arial Unicode MS" pitchFamily="34" charset="-122"/>
              </a:rPr>
              <a:t>3. What are the two typical kinds of bills of exchange? </a:t>
            </a:r>
            <a:endParaRPr lang="zh-CN" altLang="zh-CN" sz="3000" dirty="0">
              <a:latin typeface="Arial Unicode MS" pitchFamily="34" charset="-122"/>
              <a:ea typeface="Arial Unicode MS" pitchFamily="34" charset="-122"/>
              <a:cs typeface="Arial Unicode MS" pitchFamily="34" charset="-122"/>
            </a:endParaRPr>
          </a:p>
          <a:p>
            <a:pPr>
              <a:buNone/>
            </a:pPr>
            <a:r>
              <a:rPr lang="en-US" altLang="zh-CN" sz="3000" dirty="0">
                <a:latin typeface="Arial Unicode MS" pitchFamily="34" charset="-122"/>
                <a:ea typeface="Arial Unicode MS" pitchFamily="34" charset="-122"/>
                <a:cs typeface="Arial Unicode MS" pitchFamily="34" charset="-122"/>
              </a:rPr>
              <a:t> </a:t>
            </a:r>
            <a:r>
              <a:rPr lang="en-US" altLang="zh-CN" sz="3000" dirty="0" smtClean="0">
                <a:latin typeface="Arial Unicode MS" pitchFamily="34" charset="-122"/>
                <a:ea typeface="Arial Unicode MS" pitchFamily="34" charset="-122"/>
                <a:cs typeface="Arial Unicode MS" pitchFamily="34" charset="-122"/>
              </a:rPr>
              <a:t>   The </a:t>
            </a:r>
            <a:r>
              <a:rPr lang="en-US" altLang="zh-CN" sz="3000" dirty="0">
                <a:latin typeface="Arial Unicode MS" pitchFamily="34" charset="-122"/>
                <a:ea typeface="Arial Unicode MS" pitchFamily="34" charset="-122"/>
                <a:cs typeface="Arial Unicode MS" pitchFamily="34" charset="-122"/>
              </a:rPr>
              <a:t>demand bill and the </a:t>
            </a:r>
            <a:r>
              <a:rPr lang="en-US" altLang="zh-CN" sz="3000" dirty="0" err="1">
                <a:latin typeface="Arial Unicode MS" pitchFamily="34" charset="-122"/>
                <a:ea typeface="Arial Unicode MS" pitchFamily="34" charset="-122"/>
                <a:cs typeface="Arial Unicode MS" pitchFamily="34" charset="-122"/>
              </a:rPr>
              <a:t>usance</a:t>
            </a:r>
            <a:r>
              <a:rPr lang="en-US" altLang="zh-CN" sz="3000" dirty="0">
                <a:latin typeface="Arial Unicode MS" pitchFamily="34" charset="-122"/>
                <a:ea typeface="Arial Unicode MS" pitchFamily="34" charset="-122"/>
                <a:cs typeface="Arial Unicode MS" pitchFamily="34" charset="-122"/>
              </a:rPr>
              <a:t> bill</a:t>
            </a:r>
            <a:r>
              <a:rPr lang="zh-CN" altLang="zh-CN" sz="3000" dirty="0">
                <a:latin typeface="Arial Unicode MS" pitchFamily="34" charset="-122"/>
                <a:ea typeface="Arial Unicode MS" pitchFamily="34" charset="-122"/>
                <a:cs typeface="Arial Unicode MS" pitchFamily="34" charset="-122"/>
              </a:rPr>
              <a:t> </a:t>
            </a:r>
            <a:endParaRPr lang="en-US" altLang="zh-CN" sz="3000" dirty="0">
              <a:latin typeface="Arial Unicode MS" pitchFamily="34" charset="-122"/>
              <a:ea typeface="Arial Unicode MS" pitchFamily="34" charset="-122"/>
              <a:cs typeface="Arial Unicode MS" pitchFamily="34" charset="-122"/>
            </a:endParaRPr>
          </a:p>
          <a:p>
            <a:pPr>
              <a:buNone/>
            </a:pPr>
            <a:endParaRPr lang="zh-CN" altLang="en-US" sz="2000" dirty="0"/>
          </a:p>
        </p:txBody>
      </p:sp>
    </p:spTree>
    <p:extLst>
      <p:ext uri="{BB962C8B-B14F-4D97-AF65-F5344CB8AC3E}">
        <p14:creationId xmlns:p14="http://schemas.microsoft.com/office/powerpoint/2010/main" val="6077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lang="zh-CN" altLang="en-US" dirty="0"/>
          </a:p>
        </p:txBody>
      </p:sp>
      <p:sp>
        <p:nvSpPr>
          <p:cNvPr id="3" name="内容占位符 2"/>
          <p:cNvSpPr>
            <a:spLocks noGrp="1"/>
          </p:cNvSpPr>
          <p:nvPr>
            <p:ph idx="1"/>
          </p:nvPr>
        </p:nvSpPr>
        <p:spPr>
          <a:xfrm>
            <a:off x="76200" y="692696"/>
            <a:ext cx="7772400" cy="5472608"/>
          </a:xfrm>
        </p:spPr>
        <p:txBody>
          <a:bodyPr>
            <a:normAutofit fontScale="92500" lnSpcReduction="10000"/>
          </a:bodyPr>
          <a:lstStyle/>
          <a:p>
            <a:pPr>
              <a:buNone/>
            </a:pPr>
            <a:r>
              <a:rPr lang="en-US" altLang="zh-CN" sz="2800" dirty="0" smtClean="0">
                <a:latin typeface="Arial Unicode MS"/>
                <a:cs typeface="Arial Unicode MS"/>
              </a:rPr>
              <a:t>4</a:t>
            </a:r>
            <a:r>
              <a:rPr lang="en-US" altLang="zh-CN" sz="2800" dirty="0">
                <a:latin typeface="Arial Unicode MS"/>
                <a:cs typeface="Arial Unicode MS"/>
              </a:rPr>
              <a:t>. </a:t>
            </a:r>
            <a:r>
              <a:rPr lang="en-US" altLang="zh-CN" sz="2800" dirty="0" smtClean="0">
                <a:latin typeface="Arial Unicode MS"/>
                <a:cs typeface="Arial Unicode MS"/>
              </a:rPr>
              <a:t>What are </a:t>
            </a:r>
            <a:r>
              <a:rPr lang="en-US" altLang="zh-CN" sz="2800" dirty="0">
                <a:latin typeface="Arial Unicode MS"/>
                <a:cs typeface="Arial Unicode MS"/>
              </a:rPr>
              <a:t>the four main functions of a bill of </a:t>
            </a:r>
            <a:r>
              <a:rPr lang="en-US" altLang="zh-CN" sz="2800" dirty="0" smtClean="0">
                <a:latin typeface="Arial Unicode MS"/>
                <a:cs typeface="Arial Unicode MS"/>
              </a:rPr>
              <a:t>lading</a:t>
            </a:r>
            <a:r>
              <a:rPr lang="en-US" altLang="zh-CN" sz="2800" dirty="0">
                <a:latin typeface="Arial Unicode MS"/>
                <a:cs typeface="Arial Unicode MS"/>
              </a:rPr>
              <a:t>?</a:t>
            </a:r>
            <a:endParaRPr lang="zh-CN" altLang="zh-CN" sz="2800" dirty="0">
              <a:latin typeface="Arial Unicode MS"/>
              <a:cs typeface="Arial Unicode MS"/>
            </a:endParaRPr>
          </a:p>
          <a:p>
            <a:pPr lvl="0"/>
            <a:r>
              <a:rPr lang="en-US" altLang="zh-CN" sz="2800" b="1" dirty="0">
                <a:latin typeface="Arial Unicode MS"/>
                <a:cs typeface="Arial Unicode MS"/>
              </a:rPr>
              <a:t>The bill of lading is evidence of the contract for carriage between the shipper and the carrier.</a:t>
            </a:r>
            <a:endParaRPr lang="zh-CN" altLang="zh-CN" sz="2800" b="1" dirty="0">
              <a:latin typeface="Arial Unicode MS"/>
              <a:cs typeface="Arial Unicode MS"/>
            </a:endParaRPr>
          </a:p>
          <a:p>
            <a:pPr lvl="0"/>
            <a:r>
              <a:rPr lang="en-US" altLang="zh-CN" sz="2800" b="1" dirty="0">
                <a:latin typeface="Arial Unicode MS"/>
                <a:cs typeface="Arial Unicode MS"/>
              </a:rPr>
              <a:t>Bill of lading acts as a receipt of the goods from the shipping company to the shipper.</a:t>
            </a:r>
            <a:endParaRPr lang="zh-CN" altLang="zh-CN" sz="2800" b="1" dirty="0">
              <a:latin typeface="Arial Unicode MS"/>
              <a:cs typeface="Arial Unicode MS"/>
            </a:endParaRPr>
          </a:p>
          <a:p>
            <a:pPr lvl="0"/>
            <a:r>
              <a:rPr lang="en-US" altLang="zh-CN" sz="2800" b="1" dirty="0">
                <a:latin typeface="Arial Unicode MS"/>
                <a:cs typeface="Arial Unicode MS"/>
              </a:rPr>
              <a:t>A bill of lading is a quasi negotiable document. Any transferee for value who takes possession of an endorsed bill of lading obtain a good title to it, provided the transferor had a good title in the first place.</a:t>
            </a:r>
            <a:endParaRPr lang="zh-CN" altLang="zh-CN" sz="2800" b="1" dirty="0">
              <a:latin typeface="Arial Unicode MS"/>
              <a:cs typeface="Arial Unicode MS"/>
            </a:endParaRPr>
          </a:p>
          <a:p>
            <a:pPr lvl="0"/>
            <a:r>
              <a:rPr lang="en-US" altLang="zh-CN" sz="2800" b="1" dirty="0">
                <a:latin typeface="Arial Unicode MS"/>
                <a:cs typeface="Arial Unicode MS"/>
              </a:rPr>
              <a:t>A bill of lading acts as a title to goods</a:t>
            </a:r>
            <a:r>
              <a:rPr lang="en-US" altLang="zh-CN" sz="2800" b="1" baseline="30000" dirty="0">
                <a:latin typeface="Arial Unicode MS"/>
                <a:cs typeface="Arial Unicode MS"/>
              </a:rPr>
              <a:t>5</a:t>
            </a:r>
            <a:r>
              <a:rPr lang="en-US" altLang="zh-CN" sz="2800" b="1" dirty="0">
                <a:latin typeface="Arial Unicode MS"/>
                <a:cs typeface="Arial Unicode MS"/>
              </a:rPr>
              <a:t> being shipped.</a:t>
            </a:r>
            <a:endParaRPr lang="zh-CN" altLang="zh-CN" sz="2800" b="1" dirty="0">
              <a:latin typeface="Arial Unicode MS"/>
              <a:cs typeface="Arial Unicode MS"/>
            </a:endParaRPr>
          </a:p>
          <a:p>
            <a:pPr>
              <a:buNone/>
            </a:pPr>
            <a:endParaRPr lang="zh-CN" altLang="en-US" sz="2800" dirty="0"/>
          </a:p>
        </p:txBody>
      </p:sp>
      <p:sp>
        <p:nvSpPr>
          <p:cNvPr id="4" name="矩形 3"/>
          <p:cNvSpPr/>
          <p:nvPr/>
        </p:nvSpPr>
        <p:spPr>
          <a:xfrm>
            <a:off x="0" y="5229200"/>
            <a:ext cx="7524328" cy="523220"/>
          </a:xfrm>
          <a:prstGeom prst="rect">
            <a:avLst/>
          </a:prstGeom>
        </p:spPr>
        <p:txBody>
          <a:bodyPr wrap="square">
            <a:spAutoFit/>
          </a:bodyPr>
          <a:lstStyle/>
          <a:p>
            <a:pPr lvl="0">
              <a:buNone/>
            </a:pPr>
            <a:endParaRPr lang="zh-CN" altLang="zh-CN" sz="2800" b="1" dirty="0">
              <a:latin typeface="Arial Unicode MS"/>
              <a:cs typeface="Arial Unicode MS"/>
            </a:endParaRPr>
          </a:p>
        </p:txBody>
      </p:sp>
    </p:spTree>
    <p:extLst>
      <p:ext uri="{BB962C8B-B14F-4D97-AF65-F5344CB8AC3E}">
        <p14:creationId xmlns:p14="http://schemas.microsoft.com/office/powerpoint/2010/main" val="14580541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buNone/>
            </a:pPr>
            <a:r>
              <a:rPr lang="en-US" altLang="zh-CN" b="1" dirty="0" smtClean="0">
                <a:latin typeface="Arial Unicode MS"/>
                <a:cs typeface="Arial Unicode MS"/>
              </a:rPr>
              <a:t>5.</a:t>
            </a:r>
            <a:r>
              <a:rPr lang="zh-CN" altLang="en-US" b="1" dirty="0" smtClean="0">
                <a:latin typeface="Arial Unicode MS"/>
                <a:cs typeface="Arial Unicode MS"/>
              </a:rPr>
              <a:t>  </a:t>
            </a:r>
            <a:r>
              <a:rPr lang="en-US" altLang="zh-CN" b="1" dirty="0" smtClean="0">
                <a:latin typeface="Arial Unicode MS" pitchFamily="34" charset="-122"/>
                <a:ea typeface="Arial Unicode MS" pitchFamily="34" charset="-122"/>
                <a:cs typeface="Arial Unicode MS" pitchFamily="34" charset="-122"/>
              </a:rPr>
              <a:t>Which method of international settlement</a:t>
            </a:r>
          </a:p>
          <a:p>
            <a:pPr lvl="0">
              <a:buNone/>
            </a:pP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benefits the buyers most?</a:t>
            </a:r>
          </a:p>
          <a:p>
            <a:pPr>
              <a:buNone/>
            </a:pPr>
            <a:r>
              <a:rPr lang="zh-CN" altLang="en-US" b="1"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Open account.</a:t>
            </a:r>
          </a:p>
          <a:p>
            <a:pPr>
              <a:buNone/>
            </a:pP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179512" y="908720"/>
            <a:ext cx="8507288" cy="5217443"/>
          </a:xfrm>
        </p:spPr>
        <p:txBody>
          <a:bodyPr/>
          <a:lstStyle/>
          <a:p>
            <a:pPr>
              <a:buNone/>
            </a:pPr>
            <a:endParaRPr kumimoji="1" lang="zh-CN" altLang="en-US" dirty="0"/>
          </a:p>
        </p:txBody>
      </p:sp>
      <p:sp>
        <p:nvSpPr>
          <p:cNvPr id="5" name="矩形 4"/>
          <p:cNvSpPr/>
          <p:nvPr/>
        </p:nvSpPr>
        <p:spPr>
          <a:xfrm>
            <a:off x="323528" y="908720"/>
            <a:ext cx="7776864" cy="5109091"/>
          </a:xfrm>
          <a:prstGeom prst="rect">
            <a:avLst/>
          </a:prstGeom>
        </p:spPr>
        <p:txBody>
          <a:bodyPr wrap="square">
            <a:spAutoFit/>
          </a:bodyPr>
          <a:lstStyle/>
          <a:p>
            <a:pPr>
              <a:buNone/>
            </a:pPr>
            <a:r>
              <a:rPr lang="en-US" altLang="zh-CN" sz="2800" b="1" dirty="0" smtClean="0">
                <a:latin typeface="Arial Unicode MS"/>
                <a:cs typeface="Arial Unicode MS"/>
              </a:rPr>
              <a:t>  </a:t>
            </a:r>
          </a:p>
          <a:p>
            <a:pPr>
              <a:buNone/>
            </a:pPr>
            <a:r>
              <a:rPr lang="en-US" altLang="zh-CN" sz="2800" b="1" dirty="0" smtClean="0">
                <a:latin typeface="Arial Unicode MS"/>
                <a:cs typeface="Arial Unicode MS"/>
              </a:rPr>
              <a:t>6. </a:t>
            </a:r>
            <a:r>
              <a:rPr lang="en-US" altLang="zh-CN" sz="2800" b="1" dirty="0">
                <a:latin typeface="Arial Unicode MS"/>
                <a:cs typeface="Arial Unicode MS"/>
              </a:rPr>
              <a:t>What is the major process of the </a:t>
            </a:r>
            <a:r>
              <a:rPr lang="en-US" altLang="zh-CN" sz="2800" b="1" dirty="0" smtClean="0">
                <a:latin typeface="Arial Unicode MS"/>
                <a:cs typeface="Arial Unicode MS"/>
              </a:rPr>
              <a:t>  </a:t>
            </a:r>
          </a:p>
          <a:p>
            <a:pPr>
              <a:buNone/>
            </a:pPr>
            <a:r>
              <a:rPr lang="en-US" altLang="zh-CN" sz="2800" b="1" dirty="0" smtClean="0">
                <a:latin typeface="Arial Unicode MS"/>
                <a:cs typeface="Arial Unicode MS"/>
              </a:rPr>
              <a:t>    documentary </a:t>
            </a:r>
            <a:r>
              <a:rPr lang="en-US" altLang="zh-CN" sz="2800" b="1" dirty="0">
                <a:latin typeface="Arial Unicode MS"/>
                <a:cs typeface="Arial Unicode MS"/>
              </a:rPr>
              <a:t>collection?</a:t>
            </a:r>
            <a:endParaRPr lang="zh-CN" altLang="zh-CN" sz="2800" b="1" dirty="0">
              <a:latin typeface="Arial Unicode MS"/>
              <a:cs typeface="Arial Unicode MS"/>
            </a:endParaRPr>
          </a:p>
          <a:p>
            <a:r>
              <a:rPr lang="zh-CN" altLang="zh-CN" b="1" dirty="0">
                <a:latin typeface="Arial Unicode MS"/>
                <a:cs typeface="Arial Unicode MS"/>
              </a:rPr>
              <a:t>－</a:t>
            </a:r>
            <a:r>
              <a:rPr lang="en-US" altLang="zh-CN" sz="2800" b="1" dirty="0">
                <a:latin typeface="Arial Unicode MS" pitchFamily="34" charset="-122"/>
                <a:ea typeface="Arial Unicode MS" pitchFamily="34" charset="-122"/>
                <a:cs typeface="Arial Unicode MS" pitchFamily="34" charset="-122"/>
              </a:rPr>
              <a:t>The seller ships the goods and obtains the </a:t>
            </a:r>
            <a:endParaRPr lang="en-US" altLang="zh-CN" sz="2800" b="1" dirty="0" smtClean="0">
              <a:latin typeface="Arial Unicode MS" pitchFamily="34" charset="-122"/>
              <a:ea typeface="Arial Unicode MS" pitchFamily="34" charset="-122"/>
              <a:cs typeface="Arial Unicode MS" pitchFamily="34" charset="-122"/>
            </a:endParaRPr>
          </a:p>
          <a:p>
            <a:r>
              <a:rPr lang="en-US" altLang="zh-CN" sz="2800" b="1" dirty="0" smtClean="0">
                <a:latin typeface="Arial Unicode MS" pitchFamily="34" charset="-122"/>
                <a:ea typeface="Arial Unicode MS" pitchFamily="34" charset="-122"/>
                <a:cs typeface="Arial Unicode MS" pitchFamily="34" charset="-122"/>
              </a:rPr>
              <a:t>   documents</a:t>
            </a:r>
            <a:r>
              <a:rPr lang="en-US" altLang="zh-CN" sz="2800" b="1" dirty="0">
                <a:latin typeface="Arial Unicode MS" pitchFamily="34" charset="-122"/>
                <a:ea typeface="Arial Unicode MS" pitchFamily="34" charset="-122"/>
                <a:cs typeface="Arial Unicode MS" pitchFamily="34" charset="-122"/>
              </a:rPr>
              <a:t>, and usually draws a draft, either </a:t>
            </a:r>
            <a:endParaRPr lang="en-US" altLang="zh-CN" sz="2800" b="1" dirty="0" smtClean="0">
              <a:latin typeface="Arial Unicode MS" pitchFamily="34" charset="-122"/>
              <a:ea typeface="Arial Unicode MS" pitchFamily="34" charset="-122"/>
              <a:cs typeface="Arial Unicode MS" pitchFamily="34" charset="-122"/>
            </a:endParaRPr>
          </a:p>
          <a:p>
            <a:r>
              <a:rPr lang="en-US" altLang="zh-CN" sz="2800" b="1" dirty="0" smtClean="0">
                <a:latin typeface="Arial Unicode MS" pitchFamily="34" charset="-122"/>
                <a:ea typeface="Arial Unicode MS" pitchFamily="34" charset="-122"/>
                <a:cs typeface="Arial Unicode MS" pitchFamily="34" charset="-122"/>
              </a:rPr>
              <a:t>   at </a:t>
            </a:r>
            <a:r>
              <a:rPr lang="en-US" altLang="zh-CN" sz="2800" b="1" dirty="0">
                <a:latin typeface="Arial Unicode MS" pitchFamily="34" charset="-122"/>
                <a:ea typeface="Arial Unicode MS" pitchFamily="34" charset="-122"/>
                <a:cs typeface="Arial Unicode MS" pitchFamily="34" charset="-122"/>
              </a:rPr>
              <a:t>sight or with a tenor of XX days on the </a:t>
            </a:r>
            <a:endParaRPr lang="en-US" altLang="zh-CN" sz="2800" b="1" dirty="0" smtClean="0">
              <a:latin typeface="Arial Unicode MS" pitchFamily="34" charset="-122"/>
              <a:ea typeface="Arial Unicode MS" pitchFamily="34" charset="-122"/>
              <a:cs typeface="Arial Unicode MS" pitchFamily="34" charset="-122"/>
            </a:endParaRPr>
          </a:p>
          <a:p>
            <a:r>
              <a:rPr lang="en-US" altLang="zh-CN" sz="2800" b="1" dirty="0" smtClean="0">
                <a:latin typeface="Arial Unicode MS" pitchFamily="34" charset="-122"/>
                <a:ea typeface="Arial Unicode MS" pitchFamily="34" charset="-122"/>
                <a:cs typeface="Arial Unicode MS" pitchFamily="34" charset="-122"/>
              </a:rPr>
              <a:t>    buyer </a:t>
            </a:r>
            <a:r>
              <a:rPr lang="en-US" altLang="zh-CN" sz="2800" b="1" dirty="0">
                <a:latin typeface="Arial Unicode MS" pitchFamily="34" charset="-122"/>
                <a:ea typeface="Arial Unicode MS" pitchFamily="34" charset="-122"/>
                <a:cs typeface="Arial Unicode MS" pitchFamily="34" charset="-122"/>
              </a:rPr>
              <a:t>for the value of the goods</a:t>
            </a:r>
            <a:endParaRPr lang="zh-CN" altLang="zh-CN" sz="2800" b="1" dirty="0">
              <a:latin typeface="Arial Unicode MS" pitchFamily="34" charset="-122"/>
              <a:ea typeface="Arial Unicode MS" pitchFamily="34" charset="-122"/>
              <a:cs typeface="Arial Unicode MS" pitchFamily="34" charset="-122"/>
            </a:endParaRPr>
          </a:p>
          <a:p>
            <a:r>
              <a:rPr lang="zh-CN" altLang="zh-CN" sz="2800" b="1" dirty="0">
                <a:latin typeface="Arial Unicode MS" pitchFamily="34" charset="-122"/>
                <a:ea typeface="Arial Unicode MS" pitchFamily="34" charset="-122"/>
                <a:cs typeface="Arial Unicode MS" pitchFamily="34" charset="-122"/>
              </a:rPr>
              <a:t>－</a:t>
            </a:r>
            <a:r>
              <a:rPr lang="en-US" altLang="zh-CN" sz="2800" b="1" dirty="0">
                <a:latin typeface="Arial Unicode MS" pitchFamily="34" charset="-122"/>
                <a:ea typeface="Arial Unicode MS" pitchFamily="34" charset="-122"/>
                <a:cs typeface="Arial Unicode MS" pitchFamily="34" charset="-122"/>
              </a:rPr>
              <a:t>The seller submits the drafts to his bank, </a:t>
            </a:r>
            <a:endParaRPr lang="en-US" altLang="zh-CN" sz="2800" b="1" dirty="0" smtClean="0">
              <a:latin typeface="Arial Unicode MS" pitchFamily="34" charset="-122"/>
              <a:ea typeface="Arial Unicode MS" pitchFamily="34" charset="-122"/>
              <a:cs typeface="Arial Unicode MS" pitchFamily="34" charset="-122"/>
            </a:endParaRPr>
          </a:p>
          <a:p>
            <a:r>
              <a:rPr lang="en-US" altLang="zh-CN" sz="2800" b="1" dirty="0" smtClean="0">
                <a:latin typeface="Arial Unicode MS" pitchFamily="34" charset="-122"/>
                <a:ea typeface="Arial Unicode MS" pitchFamily="34" charset="-122"/>
                <a:cs typeface="Arial Unicode MS" pitchFamily="34" charset="-122"/>
              </a:rPr>
              <a:t>     which </a:t>
            </a:r>
            <a:r>
              <a:rPr lang="en-US" altLang="zh-CN" sz="2800" b="1" dirty="0">
                <a:latin typeface="Arial Unicode MS" pitchFamily="34" charset="-122"/>
                <a:ea typeface="Arial Unicode MS" pitchFamily="34" charset="-122"/>
                <a:cs typeface="Arial Unicode MS" pitchFamily="34" charset="-122"/>
              </a:rPr>
              <a:t>acts as his agent</a:t>
            </a:r>
            <a:endParaRPr lang="zh-CN" altLang="zh-CN" sz="2800" b="1" dirty="0">
              <a:latin typeface="Arial Unicode MS" pitchFamily="34" charset="-122"/>
              <a:ea typeface="Arial Unicode MS" pitchFamily="34" charset="-122"/>
              <a:cs typeface="Arial Unicode MS" pitchFamily="34" charset="-122"/>
            </a:endParaRPr>
          </a:p>
          <a:p>
            <a:r>
              <a:rPr lang="zh-CN" altLang="zh-CN" sz="2800" b="1" dirty="0">
                <a:latin typeface="Arial Unicode MS" pitchFamily="34" charset="-122"/>
                <a:ea typeface="Arial Unicode MS" pitchFamily="34" charset="-122"/>
                <a:cs typeface="Arial Unicode MS" pitchFamily="34" charset="-122"/>
              </a:rPr>
              <a:t>－</a:t>
            </a:r>
            <a:r>
              <a:rPr lang="en-US" altLang="zh-CN" sz="2800" b="1" dirty="0">
                <a:latin typeface="Arial Unicode MS" pitchFamily="34" charset="-122"/>
                <a:ea typeface="Arial Unicode MS" pitchFamily="34" charset="-122"/>
                <a:cs typeface="Arial Unicode MS" pitchFamily="34" charset="-122"/>
              </a:rPr>
              <a:t>The bank acknowledges that all documents </a:t>
            </a:r>
            <a:endParaRPr lang="en-US" altLang="zh-CN" sz="2800" b="1" dirty="0" smtClean="0">
              <a:latin typeface="Arial Unicode MS" pitchFamily="34" charset="-122"/>
              <a:ea typeface="Arial Unicode MS" pitchFamily="34" charset="-122"/>
              <a:cs typeface="Arial Unicode MS" pitchFamily="34" charset="-122"/>
            </a:endParaRPr>
          </a:p>
          <a:p>
            <a:r>
              <a:rPr lang="en-US" altLang="zh-CN" sz="2800" b="1" dirty="0" smtClean="0">
                <a:latin typeface="Arial Unicode MS" pitchFamily="34" charset="-122"/>
                <a:ea typeface="Arial Unicode MS" pitchFamily="34" charset="-122"/>
                <a:cs typeface="Arial Unicode MS" pitchFamily="34" charset="-122"/>
              </a:rPr>
              <a:t>    as </a:t>
            </a:r>
            <a:r>
              <a:rPr lang="en-US" altLang="zh-CN" sz="2800" b="1" dirty="0">
                <a:latin typeface="Arial Unicode MS" pitchFamily="34" charset="-122"/>
                <a:ea typeface="Arial Unicode MS" pitchFamily="34" charset="-122"/>
                <a:cs typeface="Arial Unicode MS" pitchFamily="34" charset="-122"/>
              </a:rPr>
              <a:t>noted by the seller are presented</a:t>
            </a:r>
            <a:endParaRPr lang="zh-CN" altLang="zh-CN" sz="2800" b="1" dirty="0">
              <a:latin typeface="Arial Unicode MS" pitchFamily="34" charset="-122"/>
              <a:ea typeface="Arial Unicode MS" pitchFamily="34" charset="-122"/>
              <a:cs typeface="Arial Unicode MS" pitchFamily="34" charset="-122"/>
            </a:endParaRPr>
          </a:p>
          <a:p>
            <a:endParaRPr lang="zh-CN" altLang="en-US" dirty="0"/>
          </a:p>
        </p:txBody>
      </p:sp>
    </p:spTree>
    <p:extLst>
      <p:ext uri="{BB962C8B-B14F-4D97-AF65-F5344CB8AC3E}">
        <p14:creationId xmlns:p14="http://schemas.microsoft.com/office/powerpoint/2010/main" val="31217334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30026"/>
          </a:xfrm>
        </p:spPr>
        <p:txBody>
          <a:bodyPr>
            <a:normAutofit fontScale="90000"/>
          </a:bodyPr>
          <a:lstStyle/>
          <a:p>
            <a:endParaRPr lang="zh-CN" altLang="en-US" dirty="0"/>
          </a:p>
        </p:txBody>
      </p:sp>
      <p:sp>
        <p:nvSpPr>
          <p:cNvPr id="3" name="内容占位符 2"/>
          <p:cNvSpPr>
            <a:spLocks noGrp="1"/>
          </p:cNvSpPr>
          <p:nvPr>
            <p:ph idx="1"/>
          </p:nvPr>
        </p:nvSpPr>
        <p:spPr>
          <a:xfrm>
            <a:off x="539552" y="836712"/>
            <a:ext cx="8229600" cy="5289451"/>
          </a:xfrm>
        </p:spPr>
        <p:txBody>
          <a:bodyPr>
            <a:normAutofit/>
          </a:bodyPr>
          <a:lstStyle/>
          <a:p>
            <a:pPr>
              <a:buNone/>
            </a:pPr>
            <a:r>
              <a:rPr lang="en-US" altLang="zh-CN" sz="2800" b="1" dirty="0" smtClean="0">
                <a:latin typeface="Arial Unicode MS"/>
                <a:cs typeface="Arial Unicode MS"/>
              </a:rPr>
              <a:t>  - The seller’s bank sends the draft and other documents along with a collection letter to a correspondent bank usually located in the same city as the buyer</a:t>
            </a:r>
            <a:endParaRPr lang="zh-CN" altLang="zh-CN" sz="2800" b="1" dirty="0" smtClean="0">
              <a:latin typeface="Arial Unicode MS"/>
              <a:cs typeface="Arial Unicode MS"/>
            </a:endParaRPr>
          </a:p>
          <a:p>
            <a:pPr>
              <a:buNone/>
            </a:pPr>
            <a:r>
              <a:rPr lang="en-US" altLang="zh-CN" sz="2800" b="1" dirty="0" smtClean="0">
                <a:latin typeface="Arial Unicode MS"/>
                <a:cs typeface="Arial Unicode MS"/>
              </a:rPr>
              <a:t>  - Acting as an agent for the Remitting Bank, the Collecting Bank</a:t>
            </a:r>
            <a:r>
              <a:rPr lang="en-US" altLang="zh-CN" sz="2800" b="1" baseline="30000" dirty="0" smtClean="0">
                <a:latin typeface="Arial Unicode MS"/>
                <a:cs typeface="Arial Unicode MS"/>
              </a:rPr>
              <a:t> </a:t>
            </a:r>
            <a:r>
              <a:rPr lang="en-US" altLang="zh-CN" sz="2800" b="1" dirty="0" smtClean="0">
                <a:latin typeface="Arial Unicode MS"/>
                <a:cs typeface="Arial Unicode MS"/>
              </a:rPr>
              <a:t>notifies the buyer upon receipt of the draft and documents</a:t>
            </a:r>
            <a:endParaRPr lang="zh-CN" altLang="zh-CN" sz="2800" b="1" dirty="0" smtClean="0">
              <a:latin typeface="Arial Unicode MS"/>
              <a:cs typeface="Arial Unicode MS"/>
            </a:endParaRPr>
          </a:p>
          <a:p>
            <a:pPr>
              <a:buNone/>
            </a:pPr>
            <a:r>
              <a:rPr lang="en-US" altLang="zh-CN" sz="2800" b="1" dirty="0" smtClean="0">
                <a:latin typeface="Arial Unicode MS"/>
                <a:cs typeface="Arial Unicode MS"/>
              </a:rPr>
              <a:t>  - All the documents, and usually title to the goods, are released to the buyer upon his payment of the amount specified or his acceptance of the draft for payment at a specified later date.</a:t>
            </a:r>
            <a:endParaRPr lang="zh-CN" altLang="zh-CN" sz="2800" b="1" dirty="0" smtClean="0">
              <a:latin typeface="Arial Unicode MS"/>
              <a:cs typeface="Arial Unicode MS"/>
            </a:endParaRPr>
          </a:p>
          <a:p>
            <a:pPr>
              <a:buNone/>
            </a:pP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76200" y="404664"/>
            <a:ext cx="7772400" cy="204936"/>
          </a:xfrm>
        </p:spPr>
        <p:txBody>
          <a:bodyPr>
            <a:normAutofit fontScale="90000"/>
          </a:bodyPr>
          <a:lstStyle/>
          <a:p>
            <a:endParaRPr lang="zh-CN" altLang="en-US" dirty="0"/>
          </a:p>
        </p:txBody>
      </p:sp>
      <p:sp>
        <p:nvSpPr>
          <p:cNvPr id="3" name="内容占位符 2"/>
          <p:cNvSpPr>
            <a:spLocks noGrp="1"/>
          </p:cNvSpPr>
          <p:nvPr>
            <p:ph idx="1"/>
          </p:nvPr>
        </p:nvSpPr>
        <p:spPr>
          <a:xfrm>
            <a:off x="76200" y="980728"/>
            <a:ext cx="7772400" cy="5115272"/>
          </a:xfrm>
        </p:spPr>
        <p:txBody>
          <a:bodyPr/>
          <a:lstStyle/>
          <a:p>
            <a:pPr>
              <a:buNone/>
            </a:pPr>
            <a:r>
              <a:rPr lang="zh-CN" altLang="en-US" sz="2800" dirty="0" smtClean="0">
                <a:latin typeface="Arial Unicode MS"/>
                <a:cs typeface="Arial Unicode MS"/>
              </a:rPr>
              <a:t> </a:t>
            </a:r>
            <a:r>
              <a:rPr lang="en-US" altLang="zh-CN" sz="2800" dirty="0" smtClean="0">
                <a:latin typeface="Arial Unicode MS" pitchFamily="34" charset="-122"/>
                <a:ea typeface="Arial Unicode MS" pitchFamily="34" charset="-122"/>
                <a:cs typeface="Arial Unicode MS" pitchFamily="34" charset="-122"/>
              </a:rPr>
              <a:t>7</a:t>
            </a:r>
            <a:r>
              <a:rPr lang="en-US" altLang="zh-CN" sz="2800" dirty="0">
                <a:latin typeface="Arial Unicode MS" pitchFamily="34" charset="-122"/>
                <a:ea typeface="Arial Unicode MS" pitchFamily="34" charset="-122"/>
                <a:cs typeface="Arial Unicode MS" pitchFamily="34" charset="-122"/>
              </a:rPr>
              <a:t>. What is the difference between the acceptance credit and the negotiation credit?</a:t>
            </a:r>
            <a:r>
              <a:rPr lang="zh-CN" altLang="zh-CN" sz="2800" dirty="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a:cs typeface="Arial Unicode MS"/>
              </a:rPr>
              <a:t>   </a:t>
            </a:r>
            <a:r>
              <a:rPr lang="en-US" altLang="zh-CN" sz="2800" dirty="0" smtClean="0">
                <a:latin typeface="Arial Unicode MS" pitchFamily="34" charset="-122"/>
                <a:ea typeface="Arial Unicode MS" pitchFamily="34" charset="-122"/>
                <a:cs typeface="Arial Unicode MS" pitchFamily="34" charset="-122"/>
              </a:rPr>
              <a:t>If </a:t>
            </a:r>
            <a:r>
              <a:rPr lang="en-US" altLang="zh-CN" sz="2800" dirty="0">
                <a:latin typeface="Arial Unicode MS" pitchFamily="34" charset="-122"/>
                <a:ea typeface="Arial Unicode MS" pitchFamily="34" charset="-122"/>
                <a:cs typeface="Arial Unicode MS" pitchFamily="34" charset="-122"/>
              </a:rPr>
              <a:t>a bank negotiates a credit, it will advance money to the beneficiary on presentation of the required </a:t>
            </a:r>
            <a:r>
              <a:rPr lang="en-US" altLang="zh-CN" sz="2800" dirty="0" smtClean="0">
                <a:latin typeface="Arial Unicode MS" pitchFamily="34" charset="-122"/>
                <a:ea typeface="Arial Unicode MS" pitchFamily="34" charset="-122"/>
                <a:cs typeface="Arial Unicode MS" pitchFamily="34" charset="-122"/>
              </a:rPr>
              <a:t>documents; by contrast, acceptance credit </a:t>
            </a:r>
            <a:r>
              <a:rPr lang="en-US" altLang="zh-CN" sz="2800" dirty="0">
                <a:latin typeface="Arial Unicode MS" pitchFamily="34" charset="-122"/>
                <a:ea typeface="Arial Unicode MS" pitchFamily="34" charset="-122"/>
                <a:cs typeface="Arial Unicode MS" pitchFamily="34" charset="-122"/>
              </a:rPr>
              <a:t>means that instead of receiving immediate payment on presentation of the documents, the seller’s draft is returned to him accepted on face by the nominated bank.</a:t>
            </a:r>
            <a:r>
              <a:rPr lang="zh-CN" altLang="zh-CN" sz="2800" dirty="0">
                <a:latin typeface="Arial Unicode MS" pitchFamily="34" charset="-122"/>
                <a:ea typeface="Arial Unicode MS" pitchFamily="34" charset="-122"/>
                <a:cs typeface="Arial Unicode MS" pitchFamily="34" charset="-122"/>
              </a:rPr>
              <a:t> </a:t>
            </a:r>
            <a:r>
              <a:rPr lang="zh-CN" altLang="zh-CN" sz="2800" dirty="0" smtClean="0">
                <a:latin typeface="Arial Unicode MS" pitchFamily="34" charset="-122"/>
                <a:ea typeface="Arial Unicode MS" pitchFamily="34" charset="-122"/>
                <a:cs typeface="Arial Unicode MS" pitchFamily="34" charset="-122"/>
              </a:rPr>
              <a:t> </a:t>
            </a:r>
            <a:endParaRPr lang="en-US" altLang="zh-CN" sz="2800" dirty="0">
              <a:latin typeface="Arial Unicode MS" pitchFamily="34" charset="-122"/>
              <a:ea typeface="Arial Unicode MS" pitchFamily="34" charset="-122"/>
              <a:cs typeface="Arial Unicode MS" pitchFamily="34" charset="-122"/>
            </a:endParaRPr>
          </a:p>
          <a:p>
            <a:pPr>
              <a:buNone/>
            </a:pPr>
            <a:endParaRPr lang="en-US" altLang="zh-CN" sz="2800" dirty="0" smtClean="0">
              <a:latin typeface="Arial Unicode MS" pitchFamily="34" charset="-122"/>
              <a:ea typeface="Arial Unicode MS" pitchFamily="34" charset="-122"/>
              <a:cs typeface="Arial Unicode MS" pitchFamily="34" charset="-122"/>
            </a:endParaRPr>
          </a:p>
          <a:p>
            <a:pPr>
              <a:buNone/>
            </a:pPr>
            <a:endParaRPr lang="en-US" altLang="zh-CN" sz="2000" dirty="0" smtClean="0"/>
          </a:p>
          <a:p>
            <a:pPr>
              <a:buNone/>
            </a:pPr>
            <a:endParaRPr lang="en-US" altLang="zh-CN" sz="2000" dirty="0"/>
          </a:p>
          <a:p>
            <a:pPr>
              <a:buNone/>
            </a:pPr>
            <a:endParaRPr lang="zh-CN" altLang="en-US" sz="2000" dirty="0"/>
          </a:p>
        </p:txBody>
      </p:sp>
    </p:spTree>
    <p:extLst>
      <p:ext uri="{BB962C8B-B14F-4D97-AF65-F5344CB8AC3E}">
        <p14:creationId xmlns:p14="http://schemas.microsoft.com/office/powerpoint/2010/main" val="14580541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620688"/>
            <a:ext cx="7453064" cy="5475312"/>
          </a:xfrm>
        </p:spPr>
        <p:txBody>
          <a:bodyPr>
            <a:normAutofit lnSpcReduction="10000"/>
          </a:bodyPr>
          <a:lstStyle/>
          <a:p>
            <a:pPr>
              <a:buNone/>
            </a:pPr>
            <a:r>
              <a:rPr lang="zh-CN" altLang="en-US" sz="2800" b="1" dirty="0" smtClean="0">
                <a:latin typeface="Arial Unicode MS"/>
                <a:cs typeface="Arial Unicode MS"/>
              </a:rPr>
              <a:t>  </a:t>
            </a:r>
            <a:r>
              <a:rPr lang="en-US" altLang="zh-CN" sz="2800" b="1" dirty="0" smtClean="0">
                <a:latin typeface="Arial Unicode MS"/>
                <a:cs typeface="Arial Unicode MS"/>
              </a:rPr>
              <a:t>8</a:t>
            </a:r>
            <a:r>
              <a:rPr lang="en-US" altLang="zh-CN" sz="2800" b="1" dirty="0">
                <a:latin typeface="Arial Unicode MS"/>
                <a:cs typeface="Arial Unicode MS"/>
              </a:rPr>
              <a:t>. What is the main procedure of using an </a:t>
            </a:r>
            <a:r>
              <a:rPr lang="zh-CN" altLang="en-US" sz="2800" b="1" dirty="0" smtClean="0">
                <a:latin typeface="Arial Unicode MS"/>
                <a:cs typeface="Arial Unicode MS"/>
              </a:rPr>
              <a:t> </a:t>
            </a:r>
            <a:r>
              <a:rPr lang="en-US" altLang="zh-CN" sz="2800" b="1" dirty="0" smtClean="0">
                <a:latin typeface="Arial Unicode MS"/>
                <a:cs typeface="Arial Unicode MS"/>
              </a:rPr>
              <a:t>irrevocable</a:t>
            </a:r>
            <a:r>
              <a:rPr lang="en-US" altLang="zh-CN" sz="2800" b="1" dirty="0">
                <a:latin typeface="Arial Unicode MS"/>
                <a:cs typeface="Arial Unicode MS"/>
              </a:rPr>
              <a:t>, confirmed documentary credit</a:t>
            </a:r>
            <a:r>
              <a:rPr lang="en-US" altLang="zh-CN" sz="2800" b="1" dirty="0" smtClean="0">
                <a:latin typeface="Arial Unicode MS"/>
                <a:cs typeface="Arial Unicode MS"/>
              </a:rPr>
              <a:t>?</a:t>
            </a:r>
            <a:r>
              <a:rPr lang="zh-CN" altLang="zh-CN" sz="2000" b="1" dirty="0" smtClean="0">
                <a:latin typeface="Arial Unicode MS" pitchFamily="34" charset="-122"/>
                <a:ea typeface="Arial Unicode MS" pitchFamily="34" charset="-122"/>
                <a:cs typeface="Arial Unicode MS" pitchFamily="34" charset="-122"/>
              </a:rPr>
              <a:t>－</a:t>
            </a:r>
            <a:r>
              <a:rPr lang="en-US" altLang="zh-CN" sz="2800" dirty="0">
                <a:latin typeface="Arial Unicode MS" pitchFamily="34" charset="-122"/>
                <a:ea typeface="Arial Unicode MS" pitchFamily="34" charset="-122"/>
                <a:cs typeface="Arial Unicode MS" pitchFamily="34" charset="-122"/>
              </a:rPr>
              <a:t>The importer asks their </a:t>
            </a:r>
            <a:r>
              <a:rPr lang="en-US" altLang="zh-CN" sz="2800" dirty="0" smtClean="0">
                <a:latin typeface="Arial Unicode MS" pitchFamily="34" charset="-122"/>
                <a:ea typeface="Arial Unicode MS" pitchFamily="34" charset="-122"/>
                <a:cs typeface="Arial Unicode MS" pitchFamily="34" charset="-122"/>
              </a:rPr>
              <a:t>bank </a:t>
            </a:r>
            <a:r>
              <a:rPr lang="en-US" altLang="zh-CN" sz="2800" dirty="0">
                <a:latin typeface="Arial Unicode MS" pitchFamily="34" charset="-122"/>
                <a:ea typeface="Arial Unicode MS" pitchFamily="34" charset="-122"/>
                <a:cs typeface="Arial Unicode MS" pitchFamily="34" charset="-122"/>
              </a:rPr>
              <a:t>(issuing </a:t>
            </a:r>
            <a:r>
              <a:rPr lang="en-US" altLang="zh-CN" sz="2800" dirty="0" smtClean="0">
                <a:latin typeface="Arial Unicode MS" pitchFamily="34" charset="-122"/>
                <a:ea typeface="Arial Unicode MS" pitchFamily="34" charset="-122"/>
                <a:cs typeface="Arial Unicode MS" pitchFamily="34" charset="-122"/>
              </a:rPr>
              <a:t>bank) </a:t>
            </a:r>
            <a:r>
              <a:rPr lang="en-US" altLang="zh-CN" sz="2800" dirty="0">
                <a:latin typeface="Arial Unicode MS" pitchFamily="34" charset="-122"/>
                <a:ea typeface="Arial Unicode MS" pitchFamily="34" charset="-122"/>
                <a:cs typeface="Arial Unicode MS" pitchFamily="34" charset="-122"/>
              </a:rPr>
              <a:t>to issue </a:t>
            </a:r>
            <a:r>
              <a:rPr lang="en-US" altLang="zh-CN" sz="2800" dirty="0" smtClean="0">
                <a:latin typeface="Arial Unicode MS" pitchFamily="34" charset="-122"/>
                <a:ea typeface="Arial Unicode MS" pitchFamily="34" charset="-122"/>
                <a:cs typeface="Arial Unicode MS" pitchFamily="34" charset="-122"/>
              </a:rPr>
              <a:t>an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irrevocable </a:t>
            </a:r>
            <a:r>
              <a:rPr lang="en-US" altLang="zh-CN" sz="2800" dirty="0">
                <a:latin typeface="Arial Unicode MS" pitchFamily="34" charset="-122"/>
                <a:ea typeface="Arial Unicode MS" pitchFamily="34" charset="-122"/>
                <a:cs typeface="Arial Unicode MS" pitchFamily="34" charset="-122"/>
              </a:rPr>
              <a:t>credit and to request confirmation by another bank (confirming bank). And their </a:t>
            </a:r>
            <a:r>
              <a:rPr lang="en-US" altLang="zh-CN" sz="2800" dirty="0" smtClean="0">
                <a:latin typeface="Arial Unicode MS" pitchFamily="34" charset="-122"/>
                <a:ea typeface="Arial Unicode MS" pitchFamily="34" charset="-122"/>
                <a:cs typeface="Arial Unicode MS" pitchFamily="34" charset="-122"/>
              </a:rPr>
              <a:t>bank agrees.</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b="1" dirty="0" smtClean="0">
                <a:latin typeface="Arial Unicode MS"/>
                <a:cs typeface="Arial Unicode MS"/>
              </a:rPr>
              <a:t>   </a:t>
            </a:r>
            <a:r>
              <a:rPr lang="en-US" altLang="zh-CN" sz="2800" dirty="0" smtClean="0">
                <a:latin typeface="Arial Unicode MS"/>
                <a:cs typeface="Arial Unicode MS"/>
              </a:rPr>
              <a:t>- The issuing bank requests a bank (advising bank) to advise the beneficiary, the exporter, of the details. Meanwhile the advising bank is asked to confirm the credit. The advising bank agrees to this.</a:t>
            </a:r>
            <a:endParaRPr lang="zh-CN" altLang="zh-CN" sz="2800" dirty="0" smtClean="0">
              <a:latin typeface="Arial Unicode MS"/>
              <a:cs typeface="Arial Unicode MS"/>
            </a:endParaRPr>
          </a:p>
          <a:p>
            <a:pPr>
              <a:buNone/>
            </a:pPr>
            <a:endParaRPr lang="zh-CN" altLang="zh-CN" sz="2800" dirty="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a:t>
            </a:r>
            <a:endParaRPr lang="zh-CN" altLang="zh-CN" sz="2800" dirty="0">
              <a:latin typeface="Arial Unicode MS" pitchFamily="34" charset="-122"/>
              <a:ea typeface="Arial Unicode MS" pitchFamily="34" charset="-122"/>
              <a:cs typeface="Arial Unicode MS" pitchFamily="34" charset="-122"/>
            </a:endParaRPr>
          </a:p>
          <a:p>
            <a:pPr>
              <a:buNone/>
            </a:pPr>
            <a:endParaRPr lang="zh-CN" altLang="en-US" sz="2000" dirty="0"/>
          </a:p>
        </p:txBody>
      </p:sp>
    </p:spTree>
    <p:extLst>
      <p:ext uri="{BB962C8B-B14F-4D97-AF65-F5344CB8AC3E}">
        <p14:creationId xmlns:p14="http://schemas.microsoft.com/office/powerpoint/2010/main" val="14580541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274042"/>
          </a:xfrm>
        </p:spPr>
        <p:txBody>
          <a:bodyPr>
            <a:normAutofit fontScale="90000"/>
          </a:bodyPr>
          <a:lstStyle/>
          <a:p>
            <a:endParaRPr lang="zh-CN" altLang="en-US" dirty="0"/>
          </a:p>
        </p:txBody>
      </p:sp>
      <p:sp>
        <p:nvSpPr>
          <p:cNvPr id="3" name="内容占位符 2"/>
          <p:cNvSpPr>
            <a:spLocks noGrp="1"/>
          </p:cNvSpPr>
          <p:nvPr>
            <p:ph idx="1"/>
          </p:nvPr>
        </p:nvSpPr>
        <p:spPr>
          <a:xfrm>
            <a:off x="457200" y="692696"/>
            <a:ext cx="8229600" cy="5760640"/>
          </a:xfrm>
        </p:spPr>
        <p:txBody>
          <a:bodyPr>
            <a:normAutofit/>
          </a:bodyPr>
          <a:lstStyle/>
          <a:p>
            <a:pPr marL="0" indent="0">
              <a:buNone/>
            </a:pPr>
            <a:r>
              <a:rPr lang="en-US" altLang="zh-CN" sz="3000" dirty="0" smtClean="0">
                <a:latin typeface="Arial Unicode MS"/>
                <a:cs typeface="Arial Unicode MS"/>
              </a:rPr>
              <a:t>- The advising bank, now writes to or notifies </a:t>
            </a:r>
          </a:p>
          <a:p>
            <a:pPr marL="0" indent="0">
              <a:buNone/>
            </a:pPr>
            <a:r>
              <a:rPr lang="en-US" altLang="zh-CN" sz="3000" dirty="0" smtClean="0">
                <a:latin typeface="Arial Unicode MS"/>
                <a:cs typeface="Arial Unicode MS"/>
              </a:rPr>
              <a:t>    other means the beneficiary the details of the</a:t>
            </a:r>
          </a:p>
          <a:p>
            <a:pPr marL="0" indent="0">
              <a:buNone/>
            </a:pPr>
            <a:r>
              <a:rPr lang="en-US" altLang="zh-CN" sz="3000" dirty="0" smtClean="0">
                <a:latin typeface="Arial Unicode MS"/>
                <a:cs typeface="Arial Unicode MS"/>
              </a:rPr>
              <a:t>     credit.</a:t>
            </a:r>
          </a:p>
          <a:p>
            <a:pPr marL="0" indent="0">
              <a:buNone/>
            </a:pPr>
            <a:r>
              <a:rPr lang="zh-CN" altLang="zh-CN" sz="3000" dirty="0" smtClean="0">
                <a:latin typeface="Arial Unicode MS" pitchFamily="34" charset="-122"/>
                <a:ea typeface="Arial Unicode MS" pitchFamily="34" charset="-122"/>
                <a:cs typeface="Arial Unicode MS" pitchFamily="34" charset="-122"/>
              </a:rPr>
              <a:t>－</a:t>
            </a:r>
            <a:r>
              <a:rPr lang="en-US" altLang="zh-CN" sz="3000" dirty="0" smtClean="0">
                <a:latin typeface="Arial Unicode MS" pitchFamily="34" charset="-122"/>
                <a:ea typeface="Arial Unicode MS" pitchFamily="34" charset="-122"/>
                <a:cs typeface="Arial Unicode MS" pitchFamily="34" charset="-122"/>
              </a:rPr>
              <a:t>After consignment, the beneficiary obtains </a:t>
            </a:r>
          </a:p>
          <a:p>
            <a:pPr marL="0" indent="0">
              <a:buNone/>
            </a:pPr>
            <a:r>
              <a:rPr lang="en-US" altLang="zh-CN" sz="3000" dirty="0" smtClean="0">
                <a:latin typeface="Arial Unicode MS" pitchFamily="34" charset="-122"/>
                <a:ea typeface="Arial Unicode MS" pitchFamily="34" charset="-122"/>
                <a:cs typeface="Arial Unicode MS" pitchFamily="34" charset="-122"/>
              </a:rPr>
              <a:t>    the shipping documents and presents the </a:t>
            </a:r>
          </a:p>
          <a:p>
            <a:pPr marL="0" indent="0">
              <a:buNone/>
            </a:pPr>
            <a:r>
              <a:rPr lang="en-US" altLang="zh-CN" sz="3000" dirty="0" smtClean="0">
                <a:latin typeface="Arial Unicode MS" pitchFamily="34" charset="-122"/>
                <a:ea typeface="Arial Unicode MS" pitchFamily="34" charset="-122"/>
                <a:cs typeface="Arial Unicode MS" pitchFamily="34" charset="-122"/>
              </a:rPr>
              <a:t>    documents to the confirming bank through </a:t>
            </a:r>
          </a:p>
          <a:p>
            <a:pPr marL="0" indent="0">
              <a:buNone/>
            </a:pPr>
            <a:r>
              <a:rPr lang="en-US" altLang="zh-CN" sz="3000" dirty="0" smtClean="0">
                <a:latin typeface="Arial Unicode MS" pitchFamily="34" charset="-122"/>
                <a:ea typeface="Arial Unicode MS" pitchFamily="34" charset="-122"/>
                <a:cs typeface="Arial Unicode MS" pitchFamily="34" charset="-122"/>
              </a:rPr>
              <a:t>    their banker (presenting bank). Confirming </a:t>
            </a:r>
          </a:p>
          <a:p>
            <a:pPr marL="0" indent="0">
              <a:buNone/>
            </a:pPr>
            <a:r>
              <a:rPr lang="en-US" altLang="zh-CN" sz="3000" dirty="0" smtClean="0">
                <a:latin typeface="Arial Unicode MS" pitchFamily="34" charset="-122"/>
                <a:ea typeface="Arial Unicode MS" pitchFamily="34" charset="-122"/>
                <a:cs typeface="Arial Unicode MS" pitchFamily="34" charset="-122"/>
              </a:rPr>
              <a:t>    bank pays the beneficiary provided that the </a:t>
            </a:r>
          </a:p>
          <a:p>
            <a:pPr marL="0" indent="0">
              <a:buNone/>
            </a:pPr>
            <a:r>
              <a:rPr lang="en-US" altLang="zh-CN" sz="3000" dirty="0" smtClean="0">
                <a:latin typeface="Arial Unicode MS" pitchFamily="34" charset="-122"/>
                <a:ea typeface="Arial Unicode MS" pitchFamily="34" charset="-122"/>
                <a:cs typeface="Arial Unicode MS" pitchFamily="34" charset="-122"/>
              </a:rPr>
              <a:t>    documents are in full compliance with the </a:t>
            </a:r>
          </a:p>
          <a:p>
            <a:pPr marL="0" indent="0">
              <a:buNone/>
            </a:pPr>
            <a:r>
              <a:rPr lang="en-US" altLang="zh-CN" sz="3000" dirty="0" smtClean="0">
                <a:latin typeface="Arial Unicode MS" pitchFamily="34" charset="-122"/>
                <a:ea typeface="Arial Unicode MS" pitchFamily="34" charset="-122"/>
                <a:cs typeface="Arial Unicode MS" pitchFamily="34" charset="-122"/>
              </a:rPr>
              <a:t>    terms and conditions of the credit.</a:t>
            </a:r>
            <a:endParaRPr lang="zh-CN" altLang="zh-CN" sz="3000" dirty="0" smtClean="0">
              <a:latin typeface="Arial Unicode MS"/>
              <a:cs typeface="Arial Unicode MS"/>
            </a:endParaRPr>
          </a:p>
          <a:p>
            <a:pPr>
              <a:buNone/>
            </a:pP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76200" y="260648"/>
            <a:ext cx="7772400" cy="348952"/>
          </a:xfrm>
        </p:spPr>
        <p:txBody>
          <a:bodyPr>
            <a:normAutofit fontScale="90000"/>
          </a:bodyPr>
          <a:lstStyle/>
          <a:p>
            <a:endParaRPr kumimoji="1" lang="zh-CN" altLang="en-US" dirty="0"/>
          </a:p>
        </p:txBody>
      </p:sp>
      <p:sp>
        <p:nvSpPr>
          <p:cNvPr id="3" name="内容占位符 2"/>
          <p:cNvSpPr>
            <a:spLocks noGrp="1"/>
          </p:cNvSpPr>
          <p:nvPr>
            <p:ph idx="1"/>
          </p:nvPr>
        </p:nvSpPr>
        <p:spPr>
          <a:xfrm>
            <a:off x="457200" y="764704"/>
            <a:ext cx="8229600" cy="5361459"/>
          </a:xfrm>
        </p:spPr>
        <p:txBody>
          <a:bodyPr>
            <a:normAutofit/>
          </a:bodyPr>
          <a:lstStyle/>
          <a:p>
            <a:pPr marL="0" indent="0">
              <a:buNone/>
            </a:pPr>
            <a:r>
              <a:rPr lang="zh-CN" altLang="en-US" sz="2000" b="1" dirty="0" smtClean="0">
                <a:latin typeface="Arial Unicode MS"/>
                <a:cs typeface="Arial Unicode MS"/>
              </a:rPr>
              <a:t>  </a:t>
            </a:r>
            <a:endParaRPr lang="zh-CN" altLang="zh-CN" sz="2800" dirty="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a:t>
            </a:r>
            <a:r>
              <a:rPr lang="zh-CN" altLang="zh-CN" sz="2800" dirty="0" smtClean="0">
                <a:latin typeface="Arial Unicode MS" pitchFamily="34" charset="-122"/>
                <a:ea typeface="Arial Unicode MS" pitchFamily="34" charset="-122"/>
                <a:cs typeface="Arial Unicode MS" pitchFamily="34" charset="-122"/>
              </a:rPr>
              <a:t>－</a:t>
            </a:r>
            <a:r>
              <a:rPr lang="en-US" altLang="zh-CN" sz="2800" dirty="0">
                <a:latin typeface="Arial Unicode MS" pitchFamily="34" charset="-122"/>
                <a:ea typeface="Arial Unicode MS" pitchFamily="34" charset="-122"/>
                <a:cs typeface="Arial Unicode MS" pitchFamily="34" charset="-122"/>
              </a:rPr>
              <a:t>The confirming bank sends the documents to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the </a:t>
            </a:r>
            <a:r>
              <a:rPr lang="en-US" altLang="zh-CN" sz="2800" dirty="0">
                <a:latin typeface="Arial Unicode MS" pitchFamily="34" charset="-122"/>
                <a:ea typeface="Arial Unicode MS" pitchFamily="34" charset="-122"/>
                <a:cs typeface="Arial Unicode MS" pitchFamily="34" charset="-122"/>
              </a:rPr>
              <a:t>issuing bank and gets reimbursement </a:t>
            </a:r>
            <a:r>
              <a:rPr lang="en-US" altLang="zh-CN" sz="2800" dirty="0" smtClean="0">
                <a:latin typeface="Arial Unicode MS" pitchFamily="34" charset="-122"/>
                <a:ea typeface="Arial Unicode MS" pitchFamily="34" charset="-122"/>
                <a:cs typeface="Arial Unicode MS" pitchFamily="34" charset="-122"/>
              </a:rPr>
              <a:t>from</a:t>
            </a:r>
          </a:p>
          <a:p>
            <a:pPr marL="0" indent="0">
              <a:buNone/>
            </a:pPr>
            <a:r>
              <a:rPr lang="en-US" altLang="zh-CN"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the bank.</a:t>
            </a:r>
            <a:endParaRPr lang="zh-CN" altLang="zh-CN" sz="2800" dirty="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a:t>
            </a:r>
            <a:r>
              <a:rPr lang="zh-CN" altLang="zh-CN" sz="2800" dirty="0" smtClean="0">
                <a:latin typeface="Arial Unicode MS" pitchFamily="34" charset="-122"/>
                <a:ea typeface="Arial Unicode MS" pitchFamily="34" charset="-122"/>
                <a:cs typeface="Arial Unicode MS" pitchFamily="34" charset="-122"/>
              </a:rPr>
              <a:t>－</a:t>
            </a:r>
            <a:r>
              <a:rPr lang="en-US" altLang="zh-CN" sz="2800" dirty="0">
                <a:latin typeface="Arial Unicode MS" pitchFamily="34" charset="-122"/>
                <a:ea typeface="Arial Unicode MS" pitchFamily="34" charset="-122"/>
                <a:cs typeface="Arial Unicode MS" pitchFamily="34" charset="-122"/>
              </a:rPr>
              <a:t>The issuing bank settles the payment with the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importer</a:t>
            </a:r>
            <a:r>
              <a:rPr lang="en-US" altLang="zh-CN" sz="2800" dirty="0">
                <a:latin typeface="Arial Unicode MS" pitchFamily="34" charset="-122"/>
                <a:ea typeface="Arial Unicode MS" pitchFamily="34" charset="-122"/>
                <a:cs typeface="Arial Unicode MS" pitchFamily="34" charset="-122"/>
              </a:rPr>
              <a:t>, and then the importer is given the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documents </a:t>
            </a:r>
            <a:r>
              <a:rPr lang="en-US" altLang="zh-CN" sz="2800" dirty="0">
                <a:latin typeface="Arial Unicode MS" pitchFamily="34" charset="-122"/>
                <a:ea typeface="Arial Unicode MS" pitchFamily="34" charset="-122"/>
                <a:cs typeface="Arial Unicode MS" pitchFamily="34" charset="-122"/>
              </a:rPr>
              <a:t>for taken delivery of the goods.</a:t>
            </a:r>
            <a:endParaRPr lang="zh-CN" altLang="zh-CN" sz="2800" dirty="0">
              <a:latin typeface="Arial Unicode MS" pitchFamily="34" charset="-122"/>
              <a:ea typeface="Arial Unicode MS" pitchFamily="34" charset="-122"/>
              <a:cs typeface="Arial Unicode MS" pitchFamily="34" charset="-122"/>
            </a:endParaRPr>
          </a:p>
          <a:p>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2309795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Arial Unicode MS" pitchFamily="34" charset="-122"/>
                <a:ea typeface="Arial Unicode MS" pitchFamily="34" charset="-122"/>
                <a:cs typeface="Arial Unicode MS" pitchFamily="34" charset="-122"/>
              </a:rPr>
              <a:t>Vocabulary in Context</a:t>
            </a:r>
            <a:endParaRPr kumimoji="1" lang="zh-CN" altLang="en-US" b="1" dirty="0"/>
          </a:p>
        </p:txBody>
      </p:sp>
      <p:sp>
        <p:nvSpPr>
          <p:cNvPr id="3" name="内容占位符 2"/>
          <p:cNvSpPr>
            <a:spLocks noGrp="1"/>
          </p:cNvSpPr>
          <p:nvPr>
            <p:ph idx="1"/>
          </p:nvPr>
        </p:nvSpPr>
        <p:spPr/>
        <p:txBody>
          <a:bodyPr/>
          <a:lstStyle/>
          <a:p>
            <a:pPr marL="0" indent="0">
              <a:buNone/>
            </a:pPr>
            <a:r>
              <a:rPr lang="en-US" altLang="zh-CN" sz="2800" dirty="0">
                <a:latin typeface="Arial Unicode MS"/>
                <a:cs typeface="Arial Unicode MS"/>
              </a:rPr>
              <a:t>1. International settlement has evolved from cash settlement to non-cash settlement; from </a:t>
            </a:r>
            <a:r>
              <a:rPr lang="en-US" altLang="zh-CN" sz="2800" dirty="0" smtClean="0">
                <a:latin typeface="Arial Unicode MS"/>
                <a:cs typeface="Arial Unicode MS"/>
              </a:rPr>
              <a:t>direct </a:t>
            </a:r>
            <a:r>
              <a:rPr lang="en-US" altLang="zh-CN" sz="2800" dirty="0">
                <a:latin typeface="Arial Unicode MS"/>
                <a:cs typeface="Arial Unicode MS"/>
              </a:rPr>
              <a:t>payment made between international traders to payment effected through a </a:t>
            </a:r>
            <a:r>
              <a:rPr lang="en-US" altLang="zh-CN" sz="2800" dirty="0" smtClean="0">
                <a:latin typeface="Arial Unicode MS"/>
                <a:cs typeface="Arial Unicode MS"/>
              </a:rPr>
              <a:t>financial </a:t>
            </a:r>
            <a:r>
              <a:rPr lang="en-US" altLang="zh-CN" sz="2800" i="1" dirty="0">
                <a:latin typeface="Arial Unicode MS"/>
                <a:cs typeface="Arial Unicode MS"/>
              </a:rPr>
              <a:t>intermediary</a:t>
            </a:r>
            <a:r>
              <a:rPr lang="en-US" altLang="zh-CN" sz="2800" dirty="0">
                <a:latin typeface="Arial Unicode MS"/>
                <a:cs typeface="Arial Unicode MS"/>
              </a:rPr>
              <a:t>.</a:t>
            </a:r>
            <a:endParaRPr lang="zh-CN" altLang="zh-CN" sz="2800" dirty="0">
              <a:latin typeface="Arial Unicode MS"/>
              <a:cs typeface="Arial Unicode MS"/>
            </a:endParaRPr>
          </a:p>
          <a:p>
            <a:pPr marL="0" indent="0">
              <a:buNone/>
            </a:pPr>
            <a:r>
              <a:rPr lang="en-US" altLang="zh-CN" sz="2800" dirty="0">
                <a:latin typeface="Arial Unicode MS"/>
                <a:cs typeface="Arial Unicode MS"/>
              </a:rPr>
              <a:t>International settlement has evolved from cash settlement to non-cash settlement; from </a:t>
            </a:r>
            <a:r>
              <a:rPr lang="en-US" altLang="zh-CN" sz="2800" dirty="0" smtClean="0">
                <a:latin typeface="Arial Unicode MS"/>
                <a:cs typeface="Arial Unicode MS"/>
              </a:rPr>
              <a:t>direct </a:t>
            </a:r>
            <a:r>
              <a:rPr lang="en-US" altLang="zh-CN" sz="2800" dirty="0">
                <a:latin typeface="Arial Unicode MS"/>
                <a:cs typeface="Arial Unicode MS"/>
              </a:rPr>
              <a:t>payment made between international traders to payment effected through a </a:t>
            </a:r>
            <a:r>
              <a:rPr lang="en-US" altLang="zh-CN" sz="2800" dirty="0" smtClean="0">
                <a:latin typeface="Arial Unicode MS"/>
                <a:cs typeface="Arial Unicode MS"/>
              </a:rPr>
              <a:t>financial </a:t>
            </a:r>
            <a:r>
              <a:rPr lang="en-US" altLang="zh-CN" sz="2800" b="1" dirty="0" smtClean="0">
                <a:solidFill>
                  <a:srgbClr val="FF0000"/>
                </a:solidFill>
                <a:latin typeface="Arial Unicode MS"/>
                <a:cs typeface="Arial Unicode MS"/>
              </a:rPr>
              <a:t>agency</a:t>
            </a:r>
            <a:r>
              <a:rPr lang="en-US" altLang="zh-CN" sz="2800" b="1" dirty="0" smtClean="0">
                <a:latin typeface="Arial Unicode MS"/>
                <a:cs typeface="Arial Unicode MS"/>
              </a:rPr>
              <a:t>.</a:t>
            </a:r>
            <a:endParaRPr lang="zh-CN" altLang="zh-CN" sz="2800" b="1" dirty="0">
              <a:latin typeface="Arial Unicode MS"/>
              <a:cs typeface="Arial Unicode MS"/>
            </a:endParaRPr>
          </a:p>
          <a:p>
            <a:pPr marL="0" indent="0">
              <a:buNone/>
            </a:pPr>
            <a:endParaRPr lang="zh-CN" altLang="en-US" sz="2000" dirty="0"/>
          </a:p>
        </p:txBody>
      </p:sp>
    </p:spTree>
    <p:extLst>
      <p:ext uri="{BB962C8B-B14F-4D97-AF65-F5344CB8AC3E}">
        <p14:creationId xmlns:p14="http://schemas.microsoft.com/office/powerpoint/2010/main" val="74314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b="1" dirty="0" smtClean="0">
                <a:latin typeface="Arial Unicode MS" pitchFamily="34" charset="-122"/>
                <a:ea typeface="Arial Unicode MS" pitchFamily="34" charset="-122"/>
                <a:cs typeface="Arial Unicode MS" pitchFamily="34" charset="-122"/>
              </a:rPr>
              <a:t>Cues</a:t>
            </a:r>
            <a:r>
              <a:rPr lang="en-US" altLang="zh-CN"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for the case discussion</a:t>
            </a:r>
          </a:p>
          <a:p>
            <a:pPr marL="514350" indent="-514350">
              <a:buAutoNum type="arabicPeriod"/>
            </a:pPr>
            <a:r>
              <a:rPr lang="en-US" altLang="zh-CN" sz="2800" dirty="0" smtClean="0">
                <a:latin typeface="Arial Unicode MS" pitchFamily="34" charset="-122"/>
                <a:ea typeface="Arial Unicode MS" pitchFamily="34" charset="-122"/>
                <a:cs typeface="Arial Unicode MS" pitchFamily="34" charset="-122"/>
              </a:rPr>
              <a:t>Possible </a:t>
            </a:r>
            <a:r>
              <a:rPr lang="en-US" altLang="zh-CN" sz="2800" dirty="0">
                <a:latin typeface="Arial Unicode MS" pitchFamily="34" charset="-122"/>
                <a:ea typeface="Arial Unicode MS" pitchFamily="34" charset="-122"/>
                <a:cs typeface="Arial Unicode MS" pitchFamily="34" charset="-122"/>
              </a:rPr>
              <a:t>reasons for </a:t>
            </a:r>
            <a:r>
              <a:rPr lang="en-US" altLang="zh-CN" sz="2800" dirty="0" smtClean="0">
                <a:latin typeface="Arial Unicode MS" pitchFamily="34" charset="-122"/>
                <a:ea typeface="Arial Unicode MS" pitchFamily="34" charset="-122"/>
                <a:cs typeface="Arial Unicode MS" pitchFamily="34" charset="-122"/>
              </a:rPr>
              <a:t>choosing </a:t>
            </a:r>
            <a:r>
              <a:rPr lang="en-US" altLang="zh-CN" sz="2800" dirty="0">
                <a:latin typeface="Arial Unicode MS" pitchFamily="34" charset="-122"/>
                <a:ea typeface="Arial Unicode MS" pitchFamily="34" charset="-122"/>
                <a:cs typeface="Arial Unicode MS" pitchFamily="34" charset="-122"/>
              </a:rPr>
              <a:t>the letter of </a:t>
            </a:r>
            <a:r>
              <a:rPr lang="en-US" altLang="zh-CN" sz="2800" dirty="0" smtClean="0">
                <a:latin typeface="Arial Unicode MS" pitchFamily="34" charset="-122"/>
                <a:ea typeface="Arial Unicode MS" pitchFamily="34" charset="-122"/>
                <a:cs typeface="Arial Unicode MS" pitchFamily="34" charset="-122"/>
              </a:rPr>
              <a:t>credit</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-Risk </a:t>
            </a:r>
            <a:r>
              <a:rPr lang="en-US" altLang="zh-CN" sz="2800" dirty="0">
                <a:latin typeface="Arial Unicode MS" pitchFamily="34" charset="-122"/>
                <a:ea typeface="Arial Unicode MS" pitchFamily="34" charset="-122"/>
                <a:cs typeface="Arial Unicode MS" pitchFamily="34" charset="-122"/>
              </a:rPr>
              <a:t>of default </a:t>
            </a:r>
            <a:endParaRPr lang="en-US" altLang="zh-CN" sz="2800" dirty="0" smtClean="0">
              <a:latin typeface="Arial Unicode MS" pitchFamily="34" charset="-122"/>
              <a:ea typeface="Arial Unicode MS" pitchFamily="34" charset="-122"/>
              <a:cs typeface="Arial Unicode MS" pitchFamily="34" charset="-122"/>
            </a:endParaRPr>
          </a:p>
          <a:p>
            <a:pPr marL="514350" indent="-514350">
              <a:buNone/>
            </a:pPr>
            <a:r>
              <a:rPr lang="en-US" altLang="zh-CN" sz="2800" dirty="0" smtClean="0">
                <a:latin typeface="Arial Unicode MS" pitchFamily="34" charset="-122"/>
                <a:ea typeface="Arial Unicode MS" pitchFamily="34" charset="-122"/>
                <a:cs typeface="Arial Unicode MS" pitchFamily="34" charset="-122"/>
              </a:rPr>
              <a:t>     - Keen competition</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-Uncertainty </a:t>
            </a:r>
            <a:r>
              <a:rPr lang="en-US" altLang="zh-CN" sz="2800" dirty="0">
                <a:latin typeface="Arial Unicode MS" pitchFamily="34" charset="-122"/>
                <a:ea typeface="Arial Unicode MS" pitchFamily="34" charset="-122"/>
                <a:cs typeface="Arial Unicode MS" pitchFamily="34" charset="-122"/>
              </a:rPr>
              <a:t>of </a:t>
            </a:r>
            <a:r>
              <a:rPr lang="en-US" altLang="zh-CN" sz="2800" dirty="0" smtClean="0">
                <a:latin typeface="Arial Unicode MS" pitchFamily="34" charset="-122"/>
                <a:ea typeface="Arial Unicode MS" pitchFamily="34" charset="-122"/>
                <a:cs typeface="Arial Unicode MS" pitchFamily="34" charset="-122"/>
              </a:rPr>
              <a:t>foreign exchange </a:t>
            </a:r>
            <a:r>
              <a:rPr lang="en-US" altLang="zh-CN" dirty="0" smtClean="0">
                <a:latin typeface="Arial Unicode MS" pitchFamily="34" charset="-122"/>
                <a:ea typeface="Arial Unicode MS" pitchFamily="34" charset="-122"/>
                <a:cs typeface="Arial Unicode MS" pitchFamily="34" charset="-122"/>
              </a:rPr>
              <a:t/>
            </a:r>
            <a:br>
              <a:rPr lang="en-US" altLang="zh-CN" dirty="0" smtClean="0">
                <a:latin typeface="Arial Unicode MS" pitchFamily="34" charset="-122"/>
                <a:ea typeface="Arial Unicode MS" pitchFamily="34" charset="-122"/>
                <a:cs typeface="Arial Unicode MS" pitchFamily="34" charset="-122"/>
              </a:rPr>
            </a:br>
            <a:r>
              <a:rPr lang="en-US" altLang="zh-CN" dirty="0" smtClean="0">
                <a:latin typeface="Arial Unicode MS" pitchFamily="34" charset="-122"/>
                <a:ea typeface="Arial Unicode MS" pitchFamily="34" charset="-122"/>
                <a:cs typeface="Arial Unicode MS" pitchFamily="34" charset="-122"/>
              </a:rPr>
              <a:t>-</a:t>
            </a:r>
            <a:r>
              <a:rPr lang="en-US" altLang="zh-CN" sz="2800" dirty="0">
                <a:latin typeface="Arial Unicode MS" pitchFamily="34" charset="-122"/>
                <a:ea typeface="Arial Unicode MS" pitchFamily="34" charset="-122"/>
                <a:cs typeface="Arial Unicode MS" pitchFamily="34" charset="-122"/>
              </a:rPr>
              <a:t>Systematic risk</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lstStyle/>
          <a:p>
            <a:pPr marL="0" indent="0">
              <a:buNone/>
            </a:pPr>
            <a:r>
              <a:rPr lang="en-US" altLang="zh-CN" sz="2000" b="1" dirty="0" smtClean="0">
                <a:latin typeface="Arial Unicode MS"/>
                <a:cs typeface="Arial Unicode MS"/>
              </a:rPr>
              <a:t> </a:t>
            </a:r>
            <a:r>
              <a:rPr lang="en-US" altLang="zh-CN" sz="2800" dirty="0" smtClean="0">
                <a:latin typeface="Arial Unicode MS"/>
                <a:cs typeface="Arial Unicode MS"/>
              </a:rPr>
              <a:t>2</a:t>
            </a:r>
            <a:r>
              <a:rPr lang="en-US" altLang="zh-CN" sz="2800" dirty="0">
                <a:latin typeface="Arial Unicode MS"/>
                <a:cs typeface="Arial Unicode MS"/>
              </a:rPr>
              <a:t>. There are two typical kinds of bill, namely, the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demand </a:t>
            </a:r>
            <a:r>
              <a:rPr lang="en-US" altLang="zh-CN" sz="2800" dirty="0">
                <a:latin typeface="Arial Unicode MS"/>
                <a:cs typeface="Arial Unicode MS"/>
              </a:rPr>
              <a:t>bill and the </a:t>
            </a:r>
            <a:r>
              <a:rPr lang="en-US" altLang="zh-CN" sz="2800" i="1" dirty="0" err="1">
                <a:latin typeface="Arial Unicode MS"/>
                <a:cs typeface="Arial Unicode MS"/>
              </a:rPr>
              <a:t>usance</a:t>
            </a:r>
            <a:r>
              <a:rPr lang="en-US" altLang="zh-CN" sz="2800" dirty="0">
                <a:latin typeface="Arial Unicode MS"/>
                <a:cs typeface="Arial Unicode MS"/>
              </a:rPr>
              <a:t> bill.</a:t>
            </a:r>
            <a:endParaRPr lang="zh-CN" altLang="zh-CN" sz="2800" dirty="0">
              <a:latin typeface="Arial Unicode MS"/>
              <a:cs typeface="Arial Unicode MS"/>
            </a:endParaRPr>
          </a:p>
          <a:p>
            <a:pPr marL="0" indent="0">
              <a:buNone/>
            </a:pPr>
            <a:r>
              <a:rPr lang="en-US" altLang="zh-CN" sz="2800" dirty="0" smtClean="0">
                <a:latin typeface="Arial Unicode MS"/>
                <a:cs typeface="Arial Unicode MS"/>
              </a:rPr>
              <a:t>    There </a:t>
            </a:r>
            <a:r>
              <a:rPr lang="en-US" altLang="zh-CN" sz="2800" dirty="0">
                <a:latin typeface="Arial Unicode MS"/>
                <a:cs typeface="Arial Unicode MS"/>
              </a:rPr>
              <a:t>are two typical kinds of bill, namely, the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demand </a:t>
            </a:r>
            <a:r>
              <a:rPr lang="en-US" altLang="zh-CN" sz="2800" dirty="0">
                <a:latin typeface="Arial Unicode MS"/>
                <a:cs typeface="Arial Unicode MS"/>
              </a:rPr>
              <a:t>bill and </a:t>
            </a:r>
            <a:r>
              <a:rPr lang="en-US" altLang="zh-CN" sz="2800" dirty="0" smtClean="0">
                <a:latin typeface="Arial Unicode MS"/>
                <a:cs typeface="Arial Unicode MS"/>
              </a:rPr>
              <a:t>the</a:t>
            </a:r>
            <a:r>
              <a:rPr lang="en-US" altLang="zh-CN" sz="2800" i="1" dirty="0">
                <a:latin typeface="Arial Unicode MS"/>
                <a:cs typeface="Arial Unicode MS"/>
              </a:rPr>
              <a:t> </a:t>
            </a:r>
            <a:r>
              <a:rPr lang="en-US" altLang="zh-CN" sz="2800" b="1" dirty="0" smtClean="0">
                <a:solidFill>
                  <a:srgbClr val="FF0000"/>
                </a:solidFill>
                <a:latin typeface="Arial Unicode MS"/>
                <a:cs typeface="Arial Unicode MS"/>
              </a:rPr>
              <a:t>time</a:t>
            </a:r>
            <a:r>
              <a:rPr lang="en-US" altLang="zh-CN" sz="2800" i="1" dirty="0" smtClean="0">
                <a:solidFill>
                  <a:srgbClr val="FF0000"/>
                </a:solidFill>
                <a:latin typeface="Arial Unicode MS"/>
                <a:cs typeface="Arial Unicode MS"/>
              </a:rPr>
              <a:t> </a:t>
            </a:r>
            <a:r>
              <a:rPr lang="en-US" altLang="zh-CN" sz="2800" dirty="0">
                <a:latin typeface="Arial Unicode MS"/>
                <a:cs typeface="Arial Unicode MS"/>
              </a:rPr>
              <a:t>bill.</a:t>
            </a:r>
            <a:endParaRPr lang="zh-CN" altLang="zh-CN" sz="2800" dirty="0">
              <a:latin typeface="Arial Unicode MS"/>
              <a:cs typeface="Arial Unicode MS"/>
            </a:endParaRPr>
          </a:p>
          <a:p>
            <a:endParaRPr kumimoji="1" lang="zh-CN" altLang="en-US" sz="2800" dirty="0"/>
          </a:p>
        </p:txBody>
      </p:sp>
    </p:spTree>
    <p:extLst>
      <p:ext uri="{BB962C8B-B14F-4D97-AF65-F5344CB8AC3E}">
        <p14:creationId xmlns:p14="http://schemas.microsoft.com/office/powerpoint/2010/main" val="30384059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467544" y="1628800"/>
            <a:ext cx="8229600" cy="4525963"/>
          </a:xfrm>
        </p:spPr>
        <p:txBody>
          <a:bodyPr>
            <a:normAutofit/>
          </a:bodyPr>
          <a:lstStyle/>
          <a:p>
            <a:pPr marL="0" indent="0">
              <a:buNone/>
            </a:pPr>
            <a:r>
              <a:rPr lang="en-US" altLang="zh-CN" sz="2800" dirty="0">
                <a:latin typeface="Arial Unicode MS"/>
                <a:cs typeface="Arial Unicode MS"/>
              </a:rPr>
              <a:t>3. As the maker of a promissory note is the </a:t>
            </a:r>
            <a:r>
              <a:rPr lang="en-US" altLang="zh-CN" sz="2800" dirty="0" smtClean="0">
                <a:latin typeface="Arial Unicode MS"/>
                <a:cs typeface="Arial Unicode MS"/>
              </a:rPr>
              <a:t>person</a:t>
            </a:r>
          </a:p>
          <a:p>
            <a:pPr marL="0" indent="0">
              <a:buNone/>
            </a:pPr>
            <a:r>
              <a:rPr lang="en-US" altLang="zh-CN" sz="2800" dirty="0" smtClean="0">
                <a:latin typeface="Arial Unicode MS"/>
                <a:cs typeface="Arial Unicode MS"/>
              </a:rPr>
              <a:t>   </a:t>
            </a:r>
            <a:r>
              <a:rPr lang="en-US" altLang="zh-CN" sz="2800" dirty="0">
                <a:latin typeface="Arial Unicode MS"/>
                <a:cs typeface="Arial Unicode MS"/>
              </a:rPr>
              <a:t>primarily liable on it, there can be no </a:t>
            </a:r>
            <a:r>
              <a:rPr lang="en-US" altLang="zh-CN" sz="2800" i="1" dirty="0" smtClean="0">
                <a:latin typeface="Arial Unicode MS"/>
                <a:cs typeface="Arial Unicode MS"/>
              </a:rPr>
              <a:t>acceptance</a:t>
            </a:r>
            <a:r>
              <a:rPr lang="en-US" altLang="zh-CN" sz="2800" i="1" dirty="0">
                <a:latin typeface="Arial Unicode MS"/>
                <a:cs typeface="Arial Unicode MS"/>
              </a:rPr>
              <a:t>.</a:t>
            </a:r>
            <a:endParaRPr lang="zh-CN" altLang="zh-CN" sz="2800" dirty="0">
              <a:latin typeface="Arial Unicode MS"/>
              <a:cs typeface="Arial Unicode MS"/>
            </a:endParaRPr>
          </a:p>
          <a:p>
            <a:pPr marL="0" indent="0">
              <a:buNone/>
            </a:pPr>
            <a:r>
              <a:rPr lang="en-US" altLang="zh-CN" sz="2800" dirty="0" smtClean="0">
                <a:latin typeface="Arial Unicode MS"/>
                <a:cs typeface="Arial Unicode MS"/>
              </a:rPr>
              <a:t>   As </a:t>
            </a:r>
            <a:r>
              <a:rPr lang="en-US" altLang="zh-CN" sz="2800" dirty="0">
                <a:latin typeface="Arial Unicode MS"/>
                <a:cs typeface="Arial Unicode MS"/>
              </a:rPr>
              <a:t>the maker of a promissory note is the person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primarily </a:t>
            </a:r>
            <a:r>
              <a:rPr lang="en-US" altLang="zh-CN" sz="2800" dirty="0">
                <a:latin typeface="Arial Unicode MS"/>
                <a:cs typeface="Arial Unicode MS"/>
              </a:rPr>
              <a:t>liable on it, there can be no</a:t>
            </a:r>
            <a:r>
              <a:rPr lang="en-US" altLang="zh-CN" sz="2800" i="1" dirty="0">
                <a:solidFill>
                  <a:srgbClr val="FF0000"/>
                </a:solidFill>
                <a:latin typeface="Arial Unicode MS"/>
                <a:cs typeface="Arial Unicode MS"/>
              </a:rPr>
              <a:t> </a:t>
            </a:r>
            <a:r>
              <a:rPr lang="en-US" altLang="zh-CN" sz="2800" b="1" dirty="0" smtClean="0">
                <a:solidFill>
                  <a:srgbClr val="FF0000"/>
                </a:solidFill>
                <a:latin typeface="Arial Unicode MS"/>
                <a:cs typeface="Arial Unicode MS"/>
              </a:rPr>
              <a:t>promise to </a:t>
            </a:r>
          </a:p>
          <a:p>
            <a:pPr marL="0" indent="0">
              <a:buNone/>
            </a:pPr>
            <a:r>
              <a:rPr lang="en-US" altLang="zh-CN" sz="2800" b="1" dirty="0">
                <a:solidFill>
                  <a:srgbClr val="FF0000"/>
                </a:solidFill>
                <a:latin typeface="Arial Unicode MS"/>
                <a:cs typeface="Arial Unicode MS"/>
              </a:rPr>
              <a:t> </a:t>
            </a:r>
            <a:r>
              <a:rPr lang="en-US" altLang="zh-CN" sz="2800" b="1" dirty="0" smtClean="0">
                <a:solidFill>
                  <a:srgbClr val="FF0000"/>
                </a:solidFill>
                <a:latin typeface="Arial Unicode MS"/>
                <a:cs typeface="Arial Unicode MS"/>
              </a:rPr>
              <a:t>  </a:t>
            </a:r>
            <a:r>
              <a:rPr lang="en-US" altLang="zh-CN" sz="2800" b="1" dirty="0" smtClean="0">
                <a:solidFill>
                  <a:srgbClr val="FF0000"/>
                </a:solidFill>
                <a:latin typeface="Arial Unicode MS"/>
                <a:cs typeface="Arial Unicode MS"/>
              </a:rPr>
              <a:t>pay</a:t>
            </a:r>
            <a:r>
              <a:rPr lang="en-US" altLang="zh-CN" sz="2800" b="1" dirty="0" smtClean="0">
                <a:latin typeface="Arial Unicode MS"/>
                <a:cs typeface="Arial Unicode MS"/>
              </a:rPr>
              <a:t>.</a:t>
            </a:r>
            <a:endParaRPr lang="zh-CN" altLang="zh-CN" sz="2800" b="1" dirty="0">
              <a:latin typeface="Arial Unicode MS"/>
              <a:cs typeface="Arial Unicode MS"/>
            </a:endParaRPr>
          </a:p>
          <a:p>
            <a:endParaRPr kumimoji="1" lang="zh-CN" altLang="en-US" sz="2800" dirty="0"/>
          </a:p>
        </p:txBody>
      </p:sp>
    </p:spTree>
    <p:extLst>
      <p:ext uri="{BB962C8B-B14F-4D97-AF65-F5344CB8AC3E}">
        <p14:creationId xmlns:p14="http://schemas.microsoft.com/office/powerpoint/2010/main" val="3396183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lstStyle/>
          <a:p>
            <a:pPr marL="0" indent="0">
              <a:buNone/>
            </a:pPr>
            <a:r>
              <a:rPr lang="en-US" altLang="zh-CN" sz="2800" dirty="0" smtClean="0">
                <a:latin typeface="Arial Unicode MS"/>
                <a:cs typeface="Arial Unicode MS"/>
              </a:rPr>
              <a:t>4.The </a:t>
            </a:r>
            <a:r>
              <a:rPr lang="en-US" altLang="zh-CN" sz="2800" dirty="0" err="1">
                <a:latin typeface="Arial Unicode MS"/>
                <a:cs typeface="Arial Unicode MS"/>
              </a:rPr>
              <a:t>traveler’scheque</a:t>
            </a:r>
            <a:r>
              <a:rPr lang="en-US" altLang="zh-CN" sz="2800" dirty="0">
                <a:latin typeface="Arial Unicode MS"/>
                <a:cs typeface="Arial Unicode MS"/>
              </a:rPr>
              <a:t> is a draft of a bank or </a:t>
            </a:r>
            <a:r>
              <a:rPr lang="en-US" altLang="zh-CN" sz="2800" dirty="0" smtClean="0">
                <a:latin typeface="Arial Unicode MS"/>
                <a:cs typeface="Arial Unicode MS"/>
              </a:rPr>
              <a:t>travel</a:t>
            </a:r>
          </a:p>
          <a:p>
            <a:pPr marL="0" indent="0">
              <a:buNone/>
            </a:pPr>
            <a:r>
              <a:rPr lang="en-US" altLang="zh-CN" sz="2800" dirty="0" smtClean="0">
                <a:latin typeface="Arial Unicode MS"/>
                <a:cs typeface="Arial Unicode MS"/>
              </a:rPr>
              <a:t>   </a:t>
            </a:r>
            <a:r>
              <a:rPr lang="en-US" altLang="zh-CN" sz="2800" dirty="0">
                <a:latin typeface="Arial Unicode MS"/>
                <a:cs typeface="Arial Unicode MS"/>
              </a:rPr>
              <a:t>agency which is </a:t>
            </a:r>
            <a:r>
              <a:rPr lang="en-US" altLang="zh-CN" sz="2800" i="1" dirty="0">
                <a:latin typeface="Arial Unicode MS"/>
                <a:cs typeface="Arial Unicode MS"/>
              </a:rPr>
              <a:t>self-identifying </a:t>
            </a:r>
            <a:r>
              <a:rPr lang="en-US" altLang="zh-CN" sz="2800" dirty="0">
                <a:latin typeface="Arial Unicode MS"/>
                <a:cs typeface="Arial Unicode MS"/>
              </a:rPr>
              <a:t>and </a:t>
            </a:r>
            <a:r>
              <a:rPr lang="en-US" altLang="zh-CN" sz="2800" dirty="0" smtClean="0">
                <a:latin typeface="Arial Unicode MS"/>
                <a:cs typeface="Arial Unicode MS"/>
              </a:rPr>
              <a:t>may </a:t>
            </a:r>
            <a:r>
              <a:rPr lang="en-US" altLang="zh-CN" sz="2800" dirty="0">
                <a:latin typeface="Arial Unicode MS"/>
                <a:cs typeface="Arial Unicode MS"/>
              </a:rPr>
              <a:t>be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cashed </a:t>
            </a:r>
            <a:r>
              <a:rPr lang="en-US" altLang="zh-CN" sz="2800" dirty="0">
                <a:latin typeface="Arial Unicode MS"/>
                <a:cs typeface="Arial Unicode MS"/>
              </a:rPr>
              <a:t>at banks, hotels and etc., either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throughout </a:t>
            </a:r>
            <a:r>
              <a:rPr lang="en-US" altLang="zh-CN" sz="2800" dirty="0">
                <a:latin typeface="Arial Unicode MS"/>
                <a:cs typeface="Arial Unicode MS"/>
              </a:rPr>
              <a:t>the world or in particular </a:t>
            </a:r>
            <a:r>
              <a:rPr lang="en-US" altLang="zh-CN" sz="2800" dirty="0" smtClean="0">
                <a:latin typeface="Arial Unicode MS"/>
                <a:cs typeface="Arial Unicode MS"/>
              </a:rPr>
              <a:t>areas </a:t>
            </a:r>
            <a:r>
              <a:rPr lang="en-US" altLang="zh-CN" sz="2800" dirty="0">
                <a:latin typeface="Arial Unicode MS"/>
                <a:cs typeface="Arial Unicode MS"/>
              </a:rPr>
              <a:t>only.</a:t>
            </a:r>
            <a:endParaRPr lang="zh-CN" altLang="zh-CN" sz="2800" dirty="0">
              <a:latin typeface="Arial Unicode MS"/>
              <a:cs typeface="Arial Unicode MS"/>
            </a:endParaRPr>
          </a:p>
          <a:p>
            <a:pPr marL="0" indent="0">
              <a:buNone/>
            </a:pPr>
            <a:r>
              <a:rPr lang="en-US" altLang="zh-CN" sz="2800" dirty="0" smtClean="0">
                <a:latin typeface="Arial Unicode MS"/>
                <a:cs typeface="Arial Unicode MS"/>
              </a:rPr>
              <a:t>   The </a:t>
            </a:r>
            <a:r>
              <a:rPr lang="en-US" altLang="zh-CN" sz="2800" dirty="0" err="1">
                <a:latin typeface="Arial Unicode MS"/>
                <a:cs typeface="Arial Unicode MS"/>
              </a:rPr>
              <a:t>traveler’scheque</a:t>
            </a:r>
            <a:r>
              <a:rPr lang="en-US" altLang="zh-CN" sz="2800" dirty="0">
                <a:latin typeface="Arial Unicode MS"/>
                <a:cs typeface="Arial Unicode MS"/>
              </a:rPr>
              <a:t> is a draft of a bank or </a:t>
            </a:r>
            <a:r>
              <a:rPr lang="en-US" altLang="zh-CN" sz="2800" dirty="0" smtClean="0">
                <a:latin typeface="Arial Unicode MS"/>
                <a:cs typeface="Arial Unicode MS"/>
              </a:rPr>
              <a:t>travel</a:t>
            </a:r>
          </a:p>
          <a:p>
            <a:pPr marL="0" indent="0">
              <a:buNone/>
            </a:pPr>
            <a:r>
              <a:rPr lang="en-US" altLang="zh-CN" sz="2800" dirty="0" smtClean="0">
                <a:latin typeface="Arial Unicode MS"/>
                <a:cs typeface="Arial Unicode MS"/>
              </a:rPr>
              <a:t>    </a:t>
            </a:r>
            <a:r>
              <a:rPr lang="en-US" altLang="zh-CN" sz="2800" dirty="0">
                <a:latin typeface="Arial Unicode MS"/>
                <a:cs typeface="Arial Unicode MS"/>
              </a:rPr>
              <a:t>agency which </a:t>
            </a:r>
            <a:r>
              <a:rPr lang="en-US" altLang="zh-CN" sz="2800" dirty="0" smtClean="0">
                <a:latin typeface="Arial Unicode MS"/>
                <a:cs typeface="Arial Unicode MS"/>
              </a:rPr>
              <a:t>is </a:t>
            </a:r>
            <a:r>
              <a:rPr lang="en-US" altLang="zh-CN" sz="2800" b="1" dirty="0" smtClean="0">
                <a:solidFill>
                  <a:srgbClr val="FF0000"/>
                </a:solidFill>
                <a:latin typeface="Arial Unicode MS"/>
                <a:cs typeface="Arial Unicode MS"/>
              </a:rPr>
              <a:t>self-affirming</a:t>
            </a:r>
            <a:r>
              <a:rPr lang="en-US" altLang="zh-CN" sz="2800" i="1" dirty="0" smtClean="0">
                <a:solidFill>
                  <a:srgbClr val="FF0000"/>
                </a:solidFill>
                <a:latin typeface="Arial Unicode MS"/>
                <a:cs typeface="Arial Unicode MS"/>
              </a:rPr>
              <a:t> </a:t>
            </a:r>
            <a:r>
              <a:rPr lang="en-US" altLang="zh-CN" sz="2800" dirty="0" smtClean="0">
                <a:latin typeface="Arial Unicode MS"/>
                <a:cs typeface="Arial Unicode MS"/>
              </a:rPr>
              <a:t>and may </a:t>
            </a:r>
            <a:r>
              <a:rPr lang="en-US" altLang="zh-CN" sz="2800" dirty="0">
                <a:latin typeface="Arial Unicode MS"/>
                <a:cs typeface="Arial Unicode MS"/>
              </a:rPr>
              <a:t>be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cashed </a:t>
            </a:r>
            <a:r>
              <a:rPr lang="en-US" altLang="zh-CN" sz="2800" dirty="0">
                <a:latin typeface="Arial Unicode MS"/>
                <a:cs typeface="Arial Unicode MS"/>
              </a:rPr>
              <a:t>at banks, hotels and etc., either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throughout </a:t>
            </a:r>
            <a:r>
              <a:rPr lang="en-US" altLang="zh-CN" sz="2800" dirty="0">
                <a:latin typeface="Arial Unicode MS"/>
                <a:cs typeface="Arial Unicode MS"/>
              </a:rPr>
              <a:t>the world or in particular </a:t>
            </a:r>
            <a:r>
              <a:rPr lang="en-US" altLang="zh-CN" sz="2800" dirty="0" smtClean="0">
                <a:latin typeface="Arial Unicode MS"/>
                <a:cs typeface="Arial Unicode MS"/>
              </a:rPr>
              <a:t>areas </a:t>
            </a:r>
            <a:r>
              <a:rPr lang="en-US" altLang="zh-CN" sz="2800" dirty="0">
                <a:latin typeface="Arial Unicode MS"/>
                <a:cs typeface="Arial Unicode MS"/>
              </a:rPr>
              <a:t>only.</a:t>
            </a:r>
            <a:endParaRPr lang="zh-CN" altLang="zh-CN" sz="2800" dirty="0">
              <a:latin typeface="Arial Unicode MS"/>
              <a:cs typeface="Arial Unicode MS"/>
            </a:endParaRPr>
          </a:p>
          <a:p>
            <a:endParaRPr kumimoji="1" lang="zh-CN" altLang="en-US" dirty="0"/>
          </a:p>
        </p:txBody>
      </p:sp>
    </p:spTree>
    <p:extLst>
      <p:ext uri="{BB962C8B-B14F-4D97-AF65-F5344CB8AC3E}">
        <p14:creationId xmlns:p14="http://schemas.microsoft.com/office/powerpoint/2010/main" val="326438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normAutofit/>
          </a:bodyPr>
          <a:lstStyle/>
          <a:p>
            <a:pPr marL="0" indent="0">
              <a:buNone/>
            </a:pPr>
            <a:r>
              <a:rPr lang="en-US" altLang="zh-CN" sz="2800" dirty="0">
                <a:latin typeface="Arial Unicode MS"/>
                <a:cs typeface="Arial Unicode MS"/>
              </a:rPr>
              <a:t>5. A bill of lading acts as </a:t>
            </a:r>
            <a:r>
              <a:rPr lang="en-US" altLang="zh-CN" sz="2800" i="1" dirty="0">
                <a:latin typeface="Arial Unicode MS"/>
                <a:cs typeface="Arial Unicode MS"/>
              </a:rPr>
              <a:t>a title to goods</a:t>
            </a:r>
            <a:r>
              <a:rPr lang="en-US" altLang="zh-CN" sz="2800" dirty="0">
                <a:latin typeface="Arial Unicode MS"/>
                <a:cs typeface="Arial Unicode MS"/>
              </a:rPr>
              <a:t> being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shipped</a:t>
            </a:r>
            <a:r>
              <a:rPr lang="en-US" altLang="zh-CN" sz="2800" dirty="0">
                <a:latin typeface="Arial Unicode MS"/>
                <a:cs typeface="Arial Unicode MS"/>
              </a:rPr>
              <a:t>.</a:t>
            </a:r>
            <a:endParaRPr lang="zh-CN" altLang="zh-CN" sz="2800" dirty="0">
              <a:latin typeface="Arial Unicode MS"/>
              <a:cs typeface="Arial Unicode MS"/>
            </a:endParaRPr>
          </a:p>
          <a:p>
            <a:pPr marL="0" indent="0">
              <a:buNone/>
            </a:pPr>
            <a:r>
              <a:rPr lang="en-US" altLang="zh-CN" sz="2800" dirty="0" smtClean="0">
                <a:latin typeface="Arial Unicode MS"/>
                <a:cs typeface="Arial Unicode MS"/>
              </a:rPr>
              <a:t>    A </a:t>
            </a:r>
            <a:r>
              <a:rPr lang="en-US" altLang="zh-CN" sz="2800" dirty="0">
                <a:latin typeface="Arial Unicode MS"/>
                <a:cs typeface="Arial Unicode MS"/>
              </a:rPr>
              <a:t>bill of lading acts as </a:t>
            </a:r>
            <a:r>
              <a:rPr lang="en-US" altLang="zh-CN" sz="2800" b="1" dirty="0" smtClean="0">
                <a:solidFill>
                  <a:srgbClr val="FF0000"/>
                </a:solidFill>
                <a:latin typeface="Arial Unicode MS"/>
                <a:cs typeface="Arial Unicode MS"/>
              </a:rPr>
              <a:t>a legal right to goods</a:t>
            </a:r>
            <a:r>
              <a:rPr lang="en-US" altLang="zh-CN" sz="2800" b="1" dirty="0" smtClean="0">
                <a:solidFill>
                  <a:srgbClr val="FF0000"/>
                </a:solidFill>
                <a:latin typeface="Arial Unicode MS"/>
                <a:cs typeface="Arial Unicode MS"/>
              </a:rPr>
              <a:t> </a:t>
            </a:r>
          </a:p>
          <a:p>
            <a:pPr marL="0" indent="0">
              <a:buNone/>
            </a:pPr>
            <a:r>
              <a:rPr lang="en-US" altLang="zh-CN" sz="2800" b="1" dirty="0">
                <a:solidFill>
                  <a:srgbClr val="FF0000"/>
                </a:solidFill>
                <a:latin typeface="Arial Unicode MS"/>
                <a:cs typeface="Arial Unicode MS"/>
              </a:rPr>
              <a:t> </a:t>
            </a:r>
            <a:r>
              <a:rPr lang="en-US" altLang="zh-CN" sz="2800" b="1" dirty="0" smtClean="0">
                <a:solidFill>
                  <a:srgbClr val="FF0000"/>
                </a:solidFill>
                <a:latin typeface="Arial Unicode MS"/>
                <a:cs typeface="Arial Unicode MS"/>
              </a:rPr>
              <a:t>   </a:t>
            </a:r>
            <a:r>
              <a:rPr lang="en-US" altLang="zh-CN" sz="2800" dirty="0" smtClean="0">
                <a:latin typeface="Arial Unicode MS"/>
                <a:cs typeface="Arial Unicode MS"/>
              </a:rPr>
              <a:t>being shipped</a:t>
            </a:r>
            <a:r>
              <a:rPr lang="en-US" altLang="zh-CN" sz="2800" dirty="0">
                <a:latin typeface="Arial Unicode MS"/>
                <a:cs typeface="Arial Unicode MS"/>
              </a:rPr>
              <a:t>.</a:t>
            </a:r>
            <a:endParaRPr lang="zh-CN" altLang="zh-CN" sz="2800" dirty="0">
              <a:latin typeface="Arial Unicode MS"/>
              <a:cs typeface="Arial Unicode MS"/>
            </a:endParaRPr>
          </a:p>
          <a:p>
            <a:pPr marL="0" indent="0">
              <a:buNone/>
            </a:pPr>
            <a:endParaRPr kumimoji="1" lang="zh-CN" altLang="en-US" sz="2800" dirty="0"/>
          </a:p>
        </p:txBody>
      </p:sp>
    </p:spTree>
    <p:extLst>
      <p:ext uri="{BB962C8B-B14F-4D97-AF65-F5344CB8AC3E}">
        <p14:creationId xmlns:p14="http://schemas.microsoft.com/office/powerpoint/2010/main" val="40299291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normAutofit/>
          </a:bodyPr>
          <a:lstStyle/>
          <a:p>
            <a:pPr marL="0" indent="0">
              <a:buNone/>
            </a:pPr>
            <a:r>
              <a:rPr lang="en-US" altLang="zh-CN" sz="2800" dirty="0" smtClean="0">
                <a:latin typeface="Arial Unicode MS"/>
                <a:cs typeface="Arial Unicode MS"/>
              </a:rPr>
              <a:t>6. Under an open account payment method, title to</a:t>
            </a:r>
          </a:p>
          <a:p>
            <a:pPr marL="0" indent="0">
              <a:buNone/>
            </a:pPr>
            <a:r>
              <a:rPr lang="en-US" altLang="zh-CN" sz="2800" dirty="0" smtClean="0">
                <a:latin typeface="Arial Unicode MS"/>
                <a:cs typeface="Arial Unicode MS"/>
              </a:rPr>
              <a:t>    the goods usually passes from the seller to the </a:t>
            </a:r>
          </a:p>
          <a:p>
            <a:pPr marL="0" indent="0">
              <a:buNone/>
            </a:pPr>
            <a:r>
              <a:rPr lang="en-US" altLang="zh-CN" sz="2800" dirty="0" smtClean="0">
                <a:latin typeface="Arial Unicode MS"/>
                <a:cs typeface="Arial Unicode MS"/>
              </a:rPr>
              <a:t>    buyer prior to payment and subjects the seller to</a:t>
            </a:r>
          </a:p>
          <a:p>
            <a:pPr marL="0" indent="0">
              <a:buNone/>
            </a:pPr>
            <a:r>
              <a:rPr lang="en-US" altLang="zh-CN" sz="2800" dirty="0" smtClean="0">
                <a:latin typeface="Arial Unicode MS"/>
                <a:cs typeface="Arial Unicode MS"/>
              </a:rPr>
              <a:t>    risk of </a:t>
            </a:r>
            <a:r>
              <a:rPr lang="en-US" altLang="zh-CN" sz="2800" i="1" dirty="0" smtClean="0">
                <a:latin typeface="Arial Unicode MS"/>
                <a:cs typeface="Arial Unicode MS"/>
              </a:rPr>
              <a:t>default </a:t>
            </a:r>
            <a:r>
              <a:rPr lang="en-US" altLang="zh-CN" sz="2800" dirty="0" smtClean="0">
                <a:latin typeface="Arial Unicode MS"/>
                <a:cs typeface="Arial Unicode MS"/>
              </a:rPr>
              <a:t>by the buyer.</a:t>
            </a:r>
            <a:endParaRPr lang="en-US" altLang="zh-CN" sz="2800" dirty="0">
              <a:latin typeface="Arial Unicode MS"/>
              <a:cs typeface="Arial Unicode MS"/>
            </a:endParaRPr>
          </a:p>
          <a:p>
            <a:pPr marL="0" indent="0">
              <a:buNone/>
            </a:pPr>
            <a:r>
              <a:rPr lang="en-US" altLang="zh-CN" sz="2800" dirty="0" smtClean="0">
                <a:latin typeface="Arial Unicode MS"/>
                <a:cs typeface="Arial Unicode MS"/>
              </a:rPr>
              <a:t>    Under an open account payment method, title to</a:t>
            </a:r>
          </a:p>
          <a:p>
            <a:pPr marL="0" indent="0">
              <a:buNone/>
            </a:pPr>
            <a:r>
              <a:rPr lang="en-US" altLang="zh-CN" sz="2800" dirty="0" smtClean="0">
                <a:latin typeface="Arial Unicode MS"/>
                <a:cs typeface="Arial Unicode MS"/>
              </a:rPr>
              <a:t>     the goods usually passes from the seller to the </a:t>
            </a:r>
          </a:p>
          <a:p>
            <a:pPr marL="0" indent="0">
              <a:buNone/>
            </a:pPr>
            <a:r>
              <a:rPr lang="en-US" altLang="zh-CN" sz="2800" dirty="0" smtClean="0">
                <a:latin typeface="Arial Unicode MS"/>
                <a:cs typeface="Arial Unicode MS"/>
              </a:rPr>
              <a:t>    buyer prior to payment and subjects the seller to</a:t>
            </a:r>
          </a:p>
          <a:p>
            <a:pPr marL="0" indent="0">
              <a:buNone/>
            </a:pPr>
            <a:r>
              <a:rPr lang="en-US" altLang="zh-CN" sz="2800" dirty="0" smtClean="0">
                <a:latin typeface="Arial Unicode MS"/>
                <a:cs typeface="Arial Unicode MS"/>
              </a:rPr>
              <a:t>    risk of</a:t>
            </a:r>
            <a:r>
              <a:rPr lang="en-US" altLang="zh-CN" sz="2800" i="1" dirty="0">
                <a:latin typeface="Arial Unicode MS"/>
                <a:cs typeface="Arial Unicode MS"/>
              </a:rPr>
              <a:t> </a:t>
            </a:r>
            <a:r>
              <a:rPr lang="en-US" altLang="zh-CN" sz="2800" b="1" dirty="0" smtClean="0">
                <a:solidFill>
                  <a:srgbClr val="FF0000"/>
                </a:solidFill>
                <a:latin typeface="Arial Unicode MS"/>
                <a:cs typeface="Arial Unicode MS"/>
              </a:rPr>
              <a:t>nonperformance </a:t>
            </a:r>
            <a:r>
              <a:rPr lang="en-US" altLang="zh-CN" sz="2800" dirty="0" smtClean="0">
                <a:latin typeface="Arial Unicode MS"/>
                <a:cs typeface="Arial Unicode MS"/>
              </a:rPr>
              <a:t>by the buyer.</a:t>
            </a:r>
            <a:endParaRPr lang="zh-CN" altLang="zh-CN" sz="2800" dirty="0" smtClean="0">
              <a:latin typeface="Arial Unicode MS"/>
              <a:cs typeface="Arial Unicode MS"/>
            </a:endParaRPr>
          </a:p>
          <a:p>
            <a:endParaRPr kumimoji="1" lang="zh-CN" altLang="en-US" sz="2800" dirty="0"/>
          </a:p>
        </p:txBody>
      </p:sp>
    </p:spTree>
    <p:extLst>
      <p:ext uri="{BB962C8B-B14F-4D97-AF65-F5344CB8AC3E}">
        <p14:creationId xmlns:p14="http://schemas.microsoft.com/office/powerpoint/2010/main" val="21323178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lstStyle/>
          <a:p>
            <a:pPr marL="0" indent="0">
              <a:buNone/>
            </a:pPr>
            <a:r>
              <a:rPr lang="en-US" altLang="zh-CN" sz="2800" dirty="0">
                <a:latin typeface="Arial Unicode MS"/>
                <a:cs typeface="Arial Unicode MS"/>
              </a:rPr>
              <a:t>7. Ultimately, the draft will be debited to either the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appropriate </a:t>
            </a:r>
            <a:r>
              <a:rPr lang="en-US" altLang="zh-CN" sz="2800" i="1" dirty="0" err="1" smtClean="0">
                <a:latin typeface="Arial Unicode MS"/>
                <a:cs typeface="Arial Unicode MS"/>
              </a:rPr>
              <a:t>nostro</a:t>
            </a:r>
            <a:r>
              <a:rPr lang="en-US" altLang="zh-CN" sz="2800" i="1" dirty="0" smtClean="0">
                <a:latin typeface="Arial Unicode MS"/>
                <a:cs typeface="Arial Unicode MS"/>
              </a:rPr>
              <a:t> </a:t>
            </a:r>
            <a:r>
              <a:rPr lang="en-US" altLang="zh-CN" sz="2800" dirty="0" smtClean="0">
                <a:latin typeface="Arial Unicode MS"/>
                <a:cs typeface="Arial Unicode MS"/>
              </a:rPr>
              <a:t>account</a:t>
            </a:r>
            <a:r>
              <a:rPr lang="en-US" altLang="zh-CN" sz="2800" dirty="0">
                <a:latin typeface="Arial Unicode MS"/>
                <a:cs typeface="Arial Unicode MS"/>
              </a:rPr>
              <a:t>.</a:t>
            </a:r>
            <a:endParaRPr lang="zh-CN" altLang="zh-CN" sz="2800" dirty="0">
              <a:latin typeface="Arial Unicode MS"/>
              <a:cs typeface="Arial Unicode MS"/>
            </a:endParaRPr>
          </a:p>
          <a:p>
            <a:pPr marL="0" indent="0">
              <a:buNone/>
            </a:pPr>
            <a:r>
              <a:rPr lang="en-US" altLang="zh-CN" sz="2800" dirty="0" smtClean="0">
                <a:latin typeface="Arial Unicode MS"/>
                <a:cs typeface="Arial Unicode MS"/>
              </a:rPr>
              <a:t>    Ultimately</a:t>
            </a:r>
            <a:r>
              <a:rPr lang="en-US" altLang="zh-CN" sz="2800" dirty="0">
                <a:latin typeface="Arial Unicode MS"/>
                <a:cs typeface="Arial Unicode MS"/>
              </a:rPr>
              <a:t>, the draft will be debited to either </a:t>
            </a:r>
            <a:r>
              <a:rPr lang="en-US" altLang="zh-CN" sz="2800" dirty="0" smtClean="0">
                <a:latin typeface="Arial Unicode MS"/>
                <a:cs typeface="Arial Unicode MS"/>
              </a:rPr>
              <a:t>the</a:t>
            </a:r>
          </a:p>
          <a:p>
            <a:pPr marL="0" indent="0">
              <a:buNone/>
            </a:pPr>
            <a:r>
              <a:rPr lang="en-US" altLang="zh-CN" sz="2800" dirty="0" smtClean="0">
                <a:latin typeface="Arial Unicode MS"/>
                <a:cs typeface="Arial Unicode MS"/>
              </a:rPr>
              <a:t>    </a:t>
            </a:r>
            <a:r>
              <a:rPr lang="en-US" altLang="zh-CN" sz="2800" dirty="0" smtClean="0">
                <a:latin typeface="Arial Unicode MS"/>
                <a:cs typeface="Arial Unicode MS"/>
              </a:rPr>
              <a:t>appropriate</a:t>
            </a:r>
            <a:r>
              <a:rPr lang="en-US" altLang="zh-CN" sz="2800" b="1" dirty="0" smtClean="0">
                <a:latin typeface="Arial Unicode MS"/>
                <a:cs typeface="Arial Unicode MS"/>
              </a:rPr>
              <a:t> </a:t>
            </a:r>
            <a:r>
              <a:rPr lang="en-US" altLang="zh-CN" sz="2800" dirty="0" smtClean="0">
                <a:solidFill>
                  <a:srgbClr val="FF0000"/>
                </a:solidFill>
                <a:latin typeface="Arial Unicode MS"/>
                <a:cs typeface="Arial Unicode MS"/>
              </a:rPr>
              <a:t>account in the corresponding bank</a:t>
            </a:r>
            <a:r>
              <a:rPr lang="en-US" altLang="zh-CN" sz="2800" dirty="0" smtClean="0">
                <a:latin typeface="Arial Unicode MS"/>
                <a:cs typeface="Arial Unicode MS"/>
              </a:rPr>
              <a:t>.</a:t>
            </a:r>
            <a:endParaRPr kumimoji="1" lang="zh-CN" altLang="en-US" dirty="0"/>
          </a:p>
        </p:txBody>
      </p:sp>
    </p:spTree>
    <p:extLst>
      <p:ext uri="{BB962C8B-B14F-4D97-AF65-F5344CB8AC3E}">
        <p14:creationId xmlns:p14="http://schemas.microsoft.com/office/powerpoint/2010/main" val="6838436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normAutofit/>
          </a:bodyPr>
          <a:lstStyle/>
          <a:p>
            <a:pPr marL="0" indent="0">
              <a:buNone/>
            </a:pPr>
            <a:r>
              <a:rPr lang="en-US" altLang="zh-CN" sz="2800" dirty="0">
                <a:latin typeface="Arial Unicode MS"/>
                <a:cs typeface="Arial Unicode MS"/>
              </a:rPr>
              <a:t>8. It may also be defined as the </a:t>
            </a:r>
            <a:r>
              <a:rPr lang="en-US" altLang="zh-CN" sz="2800" i="1" dirty="0">
                <a:latin typeface="Arial Unicode MS"/>
                <a:cs typeface="Arial Unicode MS"/>
              </a:rPr>
              <a:t>irrevocable</a:t>
            </a:r>
            <a:r>
              <a:rPr lang="en-US" altLang="zh-CN" sz="2800" dirty="0">
                <a:latin typeface="Arial Unicode MS"/>
                <a:cs typeface="Arial Unicode MS"/>
              </a:rPr>
              <a:t> obligation of a bank to pay a sum of </a:t>
            </a:r>
            <a:r>
              <a:rPr lang="en-US" altLang="zh-CN" sz="2800" dirty="0" smtClean="0">
                <a:latin typeface="Arial Unicode MS"/>
                <a:cs typeface="Arial Unicode MS"/>
              </a:rPr>
              <a:t>money in </a:t>
            </a:r>
            <a:r>
              <a:rPr lang="en-US" altLang="zh-CN" sz="2800" dirty="0">
                <a:latin typeface="Arial Unicode MS"/>
                <a:cs typeface="Arial Unicode MS"/>
              </a:rPr>
              <a:t>the event of non-performance of a contract by the principal.</a:t>
            </a:r>
            <a:endParaRPr lang="zh-CN" altLang="zh-CN" sz="2800" dirty="0">
              <a:latin typeface="Arial Unicode MS"/>
              <a:cs typeface="Arial Unicode MS"/>
            </a:endParaRPr>
          </a:p>
          <a:p>
            <a:pPr marL="0" indent="0">
              <a:buNone/>
            </a:pPr>
            <a:r>
              <a:rPr lang="en-US" altLang="zh-CN" sz="2800" dirty="0" smtClean="0">
                <a:latin typeface="Arial Unicode MS"/>
                <a:cs typeface="Arial Unicode MS"/>
              </a:rPr>
              <a:t>It </a:t>
            </a:r>
            <a:r>
              <a:rPr lang="en-US" altLang="zh-CN" sz="2800" dirty="0">
                <a:latin typeface="Arial Unicode MS"/>
                <a:cs typeface="Arial Unicode MS"/>
              </a:rPr>
              <a:t>may also be defined as </a:t>
            </a:r>
            <a:r>
              <a:rPr lang="en-US" altLang="zh-CN" sz="2800" dirty="0" smtClean="0">
                <a:latin typeface="Arial Unicode MS"/>
                <a:cs typeface="Arial Unicode MS"/>
              </a:rPr>
              <a:t>the </a:t>
            </a:r>
            <a:r>
              <a:rPr lang="en-US" altLang="zh-CN" sz="2800" i="1" dirty="0" smtClean="0">
                <a:solidFill>
                  <a:srgbClr val="FF0000"/>
                </a:solidFill>
                <a:latin typeface="Arial Unicode MS"/>
                <a:cs typeface="Arial Unicode MS"/>
              </a:rPr>
              <a:t>irreversible</a:t>
            </a:r>
            <a:r>
              <a:rPr lang="en-US" altLang="zh-CN" sz="2800" dirty="0" smtClean="0">
                <a:latin typeface="Arial Unicode MS"/>
                <a:cs typeface="Arial Unicode MS"/>
              </a:rPr>
              <a:t> obligation </a:t>
            </a:r>
            <a:r>
              <a:rPr lang="en-US" altLang="zh-CN" sz="2800" dirty="0">
                <a:latin typeface="Arial Unicode MS"/>
                <a:cs typeface="Arial Unicode MS"/>
              </a:rPr>
              <a:t>of a bank to pay a sum of money </a:t>
            </a:r>
            <a:r>
              <a:rPr lang="en-US" altLang="zh-CN" sz="2800" dirty="0" smtClean="0">
                <a:latin typeface="Arial Unicode MS"/>
                <a:cs typeface="Arial Unicode MS"/>
              </a:rPr>
              <a:t>in </a:t>
            </a:r>
            <a:r>
              <a:rPr lang="en-US" altLang="zh-CN" sz="2800" dirty="0">
                <a:latin typeface="Arial Unicode MS"/>
                <a:cs typeface="Arial Unicode MS"/>
              </a:rPr>
              <a:t>the event of non-performance of a contract by the principal.</a:t>
            </a:r>
            <a:endParaRPr lang="zh-CN" altLang="zh-CN" sz="2800" dirty="0">
              <a:latin typeface="Arial Unicode MS"/>
              <a:cs typeface="Arial Unicode MS"/>
            </a:endParaRPr>
          </a:p>
          <a:p>
            <a:endParaRPr kumimoji="1" lang="zh-CN" altLang="en-US" sz="2800" dirty="0"/>
          </a:p>
        </p:txBody>
      </p:sp>
    </p:spTree>
    <p:extLst>
      <p:ext uri="{BB962C8B-B14F-4D97-AF65-F5344CB8AC3E}">
        <p14:creationId xmlns:p14="http://schemas.microsoft.com/office/powerpoint/2010/main" val="16642940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539552" y="1556792"/>
            <a:ext cx="8229600" cy="4525963"/>
          </a:xfrm>
        </p:spPr>
        <p:txBody>
          <a:bodyPr>
            <a:normAutofit/>
          </a:bodyPr>
          <a:lstStyle/>
          <a:p>
            <a:pPr marL="0" indent="0">
              <a:buNone/>
            </a:pPr>
            <a:r>
              <a:rPr lang="en-US" altLang="zh-CN" sz="2800" dirty="0">
                <a:latin typeface="Arial Unicode MS"/>
                <a:cs typeface="Arial Unicode MS"/>
              </a:rPr>
              <a:t>9. The issuing bank requests a bank to advise </a:t>
            </a:r>
            <a:r>
              <a:rPr lang="en-US" altLang="zh-CN" sz="2800" dirty="0" smtClean="0">
                <a:latin typeface="Arial Unicode MS"/>
                <a:cs typeface="Arial Unicode MS"/>
              </a:rPr>
              <a:t>the</a:t>
            </a:r>
          </a:p>
          <a:p>
            <a:pPr marL="0" indent="0">
              <a:buNone/>
            </a:pPr>
            <a:r>
              <a:rPr lang="en-US" altLang="zh-CN" sz="2800" dirty="0" smtClean="0">
                <a:latin typeface="Arial Unicode MS"/>
                <a:cs typeface="Arial Unicode MS"/>
              </a:rPr>
              <a:t>    </a:t>
            </a:r>
            <a:r>
              <a:rPr lang="en-US" altLang="zh-CN" sz="2800" dirty="0">
                <a:latin typeface="Arial Unicode MS"/>
                <a:cs typeface="Arial Unicode MS"/>
              </a:rPr>
              <a:t>beneficiary, the exporter, of the </a:t>
            </a:r>
            <a:r>
              <a:rPr lang="en-US" altLang="zh-CN" sz="2800" dirty="0" smtClean="0">
                <a:latin typeface="Arial Unicode MS"/>
                <a:cs typeface="Arial Unicode MS"/>
              </a:rPr>
              <a:t>details</a:t>
            </a:r>
            <a:r>
              <a:rPr lang="en-US" altLang="zh-CN" sz="2800" dirty="0">
                <a:latin typeface="Arial Unicode MS"/>
                <a:cs typeface="Arial Unicode MS"/>
              </a:rPr>
              <a:t>.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Meanwhile </a:t>
            </a:r>
            <a:r>
              <a:rPr lang="en-US" altLang="zh-CN" sz="2800" dirty="0">
                <a:latin typeface="Arial Unicode MS"/>
                <a:cs typeface="Arial Unicode MS"/>
              </a:rPr>
              <a:t>the advising bank is asked to</a:t>
            </a:r>
            <a:r>
              <a:rPr lang="en-US" altLang="zh-CN" sz="2800" i="1" dirty="0">
                <a:latin typeface="Arial Unicode MS"/>
                <a:cs typeface="Arial Unicode MS"/>
              </a:rPr>
              <a:t> </a:t>
            </a:r>
            <a:r>
              <a:rPr lang="en-US" altLang="zh-CN" sz="2800" i="1" dirty="0" smtClean="0">
                <a:latin typeface="Arial Unicode MS"/>
                <a:cs typeface="Arial Unicode MS"/>
              </a:rPr>
              <a:t>confirm</a:t>
            </a:r>
          </a:p>
          <a:p>
            <a:pPr marL="0" indent="0">
              <a:buNone/>
            </a:pPr>
            <a:r>
              <a:rPr lang="en-US" altLang="zh-CN" sz="2800" i="1" dirty="0" smtClean="0">
                <a:latin typeface="Arial Unicode MS"/>
                <a:cs typeface="Arial Unicode MS"/>
              </a:rPr>
              <a:t>   </a:t>
            </a:r>
            <a:r>
              <a:rPr lang="en-US" altLang="zh-CN" sz="2800" dirty="0" smtClean="0">
                <a:latin typeface="Arial Unicode MS"/>
                <a:cs typeface="Arial Unicode MS"/>
              </a:rPr>
              <a:t> </a:t>
            </a:r>
            <a:r>
              <a:rPr lang="en-US" altLang="zh-CN" sz="2800" dirty="0">
                <a:latin typeface="Arial Unicode MS"/>
                <a:cs typeface="Arial Unicode MS"/>
              </a:rPr>
              <a:t>the credit.</a:t>
            </a:r>
            <a:endParaRPr lang="zh-CN" altLang="zh-CN" sz="2800" dirty="0">
              <a:latin typeface="Arial Unicode MS"/>
              <a:cs typeface="Arial Unicode MS"/>
            </a:endParaRPr>
          </a:p>
          <a:p>
            <a:pPr marL="0" indent="0">
              <a:buNone/>
            </a:pPr>
            <a:r>
              <a:rPr lang="en-US" altLang="zh-CN" sz="2800" dirty="0" smtClean="0">
                <a:latin typeface="Arial Unicode MS"/>
                <a:cs typeface="Arial Unicode MS"/>
              </a:rPr>
              <a:t>    The </a:t>
            </a:r>
            <a:r>
              <a:rPr lang="en-US" altLang="zh-CN" sz="2800" dirty="0">
                <a:latin typeface="Arial Unicode MS"/>
                <a:cs typeface="Arial Unicode MS"/>
              </a:rPr>
              <a:t>issuing bank requests a bank to advise the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beneficiary</a:t>
            </a:r>
            <a:r>
              <a:rPr lang="en-US" altLang="zh-CN" sz="2800" dirty="0">
                <a:latin typeface="Arial Unicode MS"/>
                <a:cs typeface="Arial Unicode MS"/>
              </a:rPr>
              <a:t>, the exporter, of the </a:t>
            </a:r>
            <a:r>
              <a:rPr lang="en-US" altLang="zh-CN" sz="2800" dirty="0" smtClean="0">
                <a:latin typeface="Arial Unicode MS"/>
                <a:cs typeface="Arial Unicode MS"/>
              </a:rPr>
              <a:t>details</a:t>
            </a:r>
            <a:r>
              <a:rPr lang="en-US" altLang="zh-CN" sz="2800" dirty="0">
                <a:latin typeface="Arial Unicode MS"/>
                <a:cs typeface="Arial Unicode MS"/>
              </a:rPr>
              <a:t>.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Meanwhile </a:t>
            </a:r>
            <a:r>
              <a:rPr lang="en-US" altLang="zh-CN" sz="2800" dirty="0">
                <a:latin typeface="Arial Unicode MS"/>
                <a:cs typeface="Arial Unicode MS"/>
              </a:rPr>
              <a:t>the advising bank is asked </a:t>
            </a:r>
            <a:r>
              <a:rPr lang="en-US" altLang="zh-CN" sz="2800" dirty="0" smtClean="0">
                <a:latin typeface="Arial Unicode MS"/>
                <a:cs typeface="Arial Unicode MS"/>
              </a:rPr>
              <a:t>to </a:t>
            </a:r>
            <a:r>
              <a:rPr lang="en-US" altLang="zh-CN" sz="2800" b="1" dirty="0" smtClean="0">
                <a:solidFill>
                  <a:srgbClr val="FF0000"/>
                </a:solidFill>
                <a:latin typeface="Arial Unicode MS"/>
                <a:cs typeface="Arial Unicode MS"/>
              </a:rPr>
              <a:t>verify</a:t>
            </a:r>
            <a:r>
              <a:rPr lang="en-US" altLang="zh-CN" sz="2800" b="1" dirty="0" smtClean="0">
                <a:latin typeface="Arial Unicode MS"/>
                <a:cs typeface="Arial Unicode MS"/>
              </a:rPr>
              <a:t> </a:t>
            </a:r>
          </a:p>
          <a:p>
            <a:pPr marL="0" indent="0">
              <a:buNone/>
            </a:pPr>
            <a:r>
              <a:rPr lang="en-US" altLang="zh-CN" sz="2800" dirty="0" smtClean="0">
                <a:latin typeface="Arial Unicode MS"/>
                <a:cs typeface="Arial Unicode MS"/>
              </a:rPr>
              <a:t>     the </a:t>
            </a:r>
            <a:r>
              <a:rPr lang="en-US" altLang="zh-CN" sz="2800" dirty="0">
                <a:latin typeface="Arial Unicode MS"/>
                <a:cs typeface="Arial Unicode MS"/>
              </a:rPr>
              <a:t>credit.</a:t>
            </a:r>
            <a:endParaRPr lang="zh-CN" altLang="zh-CN" sz="2800" dirty="0">
              <a:latin typeface="Arial Unicode MS"/>
              <a:cs typeface="Arial Unicode MS"/>
            </a:endParaRPr>
          </a:p>
          <a:p>
            <a:endParaRPr kumimoji="1" lang="zh-CN" altLang="en-US" sz="2800" dirty="0"/>
          </a:p>
        </p:txBody>
      </p:sp>
    </p:spTree>
    <p:extLst>
      <p:ext uri="{BB962C8B-B14F-4D97-AF65-F5344CB8AC3E}">
        <p14:creationId xmlns:p14="http://schemas.microsoft.com/office/powerpoint/2010/main" val="13396382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lstStyle/>
          <a:p>
            <a:pPr marL="0" indent="0">
              <a:buNone/>
            </a:pPr>
            <a:r>
              <a:rPr lang="en-US" altLang="zh-CN" sz="2800" dirty="0">
                <a:latin typeface="Arial Unicode MS"/>
                <a:cs typeface="Arial Unicode MS"/>
              </a:rPr>
              <a:t>10. However, in</a:t>
            </a:r>
            <a:r>
              <a:rPr lang="en-US" altLang="zh-CN" sz="2800" i="1" dirty="0">
                <a:latin typeface="Arial Unicode MS"/>
                <a:cs typeface="Arial Unicode MS"/>
              </a:rPr>
              <a:t> deferred</a:t>
            </a:r>
            <a:r>
              <a:rPr lang="en-US" altLang="zh-CN" sz="2800" dirty="0">
                <a:latin typeface="Arial Unicode MS"/>
                <a:cs typeface="Arial Unicode MS"/>
              </a:rPr>
              <a:t> payment credits, there </a:t>
            </a:r>
            <a:r>
              <a:rPr lang="en-US" altLang="zh-CN" sz="2800" dirty="0" smtClean="0">
                <a:latin typeface="Arial Unicode MS"/>
                <a:cs typeface="Arial Unicode MS"/>
              </a:rPr>
              <a:t>is</a:t>
            </a:r>
          </a:p>
          <a:p>
            <a:pPr marL="0" indent="0">
              <a:buNone/>
            </a:pPr>
            <a:r>
              <a:rPr lang="en-US" altLang="zh-CN" sz="2800" dirty="0" smtClean="0">
                <a:latin typeface="Arial Unicode MS"/>
                <a:cs typeface="Arial Unicode MS"/>
              </a:rPr>
              <a:t>      </a:t>
            </a:r>
            <a:r>
              <a:rPr lang="en-US" altLang="zh-CN" sz="2800" dirty="0">
                <a:latin typeface="Arial Unicode MS"/>
                <a:cs typeface="Arial Unicode MS"/>
              </a:rPr>
              <a:t>no need for the exporter to draw a </a:t>
            </a:r>
            <a:r>
              <a:rPr lang="en-US" altLang="zh-CN" sz="2800" dirty="0" smtClean="0">
                <a:latin typeface="Arial Unicode MS"/>
                <a:cs typeface="Arial Unicode MS"/>
              </a:rPr>
              <a:t>bill </a:t>
            </a:r>
            <a:r>
              <a:rPr lang="en-US" altLang="zh-CN" sz="2800" dirty="0">
                <a:latin typeface="Arial Unicode MS"/>
                <a:cs typeface="Arial Unicode MS"/>
              </a:rPr>
              <a:t>of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exchange.</a:t>
            </a:r>
            <a:endParaRPr lang="en-US" altLang="zh-CN" sz="2800" dirty="0">
              <a:latin typeface="Arial Unicode MS"/>
              <a:cs typeface="Arial Unicode MS"/>
            </a:endParaRPr>
          </a:p>
          <a:p>
            <a:pPr marL="0" indent="0">
              <a:buNone/>
            </a:pPr>
            <a:r>
              <a:rPr lang="en-US" altLang="zh-CN" sz="2800" dirty="0" smtClean="0">
                <a:latin typeface="Arial Unicode MS"/>
                <a:cs typeface="Arial Unicode MS"/>
              </a:rPr>
              <a:t>      However</a:t>
            </a:r>
            <a:r>
              <a:rPr lang="en-US" altLang="zh-CN" sz="2800" dirty="0">
                <a:latin typeface="Arial Unicode MS"/>
                <a:cs typeface="Arial Unicode MS"/>
              </a:rPr>
              <a:t>, </a:t>
            </a:r>
            <a:r>
              <a:rPr lang="en-US" altLang="zh-CN" sz="2800" dirty="0" smtClean="0">
                <a:latin typeface="Arial Unicode MS"/>
                <a:cs typeface="Arial Unicode MS"/>
              </a:rPr>
              <a:t>in </a:t>
            </a:r>
            <a:r>
              <a:rPr lang="en-US" altLang="zh-CN" sz="2800" b="1" dirty="0" smtClean="0">
                <a:solidFill>
                  <a:srgbClr val="FF0000"/>
                </a:solidFill>
                <a:latin typeface="Arial Unicode MS"/>
                <a:cs typeface="Arial Unicode MS"/>
              </a:rPr>
              <a:t>postponed</a:t>
            </a:r>
            <a:r>
              <a:rPr lang="en-US" altLang="zh-CN" sz="2800" b="1" dirty="0" smtClean="0">
                <a:latin typeface="Arial Unicode MS"/>
                <a:cs typeface="Arial Unicode MS"/>
              </a:rPr>
              <a:t> </a:t>
            </a:r>
            <a:r>
              <a:rPr lang="en-US" altLang="zh-CN" sz="2800" dirty="0">
                <a:latin typeface="Arial Unicode MS"/>
                <a:cs typeface="Arial Unicode MS"/>
              </a:rPr>
              <a:t>payment credits, </a:t>
            </a:r>
            <a:r>
              <a:rPr lang="en-US" altLang="zh-CN" sz="2800" dirty="0" smtClean="0">
                <a:latin typeface="Arial Unicode MS"/>
                <a:cs typeface="Arial Unicode MS"/>
              </a:rPr>
              <a:t>there</a:t>
            </a:r>
          </a:p>
          <a:p>
            <a:pPr marL="0" indent="0">
              <a:buNone/>
            </a:pPr>
            <a:r>
              <a:rPr lang="en-US" altLang="zh-CN" sz="2800" dirty="0" smtClean="0">
                <a:latin typeface="Arial Unicode MS"/>
                <a:cs typeface="Arial Unicode MS"/>
              </a:rPr>
              <a:t>      </a:t>
            </a:r>
            <a:r>
              <a:rPr lang="en-US" altLang="zh-CN" sz="2800" dirty="0">
                <a:latin typeface="Arial Unicode MS"/>
                <a:cs typeface="Arial Unicode MS"/>
              </a:rPr>
              <a:t>is no need for the exporter to draw a </a:t>
            </a:r>
            <a:r>
              <a:rPr lang="en-US" altLang="zh-CN" sz="2800" dirty="0" smtClean="0">
                <a:latin typeface="Arial Unicode MS"/>
                <a:cs typeface="Arial Unicode MS"/>
              </a:rPr>
              <a:t>bill </a:t>
            </a:r>
            <a:r>
              <a:rPr lang="en-US" altLang="zh-CN" sz="2800" dirty="0">
                <a:latin typeface="Arial Unicode MS"/>
                <a:cs typeface="Arial Unicode MS"/>
              </a:rPr>
              <a:t>of </a:t>
            </a:r>
            <a:endParaRPr lang="en-US" altLang="zh-CN" sz="2800" dirty="0" smtClean="0">
              <a:latin typeface="Arial Unicode MS"/>
              <a:cs typeface="Arial Unicode MS"/>
            </a:endParaRPr>
          </a:p>
          <a:p>
            <a:pPr marL="0" indent="0">
              <a:buNone/>
            </a:pPr>
            <a:r>
              <a:rPr lang="en-US" altLang="zh-CN" sz="2800" dirty="0" smtClean="0">
                <a:latin typeface="Arial Unicode MS"/>
                <a:cs typeface="Arial Unicode MS"/>
              </a:rPr>
              <a:t>      exchange</a:t>
            </a:r>
            <a:r>
              <a:rPr lang="en-US" altLang="zh-CN" sz="2800" dirty="0">
                <a:latin typeface="Arial Unicode MS"/>
                <a:cs typeface="Arial Unicode MS"/>
              </a:rPr>
              <a:t>.</a:t>
            </a:r>
            <a:endParaRPr lang="zh-CN" altLang="zh-CN" sz="2800" dirty="0">
              <a:latin typeface="Arial Unicode MS"/>
              <a:cs typeface="Arial Unicode MS"/>
            </a:endParaRPr>
          </a:p>
          <a:p>
            <a:endParaRPr kumimoji="1" lang="zh-CN" altLang="en-US" dirty="0"/>
          </a:p>
        </p:txBody>
      </p:sp>
    </p:spTree>
    <p:extLst>
      <p:ext uri="{BB962C8B-B14F-4D97-AF65-F5344CB8AC3E}">
        <p14:creationId xmlns:p14="http://schemas.microsoft.com/office/powerpoint/2010/main" val="35924940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15144"/>
          </a:xfrm>
        </p:spPr>
        <p:txBody>
          <a:bodyPr>
            <a:normAutofit fontScale="90000"/>
          </a:bodyPr>
          <a:lstStyle/>
          <a:p>
            <a:endParaRPr kumimoji="1" lang="zh-CN" altLang="en-US" dirty="0"/>
          </a:p>
        </p:txBody>
      </p:sp>
      <p:sp>
        <p:nvSpPr>
          <p:cNvPr id="3" name="内容占位符 2"/>
          <p:cNvSpPr>
            <a:spLocks noGrp="1"/>
          </p:cNvSpPr>
          <p:nvPr>
            <p:ph idx="1"/>
          </p:nvPr>
        </p:nvSpPr>
        <p:spPr>
          <a:xfrm>
            <a:off x="76200" y="1196752"/>
            <a:ext cx="7772400" cy="4899248"/>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 1 </a:t>
            </a:r>
          </a:p>
          <a:p>
            <a:pPr marL="0" indent="0">
              <a:buNone/>
            </a:pPr>
            <a:r>
              <a:rPr lang="en-US" altLang="zh-CN" sz="2800" dirty="0">
                <a:latin typeface="Arial Unicode MS" pitchFamily="34" charset="-122"/>
                <a:ea typeface="Arial Unicode MS" pitchFamily="34" charset="-122"/>
                <a:cs typeface="Arial Unicode MS" pitchFamily="34" charset="-122"/>
              </a:rPr>
              <a:t>To some extent, the terms of payments reflect which party holds the more advantageous position.</a:t>
            </a:r>
            <a:endParaRPr lang="zh-CN" altLang="zh-CN" sz="2800" dirty="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在某种程度上，支付条款反映的是</a:t>
            </a:r>
            <a:r>
              <a:rPr lang="zh-CN" altLang="en-US" sz="2800" dirty="0" smtClean="0">
                <a:latin typeface="Arial Unicode MS" pitchFamily="34" charset="-122"/>
                <a:ea typeface="Arial Unicode MS" pitchFamily="34" charset="-122"/>
                <a:cs typeface="Arial Unicode MS" pitchFamily="34" charset="-122"/>
              </a:rPr>
              <a:t>买卖</a:t>
            </a:r>
            <a:r>
              <a:rPr lang="zh-CN" altLang="en-US" sz="2800" dirty="0" smtClean="0">
                <a:latin typeface="Arial Unicode MS" pitchFamily="34" charset="-122"/>
                <a:ea typeface="Arial Unicode MS" pitchFamily="34" charset="-122"/>
                <a:cs typeface="Arial Unicode MS" pitchFamily="34" charset="-122"/>
              </a:rPr>
              <a:t>交易的</a:t>
            </a:r>
            <a:r>
              <a:rPr lang="zh-CN" altLang="en-US" sz="2800" dirty="0" smtClean="0">
                <a:latin typeface="Arial Unicode MS" pitchFamily="34" charset="-122"/>
                <a:ea typeface="Arial Unicode MS" pitchFamily="34" charset="-122"/>
                <a:cs typeface="Arial Unicode MS" pitchFamily="34" charset="-122"/>
              </a:rPr>
              <a:t>哪一方在交易中处于更</a:t>
            </a:r>
            <a:r>
              <a:rPr lang="zh-CN" altLang="en-US" sz="2800" dirty="0" smtClean="0">
                <a:latin typeface="Arial Unicode MS" pitchFamily="34" charset="-122"/>
                <a:ea typeface="Arial Unicode MS" pitchFamily="34" charset="-122"/>
                <a:cs typeface="Arial Unicode MS" pitchFamily="34" charset="-122"/>
              </a:rPr>
              <a:t>有利的地位。</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endParaRPr kumimoji="1" lang="zh-CN" altLang="en-US" sz="2800" dirty="0"/>
          </a:p>
        </p:txBody>
      </p:sp>
    </p:spTree>
    <p:extLst>
      <p:ext uri="{BB962C8B-B14F-4D97-AF65-F5344CB8AC3E}">
        <p14:creationId xmlns:p14="http://schemas.microsoft.com/office/powerpoint/2010/main" val="604658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 </a:t>
            </a:r>
            <a:r>
              <a:rPr lang="en-US" altLang="zh-CN" sz="2800" dirty="0" smtClean="0">
                <a:latin typeface="Arial Unicode MS" pitchFamily="34" charset="-122"/>
                <a:ea typeface="Arial Unicode MS" pitchFamily="34" charset="-122"/>
                <a:cs typeface="Arial Unicode MS" pitchFamily="34" charset="-122"/>
              </a:rPr>
              <a:t>2. Possible </a:t>
            </a:r>
            <a:r>
              <a:rPr lang="en-US" altLang="zh-CN" sz="2800" dirty="0" smtClean="0">
                <a:latin typeface="Arial" pitchFamily="34" charset="0"/>
                <a:cs typeface="Arial" pitchFamily="34" charset="0"/>
              </a:rPr>
              <a:t>methods </a:t>
            </a:r>
            <a:r>
              <a:rPr lang="en-US" altLang="zh-CN" sz="2800" dirty="0">
                <a:latin typeface="Arial" pitchFamily="34" charset="0"/>
                <a:cs typeface="Arial" pitchFamily="34" charset="0"/>
              </a:rPr>
              <a:t>of payment in international </a:t>
            </a:r>
            <a:r>
              <a:rPr lang="en-US" altLang="zh-CN" sz="2800" dirty="0" smtClean="0">
                <a:latin typeface="Arial" pitchFamily="34" charset="0"/>
                <a:cs typeface="Arial" pitchFamily="34" charset="0"/>
              </a:rPr>
              <a:t>trade:</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 Cash (possible, but </a:t>
            </a:r>
            <a:r>
              <a:rPr lang="en-US" altLang="zh-CN" sz="2800" dirty="0" smtClean="0">
                <a:latin typeface="Arial Unicode MS" pitchFamily="34" charset="-122"/>
                <a:ea typeface="Arial Unicode MS" pitchFamily="34" charset="-122"/>
                <a:cs typeface="Arial Unicode MS" pitchFamily="34" charset="-122"/>
              </a:rPr>
              <a:t>very rarely used</a:t>
            </a:r>
            <a:r>
              <a:rPr lang="en-US" altLang="zh-CN"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 Remittance</a:t>
            </a:r>
            <a:endParaRPr lang="en-US" altLang="zh-CN" sz="2800" dirty="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 Collection</a:t>
            </a:r>
          </a:p>
          <a:p>
            <a:pPr>
              <a:buNone/>
            </a:pPr>
            <a:r>
              <a:rPr lang="en-US" altLang="zh-CN" sz="2800" dirty="0" smtClean="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659160"/>
          </a:xfrm>
        </p:spPr>
        <p:txBody>
          <a:bodyPr>
            <a:normAutofit fontScale="90000"/>
          </a:bodyPr>
          <a:lstStyle/>
          <a:p>
            <a:endParaRPr kumimoji="1" lang="zh-CN" altLang="en-US" dirty="0"/>
          </a:p>
        </p:txBody>
      </p:sp>
      <p:sp>
        <p:nvSpPr>
          <p:cNvPr id="3" name="内容占位符 2"/>
          <p:cNvSpPr>
            <a:spLocks noGrp="1"/>
          </p:cNvSpPr>
          <p:nvPr>
            <p:ph idx="1"/>
          </p:nvPr>
        </p:nvSpPr>
        <p:spPr>
          <a:xfrm>
            <a:off x="76200" y="1268760"/>
            <a:ext cx="7772400" cy="4827240"/>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2</a:t>
            </a:r>
          </a:p>
          <a:p>
            <a:pPr marL="0" indent="0">
              <a:buNone/>
            </a:pPr>
            <a:r>
              <a:rPr kumimoji="1" lang="en-US" altLang="zh-CN" sz="2800" dirty="0" smtClean="0">
                <a:latin typeface="Arial Unicode MS" pitchFamily="34" charset="-122"/>
                <a:ea typeface="Arial Unicode MS" pitchFamily="34" charset="-122"/>
                <a:cs typeface="Arial Unicode MS" pitchFamily="34" charset="-122"/>
              </a:rPr>
              <a:t>Conduct-----carry</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out</a:t>
            </a:r>
            <a:r>
              <a:rPr kumimoji="1" lang="zh-CN" altLang="en-US" sz="2800" dirty="0" smtClean="0">
                <a:latin typeface="Arial Unicode MS" pitchFamily="34" charset="-122"/>
                <a:ea typeface="Arial Unicode MS" pitchFamily="34" charset="-122"/>
                <a:cs typeface="Arial Unicode MS" pitchFamily="34" charset="-122"/>
              </a:rPr>
              <a:t>；</a:t>
            </a:r>
            <a:r>
              <a:rPr kumimoji="1" lang="en-US" altLang="zh-CN" sz="2800" dirty="0" smtClean="0">
                <a:latin typeface="Arial Unicode MS" pitchFamily="34" charset="-122"/>
                <a:ea typeface="Arial Unicode MS" pitchFamily="34" charset="-122"/>
                <a:cs typeface="Arial Unicode MS" pitchFamily="34" charset="-122"/>
              </a:rPr>
              <a:t>develop</a:t>
            </a:r>
          </a:p>
          <a:p>
            <a:pPr marL="0" indent="0">
              <a:buNone/>
            </a:pPr>
            <a:r>
              <a:rPr lang="en-US" altLang="zh-CN" sz="2800" dirty="0" smtClean="0">
                <a:latin typeface="Arial Unicode MS" pitchFamily="34" charset="-122"/>
                <a:ea typeface="Arial Unicode MS" pitchFamily="34" charset="-122"/>
                <a:cs typeface="Arial Unicode MS" pitchFamily="34" charset="-122"/>
              </a:rPr>
              <a:t>e.g. conduct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survey</a:t>
            </a:r>
          </a:p>
          <a:p>
            <a:pPr marL="0" indent="0">
              <a:buNone/>
            </a:pPr>
            <a:r>
              <a:rPr kumimoji="1" lang="zh-CN" altLang="en-US" sz="2800" dirty="0" smtClean="0">
                <a:latin typeface="Arial Unicode MS" pitchFamily="34" charset="-122"/>
                <a:ea typeface="Arial Unicode MS" pitchFamily="34" charset="-122"/>
                <a:cs typeface="Arial Unicode MS" pitchFamily="34" charset="-122"/>
              </a:rPr>
              <a:t>        进行调查</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zh-CN"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conduct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successful</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business</a:t>
            </a:r>
          </a:p>
          <a:p>
            <a:pPr marL="0" indent="0">
              <a:buNone/>
            </a:pPr>
            <a:r>
              <a:rPr kumimoji="1" lang="zh-CN" altLang="zh-CN" sz="2800" dirty="0">
                <a:latin typeface="Arial Unicode MS" pitchFamily="34" charset="-122"/>
                <a:ea typeface="Arial Unicode MS" pitchFamily="34" charset="-122"/>
                <a:cs typeface="Arial Unicode MS" pitchFamily="34" charset="-122"/>
              </a:rPr>
              <a:t> </a:t>
            </a:r>
            <a:r>
              <a:rPr kumimoji="1" lang="zh-CN" altLang="en-US" sz="2800" dirty="0" smtClean="0">
                <a:latin typeface="Arial Unicode MS" pitchFamily="34" charset="-122"/>
                <a:ea typeface="Arial Unicode MS" pitchFamily="34" charset="-122"/>
                <a:cs typeface="Arial Unicode MS" pitchFamily="34" charset="-122"/>
              </a:rPr>
              <a:t>       经营一家成功的企业</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endParaRPr kumimoji="1"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23387890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87152"/>
          </a:xfrm>
        </p:spPr>
        <p:txBody>
          <a:bodyPr>
            <a:normAutofit fontScale="90000"/>
          </a:bodyPr>
          <a:lstStyle/>
          <a:p>
            <a:endParaRPr kumimoji="1" lang="zh-CN" altLang="en-US"/>
          </a:p>
        </p:txBody>
      </p:sp>
      <p:sp>
        <p:nvSpPr>
          <p:cNvPr id="3" name="内容占位符 2"/>
          <p:cNvSpPr>
            <a:spLocks noGrp="1"/>
          </p:cNvSpPr>
          <p:nvPr>
            <p:ph idx="1"/>
          </p:nvPr>
        </p:nvSpPr>
        <p:spPr>
          <a:xfrm>
            <a:off x="76200" y="1340768"/>
            <a:ext cx="7772400" cy="4755232"/>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3</a:t>
            </a:r>
          </a:p>
          <a:p>
            <a:pPr marL="0" indent="0">
              <a:buNone/>
            </a:pPr>
            <a:r>
              <a:rPr lang="en-US" altLang="zh-CN" sz="2800" dirty="0" smtClean="0">
                <a:latin typeface="Arial Unicode MS" pitchFamily="34" charset="-122"/>
                <a:ea typeface="Arial Unicode MS" pitchFamily="34" charset="-122"/>
                <a:cs typeface="Arial Unicode MS" pitchFamily="34" charset="-122"/>
              </a:rPr>
              <a:t>ev</a:t>
            </a:r>
            <a:r>
              <a:rPr kumimoji="1" lang="en-US" altLang="zh-CN" sz="2800" dirty="0" smtClean="0">
                <a:latin typeface="Arial Unicode MS" pitchFamily="34" charset="-122"/>
                <a:ea typeface="Arial Unicode MS" pitchFamily="34" charset="-122"/>
                <a:cs typeface="Arial Unicode MS" pitchFamily="34" charset="-122"/>
              </a:rPr>
              <a:t>olve----</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develop</a:t>
            </a:r>
          </a:p>
          <a:p>
            <a:pPr marL="0" indent="0">
              <a:buNone/>
            </a:pPr>
            <a:r>
              <a:rPr lang="en-US" altLang="zh-CN" sz="2800" dirty="0" smtClean="0">
                <a:latin typeface="Arial Unicode MS" pitchFamily="34" charset="-122"/>
                <a:ea typeface="Arial Unicode MS" pitchFamily="34" charset="-122"/>
                <a:cs typeface="Arial Unicode MS" pitchFamily="34" charset="-122"/>
              </a:rPr>
              <a:t>e.g.</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modern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automobile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evolved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from</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horse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and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buggy</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zh-CN" altLang="en-US" sz="2800" dirty="0" smtClean="0">
                <a:latin typeface="Arial Unicode MS" pitchFamily="34" charset="-122"/>
                <a:ea typeface="Arial Unicode MS" pitchFamily="34" charset="-122"/>
                <a:cs typeface="Arial Unicode MS" pitchFamily="34" charset="-122"/>
              </a:rPr>
              <a:t>        现代汽车是从单马马车演化而来的。</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zh-CN"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Language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slowly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but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constantly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evolves</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older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forms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new</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ones.</a:t>
            </a:r>
          </a:p>
          <a:p>
            <a:pPr marL="0" indent="0">
              <a:buNone/>
            </a:pPr>
            <a:r>
              <a:rPr lang="en-US" altLang="zh-CN" sz="2800" dirty="0" smtClean="0">
                <a:latin typeface="Arial Unicode MS" pitchFamily="34" charset="-122"/>
                <a:ea typeface="Arial Unicode MS" pitchFamily="34" charset="-122"/>
                <a:cs typeface="Arial Unicode MS" pitchFamily="34" charset="-122"/>
              </a:rPr>
              <a:t>        </a:t>
            </a:r>
            <a:r>
              <a:rPr kumimoji="1" lang="zh-CN" altLang="en-US" sz="2800" dirty="0" smtClean="0">
                <a:latin typeface="Arial Unicode MS" pitchFamily="34" charset="-122"/>
                <a:ea typeface="Arial Unicode MS" pitchFamily="34" charset="-122"/>
                <a:cs typeface="Arial Unicode MS" pitchFamily="34" charset="-122"/>
              </a:rPr>
              <a:t>语言缓慢然而不断地从较旧的形式发展到较</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en-US" altLang="zh-CN" sz="2800" dirty="0" smtClean="0">
                <a:latin typeface="Arial Unicode MS" pitchFamily="34" charset="-122"/>
                <a:ea typeface="Arial Unicode MS" pitchFamily="34" charset="-122"/>
                <a:cs typeface="Arial Unicode MS" pitchFamily="34" charset="-122"/>
              </a:rPr>
              <a:t>        </a:t>
            </a:r>
            <a:r>
              <a:rPr kumimoji="1" lang="zh-CN" altLang="en-US" sz="2800" dirty="0" smtClean="0">
                <a:latin typeface="Arial Unicode MS" pitchFamily="34" charset="-122"/>
                <a:ea typeface="Arial Unicode MS" pitchFamily="34" charset="-122"/>
                <a:cs typeface="Arial Unicode MS" pitchFamily="34" charset="-122"/>
              </a:rPr>
              <a:t>新的形式。</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endParaRPr kumimoji="1"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3738676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15144"/>
          </a:xfrm>
        </p:spPr>
        <p:txBody>
          <a:bodyPr>
            <a:normAutofit fontScale="90000"/>
          </a:bodyPr>
          <a:lstStyle/>
          <a:p>
            <a:endParaRPr kumimoji="1" lang="zh-CN" altLang="en-US" dirty="0"/>
          </a:p>
        </p:txBody>
      </p:sp>
      <p:sp>
        <p:nvSpPr>
          <p:cNvPr id="3" name="内容占位符 2"/>
          <p:cNvSpPr>
            <a:spLocks noGrp="1"/>
          </p:cNvSpPr>
          <p:nvPr>
            <p:ph idx="1"/>
          </p:nvPr>
        </p:nvSpPr>
        <p:spPr>
          <a:xfrm>
            <a:off x="323528" y="1196752"/>
            <a:ext cx="7525072" cy="4899248"/>
          </a:xfrm>
        </p:spPr>
        <p:txBody>
          <a:bodyPr>
            <a:normAutofit lnSpcReduction="10000"/>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4</a:t>
            </a:r>
          </a:p>
          <a:p>
            <a:pPr marL="0" indent="0">
              <a:buNone/>
            </a:pPr>
            <a:r>
              <a:rPr kumimoji="1" lang="en-US" altLang="zh-CN" sz="2800" dirty="0" smtClean="0">
                <a:latin typeface="Arial Unicode MS" pitchFamily="34" charset="-122"/>
                <a:ea typeface="Arial Unicode MS" pitchFamily="34" charset="-122"/>
                <a:cs typeface="Arial Unicode MS" pitchFamily="34" charset="-122"/>
              </a:rPr>
              <a:t>address-</a:t>
            </a:r>
            <a:r>
              <a:rPr kumimoji="1" lang="en-US" altLang="zh-CN" sz="2800" dirty="0" smtClean="0">
                <a:latin typeface="Arial Unicode MS" pitchFamily="34" charset="-122"/>
                <a:ea typeface="Arial Unicode MS" pitchFamily="34" charset="-122"/>
                <a:cs typeface="Arial Unicode MS" pitchFamily="34" charset="-122"/>
              </a:rPr>
              <a:t>---speak or write to sb.; direct information at sb.; deal with</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zh-CN" sz="2800" dirty="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e.g.</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She addressed the meeting with fire and</a:t>
            </a:r>
          </a:p>
          <a:p>
            <a:pPr marL="0" indent="0">
              <a:buNone/>
            </a:pPr>
            <a:r>
              <a:rPr lang="zh-CN" altLang="en-US"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passion.</a:t>
            </a:r>
          </a:p>
          <a:p>
            <a:pPr marL="0" indent="0">
              <a:buNone/>
            </a:pPr>
            <a:r>
              <a:rPr lang="zh-CN" altLang="en-US" sz="2800" dirty="0" smtClean="0">
                <a:latin typeface="Arial Unicode MS" pitchFamily="34" charset="-122"/>
                <a:ea typeface="Arial Unicode MS" pitchFamily="34" charset="-122"/>
                <a:cs typeface="Arial Unicode MS" pitchFamily="34" charset="-122"/>
              </a:rPr>
              <a:t>         她充满激情地在会上发言。</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 essays on discipline are addressed </a:t>
            </a:r>
          </a:p>
          <a:p>
            <a:pPr marL="0" indent="0">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primarily to young teachers. </a:t>
            </a:r>
          </a:p>
          <a:p>
            <a:pPr marL="0" indent="0">
              <a:buNone/>
            </a:pPr>
            <a:r>
              <a:rPr lang="zh-CN" altLang="en-US" sz="2800" dirty="0" smtClean="0">
                <a:latin typeface="Arial Unicode MS" pitchFamily="34" charset="-122"/>
                <a:ea typeface="Arial Unicode MS" pitchFamily="34" charset="-122"/>
                <a:cs typeface="Arial Unicode MS" pitchFamily="34" charset="-122"/>
              </a:rPr>
              <a:t>         这些关于遵守纪律的文章主要是针对年轻</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教师的。</a:t>
            </a:r>
            <a:endParaRPr lang="en-US" altLang="zh-CN" sz="2800" dirty="0" smtClean="0">
              <a:latin typeface="Arial Unicode MS" pitchFamily="34" charset="-122"/>
              <a:ea typeface="Arial Unicode MS" pitchFamily="34" charset="-122"/>
              <a:cs typeface="Arial Unicode MS" pitchFamily="34" charset="-122"/>
            </a:endParaRPr>
          </a:p>
          <a:p>
            <a:pPr marL="0" indent="0">
              <a:buNone/>
            </a:pPr>
            <a:endParaRPr lang="en-US" altLang="zh-CN" sz="2800" dirty="0" smtClean="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22893168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457200" y="1628800"/>
            <a:ext cx="8229600" cy="4525963"/>
          </a:xfrm>
        </p:spPr>
        <p:txBody>
          <a:bodyPr/>
          <a:lstStyle/>
          <a:p>
            <a:pPr marL="0" indent="0">
              <a:buNone/>
            </a:pPr>
            <a:r>
              <a:rPr kumimoji="1" lang="en-US" altLang="zh-CN" dirty="0" smtClean="0"/>
              <a:t>The</a:t>
            </a:r>
            <a:r>
              <a:rPr kumimoji="1" lang="zh-CN" altLang="en-US" dirty="0" smtClean="0"/>
              <a:t> </a:t>
            </a:r>
            <a:r>
              <a:rPr kumimoji="1" lang="en-US" altLang="zh-CN" dirty="0" smtClean="0"/>
              <a:t>problem of where we will raise the funds for the scheme has not yet been addressed.</a:t>
            </a:r>
          </a:p>
          <a:p>
            <a:pPr marL="0" indent="0">
              <a:buNone/>
            </a:pPr>
            <a:r>
              <a:rPr kumimoji="1" lang="zh-CN" altLang="en-US" dirty="0" smtClean="0"/>
              <a:t>我们将从何处为这一计划筹集资金的问题尚未得到研究。</a:t>
            </a:r>
            <a:endParaRPr kumimoji="1" lang="zh-CN" altLang="en-US" dirty="0"/>
          </a:p>
        </p:txBody>
      </p:sp>
    </p:spTree>
    <p:extLst>
      <p:ext uri="{BB962C8B-B14F-4D97-AF65-F5344CB8AC3E}">
        <p14:creationId xmlns:p14="http://schemas.microsoft.com/office/powerpoint/2010/main" val="1557214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87152"/>
          </a:xfrm>
        </p:spPr>
        <p:txBody>
          <a:bodyPr>
            <a:normAutofit fontScale="90000"/>
          </a:bodyPr>
          <a:lstStyle/>
          <a:p>
            <a:endParaRPr kumimoji="1" lang="zh-CN" altLang="en-US" dirty="0"/>
          </a:p>
        </p:txBody>
      </p:sp>
      <p:sp>
        <p:nvSpPr>
          <p:cNvPr id="3" name="内容占位符 2"/>
          <p:cNvSpPr>
            <a:spLocks noGrp="1"/>
          </p:cNvSpPr>
          <p:nvPr>
            <p:ph idx="1"/>
          </p:nvPr>
        </p:nvSpPr>
        <p:spPr>
          <a:xfrm>
            <a:off x="76200" y="1268760"/>
            <a:ext cx="7772400" cy="4827240"/>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5</a:t>
            </a:r>
          </a:p>
          <a:p>
            <a:pPr marL="0" indent="0">
              <a:buNone/>
            </a:pPr>
            <a:r>
              <a:rPr lang="en-US" altLang="zh-CN" sz="2800" dirty="0" smtClean="0">
                <a:latin typeface="Arial Unicode MS" pitchFamily="34" charset="-122"/>
                <a:ea typeface="Arial Unicode MS" pitchFamily="34" charset="-122"/>
                <a:cs typeface="Arial Unicode MS" pitchFamily="34" charset="-122"/>
              </a:rPr>
              <a:t>on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demand-</a:t>
            </a:r>
            <a:r>
              <a:rPr lang="en-US" altLang="zh-CN" sz="2800" dirty="0" smtClean="0">
                <a:latin typeface="Arial Unicode MS" pitchFamily="34" charset="-122"/>
                <a:ea typeface="Arial Unicode MS" pitchFamily="34" charset="-122"/>
                <a:cs typeface="Arial Unicode MS" pitchFamily="34" charset="-122"/>
              </a:rPr>
              <a:t>---every time sb. asks</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e.g.</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You</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will</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include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this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data</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search</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results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page</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but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only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on</a:t>
            </a:r>
            <a:r>
              <a:rPr lang="zh-CN" altLang="zh-CN"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demand.</a:t>
            </a:r>
          </a:p>
          <a:p>
            <a:pPr marL="0" indent="0">
              <a:buNone/>
            </a:pPr>
            <a:r>
              <a:rPr lang="zh-CN" altLang="en-US"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你将</a:t>
            </a:r>
            <a:r>
              <a:rPr lang="zh-CN" altLang="en-US" sz="2800" dirty="0" smtClean="0">
                <a:latin typeface="Arial Unicode MS" pitchFamily="34" charset="-122"/>
                <a:ea typeface="Arial Unicode MS" pitchFamily="34" charset="-122"/>
                <a:cs typeface="Arial Unicode MS" pitchFamily="34" charset="-122"/>
              </a:rPr>
              <a:t>在搜索结果页面中包含这一数据，但</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只是在被要求这么做时才这样做</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38470467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87152"/>
          </a:xfrm>
        </p:spPr>
        <p:txBody>
          <a:bodyPr>
            <a:normAutofit fontScale="90000"/>
          </a:bodyPr>
          <a:lstStyle/>
          <a:p>
            <a:endParaRPr kumimoji="1" lang="zh-CN" altLang="en-US" dirty="0"/>
          </a:p>
        </p:txBody>
      </p:sp>
      <p:sp>
        <p:nvSpPr>
          <p:cNvPr id="3" name="内容占位符 2"/>
          <p:cNvSpPr>
            <a:spLocks noGrp="1"/>
          </p:cNvSpPr>
          <p:nvPr>
            <p:ph idx="1"/>
          </p:nvPr>
        </p:nvSpPr>
        <p:spPr>
          <a:xfrm>
            <a:off x="395536" y="1268760"/>
            <a:ext cx="7376864" cy="4827240"/>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6</a:t>
            </a:r>
          </a:p>
          <a:p>
            <a:pPr marL="0" indent="0">
              <a:buNone/>
            </a:pPr>
            <a:r>
              <a:rPr lang="en-US" altLang="zh-CN" sz="2800" dirty="0" smtClean="0">
                <a:latin typeface="Arial Unicode MS" pitchFamily="34" charset="-122"/>
                <a:ea typeface="Arial Unicode MS" pitchFamily="34" charset="-122"/>
                <a:cs typeface="Arial Unicode MS" pitchFamily="34" charset="-122"/>
              </a:rPr>
              <a:t>determined-----sure</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fixed</a:t>
            </a:r>
          </a:p>
          <a:p>
            <a:pPr marL="0" indent="0">
              <a:buNone/>
            </a:pPr>
            <a:r>
              <a:rPr lang="en-US" altLang="zh-CN" sz="2800" dirty="0" smtClean="0">
                <a:latin typeface="Arial Unicode MS" pitchFamily="34" charset="-122"/>
                <a:ea typeface="Arial Unicode MS" pitchFamily="34" charset="-122"/>
                <a:cs typeface="Arial Unicode MS" pitchFamily="34" charset="-122"/>
              </a:rPr>
              <a:t>e</a:t>
            </a:r>
            <a:r>
              <a:rPr kumimoji="1" lang="en-US" altLang="zh-CN" sz="2800" dirty="0" smtClean="0">
                <a:latin typeface="Arial Unicode MS" pitchFamily="34" charset="-122"/>
                <a:ea typeface="Arial Unicode MS" pitchFamily="34" charset="-122"/>
                <a:cs typeface="Arial Unicode MS" pitchFamily="34" charset="-122"/>
              </a:rPr>
              <a:t>.g.  S</a:t>
            </a:r>
            <a:r>
              <a:rPr lang="en-US" altLang="zh-CN" sz="2800" dirty="0" smtClean="0">
                <a:latin typeface="Arial Unicode MS" pitchFamily="34" charset="-122"/>
                <a:ea typeface="Arial Unicode MS" pitchFamily="34" charset="-122"/>
                <a:cs typeface="Arial Unicode MS" pitchFamily="34" charset="-122"/>
              </a:rPr>
              <a: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determined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lady.</a:t>
            </a:r>
          </a:p>
          <a:p>
            <a:pPr marL="0" indent="0">
              <a:buNone/>
            </a:pPr>
            <a:r>
              <a:rPr kumimoji="1" lang="zh-CN" altLang="zh-CN" sz="2800" dirty="0">
                <a:latin typeface="Arial Unicode MS" pitchFamily="34" charset="-122"/>
                <a:ea typeface="Arial Unicode MS" pitchFamily="34" charset="-122"/>
                <a:cs typeface="Arial Unicode MS" pitchFamily="34" charset="-122"/>
              </a:rPr>
              <a:t> </a:t>
            </a:r>
            <a:r>
              <a:rPr kumimoji="1" lang="zh-CN" altLang="en-US" sz="2800" dirty="0" smtClean="0">
                <a:latin typeface="Arial Unicode MS" pitchFamily="34" charset="-122"/>
                <a:ea typeface="Arial Unicode MS" pitchFamily="34" charset="-122"/>
                <a:cs typeface="Arial Unicode MS" pitchFamily="34" charset="-122"/>
              </a:rPr>
              <a:t>       她是一位坚定的</a:t>
            </a:r>
            <a:r>
              <a:rPr kumimoji="1" lang="zh-CN" altLang="en-US" sz="2800" dirty="0" smtClean="0">
                <a:latin typeface="Arial Unicode MS" pitchFamily="34" charset="-122"/>
                <a:ea typeface="Arial Unicode MS" pitchFamily="34" charset="-122"/>
                <a:cs typeface="Arial Unicode MS" pitchFamily="34" charset="-122"/>
              </a:rPr>
              <a:t>女士。</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  a</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determined</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effort</a:t>
            </a:r>
          </a:p>
          <a:p>
            <a:pPr marL="0" indent="0">
              <a:buNone/>
            </a:pPr>
            <a:r>
              <a:rPr lang="zh-CN" altLang="zh-CN"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坚定不移的努力</a:t>
            </a:r>
            <a:endParaRPr kumimoji="1"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8165896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15144"/>
          </a:xfrm>
        </p:spPr>
        <p:txBody>
          <a:bodyPr>
            <a:normAutofit fontScale="90000"/>
          </a:bodyPr>
          <a:lstStyle/>
          <a:p>
            <a:endParaRPr kumimoji="1" lang="zh-CN" altLang="en-US" dirty="0"/>
          </a:p>
        </p:txBody>
      </p:sp>
      <p:sp>
        <p:nvSpPr>
          <p:cNvPr id="3" name="内容占位符 2"/>
          <p:cNvSpPr>
            <a:spLocks noGrp="1"/>
          </p:cNvSpPr>
          <p:nvPr>
            <p:ph idx="1"/>
          </p:nvPr>
        </p:nvSpPr>
        <p:spPr>
          <a:xfrm>
            <a:off x="395536" y="1340768"/>
            <a:ext cx="7453064" cy="4755232"/>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7</a:t>
            </a:r>
          </a:p>
          <a:p>
            <a:pPr marL="0" indent="0">
              <a:buNone/>
            </a:pPr>
            <a:r>
              <a:rPr lang="en-US" altLang="zh-CN" sz="2800" dirty="0" smtClean="0">
                <a:latin typeface="Arial Unicode MS" pitchFamily="34" charset="-122"/>
                <a:ea typeface="Arial Unicode MS" pitchFamily="34" charset="-122"/>
                <a:cs typeface="Arial Unicode MS" pitchFamily="34" charset="-122"/>
              </a:rPr>
              <a:t>protest-----oppose</a:t>
            </a:r>
          </a:p>
          <a:p>
            <a:pPr marL="0" indent="0">
              <a:buNone/>
            </a:pPr>
            <a:r>
              <a:rPr lang="en-US" altLang="zh-CN" sz="2800" dirty="0" smtClean="0">
                <a:latin typeface="Arial Unicode MS" pitchFamily="34" charset="-122"/>
                <a:ea typeface="Arial Unicode MS" pitchFamily="34" charset="-122"/>
                <a:cs typeface="Arial Unicode MS" pitchFamily="34" charset="-122"/>
              </a:rPr>
              <a:t>e</a:t>
            </a:r>
            <a:r>
              <a:rPr kumimoji="1" lang="en-US" altLang="zh-CN" sz="2800" dirty="0" smtClean="0">
                <a:latin typeface="Arial Unicode MS" pitchFamily="34" charset="-122"/>
                <a:ea typeface="Arial Unicode MS" pitchFamily="34" charset="-122"/>
                <a:cs typeface="Arial Unicode MS" pitchFamily="34" charset="-122"/>
              </a:rPr>
              <a:t>.g.  What</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began</a:t>
            </a:r>
            <a:r>
              <a:rPr lang="zh-CN" altLang="en-US" sz="2800" dirty="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1970</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protest</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movement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has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evolved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global</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celebration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environment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and</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commitment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its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protection</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地球日从</a:t>
            </a:r>
            <a:r>
              <a:rPr lang="en-US" altLang="zh-CN" sz="2800" dirty="0" smtClean="0">
                <a:latin typeface="Arial Unicode MS" pitchFamily="34" charset="-122"/>
                <a:ea typeface="Arial Unicode MS" pitchFamily="34" charset="-122"/>
                <a:cs typeface="Arial Unicode MS" pitchFamily="34" charset="-122"/>
              </a:rPr>
              <a:t>1970</a:t>
            </a:r>
            <a:r>
              <a:rPr lang="zh-CN" altLang="en-US" sz="2800" dirty="0" smtClean="0">
                <a:latin typeface="Arial Unicode MS" pitchFamily="34" charset="-122"/>
                <a:ea typeface="Arial Unicode MS" pitchFamily="34" charset="-122"/>
                <a:cs typeface="Arial Unicode MS" pitchFamily="34" charset="-122"/>
              </a:rPr>
              <a:t>年作为抗议运动开始，如今</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已发展</a:t>
            </a:r>
            <a:r>
              <a:rPr lang="zh-CN" altLang="en-US" sz="2800" dirty="0" smtClean="0">
                <a:latin typeface="Arial Unicode MS" pitchFamily="34" charset="-122"/>
                <a:ea typeface="Arial Unicode MS" pitchFamily="34" charset="-122"/>
                <a:cs typeface="Arial Unicode MS" pitchFamily="34" charset="-122"/>
              </a:rPr>
              <a:t>成为一个庆祝环境和致力</a:t>
            </a:r>
            <a:r>
              <a:rPr lang="zh-CN" altLang="en-US" sz="2800" dirty="0" smtClean="0">
                <a:latin typeface="Arial Unicode MS" pitchFamily="34" charset="-122"/>
                <a:ea typeface="Arial Unicode MS" pitchFamily="34" charset="-122"/>
                <a:cs typeface="Arial Unicode MS" pitchFamily="34" charset="-122"/>
              </a:rPr>
              <a:t>于环境</a:t>
            </a:r>
            <a:r>
              <a:rPr lang="zh-CN" altLang="en-US" sz="2800" dirty="0" smtClean="0">
                <a:latin typeface="Arial Unicode MS" pitchFamily="34" charset="-122"/>
                <a:ea typeface="Arial Unicode MS" pitchFamily="34" charset="-122"/>
                <a:cs typeface="Arial Unicode MS" pitchFamily="34" charset="-122"/>
              </a:rPr>
              <a:t>保</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护的全球性活动</a:t>
            </a:r>
            <a:r>
              <a:rPr lang="zh-CN" altLang="en-US" sz="2800" dirty="0" smtClean="0">
                <a:latin typeface="Arial Unicode MS" pitchFamily="34" charset="-122"/>
                <a:ea typeface="Arial Unicode MS" pitchFamily="34" charset="-122"/>
                <a:cs typeface="Arial Unicode MS" pitchFamily="34" charset="-122"/>
              </a:rPr>
              <a:t>。</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endParaRPr kumimoji="1" lang="zh-CN" altLang="en-US" dirty="0"/>
          </a:p>
        </p:txBody>
      </p:sp>
    </p:spTree>
    <p:extLst>
      <p:ext uri="{BB962C8B-B14F-4D97-AF65-F5344CB8AC3E}">
        <p14:creationId xmlns:p14="http://schemas.microsoft.com/office/powerpoint/2010/main" val="37059543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kumimoji="1" lang="zh-CN" altLang="en-US" dirty="0"/>
          </a:p>
        </p:txBody>
      </p:sp>
      <p:sp>
        <p:nvSpPr>
          <p:cNvPr id="3" name="内容占位符 2"/>
          <p:cNvSpPr>
            <a:spLocks noGrp="1"/>
          </p:cNvSpPr>
          <p:nvPr>
            <p:ph idx="1"/>
          </p:nvPr>
        </p:nvSpPr>
        <p:spPr>
          <a:xfrm>
            <a:off x="251520" y="1124744"/>
            <a:ext cx="7597080" cy="4971256"/>
          </a:xfrm>
        </p:spPr>
        <p:txBody>
          <a:bodyPr>
            <a:normAutofit lnSpcReduction="10000"/>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8</a:t>
            </a:r>
          </a:p>
          <a:p>
            <a:pPr marL="0" indent="0">
              <a:buNone/>
            </a:pPr>
            <a:r>
              <a:rPr lang="en-US" altLang="zh-CN" sz="2800" dirty="0" smtClean="0">
                <a:latin typeface="Arial Unicode MS" pitchFamily="34" charset="-122"/>
                <a:ea typeface="Arial Unicode MS" pitchFamily="34" charset="-122"/>
                <a:cs typeface="Arial Unicode MS" pitchFamily="34" charset="-122"/>
              </a:rPr>
              <a:t>agency-----intermediary</a:t>
            </a:r>
          </a:p>
          <a:p>
            <a:pPr marL="0" indent="0">
              <a:buNone/>
            </a:pPr>
            <a:r>
              <a:rPr kumimoji="1" lang="en-US" altLang="zh-CN" sz="2800" dirty="0" smtClean="0">
                <a:latin typeface="Arial Unicode MS" pitchFamily="34" charset="-122"/>
                <a:ea typeface="Arial Unicode MS" pitchFamily="34" charset="-122"/>
                <a:cs typeface="Arial Unicode MS" pitchFamily="34" charset="-122"/>
              </a:rPr>
              <a:t>e.g.  The</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relief</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agency</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distributed</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food</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among</a:t>
            </a:r>
            <a:r>
              <a:rPr kumimoji="1" lang="zh-CN" altLang="en-US" sz="2800" dirty="0" smtClean="0">
                <a:latin typeface="Arial Unicode MS" pitchFamily="34" charset="-122"/>
                <a:ea typeface="Arial Unicode MS" pitchFamily="34" charset="-122"/>
                <a:cs typeface="Arial Unicode MS" pitchFamily="34" charset="-122"/>
              </a:rPr>
              <a:t> </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en-US" altLang="zh-CN" sz="2800" dirty="0" smtClean="0">
                <a:latin typeface="Arial Unicode MS" pitchFamily="34" charset="-122"/>
                <a:ea typeface="Arial Unicode MS" pitchFamily="34" charset="-122"/>
                <a:cs typeface="Arial Unicode MS" pitchFamily="34" charset="-122"/>
              </a:rPr>
              <a:t>         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poor</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zh-CN" altLang="en-US" sz="2800" dirty="0" smtClean="0">
                <a:latin typeface="Arial Unicode MS" pitchFamily="34" charset="-122"/>
                <a:ea typeface="Arial Unicode MS" pitchFamily="34" charset="-122"/>
                <a:cs typeface="Arial Unicode MS" pitchFamily="34" charset="-122"/>
              </a:rPr>
              <a:t>         救援机构在穷人中分发食物。</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country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health</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agency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has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dedicated</a:t>
            </a:r>
          </a:p>
          <a:p>
            <a:pPr marL="0" indent="0">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one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inspector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monitor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conditions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nursing</a:t>
            </a:r>
            <a:r>
              <a:rPr lang="zh-CN" altLang="zh-CN"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homes</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该国卫生机构已指定一名检查员来监测养</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老院的情况。</a:t>
            </a:r>
            <a:endParaRPr lang="en-US" altLang="zh-CN" sz="2800" dirty="0" smtClean="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28999071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87152"/>
          </a:xfrm>
        </p:spPr>
        <p:txBody>
          <a:bodyPr>
            <a:normAutofit fontScale="90000"/>
          </a:bodyPr>
          <a:lstStyle/>
          <a:p>
            <a:endParaRPr kumimoji="1" lang="zh-CN" altLang="en-US"/>
          </a:p>
        </p:txBody>
      </p:sp>
      <p:sp>
        <p:nvSpPr>
          <p:cNvPr id="3" name="内容占位符 2"/>
          <p:cNvSpPr>
            <a:spLocks noGrp="1"/>
          </p:cNvSpPr>
          <p:nvPr>
            <p:ph idx="1"/>
          </p:nvPr>
        </p:nvSpPr>
        <p:spPr>
          <a:xfrm>
            <a:off x="76200" y="1268760"/>
            <a:ext cx="7772400" cy="4827240"/>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9</a:t>
            </a:r>
          </a:p>
          <a:p>
            <a:pPr marL="0" indent="0">
              <a:buNone/>
            </a:pPr>
            <a:r>
              <a:rPr lang="en-US" altLang="zh-CN" sz="2800" dirty="0" smtClean="0">
                <a:latin typeface="Arial Unicode MS" pitchFamily="34" charset="-122"/>
                <a:ea typeface="Arial Unicode MS" pitchFamily="34" charset="-122"/>
                <a:cs typeface="Arial Unicode MS" pitchFamily="34" charset="-122"/>
              </a:rPr>
              <a:t>breakdown-----break</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one’s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promise</a:t>
            </a:r>
          </a:p>
          <a:p>
            <a:pPr marL="0" indent="0">
              <a:buNone/>
            </a:pPr>
            <a:r>
              <a:rPr lang="en-US" altLang="zh-CN" sz="2800" dirty="0" smtClean="0">
                <a:latin typeface="Arial Unicode MS" pitchFamily="34" charset="-122"/>
                <a:ea typeface="Arial Unicode MS" pitchFamily="34" charset="-122"/>
                <a:cs typeface="Arial Unicode MS" pitchFamily="34" charset="-122"/>
              </a:rPr>
              <a:t>e</a:t>
            </a:r>
            <a:r>
              <a:rPr kumimoji="1" lang="en-US" altLang="zh-CN" sz="2800" dirty="0" smtClean="0">
                <a:latin typeface="Arial Unicode MS" pitchFamily="34" charset="-122"/>
                <a:ea typeface="Arial Unicode MS" pitchFamily="34" charset="-122"/>
                <a:cs typeface="Arial Unicode MS" pitchFamily="34" charset="-122"/>
              </a:rPr>
              <a:t>.g.  Poo</a:t>
            </a:r>
            <a:r>
              <a:rPr lang="en-US" altLang="zh-CN" sz="2800" dirty="0" smtClean="0">
                <a:latin typeface="Arial Unicode MS" pitchFamily="34" charset="-122"/>
                <a:ea typeface="Arial Unicode MS" pitchFamily="34" charset="-122"/>
                <a:cs typeface="Arial Unicode MS" pitchFamily="34" charset="-122"/>
              </a:rPr>
              <a:t>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people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fret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more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about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family</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breakdown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because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see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more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it</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than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rich</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people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do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and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its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consequences, </a:t>
            </a:r>
          </a:p>
          <a:p>
            <a:pPr marL="0" indent="0">
              <a:buNone/>
            </a:pPr>
            <a:r>
              <a:rPr lang="en-US" altLang="zh-CN" sz="2800" dirty="0" smtClean="0">
                <a:latin typeface="Arial Unicode MS" pitchFamily="34" charset="-122"/>
                <a:ea typeface="Arial Unicode MS" pitchFamily="34" charset="-122"/>
                <a:cs typeface="Arial Unicode MS" pitchFamily="34" charset="-122"/>
              </a:rPr>
              <a:t>        for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them,</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are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worse.</a:t>
            </a:r>
          </a:p>
          <a:p>
            <a:pPr marL="0" indent="0">
              <a:buNone/>
            </a:pPr>
            <a:r>
              <a:rPr lang="zh-CN" altLang="en-US" sz="2800" dirty="0" smtClean="0">
                <a:latin typeface="Arial Unicode MS" pitchFamily="34" charset="-122"/>
                <a:ea typeface="Arial Unicode MS" pitchFamily="34" charset="-122"/>
                <a:cs typeface="Arial Unicode MS" pitchFamily="34" charset="-122"/>
              </a:rPr>
              <a:t>        穷人更担心家庭破裂，因为他们比富人看到</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更多这类事情的发生， 而且家庭破裂的后果</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对他们更严重。</a:t>
            </a:r>
            <a:endParaRPr kumimoji="1"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4766299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kumimoji="1" lang="zh-CN" altLang="en-US" dirty="0"/>
          </a:p>
        </p:txBody>
      </p:sp>
      <p:sp>
        <p:nvSpPr>
          <p:cNvPr id="3" name="内容占位符 2"/>
          <p:cNvSpPr>
            <a:spLocks noGrp="1"/>
          </p:cNvSpPr>
          <p:nvPr>
            <p:ph idx="1"/>
          </p:nvPr>
        </p:nvSpPr>
        <p:spPr>
          <a:xfrm>
            <a:off x="76200" y="1124744"/>
            <a:ext cx="7772400" cy="4971256"/>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10</a:t>
            </a:r>
          </a:p>
          <a:p>
            <a:pPr marL="0" indent="0">
              <a:buNone/>
            </a:pPr>
            <a:r>
              <a:rPr lang="en-US" altLang="zh-CN" sz="2800" dirty="0">
                <a:latin typeface="Arial Unicode MS" pitchFamily="34" charset="-122"/>
                <a:ea typeface="Arial Unicode MS" pitchFamily="34" charset="-122"/>
                <a:cs typeface="Arial Unicode MS" pitchFamily="34" charset="-122"/>
              </a:rPr>
              <a:t> It is a matter for negotiation between the exporter and the importer as to who is responsible for insuring the goods during their journey from the exporter’s hands to the importer’s hands.</a:t>
            </a:r>
            <a:r>
              <a:rPr lang="zh-CN" altLang="zh-CN" sz="2800" dirty="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zh-CN" altLang="en-US" sz="2800" dirty="0" smtClean="0">
                <a:latin typeface="Arial Unicode MS" pitchFamily="34" charset="-122"/>
                <a:ea typeface="Arial Unicode MS" pitchFamily="34" charset="-122"/>
                <a:cs typeface="Arial Unicode MS" pitchFamily="34" charset="-122"/>
              </a:rPr>
              <a:t>出口商与进口商要进行磋商，讨论在货物从出口商那儿运送到进口商那儿的过程中由谁负责货物的保险。</a:t>
            </a:r>
            <a:endParaRPr kumimoji="1"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2380678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latin typeface="Arial Unicode MS" pitchFamily="34" charset="-122"/>
                <a:ea typeface="Arial Unicode MS" pitchFamily="34" charset="-122"/>
                <a:cs typeface="Arial Unicode MS" pitchFamily="34" charset="-122"/>
              </a:rPr>
              <a:t>Skimming</a:t>
            </a:r>
            <a:endParaRPr lang="zh-CN" altLang="en-US" b="1"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76200" y="1844824"/>
            <a:ext cx="7772400" cy="4251176"/>
          </a:xfrm>
        </p:spPr>
        <p:txBody>
          <a:bodyPr/>
          <a:lstStyle/>
          <a:p>
            <a:pPr marL="514350" indent="-514350">
              <a:buAutoNum type="arabicPeriod"/>
            </a:pPr>
            <a:r>
              <a:rPr lang="en-US" altLang="zh-CN" sz="2800" dirty="0">
                <a:latin typeface="Arial Unicode MS" pitchFamily="34" charset="-122"/>
                <a:ea typeface="Arial Unicode MS" pitchFamily="34" charset="-122"/>
                <a:cs typeface="Arial Unicode MS" pitchFamily="34" charset="-122"/>
              </a:rPr>
              <a:t>According to the text, what instruments are used in international settlement ?</a:t>
            </a:r>
          </a:p>
          <a:p>
            <a:pPr marL="514350" indent="-514350">
              <a:buNone/>
            </a:pPr>
            <a:r>
              <a:rPr lang="en-US" altLang="zh-CN" sz="2800" dirty="0" smtClean="0">
                <a:latin typeface="Arial Unicode MS" pitchFamily="34" charset="-122"/>
                <a:ea typeface="Arial Unicode MS" pitchFamily="34" charset="-122"/>
                <a:cs typeface="Arial Unicode MS" pitchFamily="34" charset="-122"/>
              </a:rPr>
              <a:t>     Bills </a:t>
            </a:r>
            <a:r>
              <a:rPr lang="en-US" altLang="zh-CN" sz="2800" dirty="0">
                <a:latin typeface="Arial Unicode MS" pitchFamily="34" charset="-122"/>
                <a:ea typeface="Arial Unicode MS" pitchFamily="34" charset="-122"/>
                <a:cs typeface="Arial Unicode MS" pitchFamily="34" charset="-122"/>
              </a:rPr>
              <a:t>of </a:t>
            </a:r>
            <a:r>
              <a:rPr lang="en-US" altLang="zh-CN" sz="2800" dirty="0" smtClean="0">
                <a:latin typeface="Arial Unicode MS" pitchFamily="34" charset="-122"/>
                <a:ea typeface="Arial Unicode MS" pitchFamily="34" charset="-122"/>
                <a:cs typeface="Arial Unicode MS" pitchFamily="34" charset="-122"/>
              </a:rPr>
              <a:t>exchange, promissory notes </a:t>
            </a:r>
            <a:r>
              <a:rPr lang="en-US" altLang="zh-CN" sz="2800" dirty="0">
                <a:latin typeface="Arial Unicode MS" pitchFamily="34" charset="-122"/>
                <a:ea typeface="Arial Unicode MS" pitchFamily="34" charset="-122"/>
                <a:cs typeface="Arial Unicode MS" pitchFamily="34" charset="-122"/>
              </a:rPr>
              <a:t>and </a:t>
            </a:r>
            <a:r>
              <a:rPr lang="en-US" altLang="zh-CN" sz="2800" dirty="0" err="1" smtClean="0">
                <a:latin typeface="Arial Unicode MS" pitchFamily="34" charset="-122"/>
                <a:ea typeface="Arial Unicode MS" pitchFamily="34" charset="-122"/>
                <a:cs typeface="Arial Unicode MS" pitchFamily="34" charset="-122"/>
              </a:rPr>
              <a:t>cheques</a:t>
            </a:r>
            <a:r>
              <a:rPr lang="en-US" altLang="zh-CN" sz="2800" dirty="0" smtClean="0">
                <a:latin typeface="Arial Unicode MS" pitchFamily="34" charset="-122"/>
                <a:ea typeface="Arial Unicode MS" pitchFamily="34" charset="-122"/>
                <a:cs typeface="Arial Unicode MS" pitchFamily="34" charset="-122"/>
              </a:rPr>
              <a:t>.</a:t>
            </a:r>
            <a:endParaRPr lang="en-US" altLang="zh-CN" sz="2800" dirty="0">
              <a:latin typeface="Arial Unicode MS" pitchFamily="34" charset="-122"/>
              <a:ea typeface="Arial Unicode MS" pitchFamily="34" charset="-122"/>
              <a:cs typeface="Arial Unicode MS" pitchFamily="34" charset="-122"/>
            </a:endParaRPr>
          </a:p>
          <a:p>
            <a:pPr marL="514350" indent="-514350">
              <a:buNone/>
            </a:pPr>
            <a:r>
              <a:rPr lang="en-US" altLang="zh-CN" sz="2800" dirty="0" smtClean="0">
                <a:latin typeface="Arial Unicode MS" pitchFamily="34" charset="-122"/>
                <a:ea typeface="Arial Unicode MS" pitchFamily="34" charset="-122"/>
                <a:cs typeface="Arial Unicode MS" pitchFamily="34" charset="-122"/>
              </a:rPr>
              <a:t>2. How many documents are used in international trade? And what are they? </a:t>
            </a:r>
          </a:p>
          <a:p>
            <a:pPr marL="514350" indent="-514350">
              <a:buNone/>
            </a:pPr>
            <a:r>
              <a:rPr lang="en-US" altLang="zh-CN" sz="2800" dirty="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Three.  They are commercial invoice, </a:t>
            </a:r>
            <a:r>
              <a:rPr lang="en-US" altLang="zh-CN" sz="2800" dirty="0">
                <a:latin typeface="Arial Unicode MS" pitchFamily="34" charset="-122"/>
                <a:ea typeface="Arial Unicode MS" pitchFamily="34" charset="-122"/>
                <a:cs typeface="Arial Unicode MS" pitchFamily="34" charset="-122"/>
              </a:rPr>
              <a:t>b</a:t>
            </a:r>
            <a:r>
              <a:rPr lang="en-US" altLang="zh-CN" sz="2800" dirty="0" smtClean="0">
                <a:latin typeface="Arial Unicode MS" pitchFamily="34" charset="-122"/>
                <a:ea typeface="Arial Unicode MS" pitchFamily="34" charset="-122"/>
                <a:cs typeface="Arial Unicode MS" pitchFamily="34" charset="-122"/>
              </a:rPr>
              <a:t>ills </a:t>
            </a:r>
            <a:r>
              <a:rPr lang="en-US" altLang="zh-CN" sz="2800" dirty="0">
                <a:latin typeface="Arial Unicode MS" pitchFamily="34" charset="-122"/>
                <a:ea typeface="Arial Unicode MS" pitchFamily="34" charset="-122"/>
                <a:cs typeface="Arial Unicode MS" pitchFamily="34" charset="-122"/>
              </a:rPr>
              <a:t>of </a:t>
            </a:r>
            <a:r>
              <a:rPr lang="en-US" altLang="zh-CN" sz="2800" dirty="0" smtClean="0">
                <a:latin typeface="Arial Unicode MS" pitchFamily="34" charset="-122"/>
                <a:ea typeface="Arial Unicode MS" pitchFamily="34" charset="-122"/>
                <a:cs typeface="Arial Unicode MS" pitchFamily="34" charset="-122"/>
              </a:rPr>
              <a:t>lading and insurance documents.</a:t>
            </a:r>
            <a:endParaRPr lang="zh-CN" altLang="en-US" sz="2800" dirty="0">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299120"/>
          </a:xfrm>
        </p:spPr>
        <p:txBody>
          <a:bodyPr>
            <a:normAutofit fontScale="90000"/>
          </a:bodyPr>
          <a:lstStyle/>
          <a:p>
            <a:endParaRPr kumimoji="1" lang="zh-CN" altLang="en-US" dirty="0"/>
          </a:p>
        </p:txBody>
      </p:sp>
      <p:sp>
        <p:nvSpPr>
          <p:cNvPr id="3" name="内容占位符 2"/>
          <p:cNvSpPr>
            <a:spLocks noGrp="1"/>
          </p:cNvSpPr>
          <p:nvPr>
            <p:ph idx="1"/>
          </p:nvPr>
        </p:nvSpPr>
        <p:spPr>
          <a:xfrm>
            <a:off x="76200" y="1052736"/>
            <a:ext cx="7772400" cy="5043264"/>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11</a:t>
            </a:r>
          </a:p>
          <a:p>
            <a:pPr marL="0" indent="0">
              <a:buNone/>
            </a:pPr>
            <a:r>
              <a:rPr kumimoji="1" lang="en-US" altLang="zh-CN" sz="2800" dirty="0" smtClean="0">
                <a:latin typeface="Arial Unicode MS" pitchFamily="34" charset="-122"/>
                <a:ea typeface="Arial Unicode MS" pitchFamily="34" charset="-122"/>
                <a:cs typeface="Arial Unicode MS" pitchFamily="34" charset="-122"/>
              </a:rPr>
              <a:t>subsidiary-----branch</a:t>
            </a:r>
          </a:p>
          <a:p>
            <a:pPr marL="0" indent="0">
              <a:buNone/>
            </a:pPr>
            <a:r>
              <a:rPr lang="en-US" altLang="zh-CN" sz="2800" dirty="0" smtClean="0">
                <a:latin typeface="Arial Unicode MS" pitchFamily="34" charset="-122"/>
                <a:ea typeface="Arial Unicode MS" pitchFamily="34" charset="-122"/>
                <a:cs typeface="Arial Unicode MS" pitchFamily="34" charset="-122"/>
              </a:rPr>
              <a:t>e.g. subsidiary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company</a:t>
            </a:r>
          </a:p>
          <a:p>
            <a:pPr marL="0" indent="0">
              <a:buNone/>
            </a:pPr>
            <a:r>
              <a:rPr kumimoji="1" lang="en-US" altLang="zh-CN" sz="2800" dirty="0" smtClean="0">
                <a:latin typeface="Arial Unicode MS" pitchFamily="34" charset="-122"/>
                <a:ea typeface="Arial Unicode MS" pitchFamily="34" charset="-122"/>
                <a:cs typeface="Arial Unicode MS" pitchFamily="34" charset="-122"/>
              </a:rPr>
              <a:t>       </a:t>
            </a:r>
            <a:r>
              <a:rPr kumimoji="1" lang="zh-CN" altLang="en-US" sz="2800" dirty="0" smtClean="0">
                <a:latin typeface="Arial Unicode MS" pitchFamily="34" charset="-122"/>
                <a:ea typeface="Arial Unicode MS" pitchFamily="34" charset="-122"/>
                <a:cs typeface="Arial Unicode MS" pitchFamily="34" charset="-122"/>
              </a:rPr>
              <a:t>附属公司</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zh-CN" altLang="en-US" sz="2800" dirty="0" smtClean="0">
                <a:latin typeface="Arial Unicode MS" pitchFamily="34" charset="-122"/>
                <a:ea typeface="Arial Unicode MS" pitchFamily="34" charset="-122"/>
                <a:cs typeface="Arial Unicode MS" pitchFamily="34" charset="-122"/>
              </a:rPr>
              <a:t>  </a:t>
            </a:r>
            <a:r>
              <a:rPr lang="zh-CN" altLang="en-US"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wholly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owned</a:t>
            </a:r>
            <a:r>
              <a:rPr lang="zh-CN" altLang="en-US" sz="2800" dirty="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subsidiary</a:t>
            </a:r>
          </a:p>
          <a:p>
            <a:pPr marL="0" indent="0">
              <a:buNone/>
            </a:pPr>
            <a:r>
              <a:rPr lang="zh-CN" altLang="zh-CN" sz="2800" dirty="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全资子公司</a:t>
            </a:r>
            <a:endParaRPr kumimoji="1"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34020064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15144"/>
          </a:xfrm>
        </p:spPr>
        <p:txBody>
          <a:bodyPr>
            <a:normAutofit fontScale="90000"/>
          </a:bodyPr>
          <a:lstStyle/>
          <a:p>
            <a:endParaRPr kumimoji="1" lang="zh-CN" altLang="en-US" dirty="0"/>
          </a:p>
        </p:txBody>
      </p:sp>
      <p:sp>
        <p:nvSpPr>
          <p:cNvPr id="3" name="内容占位符 2"/>
          <p:cNvSpPr>
            <a:spLocks noGrp="1"/>
          </p:cNvSpPr>
          <p:nvPr>
            <p:ph idx="1"/>
          </p:nvPr>
        </p:nvSpPr>
        <p:spPr>
          <a:xfrm>
            <a:off x="76200" y="1124744"/>
            <a:ext cx="7772400" cy="4971256"/>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 12</a:t>
            </a:r>
          </a:p>
          <a:p>
            <a:pPr marL="0" indent="0">
              <a:buNone/>
            </a:pPr>
            <a:r>
              <a:rPr kumimoji="1" lang="en-US" altLang="zh-CN" sz="2800" dirty="0" smtClean="0">
                <a:latin typeface="Arial Unicode MS" pitchFamily="34" charset="-122"/>
                <a:ea typeface="Arial Unicode MS" pitchFamily="34" charset="-122"/>
                <a:cs typeface="Arial Unicode MS" pitchFamily="34" charset="-122"/>
              </a:rPr>
              <a:t>prior-----coming</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before</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in</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time</a:t>
            </a:r>
          </a:p>
          <a:p>
            <a:pPr marL="0" indent="0">
              <a:buNone/>
            </a:pPr>
            <a:r>
              <a:rPr lang="en-US" altLang="zh-CN" sz="2800" dirty="0" smtClean="0">
                <a:latin typeface="Arial Unicode MS" pitchFamily="34" charset="-122"/>
                <a:ea typeface="Arial Unicode MS" pitchFamily="34" charset="-122"/>
                <a:cs typeface="Arial Unicode MS" pitchFamily="34" charset="-122"/>
              </a:rPr>
              <a:t>e.g.  Stop</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making</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public</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statements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without</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their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prior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approval</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here.</a:t>
            </a:r>
          </a:p>
          <a:p>
            <a:pPr marL="0" indent="0">
              <a:buNone/>
            </a:pPr>
            <a:r>
              <a:rPr kumimoji="1" lang="zh-CN" altLang="en-US" sz="2800" dirty="0" smtClean="0">
                <a:latin typeface="Arial Unicode MS" pitchFamily="34" charset="-122"/>
                <a:ea typeface="Arial Unicode MS" pitchFamily="34" charset="-122"/>
                <a:cs typeface="Arial Unicode MS" pitchFamily="34" charset="-122"/>
              </a:rPr>
              <a:t>       </a:t>
            </a:r>
            <a:r>
              <a:rPr kumimoji="1" lang="zh-CN" altLang="en-US" sz="2800" dirty="0" smtClean="0">
                <a:latin typeface="Arial Unicode MS" pitchFamily="34" charset="-122"/>
                <a:ea typeface="Arial Unicode MS" pitchFamily="34" charset="-122"/>
                <a:cs typeface="Arial Unicode MS" pitchFamily="34" charset="-122"/>
              </a:rPr>
              <a:t>在未经</a:t>
            </a:r>
            <a:r>
              <a:rPr kumimoji="1" lang="zh-CN" altLang="en-US" sz="2800" dirty="0" smtClean="0">
                <a:latin typeface="Arial Unicode MS" pitchFamily="34" charset="-122"/>
                <a:ea typeface="Arial Unicode MS" pitchFamily="34" charset="-122"/>
                <a:cs typeface="Arial Unicode MS" pitchFamily="34" charset="-122"/>
              </a:rPr>
              <a:t>他们事先</a:t>
            </a:r>
            <a:r>
              <a:rPr kumimoji="1" lang="zh-CN" altLang="en-US" sz="2800" dirty="0" smtClean="0">
                <a:latin typeface="Arial Unicode MS" pitchFamily="34" charset="-122"/>
                <a:ea typeface="Arial Unicode MS" pitchFamily="34" charset="-122"/>
                <a:cs typeface="Arial Unicode MS" pitchFamily="34" charset="-122"/>
              </a:rPr>
              <a:t>同意之前不要</a:t>
            </a:r>
            <a:r>
              <a:rPr kumimoji="1" lang="zh-CN" altLang="en-US" sz="2800" dirty="0" smtClean="0">
                <a:latin typeface="Arial Unicode MS" pitchFamily="34" charset="-122"/>
                <a:ea typeface="Arial Unicode MS" pitchFamily="34" charset="-122"/>
                <a:cs typeface="Arial Unicode MS" pitchFamily="34" charset="-122"/>
              </a:rPr>
              <a:t>发表公开声明。</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Joe</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walked</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off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his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job</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without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prior</a:t>
            </a:r>
            <a:r>
              <a:rPr lang="zh-CN" altLang="zh-CN" sz="2800" dirty="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consultation.</a:t>
            </a:r>
          </a:p>
          <a:p>
            <a:pPr marL="0" indent="0">
              <a:buNone/>
            </a:pPr>
            <a:r>
              <a:rPr lang="zh-CN" altLang="en-US"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乔擅自</a:t>
            </a:r>
            <a:r>
              <a:rPr lang="zh-CN" altLang="en-US" sz="2800" dirty="0" smtClean="0">
                <a:latin typeface="Arial Unicode MS" pitchFamily="34" charset="-122"/>
                <a:ea typeface="Arial Unicode MS" pitchFamily="34" charset="-122"/>
                <a:cs typeface="Arial Unicode MS" pitchFamily="34" charset="-122"/>
              </a:rPr>
              <a:t>离开了工作岗位。</a:t>
            </a:r>
            <a:endParaRPr lang="en-US" altLang="zh-CN" sz="2800" dirty="0" smtClean="0">
              <a:latin typeface="Arial Unicode MS" pitchFamily="34" charset="-122"/>
              <a:ea typeface="Arial Unicode MS" pitchFamily="34" charset="-122"/>
              <a:cs typeface="Arial Unicode MS" pitchFamily="34" charset="-122"/>
            </a:endParaRPr>
          </a:p>
          <a:p>
            <a:pPr marL="0" indent="0">
              <a:buNone/>
            </a:pPr>
            <a:endParaRPr lang="en-US" altLang="zh-CN" sz="2800" dirty="0" smtClean="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31026685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kumimoji="1" lang="zh-CN" altLang="en-US" dirty="0"/>
          </a:p>
        </p:txBody>
      </p:sp>
      <p:sp>
        <p:nvSpPr>
          <p:cNvPr id="3" name="内容占位符 2"/>
          <p:cNvSpPr>
            <a:spLocks noGrp="1"/>
          </p:cNvSpPr>
          <p:nvPr>
            <p:ph idx="1"/>
          </p:nvPr>
        </p:nvSpPr>
        <p:spPr>
          <a:xfrm>
            <a:off x="76200" y="764704"/>
            <a:ext cx="7772400" cy="5544616"/>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13</a:t>
            </a:r>
          </a:p>
          <a:p>
            <a:pPr marL="0" indent="0">
              <a:buNone/>
            </a:pPr>
            <a:r>
              <a:rPr lang="en-US" altLang="zh-CN" sz="2800" dirty="0" smtClean="0">
                <a:latin typeface="Arial Unicode MS" pitchFamily="34" charset="-122"/>
                <a:ea typeface="Arial Unicode MS" pitchFamily="34" charset="-122"/>
                <a:cs typeface="Arial Unicode MS" pitchFamily="34" charset="-122"/>
              </a:rPr>
              <a:t>take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consideration-----consider </a:t>
            </a:r>
          </a:p>
          <a:p>
            <a:pPr marL="0" indent="0">
              <a:buNone/>
            </a:pPr>
            <a:r>
              <a:rPr lang="en-US" altLang="zh-CN" sz="2800" dirty="0" smtClean="0">
                <a:latin typeface="Arial Unicode MS" pitchFamily="34" charset="-122"/>
                <a:ea typeface="Arial Unicode MS" pitchFamily="34" charset="-122"/>
                <a:cs typeface="Arial Unicode MS" pitchFamily="34" charset="-122"/>
              </a:rPr>
              <a:t>e.g.  Of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course, we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also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have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take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into</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consideration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our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lifestyle</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当然，我们也必须考虑我们的生活方式。</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Here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you</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have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take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into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consideration</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expected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development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market, </a:t>
            </a:r>
          </a:p>
          <a:p>
            <a:pPr marL="0" indent="0">
              <a:buNone/>
            </a:pPr>
            <a:r>
              <a:rPr lang="en-US" altLang="zh-CN" sz="2800" dirty="0" smtClean="0">
                <a:latin typeface="Arial Unicode MS" pitchFamily="34" charset="-122"/>
                <a:ea typeface="Arial Unicode MS" pitchFamily="34" charset="-122"/>
                <a:cs typeface="Arial Unicode MS" pitchFamily="34" charset="-122"/>
              </a:rPr>
              <a:t>         what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your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competitors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might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do</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在这里，你必须考虑市场的预期发展状况，</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你的竞争者可能会如何行动。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endParaRPr kumimoji="1"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4789592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155104"/>
          </a:xfrm>
        </p:spPr>
        <p:txBody>
          <a:bodyPr>
            <a:normAutofit fontScale="90000"/>
          </a:bodyPr>
          <a:lstStyle/>
          <a:p>
            <a:endParaRPr kumimoji="1" lang="zh-CN" altLang="en-US"/>
          </a:p>
        </p:txBody>
      </p:sp>
      <p:sp>
        <p:nvSpPr>
          <p:cNvPr id="3" name="内容占位符 2"/>
          <p:cNvSpPr>
            <a:spLocks noGrp="1"/>
          </p:cNvSpPr>
          <p:nvPr>
            <p:ph idx="1"/>
          </p:nvPr>
        </p:nvSpPr>
        <p:spPr>
          <a:xfrm>
            <a:off x="76200" y="764704"/>
            <a:ext cx="7772400" cy="5331296"/>
          </a:xfrm>
        </p:spPr>
        <p:txBody>
          <a:bodyPr>
            <a:normAutofit fontScale="92500" lnSpcReduction="10000"/>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14</a:t>
            </a:r>
          </a:p>
          <a:p>
            <a:pPr marL="0" indent="0">
              <a:buNone/>
            </a:pPr>
            <a:r>
              <a:rPr lang="en-US" altLang="zh-CN" sz="2800" dirty="0">
                <a:latin typeface="Arial Unicode MS" pitchFamily="34" charset="-122"/>
                <a:ea typeface="Arial Unicode MS" pitchFamily="34" charset="-122"/>
                <a:cs typeface="Arial Unicode MS" pitchFamily="34" charset="-122"/>
              </a:rPr>
              <a:t>r</a:t>
            </a:r>
            <a:r>
              <a:rPr kumimoji="1" lang="en-US" altLang="zh-CN" sz="2800" dirty="0" smtClean="0">
                <a:latin typeface="Arial Unicode MS" pitchFamily="34" charset="-122"/>
                <a:ea typeface="Arial Unicode MS" pitchFamily="34" charset="-122"/>
                <a:cs typeface="Arial Unicode MS" pitchFamily="34" charset="-122"/>
              </a:rPr>
              <a:t>efer</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to-</a:t>
            </a:r>
            <a:r>
              <a:rPr kumimoji="1" lang="en-US" altLang="zh-CN" sz="2800" dirty="0" smtClean="0">
                <a:latin typeface="Arial Unicode MS" pitchFamily="34" charset="-122"/>
                <a:ea typeface="Arial Unicode MS" pitchFamily="34" charset="-122"/>
                <a:cs typeface="Arial Unicode MS" pitchFamily="34" charset="-122"/>
              </a:rPr>
              <a:t>----mean;</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submit to; attribute to</a:t>
            </a:r>
          </a:p>
          <a:p>
            <a:pPr marL="0" indent="0">
              <a:buNone/>
            </a:pPr>
            <a:r>
              <a:rPr lang="en-US" altLang="zh-CN" sz="2800" dirty="0" smtClean="0">
                <a:latin typeface="Arial Unicode MS" pitchFamily="34" charset="-122"/>
                <a:ea typeface="Arial Unicode MS" pitchFamily="34" charset="-122"/>
                <a:cs typeface="Arial Unicode MS" pitchFamily="34" charset="-122"/>
              </a:rPr>
              <a:t>e</a:t>
            </a:r>
            <a:r>
              <a:rPr kumimoji="1" lang="en-US" altLang="zh-CN" sz="2800" dirty="0" smtClean="0">
                <a:latin typeface="Arial Unicode MS" pitchFamily="34" charset="-122"/>
                <a:ea typeface="Arial Unicode MS" pitchFamily="34" charset="-122"/>
                <a:cs typeface="Arial Unicode MS" pitchFamily="34" charset="-122"/>
              </a:rPr>
              <a:t>.g. When I said people are stupid, I wasn’t </a:t>
            </a:r>
            <a:r>
              <a:rPr kumimoji="1" lang="zh-CN" altLang="en-US" sz="2800" dirty="0" smtClean="0">
                <a:latin typeface="Arial Unicode MS" pitchFamily="34" charset="-122"/>
                <a:ea typeface="Arial Unicode MS" pitchFamily="34" charset="-122"/>
                <a:cs typeface="Arial Unicode MS" pitchFamily="34" charset="-122"/>
              </a:rPr>
              <a:t>   </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zh-CN" altLang="en-US" sz="2800" dirty="0">
                <a:latin typeface="Arial Unicode MS" pitchFamily="34" charset="-122"/>
                <a:ea typeface="Arial Unicode MS" pitchFamily="34" charset="-122"/>
                <a:cs typeface="Arial Unicode MS" pitchFamily="34" charset="-122"/>
              </a:rPr>
              <a:t> </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referring </a:t>
            </a:r>
            <a:r>
              <a:rPr kumimoji="1" lang="en-US" altLang="zh-CN" sz="2800" dirty="0" smtClean="0">
                <a:latin typeface="Arial Unicode MS" pitchFamily="34" charset="-122"/>
                <a:ea typeface="Arial Unicode MS" pitchFamily="34" charset="-122"/>
                <a:cs typeface="Arial Unicode MS" pitchFamily="34" charset="-122"/>
              </a:rPr>
              <a:t>to you.</a:t>
            </a:r>
          </a:p>
          <a:p>
            <a:pPr marL="0" indent="0">
              <a:buNone/>
            </a:pPr>
            <a:r>
              <a:rPr kumimoji="1" lang="en-US" altLang="zh-CN" sz="2800" dirty="0" smtClean="0">
                <a:latin typeface="Arial Unicode MS" pitchFamily="34" charset="-122"/>
                <a:ea typeface="Arial Unicode MS" pitchFamily="34" charset="-122"/>
                <a:cs typeface="Arial Unicode MS" pitchFamily="34" charset="-122"/>
              </a:rPr>
              <a:t>       </a:t>
            </a:r>
            <a:r>
              <a:rPr kumimoji="1" lang="zh-CN" altLang="en-US" sz="2800" dirty="0" smtClean="0">
                <a:latin typeface="Arial Unicode MS" pitchFamily="34" charset="-122"/>
                <a:ea typeface="Arial Unicode MS" pitchFamily="34" charset="-122"/>
                <a:cs typeface="Arial Unicode MS" pitchFamily="34" charset="-122"/>
              </a:rPr>
              <a:t>我说有些人很蠢</a:t>
            </a:r>
            <a:r>
              <a:rPr kumimoji="1" lang="zh-CN" altLang="en-US" sz="2800" dirty="0" smtClean="0">
                <a:latin typeface="Arial Unicode MS" pitchFamily="34" charset="-122"/>
                <a:ea typeface="Arial Unicode MS" pitchFamily="34" charset="-122"/>
                <a:cs typeface="Arial Unicode MS" pitchFamily="34" charset="-122"/>
              </a:rPr>
              <a:t>，</a:t>
            </a:r>
            <a:r>
              <a:rPr kumimoji="1" lang="zh-CN" altLang="en-US" sz="2800" dirty="0" smtClean="0">
                <a:latin typeface="Arial Unicode MS" pitchFamily="34" charset="-122"/>
                <a:ea typeface="Arial Unicode MS" pitchFamily="34" charset="-122"/>
                <a:cs typeface="Arial Unicode MS" pitchFamily="34" charset="-122"/>
              </a:rPr>
              <a:t>并</a:t>
            </a:r>
            <a:r>
              <a:rPr kumimoji="1" lang="zh-CN" altLang="en-US" sz="2800" dirty="0" smtClean="0">
                <a:latin typeface="Arial Unicode MS" pitchFamily="34" charset="-122"/>
                <a:ea typeface="Arial Unicode MS" pitchFamily="34" charset="-122"/>
                <a:cs typeface="Arial Unicode MS" pitchFamily="34" charset="-122"/>
              </a:rPr>
              <a:t>不是说你</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She referred the case to the Higher Court.</a:t>
            </a:r>
          </a:p>
          <a:p>
            <a:pPr marL="0" indent="0">
              <a:buNone/>
            </a:pPr>
            <a:r>
              <a:rPr lang="zh-CN" altLang="en-US" sz="2800" dirty="0" smtClean="0">
                <a:latin typeface="Arial Unicode MS" pitchFamily="34" charset="-122"/>
                <a:ea typeface="Arial Unicode MS" pitchFamily="34" charset="-122"/>
                <a:cs typeface="Arial Unicode MS" pitchFamily="34" charset="-122"/>
              </a:rPr>
              <a:t>        她把案子提交给了高等法院。</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Some people refer all their troubles to bad</a:t>
            </a:r>
          </a:p>
          <a:p>
            <a:pPr marL="0" indent="0">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luck instead of to poor work.</a:t>
            </a:r>
          </a:p>
          <a:p>
            <a:pPr marL="0" indent="0">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有些人把他们的麻烦都归因于运气不佳，而不是</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工作不好。</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a:t>
            </a:r>
          </a:p>
        </p:txBody>
      </p:sp>
    </p:spTree>
    <p:extLst>
      <p:ext uri="{BB962C8B-B14F-4D97-AF65-F5344CB8AC3E}">
        <p14:creationId xmlns:p14="http://schemas.microsoft.com/office/powerpoint/2010/main" val="25465907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kumimoji="1" lang="zh-CN" altLang="en-US" dirty="0"/>
          </a:p>
        </p:txBody>
      </p:sp>
      <p:sp>
        <p:nvSpPr>
          <p:cNvPr id="3" name="内容占位符 2"/>
          <p:cNvSpPr>
            <a:spLocks noGrp="1"/>
          </p:cNvSpPr>
          <p:nvPr>
            <p:ph idx="1"/>
          </p:nvPr>
        </p:nvSpPr>
        <p:spPr>
          <a:xfrm>
            <a:off x="76200" y="836712"/>
            <a:ext cx="7772400" cy="5259288"/>
          </a:xfrm>
        </p:spPr>
        <p:txBody>
          <a:bodyPr>
            <a:normAutofit/>
          </a:bodyPr>
          <a:lstStyle/>
          <a:p>
            <a:pPr marL="0" indent="0">
              <a:buNone/>
            </a:pPr>
            <a:r>
              <a:rPr lang="en-US" altLang="zh-CN" sz="2800" b="1" dirty="0" smtClean="0">
                <a:latin typeface="Arial Unicode MS" pitchFamily="34" charset="-122"/>
                <a:ea typeface="Arial Unicode MS" pitchFamily="34" charset="-122"/>
                <a:cs typeface="Arial Unicode MS" pitchFamily="34" charset="-122"/>
              </a:rPr>
              <a:t>Paragraph</a:t>
            </a:r>
            <a:r>
              <a:rPr lang="zh-CN" altLang="en-US" sz="2800" b="1" dirty="0" smtClean="0">
                <a:latin typeface="Arial Unicode MS" pitchFamily="34" charset="-122"/>
                <a:ea typeface="Arial Unicode MS" pitchFamily="34" charset="-122"/>
                <a:cs typeface="Arial Unicode MS" pitchFamily="34" charset="-122"/>
              </a:rPr>
              <a:t> </a:t>
            </a:r>
            <a:r>
              <a:rPr lang="en-US" altLang="zh-CN" sz="2800" b="1" dirty="0" smtClean="0">
                <a:latin typeface="Arial Unicode MS" pitchFamily="34" charset="-122"/>
                <a:ea typeface="Arial Unicode MS" pitchFamily="34" charset="-122"/>
                <a:cs typeface="Arial Unicode MS" pitchFamily="34" charset="-122"/>
              </a:rPr>
              <a:t>15</a:t>
            </a:r>
          </a:p>
          <a:p>
            <a:pPr marL="0" indent="0">
              <a:buNone/>
            </a:pPr>
            <a:r>
              <a:rPr kumimoji="1" lang="en-US" altLang="zh-CN" sz="2800" dirty="0" smtClean="0">
                <a:latin typeface="Arial Unicode MS" pitchFamily="34" charset="-122"/>
                <a:ea typeface="Arial Unicode MS" pitchFamily="34" charset="-122"/>
                <a:cs typeface="Arial Unicode MS" pitchFamily="34" charset="-122"/>
              </a:rPr>
              <a:t>beneficiary----payee</a:t>
            </a:r>
          </a:p>
          <a:p>
            <a:pPr marL="0" indent="0">
              <a:buNone/>
            </a:pPr>
            <a:r>
              <a:rPr lang="en-US" altLang="zh-CN" sz="2800" dirty="0" smtClean="0">
                <a:latin typeface="Arial Unicode MS" pitchFamily="34" charset="-122"/>
                <a:ea typeface="Arial Unicode MS" pitchFamily="34" charset="-122"/>
                <a:cs typeface="Arial Unicode MS" pitchFamily="34" charset="-122"/>
              </a:rPr>
              <a:t>e.g.  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beneficiary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should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give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notification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of</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or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rejection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amendment.</a:t>
            </a:r>
          </a:p>
          <a:p>
            <a:pPr marL="0" indent="0">
              <a:buNone/>
            </a:pPr>
            <a:r>
              <a:rPr lang="zh-CN" altLang="en-US" sz="2800" dirty="0" smtClean="0">
                <a:latin typeface="Arial Unicode MS" pitchFamily="34" charset="-122"/>
                <a:ea typeface="Arial Unicode MS" pitchFamily="34" charset="-122"/>
                <a:cs typeface="Arial Unicode MS" pitchFamily="34" charset="-122"/>
              </a:rPr>
              <a:t>       受益人应发出接受或拒绝接受修改的通知。</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en-US" altLang="zh-CN" sz="2800" dirty="0" smtClean="0">
                <a:latin typeface="Arial Unicode MS" pitchFamily="34" charset="-122"/>
                <a:ea typeface="Arial Unicode MS" pitchFamily="34" charset="-122"/>
                <a:cs typeface="Arial Unicode MS" pitchFamily="34" charset="-122"/>
              </a:rPr>
              <a:t>       Sleep</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could</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be</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the</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second</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major</a:t>
            </a:r>
            <a:r>
              <a:rPr kumimoji="1" lang="zh-CN" altLang="en-US" sz="2800" dirty="0" smtClean="0">
                <a:latin typeface="Arial Unicode MS" pitchFamily="34" charset="-122"/>
                <a:ea typeface="Arial Unicode MS" pitchFamily="34" charset="-122"/>
                <a:cs typeface="Arial Unicode MS" pitchFamily="34" charset="-122"/>
              </a:rPr>
              <a:t> </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en-US" altLang="zh-CN" sz="2800" dirty="0" smtClean="0">
                <a:latin typeface="Arial Unicode MS" pitchFamily="34" charset="-122"/>
                <a:ea typeface="Arial Unicode MS" pitchFamily="34" charset="-122"/>
                <a:cs typeface="Arial Unicode MS" pitchFamily="34" charset="-122"/>
              </a:rPr>
              <a:t>        beneficiary</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of</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job</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loss</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or</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reduced</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working</a:t>
            </a:r>
            <a:r>
              <a:rPr kumimoji="1" lang="zh-CN" altLang="en-US" sz="2800" dirty="0" smtClean="0">
                <a:latin typeface="Arial Unicode MS" pitchFamily="34" charset="-122"/>
                <a:ea typeface="Arial Unicode MS" pitchFamily="34" charset="-122"/>
                <a:cs typeface="Arial Unicode MS" pitchFamily="34" charset="-122"/>
              </a:rPr>
              <a:t> </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en-US" altLang="zh-CN" sz="2800" dirty="0" smtClean="0">
                <a:latin typeface="Arial Unicode MS" pitchFamily="34" charset="-122"/>
                <a:ea typeface="Arial Unicode MS" pitchFamily="34" charset="-122"/>
                <a:cs typeface="Arial Unicode MS" pitchFamily="34" charset="-122"/>
              </a:rPr>
              <a:t>        hours</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zh-CN" altLang="en-US" sz="2800" dirty="0" smtClean="0">
                <a:latin typeface="Arial Unicode MS" pitchFamily="34" charset="-122"/>
                <a:ea typeface="Arial Unicode MS" pitchFamily="34" charset="-122"/>
                <a:cs typeface="Arial Unicode MS" pitchFamily="34" charset="-122"/>
              </a:rPr>
              <a:t>       睡眠可能是失去工作或是减少工作时间的第</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zh-CN" altLang="en-US" sz="2800" dirty="0" smtClean="0">
                <a:latin typeface="Arial Unicode MS" pitchFamily="34" charset="-122"/>
                <a:ea typeface="Arial Unicode MS" pitchFamily="34" charset="-122"/>
                <a:cs typeface="Arial Unicode MS" pitchFamily="34" charset="-122"/>
              </a:rPr>
              <a:t>      二个主要受惠者。</a:t>
            </a:r>
            <a:endParaRPr kumimoji="1"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29754182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443136"/>
          </a:xfrm>
        </p:spPr>
        <p:txBody>
          <a:bodyPr>
            <a:normAutofit fontScale="90000"/>
          </a:bodyPr>
          <a:lstStyle/>
          <a:p>
            <a:endParaRPr kumimoji="1" lang="zh-CN" altLang="en-US" dirty="0"/>
          </a:p>
        </p:txBody>
      </p:sp>
      <p:sp>
        <p:nvSpPr>
          <p:cNvPr id="3" name="内容占位符 2"/>
          <p:cNvSpPr>
            <a:spLocks noGrp="1"/>
          </p:cNvSpPr>
          <p:nvPr>
            <p:ph idx="1"/>
          </p:nvPr>
        </p:nvSpPr>
        <p:spPr>
          <a:xfrm>
            <a:off x="76200" y="1124744"/>
            <a:ext cx="7772400" cy="4971256"/>
          </a:xfrm>
        </p:spPr>
        <p:txBody>
          <a:bodyPr>
            <a:normAutofit lnSpcReduction="10000"/>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 16</a:t>
            </a:r>
          </a:p>
          <a:p>
            <a:pPr marL="0" indent="0">
              <a:buNone/>
            </a:pPr>
            <a:r>
              <a:rPr kumimoji="1" lang="en-US" altLang="zh-CN" sz="2800" dirty="0" smtClean="0">
                <a:latin typeface="Arial Unicode MS" pitchFamily="34" charset="-122"/>
                <a:ea typeface="Arial Unicode MS" pitchFamily="34" charset="-122"/>
                <a:cs typeface="Arial Unicode MS" pitchFamily="34" charset="-122"/>
              </a:rPr>
              <a:t>in</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case</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of-----if</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supposed</a:t>
            </a:r>
          </a:p>
          <a:p>
            <a:pPr marL="0" indent="0">
              <a:buNone/>
            </a:pPr>
            <a:r>
              <a:rPr lang="en-US" altLang="zh-CN" sz="2800" dirty="0" smtClean="0">
                <a:latin typeface="Arial Unicode MS" pitchFamily="34" charset="-122"/>
                <a:ea typeface="Arial Unicode MS" pitchFamily="34" charset="-122"/>
                <a:cs typeface="Arial Unicode MS" pitchFamily="34" charset="-122"/>
              </a:rPr>
              <a:t>e</a:t>
            </a:r>
            <a:r>
              <a:rPr kumimoji="1" lang="en-US" altLang="zh-CN" sz="2800" dirty="0" smtClean="0">
                <a:latin typeface="Arial Unicode MS" pitchFamily="34" charset="-122"/>
                <a:ea typeface="Arial Unicode MS" pitchFamily="34" charset="-122"/>
                <a:cs typeface="Arial Unicode MS" pitchFamily="34" charset="-122"/>
              </a:rPr>
              <a:t>.g. I</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told</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them</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what</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each</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was</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to</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do</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in</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case</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of</a:t>
            </a:r>
            <a:r>
              <a:rPr kumimoji="1" lang="zh-CN" altLang="en-US" sz="2800" dirty="0" smtClean="0">
                <a:latin typeface="Arial Unicode MS" pitchFamily="34" charset="-122"/>
                <a:ea typeface="Arial Unicode MS" pitchFamily="34" charset="-122"/>
                <a:cs typeface="Arial Unicode MS" pitchFamily="34" charset="-122"/>
              </a:rPr>
              <a:t> </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en-US" altLang="zh-CN" sz="2800" dirty="0" smtClean="0">
                <a:latin typeface="Arial Unicode MS" pitchFamily="34" charset="-122"/>
                <a:ea typeface="Arial Unicode MS" pitchFamily="34" charset="-122"/>
                <a:cs typeface="Arial Unicode MS" pitchFamily="34" charset="-122"/>
              </a:rPr>
              <a:t>       an</a:t>
            </a: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emergency.</a:t>
            </a:r>
          </a:p>
          <a:p>
            <a:pPr marL="0" indent="0">
              <a:buNone/>
            </a:pPr>
            <a:r>
              <a:rPr kumimoji="1" lang="zh-CN" altLang="en-US" sz="2800" dirty="0" smtClean="0">
                <a:latin typeface="Arial Unicode MS" pitchFamily="34" charset="-122"/>
                <a:ea typeface="Arial Unicode MS" pitchFamily="34" charset="-122"/>
                <a:cs typeface="Arial Unicode MS" pitchFamily="34" charset="-122"/>
              </a:rPr>
              <a:t>       我告诉他们在紧急情况下各自要做的事。</a:t>
            </a:r>
            <a:endParaRPr kumimoji="1"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If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possible</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register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with</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embassy</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upon</a:t>
            </a:r>
          </a:p>
          <a:p>
            <a:pPr marL="0" indent="0">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your</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arrival</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so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that</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it’s</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possible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to</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find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you</a:t>
            </a:r>
            <a:r>
              <a:rPr lang="zh-CN" altLang="en-US" sz="2800" dirty="0" smtClean="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in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case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of</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emergency</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如果可能的话，在抵达后到大使馆登记，以</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便在紧急情况时能够找到你。</a:t>
            </a:r>
            <a:endParaRPr lang="en-US" altLang="zh-CN" sz="2800" dirty="0" smtClean="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25708736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15144"/>
          </a:xfrm>
        </p:spPr>
        <p:txBody>
          <a:bodyPr>
            <a:normAutofit fontScale="90000"/>
          </a:bodyPr>
          <a:lstStyle/>
          <a:p>
            <a:endParaRPr kumimoji="1" lang="zh-CN" altLang="en-US" dirty="0"/>
          </a:p>
        </p:txBody>
      </p:sp>
      <p:sp>
        <p:nvSpPr>
          <p:cNvPr id="3" name="内容占位符 2"/>
          <p:cNvSpPr>
            <a:spLocks noGrp="1"/>
          </p:cNvSpPr>
          <p:nvPr>
            <p:ph idx="1"/>
          </p:nvPr>
        </p:nvSpPr>
        <p:spPr>
          <a:xfrm>
            <a:off x="76200" y="1268760"/>
            <a:ext cx="7772400" cy="4827240"/>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17</a:t>
            </a:r>
          </a:p>
          <a:p>
            <a:pPr marL="0" indent="0">
              <a:buNone/>
            </a:pPr>
            <a:r>
              <a:rPr lang="en-US" altLang="zh-CN" sz="2800" dirty="0" smtClean="0">
                <a:latin typeface="Arial Unicode MS" pitchFamily="34" charset="-122"/>
                <a:ea typeface="Arial Unicode MS" pitchFamily="34" charset="-122"/>
                <a:cs typeface="Arial Unicode MS" pitchFamily="34" charset="-122"/>
              </a:rPr>
              <a:t>in</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effect-----effective</a:t>
            </a:r>
          </a:p>
          <a:p>
            <a:pPr marL="0" indent="0">
              <a:buNone/>
            </a:pPr>
            <a:r>
              <a:rPr lang="en-US" altLang="zh-CN" sz="2800" dirty="0" smtClean="0">
                <a:latin typeface="Arial Unicode MS" pitchFamily="34" charset="-122"/>
                <a:ea typeface="Arial Unicode MS" pitchFamily="34" charset="-122"/>
                <a:cs typeface="Arial Unicode MS" pitchFamily="34" charset="-122"/>
              </a:rPr>
              <a:t>e</a:t>
            </a:r>
            <a:r>
              <a:rPr kumimoji="1" lang="en-US" altLang="zh-CN" sz="2800" dirty="0" smtClean="0">
                <a:latin typeface="Arial Unicode MS" pitchFamily="34" charset="-122"/>
                <a:ea typeface="Arial Unicode MS" pitchFamily="34" charset="-122"/>
                <a:cs typeface="Arial Unicode MS" pitchFamily="34" charset="-122"/>
              </a:rPr>
              <a:t>.g. Some ancient laws are still in effect.</a:t>
            </a:r>
          </a:p>
          <a:p>
            <a:pPr marL="0" indent="0">
              <a:buNone/>
            </a:pPr>
            <a:r>
              <a:rPr kumimoji="1" lang="en-US" altLang="zh-CN" sz="2800" dirty="0" smtClean="0">
                <a:latin typeface="Arial Unicode MS" pitchFamily="34" charset="-122"/>
                <a:ea typeface="Arial Unicode MS" pitchFamily="34" charset="-122"/>
                <a:cs typeface="Arial Unicode MS" pitchFamily="34" charset="-122"/>
              </a:rPr>
              <a:t>       </a:t>
            </a:r>
            <a:r>
              <a:rPr kumimoji="1" lang="zh-CN" altLang="en-US" sz="2800" dirty="0" smtClean="0">
                <a:latin typeface="Arial Unicode MS" pitchFamily="34" charset="-122"/>
                <a:ea typeface="Arial Unicode MS" pitchFamily="34" charset="-122"/>
                <a:cs typeface="Arial Unicode MS" pitchFamily="34" charset="-122"/>
              </a:rPr>
              <a:t>有些古代的法律至今依然有效</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The</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two </a:t>
            </a:r>
            <a:r>
              <a:rPr lang="en-US" altLang="zh-CN" sz="2800" dirty="0" smtClean="0">
                <a:latin typeface="Arial Unicode MS" pitchFamily="34" charset="-122"/>
                <a:ea typeface="Arial Unicode MS" pitchFamily="34" charset="-122"/>
                <a:cs typeface="Arial Unicode MS" pitchFamily="34" charset="-122"/>
              </a:rPr>
              <a:t>systems </a:t>
            </a:r>
            <a:r>
              <a:rPr lang="en-US" altLang="zh-CN" sz="2800" dirty="0" smtClean="0">
                <a:latin typeface="Arial Unicode MS" pitchFamily="34" charset="-122"/>
                <a:ea typeface="Arial Unicode MS" pitchFamily="34" charset="-122"/>
                <a:cs typeface="Arial Unicode MS" pitchFamily="34" charset="-122"/>
              </a:rPr>
              <a:t>are , in effect, identical.</a:t>
            </a:r>
          </a:p>
          <a:p>
            <a:pPr marL="0" indent="0">
              <a:buNone/>
            </a:pPr>
            <a:r>
              <a:rPr lang="en-US" altLang="zh-CN"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这两种制度实质上是完全一致的。 </a:t>
            </a:r>
            <a:endParaRPr lang="en-US" altLang="zh-CN" sz="2800" dirty="0" smtClean="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4758171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659160"/>
          </a:xfrm>
        </p:spPr>
        <p:txBody>
          <a:bodyPr>
            <a:normAutofit fontScale="90000"/>
          </a:bodyPr>
          <a:lstStyle/>
          <a:p>
            <a:endParaRPr kumimoji="1" lang="zh-CN" altLang="en-US" dirty="0"/>
          </a:p>
        </p:txBody>
      </p:sp>
      <p:sp>
        <p:nvSpPr>
          <p:cNvPr id="3" name="内容占位符 2"/>
          <p:cNvSpPr>
            <a:spLocks noGrp="1"/>
          </p:cNvSpPr>
          <p:nvPr>
            <p:ph idx="1"/>
          </p:nvPr>
        </p:nvSpPr>
        <p:spPr>
          <a:xfrm>
            <a:off x="76200" y="1268760"/>
            <a:ext cx="7772400" cy="4827240"/>
          </a:xfrm>
        </p:spPr>
        <p:txBody>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18</a:t>
            </a:r>
          </a:p>
          <a:p>
            <a:pPr marL="0" indent="0">
              <a:buNone/>
            </a:pPr>
            <a:r>
              <a:rPr lang="en-US" altLang="zh-CN" sz="2800" dirty="0">
                <a:latin typeface="Arial Unicode MS" pitchFamily="34" charset="-122"/>
                <a:ea typeface="Arial Unicode MS" pitchFamily="34" charset="-122"/>
                <a:cs typeface="Arial Unicode MS" pitchFamily="34" charset="-122"/>
              </a:rPr>
              <a:t> Normally, title to the goods does not pass on to the buyer until the draft is paid or accepted by the buyer.</a:t>
            </a:r>
            <a:r>
              <a:rPr lang="zh-CN" altLang="zh-CN" sz="2800" dirty="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zh-CN" altLang="en-US" sz="2800" dirty="0" smtClean="0">
                <a:latin typeface="Arial Unicode MS" pitchFamily="34" charset="-122"/>
                <a:ea typeface="Arial Unicode MS" pitchFamily="34" charset="-122"/>
                <a:cs typeface="Arial Unicode MS" pitchFamily="34" charset="-122"/>
              </a:rPr>
              <a:t>一般来说，只有当买方在收到了汇票支付了货款或是表示承兑之后</a:t>
            </a:r>
            <a:r>
              <a:rPr kumimoji="1" lang="zh-CN" altLang="en-US" sz="2800" dirty="0" smtClean="0">
                <a:latin typeface="Arial Unicode MS" pitchFamily="34" charset="-122"/>
                <a:ea typeface="Arial Unicode MS" pitchFamily="34" charset="-122"/>
                <a:cs typeface="Arial Unicode MS" pitchFamily="34" charset="-122"/>
              </a:rPr>
              <a:t>，提货单才能</a:t>
            </a:r>
            <a:r>
              <a:rPr kumimoji="1" lang="zh-CN" altLang="en-US" sz="2800" dirty="0" smtClean="0">
                <a:latin typeface="Arial Unicode MS" pitchFamily="34" charset="-122"/>
                <a:ea typeface="Arial Unicode MS" pitchFamily="34" charset="-122"/>
                <a:cs typeface="Arial Unicode MS" pitchFamily="34" charset="-122"/>
              </a:rPr>
              <a:t>移交给买方</a:t>
            </a:r>
            <a:r>
              <a:rPr kumimoji="1" lang="zh-CN" altLang="en-US" sz="2800" dirty="0" smtClean="0">
                <a:latin typeface="Arial Unicode MS" pitchFamily="34" charset="-122"/>
                <a:ea typeface="Arial Unicode MS" pitchFamily="34" charset="-122"/>
                <a:cs typeface="Arial Unicode MS" pitchFamily="34" charset="-122"/>
              </a:rPr>
              <a:t>。</a:t>
            </a:r>
            <a:endParaRPr kumimoji="1" lang="en-US" altLang="zh-CN" sz="2800" dirty="0">
              <a:latin typeface="Arial Unicode MS" pitchFamily="34" charset="-122"/>
              <a:ea typeface="Arial Unicode MS" pitchFamily="34" charset="-122"/>
              <a:cs typeface="Arial Unicode MS" pitchFamily="34" charset="-122"/>
            </a:endParaRPr>
          </a:p>
          <a:p>
            <a:pPr marL="0" indent="0">
              <a:buNone/>
            </a:pPr>
            <a:endParaRPr kumimoji="1" lang="zh-CN" altLang="en-US" dirty="0"/>
          </a:p>
        </p:txBody>
      </p:sp>
    </p:spTree>
    <p:extLst>
      <p:ext uri="{BB962C8B-B14F-4D97-AF65-F5344CB8AC3E}">
        <p14:creationId xmlns:p14="http://schemas.microsoft.com/office/powerpoint/2010/main" val="32845149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659160"/>
          </a:xfrm>
        </p:spPr>
        <p:txBody>
          <a:bodyPr>
            <a:normAutofit fontScale="90000"/>
          </a:bodyPr>
          <a:lstStyle/>
          <a:p>
            <a:endParaRPr kumimoji="1" lang="zh-CN" altLang="en-US" dirty="0"/>
          </a:p>
        </p:txBody>
      </p:sp>
      <p:sp>
        <p:nvSpPr>
          <p:cNvPr id="3" name="内容占位符 2"/>
          <p:cNvSpPr>
            <a:spLocks noGrp="1"/>
          </p:cNvSpPr>
          <p:nvPr>
            <p:ph idx="1"/>
          </p:nvPr>
        </p:nvSpPr>
        <p:spPr>
          <a:xfrm>
            <a:off x="76200" y="1340768"/>
            <a:ext cx="7772400" cy="4755232"/>
          </a:xfrm>
        </p:spPr>
        <p:txBody>
          <a:bodyPr>
            <a:normAutofit/>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19</a:t>
            </a:r>
          </a:p>
          <a:p>
            <a:pPr marL="0" indent="0">
              <a:buNone/>
            </a:pPr>
            <a:r>
              <a:rPr lang="en-US" altLang="zh-CN" sz="2800" dirty="0">
                <a:latin typeface="Arial Unicode MS" pitchFamily="34" charset="-122"/>
                <a:ea typeface="Arial Unicode MS" pitchFamily="34" charset="-122"/>
                <a:cs typeface="Arial Unicode MS" pitchFamily="34" charset="-122"/>
              </a:rPr>
              <a:t> There are documentary collection and clean collection, and the difference lies in whether the documents of title to the goods are enclosed.</a:t>
            </a:r>
            <a:r>
              <a:rPr lang="zh-CN" altLang="zh-CN" sz="2800" dirty="0">
                <a:latin typeface="Arial Unicode MS" pitchFamily="34" charset="-122"/>
                <a:ea typeface="Arial Unicode MS" pitchFamily="34" charset="-122"/>
                <a:cs typeface="Arial Unicode MS" pitchFamily="34" charset="-122"/>
              </a:rPr>
              <a:t>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zh-CN" altLang="en-US" sz="2800" dirty="0" smtClean="0">
                <a:latin typeface="Arial Unicode MS" pitchFamily="34" charset="-122"/>
                <a:ea typeface="Arial Unicode MS" pitchFamily="34" charset="-122"/>
                <a:cs typeface="Arial Unicode MS" pitchFamily="34" charset="-122"/>
              </a:rPr>
              <a:t>托收分为跟单托收和光票托收，两者区别在于是否附有货运单据。</a:t>
            </a:r>
            <a:endParaRPr kumimoji="1"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31272398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515144"/>
          </a:xfrm>
        </p:spPr>
        <p:txBody>
          <a:bodyPr>
            <a:normAutofit fontScale="90000"/>
          </a:bodyPr>
          <a:lstStyle/>
          <a:p>
            <a:endParaRPr kumimoji="1" lang="zh-CN" altLang="en-US" dirty="0"/>
          </a:p>
        </p:txBody>
      </p:sp>
      <p:sp>
        <p:nvSpPr>
          <p:cNvPr id="3" name="内容占位符 2"/>
          <p:cNvSpPr>
            <a:spLocks noGrp="1"/>
          </p:cNvSpPr>
          <p:nvPr>
            <p:ph idx="1"/>
          </p:nvPr>
        </p:nvSpPr>
        <p:spPr>
          <a:xfrm>
            <a:off x="76200" y="1196752"/>
            <a:ext cx="7772400" cy="4899248"/>
          </a:xfrm>
        </p:spPr>
        <p:txBody>
          <a:bodyPr>
            <a:normAutofit lnSpcReduction="10000"/>
          </a:bodyPr>
          <a:lstStyle/>
          <a:p>
            <a:pPr marL="0" indent="0">
              <a:buNone/>
            </a:pPr>
            <a:r>
              <a:rPr kumimoji="1" lang="en-US" altLang="zh-CN" sz="2800" b="1" dirty="0" smtClean="0">
                <a:latin typeface="Arial Unicode MS" pitchFamily="34" charset="-122"/>
                <a:ea typeface="Arial Unicode MS" pitchFamily="34" charset="-122"/>
                <a:cs typeface="Arial Unicode MS" pitchFamily="34" charset="-122"/>
              </a:rPr>
              <a:t>Paragraph</a:t>
            </a:r>
            <a:r>
              <a:rPr kumimoji="1" lang="zh-CN" altLang="en-US" sz="2800" b="1" dirty="0" smtClean="0">
                <a:latin typeface="Arial Unicode MS" pitchFamily="34" charset="-122"/>
                <a:ea typeface="Arial Unicode MS" pitchFamily="34" charset="-122"/>
                <a:cs typeface="Arial Unicode MS" pitchFamily="34" charset="-122"/>
              </a:rPr>
              <a:t> </a:t>
            </a:r>
            <a:r>
              <a:rPr kumimoji="1" lang="en-US" altLang="zh-CN" sz="2800" b="1" dirty="0" smtClean="0">
                <a:latin typeface="Arial Unicode MS" pitchFamily="34" charset="-122"/>
                <a:ea typeface="Arial Unicode MS" pitchFamily="34" charset="-122"/>
                <a:cs typeface="Arial Unicode MS" pitchFamily="34" charset="-122"/>
              </a:rPr>
              <a:t>20</a:t>
            </a:r>
          </a:p>
          <a:p>
            <a:pPr marL="0" indent="0">
              <a:buNone/>
            </a:pPr>
            <a:r>
              <a:rPr lang="en-US" altLang="zh-CN" sz="2800" dirty="0" smtClean="0">
                <a:latin typeface="Arial Unicode MS" pitchFamily="34" charset="-122"/>
                <a:ea typeface="Arial Unicode MS" pitchFamily="34" charset="-122"/>
                <a:cs typeface="Arial Unicode MS" pitchFamily="34" charset="-122"/>
              </a:rPr>
              <a:t>accompany-</a:t>
            </a:r>
            <a:r>
              <a:rPr lang="en-US" altLang="zh-CN" sz="2800" dirty="0" smtClean="0">
                <a:latin typeface="Arial Unicode MS" pitchFamily="34" charset="-122"/>
                <a:ea typeface="Arial Unicode MS" pitchFamily="34" charset="-122"/>
                <a:cs typeface="Arial Unicode MS" pitchFamily="34" charset="-122"/>
              </a:rPr>
              <a:t>----go with sb. </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en-US" altLang="zh-CN" sz="2800" dirty="0" smtClean="0">
                <a:latin typeface="Arial Unicode MS" pitchFamily="34" charset="-122"/>
                <a:ea typeface="Arial Unicode MS" pitchFamily="34" charset="-122"/>
                <a:cs typeface="Arial Unicode MS" pitchFamily="34" charset="-122"/>
              </a:rPr>
              <a:t>e</a:t>
            </a:r>
            <a:r>
              <a:rPr kumimoji="1" lang="en-US" altLang="zh-CN" sz="2800" dirty="0" smtClean="0">
                <a:latin typeface="Arial Unicode MS" pitchFamily="34" charset="-122"/>
                <a:ea typeface="Arial Unicode MS" pitchFamily="34" charset="-122"/>
                <a:cs typeface="Arial Unicode MS" pitchFamily="34" charset="-122"/>
              </a:rPr>
              <a:t>.g. </a:t>
            </a:r>
            <a:r>
              <a:rPr kumimoji="1" lang="en-US" altLang="zh-CN" sz="2800" dirty="0" smtClean="0">
                <a:latin typeface="Arial Unicode MS" pitchFamily="34" charset="-122"/>
                <a:ea typeface="Arial Unicode MS" pitchFamily="34" charset="-122"/>
                <a:cs typeface="Arial Unicode MS" pitchFamily="34" charset="-122"/>
              </a:rPr>
              <a:t>Accompanied by the senior managers, the</a:t>
            </a:r>
          </a:p>
          <a:p>
            <a:pPr marL="0" indent="0">
              <a:buNone/>
            </a:pPr>
            <a:r>
              <a:rPr kumimoji="1" lang="en-US" altLang="zh-CN" sz="2800" dirty="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      chairman visited the R &amp; D center of the </a:t>
            </a:r>
          </a:p>
          <a:p>
            <a:pPr marL="0" indent="0">
              <a:buNone/>
            </a:pPr>
            <a:r>
              <a:rPr kumimoji="1" lang="en-US" altLang="zh-CN" sz="2800" dirty="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      company</a:t>
            </a:r>
            <a:r>
              <a:rPr lang="zh-CN" altLang="en-US" sz="2800" dirty="0" smtClean="0">
                <a:latin typeface="Arial Unicode MS" pitchFamily="34" charset="-122"/>
                <a:ea typeface="Arial Unicode MS" pitchFamily="34" charset="-122"/>
                <a:cs typeface="Arial Unicode MS" pitchFamily="34" charset="-122"/>
              </a:rPr>
              <a:t>.</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dirty="0" smtClean="0">
                <a:latin typeface="Arial Unicode MS" pitchFamily="34" charset="-122"/>
                <a:ea typeface="Arial Unicode MS" pitchFamily="34" charset="-122"/>
                <a:cs typeface="Arial Unicode MS" pitchFamily="34" charset="-122"/>
              </a:rPr>
              <a:t>        </a:t>
            </a:r>
            <a:r>
              <a:rPr lang="zh-CN" altLang="en-US" sz="2800" dirty="0" smtClean="0">
                <a:latin typeface="Arial Unicode MS" pitchFamily="34" charset="-122"/>
                <a:ea typeface="Arial Unicode MS" pitchFamily="34" charset="-122"/>
                <a:cs typeface="Arial Unicode MS" pitchFamily="34" charset="-122"/>
              </a:rPr>
              <a:t>在公司高管的陪同下， 董事长参观了公司</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lang="zh-CN" altLang="en-US" sz="2800">
                <a:latin typeface="Arial Unicode MS" pitchFamily="34" charset="-122"/>
                <a:ea typeface="Arial Unicode MS" pitchFamily="34" charset="-122"/>
                <a:cs typeface="Arial Unicode MS" pitchFamily="34" charset="-122"/>
              </a:rPr>
              <a:t> </a:t>
            </a:r>
            <a:r>
              <a:rPr lang="zh-CN" altLang="en-US" sz="2800" smtClean="0">
                <a:latin typeface="Arial Unicode MS" pitchFamily="34" charset="-122"/>
                <a:ea typeface="Arial Unicode MS" pitchFamily="34" charset="-122"/>
                <a:cs typeface="Arial Unicode MS" pitchFamily="34" charset="-122"/>
              </a:rPr>
              <a:t>       </a:t>
            </a:r>
            <a:r>
              <a:rPr lang="zh-CN" altLang="en-US" sz="2800" smtClean="0">
                <a:latin typeface="Arial Unicode MS" pitchFamily="34" charset="-122"/>
                <a:ea typeface="Arial Unicode MS" pitchFamily="34" charset="-122"/>
                <a:cs typeface="Arial Unicode MS" pitchFamily="34" charset="-122"/>
              </a:rPr>
              <a:t>的研发中心。</a:t>
            </a:r>
            <a:endParaRPr lang="en-US" altLang="zh-CN" sz="2800" dirty="0" smtClean="0">
              <a:latin typeface="Arial Unicode MS" pitchFamily="34" charset="-122"/>
              <a:ea typeface="Arial Unicode MS" pitchFamily="34" charset="-122"/>
              <a:cs typeface="Arial Unicode MS" pitchFamily="34" charset="-122"/>
            </a:endParaRPr>
          </a:p>
          <a:p>
            <a:pPr marL="0" indent="0">
              <a:buNone/>
            </a:pPr>
            <a:r>
              <a:rPr kumimoji="1" lang="en-US" altLang="zh-CN"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Bookings must be accompanied by </a:t>
            </a:r>
          </a:p>
          <a:p>
            <a:pPr marL="0" indent="0">
              <a:buNone/>
            </a:pPr>
            <a:r>
              <a:rPr kumimoji="1" lang="zh-CN" altLang="en-US" sz="2800" dirty="0" smtClean="0">
                <a:latin typeface="Arial Unicode MS" pitchFamily="34" charset="-122"/>
                <a:ea typeface="Arial Unicode MS" pitchFamily="34" charset="-122"/>
                <a:cs typeface="Arial Unicode MS" pitchFamily="34" charset="-122"/>
              </a:rPr>
              <a:t>        </a:t>
            </a:r>
            <a:r>
              <a:rPr kumimoji="1" lang="en-US" altLang="zh-CN" sz="2800" dirty="0" smtClean="0">
                <a:latin typeface="Arial Unicode MS" pitchFamily="34" charset="-122"/>
                <a:ea typeface="Arial Unicode MS" pitchFamily="34" charset="-122"/>
                <a:cs typeface="Arial Unicode MS" pitchFamily="34" charset="-122"/>
              </a:rPr>
              <a:t>payment for the full fare.</a:t>
            </a:r>
          </a:p>
          <a:p>
            <a:pPr marL="0" indent="0">
              <a:buNone/>
            </a:pPr>
            <a:r>
              <a:rPr kumimoji="1" lang="zh-CN" altLang="en-US" sz="2800" dirty="0" smtClean="0">
                <a:latin typeface="Arial Unicode MS" pitchFamily="34" charset="-122"/>
                <a:ea typeface="Arial Unicode MS" pitchFamily="34" charset="-122"/>
                <a:cs typeface="Arial Unicode MS" pitchFamily="34" charset="-122"/>
              </a:rPr>
              <a:t>       预定时必须支付全部的费用。</a:t>
            </a:r>
            <a:endParaRPr lang="en-US" altLang="zh-CN" sz="2800" dirty="0" smtClean="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6416130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0" y="1124744"/>
            <a:ext cx="7772400" cy="5259288"/>
          </a:xfrm>
        </p:spPr>
        <p:txBody>
          <a:bodyPr>
            <a:normAutofit lnSpcReduction="10000"/>
          </a:bodyPr>
          <a:lstStyle/>
          <a:p>
            <a:pPr>
              <a:buNone/>
            </a:pPr>
            <a:r>
              <a:rPr lang="en-US" altLang="zh-CN" sz="2800" dirty="0" smtClean="0">
                <a:latin typeface="Arial Unicode MS" pitchFamily="34" charset="-122"/>
                <a:ea typeface="Arial Unicode MS" pitchFamily="34" charset="-122"/>
                <a:cs typeface="Arial Unicode MS" pitchFamily="34" charset="-122"/>
              </a:rPr>
              <a:t>3. What </a:t>
            </a:r>
            <a:r>
              <a:rPr lang="en-US" altLang="zh-CN" sz="2800" dirty="0">
                <a:latin typeface="Arial Unicode MS" pitchFamily="34" charset="-122"/>
                <a:ea typeface="Arial Unicode MS" pitchFamily="34" charset="-122"/>
                <a:cs typeface="Arial Unicode MS" pitchFamily="34" charset="-122"/>
              </a:rPr>
              <a:t>are the main methods of international settlement?</a:t>
            </a:r>
            <a:endParaRPr lang="zh-CN" altLang="zh-CN" sz="2800" dirty="0">
              <a:latin typeface="Arial Unicode MS" pitchFamily="34" charset="-122"/>
              <a:ea typeface="Arial Unicode MS" pitchFamily="34" charset="-122"/>
              <a:cs typeface="Arial Unicode MS" pitchFamily="34" charset="-122"/>
            </a:endParaRPr>
          </a:p>
          <a:p>
            <a:pPr>
              <a:buNone/>
            </a:pPr>
            <a:r>
              <a:rPr lang="en-US" altLang="zh-CN" sz="2800" dirty="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Open Account</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Cash in </a:t>
            </a:r>
            <a:r>
              <a:rPr lang="en-US" altLang="zh-CN" sz="2800" dirty="0" smtClean="0">
                <a:latin typeface="Arial Unicode MS" pitchFamily="34" charset="-122"/>
                <a:ea typeface="Arial Unicode MS" pitchFamily="34" charset="-122"/>
                <a:cs typeface="Arial Unicode MS" pitchFamily="34" charset="-122"/>
              </a:rPr>
              <a:t>Advance</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 Remittance</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 Collection</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Bank </a:t>
            </a:r>
            <a:r>
              <a:rPr lang="en-US" altLang="zh-CN" sz="2800" dirty="0" smtClean="0">
                <a:latin typeface="Arial Unicode MS" pitchFamily="34" charset="-122"/>
                <a:ea typeface="Arial Unicode MS" pitchFamily="34" charset="-122"/>
                <a:cs typeface="Arial Unicode MS" pitchFamily="34" charset="-122"/>
              </a:rPr>
              <a:t>Guarantee</a:t>
            </a:r>
            <a:r>
              <a:rPr lang="zh-CN" altLang="en-US" sz="2800" dirty="0" smtClean="0">
                <a:latin typeface="Arial Unicode MS" pitchFamily="34" charset="-122"/>
                <a:ea typeface="Arial Unicode MS" pitchFamily="34" charset="-122"/>
                <a:cs typeface="Arial Unicode MS" pitchFamily="34" charset="-122"/>
              </a:rPr>
              <a:t>；</a:t>
            </a:r>
            <a:r>
              <a:rPr lang="en-US" altLang="zh-CN"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Documentary Credit</a:t>
            </a:r>
          </a:p>
          <a:p>
            <a:pPr>
              <a:buNone/>
            </a:pPr>
            <a:r>
              <a:rPr lang="en-US" altLang="zh-CN" sz="2800" dirty="0" smtClean="0">
                <a:latin typeface="Arial Unicode MS" pitchFamily="34" charset="-122"/>
                <a:ea typeface="Arial Unicode MS" pitchFamily="34" charset="-122"/>
                <a:cs typeface="Arial Unicode MS" pitchFamily="34" charset="-122"/>
              </a:rPr>
              <a:t>4. How many kinds of documentary credits are introduced in the </a:t>
            </a:r>
            <a:r>
              <a:rPr lang="en-US" altLang="zh-CN" sz="2800" dirty="0">
                <a:latin typeface="Arial Unicode MS" pitchFamily="34" charset="-122"/>
                <a:ea typeface="Arial Unicode MS" pitchFamily="34" charset="-122"/>
                <a:cs typeface="Arial Unicode MS" pitchFamily="34" charset="-122"/>
              </a:rPr>
              <a:t>text? And what are the main differences among them? </a:t>
            </a:r>
            <a:endParaRPr lang="en-US" altLang="zh-CN" sz="2800" dirty="0" smtClean="0">
              <a:latin typeface="Arial Unicode MS" pitchFamily="34" charset="-122"/>
              <a:ea typeface="Arial Unicode MS" pitchFamily="34" charset="-122"/>
              <a:cs typeface="Arial Unicode MS" pitchFamily="34" charset="-122"/>
            </a:endParaRPr>
          </a:p>
          <a:p>
            <a:pPr>
              <a:buNone/>
            </a:pPr>
            <a:r>
              <a:rPr lang="en-US" altLang="zh-CN" sz="2800" dirty="0" smtClean="0">
                <a:latin typeface="Arial Unicode MS" pitchFamily="34" charset="-122"/>
                <a:ea typeface="Arial Unicode MS" pitchFamily="34" charset="-122"/>
                <a:cs typeface="Arial Unicode MS" pitchFamily="34" charset="-122"/>
              </a:rPr>
              <a:t>    There are four types of documentary credits introduced in the text.</a:t>
            </a:r>
          </a:p>
          <a:p>
            <a:pPr>
              <a:buNone/>
            </a:pPr>
            <a:r>
              <a:rPr lang="en-US" altLang="zh-CN" sz="2800" dirty="0" smtClean="0">
                <a:latin typeface="Arial Unicode MS" pitchFamily="34" charset="-122"/>
                <a:ea typeface="Arial Unicode MS" pitchFamily="34" charset="-122"/>
                <a:cs typeface="Arial Unicode MS" pitchFamily="34" charset="-122"/>
              </a:rPr>
              <a:t>    For payment credit, the nominated bank will pay the beneficiary after receiving the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202034"/>
          </a:xfrm>
        </p:spPr>
        <p:txBody>
          <a:bodyPr>
            <a:normAutofit fontScale="90000"/>
          </a:bodyPr>
          <a:lstStyle/>
          <a:p>
            <a:endParaRPr lang="zh-CN" altLang="en-US" dirty="0"/>
          </a:p>
        </p:txBody>
      </p:sp>
      <p:sp>
        <p:nvSpPr>
          <p:cNvPr id="3" name="内容占位符 2"/>
          <p:cNvSpPr>
            <a:spLocks noGrp="1"/>
          </p:cNvSpPr>
          <p:nvPr>
            <p:ph idx="1"/>
          </p:nvPr>
        </p:nvSpPr>
        <p:spPr>
          <a:xfrm>
            <a:off x="457200" y="692696"/>
            <a:ext cx="8229600" cy="5433467"/>
          </a:xfrm>
        </p:spPr>
        <p:txBody>
          <a:bodyPr>
            <a:normAutofit lnSpcReduction="10000"/>
          </a:bodyPr>
          <a:lstStyle/>
          <a:p>
            <a:pPr>
              <a:buNone/>
            </a:pPr>
            <a:r>
              <a:rPr lang="en-US" altLang="zh-CN" dirty="0"/>
              <a:t> </a:t>
            </a:r>
            <a:r>
              <a:rPr lang="en-US" altLang="zh-CN" dirty="0" smtClean="0"/>
              <a:t> s</a:t>
            </a:r>
            <a:r>
              <a:rPr lang="en-US" altLang="zh-CN" dirty="0" smtClean="0"/>
              <a:t>pecified </a:t>
            </a:r>
            <a:r>
              <a:rPr lang="en-US" altLang="zh-CN" dirty="0" smtClean="0"/>
              <a:t>documents and on fulfillment of all the terms of the credit. The issuing bank can nominates itself as payment bank. </a:t>
            </a:r>
          </a:p>
          <a:p>
            <a:pPr>
              <a:buNone/>
            </a:pPr>
            <a:r>
              <a:rPr lang="en-US" altLang="zh-CN" dirty="0" smtClean="0"/>
              <a:t>For Negotiation Credit, the issuing bank will nominate the advising bank to negotiate a credit or it may even make the credit freely negotiable, in which case any bank may be a nominated bank.</a:t>
            </a:r>
          </a:p>
          <a:p>
            <a:pPr>
              <a:buNone/>
            </a:pPr>
            <a:r>
              <a:rPr lang="en-US" altLang="zh-CN" dirty="0" smtClean="0"/>
              <a:t>For Acceptance Credit, the seller draws a draft on the nominated bank demanding payment at some determined future date.</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For Deferred Payment Credit, it will include an instruction to the beneficiary to draw bills of exchange, and the issuing bank will guarantee that such bills will be honored, provided all the  other terms of the credit are met. </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609600"/>
            <a:ext cx="7772400" cy="83096"/>
          </a:xfrm>
        </p:spPr>
        <p:txBody>
          <a:bodyPr>
            <a:normAutofit fontScale="90000"/>
          </a:bodyPr>
          <a:lstStyle/>
          <a:p>
            <a:endParaRPr lang="zh-CN" altLang="en-US" dirty="0"/>
          </a:p>
        </p:txBody>
      </p:sp>
      <p:sp>
        <p:nvSpPr>
          <p:cNvPr id="3" name="内容占位符 2"/>
          <p:cNvSpPr>
            <a:spLocks noGrp="1"/>
          </p:cNvSpPr>
          <p:nvPr>
            <p:ph idx="1"/>
          </p:nvPr>
        </p:nvSpPr>
        <p:spPr>
          <a:xfrm>
            <a:off x="251520" y="764704"/>
            <a:ext cx="7772400" cy="5907360"/>
          </a:xfrm>
        </p:spPr>
        <p:txBody>
          <a:bodyPr/>
          <a:lstStyle/>
          <a:p>
            <a:pPr>
              <a:buNone/>
            </a:pPr>
            <a:r>
              <a:rPr lang="en-US" altLang="zh-CN" sz="2800" dirty="0" smtClean="0">
                <a:latin typeface="Arial Unicode MS" pitchFamily="34" charset="-122"/>
                <a:ea typeface="Arial Unicode MS" pitchFamily="34" charset="-122"/>
                <a:cs typeface="Arial Unicode MS" pitchFamily="34" charset="-122"/>
              </a:rPr>
              <a:t>5</a:t>
            </a:r>
            <a:r>
              <a:rPr lang="en-US" altLang="zh-CN" sz="2800" dirty="0">
                <a:latin typeface="Arial Unicode MS" pitchFamily="34" charset="-122"/>
                <a:ea typeface="Arial Unicode MS" pitchFamily="34" charset="-122"/>
                <a:cs typeface="Arial Unicode MS" pitchFamily="34" charset="-122"/>
              </a:rPr>
              <a:t>. What are the key factors that determine the payment method?    </a:t>
            </a:r>
            <a:endParaRPr lang="en-US" altLang="zh-CN" sz="2800" dirty="0" smtClean="0">
              <a:latin typeface="Arial Unicode MS" pitchFamily="34" charset="-122"/>
              <a:ea typeface="Arial Unicode MS" pitchFamily="34" charset="-122"/>
              <a:cs typeface="Arial Unicode MS" pitchFamily="34" charset="-122"/>
            </a:endParaRPr>
          </a:p>
          <a:p>
            <a:pPr marL="0" lvl="0" indent="0">
              <a:buNone/>
            </a:pPr>
            <a:r>
              <a:rPr lang="en-US" altLang="zh-CN" dirty="0" smtClean="0">
                <a:latin typeface="Arial Unicode MS" pitchFamily="34" charset="-122"/>
                <a:ea typeface="Arial Unicode MS" pitchFamily="34" charset="-122"/>
                <a:cs typeface="Arial Unicode MS" pitchFamily="34" charset="-122"/>
              </a:rPr>
              <a:t> </a:t>
            </a:r>
            <a:r>
              <a:rPr lang="en-US" altLang="zh-CN" b="1" dirty="0" smtClean="0">
                <a:latin typeface="Arial Unicode MS" pitchFamily="34" charset="-122"/>
                <a:ea typeface="Arial Unicode MS" pitchFamily="34" charset="-122"/>
                <a:cs typeface="Arial Unicode MS" pitchFamily="34" charset="-122"/>
              </a:rPr>
              <a:t> </a:t>
            </a:r>
            <a:r>
              <a:rPr lang="en-US" altLang="zh-CN" sz="2400" b="1" dirty="0" smtClean="0">
                <a:latin typeface="Arial Unicode MS" pitchFamily="34" charset="-122"/>
                <a:ea typeface="Arial Unicode MS" pitchFamily="34" charset="-122"/>
                <a:cs typeface="Arial Unicode MS" pitchFamily="34" charset="-122"/>
              </a:rPr>
              <a:t>-The </a:t>
            </a:r>
            <a:r>
              <a:rPr lang="en-US" altLang="zh-CN" sz="2400" b="1" dirty="0">
                <a:latin typeface="Arial Unicode MS" pitchFamily="34" charset="-122"/>
                <a:ea typeface="Arial Unicode MS" pitchFamily="34" charset="-122"/>
                <a:cs typeface="Arial Unicode MS" pitchFamily="34" charset="-122"/>
              </a:rPr>
              <a:t>business relationship between the seller and the </a:t>
            </a:r>
            <a:endParaRPr lang="en-US" altLang="zh-CN" sz="2400" b="1" dirty="0" smtClean="0">
              <a:latin typeface="Arial Unicode MS" pitchFamily="34" charset="-122"/>
              <a:ea typeface="Arial Unicode MS" pitchFamily="34" charset="-122"/>
              <a:cs typeface="Arial Unicode MS" pitchFamily="34" charset="-122"/>
            </a:endParaRPr>
          </a:p>
          <a:p>
            <a:pPr marL="0" lvl="0" indent="0">
              <a:buNone/>
            </a:pPr>
            <a:r>
              <a:rPr lang="en-US" altLang="zh-CN" sz="2400" b="1" dirty="0" smtClean="0">
                <a:latin typeface="Arial Unicode MS" pitchFamily="34" charset="-122"/>
                <a:ea typeface="Arial Unicode MS" pitchFamily="34" charset="-122"/>
                <a:cs typeface="Arial Unicode MS" pitchFamily="34" charset="-122"/>
              </a:rPr>
              <a:t>      buyer</a:t>
            </a:r>
            <a:endParaRPr lang="en-US" altLang="zh-CN" sz="2400" b="1" dirty="0">
              <a:latin typeface="Arial Unicode MS" pitchFamily="34" charset="-122"/>
              <a:ea typeface="Arial Unicode MS" pitchFamily="34" charset="-122"/>
              <a:cs typeface="Arial Unicode MS" pitchFamily="34" charset="-122"/>
            </a:endParaRPr>
          </a:p>
          <a:p>
            <a:pPr marL="0" lvl="0" indent="0">
              <a:buNone/>
            </a:pPr>
            <a:r>
              <a:rPr lang="en-US" altLang="zh-CN" sz="2400" b="1" dirty="0">
                <a:latin typeface="Arial Unicode MS" pitchFamily="34" charset="-122"/>
                <a:ea typeface="Arial Unicode MS" pitchFamily="34" charset="-122"/>
                <a:cs typeface="Arial Unicode MS" pitchFamily="34" charset="-122"/>
              </a:rPr>
              <a:t> </a:t>
            </a:r>
            <a:r>
              <a:rPr lang="en-US" altLang="zh-CN" sz="2400" b="1" dirty="0" smtClean="0">
                <a:latin typeface="Arial Unicode MS" pitchFamily="34" charset="-122"/>
                <a:ea typeface="Arial Unicode MS" pitchFamily="34" charset="-122"/>
                <a:cs typeface="Arial Unicode MS" pitchFamily="34" charset="-122"/>
              </a:rPr>
              <a:t>  -Industry </a:t>
            </a:r>
            <a:r>
              <a:rPr lang="en-US" altLang="zh-CN" sz="2400" b="1" dirty="0">
                <a:latin typeface="Arial Unicode MS" pitchFamily="34" charset="-122"/>
                <a:ea typeface="Arial Unicode MS" pitchFamily="34" charset="-122"/>
                <a:cs typeface="Arial Unicode MS" pitchFamily="34" charset="-122"/>
              </a:rPr>
              <a:t>norms</a:t>
            </a:r>
            <a:endParaRPr lang="zh-CN" altLang="zh-CN" sz="2400" b="1" dirty="0">
              <a:latin typeface="Arial Unicode MS" pitchFamily="34" charset="-122"/>
              <a:ea typeface="Arial Unicode MS" pitchFamily="34" charset="-122"/>
              <a:cs typeface="Arial Unicode MS" pitchFamily="34" charset="-122"/>
            </a:endParaRPr>
          </a:p>
          <a:p>
            <a:pPr marL="0" lvl="0" indent="0">
              <a:buNone/>
            </a:pPr>
            <a:r>
              <a:rPr lang="en-US" altLang="zh-CN" sz="2400" b="1" dirty="0" smtClean="0">
                <a:latin typeface="Arial Unicode MS" pitchFamily="34" charset="-122"/>
                <a:ea typeface="Arial Unicode MS" pitchFamily="34" charset="-122"/>
                <a:cs typeface="Arial Unicode MS" pitchFamily="34" charset="-122"/>
              </a:rPr>
              <a:t>   -The </a:t>
            </a:r>
            <a:r>
              <a:rPr lang="en-US" altLang="zh-CN" sz="2400" b="1" dirty="0">
                <a:latin typeface="Arial Unicode MS" pitchFamily="34" charset="-122"/>
                <a:ea typeface="Arial Unicode MS" pitchFamily="34" charset="-122"/>
                <a:cs typeface="Arial Unicode MS" pitchFamily="34" charset="-122"/>
              </a:rPr>
              <a:t>nature of the </a:t>
            </a:r>
            <a:r>
              <a:rPr lang="en-US" altLang="zh-CN" sz="2400" b="1" dirty="0" smtClean="0">
                <a:latin typeface="Arial Unicode MS" pitchFamily="34" charset="-122"/>
                <a:ea typeface="Arial Unicode MS" pitchFamily="34" charset="-122"/>
                <a:cs typeface="Arial Unicode MS" pitchFamily="34" charset="-122"/>
              </a:rPr>
              <a:t>merchandise</a:t>
            </a:r>
            <a:endParaRPr lang="en-US" altLang="zh-CN" sz="2400" b="1" dirty="0">
              <a:latin typeface="Arial Unicode MS" pitchFamily="34" charset="-122"/>
              <a:ea typeface="Arial Unicode MS" pitchFamily="34" charset="-122"/>
              <a:cs typeface="Arial Unicode MS" pitchFamily="34" charset="-122"/>
            </a:endParaRPr>
          </a:p>
          <a:p>
            <a:pPr marL="0" lvl="0" indent="0">
              <a:buNone/>
            </a:pPr>
            <a:r>
              <a:rPr lang="en-US" altLang="zh-CN" sz="2400" b="1" dirty="0">
                <a:latin typeface="Arial Unicode MS" pitchFamily="34" charset="-122"/>
                <a:ea typeface="Arial Unicode MS" pitchFamily="34" charset="-122"/>
                <a:cs typeface="Arial Unicode MS" pitchFamily="34" charset="-122"/>
              </a:rPr>
              <a:t> </a:t>
            </a:r>
            <a:r>
              <a:rPr lang="en-US" altLang="zh-CN" sz="2400" b="1" dirty="0" smtClean="0">
                <a:latin typeface="Arial Unicode MS" pitchFamily="34" charset="-122"/>
                <a:ea typeface="Arial Unicode MS" pitchFamily="34" charset="-122"/>
                <a:cs typeface="Arial Unicode MS" pitchFamily="34" charset="-122"/>
              </a:rPr>
              <a:t>  -The </a:t>
            </a:r>
            <a:r>
              <a:rPr lang="en-US" altLang="zh-CN" sz="2400" b="1" dirty="0">
                <a:latin typeface="Arial Unicode MS" pitchFamily="34" charset="-122"/>
                <a:ea typeface="Arial Unicode MS" pitchFamily="34" charset="-122"/>
                <a:cs typeface="Arial Unicode MS" pitchFamily="34" charset="-122"/>
              </a:rPr>
              <a:t>distance between the seller and the buyer</a:t>
            </a:r>
            <a:endParaRPr lang="zh-CN" altLang="zh-CN" sz="2400" b="1" dirty="0">
              <a:latin typeface="Arial Unicode MS" pitchFamily="34" charset="-122"/>
              <a:ea typeface="Arial Unicode MS" pitchFamily="34" charset="-122"/>
              <a:cs typeface="Arial Unicode MS" pitchFamily="34" charset="-122"/>
            </a:endParaRPr>
          </a:p>
          <a:p>
            <a:pPr marL="0" lvl="0" indent="0">
              <a:buNone/>
            </a:pPr>
            <a:r>
              <a:rPr lang="en-US" altLang="zh-CN" sz="2400" b="1" dirty="0" smtClean="0">
                <a:latin typeface="Arial Unicode MS" pitchFamily="34" charset="-122"/>
                <a:ea typeface="Arial Unicode MS" pitchFamily="34" charset="-122"/>
                <a:cs typeface="Arial Unicode MS" pitchFamily="34" charset="-122"/>
              </a:rPr>
              <a:t>   -Political </a:t>
            </a:r>
            <a:r>
              <a:rPr lang="en-US" altLang="zh-CN" sz="2400" b="1" dirty="0">
                <a:latin typeface="Arial Unicode MS" pitchFamily="34" charset="-122"/>
                <a:ea typeface="Arial Unicode MS" pitchFamily="34" charset="-122"/>
                <a:cs typeface="Arial Unicode MS" pitchFamily="34" charset="-122"/>
              </a:rPr>
              <a:t>and economic stability in both the seller and </a:t>
            </a:r>
            <a:endParaRPr lang="en-US" altLang="zh-CN" sz="2400" b="1" dirty="0" smtClean="0">
              <a:latin typeface="Arial Unicode MS" pitchFamily="34" charset="-122"/>
              <a:ea typeface="Arial Unicode MS" pitchFamily="34" charset="-122"/>
              <a:cs typeface="Arial Unicode MS" pitchFamily="34" charset="-122"/>
            </a:endParaRPr>
          </a:p>
          <a:p>
            <a:pPr marL="0" lvl="0" indent="0">
              <a:buNone/>
            </a:pPr>
            <a:r>
              <a:rPr lang="en-US" altLang="zh-CN" sz="2400" b="1" dirty="0" smtClean="0">
                <a:latin typeface="Arial Unicode MS" pitchFamily="34" charset="-122"/>
                <a:ea typeface="Arial Unicode MS" pitchFamily="34" charset="-122"/>
                <a:cs typeface="Arial Unicode MS" pitchFamily="34" charset="-122"/>
              </a:rPr>
              <a:t>     buyer’s country</a:t>
            </a:r>
            <a:endParaRPr lang="en-US" altLang="zh-CN" sz="2400" b="1" dirty="0">
              <a:latin typeface="Arial Unicode MS" pitchFamily="34" charset="-122"/>
              <a:ea typeface="Arial Unicode MS" pitchFamily="34" charset="-122"/>
              <a:cs typeface="Arial Unicode MS" pitchFamily="34" charset="-122"/>
            </a:endParaRPr>
          </a:p>
          <a:p>
            <a:pPr marL="0" lvl="0" indent="0">
              <a:buNone/>
            </a:pPr>
            <a:r>
              <a:rPr lang="en-US" altLang="zh-CN" sz="2400" b="1" dirty="0">
                <a:latin typeface="Arial Unicode MS" pitchFamily="34" charset="-122"/>
                <a:ea typeface="Arial Unicode MS" pitchFamily="34" charset="-122"/>
                <a:cs typeface="Arial Unicode MS" pitchFamily="34" charset="-122"/>
              </a:rPr>
              <a:t> </a:t>
            </a:r>
            <a:r>
              <a:rPr lang="en-US" altLang="zh-CN" sz="2400" b="1" dirty="0" smtClean="0">
                <a:latin typeface="Arial Unicode MS" pitchFamily="34" charset="-122"/>
                <a:ea typeface="Arial Unicode MS" pitchFamily="34" charset="-122"/>
                <a:cs typeface="Arial Unicode MS" pitchFamily="34" charset="-122"/>
              </a:rPr>
              <a:t>  -The </a:t>
            </a:r>
            <a:r>
              <a:rPr lang="en-US" altLang="zh-CN" sz="2400" b="1" dirty="0">
                <a:latin typeface="Arial Unicode MS" pitchFamily="34" charset="-122"/>
                <a:ea typeface="Arial Unicode MS" pitchFamily="34" charset="-122"/>
                <a:cs typeface="Arial Unicode MS" pitchFamily="34" charset="-122"/>
              </a:rPr>
              <a:t>potential for currency fluctuation The </a:t>
            </a:r>
            <a:r>
              <a:rPr lang="en-US" altLang="zh-CN" sz="2400" b="1" dirty="0" smtClean="0">
                <a:latin typeface="Arial Unicode MS" pitchFamily="34" charset="-122"/>
                <a:ea typeface="Arial Unicode MS" pitchFamily="34" charset="-122"/>
                <a:cs typeface="Arial Unicode MS" pitchFamily="34" charset="-122"/>
              </a:rPr>
              <a:t>goals are to</a:t>
            </a:r>
          </a:p>
          <a:p>
            <a:pPr marL="0" lvl="0" indent="0">
              <a:buNone/>
            </a:pPr>
            <a:r>
              <a:rPr lang="en-US" altLang="zh-CN" sz="2400" b="1" dirty="0" smtClean="0">
                <a:latin typeface="Arial Unicode MS" pitchFamily="34" charset="-122"/>
                <a:ea typeface="Arial Unicode MS" pitchFamily="34" charset="-122"/>
                <a:cs typeface="Arial Unicode MS" pitchFamily="34" charset="-122"/>
              </a:rPr>
              <a:t>     maintain economic growth, to stabilize prices, and </a:t>
            </a:r>
          </a:p>
          <a:p>
            <a:pPr marL="0" lvl="0" indent="0">
              <a:buNone/>
            </a:pPr>
            <a:r>
              <a:rPr lang="en-US" altLang="zh-CN" sz="2400" b="1" dirty="0" smtClean="0">
                <a:latin typeface="Arial Unicode MS" pitchFamily="34" charset="-122"/>
                <a:ea typeface="Arial Unicode MS" pitchFamily="34" charset="-122"/>
                <a:cs typeface="Arial Unicode MS" pitchFamily="34" charset="-122"/>
              </a:rPr>
              <a:t>     help international payments flow.</a:t>
            </a:r>
          </a:p>
          <a:p>
            <a:pPr>
              <a:buNone/>
            </a:pPr>
            <a:endParaRPr lang="zh-CN" altLang="en-US"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latin typeface="Arial Unicode MS"/>
                <a:cs typeface="Arial Unicode MS"/>
              </a:rPr>
              <a:t>S</a:t>
            </a:r>
            <a:r>
              <a:rPr lang="en-US" altLang="zh-CN" b="1" dirty="0" smtClean="0">
                <a:latin typeface="Arial Unicode MS"/>
                <a:cs typeface="Arial Unicode MS"/>
              </a:rPr>
              <a:t>canning</a:t>
            </a:r>
            <a:endParaRPr lang="zh-CN" altLang="en-US" b="1" dirty="0">
              <a:latin typeface="Arial Unicode MS"/>
              <a:cs typeface="Arial Unicode MS"/>
            </a:endParaRPr>
          </a:p>
        </p:txBody>
      </p:sp>
      <p:sp>
        <p:nvSpPr>
          <p:cNvPr id="3" name="内容占位符 2"/>
          <p:cNvSpPr>
            <a:spLocks noGrp="1"/>
          </p:cNvSpPr>
          <p:nvPr>
            <p:ph idx="1"/>
          </p:nvPr>
        </p:nvSpPr>
        <p:spPr/>
        <p:txBody>
          <a:bodyPr>
            <a:noAutofit/>
          </a:bodyPr>
          <a:lstStyle/>
          <a:p>
            <a:pPr>
              <a:buNone/>
            </a:pPr>
            <a:r>
              <a:rPr lang="en-US" altLang="zh-CN" sz="2800" b="1" dirty="0" smtClean="0">
                <a:latin typeface="Arial Unicode MS" pitchFamily="34" charset="-122"/>
                <a:ea typeface="Arial Unicode MS" pitchFamily="34" charset="-122"/>
                <a:cs typeface="Arial Unicode MS" pitchFamily="34" charset="-122"/>
              </a:rPr>
              <a:t>1.What </a:t>
            </a:r>
            <a:r>
              <a:rPr lang="en-US" altLang="zh-CN" sz="2800" b="1" dirty="0">
                <a:latin typeface="Arial Unicode MS" pitchFamily="34" charset="-122"/>
                <a:ea typeface="Arial Unicode MS" pitchFamily="34" charset="-122"/>
                <a:cs typeface="Arial Unicode MS" pitchFamily="34" charset="-122"/>
              </a:rPr>
              <a:t>is international settlement?</a:t>
            </a:r>
            <a:r>
              <a:rPr lang="zh-CN" altLang="zh-CN" sz="2800" b="1" dirty="0">
                <a:latin typeface="Arial Unicode MS" pitchFamily="34" charset="-122"/>
                <a:ea typeface="Arial Unicode MS" pitchFamily="34" charset="-122"/>
                <a:cs typeface="Arial Unicode MS" pitchFamily="34" charset="-122"/>
              </a:rPr>
              <a:t> </a:t>
            </a:r>
            <a:endParaRPr lang="en-US" altLang="zh-CN" sz="2800" b="1" dirty="0">
              <a:latin typeface="Arial Unicode MS" pitchFamily="34" charset="-122"/>
              <a:ea typeface="Arial Unicode MS" pitchFamily="34" charset="-122"/>
              <a:cs typeface="Arial Unicode MS" pitchFamily="34" charset="-122"/>
            </a:endParaRPr>
          </a:p>
          <a:p>
            <a:pPr>
              <a:buNone/>
            </a:pPr>
            <a:endParaRPr lang="en-US" altLang="zh-CN" sz="2800" dirty="0">
              <a:latin typeface="Arial Unicode MS" pitchFamily="34" charset="-122"/>
              <a:ea typeface="Arial Unicode MS" pitchFamily="34" charset="-122"/>
              <a:cs typeface="Arial Unicode MS" pitchFamily="34" charset="-122"/>
            </a:endParaRPr>
          </a:p>
          <a:p>
            <a:pPr>
              <a:buNone/>
            </a:pP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 </a:t>
            </a:r>
            <a:r>
              <a:rPr lang="en-US" altLang="zh-CN" sz="2800" dirty="0">
                <a:latin typeface="Arial Unicode MS" pitchFamily="34" charset="-122"/>
                <a:ea typeface="Arial Unicode MS" pitchFamily="34" charset="-122"/>
                <a:cs typeface="Arial Unicode MS" pitchFamily="34" charset="-122"/>
              </a:rPr>
              <a:t>International settlement is financial activities </a:t>
            </a:r>
            <a:r>
              <a:rPr lang="en-US" altLang="zh-CN" sz="2800" dirty="0" smtClean="0">
                <a:latin typeface="Arial Unicode MS" pitchFamily="34" charset="-122"/>
                <a:ea typeface="Arial Unicode MS" pitchFamily="34" charset="-122"/>
                <a:cs typeface="Arial Unicode MS" pitchFamily="34" charset="-122"/>
              </a:rPr>
              <a:t>conducted</a:t>
            </a:r>
            <a:r>
              <a:rPr lang="zh-CN" altLang="en-US" sz="2800" dirty="0" smtClean="0">
                <a:latin typeface="Arial Unicode MS" pitchFamily="34" charset="-122"/>
                <a:ea typeface="Arial Unicode MS" pitchFamily="34" charset="-122"/>
                <a:cs typeface="Arial Unicode MS" pitchFamily="34" charset="-122"/>
              </a:rPr>
              <a:t> </a:t>
            </a:r>
            <a:r>
              <a:rPr lang="en-US" altLang="zh-CN" sz="2800" dirty="0" smtClean="0">
                <a:latin typeface="Arial Unicode MS" pitchFamily="34" charset="-122"/>
                <a:ea typeface="Arial Unicode MS" pitchFamily="34" charset="-122"/>
                <a:cs typeface="Arial Unicode MS" pitchFamily="34" charset="-122"/>
              </a:rPr>
              <a:t>among </a:t>
            </a:r>
            <a:r>
              <a:rPr lang="en-US" altLang="zh-CN" sz="2800" dirty="0">
                <a:latin typeface="Arial Unicode MS" pitchFamily="34" charset="-122"/>
                <a:ea typeface="Arial Unicode MS" pitchFamily="34" charset="-122"/>
                <a:cs typeface="Arial Unicode MS" pitchFamily="34" charset="-122"/>
              </a:rPr>
              <a:t>different countries in which payments are effected or funds are transferred from one country to another in order to settle accounts, debts, claims, etc. emerged in the course of political, economic or cultural contacts among them.</a:t>
            </a:r>
            <a:r>
              <a:rPr lang="zh-CN" altLang="zh-CN" sz="2800" dirty="0">
                <a:latin typeface="Arial Unicode MS" pitchFamily="34" charset="-122"/>
                <a:ea typeface="Arial Unicode MS" pitchFamily="34" charset="-122"/>
                <a:cs typeface="Arial Unicode MS" pitchFamily="34" charset="-122"/>
              </a:rPr>
              <a:t> </a:t>
            </a:r>
            <a:endParaRPr lang="en-US" altLang="zh-CN" sz="2800" dirty="0">
              <a:latin typeface="Arial Unicode MS" pitchFamily="34" charset="-122"/>
              <a:ea typeface="Arial Unicode MS" pitchFamily="34" charset="-122"/>
              <a:cs typeface="Arial Unicode MS" pitchFamily="34" charset="-122"/>
            </a:endParaRPr>
          </a:p>
          <a:p>
            <a:pPr>
              <a:buNone/>
            </a:pPr>
            <a:r>
              <a:rPr lang="zh-CN" altLang="zh-CN" sz="2800" dirty="0">
                <a:latin typeface="Arial Unicode MS" pitchFamily="34" charset="-122"/>
                <a:ea typeface="Arial Unicode MS" pitchFamily="34" charset="-122"/>
                <a:cs typeface="Arial Unicode MS" pitchFamily="34" charset="-122"/>
              </a:rPr>
              <a:t> </a:t>
            </a:r>
            <a:endParaRPr lang="zh-CN" altLang="en-US" sz="28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458054198"/>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7757</TotalTime>
  <Words>2911</Words>
  <Application>Microsoft Macintosh PowerPoint</Application>
  <PresentationFormat>全屏显示(4:3)</PresentationFormat>
  <Paragraphs>300</Paragraphs>
  <Slides>49</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49</vt:i4>
      </vt:variant>
    </vt:vector>
  </HeadingPairs>
  <TitlesOfParts>
    <vt:vector size="55" baseType="lpstr">
      <vt:lpstr>Arial Unicode MS</vt:lpstr>
      <vt:lpstr>Calibri</vt:lpstr>
      <vt:lpstr>Times New Roman</vt:lpstr>
      <vt:lpstr>宋体</vt:lpstr>
      <vt:lpstr>Arial</vt:lpstr>
      <vt:lpstr>主题1</vt:lpstr>
      <vt:lpstr>Unit 12 International Settlement</vt:lpstr>
      <vt:lpstr>PowerPoint 演示文稿</vt:lpstr>
      <vt:lpstr>PowerPoint 演示文稿</vt:lpstr>
      <vt:lpstr>Skimming</vt:lpstr>
      <vt:lpstr>PowerPoint 演示文稿</vt:lpstr>
      <vt:lpstr>PowerPoint 演示文稿</vt:lpstr>
      <vt:lpstr>PowerPoint 演示文稿</vt:lpstr>
      <vt:lpstr>PowerPoint 演示文稿</vt:lpstr>
      <vt:lpstr>Scanning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Sherry</dc:creator>
  <cp:lastModifiedBy>Xueyang Fang</cp:lastModifiedBy>
  <cp:revision>281</cp:revision>
  <dcterms:created xsi:type="dcterms:W3CDTF">2014-08-19T08:40:02Z</dcterms:created>
  <dcterms:modified xsi:type="dcterms:W3CDTF">2019-12-19T09:09:12Z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TC010690022052</vt:lpwstr>
  </property>
</Properties>
</file>