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1"/>
  </p:sldMasterIdLst>
  <p:notesMasterIdLst>
    <p:notesMasterId r:id="rId56"/>
  </p:notesMasterIdLst>
  <p:sldIdLst>
    <p:sldId id="257" r:id="rId2"/>
    <p:sldId id="305" r:id="rId3"/>
    <p:sldId id="310" r:id="rId4"/>
    <p:sldId id="311" r:id="rId5"/>
    <p:sldId id="260" r:id="rId6"/>
    <p:sldId id="261" r:id="rId7"/>
    <p:sldId id="312" r:id="rId8"/>
    <p:sldId id="313" r:id="rId9"/>
    <p:sldId id="265" r:id="rId10"/>
    <p:sldId id="262" r:id="rId11"/>
    <p:sldId id="263" r:id="rId12"/>
    <p:sldId id="264" r:id="rId13"/>
    <p:sldId id="266" r:id="rId14"/>
    <p:sldId id="314" r:id="rId15"/>
    <p:sldId id="315" r:id="rId16"/>
    <p:sldId id="316" r:id="rId17"/>
    <p:sldId id="317" r:id="rId18"/>
    <p:sldId id="267" r:id="rId19"/>
    <p:sldId id="271" r:id="rId20"/>
    <p:sldId id="268" r:id="rId21"/>
    <p:sldId id="272" r:id="rId22"/>
    <p:sldId id="273" r:id="rId23"/>
    <p:sldId id="274" r:id="rId24"/>
    <p:sldId id="269" r:id="rId25"/>
    <p:sldId id="270" r:id="rId26"/>
    <p:sldId id="318" r:id="rId27"/>
    <p:sldId id="319" r:id="rId28"/>
    <p:sldId id="275" r:id="rId29"/>
    <p:sldId id="276" r:id="rId30"/>
    <p:sldId id="320" r:id="rId31"/>
    <p:sldId id="277" r:id="rId32"/>
    <p:sldId id="321" r:id="rId33"/>
    <p:sldId id="278" r:id="rId34"/>
    <p:sldId id="279" r:id="rId35"/>
    <p:sldId id="280" r:id="rId36"/>
    <p:sldId id="306" r:id="rId37"/>
    <p:sldId id="281" r:id="rId38"/>
    <p:sldId id="283" r:id="rId39"/>
    <p:sldId id="284" r:id="rId40"/>
    <p:sldId id="322" r:id="rId41"/>
    <p:sldId id="286" r:id="rId42"/>
    <p:sldId id="301" r:id="rId43"/>
    <p:sldId id="287" r:id="rId44"/>
    <p:sldId id="288" r:id="rId45"/>
    <p:sldId id="323" r:id="rId46"/>
    <p:sldId id="289" r:id="rId47"/>
    <p:sldId id="324" r:id="rId48"/>
    <p:sldId id="290" r:id="rId49"/>
    <p:sldId id="291" r:id="rId50"/>
    <p:sldId id="302" r:id="rId51"/>
    <p:sldId id="292" r:id="rId52"/>
    <p:sldId id="293" r:id="rId53"/>
    <p:sldId id="325" r:id="rId54"/>
    <p:sldId id="326" r:id="rId5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74" autoAdjust="0"/>
    <p:restoredTop sz="84280" autoAdjust="0"/>
  </p:normalViewPr>
  <p:slideViewPr>
    <p:cSldViewPr>
      <p:cViewPr varScale="1">
        <p:scale>
          <a:sx n="75" d="100"/>
          <a:sy n="75" d="100"/>
        </p:scale>
        <p:origin x="2688" y="160"/>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notesMaster" Target="notesMasters/notesMaster1.xml"/><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ea typeface="+mn-ea"/>
              </a:defRPr>
            </a:lvl1pPr>
          </a:lstStyle>
          <a:p>
            <a:pPr>
              <a:defRPr/>
            </a:pPr>
            <a:endParaRPr lang="zh-CN" alt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ea typeface="+mn-ea"/>
              </a:defRPr>
            </a:lvl1pPr>
          </a:lstStyle>
          <a:p>
            <a:pPr>
              <a:defRPr/>
            </a:pPr>
            <a:endParaRPr lang="zh-CN" altLang="en-US"/>
          </a:p>
        </p:txBody>
      </p:sp>
      <p:sp>
        <p:nvSpPr>
          <p:cNvPr id="573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ea typeface="+mn-ea"/>
              </a:defRPr>
            </a:lvl1pPr>
          </a:lstStyle>
          <a:p>
            <a:pPr>
              <a:defRPr/>
            </a:pPr>
            <a:endParaRPr lang="zh-CN" alt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ea typeface="+mn-ea"/>
              </a:defRPr>
            </a:lvl1pPr>
          </a:lstStyle>
          <a:p>
            <a:pPr>
              <a:defRPr/>
            </a:pPr>
            <a:fld id="{E4ACF2F4-0F46-4446-8BC0-1A9550179607}" type="slidenum">
              <a:rPr lang="zh-CN" altLang="en-US"/>
              <a:pPr>
                <a:defRPr/>
              </a:pPr>
              <a:t>‹#›</a:t>
            </a:fld>
            <a:endParaRPr lang="zh-CN" altLang="en-US"/>
          </a:p>
        </p:txBody>
      </p:sp>
    </p:spTree>
    <p:extLst>
      <p:ext uri="{BB962C8B-B14F-4D97-AF65-F5344CB8AC3E}">
        <p14:creationId xmlns:p14="http://schemas.microsoft.com/office/powerpoint/2010/main" val="9134316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a:ln/>
        </p:spPr>
      </p:sp>
      <p:sp>
        <p:nvSpPr>
          <p:cNvPr id="58371" name="备注占位符 2"/>
          <p:cNvSpPr>
            <a:spLocks noGrp="1"/>
          </p:cNvSpPr>
          <p:nvPr>
            <p:ph type="body" idx="1"/>
          </p:nvPr>
        </p:nvSpPr>
        <p:spPr>
          <a:noFill/>
          <a:ln/>
        </p:spPr>
        <p:txBody>
          <a:bodyPr/>
          <a:lstStyle/>
          <a:p>
            <a:endParaRPr lang="zh-CN" altLang="en-US" smtClean="0">
              <a:latin typeface="宋体" pitchFamily="2" charset="-122"/>
              <a:ea typeface="宋体" pitchFamily="2" charset="-122"/>
            </a:endParaRPr>
          </a:p>
        </p:txBody>
      </p:sp>
      <p:sp>
        <p:nvSpPr>
          <p:cNvPr id="62468" name="灯片编号占位符 3"/>
          <p:cNvSpPr>
            <a:spLocks noGrp="1"/>
          </p:cNvSpPr>
          <p:nvPr>
            <p:ph type="sldNum" sz="quarter" idx="5"/>
          </p:nvPr>
        </p:nvSpPr>
        <p:spPr/>
        <p:txBody>
          <a:bodyPr/>
          <a:lstStyle/>
          <a:p>
            <a:pPr>
              <a:defRPr/>
            </a:pPr>
            <a:fld id="{4627F1AA-8971-4588-A280-15795452A7EE}" type="slidenum">
              <a:rPr lang="zh-CN" altLang="en-US" smtClean="0"/>
              <a:pPr>
                <a:defRPr/>
              </a:pPr>
              <a:t>6</a:t>
            </a:fld>
            <a:endParaRPr lang="zh-CN" altLang="en-US" smtClean="0"/>
          </a:p>
        </p:txBody>
      </p:sp>
    </p:spTree>
    <p:extLst>
      <p:ext uri="{BB962C8B-B14F-4D97-AF65-F5344CB8AC3E}">
        <p14:creationId xmlns:p14="http://schemas.microsoft.com/office/powerpoint/2010/main" val="1831792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a:ln/>
        </p:spPr>
      </p:sp>
      <p:sp>
        <p:nvSpPr>
          <p:cNvPr id="59395" name="备注占位符 2"/>
          <p:cNvSpPr>
            <a:spLocks noGrp="1"/>
          </p:cNvSpPr>
          <p:nvPr>
            <p:ph type="body" idx="1"/>
          </p:nvPr>
        </p:nvSpPr>
        <p:spPr>
          <a:noFill/>
          <a:ln/>
        </p:spPr>
        <p:txBody>
          <a:bodyPr/>
          <a:lstStyle/>
          <a:p>
            <a:endParaRPr lang="zh-CN" altLang="en-US" smtClean="0">
              <a:latin typeface="宋体" pitchFamily="2" charset="-122"/>
              <a:ea typeface="宋体" pitchFamily="2" charset="-122"/>
            </a:endParaRPr>
          </a:p>
        </p:txBody>
      </p:sp>
      <p:sp>
        <p:nvSpPr>
          <p:cNvPr id="63492" name="灯片编号占位符 3"/>
          <p:cNvSpPr>
            <a:spLocks noGrp="1"/>
          </p:cNvSpPr>
          <p:nvPr>
            <p:ph type="sldNum" sz="quarter" idx="5"/>
          </p:nvPr>
        </p:nvSpPr>
        <p:spPr/>
        <p:txBody>
          <a:bodyPr/>
          <a:lstStyle/>
          <a:p>
            <a:pPr>
              <a:defRPr/>
            </a:pPr>
            <a:fld id="{C6DB8842-466E-46AA-AC45-1DBF2B6BCE67}" type="slidenum">
              <a:rPr lang="zh-CN" altLang="en-US" smtClean="0"/>
              <a:pPr>
                <a:defRPr/>
              </a:pPr>
              <a:t>10</a:t>
            </a:fld>
            <a:endParaRPr lang="zh-CN" altLang="en-US" smtClean="0"/>
          </a:p>
        </p:txBody>
      </p:sp>
    </p:spTree>
    <p:extLst>
      <p:ext uri="{BB962C8B-B14F-4D97-AF65-F5344CB8AC3E}">
        <p14:creationId xmlns:p14="http://schemas.microsoft.com/office/powerpoint/2010/main" val="610042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ln/>
        </p:spPr>
      </p:sp>
      <p:sp>
        <p:nvSpPr>
          <p:cNvPr id="60419" name="备注占位符 2"/>
          <p:cNvSpPr>
            <a:spLocks noGrp="1"/>
          </p:cNvSpPr>
          <p:nvPr>
            <p:ph type="body" idx="1"/>
          </p:nvPr>
        </p:nvSpPr>
        <p:spPr>
          <a:noFill/>
          <a:ln/>
        </p:spPr>
        <p:txBody>
          <a:bodyPr/>
          <a:lstStyle/>
          <a:p>
            <a:endParaRPr lang="zh-CN" altLang="en-US" smtClean="0">
              <a:latin typeface="宋体" pitchFamily="2" charset="-122"/>
              <a:ea typeface="宋体" pitchFamily="2" charset="-122"/>
            </a:endParaRPr>
          </a:p>
        </p:txBody>
      </p:sp>
      <p:sp>
        <p:nvSpPr>
          <p:cNvPr id="64516" name="灯片编号占位符 3"/>
          <p:cNvSpPr>
            <a:spLocks noGrp="1"/>
          </p:cNvSpPr>
          <p:nvPr>
            <p:ph type="sldNum" sz="quarter" idx="5"/>
          </p:nvPr>
        </p:nvSpPr>
        <p:spPr/>
        <p:txBody>
          <a:bodyPr/>
          <a:lstStyle/>
          <a:p>
            <a:pPr>
              <a:defRPr/>
            </a:pPr>
            <a:fld id="{87EBCAA8-1502-428E-8469-04FA28F7A3B5}" type="slidenum">
              <a:rPr lang="zh-CN" altLang="en-US" smtClean="0"/>
              <a:pPr>
                <a:defRPr/>
              </a:pPr>
              <a:t>24</a:t>
            </a:fld>
            <a:endParaRPr lang="zh-CN" altLang="en-US" smtClean="0"/>
          </a:p>
        </p:txBody>
      </p:sp>
    </p:spTree>
    <p:extLst>
      <p:ext uri="{BB962C8B-B14F-4D97-AF65-F5344CB8AC3E}">
        <p14:creationId xmlns:p14="http://schemas.microsoft.com/office/powerpoint/2010/main" val="904358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4EAD7F2-3D4D-4230-A9A1-A41F9E024E13}"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300DE98-BBE3-4F9E-9131-3FBB9E0B5C64}"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442C5A39-B5E6-419D-A208-8263A73A8963}"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92E36A06-A382-41EF-9EB7-39B51D9B0048}" type="slidenum">
              <a:rPr lang="zh-CN" altLang="en-US"/>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E1E651A3-E284-4AF3-9D56-4E125373EDD8}"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9DE20CA2-88A4-4EAC-8D52-0E05EEF232B9}"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6028CF59-AA3B-459C-9A5E-B381A57E1689}"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26F87E07-4812-47C5-BE60-7697ED8D8268}"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92DF011B-3ACD-4857-9175-21E2726485B7}"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738314E-846B-416B-82FB-C05A7416452D}"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1BB2033A-6E64-4877-B7A8-1748E76680AE}"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alphaModFix amt="14000"/>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090376C3-5D1A-4BBB-93F3-B37E8AD2876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0" y="333375"/>
            <a:ext cx="7772400" cy="1143000"/>
          </a:xfrm>
        </p:spPr>
        <p:txBody>
          <a:bodyPr rtlCol="0">
            <a:noAutofit/>
          </a:bodyPr>
          <a:lstStyle/>
          <a:p>
            <a:pPr eaLnBrk="1" fontAlgn="auto" hangingPunct="1">
              <a:spcAft>
                <a:spcPts val="0"/>
              </a:spcAft>
              <a:defRPr/>
            </a:pPr>
            <a:r>
              <a:rPr lang="zh-CN" altLang="zh-CN" b="1" dirty="0" smtClean="0">
                <a:ea typeface="Arial Unicode MS" pitchFamily="34" charset="-122"/>
                <a:cs typeface="Arial Unicode MS" pitchFamily="34" charset="-122"/>
              </a:rPr>
              <a:t>Unit 3 An Overview of Financial Markets</a:t>
            </a:r>
            <a:endParaRPr lang="zh-CN" altLang="en-US" b="1" dirty="0" smtClean="0">
              <a:ea typeface="Arial Unicode MS" pitchFamily="34" charset="-122"/>
              <a:cs typeface="Arial Unicode MS" pitchFamily="34" charset="-122"/>
            </a:endParaRPr>
          </a:p>
        </p:txBody>
      </p:sp>
      <p:sp>
        <p:nvSpPr>
          <p:cNvPr id="2051" name="内容占位符 2"/>
          <p:cNvSpPr>
            <a:spLocks noGrp="1"/>
          </p:cNvSpPr>
          <p:nvPr>
            <p:ph idx="1"/>
          </p:nvPr>
        </p:nvSpPr>
        <p:spPr>
          <a:xfrm>
            <a:off x="0" y="1628775"/>
            <a:ext cx="7772400" cy="4114800"/>
          </a:xfrm>
        </p:spPr>
        <p:txBody>
          <a:bodyPr/>
          <a:lstStyle/>
          <a:p>
            <a:pPr marL="514350" indent="-514350" eaLnBrk="1" hangingPunct="1">
              <a:buFontTx/>
              <a:buNone/>
            </a:pPr>
            <a:r>
              <a:rPr lang="en-US" altLang="zh-CN" b="1" smtClean="0">
                <a:latin typeface="Arial" charset="0"/>
                <a:cs typeface="Arial" charset="0"/>
              </a:rPr>
              <a:t>Lead-in questions: </a:t>
            </a:r>
          </a:p>
          <a:p>
            <a:pPr marL="514350" indent="-514350" eaLnBrk="1" hangingPunct="1">
              <a:buFontTx/>
              <a:buNone/>
            </a:pPr>
            <a:r>
              <a:rPr lang="en-US" altLang="zh-CN" sz="2800" smtClean="0">
                <a:latin typeface="Arial" charset="0"/>
                <a:cs typeface="Arial" charset="0"/>
              </a:rPr>
              <a:t>1. If a company decides to build a new power plant but it doesn’t have the hundreds of dollars necessary to pay for the plant, how can it raise the funds?</a:t>
            </a:r>
          </a:p>
          <a:p>
            <a:pPr marL="514350" indent="-514350" eaLnBrk="1" hangingPunct="1">
              <a:buFontTx/>
              <a:buNone/>
            </a:pPr>
            <a:r>
              <a:rPr lang="en-US" altLang="zh-CN" sz="2800" smtClean="0">
                <a:latin typeface="Arial" charset="0"/>
                <a:cs typeface="Arial" charset="0"/>
              </a:rPr>
              <a:t>2. What suggestions can you give to those who encounter the problem of fund insufficiency?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en-US" altLang="zh-CN" smtClean="0">
                <a:latin typeface="Arial Unicode MS" pitchFamily="34" charset="-122"/>
                <a:ea typeface="Arial Unicode MS" pitchFamily="34" charset="-122"/>
                <a:cs typeface="Arial Unicode MS" pitchFamily="34" charset="-122"/>
              </a:rPr>
              <a:t>Scanning</a:t>
            </a:r>
            <a:endParaRPr lang="zh-CN" altLang="en-US" smtClean="0">
              <a:latin typeface="Arial Unicode MS" pitchFamily="34" charset="-122"/>
              <a:ea typeface="Arial Unicode MS" pitchFamily="34" charset="-122"/>
              <a:cs typeface="Arial Unicode MS" pitchFamily="34" charset="-122"/>
            </a:endParaRPr>
          </a:p>
        </p:txBody>
      </p:sp>
      <p:sp>
        <p:nvSpPr>
          <p:cNvPr id="11267" name="内容占位符 2"/>
          <p:cNvSpPr>
            <a:spLocks noGrp="1"/>
          </p:cNvSpPr>
          <p:nvPr>
            <p:ph idx="1"/>
          </p:nvPr>
        </p:nvSpPr>
        <p:spPr>
          <a:xfrm>
            <a:off x="76200" y="1773238"/>
            <a:ext cx="7772400" cy="4751387"/>
          </a:xfrm>
        </p:spPr>
        <p:txBody>
          <a:bodyPr/>
          <a:lstStyle/>
          <a:p>
            <a:pPr eaLnBrk="1" hangingPunct="1">
              <a:buFontTx/>
              <a:buNone/>
            </a:pPr>
            <a:r>
              <a:rPr lang="zh-CN" altLang="zh-CN" sz="2800" smtClean="0">
                <a:latin typeface="Arial Unicode MS" pitchFamily="34" charset="-122"/>
                <a:ea typeface="Arial Unicode MS" pitchFamily="34" charset="-122"/>
                <a:cs typeface="Arial Unicode MS" pitchFamily="34" charset="-122"/>
              </a:rPr>
              <a:t>1. What is a financial market?</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In a general sense, the term financial market refers to a conceptual “mechanism” rather than a physical location or a specific type of organization or structure. We usually define the financial market as a system that includes individuals and institutions, instruments, and procedures that bring together borrowers and savers, no matter where the location.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76200" y="609600"/>
            <a:ext cx="7772400" cy="46038"/>
          </a:xfrm>
        </p:spPr>
        <p:txBody>
          <a:bodyPr/>
          <a:lstStyle/>
          <a:p>
            <a:pPr eaLnBrk="1" hangingPunct="1"/>
            <a:endParaRPr lang="zh-CN" altLang="en-US" smtClean="0"/>
          </a:p>
        </p:txBody>
      </p:sp>
      <p:sp>
        <p:nvSpPr>
          <p:cNvPr id="12291" name="内容占位符 2"/>
          <p:cNvSpPr>
            <a:spLocks noGrp="1"/>
          </p:cNvSpPr>
          <p:nvPr>
            <p:ph idx="1"/>
          </p:nvPr>
        </p:nvSpPr>
        <p:spPr>
          <a:xfrm>
            <a:off x="76200" y="908050"/>
            <a:ext cx="7772400" cy="5187950"/>
          </a:xfrm>
        </p:spPr>
        <p:txBody>
          <a:bodyPr/>
          <a:lstStyle/>
          <a:p>
            <a:pPr eaLnBrk="1" hangingPunct="1">
              <a:buFontTx/>
              <a:buNone/>
            </a:pPr>
            <a:r>
              <a:rPr lang="zh-CN" altLang="zh-CN" sz="2800" smtClean="0">
                <a:latin typeface="Arial Unicode MS" pitchFamily="34" charset="-122"/>
                <a:ea typeface="Arial Unicode MS" pitchFamily="34" charset="-122"/>
                <a:cs typeface="Arial Unicode MS" pitchFamily="34" charset="-122"/>
              </a:rPr>
              <a:t>2. Why is it important to have a basic understanding of financial markets?</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Financial markets are extremely important to the economic well-being of the United States. For this reason, it is important that both investors and financial managers understand the environment and markets within which securities are traded and businesses are operated.</a:t>
            </a:r>
            <a:endParaRPr lang="zh-CN" altLang="en-US" sz="280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13315" name="内容占位符 2"/>
          <p:cNvSpPr>
            <a:spLocks noGrp="1"/>
          </p:cNvSpPr>
          <p:nvPr>
            <p:ph idx="1"/>
          </p:nvPr>
        </p:nvSpPr>
        <p:spPr>
          <a:xfrm>
            <a:off x="76200" y="765175"/>
            <a:ext cx="7772400" cy="5544145"/>
          </a:xfrm>
        </p:spPr>
        <p:txBody>
          <a:bodyPr/>
          <a:lstStyle/>
          <a:p>
            <a:pPr eaLnBrk="1" hangingPunct="1">
              <a:lnSpc>
                <a:spcPct val="80000"/>
              </a:lnSpc>
              <a:buFontTx/>
              <a:buNone/>
            </a:pPr>
            <a:r>
              <a:rPr lang="zh-CN" altLang="zh-CN" sz="2800" dirty="0" smtClean="0">
                <a:latin typeface="Arial Unicode MS" pitchFamily="34" charset="-122"/>
                <a:ea typeface="Arial Unicode MS" pitchFamily="34" charset="-122"/>
                <a:cs typeface="Arial Unicode MS" pitchFamily="34" charset="-122"/>
              </a:rPr>
              <a:t>3.  What does it mean to have economically efficient financial markets? What does it mean to have informationally efficient financial markets?</a:t>
            </a:r>
            <a:br>
              <a:rPr lang="zh-CN" altLang="zh-CN" sz="2800" dirty="0" smtClean="0">
                <a:latin typeface="Arial Unicode MS" pitchFamily="34" charset="-122"/>
                <a:ea typeface="Arial Unicode MS" pitchFamily="34" charset="-122"/>
                <a:cs typeface="Arial Unicode MS" pitchFamily="34" charset="-122"/>
              </a:rPr>
            </a:br>
            <a:r>
              <a:rPr lang="zh-CN" altLang="zh-CN" sz="2800" dirty="0" smtClean="0">
                <a:latin typeface="Arial Unicode MS" pitchFamily="34" charset="-122"/>
                <a:ea typeface="Arial Unicode MS" pitchFamily="34" charset="-122"/>
                <a:cs typeface="Arial Unicode MS" pitchFamily="34" charset="-122"/>
              </a:rPr>
              <a:t>In economically efficient markets, businesses and individuals invest their funds in assets that yield the highest returns, and the costs of searching for such opportunities are lower than those observed in less efficient markets. In informationally efficient market, you would expect investment prices to adjust almost instantaneously to new information, because a large number of the market participants will evaluate the new information as soon as possible in an effort to find more profitable investment.</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76200" y="609600"/>
            <a:ext cx="7772400" cy="155575"/>
          </a:xfrm>
        </p:spPr>
        <p:txBody>
          <a:bodyPr/>
          <a:lstStyle/>
          <a:p>
            <a:pPr eaLnBrk="1" hangingPunct="1"/>
            <a:endParaRPr lang="zh-CN" altLang="en-US" smtClean="0"/>
          </a:p>
        </p:txBody>
      </p:sp>
      <p:sp>
        <p:nvSpPr>
          <p:cNvPr id="14339" name="内容占位符 2"/>
          <p:cNvSpPr>
            <a:spLocks noGrp="1"/>
          </p:cNvSpPr>
          <p:nvPr>
            <p:ph idx="1"/>
          </p:nvPr>
        </p:nvSpPr>
        <p:spPr>
          <a:xfrm>
            <a:off x="76200" y="981075"/>
            <a:ext cx="7772400" cy="5114925"/>
          </a:xfrm>
        </p:spPr>
        <p:txBody>
          <a:bodyPr/>
          <a:lstStyle/>
          <a:p>
            <a:pPr eaLnBrk="1" hangingPunct="1">
              <a:lnSpc>
                <a:spcPct val="80000"/>
              </a:lnSpc>
              <a:buFontTx/>
              <a:buNone/>
            </a:pPr>
            <a:r>
              <a:rPr lang="zh-CN" altLang="zh-CN" sz="2800" smtClean="0">
                <a:latin typeface="Arial Unicode MS" pitchFamily="34" charset="-122"/>
                <a:ea typeface="Arial Unicode MS" pitchFamily="34" charset="-122"/>
                <a:cs typeface="Arial Unicode MS" pitchFamily="34" charset="-122"/>
              </a:rPr>
              <a:t>4. Why do you think that most transfers of money and securities are indirect rather than direct?</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Direct transfers of funds from savers to borrowers are possible and do occur on occasion. Generally, however, corporations and government entities use investment bankers to help them raise needed capital in the financial markets, and individual savers use such intermediaries as banks and mutual funds to help them lend their funds or to borrow needed funds.</a:t>
            </a:r>
          </a:p>
          <a:p>
            <a:pPr eaLnBrk="1" hangingPunct="1">
              <a:buFontTx/>
              <a:buNone/>
            </a:pPr>
            <a:endParaRPr lang="zh-CN" altLang="en-US" sz="280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0" y="0"/>
            <a:ext cx="7772400" cy="1143000"/>
          </a:xfrm>
        </p:spPr>
        <p:txBody>
          <a:bodyPr/>
          <a:lstStyle/>
          <a:p>
            <a:pPr eaLnBrk="1" hangingPunct="1"/>
            <a:endParaRPr lang="zh-CN" altLang="en-US" smtClean="0"/>
          </a:p>
        </p:txBody>
      </p:sp>
      <p:sp>
        <p:nvSpPr>
          <p:cNvPr id="15363" name="内容占位符 2"/>
          <p:cNvSpPr>
            <a:spLocks noGrp="1"/>
          </p:cNvSpPr>
          <p:nvPr>
            <p:ph idx="1"/>
          </p:nvPr>
        </p:nvSpPr>
        <p:spPr>
          <a:xfrm>
            <a:off x="0" y="1052513"/>
            <a:ext cx="7772400" cy="4114800"/>
          </a:xfrm>
        </p:spPr>
        <p:txBody>
          <a:bodyPr/>
          <a:lstStyle/>
          <a:p>
            <a:pPr eaLnBrk="1" hangingPunct="1">
              <a:lnSpc>
                <a:spcPct val="90000"/>
              </a:lnSpc>
              <a:buFontTx/>
              <a:buNone/>
            </a:pPr>
            <a:r>
              <a:rPr lang="zh-CN" altLang="zh-CN" sz="2800" smtClean="0">
                <a:latin typeface="Arial Unicode MS" pitchFamily="34" charset="-122"/>
                <a:ea typeface="Arial Unicode MS" pitchFamily="34" charset="-122"/>
                <a:cs typeface="Arial Unicode MS" pitchFamily="34" charset="-122"/>
              </a:rPr>
              <a:t>5. According to the three categories of informational efficiency, how do you think of the efficiency of the financial markets?</a:t>
            </a:r>
          </a:p>
          <a:p>
            <a:pPr eaLnBrk="1" hangingPunct="1">
              <a:lnSpc>
                <a:spcPct val="90000"/>
              </a:lnSpc>
              <a:buFontTx/>
              <a:buNone/>
            </a:pPr>
            <a:endParaRPr lang="zh-CN" altLang="zh-CN" sz="2800" smtClean="0">
              <a:latin typeface="Arial Unicode MS" pitchFamily="34" charset="-122"/>
              <a:ea typeface="Arial Unicode MS" pitchFamily="34" charset="-122"/>
              <a:cs typeface="Arial Unicode MS" pitchFamily="34" charset="-122"/>
            </a:endParaRPr>
          </a:p>
          <a:p>
            <a:pPr eaLnBrk="1" hangingPunct="1">
              <a:lnSpc>
                <a:spcPct val="90000"/>
              </a:lnSpc>
              <a:buFontTx/>
              <a:buNone/>
            </a:pPr>
            <a:r>
              <a:rPr lang="zh-CN" altLang="zh-CN" sz="2800" smtClean="0">
                <a:latin typeface="Arial Unicode MS" pitchFamily="34" charset="-122"/>
                <a:ea typeface="Arial Unicode MS" pitchFamily="34" charset="-122"/>
                <a:cs typeface="Arial Unicode MS" pitchFamily="34" charset="-122"/>
              </a:rPr>
              <a:t>   The financial markets are highly efficient in the weak form and reasonably efficient in the semi-strong form, but strong-form efficiency does not appear to hold. In addition, financial markets that are informationally efficient also tend to be economically efficient. This situation arises because investors can expect prices to reflect appropriate information and thus make intelligent choices about which investments will likely provide the best returns.</a:t>
            </a:r>
          </a:p>
          <a:p>
            <a:pPr eaLnBrk="1" hangingPunct="1"/>
            <a:endParaRPr lang="zh-CN" altLang="en-US" sz="280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pPr eaLnBrk="1" hangingPunct="1"/>
            <a:endParaRPr lang="zh-CN" altLang="en-US" smtClean="0"/>
          </a:p>
        </p:txBody>
      </p:sp>
      <p:sp>
        <p:nvSpPr>
          <p:cNvPr id="16387" name="内容占位符 2"/>
          <p:cNvSpPr>
            <a:spLocks noGrp="1"/>
          </p:cNvSpPr>
          <p:nvPr>
            <p:ph idx="1"/>
          </p:nvPr>
        </p:nvSpPr>
        <p:spPr/>
        <p:txBody>
          <a:bodyPr/>
          <a:lstStyle/>
          <a:p>
            <a:pPr eaLnBrk="1" hangingPunct="1">
              <a:lnSpc>
                <a:spcPct val="90000"/>
              </a:lnSpc>
              <a:buFontTx/>
              <a:buNone/>
            </a:pPr>
            <a:r>
              <a:rPr lang="zh-CN" altLang="zh-CN" sz="2800" smtClean="0">
                <a:latin typeface="Arial Unicode MS" pitchFamily="34" charset="-122"/>
                <a:ea typeface="Arial Unicode MS" pitchFamily="34" charset="-122"/>
                <a:cs typeface="Arial Unicode MS" pitchFamily="34" charset="-122"/>
              </a:rPr>
              <a:t>6. How are the financial markets differentiated?</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A number of different financial markets, with a variety of investments and participants, exist today. We generally differentiate among financial markets based on the types of investments, maturities of investments, types of borrowers and lenders, locations of the markets, and types of transactions.</a:t>
            </a:r>
            <a:endParaRPr lang="zh-CN" altLang="en-US" sz="280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pPr eaLnBrk="1" hangingPunct="1"/>
            <a:endParaRPr lang="zh-CN" altLang="en-US" smtClean="0"/>
          </a:p>
        </p:txBody>
      </p:sp>
      <p:sp>
        <p:nvSpPr>
          <p:cNvPr id="17411" name="内容占位符 2"/>
          <p:cNvSpPr>
            <a:spLocks noGrp="1"/>
          </p:cNvSpPr>
          <p:nvPr>
            <p:ph idx="1"/>
          </p:nvPr>
        </p:nvSpPr>
        <p:spPr/>
        <p:txBody>
          <a:bodyPr/>
          <a:lstStyle/>
          <a:p>
            <a:pPr eaLnBrk="1" hangingPunct="1">
              <a:lnSpc>
                <a:spcPct val="90000"/>
              </a:lnSpc>
              <a:buFontTx/>
              <a:buNone/>
            </a:pPr>
            <a:r>
              <a:rPr lang="zh-CN" altLang="zh-CN" sz="2800" smtClean="0">
                <a:latin typeface="Arial Unicode MS" pitchFamily="34" charset="-122"/>
                <a:ea typeface="Arial Unicode MS" pitchFamily="34" charset="-122"/>
                <a:cs typeface="Arial Unicode MS" pitchFamily="34" charset="-122"/>
              </a:rPr>
              <a:t>7. What are the functions of primary markets?</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Primary markets are the markets in which corporations raise new capital. </a:t>
            </a:r>
          </a:p>
          <a:p>
            <a:pPr eaLnBrk="1" hangingPunct="1"/>
            <a:endParaRPr lang="zh-CN" alt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pPr eaLnBrk="1" hangingPunct="1"/>
            <a:endParaRPr lang="zh-CN" altLang="en-US" smtClean="0"/>
          </a:p>
        </p:txBody>
      </p:sp>
      <p:sp>
        <p:nvSpPr>
          <p:cNvPr id="18435" name="内容占位符 2"/>
          <p:cNvSpPr>
            <a:spLocks noGrp="1"/>
          </p:cNvSpPr>
          <p:nvPr>
            <p:ph idx="1"/>
          </p:nvPr>
        </p:nvSpPr>
        <p:spPr/>
        <p:txBody>
          <a:bodyPr/>
          <a:lstStyle/>
          <a:p>
            <a:pPr eaLnBrk="1" hangingPunct="1">
              <a:lnSpc>
                <a:spcPct val="90000"/>
              </a:lnSpc>
              <a:buFontTx/>
              <a:buNone/>
            </a:pPr>
            <a:r>
              <a:rPr lang="zh-CN" altLang="zh-CN" sz="2800" smtClean="0">
                <a:latin typeface="Arial Unicode MS" pitchFamily="34" charset="-122"/>
                <a:ea typeface="Arial Unicode MS" pitchFamily="34" charset="-122"/>
                <a:cs typeface="Arial Unicode MS" pitchFamily="34" charset="-122"/>
              </a:rPr>
              <a:t>8. What types of assets are traded in the derivatives market?</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Options, futures, and swaps are some of the securities traded in the derivatives markets.</a:t>
            </a:r>
          </a:p>
          <a:p>
            <a:pPr eaLnBrk="1" hangingPunct="1"/>
            <a:endParaRPr lang="zh-CN" altLang="en-US"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a:xfrm>
            <a:off x="76200" y="609600"/>
            <a:ext cx="7772400" cy="731838"/>
          </a:xfrm>
        </p:spPr>
        <p:txBody>
          <a:bodyPr/>
          <a:lstStyle/>
          <a:p>
            <a:pPr eaLnBrk="1" hangingPunct="1"/>
            <a:r>
              <a:rPr lang="en-US" altLang="zh-CN" smtClean="0">
                <a:latin typeface="Arial Unicode MS" pitchFamily="34" charset="-122"/>
                <a:ea typeface="Arial Unicode MS" pitchFamily="34" charset="-122"/>
                <a:cs typeface="Arial Unicode MS" pitchFamily="34" charset="-122"/>
              </a:rPr>
              <a:t>Vocabulary in Context</a:t>
            </a:r>
            <a:endParaRPr lang="zh-CN" altLang="en-US" smtClean="0">
              <a:latin typeface="Arial Unicode MS" pitchFamily="34" charset="-122"/>
              <a:ea typeface="Arial Unicode MS" pitchFamily="34" charset="-122"/>
              <a:cs typeface="Arial Unicode MS" pitchFamily="34" charset="-122"/>
            </a:endParaRPr>
          </a:p>
        </p:txBody>
      </p:sp>
      <p:sp>
        <p:nvSpPr>
          <p:cNvPr id="19459" name="内容占位符 2"/>
          <p:cNvSpPr>
            <a:spLocks noGrp="1"/>
          </p:cNvSpPr>
          <p:nvPr>
            <p:ph idx="1"/>
          </p:nvPr>
        </p:nvSpPr>
        <p:spPr>
          <a:xfrm>
            <a:off x="0" y="1484313"/>
            <a:ext cx="7772400" cy="5761037"/>
          </a:xfrm>
        </p:spPr>
        <p:txBody>
          <a:bodyPr/>
          <a:lstStyle/>
          <a:p>
            <a:pPr eaLnBrk="1" hangingPunct="1">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1. Suppose Carolina Power&amp;Light (CP&amp;L) </a:t>
            </a:r>
            <a:r>
              <a:rPr lang="zh-CN" altLang="en-US" sz="2800" b="1" i="1" dirty="0" smtClean="0">
                <a:latin typeface="Arial Unicode MS" pitchFamily="34" charset="-122"/>
                <a:ea typeface="Arial Unicode MS" pitchFamily="34" charset="-122"/>
                <a:cs typeface="Arial Unicode MS" pitchFamily="34" charset="-122"/>
              </a:rPr>
              <a:t>forecasts </a:t>
            </a:r>
            <a:r>
              <a:rPr lang="zh-CN" altLang="en-US" sz="2800" dirty="0" smtClean="0">
                <a:latin typeface="Arial Unicode MS" pitchFamily="34" charset="-122"/>
                <a:ea typeface="Arial Unicode MS" pitchFamily="34" charset="-122"/>
                <a:cs typeface="Arial Unicode MS" pitchFamily="34" charset="-122"/>
              </a:rPr>
              <a:t>an increase in the demand for electricity in North Carolina, and the company decides to build a new power plant.</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endParaRPr lang="zh-CN" altLang="en-US" sz="2800" dirty="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dirty="0" smtClean="0">
                <a:latin typeface="Arial Unicode MS" pitchFamily="34" charset="-122"/>
                <a:ea typeface="Arial Unicode MS" pitchFamily="34" charset="-122"/>
                <a:cs typeface="Arial Unicode MS" pitchFamily="34" charset="-122"/>
              </a:rPr>
              <a:t>   Suppose Carolina Power&amp;Light (CP&amp;L) </a:t>
            </a:r>
            <a:r>
              <a:rPr lang="zh-CN" altLang="en-US" sz="2800" b="1" dirty="0" smtClean="0">
                <a:solidFill>
                  <a:srgbClr val="C00000"/>
                </a:solidFill>
                <a:latin typeface="Arial Unicode MS" pitchFamily="34" charset="-122"/>
                <a:ea typeface="Arial Unicode MS" pitchFamily="34" charset="-122"/>
                <a:cs typeface="Arial Unicode MS" pitchFamily="34" charset="-122"/>
              </a:rPr>
              <a:t>predicts</a:t>
            </a:r>
            <a:r>
              <a:rPr lang="zh-CN" altLang="en-US" sz="2800" dirty="0" smtClean="0">
                <a:latin typeface="Arial Unicode MS" pitchFamily="34" charset="-122"/>
                <a:ea typeface="Arial Unicode MS" pitchFamily="34" charset="-122"/>
                <a:cs typeface="Arial Unicode MS" pitchFamily="34" charset="-122"/>
              </a:rPr>
              <a:t> an increase in the demand for electricity in North Carolina, and the company decides to build a new power plant. </a:t>
            </a:r>
          </a:p>
          <a:p>
            <a:pPr eaLnBrk="1" hangingPunct="1">
              <a:buFontTx/>
              <a:buNone/>
            </a:pPr>
            <a:endParaRPr lang="zh-CN" altLang="zh-CN" dirty="0" smtClean="0"/>
          </a:p>
          <a:p>
            <a:pPr eaLnBrk="1" hangingPunct="1">
              <a:buFontTx/>
              <a:buNone/>
            </a:pPr>
            <a:endParaRPr lang="zh-CN" alt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a:xfrm>
            <a:off x="76200" y="609600"/>
            <a:ext cx="7772400" cy="371475"/>
          </a:xfrm>
        </p:spPr>
        <p:txBody>
          <a:bodyPr/>
          <a:lstStyle/>
          <a:p>
            <a:pPr eaLnBrk="1" hangingPunct="1"/>
            <a:endParaRPr lang="zh-CN" altLang="en-US" smtClean="0"/>
          </a:p>
        </p:txBody>
      </p:sp>
      <p:sp>
        <p:nvSpPr>
          <p:cNvPr id="20483" name="内容占位符 2"/>
          <p:cNvSpPr>
            <a:spLocks noGrp="1"/>
          </p:cNvSpPr>
          <p:nvPr>
            <p:ph idx="1"/>
          </p:nvPr>
        </p:nvSpPr>
        <p:spPr>
          <a:xfrm>
            <a:off x="0" y="1484313"/>
            <a:ext cx="7772400" cy="4899025"/>
          </a:xfrm>
        </p:spPr>
        <p:txBody>
          <a:bodyPr/>
          <a:lstStyle/>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2. People and organizations that need money are brought together with those that have </a:t>
            </a:r>
            <a:r>
              <a:rPr lang="zh-CN" altLang="en-US" sz="2800" b="1" i="1" smtClean="0">
                <a:latin typeface="Arial Unicode MS" pitchFamily="34" charset="-122"/>
                <a:ea typeface="Arial Unicode MS" pitchFamily="34" charset="-122"/>
                <a:cs typeface="Arial Unicode MS" pitchFamily="34" charset="-122"/>
              </a:rPr>
              <a:t>surplus</a:t>
            </a:r>
            <a:r>
              <a:rPr lang="zh-CN" altLang="en-US" sz="2800" smtClean="0">
                <a:latin typeface="Arial Unicode MS" pitchFamily="34" charset="-122"/>
                <a:ea typeface="Arial Unicode MS" pitchFamily="34" charset="-122"/>
                <a:cs typeface="Arial Unicode MS" pitchFamily="34" charset="-122"/>
              </a:rPr>
              <a:t> funds in the financial markets.</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   People and organizations that need money are brought together with those that have </a:t>
            </a:r>
            <a:r>
              <a:rPr lang="zh-CN" altLang="en-US" sz="2800" b="1" smtClean="0">
                <a:solidFill>
                  <a:srgbClr val="C00000"/>
                </a:solidFill>
                <a:latin typeface="Arial Unicode MS" pitchFamily="34" charset="-122"/>
                <a:ea typeface="Arial Unicode MS" pitchFamily="34" charset="-122"/>
                <a:cs typeface="Arial Unicode MS" pitchFamily="34" charset="-122"/>
              </a:rPr>
              <a:t>excess</a:t>
            </a:r>
            <a:r>
              <a:rPr lang="zh-CN" altLang="en-US" sz="2800" smtClean="0">
                <a:latin typeface="Arial Unicode MS" pitchFamily="34" charset="-122"/>
                <a:ea typeface="Arial Unicode MS" pitchFamily="34" charset="-122"/>
                <a:cs typeface="Arial Unicode MS" pitchFamily="34" charset="-122"/>
              </a:rPr>
              <a:t> funds in the financial markets.</a:t>
            </a:r>
          </a:p>
          <a:p>
            <a:pPr eaLnBrk="1" hangingPunct="1">
              <a:buFontTx/>
              <a:buNone/>
            </a:pPr>
            <a:endParaRPr lang="zh-CN" altLang="zh-CN" smtClean="0">
              <a:latin typeface="Arial Unicode MS" pitchFamily="34" charset="-122"/>
              <a:ea typeface="Arial Unicode MS" pitchFamily="34" charset="-122"/>
              <a:cs typeface="Arial Unicode MS" pitchFamily="34" charset="-122"/>
            </a:endParaRPr>
          </a:p>
          <a:p>
            <a:pPr eaLnBrk="1" hangingPunct="1">
              <a:buFontTx/>
              <a:buNone/>
            </a:pPr>
            <a:endParaRPr lang="zh-CN" altLang="en-US"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p:txBody>
          <a:bodyPr rtlCol="0">
            <a:normAutofit/>
          </a:bodyPr>
          <a:lstStyle/>
          <a:p>
            <a:pPr eaLnBrk="1" fontAlgn="auto" hangingPunct="1">
              <a:spcAft>
                <a:spcPts val="0"/>
              </a:spcAft>
              <a:buFontTx/>
              <a:buNone/>
              <a:defRPr/>
            </a:pPr>
            <a:r>
              <a:rPr lang="en-US" altLang="zh-CN" b="1" dirty="0" smtClean="0">
                <a:latin typeface="Arial Unicode MS" pitchFamily="34" charset="-122"/>
                <a:ea typeface="Arial Unicode MS" pitchFamily="34" charset="-122"/>
                <a:cs typeface="Arial Unicode MS" pitchFamily="34" charset="-122"/>
              </a:rPr>
              <a:t>Cues</a:t>
            </a:r>
            <a:r>
              <a:rPr lang="en-US" altLang="zh-CN"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for the case discussion</a:t>
            </a:r>
          </a:p>
          <a:p>
            <a:pPr marL="514350" indent="-514350" eaLnBrk="1" fontAlgn="auto" hangingPunct="1">
              <a:spcAft>
                <a:spcPts val="0"/>
              </a:spcAft>
              <a:buFontTx/>
              <a:buAutoNum type="arabicPeriod"/>
              <a:defRPr/>
            </a:pPr>
            <a:r>
              <a:rPr lang="zh-CN" altLang="zh-CN" sz="2800" dirty="0" smtClean="0">
                <a:latin typeface="Arial Unicode MS" pitchFamily="34" charset="-122"/>
                <a:ea typeface="Arial Unicode MS" pitchFamily="34" charset="-122"/>
                <a:cs typeface="Arial Unicode MS" pitchFamily="34" charset="-122"/>
              </a:rPr>
              <a:t>Functions of Financial Market</a:t>
            </a:r>
            <a:r>
              <a:rPr lang="en-US" altLang="zh-CN" sz="2800" dirty="0" smtClean="0">
                <a:latin typeface="Arial Unicode MS" pitchFamily="34" charset="-122"/>
                <a:ea typeface="Arial Unicode MS" pitchFamily="34" charset="-122"/>
                <a:cs typeface="Arial Unicode MS" pitchFamily="34" charset="-122"/>
              </a:rPr>
              <a:t> </a:t>
            </a:r>
            <a:r>
              <a:rPr lang="en-US" altLang="zh-CN" sz="2800" dirty="0" smtClean="0"/>
              <a:t/>
            </a:r>
            <a:br>
              <a:rPr lang="en-US" altLang="zh-CN" sz="2800" dirty="0" smtClean="0"/>
            </a:br>
            <a:r>
              <a:rPr lang="en-US" altLang="zh-CN" sz="2800" dirty="0" smtClean="0">
                <a:latin typeface="Arial Unicode MS" pitchFamily="34" charset="-122"/>
                <a:ea typeface="Arial Unicode MS" pitchFamily="34" charset="-122"/>
                <a:cs typeface="Arial Unicode MS" pitchFamily="34" charset="-122"/>
              </a:rPr>
              <a:t> · </a:t>
            </a:r>
            <a:r>
              <a:rPr lang="zh-CN" altLang="zh-CN" sz="2800" dirty="0" smtClean="0">
                <a:latin typeface="Arial Unicode MS" pitchFamily="34" charset="-122"/>
                <a:ea typeface="Arial Unicode MS" pitchFamily="34" charset="-122"/>
                <a:cs typeface="Arial Unicode MS" pitchFamily="34" charset="-122"/>
              </a:rPr>
              <a:t>Intermediary Functions </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r>
              <a:rPr lang="en-US" altLang="zh-CN" sz="2800" dirty="0" smtClean="0">
                <a:latin typeface="Arial Unicode MS" pitchFamily="34" charset="-122"/>
                <a:ea typeface="Arial Unicode MS" pitchFamily="34" charset="-122"/>
                <a:cs typeface="Arial Unicode MS" pitchFamily="34" charset="-122"/>
              </a:rPr>
              <a:t> · </a:t>
            </a:r>
            <a:r>
              <a:rPr lang="zh-CN" altLang="zh-CN" sz="2800" dirty="0" smtClean="0">
                <a:latin typeface="Arial Unicode MS" pitchFamily="34" charset="-122"/>
                <a:ea typeface="Arial Unicode MS" pitchFamily="34" charset="-122"/>
                <a:cs typeface="Arial Unicode MS" pitchFamily="34" charset="-122"/>
              </a:rPr>
              <a:t>Financial Functions </a:t>
            </a:r>
            <a:r>
              <a:rPr lang="en-US" altLang="zh-CN" dirty="0" smtClean="0">
                <a:latin typeface="Arial Unicode MS" pitchFamily="34" charset="-122"/>
                <a:ea typeface="Arial Unicode MS" pitchFamily="34" charset="-122"/>
                <a:cs typeface="Arial Unicode MS" pitchFamily="34" charset="-122"/>
              </a:rPr>
              <a:t/>
            </a:r>
            <a:br>
              <a:rPr lang="en-US" altLang="zh-CN" dirty="0" smtClean="0">
                <a:latin typeface="Arial Unicode MS" pitchFamily="34" charset="-122"/>
                <a:ea typeface="Arial Unicode MS" pitchFamily="34" charset="-122"/>
                <a:cs typeface="Arial Unicode MS" pitchFamily="34" charset="-122"/>
              </a:rPr>
            </a:b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a:xfrm>
            <a:off x="76200" y="609600"/>
            <a:ext cx="7772400" cy="227013"/>
          </a:xfrm>
        </p:spPr>
        <p:txBody>
          <a:bodyPr/>
          <a:lstStyle/>
          <a:p>
            <a:pPr eaLnBrk="1" hangingPunct="1"/>
            <a:endParaRPr lang="zh-CN" altLang="en-US" smtClean="0"/>
          </a:p>
        </p:txBody>
      </p:sp>
      <p:sp>
        <p:nvSpPr>
          <p:cNvPr id="21507" name="内容占位符 2"/>
          <p:cNvSpPr>
            <a:spLocks noGrp="1"/>
          </p:cNvSpPr>
          <p:nvPr>
            <p:ph idx="1"/>
          </p:nvPr>
        </p:nvSpPr>
        <p:spPr>
          <a:xfrm>
            <a:off x="76200" y="692150"/>
            <a:ext cx="7772400" cy="5905500"/>
          </a:xfrm>
        </p:spPr>
        <p:txBody>
          <a:bodyPr/>
          <a:lstStyle/>
          <a:p>
            <a:pPr eaLnBrk="1" hangingPunct="1">
              <a:buFontTx/>
              <a:buNone/>
            </a:pPr>
            <a:endParaRPr lang="zh-CN" altLang="zh-CN"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endParaRPr lang="zh-CN" altLang="zh-CN"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3. In a general sense, the term financial market refers to a conceptual “</a:t>
            </a:r>
            <a:r>
              <a:rPr lang="zh-CN" altLang="en-US" sz="2800" b="1" i="1" smtClean="0">
                <a:latin typeface="Arial Unicode MS" pitchFamily="34" charset="-122"/>
                <a:ea typeface="Arial Unicode MS" pitchFamily="34" charset="-122"/>
                <a:cs typeface="Arial Unicode MS" pitchFamily="34" charset="-122"/>
              </a:rPr>
              <a:t>mechanism</a:t>
            </a:r>
            <a:r>
              <a:rPr lang="zh-CN" altLang="en-US" sz="2800" smtClean="0">
                <a:latin typeface="Arial Unicode MS" pitchFamily="34" charset="-122"/>
                <a:ea typeface="Arial Unicode MS" pitchFamily="34" charset="-122"/>
                <a:cs typeface="Arial Unicode MS" pitchFamily="34" charset="-122"/>
              </a:rPr>
              <a:t>” rather than a physical location or a specific type of organization or structure.</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   In a general sense, the term financial market refers to a conceptual “</a:t>
            </a:r>
            <a:r>
              <a:rPr lang="en-US" altLang="zh-CN" sz="2800" b="1" smtClean="0">
                <a:solidFill>
                  <a:srgbClr val="C00000"/>
                </a:solidFill>
                <a:latin typeface="Arial Unicode MS" pitchFamily="34" charset="-122"/>
                <a:ea typeface="Arial Unicode MS" pitchFamily="34" charset="-122"/>
                <a:cs typeface="Arial Unicode MS" pitchFamily="34" charset="-122"/>
              </a:rPr>
              <a:t>system</a:t>
            </a:r>
            <a:r>
              <a:rPr lang="zh-CN" altLang="en-US" sz="2800" smtClean="0">
                <a:latin typeface="Arial Unicode MS" pitchFamily="34" charset="-122"/>
                <a:ea typeface="Arial Unicode MS" pitchFamily="34" charset="-122"/>
                <a:cs typeface="Arial Unicode MS" pitchFamily="34" charset="-122"/>
              </a:rPr>
              <a:t>” rather than a physical location or a specific type of organization or structure.</a:t>
            </a:r>
          </a:p>
          <a:p>
            <a:pPr eaLnBrk="1" hangingPunct="1">
              <a:buFontTx/>
              <a:buNone/>
            </a:pPr>
            <a:endParaRPr lang="zh-CN" alt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22531" name="内容占位符 2"/>
          <p:cNvSpPr>
            <a:spLocks noGrp="1"/>
          </p:cNvSpPr>
          <p:nvPr>
            <p:ph idx="1"/>
          </p:nvPr>
        </p:nvSpPr>
        <p:spPr>
          <a:xfrm>
            <a:off x="323850" y="620713"/>
            <a:ext cx="7772400" cy="5184775"/>
          </a:xfrm>
        </p:spPr>
        <p:txBody>
          <a:bodyPr/>
          <a:lstStyle/>
          <a:p>
            <a:pPr eaLnBrk="1" hangingPunct="1">
              <a:buFontTx/>
              <a:buNone/>
            </a:pPr>
            <a:endParaRPr lang="en-US" altLang="zh-CN" smtClean="0">
              <a:latin typeface="Arial Unicode MS" pitchFamily="34" charset="-122"/>
              <a:ea typeface="Arial Unicode MS" pitchFamily="34" charset="-122"/>
              <a:cs typeface="Arial Unicode MS" pitchFamily="34" charset="-122"/>
            </a:endParaRPr>
          </a:p>
          <a:p>
            <a:pPr eaLnBrk="1" hangingPunct="1">
              <a:lnSpc>
                <a:spcPct val="80000"/>
              </a:lnSpc>
              <a:buFontTx/>
              <a:buNone/>
            </a:pPr>
            <a:endParaRPr lang="zh-CN" altLang="zh-CN"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4. In developed economies, financial markets help efficiently </a:t>
            </a:r>
            <a:r>
              <a:rPr lang="zh-CN" altLang="en-US" sz="2800" b="1" i="1" smtClean="0">
                <a:latin typeface="Arial Unicode MS" pitchFamily="34" charset="-122"/>
                <a:ea typeface="Arial Unicode MS" pitchFamily="34" charset="-122"/>
                <a:cs typeface="Arial Unicode MS" pitchFamily="34" charset="-122"/>
              </a:rPr>
              <a:t>allocate</a:t>
            </a:r>
            <a:r>
              <a:rPr lang="zh-CN" altLang="en-US" sz="2800" smtClean="0">
                <a:latin typeface="Arial Unicode MS" pitchFamily="34" charset="-122"/>
                <a:ea typeface="Arial Unicode MS" pitchFamily="34" charset="-122"/>
                <a:cs typeface="Arial Unicode MS" pitchFamily="34" charset="-122"/>
              </a:rPr>
              <a:t> excess funds of savers to individuals and organizations in need of funds for investment or consumption.</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   In developed economies, financial markets help efficiently </a:t>
            </a:r>
            <a:r>
              <a:rPr lang="zh-CN" altLang="en-US" sz="2800" b="1" smtClean="0">
                <a:solidFill>
                  <a:srgbClr val="C00000"/>
                </a:solidFill>
                <a:latin typeface="Arial Unicode MS" pitchFamily="34" charset="-122"/>
                <a:ea typeface="Arial Unicode MS" pitchFamily="34" charset="-122"/>
                <a:cs typeface="Arial Unicode MS" pitchFamily="34" charset="-122"/>
              </a:rPr>
              <a:t>distribute</a:t>
            </a:r>
            <a:r>
              <a:rPr lang="zh-CN" altLang="en-US" sz="2800" smtClean="0">
                <a:latin typeface="Arial Unicode MS" pitchFamily="34" charset="-122"/>
                <a:ea typeface="Arial Unicode MS" pitchFamily="34" charset="-122"/>
                <a:cs typeface="Arial Unicode MS" pitchFamily="34" charset="-122"/>
              </a:rPr>
              <a:t> excess funds of savers to individuals and organizations in need of funds for investment or consumption.</a:t>
            </a:r>
          </a:p>
          <a:p>
            <a:pPr eaLnBrk="1" hangingPunct="1">
              <a:buFontTx/>
              <a:buNone/>
            </a:pPr>
            <a:endParaRPr lang="zh-CN" altLang="en-US"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flipV="1">
            <a:off x="76200" y="549275"/>
            <a:ext cx="7772400" cy="60325"/>
          </a:xfrm>
        </p:spPr>
        <p:txBody>
          <a:bodyPr/>
          <a:lstStyle/>
          <a:p>
            <a:pPr eaLnBrk="1" hangingPunct="1"/>
            <a:endParaRPr lang="zh-CN" altLang="en-US" smtClean="0"/>
          </a:p>
        </p:txBody>
      </p:sp>
      <p:sp>
        <p:nvSpPr>
          <p:cNvPr id="23555" name="内容占位符 2"/>
          <p:cNvSpPr>
            <a:spLocks noGrp="1"/>
          </p:cNvSpPr>
          <p:nvPr>
            <p:ph idx="1"/>
          </p:nvPr>
        </p:nvSpPr>
        <p:spPr>
          <a:xfrm>
            <a:off x="76200" y="692150"/>
            <a:ext cx="7772400" cy="5403850"/>
          </a:xfrm>
        </p:spPr>
        <p:txBody>
          <a:bodyPr/>
          <a:lstStyle/>
          <a:p>
            <a:pPr eaLnBrk="1" hangingPunct="1">
              <a:buFontTx/>
              <a:buNone/>
            </a:pPr>
            <a:endParaRPr lang="en-US" altLang="zh-CN" smtClean="0"/>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5. When we borrow, for example, we </a:t>
            </a:r>
            <a:r>
              <a:rPr lang="zh-CN" altLang="en-US" sz="2800" b="1" i="1" smtClean="0">
                <a:latin typeface="Arial Unicode MS" pitchFamily="34" charset="-122"/>
                <a:ea typeface="Arial Unicode MS" pitchFamily="34" charset="-122"/>
                <a:cs typeface="Arial Unicode MS" pitchFamily="34" charset="-122"/>
              </a:rPr>
              <a:t>sacrifice</a:t>
            </a:r>
            <a:r>
              <a:rPr lang="zh-CN" altLang="en-US" sz="2800" smtClean="0">
                <a:latin typeface="Arial Unicode MS" pitchFamily="34" charset="-122"/>
                <a:ea typeface="Arial Unicode MS" pitchFamily="34" charset="-122"/>
                <a:cs typeface="Arial Unicode MS" pitchFamily="34" charset="-122"/>
              </a:rPr>
              <a:t> future income to increase current income; when we save, or invest, we sacrifice current income in exchange for greater expected income in the future.</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   When we borrow, for example, we </a:t>
            </a:r>
            <a:r>
              <a:rPr lang="zh-CN" altLang="en-US" sz="2800" b="1" smtClean="0">
                <a:solidFill>
                  <a:srgbClr val="C00000"/>
                </a:solidFill>
                <a:latin typeface="Arial Unicode MS" pitchFamily="34" charset="-122"/>
                <a:ea typeface="Arial Unicode MS" pitchFamily="34" charset="-122"/>
                <a:cs typeface="Arial Unicode MS" pitchFamily="34" charset="-122"/>
              </a:rPr>
              <a:t>forgo</a:t>
            </a:r>
            <a:r>
              <a:rPr lang="zh-CN" altLang="en-US" sz="2800" smtClean="0">
                <a:latin typeface="Arial Unicode MS" pitchFamily="34" charset="-122"/>
                <a:ea typeface="Arial Unicode MS" pitchFamily="34" charset="-122"/>
                <a:cs typeface="Arial Unicode MS" pitchFamily="34" charset="-122"/>
              </a:rPr>
              <a:t> future income to increase current income; when we save, or invest, we sacrifice current income in exchange for greater expected income in the future.</a:t>
            </a:r>
          </a:p>
          <a:p>
            <a:pPr eaLnBrk="1" hangingPunct="1">
              <a:buFontTx/>
              <a:buNone/>
            </a:pPr>
            <a:endParaRPr lang="zh-CN" altLang="zh-CN" smtClean="0">
              <a:latin typeface="Arial Unicode MS" pitchFamily="34" charset="-122"/>
              <a:ea typeface="Arial Unicode MS" pitchFamily="34" charset="-122"/>
              <a:cs typeface="Arial Unicode MS" pitchFamily="34" charset="-122"/>
            </a:endParaRPr>
          </a:p>
          <a:p>
            <a:pPr eaLnBrk="1" hangingPunct="1">
              <a:buFontTx/>
              <a:buNone/>
            </a:pPr>
            <a:endParaRPr lang="zh-CN" alt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a:xfrm>
            <a:off x="76200" y="609600"/>
            <a:ext cx="7772400" cy="442913"/>
          </a:xfrm>
        </p:spPr>
        <p:txBody>
          <a:bodyPr/>
          <a:lstStyle/>
          <a:p>
            <a:pPr eaLnBrk="1" hangingPunct="1"/>
            <a:endParaRPr lang="zh-CN" altLang="en-US" smtClean="0"/>
          </a:p>
        </p:txBody>
      </p:sp>
      <p:sp>
        <p:nvSpPr>
          <p:cNvPr id="24579" name="内容占位符 2"/>
          <p:cNvSpPr>
            <a:spLocks noGrp="1"/>
          </p:cNvSpPr>
          <p:nvPr>
            <p:ph idx="1"/>
          </p:nvPr>
        </p:nvSpPr>
        <p:spPr>
          <a:xfrm>
            <a:off x="76200" y="1484313"/>
            <a:ext cx="7772400" cy="4611687"/>
          </a:xfrm>
        </p:spPr>
        <p:txBody>
          <a:bodyPr/>
          <a:lstStyle/>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6. Older adults, when they become established in their careers and reach or near their </a:t>
            </a:r>
            <a:r>
              <a:rPr lang="zh-CN" altLang="en-US" sz="2800" b="1" i="1" smtClean="0">
                <a:latin typeface="Arial Unicode MS" pitchFamily="34" charset="-122"/>
                <a:ea typeface="Arial Unicode MS" pitchFamily="34" charset="-122"/>
                <a:cs typeface="Arial Unicode MS" pitchFamily="34" charset="-122"/>
              </a:rPr>
              <a:t>peak</a:t>
            </a:r>
            <a:r>
              <a:rPr lang="zh-CN" altLang="en-US" sz="2800" smtClean="0">
                <a:latin typeface="Arial Unicode MS" pitchFamily="34" charset="-122"/>
                <a:ea typeface="Arial Unicode MS" pitchFamily="34" charset="-122"/>
                <a:cs typeface="Arial Unicode MS" pitchFamily="34" charset="-122"/>
              </a:rPr>
              <a:t> income years, generally save (invest) greater percentages of their incomes.</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   Older adults, when they become established in their careers and reach or near their </a:t>
            </a:r>
            <a:r>
              <a:rPr lang="zh-CN" altLang="en-US" sz="2800" b="1" smtClean="0">
                <a:solidFill>
                  <a:srgbClr val="C00000"/>
                </a:solidFill>
                <a:latin typeface="Arial Unicode MS" pitchFamily="34" charset="-122"/>
                <a:ea typeface="Arial Unicode MS" pitchFamily="34" charset="-122"/>
                <a:cs typeface="Arial Unicode MS" pitchFamily="34" charset="-122"/>
              </a:rPr>
              <a:t>greatest</a:t>
            </a:r>
            <a:r>
              <a:rPr lang="zh-CN" altLang="en-US" sz="2800" smtClean="0">
                <a:latin typeface="Arial Unicode MS" pitchFamily="34" charset="-122"/>
                <a:ea typeface="Arial Unicode MS" pitchFamily="34" charset="-122"/>
                <a:cs typeface="Arial Unicode MS" pitchFamily="34" charset="-122"/>
              </a:rPr>
              <a:t> income years, generally save (invest) greater percentages of their incomes.</a:t>
            </a:r>
          </a:p>
          <a:p>
            <a:pPr eaLnBrk="1" hangingPunct="1">
              <a:buFontTx/>
              <a:buNone/>
            </a:pPr>
            <a:endParaRPr lang="zh-CN" alt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a:xfrm>
            <a:off x="76200" y="609600"/>
            <a:ext cx="7772400" cy="155575"/>
          </a:xfrm>
        </p:spPr>
        <p:txBody>
          <a:bodyPr/>
          <a:lstStyle/>
          <a:p>
            <a:pPr eaLnBrk="1" hangingPunct="1"/>
            <a:endParaRPr lang="zh-CN" altLang="en-US" smtClean="0"/>
          </a:p>
        </p:txBody>
      </p:sp>
      <p:sp>
        <p:nvSpPr>
          <p:cNvPr id="25603" name="内容占位符 2"/>
          <p:cNvSpPr>
            <a:spLocks noGrp="1"/>
          </p:cNvSpPr>
          <p:nvPr>
            <p:ph idx="1"/>
          </p:nvPr>
        </p:nvSpPr>
        <p:spPr>
          <a:xfrm>
            <a:off x="0" y="1052513"/>
            <a:ext cx="7772400" cy="5403850"/>
          </a:xfrm>
        </p:spPr>
        <p:txBody>
          <a:bodyPr/>
          <a:lstStyle/>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7. For example, the next time IBM raises funds by issuing stock, it probably will </a:t>
            </a:r>
            <a:r>
              <a:rPr lang="zh-CN" altLang="en-US" sz="2800" b="1" i="1" smtClean="0">
                <a:latin typeface="Arial Unicode MS" pitchFamily="34" charset="-122"/>
                <a:ea typeface="Arial Unicode MS" pitchFamily="34" charset="-122"/>
                <a:cs typeface="Arial Unicode MS" pitchFamily="34" charset="-122"/>
              </a:rPr>
              <a:t>utilize</a:t>
            </a:r>
            <a:r>
              <a:rPr lang="zh-CN" altLang="en-US" sz="2800" smtClean="0">
                <a:latin typeface="Arial Unicode MS" pitchFamily="34" charset="-122"/>
                <a:ea typeface="Arial Unicode MS" pitchFamily="34" charset="-122"/>
                <a:cs typeface="Arial Unicode MS" pitchFamily="34" charset="-122"/>
              </a:rPr>
              <a:t> the services of an investment banker, such as Goldman Sachs or Merrill Lynch, to sell the issue in the financial markets.</a:t>
            </a:r>
            <a:endParaRPr lang="en-US" altLang="zh-CN"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   For example, the next time IBM raises funds by issuing stock, it probably will </a:t>
            </a:r>
            <a:r>
              <a:rPr lang="zh-CN" altLang="en-US" sz="2800" b="1" smtClean="0">
                <a:solidFill>
                  <a:srgbClr val="C00000"/>
                </a:solidFill>
                <a:latin typeface="Arial Unicode MS" pitchFamily="34" charset="-122"/>
                <a:ea typeface="Arial Unicode MS" pitchFamily="34" charset="-122"/>
                <a:cs typeface="Arial Unicode MS" pitchFamily="34" charset="-122"/>
              </a:rPr>
              <a:t>use</a:t>
            </a:r>
            <a:r>
              <a:rPr lang="zh-CN" altLang="en-US" sz="2800" smtClean="0">
                <a:latin typeface="Arial Unicode MS" pitchFamily="34" charset="-122"/>
                <a:ea typeface="Arial Unicode MS" pitchFamily="34" charset="-122"/>
                <a:cs typeface="Arial Unicode MS" pitchFamily="34" charset="-122"/>
              </a:rPr>
              <a:t> the services of an investment banker, such as Goldman Sachs or Merrill Lynch, to sell the issue in the financial markets.</a:t>
            </a:r>
          </a:p>
          <a:p>
            <a:pPr eaLnBrk="1" hangingPunct="1">
              <a:buFontTx/>
              <a:buNone/>
            </a:pPr>
            <a:r>
              <a:rPr lang="en-US" altLang="zh-CN" smtClean="0"/>
              <a:t> </a:t>
            </a:r>
            <a:endParaRPr lang="zh-CN" altLang="en-US"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xfrm>
            <a:off x="0" y="333375"/>
            <a:ext cx="7772400" cy="369888"/>
          </a:xfrm>
        </p:spPr>
        <p:txBody>
          <a:bodyPr/>
          <a:lstStyle/>
          <a:p>
            <a:pPr eaLnBrk="1" hangingPunct="1"/>
            <a:endParaRPr lang="zh-CN" altLang="en-US" smtClean="0"/>
          </a:p>
        </p:txBody>
      </p:sp>
      <p:sp>
        <p:nvSpPr>
          <p:cNvPr id="26627" name="内容占位符 2"/>
          <p:cNvSpPr>
            <a:spLocks noGrp="1"/>
          </p:cNvSpPr>
          <p:nvPr>
            <p:ph idx="1"/>
          </p:nvPr>
        </p:nvSpPr>
        <p:spPr>
          <a:xfrm>
            <a:off x="0" y="836613"/>
            <a:ext cx="7772400" cy="4899025"/>
          </a:xfrm>
        </p:spPr>
        <p:txBody>
          <a:bodyPr/>
          <a:lstStyle/>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8. In this case, it does no good to </a:t>
            </a:r>
            <a:r>
              <a:rPr lang="zh-CN" altLang="en-US" sz="2800" b="1" i="1" smtClean="0">
                <a:latin typeface="Arial Unicode MS" pitchFamily="34" charset="-122"/>
                <a:ea typeface="Arial Unicode MS" pitchFamily="34" charset="-122"/>
                <a:cs typeface="Arial Unicode MS" pitchFamily="34" charset="-122"/>
              </a:rPr>
              <a:t>scrutinize</a:t>
            </a:r>
            <a:r>
              <a:rPr lang="zh-CN" altLang="en-US" sz="2800" smtClean="0">
                <a:latin typeface="Arial Unicode MS" pitchFamily="34" charset="-122"/>
                <a:ea typeface="Arial Unicode MS" pitchFamily="34" charset="-122"/>
                <a:cs typeface="Arial Unicode MS" pitchFamily="34" charset="-122"/>
              </a:rPr>
              <a:t> such published data as a corporation’s financial statements, because market prices will have adjusted to any good or bad news contained in such reports as soon as they were made public.</a:t>
            </a:r>
            <a:endParaRPr lang="en-US" altLang="zh-CN"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   In this case, it does no good to </a:t>
            </a:r>
            <a:r>
              <a:rPr lang="zh-CN" altLang="en-US" sz="2800" b="1" smtClean="0">
                <a:solidFill>
                  <a:srgbClr val="C00000"/>
                </a:solidFill>
                <a:latin typeface="Arial Unicode MS" pitchFamily="34" charset="-122"/>
                <a:ea typeface="Arial Unicode MS" pitchFamily="34" charset="-122"/>
                <a:cs typeface="Arial Unicode MS" pitchFamily="34" charset="-122"/>
              </a:rPr>
              <a:t>look over</a:t>
            </a:r>
            <a:r>
              <a:rPr lang="zh-CN" altLang="en-US" sz="2800" smtClean="0">
                <a:latin typeface="Arial Unicode MS" pitchFamily="34" charset="-122"/>
                <a:ea typeface="Arial Unicode MS" pitchFamily="34" charset="-122"/>
                <a:cs typeface="Arial Unicode MS" pitchFamily="34" charset="-122"/>
              </a:rPr>
              <a:t> such published data as a corporation’s financial statements, because market prices will have adjusted to any good or bad news contained in such reports as soon as they were made public.</a:t>
            </a:r>
          </a:p>
          <a:p>
            <a:pPr eaLnBrk="1" hangingPunct="1">
              <a:buFontTx/>
              <a:buNone/>
            </a:pPr>
            <a:endParaRPr lang="zh-CN" altLang="zh-CN" sz="2800" smtClean="0">
              <a:latin typeface="Arial Unicode MS" pitchFamily="34" charset="-122"/>
              <a:ea typeface="Arial Unicode MS" pitchFamily="34" charset="-122"/>
              <a:cs typeface="Arial Unicode MS" pitchFamily="34" charset="-122"/>
            </a:endParaRPr>
          </a:p>
          <a:p>
            <a:pPr eaLnBrk="1" hangingPunct="1">
              <a:buFontTx/>
              <a:buNone/>
            </a:pPr>
            <a:endParaRPr lang="zh-CN" altLang="zh-CN" smtClean="0"/>
          </a:p>
          <a:p>
            <a:pPr eaLnBrk="1" hangingPunct="1">
              <a:buFontTx/>
              <a:buNone/>
            </a:pPr>
            <a:r>
              <a:rPr lang="en-US" altLang="zh-CN" smtClean="0"/>
              <a:t> </a:t>
            </a:r>
            <a:endParaRPr lang="zh-CN" altLang="en-US" smtClean="0"/>
          </a:p>
          <a:p>
            <a:pPr eaLnBrk="1" hangingPunct="1">
              <a:buFontTx/>
              <a:buNone/>
            </a:pPr>
            <a:endParaRPr lang="zh-CN" altLang="en-US"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pPr eaLnBrk="1" hangingPunct="1"/>
            <a:endParaRPr lang="zh-CN" altLang="en-US" smtClean="0"/>
          </a:p>
        </p:txBody>
      </p:sp>
      <p:sp>
        <p:nvSpPr>
          <p:cNvPr id="27651" name="内容占位符 2"/>
          <p:cNvSpPr>
            <a:spLocks noGrp="1"/>
          </p:cNvSpPr>
          <p:nvPr>
            <p:ph idx="1"/>
          </p:nvPr>
        </p:nvSpPr>
        <p:spPr/>
        <p:txBody>
          <a:bodyPr/>
          <a:lstStyle/>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9. Strong-form efficiency states that current market prices reflect all </a:t>
            </a:r>
            <a:r>
              <a:rPr lang="zh-CN" altLang="en-US" sz="2800" b="1" i="1" smtClean="0">
                <a:latin typeface="Arial Unicode MS" pitchFamily="34" charset="-122"/>
                <a:ea typeface="Arial Unicode MS" pitchFamily="34" charset="-122"/>
                <a:cs typeface="Arial Unicode MS" pitchFamily="34" charset="-122"/>
              </a:rPr>
              <a:t>pertinent</a:t>
            </a:r>
            <a:r>
              <a:rPr lang="zh-CN" altLang="en-US" sz="2800" smtClean="0">
                <a:latin typeface="Arial Unicode MS" pitchFamily="34" charset="-122"/>
                <a:ea typeface="Arial Unicode MS" pitchFamily="34" charset="-122"/>
                <a:cs typeface="Arial Unicode MS" pitchFamily="34" charset="-122"/>
              </a:rPr>
              <a:t> information, whether publicly available or privately held.</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   Strong-form efficiency states that current market prices reflect all </a:t>
            </a:r>
            <a:r>
              <a:rPr lang="zh-CN" altLang="en-US" sz="2800" b="1" smtClean="0">
                <a:solidFill>
                  <a:srgbClr val="C00000"/>
                </a:solidFill>
                <a:latin typeface="Arial Unicode MS" pitchFamily="34" charset="-122"/>
                <a:ea typeface="Arial Unicode MS" pitchFamily="34" charset="-122"/>
                <a:cs typeface="Arial Unicode MS" pitchFamily="34" charset="-122"/>
              </a:rPr>
              <a:t>relevant</a:t>
            </a:r>
            <a:r>
              <a:rPr lang="zh-CN" altLang="en-US" sz="2800" smtClean="0">
                <a:latin typeface="Arial Unicode MS" pitchFamily="34" charset="-122"/>
                <a:ea typeface="Arial Unicode MS" pitchFamily="34" charset="-122"/>
                <a:cs typeface="Arial Unicode MS" pitchFamily="34" charset="-122"/>
              </a:rPr>
              <a:t> information, whether publicly available or privately held.</a:t>
            </a:r>
          </a:p>
          <a:p>
            <a:pPr eaLnBrk="1" hangingPunct="1"/>
            <a:endParaRPr lang="zh-CN" altLang="en-US"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pPr eaLnBrk="1" hangingPunct="1"/>
            <a:endParaRPr lang="zh-CN" altLang="en-US" smtClean="0"/>
          </a:p>
        </p:txBody>
      </p:sp>
      <p:sp>
        <p:nvSpPr>
          <p:cNvPr id="28675" name="内容占位符 2"/>
          <p:cNvSpPr>
            <a:spLocks noGrp="1"/>
          </p:cNvSpPr>
          <p:nvPr>
            <p:ph idx="1"/>
          </p:nvPr>
        </p:nvSpPr>
        <p:spPr/>
        <p:txBody>
          <a:bodyPr/>
          <a:lstStyle/>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10. That is, individuals, corporations, and governments use derivatives to </a:t>
            </a:r>
            <a:r>
              <a:rPr lang="zh-CN" altLang="en-US" sz="2800" b="1" i="1" smtClean="0">
                <a:latin typeface="Arial Unicode MS" pitchFamily="34" charset="-122"/>
                <a:ea typeface="Arial Unicode MS" pitchFamily="34" charset="-122"/>
                <a:cs typeface="Arial Unicode MS" pitchFamily="34" charset="-122"/>
              </a:rPr>
              <a:t>hedge</a:t>
            </a:r>
            <a:r>
              <a:rPr lang="zh-CN" altLang="en-US" sz="2800" smtClean="0">
                <a:latin typeface="Arial Unicode MS" pitchFamily="34" charset="-122"/>
                <a:ea typeface="Arial Unicode MS" pitchFamily="34" charset="-122"/>
                <a:cs typeface="Arial Unicode MS" pitchFamily="34" charset="-122"/>
              </a:rPr>
              <a:t> risk by offsetting exposures to uncertain price changes in the future. </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   That is, individuals, corporations, and governments use derivatives to </a:t>
            </a:r>
            <a:r>
              <a:rPr lang="zh-CN" altLang="en-US" sz="2800" b="1" smtClean="0">
                <a:solidFill>
                  <a:srgbClr val="C00000"/>
                </a:solidFill>
                <a:latin typeface="Arial Unicode MS" pitchFamily="34" charset="-122"/>
                <a:ea typeface="Arial Unicode MS" pitchFamily="34" charset="-122"/>
                <a:cs typeface="Arial Unicode MS" pitchFamily="34" charset="-122"/>
              </a:rPr>
              <a:t>avoid</a:t>
            </a:r>
            <a:r>
              <a:rPr lang="zh-CN" altLang="en-US" sz="2800" smtClean="0">
                <a:latin typeface="Arial Unicode MS" pitchFamily="34" charset="-122"/>
                <a:ea typeface="Arial Unicode MS" pitchFamily="34" charset="-122"/>
                <a:cs typeface="Arial Unicode MS" pitchFamily="34" charset="-122"/>
              </a:rPr>
              <a:t> risk by offsetting exposures to uncertain price changes in the future.</a:t>
            </a:r>
          </a:p>
          <a:p>
            <a:pPr eaLnBrk="1" hangingPunct="1"/>
            <a:endParaRPr lang="zh-CN" altLang="en-US"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pPr eaLnBrk="1" hangingPunct="1"/>
            <a:r>
              <a:rPr lang="en-US" altLang="zh-CN" smtClean="0">
                <a:latin typeface="Arial Unicode MS" pitchFamily="34" charset="-122"/>
                <a:ea typeface="Arial Unicode MS" pitchFamily="34" charset="-122"/>
                <a:cs typeface="Arial Unicode MS" pitchFamily="34" charset="-122"/>
              </a:rPr>
              <a:t>Text Explanation</a:t>
            </a:r>
            <a:endParaRPr lang="zh-CN" altLang="en-US" smtClean="0">
              <a:latin typeface="Arial Unicode MS" pitchFamily="34" charset="-122"/>
              <a:ea typeface="Arial Unicode MS" pitchFamily="34" charset="-122"/>
              <a:cs typeface="Arial Unicode MS" pitchFamily="34" charset="-122"/>
            </a:endParaRPr>
          </a:p>
        </p:txBody>
      </p:sp>
      <p:sp>
        <p:nvSpPr>
          <p:cNvPr id="31747" name="内容占位符 2"/>
          <p:cNvSpPr>
            <a:spLocks noGrp="1"/>
          </p:cNvSpPr>
          <p:nvPr>
            <p:ph idx="1"/>
          </p:nvPr>
        </p:nvSpPr>
        <p:spPr/>
        <p:txBody>
          <a:bodyPr rtlCol="0">
            <a:normAutofit/>
          </a:bodyPr>
          <a:lstStyle/>
          <a:p>
            <a:pPr marL="514350" indent="-514350" eaLnBrk="1" fontAlgn="auto" hangingPunct="1">
              <a:spcAft>
                <a:spcPts val="0"/>
              </a:spcAft>
              <a:buFontTx/>
              <a:buNone/>
              <a:defRPr/>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1</a:t>
            </a:r>
          </a:p>
          <a:p>
            <a:pPr eaLnBrk="1" fontAlgn="auto" hangingPunct="1">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well-being-----</a:t>
            </a:r>
            <a:r>
              <a:rPr lang="zh-CN" altLang="en-US" sz="2800" dirty="0" smtClean="0">
                <a:latin typeface="Arial Unicode MS" pitchFamily="34" charset="-122"/>
                <a:ea typeface="Arial Unicode MS" pitchFamily="34" charset="-122"/>
                <a:cs typeface="Arial Unicode MS" pitchFamily="34" charset="-122"/>
              </a:rPr>
              <a:t>the well-being of a country is the state in which it is strong and doing well:</a:t>
            </a:r>
          </a:p>
          <a:p>
            <a:pPr eaLnBrk="1" fontAlgn="auto" hangingPunct="1">
              <a:lnSpc>
                <a:spcPct val="80000"/>
              </a:lnSpc>
              <a:spcAft>
                <a:spcPts val="0"/>
              </a:spcAft>
              <a:buFontTx/>
              <a:buNone/>
              <a:defRPr/>
            </a:pPr>
            <a:endParaRPr lang="en-US" altLang="zh-CN" sz="2800" dirty="0" smtClean="0">
              <a:latin typeface="Arial Unicode MS" pitchFamily="34" charset="-122"/>
              <a:ea typeface="Arial Unicode MS" pitchFamily="34" charset="-122"/>
              <a:cs typeface="Arial Unicode MS" pitchFamily="34" charset="-122"/>
            </a:endParaRPr>
          </a:p>
          <a:p>
            <a:pPr eaLnBrk="1" fontAlgn="auto" hangingPunct="1">
              <a:lnSpc>
                <a:spcPct val="80000"/>
              </a:lnSpc>
              <a:spcAft>
                <a:spcPts val="0"/>
              </a:spcAft>
              <a:buFontTx/>
              <a:buNone/>
              <a:defRPr/>
            </a:pPr>
            <a:r>
              <a:rPr lang="zh-CN" altLang="en-US" sz="2800" dirty="0" smtClean="0">
                <a:latin typeface="Arial Unicode MS" pitchFamily="34" charset="-122"/>
                <a:ea typeface="Arial Unicode MS" pitchFamily="34" charset="-122"/>
                <a:cs typeface="Arial Unicode MS" pitchFamily="34" charset="-122"/>
              </a:rPr>
              <a:t>e.g. We are now concerned for the economic well-being of the country.</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r>
              <a:rPr lang="zh-CN" altLang="en-US" sz="2800" dirty="0" smtClean="0"/>
              <a:t>我们现在关心的是国家的经济福祉。</a:t>
            </a:r>
            <a:endParaRPr lang="zh-CN" altLang="en-US" sz="2800" dirty="0" smtClean="0">
              <a:latin typeface="Arial Unicode MS" pitchFamily="34" charset="-122"/>
              <a:ea typeface="Arial Unicode MS" pitchFamily="34" charset="-122"/>
              <a:cs typeface="Arial Unicode MS" pitchFamily="34" charset="-122"/>
            </a:endParaRPr>
          </a:p>
          <a:p>
            <a:pPr marL="514350" indent="-514350" eaLnBrk="1" fontAlgn="auto" hangingPunct="1">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a:xfrm>
            <a:off x="76200" y="609600"/>
            <a:ext cx="7772400" cy="227013"/>
          </a:xfrm>
        </p:spPr>
        <p:txBody>
          <a:bodyPr/>
          <a:lstStyle/>
          <a:p>
            <a:pPr eaLnBrk="1" hangingPunct="1"/>
            <a:endParaRPr lang="zh-CN" altLang="en-US" smtClean="0"/>
          </a:p>
        </p:txBody>
      </p:sp>
      <p:sp>
        <p:nvSpPr>
          <p:cNvPr id="30723" name="内容占位符 2"/>
          <p:cNvSpPr>
            <a:spLocks noGrp="1"/>
          </p:cNvSpPr>
          <p:nvPr>
            <p:ph idx="1"/>
          </p:nvPr>
        </p:nvSpPr>
        <p:spPr>
          <a:xfrm>
            <a:off x="0" y="1125538"/>
            <a:ext cx="7772400" cy="5114925"/>
          </a:xfrm>
        </p:spPr>
        <p:txBody>
          <a:bodyPr/>
          <a:lstStyle/>
          <a:p>
            <a:pPr eaLnBrk="1" hangingPunct="1">
              <a:buFontTx/>
              <a:buNone/>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2</a:t>
            </a:r>
            <a:r>
              <a:rPr lang="zh-CN" altLang="en-US" b="1" dirty="0" smtClean="0">
                <a:latin typeface="Arial Unicode MS" pitchFamily="34" charset="-122"/>
                <a:ea typeface="Arial Unicode MS" pitchFamily="34" charset="-122"/>
                <a:cs typeface="Arial Unicode MS" pitchFamily="34" charset="-122"/>
              </a:rPr>
              <a:t> </a:t>
            </a:r>
            <a:endParaRPr lang="en-US" altLang="zh-CN" b="1" dirty="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en-US" altLang="zh-CN" sz="2800" dirty="0" smtClean="0">
                <a:latin typeface="Arial Unicode MS" pitchFamily="34" charset="-122"/>
                <a:ea typeface="Arial Unicode MS" pitchFamily="34" charset="-122"/>
                <a:cs typeface="Arial Unicode MS" pitchFamily="34" charset="-122"/>
              </a:rPr>
              <a:t>whereas------ conj. </a:t>
            </a:r>
            <a:r>
              <a:rPr lang="en-US" altLang="zh-CN" sz="2800" i="1" dirty="0" smtClean="0">
                <a:latin typeface="Arial Unicode MS" pitchFamily="34" charset="-122"/>
                <a:ea typeface="Arial Unicode MS" pitchFamily="34" charset="-122"/>
                <a:cs typeface="Arial Unicode MS" pitchFamily="34" charset="-122"/>
              </a:rPr>
              <a:t>(</a:t>
            </a:r>
            <a:r>
              <a:rPr lang="en-US" altLang="zh-CN" sz="2800" i="1" dirty="0" err="1" smtClean="0">
                <a:latin typeface="Arial Unicode MS" pitchFamily="34" charset="-122"/>
                <a:ea typeface="Arial Unicode MS" pitchFamily="34" charset="-122"/>
                <a:cs typeface="Arial Unicode MS" pitchFamily="34" charset="-122"/>
              </a:rPr>
              <a:t>fml</a:t>
            </a:r>
            <a:r>
              <a:rPr lang="en-US" altLang="zh-CN" sz="2800" i="1" dirty="0" smtClean="0">
                <a:latin typeface="Arial Unicode MS" pitchFamily="34" charset="-122"/>
                <a:ea typeface="Arial Unicode MS" pitchFamily="34" charset="-122"/>
                <a:cs typeface="Arial Unicode MS" pitchFamily="34" charset="-122"/>
              </a:rPr>
              <a:t>.)</a:t>
            </a:r>
            <a:r>
              <a:rPr lang="zh-CN" altLang="en-US" sz="2800" i="1"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used to say that although something is true of one thing, it is not true of another</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a:p>
            <a:r>
              <a:rPr lang="en-US" altLang="zh-CN" sz="2800" dirty="0" smtClean="0">
                <a:latin typeface="Arial Unicode MS" pitchFamily="34" charset="-122"/>
                <a:ea typeface="Arial Unicode MS" pitchFamily="34" charset="-122"/>
                <a:cs typeface="Arial Unicode MS" pitchFamily="34" charset="-122"/>
              </a:rPr>
              <a:t>e.g.</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a:latin typeface="Arial" panose="020B0604020202020204" pitchFamily="34" charset="0"/>
              </a:rPr>
              <a:t>Benefits are linked to inflation, whereas they should be linked to the cost of living.</a:t>
            </a:r>
          </a:p>
          <a:p>
            <a:pPr marL="0" indent="0">
              <a:buNone/>
            </a:pPr>
            <a:r>
              <a:rPr lang="zh-CN" altLang="en-US" sz="2800" dirty="0" smtClean="0">
                <a:latin typeface="Arial" panose="020B0604020202020204" pitchFamily="34" charset="0"/>
              </a:rPr>
              <a:t>   救济金</a:t>
            </a:r>
            <a:r>
              <a:rPr lang="zh-CN" altLang="en-US" sz="2800" dirty="0">
                <a:latin typeface="Arial" panose="020B0604020202020204" pitchFamily="34" charset="0"/>
              </a:rPr>
              <a:t>与通货膨胀联系了起来，而它们应该</a:t>
            </a:r>
            <a:r>
              <a:rPr lang="zh-CN" altLang="en-US" sz="2800" dirty="0" smtClean="0">
                <a:latin typeface="Arial" panose="020B0604020202020204" pitchFamily="34" charset="0"/>
              </a:rPr>
              <a:t>与    生活费</a:t>
            </a:r>
            <a:r>
              <a:rPr lang="zh-CN" altLang="en-US" sz="2800" dirty="0">
                <a:latin typeface="Arial" panose="020B0604020202020204" pitchFamily="34" charset="0"/>
              </a:rPr>
              <a:t>用挂钩</a:t>
            </a:r>
            <a:r>
              <a:rPr lang="zh-CN" altLang="en-US" sz="2800" dirty="0">
                <a:solidFill>
                  <a:srgbClr val="626262"/>
                </a:solidFill>
                <a:latin typeface="Arial" panose="020B0604020202020204" pitchFamily="34" charset="0"/>
              </a:rPr>
              <a:t>。</a:t>
            </a:r>
          </a:p>
          <a:p>
            <a:pPr eaLnBrk="1" hangingPunct="1">
              <a:lnSpc>
                <a:spcPct val="80000"/>
              </a:lnSpc>
              <a:buFontTx/>
              <a:buNone/>
            </a:pP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eaLnBrk="1" hangingPunct="1"/>
            <a:endParaRPr lang="zh-CN" altLang="en-US" smtClean="0"/>
          </a:p>
        </p:txBody>
      </p:sp>
      <p:sp>
        <p:nvSpPr>
          <p:cNvPr id="4099" name="内容占位符 2"/>
          <p:cNvSpPr>
            <a:spLocks noGrp="1"/>
          </p:cNvSpPr>
          <p:nvPr>
            <p:ph idx="1"/>
          </p:nvPr>
        </p:nvSpPr>
        <p:spPr/>
        <p:txBody>
          <a:bodyPr/>
          <a:lstStyle/>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 </a:t>
            </a:r>
            <a:r>
              <a:rPr lang="zh-CN" altLang="zh-CN" sz="2800" smtClean="0">
                <a:latin typeface="Arial Unicode MS" pitchFamily="34" charset="-122"/>
                <a:ea typeface="Arial Unicode MS" pitchFamily="34" charset="-122"/>
                <a:cs typeface="Arial Unicode MS" pitchFamily="34" charset="-122"/>
              </a:rPr>
              <a:t>Intermediary Functions</a:t>
            </a:r>
          </a:p>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(1)</a:t>
            </a:r>
            <a:r>
              <a:rPr lang="zh-CN" altLang="zh-CN" sz="2800" smtClean="0">
                <a:latin typeface="Arial Unicode MS" pitchFamily="34" charset="-122"/>
                <a:ea typeface="Arial Unicode MS" pitchFamily="34" charset="-122"/>
                <a:cs typeface="Arial Unicode MS" pitchFamily="34" charset="-122"/>
              </a:rPr>
              <a:t>Transfer of Resources</a:t>
            </a:r>
          </a:p>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(2)</a:t>
            </a:r>
            <a:r>
              <a:rPr lang="zh-CN" altLang="zh-CN" sz="2800" smtClean="0">
                <a:latin typeface="Arial Unicode MS" pitchFamily="34" charset="-122"/>
                <a:ea typeface="Arial Unicode MS" pitchFamily="34" charset="-122"/>
                <a:cs typeface="Arial Unicode MS" pitchFamily="34" charset="-122"/>
              </a:rPr>
              <a:t>Enhancing income</a:t>
            </a:r>
          </a:p>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(3)</a:t>
            </a:r>
            <a:r>
              <a:rPr lang="zh-CN" altLang="zh-CN" sz="2800" smtClean="0">
                <a:latin typeface="Arial Unicode MS" pitchFamily="34" charset="-122"/>
                <a:ea typeface="Arial Unicode MS" pitchFamily="34" charset="-122"/>
                <a:cs typeface="Arial Unicode MS" pitchFamily="34" charset="-122"/>
              </a:rPr>
              <a:t>Productive usage</a:t>
            </a:r>
          </a:p>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(4)</a:t>
            </a:r>
            <a:r>
              <a:rPr lang="zh-CN" altLang="zh-CN" sz="2800" smtClean="0">
                <a:latin typeface="Arial Unicode MS" pitchFamily="34" charset="-122"/>
                <a:ea typeface="Arial Unicode MS" pitchFamily="34" charset="-122"/>
                <a:cs typeface="Arial Unicode MS" pitchFamily="34" charset="-122"/>
              </a:rPr>
              <a:t>Capital Formation</a:t>
            </a:r>
          </a:p>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(5)</a:t>
            </a:r>
            <a:r>
              <a:rPr lang="zh-CN" altLang="zh-CN" sz="2800" smtClean="0">
                <a:latin typeface="Arial Unicode MS" pitchFamily="34" charset="-122"/>
                <a:ea typeface="Arial Unicode MS" pitchFamily="34" charset="-122"/>
                <a:cs typeface="Arial Unicode MS" pitchFamily="34" charset="-122"/>
              </a:rPr>
              <a:t>Price determination</a:t>
            </a:r>
          </a:p>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(6)</a:t>
            </a:r>
            <a:r>
              <a:rPr lang="zh-CN" altLang="zh-CN" sz="2800" smtClean="0">
                <a:latin typeface="Arial Unicode MS" pitchFamily="34" charset="-122"/>
                <a:ea typeface="Arial Unicode MS" pitchFamily="34" charset="-122"/>
                <a:cs typeface="Arial Unicode MS" pitchFamily="34" charset="-122"/>
              </a:rPr>
              <a:t>Sale Mechanism</a:t>
            </a:r>
          </a:p>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(7)</a:t>
            </a:r>
            <a:r>
              <a:rPr lang="zh-CN" altLang="zh-CN" sz="2800" smtClean="0">
                <a:latin typeface="Arial Unicode MS" pitchFamily="34" charset="-122"/>
                <a:ea typeface="Arial Unicode MS" pitchFamily="34" charset="-122"/>
                <a:cs typeface="Arial Unicode MS" pitchFamily="34" charset="-122"/>
              </a:rPr>
              <a:t>Information</a:t>
            </a:r>
          </a:p>
          <a:p>
            <a:pPr eaLnBrk="1" hangingPunct="1"/>
            <a:endParaRPr lang="zh-CN" altLang="en-US"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pPr eaLnBrk="1" hangingPunct="1"/>
            <a:endParaRPr lang="zh-CN" altLang="en-US" smtClean="0"/>
          </a:p>
        </p:txBody>
      </p:sp>
      <p:sp>
        <p:nvSpPr>
          <p:cNvPr id="31747" name="内容占位符 2"/>
          <p:cNvSpPr>
            <a:spLocks noGrp="1"/>
          </p:cNvSpPr>
          <p:nvPr>
            <p:ph idx="1"/>
          </p:nvPr>
        </p:nvSpPr>
        <p:spPr/>
        <p:txBody>
          <a:bodyPr/>
          <a:lstStyle/>
          <a:p>
            <a:pPr eaLnBrk="1" hangingPunct="1">
              <a:buFontTx/>
              <a:buNone/>
            </a:pPr>
            <a:r>
              <a:rPr lang="en-US" altLang="zh-CN" sz="2800" smtClean="0">
                <a:latin typeface="Arial Unicode MS" pitchFamily="34" charset="-122"/>
                <a:ea typeface="Arial Unicode MS" pitchFamily="34" charset="-122"/>
                <a:cs typeface="Arial Unicode MS" pitchFamily="34" charset="-122"/>
              </a:rPr>
              <a:t>expenditure-----</a:t>
            </a:r>
            <a:r>
              <a:rPr lang="zh-CN" altLang="en-US" sz="2800" smtClean="0">
                <a:latin typeface="Arial Unicode MS" pitchFamily="34" charset="-122"/>
                <a:ea typeface="Arial Unicode MS" pitchFamily="34" charset="-122"/>
                <a:cs typeface="Arial Unicode MS" pitchFamily="34" charset="-122"/>
              </a:rPr>
              <a:t> [uncountable and countable] the total amount of money that a government, organization, or person spends during a particular period of time</a:t>
            </a:r>
            <a:endParaRPr lang="en-US" altLang="zh-CN" sz="2800" smtClean="0">
              <a:latin typeface="Arial Unicode MS" pitchFamily="34" charset="-122"/>
              <a:ea typeface="Arial Unicode MS" pitchFamily="34" charset="-122"/>
              <a:cs typeface="Arial Unicode MS" pitchFamily="34" charset="-122"/>
            </a:endParaRPr>
          </a:p>
          <a:p>
            <a:pPr eaLnBrk="1" hangingPunct="1">
              <a:buFontTx/>
              <a:buNone/>
            </a:pPr>
            <a:r>
              <a:rPr lang="en-US" altLang="zh-CN" sz="2800" smtClean="0">
                <a:latin typeface="Arial Unicode MS" pitchFamily="34" charset="-122"/>
                <a:ea typeface="Arial Unicode MS" pitchFamily="34" charset="-122"/>
                <a:cs typeface="Arial Unicode MS" pitchFamily="34" charset="-122"/>
              </a:rPr>
              <a:t>e.g.The governments in India are very disparate and only control 15% of expenditure. </a:t>
            </a:r>
            <a:br>
              <a:rPr lang="en-US" altLang="zh-CN"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印度联邦政府完全不同，它只控制</a:t>
            </a:r>
            <a:r>
              <a:rPr lang="en-US" altLang="zh-CN" sz="2800" smtClean="0">
                <a:latin typeface="Arial Unicode MS" pitchFamily="34" charset="-122"/>
                <a:ea typeface="Arial Unicode MS" pitchFamily="34" charset="-122"/>
                <a:cs typeface="Arial Unicode MS" pitchFamily="34" charset="-122"/>
              </a:rPr>
              <a:t>15%</a:t>
            </a:r>
            <a:r>
              <a:rPr lang="zh-CN" altLang="en-US" sz="2800" smtClean="0">
                <a:latin typeface="Arial Unicode MS" pitchFamily="34" charset="-122"/>
                <a:ea typeface="Arial Unicode MS" pitchFamily="34" charset="-122"/>
                <a:cs typeface="Arial Unicode MS" pitchFamily="34" charset="-122"/>
              </a:rPr>
              <a:t>的政府支出。</a:t>
            </a:r>
          </a:p>
          <a:p>
            <a:pPr eaLnBrk="1" hangingPunct="1">
              <a:buFontTx/>
              <a:buNone/>
            </a:pPr>
            <a:endParaRPr lang="en-US" altLang="zh-CN" smtClean="0">
              <a:latin typeface="Arial Unicode MS" pitchFamily="34" charset="-122"/>
              <a:ea typeface="Arial Unicode MS" pitchFamily="34" charset="-122"/>
              <a:cs typeface="Arial Unicode MS" pitchFamily="34" charset="-122"/>
            </a:endParaRPr>
          </a:p>
          <a:p>
            <a:pPr eaLnBrk="1" hangingPunct="1">
              <a:buFontTx/>
              <a:buNone/>
            </a:pPr>
            <a:r>
              <a:rPr lang="en-US" altLang="zh-CN" smtClean="0"/>
              <a:t>  </a:t>
            </a:r>
            <a:endParaRPr lang="zh-CN" alt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a:xfrm>
            <a:off x="76200" y="609600"/>
            <a:ext cx="7772400" cy="227013"/>
          </a:xfrm>
        </p:spPr>
        <p:txBody>
          <a:bodyPr/>
          <a:lstStyle/>
          <a:p>
            <a:pPr eaLnBrk="1" hangingPunct="1"/>
            <a:endParaRPr lang="zh-CN" altLang="en-US" smtClean="0"/>
          </a:p>
        </p:txBody>
      </p:sp>
      <p:sp>
        <p:nvSpPr>
          <p:cNvPr id="32771" name="内容占位符 2"/>
          <p:cNvSpPr>
            <a:spLocks noGrp="1"/>
          </p:cNvSpPr>
          <p:nvPr>
            <p:ph idx="1"/>
          </p:nvPr>
        </p:nvSpPr>
        <p:spPr>
          <a:xfrm>
            <a:off x="0" y="1341438"/>
            <a:ext cx="7772400" cy="5043487"/>
          </a:xfrm>
        </p:spPr>
        <p:txBody>
          <a:bodyPr/>
          <a:lstStyle/>
          <a:p>
            <a:pPr eaLnBrk="1" hangingPunct="1">
              <a:buFontTx/>
              <a:buNone/>
            </a:pPr>
            <a:r>
              <a:rPr lang="en-US" altLang="zh-CN" b="1" smtClean="0">
                <a:latin typeface="Arial Unicode MS" pitchFamily="34" charset="-122"/>
                <a:ea typeface="Arial Unicode MS" pitchFamily="34" charset="-122"/>
                <a:cs typeface="Arial Unicode MS" pitchFamily="34" charset="-122"/>
              </a:rPr>
              <a:t>Paragraph</a:t>
            </a:r>
            <a:r>
              <a:rPr lang="zh-CN" altLang="en-US" b="1" smtClean="0">
                <a:latin typeface="Arial Unicode MS" pitchFamily="34" charset="-122"/>
                <a:ea typeface="Arial Unicode MS" pitchFamily="34" charset="-122"/>
                <a:cs typeface="Arial Unicode MS" pitchFamily="34" charset="-122"/>
              </a:rPr>
              <a:t> </a:t>
            </a:r>
            <a:r>
              <a:rPr lang="en-US" altLang="zh-CN" b="1" smtClean="0">
                <a:latin typeface="Arial Unicode MS" pitchFamily="34" charset="-122"/>
                <a:ea typeface="Arial Unicode MS" pitchFamily="34" charset="-122"/>
                <a:cs typeface="Arial Unicode MS" pitchFamily="34" charset="-122"/>
              </a:rPr>
              <a:t>3</a:t>
            </a:r>
            <a:r>
              <a:rPr lang="zh-CN" altLang="en-US" b="1" smtClean="0">
                <a:latin typeface="Arial Unicode MS" pitchFamily="34" charset="-122"/>
                <a:ea typeface="Arial Unicode MS" pitchFamily="34" charset="-122"/>
                <a:cs typeface="Arial Unicode MS" pitchFamily="34" charset="-122"/>
              </a:rPr>
              <a:t> </a:t>
            </a:r>
            <a:endParaRPr lang="en-US" altLang="zh-CN" b="1" smtClean="0">
              <a:latin typeface="Arial Unicode MS" pitchFamily="34" charset="-122"/>
              <a:ea typeface="Arial Unicode MS" pitchFamily="34" charset="-122"/>
              <a:cs typeface="Arial Unicode MS" pitchFamily="34" charset="-122"/>
            </a:endParaRPr>
          </a:p>
          <a:p>
            <a:pPr eaLnBrk="1" hangingPunct="1">
              <a:buFontTx/>
              <a:buNone/>
            </a:pPr>
            <a:r>
              <a:rPr lang="en-US" altLang="zh-CN" sz="2800" smtClean="0">
                <a:latin typeface="Arial Unicode MS" pitchFamily="34" charset="-122"/>
                <a:ea typeface="Arial Unicode MS" pitchFamily="34" charset="-122"/>
                <a:cs typeface="Arial Unicode MS" pitchFamily="34" charset="-122"/>
              </a:rPr>
              <a:t>claim-----</a:t>
            </a:r>
            <a:r>
              <a:rPr lang="zh-CN" altLang="en-US" sz="2800" smtClean="0">
                <a:latin typeface="Arial Unicode MS" pitchFamily="34" charset="-122"/>
                <a:ea typeface="Arial Unicode MS" pitchFamily="34" charset="-122"/>
                <a:cs typeface="Arial Unicode MS" pitchFamily="34" charset="-122"/>
              </a:rPr>
              <a:t>a right to do something or to have something, especially because it belongs to you or because you deserve it</a:t>
            </a:r>
          </a:p>
          <a:p>
            <a:pPr eaLnBrk="1" hangingPunct="1">
              <a:buFontTx/>
              <a:buNone/>
            </a:pPr>
            <a:endParaRPr lang="en-US" altLang="zh-CN" sz="2800" smtClean="0">
              <a:latin typeface="Arial Unicode MS" pitchFamily="34" charset="-122"/>
              <a:ea typeface="Arial Unicode MS" pitchFamily="34" charset="-122"/>
              <a:cs typeface="Arial Unicode MS" pitchFamily="34" charset="-122"/>
            </a:endParaRPr>
          </a:p>
          <a:p>
            <a:pPr eaLnBrk="1" hangingPunct="1">
              <a:buFontTx/>
              <a:buNone/>
            </a:pPr>
            <a:r>
              <a:rPr lang="en-US" altLang="zh-CN" sz="2800" smtClean="0">
                <a:latin typeface="Arial Unicode MS" pitchFamily="34" charset="-122"/>
                <a:ea typeface="Arial Unicode MS" pitchFamily="34" charset="-122"/>
                <a:cs typeface="Arial Unicode MS" pitchFamily="34" charset="-122"/>
              </a:rPr>
              <a:t>e.g. </a:t>
            </a:r>
            <a:r>
              <a:rPr lang="zh-CN" altLang="en-US" sz="2800" smtClean="0">
                <a:latin typeface="Arial Unicode MS" pitchFamily="34" charset="-122"/>
                <a:ea typeface="Arial Unicode MS" pitchFamily="34" charset="-122"/>
                <a:cs typeface="Arial Unicode MS" pitchFamily="34" charset="-122"/>
              </a:rPr>
              <a:t>Surely they have a rightful claim on their father's land?</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r>
              <a:rPr lang="zh-CN" altLang="en-US" sz="2800" smtClean="0"/>
              <a:t>确实</a:t>
            </a:r>
            <a:r>
              <a:rPr lang="en-US" altLang="zh-CN" sz="2800" smtClean="0"/>
              <a:t>,</a:t>
            </a:r>
            <a:r>
              <a:rPr lang="zh-CN" altLang="en-US" sz="2800" smtClean="0"/>
              <a:t>他们对父亲的土地拥有合法的所有权。</a:t>
            </a:r>
            <a:endParaRPr lang="zh-CN" altLang="en-US" sz="280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pPr eaLnBrk="1" hangingPunct="1"/>
            <a:endParaRPr lang="zh-CN" altLang="en-US" smtClean="0"/>
          </a:p>
        </p:txBody>
      </p:sp>
      <p:sp>
        <p:nvSpPr>
          <p:cNvPr id="33795" name="内容占位符 2"/>
          <p:cNvSpPr>
            <a:spLocks noGrp="1"/>
          </p:cNvSpPr>
          <p:nvPr>
            <p:ph idx="1"/>
          </p:nvPr>
        </p:nvSpPr>
        <p:spPr/>
        <p:txBody>
          <a:bodyPr/>
          <a:lstStyle/>
          <a:p>
            <a:pPr eaLnBrk="1" hangingPunct="1">
              <a:buFontTx/>
              <a:buNone/>
            </a:pPr>
            <a:r>
              <a:rPr lang="en-US" altLang="zh-CN" sz="2800" smtClean="0">
                <a:latin typeface="Arial Unicode MS" pitchFamily="34" charset="-122"/>
                <a:ea typeface="Arial Unicode MS" pitchFamily="34" charset="-122"/>
                <a:cs typeface="Arial Unicode MS" pitchFamily="34" charset="-122"/>
              </a:rPr>
              <a:t>with respect to-----</a:t>
            </a:r>
            <a:r>
              <a:rPr lang="zh-CN" altLang="en-US" sz="2800" smtClean="0">
                <a:latin typeface="Arial Unicode MS" pitchFamily="34" charset="-122"/>
                <a:ea typeface="Arial Unicode MS" pitchFamily="34" charset="-122"/>
                <a:cs typeface="Arial Unicode MS" pitchFamily="34" charset="-122"/>
              </a:rPr>
              <a:t> in respect of; as regards; with reference to</a:t>
            </a:r>
            <a:endParaRPr lang="en-US" altLang="zh-CN" sz="2800" smtClean="0">
              <a:latin typeface="Arial Unicode MS" pitchFamily="34" charset="-122"/>
              <a:ea typeface="Arial Unicode MS" pitchFamily="34" charset="-122"/>
              <a:cs typeface="Arial Unicode MS" pitchFamily="34" charset="-122"/>
            </a:endParaRPr>
          </a:p>
          <a:p>
            <a:pPr eaLnBrk="1" hangingPunct="1">
              <a:buFontTx/>
              <a:buNone/>
            </a:pPr>
            <a:r>
              <a:rPr lang="en-US" altLang="zh-CN" sz="2800" smtClean="0">
                <a:latin typeface="Arial Unicode MS" pitchFamily="34" charset="-122"/>
                <a:ea typeface="Arial Unicode MS" pitchFamily="34" charset="-122"/>
                <a:cs typeface="Arial Unicode MS" pitchFamily="34" charset="-122"/>
              </a:rPr>
              <a:t>e.g.The suit alleged gender discrimination with respect to promotions and pay. </a:t>
            </a:r>
          </a:p>
          <a:p>
            <a:pPr eaLnBrk="1" hangingPunct="1">
              <a:buFontTx/>
              <a:buNone/>
            </a:pPr>
            <a:r>
              <a:rPr lang="en-US" altLang="zh-CN" sz="2800" smtClean="0">
                <a:latin typeface="Arial Unicode MS" pitchFamily="34" charset="-122"/>
                <a:ea typeface="Arial Unicode MS" pitchFamily="34" charset="-122"/>
                <a:cs typeface="Arial Unicode MS" pitchFamily="34" charset="-122"/>
              </a:rPr>
              <a:t>    </a:t>
            </a:r>
            <a:r>
              <a:rPr lang="zh-CN" altLang="en-US" sz="2800" smtClean="0">
                <a:latin typeface="Arial Unicode MS" pitchFamily="34" charset="-122"/>
                <a:ea typeface="Arial Unicode MS" pitchFamily="34" charset="-122"/>
                <a:cs typeface="Arial Unicode MS" pitchFamily="34" charset="-122"/>
              </a:rPr>
              <a:t>这项指控是关于沃尔玛在工资和晋升方面存在性别歧视。</a:t>
            </a:r>
          </a:p>
          <a:p>
            <a:pPr eaLnBrk="1" hangingPunct="1">
              <a:buFontTx/>
              <a:buNone/>
            </a:pPr>
            <a:endParaRPr lang="zh-CN" altLang="en-US"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76200" y="609600"/>
            <a:ext cx="7772400" cy="227013"/>
          </a:xfrm>
        </p:spPr>
        <p:txBody>
          <a:bodyPr/>
          <a:lstStyle/>
          <a:p>
            <a:pPr eaLnBrk="1" hangingPunct="1"/>
            <a:endParaRPr lang="zh-CN" altLang="en-US" smtClean="0"/>
          </a:p>
        </p:txBody>
      </p:sp>
      <p:sp>
        <p:nvSpPr>
          <p:cNvPr id="34819" name="内容占位符 2"/>
          <p:cNvSpPr>
            <a:spLocks noGrp="1"/>
          </p:cNvSpPr>
          <p:nvPr>
            <p:ph idx="1"/>
          </p:nvPr>
        </p:nvSpPr>
        <p:spPr>
          <a:xfrm>
            <a:off x="76200" y="908050"/>
            <a:ext cx="7772400" cy="5187950"/>
          </a:xfrm>
        </p:spPr>
        <p:txBody>
          <a:bodyPr/>
          <a:lstStyle/>
          <a:p>
            <a:pPr eaLnBrk="1" hangingPunct="1">
              <a:buFontTx/>
              <a:buNone/>
            </a:pPr>
            <a:endParaRPr lang="en-US" altLang="zh-CN" b="1" smtClean="0">
              <a:latin typeface="Arial Unicode MS" pitchFamily="34" charset="-122"/>
              <a:ea typeface="Arial Unicode MS" pitchFamily="34" charset="-122"/>
              <a:cs typeface="Arial Unicode MS" pitchFamily="34" charset="-122"/>
            </a:endParaRPr>
          </a:p>
          <a:p>
            <a:pPr eaLnBrk="1" hangingPunct="1">
              <a:buFontTx/>
              <a:buNone/>
            </a:pPr>
            <a:r>
              <a:rPr lang="en-US" altLang="zh-CN" b="1" smtClean="0">
                <a:latin typeface="Arial Unicode MS" pitchFamily="34" charset="-122"/>
                <a:ea typeface="Arial Unicode MS" pitchFamily="34" charset="-122"/>
                <a:cs typeface="Arial Unicode MS" pitchFamily="34" charset="-122"/>
              </a:rPr>
              <a:t>Paragraph 4 </a:t>
            </a:r>
          </a:p>
          <a:p>
            <a:pPr eaLnBrk="1" hangingPunct="1">
              <a:buFontTx/>
              <a:buNone/>
            </a:pPr>
            <a:r>
              <a:rPr lang="zh-CN" altLang="en-US" sz="2800" smtClean="0">
                <a:latin typeface="Arial Unicode MS" pitchFamily="34" charset="-122"/>
                <a:ea typeface="Arial Unicode MS" pitchFamily="34" charset="-122"/>
                <a:cs typeface="Arial Unicode MS" pitchFamily="34" charset="-122"/>
              </a:rPr>
              <a:t>   In a general sense, the term financial market refers to a conceptual “mechanism” rather than a physical location or a specific type of organization or structure.</a:t>
            </a:r>
          </a:p>
          <a:p>
            <a:pPr eaLnBrk="1" hangingPunct="1">
              <a:buFontTx/>
              <a:buNone/>
            </a:pPr>
            <a:endParaRPr lang="zh-CN" altLang="en-US" sz="2800" smtClean="0">
              <a:latin typeface="Arial Unicode MS" pitchFamily="34" charset="-122"/>
              <a:ea typeface="Arial Unicode MS" pitchFamily="34" charset="-122"/>
              <a:cs typeface="Arial Unicode MS" pitchFamily="34" charset="-122"/>
            </a:endParaRPr>
          </a:p>
          <a:p>
            <a:pPr eaLnBrk="1" hangingPunct="1">
              <a:buFontTx/>
              <a:buNone/>
            </a:pPr>
            <a:r>
              <a:rPr lang="zh-CN" altLang="en-US" sz="2800" smtClean="0">
                <a:latin typeface="Arial Unicode MS" pitchFamily="34" charset="-122"/>
                <a:ea typeface="Arial Unicode MS" pitchFamily="34" charset="-122"/>
                <a:cs typeface="Arial Unicode MS" pitchFamily="34" charset="-122"/>
              </a:rPr>
              <a:t>   一般来讲，金融市场是一个概念机制而非一种实体形式或者某种具体的组织或结构。</a:t>
            </a:r>
            <a:endParaRPr lang="en-US" altLang="zh-CN" sz="280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35843" name="内容占位符 2"/>
          <p:cNvSpPr>
            <a:spLocks noGrp="1"/>
          </p:cNvSpPr>
          <p:nvPr>
            <p:ph idx="1"/>
          </p:nvPr>
        </p:nvSpPr>
        <p:spPr>
          <a:xfrm>
            <a:off x="0" y="1341438"/>
            <a:ext cx="7772400" cy="5259387"/>
          </a:xfrm>
        </p:spPr>
        <p:txBody>
          <a:bodyPr/>
          <a:lstStyle/>
          <a:p>
            <a:pPr eaLnBrk="1" hangingPunct="1">
              <a:buFontTx/>
              <a:buNone/>
            </a:pPr>
            <a:r>
              <a:rPr lang="en-US" altLang="zh-CN" b="1" dirty="0" smtClean="0">
                <a:latin typeface="Arial Unicode MS" pitchFamily="34" charset="-122"/>
                <a:ea typeface="Arial Unicode MS" pitchFamily="34" charset="-122"/>
                <a:cs typeface="Arial Unicode MS" pitchFamily="34" charset="-122"/>
              </a:rPr>
              <a:t>Paragraph 5</a:t>
            </a:r>
          </a:p>
          <a:p>
            <a:pPr eaLnBrk="1" hangingPunct="1">
              <a:buFontTx/>
              <a:buNone/>
            </a:pPr>
            <a:r>
              <a:rPr lang="zh-CN" altLang="en-US" sz="2800" dirty="0" smtClean="0">
                <a:latin typeface="Arial Unicode MS" pitchFamily="34" charset="-122"/>
                <a:ea typeface="Arial Unicode MS" pitchFamily="34" charset="-122"/>
                <a:cs typeface="Arial Unicode MS" pitchFamily="34" charset="-122"/>
              </a:rPr>
              <a:t>   The more efficient the process of funds flow, the more productive the economy, both in terms of manufacturing and financing.</a:t>
            </a:r>
          </a:p>
          <a:p>
            <a:pPr eaLnBrk="1" hangingPunct="1">
              <a:buFontTx/>
              <a:buNone/>
            </a:pPr>
            <a:endParaRPr lang="zh-CN" altLang="en-US" sz="2800" dirty="0" smtClean="0">
              <a:latin typeface="Arial Unicode MS" pitchFamily="34" charset="-122"/>
              <a:ea typeface="Arial Unicode MS" pitchFamily="34" charset="-122"/>
              <a:cs typeface="Arial Unicode MS" pitchFamily="34" charset="-122"/>
            </a:endParaRPr>
          </a:p>
          <a:p>
            <a:pPr eaLnBrk="1" hangingPunct="1">
              <a:buFontTx/>
              <a:buNone/>
            </a:pPr>
            <a:r>
              <a:rPr lang="zh-CN" altLang="en-US" sz="2800" dirty="0" smtClean="0">
                <a:latin typeface="Arial Unicode MS" pitchFamily="34" charset="-122"/>
                <a:ea typeface="Arial Unicode MS" pitchFamily="34" charset="-122"/>
                <a:cs typeface="Arial Unicode MS" pitchFamily="34" charset="-122"/>
              </a:rPr>
              <a:t>    资金流动过程越高效，一个经济体在生产和融资方面就越有成效。</a:t>
            </a:r>
          </a:p>
          <a:p>
            <a:pPr eaLnBrk="1" hangingPunct="1">
              <a:buFontTx/>
              <a:buNone/>
            </a:pPr>
            <a:r>
              <a:rPr lang="zh-CN" altLang="en-US" dirty="0" smtClean="0"/>
              <a:t>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36867" name="内容占位符 2"/>
          <p:cNvSpPr>
            <a:spLocks noGrp="1"/>
          </p:cNvSpPr>
          <p:nvPr>
            <p:ph idx="1"/>
          </p:nvPr>
        </p:nvSpPr>
        <p:spPr>
          <a:xfrm>
            <a:off x="76200" y="1557338"/>
            <a:ext cx="7772400" cy="4538662"/>
          </a:xfrm>
        </p:spPr>
        <p:txBody>
          <a:bodyPr/>
          <a:lstStyle/>
          <a:p>
            <a:pPr eaLnBrk="1" hangingPunct="1">
              <a:buFontTx/>
              <a:buNone/>
            </a:pPr>
            <a:r>
              <a:rPr lang="en-US" altLang="zh-CN" b="1" smtClean="0">
                <a:latin typeface="Arial Unicode MS" pitchFamily="34" charset="-122"/>
                <a:ea typeface="Arial Unicode MS" pitchFamily="34" charset="-122"/>
                <a:cs typeface="Arial Unicode MS" pitchFamily="34" charset="-122"/>
              </a:rPr>
              <a:t>Paragraph 6</a:t>
            </a:r>
          </a:p>
          <a:p>
            <a:pPr eaLnBrk="1" hangingPunct="1">
              <a:buFontTx/>
              <a:buNone/>
            </a:pPr>
            <a:r>
              <a:rPr lang="en-US" altLang="zh-CN" sz="2800" smtClean="0">
                <a:latin typeface="Arial Unicode MS" pitchFamily="34" charset="-122"/>
                <a:ea typeface="Arial Unicode MS" pitchFamily="34" charset="-122"/>
                <a:cs typeface="Arial Unicode MS" pitchFamily="34" charset="-122"/>
              </a:rPr>
              <a:t>sacrifice ------ </a:t>
            </a:r>
            <a:r>
              <a:rPr lang="zh-CN" altLang="en-US" sz="2800" smtClean="0">
                <a:latin typeface="Arial Unicode MS" pitchFamily="34" charset="-122"/>
                <a:ea typeface="Arial Unicode MS" pitchFamily="34" charset="-122"/>
                <a:cs typeface="Arial Unicode MS" pitchFamily="34" charset="-122"/>
              </a:rPr>
              <a:t>give up (something valued) for the sake of other considerations:</a:t>
            </a:r>
          </a:p>
          <a:p>
            <a:pPr eaLnBrk="1" hangingPunct="1">
              <a:buFontTx/>
              <a:buNone/>
            </a:pPr>
            <a:r>
              <a:rPr lang="zh-CN" altLang="en-US" sz="2800" smtClean="0">
                <a:latin typeface="Arial Unicode MS" pitchFamily="34" charset="-122"/>
                <a:ea typeface="Arial Unicode MS" pitchFamily="34" charset="-122"/>
                <a:cs typeface="Arial Unicode MS" pitchFamily="34" charset="-122"/>
              </a:rPr>
              <a:t>e.g. Salem has made it clear that it won‘t sacrifice its values for profit, even stating so in its annual report.</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r>
              <a:rPr lang="zh-CN" altLang="en-US" sz="2800" smtClean="0"/>
              <a:t>塞勒姆已经明确表示不会为利润牺牲自己的价值观，甚至在年报里也是这么表述的。</a:t>
            </a:r>
            <a:endParaRPr lang="zh-CN" altLang="en-US" sz="2800" smtClean="0">
              <a:latin typeface="Arial Unicode MS" pitchFamily="34" charset="-122"/>
              <a:ea typeface="Arial Unicode MS" pitchFamily="34" charset="-122"/>
              <a:cs typeface="Arial Unicode MS" pitchFamily="34" charset="-122"/>
            </a:endParaRPr>
          </a:p>
          <a:p>
            <a:pPr eaLnBrk="1" hangingPunct="1">
              <a:buFontTx/>
              <a:buNone/>
            </a:pPr>
            <a:endParaRPr lang="en-US" altLang="zh-CN" sz="2800" smtClean="0">
              <a:latin typeface="Arial Unicode MS" pitchFamily="34" charset="-122"/>
              <a:ea typeface="Arial Unicode MS" pitchFamily="34" charset="-122"/>
              <a:cs typeface="Arial Unicode MS" pitchFamily="34" charset="-122"/>
            </a:endParaRPr>
          </a:p>
          <a:p>
            <a:pPr eaLnBrk="1" hangingPunct="1">
              <a:buFontTx/>
              <a:buNone/>
            </a:pPr>
            <a:endParaRPr lang="en-US" altLang="zh-CN" smtClean="0"/>
          </a:p>
          <a:p>
            <a:pPr eaLnBrk="1" hangingPunct="1">
              <a:buFontTx/>
              <a:buNone/>
            </a:pPr>
            <a:endParaRPr lang="zh-CN" altLang="en-US"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pPr eaLnBrk="1" hangingPunct="1"/>
            <a:endParaRPr lang="zh-CN" altLang="en-US" smtClean="0"/>
          </a:p>
        </p:txBody>
      </p:sp>
      <p:sp>
        <p:nvSpPr>
          <p:cNvPr id="37891" name="内容占位符 2"/>
          <p:cNvSpPr>
            <a:spLocks noGrp="1"/>
          </p:cNvSpPr>
          <p:nvPr>
            <p:ph idx="1"/>
          </p:nvPr>
        </p:nvSpPr>
        <p:spPr>
          <a:xfrm>
            <a:off x="0" y="2205038"/>
            <a:ext cx="7772400" cy="4114800"/>
          </a:xfrm>
        </p:spPr>
        <p:txBody>
          <a:bodyPr/>
          <a:lstStyle/>
          <a:p>
            <a:pPr eaLnBrk="1" hangingPunct="1">
              <a:buFontTx/>
              <a:buNone/>
            </a:pPr>
            <a:r>
              <a:rPr lang="en-US" altLang="zh-CN" sz="2800" smtClean="0">
                <a:latin typeface="Arial Unicode MS" pitchFamily="34" charset="-122"/>
                <a:ea typeface="Arial Unicode MS" pitchFamily="34" charset="-122"/>
                <a:cs typeface="Arial Unicode MS" pitchFamily="34" charset="-122"/>
              </a:rPr>
              <a:t>accumulate ------ </a:t>
            </a:r>
            <a:r>
              <a:rPr lang="zh-CN" altLang="en-US" sz="2800" smtClean="0">
                <a:latin typeface="Arial Unicode MS" pitchFamily="34" charset="-122"/>
                <a:ea typeface="Arial Unicode MS" pitchFamily="34" charset="-122"/>
                <a:cs typeface="Arial Unicode MS" pitchFamily="34" charset="-122"/>
              </a:rPr>
              <a:t>gather together or acquire an increasing number or quantity of</a:t>
            </a:r>
          </a:p>
          <a:p>
            <a:pPr eaLnBrk="1" hangingPunct="1">
              <a:buFontTx/>
              <a:buNone/>
            </a:pPr>
            <a:r>
              <a:rPr lang="zh-CN" altLang="en-US" sz="2800" smtClean="0">
                <a:latin typeface="Arial Unicode MS" pitchFamily="34" charset="-122"/>
                <a:ea typeface="Arial Unicode MS" pitchFamily="34" charset="-122"/>
                <a:cs typeface="Arial Unicode MS" pitchFamily="34" charset="-122"/>
              </a:rPr>
              <a:t>e.g. It is unjust that a privileged few should continue to accumulate wealth.</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r>
              <a:rPr lang="zh-CN" altLang="en-US" sz="2800" smtClean="0"/>
              <a:t>一小部分特权阶级竟 能持续积累财富，这是不公平的。</a:t>
            </a:r>
            <a:endParaRPr lang="zh-CN" altLang="en-US" sz="2800" smtClean="0">
              <a:latin typeface="Arial Unicode MS" pitchFamily="34" charset="-122"/>
              <a:ea typeface="Arial Unicode MS" pitchFamily="34" charset="-122"/>
              <a:cs typeface="Arial Unicode MS" pitchFamily="34" charset="-122"/>
            </a:endParaRPr>
          </a:p>
          <a:p>
            <a:pPr eaLnBrk="1" hangingPunct="1">
              <a:buFontTx/>
              <a:buNone/>
            </a:pPr>
            <a:endParaRPr lang="zh-CN" altLang="en-US"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38915" name="内容占位符 2"/>
          <p:cNvSpPr>
            <a:spLocks noGrp="1"/>
          </p:cNvSpPr>
          <p:nvPr>
            <p:ph idx="1"/>
          </p:nvPr>
        </p:nvSpPr>
        <p:spPr>
          <a:xfrm>
            <a:off x="0" y="765175"/>
            <a:ext cx="7772400" cy="5259388"/>
          </a:xfrm>
        </p:spPr>
        <p:txBody>
          <a:bodyPr/>
          <a:lstStyle/>
          <a:p>
            <a:pPr eaLnBrk="1" hangingPunct="1">
              <a:buFontTx/>
              <a:buNone/>
            </a:pPr>
            <a:endParaRPr lang="en-US" altLang="zh-CN" smtClean="0"/>
          </a:p>
          <a:p>
            <a:pPr eaLnBrk="1" hangingPunct="1">
              <a:buFontTx/>
              <a:buNone/>
            </a:pPr>
            <a:endParaRPr lang="en-US" altLang="zh-CN" smtClean="0"/>
          </a:p>
          <a:p>
            <a:pPr eaLnBrk="1" hangingPunct="1">
              <a:buFontTx/>
              <a:buNone/>
            </a:pPr>
            <a:r>
              <a:rPr lang="en-US" altLang="zh-CN" b="1" smtClean="0">
                <a:latin typeface="Arial Unicode MS" pitchFamily="34" charset="-122"/>
                <a:ea typeface="Arial Unicode MS" pitchFamily="34" charset="-122"/>
                <a:cs typeface="Arial Unicode MS" pitchFamily="34" charset="-122"/>
              </a:rPr>
              <a:t>Paragraph 7</a:t>
            </a:r>
          </a:p>
          <a:p>
            <a:pPr eaLnBrk="1" hangingPunct="1">
              <a:buFontTx/>
              <a:buNone/>
            </a:pPr>
            <a:r>
              <a:rPr lang="en-US" altLang="zh-CN" sz="2800" smtClean="0">
                <a:latin typeface="Arial Unicode MS" pitchFamily="34" charset="-122"/>
                <a:ea typeface="Arial Unicode MS" pitchFamily="34" charset="-122"/>
                <a:cs typeface="Arial Unicode MS" pitchFamily="34" charset="-122"/>
              </a:rPr>
              <a:t>put aside ------ s</a:t>
            </a:r>
            <a:r>
              <a:rPr lang="zh-CN" altLang="en-US" sz="2800" smtClean="0">
                <a:latin typeface="Arial Unicode MS" pitchFamily="34" charset="-122"/>
                <a:ea typeface="Arial Unicode MS" pitchFamily="34" charset="-122"/>
                <a:cs typeface="Arial Unicode MS" pitchFamily="34" charset="-122"/>
              </a:rPr>
              <a:t>ave money for future use</a:t>
            </a:r>
          </a:p>
          <a:p>
            <a:pPr eaLnBrk="1" hangingPunct="1">
              <a:buFontTx/>
              <a:buNone/>
            </a:pPr>
            <a:r>
              <a:rPr lang="zh-CN" altLang="en-US" sz="2800" smtClean="0">
                <a:latin typeface="Arial Unicode MS" pitchFamily="34" charset="-122"/>
                <a:ea typeface="Arial Unicode MS" pitchFamily="34" charset="-122"/>
                <a:cs typeface="Arial Unicode MS" pitchFamily="34" charset="-122"/>
              </a:rPr>
              <a:t>e.g. </a:t>
            </a:r>
            <a:r>
              <a:rPr lang="en-US" altLang="zh-CN" sz="2800" smtClean="0">
                <a:latin typeface="Arial Unicode MS" pitchFamily="34" charset="-122"/>
                <a:ea typeface="Arial Unicode MS" pitchFamily="34" charset="-122"/>
                <a:cs typeface="Arial Unicode MS" pitchFamily="34" charset="-122"/>
              </a:rPr>
              <a:t>I put aside a little every month for a deposit on a house.</a:t>
            </a:r>
            <a:br>
              <a:rPr lang="en-US" altLang="zh-CN" sz="2800" smtClean="0">
                <a:latin typeface="Arial Unicode MS" pitchFamily="34" charset="-122"/>
                <a:ea typeface="Arial Unicode MS" pitchFamily="34" charset="-122"/>
                <a:cs typeface="Arial Unicode MS" pitchFamily="34" charset="-122"/>
              </a:rPr>
            </a:br>
            <a:r>
              <a:rPr lang="zh-CN" altLang="en-US" sz="2800" smtClean="0">
                <a:latin typeface="Arial Unicode MS" pitchFamily="34" charset="-122"/>
                <a:ea typeface="Arial Unicode MS" pitchFamily="34" charset="-122"/>
                <a:cs typeface="Arial Unicode MS" pitchFamily="34" charset="-122"/>
              </a:rPr>
              <a:t>我每月存一点钱支付房子的首付。</a:t>
            </a:r>
            <a:endParaRPr lang="en-US" altLang="zh-CN" sz="280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39939" name="内容占位符 2"/>
          <p:cNvSpPr>
            <a:spLocks noGrp="1"/>
          </p:cNvSpPr>
          <p:nvPr>
            <p:ph idx="1"/>
          </p:nvPr>
        </p:nvSpPr>
        <p:spPr>
          <a:xfrm>
            <a:off x="0" y="1341438"/>
            <a:ext cx="7772400" cy="5259387"/>
          </a:xfrm>
        </p:spPr>
        <p:txBody>
          <a:bodyPr/>
          <a:lstStyle/>
          <a:p>
            <a:pPr eaLnBrk="1" hangingPunct="1">
              <a:buFontTx/>
              <a:buNone/>
            </a:pPr>
            <a:r>
              <a:rPr lang="en-US" altLang="zh-CN" b="1" smtClean="0">
                <a:latin typeface="Arial Unicode MS" pitchFamily="34" charset="-122"/>
                <a:ea typeface="Arial Unicode MS" pitchFamily="34" charset="-122"/>
                <a:cs typeface="Arial Unicode MS" pitchFamily="34" charset="-122"/>
              </a:rPr>
              <a:t>Paragraph 9</a:t>
            </a:r>
          </a:p>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in turn ------ </a:t>
            </a:r>
            <a:r>
              <a:rPr lang="zh-CN" altLang="en-US" sz="2800" smtClean="0">
                <a:latin typeface="Arial Unicode MS" pitchFamily="34" charset="-122"/>
                <a:ea typeface="Arial Unicode MS" pitchFamily="34" charset="-122"/>
                <a:cs typeface="Arial Unicode MS" pitchFamily="34" charset="-122"/>
              </a:rPr>
              <a:t>(also in one‘s/its turn) </a:t>
            </a:r>
            <a:r>
              <a:rPr lang="en-US" altLang="zh-CN" sz="2800" smtClean="0">
                <a:latin typeface="Arial Unicode MS" pitchFamily="34" charset="-122"/>
                <a:ea typeface="Arial Unicode MS" pitchFamily="34" charset="-122"/>
                <a:cs typeface="Arial Unicode MS" pitchFamily="34" charset="-122"/>
              </a:rPr>
              <a:t>u</a:t>
            </a:r>
            <a:r>
              <a:rPr lang="zh-CN" altLang="en-US" sz="2800" smtClean="0">
                <a:latin typeface="Arial Unicode MS" pitchFamily="34" charset="-122"/>
                <a:ea typeface="Arial Unicode MS" pitchFamily="34" charset="-122"/>
                <a:cs typeface="Arial Unicode MS" pitchFamily="34" charset="-122"/>
              </a:rPr>
              <a:t>sed to convey that an action, process, or situation is the result of a previous one</a:t>
            </a:r>
            <a:endParaRPr lang="en-US" altLang="zh-CN"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en-US" sz="2800" smtClean="0">
                <a:latin typeface="Arial Unicode MS" pitchFamily="34" charset="-122"/>
                <a:ea typeface="Arial Unicode MS" pitchFamily="34" charset="-122"/>
                <a:cs typeface="Arial Unicode MS" pitchFamily="34" charset="-122"/>
              </a:rPr>
              <a:t>e.g. Shareholders issue these vouchers to tenants who in turn issue them to employees.</a:t>
            </a:r>
            <a:r>
              <a:rPr lang="en-US" altLang="zh-CN" sz="2800" smtClean="0">
                <a:latin typeface="Arial Unicode MS" pitchFamily="34" charset="-122"/>
                <a:ea typeface="Arial Unicode MS" pitchFamily="34" charset="-122"/>
                <a:cs typeface="Arial Unicode MS" pitchFamily="34" charset="-122"/>
              </a:rPr>
              <a:t/>
            </a:r>
            <a:br>
              <a:rPr lang="en-US" altLang="zh-CN" sz="2800" smtClean="0">
                <a:latin typeface="Arial Unicode MS" pitchFamily="34" charset="-122"/>
                <a:ea typeface="Arial Unicode MS" pitchFamily="34" charset="-122"/>
                <a:cs typeface="Arial Unicode MS" pitchFamily="34" charset="-122"/>
              </a:rPr>
            </a:br>
            <a:r>
              <a:rPr lang="zh-CN" altLang="en-US" sz="2800" smtClean="0"/>
              <a:t>股东发行这些代金券给租户，再由他们发给员工。</a:t>
            </a:r>
            <a:endParaRPr lang="zh-CN" altLang="en-US" sz="2800" smtClean="0">
              <a:latin typeface="Arial Unicode MS" pitchFamily="34" charset="-122"/>
              <a:ea typeface="Arial Unicode MS" pitchFamily="34" charset="-122"/>
              <a:cs typeface="Arial Unicode MS" pitchFamily="34" charset="-122"/>
            </a:endParaRPr>
          </a:p>
          <a:p>
            <a:pPr eaLnBrk="1" hangingPunct="1">
              <a:buFontTx/>
              <a:buNone/>
            </a:pPr>
            <a:endParaRPr lang="en-US" altLang="zh-CN" smtClean="0">
              <a:latin typeface="Arial Unicode MS" pitchFamily="34" charset="-122"/>
              <a:ea typeface="Arial Unicode MS" pitchFamily="34" charset="-122"/>
              <a:cs typeface="Arial Unicode MS" pitchFamily="34" charset="-122"/>
            </a:endParaRPr>
          </a:p>
          <a:p>
            <a:pPr eaLnBrk="1" hangingPunct="1">
              <a:buFontTx/>
              <a:buNone/>
            </a:pPr>
            <a:endParaRPr lang="zh-CN" altLang="en-US"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40963" name="内容占位符 2"/>
          <p:cNvSpPr>
            <a:spLocks noGrp="1"/>
          </p:cNvSpPr>
          <p:nvPr>
            <p:ph idx="1"/>
          </p:nvPr>
        </p:nvSpPr>
        <p:spPr>
          <a:xfrm>
            <a:off x="0" y="1385888"/>
            <a:ext cx="7772400" cy="5472112"/>
          </a:xfrm>
        </p:spPr>
        <p:txBody>
          <a:bodyPr/>
          <a:lstStyle/>
          <a:p>
            <a:pPr eaLnBrk="1" hangingPunct="1">
              <a:buFontTx/>
              <a:buNone/>
            </a:pPr>
            <a:r>
              <a:rPr lang="en-US" altLang="zh-CN" b="1" smtClean="0">
                <a:latin typeface="Arial Unicode MS" pitchFamily="34" charset="-122"/>
                <a:ea typeface="Arial Unicode MS" pitchFamily="34" charset="-122"/>
                <a:cs typeface="Arial Unicode MS" pitchFamily="34" charset="-122"/>
              </a:rPr>
              <a:t>Paragraph 10</a:t>
            </a:r>
          </a:p>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facilitate ------ m</a:t>
            </a:r>
            <a:r>
              <a:rPr lang="zh-CN" altLang="en-US" sz="2800" smtClean="0">
                <a:latin typeface="Arial Unicode MS" pitchFamily="34" charset="-122"/>
                <a:ea typeface="Arial Unicode MS" pitchFamily="34" charset="-122"/>
                <a:cs typeface="Arial Unicode MS" pitchFamily="34" charset="-122"/>
              </a:rPr>
              <a:t>ake (an action or process) easy or easier:</a:t>
            </a:r>
          </a:p>
          <a:p>
            <a:pPr eaLnBrk="1" hangingPunct="1">
              <a:lnSpc>
                <a:spcPct val="80000"/>
              </a:lnSpc>
              <a:buFontTx/>
              <a:buNone/>
            </a:pPr>
            <a:endParaRPr lang="zh-CN" altLang="en-US" sz="2800" smtClean="0">
              <a:latin typeface="Arial Unicode MS" pitchFamily="34" charset="-122"/>
              <a:ea typeface="Arial Unicode MS" pitchFamily="34" charset="-122"/>
              <a:cs typeface="Arial Unicode MS" pitchFamily="34" charset="-122"/>
            </a:endParaRPr>
          </a:p>
          <a:p>
            <a:pPr eaLnBrk="1" hangingPunct="1">
              <a:buFontTx/>
              <a:buNone/>
            </a:pPr>
            <a:r>
              <a:rPr lang="en-US" altLang="zh-CN" smtClean="0">
                <a:latin typeface="Arial Unicode MS" pitchFamily="34" charset="-122"/>
                <a:ea typeface="Arial Unicode MS" pitchFamily="34" charset="-122"/>
                <a:cs typeface="Arial Unicode MS" pitchFamily="34" charset="-122"/>
              </a:rPr>
              <a:t>e.g. The current structure does not facilitate efficient work flow.</a:t>
            </a:r>
            <a:br>
              <a:rPr lang="en-US" altLang="zh-CN" smtClean="0">
                <a:latin typeface="Arial Unicode MS" pitchFamily="34" charset="-122"/>
                <a:ea typeface="Arial Unicode MS" pitchFamily="34" charset="-122"/>
                <a:cs typeface="Arial Unicode MS" pitchFamily="34" charset="-122"/>
              </a:rPr>
            </a:br>
            <a:r>
              <a:rPr lang="zh-CN" altLang="en-US" smtClean="0">
                <a:latin typeface="Arial Unicode MS" pitchFamily="34" charset="-122"/>
                <a:ea typeface="Arial Unicode MS" pitchFamily="34" charset="-122"/>
                <a:cs typeface="Arial Unicode MS" pitchFamily="34" charset="-122"/>
              </a:rPr>
              <a:t>当前的体系不利于实施高效的工作流程。</a:t>
            </a:r>
          </a:p>
          <a:p>
            <a:pPr eaLnBrk="1" hangingPunct="1">
              <a:buFontTx/>
              <a:buNone/>
            </a:pPr>
            <a:endParaRPr lang="en-US" altLang="zh-CN" smtClean="0">
              <a:latin typeface="Arial Unicode MS" pitchFamily="34" charset="-122"/>
              <a:ea typeface="Arial Unicode MS" pitchFamily="34" charset="-122"/>
              <a:cs typeface="Arial Unicode MS" pitchFamily="34" charset="-122"/>
            </a:endParaRPr>
          </a:p>
          <a:p>
            <a:pPr eaLnBrk="1" hangingPunct="1">
              <a:buFontTx/>
              <a:buNone/>
            </a:pPr>
            <a:endParaRPr lang="en-US" altLang="zh-CN" smtClean="0"/>
          </a:p>
          <a:p>
            <a:pPr eaLnBrk="1" hangingPunct="1">
              <a:buFontTx/>
              <a:buNone/>
            </a:pPr>
            <a:endParaRPr lang="zh-CN" altLang="en-US"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xfrm>
            <a:off x="0" y="-571500"/>
            <a:ext cx="7772400" cy="1143000"/>
          </a:xfrm>
        </p:spPr>
        <p:txBody>
          <a:bodyPr/>
          <a:lstStyle/>
          <a:p>
            <a:pPr eaLnBrk="1" hangingPunct="1"/>
            <a:endParaRPr lang="zh-CN" altLang="en-US" smtClean="0"/>
          </a:p>
        </p:txBody>
      </p:sp>
      <p:sp>
        <p:nvSpPr>
          <p:cNvPr id="7171" name="内容占位符 2"/>
          <p:cNvSpPr>
            <a:spLocks noGrp="1"/>
          </p:cNvSpPr>
          <p:nvPr>
            <p:ph idx="1"/>
          </p:nvPr>
        </p:nvSpPr>
        <p:spPr>
          <a:xfrm>
            <a:off x="0" y="620688"/>
            <a:ext cx="8101013" cy="5544616"/>
          </a:xfrm>
        </p:spPr>
        <p:txBody>
          <a:bodyPr rtlCol="0">
            <a:normAutofit lnSpcReduction="10000"/>
          </a:bodyPr>
          <a:lstStyle/>
          <a:p>
            <a:pPr eaLnBrk="1" fontAlgn="auto" hangingPunct="1">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 </a:t>
            </a:r>
            <a:r>
              <a:rPr lang="zh-CN" altLang="zh-CN" sz="2800" dirty="0" smtClean="0">
                <a:latin typeface="Arial Unicode MS" pitchFamily="34" charset="-122"/>
                <a:ea typeface="Arial Unicode MS" pitchFamily="34" charset="-122"/>
                <a:cs typeface="Arial Unicode MS" pitchFamily="34" charset="-122"/>
              </a:rPr>
              <a:t>Financial Functions</a:t>
            </a:r>
          </a:p>
          <a:p>
            <a:pPr eaLnBrk="1" fontAlgn="auto" hangingPunct="1">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(1)</a:t>
            </a:r>
            <a:r>
              <a:rPr lang="zh-CN" altLang="zh-CN" sz="2800" dirty="0" smtClean="0">
                <a:latin typeface="Arial Unicode MS" pitchFamily="34" charset="-122"/>
                <a:ea typeface="Arial Unicode MS" pitchFamily="34" charset="-122"/>
                <a:cs typeface="Arial Unicode MS" pitchFamily="34" charset="-122"/>
              </a:rPr>
              <a:t>Providing the borrower with funds so as to enable them to carry out their investment plans.</a:t>
            </a:r>
          </a:p>
          <a:p>
            <a:pPr eaLnBrk="1" fontAlgn="auto" hangingPunct="1">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(2)</a:t>
            </a:r>
            <a:r>
              <a:rPr lang="zh-CN" altLang="zh-CN" sz="2800" dirty="0" smtClean="0">
                <a:latin typeface="Arial Unicode MS" pitchFamily="34" charset="-122"/>
                <a:ea typeface="Arial Unicode MS" pitchFamily="34" charset="-122"/>
                <a:cs typeface="Arial Unicode MS" pitchFamily="34" charset="-122"/>
              </a:rPr>
              <a:t>Providing the lenders with earning assets so as to enable them to earn wealth by deploying the assets in production debentures.</a:t>
            </a:r>
          </a:p>
          <a:p>
            <a:pPr eaLnBrk="1" fontAlgn="auto" hangingPunct="1">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(3)</a:t>
            </a:r>
            <a:r>
              <a:rPr lang="zh-CN" altLang="zh-CN" sz="2800" dirty="0" smtClean="0">
                <a:latin typeface="Arial Unicode MS" pitchFamily="34" charset="-122"/>
                <a:ea typeface="Arial Unicode MS" pitchFamily="34" charset="-122"/>
                <a:cs typeface="Arial Unicode MS" pitchFamily="34" charset="-122"/>
              </a:rPr>
              <a:t>Providing liquidity in the market so as to facilitate trading of funds.</a:t>
            </a:r>
          </a:p>
          <a:p>
            <a:pPr eaLnBrk="1" fontAlgn="auto" hangingPunct="1">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(4)</a:t>
            </a:r>
            <a:r>
              <a:rPr lang="zh-CN" altLang="zh-CN" sz="2800" dirty="0" smtClean="0">
                <a:latin typeface="Arial Unicode MS" pitchFamily="34" charset="-122"/>
                <a:ea typeface="Arial Unicode MS" pitchFamily="34" charset="-122"/>
                <a:cs typeface="Arial Unicode MS" pitchFamily="34" charset="-122"/>
              </a:rPr>
              <a:t>it provides liquidity to commercial bank</a:t>
            </a:r>
          </a:p>
          <a:p>
            <a:pPr eaLnBrk="1" fontAlgn="auto" hangingPunct="1">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(5)</a:t>
            </a:r>
            <a:r>
              <a:rPr lang="zh-CN" altLang="zh-CN" sz="2800" dirty="0" smtClean="0">
                <a:latin typeface="Arial Unicode MS" pitchFamily="34" charset="-122"/>
                <a:ea typeface="Arial Unicode MS" pitchFamily="34" charset="-122"/>
                <a:cs typeface="Arial Unicode MS" pitchFamily="34" charset="-122"/>
              </a:rPr>
              <a:t>it facilitate credit creation</a:t>
            </a:r>
          </a:p>
          <a:p>
            <a:pPr eaLnBrk="1" fontAlgn="auto" hangingPunct="1">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(6)</a:t>
            </a:r>
            <a:r>
              <a:rPr lang="zh-CN" altLang="zh-CN" sz="2800" dirty="0" smtClean="0">
                <a:latin typeface="Arial Unicode MS" pitchFamily="34" charset="-122"/>
                <a:ea typeface="Arial Unicode MS" pitchFamily="34" charset="-122"/>
                <a:cs typeface="Arial Unicode MS" pitchFamily="34" charset="-122"/>
              </a:rPr>
              <a:t>it promotes savings</a:t>
            </a:r>
          </a:p>
          <a:p>
            <a:pPr eaLnBrk="1" fontAlgn="auto" hangingPunct="1">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(7)</a:t>
            </a:r>
            <a:r>
              <a:rPr lang="zh-CN" altLang="zh-CN" sz="2800" dirty="0" smtClean="0">
                <a:latin typeface="Arial Unicode MS" pitchFamily="34" charset="-122"/>
                <a:ea typeface="Arial Unicode MS" pitchFamily="34" charset="-122"/>
                <a:cs typeface="Arial Unicode MS" pitchFamily="34" charset="-122"/>
              </a:rPr>
              <a:t>it promotes investment</a:t>
            </a:r>
          </a:p>
          <a:p>
            <a:pPr eaLnBrk="1" fontAlgn="auto" hangingPunct="1">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(8)</a:t>
            </a:r>
            <a:r>
              <a:rPr lang="zh-CN" altLang="zh-CN" sz="2800" dirty="0" smtClean="0">
                <a:latin typeface="Arial Unicode MS" pitchFamily="34" charset="-122"/>
                <a:ea typeface="Arial Unicode MS" pitchFamily="34" charset="-122"/>
                <a:cs typeface="Arial Unicode MS" pitchFamily="34" charset="-122"/>
              </a:rPr>
              <a:t>it facilitates balance economic growth</a:t>
            </a:r>
          </a:p>
          <a:p>
            <a:pPr eaLnBrk="1" fontAlgn="auto" hangingPunct="1">
              <a:lnSpc>
                <a:spcPct val="80000"/>
              </a:lnSpc>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(9)</a:t>
            </a:r>
            <a:r>
              <a:rPr lang="zh-CN" altLang="zh-CN" sz="2800" dirty="0" smtClean="0">
                <a:latin typeface="Arial Unicode MS" pitchFamily="34" charset="-122"/>
                <a:ea typeface="Arial Unicode MS" pitchFamily="34" charset="-122"/>
                <a:cs typeface="Arial Unicode MS" pitchFamily="34" charset="-122"/>
              </a:rPr>
              <a:t>it improves trading floors</a:t>
            </a:r>
          </a:p>
          <a:p>
            <a:pPr eaLnBrk="1" fontAlgn="auto" hangingPunct="1">
              <a:spcAft>
                <a:spcPts val="0"/>
              </a:spcAft>
              <a:buFont typeface="Arial" pitchFamily="34" charset="0"/>
              <a:buChar char="•"/>
              <a:defRPr/>
            </a:pPr>
            <a:endParaRPr lang="zh-CN" alt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p:txBody>
          <a:bodyPr/>
          <a:lstStyle/>
          <a:p>
            <a:pPr eaLnBrk="1" hangingPunct="1"/>
            <a:endParaRPr lang="zh-CN" altLang="en-US" smtClean="0"/>
          </a:p>
        </p:txBody>
      </p:sp>
      <p:sp>
        <p:nvSpPr>
          <p:cNvPr id="41987" name="内容占位符 2"/>
          <p:cNvSpPr>
            <a:spLocks noGrp="1"/>
          </p:cNvSpPr>
          <p:nvPr>
            <p:ph idx="1"/>
          </p:nvPr>
        </p:nvSpPr>
        <p:spPr>
          <a:xfrm>
            <a:off x="76200" y="2349500"/>
            <a:ext cx="7772400" cy="3746500"/>
          </a:xfrm>
        </p:spPr>
        <p:txBody>
          <a:bodyPr/>
          <a:lstStyle/>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utilize ------ </a:t>
            </a:r>
            <a:r>
              <a:rPr lang="zh-CN" altLang="en-US" sz="2800" smtClean="0">
                <a:latin typeface="Arial Unicode MS" pitchFamily="34" charset="-122"/>
                <a:ea typeface="Arial Unicode MS" pitchFamily="34" charset="-122"/>
                <a:cs typeface="Arial Unicode MS" pitchFamily="34" charset="-122"/>
              </a:rPr>
              <a:t>make practical and effective use of</a:t>
            </a:r>
          </a:p>
          <a:p>
            <a:pPr eaLnBrk="1" hangingPunct="1">
              <a:buFontTx/>
              <a:buNone/>
            </a:pPr>
            <a:r>
              <a:rPr lang="zh-CN" altLang="en-US" sz="2800" smtClean="0">
                <a:latin typeface="Arial Unicode MS" pitchFamily="34" charset="-122"/>
                <a:ea typeface="Arial Unicode MS" pitchFamily="34" charset="-122"/>
                <a:cs typeface="Arial Unicode MS" pitchFamily="34" charset="-122"/>
              </a:rPr>
              <a:t>e.g.</a:t>
            </a:r>
            <a:r>
              <a:rPr lang="en-US" altLang="zh-CN" sz="2800" smtClean="0">
                <a:latin typeface="Arial Unicode MS" pitchFamily="34" charset="-122"/>
                <a:ea typeface="Arial Unicode MS" pitchFamily="34" charset="-122"/>
                <a:cs typeface="Arial Unicode MS" pitchFamily="34" charset="-122"/>
              </a:rPr>
              <a:t>Plus there is a lot of public information out there they can utilize. " </a:t>
            </a:r>
          </a:p>
          <a:p>
            <a:pPr eaLnBrk="1" hangingPunct="1">
              <a:buFontTx/>
              <a:buNone/>
            </a:pPr>
            <a:r>
              <a:rPr lang="zh-CN" altLang="en-US" sz="2800" smtClean="0">
                <a:latin typeface="Arial Unicode MS" pitchFamily="34" charset="-122"/>
                <a:ea typeface="Arial Unicode MS" pitchFamily="34" charset="-122"/>
                <a:cs typeface="Arial Unicode MS" pitchFamily="34" charset="-122"/>
              </a:rPr>
              <a:t>   另外社会上也有大量他们可以利用的公开信息。</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43011" name="内容占位符 2"/>
          <p:cNvSpPr>
            <a:spLocks noGrp="1"/>
          </p:cNvSpPr>
          <p:nvPr>
            <p:ph idx="1"/>
          </p:nvPr>
        </p:nvSpPr>
        <p:spPr>
          <a:xfrm>
            <a:off x="0" y="1598613"/>
            <a:ext cx="7772400" cy="5259387"/>
          </a:xfrm>
        </p:spPr>
        <p:txBody>
          <a:bodyPr/>
          <a:lstStyle/>
          <a:p>
            <a:pPr eaLnBrk="1" hangingPunct="1">
              <a:buFontTx/>
              <a:buNone/>
            </a:pPr>
            <a:r>
              <a:rPr lang="en-US" altLang="zh-CN" b="1" smtClean="0">
                <a:latin typeface="Arial Unicode MS" pitchFamily="34" charset="-122"/>
                <a:ea typeface="Arial Unicode MS" pitchFamily="34" charset="-122"/>
                <a:cs typeface="Arial Unicode MS" pitchFamily="34" charset="-122"/>
              </a:rPr>
              <a:t>Paragraph 12</a:t>
            </a:r>
          </a:p>
          <a:p>
            <a:pPr eaLnBrk="1" hangingPunct="1">
              <a:buFontTx/>
              <a:buNone/>
            </a:pPr>
            <a:r>
              <a:rPr lang="en-US" altLang="zh-CN" sz="2800" smtClean="0">
                <a:latin typeface="Arial Unicode MS" pitchFamily="34" charset="-122"/>
                <a:ea typeface="Arial Unicode MS" pitchFamily="34" charset="-122"/>
                <a:cs typeface="Arial Unicode MS" pitchFamily="34" charset="-122"/>
              </a:rPr>
              <a:t>assume ------ to accept something to be true without question or proof</a:t>
            </a:r>
          </a:p>
          <a:p>
            <a:pPr eaLnBrk="1" hangingPunct="1">
              <a:buFontTx/>
              <a:buNone/>
            </a:pPr>
            <a:r>
              <a:rPr lang="en-US" altLang="zh-CN" sz="2800" smtClean="0">
                <a:latin typeface="Arial Unicode MS" pitchFamily="34" charset="-122"/>
                <a:ea typeface="Arial Unicode MS" pitchFamily="34" charset="-122"/>
                <a:cs typeface="Arial Unicode MS" pitchFamily="34" charset="-122"/>
              </a:rPr>
              <a:t>e.g. We can't assume the suspects to be guilty simply because they've decided to remain silent. </a:t>
            </a:r>
          </a:p>
          <a:p>
            <a:pPr eaLnBrk="1" hangingPunct="1">
              <a:buFontTx/>
              <a:buNone/>
            </a:pPr>
            <a:r>
              <a:rPr lang="zh-CN" altLang="en-US" sz="2800" smtClean="0">
                <a:latin typeface="Arial Unicode MS" pitchFamily="34" charset="-122"/>
                <a:ea typeface="Arial Unicode MS" pitchFamily="34" charset="-122"/>
                <a:cs typeface="Arial Unicode MS" pitchFamily="34" charset="-122"/>
              </a:rPr>
              <a:t>    我们不能仅仅因为疑犯选择保持沉默就断定他们有罪。</a:t>
            </a:r>
            <a:endParaRPr lang="zh-CN" altLang="en-US" sz="2800" smtClean="0"/>
          </a:p>
          <a:p>
            <a:pPr eaLnBrk="1" hangingPunct="1">
              <a:buFontTx/>
              <a:buNone/>
            </a:pPr>
            <a:endParaRPr lang="zh-CN" altLang="en-US" sz="280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a:xfrm>
            <a:off x="76200" y="609600"/>
            <a:ext cx="7772400" cy="371475"/>
          </a:xfrm>
        </p:spPr>
        <p:txBody>
          <a:bodyPr/>
          <a:lstStyle/>
          <a:p>
            <a:pPr eaLnBrk="1" hangingPunct="1"/>
            <a:endParaRPr lang="zh-CN" altLang="en-US" smtClean="0"/>
          </a:p>
        </p:txBody>
      </p:sp>
      <p:sp>
        <p:nvSpPr>
          <p:cNvPr id="44035" name="内容占位符 2"/>
          <p:cNvSpPr>
            <a:spLocks noGrp="1"/>
          </p:cNvSpPr>
          <p:nvPr>
            <p:ph idx="1"/>
          </p:nvPr>
        </p:nvSpPr>
        <p:spPr>
          <a:xfrm>
            <a:off x="0" y="1628775"/>
            <a:ext cx="7772400" cy="4970463"/>
          </a:xfrm>
        </p:spPr>
        <p:txBody>
          <a:bodyPr/>
          <a:lstStyle/>
          <a:p>
            <a:pPr eaLnBrk="1" hangingPunct="1">
              <a:buFontTx/>
              <a:buNone/>
            </a:pPr>
            <a:r>
              <a:rPr lang="en-US" altLang="zh-CN" sz="2800" dirty="0" smtClean="0">
                <a:latin typeface="Arial Unicode MS" pitchFamily="34" charset="-122"/>
                <a:ea typeface="Arial Unicode MS" pitchFamily="34" charset="-122"/>
                <a:cs typeface="Arial Unicode MS" pitchFamily="34" charset="-122"/>
              </a:rPr>
              <a:t>visualize ----- to form a picture of someone or something in your mind, in order to imagine or remember them</a:t>
            </a:r>
          </a:p>
          <a:p>
            <a:pPr eaLnBrk="1" hangingPunct="1">
              <a:buFontTx/>
              <a:buNone/>
            </a:pPr>
            <a:r>
              <a:rPr lang="en-US" altLang="zh-CN" sz="2800" dirty="0" smtClean="0">
                <a:latin typeface="Arial Unicode MS" pitchFamily="34" charset="-122"/>
                <a:ea typeface="Arial Unicode MS" pitchFamily="34" charset="-122"/>
                <a:cs typeface="Arial Unicode MS" pitchFamily="34" charset="-122"/>
              </a:rPr>
              <a:t>e.g. I was so surprised when he turned up - I'd visualized someone much older. </a:t>
            </a:r>
          </a:p>
          <a:p>
            <a:pPr eaLnBrk="1" hangingPunct="1">
              <a:buFontTx/>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他出现的时候我非常惊讶</a:t>
            </a:r>
            <a:r>
              <a:rPr lang="en-US" altLang="zh-CN" sz="2800" dirty="0" smtClean="0">
                <a:latin typeface="Arial Unicode MS" pitchFamily="34" charset="-122"/>
                <a:ea typeface="Arial Unicode MS" pitchFamily="34" charset="-122"/>
                <a:cs typeface="Arial Unicode MS" pitchFamily="34" charset="-122"/>
              </a:rPr>
              <a:t>——</a:t>
            </a:r>
            <a:r>
              <a:rPr lang="zh-CN" altLang="en-US" sz="2800" dirty="0" smtClean="0">
                <a:latin typeface="Arial Unicode MS" pitchFamily="34" charset="-122"/>
                <a:ea typeface="Arial Unicode MS" pitchFamily="34" charset="-122"/>
                <a:cs typeface="Arial Unicode MS" pitchFamily="34" charset="-122"/>
              </a:rPr>
              <a:t>我想象中他应该老得多。</a:t>
            </a:r>
            <a:endParaRPr lang="en-US" altLang="zh-CN" dirty="0" smtClean="0"/>
          </a:p>
          <a:p>
            <a:pPr eaLnBrk="1" hangingPunct="1">
              <a:buFontTx/>
              <a:buNone/>
            </a:pPr>
            <a:endParaRPr lang="zh-CN" altLang="en-US" dirty="0"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45059" name="内容占位符 2"/>
          <p:cNvSpPr>
            <a:spLocks noGrp="1"/>
          </p:cNvSpPr>
          <p:nvPr>
            <p:ph idx="1"/>
          </p:nvPr>
        </p:nvSpPr>
        <p:spPr>
          <a:xfrm>
            <a:off x="0" y="1341438"/>
            <a:ext cx="7772400" cy="5259387"/>
          </a:xfrm>
        </p:spPr>
        <p:txBody>
          <a:bodyPr/>
          <a:lstStyle/>
          <a:p>
            <a:pPr eaLnBrk="1" hangingPunct="1">
              <a:buFontTx/>
              <a:buNone/>
            </a:pPr>
            <a:r>
              <a:rPr lang="en-US" altLang="zh-CN" b="1" smtClean="0">
                <a:latin typeface="Arial Unicode MS" pitchFamily="34" charset="-122"/>
                <a:ea typeface="Arial Unicode MS" pitchFamily="34" charset="-122"/>
                <a:cs typeface="Arial Unicode MS" pitchFamily="34" charset="-122"/>
              </a:rPr>
              <a:t>Paragraph</a:t>
            </a:r>
            <a:r>
              <a:rPr lang="en-US" altLang="zh-CN" smtClean="0"/>
              <a:t> </a:t>
            </a:r>
            <a:r>
              <a:rPr lang="en-US" altLang="zh-CN" smtClean="0">
                <a:latin typeface="Arial Unicode MS" pitchFamily="34" charset="-122"/>
                <a:ea typeface="Arial Unicode MS" pitchFamily="34" charset="-122"/>
                <a:cs typeface="Arial Unicode MS" pitchFamily="34" charset="-122"/>
              </a:rPr>
              <a:t>13</a:t>
            </a:r>
          </a:p>
          <a:p>
            <a:pPr eaLnBrk="1" hangingPunct="1">
              <a:buFontTx/>
              <a:buNone/>
            </a:pPr>
            <a:r>
              <a:rPr lang="zh-CN" altLang="en-US" sz="2800" smtClean="0">
                <a:latin typeface="Arial Unicode MS" pitchFamily="34" charset="-122"/>
                <a:ea typeface="Arial Unicode MS" pitchFamily="34" charset="-122"/>
                <a:cs typeface="Arial Unicode MS" pitchFamily="34" charset="-122"/>
              </a:rPr>
              <a:t>   Therefore, it is absolutely essential that our financial markets function efficiently – not only quickly, but also at a low cost.</a:t>
            </a:r>
          </a:p>
          <a:p>
            <a:pPr eaLnBrk="1" hangingPunct="1">
              <a:buFontTx/>
              <a:buNone/>
            </a:pPr>
            <a:endParaRPr lang="zh-CN" altLang="en-US" sz="2800" smtClean="0">
              <a:latin typeface="Arial Unicode MS" pitchFamily="34" charset="-122"/>
              <a:ea typeface="Arial Unicode MS" pitchFamily="34" charset="-122"/>
              <a:cs typeface="Arial Unicode MS" pitchFamily="34" charset="-122"/>
            </a:endParaRPr>
          </a:p>
          <a:p>
            <a:pPr eaLnBrk="1" hangingPunct="1">
              <a:buFontTx/>
              <a:buNone/>
            </a:pPr>
            <a:r>
              <a:rPr lang="zh-CN" altLang="en-US" sz="2800" smtClean="0">
                <a:latin typeface="Arial Unicode MS" pitchFamily="34" charset="-122"/>
                <a:ea typeface="Arial Unicode MS" pitchFamily="34" charset="-122"/>
                <a:cs typeface="Arial Unicode MS" pitchFamily="34" charset="-122"/>
              </a:rPr>
              <a:t>    因此，我们的金融市场的有效运转--迅速而且低成本</a:t>
            </a:r>
            <a:r>
              <a:rPr lang="en-US" altLang="zh-CN" sz="2800" smtClean="0">
                <a:latin typeface="Arial Unicode MS" pitchFamily="34" charset="-122"/>
                <a:ea typeface="Arial Unicode MS" pitchFamily="34" charset="-122"/>
                <a:cs typeface="Arial Unicode MS" pitchFamily="34" charset="-122"/>
              </a:rPr>
              <a:t>——</a:t>
            </a:r>
            <a:r>
              <a:rPr lang="zh-CN" altLang="en-US" sz="2800" smtClean="0">
                <a:latin typeface="Arial Unicode MS" pitchFamily="34" charset="-122"/>
                <a:ea typeface="Arial Unicode MS" pitchFamily="34" charset="-122"/>
                <a:cs typeface="Arial Unicode MS" pitchFamily="34" charset="-122"/>
              </a:rPr>
              <a:t>是必不可少的</a:t>
            </a:r>
            <a:r>
              <a:rPr lang="en-US" altLang="zh-CN" sz="2800" smtClean="0">
                <a:latin typeface="Arial Unicode MS" pitchFamily="34" charset="-122"/>
                <a:ea typeface="Arial Unicode MS" pitchFamily="34" charset="-122"/>
                <a:cs typeface="Arial Unicode MS" pitchFamily="34" charset="-122"/>
              </a:rPr>
              <a:t>.</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46083" name="内容占位符 2"/>
          <p:cNvSpPr>
            <a:spLocks noGrp="1"/>
          </p:cNvSpPr>
          <p:nvPr>
            <p:ph idx="1"/>
          </p:nvPr>
        </p:nvSpPr>
        <p:spPr>
          <a:xfrm>
            <a:off x="76200" y="1125538"/>
            <a:ext cx="7772400" cy="4970462"/>
          </a:xfrm>
        </p:spPr>
        <p:txBody>
          <a:bodyPr/>
          <a:lstStyle/>
          <a:p>
            <a:pPr eaLnBrk="1" hangingPunct="1">
              <a:buFontTx/>
              <a:buNone/>
            </a:pPr>
            <a:r>
              <a:rPr lang="en-US" altLang="zh-CN" b="1" smtClean="0">
                <a:latin typeface="Arial Unicode MS" pitchFamily="34" charset="-122"/>
                <a:ea typeface="Arial Unicode MS" pitchFamily="34" charset="-122"/>
                <a:cs typeface="Arial Unicode MS" pitchFamily="34" charset="-122"/>
              </a:rPr>
              <a:t>Paragraph</a:t>
            </a:r>
            <a:r>
              <a:rPr lang="en-US" altLang="zh-CN" smtClean="0"/>
              <a:t> </a:t>
            </a:r>
            <a:r>
              <a:rPr lang="en-US" altLang="zh-CN" smtClean="0">
                <a:latin typeface="Arial Unicode MS" pitchFamily="34" charset="-122"/>
                <a:ea typeface="Arial Unicode MS" pitchFamily="34" charset="-122"/>
                <a:cs typeface="Arial Unicode MS" pitchFamily="34" charset="-122"/>
              </a:rPr>
              <a:t>14</a:t>
            </a:r>
          </a:p>
          <a:p>
            <a:pPr eaLnBrk="1" hangingPunct="1">
              <a:buFontTx/>
              <a:buNone/>
            </a:pPr>
            <a:r>
              <a:rPr lang="en-US" altLang="zh-CN" sz="2800" smtClean="0">
                <a:latin typeface="Arial Unicode MS" pitchFamily="34" charset="-122"/>
                <a:ea typeface="Arial Unicode MS" pitchFamily="34" charset="-122"/>
                <a:cs typeface="Arial Unicode MS" pitchFamily="34" charset="-122"/>
              </a:rPr>
              <a:t>allocate ------ </a:t>
            </a:r>
            <a:r>
              <a:rPr lang="zh-CN" altLang="en-US" sz="2800" smtClean="0">
                <a:latin typeface="Arial Unicode MS" pitchFamily="34" charset="-122"/>
                <a:ea typeface="Arial Unicode MS" pitchFamily="34" charset="-122"/>
                <a:cs typeface="Arial Unicode MS" pitchFamily="34" charset="-122"/>
              </a:rPr>
              <a:t>distribute (resources or duties) for a particular purpose</a:t>
            </a:r>
            <a:endParaRPr lang="en-US" altLang="zh-CN" sz="2800" smtClean="0">
              <a:latin typeface="Arial Unicode MS" pitchFamily="34" charset="-122"/>
              <a:ea typeface="Arial Unicode MS" pitchFamily="34" charset="-122"/>
              <a:cs typeface="Arial Unicode MS" pitchFamily="34" charset="-122"/>
            </a:endParaRPr>
          </a:p>
          <a:p>
            <a:pPr eaLnBrk="1" hangingPunct="1">
              <a:buFontTx/>
              <a:buNone/>
            </a:pPr>
            <a:r>
              <a:rPr lang="en-US" altLang="zh-CN" sz="2800" smtClean="0">
                <a:latin typeface="Arial Unicode MS" pitchFamily="34" charset="-122"/>
                <a:ea typeface="Arial Unicode MS" pitchFamily="34" charset="-122"/>
                <a:cs typeface="Arial Unicode MS" pitchFamily="34" charset="-122"/>
              </a:rPr>
              <a:t>e.g. The government is allocating £10 million for health education. </a:t>
            </a:r>
          </a:p>
          <a:p>
            <a:pPr eaLnBrk="1" hangingPunct="1">
              <a:buFontTx/>
              <a:buNone/>
            </a:pPr>
            <a:r>
              <a:rPr lang="zh-CN" altLang="en-US" sz="2800" smtClean="0">
                <a:latin typeface="Arial Unicode MS" pitchFamily="34" charset="-122"/>
                <a:ea typeface="Arial Unicode MS" pitchFamily="34" charset="-122"/>
                <a:cs typeface="Arial Unicode MS" pitchFamily="34" charset="-122"/>
              </a:rPr>
              <a:t>   政府将拨出</a:t>
            </a:r>
            <a:r>
              <a:rPr lang="en-US" altLang="zh-CN" sz="2800" smtClean="0">
                <a:latin typeface="Arial Unicode MS" pitchFamily="34" charset="-122"/>
                <a:ea typeface="Arial Unicode MS" pitchFamily="34" charset="-122"/>
                <a:cs typeface="Arial Unicode MS" pitchFamily="34" charset="-122"/>
              </a:rPr>
              <a:t>1000</a:t>
            </a:r>
            <a:r>
              <a:rPr lang="zh-CN" altLang="en-US" sz="2800" smtClean="0">
                <a:latin typeface="Arial Unicode MS" pitchFamily="34" charset="-122"/>
                <a:ea typeface="Arial Unicode MS" pitchFamily="34" charset="-122"/>
                <a:cs typeface="Arial Unicode MS" pitchFamily="34" charset="-122"/>
              </a:rPr>
              <a:t>万英镑作为健康教育经费。</a:t>
            </a:r>
            <a:endParaRPr lang="en-US" altLang="zh-CN" sz="280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nvPr>
        </p:nvSpPr>
        <p:spPr/>
        <p:txBody>
          <a:bodyPr/>
          <a:lstStyle/>
          <a:p>
            <a:pPr eaLnBrk="1" hangingPunct="1"/>
            <a:endParaRPr lang="zh-CN" altLang="en-US" smtClean="0"/>
          </a:p>
        </p:txBody>
      </p:sp>
      <p:sp>
        <p:nvSpPr>
          <p:cNvPr id="47107" name="内容占位符 2"/>
          <p:cNvSpPr>
            <a:spLocks noGrp="1"/>
          </p:cNvSpPr>
          <p:nvPr>
            <p:ph idx="1"/>
          </p:nvPr>
        </p:nvSpPr>
        <p:spPr/>
        <p:txBody>
          <a:bodyPr/>
          <a:lstStyle/>
          <a:p>
            <a:pPr eaLnBrk="1" hangingPunct="1">
              <a:buFontTx/>
              <a:buNone/>
            </a:pPr>
            <a:r>
              <a:rPr lang="en-US" altLang="zh-CN" sz="2800" smtClean="0">
                <a:latin typeface="Arial Unicode MS" pitchFamily="34" charset="-122"/>
                <a:ea typeface="Arial Unicode MS" pitchFamily="34" charset="-122"/>
                <a:cs typeface="Arial Unicode MS" pitchFamily="34" charset="-122"/>
              </a:rPr>
              <a:t>yield ------ to supply or produce something positive such as a profit, an amount of food or information</a:t>
            </a:r>
          </a:p>
          <a:p>
            <a:pPr eaLnBrk="1" hangingPunct="1">
              <a:buFontTx/>
              <a:buNone/>
            </a:pPr>
            <a:r>
              <a:rPr lang="en-US" altLang="zh-CN" sz="2800" smtClean="0">
                <a:latin typeface="Arial Unicode MS" pitchFamily="34" charset="-122"/>
                <a:ea typeface="Arial Unicode MS" pitchFamily="34" charset="-122"/>
                <a:cs typeface="Arial Unicode MS" pitchFamily="34" charset="-122"/>
              </a:rPr>
              <a:t>e.g.The investigation yielded some unexpected results. </a:t>
            </a:r>
          </a:p>
          <a:p>
            <a:pPr eaLnBrk="1" hangingPunct="1">
              <a:buFontTx/>
              <a:buNone/>
            </a:pPr>
            <a:r>
              <a:rPr lang="zh-CN" altLang="en-US" sz="2800" smtClean="0">
                <a:latin typeface="Arial Unicode MS" pitchFamily="34" charset="-122"/>
                <a:ea typeface="Arial Unicode MS" pitchFamily="34" charset="-122"/>
                <a:cs typeface="Arial Unicode MS" pitchFamily="34" charset="-122"/>
              </a:rPr>
              <a:t>     调查得出了一些出乎意料的结果。</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48131" name="内容占位符 2"/>
          <p:cNvSpPr>
            <a:spLocks noGrp="1"/>
          </p:cNvSpPr>
          <p:nvPr>
            <p:ph idx="1"/>
          </p:nvPr>
        </p:nvSpPr>
        <p:spPr>
          <a:xfrm>
            <a:off x="76200" y="836613"/>
            <a:ext cx="7772400" cy="5259387"/>
          </a:xfrm>
        </p:spPr>
        <p:txBody>
          <a:bodyPr/>
          <a:lstStyle/>
          <a:p>
            <a:pPr eaLnBrk="1" hangingPunct="1">
              <a:buFontTx/>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dirty="0" smtClean="0">
                <a:latin typeface="Arial Unicode MS" pitchFamily="34" charset="-122"/>
                <a:ea typeface="Arial Unicode MS" pitchFamily="34" charset="-122"/>
                <a:cs typeface="Arial Unicode MS" pitchFamily="34" charset="-122"/>
              </a:rPr>
              <a:t>15</a:t>
            </a:r>
          </a:p>
          <a:p>
            <a:pPr eaLnBrk="1" hangingPunct="1">
              <a:buFontTx/>
              <a:buNone/>
            </a:pPr>
            <a:r>
              <a:rPr lang="en-US" altLang="zh-CN" sz="2800" dirty="0" smtClean="0">
                <a:latin typeface="Arial Unicode MS" pitchFamily="34" charset="-122"/>
                <a:ea typeface="Arial Unicode MS" pitchFamily="34" charset="-122"/>
                <a:cs typeface="Arial Unicode MS" pitchFamily="34" charset="-122"/>
              </a:rPr>
              <a:t>adjust ------to change something slightly, especially to make it more correct, effective, or suitable</a:t>
            </a:r>
            <a:r>
              <a:rPr lang="zh-CN" altLang="en-US" sz="2800" dirty="0" smtClean="0">
                <a:latin typeface="Arial Unicode MS" pitchFamily="34" charset="-122"/>
                <a:ea typeface="Arial Unicode MS" pitchFamily="34" charset="-122"/>
                <a:cs typeface="Arial Unicode MS" pitchFamily="34" charset="-122"/>
              </a:rPr>
              <a:t> </a:t>
            </a:r>
          </a:p>
          <a:p>
            <a:pPr lvl="0" eaLnBrk="1" hangingPunct="1">
              <a:buNone/>
            </a:pPr>
            <a:r>
              <a:rPr lang="en-US" altLang="zh-CN" sz="2800" dirty="0" smtClean="0">
                <a:latin typeface="Arial Unicode MS" pitchFamily="34" charset="-122"/>
                <a:ea typeface="Arial Unicode MS" pitchFamily="34" charset="-122"/>
                <a:cs typeface="Arial Unicode MS" pitchFamily="34" charset="-122"/>
              </a:rPr>
              <a:t>e.g. </a:t>
            </a:r>
            <a:r>
              <a:rPr kumimoji="1" lang="en-US" altLang="zh-CN"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To attract investors, Panama has adjusted its tax and </a:t>
            </a:r>
            <a:r>
              <a:rPr kumimoji="1" lang="en-US" altLang="zh-CN" sz="2800" kern="0" dirty="0" err="1">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labour</a:t>
            </a:r>
            <a:r>
              <a:rPr kumimoji="1" lang="en-US" altLang="zh-CN"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 laws.</a:t>
            </a:r>
          </a:p>
          <a:p>
            <a:pPr lvl="0" eaLnBrk="1" hangingPunct="1">
              <a:buNone/>
            </a:pPr>
            <a:r>
              <a:rPr kumimoji="1" lang="en-US" altLang="zh-CN"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kumimoji="1" lang="zh-CN" altLang="en-US"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为了吸引投资者，巴拿马已经调整了其税务及劳动法规。</a:t>
            </a:r>
            <a:endParaRPr kumimoji="1" lang="zh-CN" altLang="en-US" kern="0" dirty="0">
              <a:solidFill>
                <a:srgbClr val="000000"/>
              </a:solidFill>
              <a:latin typeface="宋体"/>
              <a:ea typeface="宋体"/>
            </a:endParaRPr>
          </a:p>
          <a:p>
            <a:pPr eaLnBrk="1" hangingPunct="1">
              <a:buFontTx/>
              <a:buNone/>
            </a:pPr>
            <a:endParaRPr lang="zh-CN" altLang="en-US" dirty="0"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p:nvPr>
        </p:nvSpPr>
        <p:spPr>
          <a:xfrm>
            <a:off x="0" y="260350"/>
            <a:ext cx="7772400" cy="1143000"/>
          </a:xfrm>
        </p:spPr>
        <p:txBody>
          <a:bodyPr/>
          <a:lstStyle/>
          <a:p>
            <a:pPr eaLnBrk="1" hangingPunct="1"/>
            <a:endParaRPr lang="zh-CN" altLang="en-US" smtClean="0"/>
          </a:p>
        </p:txBody>
      </p:sp>
      <p:sp>
        <p:nvSpPr>
          <p:cNvPr id="49155" name="内容占位符 2"/>
          <p:cNvSpPr>
            <a:spLocks noGrp="1"/>
          </p:cNvSpPr>
          <p:nvPr>
            <p:ph idx="1"/>
          </p:nvPr>
        </p:nvSpPr>
        <p:spPr>
          <a:xfrm>
            <a:off x="0" y="1484313"/>
            <a:ext cx="7772400" cy="4114800"/>
          </a:xfrm>
        </p:spPr>
        <p:txBody>
          <a:bodyPr/>
          <a:lstStyle/>
          <a:p>
            <a:pPr eaLnBrk="1" hangingPunct="1">
              <a:lnSpc>
                <a:spcPct val="90000"/>
              </a:lnSpc>
              <a:buFontTx/>
              <a:buNone/>
            </a:pPr>
            <a:r>
              <a:rPr lang="zh-CN" altLang="en-US" sz="2800" smtClean="0">
                <a:latin typeface="Arial Unicode MS" pitchFamily="34" charset="-122"/>
                <a:ea typeface="Arial Unicode MS" pitchFamily="34" charset="-122"/>
                <a:cs typeface="Arial Unicode MS" pitchFamily="34" charset="-122"/>
              </a:rPr>
              <a:t>   As a consequence, you would expect investment prices to adjust almost instantaneously to new information, because a large number of the market participants will evaluate the new information as soon as possible in an effort to find more profitable investments.</a:t>
            </a:r>
          </a:p>
          <a:p>
            <a:pPr eaLnBrk="1" hangingPunct="1">
              <a:lnSpc>
                <a:spcPct val="90000"/>
              </a:lnSpc>
              <a:buFontTx/>
              <a:buNone/>
            </a:pP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90000"/>
              </a:lnSpc>
              <a:buFontTx/>
              <a:buNone/>
            </a:pPr>
            <a:r>
              <a:rPr lang="zh-CN" altLang="en-US" sz="2800" smtClean="0">
                <a:latin typeface="Arial Unicode MS" pitchFamily="34" charset="-122"/>
                <a:ea typeface="Arial Unicode MS" pitchFamily="34" charset="-122"/>
                <a:cs typeface="Arial Unicode MS" pitchFamily="34" charset="-122"/>
              </a:rPr>
              <a:t>    结果, 我们期待新投资价格随新信息瞬时调整，原因是大量的市场参与者会尽可能快地评估新信息以便努力发现更有利可图的投资。</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50179" name="内容占位符 2"/>
          <p:cNvSpPr>
            <a:spLocks noGrp="1"/>
          </p:cNvSpPr>
          <p:nvPr>
            <p:ph idx="1"/>
          </p:nvPr>
        </p:nvSpPr>
        <p:spPr>
          <a:xfrm>
            <a:off x="0" y="1268413"/>
            <a:ext cx="7772400" cy="5259387"/>
          </a:xfrm>
        </p:spPr>
        <p:txBody>
          <a:bodyPr/>
          <a:lstStyle/>
          <a:p>
            <a:pPr eaLnBrk="1" hangingPunct="1">
              <a:lnSpc>
                <a:spcPct val="90000"/>
              </a:lnSpc>
              <a:buFontTx/>
              <a:buNone/>
            </a:pPr>
            <a:r>
              <a:rPr lang="en-US" altLang="zh-CN" b="1" smtClean="0">
                <a:latin typeface="Arial Unicode MS" pitchFamily="34" charset="-122"/>
                <a:ea typeface="Arial Unicode MS" pitchFamily="34" charset="-122"/>
                <a:cs typeface="Arial Unicode MS" pitchFamily="34" charset="-122"/>
              </a:rPr>
              <a:t>Paragraph 16</a:t>
            </a:r>
            <a:r>
              <a:rPr lang="zh-CN" altLang="en-US" b="1" smtClean="0">
                <a:latin typeface="Arial Unicode MS" pitchFamily="34" charset="-122"/>
                <a:ea typeface="Arial Unicode MS" pitchFamily="34" charset="-122"/>
                <a:cs typeface="Arial Unicode MS" pitchFamily="34" charset="-122"/>
              </a:rPr>
              <a:t>，</a:t>
            </a:r>
            <a:r>
              <a:rPr lang="en-US" altLang="zh-CN" b="1" smtClean="0">
                <a:latin typeface="Arial Unicode MS" pitchFamily="34" charset="-122"/>
                <a:ea typeface="Arial Unicode MS" pitchFamily="34" charset="-122"/>
                <a:cs typeface="Arial Unicode MS" pitchFamily="34" charset="-122"/>
              </a:rPr>
              <a:t>17</a:t>
            </a:r>
          </a:p>
          <a:p>
            <a:pPr eaLnBrk="1" hangingPunct="1">
              <a:lnSpc>
                <a:spcPct val="90000"/>
              </a:lnSpc>
              <a:buFontTx/>
              <a:buNone/>
            </a:pPr>
            <a:r>
              <a:rPr lang="zh-CN" altLang="en-US" sz="2800" smtClean="0">
                <a:latin typeface="Arial Unicode MS" pitchFamily="34" charset="-122"/>
                <a:ea typeface="Arial Unicode MS" pitchFamily="34" charset="-122"/>
                <a:cs typeface="Arial Unicode MS" pitchFamily="34" charset="-122"/>
              </a:rPr>
              <a:t>   Therefore, information about recent, or past, trends in investment prices is of no use in selecting investments – the fact that an investment has risen for the past three days, for example, gives us no clues as to what it will do today or tomorrow.</a:t>
            </a:r>
          </a:p>
          <a:p>
            <a:pPr eaLnBrk="1" hangingPunct="1">
              <a:lnSpc>
                <a:spcPct val="90000"/>
              </a:lnSpc>
              <a:buFontTx/>
              <a:buNone/>
            </a:pPr>
            <a:endParaRPr lang="zh-CN" altLang="en-US" sz="2800" smtClean="0">
              <a:latin typeface="Arial Unicode MS" pitchFamily="34" charset="-122"/>
              <a:ea typeface="Arial Unicode MS" pitchFamily="34" charset="-122"/>
              <a:cs typeface="Arial Unicode MS" pitchFamily="34" charset="-122"/>
            </a:endParaRPr>
          </a:p>
          <a:p>
            <a:pPr eaLnBrk="1" hangingPunct="1">
              <a:lnSpc>
                <a:spcPct val="90000"/>
              </a:lnSpc>
              <a:buFontTx/>
              <a:buNone/>
            </a:pPr>
            <a:r>
              <a:rPr lang="zh-CN" altLang="en-US" sz="2800" smtClean="0">
                <a:latin typeface="Arial Unicode MS" pitchFamily="34" charset="-122"/>
                <a:ea typeface="Arial Unicode MS" pitchFamily="34" charset="-122"/>
                <a:cs typeface="Arial Unicode MS" pitchFamily="34" charset="-122"/>
              </a:rPr>
              <a:t>   因此, 投资价格过去或者最新的趋势信息对选择投资品没有用处。例如，一种投资品过去三天的投资增长并不能告诉我们今日或明日的情况。</a:t>
            </a:r>
          </a:p>
          <a:p>
            <a:pPr eaLnBrk="1" hangingPunct="1">
              <a:buFontTx/>
              <a:buNone/>
            </a:pPr>
            <a:endParaRPr lang="en-US" altLang="zh-CN" smtClean="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51203" name="内容占位符 2"/>
          <p:cNvSpPr>
            <a:spLocks noGrp="1"/>
          </p:cNvSpPr>
          <p:nvPr>
            <p:ph idx="1"/>
          </p:nvPr>
        </p:nvSpPr>
        <p:spPr>
          <a:xfrm>
            <a:off x="0" y="1268413"/>
            <a:ext cx="7772400" cy="5259387"/>
          </a:xfrm>
        </p:spPr>
        <p:txBody>
          <a:bodyPr/>
          <a:lstStyle/>
          <a:p>
            <a:pPr eaLnBrk="1" hangingPunct="1">
              <a:lnSpc>
                <a:spcPct val="90000"/>
              </a:lnSpc>
              <a:buFontTx/>
              <a:buNone/>
            </a:pPr>
            <a:r>
              <a:rPr lang="en-US" altLang="zh-CN" b="1" dirty="0" smtClean="0">
                <a:latin typeface="Arial Unicode MS" pitchFamily="34" charset="-122"/>
                <a:ea typeface="Arial Unicode MS" pitchFamily="34" charset="-122"/>
                <a:cs typeface="Arial Unicode MS" pitchFamily="34" charset="-122"/>
              </a:rPr>
              <a:t>Paragraph 18</a:t>
            </a:r>
          </a:p>
          <a:p>
            <a:pPr eaLnBrk="1" hangingPunct="1">
              <a:lnSpc>
                <a:spcPct val="90000"/>
              </a:lnSpc>
              <a:buFontTx/>
              <a:buNone/>
            </a:pPr>
            <a:r>
              <a:rPr lang="en-US" altLang="zh-CN" sz="2800" dirty="0" smtClean="0">
                <a:latin typeface="Arial Unicode MS" pitchFamily="34" charset="-122"/>
                <a:ea typeface="Arial Unicode MS" pitchFamily="34" charset="-122"/>
                <a:cs typeface="Arial Unicode MS" pitchFamily="34" charset="-122"/>
              </a:rPr>
              <a:t>scrutinize ------ to examine something very carefully in order to discover information</a:t>
            </a:r>
          </a:p>
          <a:p>
            <a:pPr lvl="0" eaLnBrk="1" hangingPunct="1">
              <a:lnSpc>
                <a:spcPct val="90000"/>
              </a:lnSpc>
              <a:buNone/>
            </a:pPr>
            <a:r>
              <a:rPr lang="en-US" altLang="zh-CN" sz="2800" dirty="0" smtClean="0">
                <a:latin typeface="Arial Unicode MS" pitchFamily="34" charset="-122"/>
                <a:ea typeface="Arial Unicode MS" pitchFamily="34" charset="-122"/>
                <a:cs typeface="Arial Unicode MS" pitchFamily="34" charset="-122"/>
              </a:rPr>
              <a:t>e.g. </a:t>
            </a:r>
            <a:r>
              <a:rPr kumimoji="1" lang="en-US" altLang="zh-CN"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The report could reignite debate over the influence of Wall Street; it says regulators “lacked the political will” to scrutinize and hold accountable the institutions they were supposed to oversee. </a:t>
            </a:r>
          </a:p>
          <a:p>
            <a:pPr lvl="0" eaLnBrk="1" hangingPunct="1">
              <a:lnSpc>
                <a:spcPct val="90000"/>
              </a:lnSpc>
              <a:buNone/>
            </a:pPr>
            <a:r>
              <a:rPr kumimoji="1" lang="zh-CN" altLang="en-US"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    这一报告牵引了对于华尔街影响的讨论，它提出监管机构“缺乏政治意愿”来审议和追究他们应该监督的机构。</a:t>
            </a:r>
            <a:endParaRPr kumimoji="1" lang="en-US" altLang="zh-CN"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pPr eaLnBrk="1" hangingPunct="1"/>
            <a:r>
              <a:rPr lang="en-US" altLang="zh-CN" dirty="0" smtClean="0">
                <a:latin typeface="Arial Unicode MS" pitchFamily="34" charset="-122"/>
                <a:ea typeface="Arial Unicode MS" pitchFamily="34" charset="-122"/>
                <a:cs typeface="Arial Unicode MS" pitchFamily="34" charset="-122"/>
              </a:rPr>
              <a:t>Skimming</a:t>
            </a:r>
            <a:endParaRPr lang="zh-CN" altLang="en-US" dirty="0" smtClean="0">
              <a:latin typeface="Arial Unicode MS" pitchFamily="34" charset="-122"/>
              <a:ea typeface="Arial Unicode MS" pitchFamily="34" charset="-122"/>
              <a:cs typeface="Arial Unicode MS" pitchFamily="34" charset="-122"/>
            </a:endParaRPr>
          </a:p>
        </p:txBody>
      </p:sp>
      <p:sp>
        <p:nvSpPr>
          <p:cNvPr id="6147" name="内容占位符 2"/>
          <p:cNvSpPr>
            <a:spLocks noGrp="1"/>
          </p:cNvSpPr>
          <p:nvPr>
            <p:ph idx="1"/>
          </p:nvPr>
        </p:nvSpPr>
        <p:spPr>
          <a:xfrm>
            <a:off x="0" y="1773238"/>
            <a:ext cx="7772400" cy="4251325"/>
          </a:xfrm>
        </p:spPr>
        <p:txBody>
          <a:bodyPr/>
          <a:lstStyle/>
          <a:p>
            <a:pPr eaLnBrk="1" hangingPunct="1">
              <a:buFontTx/>
              <a:buNone/>
            </a:pPr>
            <a:r>
              <a:rPr lang="en-US" altLang="zh-CN" sz="2800" smtClean="0">
                <a:latin typeface="Arial Unicode MS" pitchFamily="34" charset="-122"/>
                <a:ea typeface="Arial Unicode MS" pitchFamily="34" charset="-122"/>
                <a:cs typeface="Arial Unicode MS" pitchFamily="34" charset="-122"/>
              </a:rPr>
              <a:t>1. </a:t>
            </a:r>
            <a:r>
              <a:rPr lang="zh-CN" altLang="zh-CN" sz="2800" smtClean="0">
                <a:latin typeface="Arial Unicode MS" pitchFamily="34" charset="-122"/>
                <a:ea typeface="Arial Unicode MS" pitchFamily="34" charset="-122"/>
                <a:cs typeface="Arial Unicode MS" pitchFamily="34" charset="-122"/>
              </a:rPr>
              <a:t>What do we generally mean when we speak of market efficiency?</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When we speak of market efficiency, we generally mean either economic efficiency or informational efficiency.</a:t>
            </a:r>
            <a:endParaRPr lang="zh-CN" altLang="en-US" sz="280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p:cNvSpPr>
            <a:spLocks noGrp="1"/>
          </p:cNvSpPr>
          <p:nvPr>
            <p:ph type="title"/>
          </p:nvPr>
        </p:nvSpPr>
        <p:spPr/>
        <p:txBody>
          <a:bodyPr/>
          <a:lstStyle/>
          <a:p>
            <a:pPr eaLnBrk="1" hangingPunct="1"/>
            <a:endParaRPr lang="zh-CN" altLang="en-US" smtClean="0"/>
          </a:p>
        </p:txBody>
      </p:sp>
      <p:sp>
        <p:nvSpPr>
          <p:cNvPr id="52227" name="内容占位符 2"/>
          <p:cNvSpPr>
            <a:spLocks noGrp="1"/>
          </p:cNvSpPr>
          <p:nvPr>
            <p:ph idx="1"/>
          </p:nvPr>
        </p:nvSpPr>
        <p:spPr/>
        <p:txBody>
          <a:bodyPr/>
          <a:lstStyle/>
          <a:p>
            <a:pPr eaLnBrk="1" hangingPunct="1">
              <a:lnSpc>
                <a:spcPct val="90000"/>
              </a:lnSpc>
              <a:buFontTx/>
              <a:buNone/>
            </a:pPr>
            <a:r>
              <a:rPr lang="en-US" altLang="zh-CN" b="1" smtClean="0">
                <a:latin typeface="Arial Unicode MS" pitchFamily="34" charset="-122"/>
                <a:ea typeface="Arial Unicode MS" pitchFamily="34" charset="-122"/>
                <a:cs typeface="Arial Unicode MS" pitchFamily="34" charset="-122"/>
              </a:rPr>
              <a:t>Paragraph 23</a:t>
            </a:r>
          </a:p>
          <a:p>
            <a:pPr eaLnBrk="1" hangingPunct="1">
              <a:lnSpc>
                <a:spcPct val="90000"/>
              </a:lnSpc>
              <a:buFontTx/>
              <a:buNone/>
            </a:pPr>
            <a:r>
              <a:rPr lang="en-US" altLang="zh-CN" sz="2800" smtClean="0">
                <a:latin typeface="Arial Unicode MS" pitchFamily="34" charset="-122"/>
                <a:ea typeface="Arial Unicode MS" pitchFamily="34" charset="-122"/>
                <a:cs typeface="Arial Unicode MS" pitchFamily="34" charset="-122"/>
              </a:rPr>
              <a:t>dub ------ to give something or someone a particular name, especially describing what you think of them</a:t>
            </a:r>
          </a:p>
          <a:p>
            <a:pPr eaLnBrk="1" hangingPunct="1">
              <a:lnSpc>
                <a:spcPct val="90000"/>
              </a:lnSpc>
              <a:buFontTx/>
              <a:buNone/>
            </a:pPr>
            <a:r>
              <a:rPr lang="en-US" altLang="zh-CN" sz="2800" smtClean="0">
                <a:latin typeface="Arial Unicode MS" pitchFamily="34" charset="-122"/>
                <a:ea typeface="Arial Unicode MS" pitchFamily="34" charset="-122"/>
                <a:cs typeface="Arial Unicode MS" pitchFamily="34" charset="-122"/>
              </a:rPr>
              <a:t>e.g. She was dubbed by the newspapers 'The Angel of Death'. </a:t>
            </a:r>
          </a:p>
          <a:p>
            <a:pPr eaLnBrk="1" hangingPunct="1">
              <a:lnSpc>
                <a:spcPct val="90000"/>
              </a:lnSpc>
              <a:buFontTx/>
              <a:buNone/>
            </a:pPr>
            <a:r>
              <a:rPr lang="zh-CN" altLang="en-US" sz="2800" smtClean="0">
                <a:latin typeface="Arial Unicode MS" pitchFamily="34" charset="-122"/>
                <a:ea typeface="Arial Unicode MS" pitchFamily="34" charset="-122"/>
                <a:cs typeface="Arial Unicode MS" pitchFamily="34" charset="-122"/>
              </a:rPr>
              <a:t>    她被报纸称为“死亡天使”。</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53251" name="内容占位符 2"/>
          <p:cNvSpPr>
            <a:spLocks noGrp="1"/>
          </p:cNvSpPr>
          <p:nvPr>
            <p:ph idx="1"/>
          </p:nvPr>
        </p:nvSpPr>
        <p:spPr>
          <a:xfrm>
            <a:off x="76200" y="836613"/>
            <a:ext cx="7772400" cy="5259387"/>
          </a:xfrm>
        </p:spPr>
        <p:txBody>
          <a:bodyPr/>
          <a:lstStyle/>
          <a:p>
            <a:pPr eaLnBrk="1" hangingPunct="1">
              <a:buFontTx/>
              <a:buNone/>
            </a:pPr>
            <a:endParaRPr lang="en-US" altLang="zh-CN" smtClean="0"/>
          </a:p>
          <a:p>
            <a:pPr eaLnBrk="1" hangingPunct="1">
              <a:lnSpc>
                <a:spcPct val="90000"/>
              </a:lnSpc>
              <a:buFontTx/>
              <a:buNone/>
            </a:pPr>
            <a:r>
              <a:rPr lang="en-US" altLang="zh-CN" b="1" smtClean="0">
                <a:latin typeface="Arial Unicode MS" pitchFamily="34" charset="-122"/>
                <a:ea typeface="Arial Unicode MS" pitchFamily="34" charset="-122"/>
                <a:cs typeface="Arial Unicode MS" pitchFamily="34" charset="-122"/>
              </a:rPr>
              <a:t>Paragraph 26</a:t>
            </a:r>
          </a:p>
          <a:p>
            <a:pPr eaLnBrk="1" hangingPunct="1">
              <a:lnSpc>
                <a:spcPct val="90000"/>
              </a:lnSpc>
              <a:buFontTx/>
              <a:buNone/>
            </a:pPr>
            <a:r>
              <a:rPr lang="en-US" altLang="zh-CN" sz="2800" smtClean="0">
                <a:latin typeface="Arial Unicode MS" pitchFamily="34" charset="-122"/>
                <a:ea typeface="Arial Unicode MS" pitchFamily="34" charset="-122"/>
                <a:cs typeface="Arial Unicode MS" pitchFamily="34" charset="-122"/>
              </a:rPr>
              <a:t>proceeds ------ the amount of money received from a particular event or activity or when something is sold</a:t>
            </a:r>
          </a:p>
          <a:p>
            <a:pPr eaLnBrk="1" hangingPunct="1">
              <a:lnSpc>
                <a:spcPct val="90000"/>
              </a:lnSpc>
              <a:buFontTx/>
              <a:buNone/>
            </a:pPr>
            <a:r>
              <a:rPr lang="en-US" altLang="zh-CN" sz="2800" smtClean="0">
                <a:latin typeface="Arial Unicode MS" pitchFamily="34" charset="-122"/>
                <a:ea typeface="Arial Unicode MS" pitchFamily="34" charset="-122"/>
                <a:cs typeface="Arial Unicode MS" pitchFamily="34" charset="-122"/>
              </a:rPr>
              <a:t>e.g. The proceeds of today's festival will go to several local charities. </a:t>
            </a:r>
          </a:p>
          <a:p>
            <a:pPr eaLnBrk="1" hangingPunct="1">
              <a:lnSpc>
                <a:spcPct val="90000"/>
              </a:lnSpc>
              <a:buFontTx/>
              <a:buNone/>
            </a:pPr>
            <a:r>
              <a:rPr lang="zh-CN" altLang="en-US" sz="2800" smtClean="0">
                <a:latin typeface="Arial Unicode MS" pitchFamily="34" charset="-122"/>
                <a:ea typeface="Arial Unicode MS" pitchFamily="34" charset="-122"/>
                <a:cs typeface="Arial Unicode MS" pitchFamily="34" charset="-122"/>
              </a:rPr>
              <a:t>   今天活动的收入将捐给当地的几家慈善机构。</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p:cNvSpPr>
            <a:spLocks noGrp="1"/>
          </p:cNvSpPr>
          <p:nvPr>
            <p:ph type="title"/>
          </p:nvPr>
        </p:nvSpPr>
        <p:spPr>
          <a:xfrm>
            <a:off x="76200" y="609600"/>
            <a:ext cx="7772400" cy="82550"/>
          </a:xfrm>
        </p:spPr>
        <p:txBody>
          <a:bodyPr/>
          <a:lstStyle/>
          <a:p>
            <a:pPr eaLnBrk="1" hangingPunct="1"/>
            <a:endParaRPr lang="zh-CN" altLang="en-US" smtClean="0"/>
          </a:p>
        </p:txBody>
      </p:sp>
      <p:sp>
        <p:nvSpPr>
          <p:cNvPr id="54275" name="内容占位符 2"/>
          <p:cNvSpPr>
            <a:spLocks noGrp="1"/>
          </p:cNvSpPr>
          <p:nvPr>
            <p:ph idx="1"/>
          </p:nvPr>
        </p:nvSpPr>
        <p:spPr>
          <a:xfrm>
            <a:off x="0" y="1600200"/>
            <a:ext cx="7772400" cy="5257800"/>
          </a:xfrm>
        </p:spPr>
        <p:txBody>
          <a:bodyPr/>
          <a:lstStyle/>
          <a:p>
            <a:pPr eaLnBrk="1" hangingPunct="1">
              <a:lnSpc>
                <a:spcPct val="90000"/>
              </a:lnSpc>
              <a:buFontTx/>
              <a:buNone/>
            </a:pPr>
            <a:r>
              <a:rPr lang="en-US" altLang="zh-CN" b="1" dirty="0" smtClean="0">
                <a:latin typeface="Arial Unicode MS" pitchFamily="34" charset="-122"/>
                <a:ea typeface="Arial Unicode MS" pitchFamily="34" charset="-122"/>
                <a:cs typeface="Arial Unicode MS" pitchFamily="34" charset="-122"/>
              </a:rPr>
              <a:t>Paragraph 27</a:t>
            </a:r>
          </a:p>
          <a:p>
            <a:pPr eaLnBrk="1" hangingPunct="1">
              <a:lnSpc>
                <a:spcPct val="90000"/>
              </a:lnSpc>
              <a:buFontTx/>
              <a:buNone/>
            </a:pPr>
            <a:r>
              <a:rPr lang="en-US" altLang="zh-CN" sz="2800" dirty="0" smtClean="0">
                <a:latin typeface="Arial Unicode MS" pitchFamily="34" charset="-122"/>
                <a:ea typeface="Arial Unicode MS" pitchFamily="34" charset="-122"/>
                <a:cs typeface="Arial Unicode MS" pitchFamily="34" charset="-122"/>
              </a:rPr>
              <a:t>call option ------ an agreement that gives an investor the right to buy a particular number of shares, or other financial assets, at a fixed price and before a fixed date: </a:t>
            </a:r>
          </a:p>
          <a:p>
            <a:pPr lvl="0" eaLnBrk="1" hangingPunct="1">
              <a:lnSpc>
                <a:spcPct val="90000"/>
              </a:lnSpc>
              <a:buNone/>
            </a:pPr>
            <a:r>
              <a:rPr lang="en-US" altLang="zh-CN" sz="2800" dirty="0" smtClean="0">
                <a:latin typeface="Arial Unicode MS" pitchFamily="34" charset="-122"/>
                <a:ea typeface="Arial Unicode MS" pitchFamily="34" charset="-122"/>
                <a:cs typeface="Arial Unicode MS" pitchFamily="34" charset="-122"/>
              </a:rPr>
              <a:t>e.g. If you wish to exercise your call option, call your broker and he or she will make the necessary arrangements.</a:t>
            </a:r>
            <a:br>
              <a:rPr lang="en-US" altLang="zh-CN" sz="2800" dirty="0" smtClean="0">
                <a:latin typeface="Arial Unicode MS" pitchFamily="34" charset="-122"/>
                <a:ea typeface="Arial Unicode MS" pitchFamily="34" charset="-122"/>
                <a:cs typeface="Arial Unicode MS" pitchFamily="34" charset="-122"/>
              </a:rPr>
            </a:br>
            <a:r>
              <a:rPr kumimoji="1" lang="zh-CN" altLang="en-US" sz="2800" kern="0" dirty="0">
                <a:solidFill>
                  <a:srgbClr val="434343"/>
                </a:solidFill>
                <a:latin typeface="Arial" panose="020B0604020202020204" pitchFamily="34" charset="0"/>
                <a:ea typeface="宋体"/>
              </a:rPr>
              <a:t>如果你希望行使你的看涨期权，打电话给你的经纪人，他或她将作出必要的安排。</a:t>
            </a:r>
            <a:endParaRPr kumimoji="1" lang="en-US" altLang="zh-CN"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eaLnBrk="1" hangingPunct="1">
              <a:lnSpc>
                <a:spcPct val="90000"/>
              </a:lnSpc>
              <a:buFontTx/>
              <a:buNone/>
            </a:pPr>
            <a:endParaRPr lang="zh-CN" altLang="en-US"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p:cNvSpPr>
          <p:nvPr>
            <p:ph type="title"/>
          </p:nvPr>
        </p:nvSpPr>
        <p:spPr/>
        <p:txBody>
          <a:bodyPr/>
          <a:lstStyle/>
          <a:p>
            <a:pPr eaLnBrk="1" hangingPunct="1"/>
            <a:endParaRPr lang="zh-CN" altLang="en-US" smtClean="0"/>
          </a:p>
        </p:txBody>
      </p:sp>
      <p:sp>
        <p:nvSpPr>
          <p:cNvPr id="55299" name="内容占位符 2"/>
          <p:cNvSpPr>
            <a:spLocks noGrp="1"/>
          </p:cNvSpPr>
          <p:nvPr>
            <p:ph idx="1"/>
          </p:nvPr>
        </p:nvSpPr>
        <p:spPr/>
        <p:txBody>
          <a:bodyPr/>
          <a:lstStyle/>
          <a:p>
            <a:pPr eaLnBrk="1" hangingPunct="1">
              <a:lnSpc>
                <a:spcPct val="90000"/>
              </a:lnSpc>
              <a:buFontTx/>
              <a:buNone/>
            </a:pPr>
            <a:r>
              <a:rPr lang="en-US" altLang="zh-CN" b="1" smtClean="0">
                <a:latin typeface="Arial Unicode MS" pitchFamily="34" charset="-122"/>
                <a:ea typeface="Arial Unicode MS" pitchFamily="34" charset="-122"/>
                <a:cs typeface="Arial Unicode MS" pitchFamily="34" charset="-122"/>
              </a:rPr>
              <a:t>Paragraph 28</a:t>
            </a:r>
          </a:p>
          <a:p>
            <a:pPr eaLnBrk="1" hangingPunct="1">
              <a:lnSpc>
                <a:spcPct val="90000"/>
              </a:lnSpc>
              <a:buFontTx/>
              <a:buNone/>
            </a:pPr>
            <a:r>
              <a:rPr lang="en-US" altLang="zh-CN" sz="2800" smtClean="0">
                <a:latin typeface="Arial Unicode MS" pitchFamily="34" charset="-122"/>
                <a:ea typeface="Arial Unicode MS" pitchFamily="34" charset="-122"/>
                <a:cs typeface="Arial Unicode MS" pitchFamily="34" charset="-122"/>
              </a:rPr>
              <a:t>speculate ------ to guess possible answers to a question when you do not have enough information to be certain</a:t>
            </a:r>
          </a:p>
          <a:p>
            <a:pPr eaLnBrk="1" hangingPunct="1">
              <a:lnSpc>
                <a:spcPct val="90000"/>
              </a:lnSpc>
              <a:buFontTx/>
              <a:buNone/>
            </a:pPr>
            <a:r>
              <a:rPr lang="zh-CN" altLang="en-US" sz="2800" smtClean="0">
                <a:latin typeface="Arial Unicode MS" pitchFamily="34" charset="-122"/>
                <a:ea typeface="Arial Unicode MS" pitchFamily="34" charset="-122"/>
                <a:cs typeface="Arial Unicode MS" pitchFamily="34" charset="-122"/>
              </a:rPr>
              <a:t> </a:t>
            </a:r>
            <a:r>
              <a:rPr lang="en-US" altLang="zh-CN" sz="2800" smtClean="0">
                <a:latin typeface="Arial Unicode MS" pitchFamily="34" charset="-122"/>
                <a:ea typeface="Arial Unicode MS" pitchFamily="34" charset="-122"/>
                <a:cs typeface="Arial Unicode MS" pitchFamily="34" charset="-122"/>
              </a:rPr>
              <a:t>e.g. Journalists are speculating about whether interest rates will be cut. </a:t>
            </a:r>
          </a:p>
          <a:p>
            <a:pPr eaLnBrk="1" hangingPunct="1">
              <a:lnSpc>
                <a:spcPct val="90000"/>
              </a:lnSpc>
              <a:buFontTx/>
              <a:buNone/>
            </a:pPr>
            <a:r>
              <a:rPr lang="zh-CN" altLang="en-US" sz="2800" smtClean="0">
                <a:latin typeface="Arial Unicode MS" pitchFamily="34" charset="-122"/>
                <a:ea typeface="Arial Unicode MS" pitchFamily="34" charset="-122"/>
                <a:cs typeface="Arial Unicode MS" pitchFamily="34" charset="-122"/>
              </a:rPr>
              <a:t>        记者们在猜测是否会降息。</a:t>
            </a:r>
            <a:endParaRPr lang="zh-CN" altLang="en-US" sz="2800" smtClean="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p:cNvSpPr>
            <a:spLocks noGrp="1"/>
          </p:cNvSpPr>
          <p:nvPr>
            <p:ph type="title"/>
          </p:nvPr>
        </p:nvSpPr>
        <p:spPr/>
        <p:txBody>
          <a:bodyPr/>
          <a:lstStyle/>
          <a:p>
            <a:pPr eaLnBrk="1" hangingPunct="1"/>
            <a:endParaRPr lang="zh-CN" altLang="en-US" smtClean="0"/>
          </a:p>
        </p:txBody>
      </p:sp>
      <p:sp>
        <p:nvSpPr>
          <p:cNvPr id="56323" name="内容占位符 2"/>
          <p:cNvSpPr>
            <a:spLocks noGrp="1"/>
          </p:cNvSpPr>
          <p:nvPr>
            <p:ph idx="1"/>
          </p:nvPr>
        </p:nvSpPr>
        <p:spPr/>
        <p:txBody>
          <a:bodyPr/>
          <a:lstStyle/>
          <a:p>
            <a:pPr eaLnBrk="1" hangingPunct="1">
              <a:lnSpc>
                <a:spcPct val="90000"/>
              </a:lnSpc>
              <a:buFontTx/>
              <a:buNone/>
            </a:pPr>
            <a:r>
              <a:rPr lang="en-US" altLang="zh-CN" sz="2800" dirty="0" smtClean="0">
                <a:latin typeface="Arial Unicode MS" pitchFamily="34" charset="-122"/>
                <a:ea typeface="Arial Unicode MS" pitchFamily="34" charset="-122"/>
                <a:cs typeface="Arial Unicode MS" pitchFamily="34" charset="-122"/>
              </a:rPr>
              <a:t>offset ------ to balance one influence against an opposing influence, so that there is no great difference as a result</a:t>
            </a:r>
          </a:p>
          <a:p>
            <a:pPr lvl="0" eaLnBrk="1" hangingPunct="1">
              <a:lnSpc>
                <a:spcPct val="90000"/>
              </a:lnSpc>
              <a:buNone/>
            </a:pPr>
            <a:r>
              <a:rPr lang="en-US" altLang="zh-CN" sz="2800" dirty="0" smtClean="0">
                <a:latin typeface="Arial Unicode MS" pitchFamily="34" charset="-122"/>
                <a:ea typeface="Arial Unicode MS" pitchFamily="34" charset="-122"/>
                <a:cs typeface="Arial Unicode MS" pitchFamily="34" charset="-122"/>
              </a:rPr>
              <a:t>e.g. </a:t>
            </a:r>
            <a:r>
              <a:rPr kumimoji="1" lang="en-US" altLang="zh-CN"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"To keep prices stable, the Fed must see to it that the quantity of money changes in such a way to offset movements in velocity and output, " he wrote in this newspaper in 2003. </a:t>
            </a:r>
          </a:p>
          <a:p>
            <a:pPr lvl="0" eaLnBrk="1" hangingPunct="1">
              <a:lnSpc>
                <a:spcPct val="90000"/>
              </a:lnSpc>
              <a:buNone/>
            </a:pPr>
            <a:r>
              <a:rPr kumimoji="1" lang="en-US" altLang="zh-CN"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kumimoji="1" lang="zh-CN" altLang="en-US"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为了保持价格稳定，联储必须认识到，对它来说，货币数量的变动必须参照周转率和产出来作出补偿”，他在本报</a:t>
            </a:r>
            <a:r>
              <a:rPr kumimoji="1" lang="en-US" altLang="zh-CN"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2003</a:t>
            </a:r>
            <a:r>
              <a:rPr kumimoji="1" lang="zh-CN" altLang="en-US" sz="2800"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年一篇文章中写道。</a:t>
            </a:r>
            <a:r>
              <a:rPr kumimoji="1" lang="zh-CN" altLang="en-US" kern="0"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 </a:t>
            </a:r>
          </a:p>
          <a:p>
            <a:pPr eaLnBrk="1" hangingPunct="1">
              <a:lnSpc>
                <a:spcPct val="90000"/>
              </a:lnSpc>
              <a:buFontTx/>
              <a:buNone/>
            </a:pPr>
            <a:r>
              <a:rPr lang="zh-CN" altLang="en-US" dirty="0" smtClean="0">
                <a:latin typeface="Arial Unicode MS" pitchFamily="34" charset="-122"/>
                <a:ea typeface="Arial Unicode MS" pitchFamily="34" charset="-122"/>
                <a:cs typeface="Arial Unicode MS" pitchFamily="34" charset="-122"/>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76200" y="609600"/>
            <a:ext cx="7772400" cy="82550"/>
          </a:xfrm>
        </p:spPr>
        <p:txBody>
          <a:bodyPr rtlCol="0">
            <a:normAutofit fontScale="90000"/>
          </a:bodyPr>
          <a:lstStyle/>
          <a:p>
            <a:pPr eaLnBrk="1" fontAlgn="auto" hangingPunct="1">
              <a:spcAft>
                <a:spcPts val="0"/>
              </a:spcAft>
              <a:defRPr/>
            </a:pPr>
            <a:endParaRPr lang="zh-CN" altLang="en-US" smtClean="0"/>
          </a:p>
        </p:txBody>
      </p:sp>
      <p:sp>
        <p:nvSpPr>
          <p:cNvPr id="7171" name="内容占位符 2"/>
          <p:cNvSpPr>
            <a:spLocks noGrp="1"/>
          </p:cNvSpPr>
          <p:nvPr>
            <p:ph idx="1"/>
          </p:nvPr>
        </p:nvSpPr>
        <p:spPr>
          <a:xfrm>
            <a:off x="0" y="1268413"/>
            <a:ext cx="7772400" cy="5259387"/>
          </a:xfrm>
        </p:spPr>
        <p:txBody>
          <a:bodyPr/>
          <a:lstStyle/>
          <a:p>
            <a:pPr eaLnBrk="1" hangingPunct="1">
              <a:lnSpc>
                <a:spcPct val="80000"/>
              </a:lnSpc>
              <a:buFontTx/>
              <a:buNone/>
            </a:pPr>
            <a:r>
              <a:rPr lang="en-US" altLang="zh-CN" sz="2800" smtClean="0">
                <a:latin typeface="Arial Unicode MS" pitchFamily="34" charset="-122"/>
                <a:ea typeface="Arial Unicode MS" pitchFamily="34" charset="-122"/>
                <a:cs typeface="Arial Unicode MS" pitchFamily="34" charset="-122"/>
              </a:rPr>
              <a:t>2. </a:t>
            </a:r>
            <a:r>
              <a:rPr lang="zh-CN" altLang="zh-CN" sz="2800" smtClean="0">
                <a:latin typeface="Arial Unicode MS" pitchFamily="34" charset="-122"/>
                <a:ea typeface="Arial Unicode MS" pitchFamily="34" charset="-122"/>
                <a:cs typeface="Arial Unicode MS" pitchFamily="34" charset="-122"/>
              </a:rPr>
              <a:t>What are the three methods by which funds </a:t>
            </a:r>
            <a:r>
              <a:rPr lang="en-US" altLang="zh-CN" sz="2800" smtClean="0">
                <a:latin typeface="Arial Unicode MS" pitchFamily="34" charset="-122"/>
                <a:ea typeface="Arial Unicode MS" pitchFamily="34" charset="-122"/>
                <a:cs typeface="Arial Unicode MS" pitchFamily="34" charset="-122"/>
              </a:rPr>
              <a:t>  </a:t>
            </a:r>
            <a:r>
              <a:rPr lang="zh-CN" altLang="zh-CN" sz="2800" smtClean="0">
                <a:latin typeface="Arial Unicode MS" pitchFamily="34" charset="-122"/>
                <a:ea typeface="Arial Unicode MS" pitchFamily="34" charset="-122"/>
                <a:cs typeface="Arial Unicode MS" pitchFamily="34" charset="-122"/>
              </a:rPr>
              <a:t>are transferred from savers (lenders) to borrowers?</a:t>
            </a:r>
          </a:p>
          <a:p>
            <a:pPr eaLnBrk="1" hangingPunct="1">
              <a:lnSpc>
                <a:spcPct val="80000"/>
              </a:lnSpc>
              <a:buFontTx/>
              <a:buNone/>
            </a:pPr>
            <a:endParaRPr lang="zh-CN" altLang="zh-CN" sz="2800" smtClean="0">
              <a:latin typeface="Arial Unicode MS" pitchFamily="34" charset="-122"/>
              <a:ea typeface="Arial Unicode MS" pitchFamily="34" charset="-122"/>
              <a:cs typeface="Arial Unicode MS" pitchFamily="34" charset="-122"/>
            </a:endParaRPr>
          </a:p>
          <a:p>
            <a:pPr eaLnBrk="1" hangingPunct="1">
              <a:lnSpc>
                <a:spcPct val="80000"/>
              </a:lnSpc>
              <a:buFontTx/>
              <a:buNone/>
            </a:pPr>
            <a:r>
              <a:rPr lang="zh-CN" altLang="zh-CN" sz="2800" smtClean="0">
                <a:latin typeface="Arial Unicode MS" pitchFamily="34" charset="-122"/>
                <a:ea typeface="Arial Unicode MS" pitchFamily="34" charset="-122"/>
                <a:cs typeface="Arial Unicode MS" pitchFamily="34" charset="-122"/>
              </a:rPr>
              <a:t>    Funds are transferred from savers to those with needs by the three different processes.</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(1) Direct transfers.</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(2) Indirect transfers through investment bankers.</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(3) Indirect transfers through a financial intermediary.</a:t>
            </a:r>
            <a:endParaRPr lang="en-US" altLang="zh-CN" sz="280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0" y="404813"/>
            <a:ext cx="7772400" cy="1143000"/>
          </a:xfrm>
        </p:spPr>
        <p:txBody>
          <a:bodyPr/>
          <a:lstStyle/>
          <a:p>
            <a:pPr eaLnBrk="1" hangingPunct="1"/>
            <a:endParaRPr lang="zh-CN" altLang="en-US" smtClean="0"/>
          </a:p>
        </p:txBody>
      </p:sp>
      <p:sp>
        <p:nvSpPr>
          <p:cNvPr id="3" name="内容占位符 2"/>
          <p:cNvSpPr>
            <a:spLocks noGrp="1"/>
          </p:cNvSpPr>
          <p:nvPr>
            <p:ph idx="1"/>
          </p:nvPr>
        </p:nvSpPr>
        <p:spPr>
          <a:xfrm>
            <a:off x="0" y="1773238"/>
            <a:ext cx="7772400" cy="4114800"/>
          </a:xfrm>
        </p:spPr>
        <p:txBody>
          <a:bodyPr rtlCol="0">
            <a:normAutofit/>
          </a:bodyPr>
          <a:lstStyle/>
          <a:p>
            <a:pPr marL="609600" indent="-609600" eaLnBrk="1" fontAlgn="auto" hangingPunct="1">
              <a:spcAft>
                <a:spcPts val="0"/>
              </a:spcAft>
              <a:buFontTx/>
              <a:buNone/>
              <a:defRPr/>
            </a:pPr>
            <a:r>
              <a:rPr lang="en-US" altLang="zh-CN" sz="2800" dirty="0" smtClean="0">
                <a:latin typeface="Arial Unicode MS" pitchFamily="34" charset="-122"/>
                <a:ea typeface="Arial Unicode MS" pitchFamily="34" charset="-122"/>
                <a:cs typeface="Arial Unicode MS" pitchFamily="34" charset="-122"/>
              </a:rPr>
              <a:t>3. </a:t>
            </a:r>
            <a:r>
              <a:rPr lang="zh-CN" altLang="zh-CN" sz="2800" dirty="0" smtClean="0">
                <a:latin typeface="Arial Unicode MS" pitchFamily="34" charset="-122"/>
                <a:ea typeface="Arial Unicode MS" pitchFamily="34" charset="-122"/>
                <a:cs typeface="Arial Unicode MS" pitchFamily="34" charset="-122"/>
              </a:rPr>
              <a:t>What are the three categories that informational efficiency is classified into?</a:t>
            </a:r>
          </a:p>
          <a:p>
            <a:pPr marL="609600" indent="-609600" eaLnBrk="1" fontAlgn="auto" hangingPunct="1">
              <a:spcAft>
                <a:spcPts val="0"/>
              </a:spcAft>
              <a:buFontTx/>
              <a:buNone/>
              <a:defRPr/>
            </a:pPr>
            <a:endParaRPr lang="zh-CN" altLang="zh-CN" sz="2800" dirty="0" smtClean="0">
              <a:latin typeface="Arial Unicode MS" pitchFamily="34" charset="-122"/>
              <a:ea typeface="Arial Unicode MS" pitchFamily="34" charset="-122"/>
              <a:cs typeface="Arial Unicode MS" pitchFamily="34" charset="-122"/>
            </a:endParaRPr>
          </a:p>
          <a:p>
            <a:pPr marL="609600" indent="-609600" eaLnBrk="1" fontAlgn="auto" hangingPunct="1">
              <a:spcAft>
                <a:spcPts val="0"/>
              </a:spcAft>
              <a:buFontTx/>
              <a:buNone/>
              <a:defRPr/>
            </a:pPr>
            <a:r>
              <a:rPr lang="zh-CN" altLang="zh-CN" sz="2800" dirty="0" smtClean="0">
                <a:latin typeface="Arial Unicode MS" pitchFamily="34" charset="-122"/>
                <a:ea typeface="Arial Unicode MS" pitchFamily="34" charset="-122"/>
                <a:cs typeface="Arial Unicode MS" pitchFamily="34" charset="-122"/>
              </a:rPr>
              <a:t>      Informational efficiency generally is classified into one of the following three categories:</a:t>
            </a:r>
            <a:br>
              <a:rPr lang="zh-CN" altLang="zh-CN" sz="2800" dirty="0" smtClean="0">
                <a:latin typeface="Arial Unicode MS" pitchFamily="34" charset="-122"/>
                <a:ea typeface="Arial Unicode MS" pitchFamily="34" charset="-122"/>
                <a:cs typeface="Arial Unicode MS" pitchFamily="34" charset="-122"/>
              </a:rPr>
            </a:br>
            <a:r>
              <a:rPr lang="zh-CN" altLang="zh-CN" sz="2800" dirty="0" smtClean="0">
                <a:latin typeface="Arial Unicode MS" pitchFamily="34" charset="-122"/>
                <a:ea typeface="Arial Unicode MS" pitchFamily="34" charset="-122"/>
                <a:cs typeface="Arial Unicode MS" pitchFamily="34" charset="-122"/>
              </a:rPr>
              <a:t>(1) Weak-form efficiency</a:t>
            </a:r>
            <a:br>
              <a:rPr lang="zh-CN" altLang="zh-CN" sz="2800" dirty="0" smtClean="0">
                <a:latin typeface="Arial Unicode MS" pitchFamily="34" charset="-122"/>
                <a:ea typeface="Arial Unicode MS" pitchFamily="34" charset="-122"/>
                <a:cs typeface="Arial Unicode MS" pitchFamily="34" charset="-122"/>
              </a:rPr>
            </a:br>
            <a:r>
              <a:rPr lang="zh-CN" altLang="zh-CN" sz="2800" dirty="0" smtClean="0">
                <a:latin typeface="Arial Unicode MS" pitchFamily="34" charset="-122"/>
                <a:ea typeface="Arial Unicode MS" pitchFamily="34" charset="-122"/>
                <a:cs typeface="Arial Unicode MS" pitchFamily="34" charset="-122"/>
              </a:rPr>
              <a:t>(2) Semi-strong-form efficiency</a:t>
            </a:r>
            <a:br>
              <a:rPr lang="zh-CN" altLang="zh-CN" sz="2800" dirty="0" smtClean="0">
                <a:latin typeface="Arial Unicode MS" pitchFamily="34" charset="-122"/>
                <a:ea typeface="Arial Unicode MS" pitchFamily="34" charset="-122"/>
                <a:cs typeface="Arial Unicode MS" pitchFamily="34" charset="-122"/>
              </a:rPr>
            </a:br>
            <a:r>
              <a:rPr lang="zh-CN" altLang="zh-CN" sz="2800" dirty="0" smtClean="0">
                <a:latin typeface="Arial Unicode MS" pitchFamily="34" charset="-122"/>
                <a:ea typeface="Arial Unicode MS" pitchFamily="34" charset="-122"/>
                <a:cs typeface="Arial Unicode MS" pitchFamily="34" charset="-122"/>
              </a:rPr>
              <a:t>(3) Strong-form efficiency</a:t>
            </a:r>
          </a:p>
          <a:p>
            <a:pPr eaLnBrk="1" fontAlgn="auto" hangingPunct="1">
              <a:spcAft>
                <a:spcPts val="0"/>
              </a:spcAft>
              <a:buFontTx/>
              <a:buNone/>
              <a:defRPr/>
            </a:pP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pPr eaLnBrk="1" hangingPunct="1"/>
            <a:endParaRPr lang="zh-CN" altLang="en-US" smtClean="0"/>
          </a:p>
        </p:txBody>
      </p:sp>
      <p:sp>
        <p:nvSpPr>
          <p:cNvPr id="9219" name="内容占位符 2"/>
          <p:cNvSpPr>
            <a:spLocks noGrp="1"/>
          </p:cNvSpPr>
          <p:nvPr>
            <p:ph idx="1"/>
          </p:nvPr>
        </p:nvSpPr>
        <p:spPr/>
        <p:txBody>
          <a:bodyPr/>
          <a:lstStyle/>
          <a:p>
            <a:pPr marL="609600" indent="-609600" eaLnBrk="1" hangingPunct="1">
              <a:lnSpc>
                <a:spcPct val="90000"/>
              </a:lnSpc>
              <a:buFontTx/>
              <a:buNone/>
            </a:pPr>
            <a:r>
              <a:rPr lang="zh-CN" altLang="zh-CN" sz="2800" smtClean="0">
                <a:latin typeface="Arial Unicode MS" pitchFamily="34" charset="-122"/>
                <a:ea typeface="Arial Unicode MS" pitchFamily="34" charset="-122"/>
                <a:cs typeface="Arial Unicode MS" pitchFamily="34" charset="-122"/>
              </a:rPr>
              <a:t>4. </a:t>
            </a:r>
            <a:r>
              <a:rPr lang="en-US" altLang="zh-CN" sz="2800" smtClean="0">
                <a:latin typeface="Arial Unicode MS" pitchFamily="34" charset="-122"/>
                <a:ea typeface="Arial Unicode MS" pitchFamily="34" charset="-122"/>
                <a:cs typeface="Arial Unicode MS" pitchFamily="34" charset="-122"/>
              </a:rPr>
              <a:t>  </a:t>
            </a:r>
            <a:r>
              <a:rPr lang="zh-CN" altLang="zh-CN" sz="2800" smtClean="0">
                <a:latin typeface="Arial Unicode MS" pitchFamily="34" charset="-122"/>
                <a:ea typeface="Arial Unicode MS" pitchFamily="34" charset="-122"/>
                <a:cs typeface="Arial Unicode MS" pitchFamily="34" charset="-122"/>
              </a:rPr>
              <a:t>What are the different types of financial markets?</a:t>
            </a:r>
          </a:p>
          <a:p>
            <a:pPr marL="609600" indent="-609600" eaLnBrk="1" hangingPunct="1">
              <a:lnSpc>
                <a:spcPct val="90000"/>
              </a:lnSpc>
              <a:buFontTx/>
              <a:buNone/>
            </a:pPr>
            <a:endParaRPr lang="zh-CN" altLang="zh-CN" sz="2800" smtClean="0">
              <a:latin typeface="Arial Unicode MS" pitchFamily="34" charset="-122"/>
              <a:ea typeface="Arial Unicode MS" pitchFamily="34" charset="-122"/>
              <a:cs typeface="Arial Unicode MS" pitchFamily="34" charset="-122"/>
            </a:endParaRPr>
          </a:p>
          <a:p>
            <a:pPr marL="609600" indent="-609600" eaLnBrk="1" hangingPunct="1">
              <a:lnSpc>
                <a:spcPct val="90000"/>
              </a:lnSpc>
              <a:buFontTx/>
              <a:buNone/>
            </a:pPr>
            <a:r>
              <a:rPr lang="zh-CN" altLang="zh-CN" sz="2800" smtClean="0">
                <a:latin typeface="Arial Unicode MS" pitchFamily="34" charset="-122"/>
                <a:ea typeface="Arial Unicode MS" pitchFamily="34" charset="-122"/>
                <a:cs typeface="Arial Unicode MS" pitchFamily="34" charset="-122"/>
              </a:rPr>
              <a:t>    </a:t>
            </a:r>
            <a:r>
              <a:rPr lang="en-US" altLang="zh-CN" sz="2800" smtClean="0">
                <a:latin typeface="Arial Unicode MS" pitchFamily="34" charset="-122"/>
                <a:ea typeface="Arial Unicode MS" pitchFamily="34" charset="-122"/>
                <a:cs typeface="Arial Unicode MS" pitchFamily="34" charset="-122"/>
              </a:rPr>
              <a:t>  </a:t>
            </a:r>
            <a:r>
              <a:rPr lang="zh-CN" altLang="zh-CN" sz="2800" smtClean="0">
                <a:latin typeface="Arial Unicode MS" pitchFamily="34" charset="-122"/>
                <a:ea typeface="Arial Unicode MS" pitchFamily="34" charset="-122"/>
                <a:cs typeface="Arial Unicode MS" pitchFamily="34" charset="-122"/>
              </a:rPr>
              <a:t>We generally differentiate among financial markets based on the types of investments, maturities of investments, types of borrowers and lenders, locations of the markets, and types of transactions.</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(1) Money markets versus capital markets</a:t>
            </a:r>
            <a:br>
              <a:rPr lang="zh-CN" altLang="zh-CN" sz="2800" smtClean="0">
                <a:latin typeface="Arial Unicode MS" pitchFamily="34" charset="-122"/>
                <a:ea typeface="Arial Unicode MS" pitchFamily="34" charset="-122"/>
                <a:cs typeface="Arial Unicode MS" pitchFamily="34" charset="-122"/>
              </a:rPr>
            </a:br>
            <a:r>
              <a:rPr lang="zh-CN" altLang="zh-CN" sz="2800" smtClean="0">
                <a:latin typeface="Arial Unicode MS" pitchFamily="34" charset="-122"/>
                <a:ea typeface="Arial Unicode MS" pitchFamily="34" charset="-122"/>
                <a:cs typeface="Arial Unicode MS" pitchFamily="34" charset="-122"/>
              </a:rPr>
              <a:t>(2) Debt markets versus equity markets</a:t>
            </a:r>
            <a:endParaRPr lang="zh-CN" altLang="en-US" sz="280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p:txBody>
          <a:bodyPr rtlCol="0">
            <a:normAutofit/>
          </a:bodyPr>
          <a:lstStyle/>
          <a:p>
            <a:pPr marL="609600" indent="-609600" eaLnBrk="1" fontAlgn="auto" hangingPunct="1">
              <a:lnSpc>
                <a:spcPct val="90000"/>
              </a:lnSpc>
              <a:spcAft>
                <a:spcPts val="0"/>
              </a:spcAft>
              <a:buFontTx/>
              <a:buNone/>
              <a:defRPr/>
            </a:pPr>
            <a:r>
              <a:rPr lang="zh-CN" altLang="zh-CN" sz="2800" dirty="0" smtClean="0">
                <a:latin typeface="Arial Unicode MS" pitchFamily="34" charset="-122"/>
                <a:ea typeface="Arial Unicode MS" pitchFamily="34" charset="-122"/>
                <a:cs typeface="Arial Unicode MS" pitchFamily="34" charset="-122"/>
              </a:rPr>
              <a:t>5. </a:t>
            </a:r>
            <a:r>
              <a:rPr lang="en-US" altLang="zh-CN" sz="2800" dirty="0" smtClean="0">
                <a:latin typeface="Arial Unicode MS" pitchFamily="34" charset="-122"/>
                <a:ea typeface="Arial Unicode MS" pitchFamily="34" charset="-122"/>
                <a:cs typeface="Arial Unicode MS" pitchFamily="34" charset="-122"/>
              </a:rPr>
              <a:t>  </a:t>
            </a:r>
            <a:r>
              <a:rPr lang="zh-CN" altLang="zh-CN" sz="2800" dirty="0" smtClean="0">
                <a:latin typeface="Arial Unicode MS" pitchFamily="34" charset="-122"/>
                <a:ea typeface="Arial Unicode MS" pitchFamily="34" charset="-122"/>
                <a:cs typeface="Arial Unicode MS" pitchFamily="34" charset="-122"/>
              </a:rPr>
              <a:t>What is the difference between the debt market and the equity market?</a:t>
            </a:r>
          </a:p>
          <a:p>
            <a:pPr marL="609600" indent="-609600" eaLnBrk="1" fontAlgn="auto" hangingPunct="1">
              <a:lnSpc>
                <a:spcPct val="90000"/>
              </a:lnSpc>
              <a:spcAft>
                <a:spcPts val="0"/>
              </a:spcAft>
              <a:buFontTx/>
              <a:buNone/>
              <a:defRPr/>
            </a:pPr>
            <a:endParaRPr lang="zh-CN" altLang="zh-CN" sz="2800" dirty="0" smtClean="0">
              <a:latin typeface="Arial Unicode MS" pitchFamily="34" charset="-122"/>
              <a:ea typeface="Arial Unicode MS" pitchFamily="34" charset="-122"/>
              <a:cs typeface="Arial Unicode MS" pitchFamily="34" charset="-122"/>
            </a:endParaRPr>
          </a:p>
          <a:p>
            <a:pPr marL="609600" indent="-609600" eaLnBrk="1" fontAlgn="auto" hangingPunct="1">
              <a:lnSpc>
                <a:spcPct val="90000"/>
              </a:lnSpc>
              <a:spcAft>
                <a:spcPts val="0"/>
              </a:spcAft>
              <a:buFontTx/>
              <a:buNone/>
              <a:defRPr/>
            </a:pPr>
            <a:r>
              <a:rPr lang="zh-CN" altLang="zh-CN"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a:t>
            </a:r>
            <a:r>
              <a:rPr lang="zh-CN" altLang="zh-CN" sz="2800" dirty="0" smtClean="0">
                <a:latin typeface="Arial Unicode MS" pitchFamily="34" charset="-122"/>
                <a:ea typeface="Arial Unicode MS" pitchFamily="34" charset="-122"/>
                <a:cs typeface="Arial Unicode MS" pitchFamily="34" charset="-122"/>
              </a:rPr>
              <a:t>Simply stated, the debt markets are where loans are traded, and the equity markets are where stocks of corporations are traded.</a:t>
            </a:r>
          </a:p>
          <a:p>
            <a:pPr eaLnBrk="1" fontAlgn="auto" hangingPunct="1">
              <a:spcAft>
                <a:spcPts val="0"/>
              </a:spcAft>
              <a:buFontTx/>
              <a:buNone/>
              <a:defRPr/>
            </a:pPr>
            <a:endParaRPr lang="zh-CN" alt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6161</TotalTime>
  <Words>2239</Words>
  <Application>Microsoft Macintosh PowerPoint</Application>
  <PresentationFormat>全屏显示(4:3)</PresentationFormat>
  <Paragraphs>191</Paragraphs>
  <Slides>54</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54</vt:i4>
      </vt:variant>
    </vt:vector>
  </HeadingPairs>
  <TitlesOfParts>
    <vt:vector size="60" baseType="lpstr">
      <vt:lpstr>Arial</vt:lpstr>
      <vt:lpstr>Arial Unicode MS</vt:lpstr>
      <vt:lpstr>Calibri</vt:lpstr>
      <vt:lpstr>Times New Roman</vt:lpstr>
      <vt:lpstr>宋体</vt:lpstr>
      <vt:lpstr>主题1</vt:lpstr>
      <vt:lpstr>Unit 3 An Overview of Financial Markets</vt:lpstr>
      <vt:lpstr>PowerPoint 演示文稿</vt:lpstr>
      <vt:lpstr>PowerPoint 演示文稿</vt:lpstr>
      <vt:lpstr>PowerPoint 演示文稿</vt:lpstr>
      <vt:lpstr>Skimming</vt:lpstr>
      <vt:lpstr>PowerPoint 演示文稿</vt:lpstr>
      <vt:lpstr>PowerPoint 演示文稿</vt:lpstr>
      <vt:lpstr>PowerPoint 演示文稿</vt:lpstr>
      <vt:lpstr>PowerPoint 演示文稿</vt:lpstr>
      <vt:lpstr>Scanning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Explanation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Sherry</dc:creator>
  <cp:lastModifiedBy>Xueyang Fang</cp:lastModifiedBy>
  <cp:revision>221</cp:revision>
  <dcterms:created xsi:type="dcterms:W3CDTF">2014-08-19T08:40:02Z</dcterms:created>
  <dcterms:modified xsi:type="dcterms:W3CDTF">2019-12-19T00:38:28Z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TC010690022052</vt:lpwstr>
  </property>
</Properties>
</file>