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Lst>
  <p:notesMasterIdLst>
    <p:notesMasterId r:id="rId58"/>
  </p:notesMasterIdLst>
  <p:sldIdLst>
    <p:sldId id="257" r:id="rId2"/>
    <p:sldId id="305" r:id="rId3"/>
    <p:sldId id="310" r:id="rId4"/>
    <p:sldId id="260" r:id="rId5"/>
    <p:sldId id="261" r:id="rId6"/>
    <p:sldId id="312" r:id="rId7"/>
    <p:sldId id="313" r:id="rId8"/>
    <p:sldId id="265" r:id="rId9"/>
    <p:sldId id="262" r:id="rId10"/>
    <p:sldId id="263" r:id="rId11"/>
    <p:sldId id="264" r:id="rId12"/>
    <p:sldId id="266" r:id="rId13"/>
    <p:sldId id="314" r:id="rId14"/>
    <p:sldId id="315" r:id="rId15"/>
    <p:sldId id="316" r:id="rId16"/>
    <p:sldId id="317" r:id="rId17"/>
    <p:sldId id="267" r:id="rId18"/>
    <p:sldId id="271" r:id="rId19"/>
    <p:sldId id="268" r:id="rId20"/>
    <p:sldId id="272" r:id="rId21"/>
    <p:sldId id="273" r:id="rId22"/>
    <p:sldId id="274" r:id="rId23"/>
    <p:sldId id="269" r:id="rId24"/>
    <p:sldId id="270" r:id="rId25"/>
    <p:sldId id="318" r:id="rId26"/>
    <p:sldId id="319" r:id="rId27"/>
    <p:sldId id="275" r:id="rId28"/>
    <p:sldId id="327" r:id="rId29"/>
    <p:sldId id="328" r:id="rId30"/>
    <p:sldId id="277" r:id="rId31"/>
    <p:sldId id="329" r:id="rId32"/>
    <p:sldId id="278" r:id="rId33"/>
    <p:sldId id="330" r:id="rId34"/>
    <p:sldId id="279" r:id="rId35"/>
    <p:sldId id="331" r:id="rId36"/>
    <p:sldId id="332" r:id="rId37"/>
    <p:sldId id="280" r:id="rId38"/>
    <p:sldId id="306" r:id="rId39"/>
    <p:sldId id="333" r:id="rId40"/>
    <p:sldId id="281" r:id="rId41"/>
    <p:sldId id="334" r:id="rId42"/>
    <p:sldId id="335" r:id="rId43"/>
    <p:sldId id="336" r:id="rId44"/>
    <p:sldId id="283" r:id="rId45"/>
    <p:sldId id="337" r:id="rId46"/>
    <p:sldId id="338" r:id="rId47"/>
    <p:sldId id="284" r:id="rId48"/>
    <p:sldId id="339" r:id="rId49"/>
    <p:sldId id="340" r:id="rId50"/>
    <p:sldId id="341" r:id="rId51"/>
    <p:sldId id="342" r:id="rId52"/>
    <p:sldId id="343" r:id="rId53"/>
    <p:sldId id="286" r:id="rId54"/>
    <p:sldId id="344" r:id="rId55"/>
    <p:sldId id="288" r:id="rId56"/>
    <p:sldId id="289" r:id="rId5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74" autoAdjust="0"/>
    <p:restoredTop sz="84280" autoAdjust="0"/>
  </p:normalViewPr>
  <p:slideViewPr>
    <p:cSldViewPr>
      <p:cViewPr varScale="1">
        <p:scale>
          <a:sx n="75" d="100"/>
          <a:sy n="75" d="100"/>
        </p:scale>
        <p:origin x="2688" y="160"/>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notesMaster" Target="notesMasters/notesMaster1.xml"/><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ea typeface="+mn-ea"/>
              </a:defRPr>
            </a:lvl1pPr>
          </a:lstStyle>
          <a:p>
            <a:pPr>
              <a:defRPr/>
            </a:pPr>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a typeface="+mn-ea"/>
              </a:defRPr>
            </a:lvl1pPr>
          </a:lstStyle>
          <a:p>
            <a:pPr>
              <a:defRPr/>
            </a:pPr>
            <a:endParaRPr lang="zh-CN" altLang="en-US"/>
          </a:p>
        </p:txBody>
      </p:sp>
      <p:sp>
        <p:nvSpPr>
          <p:cNvPr id="593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ea typeface="+mn-ea"/>
              </a:defRPr>
            </a:lvl1pPr>
          </a:lstStyle>
          <a:p>
            <a:pPr>
              <a:defRPr/>
            </a:pPr>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ea typeface="+mn-ea"/>
              </a:defRPr>
            </a:lvl1pPr>
          </a:lstStyle>
          <a:p>
            <a:pPr>
              <a:defRPr/>
            </a:pPr>
            <a:fld id="{5E1D2856-AD68-4858-A802-F1925FF572DE}" type="slidenum">
              <a:rPr lang="zh-CN" altLang="en-US"/>
              <a:pPr>
                <a:defRPr/>
              </a:pPr>
              <a:t>‹#›</a:t>
            </a:fld>
            <a:endParaRPr lang="zh-CN" altLang="en-US"/>
          </a:p>
        </p:txBody>
      </p:sp>
    </p:spTree>
    <p:extLst>
      <p:ext uri="{BB962C8B-B14F-4D97-AF65-F5344CB8AC3E}">
        <p14:creationId xmlns:p14="http://schemas.microsoft.com/office/powerpoint/2010/main" val="7119758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p:spPr>
      </p:sp>
      <p:sp>
        <p:nvSpPr>
          <p:cNvPr id="60419"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2468" name="灯片编号占位符 3"/>
          <p:cNvSpPr>
            <a:spLocks noGrp="1"/>
          </p:cNvSpPr>
          <p:nvPr>
            <p:ph type="sldNum" sz="quarter" idx="5"/>
          </p:nvPr>
        </p:nvSpPr>
        <p:spPr/>
        <p:txBody>
          <a:bodyPr/>
          <a:lstStyle/>
          <a:p>
            <a:pPr>
              <a:defRPr/>
            </a:pPr>
            <a:fld id="{77464625-5260-47F7-B07F-06CCD5E4EB2D}" type="slidenum">
              <a:rPr lang="zh-CN" altLang="en-US" smtClean="0"/>
              <a:pPr>
                <a:defRPr/>
              </a:pPr>
              <a:t>5</a:t>
            </a:fld>
            <a:endParaRPr lang="zh-CN" altLang="en-US" smtClean="0"/>
          </a:p>
        </p:txBody>
      </p:sp>
    </p:spTree>
    <p:extLst>
      <p:ext uri="{BB962C8B-B14F-4D97-AF65-F5344CB8AC3E}">
        <p14:creationId xmlns:p14="http://schemas.microsoft.com/office/powerpoint/2010/main" val="398540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p:spPr>
      </p:sp>
      <p:sp>
        <p:nvSpPr>
          <p:cNvPr id="61443"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3492" name="灯片编号占位符 3"/>
          <p:cNvSpPr>
            <a:spLocks noGrp="1"/>
          </p:cNvSpPr>
          <p:nvPr>
            <p:ph type="sldNum" sz="quarter" idx="5"/>
          </p:nvPr>
        </p:nvSpPr>
        <p:spPr/>
        <p:txBody>
          <a:bodyPr/>
          <a:lstStyle/>
          <a:p>
            <a:pPr>
              <a:defRPr/>
            </a:pPr>
            <a:fld id="{39884EA5-DE55-44EB-B61E-3F5256A6BD54}" type="slidenum">
              <a:rPr lang="zh-CN" altLang="en-US" smtClean="0"/>
              <a:pPr>
                <a:defRPr/>
              </a:pPr>
              <a:t>9</a:t>
            </a:fld>
            <a:endParaRPr lang="zh-CN" altLang="en-US" smtClean="0"/>
          </a:p>
        </p:txBody>
      </p:sp>
    </p:spTree>
    <p:extLst>
      <p:ext uri="{BB962C8B-B14F-4D97-AF65-F5344CB8AC3E}">
        <p14:creationId xmlns:p14="http://schemas.microsoft.com/office/powerpoint/2010/main" val="1190810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ln/>
        </p:spPr>
      </p:sp>
      <p:sp>
        <p:nvSpPr>
          <p:cNvPr id="62467"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4516" name="灯片编号占位符 3"/>
          <p:cNvSpPr>
            <a:spLocks noGrp="1"/>
          </p:cNvSpPr>
          <p:nvPr>
            <p:ph type="sldNum" sz="quarter" idx="5"/>
          </p:nvPr>
        </p:nvSpPr>
        <p:spPr/>
        <p:txBody>
          <a:bodyPr/>
          <a:lstStyle/>
          <a:p>
            <a:pPr>
              <a:defRPr/>
            </a:pPr>
            <a:fld id="{8C4ED4F9-64CE-470E-A4E2-0E00DD153898}" type="slidenum">
              <a:rPr lang="zh-CN" altLang="en-US" smtClean="0"/>
              <a:pPr>
                <a:defRPr/>
              </a:pPr>
              <a:t>23</a:t>
            </a:fld>
            <a:endParaRPr lang="zh-CN" altLang="en-US" smtClean="0"/>
          </a:p>
        </p:txBody>
      </p:sp>
    </p:spTree>
    <p:extLst>
      <p:ext uri="{BB962C8B-B14F-4D97-AF65-F5344CB8AC3E}">
        <p14:creationId xmlns:p14="http://schemas.microsoft.com/office/powerpoint/2010/main" val="1555110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8CFE78DC-F180-4F3E-ABB2-DF9C0382B5E9}" type="slidenum">
              <a:rPr lang="zh-CN" altLang="en-US" smtClean="0"/>
              <a:pPr>
                <a:defRPr/>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025BCE61-462F-46CF-BA6B-FBB5373F3F58}" type="slidenum">
              <a:rPr lang="zh-CN" altLang="en-US" smtClean="0"/>
              <a:pPr>
                <a:defRPr/>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55005B29-6912-4561-9F34-5FA3908F7301}" type="slidenum">
              <a:rPr lang="zh-CN" altLang="en-US" smtClean="0"/>
              <a:pPr>
                <a:defRPr/>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4A274726-6686-4C64-A169-6C16ADC91DCA}" type="slidenum">
              <a:rPr lang="zh-CN" altLang="en-US" smtClean="0"/>
              <a:pPr>
                <a:defRPr/>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AC16749C-E2F6-4562-93FC-9A54F8055AEB}" type="slidenum">
              <a:rPr lang="zh-CN" altLang="en-US" smtClean="0"/>
              <a:pPr>
                <a:defRPr/>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79209BE8-71C4-4271-A9D0-00A6712B0A5F}" type="slidenum">
              <a:rPr lang="zh-CN" altLang="en-US" smtClean="0"/>
              <a:pPr>
                <a:defRPr/>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pPr>
              <a:defRPr/>
            </a:pPr>
            <a:endParaRPr lang="en-US" altLang="zh-CN"/>
          </a:p>
        </p:txBody>
      </p:sp>
      <p:sp>
        <p:nvSpPr>
          <p:cNvPr id="9" name="灯片编号占位符 8"/>
          <p:cNvSpPr>
            <a:spLocks noGrp="1"/>
          </p:cNvSpPr>
          <p:nvPr>
            <p:ph type="sldNum" sz="quarter" idx="12"/>
          </p:nvPr>
        </p:nvSpPr>
        <p:spPr/>
        <p:txBody>
          <a:bodyPr/>
          <a:lstStyle/>
          <a:p>
            <a:pPr>
              <a:defRPr/>
            </a:pPr>
            <a:fld id="{A86585B7-0BB6-4981-82F5-B7FAA5E2B3FC}" type="slidenum">
              <a:rPr lang="zh-CN" altLang="en-US" smtClean="0"/>
              <a:pPr>
                <a:defRPr/>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pPr>
              <a:defRPr/>
            </a:pPr>
            <a:endParaRPr lang="en-US" altLang="zh-CN"/>
          </a:p>
        </p:txBody>
      </p:sp>
      <p:sp>
        <p:nvSpPr>
          <p:cNvPr id="5" name="灯片编号占位符 4"/>
          <p:cNvSpPr>
            <a:spLocks noGrp="1"/>
          </p:cNvSpPr>
          <p:nvPr>
            <p:ph type="sldNum" sz="quarter" idx="12"/>
          </p:nvPr>
        </p:nvSpPr>
        <p:spPr/>
        <p:txBody>
          <a:bodyPr/>
          <a:lstStyle/>
          <a:p>
            <a:pPr>
              <a:defRPr/>
            </a:pPr>
            <a:fld id="{83BAED41-07B7-4013-8AC0-4FF5378959CD}" type="slidenum">
              <a:rPr lang="zh-CN" altLang="en-US" smtClean="0"/>
              <a:pPr>
                <a:defRPr/>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pPr>
              <a:defRPr/>
            </a:pPr>
            <a:endParaRPr lang="en-US" altLang="zh-CN"/>
          </a:p>
        </p:txBody>
      </p:sp>
      <p:sp>
        <p:nvSpPr>
          <p:cNvPr id="4" name="灯片编号占位符 3"/>
          <p:cNvSpPr>
            <a:spLocks noGrp="1"/>
          </p:cNvSpPr>
          <p:nvPr>
            <p:ph type="sldNum" sz="quarter" idx="12"/>
          </p:nvPr>
        </p:nvSpPr>
        <p:spPr/>
        <p:txBody>
          <a:bodyPr/>
          <a:lstStyle/>
          <a:p>
            <a:pPr>
              <a:defRPr/>
            </a:pPr>
            <a:fld id="{9BD1C80D-0D0E-422C-B824-1DC264E0A16F}" type="slidenum">
              <a:rPr lang="zh-CN" altLang="en-US" smtClean="0"/>
              <a:pPr>
                <a:defRPr/>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30B1E41D-1E3F-4AC0-8A06-8590BFB5A947}" type="slidenum">
              <a:rPr lang="zh-CN" altLang="en-US" smtClean="0"/>
              <a:pPr>
                <a:defRPr/>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FA2A0A40-E008-4529-A0A5-49AC8230338C}" type="slidenum">
              <a:rPr lang="zh-CN" altLang="en-US" smtClean="0"/>
              <a:pPr>
                <a:defRPr/>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B35EDD7-9DF1-4137-B5F3-F13AC2B9B010}" type="slidenum">
              <a:rPr lang="zh-CN" altLang="en-US" smtClean="0"/>
              <a:pPr>
                <a:defRPr/>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a:xfrm>
            <a:off x="0" y="333375"/>
            <a:ext cx="7772400" cy="1143000"/>
          </a:xfrm>
        </p:spPr>
        <p:txBody>
          <a:bodyPr/>
          <a:lstStyle/>
          <a:p>
            <a:r>
              <a:rPr lang="zh-CN" altLang="zh-CN" b="1" dirty="0" smtClean="0">
                <a:latin typeface="Arial Unicode MS" pitchFamily="34" charset="-122"/>
                <a:ea typeface="Arial Unicode MS" pitchFamily="34" charset="-122"/>
                <a:cs typeface="Arial Unicode MS" pitchFamily="34" charset="-122"/>
              </a:rPr>
              <a:t>Unit </a:t>
            </a:r>
            <a:r>
              <a:rPr lang="en-US" altLang="zh-CN" b="1" dirty="0" smtClean="0">
                <a:latin typeface="Arial Unicode MS" pitchFamily="34" charset="-122"/>
                <a:ea typeface="Arial Unicode MS" pitchFamily="34" charset="-122"/>
                <a:cs typeface="Arial Unicode MS" pitchFamily="34" charset="-122"/>
              </a:rPr>
              <a:t>4</a:t>
            </a:r>
            <a:r>
              <a:rPr lang="zh-CN" altLang="zh-CN"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Money Market</a:t>
            </a:r>
            <a:endParaRPr lang="zh-CN" altLang="en-US" b="1" dirty="0" smtClean="0">
              <a:latin typeface="Arial Unicode MS" pitchFamily="34" charset="-122"/>
              <a:ea typeface="Arial Unicode MS" pitchFamily="34" charset="-122"/>
              <a:cs typeface="Arial Unicode MS" pitchFamily="34" charset="-122"/>
            </a:endParaRPr>
          </a:p>
        </p:txBody>
      </p:sp>
      <p:sp>
        <p:nvSpPr>
          <p:cNvPr id="3075" name="内容占位符 2"/>
          <p:cNvSpPr>
            <a:spLocks noGrp="1"/>
          </p:cNvSpPr>
          <p:nvPr>
            <p:ph idx="1"/>
          </p:nvPr>
        </p:nvSpPr>
        <p:spPr>
          <a:xfrm>
            <a:off x="0" y="1628775"/>
            <a:ext cx="7772400" cy="4114800"/>
          </a:xfrm>
        </p:spPr>
        <p:txBody>
          <a:bodyPr/>
          <a:lstStyle/>
          <a:p>
            <a:pPr marL="514350" indent="-514350">
              <a:buFontTx/>
              <a:buNone/>
            </a:pPr>
            <a:r>
              <a:rPr lang="en-US" altLang="zh-CN" b="1" smtClean="0">
                <a:latin typeface="Arial" charset="0"/>
                <a:cs typeface="Arial" charset="0"/>
              </a:rPr>
              <a:t>Lead-in questions: </a:t>
            </a:r>
          </a:p>
          <a:p>
            <a:pPr marL="514350" indent="-514350">
              <a:buFontTx/>
              <a:buNone/>
            </a:pPr>
            <a:r>
              <a:rPr lang="en-US" altLang="zh-CN" sz="2800" smtClean="0">
                <a:latin typeface="Arial" charset="0"/>
                <a:cs typeface="Arial" charset="0"/>
              </a:rPr>
              <a:t>1. Do you know the functions of money market?</a:t>
            </a:r>
          </a:p>
          <a:p>
            <a:pPr marL="514350" indent="-514350">
              <a:buFontTx/>
              <a:buNone/>
            </a:pPr>
            <a:r>
              <a:rPr lang="en-US" altLang="zh-CN" sz="2800" smtClean="0">
                <a:latin typeface="Arial" charset="0"/>
                <a:cs typeface="Arial" charset="0"/>
              </a:rPr>
              <a:t>2. What are the money market instruments?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76200" y="609600"/>
            <a:ext cx="7772400" cy="46038"/>
          </a:xfrm>
        </p:spPr>
        <p:txBody>
          <a:bodyPr>
            <a:normAutofit fontScale="90000"/>
          </a:bodyPr>
          <a:lstStyle/>
          <a:p>
            <a:endParaRPr lang="zh-CN" altLang="en-US" smtClean="0"/>
          </a:p>
        </p:txBody>
      </p:sp>
      <p:sp>
        <p:nvSpPr>
          <p:cNvPr id="12291" name="内容占位符 2"/>
          <p:cNvSpPr>
            <a:spLocks noGrp="1"/>
          </p:cNvSpPr>
          <p:nvPr>
            <p:ph idx="1"/>
          </p:nvPr>
        </p:nvSpPr>
        <p:spPr>
          <a:xfrm>
            <a:off x="0" y="1268413"/>
            <a:ext cx="7772400" cy="5187950"/>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rPr>
              <a:t>2. In what respect does money market stand in sharp contrast to the capital market?</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In the m</a:t>
            </a:r>
            <a:r>
              <a:rPr lang="en-US" altLang="zh-CN" sz="2800" dirty="0" smtClean="0">
                <a:latin typeface="Arial Unicode MS" pitchFamily="34" charset="-122"/>
                <a:ea typeface="Arial Unicode MS" pitchFamily="34" charset="-122"/>
                <a:cs typeface="Arial Unicode MS" pitchFamily="34" charset="-122"/>
              </a:rPr>
              <a:t>o</a:t>
            </a:r>
            <a:r>
              <a:rPr lang="zh-CN" altLang="en-US" sz="2800" dirty="0" smtClean="0">
                <a:latin typeface="Arial Unicode MS" pitchFamily="34" charset="-122"/>
                <a:ea typeface="Arial Unicode MS" pitchFamily="34" charset="-122"/>
                <a:cs typeface="Arial Unicode MS" pitchFamily="34" charset="-122"/>
              </a:rPr>
              <a:t>netary market nearly all loans have an original maturity of one year or less, while the capital market deals in long-term credit.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13315" name="内容占位符 2"/>
          <p:cNvSpPr>
            <a:spLocks noGrp="1"/>
          </p:cNvSpPr>
          <p:nvPr>
            <p:ph idx="1"/>
          </p:nvPr>
        </p:nvSpPr>
        <p:spPr>
          <a:xfrm>
            <a:off x="179512" y="1547775"/>
            <a:ext cx="7772400" cy="5330825"/>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rPr>
              <a:t>3.  Which institution is virtually always on the demand side of the market?</a:t>
            </a:r>
            <a:br>
              <a:rPr lang="zh-CN" altLang="en-US" sz="2800" dirty="0" smtClean="0">
                <a:latin typeface="Arial Unicode MS" pitchFamily="34" charset="-122"/>
                <a:ea typeface="Arial Unicode MS" pitchFamily="34" charset="-122"/>
                <a:cs typeface="Arial Unicode MS" pitchFamily="34" charset="-122"/>
              </a:rPr>
            </a:br>
            <a:endParaRPr lang="zh-CN" altLang="en-US" sz="2800" dirty="0" smtClean="0">
              <a:latin typeface="Arial Unicode MS" pitchFamily="34" charset="-122"/>
              <a:ea typeface="Arial Unicode MS" pitchFamily="34" charset="-122"/>
              <a:cs typeface="Arial Unicode MS" pitchFamily="34" charset="-122"/>
            </a:endParaRPr>
          </a:p>
          <a:p>
            <a:pPr>
              <a:buFontTx/>
              <a:buNone/>
            </a:pPr>
            <a:r>
              <a:rPr lang="zh-CN" altLang="en-US" sz="2800" dirty="0" smtClean="0">
                <a:latin typeface="Arial Unicode MS" pitchFamily="34" charset="-122"/>
                <a:ea typeface="Arial Unicode MS" pitchFamily="34" charset="-122"/>
                <a:cs typeface="Arial Unicode MS" pitchFamily="34" charset="-122"/>
              </a:rPr>
              <a:t>    One institution that virtually always on the  demand side of the market is the government.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76200" y="609600"/>
            <a:ext cx="7772400" cy="155575"/>
          </a:xfrm>
        </p:spPr>
        <p:txBody>
          <a:bodyPr>
            <a:normAutofit fontScale="90000"/>
          </a:bodyPr>
          <a:lstStyle/>
          <a:p>
            <a:endParaRPr lang="zh-CN" altLang="en-US" smtClean="0"/>
          </a:p>
        </p:txBody>
      </p:sp>
      <p:sp>
        <p:nvSpPr>
          <p:cNvPr id="14339" name="内容占位符 2"/>
          <p:cNvSpPr>
            <a:spLocks noGrp="1"/>
          </p:cNvSpPr>
          <p:nvPr>
            <p:ph idx="1"/>
          </p:nvPr>
        </p:nvSpPr>
        <p:spPr>
          <a:xfrm>
            <a:off x="76200" y="1484784"/>
            <a:ext cx="7772400" cy="5114925"/>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rPr>
              <a:t>4. What do investors in the money market mainly seek?</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Investors in the money market seek mainly safety and liquidity, plus the opportunity to earn some interest income.</a:t>
            </a:r>
          </a:p>
          <a:p>
            <a:pPr>
              <a:buFontTx/>
              <a:buNone/>
            </a:pP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0" y="0"/>
            <a:ext cx="7772400" cy="1143000"/>
          </a:xfrm>
        </p:spPr>
        <p:txBody>
          <a:bodyPr/>
          <a:lstStyle/>
          <a:p>
            <a:endParaRPr lang="zh-CN" altLang="en-US" smtClean="0"/>
          </a:p>
        </p:txBody>
      </p:sp>
      <p:sp>
        <p:nvSpPr>
          <p:cNvPr id="15363" name="内容占位符 2"/>
          <p:cNvSpPr>
            <a:spLocks noGrp="1"/>
          </p:cNvSpPr>
          <p:nvPr>
            <p:ph idx="1"/>
          </p:nvPr>
        </p:nvSpPr>
        <p:spPr>
          <a:xfrm>
            <a:off x="0" y="1052513"/>
            <a:ext cx="7772400" cy="4114800"/>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rPr>
              <a:t>5. Why are money market investors especially sensitive to risk?</a:t>
            </a:r>
          </a:p>
          <a:p>
            <a:pPr>
              <a:buFontTx/>
              <a:buNone/>
            </a:pPr>
            <a:endParaRPr lang="zh-CN" altLang="en-US" sz="2800" dirty="0" smtClean="0">
              <a:latin typeface="Arial Unicode MS" pitchFamily="34" charset="-122"/>
              <a:ea typeface="Arial Unicode MS" pitchFamily="34" charset="-122"/>
              <a:cs typeface="Arial Unicode MS" pitchFamily="34" charset="-122"/>
            </a:endParaRPr>
          </a:p>
          <a:p>
            <a:pPr>
              <a:buFontTx/>
              <a:buNone/>
            </a:pPr>
            <a:r>
              <a:rPr lang="zh-CN" altLang="en-US" sz="2800" dirty="0" smtClean="0">
                <a:latin typeface="Arial Unicode MS" pitchFamily="34" charset="-122"/>
                <a:ea typeface="Arial Unicode MS" pitchFamily="34" charset="-122"/>
                <a:cs typeface="Arial Unicode MS" pitchFamily="34" charset="-122"/>
              </a:rPr>
              <a:t>   Funds invested in the money market represent only temporary cash surpluses and are usually needed in the near future to meet tax obligations, cover wage and salary costs, pay stockholder dividends, and so on.</a:t>
            </a:r>
          </a:p>
          <a:p>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endParaRPr lang="zh-CN" altLang="en-US" smtClean="0"/>
          </a:p>
        </p:txBody>
      </p:sp>
      <p:sp>
        <p:nvSpPr>
          <p:cNvPr id="16387" name="内容占位符 2"/>
          <p:cNvSpPr>
            <a:spLocks noGrp="1"/>
          </p:cNvSpPr>
          <p:nvPr>
            <p:ph idx="1"/>
          </p:nvPr>
        </p:nvSpPr>
        <p:spPr/>
        <p:txBody>
          <a:bodyPr/>
          <a:lstStyle/>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6. How can we distinguish between original maturity and actual maturity?</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The interval of time between the issue date of a security and the date on which the borrower promises to redeem it is the original maturity. Actual maturity, on the other hand, refers to the number of days, months, or years between today and the date the security is actually retired.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endParaRPr lang="zh-CN" altLang="en-US" smtClean="0"/>
          </a:p>
        </p:txBody>
      </p:sp>
      <p:sp>
        <p:nvSpPr>
          <p:cNvPr id="17411" name="内容占位符 2"/>
          <p:cNvSpPr>
            <a:spLocks noGrp="1"/>
          </p:cNvSpPr>
          <p:nvPr>
            <p:ph idx="1"/>
          </p:nvPr>
        </p:nvSpPr>
        <p:spPr/>
        <p:txBody>
          <a:bodyPr/>
          <a:lstStyle/>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7. What is of the essence in the money market?</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Speed is of the essence in this market because, as we observed earlier, money is a highly perishable commodity. </a:t>
            </a:r>
          </a:p>
          <a:p>
            <a:pPr>
              <a:buFontTx/>
              <a:buNone/>
            </a:pPr>
            <a:endParaRPr lang="zh-CN" altLang="en-US"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endParaRPr lang="zh-CN" altLang="en-US" smtClean="0"/>
          </a:p>
        </p:txBody>
      </p:sp>
      <p:sp>
        <p:nvSpPr>
          <p:cNvPr id="18435" name="内容占位符 2"/>
          <p:cNvSpPr>
            <a:spLocks noGrp="1"/>
          </p:cNvSpPr>
          <p:nvPr>
            <p:ph idx="1"/>
          </p:nvPr>
        </p:nvSpPr>
        <p:spPr/>
        <p:txBody>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8. Why do we say that money market is one of the most efficient markets in the world?</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This is one of the most efficient markets in the world, containing a vast networ</a:t>
            </a:r>
            <a:r>
              <a:rPr lang="en-US" altLang="zh-CN" sz="2800" dirty="0" smtClean="0">
                <a:latin typeface="Arial Unicode MS" pitchFamily="34" charset="-122"/>
                <a:ea typeface="Arial Unicode MS" pitchFamily="34" charset="-122"/>
                <a:cs typeface="Arial Unicode MS" pitchFamily="34" charset="-122"/>
              </a:rPr>
              <a:t>k</a:t>
            </a:r>
            <a:r>
              <a:rPr lang="zh-CN" altLang="en-US" sz="2800" dirty="0" smtClean="0">
                <a:latin typeface="Arial Unicode MS" pitchFamily="34" charset="-122"/>
                <a:ea typeface="Arial Unicode MS" pitchFamily="34" charset="-122"/>
                <a:cs typeface="Arial Unicode MS" pitchFamily="34" charset="-122"/>
              </a:rPr>
              <a:t> of securities dealers, money-center banks, and fu</a:t>
            </a:r>
            <a:r>
              <a:rPr lang="en-US" altLang="zh-CN" sz="2800" dirty="0" smtClean="0">
                <a:latin typeface="Arial Unicode MS" pitchFamily="34" charset="-122"/>
                <a:ea typeface="Arial Unicode MS" pitchFamily="34" charset="-122"/>
                <a:cs typeface="Arial Unicode MS" pitchFamily="34" charset="-122"/>
              </a:rPr>
              <a:t>n</a:t>
            </a:r>
            <a:r>
              <a:rPr lang="zh-CN" altLang="en-US" sz="2800" dirty="0" smtClean="0">
                <a:latin typeface="Arial Unicode MS" pitchFamily="34" charset="-122"/>
                <a:ea typeface="Arial Unicode MS" pitchFamily="34" charset="-122"/>
                <a:cs typeface="Arial Unicode MS" pitchFamily="34" charset="-122"/>
              </a:rPr>
              <a:t>ds brokers in constant touch with one another and alert to any bargains.</a:t>
            </a:r>
          </a:p>
          <a:p>
            <a:endParaRPr lang="zh-CN" altLang="en-US"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a:xfrm>
            <a:off x="251520" y="116632"/>
            <a:ext cx="7772400" cy="731838"/>
          </a:xfrm>
        </p:spPr>
        <p:txBody>
          <a:bodyPr>
            <a:normAutofit fontScale="90000"/>
          </a:bodyPr>
          <a:lstStyle/>
          <a:p>
            <a:r>
              <a:rPr lang="en-US" altLang="zh-CN" dirty="0" smtClean="0">
                <a:latin typeface="Arial Unicode MS" pitchFamily="34" charset="-122"/>
                <a:ea typeface="Arial Unicode MS" pitchFamily="34" charset="-122"/>
                <a:cs typeface="Arial Unicode MS" pitchFamily="34" charset="-122"/>
              </a:rPr>
              <a:t>Vocabulary in Context</a:t>
            </a:r>
            <a:endParaRPr lang="zh-CN" altLang="en-US" dirty="0" smtClean="0">
              <a:latin typeface="Arial Unicode MS" pitchFamily="34" charset="-122"/>
              <a:ea typeface="Arial Unicode MS" pitchFamily="34" charset="-122"/>
              <a:cs typeface="Arial Unicode MS" pitchFamily="34" charset="-122"/>
            </a:endParaRPr>
          </a:p>
        </p:txBody>
      </p:sp>
      <p:sp>
        <p:nvSpPr>
          <p:cNvPr id="19459" name="内容占位符 2"/>
          <p:cNvSpPr>
            <a:spLocks noGrp="1"/>
          </p:cNvSpPr>
          <p:nvPr>
            <p:ph idx="1"/>
          </p:nvPr>
        </p:nvSpPr>
        <p:spPr>
          <a:xfrm>
            <a:off x="276656" y="848470"/>
            <a:ext cx="8543816" cy="5761037"/>
          </a:xfrm>
        </p:spPr>
        <p:txBody>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1. To the </a:t>
            </a:r>
            <a:r>
              <a:rPr lang="zh-CN" altLang="en-US" sz="2800" b="1" i="1" dirty="0" smtClean="0">
                <a:latin typeface="Arial Unicode MS" pitchFamily="34" charset="-122"/>
                <a:ea typeface="Arial Unicode MS" pitchFamily="34" charset="-122"/>
                <a:cs typeface="Arial Unicode MS" pitchFamily="34" charset="-122"/>
              </a:rPr>
              <a:t>casual</a:t>
            </a:r>
            <a:r>
              <a:rPr lang="zh-CN" altLang="en-US" sz="2800" dirty="0" smtClean="0">
                <a:latin typeface="Arial Unicode MS" pitchFamily="34" charset="-122"/>
                <a:ea typeface="Arial Unicode MS" pitchFamily="34" charset="-122"/>
                <a:cs typeface="Arial Unicode MS" pitchFamily="34" charset="-122"/>
              </a:rPr>
              <a:t> observer, the financial markets appear to be one vast cauldron of borrowing and lending activity in which some individuals and institutions are seeking credit while others supply the funds needed to make lending possible. </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To the </a:t>
            </a:r>
            <a:r>
              <a:rPr lang="zh-CN" altLang="en-US" sz="2800" b="1" dirty="0" smtClean="0">
                <a:solidFill>
                  <a:srgbClr val="C00000"/>
                </a:solidFill>
                <a:latin typeface="Arial Unicode MS" pitchFamily="34" charset="-122"/>
                <a:ea typeface="Arial Unicode MS" pitchFamily="34" charset="-122"/>
                <a:cs typeface="Arial Unicode MS" pitchFamily="34" charset="-122"/>
              </a:rPr>
              <a:t>nonprofessional</a:t>
            </a:r>
            <a:r>
              <a:rPr lang="zh-CN" altLang="en-US" sz="2800" dirty="0" smtClean="0">
                <a:latin typeface="Arial Unicode MS" pitchFamily="34" charset="-122"/>
                <a:ea typeface="Arial Unicode MS" pitchFamily="34" charset="-122"/>
                <a:cs typeface="Arial Unicode MS" pitchFamily="34" charset="-122"/>
              </a:rPr>
              <a:t> observer, the financial markets appear to be one vast cauldron of borrowing and lending activity in which some individuals and institutions are seeking credit while others supply the funds needed to make lending possible. </a:t>
            </a:r>
          </a:p>
          <a:p>
            <a:pPr>
              <a:buFontTx/>
              <a:buNone/>
            </a:pPr>
            <a:endParaRPr lang="zh-CN" altLang="zh-CN"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a:xfrm>
            <a:off x="76200" y="609600"/>
            <a:ext cx="7772400" cy="371475"/>
          </a:xfrm>
        </p:spPr>
        <p:txBody>
          <a:bodyPr>
            <a:normAutofit fontScale="90000"/>
          </a:bodyPr>
          <a:lstStyle/>
          <a:p>
            <a:endParaRPr lang="zh-CN" altLang="en-US" smtClean="0"/>
          </a:p>
        </p:txBody>
      </p:sp>
      <p:sp>
        <p:nvSpPr>
          <p:cNvPr id="20483" name="内容占位符 2"/>
          <p:cNvSpPr>
            <a:spLocks noGrp="1"/>
          </p:cNvSpPr>
          <p:nvPr>
            <p:ph idx="1"/>
          </p:nvPr>
        </p:nvSpPr>
        <p:spPr>
          <a:xfrm>
            <a:off x="0" y="1484313"/>
            <a:ext cx="7772400" cy="4899025"/>
          </a:xfrm>
        </p:spPr>
        <p:txBody>
          <a:bodyPr/>
          <a:lstStyle/>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2. When the loan is repaid, the borrower </a:t>
            </a:r>
            <a:r>
              <a:rPr lang="zh-CN" altLang="en-US" sz="2800" b="1" i="1" smtClean="0">
                <a:latin typeface="Arial Unicode MS" pitchFamily="34" charset="-122"/>
                <a:ea typeface="Arial Unicode MS" pitchFamily="34" charset="-122"/>
                <a:cs typeface="Arial Unicode MS" pitchFamily="34" charset="-122"/>
              </a:rPr>
              <a:t>retrieves</a:t>
            </a:r>
            <a:r>
              <a:rPr lang="zh-CN" altLang="en-US" sz="2800" smtClean="0">
                <a:latin typeface="Arial Unicode MS" pitchFamily="34" charset="-122"/>
                <a:ea typeface="Arial Unicode MS" pitchFamily="34" charset="-122"/>
                <a:cs typeface="Arial Unicode MS" pitchFamily="34" charset="-122"/>
              </a:rPr>
              <a:t>  the securities and returns borrowed funds to the lender.</a:t>
            </a:r>
          </a:p>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When the loan is repaid, the borrower </a:t>
            </a:r>
            <a:r>
              <a:rPr lang="zh-CN" altLang="en-US" sz="2800" b="1" smtClean="0">
                <a:solidFill>
                  <a:srgbClr val="C00000"/>
                </a:solidFill>
                <a:latin typeface="Arial Unicode MS" pitchFamily="34" charset="-122"/>
                <a:ea typeface="Arial Unicode MS" pitchFamily="34" charset="-122"/>
                <a:cs typeface="Arial Unicode MS" pitchFamily="34" charset="-122"/>
              </a:rPr>
              <a:t>get back</a:t>
            </a:r>
            <a:r>
              <a:rPr lang="zh-CN" altLang="en-US" sz="2800" smtClean="0">
                <a:latin typeface="Arial Unicode MS" pitchFamily="34" charset="-122"/>
                <a:ea typeface="Arial Unicode MS" pitchFamily="34" charset="-122"/>
                <a:cs typeface="Arial Unicode MS" pitchFamily="34" charset="-122"/>
              </a:rPr>
              <a:t> the securities and returns borrowed funds to the lender.</a:t>
            </a:r>
          </a:p>
          <a:p>
            <a:pPr>
              <a:buFontTx/>
              <a:buNone/>
            </a:pPr>
            <a:endParaRPr lang="zh-CN" altLang="zh-CN" smtClean="0">
              <a:latin typeface="Arial Unicode MS" pitchFamily="34" charset="-122"/>
              <a:ea typeface="Arial Unicode MS" pitchFamily="34" charset="-122"/>
              <a:cs typeface="Arial Unicode MS" pitchFamily="34" charset="-122"/>
            </a:endParaRPr>
          </a:p>
          <a:p>
            <a:pPr>
              <a:buFontTx/>
              <a:buNone/>
            </a:pPr>
            <a:endParaRPr lang="zh-CN" altLang="en-US"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395536" y="-603448"/>
            <a:ext cx="7772400" cy="6697588"/>
          </a:xfrm>
        </p:spPr>
        <p:txBody>
          <a:bodyPr/>
          <a:lstStyle/>
          <a:p>
            <a:pPr>
              <a:buFontTx/>
              <a:buNone/>
            </a:pPr>
            <a:endParaRPr lang="zh-CN" altLang="zh-CN" sz="2800" dirty="0" smtClean="0">
              <a:latin typeface="Arial Unicode MS" pitchFamily="34" charset="-122"/>
              <a:ea typeface="Arial Unicode MS" pitchFamily="34" charset="-122"/>
              <a:cs typeface="Arial Unicode MS" pitchFamily="34" charset="-122"/>
            </a:endParaRPr>
          </a:p>
          <a:p>
            <a:pPr>
              <a:lnSpc>
                <a:spcPct val="90000"/>
              </a:lnSpc>
              <a:buFontTx/>
              <a:buNone/>
            </a:pPr>
            <a:endParaRPr lang="zh-CN" altLang="zh-CN" sz="2800" dirty="0" smtClean="0">
              <a:latin typeface="Arial Unicode MS" pitchFamily="34" charset="-122"/>
              <a:ea typeface="Arial Unicode MS" pitchFamily="34" charset="-122"/>
              <a:cs typeface="Arial Unicode MS" pitchFamily="34" charset="-122"/>
            </a:endParaRP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3. </a:t>
            </a:r>
            <a:r>
              <a:rPr lang="zh-CN" altLang="en-US" sz="2800" b="1" i="1" dirty="0" smtClean="0">
                <a:latin typeface="Arial Unicode MS" pitchFamily="34" charset="-122"/>
                <a:ea typeface="Arial Unicode MS" pitchFamily="34" charset="-122"/>
                <a:cs typeface="Arial Unicode MS" pitchFamily="34" charset="-122"/>
              </a:rPr>
              <a:t>Disbursements</a:t>
            </a:r>
            <a:r>
              <a:rPr lang="zh-CN" altLang="en-US" sz="2800" dirty="0" smtClean="0">
                <a:latin typeface="Arial Unicode MS" pitchFamily="34" charset="-122"/>
                <a:ea typeface="Arial Unicode MS" pitchFamily="34" charset="-122"/>
                <a:cs typeface="Arial Unicode MS" pitchFamily="34" charset="-122"/>
              </a:rPr>
              <a:t> of cash must be made throughout the year, however, to cover the wages and salaries of government employees, office suppliers, repairs, and fuel costs, as well as unexpected expenses.</a:t>
            </a:r>
            <a:endParaRPr lang="en-US" altLang="zh-CN" sz="2800" dirty="0" smtClean="0">
              <a:latin typeface="Arial Unicode MS" pitchFamily="34" charset="-122"/>
              <a:ea typeface="Arial Unicode MS" pitchFamily="34" charset="-122"/>
              <a:cs typeface="Arial Unicode MS" pitchFamily="34" charset="-122"/>
            </a:endParaRPr>
          </a:p>
          <a:p>
            <a:pPr>
              <a:lnSpc>
                <a:spcPct val="90000"/>
              </a:lnSpc>
              <a:buFontTx/>
              <a:buNone/>
            </a:pPr>
            <a:endParaRPr lang="zh-CN" altLang="en-US" sz="2800" dirty="0" smtClean="0">
              <a:latin typeface="Arial Unicode MS" pitchFamily="34" charset="-122"/>
              <a:ea typeface="Arial Unicode MS" pitchFamily="34" charset="-122"/>
              <a:cs typeface="Arial Unicode MS" pitchFamily="34" charset="-122"/>
            </a:endParaRP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    </a:t>
            </a:r>
            <a:r>
              <a:rPr lang="zh-CN" altLang="en-US" sz="2800" b="1" dirty="0" smtClean="0">
                <a:solidFill>
                  <a:srgbClr val="C00000"/>
                </a:solidFill>
                <a:latin typeface="Arial Unicode MS" pitchFamily="34" charset="-122"/>
                <a:ea typeface="Arial Unicode MS" pitchFamily="34" charset="-122"/>
                <a:cs typeface="Arial Unicode MS" pitchFamily="34" charset="-122"/>
              </a:rPr>
              <a:t>Payment</a:t>
            </a:r>
            <a:r>
              <a:rPr lang="zh-CN" altLang="en-US" sz="2800" dirty="0" smtClean="0">
                <a:latin typeface="Arial Unicode MS" pitchFamily="34" charset="-122"/>
                <a:ea typeface="Arial Unicode MS" pitchFamily="34" charset="-122"/>
                <a:cs typeface="Arial Unicode MS" pitchFamily="34" charset="-122"/>
              </a:rPr>
              <a:t>  of cash must be made throughout the year, however, to cover the wages and salaries of government employees, office suppliers, repairs, and fuel costs, as well as unexpected expenses.</a:t>
            </a:r>
          </a:p>
          <a:p>
            <a:pPr>
              <a:buFontTx/>
              <a:buNone/>
            </a:pPr>
            <a:endParaRPr lang="zh-CN" alt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0" y="260350"/>
            <a:ext cx="7772400" cy="1143000"/>
          </a:xfrm>
        </p:spPr>
        <p:txBody>
          <a:bodyPr/>
          <a:lstStyle/>
          <a:p>
            <a:endParaRPr lang="zh-CN" altLang="en-US" smtClean="0"/>
          </a:p>
        </p:txBody>
      </p:sp>
      <p:sp>
        <p:nvSpPr>
          <p:cNvPr id="3" name="内容占位符 2"/>
          <p:cNvSpPr>
            <a:spLocks noGrp="1"/>
          </p:cNvSpPr>
          <p:nvPr>
            <p:ph idx="1"/>
          </p:nvPr>
        </p:nvSpPr>
        <p:spPr>
          <a:xfrm>
            <a:off x="0" y="1557338"/>
            <a:ext cx="7772400" cy="4114800"/>
          </a:xfrm>
        </p:spPr>
        <p:txBody>
          <a:bodyPr rtlCol="0">
            <a:normAutofit fontScale="92500" lnSpcReduction="10000"/>
          </a:bodyPr>
          <a:lstStyle/>
          <a:p>
            <a:pPr fontAlgn="auto">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Cues</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for the case discussion</a:t>
            </a:r>
          </a:p>
          <a:p>
            <a:pPr marL="514350" indent="-514350" fontAlgn="auto">
              <a:spcAft>
                <a:spcPts val="0"/>
              </a:spcAft>
              <a:buFontTx/>
              <a:buAutoNum type="arabicPeriod"/>
              <a:defRPr/>
            </a:pPr>
            <a:r>
              <a:rPr lang="en-US" altLang="zh-CN" sz="2800" dirty="0" smtClean="0">
                <a:latin typeface="Arial Unicode MS" pitchFamily="34" charset="-122"/>
                <a:ea typeface="Arial Unicode MS" pitchFamily="34" charset="-122"/>
                <a:cs typeface="Arial Unicode MS" pitchFamily="34" charset="-122"/>
              </a:rPr>
              <a:t>T-bill</a:t>
            </a:r>
            <a:br>
              <a:rPr lang="en-US" altLang="zh-CN"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Treasury bills (or T-bills) mature in one year or less. Like zero-coupon bonds, they do not pay interest prior to maturity; instead they are sold at a discount of the par value to create a positive yield to maturity.Many regard Treasury bills as the least risky investment available to U.S. investors. </a:t>
            </a:r>
            <a:r>
              <a:rPr lang="en-US" altLang="zh-CN" dirty="0" smtClean="0">
                <a:latin typeface="Arial Unicode MS" pitchFamily="34" charset="-122"/>
                <a:ea typeface="Arial Unicode MS" pitchFamily="34" charset="-122"/>
                <a:cs typeface="Arial Unicode MS" pitchFamily="34" charset="-122"/>
              </a:rPr>
              <a:t/>
            </a:r>
            <a:br>
              <a:rPr lang="en-US" altLang="zh-CN" dirty="0" smtClean="0">
                <a:latin typeface="Arial Unicode MS" pitchFamily="34" charset="-122"/>
                <a:ea typeface="Arial Unicode MS" pitchFamily="34" charset="-122"/>
                <a:cs typeface="Arial Unicode MS" pitchFamily="34" charset="-122"/>
              </a:rPr>
            </a:b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22531" name="内容占位符 2"/>
          <p:cNvSpPr>
            <a:spLocks noGrp="1"/>
          </p:cNvSpPr>
          <p:nvPr>
            <p:ph idx="1"/>
          </p:nvPr>
        </p:nvSpPr>
        <p:spPr>
          <a:xfrm>
            <a:off x="539552" y="476672"/>
            <a:ext cx="7772400" cy="5184775"/>
          </a:xfrm>
        </p:spPr>
        <p:txBody>
          <a:bodyPr/>
          <a:lstStyle/>
          <a:p>
            <a:pPr>
              <a:buFontTx/>
              <a:buNone/>
            </a:pPr>
            <a:endParaRPr lang="en-US" altLang="zh-CN" smtClean="0">
              <a:latin typeface="Arial Unicode MS" pitchFamily="34" charset="-122"/>
              <a:ea typeface="Arial Unicode MS" pitchFamily="34" charset="-122"/>
              <a:cs typeface="Arial Unicode MS" pitchFamily="34" charset="-122"/>
            </a:endParaRPr>
          </a:p>
          <a:p>
            <a:pPr>
              <a:lnSpc>
                <a:spcPct val="80000"/>
              </a:lnSpc>
              <a:buFontTx/>
              <a:buNone/>
            </a:pPr>
            <a:endParaRPr lang="zh-CN" altLang="zh-CN" dirty="0" smtClean="0">
              <a:latin typeface="Arial Unicode MS" pitchFamily="34" charset="-122"/>
              <a:ea typeface="Arial Unicode MS" pitchFamily="34" charset="-122"/>
              <a:cs typeface="Arial Unicode MS" pitchFamily="34" charset="-122"/>
            </a:endParaRPr>
          </a:p>
          <a:p>
            <a:pPr>
              <a:buFontTx/>
              <a:buNone/>
            </a:pPr>
            <a:r>
              <a:rPr lang="zh-CN" altLang="en-US" sz="2800" dirty="0" smtClean="0">
                <a:latin typeface="Arial Unicode MS" pitchFamily="34" charset="-122"/>
                <a:ea typeface="Arial Unicode MS" pitchFamily="34" charset="-122"/>
                <a:cs typeface="Arial Unicode MS" pitchFamily="34" charset="-122"/>
              </a:rPr>
              <a:t>4. When taxes are collected, governments usually are </a:t>
            </a:r>
            <a:r>
              <a:rPr lang="zh-CN" altLang="en-US" sz="2800" b="1" i="1" dirty="0" smtClean="0">
                <a:latin typeface="Arial Unicode MS" pitchFamily="34" charset="-122"/>
                <a:ea typeface="Arial Unicode MS" pitchFamily="34" charset="-122"/>
                <a:cs typeface="Arial Unicode MS" pitchFamily="34" charset="-122"/>
              </a:rPr>
              <a:t>flush</a:t>
            </a:r>
            <a:r>
              <a:rPr lang="zh-CN" altLang="en-US" sz="2800" dirty="0" smtClean="0">
                <a:latin typeface="Arial Unicode MS" pitchFamily="34" charset="-122"/>
                <a:ea typeface="Arial Unicode MS" pitchFamily="34" charset="-122"/>
                <a:cs typeface="Arial Unicode MS" pitchFamily="34" charset="-122"/>
              </a:rPr>
              <a:t>  with funds that far exceed their immediate cash needs.</a:t>
            </a:r>
          </a:p>
          <a:p>
            <a:pPr>
              <a:buFontTx/>
              <a:buNone/>
            </a:pPr>
            <a:r>
              <a:rPr lang="zh-CN" altLang="en-US" sz="2800" dirty="0" smtClean="0">
                <a:latin typeface="Arial Unicode MS" pitchFamily="34" charset="-122"/>
                <a:ea typeface="Arial Unicode MS" pitchFamily="34" charset="-122"/>
                <a:cs typeface="Arial Unicode MS" pitchFamily="34" charset="-122"/>
              </a:rPr>
              <a:t>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When taxes are collected, governments usually are </a:t>
            </a:r>
            <a:r>
              <a:rPr lang="zh-CN" altLang="en-US" sz="2800" b="1" dirty="0" smtClean="0">
                <a:solidFill>
                  <a:srgbClr val="C00000"/>
                </a:solidFill>
                <a:latin typeface="Arial Unicode MS" pitchFamily="34" charset="-122"/>
                <a:ea typeface="Arial Unicode MS" pitchFamily="34" charset="-122"/>
                <a:cs typeface="Arial Unicode MS" pitchFamily="34" charset="-122"/>
              </a:rPr>
              <a:t>affluent</a:t>
            </a:r>
            <a:r>
              <a:rPr lang="zh-CN" altLang="en-US" sz="2800" dirty="0" smtClean="0">
                <a:latin typeface="Arial Unicode MS" pitchFamily="34" charset="-122"/>
                <a:ea typeface="Arial Unicode MS" pitchFamily="34" charset="-122"/>
                <a:cs typeface="Arial Unicode MS" pitchFamily="34" charset="-122"/>
              </a:rPr>
              <a:t>  with funds that far exceed their immediate cash needs.</a:t>
            </a:r>
          </a:p>
          <a:p>
            <a:pPr>
              <a:buFontTx/>
              <a:buNone/>
            </a:pPr>
            <a:endParaRPr lang="zh-CN" altLang="en-US"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flipV="1">
            <a:off x="76200" y="549275"/>
            <a:ext cx="7772400" cy="60325"/>
          </a:xfrm>
        </p:spPr>
        <p:txBody>
          <a:bodyPr>
            <a:normAutofit fontScale="90000"/>
          </a:bodyPr>
          <a:lstStyle/>
          <a:p>
            <a:endParaRPr lang="zh-CN" altLang="en-US" smtClean="0"/>
          </a:p>
        </p:txBody>
      </p:sp>
      <p:sp>
        <p:nvSpPr>
          <p:cNvPr id="23555" name="内容占位符 2"/>
          <p:cNvSpPr>
            <a:spLocks noGrp="1"/>
          </p:cNvSpPr>
          <p:nvPr>
            <p:ph idx="1"/>
          </p:nvPr>
        </p:nvSpPr>
        <p:spPr>
          <a:xfrm>
            <a:off x="76200" y="692150"/>
            <a:ext cx="7772400" cy="5403850"/>
          </a:xfrm>
        </p:spPr>
        <p:txBody>
          <a:bodyPr/>
          <a:lstStyle/>
          <a:p>
            <a:pPr>
              <a:buFontTx/>
              <a:buNone/>
            </a:pPr>
            <a:endParaRPr lang="en-US" altLang="zh-CN" sz="2800" smtClean="0">
              <a:latin typeface="Arial Unicode MS" pitchFamily="34" charset="-122"/>
              <a:ea typeface="Arial Unicode MS" pitchFamily="34" charset="-122"/>
              <a:cs typeface="Arial Unicode MS" pitchFamily="34" charset="-122"/>
            </a:endParaRPr>
          </a:p>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5. The checking account of an active business firm </a:t>
            </a:r>
            <a:r>
              <a:rPr lang="zh-CN" altLang="en-US" sz="2800" b="1" i="1" smtClean="0">
                <a:latin typeface="Arial Unicode MS" pitchFamily="34" charset="-122"/>
                <a:ea typeface="Arial Unicode MS" pitchFamily="34" charset="-122"/>
                <a:cs typeface="Arial Unicode MS" pitchFamily="34" charset="-122"/>
              </a:rPr>
              <a:t>fluctuates</a:t>
            </a:r>
            <a:r>
              <a:rPr lang="zh-CN" altLang="en-US" sz="2800" smtClean="0">
                <a:latin typeface="Arial Unicode MS" pitchFamily="34" charset="-122"/>
                <a:ea typeface="Arial Unicode MS" pitchFamily="34" charset="-122"/>
                <a:cs typeface="Arial Unicode MS" pitchFamily="34" charset="-122"/>
              </a:rPr>
              <a:t> daily between large cash surpluses and low or nonexistent cash balances.</a:t>
            </a:r>
          </a:p>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The checking account of an active business firm </a:t>
            </a:r>
            <a:r>
              <a:rPr lang="zh-CN" altLang="en-US" sz="2800" b="1" smtClean="0">
                <a:solidFill>
                  <a:srgbClr val="C00000"/>
                </a:solidFill>
                <a:latin typeface="Arial Unicode MS" pitchFamily="34" charset="-122"/>
                <a:ea typeface="Arial Unicode MS" pitchFamily="34" charset="-122"/>
                <a:cs typeface="Arial Unicode MS" pitchFamily="34" charset="-122"/>
              </a:rPr>
              <a:t>keeps changing </a:t>
            </a:r>
            <a:r>
              <a:rPr lang="zh-CN" altLang="en-US" sz="2800" smtClean="0">
                <a:latin typeface="Arial Unicode MS" pitchFamily="34" charset="-122"/>
                <a:ea typeface="Arial Unicode MS" pitchFamily="34" charset="-122"/>
                <a:cs typeface="Arial Unicode MS" pitchFamily="34" charset="-122"/>
              </a:rPr>
              <a:t>daily between large cash surpluses and low or nonexistent cash balances.</a:t>
            </a:r>
          </a:p>
          <a:p>
            <a:pPr>
              <a:buFontTx/>
              <a:buNone/>
            </a:pPr>
            <a:endParaRPr lang="zh-CN" altLang="zh-CN" smtClean="0">
              <a:latin typeface="Arial Unicode MS" pitchFamily="34" charset="-122"/>
              <a:ea typeface="Arial Unicode MS" pitchFamily="34" charset="-122"/>
              <a:cs typeface="Arial Unicode MS" pitchFamily="34" charset="-122"/>
            </a:endParaRPr>
          </a:p>
          <a:p>
            <a:pPr>
              <a:buFontTx/>
              <a:buNone/>
            </a:pPr>
            <a:endParaRPr lang="zh-CN" alt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76200" y="609600"/>
            <a:ext cx="7772400" cy="442913"/>
          </a:xfrm>
        </p:spPr>
        <p:txBody>
          <a:bodyPr>
            <a:normAutofit fontScale="90000"/>
          </a:bodyPr>
          <a:lstStyle/>
          <a:p>
            <a:endParaRPr lang="zh-CN" altLang="en-US" smtClean="0"/>
          </a:p>
        </p:txBody>
      </p:sp>
      <p:sp>
        <p:nvSpPr>
          <p:cNvPr id="24579" name="内容占位符 2"/>
          <p:cNvSpPr>
            <a:spLocks noGrp="1"/>
          </p:cNvSpPr>
          <p:nvPr>
            <p:ph idx="1"/>
          </p:nvPr>
        </p:nvSpPr>
        <p:spPr>
          <a:xfrm>
            <a:off x="76200" y="1484313"/>
            <a:ext cx="7772400" cy="4611687"/>
          </a:xfrm>
        </p:spPr>
        <p:txBody>
          <a:bodyPr/>
          <a:lstStyle/>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6. To fully appreciate the workings of the money market, we must remember that  money is one of the most </a:t>
            </a:r>
            <a:r>
              <a:rPr lang="zh-CN" altLang="en-US" sz="2800" b="1" i="1" smtClean="0">
                <a:latin typeface="Arial Unicode MS" pitchFamily="34" charset="-122"/>
                <a:ea typeface="Arial Unicode MS" pitchFamily="34" charset="-122"/>
                <a:cs typeface="Arial Unicode MS" pitchFamily="34" charset="-122"/>
              </a:rPr>
              <a:t>perishable</a:t>
            </a:r>
            <a:r>
              <a:rPr lang="zh-CN" altLang="en-US" sz="2800" smtClean="0">
                <a:latin typeface="Arial Unicode MS" pitchFamily="34" charset="-122"/>
                <a:ea typeface="Arial Unicode MS" pitchFamily="34" charset="-122"/>
                <a:cs typeface="Arial Unicode MS" pitchFamily="34" charset="-122"/>
              </a:rPr>
              <a:t> of all commodities.</a:t>
            </a:r>
          </a:p>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To fully appreciate the workings of the money market, we must remember that  money is one of the most  </a:t>
            </a:r>
            <a:r>
              <a:rPr lang="zh-CN" altLang="en-US" sz="2800" b="1" smtClean="0">
                <a:solidFill>
                  <a:srgbClr val="C00000"/>
                </a:solidFill>
                <a:latin typeface="Arial Unicode MS" pitchFamily="34" charset="-122"/>
                <a:ea typeface="Arial Unicode MS" pitchFamily="34" charset="-122"/>
                <a:cs typeface="Arial Unicode MS" pitchFamily="34" charset="-122"/>
              </a:rPr>
              <a:t>depriced </a:t>
            </a:r>
            <a:r>
              <a:rPr lang="zh-CN" altLang="en-US" sz="2800" smtClean="0">
                <a:latin typeface="Arial Unicode MS" pitchFamily="34" charset="-122"/>
                <a:ea typeface="Arial Unicode MS" pitchFamily="34" charset="-122"/>
                <a:cs typeface="Arial Unicode MS" pitchFamily="34" charset="-122"/>
              </a:rPr>
              <a:t>of all commodities.</a:t>
            </a:r>
          </a:p>
          <a:p>
            <a:pPr>
              <a:buFontTx/>
              <a:buNone/>
            </a:pPr>
            <a:endParaRPr lang="zh-CN" altLang="en-US"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a:xfrm>
            <a:off x="76200" y="609600"/>
            <a:ext cx="7772400" cy="155575"/>
          </a:xfrm>
        </p:spPr>
        <p:txBody>
          <a:bodyPr>
            <a:normAutofit fontScale="90000"/>
          </a:bodyPr>
          <a:lstStyle/>
          <a:p>
            <a:endParaRPr lang="zh-CN" altLang="en-US" smtClean="0"/>
          </a:p>
        </p:txBody>
      </p:sp>
      <p:sp>
        <p:nvSpPr>
          <p:cNvPr id="25603" name="内容占位符 2"/>
          <p:cNvSpPr>
            <a:spLocks noGrp="1"/>
          </p:cNvSpPr>
          <p:nvPr>
            <p:ph idx="1"/>
          </p:nvPr>
        </p:nvSpPr>
        <p:spPr>
          <a:xfrm>
            <a:off x="0" y="1454150"/>
            <a:ext cx="7772400" cy="5403850"/>
          </a:xfrm>
        </p:spPr>
        <p:txBody>
          <a:bodyPr/>
          <a:lstStyle/>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7. When idle cash is not invested, the holder incurs an opportunity cost in the form of interest income that is </a:t>
            </a:r>
            <a:r>
              <a:rPr lang="zh-CN" altLang="en-US" sz="2800" b="1" i="1" smtClean="0">
                <a:latin typeface="Arial Unicode MS" pitchFamily="34" charset="-122"/>
                <a:ea typeface="Arial Unicode MS" pitchFamily="34" charset="-122"/>
                <a:cs typeface="Arial Unicode MS" pitchFamily="34" charset="-122"/>
              </a:rPr>
              <a:t>foregone</a:t>
            </a:r>
            <a:r>
              <a:rPr lang="zh-CN" altLang="en-US" sz="2800" smtClean="0">
                <a:latin typeface="Arial Unicode MS" pitchFamily="34" charset="-122"/>
                <a:ea typeface="Arial Unicode MS" pitchFamily="34" charset="-122"/>
                <a:cs typeface="Arial Unicode MS" pitchFamily="34" charset="-122"/>
              </a:rPr>
              <a:t>.</a:t>
            </a:r>
          </a:p>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a:t>
            </a:r>
          </a:p>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When idle cash is not invested, the holder incurs an opportunity cost in the form of interest income that is </a:t>
            </a:r>
            <a:r>
              <a:rPr lang="zh-CN" altLang="en-US" sz="2800" b="1" smtClean="0">
                <a:solidFill>
                  <a:srgbClr val="C00000"/>
                </a:solidFill>
                <a:latin typeface="Arial Unicode MS" pitchFamily="34" charset="-122"/>
                <a:ea typeface="Arial Unicode MS" pitchFamily="34" charset="-122"/>
                <a:cs typeface="Arial Unicode MS" pitchFamily="34" charset="-122"/>
              </a:rPr>
              <a:t>given up</a:t>
            </a:r>
            <a:r>
              <a:rPr lang="zh-CN" altLang="en-US" sz="2800" smtClean="0">
                <a:latin typeface="Arial Unicode MS" pitchFamily="34" charset="-122"/>
                <a:ea typeface="Arial Unicode MS" pitchFamily="34" charset="-122"/>
                <a:cs typeface="Arial Unicode MS" pitchFamily="34" charset="-122"/>
              </a:rPr>
              <a:t>.</a:t>
            </a:r>
          </a:p>
          <a:p>
            <a:pPr>
              <a:buFontTx/>
              <a:buNone/>
            </a:pPr>
            <a:r>
              <a:rPr lang="en-US" altLang="zh-CN" smtClean="0"/>
              <a:t> </a:t>
            </a:r>
            <a:endParaRPr lang="zh-CN" alt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0" y="333375"/>
            <a:ext cx="7772400" cy="369888"/>
          </a:xfrm>
        </p:spPr>
        <p:txBody>
          <a:bodyPr>
            <a:normAutofit fontScale="90000"/>
          </a:bodyPr>
          <a:lstStyle/>
          <a:p>
            <a:endParaRPr lang="zh-CN" altLang="en-US" smtClean="0"/>
          </a:p>
        </p:txBody>
      </p:sp>
      <p:sp>
        <p:nvSpPr>
          <p:cNvPr id="26627" name="内容占位符 2"/>
          <p:cNvSpPr>
            <a:spLocks noGrp="1"/>
          </p:cNvSpPr>
          <p:nvPr>
            <p:ph idx="1"/>
          </p:nvPr>
        </p:nvSpPr>
        <p:spPr>
          <a:xfrm>
            <a:off x="0" y="836613"/>
            <a:ext cx="7772400" cy="4899025"/>
          </a:xfrm>
        </p:spPr>
        <p:txBody>
          <a:bodyPr>
            <a:normAutofit fontScale="92500" lnSpcReduction="10000"/>
          </a:bodyPr>
          <a:lstStyle/>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8. The strong </a:t>
            </a:r>
            <a:r>
              <a:rPr lang="zh-CN" altLang="en-US" sz="2800" b="1" i="1" smtClean="0">
                <a:latin typeface="Arial Unicode MS" pitchFamily="34" charset="-122"/>
                <a:ea typeface="Arial Unicode MS" pitchFamily="34" charset="-122"/>
                <a:cs typeface="Arial Unicode MS" pitchFamily="34" charset="-122"/>
              </a:rPr>
              <a:t>aversion</a:t>
            </a:r>
            <a:r>
              <a:rPr lang="zh-CN" altLang="en-US" sz="2800" smtClean="0">
                <a:latin typeface="Arial Unicode MS" pitchFamily="34" charset="-122"/>
                <a:ea typeface="Arial Unicode MS" pitchFamily="34" charset="-122"/>
                <a:cs typeface="Arial Unicode MS" pitchFamily="34" charset="-122"/>
              </a:rPr>
              <a:t> to risk among money market investors is especially evident when there is even a hint of trouble concerning the financial condition of a major money market borrower.</a:t>
            </a:r>
          </a:p>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a:t>
            </a:r>
          </a:p>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The strong </a:t>
            </a:r>
            <a:r>
              <a:rPr lang="zh-CN" altLang="en-US" sz="2800" b="1" smtClean="0">
                <a:solidFill>
                  <a:srgbClr val="C00000"/>
                </a:solidFill>
                <a:latin typeface="Arial Unicode MS" pitchFamily="34" charset="-122"/>
                <a:ea typeface="Arial Unicode MS" pitchFamily="34" charset="-122"/>
                <a:cs typeface="Arial Unicode MS" pitchFamily="34" charset="-122"/>
              </a:rPr>
              <a:t>antipathy</a:t>
            </a:r>
            <a:r>
              <a:rPr lang="zh-CN" altLang="en-US" sz="2800" smtClean="0">
                <a:latin typeface="Arial Unicode MS" pitchFamily="34" charset="-122"/>
                <a:ea typeface="Arial Unicode MS" pitchFamily="34" charset="-122"/>
                <a:cs typeface="Arial Unicode MS" pitchFamily="34" charset="-122"/>
              </a:rPr>
              <a:t> to risk among money market investors is especially evident when there is even a hint of trouble concerning the financial condition of a major money market borrower.</a:t>
            </a:r>
          </a:p>
          <a:p>
            <a:pPr>
              <a:buFontTx/>
              <a:buNone/>
            </a:pPr>
            <a:endParaRPr lang="zh-CN" altLang="zh-CN" sz="2800" smtClean="0">
              <a:latin typeface="Arial Unicode MS" pitchFamily="34" charset="-122"/>
              <a:ea typeface="Arial Unicode MS" pitchFamily="34" charset="-122"/>
              <a:cs typeface="Arial Unicode MS" pitchFamily="34" charset="-122"/>
            </a:endParaRPr>
          </a:p>
          <a:p>
            <a:pPr>
              <a:buFontTx/>
              <a:buNone/>
            </a:pPr>
            <a:endParaRPr lang="zh-CN" altLang="zh-CN" smtClean="0"/>
          </a:p>
          <a:p>
            <a:pPr>
              <a:buFontTx/>
              <a:buNone/>
            </a:pPr>
            <a:r>
              <a:rPr lang="en-US" altLang="zh-CN" smtClean="0"/>
              <a:t> </a:t>
            </a:r>
            <a:endParaRPr lang="zh-CN" altLang="en-US" smtClean="0"/>
          </a:p>
          <a:p>
            <a:pPr>
              <a:buFontTx/>
              <a:buNone/>
            </a:pPr>
            <a:endParaRPr lang="zh-CN" altLang="en-US"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内容占位符 2"/>
          <p:cNvSpPr>
            <a:spLocks noGrp="1"/>
          </p:cNvSpPr>
          <p:nvPr>
            <p:ph idx="1"/>
          </p:nvPr>
        </p:nvSpPr>
        <p:spPr>
          <a:xfrm>
            <a:off x="467544" y="908720"/>
            <a:ext cx="8229600" cy="4525963"/>
          </a:xfrm>
        </p:spPr>
        <p:txBody>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9. The </a:t>
            </a:r>
            <a:r>
              <a:rPr lang="zh-CN" altLang="en-US" sz="2800" b="1" i="1" dirty="0" smtClean="0">
                <a:latin typeface="Arial Unicode MS" pitchFamily="34" charset="-122"/>
                <a:ea typeface="Arial Unicode MS" pitchFamily="34" charset="-122"/>
                <a:cs typeface="Arial Unicode MS" pitchFamily="34" charset="-122"/>
              </a:rPr>
              <a:t>interval</a:t>
            </a:r>
            <a:r>
              <a:rPr lang="zh-CN" altLang="en-US" sz="2800" dirty="0" smtClean="0">
                <a:latin typeface="Arial Unicode MS" pitchFamily="34" charset="-122"/>
                <a:ea typeface="Arial Unicode MS" pitchFamily="34" charset="-122"/>
                <a:cs typeface="Arial Unicode MS" pitchFamily="34" charset="-122"/>
              </a:rPr>
              <a:t> of time between the issue date of a security and the date on which the borrower promises to redeem it is the security’s original maturity.</a:t>
            </a: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The </a:t>
            </a:r>
            <a:r>
              <a:rPr lang="zh-CN" altLang="en-US" sz="2800" b="1" dirty="0" smtClean="0">
                <a:solidFill>
                  <a:srgbClr val="C00000"/>
                </a:solidFill>
                <a:latin typeface="Arial Unicode MS" pitchFamily="34" charset="-122"/>
                <a:ea typeface="Arial Unicode MS" pitchFamily="34" charset="-122"/>
                <a:cs typeface="Arial Unicode MS" pitchFamily="34" charset="-122"/>
              </a:rPr>
              <a:t>period </a:t>
            </a:r>
            <a:r>
              <a:rPr lang="zh-CN" altLang="en-US" sz="2800" dirty="0" smtClean="0">
                <a:latin typeface="Arial Unicode MS" pitchFamily="34" charset="-122"/>
                <a:ea typeface="Arial Unicode MS" pitchFamily="34" charset="-122"/>
                <a:cs typeface="Arial Unicode MS" pitchFamily="34" charset="-122"/>
              </a:rPr>
              <a:t>of time between the issue date of a security and the date on which the borrower promises to redeem it is the security’s original maturity.</a:t>
            </a:r>
          </a:p>
          <a:p>
            <a:endParaRPr lang="zh-CN" altLang="en-US"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内容占位符 2"/>
          <p:cNvSpPr>
            <a:spLocks noGrp="1"/>
          </p:cNvSpPr>
          <p:nvPr>
            <p:ph idx="1"/>
          </p:nvPr>
        </p:nvSpPr>
        <p:spPr>
          <a:xfrm>
            <a:off x="469760" y="692696"/>
            <a:ext cx="8229600" cy="4525963"/>
          </a:xfrm>
        </p:spPr>
        <p:txBody>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10. </a:t>
            </a:r>
            <a:r>
              <a:rPr lang="zh-CN" altLang="en-US" sz="2800" b="1" i="1" dirty="0" smtClean="0">
                <a:latin typeface="Arial Unicode MS" pitchFamily="34" charset="-122"/>
                <a:ea typeface="Arial Unicode MS" pitchFamily="34" charset="-122"/>
                <a:cs typeface="Arial Unicode MS" pitchFamily="34" charset="-122"/>
              </a:rPr>
              <a:t>Overseeing</a:t>
            </a:r>
            <a:r>
              <a:rPr lang="zh-CN" altLang="en-US" sz="2800" dirty="0" smtClean="0">
                <a:latin typeface="Arial Unicode MS" pitchFamily="34" charset="-122"/>
                <a:ea typeface="Arial Unicode MS" pitchFamily="34" charset="-122"/>
                <a:cs typeface="Arial Unicode MS" pitchFamily="34" charset="-122"/>
              </a:rPr>
              <a:t> the whole market are central banks (such as the European Central Bank and the Federal Reserve System) around the globe, who try to ensure that trading is orderly and that asset prices are reasonably stable.</a:t>
            </a:r>
            <a:endParaRPr lang="en-US" altLang="zh-CN" sz="2800" dirty="0" smtClean="0">
              <a:latin typeface="Arial Unicode MS" pitchFamily="34" charset="-122"/>
              <a:ea typeface="Arial Unicode MS" pitchFamily="34" charset="-122"/>
              <a:cs typeface="Arial Unicode MS" pitchFamily="34" charset="-122"/>
            </a:endParaRPr>
          </a:p>
          <a:p>
            <a:pPr>
              <a:lnSpc>
                <a:spcPct val="90000"/>
              </a:lnSpc>
              <a:buFontTx/>
              <a:buNone/>
            </a:pPr>
            <a:endParaRPr lang="zh-CN" altLang="en-US" sz="2800" dirty="0" smtClean="0">
              <a:latin typeface="Arial Unicode MS" pitchFamily="34" charset="-122"/>
              <a:ea typeface="Arial Unicode MS" pitchFamily="34" charset="-122"/>
              <a:cs typeface="Arial Unicode MS" pitchFamily="34" charset="-122"/>
            </a:endParaRP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   </a:t>
            </a:r>
            <a:r>
              <a:rPr lang="zh-CN" altLang="en-US" sz="2800" b="1" dirty="0" smtClean="0">
                <a:solidFill>
                  <a:srgbClr val="C00000"/>
                </a:solidFill>
                <a:latin typeface="Arial Unicode MS" pitchFamily="34" charset="-122"/>
                <a:ea typeface="Arial Unicode MS" pitchFamily="34" charset="-122"/>
                <a:cs typeface="Arial Unicode MS" pitchFamily="34" charset="-122"/>
              </a:rPr>
              <a:t>Supervising</a:t>
            </a:r>
            <a:r>
              <a:rPr lang="zh-CN" altLang="en-US" sz="2800" dirty="0" smtClean="0">
                <a:latin typeface="Arial Unicode MS" pitchFamily="34" charset="-122"/>
                <a:ea typeface="Arial Unicode MS" pitchFamily="34" charset="-122"/>
                <a:cs typeface="Arial Unicode MS" pitchFamily="34" charset="-122"/>
              </a:rPr>
              <a:t> the whole market are central banks (such as the European Central Bank and the Federal Reserve System) around the globe, who try to ensure that trading is orderly and that asset prices are reasonably stable.</a:t>
            </a:r>
          </a:p>
          <a:p>
            <a:endParaRPr lang="zh-CN" altLang="en-US"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r>
              <a:rPr lang="en-US" altLang="zh-CN" smtClean="0">
                <a:latin typeface="Arial Unicode MS" pitchFamily="34" charset="-122"/>
                <a:ea typeface="Arial Unicode MS" pitchFamily="34" charset="-122"/>
                <a:cs typeface="Arial Unicode MS" pitchFamily="34" charset="-122"/>
              </a:rPr>
              <a:t>Text Explanation</a:t>
            </a:r>
            <a:endParaRPr lang="zh-CN" altLang="en-US" smtClean="0">
              <a:latin typeface="Arial Unicode MS" pitchFamily="34" charset="-122"/>
              <a:ea typeface="Arial Unicode MS" pitchFamily="34" charset="-122"/>
              <a:cs typeface="Arial Unicode MS" pitchFamily="34" charset="-122"/>
            </a:endParaRPr>
          </a:p>
        </p:txBody>
      </p:sp>
      <p:sp>
        <p:nvSpPr>
          <p:cNvPr id="31747" name="内容占位符 2"/>
          <p:cNvSpPr>
            <a:spLocks noGrp="1"/>
          </p:cNvSpPr>
          <p:nvPr>
            <p:ph idx="1"/>
          </p:nvPr>
        </p:nvSpPr>
        <p:spPr/>
        <p:txBody>
          <a:bodyPr rtlCol="0">
            <a:normAutofit fontScale="92500" lnSpcReduction="10000"/>
          </a:bodyPr>
          <a:lstStyle/>
          <a:p>
            <a:pPr marL="514350" indent="-514350" fontAlgn="auto">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1</a:t>
            </a: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repay----- to pay back or to reward someone or something</a:t>
            </a:r>
          </a:p>
          <a:p>
            <a:pPr fontAlgn="auto">
              <a:lnSpc>
                <a:spcPct val="80000"/>
              </a:lnSpc>
              <a:spcAft>
                <a:spcPts val="0"/>
              </a:spcAft>
              <a:buFontTx/>
              <a:buNone/>
              <a:defRPr/>
            </a:pPr>
            <a:endParaRPr lang="en-US" altLang="zh-CN" sz="2800" dirty="0" smtClean="0">
              <a:latin typeface="Arial Unicode MS" pitchFamily="34" charset="-122"/>
              <a:ea typeface="Arial Unicode MS" pitchFamily="34" charset="-122"/>
              <a:cs typeface="Arial Unicode MS" pitchFamily="34" charset="-122"/>
            </a:endParaRPr>
          </a:p>
          <a:p>
            <a:pPr fontAlgn="auto">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e.g. How can I ever repay you for all your kindness? </a:t>
            </a:r>
          </a:p>
          <a:p>
            <a:pPr marL="0" indent="0">
              <a:buNone/>
            </a:pPr>
            <a:r>
              <a:rPr lang="zh-CN" altLang="en-US"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你对我这么好，我怎么才能报答你呢？</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r>
              <a:rPr lang="en-US" altLang="zh-CN" sz="2800" dirty="0" smtClean="0">
                <a:latin typeface="Arial Unicode MS" pitchFamily="34" charset="-122"/>
                <a:ea typeface="Arial Unicode MS" pitchFamily="34" charset="-122"/>
                <a:cs typeface="Arial Unicode MS" pitchFamily="34" charset="-122"/>
              </a:rPr>
              <a:t>  </a:t>
            </a:r>
            <a:r>
              <a:rPr lang="en-US" altLang="zh-CN" sz="2800" dirty="0" smtClean="0">
                <a:latin typeface="Arial" panose="020B0604020202020204" pitchFamily="34" charset="0"/>
              </a:rPr>
              <a:t>He </a:t>
            </a:r>
            <a:r>
              <a:rPr lang="en-US" altLang="zh-CN" sz="2800" dirty="0">
                <a:latin typeface="Arial" panose="020B0604020202020204" pitchFamily="34" charset="0"/>
              </a:rPr>
              <a:t>advanced funds of his own to his company, </a:t>
            </a:r>
            <a:r>
              <a:rPr lang="en-US" altLang="zh-CN" sz="2800" dirty="0" smtClean="0">
                <a:latin typeface="Arial" panose="020B0604020202020204" pitchFamily="34" charset="0"/>
              </a:rPr>
              <a:t>  which </a:t>
            </a:r>
            <a:r>
              <a:rPr lang="en-US" altLang="zh-CN" sz="2800" dirty="0">
                <a:latin typeface="Arial" panose="020B0604020202020204" pitchFamily="34" charset="0"/>
              </a:rPr>
              <a:t>was unable to repay him.</a:t>
            </a:r>
          </a:p>
          <a:p>
            <a:pPr marL="0" indent="0">
              <a:buNone/>
            </a:pPr>
            <a:r>
              <a:rPr lang="zh-CN" altLang="en-US" sz="2800" dirty="0">
                <a:latin typeface="Arial" panose="020B0604020202020204" pitchFamily="34" charset="0"/>
              </a:rPr>
              <a:t>他把自己的资金预付给公司，公司却未能偿还给他。</a:t>
            </a:r>
          </a:p>
          <a:p>
            <a:pPr fontAlgn="auto">
              <a:lnSpc>
                <a:spcPct val="80000"/>
              </a:lnSpc>
              <a:spcAft>
                <a:spcPts val="0"/>
              </a:spcAft>
              <a:buFontTx/>
              <a:buNone/>
              <a:defRPr/>
            </a:pPr>
            <a:endParaRPr lang="zh-CN" altLang="en-US" sz="2800" dirty="0" smtClean="0">
              <a:latin typeface="Arial Unicode MS" pitchFamily="34" charset="-122"/>
              <a:ea typeface="Arial Unicode MS" pitchFamily="34" charset="-122"/>
              <a:cs typeface="Arial Unicode MS" pitchFamily="34" charset="-122"/>
            </a:endParaRPr>
          </a:p>
          <a:p>
            <a:pPr marL="514350" indent="-514350" fontAlgn="auto">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endParaRPr lang="zh-CN" altLang="en-US" smtClean="0"/>
          </a:p>
        </p:txBody>
      </p:sp>
      <p:sp>
        <p:nvSpPr>
          <p:cNvPr id="30723" name="内容占位符 2"/>
          <p:cNvSpPr>
            <a:spLocks noGrp="1"/>
          </p:cNvSpPr>
          <p:nvPr>
            <p:ph idx="1"/>
          </p:nvPr>
        </p:nvSpPr>
        <p:spPr/>
        <p:txBody>
          <a:bodyPr/>
          <a:lstStyle/>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retrieve ------ to find and bring back something</a:t>
            </a:r>
          </a:p>
          <a:p>
            <a:pPr>
              <a:lnSpc>
                <a:spcPct val="80000"/>
              </a:lnSpc>
              <a:buFontTx/>
              <a:buNone/>
            </a:pP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e.g. Computers are used to store and retrieve information efficiently. </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计算机用于快速高效地存储和检索信息。</a:t>
            </a: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endParaRPr lang="zh-CN" altLang="en-US" smtClean="0"/>
          </a:p>
        </p:txBody>
      </p:sp>
      <p:sp>
        <p:nvSpPr>
          <p:cNvPr id="31747" name="内容占位符 2"/>
          <p:cNvSpPr>
            <a:spLocks noGrp="1"/>
          </p:cNvSpPr>
          <p:nvPr>
            <p:ph idx="1"/>
          </p:nvPr>
        </p:nvSpPr>
        <p:spPr/>
        <p:txBody>
          <a:bodyPr/>
          <a:lstStyle/>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Closer examination of our financial system reveals, however, that beyond the simple act of exchanging financial assets and funds, there are major differences between one financial transaction and another.</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尽管如此，仔细审视我们的金融体系，除了简单地交换金融资产和资金，一种金融交易与另一种有大的差异。</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endParaRPr lang="zh-CN" altLang="en-US" smtClean="0"/>
          </a:p>
        </p:txBody>
      </p:sp>
      <p:sp>
        <p:nvSpPr>
          <p:cNvPr id="5123" name="内容占位符 2"/>
          <p:cNvSpPr>
            <a:spLocks noGrp="1"/>
          </p:cNvSpPr>
          <p:nvPr>
            <p:ph idx="1"/>
          </p:nvPr>
        </p:nvSpPr>
        <p:spPr/>
        <p:txBody>
          <a:bodyPr/>
          <a:lstStyle/>
          <a:p>
            <a:pPr>
              <a:buFontTx/>
              <a:buNone/>
            </a:pPr>
            <a:r>
              <a:rPr lang="en-US" altLang="zh-CN" sz="2800" smtClean="0">
                <a:latin typeface="Arial Unicode MS" pitchFamily="34" charset="-122"/>
                <a:ea typeface="Arial Unicode MS" pitchFamily="34" charset="-122"/>
                <a:cs typeface="Arial Unicode MS" pitchFamily="34" charset="-122"/>
              </a:rPr>
              <a:t>2.</a:t>
            </a:r>
            <a:r>
              <a:rPr lang="zh-CN" altLang="en-US" sz="2800" smtClean="0">
                <a:latin typeface="Arial Unicode MS" pitchFamily="34" charset="-122"/>
                <a:ea typeface="Arial Unicode MS" pitchFamily="34" charset="-122"/>
                <a:cs typeface="Arial Unicode MS" pitchFamily="34" charset="-122"/>
              </a:rPr>
              <a:t> Functions of Money Market</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en-US" altLang="zh-CN" sz="2800" smtClean="0">
                <a:latin typeface="Arial Unicode MS" pitchFamily="34" charset="-122"/>
                <a:ea typeface="Arial Unicode MS" pitchFamily="34" charset="-122"/>
                <a:cs typeface="Arial Unicode MS" pitchFamily="34" charset="-122"/>
              </a:rPr>
              <a:t> · </a:t>
            </a:r>
            <a:r>
              <a:rPr lang="zh-CN" altLang="en-US" sz="2800" smtClean="0">
                <a:latin typeface="Arial Unicode MS" pitchFamily="34" charset="-122"/>
                <a:ea typeface="Arial Unicode MS" pitchFamily="34" charset="-122"/>
                <a:cs typeface="Arial Unicode MS" pitchFamily="34" charset="-122"/>
              </a:rPr>
              <a:t>Financing Trade</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en-US" altLang="zh-CN" sz="2800" smtClean="0">
                <a:latin typeface="Arial Unicode MS" pitchFamily="34" charset="-122"/>
                <a:ea typeface="Arial Unicode MS" pitchFamily="34" charset="-122"/>
                <a:cs typeface="Arial Unicode MS" pitchFamily="34" charset="-122"/>
              </a:rPr>
              <a:t> · </a:t>
            </a:r>
            <a:r>
              <a:rPr lang="zh-CN" altLang="en-US" sz="2800" smtClean="0">
                <a:latin typeface="Arial Unicode MS" pitchFamily="34" charset="-122"/>
                <a:ea typeface="Arial Unicode MS" pitchFamily="34" charset="-122"/>
                <a:cs typeface="Arial Unicode MS" pitchFamily="34" charset="-122"/>
              </a:rPr>
              <a:t>Financing Industry</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en-US" altLang="zh-CN" sz="2800" smtClean="0">
                <a:latin typeface="Arial Unicode MS" pitchFamily="34" charset="-122"/>
                <a:ea typeface="Arial Unicode MS" pitchFamily="34" charset="-122"/>
                <a:cs typeface="Arial Unicode MS" pitchFamily="34" charset="-122"/>
              </a:rPr>
              <a:t> · </a:t>
            </a:r>
            <a:r>
              <a:rPr lang="zh-CN" altLang="en-US" sz="2800" smtClean="0">
                <a:latin typeface="Arial Unicode MS" pitchFamily="34" charset="-122"/>
                <a:ea typeface="Arial Unicode MS" pitchFamily="34" charset="-122"/>
                <a:cs typeface="Arial Unicode MS" pitchFamily="34" charset="-122"/>
              </a:rPr>
              <a:t>Profitable Investment</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en-US" altLang="zh-CN" sz="2800" smtClean="0">
                <a:latin typeface="Arial Unicode MS" pitchFamily="34" charset="-122"/>
                <a:ea typeface="Arial Unicode MS" pitchFamily="34" charset="-122"/>
                <a:cs typeface="Arial Unicode MS" pitchFamily="34" charset="-122"/>
              </a:rPr>
              <a:t> · </a:t>
            </a:r>
            <a:r>
              <a:rPr lang="zh-CN" altLang="en-US" sz="2800" smtClean="0">
                <a:latin typeface="Arial Unicode MS" pitchFamily="34" charset="-122"/>
                <a:ea typeface="Arial Unicode MS" pitchFamily="34" charset="-122"/>
                <a:cs typeface="Arial Unicode MS" pitchFamily="34" charset="-122"/>
              </a:rPr>
              <a:t>Self-Sufficiency of Commercial Bank</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en-US" altLang="zh-CN" sz="2800" smtClean="0">
                <a:latin typeface="Arial Unicode MS" pitchFamily="34" charset="-122"/>
                <a:ea typeface="Arial Unicode MS" pitchFamily="34" charset="-122"/>
                <a:cs typeface="Arial Unicode MS" pitchFamily="34" charset="-122"/>
              </a:rPr>
              <a:t> · </a:t>
            </a:r>
            <a:r>
              <a:rPr lang="zh-CN" altLang="zh-CN" sz="2800" smtClean="0">
                <a:latin typeface="Arial Unicode MS" pitchFamily="34" charset="-122"/>
                <a:ea typeface="Arial Unicode MS" pitchFamily="34" charset="-122"/>
                <a:cs typeface="Arial Unicode MS" pitchFamily="34" charset="-122"/>
              </a:rPr>
              <a:t>Help to Central Bank </a:t>
            </a:r>
            <a:r>
              <a:rPr lang="en-US" altLang="zh-CN" smtClean="0">
                <a:latin typeface="Arial Unicode MS" pitchFamily="34" charset="-122"/>
                <a:ea typeface="Arial Unicode MS" pitchFamily="34" charset="-122"/>
                <a:cs typeface="Arial Unicode MS" pitchFamily="34" charset="-122"/>
              </a:rPr>
              <a:t/>
            </a:r>
            <a:br>
              <a:rPr lang="en-US" altLang="zh-CN" smtClean="0">
                <a:latin typeface="Arial Unicode MS" pitchFamily="34" charset="-122"/>
                <a:ea typeface="Arial Unicode MS" pitchFamily="34" charset="-122"/>
                <a:cs typeface="Arial Unicode MS" pitchFamily="34" charset="-122"/>
              </a:rPr>
            </a:br>
            <a:endParaRPr lang="en-US" altLang="zh-CN"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76200" y="609600"/>
            <a:ext cx="7772400" cy="227013"/>
          </a:xfrm>
        </p:spPr>
        <p:txBody>
          <a:bodyPr>
            <a:normAutofit fontScale="90000"/>
          </a:bodyPr>
          <a:lstStyle/>
          <a:p>
            <a:endParaRPr lang="zh-CN" altLang="en-US" smtClean="0"/>
          </a:p>
        </p:txBody>
      </p:sp>
      <p:sp>
        <p:nvSpPr>
          <p:cNvPr id="32771" name="内容占位符 2"/>
          <p:cNvSpPr>
            <a:spLocks noGrp="1"/>
          </p:cNvSpPr>
          <p:nvPr>
            <p:ph idx="1"/>
          </p:nvPr>
        </p:nvSpPr>
        <p:spPr>
          <a:xfrm>
            <a:off x="323528" y="1556792"/>
            <a:ext cx="7772400" cy="5043487"/>
          </a:xfrm>
        </p:spPr>
        <p:txBody>
          <a:bodyPr>
            <a:normAutofit fontScale="92500" lnSpcReduction="200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3</a:t>
            </a:r>
            <a:r>
              <a:rPr lang="zh-CN" altLang="en-US" b="1" dirty="0" smtClean="0">
                <a:latin typeface="Arial Unicode MS" pitchFamily="34" charset="-122"/>
                <a:ea typeface="Arial Unicode MS" pitchFamily="34" charset="-122"/>
                <a:cs typeface="Arial Unicode MS" pitchFamily="34" charset="-122"/>
              </a:rPr>
              <a:t> </a:t>
            </a:r>
            <a:endParaRPr lang="en-US" altLang="zh-CN" b="1"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vary ----- If things of the same type vary, they are different from each other, and if you vary them, you cause them to be different from each other</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a:solidFill>
                  <a:srgbClr val="434343"/>
                </a:solidFill>
                <a:latin typeface="Arial" panose="020B0604020202020204" pitchFamily="34" charset="0"/>
              </a:rPr>
              <a:t>e.g. The samples varied in quality but were generally acceptable. </a:t>
            </a:r>
          </a:p>
          <a:p>
            <a:pPr marL="0" indent="0">
              <a:buNone/>
            </a:pPr>
            <a:r>
              <a:rPr lang="zh-CN" altLang="en-US" sz="2800" dirty="0" smtClean="0">
                <a:solidFill>
                  <a:srgbClr val="434343"/>
                </a:solidFill>
                <a:latin typeface="Arial" panose="020B0604020202020204" pitchFamily="34" charset="0"/>
              </a:rPr>
              <a:t>    这些</a:t>
            </a:r>
            <a:r>
              <a:rPr lang="zh-CN" altLang="en-US" sz="2800" dirty="0">
                <a:solidFill>
                  <a:srgbClr val="434343"/>
                </a:solidFill>
                <a:latin typeface="Arial" panose="020B0604020202020204" pitchFamily="34" charset="0"/>
              </a:rPr>
              <a:t>样品质量有差异，但是大体上可以接受。</a:t>
            </a:r>
            <a:endParaRPr lang="en-US" altLang="zh-CN" sz="2800" dirty="0">
              <a:solidFill>
                <a:srgbClr val="434343"/>
              </a:solidFill>
              <a:latin typeface="Arial" panose="020B0604020202020204" pitchFamily="34" charset="0"/>
            </a:endParaRPr>
          </a:p>
          <a:p>
            <a:pPr marL="0" indent="0">
              <a:buNone/>
            </a:pPr>
            <a:r>
              <a:rPr lang="en-US" altLang="zh-CN" sz="2800" dirty="0" smtClean="0">
                <a:solidFill>
                  <a:srgbClr val="434343"/>
                </a:solidFill>
                <a:latin typeface="Arial" panose="020B0604020202020204" pitchFamily="34" charset="0"/>
              </a:rPr>
              <a:t>    Utilities </a:t>
            </a:r>
            <a:r>
              <a:rPr lang="en-US" altLang="zh-CN" sz="2800" dirty="0">
                <a:solidFill>
                  <a:srgbClr val="434343"/>
                </a:solidFill>
                <a:latin typeface="Arial" panose="020B0604020202020204" pitchFamily="34" charset="0"/>
              </a:rPr>
              <a:t>have different strategic objectives and the criteria used to assess performance will therefore vary.</a:t>
            </a:r>
          </a:p>
          <a:p>
            <a:pPr marL="0" indent="0">
              <a:buNone/>
            </a:pPr>
            <a:r>
              <a:rPr lang="zh-CN" altLang="en-US" sz="2800" dirty="0" smtClean="0">
                <a:solidFill>
                  <a:srgbClr val="434343"/>
                </a:solidFill>
                <a:latin typeface="Arial" panose="020B0604020202020204" pitchFamily="34" charset="0"/>
              </a:rPr>
              <a:t>    公用事业</a:t>
            </a:r>
            <a:r>
              <a:rPr lang="zh-CN" altLang="en-US" sz="2800" dirty="0">
                <a:solidFill>
                  <a:srgbClr val="434343"/>
                </a:solidFill>
                <a:latin typeface="Arial" panose="020B0604020202020204" pitchFamily="34" charset="0"/>
              </a:rPr>
              <a:t>公司有不同的战略目标，因此用于评估业绩的标准也会有所不同。</a:t>
            </a:r>
          </a:p>
          <a:p>
            <a:pPr>
              <a:buFontTx/>
              <a:buNone/>
            </a:pP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endParaRPr lang="zh-CN" altLang="en-US" smtClean="0"/>
          </a:p>
        </p:txBody>
      </p:sp>
      <p:sp>
        <p:nvSpPr>
          <p:cNvPr id="33795" name="内容占位符 2"/>
          <p:cNvSpPr>
            <a:spLocks noGrp="1"/>
          </p:cNvSpPr>
          <p:nvPr>
            <p:ph idx="1"/>
          </p:nvPr>
        </p:nvSpPr>
        <p:spPr/>
        <p:txBody>
          <a:bodyPr/>
          <a:lstStyle/>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And the different purposes for which money is borrowed result in the creation of different kinds of financial assets, having different maturities, risks, and other features.</a:t>
            </a:r>
          </a:p>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a:r>
            <a:br>
              <a:rPr lang="zh-CN" altLang="en-US"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借款的不同目的会形成不同的金融资产，这些金融资产具有不同的债券、风险和其它特征。</a:t>
            </a:r>
          </a:p>
          <a:p>
            <a:pPr>
              <a:buFontTx/>
              <a:buNone/>
            </a:pPr>
            <a:endParaRPr lang="zh-CN" altLang="en-US"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76200" y="609600"/>
            <a:ext cx="7772400" cy="227013"/>
          </a:xfrm>
        </p:spPr>
        <p:txBody>
          <a:bodyPr>
            <a:normAutofit fontScale="90000"/>
          </a:bodyPr>
          <a:lstStyle/>
          <a:p>
            <a:endParaRPr lang="zh-CN" altLang="en-US" smtClean="0"/>
          </a:p>
        </p:txBody>
      </p:sp>
      <p:sp>
        <p:nvSpPr>
          <p:cNvPr id="34819" name="内容占位符 2"/>
          <p:cNvSpPr>
            <a:spLocks noGrp="1"/>
          </p:cNvSpPr>
          <p:nvPr>
            <p:ph idx="1"/>
          </p:nvPr>
        </p:nvSpPr>
        <p:spPr>
          <a:xfrm>
            <a:off x="395536" y="1340768"/>
            <a:ext cx="7772400" cy="5187950"/>
          </a:xfrm>
        </p:spPr>
        <p:txBody>
          <a:bodyPr>
            <a:normAutofit lnSpcReduction="10000"/>
          </a:bodyPr>
          <a:lstStyle/>
          <a:p>
            <a:pPr>
              <a:buFontTx/>
              <a:buNone/>
            </a:pPr>
            <a:endParaRPr lang="en-US" altLang="zh-CN" b="1" dirty="0" smtClean="0">
              <a:latin typeface="Arial Unicode MS" pitchFamily="34" charset="-122"/>
              <a:ea typeface="Arial Unicode MS" pitchFamily="34" charset="-122"/>
              <a:cs typeface="Arial Unicode MS" pitchFamily="34" charset="-122"/>
            </a:endParaRPr>
          </a:p>
          <a:p>
            <a:pPr>
              <a:buFontTx/>
              <a:buNone/>
            </a:pPr>
            <a:r>
              <a:rPr lang="en-US" altLang="zh-CN" b="1" dirty="0" smtClean="0">
                <a:latin typeface="Arial Unicode MS" pitchFamily="34" charset="-122"/>
                <a:ea typeface="Arial Unicode MS" pitchFamily="34" charset="-122"/>
                <a:cs typeface="Arial Unicode MS" pitchFamily="34" charset="-122"/>
              </a:rPr>
              <a:t>Paragraph 4 </a:t>
            </a:r>
          </a:p>
          <a:p>
            <a:pPr>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respect ------ </a:t>
            </a:r>
            <a:r>
              <a:rPr lang="en-US" altLang="zh-CN" sz="2800" dirty="0">
                <a:latin typeface="Arial Unicode MS" pitchFamily="34" charset="-122"/>
                <a:ea typeface="Arial Unicode MS" pitchFamily="34" charset="-122"/>
                <a:cs typeface="Arial Unicode MS" pitchFamily="34" charset="-122"/>
              </a:rPr>
              <a:t>You use expressions like in this respect and in many respects to indicate that what you are saying applies to the feature you have just mentioned or to many features of something.</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e.g. This proposal differs from the last one in many important respects. </a:t>
            </a:r>
          </a:p>
          <a:p>
            <a:pPr>
              <a:buFontTx/>
              <a:buNone/>
            </a:pPr>
            <a:r>
              <a:rPr lang="zh-CN" altLang="en-US" sz="2800" dirty="0" smtClean="0">
                <a:latin typeface="Arial Unicode MS" pitchFamily="34" charset="-122"/>
                <a:ea typeface="Arial Unicode MS" pitchFamily="34" charset="-122"/>
                <a:cs typeface="Arial Unicode MS" pitchFamily="34" charset="-122"/>
              </a:rPr>
              <a:t>    本提案在很多重要的方</a:t>
            </a:r>
            <a:r>
              <a:rPr lang="zh-CN" altLang="en-US" sz="2800" dirty="0">
                <a:latin typeface="Arial Unicode MS" pitchFamily="34" charset="-122"/>
                <a:ea typeface="Arial Unicode MS" pitchFamily="34" charset="-122"/>
                <a:cs typeface="Arial Unicode MS" pitchFamily="34" charset="-122"/>
              </a:rPr>
              <a:t>面</a:t>
            </a:r>
            <a:r>
              <a:rPr lang="zh-CN" altLang="en-US" sz="2800" dirty="0" smtClean="0">
                <a:latin typeface="Arial Unicode MS" pitchFamily="34" charset="-122"/>
                <a:ea typeface="Arial Unicode MS" pitchFamily="34" charset="-122"/>
                <a:cs typeface="Arial Unicode MS" pitchFamily="34" charset="-122"/>
              </a:rPr>
              <a:t>与上一提案不同。</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endParaRPr lang="zh-CN" altLang="en-US" smtClean="0"/>
          </a:p>
        </p:txBody>
      </p:sp>
      <p:sp>
        <p:nvSpPr>
          <p:cNvPr id="35843" name="内容占位符 2"/>
          <p:cNvSpPr>
            <a:spLocks noGrp="1"/>
          </p:cNvSpPr>
          <p:nvPr>
            <p:ph idx="1"/>
          </p:nvPr>
        </p:nvSpPr>
        <p:spPr/>
        <p:txBody>
          <a:bodyPr/>
          <a:lstStyle/>
          <a:p>
            <a:pPr>
              <a:lnSpc>
                <a:spcPct val="90000"/>
              </a:lnSpc>
              <a:buFontTx/>
              <a:buNone/>
            </a:pPr>
            <a:r>
              <a:rPr lang="zh-CN" altLang="en-US" sz="2800" smtClean="0">
                <a:latin typeface="Arial Unicode MS" pitchFamily="34" charset="-122"/>
                <a:ea typeface="Arial Unicode MS" pitchFamily="34" charset="-122"/>
                <a:cs typeface="Arial Unicode MS" pitchFamily="34" charset="-122"/>
              </a:rPr>
              <a:t>   The capital market deals in long-term credit – that is, loans and securities over a year to maturity, typically used to finance markets, but there are also important differences that make each of these two markets unique.</a:t>
            </a:r>
          </a:p>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a:t>
            </a:r>
          </a:p>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资本市场进行长期的信用交易--也即，超过一年的贷款和证券（一般用于融资），但是这两种市场也有重大差异。</a:t>
            </a:r>
          </a:p>
          <a:p>
            <a:pPr>
              <a:buFontTx/>
              <a:buNone/>
            </a:pPr>
            <a:endParaRPr lang="zh-CN" altLang="en-US"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36867" name="内容占位符 2"/>
          <p:cNvSpPr>
            <a:spLocks noGrp="1"/>
          </p:cNvSpPr>
          <p:nvPr>
            <p:ph idx="1"/>
          </p:nvPr>
        </p:nvSpPr>
        <p:spPr>
          <a:xfrm>
            <a:off x="539552" y="1196752"/>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5</a:t>
            </a:r>
          </a:p>
          <a:p>
            <a:pPr>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surplus ------ the amount of money you have left when you sell more than you buy, or spend less than you have</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e.g. </a:t>
            </a:r>
            <a:r>
              <a:rPr lang="en-US" altLang="zh-CN" sz="2800" dirty="0">
                <a:latin typeface="Arial Unicode MS" pitchFamily="34" charset="-122"/>
                <a:ea typeface="Arial Unicode MS" pitchFamily="34" charset="-122"/>
                <a:cs typeface="Arial Unicode MS" pitchFamily="34" charset="-122"/>
              </a:rPr>
              <a:t>Economic growth is a good thing, but surplus indicates risk and crisis.</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增长</a:t>
            </a:r>
            <a:r>
              <a:rPr lang="zh-CN" altLang="en-US" sz="2800" dirty="0">
                <a:latin typeface="Arial Unicode MS" pitchFamily="34" charset="-122"/>
                <a:ea typeface="Arial Unicode MS" pitchFamily="34" charset="-122"/>
                <a:cs typeface="Arial Unicode MS" pitchFamily="34" charset="-122"/>
              </a:rPr>
              <a:t>是好事</a:t>
            </a:r>
            <a:r>
              <a:rPr lang="en-US" altLang="zh-CN" sz="2800" dirty="0">
                <a:latin typeface="Arial Unicode MS" pitchFamily="34" charset="-122"/>
                <a:ea typeface="Arial Unicode MS" pitchFamily="34" charset="-122"/>
                <a:cs typeface="Arial Unicode MS" pitchFamily="34" charset="-122"/>
              </a:rPr>
              <a:t>,</a:t>
            </a:r>
            <a:r>
              <a:rPr lang="zh-CN" altLang="en-US" sz="2800" dirty="0">
                <a:latin typeface="Arial Unicode MS" pitchFamily="34" charset="-122"/>
                <a:ea typeface="Arial Unicode MS" pitchFamily="34" charset="-122"/>
                <a:cs typeface="Arial Unicode MS" pitchFamily="34" charset="-122"/>
              </a:rPr>
              <a:t>过剩则蕴育着风险和危机。</a:t>
            </a:r>
            <a:endParaRPr lang="zh-CN" altLang="en-US"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内容占位符 2"/>
          <p:cNvSpPr>
            <a:spLocks noGrp="1"/>
          </p:cNvSpPr>
          <p:nvPr>
            <p:ph idx="1"/>
          </p:nvPr>
        </p:nvSpPr>
        <p:spPr>
          <a:xfrm>
            <a:off x="395536" y="764704"/>
            <a:ext cx="8229600" cy="4525963"/>
          </a:xfrm>
        </p:spPr>
        <p:txBody>
          <a:bodyPr/>
          <a:lstStyle/>
          <a:p>
            <a:pPr>
              <a:buFontTx/>
              <a:buNone/>
            </a:pPr>
            <a:r>
              <a:rPr lang="en-US" altLang="zh-CN" sz="2800" dirty="0" smtClean="0">
                <a:latin typeface="Arial Unicode MS" pitchFamily="34" charset="-122"/>
                <a:ea typeface="Arial Unicode MS" pitchFamily="34" charset="-122"/>
                <a:cs typeface="Arial Unicode MS" pitchFamily="34" charset="-122"/>
              </a:rPr>
              <a:t>deficit ------ the total amount by which money spent is more than money received</a:t>
            </a:r>
          </a:p>
          <a:p>
            <a:pPr>
              <a:buFontTx/>
              <a:buNone/>
            </a:pPr>
            <a:r>
              <a:rPr lang="en-US" altLang="zh-CN" sz="2800" dirty="0" smtClean="0">
                <a:latin typeface="Arial Unicode MS" pitchFamily="34" charset="-122"/>
                <a:ea typeface="Arial Unicode MS" pitchFamily="34" charset="-122"/>
                <a:cs typeface="Arial Unicode MS" pitchFamily="34" charset="-122"/>
              </a:rPr>
              <a:t>e.g. The country is running a balance-of-payments/budget/trade deficit of $250 million. </a:t>
            </a:r>
          </a:p>
          <a:p>
            <a:pPr>
              <a:buFontTx/>
              <a:buNone/>
            </a:pPr>
            <a:r>
              <a:rPr lang="zh-CN" altLang="en-US" sz="2800" dirty="0" smtClean="0">
                <a:latin typeface="Arial Unicode MS" pitchFamily="34" charset="-122"/>
                <a:ea typeface="Arial Unicode MS" pitchFamily="34" charset="-122"/>
                <a:cs typeface="Arial Unicode MS" pitchFamily="34" charset="-122"/>
              </a:rPr>
              <a:t>   该国的收支差额／预算赤字／贸易逆差已达</a:t>
            </a:r>
            <a:r>
              <a:rPr lang="en-US" altLang="zh-CN" sz="2800" dirty="0" smtClean="0">
                <a:latin typeface="Arial Unicode MS" pitchFamily="34" charset="-122"/>
                <a:ea typeface="Arial Unicode MS" pitchFamily="34" charset="-122"/>
                <a:cs typeface="Arial Unicode MS" pitchFamily="34" charset="-122"/>
              </a:rPr>
              <a:t>2.5</a:t>
            </a:r>
            <a:r>
              <a:rPr lang="zh-CN" altLang="en-US" sz="2800" dirty="0" smtClean="0">
                <a:latin typeface="Arial Unicode MS" pitchFamily="34" charset="-122"/>
                <a:ea typeface="Arial Unicode MS" pitchFamily="34" charset="-122"/>
                <a:cs typeface="Arial Unicode MS" pitchFamily="34" charset="-122"/>
              </a:rPr>
              <a:t>亿美元。</a:t>
            </a:r>
          </a:p>
          <a:p>
            <a:pPr>
              <a:buFontTx/>
              <a:buNone/>
            </a:pPr>
            <a:r>
              <a:rPr lang="en-US" altLang="zh-CN" sz="2800" dirty="0" smtClean="0">
                <a:latin typeface="Arial Unicode MS" pitchFamily="34" charset="-122"/>
                <a:ea typeface="Arial Unicode MS" pitchFamily="34" charset="-122"/>
                <a:cs typeface="Arial Unicode MS" pitchFamily="34" charset="-122"/>
              </a:rPr>
              <a:t>    The UK's deficit in manufactured goods fell slightly in the last three months. </a:t>
            </a:r>
          </a:p>
          <a:p>
            <a:pPr>
              <a:buFontTx/>
              <a:buNone/>
            </a:pPr>
            <a:r>
              <a:rPr lang="zh-CN" altLang="en-US" sz="2800" dirty="0" smtClean="0">
                <a:latin typeface="Arial Unicode MS" pitchFamily="34" charset="-122"/>
                <a:ea typeface="Arial Unicode MS" pitchFamily="34" charset="-122"/>
                <a:cs typeface="Arial Unicode MS" pitchFamily="34" charset="-122"/>
              </a:rPr>
              <a:t>   在过去的</a:t>
            </a:r>
            <a:r>
              <a:rPr lang="en-US" altLang="zh-CN" sz="2800" dirty="0" smtClean="0">
                <a:latin typeface="Arial Unicode MS" pitchFamily="34" charset="-122"/>
                <a:ea typeface="Arial Unicode MS" pitchFamily="34" charset="-122"/>
                <a:cs typeface="Arial Unicode MS" pitchFamily="34" charset="-122"/>
              </a:rPr>
              <a:t>3</a:t>
            </a:r>
            <a:r>
              <a:rPr lang="zh-CN" altLang="en-US" sz="2800" dirty="0" smtClean="0">
                <a:latin typeface="Arial Unicode MS" pitchFamily="34" charset="-122"/>
                <a:ea typeface="Arial Unicode MS" pitchFamily="34" charset="-122"/>
                <a:cs typeface="Arial Unicode MS" pitchFamily="34" charset="-122"/>
              </a:rPr>
              <a:t>个月里，英国制造业的亏损略有好转。</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endParaRPr lang="zh-CN" altLang="en-US" smtClean="0"/>
          </a:p>
        </p:txBody>
      </p:sp>
      <p:sp>
        <p:nvSpPr>
          <p:cNvPr id="38915" name="内容占位符 2"/>
          <p:cNvSpPr>
            <a:spLocks noGrp="1"/>
          </p:cNvSpPr>
          <p:nvPr>
            <p:ph idx="1"/>
          </p:nvPr>
        </p:nvSpPr>
        <p:spPr/>
        <p:txBody>
          <a:bodyPr/>
          <a:lstStyle/>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   However, it differs from other parts of the financial system in its emphasis on loans to meet purely short-term cash needs (i.e., current account4, rather than capital account5, transactions). </a:t>
            </a: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然而，它有别于金融体系的其它部分。它着重短期贷款需求（也即，活期（存款）账户而非资产账户交易).</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39939" name="内容占位符 2"/>
          <p:cNvSpPr>
            <a:spLocks noGrp="1"/>
          </p:cNvSpPr>
          <p:nvPr>
            <p:ph idx="1"/>
          </p:nvPr>
        </p:nvSpPr>
        <p:spPr>
          <a:xfrm>
            <a:off x="467544" y="1268760"/>
            <a:ext cx="7772400" cy="4538663"/>
          </a:xfrm>
        </p:spPr>
        <p:txBody>
          <a:bodyPr>
            <a:normAutofit fontScale="92500" lnSpcReduction="100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6</a:t>
            </a:r>
          </a:p>
          <a:p>
            <a:pPr>
              <a:buFontTx/>
              <a:buNone/>
            </a:pPr>
            <a:r>
              <a:rPr lang="en-US" altLang="zh-CN" sz="2800" dirty="0" smtClean="0">
                <a:latin typeface="Arial Unicode MS" pitchFamily="34" charset="-122"/>
                <a:ea typeface="Arial Unicode MS" pitchFamily="34" charset="-122"/>
                <a:cs typeface="Arial Unicode MS" pitchFamily="34" charset="-122"/>
              </a:rPr>
              <a:t>harmony ------ when people are peaceful and agree with each other, or when things seem right or suitable together</a:t>
            </a:r>
          </a:p>
          <a:p>
            <a:pPr>
              <a:buFontTx/>
              <a:buNone/>
            </a:pPr>
            <a:r>
              <a:rPr lang="en-US" altLang="zh-CN" sz="2800" dirty="0" smtClean="0">
                <a:latin typeface="Arial Unicode MS" pitchFamily="34" charset="-122"/>
                <a:ea typeface="Arial Unicode MS" pitchFamily="34" charset="-122"/>
                <a:cs typeface="Arial Unicode MS" pitchFamily="34" charset="-122"/>
              </a:rPr>
              <a:t>e.g. Imagine a society in which everyone lived together in (perfect) harmony. </a:t>
            </a:r>
          </a:p>
          <a:p>
            <a:pPr>
              <a:buFontTx/>
              <a:buNone/>
            </a:pPr>
            <a:r>
              <a:rPr lang="zh-CN" altLang="en-US" sz="2800" dirty="0" smtClean="0">
                <a:latin typeface="Arial Unicode MS" pitchFamily="34" charset="-122"/>
                <a:ea typeface="Arial Unicode MS" pitchFamily="34" charset="-122"/>
                <a:cs typeface="Arial Unicode MS" pitchFamily="34" charset="-122"/>
              </a:rPr>
              <a:t>    设想一下有这样一个社会，所有人都和睦地生活在一起。</a:t>
            </a:r>
          </a:p>
          <a:p>
            <a:pPr>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We must ensure that tourism develops in harmony with the environment. </a:t>
            </a:r>
          </a:p>
          <a:p>
            <a:pPr>
              <a:buFontTx/>
              <a:buNone/>
            </a:pPr>
            <a:r>
              <a:rPr lang="zh-CN" altLang="en-US" sz="2800" dirty="0" smtClean="0">
                <a:latin typeface="Arial Unicode MS" pitchFamily="34" charset="-122"/>
                <a:ea typeface="Arial Unicode MS" pitchFamily="34" charset="-122"/>
                <a:cs typeface="Arial Unicode MS" pitchFamily="34" charset="-122"/>
              </a:rPr>
              <a:t>   我们必须确保旅游业与环境和谐发展。</a:t>
            </a:r>
            <a:endParaRPr lang="en-US" altLang="zh-CN" sz="2800" dirty="0" smtClean="0">
              <a:latin typeface="Arial Unicode MS" pitchFamily="34" charset="-122"/>
              <a:ea typeface="Arial Unicode MS" pitchFamily="34" charset="-122"/>
              <a:cs typeface="Arial Unicode MS" pitchFamily="34" charset="-122"/>
            </a:endParaRPr>
          </a:p>
          <a:p>
            <a:pPr>
              <a:buFontTx/>
              <a:buNone/>
            </a:pPr>
            <a:endParaRPr lang="en-US" altLang="zh-CN" dirty="0" smtClean="0"/>
          </a:p>
          <a:p>
            <a:pPr>
              <a:buFontTx/>
              <a:buNone/>
            </a:pPr>
            <a:endParaRPr lang="zh-CN" altLang="en-US"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p:txBody>
          <a:bodyPr/>
          <a:lstStyle/>
          <a:p>
            <a:endParaRPr lang="zh-CN" altLang="en-US" smtClean="0"/>
          </a:p>
        </p:txBody>
      </p:sp>
      <p:sp>
        <p:nvSpPr>
          <p:cNvPr id="40963" name="内容占位符 2"/>
          <p:cNvSpPr>
            <a:spLocks noGrp="1"/>
          </p:cNvSpPr>
          <p:nvPr>
            <p:ph idx="1"/>
          </p:nvPr>
        </p:nvSpPr>
        <p:spPr>
          <a:xfrm>
            <a:off x="539552" y="1772816"/>
            <a:ext cx="7772400" cy="4114800"/>
          </a:xfrm>
        </p:spPr>
        <p:txBody>
          <a:bodyPr>
            <a:normAutofit fontScale="92500" lnSpcReduction="10000"/>
          </a:bodyPr>
          <a:lstStyle/>
          <a:p>
            <a:pPr>
              <a:buFontTx/>
              <a:buNone/>
            </a:pPr>
            <a:r>
              <a:rPr lang="en-US" altLang="zh-CN" sz="2800" dirty="0" smtClean="0">
                <a:latin typeface="Arial Unicode MS" pitchFamily="34" charset="-122"/>
                <a:ea typeface="Arial Unicode MS" pitchFamily="34" charset="-122"/>
                <a:cs typeface="Arial Unicode MS" pitchFamily="34" charset="-122"/>
              </a:rPr>
              <a:t>due ------ expected to happen, arrive, etc. at a particular time</a:t>
            </a:r>
          </a:p>
          <a:p>
            <a:pPr>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e.g. What time is the next bus due? </a:t>
            </a:r>
          </a:p>
          <a:p>
            <a:pPr>
              <a:buFontTx/>
              <a:buNone/>
            </a:pPr>
            <a:r>
              <a:rPr lang="zh-CN" altLang="en-US" sz="2800" dirty="0" smtClean="0">
                <a:latin typeface="Arial Unicode MS" pitchFamily="34" charset="-122"/>
                <a:ea typeface="Arial Unicode MS" pitchFamily="34" charset="-122"/>
                <a:cs typeface="Arial Unicode MS" pitchFamily="34" charset="-122"/>
              </a:rPr>
              <a:t>   下一趟公交车什么时候来？</a:t>
            </a:r>
          </a:p>
          <a:p>
            <a:pPr>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next meeting is due to be held in three months' time. </a:t>
            </a:r>
          </a:p>
          <a:p>
            <a:pPr>
              <a:buFontTx/>
              <a:buNone/>
            </a:pPr>
            <a:r>
              <a:rPr lang="zh-CN" altLang="en-US" sz="2800" dirty="0" smtClean="0">
                <a:latin typeface="Arial Unicode MS" pitchFamily="34" charset="-122"/>
                <a:ea typeface="Arial Unicode MS" pitchFamily="34" charset="-122"/>
                <a:cs typeface="Arial Unicode MS" pitchFamily="34" charset="-122"/>
              </a:rPr>
              <a:t>   下次会议预计将在</a:t>
            </a:r>
            <a:r>
              <a:rPr lang="en-US" altLang="zh-CN" sz="2800" dirty="0" smtClean="0">
                <a:latin typeface="Arial Unicode MS" pitchFamily="34" charset="-122"/>
                <a:ea typeface="Arial Unicode MS" pitchFamily="34" charset="-122"/>
                <a:cs typeface="Arial Unicode MS" pitchFamily="34" charset="-122"/>
              </a:rPr>
              <a:t>3</a:t>
            </a:r>
            <a:r>
              <a:rPr lang="zh-CN" altLang="en-US" sz="2800" dirty="0" smtClean="0">
                <a:latin typeface="Arial Unicode MS" pitchFamily="34" charset="-122"/>
                <a:ea typeface="Arial Unicode MS" pitchFamily="34" charset="-122"/>
                <a:cs typeface="Arial Unicode MS" pitchFamily="34" charset="-122"/>
              </a:rPr>
              <a:t>个月后召开。</a:t>
            </a:r>
          </a:p>
          <a:p>
            <a:pPr>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The results are due at the end of the month.</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结果</a:t>
            </a:r>
            <a:r>
              <a:rPr lang="zh-CN" altLang="en-US" sz="2800" dirty="0">
                <a:latin typeface="Arial Unicode MS" pitchFamily="34" charset="-122"/>
                <a:ea typeface="Arial Unicode MS" pitchFamily="34" charset="-122"/>
                <a:cs typeface="Arial Unicode MS" pitchFamily="34" charset="-122"/>
              </a:rPr>
              <a:t>预期于月底揭晓。</a:t>
            </a:r>
            <a:endParaRPr lang="zh-CN" altLang="en-US" dirty="0"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内容占位符 2"/>
          <p:cNvSpPr>
            <a:spLocks noGrp="1"/>
          </p:cNvSpPr>
          <p:nvPr>
            <p:ph idx="1"/>
          </p:nvPr>
        </p:nvSpPr>
        <p:spPr>
          <a:xfrm>
            <a:off x="395536" y="1844824"/>
            <a:ext cx="7772400" cy="4114800"/>
          </a:xfrm>
        </p:spPr>
        <p:txBody>
          <a:bodyPr>
            <a:normAutofit lnSpcReduction="10000"/>
          </a:bodyPr>
          <a:lstStyle/>
          <a:p>
            <a:pPr>
              <a:buFontTx/>
              <a:buNone/>
            </a:pPr>
            <a:r>
              <a:rPr lang="en-US" altLang="zh-CN" sz="2800" dirty="0" smtClean="0">
                <a:latin typeface="Arial Unicode MS" pitchFamily="34" charset="-122"/>
                <a:ea typeface="Arial Unicode MS" pitchFamily="34" charset="-122"/>
                <a:cs typeface="Arial Unicode MS" pitchFamily="34" charset="-122"/>
              </a:rPr>
              <a:t>disburse ------ to </a:t>
            </a:r>
            <a:r>
              <a:rPr lang="en-US" altLang="zh-CN" sz="2800" dirty="0">
                <a:latin typeface="Arial Unicode MS" pitchFamily="34" charset="-122"/>
                <a:ea typeface="Arial Unicode MS" pitchFamily="34" charset="-122"/>
                <a:cs typeface="Arial Unicode MS" pitchFamily="34" charset="-122"/>
              </a:rPr>
              <a:t>disburse an amount of money means to pay it out, usually from a fund which has been collected for a particular </a:t>
            </a:r>
            <a:r>
              <a:rPr lang="en-US" altLang="zh-CN" sz="2800" dirty="0" smtClean="0">
                <a:latin typeface="Arial Unicode MS" pitchFamily="34" charset="-122"/>
                <a:ea typeface="Arial Unicode MS" pitchFamily="34" charset="-122"/>
                <a:cs typeface="Arial Unicode MS" pitchFamily="34" charset="-122"/>
              </a:rPr>
              <a:t>purpose</a:t>
            </a:r>
            <a:br>
              <a:rPr lang="en-US" altLang="zh-CN"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 </a:t>
            </a:r>
          </a:p>
          <a:p>
            <a:pPr>
              <a:buFontTx/>
              <a:buNone/>
            </a:pPr>
            <a:r>
              <a:rPr lang="en-US" altLang="zh-CN" sz="2800" dirty="0" smtClean="0">
                <a:latin typeface="Arial Unicode MS" pitchFamily="34" charset="-122"/>
                <a:ea typeface="Arial Unicode MS" pitchFamily="34" charset="-122"/>
                <a:cs typeface="Arial Unicode MS" pitchFamily="34" charset="-122"/>
              </a:rPr>
              <a:t>e.g. </a:t>
            </a:r>
            <a:r>
              <a:rPr lang="en-US" altLang="zh-CN" sz="2800" dirty="0">
                <a:latin typeface="Arial Unicode MS" pitchFamily="34" charset="-122"/>
                <a:ea typeface="Arial Unicode MS" pitchFamily="34" charset="-122"/>
                <a:cs typeface="Arial Unicode MS" pitchFamily="34" charset="-122"/>
              </a:rPr>
              <a:t>The aid will not be disbursed until next year.</a:t>
            </a:r>
          </a:p>
          <a:p>
            <a:pPr>
              <a:buFontTx/>
              <a:buNone/>
            </a:pPr>
            <a:r>
              <a:rPr lang="zh-CN" altLang="en-US" sz="2800" dirty="0" smtClean="0">
                <a:latin typeface="Arial Unicode MS" pitchFamily="34" charset="-122"/>
                <a:ea typeface="Arial Unicode MS" pitchFamily="34" charset="-122"/>
                <a:cs typeface="Arial Unicode MS" pitchFamily="34" charset="-122"/>
              </a:rPr>
              <a:t>援助</a:t>
            </a:r>
            <a:r>
              <a:rPr lang="zh-CN" altLang="en-US" sz="2800" dirty="0">
                <a:latin typeface="Arial Unicode MS" pitchFamily="34" charset="-122"/>
                <a:ea typeface="Arial Unicode MS" pitchFamily="34" charset="-122"/>
                <a:cs typeface="Arial Unicode MS" pitchFamily="34" charset="-122"/>
              </a:rPr>
              <a:t>款项到明年才能拨出</a:t>
            </a:r>
            <a:r>
              <a:rPr lang="zh-CN" altLang="en-US" sz="2800" dirty="0" smtClean="0">
                <a:latin typeface="Arial Unicode MS" pitchFamily="34" charset="-122"/>
                <a:ea typeface="Arial Unicode MS" pitchFamily="34" charset="-122"/>
                <a:cs typeface="Arial Unicode MS" pitchFamily="34" charset="-122"/>
              </a:rPr>
              <a:t>。</a:t>
            </a:r>
            <a:endParaRPr lang="zh-CN" altLang="en-US" sz="2800" dirty="0">
              <a:latin typeface="Arial Unicode MS" pitchFamily="34" charset="-122"/>
              <a:ea typeface="Arial Unicode MS" pitchFamily="34" charset="-122"/>
              <a:cs typeface="Arial Unicode MS" pitchFamily="34" charset="-122"/>
            </a:endParaRPr>
          </a:p>
          <a:p>
            <a:pPr>
              <a:buFontTx/>
              <a:buNone/>
            </a:pPr>
            <a:r>
              <a:rPr lang="zh-CN" altLang="en-US"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a:t>
            </a:r>
            <a:r>
              <a:rPr lang="en-US" altLang="zh-CN" sz="2800" dirty="0">
                <a:latin typeface="Arial Unicode MS" pitchFamily="34" charset="-122"/>
                <a:ea typeface="Arial Unicode MS" pitchFamily="34" charset="-122"/>
                <a:cs typeface="Arial Unicode MS" pitchFamily="34" charset="-122"/>
              </a:rPr>
              <a:t>bank has disbursed over $350M for the project.</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银行</a:t>
            </a:r>
            <a:r>
              <a:rPr lang="zh-CN" altLang="en-US" sz="2800" dirty="0">
                <a:latin typeface="Arial Unicode MS" pitchFamily="34" charset="-122"/>
                <a:ea typeface="Arial Unicode MS" pitchFamily="34" charset="-122"/>
                <a:cs typeface="Arial Unicode MS" pitchFamily="34" charset="-122"/>
              </a:rPr>
              <a:t>已为此项目支出了</a:t>
            </a:r>
            <a:r>
              <a:rPr lang="en-US" altLang="zh-CN" sz="2800" dirty="0">
                <a:latin typeface="Arial Unicode MS" pitchFamily="34" charset="-122"/>
                <a:ea typeface="Arial Unicode MS" pitchFamily="34" charset="-122"/>
                <a:cs typeface="Arial Unicode MS" pitchFamily="34" charset="-122"/>
              </a:rPr>
              <a:t>3</a:t>
            </a:r>
            <a:r>
              <a:rPr lang="zh-CN" altLang="en-US" sz="2800" dirty="0">
                <a:latin typeface="Arial Unicode MS" pitchFamily="34" charset="-122"/>
                <a:ea typeface="Arial Unicode MS" pitchFamily="34" charset="-122"/>
                <a:cs typeface="Arial Unicode MS" pitchFamily="34" charset="-122"/>
              </a:rPr>
              <a:t>亿</a:t>
            </a:r>
            <a:r>
              <a:rPr lang="en-US" altLang="zh-CN" sz="2800" dirty="0">
                <a:latin typeface="Arial Unicode MS" pitchFamily="34" charset="-122"/>
                <a:ea typeface="Arial Unicode MS" pitchFamily="34" charset="-122"/>
                <a:cs typeface="Arial Unicode MS" pitchFamily="34" charset="-122"/>
              </a:rPr>
              <a:t>5</a:t>
            </a:r>
            <a:r>
              <a:rPr lang="zh-CN" altLang="en-US" sz="2800" dirty="0">
                <a:latin typeface="Arial Unicode MS" pitchFamily="34" charset="-122"/>
                <a:ea typeface="Arial Unicode MS" pitchFamily="34" charset="-122"/>
                <a:cs typeface="Arial Unicode MS" pitchFamily="34" charset="-122"/>
              </a:rPr>
              <a:t>千万美金。</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smtClean="0">
                <a:latin typeface="Arial Unicode MS" pitchFamily="34" charset="-122"/>
                <a:ea typeface="Arial Unicode MS" pitchFamily="34" charset="-122"/>
                <a:cs typeface="Arial Unicode MS" pitchFamily="34" charset="-122"/>
              </a:rPr>
              <a:t>Skimming</a:t>
            </a:r>
            <a:endParaRPr lang="zh-CN" altLang="en-US" smtClean="0">
              <a:latin typeface="Arial Unicode MS" pitchFamily="34" charset="-122"/>
              <a:ea typeface="Arial Unicode MS" pitchFamily="34" charset="-122"/>
              <a:cs typeface="Arial Unicode MS" pitchFamily="34" charset="-122"/>
            </a:endParaRPr>
          </a:p>
        </p:txBody>
      </p:sp>
      <p:sp>
        <p:nvSpPr>
          <p:cNvPr id="6147" name="内容占位符 2"/>
          <p:cNvSpPr>
            <a:spLocks noGrp="1"/>
          </p:cNvSpPr>
          <p:nvPr>
            <p:ph idx="1"/>
          </p:nvPr>
        </p:nvSpPr>
        <p:spPr>
          <a:xfrm>
            <a:off x="0" y="1773238"/>
            <a:ext cx="7772400" cy="4392612"/>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rPr>
              <a:t>1</a:t>
            </a: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What are the roles and functions performed by the money market in order to aid the financial system and the economy?</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The Money market, like all financial markets, provides a channel for the exchange of financial assets for money.</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3011" name="内容占位符 2"/>
          <p:cNvSpPr>
            <a:spLocks noGrp="1"/>
          </p:cNvSpPr>
          <p:nvPr>
            <p:ph idx="1"/>
          </p:nvPr>
        </p:nvSpPr>
        <p:spPr>
          <a:xfrm>
            <a:off x="395288" y="0"/>
            <a:ext cx="7772400" cy="4540250"/>
          </a:xfrm>
        </p:spPr>
        <p:txBody>
          <a:bodyPr>
            <a:normAutofit fontScale="92500" lnSpcReduction="10000"/>
          </a:bodyPr>
          <a:lstStyle/>
          <a:p>
            <a:pPr>
              <a:buFontTx/>
              <a:buNone/>
            </a:pPr>
            <a:endParaRPr lang="en-US" altLang="zh-CN" dirty="0" smtClean="0"/>
          </a:p>
          <a:p>
            <a:pPr>
              <a:buFontTx/>
              <a:buNone/>
            </a:pPr>
            <a:endParaRPr lang="en-US" altLang="zh-CN" dirty="0" smtClean="0"/>
          </a:p>
          <a:p>
            <a:pPr>
              <a:buFontTx/>
              <a:buNone/>
            </a:pPr>
            <a:r>
              <a:rPr lang="en-US" altLang="zh-CN" b="1" dirty="0" smtClean="0">
                <a:latin typeface="Arial Unicode MS" pitchFamily="34" charset="-122"/>
                <a:ea typeface="Arial Unicode MS" pitchFamily="34" charset="-122"/>
                <a:cs typeface="Arial Unicode MS" pitchFamily="34" charset="-122"/>
              </a:rPr>
              <a:t>Paragraph 7</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Cash deficits force it onto the borrowing when current expenditures exceed receipts and providing an investment outlet to earn interest income for units whose current receipts exceed their current expenditures.</a:t>
            </a:r>
          </a:p>
          <a:p>
            <a:pPr>
              <a:buFontTx/>
              <a:buNone/>
            </a:pPr>
            <a:r>
              <a:rPr lang="zh-CN" altLang="en-US" sz="2800" dirty="0" smtClean="0">
                <a:latin typeface="Arial Unicode MS" pitchFamily="34" charset="-122"/>
                <a:ea typeface="Arial Unicode MS" pitchFamily="34" charset="-122"/>
                <a:cs typeface="Arial Unicode MS" pitchFamily="34" charset="-122"/>
              </a:rPr>
              <a:t>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当花费超过收入的时候，出现现金赤字，不得已借款。同时也为那些收入超过花费的单位提供一种投资渠道，获得利息收入。</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内容占位符 2"/>
          <p:cNvSpPr>
            <a:spLocks noGrp="1"/>
          </p:cNvSpPr>
          <p:nvPr>
            <p:ph idx="1"/>
          </p:nvPr>
        </p:nvSpPr>
        <p:spPr>
          <a:xfrm>
            <a:off x="755576" y="548680"/>
            <a:ext cx="7772400" cy="5184576"/>
          </a:xfrm>
        </p:spPr>
        <p:txBody>
          <a:bodyPr>
            <a:normAutofit fontScale="92500" lnSpcReduction="100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8</a:t>
            </a:r>
          </a:p>
          <a:p>
            <a:pPr>
              <a:buFontTx/>
              <a:buNone/>
            </a:pPr>
            <a:endParaRPr lang="en-US" altLang="zh-CN" b="1" dirty="0" smtClean="0">
              <a:latin typeface="Arial Unicode MS" pitchFamily="34" charset="-122"/>
              <a:ea typeface="Arial Unicode MS" pitchFamily="34" charset="-122"/>
              <a:cs typeface="Arial Unicode MS" pitchFamily="34" charset="-122"/>
            </a:endParaRPr>
          </a:p>
          <a:p>
            <a:pPr>
              <a:lnSpc>
                <a:spcPct val="80000"/>
              </a:lnSpc>
              <a:buFontTx/>
              <a:buNone/>
            </a:pPr>
            <a:r>
              <a:rPr lang="zh-CN" altLang="en-US" sz="3000" dirty="0" smtClean="0">
                <a:latin typeface="Arial Unicode MS" pitchFamily="34" charset="-122"/>
                <a:ea typeface="Arial Unicode MS" pitchFamily="34" charset="-122"/>
                <a:cs typeface="Arial Unicode MS" pitchFamily="34" charset="-122"/>
              </a:rPr>
              <a:t> </a:t>
            </a:r>
            <a:r>
              <a:rPr lang="en-US" altLang="zh-CN" sz="3000" dirty="0" smtClean="0">
                <a:latin typeface="Arial Unicode MS" pitchFamily="34" charset="-122"/>
                <a:ea typeface="Arial Unicode MS" pitchFamily="34" charset="-122"/>
                <a:cs typeface="Arial Unicode MS" pitchFamily="34" charset="-122"/>
              </a:rPr>
              <a:t>perishable ------ describes food that decays quickly</a:t>
            </a:r>
          </a:p>
          <a:p>
            <a:pPr>
              <a:lnSpc>
                <a:spcPct val="110000"/>
              </a:lnSpc>
              <a:buFontTx/>
              <a:buNone/>
            </a:pPr>
            <a:r>
              <a:rPr lang="en-US" altLang="zh-CN" sz="3000" dirty="0" smtClean="0">
                <a:latin typeface="Arial Unicode MS" pitchFamily="34" charset="-122"/>
                <a:ea typeface="Arial Unicode MS" pitchFamily="34" charset="-122"/>
                <a:cs typeface="Arial Unicode MS" pitchFamily="34" charset="-122"/>
              </a:rPr>
              <a:t>   e.g. </a:t>
            </a:r>
            <a:r>
              <a:rPr lang="en-US" altLang="zh-CN" sz="3000" dirty="0">
                <a:latin typeface="Arial Unicode MS" pitchFamily="34" charset="-122"/>
                <a:ea typeface="Arial Unicode MS" pitchFamily="34" charset="-122"/>
                <a:cs typeface="Arial Unicode MS" pitchFamily="34" charset="-122"/>
              </a:rPr>
              <a:t>If dangerous articles or perishable goods are not handled according to stipulations or are not carefully stored, and are thereby damaged, it shall be liable for paying compensation for the losses. </a:t>
            </a:r>
          </a:p>
          <a:p>
            <a:pPr>
              <a:lnSpc>
                <a:spcPct val="110000"/>
              </a:lnSpc>
              <a:buFontTx/>
              <a:buNone/>
            </a:pPr>
            <a:r>
              <a:rPr lang="en-US" altLang="zh-CN" sz="3000" dirty="0" smtClean="0">
                <a:latin typeface="Arial Unicode MS" pitchFamily="34" charset="-122"/>
                <a:ea typeface="Arial Unicode MS" pitchFamily="34" charset="-122"/>
                <a:cs typeface="Arial Unicode MS" pitchFamily="34" charset="-122"/>
              </a:rPr>
              <a:t>    </a:t>
            </a:r>
            <a:r>
              <a:rPr lang="zh-CN" altLang="en-US" sz="3000" dirty="0" smtClean="0">
                <a:latin typeface="Arial Unicode MS" pitchFamily="34" charset="-122"/>
                <a:ea typeface="Arial Unicode MS" pitchFamily="34" charset="-122"/>
                <a:cs typeface="Arial Unicode MS" pitchFamily="34" charset="-122"/>
              </a:rPr>
              <a:t>对</a:t>
            </a:r>
            <a:r>
              <a:rPr lang="zh-CN" altLang="en-US" sz="3000" dirty="0">
                <a:latin typeface="Arial Unicode MS" pitchFamily="34" charset="-122"/>
                <a:ea typeface="Arial Unicode MS" pitchFamily="34" charset="-122"/>
                <a:cs typeface="Arial Unicode MS" pitchFamily="34" charset="-122"/>
              </a:rPr>
              <a:t>危险物品和易腐货物，不按规定操作或妥善保管，造成毁损的，负责赔偿损失。</a:t>
            </a:r>
            <a:endParaRPr lang="zh-CN" altLang="en-US" sz="30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p:txBody>
          <a:bodyPr/>
          <a:lstStyle/>
          <a:p>
            <a:endParaRPr lang="zh-CN" altLang="en-US" smtClean="0"/>
          </a:p>
        </p:txBody>
      </p:sp>
      <p:sp>
        <p:nvSpPr>
          <p:cNvPr id="45059" name="内容占位符 2"/>
          <p:cNvSpPr>
            <a:spLocks noGrp="1"/>
          </p:cNvSpPr>
          <p:nvPr>
            <p:ph idx="1"/>
          </p:nvPr>
        </p:nvSpPr>
        <p:spPr/>
        <p:txBody>
          <a:bodyPr/>
          <a:lstStyle/>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incur ------ to experience something, usually something unpleasant, as a result of actions you have taken</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e.g. The play has incurred the wrath/anger of both audiences and critics. </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这部剧引起了观众和评论家的愤怒。</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Please detail any costs/expenses incurred by you in attending the interview. </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请详细列出你参加这次面试所产生的一切费用。</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内容占位符 2"/>
          <p:cNvSpPr>
            <a:spLocks noGrp="1"/>
          </p:cNvSpPr>
          <p:nvPr>
            <p:ph idx="1"/>
          </p:nvPr>
        </p:nvSpPr>
        <p:spPr>
          <a:xfrm>
            <a:off x="611560" y="1556792"/>
            <a:ext cx="7772400" cy="4114800"/>
          </a:xfrm>
        </p:spPr>
        <p:txBody>
          <a:bodyPr/>
          <a:lstStyle/>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The holding of idle surplus cash is expensive, because cash balances earn little or no income for their owners.</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Translation:</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持有多余闲散资金是昂贵的，原因是现金余额产生的收入很少或者不存在。</a:t>
            </a:r>
          </a:p>
          <a:p>
            <a:pPr>
              <a:buFontTx/>
              <a:buNone/>
            </a:pPr>
            <a:r>
              <a:rPr lang="en-US" altLang="zh-CN" dirty="0" smtClean="0"/>
              <a:t> </a:t>
            </a:r>
            <a:endParaRPr lang="zh-CN" altLang="en-US"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47107" name="内容占位符 2"/>
          <p:cNvSpPr>
            <a:spLocks noGrp="1"/>
          </p:cNvSpPr>
          <p:nvPr>
            <p:ph idx="1"/>
          </p:nvPr>
        </p:nvSpPr>
        <p:spPr>
          <a:xfrm>
            <a:off x="611560" y="1268760"/>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9</a:t>
            </a:r>
            <a:br>
              <a:rPr lang="en-US" altLang="zh-CN" b="1" dirty="0" smtClean="0">
                <a:latin typeface="Arial Unicode MS" pitchFamily="34" charset="-122"/>
                <a:ea typeface="Arial Unicode MS" pitchFamily="34" charset="-122"/>
                <a:cs typeface="Arial Unicode MS" pitchFamily="34" charset="-122"/>
              </a:rPr>
            </a:br>
            <a:endParaRPr lang="en-US" altLang="zh-CN" b="1"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upsurge ------ a sudden and usually large increase in something</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e.g. </a:t>
            </a:r>
            <a:r>
              <a:rPr lang="en-US" altLang="zh-CN" sz="2800" dirty="0">
                <a:latin typeface="Arial Unicode MS" pitchFamily="34" charset="-122"/>
                <a:ea typeface="Arial Unicode MS" pitchFamily="34" charset="-122"/>
                <a:cs typeface="Arial Unicode MS" pitchFamily="34" charset="-122"/>
              </a:rPr>
              <a:t>Marketing experts say products designed by widely admired figures like Jobs usually see an upsurge in sales after their death. </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销售</a:t>
            </a:r>
            <a:r>
              <a:rPr lang="zh-CN" altLang="en-US" sz="2800" dirty="0">
                <a:latin typeface="Arial Unicode MS" pitchFamily="34" charset="-122"/>
                <a:ea typeface="Arial Unicode MS" pitchFamily="34" charset="-122"/>
                <a:cs typeface="Arial Unicode MS" pitchFamily="34" charset="-122"/>
              </a:rPr>
              <a:t>专家称受万众敬仰的乔布斯死后苹果机销量高涨。</a:t>
            </a:r>
            <a:endParaRPr lang="zh-CN" altLang="en-US" dirty="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endParaRPr lang="zh-CN" altLang="en-US" smtClean="0"/>
          </a:p>
        </p:txBody>
      </p:sp>
      <p:sp>
        <p:nvSpPr>
          <p:cNvPr id="48131" name="内容占位符 2"/>
          <p:cNvSpPr>
            <a:spLocks noGrp="1"/>
          </p:cNvSpPr>
          <p:nvPr>
            <p:ph idx="1"/>
          </p:nvPr>
        </p:nvSpPr>
        <p:spPr/>
        <p:txBody>
          <a:bodyPr/>
          <a:lstStyle/>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reverse ------ to (cause something to) go backwards, or to change the direction, order, position, result, etc. of something to its opposite</a:t>
            </a:r>
          </a:p>
          <a:p>
            <a:pPr>
              <a:lnSpc>
                <a:spcPct val="80000"/>
              </a:lnSpc>
              <a:buFontTx/>
              <a:buNone/>
            </a:pP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e.g. The new manager hoped to reverse the decline in the company's fortunes. </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新经理希望能够扭转公司江河日下的状况。</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p:txBody>
          <a:bodyPr/>
          <a:lstStyle/>
          <a:p>
            <a:endParaRPr lang="zh-CN" altLang="en-US" smtClean="0"/>
          </a:p>
        </p:txBody>
      </p:sp>
      <p:sp>
        <p:nvSpPr>
          <p:cNvPr id="49155" name="内容占位符 2"/>
          <p:cNvSpPr>
            <a:spLocks noGrp="1"/>
          </p:cNvSpPr>
          <p:nvPr>
            <p:ph idx="1"/>
          </p:nvPr>
        </p:nvSpPr>
        <p:spPr>
          <a:xfrm>
            <a:off x="539552" y="1844824"/>
            <a:ext cx="8229600" cy="4525963"/>
          </a:xfrm>
        </p:spPr>
        <p:txBody>
          <a:bodyPr/>
          <a:lstStyle/>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virtually ------ almost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endParaRPr lang="zh-CN" altLang="en-US"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   e.g. </a:t>
            </a:r>
            <a:r>
              <a:rPr lang="en-US" altLang="zh-CN" sz="2800" dirty="0">
                <a:latin typeface="Arial Unicode MS" pitchFamily="34" charset="-122"/>
                <a:ea typeface="Arial Unicode MS" pitchFamily="34" charset="-122"/>
                <a:cs typeface="Arial Unicode MS" pitchFamily="34" charset="-122"/>
              </a:rPr>
              <a:t>In fact, not only do virtually all traders make this assumption, but most traders take pride in thinking of themselves as risk-takers. </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实际上</a:t>
            </a:r>
            <a:r>
              <a:rPr lang="zh-CN" altLang="en-US" sz="2800" dirty="0">
                <a:latin typeface="Arial Unicode MS" pitchFamily="34" charset="-122"/>
                <a:ea typeface="Arial Unicode MS" pitchFamily="34" charset="-122"/>
                <a:cs typeface="Arial Unicode MS" pitchFamily="34" charset="-122"/>
              </a:rPr>
              <a:t>，不但几乎所有的交易者都这么想，而且大部分交易者会很骄傲地把自己当作接受风险的人。</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内容占位符 2"/>
          <p:cNvSpPr>
            <a:spLocks noGrp="1"/>
          </p:cNvSpPr>
          <p:nvPr>
            <p:ph idx="1"/>
          </p:nvPr>
        </p:nvSpPr>
        <p:spPr>
          <a:xfrm>
            <a:off x="611560" y="332656"/>
            <a:ext cx="7772400" cy="6264696"/>
          </a:xfrm>
        </p:spPr>
        <p:txBody>
          <a:bodyPr>
            <a:normAutofit fontScale="92500" lnSpcReduction="200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10</a:t>
            </a:r>
            <a:br>
              <a:rPr lang="en-US" altLang="zh-CN" b="1" dirty="0" smtClean="0">
                <a:latin typeface="Arial Unicode MS" pitchFamily="34" charset="-122"/>
                <a:ea typeface="Arial Unicode MS" pitchFamily="34" charset="-122"/>
                <a:cs typeface="Arial Unicode MS" pitchFamily="34" charset="-122"/>
              </a:rPr>
            </a:br>
            <a:endParaRPr lang="en-US" altLang="zh-CN" b="1" dirty="0" smtClean="0">
              <a:latin typeface="Arial Unicode MS" pitchFamily="34" charset="-122"/>
              <a:ea typeface="Arial Unicode MS" pitchFamily="34" charset="-122"/>
              <a:cs typeface="Arial Unicode MS" pitchFamily="34" charset="-122"/>
            </a:endParaRPr>
          </a:p>
          <a:p>
            <a:pPr>
              <a:lnSpc>
                <a:spcPct val="110000"/>
              </a:lnSpc>
              <a:buFontTx/>
              <a:buNone/>
            </a:pPr>
            <a:r>
              <a:rPr lang="en-US" altLang="zh-CN" sz="2800" dirty="0" smtClean="0">
                <a:latin typeface="Arial Unicode MS" pitchFamily="34" charset="-122"/>
                <a:ea typeface="Arial Unicode MS" pitchFamily="34" charset="-122"/>
                <a:cs typeface="Arial Unicode MS" pitchFamily="34" charset="-122"/>
              </a:rPr>
              <a:t>sensitive ------ easily upset by the things people say or do, or causing people to be upset, embarrassed or angry</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lnSpc>
                <a:spcPct val="110000"/>
              </a:lnSpc>
              <a:buFontTx/>
              <a:buNone/>
            </a:pPr>
            <a:r>
              <a:rPr lang="en-US" altLang="zh-CN" sz="2800" dirty="0" smtClean="0">
                <a:latin typeface="Arial Unicode MS" pitchFamily="34" charset="-122"/>
                <a:ea typeface="Arial Unicode MS" pitchFamily="34" charset="-122"/>
                <a:cs typeface="Arial Unicode MS" pitchFamily="34" charset="-122"/>
              </a:rPr>
              <a:t>e.g. Her reply showed that she was very sensitive to criticism. </a:t>
            </a:r>
          </a:p>
          <a:p>
            <a:pPr>
              <a:lnSpc>
                <a:spcPct val="110000"/>
              </a:lnSpc>
              <a:buFontTx/>
              <a:buNone/>
            </a:pPr>
            <a:r>
              <a:rPr lang="zh-CN" altLang="en-US" sz="2800" dirty="0" smtClean="0">
                <a:latin typeface="Arial Unicode MS" pitchFamily="34" charset="-122"/>
                <a:ea typeface="Arial Unicode MS" pitchFamily="34" charset="-122"/>
                <a:cs typeface="Arial Unicode MS" pitchFamily="34" charset="-122"/>
              </a:rPr>
              <a:t>    她的回答表明她对批评很敏感。</a:t>
            </a:r>
          </a:p>
          <a:p>
            <a:pPr>
              <a:lnSpc>
                <a:spcPct val="110000"/>
              </a:lnSpc>
              <a:buFontTx/>
              <a:buNone/>
            </a:pPr>
            <a:r>
              <a:rPr lang="en-US" altLang="zh-CN" sz="2800" dirty="0" smtClean="0">
                <a:latin typeface="Arial Unicode MS" pitchFamily="34" charset="-122"/>
                <a:ea typeface="Arial Unicode MS" pitchFamily="34" charset="-122"/>
                <a:cs typeface="Arial Unicode MS" pitchFamily="34" charset="-122"/>
              </a:rPr>
              <a:t>    No </a:t>
            </a:r>
            <a:r>
              <a:rPr lang="en-US" altLang="zh-CN" sz="2800" dirty="0">
                <a:latin typeface="Arial Unicode MS" pitchFamily="34" charset="-122"/>
                <a:ea typeface="Arial Unicode MS" pitchFamily="34" charset="-122"/>
                <a:cs typeface="Arial Unicode MS" pitchFamily="34" charset="-122"/>
              </a:rPr>
              <a:t>matter how much knowledge you have, if your subject is at all sensitive or your information is classified, be careful when discussing it during your impromptu speech. </a:t>
            </a:r>
          </a:p>
          <a:p>
            <a:pPr>
              <a:lnSpc>
                <a:spcPct val="110000"/>
              </a:lnSpc>
              <a:buFontTx/>
              <a:buNone/>
            </a:pPr>
            <a:r>
              <a:rPr lang="zh-CN" altLang="en-US" sz="2800" dirty="0" smtClean="0">
                <a:latin typeface="Arial Unicode MS" pitchFamily="34" charset="-122"/>
                <a:ea typeface="Arial Unicode MS" pitchFamily="34" charset="-122"/>
                <a:cs typeface="Arial Unicode MS" pitchFamily="34" charset="-122"/>
              </a:rPr>
              <a:t>    如果</a:t>
            </a:r>
            <a:r>
              <a:rPr lang="zh-CN" altLang="en-US" sz="2800" dirty="0">
                <a:latin typeface="Arial Unicode MS" pitchFamily="34" charset="-122"/>
                <a:ea typeface="Arial Unicode MS" pitchFamily="34" charset="-122"/>
                <a:cs typeface="Arial Unicode MS" pitchFamily="34" charset="-122"/>
              </a:rPr>
              <a:t>你的演讲主题比较敏感或者你的信息涉及到机密，不管你掌握多少知识，在演讲中谈论到这些问题时都要小心谨慎。</a:t>
            </a:r>
            <a:endParaRPr lang="en-US" altLang="zh-CN" dirty="0" smtClean="0"/>
          </a:p>
          <a:p>
            <a:pPr>
              <a:buFontTx/>
              <a:buNone/>
            </a:pPr>
            <a:endParaRPr lang="zh-CN" altLang="en-US" dirty="0"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51203" name="内容占位符 2"/>
          <p:cNvSpPr>
            <a:spLocks noGrp="1"/>
          </p:cNvSpPr>
          <p:nvPr>
            <p:ph idx="1"/>
          </p:nvPr>
        </p:nvSpPr>
        <p:spPr>
          <a:xfrm>
            <a:off x="395536" y="188640"/>
            <a:ext cx="7772400" cy="5472112"/>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11</a:t>
            </a:r>
          </a:p>
          <a:p>
            <a:pPr>
              <a:lnSpc>
                <a:spcPct val="90000"/>
              </a:lnSpc>
              <a:buFontTx/>
              <a:buNone/>
            </a:pPr>
            <a:r>
              <a:rPr lang="en-US" altLang="zh-CN" sz="2800" dirty="0" smtClean="0">
                <a:latin typeface="Arial Unicode MS" pitchFamily="34" charset="-122"/>
                <a:ea typeface="Arial Unicode MS" pitchFamily="34" charset="-122"/>
                <a:cs typeface="Arial Unicode MS" pitchFamily="34" charset="-122"/>
              </a:rPr>
              <a:t>aversion ------  (a person or thing which causes) a feeling of strong dislike or of not wishing to do something</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lnSpc>
                <a:spcPct val="90000"/>
              </a:lnSpc>
              <a:buFontTx/>
              <a:buNone/>
            </a:pPr>
            <a:r>
              <a:rPr lang="en-US" altLang="zh-CN" sz="2800" dirty="0" smtClean="0">
                <a:latin typeface="Arial Unicode MS" pitchFamily="34" charset="-122"/>
                <a:ea typeface="Arial Unicode MS" pitchFamily="34" charset="-122"/>
                <a:cs typeface="Arial Unicode MS" pitchFamily="34" charset="-122"/>
              </a:rPr>
              <a:t>e.g. I felt an instant aversion to his parents. </a:t>
            </a: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     我立刻对他的父母产生了反感。</a:t>
            </a:r>
          </a:p>
          <a:p>
            <a:pPr>
              <a:lnSpc>
                <a:spcPct val="90000"/>
              </a:lnSpc>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Risk </a:t>
            </a:r>
            <a:r>
              <a:rPr lang="en-US" altLang="zh-CN" sz="2800" dirty="0">
                <a:latin typeface="Arial Unicode MS" pitchFamily="34" charset="-122"/>
                <a:ea typeface="Arial Unicode MS" pitchFamily="34" charset="-122"/>
                <a:cs typeface="Arial Unicode MS" pitchFamily="34" charset="-122"/>
              </a:rPr>
              <a:t>aversion is so extreme that good stocks and bonds can be had for ridiculously low prices. </a:t>
            </a:r>
          </a:p>
          <a:p>
            <a:pPr>
              <a:lnSpc>
                <a:spcPct val="90000"/>
              </a:lnSpc>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风险</a:t>
            </a:r>
            <a:r>
              <a:rPr lang="zh-CN" altLang="en-US" sz="2800" dirty="0">
                <a:latin typeface="Arial Unicode MS" pitchFamily="34" charset="-122"/>
                <a:ea typeface="Arial Unicode MS" pitchFamily="34" charset="-122"/>
                <a:cs typeface="Arial Unicode MS" pitchFamily="34" charset="-122"/>
              </a:rPr>
              <a:t>规避是如此的极端以至于很好的股票和债券可以有不可思议的低价。</a:t>
            </a:r>
            <a:endParaRPr lang="zh-CN" altLang="en-US" dirty="0"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p:cNvSpPr>
            <a:spLocks noGrp="1"/>
          </p:cNvSpPr>
          <p:nvPr>
            <p:ph type="title"/>
          </p:nvPr>
        </p:nvSpPr>
        <p:spPr/>
        <p:txBody>
          <a:bodyPr/>
          <a:lstStyle/>
          <a:p>
            <a:endParaRPr lang="zh-CN" altLang="en-US" smtClean="0"/>
          </a:p>
        </p:txBody>
      </p:sp>
      <p:sp>
        <p:nvSpPr>
          <p:cNvPr id="52227" name="内容占位符 2"/>
          <p:cNvSpPr>
            <a:spLocks noGrp="1"/>
          </p:cNvSpPr>
          <p:nvPr>
            <p:ph idx="1"/>
          </p:nvPr>
        </p:nvSpPr>
        <p:spPr/>
        <p:txBody>
          <a:bodyPr/>
          <a:lstStyle/>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default  ------ to fail to do something, such as pay a debt, that you legally have to do</a:t>
            </a:r>
          </a:p>
          <a:p>
            <a:pPr>
              <a:lnSpc>
                <a:spcPct val="80000"/>
              </a:lnSpc>
              <a:buFontTx/>
              <a:buNone/>
            </a:pP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e.g. People who default on their mortgage repayments may have their home repossessed. </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未能按期偿还抵押贷款者，其房屋可能会被收回。</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76200" y="609600"/>
            <a:ext cx="7772400" cy="82550"/>
          </a:xfrm>
        </p:spPr>
        <p:txBody>
          <a:bodyPr rtlCol="0">
            <a:normAutofit fontScale="90000"/>
          </a:bodyPr>
          <a:lstStyle/>
          <a:p>
            <a:pPr fontAlgn="auto">
              <a:spcAft>
                <a:spcPts val="0"/>
              </a:spcAft>
              <a:defRPr/>
            </a:pPr>
            <a:endParaRPr lang="zh-CN" altLang="en-US" smtClean="0"/>
          </a:p>
        </p:txBody>
      </p:sp>
      <p:sp>
        <p:nvSpPr>
          <p:cNvPr id="7171" name="内容占位符 2"/>
          <p:cNvSpPr>
            <a:spLocks noGrp="1"/>
          </p:cNvSpPr>
          <p:nvPr>
            <p:ph idx="1"/>
          </p:nvPr>
        </p:nvSpPr>
        <p:spPr>
          <a:xfrm>
            <a:off x="0" y="1268413"/>
            <a:ext cx="7772400" cy="5259387"/>
          </a:xfrm>
        </p:spPr>
        <p:txBody>
          <a:bodyPr/>
          <a:lstStyle/>
          <a:p>
            <a:pPr marL="609600" indent="-609600">
              <a:buFontTx/>
              <a:buNone/>
            </a:pPr>
            <a:r>
              <a:rPr lang="en-US" altLang="zh-CN" sz="2800" dirty="0" smtClean="0">
                <a:latin typeface="Arial Unicode MS" pitchFamily="34" charset="-122"/>
                <a:ea typeface="Arial Unicode MS" pitchFamily="34" charset="-122"/>
                <a:cs typeface="Arial Unicode MS" pitchFamily="34" charset="-122"/>
              </a:rPr>
              <a:t>2. </a:t>
            </a:r>
            <a:r>
              <a:rPr lang="zh-CN" altLang="en-US" sz="2800" dirty="0" smtClean="0">
                <a:latin typeface="Arial Unicode MS" pitchFamily="34" charset="-122"/>
                <a:ea typeface="Arial Unicode MS" pitchFamily="34" charset="-122"/>
                <a:cs typeface="Arial Unicode MS" pitchFamily="34" charset="-122"/>
              </a:rPr>
              <a:t>Who are the key actors in the workings of the money market?</a:t>
            </a:r>
          </a:p>
          <a:p>
            <a:pPr marL="609600" indent="-609600">
              <a:buFontTx/>
              <a:buAutoNum type="arabicPeriod" startAt="2"/>
            </a:pPr>
            <a:endParaRPr lang="zh-CN" altLang="en-US" sz="2800" dirty="0" smtClean="0">
              <a:latin typeface="Arial Unicode MS" pitchFamily="34" charset="-122"/>
              <a:ea typeface="Arial Unicode MS" pitchFamily="34" charset="-122"/>
              <a:cs typeface="Arial Unicode MS" pitchFamily="34" charset="-122"/>
            </a:endParaRPr>
          </a:p>
          <a:p>
            <a:pPr marL="609600" indent="-609600">
              <a:buFontTx/>
              <a:buNone/>
            </a:pPr>
            <a:r>
              <a:rPr lang="zh-CN" altLang="en-US" sz="2800" dirty="0" smtClean="0">
                <a:latin typeface="Arial Unicode MS" pitchFamily="34" charset="-122"/>
                <a:ea typeface="Arial Unicode MS" pitchFamily="34" charset="-122"/>
                <a:cs typeface="Arial Unicode MS" pitchFamily="34" charset="-122"/>
              </a:rPr>
              <a:t>      Institutions that typically play on both sides of the money market include large banks, securities dealers, finance companies, major nonfinancial corporations, and units of government.</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p:nvPr>
        </p:nvSpPr>
        <p:spPr/>
        <p:txBody>
          <a:bodyPr/>
          <a:lstStyle/>
          <a:p>
            <a:endParaRPr lang="zh-CN" altLang="en-US" smtClean="0"/>
          </a:p>
        </p:txBody>
      </p:sp>
      <p:sp>
        <p:nvSpPr>
          <p:cNvPr id="53251" name="内容占位符 2"/>
          <p:cNvSpPr>
            <a:spLocks noGrp="1"/>
          </p:cNvSpPr>
          <p:nvPr>
            <p:ph idx="1"/>
          </p:nvPr>
        </p:nvSpPr>
        <p:spPr/>
        <p:txBody>
          <a:bodyPr/>
          <a:lstStyle/>
          <a:p>
            <a:pPr>
              <a:buFontTx/>
              <a:buNone/>
            </a:pPr>
            <a:r>
              <a:rPr lang="en-US" altLang="zh-CN" sz="2800" dirty="0" smtClean="0">
                <a:latin typeface="Arial Unicode MS" pitchFamily="34" charset="-122"/>
                <a:ea typeface="Arial Unicode MS" pitchFamily="34" charset="-122"/>
                <a:cs typeface="Arial Unicode MS" pitchFamily="34" charset="-122"/>
              </a:rPr>
              <a:t>pop up  ------ to appear or happen, especially suddenly or unexpectedly</a:t>
            </a:r>
          </a:p>
          <a:p>
            <a:pPr>
              <a:buFontTx/>
              <a:buNone/>
            </a:pPr>
            <a:r>
              <a:rPr lang="en-US" altLang="zh-CN" sz="2800" dirty="0" smtClean="0">
                <a:latin typeface="Arial Unicode MS" pitchFamily="34" charset="-122"/>
                <a:ea typeface="Arial Unicode MS" pitchFamily="34" charset="-122"/>
                <a:cs typeface="Arial Unicode MS" pitchFamily="34" charset="-122"/>
              </a:rPr>
              <a:t>e.g. She's one of those film stars who pops up everywhere, on TV, in magazines, on Broadway. </a:t>
            </a:r>
          </a:p>
          <a:p>
            <a:pPr>
              <a:buFontTx/>
              <a:buNone/>
            </a:pPr>
            <a:r>
              <a:rPr lang="zh-CN" altLang="en-US" sz="2800" dirty="0" smtClean="0">
                <a:latin typeface="Arial Unicode MS" pitchFamily="34" charset="-122"/>
                <a:ea typeface="Arial Unicode MS" pitchFamily="34" charset="-122"/>
                <a:cs typeface="Arial Unicode MS" pitchFamily="34" charset="-122"/>
              </a:rPr>
              <a:t>    她是那种四处露脸的影星，在电视上、杂志上、百老汇，到处可见她的身影。</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p:cNvSpPr>
            <a:spLocks noGrp="1"/>
          </p:cNvSpPr>
          <p:nvPr>
            <p:ph type="title"/>
          </p:nvPr>
        </p:nvSpPr>
        <p:spPr/>
        <p:txBody>
          <a:bodyPr/>
          <a:lstStyle/>
          <a:p>
            <a:endParaRPr lang="zh-CN" altLang="en-US" smtClean="0"/>
          </a:p>
        </p:txBody>
      </p:sp>
      <p:sp>
        <p:nvSpPr>
          <p:cNvPr id="54275" name="内容占位符 2"/>
          <p:cNvSpPr>
            <a:spLocks noGrp="1"/>
          </p:cNvSpPr>
          <p:nvPr>
            <p:ph idx="1"/>
          </p:nvPr>
        </p:nvSpPr>
        <p:spPr/>
        <p:txBody>
          <a:bodyPr>
            <a:normAutofit fontScale="92500"/>
          </a:bodyPr>
          <a:lstStyle/>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surge ------ to increase suddenly and </a:t>
            </a:r>
            <a:r>
              <a:rPr lang="en-US" altLang="zh-CN" sz="2800" dirty="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strongly / a </a:t>
            </a:r>
            <a:r>
              <a:rPr lang="en-US" altLang="zh-CN" sz="2800" dirty="0">
                <a:latin typeface="Arial Unicode MS" pitchFamily="34" charset="-122"/>
                <a:ea typeface="Arial Unicode MS" pitchFamily="34" charset="-122"/>
                <a:cs typeface="Arial Unicode MS" pitchFamily="34" charset="-122"/>
              </a:rPr>
              <a:t>sudden large increase in something that has previously been steady, or has only increased or developed slowly </a:t>
            </a: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e.g. The company's profits have surged. </a:t>
            </a:r>
          </a:p>
          <a:p>
            <a:pPr>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公司的利润激增。</a:t>
            </a:r>
            <a:endParaRPr lang="en-US" altLang="zh-CN" sz="2800" dirty="0" smtClean="0">
              <a:latin typeface="Arial Unicode MS" pitchFamily="34" charset="-122"/>
              <a:ea typeface="Arial Unicode MS" pitchFamily="34" charset="-122"/>
              <a:cs typeface="Arial Unicode MS" pitchFamily="34" charset="-122"/>
            </a:endParaRP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Nevertheless</a:t>
            </a:r>
            <a:r>
              <a:rPr lang="en-US" altLang="zh-CN" sz="2800" dirty="0">
                <a:latin typeface="Arial Unicode MS" pitchFamily="34" charset="-122"/>
                <a:ea typeface="Arial Unicode MS" pitchFamily="34" charset="-122"/>
                <a:cs typeface="Arial Unicode MS" pitchFamily="34" charset="-122"/>
              </a:rPr>
              <a:t>, the surge in the index is not confined to manufacturing: in particular, retailers are more confident than they have been for six years. </a:t>
            </a:r>
          </a:p>
          <a:p>
            <a:pPr>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不过</a:t>
            </a:r>
            <a:r>
              <a:rPr lang="zh-CN" altLang="en-US" sz="2800" dirty="0">
                <a:latin typeface="Arial Unicode MS" pitchFamily="34" charset="-122"/>
                <a:ea typeface="Arial Unicode MS" pitchFamily="34" charset="-122"/>
                <a:cs typeface="Arial Unicode MS" pitchFamily="34" charset="-122"/>
              </a:rPr>
              <a:t>，这个指数的激增不是仅限于制造业，特别是对零售商来说，现在是六年来他们最有信心的时候。</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p:nvPr>
        </p:nvSpPr>
        <p:spPr/>
        <p:txBody>
          <a:bodyPr/>
          <a:lstStyle/>
          <a:p>
            <a:endParaRPr lang="zh-CN" altLang="en-US" smtClean="0"/>
          </a:p>
        </p:txBody>
      </p:sp>
      <p:sp>
        <p:nvSpPr>
          <p:cNvPr id="55299" name="内容占位符 2"/>
          <p:cNvSpPr>
            <a:spLocks noGrp="1"/>
          </p:cNvSpPr>
          <p:nvPr>
            <p:ph idx="1"/>
          </p:nvPr>
        </p:nvSpPr>
        <p:spPr/>
        <p:txBody>
          <a:bodyPr/>
          <a:lstStyle/>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For example, when the huge Penn Central Transportation Company15 collapsed in 1970 and defaulted on its short-term commercial notes, the short-term commercial paper market virtually ground to a halt because many investors refused to buy even the notes offered by top-grade companies.</a:t>
            </a:r>
          </a:p>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a:t>
            </a:r>
          </a:p>
          <a:p>
            <a:pPr>
              <a:lnSpc>
                <a:spcPct val="80000"/>
              </a:lnSpc>
              <a:buFontTx/>
              <a:buNone/>
            </a:pPr>
            <a:r>
              <a:rPr lang="zh-CN" altLang="en-US" sz="2800" smtClean="0">
                <a:latin typeface="Arial Unicode MS" pitchFamily="34" charset="-122"/>
                <a:ea typeface="Arial Unicode MS" pitchFamily="34" charset="-122"/>
                <a:cs typeface="Arial Unicode MS" pitchFamily="34" charset="-122"/>
              </a:rPr>
              <a:t>   例如，当1970年费城中央运输公司倒闭，拖欠短期商业票据时候，短期商业票据市场陷入停顿 ， 原因是许多投资者拒绝购买甚至一流公司提供的票据。</a:t>
            </a:r>
          </a:p>
          <a:p>
            <a:pPr>
              <a:buFontTx/>
              <a:buNone/>
            </a:pPr>
            <a:endParaRPr lang="zh-CN" altLang="en-US"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内容占位符 2"/>
          <p:cNvSpPr>
            <a:spLocks noGrp="1"/>
          </p:cNvSpPr>
          <p:nvPr>
            <p:ph idx="1"/>
          </p:nvPr>
        </p:nvSpPr>
        <p:spPr>
          <a:xfrm>
            <a:off x="467544" y="548680"/>
            <a:ext cx="7772400" cy="5259387"/>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 12</a:t>
            </a:r>
          </a:p>
          <a:p>
            <a:pPr>
              <a:buFontTx/>
              <a:buNone/>
            </a:pPr>
            <a:r>
              <a:rPr lang="en-US" altLang="zh-CN" sz="2800" dirty="0" smtClean="0">
                <a:latin typeface="Arial Unicode MS" pitchFamily="34" charset="-122"/>
                <a:ea typeface="Arial Unicode MS" pitchFamily="34" charset="-122"/>
                <a:cs typeface="Arial Unicode MS" pitchFamily="34" charset="-122"/>
              </a:rPr>
              <a:t>redeem ------  to make something or someone seem less bad</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e.g. </a:t>
            </a:r>
            <a:r>
              <a:rPr lang="en-US" altLang="zh-CN" sz="2800" dirty="0">
                <a:latin typeface="Arial Unicode MS" pitchFamily="34" charset="-122"/>
                <a:ea typeface="Arial Unicode MS" pitchFamily="34" charset="-122"/>
                <a:cs typeface="Arial Unicode MS" pitchFamily="34" charset="-122"/>
              </a:rPr>
              <a:t>In fact its moral risk happens in hindsight, when investors want to redeem, the risk has already taken place.</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其实</a:t>
            </a:r>
            <a:r>
              <a:rPr lang="zh-CN" altLang="en-US" sz="2800" dirty="0">
                <a:latin typeface="Arial Unicode MS" pitchFamily="34" charset="-122"/>
                <a:ea typeface="Arial Unicode MS" pitchFamily="34" charset="-122"/>
                <a:cs typeface="Arial Unicode MS" pitchFamily="34" charset="-122"/>
              </a:rPr>
              <a:t>它的道德风险是发生在事后的</a:t>
            </a:r>
            <a:r>
              <a:rPr lang="en-US" altLang="zh-CN" sz="2800" dirty="0">
                <a:latin typeface="Arial Unicode MS" pitchFamily="34" charset="-122"/>
                <a:ea typeface="Arial Unicode MS" pitchFamily="34" charset="-122"/>
                <a:cs typeface="Arial Unicode MS" pitchFamily="34" charset="-122"/>
              </a:rPr>
              <a:t>,</a:t>
            </a:r>
            <a:r>
              <a:rPr lang="zh-CN" altLang="en-US" sz="2800" dirty="0">
                <a:latin typeface="Arial Unicode MS" pitchFamily="34" charset="-122"/>
                <a:ea typeface="Arial Unicode MS" pitchFamily="34" charset="-122"/>
                <a:cs typeface="Arial Unicode MS" pitchFamily="34" charset="-122"/>
              </a:rPr>
              <a:t>当投资者想赎回时</a:t>
            </a:r>
            <a:r>
              <a:rPr lang="en-US" altLang="zh-CN" sz="2800" dirty="0">
                <a:latin typeface="Arial Unicode MS" pitchFamily="34" charset="-122"/>
                <a:ea typeface="Arial Unicode MS" pitchFamily="34" charset="-122"/>
                <a:cs typeface="Arial Unicode MS" pitchFamily="34" charset="-122"/>
              </a:rPr>
              <a:t>,</a:t>
            </a:r>
            <a:r>
              <a:rPr lang="zh-CN" altLang="en-US" sz="2800" dirty="0">
                <a:latin typeface="Arial Unicode MS" pitchFamily="34" charset="-122"/>
                <a:ea typeface="Arial Unicode MS" pitchFamily="34" charset="-122"/>
                <a:cs typeface="Arial Unicode MS" pitchFamily="34" charset="-122"/>
              </a:rPr>
              <a:t>风险已经发生。</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251520" y="1196752"/>
            <a:ext cx="7772400" cy="4970462"/>
          </a:xfrm>
        </p:spPr>
        <p:txBody>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b="1" dirty="0" smtClean="0"/>
              <a:t> </a:t>
            </a:r>
            <a:r>
              <a:rPr lang="en-US" altLang="zh-CN" b="1" dirty="0" smtClean="0">
                <a:latin typeface="Arial Unicode MS" pitchFamily="34" charset="-122"/>
                <a:ea typeface="Arial Unicode MS" pitchFamily="34" charset="-122"/>
                <a:cs typeface="Arial Unicode MS" pitchFamily="34" charset="-122"/>
              </a:rPr>
              <a:t>14</a:t>
            </a:r>
          </a:p>
          <a:p>
            <a:pPr>
              <a:buFontTx/>
              <a:buNone/>
            </a:pPr>
            <a:r>
              <a:rPr lang="en-US" altLang="zh-CN" sz="2800" dirty="0" smtClean="0">
                <a:latin typeface="Arial Unicode MS" pitchFamily="34" charset="-122"/>
                <a:ea typeface="Arial Unicode MS" pitchFamily="34" charset="-122"/>
                <a:cs typeface="Arial Unicode MS" pitchFamily="34" charset="-122"/>
              </a:rPr>
              <a:t>   dump ------ to </a:t>
            </a:r>
            <a:r>
              <a:rPr lang="en-US" altLang="zh-CN" sz="2800" dirty="0">
                <a:latin typeface="Arial Unicode MS" pitchFamily="34" charset="-122"/>
                <a:ea typeface="Arial Unicode MS" pitchFamily="34" charset="-122"/>
                <a:cs typeface="Arial Unicode MS" pitchFamily="34" charset="-122"/>
              </a:rPr>
              <a:t>dump something such as an idea, policy, or practice means to stop supporting or using </a:t>
            </a:r>
            <a:r>
              <a:rPr lang="en-US" altLang="zh-CN" sz="2800" dirty="0" smtClean="0">
                <a:latin typeface="Arial Unicode MS" pitchFamily="34" charset="-122"/>
                <a:ea typeface="Arial Unicode MS" pitchFamily="34" charset="-122"/>
                <a:cs typeface="Arial Unicode MS" pitchFamily="34" charset="-122"/>
              </a:rPr>
              <a:t>it</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   e.g. </a:t>
            </a:r>
            <a:r>
              <a:rPr lang="en-US" altLang="zh-CN" sz="2800" dirty="0">
                <a:latin typeface="Arial Unicode MS" pitchFamily="34" charset="-122"/>
                <a:ea typeface="Arial Unicode MS" pitchFamily="34" charset="-122"/>
                <a:cs typeface="Arial Unicode MS" pitchFamily="34" charset="-122"/>
              </a:rPr>
              <a:t>The party dumped the policy of nationalization in </a:t>
            </a:r>
            <a:r>
              <a:rPr lang="en-US" altLang="zh-CN" sz="2800" dirty="0" err="1">
                <a:latin typeface="Arial Unicode MS" pitchFamily="34" charset="-122"/>
                <a:ea typeface="Arial Unicode MS" pitchFamily="34" charset="-122"/>
                <a:cs typeface="Arial Unicode MS" pitchFamily="34" charset="-122"/>
              </a:rPr>
              <a:t>favour</a:t>
            </a:r>
            <a:r>
              <a:rPr lang="en-US" altLang="zh-CN" sz="2800" dirty="0">
                <a:latin typeface="Arial Unicode MS" pitchFamily="34" charset="-122"/>
                <a:ea typeface="Arial Unicode MS" pitchFamily="34" charset="-122"/>
                <a:cs typeface="Arial Unicode MS" pitchFamily="34" charset="-122"/>
              </a:rPr>
              <a:t> of the free market.</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该</a:t>
            </a:r>
            <a:r>
              <a:rPr lang="zh-CN" altLang="en-US" sz="2800" dirty="0">
                <a:latin typeface="Arial Unicode MS" pitchFamily="34" charset="-122"/>
                <a:ea typeface="Arial Unicode MS" pitchFamily="34" charset="-122"/>
                <a:cs typeface="Arial Unicode MS" pitchFamily="34" charset="-122"/>
              </a:rPr>
              <a:t>党抛弃了国有化政策，转而支持自由市场政策。</a:t>
            </a:r>
            <a:endParaRPr lang="en-US" altLang="zh-CN" sz="2800" dirty="0" smtClean="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7955910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57347" name="内容占位符 2"/>
          <p:cNvSpPr>
            <a:spLocks noGrp="1"/>
          </p:cNvSpPr>
          <p:nvPr>
            <p:ph idx="1"/>
          </p:nvPr>
        </p:nvSpPr>
        <p:spPr>
          <a:xfrm>
            <a:off x="467544" y="1700808"/>
            <a:ext cx="7772400" cy="4970462"/>
          </a:xfrm>
        </p:spPr>
        <p:txBody>
          <a:bodyPr/>
          <a:lstStyle/>
          <a:p>
            <a:pPr>
              <a:buFontTx/>
              <a:buNone/>
            </a:pPr>
            <a:r>
              <a:rPr lang="en-US" altLang="zh-CN" sz="2800" dirty="0" smtClean="0">
                <a:latin typeface="Arial Unicode MS" pitchFamily="34" charset="-122"/>
                <a:ea typeface="Arial Unicode MS" pitchFamily="34" charset="-122"/>
                <a:cs typeface="Arial Unicode MS" pitchFamily="34" charset="-122"/>
              </a:rPr>
              <a:t>   allocate ------ </a:t>
            </a:r>
            <a:r>
              <a:rPr lang="zh-CN" altLang="en-US" sz="2800" dirty="0" smtClean="0">
                <a:latin typeface="Arial Unicode MS" pitchFamily="34" charset="-122"/>
                <a:ea typeface="Arial Unicode MS" pitchFamily="34" charset="-122"/>
                <a:cs typeface="Arial Unicode MS" pitchFamily="34" charset="-122"/>
              </a:rPr>
              <a:t>distribute (resources or duties) for a particular purpose</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pPr>
              <a:buFontTx/>
              <a:buNone/>
            </a:pPr>
            <a:r>
              <a:rPr lang="en-US" altLang="zh-CN" sz="2800" dirty="0" smtClean="0">
                <a:latin typeface="Arial Unicode MS" pitchFamily="34" charset="-122"/>
                <a:ea typeface="Arial Unicode MS" pitchFamily="34" charset="-122"/>
                <a:cs typeface="Arial Unicode MS" pitchFamily="34" charset="-122"/>
              </a:rPr>
              <a:t>   e.g. The government is allocating £10 million for health education. </a:t>
            </a:r>
          </a:p>
          <a:p>
            <a:pPr>
              <a:buFontTx/>
              <a:buNone/>
            </a:pPr>
            <a:r>
              <a:rPr lang="zh-CN" altLang="en-US" sz="2800" dirty="0" smtClean="0">
                <a:latin typeface="Arial Unicode MS" pitchFamily="34" charset="-122"/>
                <a:ea typeface="Arial Unicode MS" pitchFamily="34" charset="-122"/>
                <a:cs typeface="Arial Unicode MS" pitchFamily="34" charset="-122"/>
              </a:rPr>
              <a:t>   政府将拨出</a:t>
            </a:r>
            <a:r>
              <a:rPr lang="en-US" altLang="zh-CN" sz="2800" dirty="0" smtClean="0">
                <a:latin typeface="Arial Unicode MS" pitchFamily="34" charset="-122"/>
                <a:ea typeface="Arial Unicode MS" pitchFamily="34" charset="-122"/>
                <a:cs typeface="Arial Unicode MS" pitchFamily="34" charset="-122"/>
              </a:rPr>
              <a:t>1000</a:t>
            </a:r>
            <a:r>
              <a:rPr lang="zh-CN" altLang="en-US" sz="2800" dirty="0" smtClean="0">
                <a:latin typeface="Arial Unicode MS" pitchFamily="34" charset="-122"/>
                <a:ea typeface="Arial Unicode MS" pitchFamily="34" charset="-122"/>
                <a:cs typeface="Arial Unicode MS" pitchFamily="34" charset="-122"/>
              </a:rPr>
              <a:t>万英镑作为健康教育经费。</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标题 1"/>
          <p:cNvSpPr>
            <a:spLocks noGrp="1"/>
          </p:cNvSpPr>
          <p:nvPr>
            <p:ph type="title"/>
          </p:nvPr>
        </p:nvSpPr>
        <p:spPr>
          <a:xfrm>
            <a:off x="76200" y="609600"/>
            <a:ext cx="7772400" cy="82550"/>
          </a:xfrm>
        </p:spPr>
        <p:txBody>
          <a:bodyPr>
            <a:normAutofit fontScale="90000"/>
          </a:bodyPr>
          <a:lstStyle/>
          <a:p>
            <a:endParaRPr lang="zh-CN" altLang="en-US" smtClean="0"/>
          </a:p>
        </p:txBody>
      </p:sp>
      <p:sp>
        <p:nvSpPr>
          <p:cNvPr id="58371" name="内容占位符 2"/>
          <p:cNvSpPr>
            <a:spLocks noGrp="1"/>
          </p:cNvSpPr>
          <p:nvPr>
            <p:ph idx="1"/>
          </p:nvPr>
        </p:nvSpPr>
        <p:spPr>
          <a:xfrm>
            <a:off x="539552" y="980728"/>
            <a:ext cx="7772400" cy="5259387"/>
          </a:xfrm>
        </p:spPr>
        <p:txBody>
          <a:bodyPr>
            <a:normAutofit fontScale="92500"/>
          </a:bodyPr>
          <a:lstStyle/>
          <a:p>
            <a:pPr>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dirty="0" smtClean="0">
                <a:latin typeface="Arial Unicode MS" pitchFamily="34" charset="-122"/>
                <a:ea typeface="Arial Unicode MS" pitchFamily="34" charset="-122"/>
                <a:cs typeface="Arial Unicode MS" pitchFamily="34" charset="-122"/>
              </a:rPr>
              <a:t>15</a:t>
            </a:r>
          </a:p>
          <a:p>
            <a:pPr>
              <a:buFontTx/>
              <a:buNone/>
            </a:pPr>
            <a:r>
              <a:rPr lang="en-US" altLang="zh-CN" sz="2800" dirty="0" smtClean="0">
                <a:latin typeface="Arial Unicode MS" pitchFamily="34" charset="-122"/>
                <a:ea typeface="Arial Unicode MS" pitchFamily="34" charset="-122"/>
                <a:cs typeface="Arial Unicode MS" pitchFamily="34" charset="-122"/>
              </a:rPr>
              <a:t>of the essence ------ to be the most important thing</a:t>
            </a:r>
          </a:p>
          <a:p>
            <a:pPr>
              <a:buFontTx/>
              <a:buNone/>
            </a:pPr>
            <a:r>
              <a:rPr lang="en-US" altLang="zh-CN" sz="2800" dirty="0" smtClean="0">
                <a:latin typeface="Arial Unicode MS" pitchFamily="34" charset="-122"/>
                <a:ea typeface="Arial Unicode MS" pitchFamily="34" charset="-122"/>
                <a:cs typeface="Arial Unicode MS" pitchFamily="34" charset="-122"/>
              </a:rPr>
              <a:t>e.g. In any of these discussions, of course, honesty is of the essence. </a:t>
            </a:r>
          </a:p>
          <a:p>
            <a:pPr>
              <a:buFontTx/>
              <a:buNone/>
            </a:pPr>
            <a:r>
              <a:rPr lang="zh-CN" altLang="en-US" sz="2800" dirty="0" smtClean="0">
                <a:latin typeface="Arial Unicode MS" pitchFamily="34" charset="-122"/>
                <a:ea typeface="Arial Unicode MS" pitchFamily="34" charset="-122"/>
                <a:cs typeface="Arial Unicode MS" pitchFamily="34" charset="-122"/>
              </a:rPr>
              <a:t>   当然，在探讨任何问题时都必须坦诚。</a:t>
            </a:r>
          </a:p>
          <a:p>
            <a:pPr>
              <a:buFontTx/>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It does not trade on being “made in Germany”, whereas for luxury goods from France their </a:t>
            </a:r>
            <a:r>
              <a:rPr lang="en-US" altLang="zh-CN" sz="2800" dirty="0" err="1">
                <a:latin typeface="Arial Unicode MS" pitchFamily="34" charset="-122"/>
                <a:ea typeface="Arial Unicode MS" pitchFamily="34" charset="-122"/>
                <a:cs typeface="Arial Unicode MS" pitchFamily="34" charset="-122"/>
              </a:rPr>
              <a:t>Frenchness</a:t>
            </a:r>
            <a:r>
              <a:rPr lang="en-US" altLang="zh-CN" sz="2800" dirty="0">
                <a:latin typeface="Arial Unicode MS" pitchFamily="34" charset="-122"/>
                <a:ea typeface="Arial Unicode MS" pitchFamily="34" charset="-122"/>
                <a:cs typeface="Arial Unicode MS" pitchFamily="34" charset="-122"/>
              </a:rPr>
              <a:t> is part of the essence of the brand. </a:t>
            </a:r>
          </a:p>
          <a:p>
            <a:pPr>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它</a:t>
            </a:r>
            <a:r>
              <a:rPr lang="zh-CN" altLang="en-US" sz="2800" dirty="0">
                <a:latin typeface="Arial Unicode MS" pitchFamily="34" charset="-122"/>
                <a:ea typeface="Arial Unicode MS" pitchFamily="34" charset="-122"/>
                <a:cs typeface="Arial Unicode MS" pitchFamily="34" charset="-122"/>
              </a:rPr>
              <a:t>并不刻意强调“德国制造”，反而是那些来自法国的奢侈品牌，他们的“法国身份”本身就已经构成了品牌文化的精髓。</a:t>
            </a:r>
            <a:endParaRPr lang="zh-CN" altLang="en-US" sz="28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0" y="404813"/>
            <a:ext cx="7772400" cy="1143000"/>
          </a:xfrm>
        </p:spPr>
        <p:txBody>
          <a:bodyPr/>
          <a:lstStyle/>
          <a:p>
            <a:endParaRPr lang="zh-CN" altLang="en-US" smtClean="0"/>
          </a:p>
        </p:txBody>
      </p:sp>
      <p:sp>
        <p:nvSpPr>
          <p:cNvPr id="8195" name="内容占位符 2"/>
          <p:cNvSpPr>
            <a:spLocks noGrp="1"/>
          </p:cNvSpPr>
          <p:nvPr>
            <p:ph idx="1"/>
          </p:nvPr>
        </p:nvSpPr>
        <p:spPr>
          <a:xfrm>
            <a:off x="179512" y="1844824"/>
            <a:ext cx="7772400" cy="4114800"/>
          </a:xfrm>
        </p:spPr>
        <p:txBody>
          <a:bodyPr/>
          <a:lstStyle/>
          <a:p>
            <a:pPr>
              <a:buFontTx/>
              <a:buNone/>
            </a:pPr>
            <a:r>
              <a:rPr lang="en-US" altLang="zh-CN" sz="2800" dirty="0" smtClean="0">
                <a:latin typeface="Arial Unicode MS" pitchFamily="34" charset="-122"/>
                <a:ea typeface="Arial Unicode MS" pitchFamily="34" charset="-122"/>
                <a:cs typeface="Arial Unicode MS" pitchFamily="34" charset="-122"/>
              </a:rPr>
              <a:t>3. </a:t>
            </a:r>
            <a:r>
              <a:rPr lang="zh-CN" altLang="en-US" sz="2800" dirty="0" smtClean="0">
                <a:latin typeface="Arial Unicode MS" pitchFamily="34" charset="-122"/>
                <a:ea typeface="Arial Unicode MS" pitchFamily="34" charset="-122"/>
                <a:cs typeface="Arial Unicode MS" pitchFamily="34" charset="-122"/>
              </a:rPr>
              <a:t>What are the principal goals usually pursued by money market investors?</a:t>
            </a:r>
          </a:p>
          <a:p>
            <a:pPr>
              <a:buFontTx/>
              <a:buNone/>
            </a:pPr>
            <a:endParaRPr lang="zh-CN" altLang="en-US" sz="2800" dirty="0" smtClean="0">
              <a:latin typeface="Arial Unicode MS" pitchFamily="34" charset="-122"/>
              <a:ea typeface="Arial Unicode MS" pitchFamily="34" charset="-122"/>
              <a:cs typeface="Arial Unicode MS" pitchFamily="34" charset="-122"/>
            </a:endParaRPr>
          </a:p>
          <a:p>
            <a:pPr>
              <a:buFontTx/>
              <a:buNone/>
            </a:pPr>
            <a:r>
              <a:rPr lang="zh-CN" altLang="en-US" sz="2800" dirty="0" smtClean="0">
                <a:latin typeface="Arial Unicode MS" pitchFamily="34" charset="-122"/>
                <a:ea typeface="Arial Unicode MS" pitchFamily="34" charset="-122"/>
                <a:cs typeface="Arial Unicode MS" pitchFamily="34" charset="-122"/>
              </a:rPr>
              <a:t>    Investors in the money market seek mainly safety and liquidity, plus the opportunity to earn some interest income.</a:t>
            </a:r>
          </a:p>
          <a:p>
            <a:pPr>
              <a:buFontTx/>
              <a:buNone/>
            </a:pPr>
            <a:endParaRPr lang="zh-CN" alt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endParaRPr lang="zh-CN" altLang="en-US" smtClean="0"/>
          </a:p>
        </p:txBody>
      </p:sp>
      <p:sp>
        <p:nvSpPr>
          <p:cNvPr id="9219" name="内容占位符 2"/>
          <p:cNvSpPr>
            <a:spLocks noGrp="1"/>
          </p:cNvSpPr>
          <p:nvPr>
            <p:ph idx="1"/>
          </p:nvPr>
        </p:nvSpPr>
        <p:spPr/>
        <p:txBody>
          <a:bodyPr/>
          <a:lstStyle/>
          <a:p>
            <a:pPr>
              <a:buFontTx/>
              <a:buNone/>
            </a:pPr>
            <a:r>
              <a:rPr lang="zh-CN" altLang="en-US" sz="2800" smtClean="0">
                <a:latin typeface="Arial Unicode MS" pitchFamily="34" charset="-122"/>
                <a:ea typeface="Arial Unicode MS" pitchFamily="34" charset="-122"/>
                <a:cs typeface="Arial Unicode MS" pitchFamily="34" charset="-122"/>
              </a:rPr>
              <a:t>4. What are the two forms of maturity?</a:t>
            </a:r>
          </a:p>
          <a:p>
            <a:pPr>
              <a:buFontTx/>
              <a:buNone/>
            </a:pPr>
            <a:endParaRPr lang="zh-CN" altLang="en-US" sz="2800" smtClean="0">
              <a:latin typeface="Arial Unicode MS" pitchFamily="34" charset="-122"/>
              <a:ea typeface="Arial Unicode MS" pitchFamily="34" charset="-122"/>
              <a:cs typeface="Arial Unicode MS" pitchFamily="34" charset="-122"/>
            </a:endParaRPr>
          </a:p>
          <a:p>
            <a:pPr>
              <a:buFontTx/>
              <a:buNone/>
            </a:pPr>
            <a:r>
              <a:rPr lang="zh-CN" altLang="en-US" sz="2800" smtClean="0">
                <a:latin typeface="Arial Unicode MS" pitchFamily="34" charset="-122"/>
                <a:ea typeface="Arial Unicode MS" pitchFamily="34" charset="-122"/>
                <a:cs typeface="Arial Unicode MS" pitchFamily="34" charset="-122"/>
              </a:rPr>
              <a:t>    Original maturity and actual maturity.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endParaRPr lang="zh-CN" altLang="en-US" smtClean="0"/>
          </a:p>
        </p:txBody>
      </p:sp>
      <p:sp>
        <p:nvSpPr>
          <p:cNvPr id="10243" name="内容占位符 2"/>
          <p:cNvSpPr>
            <a:spLocks noGrp="1"/>
          </p:cNvSpPr>
          <p:nvPr>
            <p:ph idx="1"/>
          </p:nvPr>
        </p:nvSpPr>
        <p:spPr/>
        <p:txBody>
          <a:bodyPr/>
          <a:lstStyle/>
          <a:p>
            <a:pPr>
              <a:buFontTx/>
              <a:buNone/>
            </a:pPr>
            <a:r>
              <a:rPr lang="zh-CN" altLang="en-US" sz="2800" smtClean="0">
                <a:latin typeface="Arial Unicode MS" pitchFamily="34" charset="-122"/>
                <a:ea typeface="Arial Unicode MS" pitchFamily="34" charset="-122"/>
                <a:cs typeface="Arial Unicode MS" pitchFamily="34" charset="-122"/>
              </a:rPr>
              <a:t>5. What are the depth and breadth of the money market?</a:t>
            </a:r>
          </a:p>
          <a:p>
            <a:pPr>
              <a:buFontTx/>
              <a:buNone/>
            </a:pPr>
            <a:endParaRPr lang="zh-CN" altLang="en-US" sz="2800" smtClean="0">
              <a:latin typeface="Arial Unicode MS" pitchFamily="34" charset="-122"/>
              <a:ea typeface="Arial Unicode MS" pitchFamily="34" charset="-122"/>
              <a:cs typeface="Arial Unicode MS" pitchFamily="34" charset="-122"/>
            </a:endParaRPr>
          </a:p>
          <a:p>
            <a:pPr>
              <a:buFontTx/>
              <a:buNone/>
            </a:pPr>
            <a:r>
              <a:rPr lang="zh-CN" altLang="en-US" sz="2800" smtClean="0">
                <a:latin typeface="Arial Unicode MS" pitchFamily="34" charset="-122"/>
                <a:ea typeface="Arial Unicode MS" pitchFamily="34" charset="-122"/>
                <a:cs typeface="Arial Unicode MS" pitchFamily="34" charset="-122"/>
              </a:rPr>
              <a:t>   The money market is extremely broad and deep, meaning it can absorb a large volume of transactions with only small effects on security prices and interest rates.</a:t>
            </a:r>
          </a:p>
          <a:p>
            <a:pPr>
              <a:buFontTx/>
              <a:buNone/>
            </a:pPr>
            <a:endParaRPr lang="zh-CN" altLang="en-US" sz="280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r>
              <a:rPr lang="en-US" altLang="zh-CN" smtClean="0">
                <a:latin typeface="Arial Unicode MS" pitchFamily="34" charset="-122"/>
                <a:ea typeface="Arial Unicode MS" pitchFamily="34" charset="-122"/>
                <a:cs typeface="Arial Unicode MS" pitchFamily="34" charset="-122"/>
              </a:rPr>
              <a:t>Scanning</a:t>
            </a:r>
            <a:endParaRPr lang="zh-CN" altLang="en-US" smtClean="0">
              <a:latin typeface="Arial Unicode MS" pitchFamily="34" charset="-122"/>
              <a:ea typeface="Arial Unicode MS" pitchFamily="34" charset="-122"/>
              <a:cs typeface="Arial Unicode MS" pitchFamily="34" charset="-122"/>
            </a:endParaRPr>
          </a:p>
        </p:txBody>
      </p:sp>
      <p:sp>
        <p:nvSpPr>
          <p:cNvPr id="11267" name="内容占位符 2"/>
          <p:cNvSpPr>
            <a:spLocks noGrp="1"/>
          </p:cNvSpPr>
          <p:nvPr>
            <p:ph idx="1"/>
          </p:nvPr>
        </p:nvSpPr>
        <p:spPr>
          <a:xfrm>
            <a:off x="76200" y="1773238"/>
            <a:ext cx="7772400" cy="4751387"/>
          </a:xfrm>
        </p:spPr>
        <p:txBody>
          <a:bodyPr/>
          <a:lstStyle/>
          <a:p>
            <a:pPr>
              <a:buFontTx/>
              <a:buNone/>
            </a:pPr>
            <a:r>
              <a:rPr lang="zh-CN" altLang="en-US" sz="2800" dirty="0" smtClean="0">
                <a:latin typeface="Arial Unicode MS" pitchFamily="34" charset="-122"/>
                <a:ea typeface="Arial Unicode MS" pitchFamily="34" charset="-122"/>
                <a:cs typeface="Arial Unicode MS" pitchFamily="34" charset="-122"/>
              </a:rPr>
              <a:t>1. What exactly do we mean by the term “money market”?</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
            </a:r>
            <a:br>
              <a:rPr lang="zh-CN" altLang="en-US"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The money market is the mechanism through which holders of temporary cash surpluses meet holders of temporary cash deficits.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7192</TotalTime>
  <Words>2176</Words>
  <Application>Microsoft Macintosh PowerPoint</Application>
  <PresentationFormat>全屏显示(4:3)</PresentationFormat>
  <Paragraphs>204</Paragraphs>
  <Slides>56</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56</vt:i4>
      </vt:variant>
    </vt:vector>
  </HeadingPairs>
  <TitlesOfParts>
    <vt:vector size="62" baseType="lpstr">
      <vt:lpstr>Arial Unicode MS</vt:lpstr>
      <vt:lpstr>Calibri</vt:lpstr>
      <vt:lpstr>Times New Roman</vt:lpstr>
      <vt:lpstr>宋体</vt:lpstr>
      <vt:lpstr>Arial</vt:lpstr>
      <vt:lpstr>主题1</vt:lpstr>
      <vt:lpstr>Unit 4 Money Market</vt:lpstr>
      <vt:lpstr>PowerPoint 演示文稿</vt:lpstr>
      <vt:lpstr>PowerPoint 演示文稿</vt:lpstr>
      <vt:lpstr>Skimming</vt:lpstr>
      <vt:lpstr>PowerPoint 演示文稿</vt:lpstr>
      <vt:lpstr>PowerPoint 演示文稿</vt:lpstr>
      <vt:lpstr>PowerPoint 演示文稿</vt:lpstr>
      <vt:lpstr>PowerPoint 演示文稿</vt:lpstr>
      <vt:lpstr>Scanning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Xueyang Fang</cp:lastModifiedBy>
  <cp:revision>334</cp:revision>
  <dcterms:created xsi:type="dcterms:W3CDTF">2014-08-19T08:40:02Z</dcterms:created>
  <dcterms:modified xsi:type="dcterms:W3CDTF">2019-12-19T00:38:50Z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