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6" r:id="rId1"/>
  </p:sldMasterIdLst>
  <p:notesMasterIdLst>
    <p:notesMasterId r:id="rId44"/>
  </p:notesMasterIdLst>
  <p:sldIdLst>
    <p:sldId id="354" r:id="rId2"/>
    <p:sldId id="355" r:id="rId3"/>
    <p:sldId id="356" r:id="rId4"/>
    <p:sldId id="357" r:id="rId5"/>
    <p:sldId id="358" r:id="rId6"/>
    <p:sldId id="359" r:id="rId7"/>
    <p:sldId id="360" r:id="rId8"/>
    <p:sldId id="361" r:id="rId9"/>
    <p:sldId id="362" r:id="rId10"/>
    <p:sldId id="363" r:id="rId11"/>
    <p:sldId id="364" r:id="rId12"/>
    <p:sldId id="365" r:id="rId13"/>
    <p:sldId id="395" r:id="rId14"/>
    <p:sldId id="366" r:id="rId15"/>
    <p:sldId id="367" r:id="rId16"/>
    <p:sldId id="397" r:id="rId17"/>
    <p:sldId id="399" r:id="rId18"/>
    <p:sldId id="369" r:id="rId19"/>
    <p:sldId id="400" r:id="rId20"/>
    <p:sldId id="370" r:id="rId21"/>
    <p:sldId id="396" r:id="rId22"/>
    <p:sldId id="373" r:id="rId23"/>
    <p:sldId id="374" r:id="rId24"/>
    <p:sldId id="375" r:id="rId25"/>
    <p:sldId id="392" r:id="rId26"/>
    <p:sldId id="376" r:id="rId27"/>
    <p:sldId id="393" r:id="rId28"/>
    <p:sldId id="377" r:id="rId29"/>
    <p:sldId id="378" r:id="rId30"/>
    <p:sldId id="379" r:id="rId31"/>
    <p:sldId id="380" r:id="rId32"/>
    <p:sldId id="381" r:id="rId33"/>
    <p:sldId id="382" r:id="rId34"/>
    <p:sldId id="383" r:id="rId35"/>
    <p:sldId id="384" r:id="rId36"/>
    <p:sldId id="385" r:id="rId37"/>
    <p:sldId id="386" r:id="rId38"/>
    <p:sldId id="387" r:id="rId39"/>
    <p:sldId id="388" r:id="rId40"/>
    <p:sldId id="389" r:id="rId41"/>
    <p:sldId id="390" r:id="rId42"/>
    <p:sldId id="391" r:id="rId43"/>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0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400" y="48"/>
      </p:cViewPr>
      <p:guideLst>
        <p:guide orient="horz" pos="2102"/>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1175667D-68AA-4246-9369-4F3EF2E22A5E}"/>
              </a:ext>
            </a:extLst>
          </p:cNvPr>
          <p:cNvSpPr>
            <a:spLocks noGrp="1" noChangeArrowheads="1"/>
          </p:cNvSpPr>
          <p:nvPr>
            <p:ph type="hdr" sz="quarter" idx="4294967295"/>
          </p:nvPr>
        </p:nvSpPr>
        <p:spPr bwMode="auto">
          <a:xfrm>
            <a:off x="0" y="0"/>
            <a:ext cx="2971800" cy="457200"/>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buFont typeface="Arial" pitchFamily="34" charset="0"/>
              <a:buNone/>
              <a:defRPr sz="1200"/>
            </a:lvl1pPr>
          </a:lstStyle>
          <a:p>
            <a:pPr>
              <a:defRPr/>
            </a:pPr>
            <a:endParaRPr lang="zh-CN" altLang="zh-CN"/>
          </a:p>
        </p:txBody>
      </p:sp>
      <p:sp>
        <p:nvSpPr>
          <p:cNvPr id="2051" name="Rectangle 3">
            <a:extLst>
              <a:ext uri="{FF2B5EF4-FFF2-40B4-BE49-F238E27FC236}">
                <a16:creationId xmlns:a16="http://schemas.microsoft.com/office/drawing/2014/main" id="{C687F949-EB26-4D7D-A58A-F81E7637A051}"/>
              </a:ext>
            </a:extLst>
          </p:cNvPr>
          <p:cNvSpPr>
            <a:spLocks noGrp="1" noChangeArrowheads="1"/>
          </p:cNvSpPr>
          <p:nvPr>
            <p:ph type="dt" idx="1"/>
          </p:nvPr>
        </p:nvSpPr>
        <p:spPr bwMode="auto">
          <a:xfrm>
            <a:off x="3886200" y="0"/>
            <a:ext cx="2971800" cy="457200"/>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lgn="r">
              <a:buFont typeface="Arial" pitchFamily="34" charset="0"/>
              <a:buNone/>
              <a:defRPr sz="1200"/>
            </a:lvl1pPr>
          </a:lstStyle>
          <a:p>
            <a:pPr>
              <a:defRPr/>
            </a:pPr>
            <a:endParaRPr lang="zh-CN" altLang="zh-CN"/>
          </a:p>
        </p:txBody>
      </p:sp>
      <p:sp>
        <p:nvSpPr>
          <p:cNvPr id="13316" name="Rectangle 4">
            <a:extLst>
              <a:ext uri="{FF2B5EF4-FFF2-40B4-BE49-F238E27FC236}">
                <a16:creationId xmlns:a16="http://schemas.microsoft.com/office/drawing/2014/main" id="{A9779AAB-9C7E-478D-809A-10478DFC0F7C}"/>
              </a:ext>
            </a:extLst>
          </p:cNvPr>
          <p:cNvSpPr>
            <a:spLocks noGrp="1" noRot="1" noChangeAspect="1" noChangeArrowheads="1" noTextEdit="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3317" name="Rectangle 5">
            <a:extLst>
              <a:ext uri="{FF2B5EF4-FFF2-40B4-BE49-F238E27FC236}">
                <a16:creationId xmlns:a16="http://schemas.microsoft.com/office/drawing/2014/main" id="{6A9E7577-3E47-4B94-B23B-B2529E5712AA}"/>
              </a:ext>
            </a:extLst>
          </p:cNvPr>
          <p:cNvSpPr>
            <a:spLocks noGrp="1" noRot="1" noChangeAspect="1" noChangeArrowheads="1" noTextEdit="1"/>
          </p:cNvSpPr>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 name="Rectangle 6">
            <a:extLst>
              <a:ext uri="{FF2B5EF4-FFF2-40B4-BE49-F238E27FC236}">
                <a16:creationId xmlns:a16="http://schemas.microsoft.com/office/drawing/2014/main" id="{C9F5B6AD-7E54-4BB8-A9DA-8414DB5EB53A}"/>
              </a:ext>
            </a:extLst>
          </p:cNvPr>
          <p:cNvSpPr>
            <a:spLocks noGrp="1" noChangeArrowheads="1"/>
          </p:cNvSpPr>
          <p:nvPr>
            <p:ph type="ftr" sz="quarter" idx="4"/>
          </p:nvPr>
        </p:nvSpPr>
        <p:spPr bwMode="auto">
          <a:xfrm>
            <a:off x="0" y="8686800"/>
            <a:ext cx="2971800" cy="457200"/>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buFont typeface="Arial" pitchFamily="34" charset="0"/>
              <a:buNone/>
              <a:defRPr sz="1200"/>
            </a:lvl1pPr>
          </a:lstStyle>
          <a:p>
            <a:pPr>
              <a:defRPr/>
            </a:pPr>
            <a:endParaRPr lang="zh-CN" altLang="zh-CN"/>
          </a:p>
        </p:txBody>
      </p:sp>
      <p:sp>
        <p:nvSpPr>
          <p:cNvPr id="2055" name="Rectangle 7">
            <a:extLst>
              <a:ext uri="{FF2B5EF4-FFF2-40B4-BE49-F238E27FC236}">
                <a16:creationId xmlns:a16="http://schemas.microsoft.com/office/drawing/2014/main" id="{DD921009-D461-42AA-AC98-74816AF4D727}"/>
              </a:ext>
            </a:extLst>
          </p:cNvPr>
          <p:cNvSpPr>
            <a:spLocks noGrp="1" noChangeArrowheads="1"/>
          </p:cNvSpPr>
          <p:nvPr>
            <p:ph type="sldNum" sz="quarter" idx="5"/>
          </p:nvPr>
        </p:nvSpPr>
        <p:spPr bwMode="auto">
          <a:xfrm>
            <a:off x="3886200" y="8686800"/>
            <a:ext cx="2971800" cy="457200"/>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mtClean="0"/>
            </a:lvl1pPr>
          </a:lstStyle>
          <a:p>
            <a:pPr>
              <a:defRPr/>
            </a:pPr>
            <a:fld id="{A746AF01-F9BD-4EDE-B456-6A60FA61456D}" type="slidenum">
              <a:rPr lang="zh-CN" altLang="en-US"/>
              <a:pPr>
                <a:defRPr/>
              </a:pPr>
              <a:t>‹#›</a:t>
            </a:fld>
            <a:endParaRPr lang="zh-CN" altLang="en-US" sz="1200"/>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a:extLst>
              <a:ext uri="{FF2B5EF4-FFF2-40B4-BE49-F238E27FC236}">
                <a16:creationId xmlns:a16="http://schemas.microsoft.com/office/drawing/2014/main" id="{B2A9BBF2-179C-45DB-B9D4-65BA1C051D1E}"/>
              </a:ext>
            </a:extLst>
          </p:cNvPr>
          <p:cNvSpPr>
            <a:spLocks noGrp="1" noRot="1" noChangeAspect="1" noChangeArrowheads="1" noTextEdit="1"/>
          </p:cNvSpPr>
          <p:nvPr>
            <p:ph type="sldImg"/>
          </p:nvPr>
        </p:nvSpPr>
        <p:spPr/>
      </p:sp>
      <p:sp>
        <p:nvSpPr>
          <p:cNvPr id="37891" name="备注占位符 2">
            <a:extLst>
              <a:ext uri="{FF2B5EF4-FFF2-40B4-BE49-F238E27FC236}">
                <a16:creationId xmlns:a16="http://schemas.microsoft.com/office/drawing/2014/main" id="{D7CE51B6-D94A-4699-B4C6-F5E779DE2F20}"/>
              </a:ext>
            </a:extLst>
          </p:cNvPr>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892" name="灯片编号占位符 3">
            <a:extLst>
              <a:ext uri="{FF2B5EF4-FFF2-40B4-BE49-F238E27FC236}">
                <a16:creationId xmlns:a16="http://schemas.microsoft.com/office/drawing/2014/main" id="{965C2CB6-D0DD-460B-A517-9FCAC7C8A6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1pPr>
            <a:lvl2pPr marL="742950" indent="-285750">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2pPr>
            <a:lvl3pPr marL="1143000" indent="-228600">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3pPr>
            <a:lvl4pPr marL="1600200" indent="-228600">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4pPr>
            <a:lvl5pPr marL="2057400" indent="-228600">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fld id="{639D6932-0819-4E9D-8589-D5F09127CBDC}" type="slidenum">
              <a:rPr lang="zh-CN" altLang="en-US"/>
              <a:pPr/>
              <a:t>25</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4C9D870C-4572-48CC-9AEF-8CCCB04F3144}"/>
              </a:ext>
            </a:extLst>
          </p:cNvPr>
          <p:cNvSpPr>
            <a:spLocks noGrp="1"/>
          </p:cNvSpPr>
          <p:nvPr>
            <p:ph type="dt" sz="half" idx="10"/>
          </p:nvPr>
        </p:nvSpPr>
        <p:spPr/>
        <p:txBody>
          <a:bodyPr/>
          <a:lstStyle>
            <a:lvl1pPr>
              <a:defRPr/>
            </a:lvl1pPr>
          </a:lstStyle>
          <a:p>
            <a:pPr>
              <a:defRPr/>
            </a:pPr>
            <a:endParaRPr lang="zh-CN" altLang="zh-CN"/>
          </a:p>
        </p:txBody>
      </p:sp>
      <p:sp>
        <p:nvSpPr>
          <p:cNvPr id="5" name="页脚占位符 4">
            <a:extLst>
              <a:ext uri="{FF2B5EF4-FFF2-40B4-BE49-F238E27FC236}">
                <a16:creationId xmlns:a16="http://schemas.microsoft.com/office/drawing/2014/main" id="{319643DF-6181-432A-A362-DDBAAADDA6CE}"/>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a16="http://schemas.microsoft.com/office/drawing/2014/main" id="{01686FE4-A0EF-48E1-8493-D13FDA060EAA}"/>
              </a:ext>
            </a:extLst>
          </p:cNvPr>
          <p:cNvSpPr>
            <a:spLocks noGrp="1"/>
          </p:cNvSpPr>
          <p:nvPr>
            <p:ph type="sldNum" sz="quarter" idx="12"/>
          </p:nvPr>
        </p:nvSpPr>
        <p:spPr/>
        <p:txBody>
          <a:bodyPr/>
          <a:lstStyle>
            <a:lvl1pPr>
              <a:defRPr smtClean="0"/>
            </a:lvl1pPr>
          </a:lstStyle>
          <a:p>
            <a:pPr>
              <a:defRPr/>
            </a:pPr>
            <a:fld id="{0944FD1E-B6D6-486C-938A-A8964E47CDE7}" type="slidenum">
              <a:rPr lang="zh-CN" altLang="en-US"/>
              <a:pPr>
                <a:defRPr/>
              </a:pPr>
              <a:t>‹#›</a:t>
            </a:fld>
            <a:endParaRPr lang="en-US" altLang="zh-CN" sz="1800"/>
          </a:p>
        </p:txBody>
      </p:sp>
    </p:spTree>
    <p:extLst>
      <p:ext uri="{BB962C8B-B14F-4D97-AF65-F5344CB8AC3E}">
        <p14:creationId xmlns:p14="http://schemas.microsoft.com/office/powerpoint/2010/main" val="2967163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17BCEE-AB0E-4E46-B6C5-7E7B4CCC3CFA}"/>
              </a:ext>
            </a:extLst>
          </p:cNvPr>
          <p:cNvSpPr>
            <a:spLocks noGrp="1"/>
          </p:cNvSpPr>
          <p:nvPr>
            <p:ph type="dt" sz="half" idx="10"/>
          </p:nvPr>
        </p:nvSpPr>
        <p:spPr/>
        <p:txBody>
          <a:bodyPr/>
          <a:lstStyle>
            <a:lvl1pPr>
              <a:defRPr/>
            </a:lvl1pPr>
          </a:lstStyle>
          <a:p>
            <a:pPr>
              <a:defRPr/>
            </a:pPr>
            <a:endParaRPr lang="zh-CN" altLang="zh-CN"/>
          </a:p>
        </p:txBody>
      </p:sp>
      <p:sp>
        <p:nvSpPr>
          <p:cNvPr id="5" name="页脚占位符 4">
            <a:extLst>
              <a:ext uri="{FF2B5EF4-FFF2-40B4-BE49-F238E27FC236}">
                <a16:creationId xmlns:a16="http://schemas.microsoft.com/office/drawing/2014/main" id="{8B1C5C57-28F4-4BB4-87CD-1F8239550077}"/>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a16="http://schemas.microsoft.com/office/drawing/2014/main" id="{B581E001-5A09-48CD-A5D9-1A244B55FE7E}"/>
              </a:ext>
            </a:extLst>
          </p:cNvPr>
          <p:cNvSpPr>
            <a:spLocks noGrp="1"/>
          </p:cNvSpPr>
          <p:nvPr>
            <p:ph type="sldNum" sz="quarter" idx="12"/>
          </p:nvPr>
        </p:nvSpPr>
        <p:spPr/>
        <p:txBody>
          <a:bodyPr/>
          <a:lstStyle>
            <a:lvl1pPr>
              <a:defRPr smtClean="0"/>
            </a:lvl1pPr>
          </a:lstStyle>
          <a:p>
            <a:pPr>
              <a:defRPr/>
            </a:pPr>
            <a:fld id="{B8616314-2F41-44D9-9BE8-D1D455CF2CC1}" type="slidenum">
              <a:rPr lang="zh-CN" altLang="en-US"/>
              <a:pPr>
                <a:defRPr/>
              </a:pPr>
              <a:t>‹#›</a:t>
            </a:fld>
            <a:endParaRPr lang="en-US" altLang="zh-CN" sz="1800"/>
          </a:p>
        </p:txBody>
      </p:sp>
    </p:spTree>
    <p:extLst>
      <p:ext uri="{BB962C8B-B14F-4D97-AF65-F5344CB8AC3E}">
        <p14:creationId xmlns:p14="http://schemas.microsoft.com/office/powerpoint/2010/main" val="643248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2501957-5F4B-4C3C-9A8D-ECC0F5310216}"/>
              </a:ext>
            </a:extLst>
          </p:cNvPr>
          <p:cNvSpPr>
            <a:spLocks noGrp="1"/>
          </p:cNvSpPr>
          <p:nvPr>
            <p:ph type="dt" sz="half" idx="10"/>
          </p:nvPr>
        </p:nvSpPr>
        <p:spPr/>
        <p:txBody>
          <a:bodyPr/>
          <a:lstStyle>
            <a:lvl1pPr>
              <a:defRPr/>
            </a:lvl1pPr>
          </a:lstStyle>
          <a:p>
            <a:pPr>
              <a:defRPr/>
            </a:pPr>
            <a:endParaRPr lang="zh-CN" altLang="zh-CN"/>
          </a:p>
        </p:txBody>
      </p:sp>
      <p:sp>
        <p:nvSpPr>
          <p:cNvPr id="5" name="页脚占位符 4">
            <a:extLst>
              <a:ext uri="{FF2B5EF4-FFF2-40B4-BE49-F238E27FC236}">
                <a16:creationId xmlns:a16="http://schemas.microsoft.com/office/drawing/2014/main" id="{1B9D4110-CCE0-4E8A-B468-EDAEE20B5D25}"/>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a16="http://schemas.microsoft.com/office/drawing/2014/main" id="{925F2776-6E2C-46E4-B18F-65D3999D3656}"/>
              </a:ext>
            </a:extLst>
          </p:cNvPr>
          <p:cNvSpPr>
            <a:spLocks noGrp="1"/>
          </p:cNvSpPr>
          <p:nvPr>
            <p:ph type="sldNum" sz="quarter" idx="12"/>
          </p:nvPr>
        </p:nvSpPr>
        <p:spPr/>
        <p:txBody>
          <a:bodyPr/>
          <a:lstStyle>
            <a:lvl1pPr>
              <a:defRPr smtClean="0"/>
            </a:lvl1pPr>
          </a:lstStyle>
          <a:p>
            <a:pPr>
              <a:defRPr/>
            </a:pPr>
            <a:fld id="{DB36E020-28B6-4C33-B979-F7FF0232801E}" type="slidenum">
              <a:rPr lang="zh-CN" altLang="en-US"/>
              <a:pPr>
                <a:defRPr/>
              </a:pPr>
              <a:t>‹#›</a:t>
            </a:fld>
            <a:endParaRPr lang="en-US" altLang="zh-CN" sz="1800"/>
          </a:p>
        </p:txBody>
      </p:sp>
    </p:spTree>
    <p:extLst>
      <p:ext uri="{BB962C8B-B14F-4D97-AF65-F5344CB8AC3E}">
        <p14:creationId xmlns:p14="http://schemas.microsoft.com/office/powerpoint/2010/main" val="510743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625A6FE-2C68-4735-9CEE-C4C6C64A5378}"/>
              </a:ext>
            </a:extLst>
          </p:cNvPr>
          <p:cNvSpPr>
            <a:spLocks noGrp="1"/>
          </p:cNvSpPr>
          <p:nvPr>
            <p:ph type="dt" sz="half" idx="10"/>
          </p:nvPr>
        </p:nvSpPr>
        <p:spPr/>
        <p:txBody>
          <a:bodyPr/>
          <a:lstStyle>
            <a:lvl1pPr>
              <a:defRPr/>
            </a:lvl1pPr>
          </a:lstStyle>
          <a:p>
            <a:pPr>
              <a:defRPr/>
            </a:pPr>
            <a:endParaRPr lang="zh-CN" altLang="zh-CN"/>
          </a:p>
        </p:txBody>
      </p:sp>
      <p:sp>
        <p:nvSpPr>
          <p:cNvPr id="5" name="页脚占位符 4">
            <a:extLst>
              <a:ext uri="{FF2B5EF4-FFF2-40B4-BE49-F238E27FC236}">
                <a16:creationId xmlns:a16="http://schemas.microsoft.com/office/drawing/2014/main" id="{B9A9AAA2-8E40-4D76-95B3-3595D2606719}"/>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a16="http://schemas.microsoft.com/office/drawing/2014/main" id="{9136D38D-CA3E-4D87-B17F-76C9FB36E9FB}"/>
              </a:ext>
            </a:extLst>
          </p:cNvPr>
          <p:cNvSpPr>
            <a:spLocks noGrp="1"/>
          </p:cNvSpPr>
          <p:nvPr>
            <p:ph type="sldNum" sz="quarter" idx="12"/>
          </p:nvPr>
        </p:nvSpPr>
        <p:spPr/>
        <p:txBody>
          <a:bodyPr/>
          <a:lstStyle>
            <a:lvl1pPr>
              <a:defRPr smtClean="0"/>
            </a:lvl1pPr>
          </a:lstStyle>
          <a:p>
            <a:pPr>
              <a:defRPr/>
            </a:pPr>
            <a:fld id="{38A9DA91-1466-430D-9967-9AEEF9957E16}" type="slidenum">
              <a:rPr lang="zh-CN" altLang="en-US"/>
              <a:pPr>
                <a:defRPr/>
              </a:pPr>
              <a:t>‹#›</a:t>
            </a:fld>
            <a:endParaRPr lang="en-US" altLang="zh-CN" sz="1800"/>
          </a:p>
        </p:txBody>
      </p:sp>
    </p:spTree>
    <p:extLst>
      <p:ext uri="{BB962C8B-B14F-4D97-AF65-F5344CB8AC3E}">
        <p14:creationId xmlns:p14="http://schemas.microsoft.com/office/powerpoint/2010/main" val="2934828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941BA54-7A34-4AA1-B8C2-D5D191E3CC1E}"/>
              </a:ext>
            </a:extLst>
          </p:cNvPr>
          <p:cNvSpPr>
            <a:spLocks noGrp="1"/>
          </p:cNvSpPr>
          <p:nvPr>
            <p:ph type="dt" sz="half" idx="10"/>
          </p:nvPr>
        </p:nvSpPr>
        <p:spPr/>
        <p:txBody>
          <a:bodyPr/>
          <a:lstStyle>
            <a:lvl1pPr>
              <a:defRPr/>
            </a:lvl1pPr>
          </a:lstStyle>
          <a:p>
            <a:pPr>
              <a:defRPr/>
            </a:pPr>
            <a:endParaRPr lang="zh-CN" altLang="zh-CN"/>
          </a:p>
        </p:txBody>
      </p:sp>
      <p:sp>
        <p:nvSpPr>
          <p:cNvPr id="5" name="页脚占位符 4">
            <a:extLst>
              <a:ext uri="{FF2B5EF4-FFF2-40B4-BE49-F238E27FC236}">
                <a16:creationId xmlns:a16="http://schemas.microsoft.com/office/drawing/2014/main" id="{5022D930-600D-4A00-BD6D-97497C653329}"/>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a16="http://schemas.microsoft.com/office/drawing/2014/main" id="{FDE2ED01-D178-46BE-BD89-45FB060B8195}"/>
              </a:ext>
            </a:extLst>
          </p:cNvPr>
          <p:cNvSpPr>
            <a:spLocks noGrp="1"/>
          </p:cNvSpPr>
          <p:nvPr>
            <p:ph type="sldNum" sz="quarter" idx="12"/>
          </p:nvPr>
        </p:nvSpPr>
        <p:spPr/>
        <p:txBody>
          <a:bodyPr/>
          <a:lstStyle>
            <a:lvl1pPr>
              <a:defRPr smtClean="0"/>
            </a:lvl1pPr>
          </a:lstStyle>
          <a:p>
            <a:pPr>
              <a:defRPr/>
            </a:pPr>
            <a:fld id="{13C58CA8-242D-4CB5-A1B4-87F1057E2583}" type="slidenum">
              <a:rPr lang="zh-CN" altLang="en-US"/>
              <a:pPr>
                <a:defRPr/>
              </a:pPr>
              <a:t>‹#›</a:t>
            </a:fld>
            <a:endParaRPr lang="en-US" altLang="zh-CN" sz="1800"/>
          </a:p>
        </p:txBody>
      </p:sp>
    </p:spTree>
    <p:extLst>
      <p:ext uri="{BB962C8B-B14F-4D97-AF65-F5344CB8AC3E}">
        <p14:creationId xmlns:p14="http://schemas.microsoft.com/office/powerpoint/2010/main" val="2189330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68C31D1F-FB08-4EB0-9EF8-87796DE00319}"/>
              </a:ext>
            </a:extLst>
          </p:cNvPr>
          <p:cNvSpPr>
            <a:spLocks noGrp="1"/>
          </p:cNvSpPr>
          <p:nvPr>
            <p:ph type="dt" sz="half" idx="10"/>
          </p:nvPr>
        </p:nvSpPr>
        <p:spPr/>
        <p:txBody>
          <a:bodyPr/>
          <a:lstStyle>
            <a:lvl1pPr>
              <a:defRPr/>
            </a:lvl1pPr>
          </a:lstStyle>
          <a:p>
            <a:pPr>
              <a:defRPr/>
            </a:pPr>
            <a:endParaRPr lang="zh-CN" altLang="zh-CN"/>
          </a:p>
        </p:txBody>
      </p:sp>
      <p:sp>
        <p:nvSpPr>
          <p:cNvPr id="6" name="页脚占位符 5">
            <a:extLst>
              <a:ext uri="{FF2B5EF4-FFF2-40B4-BE49-F238E27FC236}">
                <a16:creationId xmlns:a16="http://schemas.microsoft.com/office/drawing/2014/main" id="{119B3737-C813-4177-8540-4AADDABFD7A0}"/>
              </a:ext>
            </a:extLst>
          </p:cNvPr>
          <p:cNvSpPr>
            <a:spLocks noGrp="1"/>
          </p:cNvSpPr>
          <p:nvPr>
            <p:ph type="ftr" sz="quarter" idx="11"/>
          </p:nvPr>
        </p:nvSpPr>
        <p:spPr/>
        <p:txBody>
          <a:bodyPr/>
          <a:lstStyle>
            <a:lvl1pPr>
              <a:defRPr/>
            </a:lvl1pPr>
          </a:lstStyle>
          <a:p>
            <a:pPr>
              <a:defRPr/>
            </a:pPr>
            <a:endParaRPr lang="zh-CN" altLang="zh-CN"/>
          </a:p>
        </p:txBody>
      </p:sp>
      <p:sp>
        <p:nvSpPr>
          <p:cNvPr id="7" name="灯片编号占位符 6">
            <a:extLst>
              <a:ext uri="{FF2B5EF4-FFF2-40B4-BE49-F238E27FC236}">
                <a16:creationId xmlns:a16="http://schemas.microsoft.com/office/drawing/2014/main" id="{758F2916-4992-4FA3-AA84-212894CBF6F7}"/>
              </a:ext>
            </a:extLst>
          </p:cNvPr>
          <p:cNvSpPr>
            <a:spLocks noGrp="1"/>
          </p:cNvSpPr>
          <p:nvPr>
            <p:ph type="sldNum" sz="quarter" idx="12"/>
          </p:nvPr>
        </p:nvSpPr>
        <p:spPr/>
        <p:txBody>
          <a:bodyPr/>
          <a:lstStyle>
            <a:lvl1pPr>
              <a:defRPr smtClean="0"/>
            </a:lvl1pPr>
          </a:lstStyle>
          <a:p>
            <a:pPr>
              <a:defRPr/>
            </a:pPr>
            <a:fld id="{956AB127-9D0D-4BFD-AA75-5B4000A483CA}" type="slidenum">
              <a:rPr lang="zh-CN" altLang="en-US"/>
              <a:pPr>
                <a:defRPr/>
              </a:pPr>
              <a:t>‹#›</a:t>
            </a:fld>
            <a:endParaRPr lang="en-US" altLang="zh-CN" sz="1800"/>
          </a:p>
        </p:txBody>
      </p:sp>
    </p:spTree>
    <p:extLst>
      <p:ext uri="{BB962C8B-B14F-4D97-AF65-F5344CB8AC3E}">
        <p14:creationId xmlns:p14="http://schemas.microsoft.com/office/powerpoint/2010/main" val="3779492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530C3C9-6C77-4279-A97E-8D19E2FE659C}"/>
              </a:ext>
            </a:extLst>
          </p:cNvPr>
          <p:cNvSpPr>
            <a:spLocks noGrp="1"/>
          </p:cNvSpPr>
          <p:nvPr>
            <p:ph type="dt" sz="half" idx="10"/>
          </p:nvPr>
        </p:nvSpPr>
        <p:spPr/>
        <p:txBody>
          <a:bodyPr/>
          <a:lstStyle>
            <a:lvl1pPr>
              <a:defRPr/>
            </a:lvl1pPr>
          </a:lstStyle>
          <a:p>
            <a:pPr>
              <a:defRPr/>
            </a:pPr>
            <a:endParaRPr lang="zh-CN" altLang="zh-CN"/>
          </a:p>
        </p:txBody>
      </p:sp>
      <p:sp>
        <p:nvSpPr>
          <p:cNvPr id="8" name="页脚占位符 7">
            <a:extLst>
              <a:ext uri="{FF2B5EF4-FFF2-40B4-BE49-F238E27FC236}">
                <a16:creationId xmlns:a16="http://schemas.microsoft.com/office/drawing/2014/main" id="{628FB3C7-76F7-41EE-AC27-96EE09ADAF81}"/>
              </a:ext>
            </a:extLst>
          </p:cNvPr>
          <p:cNvSpPr>
            <a:spLocks noGrp="1"/>
          </p:cNvSpPr>
          <p:nvPr>
            <p:ph type="ftr" sz="quarter" idx="11"/>
          </p:nvPr>
        </p:nvSpPr>
        <p:spPr/>
        <p:txBody>
          <a:bodyPr/>
          <a:lstStyle>
            <a:lvl1pPr>
              <a:defRPr/>
            </a:lvl1pPr>
          </a:lstStyle>
          <a:p>
            <a:pPr>
              <a:defRPr/>
            </a:pPr>
            <a:endParaRPr lang="zh-CN" altLang="zh-CN"/>
          </a:p>
        </p:txBody>
      </p:sp>
      <p:sp>
        <p:nvSpPr>
          <p:cNvPr id="9" name="灯片编号占位符 8">
            <a:extLst>
              <a:ext uri="{FF2B5EF4-FFF2-40B4-BE49-F238E27FC236}">
                <a16:creationId xmlns:a16="http://schemas.microsoft.com/office/drawing/2014/main" id="{F28EB120-9520-499A-B7D2-F3A7F8544048}"/>
              </a:ext>
            </a:extLst>
          </p:cNvPr>
          <p:cNvSpPr>
            <a:spLocks noGrp="1"/>
          </p:cNvSpPr>
          <p:nvPr>
            <p:ph type="sldNum" sz="quarter" idx="12"/>
          </p:nvPr>
        </p:nvSpPr>
        <p:spPr/>
        <p:txBody>
          <a:bodyPr/>
          <a:lstStyle>
            <a:lvl1pPr>
              <a:defRPr smtClean="0"/>
            </a:lvl1pPr>
          </a:lstStyle>
          <a:p>
            <a:pPr>
              <a:defRPr/>
            </a:pPr>
            <a:fld id="{97358818-6AFC-4D0E-A407-E6042FEFD6C4}" type="slidenum">
              <a:rPr lang="zh-CN" altLang="en-US"/>
              <a:pPr>
                <a:defRPr/>
              </a:pPr>
              <a:t>‹#›</a:t>
            </a:fld>
            <a:endParaRPr lang="en-US" altLang="zh-CN" sz="1800"/>
          </a:p>
        </p:txBody>
      </p:sp>
    </p:spTree>
    <p:extLst>
      <p:ext uri="{BB962C8B-B14F-4D97-AF65-F5344CB8AC3E}">
        <p14:creationId xmlns:p14="http://schemas.microsoft.com/office/powerpoint/2010/main" val="2133906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C37A4EB-816C-4710-BC64-F688E3A8A246}"/>
              </a:ext>
            </a:extLst>
          </p:cNvPr>
          <p:cNvSpPr>
            <a:spLocks noGrp="1"/>
          </p:cNvSpPr>
          <p:nvPr>
            <p:ph type="dt" sz="half" idx="10"/>
          </p:nvPr>
        </p:nvSpPr>
        <p:spPr/>
        <p:txBody>
          <a:bodyPr/>
          <a:lstStyle>
            <a:lvl1pPr>
              <a:defRPr/>
            </a:lvl1pPr>
          </a:lstStyle>
          <a:p>
            <a:pPr>
              <a:defRPr/>
            </a:pPr>
            <a:endParaRPr lang="zh-CN" altLang="zh-CN"/>
          </a:p>
        </p:txBody>
      </p:sp>
      <p:sp>
        <p:nvSpPr>
          <p:cNvPr id="4" name="页脚占位符 3">
            <a:extLst>
              <a:ext uri="{FF2B5EF4-FFF2-40B4-BE49-F238E27FC236}">
                <a16:creationId xmlns:a16="http://schemas.microsoft.com/office/drawing/2014/main" id="{55AF1D7F-79DD-4451-AA6B-E4ED4B8FF531}"/>
              </a:ext>
            </a:extLst>
          </p:cNvPr>
          <p:cNvSpPr>
            <a:spLocks noGrp="1"/>
          </p:cNvSpPr>
          <p:nvPr>
            <p:ph type="ftr" sz="quarter" idx="11"/>
          </p:nvPr>
        </p:nvSpPr>
        <p:spPr/>
        <p:txBody>
          <a:bodyPr/>
          <a:lstStyle>
            <a:lvl1pPr>
              <a:defRPr/>
            </a:lvl1pPr>
          </a:lstStyle>
          <a:p>
            <a:pPr>
              <a:defRPr/>
            </a:pPr>
            <a:endParaRPr lang="zh-CN" altLang="zh-CN"/>
          </a:p>
        </p:txBody>
      </p:sp>
      <p:sp>
        <p:nvSpPr>
          <p:cNvPr id="5" name="灯片编号占位符 4">
            <a:extLst>
              <a:ext uri="{FF2B5EF4-FFF2-40B4-BE49-F238E27FC236}">
                <a16:creationId xmlns:a16="http://schemas.microsoft.com/office/drawing/2014/main" id="{FFC20C4B-3735-4DEE-8E61-8F8C065A1401}"/>
              </a:ext>
            </a:extLst>
          </p:cNvPr>
          <p:cNvSpPr>
            <a:spLocks noGrp="1"/>
          </p:cNvSpPr>
          <p:nvPr>
            <p:ph type="sldNum" sz="quarter" idx="12"/>
          </p:nvPr>
        </p:nvSpPr>
        <p:spPr/>
        <p:txBody>
          <a:bodyPr/>
          <a:lstStyle>
            <a:lvl1pPr>
              <a:defRPr smtClean="0"/>
            </a:lvl1pPr>
          </a:lstStyle>
          <a:p>
            <a:pPr>
              <a:defRPr/>
            </a:pPr>
            <a:fld id="{C1D6443E-A1C0-436D-A53B-5627437C2300}" type="slidenum">
              <a:rPr lang="zh-CN" altLang="en-US"/>
              <a:pPr>
                <a:defRPr/>
              </a:pPr>
              <a:t>‹#›</a:t>
            </a:fld>
            <a:endParaRPr lang="en-US" altLang="zh-CN" sz="1800"/>
          </a:p>
        </p:txBody>
      </p:sp>
    </p:spTree>
    <p:extLst>
      <p:ext uri="{BB962C8B-B14F-4D97-AF65-F5344CB8AC3E}">
        <p14:creationId xmlns:p14="http://schemas.microsoft.com/office/powerpoint/2010/main" val="1975563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E699E95-6164-40A1-AE3B-7C1AA4BFC490}"/>
              </a:ext>
            </a:extLst>
          </p:cNvPr>
          <p:cNvSpPr>
            <a:spLocks noGrp="1"/>
          </p:cNvSpPr>
          <p:nvPr>
            <p:ph type="dt" sz="half" idx="10"/>
          </p:nvPr>
        </p:nvSpPr>
        <p:spPr/>
        <p:txBody>
          <a:bodyPr/>
          <a:lstStyle>
            <a:lvl1pPr>
              <a:defRPr/>
            </a:lvl1pPr>
          </a:lstStyle>
          <a:p>
            <a:pPr>
              <a:defRPr/>
            </a:pPr>
            <a:endParaRPr lang="zh-CN" altLang="zh-CN"/>
          </a:p>
        </p:txBody>
      </p:sp>
      <p:sp>
        <p:nvSpPr>
          <p:cNvPr id="3" name="页脚占位符 2">
            <a:extLst>
              <a:ext uri="{FF2B5EF4-FFF2-40B4-BE49-F238E27FC236}">
                <a16:creationId xmlns:a16="http://schemas.microsoft.com/office/drawing/2014/main" id="{259D1E62-1773-4DED-9C8B-D75EB3EA041B}"/>
              </a:ext>
            </a:extLst>
          </p:cNvPr>
          <p:cNvSpPr>
            <a:spLocks noGrp="1"/>
          </p:cNvSpPr>
          <p:nvPr>
            <p:ph type="ftr" sz="quarter" idx="11"/>
          </p:nvPr>
        </p:nvSpPr>
        <p:spPr/>
        <p:txBody>
          <a:bodyPr/>
          <a:lstStyle>
            <a:lvl1pPr>
              <a:defRPr/>
            </a:lvl1pPr>
          </a:lstStyle>
          <a:p>
            <a:pPr>
              <a:defRPr/>
            </a:pPr>
            <a:endParaRPr lang="zh-CN" altLang="zh-CN"/>
          </a:p>
        </p:txBody>
      </p:sp>
      <p:sp>
        <p:nvSpPr>
          <p:cNvPr id="4" name="灯片编号占位符 3">
            <a:extLst>
              <a:ext uri="{FF2B5EF4-FFF2-40B4-BE49-F238E27FC236}">
                <a16:creationId xmlns:a16="http://schemas.microsoft.com/office/drawing/2014/main" id="{D68A6436-40E1-447D-822E-1CCEEB891855}"/>
              </a:ext>
            </a:extLst>
          </p:cNvPr>
          <p:cNvSpPr>
            <a:spLocks noGrp="1"/>
          </p:cNvSpPr>
          <p:nvPr>
            <p:ph type="sldNum" sz="quarter" idx="12"/>
          </p:nvPr>
        </p:nvSpPr>
        <p:spPr/>
        <p:txBody>
          <a:bodyPr/>
          <a:lstStyle>
            <a:lvl1pPr>
              <a:defRPr smtClean="0"/>
            </a:lvl1pPr>
          </a:lstStyle>
          <a:p>
            <a:pPr>
              <a:defRPr/>
            </a:pPr>
            <a:fld id="{D042444F-9FFD-4E52-A1A2-F7A5A6A4CB9F}" type="slidenum">
              <a:rPr lang="zh-CN" altLang="en-US"/>
              <a:pPr>
                <a:defRPr/>
              </a:pPr>
              <a:t>‹#›</a:t>
            </a:fld>
            <a:endParaRPr lang="en-US" altLang="zh-CN" sz="1800"/>
          </a:p>
        </p:txBody>
      </p:sp>
    </p:spTree>
    <p:extLst>
      <p:ext uri="{BB962C8B-B14F-4D97-AF65-F5344CB8AC3E}">
        <p14:creationId xmlns:p14="http://schemas.microsoft.com/office/powerpoint/2010/main" val="4160793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20C63F3-F288-4114-92DB-334F299F4DB5}"/>
              </a:ext>
            </a:extLst>
          </p:cNvPr>
          <p:cNvSpPr>
            <a:spLocks noGrp="1"/>
          </p:cNvSpPr>
          <p:nvPr>
            <p:ph type="dt" sz="half" idx="10"/>
          </p:nvPr>
        </p:nvSpPr>
        <p:spPr/>
        <p:txBody>
          <a:bodyPr/>
          <a:lstStyle>
            <a:lvl1pPr>
              <a:defRPr/>
            </a:lvl1pPr>
          </a:lstStyle>
          <a:p>
            <a:pPr>
              <a:defRPr/>
            </a:pPr>
            <a:endParaRPr lang="zh-CN" altLang="zh-CN"/>
          </a:p>
        </p:txBody>
      </p:sp>
      <p:sp>
        <p:nvSpPr>
          <p:cNvPr id="6" name="页脚占位符 5">
            <a:extLst>
              <a:ext uri="{FF2B5EF4-FFF2-40B4-BE49-F238E27FC236}">
                <a16:creationId xmlns:a16="http://schemas.microsoft.com/office/drawing/2014/main" id="{1F2DB5B3-9514-4900-941A-FF95A014F0D4}"/>
              </a:ext>
            </a:extLst>
          </p:cNvPr>
          <p:cNvSpPr>
            <a:spLocks noGrp="1"/>
          </p:cNvSpPr>
          <p:nvPr>
            <p:ph type="ftr" sz="quarter" idx="11"/>
          </p:nvPr>
        </p:nvSpPr>
        <p:spPr/>
        <p:txBody>
          <a:bodyPr/>
          <a:lstStyle>
            <a:lvl1pPr>
              <a:defRPr/>
            </a:lvl1pPr>
          </a:lstStyle>
          <a:p>
            <a:pPr>
              <a:defRPr/>
            </a:pPr>
            <a:endParaRPr lang="zh-CN" altLang="zh-CN"/>
          </a:p>
        </p:txBody>
      </p:sp>
      <p:sp>
        <p:nvSpPr>
          <p:cNvPr id="7" name="灯片编号占位符 6">
            <a:extLst>
              <a:ext uri="{FF2B5EF4-FFF2-40B4-BE49-F238E27FC236}">
                <a16:creationId xmlns:a16="http://schemas.microsoft.com/office/drawing/2014/main" id="{EF26D615-536A-4275-A328-3F9D3E3E143B}"/>
              </a:ext>
            </a:extLst>
          </p:cNvPr>
          <p:cNvSpPr>
            <a:spLocks noGrp="1"/>
          </p:cNvSpPr>
          <p:nvPr>
            <p:ph type="sldNum" sz="quarter" idx="12"/>
          </p:nvPr>
        </p:nvSpPr>
        <p:spPr/>
        <p:txBody>
          <a:bodyPr/>
          <a:lstStyle>
            <a:lvl1pPr>
              <a:defRPr smtClean="0"/>
            </a:lvl1pPr>
          </a:lstStyle>
          <a:p>
            <a:pPr>
              <a:defRPr/>
            </a:pPr>
            <a:fld id="{2CA25097-5279-4B71-BAE1-2C2D2EADA05D}" type="slidenum">
              <a:rPr lang="zh-CN" altLang="en-US"/>
              <a:pPr>
                <a:defRPr/>
              </a:pPr>
              <a:t>‹#›</a:t>
            </a:fld>
            <a:endParaRPr lang="en-US" altLang="zh-CN" sz="1800"/>
          </a:p>
        </p:txBody>
      </p:sp>
    </p:spTree>
    <p:extLst>
      <p:ext uri="{BB962C8B-B14F-4D97-AF65-F5344CB8AC3E}">
        <p14:creationId xmlns:p14="http://schemas.microsoft.com/office/powerpoint/2010/main" val="61857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4E7A778-BF4F-4C0A-A0E3-4E3B0DB96BE2}"/>
              </a:ext>
            </a:extLst>
          </p:cNvPr>
          <p:cNvSpPr>
            <a:spLocks noGrp="1"/>
          </p:cNvSpPr>
          <p:nvPr>
            <p:ph type="dt" sz="half" idx="10"/>
          </p:nvPr>
        </p:nvSpPr>
        <p:spPr/>
        <p:txBody>
          <a:bodyPr/>
          <a:lstStyle>
            <a:lvl1pPr>
              <a:defRPr/>
            </a:lvl1pPr>
          </a:lstStyle>
          <a:p>
            <a:pPr>
              <a:defRPr/>
            </a:pPr>
            <a:endParaRPr lang="zh-CN" altLang="zh-CN"/>
          </a:p>
        </p:txBody>
      </p:sp>
      <p:sp>
        <p:nvSpPr>
          <p:cNvPr id="6" name="页脚占位符 5">
            <a:extLst>
              <a:ext uri="{FF2B5EF4-FFF2-40B4-BE49-F238E27FC236}">
                <a16:creationId xmlns:a16="http://schemas.microsoft.com/office/drawing/2014/main" id="{439F5679-F05F-4C0A-8FB7-998369956D11}"/>
              </a:ext>
            </a:extLst>
          </p:cNvPr>
          <p:cNvSpPr>
            <a:spLocks noGrp="1"/>
          </p:cNvSpPr>
          <p:nvPr>
            <p:ph type="ftr" sz="quarter" idx="11"/>
          </p:nvPr>
        </p:nvSpPr>
        <p:spPr/>
        <p:txBody>
          <a:bodyPr/>
          <a:lstStyle>
            <a:lvl1pPr>
              <a:defRPr/>
            </a:lvl1pPr>
          </a:lstStyle>
          <a:p>
            <a:pPr>
              <a:defRPr/>
            </a:pPr>
            <a:endParaRPr lang="zh-CN" altLang="zh-CN"/>
          </a:p>
        </p:txBody>
      </p:sp>
      <p:sp>
        <p:nvSpPr>
          <p:cNvPr id="7" name="灯片编号占位符 6">
            <a:extLst>
              <a:ext uri="{FF2B5EF4-FFF2-40B4-BE49-F238E27FC236}">
                <a16:creationId xmlns:a16="http://schemas.microsoft.com/office/drawing/2014/main" id="{86EC16B0-C5AF-4DB3-86DB-02D6E86B6582}"/>
              </a:ext>
            </a:extLst>
          </p:cNvPr>
          <p:cNvSpPr>
            <a:spLocks noGrp="1"/>
          </p:cNvSpPr>
          <p:nvPr>
            <p:ph type="sldNum" sz="quarter" idx="12"/>
          </p:nvPr>
        </p:nvSpPr>
        <p:spPr/>
        <p:txBody>
          <a:bodyPr/>
          <a:lstStyle>
            <a:lvl1pPr>
              <a:defRPr smtClean="0"/>
            </a:lvl1pPr>
          </a:lstStyle>
          <a:p>
            <a:pPr>
              <a:defRPr/>
            </a:pPr>
            <a:fld id="{6A218E61-318C-4CD3-94B3-C5D847CD2E35}" type="slidenum">
              <a:rPr lang="zh-CN" altLang="en-US"/>
              <a:pPr>
                <a:defRPr/>
              </a:pPr>
              <a:t>‹#›</a:t>
            </a:fld>
            <a:endParaRPr lang="en-US" altLang="zh-CN" sz="1800"/>
          </a:p>
        </p:txBody>
      </p:sp>
    </p:spTree>
    <p:extLst>
      <p:ext uri="{BB962C8B-B14F-4D97-AF65-F5344CB8AC3E}">
        <p14:creationId xmlns:p14="http://schemas.microsoft.com/office/powerpoint/2010/main" val="2655297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bright="82000" contrast="-40000"/>
          </a:blip>
          <a:srcRect/>
          <a:stretch>
            <a:fillRect/>
          </a:stretch>
        </a:blip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9CAB75F-633A-48AE-937B-4997D2B4D72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03481D0F-04D1-44BE-97A6-1688BCE6B1C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E6C6BC-C9B3-43AC-96CF-C86A3D6348F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 typeface="Arial" charset="0"/>
              <a:buNone/>
              <a:defRPr sz="1200">
                <a:solidFill>
                  <a:schemeClr val="tx1">
                    <a:tint val="75000"/>
                  </a:schemeClr>
                </a:solidFill>
              </a:defRPr>
            </a:lvl1pPr>
          </a:lstStyle>
          <a:p>
            <a:pPr>
              <a:defRPr/>
            </a:pPr>
            <a:endParaRPr lang="zh-CN" altLang="zh-CN"/>
          </a:p>
        </p:txBody>
      </p:sp>
      <p:sp>
        <p:nvSpPr>
          <p:cNvPr id="5" name="页脚占位符 4">
            <a:extLst>
              <a:ext uri="{FF2B5EF4-FFF2-40B4-BE49-F238E27FC236}">
                <a16:creationId xmlns:a16="http://schemas.microsoft.com/office/drawing/2014/main" id="{82866327-14D3-4B35-88F2-9E8201BF1C55}"/>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defRPr>
            </a:lvl1pPr>
          </a:lstStyle>
          <a:p>
            <a:pPr>
              <a:defRPr/>
            </a:pPr>
            <a:endParaRPr lang="zh-CN" altLang="zh-CN"/>
          </a:p>
        </p:txBody>
      </p:sp>
      <p:sp>
        <p:nvSpPr>
          <p:cNvPr id="6" name="灯片编号占位符 5">
            <a:extLst>
              <a:ext uri="{FF2B5EF4-FFF2-40B4-BE49-F238E27FC236}">
                <a16:creationId xmlns:a16="http://schemas.microsoft.com/office/drawing/2014/main" id="{481A5679-FA11-45CA-BB00-74C9F347D141}"/>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1200" smtClean="0">
                <a:solidFill>
                  <a:srgbClr val="898989"/>
                </a:solidFill>
              </a:defRPr>
            </a:lvl1pPr>
          </a:lstStyle>
          <a:p>
            <a:pPr>
              <a:defRPr/>
            </a:pPr>
            <a:fld id="{E0444DDE-485C-468B-9993-E62BF701992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a:extLst>
              <a:ext uri="{FF2B5EF4-FFF2-40B4-BE49-F238E27FC236}">
                <a16:creationId xmlns:a16="http://schemas.microsoft.com/office/drawing/2014/main" id="{0B2986D1-5ADB-4B6C-B59E-493EFF9217BF}"/>
              </a:ext>
            </a:extLst>
          </p:cNvPr>
          <p:cNvSpPr>
            <a:spLocks noGrp="1"/>
          </p:cNvSpPr>
          <p:nvPr>
            <p:ph type="ctrTitle"/>
          </p:nvPr>
        </p:nvSpPr>
        <p:spPr>
          <a:xfrm>
            <a:off x="179388" y="549275"/>
            <a:ext cx="7772400" cy="1143000"/>
          </a:xfrm>
        </p:spPr>
        <p:txBody>
          <a:bodyPr/>
          <a:lstStyle/>
          <a:p>
            <a:pPr eaLnBrk="1" hangingPunct="1"/>
            <a:r>
              <a:rPr lang="en-US" altLang="zh-CN" b="1">
                <a:latin typeface="Arial Unicode MS" pitchFamily="34" charset="-122"/>
                <a:ea typeface="Arial Unicode MS" pitchFamily="34" charset="-122"/>
                <a:sym typeface="Arial Unicode MS" pitchFamily="34" charset="-122"/>
              </a:rPr>
              <a:t>Unit </a:t>
            </a:r>
            <a:r>
              <a:rPr lang="zh-CN" altLang="en-US" b="1">
                <a:latin typeface="Arial Unicode MS" pitchFamily="34" charset="-122"/>
                <a:ea typeface="Arial Unicode MS" pitchFamily="34" charset="-122"/>
                <a:sym typeface="Arial Unicode MS" pitchFamily="34" charset="-122"/>
              </a:rPr>
              <a:t>9</a:t>
            </a:r>
            <a:r>
              <a:rPr lang="en-US" altLang="zh-CN" b="1">
                <a:latin typeface="Arial Unicode MS" pitchFamily="34" charset="-122"/>
                <a:ea typeface="Arial Unicode MS" pitchFamily="34" charset="-122"/>
                <a:sym typeface="Arial Unicode MS" pitchFamily="34" charset="-122"/>
              </a:rPr>
              <a:t> </a:t>
            </a:r>
            <a:r>
              <a:rPr lang="zh-CN" altLang="en-US" b="1">
                <a:latin typeface="Arial Unicode MS" pitchFamily="34" charset="-122"/>
                <a:ea typeface="Arial Unicode MS" pitchFamily="34" charset="-122"/>
                <a:sym typeface="Arial Unicode MS" pitchFamily="34" charset="-122"/>
              </a:rPr>
              <a:t>Investment Banking</a:t>
            </a:r>
          </a:p>
        </p:txBody>
      </p:sp>
      <p:sp>
        <p:nvSpPr>
          <p:cNvPr id="14339" name="内容占位符 2">
            <a:extLst>
              <a:ext uri="{FF2B5EF4-FFF2-40B4-BE49-F238E27FC236}">
                <a16:creationId xmlns:a16="http://schemas.microsoft.com/office/drawing/2014/main" id="{F3FBB800-0F81-433F-B8CC-3B6BA72EA3CE}"/>
              </a:ext>
            </a:extLst>
          </p:cNvPr>
          <p:cNvSpPr>
            <a:spLocks noGrp="1"/>
          </p:cNvSpPr>
          <p:nvPr>
            <p:ph type="subTitle" idx="1"/>
          </p:nvPr>
        </p:nvSpPr>
        <p:spPr>
          <a:xfrm>
            <a:off x="252413" y="1628775"/>
            <a:ext cx="7772400" cy="4465638"/>
          </a:xfrm>
        </p:spPr>
        <p:txBody>
          <a:bodyPr/>
          <a:lstStyle/>
          <a:p>
            <a:pPr marL="514350" indent="-514350" algn="l" eaLnBrk="1" hangingPunct="1"/>
            <a:r>
              <a:rPr lang="en-US" altLang="zh-CN" sz="2800" b="1">
                <a:solidFill>
                  <a:schemeClr val="tx1"/>
                </a:solidFill>
                <a:latin typeface="Arial Unicode MS" pitchFamily="34" charset="-122"/>
                <a:ea typeface="Arial Unicode MS" pitchFamily="34" charset="-122"/>
                <a:sym typeface="Arial" panose="020B0604020202020204" pitchFamily="34" charset="0"/>
              </a:rPr>
              <a:t>Lead-in questions: </a:t>
            </a:r>
            <a:endParaRPr lang="zh-CN" altLang="en-US" sz="2800" b="1">
              <a:solidFill>
                <a:schemeClr val="tx1"/>
              </a:solidFill>
              <a:latin typeface="Arial Unicode MS" pitchFamily="34" charset="-122"/>
              <a:ea typeface="Arial Unicode MS" pitchFamily="34" charset="-122"/>
              <a:sym typeface="Arial" panose="020B0604020202020204" pitchFamily="34" charset="0"/>
            </a:endParaRPr>
          </a:p>
          <a:p>
            <a:pPr marL="514350" indent="-514350" algn="l" eaLnBrk="1" hangingPunct="1"/>
            <a:r>
              <a:rPr lang="zh-CN" altLang="en-US" sz="2800">
                <a:solidFill>
                  <a:schemeClr val="tx1"/>
                </a:solidFill>
                <a:latin typeface="Arial Unicode MS" pitchFamily="34" charset="-122"/>
                <a:ea typeface="Arial Unicode MS" pitchFamily="34" charset="-122"/>
              </a:rPr>
              <a:t>1.How many investment banks do you know? </a:t>
            </a:r>
            <a:r>
              <a:rPr lang="en-US" altLang="zh-CN" sz="2800">
                <a:solidFill>
                  <a:schemeClr val="tx1"/>
                </a:solidFill>
                <a:latin typeface="Arial Unicode MS" pitchFamily="34" charset="-122"/>
                <a:ea typeface="Arial Unicode MS" pitchFamily="34" charset="-122"/>
              </a:rPr>
              <a:t>Can you name some?</a:t>
            </a:r>
            <a:endParaRPr lang="zh-CN" altLang="en-US" sz="2800">
              <a:solidFill>
                <a:schemeClr val="tx1"/>
              </a:solidFill>
              <a:latin typeface="Arial Unicode MS" pitchFamily="34" charset="-122"/>
              <a:ea typeface="Arial Unicode MS" pitchFamily="34" charset="-122"/>
            </a:endParaRPr>
          </a:p>
          <a:p>
            <a:pPr marL="514350" indent="-514350" algn="l" eaLnBrk="1" hangingPunct="1"/>
            <a:endParaRPr lang="zh-CN" altLang="en-US" sz="2800">
              <a:solidFill>
                <a:schemeClr val="tx1"/>
              </a:solidFill>
              <a:latin typeface="Arial Unicode MS" pitchFamily="34" charset="-122"/>
              <a:ea typeface="Arial Unicode MS" pitchFamily="34" charset="-122"/>
            </a:endParaRPr>
          </a:p>
          <a:p>
            <a:pPr marL="514350" indent="-514350" algn="l" eaLnBrk="1" hangingPunct="1"/>
            <a:r>
              <a:rPr lang="zh-CN" altLang="en-US" sz="2800">
                <a:solidFill>
                  <a:schemeClr val="tx1"/>
                </a:solidFill>
                <a:latin typeface="Arial Unicode MS" pitchFamily="34" charset="-122"/>
                <a:ea typeface="Arial Unicode MS" pitchFamily="34" charset="-122"/>
              </a:rPr>
              <a:t>2.Have you ever done any transactions in invesment banks?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E0980B5-CBC6-4D14-AC86-7B6F18263063}"/>
              </a:ext>
            </a:extLst>
          </p:cNvPr>
          <p:cNvSpPr>
            <a:spLocks noGrp="1"/>
          </p:cNvSpPr>
          <p:nvPr>
            <p:ph idx="1"/>
          </p:nvPr>
        </p:nvSpPr>
        <p:spPr>
          <a:xfrm>
            <a:off x="107950" y="693738"/>
            <a:ext cx="7705725" cy="5434012"/>
          </a:xfrm>
        </p:spPr>
        <p:txBody>
          <a:bodyPr/>
          <a:lstStyle/>
          <a:p>
            <a:pPr eaLnBrk="1" hangingPunct="1">
              <a:buFontTx/>
              <a:buNone/>
            </a:pPr>
            <a:r>
              <a:rPr lang="zh-CN" altLang="en-US">
                <a:latin typeface="Arial Unicode MS" pitchFamily="34" charset="-122"/>
                <a:ea typeface="Arial Unicode MS" pitchFamily="34" charset="-122"/>
              </a:rPr>
              <a:t>7.Why did “sell side” research become popular?</a:t>
            </a:r>
          </a:p>
          <a:p>
            <a:pPr eaLnBrk="1" hangingPunct="1">
              <a:buFontTx/>
              <a:buNone/>
            </a:pPr>
            <a:r>
              <a:rPr lang="zh-CN" altLang="en-US">
                <a:latin typeface="Arial Unicode MS" pitchFamily="34" charset="-122"/>
                <a:ea typeface="Arial Unicode MS" pitchFamily="34" charset="-122"/>
              </a:rPr>
              <a:t>   As the securities business became more and more competitive, many securities firms recognized the need of their investment clients for sound, reliable advice. </a:t>
            </a:r>
          </a:p>
          <a:p>
            <a:pPr eaLnBrk="1" hangingPunct="1">
              <a:buFontTx/>
              <a:buNone/>
            </a:pPr>
            <a:r>
              <a:rPr lang="zh-CN" altLang="en-US">
                <a:latin typeface="Arial Unicode MS" pitchFamily="34" charset="-122"/>
                <a:ea typeface="Arial Unicode MS" pitchFamily="34" charset="-122"/>
              </a:rPr>
              <a:t>8.What is closely connected to the development of investment banking?</a:t>
            </a:r>
          </a:p>
          <a:p>
            <a:pPr eaLnBrk="1" hangingPunct="1">
              <a:buFontTx/>
              <a:buNone/>
            </a:pPr>
            <a:r>
              <a:rPr lang="zh-CN" altLang="en-US">
                <a:latin typeface="Arial Unicode MS" pitchFamily="34" charset="-122"/>
                <a:ea typeface="Arial Unicode MS" pitchFamily="34" charset="-122"/>
              </a:rPr>
              <a:t>   Globalization of the world economy.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B720211-37AB-4787-A2F2-586BE8A273D7}"/>
              </a:ext>
            </a:extLst>
          </p:cNvPr>
          <p:cNvSpPr>
            <a:spLocks noGrp="1"/>
          </p:cNvSpPr>
          <p:nvPr>
            <p:ph type="title"/>
          </p:nvPr>
        </p:nvSpPr>
        <p:spPr>
          <a:xfrm>
            <a:off x="-179388" y="333375"/>
            <a:ext cx="8228013" cy="1143000"/>
          </a:xfrm>
        </p:spPr>
        <p:txBody>
          <a:bodyPr/>
          <a:lstStyle/>
          <a:p>
            <a:pPr eaLnBrk="1" hangingPunct="1"/>
            <a:r>
              <a:rPr lang="en-US" altLang="zh-CN" b="1">
                <a:latin typeface="Arial Unicode MS" pitchFamily="34" charset="-122"/>
                <a:ea typeface="Arial Unicode MS" pitchFamily="34" charset="-122"/>
                <a:sym typeface="Arial Unicode MS" pitchFamily="34" charset="-122"/>
              </a:rPr>
              <a:t>Vocabulary in Context</a:t>
            </a:r>
          </a:p>
        </p:txBody>
      </p:sp>
      <p:sp>
        <p:nvSpPr>
          <p:cNvPr id="24579" name="Rectangle 3">
            <a:extLst>
              <a:ext uri="{FF2B5EF4-FFF2-40B4-BE49-F238E27FC236}">
                <a16:creationId xmlns:a16="http://schemas.microsoft.com/office/drawing/2014/main" id="{151DB082-2C84-410F-A394-45E2FDC1BC1A}"/>
              </a:ext>
            </a:extLst>
          </p:cNvPr>
          <p:cNvSpPr>
            <a:spLocks noGrp="1"/>
          </p:cNvSpPr>
          <p:nvPr>
            <p:ph idx="1"/>
          </p:nvPr>
        </p:nvSpPr>
        <p:spPr>
          <a:xfrm>
            <a:off x="179388" y="1412875"/>
            <a:ext cx="7921625" cy="4679950"/>
          </a:xfrm>
        </p:spPr>
        <p:txBody>
          <a:bodyPr/>
          <a:lstStyle/>
          <a:p>
            <a:pPr eaLnBrk="1" hangingPunct="1">
              <a:buFontTx/>
              <a:buNone/>
            </a:pPr>
            <a:r>
              <a:rPr lang="zh-CN" altLang="en-US" dirty="0">
                <a:latin typeface="Arial Unicode MS" pitchFamily="34" charset="-122"/>
                <a:ea typeface="Arial Unicode MS" pitchFamily="34" charset="-122"/>
              </a:rPr>
              <a:t>1.</a:t>
            </a:r>
            <a:r>
              <a:rPr lang="zh-CN" altLang="en-US" sz="2800" dirty="0">
                <a:latin typeface="Arial Unicode MS" pitchFamily="34" charset="-122"/>
                <a:ea typeface="Arial Unicode MS" pitchFamily="34" charset="-122"/>
              </a:rPr>
              <a:t>There are the beginnings of participation by investment banks, on a </a:t>
            </a:r>
            <a:r>
              <a:rPr lang="zh-CN" altLang="en-US" sz="2800" b="1" i="1" dirty="0">
                <a:latin typeface="Arial Unicode MS" pitchFamily="34" charset="-122"/>
                <a:ea typeface="Arial Unicode MS" pitchFamily="34" charset="-122"/>
              </a:rPr>
              <a:t>modest</a:t>
            </a:r>
            <a:r>
              <a:rPr lang="zh-CN" altLang="en-US" sz="2800" i="1" dirty="0">
                <a:latin typeface="Arial Unicode MS" pitchFamily="34" charset="-122"/>
                <a:ea typeface="Arial Unicode MS" pitchFamily="34" charset="-122"/>
              </a:rPr>
              <a:t> </a:t>
            </a:r>
            <a:r>
              <a:rPr lang="zh-CN" altLang="en-US" sz="2800" dirty="0">
                <a:latin typeface="Arial Unicode MS" pitchFamily="34" charset="-122"/>
                <a:ea typeface="Arial Unicode MS" pitchFamily="34" charset="-122"/>
              </a:rPr>
              <a:t>scale,  industrial restructuring on capital and other financial markets.</a:t>
            </a:r>
          </a:p>
          <a:p>
            <a:pPr eaLnBrk="1" hangingPunct="1">
              <a:buFontTx/>
              <a:buNone/>
            </a:pPr>
            <a:r>
              <a:rPr lang="zh-CN" altLang="en-US" sz="2800" dirty="0">
                <a:latin typeface="Arial Unicode MS" pitchFamily="34" charset="-122"/>
                <a:ea typeface="Arial Unicode MS" pitchFamily="34" charset="-122"/>
              </a:rPr>
              <a:t>   There are the beginnings of participation by investment banks, on a </a:t>
            </a:r>
            <a:r>
              <a:rPr lang="zh-CN" altLang="en-US" sz="2800" b="1" dirty="0">
                <a:solidFill>
                  <a:srgbClr val="FF0000"/>
                </a:solidFill>
                <a:latin typeface="Arial Unicode MS" pitchFamily="34" charset="-122"/>
                <a:ea typeface="Arial Unicode MS" pitchFamily="34" charset="-122"/>
              </a:rPr>
              <a:t>moderate</a:t>
            </a:r>
            <a:r>
              <a:rPr lang="zh-CN" altLang="en-US" sz="2800" dirty="0">
                <a:latin typeface="Arial Unicode MS" pitchFamily="34" charset="-122"/>
                <a:ea typeface="Arial Unicode MS" pitchFamily="34" charset="-122"/>
              </a:rPr>
              <a:t> scale,  industrial restructuring on capital and other financial markets.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887B3169-20E5-4871-9A3A-27FAE3F58B08}"/>
              </a:ext>
            </a:extLst>
          </p:cNvPr>
          <p:cNvSpPr>
            <a:spLocks noGrp="1"/>
          </p:cNvSpPr>
          <p:nvPr>
            <p:ph idx="1"/>
          </p:nvPr>
        </p:nvSpPr>
        <p:spPr>
          <a:xfrm>
            <a:off x="323646" y="1484838"/>
            <a:ext cx="8002587" cy="5649913"/>
          </a:xfrm>
        </p:spPr>
        <p:txBody>
          <a:bodyPr/>
          <a:lstStyle/>
          <a:p>
            <a:pPr eaLnBrk="1" hangingPunct="1">
              <a:lnSpc>
                <a:spcPct val="90000"/>
              </a:lnSpc>
              <a:buFontTx/>
              <a:buNone/>
            </a:pPr>
            <a:r>
              <a:rPr lang="zh-CN" altLang="en-US" dirty="0">
                <a:latin typeface="Arial Unicode MS" pitchFamily="34" charset="-122"/>
                <a:ea typeface="Arial Unicode MS" pitchFamily="34" charset="-122"/>
              </a:rPr>
              <a:t>2.</a:t>
            </a:r>
            <a:r>
              <a:rPr lang="en-US" altLang="zh-CN" dirty="0">
                <a:latin typeface="Arial Unicode MS" pitchFamily="34" charset="-122"/>
                <a:ea typeface="Arial Unicode MS" pitchFamily="34" charset="-122"/>
              </a:rPr>
              <a:t>Investment banking means </a:t>
            </a:r>
            <a:r>
              <a:rPr lang="en-US" altLang="zh-CN" b="1" i="1" dirty="0">
                <a:latin typeface="Arial Unicode MS" pitchFamily="34" charset="-122"/>
                <a:ea typeface="Arial Unicode MS" pitchFamily="34" charset="-122"/>
              </a:rPr>
              <a:t>first and foremost </a:t>
            </a:r>
            <a:r>
              <a:rPr lang="en-US" altLang="zh-CN" dirty="0">
                <a:latin typeface="Arial Unicode MS" pitchFamily="34" charset="-122"/>
                <a:ea typeface="Arial Unicode MS" pitchFamily="34" charset="-122"/>
              </a:rPr>
              <a:t>the underwriting of securities.</a:t>
            </a:r>
          </a:p>
          <a:p>
            <a:pPr eaLnBrk="1" hangingPunct="1">
              <a:lnSpc>
                <a:spcPct val="90000"/>
              </a:lnSpc>
              <a:buFontTx/>
              <a:buNone/>
            </a:pPr>
            <a:r>
              <a:rPr lang="zh-CN" altLang="en-US" dirty="0">
                <a:latin typeface="Arial Unicode MS" pitchFamily="34" charset="-122"/>
                <a:ea typeface="Arial Unicode MS" pitchFamily="34" charset="-122"/>
              </a:rPr>
              <a:t>   </a:t>
            </a:r>
            <a:r>
              <a:rPr lang="en-US" altLang="zh-CN" dirty="0">
                <a:latin typeface="Arial Unicode MS" pitchFamily="34" charset="-122"/>
                <a:ea typeface="Arial Unicode MS" pitchFamily="34" charset="-122"/>
              </a:rPr>
              <a:t>	Investment banking means </a:t>
            </a:r>
            <a:r>
              <a:rPr lang="en-US" altLang="zh-CN" b="1" dirty="0">
                <a:solidFill>
                  <a:srgbClr val="FF0000"/>
                </a:solidFill>
                <a:latin typeface="Arial Unicode MS" pitchFamily="34" charset="-122"/>
                <a:ea typeface="Arial Unicode MS" pitchFamily="34" charset="-122"/>
              </a:rPr>
              <a:t>most importantly </a:t>
            </a:r>
            <a:r>
              <a:rPr lang="en-US" altLang="zh-CN" dirty="0">
                <a:latin typeface="Arial Unicode MS" pitchFamily="34" charset="-122"/>
                <a:ea typeface="Arial Unicode MS" pitchFamily="34" charset="-122"/>
              </a:rPr>
              <a:t>the underwriting of securities.</a:t>
            </a:r>
          </a:p>
          <a:p>
            <a:pPr eaLnBrk="1" hangingPunct="1">
              <a:lnSpc>
                <a:spcPct val="90000"/>
              </a:lnSpc>
              <a:buFontTx/>
              <a:buNone/>
            </a:pPr>
            <a:endParaRPr lang="en-US" altLang="zh-CN" dirty="0">
              <a:latin typeface="Arial Unicode MS" pitchFamily="34" charset="-122"/>
              <a:ea typeface="Arial Unicode MS"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887B3169-20E5-4871-9A3A-27FAE3F58B08}"/>
              </a:ext>
            </a:extLst>
          </p:cNvPr>
          <p:cNvSpPr>
            <a:spLocks noGrp="1"/>
          </p:cNvSpPr>
          <p:nvPr>
            <p:ph idx="1"/>
          </p:nvPr>
        </p:nvSpPr>
        <p:spPr>
          <a:xfrm>
            <a:off x="323646" y="1212230"/>
            <a:ext cx="8002587" cy="5649913"/>
          </a:xfrm>
        </p:spPr>
        <p:txBody>
          <a:bodyPr/>
          <a:lstStyle/>
          <a:p>
            <a:pPr eaLnBrk="1" hangingPunct="1">
              <a:lnSpc>
                <a:spcPct val="90000"/>
              </a:lnSpc>
              <a:buFontTx/>
              <a:buNone/>
            </a:pPr>
            <a:r>
              <a:rPr lang="en-US" altLang="zh-CN" dirty="0">
                <a:latin typeface="Arial Unicode MS" pitchFamily="34" charset="-122"/>
                <a:ea typeface="Arial Unicode MS" pitchFamily="34" charset="-122"/>
              </a:rPr>
              <a:t>3</a:t>
            </a:r>
            <a:r>
              <a:rPr lang="zh-CN" altLang="en-US" dirty="0">
                <a:latin typeface="Arial Unicode MS" pitchFamily="34" charset="-122"/>
                <a:ea typeface="Arial Unicode MS" pitchFamily="34" charset="-122"/>
              </a:rPr>
              <a:t>.Other activities are certainly important and have grown substantially, but</a:t>
            </a:r>
            <a:r>
              <a:rPr lang="zh-CN" altLang="en-US" i="1" dirty="0">
                <a:latin typeface="Arial Unicode MS" pitchFamily="34" charset="-122"/>
                <a:ea typeface="Arial Unicode MS" pitchFamily="34" charset="-122"/>
              </a:rPr>
              <a:t> </a:t>
            </a:r>
            <a:r>
              <a:rPr lang="zh-CN" altLang="en-US" b="1" i="1" dirty="0">
                <a:latin typeface="Arial Unicode MS" pitchFamily="34" charset="-122"/>
                <a:ea typeface="Arial Unicode MS" pitchFamily="34" charset="-122"/>
              </a:rPr>
              <a:t>prowess</a:t>
            </a:r>
            <a:r>
              <a:rPr lang="zh-CN" altLang="en-US" b="1" dirty="0">
                <a:latin typeface="Arial Unicode MS" pitchFamily="34" charset="-122"/>
                <a:ea typeface="Arial Unicode MS" pitchFamily="34" charset="-122"/>
              </a:rPr>
              <a:t> </a:t>
            </a:r>
            <a:r>
              <a:rPr lang="zh-CN" altLang="en-US" dirty="0">
                <a:latin typeface="Arial Unicode MS" pitchFamily="34" charset="-122"/>
                <a:ea typeface="Arial Unicode MS" pitchFamily="34" charset="-122"/>
              </a:rPr>
              <a:t>in underwriting and syndication are nevertheless the hallmark of the industry.</a:t>
            </a:r>
          </a:p>
          <a:p>
            <a:pPr eaLnBrk="1" hangingPunct="1">
              <a:lnSpc>
                <a:spcPct val="90000"/>
              </a:lnSpc>
              <a:buFontTx/>
              <a:buNone/>
            </a:pPr>
            <a:r>
              <a:rPr lang="zh-CN" altLang="en-US" dirty="0">
                <a:latin typeface="Arial Unicode MS" pitchFamily="34" charset="-122"/>
                <a:ea typeface="Arial Unicode MS" pitchFamily="34" charset="-122"/>
              </a:rPr>
              <a:t>   Other activities are certainly important and have grown substantially, but</a:t>
            </a:r>
            <a:r>
              <a:rPr lang="zh-CN" altLang="en-US" dirty="0">
                <a:solidFill>
                  <a:srgbClr val="FF0000"/>
                </a:solidFill>
                <a:latin typeface="Arial Unicode MS" pitchFamily="34" charset="-122"/>
                <a:ea typeface="Arial Unicode MS" pitchFamily="34" charset="-122"/>
              </a:rPr>
              <a:t> </a:t>
            </a:r>
            <a:r>
              <a:rPr lang="zh-CN" altLang="en-US" b="1" dirty="0">
                <a:solidFill>
                  <a:srgbClr val="FF0000"/>
                </a:solidFill>
                <a:latin typeface="Arial Unicode MS" pitchFamily="34" charset="-122"/>
                <a:ea typeface="Arial Unicode MS" pitchFamily="34" charset="-122"/>
              </a:rPr>
              <a:t>superior skills</a:t>
            </a:r>
            <a:r>
              <a:rPr lang="zh-CN" altLang="en-US" dirty="0">
                <a:latin typeface="Arial Unicode MS" pitchFamily="34" charset="-122"/>
                <a:ea typeface="Arial Unicode MS" pitchFamily="34" charset="-122"/>
              </a:rPr>
              <a:t> in underwriting and syndication are nevertheless the hallmark of the industry.</a:t>
            </a:r>
          </a:p>
        </p:txBody>
      </p:sp>
    </p:spTree>
    <p:extLst>
      <p:ext uri="{BB962C8B-B14F-4D97-AF65-F5344CB8AC3E}">
        <p14:creationId xmlns:p14="http://schemas.microsoft.com/office/powerpoint/2010/main" val="1743644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A9C13FAB-A4B8-4A28-A4B7-3BD3CAA8F2DD}"/>
              </a:ext>
            </a:extLst>
          </p:cNvPr>
          <p:cNvSpPr>
            <a:spLocks noGrp="1"/>
          </p:cNvSpPr>
          <p:nvPr>
            <p:ph idx="1"/>
          </p:nvPr>
        </p:nvSpPr>
        <p:spPr>
          <a:xfrm>
            <a:off x="251640" y="1052802"/>
            <a:ext cx="7705725" cy="5578475"/>
          </a:xfrm>
        </p:spPr>
        <p:txBody>
          <a:bodyPr/>
          <a:lstStyle/>
          <a:p>
            <a:pPr eaLnBrk="1" hangingPunct="1">
              <a:buFontTx/>
              <a:buNone/>
            </a:pPr>
            <a:r>
              <a:rPr lang="en-US" altLang="zh-CN" dirty="0">
                <a:latin typeface="Arial Unicode MS" pitchFamily="34" charset="-122"/>
                <a:ea typeface="Arial Unicode MS" pitchFamily="34" charset="-122"/>
              </a:rPr>
              <a:t>4</a:t>
            </a:r>
            <a:r>
              <a:rPr lang="zh-CN" altLang="en-US" dirty="0">
                <a:latin typeface="Arial Unicode MS" pitchFamily="34" charset="-122"/>
                <a:ea typeface="Arial Unicode MS" pitchFamily="34" charset="-122"/>
              </a:rPr>
              <a:t>.Secondary distributions are sales of stock that previously existed in some form or other forms but are too large to be </a:t>
            </a:r>
            <a:r>
              <a:rPr lang="zh-CN" altLang="en-US" b="1" i="1" dirty="0">
                <a:latin typeface="Arial Unicode MS" pitchFamily="34" charset="-122"/>
                <a:ea typeface="Arial Unicode MS" pitchFamily="34" charset="-122"/>
              </a:rPr>
              <a:t>accommodated</a:t>
            </a:r>
            <a:r>
              <a:rPr lang="zh-CN" altLang="en-US" dirty="0">
                <a:latin typeface="Arial Unicode MS" pitchFamily="34" charset="-122"/>
                <a:ea typeface="Arial Unicode MS" pitchFamily="34" charset="-122"/>
              </a:rPr>
              <a:t> on the stock exchanges.</a:t>
            </a:r>
          </a:p>
          <a:p>
            <a:pPr eaLnBrk="1" hangingPunct="1">
              <a:buFontTx/>
              <a:buNone/>
            </a:pPr>
            <a:r>
              <a:rPr lang="zh-CN" altLang="en-US" dirty="0">
                <a:latin typeface="Arial Unicode MS" pitchFamily="34" charset="-122"/>
                <a:ea typeface="Arial Unicode MS" pitchFamily="34" charset="-122"/>
              </a:rPr>
              <a:t>   Secondary distributions are sales of stock that previously existed in some form or other forms but are too large to be </a:t>
            </a:r>
            <a:r>
              <a:rPr lang="zh-CN" altLang="en-US" b="1" dirty="0">
                <a:solidFill>
                  <a:srgbClr val="FF0000"/>
                </a:solidFill>
                <a:latin typeface="Arial Unicode MS" pitchFamily="34" charset="-122"/>
                <a:ea typeface="Arial Unicode MS" pitchFamily="34" charset="-122"/>
              </a:rPr>
              <a:t>acceptable</a:t>
            </a:r>
            <a:r>
              <a:rPr lang="zh-CN" altLang="en-US" dirty="0">
                <a:solidFill>
                  <a:schemeClr val="folHlink"/>
                </a:solidFill>
                <a:latin typeface="Arial Unicode MS" pitchFamily="34" charset="-122"/>
                <a:ea typeface="Arial Unicode MS" pitchFamily="34" charset="-122"/>
              </a:rPr>
              <a:t> </a:t>
            </a:r>
            <a:r>
              <a:rPr lang="zh-CN" altLang="en-US" dirty="0">
                <a:latin typeface="Arial Unicode MS" pitchFamily="34" charset="-122"/>
                <a:ea typeface="Arial Unicode MS" pitchFamily="34" charset="-122"/>
              </a:rPr>
              <a:t>on the stock exchanges.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12A7D3DF-6B8A-4DDC-99DE-C9FBE9E34F2B}"/>
              </a:ext>
            </a:extLst>
          </p:cNvPr>
          <p:cNvSpPr>
            <a:spLocks noGrp="1"/>
          </p:cNvSpPr>
          <p:nvPr>
            <p:ph idx="1"/>
          </p:nvPr>
        </p:nvSpPr>
        <p:spPr>
          <a:xfrm>
            <a:off x="395652" y="676275"/>
            <a:ext cx="7786688" cy="5505450"/>
          </a:xfrm>
        </p:spPr>
        <p:txBody>
          <a:bodyPr/>
          <a:lstStyle/>
          <a:p>
            <a:pPr eaLnBrk="1" hangingPunct="1">
              <a:buFontTx/>
              <a:buNone/>
            </a:pPr>
            <a:r>
              <a:rPr lang="en-US" altLang="zh-CN" dirty="0">
                <a:latin typeface="Arial Unicode MS" pitchFamily="34" charset="-122"/>
                <a:ea typeface="Arial Unicode MS" pitchFamily="34" charset="-122"/>
              </a:rPr>
              <a:t>5</a:t>
            </a:r>
            <a:r>
              <a:rPr lang="zh-CN" altLang="en-US" dirty="0">
                <a:latin typeface="Arial Unicode MS" pitchFamily="34" charset="-122"/>
                <a:ea typeface="Arial Unicode MS" pitchFamily="34" charset="-122"/>
              </a:rPr>
              <a:t>.</a:t>
            </a:r>
            <a:r>
              <a:rPr lang="en-US" altLang="zh-CN" dirty="0">
                <a:latin typeface="Arial Unicode MS" pitchFamily="34" charset="-122"/>
                <a:ea typeface="Arial Unicode MS" pitchFamily="34" charset="-122"/>
              </a:rPr>
              <a:t>The behavior of investment bankers is </a:t>
            </a:r>
            <a:r>
              <a:rPr lang="en-US" altLang="zh-CN" b="1" i="1" dirty="0">
                <a:latin typeface="Arial Unicode MS" pitchFamily="34" charset="-122"/>
                <a:ea typeface="Arial Unicode MS" pitchFamily="34" charset="-122"/>
              </a:rPr>
              <a:t>key</a:t>
            </a:r>
            <a:r>
              <a:rPr lang="en-US" altLang="zh-CN" dirty="0">
                <a:latin typeface="Arial Unicode MS" pitchFamily="34" charset="-122"/>
                <a:ea typeface="Arial Unicode MS" pitchFamily="34" charset="-122"/>
              </a:rPr>
              <a:t> to the reception of new issues and directly affects the cost of capital for a company, and a wrong choice could affect its costs over the near term. </a:t>
            </a:r>
          </a:p>
          <a:p>
            <a:pPr eaLnBrk="1" hangingPunct="1">
              <a:buFontTx/>
              <a:buNone/>
            </a:pPr>
            <a:r>
              <a:rPr lang="en-US" altLang="zh-CN" dirty="0">
                <a:latin typeface="Arial Unicode MS" pitchFamily="34" charset="-122"/>
                <a:ea typeface="Arial Unicode MS" pitchFamily="34" charset="-122"/>
              </a:rPr>
              <a:t>	The behavior of investment bankers is </a:t>
            </a:r>
            <a:r>
              <a:rPr lang="en-US" altLang="zh-CN" b="1" dirty="0">
                <a:solidFill>
                  <a:srgbClr val="FF0000"/>
                </a:solidFill>
                <a:latin typeface="Arial Unicode MS" pitchFamily="34" charset="-122"/>
                <a:ea typeface="Arial Unicode MS" pitchFamily="34" charset="-122"/>
              </a:rPr>
              <a:t>very important </a:t>
            </a:r>
            <a:r>
              <a:rPr lang="en-US" altLang="zh-CN" dirty="0">
                <a:latin typeface="Arial Unicode MS" pitchFamily="34" charset="-122"/>
                <a:ea typeface="Arial Unicode MS" pitchFamily="34" charset="-122"/>
              </a:rPr>
              <a:t>to the reception of new issues and directly affects the cost of capital for a company, and a wrong choice could affect its costs over the near term. </a:t>
            </a:r>
            <a:endParaRPr lang="zh-CN" altLang="en-US" dirty="0">
              <a:latin typeface="Arial Unicode MS" pitchFamily="34" charset="-122"/>
              <a:ea typeface="Arial Unicode MS"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12A7D3DF-6B8A-4DDC-99DE-C9FBE9E34F2B}"/>
              </a:ext>
            </a:extLst>
          </p:cNvPr>
          <p:cNvSpPr>
            <a:spLocks noGrp="1"/>
          </p:cNvSpPr>
          <p:nvPr>
            <p:ph idx="1"/>
          </p:nvPr>
        </p:nvSpPr>
        <p:spPr>
          <a:xfrm>
            <a:off x="395652" y="1387776"/>
            <a:ext cx="7786688" cy="5505450"/>
          </a:xfrm>
        </p:spPr>
        <p:txBody>
          <a:bodyPr/>
          <a:lstStyle/>
          <a:p>
            <a:pPr eaLnBrk="1" hangingPunct="1">
              <a:buFontTx/>
              <a:buNone/>
            </a:pPr>
            <a:r>
              <a:rPr lang="en-US" altLang="zh-CN" dirty="0">
                <a:latin typeface="Arial Unicode MS" pitchFamily="34" charset="-122"/>
                <a:ea typeface="Arial Unicode MS" pitchFamily="34" charset="-122"/>
              </a:rPr>
              <a:t>6</a:t>
            </a:r>
            <a:r>
              <a:rPr lang="zh-CN" altLang="en-US" dirty="0">
                <a:latin typeface="Arial Unicode MS" pitchFamily="34" charset="-122"/>
                <a:ea typeface="Arial Unicode MS" pitchFamily="34" charset="-122"/>
              </a:rPr>
              <a:t>.</a:t>
            </a:r>
            <a:r>
              <a:rPr lang="en-US" altLang="zh-CN" dirty="0">
                <a:latin typeface="Arial Unicode MS" pitchFamily="34" charset="-122"/>
                <a:ea typeface="Arial Unicode MS" pitchFamily="34" charset="-122"/>
              </a:rPr>
              <a:t>Many of those that have adopted a full services philosophy which historically means wholesale or institutional banks that actively </a:t>
            </a:r>
            <a:r>
              <a:rPr lang="en-US" altLang="zh-CN" b="1" i="1" dirty="0">
                <a:latin typeface="Arial Unicode MS" pitchFamily="34" charset="-122"/>
                <a:ea typeface="Arial Unicode MS" pitchFamily="34" charset="-122"/>
              </a:rPr>
              <a:t>courted</a:t>
            </a:r>
            <a:r>
              <a:rPr lang="en-US" altLang="zh-CN" dirty="0">
                <a:latin typeface="Arial Unicode MS" pitchFamily="34" charset="-122"/>
                <a:ea typeface="Arial Unicode MS" pitchFamily="34" charset="-122"/>
              </a:rPr>
              <a:t> consumer deposits, have found that the retail side has helped them when the institutional side has been less profitable than anticipated.</a:t>
            </a:r>
          </a:p>
        </p:txBody>
      </p:sp>
    </p:spTree>
    <p:extLst>
      <p:ext uri="{BB962C8B-B14F-4D97-AF65-F5344CB8AC3E}">
        <p14:creationId xmlns:p14="http://schemas.microsoft.com/office/powerpoint/2010/main" val="3417382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12A7D3DF-6B8A-4DDC-99DE-C9FBE9E34F2B}"/>
              </a:ext>
            </a:extLst>
          </p:cNvPr>
          <p:cNvSpPr>
            <a:spLocks noGrp="1"/>
          </p:cNvSpPr>
          <p:nvPr>
            <p:ph idx="1"/>
          </p:nvPr>
        </p:nvSpPr>
        <p:spPr>
          <a:xfrm>
            <a:off x="395652" y="1387776"/>
            <a:ext cx="7786688" cy="5505450"/>
          </a:xfrm>
        </p:spPr>
        <p:txBody>
          <a:bodyPr/>
          <a:lstStyle/>
          <a:p>
            <a:pPr eaLnBrk="1" hangingPunct="1">
              <a:buFontTx/>
              <a:buNone/>
            </a:pPr>
            <a:r>
              <a:rPr lang="en-US" altLang="zh-CN" dirty="0">
                <a:latin typeface="Arial Unicode MS" pitchFamily="34" charset="-122"/>
                <a:ea typeface="Arial Unicode MS" pitchFamily="34" charset="-122"/>
              </a:rPr>
              <a:t>	Many of those that have adopted a full services philosophy which historically means wholesale or institutional banks that actively </a:t>
            </a:r>
            <a:r>
              <a:rPr lang="en-US" altLang="zh-CN" b="1" dirty="0">
                <a:solidFill>
                  <a:srgbClr val="FF0000"/>
                </a:solidFill>
                <a:latin typeface="Arial Unicode MS" pitchFamily="34" charset="-122"/>
                <a:ea typeface="Arial Unicode MS" pitchFamily="34" charset="-122"/>
              </a:rPr>
              <a:t>obtained</a:t>
            </a:r>
            <a:r>
              <a:rPr lang="en-US" altLang="zh-CN" dirty="0">
                <a:solidFill>
                  <a:srgbClr val="FF0000"/>
                </a:solidFill>
                <a:latin typeface="Arial Unicode MS" pitchFamily="34" charset="-122"/>
                <a:ea typeface="Arial Unicode MS" pitchFamily="34" charset="-122"/>
              </a:rPr>
              <a:t> </a:t>
            </a:r>
            <a:r>
              <a:rPr lang="en-US" altLang="zh-CN" dirty="0">
                <a:latin typeface="Arial Unicode MS" pitchFamily="34" charset="-122"/>
                <a:ea typeface="Arial Unicode MS" pitchFamily="34" charset="-122"/>
              </a:rPr>
              <a:t>consumer deposits, have found that the retail side has helped them when the institutional side has been less profitable than anticipated.</a:t>
            </a:r>
          </a:p>
        </p:txBody>
      </p:sp>
    </p:spTree>
    <p:extLst>
      <p:ext uri="{BB962C8B-B14F-4D97-AF65-F5344CB8AC3E}">
        <p14:creationId xmlns:p14="http://schemas.microsoft.com/office/powerpoint/2010/main" val="2357387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D7B2E8B3-665C-4293-9FC0-15A4D7E3492A}"/>
              </a:ext>
            </a:extLst>
          </p:cNvPr>
          <p:cNvSpPr>
            <a:spLocks noGrp="1"/>
          </p:cNvSpPr>
          <p:nvPr>
            <p:ph idx="1"/>
          </p:nvPr>
        </p:nvSpPr>
        <p:spPr>
          <a:xfrm>
            <a:off x="323646" y="1412832"/>
            <a:ext cx="7932737" cy="5649913"/>
          </a:xfrm>
        </p:spPr>
        <p:txBody>
          <a:bodyPr/>
          <a:lstStyle/>
          <a:p>
            <a:pPr eaLnBrk="1" hangingPunct="1">
              <a:buFontTx/>
              <a:buNone/>
            </a:pPr>
            <a:r>
              <a:rPr lang="en-US" altLang="zh-CN" dirty="0">
                <a:latin typeface="Arial Unicode MS" pitchFamily="34" charset="-122"/>
                <a:ea typeface="Arial Unicode MS" pitchFamily="34" charset="-122"/>
              </a:rPr>
              <a:t>7</a:t>
            </a:r>
            <a:r>
              <a:rPr lang="zh-CN" altLang="en-US" dirty="0">
                <a:latin typeface="Arial Unicode MS" pitchFamily="34" charset="-122"/>
                <a:ea typeface="Arial Unicode MS" pitchFamily="34" charset="-122"/>
              </a:rPr>
              <a:t>.</a:t>
            </a:r>
            <a:r>
              <a:rPr lang="en-US" altLang="zh-CN" dirty="0">
                <a:latin typeface="Arial Unicode MS" pitchFamily="34" charset="-122"/>
                <a:ea typeface="Arial Unicode MS" pitchFamily="34" charset="-122"/>
              </a:rPr>
              <a:t> Investment advisors who do not follow those principles are </a:t>
            </a:r>
            <a:r>
              <a:rPr lang="en-US" altLang="zh-CN" b="1" i="1" dirty="0">
                <a:latin typeface="Arial Unicode MS" pitchFamily="34" charset="-122"/>
                <a:ea typeface="Arial Unicode MS" pitchFamily="34" charset="-122"/>
              </a:rPr>
              <a:t>liable</a:t>
            </a:r>
            <a:r>
              <a:rPr lang="en-US" altLang="zh-CN" dirty="0">
                <a:latin typeface="Arial Unicode MS" pitchFamily="34" charset="-122"/>
                <a:ea typeface="Arial Unicode MS" pitchFamily="34" charset="-122"/>
              </a:rPr>
              <a:t> for damages to their clients if pursued legally. </a:t>
            </a:r>
          </a:p>
          <a:p>
            <a:pPr eaLnBrk="1" hangingPunct="1">
              <a:buFontTx/>
              <a:buNone/>
            </a:pPr>
            <a:r>
              <a:rPr lang="en-US" altLang="zh-CN" dirty="0">
                <a:latin typeface="Arial Unicode MS" pitchFamily="34" charset="-122"/>
                <a:ea typeface="Arial Unicode MS" pitchFamily="34" charset="-122"/>
              </a:rPr>
              <a:t>	Investment advisors who do not follow those principles are </a:t>
            </a:r>
            <a:r>
              <a:rPr lang="en-US" altLang="zh-CN" b="1" dirty="0">
                <a:solidFill>
                  <a:srgbClr val="FF0000"/>
                </a:solidFill>
                <a:latin typeface="Arial Unicode MS" pitchFamily="34" charset="-122"/>
                <a:ea typeface="Arial Unicode MS" pitchFamily="34" charset="-122"/>
              </a:rPr>
              <a:t>responsible </a:t>
            </a:r>
            <a:r>
              <a:rPr lang="en-US" altLang="zh-CN" dirty="0">
                <a:latin typeface="Arial Unicode MS" pitchFamily="34" charset="-122"/>
                <a:ea typeface="Arial Unicode MS" pitchFamily="34" charset="-122"/>
              </a:rPr>
              <a:t>for damages to their clients if pursued legally.</a:t>
            </a:r>
            <a:endParaRPr lang="zh-CN" altLang="en-US" dirty="0">
              <a:latin typeface="Arial Unicode MS" pitchFamily="34" charset="-122"/>
              <a:ea typeface="Arial Unicode MS"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D7B2E8B3-665C-4293-9FC0-15A4D7E3492A}"/>
              </a:ext>
            </a:extLst>
          </p:cNvPr>
          <p:cNvSpPr>
            <a:spLocks noGrp="1"/>
          </p:cNvSpPr>
          <p:nvPr>
            <p:ph idx="1"/>
          </p:nvPr>
        </p:nvSpPr>
        <p:spPr>
          <a:xfrm>
            <a:off x="323646" y="1412832"/>
            <a:ext cx="7932737" cy="5649913"/>
          </a:xfrm>
        </p:spPr>
        <p:txBody>
          <a:bodyPr/>
          <a:lstStyle/>
          <a:p>
            <a:pPr eaLnBrk="1" hangingPunct="1">
              <a:buFontTx/>
              <a:buNone/>
            </a:pPr>
            <a:r>
              <a:rPr lang="en-US" altLang="zh-CN" dirty="0">
                <a:latin typeface="Arial Unicode MS" pitchFamily="34" charset="-122"/>
                <a:ea typeface="Arial Unicode MS" pitchFamily="34" charset="-122"/>
              </a:rPr>
              <a:t>8</a:t>
            </a:r>
            <a:r>
              <a:rPr lang="zh-CN" altLang="en-US" dirty="0">
                <a:latin typeface="Arial Unicode MS" pitchFamily="34" charset="-122"/>
                <a:ea typeface="Arial Unicode MS" pitchFamily="34" charset="-122"/>
              </a:rPr>
              <a:t>.As a specialized area within investment banking, financial advising is somewhat </a:t>
            </a:r>
            <a:r>
              <a:rPr lang="zh-CN" altLang="en-US" b="1" i="1" dirty="0">
                <a:latin typeface="Arial Unicode MS" pitchFamily="34" charset="-122"/>
                <a:ea typeface="Arial Unicode MS" pitchFamily="34" charset="-122"/>
              </a:rPr>
              <a:t>nebulous</a:t>
            </a:r>
            <a:r>
              <a:rPr lang="zh-CN" altLang="en-US" dirty="0">
                <a:latin typeface="Arial Unicode MS" pitchFamily="34" charset="-122"/>
                <a:ea typeface="Arial Unicode MS" pitchFamily="34" charset="-122"/>
              </a:rPr>
              <a:t> and can vary in degrees.</a:t>
            </a:r>
          </a:p>
          <a:p>
            <a:pPr eaLnBrk="1" hangingPunct="1">
              <a:buFontTx/>
              <a:buNone/>
            </a:pPr>
            <a:r>
              <a:rPr lang="zh-CN" altLang="en-US" dirty="0">
                <a:latin typeface="Arial Unicode MS" pitchFamily="34" charset="-122"/>
                <a:ea typeface="Arial Unicode MS" pitchFamily="34" charset="-122"/>
              </a:rPr>
              <a:t>   As a specialized area within investment banking, financial advising is somewhat </a:t>
            </a:r>
            <a:r>
              <a:rPr lang="zh-CN" altLang="en-US" b="1" dirty="0">
                <a:solidFill>
                  <a:srgbClr val="FF0000"/>
                </a:solidFill>
                <a:latin typeface="Arial Unicode MS" pitchFamily="34" charset="-122"/>
                <a:ea typeface="Arial Unicode MS" pitchFamily="34" charset="-122"/>
              </a:rPr>
              <a:t>vague</a:t>
            </a:r>
            <a:r>
              <a:rPr lang="zh-CN" altLang="en-US" dirty="0">
                <a:latin typeface="Arial Unicode MS" pitchFamily="34" charset="-122"/>
                <a:ea typeface="Arial Unicode MS" pitchFamily="34" charset="-122"/>
              </a:rPr>
              <a:t> and can vary in degrees.</a:t>
            </a:r>
          </a:p>
        </p:txBody>
      </p:sp>
    </p:spTree>
    <p:extLst>
      <p:ext uri="{BB962C8B-B14F-4D97-AF65-F5344CB8AC3E}">
        <p14:creationId xmlns:p14="http://schemas.microsoft.com/office/powerpoint/2010/main" val="503928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A99E3BE-4239-46B8-B5A6-A2C0C4000017}"/>
              </a:ext>
            </a:extLst>
          </p:cNvPr>
          <p:cNvSpPr>
            <a:spLocks noGrp="1"/>
          </p:cNvSpPr>
          <p:nvPr>
            <p:ph type="title"/>
          </p:nvPr>
        </p:nvSpPr>
        <p:spPr>
          <a:xfrm>
            <a:off x="323850" y="260350"/>
            <a:ext cx="8229600" cy="1143000"/>
          </a:xfrm>
        </p:spPr>
        <p:txBody>
          <a:bodyPr/>
          <a:lstStyle/>
          <a:p>
            <a:pPr eaLnBrk="1" hangingPunct="1"/>
            <a:endParaRPr lang="zh-CN" altLang="zh-CN"/>
          </a:p>
        </p:txBody>
      </p:sp>
      <p:sp>
        <p:nvSpPr>
          <p:cNvPr id="15363" name="Rectangle 3">
            <a:extLst>
              <a:ext uri="{FF2B5EF4-FFF2-40B4-BE49-F238E27FC236}">
                <a16:creationId xmlns:a16="http://schemas.microsoft.com/office/drawing/2014/main" id="{F2EAFD62-662C-476B-996C-CE80E1DB7096}"/>
              </a:ext>
            </a:extLst>
          </p:cNvPr>
          <p:cNvSpPr>
            <a:spLocks noGrp="1"/>
          </p:cNvSpPr>
          <p:nvPr>
            <p:ph idx="1"/>
          </p:nvPr>
        </p:nvSpPr>
        <p:spPr>
          <a:xfrm>
            <a:off x="468313" y="1628775"/>
            <a:ext cx="7775575" cy="45275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Cues</a:t>
            </a:r>
            <a:r>
              <a:rPr lang="en-US" altLang="zh-CN" dirty="0">
                <a:latin typeface="Arial Unicode MS" pitchFamily="34" charset="-122"/>
                <a:ea typeface="Arial Unicode MS" pitchFamily="34" charset="-122"/>
                <a:sym typeface="Arial Unicode MS" pitchFamily="34" charset="-122"/>
              </a:rPr>
              <a:t> </a:t>
            </a:r>
            <a:r>
              <a:rPr lang="en-US" altLang="zh-CN" b="1" dirty="0">
                <a:latin typeface="Arial Unicode MS" pitchFamily="34" charset="-122"/>
                <a:ea typeface="Arial Unicode MS" pitchFamily="34" charset="-122"/>
                <a:sym typeface="Arial Unicode MS" pitchFamily="34" charset="-122"/>
              </a:rPr>
              <a:t>for the case discussion</a:t>
            </a:r>
          </a:p>
          <a:p>
            <a:pPr eaLnBrk="1" hangingPunct="1">
              <a:buFontTx/>
              <a:buNone/>
            </a:pPr>
            <a:r>
              <a:rPr lang="zh-CN" altLang="en-US" dirty="0">
                <a:latin typeface="Arial Unicode MS" pitchFamily="34" charset="-122"/>
                <a:ea typeface="Arial Unicode MS" pitchFamily="34" charset="-122"/>
                <a:sym typeface="Arial Unicode MS" pitchFamily="34" charset="-122"/>
              </a:rPr>
              <a:t>1.</a:t>
            </a:r>
            <a:r>
              <a:rPr lang="en-US" altLang="zh-CN" dirty="0">
                <a:latin typeface="Arial Unicode MS" pitchFamily="34" charset="-122"/>
                <a:ea typeface="Arial Unicode MS" pitchFamily="34" charset="-122"/>
                <a:sym typeface="Arial Unicode MS" pitchFamily="34" charset="-122"/>
              </a:rPr>
              <a:t>Services provided by investment banks</a:t>
            </a:r>
            <a:endParaRPr lang="zh-CN" altLang="en-US" dirty="0">
              <a:latin typeface="Arial Unicode MS" pitchFamily="34" charset="-122"/>
              <a:ea typeface="Arial Unicode MS" pitchFamily="34" charset="-122"/>
              <a:sym typeface="Arial Unicode MS" pitchFamily="34" charset="-122"/>
            </a:endParaRPr>
          </a:p>
          <a:p>
            <a:pPr eaLnBrk="1" hangingPunct="1">
              <a:buFontTx/>
              <a:buNone/>
            </a:pPr>
            <a:r>
              <a:rPr lang="zh-CN" altLang="en-US" dirty="0">
                <a:latin typeface="Arial Unicode MS" pitchFamily="34" charset="-122"/>
                <a:ea typeface="Arial Unicode MS" pitchFamily="34" charset="-122"/>
                <a:sym typeface="Arial Unicode MS" pitchFamily="34" charset="-122"/>
              </a:rPr>
              <a:t>   - </a:t>
            </a:r>
            <a:r>
              <a:rPr lang="en-US" altLang="zh-CN" dirty="0">
                <a:latin typeface="Arial Unicode MS" pitchFamily="34" charset="-122"/>
                <a:ea typeface="Arial Unicode MS" pitchFamily="34" charset="-122"/>
                <a:sym typeface="Arial Unicode MS" pitchFamily="34" charset="-122"/>
              </a:rPr>
              <a:t>Underwriting securities</a:t>
            </a:r>
          </a:p>
          <a:p>
            <a:pPr eaLnBrk="1" hangingPunct="1">
              <a:buFontTx/>
              <a:buNone/>
            </a:pPr>
            <a:r>
              <a:rPr lang="en-US" altLang="zh-CN" dirty="0">
                <a:latin typeface="Arial Unicode MS" pitchFamily="34" charset="-122"/>
                <a:ea typeface="Arial Unicode MS" pitchFamily="34" charset="-122"/>
                <a:sym typeface="Arial Unicode MS" pitchFamily="34" charset="-122"/>
              </a:rPr>
              <a:t>	- Offering M&amp;A expertise</a:t>
            </a:r>
          </a:p>
          <a:p>
            <a:pPr eaLnBrk="1" hangingPunct="1">
              <a:buFontTx/>
              <a:buNone/>
            </a:pPr>
            <a:r>
              <a:rPr lang="en-US" altLang="zh-CN" dirty="0">
                <a:latin typeface="Arial Unicode MS" pitchFamily="34" charset="-122"/>
                <a:ea typeface="Arial Unicode MS" pitchFamily="34" charset="-122"/>
                <a:sym typeface="Arial Unicode MS" pitchFamily="34" charset="-122"/>
              </a:rPr>
              <a:t>	- Consulting services</a:t>
            </a:r>
          </a:p>
          <a:p>
            <a:pPr eaLnBrk="1" hangingPunct="1">
              <a:buFontTx/>
              <a:buNone/>
            </a:pPr>
            <a:r>
              <a:rPr lang="en-US" altLang="zh-CN" dirty="0">
                <a:latin typeface="Arial Unicode MS" pitchFamily="34" charset="-122"/>
                <a:ea typeface="Arial Unicode MS" pitchFamily="34" charset="-122"/>
                <a:sym typeface="Arial Unicode MS" pitchFamily="34" charset="-122"/>
              </a:rPr>
              <a:t>	etc.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2667F09-D11D-474A-BFA6-E3B6C938DDC2}"/>
              </a:ext>
            </a:extLst>
          </p:cNvPr>
          <p:cNvSpPr>
            <a:spLocks noGrp="1"/>
          </p:cNvSpPr>
          <p:nvPr>
            <p:ph idx="1"/>
          </p:nvPr>
        </p:nvSpPr>
        <p:spPr>
          <a:xfrm>
            <a:off x="251640" y="1412832"/>
            <a:ext cx="8229600" cy="5903913"/>
          </a:xfrm>
        </p:spPr>
        <p:txBody>
          <a:bodyPr/>
          <a:lstStyle/>
          <a:p>
            <a:pPr eaLnBrk="1" hangingPunct="1">
              <a:buFontTx/>
              <a:buNone/>
            </a:pPr>
            <a:r>
              <a:rPr lang="en-US" altLang="zh-CN" dirty="0">
                <a:latin typeface="Arial Unicode MS" pitchFamily="34" charset="-122"/>
                <a:ea typeface="Arial Unicode MS" pitchFamily="34" charset="-122"/>
              </a:rPr>
              <a:t>9</a:t>
            </a:r>
            <a:r>
              <a:rPr lang="zh-CN" altLang="en-US" dirty="0">
                <a:latin typeface="Arial Unicode MS" pitchFamily="34" charset="-122"/>
                <a:ea typeface="Arial Unicode MS" pitchFamily="34" charset="-122"/>
              </a:rPr>
              <a:t>.Acquisitions are either friendly or </a:t>
            </a:r>
            <a:r>
              <a:rPr lang="zh-CN" altLang="en-US" b="1" i="1" dirty="0">
                <a:latin typeface="Arial Unicode MS" pitchFamily="34" charset="-122"/>
                <a:ea typeface="Arial Unicode MS" pitchFamily="34" charset="-122"/>
              </a:rPr>
              <a:t>hostile</a:t>
            </a:r>
            <a:r>
              <a:rPr lang="zh-CN" altLang="en-US" dirty="0">
                <a:latin typeface="Arial Unicode MS" pitchFamily="34" charset="-122"/>
                <a:ea typeface="Arial Unicode MS" pitchFamily="34" charset="-122"/>
              </a:rPr>
              <a:t>, depending upon the direct reaction of the target company to the proposed bid.</a:t>
            </a:r>
          </a:p>
          <a:p>
            <a:pPr eaLnBrk="1" hangingPunct="1">
              <a:buFontTx/>
              <a:buNone/>
            </a:pPr>
            <a:r>
              <a:rPr lang="zh-CN" altLang="en-US" dirty="0">
                <a:latin typeface="Arial Unicode MS" pitchFamily="34" charset="-122"/>
                <a:ea typeface="Arial Unicode MS" pitchFamily="34" charset="-122"/>
              </a:rPr>
              <a:t>   Acquisitions are either friendly or </a:t>
            </a:r>
            <a:r>
              <a:rPr lang="zh-CN" altLang="en-US" b="1" dirty="0">
                <a:solidFill>
                  <a:srgbClr val="FF0000"/>
                </a:solidFill>
                <a:latin typeface="Arial Unicode MS" pitchFamily="34" charset="-122"/>
                <a:ea typeface="Arial Unicode MS" pitchFamily="34" charset="-122"/>
              </a:rPr>
              <a:t>unfriendly</a:t>
            </a:r>
            <a:r>
              <a:rPr lang="zh-CN" altLang="en-US" dirty="0">
                <a:latin typeface="Arial Unicode MS" pitchFamily="34" charset="-122"/>
                <a:ea typeface="Arial Unicode MS" pitchFamily="34" charset="-122"/>
              </a:rPr>
              <a:t>, depending upon the direct reaction of the target company to the proposed bid.</a:t>
            </a:r>
          </a:p>
          <a:p>
            <a:pPr eaLnBrk="1" hangingPunct="1">
              <a:lnSpc>
                <a:spcPct val="80000"/>
              </a:lnSpc>
              <a:buFontTx/>
              <a:buNone/>
            </a:pPr>
            <a:endParaRPr lang="zh-CN" altLang="en-US" sz="2800" dirty="0">
              <a:latin typeface="Arial Unicode MS" pitchFamily="34" charset="-122"/>
              <a:ea typeface="Arial Unicode MS"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2667F09-D11D-474A-BFA6-E3B6C938DDC2}"/>
              </a:ext>
            </a:extLst>
          </p:cNvPr>
          <p:cNvSpPr>
            <a:spLocks noGrp="1"/>
          </p:cNvSpPr>
          <p:nvPr>
            <p:ph idx="1"/>
          </p:nvPr>
        </p:nvSpPr>
        <p:spPr>
          <a:xfrm>
            <a:off x="457200" y="1700856"/>
            <a:ext cx="8229600" cy="5903913"/>
          </a:xfrm>
        </p:spPr>
        <p:txBody>
          <a:bodyPr/>
          <a:lstStyle/>
          <a:p>
            <a:pPr eaLnBrk="1" hangingPunct="1">
              <a:buFontTx/>
              <a:buNone/>
            </a:pPr>
            <a:r>
              <a:rPr lang="en-US" altLang="zh-CN" dirty="0">
                <a:latin typeface="Arial Unicode MS" pitchFamily="34" charset="-122"/>
                <a:ea typeface="Arial Unicode MS" pitchFamily="34" charset="-122"/>
              </a:rPr>
              <a:t>10</a:t>
            </a:r>
            <a:r>
              <a:rPr lang="zh-CN" altLang="en-US" dirty="0">
                <a:latin typeface="Arial Unicode MS" pitchFamily="34" charset="-122"/>
                <a:ea typeface="Arial Unicode MS" pitchFamily="34" charset="-122"/>
              </a:rPr>
              <a:t>.</a:t>
            </a:r>
            <a:r>
              <a:rPr lang="en-US" altLang="zh-CN" dirty="0">
                <a:latin typeface="Arial Unicode MS" pitchFamily="34" charset="-122"/>
                <a:ea typeface="Arial Unicode MS" pitchFamily="34" charset="-122"/>
              </a:rPr>
              <a:t> A fiduciary is expected to invest clients’ money in a </a:t>
            </a:r>
            <a:r>
              <a:rPr lang="en-US" altLang="zh-CN" b="1" i="1" dirty="0">
                <a:latin typeface="Arial Unicode MS" pitchFamily="34" charset="-122"/>
                <a:ea typeface="Arial Unicode MS" pitchFamily="34" charset="-122"/>
              </a:rPr>
              <a:t>prudent</a:t>
            </a:r>
            <a:r>
              <a:rPr lang="en-US" altLang="zh-CN" dirty="0">
                <a:latin typeface="Arial Unicode MS" pitchFamily="34" charset="-122"/>
                <a:ea typeface="Arial Unicode MS" pitchFamily="34" charset="-122"/>
              </a:rPr>
              <a:t> and reasonable manner in line with the clients’ objectives. </a:t>
            </a:r>
          </a:p>
          <a:p>
            <a:pPr eaLnBrk="1" hangingPunct="1">
              <a:buFontTx/>
              <a:buNone/>
            </a:pPr>
            <a:r>
              <a:rPr lang="zh-CN" altLang="en-US" dirty="0">
                <a:latin typeface="Arial Unicode MS" pitchFamily="34" charset="-122"/>
                <a:ea typeface="Arial Unicode MS" pitchFamily="34" charset="-122"/>
              </a:rPr>
              <a:t> </a:t>
            </a:r>
            <a:r>
              <a:rPr lang="en-US" altLang="zh-CN" dirty="0">
                <a:latin typeface="Arial Unicode MS" pitchFamily="34" charset="-122"/>
                <a:ea typeface="Arial Unicode MS" pitchFamily="34" charset="-122"/>
              </a:rPr>
              <a:t>	A fiduciary is expected to invest clients’ money in a </a:t>
            </a:r>
            <a:r>
              <a:rPr lang="en-US" altLang="zh-CN" b="1" dirty="0">
                <a:solidFill>
                  <a:srgbClr val="FF0000"/>
                </a:solidFill>
                <a:latin typeface="Arial Unicode MS" pitchFamily="34" charset="-122"/>
                <a:ea typeface="Arial Unicode MS" pitchFamily="34" charset="-122"/>
              </a:rPr>
              <a:t>cautious </a:t>
            </a:r>
            <a:r>
              <a:rPr lang="en-US" altLang="zh-CN" dirty="0">
                <a:latin typeface="Arial Unicode MS" pitchFamily="34" charset="-122"/>
                <a:ea typeface="Arial Unicode MS" pitchFamily="34" charset="-122"/>
              </a:rPr>
              <a:t>and reasonable manner in line with the clients’ objectives. </a:t>
            </a:r>
            <a:endParaRPr lang="zh-CN" altLang="en-US" sz="2800" dirty="0">
              <a:latin typeface="Arial Unicode MS" pitchFamily="34" charset="-122"/>
              <a:ea typeface="Arial Unicode MS" pitchFamily="34" charset="-122"/>
            </a:endParaRPr>
          </a:p>
        </p:txBody>
      </p:sp>
    </p:spTree>
    <p:extLst>
      <p:ext uri="{BB962C8B-B14F-4D97-AF65-F5344CB8AC3E}">
        <p14:creationId xmlns:p14="http://schemas.microsoft.com/office/powerpoint/2010/main" val="3633756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4D1E51A-8039-457D-A34D-2595C5BC9101}"/>
              </a:ext>
            </a:extLst>
          </p:cNvPr>
          <p:cNvSpPr>
            <a:spLocks noGrp="1"/>
          </p:cNvSpPr>
          <p:nvPr>
            <p:ph type="title"/>
          </p:nvPr>
        </p:nvSpPr>
        <p:spPr>
          <a:xfrm>
            <a:off x="179388" y="260350"/>
            <a:ext cx="8229600" cy="1143000"/>
          </a:xfrm>
        </p:spPr>
        <p:txBody>
          <a:bodyPr/>
          <a:lstStyle/>
          <a:p>
            <a:pPr eaLnBrk="1" hangingPunct="1"/>
            <a:r>
              <a:rPr lang="en-US" altLang="zh-CN" b="1">
                <a:latin typeface="Arial Unicode MS" pitchFamily="34" charset="-122"/>
                <a:ea typeface="Arial Unicode MS" pitchFamily="34" charset="-122"/>
                <a:sym typeface="Arial Unicode MS" pitchFamily="34" charset="-122"/>
              </a:rPr>
              <a:t>Text Explanation</a:t>
            </a:r>
          </a:p>
        </p:txBody>
      </p:sp>
      <p:sp>
        <p:nvSpPr>
          <p:cNvPr id="33795" name="Rectangle 3">
            <a:extLst>
              <a:ext uri="{FF2B5EF4-FFF2-40B4-BE49-F238E27FC236}">
                <a16:creationId xmlns:a16="http://schemas.microsoft.com/office/drawing/2014/main" id="{729251E9-707A-4DEB-AADC-E324EB88EAF8}"/>
              </a:ext>
            </a:extLst>
          </p:cNvPr>
          <p:cNvSpPr>
            <a:spLocks noGrp="1"/>
          </p:cNvSpPr>
          <p:nvPr>
            <p:ph idx="1"/>
          </p:nvPr>
        </p:nvSpPr>
        <p:spPr>
          <a:xfrm>
            <a:off x="252413" y="1196975"/>
            <a:ext cx="8229600" cy="5113338"/>
          </a:xfrm>
        </p:spPr>
        <p:txBody>
          <a:bodyPr/>
          <a:lstStyle/>
          <a:p>
            <a:pPr eaLnBrk="1" hangingPunct="1">
              <a:lnSpc>
                <a:spcPct val="90000"/>
              </a:lnSpc>
              <a:buFontTx/>
              <a:buNone/>
            </a:pPr>
            <a:r>
              <a:rPr lang="en-US" altLang="zh-CN" sz="2800" b="1" dirty="0">
                <a:latin typeface="Arial Unicode MS" pitchFamily="34" charset="-122"/>
                <a:ea typeface="Arial Unicode MS" pitchFamily="34" charset="-122"/>
                <a:sym typeface="Arial Unicode MS" pitchFamily="34" charset="-122"/>
              </a:rPr>
              <a:t>Paragraph</a:t>
            </a:r>
            <a:r>
              <a:rPr lang="zh-CN" altLang="en-US" sz="2800" b="1" dirty="0">
                <a:latin typeface="Arial Unicode MS" pitchFamily="34" charset="-122"/>
                <a:ea typeface="Arial Unicode MS" pitchFamily="34" charset="-122"/>
                <a:sym typeface="Arial Unicode MS" pitchFamily="34" charset="-122"/>
              </a:rPr>
              <a:t> </a:t>
            </a:r>
            <a:r>
              <a:rPr lang="en-US" altLang="zh-CN" sz="2800" b="1" dirty="0">
                <a:latin typeface="Arial Unicode MS" pitchFamily="34" charset="-122"/>
                <a:ea typeface="Arial Unicode MS" pitchFamily="34" charset="-122"/>
                <a:sym typeface="Arial Unicode MS" pitchFamily="34" charset="-122"/>
              </a:rPr>
              <a:t>1</a:t>
            </a:r>
            <a:endParaRPr lang="zh-CN" altLang="en-US" sz="2800" dirty="0">
              <a:latin typeface="Arial Unicode MS" pitchFamily="34" charset="-122"/>
              <a:ea typeface="Arial Unicode MS" pitchFamily="34" charset="-122"/>
              <a:sym typeface="Arial Unicode MS" pitchFamily="34" charset="-122"/>
            </a:endParaRPr>
          </a:p>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in accordance with----by;according to;in line with (paragraph 20)</a:t>
            </a:r>
          </a:p>
          <a:p>
            <a:pPr eaLnBrk="1" hangingPunct="1">
              <a:lnSpc>
                <a:spcPct val="90000"/>
              </a:lnSpc>
              <a:buFontTx/>
              <a:buNone/>
            </a:pPr>
            <a:r>
              <a:rPr lang="en-US" altLang="zh-CN" sz="2800" dirty="0">
                <a:latin typeface="Arial Unicode MS" pitchFamily="34" charset="-122"/>
                <a:ea typeface="Arial Unicode MS" pitchFamily="34" charset="-122"/>
                <a:sym typeface="Arial Unicode MS" pitchFamily="34" charset="-122"/>
              </a:rPr>
              <a:t>e.g. We should make decisions in accordance with specific conditions</a:t>
            </a:r>
            <a:r>
              <a:rPr lang="zh-CN" altLang="en-US" sz="2800" dirty="0">
                <a:latin typeface="Arial Unicode MS" pitchFamily="34" charset="-122"/>
                <a:ea typeface="Arial Unicode MS" pitchFamily="34" charset="-122"/>
                <a:sym typeface="Arial Unicode MS" pitchFamily="34" charset="-122"/>
              </a:rPr>
              <a:t>.</a:t>
            </a:r>
          </a:p>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   </a:t>
            </a:r>
            <a:r>
              <a:rPr lang="en-US" altLang="zh-CN" sz="2800" dirty="0" err="1">
                <a:latin typeface="Arial Unicode MS" pitchFamily="34" charset="-122"/>
                <a:ea typeface="Arial Unicode MS" pitchFamily="34" charset="-122"/>
                <a:sym typeface="Arial Unicode MS" pitchFamily="34" charset="-122"/>
              </a:rPr>
              <a:t>我们应当根据具体情况做出决定</a:t>
            </a:r>
            <a:r>
              <a:rPr lang="en-US" altLang="zh-CN" sz="2800" dirty="0">
                <a:latin typeface="Arial Unicode MS" pitchFamily="34" charset="-122"/>
                <a:ea typeface="Arial Unicode MS" pitchFamily="34" charset="-122"/>
                <a:sym typeface="Arial Unicode MS" pitchFamily="34" charset="-122"/>
              </a:rPr>
              <a:t>。</a:t>
            </a:r>
          </a:p>
          <a:p>
            <a:pPr eaLnBrk="1" hangingPunct="1">
              <a:lnSpc>
                <a:spcPct val="90000"/>
              </a:lnSpc>
              <a:buFontTx/>
              <a:buNone/>
            </a:pPr>
            <a:endParaRPr lang="zh-CN" altLang="en-US"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E5C09298-CEFD-4707-BC20-4921A9AACBEE}"/>
              </a:ext>
            </a:extLst>
          </p:cNvPr>
          <p:cNvSpPr>
            <a:spLocks noGrp="1"/>
          </p:cNvSpPr>
          <p:nvPr>
            <p:ph idx="1"/>
          </p:nvPr>
        </p:nvSpPr>
        <p:spPr>
          <a:xfrm>
            <a:off x="468313" y="620713"/>
            <a:ext cx="7704137" cy="5184775"/>
          </a:xfrm>
        </p:spPr>
        <p:txBody>
          <a:bodyPr/>
          <a:lstStyle/>
          <a:p>
            <a:pPr eaLnBrk="1" hangingPunct="1">
              <a:buFontTx/>
              <a:buNone/>
              <a:tabLst>
                <a:tab pos="1970088" algn="l"/>
              </a:tabLst>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2</a:t>
            </a:r>
          </a:p>
          <a:p>
            <a:pPr eaLnBrk="1" hangingPunct="1">
              <a:buFontTx/>
              <a:buNone/>
              <a:tabLst>
                <a:tab pos="1970088" algn="l"/>
              </a:tabLst>
            </a:pPr>
            <a:r>
              <a:rPr lang="zh-CN" altLang="en-US" dirty="0">
                <a:latin typeface="Arial Unicode MS" pitchFamily="34" charset="-122"/>
                <a:ea typeface="Arial Unicode MS" pitchFamily="34" charset="-122"/>
                <a:sym typeface="Arial Unicode MS" pitchFamily="34" charset="-122"/>
              </a:rPr>
              <a:t>alongside----with...side by side; beside</a:t>
            </a:r>
          </a:p>
          <a:p>
            <a:pPr eaLnBrk="1" hangingPunct="1">
              <a:buFontTx/>
              <a:buNone/>
              <a:tabLst>
                <a:tab pos="1970088" algn="l"/>
              </a:tabLst>
            </a:pPr>
            <a:r>
              <a:rPr lang="zh-CN" altLang="en-US" dirty="0">
                <a:latin typeface="Arial Unicode MS" pitchFamily="34" charset="-122"/>
                <a:ea typeface="Arial Unicode MS" pitchFamily="34" charset="-122"/>
                <a:sym typeface="Arial Unicode MS" pitchFamily="34" charset="-122"/>
              </a:rPr>
              <a:t>e.g.They campaigned alongside the friendly forces.</a:t>
            </a:r>
          </a:p>
          <a:p>
            <a:pPr eaLnBrk="1" hangingPunct="1">
              <a:buFontTx/>
              <a:buNone/>
              <a:tabLst>
                <a:tab pos="1970088" algn="l"/>
              </a:tabLst>
            </a:pPr>
            <a:r>
              <a:rPr lang="zh-CN" altLang="en-US" dirty="0">
                <a:latin typeface="Arial Unicode MS" pitchFamily="34" charset="-122"/>
                <a:ea typeface="Arial Unicode MS" pitchFamily="34" charset="-122"/>
                <a:sym typeface="Arial Unicode MS" pitchFamily="34" charset="-122"/>
              </a:rPr>
              <a:t>   他们与友军并肩作战。</a:t>
            </a:r>
          </a:p>
          <a:p>
            <a:pPr eaLnBrk="1" hangingPunct="1">
              <a:buFontTx/>
              <a:buNone/>
              <a:tabLst>
                <a:tab pos="1970088" algn="l"/>
              </a:tabLst>
            </a:pPr>
            <a:r>
              <a:rPr lang="zh-CN" altLang="en-US" dirty="0">
                <a:latin typeface="Arial Unicode MS" pitchFamily="34" charset="-122"/>
                <a:ea typeface="Arial Unicode MS" pitchFamily="34" charset="-122"/>
                <a:sym typeface="Arial Unicode MS" pitchFamily="34" charset="-122"/>
              </a:rPr>
              <a:t>   A car pulled up alongside ours.</a:t>
            </a:r>
          </a:p>
          <a:p>
            <a:pPr eaLnBrk="1" hangingPunct="1">
              <a:buFontTx/>
              <a:buNone/>
              <a:tabLst>
                <a:tab pos="1970088" algn="l"/>
              </a:tabLst>
            </a:pPr>
            <a:r>
              <a:rPr lang="zh-CN" altLang="en-US" dirty="0">
                <a:latin typeface="Arial Unicode MS" pitchFamily="34" charset="-122"/>
                <a:ea typeface="Arial Unicode MS" pitchFamily="34" charset="-122"/>
                <a:sym typeface="Arial Unicode MS" pitchFamily="34" charset="-122"/>
              </a:rPr>
              <a:t>  </a:t>
            </a:r>
            <a:r>
              <a:rPr lang="en-US" altLang="zh-CN" dirty="0">
                <a:latin typeface="Arial Unicode MS" pitchFamily="34" charset="-122"/>
                <a:ea typeface="Arial Unicode MS" pitchFamily="34" charset="-122"/>
                <a:sym typeface="Arial Unicode MS" pitchFamily="34" charset="-122"/>
              </a:rPr>
              <a:t>	</a:t>
            </a:r>
            <a:r>
              <a:rPr lang="zh-CN" altLang="en-US" dirty="0">
                <a:latin typeface="Arial Unicode MS" pitchFamily="34" charset="-122"/>
                <a:ea typeface="Arial Unicode MS" pitchFamily="34" charset="-122"/>
                <a:sym typeface="Arial Unicode MS" pitchFamily="34" charset="-122"/>
              </a:rPr>
              <a:t>一辆汽车停在我们的车旁边。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C0FAF58E-4E4B-488E-BEC6-D433BBEEB20E}"/>
              </a:ext>
            </a:extLst>
          </p:cNvPr>
          <p:cNvSpPr>
            <a:spLocks noGrp="1"/>
          </p:cNvSpPr>
          <p:nvPr>
            <p:ph idx="1"/>
          </p:nvPr>
        </p:nvSpPr>
        <p:spPr>
          <a:xfrm>
            <a:off x="107950" y="692150"/>
            <a:ext cx="7704138" cy="55054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3</a:t>
            </a:r>
          </a:p>
          <a:p>
            <a:pPr eaLnBrk="1" hangingPunct="1">
              <a:buFontTx/>
              <a:buNone/>
            </a:pPr>
            <a:r>
              <a:rPr lang="zh-CN" altLang="en-US" dirty="0">
                <a:latin typeface="Arial Unicode MS" pitchFamily="34" charset="-122"/>
                <a:ea typeface="Arial Unicode MS" pitchFamily="34" charset="-122"/>
                <a:sym typeface="Arial Unicode MS" pitchFamily="34" charset="-122"/>
              </a:rPr>
              <a:t>be confined to</a:t>
            </a:r>
            <a:r>
              <a:rPr lang="en-US" altLang="zh-CN" dirty="0">
                <a:latin typeface="Arial Unicode MS" pitchFamily="34" charset="-122"/>
                <a:ea typeface="Arial Unicode MS" pitchFamily="34" charset="-122"/>
                <a:sym typeface="Arial Unicode MS" pitchFamily="34" charset="-122"/>
              </a:rPr>
              <a:t>-------</a:t>
            </a:r>
            <a:r>
              <a:rPr lang="zh-CN" altLang="en-US" dirty="0">
                <a:latin typeface="Arial Unicode MS" pitchFamily="34" charset="-122"/>
                <a:ea typeface="Arial Unicode MS" pitchFamily="34" charset="-122"/>
                <a:sym typeface="Arial Unicode MS" pitchFamily="34" charset="-122"/>
              </a:rPr>
              <a:t>be limited/restricted to...</a:t>
            </a:r>
          </a:p>
          <a:p>
            <a:pPr eaLnBrk="1" hangingPunct="1">
              <a:buFontTx/>
              <a:buNone/>
            </a:pPr>
            <a:r>
              <a:rPr lang="zh-CN" altLang="en-US" dirty="0">
                <a:latin typeface="Arial Unicode MS" pitchFamily="34" charset="-122"/>
                <a:ea typeface="Arial Unicode MS" pitchFamily="34" charset="-122"/>
                <a:sym typeface="Arial Unicode MS" pitchFamily="34" charset="-122"/>
              </a:rPr>
              <a:t>e.g.The credit mess would be confined to areas related to subprime mortgages.</a:t>
            </a:r>
          </a:p>
          <a:p>
            <a:pPr eaLnBrk="1" hangingPunct="1">
              <a:buFontTx/>
              <a:buNone/>
            </a:pPr>
            <a:r>
              <a:rPr lang="zh-CN" altLang="en-US" dirty="0">
                <a:latin typeface="Arial Unicode MS" pitchFamily="34" charset="-122"/>
                <a:ea typeface="Arial Unicode MS" pitchFamily="34" charset="-122"/>
                <a:sym typeface="Arial Unicode MS" pitchFamily="34" charset="-122"/>
              </a:rPr>
              <a:t>   信用危机将被限制在次级抵押贷款的范围内。</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A7B43870-593E-4E62-B5DE-BB4E7EB1E2E3}"/>
              </a:ext>
            </a:extLst>
          </p:cNvPr>
          <p:cNvSpPr>
            <a:spLocks noGrp="1"/>
          </p:cNvSpPr>
          <p:nvPr>
            <p:ph idx="1"/>
          </p:nvPr>
        </p:nvSpPr>
        <p:spPr>
          <a:xfrm>
            <a:off x="76200" y="477838"/>
            <a:ext cx="7772400" cy="5618162"/>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4</a:t>
            </a:r>
          </a:p>
          <a:p>
            <a:pPr eaLnBrk="1" hangingPunct="1">
              <a:buFontTx/>
              <a:buNone/>
            </a:pPr>
            <a:r>
              <a:rPr lang="zh-CN" altLang="en-US" dirty="0">
                <a:latin typeface="Arial Unicode MS" pitchFamily="34" charset="-122"/>
                <a:ea typeface="Arial Unicode MS" pitchFamily="34" charset="-122"/>
                <a:sym typeface="Arial Unicode MS" pitchFamily="34" charset="-122"/>
              </a:rPr>
              <a:t>the bulk of----the majority of</a:t>
            </a:r>
          </a:p>
          <a:p>
            <a:pPr eaLnBrk="1" hangingPunct="1">
              <a:buFontTx/>
              <a:buNone/>
            </a:pPr>
            <a:r>
              <a:rPr lang="zh-CN" altLang="en-US" dirty="0">
                <a:latin typeface="Arial Unicode MS" pitchFamily="34" charset="-122"/>
                <a:ea typeface="Arial Unicode MS" pitchFamily="34" charset="-122"/>
                <a:sym typeface="Arial Unicode MS" pitchFamily="34" charset="-122"/>
              </a:rPr>
              <a:t>e.g. During this phase, underwriting is still the main area of activity that generates the bulk of profits in the investment banking field.</a:t>
            </a:r>
          </a:p>
          <a:p>
            <a:pPr eaLnBrk="1" hangingPunct="1">
              <a:buFontTx/>
              <a:buNone/>
            </a:pPr>
            <a:r>
              <a:rPr lang="zh-CN" altLang="en-US" dirty="0">
                <a:latin typeface="Arial Unicode MS" pitchFamily="34" charset="-122"/>
                <a:ea typeface="Arial Unicode MS" pitchFamily="34" charset="-122"/>
                <a:sym typeface="Arial Unicode MS" pitchFamily="34" charset="-122"/>
              </a:rPr>
              <a:t>   在这个阶段，承销依然是使投资银行获得大部分利润的主营业务。</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38C9E3FC-123C-4567-A719-881E2A5F4EAA}"/>
              </a:ext>
            </a:extLst>
          </p:cNvPr>
          <p:cNvSpPr>
            <a:spLocks noGrp="1"/>
          </p:cNvSpPr>
          <p:nvPr>
            <p:ph idx="1"/>
          </p:nvPr>
        </p:nvSpPr>
        <p:spPr>
          <a:xfrm>
            <a:off x="107950" y="692150"/>
            <a:ext cx="7777163" cy="6048375"/>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5</a:t>
            </a:r>
            <a:endParaRPr lang="zh-CN" altLang="en-US" dirty="0">
              <a:latin typeface="Arial Unicode MS" pitchFamily="34" charset="-122"/>
              <a:ea typeface="Arial Unicode MS" pitchFamily="34" charset="-122"/>
              <a:sym typeface="Arial Unicode MS" pitchFamily="34" charset="-122"/>
            </a:endParaRPr>
          </a:p>
          <a:p>
            <a:pPr eaLnBrk="1" hangingPunct="1">
              <a:buFontTx/>
              <a:buNone/>
            </a:pPr>
            <a:r>
              <a:rPr lang="zh-CN" altLang="en-US" dirty="0">
                <a:latin typeface="Arial Unicode MS" pitchFamily="34" charset="-122"/>
                <a:ea typeface="Arial Unicode MS" pitchFamily="34" charset="-122"/>
                <a:sym typeface="Arial Unicode MS" pitchFamily="34" charset="-122"/>
              </a:rPr>
              <a:t> The final feature of this stage is direct involvement in risk pricing and transfer markets using a variety of derivatives traded on organized or unorganized markets.</a:t>
            </a:r>
          </a:p>
          <a:p>
            <a:pPr eaLnBrk="1" hangingPunct="1">
              <a:buFontTx/>
              <a:buNone/>
            </a:pPr>
            <a:r>
              <a:rPr lang="zh-CN" altLang="en-US" dirty="0">
                <a:latin typeface="Arial Unicode MS" pitchFamily="34" charset="-122"/>
                <a:ea typeface="Arial Unicode MS" pitchFamily="34" charset="-122"/>
                <a:sym typeface="Arial Unicode MS" pitchFamily="34" charset="-122"/>
              </a:rPr>
              <a:t>   此阶段的最后一个特点是通过运用诸多在场内市场和场外市场交易的金融衍生品直接参与风险定价和风险转移市场活动。</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13C5E8-893B-4278-A7EE-D6C3B9D1A90E}"/>
              </a:ext>
            </a:extLst>
          </p:cNvPr>
          <p:cNvSpPr>
            <a:spLocks noGrp="1"/>
          </p:cNvSpPr>
          <p:nvPr>
            <p:ph idx="1"/>
          </p:nvPr>
        </p:nvSpPr>
        <p:spPr>
          <a:xfrm>
            <a:off x="76200" y="981075"/>
            <a:ext cx="7772400" cy="5114925"/>
          </a:xfrm>
        </p:spPr>
        <p:txBody>
          <a:bodyPr/>
          <a:lstStyle/>
          <a:p>
            <a:pPr eaLnBrk="1" hangingPunct="1">
              <a:buFontTx/>
              <a:buNone/>
            </a:pPr>
            <a:r>
              <a:rPr lang="zh-CN" altLang="zh-CN" dirty="0">
                <a:latin typeface="Arial Unicode MS" pitchFamily="34" charset="-122"/>
                <a:ea typeface="Arial Unicode MS" pitchFamily="34" charset="-122"/>
                <a:sym typeface="Arial Unicode MS" pitchFamily="34" charset="-122"/>
              </a:rPr>
              <a:t>be characterized by----be distiguished by; possess the feature of</a:t>
            </a:r>
          </a:p>
          <a:p>
            <a:pPr eaLnBrk="1" hangingPunct="1">
              <a:buFontTx/>
              <a:buNone/>
            </a:pPr>
            <a:r>
              <a:rPr lang="zh-CN" altLang="zh-CN" dirty="0">
                <a:latin typeface="Arial Unicode MS" pitchFamily="34" charset="-122"/>
                <a:ea typeface="Arial Unicode MS" pitchFamily="34" charset="-122"/>
                <a:sym typeface="Arial Unicode MS" pitchFamily="34" charset="-122"/>
              </a:rPr>
              <a:t>e.g.His work is characterized by lack of attention to detail.</a:t>
            </a:r>
          </a:p>
          <a:p>
            <a:pPr eaLnBrk="1" hangingPunct="1">
              <a:buFontTx/>
              <a:buNone/>
            </a:pPr>
            <a:r>
              <a:rPr lang="zh-CN" altLang="zh-CN" dirty="0">
                <a:latin typeface="Arial Unicode MS" pitchFamily="34" charset="-122"/>
                <a:ea typeface="Arial Unicode MS" pitchFamily="34" charset="-122"/>
                <a:sym typeface="Arial Unicode MS" pitchFamily="34" charset="-122"/>
              </a:rPr>
              <a:t>  </a:t>
            </a:r>
            <a:r>
              <a:rPr lang="en-US" altLang="zh-CN" dirty="0">
                <a:latin typeface="Arial Unicode MS" pitchFamily="34" charset="-122"/>
                <a:ea typeface="Arial Unicode MS" pitchFamily="34" charset="-122"/>
                <a:sym typeface="Arial Unicode MS" pitchFamily="34" charset="-122"/>
              </a:rPr>
              <a:t> </a:t>
            </a:r>
            <a:r>
              <a:rPr lang="zh-CN" altLang="zh-CN" dirty="0">
                <a:latin typeface="Arial Unicode MS" pitchFamily="34" charset="-122"/>
                <a:ea typeface="Arial Unicode MS" pitchFamily="34" charset="-122"/>
                <a:sym typeface="Arial Unicode MS" pitchFamily="34" charset="-122"/>
              </a:rPr>
              <a:t>他的工作特点是不注意细节。</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7CCB5B36-5329-415A-B679-A16468EA007C}"/>
              </a:ext>
            </a:extLst>
          </p:cNvPr>
          <p:cNvSpPr>
            <a:spLocks noGrp="1"/>
          </p:cNvSpPr>
          <p:nvPr>
            <p:ph idx="1"/>
          </p:nvPr>
        </p:nvSpPr>
        <p:spPr>
          <a:xfrm>
            <a:off x="180975" y="477838"/>
            <a:ext cx="7848600" cy="6048375"/>
          </a:xfrm>
        </p:spPr>
        <p:txBody>
          <a:bodyPr/>
          <a:lstStyle/>
          <a:p>
            <a:pPr eaLnBrk="1" hangingPunct="1">
              <a:lnSpc>
                <a:spcPct val="80000"/>
              </a:lnSpc>
              <a:buFontTx/>
              <a:buNone/>
              <a:tabLst>
                <a:tab pos="7610475" algn="l"/>
              </a:tabLst>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6 and 7</a:t>
            </a: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proprietary----private</a:t>
            </a: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e.g.Proprietary trading is not the core of what banking is about.</a:t>
            </a: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   自营交易不是银行的核心业务。</a:t>
            </a:r>
          </a:p>
          <a:p>
            <a:pPr eaLnBrk="1" hangingPunct="1">
              <a:lnSpc>
                <a:spcPct val="80000"/>
              </a:lnSpc>
              <a:buFontTx/>
              <a:buNone/>
              <a:tabLst>
                <a:tab pos="7610475" algn="l"/>
              </a:tabLst>
            </a:pPr>
            <a:endParaRPr lang="en-US" altLang="zh-CN" sz="3100" dirty="0">
              <a:latin typeface="Arial Unicode MS" pitchFamily="34" charset="-122"/>
              <a:ea typeface="Arial Unicode MS" pitchFamily="34" charset="-122"/>
              <a:sym typeface="Arial Unicode MS" pitchFamily="34" charset="-122"/>
            </a:endParaRP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substantially----mainly; in essence</a:t>
            </a: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e.g.The percentage of girls in engineering has increased substantially.</a:t>
            </a:r>
          </a:p>
          <a:p>
            <a:pPr eaLnBrk="1" hangingPunct="1">
              <a:lnSpc>
                <a:spcPct val="80000"/>
              </a:lnSpc>
              <a:buFontTx/>
              <a:buNone/>
              <a:tabLst>
                <a:tab pos="7610475" algn="l"/>
              </a:tabLst>
            </a:pPr>
            <a:r>
              <a:rPr lang="zh-CN" altLang="en-US" sz="3100" dirty="0">
                <a:latin typeface="Arial Unicode MS" pitchFamily="34" charset="-122"/>
                <a:ea typeface="Arial Unicode MS" pitchFamily="34" charset="-122"/>
                <a:sym typeface="Arial Unicode MS" pitchFamily="34" charset="-122"/>
              </a:rPr>
              <a:t>   工科女生的比例已经大大增长了。</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5F927222-241F-425C-99D9-470C42DD8045}"/>
              </a:ext>
            </a:extLst>
          </p:cNvPr>
          <p:cNvSpPr>
            <a:spLocks noGrp="1"/>
          </p:cNvSpPr>
          <p:nvPr>
            <p:ph idx="1"/>
          </p:nvPr>
        </p:nvSpPr>
        <p:spPr>
          <a:xfrm>
            <a:off x="179388" y="549275"/>
            <a:ext cx="7705725" cy="5761038"/>
          </a:xfrm>
        </p:spPr>
        <p:txBody>
          <a:bodyPr/>
          <a:lstStyle/>
          <a:p>
            <a:pPr eaLnBrk="1" hangingPunct="1">
              <a:lnSpc>
                <a:spcPct val="90000"/>
              </a:lnSpc>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8 and 9</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commitment----assurance;guarantee</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e.g.I have expressed my personal commitment to finish the job.</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   我已经对完成这项工作表示过我的承诺。</a:t>
            </a:r>
          </a:p>
          <a:p>
            <a:pPr eaLnBrk="1" hangingPunct="1">
              <a:lnSpc>
                <a:spcPct val="90000"/>
              </a:lnSpc>
              <a:buFontTx/>
              <a:buNone/>
            </a:pPr>
            <a:endParaRPr lang="en-US" altLang="zh-CN" dirty="0">
              <a:latin typeface="Arial Unicode MS" pitchFamily="34" charset="-122"/>
              <a:ea typeface="Arial Unicode MS" pitchFamily="34" charset="-122"/>
              <a:sym typeface="Arial Unicode MS" pitchFamily="34" charset="-122"/>
            </a:endParaRP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dilute----lessen the strength or flavor of a solution or mixture</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e.g.</a:t>
            </a:r>
            <a:r>
              <a:rPr lang="en-US" altLang="zh-CN" dirty="0">
                <a:latin typeface="Arial Unicode MS" pitchFamily="34" charset="-122"/>
                <a:ea typeface="Arial Unicode MS" pitchFamily="34" charset="-122"/>
                <a:sym typeface="Arial Unicode MS" pitchFamily="34" charset="-122"/>
              </a:rPr>
              <a:t> The idea would dilute existing stock equity. </a:t>
            </a:r>
          </a:p>
          <a:p>
            <a:pPr eaLnBrk="1" hangingPunct="1">
              <a:lnSpc>
                <a:spcPct val="90000"/>
              </a:lnSpc>
              <a:buFontTx/>
              <a:buNone/>
            </a:pPr>
            <a:r>
              <a:rPr lang="en-US" altLang="zh-CN" dirty="0">
                <a:latin typeface="Arial Unicode MS" pitchFamily="34" charset="-122"/>
                <a:ea typeface="Arial Unicode MS" pitchFamily="34" charset="-122"/>
                <a:sym typeface="Arial Unicode MS" pitchFamily="34" charset="-122"/>
              </a:rPr>
              <a:t>	</a:t>
            </a:r>
            <a:r>
              <a:rPr lang="zh-CN" altLang="en-US" dirty="0">
                <a:latin typeface="Arial Unicode MS" pitchFamily="34" charset="-122"/>
                <a:ea typeface="Arial Unicode MS" pitchFamily="34" charset="-122"/>
                <a:sym typeface="Arial Unicode MS" pitchFamily="34" charset="-122"/>
              </a:rPr>
              <a:t>这个主意会稀释现有股权。</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5E9A1B6-719F-4F8B-ADC9-1498ED94F0B6}"/>
              </a:ext>
            </a:extLst>
          </p:cNvPr>
          <p:cNvSpPr>
            <a:spLocks noGrp="1"/>
          </p:cNvSpPr>
          <p:nvPr>
            <p:ph type="title"/>
          </p:nvPr>
        </p:nvSpPr>
        <p:spPr/>
        <p:txBody>
          <a:bodyPr/>
          <a:lstStyle/>
          <a:p>
            <a:pPr eaLnBrk="1" hangingPunct="1"/>
            <a:endParaRPr lang="zh-CN" altLang="zh-CN"/>
          </a:p>
        </p:txBody>
      </p:sp>
      <p:sp>
        <p:nvSpPr>
          <p:cNvPr id="16387" name="Rectangle 3">
            <a:extLst>
              <a:ext uri="{FF2B5EF4-FFF2-40B4-BE49-F238E27FC236}">
                <a16:creationId xmlns:a16="http://schemas.microsoft.com/office/drawing/2014/main" id="{E1E2BB67-5EC5-48C0-B2CD-B9FC32936E7C}"/>
              </a:ext>
            </a:extLst>
          </p:cNvPr>
          <p:cNvSpPr>
            <a:spLocks noGrp="1"/>
          </p:cNvSpPr>
          <p:nvPr>
            <p:ph idx="1"/>
          </p:nvPr>
        </p:nvSpPr>
        <p:spPr>
          <a:xfrm>
            <a:off x="-34925" y="1628775"/>
            <a:ext cx="8228013" cy="4527550"/>
          </a:xfrm>
        </p:spPr>
        <p:txBody>
          <a:bodyPr/>
          <a:lstStyle/>
          <a:p>
            <a:pPr eaLnBrk="1" hangingPunct="1">
              <a:buFontTx/>
              <a:buNone/>
            </a:pPr>
            <a:r>
              <a:rPr lang="zh-CN" altLang="en-US" dirty="0">
                <a:latin typeface="Arial Unicode MS" pitchFamily="34" charset="-122"/>
                <a:ea typeface="Arial Unicode MS" pitchFamily="34" charset="-122"/>
              </a:rPr>
              <a:t>2.</a:t>
            </a:r>
            <a:r>
              <a:rPr lang="en-US" altLang="zh-CN" dirty="0">
                <a:latin typeface="Arial Unicode MS" pitchFamily="34" charset="-122"/>
                <a:ea typeface="Arial Unicode MS" pitchFamily="34" charset="-122"/>
              </a:rPr>
              <a:t>Differences between </a:t>
            </a:r>
            <a:r>
              <a:rPr lang="zh-CN" altLang="en-US" dirty="0">
                <a:latin typeface="Arial Unicode MS" pitchFamily="34" charset="-122"/>
                <a:ea typeface="Arial Unicode MS" pitchFamily="34" charset="-122"/>
              </a:rPr>
              <a:t>investment banks </a:t>
            </a:r>
            <a:r>
              <a:rPr lang="en-US" altLang="zh-CN" dirty="0">
                <a:latin typeface="Arial Unicode MS" pitchFamily="34" charset="-122"/>
                <a:ea typeface="Arial Unicode MS" pitchFamily="34" charset="-122"/>
              </a:rPr>
              <a:t>and commercial banks</a:t>
            </a:r>
            <a:endParaRPr lang="zh-CN" altLang="en-US" dirty="0">
              <a:latin typeface="Arial Unicode MS" pitchFamily="34" charset="-122"/>
              <a:ea typeface="Arial Unicode MS" pitchFamily="34" charset="-122"/>
            </a:endParaRPr>
          </a:p>
          <a:p>
            <a:pPr eaLnBrk="1" hangingPunct="1">
              <a:buFontTx/>
              <a:buNone/>
            </a:pPr>
            <a:r>
              <a:rPr lang="zh-CN" altLang="en-US" dirty="0">
                <a:latin typeface="Arial Unicode MS" pitchFamily="34" charset="-122"/>
                <a:ea typeface="Arial Unicode MS" pitchFamily="34" charset="-122"/>
              </a:rPr>
              <a:t>   - </a:t>
            </a:r>
            <a:r>
              <a:rPr lang="en-US" altLang="zh-CN" dirty="0">
                <a:latin typeface="Arial Unicode MS" pitchFamily="34" charset="-122"/>
                <a:ea typeface="Arial Unicode MS" pitchFamily="34" charset="-122"/>
              </a:rPr>
              <a:t>Investment banks underwrite securities, drive mergers and acquisitions, etc.</a:t>
            </a:r>
          </a:p>
          <a:p>
            <a:pPr eaLnBrk="1" hangingPunct="1">
              <a:buFontTx/>
              <a:buNone/>
            </a:pPr>
            <a:r>
              <a:rPr lang="en-US" altLang="zh-CN" dirty="0">
                <a:latin typeface="Arial Unicode MS" pitchFamily="34" charset="-122"/>
                <a:ea typeface="Arial Unicode MS" pitchFamily="34" charset="-122"/>
              </a:rPr>
              <a:t>	- Commercial banks make loans to people and businesses, offer certificates of deposit, etc.</a:t>
            </a:r>
            <a:endParaRPr lang="zh-CN" altLang="en-US" dirty="0">
              <a:latin typeface="Arial Unicode MS" pitchFamily="34" charset="-122"/>
              <a:ea typeface="Arial Unicode MS"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168DD2B6-3F79-4DDC-923B-5DF89EC7D724}"/>
              </a:ext>
            </a:extLst>
          </p:cNvPr>
          <p:cNvSpPr>
            <a:spLocks noGrp="1"/>
          </p:cNvSpPr>
          <p:nvPr>
            <p:ph idx="1"/>
          </p:nvPr>
        </p:nvSpPr>
        <p:spPr>
          <a:xfrm>
            <a:off x="-34925" y="620713"/>
            <a:ext cx="8423275" cy="5721350"/>
          </a:xfrm>
        </p:spPr>
        <p:txBody>
          <a:bodyPr/>
          <a:lstStyle/>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accommodate----be acceptable to; make fit for; have room for</a:t>
            </a:r>
          </a:p>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e.g.This hotel can accommodate 250 guests.</a:t>
            </a:r>
          </a:p>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这家酒店可容纳250个客人。</a:t>
            </a:r>
          </a:p>
          <a:p>
            <a:pPr indent="-19050" eaLnBrk="1" hangingPunct="1">
              <a:lnSpc>
                <a:spcPct val="80000"/>
              </a:lnSpc>
              <a:buFontTx/>
              <a:buNone/>
            </a:pPr>
            <a:r>
              <a:rPr lang="en-US" altLang="zh-CN" dirty="0">
                <a:latin typeface="Arial Unicode MS" pitchFamily="34" charset="-122"/>
                <a:ea typeface="Arial Unicode MS" pitchFamily="34" charset="-122"/>
                <a:sym typeface="Arial Unicode MS" pitchFamily="34" charset="-122"/>
              </a:rPr>
              <a:t>H</a:t>
            </a:r>
            <a:r>
              <a:rPr lang="zh-CN" altLang="en-US" dirty="0">
                <a:latin typeface="Arial Unicode MS" pitchFamily="34" charset="-122"/>
                <a:ea typeface="Arial Unicode MS" pitchFamily="34" charset="-122"/>
                <a:sym typeface="Arial Unicode MS" pitchFamily="34" charset="-122"/>
              </a:rPr>
              <a:t>e tried to accommodate h</a:t>
            </a:r>
            <a:r>
              <a:rPr lang="en-US" altLang="zh-CN" dirty="0">
                <a:latin typeface="Arial Unicode MS" pitchFamily="34" charset="-122"/>
                <a:ea typeface="Arial Unicode MS" pitchFamily="34" charset="-122"/>
                <a:sym typeface="Arial Unicode MS" pitchFamily="34" charset="-122"/>
              </a:rPr>
              <a:t>is</a:t>
            </a:r>
            <a:r>
              <a:rPr lang="zh-CN" altLang="en-US" dirty="0">
                <a:latin typeface="Arial Unicode MS" pitchFamily="34" charset="-122"/>
                <a:ea typeface="Arial Unicode MS" pitchFamily="34" charset="-122"/>
                <a:sym typeface="Arial Unicode MS" pitchFamily="34" charset="-122"/>
              </a:rPr>
              <a:t> way of life to </a:t>
            </a:r>
            <a:r>
              <a:rPr lang="en-US" altLang="zh-CN" dirty="0">
                <a:latin typeface="Arial Unicode MS" pitchFamily="34" charset="-122"/>
                <a:ea typeface="Arial Unicode MS" pitchFamily="34" charset="-122"/>
                <a:sym typeface="Arial Unicode MS" pitchFamily="34" charset="-122"/>
              </a:rPr>
              <a:t>the new environment</a:t>
            </a:r>
            <a:r>
              <a:rPr lang="zh-CN" altLang="en-US" dirty="0">
                <a:latin typeface="Arial Unicode MS" pitchFamily="34" charset="-122"/>
                <a:ea typeface="Arial Unicode MS" pitchFamily="34" charset="-122"/>
                <a:sym typeface="Arial Unicode MS" pitchFamily="34" charset="-122"/>
              </a:rPr>
              <a:t>.</a:t>
            </a:r>
          </a:p>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他试图使自己的生活方式与新环境相适应。</a:t>
            </a:r>
          </a:p>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Such a process can also b</a:t>
            </a:r>
            <a:r>
              <a:rPr lang="en-US" altLang="zh-CN" dirty="0">
                <a:latin typeface="Arial Unicode MS" pitchFamily="34" charset="-122"/>
                <a:ea typeface="Arial Unicode MS" pitchFamily="34" charset="-122"/>
                <a:sym typeface="Arial Unicode MS" pitchFamily="34" charset="-122"/>
              </a:rPr>
              <a:t>e</a:t>
            </a:r>
            <a:r>
              <a:rPr lang="zh-CN" altLang="en-US" dirty="0">
                <a:latin typeface="Arial Unicode MS" pitchFamily="34" charset="-122"/>
                <a:ea typeface="Arial Unicode MS" pitchFamily="34" charset="-122"/>
                <a:sym typeface="Arial Unicode MS" pitchFamily="34" charset="-122"/>
              </a:rPr>
              <a:t> accommodated.</a:t>
            </a:r>
          </a:p>
          <a:p>
            <a:pPr indent="-19050"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这样一个过程也可以被采用。</a:t>
            </a:r>
          </a:p>
          <a:p>
            <a:pPr indent="-19050" eaLnBrk="1" hangingPunct="1">
              <a:lnSpc>
                <a:spcPct val="80000"/>
              </a:lnSpc>
              <a:buFontTx/>
              <a:buNone/>
            </a:pP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A4B5A1A-2CD9-4624-AE78-B6C79359C150}"/>
              </a:ext>
            </a:extLst>
          </p:cNvPr>
          <p:cNvSpPr>
            <a:spLocks noGrp="1"/>
          </p:cNvSpPr>
          <p:nvPr>
            <p:ph idx="1"/>
          </p:nvPr>
        </p:nvSpPr>
        <p:spPr>
          <a:xfrm>
            <a:off x="36513" y="476250"/>
            <a:ext cx="7775575" cy="5721350"/>
          </a:xfrm>
        </p:spPr>
        <p:txBody>
          <a:bodyPr/>
          <a:lstStyle/>
          <a:p>
            <a:pPr eaLnBrk="1" hangingPunct="1">
              <a:lnSpc>
                <a:spcPct val="90000"/>
              </a:lnSpc>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10</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Unless the company is very well known, such attempts are less than successful.</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   除非发行公司很知名，否则这种努力往往是白费力气的。</a:t>
            </a:r>
          </a:p>
          <a:p>
            <a:pPr eaLnBrk="1" hangingPunct="1">
              <a:lnSpc>
                <a:spcPct val="90000"/>
              </a:lnSpc>
              <a:buFontTx/>
              <a:buNone/>
            </a:pPr>
            <a:endParaRPr lang="en-US" altLang="zh-CN" dirty="0">
              <a:latin typeface="Arial Unicode MS" pitchFamily="34" charset="-122"/>
              <a:ea typeface="Arial Unicode MS" pitchFamily="34" charset="-122"/>
              <a:sym typeface="Arial Unicode MS" pitchFamily="34" charset="-122"/>
            </a:endParaRP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on occasion----from time to time;at times;</a:t>
            </a:r>
            <a:endParaRPr lang="en-US" altLang="zh-CN" dirty="0">
              <a:latin typeface="Arial Unicode MS" pitchFamily="34" charset="-122"/>
              <a:ea typeface="Arial Unicode MS" pitchFamily="34" charset="-122"/>
              <a:sym typeface="Arial Unicode MS" pitchFamily="34" charset="-122"/>
            </a:endParaRP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on rare occasions----rarely</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e.g.Mike and I also spoke on occasion and were on friendly terms.</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   我有时也和麦克聊聊，保持着友好的关系。</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DBA26BE7-33FE-461D-AA1C-CEF184ED7183}"/>
              </a:ext>
            </a:extLst>
          </p:cNvPr>
          <p:cNvSpPr>
            <a:spLocks noGrp="1"/>
          </p:cNvSpPr>
          <p:nvPr>
            <p:ph idx="1"/>
          </p:nvPr>
        </p:nvSpPr>
        <p:spPr>
          <a:xfrm>
            <a:off x="179388" y="333375"/>
            <a:ext cx="7788275" cy="5864225"/>
          </a:xfrm>
        </p:spPr>
        <p:txBody>
          <a:bodyPr/>
          <a:lstStyle/>
          <a:p>
            <a:pPr eaLnBrk="1" hangingPunct="1">
              <a:lnSpc>
                <a:spcPct val="80000"/>
              </a:lnSpc>
              <a:buFontTx/>
              <a:buNone/>
            </a:pPr>
            <a:r>
              <a:rPr lang="en-US" altLang="zh-CN" sz="3000" b="1" dirty="0">
                <a:latin typeface="Arial Unicode MS" pitchFamily="34" charset="-122"/>
                <a:ea typeface="Arial Unicode MS" pitchFamily="34" charset="-122"/>
                <a:sym typeface="Arial Unicode MS" pitchFamily="34" charset="-122"/>
              </a:rPr>
              <a:t>Paragraph</a:t>
            </a:r>
            <a:r>
              <a:rPr lang="zh-CN" altLang="en-US" sz="3000" b="1" dirty="0">
                <a:latin typeface="Arial Unicode MS" pitchFamily="34" charset="-122"/>
                <a:ea typeface="Arial Unicode MS" pitchFamily="34" charset="-122"/>
                <a:sym typeface="Arial Unicode MS" pitchFamily="34" charset="-122"/>
              </a:rPr>
              <a:t> 11 and 12</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engage in----take part in;operate</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e.g.I don't engage myself in such affairs.</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 我不参与这种事情。</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 He is engaged in writing a novel recently.</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 近期他正忙于创作一本小说。</a:t>
            </a:r>
            <a:endParaRPr lang="en-US" altLang="zh-CN" sz="3000" dirty="0">
              <a:latin typeface="Arial Unicode MS" pitchFamily="34" charset="-122"/>
              <a:ea typeface="Arial Unicode MS" pitchFamily="34" charset="-122"/>
              <a:sym typeface="Arial Unicode MS" pitchFamily="34" charset="-122"/>
            </a:endParaRPr>
          </a:p>
          <a:p>
            <a:pPr eaLnBrk="1" hangingPunct="1">
              <a:lnSpc>
                <a:spcPct val="80000"/>
              </a:lnSpc>
              <a:buFontTx/>
              <a:buNone/>
            </a:pPr>
            <a:endParaRPr lang="zh-CN" altLang="en-US" sz="3000" dirty="0">
              <a:latin typeface="Arial Unicode MS" pitchFamily="34" charset="-122"/>
              <a:ea typeface="Arial Unicode MS" pitchFamily="34" charset="-122"/>
              <a:sym typeface="Arial Unicode MS" pitchFamily="34" charset="-122"/>
            </a:endParaRP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hedge----avoid fulfilling;minimize risk</a:t>
            </a:r>
          </a:p>
          <a:p>
            <a:pPr eaLnBrk="1" hangingPunct="1">
              <a:lnSpc>
                <a:spcPct val="80000"/>
              </a:lnSpc>
              <a:buFontTx/>
              <a:buNone/>
            </a:pPr>
            <a:r>
              <a:rPr lang="zh-CN" altLang="en-US" sz="3000" dirty="0">
                <a:latin typeface="Arial Unicode MS" pitchFamily="34" charset="-122"/>
                <a:ea typeface="Arial Unicode MS" pitchFamily="34" charset="-122"/>
                <a:sym typeface="Arial Unicode MS" pitchFamily="34" charset="-122"/>
              </a:rPr>
              <a:t>e.g.</a:t>
            </a:r>
            <a:r>
              <a:rPr lang="en-US" altLang="zh-CN" sz="3000" dirty="0">
                <a:latin typeface="Arial Unicode MS" pitchFamily="34" charset="-122"/>
                <a:ea typeface="Arial Unicode MS" pitchFamily="34" charset="-122"/>
                <a:sym typeface="Arial Unicode MS" pitchFamily="34" charset="-122"/>
              </a:rPr>
              <a:t> Firms that have recurrent exposure can usually hedge their exchange risk with swaps.</a:t>
            </a:r>
          </a:p>
          <a:p>
            <a:pPr eaLnBrk="1" hangingPunct="1">
              <a:lnSpc>
                <a:spcPct val="80000"/>
              </a:lnSpc>
              <a:buFontTx/>
              <a:buNone/>
            </a:pPr>
            <a:r>
              <a:rPr lang="en-US" altLang="zh-CN" sz="3000" dirty="0">
                <a:latin typeface="Arial Unicode MS" pitchFamily="34" charset="-122"/>
                <a:ea typeface="Arial Unicode MS" pitchFamily="34" charset="-122"/>
                <a:sym typeface="Arial Unicode MS" pitchFamily="34" charset="-122"/>
              </a:rPr>
              <a:t>	</a:t>
            </a:r>
            <a:r>
              <a:rPr lang="zh-CN" altLang="en-US" sz="3000" dirty="0">
                <a:latin typeface="Arial Unicode MS" pitchFamily="34" charset="-122"/>
                <a:ea typeface="Arial Unicode MS" pitchFamily="34" charset="-122"/>
                <a:sym typeface="Arial Unicode MS" pitchFamily="34" charset="-122"/>
              </a:rPr>
              <a:t>存在重复外汇风险暴露的公司通常可用掉期交易避险。</a:t>
            </a:r>
            <a:endParaRPr lang="zh-CN" altLang="en-US" sz="2800" dirty="0">
              <a:latin typeface="Arial Unicode MS" pitchFamily="34" charset="-122"/>
              <a:ea typeface="Arial Unicode MS" pitchFamily="34" charset="-122"/>
              <a:sym typeface="Arial Unicode MS" pitchFamily="34" charset="-122"/>
            </a:endParaRPr>
          </a:p>
          <a:p>
            <a:pPr eaLnBrk="1" hangingPunct="1">
              <a:lnSpc>
                <a:spcPct val="80000"/>
              </a:lnSpc>
              <a:buFontTx/>
              <a:buNone/>
            </a:pPr>
            <a:endParaRPr lang="zh-CN" altLang="en-US" sz="2800"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017B4E4F-66C5-499A-B878-73DE5BF73FCF}"/>
              </a:ext>
            </a:extLst>
          </p:cNvPr>
          <p:cNvSpPr>
            <a:spLocks noGrp="1"/>
          </p:cNvSpPr>
          <p:nvPr>
            <p:ph idx="1"/>
          </p:nvPr>
        </p:nvSpPr>
        <p:spPr>
          <a:xfrm>
            <a:off x="179388" y="476250"/>
            <a:ext cx="7775575" cy="57213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13</a:t>
            </a:r>
          </a:p>
          <a:p>
            <a:pPr eaLnBrk="1" hangingPunct="1">
              <a:buFontTx/>
              <a:buNone/>
            </a:pPr>
            <a:r>
              <a:rPr lang="zh-CN" altLang="en-US" dirty="0">
                <a:latin typeface="Arial Unicode MS" pitchFamily="34" charset="-122"/>
                <a:ea typeface="Arial Unicode MS" pitchFamily="34" charset="-122"/>
                <a:sym typeface="Arial Unicode MS" pitchFamily="34" charset="-122"/>
              </a:rPr>
              <a:t>complement----(something added to) complete or make perfect</a:t>
            </a:r>
          </a:p>
          <a:p>
            <a:pPr eaLnBrk="1" hangingPunct="1">
              <a:buFontTx/>
              <a:buNone/>
            </a:pPr>
            <a:r>
              <a:rPr lang="zh-CN" altLang="en-US" dirty="0">
                <a:latin typeface="Arial Unicode MS" pitchFamily="34" charset="-122"/>
                <a:ea typeface="Arial Unicode MS" pitchFamily="34" charset="-122"/>
                <a:sym typeface="Arial Unicode MS" pitchFamily="34" charset="-122"/>
              </a:rPr>
              <a:t>e.g.The green wallpaper is the perfect complement to the old pine of the dresser.</a:t>
            </a:r>
          </a:p>
          <a:p>
            <a:pPr eaLnBrk="1" hangingPunct="1">
              <a:buFontTx/>
              <a:buNone/>
            </a:pPr>
            <a:r>
              <a:rPr lang="zh-CN" altLang="en-US" dirty="0">
                <a:latin typeface="Arial Unicode MS" pitchFamily="34" charset="-122"/>
                <a:ea typeface="Arial Unicode MS" pitchFamily="34" charset="-122"/>
                <a:sym typeface="Arial Unicode MS" pitchFamily="34" charset="-122"/>
              </a:rPr>
              <a:t>   绿色墙纸是旧松木梳妆台的完美陪衬。</a:t>
            </a:r>
          </a:p>
          <a:p>
            <a:pPr eaLnBrk="1" hangingPunct="1">
              <a:buFontTx/>
              <a:buNone/>
            </a:pPr>
            <a:endParaRPr lang="zh-CN" altLang="en-US"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4F0E3D0D-23B5-4C13-A302-A63CE4FA522A}"/>
              </a:ext>
            </a:extLst>
          </p:cNvPr>
          <p:cNvSpPr>
            <a:spLocks noGrp="1"/>
          </p:cNvSpPr>
          <p:nvPr>
            <p:ph idx="1"/>
          </p:nvPr>
        </p:nvSpPr>
        <p:spPr>
          <a:xfrm>
            <a:off x="107950" y="836613"/>
            <a:ext cx="7993063" cy="57213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14</a:t>
            </a:r>
          </a:p>
          <a:p>
            <a:pPr eaLnBrk="1" hangingPunct="1">
              <a:buFontTx/>
              <a:buNone/>
            </a:pPr>
            <a:r>
              <a:rPr lang="zh-CN" altLang="en-US" dirty="0">
                <a:latin typeface="Arial Unicode MS" pitchFamily="34" charset="-122"/>
                <a:ea typeface="Arial Unicode MS" pitchFamily="34" charset="-122"/>
                <a:sym typeface="Arial Unicode MS" pitchFamily="34" charset="-122"/>
              </a:rPr>
              <a:t> As a specialized area within investment banking, financial advising is somewhat nebulous and can vary in degrees. </a:t>
            </a:r>
          </a:p>
          <a:p>
            <a:pPr eaLnBrk="1" hangingPunct="1">
              <a:buFontTx/>
              <a:buNone/>
            </a:pPr>
            <a:r>
              <a:rPr lang="zh-CN" altLang="en-US" dirty="0">
                <a:latin typeface="Arial Unicode MS" pitchFamily="34" charset="-122"/>
                <a:ea typeface="Arial Unicode MS" pitchFamily="34" charset="-122"/>
                <a:sym typeface="Arial Unicode MS" pitchFamily="34" charset="-122"/>
              </a:rPr>
              <a:t>   作为投资银行中的一个专门领域，金融咨询的定义比较模糊，其深度和广度也可能有所不同。</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C1DF9553-BB05-4690-88FC-0AD31DA3249B}"/>
              </a:ext>
            </a:extLst>
          </p:cNvPr>
          <p:cNvSpPr>
            <a:spLocks noGrp="1"/>
          </p:cNvSpPr>
          <p:nvPr>
            <p:ph idx="1"/>
          </p:nvPr>
        </p:nvSpPr>
        <p:spPr>
          <a:xfrm>
            <a:off x="36513" y="404813"/>
            <a:ext cx="7859712" cy="5721350"/>
          </a:xfrm>
        </p:spPr>
        <p:txBody>
          <a:bodyPr/>
          <a:lstStyle/>
          <a:p>
            <a:pPr eaLnBrk="1" hangingPunct="1">
              <a:lnSpc>
                <a:spcPct val="80000"/>
              </a:lnSpc>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15</a:t>
            </a: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   Mergers and acquisitions simply mean that one company would attempt to take over another by gaining enough of its common stock for control.</a:t>
            </a:r>
            <a:endParaRPr lang="en-US" altLang="zh-CN" dirty="0">
              <a:latin typeface="Arial Unicode MS" pitchFamily="34" charset="-122"/>
              <a:ea typeface="Arial Unicode MS" pitchFamily="34" charset="-122"/>
              <a:sym typeface="Arial Unicode MS" pitchFamily="34" charset="-122"/>
            </a:endParaRPr>
          </a:p>
          <a:p>
            <a:pPr eaLnBrk="1" hangingPunct="1">
              <a:lnSpc>
                <a:spcPct val="80000"/>
              </a:lnSpc>
              <a:buFontTx/>
              <a:buNone/>
            </a:pPr>
            <a:r>
              <a:rPr lang="en-US" altLang="zh-CN" dirty="0">
                <a:latin typeface="Arial Unicode MS" pitchFamily="34" charset="-122"/>
                <a:ea typeface="Arial Unicode MS" pitchFamily="34" charset="-122"/>
                <a:sym typeface="Arial Unicode MS" pitchFamily="34" charset="-122"/>
              </a:rPr>
              <a:t>   </a:t>
            </a:r>
            <a:r>
              <a:rPr lang="zh-CN" altLang="en-US" dirty="0">
                <a:latin typeface="Arial Unicode MS" pitchFamily="34" charset="-122"/>
                <a:ea typeface="Arial Unicode MS" pitchFamily="34" charset="-122"/>
                <a:sym typeface="Arial Unicode MS" pitchFamily="34" charset="-122"/>
              </a:rPr>
              <a:t>简单来说，兼并与收购是指一家公司通过获取另一家公司足够的普通股股份以获得对其的控制权。</a:t>
            </a:r>
          </a:p>
          <a:p>
            <a:pPr eaLnBrk="1" hangingPunct="1">
              <a:lnSpc>
                <a:spcPct val="80000"/>
              </a:lnSpc>
              <a:buFontTx/>
              <a:buNone/>
            </a:pPr>
            <a:endParaRPr lang="en-US" altLang="zh-CN" dirty="0">
              <a:latin typeface="Arial Unicode MS" pitchFamily="34" charset="-122"/>
              <a:ea typeface="Arial Unicode MS" pitchFamily="34" charset="-122"/>
              <a:sym typeface="Arial Unicode MS" pitchFamily="34" charset="-122"/>
            </a:endParaRP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take over----take charge of; replace</a:t>
            </a: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e.g.I'm going to take over the company one day.</a:t>
            </a: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   我总有一天会接管这家公司。</a:t>
            </a:r>
          </a:p>
          <a:p>
            <a:pPr eaLnBrk="1" hangingPunct="1">
              <a:lnSpc>
                <a:spcPct val="80000"/>
              </a:lnSpc>
              <a:buFontTx/>
              <a:buNone/>
            </a:pPr>
            <a:endParaRPr lang="zh-CN" altLang="en-US"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1E2C8880-7DC9-4B08-AAA1-79929904E7BE}"/>
              </a:ext>
            </a:extLst>
          </p:cNvPr>
          <p:cNvSpPr>
            <a:spLocks noGrp="1"/>
          </p:cNvSpPr>
          <p:nvPr>
            <p:ph idx="1"/>
          </p:nvPr>
        </p:nvSpPr>
        <p:spPr>
          <a:xfrm>
            <a:off x="107950" y="260350"/>
            <a:ext cx="8137525" cy="5759450"/>
          </a:xfrm>
        </p:spPr>
        <p:txBody>
          <a:bodyPr/>
          <a:lstStyle/>
          <a:p>
            <a:pPr eaLnBrk="1" hangingPunct="1">
              <a:buFontTx/>
              <a:buNone/>
            </a:pPr>
            <a:r>
              <a:rPr lang="en-US" altLang="zh-CN" sz="3000" b="1" dirty="0">
                <a:latin typeface="Arial Unicode MS" pitchFamily="34" charset="-122"/>
                <a:ea typeface="Arial Unicode MS" pitchFamily="34" charset="-122"/>
                <a:sym typeface="Arial Unicode MS" pitchFamily="34" charset="-122"/>
              </a:rPr>
              <a:t>Paragraph</a:t>
            </a:r>
            <a:r>
              <a:rPr lang="zh-CN" altLang="en-US" sz="3000" b="1" dirty="0">
                <a:latin typeface="Arial Unicode MS" pitchFamily="34" charset="-122"/>
                <a:ea typeface="Arial Unicode MS" pitchFamily="34" charset="-122"/>
                <a:sym typeface="Arial Unicode MS" pitchFamily="34" charset="-122"/>
              </a:rPr>
              <a:t> 16</a:t>
            </a:r>
          </a:p>
          <a:p>
            <a:pPr eaLnBrk="1" hangingPunct="1">
              <a:buFontTx/>
              <a:buNone/>
            </a:pPr>
            <a:r>
              <a:rPr lang="zh-CN" altLang="en-US" sz="3000" dirty="0">
                <a:latin typeface="Arial Unicode MS" pitchFamily="34" charset="-122"/>
                <a:ea typeface="Arial Unicode MS" pitchFamily="34" charset="-122"/>
                <a:sym typeface="Arial Unicode MS" pitchFamily="34" charset="-122"/>
              </a:rPr>
              <a:t>duplication---copy; repeat;reproduction</a:t>
            </a:r>
          </a:p>
          <a:p>
            <a:pPr eaLnBrk="1" hangingPunct="1">
              <a:buFontTx/>
              <a:buNone/>
            </a:pPr>
            <a:r>
              <a:rPr lang="zh-CN" altLang="en-US" sz="3000" dirty="0">
                <a:latin typeface="Arial Unicode MS" pitchFamily="34" charset="-122"/>
                <a:ea typeface="Arial Unicode MS" pitchFamily="34" charset="-122"/>
                <a:sym typeface="Arial Unicode MS" pitchFamily="34" charset="-122"/>
              </a:rPr>
              <a:t>e.g.This can reduce the duplication of investment, time, and labor.</a:t>
            </a:r>
          </a:p>
          <a:p>
            <a:pPr eaLnBrk="1" hangingPunct="1">
              <a:buFontTx/>
              <a:buNone/>
            </a:pPr>
            <a:r>
              <a:rPr lang="zh-CN" altLang="en-US" sz="3000" dirty="0">
                <a:latin typeface="Arial Unicode MS" pitchFamily="34" charset="-122"/>
                <a:ea typeface="Arial Unicode MS" pitchFamily="34" charset="-122"/>
                <a:sym typeface="Arial Unicode MS" pitchFamily="34" charset="-122"/>
              </a:rPr>
              <a:t>   这能减少资金、时间和劳力的重复投入。</a:t>
            </a:r>
          </a:p>
          <a:p>
            <a:pPr eaLnBrk="1" hangingPunct="1">
              <a:buFontTx/>
              <a:buNone/>
            </a:pPr>
            <a:r>
              <a:rPr lang="zh-CN" altLang="en-US" sz="3000" dirty="0">
                <a:latin typeface="Arial Unicode MS" pitchFamily="34" charset="-122"/>
                <a:ea typeface="Arial Unicode MS" pitchFamily="34" charset="-122"/>
                <a:sym typeface="Arial Unicode MS" pitchFamily="34" charset="-122"/>
              </a:rPr>
              <a:t>synergy----the working together of two things to produce an effect greater than the sum of their individual effects</a:t>
            </a:r>
          </a:p>
          <a:p>
            <a:pPr eaLnBrk="1" hangingPunct="1">
              <a:buFontTx/>
              <a:buNone/>
            </a:pPr>
            <a:r>
              <a:rPr lang="zh-CN" altLang="en-US" sz="3000" dirty="0">
                <a:latin typeface="Arial Unicode MS" pitchFamily="34" charset="-122"/>
                <a:ea typeface="Arial Unicode MS" pitchFamily="34" charset="-122"/>
                <a:sym typeface="Arial Unicode MS" pitchFamily="34" charset="-122"/>
              </a:rPr>
              <a:t>e.g.There's quite obviously a lot of synergy between the two companies.</a:t>
            </a:r>
          </a:p>
          <a:p>
            <a:pPr eaLnBrk="1" hangingPunct="1">
              <a:buFontTx/>
              <a:buNone/>
            </a:pPr>
            <a:r>
              <a:rPr lang="zh-CN" altLang="en-US" sz="3000" dirty="0">
                <a:latin typeface="Arial Unicode MS" pitchFamily="34" charset="-122"/>
                <a:ea typeface="Arial Unicode MS" pitchFamily="34" charset="-122"/>
                <a:sym typeface="Arial Unicode MS" pitchFamily="34" charset="-122"/>
              </a:rPr>
              <a:t>   这两家公司合作显然能产生许多协同效应。</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127E74F4-9F3A-4144-AD82-D5F737E87BED}"/>
              </a:ext>
            </a:extLst>
          </p:cNvPr>
          <p:cNvSpPr>
            <a:spLocks noGrp="1"/>
          </p:cNvSpPr>
          <p:nvPr>
            <p:ph idx="1"/>
          </p:nvPr>
        </p:nvSpPr>
        <p:spPr>
          <a:xfrm>
            <a:off x="252413" y="404813"/>
            <a:ext cx="8229600" cy="5649912"/>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17</a:t>
            </a:r>
          </a:p>
          <a:p>
            <a:pPr eaLnBrk="1" hangingPunct="1">
              <a:buFontTx/>
              <a:buNone/>
            </a:pPr>
            <a:r>
              <a:rPr lang="zh-CN" altLang="en-US" dirty="0">
                <a:latin typeface="Arial Unicode MS" pitchFamily="34" charset="-122"/>
                <a:ea typeface="Arial Unicode MS" pitchFamily="34" charset="-122"/>
                <a:sym typeface="Arial Unicode MS" pitchFamily="34" charset="-122"/>
              </a:rPr>
              <a:t>tender for----bid for a project</a:t>
            </a:r>
          </a:p>
          <a:p>
            <a:pPr eaLnBrk="1" hangingPunct="1">
              <a:buFontTx/>
              <a:buNone/>
            </a:pPr>
            <a:r>
              <a:rPr lang="zh-CN" altLang="en-US" dirty="0">
                <a:latin typeface="Arial Unicode MS" pitchFamily="34" charset="-122"/>
                <a:ea typeface="Arial Unicode MS" pitchFamily="34" charset="-122"/>
                <a:sym typeface="Arial Unicode MS" pitchFamily="34" charset="-122"/>
              </a:rPr>
              <a:t>e.g.Are you interested in our invitation to tender for oil exploitation?</a:t>
            </a:r>
          </a:p>
          <a:p>
            <a:pPr eaLnBrk="1" hangingPunct="1">
              <a:buFontTx/>
              <a:buNone/>
            </a:pPr>
            <a:r>
              <a:rPr lang="zh-CN" altLang="en-US" dirty="0">
                <a:latin typeface="Arial Unicode MS" pitchFamily="34" charset="-122"/>
                <a:ea typeface="Arial Unicode MS" pitchFamily="34" charset="-122"/>
                <a:sym typeface="Arial Unicode MS" pitchFamily="34" charset="-122"/>
              </a:rPr>
              <a:t>   贵公司对我方石油开发的招标感兴趣吗?</a:t>
            </a:r>
          </a:p>
          <a:p>
            <a:pPr eaLnBrk="1" hangingPunct="1">
              <a:buFontTx/>
              <a:buNone/>
            </a:pPr>
            <a:r>
              <a:rPr lang="zh-CN" altLang="en-US" dirty="0">
                <a:latin typeface="Arial Unicode MS" pitchFamily="34" charset="-122"/>
                <a:ea typeface="Arial Unicode MS" pitchFamily="34" charset="-122"/>
                <a:sym typeface="Arial Unicode MS" pitchFamily="34" charset="-122"/>
              </a:rPr>
              <a:t>be referred to as----be known as</a:t>
            </a:r>
          </a:p>
          <a:p>
            <a:pPr eaLnBrk="1" hangingPunct="1">
              <a:buFontTx/>
              <a:buNone/>
            </a:pPr>
            <a:r>
              <a:rPr lang="zh-CN" altLang="en-US" dirty="0">
                <a:latin typeface="Arial Unicode MS" pitchFamily="34" charset="-122"/>
                <a:ea typeface="Arial Unicode MS" pitchFamily="34" charset="-122"/>
                <a:sym typeface="Arial Unicode MS" pitchFamily="34" charset="-122"/>
              </a:rPr>
              <a:t>e.g.This type of privatization is referred to as a management buyout.</a:t>
            </a:r>
          </a:p>
          <a:p>
            <a:pPr eaLnBrk="1" hangingPunct="1">
              <a:buFontTx/>
              <a:buNone/>
            </a:pPr>
            <a:r>
              <a:rPr lang="zh-CN" altLang="en-US" dirty="0">
                <a:latin typeface="Arial Unicode MS" pitchFamily="34" charset="-122"/>
                <a:ea typeface="Arial Unicode MS" pitchFamily="34" charset="-122"/>
                <a:sym typeface="Arial Unicode MS" pitchFamily="34" charset="-122"/>
              </a:rPr>
              <a:t>   这种类型的私有化被称为管理层收购。</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86428CB3-5309-4575-BE8F-2F77339D0D9D}"/>
              </a:ext>
            </a:extLst>
          </p:cNvPr>
          <p:cNvSpPr>
            <a:spLocks noGrp="1"/>
          </p:cNvSpPr>
          <p:nvPr>
            <p:ph idx="1"/>
          </p:nvPr>
        </p:nvSpPr>
        <p:spPr>
          <a:xfrm>
            <a:off x="252413" y="404813"/>
            <a:ext cx="8229600" cy="57213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18</a:t>
            </a:r>
          </a:p>
          <a:p>
            <a:pPr eaLnBrk="1" hangingPunct="1">
              <a:buFontTx/>
              <a:buNone/>
            </a:pPr>
            <a:r>
              <a:rPr lang="zh-CN" altLang="en-US" dirty="0">
                <a:latin typeface="Arial Unicode MS" pitchFamily="34" charset="-122"/>
                <a:ea typeface="Arial Unicode MS" pitchFamily="34" charset="-122"/>
                <a:sym typeface="Arial Unicode MS" pitchFamily="34" charset="-122"/>
              </a:rPr>
              <a:t>dissuade...from doing----persuade sb not to do</a:t>
            </a:r>
          </a:p>
          <a:p>
            <a:pPr eaLnBrk="1" hangingPunct="1">
              <a:buFontTx/>
              <a:buNone/>
            </a:pPr>
            <a:r>
              <a:rPr lang="zh-CN" altLang="en-US" dirty="0">
                <a:latin typeface="Arial Unicode MS" pitchFamily="34" charset="-122"/>
                <a:ea typeface="Arial Unicode MS" pitchFamily="34" charset="-122"/>
                <a:sym typeface="Arial Unicode MS" pitchFamily="34" charset="-122"/>
              </a:rPr>
              <a:t>e.g.Doctors ha</a:t>
            </a:r>
            <a:r>
              <a:rPr lang="en-US" altLang="zh-CN" dirty="0" err="1">
                <a:latin typeface="Arial Unicode MS" pitchFamily="34" charset="-122"/>
                <a:ea typeface="Arial Unicode MS" pitchFamily="34" charset="-122"/>
                <a:sym typeface="Arial Unicode MS" pitchFamily="34" charset="-122"/>
              </a:rPr>
              <a:t>ve</a:t>
            </a:r>
            <a:r>
              <a:rPr lang="en-US" altLang="zh-CN" dirty="0">
                <a:latin typeface="Arial Unicode MS" pitchFamily="34" charset="-122"/>
                <a:ea typeface="Arial Unicode MS" pitchFamily="34" charset="-122"/>
                <a:sym typeface="Arial Unicode MS" pitchFamily="34" charset="-122"/>
              </a:rPr>
              <a:t> </a:t>
            </a:r>
            <a:r>
              <a:rPr lang="zh-CN" altLang="en-US" dirty="0">
                <a:latin typeface="Arial Unicode MS" pitchFamily="34" charset="-122"/>
                <a:ea typeface="Arial Unicode MS" pitchFamily="34" charset="-122"/>
                <a:sym typeface="Arial Unicode MS" pitchFamily="34" charset="-122"/>
              </a:rPr>
              <a:t>tried to dissuade patients from smoking.</a:t>
            </a:r>
          </a:p>
          <a:p>
            <a:pPr eaLnBrk="1" hangingPunct="1">
              <a:buFontTx/>
              <a:buNone/>
            </a:pPr>
            <a:r>
              <a:rPr lang="zh-CN" altLang="en-US" dirty="0">
                <a:latin typeface="Arial Unicode MS" pitchFamily="34" charset="-122"/>
                <a:ea typeface="Arial Unicode MS" pitchFamily="34" charset="-122"/>
                <a:sym typeface="Arial Unicode MS" pitchFamily="34" charset="-122"/>
              </a:rPr>
              <a:t>   医生试图说服病人不要抽烟。</a:t>
            </a:r>
          </a:p>
          <a:p>
            <a:pPr eaLnBrk="1" hangingPunct="1">
              <a:buFontTx/>
              <a:buNone/>
            </a:pPr>
            <a:endParaRPr lang="en-US" altLang="zh-CN" dirty="0">
              <a:latin typeface="Arial Unicode MS" pitchFamily="34" charset="-122"/>
              <a:ea typeface="Arial Unicode MS" pitchFamily="34" charset="-122"/>
              <a:sym typeface="Arial Unicode MS" pitchFamily="34" charset="-122"/>
            </a:endParaRPr>
          </a:p>
          <a:p>
            <a:pPr eaLnBrk="1" hangingPunct="1">
              <a:buFontTx/>
              <a:buNone/>
            </a:pPr>
            <a:r>
              <a:rPr lang="zh-CN" altLang="en-US" dirty="0">
                <a:latin typeface="Arial Unicode MS" pitchFamily="34" charset="-122"/>
                <a:ea typeface="Arial Unicode MS" pitchFamily="34" charset="-122"/>
                <a:sym typeface="Arial Unicode MS" pitchFamily="34" charset="-122"/>
              </a:rPr>
              <a:t>   But it should not be assumed that all hostile bids will be successful.</a:t>
            </a:r>
          </a:p>
          <a:p>
            <a:pPr eaLnBrk="1" hangingPunct="1">
              <a:buFontTx/>
              <a:buNone/>
            </a:pPr>
            <a:r>
              <a:rPr lang="zh-CN" altLang="en-US" dirty="0">
                <a:latin typeface="Arial Unicode MS" pitchFamily="34" charset="-122"/>
                <a:ea typeface="Arial Unicode MS" pitchFamily="34" charset="-122"/>
                <a:sym typeface="Arial Unicode MS" pitchFamily="34" charset="-122"/>
              </a:rPr>
              <a:t>   但是，并非所有的恶意出价都会成功。</a:t>
            </a:r>
          </a:p>
          <a:p>
            <a:pPr eaLnBrk="1" hangingPunct="1">
              <a:buFontTx/>
              <a:buNone/>
            </a:pPr>
            <a:r>
              <a:rPr lang="zh-CN" altLang="en-US" dirty="0">
                <a:latin typeface="Arial Unicode MS" pitchFamily="34" charset="-122"/>
                <a:ea typeface="Arial Unicode MS" pitchFamily="34" charset="-122"/>
                <a:sym typeface="Arial Unicode MS" pitchFamily="34" charset="-122"/>
              </a:rPr>
              <a:t>   be assumed to be 被假设/认为是</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82AC37EB-429C-4DE3-9A28-C20A03E8AEEB}"/>
              </a:ext>
            </a:extLst>
          </p:cNvPr>
          <p:cNvSpPr>
            <a:spLocks noGrp="1"/>
          </p:cNvSpPr>
          <p:nvPr>
            <p:ph idx="1"/>
          </p:nvPr>
        </p:nvSpPr>
        <p:spPr>
          <a:xfrm>
            <a:off x="323646" y="404748"/>
            <a:ext cx="7559675" cy="5792788"/>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19</a:t>
            </a:r>
          </a:p>
          <a:p>
            <a:pPr eaLnBrk="1" hangingPunct="1">
              <a:buFontTx/>
              <a:buNone/>
            </a:pPr>
            <a:r>
              <a:rPr lang="zh-CN" altLang="en-US" dirty="0">
                <a:latin typeface="Arial Unicode MS" pitchFamily="34" charset="-122"/>
                <a:ea typeface="Arial Unicode MS" pitchFamily="34" charset="-122"/>
                <a:sym typeface="Arial Unicode MS" pitchFamily="34" charset="-122"/>
              </a:rPr>
              <a:t>   The deals included in the general category of financial advising go far beyond merger and acquisition. </a:t>
            </a:r>
          </a:p>
          <a:p>
            <a:pPr eaLnBrk="1" hangingPunct="1">
              <a:buFontTx/>
              <a:buNone/>
            </a:pPr>
            <a:r>
              <a:rPr lang="zh-CN" altLang="en-US" dirty="0">
                <a:latin typeface="Arial Unicode MS" pitchFamily="34" charset="-122"/>
                <a:ea typeface="Arial Unicode MS" pitchFamily="34" charset="-122"/>
                <a:sym typeface="Arial Unicode MS" pitchFamily="34" charset="-122"/>
              </a:rPr>
              <a:t>   广义金融咨询范畴中的交易远不止兼并与收购。</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DCF17EB-117D-448B-A2E9-5297A7D55CD2}"/>
              </a:ext>
            </a:extLst>
          </p:cNvPr>
          <p:cNvSpPr>
            <a:spLocks noGrp="1"/>
          </p:cNvSpPr>
          <p:nvPr>
            <p:ph type="title"/>
          </p:nvPr>
        </p:nvSpPr>
        <p:spPr>
          <a:xfrm>
            <a:off x="-322263" y="333375"/>
            <a:ext cx="8228013" cy="1143000"/>
          </a:xfrm>
        </p:spPr>
        <p:txBody>
          <a:bodyPr/>
          <a:lstStyle/>
          <a:p>
            <a:pPr eaLnBrk="1" hangingPunct="1"/>
            <a:r>
              <a:rPr lang="en-US" altLang="zh-CN" b="1">
                <a:latin typeface="Arial Unicode MS" pitchFamily="34" charset="-122"/>
                <a:ea typeface="Arial Unicode MS" pitchFamily="34" charset="-122"/>
                <a:sym typeface="Arial Unicode MS" pitchFamily="34" charset="-122"/>
              </a:rPr>
              <a:t>S</a:t>
            </a:r>
            <a:r>
              <a:rPr lang="zh-CN" altLang="en-US" b="1">
                <a:latin typeface="Arial Unicode MS" pitchFamily="34" charset="-122"/>
                <a:ea typeface="Arial Unicode MS" pitchFamily="34" charset="-122"/>
                <a:sym typeface="Arial Unicode MS" pitchFamily="34" charset="-122"/>
              </a:rPr>
              <a:t>kimming</a:t>
            </a:r>
          </a:p>
        </p:txBody>
      </p:sp>
      <p:sp>
        <p:nvSpPr>
          <p:cNvPr id="17411" name="Rectangle 3">
            <a:extLst>
              <a:ext uri="{FF2B5EF4-FFF2-40B4-BE49-F238E27FC236}">
                <a16:creationId xmlns:a16="http://schemas.microsoft.com/office/drawing/2014/main" id="{8BDB21DC-A3E9-47E6-86A9-6D726BBCA81D}"/>
              </a:ext>
            </a:extLst>
          </p:cNvPr>
          <p:cNvSpPr>
            <a:spLocks noGrp="1"/>
          </p:cNvSpPr>
          <p:nvPr>
            <p:ph idx="1"/>
          </p:nvPr>
        </p:nvSpPr>
        <p:spPr>
          <a:xfrm>
            <a:off x="36513" y="1485900"/>
            <a:ext cx="8229600" cy="4824413"/>
          </a:xfrm>
        </p:spPr>
        <p:txBody>
          <a:bodyPr/>
          <a:lstStyle/>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1.What are the two basic functions of investment banks?</a:t>
            </a:r>
          </a:p>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   </a:t>
            </a:r>
            <a:r>
              <a:rPr lang="en-US" altLang="zh-CN" sz="2800" dirty="0">
                <a:latin typeface="Arial Unicode MS" pitchFamily="34" charset="-122"/>
                <a:ea typeface="Arial Unicode MS" pitchFamily="34" charset="-122"/>
                <a:sym typeface="Arial Unicode MS" pitchFamily="34" charset="-122"/>
              </a:rPr>
              <a:t>One basic function is to b</a:t>
            </a:r>
            <a:r>
              <a:rPr lang="zh-CN" altLang="en-US" sz="2800" dirty="0">
                <a:latin typeface="Arial Unicode MS" pitchFamily="34" charset="-122"/>
                <a:ea typeface="Arial Unicode MS" pitchFamily="34" charset="-122"/>
                <a:sym typeface="Arial Unicode MS" pitchFamily="34" charset="-122"/>
              </a:rPr>
              <a:t>ring together ultimate savers and savings collecting institutions with those wishing to raise additional funds; </a:t>
            </a:r>
            <a:r>
              <a:rPr lang="en-US" altLang="zh-CN" sz="2800" dirty="0">
                <a:latin typeface="Arial Unicode MS" pitchFamily="34" charset="-122"/>
                <a:ea typeface="Arial Unicode MS" pitchFamily="34" charset="-122"/>
                <a:sym typeface="Arial Unicode MS" pitchFamily="34" charset="-122"/>
              </a:rPr>
              <a:t>the other is to f</a:t>
            </a:r>
            <a:r>
              <a:rPr lang="zh-CN" altLang="en-US" sz="2800" dirty="0">
                <a:latin typeface="Arial Unicode MS" pitchFamily="34" charset="-122"/>
                <a:ea typeface="Arial Unicode MS" pitchFamily="34" charset="-122"/>
                <a:sym typeface="Arial Unicode MS" pitchFamily="34" charset="-122"/>
              </a:rPr>
              <a:t>acilitate holders of accumulated wealth to reallocate their assets.</a:t>
            </a:r>
          </a:p>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2.What are the three major investment banking activities?</a:t>
            </a:r>
          </a:p>
          <a:p>
            <a:pPr eaLnBrk="1" hangingPunct="1">
              <a:lnSpc>
                <a:spcPct val="90000"/>
              </a:lnSpc>
              <a:buFontTx/>
              <a:buNone/>
            </a:pPr>
            <a:r>
              <a:rPr lang="zh-CN" altLang="en-US" sz="2800" dirty="0">
                <a:latin typeface="Arial Unicode MS" pitchFamily="34" charset="-122"/>
                <a:ea typeface="Arial Unicode MS" pitchFamily="34" charset="-122"/>
                <a:sym typeface="Arial Unicode MS" pitchFamily="34" charset="-122"/>
              </a:rPr>
              <a:t>   Underwriting</a:t>
            </a:r>
            <a:r>
              <a:rPr lang="en-US" altLang="zh-CN" sz="2800" dirty="0">
                <a:latin typeface="Arial Unicode MS" pitchFamily="34" charset="-122"/>
                <a:ea typeface="Arial Unicode MS" pitchFamily="34" charset="-122"/>
                <a:sym typeface="Arial Unicode MS" pitchFamily="34" charset="-122"/>
              </a:rPr>
              <a:t>, t</a:t>
            </a:r>
            <a:r>
              <a:rPr lang="zh-CN" altLang="en-US" sz="2800" dirty="0">
                <a:latin typeface="Arial Unicode MS" pitchFamily="34" charset="-122"/>
                <a:ea typeface="Arial Unicode MS" pitchFamily="34" charset="-122"/>
                <a:sym typeface="Arial Unicode MS" pitchFamily="34" charset="-122"/>
              </a:rPr>
              <a:t>ransactions </a:t>
            </a:r>
            <a:r>
              <a:rPr lang="en-US" altLang="zh-CN" sz="2800" dirty="0">
                <a:latin typeface="Arial Unicode MS" pitchFamily="34" charset="-122"/>
                <a:ea typeface="Arial Unicode MS" pitchFamily="34" charset="-122"/>
                <a:sym typeface="Arial Unicode MS" pitchFamily="34" charset="-122"/>
              </a:rPr>
              <a:t>(dealing and broking),  and f</a:t>
            </a:r>
            <a:r>
              <a:rPr lang="zh-CN" altLang="en-US" sz="2800" dirty="0">
                <a:latin typeface="Arial Unicode MS" pitchFamily="34" charset="-122"/>
                <a:ea typeface="Arial Unicode MS" pitchFamily="34" charset="-122"/>
                <a:sym typeface="Arial Unicode MS" pitchFamily="34" charset="-122"/>
              </a:rPr>
              <a:t>ee banking.</a:t>
            </a:r>
            <a:endParaRPr lang="zh-CN" altLang="en-US" sz="28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F3321D85-BAEA-4234-82FF-21F7FB51A39F}"/>
              </a:ext>
            </a:extLst>
          </p:cNvPr>
          <p:cNvSpPr>
            <a:spLocks noGrp="1"/>
          </p:cNvSpPr>
          <p:nvPr>
            <p:ph idx="1"/>
          </p:nvPr>
        </p:nvSpPr>
        <p:spPr>
          <a:xfrm>
            <a:off x="180975" y="549275"/>
            <a:ext cx="7775575" cy="5505450"/>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20 and 21</a:t>
            </a:r>
          </a:p>
          <a:p>
            <a:pPr eaLnBrk="1" hangingPunct="1">
              <a:buFontTx/>
              <a:buNone/>
            </a:pPr>
            <a:r>
              <a:rPr lang="zh-CN" altLang="en-US" dirty="0">
                <a:latin typeface="Arial Unicode MS" pitchFamily="34" charset="-122"/>
                <a:ea typeface="Arial Unicode MS" pitchFamily="34" charset="-122"/>
                <a:sym typeface="Arial Unicode MS" pitchFamily="34" charset="-122"/>
              </a:rPr>
              <a:t>be distinct/distinguished from----be different from</a:t>
            </a:r>
          </a:p>
          <a:p>
            <a:pPr eaLnBrk="1" hangingPunct="1">
              <a:buFontTx/>
              <a:buNone/>
            </a:pPr>
            <a:r>
              <a:rPr lang="zh-CN" altLang="en-US" dirty="0">
                <a:latin typeface="Arial Unicode MS" pitchFamily="34" charset="-122"/>
                <a:ea typeface="Arial Unicode MS" pitchFamily="34" charset="-122"/>
                <a:sym typeface="Arial Unicode MS" pitchFamily="34" charset="-122"/>
              </a:rPr>
              <a:t>e.g.Investment banks must be distinguished from commercial banks and other savings collecting institutions.</a:t>
            </a:r>
          </a:p>
          <a:p>
            <a:pPr eaLnBrk="1" hangingPunct="1">
              <a:buFontTx/>
              <a:buNone/>
            </a:pPr>
            <a:r>
              <a:rPr lang="zh-CN" altLang="en-US" dirty="0">
                <a:latin typeface="Arial Unicode MS" pitchFamily="34" charset="-122"/>
                <a:ea typeface="Arial Unicode MS" pitchFamily="34" charset="-122"/>
                <a:sym typeface="Arial Unicode MS" pitchFamily="34" charset="-122"/>
              </a:rPr>
              <a:t>   必须将投资银行和商业银行以及其他储蓄机构区分开来。</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D21214AE-746C-4CA6-BEFC-8F3D8B60A256}"/>
              </a:ext>
            </a:extLst>
          </p:cNvPr>
          <p:cNvSpPr>
            <a:spLocks noGrp="1"/>
          </p:cNvSpPr>
          <p:nvPr>
            <p:ph idx="1"/>
          </p:nvPr>
        </p:nvSpPr>
        <p:spPr>
          <a:xfrm>
            <a:off x="107950" y="476250"/>
            <a:ext cx="7777163" cy="5505450"/>
          </a:xfrm>
        </p:spPr>
        <p:txBody>
          <a:bodyPr/>
          <a:lstStyle/>
          <a:p>
            <a:pPr eaLnBrk="1" hangingPunct="1">
              <a:lnSpc>
                <a:spcPct val="80000"/>
              </a:lnSpc>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22</a:t>
            </a: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provided that----if;in case that</a:t>
            </a:r>
          </a:p>
          <a:p>
            <a:pPr eaLnBrk="1" hangingPunct="1">
              <a:lnSpc>
                <a:spcPct val="80000"/>
              </a:lnSpc>
              <a:buFontTx/>
              <a:buNone/>
            </a:pPr>
            <a:r>
              <a:rPr lang="zh-CN" altLang="en-US" dirty="0">
                <a:latin typeface="Arial Unicode MS" pitchFamily="34" charset="-122"/>
                <a:ea typeface="Arial Unicode MS" pitchFamily="34" charset="-122"/>
                <a:sym typeface="Arial Unicode MS" pitchFamily="34" charset="-122"/>
              </a:rPr>
              <a:t>e.g.Investment banking activity can be, and is also undertaken by banks (who are financial intermediaries), provided that the respective regulatory framework allows it and individual banks (i.e. universal banks) wish to engage in it.</a:t>
            </a:r>
          </a:p>
          <a:p>
            <a:pPr eaLnBrk="1" hangingPunct="1">
              <a:lnSpc>
                <a:spcPct val="80000"/>
              </a:lnSpc>
              <a:buFont typeface="Arial" panose="020B0604020202020204" pitchFamily="34" charset="0"/>
              <a:buNone/>
            </a:pPr>
            <a:r>
              <a:rPr lang="zh-CN" altLang="en-US" dirty="0">
                <a:latin typeface="Arial Unicode MS" pitchFamily="34" charset="-122"/>
                <a:ea typeface="Arial Unicode MS" pitchFamily="34" charset="-122"/>
                <a:sym typeface="Arial Unicode MS" pitchFamily="34" charset="-122"/>
              </a:rPr>
              <a:t>   只要相关的金融监管框架允许，且银行（如全能银行等）有从事该业务的愿望，作为金融媒介的银行也可以且实际也在经营投资银行的业务。</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C8862F04-4AC3-4C94-B52E-56234EC558DE}"/>
              </a:ext>
            </a:extLst>
          </p:cNvPr>
          <p:cNvSpPr>
            <a:spLocks noGrp="1"/>
          </p:cNvSpPr>
          <p:nvPr>
            <p:ph idx="1"/>
          </p:nvPr>
        </p:nvSpPr>
        <p:spPr>
          <a:xfrm>
            <a:off x="107950" y="692150"/>
            <a:ext cx="7921625" cy="5329238"/>
          </a:xfrm>
        </p:spPr>
        <p:txBody>
          <a:bodyPr/>
          <a:lstStyle/>
          <a:p>
            <a:pPr eaLnBrk="1" hangingPunct="1">
              <a:buFontTx/>
              <a:buNone/>
            </a:pPr>
            <a:r>
              <a:rPr lang="en-US" altLang="zh-CN" b="1" dirty="0">
                <a:latin typeface="Arial Unicode MS" pitchFamily="34" charset="-122"/>
                <a:ea typeface="Arial Unicode MS" pitchFamily="34" charset="-122"/>
                <a:sym typeface="Arial Unicode MS" pitchFamily="34" charset="-122"/>
              </a:rPr>
              <a:t>Paragraph</a:t>
            </a:r>
            <a:r>
              <a:rPr lang="zh-CN" altLang="en-US" b="1" dirty="0">
                <a:latin typeface="Arial Unicode MS" pitchFamily="34" charset="-122"/>
                <a:ea typeface="Arial Unicode MS" pitchFamily="34" charset="-122"/>
                <a:sym typeface="Arial Unicode MS" pitchFamily="34" charset="-122"/>
              </a:rPr>
              <a:t> 23</a:t>
            </a:r>
            <a:endParaRPr lang="zh-CN" altLang="en-US" dirty="0">
              <a:latin typeface="Arial Unicode MS" pitchFamily="34" charset="-122"/>
              <a:ea typeface="Arial Unicode MS" pitchFamily="34" charset="-122"/>
              <a:sym typeface="Arial Unicode MS" pitchFamily="34" charset="-122"/>
            </a:endParaRPr>
          </a:p>
          <a:p>
            <a:pPr eaLnBrk="1" hangingPunct="1">
              <a:buFontTx/>
              <a:buNone/>
            </a:pPr>
            <a:r>
              <a:rPr lang="zh-CN" altLang="en-US" dirty="0">
                <a:latin typeface="Arial Unicode MS" pitchFamily="34" charset="-122"/>
                <a:ea typeface="Arial Unicode MS" pitchFamily="34" charset="-122"/>
                <a:sym typeface="Arial Unicode MS" pitchFamily="34" charset="-122"/>
              </a:rPr>
              <a:t>inevitably----unavoidably</a:t>
            </a:r>
          </a:p>
          <a:p>
            <a:pPr eaLnBrk="1" hangingPunct="1">
              <a:buFontTx/>
              <a:buNone/>
            </a:pPr>
            <a:r>
              <a:rPr lang="zh-CN" altLang="en-US" dirty="0">
                <a:latin typeface="Arial Unicode MS" pitchFamily="34" charset="-122"/>
                <a:ea typeface="Arial Unicode MS" pitchFamily="34" charset="-122"/>
                <a:sym typeface="Arial Unicode MS" pitchFamily="34" charset="-122"/>
              </a:rPr>
              <a:t>e.g.The challenge of innovation is </a:t>
            </a:r>
            <a:r>
              <a:rPr lang="en-US" altLang="zh-CN" dirty="0">
                <a:latin typeface="Arial Unicode MS" pitchFamily="34" charset="-122"/>
                <a:ea typeface="Arial Unicode MS" pitchFamily="34" charset="-122"/>
                <a:sym typeface="Arial Unicode MS" pitchFamily="34" charset="-122"/>
              </a:rPr>
              <a:t>that </a:t>
            </a:r>
            <a:r>
              <a:rPr lang="zh-CN" altLang="en-US" dirty="0">
                <a:latin typeface="Arial Unicode MS" pitchFamily="34" charset="-122"/>
                <a:ea typeface="Arial Unicode MS" pitchFamily="34" charset="-122"/>
                <a:sym typeface="Arial Unicode MS" pitchFamily="34" charset="-122"/>
              </a:rPr>
              <a:t>it inevitably comes with risk.</a:t>
            </a:r>
          </a:p>
          <a:p>
            <a:pPr eaLnBrk="1" hangingPunct="1">
              <a:buFontTx/>
              <a:buNone/>
            </a:pPr>
            <a:r>
              <a:rPr lang="zh-CN" altLang="en-US" dirty="0">
                <a:latin typeface="Arial Unicode MS" pitchFamily="34" charset="-122"/>
                <a:ea typeface="Arial Unicode MS" pitchFamily="34" charset="-122"/>
                <a:sym typeface="Arial Unicode MS" pitchFamily="34" charset="-122"/>
              </a:rPr>
              <a:t>   创新的挑战在于它不可避免地会伴随着风险。</a:t>
            </a:r>
          </a:p>
          <a:p>
            <a:pPr eaLnBrk="1" hangingPunct="1">
              <a:buFontTx/>
              <a:buNone/>
            </a:pPr>
            <a:r>
              <a:rPr lang="zh-CN" altLang="en-US" dirty="0">
                <a:latin typeface="Arial Unicode MS" pitchFamily="34" charset="-122"/>
                <a:ea typeface="Arial Unicode MS" pitchFamily="34" charset="-122"/>
                <a:sym typeface="Arial Unicode MS" pitchFamily="34" charset="-122"/>
              </a:rPr>
              <a:t> </a:t>
            </a:r>
          </a:p>
          <a:p>
            <a:pPr eaLnBrk="1" hangingPunct="1">
              <a:buFontTx/>
              <a:buNone/>
            </a:pPr>
            <a:endParaRPr lang="zh-CN" altLang="en-US"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E5E04D81-4046-45F9-A10A-BD814149EE27}"/>
              </a:ext>
            </a:extLst>
          </p:cNvPr>
          <p:cNvSpPr>
            <a:spLocks noGrp="1"/>
          </p:cNvSpPr>
          <p:nvPr>
            <p:ph idx="1"/>
          </p:nvPr>
        </p:nvSpPr>
        <p:spPr>
          <a:xfrm>
            <a:off x="0" y="836613"/>
            <a:ext cx="8229600" cy="5578475"/>
          </a:xfrm>
        </p:spPr>
        <p:txBody>
          <a:bodyPr/>
          <a:lstStyle/>
          <a:p>
            <a:pPr eaLnBrk="1" hangingPunct="1">
              <a:buFontTx/>
              <a:buNone/>
            </a:pPr>
            <a:r>
              <a:rPr lang="zh-CN" altLang="en-US" sz="2800" dirty="0">
                <a:latin typeface="Arial Unicode MS" pitchFamily="34" charset="-122"/>
                <a:ea typeface="Arial Unicode MS" pitchFamily="34" charset="-122"/>
                <a:sym typeface="Arial Unicode MS" pitchFamily="34" charset="-122"/>
              </a:rPr>
              <a:t>3.What are the two purposes of the transaction activity?</a:t>
            </a:r>
          </a:p>
          <a:p>
            <a:pPr eaLnBrk="1" hangingPunct="1">
              <a:buFontTx/>
              <a:buNone/>
            </a:pPr>
            <a:r>
              <a:rPr lang="zh-CN" altLang="en-US" sz="2800" dirty="0">
                <a:latin typeface="Arial Unicode MS" pitchFamily="34" charset="-122"/>
                <a:ea typeface="Arial Unicode MS" pitchFamily="34" charset="-122"/>
                <a:sym typeface="Arial Unicode MS" pitchFamily="34" charset="-122"/>
              </a:rPr>
              <a:t>   </a:t>
            </a:r>
            <a:r>
              <a:rPr lang="en-US" altLang="zh-CN" sz="2800" dirty="0">
                <a:latin typeface="Arial Unicode MS" pitchFamily="34" charset="-122"/>
                <a:ea typeface="Arial Unicode MS" pitchFamily="34" charset="-122"/>
                <a:sym typeface="Arial Unicode MS" pitchFamily="34" charset="-122"/>
              </a:rPr>
              <a:t>One is to f</a:t>
            </a:r>
            <a:r>
              <a:rPr lang="zh-CN" altLang="en-US" sz="2800" dirty="0">
                <a:latin typeface="Arial Unicode MS" pitchFamily="34" charset="-122"/>
                <a:ea typeface="Arial Unicode MS" pitchFamily="34" charset="-122"/>
                <a:sym typeface="Arial Unicode MS" pitchFamily="34" charset="-122"/>
              </a:rPr>
              <a:t>acilitate trading in the instrument </a:t>
            </a:r>
            <a:r>
              <a:rPr lang="en-US" altLang="zh-CN" sz="2800" dirty="0">
                <a:latin typeface="Arial Unicode MS" pitchFamily="34" charset="-122"/>
                <a:ea typeface="Arial Unicode MS" pitchFamily="34" charset="-122"/>
                <a:sym typeface="Arial Unicode MS" pitchFamily="34" charset="-122"/>
              </a:rPr>
              <a:t>and </a:t>
            </a:r>
            <a:r>
              <a:rPr lang="zh-CN" altLang="en-US" sz="2800" dirty="0">
                <a:latin typeface="Arial Unicode MS" pitchFamily="34" charset="-122"/>
                <a:ea typeface="Arial Unicode MS" pitchFamily="34" charset="-122"/>
                <a:sym typeface="Arial Unicode MS" pitchFamily="34" charset="-122"/>
              </a:rPr>
              <a:t> </a:t>
            </a:r>
            <a:r>
              <a:rPr lang="en-US" altLang="zh-CN" sz="2800" dirty="0">
                <a:latin typeface="Arial Unicode MS" pitchFamily="34" charset="-122"/>
                <a:ea typeface="Arial Unicode MS" pitchFamily="34" charset="-122"/>
                <a:sym typeface="Arial Unicode MS" pitchFamily="34" charset="-122"/>
              </a:rPr>
              <a:t>the other is to allow </a:t>
            </a:r>
            <a:r>
              <a:rPr lang="zh-CN" altLang="en-US" sz="2800" dirty="0">
                <a:latin typeface="Arial Unicode MS" pitchFamily="34" charset="-122"/>
                <a:ea typeface="Arial Unicode MS" pitchFamily="34" charset="-122"/>
                <a:sym typeface="Arial Unicode MS" pitchFamily="34" charset="-122"/>
              </a:rPr>
              <a:t>the bank to act as dealer.</a:t>
            </a:r>
          </a:p>
          <a:p>
            <a:pPr eaLnBrk="1" hangingPunct="1">
              <a:buFontTx/>
              <a:buNone/>
            </a:pPr>
            <a:r>
              <a:rPr lang="zh-CN" altLang="en-US" sz="2800" dirty="0">
                <a:latin typeface="Arial Unicode MS" pitchFamily="34" charset="-122"/>
                <a:ea typeface="Arial Unicode MS" pitchFamily="34" charset="-122"/>
                <a:sym typeface="Arial Unicode MS" pitchFamily="34" charset="-122"/>
              </a:rPr>
              <a:t>4.What’s the main difference between investment banks and commercial banks?</a:t>
            </a:r>
          </a:p>
          <a:p>
            <a:pPr eaLnBrk="1" hangingPunct="1">
              <a:buFontTx/>
              <a:buNone/>
            </a:pPr>
            <a:r>
              <a:rPr lang="zh-CN" altLang="en-US" sz="2800" dirty="0">
                <a:latin typeface="Arial Unicode MS" pitchFamily="34" charset="-122"/>
                <a:ea typeface="Arial Unicode MS" pitchFamily="34" charset="-122"/>
                <a:sym typeface="Arial Unicode MS" pitchFamily="34" charset="-122"/>
              </a:rPr>
              <a:t>   They </a:t>
            </a:r>
            <a:r>
              <a:rPr lang="en-US" altLang="zh-CN" sz="2800" dirty="0">
                <a:latin typeface="Arial Unicode MS" pitchFamily="34" charset="-122"/>
                <a:ea typeface="Arial Unicode MS" pitchFamily="34" charset="-122"/>
                <a:sym typeface="Arial Unicode MS" pitchFamily="34" charset="-122"/>
              </a:rPr>
              <a:t>engage in d</a:t>
            </a:r>
            <a:r>
              <a:rPr lang="zh-CN" altLang="en-US" sz="2800" dirty="0">
                <a:latin typeface="Arial Unicode MS" pitchFamily="34" charset="-122"/>
                <a:ea typeface="Arial Unicode MS" pitchFamily="34" charset="-122"/>
                <a:sym typeface="Arial Unicode MS" pitchFamily="34" charset="-122"/>
              </a:rPr>
              <a:t>ifferent main activities.  </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AB95FA1-D9FA-4670-9732-B71732B5DFD6}"/>
              </a:ext>
            </a:extLst>
          </p:cNvPr>
          <p:cNvSpPr>
            <a:spLocks noGrp="1"/>
          </p:cNvSpPr>
          <p:nvPr>
            <p:ph idx="1"/>
          </p:nvPr>
        </p:nvSpPr>
        <p:spPr>
          <a:xfrm>
            <a:off x="36513" y="549275"/>
            <a:ext cx="7920037" cy="5649913"/>
          </a:xfrm>
        </p:spPr>
        <p:txBody>
          <a:bodyPr/>
          <a:lstStyle/>
          <a:p>
            <a:pPr eaLnBrk="1" hangingPunct="1">
              <a:buFontTx/>
              <a:buNone/>
            </a:pPr>
            <a:r>
              <a:rPr lang="en-US" altLang="zh-CN" dirty="0">
                <a:latin typeface="Arial Unicode MS" pitchFamily="34" charset="-122"/>
                <a:ea typeface="Arial Unicode MS" pitchFamily="34" charset="-122"/>
                <a:sym typeface="Arial Unicode MS" pitchFamily="34" charset="-122"/>
              </a:rPr>
              <a:t>5.According to the text, what is the prospect of investment banking?</a:t>
            </a:r>
          </a:p>
          <a:p>
            <a:pPr eaLnBrk="1" hangingPunct="1">
              <a:buFontTx/>
              <a:buNone/>
            </a:pPr>
            <a:r>
              <a:rPr lang="zh-CN" altLang="en-US" dirty="0">
                <a:latin typeface="Arial Unicode MS" pitchFamily="34" charset="-122"/>
                <a:ea typeface="Arial Unicode MS" pitchFamily="34" charset="-122"/>
                <a:sym typeface="Arial Unicode MS" pitchFamily="34" charset="-122"/>
              </a:rPr>
              <a:t>   The</a:t>
            </a:r>
            <a:r>
              <a:rPr lang="en-US" altLang="zh-CN" dirty="0">
                <a:latin typeface="Arial Unicode MS" pitchFamily="34" charset="-122"/>
                <a:ea typeface="Arial Unicode MS" pitchFamily="34" charset="-122"/>
                <a:sym typeface="Arial Unicode MS" pitchFamily="34" charset="-122"/>
              </a:rPr>
              <a:t>re will be a rise in the relative </a:t>
            </a:r>
            <a:r>
              <a:rPr lang="zh-CN" altLang="en-US" dirty="0">
                <a:latin typeface="Arial Unicode MS" pitchFamily="34" charset="-122"/>
                <a:ea typeface="Arial Unicode MS" pitchFamily="34" charset="-122"/>
                <a:sym typeface="Arial Unicode MS" pitchFamily="34" charset="-122"/>
              </a:rPr>
              <a:t> importance of investment banking in the financial syste</a:t>
            </a:r>
            <a:r>
              <a:rPr lang="en-US" altLang="zh-CN" dirty="0">
                <a:latin typeface="Arial Unicode MS" pitchFamily="34" charset="-122"/>
                <a:ea typeface="Arial Unicode MS" pitchFamily="34" charset="-122"/>
                <a:sym typeface="Arial Unicode MS" pitchFamily="34" charset="-122"/>
              </a:rPr>
              <a:t>m</a:t>
            </a:r>
            <a:r>
              <a:rPr lang="zh-CN" altLang="en-US" dirty="0">
                <a:latin typeface="Arial Unicode MS" pitchFamily="34" charset="-122"/>
                <a:ea typeface="Arial Unicode MS" pitchFamily="34" charset="-122"/>
                <a:sym typeface="Arial Unicode MS" pitchFamily="34" charset="-122"/>
              </a:rPr>
              <a:t>.</a:t>
            </a:r>
            <a:endParaRPr lang="en-US" altLang="zh-CN"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6F727C5-ADE9-47C5-9F7C-2AA1A049B736}"/>
              </a:ext>
            </a:extLst>
          </p:cNvPr>
          <p:cNvSpPr>
            <a:spLocks noGrp="1"/>
          </p:cNvSpPr>
          <p:nvPr>
            <p:ph type="title"/>
          </p:nvPr>
        </p:nvSpPr>
        <p:spPr>
          <a:xfrm>
            <a:off x="-106363" y="333375"/>
            <a:ext cx="8228013" cy="1143000"/>
          </a:xfrm>
        </p:spPr>
        <p:txBody>
          <a:bodyPr/>
          <a:lstStyle/>
          <a:p>
            <a:pPr eaLnBrk="1" hangingPunct="1"/>
            <a:r>
              <a:rPr lang="en-US" altLang="zh-CN" b="1">
                <a:latin typeface="Arial Unicode MS" pitchFamily="34" charset="-122"/>
                <a:ea typeface="Arial Unicode MS" pitchFamily="34" charset="-122"/>
                <a:sym typeface="Arial Unicode MS" pitchFamily="34" charset="-122"/>
              </a:rPr>
              <a:t>Scanning</a:t>
            </a:r>
          </a:p>
        </p:txBody>
      </p:sp>
      <p:sp>
        <p:nvSpPr>
          <p:cNvPr id="20483" name="Rectangle 3">
            <a:extLst>
              <a:ext uri="{FF2B5EF4-FFF2-40B4-BE49-F238E27FC236}">
                <a16:creationId xmlns:a16="http://schemas.microsoft.com/office/drawing/2014/main" id="{0D5D0ABB-8C6C-4F94-96EC-DFADD7F85F7D}"/>
              </a:ext>
            </a:extLst>
          </p:cNvPr>
          <p:cNvSpPr>
            <a:spLocks noGrp="1"/>
          </p:cNvSpPr>
          <p:nvPr>
            <p:ph idx="1"/>
          </p:nvPr>
        </p:nvSpPr>
        <p:spPr>
          <a:xfrm>
            <a:off x="468312" y="1412875"/>
            <a:ext cx="7415963" cy="4752975"/>
          </a:xfrm>
        </p:spPr>
        <p:txBody>
          <a:bodyPr/>
          <a:lstStyle/>
          <a:p>
            <a:pPr eaLnBrk="1" hangingPunct="1">
              <a:lnSpc>
                <a:spcPct val="90000"/>
              </a:lnSpc>
              <a:buFontTx/>
              <a:buNone/>
            </a:pPr>
            <a:r>
              <a:rPr lang="en-US" altLang="zh-CN" dirty="0">
                <a:latin typeface="Arial Unicode MS" pitchFamily="34" charset="-122"/>
                <a:ea typeface="Arial Unicode MS" pitchFamily="34" charset="-122"/>
                <a:sym typeface="Arial Unicode MS" pitchFamily="34" charset="-122"/>
              </a:rPr>
              <a:t>1.Who undertakes the investment banking activity ?</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   Investment banks/Investment banking firms.</a:t>
            </a:r>
            <a:endParaRPr lang="en-US" altLang="zh-CN" dirty="0">
              <a:latin typeface="Arial Unicode MS" pitchFamily="34" charset="-122"/>
              <a:ea typeface="Arial Unicode MS" pitchFamily="34" charset="-122"/>
              <a:sym typeface="Arial Unicode MS" pitchFamily="34" charset="-122"/>
            </a:endParaRPr>
          </a:p>
          <a:p>
            <a:pPr eaLnBrk="1" hangingPunct="1">
              <a:lnSpc>
                <a:spcPct val="90000"/>
              </a:lnSpc>
              <a:buFontTx/>
              <a:buNone/>
            </a:pPr>
            <a:r>
              <a:rPr lang="en-US" altLang="zh-CN" dirty="0">
                <a:latin typeface="Arial Unicode MS" pitchFamily="34" charset="-122"/>
                <a:ea typeface="Arial Unicode MS" pitchFamily="34" charset="-122"/>
                <a:sym typeface="Arial Unicode MS" pitchFamily="34" charset="-122"/>
              </a:rPr>
              <a:t>2.How many stages has investment banking undergone in its development?</a:t>
            </a:r>
          </a:p>
          <a:p>
            <a:pPr eaLnBrk="1" hangingPunct="1">
              <a:lnSpc>
                <a:spcPct val="90000"/>
              </a:lnSpc>
              <a:buFontTx/>
              <a:buNone/>
            </a:pPr>
            <a:r>
              <a:rPr lang="zh-CN" altLang="en-US" dirty="0">
                <a:latin typeface="Arial Unicode MS" pitchFamily="34" charset="-122"/>
                <a:ea typeface="Arial Unicode MS" pitchFamily="34" charset="-122"/>
                <a:sym typeface="Arial Unicode MS" pitchFamily="34" charset="-122"/>
              </a:rPr>
              <a:t>   Three stages.</a:t>
            </a:r>
            <a:endParaRPr lang="en-US" altLang="zh-CN" dirty="0">
              <a:latin typeface="Arial Unicode MS" pitchFamily="34" charset="-122"/>
              <a:ea typeface="Arial Unicode MS" pitchFamily="34" charset="-122"/>
              <a:sym typeface="Arial Unicode MS"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C5EEA5A-65ED-4C89-B42E-F7FC0198A042}"/>
              </a:ext>
            </a:extLst>
          </p:cNvPr>
          <p:cNvSpPr>
            <a:spLocks noGrp="1"/>
          </p:cNvSpPr>
          <p:nvPr>
            <p:ph idx="1"/>
          </p:nvPr>
        </p:nvSpPr>
        <p:spPr>
          <a:xfrm>
            <a:off x="107950" y="549275"/>
            <a:ext cx="7775575" cy="5578475"/>
          </a:xfrm>
        </p:spPr>
        <p:txBody>
          <a:bodyPr/>
          <a:lstStyle/>
          <a:p>
            <a:pPr eaLnBrk="1" hangingPunct="1">
              <a:buFontTx/>
              <a:buNone/>
            </a:pPr>
            <a:r>
              <a:rPr lang="en-US" altLang="zh-CN">
                <a:latin typeface="Arial Unicode MS" pitchFamily="34" charset="-122"/>
                <a:ea typeface="Arial Unicode MS" pitchFamily="34" charset="-122"/>
                <a:sym typeface="Arial Unicode MS" pitchFamily="34" charset="-122"/>
              </a:rPr>
              <a:t>3.What is the traditional view of investment banking</a:t>
            </a:r>
            <a:r>
              <a:rPr lang="zh-CN" altLang="en-US">
                <a:latin typeface="Arial Unicode MS" pitchFamily="34" charset="-122"/>
                <a:ea typeface="Arial Unicode MS" pitchFamily="34" charset="-122"/>
                <a:sym typeface="Arial Unicode MS" pitchFamily="34" charset="-122"/>
              </a:rPr>
              <a:t>?</a:t>
            </a:r>
          </a:p>
          <a:p>
            <a:pPr eaLnBrk="1" hangingPunct="1">
              <a:buFontTx/>
              <a:buNone/>
            </a:pPr>
            <a:r>
              <a:rPr lang="zh-CN" altLang="en-US">
                <a:latin typeface="Arial Unicode MS" pitchFamily="34" charset="-122"/>
                <a:ea typeface="Arial Unicode MS" pitchFamily="34" charset="-122"/>
              </a:rPr>
              <a:t>   Investment banking means first and foremost the underwriting of securities.</a:t>
            </a:r>
          </a:p>
          <a:p>
            <a:pPr eaLnBrk="1" hangingPunct="1">
              <a:buFontTx/>
              <a:buNone/>
            </a:pPr>
            <a:r>
              <a:rPr lang="zh-CN" altLang="en-US">
                <a:latin typeface="Arial Unicode MS" pitchFamily="34" charset="-122"/>
                <a:ea typeface="Arial Unicode MS" pitchFamily="34" charset="-122"/>
              </a:rPr>
              <a:t>4.When are new securities by companies brought to market?</a:t>
            </a:r>
          </a:p>
          <a:p>
            <a:pPr eaLnBrk="1" hangingPunct="1">
              <a:buFontTx/>
              <a:buNone/>
            </a:pPr>
            <a:r>
              <a:rPr lang="zh-CN" altLang="en-US">
                <a:latin typeface="Arial Unicode MS" pitchFamily="34" charset="-122"/>
                <a:ea typeface="Arial Unicode MS" pitchFamily="34" charset="-122"/>
              </a:rPr>
              <a:t>   After advice and a commitment to underwrite by an investment banking firm.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46F3E58B-1D90-4942-A099-FEB78092A622}"/>
              </a:ext>
            </a:extLst>
          </p:cNvPr>
          <p:cNvSpPr>
            <a:spLocks noGrp="1"/>
          </p:cNvSpPr>
          <p:nvPr>
            <p:ph idx="1"/>
          </p:nvPr>
        </p:nvSpPr>
        <p:spPr>
          <a:xfrm>
            <a:off x="323850" y="692150"/>
            <a:ext cx="7848600" cy="5505450"/>
          </a:xfrm>
        </p:spPr>
        <p:txBody>
          <a:bodyPr/>
          <a:lstStyle/>
          <a:p>
            <a:pPr eaLnBrk="1" hangingPunct="1">
              <a:buFontTx/>
              <a:buNone/>
            </a:pPr>
            <a:r>
              <a:rPr lang="zh-CN" altLang="en-US" dirty="0">
                <a:latin typeface="Arial Unicode MS" pitchFamily="34" charset="-122"/>
                <a:ea typeface="Arial Unicode MS" pitchFamily="34" charset="-122"/>
              </a:rPr>
              <a:t>5.</a:t>
            </a:r>
            <a:r>
              <a:rPr lang="en-US" altLang="zh-CN" dirty="0">
                <a:latin typeface="Arial Unicode MS" pitchFamily="34" charset="-122"/>
                <a:ea typeface="Arial Unicode MS" pitchFamily="34" charset="-122"/>
              </a:rPr>
              <a:t>What does IPO stand for</a:t>
            </a:r>
            <a:r>
              <a:rPr lang="zh-CN" altLang="en-US" dirty="0">
                <a:latin typeface="Arial Unicode MS" pitchFamily="34" charset="-122"/>
                <a:ea typeface="Arial Unicode MS" pitchFamily="34" charset="-122"/>
              </a:rPr>
              <a:t>?</a:t>
            </a:r>
          </a:p>
          <a:p>
            <a:pPr eaLnBrk="1" hangingPunct="1">
              <a:buFontTx/>
              <a:buNone/>
            </a:pPr>
            <a:r>
              <a:rPr lang="zh-CN" altLang="en-US" dirty="0">
                <a:latin typeface="Arial Unicode MS" pitchFamily="34" charset="-122"/>
                <a:ea typeface="Arial Unicode MS" pitchFamily="34" charset="-122"/>
              </a:rPr>
              <a:t>   </a:t>
            </a:r>
            <a:r>
              <a:rPr lang="en-US" altLang="zh-CN" dirty="0">
                <a:latin typeface="Arial Unicode MS" pitchFamily="34" charset="-122"/>
                <a:ea typeface="Arial Unicode MS" pitchFamily="34" charset="-122"/>
              </a:rPr>
              <a:t>Initial public offerings.</a:t>
            </a:r>
            <a:endParaRPr lang="zh-CN" altLang="en-US" dirty="0">
              <a:latin typeface="Arial Unicode MS" pitchFamily="34" charset="-122"/>
              <a:ea typeface="Arial Unicode MS" pitchFamily="34" charset="-122"/>
            </a:endParaRPr>
          </a:p>
          <a:p>
            <a:pPr eaLnBrk="1" hangingPunct="1">
              <a:buFontTx/>
              <a:buNone/>
            </a:pPr>
            <a:r>
              <a:rPr lang="zh-CN" altLang="en-US" dirty="0">
                <a:latin typeface="Arial Unicode MS" pitchFamily="34" charset="-122"/>
                <a:ea typeface="Arial Unicode MS" pitchFamily="34" charset="-122"/>
              </a:rPr>
              <a:t>6.</a:t>
            </a:r>
            <a:r>
              <a:rPr lang="en-US" altLang="zh-CN" dirty="0">
                <a:latin typeface="Arial Unicode MS" pitchFamily="34" charset="-122"/>
                <a:ea typeface="Arial Unicode MS" pitchFamily="34" charset="-122"/>
              </a:rPr>
              <a:t>List three third-generation derivatives. Collars, swaptions, and commodity swaps.</a:t>
            </a:r>
            <a:endParaRPr lang="zh-CN" altLang="en-US" dirty="0">
              <a:latin typeface="Arial Unicode MS" pitchFamily="34" charset="-122"/>
              <a:ea typeface="Arial Unicode MS" pitchFamily="34" charset="-122"/>
            </a:endParaRPr>
          </a:p>
          <a:p>
            <a:pPr eaLnBrk="1" hangingPunct="1">
              <a:buFontTx/>
              <a:buNone/>
            </a:pPr>
            <a:r>
              <a:rPr lang="zh-CN" altLang="en-US" dirty="0">
                <a:latin typeface="Arial Unicode MS" pitchFamily="34" charset="-122"/>
                <a:ea typeface="Arial Unicode MS" pitchFamily="34" charset="-122"/>
              </a:rPr>
              <a:t>.</a:t>
            </a: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68686"/>
      </a:lt2>
      <a:accent1>
        <a:srgbClr val="FFFFFF"/>
      </a:accent1>
      <a:accent2>
        <a:srgbClr val="CBCBCB"/>
      </a:accent2>
      <a:accent3>
        <a:srgbClr val="FFFFFF"/>
      </a:accent3>
      <a:accent4>
        <a:srgbClr val="000000"/>
      </a:accent4>
      <a:accent5>
        <a:srgbClr val="FFFFFF"/>
      </a:accent5>
      <a:accent6>
        <a:srgbClr val="B8B8B8"/>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208</TotalTime>
  <Words>2263</Words>
  <Application>Microsoft Office PowerPoint</Application>
  <PresentationFormat>全屏显示(4:3)</PresentationFormat>
  <Paragraphs>182</Paragraphs>
  <Slides>42</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42</vt:i4>
      </vt:variant>
    </vt:vector>
  </HeadingPairs>
  <TitlesOfParts>
    <vt:vector size="47" baseType="lpstr">
      <vt:lpstr>Arial Unicode MS</vt:lpstr>
      <vt:lpstr>Arial</vt:lpstr>
      <vt:lpstr>Calibri</vt:lpstr>
      <vt:lpstr>Times New Roman</vt:lpstr>
      <vt:lpstr>主题1</vt:lpstr>
      <vt:lpstr>Unit 9 Investment Banking</vt:lpstr>
      <vt:lpstr>PowerPoint 演示文稿</vt:lpstr>
      <vt:lpstr>PowerPoint 演示文稿</vt:lpstr>
      <vt:lpstr>Skimming</vt:lpstr>
      <vt:lpstr>PowerPoint 演示文稿</vt:lpstr>
      <vt:lpstr>PowerPoint 演示文稿</vt:lpstr>
      <vt:lpstr>Scanning</vt:lpstr>
      <vt:lpstr>PowerPoint 演示文稿</vt:lpstr>
      <vt:lpstr>PowerPoint 演示文稿</vt:lpstr>
      <vt:lpstr>PowerPoint 演示文稿</vt:lpstr>
      <vt:lpstr>Vocabulary in Context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Explanation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English</dc:title>
  <dc:creator>Sherry</dc:creator>
  <cp:lastModifiedBy>Shi Qing</cp:lastModifiedBy>
  <cp:revision>57</cp:revision>
  <dcterms:modified xsi:type="dcterms:W3CDTF">2019-12-14T04:17:07Z</dcterms:modified>
</cp:coreProperties>
</file>