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7" r:id="rId1"/>
  </p:sldMasterIdLst>
  <p:notesMasterIdLst>
    <p:notesMasterId r:id="rId51"/>
  </p:notesMasterIdLst>
  <p:sldIdLst>
    <p:sldId id="257" r:id="rId2"/>
    <p:sldId id="305" r:id="rId3"/>
    <p:sldId id="344" r:id="rId4"/>
    <p:sldId id="310" r:id="rId5"/>
    <p:sldId id="345" r:id="rId6"/>
    <p:sldId id="260" r:id="rId7"/>
    <p:sldId id="261" r:id="rId8"/>
    <p:sldId id="312" r:id="rId9"/>
    <p:sldId id="313" r:id="rId10"/>
    <p:sldId id="265" r:id="rId11"/>
    <p:sldId id="262" r:id="rId12"/>
    <p:sldId id="263" r:id="rId13"/>
    <p:sldId id="264" r:id="rId14"/>
    <p:sldId id="266" r:id="rId15"/>
    <p:sldId id="314" r:id="rId16"/>
    <p:sldId id="315" r:id="rId17"/>
    <p:sldId id="316" r:id="rId18"/>
    <p:sldId id="317" r:id="rId19"/>
    <p:sldId id="267" r:id="rId20"/>
    <p:sldId id="271" r:id="rId21"/>
    <p:sldId id="268" r:id="rId22"/>
    <p:sldId id="272" r:id="rId23"/>
    <p:sldId id="273" r:id="rId24"/>
    <p:sldId id="274" r:id="rId25"/>
    <p:sldId id="269" r:id="rId26"/>
    <p:sldId id="270" r:id="rId27"/>
    <p:sldId id="318" r:id="rId28"/>
    <p:sldId id="319" r:id="rId29"/>
    <p:sldId id="275" r:id="rId30"/>
    <p:sldId id="346" r:id="rId31"/>
    <p:sldId id="277" r:id="rId32"/>
    <p:sldId id="329" r:id="rId33"/>
    <p:sldId id="278" r:id="rId34"/>
    <p:sldId id="330" r:id="rId35"/>
    <p:sldId id="280" r:id="rId36"/>
    <p:sldId id="281" r:id="rId37"/>
    <p:sldId id="347" r:id="rId38"/>
    <p:sldId id="334" r:id="rId39"/>
    <p:sldId id="283" r:id="rId40"/>
    <p:sldId id="339" r:id="rId41"/>
    <p:sldId id="286" r:id="rId42"/>
    <p:sldId id="288" r:id="rId43"/>
    <p:sldId id="289" r:id="rId44"/>
    <p:sldId id="348" r:id="rId45"/>
    <p:sldId id="349" r:id="rId46"/>
    <p:sldId id="350" r:id="rId47"/>
    <p:sldId id="351" r:id="rId48"/>
    <p:sldId id="352" r:id="rId49"/>
    <p:sldId id="353" r:id="rId5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ern="1200">
        <a:solidFill>
          <a:schemeClr val="tx1"/>
        </a:solidFill>
        <a:latin typeface="Times New Roman" pitchFamily="18" charset="0"/>
        <a:ea typeface="宋体" pitchFamily="2" charset="-122"/>
        <a:cs typeface="+mn-cs"/>
      </a:defRPr>
    </a:lvl5pPr>
    <a:lvl6pPr marL="2286000" algn="l" defTabSz="914400" rtl="0" eaLnBrk="1" latinLnBrk="0" hangingPunct="1">
      <a:defRPr kern="1200">
        <a:solidFill>
          <a:schemeClr val="tx1"/>
        </a:solidFill>
        <a:latin typeface="Times New Roman" pitchFamily="18" charset="0"/>
        <a:ea typeface="宋体" pitchFamily="2" charset="-122"/>
        <a:cs typeface="+mn-cs"/>
      </a:defRPr>
    </a:lvl6pPr>
    <a:lvl7pPr marL="2743200" algn="l" defTabSz="914400" rtl="0" eaLnBrk="1" latinLnBrk="0" hangingPunct="1">
      <a:defRPr kern="1200">
        <a:solidFill>
          <a:schemeClr val="tx1"/>
        </a:solidFill>
        <a:latin typeface="Times New Roman" pitchFamily="18" charset="0"/>
        <a:ea typeface="宋体" pitchFamily="2" charset="-122"/>
        <a:cs typeface="+mn-cs"/>
      </a:defRPr>
    </a:lvl7pPr>
    <a:lvl8pPr marL="3200400" algn="l" defTabSz="914400" rtl="0" eaLnBrk="1" latinLnBrk="0" hangingPunct="1">
      <a:defRPr kern="1200">
        <a:solidFill>
          <a:schemeClr val="tx1"/>
        </a:solidFill>
        <a:latin typeface="Times New Roman" pitchFamily="18" charset="0"/>
        <a:ea typeface="宋体" pitchFamily="2" charset="-122"/>
        <a:cs typeface="+mn-cs"/>
      </a:defRPr>
    </a:lvl8pPr>
    <a:lvl9pPr marL="3657600" algn="l" defTabSz="914400" rtl="0" eaLnBrk="1" latinLnBrk="0" hangingPunct="1">
      <a:defRPr kern="1200">
        <a:solidFill>
          <a:schemeClr val="tx1"/>
        </a:solidFill>
        <a:latin typeface="Times New Roman" pitchFamily="18" charset="0"/>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874" autoAdjust="0"/>
    <p:restoredTop sz="84280" autoAdjust="0"/>
  </p:normalViewPr>
  <p:slideViewPr>
    <p:cSldViewPr>
      <p:cViewPr>
        <p:scale>
          <a:sx n="124" d="100"/>
          <a:sy n="124" d="100"/>
        </p:scale>
        <p:origin x="1288" y="-880"/>
      </p:cViewPr>
      <p:guideLst>
        <p:guide orient="horz" pos="2160"/>
        <p:guide pos="2880"/>
      </p:guideLst>
    </p:cSldViewPr>
  </p:slideViewPr>
  <p:notesTextViewPr>
    <p:cViewPr>
      <p:scale>
        <a:sx n="100" d="100"/>
        <a:sy n="100" d="100"/>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notesMaster" Target="notesMasters/notesMaster1.xml"/><Relationship Id="rId52" Type="http://schemas.openxmlformats.org/officeDocument/2006/relationships/presProps" Target="presProps.xml"/><Relationship Id="rId53" Type="http://schemas.openxmlformats.org/officeDocument/2006/relationships/viewProps" Target="viewProps.xml"/><Relationship Id="rId54" Type="http://schemas.openxmlformats.org/officeDocument/2006/relationships/theme" Target="theme/theme1.xml"/><Relationship Id="rId55"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ea typeface="+mn-ea"/>
              </a:defRPr>
            </a:lvl1pPr>
          </a:lstStyle>
          <a:p>
            <a:pPr>
              <a:defRPr/>
            </a:pPr>
            <a:endParaRPr lang="zh-CN" altLang="en-US"/>
          </a:p>
        </p:txBody>
      </p:sp>
      <p:sp>
        <p:nvSpPr>
          <p:cNvPr id="6147"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ea typeface="+mn-ea"/>
              </a:defRPr>
            </a:lvl1pPr>
          </a:lstStyle>
          <a:p>
            <a:pPr>
              <a:defRPr/>
            </a:pPr>
            <a:endParaRPr lang="zh-CN" altLang="en-US"/>
          </a:p>
        </p:txBody>
      </p:sp>
      <p:sp>
        <p:nvSpPr>
          <p:cNvPr id="532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6149"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15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ea typeface="+mn-ea"/>
              </a:defRPr>
            </a:lvl1pPr>
          </a:lstStyle>
          <a:p>
            <a:pPr>
              <a:defRPr/>
            </a:pPr>
            <a:endParaRPr lang="zh-CN" altLang="en-US"/>
          </a:p>
        </p:txBody>
      </p:sp>
      <p:sp>
        <p:nvSpPr>
          <p:cNvPr id="615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ea typeface="+mn-ea"/>
              </a:defRPr>
            </a:lvl1pPr>
          </a:lstStyle>
          <a:p>
            <a:pPr>
              <a:defRPr/>
            </a:pPr>
            <a:fld id="{38ACA45C-A7EA-44E9-9FFB-89AF9E3F7E16}" type="slidenum">
              <a:rPr lang="zh-CN" altLang="en-US"/>
              <a:pPr>
                <a:defRPr/>
              </a:pPr>
              <a:t>‹#›</a:t>
            </a:fld>
            <a:endParaRPr lang="zh-CN" altLang="en-US"/>
          </a:p>
        </p:txBody>
      </p:sp>
    </p:spTree>
    <p:extLst>
      <p:ext uri="{BB962C8B-B14F-4D97-AF65-F5344CB8AC3E}">
        <p14:creationId xmlns:p14="http://schemas.microsoft.com/office/powerpoint/2010/main" val="63126408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宋体" charset="-122"/>
        <a:ea typeface="宋体" charset="-122"/>
        <a:cs typeface="+mn-cs"/>
      </a:defRPr>
    </a:lvl1pPr>
    <a:lvl2pPr marL="457200" algn="l" rtl="0" eaLnBrk="0" fontAlgn="base" hangingPunct="0">
      <a:spcBef>
        <a:spcPct val="30000"/>
      </a:spcBef>
      <a:spcAft>
        <a:spcPct val="0"/>
      </a:spcAft>
      <a:defRPr kumimoji="1" sz="1200" kern="1200">
        <a:solidFill>
          <a:schemeClr val="tx1"/>
        </a:solidFill>
        <a:latin typeface="宋体" charset="-122"/>
        <a:ea typeface="宋体" charset="-122"/>
        <a:cs typeface="+mn-cs"/>
      </a:defRPr>
    </a:lvl2pPr>
    <a:lvl3pPr marL="914400" algn="l" rtl="0" eaLnBrk="0" fontAlgn="base" hangingPunct="0">
      <a:spcBef>
        <a:spcPct val="30000"/>
      </a:spcBef>
      <a:spcAft>
        <a:spcPct val="0"/>
      </a:spcAft>
      <a:defRPr kumimoji="1" sz="1200" kern="1200">
        <a:solidFill>
          <a:schemeClr val="tx1"/>
        </a:solidFill>
        <a:latin typeface="宋体" charset="-122"/>
        <a:ea typeface="宋体" charset="-122"/>
        <a:cs typeface="+mn-cs"/>
      </a:defRPr>
    </a:lvl3pPr>
    <a:lvl4pPr marL="1371600" algn="l" rtl="0" eaLnBrk="0" fontAlgn="base" hangingPunct="0">
      <a:spcBef>
        <a:spcPct val="30000"/>
      </a:spcBef>
      <a:spcAft>
        <a:spcPct val="0"/>
      </a:spcAft>
      <a:defRPr kumimoji="1" sz="1200" kern="1200">
        <a:solidFill>
          <a:schemeClr val="tx1"/>
        </a:solidFill>
        <a:latin typeface="宋体" charset="-122"/>
        <a:ea typeface="宋体" charset="-122"/>
        <a:cs typeface="+mn-cs"/>
      </a:defRPr>
    </a:lvl4pPr>
    <a:lvl5pPr marL="1828800" algn="l" rtl="0" eaLnBrk="0" fontAlgn="base" hangingPunct="0">
      <a:spcBef>
        <a:spcPct val="30000"/>
      </a:spcBef>
      <a:spcAft>
        <a:spcPct val="0"/>
      </a:spcAft>
      <a:defRPr kumimoji="1" sz="1200" kern="1200">
        <a:solidFill>
          <a:schemeClr val="tx1"/>
        </a:solidFill>
        <a:latin typeface="宋体" charset="-122"/>
        <a:ea typeface="宋体"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a:ln/>
        </p:spPr>
      </p:sp>
      <p:sp>
        <p:nvSpPr>
          <p:cNvPr id="54275" name="备注占位符 2"/>
          <p:cNvSpPr>
            <a:spLocks noGrp="1"/>
          </p:cNvSpPr>
          <p:nvPr>
            <p:ph type="body" idx="1"/>
          </p:nvPr>
        </p:nvSpPr>
        <p:spPr>
          <a:noFill/>
          <a:ln/>
        </p:spPr>
        <p:txBody>
          <a:bodyPr/>
          <a:lstStyle/>
          <a:p>
            <a:endParaRPr lang="zh-CN" altLang="en-US" smtClean="0">
              <a:latin typeface="宋体" pitchFamily="2" charset="-122"/>
              <a:ea typeface="宋体" pitchFamily="2" charset="-122"/>
            </a:endParaRPr>
          </a:p>
        </p:txBody>
      </p:sp>
      <p:sp>
        <p:nvSpPr>
          <p:cNvPr id="62468" name="灯片编号占位符 3"/>
          <p:cNvSpPr>
            <a:spLocks noGrp="1"/>
          </p:cNvSpPr>
          <p:nvPr>
            <p:ph type="sldNum" sz="quarter" idx="5"/>
          </p:nvPr>
        </p:nvSpPr>
        <p:spPr/>
        <p:txBody>
          <a:bodyPr/>
          <a:lstStyle/>
          <a:p>
            <a:pPr>
              <a:defRPr/>
            </a:pPr>
            <a:fld id="{6BB81E02-1B64-4445-8D4A-3026CFE9CC38}" type="slidenum">
              <a:rPr lang="zh-CN" altLang="en-US" smtClean="0"/>
              <a:pPr>
                <a:defRPr/>
              </a:pPr>
              <a:t>7</a:t>
            </a:fld>
            <a:endParaRPr lang="zh-CN" altLang="en-US" smtClean="0"/>
          </a:p>
        </p:txBody>
      </p:sp>
    </p:spTree>
    <p:extLst>
      <p:ext uri="{BB962C8B-B14F-4D97-AF65-F5344CB8AC3E}">
        <p14:creationId xmlns:p14="http://schemas.microsoft.com/office/powerpoint/2010/main" val="10862772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a:ln/>
        </p:spPr>
      </p:sp>
      <p:sp>
        <p:nvSpPr>
          <p:cNvPr id="55299" name="备注占位符 2"/>
          <p:cNvSpPr>
            <a:spLocks noGrp="1"/>
          </p:cNvSpPr>
          <p:nvPr>
            <p:ph type="body" idx="1"/>
          </p:nvPr>
        </p:nvSpPr>
        <p:spPr>
          <a:noFill/>
          <a:ln/>
        </p:spPr>
        <p:txBody>
          <a:bodyPr/>
          <a:lstStyle/>
          <a:p>
            <a:endParaRPr lang="zh-CN" altLang="en-US" smtClean="0">
              <a:latin typeface="宋体" pitchFamily="2" charset="-122"/>
              <a:ea typeface="宋体" pitchFamily="2" charset="-122"/>
            </a:endParaRPr>
          </a:p>
        </p:txBody>
      </p:sp>
      <p:sp>
        <p:nvSpPr>
          <p:cNvPr id="63492" name="灯片编号占位符 3"/>
          <p:cNvSpPr>
            <a:spLocks noGrp="1"/>
          </p:cNvSpPr>
          <p:nvPr>
            <p:ph type="sldNum" sz="quarter" idx="5"/>
          </p:nvPr>
        </p:nvSpPr>
        <p:spPr/>
        <p:txBody>
          <a:bodyPr/>
          <a:lstStyle/>
          <a:p>
            <a:pPr>
              <a:defRPr/>
            </a:pPr>
            <a:fld id="{7495F037-50E1-4BFB-9C0A-2B72BA3AB15F}" type="slidenum">
              <a:rPr lang="zh-CN" altLang="en-US" smtClean="0"/>
              <a:pPr>
                <a:defRPr/>
              </a:pPr>
              <a:t>11</a:t>
            </a:fld>
            <a:endParaRPr lang="zh-CN" altLang="en-US" smtClean="0"/>
          </a:p>
        </p:txBody>
      </p:sp>
    </p:spTree>
    <p:extLst>
      <p:ext uri="{BB962C8B-B14F-4D97-AF65-F5344CB8AC3E}">
        <p14:creationId xmlns:p14="http://schemas.microsoft.com/office/powerpoint/2010/main" val="1979618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a:ln/>
        </p:spPr>
      </p:sp>
      <p:sp>
        <p:nvSpPr>
          <p:cNvPr id="56323" name="备注占位符 2"/>
          <p:cNvSpPr>
            <a:spLocks noGrp="1"/>
          </p:cNvSpPr>
          <p:nvPr>
            <p:ph type="body" idx="1"/>
          </p:nvPr>
        </p:nvSpPr>
        <p:spPr>
          <a:noFill/>
          <a:ln/>
        </p:spPr>
        <p:txBody>
          <a:bodyPr/>
          <a:lstStyle/>
          <a:p>
            <a:endParaRPr lang="zh-CN" altLang="en-US" smtClean="0">
              <a:latin typeface="宋体" pitchFamily="2" charset="-122"/>
              <a:ea typeface="宋体" pitchFamily="2" charset="-122"/>
            </a:endParaRPr>
          </a:p>
        </p:txBody>
      </p:sp>
      <p:sp>
        <p:nvSpPr>
          <p:cNvPr id="64516" name="灯片编号占位符 3"/>
          <p:cNvSpPr>
            <a:spLocks noGrp="1"/>
          </p:cNvSpPr>
          <p:nvPr>
            <p:ph type="sldNum" sz="quarter" idx="5"/>
          </p:nvPr>
        </p:nvSpPr>
        <p:spPr/>
        <p:txBody>
          <a:bodyPr/>
          <a:lstStyle/>
          <a:p>
            <a:pPr>
              <a:defRPr/>
            </a:pPr>
            <a:fld id="{C2F11D60-C140-4796-A9C1-52D13B1D7103}" type="slidenum">
              <a:rPr lang="zh-CN" altLang="en-US" smtClean="0"/>
              <a:pPr>
                <a:defRPr/>
              </a:pPr>
              <a:t>25</a:t>
            </a:fld>
            <a:endParaRPr lang="zh-CN" altLang="en-US" smtClean="0"/>
          </a:p>
        </p:txBody>
      </p:sp>
    </p:spTree>
    <p:extLst>
      <p:ext uri="{BB962C8B-B14F-4D97-AF65-F5344CB8AC3E}">
        <p14:creationId xmlns:p14="http://schemas.microsoft.com/office/powerpoint/2010/main" val="6924252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pPr>
              <a:defRPr/>
            </a:pPr>
            <a:fld id="{38ACA45C-A7EA-44E9-9FFB-89AF9E3F7E16}" type="slidenum">
              <a:rPr lang="zh-CN" altLang="en-US" smtClean="0"/>
              <a:pPr>
                <a:defRPr/>
              </a:pPr>
              <a:t>40</a:t>
            </a:fld>
            <a:endParaRPr lang="zh-CN" altLang="en-US"/>
          </a:p>
        </p:txBody>
      </p:sp>
    </p:spTree>
    <p:extLst>
      <p:ext uri="{BB962C8B-B14F-4D97-AF65-F5344CB8AC3E}">
        <p14:creationId xmlns:p14="http://schemas.microsoft.com/office/powerpoint/2010/main" val="11833195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pPr>
              <a:defRPr/>
            </a:pPr>
            <a:endParaRPr lang="en-US" altLang="zh-CN"/>
          </a:p>
        </p:txBody>
      </p:sp>
      <p:sp>
        <p:nvSpPr>
          <p:cNvPr id="6" name="灯片编号占位符 5"/>
          <p:cNvSpPr>
            <a:spLocks noGrp="1"/>
          </p:cNvSpPr>
          <p:nvPr>
            <p:ph type="sldNum" sz="quarter" idx="12"/>
          </p:nvPr>
        </p:nvSpPr>
        <p:spPr/>
        <p:txBody>
          <a:bodyPr/>
          <a:lstStyle/>
          <a:p>
            <a:pPr>
              <a:defRPr/>
            </a:pPr>
            <a:fld id="{936C1A51-3D4A-4FC5-92E3-7C1BDE75C46C}" type="slidenum">
              <a:rPr lang="zh-CN" altLang="en-US" smtClean="0"/>
              <a:pPr>
                <a:defRPr/>
              </a:pPr>
              <a:t>‹#›</a:t>
            </a:fld>
            <a:endParaRPr lang="en-US" altLang="zh-CN"/>
          </a:p>
        </p:txBody>
      </p:sp>
    </p:spTree>
    <p:extLst>
      <p:ext uri="{BB962C8B-B14F-4D97-AF65-F5344CB8AC3E}">
        <p14:creationId xmlns:p14="http://schemas.microsoft.com/office/powerpoint/2010/main" val="525957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pPr>
              <a:defRPr/>
            </a:pPr>
            <a:endParaRPr lang="en-US" altLang="zh-CN"/>
          </a:p>
        </p:txBody>
      </p:sp>
      <p:sp>
        <p:nvSpPr>
          <p:cNvPr id="6" name="灯片编号占位符 5"/>
          <p:cNvSpPr>
            <a:spLocks noGrp="1"/>
          </p:cNvSpPr>
          <p:nvPr>
            <p:ph type="sldNum" sz="quarter" idx="12"/>
          </p:nvPr>
        </p:nvSpPr>
        <p:spPr/>
        <p:txBody>
          <a:bodyPr/>
          <a:lstStyle/>
          <a:p>
            <a:pPr>
              <a:defRPr/>
            </a:pPr>
            <a:fld id="{CF907B33-0F99-4A09-A5D9-5598FD4E2EB1}" type="slidenum">
              <a:rPr lang="zh-CN" altLang="en-US" smtClean="0"/>
              <a:pPr>
                <a:defRPr/>
              </a:pPr>
              <a:t>‹#›</a:t>
            </a:fld>
            <a:endParaRPr lang="en-US" altLang="zh-CN"/>
          </a:p>
        </p:txBody>
      </p:sp>
    </p:spTree>
    <p:extLst>
      <p:ext uri="{BB962C8B-B14F-4D97-AF65-F5344CB8AC3E}">
        <p14:creationId xmlns:p14="http://schemas.microsoft.com/office/powerpoint/2010/main" val="29071964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pPr>
              <a:defRPr/>
            </a:pPr>
            <a:endParaRPr lang="en-US" altLang="zh-CN"/>
          </a:p>
        </p:txBody>
      </p:sp>
      <p:sp>
        <p:nvSpPr>
          <p:cNvPr id="6" name="灯片编号占位符 5"/>
          <p:cNvSpPr>
            <a:spLocks noGrp="1"/>
          </p:cNvSpPr>
          <p:nvPr>
            <p:ph type="sldNum" sz="quarter" idx="12"/>
          </p:nvPr>
        </p:nvSpPr>
        <p:spPr/>
        <p:txBody>
          <a:bodyPr/>
          <a:lstStyle/>
          <a:p>
            <a:pPr>
              <a:defRPr/>
            </a:pPr>
            <a:fld id="{24BB136A-1A1B-4780-83C5-8BFEEB845A73}" type="slidenum">
              <a:rPr lang="zh-CN" altLang="en-US" smtClean="0"/>
              <a:pPr>
                <a:defRPr/>
              </a:pPr>
              <a:t>‹#›</a:t>
            </a:fld>
            <a:endParaRPr lang="en-US" altLang="zh-CN"/>
          </a:p>
        </p:txBody>
      </p:sp>
    </p:spTree>
    <p:extLst>
      <p:ext uri="{BB962C8B-B14F-4D97-AF65-F5344CB8AC3E}">
        <p14:creationId xmlns:p14="http://schemas.microsoft.com/office/powerpoint/2010/main" val="1330536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pPr>
              <a:defRPr/>
            </a:pPr>
            <a:endParaRPr lang="en-US" altLang="zh-CN"/>
          </a:p>
        </p:txBody>
      </p:sp>
      <p:sp>
        <p:nvSpPr>
          <p:cNvPr id="6" name="灯片编号占位符 5"/>
          <p:cNvSpPr>
            <a:spLocks noGrp="1"/>
          </p:cNvSpPr>
          <p:nvPr>
            <p:ph type="sldNum" sz="quarter" idx="12"/>
          </p:nvPr>
        </p:nvSpPr>
        <p:spPr/>
        <p:txBody>
          <a:bodyPr/>
          <a:lstStyle/>
          <a:p>
            <a:pPr>
              <a:defRPr/>
            </a:pPr>
            <a:fld id="{76DB045D-A5BB-42A5-A41C-EF51462A7697}" type="slidenum">
              <a:rPr lang="zh-CN" altLang="en-US" smtClean="0"/>
              <a:pPr>
                <a:defRPr/>
              </a:pPr>
              <a:t>‹#›</a:t>
            </a:fld>
            <a:endParaRPr lang="en-US" altLang="zh-CN"/>
          </a:p>
        </p:txBody>
      </p:sp>
    </p:spTree>
    <p:extLst>
      <p:ext uri="{BB962C8B-B14F-4D97-AF65-F5344CB8AC3E}">
        <p14:creationId xmlns:p14="http://schemas.microsoft.com/office/powerpoint/2010/main" val="20373403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pPr>
              <a:defRPr/>
            </a:pPr>
            <a:endParaRPr lang="en-US" altLang="zh-CN"/>
          </a:p>
        </p:txBody>
      </p:sp>
      <p:sp>
        <p:nvSpPr>
          <p:cNvPr id="6" name="灯片编号占位符 5"/>
          <p:cNvSpPr>
            <a:spLocks noGrp="1"/>
          </p:cNvSpPr>
          <p:nvPr>
            <p:ph type="sldNum" sz="quarter" idx="12"/>
          </p:nvPr>
        </p:nvSpPr>
        <p:spPr/>
        <p:txBody>
          <a:bodyPr/>
          <a:lstStyle/>
          <a:p>
            <a:pPr>
              <a:defRPr/>
            </a:pPr>
            <a:fld id="{A72C8059-8A57-4EB5-931D-B62A95FC01ED}" type="slidenum">
              <a:rPr lang="zh-CN" altLang="en-US" smtClean="0"/>
              <a:pPr>
                <a:defRPr/>
              </a:pPr>
              <a:t>‹#›</a:t>
            </a:fld>
            <a:endParaRPr lang="en-US" altLang="zh-CN"/>
          </a:p>
        </p:txBody>
      </p:sp>
    </p:spTree>
    <p:extLst>
      <p:ext uri="{BB962C8B-B14F-4D97-AF65-F5344CB8AC3E}">
        <p14:creationId xmlns:p14="http://schemas.microsoft.com/office/powerpoint/2010/main" val="5534792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pPr>
              <a:defRPr/>
            </a:pPr>
            <a:endParaRPr lang="en-US" altLang="zh-CN"/>
          </a:p>
        </p:txBody>
      </p:sp>
      <p:sp>
        <p:nvSpPr>
          <p:cNvPr id="7" name="灯片编号占位符 6"/>
          <p:cNvSpPr>
            <a:spLocks noGrp="1"/>
          </p:cNvSpPr>
          <p:nvPr>
            <p:ph type="sldNum" sz="quarter" idx="12"/>
          </p:nvPr>
        </p:nvSpPr>
        <p:spPr/>
        <p:txBody>
          <a:bodyPr/>
          <a:lstStyle/>
          <a:p>
            <a:pPr>
              <a:defRPr/>
            </a:pPr>
            <a:fld id="{118F7F0F-AE75-4747-A5CF-B53346E785EE}" type="slidenum">
              <a:rPr lang="zh-CN" altLang="en-US" smtClean="0"/>
              <a:pPr>
                <a:defRPr/>
              </a:pPr>
              <a:t>‹#›</a:t>
            </a:fld>
            <a:endParaRPr lang="en-US" altLang="zh-CN"/>
          </a:p>
        </p:txBody>
      </p:sp>
    </p:spTree>
    <p:extLst>
      <p:ext uri="{BB962C8B-B14F-4D97-AF65-F5344CB8AC3E}">
        <p14:creationId xmlns:p14="http://schemas.microsoft.com/office/powerpoint/2010/main" val="19698985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a:defRPr/>
            </a:pPr>
            <a:endParaRPr lang="en-US" altLang="zh-CN"/>
          </a:p>
        </p:txBody>
      </p:sp>
      <p:sp>
        <p:nvSpPr>
          <p:cNvPr id="8" name="页脚占位符 7"/>
          <p:cNvSpPr>
            <a:spLocks noGrp="1"/>
          </p:cNvSpPr>
          <p:nvPr>
            <p:ph type="ftr" sz="quarter" idx="11"/>
          </p:nvPr>
        </p:nvSpPr>
        <p:spPr/>
        <p:txBody>
          <a:bodyPr/>
          <a:lstStyle/>
          <a:p>
            <a:pPr>
              <a:defRPr/>
            </a:pPr>
            <a:endParaRPr lang="en-US" altLang="zh-CN"/>
          </a:p>
        </p:txBody>
      </p:sp>
      <p:sp>
        <p:nvSpPr>
          <p:cNvPr id="9" name="灯片编号占位符 8"/>
          <p:cNvSpPr>
            <a:spLocks noGrp="1"/>
          </p:cNvSpPr>
          <p:nvPr>
            <p:ph type="sldNum" sz="quarter" idx="12"/>
          </p:nvPr>
        </p:nvSpPr>
        <p:spPr/>
        <p:txBody>
          <a:bodyPr/>
          <a:lstStyle/>
          <a:p>
            <a:pPr>
              <a:defRPr/>
            </a:pPr>
            <a:fld id="{3F405E9B-324F-4801-8927-2E9BE99D202D}" type="slidenum">
              <a:rPr lang="zh-CN" altLang="en-US" smtClean="0"/>
              <a:pPr>
                <a:defRPr/>
              </a:pPr>
              <a:t>‹#›</a:t>
            </a:fld>
            <a:endParaRPr lang="en-US" altLang="zh-CN"/>
          </a:p>
        </p:txBody>
      </p:sp>
    </p:spTree>
    <p:extLst>
      <p:ext uri="{BB962C8B-B14F-4D97-AF65-F5344CB8AC3E}">
        <p14:creationId xmlns:p14="http://schemas.microsoft.com/office/powerpoint/2010/main" val="25277882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en-US" altLang="zh-CN"/>
          </a:p>
        </p:txBody>
      </p:sp>
      <p:sp>
        <p:nvSpPr>
          <p:cNvPr id="4" name="页脚占位符 3"/>
          <p:cNvSpPr>
            <a:spLocks noGrp="1"/>
          </p:cNvSpPr>
          <p:nvPr>
            <p:ph type="ftr" sz="quarter" idx="11"/>
          </p:nvPr>
        </p:nvSpPr>
        <p:spPr/>
        <p:txBody>
          <a:bodyPr/>
          <a:lstStyle/>
          <a:p>
            <a:pPr>
              <a:defRPr/>
            </a:pPr>
            <a:endParaRPr lang="en-US" altLang="zh-CN"/>
          </a:p>
        </p:txBody>
      </p:sp>
      <p:sp>
        <p:nvSpPr>
          <p:cNvPr id="5" name="灯片编号占位符 4"/>
          <p:cNvSpPr>
            <a:spLocks noGrp="1"/>
          </p:cNvSpPr>
          <p:nvPr>
            <p:ph type="sldNum" sz="quarter" idx="12"/>
          </p:nvPr>
        </p:nvSpPr>
        <p:spPr/>
        <p:txBody>
          <a:bodyPr/>
          <a:lstStyle/>
          <a:p>
            <a:pPr>
              <a:defRPr/>
            </a:pPr>
            <a:fld id="{FC10CF63-564C-4FE9-B424-8E1A94C28E77}" type="slidenum">
              <a:rPr lang="zh-CN" altLang="en-US" smtClean="0"/>
              <a:pPr>
                <a:defRPr/>
              </a:pPr>
              <a:t>‹#›</a:t>
            </a:fld>
            <a:endParaRPr lang="en-US" altLang="zh-CN"/>
          </a:p>
        </p:txBody>
      </p:sp>
    </p:spTree>
    <p:extLst>
      <p:ext uri="{BB962C8B-B14F-4D97-AF65-F5344CB8AC3E}">
        <p14:creationId xmlns:p14="http://schemas.microsoft.com/office/powerpoint/2010/main" val="10364427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endParaRPr lang="en-US" altLang="zh-CN"/>
          </a:p>
        </p:txBody>
      </p:sp>
      <p:sp>
        <p:nvSpPr>
          <p:cNvPr id="3" name="页脚占位符 2"/>
          <p:cNvSpPr>
            <a:spLocks noGrp="1"/>
          </p:cNvSpPr>
          <p:nvPr>
            <p:ph type="ftr" sz="quarter" idx="11"/>
          </p:nvPr>
        </p:nvSpPr>
        <p:spPr/>
        <p:txBody>
          <a:bodyPr/>
          <a:lstStyle/>
          <a:p>
            <a:pPr>
              <a:defRPr/>
            </a:pPr>
            <a:endParaRPr lang="en-US" altLang="zh-CN"/>
          </a:p>
        </p:txBody>
      </p:sp>
      <p:sp>
        <p:nvSpPr>
          <p:cNvPr id="4" name="灯片编号占位符 3"/>
          <p:cNvSpPr>
            <a:spLocks noGrp="1"/>
          </p:cNvSpPr>
          <p:nvPr>
            <p:ph type="sldNum" sz="quarter" idx="12"/>
          </p:nvPr>
        </p:nvSpPr>
        <p:spPr/>
        <p:txBody>
          <a:bodyPr/>
          <a:lstStyle/>
          <a:p>
            <a:pPr>
              <a:defRPr/>
            </a:pPr>
            <a:fld id="{59F1B545-751C-4771-9B78-C29578C42B47}" type="slidenum">
              <a:rPr lang="zh-CN" altLang="en-US" smtClean="0"/>
              <a:pPr>
                <a:defRPr/>
              </a:pPr>
              <a:t>‹#›</a:t>
            </a:fld>
            <a:endParaRPr lang="en-US" altLang="zh-CN"/>
          </a:p>
        </p:txBody>
      </p:sp>
    </p:spTree>
    <p:extLst>
      <p:ext uri="{BB962C8B-B14F-4D97-AF65-F5344CB8AC3E}">
        <p14:creationId xmlns:p14="http://schemas.microsoft.com/office/powerpoint/2010/main" val="18001854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pPr>
              <a:defRPr/>
            </a:pPr>
            <a:endParaRPr lang="en-US" altLang="zh-CN"/>
          </a:p>
        </p:txBody>
      </p:sp>
      <p:sp>
        <p:nvSpPr>
          <p:cNvPr id="7" name="灯片编号占位符 6"/>
          <p:cNvSpPr>
            <a:spLocks noGrp="1"/>
          </p:cNvSpPr>
          <p:nvPr>
            <p:ph type="sldNum" sz="quarter" idx="12"/>
          </p:nvPr>
        </p:nvSpPr>
        <p:spPr/>
        <p:txBody>
          <a:bodyPr/>
          <a:lstStyle/>
          <a:p>
            <a:pPr>
              <a:defRPr/>
            </a:pPr>
            <a:fld id="{8146C42C-FCA1-493E-A660-617583CABD2F}" type="slidenum">
              <a:rPr lang="zh-CN" altLang="en-US" smtClean="0"/>
              <a:pPr>
                <a:defRPr/>
              </a:pPr>
              <a:t>‹#›</a:t>
            </a:fld>
            <a:endParaRPr lang="en-US" altLang="zh-CN"/>
          </a:p>
        </p:txBody>
      </p:sp>
    </p:spTree>
    <p:extLst>
      <p:ext uri="{BB962C8B-B14F-4D97-AF65-F5344CB8AC3E}">
        <p14:creationId xmlns:p14="http://schemas.microsoft.com/office/powerpoint/2010/main" val="33555709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pPr>
              <a:defRPr/>
            </a:pPr>
            <a:endParaRPr lang="en-US" altLang="zh-CN"/>
          </a:p>
        </p:txBody>
      </p:sp>
      <p:sp>
        <p:nvSpPr>
          <p:cNvPr id="7" name="灯片编号占位符 6"/>
          <p:cNvSpPr>
            <a:spLocks noGrp="1"/>
          </p:cNvSpPr>
          <p:nvPr>
            <p:ph type="sldNum" sz="quarter" idx="12"/>
          </p:nvPr>
        </p:nvSpPr>
        <p:spPr/>
        <p:txBody>
          <a:bodyPr/>
          <a:lstStyle/>
          <a:p>
            <a:pPr>
              <a:defRPr/>
            </a:pPr>
            <a:fld id="{4571BCF3-F3EE-40D0-8D46-FCDB2FCD680C}" type="slidenum">
              <a:rPr lang="zh-CN" altLang="en-US" smtClean="0"/>
              <a:pPr>
                <a:defRPr/>
              </a:pPr>
              <a:t>‹#›</a:t>
            </a:fld>
            <a:endParaRPr lang="en-US" altLang="zh-CN"/>
          </a:p>
        </p:txBody>
      </p:sp>
    </p:spTree>
    <p:extLst>
      <p:ext uri="{BB962C8B-B14F-4D97-AF65-F5344CB8AC3E}">
        <p14:creationId xmlns:p14="http://schemas.microsoft.com/office/powerpoint/2010/main" val="246924041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15000"/>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ltLang="zh-CN"/>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ltLang="zh-CN"/>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9ED85E6A-E896-4678-969D-DAB75F0C28EE}" type="slidenum">
              <a:rPr lang="zh-CN" altLang="en-US" smtClean="0"/>
              <a:pPr>
                <a:defRPr/>
              </a:pPr>
              <a:t>‹#›</a:t>
            </a:fld>
            <a:endParaRPr lang="en-US" altLang="zh-CN"/>
          </a:p>
        </p:txBody>
      </p:sp>
    </p:spTree>
    <p:extLst>
      <p:ext uri="{BB962C8B-B14F-4D97-AF65-F5344CB8AC3E}">
        <p14:creationId xmlns:p14="http://schemas.microsoft.com/office/powerpoint/2010/main" val="4176294365"/>
      </p:ext>
    </p:extLst>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title"/>
          </p:nvPr>
        </p:nvSpPr>
        <p:spPr>
          <a:xfrm>
            <a:off x="0" y="333375"/>
            <a:ext cx="7772400" cy="1143000"/>
          </a:xfrm>
        </p:spPr>
        <p:txBody>
          <a:bodyPr/>
          <a:lstStyle/>
          <a:p>
            <a:r>
              <a:rPr lang="zh-CN" altLang="zh-CN" b="1" dirty="0" smtClean="0">
                <a:latin typeface="Arial Unicode MS" pitchFamily="34" charset="-122"/>
                <a:ea typeface="Arial Unicode MS" pitchFamily="34" charset="-122"/>
                <a:cs typeface="Arial Unicode MS" pitchFamily="34" charset="-122"/>
              </a:rPr>
              <a:t>Unit </a:t>
            </a:r>
            <a:r>
              <a:rPr lang="en-US" altLang="zh-CN" b="1" dirty="0" smtClean="0">
                <a:latin typeface="Arial Unicode MS" pitchFamily="34" charset="-122"/>
                <a:ea typeface="Arial Unicode MS" pitchFamily="34" charset="-122"/>
                <a:cs typeface="Arial Unicode MS" pitchFamily="34" charset="-122"/>
              </a:rPr>
              <a:t>5</a:t>
            </a:r>
            <a:r>
              <a:rPr lang="zh-CN" altLang="zh-CN" b="1" dirty="0" smtClean="0">
                <a:latin typeface="Arial Unicode MS" pitchFamily="34" charset="-122"/>
                <a:ea typeface="Arial Unicode MS" pitchFamily="34" charset="-122"/>
                <a:cs typeface="Arial Unicode MS" pitchFamily="34" charset="-122"/>
              </a:rPr>
              <a:t> </a:t>
            </a:r>
            <a:r>
              <a:rPr lang="en-US" altLang="zh-CN" b="1" dirty="0" smtClean="0">
                <a:latin typeface="Arial Unicode MS" pitchFamily="34" charset="-122"/>
                <a:ea typeface="Arial Unicode MS" pitchFamily="34" charset="-122"/>
                <a:cs typeface="Arial Unicode MS" pitchFamily="34" charset="-122"/>
              </a:rPr>
              <a:t>Capital Market</a:t>
            </a:r>
            <a:endParaRPr lang="zh-CN" altLang="en-US" b="1" dirty="0" smtClean="0">
              <a:latin typeface="Arial Unicode MS" pitchFamily="34" charset="-122"/>
              <a:ea typeface="Arial Unicode MS" pitchFamily="34" charset="-122"/>
              <a:cs typeface="Arial Unicode MS" pitchFamily="34" charset="-122"/>
            </a:endParaRPr>
          </a:p>
        </p:txBody>
      </p:sp>
      <p:sp>
        <p:nvSpPr>
          <p:cNvPr id="3075" name="内容占位符 2"/>
          <p:cNvSpPr>
            <a:spLocks noGrp="1"/>
          </p:cNvSpPr>
          <p:nvPr>
            <p:ph idx="1"/>
          </p:nvPr>
        </p:nvSpPr>
        <p:spPr>
          <a:xfrm>
            <a:off x="323850" y="1700213"/>
            <a:ext cx="7772400" cy="4114800"/>
          </a:xfrm>
        </p:spPr>
        <p:txBody>
          <a:bodyPr/>
          <a:lstStyle/>
          <a:p>
            <a:pPr marL="514350" indent="-514350">
              <a:buFontTx/>
              <a:buNone/>
            </a:pPr>
            <a:r>
              <a:rPr lang="en-US" altLang="zh-CN" b="1" smtClean="0">
                <a:latin typeface="Arial" charset="0"/>
                <a:cs typeface="Arial" charset="0"/>
              </a:rPr>
              <a:t>Lead-in questions: </a:t>
            </a:r>
          </a:p>
          <a:p>
            <a:pPr marL="514350" indent="-514350">
              <a:buFontTx/>
              <a:buNone/>
            </a:pPr>
            <a:r>
              <a:rPr lang="en-US" altLang="zh-CN" sz="2800" smtClean="0">
                <a:latin typeface="Arial" charset="0"/>
                <a:cs typeface="Arial" charset="0"/>
              </a:rPr>
              <a:t>1. If a government wants to raise long term finance, what will it do?</a:t>
            </a:r>
          </a:p>
          <a:p>
            <a:pPr marL="514350" indent="-514350">
              <a:buFontTx/>
              <a:buNone/>
            </a:pPr>
            <a:r>
              <a:rPr lang="en-US" altLang="zh-CN" sz="2800" smtClean="0">
                <a:latin typeface="Arial" charset="0"/>
                <a:cs typeface="Arial" charset="0"/>
              </a:rPr>
              <a:t>2. What does financial market consist of?</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p:cNvSpPr>
            <a:spLocks noGrp="1"/>
          </p:cNvSpPr>
          <p:nvPr>
            <p:ph type="title"/>
          </p:nvPr>
        </p:nvSpPr>
        <p:spPr/>
        <p:txBody>
          <a:bodyPr/>
          <a:lstStyle/>
          <a:p>
            <a:endParaRPr lang="zh-CN" altLang="en-US" smtClean="0"/>
          </a:p>
        </p:txBody>
      </p:sp>
      <p:sp>
        <p:nvSpPr>
          <p:cNvPr id="12291" name="内容占位符 2"/>
          <p:cNvSpPr>
            <a:spLocks noGrp="1"/>
          </p:cNvSpPr>
          <p:nvPr>
            <p:ph idx="1"/>
          </p:nvPr>
        </p:nvSpPr>
        <p:spPr>
          <a:xfrm>
            <a:off x="457200" y="1556792"/>
            <a:ext cx="7772400" cy="4114800"/>
          </a:xfrm>
        </p:spPr>
        <p:txBody>
          <a:bodyPr/>
          <a:lstStyle/>
          <a:p>
            <a:pPr>
              <a:lnSpc>
                <a:spcPct val="90000"/>
              </a:lnSpc>
              <a:buFontTx/>
              <a:buNone/>
            </a:pPr>
            <a:r>
              <a:rPr lang="zh-CN" altLang="en-US" sz="2800" dirty="0" smtClean="0">
                <a:latin typeface="Arial Unicode MS" pitchFamily="34" charset="-122"/>
                <a:ea typeface="Arial Unicode MS" pitchFamily="34" charset="-122"/>
                <a:cs typeface="Arial Unicode MS" pitchFamily="34" charset="-122"/>
              </a:rPr>
              <a:t>5. What is the New York Stock Exchange?</a:t>
            </a:r>
          </a:p>
          <a:p>
            <a:pPr>
              <a:lnSpc>
                <a:spcPct val="90000"/>
              </a:lnSpc>
              <a:buFontTx/>
              <a:buNone/>
            </a:pPr>
            <a:endParaRPr lang="zh-CN" altLang="en-US" sz="2800" dirty="0" smtClean="0">
              <a:latin typeface="Arial Unicode MS" pitchFamily="34" charset="-122"/>
              <a:ea typeface="Arial Unicode MS" pitchFamily="34" charset="-122"/>
              <a:cs typeface="Arial Unicode MS" pitchFamily="34" charset="-122"/>
            </a:endParaRPr>
          </a:p>
          <a:p>
            <a:pPr>
              <a:lnSpc>
                <a:spcPct val="90000"/>
              </a:lnSpc>
              <a:buFontTx/>
              <a:buNone/>
            </a:pPr>
            <a:r>
              <a:rPr lang="zh-CN" altLang="en-US" sz="2800" dirty="0" smtClean="0">
                <a:latin typeface="Arial Unicode MS" pitchFamily="34" charset="-122"/>
                <a:ea typeface="Arial Unicode MS" pitchFamily="34" charset="-122"/>
                <a:cs typeface="Arial Unicode MS" pitchFamily="34" charset="-122"/>
              </a:rPr>
              <a:t>   The New York Exchange is an association of securities traders and brokers organized together for the purpose of providing trading facilities for members of the association. The organization has been in existence since 1792 when a group of New York securities dealers agreed to band together to give each other preference in their trading.</a:t>
            </a:r>
          </a:p>
          <a:p>
            <a:pPr>
              <a:buFontTx/>
              <a:buNone/>
            </a:pPr>
            <a:endParaRPr lang="zh-CN" altLang="en-US" sz="2800"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
          <p:cNvSpPr>
            <a:spLocks noGrp="1"/>
          </p:cNvSpPr>
          <p:nvPr>
            <p:ph type="title"/>
          </p:nvPr>
        </p:nvSpPr>
        <p:spPr/>
        <p:txBody>
          <a:bodyPr/>
          <a:lstStyle/>
          <a:p>
            <a:r>
              <a:rPr lang="en-US" altLang="zh-CN" smtClean="0">
                <a:latin typeface="Arial Unicode MS" pitchFamily="34" charset="-122"/>
                <a:ea typeface="Arial Unicode MS" pitchFamily="34" charset="-122"/>
                <a:cs typeface="Arial Unicode MS" pitchFamily="34" charset="-122"/>
              </a:rPr>
              <a:t>Scanning</a:t>
            </a:r>
            <a:endParaRPr lang="zh-CN" altLang="en-US" smtClean="0">
              <a:latin typeface="Arial Unicode MS" pitchFamily="34" charset="-122"/>
              <a:ea typeface="Arial Unicode MS" pitchFamily="34" charset="-122"/>
              <a:cs typeface="Arial Unicode MS" pitchFamily="34" charset="-122"/>
            </a:endParaRPr>
          </a:p>
        </p:txBody>
      </p:sp>
      <p:sp>
        <p:nvSpPr>
          <p:cNvPr id="13315" name="内容占位符 2"/>
          <p:cNvSpPr>
            <a:spLocks noGrp="1"/>
          </p:cNvSpPr>
          <p:nvPr>
            <p:ph idx="1"/>
          </p:nvPr>
        </p:nvSpPr>
        <p:spPr>
          <a:xfrm>
            <a:off x="76200" y="1773238"/>
            <a:ext cx="7772400" cy="4751387"/>
          </a:xfrm>
        </p:spPr>
        <p:txBody>
          <a:bodyPr/>
          <a:lstStyle/>
          <a:p>
            <a:pPr>
              <a:buFontTx/>
              <a:buNone/>
            </a:pPr>
            <a:r>
              <a:rPr lang="zh-CN" altLang="en-US" sz="2800" smtClean="0">
                <a:latin typeface="Arial Unicode MS" pitchFamily="34" charset="-122"/>
                <a:ea typeface="Arial Unicode MS" pitchFamily="34" charset="-122"/>
                <a:cs typeface="Arial Unicode MS" pitchFamily="34" charset="-122"/>
              </a:rPr>
              <a:t>1. What would the economic activity be like if there were no capital market?</a:t>
            </a:r>
            <a:br>
              <a:rPr lang="zh-CN" altLang="en-US" sz="2800" smtClean="0">
                <a:latin typeface="Arial Unicode MS" pitchFamily="34" charset="-122"/>
                <a:ea typeface="Arial Unicode MS" pitchFamily="34" charset="-122"/>
                <a:cs typeface="Arial Unicode MS" pitchFamily="34" charset="-122"/>
              </a:rPr>
            </a:br>
            <a:r>
              <a:rPr lang="zh-CN" altLang="en-US" sz="2800" smtClean="0">
                <a:latin typeface="Arial Unicode MS" pitchFamily="34" charset="-122"/>
                <a:ea typeface="Arial Unicode MS" pitchFamily="34" charset="-122"/>
                <a:cs typeface="Arial Unicode MS" pitchFamily="34" charset="-122"/>
              </a:rPr>
              <a:t/>
            </a:r>
            <a:br>
              <a:rPr lang="zh-CN" altLang="en-US" sz="2800" smtClean="0">
                <a:latin typeface="Arial Unicode MS" pitchFamily="34" charset="-122"/>
                <a:ea typeface="Arial Unicode MS" pitchFamily="34" charset="-122"/>
                <a:cs typeface="Arial Unicode MS" pitchFamily="34" charset="-122"/>
              </a:rPr>
            </a:br>
            <a:r>
              <a:rPr lang="zh-CN" altLang="en-US" sz="2800" smtClean="0">
                <a:latin typeface="Arial Unicode MS" pitchFamily="34" charset="-122"/>
                <a:ea typeface="Arial Unicode MS" pitchFamily="34" charset="-122"/>
                <a:cs typeface="Arial Unicode MS" pitchFamily="34" charset="-122"/>
              </a:rPr>
              <a:t>If there were no capital markets – that is, if there were no orderly, reliable means of smoothly transmitting funds from savers to capital accumulators – the level of economic activity would be significantly smaller.</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1"/>
          <p:cNvSpPr>
            <a:spLocks noGrp="1"/>
          </p:cNvSpPr>
          <p:nvPr>
            <p:ph type="title"/>
          </p:nvPr>
        </p:nvSpPr>
        <p:spPr>
          <a:xfrm>
            <a:off x="76200" y="609600"/>
            <a:ext cx="7772400" cy="46038"/>
          </a:xfrm>
        </p:spPr>
        <p:txBody>
          <a:bodyPr>
            <a:normAutofit fontScale="90000"/>
          </a:bodyPr>
          <a:lstStyle/>
          <a:p>
            <a:endParaRPr lang="zh-CN" altLang="en-US" smtClean="0"/>
          </a:p>
        </p:txBody>
      </p:sp>
      <p:sp>
        <p:nvSpPr>
          <p:cNvPr id="14339" name="内容占位符 2"/>
          <p:cNvSpPr>
            <a:spLocks noGrp="1"/>
          </p:cNvSpPr>
          <p:nvPr>
            <p:ph idx="1"/>
          </p:nvPr>
        </p:nvSpPr>
        <p:spPr>
          <a:xfrm>
            <a:off x="0" y="1268413"/>
            <a:ext cx="7772400" cy="5187950"/>
          </a:xfrm>
        </p:spPr>
        <p:txBody>
          <a:bodyPr>
            <a:normAutofit lnSpcReduction="10000"/>
          </a:bodyPr>
          <a:lstStyle/>
          <a:p>
            <a:pPr>
              <a:buFontTx/>
              <a:buNone/>
            </a:pPr>
            <a:r>
              <a:rPr lang="zh-CN" altLang="en-US" sz="2800" smtClean="0">
                <a:latin typeface="Arial Unicode MS" pitchFamily="34" charset="-122"/>
                <a:ea typeface="Arial Unicode MS" pitchFamily="34" charset="-122"/>
                <a:cs typeface="Arial Unicode MS" pitchFamily="34" charset="-122"/>
              </a:rPr>
              <a:t>2. In what way do the Securities Act of 1933 and the Securities Exchange Act of 1934 complement each other?</a:t>
            </a:r>
            <a:br>
              <a:rPr lang="zh-CN" altLang="en-US" sz="2800" smtClean="0">
                <a:latin typeface="Arial Unicode MS" pitchFamily="34" charset="-122"/>
                <a:ea typeface="Arial Unicode MS" pitchFamily="34" charset="-122"/>
                <a:cs typeface="Arial Unicode MS" pitchFamily="34" charset="-122"/>
              </a:rPr>
            </a:br>
            <a:r>
              <a:rPr lang="zh-CN" altLang="en-US" sz="2800" smtClean="0">
                <a:latin typeface="Arial Unicode MS" pitchFamily="34" charset="-122"/>
                <a:ea typeface="Arial Unicode MS" pitchFamily="34" charset="-122"/>
                <a:cs typeface="Arial Unicode MS" pitchFamily="34" charset="-122"/>
              </a:rPr>
              <a:t/>
            </a:r>
            <a:br>
              <a:rPr lang="zh-CN" altLang="en-US" sz="2800" smtClean="0">
                <a:latin typeface="Arial Unicode MS" pitchFamily="34" charset="-122"/>
                <a:ea typeface="Arial Unicode MS" pitchFamily="34" charset="-122"/>
                <a:cs typeface="Arial Unicode MS" pitchFamily="34" charset="-122"/>
              </a:rPr>
            </a:br>
            <a:r>
              <a:rPr lang="zh-CN" altLang="en-US" sz="2800" smtClean="0">
                <a:latin typeface="Arial Unicode MS" pitchFamily="34" charset="-122"/>
                <a:ea typeface="Arial Unicode MS" pitchFamily="34" charset="-122"/>
                <a:cs typeface="Arial Unicode MS" pitchFamily="34" charset="-122"/>
              </a:rPr>
              <a:t>The two laws complement each other in providing regulation of capital markets: the act of 1933 providing for disclosure of information on primary issues, and the act of 1934 requiring the same for secondary issues, as well as providing the enforcement machinery, the Securities and Exchange Commission.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a:xfrm>
            <a:off x="76200" y="609600"/>
            <a:ext cx="7772400" cy="82550"/>
          </a:xfrm>
        </p:spPr>
        <p:txBody>
          <a:bodyPr>
            <a:normAutofit fontScale="90000"/>
          </a:bodyPr>
          <a:lstStyle/>
          <a:p>
            <a:endParaRPr lang="zh-CN" altLang="en-US" smtClean="0"/>
          </a:p>
        </p:txBody>
      </p:sp>
      <p:sp>
        <p:nvSpPr>
          <p:cNvPr id="15363" name="内容占位符 2"/>
          <p:cNvSpPr>
            <a:spLocks noGrp="1"/>
          </p:cNvSpPr>
          <p:nvPr>
            <p:ph idx="1"/>
          </p:nvPr>
        </p:nvSpPr>
        <p:spPr>
          <a:xfrm>
            <a:off x="0" y="1527175"/>
            <a:ext cx="7772400" cy="5330825"/>
          </a:xfrm>
        </p:spPr>
        <p:txBody>
          <a:bodyPr/>
          <a:lstStyle/>
          <a:p>
            <a:pPr>
              <a:buFontTx/>
              <a:buNone/>
            </a:pPr>
            <a:r>
              <a:rPr lang="zh-CN" altLang="en-US" sz="2800" smtClean="0">
                <a:latin typeface="Arial Unicode MS" pitchFamily="34" charset="-122"/>
                <a:ea typeface="Arial Unicode MS" pitchFamily="34" charset="-122"/>
                <a:cs typeface="Arial Unicode MS" pitchFamily="34" charset="-122"/>
                <a:sym typeface="Arial" charset="0"/>
              </a:rPr>
              <a:t>3. To what extent does the distribution of new securities vary from the distribution of any other product?</a:t>
            </a:r>
            <a:br>
              <a:rPr lang="zh-CN" altLang="en-US" sz="2800" smtClean="0">
                <a:latin typeface="Arial Unicode MS" pitchFamily="34" charset="-122"/>
                <a:ea typeface="Arial Unicode MS" pitchFamily="34" charset="-122"/>
                <a:cs typeface="Arial Unicode MS" pitchFamily="34" charset="-122"/>
                <a:sym typeface="Arial" charset="0"/>
              </a:rPr>
            </a:br>
            <a:endParaRPr lang="zh-CN" altLang="en-US" sz="2800" smtClean="0">
              <a:latin typeface="Arial Unicode MS" pitchFamily="34" charset="-122"/>
              <a:ea typeface="Arial Unicode MS" pitchFamily="34" charset="-122"/>
              <a:cs typeface="Arial Unicode MS" pitchFamily="34" charset="-122"/>
              <a:sym typeface="Arial" charset="0"/>
            </a:endParaRPr>
          </a:p>
          <a:p>
            <a:pPr>
              <a:buFontTx/>
              <a:buNone/>
            </a:pPr>
            <a:r>
              <a:rPr lang="zh-CN" altLang="en-US" sz="2800" smtClean="0">
                <a:latin typeface="Arial Unicode MS" pitchFamily="34" charset="-122"/>
                <a:ea typeface="Arial Unicode MS" pitchFamily="34" charset="-122"/>
                <a:cs typeface="Arial Unicode MS" pitchFamily="34" charset="-122"/>
                <a:sym typeface="Arial" charset="0"/>
              </a:rPr>
              <a:t>    Conceptually, the distribution of new securities varies little from the distribution of any product.</a:t>
            </a:r>
            <a:endParaRPr lang="zh-CN" altLang="en-US" sz="280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1"/>
          <p:cNvSpPr>
            <a:spLocks noGrp="1"/>
          </p:cNvSpPr>
          <p:nvPr>
            <p:ph type="title"/>
          </p:nvPr>
        </p:nvSpPr>
        <p:spPr>
          <a:xfrm>
            <a:off x="76200" y="609600"/>
            <a:ext cx="7772400" cy="155575"/>
          </a:xfrm>
        </p:spPr>
        <p:txBody>
          <a:bodyPr>
            <a:normAutofit fontScale="90000"/>
          </a:bodyPr>
          <a:lstStyle/>
          <a:p>
            <a:endParaRPr lang="zh-CN" altLang="en-US" smtClean="0"/>
          </a:p>
        </p:txBody>
      </p:sp>
      <p:sp>
        <p:nvSpPr>
          <p:cNvPr id="16387" name="内容占位符 2"/>
          <p:cNvSpPr>
            <a:spLocks noGrp="1"/>
          </p:cNvSpPr>
          <p:nvPr>
            <p:ph idx="1"/>
          </p:nvPr>
        </p:nvSpPr>
        <p:spPr>
          <a:xfrm>
            <a:off x="0" y="1412875"/>
            <a:ext cx="7772400" cy="5114925"/>
          </a:xfrm>
        </p:spPr>
        <p:txBody>
          <a:bodyPr/>
          <a:lstStyle/>
          <a:p>
            <a:pPr>
              <a:buFontTx/>
              <a:buNone/>
            </a:pPr>
            <a:r>
              <a:rPr lang="zh-CN" altLang="en-US" sz="2800" smtClean="0">
                <a:latin typeface="Arial Unicode MS" pitchFamily="34" charset="-122"/>
                <a:ea typeface="Arial Unicode MS" pitchFamily="34" charset="-122"/>
                <a:cs typeface="Arial Unicode MS" pitchFamily="34" charset="-122"/>
                <a:sym typeface="Arial" charset="0"/>
              </a:rPr>
              <a:t>4. What is the distinguishing characteristic of the broker?</a:t>
            </a:r>
            <a:br>
              <a:rPr lang="zh-CN" altLang="en-US" sz="2800" smtClean="0">
                <a:latin typeface="Arial Unicode MS" pitchFamily="34" charset="-122"/>
                <a:ea typeface="Arial Unicode MS" pitchFamily="34" charset="-122"/>
                <a:cs typeface="Arial Unicode MS" pitchFamily="34" charset="-122"/>
                <a:sym typeface="Arial" charset="0"/>
              </a:rPr>
            </a:br>
            <a:r>
              <a:rPr lang="zh-CN" altLang="en-US" sz="2800" smtClean="0">
                <a:latin typeface="Arial Unicode MS" pitchFamily="34" charset="-122"/>
                <a:ea typeface="Arial Unicode MS" pitchFamily="34" charset="-122"/>
                <a:cs typeface="Arial Unicode MS" pitchFamily="34" charset="-122"/>
                <a:sym typeface="Arial" charset="0"/>
              </a:rPr>
              <a:t/>
            </a:r>
            <a:br>
              <a:rPr lang="zh-CN" altLang="en-US" sz="2800" smtClean="0">
                <a:latin typeface="Arial Unicode MS" pitchFamily="34" charset="-122"/>
                <a:ea typeface="Arial Unicode MS" pitchFamily="34" charset="-122"/>
                <a:cs typeface="Arial Unicode MS" pitchFamily="34" charset="-122"/>
                <a:sym typeface="Arial" charset="0"/>
              </a:rPr>
            </a:br>
            <a:r>
              <a:rPr lang="zh-CN" altLang="en-US" sz="2800" smtClean="0">
                <a:latin typeface="Arial Unicode MS" pitchFamily="34" charset="-122"/>
                <a:ea typeface="Arial Unicode MS" pitchFamily="34" charset="-122"/>
                <a:cs typeface="Arial Unicode MS" pitchFamily="34" charset="-122"/>
                <a:sym typeface="Arial" charset="0"/>
              </a:rPr>
              <a:t>The distinguishing characteristic of the broker is his function of bringing buyer and seller together.</a:t>
            </a:r>
          </a:p>
          <a:p>
            <a:pPr>
              <a:buFontTx/>
              <a:buNone/>
            </a:pPr>
            <a:endParaRPr lang="zh-CN" altLang="en-US" sz="280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0" y="0"/>
            <a:ext cx="7772400" cy="1143000"/>
          </a:xfrm>
        </p:spPr>
        <p:txBody>
          <a:bodyPr/>
          <a:lstStyle/>
          <a:p>
            <a:endParaRPr lang="zh-CN" altLang="en-US" smtClean="0"/>
          </a:p>
        </p:txBody>
      </p:sp>
      <p:sp>
        <p:nvSpPr>
          <p:cNvPr id="17411" name="内容占位符 2"/>
          <p:cNvSpPr>
            <a:spLocks noGrp="1"/>
          </p:cNvSpPr>
          <p:nvPr>
            <p:ph idx="1"/>
          </p:nvPr>
        </p:nvSpPr>
        <p:spPr>
          <a:xfrm>
            <a:off x="251520" y="1412776"/>
            <a:ext cx="7772400" cy="4114800"/>
          </a:xfrm>
        </p:spPr>
        <p:txBody>
          <a:bodyPr/>
          <a:lstStyle/>
          <a:p>
            <a:pPr>
              <a:buFontTx/>
              <a:buNone/>
            </a:pPr>
            <a:r>
              <a:rPr lang="zh-CN" altLang="en-US" sz="2800" dirty="0" smtClean="0">
                <a:latin typeface="Arial Unicode MS" pitchFamily="34" charset="-122"/>
                <a:ea typeface="Arial Unicode MS" pitchFamily="34" charset="-122"/>
                <a:cs typeface="Arial Unicode MS" pitchFamily="34" charset="-122"/>
                <a:sym typeface="Arial" charset="0"/>
              </a:rPr>
              <a:t>5. What is the difference between the broker and the dealer?</a:t>
            </a:r>
          </a:p>
          <a:p>
            <a:pPr>
              <a:buFontTx/>
              <a:buNone/>
            </a:pPr>
            <a:endParaRPr lang="zh-CN" altLang="en-US" sz="2800" dirty="0" smtClean="0">
              <a:latin typeface="Arial Unicode MS" pitchFamily="34" charset="-122"/>
              <a:ea typeface="Arial Unicode MS" pitchFamily="34" charset="-122"/>
              <a:cs typeface="Arial Unicode MS" pitchFamily="34" charset="-122"/>
              <a:sym typeface="Arial" charset="0"/>
            </a:endParaRPr>
          </a:p>
          <a:p>
            <a:pPr>
              <a:buFontTx/>
              <a:buNone/>
            </a:pPr>
            <a:r>
              <a:rPr lang="zh-CN" altLang="en-US" sz="2800" dirty="0" smtClean="0">
                <a:latin typeface="Arial Unicode MS" pitchFamily="34" charset="-122"/>
                <a:ea typeface="Arial Unicode MS" pitchFamily="34" charset="-122"/>
                <a:cs typeface="Arial Unicode MS" pitchFamily="34" charset="-122"/>
                <a:sym typeface="Arial" charset="0"/>
              </a:rPr>
              <a:t>   The role of the dealer is contrasted sharply with that of the broker. The dealer buys and sells for his own account. In contrast to the broker, the dealer does not get paid a commission. </a:t>
            </a:r>
          </a:p>
          <a:p>
            <a:endParaRPr lang="zh-CN" altLang="en-US" sz="2800"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p:txBody>
          <a:bodyPr/>
          <a:lstStyle/>
          <a:p>
            <a:endParaRPr lang="zh-CN" altLang="en-US" smtClean="0"/>
          </a:p>
        </p:txBody>
      </p:sp>
      <p:sp>
        <p:nvSpPr>
          <p:cNvPr id="18435" name="内容占位符 2"/>
          <p:cNvSpPr>
            <a:spLocks noGrp="1"/>
          </p:cNvSpPr>
          <p:nvPr>
            <p:ph idx="1"/>
          </p:nvPr>
        </p:nvSpPr>
        <p:spPr>
          <a:xfrm>
            <a:off x="457200" y="1399668"/>
            <a:ext cx="7772400" cy="4675657"/>
          </a:xfrm>
        </p:spPr>
        <p:txBody>
          <a:bodyPr>
            <a:noAutofit/>
          </a:bodyPr>
          <a:lstStyle/>
          <a:p>
            <a:pPr>
              <a:lnSpc>
                <a:spcPct val="90000"/>
              </a:lnSpc>
              <a:buNone/>
            </a:pPr>
            <a:r>
              <a:rPr lang="zh-CN" altLang="zh-CN" sz="2800" dirty="0">
                <a:latin typeface="Arial Unicode MS" pitchFamily="34" charset="-122"/>
                <a:ea typeface="Arial Unicode MS" pitchFamily="34" charset="-122"/>
                <a:cs typeface="Arial Unicode MS" pitchFamily="34" charset="-122"/>
                <a:sym typeface="Arial" charset="0"/>
              </a:rPr>
              <a:t>6. Please describe the underwriting function.</a:t>
            </a:r>
            <a:br>
              <a:rPr lang="zh-CN" altLang="zh-CN" sz="2800" dirty="0">
                <a:latin typeface="Arial Unicode MS" pitchFamily="34" charset="-122"/>
                <a:ea typeface="Arial Unicode MS" pitchFamily="34" charset="-122"/>
                <a:cs typeface="Arial Unicode MS" pitchFamily="34" charset="-122"/>
                <a:sym typeface="Arial" charset="0"/>
              </a:rPr>
            </a:br>
            <a:r>
              <a:rPr lang="zh-CN" altLang="zh-CN" sz="2800" dirty="0">
                <a:latin typeface="Arial Unicode MS" pitchFamily="34" charset="-122"/>
                <a:ea typeface="Arial Unicode MS" pitchFamily="34" charset="-122"/>
                <a:cs typeface="Arial Unicode MS" pitchFamily="34" charset="-122"/>
                <a:sym typeface="Arial" charset="0"/>
              </a:rPr>
              <a:t/>
            </a:r>
            <a:br>
              <a:rPr lang="zh-CN" altLang="zh-CN" sz="2800" dirty="0">
                <a:latin typeface="Arial Unicode MS" pitchFamily="34" charset="-122"/>
                <a:ea typeface="Arial Unicode MS" pitchFamily="34" charset="-122"/>
                <a:cs typeface="Arial Unicode MS" pitchFamily="34" charset="-122"/>
                <a:sym typeface="Arial" charset="0"/>
              </a:rPr>
            </a:br>
            <a:r>
              <a:rPr lang="zh-CN" altLang="zh-CN" sz="2800" dirty="0">
                <a:latin typeface="Arial Unicode MS" pitchFamily="34" charset="-122"/>
                <a:ea typeface="Arial Unicode MS" pitchFamily="34" charset="-122"/>
                <a:cs typeface="Arial Unicode MS" pitchFamily="34" charset="-122"/>
                <a:sym typeface="Arial" charset="0"/>
              </a:rPr>
              <a:t>The underwriting process starts with the need for new capital assets by a corporation. The need for the assets is recognized by the board of directors, which authorizes the officers of the corporation to enter into preliminary discussions with an investment banking firm for the purpose of determining the feasibility of a new securities issue to finance the needed asset expansion.</a:t>
            </a:r>
            <a:endParaRPr lang="zh-CN" altLang="en-US" sz="2800" dirty="0">
              <a:latin typeface="Arial Unicode MS" pitchFamily="34" charset="-122"/>
              <a:ea typeface="Arial Unicode MS" pitchFamily="34" charset="-122"/>
              <a:cs typeface="Arial Unicode MS" pitchFamily="34" charset="-122"/>
              <a:sym typeface="Arial"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1"/>
          <p:cNvSpPr>
            <a:spLocks noGrp="1"/>
          </p:cNvSpPr>
          <p:nvPr>
            <p:ph type="title"/>
          </p:nvPr>
        </p:nvSpPr>
        <p:spPr/>
        <p:txBody>
          <a:bodyPr/>
          <a:lstStyle/>
          <a:p>
            <a:endParaRPr lang="zh-CN" altLang="en-US" smtClean="0"/>
          </a:p>
        </p:txBody>
      </p:sp>
      <p:sp>
        <p:nvSpPr>
          <p:cNvPr id="19459" name="内容占位符 2"/>
          <p:cNvSpPr>
            <a:spLocks noGrp="1"/>
          </p:cNvSpPr>
          <p:nvPr>
            <p:ph idx="1"/>
          </p:nvPr>
        </p:nvSpPr>
        <p:spPr/>
        <p:txBody>
          <a:bodyPr/>
          <a:lstStyle/>
          <a:p>
            <a:pPr>
              <a:lnSpc>
                <a:spcPct val="90000"/>
              </a:lnSpc>
              <a:buFontTx/>
              <a:buNone/>
            </a:pPr>
            <a:r>
              <a:rPr lang="zh-CN" altLang="zh-CN" sz="2800" dirty="0" smtClean="0">
                <a:latin typeface="Arial Unicode MS" pitchFamily="34" charset="-122"/>
                <a:ea typeface="Arial Unicode MS" pitchFamily="34" charset="-122"/>
                <a:cs typeface="Arial Unicode MS" pitchFamily="34" charset="-122"/>
                <a:sym typeface="Arial" charset="0"/>
              </a:rPr>
              <a:t>7. Why is the Over-the-Couter market so named?</a:t>
            </a:r>
            <a:br>
              <a:rPr lang="zh-CN" altLang="zh-CN" sz="2800" dirty="0" smtClean="0">
                <a:latin typeface="Arial Unicode MS" pitchFamily="34" charset="-122"/>
                <a:ea typeface="Arial Unicode MS" pitchFamily="34" charset="-122"/>
                <a:cs typeface="Arial Unicode MS" pitchFamily="34" charset="-122"/>
                <a:sym typeface="Arial" charset="0"/>
              </a:rPr>
            </a:br>
            <a:r>
              <a:rPr lang="zh-CN" altLang="zh-CN" sz="2800" dirty="0" smtClean="0">
                <a:latin typeface="Arial Unicode MS" pitchFamily="34" charset="-122"/>
                <a:ea typeface="Arial Unicode MS" pitchFamily="34" charset="-122"/>
                <a:cs typeface="Arial Unicode MS" pitchFamily="34" charset="-122"/>
                <a:sym typeface="Arial" charset="0"/>
              </a:rPr>
              <a:t/>
            </a:r>
            <a:br>
              <a:rPr lang="zh-CN" altLang="zh-CN" sz="2800" dirty="0" smtClean="0">
                <a:latin typeface="Arial Unicode MS" pitchFamily="34" charset="-122"/>
                <a:ea typeface="Arial Unicode MS" pitchFamily="34" charset="-122"/>
                <a:cs typeface="Arial Unicode MS" pitchFamily="34" charset="-122"/>
                <a:sym typeface="Arial" charset="0"/>
              </a:rPr>
            </a:br>
            <a:r>
              <a:rPr lang="zh-CN" altLang="zh-CN" sz="2800" dirty="0" smtClean="0">
                <a:latin typeface="Arial Unicode MS" pitchFamily="34" charset="-122"/>
                <a:ea typeface="Arial Unicode MS" pitchFamily="34" charset="-122"/>
                <a:cs typeface="Arial Unicode MS" pitchFamily="34" charset="-122"/>
                <a:sym typeface="Arial" charset="0"/>
              </a:rPr>
              <a:t>This market is so named because dealers carrying inventories of securities stand willing and able to sell them “over the counter” to the financial investor. </a:t>
            </a:r>
          </a:p>
          <a:p>
            <a:pPr>
              <a:buFontTx/>
              <a:buNone/>
            </a:pPr>
            <a:endParaRPr lang="zh-CN" altLang="en-US" dirty="0" smtClean="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1"/>
          <p:cNvSpPr>
            <a:spLocks noGrp="1"/>
          </p:cNvSpPr>
          <p:nvPr>
            <p:ph type="title"/>
          </p:nvPr>
        </p:nvSpPr>
        <p:spPr/>
        <p:txBody>
          <a:bodyPr/>
          <a:lstStyle/>
          <a:p>
            <a:endParaRPr lang="zh-CN" altLang="en-US" smtClean="0"/>
          </a:p>
        </p:txBody>
      </p:sp>
      <p:sp>
        <p:nvSpPr>
          <p:cNvPr id="20483" name="内容占位符 2"/>
          <p:cNvSpPr>
            <a:spLocks noGrp="1"/>
          </p:cNvSpPr>
          <p:nvPr>
            <p:ph idx="1"/>
          </p:nvPr>
        </p:nvSpPr>
        <p:spPr>
          <a:xfrm>
            <a:off x="457200" y="1600200"/>
            <a:ext cx="8229600" cy="4853136"/>
          </a:xfrm>
        </p:spPr>
        <p:txBody>
          <a:bodyPr>
            <a:normAutofit/>
          </a:bodyPr>
          <a:lstStyle/>
          <a:p>
            <a:pPr>
              <a:lnSpc>
                <a:spcPct val="90000"/>
              </a:lnSpc>
              <a:buFontTx/>
              <a:buNone/>
            </a:pPr>
            <a:r>
              <a:rPr lang="zh-CN" altLang="en-US" sz="2800" dirty="0" smtClean="0">
                <a:latin typeface="Arial Unicode MS" pitchFamily="34" charset="-122"/>
                <a:ea typeface="Arial Unicode MS" pitchFamily="34" charset="-122"/>
                <a:cs typeface="Arial Unicode MS" pitchFamily="34" charset="-122"/>
                <a:sym typeface="Arial" charset="0"/>
              </a:rPr>
              <a:t>8. How is the secondary market differentiated from the primary market?</a:t>
            </a:r>
            <a:br>
              <a:rPr lang="zh-CN" altLang="en-US" sz="2800" dirty="0" smtClean="0">
                <a:latin typeface="Arial Unicode MS" pitchFamily="34" charset="-122"/>
                <a:ea typeface="Arial Unicode MS" pitchFamily="34" charset="-122"/>
                <a:cs typeface="Arial Unicode MS" pitchFamily="34" charset="-122"/>
                <a:sym typeface="Arial" charset="0"/>
              </a:rPr>
            </a:br>
            <a:r>
              <a:rPr lang="zh-CN" altLang="en-US" sz="2800" dirty="0" smtClean="0">
                <a:latin typeface="Arial Unicode MS" pitchFamily="34" charset="-122"/>
                <a:ea typeface="Arial Unicode MS" pitchFamily="34" charset="-122"/>
                <a:cs typeface="Arial Unicode MS" pitchFamily="34" charset="-122"/>
                <a:sym typeface="Arial" charset="0"/>
              </a:rPr>
              <a:t/>
            </a:r>
            <a:br>
              <a:rPr lang="zh-CN" altLang="en-US" sz="2800" dirty="0" smtClean="0">
                <a:latin typeface="Arial Unicode MS" pitchFamily="34" charset="-122"/>
                <a:ea typeface="Arial Unicode MS" pitchFamily="34" charset="-122"/>
                <a:cs typeface="Arial Unicode MS" pitchFamily="34" charset="-122"/>
                <a:sym typeface="Arial" charset="0"/>
              </a:rPr>
            </a:br>
            <a:r>
              <a:rPr lang="zh-CN" altLang="en-US" sz="2800" dirty="0" smtClean="0">
                <a:latin typeface="Arial Unicode MS" pitchFamily="34" charset="-122"/>
                <a:ea typeface="Arial Unicode MS" pitchFamily="34" charset="-122"/>
                <a:cs typeface="Arial Unicode MS" pitchFamily="34" charset="-122"/>
                <a:sym typeface="Arial" charset="0"/>
              </a:rPr>
              <a:t>We have spoken of the primary market, the market for new issues, and the secondary market, the market for “used” securities traded over the counter and on the organized exchanges. These transactions are normally between the securities issuer and investing public as in the case of the primary market, or between members of the investing public as in the case of the secondary market.</a:t>
            </a:r>
          </a:p>
          <a:p>
            <a:endParaRPr lang="zh-CN" altLang="en-US" dirty="0" smtClean="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1"/>
          <p:cNvSpPr>
            <a:spLocks noGrp="1"/>
          </p:cNvSpPr>
          <p:nvPr>
            <p:ph type="title"/>
          </p:nvPr>
        </p:nvSpPr>
        <p:spPr>
          <a:xfrm>
            <a:off x="76200" y="609600"/>
            <a:ext cx="7772400" cy="731838"/>
          </a:xfrm>
        </p:spPr>
        <p:txBody>
          <a:bodyPr>
            <a:normAutofit fontScale="90000"/>
          </a:bodyPr>
          <a:lstStyle/>
          <a:p>
            <a:r>
              <a:rPr lang="en-US" altLang="zh-CN" smtClean="0">
                <a:latin typeface="Arial Unicode MS" pitchFamily="34" charset="-122"/>
                <a:ea typeface="Arial Unicode MS" pitchFamily="34" charset="-122"/>
                <a:cs typeface="Arial Unicode MS" pitchFamily="34" charset="-122"/>
              </a:rPr>
              <a:t>Vocabulary in Context</a:t>
            </a:r>
            <a:endParaRPr lang="zh-CN" altLang="en-US" smtClean="0">
              <a:latin typeface="Arial Unicode MS" pitchFamily="34" charset="-122"/>
              <a:ea typeface="Arial Unicode MS" pitchFamily="34" charset="-122"/>
              <a:cs typeface="Arial Unicode MS" pitchFamily="34" charset="-122"/>
            </a:endParaRPr>
          </a:p>
        </p:txBody>
      </p:sp>
      <p:sp>
        <p:nvSpPr>
          <p:cNvPr id="21507" name="内容占位符 2"/>
          <p:cNvSpPr>
            <a:spLocks noGrp="1"/>
          </p:cNvSpPr>
          <p:nvPr>
            <p:ph idx="1"/>
          </p:nvPr>
        </p:nvSpPr>
        <p:spPr>
          <a:xfrm>
            <a:off x="0" y="1844675"/>
            <a:ext cx="7772400" cy="5761038"/>
          </a:xfrm>
        </p:spPr>
        <p:txBody>
          <a:bodyPr/>
          <a:lstStyle/>
          <a:p>
            <a:pPr>
              <a:buFontTx/>
              <a:buNone/>
            </a:pPr>
            <a:r>
              <a:rPr lang="zh-CN" altLang="en-US" sz="2800" smtClean="0">
                <a:latin typeface="Arial Unicode MS" pitchFamily="34" charset="-122"/>
                <a:ea typeface="Arial Unicode MS" pitchFamily="34" charset="-122"/>
                <a:cs typeface="Arial Unicode MS" pitchFamily="34" charset="-122"/>
                <a:sym typeface="Arial" charset="0"/>
              </a:rPr>
              <a:t>1. He can stuff it in a mattress to shoe box, but this would be “</a:t>
            </a:r>
            <a:r>
              <a:rPr lang="zh-CN" altLang="en-US" sz="2800" b="1" i="1" smtClean="0">
                <a:latin typeface="Arial Unicode MS" pitchFamily="34" charset="-122"/>
                <a:ea typeface="Arial Unicode MS" pitchFamily="34" charset="-122"/>
                <a:cs typeface="Arial Unicode MS" pitchFamily="34" charset="-122"/>
                <a:sym typeface="Arial" charset="0"/>
              </a:rPr>
              <a:t>sterilizing</a:t>
            </a:r>
            <a:r>
              <a:rPr lang="zh-CN" altLang="en-US" sz="2800" smtClean="0">
                <a:latin typeface="Arial Unicode MS" pitchFamily="34" charset="-122"/>
                <a:ea typeface="Arial Unicode MS" pitchFamily="34" charset="-122"/>
                <a:cs typeface="Arial Unicode MS" pitchFamily="34" charset="-122"/>
                <a:sym typeface="Arial" charset="0"/>
              </a:rPr>
              <a:t>” income, since it would produce no income for its owner. </a:t>
            </a:r>
            <a:br>
              <a:rPr lang="zh-CN" altLang="en-US" sz="2800" smtClean="0">
                <a:latin typeface="Arial Unicode MS" pitchFamily="34" charset="-122"/>
                <a:ea typeface="Arial Unicode MS" pitchFamily="34" charset="-122"/>
                <a:cs typeface="Arial Unicode MS" pitchFamily="34" charset="-122"/>
                <a:sym typeface="Arial" charset="0"/>
              </a:rPr>
            </a:br>
            <a:endParaRPr lang="zh-CN" altLang="en-US" sz="2800" smtClean="0">
              <a:latin typeface="Arial Unicode MS" pitchFamily="34" charset="-122"/>
              <a:ea typeface="Arial Unicode MS" pitchFamily="34" charset="-122"/>
              <a:cs typeface="Arial Unicode MS" pitchFamily="34" charset="-122"/>
              <a:sym typeface="Arial" charset="0"/>
            </a:endParaRPr>
          </a:p>
          <a:p>
            <a:pPr>
              <a:buFontTx/>
              <a:buNone/>
            </a:pPr>
            <a:r>
              <a:rPr lang="zh-CN" altLang="en-US" sz="2800" smtClean="0">
                <a:latin typeface="Arial Unicode MS" pitchFamily="34" charset="-122"/>
                <a:ea typeface="Arial Unicode MS" pitchFamily="34" charset="-122"/>
                <a:cs typeface="Arial Unicode MS" pitchFamily="34" charset="-122"/>
                <a:sym typeface="Arial" charset="0"/>
              </a:rPr>
              <a:t>    He can stuff it in a mattress to shoe box, but this would be “</a:t>
            </a:r>
            <a:r>
              <a:rPr lang="zh-CN" altLang="en-US" sz="2800" b="1" smtClean="0">
                <a:solidFill>
                  <a:srgbClr val="C00000"/>
                </a:solidFill>
                <a:latin typeface="Arial Unicode MS" pitchFamily="34" charset="-122"/>
                <a:ea typeface="Arial Unicode MS" pitchFamily="34" charset="-122"/>
                <a:cs typeface="Arial Unicode MS" pitchFamily="34" charset="-122"/>
                <a:sym typeface="Arial" charset="0"/>
              </a:rPr>
              <a:t>clean</a:t>
            </a:r>
            <a:r>
              <a:rPr lang="zh-CN" altLang="en-US" sz="2800" smtClean="0">
                <a:latin typeface="Arial Unicode MS" pitchFamily="34" charset="-122"/>
                <a:ea typeface="Arial Unicode MS" pitchFamily="34" charset="-122"/>
                <a:cs typeface="Arial Unicode MS" pitchFamily="34" charset="-122"/>
                <a:sym typeface="Arial" charset="0"/>
              </a:rPr>
              <a:t>” income, since it would produce no income for its owner. </a:t>
            </a:r>
          </a:p>
          <a:p>
            <a:pPr>
              <a:lnSpc>
                <a:spcPct val="90000"/>
              </a:lnSpc>
              <a:buFontTx/>
              <a:buNone/>
            </a:pPr>
            <a:endParaRPr lang="zh-CN" altLang="en-US" sz="2800" smtClean="0">
              <a:latin typeface="Arial Unicode MS" pitchFamily="34" charset="-122"/>
              <a:ea typeface="Arial Unicode MS" pitchFamily="34" charset="-122"/>
              <a:cs typeface="Arial Unicode MS" pitchFamily="34" charset="-122"/>
            </a:endParaRPr>
          </a:p>
          <a:p>
            <a:pPr>
              <a:buFontTx/>
              <a:buNone/>
            </a:pPr>
            <a:endParaRPr lang="zh-CN" altLang="zh-CN"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a:xfrm>
            <a:off x="0" y="260350"/>
            <a:ext cx="7772400" cy="1143000"/>
          </a:xfrm>
        </p:spPr>
        <p:txBody>
          <a:bodyPr/>
          <a:lstStyle/>
          <a:p>
            <a:endParaRPr lang="zh-CN" altLang="en-US" smtClean="0"/>
          </a:p>
        </p:txBody>
      </p:sp>
      <p:sp>
        <p:nvSpPr>
          <p:cNvPr id="3" name="内容占位符 2"/>
          <p:cNvSpPr>
            <a:spLocks noGrp="1"/>
          </p:cNvSpPr>
          <p:nvPr>
            <p:ph idx="1"/>
          </p:nvPr>
        </p:nvSpPr>
        <p:spPr>
          <a:xfrm>
            <a:off x="250825" y="1628775"/>
            <a:ext cx="8677275" cy="4114800"/>
          </a:xfrm>
        </p:spPr>
        <p:txBody>
          <a:bodyPr rtlCol="0">
            <a:normAutofit/>
          </a:bodyPr>
          <a:lstStyle/>
          <a:p>
            <a:pPr fontAlgn="auto">
              <a:spcAft>
                <a:spcPts val="0"/>
              </a:spcAft>
              <a:buFontTx/>
              <a:buNone/>
              <a:defRPr/>
            </a:pPr>
            <a:r>
              <a:rPr lang="en-US" altLang="zh-CN" b="1" dirty="0" smtClean="0">
                <a:latin typeface="Arial Unicode MS" pitchFamily="34" charset="-122"/>
                <a:ea typeface="Arial Unicode MS" pitchFamily="34" charset="-122"/>
                <a:cs typeface="Arial Unicode MS" pitchFamily="34" charset="-122"/>
              </a:rPr>
              <a:t>Cues</a:t>
            </a:r>
            <a:r>
              <a:rPr lang="en-US" altLang="zh-CN" dirty="0" smtClean="0">
                <a:latin typeface="Arial Unicode MS" pitchFamily="34" charset="-122"/>
                <a:ea typeface="Arial Unicode MS" pitchFamily="34" charset="-122"/>
                <a:cs typeface="Arial Unicode MS" pitchFamily="34" charset="-122"/>
              </a:rPr>
              <a:t> </a:t>
            </a:r>
            <a:r>
              <a:rPr lang="en-US" altLang="zh-CN" b="1" dirty="0" smtClean="0">
                <a:latin typeface="Arial Unicode MS" pitchFamily="34" charset="-122"/>
                <a:ea typeface="Arial Unicode MS" pitchFamily="34" charset="-122"/>
                <a:cs typeface="Arial Unicode MS" pitchFamily="34" charset="-122"/>
              </a:rPr>
              <a:t>for the case discussion</a:t>
            </a:r>
          </a:p>
          <a:p>
            <a:pPr marL="514350" indent="-514350" fontAlgn="auto">
              <a:spcAft>
                <a:spcPts val="0"/>
              </a:spcAft>
              <a:buFontTx/>
              <a:buAutoNum type="arabicPeriod"/>
              <a:defRPr/>
            </a:pPr>
            <a:r>
              <a:rPr lang="zh-CN" altLang="en-US" sz="2800" dirty="0" smtClean="0">
                <a:latin typeface="Arial Unicode MS" pitchFamily="34" charset="-122"/>
                <a:ea typeface="Arial Unicode MS" pitchFamily="34" charset="-122"/>
                <a:cs typeface="Arial Unicode MS" pitchFamily="34" charset="-122"/>
              </a:rPr>
              <a:t>Differences between capital market and money market </a:t>
            </a:r>
            <a:r>
              <a:rPr lang="en-US" altLang="zh-CN" sz="2800" dirty="0" smtClean="0">
                <a:latin typeface="Arial Unicode MS" pitchFamily="34" charset="-122"/>
                <a:ea typeface="Arial Unicode MS" pitchFamily="34" charset="-122"/>
                <a:cs typeface="Arial Unicode MS" pitchFamily="34" charset="-122"/>
              </a:rPr>
              <a:t/>
            </a:r>
            <a:br>
              <a:rPr lang="en-US" altLang="zh-CN" sz="2800" dirty="0" smtClean="0">
                <a:latin typeface="Arial Unicode MS" pitchFamily="34" charset="-122"/>
                <a:ea typeface="Arial Unicode MS" pitchFamily="34" charset="-122"/>
                <a:cs typeface="Arial Unicode MS" pitchFamily="34" charset="-122"/>
              </a:rPr>
            </a:br>
            <a:r>
              <a:rPr lang="en-US" altLang="zh-CN" sz="2800" dirty="0" smtClean="0">
                <a:latin typeface="Arial Unicode MS" pitchFamily="34" charset="-122"/>
                <a:ea typeface="Arial Unicode MS" pitchFamily="34" charset="-122"/>
                <a:cs typeface="Arial Unicode MS" pitchFamily="34" charset="-122"/>
              </a:rPr>
              <a:t> · The money markets are used for the raising of short term finance, whereas the capital markets are used for the raising of long term finance</a:t>
            </a:r>
            <a:r>
              <a:rPr lang="en-US" altLang="zh-CN" sz="2800" dirty="0">
                <a:latin typeface="Arial Unicode MS" pitchFamily="34" charset="-122"/>
                <a:ea typeface="Arial Unicode MS" pitchFamily="34" charset="-122"/>
                <a:cs typeface="Arial Unicode MS" pitchFamily="34" charset="-122"/>
              </a:rPr>
              <a:t>.</a:t>
            </a:r>
            <a:r>
              <a:rPr lang="en-US" altLang="zh-CN" dirty="0" smtClean="0">
                <a:latin typeface="Arial Unicode MS" pitchFamily="34" charset="-122"/>
                <a:ea typeface="Arial Unicode MS" pitchFamily="34" charset="-122"/>
                <a:cs typeface="Arial Unicode MS" pitchFamily="34" charset="-122"/>
              </a:rPr>
              <a:t/>
            </a:r>
            <a:br>
              <a:rPr lang="en-US" altLang="zh-CN" dirty="0" smtClean="0">
                <a:latin typeface="Arial Unicode MS" pitchFamily="34" charset="-122"/>
                <a:ea typeface="Arial Unicode MS" pitchFamily="34" charset="-122"/>
                <a:cs typeface="Arial Unicode MS" pitchFamily="34" charset="-122"/>
              </a:rPr>
            </a:br>
            <a:endParaRPr lang="en-US" altLang="zh-CN" dirty="0" smtClean="0">
              <a:latin typeface="Arial Unicode MS" pitchFamily="34" charset="-122"/>
              <a:ea typeface="Arial Unicode MS" pitchFamily="34" charset="-122"/>
              <a:cs typeface="Arial Unicode MS" pitchFamily="34" charset="-122"/>
            </a:endParaRPr>
          </a:p>
          <a:p>
            <a:pPr marL="514350" indent="-514350" fontAlgn="auto">
              <a:spcAft>
                <a:spcPts val="0"/>
              </a:spcAft>
              <a:buFontTx/>
              <a:buAutoNum type="arabicPeriod"/>
              <a:defRPr/>
            </a:pP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1"/>
          <p:cNvSpPr>
            <a:spLocks noGrp="1"/>
          </p:cNvSpPr>
          <p:nvPr>
            <p:ph type="title"/>
          </p:nvPr>
        </p:nvSpPr>
        <p:spPr>
          <a:xfrm>
            <a:off x="76200" y="609600"/>
            <a:ext cx="7772400" cy="371475"/>
          </a:xfrm>
        </p:spPr>
        <p:txBody>
          <a:bodyPr>
            <a:normAutofit fontScale="90000"/>
          </a:bodyPr>
          <a:lstStyle/>
          <a:p>
            <a:endParaRPr lang="zh-CN" altLang="en-US" smtClean="0"/>
          </a:p>
        </p:txBody>
      </p:sp>
      <p:sp>
        <p:nvSpPr>
          <p:cNvPr id="22531" name="内容占位符 2"/>
          <p:cNvSpPr>
            <a:spLocks noGrp="1"/>
          </p:cNvSpPr>
          <p:nvPr>
            <p:ph idx="1"/>
          </p:nvPr>
        </p:nvSpPr>
        <p:spPr>
          <a:xfrm>
            <a:off x="0" y="1484313"/>
            <a:ext cx="7772400" cy="4899025"/>
          </a:xfrm>
        </p:spPr>
        <p:txBody>
          <a:bodyPr/>
          <a:lstStyle/>
          <a:p>
            <a:pPr>
              <a:buFontTx/>
              <a:buNone/>
            </a:pPr>
            <a:r>
              <a:rPr lang="zh-CN" altLang="en-US" sz="2800" smtClean="0">
                <a:latin typeface="Arial Unicode MS" pitchFamily="34" charset="-122"/>
                <a:ea typeface="Arial Unicode MS" pitchFamily="34" charset="-122"/>
                <a:cs typeface="Arial Unicode MS" pitchFamily="34" charset="-122"/>
                <a:sym typeface="Arial" charset="0"/>
              </a:rPr>
              <a:t>2. They </a:t>
            </a:r>
            <a:r>
              <a:rPr lang="zh-CN" altLang="en-US" sz="2800" b="1" i="1" smtClean="0">
                <a:latin typeface="Arial Unicode MS" pitchFamily="34" charset="-122"/>
                <a:ea typeface="Arial Unicode MS" pitchFamily="34" charset="-122"/>
                <a:cs typeface="Arial Unicode MS" pitchFamily="34" charset="-122"/>
                <a:sym typeface="Arial" charset="0"/>
              </a:rPr>
              <a:t>accrue</a:t>
            </a:r>
            <a:r>
              <a:rPr lang="zh-CN" altLang="en-US" sz="2800" smtClean="0">
                <a:latin typeface="Arial Unicode MS" pitchFamily="34" charset="-122"/>
                <a:ea typeface="Arial Unicode MS" pitchFamily="34" charset="-122"/>
                <a:cs typeface="Arial Unicode MS" pitchFamily="34" charset="-122"/>
                <a:sym typeface="Arial" charset="0"/>
              </a:rPr>
              <a:t>  income streams beyond the current income period – that is, they have relatively long lives.</a:t>
            </a:r>
          </a:p>
          <a:p>
            <a:pPr>
              <a:buFontTx/>
              <a:buNone/>
            </a:pPr>
            <a:endParaRPr lang="zh-CN" altLang="en-US" sz="2800" smtClean="0">
              <a:latin typeface="Arial Unicode MS" pitchFamily="34" charset="-122"/>
              <a:ea typeface="Arial Unicode MS" pitchFamily="34" charset="-122"/>
              <a:cs typeface="Arial Unicode MS" pitchFamily="34" charset="-122"/>
              <a:sym typeface="Arial" charset="0"/>
            </a:endParaRPr>
          </a:p>
          <a:p>
            <a:pPr>
              <a:buFontTx/>
              <a:buNone/>
            </a:pPr>
            <a:r>
              <a:rPr lang="zh-CN" altLang="en-US" sz="2800" smtClean="0">
                <a:latin typeface="Arial Unicode MS" pitchFamily="34" charset="-122"/>
                <a:ea typeface="Arial Unicode MS" pitchFamily="34" charset="-122"/>
                <a:cs typeface="Arial Unicode MS" pitchFamily="34" charset="-122"/>
                <a:sym typeface="Arial" charset="0"/>
              </a:rPr>
              <a:t>   They </a:t>
            </a:r>
            <a:r>
              <a:rPr lang="zh-CN" altLang="en-US" sz="2800" b="1" smtClean="0">
                <a:solidFill>
                  <a:srgbClr val="C00000"/>
                </a:solidFill>
                <a:latin typeface="Arial Unicode MS" pitchFamily="34" charset="-122"/>
                <a:ea typeface="Arial Unicode MS" pitchFamily="34" charset="-122"/>
                <a:cs typeface="Arial Unicode MS" pitchFamily="34" charset="-122"/>
                <a:sym typeface="Arial" charset="0"/>
              </a:rPr>
              <a:t>accumulate</a:t>
            </a:r>
            <a:r>
              <a:rPr lang="zh-CN" altLang="en-US" sz="2800" smtClean="0">
                <a:latin typeface="Arial Unicode MS" pitchFamily="34" charset="-122"/>
                <a:ea typeface="Arial Unicode MS" pitchFamily="34" charset="-122"/>
                <a:cs typeface="Arial Unicode MS" pitchFamily="34" charset="-122"/>
                <a:sym typeface="Arial" charset="0"/>
              </a:rPr>
              <a:t> income streams beyond the current income period – that is, they have relatively long lives.</a:t>
            </a:r>
          </a:p>
          <a:p>
            <a:pPr>
              <a:buFontTx/>
              <a:buNone/>
            </a:pPr>
            <a:endParaRPr lang="zh-CN" altLang="zh-CN" smtClean="0">
              <a:latin typeface="Arial Unicode MS" pitchFamily="34" charset="-122"/>
              <a:ea typeface="Arial Unicode MS" pitchFamily="34" charset="-122"/>
              <a:cs typeface="Arial Unicode MS" pitchFamily="34" charset="-122"/>
            </a:endParaRPr>
          </a:p>
          <a:p>
            <a:pPr>
              <a:buFontTx/>
              <a:buNone/>
            </a:pPr>
            <a:endParaRPr lang="zh-CN" altLang="en-US" smtClean="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1"/>
          <p:cNvSpPr>
            <a:spLocks noGrp="1"/>
          </p:cNvSpPr>
          <p:nvPr>
            <p:ph type="title"/>
          </p:nvPr>
        </p:nvSpPr>
        <p:spPr>
          <a:xfrm>
            <a:off x="76200" y="609600"/>
            <a:ext cx="7772400" cy="227013"/>
          </a:xfrm>
        </p:spPr>
        <p:txBody>
          <a:bodyPr>
            <a:normAutofit fontScale="90000"/>
          </a:bodyPr>
          <a:lstStyle/>
          <a:p>
            <a:endParaRPr lang="zh-CN" altLang="en-US" smtClean="0"/>
          </a:p>
        </p:txBody>
      </p:sp>
      <p:sp>
        <p:nvSpPr>
          <p:cNvPr id="23555" name="内容占位符 2"/>
          <p:cNvSpPr>
            <a:spLocks noGrp="1"/>
          </p:cNvSpPr>
          <p:nvPr>
            <p:ph idx="1"/>
          </p:nvPr>
        </p:nvSpPr>
        <p:spPr>
          <a:xfrm>
            <a:off x="76200" y="692150"/>
            <a:ext cx="7772400" cy="5905500"/>
          </a:xfrm>
        </p:spPr>
        <p:txBody>
          <a:bodyPr/>
          <a:lstStyle/>
          <a:p>
            <a:pPr>
              <a:buFontTx/>
              <a:buNone/>
            </a:pPr>
            <a:endParaRPr lang="zh-CN" altLang="zh-CN" sz="2800" smtClean="0">
              <a:latin typeface="Arial Unicode MS" pitchFamily="34" charset="-122"/>
              <a:ea typeface="Arial Unicode MS" pitchFamily="34" charset="-122"/>
              <a:cs typeface="Arial Unicode MS" pitchFamily="34" charset="-122"/>
              <a:sym typeface="Arial" charset="0"/>
            </a:endParaRPr>
          </a:p>
          <a:p>
            <a:pPr>
              <a:buFontTx/>
              <a:buNone/>
            </a:pPr>
            <a:r>
              <a:rPr lang="zh-CN" altLang="en-US" sz="2800" smtClean="0">
                <a:latin typeface="Arial Unicode MS" pitchFamily="34" charset="-122"/>
                <a:ea typeface="Arial Unicode MS" pitchFamily="34" charset="-122"/>
                <a:cs typeface="Arial Unicode MS" pitchFamily="34" charset="-122"/>
                <a:sym typeface="Arial" charset="0"/>
              </a:rPr>
              <a:t>3. It should be clear that if no </a:t>
            </a:r>
            <a:r>
              <a:rPr lang="zh-CN" altLang="en-US" sz="2800" b="1" i="1" smtClean="0">
                <a:latin typeface="Arial Unicode MS" pitchFamily="34" charset="-122"/>
                <a:ea typeface="Arial Unicode MS" pitchFamily="34" charset="-122"/>
                <a:cs typeface="Arial Unicode MS" pitchFamily="34" charset="-122"/>
                <a:sym typeface="Arial" charset="0"/>
              </a:rPr>
              <a:t>conduit</a:t>
            </a:r>
            <a:r>
              <a:rPr lang="zh-CN" altLang="en-US" sz="2800" smtClean="0">
                <a:latin typeface="Arial Unicode MS" pitchFamily="34" charset="-122"/>
                <a:ea typeface="Arial Unicode MS" pitchFamily="34" charset="-122"/>
                <a:cs typeface="Arial Unicode MS" pitchFamily="34" charset="-122"/>
                <a:sym typeface="Arial" charset="0"/>
              </a:rPr>
              <a:t> for the transfer of savings into economic investment existed, the business firm would be limited to only one source of funds for capital goods.</a:t>
            </a:r>
          </a:p>
          <a:p>
            <a:pPr>
              <a:buFontTx/>
              <a:buNone/>
            </a:pPr>
            <a:r>
              <a:rPr lang="zh-CN" altLang="en-US" sz="2800" smtClean="0">
                <a:latin typeface="Arial Unicode MS" pitchFamily="34" charset="-122"/>
                <a:ea typeface="Arial Unicode MS" pitchFamily="34" charset="-122"/>
                <a:cs typeface="Arial Unicode MS" pitchFamily="34" charset="-122"/>
                <a:sym typeface="Arial" charset="0"/>
              </a:rPr>
              <a:t>   </a:t>
            </a:r>
          </a:p>
          <a:p>
            <a:pPr>
              <a:buFontTx/>
              <a:buNone/>
            </a:pPr>
            <a:r>
              <a:rPr lang="zh-CN" altLang="en-US" sz="2800" smtClean="0">
                <a:latin typeface="Arial Unicode MS" pitchFamily="34" charset="-122"/>
                <a:ea typeface="Arial Unicode MS" pitchFamily="34" charset="-122"/>
                <a:cs typeface="Arial Unicode MS" pitchFamily="34" charset="-122"/>
                <a:sym typeface="Arial" charset="0"/>
              </a:rPr>
              <a:t>   It should be clear that if no </a:t>
            </a:r>
            <a:r>
              <a:rPr lang="zh-CN" altLang="en-US" sz="2800" b="1" smtClean="0">
                <a:solidFill>
                  <a:srgbClr val="C00000"/>
                </a:solidFill>
                <a:latin typeface="Arial Unicode MS" pitchFamily="34" charset="-122"/>
                <a:ea typeface="Arial Unicode MS" pitchFamily="34" charset="-122"/>
                <a:cs typeface="Arial Unicode MS" pitchFamily="34" charset="-122"/>
                <a:sym typeface="Arial" charset="0"/>
              </a:rPr>
              <a:t>passage</a:t>
            </a:r>
            <a:r>
              <a:rPr lang="zh-CN" altLang="en-US" sz="2800" smtClean="0">
                <a:latin typeface="Arial Unicode MS" pitchFamily="34" charset="-122"/>
                <a:ea typeface="Arial Unicode MS" pitchFamily="34" charset="-122"/>
                <a:cs typeface="Arial Unicode MS" pitchFamily="34" charset="-122"/>
                <a:sym typeface="Arial" charset="0"/>
              </a:rPr>
              <a:t> for the transfer of savings into economic investment existed, the business firm would be limited to only one source of funds for capital goods.</a:t>
            </a:r>
          </a:p>
          <a:p>
            <a:pPr>
              <a:buFontTx/>
              <a:buNone/>
            </a:pPr>
            <a:endParaRPr lang="zh-CN" altLang="en-US" smtClean="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p:cNvSpPr>
            <a:spLocks noGrp="1"/>
          </p:cNvSpPr>
          <p:nvPr>
            <p:ph type="title"/>
          </p:nvPr>
        </p:nvSpPr>
        <p:spPr>
          <a:xfrm>
            <a:off x="76200" y="609600"/>
            <a:ext cx="7772400" cy="82550"/>
          </a:xfrm>
        </p:spPr>
        <p:txBody>
          <a:bodyPr>
            <a:normAutofit fontScale="90000"/>
          </a:bodyPr>
          <a:lstStyle/>
          <a:p>
            <a:endParaRPr lang="zh-CN" altLang="en-US" smtClean="0"/>
          </a:p>
        </p:txBody>
      </p:sp>
      <p:sp>
        <p:nvSpPr>
          <p:cNvPr id="24579" name="内容占位符 2"/>
          <p:cNvSpPr>
            <a:spLocks noGrp="1"/>
          </p:cNvSpPr>
          <p:nvPr>
            <p:ph idx="1"/>
          </p:nvPr>
        </p:nvSpPr>
        <p:spPr>
          <a:xfrm>
            <a:off x="0" y="1268413"/>
            <a:ext cx="7772400" cy="5184775"/>
          </a:xfrm>
        </p:spPr>
        <p:txBody>
          <a:bodyPr/>
          <a:lstStyle/>
          <a:p>
            <a:pPr>
              <a:buFontTx/>
              <a:buNone/>
            </a:pPr>
            <a:endParaRPr lang="en-US" altLang="zh-CN" sz="2800" dirty="0" smtClean="0">
              <a:latin typeface="Arial Unicode MS" pitchFamily="34" charset="-122"/>
              <a:ea typeface="Arial Unicode MS" pitchFamily="34" charset="-122"/>
              <a:cs typeface="Arial Unicode MS" pitchFamily="34" charset="-122"/>
              <a:sym typeface="Arial" charset="0"/>
            </a:endParaRPr>
          </a:p>
          <a:p>
            <a:pPr>
              <a:buFontTx/>
              <a:buNone/>
            </a:pPr>
            <a:r>
              <a:rPr lang="zh-CN" altLang="en-US" sz="2800" dirty="0" smtClean="0">
                <a:latin typeface="Arial Unicode MS" pitchFamily="34" charset="-122"/>
                <a:ea typeface="Arial Unicode MS" pitchFamily="34" charset="-122"/>
                <a:cs typeface="Arial Unicode MS" pitchFamily="34" charset="-122"/>
                <a:sym typeface="Arial" charset="0"/>
              </a:rPr>
              <a:t>4. It could not issue </a:t>
            </a:r>
            <a:r>
              <a:rPr lang="zh-CN" altLang="en-US" sz="2800" b="1" i="1" dirty="0" smtClean="0">
                <a:latin typeface="Arial Unicode MS" pitchFamily="34" charset="-122"/>
                <a:ea typeface="Arial Unicode MS" pitchFamily="34" charset="-122"/>
                <a:cs typeface="Arial Unicode MS" pitchFamily="34" charset="-122"/>
                <a:sym typeface="Arial" charset="0"/>
              </a:rPr>
              <a:t>perpetual </a:t>
            </a:r>
            <a:r>
              <a:rPr lang="zh-CN" altLang="en-US" sz="2800" dirty="0" smtClean="0">
                <a:latin typeface="Arial Unicode MS" pitchFamily="34" charset="-122"/>
                <a:ea typeface="Arial Unicode MS" pitchFamily="34" charset="-122"/>
                <a:cs typeface="Arial Unicode MS" pitchFamily="34" charset="-122"/>
                <a:sym typeface="Arial" charset="0"/>
              </a:rPr>
              <a:t>claims (common stock) on its own income in order to attract funds now.</a:t>
            </a:r>
          </a:p>
          <a:p>
            <a:pPr>
              <a:buFontTx/>
              <a:buNone/>
            </a:pPr>
            <a:r>
              <a:rPr lang="zh-CN" altLang="en-US" sz="2800" dirty="0" smtClean="0">
                <a:latin typeface="Arial Unicode MS" pitchFamily="34" charset="-122"/>
                <a:ea typeface="Arial Unicode MS" pitchFamily="34" charset="-122"/>
                <a:cs typeface="Arial Unicode MS" pitchFamily="34" charset="-122"/>
                <a:sym typeface="Arial" charset="0"/>
              </a:rPr>
              <a:t>   </a:t>
            </a:r>
          </a:p>
          <a:p>
            <a:pPr>
              <a:buFontTx/>
              <a:buNone/>
            </a:pPr>
            <a:r>
              <a:rPr lang="zh-CN" altLang="en-US" sz="2800" dirty="0" smtClean="0">
                <a:latin typeface="Arial Unicode MS" pitchFamily="34" charset="-122"/>
                <a:ea typeface="Arial Unicode MS" pitchFamily="34" charset="-122"/>
                <a:cs typeface="Arial Unicode MS" pitchFamily="34" charset="-122"/>
                <a:sym typeface="Arial" charset="0"/>
              </a:rPr>
              <a:t>   It could not issue </a:t>
            </a:r>
            <a:r>
              <a:rPr lang="zh-CN" altLang="en-US" sz="2800" b="1" dirty="0" smtClean="0">
                <a:solidFill>
                  <a:srgbClr val="C00000"/>
                </a:solidFill>
                <a:latin typeface="Arial Unicode MS" pitchFamily="34" charset="-122"/>
                <a:ea typeface="Arial Unicode MS" pitchFamily="34" charset="-122"/>
                <a:cs typeface="Arial Unicode MS" pitchFamily="34" charset="-122"/>
                <a:sym typeface="Arial" charset="0"/>
              </a:rPr>
              <a:t>everlasting</a:t>
            </a:r>
            <a:r>
              <a:rPr lang="zh-CN" altLang="en-US" sz="2800" dirty="0" smtClean="0">
                <a:latin typeface="Arial Unicode MS" pitchFamily="34" charset="-122"/>
                <a:ea typeface="Arial Unicode MS" pitchFamily="34" charset="-122"/>
                <a:cs typeface="Arial Unicode MS" pitchFamily="34" charset="-122"/>
                <a:sym typeface="Arial" charset="0"/>
              </a:rPr>
              <a:t> claims (common stock) on its own income in order to attract funds now.</a:t>
            </a:r>
          </a:p>
          <a:p>
            <a:pPr>
              <a:buFontTx/>
              <a:buNone/>
            </a:pPr>
            <a:endParaRPr lang="zh-CN" altLang="en-US" dirty="0" smtClean="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p:cNvSpPr>
          <p:nvPr>
            <p:ph type="title"/>
          </p:nvPr>
        </p:nvSpPr>
        <p:spPr>
          <a:xfrm flipV="1">
            <a:off x="76200" y="549275"/>
            <a:ext cx="7772400" cy="60325"/>
          </a:xfrm>
        </p:spPr>
        <p:txBody>
          <a:bodyPr>
            <a:normAutofit fontScale="90000"/>
          </a:bodyPr>
          <a:lstStyle/>
          <a:p>
            <a:endParaRPr lang="zh-CN" altLang="en-US" smtClean="0"/>
          </a:p>
        </p:txBody>
      </p:sp>
      <p:sp>
        <p:nvSpPr>
          <p:cNvPr id="25603" name="内容占位符 2"/>
          <p:cNvSpPr>
            <a:spLocks noGrp="1"/>
          </p:cNvSpPr>
          <p:nvPr>
            <p:ph idx="1"/>
          </p:nvPr>
        </p:nvSpPr>
        <p:spPr>
          <a:xfrm>
            <a:off x="76200" y="692150"/>
            <a:ext cx="7772400" cy="5403850"/>
          </a:xfrm>
        </p:spPr>
        <p:txBody>
          <a:bodyPr/>
          <a:lstStyle/>
          <a:p>
            <a:pPr>
              <a:buFontTx/>
              <a:buNone/>
            </a:pPr>
            <a:endParaRPr lang="en-US" altLang="zh-CN" sz="2800" smtClean="0">
              <a:latin typeface="Arial Unicode MS" pitchFamily="34" charset="-122"/>
              <a:ea typeface="Arial Unicode MS" pitchFamily="34" charset="-122"/>
              <a:cs typeface="Arial Unicode MS" pitchFamily="34" charset="-122"/>
              <a:sym typeface="Arial" charset="0"/>
            </a:endParaRPr>
          </a:p>
          <a:p>
            <a:pPr>
              <a:lnSpc>
                <a:spcPct val="90000"/>
              </a:lnSpc>
              <a:buFontTx/>
              <a:buNone/>
            </a:pPr>
            <a:r>
              <a:rPr lang="zh-CN" altLang="en-US" sz="2800" smtClean="0">
                <a:latin typeface="Arial Unicode MS" pitchFamily="34" charset="-122"/>
                <a:ea typeface="Arial Unicode MS" pitchFamily="34" charset="-122"/>
                <a:cs typeface="Arial Unicode MS" pitchFamily="34" charset="-122"/>
                <a:sym typeface="Arial" charset="0"/>
              </a:rPr>
              <a:t>5. We shall, in the remainder of this text, outline and discuss the terms, conditions, rules, and </a:t>
            </a:r>
            <a:r>
              <a:rPr lang="zh-CN" altLang="en-US" sz="2800" b="1" i="1" smtClean="0">
                <a:latin typeface="Arial Unicode MS" pitchFamily="34" charset="-122"/>
                <a:ea typeface="Arial Unicode MS" pitchFamily="34" charset="-122"/>
                <a:cs typeface="Arial Unicode MS" pitchFamily="34" charset="-122"/>
                <a:sym typeface="Arial" charset="0"/>
              </a:rPr>
              <a:t>constraints</a:t>
            </a:r>
            <a:r>
              <a:rPr lang="zh-CN" altLang="en-US" sz="2800" smtClean="0">
                <a:latin typeface="Arial Unicode MS" pitchFamily="34" charset="-122"/>
                <a:ea typeface="Arial Unicode MS" pitchFamily="34" charset="-122"/>
                <a:cs typeface="Arial Unicode MS" pitchFamily="34" charset="-122"/>
                <a:sym typeface="Arial" charset="0"/>
              </a:rPr>
              <a:t> under which the long-term financial markets operate.</a:t>
            </a:r>
            <a:br>
              <a:rPr lang="zh-CN" altLang="en-US" sz="2800" smtClean="0">
                <a:latin typeface="Arial Unicode MS" pitchFamily="34" charset="-122"/>
                <a:ea typeface="Arial Unicode MS" pitchFamily="34" charset="-122"/>
                <a:cs typeface="Arial Unicode MS" pitchFamily="34" charset="-122"/>
                <a:sym typeface="Arial" charset="0"/>
              </a:rPr>
            </a:br>
            <a:endParaRPr lang="zh-CN" altLang="en-US" sz="2800" smtClean="0">
              <a:latin typeface="Arial Unicode MS" pitchFamily="34" charset="-122"/>
              <a:ea typeface="Arial Unicode MS" pitchFamily="34" charset="-122"/>
              <a:cs typeface="Arial Unicode MS" pitchFamily="34" charset="-122"/>
              <a:sym typeface="Arial" charset="0"/>
            </a:endParaRPr>
          </a:p>
          <a:p>
            <a:pPr>
              <a:lnSpc>
                <a:spcPct val="90000"/>
              </a:lnSpc>
              <a:buFontTx/>
              <a:buNone/>
            </a:pPr>
            <a:r>
              <a:rPr lang="zh-CN" altLang="en-US" sz="2800" smtClean="0">
                <a:latin typeface="Arial Unicode MS" pitchFamily="34" charset="-122"/>
                <a:ea typeface="Arial Unicode MS" pitchFamily="34" charset="-122"/>
                <a:cs typeface="Arial Unicode MS" pitchFamily="34" charset="-122"/>
                <a:sym typeface="Arial" charset="0"/>
              </a:rPr>
              <a:t>   We shall, in the remainder of this text, outline and discuss the terms, conditions, rules, and </a:t>
            </a:r>
            <a:r>
              <a:rPr lang="zh-CN" altLang="en-US" sz="2800" b="1" smtClean="0">
                <a:solidFill>
                  <a:srgbClr val="C00000"/>
                </a:solidFill>
                <a:latin typeface="Arial Unicode MS" pitchFamily="34" charset="-122"/>
                <a:ea typeface="Arial Unicode MS" pitchFamily="34" charset="-122"/>
                <a:cs typeface="Arial Unicode MS" pitchFamily="34" charset="-122"/>
                <a:sym typeface="Arial" charset="0"/>
              </a:rPr>
              <a:t>limits</a:t>
            </a:r>
            <a:r>
              <a:rPr lang="zh-CN" altLang="en-US" sz="2800" smtClean="0">
                <a:latin typeface="Arial Unicode MS" pitchFamily="34" charset="-122"/>
                <a:ea typeface="Arial Unicode MS" pitchFamily="34" charset="-122"/>
                <a:cs typeface="Arial Unicode MS" pitchFamily="34" charset="-122"/>
                <a:sym typeface="Arial" charset="0"/>
              </a:rPr>
              <a:t> under which the long-term financial markets operate.</a:t>
            </a:r>
          </a:p>
          <a:p>
            <a:pPr>
              <a:buFontTx/>
              <a:buNone/>
            </a:pPr>
            <a:endParaRPr lang="zh-CN" altLang="zh-CN" smtClean="0">
              <a:latin typeface="Arial Unicode MS" pitchFamily="34" charset="-122"/>
              <a:ea typeface="Arial Unicode MS" pitchFamily="34" charset="-122"/>
              <a:cs typeface="Arial Unicode MS" pitchFamily="34" charset="-122"/>
            </a:endParaRPr>
          </a:p>
          <a:p>
            <a:pPr>
              <a:buFontTx/>
              <a:buNone/>
            </a:pPr>
            <a:endParaRPr lang="zh-CN" altLang="en-US"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1"/>
          <p:cNvSpPr>
            <a:spLocks noGrp="1"/>
          </p:cNvSpPr>
          <p:nvPr>
            <p:ph type="title"/>
          </p:nvPr>
        </p:nvSpPr>
        <p:spPr>
          <a:xfrm>
            <a:off x="76200" y="609600"/>
            <a:ext cx="7772400" cy="442913"/>
          </a:xfrm>
        </p:spPr>
        <p:txBody>
          <a:bodyPr>
            <a:normAutofit fontScale="90000"/>
          </a:bodyPr>
          <a:lstStyle/>
          <a:p>
            <a:endParaRPr lang="zh-CN" altLang="en-US" smtClean="0"/>
          </a:p>
        </p:txBody>
      </p:sp>
      <p:sp>
        <p:nvSpPr>
          <p:cNvPr id="26627" name="内容占位符 2"/>
          <p:cNvSpPr>
            <a:spLocks noGrp="1"/>
          </p:cNvSpPr>
          <p:nvPr>
            <p:ph idx="1"/>
          </p:nvPr>
        </p:nvSpPr>
        <p:spPr>
          <a:xfrm>
            <a:off x="76200" y="1484313"/>
            <a:ext cx="7772400" cy="4611687"/>
          </a:xfrm>
        </p:spPr>
        <p:txBody>
          <a:bodyPr/>
          <a:lstStyle/>
          <a:p>
            <a:pPr>
              <a:lnSpc>
                <a:spcPct val="90000"/>
              </a:lnSpc>
              <a:buFontTx/>
              <a:buNone/>
            </a:pPr>
            <a:r>
              <a:rPr lang="zh-CN" altLang="en-US" sz="2800" dirty="0" smtClean="0">
                <a:latin typeface="Arial Unicode MS" pitchFamily="34" charset="-122"/>
                <a:ea typeface="Arial Unicode MS" pitchFamily="34" charset="-122"/>
                <a:cs typeface="Arial Unicode MS" pitchFamily="34" charset="-122"/>
                <a:sym typeface="Arial" charset="0"/>
              </a:rPr>
              <a:t>6. As a reaction to the excesses  </a:t>
            </a:r>
            <a:r>
              <a:rPr lang="zh-CN" altLang="en-US" sz="2800" b="1" i="1" dirty="0" smtClean="0">
                <a:latin typeface="Arial Unicode MS" pitchFamily="34" charset="-122"/>
                <a:ea typeface="Arial Unicode MS" pitchFamily="34" charset="-122"/>
                <a:cs typeface="Arial Unicode MS" pitchFamily="34" charset="-122"/>
                <a:sym typeface="Arial" charset="0"/>
              </a:rPr>
              <a:t>perpetuated</a:t>
            </a:r>
            <a:r>
              <a:rPr lang="zh-CN" altLang="en-US" sz="2800" dirty="0" smtClean="0">
                <a:latin typeface="Arial Unicode MS" pitchFamily="34" charset="-122"/>
                <a:ea typeface="Arial Unicode MS" pitchFamily="34" charset="-122"/>
                <a:cs typeface="Arial Unicode MS" pitchFamily="34" charset="-122"/>
                <a:sym typeface="Arial" charset="0"/>
              </a:rPr>
              <a:t> in capital markets in the 1920s, Congress passed two acts that remain the bases of regulation of the capital markets today.</a:t>
            </a:r>
          </a:p>
          <a:p>
            <a:pPr>
              <a:lnSpc>
                <a:spcPct val="90000"/>
              </a:lnSpc>
              <a:buFontTx/>
              <a:buNone/>
            </a:pPr>
            <a:r>
              <a:rPr lang="zh-CN" altLang="en-US" sz="2800" dirty="0" smtClean="0">
                <a:latin typeface="Arial Unicode MS" pitchFamily="34" charset="-122"/>
                <a:ea typeface="Arial Unicode MS" pitchFamily="34" charset="-122"/>
                <a:cs typeface="Arial Unicode MS" pitchFamily="34" charset="-122"/>
                <a:sym typeface="Arial" charset="0"/>
              </a:rPr>
              <a:t>   </a:t>
            </a:r>
            <a:br>
              <a:rPr lang="zh-CN" altLang="en-US" sz="2800" dirty="0" smtClean="0">
                <a:latin typeface="Arial Unicode MS" pitchFamily="34" charset="-122"/>
                <a:ea typeface="Arial Unicode MS" pitchFamily="34" charset="-122"/>
                <a:cs typeface="Arial Unicode MS" pitchFamily="34" charset="-122"/>
                <a:sym typeface="Arial" charset="0"/>
              </a:rPr>
            </a:br>
            <a:r>
              <a:rPr lang="zh-CN" altLang="en-US" sz="2800" dirty="0" smtClean="0">
                <a:latin typeface="Arial Unicode MS" pitchFamily="34" charset="-122"/>
                <a:ea typeface="Arial Unicode MS" pitchFamily="34" charset="-122"/>
                <a:cs typeface="Arial Unicode MS" pitchFamily="34" charset="-122"/>
                <a:sym typeface="Arial" charset="0"/>
              </a:rPr>
              <a:t>As a reaction to the excesses </a:t>
            </a:r>
            <a:r>
              <a:rPr lang="zh-CN" altLang="en-US" sz="2800" b="1" dirty="0" smtClean="0">
                <a:solidFill>
                  <a:srgbClr val="C00000"/>
                </a:solidFill>
                <a:latin typeface="Arial Unicode MS" pitchFamily="34" charset="-122"/>
                <a:ea typeface="Arial Unicode MS" pitchFamily="34" charset="-122"/>
                <a:cs typeface="Arial Unicode MS" pitchFamily="34" charset="-122"/>
                <a:sym typeface="Arial" charset="0"/>
              </a:rPr>
              <a:t>spreading</a:t>
            </a:r>
            <a:r>
              <a:rPr lang="zh-CN" altLang="en-US" sz="2800" dirty="0" smtClean="0">
                <a:latin typeface="Arial Unicode MS" pitchFamily="34" charset="-122"/>
                <a:ea typeface="Arial Unicode MS" pitchFamily="34" charset="-122"/>
                <a:cs typeface="Arial Unicode MS" pitchFamily="34" charset="-122"/>
                <a:sym typeface="Arial" charset="0"/>
              </a:rPr>
              <a:t> in capital markets in the 1920s, Congress passed two acts that remain the bases of regulation of the capital markets today.</a:t>
            </a:r>
          </a:p>
          <a:p>
            <a:pPr>
              <a:buFontTx/>
              <a:buNone/>
            </a:pPr>
            <a:endParaRPr lang="zh-CN" altLang="en-US" dirty="0" smtClean="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1"/>
          <p:cNvSpPr>
            <a:spLocks noGrp="1"/>
          </p:cNvSpPr>
          <p:nvPr>
            <p:ph type="title"/>
          </p:nvPr>
        </p:nvSpPr>
        <p:spPr>
          <a:xfrm>
            <a:off x="76200" y="609600"/>
            <a:ext cx="7772400" cy="155575"/>
          </a:xfrm>
        </p:spPr>
        <p:txBody>
          <a:bodyPr>
            <a:normAutofit fontScale="90000"/>
          </a:bodyPr>
          <a:lstStyle/>
          <a:p>
            <a:endParaRPr lang="zh-CN" altLang="en-US" smtClean="0"/>
          </a:p>
        </p:txBody>
      </p:sp>
      <p:sp>
        <p:nvSpPr>
          <p:cNvPr id="27651" name="内容占位符 2"/>
          <p:cNvSpPr>
            <a:spLocks noGrp="1"/>
          </p:cNvSpPr>
          <p:nvPr>
            <p:ph idx="1"/>
          </p:nvPr>
        </p:nvSpPr>
        <p:spPr>
          <a:xfrm>
            <a:off x="0" y="1454150"/>
            <a:ext cx="7772400" cy="5403850"/>
          </a:xfrm>
        </p:spPr>
        <p:txBody>
          <a:bodyPr/>
          <a:lstStyle/>
          <a:p>
            <a:pPr>
              <a:buFontTx/>
              <a:buNone/>
            </a:pPr>
            <a:r>
              <a:rPr lang="zh-CN" altLang="en-US" sz="2800" dirty="0" smtClean="0">
                <a:latin typeface="Arial Unicode MS" pitchFamily="34" charset="-122"/>
                <a:ea typeface="Arial Unicode MS" pitchFamily="34" charset="-122"/>
                <a:cs typeface="Arial Unicode MS" pitchFamily="34" charset="-122"/>
                <a:sym typeface="Arial" charset="0"/>
              </a:rPr>
              <a:t>7. The two laws </a:t>
            </a:r>
            <a:r>
              <a:rPr lang="zh-CN" altLang="en-US" sz="2800" b="1" i="1" dirty="0" smtClean="0">
                <a:latin typeface="Arial Unicode MS" pitchFamily="34" charset="-122"/>
                <a:ea typeface="Arial Unicode MS" pitchFamily="34" charset="-122"/>
                <a:cs typeface="Arial Unicode MS" pitchFamily="34" charset="-122"/>
                <a:sym typeface="Arial" charset="0"/>
              </a:rPr>
              <a:t>complement</a:t>
            </a:r>
            <a:r>
              <a:rPr lang="zh-CN" altLang="en-US" sz="2800" dirty="0" smtClean="0">
                <a:latin typeface="Arial Unicode MS" pitchFamily="34" charset="-122"/>
                <a:ea typeface="Arial Unicode MS" pitchFamily="34" charset="-122"/>
                <a:cs typeface="Arial Unicode MS" pitchFamily="34" charset="-122"/>
                <a:sym typeface="Arial" charset="0"/>
              </a:rPr>
              <a:t> each other in providing regulation of capital markets.</a:t>
            </a:r>
          </a:p>
          <a:p>
            <a:pPr>
              <a:buFontTx/>
              <a:buNone/>
            </a:pPr>
            <a:r>
              <a:rPr lang="zh-CN" altLang="en-US" sz="2800" dirty="0" smtClean="0">
                <a:latin typeface="Arial Unicode MS" pitchFamily="34" charset="-122"/>
                <a:ea typeface="Arial Unicode MS" pitchFamily="34" charset="-122"/>
                <a:cs typeface="Arial Unicode MS" pitchFamily="34" charset="-122"/>
                <a:sym typeface="Arial" charset="0"/>
              </a:rPr>
              <a:t>   </a:t>
            </a:r>
            <a:br>
              <a:rPr lang="zh-CN" altLang="en-US" sz="2800" dirty="0" smtClean="0">
                <a:latin typeface="Arial Unicode MS" pitchFamily="34" charset="-122"/>
                <a:ea typeface="Arial Unicode MS" pitchFamily="34" charset="-122"/>
                <a:cs typeface="Arial Unicode MS" pitchFamily="34" charset="-122"/>
                <a:sym typeface="Arial" charset="0"/>
              </a:rPr>
            </a:br>
            <a:r>
              <a:rPr lang="zh-CN" altLang="en-US" sz="2800" dirty="0" smtClean="0">
                <a:latin typeface="Arial Unicode MS" pitchFamily="34" charset="-122"/>
                <a:ea typeface="Arial Unicode MS" pitchFamily="34" charset="-122"/>
                <a:cs typeface="Arial Unicode MS" pitchFamily="34" charset="-122"/>
                <a:sym typeface="Arial" charset="0"/>
              </a:rPr>
              <a:t>The two laws  </a:t>
            </a:r>
            <a:r>
              <a:rPr lang="zh-CN" altLang="en-US" sz="2800" b="1" dirty="0" smtClean="0">
                <a:solidFill>
                  <a:srgbClr val="C00000"/>
                </a:solidFill>
                <a:latin typeface="Arial Unicode MS" pitchFamily="34" charset="-122"/>
                <a:ea typeface="Arial Unicode MS" pitchFamily="34" charset="-122"/>
                <a:cs typeface="Arial Unicode MS" pitchFamily="34" charset="-122"/>
                <a:sym typeface="Arial" charset="0"/>
              </a:rPr>
              <a:t>make up for </a:t>
            </a:r>
            <a:r>
              <a:rPr lang="zh-CN" altLang="en-US" sz="2800" dirty="0" smtClean="0">
                <a:latin typeface="Arial Unicode MS" pitchFamily="34" charset="-122"/>
                <a:ea typeface="Arial Unicode MS" pitchFamily="34" charset="-122"/>
                <a:cs typeface="Arial Unicode MS" pitchFamily="34" charset="-122"/>
                <a:sym typeface="Arial" charset="0"/>
              </a:rPr>
              <a:t>each other in providing regulation of capital markets.</a:t>
            </a:r>
          </a:p>
          <a:p>
            <a:pPr>
              <a:buFontTx/>
              <a:buNone/>
            </a:pPr>
            <a:r>
              <a:rPr lang="en-US" altLang="zh-CN" dirty="0" smtClean="0"/>
              <a:t> </a:t>
            </a:r>
            <a:endParaRPr lang="zh-CN" altLang="en-US" dirty="0"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标题 1"/>
          <p:cNvSpPr>
            <a:spLocks noGrp="1"/>
          </p:cNvSpPr>
          <p:nvPr>
            <p:ph type="title"/>
          </p:nvPr>
        </p:nvSpPr>
        <p:spPr>
          <a:xfrm>
            <a:off x="0" y="333375"/>
            <a:ext cx="7772400" cy="369888"/>
          </a:xfrm>
        </p:spPr>
        <p:txBody>
          <a:bodyPr>
            <a:normAutofit fontScale="90000"/>
          </a:bodyPr>
          <a:lstStyle/>
          <a:p>
            <a:endParaRPr lang="zh-CN" altLang="en-US" smtClean="0"/>
          </a:p>
        </p:txBody>
      </p:sp>
      <p:sp>
        <p:nvSpPr>
          <p:cNvPr id="28675" name="内容占位符 2"/>
          <p:cNvSpPr>
            <a:spLocks noGrp="1"/>
          </p:cNvSpPr>
          <p:nvPr>
            <p:ph idx="1"/>
          </p:nvPr>
        </p:nvSpPr>
        <p:spPr>
          <a:xfrm>
            <a:off x="179512" y="1052736"/>
            <a:ext cx="8172400" cy="4899025"/>
          </a:xfrm>
        </p:spPr>
        <p:txBody>
          <a:bodyPr>
            <a:normAutofit fontScale="70000" lnSpcReduction="20000"/>
          </a:bodyPr>
          <a:lstStyle/>
          <a:p>
            <a:pPr>
              <a:lnSpc>
                <a:spcPct val="120000"/>
              </a:lnSpc>
              <a:buFontTx/>
              <a:buNone/>
            </a:pPr>
            <a:r>
              <a:rPr lang="zh-CN" altLang="en-US" sz="4000" dirty="0" smtClean="0">
                <a:latin typeface="Arial Unicode MS" pitchFamily="34" charset="-122"/>
                <a:ea typeface="Arial Unicode MS" pitchFamily="34" charset="-122"/>
                <a:cs typeface="Arial Unicode MS" pitchFamily="34" charset="-122"/>
                <a:sym typeface="Arial" charset="0"/>
              </a:rPr>
              <a:t>8. Although the titles of the transactors as well as the product line are different, there are many </a:t>
            </a:r>
            <a:r>
              <a:rPr lang="zh-CN" altLang="en-US" sz="4000" b="1" i="1" dirty="0" smtClean="0">
                <a:latin typeface="Arial Unicode MS" pitchFamily="34" charset="-122"/>
                <a:ea typeface="Arial Unicode MS" pitchFamily="34" charset="-122"/>
                <a:cs typeface="Arial Unicode MS" pitchFamily="34" charset="-122"/>
                <a:sym typeface="Arial" charset="0"/>
              </a:rPr>
              <a:t>parallels</a:t>
            </a:r>
            <a:r>
              <a:rPr lang="zh-CN" altLang="en-US" sz="4000" dirty="0" smtClean="0">
                <a:latin typeface="Arial Unicode MS" pitchFamily="34" charset="-122"/>
                <a:ea typeface="Arial Unicode MS" pitchFamily="34" charset="-122"/>
                <a:cs typeface="Arial Unicode MS" pitchFamily="34" charset="-122"/>
                <a:sym typeface="Arial" charset="0"/>
              </a:rPr>
              <a:t> between distribution in securities markets and the distribution in retail markets.</a:t>
            </a:r>
          </a:p>
          <a:p>
            <a:pPr>
              <a:lnSpc>
                <a:spcPct val="120000"/>
              </a:lnSpc>
              <a:buFontTx/>
              <a:buNone/>
            </a:pPr>
            <a:r>
              <a:rPr lang="zh-CN" altLang="en-US" sz="4000" dirty="0" smtClean="0">
                <a:latin typeface="Arial Unicode MS" pitchFamily="34" charset="-122"/>
                <a:ea typeface="Arial Unicode MS" pitchFamily="34" charset="-122"/>
                <a:cs typeface="Arial Unicode MS" pitchFamily="34" charset="-122"/>
                <a:sym typeface="Arial" charset="0"/>
              </a:rPr>
              <a:t>   </a:t>
            </a:r>
          </a:p>
          <a:p>
            <a:pPr>
              <a:lnSpc>
                <a:spcPct val="120000"/>
              </a:lnSpc>
              <a:buFontTx/>
              <a:buNone/>
            </a:pPr>
            <a:r>
              <a:rPr lang="zh-CN" altLang="en-US" sz="4000" dirty="0" smtClean="0">
                <a:latin typeface="Arial Unicode MS" pitchFamily="34" charset="-122"/>
                <a:ea typeface="Arial Unicode MS" pitchFamily="34" charset="-122"/>
                <a:cs typeface="Arial Unicode MS" pitchFamily="34" charset="-122"/>
                <a:sym typeface="Arial" charset="0"/>
              </a:rPr>
              <a:t>    Although the titles of the transactors as well as the product line are different, there are many </a:t>
            </a:r>
            <a:r>
              <a:rPr lang="zh-CN" altLang="en-US" sz="4000" b="1" dirty="0" smtClean="0">
                <a:solidFill>
                  <a:srgbClr val="C00000"/>
                </a:solidFill>
                <a:latin typeface="Arial Unicode MS" pitchFamily="34" charset="-122"/>
                <a:ea typeface="Arial Unicode MS" pitchFamily="34" charset="-122"/>
                <a:cs typeface="Arial Unicode MS" pitchFamily="34" charset="-122"/>
                <a:sym typeface="Arial" charset="0"/>
              </a:rPr>
              <a:t>similarities</a:t>
            </a:r>
            <a:r>
              <a:rPr lang="zh-CN" altLang="en-US" sz="4000" dirty="0" smtClean="0">
                <a:latin typeface="Arial Unicode MS" pitchFamily="34" charset="-122"/>
                <a:ea typeface="Arial Unicode MS" pitchFamily="34" charset="-122"/>
                <a:cs typeface="Arial Unicode MS" pitchFamily="34" charset="-122"/>
                <a:sym typeface="Arial" charset="0"/>
              </a:rPr>
              <a:t> between distribution in securities markets and the distribution in retail markets.</a:t>
            </a:r>
          </a:p>
          <a:p>
            <a:pPr>
              <a:buFontTx/>
              <a:buNone/>
            </a:pPr>
            <a:endParaRPr lang="zh-CN" altLang="zh-CN" sz="2800"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标题 1"/>
          <p:cNvSpPr>
            <a:spLocks noGrp="1"/>
          </p:cNvSpPr>
          <p:nvPr>
            <p:ph type="title"/>
          </p:nvPr>
        </p:nvSpPr>
        <p:spPr/>
        <p:txBody>
          <a:bodyPr/>
          <a:lstStyle/>
          <a:p>
            <a:endParaRPr lang="zh-CN" altLang="en-US" smtClean="0"/>
          </a:p>
        </p:txBody>
      </p:sp>
      <p:sp>
        <p:nvSpPr>
          <p:cNvPr id="29699" name="内容占位符 2"/>
          <p:cNvSpPr>
            <a:spLocks noGrp="1"/>
          </p:cNvSpPr>
          <p:nvPr>
            <p:ph idx="1"/>
          </p:nvPr>
        </p:nvSpPr>
        <p:spPr/>
        <p:txBody>
          <a:bodyPr/>
          <a:lstStyle/>
          <a:p>
            <a:pPr>
              <a:lnSpc>
                <a:spcPct val="90000"/>
              </a:lnSpc>
              <a:buFontTx/>
              <a:buNone/>
            </a:pPr>
            <a:r>
              <a:rPr lang="zh-CN" altLang="en-US" sz="2800" dirty="0" smtClean="0">
                <a:latin typeface="Arial Unicode MS" pitchFamily="34" charset="-122"/>
                <a:ea typeface="Arial Unicode MS" pitchFamily="34" charset="-122"/>
                <a:cs typeface="Arial Unicode MS" pitchFamily="34" charset="-122"/>
                <a:sym typeface="Arial" charset="0"/>
              </a:rPr>
              <a:t>9. The securities broker is </a:t>
            </a:r>
            <a:r>
              <a:rPr lang="zh-CN" altLang="en-US" sz="2800" b="1" i="1" dirty="0" smtClean="0">
                <a:latin typeface="Arial Unicode MS" pitchFamily="34" charset="-122"/>
                <a:ea typeface="Arial Unicode MS" pitchFamily="34" charset="-122"/>
                <a:cs typeface="Arial Unicode MS" pitchFamily="34" charset="-122"/>
                <a:sym typeface="Arial" charset="0"/>
              </a:rPr>
              <a:t>analogous</a:t>
            </a:r>
            <a:r>
              <a:rPr lang="zh-CN" altLang="en-US" sz="2800" dirty="0" smtClean="0">
                <a:latin typeface="Arial Unicode MS" pitchFamily="34" charset="-122"/>
                <a:ea typeface="Arial Unicode MS" pitchFamily="34" charset="-122"/>
                <a:cs typeface="Arial Unicode MS" pitchFamily="34" charset="-122"/>
                <a:sym typeface="Arial" charset="0"/>
              </a:rPr>
              <a:t> to the real estate broker.</a:t>
            </a:r>
            <a:br>
              <a:rPr lang="zh-CN" altLang="en-US" sz="2800" dirty="0" smtClean="0">
                <a:latin typeface="Arial Unicode MS" pitchFamily="34" charset="-122"/>
                <a:ea typeface="Arial Unicode MS" pitchFamily="34" charset="-122"/>
                <a:cs typeface="Arial Unicode MS" pitchFamily="34" charset="-122"/>
                <a:sym typeface="Arial" charset="0"/>
              </a:rPr>
            </a:br>
            <a:endParaRPr lang="zh-CN" altLang="en-US" sz="2800" dirty="0" smtClean="0">
              <a:latin typeface="Arial Unicode MS" pitchFamily="34" charset="-122"/>
              <a:ea typeface="Arial Unicode MS" pitchFamily="34" charset="-122"/>
              <a:cs typeface="Arial Unicode MS" pitchFamily="34" charset="-122"/>
              <a:sym typeface="Arial" charset="0"/>
            </a:endParaRPr>
          </a:p>
          <a:p>
            <a:pPr>
              <a:lnSpc>
                <a:spcPct val="90000"/>
              </a:lnSpc>
              <a:buFontTx/>
              <a:buNone/>
            </a:pPr>
            <a:r>
              <a:rPr lang="zh-CN" altLang="en-US" sz="2800" dirty="0" smtClean="0">
                <a:latin typeface="Arial Unicode MS" pitchFamily="34" charset="-122"/>
                <a:ea typeface="Arial Unicode MS" pitchFamily="34" charset="-122"/>
                <a:cs typeface="Arial Unicode MS" pitchFamily="34" charset="-122"/>
                <a:sym typeface="Arial" charset="0"/>
              </a:rPr>
              <a:t>    The securities broker is </a:t>
            </a:r>
            <a:r>
              <a:rPr lang="zh-CN" altLang="en-US" sz="2800" b="1" dirty="0" smtClean="0">
                <a:solidFill>
                  <a:srgbClr val="C00000"/>
                </a:solidFill>
                <a:latin typeface="Arial Unicode MS" pitchFamily="34" charset="-122"/>
                <a:ea typeface="Arial Unicode MS" pitchFamily="34" charset="-122"/>
                <a:cs typeface="Arial Unicode MS" pitchFamily="34" charset="-122"/>
                <a:sym typeface="Arial" charset="0"/>
              </a:rPr>
              <a:t>similar</a:t>
            </a:r>
            <a:r>
              <a:rPr lang="zh-CN" altLang="en-US" sz="2800" dirty="0" smtClean="0">
                <a:latin typeface="Arial Unicode MS" pitchFamily="34" charset="-122"/>
                <a:ea typeface="Arial Unicode MS" pitchFamily="34" charset="-122"/>
                <a:cs typeface="Arial Unicode MS" pitchFamily="34" charset="-122"/>
                <a:sym typeface="Arial" charset="0"/>
              </a:rPr>
              <a:t> to the real estate broker.</a:t>
            </a:r>
          </a:p>
          <a:p>
            <a:pPr>
              <a:buFontTx/>
              <a:buNone/>
            </a:pPr>
            <a:endParaRPr lang="zh-CN" altLang="en-US" dirty="0" smtClean="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标题 1"/>
          <p:cNvSpPr>
            <a:spLocks noGrp="1"/>
          </p:cNvSpPr>
          <p:nvPr>
            <p:ph type="title"/>
          </p:nvPr>
        </p:nvSpPr>
        <p:spPr/>
        <p:txBody>
          <a:bodyPr/>
          <a:lstStyle/>
          <a:p>
            <a:endParaRPr lang="zh-CN" altLang="en-US" smtClean="0"/>
          </a:p>
        </p:txBody>
      </p:sp>
      <p:sp>
        <p:nvSpPr>
          <p:cNvPr id="30723" name="内容占位符 2"/>
          <p:cNvSpPr>
            <a:spLocks noGrp="1"/>
          </p:cNvSpPr>
          <p:nvPr>
            <p:ph idx="1"/>
          </p:nvPr>
        </p:nvSpPr>
        <p:spPr/>
        <p:txBody>
          <a:bodyPr/>
          <a:lstStyle/>
          <a:p>
            <a:pPr>
              <a:lnSpc>
                <a:spcPct val="90000"/>
              </a:lnSpc>
              <a:buFontTx/>
              <a:buNone/>
            </a:pPr>
            <a:r>
              <a:rPr lang="zh-CN" altLang="en-US" sz="2800" dirty="0" smtClean="0">
                <a:latin typeface="Arial Unicode MS" pitchFamily="34" charset="-122"/>
                <a:ea typeface="Arial Unicode MS" pitchFamily="34" charset="-122"/>
                <a:cs typeface="Arial Unicode MS" pitchFamily="34" charset="-122"/>
                <a:sym typeface="Arial" charset="0"/>
              </a:rPr>
              <a:t>10. The report is read and </a:t>
            </a:r>
            <a:r>
              <a:rPr lang="zh-CN" altLang="en-US" sz="2800" b="1" i="1" dirty="0" smtClean="0">
                <a:latin typeface="Arial Unicode MS" pitchFamily="34" charset="-122"/>
                <a:ea typeface="Arial Unicode MS" pitchFamily="34" charset="-122"/>
                <a:cs typeface="Arial Unicode MS" pitchFamily="34" charset="-122"/>
                <a:sym typeface="Arial" charset="0"/>
              </a:rPr>
              <a:t>digested</a:t>
            </a:r>
            <a:r>
              <a:rPr lang="zh-CN" altLang="en-US" sz="2800" dirty="0" smtClean="0">
                <a:latin typeface="Arial Unicode MS" pitchFamily="34" charset="-122"/>
                <a:ea typeface="Arial Unicode MS" pitchFamily="34" charset="-122"/>
                <a:cs typeface="Arial Unicode MS" pitchFamily="34" charset="-122"/>
                <a:sym typeface="Arial" charset="0"/>
              </a:rPr>
              <a:t> by both the officers and the board of directors of the corporation, and the decision to undertake the new project and its financing is made.</a:t>
            </a:r>
            <a:br>
              <a:rPr lang="zh-CN" altLang="en-US" sz="2800" dirty="0" smtClean="0">
                <a:latin typeface="Arial Unicode MS" pitchFamily="34" charset="-122"/>
                <a:ea typeface="Arial Unicode MS" pitchFamily="34" charset="-122"/>
                <a:cs typeface="Arial Unicode MS" pitchFamily="34" charset="-122"/>
                <a:sym typeface="Arial" charset="0"/>
              </a:rPr>
            </a:br>
            <a:endParaRPr lang="zh-CN" altLang="en-US" sz="2800" dirty="0" smtClean="0">
              <a:latin typeface="Arial Unicode MS" pitchFamily="34" charset="-122"/>
              <a:ea typeface="Arial Unicode MS" pitchFamily="34" charset="-122"/>
              <a:cs typeface="Arial Unicode MS" pitchFamily="34" charset="-122"/>
              <a:sym typeface="Arial" charset="0"/>
            </a:endParaRPr>
          </a:p>
          <a:p>
            <a:pPr>
              <a:lnSpc>
                <a:spcPct val="90000"/>
              </a:lnSpc>
              <a:buFontTx/>
              <a:buNone/>
            </a:pPr>
            <a:r>
              <a:rPr lang="zh-CN" altLang="en-US" sz="2800" dirty="0" smtClean="0">
                <a:latin typeface="Arial Unicode MS" pitchFamily="34" charset="-122"/>
                <a:ea typeface="Arial Unicode MS" pitchFamily="34" charset="-122"/>
                <a:cs typeface="Arial Unicode MS" pitchFamily="34" charset="-122"/>
                <a:sym typeface="Arial" charset="0"/>
              </a:rPr>
              <a:t>   The report is read and </a:t>
            </a:r>
            <a:r>
              <a:rPr lang="en-US" altLang="zh-CN" sz="2800" b="1" dirty="0" smtClean="0">
                <a:solidFill>
                  <a:srgbClr val="C00000"/>
                </a:solidFill>
                <a:latin typeface="Arial Unicode MS" pitchFamily="34" charset="-122"/>
                <a:ea typeface="Arial Unicode MS" pitchFamily="34" charset="-122"/>
                <a:cs typeface="Arial Unicode MS" pitchFamily="34" charset="-122"/>
                <a:sym typeface="Arial" charset="0"/>
              </a:rPr>
              <a:t>understood</a:t>
            </a:r>
            <a:r>
              <a:rPr lang="en-US" altLang="zh-CN" sz="2800" dirty="0" smtClean="0">
                <a:latin typeface="Arial Unicode MS" pitchFamily="34" charset="-122"/>
                <a:ea typeface="Arial Unicode MS" pitchFamily="34" charset="-122"/>
                <a:cs typeface="Arial Unicode MS" pitchFamily="34" charset="-122"/>
                <a:sym typeface="Arial" charset="0"/>
              </a:rPr>
              <a:t> </a:t>
            </a:r>
            <a:r>
              <a:rPr lang="zh-CN" altLang="en-US" sz="2800" dirty="0" smtClean="0">
                <a:latin typeface="Arial Unicode MS" pitchFamily="34" charset="-122"/>
                <a:ea typeface="Arial Unicode MS" pitchFamily="34" charset="-122"/>
                <a:cs typeface="Arial Unicode MS" pitchFamily="34" charset="-122"/>
                <a:sym typeface="Arial" charset="0"/>
              </a:rPr>
              <a:t>by both the officers and the board of directors of the corporation, and the decision to undertake the new project and its financing is made.</a:t>
            </a:r>
          </a:p>
          <a:p>
            <a:endParaRPr lang="zh-CN" altLang="en-US" dirty="0" smtClean="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p:nvPr>
        </p:nvSpPr>
        <p:spPr/>
        <p:txBody>
          <a:bodyPr/>
          <a:lstStyle/>
          <a:p>
            <a:r>
              <a:rPr lang="en-US" altLang="zh-CN" smtClean="0">
                <a:latin typeface="Arial Unicode MS" pitchFamily="34" charset="-122"/>
                <a:ea typeface="Arial Unicode MS" pitchFamily="34" charset="-122"/>
                <a:cs typeface="Arial Unicode MS" pitchFamily="34" charset="-122"/>
              </a:rPr>
              <a:t>Text Explanation</a:t>
            </a:r>
            <a:endParaRPr lang="zh-CN" altLang="en-US" smtClean="0">
              <a:latin typeface="Arial Unicode MS" pitchFamily="34" charset="-122"/>
              <a:ea typeface="Arial Unicode MS" pitchFamily="34" charset="-122"/>
              <a:cs typeface="Arial Unicode MS" pitchFamily="34" charset="-122"/>
            </a:endParaRPr>
          </a:p>
        </p:txBody>
      </p:sp>
      <p:sp>
        <p:nvSpPr>
          <p:cNvPr id="31747" name="内容占位符 2"/>
          <p:cNvSpPr>
            <a:spLocks noGrp="1"/>
          </p:cNvSpPr>
          <p:nvPr>
            <p:ph idx="1"/>
          </p:nvPr>
        </p:nvSpPr>
        <p:spPr/>
        <p:txBody>
          <a:bodyPr rtlCol="0">
            <a:normAutofit/>
          </a:bodyPr>
          <a:lstStyle/>
          <a:p>
            <a:pPr marL="514350" indent="-514350" fontAlgn="auto">
              <a:spcAft>
                <a:spcPts val="0"/>
              </a:spcAft>
              <a:buFontTx/>
              <a:buNone/>
              <a:defRPr/>
            </a:pPr>
            <a:r>
              <a:rPr lang="en-US" altLang="zh-CN" b="1" dirty="0" smtClean="0">
                <a:latin typeface="Arial Unicode MS" pitchFamily="34" charset="-122"/>
                <a:ea typeface="Arial Unicode MS" pitchFamily="34" charset="-122"/>
                <a:cs typeface="Arial Unicode MS" pitchFamily="34" charset="-122"/>
              </a:rPr>
              <a:t>Paragraph</a:t>
            </a:r>
            <a:r>
              <a:rPr lang="zh-CN" altLang="en-US" b="1" dirty="0" smtClean="0">
                <a:latin typeface="Arial Unicode MS" pitchFamily="34" charset="-122"/>
                <a:ea typeface="Arial Unicode MS" pitchFamily="34" charset="-122"/>
                <a:cs typeface="Arial Unicode MS" pitchFamily="34" charset="-122"/>
              </a:rPr>
              <a:t> </a:t>
            </a:r>
            <a:r>
              <a:rPr lang="en-US" altLang="zh-CN" b="1" dirty="0" smtClean="0">
                <a:latin typeface="Arial Unicode MS" pitchFamily="34" charset="-122"/>
                <a:ea typeface="Arial Unicode MS" pitchFamily="34" charset="-122"/>
                <a:cs typeface="Arial Unicode MS" pitchFamily="34" charset="-122"/>
              </a:rPr>
              <a:t>1</a:t>
            </a:r>
          </a:p>
          <a:p>
            <a:pPr fontAlgn="auto">
              <a:lnSpc>
                <a:spcPct val="80000"/>
              </a:lnSpc>
              <a:spcAft>
                <a:spcPts val="0"/>
              </a:spcAft>
              <a:buFontTx/>
              <a:buNone/>
              <a:defRPr/>
            </a:pPr>
            <a:r>
              <a:rPr lang="en-US" altLang="zh-CN" sz="2800" dirty="0" smtClean="0">
                <a:latin typeface="Arial Unicode MS" pitchFamily="34" charset="-122"/>
                <a:ea typeface="Arial Unicode MS" pitchFamily="34" charset="-122"/>
                <a:cs typeface="Arial Unicode MS" pitchFamily="34" charset="-122"/>
              </a:rPr>
              <a:t>recall ----- to cause you to think of a particular event, situation or style</a:t>
            </a:r>
          </a:p>
          <a:p>
            <a:pPr fontAlgn="auto">
              <a:lnSpc>
                <a:spcPct val="80000"/>
              </a:lnSpc>
              <a:spcAft>
                <a:spcPts val="0"/>
              </a:spcAft>
              <a:buFontTx/>
              <a:buNone/>
              <a:defRPr/>
            </a:pPr>
            <a:endParaRPr lang="en-US" altLang="zh-CN" sz="2800" dirty="0" smtClean="0">
              <a:latin typeface="Arial Unicode MS" pitchFamily="34" charset="-122"/>
              <a:ea typeface="Arial Unicode MS" pitchFamily="34" charset="-122"/>
              <a:cs typeface="Arial Unicode MS" pitchFamily="34" charset="-122"/>
            </a:endParaRPr>
          </a:p>
          <a:p>
            <a:pPr fontAlgn="auto">
              <a:lnSpc>
                <a:spcPct val="80000"/>
              </a:lnSpc>
              <a:spcAft>
                <a:spcPts val="0"/>
              </a:spcAft>
              <a:buFontTx/>
              <a:buNone/>
              <a:defRPr/>
            </a:pPr>
            <a:r>
              <a:rPr lang="en-US" altLang="zh-CN" sz="2800" dirty="0" smtClean="0">
                <a:latin typeface="Arial Unicode MS" pitchFamily="34" charset="-122"/>
                <a:ea typeface="Arial Unicode MS" pitchFamily="34" charset="-122"/>
                <a:cs typeface="Arial Unicode MS" pitchFamily="34" charset="-122"/>
              </a:rPr>
              <a:t>e.g. His paintings recall the style of Picasso.</a:t>
            </a:r>
          </a:p>
          <a:p>
            <a:pPr fontAlgn="auto">
              <a:lnSpc>
                <a:spcPct val="80000"/>
              </a:lnSpc>
              <a:spcAft>
                <a:spcPts val="0"/>
              </a:spcAft>
              <a:buFontTx/>
              <a:buNone/>
              <a:defRPr/>
            </a:pPr>
            <a:r>
              <a:rPr lang="zh-CN" altLang="en-US" sz="2800" dirty="0" smtClean="0">
                <a:latin typeface="Arial Unicode MS" pitchFamily="34" charset="-122"/>
                <a:ea typeface="Arial Unicode MS" pitchFamily="34" charset="-122"/>
                <a:cs typeface="Arial Unicode MS" pitchFamily="34" charset="-122"/>
              </a:rPr>
              <a:t>他的画作使人联想起毕加索的风格。</a:t>
            </a:r>
            <a:endParaRPr lang="en-US" altLang="zh-CN" sz="2800" dirty="0" smtClean="0">
              <a:latin typeface="Arial Unicode MS" pitchFamily="34" charset="-122"/>
              <a:ea typeface="Arial Unicode MS" pitchFamily="34" charset="-122"/>
              <a:cs typeface="Arial Unicode MS" pitchFamily="34" charset="-122"/>
            </a:endParaRPr>
          </a:p>
          <a:p>
            <a:pPr fontAlgn="auto">
              <a:lnSpc>
                <a:spcPct val="80000"/>
              </a:lnSpc>
              <a:spcAft>
                <a:spcPts val="0"/>
              </a:spcAft>
              <a:buFontTx/>
              <a:buNone/>
              <a:defRPr/>
            </a:pPr>
            <a:r>
              <a:rPr lang="en-US" altLang="zh-CN" sz="2800" dirty="0" smtClean="0">
                <a:latin typeface="Arial Unicode MS" pitchFamily="34" charset="-122"/>
                <a:ea typeface="Arial Unicode MS" pitchFamily="34" charset="-122"/>
                <a:cs typeface="Arial Unicode MS" pitchFamily="34" charset="-122"/>
              </a:rPr>
              <a:t>   Or </a:t>
            </a:r>
            <a:r>
              <a:rPr lang="en-US" altLang="zh-CN" sz="2800" dirty="0">
                <a:latin typeface="Arial Unicode MS" pitchFamily="34" charset="-122"/>
                <a:ea typeface="Arial Unicode MS" pitchFamily="34" charset="-122"/>
                <a:cs typeface="Arial Unicode MS" pitchFamily="34" charset="-122"/>
              </a:rPr>
              <a:t>perhaps you can recall what was said but not in what language it was said. </a:t>
            </a:r>
          </a:p>
          <a:p>
            <a:pPr fontAlgn="auto">
              <a:lnSpc>
                <a:spcPct val="80000"/>
              </a:lnSpc>
              <a:spcAft>
                <a:spcPts val="0"/>
              </a:spcAft>
              <a:buFontTx/>
              <a:buNone/>
              <a:defRPr/>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或</a:t>
            </a:r>
            <a:r>
              <a:rPr lang="zh-CN" altLang="en-US" sz="2800" dirty="0">
                <a:latin typeface="Arial Unicode MS" pitchFamily="34" charset="-122"/>
                <a:ea typeface="Arial Unicode MS" pitchFamily="34" charset="-122"/>
                <a:cs typeface="Arial Unicode MS" pitchFamily="34" charset="-122"/>
              </a:rPr>
              <a:t>可能你可以回忆起所说的内容，但是回想不起来使用的是什么语言。</a:t>
            </a:r>
            <a:endParaRPr lang="zh-CN" altLang="en-US" sz="2800"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p:txBody>
          <a:bodyPr/>
          <a:lstStyle/>
          <a:p>
            <a:endParaRPr lang="zh-CN" altLang="en-US" smtClean="0"/>
          </a:p>
        </p:txBody>
      </p:sp>
      <p:sp>
        <p:nvSpPr>
          <p:cNvPr id="5123" name="内容占位符 2"/>
          <p:cNvSpPr>
            <a:spLocks noGrp="1"/>
          </p:cNvSpPr>
          <p:nvPr>
            <p:ph idx="1"/>
          </p:nvPr>
        </p:nvSpPr>
        <p:spPr/>
        <p:txBody>
          <a:bodyPr/>
          <a:lstStyle/>
          <a:p>
            <a:pPr>
              <a:buFontTx/>
              <a:buNone/>
            </a:pPr>
            <a:r>
              <a:rPr lang="en-US" altLang="zh-CN" sz="2800" dirty="0" smtClean="0">
                <a:latin typeface="Arial Unicode MS" pitchFamily="34" charset="-122"/>
                <a:ea typeface="Arial Unicode MS" pitchFamily="34" charset="-122"/>
                <a:cs typeface="Arial Unicode MS" pitchFamily="34" charset="-122"/>
              </a:rPr>
              <a:t>   · Funds borrowed from the money markets are typically used for general operating expenses, whereas a company borrows from the primary capital markets, often the purpose is to invest in additional physical capital goods.</a:t>
            </a:r>
            <a:endParaRPr lang="zh-CN" altLang="en-US" sz="2800" dirty="0" smtClean="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标题 1"/>
          <p:cNvSpPr>
            <a:spLocks noGrp="1"/>
          </p:cNvSpPr>
          <p:nvPr>
            <p:ph type="title"/>
          </p:nvPr>
        </p:nvSpPr>
        <p:spPr/>
        <p:txBody>
          <a:bodyPr/>
          <a:lstStyle/>
          <a:p>
            <a:endParaRPr lang="zh-CN" altLang="en-US" smtClean="0">
              <a:latin typeface="Arial Unicode MS" pitchFamily="34" charset="-122"/>
              <a:ea typeface="Arial Unicode MS" pitchFamily="34" charset="-122"/>
              <a:cs typeface="Arial Unicode MS" pitchFamily="34" charset="-122"/>
            </a:endParaRPr>
          </a:p>
        </p:txBody>
      </p:sp>
      <p:sp>
        <p:nvSpPr>
          <p:cNvPr id="31747" name="内容占位符 2"/>
          <p:cNvSpPr>
            <a:spLocks noGrp="1"/>
          </p:cNvSpPr>
          <p:nvPr>
            <p:ph idx="1"/>
          </p:nvPr>
        </p:nvSpPr>
        <p:spPr>
          <a:xfrm>
            <a:off x="0" y="1700213"/>
            <a:ext cx="7772400" cy="4114800"/>
          </a:xfrm>
        </p:spPr>
        <p:txBody>
          <a:bodyPr rtlCol="0">
            <a:normAutofit lnSpcReduction="10000"/>
          </a:bodyPr>
          <a:lstStyle/>
          <a:p>
            <a:pPr marL="514350" indent="-514350" fontAlgn="auto">
              <a:spcAft>
                <a:spcPts val="0"/>
              </a:spcAft>
              <a:buFontTx/>
              <a:buNone/>
              <a:defRPr/>
            </a:pPr>
            <a:r>
              <a:rPr lang="en-US" altLang="zh-CN" b="1" dirty="0" smtClean="0">
                <a:latin typeface="Arial Unicode MS" pitchFamily="34" charset="-122"/>
                <a:ea typeface="Arial Unicode MS" pitchFamily="34" charset="-122"/>
                <a:cs typeface="Arial Unicode MS" pitchFamily="34" charset="-122"/>
              </a:rPr>
              <a:t>Paragraph</a:t>
            </a:r>
            <a:r>
              <a:rPr lang="zh-CN" altLang="en-US" b="1" dirty="0" smtClean="0">
                <a:latin typeface="Arial Unicode MS" pitchFamily="34" charset="-122"/>
                <a:ea typeface="Arial Unicode MS" pitchFamily="34" charset="-122"/>
                <a:cs typeface="Arial Unicode MS" pitchFamily="34" charset="-122"/>
              </a:rPr>
              <a:t> </a:t>
            </a:r>
            <a:r>
              <a:rPr lang="en-US" altLang="zh-CN" b="1" dirty="0" smtClean="0">
                <a:latin typeface="Arial Unicode MS" pitchFamily="34" charset="-122"/>
                <a:ea typeface="Arial Unicode MS" pitchFamily="34" charset="-122"/>
                <a:cs typeface="Arial Unicode MS" pitchFamily="34" charset="-122"/>
              </a:rPr>
              <a:t>2</a:t>
            </a:r>
          </a:p>
          <a:p>
            <a:pPr fontAlgn="auto">
              <a:lnSpc>
                <a:spcPct val="80000"/>
              </a:lnSpc>
              <a:spcAft>
                <a:spcPts val="0"/>
              </a:spcAft>
              <a:buFontTx/>
              <a:buNone/>
              <a:defRPr/>
            </a:pPr>
            <a:r>
              <a:rPr lang="en-US" altLang="zh-CN" sz="2800" dirty="0" smtClean="0">
                <a:latin typeface="Arial Unicode MS" pitchFamily="34" charset="-122"/>
                <a:ea typeface="Arial Unicode MS" pitchFamily="34" charset="-122"/>
                <a:cs typeface="Arial Unicode MS" pitchFamily="34" charset="-122"/>
              </a:rPr>
              <a:t>   accrue ----- to increase in number or amount over a period of time</a:t>
            </a:r>
          </a:p>
          <a:p>
            <a:pPr fontAlgn="auto">
              <a:lnSpc>
                <a:spcPct val="80000"/>
              </a:lnSpc>
              <a:spcAft>
                <a:spcPts val="0"/>
              </a:spcAft>
              <a:buFontTx/>
              <a:buNone/>
              <a:defRPr/>
            </a:pPr>
            <a:r>
              <a:rPr lang="en-US" altLang="zh-CN" sz="2800" dirty="0" smtClean="0">
                <a:latin typeface="Arial Unicode MS" pitchFamily="34" charset="-122"/>
                <a:ea typeface="Arial Unicode MS" pitchFamily="34" charset="-122"/>
                <a:cs typeface="Arial Unicode MS" pitchFamily="34" charset="-122"/>
              </a:rPr>
              <a:t>   e.g. Interest will accrue on the account at a rate of 7%.</a:t>
            </a:r>
          </a:p>
          <a:p>
            <a:pPr fontAlgn="auto">
              <a:lnSpc>
                <a:spcPct val="80000"/>
              </a:lnSpc>
              <a:spcAft>
                <a:spcPts val="0"/>
              </a:spcAft>
              <a:buFontTx/>
              <a:buNone/>
              <a:defRPr/>
            </a:pPr>
            <a:r>
              <a:rPr lang="zh-CN" altLang="en-US" sz="2800" dirty="0" smtClean="0">
                <a:latin typeface="Arial Unicode MS" pitchFamily="34" charset="-122"/>
                <a:ea typeface="Arial Unicode MS" pitchFamily="34" charset="-122"/>
                <a:cs typeface="Arial Unicode MS" pitchFamily="34" charset="-122"/>
              </a:rPr>
              <a:t>       账户上的存款将会以</a:t>
            </a:r>
            <a:r>
              <a:rPr lang="en-US" altLang="zh-CN" sz="2800" dirty="0" smtClean="0">
                <a:latin typeface="Arial Unicode MS" pitchFamily="34" charset="-122"/>
                <a:ea typeface="Arial Unicode MS" pitchFamily="34" charset="-122"/>
                <a:cs typeface="Arial Unicode MS" pitchFamily="34" charset="-122"/>
              </a:rPr>
              <a:t>7%</a:t>
            </a:r>
            <a:r>
              <a:rPr lang="zh-CN" altLang="en-US" sz="2800" dirty="0" smtClean="0">
                <a:latin typeface="Arial Unicode MS" pitchFamily="34" charset="-122"/>
                <a:ea typeface="Arial Unicode MS" pitchFamily="34" charset="-122"/>
                <a:cs typeface="Arial Unicode MS" pitchFamily="34" charset="-122"/>
              </a:rPr>
              <a:t>的利率生息。</a:t>
            </a:r>
          </a:p>
          <a:p>
            <a:pPr fontAlgn="auto">
              <a:lnSpc>
                <a:spcPct val="80000"/>
              </a:lnSpc>
              <a:spcAft>
                <a:spcPts val="0"/>
              </a:spcAft>
              <a:buFontTx/>
              <a:buNone/>
              <a:defRPr/>
            </a:pPr>
            <a:r>
              <a:rPr lang="en-US" altLang="zh-CN" sz="2800" dirty="0" smtClean="0">
                <a:latin typeface="Arial Unicode MS" pitchFamily="34" charset="-122"/>
                <a:ea typeface="Arial Unicode MS" pitchFamily="34" charset="-122"/>
                <a:cs typeface="Arial Unicode MS" pitchFamily="34" charset="-122"/>
              </a:rPr>
              <a:t>    Little benefit will accrue to London (= London will receive little benefit) from the new road scheme.</a:t>
            </a:r>
          </a:p>
          <a:p>
            <a:pPr fontAlgn="auto">
              <a:lnSpc>
                <a:spcPct val="80000"/>
              </a:lnSpc>
              <a:spcAft>
                <a:spcPts val="0"/>
              </a:spcAft>
              <a:buFontTx/>
              <a:buNone/>
              <a:defRPr/>
            </a:pPr>
            <a:r>
              <a:rPr lang="zh-CN" altLang="en-US" sz="2800" dirty="0" smtClean="0">
                <a:latin typeface="Arial Unicode MS" pitchFamily="34" charset="-122"/>
                <a:ea typeface="Arial Unicode MS" pitchFamily="34" charset="-122"/>
                <a:cs typeface="Arial Unicode MS" pitchFamily="34" charset="-122"/>
              </a:rPr>
              <a:t>   新的道路修建计划几乎不会给伦敦带来什么利益。</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标题 1"/>
          <p:cNvSpPr>
            <a:spLocks noGrp="1"/>
          </p:cNvSpPr>
          <p:nvPr>
            <p:ph type="title"/>
          </p:nvPr>
        </p:nvSpPr>
        <p:spPr>
          <a:xfrm>
            <a:off x="76200" y="609600"/>
            <a:ext cx="7772400" cy="227013"/>
          </a:xfrm>
        </p:spPr>
        <p:txBody>
          <a:bodyPr>
            <a:normAutofit fontScale="90000"/>
          </a:bodyPr>
          <a:lstStyle/>
          <a:p>
            <a:endParaRPr lang="zh-CN" altLang="en-US" smtClean="0"/>
          </a:p>
        </p:txBody>
      </p:sp>
      <p:sp>
        <p:nvSpPr>
          <p:cNvPr id="33795" name="内容占位符 2"/>
          <p:cNvSpPr>
            <a:spLocks noGrp="1"/>
          </p:cNvSpPr>
          <p:nvPr>
            <p:ph idx="1"/>
          </p:nvPr>
        </p:nvSpPr>
        <p:spPr>
          <a:xfrm>
            <a:off x="323528" y="2060848"/>
            <a:ext cx="7772400" cy="5043487"/>
          </a:xfrm>
        </p:spPr>
        <p:txBody>
          <a:bodyPr/>
          <a:lstStyle/>
          <a:p>
            <a:pPr>
              <a:buFontTx/>
              <a:buNone/>
            </a:pPr>
            <a:r>
              <a:rPr lang="en-US" altLang="zh-CN" b="1" dirty="0" smtClean="0">
                <a:latin typeface="Arial Unicode MS" pitchFamily="34" charset="-122"/>
                <a:ea typeface="Arial Unicode MS" pitchFamily="34" charset="-122"/>
                <a:cs typeface="Arial Unicode MS" pitchFamily="34" charset="-122"/>
              </a:rPr>
              <a:t>Paragraph</a:t>
            </a:r>
            <a:r>
              <a:rPr lang="zh-CN" altLang="en-US" b="1" dirty="0" smtClean="0">
                <a:latin typeface="Arial Unicode MS" pitchFamily="34" charset="-122"/>
                <a:ea typeface="Arial Unicode MS" pitchFamily="34" charset="-122"/>
                <a:cs typeface="Arial Unicode MS" pitchFamily="34" charset="-122"/>
              </a:rPr>
              <a:t> </a:t>
            </a:r>
            <a:r>
              <a:rPr lang="en-US" altLang="zh-CN" b="1" dirty="0" smtClean="0">
                <a:latin typeface="Arial Unicode MS" pitchFamily="34" charset="-122"/>
                <a:ea typeface="Arial Unicode MS" pitchFamily="34" charset="-122"/>
                <a:cs typeface="Arial Unicode MS" pitchFamily="34" charset="-122"/>
              </a:rPr>
              <a:t>3</a:t>
            </a:r>
            <a:r>
              <a:rPr lang="zh-CN" altLang="en-US" b="1" dirty="0" smtClean="0">
                <a:latin typeface="Arial Unicode MS" pitchFamily="34" charset="-122"/>
                <a:ea typeface="Arial Unicode MS" pitchFamily="34" charset="-122"/>
                <a:cs typeface="Arial Unicode MS" pitchFamily="34" charset="-122"/>
              </a:rPr>
              <a:t> </a:t>
            </a:r>
            <a:r>
              <a:rPr lang="en-US" altLang="zh-CN" b="1" dirty="0" smtClean="0">
                <a:latin typeface="Arial Unicode MS" pitchFamily="34" charset="-122"/>
                <a:ea typeface="Arial Unicode MS" pitchFamily="34" charset="-122"/>
                <a:cs typeface="Arial Unicode MS" pitchFamily="34" charset="-122"/>
              </a:rPr>
              <a:t/>
            </a:r>
            <a:br>
              <a:rPr lang="en-US" altLang="zh-CN" b="1" dirty="0" smtClean="0">
                <a:latin typeface="Arial Unicode MS" pitchFamily="34" charset="-122"/>
                <a:ea typeface="Arial Unicode MS" pitchFamily="34" charset="-122"/>
                <a:cs typeface="Arial Unicode MS" pitchFamily="34" charset="-122"/>
              </a:rPr>
            </a:br>
            <a:endParaRPr lang="en-US" altLang="zh-CN" b="1" dirty="0" smtClean="0">
              <a:latin typeface="Arial Unicode MS" pitchFamily="34" charset="-122"/>
              <a:ea typeface="Arial Unicode MS" pitchFamily="34" charset="-122"/>
              <a:cs typeface="Arial Unicode MS" pitchFamily="34" charset="-122"/>
            </a:endParaRPr>
          </a:p>
          <a:p>
            <a:pPr>
              <a:lnSpc>
                <a:spcPct val="80000"/>
              </a:lnSpc>
              <a:buFontTx/>
              <a:buNone/>
            </a:pPr>
            <a:r>
              <a:rPr lang="en-US" altLang="zh-CN" sz="2800" dirty="0" smtClean="0">
                <a:latin typeface="Arial Unicode MS" pitchFamily="34" charset="-122"/>
                <a:ea typeface="Arial Unicode MS" pitchFamily="34" charset="-122"/>
                <a:cs typeface="Arial Unicode MS" pitchFamily="34" charset="-122"/>
              </a:rPr>
              <a:t>  conduit ----- a way of connecting two places:</a:t>
            </a:r>
          </a:p>
          <a:p>
            <a:pPr>
              <a:lnSpc>
                <a:spcPct val="80000"/>
              </a:lnSpc>
              <a:buFontTx/>
              <a:buNone/>
            </a:pPr>
            <a:r>
              <a:rPr lang="en-US" altLang="zh-CN" sz="2800" dirty="0" smtClean="0">
                <a:latin typeface="Arial Unicode MS" pitchFamily="34" charset="-122"/>
                <a:ea typeface="Arial Unicode MS" pitchFamily="34" charset="-122"/>
                <a:cs typeface="Arial Unicode MS" pitchFamily="34" charset="-122"/>
              </a:rPr>
              <a:t>  </a:t>
            </a:r>
            <a:br>
              <a:rPr lang="en-US" altLang="zh-CN" sz="2800" dirty="0" smtClean="0">
                <a:latin typeface="Arial Unicode MS" pitchFamily="34" charset="-122"/>
                <a:ea typeface="Arial Unicode MS" pitchFamily="34" charset="-122"/>
                <a:cs typeface="Arial Unicode MS" pitchFamily="34" charset="-122"/>
              </a:rPr>
            </a:br>
            <a:r>
              <a:rPr lang="en-US" altLang="zh-CN" sz="2800" dirty="0" smtClean="0">
                <a:latin typeface="Arial Unicode MS" pitchFamily="34" charset="-122"/>
                <a:ea typeface="Arial Unicode MS" pitchFamily="34" charset="-122"/>
                <a:cs typeface="Arial Unicode MS" pitchFamily="34" charset="-122"/>
              </a:rPr>
              <a:t>e.g. </a:t>
            </a:r>
            <a:r>
              <a:rPr lang="en-US" altLang="zh-CN" sz="2800" dirty="0">
                <a:latin typeface="Arial Unicode MS" pitchFamily="34" charset="-122"/>
                <a:ea typeface="Arial Unicode MS" pitchFamily="34" charset="-122"/>
                <a:cs typeface="Arial Unicode MS" pitchFamily="34" charset="-122"/>
              </a:rPr>
              <a:t>As described in the paper, “A channel is a bi-directional message conduit with exactly two endpoints. </a:t>
            </a:r>
          </a:p>
          <a:p>
            <a:pPr>
              <a:lnSpc>
                <a:spcPct val="80000"/>
              </a:lnSpc>
              <a:buFontTx/>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如</a:t>
            </a:r>
            <a:r>
              <a:rPr lang="zh-CN" altLang="en-US" sz="2800" dirty="0">
                <a:latin typeface="Arial Unicode MS" pitchFamily="34" charset="-122"/>
                <a:ea typeface="Arial Unicode MS" pitchFamily="34" charset="-122"/>
                <a:cs typeface="Arial Unicode MS" pitchFamily="34" charset="-122"/>
              </a:rPr>
              <a:t>论文里所提到的，“通道就是有两个端点间的双边信息管道。</a:t>
            </a:r>
            <a:endParaRPr lang="zh-CN" altLang="en-US" sz="2800"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标题 1"/>
          <p:cNvSpPr>
            <a:spLocks noGrp="1"/>
          </p:cNvSpPr>
          <p:nvPr>
            <p:ph type="title"/>
          </p:nvPr>
        </p:nvSpPr>
        <p:spPr/>
        <p:txBody>
          <a:bodyPr/>
          <a:lstStyle/>
          <a:p>
            <a:endParaRPr lang="zh-CN" altLang="en-US" smtClean="0"/>
          </a:p>
        </p:txBody>
      </p:sp>
      <p:sp>
        <p:nvSpPr>
          <p:cNvPr id="34819" name="内容占位符 2"/>
          <p:cNvSpPr>
            <a:spLocks noGrp="1"/>
          </p:cNvSpPr>
          <p:nvPr>
            <p:ph idx="1"/>
          </p:nvPr>
        </p:nvSpPr>
        <p:spPr>
          <a:xfrm>
            <a:off x="457200" y="2204864"/>
            <a:ext cx="8229600" cy="4525963"/>
          </a:xfrm>
        </p:spPr>
        <p:txBody>
          <a:bodyPr/>
          <a:lstStyle/>
          <a:p>
            <a:pPr>
              <a:lnSpc>
                <a:spcPct val="80000"/>
              </a:lnSpc>
              <a:buFontTx/>
              <a:buNone/>
            </a:pPr>
            <a:r>
              <a:rPr lang="zh-CN" altLang="en-US" sz="2800" dirty="0" smtClean="0">
                <a:latin typeface="Arial Unicode MS" pitchFamily="34" charset="-122"/>
                <a:ea typeface="Arial Unicode MS" pitchFamily="34" charset="-122"/>
                <a:cs typeface="Arial Unicode MS" pitchFamily="34" charset="-122"/>
              </a:rPr>
              <a:t>   It should be clear that if no conduit for the transfer of savings into economic investment existed, the business firm would be limited to only one source of funds for capital goods. </a:t>
            </a:r>
            <a:br>
              <a:rPr lang="zh-CN" altLang="en-US" sz="2800" dirty="0" smtClean="0">
                <a:latin typeface="Arial Unicode MS" pitchFamily="34" charset="-122"/>
                <a:ea typeface="Arial Unicode MS" pitchFamily="34" charset="-122"/>
                <a:cs typeface="Arial Unicode MS" pitchFamily="34" charset="-122"/>
              </a:rPr>
            </a:br>
            <a:endParaRPr lang="zh-CN" altLang="en-US" sz="2800" dirty="0" smtClean="0">
              <a:latin typeface="Arial Unicode MS" pitchFamily="34" charset="-122"/>
              <a:ea typeface="Arial Unicode MS" pitchFamily="34" charset="-122"/>
              <a:cs typeface="Arial Unicode MS" pitchFamily="34" charset="-122"/>
            </a:endParaRPr>
          </a:p>
          <a:p>
            <a:pPr>
              <a:lnSpc>
                <a:spcPct val="80000"/>
              </a:lnSpc>
              <a:buFontTx/>
              <a:buNone/>
            </a:pPr>
            <a:r>
              <a:rPr lang="zh-CN" altLang="en-US" sz="2800" dirty="0" smtClean="0">
                <a:latin typeface="Arial Unicode MS" pitchFamily="34" charset="-122"/>
                <a:ea typeface="Arial Unicode MS" pitchFamily="34" charset="-122"/>
                <a:cs typeface="Arial Unicode MS" pitchFamily="34" charset="-122"/>
              </a:rPr>
              <a:t/>
            </a:r>
            <a:br>
              <a:rPr lang="zh-CN" altLang="en-US" sz="2800" dirty="0" smtClean="0">
                <a:latin typeface="Arial Unicode MS" pitchFamily="34" charset="-122"/>
                <a:ea typeface="Arial Unicode MS" pitchFamily="34" charset="-122"/>
                <a:cs typeface="Arial Unicode MS" pitchFamily="34" charset="-122"/>
              </a:rPr>
            </a:br>
            <a:r>
              <a:rPr lang="zh-CN" altLang="en-US" sz="2800" dirty="0" smtClean="0">
                <a:latin typeface="Arial Unicode MS" pitchFamily="34" charset="-122"/>
                <a:ea typeface="Arial Unicode MS" pitchFamily="34" charset="-122"/>
                <a:cs typeface="Arial Unicode MS" pitchFamily="34" charset="-122"/>
              </a:rPr>
              <a:t>应该清楚,如果不能把储蓄转换为经济投资,商业公司的生产资料（资本货物）将局限于一个资金来源。</a:t>
            </a:r>
          </a:p>
          <a:p>
            <a:pPr>
              <a:buFontTx/>
              <a:buNone/>
            </a:pPr>
            <a:endParaRPr lang="zh-CN" altLang="en-US" dirty="0" smtClean="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标题 1"/>
          <p:cNvSpPr>
            <a:spLocks noGrp="1"/>
          </p:cNvSpPr>
          <p:nvPr>
            <p:ph type="title"/>
          </p:nvPr>
        </p:nvSpPr>
        <p:spPr>
          <a:xfrm>
            <a:off x="76200" y="609600"/>
            <a:ext cx="7772400" cy="227013"/>
          </a:xfrm>
        </p:spPr>
        <p:txBody>
          <a:bodyPr>
            <a:normAutofit fontScale="90000"/>
          </a:bodyPr>
          <a:lstStyle/>
          <a:p>
            <a:endParaRPr lang="zh-CN" altLang="en-US" smtClean="0"/>
          </a:p>
        </p:txBody>
      </p:sp>
      <p:sp>
        <p:nvSpPr>
          <p:cNvPr id="35843" name="内容占位符 2"/>
          <p:cNvSpPr>
            <a:spLocks noGrp="1"/>
          </p:cNvSpPr>
          <p:nvPr>
            <p:ph idx="1"/>
          </p:nvPr>
        </p:nvSpPr>
        <p:spPr>
          <a:xfrm>
            <a:off x="395536" y="980728"/>
            <a:ext cx="7772400" cy="5616624"/>
          </a:xfrm>
        </p:spPr>
        <p:txBody>
          <a:bodyPr>
            <a:normAutofit lnSpcReduction="10000"/>
          </a:bodyPr>
          <a:lstStyle/>
          <a:p>
            <a:pPr>
              <a:buFontTx/>
              <a:buNone/>
            </a:pPr>
            <a:endParaRPr lang="en-US" altLang="zh-CN" b="1" dirty="0" smtClean="0">
              <a:latin typeface="Arial Unicode MS" pitchFamily="34" charset="-122"/>
              <a:ea typeface="Arial Unicode MS" pitchFamily="34" charset="-122"/>
              <a:cs typeface="Arial Unicode MS" pitchFamily="34" charset="-122"/>
            </a:endParaRPr>
          </a:p>
          <a:p>
            <a:pPr>
              <a:buFontTx/>
              <a:buNone/>
            </a:pPr>
            <a:r>
              <a:rPr lang="en-US" altLang="zh-CN" b="1" dirty="0" smtClean="0">
                <a:latin typeface="Arial Unicode MS" pitchFamily="34" charset="-122"/>
                <a:ea typeface="Arial Unicode MS" pitchFamily="34" charset="-122"/>
                <a:cs typeface="Arial Unicode MS" pitchFamily="34" charset="-122"/>
              </a:rPr>
              <a:t>Paragraph 4 </a:t>
            </a:r>
          </a:p>
          <a:p>
            <a:pPr>
              <a:buFontTx/>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channel ------ to direct something into a particular place or situation</a:t>
            </a:r>
            <a:br>
              <a:rPr lang="en-US" altLang="zh-CN" sz="2800" dirty="0" smtClean="0">
                <a:latin typeface="Arial Unicode MS" pitchFamily="34" charset="-122"/>
                <a:ea typeface="Arial Unicode MS" pitchFamily="34" charset="-122"/>
                <a:cs typeface="Arial Unicode MS" pitchFamily="34" charset="-122"/>
              </a:rPr>
            </a:br>
            <a:endParaRPr lang="en-US" altLang="zh-CN" sz="2800" dirty="0" smtClean="0">
              <a:latin typeface="Arial Unicode MS" pitchFamily="34" charset="-122"/>
              <a:ea typeface="Arial Unicode MS" pitchFamily="34" charset="-122"/>
              <a:cs typeface="Arial Unicode MS" pitchFamily="34" charset="-122"/>
            </a:endParaRPr>
          </a:p>
          <a:p>
            <a:pPr>
              <a:buFontTx/>
              <a:buNone/>
            </a:pPr>
            <a:r>
              <a:rPr lang="en-US" altLang="zh-CN" sz="2800" dirty="0" smtClean="0">
                <a:latin typeface="Arial Unicode MS" pitchFamily="34" charset="-122"/>
                <a:ea typeface="Arial Unicode MS" pitchFamily="34" charset="-122"/>
                <a:cs typeface="Arial Unicode MS" pitchFamily="34" charset="-122"/>
              </a:rPr>
              <a:t>e.g. </a:t>
            </a:r>
            <a:r>
              <a:rPr lang="en-US" altLang="zh-CN" sz="2800" dirty="0">
                <a:latin typeface="Arial Unicode MS" pitchFamily="34" charset="-122"/>
                <a:ea typeface="Arial Unicode MS" pitchFamily="34" charset="-122"/>
                <a:cs typeface="Arial Unicode MS" pitchFamily="34" charset="-122"/>
              </a:rPr>
              <a:t>Jacques </a:t>
            </a:r>
            <a:r>
              <a:rPr lang="en-US" altLang="zh-CN" sz="2800" dirty="0" err="1">
                <a:latin typeface="Arial Unicode MS" pitchFamily="34" charset="-122"/>
                <a:ea typeface="Arial Unicode MS" pitchFamily="34" charset="-122"/>
                <a:cs typeface="Arial Unicode MS" pitchFamily="34" charset="-122"/>
              </a:rPr>
              <a:t>Delors</a:t>
            </a:r>
            <a:r>
              <a:rPr lang="en-US" altLang="zh-CN" sz="2800" dirty="0">
                <a:latin typeface="Arial Unicode MS" pitchFamily="34" charset="-122"/>
                <a:ea typeface="Arial Unicode MS" pitchFamily="34" charset="-122"/>
                <a:cs typeface="Arial Unicode MS" pitchFamily="34" charset="-122"/>
              </a:rPr>
              <a:t> wants a system set up to channel funds to the poor countries.</a:t>
            </a:r>
          </a:p>
          <a:p>
            <a:pPr>
              <a:buFontTx/>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雅</a:t>
            </a:r>
            <a:r>
              <a:rPr lang="zh-CN" altLang="en-US" sz="2800" dirty="0">
                <a:latin typeface="Arial Unicode MS" pitchFamily="34" charset="-122"/>
                <a:ea typeface="Arial Unicode MS" pitchFamily="34" charset="-122"/>
                <a:cs typeface="Arial Unicode MS" pitchFamily="34" charset="-122"/>
              </a:rPr>
              <a:t>克</a:t>
            </a:r>
            <a:r>
              <a:rPr lang="en-US" altLang="zh-CN" sz="2800" dirty="0">
                <a:latin typeface="Arial Unicode MS" pitchFamily="34" charset="-122"/>
                <a:ea typeface="Arial Unicode MS" pitchFamily="34" charset="-122"/>
                <a:cs typeface="Arial Unicode MS" pitchFamily="34" charset="-122"/>
              </a:rPr>
              <a:t>·</a:t>
            </a:r>
            <a:r>
              <a:rPr lang="zh-CN" altLang="en-US" sz="2800" dirty="0">
                <a:latin typeface="Arial Unicode MS" pitchFamily="34" charset="-122"/>
                <a:ea typeface="Arial Unicode MS" pitchFamily="34" charset="-122"/>
                <a:cs typeface="Arial Unicode MS" pitchFamily="34" charset="-122"/>
              </a:rPr>
              <a:t>迪洛斯想要建立一种体制，以便调拨资金帮助穷国。</a:t>
            </a:r>
            <a:r>
              <a:rPr lang="en-US" altLang="zh-CN" sz="2800" dirty="0" smtClean="0">
                <a:latin typeface="Arial Unicode MS" pitchFamily="34" charset="-122"/>
                <a:ea typeface="Arial Unicode MS" pitchFamily="34" charset="-122"/>
                <a:cs typeface="Arial Unicode MS" pitchFamily="34" charset="-122"/>
              </a:rPr>
              <a:t>    </a:t>
            </a:r>
          </a:p>
          <a:p>
            <a:pPr>
              <a:buFontTx/>
              <a:buNone/>
            </a:pPr>
            <a:r>
              <a:rPr lang="en-US" altLang="zh-CN" sz="2800" dirty="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  A lot of money has been </a:t>
            </a:r>
            <a:r>
              <a:rPr lang="en-US" altLang="zh-CN" sz="2800" dirty="0" err="1" smtClean="0">
                <a:latin typeface="Arial Unicode MS" pitchFamily="34" charset="-122"/>
                <a:ea typeface="Arial Unicode MS" pitchFamily="34" charset="-122"/>
                <a:cs typeface="Arial Unicode MS" pitchFamily="34" charset="-122"/>
              </a:rPr>
              <a:t>channelled</a:t>
            </a:r>
            <a:r>
              <a:rPr lang="en-US" altLang="zh-CN" sz="2800" dirty="0" smtClean="0">
                <a:latin typeface="Arial Unicode MS" pitchFamily="34" charset="-122"/>
                <a:ea typeface="Arial Unicode MS" pitchFamily="34" charset="-122"/>
                <a:cs typeface="Arial Unicode MS" pitchFamily="34" charset="-122"/>
              </a:rPr>
              <a:t> into research in that particular field.</a:t>
            </a:r>
          </a:p>
          <a:p>
            <a:pPr>
              <a:buFontTx/>
              <a:buNone/>
            </a:pPr>
            <a:r>
              <a:rPr lang="zh-CN" altLang="en-US" sz="2800" dirty="0" smtClean="0">
                <a:latin typeface="Arial Unicode MS" pitchFamily="34" charset="-122"/>
                <a:ea typeface="Arial Unicode MS" pitchFamily="34" charset="-122"/>
                <a:cs typeface="Arial Unicode MS" pitchFamily="34" charset="-122"/>
              </a:rPr>
              <a:t>   大笔经费被投入到那个领域的研究中去了。</a:t>
            </a:r>
            <a:endParaRPr lang="en-US" altLang="zh-CN" sz="2800"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标题 1"/>
          <p:cNvSpPr>
            <a:spLocks noGrp="1"/>
          </p:cNvSpPr>
          <p:nvPr>
            <p:ph type="title"/>
          </p:nvPr>
        </p:nvSpPr>
        <p:spPr/>
        <p:txBody>
          <a:bodyPr/>
          <a:lstStyle/>
          <a:p>
            <a:endParaRPr lang="zh-CN" altLang="en-US" smtClean="0"/>
          </a:p>
        </p:txBody>
      </p:sp>
      <p:sp>
        <p:nvSpPr>
          <p:cNvPr id="36867" name="内容占位符 2"/>
          <p:cNvSpPr>
            <a:spLocks noGrp="1"/>
          </p:cNvSpPr>
          <p:nvPr>
            <p:ph idx="1"/>
          </p:nvPr>
        </p:nvSpPr>
        <p:spPr/>
        <p:txBody>
          <a:bodyPr/>
          <a:lstStyle/>
          <a:p>
            <a:pPr>
              <a:lnSpc>
                <a:spcPct val="90000"/>
              </a:lnSpc>
              <a:buFontTx/>
              <a:buNone/>
            </a:pPr>
            <a:r>
              <a:rPr lang="zh-CN" altLang="en-US" b="1"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The capital market deals in long-term credit – that is, loans and securities over a year to maturity, typically used to finance markets, but there are also important differences that make each of these two markets unique.</a:t>
            </a:r>
          </a:p>
          <a:p>
            <a:pPr>
              <a:lnSpc>
                <a:spcPct val="80000"/>
              </a:lnSpc>
              <a:buFontTx/>
              <a:buNone/>
            </a:pPr>
            <a:r>
              <a:rPr lang="zh-CN" altLang="en-US" sz="2800" dirty="0" smtClean="0">
                <a:latin typeface="Arial Unicode MS" pitchFamily="34" charset="-122"/>
                <a:ea typeface="Arial Unicode MS" pitchFamily="34" charset="-122"/>
                <a:cs typeface="Arial Unicode MS" pitchFamily="34" charset="-122"/>
              </a:rPr>
              <a:t> </a:t>
            </a:r>
          </a:p>
          <a:p>
            <a:pPr>
              <a:lnSpc>
                <a:spcPct val="80000"/>
              </a:lnSpc>
              <a:buFontTx/>
              <a:buNone/>
            </a:pPr>
            <a:r>
              <a:rPr lang="zh-CN" altLang="en-US" sz="2800" dirty="0" smtClean="0">
                <a:latin typeface="Arial Unicode MS" pitchFamily="34" charset="-122"/>
                <a:ea typeface="Arial Unicode MS" pitchFamily="34" charset="-122"/>
                <a:cs typeface="Arial Unicode MS" pitchFamily="34" charset="-122"/>
              </a:rPr>
              <a:t>   资本市场进行长期的信用交易--也即，超过一年的贷款和证券（一般用于融资），但是这两种市场也有重大差异。</a:t>
            </a:r>
          </a:p>
          <a:p>
            <a:pPr>
              <a:buFontTx/>
              <a:buNone/>
            </a:pPr>
            <a:endParaRPr lang="zh-CN" altLang="en-US" dirty="0" smtClean="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标题 1"/>
          <p:cNvSpPr>
            <a:spLocks noGrp="1"/>
          </p:cNvSpPr>
          <p:nvPr>
            <p:ph type="title"/>
          </p:nvPr>
        </p:nvSpPr>
        <p:spPr>
          <a:xfrm>
            <a:off x="76200" y="609600"/>
            <a:ext cx="7772400" cy="82550"/>
          </a:xfrm>
        </p:spPr>
        <p:txBody>
          <a:bodyPr>
            <a:normAutofit fontScale="90000"/>
          </a:bodyPr>
          <a:lstStyle/>
          <a:p>
            <a:endParaRPr lang="zh-CN" altLang="en-US" smtClean="0"/>
          </a:p>
        </p:txBody>
      </p:sp>
      <p:sp>
        <p:nvSpPr>
          <p:cNvPr id="37891" name="内容占位符 2"/>
          <p:cNvSpPr>
            <a:spLocks noGrp="1"/>
          </p:cNvSpPr>
          <p:nvPr>
            <p:ph idx="1"/>
          </p:nvPr>
        </p:nvSpPr>
        <p:spPr>
          <a:xfrm>
            <a:off x="1043608" y="1628800"/>
            <a:ext cx="7772400" cy="4538663"/>
          </a:xfrm>
        </p:spPr>
        <p:txBody>
          <a:bodyPr/>
          <a:lstStyle/>
          <a:p>
            <a:pPr>
              <a:buFontTx/>
              <a:buNone/>
            </a:pPr>
            <a:r>
              <a:rPr lang="en-US" altLang="zh-CN" b="1" dirty="0" smtClean="0">
                <a:latin typeface="Arial Unicode MS" pitchFamily="34" charset="-122"/>
                <a:ea typeface="Arial Unicode MS" pitchFamily="34" charset="-122"/>
                <a:cs typeface="Arial Unicode MS" pitchFamily="34" charset="-122"/>
              </a:rPr>
              <a:t>Paragraph 6</a:t>
            </a:r>
            <a:br>
              <a:rPr lang="en-US" altLang="zh-CN" b="1" dirty="0" smtClean="0">
                <a:latin typeface="Arial Unicode MS" pitchFamily="34" charset="-122"/>
                <a:ea typeface="Arial Unicode MS" pitchFamily="34" charset="-122"/>
                <a:cs typeface="Arial Unicode MS" pitchFamily="34" charset="-122"/>
              </a:rPr>
            </a:br>
            <a:endParaRPr lang="en-US" altLang="zh-CN" b="1" dirty="0" smtClean="0">
              <a:latin typeface="Arial Unicode MS" pitchFamily="34" charset="-122"/>
              <a:ea typeface="Arial Unicode MS" pitchFamily="34" charset="-122"/>
              <a:cs typeface="Arial Unicode MS" pitchFamily="34" charset="-122"/>
            </a:endParaRPr>
          </a:p>
          <a:p>
            <a:pPr>
              <a:buFontTx/>
              <a:buNone/>
            </a:pPr>
            <a:r>
              <a:rPr lang="en-US" altLang="zh-CN" sz="2800" dirty="0" smtClean="0">
                <a:latin typeface="Arial Unicode MS" pitchFamily="34" charset="-122"/>
                <a:ea typeface="Arial Unicode MS" pitchFamily="34" charset="-122"/>
                <a:cs typeface="Arial Unicode MS" pitchFamily="34" charset="-122"/>
              </a:rPr>
              <a:t>   associate ------ to connect someone or something in your mind with someone or something else</a:t>
            </a:r>
          </a:p>
          <a:p>
            <a:pPr>
              <a:buFontTx/>
              <a:buNone/>
            </a:pPr>
            <a:r>
              <a:rPr lang="en-US" altLang="zh-CN" sz="2800" dirty="0" smtClean="0">
                <a:latin typeface="Arial Unicode MS" pitchFamily="34" charset="-122"/>
                <a:ea typeface="Arial Unicode MS" pitchFamily="34" charset="-122"/>
                <a:cs typeface="Arial Unicode MS" pitchFamily="34" charset="-122"/>
              </a:rPr>
              <a:t>   e.g. Most people associate this brand with good quality.</a:t>
            </a:r>
          </a:p>
          <a:p>
            <a:pPr>
              <a:buFontTx/>
              <a:buNone/>
            </a:pPr>
            <a:r>
              <a:rPr lang="zh-CN" altLang="en-US" sz="2800" dirty="0" smtClean="0">
                <a:latin typeface="Arial Unicode MS" pitchFamily="34" charset="-122"/>
                <a:ea typeface="Arial Unicode MS" pitchFamily="34" charset="-122"/>
                <a:cs typeface="Arial Unicode MS" pitchFamily="34" charset="-122"/>
              </a:rPr>
              <a:t>    大多数人把这个品牌和优质联系在一起。</a:t>
            </a:r>
            <a:endParaRPr lang="en-US" altLang="zh-CN" dirty="0" smtClean="0"/>
          </a:p>
          <a:p>
            <a:pPr>
              <a:buFontTx/>
              <a:buNone/>
            </a:pPr>
            <a:endParaRPr lang="zh-CN" altLang="en-US" dirty="0" smtClean="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标题 1"/>
          <p:cNvSpPr>
            <a:spLocks noGrp="1"/>
          </p:cNvSpPr>
          <p:nvPr>
            <p:ph type="title"/>
          </p:nvPr>
        </p:nvSpPr>
        <p:spPr>
          <a:xfrm>
            <a:off x="76200" y="609600"/>
            <a:ext cx="7772400" cy="82550"/>
          </a:xfrm>
        </p:spPr>
        <p:txBody>
          <a:bodyPr>
            <a:normAutofit fontScale="90000"/>
          </a:bodyPr>
          <a:lstStyle/>
          <a:p>
            <a:endParaRPr lang="zh-CN" altLang="en-US" smtClean="0"/>
          </a:p>
        </p:txBody>
      </p:sp>
      <p:sp>
        <p:nvSpPr>
          <p:cNvPr id="38915" name="内容占位符 2"/>
          <p:cNvSpPr>
            <a:spLocks noGrp="1"/>
          </p:cNvSpPr>
          <p:nvPr>
            <p:ph idx="1"/>
          </p:nvPr>
        </p:nvSpPr>
        <p:spPr>
          <a:xfrm>
            <a:off x="539552" y="332656"/>
            <a:ext cx="7772400" cy="5445125"/>
          </a:xfrm>
        </p:spPr>
        <p:txBody>
          <a:bodyPr/>
          <a:lstStyle/>
          <a:p>
            <a:pPr>
              <a:buFontTx/>
              <a:buNone/>
            </a:pPr>
            <a:endParaRPr lang="en-US" altLang="zh-CN" dirty="0" smtClean="0"/>
          </a:p>
          <a:p>
            <a:pPr>
              <a:buFontTx/>
              <a:buNone/>
            </a:pPr>
            <a:endParaRPr lang="en-US" altLang="zh-CN" dirty="0" smtClean="0"/>
          </a:p>
          <a:p>
            <a:pPr>
              <a:buFontTx/>
              <a:buNone/>
            </a:pPr>
            <a:r>
              <a:rPr lang="en-US" altLang="zh-CN" b="1" dirty="0" smtClean="0">
                <a:latin typeface="Arial Unicode MS" pitchFamily="34" charset="-122"/>
                <a:ea typeface="Arial Unicode MS" pitchFamily="34" charset="-122"/>
                <a:cs typeface="Arial Unicode MS" pitchFamily="34" charset="-122"/>
              </a:rPr>
              <a:t>Paragraph 7</a:t>
            </a:r>
          </a:p>
          <a:p>
            <a:pPr>
              <a:lnSpc>
                <a:spcPct val="80000"/>
              </a:lnSpc>
              <a:buFontTx/>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perpetuate ------ to cause something to continue</a:t>
            </a:r>
          </a:p>
          <a:p>
            <a:pPr>
              <a:lnSpc>
                <a:spcPct val="80000"/>
              </a:lnSpc>
              <a:buFontTx/>
              <a:buNone/>
            </a:pPr>
            <a:r>
              <a:rPr lang="en-US" altLang="zh-CN" sz="2800" dirty="0" smtClean="0">
                <a:latin typeface="Arial Unicode MS" pitchFamily="34" charset="-122"/>
                <a:ea typeface="Arial Unicode MS" pitchFamily="34" charset="-122"/>
                <a:cs typeface="Arial Unicode MS" pitchFamily="34" charset="-122"/>
              </a:rPr>
              <a:t>e.g. Increasing the supply of weapons will only perpetuate the violence and anarchy.</a:t>
            </a:r>
          </a:p>
          <a:p>
            <a:pPr>
              <a:lnSpc>
                <a:spcPct val="80000"/>
              </a:lnSpc>
              <a:buFontTx/>
              <a:buNone/>
            </a:pPr>
            <a:r>
              <a:rPr lang="zh-CN" altLang="en-US" sz="2800" dirty="0" smtClean="0">
                <a:latin typeface="Arial Unicode MS" pitchFamily="34" charset="-122"/>
                <a:ea typeface="Arial Unicode MS" pitchFamily="34" charset="-122"/>
                <a:cs typeface="Arial Unicode MS" pitchFamily="34" charset="-122"/>
              </a:rPr>
              <a:t>   增加武器供应只会使暴力和混乱持续下去。</a:t>
            </a:r>
          </a:p>
          <a:p>
            <a:pPr>
              <a:lnSpc>
                <a:spcPct val="80000"/>
              </a:lnSpc>
              <a:buFontTx/>
              <a:buNone/>
            </a:pPr>
            <a:r>
              <a:rPr lang="en-US" altLang="zh-CN" sz="2800" dirty="0" smtClean="0">
                <a:latin typeface="Arial Unicode MS" pitchFamily="34" charset="-122"/>
                <a:ea typeface="Arial Unicode MS" pitchFamily="34" charset="-122"/>
                <a:cs typeface="Arial Unicode MS" pitchFamily="34" charset="-122"/>
              </a:rPr>
              <a:t>    The aim of the association is to perpetuate the skills of traditional furniture design.</a:t>
            </a:r>
          </a:p>
          <a:p>
            <a:pPr>
              <a:lnSpc>
                <a:spcPct val="80000"/>
              </a:lnSpc>
              <a:buFontTx/>
              <a:buNone/>
            </a:pPr>
            <a:r>
              <a:rPr lang="zh-CN" altLang="en-US" sz="2800" dirty="0" smtClean="0">
                <a:latin typeface="Arial Unicode MS" pitchFamily="34" charset="-122"/>
                <a:ea typeface="Arial Unicode MS" pitchFamily="34" charset="-122"/>
                <a:cs typeface="Arial Unicode MS" pitchFamily="34" charset="-122"/>
              </a:rPr>
              <a:t>    该协会致力于促进传统家具设计工艺的传承延续。</a:t>
            </a:r>
            <a:endParaRPr lang="en-US" altLang="zh-CN" sz="2800"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标题 1"/>
          <p:cNvSpPr>
            <a:spLocks noGrp="1"/>
          </p:cNvSpPr>
          <p:nvPr>
            <p:ph type="title"/>
          </p:nvPr>
        </p:nvSpPr>
        <p:spPr/>
        <p:txBody>
          <a:bodyPr/>
          <a:lstStyle/>
          <a:p>
            <a:endParaRPr lang="zh-CN" altLang="en-US" smtClean="0"/>
          </a:p>
        </p:txBody>
      </p:sp>
      <p:sp>
        <p:nvSpPr>
          <p:cNvPr id="39939" name="内容占位符 2"/>
          <p:cNvSpPr>
            <a:spLocks noGrp="1"/>
          </p:cNvSpPr>
          <p:nvPr>
            <p:ph idx="1"/>
          </p:nvPr>
        </p:nvSpPr>
        <p:spPr/>
        <p:txBody>
          <a:bodyPr/>
          <a:lstStyle/>
          <a:p>
            <a:pPr>
              <a:lnSpc>
                <a:spcPct val="80000"/>
              </a:lnSpc>
              <a:buFontTx/>
              <a:buNone/>
            </a:pPr>
            <a:r>
              <a:rPr lang="zh-CN" altLang="en-US" sz="2800" smtClean="0">
                <a:latin typeface="Arial Unicode MS" pitchFamily="34" charset="-122"/>
                <a:ea typeface="Arial Unicode MS" pitchFamily="34" charset="-122"/>
                <a:cs typeface="Arial Unicode MS" pitchFamily="34" charset="-122"/>
              </a:rPr>
              <a:t>    As a reaction to the excesses perpetuated in capital markets in the 1920s, Congress passed two acts that remain the bases of regulation of the capital markets today, and whose provisions help explain much activity in capital markets. </a:t>
            </a:r>
            <a:br>
              <a:rPr lang="zh-CN" altLang="en-US" sz="2800" smtClean="0">
                <a:latin typeface="Arial Unicode MS" pitchFamily="34" charset="-122"/>
                <a:ea typeface="Arial Unicode MS" pitchFamily="34" charset="-122"/>
                <a:cs typeface="Arial Unicode MS" pitchFamily="34" charset="-122"/>
              </a:rPr>
            </a:br>
            <a:endParaRPr lang="zh-CN" altLang="en-US" sz="2800" smtClean="0">
              <a:latin typeface="Arial Unicode MS" pitchFamily="34" charset="-122"/>
              <a:ea typeface="Arial Unicode MS" pitchFamily="34" charset="-122"/>
              <a:cs typeface="Arial Unicode MS" pitchFamily="34" charset="-122"/>
            </a:endParaRPr>
          </a:p>
          <a:p>
            <a:pPr>
              <a:lnSpc>
                <a:spcPct val="80000"/>
              </a:lnSpc>
              <a:buFontTx/>
              <a:buNone/>
            </a:pPr>
            <a:r>
              <a:rPr lang="zh-CN" altLang="en-US" sz="2800" smtClean="0">
                <a:latin typeface="Arial Unicode MS" pitchFamily="34" charset="-122"/>
                <a:ea typeface="Arial Unicode MS" pitchFamily="34" charset="-122"/>
                <a:cs typeface="Arial Unicode MS" pitchFamily="34" charset="-122"/>
              </a:rPr>
              <a:t>   为了解决20世纪20年代资本市场过度延续的问题，国会通过了两项法案。它们仍是当今资本市场监管的基础,有助于解释许多资本市场的活动。</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标题 1"/>
          <p:cNvSpPr>
            <a:spLocks noGrp="1"/>
          </p:cNvSpPr>
          <p:nvPr>
            <p:ph type="title"/>
          </p:nvPr>
        </p:nvSpPr>
        <p:spPr>
          <a:xfrm>
            <a:off x="76200" y="609600"/>
            <a:ext cx="7772400" cy="82550"/>
          </a:xfrm>
        </p:spPr>
        <p:txBody>
          <a:bodyPr>
            <a:normAutofit fontScale="90000"/>
          </a:bodyPr>
          <a:lstStyle/>
          <a:p>
            <a:endParaRPr lang="zh-CN" altLang="en-US" smtClean="0"/>
          </a:p>
        </p:txBody>
      </p:sp>
      <p:sp>
        <p:nvSpPr>
          <p:cNvPr id="40963" name="内容占位符 2"/>
          <p:cNvSpPr>
            <a:spLocks noGrp="1"/>
          </p:cNvSpPr>
          <p:nvPr>
            <p:ph idx="1"/>
          </p:nvPr>
        </p:nvSpPr>
        <p:spPr>
          <a:xfrm>
            <a:off x="755576" y="476672"/>
            <a:ext cx="7920558" cy="5661025"/>
          </a:xfrm>
        </p:spPr>
        <p:txBody>
          <a:bodyPr>
            <a:normAutofit fontScale="85000" lnSpcReduction="10000"/>
          </a:bodyPr>
          <a:lstStyle/>
          <a:p>
            <a:pPr>
              <a:lnSpc>
                <a:spcPct val="110000"/>
              </a:lnSpc>
              <a:buFontTx/>
              <a:buNone/>
            </a:pPr>
            <a:endParaRPr lang="en-US" altLang="zh-CN" dirty="0" smtClean="0"/>
          </a:p>
          <a:p>
            <a:pPr>
              <a:lnSpc>
                <a:spcPct val="110000"/>
              </a:lnSpc>
              <a:buFontTx/>
              <a:buNone/>
            </a:pPr>
            <a:r>
              <a:rPr lang="en-US" altLang="zh-CN" b="1" dirty="0" smtClean="0">
                <a:latin typeface="Arial Unicode MS" pitchFamily="34" charset="-122"/>
                <a:ea typeface="Arial Unicode MS" pitchFamily="34" charset="-122"/>
                <a:cs typeface="Arial Unicode MS" pitchFamily="34" charset="-122"/>
              </a:rPr>
              <a:t>Paragraph 8</a:t>
            </a:r>
          </a:p>
          <a:p>
            <a:pPr>
              <a:lnSpc>
                <a:spcPct val="110000"/>
              </a:lnSpc>
              <a:buFontTx/>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complement ------ to make something else seem better or more attractive when combining with it</a:t>
            </a:r>
            <a:br>
              <a:rPr lang="en-US" altLang="zh-CN" sz="2800" dirty="0" smtClean="0">
                <a:latin typeface="Arial Unicode MS" pitchFamily="34" charset="-122"/>
                <a:ea typeface="Arial Unicode MS" pitchFamily="34" charset="-122"/>
                <a:cs typeface="Arial Unicode MS" pitchFamily="34" charset="-122"/>
              </a:rPr>
            </a:br>
            <a:endParaRPr lang="en-US" altLang="zh-CN" sz="2800" dirty="0" smtClean="0">
              <a:latin typeface="Arial Unicode MS" pitchFamily="34" charset="-122"/>
              <a:ea typeface="Arial Unicode MS" pitchFamily="34" charset="-122"/>
              <a:cs typeface="Arial Unicode MS" pitchFamily="34" charset="-122"/>
            </a:endParaRPr>
          </a:p>
          <a:p>
            <a:pPr>
              <a:lnSpc>
                <a:spcPct val="110000"/>
              </a:lnSpc>
              <a:buFontTx/>
              <a:buNone/>
            </a:pPr>
            <a:r>
              <a:rPr lang="en-US" altLang="zh-CN" sz="2800" dirty="0" smtClean="0">
                <a:latin typeface="Arial Unicode MS" pitchFamily="34" charset="-122"/>
                <a:ea typeface="Arial Unicode MS" pitchFamily="34" charset="-122"/>
                <a:cs typeface="Arial Unicode MS" pitchFamily="34" charset="-122"/>
              </a:rPr>
              <a:t>   e.g. </a:t>
            </a:r>
            <a:r>
              <a:rPr lang="en-US" altLang="zh-CN" sz="2800" dirty="0">
                <a:latin typeface="Arial Unicode MS" pitchFamily="34" charset="-122"/>
                <a:ea typeface="Arial Unicode MS" pitchFamily="34" charset="-122"/>
                <a:cs typeface="Arial Unicode MS" pitchFamily="34" charset="-122"/>
              </a:rPr>
              <a:t>There are heavy regulations in the agricultural and retail sectors against large firms, which complement the weak welfare state by preserving small shops and farms. </a:t>
            </a:r>
          </a:p>
          <a:p>
            <a:pPr>
              <a:lnSpc>
                <a:spcPct val="110000"/>
              </a:lnSpc>
              <a:buFontTx/>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日本</a:t>
            </a:r>
            <a:r>
              <a:rPr lang="zh-CN" altLang="en-US" sz="2800" dirty="0">
                <a:latin typeface="Arial Unicode MS" pitchFamily="34" charset="-122"/>
                <a:ea typeface="Arial Unicode MS" pitchFamily="34" charset="-122"/>
                <a:cs typeface="Arial Unicode MS" pitchFamily="34" charset="-122"/>
              </a:rPr>
              <a:t>还严格监管大公司在农业和零售部门的行为，通过保存小商店和小农场，来补充相对较弱的福利体系。</a:t>
            </a:r>
            <a:r>
              <a:rPr lang="en-US" altLang="zh-CN" sz="2800" dirty="0" smtClean="0">
                <a:latin typeface="Arial Unicode MS" pitchFamily="34" charset="-122"/>
                <a:ea typeface="Arial Unicode MS" pitchFamily="34" charset="-122"/>
                <a:cs typeface="Arial Unicode MS" pitchFamily="34" charset="-122"/>
              </a:rPr>
              <a:t>       </a:t>
            </a:r>
          </a:p>
          <a:p>
            <a:pPr>
              <a:lnSpc>
                <a:spcPct val="110000"/>
              </a:lnSpc>
              <a:buFontTx/>
              <a:buNone/>
            </a:pPr>
            <a:r>
              <a:rPr lang="en-US" altLang="zh-CN" sz="2800" dirty="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   The music complements her voice perfectly.</a:t>
            </a:r>
          </a:p>
          <a:p>
            <a:pPr>
              <a:lnSpc>
                <a:spcPct val="110000"/>
              </a:lnSpc>
              <a:buFontTx/>
              <a:buNone/>
            </a:pPr>
            <a:r>
              <a:rPr lang="zh-CN" altLang="en-US" sz="2800" dirty="0" smtClean="0">
                <a:latin typeface="Arial Unicode MS" pitchFamily="34" charset="-122"/>
                <a:ea typeface="Arial Unicode MS" pitchFamily="34" charset="-122"/>
                <a:cs typeface="Arial Unicode MS" pitchFamily="34" charset="-122"/>
              </a:rPr>
              <a:t>    音乐使她的嗓音妙不可言。</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1"/>
          <p:cNvSpPr>
            <a:spLocks noGrp="1"/>
          </p:cNvSpPr>
          <p:nvPr>
            <p:ph type="title"/>
          </p:nvPr>
        </p:nvSpPr>
        <p:spPr>
          <a:xfrm>
            <a:off x="76200" y="609600"/>
            <a:ext cx="7772400" cy="82550"/>
          </a:xfrm>
        </p:spPr>
        <p:txBody>
          <a:bodyPr>
            <a:normAutofit fontScale="90000"/>
          </a:bodyPr>
          <a:lstStyle/>
          <a:p>
            <a:endParaRPr lang="zh-CN" altLang="en-US" smtClean="0"/>
          </a:p>
        </p:txBody>
      </p:sp>
      <p:sp>
        <p:nvSpPr>
          <p:cNvPr id="41987" name="内容占位符 2"/>
          <p:cNvSpPr>
            <a:spLocks noGrp="1"/>
          </p:cNvSpPr>
          <p:nvPr>
            <p:ph idx="1"/>
          </p:nvPr>
        </p:nvSpPr>
        <p:spPr>
          <a:xfrm>
            <a:off x="0" y="1598613"/>
            <a:ext cx="7772400" cy="5259387"/>
          </a:xfrm>
        </p:spPr>
        <p:txBody>
          <a:bodyPr/>
          <a:lstStyle/>
          <a:p>
            <a:pPr>
              <a:buFontTx/>
              <a:buNone/>
            </a:pPr>
            <a:r>
              <a:rPr lang="en-US" altLang="zh-CN" b="1" dirty="0" smtClean="0">
                <a:latin typeface="Arial Unicode MS" pitchFamily="34" charset="-122"/>
                <a:ea typeface="Arial Unicode MS" pitchFamily="34" charset="-122"/>
                <a:cs typeface="Arial Unicode MS" pitchFamily="34" charset="-122"/>
              </a:rPr>
              <a:t>Paragraph 9</a:t>
            </a:r>
          </a:p>
          <a:p>
            <a:pPr>
              <a:lnSpc>
                <a:spcPct val="80000"/>
              </a:lnSpc>
              <a:buFontTx/>
              <a:buNone/>
            </a:pPr>
            <a:r>
              <a:rPr lang="en-US" altLang="zh-CN" sz="2800" dirty="0" smtClean="0">
                <a:latin typeface="Arial Unicode MS" pitchFamily="34" charset="-122"/>
                <a:ea typeface="Arial Unicode MS" pitchFamily="34" charset="-122"/>
                <a:cs typeface="Arial Unicode MS" pitchFamily="34" charset="-122"/>
              </a:rPr>
              <a:t>   given ------ knowing about or considering a particular thing</a:t>
            </a:r>
          </a:p>
          <a:p>
            <a:pPr>
              <a:lnSpc>
                <a:spcPct val="80000"/>
              </a:lnSpc>
              <a:buFontTx/>
              <a:buNone/>
            </a:pPr>
            <a:r>
              <a:rPr lang="en-US" altLang="zh-CN" sz="2800" dirty="0" smtClean="0">
                <a:latin typeface="Arial Unicode MS" pitchFamily="34" charset="-122"/>
                <a:ea typeface="Arial Unicode MS" pitchFamily="34" charset="-122"/>
                <a:cs typeface="Arial Unicode MS" pitchFamily="34" charset="-122"/>
              </a:rPr>
              <a:t>   e.g. Given his age, he's a remarkably fast runner.</a:t>
            </a:r>
          </a:p>
          <a:p>
            <a:pPr>
              <a:lnSpc>
                <a:spcPct val="80000"/>
              </a:lnSpc>
              <a:buFontTx/>
              <a:buNone/>
            </a:pPr>
            <a:r>
              <a:rPr lang="zh-CN" altLang="en-US" sz="2800" dirty="0" smtClean="0">
                <a:latin typeface="Arial Unicode MS" pitchFamily="34" charset="-122"/>
                <a:ea typeface="Arial Unicode MS" pitchFamily="34" charset="-122"/>
                <a:cs typeface="Arial Unicode MS" pitchFamily="34" charset="-122"/>
              </a:rPr>
              <a:t>       考虑到他的年龄，他可称得上是个很出众的赛跑运动员了。</a:t>
            </a:r>
          </a:p>
          <a:p>
            <a:pPr>
              <a:lnSpc>
                <a:spcPct val="80000"/>
              </a:lnSpc>
              <a:buFontTx/>
              <a:buNone/>
            </a:pPr>
            <a:r>
              <a:rPr lang="en-US" altLang="zh-CN" sz="2800" dirty="0" smtClean="0">
                <a:latin typeface="Arial Unicode MS" pitchFamily="34" charset="-122"/>
                <a:ea typeface="Arial Unicode MS" pitchFamily="34" charset="-122"/>
                <a:cs typeface="Arial Unicode MS" pitchFamily="34" charset="-122"/>
              </a:rPr>
              <a:t>       Given (the fact) that he's had six months to do this, he hasn't made much progress.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p:txBody>
          <a:bodyPr/>
          <a:lstStyle/>
          <a:p>
            <a:endParaRPr lang="zh-CN" altLang="en-US" smtClean="0"/>
          </a:p>
        </p:txBody>
      </p:sp>
      <p:sp>
        <p:nvSpPr>
          <p:cNvPr id="7171" name="内容占位符 2"/>
          <p:cNvSpPr>
            <a:spLocks noGrp="1"/>
          </p:cNvSpPr>
          <p:nvPr>
            <p:ph idx="1"/>
          </p:nvPr>
        </p:nvSpPr>
        <p:spPr>
          <a:xfrm>
            <a:off x="323528" y="1700808"/>
            <a:ext cx="7772400" cy="4114800"/>
          </a:xfrm>
        </p:spPr>
        <p:txBody>
          <a:bodyPr rtlCol="0">
            <a:normAutofit fontScale="85000" lnSpcReduction="10000"/>
          </a:bodyPr>
          <a:lstStyle/>
          <a:p>
            <a:pPr fontAlgn="auto">
              <a:lnSpc>
                <a:spcPct val="110000"/>
              </a:lnSpc>
              <a:spcAft>
                <a:spcPts val="0"/>
              </a:spcAft>
              <a:buFontTx/>
              <a:buNone/>
              <a:defRPr/>
            </a:pPr>
            <a:r>
              <a:rPr lang="en-US" altLang="zh-CN" sz="3000" dirty="0" smtClean="0">
                <a:latin typeface="Arial Unicode MS" pitchFamily="34" charset="-122"/>
                <a:ea typeface="Arial Unicode MS" pitchFamily="34" charset="-122"/>
                <a:cs typeface="Arial Unicode MS" pitchFamily="34" charset="-122"/>
              </a:rPr>
              <a:t>2.</a:t>
            </a:r>
            <a:r>
              <a:rPr lang="zh-CN" altLang="en-US" sz="3000" dirty="0" smtClean="0">
                <a:latin typeface="Arial Unicode MS" pitchFamily="34" charset="-122"/>
                <a:ea typeface="Arial Unicode MS" pitchFamily="34" charset="-122"/>
                <a:cs typeface="Arial Unicode MS" pitchFamily="34" charset="-122"/>
              </a:rPr>
              <a:t> </a:t>
            </a:r>
            <a:r>
              <a:rPr lang="en-US" altLang="zh-CN" sz="3000" dirty="0" smtClean="0">
                <a:latin typeface="Arial Unicode MS" pitchFamily="34" charset="-122"/>
                <a:ea typeface="Arial Unicode MS" pitchFamily="34" charset="-122"/>
                <a:cs typeface="Arial Unicode MS" pitchFamily="34" charset="-122"/>
              </a:rPr>
              <a:t>Primary market</a:t>
            </a:r>
            <a:br>
              <a:rPr lang="en-US" altLang="zh-CN" sz="3000" dirty="0" smtClean="0">
                <a:latin typeface="Arial Unicode MS" pitchFamily="34" charset="-122"/>
                <a:ea typeface="Arial Unicode MS" pitchFamily="34" charset="-122"/>
                <a:cs typeface="Arial Unicode MS" pitchFamily="34" charset="-122"/>
              </a:rPr>
            </a:br>
            <a:r>
              <a:rPr lang="zh-CN" altLang="en-US" sz="3000" dirty="0" smtClean="0">
                <a:latin typeface="Arial Unicode MS" pitchFamily="34" charset="-122"/>
                <a:ea typeface="Arial Unicode MS" pitchFamily="34" charset="-122"/>
                <a:cs typeface="Arial Unicode MS" pitchFamily="34" charset="-122"/>
              </a:rPr>
              <a:t>The primary market is the part of the capital market that deals with issuing of new securities. Companies, governments or public sector institutions can obtain funds through the sale of a new stock or bond issues through primary market. This is typically done through an investment bank or finance syndicate of securities dealers.</a:t>
            </a:r>
          </a:p>
          <a:p>
            <a:pPr fontAlgn="auto">
              <a:spcAft>
                <a:spcPts val="0"/>
              </a:spcAft>
              <a:buFontTx/>
              <a:buNone/>
              <a:defRPr/>
            </a:pPr>
            <a:r>
              <a:rPr lang="en-US" altLang="zh-CN" dirty="0" smtClean="0">
                <a:latin typeface="Arial Unicode MS" pitchFamily="34" charset="-122"/>
                <a:ea typeface="Arial Unicode MS" pitchFamily="34" charset="-122"/>
                <a:cs typeface="Arial Unicode MS" pitchFamily="34" charset="-122"/>
              </a:rPr>
              <a:t/>
            </a:r>
            <a:br>
              <a:rPr lang="en-US" altLang="zh-CN" dirty="0" smtClean="0">
                <a:latin typeface="Arial Unicode MS" pitchFamily="34" charset="-122"/>
                <a:ea typeface="Arial Unicode MS" pitchFamily="34" charset="-122"/>
                <a:cs typeface="Arial Unicode MS" pitchFamily="34" charset="-122"/>
              </a:rPr>
            </a:br>
            <a:endParaRPr lang="en-US" altLang="zh-CN" dirty="0" smtClean="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标题 1"/>
          <p:cNvSpPr>
            <a:spLocks noGrp="1"/>
          </p:cNvSpPr>
          <p:nvPr>
            <p:ph type="title"/>
          </p:nvPr>
        </p:nvSpPr>
        <p:spPr>
          <a:xfrm>
            <a:off x="76200" y="609600"/>
            <a:ext cx="7772400" cy="82550"/>
          </a:xfrm>
        </p:spPr>
        <p:txBody>
          <a:bodyPr>
            <a:normAutofit fontScale="90000"/>
          </a:bodyPr>
          <a:lstStyle/>
          <a:p>
            <a:endParaRPr lang="zh-CN" altLang="en-US" smtClean="0"/>
          </a:p>
        </p:txBody>
      </p:sp>
      <p:sp>
        <p:nvSpPr>
          <p:cNvPr id="43011" name="内容占位符 2"/>
          <p:cNvSpPr>
            <a:spLocks noGrp="1"/>
          </p:cNvSpPr>
          <p:nvPr>
            <p:ph idx="1"/>
          </p:nvPr>
        </p:nvSpPr>
        <p:spPr>
          <a:xfrm>
            <a:off x="94488" y="1484784"/>
            <a:ext cx="7772400" cy="5472112"/>
          </a:xfrm>
        </p:spPr>
        <p:txBody>
          <a:bodyPr/>
          <a:lstStyle/>
          <a:p>
            <a:pPr>
              <a:buFontTx/>
              <a:buNone/>
            </a:pPr>
            <a:r>
              <a:rPr lang="en-US" altLang="zh-CN" b="1" dirty="0" smtClean="0">
                <a:latin typeface="Arial Unicode MS" pitchFamily="34" charset="-122"/>
                <a:ea typeface="Arial Unicode MS" pitchFamily="34" charset="-122"/>
                <a:cs typeface="Arial Unicode MS" pitchFamily="34" charset="-122"/>
              </a:rPr>
              <a:t>Paragraph 11</a:t>
            </a:r>
          </a:p>
          <a:p>
            <a:pPr>
              <a:lnSpc>
                <a:spcPct val="80000"/>
              </a:lnSpc>
              <a:buFontTx/>
              <a:buNone/>
            </a:pPr>
            <a:r>
              <a:rPr lang="zh-CN" altLang="en-US" sz="2800" dirty="0" smtClean="0">
                <a:latin typeface="Arial Unicode MS" pitchFamily="34" charset="-122"/>
                <a:ea typeface="Arial Unicode MS" pitchFamily="34" charset="-122"/>
                <a:cs typeface="Arial Unicode MS" pitchFamily="34" charset="-122"/>
              </a:rPr>
              <a:t>   Although the titles of the transactors as well as the product line are different, there are many parallels between distribution in securities markets and the distribution in retail markets.</a:t>
            </a:r>
            <a:br>
              <a:rPr lang="zh-CN" altLang="en-US" sz="2800" dirty="0" smtClean="0">
                <a:latin typeface="Arial Unicode MS" pitchFamily="34" charset="-122"/>
                <a:ea typeface="Arial Unicode MS" pitchFamily="34" charset="-122"/>
                <a:cs typeface="Arial Unicode MS" pitchFamily="34" charset="-122"/>
              </a:rPr>
            </a:br>
            <a:endParaRPr lang="en-US" altLang="zh-CN" sz="2800" dirty="0" smtClean="0">
              <a:latin typeface="Arial Unicode MS" pitchFamily="34" charset="-122"/>
              <a:ea typeface="Arial Unicode MS" pitchFamily="34" charset="-122"/>
              <a:cs typeface="Arial Unicode MS" pitchFamily="34" charset="-122"/>
            </a:endParaRPr>
          </a:p>
          <a:p>
            <a:pPr>
              <a:lnSpc>
                <a:spcPct val="80000"/>
              </a:lnSpc>
              <a:buFontTx/>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尽管</a:t>
            </a:r>
            <a:r>
              <a:rPr lang="zh-CN" altLang="en-US" sz="2800" dirty="0" smtClean="0">
                <a:latin typeface="Arial Unicode MS" pitchFamily="34" charset="-122"/>
                <a:ea typeface="Arial Unicode MS" pitchFamily="34" charset="-122"/>
                <a:cs typeface="Arial Unicode MS" pitchFamily="34" charset="-122"/>
              </a:rPr>
              <a:t>交易人的称谓和</a:t>
            </a:r>
            <a:r>
              <a:rPr lang="zh-CN" altLang="en-US" sz="2800" dirty="0" smtClean="0">
                <a:latin typeface="Arial Unicode MS" pitchFamily="34" charset="-122"/>
                <a:ea typeface="Arial Unicode MS" pitchFamily="34" charset="-122"/>
                <a:cs typeface="Arial Unicode MS" pitchFamily="34" charset="-122"/>
              </a:rPr>
              <a:t>生产线</a:t>
            </a:r>
            <a:r>
              <a:rPr lang="zh-CN" altLang="en-US" sz="2800" dirty="0" smtClean="0">
                <a:latin typeface="Arial Unicode MS" pitchFamily="34" charset="-122"/>
                <a:ea typeface="Arial Unicode MS" pitchFamily="34" charset="-122"/>
                <a:cs typeface="Arial Unicode MS" pitchFamily="34" charset="-122"/>
              </a:rPr>
              <a:t>有所不同</a:t>
            </a:r>
            <a:r>
              <a:rPr lang="zh-CN" altLang="en-US" sz="2800" dirty="0" smtClean="0">
                <a:latin typeface="Arial Unicode MS" pitchFamily="34" charset="-122"/>
                <a:ea typeface="Arial Unicode MS" pitchFamily="34" charset="-122"/>
                <a:cs typeface="Arial Unicode MS" pitchFamily="34" charset="-122"/>
              </a:rPr>
              <a:t>,但是证券</a:t>
            </a:r>
            <a:r>
              <a:rPr lang="zh-CN" altLang="en-US" sz="2800" dirty="0" smtClean="0">
                <a:latin typeface="Arial Unicode MS" pitchFamily="34" charset="-122"/>
                <a:ea typeface="Arial Unicode MS" pitchFamily="34" charset="-122"/>
                <a:cs typeface="Arial Unicode MS" pitchFamily="34" charset="-122"/>
              </a:rPr>
              <a:t>市场发售和</a:t>
            </a:r>
            <a:r>
              <a:rPr lang="zh-CN" altLang="en-US" sz="2800" dirty="0" smtClean="0">
                <a:latin typeface="Arial Unicode MS" pitchFamily="34" charset="-122"/>
                <a:ea typeface="Arial Unicode MS" pitchFamily="34" charset="-122"/>
                <a:cs typeface="Arial Unicode MS" pitchFamily="34" charset="-122"/>
              </a:rPr>
              <a:t>零售市场</a:t>
            </a:r>
            <a:r>
              <a:rPr lang="zh-CN" altLang="en-US" sz="2800" dirty="0" smtClean="0">
                <a:latin typeface="Arial Unicode MS" pitchFamily="34" charset="-122"/>
                <a:ea typeface="Arial Unicode MS" pitchFamily="34" charset="-122"/>
                <a:cs typeface="Arial Unicode MS" pitchFamily="34" charset="-122"/>
              </a:rPr>
              <a:t>的</a:t>
            </a:r>
            <a:r>
              <a:rPr lang="zh-CN" altLang="en-US" sz="2800" dirty="0" smtClean="0">
                <a:latin typeface="Arial Unicode MS" pitchFamily="34" charset="-122"/>
                <a:ea typeface="Arial Unicode MS" pitchFamily="34" charset="-122"/>
                <a:cs typeface="Arial Unicode MS" pitchFamily="34" charset="-122"/>
              </a:rPr>
              <a:t>销售</a:t>
            </a:r>
            <a:r>
              <a:rPr lang="zh-CN" altLang="en-US" sz="2800" dirty="0" smtClean="0">
                <a:latin typeface="Arial Unicode MS" pitchFamily="34" charset="-122"/>
                <a:ea typeface="Arial Unicode MS" pitchFamily="34" charset="-122"/>
                <a:cs typeface="Arial Unicode MS" pitchFamily="34" charset="-122"/>
              </a:rPr>
              <a:t>有</a:t>
            </a:r>
            <a:r>
              <a:rPr lang="zh-CN" altLang="en-US" sz="2800" dirty="0" smtClean="0">
                <a:latin typeface="Arial Unicode MS" pitchFamily="34" charset="-122"/>
                <a:ea typeface="Arial Unicode MS" pitchFamily="34" charset="-122"/>
                <a:cs typeface="Arial Unicode MS" pitchFamily="34" charset="-122"/>
              </a:rPr>
              <a:t>诸多相似之处。</a:t>
            </a:r>
          </a:p>
          <a:p>
            <a:pPr>
              <a:buFontTx/>
              <a:buNone/>
            </a:pPr>
            <a:endParaRPr lang="zh-CN" altLang="en-US" dirty="0" smtClean="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标题 1"/>
          <p:cNvSpPr>
            <a:spLocks noGrp="1"/>
          </p:cNvSpPr>
          <p:nvPr>
            <p:ph type="title"/>
          </p:nvPr>
        </p:nvSpPr>
        <p:spPr>
          <a:xfrm>
            <a:off x="76200" y="609600"/>
            <a:ext cx="7772400" cy="82550"/>
          </a:xfrm>
        </p:spPr>
        <p:txBody>
          <a:bodyPr>
            <a:normAutofit fontScale="90000"/>
          </a:bodyPr>
          <a:lstStyle/>
          <a:p>
            <a:endParaRPr lang="zh-CN" altLang="en-US" smtClean="0"/>
          </a:p>
        </p:txBody>
      </p:sp>
      <p:sp>
        <p:nvSpPr>
          <p:cNvPr id="44035" name="内容占位符 2"/>
          <p:cNvSpPr>
            <a:spLocks noGrp="1"/>
          </p:cNvSpPr>
          <p:nvPr>
            <p:ph idx="1"/>
          </p:nvPr>
        </p:nvSpPr>
        <p:spPr>
          <a:xfrm>
            <a:off x="179512" y="1598613"/>
            <a:ext cx="7772400" cy="5259387"/>
          </a:xfrm>
        </p:spPr>
        <p:txBody>
          <a:bodyPr/>
          <a:lstStyle/>
          <a:p>
            <a:pPr>
              <a:buFontTx/>
              <a:buNone/>
            </a:pPr>
            <a:r>
              <a:rPr lang="en-US" altLang="zh-CN" b="1" dirty="0" smtClean="0">
                <a:latin typeface="Arial Unicode MS" pitchFamily="34" charset="-122"/>
                <a:ea typeface="Arial Unicode MS" pitchFamily="34" charset="-122"/>
                <a:cs typeface="Arial Unicode MS" pitchFamily="34" charset="-122"/>
              </a:rPr>
              <a:t>Paragraph 12</a:t>
            </a:r>
          </a:p>
          <a:p>
            <a:pPr>
              <a:buFontTx/>
              <a:buNone/>
            </a:pPr>
            <a:r>
              <a:rPr lang="en-US" altLang="zh-CN" sz="2800" dirty="0" smtClean="0">
                <a:latin typeface="Arial Unicode MS" pitchFamily="34" charset="-122"/>
                <a:ea typeface="Arial Unicode MS" pitchFamily="34" charset="-122"/>
                <a:cs typeface="Arial Unicode MS" pitchFamily="34" charset="-122"/>
              </a:rPr>
              <a:t>    redeem ------  to make something or someone seem less bad</a:t>
            </a:r>
          </a:p>
          <a:p>
            <a:pPr>
              <a:buFontTx/>
              <a:buNone/>
            </a:pPr>
            <a:r>
              <a:rPr lang="en-US" altLang="zh-CN" sz="2800" dirty="0" smtClean="0">
                <a:latin typeface="Arial Unicode MS" pitchFamily="34" charset="-122"/>
                <a:ea typeface="Arial Unicode MS" pitchFamily="34" charset="-122"/>
                <a:cs typeface="Arial Unicode MS" pitchFamily="34" charset="-122"/>
              </a:rPr>
              <a:t>    e.g.  A poor game was redeemed in the second half by a couple of superb goals from Anthony Edwards. </a:t>
            </a:r>
          </a:p>
          <a:p>
            <a:pPr>
              <a:buFontTx/>
              <a:buNone/>
            </a:pPr>
            <a:r>
              <a:rPr lang="zh-CN" altLang="en-US" sz="2800" dirty="0" smtClean="0">
                <a:latin typeface="Arial Unicode MS" pitchFamily="34" charset="-122"/>
                <a:ea typeface="Arial Unicode MS" pitchFamily="34" charset="-122"/>
                <a:cs typeface="Arial Unicode MS" pitchFamily="34" charset="-122"/>
              </a:rPr>
              <a:t>    安东尼</a:t>
            </a:r>
            <a:r>
              <a:rPr lang="en-US" altLang="zh-CN" sz="2800" dirty="0" smtClean="0">
                <a:latin typeface="Arial Unicode MS" pitchFamily="34" charset="-122"/>
                <a:ea typeface="Arial Unicode MS" pitchFamily="34" charset="-122"/>
                <a:cs typeface="Arial Unicode MS" pitchFamily="34" charset="-122"/>
              </a:rPr>
              <a:t>‧</a:t>
            </a:r>
            <a:r>
              <a:rPr lang="zh-CN" altLang="en-US" sz="2800" dirty="0" smtClean="0">
                <a:latin typeface="Arial Unicode MS" pitchFamily="34" charset="-122"/>
                <a:ea typeface="Arial Unicode MS" pitchFamily="34" charset="-122"/>
                <a:cs typeface="Arial Unicode MS" pitchFamily="34" charset="-122"/>
              </a:rPr>
              <a:t>爱德华兹在下半场踢入几个绝佳的进球，使得本来糟糕的比赛场面大为改观。</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标题 1"/>
          <p:cNvSpPr>
            <a:spLocks noGrp="1"/>
          </p:cNvSpPr>
          <p:nvPr>
            <p:ph type="title"/>
          </p:nvPr>
        </p:nvSpPr>
        <p:spPr>
          <a:xfrm>
            <a:off x="76200" y="609600"/>
            <a:ext cx="7772400" cy="82550"/>
          </a:xfrm>
        </p:spPr>
        <p:txBody>
          <a:bodyPr>
            <a:normAutofit fontScale="90000"/>
          </a:bodyPr>
          <a:lstStyle/>
          <a:p>
            <a:endParaRPr lang="zh-CN" altLang="en-US" smtClean="0"/>
          </a:p>
        </p:txBody>
      </p:sp>
      <p:sp>
        <p:nvSpPr>
          <p:cNvPr id="45059" name="内容占位符 2"/>
          <p:cNvSpPr>
            <a:spLocks noGrp="1"/>
          </p:cNvSpPr>
          <p:nvPr>
            <p:ph idx="1"/>
          </p:nvPr>
        </p:nvSpPr>
        <p:spPr>
          <a:xfrm>
            <a:off x="251520" y="1484784"/>
            <a:ext cx="7772400" cy="4970462"/>
          </a:xfrm>
        </p:spPr>
        <p:txBody>
          <a:bodyPr/>
          <a:lstStyle/>
          <a:p>
            <a:pPr>
              <a:buFontTx/>
              <a:buNone/>
            </a:pPr>
            <a:r>
              <a:rPr lang="en-US" altLang="zh-CN" b="1" dirty="0" smtClean="0">
                <a:latin typeface="Arial Unicode MS" pitchFamily="34" charset="-122"/>
                <a:ea typeface="Arial Unicode MS" pitchFamily="34" charset="-122"/>
                <a:cs typeface="Arial Unicode MS" pitchFamily="34" charset="-122"/>
              </a:rPr>
              <a:t>Paragraph</a:t>
            </a:r>
            <a:r>
              <a:rPr lang="en-US" altLang="zh-CN" b="1" dirty="0" smtClean="0"/>
              <a:t> </a:t>
            </a:r>
            <a:r>
              <a:rPr lang="en-US" altLang="zh-CN" b="1" dirty="0" smtClean="0">
                <a:latin typeface="Arial Unicode MS" pitchFamily="34" charset="-122"/>
                <a:ea typeface="Arial Unicode MS" pitchFamily="34" charset="-122"/>
                <a:cs typeface="Arial Unicode MS" pitchFamily="34" charset="-122"/>
              </a:rPr>
              <a:t>13</a:t>
            </a:r>
          </a:p>
          <a:p>
            <a:pPr>
              <a:buFontTx/>
              <a:buNone/>
            </a:pPr>
            <a:r>
              <a:rPr lang="en-US" altLang="zh-CN" sz="2800" dirty="0" smtClean="0">
                <a:latin typeface="Arial Unicode MS" pitchFamily="34" charset="-122"/>
                <a:ea typeface="Arial Unicode MS" pitchFamily="34" charset="-122"/>
                <a:cs typeface="Arial Unicode MS" pitchFamily="34" charset="-122"/>
              </a:rPr>
              <a:t>analogous ------ </a:t>
            </a:r>
            <a:r>
              <a:rPr lang="zh-CN" altLang="en-US" sz="2800" dirty="0" smtClean="0">
                <a:latin typeface="Arial Unicode MS" pitchFamily="34" charset="-122"/>
                <a:ea typeface="Arial Unicode MS" pitchFamily="34" charset="-122"/>
                <a:cs typeface="Arial Unicode MS" pitchFamily="34" charset="-122"/>
              </a:rPr>
              <a:t>similar in some way to another thing or situation and therefore able to be compared with it</a:t>
            </a:r>
            <a:endParaRPr lang="en-US" altLang="zh-CN" sz="2800" dirty="0" smtClean="0">
              <a:latin typeface="Arial Unicode MS" pitchFamily="34" charset="-122"/>
              <a:ea typeface="Arial Unicode MS" pitchFamily="34" charset="-122"/>
              <a:cs typeface="Arial Unicode MS" pitchFamily="34" charset="-122"/>
            </a:endParaRPr>
          </a:p>
          <a:p>
            <a:pPr>
              <a:buFontTx/>
              <a:buNone/>
            </a:pPr>
            <a:r>
              <a:rPr lang="en-US" altLang="zh-CN" sz="2800" dirty="0" smtClean="0">
                <a:latin typeface="Arial Unicode MS" pitchFamily="34" charset="-122"/>
                <a:ea typeface="Arial Unicode MS" pitchFamily="34" charset="-122"/>
                <a:cs typeface="Arial Unicode MS" pitchFamily="34" charset="-122"/>
              </a:rPr>
              <a:t>e.g. The experience of mystic trance is in a sense analogous to sleep or drunkenness.</a:t>
            </a:r>
          </a:p>
          <a:p>
            <a:pPr>
              <a:buFontTx/>
              <a:buNone/>
            </a:pPr>
            <a:r>
              <a:rPr lang="zh-CN" altLang="en-US" sz="2800" dirty="0" smtClean="0">
                <a:latin typeface="Arial Unicode MS" pitchFamily="34" charset="-122"/>
                <a:ea typeface="Arial Unicode MS" pitchFamily="34" charset="-122"/>
                <a:cs typeface="Arial Unicode MS" pitchFamily="34" charset="-122"/>
              </a:rPr>
              <a:t>    从某种意义上说，通灵者的鬼魂附体类似于睡眠或者醉酒状态。</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标题 1"/>
          <p:cNvSpPr>
            <a:spLocks noGrp="1"/>
          </p:cNvSpPr>
          <p:nvPr>
            <p:ph type="title"/>
          </p:nvPr>
        </p:nvSpPr>
        <p:spPr>
          <a:xfrm>
            <a:off x="76200" y="609600"/>
            <a:ext cx="7772400" cy="82550"/>
          </a:xfrm>
        </p:spPr>
        <p:txBody>
          <a:bodyPr>
            <a:normAutofit fontScale="90000"/>
          </a:bodyPr>
          <a:lstStyle/>
          <a:p>
            <a:endParaRPr lang="zh-CN" altLang="en-US" smtClean="0"/>
          </a:p>
        </p:txBody>
      </p:sp>
      <p:sp>
        <p:nvSpPr>
          <p:cNvPr id="46083" name="内容占位符 2"/>
          <p:cNvSpPr>
            <a:spLocks noGrp="1"/>
          </p:cNvSpPr>
          <p:nvPr>
            <p:ph idx="1"/>
          </p:nvPr>
        </p:nvSpPr>
        <p:spPr>
          <a:xfrm>
            <a:off x="467544" y="1052736"/>
            <a:ext cx="7920880" cy="5259387"/>
          </a:xfrm>
        </p:spPr>
        <p:txBody>
          <a:bodyPr>
            <a:normAutofit fontScale="92500"/>
          </a:bodyPr>
          <a:lstStyle/>
          <a:p>
            <a:pPr>
              <a:buFontTx/>
              <a:buNone/>
            </a:pPr>
            <a:r>
              <a:rPr lang="en-US" altLang="zh-CN" b="1" dirty="0" smtClean="0">
                <a:latin typeface="Arial Unicode MS" pitchFamily="34" charset="-122"/>
                <a:ea typeface="Arial Unicode MS" pitchFamily="34" charset="-122"/>
                <a:cs typeface="Arial Unicode MS" pitchFamily="34" charset="-122"/>
              </a:rPr>
              <a:t>Paragraph</a:t>
            </a:r>
            <a:r>
              <a:rPr lang="en-US" altLang="zh-CN" dirty="0" smtClean="0"/>
              <a:t> </a:t>
            </a:r>
            <a:r>
              <a:rPr lang="en-US" altLang="zh-CN" dirty="0" smtClean="0">
                <a:latin typeface="Arial Unicode MS" pitchFamily="34" charset="-122"/>
                <a:ea typeface="Arial Unicode MS" pitchFamily="34" charset="-122"/>
                <a:cs typeface="Arial Unicode MS" pitchFamily="34" charset="-122"/>
              </a:rPr>
              <a:t>15</a:t>
            </a:r>
          </a:p>
          <a:p>
            <a:pPr>
              <a:buFontTx/>
              <a:buNone/>
            </a:pPr>
            <a:r>
              <a:rPr lang="en-US" altLang="zh-CN" sz="2800" dirty="0" smtClean="0">
                <a:latin typeface="Arial Unicode MS" pitchFamily="34" charset="-122"/>
                <a:ea typeface="Arial Unicode MS" pitchFamily="34" charset="-122"/>
                <a:cs typeface="Arial Unicode MS" pitchFamily="34" charset="-122"/>
              </a:rPr>
              <a:t>principal ------ a person that you are representing, especially in business or law</a:t>
            </a:r>
          </a:p>
          <a:p>
            <a:pPr>
              <a:buFontTx/>
              <a:buNone/>
            </a:pPr>
            <a:r>
              <a:rPr lang="en-US" altLang="zh-CN" sz="2800" dirty="0" smtClean="0">
                <a:latin typeface="Arial Unicode MS" pitchFamily="34" charset="-122"/>
                <a:ea typeface="Arial Unicode MS" pitchFamily="34" charset="-122"/>
                <a:cs typeface="Arial Unicode MS" pitchFamily="34" charset="-122"/>
              </a:rPr>
              <a:t>e.g. The shareholders are principals and the managers are agents.</a:t>
            </a:r>
          </a:p>
          <a:p>
            <a:pPr>
              <a:buFontTx/>
              <a:buNone/>
            </a:pPr>
            <a:r>
              <a:rPr lang="en-US" altLang="zh-CN" sz="2800" dirty="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   </a:t>
            </a:r>
            <a:r>
              <a:rPr lang="en-US" altLang="zh-CN" sz="2800" dirty="0">
                <a:latin typeface="Arial Unicode MS" pitchFamily="34" charset="-122"/>
                <a:ea typeface="Arial Unicode MS" pitchFamily="34" charset="-122"/>
                <a:cs typeface="Arial Unicode MS" pitchFamily="34" charset="-122"/>
              </a:rPr>
              <a:t>Principals are those people who will make the determination to pay for your software to achieve specific business goals, or who are perhaps key influencers in this purchasing decision. </a:t>
            </a:r>
          </a:p>
          <a:p>
            <a:pPr>
              <a:buFontTx/>
              <a:buNone/>
            </a:pPr>
            <a:r>
              <a:rPr lang="zh-CN" altLang="en-US" sz="2800" dirty="0" smtClean="0">
                <a:latin typeface="Arial Unicode MS" pitchFamily="34" charset="-122"/>
                <a:ea typeface="Arial Unicode MS" pitchFamily="34" charset="-122"/>
                <a:cs typeface="Arial Unicode MS" pitchFamily="34" charset="-122"/>
              </a:rPr>
              <a:t>    负责人</a:t>
            </a:r>
            <a:r>
              <a:rPr lang="zh-CN" altLang="en-US" sz="2800" dirty="0">
                <a:latin typeface="Arial Unicode MS" pitchFamily="34" charset="-122"/>
                <a:ea typeface="Arial Unicode MS" pitchFamily="34" charset="-122"/>
                <a:cs typeface="Arial Unicode MS" pitchFamily="34" charset="-122"/>
              </a:rPr>
              <a:t>就是那些为了达到特定的商业目的我们的软件投资的决定者，或者那些对决定有着关键性影响的人。</a:t>
            </a:r>
            <a:endParaRPr lang="en-US" altLang="zh-CN" sz="2800"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内容占位符 2"/>
          <p:cNvSpPr>
            <a:spLocks noGrp="1"/>
          </p:cNvSpPr>
          <p:nvPr>
            <p:ph idx="1"/>
          </p:nvPr>
        </p:nvSpPr>
        <p:spPr>
          <a:xfrm>
            <a:off x="611560" y="404664"/>
            <a:ext cx="7772400" cy="5259387"/>
          </a:xfrm>
        </p:spPr>
        <p:txBody>
          <a:bodyPr/>
          <a:lstStyle/>
          <a:p>
            <a:pPr>
              <a:buFontTx/>
              <a:buNone/>
            </a:pPr>
            <a:r>
              <a:rPr lang="en-US" altLang="zh-CN" b="1" dirty="0" smtClean="0">
                <a:latin typeface="Arial Unicode MS" pitchFamily="34" charset="-122"/>
                <a:ea typeface="Arial Unicode MS" pitchFamily="34" charset="-122"/>
                <a:cs typeface="Arial Unicode MS" pitchFamily="34" charset="-122"/>
              </a:rPr>
              <a:t>Paragraph</a:t>
            </a:r>
            <a:r>
              <a:rPr lang="en-US" altLang="zh-CN" dirty="0" smtClean="0"/>
              <a:t> </a:t>
            </a:r>
            <a:r>
              <a:rPr lang="en-US" altLang="zh-CN" dirty="0" smtClean="0">
                <a:latin typeface="Arial Unicode MS" pitchFamily="34" charset="-122"/>
                <a:ea typeface="Arial Unicode MS" pitchFamily="34" charset="-122"/>
                <a:cs typeface="Arial Unicode MS" pitchFamily="34" charset="-122"/>
              </a:rPr>
              <a:t>17</a:t>
            </a:r>
          </a:p>
          <a:p>
            <a:pPr>
              <a:buFontTx/>
              <a:buNone/>
            </a:pPr>
            <a:r>
              <a:rPr lang="en-US" altLang="zh-CN" sz="2800" dirty="0" smtClean="0">
                <a:latin typeface="Arial Unicode MS" pitchFamily="34" charset="-122"/>
                <a:ea typeface="Arial Unicode MS" pitchFamily="34" charset="-122"/>
                <a:cs typeface="Arial Unicode MS" pitchFamily="34" charset="-122"/>
              </a:rPr>
              <a:t>   feasibility ------ whether something can be made, done or achieved, or is reasonable</a:t>
            </a:r>
            <a:br>
              <a:rPr lang="en-US" altLang="zh-CN" sz="2800" dirty="0" smtClean="0">
                <a:latin typeface="Arial Unicode MS" pitchFamily="34" charset="-122"/>
                <a:ea typeface="Arial Unicode MS" pitchFamily="34" charset="-122"/>
                <a:cs typeface="Arial Unicode MS" pitchFamily="34" charset="-122"/>
              </a:rPr>
            </a:br>
            <a:endParaRPr lang="en-US" altLang="zh-CN" sz="2800" dirty="0" smtClean="0">
              <a:latin typeface="Arial Unicode MS" pitchFamily="34" charset="-122"/>
              <a:ea typeface="Arial Unicode MS" pitchFamily="34" charset="-122"/>
              <a:cs typeface="Arial Unicode MS" pitchFamily="34" charset="-122"/>
            </a:endParaRPr>
          </a:p>
          <a:p>
            <a:pPr>
              <a:buFontTx/>
              <a:buNone/>
            </a:pPr>
            <a:r>
              <a:rPr lang="en-US" altLang="zh-CN" sz="2800" dirty="0" smtClean="0">
                <a:latin typeface="Arial Unicode MS" pitchFamily="34" charset="-122"/>
                <a:ea typeface="Arial Unicode MS" pitchFamily="34" charset="-122"/>
                <a:cs typeface="Arial Unicode MS" pitchFamily="34" charset="-122"/>
              </a:rPr>
              <a:t>   e.g. </a:t>
            </a:r>
            <a:r>
              <a:rPr lang="en-US" altLang="zh-CN" sz="2800" dirty="0">
                <a:latin typeface="Arial Unicode MS" pitchFamily="34" charset="-122"/>
                <a:ea typeface="Arial Unicode MS" pitchFamily="34" charset="-122"/>
                <a:cs typeface="Arial Unicode MS" pitchFamily="34" charset="-122"/>
              </a:rPr>
              <a:t>Feasibility and cost are the important factors in the LCO meeting, and the tester can certainly contribute important data to this decision. </a:t>
            </a:r>
          </a:p>
          <a:p>
            <a:pPr>
              <a:buFontTx/>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可行性</a:t>
            </a:r>
            <a:r>
              <a:rPr lang="zh-CN" altLang="en-US" sz="2800" dirty="0">
                <a:latin typeface="Arial Unicode MS" pitchFamily="34" charset="-122"/>
                <a:ea typeface="Arial Unicode MS" pitchFamily="34" charset="-122"/>
                <a:cs typeface="Arial Unicode MS" pitchFamily="34" charset="-122"/>
              </a:rPr>
              <a:t>和成本是</a:t>
            </a:r>
            <a:r>
              <a:rPr lang="en-US" altLang="zh-CN" sz="2800" dirty="0">
                <a:latin typeface="Arial Unicode MS" pitchFamily="34" charset="-122"/>
                <a:ea typeface="Arial Unicode MS" pitchFamily="34" charset="-122"/>
                <a:cs typeface="Arial Unicode MS" pitchFamily="34" charset="-122"/>
              </a:rPr>
              <a:t>LCO</a:t>
            </a:r>
            <a:r>
              <a:rPr lang="zh-CN" altLang="en-US" sz="2800" dirty="0">
                <a:latin typeface="Arial Unicode MS" pitchFamily="34" charset="-122"/>
                <a:ea typeface="Arial Unicode MS" pitchFamily="34" charset="-122"/>
                <a:cs typeface="Arial Unicode MS" pitchFamily="34" charset="-122"/>
              </a:rPr>
              <a:t>会议上的重要因素，并且测试人员无疑可以为该决策贡献重要的数据。</a:t>
            </a:r>
            <a:endParaRPr lang="en-US" altLang="zh-CN" sz="2800"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标题 1"/>
          <p:cNvSpPr>
            <a:spLocks noGrp="1"/>
          </p:cNvSpPr>
          <p:nvPr>
            <p:ph type="title"/>
          </p:nvPr>
        </p:nvSpPr>
        <p:spPr>
          <a:xfrm>
            <a:off x="76200" y="609600"/>
            <a:ext cx="7772400" cy="82550"/>
          </a:xfrm>
        </p:spPr>
        <p:txBody>
          <a:bodyPr>
            <a:normAutofit fontScale="90000"/>
          </a:bodyPr>
          <a:lstStyle/>
          <a:p>
            <a:endParaRPr lang="zh-CN" altLang="en-US" smtClean="0"/>
          </a:p>
        </p:txBody>
      </p:sp>
      <p:sp>
        <p:nvSpPr>
          <p:cNvPr id="48131" name="内容占位符 2"/>
          <p:cNvSpPr>
            <a:spLocks noGrp="1"/>
          </p:cNvSpPr>
          <p:nvPr>
            <p:ph idx="1"/>
          </p:nvPr>
        </p:nvSpPr>
        <p:spPr>
          <a:xfrm>
            <a:off x="755576" y="1124744"/>
            <a:ext cx="7772400" cy="5259387"/>
          </a:xfrm>
        </p:spPr>
        <p:txBody>
          <a:bodyPr/>
          <a:lstStyle/>
          <a:p>
            <a:pPr>
              <a:buFontTx/>
              <a:buNone/>
            </a:pPr>
            <a:r>
              <a:rPr lang="en-US" altLang="zh-CN" b="1" dirty="0" smtClean="0">
                <a:latin typeface="Arial Unicode MS" pitchFamily="34" charset="-122"/>
                <a:ea typeface="Arial Unicode MS" pitchFamily="34" charset="-122"/>
                <a:cs typeface="Arial Unicode MS" pitchFamily="34" charset="-122"/>
              </a:rPr>
              <a:t>Paragraph</a:t>
            </a:r>
            <a:r>
              <a:rPr lang="en-US" altLang="zh-CN" dirty="0" smtClean="0"/>
              <a:t> </a:t>
            </a:r>
            <a:r>
              <a:rPr lang="en-US" altLang="zh-CN" dirty="0" smtClean="0">
                <a:latin typeface="Arial Unicode MS" pitchFamily="34" charset="-122"/>
                <a:ea typeface="Arial Unicode MS" pitchFamily="34" charset="-122"/>
                <a:cs typeface="Arial Unicode MS" pitchFamily="34" charset="-122"/>
              </a:rPr>
              <a:t>18</a:t>
            </a:r>
          </a:p>
          <a:p>
            <a:pPr>
              <a:buFontTx/>
              <a:buNone/>
            </a:pPr>
            <a:r>
              <a:rPr lang="en-US" altLang="zh-CN" sz="2800" dirty="0" smtClean="0">
                <a:latin typeface="Arial Unicode MS" pitchFamily="34" charset="-122"/>
                <a:ea typeface="Arial Unicode MS" pitchFamily="34" charset="-122"/>
                <a:cs typeface="Arial Unicode MS" pitchFamily="34" charset="-122"/>
              </a:rPr>
              <a:t>simultaneously ------ happening or being done at exactly the same time</a:t>
            </a:r>
            <a:br>
              <a:rPr lang="en-US" altLang="zh-CN" sz="2800" dirty="0" smtClean="0">
                <a:latin typeface="Arial Unicode MS" pitchFamily="34" charset="-122"/>
                <a:ea typeface="Arial Unicode MS" pitchFamily="34" charset="-122"/>
                <a:cs typeface="Arial Unicode MS" pitchFamily="34" charset="-122"/>
              </a:rPr>
            </a:br>
            <a:endParaRPr lang="en-US" altLang="zh-CN" sz="2800" dirty="0" smtClean="0">
              <a:latin typeface="Arial Unicode MS" pitchFamily="34" charset="-122"/>
              <a:ea typeface="Arial Unicode MS" pitchFamily="34" charset="-122"/>
              <a:cs typeface="Arial Unicode MS" pitchFamily="34" charset="-122"/>
            </a:endParaRPr>
          </a:p>
          <a:p>
            <a:pPr>
              <a:buFontTx/>
              <a:buNone/>
            </a:pPr>
            <a:r>
              <a:rPr lang="en-US" altLang="zh-CN" sz="2800" dirty="0" smtClean="0">
                <a:latin typeface="Arial Unicode MS" pitchFamily="34" charset="-122"/>
                <a:ea typeface="Arial Unicode MS" pitchFamily="34" charset="-122"/>
                <a:cs typeface="Arial Unicode MS" pitchFamily="34" charset="-122"/>
              </a:rPr>
              <a:t>e.g. </a:t>
            </a:r>
            <a:r>
              <a:rPr lang="en-US" altLang="zh-CN" sz="2800" dirty="0">
                <a:latin typeface="Arial Unicode MS" pitchFamily="34" charset="-122"/>
                <a:ea typeface="Arial Unicode MS" pitchFamily="34" charset="-122"/>
                <a:cs typeface="Arial Unicode MS" pitchFamily="34" charset="-122"/>
              </a:rPr>
              <a:t>What really gives this technology huge potential though, is that it is being developed for deployment on all the major Smartphone platforms simultaneously. </a:t>
            </a:r>
          </a:p>
          <a:p>
            <a:pPr>
              <a:buFontTx/>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但是</a:t>
            </a:r>
            <a:r>
              <a:rPr lang="zh-CN" altLang="en-US" sz="2800" dirty="0">
                <a:latin typeface="Arial Unicode MS" pitchFamily="34" charset="-122"/>
                <a:ea typeface="Arial Unicode MS" pitchFamily="34" charset="-122"/>
                <a:cs typeface="Arial Unicode MS" pitchFamily="34" charset="-122"/>
              </a:rPr>
              <a:t>真正使这项技术潜力巨大的是，它正在开发部署在几乎在所有主要的智能手机平台同时进行。</a:t>
            </a:r>
            <a:endParaRPr lang="en-US" altLang="zh-CN" sz="2800"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标题 1"/>
          <p:cNvSpPr>
            <a:spLocks noGrp="1"/>
          </p:cNvSpPr>
          <p:nvPr>
            <p:ph type="title"/>
          </p:nvPr>
        </p:nvSpPr>
        <p:spPr/>
        <p:txBody>
          <a:bodyPr/>
          <a:lstStyle/>
          <a:p>
            <a:endParaRPr lang="zh-CN" altLang="en-US" smtClean="0"/>
          </a:p>
        </p:txBody>
      </p:sp>
      <p:sp>
        <p:nvSpPr>
          <p:cNvPr id="49155" name="内容占位符 2"/>
          <p:cNvSpPr>
            <a:spLocks noGrp="1"/>
          </p:cNvSpPr>
          <p:nvPr>
            <p:ph idx="1"/>
          </p:nvPr>
        </p:nvSpPr>
        <p:spPr/>
        <p:txBody>
          <a:bodyPr/>
          <a:lstStyle/>
          <a:p>
            <a:pPr>
              <a:lnSpc>
                <a:spcPct val="80000"/>
              </a:lnSpc>
              <a:buFontTx/>
              <a:buNone/>
            </a:pPr>
            <a:r>
              <a:rPr lang="zh-CN" altLang="en-US" sz="2800" smtClean="0">
                <a:latin typeface="Arial Unicode MS" pitchFamily="34" charset="-122"/>
                <a:ea typeface="Arial Unicode MS" pitchFamily="34" charset="-122"/>
                <a:cs typeface="Arial Unicode MS" pitchFamily="34" charset="-122"/>
              </a:rPr>
              <a:t>   Economic, marketing, engineering, legal, and accounting experts, and any other kind required, are consulted to try to predict the success of the proposed new productive activity as well as the current financial health of the firm. </a:t>
            </a:r>
            <a:br>
              <a:rPr lang="zh-CN" altLang="en-US" sz="2800" smtClean="0">
                <a:latin typeface="Arial Unicode MS" pitchFamily="34" charset="-122"/>
                <a:ea typeface="Arial Unicode MS" pitchFamily="34" charset="-122"/>
                <a:cs typeface="Arial Unicode MS" pitchFamily="34" charset="-122"/>
              </a:rPr>
            </a:br>
            <a:endParaRPr lang="zh-CN" altLang="en-US" sz="2800" smtClean="0">
              <a:latin typeface="Arial Unicode MS" pitchFamily="34" charset="-122"/>
              <a:ea typeface="Arial Unicode MS" pitchFamily="34" charset="-122"/>
              <a:cs typeface="Arial Unicode MS" pitchFamily="34" charset="-122"/>
            </a:endParaRPr>
          </a:p>
          <a:p>
            <a:pPr>
              <a:lnSpc>
                <a:spcPct val="80000"/>
              </a:lnSpc>
              <a:buFontTx/>
              <a:buNone/>
            </a:pPr>
            <a:r>
              <a:rPr lang="zh-CN" altLang="en-US" sz="2800" smtClean="0">
                <a:latin typeface="Arial Unicode MS" pitchFamily="34" charset="-122"/>
                <a:ea typeface="Arial Unicode MS" pitchFamily="34" charset="-122"/>
                <a:cs typeface="Arial Unicode MS" pitchFamily="34" charset="-122"/>
              </a:rPr>
              <a:t>   咨询经济、市场营销、工程、法律、会计,和其他需要的专家，试图预测新的生产活动的可行性以及当前公司的财务状况。 </a:t>
            </a:r>
          </a:p>
          <a:p>
            <a:pPr>
              <a:buFontTx/>
              <a:buNone/>
            </a:pPr>
            <a:endParaRPr lang="zh-CN" altLang="en-US" smtClean="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标题 1"/>
          <p:cNvSpPr>
            <a:spLocks noGrp="1"/>
          </p:cNvSpPr>
          <p:nvPr>
            <p:ph type="title"/>
          </p:nvPr>
        </p:nvSpPr>
        <p:spPr>
          <a:xfrm>
            <a:off x="76200" y="609600"/>
            <a:ext cx="7772400" cy="82550"/>
          </a:xfrm>
        </p:spPr>
        <p:txBody>
          <a:bodyPr>
            <a:normAutofit fontScale="90000"/>
          </a:bodyPr>
          <a:lstStyle/>
          <a:p>
            <a:endParaRPr lang="zh-CN" altLang="en-US" smtClean="0"/>
          </a:p>
        </p:txBody>
      </p:sp>
      <p:sp>
        <p:nvSpPr>
          <p:cNvPr id="50179" name="内容占位符 2"/>
          <p:cNvSpPr>
            <a:spLocks noGrp="1"/>
          </p:cNvSpPr>
          <p:nvPr>
            <p:ph idx="1"/>
          </p:nvPr>
        </p:nvSpPr>
        <p:spPr>
          <a:xfrm>
            <a:off x="611560" y="1268760"/>
            <a:ext cx="7772400" cy="5259387"/>
          </a:xfrm>
        </p:spPr>
        <p:txBody>
          <a:bodyPr>
            <a:normAutofit fontScale="92500" lnSpcReduction="10000"/>
          </a:bodyPr>
          <a:lstStyle/>
          <a:p>
            <a:pPr>
              <a:buFontTx/>
              <a:buNone/>
            </a:pPr>
            <a:r>
              <a:rPr lang="en-US" altLang="zh-CN" b="1" dirty="0" smtClean="0">
                <a:latin typeface="Arial Unicode MS" pitchFamily="34" charset="-122"/>
                <a:ea typeface="Arial Unicode MS" pitchFamily="34" charset="-122"/>
                <a:cs typeface="Arial Unicode MS" pitchFamily="34" charset="-122"/>
              </a:rPr>
              <a:t>Paragraph</a:t>
            </a:r>
            <a:r>
              <a:rPr lang="en-US" altLang="zh-CN" dirty="0" smtClean="0"/>
              <a:t> </a:t>
            </a:r>
            <a:r>
              <a:rPr lang="en-US" altLang="zh-CN" dirty="0" smtClean="0">
                <a:latin typeface="Arial Unicode MS" pitchFamily="34" charset="-122"/>
                <a:ea typeface="Arial Unicode MS" pitchFamily="34" charset="-122"/>
                <a:cs typeface="Arial Unicode MS" pitchFamily="34" charset="-122"/>
              </a:rPr>
              <a:t>20</a:t>
            </a:r>
          </a:p>
          <a:p>
            <a:pPr>
              <a:buFontTx/>
              <a:buNone/>
            </a:pPr>
            <a:r>
              <a:rPr lang="en-US" altLang="zh-CN" sz="2800" dirty="0" smtClean="0">
                <a:latin typeface="Arial Unicode MS" pitchFamily="34" charset="-122"/>
                <a:ea typeface="Arial Unicode MS" pitchFamily="34" charset="-122"/>
                <a:cs typeface="Arial Unicode MS" pitchFamily="34" charset="-122"/>
              </a:rPr>
              <a:t>   syndicate ------ a group of people or companies who join together in order to share the cost of a particular business operation for which a large amount of money is needed</a:t>
            </a:r>
          </a:p>
          <a:p>
            <a:pPr>
              <a:buFontTx/>
              <a:buNone/>
            </a:pPr>
            <a:endParaRPr lang="en-US" altLang="zh-CN" sz="2800" dirty="0" smtClean="0">
              <a:latin typeface="Arial Unicode MS" pitchFamily="34" charset="-122"/>
              <a:ea typeface="Arial Unicode MS" pitchFamily="34" charset="-122"/>
              <a:cs typeface="Arial Unicode MS" pitchFamily="34" charset="-122"/>
            </a:endParaRPr>
          </a:p>
          <a:p>
            <a:pPr>
              <a:buFontTx/>
              <a:buNone/>
            </a:pPr>
            <a:r>
              <a:rPr lang="en-US" altLang="zh-CN" sz="2800" dirty="0" smtClean="0">
                <a:latin typeface="Arial Unicode MS" pitchFamily="34" charset="-122"/>
                <a:ea typeface="Arial Unicode MS" pitchFamily="34" charset="-122"/>
                <a:cs typeface="Arial Unicode MS" pitchFamily="34" charset="-122"/>
              </a:rPr>
              <a:t>   e.g. </a:t>
            </a:r>
            <a:r>
              <a:rPr lang="en-US" altLang="zh-CN" sz="2800" dirty="0">
                <a:latin typeface="Arial Unicode MS" pitchFamily="34" charset="-122"/>
                <a:ea typeface="Arial Unicode MS" pitchFamily="34" charset="-122"/>
                <a:cs typeface="Arial Unicode MS" pitchFamily="34" charset="-122"/>
              </a:rPr>
              <a:t>because the market is partly mutually owned, the customers have the security of both syndicate members’ capital and, as a last resort, a shared cash pool funded by all members. </a:t>
            </a:r>
          </a:p>
          <a:p>
            <a:pPr>
              <a:buFontTx/>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因为</a:t>
            </a:r>
            <a:r>
              <a:rPr lang="zh-CN" altLang="en-US" sz="2800" dirty="0">
                <a:latin typeface="Arial Unicode MS" pitchFamily="34" charset="-122"/>
                <a:ea typeface="Arial Unicode MS" pitchFamily="34" charset="-122"/>
                <a:cs typeface="Arial Unicode MS" pitchFamily="34" charset="-122"/>
              </a:rPr>
              <a:t>市场在一定程度</a:t>
            </a:r>
            <a:r>
              <a:rPr lang="zh-CN" altLang="en-US" sz="2800" dirty="0" smtClean="0">
                <a:latin typeface="Arial Unicode MS" pitchFamily="34" charset="-122"/>
                <a:ea typeface="Arial Unicode MS" pitchFamily="34" charset="-122"/>
                <a:cs typeface="Arial Unicode MS" pitchFamily="34" charset="-122"/>
              </a:rPr>
              <a:t>上</a:t>
            </a:r>
            <a:r>
              <a:rPr lang="zh-CN" altLang="en-US" sz="2800" dirty="0">
                <a:latin typeface="Arial Unicode MS" pitchFamily="34" charset="-122"/>
                <a:ea typeface="Arial Unicode MS" pitchFamily="34" charset="-122"/>
                <a:cs typeface="Arial Unicode MS" pitchFamily="34" charset="-122"/>
              </a:rPr>
              <a:t>是</a:t>
            </a:r>
            <a:r>
              <a:rPr lang="zh-CN" altLang="en-US" sz="2800" dirty="0" smtClean="0">
                <a:latin typeface="Arial Unicode MS" pitchFamily="34" charset="-122"/>
                <a:ea typeface="Arial Unicode MS" pitchFamily="34" charset="-122"/>
                <a:cs typeface="Arial Unicode MS" pitchFamily="34" charset="-122"/>
              </a:rPr>
              <a:t>共同</a:t>
            </a:r>
            <a:r>
              <a:rPr lang="zh-CN" altLang="en-US" sz="2800" dirty="0">
                <a:latin typeface="Arial Unicode MS" pitchFamily="34" charset="-122"/>
                <a:ea typeface="Arial Unicode MS" pitchFamily="34" charset="-122"/>
                <a:cs typeface="Arial Unicode MS" pitchFamily="34" charset="-122"/>
              </a:rPr>
              <a:t>拥有的，客户作为最后贷款者，同时拥有企业集团成员的资金和由所有成员建立的共享现金池的</a:t>
            </a:r>
            <a:r>
              <a:rPr lang="zh-CN" altLang="en-US" sz="2800" dirty="0" smtClean="0">
                <a:latin typeface="Arial Unicode MS" pitchFamily="34" charset="-122"/>
                <a:ea typeface="Arial Unicode MS" pitchFamily="34" charset="-122"/>
                <a:cs typeface="Arial Unicode MS" pitchFamily="34" charset="-122"/>
              </a:rPr>
              <a:t>有价证券。</a:t>
            </a:r>
            <a:endParaRPr lang="en-US" altLang="zh-CN" sz="2800"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标题 1"/>
          <p:cNvSpPr>
            <a:spLocks noGrp="1"/>
          </p:cNvSpPr>
          <p:nvPr>
            <p:ph type="title"/>
          </p:nvPr>
        </p:nvSpPr>
        <p:spPr>
          <a:xfrm>
            <a:off x="76200" y="609600"/>
            <a:ext cx="7772400" cy="82550"/>
          </a:xfrm>
        </p:spPr>
        <p:txBody>
          <a:bodyPr>
            <a:normAutofit fontScale="90000"/>
          </a:bodyPr>
          <a:lstStyle/>
          <a:p>
            <a:endParaRPr lang="zh-CN" altLang="en-US" smtClean="0"/>
          </a:p>
        </p:txBody>
      </p:sp>
      <p:sp>
        <p:nvSpPr>
          <p:cNvPr id="51203" name="内容占位符 2"/>
          <p:cNvSpPr>
            <a:spLocks noGrp="1"/>
          </p:cNvSpPr>
          <p:nvPr>
            <p:ph idx="1"/>
          </p:nvPr>
        </p:nvSpPr>
        <p:spPr>
          <a:xfrm>
            <a:off x="611560" y="1124744"/>
            <a:ext cx="7772400" cy="5259387"/>
          </a:xfrm>
        </p:spPr>
        <p:txBody>
          <a:bodyPr/>
          <a:lstStyle/>
          <a:p>
            <a:pPr>
              <a:buFontTx/>
              <a:buNone/>
            </a:pPr>
            <a:r>
              <a:rPr lang="en-US" altLang="zh-CN" b="1" dirty="0" smtClean="0">
                <a:latin typeface="Arial Unicode MS" pitchFamily="34" charset="-122"/>
                <a:ea typeface="Arial Unicode MS" pitchFamily="34" charset="-122"/>
                <a:cs typeface="Arial Unicode MS" pitchFamily="34" charset="-122"/>
              </a:rPr>
              <a:t>Paragraph</a:t>
            </a:r>
            <a:r>
              <a:rPr lang="en-US" altLang="zh-CN" dirty="0" smtClean="0"/>
              <a:t> </a:t>
            </a:r>
            <a:r>
              <a:rPr lang="en-US" altLang="zh-CN" dirty="0" smtClean="0">
                <a:latin typeface="Arial Unicode MS" pitchFamily="34" charset="-122"/>
                <a:ea typeface="Arial Unicode MS" pitchFamily="34" charset="-122"/>
                <a:cs typeface="Arial Unicode MS" pitchFamily="34" charset="-122"/>
              </a:rPr>
              <a:t>26</a:t>
            </a:r>
          </a:p>
          <a:p>
            <a:pPr>
              <a:buFontTx/>
              <a:buNone/>
            </a:pPr>
            <a:r>
              <a:rPr lang="en-US" altLang="zh-CN" sz="2800" dirty="0" smtClean="0">
                <a:latin typeface="Arial Unicode MS" pitchFamily="34" charset="-122"/>
                <a:ea typeface="Arial Unicode MS" pitchFamily="34" charset="-122"/>
                <a:cs typeface="Arial Unicode MS" pitchFamily="34" charset="-122"/>
              </a:rPr>
              <a:t>in this light ------ because of</a:t>
            </a:r>
          </a:p>
          <a:p>
            <a:pPr>
              <a:buFontTx/>
              <a:buNone/>
            </a:pPr>
            <a:r>
              <a:rPr lang="en-US" altLang="zh-CN" sz="2800" dirty="0" smtClean="0">
                <a:latin typeface="Arial Unicode MS" pitchFamily="34" charset="-122"/>
                <a:ea typeface="Arial Unicode MS" pitchFamily="34" charset="-122"/>
                <a:cs typeface="Arial Unicode MS" pitchFamily="34" charset="-122"/>
              </a:rPr>
              <a:t>e.g. In the light of recent incidents, we are asking our customers to take particular care of their personal belongings.</a:t>
            </a:r>
          </a:p>
          <a:p>
            <a:pPr>
              <a:buFontTx/>
              <a:buNone/>
            </a:pPr>
            <a:r>
              <a:rPr lang="zh-CN" altLang="en-US" sz="2800" dirty="0" smtClean="0">
                <a:latin typeface="Arial Unicode MS" pitchFamily="34" charset="-122"/>
                <a:ea typeface="Arial Unicode MS" pitchFamily="34" charset="-122"/>
                <a:cs typeface="Arial Unicode MS" pitchFamily="34" charset="-122"/>
              </a:rPr>
              <a:t>   鉴于最近发生的几起事件，我们提醒顾客要特别注意照看好自己的个人物品。</a:t>
            </a:r>
            <a:endParaRPr lang="en-US" altLang="zh-CN" sz="2800"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标题 1"/>
          <p:cNvSpPr>
            <a:spLocks noGrp="1"/>
          </p:cNvSpPr>
          <p:nvPr>
            <p:ph type="title"/>
          </p:nvPr>
        </p:nvSpPr>
        <p:spPr/>
        <p:txBody>
          <a:bodyPr/>
          <a:lstStyle/>
          <a:p>
            <a:endParaRPr lang="zh-CN" altLang="en-US" smtClean="0"/>
          </a:p>
        </p:txBody>
      </p:sp>
      <p:sp>
        <p:nvSpPr>
          <p:cNvPr id="52227" name="内容占位符 2"/>
          <p:cNvSpPr>
            <a:spLocks noGrp="1"/>
          </p:cNvSpPr>
          <p:nvPr>
            <p:ph idx="1"/>
          </p:nvPr>
        </p:nvSpPr>
        <p:spPr/>
        <p:txBody>
          <a:bodyPr/>
          <a:lstStyle/>
          <a:p>
            <a:pPr>
              <a:buFontTx/>
              <a:buNone/>
            </a:pPr>
            <a:r>
              <a:rPr lang="zh-CN" altLang="en-US" sz="2800" dirty="0" smtClean="0">
                <a:latin typeface="Arial Unicode MS" pitchFamily="34" charset="-122"/>
                <a:ea typeface="Arial Unicode MS" pitchFamily="34" charset="-122"/>
                <a:cs typeface="Arial Unicode MS" pitchFamily="34" charset="-122"/>
              </a:rPr>
              <a:t>   There should be no mystery attached to the over-the-counter market: The securities dealer, like any merchant, buys low and hopes to sell high. </a:t>
            </a:r>
          </a:p>
          <a:p>
            <a:pPr>
              <a:buFontTx/>
              <a:buNone/>
            </a:pPr>
            <a:endParaRPr lang="zh-CN" altLang="en-US" sz="2800" dirty="0" smtClean="0">
              <a:latin typeface="Arial Unicode MS" pitchFamily="34" charset="-122"/>
              <a:ea typeface="Arial Unicode MS" pitchFamily="34" charset="-122"/>
              <a:cs typeface="Arial Unicode MS" pitchFamily="34" charset="-122"/>
            </a:endParaRPr>
          </a:p>
          <a:p>
            <a:pPr>
              <a:buFontTx/>
              <a:buNone/>
            </a:pPr>
            <a:r>
              <a:rPr lang="zh-CN" altLang="en-US" sz="2800" smtClean="0">
                <a:latin typeface="Arial Unicode MS" pitchFamily="34" charset="-122"/>
                <a:ea typeface="Arial Unicode MS" pitchFamily="34" charset="-122"/>
                <a:cs typeface="Arial Unicode MS" pitchFamily="34" charset="-122"/>
              </a:rPr>
              <a:t>    场外交易市场不应该有任何神秘:证券交易商像商人一样希望低买高卖。</a:t>
            </a:r>
          </a:p>
          <a:p>
            <a:pPr>
              <a:buFontTx/>
              <a:buNone/>
            </a:pPr>
            <a:endParaRPr lang="zh-CN" altLang="en-US" dirty="0"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p:cNvSpPr>
            <a:spLocks noGrp="1"/>
          </p:cNvSpPr>
          <p:nvPr>
            <p:ph type="title"/>
          </p:nvPr>
        </p:nvSpPr>
        <p:spPr/>
        <p:txBody>
          <a:bodyPr/>
          <a:lstStyle/>
          <a:p>
            <a:endParaRPr lang="zh-CN" altLang="en-US" smtClean="0"/>
          </a:p>
        </p:txBody>
      </p:sp>
      <p:sp>
        <p:nvSpPr>
          <p:cNvPr id="8195" name="内容占位符 2"/>
          <p:cNvSpPr>
            <a:spLocks noGrp="1"/>
          </p:cNvSpPr>
          <p:nvPr>
            <p:ph idx="1"/>
          </p:nvPr>
        </p:nvSpPr>
        <p:spPr>
          <a:xfrm>
            <a:off x="470912" y="1628800"/>
            <a:ext cx="7772400" cy="4114800"/>
          </a:xfrm>
        </p:spPr>
        <p:txBody>
          <a:bodyPr rtlCol="0">
            <a:normAutofit fontScale="92500"/>
          </a:bodyPr>
          <a:lstStyle/>
          <a:p>
            <a:pPr fontAlgn="auto">
              <a:lnSpc>
                <a:spcPct val="110000"/>
              </a:lnSpc>
              <a:spcAft>
                <a:spcPts val="0"/>
              </a:spcAft>
              <a:buFontTx/>
              <a:buNone/>
              <a:defRPr/>
            </a:pPr>
            <a:r>
              <a:rPr lang="en-US" altLang="zh-CN" sz="2800" dirty="0" smtClean="0">
                <a:latin typeface="Arial Unicode MS" pitchFamily="34" charset="-122"/>
                <a:ea typeface="Arial Unicode MS" pitchFamily="34" charset="-122"/>
                <a:cs typeface="Arial Unicode MS" pitchFamily="34" charset="-122"/>
              </a:rPr>
              <a:t>3.Secondary market</a:t>
            </a:r>
            <a:br>
              <a:rPr lang="en-US" altLang="zh-CN" sz="2800" dirty="0" smtClean="0">
                <a:latin typeface="Arial Unicode MS" pitchFamily="34" charset="-122"/>
                <a:ea typeface="Arial Unicode MS" pitchFamily="34" charset="-122"/>
                <a:cs typeface="Arial Unicode MS" pitchFamily="34" charset="-122"/>
              </a:rPr>
            </a:br>
            <a:r>
              <a:rPr lang="zh-CN" altLang="en-US" sz="2800" dirty="0" smtClean="0">
                <a:latin typeface="Arial Unicode MS" pitchFamily="34" charset="-122"/>
                <a:ea typeface="Arial Unicode MS" pitchFamily="34" charset="-122"/>
                <a:cs typeface="Arial Unicode MS" pitchFamily="34" charset="-122"/>
              </a:rPr>
              <a:t>The term "secondary market" is also used to refer to the market for any used goods or assets, or an alternative use for an existing product or asset where the customer base is the second market (for example, corn has been traditionally used primarily for food production and feedstock, but a "second" or "third" market has developed for use in ethanol production).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a:lstStyle/>
          <a:p>
            <a:r>
              <a:rPr lang="en-US" altLang="zh-CN" smtClean="0">
                <a:latin typeface="Arial Unicode MS" pitchFamily="34" charset="-122"/>
                <a:ea typeface="Arial Unicode MS" pitchFamily="34" charset="-122"/>
                <a:cs typeface="Arial Unicode MS" pitchFamily="34" charset="-122"/>
              </a:rPr>
              <a:t>Skimming</a:t>
            </a:r>
            <a:endParaRPr lang="zh-CN" altLang="en-US" smtClean="0">
              <a:latin typeface="Arial Unicode MS" pitchFamily="34" charset="-122"/>
              <a:ea typeface="Arial Unicode MS" pitchFamily="34" charset="-122"/>
              <a:cs typeface="Arial Unicode MS" pitchFamily="34" charset="-122"/>
            </a:endParaRPr>
          </a:p>
        </p:txBody>
      </p:sp>
      <p:sp>
        <p:nvSpPr>
          <p:cNvPr id="8195" name="内容占位符 2"/>
          <p:cNvSpPr>
            <a:spLocks noGrp="1"/>
          </p:cNvSpPr>
          <p:nvPr>
            <p:ph idx="1"/>
          </p:nvPr>
        </p:nvSpPr>
        <p:spPr>
          <a:xfrm>
            <a:off x="0" y="1628775"/>
            <a:ext cx="7772400" cy="4392613"/>
          </a:xfrm>
        </p:spPr>
        <p:txBody>
          <a:bodyPr/>
          <a:lstStyle/>
          <a:p>
            <a:pPr>
              <a:buFontTx/>
              <a:buNone/>
            </a:pPr>
            <a:r>
              <a:rPr lang="zh-CN" altLang="en-US" sz="2800" dirty="0" smtClean="0">
                <a:latin typeface="Arial Unicode MS" pitchFamily="34" charset="-122"/>
                <a:ea typeface="Arial Unicode MS" pitchFamily="34" charset="-122"/>
                <a:cs typeface="Arial Unicode MS" pitchFamily="34" charset="-122"/>
              </a:rPr>
              <a:t>1.What are the two characteristics of capital goods?</a:t>
            </a:r>
            <a:br>
              <a:rPr lang="zh-CN" altLang="en-US" sz="2800" dirty="0" smtClean="0">
                <a:latin typeface="Arial Unicode MS" pitchFamily="34" charset="-122"/>
                <a:ea typeface="Arial Unicode MS" pitchFamily="34" charset="-122"/>
                <a:cs typeface="Arial Unicode MS" pitchFamily="34" charset="-122"/>
              </a:rPr>
            </a:br>
            <a:r>
              <a:rPr lang="zh-CN" altLang="en-US" sz="2800" dirty="0" smtClean="0">
                <a:latin typeface="Arial Unicode MS" pitchFamily="34" charset="-122"/>
                <a:ea typeface="Arial Unicode MS" pitchFamily="34" charset="-122"/>
                <a:cs typeface="Arial Unicode MS" pitchFamily="34" charset="-122"/>
              </a:rPr>
              <a:t/>
            </a:r>
            <a:br>
              <a:rPr lang="zh-CN" altLang="en-US" sz="2800" dirty="0" smtClean="0">
                <a:latin typeface="Arial Unicode MS" pitchFamily="34" charset="-122"/>
                <a:ea typeface="Arial Unicode MS" pitchFamily="34" charset="-122"/>
                <a:cs typeface="Arial Unicode MS" pitchFamily="34" charset="-122"/>
              </a:rPr>
            </a:br>
            <a:r>
              <a:rPr lang="zh-CN" altLang="en-US" sz="2800" dirty="0" smtClean="0">
                <a:latin typeface="Arial Unicode MS" pitchFamily="34" charset="-122"/>
                <a:ea typeface="Arial Unicode MS" pitchFamily="34" charset="-122"/>
                <a:cs typeface="Arial Unicode MS" pitchFamily="34" charset="-122"/>
              </a:rPr>
              <a:t>Capital goods are those goods that have two characteristics: (1) They accrue income streams beyond the current income period – that is, they have relatively long lives; and (2) they are used in the production of consumer goods or other capital goods.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a:xfrm>
            <a:off x="76200" y="609600"/>
            <a:ext cx="7772400" cy="82550"/>
          </a:xfrm>
        </p:spPr>
        <p:txBody>
          <a:bodyPr rtlCol="0">
            <a:normAutofit fontScale="90000"/>
          </a:bodyPr>
          <a:lstStyle/>
          <a:p>
            <a:pPr fontAlgn="auto">
              <a:spcAft>
                <a:spcPts val="0"/>
              </a:spcAft>
              <a:defRPr/>
            </a:pPr>
            <a:endParaRPr lang="zh-CN" altLang="en-US" smtClean="0"/>
          </a:p>
        </p:txBody>
      </p:sp>
      <p:sp>
        <p:nvSpPr>
          <p:cNvPr id="9219" name="内容占位符 2"/>
          <p:cNvSpPr>
            <a:spLocks noGrp="1"/>
          </p:cNvSpPr>
          <p:nvPr>
            <p:ph idx="1"/>
          </p:nvPr>
        </p:nvSpPr>
        <p:spPr>
          <a:xfrm>
            <a:off x="323528" y="1598613"/>
            <a:ext cx="7772400" cy="5259387"/>
          </a:xfrm>
        </p:spPr>
        <p:txBody>
          <a:bodyPr/>
          <a:lstStyle/>
          <a:p>
            <a:pPr>
              <a:buFontTx/>
              <a:buNone/>
            </a:pPr>
            <a:r>
              <a:rPr lang="en-US" altLang="zh-CN" sz="2800" dirty="0" smtClean="0">
                <a:latin typeface="Arial Unicode MS" pitchFamily="34" charset="-122"/>
                <a:ea typeface="Arial Unicode MS" pitchFamily="34" charset="-122"/>
                <a:cs typeface="Arial Unicode MS" pitchFamily="34" charset="-122"/>
              </a:rPr>
              <a:t>2. </a:t>
            </a:r>
            <a:r>
              <a:rPr lang="zh-CN" altLang="zh-CN" sz="2800" dirty="0" smtClean="0">
                <a:latin typeface="Arial Unicode MS" pitchFamily="34" charset="-122"/>
                <a:ea typeface="Arial Unicode MS" pitchFamily="34" charset="-122"/>
                <a:cs typeface="Arial Unicode MS" pitchFamily="34" charset="-122"/>
              </a:rPr>
              <a:t>What are the two ground rules for capital markets?</a:t>
            </a:r>
          </a:p>
          <a:p>
            <a:pPr>
              <a:buFontTx/>
              <a:buNone/>
            </a:pPr>
            <a:endParaRPr lang="zh-CN" altLang="zh-CN" sz="2800" dirty="0" smtClean="0">
              <a:latin typeface="Arial Unicode MS" pitchFamily="34" charset="-122"/>
              <a:ea typeface="Arial Unicode MS" pitchFamily="34" charset="-122"/>
              <a:cs typeface="Arial Unicode MS" pitchFamily="34" charset="-122"/>
            </a:endParaRPr>
          </a:p>
          <a:p>
            <a:pPr>
              <a:buFontTx/>
              <a:buNone/>
            </a:pPr>
            <a:r>
              <a:rPr lang="zh-CN" altLang="zh-CN" sz="2800" dirty="0" smtClean="0">
                <a:latin typeface="Arial Unicode MS" pitchFamily="34" charset="-122"/>
                <a:ea typeface="Arial Unicode MS" pitchFamily="34" charset="-122"/>
                <a:cs typeface="Arial Unicode MS" pitchFamily="34" charset="-122"/>
              </a:rPr>
              <a:t>   The two laws are the Securities Act of 1933 and the Securities Exchange Act of 1934.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a:xfrm>
            <a:off x="0" y="404813"/>
            <a:ext cx="7772400" cy="1143000"/>
          </a:xfrm>
        </p:spPr>
        <p:txBody>
          <a:bodyPr/>
          <a:lstStyle/>
          <a:p>
            <a:endParaRPr lang="zh-CN" altLang="en-US" smtClean="0"/>
          </a:p>
        </p:txBody>
      </p:sp>
      <p:sp>
        <p:nvSpPr>
          <p:cNvPr id="10243" name="内容占位符 2"/>
          <p:cNvSpPr>
            <a:spLocks noGrp="1"/>
          </p:cNvSpPr>
          <p:nvPr>
            <p:ph idx="1"/>
          </p:nvPr>
        </p:nvSpPr>
        <p:spPr>
          <a:xfrm>
            <a:off x="395536" y="1844824"/>
            <a:ext cx="7772400" cy="4114800"/>
          </a:xfrm>
        </p:spPr>
        <p:txBody>
          <a:bodyPr/>
          <a:lstStyle/>
          <a:p>
            <a:pPr>
              <a:buFontTx/>
              <a:buNone/>
            </a:pPr>
            <a:r>
              <a:rPr lang="en-US" altLang="zh-CN" sz="2800" dirty="0" smtClean="0">
                <a:latin typeface="Arial Unicode MS" pitchFamily="34" charset="-122"/>
                <a:ea typeface="Arial Unicode MS" pitchFamily="34" charset="-122"/>
                <a:cs typeface="Arial Unicode MS" pitchFamily="34" charset="-122"/>
              </a:rPr>
              <a:t>3. </a:t>
            </a:r>
            <a:r>
              <a:rPr lang="zh-CN" altLang="en-US" sz="2800" dirty="0" smtClean="0">
                <a:latin typeface="Arial Unicode MS" pitchFamily="34" charset="-122"/>
                <a:ea typeface="Arial Unicode MS" pitchFamily="34" charset="-122"/>
                <a:cs typeface="Arial Unicode MS" pitchFamily="34" charset="-122"/>
              </a:rPr>
              <a:t>What are the major institutions involved in the distribution of securities in capital markets?</a:t>
            </a:r>
          </a:p>
          <a:p>
            <a:pPr>
              <a:buFontTx/>
              <a:buNone/>
            </a:pPr>
            <a:endParaRPr lang="zh-CN" altLang="en-US" sz="2800" dirty="0" smtClean="0">
              <a:latin typeface="Arial Unicode MS" pitchFamily="34" charset="-122"/>
              <a:ea typeface="Arial Unicode MS" pitchFamily="34" charset="-122"/>
              <a:cs typeface="Arial Unicode MS" pitchFamily="34" charset="-122"/>
            </a:endParaRPr>
          </a:p>
          <a:p>
            <a:pPr>
              <a:buFontTx/>
              <a:buNone/>
            </a:pPr>
            <a:r>
              <a:rPr lang="zh-CN" altLang="en-US" sz="2800" dirty="0" smtClean="0">
                <a:latin typeface="Arial Unicode MS" pitchFamily="34" charset="-122"/>
                <a:ea typeface="Arial Unicode MS" pitchFamily="34" charset="-122"/>
                <a:cs typeface="Arial Unicode MS" pitchFamily="34" charset="-122"/>
              </a:rPr>
              <a:t>   The major institutions involved in the distribution of securities in capital markets are securities brokers and securities dealers.</a:t>
            </a:r>
          </a:p>
          <a:p>
            <a:pPr>
              <a:buFontTx/>
              <a:buNone/>
            </a:pPr>
            <a:endParaRPr lang="zh-CN" altLang="en-US" dirty="0"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a:lstStyle/>
          <a:p>
            <a:endParaRPr lang="zh-CN" altLang="en-US" smtClean="0"/>
          </a:p>
        </p:txBody>
      </p:sp>
      <p:sp>
        <p:nvSpPr>
          <p:cNvPr id="11267" name="内容占位符 2"/>
          <p:cNvSpPr>
            <a:spLocks noGrp="1"/>
          </p:cNvSpPr>
          <p:nvPr>
            <p:ph idx="1"/>
          </p:nvPr>
        </p:nvSpPr>
        <p:spPr>
          <a:xfrm>
            <a:off x="457200" y="1988840"/>
            <a:ext cx="7772400" cy="4114800"/>
          </a:xfrm>
        </p:spPr>
        <p:txBody>
          <a:bodyPr/>
          <a:lstStyle/>
          <a:p>
            <a:pPr>
              <a:buFontTx/>
              <a:buNone/>
            </a:pPr>
            <a:r>
              <a:rPr lang="zh-CN" altLang="en-US" sz="2800" dirty="0" smtClean="0">
                <a:latin typeface="Arial Unicode MS" pitchFamily="34" charset="-122"/>
                <a:ea typeface="Arial Unicode MS" pitchFamily="34" charset="-122"/>
                <a:cs typeface="Arial Unicode MS" pitchFamily="34" charset="-122"/>
              </a:rPr>
              <a:t>4. What are two subdivisions of the secondary market?</a:t>
            </a:r>
          </a:p>
          <a:p>
            <a:pPr>
              <a:buFontTx/>
              <a:buNone/>
            </a:pPr>
            <a:endParaRPr lang="zh-CN" altLang="en-US" sz="2800" dirty="0" smtClean="0">
              <a:latin typeface="Arial Unicode MS" pitchFamily="34" charset="-122"/>
              <a:ea typeface="Arial Unicode MS" pitchFamily="34" charset="-122"/>
              <a:cs typeface="Arial Unicode MS" pitchFamily="34" charset="-122"/>
            </a:endParaRPr>
          </a:p>
          <a:p>
            <a:pPr>
              <a:buFontTx/>
              <a:buNone/>
            </a:pPr>
            <a:r>
              <a:rPr lang="zh-CN" altLang="en-US" sz="2800" dirty="0" smtClean="0">
                <a:latin typeface="Arial Unicode MS" pitchFamily="34" charset="-122"/>
                <a:ea typeface="Arial Unicode MS" pitchFamily="34" charset="-122"/>
                <a:cs typeface="Arial Unicode MS" pitchFamily="34" charset="-122"/>
              </a:rPr>
              <a:t>   The secondary market has two subdivisions. These two subdivisions involve trading on organized exchanges, and trading “over the counter” (OTC).</a:t>
            </a:r>
          </a:p>
        </p:txBody>
      </p:sp>
    </p:spTree>
  </p:cSld>
  <p:clrMapOvr>
    <a:masterClrMapping/>
  </p:clrMapOvr>
</p:sld>
</file>

<file path=ppt/theme/theme1.xml><?xml version="1.0" encoding="utf-8"?>
<a:theme xmlns:a="http://schemas.openxmlformats.org/drawingml/2006/main" name="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主题1</Template>
  <TotalTime>6282</TotalTime>
  <Words>1839</Words>
  <Application>Microsoft Macintosh PowerPoint</Application>
  <PresentationFormat>全屏显示(4:3)</PresentationFormat>
  <Paragraphs>163</Paragraphs>
  <Slides>49</Slides>
  <Notes>4</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49</vt:i4>
      </vt:variant>
    </vt:vector>
  </HeadingPairs>
  <TitlesOfParts>
    <vt:vector size="55" baseType="lpstr">
      <vt:lpstr>Arial Unicode MS</vt:lpstr>
      <vt:lpstr>Calibri</vt:lpstr>
      <vt:lpstr>Times New Roman</vt:lpstr>
      <vt:lpstr>宋体</vt:lpstr>
      <vt:lpstr>Arial</vt:lpstr>
      <vt:lpstr>主题1</vt:lpstr>
      <vt:lpstr>Unit 5 Capital Market</vt:lpstr>
      <vt:lpstr>PowerPoint 演示文稿</vt:lpstr>
      <vt:lpstr>PowerPoint 演示文稿</vt:lpstr>
      <vt:lpstr>PowerPoint 演示文稿</vt:lpstr>
      <vt:lpstr>PowerPoint 演示文稿</vt:lpstr>
      <vt:lpstr>Skimming</vt:lpstr>
      <vt:lpstr>PowerPoint 演示文稿</vt:lpstr>
      <vt:lpstr>PowerPoint 演示文稿</vt:lpstr>
      <vt:lpstr>PowerPoint 演示文稿</vt:lpstr>
      <vt:lpstr>PowerPoint 演示文稿</vt:lpstr>
      <vt:lpstr>Scanning</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Vocabulary in Context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Text Explanation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Sherry</dc:creator>
  <cp:lastModifiedBy>Xueyang Fang</cp:lastModifiedBy>
  <cp:revision>240</cp:revision>
  <dcterms:created xsi:type="dcterms:W3CDTF">2014-08-19T08:40:02Z</dcterms:created>
  <dcterms:modified xsi:type="dcterms:W3CDTF">2019-12-19T13:05:50Z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TC010690022052</vt:lpwstr>
  </property>
</Properties>
</file>