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55"/>
  </p:notesMasterIdLst>
  <p:sldIdLst>
    <p:sldId id="257" r:id="rId2"/>
    <p:sldId id="305" r:id="rId3"/>
    <p:sldId id="258" r:id="rId4"/>
    <p:sldId id="260" r:id="rId5"/>
    <p:sldId id="310" r:id="rId6"/>
    <p:sldId id="261" r:id="rId7"/>
    <p:sldId id="265" r:id="rId8"/>
    <p:sldId id="262" r:id="rId9"/>
    <p:sldId id="263" r:id="rId10"/>
    <p:sldId id="264" r:id="rId11"/>
    <p:sldId id="311" r:id="rId12"/>
    <p:sldId id="266" r:id="rId13"/>
    <p:sldId id="267" r:id="rId14"/>
    <p:sldId id="271" r:id="rId15"/>
    <p:sldId id="268" r:id="rId16"/>
    <p:sldId id="312" r:id="rId17"/>
    <p:sldId id="272" r:id="rId18"/>
    <p:sldId id="273" r:id="rId19"/>
    <p:sldId id="274" r:id="rId20"/>
    <p:sldId id="269" r:id="rId21"/>
    <p:sldId id="270" r:id="rId22"/>
    <p:sldId id="275" r:id="rId23"/>
    <p:sldId id="276" r:id="rId24"/>
    <p:sldId id="277" r:id="rId25"/>
    <p:sldId id="314" r:id="rId26"/>
    <p:sldId id="278" r:id="rId27"/>
    <p:sldId id="315" r:id="rId28"/>
    <p:sldId id="279" r:id="rId29"/>
    <p:sldId id="317" r:id="rId30"/>
    <p:sldId id="280" r:id="rId31"/>
    <p:sldId id="281" r:id="rId32"/>
    <p:sldId id="320" r:id="rId33"/>
    <p:sldId id="319" r:id="rId34"/>
    <p:sldId id="282" r:id="rId35"/>
    <p:sldId id="321" r:id="rId36"/>
    <p:sldId id="322" r:id="rId37"/>
    <p:sldId id="283" r:id="rId38"/>
    <p:sldId id="284" r:id="rId39"/>
    <p:sldId id="285" r:id="rId40"/>
    <p:sldId id="286" r:id="rId41"/>
    <p:sldId id="326" r:id="rId42"/>
    <p:sldId id="287" r:id="rId43"/>
    <p:sldId id="325" r:id="rId44"/>
    <p:sldId id="324" r:id="rId45"/>
    <p:sldId id="288" r:id="rId46"/>
    <p:sldId id="289" r:id="rId47"/>
    <p:sldId id="290" r:id="rId48"/>
    <p:sldId id="291" r:id="rId49"/>
    <p:sldId id="316" r:id="rId50"/>
    <p:sldId id="292" r:id="rId51"/>
    <p:sldId id="293" r:id="rId52"/>
    <p:sldId id="323" r:id="rId53"/>
    <p:sldId id="294" r:id="rId5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36" autoAdjust="0"/>
    <p:restoredTop sz="84280" autoAdjust="0"/>
  </p:normalViewPr>
  <p:slideViewPr>
    <p:cSldViewPr>
      <p:cViewPr>
        <p:scale>
          <a:sx n="100" d="100"/>
          <a:sy n="100" d="100"/>
        </p:scale>
        <p:origin x="1736" y="-448"/>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notesMaster" Target="notesMasters/notesMaster1.xml"/><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98FFBC7-C741-487B-BAD4-2F51C5C6659F}" type="slidenum">
              <a:rPr lang="zh-CN" altLang="en-US"/>
              <a:pPr/>
              <a:t>‹#›</a:t>
            </a:fld>
            <a:endParaRPr lang="zh-CN" altLang="en-US"/>
          </a:p>
        </p:txBody>
      </p:sp>
    </p:spTree>
    <p:extLst>
      <p:ext uri="{BB962C8B-B14F-4D97-AF65-F5344CB8AC3E}">
        <p14:creationId xmlns:p14="http://schemas.microsoft.com/office/powerpoint/2010/main" val="4477280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kumimoji="1" lang="zh-CN" altLang="zh-CN" sz="1200" kern="1200" dirty="0" smtClean="0">
              <a:solidFill>
                <a:schemeClr val="tx1"/>
              </a:solidFill>
              <a:latin typeface="宋体" charset="-122"/>
              <a:ea typeface="宋体" charset="-122"/>
              <a:cs typeface="+mn-cs"/>
            </a:endParaRPr>
          </a:p>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6</a:t>
            </a:fld>
            <a:endParaRPr lang="zh-CN" altLang="en-US"/>
          </a:p>
        </p:txBody>
      </p:sp>
    </p:spTree>
    <p:extLst>
      <p:ext uri="{BB962C8B-B14F-4D97-AF65-F5344CB8AC3E}">
        <p14:creationId xmlns:p14="http://schemas.microsoft.com/office/powerpoint/2010/main" val="182485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8</a:t>
            </a:fld>
            <a:endParaRPr lang="zh-CN" altLang="en-US"/>
          </a:p>
        </p:txBody>
      </p:sp>
    </p:spTree>
    <p:extLst>
      <p:ext uri="{BB962C8B-B14F-4D97-AF65-F5344CB8AC3E}">
        <p14:creationId xmlns:p14="http://schemas.microsoft.com/office/powerpoint/2010/main" val="1450745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17</a:t>
            </a:fld>
            <a:endParaRPr lang="zh-CN" altLang="en-US"/>
          </a:p>
        </p:txBody>
      </p:sp>
    </p:spTree>
    <p:extLst>
      <p:ext uri="{BB962C8B-B14F-4D97-AF65-F5344CB8AC3E}">
        <p14:creationId xmlns:p14="http://schemas.microsoft.com/office/powerpoint/2010/main" val="151349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20</a:t>
            </a:fld>
            <a:endParaRPr lang="zh-CN" altLang="en-US"/>
          </a:p>
        </p:txBody>
      </p:sp>
    </p:spTree>
    <p:extLst>
      <p:ext uri="{BB962C8B-B14F-4D97-AF65-F5344CB8AC3E}">
        <p14:creationId xmlns:p14="http://schemas.microsoft.com/office/powerpoint/2010/main" val="1107097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实施</a:t>
            </a:r>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24</a:t>
            </a:fld>
            <a:endParaRPr lang="zh-CN" altLang="en-US"/>
          </a:p>
        </p:txBody>
      </p:sp>
    </p:spTree>
    <p:extLst>
      <p:ext uri="{BB962C8B-B14F-4D97-AF65-F5344CB8AC3E}">
        <p14:creationId xmlns:p14="http://schemas.microsoft.com/office/powerpoint/2010/main" val="1188911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34</a:t>
            </a:fld>
            <a:endParaRPr lang="zh-CN" altLang="en-US"/>
          </a:p>
        </p:txBody>
      </p:sp>
    </p:spTree>
    <p:extLst>
      <p:ext uri="{BB962C8B-B14F-4D97-AF65-F5344CB8AC3E}">
        <p14:creationId xmlns:p14="http://schemas.microsoft.com/office/powerpoint/2010/main" val="1841056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38</a:t>
            </a:fld>
            <a:endParaRPr lang="zh-CN" altLang="en-US"/>
          </a:p>
        </p:txBody>
      </p:sp>
    </p:spTree>
    <p:extLst>
      <p:ext uri="{BB962C8B-B14F-4D97-AF65-F5344CB8AC3E}">
        <p14:creationId xmlns:p14="http://schemas.microsoft.com/office/powerpoint/2010/main" val="1691083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39</a:t>
            </a:fld>
            <a:endParaRPr lang="zh-CN" altLang="en-US"/>
          </a:p>
        </p:txBody>
      </p:sp>
    </p:spTree>
    <p:extLst>
      <p:ext uri="{BB962C8B-B14F-4D97-AF65-F5344CB8AC3E}">
        <p14:creationId xmlns:p14="http://schemas.microsoft.com/office/powerpoint/2010/main" val="93560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42</a:t>
            </a:fld>
            <a:endParaRPr lang="zh-CN" altLang="en-US"/>
          </a:p>
        </p:txBody>
      </p:sp>
    </p:spTree>
    <p:extLst>
      <p:ext uri="{BB962C8B-B14F-4D97-AF65-F5344CB8AC3E}">
        <p14:creationId xmlns:p14="http://schemas.microsoft.com/office/powerpoint/2010/main" val="507243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5359E5CC-9384-469C-985B-10AB5BD37191}" type="slidenum">
              <a:rPr lang="zh-CN" altLang="en-US" smtClean="0"/>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6C9A11E-F8D2-410C-86E8-15C8B4D6DC89}" type="slidenum">
              <a:rPr lang="zh-CN" altLang="en-US" smtClean="0"/>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F800B68-B7B2-4185-B79D-757D2AD667C3}" type="slidenum">
              <a:rPr lang="zh-CN" altLang="en-US" smtClean="0"/>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75F972F-E5DA-423A-BCBB-BB9EC3C1E0D0}" type="slidenum">
              <a:rPr lang="zh-CN" altLang="en-US" smtClean="0"/>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49A2B96-EB37-4B8D-8760-DD7538AC9801}" type="slidenum">
              <a:rPr lang="zh-CN" altLang="en-US" smtClean="0"/>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D6637587-96F4-4440-A2F6-67EB5978611D}" type="slidenum">
              <a:rPr lang="zh-CN" altLang="en-US" smtClean="0"/>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DD3FB877-DB9C-4AD8-8E5F-5B76EA7F74F1}" type="slidenum">
              <a:rPr lang="zh-CN" altLang="en-US" smtClean="0"/>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BD162BC0-B1B0-46A3-B9DB-6B9F29EBAA4B}" type="slidenum">
              <a:rPr lang="zh-CN" altLang="en-US" smtClean="0"/>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84878994-6F9D-4E54-905B-54272DB684EC}" type="slidenum">
              <a:rPr lang="zh-CN" altLang="en-US" smtClean="0"/>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E3D50D78-EF2B-4AE1-8F3C-513D474F5680}" type="slidenum">
              <a:rPr lang="zh-CN" altLang="en-US" smtClean="0"/>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63943D66-C48C-4206-80E6-C6BB63E07D6F}" type="slidenum">
              <a:rPr lang="zh-CN" altLang="en-US" smtClean="0"/>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6B2AFF-E859-424F-AC20-DB12F9D73BE5}" type="slidenum">
              <a:rPr lang="zh-CN" altLang="en-US" smtClean="0"/>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20688"/>
            <a:ext cx="8095928" cy="1143000"/>
          </a:xfrm>
        </p:spPr>
        <p:txBody>
          <a:bodyPr/>
          <a:lstStyle/>
          <a:p>
            <a:r>
              <a:rPr lang="en-US" altLang="zh-CN" b="1" dirty="0" smtClean="0">
                <a:latin typeface="Arial Unicode MS" pitchFamily="34" charset="-122"/>
                <a:ea typeface="Arial Unicode MS" pitchFamily="34" charset="-122"/>
                <a:cs typeface="Arial Unicode MS" pitchFamily="34" charset="-122"/>
              </a:rPr>
              <a:t>Unit 14 Basics of Insurance</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pPr marL="514350" indent="-514350">
              <a:buNone/>
            </a:pPr>
            <a:r>
              <a:rPr lang="en-US" altLang="zh-CN" sz="2800" b="1" dirty="0" smtClean="0">
                <a:latin typeface="Arial Unicode MS" pitchFamily="34" charset="-122"/>
                <a:ea typeface="Arial Unicode MS" pitchFamily="34" charset="-122"/>
                <a:cs typeface="Arial Unicode MS" pitchFamily="34" charset="-122"/>
              </a:rPr>
              <a:t>Lead-in questions: </a:t>
            </a:r>
          </a:p>
          <a:p>
            <a:pPr marL="514350" indent="-514350">
              <a:buAutoNum type="arabicPeriod"/>
            </a:pPr>
            <a:r>
              <a:rPr lang="en-US" altLang="zh-CN" sz="2800" b="1" dirty="0" smtClean="0">
                <a:latin typeface="Arial Unicode MS" pitchFamily="34" charset="-122"/>
                <a:ea typeface="Arial Unicode MS" pitchFamily="34" charset="-122"/>
                <a:cs typeface="Arial Unicode MS" pitchFamily="34" charset="-122"/>
              </a:rPr>
              <a:t>Do you think it is necessary to buy insurance?</a:t>
            </a:r>
          </a:p>
          <a:p>
            <a:pPr marL="514350" indent="-514350">
              <a:buAutoNum type="arabicPeriod"/>
            </a:pPr>
            <a:r>
              <a:rPr lang="en-US" altLang="zh-CN" sz="2800" b="1" dirty="0" smtClean="0">
                <a:latin typeface="Arial Unicode MS" pitchFamily="34" charset="-122"/>
                <a:ea typeface="Arial Unicode MS" pitchFamily="34" charset="-122"/>
                <a:cs typeface="Arial Unicode MS" pitchFamily="34" charset="-122"/>
              </a:rPr>
              <a:t>What kind of people in particular should buy insurance?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a:p>
        </p:txBody>
      </p:sp>
      <p:sp>
        <p:nvSpPr>
          <p:cNvPr id="3" name="内容占位符 2"/>
          <p:cNvSpPr>
            <a:spLocks noGrp="1"/>
          </p:cNvSpPr>
          <p:nvPr>
            <p:ph idx="1"/>
          </p:nvPr>
        </p:nvSpPr>
        <p:spPr>
          <a:xfrm>
            <a:off x="76200" y="764704"/>
            <a:ext cx="7772400" cy="533129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5. Why do insurance companies seek reinsurance?</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They do so in order to protect themselves against the catastrophe of a comparatively large single loss or a large number of small losses caused by a single occurrence.</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0" y="980728"/>
            <a:ext cx="78486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6. How are the risks considered under a facultative treaty?</a:t>
            </a:r>
          </a:p>
          <a:p>
            <a:pPr>
              <a:buNone/>
            </a:pPr>
            <a:r>
              <a:rPr lang="en-US" altLang="zh-CN" sz="2800" dirty="0" smtClean="0">
                <a:latin typeface="Arial Unicode MS" pitchFamily="34" charset="-122"/>
                <a:ea typeface="Arial Unicode MS" pitchFamily="34" charset="-122"/>
                <a:cs typeface="Arial Unicode MS" pitchFamily="34" charset="-122"/>
              </a:rPr>
              <a:t>  Under a facultative treaty, risks are considered individually by both parties. </a:t>
            </a:r>
          </a:p>
          <a:p>
            <a:pPr>
              <a:buNone/>
            </a:pPr>
            <a:r>
              <a:rPr lang="en-US" altLang="zh-CN" sz="2800" dirty="0" smtClean="0">
                <a:latin typeface="Arial Unicode MS" pitchFamily="34" charset="-122"/>
                <a:ea typeface="Arial Unicode MS" pitchFamily="34" charset="-122"/>
                <a:cs typeface="Arial Unicode MS" pitchFamily="34" charset="-122"/>
              </a:rPr>
              <a:t>7. How are risks shared under a surplus line treaty?</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Under a surplus line treaty, the loss would be shared on the basis of the amount of total insurance each company carries. </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8. How much is the reinsurer obligated to pay under an excess-loss treaty?</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reinsurer is obligated to pay only when a loss exceeds a certain amount and there is a designated maximum limit of liability for the reinsurer.</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731168"/>
          </a:xfrm>
        </p:spPr>
        <p:txBody>
          <a:bodyPr>
            <a:normAutofit fontScale="90000"/>
          </a:bodyPr>
          <a:lstStyle/>
          <a:p>
            <a:r>
              <a:rPr lang="en-US" altLang="zh-CN" b="1" dirty="0" smtClean="0">
                <a:latin typeface="Arial Unicode MS" pitchFamily="34" charset="-122"/>
                <a:ea typeface="Arial Unicode MS" pitchFamily="34" charset="-122"/>
                <a:cs typeface="Arial Unicode MS" pitchFamily="34" charset="-122"/>
              </a:rPr>
              <a:t>Vocabulary in Context</a:t>
            </a:r>
            <a:endParaRPr lang="zh-CN" altLang="en-US" b="1" dirty="0">
              <a:latin typeface="Arial Unicode MS" pitchFamily="34" charset="-122"/>
              <a:ea typeface="Arial Unicode MS" pitchFamily="34" charset="-122"/>
              <a:cs typeface="Arial Unicode MS" pitchFamily="34" charset="-122"/>
            </a:endParaRPr>
          </a:p>
        </p:txBody>
      </p:sp>
      <p:sp>
        <p:nvSpPr>
          <p:cNvPr id="4" name="内容占位符 3"/>
          <p:cNvSpPr>
            <a:spLocks noGrp="1"/>
          </p:cNvSpPr>
          <p:nvPr>
            <p:ph idx="1"/>
          </p:nvPr>
        </p:nvSpPr>
        <p:spPr>
          <a:xfrm>
            <a:off x="76200" y="1700808"/>
            <a:ext cx="7772400" cy="439519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1. The insured’s premium, which is fixed at the </a:t>
            </a:r>
            <a:r>
              <a:rPr lang="en-US" altLang="zh-CN" sz="2800" i="1" dirty="0" smtClean="0">
                <a:latin typeface="Arial Unicode MS" pitchFamily="34" charset="-122"/>
                <a:ea typeface="Arial Unicode MS" pitchFamily="34" charset="-122"/>
                <a:cs typeface="Arial Unicode MS" pitchFamily="34" charset="-122"/>
              </a:rPr>
              <a:t>inception</a:t>
            </a:r>
            <a:r>
              <a:rPr lang="en-US" altLang="zh-CN" sz="2800" dirty="0" smtClean="0">
                <a:latin typeface="Arial Unicode MS" pitchFamily="34" charset="-122"/>
                <a:ea typeface="Arial Unicode MS" pitchFamily="34" charset="-122"/>
                <a:cs typeface="Arial Unicode MS" pitchFamily="34" charset="-122"/>
              </a:rPr>
              <a:t> of the contract, is received by the insurer into a fund or pool for the type of risk,</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insured’s premium, which is fixed at the </a:t>
            </a:r>
            <a:r>
              <a:rPr lang="en-US" altLang="zh-CN" sz="2800" b="1" dirty="0" smtClean="0">
                <a:solidFill>
                  <a:srgbClr val="FF0000"/>
                </a:solidFill>
                <a:latin typeface="Arial Unicode MS" pitchFamily="34" charset="-122"/>
                <a:ea typeface="Arial Unicode MS" pitchFamily="34" charset="-122"/>
                <a:cs typeface="Arial Unicode MS" pitchFamily="34" charset="-122"/>
              </a:rPr>
              <a:t>establishment</a:t>
            </a:r>
            <a:r>
              <a:rPr lang="en-US" altLang="zh-CN" sz="2800" dirty="0" smtClean="0">
                <a:latin typeface="Arial Unicode MS" pitchFamily="34" charset="-122"/>
                <a:ea typeface="Arial Unicode MS" pitchFamily="34" charset="-122"/>
                <a:cs typeface="Arial Unicode MS" pitchFamily="34" charset="-122"/>
              </a:rPr>
              <a:t> of the contract, is received by the insurer into a fund or pool for the type of risk,</a:t>
            </a:r>
            <a:endParaRPr lang="zh-CN" altLang="zh-CN"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2. For example, a timber-built house presents a different </a:t>
            </a:r>
            <a:r>
              <a:rPr lang="en-US" altLang="zh-CN" sz="2800" i="1" dirty="0" smtClean="0">
                <a:latin typeface="Arial Unicode MS" pitchFamily="34" charset="-122"/>
                <a:ea typeface="Arial Unicode MS" pitchFamily="34" charset="-122"/>
                <a:cs typeface="Arial Unicode MS" pitchFamily="34" charset="-122"/>
              </a:rPr>
              <a:t>hazard</a:t>
            </a:r>
            <a:r>
              <a:rPr lang="en-US" altLang="zh-CN" sz="2800" dirty="0" smtClean="0">
                <a:latin typeface="Arial Unicode MS" pitchFamily="34" charset="-122"/>
                <a:ea typeface="Arial Unicode MS" pitchFamily="34" charset="-122"/>
                <a:cs typeface="Arial Unicode MS" pitchFamily="34" charset="-122"/>
              </a:rPr>
              <a:t> from that of one of standard brick construction</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For example, a timber-built house presents a different </a:t>
            </a:r>
            <a:r>
              <a:rPr lang="en-US" altLang="zh-CN" sz="2800" b="1" dirty="0" smtClean="0">
                <a:solidFill>
                  <a:srgbClr val="FF0000"/>
                </a:solidFill>
                <a:latin typeface="Arial Unicode MS" pitchFamily="34" charset="-122"/>
                <a:ea typeface="Arial Unicode MS" pitchFamily="34" charset="-122"/>
                <a:cs typeface="Arial Unicode MS" pitchFamily="34" charset="-122"/>
              </a:rPr>
              <a:t>risk </a:t>
            </a:r>
            <a:r>
              <a:rPr lang="en-US" altLang="zh-CN" sz="2800" dirty="0" smtClean="0">
                <a:latin typeface="Arial Unicode MS" pitchFamily="34" charset="-122"/>
                <a:ea typeface="Arial Unicode MS" pitchFamily="34" charset="-122"/>
                <a:cs typeface="Arial Unicode MS" pitchFamily="34" charset="-122"/>
              </a:rPr>
              <a:t>from that of one of standard brick construction</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76064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3. …….someone </a:t>
            </a:r>
            <a:r>
              <a:rPr lang="en-US" altLang="zh-CN" sz="2800" i="1" dirty="0" smtClean="0">
                <a:latin typeface="Arial Unicode MS" pitchFamily="34" charset="-122"/>
                <a:ea typeface="Arial Unicode MS" pitchFamily="34" charset="-122"/>
                <a:cs typeface="Arial Unicode MS" pitchFamily="34" charset="-122"/>
              </a:rPr>
              <a:t>grossly </a:t>
            </a:r>
            <a:r>
              <a:rPr lang="en-US" altLang="zh-CN" sz="2800" dirty="0" smtClean="0">
                <a:latin typeface="Arial Unicode MS" pitchFamily="34" charset="-122"/>
                <a:ea typeface="Arial Unicode MS" pitchFamily="34" charset="-122"/>
                <a:cs typeface="Arial Unicode MS" pitchFamily="34" charset="-122"/>
              </a:rPr>
              <a:t>overweight has a higher chance of early death than a person of average weight.</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…….someone </a:t>
            </a:r>
            <a:r>
              <a:rPr lang="en-US" altLang="zh-CN" sz="2800" b="1" dirty="0" smtClean="0">
                <a:solidFill>
                  <a:srgbClr val="FF0000"/>
                </a:solidFill>
                <a:latin typeface="Arial Unicode MS" pitchFamily="34" charset="-122"/>
                <a:ea typeface="Arial Unicode MS" pitchFamily="34" charset="-122"/>
                <a:cs typeface="Arial Unicode MS" pitchFamily="34" charset="-122"/>
              </a:rPr>
              <a:t>unattractively</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overweight has a higher chance of early death than a person of average weight.</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p>
          <a:p>
            <a:pPr>
              <a:buNone/>
            </a:pP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92696"/>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4……. and </a:t>
            </a:r>
            <a:r>
              <a:rPr lang="en-US" altLang="zh-CN" sz="2800" i="1" dirty="0" smtClean="0">
                <a:latin typeface="Arial Unicode MS" pitchFamily="34" charset="-122"/>
                <a:ea typeface="Arial Unicode MS" pitchFamily="34" charset="-122"/>
                <a:cs typeface="Arial Unicode MS" pitchFamily="34" charset="-122"/>
              </a:rPr>
              <a:t>in aggregate</a:t>
            </a:r>
            <a:r>
              <a:rPr lang="en-US" altLang="zh-CN" sz="2800" dirty="0" smtClean="0">
                <a:latin typeface="Arial Unicode MS" pitchFamily="34" charset="-122"/>
                <a:ea typeface="Arial Unicode MS" pitchFamily="34" charset="-122"/>
                <a:cs typeface="Arial Unicode MS" pitchFamily="34" charset="-122"/>
              </a:rPr>
              <a:t> the contributions to the fund must be sufficient to meet the total cost of claims brought about by these factors.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 and </a:t>
            </a:r>
            <a:r>
              <a:rPr lang="en-US" altLang="zh-CN" sz="2800" b="1" dirty="0" smtClean="0">
                <a:solidFill>
                  <a:srgbClr val="FF0000"/>
                </a:solidFill>
                <a:latin typeface="Arial Unicode MS" pitchFamily="34" charset="-122"/>
                <a:ea typeface="Arial Unicode MS" pitchFamily="34" charset="-122"/>
                <a:cs typeface="Arial Unicode MS" pitchFamily="34" charset="-122"/>
              </a:rPr>
              <a:t>in total </a:t>
            </a:r>
            <a:r>
              <a:rPr lang="en-US" altLang="zh-CN" sz="2800" dirty="0" smtClean="0">
                <a:latin typeface="Arial Unicode MS" pitchFamily="34" charset="-122"/>
                <a:ea typeface="Arial Unicode MS" pitchFamily="34" charset="-122"/>
                <a:cs typeface="Arial Unicode MS" pitchFamily="34" charset="-122"/>
              </a:rPr>
              <a:t>the contributions to the fund must be sufficient to meet the total cost of claims brought about by these factors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90465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5….. there will be the costs of administering the fund, of creating reserves to ensure that </a:t>
            </a:r>
            <a:r>
              <a:rPr lang="en-US" altLang="zh-CN" sz="2800" i="1" dirty="0" smtClean="0">
                <a:latin typeface="Arial Unicode MS" pitchFamily="34" charset="-122"/>
                <a:ea typeface="Arial Unicode MS" pitchFamily="34" charset="-122"/>
                <a:cs typeface="Arial Unicode MS" pitchFamily="34" charset="-122"/>
              </a:rPr>
              <a:t>abnormally</a:t>
            </a:r>
            <a:r>
              <a:rPr lang="en-US" altLang="zh-CN" sz="2800" dirty="0" smtClean="0">
                <a:latin typeface="Arial Unicode MS" pitchFamily="34" charset="-122"/>
                <a:ea typeface="Arial Unicode MS" pitchFamily="34" charset="-122"/>
                <a:cs typeface="Arial Unicode MS" pitchFamily="34" charset="-122"/>
              </a:rPr>
              <a:t> heavy claims in future years can still be met, and an allowance for a margin of profit to the insurers in their operations.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 there will be the costs of administering the fund, of creating reserves to ensure that </a:t>
            </a:r>
            <a:r>
              <a:rPr lang="en-US" altLang="zh-CN" sz="2800" b="1" dirty="0" smtClean="0">
                <a:solidFill>
                  <a:srgbClr val="FF0000"/>
                </a:solidFill>
                <a:latin typeface="Arial Unicode MS" pitchFamily="34" charset="-122"/>
                <a:ea typeface="Arial Unicode MS" pitchFamily="34" charset="-122"/>
                <a:cs typeface="Arial Unicode MS" pitchFamily="34" charset="-122"/>
              </a:rPr>
              <a:t>unusually </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heavy claims in future years can still be met, and an allowance for a margin of profit to the insurers in their operations.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0" y="476672"/>
            <a:ext cx="7772400" cy="60920"/>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403304"/>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6. The concept requires that the insured have a “</a:t>
            </a:r>
            <a:r>
              <a:rPr lang="en-US" altLang="zh-CN" sz="2800" i="1" dirty="0" smtClean="0">
                <a:latin typeface="Arial Unicode MS" pitchFamily="34" charset="-122"/>
                <a:ea typeface="Arial Unicode MS" pitchFamily="34" charset="-122"/>
                <a:cs typeface="Arial Unicode MS" pitchFamily="34" charset="-122"/>
              </a:rPr>
              <a:t>stake</a:t>
            </a:r>
            <a:r>
              <a:rPr lang="en-US" altLang="zh-CN" sz="2800" dirty="0" smtClean="0">
                <a:latin typeface="Arial Unicode MS" pitchFamily="34" charset="-122"/>
                <a:ea typeface="Arial Unicode MS" pitchFamily="34" charset="-122"/>
                <a:cs typeface="Arial Unicode MS" pitchFamily="34" charset="-122"/>
              </a:rPr>
              <a:t>” in the loss or damage to the life or property insured.</a:t>
            </a:r>
          </a:p>
          <a:p>
            <a:pPr>
              <a:buNone/>
            </a:pPr>
            <a:r>
              <a:rPr lang="en-US" altLang="zh-CN" sz="2800" dirty="0" smtClean="0">
                <a:latin typeface="Arial Unicode MS" pitchFamily="34" charset="-122"/>
                <a:ea typeface="Arial Unicode MS" pitchFamily="34" charset="-122"/>
                <a:cs typeface="Arial Unicode MS" pitchFamily="34" charset="-122"/>
              </a:rPr>
              <a:t>   The concept requires that the insured have </a:t>
            </a:r>
            <a:r>
              <a:rPr lang="en-US" altLang="zh-CN" sz="2800" dirty="0" smtClean="0">
                <a:latin typeface="Arial Unicode MS" pitchFamily="34" charset="-122"/>
                <a:ea typeface="Arial Unicode MS" pitchFamily="34" charset="-122"/>
                <a:cs typeface="Arial Unicode MS" pitchFamily="34" charset="-122"/>
              </a:rPr>
              <a:t>a “personal </a:t>
            </a:r>
            <a:r>
              <a:rPr lang="en-US" altLang="zh-CN" sz="2800" b="1" dirty="0" smtClean="0">
                <a:solidFill>
                  <a:srgbClr val="FF0000"/>
                </a:solidFill>
                <a:latin typeface="Arial Unicode MS" pitchFamily="34" charset="-122"/>
                <a:ea typeface="Arial Unicode MS" pitchFamily="34" charset="-122"/>
                <a:cs typeface="Arial Unicode MS" pitchFamily="34" charset="-122"/>
              </a:rPr>
              <a:t>interest or involvement</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 the loss or damage to the life or property insured.</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lang="zh-CN" altLang="en-US" dirty="0"/>
          </a:p>
        </p:txBody>
      </p:sp>
      <p:sp>
        <p:nvSpPr>
          <p:cNvPr id="3" name="内容占位符 2"/>
          <p:cNvSpPr>
            <a:spLocks noGrp="1"/>
          </p:cNvSpPr>
          <p:nvPr>
            <p:ph idx="1"/>
          </p:nvPr>
        </p:nvSpPr>
        <p:spPr>
          <a:xfrm>
            <a:off x="76200" y="1484784"/>
            <a:ext cx="7772400" cy="461121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7.</a:t>
            </a:r>
            <a:r>
              <a:rPr lang="en-US" altLang="zh-CN" sz="2800" b="1" dirty="0" smtClean="0">
                <a:latin typeface="Arial Unicode MS" pitchFamily="34" charset="-122"/>
                <a:ea typeface="Arial Unicode MS" pitchFamily="34" charset="-122"/>
                <a:cs typeface="Arial Unicode MS" pitchFamily="34" charset="-122"/>
              </a:rPr>
              <a:t> </a:t>
            </a:r>
            <a:r>
              <a:rPr lang="en-US" altLang="zh-CN" sz="2800" i="1" dirty="0" smtClean="0">
                <a:latin typeface="Arial Unicode MS" pitchFamily="34" charset="-122"/>
                <a:ea typeface="Arial Unicode MS" pitchFamily="34" charset="-122"/>
                <a:cs typeface="Arial Unicode MS" pitchFamily="34" charset="-122"/>
              </a:rPr>
              <a:t>Proximate</a:t>
            </a:r>
            <a:r>
              <a:rPr lang="en-US" altLang="zh-CN" sz="2800" dirty="0" smtClean="0">
                <a:latin typeface="Arial Unicode MS" pitchFamily="34" charset="-122"/>
                <a:ea typeface="Arial Unicode MS" pitchFamily="34" charset="-122"/>
                <a:cs typeface="Arial Unicode MS" pitchFamily="34" charset="-122"/>
              </a:rPr>
              <a:t> cause.  The cause of loss (the peril) must be covered under the insuring agreement of the policy, and the dominant cause must not be excluded.</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r>
              <a:rPr lang="en-US" altLang="zh-CN" sz="2800" b="1" dirty="0" smtClean="0">
                <a:solidFill>
                  <a:srgbClr val="FF0000"/>
                </a:solidFill>
                <a:latin typeface="Arial Unicode MS" pitchFamily="34" charset="-122"/>
                <a:ea typeface="Arial Unicode MS" pitchFamily="34" charset="-122"/>
                <a:cs typeface="Arial Unicode MS" pitchFamily="34" charset="-122"/>
              </a:rPr>
              <a:t>Immediate</a:t>
            </a:r>
            <a:r>
              <a:rPr lang="en-US" altLang="zh-CN" sz="2800" dirty="0" smtClean="0">
                <a:latin typeface="Arial Unicode MS" pitchFamily="34" charset="-122"/>
                <a:ea typeface="Arial Unicode MS" pitchFamily="34" charset="-122"/>
                <a:cs typeface="Arial Unicode MS" pitchFamily="34" charset="-122"/>
              </a:rPr>
              <a:t> cause.  The cause of loss (the peril) must be covered under the insuring agreement of the policy, and the dominant cause must not be excluded.</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smtClean="0">
                <a:latin typeface="Arial Unicode MS" pitchFamily="34" charset="-122"/>
                <a:ea typeface="Arial Unicode MS" pitchFamily="34" charset="-122"/>
                <a:cs typeface="Arial Unicode MS" pitchFamily="34" charset="-122"/>
              </a:rPr>
              <a:t>Cues</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for the case discussion</a:t>
            </a:r>
          </a:p>
          <a:p>
            <a:pPr marL="514350" indent="-514350">
              <a:buAutoNum type="arabicPeriod"/>
            </a:pPr>
            <a:r>
              <a:rPr lang="en-US" altLang="zh-CN" sz="2800" dirty="0" smtClean="0">
                <a:latin typeface="Arial Unicode MS" pitchFamily="34" charset="-122"/>
                <a:ea typeface="Arial Unicode MS" pitchFamily="34" charset="-122"/>
                <a:cs typeface="Arial Unicode MS" pitchFamily="34" charset="-122"/>
              </a:rPr>
              <a:t>- buy insurance</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 save money</a:t>
            </a:r>
            <a:r>
              <a:rPr lang="en-US" altLang="zh-CN" dirty="0" smtClean="0">
                <a:latin typeface="Arial Unicode MS" pitchFamily="34" charset="-122"/>
                <a:ea typeface="Arial Unicode MS" pitchFamily="34" charset="-122"/>
                <a:cs typeface="Arial Unicode MS" pitchFamily="34" charset="-122"/>
              </a:rPr>
              <a:t/>
            </a:r>
            <a:br>
              <a:rPr lang="en-US" altLang="zh-CN" dirty="0" smtClean="0">
                <a:latin typeface="Arial Unicode MS" pitchFamily="34" charset="-122"/>
                <a:ea typeface="Arial Unicode MS" pitchFamily="34" charset="-122"/>
                <a:cs typeface="Arial Unicode MS" pitchFamily="34" charset="-122"/>
              </a:rPr>
            </a:b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764704"/>
            <a:ext cx="7772400" cy="5403304"/>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8. For example, the insurer may sue those </a:t>
            </a:r>
            <a:r>
              <a:rPr lang="en-US" altLang="zh-CN" sz="2800" i="1" dirty="0" smtClean="0">
                <a:latin typeface="Arial Unicode MS" pitchFamily="34" charset="-122"/>
                <a:ea typeface="Arial Unicode MS" pitchFamily="34" charset="-122"/>
                <a:cs typeface="Arial Unicode MS" pitchFamily="34" charset="-122"/>
              </a:rPr>
              <a:t>liable </a:t>
            </a:r>
            <a:r>
              <a:rPr lang="en-US" altLang="zh-CN" sz="2800" dirty="0" smtClean="0">
                <a:latin typeface="Arial Unicode MS" pitchFamily="34" charset="-122"/>
                <a:ea typeface="Arial Unicode MS" pitchFamily="34" charset="-122"/>
                <a:cs typeface="Arial Unicode MS" pitchFamily="34" charset="-122"/>
              </a:rPr>
              <a:t>for the insured’s loss.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For example, the insurer may sue those </a:t>
            </a:r>
            <a:r>
              <a:rPr lang="en-US" altLang="zh-CN" sz="2800" b="1" dirty="0" smtClean="0">
                <a:solidFill>
                  <a:srgbClr val="FF0000"/>
                </a:solidFill>
                <a:latin typeface="Arial Unicode MS" pitchFamily="34" charset="-122"/>
                <a:ea typeface="Arial Unicode MS" pitchFamily="34" charset="-122"/>
                <a:cs typeface="Arial Unicode MS" pitchFamily="34" charset="-122"/>
              </a:rPr>
              <a:t>responsible </a:t>
            </a:r>
            <a:r>
              <a:rPr lang="en-US" altLang="zh-CN" sz="2800" i="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for the insured’s loss.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9 …….while the company </a:t>
            </a:r>
            <a:r>
              <a:rPr lang="en-US" altLang="zh-CN" sz="2800" i="1" dirty="0" smtClean="0">
                <a:latin typeface="Arial Unicode MS" pitchFamily="34" charset="-122"/>
                <a:ea typeface="Arial Unicode MS" pitchFamily="34" charset="-122"/>
                <a:cs typeface="Arial Unicode MS" pitchFamily="34" charset="-122"/>
              </a:rPr>
              <a:t>assuming </a:t>
            </a:r>
            <a:r>
              <a:rPr lang="en-US" altLang="zh-CN" sz="2800" dirty="0" smtClean="0">
                <a:latin typeface="Arial Unicode MS" pitchFamily="34" charset="-122"/>
                <a:ea typeface="Arial Unicode MS" pitchFamily="34" charset="-122"/>
                <a:cs typeface="Arial Unicode MS" pitchFamily="34" charset="-122"/>
              </a:rPr>
              <a:t>part of the risk is known simply as the reinsurer.</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…….while the company </a:t>
            </a:r>
            <a:r>
              <a:rPr lang="en-US" altLang="zh-CN" sz="2800" b="1" dirty="0" smtClean="0">
                <a:solidFill>
                  <a:srgbClr val="FF0000"/>
                </a:solidFill>
                <a:latin typeface="Arial Unicode MS" pitchFamily="34" charset="-122"/>
                <a:ea typeface="Arial Unicode MS" pitchFamily="34" charset="-122"/>
                <a:cs typeface="Arial Unicode MS" pitchFamily="34" charset="-122"/>
              </a:rPr>
              <a:t>undertaking </a:t>
            </a:r>
            <a:r>
              <a:rPr lang="en-US" altLang="zh-CN" sz="2800" dirty="0" smtClean="0">
                <a:latin typeface="Arial Unicode MS" pitchFamily="34" charset="-122"/>
                <a:ea typeface="Arial Unicode MS" pitchFamily="34" charset="-122"/>
                <a:cs typeface="Arial Unicode MS" pitchFamily="34" charset="-122"/>
              </a:rPr>
              <a:t>part of the risk is known simply as the reinsurer.</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normAutofit lnSpcReduction="10000"/>
          </a:bodyPr>
          <a:lstStyle/>
          <a:p>
            <a:pPr>
              <a:buNone/>
            </a:pPr>
            <a:r>
              <a:rPr lang="en-US" altLang="zh-CN" sz="2800" dirty="0" smtClean="0"/>
              <a:t>10</a:t>
            </a:r>
            <a:r>
              <a:rPr lang="en-US" altLang="zh-CN" sz="2800" dirty="0" smtClean="0">
                <a:latin typeface="Arial Unicode MS" pitchFamily="34" charset="-122"/>
                <a:ea typeface="Arial Unicode MS" pitchFamily="34" charset="-122"/>
                <a:cs typeface="Arial Unicode MS" pitchFamily="34" charset="-122"/>
              </a:rPr>
              <a:t>. Normally, the amount the reinsurer </a:t>
            </a:r>
            <a:r>
              <a:rPr lang="en-US" altLang="zh-CN" sz="2800" i="1" dirty="0" smtClean="0">
                <a:latin typeface="Arial Unicode MS" pitchFamily="34" charset="-122"/>
                <a:ea typeface="Arial Unicode MS" pitchFamily="34" charset="-122"/>
                <a:cs typeface="Arial Unicode MS" pitchFamily="34" charset="-122"/>
              </a:rPr>
              <a:t>is obligated to </a:t>
            </a:r>
            <a:r>
              <a:rPr lang="en-US" altLang="zh-CN" sz="2800" dirty="0" smtClean="0">
                <a:latin typeface="Arial Unicode MS" pitchFamily="34" charset="-122"/>
                <a:ea typeface="Arial Unicode MS" pitchFamily="34" charset="-122"/>
                <a:cs typeface="Arial Unicode MS" pitchFamily="34" charset="-122"/>
              </a:rPr>
              <a:t>accept is referred to as a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number of “lines” and is expressed as some multiple of the retention.</a:t>
            </a:r>
          </a:p>
          <a:p>
            <a:pPr>
              <a:buNone/>
            </a:pPr>
            <a:r>
              <a:rPr lang="en-US" altLang="zh-CN" sz="2800" dirty="0" smtClean="0">
                <a:latin typeface="Arial Unicode MS" pitchFamily="34" charset="-122"/>
                <a:ea typeface="Arial Unicode MS" pitchFamily="34" charset="-122"/>
                <a:cs typeface="Arial Unicode MS" pitchFamily="34" charset="-122"/>
              </a:rPr>
              <a:t>    Normally, the amount the reinsurer </a:t>
            </a:r>
            <a:r>
              <a:rPr lang="en-US" altLang="zh-CN" sz="2800" i="1" dirty="0" smtClean="0">
                <a:latin typeface="Arial Unicode MS" pitchFamily="34" charset="-122"/>
                <a:ea typeface="Arial Unicode MS" pitchFamily="34" charset="-122"/>
                <a:cs typeface="Arial Unicode MS" pitchFamily="34" charset="-122"/>
              </a:rPr>
              <a:t> </a:t>
            </a:r>
            <a:r>
              <a:rPr lang="en-US" altLang="zh-CN" sz="2800" b="1" dirty="0" smtClean="0">
                <a:solidFill>
                  <a:srgbClr val="FF0000"/>
                </a:solidFill>
                <a:latin typeface="Arial Unicode MS" pitchFamily="34" charset="-122"/>
                <a:ea typeface="Arial Unicode MS" pitchFamily="34" charset="-122"/>
                <a:cs typeface="Arial Unicode MS" pitchFamily="34" charset="-122"/>
              </a:rPr>
              <a:t>is compelled legally</a:t>
            </a:r>
            <a:r>
              <a:rPr lang="en-US" altLang="zh-CN" sz="2800" i="1" dirty="0" smtClean="0">
                <a:latin typeface="Arial Unicode MS" pitchFamily="34" charset="-122"/>
                <a:ea typeface="Arial Unicode MS" pitchFamily="34" charset="-122"/>
                <a:cs typeface="Arial Unicode MS" pitchFamily="34" charset="-122"/>
              </a:rPr>
              <a:t> to </a:t>
            </a:r>
            <a:r>
              <a:rPr lang="en-US" altLang="zh-CN" sz="2800" dirty="0" smtClean="0">
                <a:latin typeface="Arial Unicode MS" pitchFamily="34" charset="-122"/>
                <a:ea typeface="Arial Unicode MS" pitchFamily="34" charset="-122"/>
                <a:cs typeface="Arial Unicode MS" pitchFamily="34" charset="-122"/>
              </a:rPr>
              <a:t>accept is referred to as a number of “lines” and is expressed as some multiple of the retention.</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p>
          <a:p>
            <a:pPr>
              <a:buNone/>
            </a:pPr>
            <a:r>
              <a:rPr lang="en-US" altLang="zh-CN" dirty="0" smtClean="0"/>
              <a:t> </a:t>
            </a:r>
            <a:endParaRPr lang="zh-CN" altLang="en-US" dirty="0" smtClean="0"/>
          </a:p>
          <a:p>
            <a:pPr>
              <a:buNone/>
            </a:pP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04664"/>
            <a:ext cx="7772400" cy="1143000"/>
          </a:xfrm>
        </p:spPr>
        <p:txBody>
          <a:bodyPr/>
          <a:lstStyle/>
          <a:p>
            <a:r>
              <a:rPr lang="en-US" altLang="zh-CN" b="1" dirty="0" smtClean="0">
                <a:latin typeface="Arial Unicode MS" pitchFamily="34" charset="-122"/>
                <a:ea typeface="Arial Unicode MS" pitchFamily="34" charset="-122"/>
                <a:cs typeface="Arial Unicode MS" pitchFamily="34" charset="-122"/>
              </a:rPr>
              <a:t>Text Explanation</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251520" y="1700808"/>
            <a:ext cx="7520880" cy="4539208"/>
          </a:xfrm>
        </p:spPr>
        <p:txBody>
          <a:bodyPr>
            <a:normAutofit fontScale="55000" lnSpcReduction="20000"/>
          </a:bodyPr>
          <a:lstStyle/>
          <a:p>
            <a:pPr marL="514350" indent="-514350">
              <a:buNone/>
            </a:pPr>
            <a:r>
              <a:rPr lang="en-US" altLang="zh-CN" sz="5100" b="1" dirty="0" smtClean="0">
                <a:latin typeface="Arial Unicode MS" pitchFamily="34" charset="-122"/>
                <a:ea typeface="Arial Unicode MS" pitchFamily="34" charset="-122"/>
                <a:cs typeface="Arial Unicode MS" pitchFamily="34" charset="-122"/>
              </a:rPr>
              <a:t>Paragraph</a:t>
            </a:r>
            <a:r>
              <a:rPr lang="zh-CN" altLang="en-US" sz="5100" b="1" dirty="0" smtClean="0">
                <a:latin typeface="Arial Unicode MS" pitchFamily="34" charset="-122"/>
                <a:ea typeface="Arial Unicode MS" pitchFamily="34" charset="-122"/>
                <a:cs typeface="Arial Unicode MS" pitchFamily="34" charset="-122"/>
              </a:rPr>
              <a:t> </a:t>
            </a:r>
            <a:r>
              <a:rPr lang="en-US" altLang="zh-CN" sz="5100" b="1" dirty="0" smtClean="0">
                <a:latin typeface="Arial Unicode MS" pitchFamily="34" charset="-122"/>
                <a:ea typeface="Arial Unicode MS" pitchFamily="34" charset="-122"/>
                <a:cs typeface="Arial Unicode MS" pitchFamily="34" charset="-122"/>
              </a:rPr>
              <a:t>1 &amp; 2</a:t>
            </a:r>
          </a:p>
          <a:p>
            <a:pPr marL="514350" indent="-514350">
              <a:buNone/>
            </a:pPr>
            <a:r>
              <a:rPr lang="en-US" altLang="zh-CN" sz="5100" dirty="0" smtClean="0"/>
              <a:t>   </a:t>
            </a:r>
            <a:r>
              <a:rPr lang="en-US" altLang="zh-CN" sz="5100" dirty="0" smtClean="0">
                <a:latin typeface="Arial Unicode MS" pitchFamily="34" charset="-122"/>
                <a:ea typeface="Arial Unicode MS" pitchFamily="34" charset="-122"/>
                <a:cs typeface="Arial Unicode MS" pitchFamily="34" charset="-122"/>
              </a:rPr>
              <a:t>Without insurance, there would be a great deal of uncertainty experienced by an individual or an enterprise, not only as to whether a loss would occur, but also as to what size it would be if it did occur. </a:t>
            </a:r>
          </a:p>
          <a:p>
            <a:pPr marL="514350" indent="-514350">
              <a:buNone/>
            </a:pPr>
            <a:r>
              <a:rPr lang="en-US" altLang="zh-CN" sz="5100" dirty="0" smtClean="0">
                <a:latin typeface="Arial Unicode MS" pitchFamily="34" charset="-122"/>
                <a:ea typeface="Arial Unicode MS" pitchFamily="34" charset="-122"/>
                <a:cs typeface="Arial Unicode MS" pitchFamily="34" charset="-122"/>
              </a:rPr>
              <a:t>     </a:t>
            </a:r>
            <a:r>
              <a:rPr lang="zh-CN" altLang="en-US" sz="5100" dirty="0" smtClean="0">
                <a:latin typeface="Arial Unicode MS" pitchFamily="34" charset="-122"/>
                <a:ea typeface="Arial Unicode MS" pitchFamily="34" charset="-122"/>
                <a:cs typeface="Arial Unicode MS" pitchFamily="34" charset="-122"/>
              </a:rPr>
              <a:t>如果没有保险，企业和个人可能就会遭遇很多不确定的情况。这种不确定的情况不单单是一旦事情发生是否会招致损失，还有是一旦发生损失，损失会有多大。</a:t>
            </a:r>
            <a:endParaRPr lang="zh-CN" altLang="zh-CN" sz="5100" dirty="0" smtClean="0">
              <a:latin typeface="Arial Unicode MS" pitchFamily="34" charset="-122"/>
              <a:ea typeface="Arial Unicode MS" pitchFamily="34" charset="-122"/>
              <a:cs typeface="Arial Unicode MS" pitchFamily="34" charset="-122"/>
            </a:endParaRPr>
          </a:p>
          <a:p>
            <a:pPr marL="514350" indent="-514350">
              <a:buNone/>
            </a:pPr>
            <a:endParaRPr lang="en-US" altLang="zh-CN" b="1" dirty="0" smtClean="0">
              <a:latin typeface="Arial Unicode MS" pitchFamily="34" charset="-122"/>
              <a:ea typeface="Arial Unicode MS" pitchFamily="34" charset="-122"/>
              <a:cs typeface="Arial Unicode MS" pitchFamily="34" charset="-122"/>
            </a:endParaRPr>
          </a:p>
          <a:p>
            <a:pPr marL="514350" indent="-514350">
              <a:buNone/>
            </a:pPr>
            <a:endParaRPr lang="en-US" altLang="zh-CN" b="1" dirty="0" smtClean="0">
              <a:latin typeface="Arial Unicode MS" pitchFamily="34" charset="-122"/>
              <a:ea typeface="Arial Unicode MS" pitchFamily="34" charset="-122"/>
              <a:cs typeface="Arial Unicode MS" pitchFamily="34" charset="-122"/>
            </a:endParaRPr>
          </a:p>
          <a:p>
            <a:pPr marL="514350" indent="-514350">
              <a:buNone/>
            </a:pPr>
            <a:r>
              <a:rPr lang="zh-CN" altLang="en-US" dirty="0" smtClean="0"/>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normAutofit lnSpcReduction="10000"/>
          </a:bodyPr>
          <a:lstStyle/>
          <a:p>
            <a:pPr>
              <a:buNone/>
            </a:pPr>
            <a:r>
              <a:rPr lang="en-US" altLang="zh-CN" sz="2800" b="1" dirty="0" smtClean="0">
                <a:latin typeface="Arial Unicode MS" pitchFamily="34" charset="-122"/>
                <a:ea typeface="Arial Unicode MS" pitchFamily="34" charset="-122"/>
                <a:cs typeface="Arial Unicode MS" pitchFamily="34" charset="-122"/>
              </a:rPr>
              <a:t>Paragraph</a:t>
            </a:r>
            <a:r>
              <a:rPr lang="zh-CN" altLang="en-US" sz="2800" b="1" dirty="0" smtClean="0">
                <a:latin typeface="Arial Unicode MS" pitchFamily="34" charset="-122"/>
                <a:ea typeface="Arial Unicode MS" pitchFamily="34" charset="-122"/>
                <a:cs typeface="Arial Unicode MS" pitchFamily="34" charset="-122"/>
              </a:rPr>
              <a:t> </a:t>
            </a:r>
            <a:r>
              <a:rPr lang="en-US" altLang="zh-CN" sz="2800" b="1" dirty="0" smtClean="0">
                <a:latin typeface="Arial Unicode MS" pitchFamily="34" charset="-122"/>
                <a:ea typeface="Arial Unicode MS" pitchFamily="34" charset="-122"/>
                <a:cs typeface="Arial Unicode MS" pitchFamily="34" charset="-122"/>
              </a:rPr>
              <a:t>3</a:t>
            </a:r>
          </a:p>
          <a:p>
            <a:pPr>
              <a:buNone/>
            </a:pPr>
            <a:r>
              <a:rPr lang="en-US" altLang="zh-CN" sz="2800" dirty="0" smtClean="0">
                <a:latin typeface="Arial Unicode MS" pitchFamily="34" charset="-122"/>
                <a:ea typeface="Arial Unicode MS" pitchFamily="34" charset="-122"/>
                <a:cs typeface="Arial Unicode MS" pitchFamily="34" charset="-122"/>
              </a:rPr>
              <a:t>inception------the establishment or starting point of an institution or activity</a:t>
            </a:r>
          </a:p>
          <a:p>
            <a:pPr>
              <a:buNone/>
            </a:pPr>
            <a:r>
              <a:rPr lang="en-US" altLang="zh-CN" sz="2800" dirty="0" smtClean="0">
                <a:latin typeface="Arial Unicode MS" pitchFamily="34" charset="-122"/>
                <a:ea typeface="Arial Unicode MS" pitchFamily="34" charset="-122"/>
                <a:cs typeface="Arial Unicode MS" pitchFamily="34" charset="-122"/>
              </a:rPr>
              <a:t>e.g. Since its inception, the IMF has relied primarily on its lending activities to fund its administrative expenses.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自从国际货币基金组织成立以来，它主要是依靠其借贷业务来为其行政费用提供资金。</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She has been on the board since its inception two years ago.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自从两年前开业以来她就是董事会的成员了。</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251520" y="764704"/>
            <a:ext cx="7592888" cy="5832648"/>
          </a:xfrm>
        </p:spPr>
        <p:txBody>
          <a:bodyPr>
            <a:normAutofit fontScale="92500" lnSpcReduction="20000"/>
          </a:bodyPr>
          <a:lstStyle/>
          <a:p>
            <a:pPr>
              <a:buNone/>
            </a:pPr>
            <a:r>
              <a:rPr lang="en-US" altLang="zh-CN" sz="3000" dirty="0" smtClean="0">
                <a:latin typeface="Arial Unicode MS" pitchFamily="34" charset="-122"/>
                <a:ea typeface="Arial Unicode MS" pitchFamily="34" charset="-122"/>
                <a:cs typeface="Arial Unicode MS" pitchFamily="34" charset="-122"/>
              </a:rPr>
              <a:t>incur------become subject to something (unwelcome or unpleasant) as a result of one’s own behavior or actions</a:t>
            </a:r>
          </a:p>
          <a:p>
            <a:pPr>
              <a:buNone/>
            </a:pPr>
            <a:r>
              <a:rPr lang="en-US" altLang="zh-CN" sz="3000" dirty="0" smtClean="0">
                <a:latin typeface="Arial Unicode MS" pitchFamily="34" charset="-122"/>
                <a:ea typeface="Arial Unicode MS" pitchFamily="34" charset="-122"/>
                <a:cs typeface="Arial Unicode MS" pitchFamily="34" charset="-122"/>
              </a:rPr>
              <a:t>e.g. In the early stages of a business, it is common to incur losses. In the first couple of years, a business can lose money as it gradually implements a business plan and puts together a strategy to eventually become profitable.</a:t>
            </a:r>
          </a:p>
          <a:p>
            <a:pPr>
              <a:buNone/>
            </a:pPr>
            <a:r>
              <a:rPr lang="zh-CN" altLang="en-US" sz="3000" dirty="0" smtClean="0">
                <a:latin typeface="Arial Unicode MS" pitchFamily="34" charset="-122"/>
                <a:ea typeface="Arial Unicode MS" pitchFamily="34" charset="-122"/>
                <a:cs typeface="Arial Unicode MS" pitchFamily="34" charset="-122"/>
              </a:rPr>
              <a:t>    </a:t>
            </a:r>
            <a:r>
              <a:rPr lang="zh-CN" altLang="en-US" sz="3000" dirty="0" smtClean="0">
                <a:latin typeface="Arial Unicode MS" pitchFamily="34" charset="-122"/>
                <a:ea typeface="Arial Unicode MS" pitchFamily="34" charset="-122"/>
                <a:cs typeface="Arial Unicode MS" pitchFamily="34" charset="-122"/>
              </a:rPr>
              <a:t>在一家企业开业</a:t>
            </a:r>
            <a:r>
              <a:rPr lang="zh-CN" altLang="en-US" sz="3000" dirty="0" smtClean="0">
                <a:latin typeface="Arial Unicode MS" pitchFamily="34" charset="-122"/>
                <a:ea typeface="Arial Unicode MS" pitchFamily="34" charset="-122"/>
                <a:cs typeface="Arial Unicode MS" pitchFamily="34" charset="-122"/>
              </a:rPr>
              <a:t>之初遭受损失是常事。在创业最初几年</a:t>
            </a:r>
            <a:r>
              <a:rPr lang="zh-CN" altLang="en-US" sz="3000" dirty="0">
                <a:latin typeface="Arial Unicode MS" pitchFamily="34" charset="-122"/>
                <a:ea typeface="Arial Unicode MS" pitchFamily="34" charset="-122"/>
                <a:cs typeface="Arial Unicode MS" pitchFamily="34" charset="-122"/>
              </a:rPr>
              <a:t>，</a:t>
            </a:r>
            <a:r>
              <a:rPr lang="zh-CN" altLang="en-US" sz="3000" dirty="0" smtClean="0">
                <a:latin typeface="Arial Unicode MS" pitchFamily="34" charset="-122"/>
                <a:ea typeface="Arial Unicode MS" pitchFamily="34" charset="-122"/>
                <a:cs typeface="Arial Unicode MS" pitchFamily="34" charset="-122"/>
              </a:rPr>
              <a:t>企业可能</a:t>
            </a:r>
            <a:r>
              <a:rPr lang="zh-CN" altLang="en-US" sz="3000" dirty="0">
                <a:latin typeface="Arial Unicode MS" pitchFamily="34" charset="-122"/>
                <a:ea typeface="Arial Unicode MS" pitchFamily="34" charset="-122"/>
                <a:cs typeface="Arial Unicode MS" pitchFamily="34" charset="-122"/>
              </a:rPr>
              <a:t>会</a:t>
            </a:r>
            <a:r>
              <a:rPr lang="zh-CN" altLang="en-US" sz="3000" dirty="0" smtClean="0">
                <a:latin typeface="Arial Unicode MS" pitchFamily="34" charset="-122"/>
                <a:ea typeface="Arial Unicode MS" pitchFamily="34" charset="-122"/>
                <a:cs typeface="Arial Unicode MS" pitchFamily="34" charset="-122"/>
              </a:rPr>
              <a:t>输钱，但公司逐渐</a:t>
            </a:r>
            <a:r>
              <a:rPr lang="zh-CN" altLang="en-US" sz="3000" dirty="0" smtClean="0">
                <a:latin typeface="Arial Unicode MS" pitchFamily="34" charset="-122"/>
                <a:ea typeface="Arial Unicode MS" pitchFamily="34" charset="-122"/>
                <a:cs typeface="Arial Unicode MS" pitchFamily="34" charset="-122"/>
              </a:rPr>
              <a:t>执行商业</a:t>
            </a:r>
            <a:r>
              <a:rPr lang="zh-CN" altLang="en-US" sz="3000" dirty="0" smtClean="0">
                <a:latin typeface="Arial Unicode MS" pitchFamily="34" charset="-122"/>
                <a:ea typeface="Arial Unicode MS" pitchFamily="34" charset="-122"/>
                <a:cs typeface="Arial Unicode MS" pitchFamily="34" charset="-122"/>
              </a:rPr>
              <a:t>计划，</a:t>
            </a:r>
            <a:r>
              <a:rPr lang="zh-CN" altLang="en-US" sz="3000" dirty="0" smtClean="0">
                <a:latin typeface="Arial Unicode MS" pitchFamily="34" charset="-122"/>
                <a:ea typeface="Arial Unicode MS" pitchFamily="34" charset="-122"/>
                <a:cs typeface="Arial Unicode MS" pitchFamily="34" charset="-122"/>
              </a:rPr>
              <a:t>实施公司战略，最终实现盈利。 </a:t>
            </a:r>
            <a:r>
              <a:rPr lang="en-US" altLang="zh-CN" sz="2800" dirty="0" smtClean="0"/>
              <a:t/>
            </a:r>
            <a:br>
              <a:rPr lang="en-US" altLang="zh-CN" sz="2800" dirty="0" smtClean="0"/>
            </a:br>
            <a:r>
              <a:rPr lang="en-US" altLang="zh-CN" sz="2800" dirty="0" smtClean="0"/>
              <a:t/>
            </a:r>
            <a:br>
              <a:rPr lang="en-US" altLang="zh-CN" sz="2800" dirty="0" smtClean="0"/>
            </a:b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b="1"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dirty="0" smtClean="0"/>
              <a:t>  </a:t>
            </a:r>
            <a:r>
              <a:rPr lang="en-US" altLang="zh-CN" sz="2800" dirty="0" smtClean="0">
                <a:latin typeface="Arial Unicode MS" pitchFamily="34" charset="-122"/>
                <a:ea typeface="Arial Unicode MS" pitchFamily="34" charset="-122"/>
                <a:cs typeface="Arial Unicode MS" pitchFamily="34" charset="-122"/>
              </a:rPr>
              <a:t>Any out - of - pocket expenses incurred on the firm’ s business will be reimbursed.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因为公司业务关系而产生的费用都可以报销。</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0" y="1052736"/>
            <a:ext cx="7772400" cy="5187280"/>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4 &amp; 5</a:t>
            </a:r>
          </a:p>
          <a:p>
            <a:pPr>
              <a:buNone/>
            </a:pPr>
            <a:r>
              <a:rPr lang="en-US" altLang="zh-CN" sz="2800" dirty="0" smtClean="0">
                <a:latin typeface="Arial Unicode MS" pitchFamily="34" charset="-122"/>
                <a:ea typeface="Arial Unicode MS" pitchFamily="34" charset="-122"/>
                <a:cs typeface="Arial Unicode MS" pitchFamily="34" charset="-122"/>
              </a:rPr>
              <a:t>hazard------ a danger or risk; chance or probability </a:t>
            </a:r>
          </a:p>
          <a:p>
            <a:pPr>
              <a:buNone/>
            </a:pPr>
            <a:r>
              <a:rPr lang="en-US" altLang="zh-CN" sz="2800" dirty="0" smtClean="0">
                <a:latin typeface="Arial Unicode MS" pitchFamily="34" charset="-122"/>
                <a:ea typeface="Arial Unicode MS" pitchFamily="34" charset="-122"/>
                <a:cs typeface="Arial Unicode MS" pitchFamily="34" charset="-122"/>
              </a:rPr>
              <a:t>e.g. Poverty leads to slums, which are an eyesore and a health hazard. </a:t>
            </a:r>
            <a:r>
              <a:rPr lang="zh-CN" altLang="en-US" sz="2800" dirty="0" smtClean="0">
                <a:latin typeface="Arial Unicode MS" pitchFamily="34" charset="-122"/>
                <a:ea typeface="Arial Unicode MS" pitchFamily="34" charset="-122"/>
                <a:cs typeface="Arial Unicode MS" pitchFamily="34" charset="-122"/>
              </a:rPr>
              <a:t>贫困产生了贫民窟。 贫民窟不仅有碍观瞻</a:t>
            </a:r>
            <a:r>
              <a:rPr lang="en-US" altLang="zh-CN" sz="2800" dirty="0" smtClean="0">
                <a:latin typeface="Arial Unicode MS" pitchFamily="34" charset="-122"/>
                <a:ea typeface="Arial Unicode MS" pitchFamily="34" charset="-122"/>
                <a:cs typeface="Arial Unicode MS" pitchFamily="34" charset="-122"/>
              </a:rPr>
              <a:t>,</a:t>
            </a:r>
            <a:r>
              <a:rPr lang="zh-CN" altLang="en-US" sz="2800" dirty="0" smtClean="0">
                <a:latin typeface="Arial Unicode MS" pitchFamily="34" charset="-122"/>
                <a:ea typeface="Arial Unicode MS" pitchFamily="34" charset="-122"/>
                <a:cs typeface="Arial Unicode MS" pitchFamily="34" charset="-122"/>
              </a:rPr>
              <a:t>而且还是影响健康的隐患。</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result depends on mere hazard.</a:t>
            </a:r>
          </a:p>
          <a:p>
            <a:pPr>
              <a:buNone/>
            </a:pPr>
            <a:r>
              <a:rPr lang="zh-CN" altLang="en-US" sz="2800" dirty="0" smtClean="0">
                <a:latin typeface="Arial Unicode MS" pitchFamily="34" charset="-122"/>
                <a:ea typeface="Arial Unicode MS" pitchFamily="34" charset="-122"/>
                <a:cs typeface="Arial Unicode MS" pitchFamily="34" charset="-122"/>
              </a:rPr>
              <a:t>   结果如何全靠运气。</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a:buNone/>
            </a:pPr>
            <a:r>
              <a:rPr lang="en-US" altLang="zh-CN" dirty="0" smtClean="0">
                <a:latin typeface="Arial Unicode MS" pitchFamily="34" charset="-122"/>
                <a:ea typeface="Arial Unicode MS" pitchFamily="34" charset="-122"/>
                <a:cs typeface="Arial Unicode MS" pitchFamily="34" charset="-122"/>
              </a:rPr>
              <a:t>Adj. hazardous------dangerous</a:t>
            </a:r>
          </a:p>
          <a:p>
            <a:pPr>
              <a:buNone/>
            </a:pPr>
            <a:r>
              <a:rPr lang="en-US" altLang="zh-CN" dirty="0" smtClean="0">
                <a:latin typeface="Arial Unicode MS" pitchFamily="34" charset="-122"/>
                <a:ea typeface="Arial Unicode MS" pitchFamily="34" charset="-122"/>
                <a:cs typeface="Arial Unicode MS" pitchFamily="34" charset="-122"/>
              </a:rPr>
              <a:t>e.g. It is an offence to carry hazardous material onto a plane. </a:t>
            </a:r>
            <a:endParaRPr lang="en-US" altLang="zh-CN" u="sng"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携带危险品上飞机是犯法的。</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6</a:t>
            </a:r>
          </a:p>
          <a:p>
            <a:pPr>
              <a:buNone/>
            </a:pPr>
            <a:r>
              <a:rPr lang="en-US" altLang="zh-CN" sz="2800" dirty="0" smtClean="0">
                <a:latin typeface="Arial Unicode MS" pitchFamily="34" charset="-122"/>
                <a:ea typeface="Arial Unicode MS" pitchFamily="34" charset="-122"/>
                <a:cs typeface="Arial Unicode MS" pitchFamily="34" charset="-122"/>
              </a:rPr>
              <a:t>aggregate------n. a whole formed by combining </a:t>
            </a:r>
          </a:p>
          <a:p>
            <a:pPr>
              <a:buNone/>
            </a:pPr>
            <a:r>
              <a:rPr lang="en-US" altLang="zh-CN" sz="2800" dirty="0" smtClean="0">
                <a:latin typeface="Arial Unicode MS" pitchFamily="34" charset="-122"/>
                <a:ea typeface="Arial Unicode MS" pitchFamily="34" charset="-122"/>
                <a:cs typeface="Arial Unicode MS" pitchFamily="34" charset="-122"/>
              </a:rPr>
              <a:t>                             several elements;  </a:t>
            </a:r>
          </a:p>
          <a:p>
            <a:pPr>
              <a:buNone/>
            </a:pPr>
            <a:r>
              <a:rPr lang="en-US" altLang="zh-CN" sz="2800" dirty="0" smtClean="0">
                <a:latin typeface="Arial Unicode MS" pitchFamily="34" charset="-122"/>
                <a:ea typeface="Arial Unicode MS" pitchFamily="34" charset="-122"/>
                <a:cs typeface="Arial Unicode MS" pitchFamily="34" charset="-122"/>
              </a:rPr>
              <a:t>                         adj. total </a:t>
            </a:r>
          </a:p>
          <a:p>
            <a:pPr>
              <a:buNone/>
            </a:pPr>
            <a:r>
              <a:rPr lang="en-US" altLang="zh-CN" sz="2800" dirty="0" smtClean="0">
                <a:latin typeface="Arial Unicode MS" pitchFamily="34" charset="-122"/>
                <a:ea typeface="Arial Unicode MS" pitchFamily="34" charset="-122"/>
                <a:cs typeface="Arial Unicode MS" pitchFamily="34" charset="-122"/>
              </a:rPr>
              <a:t>e.g. The football team had a low goal aggregate</a:t>
            </a:r>
          </a:p>
          <a:p>
            <a:pPr>
              <a:buNone/>
            </a:pPr>
            <a:r>
              <a:rPr lang="en-US" altLang="zh-CN" sz="2800" dirty="0" smtClean="0">
                <a:latin typeface="Arial Unicode MS" pitchFamily="34" charset="-122"/>
                <a:ea typeface="Arial Unicode MS" pitchFamily="34" charset="-122"/>
                <a:cs typeface="Arial Unicode MS" pitchFamily="34" charset="-122"/>
              </a:rPr>
              <a:t>       last season.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该足球队上个赛季总进球数很少。</a:t>
            </a:r>
            <a:endParaRPr lang="en-US" altLang="zh-CN" sz="2800"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880176" cy="4899248"/>
          </a:xfrm>
        </p:spPr>
        <p:txBody>
          <a:bodyPr/>
          <a:lstStyle/>
          <a:p>
            <a:pPr latinLnBrk="1">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 the aggregate expenditure model, the </a:t>
            </a:r>
            <a:r>
              <a:rPr lang="en-US" altLang="zh-CN" sz="2800" dirty="0" err="1" smtClean="0">
                <a:latin typeface="Arial Unicode MS" pitchFamily="34" charset="-122"/>
                <a:ea typeface="Arial Unicode MS" pitchFamily="34" charset="-122"/>
                <a:cs typeface="Arial Unicode MS" pitchFamily="34" charset="-122"/>
              </a:rPr>
              <a:t>equili-brium</a:t>
            </a:r>
            <a:r>
              <a:rPr lang="en-US" altLang="zh-CN" sz="2800" dirty="0" smtClean="0">
                <a:latin typeface="Arial Unicode MS" pitchFamily="34" charset="-122"/>
                <a:ea typeface="Arial Unicode MS" pitchFamily="34" charset="-122"/>
                <a:cs typeface="Arial Unicode MS" pitchFamily="34" charset="-122"/>
              </a:rPr>
              <a:t> level of real GDP is determined by the </a:t>
            </a:r>
          </a:p>
          <a:p>
            <a:pPr latinLnBrk="1">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level of aggregate expenditure.</a:t>
            </a:r>
          </a:p>
          <a:p>
            <a:pPr latinLnBrk="1">
              <a:buNone/>
            </a:pPr>
            <a:r>
              <a:rPr lang="zh-CN" altLang="en-US" sz="2800" dirty="0" smtClean="0">
                <a:latin typeface="Arial Unicode MS" pitchFamily="34" charset="-122"/>
                <a:ea typeface="Arial Unicode MS" pitchFamily="34" charset="-122"/>
                <a:cs typeface="Arial Unicode MS" pitchFamily="34" charset="-122"/>
              </a:rPr>
              <a:t>   在总支出模型中，实际</a:t>
            </a:r>
            <a:r>
              <a:rPr lang="en-US" altLang="zh-CN" sz="2800" dirty="0" smtClean="0">
                <a:latin typeface="Arial Unicode MS" pitchFamily="34" charset="-122"/>
                <a:ea typeface="Arial Unicode MS" pitchFamily="34" charset="-122"/>
                <a:cs typeface="Arial Unicode MS" pitchFamily="34" charset="-122"/>
              </a:rPr>
              <a:t>GDP</a:t>
            </a:r>
            <a:r>
              <a:rPr lang="zh-CN" altLang="en-US" sz="2800" dirty="0" smtClean="0">
                <a:latin typeface="Arial Unicode MS" pitchFamily="34" charset="-122"/>
                <a:ea typeface="Arial Unicode MS" pitchFamily="34" charset="-122"/>
                <a:cs typeface="Arial Unicode MS" pitchFamily="34" charset="-122"/>
              </a:rPr>
              <a:t>的均衡水平是由一国的消费总支出决定的。</a:t>
            </a:r>
            <a:endParaRPr lang="en-US" altLang="zh-CN" sz="2800" dirty="0" smtClean="0">
              <a:latin typeface="Arial Unicode MS" pitchFamily="34" charset="-122"/>
              <a:ea typeface="Arial Unicode MS" pitchFamily="34" charset="-122"/>
              <a:cs typeface="Arial Unicode MS" pitchFamily="34" charset="-122"/>
            </a:endParaRPr>
          </a:p>
          <a:p>
            <a:pPr latinLnBrk="1">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the) aggregate------as a whole</a:t>
            </a:r>
          </a:p>
          <a:p>
            <a:pPr latinLnBrk="1">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tax increases will, in the aggregate, </a:t>
            </a:r>
          </a:p>
          <a:p>
            <a:pPr latinLnBrk="1">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cause much hardship. </a:t>
            </a:r>
            <a:r>
              <a:rPr lang="zh-CN" altLang="en-US" sz="2800" dirty="0" smtClean="0">
                <a:latin typeface="Arial Unicode MS" pitchFamily="34" charset="-122"/>
                <a:ea typeface="Arial Unicode MS" pitchFamily="34" charset="-122"/>
                <a:cs typeface="Arial Unicode MS" pitchFamily="34" charset="-122"/>
              </a:rPr>
              <a:t>增加税收归结起来将造成很</a:t>
            </a:r>
            <a:r>
              <a:rPr lang="zh-CN" altLang="en-US" sz="2800" dirty="0" smtClean="0">
                <a:latin typeface="Arial Unicode MS" pitchFamily="34" charset="-122"/>
                <a:ea typeface="Arial Unicode MS" pitchFamily="34" charset="-122"/>
                <a:cs typeface="Arial Unicode MS" pitchFamily="34" charset="-122"/>
              </a:rPr>
              <a:t>多困苦。</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2. insurance appropriate for Ben</a:t>
            </a:r>
          </a:p>
          <a:p>
            <a:pPr>
              <a:buNone/>
            </a:pPr>
            <a:r>
              <a:rPr lang="en-US" altLang="zh-CN" sz="2800" dirty="0" smtClean="0">
                <a:latin typeface="Arial Unicode MS" pitchFamily="34" charset="-122"/>
                <a:ea typeface="Arial Unicode MS" pitchFamily="34" charset="-122"/>
                <a:cs typeface="Arial Unicode MS" pitchFamily="34" charset="-122"/>
              </a:rPr>
              <a:t>    - life insurance</a:t>
            </a:r>
          </a:p>
          <a:p>
            <a:pPr>
              <a:buNone/>
            </a:pPr>
            <a:r>
              <a:rPr lang="en-US" altLang="zh-CN" sz="2800" dirty="0" smtClean="0">
                <a:latin typeface="Arial Unicode MS" pitchFamily="34" charset="-122"/>
                <a:ea typeface="Arial Unicode MS" pitchFamily="34" charset="-122"/>
                <a:cs typeface="Arial Unicode MS" pitchFamily="34" charset="-122"/>
              </a:rPr>
              <a:t>    - car insurance</a:t>
            </a:r>
          </a:p>
          <a:p>
            <a:pPr>
              <a:buNone/>
            </a:pPr>
            <a:r>
              <a:rPr lang="en-US" altLang="zh-CN" sz="2800" dirty="0" smtClean="0">
                <a:latin typeface="Arial Unicode MS" pitchFamily="34" charset="-122"/>
                <a:ea typeface="Arial Unicode MS" pitchFamily="34" charset="-122"/>
                <a:cs typeface="Arial Unicode MS" pitchFamily="34" charset="-122"/>
              </a:rPr>
              <a:t>    - property insurance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0" y="620688"/>
            <a:ext cx="8028384" cy="5688632"/>
          </a:xfrm>
        </p:spPr>
        <p:txBody>
          <a:bodyPr>
            <a:normAutofit lnSpcReduction="10000"/>
          </a:bodyPr>
          <a:lstStyle/>
          <a:p>
            <a:pPr>
              <a:buNone/>
            </a:pPr>
            <a:r>
              <a:rPr lang="en-US" altLang="zh-CN" sz="2800" b="1" dirty="0" smtClean="0">
                <a:latin typeface="Arial Unicode MS" pitchFamily="34" charset="-122"/>
                <a:ea typeface="Arial Unicode MS" pitchFamily="34" charset="-122"/>
                <a:cs typeface="Arial Unicode MS" pitchFamily="34" charset="-122"/>
              </a:rPr>
              <a:t>Paragraph 7</a:t>
            </a:r>
          </a:p>
          <a:p>
            <a:pPr>
              <a:buNone/>
            </a:pPr>
            <a:r>
              <a:rPr lang="en-US" altLang="zh-CN" sz="2800" dirty="0" smtClean="0">
                <a:latin typeface="Arial Unicode MS" pitchFamily="34" charset="-122"/>
                <a:ea typeface="Arial Unicode MS" pitchFamily="34" charset="-122"/>
                <a:cs typeface="Arial Unicode MS" pitchFamily="34" charset="-122"/>
              </a:rPr>
              <a:t>   In fixing the level of premium of each case he must try to ensure that the level of contribution made to the fund by a particular </a:t>
            </a:r>
            <a:r>
              <a:rPr lang="en-US" altLang="zh-CN" sz="2800" dirty="0" smtClean="0">
                <a:latin typeface="Arial Unicode MS" pitchFamily="34" charset="-122"/>
                <a:ea typeface="Arial Unicode MS" pitchFamily="34" charset="-122"/>
                <a:cs typeface="Arial Unicode MS" pitchFamily="34" charset="-122"/>
              </a:rPr>
              <a:t>policy-maker</a:t>
            </a:r>
            <a:endParaRPr lang="en-US" altLang="zh-CN" sz="2800" baseline="30000" dirty="0">
              <a:latin typeface="Arial Unicode MS" pitchFamily="34" charset="-122"/>
              <a:ea typeface="Arial Unicode MS" pitchFamily="34" charset="-122"/>
              <a:cs typeface="Arial Unicode MS" pitchFamily="34" charset="-122"/>
            </a:endParaRPr>
          </a:p>
          <a:p>
            <a:pPr>
              <a:buNone/>
            </a:pPr>
            <a:r>
              <a:rPr lang="zh-CN" altLang="en-US" sz="2800" baseline="300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is </a:t>
            </a:r>
            <a:r>
              <a:rPr lang="en-US" altLang="zh-CN" sz="2800" dirty="0" smtClean="0">
                <a:latin typeface="Arial Unicode MS" pitchFamily="34" charset="-122"/>
                <a:ea typeface="Arial Unicode MS" pitchFamily="34" charset="-122"/>
                <a:cs typeface="Arial Unicode MS" pitchFamily="34" charset="-122"/>
              </a:rPr>
              <a:t>equitable compared with the contributions of others, bearing in mind the likely frequency and severity of claims which may be made by that policy-holder.</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在决定每一种情况的保费费率时，核保人因为考虑到某一保单持有人可能会提出索赔的频率和金额大小，所以必须试图确保每一保单持有人所支付的保费与其他保单持有人支付的保费 是相同的。</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251520" y="0"/>
            <a:ext cx="7520880" cy="5949280"/>
          </a:xfrm>
        </p:spPr>
        <p:txBody>
          <a:bodyPr/>
          <a:lstStyle/>
          <a:p>
            <a:pPr>
              <a:buNone/>
            </a:pPr>
            <a:endParaRPr lang="en-US" altLang="zh-CN" dirty="0" smtClean="0"/>
          </a:p>
          <a:p>
            <a:pPr>
              <a:buNone/>
            </a:pPr>
            <a:r>
              <a:rPr lang="en-US" altLang="zh-CN" sz="2800" b="1" dirty="0" smtClean="0">
                <a:latin typeface="Arial Unicode MS" pitchFamily="34" charset="-122"/>
                <a:ea typeface="Arial Unicode MS" pitchFamily="34" charset="-122"/>
                <a:cs typeface="Arial Unicode MS" pitchFamily="34" charset="-122"/>
              </a:rPr>
              <a:t>Paragraph 8, 9 10,11 &amp;12</a:t>
            </a:r>
          </a:p>
          <a:p>
            <a:pPr>
              <a:buNone/>
            </a:pPr>
            <a:r>
              <a:rPr lang="en-US" altLang="zh-CN" sz="2800" dirty="0" smtClean="0">
                <a:latin typeface="Arial Unicode MS" pitchFamily="34" charset="-122"/>
                <a:ea typeface="Arial Unicode MS" pitchFamily="34" charset="-122"/>
                <a:cs typeface="Arial Unicode MS" pitchFamily="34" charset="-122"/>
              </a:rPr>
              <a:t>premium------an amount to be paid for a contract of insurance; an amount which is more than usual, bonus; the amount by which the price of a share or other security exceeds its issue price</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(as modifier) something is of higher than usual quality</a:t>
            </a:r>
          </a:p>
          <a:p>
            <a:pPr>
              <a:buNone/>
            </a:pPr>
            <a:r>
              <a:rPr lang="en-US" altLang="zh-CN" sz="2800" dirty="0" smtClean="0">
                <a:latin typeface="Arial Unicode MS" pitchFamily="34" charset="-122"/>
                <a:ea typeface="Arial Unicode MS" pitchFamily="34" charset="-122"/>
                <a:cs typeface="Arial Unicode MS" pitchFamily="34" charset="-122"/>
              </a:rPr>
              <a:t>e.g. This risk is coverable at a premium of 3%, which is the lowest of the three.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该险的保险费率是</a:t>
            </a:r>
            <a:r>
              <a:rPr lang="en-US" altLang="zh-CN" sz="2800" dirty="0" smtClean="0">
                <a:latin typeface="Arial Unicode MS" pitchFamily="34" charset="-122"/>
                <a:ea typeface="Arial Unicode MS" pitchFamily="34" charset="-122"/>
                <a:cs typeface="Arial Unicode MS" pitchFamily="34" charset="-122"/>
              </a:rPr>
              <a:t>3%</a:t>
            </a:r>
            <a:r>
              <a:rPr lang="zh-CN" altLang="en-US" sz="2800" dirty="0" smtClean="0">
                <a:latin typeface="Arial Unicode MS" pitchFamily="34" charset="-122"/>
                <a:ea typeface="Arial Unicode MS" pitchFamily="34" charset="-122"/>
                <a:cs typeface="Arial Unicode MS" pitchFamily="34" charset="-122"/>
              </a:rPr>
              <a:t>，是这三种险中最低的。</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76200" y="1340768"/>
            <a:ext cx="7772400" cy="4755232"/>
          </a:xfrm>
        </p:spPr>
        <p:txBody>
          <a:bodyPr>
            <a:normAutofit lnSpcReduction="10000"/>
          </a:bodyPr>
          <a:lstStyle/>
          <a:p>
            <a:pPr>
              <a:buNone/>
            </a:pP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The company is willing to pay a premium in order to get the right person for the job.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为了找到做这份工作的合适人选，公司愿意出更高的薪水。</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share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 this company jumped to a 70 percent premium on its first day. </a:t>
            </a:r>
          </a:p>
          <a:p>
            <a:pPr>
              <a:buNone/>
            </a:pPr>
            <a:r>
              <a:rPr lang="zh-CN" altLang="en-US" sz="2800" dirty="0" smtClean="0">
                <a:latin typeface="Arial Unicode MS" pitchFamily="34" charset="-122"/>
                <a:ea typeface="Arial Unicode MS" pitchFamily="34" charset="-122"/>
                <a:cs typeface="Arial Unicode MS" pitchFamily="34" charset="-122"/>
              </a:rPr>
              <a:t>   该公司股价在上市首日就溢价</a:t>
            </a:r>
            <a:r>
              <a:rPr lang="en-US" altLang="zh-CN" sz="2800" dirty="0" smtClean="0">
                <a:latin typeface="Arial Unicode MS" pitchFamily="34" charset="-122"/>
                <a:ea typeface="Arial Unicode MS" pitchFamily="34" charset="-122"/>
                <a:cs typeface="Arial Unicode MS" pitchFamily="34" charset="-122"/>
              </a:rPr>
              <a:t>70%</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forward dollar commands a premium against Euro. </a:t>
            </a:r>
          </a:p>
          <a:p>
            <a:pPr>
              <a:buNone/>
            </a:pPr>
            <a:r>
              <a:rPr lang="zh-CN" altLang="en-US" sz="2800" dirty="0" smtClean="0">
                <a:latin typeface="Arial Unicode MS" pitchFamily="34" charset="-122"/>
                <a:ea typeface="Arial Unicode MS" pitchFamily="34" charset="-122"/>
                <a:cs typeface="Arial Unicode MS" pitchFamily="34" charset="-122"/>
              </a:rPr>
              <a:t>   远期美元能获得对欧元的升水。</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877272"/>
          </a:xfrm>
        </p:spPr>
        <p:txBody>
          <a:bodyPr/>
          <a:lstStyle/>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err="1" smtClean="0">
                <a:latin typeface="Arial Unicode MS" pitchFamily="34" charset="-122"/>
                <a:ea typeface="Arial Unicode MS" pitchFamily="34" charset="-122"/>
                <a:cs typeface="Arial Unicode MS" pitchFamily="34" charset="-122"/>
              </a:rPr>
              <a:t>Alibaba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charges suppliers from China and Hong Kong an annual fee to become premium members, which enables them to gain preferential access to buyers. </a:t>
            </a:r>
          </a:p>
          <a:p>
            <a:pPr>
              <a:buNone/>
            </a:pPr>
            <a:r>
              <a:rPr lang="zh-CN" altLang="en-US" sz="2800" dirty="0" smtClean="0">
                <a:latin typeface="Arial Unicode MS" pitchFamily="34" charset="-122"/>
                <a:ea typeface="Arial Unicode MS" pitchFamily="34" charset="-122"/>
                <a:cs typeface="Arial Unicode MS" pitchFamily="34" charset="-122"/>
              </a:rPr>
              <a:t>   阿里巴巴向成为其高级会员的中国和香港的供应商收取年费，高级会员可以优先获得买家的信息。</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13</a:t>
            </a:r>
          </a:p>
          <a:p>
            <a:pPr>
              <a:buNone/>
            </a:pPr>
            <a:r>
              <a:rPr lang="en-US" altLang="zh-CN" sz="2800" dirty="0" smtClean="0">
                <a:latin typeface="Arial Unicode MS" pitchFamily="34" charset="-122"/>
                <a:ea typeface="Arial Unicode MS" pitchFamily="34" charset="-122"/>
                <a:cs typeface="Arial Unicode MS" pitchFamily="34" charset="-122"/>
              </a:rPr>
              <a:t>approach------v. start to deal with; speak to   </a:t>
            </a:r>
          </a:p>
          <a:p>
            <a:pPr>
              <a:buNone/>
            </a:pPr>
            <a:r>
              <a:rPr lang="en-US" altLang="zh-CN" sz="2800" dirty="0" smtClean="0">
                <a:latin typeface="Arial Unicode MS" pitchFamily="34" charset="-122"/>
                <a:ea typeface="Arial Unicode MS" pitchFamily="34" charset="-122"/>
                <a:cs typeface="Arial Unicode MS" pitchFamily="34" charset="-122"/>
              </a:rPr>
              <a:t>           someone for the first time; come near; </a:t>
            </a:r>
          </a:p>
          <a:p>
            <a:pPr>
              <a:buNone/>
            </a:pPr>
            <a:r>
              <a:rPr lang="en-US" altLang="zh-CN" sz="2800" dirty="0" smtClean="0">
                <a:latin typeface="Arial Unicode MS" pitchFamily="34" charset="-122"/>
                <a:ea typeface="Arial Unicode MS" pitchFamily="34" charset="-122"/>
                <a:cs typeface="Arial Unicode MS" pitchFamily="34" charset="-122"/>
              </a:rPr>
              <a:t>           n. a way of dealing with something; an </a:t>
            </a:r>
          </a:p>
          <a:p>
            <a:pPr>
              <a:buNone/>
            </a:pPr>
            <a:r>
              <a:rPr lang="en-US" altLang="zh-CN" sz="2800" dirty="0" smtClean="0">
                <a:latin typeface="Arial Unicode MS" pitchFamily="34" charset="-122"/>
                <a:ea typeface="Arial Unicode MS" pitchFamily="34" charset="-122"/>
                <a:cs typeface="Arial Unicode MS" pitchFamily="34" charset="-122"/>
              </a:rPr>
              <a:t>           act of speaking to someone for the first </a:t>
            </a:r>
          </a:p>
          <a:p>
            <a:pPr>
              <a:buNone/>
            </a:pPr>
            <a:r>
              <a:rPr lang="en-US" altLang="zh-CN" sz="2800" dirty="0" smtClean="0">
                <a:latin typeface="Arial Unicode MS" pitchFamily="34" charset="-122"/>
                <a:ea typeface="Arial Unicode MS" pitchFamily="34" charset="-122"/>
                <a:cs typeface="Arial Unicode MS" pitchFamily="34" charset="-122"/>
              </a:rPr>
              <a:t>            time.</a:t>
            </a:r>
          </a:p>
          <a:p>
            <a:pPr>
              <a:buNone/>
            </a:pPr>
            <a:r>
              <a:rPr lang="en-US" altLang="zh-CN" sz="2800" dirty="0" smtClean="0">
                <a:latin typeface="Arial Unicode MS" pitchFamily="34" charset="-122"/>
                <a:ea typeface="Arial Unicode MS" pitchFamily="34" charset="-122"/>
                <a:cs typeface="Arial Unicode MS" pitchFamily="34" charset="-122"/>
              </a:rPr>
              <a:t>e.g. We need to find out the best way of   </a:t>
            </a:r>
          </a:p>
          <a:p>
            <a:pPr>
              <a:buNone/>
            </a:pPr>
            <a:r>
              <a:rPr lang="en-US" altLang="zh-CN" sz="2800" dirty="0" smtClean="0">
                <a:latin typeface="Arial Unicode MS" pitchFamily="34" charset="-122"/>
                <a:ea typeface="Arial Unicode MS" pitchFamily="34" charset="-122"/>
                <a:cs typeface="Arial Unicode MS" pitchFamily="34" charset="-122"/>
              </a:rPr>
              <a:t>       approaching this problem.</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我们需要找出解决这一问题的最佳方法。</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Sam can’t attend his daughter’s graduation ceremony for he has to go for an important business trip but he doesn’t know how to approach the subject.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山姆有要事要去出差，所以不能参加他女儿的毕业典礼，但是他不知如何跟她说这件事。</a:t>
            </a: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268760"/>
            <a:ext cx="7772400" cy="4827240"/>
          </a:xfrm>
        </p:spPr>
        <p:txBody>
          <a:bodyPr/>
          <a:lstStyle/>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He is easy to approach. </a:t>
            </a:r>
            <a:r>
              <a:rPr lang="zh-CN" altLang="en-US" sz="2800" dirty="0" smtClean="0">
                <a:latin typeface="Arial Unicode MS" pitchFamily="34" charset="-122"/>
                <a:ea typeface="Arial Unicode MS" pitchFamily="34" charset="-122"/>
                <a:cs typeface="Arial Unicode MS" pitchFamily="34" charset="-122"/>
              </a:rPr>
              <a:t>他平易近人。</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Since our research so far has not produced any results, we need to adopt a different approach to it.</a:t>
            </a:r>
          </a:p>
          <a:p>
            <a:pPr>
              <a:buNone/>
            </a:pPr>
            <a:r>
              <a:rPr lang="zh-CN" altLang="en-US" sz="2800" dirty="0" smtClean="0">
                <a:latin typeface="Arial Unicode MS" pitchFamily="34" charset="-122"/>
                <a:ea typeface="Arial Unicode MS" pitchFamily="34" charset="-122"/>
                <a:cs typeface="Arial Unicode MS" pitchFamily="34" charset="-122"/>
              </a:rPr>
              <a:t>    既然我们的研究到目前为止没有成果，我们需另辟蹊径。</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0" y="908720"/>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a:t>
            </a:r>
            <a:r>
              <a:rPr lang="en-US" altLang="zh-CN" b="1" dirty="0" smtClean="0">
                <a:latin typeface="Arial Unicode MS" pitchFamily="34" charset="-122"/>
                <a:ea typeface="Arial Unicode MS" pitchFamily="34" charset="-122"/>
                <a:cs typeface="Arial Unicode MS" pitchFamily="34" charset="-122"/>
              </a:rPr>
              <a:t> 14,15,16 17 &amp; 18</a:t>
            </a:r>
          </a:p>
          <a:p>
            <a:pPr>
              <a:buNone/>
            </a:pPr>
            <a:r>
              <a:rPr lang="en-US" altLang="zh-CN" sz="2800" dirty="0" smtClean="0">
                <a:latin typeface="Arial Unicode MS" pitchFamily="34" charset="-122"/>
                <a:ea typeface="Arial Unicode MS" pitchFamily="34" charset="-122"/>
                <a:cs typeface="Arial Unicode MS" pitchFamily="34" charset="-122"/>
              </a:rPr>
              <a:t>   The concept requires that the insured have a “stake” in the loss or damage to the life or property insured. What that “stake” is will be determined by the kind of insurance involved and the nature of the property ownership or relationship between the persons.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可保利益这一概念要求投保人与所保的人寿或财产的损失或破损具有一定的经济利害关系。这种经济利害关系是由所投保的险种和财产所有权的</a:t>
            </a:r>
            <a:r>
              <a:rPr lang="zh-CN" altLang="en-US" sz="2800" dirty="0" smtClean="0">
                <a:latin typeface="Arial Unicode MS" pitchFamily="34" charset="-122"/>
                <a:ea typeface="Arial Unicode MS" pitchFamily="34" charset="-122"/>
                <a:cs typeface="Arial Unicode MS" pitchFamily="34" charset="-122"/>
              </a:rPr>
              <a:t>性质或是</a:t>
            </a:r>
            <a:r>
              <a:rPr lang="zh-CN" altLang="en-US" sz="2800" dirty="0" smtClean="0">
                <a:latin typeface="Arial Unicode MS" pitchFamily="34" charset="-122"/>
                <a:ea typeface="Arial Unicode MS" pitchFamily="34" charset="-122"/>
                <a:cs typeface="Arial Unicode MS" pitchFamily="34" charset="-122"/>
              </a:rPr>
              <a:t>相关人员的关系决定的。</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47260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19 &amp; 20</a:t>
            </a:r>
          </a:p>
          <a:p>
            <a:pPr>
              <a:buNone/>
            </a:pPr>
            <a:r>
              <a:rPr lang="en-US" altLang="zh-CN" sz="2800" dirty="0" smtClean="0">
                <a:latin typeface="Arial Unicode MS" pitchFamily="34" charset="-122"/>
                <a:ea typeface="Arial Unicode MS" pitchFamily="34" charset="-122"/>
                <a:cs typeface="Arial Unicode MS" pitchFamily="34" charset="-122"/>
              </a:rPr>
              <a:t>disclose------make known publicly</a:t>
            </a:r>
          </a:p>
          <a:p>
            <a:pPr>
              <a:buNone/>
            </a:pPr>
            <a:r>
              <a:rPr lang="en-US" altLang="zh-CN" sz="2800" dirty="0" smtClean="0">
                <a:latin typeface="Arial Unicode MS" pitchFamily="34" charset="-122"/>
                <a:ea typeface="Arial Unicode MS" pitchFamily="34" charset="-122"/>
                <a:cs typeface="Arial Unicode MS" pitchFamily="34" charset="-122"/>
              </a:rPr>
              <a:t>e.g. Listing requires that essential financial information in a prospectus and the printing of annual reports.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证券上市要求在招股说明书和年报上披露基本的财务信息。</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21</a:t>
            </a:r>
          </a:p>
          <a:p>
            <a:pPr>
              <a:buNone/>
            </a:pPr>
            <a:r>
              <a:rPr lang="en-US" altLang="zh-CN" sz="2800" dirty="0" smtClean="0">
                <a:latin typeface="Arial Unicode MS" pitchFamily="34" charset="-122"/>
                <a:ea typeface="Arial Unicode MS" pitchFamily="34" charset="-122"/>
                <a:cs typeface="Arial Unicode MS" pitchFamily="34" charset="-122"/>
              </a:rPr>
              <a:t>peril-------great danger</a:t>
            </a:r>
          </a:p>
          <a:p>
            <a:pPr>
              <a:buNone/>
            </a:pPr>
            <a:r>
              <a:rPr lang="en-US" altLang="zh-CN" sz="2800" dirty="0" smtClean="0">
                <a:latin typeface="Arial Unicode MS" pitchFamily="34" charset="-122"/>
                <a:ea typeface="Arial Unicode MS" pitchFamily="34" charset="-122"/>
                <a:cs typeface="Arial Unicode MS" pitchFamily="34" charset="-122"/>
              </a:rPr>
              <a:t>e.g. Combined with their historical ignorance, the civic disengagement of America’s young put the country’s future in peril.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美国年轻的一代极少参与公共生活和政治活动，而且对美国</a:t>
            </a:r>
            <a:r>
              <a:rPr lang="zh-CN" altLang="en-US" sz="2800" dirty="0" smtClean="0">
                <a:latin typeface="Arial Unicode MS" pitchFamily="34" charset="-122"/>
                <a:ea typeface="Arial Unicode MS" pitchFamily="34" charset="-122"/>
                <a:cs typeface="Arial Unicode MS" pitchFamily="34" charset="-122"/>
              </a:rPr>
              <a:t>历史也知</a:t>
            </a:r>
            <a:r>
              <a:rPr lang="zh-CN" altLang="en-US" sz="2800" dirty="0" smtClean="0">
                <a:latin typeface="Arial Unicode MS" pitchFamily="34" charset="-122"/>
                <a:ea typeface="Arial Unicode MS" pitchFamily="34" charset="-122"/>
                <a:cs typeface="Arial Unicode MS" pitchFamily="34" charset="-122"/>
              </a:rPr>
              <a:t>之甚少</a:t>
            </a:r>
            <a:r>
              <a:rPr lang="zh-CN" altLang="en-US" sz="2800" dirty="0" smtClean="0">
                <a:latin typeface="Arial Unicode MS" pitchFamily="34" charset="-122"/>
                <a:ea typeface="Arial Unicode MS" pitchFamily="34" charset="-122"/>
                <a:cs typeface="Arial Unicode MS" pitchFamily="34" charset="-122"/>
              </a:rPr>
              <a:t>，</a:t>
            </a:r>
            <a:r>
              <a:rPr lang="zh-CN" altLang="en-US" sz="2800" dirty="0" smtClean="0">
                <a:latin typeface="Arial Unicode MS" pitchFamily="34" charset="-122"/>
                <a:ea typeface="Arial Unicode MS" pitchFamily="34" charset="-122"/>
                <a:cs typeface="Arial Unicode MS" pitchFamily="34" charset="-122"/>
              </a:rPr>
              <a:t>因此，</a:t>
            </a:r>
            <a:r>
              <a:rPr lang="zh-CN" altLang="en-US" sz="2800" dirty="0" smtClean="0">
                <a:latin typeface="Arial Unicode MS" pitchFamily="34" charset="-122"/>
                <a:ea typeface="Arial Unicode MS" pitchFamily="34" charset="-122"/>
                <a:cs typeface="Arial Unicode MS" pitchFamily="34" charset="-122"/>
              </a:rPr>
              <a:t>美国</a:t>
            </a:r>
            <a:r>
              <a:rPr lang="zh-CN" altLang="en-US" sz="2800" dirty="0" smtClean="0">
                <a:latin typeface="Arial Unicode MS" pitchFamily="34" charset="-122"/>
                <a:ea typeface="Arial Unicode MS" pitchFamily="34" charset="-122"/>
                <a:cs typeface="Arial Unicode MS" pitchFamily="34" charset="-122"/>
              </a:rPr>
              <a:t>的前途岌岌可危。</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731168"/>
          </a:xfrm>
        </p:spPr>
        <p:txBody>
          <a:bodyPr>
            <a:normAutofit fontScale="90000"/>
          </a:bodyPr>
          <a:lstStyle/>
          <a:p>
            <a:r>
              <a:rPr lang="en-US" altLang="zh-CN" b="1" dirty="0" smtClean="0">
                <a:latin typeface="Arial Unicode MS" pitchFamily="34" charset="-122"/>
                <a:ea typeface="Arial Unicode MS" pitchFamily="34" charset="-122"/>
                <a:cs typeface="Arial Unicode MS" pitchFamily="34" charset="-122"/>
              </a:rPr>
              <a:t>Skimming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772816"/>
            <a:ext cx="7772400" cy="4323184"/>
          </a:xfrm>
        </p:spPr>
        <p:txBody>
          <a:bodyPr/>
          <a:lstStyle/>
          <a:p>
            <a:pPr marL="514350" indent="-514350">
              <a:buAutoNum type="arabicPeriod"/>
            </a:pPr>
            <a:r>
              <a:rPr lang="en-US" altLang="zh-CN" sz="2800" dirty="0" smtClean="0">
                <a:latin typeface="Arial Unicode MS" pitchFamily="34" charset="-122"/>
                <a:ea typeface="Arial Unicode MS" pitchFamily="34" charset="-122"/>
                <a:cs typeface="Arial Unicode MS" pitchFamily="34" charset="-122"/>
              </a:rPr>
              <a:t>What are the three main functions of insurance?</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The three main functions of insurance are: risk transfer, the common pool and equitable contributions.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22 &amp;23</a:t>
            </a:r>
          </a:p>
          <a:p>
            <a:pPr>
              <a:buNone/>
            </a:pPr>
            <a:r>
              <a:rPr lang="en-US" altLang="zh-CN" sz="2800" dirty="0" smtClean="0">
                <a:latin typeface="Arial Unicode MS" pitchFamily="34" charset="-122"/>
                <a:ea typeface="Arial Unicode MS" pitchFamily="34" charset="-122"/>
                <a:cs typeface="Arial Unicode MS" pitchFamily="34" charset="-122"/>
              </a:rPr>
              <a:t>  be liable for-------having legal responsibility; be likely to happen</a:t>
            </a:r>
          </a:p>
          <a:p>
            <a:pPr>
              <a:buNone/>
            </a:pPr>
            <a:r>
              <a:rPr lang="en-US" altLang="zh-CN" sz="2800" dirty="0" smtClean="0">
                <a:latin typeface="Arial Unicode MS" pitchFamily="34" charset="-122"/>
                <a:ea typeface="Arial Unicode MS" pitchFamily="34" charset="-122"/>
                <a:cs typeface="Arial Unicode MS" pitchFamily="34" charset="-122"/>
              </a:rPr>
              <a:t>e.g. Under the FPA terms, the insurance company is liable for any loss, whether total or partial, arising from maritime accidents, but not liable for any loss arising from other external causes such as theft and pilferage.</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根据平安险条款，保险公司只对由于海上灾难引起的全部和部分损失负责，但对于因其他外部原因如偷窃等所导致的损失概不负责。</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sz="2800" dirty="0" smtClean="0">
                <a:latin typeface="Arial Unicode MS" pitchFamily="34" charset="-122"/>
                <a:ea typeface="Arial Unicode MS" pitchFamily="34" charset="-122"/>
                <a:cs typeface="Arial Unicode MS" pitchFamily="34" charset="-122"/>
              </a:rPr>
              <a:t>He is liable to asthma in winter. </a:t>
            </a:r>
          </a:p>
          <a:p>
            <a:pPr>
              <a:buNone/>
            </a:pPr>
            <a:r>
              <a:rPr lang="zh-CN" altLang="en-US" sz="2800" dirty="0" smtClean="0">
                <a:latin typeface="Arial Unicode MS" pitchFamily="34" charset="-122"/>
                <a:ea typeface="Arial Unicode MS" pitchFamily="34" charset="-122"/>
                <a:cs typeface="Arial Unicode MS" pitchFamily="34" charset="-122"/>
              </a:rPr>
              <a:t>他冬天常发哮喘。</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47260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a:t>
            </a:r>
            <a:r>
              <a:rPr lang="en-US" altLang="zh-CN" sz="2800" dirty="0" smtClean="0">
                <a:latin typeface="Arial Unicode MS" pitchFamily="34" charset="-122"/>
                <a:ea typeface="Arial Unicode MS" pitchFamily="34" charset="-122"/>
                <a:cs typeface="Arial Unicode MS" pitchFamily="34" charset="-122"/>
              </a:rPr>
              <a:t> 24</a:t>
            </a:r>
          </a:p>
          <a:p>
            <a:pPr>
              <a:buNone/>
            </a:pPr>
            <a:r>
              <a:rPr lang="en-US" altLang="zh-CN" sz="2800" dirty="0" smtClean="0">
                <a:latin typeface="Arial Unicode MS" pitchFamily="34" charset="-122"/>
                <a:ea typeface="Arial Unicode MS" pitchFamily="34" charset="-122"/>
                <a:cs typeface="Arial Unicode MS" pitchFamily="34" charset="-122"/>
              </a:rPr>
              <a:t>assume-----suppose to be the case without proof; take responsibility; adopt falsely</a:t>
            </a:r>
          </a:p>
          <a:p>
            <a:pPr>
              <a:buNone/>
            </a:pPr>
            <a:r>
              <a:rPr lang="en-US" altLang="zh-CN" sz="2800" dirty="0" smtClean="0">
                <a:latin typeface="Arial Unicode MS" pitchFamily="34" charset="-122"/>
                <a:ea typeface="Arial Unicode MS" pitchFamily="34" charset="-122"/>
                <a:cs typeface="Arial Unicode MS" pitchFamily="34" charset="-122"/>
              </a:rPr>
              <a:t>e.g. If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forward rate should be at a premium,  the bank should assume that the delivery will not be made until the last date allowable under the terms of option forward contract, so the forward price will be the sum of the spot rate plus the corresponding premium.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假如远期汇率是升水情况，银行就会假定，根据择期</a:t>
            </a:r>
            <a:r>
              <a:rPr lang="zh-CN" altLang="en-US" sz="2800" dirty="0" smtClean="0">
                <a:latin typeface="Arial Unicode MS" pitchFamily="34" charset="-122"/>
                <a:ea typeface="Arial Unicode MS" pitchFamily="34" charset="-122"/>
                <a:cs typeface="Arial Unicode MS" pitchFamily="34" charset="-122"/>
              </a:rPr>
              <a:t>合约，货币</a:t>
            </a:r>
            <a:r>
              <a:rPr lang="zh-CN" altLang="en-US" sz="2800" dirty="0" smtClean="0">
                <a:latin typeface="Arial Unicode MS" pitchFamily="34" charset="-122"/>
                <a:ea typeface="Arial Unicode MS" pitchFamily="34" charset="-122"/>
                <a:cs typeface="Arial Unicode MS" pitchFamily="34" charset="-122"/>
              </a:rPr>
              <a:t>要到最后一天才会交割，因此，远期汇价就是即期汇率加相应的升水。</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dirty="0" smtClean="0"/>
              <a:t> </a:t>
            </a:r>
            <a:r>
              <a:rPr lang="en-US" altLang="zh-CN" sz="2800" dirty="0" smtClean="0">
                <a:latin typeface="Arial Unicode MS" pitchFamily="34" charset="-122"/>
                <a:ea typeface="Arial Unicode MS" pitchFamily="34" charset="-122"/>
                <a:cs typeface="Arial Unicode MS" pitchFamily="34" charset="-122"/>
              </a:rPr>
              <a:t>James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assumed a look of indifference when he heard Anna was getting married, but we all knew he was upset. </a:t>
            </a:r>
          </a:p>
          <a:p>
            <a:pPr>
              <a:buNone/>
            </a:pPr>
            <a:r>
              <a:rPr lang="zh-CN" altLang="en-US" sz="2800" dirty="0" smtClean="0">
                <a:latin typeface="Arial Unicode MS" pitchFamily="34" charset="-122"/>
                <a:ea typeface="Arial Unicode MS" pitchFamily="34" charset="-122"/>
                <a:cs typeface="Arial Unicode MS" pitchFamily="34" charset="-122"/>
              </a:rPr>
              <a:t>    听到安娜嫁人的消息时，詹姆斯装出一副满不在乎的样子，但我们都知道他心里很不好受。</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The trustee also assumes the administrative responsibility of keeping track of bonds and interest coupons which have been presented for payment. </a:t>
            </a:r>
          </a:p>
          <a:p>
            <a:pPr>
              <a:buNone/>
            </a:pPr>
            <a:r>
              <a:rPr lang="zh-CN" altLang="en-US" sz="2800" dirty="0" smtClean="0">
                <a:latin typeface="Arial Unicode MS" pitchFamily="34" charset="-122"/>
                <a:ea typeface="Arial Unicode MS" pitchFamily="34" charset="-122"/>
                <a:cs typeface="Arial Unicode MS" pitchFamily="34" charset="-122"/>
              </a:rPr>
              <a:t>   受托人也承担记录已提交支付的债券和息票动态的行政管理责任。</a:t>
            </a:r>
          </a:p>
          <a:p>
            <a:pPr>
              <a:buNone/>
            </a:pP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548680"/>
            <a:ext cx="7772400" cy="6048672"/>
          </a:xfrm>
        </p:spPr>
        <p:txBody>
          <a:bodyPr>
            <a:normAutofit lnSpcReduction="10000"/>
          </a:bodyPr>
          <a:lstStyle/>
          <a:p>
            <a:pPr>
              <a:buNone/>
            </a:pPr>
            <a:r>
              <a:rPr lang="en-US" altLang="zh-CN" sz="2800" b="1" dirty="0" smtClean="0">
                <a:latin typeface="Arial Unicode MS" pitchFamily="34" charset="-122"/>
                <a:ea typeface="Arial Unicode MS" pitchFamily="34" charset="-122"/>
                <a:cs typeface="Arial Unicode MS" pitchFamily="34" charset="-122"/>
              </a:rPr>
              <a:t>Paragraph 25</a:t>
            </a:r>
          </a:p>
          <a:p>
            <a:pPr>
              <a:buNone/>
            </a:pPr>
            <a:r>
              <a:rPr lang="en-US" altLang="zh-CN" sz="2800" dirty="0" smtClean="0">
                <a:latin typeface="Arial Unicode MS" pitchFamily="34" charset="-122"/>
                <a:ea typeface="Arial Unicode MS" pitchFamily="34" charset="-122"/>
                <a:cs typeface="Arial Unicode MS" pitchFamily="34" charset="-122"/>
              </a:rPr>
              <a:t>spell out--------explain something in detail</a:t>
            </a:r>
          </a:p>
          <a:p>
            <a:pPr>
              <a:buNone/>
            </a:pPr>
            <a:r>
              <a:rPr lang="en-US" altLang="zh-CN" sz="2800" dirty="0" smtClean="0">
                <a:latin typeface="Arial Unicode MS" pitchFamily="34" charset="-122"/>
                <a:ea typeface="Arial Unicode MS" pitchFamily="34" charset="-122"/>
                <a:cs typeface="Arial Unicode MS" pitchFamily="34" charset="-122"/>
              </a:rPr>
              <a:t>e.g. This is why the Australian Government must spell out its policy towards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investment in the resources sector more clearly.</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这就是为何澳大利亚政府必须更加清楚地阐明外国人投资澳洲资源产业的有关政策。</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trust deed spells out the mechanics of interest and principal payments and makes provisions for the appointment of payment agents.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信托契约载明利息与本金支付的结构和为支付代理人的聘任所作的规定。</a:t>
            </a:r>
            <a:r>
              <a:rPr lang="en-US" altLang="zh-CN" sz="2800" dirty="0" smtClean="0">
                <a:latin typeface="Arial Unicode MS" pitchFamily="34" charset="-122"/>
                <a:ea typeface="Arial Unicode MS" pitchFamily="34" charset="-122"/>
                <a:cs typeface="Arial Unicode MS" pitchFamily="34" charset="-122"/>
              </a:rPr>
              <a:t/>
            </a:r>
            <a:br>
              <a:rPr lang="en-US" altLang="zh-CN" sz="2800" dirty="0" smtClean="0">
                <a:latin typeface="Arial Unicode MS" pitchFamily="34" charset="-122"/>
                <a:ea typeface="Arial Unicode MS" pitchFamily="34" charset="-122"/>
                <a:cs typeface="Arial Unicode MS" pitchFamily="34" charset="-122"/>
              </a:rPr>
            </a:b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0" y="404664"/>
            <a:ext cx="7772400" cy="5691336"/>
          </a:xfrm>
        </p:spPr>
        <p:txBody>
          <a:bodyPr>
            <a:normAutofit fontScale="92500" lnSpcReduction="10000"/>
          </a:bodyPr>
          <a:lstStyle/>
          <a:p>
            <a:pPr>
              <a:buNone/>
            </a:pPr>
            <a:r>
              <a:rPr lang="en-US" altLang="zh-CN" sz="2800" b="1" dirty="0" smtClean="0">
                <a:latin typeface="Arial Unicode MS" pitchFamily="34" charset="-122"/>
                <a:ea typeface="Arial Unicode MS" pitchFamily="34" charset="-122"/>
                <a:cs typeface="Arial Unicode MS" pitchFamily="34" charset="-122"/>
              </a:rPr>
              <a:t>Paragraph 26</a:t>
            </a:r>
          </a:p>
          <a:p>
            <a:pPr>
              <a:buNone/>
            </a:pPr>
            <a:r>
              <a:rPr lang="en-US" altLang="zh-CN" sz="2800" dirty="0" smtClean="0">
                <a:latin typeface="Arial Unicode MS" pitchFamily="34" charset="-122"/>
                <a:ea typeface="Arial Unicode MS" pitchFamily="34" charset="-122"/>
                <a:cs typeface="Arial Unicode MS" pitchFamily="34" charset="-122"/>
              </a:rPr>
              <a:t>be obliged to ------make someone  legally or morally bound to an action </a:t>
            </a:r>
          </a:p>
          <a:p>
            <a:pPr>
              <a:buNone/>
            </a:pPr>
            <a:r>
              <a:rPr lang="en-US" altLang="zh-CN" sz="2800" dirty="0" smtClean="0">
                <a:latin typeface="Arial Unicode MS" pitchFamily="34" charset="-122"/>
                <a:ea typeface="Arial Unicode MS" pitchFamily="34" charset="-122"/>
                <a:cs typeface="Arial Unicode MS" pitchFamily="34" charset="-122"/>
              </a:rPr>
              <a:t>e.g. Under the </a:t>
            </a:r>
            <a:r>
              <a:rPr lang="en-US" altLang="zh-CN" sz="2800" dirty="0" err="1" smtClean="0">
                <a:latin typeface="Arial Unicode MS" pitchFamily="34" charset="-122"/>
                <a:ea typeface="Arial Unicode MS" pitchFamily="34" charset="-122"/>
                <a:cs typeface="Arial Unicode MS" pitchFamily="34" charset="-122"/>
              </a:rPr>
              <a:t>Bretton</a:t>
            </a:r>
            <a:r>
              <a:rPr lang="en-US" altLang="zh-CN" sz="2800" dirty="0" smtClean="0">
                <a:latin typeface="Arial Unicode MS" pitchFamily="34" charset="-122"/>
                <a:ea typeface="Arial Unicode MS" pitchFamily="34" charset="-122"/>
                <a:cs typeface="Arial Unicode MS" pitchFamily="34" charset="-122"/>
              </a:rPr>
              <a:t> Woods System, member  counties were obliged to limit fluctuation of their exchange rates by standing ready to buy necessary amount of dollars in their local markets if the dollar appreciated to the maximum 1% support point. </a:t>
            </a:r>
          </a:p>
          <a:p>
            <a:pPr>
              <a:buNone/>
            </a:pPr>
            <a:r>
              <a:rPr lang="zh-CN" altLang="en-US" sz="2800" dirty="0" smtClean="0">
                <a:latin typeface="Arial Unicode MS" pitchFamily="34" charset="-122"/>
                <a:ea typeface="Arial Unicode MS" pitchFamily="34" charset="-122"/>
                <a:cs typeface="Arial Unicode MS" pitchFamily="34" charset="-122"/>
              </a:rPr>
              <a:t>   根据布雷顿森林体系， 一旦美元升值到</a:t>
            </a:r>
            <a:r>
              <a:rPr lang="en-US" altLang="zh-CN" sz="2800" dirty="0" smtClean="0">
                <a:latin typeface="Arial Unicode MS" pitchFamily="34" charset="-122"/>
                <a:ea typeface="Arial Unicode MS" pitchFamily="34" charset="-122"/>
                <a:cs typeface="Arial Unicode MS" pitchFamily="34" charset="-122"/>
              </a:rPr>
              <a:t>1%</a:t>
            </a:r>
            <a:r>
              <a:rPr lang="zh-CN" altLang="en-US" sz="2800" dirty="0" smtClean="0">
                <a:latin typeface="Arial Unicode MS" pitchFamily="34" charset="-122"/>
                <a:ea typeface="Arial Unicode MS" pitchFamily="34" charset="-122"/>
                <a:cs typeface="Arial Unicode MS" pitchFamily="34" charset="-122"/>
              </a:rPr>
              <a:t>的干预点，其成员国必须通过准备用自己本国的货币购买所需数量的美元来控制本国货币与美元汇率的波动。</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27 &amp; 28</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Under such an agreement, the DEF Reinsurance Company will pay 50 percent of any losses arising from those risks subject to the reinsurance </a:t>
            </a:r>
            <a:r>
              <a:rPr lang="en-US" altLang="zh-CN" sz="2800" dirty="0" smtClean="0">
                <a:latin typeface="Arial Unicode MS" pitchFamily="34" charset="-122"/>
                <a:ea typeface="Arial Unicode MS" pitchFamily="34" charset="-122"/>
                <a:cs typeface="Arial Unicode MS" pitchFamily="34" charset="-122"/>
              </a:rPr>
              <a:t>treaty</a:t>
            </a:r>
            <a:r>
              <a:rPr lang="en-US" altLang="zh-CN" sz="2800" dirty="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根据这样的协议，</a:t>
            </a:r>
            <a:r>
              <a:rPr lang="en-US" altLang="zh-CN" sz="2800" dirty="0" smtClean="0">
                <a:latin typeface="Arial Unicode MS" pitchFamily="34" charset="-122"/>
                <a:ea typeface="Arial Unicode MS" pitchFamily="34" charset="-122"/>
                <a:cs typeface="Arial Unicode MS" pitchFamily="34" charset="-122"/>
              </a:rPr>
              <a:t>DEF</a:t>
            </a:r>
            <a:r>
              <a:rPr lang="zh-CN" altLang="en-US" sz="2800" dirty="0" smtClean="0">
                <a:latin typeface="Arial Unicode MS" pitchFamily="34" charset="-122"/>
                <a:ea typeface="Arial Unicode MS" pitchFamily="34" charset="-122"/>
                <a:cs typeface="Arial Unicode MS" pitchFamily="34" charset="-122"/>
              </a:rPr>
              <a:t>分保公司将支付一半因分保协议中规定的这些风险而产生的损失。</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29</a:t>
            </a:r>
          </a:p>
          <a:p>
            <a:pPr>
              <a:buNone/>
            </a:pPr>
            <a:r>
              <a:rPr lang="en-US" altLang="zh-CN" sz="2800" dirty="0" smtClean="0">
                <a:latin typeface="Arial Unicode MS" pitchFamily="34" charset="-122"/>
                <a:ea typeface="Arial Unicode MS" pitchFamily="34" charset="-122"/>
                <a:cs typeface="Arial Unicode MS" pitchFamily="34" charset="-122"/>
              </a:rPr>
              <a:t> obligate------bind ( a person ) to do something</a:t>
            </a:r>
          </a:p>
          <a:p>
            <a:pPr>
              <a:buNone/>
            </a:pPr>
            <a:r>
              <a:rPr lang="en-US" altLang="zh-CN" sz="2800" dirty="0" smtClean="0">
                <a:latin typeface="Arial Unicode MS" pitchFamily="34" charset="-122"/>
                <a:ea typeface="Arial Unicode MS" pitchFamily="34" charset="-122"/>
                <a:cs typeface="Arial Unicode MS" pitchFamily="34" charset="-122"/>
              </a:rPr>
              <a:t>e.g. If an issue is not completely sold, the underwriters are obligated to buy the remaining securities on a pro-rata basis and keep them in their portfolio until they can be sold at a later date, frequently at a loss.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假如包销的债券没有全部销完，那么证券包销商应按一定的比例，购买余下的证券， 并作为其投资组合的部分一直持有，直到后期可将证券出售，但往往会蒙受一定损失。</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bond issuer obligates itself to pay the principal amount and interest at a specified time.</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债券发行者应在规定的时间支付本金和利息。</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marL="514350" indent="-514350">
              <a:buNone/>
            </a:pPr>
            <a:r>
              <a:rPr lang="en-US" altLang="zh-CN" sz="2800" dirty="0" smtClean="0">
                <a:latin typeface="Arial Unicode MS" pitchFamily="34" charset="-122"/>
                <a:ea typeface="Arial Unicode MS" pitchFamily="34" charset="-122"/>
                <a:cs typeface="Arial Unicode MS" pitchFamily="34" charset="-122"/>
              </a:rPr>
              <a:t>2. What are the factors to be considered when the premium level is determined?</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The  factors to be considered include  degrees of risk of loss to the fund, costs of administering the fund, of creating reserves to ensure that abnormally heavy claims in future years can still be met, and an allowance for a margin of profit to the insurers in their operations and the competitiveness of  the premium.</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30 &amp; 31</a:t>
            </a:r>
          </a:p>
          <a:p>
            <a:pPr>
              <a:buNone/>
            </a:pPr>
            <a:r>
              <a:rPr lang="en-US" altLang="zh-CN" sz="2800" dirty="0" smtClean="0">
                <a:latin typeface="Arial Unicode MS" pitchFamily="34" charset="-122"/>
                <a:ea typeface="Arial Unicode MS" pitchFamily="34" charset="-122"/>
                <a:cs typeface="Arial Unicode MS" pitchFamily="34" charset="-122"/>
              </a:rPr>
              <a:t>in essence------essentially</a:t>
            </a:r>
          </a:p>
          <a:p>
            <a:pPr>
              <a:buNone/>
            </a:pPr>
            <a:r>
              <a:rPr lang="en-US" altLang="zh-CN" sz="2800" dirty="0" smtClean="0">
                <a:latin typeface="Arial Unicode MS" pitchFamily="34" charset="-122"/>
                <a:ea typeface="Arial Unicode MS" pitchFamily="34" charset="-122"/>
                <a:cs typeface="Arial Unicode MS" pitchFamily="34" charset="-122"/>
              </a:rPr>
              <a:t>e.g. The Renaissance,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 essence, is a historical period in which the European humanist thinkers and scholars tried to get rid of those old feudalistic ideas in Medieval Europe.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从根本上来说，文艺复兴是指一段历史时期，在这一时期，欧洲的人文主义思想家和学者试图想摆脱中世纪欧洲的封建旧思想。</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normAutofit lnSpcReduction="10000"/>
          </a:bodyPr>
          <a:lstStyle/>
          <a:p>
            <a:pPr>
              <a:buNone/>
            </a:pPr>
            <a:r>
              <a:rPr lang="en-US" altLang="zh-CN" sz="2800" dirty="0" smtClean="0">
                <a:latin typeface="Arial Unicode MS" pitchFamily="34" charset="-122"/>
                <a:ea typeface="Arial Unicode MS" pitchFamily="34" charset="-122"/>
                <a:cs typeface="Arial Unicode MS" pitchFamily="34" charset="-122"/>
              </a:rPr>
              <a:t>sustain------to suffer or experience; to support emotionally; to keep in existence</a:t>
            </a:r>
          </a:p>
          <a:p>
            <a:pPr>
              <a:buNone/>
            </a:pPr>
            <a:r>
              <a:rPr lang="en-US" altLang="zh-CN" sz="2800" dirty="0" smtClean="0">
                <a:latin typeface="Arial Unicode MS" pitchFamily="34" charset="-122"/>
                <a:ea typeface="Arial Unicode MS" pitchFamily="34" charset="-122"/>
                <a:cs typeface="Arial Unicode MS" pitchFamily="34" charset="-122"/>
              </a:rPr>
              <a:t>e.g. The economy looks set to sustain its growth into next year.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经济看上去有足够准备将增长维持到明年。</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She said that her friends’ cards, prayers, calls and gifts had sustained her through one of the most difficult times in her life.</a:t>
            </a:r>
          </a:p>
          <a:p>
            <a:pPr>
              <a:buNone/>
            </a:pPr>
            <a:r>
              <a:rPr lang="zh-CN" altLang="en-US" sz="2800" dirty="0" smtClean="0">
                <a:latin typeface="Arial Unicode MS" pitchFamily="34" charset="-122"/>
                <a:ea typeface="Arial Unicode MS" pitchFamily="34" charset="-122"/>
                <a:cs typeface="Arial Unicode MS" pitchFamily="34" charset="-122"/>
              </a:rPr>
              <a:t>   她说朋友们寄来的问候卡、为她所做的祈祷、打来的问候电话和送来的礼物帮她渡过了一生</a:t>
            </a:r>
            <a:r>
              <a:rPr lang="zh-CN" altLang="en-US" sz="2800" dirty="0" smtClean="0">
                <a:latin typeface="Arial Unicode MS" pitchFamily="34" charset="-122"/>
                <a:ea typeface="Arial Unicode MS" pitchFamily="34" charset="-122"/>
                <a:cs typeface="Arial Unicode MS" pitchFamily="34" charset="-122"/>
              </a:rPr>
              <a:t>中</a:t>
            </a:r>
            <a:r>
              <a:rPr lang="zh-CN" altLang="en-US" sz="2800" dirty="0" smtClean="0">
                <a:latin typeface="Arial Unicode MS" pitchFamily="34" charset="-122"/>
                <a:ea typeface="Arial Unicode MS" pitchFamily="34" charset="-122"/>
                <a:cs typeface="Arial Unicode MS" pitchFamily="34" charset="-122"/>
              </a:rPr>
              <a:t>一段</a:t>
            </a:r>
            <a:r>
              <a:rPr lang="zh-CN" altLang="en-US" sz="2800" dirty="0" smtClean="0">
                <a:latin typeface="Arial Unicode MS" pitchFamily="34" charset="-122"/>
                <a:ea typeface="Arial Unicode MS" pitchFamily="34" charset="-122"/>
                <a:cs typeface="Arial Unicode MS" pitchFamily="34" charset="-122"/>
              </a:rPr>
              <a:t>最</a:t>
            </a:r>
            <a:r>
              <a:rPr lang="zh-CN" altLang="en-US" sz="2800" dirty="0" smtClean="0">
                <a:latin typeface="Arial Unicode MS" pitchFamily="34" charset="-122"/>
                <a:ea typeface="Arial Unicode MS" pitchFamily="34" charset="-122"/>
                <a:cs typeface="Arial Unicode MS" pitchFamily="34" charset="-122"/>
              </a:rPr>
              <a:t>艰难的</a:t>
            </a:r>
            <a:r>
              <a:rPr lang="zh-CN" altLang="en-US" sz="2800" dirty="0" smtClean="0">
                <a:latin typeface="Arial Unicode MS" pitchFamily="34" charset="-122"/>
                <a:ea typeface="Arial Unicode MS" pitchFamily="34" charset="-122"/>
                <a:cs typeface="Arial Unicode MS" pitchFamily="34" charset="-122"/>
              </a:rPr>
              <a:t>时光。</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zh-CN" altLang="en-US" dirty="0" smtClean="0"/>
              <a:t> </a:t>
            </a:r>
            <a:r>
              <a:rPr lang="en-US" altLang="zh-CN" sz="2800" dirty="0" smtClean="0">
                <a:latin typeface="Arial Unicode MS" pitchFamily="34" charset="-122"/>
                <a:ea typeface="Arial Unicode MS" pitchFamily="34" charset="-122"/>
                <a:cs typeface="Arial Unicode MS" pitchFamily="34" charset="-122"/>
              </a:rPr>
              <a:t>She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sustained great injury in the car accident.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在这场车祸中，她遭遇重伤。</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After a sleepless night , you need to eat a nutritious, well-balanced breakfast and lunch as Food helps sustain you through the day and will make you feel more alert.</a:t>
            </a:r>
          </a:p>
          <a:p>
            <a:pPr>
              <a:buNone/>
            </a:pPr>
            <a:r>
              <a:rPr lang="zh-CN" altLang="en-US" sz="2800" dirty="0" smtClean="0">
                <a:latin typeface="Arial Unicode MS" pitchFamily="34" charset="-122"/>
                <a:ea typeface="Arial Unicode MS" pitchFamily="34" charset="-122"/>
                <a:cs typeface="Arial Unicode MS" pitchFamily="34" charset="-122"/>
              </a:rPr>
              <a:t>   一</a:t>
            </a:r>
            <a:r>
              <a:rPr lang="zh-CN" altLang="en-US" sz="2800" dirty="0" smtClean="0">
                <a:latin typeface="Arial Unicode MS" pitchFamily="34" charset="-122"/>
                <a:ea typeface="Arial Unicode MS" pitchFamily="34" charset="-122"/>
                <a:cs typeface="Arial Unicode MS" pitchFamily="34" charset="-122"/>
              </a:rPr>
              <a:t>夜无眠之后，你需要吃一顿营养均衡的早餐，因为食物能帮助你坚持一整天，而且会让你感觉头脑较为清醒。</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32</a:t>
            </a:r>
          </a:p>
          <a:p>
            <a:pPr>
              <a:buNone/>
            </a:pPr>
            <a:r>
              <a:rPr lang="en-US" altLang="zh-CN" sz="2800" dirty="0" smtClean="0">
                <a:latin typeface="Arial Unicode MS" pitchFamily="34" charset="-122"/>
                <a:ea typeface="Arial Unicode MS" pitchFamily="34" charset="-122"/>
                <a:cs typeface="Arial Unicode MS" pitchFamily="34" charset="-122"/>
              </a:rPr>
              <a:t>   Under the term insurance approach, the direct writer purchase yearly renewable term insurance equal to the difference between the face value of the policy and the reserve, which is the amount at risk for the company.</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根据定期寿险法，直接承保人购买每年更新式保单，保单金额是保单面值和保单责任准备金的差额部分。保单责任保证金是保险公司所承担的风险的金额。</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3. What is the insurance market made up of</a:t>
            </a:r>
            <a:r>
              <a:rPr lang="zh-CN" altLang="zh-CN"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It is made up of sellers—the insurance companies and Lloyd’s underwriting members; buyers—the general public, industry and commerce; middlemen—the insurance brokers and agents. </a:t>
            </a:r>
          </a:p>
          <a:p>
            <a:pPr>
              <a:buNone/>
            </a:pPr>
            <a:r>
              <a:rPr lang="en-US" altLang="zh-CN" sz="2800" dirty="0" smtClean="0">
                <a:latin typeface="Arial Unicode MS" pitchFamily="34" charset="-122"/>
                <a:ea typeface="Arial Unicode MS" pitchFamily="34" charset="-122"/>
                <a:cs typeface="Arial Unicode MS" pitchFamily="34" charset="-122"/>
              </a:rPr>
              <a:t>4. What are the basic principles of insurance?</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basic principles of insurance include insurable interest, indemnity, utmost good faith, proximate cause, subrogation and contribution.</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sz="2800" dirty="0" smtClean="0">
                <a:latin typeface="Arial Unicode MS" pitchFamily="34" charset="-122"/>
                <a:ea typeface="Arial Unicode MS" pitchFamily="34" charset="-122"/>
                <a:cs typeface="Arial Unicode MS" pitchFamily="34" charset="-122"/>
              </a:rPr>
              <a:t>5. What are the two types of reinsurance treaties?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They are facultative treaty and automatic treaty.</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Scanning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772816"/>
            <a:ext cx="8240216" cy="4752528"/>
          </a:xfrm>
        </p:spPr>
        <p:txBody>
          <a:bodyPr/>
          <a:lstStyle/>
          <a:p>
            <a:pPr marL="514350" indent="-514350">
              <a:buAutoNum type="arabicPeriod"/>
            </a:pPr>
            <a:r>
              <a:rPr lang="en-US" altLang="zh-CN" sz="2800" dirty="0" smtClean="0">
                <a:latin typeface="Arial Unicode MS" pitchFamily="34" charset="-122"/>
                <a:ea typeface="Arial Unicode MS" pitchFamily="34" charset="-122"/>
                <a:cs typeface="Arial Unicode MS" pitchFamily="34" charset="-122"/>
              </a:rPr>
              <a:t>How can people transfer some of the risks in their life on to others?</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They can do so by buying insurance.</a:t>
            </a:r>
          </a:p>
          <a:p>
            <a:pPr marL="514350" indent="-514350">
              <a:buNone/>
            </a:pPr>
            <a:r>
              <a:rPr lang="en-US" altLang="zh-CN" sz="2800" dirty="0" smtClean="0">
                <a:latin typeface="Arial Unicode MS" pitchFamily="34" charset="-122"/>
                <a:ea typeface="Arial Unicode MS" pitchFamily="34" charset="-122"/>
                <a:cs typeface="Arial Unicode MS" pitchFamily="34" charset="-122"/>
              </a:rPr>
              <a:t>2. Who fixes the level of premium?</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The level of premium is fixed by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underwriter</a:t>
            </a:r>
            <a:r>
              <a:rPr lang="en-US" altLang="zh-CN" sz="2800" dirty="0" smtClean="0">
                <a:latin typeface="Arial Unicode MS" pitchFamily="34" charset="-122"/>
                <a:ea typeface="Arial Unicode MS" pitchFamily="34" charset="-122"/>
                <a:cs typeface="Arial Unicode MS" pitchFamily="34" charset="-122"/>
              </a:rPr>
              <a:t>.  </a:t>
            </a:r>
            <a:endParaRPr lang="zh-CN" altLang="zh-CN" sz="2800" dirty="0" smtClean="0">
              <a:latin typeface="Arial Unicode MS" pitchFamily="34" charset="-122"/>
              <a:ea typeface="Arial Unicode MS" pitchFamily="34" charset="-122"/>
              <a:cs typeface="Arial Unicode MS" pitchFamily="34" charset="-122"/>
            </a:endParaRPr>
          </a:p>
          <a:p>
            <a:pPr marL="514350" indent="-514350">
              <a:buNone/>
            </a:pPr>
            <a:endParaRPr lang="en-US" altLang="zh-CN" sz="2800" dirty="0" smtClean="0"/>
          </a:p>
          <a:p>
            <a:pPr marL="514350" indent="-514350">
              <a:buNone/>
            </a:pPr>
            <a:endParaRPr lang="zh-CN" altLang="zh-CN" sz="2800" dirty="0" smtClean="0"/>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5719"/>
          </a:xfrm>
        </p:spPr>
        <p:txBody>
          <a:bodyPr>
            <a:normAutofit fontScale="90000"/>
          </a:bodyPr>
          <a:lstStyle/>
          <a:p>
            <a:endParaRPr lang="zh-CN" altLang="en-US" dirty="0"/>
          </a:p>
        </p:txBody>
      </p:sp>
      <p:sp>
        <p:nvSpPr>
          <p:cNvPr id="3" name="内容占位符 2"/>
          <p:cNvSpPr>
            <a:spLocks noGrp="1"/>
          </p:cNvSpPr>
          <p:nvPr>
            <p:ph idx="1"/>
          </p:nvPr>
        </p:nvSpPr>
        <p:spPr>
          <a:xfrm>
            <a:off x="76200" y="620688"/>
            <a:ext cx="8384232" cy="590465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3. What does Lloyd’s refer to?</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It refers to an association of individual underwriting members who form themselves into groups or syndicates but each retains their individuality.</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4. What is the difference between an insurance broker and an insurance agent?</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They are different in that a broker is an individual or  firm whose full time occupation is the placing of business with insurance companies on behalf of clients while an insurance agent places insurance in some field.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14276</TotalTime>
  <Words>3403</Words>
  <Application>Microsoft Macintosh PowerPoint</Application>
  <PresentationFormat>全屏显示(4:3)</PresentationFormat>
  <Paragraphs>211</Paragraphs>
  <Slides>53</Slides>
  <Notes>9</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53</vt:i4>
      </vt:variant>
    </vt:vector>
  </HeadingPairs>
  <TitlesOfParts>
    <vt:vector size="59" baseType="lpstr">
      <vt:lpstr>Arial Unicode MS</vt:lpstr>
      <vt:lpstr>Calibri</vt:lpstr>
      <vt:lpstr>Times New Roman</vt:lpstr>
      <vt:lpstr>宋体</vt:lpstr>
      <vt:lpstr>Arial</vt:lpstr>
      <vt:lpstr>主题1</vt:lpstr>
      <vt:lpstr>Unit 14 Basics of Insurance</vt:lpstr>
      <vt:lpstr>PowerPoint 演示文稿</vt:lpstr>
      <vt:lpstr>PowerPoint 演示文稿</vt:lpstr>
      <vt:lpstr>Skimming</vt:lpstr>
      <vt:lpstr>PowerPoint 演示文稿</vt:lpstr>
      <vt:lpstr>PowerPoint 演示文稿</vt:lpstr>
      <vt:lpstr>PowerPoint 演示文稿</vt:lpstr>
      <vt:lpstr>Scanning</vt:lpstr>
      <vt:lpstr>PowerPoint 演示文稿</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Xueyang Fang</cp:lastModifiedBy>
  <cp:revision>228</cp:revision>
  <dcterms:created xsi:type="dcterms:W3CDTF">2014-08-19T08:40:02Z</dcterms:created>
  <dcterms:modified xsi:type="dcterms:W3CDTF">2019-12-19T12:58:17Z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