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43"/>
  </p:notesMasterIdLst>
  <p:sldIdLst>
    <p:sldId id="257" r:id="rId2"/>
    <p:sldId id="305" r:id="rId3"/>
    <p:sldId id="258" r:id="rId4"/>
    <p:sldId id="260" r:id="rId5"/>
    <p:sldId id="261" r:id="rId6"/>
    <p:sldId id="314" r:id="rId7"/>
    <p:sldId id="315" r:id="rId8"/>
    <p:sldId id="262" r:id="rId9"/>
    <p:sldId id="263" r:id="rId10"/>
    <p:sldId id="264" r:id="rId11"/>
    <p:sldId id="266" r:id="rId12"/>
    <p:sldId id="267" r:id="rId13"/>
    <p:sldId id="271" r:id="rId14"/>
    <p:sldId id="316" r:id="rId15"/>
    <p:sldId id="310" r:id="rId16"/>
    <p:sldId id="272" r:id="rId17"/>
    <p:sldId id="273" r:id="rId18"/>
    <p:sldId id="274" r:id="rId19"/>
    <p:sldId id="317" r:id="rId20"/>
    <p:sldId id="269" r:id="rId21"/>
    <p:sldId id="311" r:id="rId22"/>
    <p:sldId id="312" r:id="rId23"/>
    <p:sldId id="313" r:id="rId24"/>
    <p:sldId id="275" r:id="rId25"/>
    <p:sldId id="276" r:id="rId26"/>
    <p:sldId id="277" r:id="rId27"/>
    <p:sldId id="318" r:id="rId28"/>
    <p:sldId id="319" r:id="rId29"/>
    <p:sldId id="320" r:id="rId30"/>
    <p:sldId id="321" r:id="rId31"/>
    <p:sldId id="322" r:id="rId32"/>
    <p:sldId id="323" r:id="rId33"/>
    <p:sldId id="324" r:id="rId34"/>
    <p:sldId id="325" r:id="rId35"/>
    <p:sldId id="326" r:id="rId36"/>
    <p:sldId id="327" r:id="rId37"/>
    <p:sldId id="328" r:id="rId38"/>
    <p:sldId id="329" r:id="rId39"/>
    <p:sldId id="330" r:id="rId40"/>
    <p:sldId id="331" r:id="rId41"/>
    <p:sldId id="332" r:id="rId4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0" autoAdjust="0"/>
    <p:restoredTop sz="84302" autoAdjust="0"/>
  </p:normalViewPr>
  <p:slideViewPr>
    <p:cSldViewPr>
      <p:cViewPr varScale="1">
        <p:scale>
          <a:sx n="56" d="100"/>
          <a:sy n="56" d="100"/>
        </p:scale>
        <p:origin x="1576" y="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zh-CN" alt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98FFBC7-C741-487B-BAD4-2F51C5C6659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994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宋体" charset="-122"/>
        <a:ea typeface="宋体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宋体" charset="-122"/>
        <a:ea typeface="宋体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宋体" charset="-122"/>
        <a:ea typeface="宋体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宋体" charset="-122"/>
        <a:ea typeface="宋体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宋体" charset="-122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8FFBC7-C741-487B-BAD4-2F51C5C6659F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8FFBC7-C741-487B-BAD4-2F51C5C6659F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8FFBC7-C741-487B-BAD4-2F51C5C6659F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8FFBC7-C741-487B-BAD4-2F51C5C6659F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8FFBC7-C741-487B-BAD4-2F51C5C6659F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8FFBC7-C741-487B-BAD4-2F51C5C6659F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8FFBC7-C741-487B-BAD4-2F51C5C6659F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8FFBC7-C741-487B-BAD4-2F51C5C6659F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8FFBC7-C741-487B-BAD4-2F51C5C6659F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0081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9E5CC-9384-469C-985B-10AB5BD37191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2595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9A11E-F8D2-410C-86E8-15C8B4D6DC89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071964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00B68-B7B2-4185-B79D-757D2AD667C3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3053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F972F-E5DA-423A-BCBB-BB9EC3C1E0D0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37340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A2B96-EB37-4B8D-8760-DD7538AC9801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53479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37587-96F4-4440-A2F6-67EB5978611D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69898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FB877-DB9C-4AD8-8E5F-5B76EA7F74F1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27788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62BC0-B1B0-46A3-B9DB-6B9F29EBAA4B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36442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78994-6F9D-4E54-905B-54272DB684EC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00185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50D78-EF2B-4AE1-8F3C-513D474F5680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55570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43D66-C48C-4206-80E6-C6BB63E07D6F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69240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B2AFF-E859-424F-AC20-DB12F9D73BE5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76294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Unit 7 </a:t>
            </a:r>
            <a:b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b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Financial Institutions</a:t>
            </a:r>
            <a:endParaRPr lang="zh-CN" altLang="en-US" b="1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en-US" altLang="zh-CN" b="1" dirty="0">
                <a:latin typeface="Arial" pitchFamily="34" charset="0"/>
                <a:cs typeface="Arial" pitchFamily="34" charset="0"/>
              </a:rPr>
              <a:t>Lead-in questions:</a:t>
            </a:r>
          </a:p>
          <a:p>
            <a:pPr marL="514350" indent="-514350">
              <a:buAutoNum type="arabicPeriod"/>
            </a:pPr>
            <a:r>
              <a:rPr lang="en-US" altLang="zh-CN" sz="28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What are the major types of financial institutions?</a:t>
            </a:r>
          </a:p>
          <a:p>
            <a:pPr marL="514350" indent="-514350">
              <a:buAutoNum type="arabicPeriod"/>
            </a:pPr>
            <a:r>
              <a:rPr lang="en-US" altLang="zh-CN" sz="28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Why are financial institutions important?</a:t>
            </a:r>
          </a:p>
          <a:p>
            <a:pPr marL="514350" indent="-514350">
              <a:buAutoNum type="arabicPeriod"/>
            </a:pPr>
            <a:endParaRPr lang="en-US" altLang="zh-CN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83096"/>
          </a:xfrm>
        </p:spPr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30" y="1124744"/>
            <a:ext cx="7806630" cy="5331296"/>
          </a:xfrm>
        </p:spPr>
        <p:txBody>
          <a:bodyPr/>
          <a:lstStyle/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5. How do venture capital firms differ from investment banks?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The clients of venture capital firms are startup firms rather than large corporations.</a:t>
            </a:r>
          </a:p>
          <a:p>
            <a:pPr marL="514350" indent="-514350">
              <a:buAutoNum type="arabicPeriod" startAt="6"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List at least three information service firms.</a:t>
            </a:r>
          </a:p>
          <a:p>
            <a:pPr marL="0" indent="0"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Moody’s, Standard &amp; Poor’s and Morningstar.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155104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" y="980728"/>
            <a:ext cx="7772400" cy="5115272"/>
          </a:xfrm>
        </p:spPr>
        <p:txBody>
          <a:bodyPr/>
          <a:lstStyle/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7. What is the central bank called in Sweden?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It is called the </a:t>
            </a:r>
            <a:r>
              <a:rPr lang="en-US" altLang="zh-CN" sz="2800" dirty="0" err="1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Riksbank</a:t>
            </a: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8. Which international financial institution establishes rules for international finance?   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	The International Monetary Fund establishes rules for international finance.</a:t>
            </a:r>
          </a:p>
          <a:p>
            <a:pPr>
              <a:buNone/>
            </a:pP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731168"/>
          </a:xfrm>
        </p:spPr>
        <p:txBody>
          <a:bodyPr>
            <a:normAutofit fontScale="90000"/>
          </a:bodyPr>
          <a:lstStyle/>
          <a:p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Vocabulary in Context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484784"/>
            <a:ext cx="7772400" cy="5760640"/>
          </a:xfrm>
        </p:spPr>
        <p:txBody>
          <a:bodyPr/>
          <a:lstStyle/>
          <a:p>
            <a:pPr>
              <a:buNone/>
            </a:pP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1. The mutual fund has substantial economies of scale in record keeping and in </a:t>
            </a:r>
            <a:r>
              <a:rPr lang="en-US" altLang="zh-CN" b="1" i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executing</a:t>
            </a: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purchases and sales of securities and, therefore, offers its customers a more efficient way of investing in securities than the direct purchase and sale of securities in the markets.</a:t>
            </a:r>
          </a:p>
          <a:p>
            <a:pPr>
              <a:buNone/>
            </a:pP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r>
              <a:rPr lang="en-US" altLang="zh-CN" dirty="0"/>
              <a:t> </a:t>
            </a:r>
            <a:endParaRPr lang="zh-CN" altLang="zh-CN" dirty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371128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" y="1196752"/>
            <a:ext cx="7772400" cy="4899248"/>
          </a:xfrm>
        </p:spPr>
        <p:txBody>
          <a:bodyPr/>
          <a:lstStyle/>
          <a:p>
            <a:pPr>
              <a:buNone/>
            </a:pP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The mutual fund has substantial economies of scale in record keeping and in </a:t>
            </a:r>
            <a:r>
              <a:rPr lang="en-US" altLang="zh-CN" b="1" dirty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making</a:t>
            </a: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purchases and sales of securities and, therefore, offers its customers a more efficient way of investing in securities than the direct purchase and sale of securities in the markets.</a:t>
            </a:r>
          </a:p>
          <a:p>
            <a:pPr>
              <a:buNone/>
            </a:pPr>
            <a:endParaRPr lang="zh-CN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371128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" y="1196752"/>
            <a:ext cx="7772400" cy="489924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2. Their main function was to serve as a mechanism for clearing and settling payments, thereby facilitating the trade in goods and services that had started to </a:t>
            </a:r>
            <a:r>
              <a:rPr lang="en-US" altLang="zh-CN" b="1" i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flourish</a:t>
            </a: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in Italy at that time.</a:t>
            </a:r>
          </a:p>
          <a:p>
            <a:pPr>
              <a:buNone/>
            </a:pP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Their main function was to serve as a mechanism for clearing and settling payments, thereby facilitating the trade in goods and services that had started to </a:t>
            </a:r>
            <a:r>
              <a:rPr lang="en-US" altLang="zh-CN" b="1" dirty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thrive</a:t>
            </a: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in Italy at that time.</a:t>
            </a:r>
          </a:p>
          <a:p>
            <a:pPr>
              <a:buNone/>
            </a:pPr>
            <a:endParaRPr lang="zh-CN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66135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371128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" y="1196752"/>
            <a:ext cx="7772400" cy="4899248"/>
          </a:xfrm>
        </p:spPr>
        <p:txBody>
          <a:bodyPr/>
          <a:lstStyle/>
          <a:p>
            <a:pPr>
              <a:buNone/>
            </a:pP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3. The early banks </a:t>
            </a:r>
            <a:r>
              <a:rPr lang="en-US" altLang="zh-CN" b="1" i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evolved</a:t>
            </a: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from money changers.</a:t>
            </a:r>
          </a:p>
          <a:p>
            <a:pPr>
              <a:buNone/>
            </a:pP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The early banks </a:t>
            </a:r>
            <a:r>
              <a:rPr lang="en-US" altLang="zh-CN" b="1" dirty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developed</a:t>
            </a: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from money changers.</a:t>
            </a:r>
          </a:p>
          <a:p>
            <a:pPr>
              <a:buNone/>
            </a:pPr>
            <a:endParaRPr lang="zh-CN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30254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83096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" y="692696"/>
            <a:ext cx="7772400" cy="5904656"/>
          </a:xfrm>
        </p:spPr>
        <p:txBody>
          <a:bodyPr/>
          <a:lstStyle/>
          <a:p>
            <a:pPr>
              <a:buNone/>
            </a:pP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4.	In some countries banks are </a:t>
            </a:r>
            <a:r>
              <a:rPr lang="en-US" altLang="zh-CN" b="1" i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virtually</a:t>
            </a: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all-purpose financial intermediaries, offering customers not just transaction services and loans, but also mutual funds and insurance of every kind.</a:t>
            </a:r>
          </a:p>
          <a:p>
            <a:pPr>
              <a:buNone/>
            </a:pP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In some countries banks are </a:t>
            </a:r>
            <a:r>
              <a:rPr lang="en-US" altLang="zh-CN" b="1" dirty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almost</a:t>
            </a: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all-purpose financial intermediaries, offering customers not just transaction services and loans, but also mutual funds and insurance of every kind.</a:t>
            </a:r>
          </a:p>
          <a:p>
            <a:pPr>
              <a:buNone/>
            </a:pPr>
            <a:endParaRPr lang="zh-CN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flipV="1">
            <a:off x="76200" y="548680"/>
            <a:ext cx="7772400" cy="60920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" y="692696"/>
            <a:ext cx="7772400" cy="5403304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en-US" altLang="zh-CN" dirty="0"/>
          </a:p>
          <a:p>
            <a:pPr>
              <a:buNone/>
            </a:pP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5. Depository savings institutions, thrift institutions, or simply thrifts are the terms used to refer </a:t>
            </a:r>
            <a:r>
              <a:rPr lang="en-US" altLang="zh-CN" b="1" i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collectively</a:t>
            </a: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to savings banks, savings and loan associations (S&amp;Ls), and credit unions.</a:t>
            </a:r>
          </a:p>
          <a:p>
            <a:pPr>
              <a:buNone/>
            </a:pP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Depository savings institutions, thrift institutions, or simply thrifts are the terms used to refer </a:t>
            </a:r>
            <a:r>
              <a:rPr lang="en-US" altLang="zh-CN" b="1" dirty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as a group</a:t>
            </a: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to savings banks, savings and loan associations (S&amp;Ls), and credit unions.</a:t>
            </a:r>
            <a:endParaRPr lang="zh-CN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443136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" y="1484784"/>
            <a:ext cx="7772400" cy="4611216"/>
          </a:xfrm>
        </p:spPr>
        <p:txBody>
          <a:bodyPr/>
          <a:lstStyle/>
          <a:p>
            <a:pPr>
              <a:buNone/>
            </a:pP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6.	Insurance companies are intermediaries whose primary function is to allow households and businesses to </a:t>
            </a:r>
            <a:r>
              <a:rPr lang="en-US" altLang="zh-CN" b="1" i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shed</a:t>
            </a: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specific risks by buying contracts called insurance policies that pay cash compensation if certain specified events occur.</a:t>
            </a:r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443136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" y="1484784"/>
            <a:ext cx="7772400" cy="4611216"/>
          </a:xfrm>
        </p:spPr>
        <p:txBody>
          <a:bodyPr/>
          <a:lstStyle/>
          <a:p>
            <a:pPr>
              <a:buNone/>
            </a:pP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	Insurance companies are intermediaries whose primary function is to allow households and businesses to </a:t>
            </a:r>
            <a:r>
              <a:rPr lang="en-US" altLang="zh-CN" b="1" dirty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avoid </a:t>
            </a: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specific risks by buying contracts called insurance policies that pay cash compensation if certain specified events occur.</a:t>
            </a:r>
          </a:p>
          <a:p>
            <a:pPr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9021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Cues</a:t>
            </a: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for the case discussion</a:t>
            </a:r>
          </a:p>
          <a:p>
            <a:pPr marL="514350" indent="-514350">
              <a:buAutoNum type="arabicPeriod"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Different types of financial institutions</a:t>
            </a:r>
          </a:p>
          <a:p>
            <a:pPr marL="0" indent="0"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- Depository institutions</a:t>
            </a:r>
          </a:p>
          <a:p>
            <a:pPr marL="0" indent="0"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- Contractual institutions</a:t>
            </a:r>
          </a:p>
          <a:p>
            <a:pPr marL="0" indent="0"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- Investment institutions</a:t>
            </a:r>
          </a:p>
          <a:p>
            <a:pPr marL="0" indent="0">
              <a:buNone/>
            </a:pPr>
            <a:b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br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155104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764704"/>
            <a:ext cx="7772400" cy="5403304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en-US" altLang="zh-CN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7.	In some countries, such as Germany, Japan, and the United States, a government or quasi-governmental agency </a:t>
            </a:r>
            <a:r>
              <a:rPr lang="en-US" altLang="zh-CN" sz="2800" b="1" i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backs</a:t>
            </a: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the sponsor’s guarantee of pension benefits up to specified limits.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In some countries, such as Germany, Japan, and the United States, a government or quasi-governmental agency </a:t>
            </a:r>
            <a:r>
              <a:rPr lang="en-US" altLang="zh-CN" sz="2800" b="1" dirty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supports</a:t>
            </a: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the sponsor’s guarantee of pension benefits up to specified limits.</a:t>
            </a:r>
          </a:p>
          <a:p>
            <a:pPr>
              <a:buNone/>
            </a:pPr>
            <a:r>
              <a:rPr lang="en-US" altLang="zh-CN" dirty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155104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764704"/>
            <a:ext cx="7772400" cy="5403304"/>
          </a:xfrm>
        </p:spPr>
        <p:txBody>
          <a:bodyPr/>
          <a:lstStyle/>
          <a:p>
            <a:pPr>
              <a:buNone/>
            </a:pPr>
            <a:endParaRPr lang="en-US" altLang="zh-CN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8.	In the case of securities, underwriting means </a:t>
            </a:r>
            <a:r>
              <a:rPr lang="en-US" altLang="zh-CN" sz="2800" b="1" i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committing</a:t>
            </a:r>
            <a:r>
              <a:rPr lang="en-US" altLang="zh-CN" sz="2800" i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to buy them at a guaranteed future price.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In the case of securities, underwriting means </a:t>
            </a:r>
            <a:r>
              <a:rPr lang="en-US" altLang="zh-CN" sz="2800" b="1" dirty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promising</a:t>
            </a: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to buy them at a guaranteed future price.</a:t>
            </a:r>
          </a:p>
        </p:txBody>
      </p:sp>
    </p:spTree>
    <p:extLst>
      <p:ext uri="{BB962C8B-B14F-4D97-AF65-F5344CB8AC3E}">
        <p14:creationId xmlns:p14="http://schemas.microsoft.com/office/powerpoint/2010/main" val="1768766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155104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764704"/>
            <a:ext cx="7772400" cy="5403304"/>
          </a:xfrm>
        </p:spPr>
        <p:txBody>
          <a:bodyPr/>
          <a:lstStyle/>
          <a:p>
            <a:pPr>
              <a:buNone/>
            </a:pPr>
            <a:endParaRPr lang="en-US" altLang="zh-CN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9.	Venture capitalists invest their funds in new businesses and help the management team get the firm to the point at which it is ready to “</a:t>
            </a:r>
            <a:r>
              <a:rPr lang="en-US" altLang="zh-CN" sz="2800" b="1" i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go public</a:t>
            </a: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” – that is, sell shares of stock to the investing public.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Venture capitalists invest their funds in new businesses and help the management team get the firm to the point at which it is ready to “</a:t>
            </a:r>
            <a:r>
              <a:rPr lang="en-US" altLang="zh-CN" sz="2800" b="1" dirty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sell the stock to the general public</a:t>
            </a: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” – that is, sell shares of stock to the investing public.</a:t>
            </a:r>
          </a:p>
          <a:p>
            <a:pPr>
              <a:buNone/>
            </a:pPr>
            <a:endParaRPr lang="en-US" altLang="zh-CN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43206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155104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764704"/>
            <a:ext cx="7772400" cy="5403304"/>
          </a:xfrm>
        </p:spPr>
        <p:txBody>
          <a:bodyPr/>
          <a:lstStyle/>
          <a:p>
            <a:pPr>
              <a:buNone/>
            </a:pPr>
            <a:endParaRPr lang="en-US" altLang="zh-CN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10. Central banks are intermediaries whose primary function is to promote public policy objectives by influencing certain financial market </a:t>
            </a:r>
            <a:r>
              <a:rPr lang="en-US" altLang="zh-CN" sz="2800" b="1" i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parameters</a:t>
            </a:r>
            <a:r>
              <a:rPr lang="en-US" altLang="zh-CN" sz="2800" i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such as the supply of the local currency.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Central banks are intermediaries whose primary function is to promote public policy objectives by influencing certain financial market </a:t>
            </a:r>
            <a:r>
              <a:rPr lang="en-US" altLang="zh-CN" sz="2800" b="1" dirty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variables</a:t>
            </a: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such as the supply of the local currency.</a:t>
            </a:r>
          </a:p>
          <a:p>
            <a:pPr>
              <a:buNone/>
            </a:pPr>
            <a:endParaRPr lang="en-US" altLang="zh-CN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36974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Text Explanation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</a:t>
            </a:r>
            <a:r>
              <a:rPr lang="zh-CN" altLang="en-US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</a:p>
          <a:p>
            <a:pPr marL="514350" indent="-514350"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regulate-----control or direct an activity by rules, principles or methods.</a:t>
            </a:r>
          </a:p>
          <a:p>
            <a:pPr marL="514350" indent="-514350"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e.g. Banks are heavily regulated, because they are responsible for most forex trading.</a:t>
            </a:r>
          </a:p>
          <a:p>
            <a:pPr marL="514350" indent="-514350"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</a:t>
            </a: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银行受到严格的监管，因为绝大多数的外汇交易由银行负责。</a:t>
            </a: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227112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620688"/>
            <a:ext cx="7772400" cy="511527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</a:t>
            </a:r>
            <a:r>
              <a:rPr lang="zh-CN" altLang="en-US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</a:t>
            </a:r>
            <a:r>
              <a:rPr lang="zh-CN" altLang="en-US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endParaRPr lang="en-US" altLang="zh-CN" b="1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substantial------considerable,</a:t>
            </a: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ample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e.g.</a:t>
            </a: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government acknowledged it had to make substantial reforms to encourage further investment.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	</a:t>
            </a: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政府承认需要进行实质性改革以进一步鼓励投资。</a:t>
            </a:r>
            <a:endParaRPr lang="en-US" altLang="zh-CN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execute-----do, perform, implement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e.g.</a:t>
            </a: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Clients can issue instructions to the bank as to where its order is to be executed..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	 </a:t>
            </a: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客户可以就命令的执行地点向银行发出指令。</a:t>
            </a:r>
            <a:endParaRPr lang="en-US" altLang="zh-CN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buNone/>
            </a:pP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227112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" y="1052736"/>
            <a:ext cx="7772400" cy="5043264"/>
          </a:xfrm>
        </p:spPr>
        <p:txBody>
          <a:bodyPr/>
          <a:lstStyle/>
          <a:p>
            <a:pPr>
              <a:buNone/>
            </a:pP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</a:t>
            </a:r>
            <a:r>
              <a:rPr lang="zh-CN" altLang="en-US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4</a:t>
            </a:r>
            <a:r>
              <a:rPr lang="zh-CN" altLang="en-US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endParaRPr lang="en-US" altLang="zh-CN" b="1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facilitate-----make easier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e.g. The online payment software facilitates e-commerce transactions.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	</a:t>
            </a: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网上支付软件使得电子商务交易更为便利。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227112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" y="1052736"/>
            <a:ext cx="7772400" cy="5043264"/>
          </a:xfrm>
        </p:spPr>
        <p:txBody>
          <a:bodyPr/>
          <a:lstStyle/>
          <a:p>
            <a:pPr>
              <a:buNone/>
            </a:pP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</a:t>
            </a:r>
            <a:r>
              <a:rPr lang="zh-CN" altLang="en-US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6</a:t>
            </a:r>
            <a:r>
              <a:rPr lang="zh-CN" altLang="en-US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endParaRPr lang="en-US" altLang="zh-CN" b="1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fulfill-----carry out; perform, do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e.g. They wanted the president to fulfill an election promise to protect jobs.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</a:t>
            </a: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它们要求总统实现其参选时作出的保护就业的承诺。</a:t>
            </a:r>
          </a:p>
        </p:txBody>
      </p:sp>
    </p:spTree>
    <p:extLst>
      <p:ext uri="{BB962C8B-B14F-4D97-AF65-F5344CB8AC3E}">
        <p14:creationId xmlns:p14="http://schemas.microsoft.com/office/powerpoint/2010/main" val="3035326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227112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" y="1052736"/>
            <a:ext cx="7772400" cy="5043264"/>
          </a:xfrm>
        </p:spPr>
        <p:txBody>
          <a:bodyPr/>
          <a:lstStyle/>
          <a:p>
            <a:pPr>
              <a:buNone/>
            </a:pP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</a:t>
            </a:r>
            <a:r>
              <a:rPr lang="zh-CN" altLang="en-US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7</a:t>
            </a:r>
            <a:r>
              <a:rPr lang="zh-CN" altLang="en-US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endParaRPr lang="en-US" altLang="zh-CN" b="1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differentiate-----distinguish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e.g. What seems to differentiate the new firm from other financial advisory firms is its technology.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</a:t>
            </a: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把这家新公司同其他金融咨询公司区分开来的似乎是技术。</a:t>
            </a:r>
          </a:p>
        </p:txBody>
      </p:sp>
    </p:spTree>
    <p:extLst>
      <p:ext uri="{BB962C8B-B14F-4D97-AF65-F5344CB8AC3E}">
        <p14:creationId xmlns:p14="http://schemas.microsoft.com/office/powerpoint/2010/main" val="324551822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227112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" y="1052736"/>
            <a:ext cx="7772400" cy="5043264"/>
          </a:xfrm>
        </p:spPr>
        <p:txBody>
          <a:bodyPr/>
          <a:lstStyle/>
          <a:p>
            <a:pPr>
              <a:buNone/>
            </a:pP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</a:t>
            </a:r>
            <a:r>
              <a:rPr lang="zh-CN" altLang="en-US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8</a:t>
            </a:r>
            <a:r>
              <a:rPr lang="zh-CN" altLang="en-US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endParaRPr lang="en-US" altLang="zh-CN" b="1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specialize in----pursue some special line of study, work, etc.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e.g. The China Development Bank specializes in infrastructure financing.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</a:t>
            </a: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国家开发银行专门从事基础设施建设融资。</a:t>
            </a:r>
          </a:p>
        </p:txBody>
      </p:sp>
    </p:spTree>
    <p:extLst>
      <p:ext uri="{BB962C8B-B14F-4D97-AF65-F5344CB8AC3E}">
        <p14:creationId xmlns:p14="http://schemas.microsoft.com/office/powerpoint/2010/main" val="11805090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dirty="0"/>
              <a:t> </a:t>
            </a: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2. Roles played by financial institutions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- Act as intermediaries of financial markets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- Facilitate the flow of money through the 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  economy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227112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" y="1052736"/>
            <a:ext cx="7772400" cy="5043264"/>
          </a:xfrm>
        </p:spPr>
        <p:txBody>
          <a:bodyPr/>
          <a:lstStyle/>
          <a:p>
            <a:pPr>
              <a:buNone/>
            </a:pP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</a:t>
            </a:r>
            <a:r>
              <a:rPr lang="zh-CN" altLang="en-US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10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range from-----include a variety of different things or people; vary within certain limits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e.g. These bills are sold in varying maturities, ranging from a few days to 52 weeks.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</a:t>
            </a: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所出售的票据的到期日各不相同，短至几天，长至</a:t>
            </a: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52</a:t>
            </a: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周。</a:t>
            </a:r>
          </a:p>
        </p:txBody>
      </p:sp>
    </p:spTree>
    <p:extLst>
      <p:ext uri="{BB962C8B-B14F-4D97-AF65-F5344CB8AC3E}">
        <p14:creationId xmlns:p14="http://schemas.microsoft.com/office/powerpoint/2010/main" val="428967028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227112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" y="1052736"/>
            <a:ext cx="7772400" cy="5043264"/>
          </a:xfrm>
        </p:spPr>
        <p:txBody>
          <a:bodyPr/>
          <a:lstStyle/>
          <a:p>
            <a:pPr>
              <a:buNone/>
            </a:pP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</a:t>
            </a:r>
            <a:r>
              <a:rPr lang="zh-CN" altLang="en-US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11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combine with-----have two or more different things work or exist together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e.g. The company said it is sticking with its plan to combine with a German exchange operator.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	</a:t>
            </a: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这家公司表示将按照计划与一家德国交易运营商合并。</a:t>
            </a:r>
          </a:p>
        </p:txBody>
      </p:sp>
    </p:spTree>
    <p:extLst>
      <p:ext uri="{BB962C8B-B14F-4D97-AF65-F5344CB8AC3E}">
        <p14:creationId xmlns:p14="http://schemas.microsoft.com/office/powerpoint/2010/main" val="412950198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227112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052736"/>
            <a:ext cx="7772400" cy="5043264"/>
          </a:xfrm>
        </p:spPr>
        <p:txBody>
          <a:bodyPr/>
          <a:lstStyle/>
          <a:p>
            <a:pPr>
              <a:buNone/>
            </a:pP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</a:t>
            </a:r>
            <a:r>
              <a:rPr lang="zh-CN" altLang="en-US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12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take into account-----consider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e.g. In business you have to take into account the interests of shareholders, employees, the company as a whole.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	</a:t>
            </a: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在商业经营中，你必须整体考虑股东、雇员和公司的利益。</a:t>
            </a:r>
          </a:p>
        </p:txBody>
      </p:sp>
    </p:spTree>
    <p:extLst>
      <p:ext uri="{BB962C8B-B14F-4D97-AF65-F5344CB8AC3E}">
        <p14:creationId xmlns:p14="http://schemas.microsoft.com/office/powerpoint/2010/main" val="322824557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227112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052736"/>
            <a:ext cx="7772400" cy="504326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</a:t>
            </a:r>
            <a:r>
              <a:rPr lang="zh-CN" altLang="en-US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13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be entitled to (do) something-----give someone the official right to do or have something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e.g. The record date usually determines who is entitled to a dividend.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	</a:t>
            </a: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一般来说，登记日决定了谁有权获得股利。</a:t>
            </a:r>
            <a:endParaRPr lang="en-US" altLang="zh-CN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redeem-----exchange (bonds, etc.) for money or goods; pay off; buy back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e.g. The amount required to redeem the mortgage was $6,000,000.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	</a:t>
            </a: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偿还抵押贷款所需的金额是</a:t>
            </a: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6,000,000</a:t>
            </a: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美元。</a:t>
            </a:r>
          </a:p>
        </p:txBody>
      </p:sp>
    </p:spTree>
    <p:extLst>
      <p:ext uri="{BB962C8B-B14F-4D97-AF65-F5344CB8AC3E}">
        <p14:creationId xmlns:p14="http://schemas.microsoft.com/office/powerpoint/2010/main" val="200442353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227112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052736"/>
            <a:ext cx="7772400" cy="5043264"/>
          </a:xfrm>
        </p:spPr>
        <p:txBody>
          <a:bodyPr/>
          <a:lstStyle/>
          <a:p>
            <a:pPr>
              <a:buNone/>
            </a:pP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</a:t>
            </a:r>
            <a:r>
              <a:rPr lang="zh-CN" altLang="en-US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14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diversification-----state of being diversified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e.g. Alternative investments can be used as a tool to reduce overall risk through diversification.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</a:t>
            </a: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可进行其他的投资通过多元化的方式降低整体风险。</a:t>
            </a:r>
          </a:p>
        </p:txBody>
      </p:sp>
    </p:spTree>
    <p:extLst>
      <p:ext uri="{BB962C8B-B14F-4D97-AF65-F5344CB8AC3E}">
        <p14:creationId xmlns:p14="http://schemas.microsoft.com/office/powerpoint/2010/main" val="336622131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227112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052736"/>
            <a:ext cx="7772400" cy="5043264"/>
          </a:xfrm>
        </p:spPr>
        <p:txBody>
          <a:bodyPr/>
          <a:lstStyle/>
          <a:p>
            <a:pPr>
              <a:buNone/>
            </a:pP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</a:t>
            </a:r>
            <a:r>
              <a:rPr lang="zh-CN" altLang="en-US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16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initiate-----begin, set going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e.g. A steady American recovery may help initiate growth in other economies.   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	</a:t>
            </a: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美国经济稳步复苏可能帮助带动其他经济体的增长。</a:t>
            </a:r>
          </a:p>
        </p:txBody>
      </p:sp>
    </p:spTree>
    <p:extLst>
      <p:ext uri="{BB962C8B-B14F-4D97-AF65-F5344CB8AC3E}">
        <p14:creationId xmlns:p14="http://schemas.microsoft.com/office/powerpoint/2010/main" val="237190518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227112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052736"/>
            <a:ext cx="7772400" cy="5043264"/>
          </a:xfrm>
        </p:spPr>
        <p:txBody>
          <a:bodyPr/>
          <a:lstStyle/>
          <a:p>
            <a:pPr>
              <a:buNone/>
            </a:pP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</a:t>
            </a:r>
            <a:r>
              <a:rPr lang="zh-CN" altLang="en-US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19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stake-----investment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e.g. He holds a 70% stake in the company.   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	</a:t>
            </a: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他拥有公司</a:t>
            </a: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70%</a:t>
            </a: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的投资份额。</a:t>
            </a:r>
          </a:p>
        </p:txBody>
      </p:sp>
    </p:spTree>
    <p:extLst>
      <p:ext uri="{BB962C8B-B14F-4D97-AF65-F5344CB8AC3E}">
        <p14:creationId xmlns:p14="http://schemas.microsoft.com/office/powerpoint/2010/main" val="94922472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227112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052736"/>
            <a:ext cx="7772400" cy="5043264"/>
          </a:xfrm>
        </p:spPr>
        <p:txBody>
          <a:bodyPr/>
          <a:lstStyle/>
          <a:p>
            <a:pPr>
              <a:buNone/>
            </a:pP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</a:t>
            </a:r>
            <a:r>
              <a:rPr lang="zh-CN" altLang="en-US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23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be subject to something-----be affected by something; have to obey the rules or laws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e.g. Prices are subject to change without notice.   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	</a:t>
            </a: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价格变更不会事先通知。</a:t>
            </a:r>
          </a:p>
        </p:txBody>
      </p:sp>
    </p:spTree>
    <p:extLst>
      <p:ext uri="{BB962C8B-B14F-4D97-AF65-F5344CB8AC3E}">
        <p14:creationId xmlns:p14="http://schemas.microsoft.com/office/powerpoint/2010/main" val="232264070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227112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052736"/>
            <a:ext cx="7772400" cy="5043264"/>
          </a:xfrm>
        </p:spPr>
        <p:txBody>
          <a:bodyPr/>
          <a:lstStyle/>
          <a:p>
            <a:pPr>
              <a:buNone/>
            </a:pP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</a:t>
            </a:r>
            <a:r>
              <a:rPr lang="zh-CN" altLang="en-US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24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identifiable-----able to be recognized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e.g. The companies don't collect personally identifiable data, only aggregate data from many users.   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	</a:t>
            </a: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这些公司不搜集可识别的个人数据，只从大量用户那里搜集汇总数据。</a:t>
            </a:r>
          </a:p>
        </p:txBody>
      </p:sp>
    </p:spTree>
    <p:extLst>
      <p:ext uri="{BB962C8B-B14F-4D97-AF65-F5344CB8AC3E}">
        <p14:creationId xmlns:p14="http://schemas.microsoft.com/office/powerpoint/2010/main" val="396479246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227112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052736"/>
            <a:ext cx="7772400" cy="5043264"/>
          </a:xfrm>
        </p:spPr>
        <p:txBody>
          <a:bodyPr/>
          <a:lstStyle/>
          <a:p>
            <a:pPr>
              <a:buNone/>
            </a:pP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</a:t>
            </a:r>
            <a:r>
              <a:rPr lang="zh-CN" altLang="en-US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25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moderate-----not extreme; mediocre 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e.g. A moderate increase in investment will play an active role in stimulating the market.  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</a:t>
            </a: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适度地增加投资将对刺激市场起积极作用。 </a:t>
            </a:r>
          </a:p>
        </p:txBody>
      </p:sp>
    </p:spTree>
    <p:extLst>
      <p:ext uri="{BB962C8B-B14F-4D97-AF65-F5344CB8AC3E}">
        <p14:creationId xmlns:p14="http://schemas.microsoft.com/office/powerpoint/2010/main" val="9499409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Skimming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" y="1844824"/>
            <a:ext cx="7772400" cy="4251176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What is the primary business of finance intermediaries?</a:t>
            </a:r>
          </a:p>
          <a:p>
            <a:pPr marL="514350" indent="-514350"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	The primary business of finance intermediaries is to provide customers with financial products and services that cannot be obtained more efficiently by transacting directly in securities markets.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227112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052736"/>
            <a:ext cx="7772400" cy="5043264"/>
          </a:xfrm>
        </p:spPr>
        <p:txBody>
          <a:bodyPr/>
          <a:lstStyle/>
          <a:p>
            <a:pPr>
              <a:buNone/>
            </a:pP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</a:t>
            </a:r>
            <a:r>
              <a:rPr lang="zh-CN" altLang="en-US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28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coordinate-----organize an activity so that the people involved in it work well together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e.g. The United Nations worked as the lead actor to coordinate the international community's assistance.  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	</a:t>
            </a: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联合国领导协调国际社会的援助工作</a:t>
            </a: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。 </a:t>
            </a:r>
          </a:p>
        </p:txBody>
      </p:sp>
    </p:spTree>
    <p:extLst>
      <p:ext uri="{BB962C8B-B14F-4D97-AF65-F5344CB8AC3E}">
        <p14:creationId xmlns:p14="http://schemas.microsoft.com/office/powerpoint/2010/main" val="312101618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227112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052736"/>
            <a:ext cx="7772400" cy="5043264"/>
          </a:xfrm>
        </p:spPr>
        <p:txBody>
          <a:bodyPr/>
          <a:lstStyle/>
          <a:p>
            <a:pPr>
              <a:buNone/>
            </a:pP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</a:t>
            </a:r>
            <a:r>
              <a:rPr lang="zh-CN" altLang="en-US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29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monitor-----oversee, supervise; carefully watch and check a situation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e.g. This is a serious issue, and we have to monitor it very carefully.</a:t>
            </a:r>
          </a:p>
          <a:p>
            <a:pPr>
              <a:buNone/>
            </a:pP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这是一个严重的问题，我们必须密切监控它。 </a:t>
            </a:r>
          </a:p>
        </p:txBody>
      </p:sp>
    </p:spTree>
    <p:extLst>
      <p:ext uri="{BB962C8B-B14F-4D97-AF65-F5344CB8AC3E}">
        <p14:creationId xmlns:p14="http://schemas.microsoft.com/office/powerpoint/2010/main" val="5134089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83096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" y="836712"/>
            <a:ext cx="7772400" cy="5259288"/>
          </a:xfrm>
        </p:spPr>
        <p:txBody>
          <a:bodyPr/>
          <a:lstStyle/>
          <a:p>
            <a:pPr>
              <a:buNone/>
            </a:pPr>
            <a:endParaRPr lang="en-US" altLang="zh-CN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buNone/>
            </a:pPr>
            <a:endParaRPr lang="en-US" altLang="zh-CN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2.	List at least three types of financial intermediaries.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Banks, investment companies, and insurance companies.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3.	What are the largest and oldest financial intermediaries today?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Banks.</a:t>
            </a:r>
          </a:p>
          <a:p>
            <a:pPr>
              <a:buNone/>
            </a:pPr>
            <a:endParaRPr lang="en-US" altLang="zh-CN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buNone/>
            </a:pPr>
            <a:endParaRPr lang="en-US" altLang="zh-CN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83096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" y="836712"/>
            <a:ext cx="7772400" cy="5259288"/>
          </a:xfrm>
        </p:spPr>
        <p:txBody>
          <a:bodyPr/>
          <a:lstStyle/>
          <a:p>
            <a:pPr>
              <a:buNone/>
            </a:pPr>
            <a:endParaRPr lang="en-US" altLang="zh-CN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buNone/>
            </a:pPr>
            <a:endParaRPr lang="en-US" altLang="zh-CN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4.	What are the roles played by governmental organizations in the financial system?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Governmental organizations are to regulate the financial system and to achieve public policy goals.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29152014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83096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" y="836712"/>
            <a:ext cx="7772400" cy="5259288"/>
          </a:xfrm>
        </p:spPr>
        <p:txBody>
          <a:bodyPr/>
          <a:lstStyle/>
          <a:p>
            <a:pPr>
              <a:buNone/>
            </a:pPr>
            <a:endParaRPr lang="en-US" altLang="zh-CN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buNone/>
            </a:pPr>
            <a:endParaRPr lang="en-US" altLang="zh-CN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buNone/>
            </a:pPr>
            <a:r>
              <a:rPr lang="en-US" altLang="zh-CN" sz="280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5.</a:t>
            </a: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	List at least two types of governmental or quasi-governmental organizations in the financial system.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Central banks and special-purpose intermediaries.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39613745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Scanning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" y="1772816"/>
            <a:ext cx="7772400" cy="4752528"/>
          </a:xfrm>
        </p:spPr>
        <p:txBody>
          <a:bodyPr/>
          <a:lstStyle/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1. When and where did the earliest banks appear?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The earliest banks appeared hundreds of years ago in the towns of Renaissance Italy.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2. Which country has a universal banking system?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Germany has a universal banking system.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45719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410072"/>
            <a:ext cx="7772400" cy="5187280"/>
          </a:xfrm>
        </p:spPr>
        <p:txBody>
          <a:bodyPr/>
          <a:lstStyle/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3.</a:t>
            </a:r>
            <a:r>
              <a:rPr lang="en-US" altLang="zh-CN" sz="2800" dirty="0"/>
              <a:t> </a:t>
            </a: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What are the two types of pension plans?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They are defined-contribution pension plans and defined-benefit pension plans.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4. What does NAV stand for?   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	It stands for net asset value.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6496</TotalTime>
  <Words>1907</Words>
  <Application>Microsoft Office PowerPoint</Application>
  <PresentationFormat>全屏显示(4:3)</PresentationFormat>
  <Paragraphs>167</Paragraphs>
  <Slides>41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7" baseType="lpstr">
      <vt:lpstr>Arial Unicode MS</vt:lpstr>
      <vt:lpstr>宋体</vt:lpstr>
      <vt:lpstr>Arial</vt:lpstr>
      <vt:lpstr>Calibri</vt:lpstr>
      <vt:lpstr>Times New Roman</vt:lpstr>
      <vt:lpstr>主题1</vt:lpstr>
      <vt:lpstr>Unit 7  Financial Institutions</vt:lpstr>
      <vt:lpstr>PowerPoint 演示文稿</vt:lpstr>
      <vt:lpstr>PowerPoint 演示文稿</vt:lpstr>
      <vt:lpstr>Skimming</vt:lpstr>
      <vt:lpstr>PowerPoint 演示文稿</vt:lpstr>
      <vt:lpstr>PowerPoint 演示文稿</vt:lpstr>
      <vt:lpstr>PowerPoint 演示文稿</vt:lpstr>
      <vt:lpstr>Scanning</vt:lpstr>
      <vt:lpstr>PowerPoint 演示文稿</vt:lpstr>
      <vt:lpstr>PowerPoint 演示文稿</vt:lpstr>
      <vt:lpstr>PowerPoint 演示文稿</vt:lpstr>
      <vt:lpstr>Vocabulary in Context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Text Explanation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Toshiba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Sherry</dc:creator>
  <cp:lastModifiedBy>Shi Qing</cp:lastModifiedBy>
  <cp:revision>261</cp:revision>
  <dcterms:created xsi:type="dcterms:W3CDTF">2014-08-19T08:40:02Z</dcterms:created>
  <dcterms:modified xsi:type="dcterms:W3CDTF">2019-12-14T03:11:54Z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TC010690022052</vt:lpwstr>
  </property>
</Properties>
</file>