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47"/>
  </p:notesMasterIdLst>
  <p:sldIdLst>
    <p:sldId id="257" r:id="rId2"/>
    <p:sldId id="305" r:id="rId3"/>
    <p:sldId id="258" r:id="rId4"/>
    <p:sldId id="260" r:id="rId5"/>
    <p:sldId id="337" r:id="rId6"/>
    <p:sldId id="261" r:id="rId7"/>
    <p:sldId id="262" r:id="rId8"/>
    <p:sldId id="263" r:id="rId9"/>
    <p:sldId id="264" r:id="rId10"/>
    <p:sldId id="266" r:id="rId11"/>
    <p:sldId id="267" r:id="rId12"/>
    <p:sldId id="271" r:id="rId13"/>
    <p:sldId id="314" r:id="rId14"/>
    <p:sldId id="310" r:id="rId15"/>
    <p:sldId id="272" r:id="rId16"/>
    <p:sldId id="273" r:id="rId17"/>
    <p:sldId id="274" r:id="rId18"/>
    <p:sldId id="269" r:id="rId19"/>
    <p:sldId id="311" r:id="rId20"/>
    <p:sldId id="312" r:id="rId21"/>
    <p:sldId id="313" r:id="rId22"/>
    <p:sldId id="275" r:id="rId23"/>
    <p:sldId id="276" r:id="rId24"/>
    <p:sldId id="315" r:id="rId25"/>
    <p:sldId id="316" r:id="rId26"/>
    <p:sldId id="317" r:id="rId27"/>
    <p:sldId id="318" r:id="rId28"/>
    <p:sldId id="319" r:id="rId29"/>
    <p:sldId id="320" r:id="rId30"/>
    <p:sldId id="321" r:id="rId31"/>
    <p:sldId id="322" r:id="rId32"/>
    <p:sldId id="323" r:id="rId33"/>
    <p:sldId id="324" r:id="rId34"/>
    <p:sldId id="325" r:id="rId35"/>
    <p:sldId id="327" r:id="rId36"/>
    <p:sldId id="326" r:id="rId37"/>
    <p:sldId id="329" r:id="rId38"/>
    <p:sldId id="328" r:id="rId39"/>
    <p:sldId id="330" r:id="rId40"/>
    <p:sldId id="331" r:id="rId41"/>
    <p:sldId id="332" r:id="rId42"/>
    <p:sldId id="333" r:id="rId43"/>
    <p:sldId id="334" r:id="rId44"/>
    <p:sldId id="335" r:id="rId45"/>
    <p:sldId id="336" r:id="rId4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84346" autoAdjust="0"/>
  </p:normalViewPr>
  <p:slideViewPr>
    <p:cSldViewPr>
      <p:cViewPr varScale="1">
        <p:scale>
          <a:sx n="56" d="100"/>
          <a:sy n="56" d="100"/>
        </p:scale>
        <p:origin x="1576" y="44"/>
      </p:cViewPr>
      <p:guideLst>
        <p:guide orient="horz" pos="2160"/>
        <p:guide pos="2880"/>
      </p:guideLst>
    </p:cSldViewPr>
  </p:slideViewPr>
  <p:outlineViewPr>
    <p:cViewPr>
      <p:scale>
        <a:sx n="33" d="100"/>
        <a:sy n="33" d="100"/>
      </p:scale>
      <p:origin x="0" y="32082"/>
    </p:cViewPr>
  </p:outlin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zh-CN" alt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98FFBC7-C741-487B-BAD4-2F51C5C6659F}" type="slidenum">
              <a:rPr lang="zh-CN" altLang="en-US"/>
              <a:pPr/>
              <a:t>‹#›</a:t>
            </a:fld>
            <a:endParaRPr lang="zh-CN" altLang="en-US"/>
          </a:p>
        </p:txBody>
      </p:sp>
    </p:spTree>
    <p:extLst>
      <p:ext uri="{BB962C8B-B14F-4D97-AF65-F5344CB8AC3E}">
        <p14:creationId xmlns:p14="http://schemas.microsoft.com/office/powerpoint/2010/main" val="526994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宋体" charset="-122"/>
        <a:ea typeface="宋体" charset="-122"/>
        <a:cs typeface="+mn-cs"/>
      </a:defRPr>
    </a:lvl1pPr>
    <a:lvl2pPr marL="457200" algn="l" rtl="0" eaLnBrk="0" fontAlgn="base" hangingPunct="0">
      <a:spcBef>
        <a:spcPct val="30000"/>
      </a:spcBef>
      <a:spcAft>
        <a:spcPct val="0"/>
      </a:spcAft>
      <a:defRPr kumimoji="1" sz="1200" kern="1200">
        <a:solidFill>
          <a:schemeClr val="tx1"/>
        </a:solidFill>
        <a:latin typeface="宋体" charset="-122"/>
        <a:ea typeface="宋体" charset="-122"/>
        <a:cs typeface="+mn-cs"/>
      </a:defRPr>
    </a:lvl2pPr>
    <a:lvl3pPr marL="914400" algn="l" rtl="0" eaLnBrk="0" fontAlgn="base" hangingPunct="0">
      <a:spcBef>
        <a:spcPct val="30000"/>
      </a:spcBef>
      <a:spcAft>
        <a:spcPct val="0"/>
      </a:spcAft>
      <a:defRPr kumimoji="1" sz="1200" kern="1200">
        <a:solidFill>
          <a:schemeClr val="tx1"/>
        </a:solidFill>
        <a:latin typeface="宋体" charset="-122"/>
        <a:ea typeface="宋体" charset="-122"/>
        <a:cs typeface="+mn-cs"/>
      </a:defRPr>
    </a:lvl3pPr>
    <a:lvl4pPr marL="1371600" algn="l" rtl="0" eaLnBrk="0" fontAlgn="base" hangingPunct="0">
      <a:spcBef>
        <a:spcPct val="30000"/>
      </a:spcBef>
      <a:spcAft>
        <a:spcPct val="0"/>
      </a:spcAft>
      <a:defRPr kumimoji="1" sz="1200" kern="1200">
        <a:solidFill>
          <a:schemeClr val="tx1"/>
        </a:solidFill>
        <a:latin typeface="宋体" charset="-122"/>
        <a:ea typeface="宋体" charset="-122"/>
        <a:cs typeface="+mn-cs"/>
      </a:defRPr>
    </a:lvl4pPr>
    <a:lvl5pPr marL="1828800" algn="l" rtl="0" eaLnBrk="0" fontAlgn="base" hangingPunct="0">
      <a:spcBef>
        <a:spcPct val="30000"/>
      </a:spcBef>
      <a:spcAft>
        <a:spcPct val="0"/>
      </a:spcAft>
      <a:defRPr kumimoji="1" sz="1200" kern="1200">
        <a:solidFill>
          <a:schemeClr val="tx1"/>
        </a:solidFill>
        <a:latin typeface="宋体" charset="-122"/>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5</a:t>
            </a:fld>
            <a:endParaRPr lang="zh-CN" altLang="en-US"/>
          </a:p>
        </p:txBody>
      </p:sp>
    </p:spTree>
    <p:extLst>
      <p:ext uri="{BB962C8B-B14F-4D97-AF65-F5344CB8AC3E}">
        <p14:creationId xmlns:p14="http://schemas.microsoft.com/office/powerpoint/2010/main" val="2448701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18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19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20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21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5359E5CC-9384-469C-985B-10AB5BD37191}" type="slidenum">
              <a:rPr lang="zh-CN" altLang="en-US" smtClean="0"/>
              <a:pPr/>
              <a:t>‹#›</a:t>
            </a:fld>
            <a:endParaRPr lang="en-US" altLang="zh-CN"/>
          </a:p>
        </p:txBody>
      </p:sp>
    </p:spTree>
    <p:extLst>
      <p:ext uri="{BB962C8B-B14F-4D97-AF65-F5344CB8AC3E}">
        <p14:creationId xmlns:p14="http://schemas.microsoft.com/office/powerpoint/2010/main" val="52595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C6C9A11E-F8D2-410C-86E8-15C8B4D6DC89}" type="slidenum">
              <a:rPr lang="zh-CN" altLang="en-US" smtClean="0"/>
              <a:pPr/>
              <a:t>‹#›</a:t>
            </a:fld>
            <a:endParaRPr lang="en-US" altLang="zh-CN"/>
          </a:p>
        </p:txBody>
      </p:sp>
    </p:spTree>
    <p:extLst>
      <p:ext uri="{BB962C8B-B14F-4D97-AF65-F5344CB8AC3E}">
        <p14:creationId xmlns:p14="http://schemas.microsoft.com/office/powerpoint/2010/main" val="2907196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F800B68-B7B2-4185-B79D-757D2AD667C3}" type="slidenum">
              <a:rPr lang="zh-CN" altLang="en-US" smtClean="0"/>
              <a:pPr/>
              <a:t>‹#›</a:t>
            </a:fld>
            <a:endParaRPr lang="en-US" altLang="zh-CN"/>
          </a:p>
        </p:txBody>
      </p:sp>
    </p:spTree>
    <p:extLst>
      <p:ext uri="{BB962C8B-B14F-4D97-AF65-F5344CB8AC3E}">
        <p14:creationId xmlns:p14="http://schemas.microsoft.com/office/powerpoint/2010/main" val="133053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E75F972F-E5DA-423A-BCBB-BB9EC3C1E0D0}" type="slidenum">
              <a:rPr lang="zh-CN" altLang="en-US" smtClean="0"/>
              <a:pPr/>
              <a:t>‹#›</a:t>
            </a:fld>
            <a:endParaRPr lang="en-US" altLang="zh-CN"/>
          </a:p>
        </p:txBody>
      </p:sp>
    </p:spTree>
    <p:extLst>
      <p:ext uri="{BB962C8B-B14F-4D97-AF65-F5344CB8AC3E}">
        <p14:creationId xmlns:p14="http://schemas.microsoft.com/office/powerpoint/2010/main" val="2037340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49A2B96-EB37-4B8D-8760-DD7538AC9801}" type="slidenum">
              <a:rPr lang="zh-CN" altLang="en-US" smtClean="0"/>
              <a:pPr/>
              <a:t>‹#›</a:t>
            </a:fld>
            <a:endParaRPr lang="en-US" altLang="zh-CN"/>
          </a:p>
        </p:txBody>
      </p:sp>
    </p:spTree>
    <p:extLst>
      <p:ext uri="{BB962C8B-B14F-4D97-AF65-F5344CB8AC3E}">
        <p14:creationId xmlns:p14="http://schemas.microsoft.com/office/powerpoint/2010/main" val="553479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D6637587-96F4-4440-A2F6-67EB5978611D}" type="slidenum">
              <a:rPr lang="zh-CN" altLang="en-US" smtClean="0"/>
              <a:pPr/>
              <a:t>‹#›</a:t>
            </a:fld>
            <a:endParaRPr lang="en-US" altLang="zh-CN"/>
          </a:p>
        </p:txBody>
      </p:sp>
    </p:spTree>
    <p:extLst>
      <p:ext uri="{BB962C8B-B14F-4D97-AF65-F5344CB8AC3E}">
        <p14:creationId xmlns:p14="http://schemas.microsoft.com/office/powerpoint/2010/main" val="1969898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DD3FB877-DB9C-4AD8-8E5F-5B76EA7F74F1}" type="slidenum">
              <a:rPr lang="zh-CN" altLang="en-US" smtClean="0"/>
              <a:pPr/>
              <a:t>‹#›</a:t>
            </a:fld>
            <a:endParaRPr lang="en-US" altLang="zh-CN"/>
          </a:p>
        </p:txBody>
      </p:sp>
    </p:spTree>
    <p:extLst>
      <p:ext uri="{BB962C8B-B14F-4D97-AF65-F5344CB8AC3E}">
        <p14:creationId xmlns:p14="http://schemas.microsoft.com/office/powerpoint/2010/main" val="2527788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BD162BC0-B1B0-46A3-B9DB-6B9F29EBAA4B}" type="slidenum">
              <a:rPr lang="zh-CN" altLang="en-US" smtClean="0"/>
              <a:pPr/>
              <a:t>‹#›</a:t>
            </a:fld>
            <a:endParaRPr lang="en-US" altLang="zh-CN"/>
          </a:p>
        </p:txBody>
      </p:sp>
    </p:spTree>
    <p:extLst>
      <p:ext uri="{BB962C8B-B14F-4D97-AF65-F5344CB8AC3E}">
        <p14:creationId xmlns:p14="http://schemas.microsoft.com/office/powerpoint/2010/main" val="1036442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84878994-6F9D-4E54-905B-54272DB684EC}" type="slidenum">
              <a:rPr lang="zh-CN" altLang="en-US" smtClean="0"/>
              <a:pPr/>
              <a:t>‹#›</a:t>
            </a:fld>
            <a:endParaRPr lang="en-US" altLang="zh-CN"/>
          </a:p>
        </p:txBody>
      </p:sp>
    </p:spTree>
    <p:extLst>
      <p:ext uri="{BB962C8B-B14F-4D97-AF65-F5344CB8AC3E}">
        <p14:creationId xmlns:p14="http://schemas.microsoft.com/office/powerpoint/2010/main" val="1800185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E3D50D78-EF2B-4AE1-8F3C-513D474F5680}" type="slidenum">
              <a:rPr lang="zh-CN" altLang="en-US" smtClean="0"/>
              <a:pPr/>
              <a:t>‹#›</a:t>
            </a:fld>
            <a:endParaRPr lang="en-US" altLang="zh-CN"/>
          </a:p>
        </p:txBody>
      </p:sp>
    </p:spTree>
    <p:extLst>
      <p:ext uri="{BB962C8B-B14F-4D97-AF65-F5344CB8AC3E}">
        <p14:creationId xmlns:p14="http://schemas.microsoft.com/office/powerpoint/2010/main" val="3355570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63943D66-C48C-4206-80E6-C6BB63E07D6F}" type="slidenum">
              <a:rPr lang="zh-CN" altLang="en-US" smtClean="0"/>
              <a:pPr/>
              <a:t>‹#›</a:t>
            </a:fld>
            <a:endParaRPr lang="en-US" altLang="zh-CN"/>
          </a:p>
        </p:txBody>
      </p:sp>
    </p:spTree>
    <p:extLst>
      <p:ext uri="{BB962C8B-B14F-4D97-AF65-F5344CB8AC3E}">
        <p14:creationId xmlns:p14="http://schemas.microsoft.com/office/powerpoint/2010/main" val="2469240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6B2AFF-E859-424F-AC20-DB12F9D73BE5}" type="slidenum">
              <a:rPr lang="zh-CN" altLang="en-US" smtClean="0"/>
              <a:pPr/>
              <a:t>‹#›</a:t>
            </a:fld>
            <a:endParaRPr lang="en-US" altLang="zh-CN"/>
          </a:p>
        </p:txBody>
      </p:sp>
    </p:spTree>
    <p:extLst>
      <p:ext uri="{BB962C8B-B14F-4D97-AF65-F5344CB8AC3E}">
        <p14:creationId xmlns:p14="http://schemas.microsoft.com/office/powerpoint/2010/main" val="417629436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b="1" dirty="0">
                <a:latin typeface="Arial Unicode MS" pitchFamily="34" charset="-122"/>
                <a:ea typeface="Arial Unicode MS" pitchFamily="34" charset="-122"/>
                <a:cs typeface="Arial Unicode MS" pitchFamily="34" charset="-122"/>
              </a:rPr>
              <a:t>Unit 8 </a:t>
            </a:r>
            <a:br>
              <a:rPr lang="en-US" altLang="zh-CN" b="1" dirty="0">
                <a:latin typeface="Arial Unicode MS" pitchFamily="34" charset="-122"/>
                <a:ea typeface="Arial Unicode MS" pitchFamily="34" charset="-122"/>
                <a:cs typeface="Arial Unicode MS" pitchFamily="34" charset="-122"/>
              </a:rPr>
            </a:br>
            <a:r>
              <a:rPr lang="en-US" altLang="zh-CN" b="1" dirty="0">
                <a:latin typeface="Arial Unicode MS" pitchFamily="34" charset="-122"/>
                <a:ea typeface="Arial Unicode MS" pitchFamily="34" charset="-122"/>
                <a:cs typeface="Arial Unicode MS" pitchFamily="34" charset="-122"/>
              </a:rPr>
              <a:t>Commercial Banks</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lstStyle/>
          <a:p>
            <a:pPr marL="514350" indent="-514350">
              <a:buNone/>
            </a:pPr>
            <a:r>
              <a:rPr lang="en-US" altLang="zh-CN" b="1" dirty="0">
                <a:latin typeface="Arial" pitchFamily="34" charset="0"/>
                <a:cs typeface="Arial" pitchFamily="34" charset="0"/>
              </a:rPr>
              <a:t>Lead-in questions: </a:t>
            </a:r>
          </a:p>
          <a:p>
            <a:pPr marL="514350" indent="-514350">
              <a:buAutoNum type="arabicPeriod"/>
            </a:pPr>
            <a:r>
              <a:rPr lang="en-US" altLang="zh-CN" sz="2800" dirty="0">
                <a:latin typeface="Arial Unicode MS" panose="020B0604020202020204" pitchFamily="34" charset="-122"/>
                <a:ea typeface="Arial Unicode MS" panose="020B0604020202020204" pitchFamily="34" charset="-122"/>
                <a:cs typeface="Arial Unicode MS" panose="020B0604020202020204" pitchFamily="34" charset="-122"/>
              </a:rPr>
              <a:t>List some famous commercial banks.</a:t>
            </a:r>
          </a:p>
          <a:p>
            <a:pPr marL="514350" indent="-514350">
              <a:buAutoNum type="arabicPeriod"/>
            </a:pPr>
            <a:r>
              <a:rPr lang="en-US" altLang="zh-CN" sz="2800" dirty="0">
                <a:latin typeface="Arial Unicode MS" panose="020B0604020202020204" pitchFamily="34" charset="-122"/>
                <a:ea typeface="Arial Unicode MS" panose="020B0604020202020204" pitchFamily="34" charset="-122"/>
                <a:cs typeface="Arial Unicode MS" panose="020B0604020202020204" pitchFamily="34" charset="-122"/>
              </a:rPr>
              <a:t>What are the functions of commercial banks?</a:t>
            </a:r>
          </a:p>
          <a:p>
            <a:pPr marL="514350" indent="-514350">
              <a:buAutoNum type="arabicPeriod"/>
            </a:pPr>
            <a:endParaRPr lang="en-US" altLang="zh-CN" sz="28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sz="2800" dirty="0">
                <a:latin typeface="Arial Unicode MS" pitchFamily="34" charset="-122"/>
                <a:ea typeface="Arial Unicode MS" pitchFamily="34" charset="-122"/>
                <a:cs typeface="Arial Unicode MS" pitchFamily="34" charset="-122"/>
              </a:rPr>
              <a:t>7. In the case of SLC, what will the bank do if the customer fails to meet its obligation?</a:t>
            </a:r>
          </a:p>
          <a:p>
            <a:pPr>
              <a:buNone/>
            </a:pPr>
            <a:r>
              <a:rPr lang="en-US" altLang="zh-CN" sz="2800" dirty="0">
                <a:latin typeface="Arial Unicode MS" pitchFamily="34" charset="-122"/>
                <a:ea typeface="Arial Unicode MS" pitchFamily="34" charset="-122"/>
                <a:cs typeface="Arial Unicode MS" pitchFamily="34" charset="-122"/>
              </a:rPr>
              <a:t>    The bank will meet the customer’s obligation.</a:t>
            </a:r>
          </a:p>
          <a:p>
            <a:pPr>
              <a:buNone/>
            </a:pPr>
            <a:r>
              <a:rPr lang="en-US" altLang="zh-CN" sz="2800" dirty="0">
                <a:latin typeface="Arial Unicode MS" pitchFamily="34" charset="-122"/>
                <a:ea typeface="Arial Unicode MS" pitchFamily="34" charset="-122"/>
                <a:cs typeface="Arial Unicode MS" pitchFamily="34" charset="-122"/>
              </a:rPr>
              <a:t>8. How long is a typical term of a credit default swap?   </a:t>
            </a:r>
          </a:p>
          <a:p>
            <a:pPr>
              <a:buNone/>
            </a:pPr>
            <a:r>
              <a:rPr lang="en-US" altLang="zh-CN" sz="2800" dirty="0">
                <a:latin typeface="Arial Unicode MS" pitchFamily="34" charset="-122"/>
                <a:ea typeface="Arial Unicode MS" pitchFamily="34" charset="-122"/>
                <a:cs typeface="Arial Unicode MS" pitchFamily="34" charset="-122"/>
              </a:rPr>
              <a:t>	A typical term of a credit default swap is five years.</a:t>
            </a: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731168"/>
          </a:xfrm>
        </p:spPr>
        <p:txBody>
          <a:bodyPr>
            <a:normAutofit fontScale="90000"/>
          </a:bodyPr>
          <a:lstStyle/>
          <a:p>
            <a:r>
              <a:rPr lang="en-US" altLang="zh-CN" dirty="0">
                <a:latin typeface="Arial Unicode MS" pitchFamily="34" charset="-122"/>
                <a:ea typeface="Arial Unicode MS" pitchFamily="34" charset="-122"/>
                <a:cs typeface="Arial Unicode MS" pitchFamily="34" charset="-122"/>
              </a:rPr>
              <a:t>Vocabulary in Context</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0" y="1484784"/>
            <a:ext cx="7772400" cy="5760640"/>
          </a:xfrm>
        </p:spPr>
        <p:txBody>
          <a:bodyPr/>
          <a:lstStyle/>
          <a:p>
            <a:pPr>
              <a:buNone/>
            </a:pPr>
            <a:r>
              <a:rPr lang="en-US" altLang="zh-CN" dirty="0">
                <a:latin typeface="Arial Unicode MS" pitchFamily="34" charset="-122"/>
                <a:ea typeface="Arial Unicode MS" pitchFamily="34" charset="-122"/>
                <a:cs typeface="Arial Unicode MS" pitchFamily="34" charset="-122"/>
              </a:rPr>
              <a:t>1. They </a:t>
            </a:r>
            <a:r>
              <a:rPr lang="en-US" altLang="zh-CN" b="1" i="1" dirty="0">
                <a:latin typeface="Arial Unicode MS" pitchFamily="34" charset="-122"/>
                <a:ea typeface="Arial Unicode MS" pitchFamily="34" charset="-122"/>
                <a:cs typeface="Arial Unicode MS" pitchFamily="34" charset="-122"/>
              </a:rPr>
              <a:t>repackage</a:t>
            </a:r>
            <a:r>
              <a:rPr lang="en-US" altLang="zh-CN" dirty="0">
                <a:latin typeface="Arial Unicode MS" pitchFamily="34" charset="-122"/>
                <a:ea typeface="Arial Unicode MS" pitchFamily="34" charset="-122"/>
                <a:cs typeface="Arial Unicode MS" pitchFamily="34" charset="-122"/>
              </a:rPr>
              <a:t> the funds received from deposits to provide loans of the size and maturity desired by deficit units.</a:t>
            </a:r>
          </a:p>
          <a:p>
            <a:pPr>
              <a:buNone/>
            </a:pPr>
            <a:r>
              <a:rPr lang="en-US" altLang="zh-CN" dirty="0">
                <a:latin typeface="Arial Unicode MS" pitchFamily="34" charset="-122"/>
                <a:ea typeface="Arial Unicode MS" pitchFamily="34" charset="-122"/>
                <a:cs typeface="Arial Unicode MS" pitchFamily="34" charset="-122"/>
              </a:rPr>
              <a:t>   They </a:t>
            </a:r>
            <a:r>
              <a:rPr lang="en-US" altLang="zh-CN" b="1" dirty="0">
                <a:solidFill>
                  <a:srgbClr val="FF0000"/>
                </a:solidFill>
                <a:latin typeface="Arial Unicode MS" pitchFamily="34" charset="-122"/>
                <a:ea typeface="Arial Unicode MS" pitchFamily="34" charset="-122"/>
                <a:cs typeface="Arial Unicode MS" pitchFamily="34" charset="-122"/>
              </a:rPr>
              <a:t>package again</a:t>
            </a:r>
            <a:r>
              <a:rPr lang="en-US" altLang="zh-CN" b="1"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the funds received from deposits to provide loans of the size and maturity desired by deficit units.</a:t>
            </a:r>
          </a:p>
          <a:p>
            <a:pPr>
              <a:buNone/>
            </a:pPr>
            <a:r>
              <a:rPr lang="en-US" altLang="zh-CN" dirty="0">
                <a:latin typeface="Arial Unicode MS" pitchFamily="34" charset="-122"/>
                <a:ea typeface="Arial Unicode MS" pitchFamily="34" charset="-122"/>
                <a:cs typeface="Arial Unicode MS" pitchFamily="34" charset="-122"/>
              </a:rPr>
              <a:t>.</a:t>
            </a:r>
            <a:r>
              <a:rPr lang="en-US" altLang="zh-CN" dirty="0"/>
              <a:t> </a:t>
            </a:r>
            <a:endParaRPr lang="zh-CN" altLang="zh-CN" dirty="0"/>
          </a:p>
          <a:p>
            <a:pPr>
              <a:buNone/>
            </a:pP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96752"/>
            <a:ext cx="7772400" cy="4899248"/>
          </a:xfrm>
        </p:spPr>
        <p:txBody>
          <a:bodyPr/>
          <a:lstStyle/>
          <a:p>
            <a:pPr>
              <a:buNone/>
            </a:pPr>
            <a:r>
              <a:rPr lang="en-US" altLang="zh-CN" dirty="0">
                <a:latin typeface="Arial Unicode MS" pitchFamily="34" charset="-122"/>
                <a:ea typeface="Arial Unicode MS" pitchFamily="34" charset="-122"/>
                <a:cs typeface="Arial Unicode MS" pitchFamily="34" charset="-122"/>
              </a:rPr>
              <a:t>2. One reason is that interstate banking regulations were changed in 1994 to allow banks more freedom to acquire other banks across state lines. Consequently, banks in a particular region are now subject to competition not only from other local banks but also from any bank that may </a:t>
            </a:r>
            <a:r>
              <a:rPr lang="en-US" altLang="zh-CN" b="1" i="1" dirty="0">
                <a:latin typeface="Arial Unicode MS" pitchFamily="34" charset="-122"/>
                <a:ea typeface="Arial Unicode MS" pitchFamily="34" charset="-122"/>
                <a:cs typeface="Arial Unicode MS" pitchFamily="34" charset="-122"/>
              </a:rPr>
              <a:t>penetrate</a:t>
            </a:r>
            <a:r>
              <a:rPr lang="en-US" altLang="zh-CN" dirty="0">
                <a:latin typeface="Arial Unicode MS" pitchFamily="34" charset="-122"/>
                <a:ea typeface="Arial Unicode MS" pitchFamily="34" charset="-122"/>
                <a:cs typeface="Arial Unicode MS" pitchFamily="34" charset="-122"/>
              </a:rPr>
              <a:t> that market.</a:t>
            </a:r>
          </a:p>
          <a:p>
            <a:pPr>
              <a:buNone/>
            </a:pPr>
            <a:endParaRPr lang="zh-CN" altLang="zh-CN" dirty="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96752"/>
            <a:ext cx="7772400" cy="4899248"/>
          </a:xfrm>
        </p:spPr>
        <p:txBody>
          <a:bodyPr/>
          <a:lstStyle/>
          <a:p>
            <a:pPr>
              <a:buNone/>
            </a:pPr>
            <a:r>
              <a:rPr lang="en-US" altLang="zh-CN" dirty="0">
                <a:latin typeface="Arial Unicode MS" pitchFamily="34" charset="-122"/>
                <a:ea typeface="Arial Unicode MS" pitchFamily="34" charset="-122"/>
                <a:cs typeface="Arial Unicode MS" pitchFamily="34" charset="-122"/>
              </a:rPr>
              <a:t>   One reason is that interstate banking regulations were changed in 1994 to allow banks more freedom to acquire other banks across state lines. Consequently, banks in a particular region are now subject to competition not only from other local banks but also from any bank that may </a:t>
            </a:r>
            <a:r>
              <a:rPr lang="en-US" altLang="zh-CN" dirty="0">
                <a:solidFill>
                  <a:srgbClr val="FF0000"/>
                </a:solidFill>
                <a:latin typeface="Arial Unicode MS" pitchFamily="34" charset="-122"/>
                <a:ea typeface="Arial Unicode MS" pitchFamily="34" charset="-122"/>
                <a:cs typeface="Arial Unicode MS" pitchFamily="34" charset="-122"/>
              </a:rPr>
              <a:t>enter </a:t>
            </a:r>
            <a:r>
              <a:rPr lang="en-US" altLang="zh-CN" dirty="0">
                <a:latin typeface="Arial Unicode MS" pitchFamily="34" charset="-122"/>
                <a:ea typeface="Arial Unicode MS" pitchFamily="34" charset="-122"/>
                <a:cs typeface="Arial Unicode MS" pitchFamily="34" charset="-122"/>
              </a:rPr>
              <a:t>that market.</a:t>
            </a:r>
          </a:p>
          <a:p>
            <a:pPr>
              <a:buNone/>
            </a:pPr>
            <a:endParaRPr lang="zh-CN" altLang="zh-CN" dirty="0">
              <a:latin typeface="Arial Unicode MS" pitchFamily="34" charset="-122"/>
              <a:ea typeface="Arial Unicode MS" pitchFamily="34" charset="-122"/>
              <a:cs typeface="Arial Unicode MS" pitchFamily="34" charset="-122"/>
            </a:endParaRPr>
          </a:p>
          <a:p>
            <a:pPr>
              <a:buNone/>
            </a:pPr>
            <a:endParaRPr lang="zh-CN" altLang="en-US" dirty="0"/>
          </a:p>
        </p:txBody>
      </p:sp>
    </p:spTree>
    <p:extLst>
      <p:ext uri="{BB962C8B-B14F-4D97-AF65-F5344CB8AC3E}">
        <p14:creationId xmlns:p14="http://schemas.microsoft.com/office/powerpoint/2010/main" val="18393702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179512" y="620688"/>
            <a:ext cx="7772400" cy="4899248"/>
          </a:xfrm>
        </p:spPr>
        <p:txBody>
          <a:bodyPr>
            <a:normAutofit fontScale="92500"/>
          </a:bodyPr>
          <a:lstStyle/>
          <a:p>
            <a:pPr>
              <a:buNone/>
            </a:pPr>
            <a:r>
              <a:rPr lang="en-US" altLang="zh-CN" dirty="0">
                <a:latin typeface="Arial Unicode MS" pitchFamily="34" charset="-122"/>
                <a:ea typeface="Arial Unicode MS" pitchFamily="34" charset="-122"/>
                <a:cs typeface="Arial Unicode MS" pitchFamily="34" charset="-122"/>
              </a:rPr>
              <a:t>3. From the bank’s </a:t>
            </a:r>
            <a:r>
              <a:rPr lang="en-US" altLang="zh-CN" b="1" i="1" dirty="0">
                <a:latin typeface="Arial Unicode MS" pitchFamily="34" charset="-122"/>
                <a:ea typeface="Arial Unicode MS" pitchFamily="34" charset="-122"/>
                <a:cs typeface="Arial Unicode MS" pitchFamily="34" charset="-122"/>
              </a:rPr>
              <a:t>perspective</a:t>
            </a:r>
            <a:r>
              <a:rPr lang="en-US" altLang="zh-CN" dirty="0">
                <a:latin typeface="Arial Unicode MS" pitchFamily="34" charset="-122"/>
                <a:ea typeface="Arial Unicode MS" pitchFamily="34" charset="-122"/>
                <a:cs typeface="Arial Unicode MS" pitchFamily="34" charset="-122"/>
              </a:rPr>
              <a:t>, demand deposit accounts are classified as transaction accounts that provide a source of funds that can be used until withdrawn by customers (as checks are written).</a:t>
            </a:r>
          </a:p>
          <a:p>
            <a:pPr>
              <a:buNone/>
            </a:pPr>
            <a:r>
              <a:rPr lang="en-US" altLang="zh-CN" dirty="0">
                <a:latin typeface="Arial Unicode MS" pitchFamily="34" charset="-122"/>
                <a:ea typeface="Arial Unicode MS" pitchFamily="34" charset="-122"/>
                <a:cs typeface="Arial Unicode MS" pitchFamily="34" charset="-122"/>
              </a:rPr>
              <a:t>   From the bank’s </a:t>
            </a:r>
            <a:r>
              <a:rPr lang="en-US" altLang="zh-CN" b="1" dirty="0">
                <a:solidFill>
                  <a:srgbClr val="FF0000"/>
                </a:solidFill>
                <a:latin typeface="Arial Unicode MS" pitchFamily="34" charset="-122"/>
                <a:ea typeface="Arial Unicode MS" pitchFamily="34" charset="-122"/>
                <a:cs typeface="Arial Unicode MS" pitchFamily="34" charset="-122"/>
              </a:rPr>
              <a:t>point of view</a:t>
            </a:r>
            <a:r>
              <a:rPr lang="en-US" altLang="zh-CN" dirty="0">
                <a:latin typeface="Arial Unicode MS" pitchFamily="34" charset="-122"/>
                <a:ea typeface="Arial Unicode MS" pitchFamily="34" charset="-122"/>
                <a:cs typeface="Arial Unicode MS" pitchFamily="34" charset="-122"/>
              </a:rPr>
              <a:t>, demand deposit accounts are classified as transaction accounts that provide a source of funds that can be used until withdrawn by customers (as checks are written).</a:t>
            </a:r>
          </a:p>
          <a:p>
            <a:pPr>
              <a:buNone/>
            </a:pPr>
            <a:endParaRPr lang="zh-CN" altLang="zh-CN" dirty="0">
              <a:latin typeface="Arial Unicode MS" pitchFamily="34" charset="-122"/>
              <a:ea typeface="Arial Unicode MS" pitchFamily="34" charset="-122"/>
              <a:cs typeface="Arial Unicode MS" pitchFamily="34" charset="-122"/>
            </a:endParaRPr>
          </a:p>
          <a:p>
            <a:pPr>
              <a:buNone/>
            </a:pPr>
            <a:endParaRPr lang="zh-CN" altLang="en-US" dirty="0"/>
          </a:p>
        </p:txBody>
      </p:sp>
    </p:spTree>
    <p:extLst>
      <p:ext uri="{BB962C8B-B14F-4D97-AF65-F5344CB8AC3E}">
        <p14:creationId xmlns:p14="http://schemas.microsoft.com/office/powerpoint/2010/main" val="41830254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179512" y="1268760"/>
            <a:ext cx="7772400" cy="5904656"/>
          </a:xfrm>
        </p:spPr>
        <p:txBody>
          <a:bodyPr/>
          <a:lstStyle/>
          <a:p>
            <a:pPr>
              <a:buNone/>
            </a:pPr>
            <a:r>
              <a:rPr lang="en-US" altLang="zh-CN" dirty="0">
                <a:latin typeface="Arial Unicode MS" pitchFamily="34" charset="-122"/>
                <a:ea typeface="Arial Unicode MS" pitchFamily="34" charset="-122"/>
                <a:cs typeface="Arial Unicode MS" pitchFamily="34" charset="-122"/>
              </a:rPr>
              <a:t>4.	NCDs are similar to CDs </a:t>
            </a:r>
            <a:r>
              <a:rPr lang="en-US" altLang="zh-CN" b="1" i="1" dirty="0">
                <a:latin typeface="Arial Unicode MS" pitchFamily="34" charset="-122"/>
                <a:ea typeface="Arial Unicode MS" pitchFamily="34" charset="-122"/>
                <a:cs typeface="Arial Unicode MS" pitchFamily="34" charset="-122"/>
              </a:rPr>
              <a:t>in that </a:t>
            </a:r>
            <a:r>
              <a:rPr lang="en-US" altLang="zh-CN" dirty="0">
                <a:latin typeface="Arial Unicode MS" pitchFamily="34" charset="-122"/>
                <a:ea typeface="Arial Unicode MS" pitchFamily="34" charset="-122"/>
                <a:cs typeface="Arial Unicode MS" pitchFamily="34" charset="-122"/>
              </a:rPr>
              <a:t>they have a specified maturity date and require a minimum deposit.</a:t>
            </a:r>
          </a:p>
          <a:p>
            <a:pPr>
              <a:buNone/>
            </a:pPr>
            <a:r>
              <a:rPr lang="en-US" altLang="zh-CN" dirty="0">
                <a:latin typeface="Arial Unicode MS" pitchFamily="34" charset="-122"/>
                <a:ea typeface="Arial Unicode MS" pitchFamily="34" charset="-122"/>
                <a:cs typeface="Arial Unicode MS" pitchFamily="34" charset="-122"/>
              </a:rPr>
              <a:t>   NCDs are similar to CDs </a:t>
            </a:r>
            <a:r>
              <a:rPr lang="en-US" altLang="zh-CN" b="1" dirty="0">
                <a:solidFill>
                  <a:srgbClr val="FF0000"/>
                </a:solidFill>
                <a:latin typeface="Arial Unicode MS" pitchFamily="34" charset="-122"/>
                <a:ea typeface="Arial Unicode MS" pitchFamily="34" charset="-122"/>
                <a:cs typeface="Arial Unicode MS" pitchFamily="34" charset="-122"/>
              </a:rPr>
              <a:t>because</a:t>
            </a:r>
            <a:r>
              <a:rPr lang="en-US" altLang="zh-CN" b="1"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they have a specified maturity date and require a minimum deposit.</a:t>
            </a:r>
          </a:p>
          <a:p>
            <a:pPr>
              <a:buNone/>
            </a:pPr>
            <a:endParaRPr lang="zh-CN" altLang="zh-CN" dirty="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76200" y="548680"/>
            <a:ext cx="7772400" cy="60920"/>
          </a:xfrm>
        </p:spPr>
        <p:txBody>
          <a:bodyPr>
            <a:normAutofit fontScale="90000"/>
          </a:bodyPr>
          <a:lstStyle/>
          <a:p>
            <a:endParaRPr lang="zh-CN" altLang="en-US" dirty="0"/>
          </a:p>
        </p:txBody>
      </p:sp>
      <p:sp>
        <p:nvSpPr>
          <p:cNvPr id="3" name="内容占位符 2"/>
          <p:cNvSpPr>
            <a:spLocks noGrp="1"/>
          </p:cNvSpPr>
          <p:nvPr>
            <p:ph idx="1"/>
          </p:nvPr>
        </p:nvSpPr>
        <p:spPr>
          <a:xfrm>
            <a:off x="76200" y="692696"/>
            <a:ext cx="7772400" cy="5403304"/>
          </a:xfrm>
        </p:spPr>
        <p:txBody>
          <a:bodyPr/>
          <a:lstStyle/>
          <a:p>
            <a:pPr>
              <a:buNone/>
            </a:pPr>
            <a:endParaRPr lang="en-US" altLang="zh-CN" dirty="0"/>
          </a:p>
          <a:p>
            <a:pPr>
              <a:buNone/>
            </a:pPr>
            <a:r>
              <a:rPr lang="en-US" altLang="zh-CN" dirty="0">
                <a:latin typeface="Arial Unicode MS" pitchFamily="34" charset="-122"/>
                <a:ea typeface="Arial Unicode MS" pitchFamily="34" charset="-122"/>
                <a:cs typeface="Arial Unicode MS" pitchFamily="34" charset="-122"/>
              </a:rPr>
              <a:t>5.	The federal funds market allows depository institutions to </a:t>
            </a:r>
            <a:r>
              <a:rPr lang="en-US" altLang="zh-CN" b="1" i="1" dirty="0">
                <a:latin typeface="Arial Unicode MS" pitchFamily="34" charset="-122"/>
                <a:ea typeface="Arial Unicode MS" pitchFamily="34" charset="-122"/>
                <a:cs typeface="Arial Unicode MS" pitchFamily="34" charset="-122"/>
              </a:rPr>
              <a:t>accommodate </a:t>
            </a:r>
            <a:r>
              <a:rPr lang="en-US" altLang="zh-CN" dirty="0">
                <a:latin typeface="Arial Unicode MS" pitchFamily="34" charset="-122"/>
                <a:ea typeface="Arial Unicode MS" pitchFamily="34" charset="-122"/>
                <a:cs typeface="Arial Unicode MS" pitchFamily="34" charset="-122"/>
              </a:rPr>
              <a:t>the short-term liquidity needs of other financial institutions.</a:t>
            </a:r>
          </a:p>
          <a:p>
            <a:pPr>
              <a:buNone/>
            </a:pPr>
            <a:r>
              <a:rPr lang="en-US" altLang="zh-CN" dirty="0">
                <a:latin typeface="Arial Unicode MS" pitchFamily="34" charset="-122"/>
                <a:ea typeface="Arial Unicode MS" pitchFamily="34" charset="-122"/>
                <a:cs typeface="Arial Unicode MS" pitchFamily="34" charset="-122"/>
              </a:rPr>
              <a:t>   The federal funds market allows depository institutions to </a:t>
            </a:r>
            <a:r>
              <a:rPr lang="en-US" altLang="zh-CN" b="1" dirty="0">
                <a:solidFill>
                  <a:srgbClr val="FF0000"/>
                </a:solidFill>
                <a:latin typeface="Arial Unicode MS" pitchFamily="34" charset="-122"/>
                <a:ea typeface="Arial Unicode MS" pitchFamily="34" charset="-122"/>
                <a:cs typeface="Arial Unicode MS" pitchFamily="34" charset="-122"/>
              </a:rPr>
              <a:t>adapt to </a:t>
            </a:r>
            <a:r>
              <a:rPr lang="en-US" altLang="zh-CN" dirty="0">
                <a:latin typeface="Arial Unicode MS" pitchFamily="34" charset="-122"/>
                <a:ea typeface="Arial Unicode MS" pitchFamily="34" charset="-122"/>
                <a:cs typeface="Arial Unicode MS" pitchFamily="34" charset="-122"/>
              </a:rPr>
              <a:t>the short-term liquidity needs of other financial institutions.</a:t>
            </a:r>
          </a:p>
          <a:p>
            <a:pPr>
              <a:buNone/>
            </a:pPr>
            <a:endParaRPr lang="zh-CN" altLang="zh-CN" dirty="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43136"/>
          </a:xfrm>
        </p:spPr>
        <p:txBody>
          <a:bodyPr>
            <a:normAutofit fontScale="90000"/>
          </a:bodyPr>
          <a:lstStyle/>
          <a:p>
            <a:endParaRPr lang="zh-CN" altLang="en-US" dirty="0"/>
          </a:p>
        </p:txBody>
      </p:sp>
      <p:sp>
        <p:nvSpPr>
          <p:cNvPr id="3" name="内容占位符 2"/>
          <p:cNvSpPr>
            <a:spLocks noGrp="1"/>
          </p:cNvSpPr>
          <p:nvPr>
            <p:ph idx="1"/>
          </p:nvPr>
        </p:nvSpPr>
        <p:spPr>
          <a:xfrm>
            <a:off x="76200" y="1484784"/>
            <a:ext cx="7772400" cy="4611216"/>
          </a:xfrm>
        </p:spPr>
        <p:txBody>
          <a:bodyPr/>
          <a:lstStyle/>
          <a:p>
            <a:pPr>
              <a:buNone/>
            </a:pPr>
            <a:r>
              <a:rPr lang="en-US" altLang="zh-CN" dirty="0">
                <a:latin typeface="Arial Unicode MS" pitchFamily="34" charset="-122"/>
                <a:ea typeface="Arial Unicode MS" pitchFamily="34" charset="-122"/>
                <a:cs typeface="Arial Unicode MS" pitchFamily="34" charset="-122"/>
              </a:rPr>
              <a:t>6.	Bank capital generally represents funds </a:t>
            </a:r>
            <a:r>
              <a:rPr lang="en-US" altLang="zh-CN" b="1" i="1" dirty="0">
                <a:latin typeface="Arial Unicode MS" pitchFamily="34" charset="-122"/>
                <a:ea typeface="Arial Unicode MS" pitchFamily="34" charset="-122"/>
                <a:cs typeface="Arial Unicode MS" pitchFamily="34" charset="-122"/>
              </a:rPr>
              <a:t>attained</a:t>
            </a:r>
            <a:r>
              <a:rPr lang="en-US" altLang="zh-CN" dirty="0">
                <a:latin typeface="Arial Unicode MS" pitchFamily="34" charset="-122"/>
                <a:ea typeface="Arial Unicode MS" pitchFamily="34" charset="-122"/>
                <a:cs typeface="Arial Unicode MS" pitchFamily="34" charset="-122"/>
              </a:rPr>
              <a:t> through the issuance of stock or through retained earnings.</a:t>
            </a:r>
          </a:p>
          <a:p>
            <a:pPr>
              <a:buNone/>
            </a:pPr>
            <a:r>
              <a:rPr lang="en-US" altLang="zh-CN" dirty="0">
                <a:latin typeface="Arial Unicode MS" pitchFamily="34" charset="-122"/>
                <a:ea typeface="Arial Unicode MS" pitchFamily="34" charset="-122"/>
                <a:cs typeface="Arial Unicode MS" pitchFamily="34" charset="-122"/>
              </a:rPr>
              <a:t>   Bank capital generally represents funds </a:t>
            </a:r>
            <a:r>
              <a:rPr lang="en-US" altLang="zh-CN" b="1" dirty="0">
                <a:solidFill>
                  <a:srgbClr val="FF0000"/>
                </a:solidFill>
                <a:latin typeface="Arial Unicode MS" pitchFamily="34" charset="-122"/>
                <a:ea typeface="Arial Unicode MS" pitchFamily="34" charset="-122"/>
                <a:cs typeface="Arial Unicode MS" pitchFamily="34" charset="-122"/>
              </a:rPr>
              <a:t>obtained</a:t>
            </a:r>
            <a:r>
              <a:rPr lang="en-US" altLang="zh-CN" dirty="0">
                <a:solidFill>
                  <a:srgbClr val="FF0000"/>
                </a:solidFill>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through the issuance of stock or through retained earnings.</a:t>
            </a:r>
          </a:p>
          <a:p>
            <a:pPr>
              <a:buNone/>
            </a:pPr>
            <a:r>
              <a:rPr lang="en-US" altLang="zh-CN" dirty="0">
                <a:latin typeface="Arial Unicode MS" pitchFamily="34" charset="-122"/>
                <a:ea typeface="Arial Unicode MS" pitchFamily="34" charset="-122"/>
                <a:cs typeface="Arial Unicode MS" pitchFamily="34" charset="-122"/>
              </a:rPr>
              <a:t>.</a:t>
            </a:r>
          </a:p>
          <a:p>
            <a:pPr>
              <a:buNone/>
            </a:pP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0" y="764704"/>
            <a:ext cx="7772400" cy="5403304"/>
          </a:xfrm>
        </p:spPr>
        <p:txBody>
          <a:bodyPr/>
          <a:lstStyle/>
          <a:p>
            <a:pPr>
              <a:buNone/>
            </a:pP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7.	</a:t>
            </a:r>
            <a:r>
              <a:rPr lang="en-US" altLang="zh-CN" dirty="0">
                <a:latin typeface="Arial Unicode MS" pitchFamily="34" charset="-122"/>
                <a:ea typeface="Arial Unicode MS" pitchFamily="34" charset="-122"/>
                <a:cs typeface="Arial Unicode MS" pitchFamily="34" charset="-122"/>
              </a:rPr>
              <a:t>In addition, banks can easily invest in securities, </a:t>
            </a:r>
            <a:r>
              <a:rPr lang="en-US" altLang="zh-CN" b="1" i="1" dirty="0">
                <a:latin typeface="Arial Unicode MS" pitchFamily="34" charset="-122"/>
                <a:ea typeface="Arial Unicode MS" pitchFamily="34" charset="-122"/>
                <a:cs typeface="Arial Unicode MS" pitchFamily="34" charset="-122"/>
              </a:rPr>
              <a:t>whereas </a:t>
            </a:r>
            <a:r>
              <a:rPr lang="en-US" altLang="zh-CN" dirty="0">
                <a:latin typeface="Arial Unicode MS" pitchFamily="34" charset="-122"/>
                <a:ea typeface="Arial Unicode MS" pitchFamily="34" charset="-122"/>
                <a:cs typeface="Arial Unicode MS" pitchFamily="34" charset="-122"/>
              </a:rPr>
              <a:t>they need more resources to assess loan applicants and service loans.</a:t>
            </a:r>
          </a:p>
          <a:p>
            <a:pPr>
              <a:buNone/>
            </a:pPr>
            <a:r>
              <a:rPr lang="en-US" altLang="zh-CN" dirty="0">
                <a:latin typeface="Arial Unicode MS" pitchFamily="34" charset="-122"/>
                <a:ea typeface="Arial Unicode MS" pitchFamily="34" charset="-122"/>
                <a:cs typeface="Arial Unicode MS" pitchFamily="34" charset="-122"/>
              </a:rPr>
              <a:t>   In addition, banks can easily invest in securities, </a:t>
            </a:r>
            <a:r>
              <a:rPr lang="en-US" altLang="zh-CN" b="1" dirty="0">
                <a:solidFill>
                  <a:srgbClr val="FF0000"/>
                </a:solidFill>
                <a:latin typeface="Arial Unicode MS" pitchFamily="34" charset="-122"/>
                <a:ea typeface="Arial Unicode MS" pitchFamily="34" charset="-122"/>
                <a:cs typeface="Arial Unicode MS" pitchFamily="34" charset="-122"/>
              </a:rPr>
              <a:t>but</a:t>
            </a:r>
            <a:r>
              <a:rPr lang="en-US" altLang="zh-CN" dirty="0">
                <a:latin typeface="Arial Unicode MS" pitchFamily="34" charset="-122"/>
                <a:ea typeface="Arial Unicode MS" pitchFamily="34" charset="-122"/>
                <a:cs typeface="Arial Unicode MS" pitchFamily="34" charset="-122"/>
              </a:rPr>
              <a:t> they need more resources to assess loan applicants and service loans.</a:t>
            </a:r>
          </a:p>
          <a:p>
            <a:pPr>
              <a:buNone/>
            </a:pPr>
            <a:r>
              <a:rPr lang="en-US" altLang="zh-CN" dirty="0"/>
              <a:t> </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33486" y="332656"/>
            <a:ext cx="7772400" cy="5403304"/>
          </a:xfrm>
        </p:spPr>
        <p:txBody>
          <a:bodyPr>
            <a:normAutofit fontScale="92500"/>
          </a:bodyPr>
          <a:lstStyle/>
          <a:p>
            <a:pPr>
              <a:buNone/>
            </a:pP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8.	</a:t>
            </a:r>
            <a:r>
              <a:rPr lang="en-US" altLang="zh-CN" dirty="0">
                <a:latin typeface="Arial Unicode MS" pitchFamily="34" charset="-122"/>
                <a:ea typeface="Arial Unicode MS" pitchFamily="34" charset="-122"/>
                <a:cs typeface="Arial Unicode MS" pitchFamily="34" charset="-122"/>
              </a:rPr>
              <a:t>Banks commonly engage in off-balance sheet activities, which generate fee income without requiring an investment of funds. These activities do create a </a:t>
            </a:r>
            <a:r>
              <a:rPr lang="en-US" altLang="zh-CN" b="1" i="1" dirty="0">
                <a:latin typeface="Arial Unicode MS" pitchFamily="34" charset="-122"/>
                <a:ea typeface="Arial Unicode MS" pitchFamily="34" charset="-122"/>
                <a:cs typeface="Arial Unicode MS" pitchFamily="34" charset="-122"/>
              </a:rPr>
              <a:t>contingent</a:t>
            </a:r>
            <a:r>
              <a:rPr lang="en-US" altLang="zh-CN" i="1"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obligation for banks, however.</a:t>
            </a:r>
          </a:p>
          <a:p>
            <a:pPr>
              <a:buNone/>
            </a:pPr>
            <a:r>
              <a:rPr lang="en-US" altLang="zh-CN" dirty="0">
                <a:latin typeface="Arial Unicode MS" pitchFamily="34" charset="-122"/>
                <a:ea typeface="Arial Unicode MS" pitchFamily="34" charset="-122"/>
                <a:cs typeface="Arial Unicode MS" pitchFamily="34" charset="-122"/>
              </a:rPr>
              <a:t>   Banks commonly engage in off-balance sheet activities, which generate fee income without requiring an investment of funds. These activities do create a </a:t>
            </a:r>
            <a:r>
              <a:rPr lang="en-US" altLang="zh-CN" b="1" dirty="0">
                <a:solidFill>
                  <a:srgbClr val="FF0000"/>
                </a:solidFill>
                <a:latin typeface="Arial Unicode MS" pitchFamily="34" charset="-122"/>
                <a:ea typeface="Arial Unicode MS" pitchFamily="34" charset="-122"/>
                <a:cs typeface="Arial Unicode MS" pitchFamily="34" charset="-122"/>
              </a:rPr>
              <a:t>possible</a:t>
            </a:r>
            <a:r>
              <a:rPr lang="en-US" altLang="zh-CN" dirty="0">
                <a:solidFill>
                  <a:srgbClr val="FF0000"/>
                </a:solidFill>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obligation for banks, however.</a:t>
            </a:r>
          </a:p>
        </p:txBody>
      </p:sp>
    </p:spTree>
    <p:extLst>
      <p:ext uri="{BB962C8B-B14F-4D97-AF65-F5344CB8AC3E}">
        <p14:creationId xmlns:p14="http://schemas.microsoft.com/office/powerpoint/2010/main" val="176876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b="1" dirty="0">
                <a:latin typeface="Arial Unicode MS" pitchFamily="34" charset="-122"/>
                <a:ea typeface="Arial Unicode MS" pitchFamily="34" charset="-122"/>
                <a:cs typeface="Arial Unicode MS" pitchFamily="34" charset="-122"/>
              </a:rPr>
              <a:t>Cues</a:t>
            </a:r>
            <a:r>
              <a:rPr lang="en-US" altLang="zh-CN"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for the case discussion</a:t>
            </a:r>
          </a:p>
          <a:p>
            <a:pPr marL="514350" indent="-514350">
              <a:buAutoNum type="arabicPeriod"/>
            </a:pPr>
            <a:r>
              <a:rPr lang="en-US" altLang="zh-CN" sz="2800" dirty="0">
                <a:latin typeface="Arial Unicode MS" pitchFamily="34" charset="-122"/>
                <a:ea typeface="Arial Unicode MS" pitchFamily="34" charset="-122"/>
                <a:cs typeface="Arial Unicode MS" pitchFamily="34" charset="-122"/>
              </a:rPr>
              <a:t>Questions Lin might include in her list</a:t>
            </a:r>
          </a:p>
          <a:p>
            <a:pPr marL="0" indent="0">
              <a:buNone/>
            </a:pPr>
            <a:r>
              <a:rPr lang="en-US" altLang="zh-CN" sz="2800" dirty="0">
                <a:latin typeface="Arial Unicode MS" pitchFamily="34" charset="-122"/>
                <a:ea typeface="Arial Unicode MS" pitchFamily="34" charset="-122"/>
                <a:cs typeface="Arial Unicode MS" pitchFamily="34" charset="-122"/>
              </a:rPr>
              <a:t>     - student or non-student account</a:t>
            </a:r>
          </a:p>
          <a:p>
            <a:pPr marL="0" indent="0">
              <a:buNone/>
            </a:pPr>
            <a:r>
              <a:rPr lang="en-US" altLang="zh-CN" sz="2800" dirty="0">
                <a:latin typeface="Arial Unicode MS" pitchFamily="34" charset="-122"/>
                <a:ea typeface="Arial Unicode MS" pitchFamily="34" charset="-122"/>
                <a:cs typeface="Arial Unicode MS" pitchFamily="34" charset="-122"/>
              </a:rPr>
              <a:t>     - fees or no fees</a:t>
            </a:r>
          </a:p>
          <a:p>
            <a:pPr marL="0" indent="0">
              <a:buNone/>
            </a:pPr>
            <a:r>
              <a:rPr lang="en-US" altLang="zh-CN" sz="2800" dirty="0">
                <a:latin typeface="Arial Unicode MS" pitchFamily="34" charset="-122"/>
                <a:ea typeface="Arial Unicode MS" pitchFamily="34" charset="-122"/>
                <a:cs typeface="Arial Unicode MS" pitchFamily="34" charset="-122"/>
              </a:rPr>
              <a:t>     - limited or unlimited transactions</a:t>
            </a:r>
          </a:p>
          <a:p>
            <a:pPr marL="0" indent="0">
              <a:buNone/>
            </a:pPr>
            <a:r>
              <a:rPr lang="en-US" altLang="zh-CN" sz="2800" dirty="0">
                <a:latin typeface="Arial Unicode MS" pitchFamily="34" charset="-122"/>
                <a:ea typeface="Arial Unicode MS" pitchFamily="34" charset="-122"/>
                <a:cs typeface="Arial Unicode MS" pitchFamily="34" charset="-122"/>
              </a:rPr>
              <a:t>     etc.</a:t>
            </a:r>
            <a:br>
              <a:rPr lang="en-US" altLang="zh-CN" dirty="0">
                <a:latin typeface="Arial Unicode MS" pitchFamily="34" charset="-122"/>
                <a:ea typeface="Arial Unicode MS" pitchFamily="34" charset="-122"/>
                <a:cs typeface="Arial Unicode MS" pitchFamily="34" charset="-122"/>
              </a:rPr>
            </a:b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0" y="764704"/>
            <a:ext cx="7772400" cy="5403304"/>
          </a:xfrm>
        </p:spPr>
        <p:txBody>
          <a:bodyPr/>
          <a:lstStyle/>
          <a:p>
            <a:pPr>
              <a:buNone/>
            </a:pP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9.	</a:t>
            </a:r>
            <a:r>
              <a:rPr lang="en-US" altLang="zh-CN" dirty="0">
                <a:latin typeface="Arial Unicode MS" pitchFamily="34" charset="-122"/>
                <a:ea typeface="Arial Unicode MS" pitchFamily="34" charset="-122"/>
                <a:cs typeface="Arial Unicode MS" pitchFamily="34" charset="-122"/>
              </a:rPr>
              <a:t>Banks engage in forward contracts with customers that desire to </a:t>
            </a:r>
            <a:r>
              <a:rPr lang="en-US" altLang="zh-CN" b="1" i="1" dirty="0">
                <a:latin typeface="Arial Unicode MS" pitchFamily="34" charset="-122"/>
                <a:ea typeface="Arial Unicode MS" pitchFamily="34" charset="-122"/>
                <a:cs typeface="Arial Unicode MS" pitchFamily="34" charset="-122"/>
              </a:rPr>
              <a:t>hedge</a:t>
            </a:r>
            <a:r>
              <a:rPr lang="en-US" altLang="zh-CN" dirty="0">
                <a:latin typeface="Arial Unicode MS" pitchFamily="34" charset="-122"/>
                <a:ea typeface="Arial Unicode MS" pitchFamily="34" charset="-122"/>
                <a:cs typeface="Arial Unicode MS" pitchFamily="34" charset="-122"/>
              </a:rPr>
              <a:t> their exchange rate risk.</a:t>
            </a:r>
          </a:p>
          <a:p>
            <a:pPr>
              <a:buNone/>
            </a:pPr>
            <a:r>
              <a:rPr lang="en-US" altLang="zh-CN" dirty="0">
                <a:latin typeface="Arial Unicode MS" pitchFamily="34" charset="-122"/>
                <a:ea typeface="Arial Unicode MS" pitchFamily="34" charset="-122"/>
                <a:cs typeface="Arial Unicode MS" pitchFamily="34" charset="-122"/>
              </a:rPr>
              <a:t>   Banks engage in forward contracts with customers that desire to </a:t>
            </a:r>
            <a:r>
              <a:rPr lang="en-US" altLang="zh-CN" b="1" dirty="0">
                <a:solidFill>
                  <a:srgbClr val="FF0000"/>
                </a:solidFill>
                <a:latin typeface="Arial Unicode MS" pitchFamily="34" charset="-122"/>
                <a:ea typeface="Arial Unicode MS" pitchFamily="34" charset="-122"/>
                <a:cs typeface="Arial Unicode MS" pitchFamily="34" charset="-122"/>
              </a:rPr>
              <a:t>reduce</a:t>
            </a:r>
            <a:r>
              <a:rPr lang="en-US" altLang="zh-CN" dirty="0">
                <a:solidFill>
                  <a:srgbClr val="FF0000"/>
                </a:solidFill>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their exchange rate risk.</a:t>
            </a:r>
          </a:p>
        </p:txBody>
      </p:sp>
    </p:spTree>
    <p:extLst>
      <p:ext uri="{BB962C8B-B14F-4D97-AF65-F5344CB8AC3E}">
        <p14:creationId xmlns:p14="http://schemas.microsoft.com/office/powerpoint/2010/main" val="3294320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0" y="764704"/>
            <a:ext cx="7772400" cy="5403304"/>
          </a:xfrm>
        </p:spPr>
        <p:txBody>
          <a:bodyPr/>
          <a:lstStyle/>
          <a:p>
            <a:pPr>
              <a:buNone/>
            </a:pP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10. </a:t>
            </a:r>
            <a:r>
              <a:rPr lang="en-US" altLang="zh-CN" b="1" i="1" dirty="0">
                <a:latin typeface="Arial Unicode MS" pitchFamily="34" charset="-122"/>
                <a:ea typeface="Arial Unicode MS" pitchFamily="34" charset="-122"/>
                <a:cs typeface="Arial Unicode MS" pitchFamily="34" charset="-122"/>
              </a:rPr>
              <a:t>In essence</a:t>
            </a:r>
            <a:r>
              <a:rPr lang="en-US" altLang="zh-CN" dirty="0">
                <a:latin typeface="Arial Unicode MS" pitchFamily="34" charset="-122"/>
                <a:ea typeface="Arial Unicode MS" pitchFamily="34" charset="-122"/>
                <a:cs typeface="Arial Unicode MS" pitchFamily="34" charset="-122"/>
              </a:rPr>
              <a:t>, the sellers of credit default swaps are providing insurance against default.</a:t>
            </a:r>
          </a:p>
          <a:p>
            <a:pPr>
              <a:buNone/>
            </a:pPr>
            <a:r>
              <a:rPr lang="en-US" altLang="zh-CN" dirty="0">
                <a:latin typeface="Arial Unicode MS" pitchFamily="34" charset="-122"/>
                <a:ea typeface="Arial Unicode MS" pitchFamily="34" charset="-122"/>
                <a:cs typeface="Arial Unicode MS" pitchFamily="34" charset="-122"/>
              </a:rPr>
              <a:t>   </a:t>
            </a:r>
            <a:r>
              <a:rPr lang="en-US" altLang="zh-CN" b="1" dirty="0">
                <a:solidFill>
                  <a:srgbClr val="FF0000"/>
                </a:solidFill>
                <a:latin typeface="Arial Unicode MS" pitchFamily="34" charset="-122"/>
                <a:ea typeface="Arial Unicode MS" pitchFamily="34" charset="-122"/>
                <a:cs typeface="Arial Unicode MS" pitchFamily="34" charset="-122"/>
              </a:rPr>
              <a:t>Essentially</a:t>
            </a:r>
            <a:r>
              <a:rPr lang="en-US" altLang="zh-CN" dirty="0">
                <a:latin typeface="Arial Unicode MS" pitchFamily="34" charset="-122"/>
                <a:ea typeface="Arial Unicode MS" pitchFamily="34" charset="-122"/>
                <a:cs typeface="Arial Unicode MS" pitchFamily="34" charset="-122"/>
              </a:rPr>
              <a:t>, the sellers of credit default swaps are providing insurance against default.</a:t>
            </a:r>
          </a:p>
        </p:txBody>
      </p:sp>
    </p:spTree>
    <p:extLst>
      <p:ext uri="{BB962C8B-B14F-4D97-AF65-F5344CB8AC3E}">
        <p14:creationId xmlns:p14="http://schemas.microsoft.com/office/powerpoint/2010/main" val="38636974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Arial Unicode MS" pitchFamily="34" charset="-122"/>
                <a:ea typeface="Arial Unicode MS" pitchFamily="34" charset="-122"/>
                <a:cs typeface="Arial Unicode MS" pitchFamily="34" charset="-122"/>
              </a:rPr>
              <a:t>Text Explanation</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lstStyle/>
          <a:p>
            <a:pPr marL="514350" indent="-514350">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1</a:t>
            </a:r>
          </a:p>
          <a:p>
            <a:pPr>
              <a:buNone/>
            </a:pPr>
            <a:r>
              <a:rPr lang="en-US" altLang="zh-CN" sz="2800" dirty="0">
                <a:latin typeface="Arial Unicode MS" pitchFamily="34" charset="-122"/>
                <a:ea typeface="Arial Unicode MS" pitchFamily="34" charset="-122"/>
                <a:cs typeface="Arial Unicode MS" pitchFamily="34" charset="-122"/>
              </a:rPr>
              <a:t>critical------crucial, important</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An open world trading system is critical to economic prosperity.</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一个开放的国际贸易体系对经济繁荣至关重要。</a:t>
            </a:r>
            <a:endParaRPr lang="en-US" altLang="zh-CN"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2</a:t>
            </a:r>
            <a:r>
              <a:rPr lang="zh-CN" altLang="en-US" b="1" dirty="0">
                <a:latin typeface="Arial Unicode MS" pitchFamily="34" charset="-122"/>
                <a:ea typeface="Arial Unicode MS" pitchFamily="34" charset="-122"/>
                <a:cs typeface="Arial Unicode MS" pitchFamily="34" charset="-122"/>
              </a:rPr>
              <a:t> </a:t>
            </a: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apply for------make a formal request for</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He is apply for a new job.</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他正在申请一个新工作。</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3</a:t>
            </a:r>
            <a:r>
              <a:rPr lang="zh-CN" altLang="en-US" b="1" dirty="0">
                <a:latin typeface="Arial Unicode MS" pitchFamily="34" charset="-122"/>
                <a:ea typeface="Arial Unicode MS" pitchFamily="34" charset="-122"/>
                <a:cs typeface="Arial Unicode MS" pitchFamily="34" charset="-122"/>
              </a:rPr>
              <a:t> </a:t>
            </a: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consolidate-----combine; make solid or firm</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The company has	consolidated its position as the country's leading automobile manufacturer.  </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这家公司巩固了其作为该国汽车制造业领袖的地位。</a:t>
            </a:r>
          </a:p>
        </p:txBody>
      </p:sp>
    </p:spTree>
    <p:extLst>
      <p:ext uri="{BB962C8B-B14F-4D97-AF65-F5344CB8AC3E}">
        <p14:creationId xmlns:p14="http://schemas.microsoft.com/office/powerpoint/2010/main" val="1080329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sz="2800" dirty="0">
                <a:latin typeface="Arial Unicode MS" pitchFamily="34" charset="-122"/>
                <a:ea typeface="Arial Unicode MS" pitchFamily="34" charset="-122"/>
                <a:cs typeface="Arial Unicode MS" pitchFamily="34" charset="-122"/>
              </a:rPr>
              <a:t>penetrate-----go through; enter</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Up till now, there have been more than 10 attempts from the outside to penetrate the market. </a:t>
            </a:r>
          </a:p>
          <a:p>
            <a:pPr>
              <a:buNone/>
            </a:pPr>
            <a:r>
              <a:rPr lang="zh-CN" altLang="en-US" sz="2800" dirty="0">
                <a:latin typeface="Arial Unicode MS" pitchFamily="34" charset="-122"/>
                <a:ea typeface="Arial Unicode MS" pitchFamily="34" charset="-122"/>
                <a:cs typeface="Arial Unicode MS" pitchFamily="34" charset="-122"/>
              </a:rPr>
              <a:t>   至今已有十多次从外部打入该市场的尝试。</a:t>
            </a: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prompt-----inspire, give an incentive for action</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The recession prompted consumers to cut back on buying cars. </a:t>
            </a:r>
          </a:p>
          <a:p>
            <a:pPr>
              <a:buNone/>
            </a:pPr>
            <a:r>
              <a:rPr lang="zh-CN" altLang="en-US" sz="2800" dirty="0">
                <a:latin typeface="Arial Unicode MS" pitchFamily="34" charset="-122"/>
                <a:ea typeface="Arial Unicode MS" pitchFamily="34" charset="-122"/>
                <a:cs typeface="Arial Unicode MS" pitchFamily="34" charset="-122"/>
              </a:rPr>
              <a:t>   经济衰退促使消费者削减购车费用。</a:t>
            </a:r>
          </a:p>
        </p:txBody>
      </p:sp>
    </p:spTree>
    <p:extLst>
      <p:ext uri="{BB962C8B-B14F-4D97-AF65-F5344CB8AC3E}">
        <p14:creationId xmlns:p14="http://schemas.microsoft.com/office/powerpoint/2010/main" val="17519110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5</a:t>
            </a:r>
          </a:p>
          <a:p>
            <a:pPr>
              <a:buNone/>
            </a:pPr>
            <a:r>
              <a:rPr lang="en-US" altLang="zh-CN" sz="2800" dirty="0">
                <a:latin typeface="Arial Unicode MS" pitchFamily="34" charset="-122"/>
                <a:ea typeface="Arial Unicode MS" pitchFamily="34" charset="-122"/>
                <a:cs typeface="Arial Unicode MS" pitchFamily="34" charset="-122"/>
              </a:rPr>
              <a:t>flexibility-----the ability to change or be changed</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The term financial flexibility is used to describe a company's ability to react to unexpected expenses and investment opportunities. </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财务适应能力一词用于描述一家公司应对预期之外的费用和投资机会的能力。</a:t>
            </a:r>
          </a:p>
        </p:txBody>
      </p:sp>
    </p:spTree>
    <p:extLst>
      <p:ext uri="{BB962C8B-B14F-4D97-AF65-F5344CB8AC3E}">
        <p14:creationId xmlns:p14="http://schemas.microsoft.com/office/powerpoint/2010/main" val="1146363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6</a:t>
            </a:r>
          </a:p>
          <a:p>
            <a:pPr>
              <a:buNone/>
            </a:pPr>
            <a:r>
              <a:rPr lang="en-US" altLang="zh-CN" sz="2800" dirty="0">
                <a:latin typeface="Arial Unicode MS" pitchFamily="34" charset="-122"/>
                <a:ea typeface="Arial Unicode MS" pitchFamily="34" charset="-122"/>
                <a:cs typeface="Arial Unicode MS" pitchFamily="34" charset="-122"/>
              </a:rPr>
              <a:t>vary-----differ; change, alter</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Prices for e-books vary widely, but are generally cheaper than the paper versions.</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电子书籍的价格大相径庭，但总体来说比纸质书籍便宜。</a:t>
            </a:r>
          </a:p>
        </p:txBody>
      </p:sp>
    </p:spTree>
    <p:extLst>
      <p:ext uri="{BB962C8B-B14F-4D97-AF65-F5344CB8AC3E}">
        <p14:creationId xmlns:p14="http://schemas.microsoft.com/office/powerpoint/2010/main" val="38180387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7</a:t>
            </a:r>
          </a:p>
          <a:p>
            <a:pPr>
              <a:buNone/>
            </a:pPr>
            <a:r>
              <a:rPr lang="en-US" altLang="zh-CN" sz="2800" dirty="0">
                <a:latin typeface="Arial Unicode MS" pitchFamily="34" charset="-122"/>
                <a:ea typeface="Arial Unicode MS" pitchFamily="34" charset="-122"/>
                <a:cs typeface="Arial Unicode MS" pitchFamily="34" charset="-122"/>
              </a:rPr>
              <a:t>indicate-----show; be a sign of</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Does high GDP indicate economic prosperity? </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国内生产总值高是不是表明经济繁荣？</a:t>
            </a:r>
          </a:p>
        </p:txBody>
      </p:sp>
    </p:spTree>
    <p:extLst>
      <p:ext uri="{BB962C8B-B14F-4D97-AF65-F5344CB8AC3E}">
        <p14:creationId xmlns:p14="http://schemas.microsoft.com/office/powerpoint/2010/main" val="13009286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8</a:t>
            </a:r>
          </a:p>
          <a:p>
            <a:pPr>
              <a:buNone/>
            </a:pPr>
            <a:r>
              <a:rPr lang="en-US" altLang="zh-CN" sz="2800" dirty="0">
                <a:latin typeface="Arial Unicode MS" pitchFamily="34" charset="-122"/>
                <a:ea typeface="Arial Unicode MS" pitchFamily="34" charset="-122"/>
                <a:cs typeface="Arial Unicode MS" pitchFamily="34" charset="-122"/>
              </a:rPr>
              <a:t>perspective-----a way of thinking about something</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This review addresses trade and environment issues from a development perspective.	</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这篇评论试着从发展的角度解决贸易和环境的问题。</a:t>
            </a:r>
          </a:p>
        </p:txBody>
      </p:sp>
    </p:spTree>
    <p:extLst>
      <p:ext uri="{BB962C8B-B14F-4D97-AF65-F5344CB8AC3E}">
        <p14:creationId xmlns:p14="http://schemas.microsoft.com/office/powerpoint/2010/main" val="2950091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a:t> </a:t>
            </a:r>
            <a:r>
              <a:rPr lang="en-US" altLang="zh-CN" sz="2800" dirty="0">
                <a:latin typeface="Arial Unicode MS" pitchFamily="34" charset="-122"/>
                <a:ea typeface="Arial Unicode MS" pitchFamily="34" charset="-122"/>
                <a:cs typeface="Arial Unicode MS" pitchFamily="34" charset="-122"/>
              </a:rPr>
              <a:t>2. Different types of accounts</a:t>
            </a:r>
          </a:p>
          <a:p>
            <a:pPr>
              <a:buNone/>
            </a:pPr>
            <a:r>
              <a:rPr lang="en-US" altLang="zh-CN" sz="2800" dirty="0">
                <a:latin typeface="Arial Unicode MS" pitchFamily="34" charset="-122"/>
                <a:ea typeface="Arial Unicode MS" pitchFamily="34" charset="-122"/>
                <a:cs typeface="Arial Unicode MS" pitchFamily="34" charset="-122"/>
              </a:rPr>
              <a:t>     - checking accounts</a:t>
            </a:r>
          </a:p>
          <a:p>
            <a:pPr>
              <a:buNone/>
            </a:pPr>
            <a:r>
              <a:rPr lang="en-US" altLang="zh-CN" sz="2800" dirty="0">
                <a:latin typeface="Arial Unicode MS" pitchFamily="34" charset="-122"/>
                <a:ea typeface="Arial Unicode MS" pitchFamily="34" charset="-122"/>
                <a:cs typeface="Arial Unicode MS" pitchFamily="34" charset="-122"/>
              </a:rPr>
              <a:t>     - savings accounts</a:t>
            </a:r>
          </a:p>
          <a:p>
            <a:pPr>
              <a:buNone/>
            </a:pPr>
            <a:r>
              <a:rPr lang="en-US" altLang="zh-CN" sz="2800" dirty="0">
                <a:latin typeface="Arial Unicode MS" pitchFamily="34" charset="-122"/>
                <a:ea typeface="Arial Unicode MS" pitchFamily="34" charset="-122"/>
                <a:cs typeface="Arial Unicode MS" pitchFamily="34" charset="-122"/>
              </a:rPr>
              <a:t>     etc.</a:t>
            </a: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9</a:t>
            </a:r>
          </a:p>
          <a:p>
            <a:pPr>
              <a:buNone/>
            </a:pPr>
            <a:r>
              <a:rPr lang="en-US" altLang="zh-CN" sz="2800" dirty="0">
                <a:latin typeface="Arial Unicode MS" pitchFamily="34" charset="-122"/>
                <a:ea typeface="Arial Unicode MS" pitchFamily="34" charset="-122"/>
                <a:cs typeface="Arial Unicode MS" pitchFamily="34" charset="-122"/>
              </a:rPr>
              <a:t>maintain-----keep in existence; keep in a specified state</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The government maintained interest rates at a high level. </a:t>
            </a:r>
          </a:p>
          <a:p>
            <a:pPr>
              <a:buNone/>
            </a:pPr>
            <a:r>
              <a:rPr lang="zh-CN" altLang="en-US" sz="2800" dirty="0">
                <a:latin typeface="Arial Unicode MS" pitchFamily="34" charset="-122"/>
                <a:ea typeface="Arial Unicode MS" pitchFamily="34" charset="-122"/>
                <a:cs typeface="Arial Unicode MS" pitchFamily="34" charset="-122"/>
              </a:rPr>
              <a:t>   政府将利率维持在高水平上。</a:t>
            </a:r>
          </a:p>
        </p:txBody>
      </p:sp>
    </p:spTree>
    <p:extLst>
      <p:ext uri="{BB962C8B-B14F-4D97-AF65-F5344CB8AC3E}">
        <p14:creationId xmlns:p14="http://schemas.microsoft.com/office/powerpoint/2010/main" val="29620128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13</a:t>
            </a:r>
          </a:p>
          <a:p>
            <a:pPr>
              <a:buNone/>
            </a:pPr>
            <a:r>
              <a:rPr lang="en-US" altLang="zh-CN" sz="2800" dirty="0">
                <a:latin typeface="Arial Unicode MS" pitchFamily="34" charset="-122"/>
                <a:ea typeface="Arial Unicode MS" pitchFamily="34" charset="-122"/>
                <a:cs typeface="Arial Unicode MS" pitchFamily="34" charset="-122"/>
              </a:rPr>
              <a:t>in that-----for the reason that; because</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Understanding inflation is crucial to investment in that inflation can reduce the value of investment returns. </a:t>
            </a:r>
          </a:p>
          <a:p>
            <a:pPr>
              <a:buNone/>
            </a:pPr>
            <a:r>
              <a:rPr lang="zh-CN" altLang="en-US" sz="2800" dirty="0">
                <a:latin typeface="Arial Unicode MS" pitchFamily="34" charset="-122"/>
                <a:ea typeface="Arial Unicode MS" pitchFamily="34" charset="-122"/>
                <a:cs typeface="Arial Unicode MS" pitchFamily="34" charset="-122"/>
              </a:rPr>
              <a:t>   理解通货膨胀对投资至关重要，因为通货膨胀会减少投资回报的价值。</a:t>
            </a:r>
          </a:p>
        </p:txBody>
      </p:sp>
    </p:spTree>
    <p:extLst>
      <p:ext uri="{BB962C8B-B14F-4D97-AF65-F5344CB8AC3E}">
        <p14:creationId xmlns:p14="http://schemas.microsoft.com/office/powerpoint/2010/main" val="22416254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14</a:t>
            </a:r>
          </a:p>
          <a:p>
            <a:pPr>
              <a:buNone/>
            </a:pPr>
            <a:r>
              <a:rPr lang="en-US" altLang="zh-CN" sz="2800" dirty="0">
                <a:latin typeface="Arial Unicode MS" pitchFamily="34" charset="-122"/>
                <a:ea typeface="Arial Unicode MS" pitchFamily="34" charset="-122"/>
                <a:cs typeface="Arial Unicode MS" pitchFamily="34" charset="-122"/>
              </a:rPr>
              <a:t>specify-----state in an exact and detailed way</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The new documents specify that users own their information, not Facebook.</a:t>
            </a:r>
          </a:p>
          <a:p>
            <a:pPr>
              <a:buNone/>
            </a:pPr>
            <a:r>
              <a:rPr lang="zh-CN" altLang="en-US" sz="2800" dirty="0">
                <a:latin typeface="Arial Unicode MS" pitchFamily="34" charset="-122"/>
                <a:ea typeface="Arial Unicode MS" pitchFamily="34" charset="-122"/>
                <a:cs typeface="Arial Unicode MS" pitchFamily="34" charset="-122"/>
              </a:rPr>
              <a:t>   这些新文件明确指出用户是信息的所有者，而非脸书。</a:t>
            </a:r>
          </a:p>
        </p:txBody>
      </p:sp>
    </p:spTree>
    <p:extLst>
      <p:ext uri="{BB962C8B-B14F-4D97-AF65-F5344CB8AC3E}">
        <p14:creationId xmlns:p14="http://schemas.microsoft.com/office/powerpoint/2010/main" val="32715090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16</a:t>
            </a:r>
          </a:p>
          <a:p>
            <a:pPr>
              <a:buNone/>
            </a:pPr>
            <a:r>
              <a:rPr lang="en-US" altLang="zh-CN" sz="2800" dirty="0">
                <a:latin typeface="Arial Unicode MS" pitchFamily="34" charset="-122"/>
                <a:ea typeface="Arial Unicode MS" pitchFamily="34" charset="-122"/>
                <a:cs typeface="Arial Unicode MS" pitchFamily="34" charset="-122"/>
              </a:rPr>
              <a:t>accommodate-----adapt to</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The bank offers flexible banking services that accommodate customers’ needs. </a:t>
            </a:r>
            <a:r>
              <a:rPr lang="zh-CN" altLang="en-US" sz="2800" dirty="0">
                <a:latin typeface="Arial Unicode MS" pitchFamily="34" charset="-122"/>
                <a:ea typeface="Arial Unicode MS" pitchFamily="34" charset="-122"/>
                <a:cs typeface="Arial Unicode MS" pitchFamily="34" charset="-122"/>
              </a:rPr>
              <a:t>   </a:t>
            </a: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这家银行提供可以适应顾客需要的有弹性的银行业务。</a:t>
            </a:r>
            <a:endParaRPr lang="en-US" altLang="zh-CN"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2458582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18</a:t>
            </a:r>
          </a:p>
          <a:p>
            <a:pPr>
              <a:buNone/>
            </a:pPr>
            <a:r>
              <a:rPr lang="en-US" altLang="zh-CN" dirty="0">
                <a:latin typeface="Arial Unicode MS" pitchFamily="34" charset="-122"/>
                <a:ea typeface="Arial Unicode MS" pitchFamily="34" charset="-122"/>
                <a:cs typeface="Arial Unicode MS" pitchFamily="34" charset="-122"/>
              </a:rPr>
              <a:t>excess-----more than a particular amount; a larger amount of something than is allowed or needed</a:t>
            </a:r>
          </a:p>
          <a:p>
            <a:pPr>
              <a:buNone/>
            </a:pPr>
            <a:r>
              <a:rPr lang="en-US" altLang="zh-CN" dirty="0">
                <a:latin typeface="Arial Unicode MS" pitchFamily="34" charset="-122"/>
                <a:ea typeface="Arial Unicode MS" pitchFamily="34" charset="-122"/>
                <a:cs typeface="Arial Unicode MS" pitchFamily="34" charset="-122"/>
              </a:rPr>
              <a:t>e.g.</a:t>
            </a:r>
            <a:r>
              <a:rPr lang="zh-CN" altLang="en-US"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The value of the company is in excess of $1 billion. </a:t>
            </a:r>
            <a:r>
              <a:rPr lang="zh-CN" altLang="en-US" dirty="0">
                <a:latin typeface="Arial Unicode MS" pitchFamily="34" charset="-122"/>
                <a:ea typeface="Arial Unicode MS" pitchFamily="34" charset="-122"/>
                <a:cs typeface="Arial Unicode MS" pitchFamily="34" charset="-122"/>
              </a:rPr>
              <a:t>   </a:t>
            </a:r>
            <a:endParaRPr lang="en-US" altLang="zh-CN" dirty="0">
              <a:latin typeface="Arial Unicode MS" pitchFamily="34" charset="-122"/>
              <a:ea typeface="Arial Unicode MS" pitchFamily="34" charset="-122"/>
              <a:cs typeface="Arial Unicode MS" pitchFamily="34" charset="-122"/>
            </a:endParaRPr>
          </a:p>
          <a:p>
            <a:pPr>
              <a:buNone/>
            </a:pPr>
            <a:r>
              <a:rPr lang="en-US" altLang="zh-CN" dirty="0">
                <a:latin typeface="Arial Unicode MS" pitchFamily="34" charset="-122"/>
                <a:ea typeface="Arial Unicode MS" pitchFamily="34" charset="-122"/>
                <a:cs typeface="Arial Unicode MS" pitchFamily="34" charset="-122"/>
              </a:rPr>
              <a:t>	</a:t>
            </a:r>
            <a:r>
              <a:rPr lang="zh-CN" altLang="en-US" dirty="0">
                <a:latin typeface="Arial Unicode MS" pitchFamily="34" charset="-122"/>
                <a:ea typeface="Arial Unicode MS" pitchFamily="34" charset="-122"/>
                <a:cs typeface="Arial Unicode MS" pitchFamily="34" charset="-122"/>
              </a:rPr>
              <a:t>这家公司的价值超过</a:t>
            </a:r>
            <a:r>
              <a:rPr lang="en-US" altLang="zh-CN" dirty="0">
                <a:latin typeface="Arial Unicode MS" pitchFamily="34" charset="-122"/>
                <a:ea typeface="Arial Unicode MS" pitchFamily="34" charset="-122"/>
                <a:cs typeface="Arial Unicode MS" pitchFamily="34" charset="-122"/>
              </a:rPr>
              <a:t>10</a:t>
            </a:r>
            <a:r>
              <a:rPr lang="zh-CN" altLang="en-US" dirty="0">
                <a:latin typeface="Arial Unicode MS" pitchFamily="34" charset="-122"/>
                <a:ea typeface="Arial Unicode MS" pitchFamily="34" charset="-122"/>
                <a:cs typeface="Arial Unicode MS" pitchFamily="34" charset="-122"/>
              </a:rPr>
              <a:t>亿美元。</a:t>
            </a:r>
            <a:endParaRPr lang="en-US" altLang="zh-CN" dirty="0">
              <a:latin typeface="Arial Unicode MS" pitchFamily="34" charset="-122"/>
              <a:ea typeface="Arial Unicode MS" pitchFamily="34" charset="-122"/>
              <a:cs typeface="Arial Unicode MS" pitchFamily="34" charset="-122"/>
            </a:endParaRPr>
          </a:p>
          <a:p>
            <a:pPr>
              <a:buNone/>
            </a:pP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151086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normAutofit lnSpcReduction="10000"/>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21</a:t>
            </a:r>
          </a:p>
          <a:p>
            <a:pPr>
              <a:buNone/>
            </a:pPr>
            <a:r>
              <a:rPr lang="en-US" altLang="zh-CN" dirty="0">
                <a:latin typeface="Arial Unicode MS" pitchFamily="34" charset="-122"/>
                <a:ea typeface="Arial Unicode MS" pitchFamily="34" charset="-122"/>
                <a:cs typeface="Arial Unicode MS" pitchFamily="34" charset="-122"/>
              </a:rPr>
              <a:t>attain-----reach, achieve</a:t>
            </a:r>
          </a:p>
          <a:p>
            <a:pPr>
              <a:buNone/>
            </a:pPr>
            <a:r>
              <a:rPr lang="en-US" altLang="zh-CN" dirty="0">
                <a:latin typeface="Arial Unicode MS" pitchFamily="34" charset="-122"/>
                <a:ea typeface="Arial Unicode MS" pitchFamily="34" charset="-122"/>
                <a:cs typeface="Arial Unicode MS" pitchFamily="34" charset="-122"/>
              </a:rPr>
              <a:t>e.g.</a:t>
            </a:r>
            <a:r>
              <a:rPr lang="zh-CN" altLang="en-US"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Although the plan attained these significant benefits, it exposes the economy to greater risks.</a:t>
            </a:r>
            <a:r>
              <a:rPr lang="zh-CN" altLang="en-US" dirty="0">
                <a:latin typeface="Arial Unicode MS" pitchFamily="34" charset="-122"/>
                <a:ea typeface="Arial Unicode MS" pitchFamily="34" charset="-122"/>
                <a:cs typeface="Arial Unicode MS" pitchFamily="34" charset="-122"/>
              </a:rPr>
              <a:t>  </a:t>
            </a:r>
            <a:endParaRPr lang="en-US" altLang="zh-CN" dirty="0">
              <a:latin typeface="Arial Unicode MS" pitchFamily="34" charset="-122"/>
              <a:ea typeface="Arial Unicode MS" pitchFamily="34" charset="-122"/>
              <a:cs typeface="Arial Unicode MS" pitchFamily="34" charset="-122"/>
            </a:endParaRPr>
          </a:p>
          <a:p>
            <a:pPr>
              <a:buNone/>
            </a:pPr>
            <a:r>
              <a:rPr lang="en-US" altLang="zh-CN" dirty="0">
                <a:latin typeface="Arial Unicode MS" pitchFamily="34" charset="-122"/>
                <a:ea typeface="Arial Unicode MS" pitchFamily="34" charset="-122"/>
                <a:cs typeface="Arial Unicode MS" pitchFamily="34" charset="-122"/>
              </a:rPr>
              <a:t>	</a:t>
            </a:r>
            <a:r>
              <a:rPr lang="zh-CN" altLang="en-US" dirty="0">
                <a:latin typeface="Arial Unicode MS" pitchFamily="34" charset="-122"/>
                <a:ea typeface="Arial Unicode MS" pitchFamily="34" charset="-122"/>
                <a:cs typeface="Arial Unicode MS" pitchFamily="34" charset="-122"/>
              </a:rPr>
              <a:t>尽管这项计划获得了这些重大收益，它使得经济面临更大的风险。</a:t>
            </a:r>
            <a:endParaRPr lang="en-US" altLang="zh-CN" dirty="0">
              <a:latin typeface="Arial Unicode MS" pitchFamily="34" charset="-122"/>
              <a:ea typeface="Arial Unicode MS" pitchFamily="34" charset="-122"/>
              <a:cs typeface="Arial Unicode MS" pitchFamily="34" charset="-122"/>
            </a:endParaRPr>
          </a:p>
          <a:p>
            <a:pPr>
              <a:buNone/>
            </a:pPr>
            <a:endParaRPr lang="en-US" altLang="zh-CN" dirty="0">
              <a:latin typeface="Arial Unicode MS" pitchFamily="34" charset="-122"/>
              <a:ea typeface="Arial Unicode MS" pitchFamily="34" charset="-122"/>
              <a:cs typeface="Arial Unicode MS" pitchFamily="34" charset="-122"/>
            </a:endParaRPr>
          </a:p>
          <a:p>
            <a:pPr>
              <a:buNone/>
            </a:pP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5699288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23</a:t>
            </a:r>
          </a:p>
          <a:p>
            <a:pPr>
              <a:buNone/>
            </a:pPr>
            <a:r>
              <a:rPr lang="en-US" altLang="zh-CN" dirty="0">
                <a:latin typeface="Arial Unicode MS" pitchFamily="34" charset="-122"/>
                <a:ea typeface="Arial Unicode MS" pitchFamily="34" charset="-122"/>
                <a:cs typeface="Arial Unicode MS" pitchFamily="34" charset="-122"/>
              </a:rPr>
              <a:t>enforce-----put in force, make something happen</a:t>
            </a:r>
          </a:p>
          <a:p>
            <a:pPr>
              <a:buNone/>
            </a:pPr>
            <a:r>
              <a:rPr lang="en-US" altLang="zh-CN" dirty="0">
                <a:latin typeface="Arial Unicode MS" pitchFamily="34" charset="-122"/>
                <a:ea typeface="Arial Unicode MS" pitchFamily="34" charset="-122"/>
                <a:cs typeface="Arial Unicode MS" pitchFamily="34" charset="-122"/>
              </a:rPr>
              <a:t>e.g.</a:t>
            </a:r>
            <a:r>
              <a:rPr lang="zh-CN" altLang="en-US"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This city was one of the first cities in the country to enforce a ban on smoking. </a:t>
            </a:r>
          </a:p>
          <a:p>
            <a:pPr>
              <a:buNone/>
            </a:pPr>
            <a:r>
              <a:rPr lang="en-US" altLang="zh-CN" dirty="0">
                <a:latin typeface="Arial Unicode MS" pitchFamily="34" charset="-122"/>
                <a:ea typeface="Arial Unicode MS" pitchFamily="34" charset="-122"/>
                <a:cs typeface="Arial Unicode MS" pitchFamily="34" charset="-122"/>
              </a:rPr>
              <a:t>	</a:t>
            </a:r>
            <a:r>
              <a:rPr lang="zh-CN" altLang="en-US" dirty="0">
                <a:latin typeface="Arial Unicode MS" pitchFamily="34" charset="-122"/>
                <a:ea typeface="Arial Unicode MS" pitchFamily="34" charset="-122"/>
                <a:cs typeface="Arial Unicode MS" pitchFamily="34" charset="-122"/>
              </a:rPr>
              <a:t>这个城市是该国率先施行禁烟令的城市之一。</a:t>
            </a:r>
            <a:endParaRPr lang="en-US" altLang="zh-CN" dirty="0">
              <a:latin typeface="Arial Unicode MS" pitchFamily="34" charset="-122"/>
              <a:ea typeface="Arial Unicode MS" pitchFamily="34" charset="-122"/>
              <a:cs typeface="Arial Unicode MS" pitchFamily="34" charset="-122"/>
            </a:endParaRPr>
          </a:p>
          <a:p>
            <a:pPr>
              <a:buNone/>
            </a:pP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7504808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a:latin typeface="Arial Unicode MS" pitchFamily="34" charset="-122"/>
                <a:ea typeface="Arial Unicode MS" pitchFamily="34" charset="-122"/>
                <a:cs typeface="Arial Unicode MS" pitchFamily="34" charset="-122"/>
              </a:rPr>
              <a:t>sufficient-----adequate, enough</a:t>
            </a:r>
          </a:p>
          <a:p>
            <a:pPr>
              <a:buNone/>
            </a:pPr>
            <a:r>
              <a:rPr lang="en-US" altLang="zh-CN" dirty="0">
                <a:latin typeface="Arial Unicode MS" pitchFamily="34" charset="-122"/>
                <a:ea typeface="Arial Unicode MS" pitchFamily="34" charset="-122"/>
                <a:cs typeface="Arial Unicode MS" pitchFamily="34" charset="-122"/>
              </a:rPr>
              <a:t>e.g. If you do not have sufficient funds in your account, your check may not be honored.</a:t>
            </a:r>
          </a:p>
          <a:p>
            <a:pPr>
              <a:buNone/>
            </a:pPr>
            <a:r>
              <a:rPr lang="en-US" altLang="zh-CN" dirty="0">
                <a:latin typeface="Arial Unicode MS" pitchFamily="34" charset="-122"/>
                <a:ea typeface="Arial Unicode MS" pitchFamily="34" charset="-122"/>
                <a:cs typeface="Arial Unicode MS" pitchFamily="34" charset="-122"/>
              </a:rPr>
              <a:t>	</a:t>
            </a:r>
            <a:r>
              <a:rPr lang="zh-CN" altLang="en-US" dirty="0">
                <a:latin typeface="Arial Unicode MS" pitchFamily="34" charset="-122"/>
                <a:ea typeface="Arial Unicode MS" pitchFamily="34" charset="-122"/>
                <a:cs typeface="Arial Unicode MS" pitchFamily="34" charset="-122"/>
              </a:rPr>
              <a:t>如果你的账户里没有足够的资金，你的支票会被退票。</a:t>
            </a:r>
          </a:p>
          <a:p>
            <a:endParaRPr lang="zh-CN" altLang="en-US" dirty="0"/>
          </a:p>
        </p:txBody>
      </p:sp>
    </p:spTree>
    <p:extLst>
      <p:ext uri="{BB962C8B-B14F-4D97-AF65-F5344CB8AC3E}">
        <p14:creationId xmlns:p14="http://schemas.microsoft.com/office/powerpoint/2010/main" val="37421988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normAutofit lnSpcReduction="10000"/>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24</a:t>
            </a:r>
          </a:p>
          <a:p>
            <a:pPr>
              <a:buNone/>
            </a:pPr>
            <a:r>
              <a:rPr lang="en-US" altLang="zh-CN" dirty="0">
                <a:latin typeface="Arial Unicode MS" pitchFamily="34" charset="-122"/>
                <a:ea typeface="Arial Unicode MS" pitchFamily="34" charset="-122"/>
                <a:cs typeface="Arial Unicode MS" pitchFamily="34" charset="-122"/>
              </a:rPr>
              <a:t>tailor-----make something so that it is exactly right for someone's particular needs or for a particular purpose</a:t>
            </a:r>
          </a:p>
          <a:p>
            <a:pPr>
              <a:buNone/>
            </a:pPr>
            <a:r>
              <a:rPr lang="en-US" altLang="zh-CN" dirty="0">
                <a:latin typeface="Arial Unicode MS" pitchFamily="34" charset="-122"/>
                <a:ea typeface="Arial Unicode MS" pitchFamily="34" charset="-122"/>
                <a:cs typeface="Arial Unicode MS" pitchFamily="34" charset="-122"/>
              </a:rPr>
              <a:t>e.g.</a:t>
            </a:r>
            <a:r>
              <a:rPr lang="zh-CN" altLang="en-US"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 The bank can tailor the program to the customer's needs.</a:t>
            </a:r>
            <a:r>
              <a:rPr lang="zh-CN" altLang="en-US" dirty="0">
                <a:latin typeface="Arial Unicode MS" pitchFamily="34" charset="-122"/>
                <a:ea typeface="Arial Unicode MS" pitchFamily="34" charset="-122"/>
                <a:cs typeface="Arial Unicode MS" pitchFamily="34" charset="-122"/>
              </a:rPr>
              <a:t>  </a:t>
            </a:r>
            <a:endParaRPr lang="en-US" altLang="zh-CN" dirty="0">
              <a:latin typeface="Arial Unicode MS" pitchFamily="34" charset="-122"/>
              <a:ea typeface="Arial Unicode MS" pitchFamily="34" charset="-122"/>
              <a:cs typeface="Arial Unicode MS" pitchFamily="34" charset="-122"/>
            </a:endParaRPr>
          </a:p>
          <a:p>
            <a:pPr>
              <a:buNone/>
            </a:pPr>
            <a:r>
              <a:rPr lang="en-US" altLang="zh-CN" dirty="0">
                <a:latin typeface="Arial Unicode MS" pitchFamily="34" charset="-122"/>
                <a:ea typeface="Arial Unicode MS" pitchFamily="34" charset="-122"/>
                <a:cs typeface="Arial Unicode MS" pitchFamily="34" charset="-122"/>
              </a:rPr>
              <a:t>	</a:t>
            </a:r>
            <a:r>
              <a:rPr lang="zh-CN" altLang="en-US" dirty="0">
                <a:latin typeface="Arial Unicode MS" pitchFamily="34" charset="-122"/>
                <a:ea typeface="Arial Unicode MS" pitchFamily="34" charset="-122"/>
                <a:cs typeface="Arial Unicode MS" pitchFamily="34" charset="-122"/>
              </a:rPr>
              <a:t>银行可以根据顾客的需要调整方案。</a:t>
            </a:r>
            <a:endParaRPr lang="en-US" altLang="zh-CN" dirty="0">
              <a:latin typeface="Arial Unicode MS" pitchFamily="34" charset="-122"/>
              <a:ea typeface="Arial Unicode MS" pitchFamily="34" charset="-122"/>
              <a:cs typeface="Arial Unicode MS" pitchFamily="34" charset="-122"/>
            </a:endParaRPr>
          </a:p>
          <a:p>
            <a:pPr>
              <a:buNone/>
            </a:pPr>
            <a:endParaRPr lang="en-US" altLang="zh-CN" dirty="0">
              <a:latin typeface="Arial Unicode MS" pitchFamily="34" charset="-122"/>
              <a:ea typeface="Arial Unicode MS" pitchFamily="34" charset="-122"/>
              <a:cs typeface="Arial Unicode MS" pitchFamily="34" charset="-122"/>
            </a:endParaRPr>
          </a:p>
          <a:p>
            <a:pPr>
              <a:buNone/>
            </a:pP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5557760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normAutofit lnSpcReduction="10000"/>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25</a:t>
            </a:r>
          </a:p>
          <a:p>
            <a:pPr>
              <a:buNone/>
            </a:pPr>
            <a:r>
              <a:rPr lang="en-US" altLang="zh-CN" dirty="0">
                <a:latin typeface="Arial Unicode MS" pitchFamily="34" charset="-122"/>
                <a:ea typeface="Arial Unicode MS" pitchFamily="34" charset="-122"/>
                <a:cs typeface="Arial Unicode MS" pitchFamily="34" charset="-122"/>
              </a:rPr>
              <a:t>whereas-----while on the contrary</a:t>
            </a:r>
            <a:r>
              <a:rPr lang="zh-CN" altLang="en-US" dirty="0">
                <a:latin typeface="Arial Unicode MS" pitchFamily="34" charset="-122"/>
                <a:ea typeface="Arial Unicode MS" pitchFamily="34" charset="-122"/>
                <a:cs typeface="Arial Unicode MS" pitchFamily="34" charset="-122"/>
              </a:rPr>
              <a:t> </a:t>
            </a:r>
            <a:endParaRPr lang="en-US" altLang="zh-CN" dirty="0">
              <a:latin typeface="Arial Unicode MS" pitchFamily="34" charset="-122"/>
              <a:ea typeface="Arial Unicode MS" pitchFamily="34" charset="-122"/>
              <a:cs typeface="Arial Unicode MS" pitchFamily="34" charset="-122"/>
            </a:endParaRPr>
          </a:p>
          <a:p>
            <a:pPr>
              <a:buNone/>
            </a:pPr>
            <a:r>
              <a:rPr lang="en-US" altLang="zh-CN" dirty="0">
                <a:latin typeface="Arial Unicode MS" pitchFamily="34" charset="-122"/>
                <a:ea typeface="Arial Unicode MS" pitchFamily="34" charset="-122"/>
                <a:cs typeface="Arial Unicode MS" pitchFamily="34" charset="-122"/>
              </a:rPr>
              <a:t>e.g.</a:t>
            </a:r>
            <a:r>
              <a:rPr lang="zh-CN" altLang="en-US"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The recent violence in Bangkok lasted 10 weeks, whereas the tsunami only lasted two weeks. </a:t>
            </a:r>
          </a:p>
          <a:p>
            <a:pPr>
              <a:buNone/>
            </a:pPr>
            <a:r>
              <a:rPr lang="en-US" altLang="zh-CN" dirty="0">
                <a:latin typeface="Arial Unicode MS" pitchFamily="34" charset="-122"/>
                <a:ea typeface="Arial Unicode MS" pitchFamily="34" charset="-122"/>
                <a:cs typeface="Arial Unicode MS" pitchFamily="34" charset="-122"/>
              </a:rPr>
              <a:t>	</a:t>
            </a:r>
            <a:r>
              <a:rPr lang="zh-CN" altLang="en-US" dirty="0">
                <a:latin typeface="Arial Unicode MS" pitchFamily="34" charset="-122"/>
                <a:ea typeface="Arial Unicode MS" pitchFamily="34" charset="-122"/>
                <a:cs typeface="Arial Unicode MS" pitchFamily="34" charset="-122"/>
              </a:rPr>
              <a:t>曼谷近期的暴乱持续了十周，而海啸只持续了两周。</a:t>
            </a:r>
            <a:endParaRPr lang="en-US" altLang="zh-CN" dirty="0">
              <a:latin typeface="Arial Unicode MS" pitchFamily="34" charset="-122"/>
              <a:ea typeface="Arial Unicode MS" pitchFamily="34" charset="-122"/>
              <a:cs typeface="Arial Unicode MS" pitchFamily="34" charset="-122"/>
            </a:endParaRPr>
          </a:p>
          <a:p>
            <a:pPr>
              <a:buNone/>
            </a:pPr>
            <a:endParaRPr lang="en-US" altLang="zh-CN" dirty="0">
              <a:latin typeface="Arial Unicode MS" pitchFamily="34" charset="-122"/>
              <a:ea typeface="Arial Unicode MS" pitchFamily="34" charset="-122"/>
              <a:cs typeface="Arial Unicode MS" pitchFamily="34" charset="-122"/>
            </a:endParaRPr>
          </a:p>
          <a:p>
            <a:pPr>
              <a:buNone/>
            </a:pP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4180045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Arial Unicode MS" pitchFamily="34" charset="-122"/>
                <a:ea typeface="Arial Unicode MS" pitchFamily="34" charset="-122"/>
                <a:cs typeface="Arial Unicode MS" pitchFamily="34" charset="-122"/>
              </a:rPr>
              <a:t>Skimming</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844824"/>
            <a:ext cx="7772400" cy="4251176"/>
          </a:xfrm>
        </p:spPr>
        <p:txBody>
          <a:bodyPr>
            <a:normAutofit lnSpcReduction="10000"/>
          </a:bodyPr>
          <a:lstStyle/>
          <a:p>
            <a:pPr marL="514350" indent="-514350">
              <a:buAutoNum type="arabicPeriod"/>
            </a:pPr>
            <a:r>
              <a:rPr lang="en-US" altLang="zh-CN" sz="2800" dirty="0">
                <a:latin typeface="Arial Unicode MS" pitchFamily="34" charset="-122"/>
                <a:ea typeface="Arial Unicode MS" pitchFamily="34" charset="-122"/>
                <a:cs typeface="Arial Unicode MS" pitchFamily="34" charset="-122"/>
              </a:rPr>
              <a:t>What is the most important function of commercial banks?</a:t>
            </a:r>
          </a:p>
          <a:p>
            <a:pPr marL="514350" indent="-514350">
              <a:buNone/>
            </a:pPr>
            <a:r>
              <a:rPr lang="en-US" altLang="zh-CN" sz="2800" dirty="0">
                <a:latin typeface="Arial Unicode MS" pitchFamily="34" charset="-122"/>
                <a:ea typeface="Arial Unicode MS" pitchFamily="34" charset="-122"/>
                <a:cs typeface="Arial Unicode MS" pitchFamily="34" charset="-122"/>
              </a:rPr>
              <a:t>	Commercial banks facilitate the flow of funds from surplus units to deficit units. </a:t>
            </a:r>
          </a:p>
          <a:p>
            <a:pPr marL="514350" indent="-514350">
              <a:buAutoNum type="arabicPeriod" startAt="2"/>
            </a:pPr>
            <a:r>
              <a:rPr lang="en-US" altLang="zh-CN" sz="2800" dirty="0">
                <a:latin typeface="Arial Unicode MS" pitchFamily="34" charset="-122"/>
                <a:ea typeface="Arial Unicode MS" pitchFamily="34" charset="-122"/>
                <a:cs typeface="Arial Unicode MS" pitchFamily="34" charset="-122"/>
              </a:rPr>
              <a:t>What are the common sources of commercial bank funds?     </a:t>
            </a:r>
          </a:p>
          <a:p>
            <a:pPr marL="0" indent="0">
              <a:buNone/>
            </a:pPr>
            <a:r>
              <a:rPr lang="en-US" altLang="zh-CN" sz="2800" dirty="0">
                <a:latin typeface="Arial Unicode MS" pitchFamily="34" charset="-122"/>
                <a:ea typeface="Arial Unicode MS" pitchFamily="34" charset="-122"/>
                <a:cs typeface="Arial Unicode MS" pitchFamily="34" charset="-122"/>
              </a:rPr>
              <a:t>     The common sources of commercial bank</a:t>
            </a:r>
          </a:p>
          <a:p>
            <a:pPr marL="0" indent="0">
              <a:buNone/>
            </a:pPr>
            <a:r>
              <a:rPr lang="en-US" altLang="zh-CN" sz="2800" dirty="0">
                <a:latin typeface="Arial Unicode MS" pitchFamily="34" charset="-122"/>
                <a:ea typeface="Arial Unicode MS" pitchFamily="34" charset="-122"/>
                <a:cs typeface="Arial Unicode MS" pitchFamily="34" charset="-122"/>
              </a:rPr>
              <a:t>     sources are deposit  accounts, borrowed</a:t>
            </a:r>
          </a:p>
          <a:p>
            <a:pPr marL="0" indent="0">
              <a:buNone/>
            </a:pPr>
            <a:r>
              <a:rPr lang="en-US" altLang="zh-CN" sz="2800" dirty="0">
                <a:latin typeface="Arial Unicode MS" pitchFamily="34" charset="-122"/>
                <a:ea typeface="Arial Unicode MS" pitchFamily="34" charset="-122"/>
                <a:cs typeface="Arial Unicode MS" pitchFamily="34" charset="-122"/>
              </a:rPr>
              <a:t>     funds, and long-term sources of funds.</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dirty="0">
                <a:latin typeface="Arial Unicode MS" pitchFamily="34" charset="-122"/>
                <a:ea typeface="Arial Unicode MS" pitchFamily="34" charset="-122"/>
                <a:cs typeface="Arial Unicode MS" pitchFamily="34" charset="-122"/>
              </a:rPr>
              <a:t>generate-----produce; bring into existence</a:t>
            </a:r>
          </a:p>
          <a:p>
            <a:pPr>
              <a:buNone/>
            </a:pPr>
            <a:r>
              <a:rPr lang="en-US" altLang="zh-CN" dirty="0">
                <a:latin typeface="Arial Unicode MS" pitchFamily="34" charset="-122"/>
                <a:ea typeface="Arial Unicode MS" pitchFamily="34" charset="-122"/>
                <a:cs typeface="Arial Unicode MS" pitchFamily="34" charset="-122"/>
              </a:rPr>
              <a:t>e.g.</a:t>
            </a:r>
            <a:r>
              <a:rPr lang="zh-CN" altLang="en-US"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The ability to generate profit is crucial to the survival of a business. </a:t>
            </a:r>
          </a:p>
          <a:p>
            <a:pPr>
              <a:buNone/>
            </a:pPr>
            <a:r>
              <a:rPr lang="en-US" altLang="zh-CN" dirty="0">
                <a:latin typeface="Arial Unicode MS" pitchFamily="34" charset="-122"/>
                <a:ea typeface="Arial Unicode MS" pitchFamily="34" charset="-122"/>
                <a:cs typeface="Arial Unicode MS" pitchFamily="34" charset="-122"/>
              </a:rPr>
              <a:t>	</a:t>
            </a:r>
            <a:r>
              <a:rPr lang="zh-CN" altLang="en-US" dirty="0">
                <a:latin typeface="Arial Unicode MS" pitchFamily="34" charset="-122"/>
                <a:ea typeface="Arial Unicode MS" pitchFamily="34" charset="-122"/>
                <a:cs typeface="Arial Unicode MS" pitchFamily="34" charset="-122"/>
              </a:rPr>
              <a:t>获利能力对企业生存至关重要。</a:t>
            </a:r>
            <a:endParaRPr lang="en-US" altLang="zh-CN" dirty="0">
              <a:latin typeface="Arial Unicode MS" pitchFamily="34" charset="-122"/>
              <a:ea typeface="Arial Unicode MS" pitchFamily="34" charset="-122"/>
              <a:cs typeface="Arial Unicode MS" pitchFamily="34" charset="-122"/>
            </a:endParaRPr>
          </a:p>
          <a:p>
            <a:pPr>
              <a:buNone/>
            </a:pPr>
            <a:endParaRPr lang="en-US" altLang="zh-CN" dirty="0">
              <a:latin typeface="Arial Unicode MS" pitchFamily="34" charset="-122"/>
              <a:ea typeface="Arial Unicode MS" pitchFamily="34" charset="-122"/>
              <a:cs typeface="Arial Unicode MS" pitchFamily="34" charset="-122"/>
            </a:endParaRPr>
          </a:p>
          <a:p>
            <a:pPr>
              <a:buNone/>
            </a:pP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34932251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29</a:t>
            </a:r>
          </a:p>
          <a:p>
            <a:pPr>
              <a:buNone/>
            </a:pPr>
            <a:r>
              <a:rPr lang="en-US" altLang="zh-CN" dirty="0">
                <a:latin typeface="Arial Unicode MS" pitchFamily="34" charset="-122"/>
                <a:ea typeface="Arial Unicode MS" pitchFamily="34" charset="-122"/>
                <a:cs typeface="Arial Unicode MS" pitchFamily="34" charset="-122"/>
              </a:rPr>
              <a:t>conduct-----carry out</a:t>
            </a:r>
          </a:p>
          <a:p>
            <a:pPr>
              <a:buNone/>
            </a:pPr>
            <a:r>
              <a:rPr lang="en-US" altLang="zh-CN" dirty="0">
                <a:latin typeface="Arial Unicode MS" pitchFamily="34" charset="-122"/>
                <a:ea typeface="Arial Unicode MS" pitchFamily="34" charset="-122"/>
                <a:cs typeface="Arial Unicode MS" pitchFamily="34" charset="-122"/>
              </a:rPr>
              <a:t>e.g.</a:t>
            </a:r>
            <a:r>
              <a:rPr lang="zh-CN" altLang="en-US"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It was the first time that he had conducted business in Europe. </a:t>
            </a:r>
          </a:p>
          <a:p>
            <a:pPr>
              <a:buNone/>
            </a:pPr>
            <a:r>
              <a:rPr lang="en-US" altLang="zh-CN" dirty="0">
                <a:latin typeface="Arial Unicode MS" pitchFamily="34" charset="-122"/>
                <a:ea typeface="Arial Unicode MS" pitchFamily="34" charset="-122"/>
                <a:cs typeface="Arial Unicode MS" pitchFamily="34" charset="-122"/>
              </a:rPr>
              <a:t>	</a:t>
            </a:r>
            <a:r>
              <a:rPr lang="zh-CN" altLang="en-US" dirty="0">
                <a:latin typeface="Arial Unicode MS" pitchFamily="34" charset="-122"/>
                <a:ea typeface="Arial Unicode MS" pitchFamily="34" charset="-122"/>
                <a:cs typeface="Arial Unicode MS" pitchFamily="34" charset="-122"/>
              </a:rPr>
              <a:t>这是他第一次在欧洲经商。</a:t>
            </a:r>
            <a:endParaRPr lang="en-US" altLang="zh-CN" dirty="0">
              <a:latin typeface="Arial Unicode MS" pitchFamily="34" charset="-122"/>
              <a:ea typeface="Arial Unicode MS" pitchFamily="34" charset="-122"/>
              <a:cs typeface="Arial Unicode MS" pitchFamily="34" charset="-122"/>
            </a:endParaRPr>
          </a:p>
          <a:p>
            <a:pPr>
              <a:buNone/>
            </a:pPr>
            <a:endParaRPr lang="en-US" altLang="zh-CN" dirty="0">
              <a:latin typeface="Arial Unicode MS" pitchFamily="34" charset="-122"/>
              <a:ea typeface="Arial Unicode MS" pitchFamily="34" charset="-122"/>
              <a:cs typeface="Arial Unicode MS" pitchFamily="34" charset="-122"/>
            </a:endParaRPr>
          </a:p>
          <a:p>
            <a:pPr>
              <a:buNone/>
            </a:pP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1343369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normAutofit lnSpcReduction="10000"/>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30</a:t>
            </a:r>
          </a:p>
          <a:p>
            <a:pPr>
              <a:buNone/>
            </a:pPr>
            <a:r>
              <a:rPr lang="en-US" altLang="zh-CN" dirty="0">
                <a:latin typeface="Arial Unicode MS" pitchFamily="34" charset="-122"/>
                <a:ea typeface="Arial Unicode MS" pitchFamily="34" charset="-122"/>
                <a:cs typeface="Arial Unicode MS" pitchFamily="34" charset="-122"/>
              </a:rPr>
              <a:t>engage-----become involved in an activity</a:t>
            </a:r>
          </a:p>
          <a:p>
            <a:pPr>
              <a:buNone/>
            </a:pPr>
            <a:r>
              <a:rPr lang="en-US" altLang="zh-CN" dirty="0">
                <a:latin typeface="Arial Unicode MS" pitchFamily="34" charset="-122"/>
                <a:ea typeface="Arial Unicode MS" pitchFamily="34" charset="-122"/>
                <a:cs typeface="Arial Unicode MS" pitchFamily="34" charset="-122"/>
              </a:rPr>
              <a:t>e.g.</a:t>
            </a:r>
            <a:r>
              <a:rPr lang="zh-CN" altLang="en-US"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People engage in business for several reasons, but the most significant reason is to earn a substantial income.</a:t>
            </a:r>
          </a:p>
          <a:p>
            <a:pPr>
              <a:buNone/>
            </a:pPr>
            <a:r>
              <a:rPr lang="en-US" altLang="zh-CN" dirty="0">
                <a:latin typeface="Arial Unicode MS" pitchFamily="34" charset="-122"/>
                <a:ea typeface="Arial Unicode MS" pitchFamily="34" charset="-122"/>
                <a:cs typeface="Arial Unicode MS" pitchFamily="34" charset="-122"/>
              </a:rPr>
              <a:t>	</a:t>
            </a:r>
            <a:r>
              <a:rPr lang="zh-CN" altLang="en-US" dirty="0">
                <a:latin typeface="Arial Unicode MS" pitchFamily="34" charset="-122"/>
                <a:ea typeface="Arial Unicode MS" pitchFamily="34" charset="-122"/>
                <a:cs typeface="Arial Unicode MS" pitchFamily="34" charset="-122"/>
              </a:rPr>
              <a:t>人们经商的原因很多，但最重要的原因是赚取足够的收入。</a:t>
            </a:r>
            <a:endParaRPr lang="en-US" altLang="zh-CN" dirty="0">
              <a:latin typeface="Arial Unicode MS" pitchFamily="34" charset="-122"/>
              <a:ea typeface="Arial Unicode MS" pitchFamily="34" charset="-122"/>
              <a:cs typeface="Arial Unicode MS" pitchFamily="34" charset="-122"/>
            </a:endParaRPr>
          </a:p>
          <a:p>
            <a:pPr>
              <a:buNone/>
            </a:pPr>
            <a:endParaRPr lang="en-US" altLang="zh-CN" dirty="0">
              <a:latin typeface="Arial Unicode MS" pitchFamily="34" charset="-122"/>
              <a:ea typeface="Arial Unicode MS" pitchFamily="34" charset="-122"/>
              <a:cs typeface="Arial Unicode MS" pitchFamily="34" charset="-122"/>
            </a:endParaRPr>
          </a:p>
          <a:p>
            <a:pPr>
              <a:buNone/>
            </a:pP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2142476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normAutofit fontScale="92500" lnSpcReduction="10000"/>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33</a:t>
            </a:r>
          </a:p>
          <a:p>
            <a:pPr>
              <a:buNone/>
            </a:pPr>
            <a:r>
              <a:rPr lang="en-US" altLang="zh-CN" dirty="0">
                <a:latin typeface="Arial Unicode MS" pitchFamily="34" charset="-122"/>
                <a:ea typeface="Arial Unicode MS" pitchFamily="34" charset="-122"/>
                <a:cs typeface="Arial Unicode MS" pitchFamily="34" charset="-122"/>
              </a:rPr>
              <a:t>hedge-----enter transactions that will protect against loss through a compensatory price movement; do something which will protect you from something unpleasant </a:t>
            </a:r>
          </a:p>
          <a:p>
            <a:pPr>
              <a:buNone/>
            </a:pPr>
            <a:r>
              <a:rPr lang="en-US" altLang="zh-CN" dirty="0">
                <a:latin typeface="Arial Unicode MS" pitchFamily="34" charset="-122"/>
                <a:ea typeface="Arial Unicode MS" pitchFamily="34" charset="-122"/>
                <a:cs typeface="Arial Unicode MS" pitchFamily="34" charset="-122"/>
              </a:rPr>
              <a:t>e.g.</a:t>
            </a:r>
            <a:r>
              <a:rPr lang="zh-CN" altLang="en-US"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People can hedge against illness with insurance. </a:t>
            </a:r>
          </a:p>
          <a:p>
            <a:pPr>
              <a:buNone/>
            </a:pPr>
            <a:r>
              <a:rPr lang="zh-CN" altLang="en-US" dirty="0">
                <a:latin typeface="Arial Unicode MS" pitchFamily="34" charset="-122"/>
                <a:ea typeface="Arial Unicode MS" pitchFamily="34" charset="-122"/>
                <a:cs typeface="Arial Unicode MS" pitchFamily="34" charset="-122"/>
              </a:rPr>
              <a:t>   人们可以买保险以备患病之需。</a:t>
            </a:r>
          </a:p>
          <a:p>
            <a:pPr>
              <a:buNone/>
            </a:pPr>
            <a:r>
              <a:rPr lang="en-US" altLang="zh-CN" dirty="0">
                <a:latin typeface="Arial Unicode MS" pitchFamily="34" charset="-122"/>
                <a:ea typeface="Arial Unicode MS" pitchFamily="34" charset="-122"/>
                <a:cs typeface="Arial Unicode MS" pitchFamily="34" charset="-122"/>
              </a:rPr>
              <a:t>.</a:t>
            </a:r>
          </a:p>
          <a:p>
            <a:pPr>
              <a:buNone/>
            </a:pP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2703442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normAutofit fontScale="92500" lnSpcReduction="10000"/>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34</a:t>
            </a:r>
          </a:p>
          <a:p>
            <a:pPr>
              <a:buNone/>
            </a:pPr>
            <a:r>
              <a:rPr lang="en-US" altLang="zh-CN" dirty="0">
                <a:latin typeface="Arial Unicode MS" pitchFamily="34" charset="-122"/>
                <a:ea typeface="Arial Unicode MS" pitchFamily="34" charset="-122"/>
                <a:cs typeface="Arial Unicode MS" pitchFamily="34" charset="-122"/>
              </a:rPr>
              <a:t>default-----fail to act; fail to meet financial obligations</a:t>
            </a:r>
          </a:p>
          <a:p>
            <a:pPr>
              <a:buNone/>
            </a:pPr>
            <a:r>
              <a:rPr lang="en-US" altLang="zh-CN" dirty="0">
                <a:latin typeface="Arial Unicode MS" pitchFamily="34" charset="-122"/>
                <a:ea typeface="Arial Unicode MS" pitchFamily="34" charset="-122"/>
                <a:cs typeface="Arial Unicode MS" pitchFamily="34" charset="-122"/>
              </a:rPr>
              <a:t>e.g.</a:t>
            </a:r>
            <a:r>
              <a:rPr lang="zh-CN" altLang="en-US"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If Italy were to default, the fallout would be devastating for Europe and the global economy. </a:t>
            </a:r>
          </a:p>
          <a:p>
            <a:pPr>
              <a:buNone/>
            </a:pPr>
            <a:r>
              <a:rPr lang="zh-CN" altLang="en-US" dirty="0">
                <a:latin typeface="Arial Unicode MS" pitchFamily="34" charset="-122"/>
                <a:ea typeface="Arial Unicode MS" pitchFamily="34" charset="-122"/>
                <a:cs typeface="Arial Unicode MS" pitchFamily="34" charset="-122"/>
              </a:rPr>
              <a:t>   如果意大利违约，其后果对于欧洲和全球经济的打击是极具破坏性的。</a:t>
            </a:r>
          </a:p>
          <a:p>
            <a:pPr>
              <a:buNone/>
            </a:pPr>
            <a:r>
              <a:rPr lang="en-US" altLang="zh-CN" dirty="0">
                <a:latin typeface="Arial Unicode MS" pitchFamily="34" charset="-122"/>
                <a:ea typeface="Arial Unicode MS" pitchFamily="34" charset="-122"/>
                <a:cs typeface="Arial Unicode MS" pitchFamily="34" charset="-122"/>
              </a:rPr>
              <a:t>.</a:t>
            </a:r>
          </a:p>
          <a:p>
            <a:pPr>
              <a:buNone/>
            </a:pP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33411142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normAutofit lnSpcReduction="10000"/>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35</a:t>
            </a:r>
          </a:p>
          <a:p>
            <a:pPr>
              <a:buNone/>
            </a:pPr>
            <a:r>
              <a:rPr lang="en-US" altLang="zh-CN" dirty="0">
                <a:latin typeface="Arial Unicode MS" pitchFamily="34" charset="-122"/>
                <a:ea typeface="Arial Unicode MS" pitchFamily="34" charset="-122"/>
                <a:cs typeface="Arial Unicode MS" pitchFamily="34" charset="-122"/>
              </a:rPr>
              <a:t>in essence-----essentially</a:t>
            </a:r>
          </a:p>
          <a:p>
            <a:pPr>
              <a:buNone/>
            </a:pPr>
            <a:r>
              <a:rPr lang="en-US" altLang="zh-CN" dirty="0">
                <a:latin typeface="Arial Unicode MS" pitchFamily="34" charset="-122"/>
                <a:ea typeface="Arial Unicode MS" pitchFamily="34" charset="-122"/>
                <a:cs typeface="Arial Unicode MS" pitchFamily="34" charset="-122"/>
              </a:rPr>
              <a:t>e.g.</a:t>
            </a:r>
            <a:r>
              <a:rPr lang="zh-CN" altLang="en-US"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In essence, the company is trying to turn consumers into salespersons and marketers.</a:t>
            </a:r>
          </a:p>
          <a:p>
            <a:pPr>
              <a:buNone/>
            </a:pPr>
            <a:r>
              <a:rPr lang="zh-CN" altLang="en-US" dirty="0">
                <a:latin typeface="Arial Unicode MS" pitchFamily="34" charset="-122"/>
                <a:ea typeface="Arial Unicode MS" pitchFamily="34" charset="-122"/>
                <a:cs typeface="Arial Unicode MS" pitchFamily="34" charset="-122"/>
              </a:rPr>
              <a:t>   从</a:t>
            </a:r>
            <a:r>
              <a:rPr lang="zh-CN" altLang="en-US">
                <a:latin typeface="Arial Unicode MS" pitchFamily="34" charset="-122"/>
                <a:ea typeface="Arial Unicode MS" pitchFamily="34" charset="-122"/>
                <a:cs typeface="Arial Unicode MS" pitchFamily="34" charset="-122"/>
              </a:rPr>
              <a:t>本质上看，这家公司是在试着将</a:t>
            </a:r>
            <a:r>
              <a:rPr lang="zh-CN" altLang="en-US" dirty="0">
                <a:latin typeface="Arial Unicode MS" pitchFamily="34" charset="-122"/>
                <a:ea typeface="Arial Unicode MS" pitchFamily="34" charset="-122"/>
                <a:cs typeface="Arial Unicode MS" pitchFamily="34" charset="-122"/>
              </a:rPr>
              <a:t>顾客变为</a:t>
            </a:r>
            <a:r>
              <a:rPr lang="zh-CN" altLang="en-US">
                <a:latin typeface="Arial Unicode MS" pitchFamily="34" charset="-122"/>
                <a:ea typeface="Arial Unicode MS" pitchFamily="34" charset="-122"/>
                <a:cs typeface="Arial Unicode MS" pitchFamily="34" charset="-122"/>
              </a:rPr>
              <a:t>销售人员和营销人员。</a:t>
            </a:r>
            <a:endParaRPr lang="zh-CN" altLang="en-US" dirty="0">
              <a:latin typeface="Arial Unicode MS" pitchFamily="34" charset="-122"/>
              <a:ea typeface="Arial Unicode MS" pitchFamily="34" charset="-122"/>
              <a:cs typeface="Arial Unicode MS" pitchFamily="34" charset="-122"/>
            </a:endParaRPr>
          </a:p>
          <a:p>
            <a:pPr>
              <a:buNone/>
            </a:pPr>
            <a:r>
              <a:rPr lang="en-US" altLang="zh-CN" dirty="0">
                <a:latin typeface="Arial Unicode MS" pitchFamily="34" charset="-122"/>
                <a:ea typeface="Arial Unicode MS" pitchFamily="34" charset="-122"/>
                <a:cs typeface="Arial Unicode MS" pitchFamily="34" charset="-122"/>
              </a:rPr>
              <a:t>.</a:t>
            </a:r>
          </a:p>
          <a:p>
            <a:pPr>
              <a:buNone/>
            </a:pP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5911846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normAutofit/>
          </a:bodyPr>
          <a:lstStyle/>
          <a:p>
            <a:pPr>
              <a:buNone/>
            </a:pPr>
            <a:endParaRPr lang="en-US" altLang="zh-CN" sz="2800" dirty="0">
              <a:latin typeface="Arial Unicode MS" pitchFamily="34" charset="-122"/>
              <a:ea typeface="Arial Unicode MS" pitchFamily="34" charset="-122"/>
              <a:cs typeface="Arial Unicode MS" pitchFamily="34" charset="-122"/>
            </a:endParaRPr>
          </a:p>
          <a:p>
            <a:pPr>
              <a:buNone/>
            </a:pP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3. What is the main use of commercial bank funds?</a:t>
            </a:r>
          </a:p>
          <a:p>
            <a:pPr>
              <a:buNone/>
            </a:pPr>
            <a:r>
              <a:rPr lang="en-US" altLang="zh-CN" sz="2800" dirty="0">
                <a:latin typeface="Arial Unicode MS" pitchFamily="34" charset="-122"/>
                <a:ea typeface="Arial Unicode MS" pitchFamily="34" charset="-122"/>
                <a:cs typeface="Arial Unicode MS" pitchFamily="34" charset="-122"/>
              </a:rPr>
              <a:t>    The main use of bank funds is for loans.</a:t>
            </a:r>
          </a:p>
          <a:p>
            <a:pPr>
              <a:buNone/>
            </a:pPr>
            <a:r>
              <a:rPr lang="en-US" altLang="zh-CN" sz="2800" dirty="0">
                <a:latin typeface="Arial Unicode MS" pitchFamily="34" charset="-122"/>
                <a:ea typeface="Arial Unicode MS" pitchFamily="34" charset="-122"/>
                <a:cs typeface="Arial Unicode MS" pitchFamily="34" charset="-122"/>
              </a:rPr>
              <a:t>4. What kind of activities generate fee income without requiring an investment of funds?</a:t>
            </a:r>
          </a:p>
          <a:p>
            <a:pPr>
              <a:buNone/>
            </a:pPr>
            <a:r>
              <a:rPr lang="en-US" altLang="zh-CN" sz="2800" dirty="0">
                <a:latin typeface="Arial Unicode MS" pitchFamily="34" charset="-122"/>
                <a:ea typeface="Arial Unicode MS" pitchFamily="34" charset="-122"/>
                <a:cs typeface="Arial Unicode MS" pitchFamily="34" charset="-122"/>
              </a:rPr>
              <a:t>    Off-balance sheet activities generate fee income without requiring an investment of funds. </a:t>
            </a:r>
          </a:p>
          <a:p>
            <a:pPr>
              <a:buNone/>
            </a:pPr>
            <a:endParaRPr lang="en-US" altLang="zh-CN" sz="2800" dirty="0">
              <a:latin typeface="Arial Unicode MS" pitchFamily="34" charset="-122"/>
              <a:ea typeface="Arial Unicode MS" pitchFamily="34" charset="-122"/>
              <a:cs typeface="Arial Unicode MS" pitchFamily="34" charset="-122"/>
            </a:endParaRPr>
          </a:p>
          <a:p>
            <a:pPr>
              <a:buNone/>
            </a:pPr>
            <a:endParaRPr lang="en-US" altLang="zh-CN"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37019805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endParaRPr lang="en-US" altLang="zh-CN" sz="2800" dirty="0">
              <a:latin typeface="Arial Unicode MS" pitchFamily="34" charset="-122"/>
              <a:ea typeface="Arial Unicode MS" pitchFamily="34" charset="-122"/>
              <a:cs typeface="Arial Unicode MS" pitchFamily="34" charset="-122"/>
            </a:endParaRPr>
          </a:p>
          <a:p>
            <a:pPr>
              <a:buNone/>
            </a:pP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5. List five popular off-balance sheet activities.</a:t>
            </a:r>
          </a:p>
          <a:p>
            <a:pPr>
              <a:buNone/>
            </a:pPr>
            <a:r>
              <a:rPr lang="en-US" altLang="zh-CN" sz="2800" dirty="0">
                <a:latin typeface="Arial Unicode MS" pitchFamily="34" charset="-122"/>
                <a:ea typeface="Arial Unicode MS" pitchFamily="34" charset="-122"/>
                <a:cs typeface="Arial Unicode MS" pitchFamily="34" charset="-122"/>
              </a:rPr>
              <a:t>    Loan commitments, standby letters of credit, forward contracts on currencies, interest rate swap contracts, and credit default swap contracts.</a:t>
            </a:r>
          </a:p>
          <a:p>
            <a:pPr>
              <a:buNone/>
            </a:pPr>
            <a:endParaRPr lang="en-US" altLang="zh-CN"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Arial Unicode MS" pitchFamily="34" charset="-122"/>
                <a:ea typeface="Arial Unicode MS" pitchFamily="34" charset="-122"/>
                <a:cs typeface="Arial Unicode MS" pitchFamily="34" charset="-122"/>
              </a:rPr>
              <a:t>Scanning</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772816"/>
            <a:ext cx="7772400" cy="4752528"/>
          </a:xfrm>
        </p:spPr>
        <p:txBody>
          <a:bodyPr/>
          <a:lstStyle/>
          <a:p>
            <a:pPr>
              <a:buNone/>
            </a:pPr>
            <a:r>
              <a:rPr lang="en-US" altLang="zh-CN" sz="2800" dirty="0">
                <a:latin typeface="Arial Unicode MS" pitchFamily="34" charset="-122"/>
                <a:ea typeface="Arial Unicode MS" pitchFamily="34" charset="-122"/>
                <a:cs typeface="Arial Unicode MS" pitchFamily="34" charset="-122"/>
              </a:rPr>
              <a:t>1. When were the interstate banking regulations changed?</a:t>
            </a:r>
          </a:p>
          <a:p>
            <a:pPr>
              <a:buNone/>
            </a:pPr>
            <a:r>
              <a:rPr lang="en-US" altLang="zh-CN" sz="2800" dirty="0">
                <a:latin typeface="Arial Unicode MS" pitchFamily="34" charset="-122"/>
                <a:ea typeface="Arial Unicode MS" pitchFamily="34" charset="-122"/>
                <a:cs typeface="Arial Unicode MS" pitchFamily="34" charset="-122"/>
              </a:rPr>
              <a:t>   The interstate banking regulations changed in 1994.</a:t>
            </a:r>
          </a:p>
          <a:p>
            <a:pPr>
              <a:buNone/>
            </a:pPr>
            <a:r>
              <a:rPr lang="en-US" altLang="zh-CN" sz="2800" dirty="0">
                <a:latin typeface="Arial Unicode MS" pitchFamily="34" charset="-122"/>
                <a:ea typeface="Arial Unicode MS" pitchFamily="34" charset="-122"/>
                <a:cs typeface="Arial Unicode MS" pitchFamily="34" charset="-122"/>
              </a:rPr>
              <a:t>2. What is a bank holding company?</a:t>
            </a:r>
          </a:p>
          <a:p>
            <a:pPr>
              <a:buNone/>
            </a:pPr>
            <a:r>
              <a:rPr lang="en-US" altLang="zh-CN" sz="2800" dirty="0">
                <a:latin typeface="Arial Unicode MS" pitchFamily="34" charset="-122"/>
                <a:ea typeface="Arial Unicode MS" pitchFamily="34" charset="-122"/>
                <a:cs typeface="Arial Unicode MS" pitchFamily="34" charset="-122"/>
              </a:rPr>
              <a:t>   A bank holding company is a company that owns at least 10 percent of a bank.</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5719"/>
          </a:xfrm>
        </p:spPr>
        <p:txBody>
          <a:bodyPr>
            <a:normAutofit fontScale="90000"/>
          </a:bodyPr>
          <a:lstStyle/>
          <a:p>
            <a:endParaRPr lang="zh-CN" altLang="en-US" dirty="0"/>
          </a:p>
        </p:txBody>
      </p:sp>
      <p:sp>
        <p:nvSpPr>
          <p:cNvPr id="3" name="内容占位符 2"/>
          <p:cNvSpPr>
            <a:spLocks noGrp="1"/>
          </p:cNvSpPr>
          <p:nvPr>
            <p:ph idx="1"/>
          </p:nvPr>
        </p:nvSpPr>
        <p:spPr>
          <a:xfrm>
            <a:off x="76200" y="908720"/>
            <a:ext cx="7772400" cy="5187280"/>
          </a:xfrm>
        </p:spPr>
        <p:txBody>
          <a:bodyPr/>
          <a:lstStyle/>
          <a:p>
            <a:pPr>
              <a:buNone/>
            </a:pPr>
            <a:r>
              <a:rPr lang="en-US" altLang="zh-CN" sz="2800" dirty="0">
                <a:latin typeface="Arial Unicode MS" pitchFamily="34" charset="-122"/>
                <a:ea typeface="Arial Unicode MS" pitchFamily="34" charset="-122"/>
                <a:cs typeface="Arial Unicode MS" pitchFamily="34" charset="-122"/>
              </a:rPr>
              <a:t>3.</a:t>
            </a:r>
            <a:r>
              <a:rPr lang="en-US" altLang="zh-CN" sz="2800" dirty="0"/>
              <a:t> </a:t>
            </a:r>
            <a:r>
              <a:rPr lang="en-US" altLang="zh-CN" sz="2800" dirty="0">
                <a:latin typeface="Arial Unicode MS" pitchFamily="34" charset="-122"/>
                <a:ea typeface="Arial Unicode MS" pitchFamily="34" charset="-122"/>
                <a:cs typeface="Arial Unicode MS" pitchFamily="34" charset="-122"/>
              </a:rPr>
              <a:t>Which deposit account permits checking writing and pays no interest?</a:t>
            </a:r>
          </a:p>
          <a:p>
            <a:pPr>
              <a:buNone/>
            </a:pPr>
            <a:r>
              <a:rPr lang="en-US" altLang="zh-CN" sz="2800" dirty="0">
                <a:latin typeface="Arial Unicode MS" pitchFamily="34" charset="-122"/>
                <a:ea typeface="Arial Unicode MS" pitchFamily="34" charset="-122"/>
                <a:cs typeface="Arial Unicode MS" pitchFamily="34" charset="-122"/>
              </a:rPr>
              <a:t>   A demand deposit account, or checking account, permits checking writing and pays no interest.</a:t>
            </a:r>
          </a:p>
          <a:p>
            <a:pPr>
              <a:buNone/>
            </a:pPr>
            <a:r>
              <a:rPr lang="en-US" altLang="zh-CN" sz="2800" dirty="0">
                <a:latin typeface="Arial Unicode MS" pitchFamily="34" charset="-122"/>
                <a:ea typeface="Arial Unicode MS" pitchFamily="34" charset="-122"/>
                <a:cs typeface="Arial Unicode MS" pitchFamily="34" charset="-122"/>
              </a:rPr>
              <a:t>4. List two alternatives a commercial bank has if it needs temporary funds.</a:t>
            </a:r>
          </a:p>
          <a:p>
            <a:pPr>
              <a:buNone/>
            </a:pPr>
            <a:r>
              <a:rPr lang="en-US" altLang="zh-CN" sz="2800" dirty="0">
                <a:latin typeface="Arial Unicode MS" pitchFamily="34" charset="-122"/>
                <a:ea typeface="Arial Unicode MS" pitchFamily="34" charset="-122"/>
                <a:cs typeface="Arial Unicode MS" pitchFamily="34" charset="-122"/>
              </a:rPr>
              <a:t>	Federal funds purchased and borrowing from Federal Reserve Banks.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a:p>
        </p:txBody>
      </p:sp>
      <p:sp>
        <p:nvSpPr>
          <p:cNvPr id="3" name="内容占位符 2"/>
          <p:cNvSpPr>
            <a:spLocks noGrp="1"/>
          </p:cNvSpPr>
          <p:nvPr>
            <p:ph idx="1"/>
          </p:nvPr>
        </p:nvSpPr>
        <p:spPr>
          <a:xfrm>
            <a:off x="76200" y="764704"/>
            <a:ext cx="7772400" cy="5331296"/>
          </a:xfrm>
        </p:spPr>
        <p:txBody>
          <a:bodyPr/>
          <a:lstStyle/>
          <a:p>
            <a:pPr>
              <a:buNone/>
            </a:pPr>
            <a:r>
              <a:rPr lang="en-US" altLang="zh-CN" sz="2800" dirty="0">
                <a:latin typeface="Arial Unicode MS" pitchFamily="34" charset="-122"/>
                <a:ea typeface="Arial Unicode MS" pitchFamily="34" charset="-122"/>
                <a:cs typeface="Arial Unicode MS" pitchFamily="34" charset="-122"/>
              </a:rPr>
              <a:t>5. Why is bank capital different from all the other sources of commercial bank funds?</a:t>
            </a:r>
          </a:p>
          <a:p>
            <a:pPr>
              <a:buNone/>
            </a:pPr>
            <a:r>
              <a:rPr lang="en-US" altLang="zh-CN" sz="2800" dirty="0">
                <a:latin typeface="Arial Unicode MS" pitchFamily="34" charset="-122"/>
                <a:ea typeface="Arial Unicode MS" pitchFamily="34" charset="-122"/>
                <a:cs typeface="Arial Unicode MS" pitchFamily="34" charset="-122"/>
              </a:rPr>
              <a:t>   The bank has no obligation to pay out funds  in the future. </a:t>
            </a:r>
          </a:p>
          <a:p>
            <a:pPr marL="514350" indent="-514350">
              <a:buAutoNum type="arabicPeriod" startAt="6"/>
            </a:pPr>
            <a:r>
              <a:rPr lang="en-US" altLang="zh-CN" sz="2800" dirty="0">
                <a:latin typeface="Arial Unicode MS" pitchFamily="34" charset="-122"/>
                <a:ea typeface="Arial Unicode MS" pitchFamily="34" charset="-122"/>
                <a:cs typeface="Arial Unicode MS" pitchFamily="34" charset="-122"/>
              </a:rPr>
              <a:t>What are the common types of loans offered by a bank?</a:t>
            </a:r>
          </a:p>
          <a:p>
            <a:pPr marL="0" indent="0">
              <a:buNone/>
            </a:pPr>
            <a:r>
              <a:rPr lang="en-US" altLang="zh-CN" sz="2800" dirty="0">
                <a:latin typeface="Arial Unicode MS" pitchFamily="34" charset="-122"/>
                <a:ea typeface="Arial Unicode MS" pitchFamily="34" charset="-122"/>
                <a:cs typeface="Arial Unicode MS" pitchFamily="34" charset="-122"/>
              </a:rPr>
              <a:t>      They are business loans, consumer loans,</a:t>
            </a:r>
          </a:p>
          <a:p>
            <a:pPr marL="0" indent="0">
              <a:buNone/>
            </a:pPr>
            <a:r>
              <a:rPr lang="en-US" altLang="zh-CN" sz="2800" dirty="0">
                <a:latin typeface="Arial Unicode MS" pitchFamily="34" charset="-122"/>
                <a:ea typeface="Arial Unicode MS" pitchFamily="34" charset="-122"/>
                <a:cs typeface="Arial Unicode MS" pitchFamily="34" charset="-122"/>
              </a:rPr>
              <a:t>      and real estate loans.</a:t>
            </a: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6323</TotalTime>
  <Words>2069</Words>
  <Application>Microsoft Office PowerPoint</Application>
  <PresentationFormat>全屏显示(4:3)</PresentationFormat>
  <Paragraphs>215</Paragraphs>
  <Slides>45</Slides>
  <Notes>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45</vt:i4>
      </vt:variant>
    </vt:vector>
  </HeadingPairs>
  <TitlesOfParts>
    <vt:vector size="51" baseType="lpstr">
      <vt:lpstr>Arial Unicode MS</vt:lpstr>
      <vt:lpstr>宋体</vt:lpstr>
      <vt:lpstr>Arial</vt:lpstr>
      <vt:lpstr>Calibri</vt:lpstr>
      <vt:lpstr>Times New Roman</vt:lpstr>
      <vt:lpstr>主题1</vt:lpstr>
      <vt:lpstr>Unit 8  Commercial Banks</vt:lpstr>
      <vt:lpstr>PowerPoint 演示文稿</vt:lpstr>
      <vt:lpstr>PowerPoint 演示文稿</vt:lpstr>
      <vt:lpstr>Skimming</vt:lpstr>
      <vt:lpstr>PowerPoint 演示文稿</vt:lpstr>
      <vt:lpstr>PowerPoint 演示文稿</vt:lpstr>
      <vt:lpstr>Scanning</vt:lpstr>
      <vt:lpstr>PowerPoint 演示文稿</vt:lpstr>
      <vt:lpstr>PowerPoint 演示文稿</vt:lpstr>
      <vt:lpstr>PowerPoint 演示文稿</vt:lpstr>
      <vt:lpstr>Vocabulary in Context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Explanation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Sherry</dc:creator>
  <cp:lastModifiedBy>Shi Qing</cp:lastModifiedBy>
  <cp:revision>258</cp:revision>
  <dcterms:created xsi:type="dcterms:W3CDTF">2014-08-19T08:40:02Z</dcterms:created>
  <dcterms:modified xsi:type="dcterms:W3CDTF">2019-12-14T03:14:07Z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TC010690022052</vt:lpwstr>
  </property>
</Properties>
</file>