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4"/>
  </p:notesMasterIdLst>
  <p:sldIdLst>
    <p:sldId id="257" r:id="rId2"/>
    <p:sldId id="305" r:id="rId3"/>
    <p:sldId id="258" r:id="rId4"/>
    <p:sldId id="260" r:id="rId5"/>
    <p:sldId id="322" r:id="rId6"/>
    <p:sldId id="261" r:id="rId7"/>
    <p:sldId id="262" r:id="rId8"/>
    <p:sldId id="263" r:id="rId9"/>
    <p:sldId id="264" r:id="rId10"/>
    <p:sldId id="266" r:id="rId11"/>
    <p:sldId id="267" r:id="rId12"/>
    <p:sldId id="271" r:id="rId13"/>
    <p:sldId id="310" r:id="rId14"/>
    <p:sldId id="272" r:id="rId15"/>
    <p:sldId id="273" r:id="rId16"/>
    <p:sldId id="274" r:id="rId17"/>
    <p:sldId id="269" r:id="rId18"/>
    <p:sldId id="311" r:id="rId19"/>
    <p:sldId id="312" r:id="rId20"/>
    <p:sldId id="313" r:id="rId21"/>
    <p:sldId id="275" r:id="rId22"/>
    <p:sldId id="277" r:id="rId23"/>
    <p:sldId id="321" r:id="rId24"/>
    <p:sldId id="278" r:id="rId25"/>
    <p:sldId id="280" r:id="rId26"/>
    <p:sldId id="314" r:id="rId27"/>
    <p:sldId id="315" r:id="rId28"/>
    <p:sldId id="316" r:id="rId29"/>
    <p:sldId id="317" r:id="rId30"/>
    <p:sldId id="318" r:id="rId31"/>
    <p:sldId id="319" r:id="rId32"/>
    <p:sldId id="320" r:id="rId3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84302" autoAdjust="0"/>
  </p:normalViewPr>
  <p:slideViewPr>
    <p:cSldViewPr>
      <p:cViewPr varScale="1">
        <p:scale>
          <a:sx n="56" d="100"/>
          <a:sy n="56" d="100"/>
        </p:scale>
        <p:origin x="1576" y="44"/>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98FFBC7-C741-487B-BAD4-2F51C5C6659F}" type="slidenum">
              <a:rPr lang="zh-CN" altLang="en-US"/>
              <a:pPr/>
              <a:t>‹#›</a:t>
            </a:fld>
            <a:endParaRPr lang="zh-CN" altLang="en-US"/>
          </a:p>
        </p:txBody>
      </p:sp>
    </p:spTree>
    <p:extLst>
      <p:ext uri="{BB962C8B-B14F-4D97-AF65-F5344CB8AC3E}">
        <p14:creationId xmlns:p14="http://schemas.microsoft.com/office/powerpoint/2010/main" val="526994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17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18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19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5359E5CC-9384-469C-985B-10AB5BD37191}" type="slidenum">
              <a:rPr lang="zh-CN" altLang="en-US" smtClean="0"/>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6C9A11E-F8D2-410C-86E8-15C8B4D6DC89}" type="slidenum">
              <a:rPr lang="zh-CN" altLang="en-US" smtClean="0"/>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F800B68-B7B2-4185-B79D-757D2AD667C3}" type="slidenum">
              <a:rPr lang="zh-CN" altLang="en-US" smtClean="0"/>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75F972F-E5DA-423A-BCBB-BB9EC3C1E0D0}" type="slidenum">
              <a:rPr lang="zh-CN" altLang="en-US" smtClean="0"/>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49A2B96-EB37-4B8D-8760-DD7538AC9801}" type="slidenum">
              <a:rPr lang="zh-CN" altLang="en-US" smtClean="0"/>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D6637587-96F4-4440-A2F6-67EB5978611D}" type="slidenum">
              <a:rPr lang="zh-CN" altLang="en-US" smtClean="0"/>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DD3FB877-DB9C-4AD8-8E5F-5B76EA7F74F1}" type="slidenum">
              <a:rPr lang="zh-CN" altLang="en-US" smtClean="0"/>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BD162BC0-B1B0-46A3-B9DB-6B9F29EBAA4B}" type="slidenum">
              <a:rPr lang="zh-CN" altLang="en-US" smtClean="0"/>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84878994-6F9D-4E54-905B-54272DB684EC}" type="slidenum">
              <a:rPr lang="zh-CN" altLang="en-US" smtClean="0"/>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E3D50D78-EF2B-4AE1-8F3C-513D474F5680}" type="slidenum">
              <a:rPr lang="zh-CN" altLang="en-US" smtClean="0"/>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63943D66-C48C-4206-80E6-C6BB63E07D6F}" type="slidenum">
              <a:rPr lang="zh-CN" altLang="en-US" smtClean="0"/>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6B2AFF-E859-424F-AC20-DB12F9D73BE5}" type="slidenum">
              <a:rPr lang="zh-CN" altLang="en-US" smtClean="0"/>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b="1" dirty="0">
                <a:latin typeface="Arial Unicode MS" pitchFamily="34" charset="-122"/>
                <a:ea typeface="Arial Unicode MS" pitchFamily="34" charset="-122"/>
                <a:cs typeface="Arial Unicode MS" pitchFamily="34" charset="-122"/>
              </a:rPr>
              <a:t>Unit 15 </a:t>
            </a:r>
            <a:br>
              <a:rPr lang="en-US" altLang="zh-CN" b="1" dirty="0">
                <a:latin typeface="Arial Unicode MS" pitchFamily="34" charset="-122"/>
                <a:ea typeface="Arial Unicode MS" pitchFamily="34" charset="-122"/>
                <a:cs typeface="Arial Unicode MS" pitchFamily="34" charset="-122"/>
              </a:rPr>
            </a:br>
            <a:r>
              <a:rPr lang="en-US" altLang="zh-CN" b="1" dirty="0">
                <a:latin typeface="Arial Unicode MS" pitchFamily="34" charset="-122"/>
                <a:ea typeface="Arial Unicode MS" pitchFamily="34" charset="-122"/>
                <a:cs typeface="Arial Unicode MS" pitchFamily="34" charset="-122"/>
              </a:rPr>
              <a:t>Basics of Accounting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normAutofit/>
          </a:bodyPr>
          <a:lstStyle/>
          <a:p>
            <a:pPr marL="514350" indent="-514350">
              <a:buNone/>
            </a:pPr>
            <a:r>
              <a:rPr lang="en-US" altLang="zh-CN" sz="2800" b="1" dirty="0">
                <a:latin typeface="Arial Unicode MS" pitchFamily="34" charset="-122"/>
                <a:ea typeface="Arial Unicode MS" pitchFamily="34" charset="-122"/>
                <a:cs typeface="Arial Unicode MS" pitchFamily="34" charset="-122"/>
              </a:rPr>
              <a:t>Lead-in questions: </a:t>
            </a:r>
          </a:p>
          <a:p>
            <a:pPr marL="514350" indent="-514350">
              <a:buAutoNum type="arabicPeriod"/>
            </a:pPr>
            <a:r>
              <a:rPr lang="en-US" altLang="zh-CN" sz="2800" dirty="0">
                <a:latin typeface="Arial Unicode MS" pitchFamily="34" charset="-122"/>
                <a:ea typeface="Arial Unicode MS" pitchFamily="34" charset="-122"/>
                <a:cs typeface="Arial Unicode MS" pitchFamily="34" charset="-122"/>
              </a:rPr>
              <a:t>What do you know about accounting?</a:t>
            </a:r>
          </a:p>
          <a:p>
            <a:pPr marL="514350" indent="-514350">
              <a:buAutoNum type="arabicPeriod"/>
            </a:pPr>
            <a:r>
              <a:rPr lang="en-US" altLang="zh-CN" sz="2800" dirty="0">
                <a:latin typeface="Arial Unicode MS" pitchFamily="34" charset="-122"/>
                <a:ea typeface="Arial Unicode MS" pitchFamily="34" charset="-122"/>
                <a:cs typeface="Arial Unicode MS" pitchFamily="34" charset="-122"/>
              </a:rPr>
              <a:t>Why do businesses need an accounting system?</a:t>
            </a:r>
          </a:p>
          <a:p>
            <a:pPr marL="514350" indent="-514350">
              <a:buAutoNum type="arabicPeriod"/>
            </a:pPr>
            <a:r>
              <a:rPr lang="en-US" altLang="zh-CN" sz="2800" dirty="0">
                <a:latin typeface="Arial Unicode MS" pitchFamily="34" charset="-122"/>
                <a:ea typeface="Arial Unicode MS" pitchFamily="34" charset="-122"/>
                <a:cs typeface="Arial Unicode MS" pitchFamily="34" charset="-122"/>
              </a:rPr>
              <a:t>What is necessary for a good accounting system?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a:latin typeface="Arial Unicode MS" pitchFamily="34" charset="-122"/>
                <a:ea typeface="Arial Unicode MS" pitchFamily="34" charset="-122"/>
                <a:cs typeface="Arial Unicode MS" pitchFamily="34" charset="-122"/>
              </a:rPr>
              <a:t>7. What are the three basic forms of business organizations?</a:t>
            </a:r>
          </a:p>
          <a:p>
            <a:pPr>
              <a:buNone/>
            </a:pPr>
            <a:r>
              <a:rPr lang="en-US" altLang="zh-CN" sz="2800" dirty="0">
                <a:latin typeface="Arial Unicode MS" pitchFamily="34" charset="-122"/>
                <a:ea typeface="Arial Unicode MS" pitchFamily="34" charset="-122"/>
                <a:cs typeface="Arial Unicode MS" pitchFamily="34" charset="-122"/>
              </a:rPr>
              <a:t>   They are sole proprietorship, partnership, and corporation.</a:t>
            </a:r>
          </a:p>
          <a:p>
            <a:pPr>
              <a:buNone/>
            </a:pPr>
            <a:r>
              <a:rPr lang="en-US" altLang="zh-CN" sz="2800" dirty="0">
                <a:latin typeface="Arial Unicode MS" pitchFamily="34" charset="-122"/>
                <a:ea typeface="Arial Unicode MS" pitchFamily="34" charset="-122"/>
                <a:cs typeface="Arial Unicode MS" pitchFamily="34" charset="-122"/>
              </a:rPr>
              <a:t>8. What are the </a:t>
            </a:r>
            <a:r>
              <a:rPr lang="en-US" altLang="zh-CN" sz="2800" dirty="0" err="1">
                <a:latin typeface="Arial Unicode MS" pitchFamily="34" charset="-122"/>
                <a:ea typeface="Arial Unicode MS" pitchFamily="34" charset="-122"/>
                <a:cs typeface="Arial Unicode MS" pitchFamily="34" charset="-122"/>
              </a:rPr>
              <a:t>nonowners</a:t>
            </a:r>
            <a:r>
              <a:rPr lang="en-US" altLang="zh-CN" sz="2800" dirty="0">
                <a:latin typeface="Arial Unicode MS" pitchFamily="34" charset="-122"/>
                <a:ea typeface="Arial Unicode MS" pitchFamily="34" charset="-122"/>
                <a:cs typeface="Arial Unicode MS" pitchFamily="34" charset="-122"/>
              </a:rPr>
              <a:t>’ claims on an organization’s assets?   </a:t>
            </a:r>
          </a:p>
          <a:p>
            <a:pPr>
              <a:buNone/>
            </a:pPr>
            <a:r>
              <a:rPr lang="en-US" altLang="zh-CN" sz="2800" dirty="0">
                <a:latin typeface="Arial Unicode MS" pitchFamily="34" charset="-122"/>
                <a:ea typeface="Arial Unicode MS" pitchFamily="34" charset="-122"/>
                <a:cs typeface="Arial Unicode MS" pitchFamily="34" charset="-122"/>
              </a:rPr>
              <a:t>	They are liabilities.</a:t>
            </a: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731168"/>
          </a:xfrm>
        </p:spPr>
        <p:txBody>
          <a:bodyPr>
            <a:noAutofit/>
          </a:bodyPr>
          <a:lstStyle/>
          <a:p>
            <a:r>
              <a:rPr lang="en-US" altLang="zh-CN" b="1" dirty="0">
                <a:latin typeface="Arial Unicode MS" pitchFamily="34" charset="-122"/>
                <a:ea typeface="Arial Unicode MS" pitchFamily="34" charset="-122"/>
                <a:cs typeface="Arial Unicode MS" pitchFamily="34" charset="-122"/>
              </a:rPr>
              <a:t>Vocabulary in Context</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0" y="1484784"/>
            <a:ext cx="7772400" cy="5760640"/>
          </a:xfrm>
        </p:spPr>
        <p:txBody>
          <a:bodyPr/>
          <a:lstStyle/>
          <a:p>
            <a:pPr>
              <a:buNone/>
            </a:pPr>
            <a:r>
              <a:rPr lang="en-US" altLang="zh-CN" dirty="0">
                <a:latin typeface="Arial Unicode MS" pitchFamily="34" charset="-122"/>
                <a:ea typeface="Arial Unicode MS" pitchFamily="34" charset="-122"/>
                <a:cs typeface="Arial Unicode MS" pitchFamily="34" charset="-122"/>
              </a:rPr>
              <a:t>1. Recordkeeping, or bookkeeping, is the recording of transactions and events, either </a:t>
            </a:r>
            <a:r>
              <a:rPr lang="en-US" altLang="zh-CN" b="1" i="1" dirty="0">
                <a:latin typeface="Arial Unicode MS" pitchFamily="34" charset="-122"/>
                <a:ea typeface="Arial Unicode MS" pitchFamily="34" charset="-122"/>
                <a:cs typeface="Arial Unicode MS" pitchFamily="34" charset="-122"/>
              </a:rPr>
              <a:t>manually</a:t>
            </a:r>
            <a:r>
              <a:rPr lang="en-US" altLang="zh-CN" dirty="0">
                <a:latin typeface="Arial Unicode MS" pitchFamily="34" charset="-122"/>
                <a:ea typeface="Arial Unicode MS" pitchFamily="34" charset="-122"/>
                <a:cs typeface="Arial Unicode MS" pitchFamily="34" charset="-122"/>
              </a:rPr>
              <a:t> or electronically.</a:t>
            </a:r>
          </a:p>
          <a:p>
            <a:pPr>
              <a:buNone/>
            </a:pPr>
            <a:r>
              <a:rPr lang="en-US" altLang="zh-CN" dirty="0">
                <a:latin typeface="Arial Unicode MS" pitchFamily="34" charset="-122"/>
                <a:ea typeface="Arial Unicode MS" pitchFamily="34" charset="-122"/>
                <a:cs typeface="Arial Unicode MS" pitchFamily="34" charset="-122"/>
              </a:rPr>
              <a:t>   Recordkeeping, or bookkeeping, is the recording of transactions and events, either </a:t>
            </a:r>
            <a:r>
              <a:rPr lang="en-US" altLang="zh-CN" b="1" dirty="0">
                <a:solidFill>
                  <a:srgbClr val="FF0000"/>
                </a:solidFill>
                <a:latin typeface="Arial Unicode MS" pitchFamily="34" charset="-122"/>
                <a:ea typeface="Arial Unicode MS" pitchFamily="34" charset="-122"/>
                <a:cs typeface="Arial Unicode MS" pitchFamily="34" charset="-122"/>
              </a:rPr>
              <a:t>by hand </a:t>
            </a:r>
            <a:r>
              <a:rPr lang="en-US" altLang="zh-CN" dirty="0">
                <a:latin typeface="Arial Unicode MS" pitchFamily="34" charset="-122"/>
                <a:ea typeface="Arial Unicode MS" pitchFamily="34" charset="-122"/>
                <a:cs typeface="Arial Unicode MS" pitchFamily="34" charset="-122"/>
              </a:rPr>
              <a:t>or electronically.</a:t>
            </a:r>
            <a:r>
              <a:rPr lang="en-US" altLang="zh-CN" dirty="0"/>
              <a:t> </a:t>
            </a:r>
            <a:endParaRPr lang="zh-CN" altLang="zh-CN" dirty="0"/>
          </a:p>
          <a:p>
            <a:pPr>
              <a:buNone/>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lstStyle/>
          <a:p>
            <a:pPr>
              <a:buNone/>
            </a:pPr>
            <a:r>
              <a:rPr lang="en-US" altLang="zh-CN" dirty="0">
                <a:latin typeface="Arial Unicode MS" pitchFamily="34" charset="-122"/>
                <a:ea typeface="Arial Unicode MS" pitchFamily="34" charset="-122"/>
                <a:cs typeface="Arial Unicode MS" pitchFamily="34" charset="-122"/>
              </a:rPr>
              <a:t>2. Shareholders (investors) are the owners of a corporation. They use accounting reports in deciding whether to buy, </a:t>
            </a:r>
            <a:r>
              <a:rPr lang="en-US" altLang="zh-CN" b="1" i="1" dirty="0">
                <a:latin typeface="Arial Unicode MS" pitchFamily="34" charset="-122"/>
                <a:ea typeface="Arial Unicode MS" pitchFamily="34" charset="-122"/>
                <a:cs typeface="Arial Unicode MS" pitchFamily="34" charset="-122"/>
              </a:rPr>
              <a:t>hold</a:t>
            </a:r>
            <a:r>
              <a:rPr lang="en-US" altLang="zh-CN" dirty="0">
                <a:latin typeface="Arial Unicode MS" pitchFamily="34" charset="-122"/>
                <a:ea typeface="Arial Unicode MS" pitchFamily="34" charset="-122"/>
                <a:cs typeface="Arial Unicode MS" pitchFamily="34" charset="-122"/>
              </a:rPr>
              <a:t>, or sell stock.</a:t>
            </a:r>
          </a:p>
          <a:p>
            <a:pPr>
              <a:buNone/>
            </a:pPr>
            <a:r>
              <a:rPr lang="en-US" altLang="zh-CN" dirty="0">
                <a:latin typeface="Arial Unicode MS" pitchFamily="34" charset="-122"/>
                <a:ea typeface="Arial Unicode MS" pitchFamily="34" charset="-122"/>
                <a:cs typeface="Arial Unicode MS" pitchFamily="34" charset="-122"/>
              </a:rPr>
              <a:t>   Shareholders (investors) are the owners of a corporation. They use accounting reports in deciding whether to buy</a:t>
            </a:r>
            <a:r>
              <a:rPr lang="en-US" altLang="zh-CN" b="1" dirty="0">
                <a:latin typeface="Arial Unicode MS" pitchFamily="34" charset="-122"/>
                <a:ea typeface="Arial Unicode MS" pitchFamily="34" charset="-122"/>
                <a:cs typeface="Arial Unicode MS" pitchFamily="34" charset="-122"/>
              </a:rPr>
              <a:t>, </a:t>
            </a:r>
            <a:r>
              <a:rPr lang="en-US" altLang="zh-CN" b="1" dirty="0">
                <a:solidFill>
                  <a:srgbClr val="FF0000"/>
                </a:solidFill>
                <a:latin typeface="Arial Unicode MS" pitchFamily="34" charset="-122"/>
                <a:ea typeface="Arial Unicode MS" pitchFamily="34" charset="-122"/>
                <a:cs typeface="Arial Unicode MS" pitchFamily="34" charset="-122"/>
              </a:rPr>
              <a:t>keep</a:t>
            </a:r>
            <a:r>
              <a:rPr lang="en-US" altLang="zh-CN" dirty="0">
                <a:latin typeface="Arial Unicode MS" pitchFamily="34" charset="-122"/>
                <a:ea typeface="Arial Unicode MS" pitchFamily="34" charset="-122"/>
                <a:cs typeface="Arial Unicode MS" pitchFamily="34" charset="-122"/>
              </a:rPr>
              <a:t>, or sell stock.</a:t>
            </a:r>
          </a:p>
          <a:p>
            <a:pPr>
              <a:buNone/>
            </a:pPr>
            <a:endParaRPr lang="zh-CN" altLang="zh-CN" dirty="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normAutofit lnSpcReduction="10000"/>
          </a:bodyPr>
          <a:lstStyle/>
          <a:p>
            <a:pPr>
              <a:buNone/>
            </a:pPr>
            <a:r>
              <a:rPr lang="en-US" altLang="zh-CN" dirty="0">
                <a:latin typeface="Arial Unicode MS" pitchFamily="34" charset="-122"/>
                <a:ea typeface="Arial Unicode MS" pitchFamily="34" charset="-122"/>
                <a:cs typeface="Arial Unicode MS" pitchFamily="34" charset="-122"/>
              </a:rPr>
              <a:t>3. External (independent) auditors examine financial statements to </a:t>
            </a:r>
            <a:r>
              <a:rPr lang="en-US" altLang="zh-CN" b="1" i="1" dirty="0">
                <a:latin typeface="Arial Unicode MS" pitchFamily="34" charset="-122"/>
                <a:ea typeface="Arial Unicode MS" pitchFamily="34" charset="-122"/>
                <a:cs typeface="Arial Unicode MS" pitchFamily="34" charset="-122"/>
              </a:rPr>
              <a:t>verify</a:t>
            </a:r>
            <a:r>
              <a:rPr lang="en-US" altLang="zh-CN" dirty="0">
                <a:latin typeface="Arial Unicode MS" pitchFamily="34" charset="-122"/>
                <a:ea typeface="Arial Unicode MS" pitchFamily="34" charset="-122"/>
                <a:cs typeface="Arial Unicode MS" pitchFamily="34" charset="-122"/>
              </a:rPr>
              <a:t> that they are prepared according to generally accepted accounting principles.</a:t>
            </a:r>
          </a:p>
          <a:p>
            <a:pPr>
              <a:buNone/>
            </a:pPr>
            <a:r>
              <a:rPr lang="en-US" altLang="zh-CN" dirty="0">
                <a:latin typeface="Arial Unicode MS" pitchFamily="34" charset="-122"/>
                <a:ea typeface="Arial Unicode MS" pitchFamily="34" charset="-122"/>
                <a:cs typeface="Arial Unicode MS" pitchFamily="34" charset="-122"/>
              </a:rPr>
              <a:t>   External (independent) auditors examine financial statements to </a:t>
            </a:r>
            <a:r>
              <a:rPr lang="en-US" altLang="zh-CN" b="1" dirty="0">
                <a:solidFill>
                  <a:srgbClr val="FF0000"/>
                </a:solidFill>
                <a:latin typeface="Arial Unicode MS" pitchFamily="34" charset="-122"/>
                <a:ea typeface="Arial Unicode MS" pitchFamily="34" charset="-122"/>
                <a:cs typeface="Arial Unicode MS" pitchFamily="34" charset="-122"/>
              </a:rPr>
              <a:t>prove</a:t>
            </a:r>
            <a:r>
              <a:rPr lang="en-US" altLang="zh-CN" b="1"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that they are prepared according to generally accepted accounting principles.</a:t>
            </a:r>
          </a:p>
          <a:p>
            <a:pPr>
              <a:buNone/>
            </a:pPr>
            <a:endParaRPr lang="zh-CN" altLang="zh-CN" dirty="0">
              <a:latin typeface="Arial Unicode MS" pitchFamily="34" charset="-122"/>
              <a:ea typeface="Arial Unicode MS" pitchFamily="34" charset="-122"/>
              <a:cs typeface="Arial Unicode MS" pitchFamily="34" charset="-122"/>
            </a:endParaRPr>
          </a:p>
          <a:p>
            <a:pPr>
              <a:buNone/>
            </a:pPr>
            <a:endParaRPr lang="zh-CN" altLang="en-US" dirty="0"/>
          </a:p>
        </p:txBody>
      </p:sp>
    </p:spTree>
    <p:extLst>
      <p:ext uri="{BB962C8B-B14F-4D97-AF65-F5344CB8AC3E}">
        <p14:creationId xmlns:p14="http://schemas.microsoft.com/office/powerpoint/2010/main" val="4183025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904656"/>
          </a:xfrm>
        </p:spPr>
        <p:txBody>
          <a:bodyPr>
            <a:normAutofit lnSpcReduction="10000"/>
          </a:bodyPr>
          <a:lstStyle/>
          <a:p>
            <a:pPr>
              <a:buNone/>
            </a:pPr>
            <a:r>
              <a:rPr lang="en-US" altLang="zh-CN" dirty="0">
                <a:latin typeface="Arial Unicode MS" pitchFamily="34" charset="-122"/>
                <a:ea typeface="Arial Unicode MS" pitchFamily="34" charset="-122"/>
                <a:cs typeface="Arial Unicode MS" pitchFamily="34" charset="-122"/>
              </a:rPr>
              <a:t>4.	Suppliers use accounting information to judge the </a:t>
            </a:r>
            <a:r>
              <a:rPr lang="en-US" altLang="zh-CN" b="1" i="1" dirty="0">
                <a:latin typeface="Arial Unicode MS" pitchFamily="34" charset="-122"/>
                <a:ea typeface="Arial Unicode MS" pitchFamily="34" charset="-122"/>
                <a:cs typeface="Arial Unicode MS" pitchFamily="34" charset="-122"/>
              </a:rPr>
              <a:t>soundness</a:t>
            </a:r>
            <a:r>
              <a:rPr lang="en-US" altLang="zh-CN" dirty="0">
                <a:latin typeface="Arial Unicode MS" pitchFamily="34" charset="-122"/>
                <a:ea typeface="Arial Unicode MS" pitchFamily="34" charset="-122"/>
                <a:cs typeface="Arial Unicode MS" pitchFamily="34" charset="-122"/>
              </a:rPr>
              <a:t> of a customer before making sales on credit, and consumers use financial reports to assess the staying power of potential suppliers.</a:t>
            </a:r>
          </a:p>
          <a:p>
            <a:pPr>
              <a:buNone/>
            </a:pPr>
            <a:r>
              <a:rPr lang="en-US" altLang="zh-CN" dirty="0">
                <a:latin typeface="Arial Unicode MS" pitchFamily="34" charset="-122"/>
                <a:ea typeface="Arial Unicode MS" pitchFamily="34" charset="-122"/>
                <a:cs typeface="Arial Unicode MS" pitchFamily="34" charset="-122"/>
              </a:rPr>
              <a:t>   Suppliers use accounting information to judge the</a:t>
            </a:r>
            <a:r>
              <a:rPr lang="en-US" altLang="zh-CN" b="1" dirty="0">
                <a:solidFill>
                  <a:srgbClr val="C00000"/>
                </a:solidFill>
                <a:latin typeface="Arial Unicode MS" pitchFamily="34" charset="-122"/>
                <a:ea typeface="Arial Unicode MS" pitchFamily="34" charset="-122"/>
                <a:cs typeface="Arial Unicode MS" pitchFamily="34" charset="-122"/>
              </a:rPr>
              <a:t> </a:t>
            </a:r>
            <a:r>
              <a:rPr lang="en-US" altLang="zh-CN" b="1" dirty="0">
                <a:solidFill>
                  <a:srgbClr val="FF0000"/>
                </a:solidFill>
                <a:latin typeface="Arial Unicode MS" pitchFamily="34" charset="-122"/>
                <a:ea typeface="Arial Unicode MS" pitchFamily="34" charset="-122"/>
                <a:cs typeface="Arial Unicode MS" pitchFamily="34" charset="-122"/>
              </a:rPr>
              <a:t>financial reliability </a:t>
            </a:r>
            <a:r>
              <a:rPr lang="en-US" altLang="zh-CN" dirty="0">
                <a:latin typeface="Arial Unicode MS" pitchFamily="34" charset="-122"/>
                <a:ea typeface="Arial Unicode MS" pitchFamily="34" charset="-122"/>
                <a:cs typeface="Arial Unicode MS" pitchFamily="34" charset="-122"/>
              </a:rPr>
              <a:t>of a customer before making sales on credit, and consumers use financial reports to assess the staying power of potential suppliers.</a:t>
            </a:r>
          </a:p>
          <a:p>
            <a:pPr>
              <a:buNone/>
            </a:pPr>
            <a:endParaRPr lang="zh-CN" altLang="zh-CN" dirty="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548680"/>
            <a:ext cx="7772400" cy="60920"/>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403304"/>
          </a:xfrm>
        </p:spPr>
        <p:txBody>
          <a:bodyPr/>
          <a:lstStyle/>
          <a:p>
            <a:pPr>
              <a:buNone/>
            </a:pPr>
            <a:endParaRPr lang="en-US" altLang="zh-CN" dirty="0"/>
          </a:p>
          <a:p>
            <a:pPr>
              <a:buNone/>
            </a:pPr>
            <a:r>
              <a:rPr lang="en-US" altLang="zh-CN" dirty="0">
                <a:latin typeface="Arial Unicode MS" pitchFamily="34" charset="-122"/>
                <a:ea typeface="Arial Unicode MS" pitchFamily="34" charset="-122"/>
                <a:cs typeface="Arial Unicode MS" pitchFamily="34" charset="-122"/>
              </a:rPr>
              <a:t>5.	Research and development managers need information about </a:t>
            </a:r>
            <a:r>
              <a:rPr lang="en-US" altLang="zh-CN" b="1" i="1" dirty="0">
                <a:latin typeface="Arial Unicode MS" pitchFamily="34" charset="-122"/>
                <a:ea typeface="Arial Unicode MS" pitchFamily="34" charset="-122"/>
                <a:cs typeface="Arial Unicode MS" pitchFamily="34" charset="-122"/>
              </a:rPr>
              <a:t>projected</a:t>
            </a:r>
            <a:r>
              <a:rPr lang="en-US" altLang="zh-CN" dirty="0">
                <a:latin typeface="Arial Unicode MS" pitchFamily="34" charset="-122"/>
                <a:ea typeface="Arial Unicode MS" pitchFamily="34" charset="-122"/>
                <a:cs typeface="Arial Unicode MS" pitchFamily="34" charset="-122"/>
              </a:rPr>
              <a:t> costs and revenues of proposed changes in products and services.</a:t>
            </a:r>
          </a:p>
          <a:p>
            <a:pPr>
              <a:buNone/>
            </a:pPr>
            <a:r>
              <a:rPr lang="en-US" altLang="zh-CN" dirty="0">
                <a:latin typeface="Arial Unicode MS" pitchFamily="34" charset="-122"/>
                <a:ea typeface="Arial Unicode MS" pitchFamily="34" charset="-122"/>
                <a:cs typeface="Arial Unicode MS" pitchFamily="34" charset="-122"/>
              </a:rPr>
              <a:t>   Research and development managers need information about </a:t>
            </a:r>
            <a:r>
              <a:rPr lang="en-US" altLang="zh-CN" b="1" dirty="0">
                <a:solidFill>
                  <a:srgbClr val="FF0000"/>
                </a:solidFill>
                <a:latin typeface="Arial Unicode MS" pitchFamily="34" charset="-122"/>
                <a:ea typeface="Arial Unicode MS" pitchFamily="34" charset="-122"/>
                <a:cs typeface="Arial Unicode MS" pitchFamily="34" charset="-122"/>
              </a:rPr>
              <a:t>estimated</a:t>
            </a:r>
            <a:r>
              <a:rPr lang="en-US" altLang="zh-CN" dirty="0">
                <a:latin typeface="Arial Unicode MS" pitchFamily="34" charset="-122"/>
                <a:ea typeface="Arial Unicode MS" pitchFamily="34" charset="-122"/>
                <a:cs typeface="Arial Unicode MS" pitchFamily="34" charset="-122"/>
              </a:rPr>
              <a:t> costs and revenues of proposed changes in products and services.</a:t>
            </a:r>
          </a:p>
          <a:p>
            <a:pPr>
              <a:buNone/>
            </a:pPr>
            <a:endParaRPr lang="zh-CN" altLang="zh-CN" dirty="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lang="zh-CN" altLang="en-US" dirty="0"/>
          </a:p>
        </p:txBody>
      </p:sp>
      <p:sp>
        <p:nvSpPr>
          <p:cNvPr id="3" name="内容占位符 2"/>
          <p:cNvSpPr>
            <a:spLocks noGrp="1"/>
          </p:cNvSpPr>
          <p:nvPr>
            <p:ph idx="1"/>
          </p:nvPr>
        </p:nvSpPr>
        <p:spPr>
          <a:xfrm>
            <a:off x="76200" y="1484784"/>
            <a:ext cx="8384232" cy="4611216"/>
          </a:xfrm>
        </p:spPr>
        <p:txBody>
          <a:bodyPr/>
          <a:lstStyle/>
          <a:p>
            <a:pPr>
              <a:buNone/>
            </a:pPr>
            <a:r>
              <a:rPr lang="en-US" altLang="zh-CN" dirty="0">
                <a:latin typeface="Arial Unicode MS" pitchFamily="34" charset="-122"/>
                <a:ea typeface="Arial Unicode MS" pitchFamily="34" charset="-122"/>
                <a:cs typeface="Arial Unicode MS" pitchFamily="34" charset="-122"/>
              </a:rPr>
              <a:t>6.	Comparable information is helpful in </a:t>
            </a:r>
            <a:r>
              <a:rPr lang="en-US" altLang="zh-CN" b="1" i="1" dirty="0">
                <a:latin typeface="Arial Unicode MS" pitchFamily="34" charset="-122"/>
                <a:ea typeface="Arial Unicode MS" pitchFamily="34" charset="-122"/>
                <a:cs typeface="Arial Unicode MS" pitchFamily="34" charset="-122"/>
              </a:rPr>
              <a:t>contrasting</a:t>
            </a:r>
            <a:r>
              <a:rPr lang="en-US" altLang="zh-CN" dirty="0">
                <a:latin typeface="Arial Unicode MS" pitchFamily="34" charset="-122"/>
                <a:ea typeface="Arial Unicode MS" pitchFamily="34" charset="-122"/>
                <a:cs typeface="Arial Unicode MS" pitchFamily="34" charset="-122"/>
              </a:rPr>
              <a:t> organizations.</a:t>
            </a:r>
          </a:p>
          <a:p>
            <a:pPr>
              <a:buNone/>
            </a:pPr>
            <a:r>
              <a:rPr lang="en-US" altLang="zh-CN" dirty="0">
                <a:latin typeface="Arial Unicode MS" pitchFamily="34" charset="-122"/>
                <a:ea typeface="Arial Unicode MS" pitchFamily="34" charset="-122"/>
                <a:cs typeface="Arial Unicode MS" pitchFamily="34" charset="-122"/>
              </a:rPr>
              <a:t>   Comparable information is helpful in  </a:t>
            </a:r>
            <a:r>
              <a:rPr lang="en-US" altLang="zh-CN" b="1" dirty="0">
                <a:solidFill>
                  <a:srgbClr val="FF0000"/>
                </a:solidFill>
                <a:latin typeface="Arial Unicode MS" pitchFamily="34" charset="-122"/>
                <a:ea typeface="Arial Unicode MS" pitchFamily="34" charset="-122"/>
                <a:cs typeface="Arial Unicode MS" pitchFamily="34" charset="-122"/>
              </a:rPr>
              <a:t>finding differences in </a:t>
            </a:r>
            <a:r>
              <a:rPr lang="en-US" altLang="zh-CN" dirty="0">
                <a:latin typeface="Arial Unicode MS" pitchFamily="34" charset="-122"/>
                <a:ea typeface="Arial Unicode MS" pitchFamily="34" charset="-122"/>
                <a:cs typeface="Arial Unicode MS" pitchFamily="34" charset="-122"/>
              </a:rPr>
              <a:t>organizations.</a:t>
            </a:r>
          </a:p>
          <a:p>
            <a:pPr>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620688"/>
            <a:ext cx="7772400" cy="5403304"/>
          </a:xfrm>
        </p:spPr>
        <p:txBody>
          <a:bodyPr>
            <a:normAutofit/>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7.	</a:t>
            </a:r>
            <a:r>
              <a:rPr lang="en-US" altLang="zh-CN" dirty="0">
                <a:latin typeface="Arial Unicode MS" pitchFamily="34" charset="-122"/>
                <a:ea typeface="Arial Unicode MS" pitchFamily="34" charset="-122"/>
                <a:cs typeface="Arial Unicode MS" pitchFamily="34" charset="-122"/>
              </a:rPr>
              <a:t>General principles </a:t>
            </a:r>
            <a:r>
              <a:rPr lang="en-US" altLang="zh-CN" b="1" i="1" dirty="0">
                <a:latin typeface="Arial Unicode MS" pitchFamily="34" charset="-122"/>
                <a:ea typeface="Arial Unicode MS" pitchFamily="34" charset="-122"/>
                <a:cs typeface="Arial Unicode MS" pitchFamily="34" charset="-122"/>
              </a:rPr>
              <a:t>stem from </a:t>
            </a:r>
            <a:r>
              <a:rPr lang="en-US" altLang="zh-CN" dirty="0">
                <a:latin typeface="Arial Unicode MS" pitchFamily="34" charset="-122"/>
                <a:ea typeface="Arial Unicode MS" pitchFamily="34" charset="-122"/>
                <a:cs typeface="Arial Unicode MS" pitchFamily="34" charset="-122"/>
              </a:rPr>
              <a:t>long-used accounting practices. Specific principles arise more often from the rulings of authoritative groups.</a:t>
            </a:r>
          </a:p>
          <a:p>
            <a:pPr>
              <a:buNone/>
            </a:pPr>
            <a:r>
              <a:rPr lang="en-US" altLang="zh-CN" dirty="0">
                <a:latin typeface="Arial Unicode MS" pitchFamily="34" charset="-122"/>
                <a:ea typeface="Arial Unicode MS" pitchFamily="34" charset="-122"/>
                <a:cs typeface="Arial Unicode MS" pitchFamily="34" charset="-122"/>
              </a:rPr>
              <a:t>   General principles </a:t>
            </a:r>
            <a:r>
              <a:rPr lang="en-US" altLang="zh-CN" b="1" dirty="0">
                <a:solidFill>
                  <a:srgbClr val="FF0000"/>
                </a:solidFill>
                <a:latin typeface="Arial Unicode MS" pitchFamily="34" charset="-122"/>
                <a:ea typeface="Arial Unicode MS" pitchFamily="34" charset="-122"/>
                <a:cs typeface="Arial Unicode MS" pitchFamily="34" charset="-122"/>
              </a:rPr>
              <a:t>originate from </a:t>
            </a:r>
            <a:r>
              <a:rPr lang="en-US" altLang="zh-CN" dirty="0">
                <a:latin typeface="Arial Unicode MS" pitchFamily="34" charset="-122"/>
                <a:ea typeface="Arial Unicode MS" pitchFamily="34" charset="-122"/>
                <a:cs typeface="Arial Unicode MS" pitchFamily="34" charset="-122"/>
              </a:rPr>
              <a:t>long-used accounting practices. Specific principles arise more often from the rulings of authoritative groups.</a:t>
            </a:r>
          </a:p>
          <a:p>
            <a:pPr>
              <a:buNone/>
            </a:pPr>
            <a:r>
              <a:rPr lang="en-US" altLang="zh-CN" dirty="0"/>
              <a:t> </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764704"/>
            <a:ext cx="7772400" cy="5403304"/>
          </a:xfrm>
        </p:spPr>
        <p:txBody>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8.	</a:t>
            </a:r>
            <a:r>
              <a:rPr lang="en-US" altLang="zh-CN" dirty="0">
                <a:latin typeface="Arial Unicode MS" pitchFamily="34" charset="-122"/>
                <a:ea typeface="Arial Unicode MS" pitchFamily="34" charset="-122"/>
                <a:cs typeface="Arial Unicode MS" pitchFamily="34" charset="-122"/>
              </a:rPr>
              <a:t>The objectivity principle means that accounting information is supported by independent, </a:t>
            </a:r>
            <a:r>
              <a:rPr lang="en-US" altLang="zh-CN" b="1" i="1" dirty="0">
                <a:latin typeface="Arial Unicode MS" pitchFamily="34" charset="-122"/>
                <a:ea typeface="Arial Unicode MS" pitchFamily="34" charset="-122"/>
                <a:cs typeface="Arial Unicode MS" pitchFamily="34" charset="-122"/>
              </a:rPr>
              <a:t>unbiased</a:t>
            </a:r>
            <a:r>
              <a:rPr lang="en-US" altLang="zh-CN" b="1"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evidence.</a:t>
            </a:r>
          </a:p>
          <a:p>
            <a:pPr>
              <a:buNone/>
            </a:pPr>
            <a:r>
              <a:rPr lang="en-US" altLang="zh-CN" dirty="0">
                <a:latin typeface="Arial Unicode MS" pitchFamily="34" charset="-122"/>
                <a:ea typeface="Arial Unicode MS" pitchFamily="34" charset="-122"/>
                <a:cs typeface="Arial Unicode MS" pitchFamily="34" charset="-122"/>
              </a:rPr>
              <a:t>	The objectivity principle means that accounting information is supported by independent, </a:t>
            </a:r>
            <a:r>
              <a:rPr lang="en-US" altLang="zh-CN" b="1" dirty="0">
                <a:solidFill>
                  <a:srgbClr val="FF0000"/>
                </a:solidFill>
                <a:latin typeface="Arial Unicode MS" pitchFamily="34" charset="-122"/>
                <a:ea typeface="Arial Unicode MS" pitchFamily="34" charset="-122"/>
                <a:cs typeface="Arial Unicode MS" pitchFamily="34" charset="-122"/>
              </a:rPr>
              <a:t>impartial</a:t>
            </a:r>
            <a:r>
              <a:rPr lang="en-US" altLang="zh-CN" b="1" dirty="0">
                <a:latin typeface="Arial Unicode MS" pitchFamily="34" charset="-122"/>
                <a:ea typeface="Arial Unicode MS" pitchFamily="34" charset="-122"/>
                <a:cs typeface="Arial Unicode MS" pitchFamily="34" charset="-122"/>
              </a:rPr>
              <a:t> </a:t>
            </a:r>
            <a:r>
              <a:rPr lang="en-US" altLang="zh-CN" dirty="0">
                <a:latin typeface="Arial Unicode MS" pitchFamily="34" charset="-122"/>
                <a:ea typeface="Arial Unicode MS" pitchFamily="34" charset="-122"/>
                <a:cs typeface="Arial Unicode MS" pitchFamily="34" charset="-122"/>
              </a:rPr>
              <a:t>evidence.</a:t>
            </a:r>
          </a:p>
        </p:txBody>
      </p:sp>
    </p:spTree>
    <p:extLst>
      <p:ext uri="{BB962C8B-B14F-4D97-AF65-F5344CB8AC3E}">
        <p14:creationId xmlns:p14="http://schemas.microsoft.com/office/powerpoint/2010/main" val="176876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764704"/>
            <a:ext cx="7772400" cy="5403304"/>
          </a:xfrm>
        </p:spPr>
        <p:txBody>
          <a:bodyPr>
            <a:normAutofit lnSpcReduction="10000"/>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9.	</a:t>
            </a:r>
            <a:r>
              <a:rPr lang="en-US" altLang="zh-CN" dirty="0">
                <a:latin typeface="Arial Unicode MS" pitchFamily="34" charset="-122"/>
                <a:ea typeface="Arial Unicode MS" pitchFamily="34" charset="-122"/>
                <a:cs typeface="Arial Unicode MS" pitchFamily="34" charset="-122"/>
              </a:rPr>
              <a:t>The time period principle assumes that an organization’s activities can be divided into specific time periods such as a month, a three-month quarter, a six-month </a:t>
            </a:r>
            <a:r>
              <a:rPr lang="en-US" altLang="zh-CN" b="1" i="1" dirty="0">
                <a:latin typeface="Arial Unicode MS" pitchFamily="34" charset="-122"/>
                <a:ea typeface="Arial Unicode MS" pitchFamily="34" charset="-122"/>
                <a:cs typeface="Arial Unicode MS" pitchFamily="34" charset="-122"/>
              </a:rPr>
              <a:t>interval</a:t>
            </a:r>
            <a:r>
              <a:rPr lang="en-US" altLang="zh-CN" dirty="0">
                <a:latin typeface="Arial Unicode MS" pitchFamily="34" charset="-122"/>
                <a:ea typeface="Arial Unicode MS" pitchFamily="34" charset="-122"/>
                <a:cs typeface="Arial Unicode MS" pitchFamily="34" charset="-122"/>
              </a:rPr>
              <a:t>, or a year.</a:t>
            </a:r>
          </a:p>
          <a:p>
            <a:pPr>
              <a:buNone/>
            </a:pPr>
            <a:r>
              <a:rPr lang="en-US" altLang="zh-CN" dirty="0">
                <a:latin typeface="Arial Unicode MS" pitchFamily="34" charset="-122"/>
                <a:ea typeface="Arial Unicode MS" pitchFamily="34" charset="-122"/>
                <a:cs typeface="Arial Unicode MS" pitchFamily="34" charset="-122"/>
              </a:rPr>
              <a:t>   The time period principle assumes that an organization’s activities can be divided into specific time periods such as a month, a three-month quarter, a six-month </a:t>
            </a:r>
            <a:r>
              <a:rPr lang="en-US" altLang="zh-CN" b="1" dirty="0">
                <a:solidFill>
                  <a:srgbClr val="FF0000"/>
                </a:solidFill>
                <a:latin typeface="Arial Unicode MS" pitchFamily="34" charset="-122"/>
                <a:ea typeface="Arial Unicode MS" pitchFamily="34" charset="-122"/>
                <a:cs typeface="Arial Unicode MS" pitchFamily="34" charset="-122"/>
              </a:rPr>
              <a:t>period</a:t>
            </a:r>
            <a:r>
              <a:rPr lang="en-US" altLang="zh-CN" dirty="0">
                <a:latin typeface="Arial Unicode MS" pitchFamily="34" charset="-122"/>
                <a:ea typeface="Arial Unicode MS" pitchFamily="34" charset="-122"/>
                <a:cs typeface="Arial Unicode MS" pitchFamily="34" charset="-122"/>
              </a:rPr>
              <a:t>, or a year.</a:t>
            </a:r>
          </a:p>
        </p:txBody>
      </p:sp>
    </p:spTree>
    <p:extLst>
      <p:ext uri="{BB962C8B-B14F-4D97-AF65-F5344CB8AC3E}">
        <p14:creationId xmlns:p14="http://schemas.microsoft.com/office/powerpoint/2010/main" val="3294320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a:latin typeface="Arial Unicode MS" pitchFamily="34" charset="-122"/>
                <a:ea typeface="Arial Unicode MS" pitchFamily="34" charset="-122"/>
                <a:cs typeface="Arial Unicode MS" pitchFamily="34" charset="-122"/>
              </a:rPr>
              <a:t>Cues</a:t>
            </a:r>
            <a:r>
              <a:rPr lang="en-US" altLang="zh-CN"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for the case discussion</a:t>
            </a:r>
          </a:p>
          <a:p>
            <a:pPr marL="514350" indent="-514350">
              <a:buAutoNum type="arabicPeriod"/>
            </a:pPr>
            <a:r>
              <a:rPr lang="en-US" altLang="zh-CN" sz="2800" dirty="0">
                <a:latin typeface="Arial Unicode MS" pitchFamily="34" charset="-122"/>
                <a:ea typeface="Arial Unicode MS" pitchFamily="34" charset="-122"/>
                <a:cs typeface="Arial Unicode MS" pitchFamily="34" charset="-122"/>
              </a:rPr>
              <a:t>How to calculate a business’s profit</a:t>
            </a:r>
          </a:p>
          <a:p>
            <a:pPr marL="0" indent="0">
              <a:buNone/>
            </a:pPr>
            <a:r>
              <a:rPr lang="en-US" altLang="zh-CN" sz="2800" dirty="0">
                <a:latin typeface="Arial Unicode MS" pitchFamily="34" charset="-122"/>
                <a:ea typeface="Arial Unicode MS" pitchFamily="34" charset="-122"/>
                <a:cs typeface="Arial Unicode MS" pitchFamily="34" charset="-122"/>
              </a:rPr>
              <a:t>    - Profit/Loss = Revenues-Expenses</a:t>
            </a:r>
            <a:br>
              <a:rPr lang="en-US" altLang="zh-CN" dirty="0">
                <a:latin typeface="Arial Unicode MS" pitchFamily="34" charset="-122"/>
                <a:ea typeface="Arial Unicode MS" pitchFamily="34" charset="-122"/>
                <a:cs typeface="Arial Unicode MS" pitchFamily="34" charset="-122"/>
              </a:rPr>
            </a:b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764704"/>
            <a:ext cx="7772400" cy="5403304"/>
          </a:xfrm>
        </p:spPr>
        <p:txBody>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10. </a:t>
            </a:r>
            <a:r>
              <a:rPr lang="en-US" altLang="zh-CN" dirty="0">
                <a:latin typeface="Arial Unicode MS" pitchFamily="34" charset="-122"/>
                <a:ea typeface="Arial Unicode MS" pitchFamily="34" charset="-122"/>
                <a:cs typeface="Arial Unicode MS" pitchFamily="34" charset="-122"/>
              </a:rPr>
              <a:t>The revenue recognition principle provides guidance on when a business must </a:t>
            </a:r>
            <a:r>
              <a:rPr lang="en-US" altLang="zh-CN" b="1" i="1" dirty="0">
                <a:latin typeface="Arial Unicode MS" pitchFamily="34" charset="-122"/>
                <a:ea typeface="Arial Unicode MS" pitchFamily="34" charset="-122"/>
                <a:cs typeface="Arial Unicode MS" pitchFamily="34" charset="-122"/>
              </a:rPr>
              <a:t>recognize</a:t>
            </a:r>
            <a:r>
              <a:rPr lang="en-US" altLang="zh-CN" dirty="0">
                <a:latin typeface="Arial Unicode MS" pitchFamily="34" charset="-122"/>
                <a:ea typeface="Arial Unicode MS" pitchFamily="34" charset="-122"/>
                <a:cs typeface="Arial Unicode MS" pitchFamily="34" charset="-122"/>
              </a:rPr>
              <a:t> revenue. To recognize means to record it.</a:t>
            </a:r>
          </a:p>
          <a:p>
            <a:pPr>
              <a:buNone/>
            </a:pPr>
            <a:r>
              <a:rPr lang="en-US" altLang="zh-CN" dirty="0">
                <a:latin typeface="Arial Unicode MS" pitchFamily="34" charset="-122"/>
                <a:ea typeface="Arial Unicode MS" pitchFamily="34" charset="-122"/>
                <a:cs typeface="Arial Unicode MS" pitchFamily="34" charset="-122"/>
              </a:rPr>
              <a:t>   The revenue recognition principle provides guidance on when a business must </a:t>
            </a:r>
            <a:r>
              <a:rPr lang="en-US" altLang="zh-CN" b="1" dirty="0">
                <a:solidFill>
                  <a:srgbClr val="FF0000"/>
                </a:solidFill>
                <a:latin typeface="Arial Unicode MS" pitchFamily="34" charset="-122"/>
                <a:ea typeface="Arial Unicode MS" pitchFamily="34" charset="-122"/>
                <a:cs typeface="Arial Unicode MS" pitchFamily="34" charset="-122"/>
              </a:rPr>
              <a:t>record</a:t>
            </a:r>
            <a:r>
              <a:rPr lang="en-US" altLang="zh-CN" dirty="0">
                <a:latin typeface="Arial Unicode MS" pitchFamily="34" charset="-122"/>
                <a:ea typeface="Arial Unicode MS" pitchFamily="34" charset="-122"/>
                <a:cs typeface="Arial Unicode MS" pitchFamily="34" charset="-122"/>
              </a:rPr>
              <a:t> revenue. To recognize means to record it.</a:t>
            </a:r>
          </a:p>
        </p:txBody>
      </p:sp>
    </p:spTree>
    <p:extLst>
      <p:ext uri="{BB962C8B-B14F-4D97-AF65-F5344CB8AC3E}">
        <p14:creationId xmlns:p14="http://schemas.microsoft.com/office/powerpoint/2010/main" val="38636974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Arial Unicode MS" pitchFamily="34" charset="-122"/>
                <a:ea typeface="Arial Unicode MS" pitchFamily="34" charset="-122"/>
                <a:cs typeface="Arial Unicode MS" pitchFamily="34" charset="-122"/>
              </a:rPr>
              <a:t>Text Explanation</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24036" y="1556792"/>
            <a:ext cx="7772400" cy="4114800"/>
          </a:xfrm>
        </p:spPr>
        <p:txBody>
          <a:bodyPr>
            <a:normAutofit lnSpcReduction="10000"/>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1</a:t>
            </a:r>
            <a:r>
              <a:rPr lang="zh-CN" altLang="en-US" b="1" dirty="0">
                <a:latin typeface="Arial Unicode MS" pitchFamily="34" charset="-122"/>
                <a:ea typeface="Arial Unicode MS" pitchFamily="34" charset="-122"/>
                <a:cs typeface="Arial Unicode MS" pitchFamily="34" charset="-122"/>
              </a:rPr>
              <a:t> </a:t>
            </a: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insight------an instance of apprehending the true nature of a thing;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faculty of seeing into inner character or underlying truth</a:t>
            </a:r>
          </a:p>
          <a:p>
            <a:pPr>
              <a:buNone/>
            </a:pPr>
            <a:r>
              <a:rPr lang="en-US" altLang="zh-CN" sz="2800" dirty="0">
                <a:latin typeface="Arial Unicode MS" pitchFamily="34" charset="-122"/>
                <a:ea typeface="Arial Unicode MS" pitchFamily="34" charset="-122"/>
                <a:cs typeface="Arial Unicode MS" pitchFamily="34" charset="-122"/>
              </a:rPr>
              <a:t>e.g.</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Talk to competitors, vendors and anybody else who can provide some inside company insight.</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与竞争者交谈、与卖主交谈，与任何一位可以洞察公司内情的人交谈。</a:t>
            </a:r>
            <a:endParaRPr lang="en-US" altLang="zh-CN" sz="2800" dirty="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2</a:t>
            </a:r>
            <a:r>
              <a:rPr lang="zh-CN" altLang="en-US" b="1" dirty="0">
                <a:latin typeface="Arial Unicode MS" pitchFamily="34" charset="-122"/>
                <a:ea typeface="Arial Unicode MS" pitchFamily="34" charset="-122"/>
                <a:cs typeface="Arial Unicode MS" pitchFamily="34" charset="-122"/>
              </a:rPr>
              <a:t> </a:t>
            </a: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involve-----include or affect somebody or something</a:t>
            </a:r>
          </a:p>
          <a:p>
            <a:pPr>
              <a:buNone/>
            </a:pPr>
            <a:r>
              <a:rPr lang="en-US" altLang="zh-CN" sz="2800" dirty="0">
                <a:latin typeface="Arial Unicode MS" pitchFamily="34" charset="-122"/>
                <a:ea typeface="Arial Unicode MS" pitchFamily="34" charset="-122"/>
                <a:cs typeface="Arial Unicode MS" pitchFamily="34" charset="-122"/>
              </a:rPr>
              <a:t>e.g. Investment banking involves advising the world's largest organizations on mergers and acquisitions.   </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投资银行业务涉及给全球最大型的组织提供有关并购业务的咨询。</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a:t>
            </a:r>
            <a:r>
              <a:rPr lang="zh-CN" altLang="en-US" b="1" dirty="0">
                <a:latin typeface="Arial Unicode MS" pitchFamily="34" charset="-122"/>
                <a:ea typeface="Arial Unicode MS" pitchFamily="34" charset="-122"/>
                <a:cs typeface="Arial Unicode MS" pitchFamily="34" charset="-122"/>
              </a:rPr>
              <a:t> </a:t>
            </a:r>
            <a:r>
              <a:rPr lang="en-US" altLang="zh-CN" b="1" dirty="0">
                <a:latin typeface="Arial Unicode MS" pitchFamily="34" charset="-122"/>
                <a:ea typeface="Arial Unicode MS" pitchFamily="34" charset="-122"/>
                <a:cs typeface="Arial Unicode MS" pitchFamily="34" charset="-122"/>
              </a:rPr>
              <a:t>3</a:t>
            </a:r>
            <a:r>
              <a:rPr lang="zh-CN" altLang="en-US" b="1" dirty="0">
                <a:latin typeface="Arial Unicode MS" pitchFamily="34" charset="-122"/>
                <a:ea typeface="Arial Unicode MS" pitchFamily="34" charset="-122"/>
                <a:cs typeface="Arial Unicode MS" pitchFamily="34" charset="-122"/>
              </a:rPr>
              <a:t> </a:t>
            </a:r>
            <a:endParaRPr lang="en-US" altLang="zh-CN" b="1"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Recording business activities requires keeping a chronological log of transactions and events measured in monetary units and classified and summarized in a useful format.</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记录商业活动时，会计主体必须按照时间先后顺序以货币为计量单位记录经济业务和事件，并以实用的格式对信息进行分类和汇总。</a:t>
            </a:r>
          </a:p>
        </p:txBody>
      </p:sp>
    </p:spTree>
    <p:extLst>
      <p:ext uri="{BB962C8B-B14F-4D97-AF65-F5344CB8AC3E}">
        <p14:creationId xmlns:p14="http://schemas.microsoft.com/office/powerpoint/2010/main" val="27580040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422" y="548680"/>
            <a:ext cx="7772400" cy="5187280"/>
          </a:xfrm>
        </p:spPr>
        <p:txBody>
          <a:bodyPr/>
          <a:lstStyle/>
          <a:p>
            <a:pPr>
              <a:buNone/>
            </a:pPr>
            <a:endParaRPr lang="en-US" altLang="zh-CN" b="1" dirty="0">
              <a:latin typeface="Arial Unicode MS" pitchFamily="34" charset="-122"/>
              <a:ea typeface="Arial Unicode MS" pitchFamily="34" charset="-122"/>
              <a:cs typeface="Arial Unicode MS" pitchFamily="34" charset="-122"/>
            </a:endParaRPr>
          </a:p>
          <a:p>
            <a:pPr>
              <a:buNone/>
            </a:pPr>
            <a:r>
              <a:rPr lang="en-US" altLang="zh-CN" b="1" dirty="0">
                <a:latin typeface="Arial Unicode MS" pitchFamily="34" charset="-122"/>
                <a:ea typeface="Arial Unicode MS" pitchFamily="34" charset="-122"/>
                <a:cs typeface="Arial Unicode MS" pitchFamily="34" charset="-122"/>
              </a:rPr>
              <a:t>Paragraph 4 </a:t>
            </a:r>
          </a:p>
          <a:p>
            <a:pPr>
              <a:buNone/>
            </a:pPr>
            <a:r>
              <a:rPr lang="en-US" altLang="zh-CN" sz="2800" dirty="0">
                <a:latin typeface="Arial Unicode MS" pitchFamily="34" charset="-122"/>
                <a:ea typeface="Arial Unicode MS" pitchFamily="34" charset="-122"/>
                <a:cs typeface="Arial Unicode MS" pitchFamily="34" charset="-122"/>
              </a:rPr>
              <a:t>crucial------extremely important, critical</a:t>
            </a:r>
          </a:p>
          <a:p>
            <a:pPr>
              <a:buNone/>
            </a:pPr>
            <a:r>
              <a:rPr lang="en-US" altLang="zh-CN" sz="2800" dirty="0">
                <a:latin typeface="Arial Unicode MS" pitchFamily="34" charset="-122"/>
                <a:ea typeface="Arial Unicode MS" pitchFamily="34" charset="-122"/>
                <a:cs typeface="Arial Unicode MS" pitchFamily="34" charset="-122"/>
              </a:rPr>
              <a:t>e.g. Foreign aid received is crucial to the government's economic policies.</a:t>
            </a:r>
            <a:r>
              <a:rPr lang="zh-CN" altLang="en-US" sz="2800" dirty="0">
                <a:latin typeface="Arial Unicode MS" pitchFamily="34" charset="-122"/>
                <a:ea typeface="Arial Unicode MS" pitchFamily="34" charset="-122"/>
                <a:cs typeface="Arial Unicode MS" pitchFamily="34" charset="-122"/>
              </a:rPr>
              <a:t>      </a:t>
            </a: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获取的外国援助对政府的经济政策至关重要。</a:t>
            </a:r>
            <a:endParaRPr lang="en-US" altLang="zh-CN"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 5</a:t>
            </a:r>
          </a:p>
          <a:p>
            <a:pPr>
              <a:buNone/>
            </a:pPr>
            <a:r>
              <a:rPr lang="en-US" altLang="zh-CN" sz="2800" dirty="0">
                <a:latin typeface="Arial Unicode MS" pitchFamily="34" charset="-122"/>
                <a:ea typeface="Arial Unicode MS" pitchFamily="34" charset="-122"/>
                <a:cs typeface="Arial Unicode MS" pitchFamily="34" charset="-122"/>
              </a:rPr>
              <a:t>impact------have an important or noticeable effect on someone or something</a:t>
            </a:r>
          </a:p>
          <a:p>
            <a:pPr>
              <a:buNone/>
            </a:pPr>
            <a:r>
              <a:rPr lang="en-US" altLang="zh-CN" sz="2800" dirty="0">
                <a:latin typeface="Arial Unicode MS" pitchFamily="34" charset="-122"/>
                <a:ea typeface="Arial Unicode MS" pitchFamily="34" charset="-122"/>
                <a:cs typeface="Arial Unicode MS" pitchFamily="34" charset="-122"/>
              </a:rPr>
              <a:t>e.g. The auto industry will be impacted by the new economic policy.</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汽车工业将会受到新的经济政策的影响。</a:t>
            </a:r>
            <a:endParaRPr lang="en-US" altLang="zh-CN" dirty="0"/>
          </a:p>
          <a:p>
            <a:pPr>
              <a:buNone/>
            </a:pP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0" y="980728"/>
            <a:ext cx="7772400" cy="5259288"/>
          </a:xfrm>
        </p:spPr>
        <p:txBody>
          <a:bodyPr>
            <a:normAutofit lnSpcReduction="10000"/>
          </a:bodyPr>
          <a:lstStyle/>
          <a:p>
            <a:pPr>
              <a:buNone/>
            </a:pPr>
            <a:r>
              <a:rPr lang="en-US" altLang="zh-CN" b="1" dirty="0">
                <a:latin typeface="Arial Unicode MS" pitchFamily="34" charset="-122"/>
                <a:ea typeface="Arial Unicode MS" pitchFamily="34" charset="-122"/>
                <a:cs typeface="Arial Unicode MS" pitchFamily="34" charset="-122"/>
              </a:rPr>
              <a:t>Paragraph 9</a:t>
            </a:r>
          </a:p>
          <a:p>
            <a:pPr>
              <a:buNone/>
            </a:pPr>
            <a:r>
              <a:rPr lang="en-US" altLang="zh-CN" sz="2800" dirty="0">
                <a:latin typeface="Arial Unicode MS" pitchFamily="34" charset="-122"/>
                <a:ea typeface="Arial Unicode MS" pitchFamily="34" charset="-122"/>
                <a:cs typeface="Arial Unicode MS" pitchFamily="34" charset="-122"/>
              </a:rPr>
              <a:t>assess------judge; calculate the value or cost of something</a:t>
            </a:r>
          </a:p>
          <a:p>
            <a:pPr>
              <a:buNone/>
            </a:pPr>
            <a:r>
              <a:rPr lang="en-US" altLang="zh-CN" sz="2800" dirty="0">
                <a:latin typeface="Arial Unicode MS" pitchFamily="34" charset="-122"/>
                <a:ea typeface="Arial Unicode MS" pitchFamily="34" charset="-122"/>
                <a:cs typeface="Arial Unicode MS" pitchFamily="34" charset="-122"/>
              </a:rPr>
              <a:t>e.g. They will send you information on how to assess the value of your property. </a:t>
            </a:r>
          </a:p>
          <a:p>
            <a:pPr>
              <a:buNone/>
            </a:pPr>
            <a:r>
              <a:rPr lang="zh-CN" altLang="en-US" sz="2800" dirty="0">
                <a:latin typeface="Arial Unicode MS" pitchFamily="34" charset="-122"/>
                <a:ea typeface="Arial Unicode MS" pitchFamily="34" charset="-122"/>
                <a:cs typeface="Arial Unicode MS" pitchFamily="34" charset="-122"/>
              </a:rPr>
              <a:t>   他们会把如何估算你的财产价值的资料寄给你。</a:t>
            </a: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verify-----discover whether something is correct or true; confirm</a:t>
            </a:r>
          </a:p>
          <a:p>
            <a:pPr>
              <a:buNone/>
            </a:pPr>
            <a:r>
              <a:rPr lang="en-US" altLang="zh-CN" sz="2800" dirty="0">
                <a:latin typeface="Arial Unicode MS" pitchFamily="34" charset="-122"/>
                <a:ea typeface="Arial Unicode MS" pitchFamily="34" charset="-122"/>
                <a:cs typeface="Arial Unicode MS" pitchFamily="34" charset="-122"/>
              </a:rPr>
              <a:t>e.g. You can verify a charity's identity by calling them before giving a donation.</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你可以在捐款前打电话核实慈善组织的身份。</a:t>
            </a:r>
            <a:endParaRPr lang="en-US" altLang="zh-CN"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533049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 10</a:t>
            </a:r>
          </a:p>
          <a:p>
            <a:pPr>
              <a:buNone/>
            </a:pPr>
            <a:r>
              <a:rPr lang="en-US" altLang="zh-CN" sz="2800" dirty="0">
                <a:latin typeface="Arial Unicode MS" pitchFamily="34" charset="-122"/>
                <a:ea typeface="Arial Unicode MS" pitchFamily="34" charset="-122"/>
                <a:cs typeface="Arial Unicode MS" pitchFamily="34" charset="-122"/>
              </a:rPr>
              <a:t>evaluate------assess</a:t>
            </a:r>
          </a:p>
          <a:p>
            <a:pPr>
              <a:buNone/>
            </a:pPr>
            <a:r>
              <a:rPr lang="en-US" altLang="zh-CN" sz="2800" dirty="0">
                <a:latin typeface="Arial Unicode MS" pitchFamily="34" charset="-122"/>
                <a:ea typeface="Arial Unicode MS" pitchFamily="34" charset="-122"/>
                <a:cs typeface="Arial Unicode MS" pitchFamily="34" charset="-122"/>
              </a:rPr>
              <a:t>e.g. The current market situation is very difficult to evaluate. </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当前的市场形势很难评估。</a:t>
            </a:r>
          </a:p>
        </p:txBody>
      </p:sp>
    </p:spTree>
    <p:extLst>
      <p:ext uri="{BB962C8B-B14F-4D97-AF65-F5344CB8AC3E}">
        <p14:creationId xmlns:p14="http://schemas.microsoft.com/office/powerpoint/2010/main" val="39806851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 12</a:t>
            </a:r>
          </a:p>
          <a:p>
            <a:pPr>
              <a:buNone/>
            </a:pPr>
            <a:r>
              <a:rPr lang="en-US" altLang="zh-CN" sz="2800" dirty="0">
                <a:latin typeface="Arial Unicode MS" pitchFamily="34" charset="-122"/>
                <a:ea typeface="Arial Unicode MS" pitchFamily="34" charset="-122"/>
                <a:cs typeface="Arial Unicode MS" pitchFamily="34" charset="-122"/>
              </a:rPr>
              <a:t>ensure------make sure</a:t>
            </a:r>
          </a:p>
          <a:p>
            <a:pPr>
              <a:buNone/>
            </a:pPr>
            <a:r>
              <a:rPr lang="en-US" altLang="zh-CN" sz="2800" dirty="0">
                <a:latin typeface="Arial Unicode MS" pitchFamily="34" charset="-122"/>
                <a:ea typeface="Arial Unicode MS" pitchFamily="34" charset="-122"/>
                <a:cs typeface="Arial Unicode MS" pitchFamily="34" charset="-122"/>
              </a:rPr>
              <a:t>e.g. We must ensure every penny of the project funds is properly used.</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我们必须确保正确使用这个项目中的每一分钱。</a:t>
            </a: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p>
        </p:txBody>
      </p:sp>
    </p:spTree>
    <p:extLst>
      <p:ext uri="{BB962C8B-B14F-4D97-AF65-F5344CB8AC3E}">
        <p14:creationId xmlns:p14="http://schemas.microsoft.com/office/powerpoint/2010/main" val="21168475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 15</a:t>
            </a:r>
          </a:p>
          <a:p>
            <a:pPr>
              <a:buNone/>
            </a:pPr>
            <a:r>
              <a:rPr lang="en-US" altLang="zh-CN" sz="2800" dirty="0">
                <a:latin typeface="Arial Unicode MS" pitchFamily="34" charset="-122"/>
                <a:ea typeface="Arial Unicode MS" pitchFamily="34" charset="-122"/>
                <a:cs typeface="Arial Unicode MS" pitchFamily="34" charset="-122"/>
              </a:rPr>
              <a:t>stem from------originate from, develop as a result of something else</a:t>
            </a:r>
          </a:p>
          <a:p>
            <a:pPr>
              <a:buNone/>
            </a:pPr>
            <a:r>
              <a:rPr lang="en-US" altLang="zh-CN" sz="2800" dirty="0">
                <a:latin typeface="Arial Unicode MS" pitchFamily="34" charset="-122"/>
                <a:ea typeface="Arial Unicode MS" pitchFamily="34" charset="-122"/>
                <a:cs typeface="Arial Unicode MS" pitchFamily="34" charset="-122"/>
              </a:rPr>
              <a:t>e.g. The conflicts often stem from lack of understanding, dialogue, and transparency.</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冲突通常源于缺乏理解、对话和透明度。</a:t>
            </a:r>
            <a:endParaRPr lang="en-US" altLang="zh-CN"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605059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a:t> </a:t>
            </a:r>
            <a:r>
              <a:rPr lang="en-US" altLang="zh-CN" sz="2800" dirty="0">
                <a:latin typeface="Arial Unicode MS" pitchFamily="34" charset="-122"/>
                <a:ea typeface="Arial Unicode MS" pitchFamily="34" charset="-122"/>
                <a:cs typeface="Arial Unicode MS" pitchFamily="34" charset="-122"/>
              </a:rPr>
              <a:t>2. The importance of an accounting system </a:t>
            </a:r>
          </a:p>
          <a:p>
            <a:pPr>
              <a:buNone/>
            </a:pPr>
            <a:r>
              <a:rPr lang="en-US" altLang="zh-CN" sz="2800" dirty="0">
                <a:latin typeface="Arial Unicode MS" pitchFamily="34" charset="-122"/>
                <a:ea typeface="Arial Unicode MS" pitchFamily="34" charset="-122"/>
                <a:cs typeface="Arial Unicode MS" pitchFamily="34" charset="-122"/>
              </a:rPr>
              <a:t>     - planning</a:t>
            </a:r>
          </a:p>
          <a:p>
            <a:pPr>
              <a:buNone/>
            </a:pPr>
            <a:r>
              <a:rPr lang="en-US" altLang="zh-CN" sz="2800" dirty="0">
                <a:latin typeface="Arial Unicode MS" pitchFamily="34" charset="-122"/>
                <a:ea typeface="Arial Unicode MS" pitchFamily="34" charset="-122"/>
                <a:cs typeface="Arial Unicode MS" pitchFamily="34" charset="-122"/>
              </a:rPr>
              <a:t>     - decision</a:t>
            </a:r>
          </a:p>
          <a:p>
            <a:pPr>
              <a:buNone/>
            </a:pPr>
            <a:r>
              <a:rPr lang="en-US" altLang="zh-CN" sz="2800" dirty="0">
                <a:latin typeface="Arial Unicode MS" pitchFamily="34" charset="-122"/>
                <a:ea typeface="Arial Unicode MS" pitchFamily="34" charset="-122"/>
                <a:cs typeface="Arial Unicode MS" pitchFamily="34" charset="-122"/>
              </a:rPr>
              <a:t>     - problem detection</a:t>
            </a: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 17</a:t>
            </a:r>
          </a:p>
          <a:p>
            <a:pPr>
              <a:buNone/>
            </a:pPr>
            <a:r>
              <a:rPr lang="en-US" altLang="zh-CN" sz="2800" dirty="0">
                <a:latin typeface="Arial Unicode MS" pitchFamily="34" charset="-122"/>
                <a:ea typeface="Arial Unicode MS" pitchFamily="34" charset="-122"/>
                <a:cs typeface="Arial Unicode MS" pitchFamily="34" charset="-122"/>
              </a:rPr>
              <a:t>reflect------be a sign of a particular situation or feeling</a:t>
            </a:r>
          </a:p>
          <a:p>
            <a:pPr>
              <a:buNone/>
            </a:pPr>
            <a:r>
              <a:rPr lang="en-US" altLang="zh-CN" sz="2800" dirty="0">
                <a:latin typeface="Arial Unicode MS" pitchFamily="34" charset="-122"/>
                <a:ea typeface="Arial Unicode MS" pitchFamily="34" charset="-122"/>
                <a:cs typeface="Arial Unicode MS" pitchFamily="34" charset="-122"/>
              </a:rPr>
              <a:t>e.g. Some banks haven‘t fully written down these loans to reflect their current market values.</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一些银行没有充分减计贷款的账面价值以反映它们当前的市场价值。</a:t>
            </a: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p>
        </p:txBody>
      </p:sp>
    </p:spTree>
    <p:extLst>
      <p:ext uri="{BB962C8B-B14F-4D97-AF65-F5344CB8AC3E}">
        <p14:creationId xmlns:p14="http://schemas.microsoft.com/office/powerpoint/2010/main" val="42519265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 20</a:t>
            </a:r>
          </a:p>
          <a:p>
            <a:pPr>
              <a:buNone/>
            </a:pPr>
            <a:r>
              <a:rPr lang="en-US" altLang="zh-CN" sz="2800" dirty="0">
                <a:latin typeface="Arial Unicode MS" pitchFamily="34" charset="-122"/>
                <a:ea typeface="Arial Unicode MS" pitchFamily="34" charset="-122"/>
                <a:cs typeface="Arial Unicode MS" pitchFamily="34" charset="-122"/>
              </a:rPr>
              <a:t>prescribe------lay down as a rule or a course of action to be followed; say what medicine or treatment a sick person should have </a:t>
            </a:r>
          </a:p>
          <a:p>
            <a:pPr>
              <a:buNone/>
            </a:pPr>
            <a:r>
              <a:rPr lang="en-US" altLang="zh-CN" sz="2800" dirty="0">
                <a:latin typeface="Arial Unicode MS" pitchFamily="34" charset="-122"/>
                <a:ea typeface="Arial Unicode MS" pitchFamily="34" charset="-122"/>
                <a:cs typeface="Arial Unicode MS" pitchFamily="34" charset="-122"/>
              </a:rPr>
              <a:t>e.g. I am not going to prescribe a drug to my patients that I wouldn't take myself.</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我不会给病人开我自己都不吃的药。</a:t>
            </a:r>
            <a:endParaRPr lang="en-US" altLang="zh-CN"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9819210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a:latin typeface="Arial Unicode MS" pitchFamily="34" charset="-122"/>
                <a:ea typeface="Arial Unicode MS" pitchFamily="34" charset="-122"/>
                <a:cs typeface="Arial Unicode MS" pitchFamily="34" charset="-122"/>
              </a:rPr>
              <a:t>Paragraph 21</a:t>
            </a:r>
          </a:p>
          <a:p>
            <a:pPr>
              <a:buNone/>
            </a:pPr>
            <a:r>
              <a:rPr lang="en-US" altLang="zh-CN" sz="2800" dirty="0">
                <a:latin typeface="Arial Unicode MS" pitchFamily="34" charset="-122"/>
                <a:ea typeface="Arial Unicode MS" pitchFamily="34" charset="-122"/>
                <a:cs typeface="Arial Unicode MS" pitchFamily="34" charset="-122"/>
              </a:rPr>
              <a:t>render------give something to someone or do something</a:t>
            </a:r>
          </a:p>
          <a:p>
            <a:pPr>
              <a:buNone/>
            </a:pPr>
            <a:r>
              <a:rPr lang="en-US" altLang="zh-CN" sz="2800" dirty="0">
                <a:latin typeface="Arial Unicode MS" pitchFamily="34" charset="-122"/>
                <a:ea typeface="Arial Unicode MS" pitchFamily="34" charset="-122"/>
                <a:cs typeface="Arial Unicode MS" pitchFamily="34" charset="-122"/>
              </a:rPr>
              <a:t>e.g. What are the different types of services rendered by banks?</a:t>
            </a:r>
          </a:p>
          <a:p>
            <a:pPr>
              <a:buNone/>
            </a:pPr>
            <a:r>
              <a:rPr lang="en-US" altLang="zh-CN" sz="2800" dirty="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银行提供的服务有哪几类？</a:t>
            </a:r>
            <a:endParaRPr lang="en-US" altLang="zh-CN"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057534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Arial Unicode MS" pitchFamily="34" charset="-122"/>
                <a:ea typeface="Arial Unicode MS" pitchFamily="34" charset="-122"/>
                <a:cs typeface="Arial Unicode MS" pitchFamily="34" charset="-122"/>
              </a:rPr>
              <a:t>Skimming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484784"/>
            <a:ext cx="7772400" cy="4611216"/>
          </a:xfrm>
        </p:spPr>
        <p:txBody>
          <a:bodyPr>
            <a:noAutofit/>
          </a:bodyPr>
          <a:lstStyle/>
          <a:p>
            <a:pPr marL="514350" indent="-514350">
              <a:buAutoNum type="arabicPeriod"/>
            </a:pPr>
            <a:r>
              <a:rPr lang="en-US" altLang="zh-CN" sz="2800" dirty="0">
                <a:latin typeface="Arial Unicode MS" pitchFamily="34" charset="-122"/>
                <a:ea typeface="Arial Unicode MS"/>
                <a:cs typeface="Arial Unicode MS" pitchFamily="34" charset="-122"/>
              </a:rPr>
              <a:t>What is accounting?</a:t>
            </a:r>
          </a:p>
          <a:p>
            <a:pPr marL="514350" indent="-514350">
              <a:buNone/>
            </a:pPr>
            <a:r>
              <a:rPr lang="en-US" altLang="zh-CN" sz="2800" dirty="0">
                <a:latin typeface="Arial Unicode MS" pitchFamily="34" charset="-122"/>
                <a:ea typeface="Arial Unicode MS"/>
                <a:cs typeface="Arial Unicode MS" pitchFamily="34" charset="-122"/>
              </a:rPr>
              <a:t>	</a:t>
            </a:r>
            <a:r>
              <a:rPr lang="en-US" altLang="zh-CN" sz="2800" dirty="0">
                <a:ea typeface="Arial Unicode MS"/>
              </a:rPr>
              <a:t>Accounting is an information and measurement system that identifies, records, and communicates relevant, reliable, and comparable information about an organization’s business activities. </a:t>
            </a:r>
            <a:endParaRPr lang="en-US" altLang="zh-CN" sz="2800" dirty="0">
              <a:latin typeface="Arial Unicode MS" pitchFamily="34" charset="-122"/>
              <a:ea typeface="Arial Unicode MS"/>
              <a:cs typeface="Arial Unicode MS"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200" y="1484784"/>
            <a:ext cx="7772400" cy="4611216"/>
          </a:xfrm>
        </p:spPr>
        <p:txBody>
          <a:bodyPr>
            <a:noAutofit/>
          </a:bodyPr>
          <a:lstStyle/>
          <a:p>
            <a:pPr marL="514350" indent="-514350">
              <a:buAutoNum type="arabicPeriod" startAt="2"/>
            </a:pPr>
            <a:r>
              <a:rPr lang="en-US" altLang="zh-CN" sz="2800" dirty="0">
                <a:latin typeface="Arial Unicode MS" pitchFamily="34" charset="-122"/>
                <a:ea typeface="Arial Unicode MS" pitchFamily="34" charset="-122"/>
                <a:cs typeface="Arial Unicode MS" pitchFamily="34" charset="-122"/>
              </a:rPr>
              <a:t>Why is accounting called the language of   business?</a:t>
            </a:r>
          </a:p>
          <a:p>
            <a:pPr marL="514350" indent="-514350">
              <a:buNone/>
            </a:pPr>
            <a:r>
              <a:rPr lang="en-US" altLang="zh-CN" sz="2800" dirty="0">
                <a:latin typeface="Arial Unicode MS" pitchFamily="34" charset="-122"/>
                <a:ea typeface="Arial Unicode MS" pitchFamily="34" charset="-122"/>
                <a:cs typeface="Arial Unicode MS" pitchFamily="34" charset="-122"/>
              </a:rPr>
              <a:t>	Because all organizations set up an accounting information system to communicate data to help people make better decisions. </a:t>
            </a:r>
          </a:p>
          <a:p>
            <a:pPr marL="514350" indent="-514350">
              <a:buAutoNum type="arabicPeriod" startAt="3"/>
            </a:pPr>
            <a:r>
              <a:rPr lang="en-US" altLang="zh-CN" sz="2800" dirty="0">
                <a:latin typeface="Arial Unicode MS" pitchFamily="34" charset="-122"/>
                <a:ea typeface="Arial Unicode MS" pitchFamily="34" charset="-122"/>
                <a:cs typeface="Arial Unicode MS" pitchFamily="34" charset="-122"/>
              </a:rPr>
              <a:t>What are the groups of users of accounting information? </a:t>
            </a:r>
          </a:p>
          <a:p>
            <a:pPr marL="0" indent="0">
              <a:buNone/>
            </a:pPr>
            <a:r>
              <a:rPr lang="en-US" altLang="zh-CN" sz="2800" dirty="0">
                <a:latin typeface="Arial Unicode MS" pitchFamily="34" charset="-122"/>
                <a:ea typeface="Arial Unicode MS" pitchFamily="34" charset="-122"/>
                <a:cs typeface="Arial Unicode MS" pitchFamily="34" charset="-122"/>
              </a:rPr>
              <a:t>     They are external information users and</a:t>
            </a:r>
          </a:p>
          <a:p>
            <a:pPr marL="0" indent="0">
              <a:buNone/>
            </a:pPr>
            <a:r>
              <a:rPr lang="en-US" altLang="zh-CN" sz="2800" dirty="0">
                <a:latin typeface="Arial Unicode MS" pitchFamily="34" charset="-122"/>
                <a:ea typeface="Arial Unicode MS" pitchFamily="34" charset="-122"/>
                <a:cs typeface="Arial Unicode MS" pitchFamily="34" charset="-122"/>
              </a:rPr>
              <a:t>     internal information users.</a:t>
            </a:r>
            <a:endParaRPr lang="zh-CN" altLang="en-US" sz="2800" dirty="0">
              <a:latin typeface="Arial Unicode MS" pitchFamily="34" charset="-122"/>
              <a:ea typeface="Arial Unicode MS" pitchFamily="34" charset="-122"/>
              <a:cs typeface="Arial Unicode MS" pitchFamily="34" charset="-122"/>
            </a:endParaRPr>
          </a:p>
        </p:txBody>
      </p:sp>
      <p:sp>
        <p:nvSpPr>
          <p:cNvPr id="5" name="标题 4">
            <a:extLst>
              <a:ext uri="{FF2B5EF4-FFF2-40B4-BE49-F238E27FC236}">
                <a16:creationId xmlns:a16="http://schemas.microsoft.com/office/drawing/2014/main" id="{CB0BE274-5CA2-4899-B2A1-D5EE970C8919}"/>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03328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611560" y="989112"/>
            <a:ext cx="8816280" cy="5259288"/>
          </a:xfrm>
        </p:spPr>
        <p:txBody>
          <a:bodyPr/>
          <a:lstStyle/>
          <a:p>
            <a:pPr>
              <a:buNone/>
            </a:pPr>
            <a:endParaRPr lang="en-US" altLang="zh-CN" sz="2800" dirty="0">
              <a:latin typeface="Arial Unicode MS" pitchFamily="34" charset="-122"/>
              <a:ea typeface="Arial Unicode MS" pitchFamily="34" charset="-122"/>
              <a:cs typeface="Arial Unicode MS" pitchFamily="34" charset="-122"/>
            </a:endParaRPr>
          </a:p>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4. What does GAAP stand for?</a:t>
            </a:r>
          </a:p>
          <a:p>
            <a:pPr>
              <a:buNone/>
            </a:pPr>
            <a:r>
              <a:rPr lang="en-US" altLang="zh-CN" sz="2800" dirty="0">
                <a:latin typeface="Arial Unicode MS" pitchFamily="34" charset="-122"/>
                <a:ea typeface="Arial Unicode MS" pitchFamily="34" charset="-122"/>
                <a:cs typeface="Arial Unicode MS" pitchFamily="34" charset="-122"/>
              </a:rPr>
              <a:t>    It stands for generally accepted accounting    principles.</a:t>
            </a:r>
          </a:p>
          <a:p>
            <a:pPr>
              <a:buNone/>
            </a:pPr>
            <a:r>
              <a:rPr lang="en-US" altLang="zh-CN" sz="2800" dirty="0">
                <a:latin typeface="Arial Unicode MS" pitchFamily="34" charset="-122"/>
                <a:ea typeface="Arial Unicode MS" pitchFamily="34" charset="-122"/>
                <a:cs typeface="Arial Unicode MS" pitchFamily="34" charset="-122"/>
              </a:rPr>
              <a:t>5. What is the accounting equation?</a:t>
            </a:r>
          </a:p>
          <a:p>
            <a:pPr>
              <a:buNone/>
            </a:pPr>
            <a:r>
              <a:rPr lang="en-US" altLang="zh-CN" sz="2800" dirty="0">
                <a:latin typeface="Arial Unicode MS" pitchFamily="34" charset="-122"/>
                <a:ea typeface="Arial Unicode MS" pitchFamily="34" charset="-122"/>
                <a:cs typeface="Arial Unicode MS" pitchFamily="34" charset="-122"/>
              </a:rPr>
              <a:t>    Assets = Liabilities + Equity</a:t>
            </a:r>
          </a:p>
          <a:p>
            <a:pPr>
              <a:buNone/>
            </a:pPr>
            <a:endParaRPr lang="en-US" altLang="zh-CN"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Arial Unicode MS" pitchFamily="34" charset="-122"/>
                <a:ea typeface="Arial Unicode MS" pitchFamily="34" charset="-122"/>
                <a:cs typeface="Arial Unicode MS" pitchFamily="34" charset="-122"/>
              </a:rPr>
              <a:t>Scanning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772816"/>
            <a:ext cx="7772400" cy="4752528"/>
          </a:xfrm>
        </p:spPr>
        <p:txBody>
          <a:bodyPr/>
          <a:lstStyle/>
          <a:p>
            <a:pPr>
              <a:buNone/>
            </a:pPr>
            <a:r>
              <a:rPr lang="en-US" altLang="zh-CN" sz="2800" dirty="0">
                <a:latin typeface="Arial Unicode MS" pitchFamily="34" charset="-122"/>
                <a:ea typeface="Arial Unicode MS" pitchFamily="34" charset="-122"/>
                <a:cs typeface="Arial Unicode MS" pitchFamily="34" charset="-122"/>
              </a:rPr>
              <a:t>1. What is the important aim of accounting?</a:t>
            </a:r>
          </a:p>
          <a:p>
            <a:pPr>
              <a:buNone/>
            </a:pPr>
            <a:r>
              <a:rPr lang="en-US" altLang="zh-CN" sz="2800" dirty="0">
                <a:latin typeface="Arial Unicode MS" pitchFamily="34" charset="-122"/>
                <a:ea typeface="Arial Unicode MS" pitchFamily="34" charset="-122"/>
                <a:cs typeface="Arial Unicode MS" pitchFamily="34" charset="-122"/>
              </a:rPr>
              <a:t>   It is providing information about what businesses own, what they owe, and how they perform.</a:t>
            </a:r>
          </a:p>
          <a:p>
            <a:pPr>
              <a:buNone/>
            </a:pPr>
            <a:r>
              <a:rPr lang="en-US" altLang="zh-CN" sz="2800" dirty="0">
                <a:latin typeface="Arial Unicode MS" pitchFamily="34" charset="-122"/>
                <a:ea typeface="Arial Unicode MS" pitchFamily="34" charset="-122"/>
                <a:cs typeface="Arial Unicode MS" pitchFamily="34" charset="-122"/>
              </a:rPr>
              <a:t>2. What does the term “general-purpose” refer   to?</a:t>
            </a:r>
          </a:p>
          <a:p>
            <a:pPr>
              <a:buNone/>
            </a:pPr>
            <a:r>
              <a:rPr lang="en-US" altLang="zh-CN" sz="2800" dirty="0">
                <a:latin typeface="Arial Unicode MS" pitchFamily="34" charset="-122"/>
                <a:ea typeface="Arial Unicode MS" pitchFamily="34" charset="-122"/>
                <a:cs typeface="Arial Unicode MS" pitchFamily="34" charset="-122"/>
              </a:rPr>
              <a:t>   It refers to the broad range of purposes for which external users rely on the statements.</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5719"/>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en-US" altLang="zh-CN" sz="2800" dirty="0">
                <a:latin typeface="Arial Unicode MS" pitchFamily="34" charset="-122"/>
                <a:ea typeface="Arial Unicode MS" pitchFamily="34" charset="-122"/>
                <a:cs typeface="Arial Unicode MS" pitchFamily="34" charset="-122"/>
              </a:rPr>
              <a:t>3.</a:t>
            </a:r>
            <a:r>
              <a:rPr lang="en-US" altLang="zh-CN" sz="2800" dirty="0"/>
              <a:t> </a:t>
            </a:r>
            <a:r>
              <a:rPr lang="en-US" altLang="zh-CN" sz="2800" dirty="0">
                <a:latin typeface="Arial Unicode MS" pitchFamily="34" charset="-122"/>
                <a:ea typeface="Arial Unicode MS" pitchFamily="34" charset="-122"/>
                <a:cs typeface="Arial Unicode MS" pitchFamily="34" charset="-122"/>
              </a:rPr>
              <a:t>Which group of users are similar to directors  in information needs?</a:t>
            </a:r>
          </a:p>
          <a:p>
            <a:pPr>
              <a:buNone/>
            </a:pPr>
            <a:r>
              <a:rPr lang="en-US" altLang="zh-CN" sz="2800" dirty="0">
                <a:latin typeface="Arial Unicode MS" pitchFamily="34" charset="-122"/>
                <a:ea typeface="Arial Unicode MS" pitchFamily="34" charset="-122"/>
                <a:cs typeface="Arial Unicode MS" pitchFamily="34" charset="-122"/>
              </a:rPr>
              <a:t>   Shareholders are similar to directors in information needs.</a:t>
            </a:r>
          </a:p>
          <a:p>
            <a:pPr>
              <a:buNone/>
            </a:pPr>
            <a:r>
              <a:rPr lang="en-US" altLang="zh-CN" sz="2800" dirty="0">
                <a:latin typeface="Arial Unicode MS" pitchFamily="34" charset="-122"/>
                <a:ea typeface="Arial Unicode MS" pitchFamily="34" charset="-122"/>
                <a:cs typeface="Arial Unicode MS" pitchFamily="34" charset="-122"/>
              </a:rPr>
              <a:t>4. List five internal information users.   </a:t>
            </a:r>
          </a:p>
          <a:p>
            <a:pPr>
              <a:buNone/>
            </a:pPr>
            <a:r>
              <a:rPr lang="en-US" altLang="zh-CN" sz="2800" dirty="0">
                <a:latin typeface="Arial Unicode MS" pitchFamily="34" charset="-122"/>
                <a:ea typeface="Arial Unicode MS" pitchFamily="34" charset="-122"/>
                <a:cs typeface="Arial Unicode MS" pitchFamily="34" charset="-122"/>
              </a:rPr>
              <a:t>	Research and development managers, purchasing managers, human resource managers, production mangers, and distribution managers.</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a:p>
        </p:txBody>
      </p:sp>
      <p:sp>
        <p:nvSpPr>
          <p:cNvPr id="3" name="内容占位符 2"/>
          <p:cNvSpPr>
            <a:spLocks noGrp="1"/>
          </p:cNvSpPr>
          <p:nvPr>
            <p:ph idx="1"/>
          </p:nvPr>
        </p:nvSpPr>
        <p:spPr>
          <a:xfrm>
            <a:off x="76200" y="764704"/>
            <a:ext cx="7772400" cy="5331296"/>
          </a:xfrm>
        </p:spPr>
        <p:txBody>
          <a:bodyPr/>
          <a:lstStyle/>
          <a:p>
            <a:pPr>
              <a:buNone/>
            </a:pPr>
            <a:r>
              <a:rPr lang="en-US" altLang="zh-CN" sz="2800" dirty="0">
                <a:latin typeface="Arial Unicode MS" pitchFamily="34" charset="-122"/>
                <a:ea typeface="Arial Unicode MS" pitchFamily="34" charset="-122"/>
                <a:cs typeface="Arial Unicode MS" pitchFamily="34" charset="-122"/>
              </a:rPr>
              <a:t>5. How long is the primary accounting period for most organizations?</a:t>
            </a:r>
          </a:p>
          <a:p>
            <a:pPr>
              <a:buNone/>
            </a:pPr>
            <a:r>
              <a:rPr lang="en-US" altLang="zh-CN" sz="2800" dirty="0">
                <a:latin typeface="Arial Unicode MS" pitchFamily="34" charset="-122"/>
                <a:ea typeface="Arial Unicode MS" pitchFamily="34" charset="-122"/>
                <a:cs typeface="Arial Unicode MS" pitchFamily="34" charset="-122"/>
              </a:rPr>
              <a:t>    The primary accounting period for most organizations is one year.</a:t>
            </a:r>
          </a:p>
          <a:p>
            <a:pPr marL="514350" indent="-514350">
              <a:buAutoNum type="arabicPeriod" startAt="6"/>
            </a:pPr>
            <a:r>
              <a:rPr lang="en-US" altLang="zh-CN" sz="2800" dirty="0">
                <a:latin typeface="Arial Unicode MS" pitchFamily="34" charset="-122"/>
                <a:ea typeface="Arial Unicode MS" pitchFamily="34" charset="-122"/>
                <a:cs typeface="Arial Unicode MS" pitchFamily="34" charset="-122"/>
              </a:rPr>
              <a:t>According to the revenue recognition principle, when is revenue recognized?</a:t>
            </a:r>
          </a:p>
          <a:p>
            <a:pPr marL="0" indent="0">
              <a:buNone/>
            </a:pPr>
            <a:r>
              <a:rPr lang="en-US" altLang="zh-CN" sz="2800" dirty="0">
                <a:latin typeface="Arial Unicode MS" pitchFamily="34" charset="-122"/>
                <a:ea typeface="Arial Unicode MS" pitchFamily="34" charset="-122"/>
                <a:cs typeface="Arial Unicode MS" pitchFamily="34" charset="-122"/>
              </a:rPr>
              <a:t>     Revenue is recognized when earned.</a:t>
            </a:r>
          </a:p>
          <a:p>
            <a:pPr>
              <a:buNone/>
            </a:pPr>
            <a:r>
              <a:rPr lang="en-US"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6163</TotalTime>
  <Words>1466</Words>
  <Application>Microsoft Office PowerPoint</Application>
  <PresentationFormat>全屏显示(4:3)</PresentationFormat>
  <Paragraphs>132</Paragraphs>
  <Slides>32</Slides>
  <Notes>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32</vt:i4>
      </vt:variant>
    </vt:vector>
  </HeadingPairs>
  <TitlesOfParts>
    <vt:vector size="38" baseType="lpstr">
      <vt:lpstr>Arial Unicode MS</vt:lpstr>
      <vt:lpstr>宋体</vt:lpstr>
      <vt:lpstr>Arial</vt:lpstr>
      <vt:lpstr>Calibri</vt:lpstr>
      <vt:lpstr>Times New Roman</vt:lpstr>
      <vt:lpstr>主题1</vt:lpstr>
      <vt:lpstr>Unit 15  Basics of Accounting</vt:lpstr>
      <vt:lpstr>PowerPoint 演示文稿</vt:lpstr>
      <vt:lpstr>PowerPoint 演示文稿</vt:lpstr>
      <vt:lpstr>Skimming</vt:lpstr>
      <vt:lpstr>PowerPoint 演示文稿</vt:lpstr>
      <vt:lpstr>PowerPoint 演示文稿</vt:lpstr>
      <vt:lpstr>Scanning</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Shi Qing</cp:lastModifiedBy>
  <cp:revision>233</cp:revision>
  <dcterms:created xsi:type="dcterms:W3CDTF">2014-08-19T08:40:02Z</dcterms:created>
  <dcterms:modified xsi:type="dcterms:W3CDTF">2019-12-14T03:19:23Z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