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60"/>
  </p:notesMasterIdLst>
  <p:sldIdLst>
    <p:sldId id="257" r:id="rId2"/>
    <p:sldId id="305" r:id="rId3"/>
    <p:sldId id="258" r:id="rId4"/>
    <p:sldId id="260" r:id="rId5"/>
    <p:sldId id="261" r:id="rId6"/>
    <p:sldId id="310" r:id="rId7"/>
    <p:sldId id="265" r:id="rId8"/>
    <p:sldId id="311" r:id="rId9"/>
    <p:sldId id="262" r:id="rId10"/>
    <p:sldId id="263" r:id="rId11"/>
    <p:sldId id="264" r:id="rId12"/>
    <p:sldId id="266" r:id="rId13"/>
    <p:sldId id="312" r:id="rId14"/>
    <p:sldId id="267" r:id="rId15"/>
    <p:sldId id="271" r:id="rId16"/>
    <p:sldId id="268" r:id="rId17"/>
    <p:sldId id="272" r:id="rId18"/>
    <p:sldId id="273" r:id="rId19"/>
    <p:sldId id="274" r:id="rId20"/>
    <p:sldId id="269" r:id="rId21"/>
    <p:sldId id="332" r:id="rId22"/>
    <p:sldId id="313" r:id="rId23"/>
    <p:sldId id="275" r:id="rId24"/>
    <p:sldId id="320" r:id="rId25"/>
    <p:sldId id="276" r:id="rId26"/>
    <p:sldId id="321" r:id="rId27"/>
    <p:sldId id="322" r:id="rId28"/>
    <p:sldId id="277" r:id="rId29"/>
    <p:sldId id="278" r:id="rId30"/>
    <p:sldId id="323" r:id="rId31"/>
    <p:sldId id="279" r:id="rId32"/>
    <p:sldId id="280" r:id="rId33"/>
    <p:sldId id="282" r:id="rId34"/>
    <p:sldId id="284" r:id="rId35"/>
    <p:sldId id="285" r:id="rId36"/>
    <p:sldId id="286" r:id="rId37"/>
    <p:sldId id="287" r:id="rId38"/>
    <p:sldId id="330" r:id="rId39"/>
    <p:sldId id="288" r:id="rId40"/>
    <p:sldId id="331" r:id="rId41"/>
    <p:sldId id="314" r:id="rId42"/>
    <p:sldId id="289" r:id="rId43"/>
    <p:sldId id="290" r:id="rId44"/>
    <p:sldId id="291" r:id="rId45"/>
    <p:sldId id="302" r:id="rId46"/>
    <p:sldId id="328" r:id="rId47"/>
    <p:sldId id="329" r:id="rId48"/>
    <p:sldId id="292" r:id="rId49"/>
    <p:sldId id="293" r:id="rId50"/>
    <p:sldId id="317" r:id="rId51"/>
    <p:sldId id="318" r:id="rId52"/>
    <p:sldId id="294" r:id="rId53"/>
    <p:sldId id="319" r:id="rId54"/>
    <p:sldId id="303" r:id="rId55"/>
    <p:sldId id="296" r:id="rId56"/>
    <p:sldId id="325" r:id="rId57"/>
    <p:sldId id="315" r:id="rId58"/>
    <p:sldId id="326" r:id="rId5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24" autoAdjust="0"/>
    <p:restoredTop sz="84280" autoAdjust="0"/>
  </p:normalViewPr>
  <p:slideViewPr>
    <p:cSldViewPr>
      <p:cViewPr>
        <p:scale>
          <a:sx n="100" d="100"/>
          <a:sy n="100" d="100"/>
        </p:scale>
        <p:origin x="1704" y="-3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67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notesMaster" Target="notesMasters/notesMaster1.xml"/><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98FFBC7-C741-487B-BAD4-2F51C5C6659F}" type="slidenum">
              <a:rPr lang="zh-CN" altLang="en-US"/>
              <a:pPr/>
              <a:t>‹#›</a:t>
            </a:fld>
            <a:endParaRPr lang="zh-CN" altLang="en-US"/>
          </a:p>
        </p:txBody>
      </p:sp>
    </p:spTree>
    <p:extLst>
      <p:ext uri="{BB962C8B-B14F-4D97-AF65-F5344CB8AC3E}">
        <p14:creationId xmlns:p14="http://schemas.microsoft.com/office/powerpoint/2010/main" val="9418756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5</a:t>
            </a:fld>
            <a:endParaRPr lang="zh-CN" altLang="en-US"/>
          </a:p>
        </p:txBody>
      </p:sp>
    </p:spTree>
    <p:extLst>
      <p:ext uri="{BB962C8B-B14F-4D97-AF65-F5344CB8AC3E}">
        <p14:creationId xmlns:p14="http://schemas.microsoft.com/office/powerpoint/2010/main" val="1001348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9</a:t>
            </a:fld>
            <a:endParaRPr lang="zh-CN" altLang="en-US"/>
          </a:p>
        </p:txBody>
      </p:sp>
    </p:spTree>
    <p:extLst>
      <p:ext uri="{BB962C8B-B14F-4D97-AF65-F5344CB8AC3E}">
        <p14:creationId xmlns:p14="http://schemas.microsoft.com/office/powerpoint/2010/main" val="1587574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D98FFBC7-C741-487B-BAD4-2F51C5C6659F}" type="slidenum">
              <a:rPr lang="zh-CN" altLang="en-US" smtClean="0"/>
              <a:pPr/>
              <a:t>12</a:t>
            </a:fld>
            <a:endParaRPr lang="zh-CN" altLang="en-US"/>
          </a:p>
        </p:txBody>
      </p:sp>
    </p:spTree>
    <p:extLst>
      <p:ext uri="{BB962C8B-B14F-4D97-AF65-F5344CB8AC3E}">
        <p14:creationId xmlns:p14="http://schemas.microsoft.com/office/powerpoint/2010/main" val="1198121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20</a:t>
            </a:fld>
            <a:endParaRPr lang="zh-CN" altLang="en-US"/>
          </a:p>
        </p:txBody>
      </p:sp>
    </p:spTree>
    <p:extLst>
      <p:ext uri="{BB962C8B-B14F-4D97-AF65-F5344CB8AC3E}">
        <p14:creationId xmlns:p14="http://schemas.microsoft.com/office/powerpoint/2010/main" val="2034480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29</a:t>
            </a:fld>
            <a:endParaRPr lang="zh-CN" altLang="en-US"/>
          </a:p>
        </p:txBody>
      </p:sp>
    </p:spTree>
    <p:extLst>
      <p:ext uri="{BB962C8B-B14F-4D97-AF65-F5344CB8AC3E}">
        <p14:creationId xmlns:p14="http://schemas.microsoft.com/office/powerpoint/2010/main" val="1276749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33</a:t>
            </a:fld>
            <a:endParaRPr lang="zh-CN" altLang="en-US"/>
          </a:p>
        </p:txBody>
      </p:sp>
    </p:spTree>
    <p:extLst>
      <p:ext uri="{BB962C8B-B14F-4D97-AF65-F5344CB8AC3E}">
        <p14:creationId xmlns:p14="http://schemas.microsoft.com/office/powerpoint/2010/main" val="670094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55</a:t>
            </a:fld>
            <a:endParaRPr lang="zh-CN" altLang="en-US"/>
          </a:p>
        </p:txBody>
      </p:sp>
    </p:spTree>
    <p:extLst>
      <p:ext uri="{BB962C8B-B14F-4D97-AF65-F5344CB8AC3E}">
        <p14:creationId xmlns:p14="http://schemas.microsoft.com/office/powerpoint/2010/main" val="871999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5359E5CC-9384-469C-985B-10AB5BD37191}" type="slidenum">
              <a:rPr lang="zh-CN" altLang="en-US" smtClean="0"/>
              <a:pPr/>
              <a:t>‹#›</a:t>
            </a:fld>
            <a:endParaRPr lang="en-US" altLang="zh-CN"/>
          </a:p>
        </p:txBody>
      </p:sp>
    </p:spTree>
    <p:extLst>
      <p:ext uri="{BB962C8B-B14F-4D97-AF65-F5344CB8AC3E}">
        <p14:creationId xmlns:p14="http://schemas.microsoft.com/office/powerpoint/2010/main" val="5259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C6C9A11E-F8D2-410C-86E8-15C8B4D6DC89}" type="slidenum">
              <a:rPr lang="zh-CN" altLang="en-US" smtClean="0"/>
              <a:pPr/>
              <a:t>‹#›</a:t>
            </a:fld>
            <a:endParaRPr lang="en-US" altLang="zh-CN"/>
          </a:p>
        </p:txBody>
      </p:sp>
    </p:spTree>
    <p:extLst>
      <p:ext uri="{BB962C8B-B14F-4D97-AF65-F5344CB8AC3E}">
        <p14:creationId xmlns:p14="http://schemas.microsoft.com/office/powerpoint/2010/main" val="2907196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F800B68-B7B2-4185-B79D-757D2AD667C3}" type="slidenum">
              <a:rPr lang="zh-CN" altLang="en-US" smtClean="0"/>
              <a:pPr/>
              <a:t>‹#›</a:t>
            </a:fld>
            <a:endParaRPr lang="en-US" altLang="zh-CN"/>
          </a:p>
        </p:txBody>
      </p:sp>
    </p:spTree>
    <p:extLst>
      <p:ext uri="{BB962C8B-B14F-4D97-AF65-F5344CB8AC3E}">
        <p14:creationId xmlns:p14="http://schemas.microsoft.com/office/powerpoint/2010/main" val="133053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E75F972F-E5DA-423A-BCBB-BB9EC3C1E0D0}" type="slidenum">
              <a:rPr lang="zh-CN" altLang="en-US" smtClean="0"/>
              <a:pPr/>
              <a:t>‹#›</a:t>
            </a:fld>
            <a:endParaRPr lang="en-US" altLang="zh-CN"/>
          </a:p>
        </p:txBody>
      </p:sp>
    </p:spTree>
    <p:extLst>
      <p:ext uri="{BB962C8B-B14F-4D97-AF65-F5344CB8AC3E}">
        <p14:creationId xmlns:p14="http://schemas.microsoft.com/office/powerpoint/2010/main" val="2037340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49A2B96-EB37-4B8D-8760-DD7538AC9801}" type="slidenum">
              <a:rPr lang="zh-CN" altLang="en-US" smtClean="0"/>
              <a:pPr/>
              <a:t>‹#›</a:t>
            </a:fld>
            <a:endParaRPr lang="en-US" altLang="zh-CN"/>
          </a:p>
        </p:txBody>
      </p:sp>
    </p:spTree>
    <p:extLst>
      <p:ext uri="{BB962C8B-B14F-4D97-AF65-F5344CB8AC3E}">
        <p14:creationId xmlns:p14="http://schemas.microsoft.com/office/powerpoint/2010/main" val="55347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D6637587-96F4-4440-A2F6-67EB5978611D}" type="slidenum">
              <a:rPr lang="zh-CN" altLang="en-US" smtClean="0"/>
              <a:pPr/>
              <a:t>‹#›</a:t>
            </a:fld>
            <a:endParaRPr lang="en-US" altLang="zh-CN"/>
          </a:p>
        </p:txBody>
      </p:sp>
    </p:spTree>
    <p:extLst>
      <p:ext uri="{BB962C8B-B14F-4D97-AF65-F5344CB8AC3E}">
        <p14:creationId xmlns:p14="http://schemas.microsoft.com/office/powerpoint/2010/main" val="1969898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DD3FB877-DB9C-4AD8-8E5F-5B76EA7F74F1}" type="slidenum">
              <a:rPr lang="zh-CN" altLang="en-US" smtClean="0"/>
              <a:pPr/>
              <a:t>‹#›</a:t>
            </a:fld>
            <a:endParaRPr lang="en-US" altLang="zh-CN"/>
          </a:p>
        </p:txBody>
      </p:sp>
    </p:spTree>
    <p:extLst>
      <p:ext uri="{BB962C8B-B14F-4D97-AF65-F5344CB8AC3E}">
        <p14:creationId xmlns:p14="http://schemas.microsoft.com/office/powerpoint/2010/main" val="2527788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BD162BC0-B1B0-46A3-B9DB-6B9F29EBAA4B}" type="slidenum">
              <a:rPr lang="zh-CN" altLang="en-US" smtClean="0"/>
              <a:pPr/>
              <a:t>‹#›</a:t>
            </a:fld>
            <a:endParaRPr lang="en-US" altLang="zh-CN"/>
          </a:p>
        </p:txBody>
      </p:sp>
    </p:spTree>
    <p:extLst>
      <p:ext uri="{BB962C8B-B14F-4D97-AF65-F5344CB8AC3E}">
        <p14:creationId xmlns:p14="http://schemas.microsoft.com/office/powerpoint/2010/main" val="1036442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84878994-6F9D-4E54-905B-54272DB684EC}" type="slidenum">
              <a:rPr lang="zh-CN" altLang="en-US" smtClean="0"/>
              <a:pPr/>
              <a:t>‹#›</a:t>
            </a:fld>
            <a:endParaRPr lang="en-US" altLang="zh-CN"/>
          </a:p>
        </p:txBody>
      </p:sp>
    </p:spTree>
    <p:extLst>
      <p:ext uri="{BB962C8B-B14F-4D97-AF65-F5344CB8AC3E}">
        <p14:creationId xmlns:p14="http://schemas.microsoft.com/office/powerpoint/2010/main" val="180018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E3D50D78-EF2B-4AE1-8F3C-513D474F5680}" type="slidenum">
              <a:rPr lang="zh-CN" altLang="en-US" smtClean="0"/>
              <a:pPr/>
              <a:t>‹#›</a:t>
            </a:fld>
            <a:endParaRPr lang="en-US" altLang="zh-CN"/>
          </a:p>
        </p:txBody>
      </p:sp>
    </p:spTree>
    <p:extLst>
      <p:ext uri="{BB962C8B-B14F-4D97-AF65-F5344CB8AC3E}">
        <p14:creationId xmlns:p14="http://schemas.microsoft.com/office/powerpoint/2010/main" val="335557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63943D66-C48C-4206-80E6-C6BB63E07D6F}" type="slidenum">
              <a:rPr lang="zh-CN" altLang="en-US" smtClean="0"/>
              <a:pPr/>
              <a:t>‹#›</a:t>
            </a:fld>
            <a:endParaRPr lang="en-US" altLang="zh-CN"/>
          </a:p>
        </p:txBody>
      </p:sp>
    </p:spTree>
    <p:extLst>
      <p:ext uri="{BB962C8B-B14F-4D97-AF65-F5344CB8AC3E}">
        <p14:creationId xmlns:p14="http://schemas.microsoft.com/office/powerpoint/2010/main" val="246924041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6B2AFF-E859-424F-AC20-DB12F9D73BE5}" type="slidenum">
              <a:rPr lang="zh-CN" altLang="en-US" smtClean="0"/>
              <a:pPr/>
              <a:t>‹#›</a:t>
            </a:fld>
            <a:endParaRPr lang="en-US" altLang="zh-CN"/>
          </a:p>
        </p:txBody>
      </p:sp>
    </p:spTree>
    <p:extLst>
      <p:ext uri="{BB962C8B-B14F-4D97-AF65-F5344CB8AC3E}">
        <p14:creationId xmlns:p14="http://schemas.microsoft.com/office/powerpoint/2010/main" val="417629436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Arial Unicode MS" pitchFamily="34" charset="-122"/>
                <a:ea typeface="Arial Unicode MS" pitchFamily="34" charset="-122"/>
                <a:cs typeface="Arial Unicode MS" pitchFamily="34" charset="-122"/>
              </a:rPr>
              <a:t>Unit 13 Banking Supervision</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lstStyle/>
          <a:p>
            <a:pPr marL="514350" indent="-514350">
              <a:buNone/>
            </a:pPr>
            <a:r>
              <a:rPr lang="en-US" altLang="zh-CN" b="1" dirty="0" smtClean="0">
                <a:latin typeface="Arial" pitchFamily="34" charset="0"/>
                <a:cs typeface="Arial" pitchFamily="34" charset="0"/>
              </a:rPr>
              <a:t>Lead-in questions: </a:t>
            </a:r>
          </a:p>
          <a:p>
            <a:pPr marL="514350" indent="-514350">
              <a:buNone/>
            </a:pPr>
            <a:r>
              <a:rPr lang="en-US" altLang="zh-CN" sz="2800" dirty="0" smtClean="0">
                <a:latin typeface="Arial" pitchFamily="34" charset="0"/>
                <a:cs typeface="Arial" pitchFamily="34" charset="0"/>
              </a:rPr>
              <a:t>1. What are the main functions of banks?</a:t>
            </a:r>
          </a:p>
          <a:p>
            <a:pPr marL="514350" indent="-514350">
              <a:buNone/>
            </a:pPr>
            <a:r>
              <a:rPr lang="en-US" altLang="zh-CN" sz="2800" dirty="0" smtClean="0">
                <a:latin typeface="Arial" pitchFamily="34" charset="0"/>
                <a:cs typeface="Arial" pitchFamily="34" charset="0"/>
              </a:rPr>
              <a:t>2.  Do you think banks and other financial institutions need to be supervised? Why?</a:t>
            </a:r>
          </a:p>
          <a:p>
            <a:pPr marL="514350" indent="-514350">
              <a:buAutoNum type="arabicPeriod"/>
            </a:pPr>
            <a:endParaRPr lang="en-US" altLang="zh-CN"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5719"/>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18728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3. What is the primary activity of most banks?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primary activity of most banks is the extension of loans.</a:t>
            </a:r>
          </a:p>
          <a:p>
            <a:pPr>
              <a:buNone/>
            </a:pPr>
            <a:r>
              <a:rPr lang="en-US" altLang="zh-CN" sz="2800" dirty="0" smtClean="0">
                <a:latin typeface="Arial Unicode MS" pitchFamily="34" charset="-122"/>
                <a:ea typeface="Arial Unicode MS" pitchFamily="34" charset="-122"/>
                <a:cs typeface="Arial Unicode MS" pitchFamily="34" charset="-122"/>
              </a:rPr>
              <a:t>4. How do banks act as “market makers” in the foreign exchange market?</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Banks act as “market-makers” in foreign exchange markets by quoting rates to their customers and by taking open positions</a:t>
            </a:r>
            <a:r>
              <a:rPr lang="en-US" altLang="zh-CN" sz="2800" baseline="300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 currencies. </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a:p>
        </p:txBody>
      </p:sp>
      <p:sp>
        <p:nvSpPr>
          <p:cNvPr id="3" name="内容占位符 2"/>
          <p:cNvSpPr>
            <a:spLocks noGrp="1"/>
          </p:cNvSpPr>
          <p:nvPr>
            <p:ph idx="1"/>
          </p:nvPr>
        </p:nvSpPr>
        <p:spPr>
          <a:xfrm>
            <a:off x="76200" y="764704"/>
            <a:ext cx="7772400" cy="533129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5. When are banks vulnerable to legal risks?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Banks are vulnerable to legal risks when entering new types of transactions and when the legal right of a counterpart to enter into a transaction is not established.</a:t>
            </a:r>
          </a:p>
          <a:p>
            <a:pPr>
              <a:buNone/>
            </a:pPr>
            <a:r>
              <a:rPr lang="en-US" altLang="zh-CN" sz="2800" dirty="0" smtClean="0">
                <a:latin typeface="Arial Unicode MS" pitchFamily="34" charset="-122"/>
                <a:ea typeface="Arial Unicode MS" pitchFamily="34" charset="-122"/>
                <a:cs typeface="Arial Unicode MS" pitchFamily="34" charset="-122"/>
              </a:rPr>
              <a:t>6. Who put forward the Core Principles for Effective Banking Supervision?</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Basel Committee on Banking Supervision put forward the Core Principles for Effective Banking Supervision. </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sz="2800" dirty="0" smtClean="0"/>
          </a:p>
          <a:p>
            <a:pPr>
              <a:buNone/>
            </a:pPr>
            <a:endParaRPr lang="zh-CN" alt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7. What should licensing process be composed of?</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Licensing process should consist of an assessment of the bank’s ownership structure, its directors and senior management, its operating and business plans, its projected financial condition, and its internal control system.</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a:p>
        </p:txBody>
      </p:sp>
      <p:sp>
        <p:nvSpPr>
          <p:cNvPr id="3" name="内容占位符 2"/>
          <p:cNvSpPr>
            <a:spLocks noGrp="1"/>
          </p:cNvSpPr>
          <p:nvPr>
            <p:ph idx="1"/>
          </p:nvPr>
        </p:nvSpPr>
        <p:spPr>
          <a:xfrm>
            <a:off x="76200" y="1124744"/>
            <a:ext cx="7772400" cy="497125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8.What is CAMELS rating system?</a:t>
            </a:r>
          </a:p>
          <a:p>
            <a:pPr>
              <a:buNone/>
            </a:pPr>
            <a:r>
              <a:rPr lang="en-US" altLang="zh-CN" sz="2800" dirty="0" smtClean="0">
                <a:latin typeface="Arial Unicode MS" pitchFamily="34" charset="-122"/>
                <a:ea typeface="Arial Unicode MS" pitchFamily="34" charset="-122"/>
                <a:cs typeface="Arial Unicode MS" pitchFamily="34" charset="-122"/>
              </a:rPr>
              <a:t>	The CAMELS rating is the single, comprehensive, informed supervisory opinion about the condition and performance of the bank.</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p>
          <a:p>
            <a:pPr>
              <a:buNone/>
            </a:pP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731168"/>
          </a:xfrm>
        </p:spPr>
        <p:txBody>
          <a:bodyPr>
            <a:normAutofit fontScale="90000"/>
          </a:bodyPr>
          <a:lstStyle/>
          <a:p>
            <a:r>
              <a:rPr lang="en-US" altLang="zh-CN" b="1" dirty="0" smtClean="0">
                <a:latin typeface="Arial Unicode MS" pitchFamily="34" charset="-122"/>
                <a:ea typeface="Arial Unicode MS" pitchFamily="34" charset="-122"/>
                <a:cs typeface="Arial Unicode MS" pitchFamily="34" charset="-122"/>
              </a:rPr>
              <a:t>Vocabulary in Context</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0" y="1484784"/>
            <a:ext cx="7772400" cy="576064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1. ……on behalf of their depositors, banks </a:t>
            </a:r>
            <a:r>
              <a:rPr lang="en-US" altLang="zh-CN" sz="2800" i="1" dirty="0" smtClean="0">
                <a:latin typeface="Arial Unicode MS" pitchFamily="34" charset="-122"/>
                <a:ea typeface="Arial Unicode MS" pitchFamily="34" charset="-122"/>
                <a:cs typeface="Arial Unicode MS" pitchFamily="34" charset="-122"/>
              </a:rPr>
              <a:t>tackle</a:t>
            </a:r>
            <a:r>
              <a:rPr lang="en-US" altLang="zh-CN" sz="2800" dirty="0" smtClean="0">
                <a:latin typeface="Arial Unicode MS" pitchFamily="34" charset="-122"/>
                <a:ea typeface="Arial Unicode MS" pitchFamily="34" charset="-122"/>
                <a:cs typeface="Arial Unicode MS" pitchFamily="34" charset="-122"/>
              </a:rPr>
              <a:t> asymmetric information problems in financial transactions.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……on behalf of their depositors, banks </a:t>
            </a:r>
            <a:r>
              <a:rPr lang="en-US" altLang="zh-CN" sz="2800" b="1" dirty="0" smtClean="0">
                <a:solidFill>
                  <a:srgbClr val="FF0000"/>
                </a:solidFill>
                <a:latin typeface="Arial Unicode MS" pitchFamily="34" charset="-122"/>
                <a:ea typeface="Arial Unicode MS" pitchFamily="34" charset="-122"/>
                <a:cs typeface="Arial Unicode MS" pitchFamily="34" charset="-122"/>
              </a:rPr>
              <a:t>deal with </a:t>
            </a:r>
            <a:r>
              <a:rPr lang="en-US" altLang="zh-CN" sz="2800" dirty="0" smtClean="0">
                <a:latin typeface="Arial Unicode MS" pitchFamily="34" charset="-122"/>
                <a:ea typeface="Arial Unicode MS" pitchFamily="34" charset="-122"/>
                <a:cs typeface="Arial Unicode MS" pitchFamily="34" charset="-122"/>
              </a:rPr>
              <a:t>asymmetric information problems in financial transactions.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p>
          <a:p>
            <a:pPr>
              <a:buNone/>
            </a:pPr>
            <a:r>
              <a:rPr lang="en-US" altLang="zh-CN" dirty="0" smtClean="0"/>
              <a:t>. </a:t>
            </a:r>
            <a:endParaRPr lang="zh-CN" altLang="zh-CN" dirty="0" smtClean="0"/>
          </a:p>
          <a:p>
            <a:pPr>
              <a:buNone/>
            </a:pP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2. When this happens, depositors lose their savings, which can have </a:t>
            </a:r>
            <a:r>
              <a:rPr lang="en-US" altLang="zh-CN" sz="2800" i="1" dirty="0" smtClean="0">
                <a:latin typeface="Arial Unicode MS" pitchFamily="34" charset="-122"/>
                <a:ea typeface="Arial Unicode MS" pitchFamily="34" charset="-122"/>
                <a:cs typeface="Arial Unicode MS" pitchFamily="34" charset="-122"/>
              </a:rPr>
              <a:t>devastating </a:t>
            </a:r>
            <a:r>
              <a:rPr lang="en-US" altLang="zh-CN" sz="2800" dirty="0" smtClean="0">
                <a:latin typeface="Arial Unicode MS" pitchFamily="34" charset="-122"/>
                <a:ea typeface="Arial Unicode MS" pitchFamily="34" charset="-122"/>
                <a:cs typeface="Arial Unicode MS" pitchFamily="34" charset="-122"/>
              </a:rPr>
              <a:t>implications for public trust in the whole banking system.</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When this happens, depositors lose their savings, which can have </a:t>
            </a:r>
            <a:r>
              <a:rPr lang="en-US" altLang="zh-CN" sz="2800" b="1" dirty="0" smtClean="0">
                <a:solidFill>
                  <a:srgbClr val="FF0000"/>
                </a:solidFill>
                <a:latin typeface="Arial Unicode MS" pitchFamily="34" charset="-122"/>
                <a:ea typeface="Arial Unicode MS" pitchFamily="34" charset="-122"/>
                <a:cs typeface="Arial Unicode MS" pitchFamily="34" charset="-122"/>
              </a:rPr>
              <a:t>highly destructive </a:t>
            </a:r>
            <a:r>
              <a:rPr lang="en-US" altLang="zh-CN" sz="2800" dirty="0" smtClean="0">
                <a:latin typeface="Arial Unicode MS" pitchFamily="34" charset="-122"/>
                <a:ea typeface="Arial Unicode MS" pitchFamily="34" charset="-122"/>
                <a:cs typeface="Arial Unicode MS" pitchFamily="34" charset="-122"/>
              </a:rPr>
              <a:t>implications for public trust in the whole banking system.</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760640"/>
          </a:xfrm>
        </p:spPr>
        <p:txBody>
          <a:bodyPr/>
          <a:lstStyle/>
          <a:p>
            <a:pPr>
              <a:buNone/>
            </a:pPr>
            <a:r>
              <a:rPr lang="en-US" altLang="zh-CN" dirty="0" smtClean="0">
                <a:latin typeface="Arial Unicode MS" pitchFamily="34" charset="-122"/>
                <a:ea typeface="Arial Unicode MS" pitchFamily="34" charset="-122"/>
                <a:cs typeface="Arial Unicode MS" pitchFamily="34" charset="-122"/>
              </a:rPr>
              <a:t>3</a:t>
            </a:r>
            <a:r>
              <a:rPr lang="en-US" altLang="zh-CN" sz="2800" dirty="0" smtClean="0">
                <a:latin typeface="Arial Unicode MS" pitchFamily="34" charset="-122"/>
                <a:ea typeface="Arial Unicode MS" pitchFamily="34" charset="-122"/>
                <a:cs typeface="Arial Unicode MS" pitchFamily="34" charset="-122"/>
              </a:rPr>
              <a:t>. Given that banks play a </a:t>
            </a:r>
            <a:r>
              <a:rPr lang="en-US" altLang="zh-CN" sz="2800" i="1" dirty="0" smtClean="0">
                <a:latin typeface="Arial Unicode MS" pitchFamily="34" charset="-122"/>
                <a:ea typeface="Arial Unicode MS" pitchFamily="34" charset="-122"/>
                <a:cs typeface="Arial Unicode MS" pitchFamily="34" charset="-122"/>
              </a:rPr>
              <a:t>pivotal </a:t>
            </a:r>
            <a:r>
              <a:rPr lang="en-US" altLang="zh-CN" sz="2800" dirty="0" smtClean="0">
                <a:latin typeface="Arial Unicode MS" pitchFamily="34" charset="-122"/>
                <a:ea typeface="Arial Unicode MS" pitchFamily="34" charset="-122"/>
                <a:cs typeface="Arial Unicode MS" pitchFamily="34" charset="-122"/>
              </a:rPr>
              <a:t>role for the real economy in providing ways of clearing and settling payments, transforming claims in terms of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Given that banks play a </a:t>
            </a:r>
            <a:r>
              <a:rPr lang="en-US" altLang="zh-CN" sz="2800" b="1" dirty="0" smtClean="0">
                <a:solidFill>
                  <a:srgbClr val="FF0000"/>
                </a:solidFill>
                <a:latin typeface="Arial Unicode MS" pitchFamily="34" charset="-122"/>
                <a:ea typeface="Arial Unicode MS" pitchFamily="34" charset="-122"/>
                <a:cs typeface="Arial Unicode MS" pitchFamily="34" charset="-122"/>
              </a:rPr>
              <a:t>crucial</a:t>
            </a:r>
            <a:r>
              <a:rPr lang="en-US" altLang="zh-CN" sz="2800" dirty="0" smtClean="0">
                <a:latin typeface="Arial Unicode MS" pitchFamily="34" charset="-122"/>
                <a:ea typeface="Arial Unicode MS" pitchFamily="34" charset="-122"/>
                <a:cs typeface="Arial Unicode MS" pitchFamily="34" charset="-122"/>
              </a:rPr>
              <a:t> role for the real economy in providing ways of clearing and settling payments, transforming claims in terms of ……</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p>
          <a:p>
            <a:pPr>
              <a:buNone/>
            </a:pP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0" y="404664"/>
            <a:ext cx="7772400" cy="6120680"/>
          </a:xfrm>
        </p:spPr>
        <p:txBody>
          <a:bodyPr/>
          <a:lstStyle/>
          <a:p>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4. ……basis risk, which arises from imperfect </a:t>
            </a:r>
            <a:r>
              <a:rPr lang="en-US" altLang="zh-CN" sz="2800" i="1" dirty="0" smtClean="0">
                <a:latin typeface="Arial Unicode MS" pitchFamily="34" charset="-122"/>
                <a:ea typeface="Arial Unicode MS" pitchFamily="34" charset="-122"/>
                <a:cs typeface="Arial Unicode MS" pitchFamily="34" charset="-122"/>
              </a:rPr>
              <a:t>correlation </a:t>
            </a:r>
            <a:r>
              <a:rPr lang="en-US" altLang="zh-CN" sz="2800" dirty="0" smtClean="0">
                <a:latin typeface="Arial Unicode MS" pitchFamily="34" charset="-122"/>
                <a:ea typeface="Arial Unicode MS" pitchFamily="34" charset="-122"/>
                <a:cs typeface="Arial Unicode MS" pitchFamily="34" charset="-122"/>
              </a:rPr>
              <a:t>in the adjustment of the rates earned and paid on different instruments with otherwise similar </a:t>
            </a:r>
            <a:r>
              <a:rPr lang="en-US" altLang="zh-CN" sz="2800" dirty="0" err="1" smtClean="0">
                <a:latin typeface="Arial Unicode MS" pitchFamily="34" charset="-122"/>
                <a:ea typeface="Arial Unicode MS" pitchFamily="34" charset="-122"/>
                <a:cs typeface="Arial Unicode MS" pitchFamily="34" charset="-122"/>
              </a:rPr>
              <a:t>repricing</a:t>
            </a:r>
            <a:r>
              <a:rPr lang="en-US" altLang="zh-CN" sz="2800" dirty="0" smtClean="0">
                <a:latin typeface="Arial Unicode MS" pitchFamily="34" charset="-122"/>
                <a:ea typeface="Arial Unicode MS" pitchFamily="34" charset="-122"/>
                <a:cs typeface="Arial Unicode MS" pitchFamily="34" charset="-122"/>
              </a:rPr>
              <a:t> characteristics.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……basis risk, which arises from imperfect </a:t>
            </a:r>
            <a:r>
              <a:rPr lang="en-US" altLang="zh-CN" sz="2800" b="1" dirty="0" smtClean="0">
                <a:solidFill>
                  <a:srgbClr val="FF0000"/>
                </a:solidFill>
                <a:latin typeface="Arial Unicode MS" pitchFamily="34" charset="-122"/>
                <a:ea typeface="Arial Unicode MS" pitchFamily="34" charset="-122"/>
                <a:cs typeface="Arial Unicode MS" pitchFamily="34" charset="-122"/>
              </a:rPr>
              <a:t>connection</a:t>
            </a:r>
            <a:r>
              <a:rPr lang="en-US" altLang="zh-CN" sz="2800" dirty="0" smtClean="0">
                <a:latin typeface="Arial Unicode MS" pitchFamily="34" charset="-122"/>
                <a:ea typeface="Arial Unicode MS" pitchFamily="34" charset="-122"/>
                <a:cs typeface="Arial Unicode MS" pitchFamily="34" charset="-122"/>
              </a:rPr>
              <a:t> in the adjustment of the rates earned and paid on different instruments with otherwise similar </a:t>
            </a:r>
            <a:r>
              <a:rPr lang="en-US" altLang="zh-CN" sz="2800" dirty="0" err="1" smtClean="0">
                <a:latin typeface="Arial Unicode MS" pitchFamily="34" charset="-122"/>
                <a:ea typeface="Arial Unicode MS" pitchFamily="34" charset="-122"/>
                <a:cs typeface="Arial Unicode MS" pitchFamily="34" charset="-122"/>
              </a:rPr>
              <a:t>repricing</a:t>
            </a:r>
            <a:r>
              <a:rPr lang="en-US" altLang="zh-CN" sz="2800" dirty="0" smtClean="0">
                <a:latin typeface="Arial Unicode MS" pitchFamily="34" charset="-122"/>
                <a:ea typeface="Arial Unicode MS" pitchFamily="34" charset="-122"/>
                <a:cs typeface="Arial Unicode MS" pitchFamily="34" charset="-122"/>
              </a:rPr>
              <a:t> characteristics.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76200" y="548680"/>
            <a:ext cx="7772400" cy="60920"/>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403304"/>
          </a:xfrm>
        </p:spPr>
        <p:txBody>
          <a:bodyPr>
            <a:normAutofit lnSpcReduction="10000"/>
          </a:bodyPr>
          <a:lstStyle/>
          <a:p>
            <a:pPr>
              <a:buNone/>
            </a:pPr>
            <a:r>
              <a:rPr lang="en-US" altLang="zh-CN" sz="2800" dirty="0" smtClean="0">
                <a:latin typeface="Arial Unicode MS" pitchFamily="34" charset="-122"/>
                <a:ea typeface="Arial Unicode MS" pitchFamily="34" charset="-122"/>
                <a:cs typeface="Arial Unicode MS" pitchFamily="34" charset="-122"/>
              </a:rPr>
              <a:t>5. Special attention should be paid to this risk in countries where interest rates are being</a:t>
            </a:r>
            <a:r>
              <a:rPr lang="en-US" altLang="zh-CN" sz="2800" i="1" dirty="0" smtClean="0">
                <a:latin typeface="Arial Unicode MS" pitchFamily="34" charset="-122"/>
                <a:ea typeface="Arial Unicode MS" pitchFamily="34" charset="-122"/>
                <a:cs typeface="Arial Unicode MS" pitchFamily="34" charset="-122"/>
              </a:rPr>
              <a:t> deregulated</a:t>
            </a:r>
            <a:r>
              <a:rPr lang="en-US" altLang="zh-CN" sz="2800" dirty="0" smtClean="0">
                <a:latin typeface="Arial Unicode MS" pitchFamily="34" charset="-122"/>
                <a:ea typeface="Arial Unicode MS" pitchFamily="34" charset="-122"/>
                <a:cs typeface="Arial Unicode MS" pitchFamily="34" charset="-122"/>
              </a:rPr>
              <a:t>.</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Special attention should be paid to this risk in countries where </a:t>
            </a:r>
            <a:r>
              <a:rPr lang="en-US" altLang="zh-CN" sz="2800" b="1" dirty="0" smtClean="0">
                <a:solidFill>
                  <a:srgbClr val="FF0000"/>
                </a:solidFill>
                <a:latin typeface="Arial Unicode MS" pitchFamily="34" charset="-122"/>
                <a:ea typeface="Arial Unicode MS" pitchFamily="34" charset="-122"/>
                <a:cs typeface="Arial Unicode MS" pitchFamily="34" charset="-122"/>
              </a:rPr>
              <a:t>restrictions</a:t>
            </a:r>
            <a:r>
              <a:rPr lang="en-US" altLang="zh-CN" sz="2800" b="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for interest rates are being </a:t>
            </a:r>
            <a:r>
              <a:rPr lang="en-US" altLang="zh-CN" sz="2800" b="1" dirty="0" smtClean="0">
                <a:solidFill>
                  <a:srgbClr val="FF0000"/>
                </a:solidFill>
                <a:latin typeface="Arial Unicode MS" pitchFamily="34" charset="-122"/>
                <a:ea typeface="Arial Unicode MS" pitchFamily="34" charset="-122"/>
                <a:cs typeface="Arial Unicode MS" pitchFamily="34" charset="-122"/>
              </a:rPr>
              <a:t>removed</a:t>
            </a:r>
            <a:r>
              <a:rPr lang="en-US" altLang="zh-CN" sz="2800" dirty="0" smtClean="0">
                <a:latin typeface="Arial Unicode MS" pitchFamily="34" charset="-122"/>
                <a:ea typeface="Arial Unicode MS" pitchFamily="34" charset="-122"/>
                <a:cs typeface="Arial Unicode MS" pitchFamily="34" charset="-122"/>
              </a:rPr>
              <a:t> .</a:t>
            </a:r>
          </a:p>
          <a:p>
            <a:pPr>
              <a:buNone/>
            </a:pPr>
            <a:r>
              <a:rPr lang="en-US" altLang="zh-CN" sz="2800" dirty="0" smtClean="0">
                <a:latin typeface="Arial Unicode MS" pitchFamily="34" charset="-122"/>
                <a:ea typeface="Arial Unicode MS" pitchFamily="34" charset="-122"/>
                <a:cs typeface="Arial Unicode MS" pitchFamily="34" charset="-122"/>
              </a:rPr>
              <a:t>6. Liquidity risk arises from the inability of a bank to </a:t>
            </a:r>
            <a:r>
              <a:rPr lang="en-US" altLang="zh-CN" sz="2800" i="1" dirty="0" smtClean="0">
                <a:latin typeface="Arial Unicode MS" pitchFamily="34" charset="-122"/>
                <a:ea typeface="Arial Unicode MS" pitchFamily="34" charset="-122"/>
                <a:cs typeface="Arial Unicode MS" pitchFamily="34" charset="-122"/>
              </a:rPr>
              <a:t>accommodate</a:t>
            </a:r>
            <a:r>
              <a:rPr lang="en-US" altLang="zh-CN" sz="2800" dirty="0" smtClean="0">
                <a:latin typeface="Arial Unicode MS" pitchFamily="34" charset="-122"/>
                <a:ea typeface="Arial Unicode MS" pitchFamily="34" charset="-122"/>
                <a:cs typeface="Arial Unicode MS" pitchFamily="34" charset="-122"/>
              </a:rPr>
              <a:t> decreases in liabilities or to fund increases in assets.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Liquidity risk arises from the inability of a bank to </a:t>
            </a:r>
            <a:r>
              <a:rPr lang="en-US" altLang="zh-CN" sz="2800" b="1" dirty="0" smtClean="0">
                <a:solidFill>
                  <a:srgbClr val="FF0000"/>
                </a:solidFill>
                <a:latin typeface="Arial Unicode MS" pitchFamily="34" charset="-122"/>
                <a:ea typeface="Arial Unicode MS" pitchFamily="34" charset="-122"/>
                <a:cs typeface="Arial Unicode MS" pitchFamily="34" charset="-122"/>
              </a:rPr>
              <a:t>change in order to suit </a:t>
            </a:r>
            <a:r>
              <a:rPr lang="en-US" altLang="zh-CN" sz="2800" dirty="0" smtClean="0">
                <a:latin typeface="Arial Unicode MS" pitchFamily="34" charset="-122"/>
                <a:ea typeface="Arial Unicode MS" pitchFamily="34" charset="-122"/>
                <a:cs typeface="Arial Unicode MS" pitchFamily="34" charset="-122"/>
              </a:rPr>
              <a:t>decreases in liabilities or to fund increases in assets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lang="zh-CN" altLang="en-US" dirty="0"/>
          </a:p>
        </p:txBody>
      </p:sp>
      <p:sp>
        <p:nvSpPr>
          <p:cNvPr id="3" name="内容占位符 2"/>
          <p:cNvSpPr>
            <a:spLocks noGrp="1"/>
          </p:cNvSpPr>
          <p:nvPr>
            <p:ph idx="1"/>
          </p:nvPr>
        </p:nvSpPr>
        <p:spPr>
          <a:xfrm>
            <a:off x="76200" y="1124744"/>
            <a:ext cx="7772400" cy="4971256"/>
          </a:xfrm>
        </p:spPr>
        <p:txBody>
          <a:bodyPr/>
          <a:lstStyle/>
          <a:p>
            <a:pPr>
              <a:buNone/>
            </a:pPr>
            <a:r>
              <a:rPr lang="en-US" altLang="zh-CN" dirty="0" smtClean="0"/>
              <a:t>7</a:t>
            </a:r>
            <a:r>
              <a:rPr lang="en-US" altLang="zh-CN" sz="2800" dirty="0" smtClean="0">
                <a:latin typeface="Arial Unicode MS" pitchFamily="34" charset="-122"/>
                <a:ea typeface="Arial Unicode MS" pitchFamily="34" charset="-122"/>
                <a:cs typeface="Arial Unicode MS" pitchFamily="34" charset="-122"/>
              </a:rPr>
              <a:t>. Banks are particularly </a:t>
            </a:r>
            <a:r>
              <a:rPr lang="en-US" altLang="zh-CN" sz="2800" i="1" dirty="0" smtClean="0">
                <a:latin typeface="Arial Unicode MS" pitchFamily="34" charset="-122"/>
                <a:ea typeface="Arial Unicode MS" pitchFamily="34" charset="-122"/>
                <a:cs typeface="Arial Unicode MS" pitchFamily="34" charset="-122"/>
              </a:rPr>
              <a:t>susceptible</a:t>
            </a:r>
            <a:r>
              <a:rPr lang="en-US" altLang="zh-CN" sz="2800" dirty="0" smtClean="0">
                <a:latin typeface="Arial Unicode MS" pitchFamily="34" charset="-122"/>
                <a:ea typeface="Arial Unicode MS" pitchFamily="34" charset="-122"/>
                <a:cs typeface="Arial Unicode MS" pitchFamily="34" charset="-122"/>
              </a:rPr>
              <a:t> to legal risks when entering new types of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transactions and when the legal right of a counterparty to enter into a transaction is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not established.</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Banks are particularly </a:t>
            </a:r>
            <a:r>
              <a:rPr lang="en-US" altLang="zh-CN" sz="2800" b="1" dirty="0" smtClean="0">
                <a:solidFill>
                  <a:srgbClr val="FF0000"/>
                </a:solidFill>
                <a:latin typeface="Arial Unicode MS" pitchFamily="34" charset="-122"/>
                <a:ea typeface="Arial Unicode MS" pitchFamily="34" charset="-122"/>
                <a:cs typeface="Arial Unicode MS" pitchFamily="34" charset="-122"/>
              </a:rPr>
              <a:t>liable</a:t>
            </a:r>
            <a:r>
              <a:rPr lang="en-US" altLang="zh-CN" sz="2800" dirty="0" smtClean="0">
                <a:latin typeface="Arial Unicode MS" pitchFamily="34" charset="-122"/>
                <a:ea typeface="Arial Unicode MS" pitchFamily="34" charset="-122"/>
                <a:cs typeface="Arial Unicode MS" pitchFamily="34" charset="-122"/>
              </a:rPr>
              <a:t> to legal risks when entering new types of transactions and when the legal right of a counterparty to enter into a transaction is not established.</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b="1" dirty="0" smtClean="0">
                <a:latin typeface="Arial Unicode MS" pitchFamily="34" charset="-122"/>
                <a:ea typeface="Arial Unicode MS" pitchFamily="34" charset="-122"/>
                <a:cs typeface="Arial Unicode MS" pitchFamily="34" charset="-122"/>
              </a:rPr>
              <a:t>Cues</a:t>
            </a:r>
            <a:r>
              <a:rPr lang="en-US" altLang="zh-CN"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for the case discussion</a:t>
            </a:r>
          </a:p>
          <a:p>
            <a:pPr marL="514350" indent="-514350">
              <a:buAutoNum type="arabicPeriod"/>
            </a:pPr>
            <a:r>
              <a:rPr lang="en-US" altLang="zh-CN" sz="2800" dirty="0" smtClean="0">
                <a:latin typeface="Arial Unicode MS" pitchFamily="34" charset="-122"/>
                <a:ea typeface="Arial Unicode MS" pitchFamily="34" charset="-122"/>
                <a:cs typeface="Arial Unicode MS" pitchFamily="34" charset="-122"/>
              </a:rPr>
              <a:t>Possible institutions to turn to for help</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 top management of the bank</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 financial supervisory authority</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 the media </a:t>
            </a:r>
            <a:r>
              <a:rPr lang="en-US" altLang="zh-CN" dirty="0" smtClean="0">
                <a:latin typeface="Arial Unicode MS" pitchFamily="34" charset="-122"/>
                <a:ea typeface="Arial Unicode MS" pitchFamily="34" charset="-122"/>
                <a:cs typeface="Arial Unicode MS" pitchFamily="34" charset="-122"/>
              </a:rPr>
              <a:t/>
            </a:r>
            <a:br>
              <a:rPr lang="en-US" altLang="zh-CN" dirty="0" smtClean="0">
                <a:latin typeface="Arial Unicode MS" pitchFamily="34" charset="-122"/>
                <a:ea typeface="Arial Unicode MS" pitchFamily="34" charset="-122"/>
                <a:cs typeface="Arial Unicode MS" pitchFamily="34" charset="-122"/>
              </a:rPr>
            </a:b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0" y="0"/>
            <a:ext cx="7956376" cy="685800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 </a:t>
            </a:r>
          </a:p>
          <a:p>
            <a:pPr>
              <a:buNone/>
            </a:pP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8 . The Core Principles </a:t>
            </a:r>
            <a:r>
              <a:rPr lang="en-US" altLang="zh-CN" sz="2800" i="1" dirty="0" smtClean="0">
                <a:latin typeface="Arial Unicode MS" pitchFamily="34" charset="-122"/>
                <a:ea typeface="Arial Unicode MS" pitchFamily="34" charset="-122"/>
                <a:cs typeface="Arial Unicode MS" pitchFamily="34" charset="-122"/>
              </a:rPr>
              <a:t>address </a:t>
            </a:r>
            <a:r>
              <a:rPr lang="en-US" altLang="zh-CN" sz="2800" dirty="0" smtClean="0">
                <a:latin typeface="Arial Unicode MS" pitchFamily="34" charset="-122"/>
                <a:ea typeface="Arial Unicode MS" pitchFamily="34" charset="-122"/>
                <a:cs typeface="Arial Unicode MS" pitchFamily="34" charset="-122"/>
              </a:rPr>
              <a:t>the following main areas: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Core Principles </a:t>
            </a:r>
            <a:r>
              <a:rPr lang="en-US" altLang="zh-CN" sz="2800" b="1" dirty="0" smtClean="0">
                <a:solidFill>
                  <a:srgbClr val="FF0000"/>
                </a:solidFill>
                <a:latin typeface="Arial Unicode MS" pitchFamily="34" charset="-122"/>
                <a:ea typeface="Arial Unicode MS" pitchFamily="34" charset="-122"/>
                <a:cs typeface="Arial Unicode MS" pitchFamily="34" charset="-122"/>
              </a:rPr>
              <a:t>deal with </a:t>
            </a:r>
            <a:r>
              <a:rPr lang="en-US" altLang="zh-CN" sz="2800" dirty="0" smtClean="0">
                <a:latin typeface="Arial Unicode MS" pitchFamily="34" charset="-122"/>
                <a:ea typeface="Arial Unicode MS" pitchFamily="34" charset="-122"/>
                <a:cs typeface="Arial Unicode MS" pitchFamily="34" charset="-122"/>
              </a:rPr>
              <a:t>the following main areas: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1143000"/>
          </a:xfrm>
        </p:spPr>
        <p:txBody>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9. These requirements should not </a:t>
            </a:r>
            <a:r>
              <a:rPr lang="en-US" altLang="zh-CN" sz="2800" i="1" dirty="0" smtClean="0">
                <a:latin typeface="Arial Unicode MS" pitchFamily="34" charset="-122"/>
                <a:ea typeface="Arial Unicode MS" pitchFamily="34" charset="-122"/>
                <a:cs typeface="Arial Unicode MS" pitchFamily="34" charset="-122"/>
              </a:rPr>
              <a:t>supplant</a:t>
            </a:r>
            <a:r>
              <a:rPr lang="en-US" altLang="zh-CN" sz="2800" dirty="0" smtClean="0">
                <a:latin typeface="Arial Unicode MS" pitchFamily="34" charset="-122"/>
                <a:ea typeface="Arial Unicode MS" pitchFamily="34" charset="-122"/>
                <a:cs typeface="Arial Unicode MS" pitchFamily="34" charset="-122"/>
              </a:rPr>
              <a:t> management decisions but rather impose minimum prudential standards to ensure that banks conduct their activities in an appropriate manner.</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These requirements should not </a:t>
            </a:r>
            <a:r>
              <a:rPr lang="en-US" altLang="zh-CN" sz="2800" b="1" dirty="0" smtClean="0">
                <a:solidFill>
                  <a:srgbClr val="FF0000"/>
                </a:solidFill>
                <a:latin typeface="Arial Unicode MS" pitchFamily="34" charset="-122"/>
                <a:ea typeface="Arial Unicode MS" pitchFamily="34" charset="-122"/>
                <a:cs typeface="Arial Unicode MS" pitchFamily="34" charset="-122"/>
              </a:rPr>
              <a:t>replace </a:t>
            </a:r>
            <a:r>
              <a:rPr lang="en-US" altLang="zh-CN" sz="2800" dirty="0" smtClean="0">
                <a:latin typeface="Arial Unicode MS" pitchFamily="34" charset="-122"/>
                <a:ea typeface="Arial Unicode MS" pitchFamily="34" charset="-122"/>
                <a:cs typeface="Arial Unicode MS" pitchFamily="34" charset="-122"/>
              </a:rPr>
              <a:t>management decisions but rather impose minimum prudential standards to ensure that banks conduct their activities in an  appropriate manner.</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sz="2800" dirty="0" smtClean="0">
                <a:latin typeface="Arial Unicode MS" pitchFamily="34" charset="-122"/>
                <a:ea typeface="Arial Unicode MS" pitchFamily="34" charset="-122"/>
                <a:cs typeface="Arial Unicode MS" pitchFamily="34" charset="-122"/>
              </a:rPr>
              <a:t>10. Their purpose is to limit </a:t>
            </a:r>
            <a:r>
              <a:rPr lang="en-US" altLang="zh-CN" sz="2800" i="1" dirty="0" smtClean="0">
                <a:latin typeface="Arial Unicode MS" pitchFamily="34" charset="-122"/>
                <a:ea typeface="Arial Unicode MS" pitchFamily="34" charset="-122"/>
                <a:cs typeface="Arial Unicode MS" pitchFamily="34" charset="-122"/>
              </a:rPr>
              <a:t>imprudent</a:t>
            </a:r>
            <a:r>
              <a:rPr lang="en-US" altLang="zh-CN" sz="2800" dirty="0" smtClean="0">
                <a:latin typeface="Arial Unicode MS" pitchFamily="34" charset="-122"/>
                <a:ea typeface="Arial Unicode MS" pitchFamily="34" charset="-122"/>
                <a:cs typeface="Arial Unicode MS" pitchFamily="34" charset="-122"/>
              </a:rPr>
              <a:t>  risk-taking by banks.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Their purpose is to limit </a:t>
            </a:r>
            <a:r>
              <a:rPr lang="en-US" altLang="zh-CN" sz="2800" b="1" dirty="0" smtClean="0">
                <a:solidFill>
                  <a:srgbClr val="FF0000"/>
                </a:solidFill>
                <a:latin typeface="Arial Unicode MS" pitchFamily="34" charset="-122"/>
                <a:ea typeface="Arial Unicode MS" pitchFamily="34" charset="-122"/>
                <a:cs typeface="Arial Unicode MS" pitchFamily="34" charset="-122"/>
              </a:rPr>
              <a:t>incautious </a:t>
            </a:r>
            <a:r>
              <a:rPr lang="en-US" altLang="zh-CN" sz="2800" dirty="0" smtClean="0">
                <a:latin typeface="Arial Unicode MS" pitchFamily="34" charset="-122"/>
                <a:ea typeface="Arial Unicode MS" pitchFamily="34" charset="-122"/>
                <a:cs typeface="Arial Unicode MS" pitchFamily="34" charset="-122"/>
              </a:rPr>
              <a:t>risk-taking by banks.</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03176"/>
          </a:xfrm>
        </p:spPr>
        <p:txBody>
          <a:bodyPr/>
          <a:lstStyle/>
          <a:p>
            <a:r>
              <a:rPr lang="en-US" altLang="zh-CN" b="1" dirty="0" smtClean="0">
                <a:latin typeface="Arial Unicode MS" pitchFamily="34" charset="-122"/>
                <a:ea typeface="Arial Unicode MS" pitchFamily="34" charset="-122"/>
                <a:cs typeface="Arial Unicode MS" pitchFamily="34" charset="-122"/>
              </a:rPr>
              <a:t>Text Explanation</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67544" y="1484784"/>
            <a:ext cx="7808912" cy="4683224"/>
          </a:xfrm>
        </p:spPr>
        <p:txBody>
          <a:bodyPr>
            <a:normAutofit fontScale="92500" lnSpcReduction="10000"/>
          </a:bodyPr>
          <a:lstStyle/>
          <a:p>
            <a:pPr marL="514350" indent="-514350">
              <a:buNone/>
            </a:pPr>
            <a:r>
              <a:rPr lang="en-US" altLang="zh-CN" sz="2800" b="1" dirty="0" smtClean="0">
                <a:latin typeface="Arial Unicode MS" pitchFamily="34" charset="-122"/>
                <a:ea typeface="Arial Unicode MS" pitchFamily="34" charset="-122"/>
                <a:cs typeface="Arial Unicode MS" pitchFamily="34" charset="-122"/>
              </a:rPr>
              <a:t>Paragraph</a:t>
            </a:r>
            <a:r>
              <a:rPr lang="zh-CN" altLang="en-US" sz="2800" b="1" dirty="0" smtClean="0">
                <a:latin typeface="Arial Unicode MS" pitchFamily="34" charset="-122"/>
                <a:ea typeface="Arial Unicode MS" pitchFamily="34" charset="-122"/>
                <a:cs typeface="Arial Unicode MS" pitchFamily="34" charset="-122"/>
              </a:rPr>
              <a:t> </a:t>
            </a:r>
            <a:r>
              <a:rPr lang="en-US" altLang="zh-CN" sz="2800" b="1" dirty="0" smtClean="0">
                <a:latin typeface="Arial Unicode MS" pitchFamily="34" charset="-122"/>
                <a:ea typeface="Arial Unicode MS" pitchFamily="34" charset="-122"/>
                <a:cs typeface="Arial Unicode MS" pitchFamily="34" charset="-122"/>
              </a:rPr>
              <a:t>1</a:t>
            </a:r>
          </a:p>
          <a:p>
            <a:pPr marL="514350" indent="-514350">
              <a:buNone/>
            </a:pPr>
            <a:r>
              <a:rPr lang="en-US" altLang="zh-CN" sz="2800" dirty="0" smtClean="0">
                <a:latin typeface="Arial Unicode MS" pitchFamily="34" charset="-122"/>
                <a:ea typeface="Arial Unicode MS" pitchFamily="34" charset="-122"/>
                <a:cs typeface="Arial Unicode MS" pitchFamily="34" charset="-122"/>
              </a:rPr>
              <a:t>grant------agree to give or allow (</a:t>
            </a:r>
            <a:r>
              <a:rPr lang="en-US" altLang="zh-CN" sz="2800" dirty="0" err="1" smtClean="0">
                <a:latin typeface="Arial Unicode MS" pitchFamily="34" charset="-122"/>
                <a:ea typeface="Arial Unicode MS" pitchFamily="34" charset="-122"/>
                <a:cs typeface="Arial Unicode MS" pitchFamily="34" charset="-122"/>
              </a:rPr>
              <a:t>sth</a:t>
            </a:r>
            <a:r>
              <a:rPr lang="en-US" altLang="zh-CN" sz="2800" dirty="0" smtClean="0">
                <a:latin typeface="Arial Unicode MS" pitchFamily="34" charset="-122"/>
                <a:ea typeface="Arial Unicode MS" pitchFamily="34" charset="-122"/>
                <a:cs typeface="Arial Unicode MS" pitchFamily="34" charset="-122"/>
              </a:rPr>
              <a:t>. requested) ; give ( a right, power, property )formally or legally; agree or admit that something is true. </a:t>
            </a:r>
          </a:p>
          <a:p>
            <a:pPr marL="514350" indent="-514350">
              <a:buNone/>
            </a:pPr>
            <a:r>
              <a:rPr lang="en-US" altLang="zh-CN" sz="2800" dirty="0" smtClean="0">
                <a:latin typeface="Arial Unicode MS" pitchFamily="34" charset="-122"/>
                <a:ea typeface="Arial Unicode MS" pitchFamily="34" charset="-122"/>
                <a:cs typeface="Arial Unicode MS" pitchFamily="34" charset="-122"/>
              </a:rPr>
              <a:t>e.g. Edward Snowden is claiming asylum</a:t>
            </a:r>
          </a:p>
          <a:p>
            <a:pPr>
              <a:buNone/>
            </a:pPr>
            <a:r>
              <a:rPr lang="en-US" altLang="zh-CN" sz="2800" dirty="0" smtClean="0">
                <a:latin typeface="Arial Unicode MS" pitchFamily="34" charset="-122"/>
                <a:ea typeface="Arial Unicode MS" pitchFamily="34" charset="-122"/>
                <a:cs typeface="Arial Unicode MS" pitchFamily="34" charset="-122"/>
              </a:rPr>
              <a:t>   in Moscow and Vladimir Putin has granted the wanted man permission to stay for 3 years.</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斯诺登在莫斯科寻求政治庇护，普京已准许该遭美国通缉的人在莫斯科逗留三年。</a:t>
            </a:r>
            <a:endParaRPr lang="en-US" altLang="zh-CN" sz="2800" dirty="0" smtClean="0">
              <a:latin typeface="Arial Unicode MS" pitchFamily="34" charset="-122"/>
              <a:ea typeface="Arial Unicode MS" pitchFamily="34" charset="-122"/>
              <a:cs typeface="Arial Unicode MS" pitchFamily="34" charset="-122"/>
            </a:endParaRPr>
          </a:p>
          <a:p>
            <a:pPr marL="514350" indent="-514350">
              <a:buNone/>
            </a:pPr>
            <a:endParaRPr lang="en-US" altLang="zh-CN" sz="2800" b="1" dirty="0" smtClean="0">
              <a:latin typeface="Arial Unicode MS" pitchFamily="34" charset="-122"/>
              <a:ea typeface="Arial Unicode MS" pitchFamily="34" charset="-122"/>
              <a:cs typeface="Arial Unicode MS" pitchFamily="34" charset="-122"/>
            </a:endParaRPr>
          </a:p>
          <a:p>
            <a:pPr marL="514350" indent="-514350">
              <a:buNone/>
            </a:pPr>
            <a:r>
              <a:rPr lang="zh-CN" altLang="en-US"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zh-CN" altLang="en-US" dirty="0" smtClean="0"/>
              <a:t> </a:t>
            </a:r>
            <a:r>
              <a:rPr lang="en-US" altLang="zh-CN" sz="2800" dirty="0" smtClean="0">
                <a:latin typeface="Arial Unicode MS" pitchFamily="34" charset="-122"/>
                <a:ea typeface="Arial Unicode MS" pitchFamily="34" charset="-122"/>
                <a:cs typeface="Arial Unicode MS" pitchFamily="34" charset="-122"/>
              </a:rPr>
              <a:t>The government granted her a pension of 200 pounds per year, which was later raised to 300.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政府发给她每年</a:t>
            </a:r>
            <a:r>
              <a:rPr lang="en-US" altLang="zh-CN" sz="2800" dirty="0" smtClean="0">
                <a:latin typeface="Arial Unicode MS" pitchFamily="34" charset="-122"/>
                <a:ea typeface="Arial Unicode MS" pitchFamily="34" charset="-122"/>
                <a:cs typeface="Arial Unicode MS" pitchFamily="34" charset="-122"/>
              </a:rPr>
              <a:t>200</a:t>
            </a:r>
            <a:r>
              <a:rPr lang="zh-CN" altLang="en-US" sz="2800" dirty="0" smtClean="0">
                <a:latin typeface="Arial Unicode MS" pitchFamily="34" charset="-122"/>
                <a:ea typeface="Arial Unicode MS" pitchFamily="34" charset="-122"/>
                <a:cs typeface="Arial Unicode MS" pitchFamily="34" charset="-122"/>
              </a:rPr>
              <a:t>镑的养老金，后来养老金又 增加到</a:t>
            </a:r>
            <a:r>
              <a:rPr lang="en-US" altLang="zh-CN" sz="2800" dirty="0" smtClean="0">
                <a:latin typeface="Arial Unicode MS" pitchFamily="34" charset="-122"/>
                <a:ea typeface="Arial Unicode MS" pitchFamily="34" charset="-122"/>
                <a:cs typeface="Arial Unicode MS" pitchFamily="34" charset="-122"/>
              </a:rPr>
              <a:t>300</a:t>
            </a:r>
            <a:r>
              <a:rPr lang="zh-CN" altLang="en-US" sz="2800" dirty="0" smtClean="0">
                <a:latin typeface="Arial Unicode MS" pitchFamily="34" charset="-122"/>
                <a:ea typeface="Arial Unicode MS" pitchFamily="34" charset="-122"/>
                <a:cs typeface="Arial Unicode MS" pitchFamily="34" charset="-122"/>
              </a:rPr>
              <a:t>镑。</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had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grant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logic</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his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argument.</a:t>
            </a:r>
          </a:p>
          <a:p>
            <a:pPr>
              <a:buNone/>
            </a:pPr>
            <a:r>
              <a:rPr lang="zh-CN" altLang="en-US" sz="2800" dirty="0" smtClean="0">
                <a:latin typeface="Arial Unicode MS" pitchFamily="34" charset="-122"/>
                <a:ea typeface="Arial Unicode MS" pitchFamily="34" charset="-122"/>
                <a:cs typeface="Arial Unicode MS" pitchFamily="34" charset="-122"/>
              </a:rPr>
              <a:t>  我不得不承认他的论点是符合逻辑的。</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a:t>
            </a:r>
            <a:r>
              <a:rPr lang="zh-CN" altLang="en-US" sz="2800" b="1" dirty="0" smtClean="0">
                <a:latin typeface="Arial Unicode MS" pitchFamily="34" charset="-122"/>
                <a:ea typeface="Arial Unicode MS" pitchFamily="34" charset="-122"/>
                <a:cs typeface="Arial Unicode MS" pitchFamily="34" charset="-122"/>
              </a:rPr>
              <a:t> </a:t>
            </a:r>
            <a:r>
              <a:rPr lang="en-US" altLang="zh-CN" sz="2800" b="1" dirty="0" smtClean="0">
                <a:latin typeface="Arial Unicode MS" pitchFamily="34" charset="-122"/>
                <a:ea typeface="Arial Unicode MS" pitchFamily="34" charset="-122"/>
                <a:cs typeface="Arial Unicode MS" pitchFamily="34" charset="-122"/>
              </a:rPr>
              <a:t>2</a:t>
            </a:r>
            <a:r>
              <a:rPr lang="zh-CN" altLang="en-US" sz="2800" b="1" dirty="0" smtClean="0">
                <a:latin typeface="Arial Unicode MS" pitchFamily="34" charset="-122"/>
                <a:ea typeface="Arial Unicode MS" pitchFamily="34" charset="-122"/>
                <a:cs typeface="Arial Unicode MS" pitchFamily="34" charset="-122"/>
              </a:rPr>
              <a:t> </a:t>
            </a:r>
            <a:endParaRPr lang="en-US" altLang="zh-CN" sz="2800" b="1"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as such------of the type previous mentioned</a:t>
            </a:r>
          </a:p>
          <a:p>
            <a:pPr>
              <a:buNone/>
            </a:pPr>
            <a:r>
              <a:rPr lang="en-US" altLang="zh-CN" sz="2800" dirty="0" smtClean="0">
                <a:latin typeface="Arial Unicode MS" pitchFamily="34" charset="-122"/>
                <a:ea typeface="Arial Unicode MS" pitchFamily="34" charset="-122"/>
                <a:cs typeface="Arial Unicode MS" pitchFamily="34" charset="-122"/>
              </a:rPr>
              <a:t>e.g. He is a child and must be treated as such.</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他是个孩子，必须把他当孩子对待。</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Wealth , as such , doesn’t matter much. </a:t>
            </a:r>
          </a:p>
          <a:p>
            <a:pPr>
              <a:buNone/>
            </a:pPr>
            <a:r>
              <a:rPr lang="zh-CN" altLang="en-US" sz="2800" dirty="0" smtClean="0">
                <a:latin typeface="Arial Unicode MS" pitchFamily="34" charset="-122"/>
                <a:ea typeface="Arial Unicode MS" pitchFamily="34" charset="-122"/>
                <a:cs typeface="Arial Unicode MS" pitchFamily="34" charset="-122"/>
              </a:rPr>
              <a:t>      财富就其本身而言算不了什么。</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772400" cy="5043264"/>
          </a:xfrm>
        </p:spPr>
        <p:txBody>
          <a:bodyPr>
            <a:normAutofit lnSpcReduction="10000"/>
          </a:bodyPr>
          <a:lstStyle/>
          <a:p>
            <a:pPr>
              <a:buNone/>
            </a:pPr>
            <a:r>
              <a:rPr lang="en-US" altLang="zh-CN" sz="2800" dirty="0" smtClean="0">
                <a:latin typeface="Arial Unicode MS" pitchFamily="34" charset="-122"/>
                <a:ea typeface="Arial Unicode MS" pitchFamily="34" charset="-122"/>
                <a:cs typeface="Arial Unicode MS" pitchFamily="34" charset="-122"/>
              </a:rPr>
              <a:t>tackle------make determined efforts to deal with; initiate a discussion with sb. about a disputed or sensitive issue</a:t>
            </a:r>
          </a:p>
          <a:p>
            <a:pPr>
              <a:buNone/>
            </a:pPr>
            <a:r>
              <a:rPr lang="en-US" altLang="zh-CN" sz="2800" dirty="0" smtClean="0">
                <a:latin typeface="Arial Unicode MS" pitchFamily="34" charset="-122"/>
                <a:ea typeface="Arial Unicode MS" pitchFamily="34" charset="-122"/>
                <a:cs typeface="Arial Unicode MS" pitchFamily="34" charset="-122"/>
              </a:rPr>
              <a:t>e.g. In a bid to tackle the city’ s electricity shortage, 3.76 billion </a:t>
            </a:r>
            <a:r>
              <a:rPr lang="en-US" altLang="zh-CN" sz="2800" dirty="0" err="1" smtClean="0">
                <a:latin typeface="Arial Unicode MS" pitchFamily="34" charset="-122"/>
                <a:ea typeface="Arial Unicode MS" pitchFamily="34" charset="-122"/>
                <a:cs typeface="Arial Unicode MS" pitchFamily="34" charset="-122"/>
              </a:rPr>
              <a:t>yuan</a:t>
            </a:r>
            <a:r>
              <a:rPr lang="en-US" altLang="zh-CN" sz="2800" dirty="0" smtClean="0">
                <a:latin typeface="Arial Unicode MS" pitchFamily="34" charset="-122"/>
                <a:ea typeface="Arial Unicode MS" pitchFamily="34" charset="-122"/>
                <a:cs typeface="Arial Unicode MS" pitchFamily="34" charset="-122"/>
              </a:rPr>
              <a:t> (US$454 million) was pumped into electricity infrastructure, an increase of 62 per cent. </a:t>
            </a:r>
          </a:p>
          <a:p>
            <a:pPr>
              <a:buNone/>
            </a:pPr>
            <a:r>
              <a:rPr lang="en-US" altLang="zh-CN" dirty="0" smtClean="0">
                <a:latin typeface="Arial Unicode MS" pitchFamily="34" charset="-122"/>
                <a:ea typeface="Arial Unicode MS" pitchFamily="34" charset="-122"/>
                <a:cs typeface="Arial Unicode MS" pitchFamily="34" charset="-122"/>
              </a:rPr>
              <a:t>   </a:t>
            </a:r>
            <a:r>
              <a:rPr lang="zh-CN" altLang="en-US" dirty="0" smtClean="0">
                <a:latin typeface="Arial Unicode MS" pitchFamily="34" charset="-122"/>
                <a:ea typeface="Arial Unicode MS" pitchFamily="34" charset="-122"/>
                <a:cs typeface="Arial Unicode MS" pitchFamily="34" charset="-122"/>
              </a:rPr>
              <a:t>为了试图解决该市的电力短缺问题，政府注入了</a:t>
            </a:r>
            <a:r>
              <a:rPr lang="en-US" altLang="zh-CN" dirty="0" smtClean="0">
                <a:latin typeface="Arial Unicode MS" pitchFamily="34" charset="-122"/>
                <a:ea typeface="Arial Unicode MS" pitchFamily="34" charset="-122"/>
                <a:cs typeface="Arial Unicode MS" pitchFamily="34" charset="-122"/>
              </a:rPr>
              <a:t>37</a:t>
            </a:r>
            <a:r>
              <a:rPr lang="zh-CN" altLang="en-US" dirty="0" smtClean="0">
                <a:latin typeface="Arial Unicode MS" pitchFamily="34" charset="-122"/>
                <a:ea typeface="Arial Unicode MS" pitchFamily="34" charset="-122"/>
                <a:cs typeface="Arial Unicode MS" pitchFamily="34" charset="-122"/>
              </a:rPr>
              <a:t>亿</a:t>
            </a:r>
            <a:r>
              <a:rPr lang="en-US" altLang="zh-CN" dirty="0" smtClean="0">
                <a:latin typeface="Arial Unicode MS" pitchFamily="34" charset="-122"/>
                <a:ea typeface="Arial Unicode MS" pitchFamily="34" charset="-122"/>
                <a:cs typeface="Arial Unicode MS" pitchFamily="34" charset="-122"/>
              </a:rPr>
              <a:t>7</a:t>
            </a:r>
            <a:r>
              <a:rPr lang="zh-CN" altLang="en-US" dirty="0" smtClean="0">
                <a:latin typeface="Arial Unicode MS" pitchFamily="34" charset="-122"/>
                <a:ea typeface="Arial Unicode MS" pitchFamily="34" charset="-122"/>
                <a:cs typeface="Arial Unicode MS" pitchFamily="34" charset="-122"/>
              </a:rPr>
              <a:t>千</a:t>
            </a:r>
            <a:r>
              <a:rPr lang="en-US" altLang="zh-CN" dirty="0" smtClean="0">
                <a:latin typeface="Arial Unicode MS" pitchFamily="34" charset="-122"/>
                <a:ea typeface="Arial Unicode MS" pitchFamily="34" charset="-122"/>
                <a:cs typeface="Arial Unicode MS" pitchFamily="34" charset="-122"/>
              </a:rPr>
              <a:t>6</a:t>
            </a:r>
            <a:r>
              <a:rPr lang="zh-CN" altLang="en-US" dirty="0" smtClean="0">
                <a:latin typeface="Arial Unicode MS" pitchFamily="34" charset="-122"/>
                <a:ea typeface="Arial Unicode MS" pitchFamily="34" charset="-122"/>
                <a:cs typeface="Arial Unicode MS" pitchFamily="34" charset="-122"/>
              </a:rPr>
              <a:t>百万元（折合</a:t>
            </a:r>
            <a:r>
              <a:rPr lang="en-US" altLang="zh-CN" dirty="0" smtClean="0">
                <a:latin typeface="Arial Unicode MS" pitchFamily="34" charset="-122"/>
                <a:ea typeface="Arial Unicode MS" pitchFamily="34" charset="-122"/>
                <a:cs typeface="Arial Unicode MS" pitchFamily="34" charset="-122"/>
              </a:rPr>
              <a:t>4</a:t>
            </a:r>
            <a:r>
              <a:rPr lang="zh-CN" altLang="en-US" dirty="0" smtClean="0">
                <a:latin typeface="Arial Unicode MS" pitchFamily="34" charset="-122"/>
                <a:ea typeface="Arial Unicode MS" pitchFamily="34" charset="-122"/>
                <a:cs typeface="Arial Unicode MS" pitchFamily="34" charset="-122"/>
              </a:rPr>
              <a:t>百</a:t>
            </a:r>
            <a:r>
              <a:rPr lang="en-US" altLang="zh-CN" dirty="0" smtClean="0">
                <a:latin typeface="Arial Unicode MS" pitchFamily="34" charset="-122"/>
                <a:ea typeface="Arial Unicode MS" pitchFamily="34" charset="-122"/>
                <a:cs typeface="Arial Unicode MS" pitchFamily="34" charset="-122"/>
              </a:rPr>
              <a:t>54</a:t>
            </a:r>
            <a:r>
              <a:rPr lang="zh-CN" altLang="en-US" dirty="0" smtClean="0">
                <a:latin typeface="Arial Unicode MS" pitchFamily="34" charset="-122"/>
                <a:ea typeface="Arial Unicode MS" pitchFamily="34" charset="-122"/>
                <a:cs typeface="Arial Unicode MS" pitchFamily="34" charset="-122"/>
              </a:rPr>
              <a:t>万美元）用于改善电力基础设施，比已往增加了</a:t>
            </a:r>
            <a:r>
              <a:rPr lang="en-US" altLang="zh-CN" dirty="0" smtClean="0">
                <a:latin typeface="Arial Unicode MS" pitchFamily="34" charset="-122"/>
                <a:ea typeface="Arial Unicode MS" pitchFamily="34" charset="-122"/>
                <a:cs typeface="Arial Unicode MS" pitchFamily="34" charset="-122"/>
              </a:rPr>
              <a:t>62%</a:t>
            </a:r>
            <a:r>
              <a:rPr lang="zh-CN" altLang="en-US" dirty="0" smtClean="0">
                <a:latin typeface="Arial Unicode MS" pitchFamily="34" charset="-122"/>
                <a:ea typeface="Arial Unicode MS" pitchFamily="34" charset="-122"/>
                <a:cs typeface="Arial Unicode MS" pitchFamily="34" charset="-122"/>
              </a:rPr>
              <a:t>。</a:t>
            </a:r>
          </a:p>
          <a:p>
            <a:pPr>
              <a:buNone/>
            </a:pP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340768"/>
            <a:ext cx="7772400" cy="475523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He planned to tackle the boss for a raise.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他打算就加薪一事与老板交涉。</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4" name="内容占位符 3"/>
          <p:cNvSpPr>
            <a:spLocks noGrp="1"/>
          </p:cNvSpPr>
          <p:nvPr>
            <p:ph idx="1"/>
          </p:nvPr>
        </p:nvSpPr>
        <p:spPr>
          <a:xfrm>
            <a:off x="76200" y="764704"/>
            <a:ext cx="7772400" cy="5331296"/>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3</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When market elements work properly, banks optimize capital flows under risk/return perspectives and thereby support the economy by providing loans for profitable investments.</a:t>
            </a:r>
          </a:p>
          <a:p>
            <a:pPr>
              <a:buNone/>
            </a:pPr>
            <a:r>
              <a:rPr lang="zh-CN" altLang="en-US" sz="2800" dirty="0" smtClean="0">
                <a:latin typeface="Arial Unicode MS" pitchFamily="34" charset="-122"/>
                <a:ea typeface="Arial Unicode MS" pitchFamily="34" charset="-122"/>
                <a:cs typeface="Arial Unicode MS" pitchFamily="34" charset="-122"/>
              </a:rPr>
              <a:t>    当市场因素正常发挥作用时，根据风险</a:t>
            </a:r>
            <a:r>
              <a:rPr lang="en-US" altLang="zh-CN" sz="2800" dirty="0" smtClean="0">
                <a:latin typeface="Arial Unicode MS" pitchFamily="34" charset="-122"/>
                <a:ea typeface="Arial Unicode MS" pitchFamily="34" charset="-122"/>
                <a:cs typeface="Arial Unicode MS" pitchFamily="34" charset="-122"/>
              </a:rPr>
              <a:t>/</a:t>
            </a:r>
            <a:r>
              <a:rPr lang="zh-CN" altLang="en-US" sz="2800" dirty="0" smtClean="0">
                <a:latin typeface="Arial Unicode MS" pitchFamily="34" charset="-122"/>
                <a:ea typeface="Arial Unicode MS" pitchFamily="34" charset="-122"/>
                <a:cs typeface="Arial Unicode MS" pitchFamily="34" charset="-122"/>
              </a:rPr>
              <a:t>回报理论，银行可以让资本流动做到最大化，从而通过给那些有利可图的投资项目提供贷款来支持经济的发展。</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76200" y="548680"/>
            <a:ext cx="7772400" cy="60920"/>
          </a:xfrm>
        </p:spPr>
        <p:txBody>
          <a:bodyPr>
            <a:normAutofit fontScale="90000"/>
          </a:bodyPr>
          <a:lstStyle/>
          <a:p>
            <a:endParaRPr lang="zh-CN" altLang="en-US" dirty="0"/>
          </a:p>
        </p:txBody>
      </p:sp>
      <p:sp>
        <p:nvSpPr>
          <p:cNvPr id="3" name="内容占位符 2"/>
          <p:cNvSpPr>
            <a:spLocks noGrp="1"/>
          </p:cNvSpPr>
          <p:nvPr>
            <p:ph idx="1"/>
          </p:nvPr>
        </p:nvSpPr>
        <p:spPr>
          <a:xfrm>
            <a:off x="76200" y="548680"/>
            <a:ext cx="7772400" cy="5976664"/>
          </a:xfrm>
        </p:spPr>
        <p:txBody>
          <a:bodyPr/>
          <a:lstStyle/>
          <a:p>
            <a:pPr>
              <a:buNone/>
            </a:pPr>
            <a:r>
              <a:rPr lang="en-US" altLang="zh-CN" b="1" dirty="0" smtClean="0">
                <a:latin typeface="Arial Unicode MS" pitchFamily="34" charset="-122"/>
                <a:ea typeface="Arial Unicode MS" pitchFamily="34" charset="-122"/>
                <a:cs typeface="Arial Unicode MS" pitchFamily="34" charset="-122"/>
              </a:rPr>
              <a:t>Paragraph 4 </a:t>
            </a:r>
          </a:p>
          <a:p>
            <a:pPr>
              <a:buNone/>
            </a:pPr>
            <a:r>
              <a:rPr lang="en-US" altLang="zh-CN" sz="2800" dirty="0" smtClean="0">
                <a:latin typeface="Arial Unicode MS" pitchFamily="34" charset="-122"/>
                <a:ea typeface="Arial Unicode MS" pitchFamily="34" charset="-122"/>
                <a:cs typeface="Arial Unicode MS" pitchFamily="34" charset="-122"/>
              </a:rPr>
              <a:t>given------prep. taking into account</a:t>
            </a:r>
          </a:p>
          <a:p>
            <a:pPr>
              <a:buNone/>
            </a:pPr>
            <a:r>
              <a:rPr lang="en-US" altLang="zh-CN" sz="2800" dirty="0" smtClean="0">
                <a:latin typeface="Arial Unicode MS" pitchFamily="34" charset="-122"/>
                <a:ea typeface="Arial Unicode MS" pitchFamily="34" charset="-122"/>
                <a:cs typeface="Arial Unicode MS" pitchFamily="34" charset="-122"/>
              </a:rPr>
              <a:t>e.g. Such advice can be valuable, given the specific risks of setting up in emerging markets. </a:t>
            </a:r>
          </a:p>
          <a:p>
            <a:pPr>
              <a:buNone/>
            </a:pPr>
            <a:r>
              <a:rPr lang="zh-CN" altLang="en-US" sz="2800" dirty="0" smtClean="0">
                <a:latin typeface="Arial Unicode MS" pitchFamily="34" charset="-122"/>
                <a:ea typeface="Arial Unicode MS" pitchFamily="34" charset="-122"/>
                <a:cs typeface="Arial Unicode MS" pitchFamily="34" charset="-122"/>
              </a:rPr>
              <a:t>    鉴于投资新兴市场有特定风险，这类建议会是有价值的。</a:t>
            </a:r>
          </a:p>
          <a:p>
            <a:pPr>
              <a:buNone/>
            </a:pP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 </a:t>
            </a:r>
            <a:r>
              <a:rPr lang="en-US" altLang="zh-CN" sz="2800" dirty="0" smtClean="0">
                <a:latin typeface="Arial Unicode MS" pitchFamily="34" charset="-122"/>
                <a:ea typeface="Arial Unicode MS" pitchFamily="34" charset="-122"/>
                <a:cs typeface="Arial Unicode MS" pitchFamily="34" charset="-122"/>
              </a:rPr>
              <a:t>2. possible reasons for supervising and regulating  financial institutions</a:t>
            </a:r>
          </a:p>
          <a:p>
            <a:pPr>
              <a:buNone/>
            </a:pPr>
            <a:r>
              <a:rPr lang="en-US" altLang="zh-CN" sz="2800" dirty="0" smtClean="0">
                <a:latin typeface="Arial Unicode MS" pitchFamily="34" charset="-122"/>
                <a:ea typeface="Arial Unicode MS" pitchFamily="34" charset="-122"/>
                <a:cs typeface="Arial Unicode MS" pitchFamily="34" charset="-122"/>
              </a:rPr>
              <a:t>    - make financial system safe and stable</a:t>
            </a:r>
          </a:p>
          <a:p>
            <a:pPr>
              <a:buNone/>
            </a:pPr>
            <a:r>
              <a:rPr lang="en-US" altLang="zh-CN" sz="2800" dirty="0" smtClean="0">
                <a:latin typeface="Arial Unicode MS" pitchFamily="34" charset="-122"/>
                <a:ea typeface="Arial Unicode MS" pitchFamily="34" charset="-122"/>
                <a:cs typeface="Arial Unicode MS" pitchFamily="34" charset="-122"/>
              </a:rPr>
              <a:t>    - protect investors</a:t>
            </a:r>
          </a:p>
          <a:p>
            <a:pPr>
              <a:buNone/>
            </a:pPr>
            <a:r>
              <a:rPr lang="en-US" altLang="zh-CN" sz="2800" dirty="0" smtClean="0">
                <a:latin typeface="Arial Unicode MS" pitchFamily="34" charset="-122"/>
                <a:ea typeface="Arial Unicode MS" pitchFamily="34" charset="-122"/>
                <a:cs typeface="Arial Unicode MS" pitchFamily="34" charset="-122"/>
              </a:rPr>
              <a:t>    - make the financial market operate efficiently</a:t>
            </a: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772400" cy="5043264"/>
          </a:xfrm>
        </p:spPr>
        <p:txBody>
          <a:bodyPr/>
          <a:lstStyle/>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Given that there is no single measure that encapsulates the economy as a whole, this </a:t>
            </a:r>
            <a:r>
              <a:rPr lang="en-US" altLang="zh-CN" sz="2800" dirty="0" smtClean="0">
                <a:latin typeface="Arial Unicode MS" pitchFamily="34" charset="-122"/>
                <a:ea typeface="Arial Unicode MS" pitchFamily="34" charset="-122"/>
                <a:cs typeface="Arial Unicode MS" pitchFamily="34" charset="-122"/>
              </a:rPr>
              <a:t>compendium </a:t>
            </a:r>
            <a:r>
              <a:rPr lang="en-US" altLang="zh-CN" sz="2800" dirty="0" smtClean="0">
                <a:latin typeface="Arial Unicode MS" pitchFamily="34" charset="-122"/>
                <a:ea typeface="Arial Unicode MS" pitchFamily="34" charset="-122"/>
                <a:cs typeface="Arial Unicode MS" pitchFamily="34" charset="-122"/>
              </a:rPr>
              <a:t>pulls together comparable statistics on a number of aspects of economic performance where they are available.</a:t>
            </a:r>
          </a:p>
          <a:p>
            <a:pPr>
              <a:buNone/>
            </a:pPr>
            <a:r>
              <a:rPr lang="zh-CN" altLang="en-US" sz="2800" dirty="0" smtClean="0">
                <a:latin typeface="Arial Unicode MS" pitchFamily="34" charset="-122"/>
                <a:ea typeface="Arial Unicode MS" pitchFamily="34" charset="-122"/>
                <a:cs typeface="Arial Unicode MS" pitchFamily="34" charset="-122"/>
              </a:rPr>
              <a:t>   鉴于目前还没有一个可以衡量整个经济成效的方法，这一经济数据统计目录收录了所有可以收集到的反映多方面经济成效的可比的统计数据。</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normAutofit fontScale="92500" lnSpcReduction="10000"/>
          </a:bodyPr>
          <a:lstStyle/>
          <a:p>
            <a:pPr>
              <a:buNone/>
            </a:pPr>
            <a:r>
              <a:rPr lang="en-US" altLang="zh-CN" sz="2800" b="1" dirty="0" smtClean="0">
                <a:latin typeface="Arial Unicode MS" pitchFamily="34" charset="-122"/>
                <a:ea typeface="Arial Unicode MS" pitchFamily="34" charset="-122"/>
                <a:cs typeface="Arial Unicode MS" pitchFamily="34" charset="-122"/>
              </a:rPr>
              <a:t>Paragraph 5 &amp; 6</a:t>
            </a:r>
          </a:p>
          <a:p>
            <a:pPr>
              <a:buNone/>
            </a:pPr>
            <a:r>
              <a:rPr lang="en-US" altLang="zh-CN" sz="2800" dirty="0" smtClean="0">
                <a:latin typeface="Arial Unicode MS" pitchFamily="34" charset="-122"/>
                <a:ea typeface="Arial Unicode MS" pitchFamily="34" charset="-122"/>
                <a:cs typeface="Arial Unicode MS" pitchFamily="34" charset="-122"/>
              </a:rPr>
              <a:t>entail------involve as a necessary or inevitable part or consequence</a:t>
            </a:r>
          </a:p>
          <a:p>
            <a:pPr>
              <a:buNone/>
            </a:pPr>
            <a:r>
              <a:rPr lang="en-US" altLang="zh-CN" sz="2800" dirty="0" smtClean="0">
                <a:latin typeface="Arial Unicode MS" pitchFamily="34" charset="-122"/>
                <a:ea typeface="Arial Unicode MS" pitchFamily="34" charset="-122"/>
                <a:cs typeface="Arial Unicode MS" pitchFamily="34" charset="-122"/>
              </a:rPr>
              <a:t>e.g. He believes that part of the adjustment will entail further selling in U.S. Treasury as foreign central banks curtail their buying and global investors, wary of the weakening dollar, shift assets </a:t>
            </a:r>
            <a:r>
              <a:rPr lang="en-US" altLang="zh-CN" sz="2800" dirty="0" smtClean="0">
                <a:latin typeface="Arial Unicode MS" pitchFamily="34" charset="-122"/>
                <a:ea typeface="Arial Unicode MS" pitchFamily="34" charset="-122"/>
                <a:cs typeface="Arial Unicode MS" pitchFamily="34" charset="-122"/>
              </a:rPr>
              <a:t>elsewhere.</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他认为部分调整会不可避免导致对美国国债的进一步抛售。这是因为他国央行会减少对美国国债的购买，全球投资者意识到美元正在走向疲软，会转向别处投资。</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dirty="0" smtClean="0"/>
              <a:t>  </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a:t>
            </a:r>
            <a:r>
              <a:rPr lang="en-US" altLang="zh-CN" b="1" dirty="0" smtClean="0">
                <a:latin typeface="Arial Unicode MS" pitchFamily="34" charset="-122"/>
                <a:ea typeface="Arial Unicode MS" pitchFamily="34" charset="-122"/>
                <a:cs typeface="Arial Unicode MS" pitchFamily="34" charset="-122"/>
              </a:rPr>
              <a:t> 7</a:t>
            </a:r>
          </a:p>
          <a:p>
            <a:pPr>
              <a:buNone/>
            </a:pPr>
            <a:r>
              <a:rPr lang="en-US" altLang="zh-CN" sz="2800" dirty="0" smtClean="0">
                <a:latin typeface="Arial Unicode MS" pitchFamily="34" charset="-122"/>
                <a:ea typeface="Arial Unicode MS" pitchFamily="34" charset="-122"/>
                <a:cs typeface="Arial Unicode MS" pitchFamily="34" charset="-122"/>
              </a:rPr>
              <a:t>arise from------result from</a:t>
            </a:r>
          </a:p>
          <a:p>
            <a:pPr>
              <a:buNone/>
            </a:pPr>
            <a:r>
              <a:rPr lang="en-US" altLang="zh-CN" sz="2800" dirty="0" smtClean="0">
                <a:latin typeface="Arial Unicode MS" pitchFamily="34" charset="-122"/>
                <a:ea typeface="Arial Unicode MS" pitchFamily="34" charset="-122"/>
                <a:cs typeface="Arial Unicode MS" pitchFamily="34" charset="-122"/>
              </a:rPr>
              <a:t>e.g. Concentration risks in credit portfolios arise from an unequal distribution of loans to</a:t>
            </a:r>
          </a:p>
          <a:p>
            <a:pPr>
              <a:buNone/>
            </a:pPr>
            <a:r>
              <a:rPr lang="en-US" altLang="zh-CN" sz="2800" dirty="0" smtClean="0">
                <a:latin typeface="Arial Unicode MS" pitchFamily="34" charset="-122"/>
                <a:ea typeface="Arial Unicode MS" pitchFamily="34" charset="-122"/>
                <a:cs typeface="Arial Unicode MS" pitchFamily="34" charset="-122"/>
              </a:rPr>
              <a:t>    single borrowers (name concentration) or industrial or regional sectors (sector</a:t>
            </a:r>
          </a:p>
          <a:p>
            <a:pPr>
              <a:buNone/>
            </a:pPr>
            <a:r>
              <a:rPr lang="en-US" altLang="zh-CN" sz="2800" dirty="0" smtClean="0">
                <a:latin typeface="Arial Unicode MS" pitchFamily="34" charset="-122"/>
                <a:ea typeface="Arial Unicode MS" pitchFamily="34" charset="-122"/>
                <a:cs typeface="Arial Unicode MS" pitchFamily="34" charset="-122"/>
              </a:rPr>
              <a:t>   or country concentration).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信贷组合中资产集中风险的产生是由于贷款集中于某一借贷者或是分布于某一行业和区域。</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8 &amp; 9</a:t>
            </a:r>
          </a:p>
          <a:p>
            <a:pPr>
              <a:buNone/>
            </a:pPr>
            <a:r>
              <a:rPr lang="en-US" altLang="zh-CN" sz="2800" dirty="0" smtClean="0">
                <a:latin typeface="Arial Unicode MS" pitchFamily="34" charset="-122"/>
                <a:ea typeface="Arial Unicode MS" pitchFamily="34" charset="-122"/>
                <a:cs typeface="Arial Unicode MS" pitchFamily="34" charset="-122"/>
              </a:rPr>
              <a:t>inherent -------existing in </a:t>
            </a:r>
            <a:r>
              <a:rPr lang="en-US" altLang="zh-CN" sz="2800" dirty="0" err="1" smtClean="0">
                <a:latin typeface="Arial Unicode MS" pitchFamily="34" charset="-122"/>
                <a:ea typeface="Arial Unicode MS" pitchFamily="34" charset="-122"/>
                <a:cs typeface="Arial Unicode MS" pitchFamily="34" charset="-122"/>
              </a:rPr>
              <a:t>sth</a:t>
            </a:r>
            <a:r>
              <a:rPr lang="en-US" altLang="zh-CN" sz="2800" dirty="0" smtClean="0">
                <a:latin typeface="Arial Unicode MS" pitchFamily="34" charset="-122"/>
                <a:ea typeface="Arial Unicode MS" pitchFamily="34" charset="-122"/>
                <a:cs typeface="Arial Unicode MS" pitchFamily="34" charset="-122"/>
              </a:rPr>
              <a:t>. as a permanent, essential or characteristic attribute</a:t>
            </a:r>
          </a:p>
          <a:p>
            <a:pPr>
              <a:buNone/>
            </a:pPr>
            <a:r>
              <a:rPr lang="en-US" altLang="zh-CN" sz="2800" dirty="0" smtClean="0">
                <a:latin typeface="Arial Unicode MS" pitchFamily="34" charset="-122"/>
                <a:ea typeface="Arial Unicode MS" pitchFamily="34" charset="-122"/>
                <a:cs typeface="Arial Unicode MS" pitchFamily="34" charset="-122"/>
              </a:rPr>
              <a:t>   Although default events occur very seldom, credit risk is, by definition, inherent in any payment obligation.</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尽管违约事件鲜有发生，信贷风险，就其定义而言，是任何支付义务所固有的。</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251520" y="908720"/>
            <a:ext cx="7772400" cy="547260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10</a:t>
            </a:r>
          </a:p>
          <a:p>
            <a:pPr>
              <a:buNone/>
            </a:pPr>
            <a:r>
              <a:rPr lang="en-US" altLang="zh-CN"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be exposed to------cause to experience</a:t>
            </a:r>
          </a:p>
          <a:p>
            <a:pPr>
              <a:buNone/>
            </a:pPr>
            <a:r>
              <a:rPr lang="en-US" altLang="zh-CN" sz="2800" dirty="0" smtClean="0">
                <a:latin typeface="Arial Unicode MS" pitchFamily="34" charset="-122"/>
                <a:ea typeface="Arial Unicode MS" pitchFamily="34" charset="-122"/>
                <a:cs typeface="Arial Unicode MS" pitchFamily="34" charset="-122"/>
              </a:rPr>
              <a:t>e.g. Therefore, it will be exposed to financial risks due to unfavorable changes in USD/EUR exchange rate when bringing the project to completion.</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因此，在完成项目之前，由于美元兑欧元汇率的不利变化，可能会遭遇金融风险。</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548680"/>
            <a:ext cx="7772400" cy="5976664"/>
          </a:xfrm>
        </p:spPr>
        <p:txBody>
          <a:bodyPr>
            <a:normAutofit lnSpcReduction="10000"/>
          </a:bodyPr>
          <a:lstStyle/>
          <a:p>
            <a:pPr>
              <a:buNone/>
            </a:pPr>
            <a:r>
              <a:rPr lang="en-US" altLang="zh-CN" sz="2800" b="1" dirty="0" smtClean="0">
                <a:latin typeface="Arial Unicode MS" pitchFamily="34" charset="-122"/>
                <a:ea typeface="Arial Unicode MS" pitchFamily="34" charset="-122"/>
                <a:cs typeface="Arial Unicode MS" pitchFamily="34" charset="-122"/>
              </a:rPr>
              <a:t>Paragraph 11</a:t>
            </a:r>
            <a:r>
              <a:rPr lang="en-US" altLang="zh-CN" sz="2800" dirty="0" smtClean="0">
                <a:latin typeface="Arial Unicode MS" pitchFamily="34" charset="-122"/>
                <a:ea typeface="Arial Unicode MS" pitchFamily="34" charset="-122"/>
                <a:cs typeface="Arial Unicode MS" pitchFamily="34" charset="-122"/>
              </a:rPr>
              <a:t> </a:t>
            </a:r>
          </a:p>
          <a:p>
            <a:pPr>
              <a:buNone/>
            </a:pPr>
            <a:r>
              <a:rPr lang="en-US" altLang="zh-CN" sz="2800" dirty="0" smtClean="0">
                <a:latin typeface="Arial Unicode MS" pitchFamily="34" charset="-122"/>
                <a:ea typeface="Arial Unicode MS" pitchFamily="34" charset="-122"/>
                <a:cs typeface="Arial Unicode MS" pitchFamily="34" charset="-122"/>
              </a:rPr>
              <a:t>   Although such risk is a normal part of banking, excessive interest rate risk can pose a significant threat to a bank’s earnings and capital base. Managing this risk is of growing importance in sophisticated financial markets where customers actively manage their interest rate exposure.</a:t>
            </a:r>
          </a:p>
          <a:p>
            <a:pPr>
              <a:buNone/>
            </a:pPr>
            <a:r>
              <a:rPr lang="zh-CN" altLang="en-US" sz="2800" dirty="0" smtClean="0">
                <a:latin typeface="Arial Unicode MS" pitchFamily="34" charset="-122"/>
                <a:ea typeface="Arial Unicode MS" pitchFamily="34" charset="-122"/>
                <a:cs typeface="Arial Unicode MS" pitchFamily="34" charset="-122"/>
              </a:rPr>
              <a:t>   虽然利率风险是银行业务的一个正常部分，过度的利率风险会对银行的收益和资本金构成巨大威胁。利率风险管理在这样一个客户能积极管理他们可能遇到的利率风险的成熟的金融市场中就显得越来越重要。</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b="1" dirty="0" smtClean="0">
                <a:latin typeface="Arial Unicode MS" pitchFamily="34" charset="-122"/>
                <a:ea typeface="Arial Unicode MS" pitchFamily="34" charset="-122"/>
                <a:cs typeface="Arial Unicode MS" pitchFamily="34" charset="-122"/>
              </a:rPr>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12</a:t>
            </a:r>
          </a:p>
          <a:p>
            <a:pPr>
              <a:buNone/>
            </a:pPr>
            <a:r>
              <a:rPr lang="en-US" altLang="zh-CN" sz="2800" dirty="0" smtClean="0">
                <a:latin typeface="Arial Unicode MS" pitchFamily="34" charset="-122"/>
                <a:ea typeface="Arial Unicode MS" pitchFamily="34" charset="-122"/>
                <a:cs typeface="Arial Unicode MS" pitchFamily="34" charset="-122"/>
              </a:rPr>
              <a:t>   Liquidity risk arises from the inability of a bank to accommodate decreases in liabilities or to fund increases in assets. </a:t>
            </a:r>
          </a:p>
          <a:p>
            <a:pPr>
              <a:buNone/>
            </a:pPr>
            <a:r>
              <a:rPr lang="zh-CN" altLang="en-US" sz="2800" dirty="0" smtClean="0">
                <a:latin typeface="Arial Unicode MS" pitchFamily="34" charset="-122"/>
                <a:ea typeface="Arial Unicode MS" pitchFamily="34" charset="-122"/>
                <a:cs typeface="Arial Unicode MS" pitchFamily="34" charset="-122"/>
              </a:rPr>
              <a:t>   流动性风险主要产生于银行无法应对因负债下降或资产增加而导致的流动性困难。</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a:t>
            </a:r>
            <a:r>
              <a:rPr lang="en-US" altLang="zh-CN" sz="2800" dirty="0" smtClean="0">
                <a:latin typeface="Arial Unicode MS" pitchFamily="34" charset="-122"/>
                <a:ea typeface="Arial Unicode MS" pitchFamily="34" charset="-122"/>
                <a:cs typeface="Arial Unicode MS" pitchFamily="34" charset="-122"/>
              </a:rPr>
              <a:t> 13</a:t>
            </a:r>
          </a:p>
          <a:p>
            <a:pPr>
              <a:buNone/>
            </a:pPr>
            <a:r>
              <a:rPr lang="en-US" altLang="zh-CN" sz="2800" dirty="0" smtClean="0">
                <a:latin typeface="Arial Unicode MS" pitchFamily="34" charset="-122"/>
                <a:ea typeface="Arial Unicode MS" pitchFamily="34" charset="-122"/>
                <a:cs typeface="Arial Unicode MS" pitchFamily="34" charset="-122"/>
              </a:rPr>
              <a:t>   Such breakdowns can lead to financial losses through error, fraud, or failure to perform in a timely manner or cause the interests of the bank to be compromised in some other way, for example, by its dealers, lending officers or other staff exceeding their authority or conducting business in an unethical or risky manner. </a:t>
            </a: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sz="2800" dirty="0" smtClean="0">
                <a:latin typeface="Arial Unicode MS" pitchFamily="34" charset="-122"/>
                <a:ea typeface="Arial Unicode MS" pitchFamily="34" charset="-122"/>
                <a:cs typeface="Arial Unicode MS" pitchFamily="34" charset="-122"/>
              </a:rPr>
              <a:t>   这样的内部经营失控会使银行蒙受经济损失。这种损失是因为出错、欺诈或是不能及时完成工作，或是因为诸如银行交易员、信贷员或是其他员工越权操作或是经营缺乏职业道德或是冒险经营而导致银行的利益</a:t>
            </a:r>
            <a:r>
              <a:rPr lang="zh-CN" altLang="en-US" sz="2800" dirty="0" smtClean="0">
                <a:latin typeface="Arial Unicode MS" pitchFamily="34" charset="-122"/>
                <a:ea typeface="Arial Unicode MS" pitchFamily="34" charset="-122"/>
                <a:cs typeface="Arial Unicode MS" pitchFamily="34" charset="-122"/>
              </a:rPr>
              <a:t>受损。</a:t>
            </a:r>
            <a:endParaRPr lang="zh-CN" altLang="en-US" sz="28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normAutofit lnSpcReduction="10000"/>
          </a:bodyPr>
          <a:lstStyle/>
          <a:p>
            <a:pPr>
              <a:buNone/>
            </a:pPr>
            <a:r>
              <a:rPr lang="en-US" altLang="zh-CN" sz="2800" b="1" dirty="0" smtClean="0">
                <a:latin typeface="Arial Unicode MS" pitchFamily="34" charset="-122"/>
                <a:ea typeface="Arial Unicode MS" pitchFamily="34" charset="-122"/>
                <a:cs typeface="Arial Unicode MS" pitchFamily="34" charset="-122"/>
              </a:rPr>
              <a:t>Paragraph 14</a:t>
            </a:r>
          </a:p>
          <a:p>
            <a:pPr>
              <a:buNone/>
            </a:pPr>
            <a:r>
              <a:rPr lang="en-US" altLang="zh-CN" sz="2800" dirty="0" smtClean="0">
                <a:latin typeface="Arial Unicode MS" pitchFamily="34" charset="-122"/>
                <a:ea typeface="Arial Unicode MS" pitchFamily="34" charset="-122"/>
                <a:cs typeface="Arial Unicode MS" pitchFamily="34" charset="-122"/>
              </a:rPr>
              <a:t>be subject to------ be bound by; be prone to; conditional upon</a:t>
            </a:r>
          </a:p>
          <a:p>
            <a:pPr>
              <a:buNone/>
            </a:pPr>
            <a:r>
              <a:rPr lang="en-US" altLang="zh-CN" sz="2800" dirty="0" smtClean="0">
                <a:latin typeface="Arial Unicode MS" pitchFamily="34" charset="-122"/>
                <a:ea typeface="Arial Unicode MS" pitchFamily="34" charset="-122"/>
                <a:cs typeface="Arial Unicode MS" pitchFamily="34" charset="-122"/>
              </a:rPr>
              <a:t>e.g. A significant aspect of such international transactions is that all transactions are directly subject to the rules, institutional arrangements, official policy governing foreign transactions in the respective domestic markets.</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这种国际</a:t>
            </a:r>
            <a:r>
              <a:rPr lang="zh-CN" altLang="en-US" sz="2800" dirty="0" smtClean="0">
                <a:latin typeface="Arial Unicode MS" pitchFamily="34" charset="-122"/>
                <a:ea typeface="Arial Unicode MS" pitchFamily="34" charset="-122"/>
                <a:cs typeface="Arial Unicode MS" pitchFamily="34" charset="-122"/>
              </a:rPr>
              <a:t>交易的一</a:t>
            </a:r>
            <a:r>
              <a:rPr lang="zh-CN" altLang="en-US" sz="2800" dirty="0" smtClean="0">
                <a:latin typeface="Arial Unicode MS" pitchFamily="34" charset="-122"/>
                <a:ea typeface="Arial Unicode MS" pitchFamily="34" charset="-122"/>
                <a:cs typeface="Arial Unicode MS" pitchFamily="34" charset="-122"/>
              </a:rPr>
              <a:t>个</a:t>
            </a:r>
            <a:r>
              <a:rPr lang="zh-CN" altLang="en-US" sz="2800" dirty="0" smtClean="0">
                <a:latin typeface="Arial Unicode MS" pitchFamily="34" charset="-122"/>
                <a:ea typeface="Arial Unicode MS" pitchFamily="34" charset="-122"/>
                <a:cs typeface="Arial Unicode MS" pitchFamily="34" charset="-122"/>
              </a:rPr>
              <a:t>重要方面</a:t>
            </a:r>
            <a:r>
              <a:rPr lang="zh-CN" altLang="en-US" sz="2800" dirty="0" smtClean="0">
                <a:latin typeface="Arial Unicode MS" pitchFamily="34" charset="-122"/>
                <a:ea typeface="Arial Unicode MS" pitchFamily="34" charset="-122"/>
                <a:cs typeface="Arial Unicode MS" pitchFamily="34" charset="-122"/>
              </a:rPr>
              <a:t>是所有交易均直接受各自国内市场的规章、机构协议以及有关国外交易的官方政策的制约。</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Arial Unicode MS" pitchFamily="34" charset="-122"/>
                <a:ea typeface="Arial Unicode MS" pitchFamily="34" charset="-122"/>
                <a:cs typeface="Arial Unicode MS" pitchFamily="34" charset="-122"/>
              </a:rPr>
              <a:t>Skimming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844824"/>
            <a:ext cx="7772400" cy="4251176"/>
          </a:xfrm>
        </p:spPr>
        <p:txBody>
          <a:bodyPr/>
          <a:lstStyle/>
          <a:p>
            <a:pPr marL="514350" indent="-514350">
              <a:buFontTx/>
              <a:buAutoNum type="arabicPeriod"/>
            </a:pPr>
            <a:r>
              <a:rPr lang="en-US" altLang="zh-CN" sz="2800" dirty="0" smtClean="0">
                <a:latin typeface="Arial Unicode MS" pitchFamily="34" charset="-122"/>
                <a:ea typeface="Arial Unicode MS" pitchFamily="34" charset="-122"/>
                <a:cs typeface="Arial Unicode MS" pitchFamily="34" charset="-122"/>
              </a:rPr>
              <a:t>What kind of role do banks play in a market economy?</a:t>
            </a:r>
            <a:endParaRPr lang="zh-CN" altLang="zh-CN" sz="2800" dirty="0" smtClean="0">
              <a:latin typeface="Arial Unicode MS" pitchFamily="34" charset="-122"/>
              <a:ea typeface="Arial Unicode MS" pitchFamily="34" charset="-122"/>
              <a:cs typeface="Arial Unicode MS" pitchFamily="34" charset="-122"/>
            </a:endParaRPr>
          </a:p>
          <a:p>
            <a:pPr marL="514350" indent="-514350">
              <a:buNone/>
            </a:pPr>
            <a:r>
              <a:rPr lang="en-US" altLang="zh-CN" sz="2800" dirty="0" smtClean="0">
                <a:latin typeface="Arial Unicode MS" pitchFamily="34" charset="-122"/>
                <a:ea typeface="Arial Unicode MS" pitchFamily="34" charset="-122"/>
                <a:cs typeface="Arial Unicode MS" pitchFamily="34" charset="-122"/>
              </a:rPr>
              <a:t>     Banks provide means of clearing and settling payments to facilitate trade as well as collect and hold savings/deposits of households, firms and governments and use this funding to make loans for investment purposes.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normAutofit fontScale="92500" lnSpcReduction="20000"/>
          </a:bodyPr>
          <a:lstStyle/>
          <a:p>
            <a:pPr>
              <a:buNone/>
            </a:pPr>
            <a:endParaRPr lang="en-US" altLang="zh-CN"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3000" dirty="0" smtClean="0">
                <a:latin typeface="Arial Unicode MS" pitchFamily="34" charset="-122"/>
                <a:ea typeface="Arial Unicode MS" pitchFamily="34" charset="-122"/>
                <a:cs typeface="Arial Unicode MS" pitchFamily="34" charset="-122"/>
              </a:rPr>
              <a:t>All</a:t>
            </a:r>
            <a:r>
              <a:rPr lang="zh-CN" altLang="en-US" sz="3000" dirty="0" smtClean="0">
                <a:latin typeface="Arial Unicode MS" pitchFamily="34" charset="-122"/>
                <a:ea typeface="Arial Unicode MS" pitchFamily="34" charset="-122"/>
                <a:cs typeface="Arial Unicode MS" pitchFamily="34" charset="-122"/>
              </a:rPr>
              <a:t> </a:t>
            </a:r>
            <a:r>
              <a:rPr lang="en-US" altLang="zh-CN" sz="3000" dirty="0" smtClean="0">
                <a:latin typeface="Arial Unicode MS" pitchFamily="34" charset="-122"/>
                <a:ea typeface="Arial Unicode MS" pitchFamily="34" charset="-122"/>
                <a:cs typeface="Arial Unicode MS" pitchFamily="34" charset="-122"/>
              </a:rPr>
              <a:t>foreigner are subject to the laws of People’s Republic of China.</a:t>
            </a:r>
          </a:p>
          <a:p>
            <a:pPr>
              <a:buNone/>
            </a:pPr>
            <a:r>
              <a:rPr lang="en-US" altLang="zh-CN" sz="3000" dirty="0" smtClean="0">
                <a:latin typeface="Arial Unicode MS" pitchFamily="34" charset="-122"/>
                <a:ea typeface="Arial Unicode MS" pitchFamily="34" charset="-122"/>
                <a:cs typeface="Arial Unicode MS" pitchFamily="34" charset="-122"/>
              </a:rPr>
              <a:t>   </a:t>
            </a:r>
            <a:r>
              <a:rPr lang="zh-CN" altLang="en-US" sz="3000" dirty="0" smtClean="0">
                <a:latin typeface="Arial Unicode MS" pitchFamily="34" charset="-122"/>
                <a:ea typeface="Arial Unicode MS" pitchFamily="34" charset="-122"/>
                <a:cs typeface="Arial Unicode MS" pitchFamily="34" charset="-122"/>
              </a:rPr>
              <a:t>所有的外国人都要遵守中华人民共和国的法律。</a:t>
            </a:r>
            <a:endParaRPr lang="en-US" altLang="zh-CN" sz="3000" dirty="0" smtClean="0">
              <a:latin typeface="Arial Unicode MS" pitchFamily="34" charset="-122"/>
              <a:ea typeface="Arial Unicode MS" pitchFamily="34" charset="-122"/>
              <a:cs typeface="Arial Unicode MS" pitchFamily="34" charset="-122"/>
            </a:endParaRPr>
          </a:p>
          <a:p>
            <a:pPr>
              <a:buNone/>
            </a:pPr>
            <a:r>
              <a:rPr lang="en-US" altLang="zh-CN" sz="3000" dirty="0" smtClean="0">
                <a:latin typeface="Arial Unicode MS" pitchFamily="34" charset="-122"/>
                <a:ea typeface="Arial Unicode MS" pitchFamily="34" charset="-122"/>
                <a:cs typeface="Arial Unicode MS" pitchFamily="34" charset="-122"/>
              </a:rPr>
              <a:t>   He is subject to bouts of maniac depression.</a:t>
            </a:r>
          </a:p>
          <a:p>
            <a:pPr>
              <a:buNone/>
            </a:pPr>
            <a:r>
              <a:rPr lang="zh-CN" altLang="en-US" sz="3000" dirty="0" smtClean="0">
                <a:latin typeface="Arial Unicode MS" pitchFamily="34" charset="-122"/>
                <a:ea typeface="Arial Unicode MS" pitchFamily="34" charset="-122"/>
                <a:cs typeface="Arial Unicode MS" pitchFamily="34" charset="-122"/>
              </a:rPr>
              <a:t>   他的狂躁忧郁症时常发作。</a:t>
            </a:r>
            <a:endParaRPr lang="en-US" altLang="zh-CN" sz="3000" dirty="0" smtClean="0">
              <a:latin typeface="Arial Unicode MS" pitchFamily="34" charset="-122"/>
              <a:ea typeface="Arial Unicode MS" pitchFamily="34" charset="-122"/>
              <a:cs typeface="Arial Unicode MS" pitchFamily="34" charset="-122"/>
            </a:endParaRPr>
          </a:p>
          <a:p>
            <a:pPr>
              <a:buNone/>
            </a:pPr>
            <a:r>
              <a:rPr lang="en-US" altLang="zh-CN" sz="3000" dirty="0" smtClean="0">
                <a:latin typeface="Arial Unicode MS" pitchFamily="34" charset="-122"/>
                <a:ea typeface="Arial Unicode MS" pitchFamily="34" charset="-122"/>
                <a:cs typeface="Arial Unicode MS" pitchFamily="34" charset="-122"/>
              </a:rPr>
              <a:t>   The proposed merger is subject to the approval of the board of directors.</a:t>
            </a:r>
          </a:p>
          <a:p>
            <a:pPr>
              <a:buNone/>
            </a:pPr>
            <a:r>
              <a:rPr lang="zh-CN" altLang="en-US" sz="3000" dirty="0" smtClean="0">
                <a:latin typeface="Arial Unicode MS" pitchFamily="34" charset="-122"/>
                <a:ea typeface="Arial Unicode MS" pitchFamily="34" charset="-122"/>
                <a:cs typeface="Arial Unicode MS" pitchFamily="34" charset="-122"/>
              </a:rPr>
              <a:t>    拟议中的合并要经董事会批准。</a:t>
            </a:r>
            <a:endParaRPr lang="en-US" altLang="zh-CN" sz="3000" dirty="0" smtClean="0">
              <a:latin typeface="Arial Unicode MS" pitchFamily="34" charset="-122"/>
              <a:ea typeface="Arial Unicode MS" pitchFamily="34" charset="-122"/>
              <a:cs typeface="Arial Unicode MS" pitchFamily="34" charset="-122"/>
            </a:endParaRPr>
          </a:p>
          <a:p>
            <a:pPr>
              <a:buNone/>
            </a:pPr>
            <a:endParaRPr lang="zh-CN" altLang="en-US" sz="2800" dirty="0" smtClean="0"/>
          </a:p>
          <a:p>
            <a:pPr>
              <a:buNone/>
            </a:pP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be susceptible to-------be prone to, be vulnerable to</a:t>
            </a:r>
          </a:p>
          <a:p>
            <a:pPr>
              <a:buNone/>
            </a:pPr>
            <a:r>
              <a:rPr lang="en-US" altLang="zh-CN" sz="2800" dirty="0" smtClean="0">
                <a:latin typeface="Arial Unicode MS" pitchFamily="34" charset="-122"/>
                <a:ea typeface="Arial Unicode MS" pitchFamily="34" charset="-122"/>
                <a:cs typeface="Arial Unicode MS" pitchFamily="34" charset="-122"/>
              </a:rPr>
              <a:t>e.g. A vague law is susceptible to different interpretations.</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模糊的法律可能会产生不同的解释。</a:t>
            </a:r>
            <a:r>
              <a:rPr lang="en-US" altLang="zh-CN" sz="2800" dirty="0" smtClean="0">
                <a:latin typeface="Arial Unicode MS" pitchFamily="34" charset="-122"/>
                <a:ea typeface="Arial Unicode MS" pitchFamily="34" charset="-122"/>
                <a:cs typeface="Arial Unicode MS" pitchFamily="34" charset="-122"/>
              </a:rPr>
              <a:t> </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Everyone is susceptible to advertising, even those who believe they aren’t. </a:t>
            </a:r>
          </a:p>
          <a:p>
            <a:pPr>
              <a:buNone/>
            </a:pPr>
            <a:r>
              <a:rPr lang="zh-CN" altLang="en-US" sz="2800" dirty="0" smtClean="0">
                <a:latin typeface="Arial Unicode MS" pitchFamily="34" charset="-122"/>
                <a:ea typeface="Arial Unicode MS" pitchFamily="34" charset="-122"/>
                <a:cs typeface="Arial Unicode MS" pitchFamily="34" charset="-122"/>
              </a:rPr>
              <a:t>   我们每个人容易受广告的影响，甚至是那些自认为不会的人也是如此。</a:t>
            </a: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15</a:t>
            </a:r>
          </a:p>
          <a:p>
            <a:pPr>
              <a:buNone/>
            </a:pPr>
            <a:r>
              <a:rPr lang="en-US" altLang="zh-CN" sz="2800" dirty="0" smtClean="0">
                <a:latin typeface="Arial Unicode MS" pitchFamily="34" charset="-122"/>
                <a:ea typeface="Arial Unicode MS" pitchFamily="34" charset="-122"/>
                <a:cs typeface="Arial Unicode MS" pitchFamily="34" charset="-122"/>
              </a:rPr>
              <a:t>comply with------conform to</a:t>
            </a:r>
          </a:p>
          <a:p>
            <a:pPr>
              <a:buNone/>
            </a:pPr>
            <a:r>
              <a:rPr lang="en-US" altLang="zh-CN" sz="2800" dirty="0" smtClean="0">
                <a:latin typeface="Arial Unicode MS" pitchFamily="34" charset="-122"/>
                <a:ea typeface="Arial Unicode MS" pitchFamily="34" charset="-122"/>
                <a:cs typeface="Arial Unicode MS" pitchFamily="34" charset="-122"/>
              </a:rPr>
              <a:t>e.g. Mutual funds must comply with a strict set of rules that are monitored by the Securities and Exchange Commission.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共同基金必须遵守由证券交易委员会监控的一套严格的规章制度。</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p>
          <a:p>
            <a:pPr>
              <a:buNone/>
            </a:pPr>
            <a:endParaRPr lang="en-US" altLang="zh-CN" dirty="0" smtClean="0"/>
          </a:p>
          <a:p>
            <a:pPr>
              <a:buNone/>
            </a:pP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16</a:t>
            </a:r>
            <a:endParaRPr lang="en-US" altLang="zh-CN" sz="2800" b="1" dirty="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Whereas the Core Principles were originally developed for internationally active banks, they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have become the benchmark for assessing the effectiveness of supervision by international financial institutions.</a:t>
            </a:r>
          </a:p>
          <a:p>
            <a:pPr>
              <a:buNone/>
            </a:pPr>
            <a:r>
              <a:rPr lang="zh-CN" altLang="en-US" sz="2800" dirty="0" smtClean="0">
                <a:latin typeface="Arial Unicode MS" pitchFamily="34" charset="-122"/>
                <a:ea typeface="Arial Unicode MS" pitchFamily="34" charset="-122"/>
                <a:cs typeface="Arial Unicode MS" pitchFamily="34" charset="-122"/>
              </a:rPr>
              <a:t>   虽然核心原则起初是为那些积极开展国际业务的银行制定的， 如今，它们已成为评估国际金融机构监管有效性的基准。</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395536" y="953344"/>
            <a:ext cx="7447856" cy="5904656"/>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17</a:t>
            </a:r>
          </a:p>
          <a:p>
            <a:pPr>
              <a:buNone/>
            </a:pPr>
            <a:r>
              <a:rPr lang="en-US" altLang="zh-CN" sz="2800" dirty="0" smtClean="0">
                <a:latin typeface="Arial Unicode MS" pitchFamily="34" charset="-122"/>
                <a:ea typeface="Arial Unicode MS" pitchFamily="34" charset="-122"/>
                <a:cs typeface="Arial Unicode MS" pitchFamily="34" charset="-122"/>
              </a:rPr>
              <a:t>comprise------consist of </a:t>
            </a:r>
          </a:p>
          <a:p>
            <a:pPr>
              <a:buNone/>
            </a:pPr>
            <a:r>
              <a:rPr lang="en-US" altLang="zh-CN" sz="2800" dirty="0" smtClean="0">
                <a:latin typeface="Arial Unicode MS" pitchFamily="34" charset="-122"/>
                <a:ea typeface="Arial Unicode MS" pitchFamily="34" charset="-122"/>
                <a:cs typeface="Arial Unicode MS" pitchFamily="34" charset="-122"/>
              </a:rPr>
              <a:t>e.g. When imports comprise raw materials for the manufacture of exports goods, it may not be wise to restrict such imports.</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当进口的货物是用于生产出口货物的原材料时，再限制这样货物的进口则可能是不明智的。</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0" y="764704"/>
            <a:ext cx="7884368" cy="5661248"/>
          </a:xfrm>
        </p:spPr>
        <p:txBody>
          <a:bodyPr>
            <a:normAutofit lnSpcReduction="10000"/>
          </a:bodyPr>
          <a:lstStyle/>
          <a:p>
            <a:pPr>
              <a:buNone/>
            </a:pPr>
            <a:r>
              <a:rPr lang="en-US" altLang="zh-CN" sz="2800" dirty="0" smtClean="0">
                <a:latin typeface="Arial Unicode MS" pitchFamily="34" charset="-122"/>
                <a:ea typeface="Arial Unicode MS" pitchFamily="34" charset="-122"/>
                <a:cs typeface="Arial Unicode MS" pitchFamily="34" charset="-122"/>
              </a:rPr>
              <a:t>address------think about and begin to deal with; speak to in a formal way; say or write remarks or a protest to</a:t>
            </a:r>
          </a:p>
          <a:p>
            <a:pPr>
              <a:buNone/>
            </a:pPr>
            <a:r>
              <a:rPr lang="en-US" altLang="zh-CN" sz="2800" dirty="0" smtClean="0">
                <a:latin typeface="Arial Unicode MS" pitchFamily="34" charset="-122"/>
                <a:ea typeface="Arial Unicode MS" pitchFamily="34" charset="-122"/>
                <a:cs typeface="Arial Unicode MS" pitchFamily="34" charset="-122"/>
              </a:rPr>
              <a:t>e.g. The financial crisis of 2008 and 2009 will leave a lasting imprint on the theory and practice of central banking.</a:t>
            </a:r>
            <a:r>
              <a:rPr lang="en-US" altLang="zh-CN" sz="2800" u="sng"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With respect to monetary policy, the basic principles of flexible inflation targeting--the commitment to a medium-term inflation objective, the flexibility to address</a:t>
            </a:r>
            <a:r>
              <a:rPr lang="en-US" altLang="zh-CN" sz="2800" u="sng"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deviations from full employment, and an emphasis on communication and transparency--seem destined to survive. </a:t>
            </a:r>
          </a:p>
          <a:p>
            <a:pPr>
              <a:buNone/>
            </a:pPr>
            <a:r>
              <a:rPr lang="en-US" altLang="zh-CN" sz="2800" dirty="0" smtClean="0">
                <a:latin typeface="Arial Unicode MS" pitchFamily="34" charset="-122"/>
                <a:ea typeface="Arial Unicode MS" pitchFamily="34" charset="-122"/>
                <a:cs typeface="Arial Unicode MS" pitchFamily="34" charset="-122"/>
              </a:rPr>
              <a:t>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400600"/>
          </a:xfrm>
        </p:spPr>
        <p:txBody>
          <a:bodyPr>
            <a:normAutofit lnSpcReduction="10000"/>
          </a:bodyPr>
          <a:lstStyle/>
          <a:p>
            <a:pPr>
              <a:buNone/>
            </a:pPr>
            <a:r>
              <a:rPr lang="en-US" altLang="zh-CN" dirty="0" smtClean="0">
                <a:latin typeface="Arial Unicode MS" pitchFamily="34" charset="-122"/>
                <a:ea typeface="Arial Unicode MS" pitchFamily="34" charset="-122"/>
                <a:cs typeface="Arial Unicode MS" pitchFamily="34" charset="-122"/>
              </a:rPr>
              <a:t> </a:t>
            </a:r>
            <a:r>
              <a:rPr lang="zh-CN" altLang="en-US"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2008</a:t>
            </a:r>
            <a:r>
              <a:rPr lang="zh-CN" altLang="en-US" sz="2800" dirty="0" smtClean="0">
                <a:latin typeface="Arial Unicode MS" pitchFamily="34" charset="-122"/>
                <a:ea typeface="Arial Unicode MS" pitchFamily="34" charset="-122"/>
                <a:cs typeface="Arial Unicode MS" pitchFamily="34" charset="-122"/>
              </a:rPr>
              <a:t>至</a:t>
            </a:r>
            <a:r>
              <a:rPr lang="en-US" altLang="zh-CN" sz="2800" dirty="0" smtClean="0">
                <a:latin typeface="Arial Unicode MS" pitchFamily="34" charset="-122"/>
                <a:ea typeface="Arial Unicode MS" pitchFamily="34" charset="-122"/>
                <a:cs typeface="Arial Unicode MS" pitchFamily="34" charset="-122"/>
              </a:rPr>
              <a:t>2009</a:t>
            </a:r>
            <a:r>
              <a:rPr lang="zh-CN" altLang="en-US" sz="2800" dirty="0" smtClean="0">
                <a:latin typeface="Arial Unicode MS" pitchFamily="34" charset="-122"/>
                <a:ea typeface="Arial Unicode MS" pitchFamily="34" charset="-122"/>
                <a:cs typeface="Arial Unicode MS" pitchFamily="34" charset="-122"/>
              </a:rPr>
              <a:t>年的金融危机将对央行的理论和实践产生深远的影响。就货币政策而言，灵活通胀目标的基本原则，即致力于实现中期通胀目标，灵活处理偏离充分就业问题，强调沟通和信息公开透明，似乎注定会继续有效下去。</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For the most part of his 2012 State of the Union Address</a:t>
            </a:r>
            <a:r>
              <a:rPr lang="en-US" altLang="zh-CN" sz="2800" b="1"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Obama addressed the country as president rather than party leader. </a:t>
            </a:r>
            <a:r>
              <a:rPr lang="zh-CN" altLang="en-US" sz="2800" dirty="0" smtClean="0">
                <a:latin typeface="Arial Unicode MS" pitchFamily="34" charset="-122"/>
                <a:ea typeface="Arial Unicode MS" pitchFamily="34" charset="-122"/>
                <a:cs typeface="Arial Unicode MS" pitchFamily="34" charset="-122"/>
              </a:rPr>
              <a:t>在他</a:t>
            </a:r>
            <a:r>
              <a:rPr lang="en-US" altLang="zh-CN" sz="2800" dirty="0" smtClean="0">
                <a:latin typeface="Arial Unicode MS" pitchFamily="34" charset="-122"/>
                <a:ea typeface="Arial Unicode MS" pitchFamily="34" charset="-122"/>
                <a:cs typeface="Arial Unicode MS" pitchFamily="34" charset="-122"/>
              </a:rPr>
              <a:t>2012</a:t>
            </a:r>
            <a:r>
              <a:rPr lang="zh-CN" altLang="en-US" sz="2800" dirty="0" smtClean="0">
                <a:latin typeface="Arial Unicode MS" pitchFamily="34" charset="-122"/>
                <a:ea typeface="Arial Unicode MS" pitchFamily="34" charset="-122"/>
                <a:cs typeface="Arial Unicode MS" pitchFamily="34" charset="-122"/>
              </a:rPr>
              <a:t>年的国情咨文演讲中，奥巴马大部分时候是以总统的身份，而不是民主党领袖的身份在向全国人民发表演说。</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endParaRPr lang="zh-CN" altLang="en-US" sz="28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772400" cy="5043264"/>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You’ll have to address your complaints to the Trading Standards Board.</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你必须向贸易标准委员会提交你的投诉。</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18 and 19</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basic precondition for effective banking </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supervision is a clear definition of the </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responsibilities, authorities and objectives of </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each supervision agency, which should also</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be independent and legally protected. </a:t>
            </a:r>
          </a:p>
          <a:p>
            <a:pPr>
              <a:buNone/>
            </a:pPr>
            <a:r>
              <a:rPr lang="zh-CN" altLang="en-US" sz="2800" dirty="0" smtClean="0">
                <a:latin typeface="Arial Unicode MS" pitchFamily="34" charset="-122"/>
                <a:ea typeface="Arial Unicode MS" pitchFamily="34" charset="-122"/>
                <a:cs typeface="Arial Unicode MS" pitchFamily="34" charset="-122"/>
              </a:rPr>
              <a:t>  有效银行监管的基本前提是明确界定各监管机构的责任、权力和目标。监管机构也应独立并受到法律保护。</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a:p>
            <a:pPr>
              <a:buNone/>
            </a:pP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20 &amp; 21</a:t>
            </a:r>
          </a:p>
          <a:p>
            <a:pPr lvl="0">
              <a:buNone/>
            </a:pPr>
            <a:r>
              <a:rPr lang="en-US" altLang="zh-CN" sz="2800" dirty="0" smtClean="0">
                <a:latin typeface="Arial Unicode MS" pitchFamily="34" charset="-122"/>
                <a:ea typeface="Arial Unicode MS" pitchFamily="34" charset="-122"/>
                <a:cs typeface="Arial Unicode MS" pitchFamily="34" charset="-122"/>
              </a:rPr>
              <a:t>supplant-------replace</a:t>
            </a:r>
          </a:p>
          <a:p>
            <a:pPr lvl="0">
              <a:buNone/>
            </a:pPr>
            <a:r>
              <a:rPr lang="en-US" altLang="zh-CN" sz="2800" dirty="0" smtClean="0">
                <a:latin typeface="Arial Unicode MS" pitchFamily="34" charset="-122"/>
                <a:ea typeface="Arial Unicode MS" pitchFamily="34" charset="-122"/>
                <a:cs typeface="Arial Unicode MS" pitchFamily="34" charset="-122"/>
              </a:rPr>
              <a:t>e.g. Do you think that Asia will supplant Detroit as the global center  of the automobile </a:t>
            </a:r>
            <a:r>
              <a:rPr lang="en-US" altLang="zh-CN" sz="2800" dirty="0" smtClean="0">
                <a:latin typeface="Arial Unicode MS" pitchFamily="34" charset="-122"/>
                <a:ea typeface="Arial Unicode MS" pitchFamily="34" charset="-122"/>
                <a:cs typeface="Arial Unicode MS" pitchFamily="34" charset="-122"/>
              </a:rPr>
              <a:t>industry</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lvl="0">
              <a:buNone/>
            </a:pPr>
            <a:r>
              <a:rPr lang="zh-CN" altLang="en-US"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你</a:t>
            </a:r>
            <a:r>
              <a:rPr lang="zh-CN" altLang="en-US" sz="2800" dirty="0" smtClean="0">
                <a:latin typeface="Arial Unicode MS" pitchFamily="34" charset="-122"/>
                <a:ea typeface="Arial Unicode MS" pitchFamily="34" charset="-122"/>
                <a:cs typeface="Arial Unicode MS" pitchFamily="34" charset="-122"/>
              </a:rPr>
              <a:t>认为亚洲会取代底特律成为全球汽车工业中心吗？</a:t>
            </a:r>
            <a:endParaRPr lang="en-US" altLang="zh-CN"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2. What kind of risks are banks faced with?</a:t>
            </a:r>
          </a:p>
          <a:p>
            <a:pPr>
              <a:buNone/>
            </a:pPr>
            <a:r>
              <a:rPr lang="en-US" altLang="zh-CN" sz="2800" dirty="0" smtClean="0">
                <a:latin typeface="Arial Unicode MS" pitchFamily="34" charset="-122"/>
                <a:ea typeface="Arial Unicode MS" pitchFamily="34" charset="-122"/>
                <a:cs typeface="Arial Unicode MS" pitchFamily="34" charset="-122"/>
              </a:rPr>
              <a:t>    Banks are faced with credit risk, market risk, liquidity risk and operational risk, legal risk and reputation risk.</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3. What are the core principles of banking supervision?</a:t>
            </a:r>
          </a:p>
          <a:p>
            <a:pPr>
              <a:buNone/>
            </a:pPr>
            <a:r>
              <a:rPr lang="en-US" altLang="zh-CN" sz="2800" dirty="0" smtClean="0">
                <a:latin typeface="Arial Unicode MS" pitchFamily="34" charset="-122"/>
                <a:ea typeface="Arial Unicode MS" pitchFamily="34" charset="-122"/>
                <a:cs typeface="Arial Unicode MS" pitchFamily="34" charset="-122"/>
              </a:rPr>
              <a:t>  The core principles include: </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 Preconditions for effective banking supervision (Principle 1)</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 Licensing and structure (Principles 2 to 5)</a:t>
            </a:r>
            <a:endParaRPr lang="zh-CN" altLang="zh-CN" sz="2800" dirty="0" smtClean="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a:p>
        </p:txBody>
      </p:sp>
      <p:sp>
        <p:nvSpPr>
          <p:cNvPr id="3" name="内容占位符 2"/>
          <p:cNvSpPr>
            <a:spLocks noGrp="1"/>
          </p:cNvSpPr>
          <p:nvPr>
            <p:ph idx="1"/>
          </p:nvPr>
        </p:nvSpPr>
        <p:spPr>
          <a:xfrm>
            <a:off x="76200" y="1196752"/>
            <a:ext cx="7772400" cy="489924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impose------put in place; force to be accepted</a:t>
            </a:r>
          </a:p>
          <a:p>
            <a:pPr>
              <a:buNone/>
            </a:pPr>
            <a:r>
              <a:rPr lang="en-US" altLang="zh-CN" sz="2800" dirty="0" smtClean="0">
                <a:latin typeface="Arial Unicode MS" pitchFamily="34" charset="-122"/>
                <a:ea typeface="Arial Unicode MS" pitchFamily="34" charset="-122"/>
                <a:cs typeface="Arial Unicode MS" pitchFamily="34" charset="-122"/>
              </a:rPr>
              <a:t>e.g. In 1977, In Jamaica, IMF members met to legalize the provisional measures imposed by circumstances, in particular, the shift to flexible exchange rate. </a:t>
            </a:r>
          </a:p>
          <a:p>
            <a:pPr>
              <a:buNone/>
            </a:pPr>
            <a:r>
              <a:rPr lang="en-US" altLang="zh-CN" sz="2800" dirty="0" smtClean="0">
                <a:latin typeface="Arial Unicode MS" pitchFamily="34" charset="-122"/>
                <a:ea typeface="Arial Unicode MS" pitchFamily="34" charset="-122"/>
                <a:cs typeface="Arial Unicode MS" pitchFamily="34" charset="-122"/>
              </a:rPr>
              <a:t>  1977</a:t>
            </a:r>
            <a:r>
              <a:rPr lang="zh-CN" altLang="en-US" sz="2800" dirty="0" smtClean="0">
                <a:latin typeface="Arial Unicode MS" pitchFamily="34" charset="-122"/>
                <a:ea typeface="Arial Unicode MS" pitchFamily="34" charset="-122"/>
                <a:cs typeface="Arial Unicode MS" pitchFamily="34" charset="-122"/>
              </a:rPr>
              <a:t>年，国际货币基金组织成员国在牙买加开会，将为了应对各种情形，尤其是应对向浮动汇率制转变而采取的</a:t>
            </a:r>
            <a:r>
              <a:rPr lang="zh-CN" altLang="en-US" sz="2800" dirty="0" smtClean="0">
                <a:latin typeface="Arial Unicode MS" pitchFamily="34" charset="-122"/>
                <a:ea typeface="Arial Unicode MS" pitchFamily="34" charset="-122"/>
                <a:cs typeface="Arial Unicode MS" pitchFamily="34" charset="-122"/>
              </a:rPr>
              <a:t>临时措施给予</a:t>
            </a:r>
            <a:r>
              <a:rPr lang="zh-CN" altLang="en-US" sz="2800" dirty="0" smtClean="0">
                <a:latin typeface="Arial Unicode MS" pitchFamily="34" charset="-122"/>
                <a:ea typeface="Arial Unicode MS" pitchFamily="34" charset="-122"/>
                <a:cs typeface="Arial Unicode MS" pitchFamily="34" charset="-122"/>
              </a:rPr>
              <a:t>以合法化。</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76200" y="1340768"/>
            <a:ext cx="7772400" cy="4755232"/>
          </a:xfrm>
        </p:spPr>
        <p:txBody>
          <a:bodyPr/>
          <a:lstStyle/>
          <a:p>
            <a:pPr>
              <a:buNone/>
            </a:pPr>
            <a:r>
              <a:rPr lang="en-US" altLang="zh-CN" dirty="0" smtClean="0"/>
              <a:t> </a:t>
            </a:r>
            <a:r>
              <a:rPr lang="zh-CN" altLang="en-US" dirty="0" smtClean="0"/>
              <a:t> </a:t>
            </a:r>
            <a:r>
              <a:rPr lang="en-US" altLang="zh-CN" sz="2800" dirty="0" smtClean="0">
                <a:latin typeface="Arial Unicode MS" pitchFamily="34" charset="-122"/>
                <a:ea typeface="Arial Unicode MS" pitchFamily="34" charset="-122"/>
                <a:cs typeface="Arial Unicode MS" pitchFamily="34" charset="-122"/>
              </a:rPr>
              <a:t>The decision was theirs and was not imposed on them.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决定是他们自己做出的，不是别人强加给他们的。</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836712"/>
            <a:ext cx="7772400" cy="5259288"/>
          </a:xfrm>
        </p:spPr>
        <p:txBody>
          <a:bodyPr>
            <a:noAutofit/>
          </a:bodyPr>
          <a:lstStyle/>
          <a:p>
            <a:pPr>
              <a:buNone/>
            </a:pPr>
            <a:r>
              <a:rPr lang="en-US" altLang="zh-CN" sz="2800" b="1" dirty="0" smtClean="0">
                <a:latin typeface="Arial Unicode MS" pitchFamily="34" charset="-122"/>
                <a:ea typeface="Arial Unicode MS" pitchFamily="34" charset="-122"/>
                <a:cs typeface="Arial Unicode MS" pitchFamily="34" charset="-122"/>
              </a:rPr>
              <a:t>Paragraph 22 &amp; 23</a:t>
            </a:r>
          </a:p>
          <a:p>
            <a:pPr>
              <a:buNone/>
            </a:pPr>
            <a:r>
              <a:rPr lang="en-US" altLang="zh-CN" sz="2800" dirty="0" smtClean="0">
                <a:latin typeface="Arial Unicode MS" pitchFamily="34" charset="-122"/>
                <a:ea typeface="Arial Unicode MS" pitchFamily="34" charset="-122"/>
                <a:cs typeface="Arial Unicode MS" pitchFamily="34" charset="-122"/>
              </a:rPr>
              <a:t>sound------financially secure; severe; based on reason, sense or judgment; in good condition</a:t>
            </a:r>
          </a:p>
          <a:p>
            <a:pPr>
              <a:buNone/>
            </a:pPr>
            <a:r>
              <a:rPr lang="en-US" altLang="zh-CN" sz="2800" dirty="0" smtClean="0">
                <a:latin typeface="Arial Unicode MS" pitchFamily="34" charset="-122"/>
                <a:ea typeface="Arial Unicode MS" pitchFamily="34" charset="-122"/>
                <a:cs typeface="Arial Unicode MS" pitchFamily="34" charset="-122"/>
              </a:rPr>
              <a:t>e.g. He said the city’s  economy would only be on sound footing while maintaining relatively fast growth if the municipal government continues to adopt the central government’s policy. </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他说如果市政府继续执行中央政府的政策，那么这个市只有保持经济相对高速发展，才能维持经济稳固。</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boy has a sound mind in a sound body. </a:t>
            </a:r>
          </a:p>
          <a:p>
            <a:pPr>
              <a:buNone/>
            </a:pPr>
            <a:r>
              <a:rPr lang="zh-CN" altLang="en-US" sz="2800" dirty="0" smtClean="0">
                <a:latin typeface="Arial Unicode MS" pitchFamily="34" charset="-122"/>
                <a:ea typeface="Arial Unicode MS" pitchFamily="34" charset="-122"/>
                <a:cs typeface="Arial Unicode MS" pitchFamily="34" charset="-122"/>
              </a:rPr>
              <a:t>这男孩身心健康。 </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They are trained nutritionists who can give</a:t>
            </a:r>
          </a:p>
          <a:p>
            <a:pPr>
              <a:buNone/>
            </a:pPr>
            <a:r>
              <a:rPr lang="en-US" altLang="zh-CN" sz="2800" dirty="0" smtClean="0">
                <a:latin typeface="Arial Unicode MS" pitchFamily="34" charset="-122"/>
                <a:ea typeface="Arial Unicode MS" pitchFamily="34" charset="-122"/>
                <a:cs typeface="Arial Unicode MS" pitchFamily="34" charset="-122"/>
              </a:rPr>
              <a:t>sound advice on diets. </a:t>
            </a:r>
          </a:p>
          <a:p>
            <a:pPr>
              <a:buNone/>
            </a:pPr>
            <a:r>
              <a:rPr lang="zh-CN" altLang="en-US" sz="2800" dirty="0" smtClean="0">
                <a:latin typeface="Arial Unicode MS" pitchFamily="34" charset="-122"/>
                <a:ea typeface="Arial Unicode MS" pitchFamily="34" charset="-122"/>
                <a:cs typeface="Arial Unicode MS" pitchFamily="34" charset="-122"/>
              </a:rPr>
              <a:t>他们是训练有素的营养学家，</a:t>
            </a:r>
            <a:r>
              <a:rPr lang="zh-CN" altLang="en-US" sz="2800" dirty="0" smtClean="0">
                <a:latin typeface="Arial Unicode MS" pitchFamily="34" charset="-122"/>
                <a:ea typeface="Arial Unicode MS" pitchFamily="34" charset="-122"/>
                <a:cs typeface="Arial Unicode MS" pitchFamily="34" charset="-122"/>
              </a:rPr>
              <a:t>能够提供有关</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合理饮食的</a:t>
            </a:r>
            <a:r>
              <a:rPr lang="zh-CN" altLang="en-US" sz="2800" dirty="0" smtClean="0">
                <a:latin typeface="Arial Unicode MS" pitchFamily="34" charset="-122"/>
                <a:ea typeface="Arial Unicode MS" pitchFamily="34" charset="-122"/>
                <a:cs typeface="Arial Unicode MS" pitchFamily="34" charset="-122"/>
              </a:rPr>
              <a:t>建议。</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052736"/>
            <a:ext cx="7880176" cy="5043264"/>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24, 25 26 27 &amp; 28</a:t>
            </a:r>
          </a:p>
          <a:p>
            <a:pPr>
              <a:buNone/>
            </a:pPr>
            <a:r>
              <a:rPr lang="en-US" altLang="zh-CN" sz="2800" dirty="0" smtClean="0">
                <a:latin typeface="Arial Unicode MS" pitchFamily="34" charset="-122"/>
                <a:ea typeface="Arial Unicode MS" pitchFamily="34" charset="-122"/>
                <a:cs typeface="Arial Unicode MS" pitchFamily="34" charset="-122"/>
              </a:rPr>
              <a:t>The CAMELS rating is the single comprehensive, informed supervisory opinion about the condition and performance of the bank.</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CAMELS</a:t>
            </a:r>
            <a:r>
              <a:rPr lang="zh-CN" altLang="en-US" sz="2800" dirty="0" smtClean="0">
                <a:latin typeface="Arial Unicode MS" pitchFamily="34" charset="-122"/>
                <a:ea typeface="Arial Unicode MS" pitchFamily="34" charset="-122"/>
                <a:cs typeface="Arial Unicode MS" pitchFamily="34" charset="-122"/>
              </a:rPr>
              <a:t>评级法是银行监管机构对银行经营状况和经营表现给予的唯一全面的、有依据的意见。</a:t>
            </a:r>
            <a:endParaRPr lang="zh-CN" altLang="zh-CN" sz="2800" dirty="0" smtClean="0">
              <a:latin typeface="Arial Unicode MS" pitchFamily="34" charset="-122"/>
              <a:ea typeface="Arial Unicode MS" pitchFamily="34" charset="-122"/>
              <a:cs typeface="Arial Unicode MS" pitchFamily="34" charset="-122"/>
            </a:endParaRPr>
          </a:p>
          <a:p>
            <a:pPr>
              <a:buNone/>
            </a:pP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76200" y="620688"/>
            <a:ext cx="8496300" cy="5760640"/>
          </a:xfrm>
        </p:spPr>
        <p:txBody>
          <a:bodyPr>
            <a:normAutofit/>
          </a:bodyPr>
          <a:lstStyle/>
          <a:p>
            <a:pPr>
              <a:buNone/>
            </a:pPr>
            <a:r>
              <a:rPr lang="en-US" altLang="zh-CN" sz="2800" b="1" dirty="0" smtClean="0">
                <a:latin typeface="Arial Unicode MS" pitchFamily="34" charset="-122"/>
                <a:ea typeface="Arial Unicode MS" pitchFamily="34" charset="-122"/>
                <a:cs typeface="Arial Unicode MS" pitchFamily="34" charset="-122"/>
              </a:rPr>
              <a:t>Paragraph 29</a:t>
            </a:r>
          </a:p>
          <a:p>
            <a:pPr>
              <a:buNone/>
            </a:pPr>
            <a:r>
              <a:rPr lang="en-US" altLang="zh-CN" sz="2800" dirty="0" smtClean="0">
                <a:latin typeface="Arial Unicode MS" pitchFamily="34" charset="-122"/>
                <a:ea typeface="Arial Unicode MS" pitchFamily="34" charset="-122"/>
                <a:cs typeface="Arial Unicode MS" pitchFamily="34" charset="-122"/>
              </a:rPr>
              <a:t>benchmark-----n. a standard or point of </a:t>
            </a:r>
            <a:r>
              <a:rPr lang="en-US" altLang="zh-CN" sz="2800" dirty="0" smtClean="0">
                <a:latin typeface="Arial Unicode MS" pitchFamily="34" charset="-122"/>
                <a:ea typeface="Arial Unicode MS" pitchFamily="34" charset="-122"/>
                <a:cs typeface="Arial Unicode MS" pitchFamily="34" charset="-122"/>
              </a:rPr>
              <a:t>reference </a:t>
            </a:r>
          </a:p>
          <a:p>
            <a:pPr>
              <a:buNone/>
            </a:pPr>
            <a:r>
              <a:rPr lang="zh-CN" altLang="en-US"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which </a:t>
            </a:r>
            <a:r>
              <a:rPr lang="en-US" altLang="zh-CN" sz="2800" dirty="0" smtClean="0">
                <a:latin typeface="Arial Unicode MS" pitchFamily="34" charset="-122"/>
                <a:ea typeface="Arial Unicode MS" pitchFamily="34" charset="-122"/>
                <a:cs typeface="Arial Unicode MS" pitchFamily="34" charset="-122"/>
              </a:rPr>
              <a:t>things may be </a:t>
            </a:r>
            <a:r>
              <a:rPr lang="en-US" altLang="zh-CN" sz="2800" dirty="0" smtClean="0">
                <a:latin typeface="Arial Unicode MS" pitchFamily="34" charset="-122"/>
                <a:ea typeface="Arial Unicode MS" pitchFamily="34" charset="-122"/>
                <a:cs typeface="Arial Unicode MS" pitchFamily="34" charset="-122"/>
              </a:rPr>
              <a:t>compared </a:t>
            </a:r>
            <a:r>
              <a:rPr lang="en-US" altLang="zh-CN" sz="2800" dirty="0" smtClean="0">
                <a:latin typeface="Arial Unicode MS" pitchFamily="34" charset="-122"/>
                <a:ea typeface="Arial Unicode MS" pitchFamily="34" charset="-122"/>
                <a:cs typeface="Arial Unicode MS" pitchFamily="34" charset="-122"/>
              </a:rPr>
              <a:t>or assessed;  </a:t>
            </a: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err="1" smtClean="0">
                <a:latin typeface="Arial Unicode MS" pitchFamily="34" charset="-122"/>
                <a:ea typeface="Arial Unicode MS" pitchFamily="34" charset="-122"/>
                <a:cs typeface="Arial Unicode MS" pitchFamily="34" charset="-122"/>
              </a:rPr>
              <a:t>vt</a:t>
            </a:r>
            <a:r>
              <a:rPr lang="en-US" altLang="zh-CN" sz="2800" dirty="0" err="1"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 evaluate or check </a:t>
            </a:r>
            <a:r>
              <a:rPr lang="en-US" altLang="zh-CN" sz="2800" dirty="0" err="1" smtClean="0">
                <a:latin typeface="Arial Unicode MS" pitchFamily="34" charset="-122"/>
                <a:ea typeface="Arial Unicode MS" pitchFamily="34" charset="-122"/>
                <a:cs typeface="Arial Unicode MS" pitchFamily="34" charset="-122"/>
              </a:rPr>
              <a:t>sth</a:t>
            </a:r>
            <a:r>
              <a:rPr lang="en-US" altLang="zh-CN" sz="2800" dirty="0" smtClean="0">
                <a:latin typeface="Arial Unicode MS" pitchFamily="34" charset="-122"/>
                <a:ea typeface="Arial Unicode MS" pitchFamily="34" charset="-122"/>
                <a:cs typeface="Arial Unicode MS" pitchFamily="34" charset="-122"/>
              </a:rPr>
              <a:t>. by </a:t>
            </a:r>
            <a:r>
              <a:rPr lang="en-US" altLang="zh-CN" sz="2800" dirty="0" smtClean="0">
                <a:latin typeface="Arial Unicode MS" pitchFamily="34" charset="-122"/>
                <a:ea typeface="Arial Unicode MS" pitchFamily="34" charset="-122"/>
                <a:cs typeface="Arial Unicode MS" pitchFamily="34" charset="-122"/>
              </a:rPr>
              <a:t>comparison </a:t>
            </a:r>
            <a:r>
              <a:rPr lang="en-US" altLang="zh-CN" sz="2800" dirty="0" smtClean="0">
                <a:latin typeface="Arial Unicode MS" pitchFamily="34" charset="-122"/>
                <a:ea typeface="Arial Unicode MS" pitchFamily="34" charset="-122"/>
                <a:cs typeface="Arial Unicode MS" pitchFamily="34" charset="-122"/>
              </a:rPr>
              <a:t>with </a:t>
            </a:r>
            <a:endParaRPr lang="en-US" altLang="zh-CN" sz="2800" dirty="0" smtClean="0">
              <a:latin typeface="Arial Unicode MS" pitchFamily="34" charset="-122"/>
              <a:ea typeface="Arial Unicode MS" pitchFamily="34" charset="-122"/>
              <a:cs typeface="Arial Unicode MS" pitchFamily="34" charset="-122"/>
            </a:endParaRPr>
          </a:p>
          <a:p>
            <a:pPr>
              <a:buNone/>
            </a:pPr>
            <a:r>
              <a:rPr lang="zh-CN" altLang="en-US"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 </a:t>
            </a:r>
            <a:r>
              <a:rPr lang="en-US" altLang="zh-CN" sz="2800" dirty="0" smtClean="0">
                <a:latin typeface="Arial Unicode MS" pitchFamily="34" charset="-122"/>
                <a:ea typeface="Arial Unicode MS" pitchFamily="34" charset="-122"/>
                <a:cs typeface="Arial Unicode MS" pitchFamily="34" charset="-122"/>
              </a:rPr>
              <a:t>standard</a:t>
            </a:r>
          </a:p>
          <a:p>
            <a:pPr latinLnBrk="1">
              <a:buNone/>
            </a:pPr>
            <a:r>
              <a:rPr lang="en-US" altLang="zh-CN" sz="2800" dirty="0" smtClean="0">
                <a:latin typeface="Arial Unicode MS" pitchFamily="34" charset="-122"/>
                <a:ea typeface="Arial Unicode MS" pitchFamily="34" charset="-122"/>
                <a:cs typeface="Arial Unicode MS" pitchFamily="34" charset="-122"/>
              </a:rPr>
              <a:t>  e.g. Fixed income products use a variety of </a:t>
            </a:r>
          </a:p>
          <a:p>
            <a:pPr latinLnBrk="1">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metrics , most notably Libor</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(London </a:t>
            </a:r>
          </a:p>
          <a:p>
            <a:pPr latinLnBrk="1">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err="1" smtClean="0">
                <a:latin typeface="Arial Unicode MS" pitchFamily="34" charset="-122"/>
                <a:ea typeface="Arial Unicode MS" pitchFamily="34" charset="-122"/>
                <a:cs typeface="Arial Unicode MS" pitchFamily="34" charset="-122"/>
              </a:rPr>
              <a:t>InterBank</a:t>
            </a:r>
            <a:r>
              <a:rPr lang="en-US" altLang="zh-CN" sz="2800" dirty="0" smtClean="0">
                <a:latin typeface="Arial Unicode MS" pitchFamily="34" charset="-122"/>
                <a:ea typeface="Arial Unicode MS" pitchFamily="34" charset="-122"/>
                <a:cs typeface="Arial Unicode MS" pitchFamily="34" charset="-122"/>
              </a:rPr>
              <a:t> Offered Rate</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 , as </a:t>
            </a:r>
            <a:r>
              <a:rPr lang="en-US" altLang="zh-CN" sz="2800" dirty="0" smtClean="0">
                <a:latin typeface="Arial Unicode MS" pitchFamily="34" charset="-122"/>
                <a:ea typeface="Arial Unicode MS" pitchFamily="34" charset="-122"/>
                <a:cs typeface="Arial Unicode MS" pitchFamily="34" charset="-122"/>
              </a:rPr>
              <a:t>a</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benchmark</a:t>
            </a:r>
            <a:r>
              <a:rPr lang="en-US" altLang="zh-CN" sz="2800" dirty="0" smtClean="0">
                <a:latin typeface="Arial Unicode MS" pitchFamily="34" charset="-122"/>
                <a:ea typeface="Arial Unicode MS" pitchFamily="34" charset="-122"/>
                <a:cs typeface="Arial Unicode MS" pitchFamily="34" charset="-122"/>
              </a:rPr>
              <a:t>.</a:t>
            </a:r>
          </a:p>
          <a:p>
            <a:pPr latinLnBrk="1">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固定收益</a:t>
            </a:r>
            <a:r>
              <a:rPr lang="zh-CN" altLang="en-US" sz="2800" dirty="0" smtClean="0">
                <a:latin typeface="Arial Unicode MS" pitchFamily="34" charset="-122"/>
                <a:ea typeface="Arial Unicode MS" pitchFamily="34" charset="-122"/>
                <a:cs typeface="Arial Unicode MS" pitchFamily="34" charset="-122"/>
              </a:rPr>
              <a:t>类</a:t>
            </a:r>
            <a:r>
              <a:rPr lang="en-US" altLang="zh-CN" sz="2800" dirty="0" err="1" smtClean="0">
                <a:latin typeface="Arial Unicode MS" pitchFamily="34" charset="-122"/>
                <a:ea typeface="Arial Unicode MS" pitchFamily="34" charset="-122"/>
                <a:cs typeface="Arial Unicode MS" pitchFamily="34" charset="-122"/>
              </a:rPr>
              <a:t>产品采用多项指标</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最常见的就是</a:t>
            </a:r>
          </a:p>
          <a:p>
            <a:pPr latinLnBrk="1">
              <a:buNone/>
            </a:pPr>
            <a:r>
              <a:rPr lang="zh-CN" altLang="en-US"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伦敦</a:t>
            </a:r>
            <a:r>
              <a:rPr lang="zh-CN" altLang="en-US" sz="2800" dirty="0" smtClean="0">
                <a:latin typeface="Arial Unicode MS" pitchFamily="34" charset="-122"/>
                <a:ea typeface="Arial Unicode MS" pitchFamily="34" charset="-122"/>
                <a:cs typeface="Arial Unicode MS" pitchFamily="34" charset="-122"/>
              </a:rPr>
              <a:t>同业拆借利率）作为基准。</a:t>
            </a: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dirty="0" smtClean="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96752"/>
            <a:ext cx="7772400" cy="4899248"/>
          </a:xfrm>
        </p:spPr>
        <p:txBody>
          <a:bodyPr/>
          <a:lstStyle/>
          <a:p>
            <a:pPr>
              <a:buNone/>
            </a:pPr>
            <a:r>
              <a:rPr lang="en-US" altLang="zh-CN" dirty="0" smtClean="0"/>
              <a:t> </a:t>
            </a:r>
            <a:r>
              <a:rPr lang="en-US" altLang="zh-CN" sz="2800" dirty="0" smtClean="0">
                <a:latin typeface="Arial Unicode MS" pitchFamily="34" charset="-122"/>
                <a:ea typeface="Arial Unicode MS" pitchFamily="34" charset="-122"/>
                <a:cs typeface="Arial Unicode MS" pitchFamily="34" charset="-122"/>
              </a:rPr>
              <a:t>We are benchmarking our performance against external criteria.</a:t>
            </a:r>
          </a:p>
          <a:p>
            <a:pPr>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我们用外来标准来检测我们的表现。</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76200" y="1124744"/>
            <a:ext cx="7772400" cy="4971256"/>
          </a:xfrm>
        </p:spPr>
        <p:txBody>
          <a:bodyPr/>
          <a:lstStyle/>
          <a:p>
            <a:pPr>
              <a:buNone/>
            </a:pPr>
            <a:r>
              <a:rPr lang="en-US" altLang="zh-CN" sz="2800" b="1" dirty="0" smtClean="0">
                <a:latin typeface="Arial Unicode MS" pitchFamily="34" charset="-122"/>
                <a:ea typeface="Arial Unicode MS" pitchFamily="34" charset="-122"/>
                <a:cs typeface="Arial Unicode MS" pitchFamily="34" charset="-122"/>
              </a:rPr>
              <a:t>Paragraph 30, 31 &amp; 32</a:t>
            </a:r>
          </a:p>
          <a:p>
            <a:pPr>
              <a:buNone/>
            </a:pPr>
            <a:r>
              <a:rPr lang="en-US" altLang="zh-CN" sz="2800" dirty="0" smtClean="0">
                <a:latin typeface="Arial Unicode MS" pitchFamily="34" charset="-122"/>
                <a:ea typeface="Arial Unicode MS" pitchFamily="34" charset="-122"/>
                <a:cs typeface="Arial Unicode MS" pitchFamily="34" charset="-122"/>
              </a:rPr>
              <a:t>identify------recognize; associate with; equate with; sympathize with</a:t>
            </a:r>
          </a:p>
          <a:p>
            <a:pPr>
              <a:buNone/>
            </a:pPr>
            <a:r>
              <a:rPr lang="en-US" altLang="zh-CN" sz="2800" dirty="0" smtClean="0">
                <a:latin typeface="Arial Unicode MS" pitchFamily="34" charset="-122"/>
                <a:ea typeface="Arial Unicode MS" pitchFamily="34" charset="-122"/>
                <a:cs typeface="Arial Unicode MS" pitchFamily="34" charset="-122"/>
              </a:rPr>
              <a:t>e.g. The central bank’s expertise in setting monetary policy makes it uniquely qualified to identify risk to the financial system. </a:t>
            </a:r>
            <a:br>
              <a:rPr lang="en-US" altLang="zh-CN" sz="2800" dirty="0" smtClean="0">
                <a:latin typeface="Arial Unicode MS" pitchFamily="34" charset="-122"/>
                <a:ea typeface="Arial Unicode MS" pitchFamily="34" charset="-122"/>
                <a:cs typeface="Arial Unicode MS" pitchFamily="34" charset="-122"/>
              </a:rPr>
            </a:br>
            <a:r>
              <a:rPr lang="zh-CN" altLang="en-US" sz="2800" dirty="0" smtClean="0">
                <a:latin typeface="Arial Unicode MS" pitchFamily="34" charset="-122"/>
                <a:ea typeface="Arial Unicode MS" pitchFamily="34" charset="-122"/>
                <a:cs typeface="Arial Unicode MS" pitchFamily="34" charset="-122"/>
              </a:rPr>
              <a:t>央行在制定货币政策方面的专业知识使其能在识别金融体系风险方面独胜其任。</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a:t>
            </a:r>
          </a:p>
          <a:p>
            <a:pPr>
              <a:buNone/>
            </a:pPr>
            <a:endParaRPr lang="en-US" altLang="zh-CN" dirty="0" smtClean="0"/>
          </a:p>
          <a:p>
            <a:pPr>
              <a:buNone/>
            </a:pP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lang="zh-CN" altLang="en-US" dirty="0"/>
          </a:p>
        </p:txBody>
      </p:sp>
      <p:sp>
        <p:nvSpPr>
          <p:cNvPr id="3" name="内容占位符 2"/>
          <p:cNvSpPr>
            <a:spLocks noGrp="1"/>
          </p:cNvSpPr>
          <p:nvPr>
            <p:ph idx="1"/>
          </p:nvPr>
        </p:nvSpPr>
        <p:spPr>
          <a:xfrm>
            <a:off x="76200" y="908720"/>
            <a:ext cx="7772400" cy="518728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One cannot identify happiness with wealth.</a:t>
            </a:r>
          </a:p>
          <a:p>
            <a:pPr>
              <a:buNone/>
            </a:pPr>
            <a:r>
              <a:rPr lang="zh-CN" altLang="en-US" sz="2800" dirty="0" smtClean="0">
                <a:latin typeface="Arial Unicode MS" pitchFamily="34" charset="-122"/>
                <a:ea typeface="Arial Unicode MS" pitchFamily="34" charset="-122"/>
                <a:cs typeface="Arial Unicode MS" pitchFamily="34" charset="-122"/>
              </a:rPr>
              <a:t>我们不能将幸福与财富等同起来。</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Reading this book, we can identify with the main character. </a:t>
            </a:r>
          </a:p>
          <a:p>
            <a:pPr>
              <a:buNone/>
            </a:pPr>
            <a:r>
              <a:rPr lang="zh-CN" altLang="en-US" sz="2800" dirty="0" smtClean="0">
                <a:latin typeface="Arial Unicode MS" pitchFamily="34" charset="-122"/>
                <a:ea typeface="Arial Unicode MS" pitchFamily="34" charset="-122"/>
                <a:cs typeface="Arial Unicode MS" pitchFamily="34" charset="-122"/>
              </a:rPr>
              <a:t>读这本书时，我们会与书中的主人公产生共鸣。</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She always identifies with the weak and underprivileged.</a:t>
            </a:r>
          </a:p>
          <a:p>
            <a:pPr>
              <a:buNone/>
            </a:pPr>
            <a:r>
              <a:rPr lang="zh-CN" altLang="en-US" sz="2800" dirty="0" smtClean="0">
                <a:latin typeface="Arial Unicode MS" pitchFamily="34" charset="-122"/>
                <a:ea typeface="Arial Unicode MS" pitchFamily="34" charset="-122"/>
                <a:cs typeface="Arial Unicode MS" pitchFamily="34" charset="-122"/>
              </a:rPr>
              <a:t>她总是同情社会中的弱势者。</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27112"/>
          </a:xfrm>
        </p:spPr>
        <p:txBody>
          <a:bodyPr>
            <a:normAutofit fontScale="90000"/>
          </a:bodyPr>
          <a:lstStyle/>
          <a:p>
            <a:endParaRPr lang="zh-CN" altLang="en-US" dirty="0"/>
          </a:p>
        </p:txBody>
      </p:sp>
      <p:sp>
        <p:nvSpPr>
          <p:cNvPr id="3" name="内容占位符 2"/>
          <p:cNvSpPr>
            <a:spLocks noGrp="1"/>
          </p:cNvSpPr>
          <p:nvPr>
            <p:ph idx="1"/>
          </p:nvPr>
        </p:nvSpPr>
        <p:spPr>
          <a:xfrm>
            <a:off x="76200" y="1124744"/>
            <a:ext cx="7772400" cy="497125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 Prudential regulations and requirements (Principles 6 to 15)</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Methods of ongoing banking supervision (Principles 16 to 20)</a:t>
            </a:r>
          </a:p>
          <a:p>
            <a:pPr>
              <a:buNone/>
            </a:pPr>
            <a:r>
              <a:rPr lang="en-US" altLang="zh-CN" sz="2800" dirty="0" smtClean="0">
                <a:latin typeface="Arial Unicode MS" pitchFamily="34" charset="-122"/>
                <a:ea typeface="Arial Unicode MS" pitchFamily="34" charset="-122"/>
                <a:cs typeface="Arial Unicode MS" pitchFamily="34" charset="-122"/>
              </a:rPr>
              <a:t>– Information requirements ( Principle 21)</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Formal powers of supervision (Principle 22)</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Cross-border banking ( Principles 23 to 25)</a:t>
            </a:r>
            <a:endParaRPr lang="zh-CN" altLang="zh-CN" sz="2800" dirty="0" smtClean="0">
              <a:latin typeface="Arial Unicode MS" pitchFamily="34" charset="-122"/>
              <a:ea typeface="Arial Unicode MS" pitchFamily="34" charset="-122"/>
              <a:cs typeface="Arial Unicode MS" pitchFamily="34" charset="-122"/>
            </a:endParaRP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599"/>
            <a:ext cx="7772400" cy="45719"/>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en-US" altLang="zh-CN" dirty="0" smtClean="0">
                <a:latin typeface="Arial Unicode MS" pitchFamily="34" charset="-122"/>
                <a:ea typeface="Arial Unicode MS" pitchFamily="34" charset="-122"/>
                <a:cs typeface="Arial Unicode MS" pitchFamily="34" charset="-122"/>
              </a:rPr>
              <a:t>4. </a:t>
            </a:r>
            <a:r>
              <a:rPr lang="en-US" altLang="zh-CN" sz="2800" dirty="0" smtClean="0">
                <a:latin typeface="Arial Unicode MS" pitchFamily="34" charset="-122"/>
                <a:ea typeface="Arial Unicode MS" pitchFamily="34" charset="-122"/>
                <a:cs typeface="Arial Unicode MS" pitchFamily="34" charset="-122"/>
              </a:rPr>
              <a:t>What are the preconditions for effective banking supervision?</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basic precondition for effective banking supervision is a clear definition of the responsibilities, authorities and objectives of each supervision agency, which should also be independent and legally protected.</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lang="zh-CN" altLang="en-US" dirty="0"/>
          </a:p>
        </p:txBody>
      </p:sp>
      <p:sp>
        <p:nvSpPr>
          <p:cNvPr id="3" name="内容占位符 2"/>
          <p:cNvSpPr>
            <a:spLocks noGrp="1"/>
          </p:cNvSpPr>
          <p:nvPr>
            <p:ph idx="1"/>
          </p:nvPr>
        </p:nvSpPr>
        <p:spPr>
          <a:xfrm>
            <a:off x="76200" y="1124744"/>
            <a:ext cx="7772400" cy="4971256"/>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5. What are the methods of ongoing banking supervision?</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 methods of ongoing banking supervision are on-site and off-site supervision.</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Arial Unicode MS" pitchFamily="34" charset="-122"/>
                <a:ea typeface="Arial Unicode MS" pitchFamily="34" charset="-122"/>
                <a:cs typeface="Arial Unicode MS" pitchFamily="34" charset="-122"/>
              </a:rPr>
              <a:t>Scanning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772816"/>
            <a:ext cx="7772400" cy="4752528"/>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1.What is “ delegated monitoring”?</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“Delegated monitoring” is that banks, on behalf of their depositors, tackle asymmetric information problems in financial transactions.</a:t>
            </a:r>
          </a:p>
          <a:p>
            <a:pPr>
              <a:buNone/>
            </a:pPr>
            <a:r>
              <a:rPr lang="en-US" altLang="zh-CN" sz="2800" dirty="0" smtClean="0">
                <a:latin typeface="Arial Unicode MS" pitchFamily="34" charset="-122"/>
                <a:ea typeface="Arial Unicode MS" pitchFamily="34" charset="-122"/>
                <a:cs typeface="Arial Unicode MS" pitchFamily="34" charset="-122"/>
              </a:rPr>
              <a:t>2. Why is it important to regulate banks?</a:t>
            </a:r>
            <a:endParaRPr lang="zh-CN"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It is important because banks play a pivotal role in the efficient allocation of savings and investments in a market economy and are important for the stability of the whole financial system.</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8960</TotalTime>
  <Words>3319</Words>
  <Application>Microsoft Macintosh PowerPoint</Application>
  <PresentationFormat>全屏显示(4:3)</PresentationFormat>
  <Paragraphs>243</Paragraphs>
  <Slides>58</Slides>
  <Notes>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58</vt:i4>
      </vt:variant>
    </vt:vector>
  </HeadingPairs>
  <TitlesOfParts>
    <vt:vector size="64" baseType="lpstr">
      <vt:lpstr>Arial Unicode MS</vt:lpstr>
      <vt:lpstr>Calibri</vt:lpstr>
      <vt:lpstr>Times New Roman</vt:lpstr>
      <vt:lpstr>宋体</vt:lpstr>
      <vt:lpstr>Arial</vt:lpstr>
      <vt:lpstr>主题1</vt:lpstr>
      <vt:lpstr>Unit 13 Banking Supervision</vt:lpstr>
      <vt:lpstr>PowerPoint 演示文稿</vt:lpstr>
      <vt:lpstr>PowerPoint 演示文稿</vt:lpstr>
      <vt:lpstr>Skimming</vt:lpstr>
      <vt:lpstr>PowerPoint 演示文稿</vt:lpstr>
      <vt:lpstr>PowerPoint 演示文稿</vt:lpstr>
      <vt:lpstr>PowerPoint 演示文稿</vt:lpstr>
      <vt:lpstr>PowerPoint 演示文稿</vt:lpstr>
      <vt:lpstr>Scanning</vt:lpstr>
      <vt:lpstr>PowerPoint 演示文稿</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Explanation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Sherry</dc:creator>
  <cp:lastModifiedBy>Xueyang Fang</cp:lastModifiedBy>
  <cp:revision>254</cp:revision>
  <dcterms:created xsi:type="dcterms:W3CDTF">2014-08-19T08:40:02Z</dcterms:created>
  <dcterms:modified xsi:type="dcterms:W3CDTF">2019-12-19T09:39:35Z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TC010690022052</vt:lpwstr>
  </property>
</Properties>
</file>