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3"/>
  </p:notesMasterIdLst>
  <p:sldIdLst>
    <p:sldId id="257" r:id="rId2"/>
    <p:sldId id="305" r:id="rId3"/>
    <p:sldId id="260" r:id="rId4"/>
    <p:sldId id="261" r:id="rId5"/>
    <p:sldId id="314" r:id="rId6"/>
    <p:sldId id="315" r:id="rId7"/>
    <p:sldId id="262" r:id="rId8"/>
    <p:sldId id="263" r:id="rId9"/>
    <p:sldId id="264" r:id="rId10"/>
    <p:sldId id="266" r:id="rId11"/>
    <p:sldId id="267" r:id="rId12"/>
    <p:sldId id="271" r:id="rId13"/>
    <p:sldId id="310" r:id="rId14"/>
    <p:sldId id="272" r:id="rId15"/>
    <p:sldId id="273" r:id="rId16"/>
    <p:sldId id="274" r:id="rId17"/>
    <p:sldId id="269" r:id="rId18"/>
    <p:sldId id="311" r:id="rId19"/>
    <p:sldId id="312" r:id="rId20"/>
    <p:sldId id="313" r:id="rId21"/>
    <p:sldId id="275" r:id="rId22"/>
    <p:sldId id="276" r:id="rId23"/>
    <p:sldId id="335" r:id="rId24"/>
    <p:sldId id="277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5" r:id="rId34"/>
    <p:sldId id="332" r:id="rId35"/>
    <p:sldId id="324" r:id="rId36"/>
    <p:sldId id="333" r:id="rId37"/>
    <p:sldId id="326" r:id="rId38"/>
    <p:sldId id="328" r:id="rId39"/>
    <p:sldId id="330" r:id="rId40"/>
    <p:sldId id="334" r:id="rId41"/>
    <p:sldId id="331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84302" autoAdjust="0"/>
  </p:normalViewPr>
  <p:slideViewPr>
    <p:cSldViewPr>
      <p:cViewPr varScale="1">
        <p:scale>
          <a:sx n="56" d="100"/>
          <a:sy n="56" d="100"/>
        </p:scale>
        <p:origin x="157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8FFBC7-C741-487B-BAD4-2F51C5C665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94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宋体" charset="-122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FBC7-C741-487B-BAD4-2F51C5C6659F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7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E5CC-9384-469C-985B-10AB5BD3719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59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A11E-F8D2-410C-86E8-15C8B4D6DC89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719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0B68-B7B2-4185-B79D-757D2AD667C3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05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F972F-E5DA-423A-BCBB-BB9EC3C1E0D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34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A2B96-EB37-4B8D-8760-DD7538AC980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347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37587-96F4-4440-A2F6-67EB5978611D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989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B877-DB9C-4AD8-8E5F-5B76EA7F74F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778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2BC0-B1B0-46A3-B9DB-6B9F29EBAA4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644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8994-6F9D-4E54-905B-54272DB684E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018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0D78-EF2B-4AE1-8F3C-513D474F568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5570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3D66-C48C-4206-80E6-C6BB63E07D6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9240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B2AFF-E859-424F-AC20-DB12F9D73BE5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629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Unit 10 Financial Services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Lead-in questions: </a:t>
            </a:r>
          </a:p>
          <a:p>
            <a:pPr marL="514350" indent="-514350">
              <a:buAutoNum type="arabicPeriod"/>
            </a:pPr>
            <a:r>
              <a:rPr lang="en-US" altLang="zh-CN" sz="3600" dirty="0">
                <a:latin typeface="Arial" pitchFamily="34" charset="0"/>
                <a:cs typeface="Arial" pitchFamily="34" charset="0"/>
              </a:rPr>
              <a:t>List some financial services and their providers. </a:t>
            </a:r>
          </a:p>
          <a:p>
            <a:pPr marL="514350" indent="-514350">
              <a:buAutoNum type="arabicPeriod"/>
            </a:pPr>
            <a:r>
              <a:rPr lang="en-US" altLang="zh-CN" sz="3600" dirty="0">
                <a:latin typeface="Arial" pitchFamily="34" charset="0"/>
                <a:cs typeface="Arial" pitchFamily="34" charset="0"/>
              </a:rPr>
              <a:t>Share your personal experience of using financial services with your classmates.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980728"/>
            <a:ext cx="7772400" cy="5115272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 Which financial service deals in marketing new securities to raise funds for corporations and other institutions?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 security underwriting service deals in marketing new securities to raise funds for corporations and other institutions.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8. Name one goal of mutual funds.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To maximize current income.</a:t>
            </a: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731168"/>
          </a:xfrm>
        </p:spPr>
        <p:txBody>
          <a:bodyPr>
            <a:noAutofit/>
          </a:bodyPr>
          <a:lstStyle/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Vocabulary in Context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84784"/>
            <a:ext cx="7772400" cy="5760640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 Their success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hinges on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their ability to identify the financial services meeting the public demands, produce those services efficiently, and sell them at a competitive price.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Their success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depends on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their ability to identify the financial services meeting the public demands, produce those services efficiently, and sell them at a competitive price.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37112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498" y="620688"/>
            <a:ext cx="8149902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These financial firms would </a:t>
            </a:r>
            <a:r>
              <a:rPr lang="en-US" altLang="zh-CN" sz="2800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assay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market value of their customers’ valuables, especially gold and jewelry, and certify whether or not these “valuables” were worth what others had claimed.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These financial firms would 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assess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market value of their customers’ valuables, especially gold and jewelry, and certify whether or not these “valuables” were worth what others had claimed.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37112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96752"/>
            <a:ext cx="7772400" cy="4899248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 Frequently banks were chartered under the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proviso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that they would purchase government bonds with a portion of the deposits they received.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Frequently banks were chartered under the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contract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that they would purchase government bonds with a portion of the deposits they received.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025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692696"/>
            <a:ext cx="7772400" cy="59046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4.	Providers of this service typically act as trustees for wills, managing a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deceased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customer’s estate by paying claims against that estate, keeping valuable assets safe, and seeing to it that legal heirs receive their rightful inheritance.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Providers of this service typically act as trustees for wills, managing a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dead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customer’s estate by paying claims against that estate, keeping valuable assets safe, and seeing to it that legal heirs receive their rightful inheritance.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76200" y="548680"/>
            <a:ext cx="7772400" cy="6092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692696"/>
            <a:ext cx="7772400" cy="5403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5.	Congress acted out of fear that selling insurance would increase bank risk and lead to conflicts of interest in which customers asking for one service would be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compelled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to buy other services as well.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Congress acted out of fear that selling insurance would increase bank risk and lead to conflicts of interest in which customers asking for one service would be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forced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to buy other services as well.</a:t>
            </a:r>
          </a:p>
          <a:p>
            <a:pPr>
              <a:buNone/>
            </a:pP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44313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484784"/>
            <a:ext cx="7772400" cy="4611216"/>
          </a:xfrm>
        </p:spPr>
        <p:txBody>
          <a:bodyPr/>
          <a:lstStyle/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6.	Today, these two industries are competing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aggressively</a:t>
            </a:r>
            <a:r>
              <a:rPr lang="en-US" altLang="zh-CN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with each other, pursuing cross-industry mergers and acquisition.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Today, these two industries are competing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with an all-out effort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with each other, pursuing cross-industry mergers and acquisition.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48680"/>
            <a:ext cx="8244408" cy="57606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	Banks, trust departments, mutual funds, and insurance companies are active in managing the retirement plans that most businesses make available to their employees, investing incoming funds and </a:t>
            </a:r>
            <a:r>
              <a:rPr lang="en-US" altLang="zh-CN" sz="2800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dispensing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payments to qualified recipients who have reached retirement or become disabled.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Banks, trust departments, mutual funds, and insurance companies are active in managing the retirement plans that most businesses make available to their employees, investing incoming funds and 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distributing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payments to qualified recipients who have reached retirement or become disabled.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8.	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Annuities consist of long-term savings plans that promise the payment of a stream of income to the annuity holder beginning on a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designated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future date (e.g., at retirement).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Annuities consist of long-term savings plans that promise the payment of a stream of income to the annuity holder beginning on a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prespecified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future date (e.g., at retirement).</a:t>
            </a:r>
          </a:p>
        </p:txBody>
      </p:sp>
    </p:spTree>
    <p:extLst>
      <p:ext uri="{BB962C8B-B14F-4D97-AF65-F5344CB8AC3E}">
        <p14:creationId xmlns:p14="http://schemas.microsoft.com/office/powerpoint/2010/main" val="176876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9.	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practice, merchant banking services often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encompass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identification of possible merger targets for a corporate customer, providing the customer with strategic marketing advice.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In practice, merchant banking services often</a:t>
            </a:r>
            <a:r>
              <a:rPr lang="en-US" altLang="zh-CN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include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identification of possible merger targets for a corporate customer, providing the customer with strategic marketing advice.</a:t>
            </a:r>
          </a:p>
        </p:txBody>
      </p:sp>
    </p:spTree>
    <p:extLst>
      <p:ext uri="{BB962C8B-B14F-4D97-AF65-F5344CB8AC3E}">
        <p14:creationId xmlns:p14="http://schemas.microsoft.com/office/powerpoint/2010/main" val="3294320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7772400" cy="46805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6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Cues</a:t>
            </a: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the case discussion</a:t>
            </a:r>
          </a:p>
          <a:p>
            <a:pPr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Financial services</a:t>
            </a:r>
          </a:p>
          <a:p>
            <a:pPr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- Savings deposits</a:t>
            </a:r>
          </a:p>
          <a:p>
            <a:pPr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  - Loans</a:t>
            </a:r>
          </a:p>
          <a:p>
            <a:pPr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- Trust services</a:t>
            </a:r>
          </a:p>
          <a:p>
            <a:pPr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- Financial advisory services</a:t>
            </a:r>
          </a:p>
          <a:p>
            <a:pPr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  - Cash management</a:t>
            </a:r>
          </a:p>
          <a:p>
            <a:pPr marL="0" indent="0">
              <a:buNone/>
            </a:pPr>
            <a: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br>
              <a:rPr lang="en-US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zh-CN" alt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15510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7772400" cy="5403304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10.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popular financial service has led to </a:t>
            </a:r>
            <a:r>
              <a:rPr lang="en-US" altLang="zh-CN" b="1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phenomenal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growth in such risk-hedging tools as swaps, options, and future contracts.</a:t>
            </a:r>
          </a:p>
          <a:p>
            <a:pPr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This popular financial service has led to</a:t>
            </a:r>
            <a:r>
              <a:rPr lang="en-US" altLang="zh-CN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very impressive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growth in such risk-hedging tools as swaps, options, and future contracts.</a:t>
            </a:r>
          </a:p>
          <a:p>
            <a:pPr>
              <a:buNone/>
            </a:pP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3697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Text Explanation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hinge on------depend on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future of business success hinges on innovation.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未来经商是否成功取决于创新。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350" indent="-514350"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980728"/>
            <a:ext cx="7772400" cy="5115272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reveal------make known, show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Your credit report won’t reveal your salary and employment status.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你的信用报告不会显示你的月薪和就业状况。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980728"/>
            <a:ext cx="7772400" cy="5115272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In today’s financial marketplace, trading in foreign currency is conducted primarily by the largest financial-service firms due to the risks involved and the expense required to carry out the transactions. 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在当今的金融市场上，由于存在风险和交易所需的费用，外汇交易主要由那些最大的金融服务公司操作。</a:t>
            </a:r>
          </a:p>
        </p:txBody>
      </p:sp>
    </p:spTree>
    <p:extLst>
      <p:ext uri="{BB962C8B-B14F-4D97-AF65-F5344CB8AC3E}">
        <p14:creationId xmlns:p14="http://schemas.microsoft.com/office/powerpoint/2010/main" val="141224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effect-----in fact; operating or functioning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changes are in effect for travelers who booked on or after May 20.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这些变化对五月二十日当天及之后订票的乘客有效。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certify-----attest as certain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accounts were certified by an auditor.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审计员证明了账户的真实性。</a:t>
            </a:r>
          </a:p>
        </p:txBody>
      </p:sp>
    </p:spTree>
    <p:extLst>
      <p:ext uri="{BB962C8B-B14F-4D97-AF65-F5344CB8AC3E}">
        <p14:creationId xmlns:p14="http://schemas.microsoft.com/office/powerpoint/2010/main" val="1855043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note-----notice or pay careful attention to something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report notes that export and import volumes picked up in leading economies.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这篇报道提到主要经济体的进出口额增加了。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298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usher in-----cause something new to start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Through Apple, Jobs helped usher in the personal computer era.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通过苹果公司，乔布斯开创了个人电脑时代。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extend-----make something last longer; enlarge the scope of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It might be possible to extend the technique to other banking services.</a:t>
            </a:r>
          </a:p>
          <a:p>
            <a:pPr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把该技术扩展到其它银行服务上也许是可能的。</a:t>
            </a: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719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rightful-----legally valid, legitimate; proper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He claimed that he was the only rightful heir.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他声称自己是唯一的合法继承人。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667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pursue-----carry out or follow an activity; make efforts to achieve something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government promised to pursue policies that will help the poor.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政府承诺贯彻帮助贫民的政策。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1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Skimming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844824"/>
            <a:ext cx="7772400" cy="4251176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Name one important financial-service provider.</a:t>
            </a:r>
            <a:b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bank.</a:t>
            </a:r>
          </a:p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List at least five services offered by banks throughout history.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Currency exchanges, savings deposits,  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checking accounts, safekeeping, and trust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services.</a:t>
            </a:r>
          </a:p>
          <a:p>
            <a:pPr marL="0" indent="0"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consult-----seek advice or information from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Treasury will consult with each bank to ensure the bank can repay the funds. 	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财政部将会向每一家银行咨询，确保银行能够偿还基金。</a:t>
            </a: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1032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prominent-----important; conspicuous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A prominent bank analyst says this bank is relying on a consultant's flawed analysis to hide its big losses.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某知名银行分析师说，这家银行依靠咨询师的错误分析隐瞒其巨大损失。</a:t>
            </a:r>
          </a:p>
        </p:txBody>
      </p:sp>
    </p:spTree>
    <p:extLst>
      <p:ext uri="{BB962C8B-B14F-4D97-AF65-F5344CB8AC3E}">
        <p14:creationId xmlns:p14="http://schemas.microsoft.com/office/powerpoint/2010/main" val="41482608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option-----choice; the right to buy or sell something in the future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Each bank granted the other an option on 10% of its shares.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银行间互相给予对方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10%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本行股份的期权。</a:t>
            </a:r>
          </a:p>
        </p:txBody>
      </p:sp>
    </p:spTree>
    <p:extLst>
      <p:ext uri="{BB962C8B-B14F-4D97-AF65-F5344CB8AC3E}">
        <p14:creationId xmlns:p14="http://schemas.microsoft.com/office/powerpoint/2010/main" val="19287203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14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lead to-----cause something to happen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Financial Crisis Inquiry Commission investigated what led to the financial crisis and released their final report.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金融危机调查委员会调查了金融危机的起因并公布了最终调查报告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6738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84784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compel-----force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lower court found that the new account agreement applied and therefore denied the bank’s motion to compel arbitration.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下级法院发现新的账户协议已经适用，因此否决了银行要求强制仲裁的请求。</a:t>
            </a:r>
          </a:p>
        </p:txBody>
      </p:sp>
    </p:spTree>
    <p:extLst>
      <p:ext uri="{BB962C8B-B14F-4D97-AF65-F5344CB8AC3E}">
        <p14:creationId xmlns:p14="http://schemas.microsoft.com/office/powerpoint/2010/main" val="14997547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dispense-----distribute, give out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Hundreds of new ATMs capable of dispensing as little as $1 are popping up across the country.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数以百计的能够提取小至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美元的自动提款机出现在全国各地。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</a:p>
          <a:p>
            <a:pPr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2482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84784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qualified-----having the qualities, accomplishments, etc., that fit a person for some function, office, or the like.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He is a qualified banker.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他是一位合格的银行家。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46071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17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demand-----ask for something very firmly; call for or require as just, proper, or necessary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task of reconstruction demands much patience, hard work, and sacrifice. 	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重建工作需要极大地耐心、勤劳和奉献。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424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19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encompass-----include comprehensively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That may encompass customer identities,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pricing information and current research projects.	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那可能会包括顾客身份、定价信息和现有的研究项目。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4698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dominate-----control someone or something or have more importance than other people or things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In many areas of the country, only one or two health insurers dominate the market, leaving physicians and patients with few choices when it comes to dealing with health plans.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在该国的大部分地区，市场被一两个健康保险商占据，医生和病人在医疗计划上并没有多少选择余地。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521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36712"/>
            <a:ext cx="7772400" cy="5259288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350" lvl="0" indent="-514350">
              <a:buFont typeface="+mj-lt"/>
              <a:buAutoNum type="arabicPeriod" startAt="2"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  List at least five services offered by banks</a:t>
            </a:r>
            <a:b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and other financial institutions more recently.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Consumer loans, financial advising, venture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capital loans, equipment leasing, and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retirement plans.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556792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phenomenal -----very great or impressive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In the past 40 years, China has achieved phenomenal economic growth.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在</a:t>
            </a:r>
            <a:r>
              <a:rPr lang="zh-CN" altLang="en-US" sz="28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过去的四十年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里，中国经济显著增长。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76241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22711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052736"/>
            <a:ext cx="7772400" cy="5043264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zh-CN" altLang="en-US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21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launch-----start something; make a new product  etc. available for sale for the first time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company‘s spending has risen since it launched the new product.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公司的花费随着这个新产品的推出而增加。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2551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36712"/>
            <a:ext cx="7772400" cy="5259288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350" lvl="0" indent="-514350">
              <a:buAutoNum type="arabicPeriod" startAt="4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has been the biggest banking service  target in recent years? 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The biggest banking service target in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recent years has been dealing in securities.</a:t>
            </a:r>
          </a:p>
        </p:txBody>
      </p:sp>
    </p:spTree>
    <p:extLst>
      <p:ext uri="{BB962C8B-B14F-4D97-AF65-F5344CB8AC3E}">
        <p14:creationId xmlns:p14="http://schemas.microsoft.com/office/powerpoint/2010/main" val="3482902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36712"/>
            <a:ext cx="7772400" cy="5259288"/>
          </a:xfrm>
        </p:spPr>
        <p:txBody>
          <a:bodyPr/>
          <a:lstStyle/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350" lvl="0" indent="-514350">
              <a:buAutoNum type="arabicPeriod" startAt="5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Why are financial services more convenient   for customers today?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The impressive array of services offered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and the service delivery channels used by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modern financial institutions make financial </a:t>
            </a: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services  more convenient for customers. </a:t>
            </a:r>
          </a:p>
          <a:p>
            <a:pPr marL="0" lvl="0" indent="0"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lv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491935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Scanning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772816"/>
            <a:ext cx="7772400" cy="475252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Name one of the first services offered by banks.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One of the first services offered by banks was currency exchange.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How much did banks in ancient Greece pay to attract savings deposits from wealthy patrons?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Banks in ancient Greece paid as high as 16 percent in annual interest.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45719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908720"/>
            <a:ext cx="7772400" cy="5187280"/>
          </a:xfrm>
        </p:spPr>
        <p:txBody>
          <a:bodyPr/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</a:t>
            </a:r>
            <a:r>
              <a:rPr lang="en-US" altLang="zh-CN" sz="2800" dirty="0"/>
              <a:t>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Which financial service was developed during the Industrial Revolution?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The demand deposit was developed during the Industrial Revolution.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4. Which financial service should be resorted to, if a business customer wants to consult about marketing opportunities?    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Financial advisory services should be resorted to.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609600"/>
            <a:ext cx="7772400" cy="83096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764704"/>
            <a:ext cx="7880176" cy="55446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5. Which financial service should be resorted to, if a business customer wants to acquire a certain piece of equipment immediately but pay for it over time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？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Equipment leasing services should be resorted to.</a:t>
            </a:r>
          </a:p>
          <a:p>
            <a:pPr marL="514350" indent="-514350">
              <a:buAutoNum type="arabicPeriod" startAt="6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Which act tore down the legal barriers between banking and insurance in the United States?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The Gramm-Leach-Bliley Act tore down the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legal barriers between banking and</a:t>
            </a:r>
          </a:p>
          <a:p>
            <a:pPr marL="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insurance in the United States.</a:t>
            </a:r>
          </a:p>
          <a:p>
            <a:pPr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6638</TotalTime>
  <Words>2109</Words>
  <Application>Microsoft Office PowerPoint</Application>
  <PresentationFormat>全屏显示(4:3)</PresentationFormat>
  <Paragraphs>192</Paragraphs>
  <Slides>41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Arial Unicode MS</vt:lpstr>
      <vt:lpstr>宋体</vt:lpstr>
      <vt:lpstr>Arial</vt:lpstr>
      <vt:lpstr>Calibri</vt:lpstr>
      <vt:lpstr>Times New Roman</vt:lpstr>
      <vt:lpstr>主题1</vt:lpstr>
      <vt:lpstr>Unit 10 Financial Services</vt:lpstr>
      <vt:lpstr>PowerPoint 演示文稿</vt:lpstr>
      <vt:lpstr>Skimming</vt:lpstr>
      <vt:lpstr>PowerPoint 演示文稿</vt:lpstr>
      <vt:lpstr>PowerPoint 演示文稿</vt:lpstr>
      <vt:lpstr>PowerPoint 演示文稿</vt:lpstr>
      <vt:lpstr>Scanning</vt:lpstr>
      <vt:lpstr>PowerPoint 演示文稿</vt:lpstr>
      <vt:lpstr>PowerPoint 演示文稿</vt:lpstr>
      <vt:lpstr>PowerPoint 演示文稿</vt:lpstr>
      <vt:lpstr>Vocabulary in Context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Text Explanation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Sherry</dc:creator>
  <cp:lastModifiedBy>Shi Qing</cp:lastModifiedBy>
  <cp:revision>287</cp:revision>
  <dcterms:created xsi:type="dcterms:W3CDTF">2014-08-19T08:40:02Z</dcterms:created>
  <dcterms:modified xsi:type="dcterms:W3CDTF">2019-12-14T03:17:01Z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TC010690022052</vt:lpwstr>
  </property>
</Properties>
</file>