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7" r:id="rId2"/>
    <p:sldId id="258" r:id="rId3"/>
    <p:sldId id="259" r:id="rId4"/>
    <p:sldId id="260" r:id="rId5"/>
    <p:sldId id="301" r:id="rId6"/>
    <p:sldId id="261" r:id="rId7"/>
    <p:sldId id="302" r:id="rId8"/>
    <p:sldId id="262" r:id="rId9"/>
    <p:sldId id="263" r:id="rId10"/>
    <p:sldId id="303" r:id="rId11"/>
    <p:sldId id="264" r:id="rId12"/>
    <p:sldId id="304" r:id="rId13"/>
    <p:sldId id="305" r:id="rId14"/>
    <p:sldId id="265" r:id="rId15"/>
    <p:sldId id="306" r:id="rId16"/>
    <p:sldId id="266" r:id="rId17"/>
    <p:sldId id="267" r:id="rId18"/>
    <p:sldId id="268" r:id="rId19"/>
    <p:sldId id="269" r:id="rId20"/>
    <p:sldId id="307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300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9" r:id="rId46"/>
    <p:sldId id="293" r:id="rId47"/>
    <p:sldId id="294" r:id="rId48"/>
    <p:sldId id="295" r:id="rId49"/>
    <p:sldId id="296" r:id="rId50"/>
    <p:sldId id="297" r:id="rId51"/>
    <p:sldId id="298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1248" y="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7ECBC6-4CD7-40AD-8AEB-228CDC5B680B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06487-0425-4888-B361-9B49DE14C3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06487-0425-4888-B361-9B49DE14C342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9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96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5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40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79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898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788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442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85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570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240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1B789-38CB-4F71-A872-68B2F13D10FC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71C67-4551-485E-8A0A-8DC83FD21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9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Unit 11  Loans</a:t>
            </a:r>
            <a:endParaRPr lang="zh-CN" altLang="en-US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Lead-in questions:</a:t>
            </a:r>
          </a:p>
          <a:p>
            <a:pPr>
              <a:buNone/>
            </a:pP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If you lack the fund to set up or enlarge your business, what can you do?</a:t>
            </a:r>
          </a:p>
          <a:p>
            <a:pPr>
              <a:buNone/>
            </a:pP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 What are the procedures you have to go through if you want to get a loan</a:t>
            </a:r>
            <a:r>
              <a:rPr lang="zh-CN" alt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from a bank?</a:t>
            </a:r>
          </a:p>
        </p:txBody>
      </p:sp>
    </p:spTree>
    <p:extLst>
      <p:ext uri="{BB962C8B-B14F-4D97-AF65-F5344CB8AC3E}">
        <p14:creationId xmlns:p14="http://schemas.microsoft.com/office/powerpoint/2010/main" val="280115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2"/>
            </a:pP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a syndicated loan, who is responsible for the credit </a:t>
            </a: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risk?</a:t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</a:t>
            </a: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lead bank and a group of other banks that are parties to the original credit agreement.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697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are the two kinds of export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credit?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Buyer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credit and supplier credit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29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4"/>
            </a:pP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is the usual purpose of consumer </a:t>
            </a: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loans?</a:t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Consumer </a:t>
            </a: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loans’ usual purpose is to finance the purchase of durable goods.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934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5"/>
            </a:pP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is the fundamental objective of </a:t>
            </a: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lending?</a:t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</a:t>
            </a: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fundamental objective of lending is to make profitable loans with minimal risk.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43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3568"/>
            <a:ext cx="8229600" cy="52578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How many components are there in loan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disbursement?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Five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components. They are fulfilling pre-lending conditions, signing contract, fulfilling loan using conditions, loan withdrawal and credit registration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471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7"/>
            </a:pP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does the process of credit review </a:t>
            </a: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include?</a:t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</a:t>
            </a: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process of credit review includes collecting clients’ credit information, reviewing clients’ current status, credit business progress, and security status in line with the information.</a:t>
            </a:r>
            <a:endParaRPr lang="zh-CN" altLang="en-US" sz="2800" dirty="0">
              <a:solidFill>
                <a:prstClr val="black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01179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8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is the purpose of designing the early warning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system?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Early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warning system is designed to warn of a potential or an impending problem.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9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Vocabulary in Context</a:t>
            </a:r>
            <a:endParaRPr lang="zh-CN" altLang="en-US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 loan may be payable on demand (a demand loan), in equal monthly installments (an installment loan), or it may be </a:t>
            </a:r>
            <a:r>
              <a:rPr lang="en-US" altLang="zh-CN" sz="2800" b="1" i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good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until further notice or due at maturity (a time loan).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loan may be payable on demand (a demand loan), in equal monthly installments (an installment loan), or it may be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repaid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until further notice or due at maturity (a time loan).</a:t>
            </a:r>
          </a:p>
          <a:p>
            <a:pPr marL="514800" indent="0">
              <a:buNone/>
            </a:pP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94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negotiating or “lead” bank wins the </a:t>
            </a:r>
            <a:r>
              <a:rPr lang="en-US" altLang="zh-CN" sz="2800" b="1" i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“mandate”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from a number of competitors and underwrites a large portion of the credit and is responsible for organizing the syndication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negotiating or “lead” bank wins the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“commission”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from a number of competitors and underwrites a large portion of the credit and is responsible for organizing the syndication.</a:t>
            </a:r>
          </a:p>
        </p:txBody>
      </p:sp>
    </p:spTree>
    <p:extLst>
      <p:ext uri="{BB962C8B-B14F-4D97-AF65-F5344CB8AC3E}">
        <p14:creationId xmlns:p14="http://schemas.microsoft.com/office/powerpoint/2010/main" val="71294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Consumer loans’ usual purpose is to </a:t>
            </a:r>
            <a:r>
              <a:rPr lang="en-US" altLang="zh-CN" sz="2800" b="1" i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finance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the purchase of durable goods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Consumer loans’ usual purpose is to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provide money for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the purchase of durable goods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15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525963"/>
          </a:xfrm>
        </p:spPr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Cues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the case discussion</a:t>
            </a:r>
          </a:p>
          <a:p>
            <a:pPr marL="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1. Major types of loans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working capital loans and fixed asset loans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syndicated loan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export credit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consumer loans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personal residential mortgage loans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overseas fund-raising and on-lending</a:t>
            </a:r>
            <a:endParaRPr lang="zh-CN" altLang="en-US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010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4"/>
            </a:pPr>
            <a:r>
              <a:rPr lang="en-US" altLang="zh-CN" sz="26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Most loans have maturities from one to five years, are repaid in installment, and </a:t>
            </a:r>
            <a:r>
              <a:rPr lang="en-US" altLang="zh-CN" sz="2600" b="1" i="1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carry</a:t>
            </a:r>
            <a:r>
              <a:rPr lang="en-US" altLang="zh-CN" sz="26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 fixed interest rate</a:t>
            </a:r>
            <a:r>
              <a:rPr lang="en-US" altLang="zh-CN" sz="26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br>
              <a:rPr lang="en-US" altLang="zh-CN" sz="26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en-US" altLang="zh-CN" sz="2600" dirty="0">
              <a:solidFill>
                <a:prstClr val="black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lvl="0" indent="0">
              <a:buNone/>
            </a:pPr>
            <a:r>
              <a:rPr lang="en-US" altLang="zh-CN" sz="26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Most loans have maturities from one to five years, are repaid in installment, and </a:t>
            </a:r>
            <a:r>
              <a:rPr lang="en-US" altLang="zh-CN" sz="26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use</a:t>
            </a:r>
            <a:r>
              <a:rPr lang="en-US" altLang="zh-CN" sz="26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 fixed interest rate.</a:t>
            </a:r>
            <a:endParaRPr lang="zh-CN" altLang="en-US" sz="2600" dirty="0">
              <a:solidFill>
                <a:prstClr val="black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9873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somewhat competing goals of loan </a:t>
            </a:r>
            <a:r>
              <a:rPr lang="en-US" altLang="zh-CN" sz="2800" b="1" i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volume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and loan quality must be balanced with the bank’s liquidity requirements, capital constrains, and rate of return objectives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somewhat competing goals of loan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amount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and loan quality must be balanced with the bank’s liquidity requirements, capital constrains, and rate of return objectives.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86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If any client wants a bank to issue a letter of loan </a:t>
            </a:r>
            <a:r>
              <a:rPr lang="en-US" altLang="zh-CN" sz="2800" b="1" i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intent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then the bank will conduct a preliminary investigation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If any client wants a bank to issue a letter of loan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application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then the bank will conduct a preliminary investigation.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113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This agreement formalizes the purpose of the loan, the terms, repayment schedule, collateral required, and any loan </a:t>
            </a:r>
            <a:r>
              <a:rPr lang="en-US" altLang="zh-CN" sz="2800" b="1" i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covenants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This agreement formalizes the purpose of the loan, the terms, repayment schedule, collateral required, and any loan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indentures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564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8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Recalling a loan is normally a last </a:t>
            </a:r>
            <a:r>
              <a:rPr lang="en-US" altLang="zh-CN" sz="2800" b="1" i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resort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and done only when the borrower does not voluntarily correct the problem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Recalling a loan is normally a last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choice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and done only when the borrower does not voluntarily correct the problem.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29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After credit review, the bank will find out early warning signals and take remedial measures to </a:t>
            </a:r>
            <a:r>
              <a:rPr lang="en-US" altLang="zh-CN" sz="2800" b="1" i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mitigate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risks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After credit review, the bank will find out early warning signals and take remedial measures to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reduce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risks.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67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10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Early warning signals are </a:t>
            </a:r>
            <a:r>
              <a:rPr lang="en-US" altLang="zh-CN" sz="2800" b="1" i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omens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or symptoms that a client may not be able to repay the principal and interest in time or service the loan.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Early warning signals are 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indications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or symptoms that a client may not be able to repay the principal and interest in time or service the loan.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038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Text Explanation</a:t>
            </a:r>
            <a:endParaRPr lang="zh-CN" altLang="en-US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1</a:t>
            </a:r>
          </a:p>
          <a:p>
            <a:pPr marL="7200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 loan is a sum of money advanced to a borrower, to be repaid at a later date, usually with interest.</a:t>
            </a:r>
          </a:p>
          <a:p>
            <a:pPr marL="7200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贷款是指提前交付给借款人，然后在将来进行偿还的一笔钱，通常包涵利息。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42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With the rise of a commercial society, restrictions on the taking of interest were gradually relaxed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随着商业社会的出现，对收取利息的限制逐渐地放宽了。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075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2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installment---a payment of part of a debt; usually paid at regular intervals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His car was repossessed because of default of monthly installment.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因为拖欠按月应付的分期付款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他的汽车被收回了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472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 How to get a loan?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Application Acceptance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Investigation and Assessment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Review and Approval ( Credit Execution 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Loan Disbursement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Post-disbursement Management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46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en-US" altLang="zh-CN" sz="28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4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Working capital loan has high liquidity, which is applicable to the industrial and commercial customers with medium- and short-term needs.</a:t>
            </a:r>
          </a:p>
          <a:p>
            <a:pPr marL="514800" indent="0">
              <a:buNone/>
            </a:pP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营运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资本贷款具有很强的流动性，适宜贷给有着中短期资金需求的工商业客户。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53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</a:t>
            </a:r>
            <a:r>
              <a:rPr lang="en-US" altLang="zh-CN" sz="28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5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andate---commission, authorization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A mandate from the UN would be needed before any plans could be implemented.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执行任何计划都需要联合国的授权。</a:t>
            </a:r>
          </a:p>
        </p:txBody>
      </p:sp>
    </p:spTree>
    <p:extLst>
      <p:ext uri="{BB962C8B-B14F-4D97-AF65-F5344CB8AC3E}">
        <p14:creationId xmlns:p14="http://schemas.microsoft.com/office/powerpoint/2010/main" val="420153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6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issuance--- the provision of something by issuing it</a:t>
            </a:r>
          </a:p>
          <a:p>
            <a:pPr marL="514800" indent="0">
              <a:buNone/>
            </a:pPr>
            <a:r>
              <a:rPr lang="en-US" altLang="zh-CN" sz="28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 issuance of too much currency had led to major price rises.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过量的货币发行造成了物价的大幅上涨。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22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7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aturity---due, the date on which a financial obligation must be repaid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Treasury bonds have maturities that extend out as far as 25 years or more.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国库券的到期时间长达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25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年甚至更久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69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8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ownership of the property remains with the mortgagee and the possession of property usually is taken by the mortgagor unless and until the occurrence of default or full repayment.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房产的所有权依然属于受押人，而房产的使用权一般归抵押人，除非发生违约情况或者是直到贷款完全还清。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917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9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aise---collect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They raised the money to buy the house and two hundred acres of grounds.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他们筹钱来购买房屋及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200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英亩的土地</a:t>
            </a: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2773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10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other is the decision making of an individual lending business, mainly taking the repayment ability of specific client or project into consideration. 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另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一个问题是对个人贷款业务的决策。在决策过程中，通常要考虑特定客户或项目的偿还能力。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704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11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fundamental objective of lending is to make profitable loans with minimal risk. 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贷款最重要的目标是以最小的风险提供贷款以获利。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146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12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associates of a bank to receive applications will decide whether to accept a client’s loan application or not, in accordance with relevant laws, rules, regulations and their bank’s credit policy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银行员工会接收申请并根据相关法律、法规以及银行的信贷政策来决定是否接受客户的贷款申请。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407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13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reliminary---primary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Preliminary talks on the future of the bases began yesterday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昨天开始了关于基地未来的初步讨论。</a:t>
            </a:r>
          </a:p>
          <a:p>
            <a:pPr marL="514800" indent="0"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488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Skimming</a:t>
            </a:r>
            <a:endParaRPr lang="zh-CN" altLang="en-US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06916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is a loan?</a:t>
            </a:r>
          </a:p>
          <a:p>
            <a:pPr marL="7200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 loan is a sum of money advanced to a           borrower, to be repaid at a later date, usually with interest.</a:t>
            </a: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720000" indent="0">
              <a:buNone/>
            </a:pPr>
            <a:endParaRPr lang="en-US" altLang="zh-CN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24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</a:t>
            </a:r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14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a client with or without a credit line, the associates should refer to the credit policy of their own bank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对无论有没有信贷额度的客户，银行员工应该参照自己银行的相关信贷政策。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79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16 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 also states what conditions should bring about default by the borrower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它同时说明了什么样的情况会产生借方违约。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564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18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loan review effort is directed at reducing credit risk as well as handling problem loans and liquidating assets of failed borrowers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贷款复审目的在于减少信用风险，处理问题贷款以及清算无力偿还贷款的借款人的资产。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14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19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Credit review refers to a bank’s on-going monitoring and analysis of its credit clients and the relevant factors that can influence safety of the clients’ credit asset. 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信用复核是指银行不断地追踪和分析其贷款客户，以及会影响客户信贷资产安全性的相关因素。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992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20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rrear---undue payment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 The payment is six months in arrear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付款已拖欠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个月了。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96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Early warning system or procedure is designed to warn of a potential or an impending problem. 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设计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预警系统是为了警告可能的或即将发生的问题。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18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21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There is still no uniform standard for loan classification throughout the world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对于贷款的分类，世界上依然没有一致的标准。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82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22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honor---accept, promise to pay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 They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honored 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last sight draft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他们承兑了这张即期支票。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826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23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dversely---unfavorably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Price changes must not adversely affect the living standards of the people. 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800" indent="0">
              <a:buNone/>
            </a:pP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物价变化一定不能给人们的生活水准带来负面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影响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28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24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nsue---succeed, follow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</a:t>
            </a: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 A brief but embarrassing silence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ensued.</a:t>
            </a:r>
          </a:p>
          <a:p>
            <a:pPr marL="514800" indent="0">
              <a:buNone/>
            </a:pPr>
            <a:r>
              <a:rPr lang="zh-CN" altLang="en-US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紧接着是短暂却令人难堪的沉默。</a:t>
            </a:r>
          </a:p>
          <a:p>
            <a:pPr marL="514800" indent="0">
              <a:buNone/>
            </a:pP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14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2"/>
            </a:pP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How many major loan categories are introduced in the text? And what are </a:t>
            </a: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they?</a:t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Five</a:t>
            </a:r>
            <a:r>
              <a:rPr lang="en-US" altLang="zh-CN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 They’re </a:t>
            </a:r>
            <a:r>
              <a:rPr lang="en-US" altLang="zh-CN" sz="24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working capital loans and fixed asset loans, syndicated loan, export credit, consumer loans, personal residential mortgage loans and overseas fund-raising and on-lending.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57036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25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“Doubtful” indicates that borrowers cannot pay back the principal and interest in full and significant losses will be incurred, even when guarantees are involved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呆账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”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指即使在有担保的情况下，借款人也不能全额偿还本金和利息，产生很大的损失。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975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Paragraph 26</a:t>
            </a:r>
          </a:p>
          <a:p>
            <a:pPr marL="514800" indent="0">
              <a:buNone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“Loss” means that the principal and interest of loans cannot be recovered or only a small portion can be recovered after taking all possible measures and resorting to necessary legal procedures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514800" indent="0">
              <a:buNone/>
            </a:pP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“损失”意味着贷款的本金和利息无法取回</a:t>
            </a:r>
            <a:r>
              <a:rPr lang="zh-CN" altLang="en-US" sz="28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，或者是在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采取了所有</a:t>
            </a:r>
            <a:r>
              <a:rPr lang="zh-CN" altLang="en-US" sz="28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可能的措施以及经历了必要</a:t>
            </a:r>
            <a:r>
              <a:rPr lang="zh-CN" altLang="en-US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的法律程序之后，只有一小部分本金和利息可以被收回。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388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5699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are the six steps involved to get an individual loan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</a:p>
          <a:p>
            <a:pPr marL="720000" indent="0">
              <a:buNone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They’re application acceptance, investigation and assessment, in review and approval, loan disbursement and post-disbursement management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485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4"/>
            </a:pP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is credit </a:t>
            </a: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review?</a:t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Credit </a:t>
            </a:r>
            <a:r>
              <a:rPr lang="en-US" altLang="zh-CN" sz="2800" dirty="0">
                <a:solidFill>
                  <a:prstClr val="blac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review refers to a bank’s on-going monitoring and analysis of its credit clients and the relevant factors that can influence safety of the clients’ credit asset.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6454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What are the five loan classifications by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risks?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They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are pass (normal), special-mention, substandard, doubtful and loss.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62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Scanning</a:t>
            </a:r>
            <a:endParaRPr lang="zh-CN" altLang="en-US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Who borrowed money heavily in feudal European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society?</a:t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Kings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nobles, and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ecclesiastics borrowed money heavily in feudal European society.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720000" indent="0">
              <a:buNone/>
            </a:pP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121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1588</Words>
  <Application>Microsoft Office PowerPoint</Application>
  <PresentationFormat>全屏显示(4:3)</PresentationFormat>
  <Paragraphs>141</Paragraphs>
  <Slides>51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6" baseType="lpstr">
      <vt:lpstr>Arial Unicode MS</vt:lpstr>
      <vt:lpstr>宋体</vt:lpstr>
      <vt:lpstr>Arial</vt:lpstr>
      <vt:lpstr>Calibri</vt:lpstr>
      <vt:lpstr>Office 主题​​</vt:lpstr>
      <vt:lpstr>Unit 11  Loans</vt:lpstr>
      <vt:lpstr>PowerPoint 演示文稿</vt:lpstr>
      <vt:lpstr>PowerPoint 演示文稿</vt:lpstr>
      <vt:lpstr>Skimming</vt:lpstr>
      <vt:lpstr>PowerPoint 演示文稿</vt:lpstr>
      <vt:lpstr>PowerPoint 演示文稿</vt:lpstr>
      <vt:lpstr>PowerPoint 演示文稿</vt:lpstr>
      <vt:lpstr>PowerPoint 演示文稿</vt:lpstr>
      <vt:lpstr>Scanning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Vocabulary in Context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Text Explanation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  Loans</dc:title>
  <dc:creator>WINDOWS7</dc:creator>
  <cp:lastModifiedBy>Xu Lu</cp:lastModifiedBy>
  <cp:revision>60</cp:revision>
  <dcterms:created xsi:type="dcterms:W3CDTF">2014-10-20T02:15:20Z</dcterms:created>
  <dcterms:modified xsi:type="dcterms:W3CDTF">2019-12-13T04:48:19Z</dcterms:modified>
</cp:coreProperties>
</file>