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1" r:id="rId1"/>
  </p:sldMasterIdLst>
  <p:notesMasterIdLst>
    <p:notesMasterId r:id="rId57"/>
  </p:notesMasterIdLst>
  <p:handoutMasterIdLst>
    <p:handoutMasterId r:id="rId58"/>
  </p:handoutMasterIdLst>
  <p:sldIdLst>
    <p:sldId id="256" r:id="rId2"/>
    <p:sldId id="721" r:id="rId3"/>
    <p:sldId id="723" r:id="rId4"/>
    <p:sldId id="525" r:id="rId5"/>
    <p:sldId id="720" r:id="rId6"/>
    <p:sldId id="728" r:id="rId7"/>
    <p:sldId id="729" r:id="rId8"/>
    <p:sldId id="724" r:id="rId9"/>
    <p:sldId id="725" r:id="rId10"/>
    <p:sldId id="727" r:id="rId11"/>
    <p:sldId id="730" r:id="rId12"/>
    <p:sldId id="731" r:id="rId13"/>
    <p:sldId id="732" r:id="rId14"/>
    <p:sldId id="733" r:id="rId15"/>
    <p:sldId id="734" r:id="rId16"/>
    <p:sldId id="735" r:id="rId17"/>
    <p:sldId id="736" r:id="rId18"/>
    <p:sldId id="737" r:id="rId19"/>
    <p:sldId id="738" r:id="rId20"/>
    <p:sldId id="739" r:id="rId21"/>
    <p:sldId id="740" r:id="rId22"/>
    <p:sldId id="741" r:id="rId23"/>
    <p:sldId id="742" r:id="rId24"/>
    <p:sldId id="743" r:id="rId25"/>
    <p:sldId id="744" r:id="rId26"/>
    <p:sldId id="726" r:id="rId27"/>
    <p:sldId id="745" r:id="rId28"/>
    <p:sldId id="746" r:id="rId29"/>
    <p:sldId id="747" r:id="rId30"/>
    <p:sldId id="749" r:id="rId31"/>
    <p:sldId id="748" r:id="rId32"/>
    <p:sldId id="750" r:id="rId33"/>
    <p:sldId id="751" r:id="rId34"/>
    <p:sldId id="752" r:id="rId35"/>
    <p:sldId id="753" r:id="rId36"/>
    <p:sldId id="754" r:id="rId37"/>
    <p:sldId id="755" r:id="rId38"/>
    <p:sldId id="756" r:id="rId39"/>
    <p:sldId id="757" r:id="rId40"/>
    <p:sldId id="758" r:id="rId41"/>
    <p:sldId id="759" r:id="rId42"/>
    <p:sldId id="760" r:id="rId43"/>
    <p:sldId id="761" r:id="rId44"/>
    <p:sldId id="762" r:id="rId45"/>
    <p:sldId id="763" r:id="rId46"/>
    <p:sldId id="764" r:id="rId47"/>
    <p:sldId id="765" r:id="rId48"/>
    <p:sldId id="766" r:id="rId49"/>
    <p:sldId id="767" r:id="rId50"/>
    <p:sldId id="768" r:id="rId51"/>
    <p:sldId id="769" r:id="rId52"/>
    <p:sldId id="771" r:id="rId53"/>
    <p:sldId id="770" r:id="rId54"/>
    <p:sldId id="603" r:id="rId55"/>
    <p:sldId id="722" r:id="rId56"/>
  </p:sldIdLst>
  <p:sldSz cx="9144000" cy="6858000" type="screen4x3"/>
  <p:notesSz cx="6858000" cy="9144000"/>
  <p:defaultTextStyle>
    <a:defPPr>
      <a:defRPr lang="en-US"/>
    </a:defPPr>
    <a:lvl1pPr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9696"/>
    <a:srgbClr val="11D3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1" autoAdjust="0"/>
    <p:restoredTop sz="96370" autoAdjust="0"/>
  </p:normalViewPr>
  <p:slideViewPr>
    <p:cSldViewPr>
      <p:cViewPr varScale="1">
        <p:scale>
          <a:sx n="64" d="100"/>
          <a:sy n="64" d="100"/>
        </p:scale>
        <p:origin x="1552"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76ED1377-2C27-4237-BC22-4DF53587FCB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pitchFamily="34" charset="0"/>
              </a:defRPr>
            </a:lvl1pPr>
          </a:lstStyle>
          <a:p>
            <a:pPr>
              <a:defRPr/>
            </a:pPr>
            <a:endParaRPr lang="zh-CN" altLang="en-US"/>
          </a:p>
        </p:txBody>
      </p:sp>
      <p:sp>
        <p:nvSpPr>
          <p:cNvPr id="195587" name="Rectangle 3">
            <a:extLst>
              <a:ext uri="{FF2B5EF4-FFF2-40B4-BE49-F238E27FC236}">
                <a16:creationId xmlns:a16="http://schemas.microsoft.com/office/drawing/2014/main" id="{5C9E26E2-D70F-4BF6-B612-32923D7FBC02}"/>
              </a:ext>
            </a:extLst>
          </p:cNvPr>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ltLang="zh-CN"/>
          </a:p>
        </p:txBody>
      </p:sp>
      <p:sp>
        <p:nvSpPr>
          <p:cNvPr id="195588" name="Rectangle 4">
            <a:extLst>
              <a:ext uri="{FF2B5EF4-FFF2-40B4-BE49-F238E27FC236}">
                <a16:creationId xmlns:a16="http://schemas.microsoft.com/office/drawing/2014/main" id="{54D40757-B2E4-4037-AE85-F32615CB0A06}"/>
              </a:ext>
            </a:extLst>
          </p:cNvPr>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pitchFamily="34" charset="0"/>
              </a:defRPr>
            </a:lvl1pPr>
          </a:lstStyle>
          <a:p>
            <a:pPr>
              <a:defRPr/>
            </a:pPr>
            <a:endParaRPr lang="en-US" altLang="zh-CN"/>
          </a:p>
        </p:txBody>
      </p:sp>
      <p:sp>
        <p:nvSpPr>
          <p:cNvPr id="195589" name="Rectangle 5">
            <a:extLst>
              <a:ext uri="{FF2B5EF4-FFF2-40B4-BE49-F238E27FC236}">
                <a16:creationId xmlns:a16="http://schemas.microsoft.com/office/drawing/2014/main" id="{2E350348-2365-4B14-B2DD-04642E2A1966}"/>
              </a:ext>
            </a:extLst>
          </p:cNvPr>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1F660C64-635F-4217-98F7-D1BE6337039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E5BD8F94-937D-4853-B32C-6DD5F65CA2F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pitchFamily="34" charset="0"/>
              </a:defRPr>
            </a:lvl1pPr>
          </a:lstStyle>
          <a:p>
            <a:pPr>
              <a:defRPr/>
            </a:pPr>
            <a:endParaRPr lang="zh-CN" altLang="en-US"/>
          </a:p>
        </p:txBody>
      </p:sp>
      <p:sp>
        <p:nvSpPr>
          <p:cNvPr id="102403" name="Rectangle 3">
            <a:extLst>
              <a:ext uri="{FF2B5EF4-FFF2-40B4-BE49-F238E27FC236}">
                <a16:creationId xmlns:a16="http://schemas.microsoft.com/office/drawing/2014/main" id="{692F191D-32CA-4A3D-BBDE-7BF15329672C}"/>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ltLang="zh-CN"/>
          </a:p>
        </p:txBody>
      </p:sp>
      <p:sp>
        <p:nvSpPr>
          <p:cNvPr id="3076" name="Rectangle 4">
            <a:extLst>
              <a:ext uri="{FF2B5EF4-FFF2-40B4-BE49-F238E27FC236}">
                <a16:creationId xmlns:a16="http://schemas.microsoft.com/office/drawing/2014/main" id="{22ADC386-231F-4ABC-AE63-3D333362A39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5" name="Rectangle 5">
            <a:extLst>
              <a:ext uri="{FF2B5EF4-FFF2-40B4-BE49-F238E27FC236}">
                <a16:creationId xmlns:a16="http://schemas.microsoft.com/office/drawing/2014/main" id="{AA03016B-9F7A-4DF8-906E-32BA60CDDA3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2406" name="Rectangle 6">
            <a:extLst>
              <a:ext uri="{FF2B5EF4-FFF2-40B4-BE49-F238E27FC236}">
                <a16:creationId xmlns:a16="http://schemas.microsoft.com/office/drawing/2014/main" id="{58B87DE8-A70D-4ACF-9476-6AE83DD201CA}"/>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pitchFamily="34" charset="0"/>
              </a:defRPr>
            </a:lvl1pPr>
          </a:lstStyle>
          <a:p>
            <a:pPr>
              <a:defRPr/>
            </a:pPr>
            <a:endParaRPr lang="en-US" altLang="zh-CN"/>
          </a:p>
        </p:txBody>
      </p:sp>
      <p:sp>
        <p:nvSpPr>
          <p:cNvPr id="102407" name="Rectangle 7">
            <a:extLst>
              <a:ext uri="{FF2B5EF4-FFF2-40B4-BE49-F238E27FC236}">
                <a16:creationId xmlns:a16="http://schemas.microsoft.com/office/drawing/2014/main" id="{0B1DF514-BEEC-4861-808B-870277AE4B3A}"/>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E9A94347-0DB0-4624-8353-9843F403FAE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39C26955-0719-4419-94B7-69D6DCECD10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7B0415BA-6DC8-4639-8083-1D610CDECD2A}" type="slidenum">
              <a:rPr lang="zh-CN" altLang="en-US" smtClean="0"/>
              <a:pPr>
                <a:spcBef>
                  <a:spcPct val="0"/>
                </a:spcBef>
              </a:pPr>
              <a:t>1</a:t>
            </a:fld>
            <a:endParaRPr lang="en-US" altLang="zh-CN"/>
          </a:p>
        </p:txBody>
      </p:sp>
      <p:sp>
        <p:nvSpPr>
          <p:cNvPr id="6147" name="Rectangle 2">
            <a:extLst>
              <a:ext uri="{FF2B5EF4-FFF2-40B4-BE49-F238E27FC236}">
                <a16:creationId xmlns:a16="http://schemas.microsoft.com/office/drawing/2014/main" id="{52811B6D-DB32-4551-8C7D-DBAE5A1D3202}"/>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5680544D-DC36-4957-A80A-9F08F76A24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48</a:t>
            </a:fld>
            <a:endParaRPr lang="en-US" altLang="zh-CN"/>
          </a:p>
        </p:txBody>
      </p:sp>
    </p:spTree>
    <p:extLst>
      <p:ext uri="{BB962C8B-B14F-4D97-AF65-F5344CB8AC3E}">
        <p14:creationId xmlns:p14="http://schemas.microsoft.com/office/powerpoint/2010/main" val="2864953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49</a:t>
            </a:fld>
            <a:endParaRPr lang="en-US" altLang="zh-CN"/>
          </a:p>
        </p:txBody>
      </p:sp>
    </p:spTree>
    <p:extLst>
      <p:ext uri="{BB962C8B-B14F-4D97-AF65-F5344CB8AC3E}">
        <p14:creationId xmlns:p14="http://schemas.microsoft.com/office/powerpoint/2010/main" val="3933785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50</a:t>
            </a:fld>
            <a:endParaRPr lang="en-US" altLang="zh-CN"/>
          </a:p>
        </p:txBody>
      </p:sp>
    </p:spTree>
    <p:extLst>
      <p:ext uri="{BB962C8B-B14F-4D97-AF65-F5344CB8AC3E}">
        <p14:creationId xmlns:p14="http://schemas.microsoft.com/office/powerpoint/2010/main" val="2246636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51</a:t>
            </a:fld>
            <a:endParaRPr lang="en-US" altLang="zh-CN"/>
          </a:p>
        </p:txBody>
      </p:sp>
    </p:spTree>
    <p:extLst>
      <p:ext uri="{BB962C8B-B14F-4D97-AF65-F5344CB8AC3E}">
        <p14:creationId xmlns:p14="http://schemas.microsoft.com/office/powerpoint/2010/main" val="1160500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52</a:t>
            </a:fld>
            <a:endParaRPr lang="en-US" altLang="zh-CN"/>
          </a:p>
        </p:txBody>
      </p:sp>
    </p:spTree>
    <p:extLst>
      <p:ext uri="{BB962C8B-B14F-4D97-AF65-F5344CB8AC3E}">
        <p14:creationId xmlns:p14="http://schemas.microsoft.com/office/powerpoint/2010/main" val="3119131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53</a:t>
            </a:fld>
            <a:endParaRPr lang="en-US" altLang="zh-CN"/>
          </a:p>
        </p:txBody>
      </p:sp>
    </p:spTree>
    <p:extLst>
      <p:ext uri="{BB962C8B-B14F-4D97-AF65-F5344CB8AC3E}">
        <p14:creationId xmlns:p14="http://schemas.microsoft.com/office/powerpoint/2010/main" val="2482557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0FBB1835-6D17-4EC1-A430-A21D6427E2F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22E99987-22D0-4312-B3DB-C6C0FC0FF626}" type="slidenum">
              <a:rPr lang="zh-CN" altLang="en-US" smtClean="0"/>
              <a:pPr>
                <a:spcBef>
                  <a:spcPct val="0"/>
                </a:spcBef>
              </a:pPr>
              <a:t>4</a:t>
            </a:fld>
            <a:endParaRPr lang="en-US" altLang="zh-CN"/>
          </a:p>
        </p:txBody>
      </p:sp>
      <p:sp>
        <p:nvSpPr>
          <p:cNvPr id="10243" name="Rectangle 2">
            <a:extLst>
              <a:ext uri="{FF2B5EF4-FFF2-40B4-BE49-F238E27FC236}">
                <a16:creationId xmlns:a16="http://schemas.microsoft.com/office/drawing/2014/main" id="{3C7887D0-CAEF-4419-B2CF-05FEA1ADBD09}"/>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D23A96E6-3657-422A-B646-EABC83DD11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41</a:t>
            </a:fld>
            <a:endParaRPr lang="en-US" altLang="zh-CN"/>
          </a:p>
        </p:txBody>
      </p:sp>
    </p:spTree>
    <p:extLst>
      <p:ext uri="{BB962C8B-B14F-4D97-AF65-F5344CB8AC3E}">
        <p14:creationId xmlns:p14="http://schemas.microsoft.com/office/powerpoint/2010/main" val="3649097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42</a:t>
            </a:fld>
            <a:endParaRPr lang="en-US" altLang="zh-CN"/>
          </a:p>
        </p:txBody>
      </p:sp>
    </p:spTree>
    <p:extLst>
      <p:ext uri="{BB962C8B-B14F-4D97-AF65-F5344CB8AC3E}">
        <p14:creationId xmlns:p14="http://schemas.microsoft.com/office/powerpoint/2010/main" val="451286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43</a:t>
            </a:fld>
            <a:endParaRPr lang="en-US" altLang="zh-CN"/>
          </a:p>
        </p:txBody>
      </p:sp>
    </p:spTree>
    <p:extLst>
      <p:ext uri="{BB962C8B-B14F-4D97-AF65-F5344CB8AC3E}">
        <p14:creationId xmlns:p14="http://schemas.microsoft.com/office/powerpoint/2010/main" val="3491499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44</a:t>
            </a:fld>
            <a:endParaRPr lang="en-US" altLang="zh-CN"/>
          </a:p>
        </p:txBody>
      </p:sp>
    </p:spTree>
    <p:extLst>
      <p:ext uri="{BB962C8B-B14F-4D97-AF65-F5344CB8AC3E}">
        <p14:creationId xmlns:p14="http://schemas.microsoft.com/office/powerpoint/2010/main" val="2677798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45</a:t>
            </a:fld>
            <a:endParaRPr lang="en-US" altLang="zh-CN"/>
          </a:p>
        </p:txBody>
      </p:sp>
    </p:spTree>
    <p:extLst>
      <p:ext uri="{BB962C8B-B14F-4D97-AF65-F5344CB8AC3E}">
        <p14:creationId xmlns:p14="http://schemas.microsoft.com/office/powerpoint/2010/main" val="4216522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46</a:t>
            </a:fld>
            <a:endParaRPr lang="en-US" altLang="zh-CN"/>
          </a:p>
        </p:txBody>
      </p:sp>
    </p:spTree>
    <p:extLst>
      <p:ext uri="{BB962C8B-B14F-4D97-AF65-F5344CB8AC3E}">
        <p14:creationId xmlns:p14="http://schemas.microsoft.com/office/powerpoint/2010/main" val="169548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9A94347-0DB0-4624-8353-9843F403FAED}" type="slidenum">
              <a:rPr lang="zh-CN" altLang="en-US" smtClean="0"/>
              <a:pPr>
                <a:defRPr/>
              </a:pPr>
              <a:t>47</a:t>
            </a:fld>
            <a:endParaRPr lang="en-US" altLang="zh-CN"/>
          </a:p>
        </p:txBody>
      </p:sp>
    </p:spTree>
    <p:extLst>
      <p:ext uri="{BB962C8B-B14F-4D97-AF65-F5344CB8AC3E}">
        <p14:creationId xmlns:p14="http://schemas.microsoft.com/office/powerpoint/2010/main" val="442545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281C45BE-F86C-4BBA-90AB-2BBDCEC97050}"/>
              </a:ext>
            </a:extLst>
          </p:cNvPr>
          <p:cNvSpPr>
            <a:spLocks noChangeArrowheads="1"/>
          </p:cNvSpPr>
          <p:nvPr/>
        </p:nvSpPr>
        <p:spPr bwMode="auto">
          <a:xfrm>
            <a:off x="0" y="6629400"/>
            <a:ext cx="9144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5" name="Rectangle 20">
            <a:extLst>
              <a:ext uri="{FF2B5EF4-FFF2-40B4-BE49-F238E27FC236}">
                <a16:creationId xmlns:a16="http://schemas.microsoft.com/office/drawing/2014/main" id="{E7FD788F-FB6E-4D25-9B9D-BF82D5FEC66E}"/>
              </a:ext>
            </a:extLst>
          </p:cNvPr>
          <p:cNvSpPr>
            <a:spLocks noChangeArrowheads="1"/>
          </p:cNvSpPr>
          <p:nvPr/>
        </p:nvSpPr>
        <p:spPr bwMode="auto">
          <a:xfrm>
            <a:off x="3352800" y="63246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kumimoji="0" lang="en-US" altLang="zh-CN" sz="1400"/>
          </a:p>
        </p:txBody>
      </p:sp>
      <p:sp>
        <p:nvSpPr>
          <p:cNvPr id="6" name="Rectangle 21">
            <a:extLst>
              <a:ext uri="{FF2B5EF4-FFF2-40B4-BE49-F238E27FC236}">
                <a16:creationId xmlns:a16="http://schemas.microsoft.com/office/drawing/2014/main" id="{2050FD4B-3F4E-4A04-AAE1-09FB3EA28B14}"/>
              </a:ext>
            </a:extLst>
          </p:cNvPr>
          <p:cNvSpPr>
            <a:spLocks noChangeArrowheads="1"/>
          </p:cNvSpPr>
          <p:nvPr userDrawn="1"/>
        </p:nvSpPr>
        <p:spPr bwMode="gray">
          <a:xfrm>
            <a:off x="917575" y="34290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99340" name="Rectangle 12"/>
          <p:cNvSpPr>
            <a:spLocks noGrp="1" noChangeArrowheads="1"/>
          </p:cNvSpPr>
          <p:nvPr>
            <p:ph type="ctrTitle"/>
          </p:nvPr>
        </p:nvSpPr>
        <p:spPr>
          <a:xfrm>
            <a:off x="990600" y="1828800"/>
            <a:ext cx="7772400" cy="1143000"/>
          </a:xfrm>
        </p:spPr>
        <p:txBody>
          <a:bodyPr/>
          <a:lstStyle>
            <a:lvl1pPr>
              <a:defRPr/>
            </a:lvl1pPr>
          </a:lstStyle>
          <a:p>
            <a:r>
              <a:rPr lang="zh-CN" altLang="en-US"/>
              <a:t>单击此处编辑母版标题样式</a:t>
            </a:r>
          </a:p>
        </p:txBody>
      </p:sp>
      <p:sp>
        <p:nvSpPr>
          <p:cNvPr id="9934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7" name="Rectangle 14">
            <a:extLst>
              <a:ext uri="{FF2B5EF4-FFF2-40B4-BE49-F238E27FC236}">
                <a16:creationId xmlns:a16="http://schemas.microsoft.com/office/drawing/2014/main" id="{78267D19-1BEB-4903-98D7-EF240ABC7C3E}"/>
              </a:ext>
            </a:extLst>
          </p:cNvPr>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Tree>
    <p:extLst>
      <p:ext uri="{BB962C8B-B14F-4D97-AF65-F5344CB8AC3E}">
        <p14:creationId xmlns:p14="http://schemas.microsoft.com/office/powerpoint/2010/main" val="3803796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B2F4F592-C076-4EA7-A447-E3632B0799B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9F5D0FB6-A072-4270-A309-08356E32F35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424555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31038" y="188913"/>
            <a:ext cx="1949450" cy="5943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182688" y="188913"/>
            <a:ext cx="5695950" cy="5943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890BE3A8-80E9-4D95-BD5F-2C302B7A6A5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BAE34847-F46A-4F08-ABE3-992F2698C56A}"/>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298922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187450" y="188913"/>
            <a:ext cx="7793038"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1182688" y="2017713"/>
            <a:ext cx="38100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5145088" y="2017713"/>
            <a:ext cx="3810000" cy="4114800"/>
          </a:xfrm>
        </p:spPr>
        <p:txBody>
          <a:bodyPr/>
          <a:lstStyle/>
          <a:p>
            <a:pPr lvl="0"/>
            <a:endParaRPr lang="zh-CN" altLang="en-US" noProof="0"/>
          </a:p>
        </p:txBody>
      </p:sp>
      <p:sp>
        <p:nvSpPr>
          <p:cNvPr id="5" name="Rectangle 11">
            <a:extLst>
              <a:ext uri="{FF2B5EF4-FFF2-40B4-BE49-F238E27FC236}">
                <a16:creationId xmlns:a16="http://schemas.microsoft.com/office/drawing/2014/main" id="{ADABC03B-D9A4-4BA5-91E2-D654B6373F9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61906367-517B-4D82-A2EF-E31B9179EFAD}"/>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893572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87450" y="188913"/>
            <a:ext cx="7793038" cy="1143000"/>
          </a:xfrm>
        </p:spPr>
        <p:txBody>
          <a:bodyPr/>
          <a:lstStyle/>
          <a:p>
            <a:r>
              <a:rPr lang="zh-CN" altLang="en-US"/>
              <a:t>单击此处编辑母版标题样式</a:t>
            </a:r>
          </a:p>
        </p:txBody>
      </p:sp>
      <p:sp>
        <p:nvSpPr>
          <p:cNvPr id="3" name="表格占位符 2"/>
          <p:cNvSpPr>
            <a:spLocks noGrp="1"/>
          </p:cNvSpPr>
          <p:nvPr>
            <p:ph type="tbl" idx="1"/>
          </p:nvPr>
        </p:nvSpPr>
        <p:spPr>
          <a:xfrm>
            <a:off x="1182688" y="2017713"/>
            <a:ext cx="7772400" cy="4114800"/>
          </a:xfrm>
        </p:spPr>
        <p:txBody>
          <a:bodyPr/>
          <a:lstStyle/>
          <a:p>
            <a:pPr lvl="0"/>
            <a:endParaRPr lang="zh-CN" altLang="en-US" noProof="0"/>
          </a:p>
        </p:txBody>
      </p:sp>
      <p:sp>
        <p:nvSpPr>
          <p:cNvPr id="4" name="Rectangle 11">
            <a:extLst>
              <a:ext uri="{FF2B5EF4-FFF2-40B4-BE49-F238E27FC236}">
                <a16:creationId xmlns:a16="http://schemas.microsoft.com/office/drawing/2014/main" id="{93956358-0A90-4EB5-AC58-F3AA0CE737A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68EE3522-B786-4CD0-A32C-E4A4B562FE84}"/>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079221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DF0FDF75-A72C-49B1-8284-8ADBDE48BCE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50F02EB8-5059-49F8-9FC0-509B79282ECC}"/>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740590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1">
            <a:extLst>
              <a:ext uri="{FF2B5EF4-FFF2-40B4-BE49-F238E27FC236}">
                <a16:creationId xmlns:a16="http://schemas.microsoft.com/office/drawing/2014/main" id="{07077A03-8CC5-44E4-9E07-BF038705625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5479ECE9-9FC2-4932-9B12-9CD3750A78E4}"/>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375744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1">
            <a:extLst>
              <a:ext uri="{FF2B5EF4-FFF2-40B4-BE49-F238E27FC236}">
                <a16:creationId xmlns:a16="http://schemas.microsoft.com/office/drawing/2014/main" id="{734711E1-D009-4E67-8AB5-2895910A9A2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1B9D1A1E-6C0E-41DD-8ED1-A782D4D9B696}"/>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493370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1">
            <a:extLst>
              <a:ext uri="{FF2B5EF4-FFF2-40B4-BE49-F238E27FC236}">
                <a16:creationId xmlns:a16="http://schemas.microsoft.com/office/drawing/2014/main" id="{7E149220-2091-486F-9B61-91413BF62E3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2">
            <a:extLst>
              <a:ext uri="{FF2B5EF4-FFF2-40B4-BE49-F238E27FC236}">
                <a16:creationId xmlns:a16="http://schemas.microsoft.com/office/drawing/2014/main" id="{0596A770-2BD8-4DB0-9310-9D6E8DA630E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680940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1">
            <a:extLst>
              <a:ext uri="{FF2B5EF4-FFF2-40B4-BE49-F238E27FC236}">
                <a16:creationId xmlns:a16="http://schemas.microsoft.com/office/drawing/2014/main" id="{54A36D63-74E6-4930-9D80-239CD41D965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a:extLst>
              <a:ext uri="{FF2B5EF4-FFF2-40B4-BE49-F238E27FC236}">
                <a16:creationId xmlns:a16="http://schemas.microsoft.com/office/drawing/2014/main" id="{6CDC76E5-A8E2-41ED-B6D1-440F85280489}"/>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929254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a:extLst>
              <a:ext uri="{FF2B5EF4-FFF2-40B4-BE49-F238E27FC236}">
                <a16:creationId xmlns:a16="http://schemas.microsoft.com/office/drawing/2014/main" id="{9FF32CB7-1985-4DAB-98F2-795AC49192D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2">
            <a:extLst>
              <a:ext uri="{FF2B5EF4-FFF2-40B4-BE49-F238E27FC236}">
                <a16:creationId xmlns:a16="http://schemas.microsoft.com/office/drawing/2014/main" id="{3A22EB68-D193-4736-9989-C7B2067538B3}"/>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38960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id="{252958DC-C393-4EBD-81F9-8E8F9ED140A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7CB59A06-C0C3-4DAE-830F-DC9314CADF15}"/>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660336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id="{FB278401-5AD2-49BE-BF8C-9A56F89199A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E21C5A1A-072C-4C7C-B17D-826CC7DBFFC1}"/>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798039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a:extLst>
              <a:ext uri="{FF2B5EF4-FFF2-40B4-BE49-F238E27FC236}">
                <a16:creationId xmlns:a16="http://schemas.microsoft.com/office/drawing/2014/main" id="{AC44AA84-517E-4439-8E2E-35E078FFFA54}"/>
              </a:ext>
            </a:extLst>
          </p:cNvPr>
          <p:cNvSpPr>
            <a:spLocks noChangeArrowheads="1"/>
          </p:cNvSpPr>
          <p:nvPr/>
        </p:nvSpPr>
        <p:spPr bwMode="gray">
          <a:xfrm>
            <a:off x="468313" y="1484313"/>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1027" name="Rectangle 9">
            <a:extLst>
              <a:ext uri="{FF2B5EF4-FFF2-40B4-BE49-F238E27FC236}">
                <a16:creationId xmlns:a16="http://schemas.microsoft.com/office/drawing/2014/main" id="{3B192955-AAA5-4EBD-BC75-4563CE4FA187}"/>
              </a:ext>
            </a:extLst>
          </p:cNvPr>
          <p:cNvSpPr>
            <a:spLocks noGrp="1" noChangeArrowheads="1"/>
          </p:cNvSpPr>
          <p:nvPr>
            <p:ph type="title"/>
          </p:nvPr>
        </p:nvSpPr>
        <p:spPr bwMode="auto">
          <a:xfrm>
            <a:off x="1187450" y="188913"/>
            <a:ext cx="77930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8" name="Rectangle 10">
            <a:extLst>
              <a:ext uri="{FF2B5EF4-FFF2-40B4-BE49-F238E27FC236}">
                <a16:creationId xmlns:a16="http://schemas.microsoft.com/office/drawing/2014/main" id="{B2800394-29FD-4E48-8778-97AED970BF76}"/>
              </a:ext>
            </a:extLst>
          </p:cNvPr>
          <p:cNvSpPr>
            <a:spLocks noGrp="1" noChangeArrowheads="1"/>
          </p:cNvSpPr>
          <p:nvPr>
            <p:ph type="body" idx="1"/>
          </p:nvPr>
        </p:nvSpPr>
        <p:spPr bwMode="auto">
          <a:xfrm>
            <a:off x="1182688" y="20177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8315" name="Rectangle 11">
            <a:extLst>
              <a:ext uri="{FF2B5EF4-FFF2-40B4-BE49-F238E27FC236}">
                <a16:creationId xmlns:a16="http://schemas.microsoft.com/office/drawing/2014/main" id="{85130D30-B485-4965-8A10-90C0478568C5}"/>
              </a:ext>
            </a:extLst>
          </p:cNvPr>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kumimoji="0" sz="1400"/>
            </a:lvl1pPr>
          </a:lstStyle>
          <a:p>
            <a:pPr>
              <a:defRPr/>
            </a:pPr>
            <a:endParaRPr lang="en-US" altLang="zh-CN"/>
          </a:p>
        </p:txBody>
      </p:sp>
      <p:sp>
        <p:nvSpPr>
          <p:cNvPr id="98316" name="Rectangle 12">
            <a:extLst>
              <a:ext uri="{FF2B5EF4-FFF2-40B4-BE49-F238E27FC236}">
                <a16:creationId xmlns:a16="http://schemas.microsoft.com/office/drawing/2014/main" id="{7D9E997A-FAB5-4339-98C1-E2CA83908796}"/>
              </a:ext>
            </a:extLst>
          </p:cNvPr>
          <p:cNvSpPr>
            <a:spLocks noGrp="1" noChangeArrowheads="1"/>
          </p:cNvSpPr>
          <p:nvPr>
            <p:ph type="ftr" sz="quarter" idx="3"/>
          </p:nvPr>
        </p:nvSpPr>
        <p:spPr bwMode="auto">
          <a:xfrm>
            <a:off x="3352800" y="6324600"/>
            <a:ext cx="2286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vl1pPr>
          </a:lstStyle>
          <a:p>
            <a:pPr>
              <a:defRPr/>
            </a:pPr>
            <a:endParaRPr lang="en-US" altLang="zh-CN"/>
          </a:p>
        </p:txBody>
      </p:sp>
      <p:sp>
        <p:nvSpPr>
          <p:cNvPr id="1031" name="Rectangle 15">
            <a:extLst>
              <a:ext uri="{FF2B5EF4-FFF2-40B4-BE49-F238E27FC236}">
                <a16:creationId xmlns:a16="http://schemas.microsoft.com/office/drawing/2014/main" id="{5C93DF8D-0157-46C2-A45C-967AA5635CA7}"/>
              </a:ext>
            </a:extLst>
          </p:cNvPr>
          <p:cNvSpPr>
            <a:spLocks noChangeArrowheads="1"/>
          </p:cNvSpPr>
          <p:nvPr/>
        </p:nvSpPr>
        <p:spPr bwMode="auto">
          <a:xfrm>
            <a:off x="0" y="6629400"/>
            <a:ext cx="9144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pic>
        <p:nvPicPr>
          <p:cNvPr id="1032" name="图片 1">
            <a:extLst>
              <a:ext uri="{FF2B5EF4-FFF2-40B4-BE49-F238E27FC236}">
                <a16:creationId xmlns:a16="http://schemas.microsoft.com/office/drawing/2014/main" id="{2BE8A769-8B44-4B3A-8E02-4FDF01E0FC54}"/>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6988" y="6350"/>
            <a:ext cx="1062037"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6"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itchFamily="34" charset="0"/>
          <a:ea typeface="宋体" pitchFamily="2" charset="-122"/>
        </a:defRPr>
      </a:lvl2pPr>
      <a:lvl3pPr algn="l" rtl="0" eaLnBrk="0" fontAlgn="base" hangingPunct="0">
        <a:spcBef>
          <a:spcPct val="0"/>
        </a:spcBef>
        <a:spcAft>
          <a:spcPct val="0"/>
        </a:spcAft>
        <a:defRPr kumimoji="1" sz="4400">
          <a:solidFill>
            <a:schemeClr val="tx2"/>
          </a:solidFill>
          <a:latin typeface="Tahoma" pitchFamily="34" charset="0"/>
          <a:ea typeface="宋体" pitchFamily="2" charset="-122"/>
        </a:defRPr>
      </a:lvl3pPr>
      <a:lvl4pPr algn="l" rtl="0" eaLnBrk="0" fontAlgn="base" hangingPunct="0">
        <a:spcBef>
          <a:spcPct val="0"/>
        </a:spcBef>
        <a:spcAft>
          <a:spcPct val="0"/>
        </a:spcAft>
        <a:defRPr kumimoji="1" sz="4400">
          <a:solidFill>
            <a:schemeClr val="tx2"/>
          </a:solidFill>
          <a:latin typeface="Tahoma" pitchFamily="34" charset="0"/>
          <a:ea typeface="宋体" pitchFamily="2" charset="-122"/>
        </a:defRPr>
      </a:lvl4pPr>
      <a:lvl5pPr algn="l" rtl="0" eaLnBrk="0" fontAlgn="base" hangingPunct="0">
        <a:spcBef>
          <a:spcPct val="0"/>
        </a:spcBef>
        <a:spcAft>
          <a:spcPct val="0"/>
        </a:spcAft>
        <a:defRPr kumimoji="1" sz="4400">
          <a:solidFill>
            <a:schemeClr val="tx2"/>
          </a:solidFill>
          <a:latin typeface="Tahoma" pitchFamily="34" charset="0"/>
          <a:ea typeface="宋体" pitchFamily="2" charset="-122"/>
        </a:defRPr>
      </a:lvl5pPr>
      <a:lvl6pPr marL="457200" algn="l" rtl="0" fontAlgn="base">
        <a:spcBef>
          <a:spcPct val="0"/>
        </a:spcBef>
        <a:spcAft>
          <a:spcPct val="0"/>
        </a:spcAft>
        <a:defRPr kumimoji="1" sz="4400">
          <a:solidFill>
            <a:schemeClr val="tx2"/>
          </a:solidFill>
          <a:latin typeface="Tahoma" pitchFamily="34" charset="0"/>
          <a:ea typeface="宋体" pitchFamily="2" charset="-122"/>
        </a:defRPr>
      </a:lvl6pPr>
      <a:lvl7pPr marL="914400" algn="l" rtl="0" fontAlgn="base">
        <a:spcBef>
          <a:spcPct val="0"/>
        </a:spcBef>
        <a:spcAft>
          <a:spcPct val="0"/>
        </a:spcAft>
        <a:defRPr kumimoji="1" sz="4400">
          <a:solidFill>
            <a:schemeClr val="tx2"/>
          </a:solidFill>
          <a:latin typeface="Tahoma" pitchFamily="34" charset="0"/>
          <a:ea typeface="宋体" pitchFamily="2" charset="-122"/>
        </a:defRPr>
      </a:lvl7pPr>
      <a:lvl8pPr marL="1371600" algn="l" rtl="0" fontAlgn="base">
        <a:spcBef>
          <a:spcPct val="0"/>
        </a:spcBef>
        <a:spcAft>
          <a:spcPct val="0"/>
        </a:spcAft>
        <a:defRPr kumimoji="1" sz="4400">
          <a:solidFill>
            <a:schemeClr val="tx2"/>
          </a:solidFill>
          <a:latin typeface="Tahoma" pitchFamily="34" charset="0"/>
          <a:ea typeface="宋体" pitchFamily="2" charset="-122"/>
        </a:defRPr>
      </a:lvl8pPr>
      <a:lvl9pPr marL="1828800" algn="l" rtl="0" fontAlgn="base">
        <a:spcBef>
          <a:spcPct val="0"/>
        </a:spcBef>
        <a:spcAft>
          <a:spcPct val="0"/>
        </a:spcAft>
        <a:defRPr kumimoji="1" sz="4400">
          <a:solidFill>
            <a:schemeClr val="tx2"/>
          </a:solidFill>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19.emf"/><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4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emf"/></Relationships>
</file>

<file path=ppt/slides/_rels/slide46.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4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4.emf"/></Relationships>
</file>

<file path=ppt/slides/_rels/slide52.xml.rels><?xml version="1.0" encoding="UTF-8" standalone="yes"?>
<Relationships xmlns="http://schemas.openxmlformats.org/package/2006/relationships"><Relationship Id="rId3" Type="http://schemas.openxmlformats.org/officeDocument/2006/relationships/image" Target="../media/image55.emf"/><Relationship Id="rId7" Type="http://schemas.openxmlformats.org/officeDocument/2006/relationships/image" Target="../media/image59.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8.emf"/><Relationship Id="rId5" Type="http://schemas.openxmlformats.org/officeDocument/2006/relationships/image" Target="../media/image57.emf"/><Relationship Id="rId4" Type="http://schemas.openxmlformats.org/officeDocument/2006/relationships/image" Target="../media/image56.emf"/></Relationships>
</file>

<file path=ppt/slides/_rels/slide5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32B980B-8B9F-477E-84AF-C1C6FBA1411B}"/>
              </a:ext>
            </a:extLst>
          </p:cNvPr>
          <p:cNvSpPr>
            <a:spLocks noGrp="1" noChangeArrowheads="1"/>
          </p:cNvSpPr>
          <p:nvPr>
            <p:ph type="ctrTitle"/>
          </p:nvPr>
        </p:nvSpPr>
        <p:spPr>
          <a:xfrm>
            <a:off x="519113" y="5157788"/>
            <a:ext cx="7416800" cy="1023937"/>
          </a:xfrm>
        </p:spPr>
        <p:txBody>
          <a:bodyPr/>
          <a:lstStyle/>
          <a:p>
            <a:pPr algn="ctr" eaLnBrk="1" hangingPunct="1"/>
            <a:r>
              <a:rPr lang="zh-CN" altLang="en-US" sz="4800" b="1"/>
              <a:t>自动驾驶汽车环境感知</a:t>
            </a:r>
            <a:br>
              <a:rPr lang="en-US" altLang="zh-CN" sz="4800" b="1"/>
            </a:br>
            <a:br>
              <a:rPr lang="en-US" altLang="zh-CN" sz="4800" b="1"/>
            </a:br>
            <a:r>
              <a:rPr lang="zh-CN" altLang="en-US" sz="4800" b="1"/>
              <a:t>（第三册）</a:t>
            </a:r>
            <a:br>
              <a:rPr lang="en-US" altLang="zh-CN" sz="4800" b="1"/>
            </a:br>
            <a:br>
              <a:rPr lang="en-US" altLang="zh-CN" sz="4800" b="1"/>
            </a:br>
            <a:endParaRPr lang="en-US" altLang="zh-CN" sz="4800" b="1"/>
          </a:p>
        </p:txBody>
      </p:sp>
      <p:pic>
        <p:nvPicPr>
          <p:cNvPr id="5123" name="图片 1">
            <a:extLst>
              <a:ext uri="{FF2B5EF4-FFF2-40B4-BE49-F238E27FC236}">
                <a16:creationId xmlns:a16="http://schemas.microsoft.com/office/drawing/2014/main" id="{1E55FD08-F607-47DE-A92E-17C0917E52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46038"/>
            <a:ext cx="208915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3">
            <a:extLst>
              <a:ext uri="{FF2B5EF4-FFF2-40B4-BE49-F238E27FC236}">
                <a16:creationId xmlns:a16="http://schemas.microsoft.com/office/drawing/2014/main" id="{218DE5A8-CFFE-44FB-8170-ADF140D279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46038"/>
            <a:ext cx="137477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5">
            <a:extLst>
              <a:ext uri="{FF2B5EF4-FFF2-40B4-BE49-F238E27FC236}">
                <a16:creationId xmlns:a16="http://schemas.microsoft.com/office/drawing/2014/main" id="{3106D89B-A7E5-4663-9B56-0605BD5021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75" y="25400"/>
            <a:ext cx="17653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7">
            <a:extLst>
              <a:ext uri="{FF2B5EF4-FFF2-40B4-BE49-F238E27FC236}">
                <a16:creationId xmlns:a16="http://schemas.microsoft.com/office/drawing/2014/main" id="{018E7C3D-F7BA-4F89-9C56-E00538EC1E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7288" y="0"/>
            <a:ext cx="16541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图片 8">
            <a:extLst>
              <a:ext uri="{FF2B5EF4-FFF2-40B4-BE49-F238E27FC236}">
                <a16:creationId xmlns:a16="http://schemas.microsoft.com/office/drawing/2014/main" id="{DC284BBF-0A51-436D-A8E6-0EC5987AE5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0775" y="-12700"/>
            <a:ext cx="2006600"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图片 10">
            <a:extLst>
              <a:ext uri="{FF2B5EF4-FFF2-40B4-BE49-F238E27FC236}">
                <a16:creationId xmlns:a16="http://schemas.microsoft.com/office/drawing/2014/main" id="{705CF4BC-BDEF-48D8-A333-57D099E03DB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 y="20638"/>
            <a:ext cx="936625"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mc:AlternateContent xmlns:mc="http://schemas.openxmlformats.org/markup-compatibility/2006" xmlns:a14="http://schemas.microsoft.com/office/drawing/2010/main">
        <mc:Choice Requires="a14">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3960440" cy="4114800"/>
              </a:xfrm>
            </p:spPr>
            <p:txBody>
              <a:bodyPr/>
              <a:lstStyle/>
              <a:p>
                <a:r>
                  <a:rPr lang="zh-CN" altLang="en-US" dirty="0"/>
                  <a:t>相机模型</a:t>
                </a:r>
                <a:endParaRPr lang="en-US" altLang="zh-CN" dirty="0"/>
              </a:p>
              <a:p>
                <a:pPr marL="0" indent="468000">
                  <a:buNone/>
                </a:pPr>
                <a:r>
                  <a:rPr lang="zh-CN" altLang="zh-CN" sz="1800" dirty="0"/>
                  <a:t>传感器的标定是建立传感器输出与现实中的值的对应关系，对单目相机来说，这种关系体现为现实物体在图像中的位置。因此，单目视觉的标定本质上是建立物体在环境坐标系中的坐标与图像坐标系中的坐标之间的关系。</a:t>
                </a:r>
                <a:endParaRPr lang="en-US" altLang="zh-CN" sz="1800" dirty="0"/>
              </a:p>
              <a:p>
                <a:pPr marL="0" indent="468000">
                  <a:buNone/>
                </a:pPr>
                <a:r>
                  <a:rPr lang="zh-CN" altLang="en-US" sz="1800" dirty="0"/>
                  <a:t>右图所示是相机成像模型，坐标</a:t>
                </a:r>
                <a14:m>
                  <m:oMath xmlns:m="http://schemas.openxmlformats.org/officeDocument/2006/math">
                    <m:r>
                      <a:rPr lang="en-US" altLang="zh-CN" sz="1800" b="0" i="1" dirty="0" smtClean="0">
                        <a:latin typeface="Cambria Math" panose="02040503050406030204" pitchFamily="18" charset="0"/>
                      </a:rPr>
                      <m:t>𝑂𝑥𝑦𝑧</m:t>
                    </m:r>
                  </m:oMath>
                </a14:m>
                <a:r>
                  <a:rPr lang="zh-CN" altLang="en-US" sz="1800" dirty="0"/>
                  <a:t>是环境坐标系。设现实世界中一个物体</a:t>
                </a:r>
                <a:r>
                  <a:rPr lang="en-US" altLang="zh-CN" sz="1800" dirty="0"/>
                  <a:t>P</a:t>
                </a:r>
                <a:r>
                  <a:rPr lang="zh-CN" altLang="en-US" sz="1800" dirty="0"/>
                  <a:t>，在环境坐标系中的位置为</a:t>
                </a:r>
                <a14:m>
                  <m:oMath xmlns:m="http://schemas.openxmlformats.org/officeDocument/2006/math">
                    <m:r>
                      <a:rPr lang="en-US" altLang="zh-CN" sz="1800" b="0" i="1" dirty="0" smtClean="0">
                        <a:latin typeface="Cambria Math" panose="02040503050406030204" pitchFamily="18" charset="0"/>
                      </a:rPr>
                      <m:t>(</m:t>
                    </m:r>
                    <m:sSub>
                      <m:sSubPr>
                        <m:ctrlPr>
                          <a:rPr lang="en-US" altLang="zh-CN" sz="1800" i="1" dirty="0" smtClean="0">
                            <a:latin typeface="Cambria Math" panose="02040503050406030204" pitchFamily="18" charset="0"/>
                          </a:rPr>
                        </m:ctrlPr>
                      </m:sSubPr>
                      <m:e>
                        <m:r>
                          <a:rPr lang="en-US" altLang="zh-CN" sz="1800" b="0" i="1" dirty="0" smtClean="0">
                            <a:latin typeface="Cambria Math" panose="02040503050406030204" pitchFamily="18" charset="0"/>
                          </a:rPr>
                          <m:t>𝑥</m:t>
                        </m:r>
                      </m:e>
                      <m:sub>
                        <m:r>
                          <a:rPr lang="en-US" altLang="zh-CN" sz="1800" b="0" i="1" dirty="0" smtClean="0">
                            <a:latin typeface="Cambria Math" panose="02040503050406030204" pitchFamily="18" charset="0"/>
                          </a:rPr>
                          <m:t>𝑤</m:t>
                        </m:r>
                      </m:sub>
                    </m:sSub>
                    <m:r>
                      <a:rPr lang="en-US" altLang="zh-CN" sz="1800" b="0" i="1" dirty="0" smtClean="0">
                        <a:latin typeface="Cambria Math" panose="02040503050406030204" pitchFamily="18" charset="0"/>
                      </a:rPr>
                      <m:t>,</m:t>
                    </m:r>
                    <m:sSub>
                      <m:sSubPr>
                        <m:ctrlPr>
                          <a:rPr lang="en-US" altLang="zh-CN" sz="1800" i="1" dirty="0" smtClean="0">
                            <a:latin typeface="Cambria Math" panose="02040503050406030204" pitchFamily="18" charset="0"/>
                          </a:rPr>
                        </m:ctrlPr>
                      </m:sSubPr>
                      <m:e>
                        <m:r>
                          <a:rPr lang="en-US" altLang="zh-CN" sz="1800" b="0" i="1" dirty="0" smtClean="0">
                            <a:latin typeface="Cambria Math" panose="02040503050406030204" pitchFamily="18" charset="0"/>
                          </a:rPr>
                          <m:t>𝑦</m:t>
                        </m:r>
                      </m:e>
                      <m:sub>
                        <m:r>
                          <a:rPr lang="en-US" altLang="zh-CN" sz="1800" b="0" i="1" dirty="0" smtClean="0">
                            <a:latin typeface="Cambria Math" panose="02040503050406030204" pitchFamily="18" charset="0"/>
                          </a:rPr>
                          <m:t>𝑤</m:t>
                        </m:r>
                      </m:sub>
                    </m:sSub>
                    <m:r>
                      <a:rPr lang="en-US" altLang="zh-CN" sz="1800" b="0" i="1" dirty="0" smtClean="0">
                        <a:latin typeface="Cambria Math" panose="02040503050406030204" pitchFamily="18" charset="0"/>
                      </a:rPr>
                      <m:t>,</m:t>
                    </m:r>
                    <m:sSub>
                      <m:sSubPr>
                        <m:ctrlPr>
                          <a:rPr lang="en-US" altLang="zh-CN" sz="1800" i="1" dirty="0" smtClean="0">
                            <a:latin typeface="Cambria Math" panose="02040503050406030204" pitchFamily="18" charset="0"/>
                          </a:rPr>
                        </m:ctrlPr>
                      </m:sSubPr>
                      <m:e>
                        <m:r>
                          <a:rPr lang="en-US" altLang="zh-CN" sz="1800" b="0" i="1" dirty="0" smtClean="0">
                            <a:latin typeface="Cambria Math" panose="02040503050406030204" pitchFamily="18" charset="0"/>
                          </a:rPr>
                          <m:t>𝑧</m:t>
                        </m:r>
                      </m:e>
                      <m:sub>
                        <m:r>
                          <a:rPr lang="en-US" altLang="zh-CN" sz="1800" b="0" i="1" dirty="0" smtClean="0">
                            <a:latin typeface="Cambria Math" panose="02040503050406030204" pitchFamily="18" charset="0"/>
                          </a:rPr>
                          <m:t>𝑤</m:t>
                        </m:r>
                      </m:sub>
                    </m:sSub>
                    <m:r>
                      <a:rPr lang="en-US" altLang="zh-CN" sz="1800" b="0" i="1" dirty="0" smtClean="0">
                        <a:latin typeface="Cambria Math" panose="02040503050406030204" pitchFamily="18" charset="0"/>
                      </a:rPr>
                      <m:t>)</m:t>
                    </m:r>
                  </m:oMath>
                </a14:m>
                <a:r>
                  <a:rPr lang="zh-CN" altLang="en-US" sz="1800" dirty="0"/>
                  <a:t>。为了得到</a:t>
                </a:r>
                <a:r>
                  <a:rPr lang="en-US" altLang="zh-CN" sz="1800" dirty="0"/>
                  <a:t>P</a:t>
                </a:r>
                <a:r>
                  <a:rPr lang="zh-CN" altLang="en-US" sz="1800" dirty="0"/>
                  <a:t>在图像上的投影位置（即图像上哪个像素位置表示</a:t>
                </a:r>
                <a:r>
                  <a:rPr lang="en-US" altLang="zh-CN" sz="1800" dirty="0"/>
                  <a:t>P</a:t>
                </a:r>
                <a:r>
                  <a:rPr lang="zh-CN" altLang="en-US" sz="1800" dirty="0"/>
                  <a:t>）</a:t>
                </a:r>
                <a:r>
                  <a:rPr lang="en-US" altLang="zh-CN" sz="1800" dirty="0"/>
                  <a:t>,</a:t>
                </a:r>
                <a:r>
                  <a:rPr lang="zh-CN" altLang="en-US" sz="1800" dirty="0"/>
                  <a:t>需要建立三个辅助坐标系：</a:t>
                </a:r>
                <a:r>
                  <a:rPr lang="zh-CN" altLang="en-US" sz="1800" b="1" dirty="0"/>
                  <a:t>相机坐标系、图像物理坐标系、图像像素坐标系</a:t>
                </a:r>
                <a:r>
                  <a:rPr lang="en-US" altLang="zh-CN" sz="1800" b="1" dirty="0"/>
                  <a:t> </a:t>
                </a:r>
                <a:r>
                  <a:rPr lang="zh-CN" altLang="en-US" sz="1800" dirty="0"/>
                  <a:t>，最终需要得到的是</a:t>
                </a:r>
                <a:r>
                  <a:rPr lang="en-US" altLang="zh-CN" sz="1800" dirty="0"/>
                  <a:t>P</a:t>
                </a:r>
                <a:r>
                  <a:rPr lang="zh-CN" altLang="en-US" sz="1800" dirty="0"/>
                  <a:t>点在图像像素坐标系上的投影。</a:t>
                </a:r>
                <a:endParaRPr lang="zh-CN" altLang="zh-CN" sz="1800" dirty="0"/>
              </a:p>
              <a:p>
                <a:pPr marL="0" indent="0">
                  <a:buNone/>
                </a:pPr>
                <a:endParaRPr lang="en-US" altLang="zh-CN" sz="1800" dirty="0"/>
              </a:p>
            </p:txBody>
          </p:sp>
        </mc:Choice>
        <mc:Fallback xmlns="">
          <p:sp>
            <p:nvSpPr>
              <p:cNvPr id="12291" name="内容占位符 2">
                <a:extLst>
                  <a:ext uri="{FF2B5EF4-FFF2-40B4-BE49-F238E27FC236}">
                    <a16:creationId xmlns:a16="http://schemas.microsoft.com/office/drawing/2014/main" id="{CB523307-C6B8-4543-AADD-A30391E56967}"/>
                  </a:ext>
                </a:extLst>
              </p:cNvPr>
              <p:cNvSpPr>
                <a:spLocks noGrp="1" noRot="1" noChangeAspect="1" noMove="1" noResize="1" noEditPoints="1" noAdjustHandles="1" noChangeArrowheads="1" noChangeShapeType="1" noTextEdit="1"/>
              </p:cNvSpPr>
              <p:nvPr>
                <p:ph idx="1"/>
              </p:nvPr>
            </p:nvSpPr>
            <p:spPr>
              <a:xfrm>
                <a:off x="467544" y="1484784"/>
                <a:ext cx="3960440" cy="4114800"/>
              </a:xfrm>
              <a:blipFill>
                <a:blip r:embed="rId2"/>
                <a:stretch>
                  <a:fillRect l="-1387" t="-2222" r="-308" b="-25630"/>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85DA935E-E60E-47C9-9D86-385FC3869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495926" y="2204864"/>
            <a:ext cx="4180530" cy="3178696"/>
          </a:xfrm>
          <a:prstGeom prst="rect">
            <a:avLst/>
          </a:prstGeom>
        </p:spPr>
      </p:pic>
    </p:spTree>
    <p:extLst>
      <p:ext uri="{BB962C8B-B14F-4D97-AF65-F5344CB8AC3E}">
        <p14:creationId xmlns:p14="http://schemas.microsoft.com/office/powerpoint/2010/main" val="3949941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6912768" cy="720080"/>
          </a:xfrm>
        </p:spPr>
        <p:txBody>
          <a:bodyPr/>
          <a:lstStyle/>
          <a:p>
            <a:r>
              <a:rPr lang="zh-CN" altLang="en-US" dirty="0"/>
              <a:t>相机坐标系与环境坐标系的转换</a:t>
            </a:r>
            <a:endParaRPr lang="en-US" altLang="zh-CN" dirty="0"/>
          </a:p>
          <a:p>
            <a:pPr marL="0" indent="0">
              <a:buNone/>
            </a:pPr>
            <a:endParaRPr lang="en-US" altLang="zh-CN" sz="1800" dirty="0"/>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7A6B0471-C611-4481-9129-D9CEA5785B83}"/>
                  </a:ext>
                </a:extLst>
              </p:cNvPr>
              <p:cNvSpPr/>
              <p:nvPr/>
            </p:nvSpPr>
            <p:spPr>
              <a:xfrm>
                <a:off x="899592" y="2218048"/>
                <a:ext cx="7793038" cy="1015663"/>
              </a:xfrm>
              <a:prstGeom prst="rect">
                <a:avLst/>
              </a:prstGeom>
            </p:spPr>
            <p:txBody>
              <a:bodyPr wrap="square">
                <a:spAutoFit/>
              </a:bodyPr>
              <a:lstStyle/>
              <a:p>
                <a:r>
                  <a:rPr lang="zh-CN" altLang="zh-CN" dirty="0"/>
                  <a:t>如</a:t>
                </a:r>
                <a:r>
                  <a:rPr lang="zh-CN" altLang="en-US" dirty="0"/>
                  <a:t>下图</a:t>
                </a:r>
                <a:r>
                  <a:rPr lang="zh-CN" altLang="zh-CN" dirty="0"/>
                  <a:t>所示，相机坐标系以镜头中心为原点，以垂直镜头平面的直线为</a:t>
                </a:r>
                <a14:m>
                  <m:oMath xmlns:m="http://schemas.openxmlformats.org/officeDocument/2006/math">
                    <m:r>
                      <a:rPr lang="en-US" altLang="zh-CN" i="1">
                        <a:latin typeface="Cambria Math" panose="02040503050406030204" pitchFamily="18" charset="0"/>
                      </a:rPr>
                      <m:t>𝑍</m:t>
                    </m:r>
                  </m:oMath>
                </a14:m>
                <a:r>
                  <a:rPr lang="zh-CN" altLang="zh-CN" dirty="0"/>
                  <a:t>轴建立空间直角坐标系，</a:t>
                </a:r>
                <a14:m>
                  <m:oMath xmlns:m="http://schemas.openxmlformats.org/officeDocument/2006/math">
                    <m:r>
                      <a:rPr lang="en-US" altLang="zh-CN" i="1">
                        <a:latin typeface="Cambria Math" panose="02040503050406030204" pitchFamily="18" charset="0"/>
                      </a:rPr>
                      <m:t>𝑋</m:t>
                    </m:r>
                  </m:oMath>
                </a14:m>
                <a:r>
                  <a:rPr lang="zh-CN" altLang="zh-CN" dirty="0"/>
                  <a:t>轴与</a:t>
                </a:r>
                <a14:m>
                  <m:oMath xmlns:m="http://schemas.openxmlformats.org/officeDocument/2006/math">
                    <m:r>
                      <a:rPr lang="en-US" altLang="zh-CN" i="1">
                        <a:latin typeface="Cambria Math" panose="02040503050406030204" pitchFamily="18" charset="0"/>
                      </a:rPr>
                      <m:t>𝑌</m:t>
                    </m:r>
                  </m:oMath>
                </a14:m>
                <a:r>
                  <a:rPr lang="zh-CN" altLang="zh-CN" dirty="0"/>
                  <a:t>轴在镜头平面上，</a:t>
                </a:r>
                <a14:m>
                  <m:oMath xmlns:m="http://schemas.openxmlformats.org/officeDocument/2006/math">
                    <m:r>
                      <a:rPr lang="en-US" altLang="zh-CN" i="1">
                        <a:latin typeface="Cambria Math" panose="02040503050406030204" pitchFamily="18" charset="0"/>
                      </a:rPr>
                      <m:t>𝑋</m:t>
                    </m:r>
                    <m:r>
                      <a:rPr lang="en-US" altLang="zh-CN">
                        <a:latin typeface="Cambria Math" panose="02040503050406030204" pitchFamily="18" charset="0"/>
                      </a:rPr>
                      <m:t>, </m:t>
                    </m:r>
                    <m:r>
                      <a:rPr lang="en-US" altLang="zh-CN" i="1">
                        <a:latin typeface="Cambria Math" panose="02040503050406030204" pitchFamily="18" charset="0"/>
                      </a:rPr>
                      <m:t>𝑌</m:t>
                    </m:r>
                    <m:r>
                      <a:rPr lang="en-US" altLang="zh-CN">
                        <a:latin typeface="Cambria Math" panose="02040503050406030204" pitchFamily="18" charset="0"/>
                      </a:rPr>
                      <m:t>, </m:t>
                    </m:r>
                    <m:r>
                      <a:rPr lang="en-US" altLang="zh-CN" i="1">
                        <a:latin typeface="Cambria Math" panose="02040503050406030204" pitchFamily="18" charset="0"/>
                      </a:rPr>
                      <m:t>𝑍</m:t>
                    </m:r>
                  </m:oMath>
                </a14:m>
                <a:r>
                  <a:rPr lang="zh-CN" altLang="zh-CN" dirty="0"/>
                  <a:t>满足右手坐标系。</a:t>
                </a:r>
              </a:p>
            </p:txBody>
          </p:sp>
        </mc:Choice>
        <mc:Fallback xmlns="">
          <p:sp>
            <p:nvSpPr>
              <p:cNvPr id="2" name="矩形 1">
                <a:extLst>
                  <a:ext uri="{FF2B5EF4-FFF2-40B4-BE49-F238E27FC236}">
                    <a16:creationId xmlns:a16="http://schemas.microsoft.com/office/drawing/2014/main" id="{7A6B0471-C611-4481-9129-D9CEA5785B83}"/>
                  </a:ext>
                </a:extLst>
              </p:cNvPr>
              <p:cNvSpPr>
                <a:spLocks noRot="1" noChangeAspect="1" noMove="1" noResize="1" noEditPoints="1" noAdjustHandles="1" noChangeArrowheads="1" noChangeShapeType="1" noTextEdit="1"/>
              </p:cNvSpPr>
              <p:nvPr/>
            </p:nvSpPr>
            <p:spPr>
              <a:xfrm>
                <a:off x="899592" y="2218048"/>
                <a:ext cx="7793038" cy="1015663"/>
              </a:xfrm>
              <a:prstGeom prst="rect">
                <a:avLst/>
              </a:prstGeom>
              <a:blipFill>
                <a:blip r:embed="rId2"/>
                <a:stretch>
                  <a:fillRect l="-861" t="-3614" b="-9639"/>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585AE35B-8680-4533-9549-20918DEF6DF9}"/>
              </a:ext>
            </a:extLst>
          </p:cNvPr>
          <p:cNvPicPr/>
          <p:nvPr/>
        </p:nvPicPr>
        <p:blipFill>
          <a:blip r:embed="rId3">
            <a:extLst>
              <a:ext uri="{28A0092B-C50C-407E-A947-70E740481C1C}">
                <a14:useLocalDpi xmlns:a14="http://schemas.microsoft.com/office/drawing/2010/main" val="0"/>
              </a:ext>
            </a:extLst>
          </a:blip>
          <a:stretch>
            <a:fillRect/>
          </a:stretch>
        </p:blipFill>
        <p:spPr>
          <a:xfrm>
            <a:off x="1835696" y="3429000"/>
            <a:ext cx="4570087" cy="3034619"/>
          </a:xfrm>
          <a:prstGeom prst="rect">
            <a:avLst/>
          </a:prstGeom>
        </p:spPr>
      </p:pic>
    </p:spTree>
    <p:extLst>
      <p:ext uri="{BB962C8B-B14F-4D97-AF65-F5344CB8AC3E}">
        <p14:creationId xmlns:p14="http://schemas.microsoft.com/office/powerpoint/2010/main" val="276789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6912768" cy="720080"/>
          </a:xfrm>
        </p:spPr>
        <p:txBody>
          <a:bodyPr/>
          <a:lstStyle/>
          <a:p>
            <a:r>
              <a:rPr lang="zh-CN" altLang="en-US" dirty="0"/>
              <a:t>相机坐标系与环境坐标系的转换</a:t>
            </a:r>
            <a:endParaRPr lang="en-US" altLang="zh-CN" dirty="0"/>
          </a:p>
          <a:p>
            <a:pPr marL="0" indent="0">
              <a:buNone/>
            </a:pPr>
            <a:endParaRPr lang="en-US" altLang="zh-CN" sz="1800" dirty="0"/>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7A6B0471-C611-4481-9129-D9CEA5785B83}"/>
                  </a:ext>
                </a:extLst>
              </p:cNvPr>
              <p:cNvSpPr/>
              <p:nvPr/>
            </p:nvSpPr>
            <p:spPr>
              <a:xfrm>
                <a:off x="539552" y="2132856"/>
                <a:ext cx="8136904" cy="1631216"/>
              </a:xfrm>
              <a:prstGeom prst="rect">
                <a:avLst/>
              </a:prstGeom>
            </p:spPr>
            <p:txBody>
              <a:bodyPr wrap="square">
                <a:spAutoFit/>
              </a:bodyPr>
              <a:lstStyle/>
              <a:p>
                <a:r>
                  <a:rPr lang="zh-CN" altLang="zh-CN" dirty="0"/>
                  <a:t>相机在空间中有一个位置，因此可以建立环境坐标系与摄像机坐标系之间的关系</a:t>
                </a:r>
                <a14:m>
                  <m:oMath xmlns:m="http://schemas.openxmlformats.org/officeDocument/2006/math">
                    <m:r>
                      <a:rPr lang="en-US" altLang="zh-CN">
                        <a:latin typeface="Cambria Math" panose="02040503050406030204" pitchFamily="18" charset="0"/>
                      </a:rPr>
                      <m:t>[</m:t>
                    </m:r>
                    <m:r>
                      <a:rPr lang="en-US" altLang="zh-CN" i="1">
                        <a:latin typeface="Cambria Math" panose="02040503050406030204" pitchFamily="18" charset="0"/>
                      </a:rPr>
                      <m:t>𝑅</m:t>
                    </m:r>
                    <m:r>
                      <a:rPr lang="en-US" altLang="zh-CN">
                        <a:latin typeface="Cambria Math" panose="02040503050406030204" pitchFamily="18" charset="0"/>
                      </a:rPr>
                      <m:t>, </m:t>
                    </m:r>
                    <m:r>
                      <a:rPr lang="en-US" altLang="zh-CN" i="1">
                        <a:latin typeface="Cambria Math" panose="02040503050406030204" pitchFamily="18" charset="0"/>
                      </a:rPr>
                      <m:t>𝑇</m:t>
                    </m:r>
                    <m:r>
                      <a:rPr lang="en-US" altLang="zh-CN">
                        <a:latin typeface="Cambria Math" panose="02040503050406030204" pitchFamily="18" charset="0"/>
                      </a:rPr>
                      <m:t>]</m:t>
                    </m:r>
                  </m:oMath>
                </a14:m>
                <a:r>
                  <a:rPr lang="zh-CN" altLang="zh-CN" dirty="0"/>
                  <a:t>，其中</a:t>
                </a:r>
                <a14:m>
                  <m:oMath xmlns:m="http://schemas.openxmlformats.org/officeDocument/2006/math">
                    <m:r>
                      <a:rPr lang="en-US" altLang="zh-CN" i="1">
                        <a:latin typeface="Cambria Math" panose="02040503050406030204" pitchFamily="18" charset="0"/>
                      </a:rPr>
                      <m:t>𝑇</m:t>
                    </m:r>
                  </m:oMath>
                </a14:m>
                <a:r>
                  <a:rPr lang="zh-CN" altLang="zh-CN" dirty="0"/>
                  <a:t>为摄像机坐标系原点相对于环境坐标系原点的平移，即摄像机的镜头中心在环境坐标系的坐标，</a:t>
                </a:r>
                <a14:m>
                  <m:oMath xmlns:m="http://schemas.openxmlformats.org/officeDocument/2006/math">
                    <m:r>
                      <a:rPr lang="en-US" altLang="zh-CN" i="1">
                        <a:latin typeface="Cambria Math" panose="02040503050406030204" pitchFamily="18" charset="0"/>
                      </a:rPr>
                      <m:t>𝑅</m:t>
                    </m:r>
                  </m:oMath>
                </a14:m>
                <a:r>
                  <a:rPr lang="zh-CN" altLang="zh-CN" dirty="0"/>
                  <a:t>为摄像机坐标系相对环境坐标系的旋转矩阵</a:t>
                </a:r>
                <a:r>
                  <a:rPr lang="en-US" altLang="zh-CN" baseline="30000" dirty="0"/>
                  <a:t>[2] </a:t>
                </a:r>
                <a:r>
                  <a:rPr lang="zh-CN" altLang="zh-CN" dirty="0"/>
                  <a:t>。空间中的点</a:t>
                </a:r>
                <a14:m>
                  <m:oMath xmlns:m="http://schemas.openxmlformats.org/officeDocument/2006/math">
                    <m:r>
                      <a:rPr lang="en-US" altLang="zh-CN" i="1">
                        <a:latin typeface="Cambria Math" panose="02040503050406030204" pitchFamily="18" charset="0"/>
                      </a:rPr>
                      <m:t>𝑃</m:t>
                    </m:r>
                  </m:oMath>
                </a14:m>
                <a:r>
                  <a:rPr lang="zh-CN" altLang="zh-CN" dirty="0"/>
                  <a:t>在摄像机坐标系中的坐标可以通过以下公式求解</a:t>
                </a:r>
                <a:r>
                  <a:rPr lang="en-US" altLang="zh-CN" dirty="0"/>
                  <a:t>:</a:t>
                </a:r>
                <a:endParaRPr lang="zh-CN" altLang="zh-CN" dirty="0"/>
              </a:p>
            </p:txBody>
          </p:sp>
        </mc:Choice>
        <mc:Fallback xmlns="">
          <p:sp>
            <p:nvSpPr>
              <p:cNvPr id="2" name="矩形 1">
                <a:extLst>
                  <a:ext uri="{FF2B5EF4-FFF2-40B4-BE49-F238E27FC236}">
                    <a16:creationId xmlns:a16="http://schemas.microsoft.com/office/drawing/2014/main" id="{7A6B0471-C611-4481-9129-D9CEA5785B83}"/>
                  </a:ext>
                </a:extLst>
              </p:cNvPr>
              <p:cNvSpPr>
                <a:spLocks noRot="1" noChangeAspect="1" noMove="1" noResize="1" noEditPoints="1" noAdjustHandles="1" noChangeArrowheads="1" noChangeShapeType="1" noTextEdit="1"/>
              </p:cNvSpPr>
              <p:nvPr/>
            </p:nvSpPr>
            <p:spPr>
              <a:xfrm>
                <a:off x="539552" y="2132856"/>
                <a:ext cx="8136904" cy="1631216"/>
              </a:xfrm>
              <a:prstGeom prst="rect">
                <a:avLst/>
              </a:prstGeom>
              <a:blipFill>
                <a:blip r:embed="rId2"/>
                <a:stretch>
                  <a:fillRect l="-825" t="-2247" r="-75" b="-6367"/>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E8C6C4B5-B980-4268-A26F-6C2FAA7C83CC}"/>
              </a:ext>
            </a:extLst>
          </p:cNvPr>
          <p:cNvPicPr/>
          <p:nvPr/>
        </p:nvPicPr>
        <p:blipFill>
          <a:blip r:embed="rId3"/>
          <a:stretch>
            <a:fillRect/>
          </a:stretch>
        </p:blipFill>
        <p:spPr>
          <a:xfrm>
            <a:off x="3220665" y="3933056"/>
            <a:ext cx="2702669" cy="1944553"/>
          </a:xfrm>
          <a:prstGeom prst="rect">
            <a:avLst/>
          </a:prstGeom>
        </p:spPr>
      </p:pic>
    </p:spTree>
    <p:extLst>
      <p:ext uri="{BB962C8B-B14F-4D97-AF65-F5344CB8AC3E}">
        <p14:creationId xmlns:p14="http://schemas.microsoft.com/office/powerpoint/2010/main" val="1111065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6912768" cy="720080"/>
          </a:xfrm>
        </p:spPr>
        <p:txBody>
          <a:bodyPr/>
          <a:lstStyle/>
          <a:p>
            <a:r>
              <a:rPr lang="zh-CN" altLang="en-US" dirty="0"/>
              <a:t>相机坐标系与环境坐标系的转换</a:t>
            </a:r>
            <a:endParaRPr lang="en-US" altLang="zh-CN" dirty="0"/>
          </a:p>
          <a:p>
            <a:pPr marL="0" indent="0">
              <a:buNone/>
            </a:pPr>
            <a:endParaRPr lang="en-US" altLang="zh-CN" sz="1800" dirty="0"/>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7A6B0471-C611-4481-9129-D9CEA5785B83}"/>
                  </a:ext>
                </a:extLst>
              </p:cNvPr>
              <p:cNvSpPr/>
              <p:nvPr/>
            </p:nvSpPr>
            <p:spPr>
              <a:xfrm>
                <a:off x="539552" y="2132856"/>
                <a:ext cx="8136904" cy="1631216"/>
              </a:xfrm>
              <a:prstGeom prst="rect">
                <a:avLst/>
              </a:prstGeom>
            </p:spPr>
            <p:txBody>
              <a:bodyPr wrap="square">
                <a:spAutoFit/>
              </a:bodyPr>
              <a:lstStyle/>
              <a:p>
                <a:r>
                  <a:rPr lang="zh-CN" altLang="zh-CN" dirty="0"/>
                  <a:t>相机在空间中有一个位置，因此可以建立环境坐标系与摄像机坐标系之间的关系</a:t>
                </a:r>
                <a14:m>
                  <m:oMath xmlns:m="http://schemas.openxmlformats.org/officeDocument/2006/math">
                    <m:r>
                      <a:rPr lang="en-US" altLang="zh-CN">
                        <a:latin typeface="Cambria Math" panose="02040503050406030204" pitchFamily="18" charset="0"/>
                      </a:rPr>
                      <m:t>[</m:t>
                    </m:r>
                    <m:r>
                      <a:rPr lang="en-US" altLang="zh-CN" i="1">
                        <a:latin typeface="Cambria Math" panose="02040503050406030204" pitchFamily="18" charset="0"/>
                      </a:rPr>
                      <m:t>𝑅</m:t>
                    </m:r>
                    <m:r>
                      <a:rPr lang="en-US" altLang="zh-CN">
                        <a:latin typeface="Cambria Math" panose="02040503050406030204" pitchFamily="18" charset="0"/>
                      </a:rPr>
                      <m:t>, </m:t>
                    </m:r>
                    <m:r>
                      <a:rPr lang="en-US" altLang="zh-CN" i="1">
                        <a:latin typeface="Cambria Math" panose="02040503050406030204" pitchFamily="18" charset="0"/>
                      </a:rPr>
                      <m:t>𝑇</m:t>
                    </m:r>
                    <m:r>
                      <a:rPr lang="en-US" altLang="zh-CN">
                        <a:latin typeface="Cambria Math" panose="02040503050406030204" pitchFamily="18" charset="0"/>
                      </a:rPr>
                      <m:t>]</m:t>
                    </m:r>
                  </m:oMath>
                </a14:m>
                <a:r>
                  <a:rPr lang="zh-CN" altLang="zh-CN" dirty="0"/>
                  <a:t>，其中</a:t>
                </a:r>
                <a14:m>
                  <m:oMath xmlns:m="http://schemas.openxmlformats.org/officeDocument/2006/math">
                    <m:r>
                      <a:rPr lang="en-US" altLang="zh-CN" i="1">
                        <a:latin typeface="Cambria Math" panose="02040503050406030204" pitchFamily="18" charset="0"/>
                      </a:rPr>
                      <m:t>𝑇</m:t>
                    </m:r>
                  </m:oMath>
                </a14:m>
                <a:r>
                  <a:rPr lang="zh-CN" altLang="zh-CN" dirty="0"/>
                  <a:t>为摄像机坐标系原点相对于环境坐标系原点的平移，即摄像机的镜头中心在环境坐标系的坐标，</a:t>
                </a:r>
                <a14:m>
                  <m:oMath xmlns:m="http://schemas.openxmlformats.org/officeDocument/2006/math">
                    <m:r>
                      <a:rPr lang="en-US" altLang="zh-CN" i="1">
                        <a:latin typeface="Cambria Math" panose="02040503050406030204" pitchFamily="18" charset="0"/>
                      </a:rPr>
                      <m:t>𝑅</m:t>
                    </m:r>
                  </m:oMath>
                </a14:m>
                <a:r>
                  <a:rPr lang="zh-CN" altLang="zh-CN" dirty="0"/>
                  <a:t>为摄像机坐标系相对环境坐标系的旋转矩阵</a:t>
                </a:r>
                <a:r>
                  <a:rPr lang="en-US" altLang="zh-CN" baseline="30000" dirty="0"/>
                  <a:t>[2] </a:t>
                </a:r>
                <a:r>
                  <a:rPr lang="zh-CN" altLang="zh-CN" dirty="0"/>
                  <a:t>。空间中的点</a:t>
                </a:r>
                <a14:m>
                  <m:oMath xmlns:m="http://schemas.openxmlformats.org/officeDocument/2006/math">
                    <m:r>
                      <a:rPr lang="en-US" altLang="zh-CN" i="1">
                        <a:latin typeface="Cambria Math" panose="02040503050406030204" pitchFamily="18" charset="0"/>
                      </a:rPr>
                      <m:t>𝑃</m:t>
                    </m:r>
                  </m:oMath>
                </a14:m>
                <a:r>
                  <a:rPr lang="zh-CN" altLang="zh-CN" dirty="0"/>
                  <a:t>在摄像机坐标系中的坐标可以通过以下公式求解</a:t>
                </a:r>
                <a:r>
                  <a:rPr lang="en-US" altLang="zh-CN" dirty="0"/>
                  <a:t>:</a:t>
                </a:r>
                <a:endParaRPr lang="zh-CN" altLang="zh-CN" dirty="0"/>
              </a:p>
            </p:txBody>
          </p:sp>
        </mc:Choice>
        <mc:Fallback xmlns="">
          <p:sp>
            <p:nvSpPr>
              <p:cNvPr id="2" name="矩形 1">
                <a:extLst>
                  <a:ext uri="{FF2B5EF4-FFF2-40B4-BE49-F238E27FC236}">
                    <a16:creationId xmlns:a16="http://schemas.microsoft.com/office/drawing/2014/main" id="{7A6B0471-C611-4481-9129-D9CEA5785B83}"/>
                  </a:ext>
                </a:extLst>
              </p:cNvPr>
              <p:cNvSpPr>
                <a:spLocks noRot="1" noChangeAspect="1" noMove="1" noResize="1" noEditPoints="1" noAdjustHandles="1" noChangeArrowheads="1" noChangeShapeType="1" noTextEdit="1"/>
              </p:cNvSpPr>
              <p:nvPr/>
            </p:nvSpPr>
            <p:spPr>
              <a:xfrm>
                <a:off x="539552" y="2132856"/>
                <a:ext cx="8136904" cy="1631216"/>
              </a:xfrm>
              <a:prstGeom prst="rect">
                <a:avLst/>
              </a:prstGeom>
              <a:blipFill>
                <a:blip r:embed="rId2"/>
                <a:stretch>
                  <a:fillRect l="-825" t="-2247" r="-75" b="-6367"/>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E8C6C4B5-B980-4268-A26F-6C2FAA7C83CC}"/>
              </a:ext>
            </a:extLst>
          </p:cNvPr>
          <p:cNvPicPr/>
          <p:nvPr/>
        </p:nvPicPr>
        <p:blipFill>
          <a:blip r:embed="rId3"/>
          <a:stretch>
            <a:fillRect/>
          </a:stretch>
        </p:blipFill>
        <p:spPr>
          <a:xfrm>
            <a:off x="683568" y="4005064"/>
            <a:ext cx="2702669" cy="1944553"/>
          </a:xfrm>
          <a:prstGeom prst="rect">
            <a:avLst/>
          </a:prstGeom>
        </p:spPr>
      </p:pic>
      <p:sp>
        <p:nvSpPr>
          <p:cNvPr id="6" name="矩形 5">
            <a:extLst>
              <a:ext uri="{FF2B5EF4-FFF2-40B4-BE49-F238E27FC236}">
                <a16:creationId xmlns:a16="http://schemas.microsoft.com/office/drawing/2014/main" id="{0402A79F-7228-4009-BFF6-343D3F766F3C}"/>
              </a:ext>
            </a:extLst>
          </p:cNvPr>
          <p:cNvSpPr/>
          <p:nvPr/>
        </p:nvSpPr>
        <p:spPr>
          <a:xfrm>
            <a:off x="4211960" y="4777285"/>
            <a:ext cx="504056" cy="400110"/>
          </a:xfrm>
          <a:prstGeom prst="rect">
            <a:avLst/>
          </a:prstGeom>
        </p:spPr>
        <p:txBody>
          <a:bodyPr wrap="square">
            <a:spAutoFit/>
          </a:bodyPr>
          <a:lstStyle/>
          <a:p>
            <a:r>
              <a:rPr lang="zh-CN" altLang="en-US" dirty="0"/>
              <a:t>或</a:t>
            </a:r>
            <a:endParaRPr lang="zh-CN" altLang="zh-CN" dirty="0"/>
          </a:p>
        </p:txBody>
      </p:sp>
      <p:pic>
        <p:nvPicPr>
          <p:cNvPr id="8" name="图片 7">
            <a:extLst>
              <a:ext uri="{FF2B5EF4-FFF2-40B4-BE49-F238E27FC236}">
                <a16:creationId xmlns:a16="http://schemas.microsoft.com/office/drawing/2014/main" id="{98D8607E-194B-4117-960D-CF4BF96E09F5}"/>
              </a:ext>
            </a:extLst>
          </p:cNvPr>
          <p:cNvPicPr/>
          <p:nvPr/>
        </p:nvPicPr>
        <p:blipFill>
          <a:blip r:embed="rId4"/>
          <a:stretch>
            <a:fillRect/>
          </a:stretch>
        </p:blipFill>
        <p:spPr>
          <a:xfrm>
            <a:off x="5547825" y="4005064"/>
            <a:ext cx="2702669" cy="1944553"/>
          </a:xfrm>
          <a:prstGeom prst="rect">
            <a:avLst/>
          </a:prstGeom>
        </p:spPr>
      </p:pic>
      <p:sp>
        <p:nvSpPr>
          <p:cNvPr id="9" name="矩形 8">
            <a:extLst>
              <a:ext uri="{FF2B5EF4-FFF2-40B4-BE49-F238E27FC236}">
                <a16:creationId xmlns:a16="http://schemas.microsoft.com/office/drawing/2014/main" id="{BD23950C-40E6-47C7-8BE7-3BAFD3C0924F}"/>
              </a:ext>
            </a:extLst>
          </p:cNvPr>
          <p:cNvSpPr/>
          <p:nvPr/>
        </p:nvSpPr>
        <p:spPr>
          <a:xfrm>
            <a:off x="539552" y="6093296"/>
            <a:ext cx="8136904" cy="400110"/>
          </a:xfrm>
          <a:prstGeom prst="rect">
            <a:avLst/>
          </a:prstGeom>
        </p:spPr>
        <p:txBody>
          <a:bodyPr wrap="square">
            <a:spAutoFit/>
          </a:bodyPr>
          <a:lstStyle/>
          <a:p>
            <a:r>
              <a:rPr lang="zh-CN" altLang="en-US" dirty="0"/>
              <a:t>这样，就建立了相机坐标系与环境坐标系之间的转换。</a:t>
            </a:r>
            <a:endParaRPr lang="zh-CN" altLang="zh-CN" dirty="0"/>
          </a:p>
        </p:txBody>
      </p:sp>
    </p:spTree>
    <p:extLst>
      <p:ext uri="{BB962C8B-B14F-4D97-AF65-F5344CB8AC3E}">
        <p14:creationId xmlns:p14="http://schemas.microsoft.com/office/powerpoint/2010/main" val="4144818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8136904" cy="720080"/>
          </a:xfrm>
        </p:spPr>
        <p:txBody>
          <a:bodyPr/>
          <a:lstStyle/>
          <a:p>
            <a:r>
              <a:rPr lang="zh-CN" altLang="en-US" dirty="0"/>
              <a:t>图像物理坐标系与图像像素坐标系的转换</a:t>
            </a:r>
            <a:endParaRPr lang="en-US" altLang="zh-CN" dirty="0"/>
          </a:p>
          <a:p>
            <a:pPr marL="0" indent="0">
              <a:buNone/>
            </a:pPr>
            <a:endParaRPr lang="en-US" altLang="zh-CN" sz="1800" dirty="0"/>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7A6B0471-C611-4481-9129-D9CEA5785B83}"/>
                  </a:ext>
                </a:extLst>
              </p:cNvPr>
              <p:cNvSpPr/>
              <p:nvPr/>
            </p:nvSpPr>
            <p:spPr>
              <a:xfrm>
                <a:off x="539552" y="2132856"/>
                <a:ext cx="8064896" cy="3785652"/>
              </a:xfrm>
              <a:prstGeom prst="rect">
                <a:avLst/>
              </a:prstGeom>
            </p:spPr>
            <p:txBody>
              <a:bodyPr wrap="square">
                <a:spAutoFit/>
              </a:bodyPr>
              <a:lstStyle/>
              <a:p>
                <a:pPr marL="342900" indent="-342900">
                  <a:buFont typeface="Wingdings" panose="05000000000000000000" pitchFamily="2" charset="2"/>
                  <a:buChar char="Ø"/>
                </a:pPr>
                <a:r>
                  <a:rPr lang="zh-CN" altLang="en-US" b="1" dirty="0"/>
                  <a:t>图像像素坐标系</a:t>
                </a:r>
                <a:endParaRPr lang="en-US" altLang="zh-CN" b="1" dirty="0"/>
              </a:p>
              <a:p>
                <a:r>
                  <a:rPr lang="zh-CN" altLang="zh-CN" dirty="0"/>
                  <a:t>在计算机视觉中，图像常常以点阵的方式存储，每个像素对应着点阵中的一行与一列。图像像素坐标系完全对应这种关系。图像像素坐标系以图像左上角为原点，向右的方向为</a:t>
                </a:r>
                <a14:m>
                  <m:oMath xmlns:m="http://schemas.openxmlformats.org/officeDocument/2006/math">
                    <m:r>
                      <a:rPr lang="en-US" altLang="zh-CN" i="1">
                        <a:latin typeface="Cambria Math" panose="02040503050406030204" pitchFamily="18" charset="0"/>
                      </a:rPr>
                      <m:t>𝑢</m:t>
                    </m:r>
                  </m:oMath>
                </a14:m>
                <a:r>
                  <a:rPr lang="zh-CN" altLang="zh-CN" dirty="0"/>
                  <a:t>坐标轴，向下的方向为</a:t>
                </a:r>
                <a14:m>
                  <m:oMath xmlns:m="http://schemas.openxmlformats.org/officeDocument/2006/math">
                    <m:r>
                      <a:rPr lang="en-US" altLang="zh-CN" i="1">
                        <a:latin typeface="Cambria Math" panose="02040503050406030204" pitchFamily="18" charset="0"/>
                      </a:rPr>
                      <m:t>𝑣</m:t>
                    </m:r>
                  </m:oMath>
                </a14:m>
                <a:r>
                  <a:rPr lang="zh-CN" altLang="zh-CN" dirty="0"/>
                  <a:t>轴，像素在该坐标系下用二元组</a:t>
                </a:r>
                <a14:m>
                  <m:oMath xmlns:m="http://schemas.openxmlformats.org/officeDocument/2006/math">
                    <m:r>
                      <a:rPr lang="en-US" altLang="zh-CN">
                        <a:latin typeface="Cambria Math" panose="02040503050406030204" pitchFamily="18" charset="0"/>
                      </a:rPr>
                      <m:t>(</m:t>
                    </m:r>
                    <m:r>
                      <a:rPr lang="en-US" altLang="zh-CN" i="1">
                        <a:latin typeface="Cambria Math" panose="02040503050406030204" pitchFamily="18" charset="0"/>
                      </a:rPr>
                      <m:t>𝑢</m:t>
                    </m:r>
                    <m:r>
                      <a:rPr lang="en-US" altLang="zh-CN">
                        <a:latin typeface="Cambria Math" panose="02040503050406030204" pitchFamily="18" charset="0"/>
                      </a:rPr>
                      <m:t>, </m:t>
                    </m:r>
                    <m:r>
                      <a:rPr lang="en-US" altLang="zh-CN" i="1">
                        <a:latin typeface="Cambria Math" panose="02040503050406030204" pitchFamily="18" charset="0"/>
                      </a:rPr>
                      <m:t>𝑣</m:t>
                    </m:r>
                    <m:r>
                      <a:rPr lang="en-US" altLang="zh-CN">
                        <a:latin typeface="Cambria Math" panose="02040503050406030204" pitchFamily="18" charset="0"/>
                      </a:rPr>
                      <m:t>)</m:t>
                    </m:r>
                  </m:oMath>
                </a14:m>
                <a:r>
                  <a:rPr lang="zh-CN" altLang="zh-CN" dirty="0"/>
                  <a:t>表示。图像像素坐标系符合计算机图像处理逻辑，但不带有任何物理单位</a:t>
                </a:r>
                <a:r>
                  <a:rPr lang="zh-CN" altLang="en-US" dirty="0"/>
                  <a:t>。</a:t>
                </a:r>
                <a:endParaRPr lang="en-US" altLang="zh-CN" dirty="0"/>
              </a:p>
              <a:p>
                <a:endParaRPr lang="en-US" altLang="zh-CN" dirty="0"/>
              </a:p>
              <a:p>
                <a:pPr marL="342900" indent="-342900">
                  <a:buFont typeface="Wingdings" panose="05000000000000000000" pitchFamily="2" charset="2"/>
                  <a:buChar char="Ø"/>
                </a:pPr>
                <a:r>
                  <a:rPr lang="zh-CN" altLang="en-US" b="1" dirty="0"/>
                  <a:t>图像物理坐标系</a:t>
                </a:r>
                <a:endParaRPr lang="en-US" altLang="zh-CN" b="1" dirty="0"/>
              </a:p>
              <a:p>
                <a:r>
                  <a:rPr lang="zh-CN" altLang="zh-CN" dirty="0"/>
                  <a:t>空间中的坐标点则必须用带有物理量的单位表示</a:t>
                </a:r>
                <a:r>
                  <a:rPr lang="en-US" altLang="zh-CN" dirty="0"/>
                  <a:t>(</a:t>
                </a:r>
                <a:r>
                  <a:rPr lang="zh-CN" altLang="zh-CN" dirty="0"/>
                  <a:t>如厘米、米等</a:t>
                </a:r>
                <a:r>
                  <a:rPr lang="en-US" altLang="zh-CN" dirty="0"/>
                  <a:t>)</a:t>
                </a:r>
                <a:r>
                  <a:rPr lang="zh-CN" altLang="zh-CN" dirty="0"/>
                  <a:t>，因此引入图像物理坐标系。定义相机光轴与图像平面的交点为图像主点，图像物理坐标系以主点为原点，</a:t>
                </a:r>
                <a14:m>
                  <m:oMath xmlns:m="http://schemas.openxmlformats.org/officeDocument/2006/math">
                    <m:r>
                      <a:rPr lang="en-US" altLang="zh-CN" i="1">
                        <a:latin typeface="Cambria Math" panose="02040503050406030204" pitchFamily="18" charset="0"/>
                      </a:rPr>
                      <m:t>𝑥</m:t>
                    </m:r>
                  </m:oMath>
                </a14:m>
                <a:r>
                  <a:rPr lang="zh-CN" altLang="zh-CN" dirty="0"/>
                  <a:t>轴与</a:t>
                </a:r>
                <a14:m>
                  <m:oMath xmlns:m="http://schemas.openxmlformats.org/officeDocument/2006/math">
                    <m:r>
                      <a:rPr lang="en-US" altLang="zh-CN" i="1">
                        <a:latin typeface="Cambria Math" panose="02040503050406030204" pitchFamily="18" charset="0"/>
                      </a:rPr>
                      <m:t>𝑦</m:t>
                    </m:r>
                  </m:oMath>
                </a14:m>
                <a:r>
                  <a:rPr lang="zh-CN" altLang="zh-CN" dirty="0"/>
                  <a:t>轴分别平行于图像像素坐标系的</a:t>
                </a:r>
                <a14:m>
                  <m:oMath xmlns:m="http://schemas.openxmlformats.org/officeDocument/2006/math">
                    <m:r>
                      <a:rPr lang="en-US" altLang="zh-CN" i="1">
                        <a:latin typeface="Cambria Math" panose="02040503050406030204" pitchFamily="18" charset="0"/>
                      </a:rPr>
                      <m:t>𝑢</m:t>
                    </m:r>
                  </m:oMath>
                </a14:m>
                <a:r>
                  <a:rPr lang="zh-CN" altLang="zh-CN" dirty="0"/>
                  <a:t>轴与</a:t>
                </a:r>
                <a14:m>
                  <m:oMath xmlns:m="http://schemas.openxmlformats.org/officeDocument/2006/math">
                    <m:r>
                      <a:rPr lang="en-US" altLang="zh-CN" i="1">
                        <a:latin typeface="Cambria Math" panose="02040503050406030204" pitchFamily="18" charset="0"/>
                      </a:rPr>
                      <m:t>𝑣</m:t>
                    </m:r>
                  </m:oMath>
                </a14:m>
                <a:r>
                  <a:rPr lang="zh-CN" altLang="zh-CN" dirty="0"/>
                  <a:t>轴</a:t>
                </a:r>
                <a:r>
                  <a:rPr lang="zh-CN" altLang="en-US" dirty="0"/>
                  <a:t>。</a:t>
                </a:r>
                <a:endParaRPr lang="zh-CN" altLang="zh-CN" b="1" dirty="0"/>
              </a:p>
            </p:txBody>
          </p:sp>
        </mc:Choice>
        <mc:Fallback xmlns="">
          <p:sp>
            <p:nvSpPr>
              <p:cNvPr id="2" name="矩形 1">
                <a:extLst>
                  <a:ext uri="{FF2B5EF4-FFF2-40B4-BE49-F238E27FC236}">
                    <a16:creationId xmlns:a16="http://schemas.microsoft.com/office/drawing/2014/main" id="{7A6B0471-C611-4481-9129-D9CEA5785B83}"/>
                  </a:ext>
                </a:extLst>
              </p:cNvPr>
              <p:cNvSpPr>
                <a:spLocks noRot="1" noChangeAspect="1" noMove="1" noResize="1" noEditPoints="1" noAdjustHandles="1" noChangeArrowheads="1" noChangeShapeType="1" noTextEdit="1"/>
              </p:cNvSpPr>
              <p:nvPr/>
            </p:nvSpPr>
            <p:spPr>
              <a:xfrm>
                <a:off x="539552" y="2132856"/>
                <a:ext cx="8064896" cy="3785652"/>
              </a:xfrm>
              <a:prstGeom prst="rect">
                <a:avLst/>
              </a:prstGeom>
              <a:blipFill>
                <a:blip r:embed="rId2"/>
                <a:stretch>
                  <a:fillRect l="-832" t="-1127" r="-832" b="-16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5807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8064896" cy="720080"/>
          </a:xfrm>
        </p:spPr>
        <p:txBody>
          <a:bodyPr/>
          <a:lstStyle/>
          <a:p>
            <a:r>
              <a:rPr lang="zh-CN" altLang="en-US" dirty="0"/>
              <a:t>图像物理坐标系与图像像素坐标系的转换</a:t>
            </a:r>
            <a:endParaRPr lang="en-US" altLang="zh-CN" dirty="0"/>
          </a:p>
          <a:p>
            <a:pPr marL="0" indent="0">
              <a:buNone/>
            </a:pPr>
            <a:endParaRPr lang="en-US" altLang="zh-CN" sz="1800" dirty="0"/>
          </a:p>
        </p:txBody>
      </p:sp>
      <p:pic>
        <p:nvPicPr>
          <p:cNvPr id="5" name="图片 4">
            <a:extLst>
              <a:ext uri="{FF2B5EF4-FFF2-40B4-BE49-F238E27FC236}">
                <a16:creationId xmlns:a16="http://schemas.microsoft.com/office/drawing/2014/main" id="{EF71DBFA-D70B-4A09-8E3F-A0A3AD47A9D2}"/>
              </a:ext>
            </a:extLst>
          </p:cNvPr>
          <p:cNvPicPr/>
          <p:nvPr/>
        </p:nvPicPr>
        <p:blipFill>
          <a:blip r:embed="rId2">
            <a:extLst>
              <a:ext uri="{28A0092B-C50C-407E-A947-70E740481C1C}">
                <a14:useLocalDpi xmlns:a14="http://schemas.microsoft.com/office/drawing/2010/main" val="0"/>
              </a:ext>
            </a:extLst>
          </a:blip>
          <a:srcRect l="15528" t="4727" r="21049" b="20042"/>
          <a:stretch>
            <a:fillRect/>
          </a:stretch>
        </p:blipFill>
        <p:spPr>
          <a:xfrm>
            <a:off x="755576" y="2366863"/>
            <a:ext cx="3150425" cy="3284486"/>
          </a:xfrm>
          <a:prstGeom prst="rect">
            <a:avLst/>
          </a:prstGeom>
          <a:noFill/>
          <a:ln>
            <a:noFill/>
          </a:ln>
        </p:spPr>
      </p:pic>
      <p:sp>
        <p:nvSpPr>
          <p:cNvPr id="3" name="矩形 2">
            <a:extLst>
              <a:ext uri="{FF2B5EF4-FFF2-40B4-BE49-F238E27FC236}">
                <a16:creationId xmlns:a16="http://schemas.microsoft.com/office/drawing/2014/main" id="{E2393C4C-DDBF-4FD2-9231-3998ACF36E53}"/>
              </a:ext>
            </a:extLst>
          </p:cNvPr>
          <p:cNvSpPr/>
          <p:nvPr/>
        </p:nvSpPr>
        <p:spPr>
          <a:xfrm>
            <a:off x="-396552" y="5517232"/>
            <a:ext cx="5310336" cy="419474"/>
          </a:xfrm>
          <a:prstGeom prst="rect">
            <a:avLst/>
          </a:prstGeom>
        </p:spPr>
        <p:txBody>
          <a:bodyPr wrap="square">
            <a:spAutoFit/>
          </a:bodyPr>
          <a:lstStyle/>
          <a:p>
            <a:pPr indent="288290" algn="ctr">
              <a:lnSpc>
                <a:spcPct val="150000"/>
              </a:lnSpc>
              <a:spcAft>
                <a:spcPts val="0"/>
              </a:spcAft>
            </a:pPr>
            <a:r>
              <a:rPr lang="zh-CN" altLang="zh-CN" sz="1600" kern="100" dirty="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600" kern="100" dirty="0">
                <a:latin typeface="Times New Roman" panose="02020603050405020304" pitchFamily="18" charset="0"/>
                <a:ea typeface="黑体" panose="02010609060101010101" pitchFamily="49" charset="-122"/>
                <a:cs typeface="Times New Roman" panose="02020603050405020304" pitchFamily="18" charset="0"/>
              </a:rPr>
              <a:t> </a:t>
            </a:r>
            <a:r>
              <a:rPr lang="zh-CN" altLang="zh-CN" sz="1600" kern="100" dirty="0">
                <a:latin typeface="Times New Roman" panose="02020603050405020304" pitchFamily="18" charset="0"/>
                <a:ea typeface="黑体" panose="02010609060101010101" pitchFamily="49" charset="-122"/>
                <a:cs typeface="Times New Roman" panose="02020603050405020304" pitchFamily="18" charset="0"/>
              </a:rPr>
              <a:t>图像像素坐标系与图像物理坐标系</a:t>
            </a:r>
            <a:endParaRPr lang="zh-CN" altLang="zh-CN" sz="1600" kern="100" dirty="0">
              <a:latin typeface="Calibri Light" panose="020F0302020204030204" pitchFamily="34" charset="0"/>
              <a:ea typeface="黑体" panose="02010609060101010101" pitchFamily="49"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3906000" y="2224362"/>
                <a:ext cx="5071039" cy="1527469"/>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设像元底边长为</a:t>
                </a:r>
                <a14:m>
                  <m:oMath xmlns:m="http://schemas.openxmlformats.org/officeDocument/2006/math">
                    <m:r>
                      <a:rPr lang="en-US" altLang="zh-CN" sz="1600" i="1" kern="100">
                        <a:latin typeface="Cambria Math" panose="02040503050406030204" pitchFamily="18" charset="0"/>
                        <a:cs typeface="Times New Roman" panose="02020603050405020304" pitchFamily="18" charset="0"/>
                      </a:rPr>
                      <m:t>𝑤𝑖𝑑𝑡h</m:t>
                    </m:r>
                  </m:oMath>
                </a14:m>
                <a:r>
                  <a:rPr lang="zh-CN" altLang="zh-CN" sz="1600" kern="100" dirty="0">
                    <a:latin typeface="Calibri" panose="020F0502020204030204" pitchFamily="34" charset="0"/>
                    <a:cs typeface="Times New Roman" panose="02020603050405020304" pitchFamily="18" charset="0"/>
                  </a:rPr>
                  <a:t>，高为</a:t>
                </a:r>
                <a14:m>
                  <m:oMath xmlns:m="http://schemas.openxmlformats.org/officeDocument/2006/math">
                    <m:r>
                      <a:rPr lang="en-US" altLang="zh-CN" sz="1600" i="1" kern="100">
                        <a:latin typeface="Cambria Math" panose="02040503050406030204" pitchFamily="18" charset="0"/>
                        <a:cs typeface="Times New Roman" panose="02020603050405020304" pitchFamily="18" charset="0"/>
                      </a:rPr>
                      <m:t>h𝑒𝑖𝑔h𝑡</m:t>
                    </m:r>
                  </m:oMath>
                </a14:m>
                <a:r>
                  <a:rPr lang="zh-CN" altLang="zh-CN" sz="1600" kern="100" dirty="0">
                    <a:latin typeface="Calibri" panose="020F0502020204030204" pitchFamily="34" charset="0"/>
                    <a:cs typeface="Times New Roman" panose="02020603050405020304" pitchFamily="18" charset="0"/>
                  </a:rPr>
                  <a:t>，主点在图像像素坐标系下的坐标为</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𝑢</m:t>
                        </m:r>
                      </m:e>
                      <m:sub>
                        <m:r>
                          <a:rPr lang="en-US" altLang="zh-CN" sz="1600" kern="100">
                            <a:latin typeface="Cambria Math" panose="02040503050406030204" pitchFamily="18" charset="0"/>
                            <a:cs typeface="Times New Roman" panose="02020603050405020304" pitchFamily="18" charset="0"/>
                          </a:rPr>
                          <m:t>0</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𝑣</m:t>
                        </m:r>
                      </m:e>
                      <m:sub>
                        <m:r>
                          <a:rPr lang="en-US" altLang="zh-CN" sz="1600" kern="100">
                            <a:latin typeface="Cambria Math" panose="02040503050406030204" pitchFamily="18" charset="0"/>
                            <a:cs typeface="Times New Roman" panose="02020603050405020304" pitchFamily="18" charset="0"/>
                          </a:rPr>
                          <m:t>0</m:t>
                        </m:r>
                      </m:sub>
                    </m:sSub>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，在不考虑图像畸变的情况下，图像物理坐标系下的点</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𝑥</m:t>
                        </m:r>
                      </m:e>
                      <m:sub>
                        <m:r>
                          <a:rPr lang="en-US" altLang="zh-CN" sz="1600" i="1" kern="100">
                            <a:latin typeface="Cambria Math" panose="02040503050406030204" pitchFamily="18" charset="0"/>
                            <a:cs typeface="Times New Roman" panose="02020603050405020304" pitchFamily="18" charset="0"/>
                          </a:rPr>
                          <m:t>𝐼</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𝑦</m:t>
                        </m:r>
                      </m:e>
                      <m:sub>
                        <m:r>
                          <a:rPr lang="en-US" altLang="zh-CN" sz="1600" i="1" kern="100">
                            <a:latin typeface="Cambria Math" panose="02040503050406030204" pitchFamily="18" charset="0"/>
                            <a:cs typeface="Times New Roman" panose="02020603050405020304" pitchFamily="18" charset="0"/>
                          </a:rPr>
                          <m:t>𝐼</m:t>
                        </m:r>
                      </m:sub>
                    </m:sSub>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在图像像素坐标系下的坐标可通过以下公式算出：</a:t>
                </a: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906000" y="2224362"/>
                <a:ext cx="5071039" cy="1527469"/>
              </a:xfrm>
              <a:prstGeom prst="rect">
                <a:avLst/>
              </a:prstGeom>
              <a:blipFill>
                <a:blip r:embed="rId3"/>
                <a:stretch>
                  <a:fillRect l="-721" r="-601" b="-3600"/>
                </a:stretch>
              </a:blipFill>
            </p:spPr>
            <p:txBody>
              <a:bodyPr/>
              <a:lstStyle/>
              <a:p>
                <a:r>
                  <a:rPr lang="zh-CN" altLang="en-US">
                    <a:noFill/>
                  </a:rPr>
                  <a:t> </a:t>
                </a:r>
              </a:p>
            </p:txBody>
          </p:sp>
        </mc:Fallback>
      </mc:AlternateContent>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8673" name="图片 117">
            <a:extLst>
              <a:ext uri="{FF2B5EF4-FFF2-40B4-BE49-F238E27FC236}">
                <a16:creationId xmlns:a16="http://schemas.microsoft.com/office/drawing/2014/main" id="{0A8EAE59-B1C4-4B51-A917-D789552641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4052" y="3928694"/>
            <a:ext cx="3394934" cy="213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508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208913" cy="720080"/>
          </a:xfrm>
        </p:spPr>
        <p:txBody>
          <a:bodyPr/>
          <a:lstStyle/>
          <a:p>
            <a:r>
              <a:rPr lang="zh-CN" altLang="en-US" dirty="0"/>
              <a:t>小孔成像</a:t>
            </a:r>
            <a:r>
              <a:rPr lang="en-US" altLang="zh-CN" dirty="0"/>
              <a:t>——</a:t>
            </a:r>
            <a:r>
              <a:rPr lang="zh-CN" altLang="en-US" dirty="0"/>
              <a:t>相机坐标系到相机物理坐标系</a:t>
            </a:r>
            <a:endParaRPr lang="en-US" altLang="zh-CN" sz="1800" dirty="0"/>
          </a:p>
        </p:txBody>
      </p:sp>
      <p:sp>
        <p:nvSpPr>
          <p:cNvPr id="3" name="矩形 2">
            <a:extLst>
              <a:ext uri="{FF2B5EF4-FFF2-40B4-BE49-F238E27FC236}">
                <a16:creationId xmlns:a16="http://schemas.microsoft.com/office/drawing/2014/main" id="{E2393C4C-DDBF-4FD2-9231-3998ACF36E53}"/>
              </a:ext>
            </a:extLst>
          </p:cNvPr>
          <p:cNvSpPr/>
          <p:nvPr/>
        </p:nvSpPr>
        <p:spPr>
          <a:xfrm>
            <a:off x="1628799" y="6206919"/>
            <a:ext cx="5310336" cy="419474"/>
          </a:xfrm>
          <a:prstGeom prst="rect">
            <a:avLst/>
          </a:prstGeom>
        </p:spPr>
        <p:txBody>
          <a:bodyPr wrap="square">
            <a:spAutoFit/>
          </a:bodyPr>
          <a:lstStyle/>
          <a:p>
            <a:pPr indent="288290" algn="ctr">
              <a:lnSpc>
                <a:spcPct val="150000"/>
              </a:lnSpc>
              <a:spcAft>
                <a:spcPts val="0"/>
              </a:spcAft>
            </a:pPr>
            <a:r>
              <a:rPr lang="zh-CN" altLang="zh-CN" sz="1600" kern="100" dirty="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600" kern="1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1600" kern="100" dirty="0">
                <a:latin typeface="Times New Roman" panose="02020603050405020304" pitchFamily="18" charset="0"/>
                <a:ea typeface="黑体" panose="02010609060101010101" pitchFamily="49" charset="-122"/>
                <a:cs typeface="Times New Roman" panose="02020603050405020304" pitchFamily="18" charset="0"/>
              </a:rPr>
              <a:t>小孔成像</a:t>
            </a:r>
            <a:endParaRPr lang="zh-CN" altLang="zh-CN" sz="1600" kern="100" dirty="0">
              <a:latin typeface="Calibri Light" panose="020F030202020403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A318A37A-E235-45C1-970B-6E2AE816164E}"/>
              </a:ext>
            </a:extLst>
          </p:cNvPr>
          <p:cNvSpPr/>
          <p:nvPr/>
        </p:nvSpPr>
        <p:spPr>
          <a:xfrm>
            <a:off x="466709" y="2029224"/>
            <a:ext cx="8209748" cy="1527469"/>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相机成像的理论基础是小孔成像。小孔成像将现实世界中的物体与图像上的投影联系起来。从摄像机成像原理上来看，图像物理坐标系的原点与摄像机的光学中心重合。当相机坐标系的</a:t>
            </a:r>
            <a:r>
              <a:rPr lang="en-US" altLang="zh-CN" sz="1600" kern="100" dirty="0">
                <a:latin typeface="Calibri" panose="020F0502020204030204" pitchFamily="34" charset="0"/>
                <a:cs typeface="Times New Roman" panose="02020603050405020304" pitchFamily="18" charset="0"/>
              </a:rPr>
              <a:t>X</a:t>
            </a:r>
            <a:r>
              <a:rPr lang="zh-CN" altLang="en-US" sz="1600" kern="100" dirty="0">
                <a:latin typeface="Calibri" panose="020F0502020204030204" pitchFamily="34" charset="0"/>
                <a:cs typeface="Times New Roman" panose="02020603050405020304" pitchFamily="18" charset="0"/>
              </a:rPr>
              <a:t>轴与</a:t>
            </a:r>
            <a:r>
              <a:rPr lang="en-US" altLang="zh-CN" sz="1600" kern="100" dirty="0">
                <a:latin typeface="Calibri" panose="020F0502020204030204" pitchFamily="34" charset="0"/>
                <a:cs typeface="Times New Roman" panose="02020603050405020304" pitchFamily="18" charset="0"/>
              </a:rPr>
              <a:t>Y</a:t>
            </a:r>
            <a:r>
              <a:rPr lang="zh-CN" altLang="en-US" sz="1600" kern="100" dirty="0">
                <a:latin typeface="Calibri" panose="020F0502020204030204" pitchFamily="34" charset="0"/>
                <a:cs typeface="Times New Roman" panose="02020603050405020304" pitchFamily="18" charset="0"/>
              </a:rPr>
              <a:t>轴与图像物理坐标系的</a:t>
            </a:r>
            <a:r>
              <a:rPr lang="en-US" altLang="zh-CN" sz="1600" kern="100" dirty="0">
                <a:latin typeface="Calibri" panose="020F0502020204030204" pitchFamily="34" charset="0"/>
                <a:cs typeface="Times New Roman" panose="02020603050405020304" pitchFamily="18" charset="0"/>
              </a:rPr>
              <a:t>X</a:t>
            </a:r>
            <a:r>
              <a:rPr lang="zh-CN" altLang="en-US" sz="1600" kern="100" dirty="0">
                <a:latin typeface="Calibri" panose="020F0502020204030204" pitchFamily="34" charset="0"/>
                <a:cs typeface="Times New Roman" panose="02020603050405020304" pitchFamily="18" charset="0"/>
              </a:rPr>
              <a:t>轴与</a:t>
            </a:r>
            <a:r>
              <a:rPr lang="en-US" altLang="zh-CN" sz="1600" kern="100" dirty="0">
                <a:latin typeface="Calibri" panose="020F0502020204030204" pitchFamily="34" charset="0"/>
                <a:cs typeface="Times New Roman" panose="02020603050405020304" pitchFamily="18" charset="0"/>
              </a:rPr>
              <a:t>Y</a:t>
            </a:r>
            <a:r>
              <a:rPr lang="zh-CN" altLang="en-US" sz="1600" kern="100" dirty="0">
                <a:latin typeface="Calibri" panose="020F0502020204030204" pitchFamily="34" charset="0"/>
                <a:cs typeface="Times New Roman" panose="02020603050405020304" pitchFamily="18" charset="0"/>
              </a:rPr>
              <a:t>轴平行时，就可以构建起图像坐标系与摄像机坐标系之间的关系。</a:t>
            </a:r>
            <a:endParaRPr lang="zh-CN" altLang="zh-CN" sz="1600" kern="100" dirty="0">
              <a:latin typeface="Calibri" panose="020F0502020204030204" pitchFamily="34" charset="0"/>
              <a:cs typeface="Times New Roman" panose="02020603050405020304" pitchFamily="18" charset="0"/>
            </a:endParaRPr>
          </a:p>
        </p:txBody>
      </p:sp>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a:extLst>
              <a:ext uri="{FF2B5EF4-FFF2-40B4-BE49-F238E27FC236}">
                <a16:creationId xmlns:a16="http://schemas.microsoft.com/office/drawing/2014/main" id="{E6DE8A7C-F0FE-4A8C-B46F-D69AA3C2742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638222" y="3365378"/>
            <a:ext cx="3291491" cy="2841541"/>
          </a:xfrm>
          <a:prstGeom prst="rect">
            <a:avLst/>
          </a:prstGeom>
        </p:spPr>
      </p:pic>
    </p:spTree>
    <p:extLst>
      <p:ext uri="{BB962C8B-B14F-4D97-AF65-F5344CB8AC3E}">
        <p14:creationId xmlns:p14="http://schemas.microsoft.com/office/powerpoint/2010/main" val="188100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4" y="1484784"/>
            <a:ext cx="8352928" cy="720080"/>
          </a:xfrm>
        </p:spPr>
        <p:txBody>
          <a:bodyPr/>
          <a:lstStyle/>
          <a:p>
            <a:r>
              <a:rPr lang="zh-CN" altLang="en-US" dirty="0"/>
              <a:t>小孔成像</a:t>
            </a:r>
            <a:r>
              <a:rPr lang="en-US" altLang="zh-CN" dirty="0"/>
              <a:t>——</a:t>
            </a:r>
            <a:r>
              <a:rPr lang="zh-CN" altLang="en-US" dirty="0"/>
              <a:t>相机坐标系到相机物理坐标系</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466708" y="2029224"/>
                <a:ext cx="7793037" cy="792781"/>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上图中，对于物体</a:t>
                </a:r>
                <a:r>
                  <a:rPr lang="en-US" altLang="zh-CN" sz="1600" kern="100" dirty="0">
                    <a:latin typeface="Calibri" panose="020F0502020204030204" pitchFamily="34" charset="0"/>
                    <a:cs typeface="Times New Roman" panose="02020603050405020304" pitchFamily="18" charset="0"/>
                  </a:rPr>
                  <a:t>P</a:t>
                </a:r>
                <a:r>
                  <a:rPr lang="zh-CN" altLang="en-US" sz="1600" kern="100" dirty="0">
                    <a:latin typeface="Calibri" panose="020F0502020204030204" pitchFamily="34" charset="0"/>
                    <a:cs typeface="Times New Roman" panose="02020603050405020304" pitchFamily="18" charset="0"/>
                  </a:rPr>
                  <a:t>，在摄像机坐标系下的坐标为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err="1">
                            <a:latin typeface="Cambria Math" panose="02040503050406030204" pitchFamily="18" charset="0"/>
                            <a:cs typeface="Times New Roman" panose="02020603050405020304" pitchFamily="18" charset="0"/>
                          </a:rPr>
                          <m:t>𝑥</m:t>
                        </m:r>
                      </m:e>
                      <m:sub>
                        <m:r>
                          <a:rPr lang="en-US" altLang="zh-CN" sz="1600" b="0" i="1" kern="100" dirty="0" smtClean="0">
                            <a:latin typeface="Cambria Math" panose="02040503050406030204" pitchFamily="18" charset="0"/>
                            <a:cs typeface="Times New Roman" panose="02020603050405020304" pitchFamily="18" charset="0"/>
                          </a:rPr>
                          <m:t>𝑐</m:t>
                        </m:r>
                      </m:sub>
                    </m:sSub>
                    <m:r>
                      <a:rPr lang="en-US" altLang="zh-CN" sz="1600" i="1" kern="100" dirty="0" err="1">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b="0" i="1" kern="100" dirty="0" smtClean="0">
                            <a:latin typeface="Cambria Math" panose="02040503050406030204" pitchFamily="18" charset="0"/>
                            <a:cs typeface="Times New Roman" panose="02020603050405020304" pitchFamily="18" charset="0"/>
                          </a:rPr>
                          <m:t>𝑦</m:t>
                        </m:r>
                      </m:e>
                      <m:sub>
                        <m:r>
                          <a:rPr lang="en-US" altLang="zh-CN" sz="1600" b="0" i="1" kern="100" dirty="0" smtClean="0">
                            <a:latin typeface="Cambria Math" panose="02040503050406030204" pitchFamily="18" charset="0"/>
                            <a:cs typeface="Times New Roman" panose="02020603050405020304" pitchFamily="18" charset="0"/>
                          </a:rPr>
                          <m:t>𝑐</m:t>
                        </m:r>
                      </m:sub>
                    </m:sSub>
                    <m:r>
                      <a:rPr lang="en-US" altLang="zh-CN" sz="1600" i="1" kern="100" dirty="0" err="1">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err="1">
                            <a:latin typeface="Cambria Math" panose="02040503050406030204" pitchFamily="18" charset="0"/>
                            <a:cs typeface="Times New Roman" panose="02020603050405020304" pitchFamily="18" charset="0"/>
                          </a:rPr>
                          <m:t>𝑧</m:t>
                        </m:r>
                      </m:e>
                      <m:sub>
                        <m:r>
                          <a:rPr lang="en-US" altLang="zh-CN" sz="1600" b="0" i="1" kern="100" dirty="0" smtClean="0">
                            <a:latin typeface="Cambria Math" panose="02040503050406030204" pitchFamily="18" charset="0"/>
                            <a:cs typeface="Times New Roman" panose="02020603050405020304" pitchFamily="18" charset="0"/>
                          </a:rPr>
                          <m:t>𝑐</m:t>
                        </m:r>
                      </m:sub>
                    </m:sSub>
                    <m:r>
                      <a:rPr lang="en-US" altLang="zh-CN" sz="1600" i="1" kern="100" dirty="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。根据几何关系，有：</a:t>
                </a: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466708" y="2029224"/>
                <a:ext cx="7793037" cy="792781"/>
              </a:xfrm>
              <a:prstGeom prst="rect">
                <a:avLst/>
              </a:prstGeom>
              <a:blipFill>
                <a:blip r:embed="rId2"/>
                <a:stretch>
                  <a:fillRect/>
                </a:stretch>
              </a:blipFill>
            </p:spPr>
            <p:txBody>
              <a:bodyPr/>
              <a:lstStyle/>
              <a:p>
                <a:r>
                  <a:rPr lang="zh-CN" altLang="en-US">
                    <a:noFill/>
                  </a:rPr>
                  <a:t> </a:t>
                </a:r>
              </a:p>
            </p:txBody>
          </p:sp>
        </mc:Fallback>
      </mc:AlternateContent>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46F0397A-4D4B-4D15-993A-E9F5A773C6D9}"/>
                  </a:ext>
                </a:extLst>
              </p:cNvPr>
              <p:cNvSpPr/>
              <p:nvPr/>
            </p:nvSpPr>
            <p:spPr>
              <a:xfrm>
                <a:off x="3131840" y="2561888"/>
                <a:ext cx="2044342"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m:t>
                      </m:r>
                      <m:r>
                        <a:rPr lang="en-US" altLang="zh-CN" b="0" i="1" smtClean="0">
                          <a:latin typeface="Cambria Math" panose="02040503050406030204" pitchFamily="18" charset="0"/>
                        </a:rPr>
                        <m:t>𝑂𝐴𝑃</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ea typeface="Cambria Math" panose="02040503050406030204" pitchFamily="18" charset="0"/>
                            </a:rPr>
                          </m:ctrlPr>
                        </m:sSupPr>
                        <m:e>
                          <m:r>
                            <a:rPr lang="en-US" altLang="zh-CN" b="0" i="1" smtClean="0">
                              <a:latin typeface="Cambria Math" panose="02040503050406030204" pitchFamily="18" charset="0"/>
                              <a:ea typeface="Cambria Math" panose="02040503050406030204" pitchFamily="18" charset="0"/>
                            </a:rPr>
                            <m:t>𝑂</m:t>
                          </m:r>
                        </m:e>
                        <m:sup>
                          <m:r>
                            <a:rPr lang="en-US" altLang="zh-CN" b="0" i="1" smtClean="0">
                              <a:latin typeface="Cambria Math" panose="02040503050406030204" pitchFamily="18" charset="0"/>
                              <a:ea typeface="Cambria Math" panose="02040503050406030204" pitchFamily="18" charset="0"/>
                            </a:rPr>
                            <m:t>′</m:t>
                          </m:r>
                        </m:sup>
                      </m:sSup>
                      <m:sSup>
                        <m:sSupPr>
                          <m:ctrlPr>
                            <a:rPr lang="en-US" altLang="zh-CN" b="0" i="1" smtClean="0">
                              <a:latin typeface="Cambria Math" panose="02040503050406030204" pitchFamily="18" charset="0"/>
                              <a:ea typeface="Cambria Math" panose="02040503050406030204" pitchFamily="18" charset="0"/>
                            </a:rPr>
                          </m:ctrlPr>
                        </m:sSupPr>
                        <m:e>
                          <m:r>
                            <a:rPr lang="en-US" altLang="zh-CN" b="0" i="1" smtClean="0">
                              <a:latin typeface="Cambria Math" panose="02040503050406030204" pitchFamily="18" charset="0"/>
                              <a:ea typeface="Cambria Math" panose="02040503050406030204" pitchFamily="18" charset="0"/>
                            </a:rPr>
                            <m:t>𝐴</m:t>
                          </m:r>
                        </m:e>
                        <m:sup>
                          <m:r>
                            <a:rPr lang="en-US" altLang="zh-CN" b="0" i="1" smtClean="0">
                              <a:latin typeface="Cambria Math" panose="02040503050406030204" pitchFamily="18" charset="0"/>
                              <a:ea typeface="Cambria Math" panose="02040503050406030204" pitchFamily="18" charset="0"/>
                            </a:rPr>
                            <m:t>′</m:t>
                          </m:r>
                        </m:sup>
                      </m:sSup>
                      <m:sSup>
                        <m:sSupPr>
                          <m:ctrlPr>
                            <a:rPr lang="en-US" altLang="zh-CN" b="0" i="1" smtClean="0">
                              <a:latin typeface="Cambria Math" panose="02040503050406030204" pitchFamily="18" charset="0"/>
                              <a:ea typeface="Cambria Math" panose="02040503050406030204" pitchFamily="18" charset="0"/>
                            </a:rPr>
                          </m:ctrlPr>
                        </m:sSupPr>
                        <m:e>
                          <m:r>
                            <a:rPr lang="en-US" altLang="zh-CN" b="0" i="1" smtClean="0">
                              <a:latin typeface="Cambria Math" panose="02040503050406030204" pitchFamily="18" charset="0"/>
                              <a:ea typeface="Cambria Math" panose="02040503050406030204" pitchFamily="18" charset="0"/>
                            </a:rPr>
                            <m:t>𝑃</m:t>
                          </m:r>
                        </m:e>
                        <m:sup>
                          <m:r>
                            <a:rPr lang="en-US" altLang="zh-CN" b="0" i="1" smtClean="0">
                              <a:latin typeface="Cambria Math" panose="02040503050406030204" pitchFamily="18" charset="0"/>
                              <a:ea typeface="Cambria Math" panose="02040503050406030204" pitchFamily="18" charset="0"/>
                            </a:rPr>
                            <m:t>′</m:t>
                          </m:r>
                        </m:sup>
                      </m:sSup>
                    </m:oMath>
                  </m:oMathPara>
                </a14:m>
                <a:endParaRPr lang="zh-CN" altLang="en-US" dirty="0"/>
              </a:p>
            </p:txBody>
          </p:sp>
        </mc:Choice>
        <mc:Fallback xmlns="">
          <p:sp>
            <p:nvSpPr>
              <p:cNvPr id="5" name="矩形 4">
                <a:extLst>
                  <a:ext uri="{FF2B5EF4-FFF2-40B4-BE49-F238E27FC236}">
                    <a16:creationId xmlns:a16="http://schemas.microsoft.com/office/drawing/2014/main" id="{46F0397A-4D4B-4D15-993A-E9F5A773C6D9}"/>
                  </a:ext>
                </a:extLst>
              </p:cNvPr>
              <p:cNvSpPr>
                <a:spLocks noRot="1" noChangeAspect="1" noMove="1" noResize="1" noEditPoints="1" noAdjustHandles="1" noChangeArrowheads="1" noChangeShapeType="1" noTextEdit="1"/>
              </p:cNvSpPr>
              <p:nvPr/>
            </p:nvSpPr>
            <p:spPr>
              <a:xfrm>
                <a:off x="3131840" y="2561888"/>
                <a:ext cx="2044342" cy="400110"/>
              </a:xfrm>
              <a:prstGeom prst="rect">
                <a:avLst/>
              </a:prstGeom>
              <a:blipFill>
                <a:blip r:embed="rId3"/>
                <a:stretch>
                  <a:fillRect/>
                </a:stretch>
              </a:blipFill>
            </p:spPr>
            <p:txBody>
              <a:bodyPr/>
              <a:lstStyle/>
              <a:p>
                <a:r>
                  <a:rPr lang="zh-CN" altLang="en-US">
                    <a:noFill/>
                  </a:rPr>
                  <a:t> </a:t>
                </a:r>
              </a:p>
            </p:txBody>
          </p:sp>
        </mc:Fallback>
      </mc:AlternateContent>
      <p:sp>
        <p:nvSpPr>
          <p:cNvPr id="12" name="矩形 11">
            <a:extLst>
              <a:ext uri="{FF2B5EF4-FFF2-40B4-BE49-F238E27FC236}">
                <a16:creationId xmlns:a16="http://schemas.microsoft.com/office/drawing/2014/main" id="{F618D3A0-70E1-472B-A67C-11C3FB8315A7}"/>
              </a:ext>
            </a:extLst>
          </p:cNvPr>
          <p:cNvSpPr/>
          <p:nvPr/>
        </p:nvSpPr>
        <p:spPr>
          <a:xfrm>
            <a:off x="466709" y="3092479"/>
            <a:ext cx="3964902" cy="419474"/>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因此，成立以下关系：</a:t>
            </a:r>
            <a:endParaRPr lang="zh-CN" altLang="zh-CN" sz="1600" kern="100" dirty="0">
              <a:latin typeface="Calibri" panose="020F0502020204030204" pitchFamily="34" charset="0"/>
              <a:cs typeface="Times New Roman" panose="02020603050405020304" pitchFamily="18" charset="0"/>
            </a:endParaRPr>
          </a:p>
        </p:txBody>
      </p:sp>
      <p:pic>
        <p:nvPicPr>
          <p:cNvPr id="13" name="图片 12">
            <a:extLst>
              <a:ext uri="{FF2B5EF4-FFF2-40B4-BE49-F238E27FC236}">
                <a16:creationId xmlns:a16="http://schemas.microsoft.com/office/drawing/2014/main" id="{1D63104E-A652-4B0D-B660-D69326EA0BB8}"/>
              </a:ext>
            </a:extLst>
          </p:cNvPr>
          <p:cNvPicPr/>
          <p:nvPr/>
        </p:nvPicPr>
        <p:blipFill>
          <a:blip r:embed="rId4"/>
          <a:stretch>
            <a:fillRect/>
          </a:stretch>
        </p:blipFill>
        <p:spPr>
          <a:xfrm>
            <a:off x="3390180" y="3450399"/>
            <a:ext cx="1527662" cy="859081"/>
          </a:xfrm>
          <a:prstGeom prst="rect">
            <a:avLst/>
          </a:prstGeom>
        </p:spPr>
      </p:pic>
      <p:sp>
        <p:nvSpPr>
          <p:cNvPr id="14" name="矩形 13">
            <a:extLst>
              <a:ext uri="{FF2B5EF4-FFF2-40B4-BE49-F238E27FC236}">
                <a16:creationId xmlns:a16="http://schemas.microsoft.com/office/drawing/2014/main" id="{0A30F277-65F3-4B14-B888-E1EE267E632B}"/>
              </a:ext>
            </a:extLst>
          </p:cNvPr>
          <p:cNvSpPr/>
          <p:nvPr/>
        </p:nvSpPr>
        <p:spPr>
          <a:xfrm>
            <a:off x="466709" y="4669024"/>
            <a:ext cx="3964902" cy="419474"/>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由上式可得：</a:t>
            </a:r>
            <a:endParaRPr lang="zh-CN" altLang="zh-CN" sz="1600" kern="100" dirty="0">
              <a:latin typeface="Calibri" panose="020F0502020204030204" pitchFamily="34" charset="0"/>
              <a:cs typeface="Times New Roman" panose="02020603050405020304" pitchFamily="18" charset="0"/>
            </a:endParaRPr>
          </a:p>
        </p:txBody>
      </p:sp>
      <p:pic>
        <p:nvPicPr>
          <p:cNvPr id="15" name="图片 14">
            <a:extLst>
              <a:ext uri="{FF2B5EF4-FFF2-40B4-BE49-F238E27FC236}">
                <a16:creationId xmlns:a16="http://schemas.microsoft.com/office/drawing/2014/main" id="{53438CEF-E9D5-4EA2-A20B-1333AE2E963B}"/>
              </a:ext>
            </a:extLst>
          </p:cNvPr>
          <p:cNvPicPr/>
          <p:nvPr/>
        </p:nvPicPr>
        <p:blipFill>
          <a:blip r:embed="rId5"/>
          <a:stretch>
            <a:fillRect/>
          </a:stretch>
        </p:blipFill>
        <p:spPr>
          <a:xfrm>
            <a:off x="3390181" y="4797881"/>
            <a:ext cx="1527661" cy="1616775"/>
          </a:xfrm>
          <a:prstGeom prst="rect">
            <a:avLst/>
          </a:prstGeom>
        </p:spPr>
      </p:pic>
    </p:spTree>
    <p:extLst>
      <p:ext uri="{BB962C8B-B14F-4D97-AF65-F5344CB8AC3E}">
        <p14:creationId xmlns:p14="http://schemas.microsoft.com/office/powerpoint/2010/main" val="1745119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小孔成像</a:t>
            </a:r>
            <a:r>
              <a:rPr lang="en-US" altLang="zh-CN" dirty="0"/>
              <a:t>——</a:t>
            </a:r>
            <a:r>
              <a:rPr lang="zh-CN" altLang="en-US" dirty="0"/>
              <a:t>相机坐标系到相机物理坐标系</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466708" y="2029224"/>
                <a:ext cx="7793037" cy="1162113"/>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令</a:t>
                </a:r>
                <a14:m>
                  <m:oMath xmlns:m="http://schemas.openxmlformats.org/officeDocument/2006/math">
                    <m:r>
                      <a:rPr lang="en-US" altLang="zh-CN" sz="1600" b="0" i="1" kern="100" smtClean="0">
                        <a:latin typeface="Cambria Math" panose="02040503050406030204" pitchFamily="18" charset="0"/>
                        <a:cs typeface="Times New Roman" panose="02020603050405020304" pitchFamily="18" charset="0"/>
                      </a:rPr>
                      <m:t>𝑠</m:t>
                    </m:r>
                    <m:r>
                      <a:rPr lang="en-US" altLang="zh-CN" sz="1600" b="0" i="1" kern="100" smtClean="0">
                        <a:latin typeface="Cambria Math" panose="02040503050406030204" pitchFamily="18" charset="0"/>
                        <a:cs typeface="Times New Roman" panose="02020603050405020304" pitchFamily="18" charset="0"/>
                      </a:rPr>
                      <m:t>=</m:t>
                    </m:r>
                    <m:sSub>
                      <m:sSubPr>
                        <m:ctrlPr>
                          <a:rPr lang="en-US" altLang="zh-CN" sz="1600" b="0" i="1" kern="100" smtClean="0">
                            <a:latin typeface="Cambria Math" panose="02040503050406030204" pitchFamily="18" charset="0"/>
                            <a:cs typeface="Times New Roman" panose="02020603050405020304" pitchFamily="18" charset="0"/>
                          </a:rPr>
                        </m:ctrlPr>
                      </m:sSubPr>
                      <m:e>
                        <m:r>
                          <a:rPr lang="en-US" altLang="zh-CN" sz="1600" b="0" i="1" kern="100" smtClean="0">
                            <a:latin typeface="Cambria Math" panose="02040503050406030204" pitchFamily="18" charset="0"/>
                            <a:cs typeface="Times New Roman" panose="02020603050405020304" pitchFamily="18" charset="0"/>
                          </a:rPr>
                          <m:t>𝑧</m:t>
                        </m:r>
                      </m:e>
                      <m:sub>
                        <m:r>
                          <a:rPr lang="en-US" altLang="zh-CN" sz="1600" b="0" i="1" kern="100" smtClean="0">
                            <a:latin typeface="Cambria Math" panose="02040503050406030204" pitchFamily="18" charset="0"/>
                            <a:cs typeface="Times New Roman" panose="02020603050405020304" pitchFamily="18" charset="0"/>
                          </a:rPr>
                          <m:t>𝑐</m:t>
                        </m:r>
                      </m:sub>
                    </m:sSub>
                  </m:oMath>
                </a14:m>
                <a:r>
                  <a:rPr lang="zh-CN" altLang="en-US" sz="1600" kern="100" dirty="0">
                    <a:latin typeface="Calibri" panose="020F0502020204030204" pitchFamily="34" charset="0"/>
                    <a:cs typeface="Times New Roman" panose="02020603050405020304" pitchFamily="18" charset="0"/>
                  </a:rPr>
                  <a:t>，根据前述的公式，可推到出相机坐标系到图像物理坐标系之间的转换关系：</a:t>
                </a: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466708" y="2029224"/>
                <a:ext cx="7793037" cy="1162113"/>
              </a:xfrm>
              <a:prstGeom prst="rect">
                <a:avLst/>
              </a:prstGeom>
              <a:blipFill>
                <a:blip r:embed="rId2"/>
                <a:stretch>
                  <a:fillRect l="-469" r="-391"/>
                </a:stretch>
              </a:blipFill>
            </p:spPr>
            <p:txBody>
              <a:bodyPr/>
              <a:lstStyle/>
              <a:p>
                <a:r>
                  <a:rPr lang="zh-CN" altLang="en-US">
                    <a:noFill/>
                  </a:rPr>
                  <a:t> </a:t>
                </a:r>
              </a:p>
            </p:txBody>
          </p:sp>
        </mc:Fallback>
      </mc:AlternateContent>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16" name="图片 15">
            <a:extLst>
              <a:ext uri="{FF2B5EF4-FFF2-40B4-BE49-F238E27FC236}">
                <a16:creationId xmlns:a16="http://schemas.microsoft.com/office/drawing/2014/main" id="{FC6347D3-4640-4D5A-AB39-8250643E7909}"/>
              </a:ext>
            </a:extLst>
          </p:cNvPr>
          <p:cNvPicPr/>
          <p:nvPr/>
        </p:nvPicPr>
        <p:blipFill>
          <a:blip r:embed="rId3"/>
          <a:stretch>
            <a:fillRect/>
          </a:stretch>
        </p:blipFill>
        <p:spPr>
          <a:xfrm>
            <a:off x="2267744" y="3191337"/>
            <a:ext cx="4004451" cy="2028423"/>
          </a:xfrm>
          <a:prstGeom prst="rect">
            <a:avLst/>
          </a:prstGeom>
        </p:spPr>
      </p:pic>
    </p:spTree>
    <p:extLst>
      <p:ext uri="{BB962C8B-B14F-4D97-AF65-F5344CB8AC3E}">
        <p14:creationId xmlns:p14="http://schemas.microsoft.com/office/powerpoint/2010/main" val="2108526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从环境坐标系到图像像素坐标系</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466708" y="2029224"/>
                <a:ext cx="7793037" cy="1900777"/>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在得到环境坐标系</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相机坐标系、相机坐标系</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图像坐标系之间的关系后，便可以求出环境坐标系与图像像素坐标系之间的转换关系。</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对现实世界的点</a:t>
                </a:r>
                <a:r>
                  <a:rPr lang="en-US" altLang="zh-CN" sz="1600" kern="100" dirty="0">
                    <a:latin typeface="Calibri" panose="020F0502020204030204" pitchFamily="34" charset="0"/>
                    <a:cs typeface="Times New Roman" panose="02020603050405020304" pitchFamily="18" charset="0"/>
                  </a:rPr>
                  <a:t>P</a:t>
                </a:r>
                <a:r>
                  <a:rPr lang="zh-CN" altLang="en-US" sz="1600" kern="100" dirty="0">
                    <a:latin typeface="Calibri" panose="020F0502020204030204" pitchFamily="34" charset="0"/>
                    <a:cs typeface="Times New Roman" panose="02020603050405020304" pitchFamily="18" charset="0"/>
                  </a:rPr>
                  <a:t>，其在环境坐标系下的坐标为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err="1">
                            <a:latin typeface="Cambria Math" panose="02040503050406030204" pitchFamily="18" charset="0"/>
                            <a:cs typeface="Times New Roman" panose="02020603050405020304" pitchFamily="18" charset="0"/>
                          </a:rPr>
                          <m:t>𝑥</m:t>
                        </m:r>
                      </m:e>
                      <m:sub>
                        <m:r>
                          <a:rPr lang="en-US" altLang="zh-CN" sz="1600" b="0" i="1" kern="100" dirty="0" smtClean="0">
                            <a:latin typeface="Cambria Math" panose="02040503050406030204" pitchFamily="18" charset="0"/>
                            <a:cs typeface="Times New Roman" panose="02020603050405020304" pitchFamily="18" charset="0"/>
                          </a:rPr>
                          <m:t>𝑤</m:t>
                        </m:r>
                      </m:sub>
                    </m:sSub>
                    <m:r>
                      <a:rPr lang="en-US" altLang="zh-CN" sz="1600" i="1" kern="100" dirty="0" err="1">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err="1">
                            <a:latin typeface="Cambria Math" panose="02040503050406030204" pitchFamily="18" charset="0"/>
                            <a:cs typeface="Times New Roman" panose="02020603050405020304" pitchFamily="18" charset="0"/>
                          </a:rPr>
                          <m:t>𝑦</m:t>
                        </m:r>
                      </m:e>
                      <m:sub>
                        <m:r>
                          <a:rPr lang="en-US" altLang="zh-CN" sz="1600" b="0" i="1" kern="100" dirty="0" smtClean="0">
                            <a:latin typeface="Cambria Math" panose="02040503050406030204" pitchFamily="18" charset="0"/>
                            <a:cs typeface="Times New Roman" panose="02020603050405020304" pitchFamily="18" charset="0"/>
                          </a:rPr>
                          <m:t>𝑤</m:t>
                        </m:r>
                      </m:sub>
                    </m:sSub>
                    <m:r>
                      <a:rPr lang="en-US" altLang="zh-CN" sz="1600" i="1" kern="100" dirty="0" err="1">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err="1">
                            <a:latin typeface="Cambria Math" panose="02040503050406030204" pitchFamily="18" charset="0"/>
                            <a:cs typeface="Times New Roman" panose="02020603050405020304" pitchFamily="18" charset="0"/>
                          </a:rPr>
                          <m:t>𝑧</m:t>
                        </m:r>
                      </m:e>
                      <m:sub>
                        <m:r>
                          <a:rPr lang="en-US" altLang="zh-CN" sz="1600" b="0" i="1" kern="100" dirty="0" smtClean="0">
                            <a:latin typeface="Cambria Math" panose="02040503050406030204" pitchFamily="18" charset="0"/>
                            <a:cs typeface="Times New Roman" panose="02020603050405020304" pitchFamily="18" charset="0"/>
                          </a:rPr>
                          <m:t>𝑤</m:t>
                        </m:r>
                      </m:sub>
                    </m:sSub>
                    <m:r>
                      <a:rPr lang="en-US" altLang="zh-CN" sz="1600" i="1" kern="100" dirty="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，在图像中的位置为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𝑢</m:t>
                    </m:r>
                    <m:r>
                      <a:rPr lang="en-US" altLang="zh-CN" sz="1600" i="1" kern="100" dirty="0" err="1">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𝑣</m:t>
                    </m:r>
                    <m:r>
                      <a:rPr lang="en-US" altLang="zh-CN" sz="1600" i="1" kern="100" dirty="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，两者有如下的关系：</a:t>
                </a:r>
              </a:p>
              <a:p>
                <a:pPr indent="266700" algn="just">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466708" y="2029224"/>
                <a:ext cx="7793037" cy="1900777"/>
              </a:xfrm>
              <a:prstGeom prst="rect">
                <a:avLst/>
              </a:prstGeom>
              <a:blipFill>
                <a:blip r:embed="rId2"/>
                <a:stretch>
                  <a:fillRect l="-469" r="-391"/>
                </a:stretch>
              </a:blipFill>
            </p:spPr>
            <p:txBody>
              <a:bodyPr/>
              <a:lstStyle/>
              <a:p>
                <a:r>
                  <a:rPr lang="zh-CN" altLang="en-US">
                    <a:noFill/>
                  </a:rPr>
                  <a:t> </a:t>
                </a:r>
              </a:p>
            </p:txBody>
          </p:sp>
        </mc:Fallback>
      </mc:AlternateContent>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8" name="图片 7">
            <a:extLst>
              <a:ext uri="{FF2B5EF4-FFF2-40B4-BE49-F238E27FC236}">
                <a16:creationId xmlns:a16="http://schemas.microsoft.com/office/drawing/2014/main" id="{C92D8EA0-D866-4FD5-8C98-48D3823CCFEA}"/>
              </a:ext>
            </a:extLst>
          </p:cNvPr>
          <p:cNvPicPr/>
          <p:nvPr/>
        </p:nvPicPr>
        <p:blipFill>
          <a:blip r:embed="rId3"/>
          <a:stretch>
            <a:fillRect/>
          </a:stretch>
        </p:blipFill>
        <p:spPr>
          <a:xfrm>
            <a:off x="1878950" y="3697694"/>
            <a:ext cx="4968552" cy="2822145"/>
          </a:xfrm>
          <a:prstGeom prst="rect">
            <a:avLst/>
          </a:prstGeom>
        </p:spPr>
      </p:pic>
    </p:spTree>
    <p:extLst>
      <p:ext uri="{BB962C8B-B14F-4D97-AF65-F5344CB8AC3E}">
        <p14:creationId xmlns:p14="http://schemas.microsoft.com/office/powerpoint/2010/main" val="118970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a:extLst>
              <a:ext uri="{FF2B5EF4-FFF2-40B4-BE49-F238E27FC236}">
                <a16:creationId xmlns:a16="http://schemas.microsoft.com/office/drawing/2014/main" id="{C7A9E789-779E-4AE6-B7AE-D4D026AE0C2A}"/>
              </a:ext>
            </a:extLst>
          </p:cNvPr>
          <p:cNvSpPr>
            <a:spLocks noGrp="1" noChangeArrowheads="1"/>
          </p:cNvSpPr>
          <p:nvPr>
            <p:ph type="ctrTitle"/>
          </p:nvPr>
        </p:nvSpPr>
        <p:spPr>
          <a:xfrm>
            <a:off x="2411413" y="1989138"/>
            <a:ext cx="5851525" cy="1143000"/>
          </a:xfrm>
        </p:spPr>
        <p:txBody>
          <a:bodyPr/>
          <a:lstStyle/>
          <a:p>
            <a:r>
              <a:rPr lang="zh-CN" altLang="en-US" sz="3200"/>
              <a:t>智能驾驶技术丛书（第三册）</a:t>
            </a:r>
          </a:p>
        </p:txBody>
      </p:sp>
      <p:sp>
        <p:nvSpPr>
          <p:cNvPr id="7171" name="副标题 2">
            <a:extLst>
              <a:ext uri="{FF2B5EF4-FFF2-40B4-BE49-F238E27FC236}">
                <a16:creationId xmlns:a16="http://schemas.microsoft.com/office/drawing/2014/main" id="{8B300B17-75EB-45FD-AE92-C7C40F7599B2}"/>
              </a:ext>
            </a:extLst>
          </p:cNvPr>
          <p:cNvSpPr>
            <a:spLocks noGrp="1" noChangeArrowheads="1"/>
          </p:cNvSpPr>
          <p:nvPr>
            <p:ph type="subTitle" idx="1"/>
          </p:nvPr>
        </p:nvSpPr>
        <p:spPr/>
        <p:txBody>
          <a:bodyPr/>
          <a:lstStyle/>
          <a:p>
            <a:r>
              <a:rPr lang="zh-CN" altLang="en-US" sz="4400" b="1"/>
              <a:t>自动驾驶汽车环境感知</a:t>
            </a:r>
            <a:endParaRPr lang="zh-CN" altLang="en-US" sz="4400">
              <a:solidFill>
                <a:srgbClr val="7030A0"/>
              </a:solidFill>
            </a:endParaRPr>
          </a:p>
        </p:txBody>
      </p:sp>
      <p:pic>
        <p:nvPicPr>
          <p:cNvPr id="7172" name="图片 3">
            <a:extLst>
              <a:ext uri="{FF2B5EF4-FFF2-40B4-BE49-F238E27FC236}">
                <a16:creationId xmlns:a16="http://schemas.microsoft.com/office/drawing/2014/main" id="{F91C7A94-74E9-4F07-8E84-AF1C740EB7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3997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从环境坐标系到图像像素坐标系</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466708" y="2029224"/>
                <a:ext cx="7793037" cy="4116768"/>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矩阵</a:t>
                </a:r>
                <a:r>
                  <a:rPr lang="en-US" altLang="zh-CN" sz="1600" kern="100" dirty="0">
                    <a:latin typeface="Calibri" panose="020F0502020204030204" pitchFamily="34" charset="0"/>
                    <a:cs typeface="Times New Roman" panose="02020603050405020304" pitchFamily="18" charset="0"/>
                  </a:rPr>
                  <a:t>M2</a:t>
                </a:r>
                <a:r>
                  <a:rPr lang="zh-CN" altLang="en-US" sz="1600" kern="100" dirty="0">
                    <a:latin typeface="Calibri" panose="020F0502020204030204" pitchFamily="34" charset="0"/>
                    <a:cs typeface="Times New Roman" panose="02020603050405020304" pitchFamily="18" charset="0"/>
                  </a:rPr>
                  <a:t>为环境坐标系到相机坐标系的坐标转换关系，是相机在世界坐标系下的位置姿态矩阵。在计算机视觉中，确定</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𝑀</m:t>
                    </m:r>
                    <m:r>
                      <a:rPr lang="en-US" altLang="zh-CN" sz="1600" i="1" kern="100" dirty="0" smtClean="0">
                        <a:latin typeface="Cambria Math" panose="02040503050406030204" pitchFamily="18" charset="0"/>
                        <a:cs typeface="Times New Roman" panose="02020603050405020304" pitchFamily="18" charset="0"/>
                      </a:rPr>
                      <m:t>2</m:t>
                    </m:r>
                  </m:oMath>
                </a14:m>
                <a:r>
                  <a:rPr lang="zh-CN" altLang="en-US" sz="1600" kern="100" dirty="0">
                    <a:latin typeface="Calibri" panose="020F0502020204030204" pitchFamily="34" charset="0"/>
                    <a:cs typeface="Times New Roman" panose="02020603050405020304" pitchFamily="18" charset="0"/>
                  </a:rPr>
                  <a:t>矩阵的过程通常成为视觉定位，或</a:t>
                </a:r>
                <a:r>
                  <a:rPr lang="zh-CN" altLang="en-US" sz="1600" b="1" kern="100" dirty="0">
                    <a:latin typeface="Calibri" panose="020F0502020204030204" pitchFamily="34" charset="0"/>
                    <a:cs typeface="Times New Roman" panose="02020603050405020304" pitchFamily="18" charset="0"/>
                  </a:rPr>
                  <a:t>外参标定</a:t>
                </a:r>
                <a:r>
                  <a:rPr lang="zh-CN" altLang="en-US" sz="1600" kern="100" dirty="0">
                    <a:latin typeface="Calibri" panose="020F0502020204030204" pitchFamily="34" charset="0"/>
                    <a:cs typeface="Times New Roman" panose="02020603050405020304" pitchFamily="18" charset="0"/>
                  </a:rPr>
                  <a:t>。自动驾驶汽车在车载相机安装之后，需要标定在车辆坐标系下的相机位置。此外，由于汽车行驶的颠簸和震动，车载相机的位置会随着时间进行缓慢的变化，因此自动驾驶汽车需要定期对相机位置进行重新标定，这一过程称为</a:t>
                </a:r>
                <a:r>
                  <a:rPr lang="zh-CN" altLang="en-US" sz="1600" b="1" kern="100" dirty="0">
                    <a:latin typeface="Calibri" panose="020F0502020204030204" pitchFamily="34" charset="0"/>
                    <a:cs typeface="Times New Roman" panose="02020603050405020304" pitchFamily="18" charset="0"/>
                  </a:rPr>
                  <a:t>校准</a:t>
                </a:r>
                <a:r>
                  <a:rPr lang="zh-CN" altLang="en-US" sz="1600" kern="100" dirty="0">
                    <a:latin typeface="Calibri" panose="020F0502020204030204" pitchFamily="34" charset="0"/>
                    <a:cs typeface="Times New Roman" panose="02020603050405020304" pitchFamily="18" charset="0"/>
                  </a:rPr>
                  <a:t>。</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对矩阵</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𝑀</m:t>
                    </m:r>
                    <m:r>
                      <a:rPr lang="en-US" altLang="zh-CN" sz="1600" i="1" kern="100" dirty="0" smtClean="0">
                        <a:latin typeface="Cambria Math" panose="02040503050406030204" pitchFamily="18" charset="0"/>
                        <a:cs typeface="Times New Roman" panose="02020603050405020304" pitchFamily="18" charset="0"/>
                      </a:rPr>
                      <m:t>1</m:t>
                    </m:r>
                  </m:oMath>
                </a14:m>
                <a:r>
                  <a:rPr lang="zh-CN" altLang="en-US" sz="1600" kern="100" dirty="0">
                    <a:latin typeface="Calibri" panose="020F0502020204030204" pitchFamily="34" charset="0"/>
                    <a:cs typeface="Times New Roman" panose="02020603050405020304" pitchFamily="18" charset="0"/>
                  </a:rPr>
                  <a:t>，其四个常量</a:t>
                </a:r>
                <a14:m>
                  <m:oMath xmlns:m="http://schemas.openxmlformats.org/officeDocument/2006/math">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𝛼</m:t>
                        </m:r>
                      </m:e>
                      <m:sub>
                        <m:r>
                          <a:rPr lang="en-US" altLang="zh-CN" sz="1600" b="0" i="1" kern="100" dirty="0" smtClean="0">
                            <a:latin typeface="Cambria Math" panose="02040503050406030204" pitchFamily="18" charset="0"/>
                            <a:cs typeface="Times New Roman" panose="02020603050405020304" pitchFamily="18" charset="0"/>
                          </a:rPr>
                          <m:t>𝑥</m:t>
                        </m:r>
                      </m:sub>
                    </m:sSub>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𝛼</m:t>
                        </m:r>
                      </m:e>
                      <m:sub>
                        <m:r>
                          <a:rPr lang="en-US" altLang="zh-CN" sz="1600" b="0" i="1" kern="100" dirty="0" smtClean="0">
                            <a:latin typeface="Cambria Math" panose="02040503050406030204" pitchFamily="18" charset="0"/>
                            <a:cs typeface="Times New Roman" panose="02020603050405020304" pitchFamily="18" charset="0"/>
                          </a:rPr>
                          <m:t>𝑦</m:t>
                        </m:r>
                      </m:sub>
                    </m:sSub>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𝑢</m:t>
                        </m:r>
                      </m:e>
                      <m:sub>
                        <m:r>
                          <a:rPr lang="en-US" altLang="zh-CN" sz="1600" b="0" i="1" kern="100" dirty="0" smtClean="0">
                            <a:latin typeface="Cambria Math" panose="02040503050406030204" pitchFamily="18" charset="0"/>
                            <a:cs typeface="Times New Roman" panose="02020603050405020304" pitchFamily="18" charset="0"/>
                          </a:rPr>
                          <m:t>0</m:t>
                        </m:r>
                      </m:sub>
                    </m:sSub>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b="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𝑣</m:t>
                        </m:r>
                      </m:e>
                      <m:sub>
                        <m:r>
                          <a:rPr lang="en-US" altLang="zh-CN" sz="1600" b="0" i="1" kern="100" dirty="0" smtClean="0">
                            <a:latin typeface="Cambria Math" panose="02040503050406030204" pitchFamily="18" charset="0"/>
                            <a:cs typeface="Times New Roman" panose="02020603050405020304" pitchFamily="18" charset="0"/>
                          </a:rPr>
                          <m:t>0</m:t>
                        </m:r>
                      </m:sub>
                    </m:sSub>
                  </m:oMath>
                </a14:m>
                <a:r>
                  <a:rPr lang="zh-CN" altLang="en-US" sz="1600" kern="100" dirty="0">
                    <a:latin typeface="Calibri" panose="020F0502020204030204" pitchFamily="34" charset="0"/>
                    <a:cs typeface="Times New Roman" panose="02020603050405020304" pitchFamily="18" charset="0"/>
                  </a:rPr>
                  <a:t>与摄像机的焦距、主点以及传感器等设计技术指标有关，而与外部因素</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如周边环境、摄像机位置</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无关，因此称为</a:t>
                </a:r>
                <a:r>
                  <a:rPr lang="zh-CN" altLang="en-US" sz="1600" b="1" kern="100" dirty="0">
                    <a:latin typeface="Calibri" panose="020F0502020204030204" pitchFamily="34" charset="0"/>
                    <a:cs typeface="Times New Roman" panose="02020603050405020304" pitchFamily="18" charset="0"/>
                  </a:rPr>
                  <a:t>相机的内参</a:t>
                </a:r>
                <a:r>
                  <a:rPr lang="zh-CN" altLang="en-US" sz="1600" kern="100" dirty="0">
                    <a:latin typeface="Calibri" panose="020F0502020204030204" pitchFamily="34" charset="0"/>
                    <a:cs typeface="Times New Roman" panose="02020603050405020304" pitchFamily="18" charset="0"/>
                  </a:rPr>
                  <a:t>。内参在相机出厂时就是确定的。然而由于制作工艺等问题，即使是同一生产线生产的相机，内参都有着些许差别，因此往往需要通过实验的方式来确定相机的内参。对单目相机的标定，通常就是指通过实验手段确定相机的内参。</a:t>
                </a:r>
              </a:p>
              <a:p>
                <a:pPr indent="266700" algn="just">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466708" y="2029224"/>
                <a:ext cx="7793037" cy="4116768"/>
              </a:xfrm>
              <a:prstGeom prst="rect">
                <a:avLst/>
              </a:prstGeom>
              <a:blipFill>
                <a:blip r:embed="rId2"/>
                <a:stretch>
                  <a:fillRect l="-469" r="-391"/>
                </a:stretch>
              </a:blipFill>
            </p:spPr>
            <p:txBody>
              <a:bodyPr/>
              <a:lstStyle/>
              <a:p>
                <a:r>
                  <a:rPr lang="zh-CN" altLang="en-US">
                    <a:noFill/>
                  </a:rPr>
                  <a:t> </a:t>
                </a:r>
              </a:p>
            </p:txBody>
          </p:sp>
        </mc:Fallback>
      </mc:AlternateContent>
      <p:sp>
        <p:nvSpPr>
          <p:cNvPr id="6" name="Rectangle 2">
            <a:extLst>
              <a:ext uri="{FF2B5EF4-FFF2-40B4-BE49-F238E27FC236}">
                <a16:creationId xmlns:a16="http://schemas.microsoft.com/office/drawing/2014/main" id="{A893E8EE-0D6D-47DB-82FA-D40DEAF203C3}"/>
              </a:ext>
            </a:extLst>
          </p:cNvPr>
          <p:cNvSpPr>
            <a:spLocks noChangeArrowheads="1"/>
          </p:cNvSpPr>
          <p:nvPr/>
        </p:nvSpPr>
        <p:spPr bwMode="auto">
          <a:xfrm>
            <a:off x="4431611" y="3720182"/>
            <a:ext cx="9144000"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cap="flat" cmpd="sng" algn="ctr">
                <a:solidFill>
                  <a:schemeClr val="bg2"/>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1440892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畸变矫正</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6708" y="2029224"/>
            <a:ext cx="8352797" cy="2266133"/>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在实际使用中，相机并不能完全精确地按照理想的针孔摄像机模型进行透视投影，通常会存在</a:t>
            </a:r>
            <a:r>
              <a:rPr lang="zh-CN" altLang="en-US" sz="1600" b="1" kern="100" dirty="0">
                <a:latin typeface="Calibri" panose="020F0502020204030204" pitchFamily="34" charset="0"/>
                <a:cs typeface="Times New Roman" panose="02020603050405020304" pitchFamily="18" charset="0"/>
              </a:rPr>
              <a:t>透镜畸变</a:t>
            </a:r>
            <a:r>
              <a:rPr lang="zh-CN" altLang="en-US" sz="1600" kern="100" dirty="0">
                <a:latin typeface="Calibri" panose="020F0502020204030204" pitchFamily="34" charset="0"/>
                <a:cs typeface="Times New Roman" panose="02020603050405020304" pitchFamily="18" charset="0"/>
              </a:rPr>
              <a:t>，即物点在实际的相机成像平面上生成的像与理想成像之间存在一定光学畸变误差，其畸变误差主要是</a:t>
            </a:r>
            <a:r>
              <a:rPr lang="zh-CN" altLang="en-US" sz="1600" b="1" kern="100" dirty="0">
                <a:latin typeface="Calibri" panose="020F0502020204030204" pitchFamily="34" charset="0"/>
                <a:cs typeface="Times New Roman" panose="02020603050405020304" pitchFamily="18" charset="0"/>
              </a:rPr>
              <a:t>径向畸变误差和切向畸变误差</a:t>
            </a:r>
            <a:r>
              <a:rPr lang="zh-CN" altLang="en-US" sz="1600" kern="100" dirty="0">
                <a:latin typeface="Calibri" panose="020F0502020204030204" pitchFamily="34" charset="0"/>
                <a:cs typeface="Times New Roman" panose="02020603050405020304" pitchFamily="18" charset="0"/>
              </a:rPr>
              <a:t>。其中，径向畸变是沿着透镜半径方向分布的畸变，产生原因是光线在远离透镜中心的地方比靠近中心的地方更加弯曲，切向畸变是由于透镜本身与相机传感器平面（成像平面）或图像平面不平行而产生的，这种情况多是由于透镜被粘贴到镜头模组上的安装偏差所导致。在实际中，通常只考虑径向畸变。</a:t>
            </a:r>
            <a:endParaRPr lang="zh-CN" altLang="zh-CN" sz="1600" kern="100" dirty="0">
              <a:latin typeface="Calibri" panose="020F0502020204030204" pitchFamily="34" charset="0"/>
              <a:cs typeface="Times New Roman" panose="02020603050405020304" pitchFamily="18" charset="0"/>
            </a:endParaRP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7" name="图片 6">
            <a:extLst>
              <a:ext uri="{FF2B5EF4-FFF2-40B4-BE49-F238E27FC236}">
                <a16:creationId xmlns:a16="http://schemas.microsoft.com/office/drawing/2014/main" id="{01D97A3F-CC3E-4302-8B86-59299D40B996}"/>
              </a:ext>
            </a:extLst>
          </p:cNvPr>
          <p:cNvPicPr/>
          <p:nvPr/>
        </p:nvPicPr>
        <p:blipFill>
          <a:blip r:embed="rId2">
            <a:extLst>
              <a:ext uri="{28A0092B-C50C-407E-A947-70E740481C1C}">
                <a14:useLocalDpi xmlns:a14="http://schemas.microsoft.com/office/drawing/2010/main" val="0"/>
              </a:ext>
            </a:extLst>
          </a:blip>
          <a:stretch>
            <a:fillRect/>
          </a:stretch>
        </p:blipFill>
        <p:spPr>
          <a:xfrm>
            <a:off x="2368550" y="4552161"/>
            <a:ext cx="4406900" cy="1642110"/>
          </a:xfrm>
          <a:prstGeom prst="rect">
            <a:avLst/>
          </a:prstGeom>
        </p:spPr>
      </p:pic>
    </p:spTree>
    <p:extLst>
      <p:ext uri="{BB962C8B-B14F-4D97-AF65-F5344CB8AC3E}">
        <p14:creationId xmlns:p14="http://schemas.microsoft.com/office/powerpoint/2010/main" val="132659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畸变矫正</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6708" y="2029224"/>
            <a:ext cx="8352797" cy="2266133"/>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在自动驾驶汽车上，影响相机工作的畸变一般有两种，一种称为桶形畸变，另一种称为枕形畸变。</a:t>
            </a:r>
            <a:endParaRPr lang="en-US" altLang="zh-CN" sz="1600" kern="100" dirty="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zh-CN" altLang="en-US" sz="1600" b="1" kern="100" dirty="0">
                <a:latin typeface="Calibri" panose="020F0502020204030204" pitchFamily="34" charset="0"/>
                <a:cs typeface="Times New Roman" panose="02020603050405020304" pitchFamily="18" charset="0"/>
              </a:rPr>
              <a:t>枕形畸变</a:t>
            </a:r>
            <a:r>
              <a:rPr lang="zh-CN" altLang="en-US" sz="1600" kern="100" dirty="0">
                <a:latin typeface="Calibri" panose="020F0502020204030204" pitchFamily="34" charset="0"/>
                <a:cs typeface="Times New Roman" panose="02020603050405020304" pitchFamily="18" charset="0"/>
              </a:rPr>
              <a:t> 是由镜头引起的画面向中间“收缩”的现象。人们在使用长焦镜头或使用变焦镜头的长焦端时，较容易察觉枕形失真现象。</a:t>
            </a:r>
            <a:endParaRPr lang="en-US" altLang="zh-CN" sz="1600" kern="100" dirty="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zh-CN" altLang="en-US" sz="1600" b="1" kern="100" dirty="0">
                <a:latin typeface="Calibri" panose="020F0502020204030204" pitchFamily="34" charset="0"/>
                <a:cs typeface="Times New Roman" panose="02020603050405020304" pitchFamily="18" charset="0"/>
              </a:rPr>
              <a:t>桶形畸变</a:t>
            </a:r>
            <a:r>
              <a:rPr lang="zh-CN" altLang="en-US" sz="1600" kern="100" dirty="0">
                <a:latin typeface="Calibri" panose="020F0502020204030204" pitchFamily="34" charset="0"/>
                <a:cs typeface="Times New Roman" panose="02020603050405020304" pitchFamily="18" charset="0"/>
              </a:rPr>
              <a:t> 是由于镜头中透镜物理性能以及镜片组结构引起的成像画面呈桶形膨胀状的失真现象。  通常在使用广角镜头或使用变焦镜头的广角端时，较容易察觉桶形失真现象。 </a:t>
            </a:r>
            <a:endParaRPr lang="zh-CN" altLang="zh-CN" sz="1600" kern="100" dirty="0">
              <a:latin typeface="Calibri" panose="020F0502020204030204" pitchFamily="34" charset="0"/>
              <a:cs typeface="Times New Roman" panose="02020603050405020304" pitchFamily="18" charset="0"/>
            </a:endParaRP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5" name="图片 4" descr="图片包含 障子, 运输&#10;&#10;描述已自动生成">
            <a:extLst>
              <a:ext uri="{FF2B5EF4-FFF2-40B4-BE49-F238E27FC236}">
                <a16:creationId xmlns:a16="http://schemas.microsoft.com/office/drawing/2014/main" id="{56F27F32-74DF-4178-9211-6A7E941799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2866" y="4509120"/>
            <a:ext cx="4320480" cy="1876425"/>
          </a:xfrm>
          <a:prstGeom prst="rect">
            <a:avLst/>
          </a:prstGeom>
        </p:spPr>
      </p:pic>
    </p:spTree>
    <p:extLst>
      <p:ext uri="{BB962C8B-B14F-4D97-AF65-F5344CB8AC3E}">
        <p14:creationId xmlns:p14="http://schemas.microsoft.com/office/powerpoint/2010/main" val="2528844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畸变矫正</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467542" y="2153545"/>
                <a:ext cx="8352797" cy="2934650"/>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对一般的相机来讲，图像的径向畸变往往描述为一个低阶多项式模型。设观测到的图像中的某个像素</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m:t>
                    </m:r>
                    <m:r>
                      <a:rPr lang="en-US" altLang="zh-CN" sz="1600" kern="100">
                        <a:latin typeface="Cambria Math" panose="02040503050406030204" pitchFamily="18" charset="0"/>
                        <a:cs typeface="Times New Roman" panose="02020603050405020304" pitchFamily="18" charset="0"/>
                      </a:rPr>
                      <m:t>𝑢</m:t>
                    </m:r>
                    <m:r>
                      <a:rPr lang="en-US" altLang="zh-CN" sz="1600" kern="100">
                        <a:latin typeface="Cambria Math" panose="02040503050406030204" pitchFamily="18" charset="0"/>
                        <a:cs typeface="Times New Roman" panose="02020603050405020304" pitchFamily="18" charset="0"/>
                      </a:rPr>
                      <m:t>, </m:t>
                    </m:r>
                    <m:r>
                      <a:rPr lang="en-US" altLang="zh-CN" sz="1600" kern="100">
                        <a:latin typeface="Cambria Math" panose="02040503050406030204" pitchFamily="18" charset="0"/>
                        <a:cs typeface="Times New Roman" panose="02020603050405020304" pitchFamily="18" charset="0"/>
                      </a:rPr>
                      <m:t>𝑣</m:t>
                    </m:r>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在没有畸变的情况下的图像像素坐标为</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m:t>
                    </m:r>
                    <m:r>
                      <a:rPr lang="en-US" altLang="zh-CN" sz="1600" kern="100">
                        <a:latin typeface="Cambria Math" panose="02040503050406030204" pitchFamily="18" charset="0"/>
                        <a:cs typeface="Times New Roman" panose="02020603050405020304" pitchFamily="18" charset="0"/>
                      </a:rPr>
                      <m:t>𝑢</m:t>
                    </m:r>
                    <m:r>
                      <a:rPr lang="en-US" altLang="zh-CN" sz="1600" kern="100">
                        <a:latin typeface="Cambria Math" panose="02040503050406030204" pitchFamily="18" charset="0"/>
                        <a:cs typeface="Times New Roman" panose="02020603050405020304" pitchFamily="18" charset="0"/>
                      </a:rPr>
                      <m:t>′, </m:t>
                    </m:r>
                    <m:r>
                      <a:rPr lang="en-US" altLang="zh-CN" sz="1600" kern="100">
                        <a:latin typeface="Cambria Math" panose="02040503050406030204" pitchFamily="18" charset="0"/>
                        <a:cs typeface="Times New Roman" panose="02020603050405020304" pitchFamily="18" charset="0"/>
                      </a:rPr>
                      <m:t>𝑣</m:t>
                    </m:r>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，则二者之间的变换可以通过以下的公式确定：</a:t>
                </a:r>
              </a:p>
              <a:p>
                <a:pPr algn="ctr"/>
                <a:r>
                  <a:rPr lang="en-US" altLang="zh-CN" sz="1600" kern="100" dirty="0">
                    <a:latin typeface="Calibri" panose="020F0502020204030204" pitchFamily="34" charset="0"/>
                    <a:cs typeface="Times New Roman" panose="02020603050405020304" pitchFamily="18" charset="0"/>
                  </a:rPr>
                  <a:t> </a:t>
                </a:r>
                <a14:m>
                  <m:oMath xmlns:m="http://schemas.openxmlformats.org/officeDocument/2006/math">
                    <m:d>
                      <m:dPr>
                        <m:begChr m:val="{"/>
                        <m:endChr m:val=""/>
                        <m:ctrlPr>
                          <a:rPr lang="zh-CN" altLang="zh-CN" sz="1600" i="1" kern="100">
                            <a:latin typeface="Cambria Math" panose="02040503050406030204" pitchFamily="18" charset="0"/>
                            <a:cs typeface="Times New Roman" panose="02020603050405020304" pitchFamily="18" charset="0"/>
                          </a:rPr>
                        </m:ctrlPr>
                      </m:dPr>
                      <m:e>
                        <m:eqArr>
                          <m:eqArrPr>
                            <m:ctrlPr>
                              <a:rPr lang="zh-CN" altLang="zh-CN" sz="1600" i="1" kern="100">
                                <a:latin typeface="Cambria Math" panose="02040503050406030204" pitchFamily="18" charset="0"/>
                                <a:cs typeface="Times New Roman" panose="02020603050405020304" pitchFamily="18" charset="0"/>
                              </a:rPr>
                            </m:ctrlPr>
                          </m:eqArrPr>
                          <m:e>
                            <m:r>
                              <a:rPr lang="en-US" altLang="zh-CN" sz="1600" kern="100">
                                <a:latin typeface="Cambria Math" panose="02040503050406030204" pitchFamily="18" charset="0"/>
                                <a:cs typeface="Times New Roman" panose="02020603050405020304" pitchFamily="18" charset="0"/>
                              </a:rPr>
                              <m:t>𝑢</m:t>
                            </m:r>
                            <m:r>
                              <a:rPr lang="en-US" altLang="zh-CN" sz="1600" kern="100">
                                <a:latin typeface="Cambria Math" panose="02040503050406030204" pitchFamily="18" charset="0"/>
                                <a:cs typeface="Times New Roman" panose="02020603050405020304" pitchFamily="18" charset="0"/>
                              </a:rPr>
                              <m:t>=</m:t>
                            </m:r>
                            <m:r>
                              <a:rPr lang="en-US" altLang="zh-CN" sz="1600" kern="100">
                                <a:latin typeface="Cambria Math" panose="02040503050406030204" pitchFamily="18" charset="0"/>
                                <a:cs typeface="Times New Roman" panose="02020603050405020304" pitchFamily="18" charset="0"/>
                              </a:rPr>
                              <m:t>𝑢</m:t>
                            </m:r>
                            <m:r>
                              <a:rPr lang="en-US" altLang="zh-CN" sz="1600" kern="100">
                                <a:latin typeface="Cambria Math" panose="02040503050406030204" pitchFamily="18" charset="0"/>
                                <a:cs typeface="Times New Roman" panose="02020603050405020304" pitchFamily="18" charset="0"/>
                              </a:rPr>
                              <m:t>′(1+</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𝜅</m:t>
                                </m:r>
                              </m:e>
                              <m:sub>
                                <m:r>
                                  <a:rPr lang="en-US" altLang="zh-CN" sz="1600" kern="100">
                                    <a:latin typeface="Cambria Math" panose="02040503050406030204" pitchFamily="18" charset="0"/>
                                    <a:cs typeface="Times New Roman" panose="02020603050405020304" pitchFamily="18" charset="0"/>
                                  </a:rPr>
                                  <m:t>1</m:t>
                                </m:r>
                              </m:sub>
                            </m:sSub>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𝑟</m:t>
                                </m:r>
                              </m:e>
                              <m:sub>
                                <m:r>
                                  <a:rPr lang="en-US" altLang="zh-CN" sz="1600" kern="100">
                                    <a:latin typeface="Cambria Math" panose="02040503050406030204" pitchFamily="18" charset="0"/>
                                    <a:cs typeface="Times New Roman" panose="02020603050405020304" pitchFamily="18" charset="0"/>
                                  </a:rPr>
                                  <m:t>𝑐</m:t>
                                </m:r>
                              </m:sub>
                              <m:sup>
                                <m:r>
                                  <a:rPr lang="en-US" altLang="zh-CN" sz="1600" kern="100">
                                    <a:latin typeface="Cambria Math" panose="02040503050406030204" pitchFamily="18" charset="0"/>
                                    <a:cs typeface="Times New Roman" panose="02020603050405020304" pitchFamily="18" charset="0"/>
                                  </a:rPr>
                                  <m:t>2</m:t>
                                </m:r>
                              </m:sup>
                            </m:sSubSup>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𝜅</m:t>
                                </m:r>
                              </m:e>
                              <m:sub>
                                <m:r>
                                  <a:rPr lang="en-US" altLang="zh-CN" sz="1600" kern="100">
                                    <a:latin typeface="Cambria Math" panose="02040503050406030204" pitchFamily="18" charset="0"/>
                                    <a:cs typeface="Times New Roman" panose="02020603050405020304" pitchFamily="18" charset="0"/>
                                  </a:rPr>
                                  <m:t>2</m:t>
                                </m:r>
                              </m:sub>
                            </m:sSub>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𝑟</m:t>
                                </m:r>
                              </m:e>
                              <m:sub>
                                <m:r>
                                  <a:rPr lang="en-US" altLang="zh-CN" sz="1600" kern="100">
                                    <a:latin typeface="Cambria Math" panose="02040503050406030204" pitchFamily="18" charset="0"/>
                                    <a:cs typeface="Times New Roman" panose="02020603050405020304" pitchFamily="18" charset="0"/>
                                  </a:rPr>
                                  <m:t>𝑐</m:t>
                                </m:r>
                              </m:sub>
                              <m:sup>
                                <m:r>
                                  <a:rPr lang="en-US" altLang="zh-CN" sz="1600" kern="100">
                                    <a:latin typeface="Cambria Math" panose="02040503050406030204" pitchFamily="18" charset="0"/>
                                    <a:cs typeface="Times New Roman" panose="02020603050405020304" pitchFamily="18" charset="0"/>
                                  </a:rPr>
                                  <m:t>4</m:t>
                                </m:r>
                              </m:sup>
                            </m:sSubSup>
                            <m:r>
                              <a:rPr lang="en-US" altLang="zh-CN" sz="1600" kern="100">
                                <a:latin typeface="Cambria Math" panose="02040503050406030204" pitchFamily="18" charset="0"/>
                                <a:cs typeface="Times New Roman" panose="02020603050405020304" pitchFamily="18" charset="0"/>
                              </a:rPr>
                              <m:t>)</m:t>
                            </m:r>
                          </m:e>
                          <m:e>
                            <m:r>
                              <a:rPr lang="en-US" altLang="zh-CN" sz="1600" kern="100">
                                <a:latin typeface="Cambria Math" panose="02040503050406030204" pitchFamily="18" charset="0"/>
                                <a:cs typeface="Times New Roman" panose="02020603050405020304" pitchFamily="18" charset="0"/>
                              </a:rPr>
                              <m:t>𝑣</m:t>
                            </m:r>
                            <m:r>
                              <a:rPr lang="en-US" altLang="zh-CN" sz="1600" kern="100">
                                <a:latin typeface="Cambria Math" panose="02040503050406030204" pitchFamily="18" charset="0"/>
                                <a:cs typeface="Times New Roman" panose="02020603050405020304" pitchFamily="18" charset="0"/>
                              </a:rPr>
                              <m:t>=</m:t>
                            </m:r>
                            <m:r>
                              <a:rPr lang="en-US" altLang="zh-CN" sz="1600" kern="100">
                                <a:latin typeface="Cambria Math" panose="02040503050406030204" pitchFamily="18" charset="0"/>
                                <a:cs typeface="Times New Roman" panose="02020603050405020304" pitchFamily="18" charset="0"/>
                              </a:rPr>
                              <m:t>𝑣</m:t>
                            </m:r>
                            <m:r>
                              <a:rPr lang="en-US" altLang="zh-CN" sz="1600" kern="100">
                                <a:latin typeface="Cambria Math" panose="02040503050406030204" pitchFamily="18" charset="0"/>
                                <a:cs typeface="Times New Roman" panose="02020603050405020304" pitchFamily="18" charset="0"/>
                              </a:rPr>
                              <m:t>′(1+</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𝜅</m:t>
                                </m:r>
                              </m:e>
                              <m:sub>
                                <m:r>
                                  <a:rPr lang="en-US" altLang="zh-CN" sz="1600" kern="100">
                                    <a:latin typeface="Cambria Math" panose="02040503050406030204" pitchFamily="18" charset="0"/>
                                    <a:cs typeface="Times New Roman" panose="02020603050405020304" pitchFamily="18" charset="0"/>
                                  </a:rPr>
                                  <m:t>3</m:t>
                                </m:r>
                              </m:sub>
                            </m:sSub>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𝑟</m:t>
                                </m:r>
                              </m:e>
                              <m:sub>
                                <m:r>
                                  <a:rPr lang="en-US" altLang="zh-CN" sz="1600" kern="100">
                                    <a:latin typeface="Cambria Math" panose="02040503050406030204" pitchFamily="18" charset="0"/>
                                    <a:cs typeface="Times New Roman" panose="02020603050405020304" pitchFamily="18" charset="0"/>
                                  </a:rPr>
                                  <m:t>𝑐</m:t>
                                </m:r>
                              </m:sub>
                              <m:sup>
                                <m:r>
                                  <a:rPr lang="en-US" altLang="zh-CN" sz="1600" kern="100">
                                    <a:latin typeface="Cambria Math" panose="02040503050406030204" pitchFamily="18" charset="0"/>
                                    <a:cs typeface="Times New Roman" panose="02020603050405020304" pitchFamily="18" charset="0"/>
                                  </a:rPr>
                                  <m:t>2</m:t>
                                </m:r>
                              </m:sup>
                            </m:sSubSup>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𝜅</m:t>
                                </m:r>
                              </m:e>
                              <m:sub>
                                <m:r>
                                  <a:rPr lang="en-US" altLang="zh-CN" sz="1600" kern="100">
                                    <a:latin typeface="Cambria Math" panose="02040503050406030204" pitchFamily="18" charset="0"/>
                                    <a:cs typeface="Times New Roman" panose="02020603050405020304" pitchFamily="18" charset="0"/>
                                  </a:rPr>
                                  <m:t>4</m:t>
                                </m:r>
                              </m:sub>
                            </m:sSub>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𝑟</m:t>
                                </m:r>
                              </m:e>
                              <m:sub>
                                <m:r>
                                  <a:rPr lang="en-US" altLang="zh-CN" sz="1600" kern="100">
                                    <a:latin typeface="Cambria Math" panose="02040503050406030204" pitchFamily="18" charset="0"/>
                                    <a:cs typeface="Times New Roman" panose="02020603050405020304" pitchFamily="18" charset="0"/>
                                  </a:rPr>
                                  <m:t>𝑐</m:t>
                                </m:r>
                              </m:sub>
                              <m:sup>
                                <m:r>
                                  <a:rPr lang="en-US" altLang="zh-CN" sz="1600" kern="100">
                                    <a:latin typeface="Cambria Math" panose="02040503050406030204" pitchFamily="18" charset="0"/>
                                    <a:cs typeface="Times New Roman" panose="02020603050405020304" pitchFamily="18" charset="0"/>
                                  </a:rPr>
                                  <m:t>4</m:t>
                                </m:r>
                              </m:sup>
                            </m:sSubSup>
                            <m:r>
                              <a:rPr lang="en-US" altLang="zh-CN" sz="1600" kern="100">
                                <a:latin typeface="Cambria Math" panose="02040503050406030204" pitchFamily="18" charset="0"/>
                                <a:cs typeface="Times New Roman" panose="02020603050405020304" pitchFamily="18" charset="0"/>
                              </a:rPr>
                              <m:t>)</m:t>
                            </m:r>
                          </m:e>
                        </m:eqArr>
                      </m:e>
                    </m:d>
                  </m:oMath>
                </a14:m>
                <a:endParaRPr lang="zh-CN"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其中，</a:t>
                </a:r>
              </a:p>
              <a:p>
                <a:pPr indent="266700" algn="ctr">
                  <a:lnSpc>
                    <a:spcPct val="150000"/>
                  </a:lnSpc>
                  <a:spcAft>
                    <a:spcPts val="0"/>
                  </a:spcAft>
                </a:pPr>
                <a14:m>
                  <m:oMath xmlns:m="http://schemas.openxmlformats.org/officeDocument/2006/math">
                    <m:sSubSup>
                      <m:sSubSupPr>
                        <m:ctrlPr>
                          <a:rPr lang="zh-CN" altLang="zh-CN" sz="1600" i="1" kern="100">
                            <a:latin typeface="Cambria Math" panose="02040503050406030204" pitchFamily="18" charset="0"/>
                          </a:rPr>
                        </m:ctrlPr>
                      </m:sSubSupPr>
                      <m:e>
                        <m:r>
                          <a:rPr lang="en-US" altLang="zh-CN" sz="1600" kern="100" smtClean="0">
                            <a:latin typeface="Cambria Math" panose="02040503050406030204" pitchFamily="18" charset="0"/>
                          </a:rPr>
                          <m:t>𝑟</m:t>
                        </m:r>
                      </m:e>
                      <m:sub>
                        <m:r>
                          <a:rPr lang="en-US" altLang="zh-CN" sz="1600" kern="100" smtClean="0">
                            <a:latin typeface="Cambria Math" panose="02040503050406030204" pitchFamily="18" charset="0"/>
                          </a:rPr>
                          <m:t>𝑐</m:t>
                        </m:r>
                      </m:sub>
                      <m:sup>
                        <m:r>
                          <a:rPr lang="en-US" altLang="zh-CN" sz="1600" kern="100" smtClean="0">
                            <a:latin typeface="Cambria Math" panose="02040503050406030204" pitchFamily="18" charset="0"/>
                          </a:rPr>
                          <m:t>2</m:t>
                        </m:r>
                      </m:sup>
                    </m:sSubSup>
                    <m:r>
                      <a:rPr lang="en-US" altLang="zh-CN" sz="1600" kern="100" smtClean="0">
                        <a:latin typeface="Cambria Math" panose="02040503050406030204" pitchFamily="18" charset="0"/>
                      </a:rPr>
                      <m:t>=</m:t>
                    </m:r>
                    <m:sSup>
                      <m:sSupPr>
                        <m:ctrlPr>
                          <a:rPr lang="zh-CN" altLang="zh-CN" sz="1600" i="1" kern="100">
                            <a:latin typeface="Cambria Math" panose="02040503050406030204" pitchFamily="18" charset="0"/>
                          </a:rPr>
                        </m:ctrlPr>
                      </m:sSupPr>
                      <m:e>
                        <m:r>
                          <a:rPr lang="en-US" altLang="zh-CN" sz="1600" kern="100" smtClean="0">
                            <a:latin typeface="Cambria Math" panose="02040503050406030204" pitchFamily="18" charset="0"/>
                          </a:rPr>
                          <m:t>𝑢</m:t>
                        </m:r>
                      </m:e>
                      <m:sup>
                        <m:r>
                          <a:rPr lang="en-US" altLang="zh-CN" sz="1600" kern="100" smtClean="0">
                            <a:latin typeface="Cambria Math" panose="02040503050406030204" pitchFamily="18" charset="0"/>
                          </a:rPr>
                          <m:t>′2</m:t>
                        </m:r>
                      </m:sup>
                    </m:sSup>
                    <m:r>
                      <a:rPr lang="en-US" altLang="zh-CN" sz="1600" kern="100" smtClean="0">
                        <a:latin typeface="Cambria Math" panose="02040503050406030204" pitchFamily="18" charset="0"/>
                      </a:rPr>
                      <m:t>+</m:t>
                    </m:r>
                    <m:sSup>
                      <m:sSupPr>
                        <m:ctrlPr>
                          <a:rPr lang="zh-CN" altLang="zh-CN" sz="1600" i="1" kern="100">
                            <a:latin typeface="Cambria Math" panose="02040503050406030204" pitchFamily="18" charset="0"/>
                          </a:rPr>
                        </m:ctrlPr>
                      </m:sSupPr>
                      <m:e>
                        <m:r>
                          <a:rPr lang="en-US" altLang="zh-CN" sz="1600" kern="100" smtClean="0">
                            <a:latin typeface="Cambria Math" panose="02040503050406030204" pitchFamily="18" charset="0"/>
                          </a:rPr>
                          <m:t>𝑣</m:t>
                        </m:r>
                      </m:e>
                      <m:sup>
                        <m:r>
                          <a:rPr lang="en-US" altLang="zh-CN" sz="1600" kern="100" smtClean="0">
                            <a:latin typeface="Cambria Math" panose="02040503050406030204" pitchFamily="18" charset="0"/>
                          </a:rPr>
                          <m:t>′2</m:t>
                        </m:r>
                      </m:sup>
                    </m:sSup>
                  </m:oMath>
                </a14:m>
                <a:r>
                  <a:rPr lang="zh-CN" altLang="zh-CN" sz="1600" kern="100" dirty="0">
                    <a:latin typeface="Calibri" panose="020F0502020204030204" pitchFamily="34" charset="0"/>
                    <a:cs typeface="Times New Roman" panose="02020603050405020304" pitchFamily="18" charset="0"/>
                  </a:rPr>
                  <a:t>，</a:t>
                </a:r>
              </a:p>
              <a:p>
                <a:pPr indent="266700" algn="just">
                  <a:lnSpc>
                    <a:spcPct val="150000"/>
                  </a:lnSpc>
                  <a:spcAft>
                    <a:spcPts val="0"/>
                  </a:spcAft>
                </a:pPr>
                <a14:m>
                  <m:oMath xmlns:m="http://schemas.openxmlformats.org/officeDocument/2006/math">
                    <m:sSub>
                      <m:sSubPr>
                        <m:ctrlPr>
                          <a:rPr lang="zh-CN" altLang="zh-CN" sz="1600" i="1" kern="100">
                            <a:latin typeface="Cambria Math" panose="02040503050406030204" pitchFamily="18" charset="0"/>
                          </a:rPr>
                        </m:ctrlPr>
                      </m:sSubPr>
                      <m:e>
                        <m:r>
                          <a:rPr lang="en-US" altLang="zh-CN" sz="1600" kern="100" smtClean="0">
                            <a:latin typeface="Cambria Math" panose="02040503050406030204" pitchFamily="18" charset="0"/>
                          </a:rPr>
                          <m:t>𝜅</m:t>
                        </m:r>
                      </m:e>
                      <m:sub>
                        <m:r>
                          <a:rPr lang="en-US" altLang="zh-CN" sz="1600" kern="100" smtClean="0">
                            <a:latin typeface="Cambria Math" panose="02040503050406030204" pitchFamily="18" charset="0"/>
                          </a:rPr>
                          <m:t>1</m:t>
                        </m:r>
                      </m:sub>
                    </m:sSub>
                    <m:r>
                      <a:rPr lang="en-US" altLang="zh-CN" sz="1600" kern="100" smtClean="0">
                        <a:latin typeface="Cambria Math" panose="02040503050406030204" pitchFamily="18" charset="0"/>
                      </a:rPr>
                      <m:t>,</m:t>
                    </m:r>
                    <m:sSub>
                      <m:sSubPr>
                        <m:ctrlPr>
                          <a:rPr lang="zh-CN" altLang="zh-CN" sz="1600" i="1" kern="100">
                            <a:latin typeface="Cambria Math" panose="02040503050406030204" pitchFamily="18" charset="0"/>
                          </a:rPr>
                        </m:ctrlPr>
                      </m:sSubPr>
                      <m:e>
                        <m:r>
                          <a:rPr lang="en-US" altLang="zh-CN" sz="1600" kern="100" smtClean="0">
                            <a:latin typeface="Cambria Math" panose="02040503050406030204" pitchFamily="18" charset="0"/>
                          </a:rPr>
                          <m:t>𝜅</m:t>
                        </m:r>
                      </m:e>
                      <m:sub>
                        <m:r>
                          <a:rPr lang="en-US" altLang="zh-CN" sz="1600" kern="100" smtClean="0">
                            <a:latin typeface="Cambria Math" panose="02040503050406030204" pitchFamily="18" charset="0"/>
                          </a:rPr>
                          <m:t>2</m:t>
                        </m:r>
                      </m:sub>
                    </m:sSub>
                    <m:r>
                      <a:rPr lang="en-US" altLang="zh-CN" sz="1600" kern="100" smtClean="0">
                        <a:latin typeface="Cambria Math" panose="02040503050406030204" pitchFamily="18" charset="0"/>
                      </a:rPr>
                      <m:t>, </m:t>
                    </m:r>
                    <m:sSub>
                      <m:sSubPr>
                        <m:ctrlPr>
                          <a:rPr lang="zh-CN" altLang="zh-CN" sz="1600" i="1" kern="100">
                            <a:latin typeface="Cambria Math" panose="02040503050406030204" pitchFamily="18" charset="0"/>
                          </a:rPr>
                        </m:ctrlPr>
                      </m:sSubPr>
                      <m:e>
                        <m:r>
                          <a:rPr lang="en-US" altLang="zh-CN" sz="1600" kern="100" smtClean="0">
                            <a:latin typeface="Cambria Math" panose="02040503050406030204" pitchFamily="18" charset="0"/>
                          </a:rPr>
                          <m:t>𝜅</m:t>
                        </m:r>
                      </m:e>
                      <m:sub>
                        <m:r>
                          <a:rPr lang="en-US" altLang="zh-CN" sz="1600" kern="100" smtClean="0">
                            <a:latin typeface="Cambria Math" panose="02040503050406030204" pitchFamily="18" charset="0"/>
                          </a:rPr>
                          <m:t>3</m:t>
                        </m:r>
                      </m:sub>
                    </m:sSub>
                    <m:r>
                      <a:rPr lang="en-US" altLang="zh-CN" sz="1600" kern="100" smtClean="0">
                        <a:latin typeface="Cambria Math" panose="02040503050406030204" pitchFamily="18" charset="0"/>
                      </a:rPr>
                      <m:t>, </m:t>
                    </m:r>
                    <m:sSub>
                      <m:sSubPr>
                        <m:ctrlPr>
                          <a:rPr lang="zh-CN" altLang="zh-CN" sz="1600" i="1" kern="100">
                            <a:latin typeface="Cambria Math" panose="02040503050406030204" pitchFamily="18" charset="0"/>
                          </a:rPr>
                        </m:ctrlPr>
                      </m:sSubPr>
                      <m:e>
                        <m:r>
                          <a:rPr lang="en-US" altLang="zh-CN" sz="1600" kern="100" smtClean="0">
                            <a:latin typeface="Cambria Math" panose="02040503050406030204" pitchFamily="18" charset="0"/>
                          </a:rPr>
                          <m:t>𝜅</m:t>
                        </m:r>
                      </m:e>
                      <m:sub>
                        <m:r>
                          <a:rPr lang="en-US" altLang="zh-CN" sz="1600" kern="100" smtClean="0">
                            <a:latin typeface="Cambria Math" panose="02040503050406030204" pitchFamily="18" charset="0"/>
                          </a:rPr>
                          <m:t>4</m:t>
                        </m:r>
                      </m:sub>
                    </m:sSub>
                  </m:oMath>
                </a14:m>
                <a:r>
                  <a:rPr lang="zh-CN" altLang="zh-CN" sz="1600" kern="100" dirty="0">
                    <a:latin typeface="Calibri" panose="020F0502020204030204" pitchFamily="34" charset="0"/>
                    <a:cs typeface="Times New Roman" panose="02020603050405020304" pitchFamily="18" charset="0"/>
                  </a:rPr>
                  <a:t>称为径向畸变系数，也属于相机内参。</a:t>
                </a: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467542" y="2153545"/>
                <a:ext cx="8352797" cy="2934650"/>
              </a:xfrm>
              <a:prstGeom prst="rect">
                <a:avLst/>
              </a:prstGeom>
              <a:blipFill>
                <a:blip r:embed="rId2"/>
                <a:stretch>
                  <a:fillRect l="-438" r="-365" b="-124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613092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常见的相机标定方法</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7542" y="2153545"/>
            <a:ext cx="8352797" cy="2635465"/>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相机标定的研究起源于摄像测量学。最初的相机标定都需要在一个很宽阔的地带来观察远处已经事先通过测量工具确定好位置的目标</a:t>
            </a:r>
            <a:r>
              <a:rPr lang="en-US" altLang="zh-CN" sz="1600" kern="100" dirty="0">
                <a:latin typeface="Calibri" panose="020F0502020204030204" pitchFamily="34" charset="0"/>
                <a:cs typeface="Times New Roman" panose="02020603050405020304" pitchFamily="18" charset="0"/>
              </a:rPr>
              <a:t>[4] </a:t>
            </a:r>
            <a:r>
              <a:rPr lang="zh-CN" altLang="en-US" sz="1600" kern="100" dirty="0">
                <a:latin typeface="Calibri" panose="020F0502020204030204" pitchFamily="34" charset="0"/>
                <a:cs typeface="Times New Roman" panose="02020603050405020304" pitchFamily="18" charset="0"/>
              </a:rPr>
              <a:t>。这种标定方式成本很高，对标定人员的技术水平也有较高要求。工作人员希望有一种更加简单的标定方法。随着摄影测量学和计算机视觉的发展，以及室内机器人应用的需求，一种全新的标定方法被开发出来：平面标定模式与自标定。</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平面标定模式是指制作一块标定板，在工作区的空间内使用一种可控的移动方式来移动该目标。这种方法称为“</a:t>
            </a:r>
            <a:r>
              <a:rPr lang="en-US" altLang="zh-CN" sz="1600" kern="100" dirty="0">
                <a:latin typeface="Calibri" panose="020F0502020204030204" pitchFamily="34" charset="0"/>
                <a:cs typeface="Times New Roman" panose="02020603050405020304" pitchFamily="18" charset="0"/>
              </a:rPr>
              <a:t>N-</a:t>
            </a:r>
            <a:r>
              <a:rPr lang="zh-CN" altLang="en-US" sz="1600" kern="100" dirty="0">
                <a:latin typeface="Calibri" panose="020F0502020204030204" pitchFamily="34" charset="0"/>
                <a:cs typeface="Times New Roman" panose="02020603050405020304" pitchFamily="18" charset="0"/>
              </a:rPr>
              <a:t>平面标定法”。</a:t>
            </a: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191895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相机内参数标定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常见的相机标定方法</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7542" y="2153545"/>
            <a:ext cx="8352797" cy="4112793"/>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在一系列的平面标定模式方法中，目前应用最广泛的，是张正友于</a:t>
            </a:r>
            <a:r>
              <a:rPr lang="en-US" altLang="zh-CN" sz="1600" kern="100" dirty="0">
                <a:latin typeface="Calibri" panose="020F0502020204030204" pitchFamily="34" charset="0"/>
                <a:cs typeface="Times New Roman" panose="02020603050405020304" pitchFamily="18" charset="0"/>
              </a:rPr>
              <a:t>2000</a:t>
            </a:r>
            <a:r>
              <a:rPr lang="zh-CN" altLang="en-US" sz="1600" kern="100" dirty="0">
                <a:latin typeface="Calibri" panose="020F0502020204030204" pitchFamily="34" charset="0"/>
                <a:cs typeface="Times New Roman" panose="02020603050405020304" pitchFamily="18" charset="0"/>
              </a:rPr>
              <a:t>年提出的张正友标定法</a:t>
            </a:r>
            <a:r>
              <a:rPr lang="en-US" altLang="zh-CN" sz="1600" kern="100" dirty="0">
                <a:latin typeface="Calibri" panose="020F0502020204030204" pitchFamily="34" charset="0"/>
                <a:cs typeface="Times New Roman" panose="02020603050405020304" pitchFamily="18" charset="0"/>
              </a:rPr>
              <a:t>[8] </a:t>
            </a:r>
            <a:r>
              <a:rPr lang="zh-CN" altLang="en-US" sz="1600" kern="100" dirty="0">
                <a:latin typeface="Calibri" panose="020F0502020204030204" pitchFamily="34" charset="0"/>
                <a:cs typeface="Times New Roman" panose="02020603050405020304" pitchFamily="18" charset="0"/>
              </a:rPr>
              <a:t>。张正友标定法通过在不同位置拍摄棋盘标定板的方式，在每个图像中找到棋盘标定板的内角点，通过内角点之间的对应关系建立对矩阵</a:t>
            </a:r>
            <a:r>
              <a:rPr lang="en-US" altLang="zh-CN" sz="1600" kern="100" dirty="0">
                <a:latin typeface="Calibri" panose="020F0502020204030204" pitchFamily="34" charset="0"/>
                <a:cs typeface="Times New Roman" panose="02020603050405020304" pitchFamily="18" charset="0"/>
              </a:rPr>
              <a:t>B=K^(-T) K^(-1)</a:t>
            </a:r>
            <a:r>
              <a:rPr lang="zh-CN" altLang="en-US" sz="1600" kern="100" dirty="0">
                <a:latin typeface="Calibri" panose="020F0502020204030204" pitchFamily="34" charset="0"/>
                <a:cs typeface="Times New Roman" panose="02020603050405020304" pitchFamily="18" charset="0"/>
              </a:rPr>
              <a:t>的约束，从而恢复内参矩阵</a:t>
            </a:r>
            <a:r>
              <a:rPr lang="en-US" altLang="zh-CN" sz="1600" kern="100" dirty="0">
                <a:latin typeface="Calibri" panose="020F0502020204030204" pitchFamily="34" charset="0"/>
                <a:cs typeface="Times New Roman" panose="02020603050405020304" pitchFamily="18" charset="0"/>
              </a:rPr>
              <a:t>K</a:t>
            </a:r>
            <a:r>
              <a:rPr lang="zh-CN" altLang="en-US" sz="1600" kern="100" dirty="0">
                <a:latin typeface="Calibri" panose="020F0502020204030204" pitchFamily="34" charset="0"/>
                <a:cs typeface="Times New Roman" panose="02020603050405020304" pitchFamily="18" charset="0"/>
              </a:rPr>
              <a:t>。感兴趣的读者可阅读文献</a:t>
            </a:r>
            <a:r>
              <a:rPr lang="en-US" altLang="zh-CN" sz="1600" kern="100" dirty="0">
                <a:latin typeface="Calibri" panose="020F0502020204030204" pitchFamily="34" charset="0"/>
                <a:cs typeface="Times New Roman" panose="02020603050405020304" pitchFamily="18" charset="0"/>
              </a:rPr>
              <a:t>[8]</a:t>
            </a:r>
            <a:r>
              <a:rPr lang="zh-CN" altLang="en-US" sz="1600" kern="100" dirty="0">
                <a:latin typeface="Calibri" panose="020F0502020204030204" pitchFamily="34" charset="0"/>
                <a:cs typeface="Times New Roman" panose="02020603050405020304" pitchFamily="18" charset="0"/>
              </a:rPr>
              <a:t>或在互联网中搜索“张正友标定法”来学习张正友标定法。此外，在本章实验中，读者可调用</a:t>
            </a:r>
            <a:r>
              <a:rPr lang="en-US" altLang="zh-CN" sz="1600" kern="100" dirty="0">
                <a:latin typeface="Calibri" panose="020F0502020204030204" pitchFamily="34" charset="0"/>
                <a:cs typeface="Times New Roman" panose="02020603050405020304" pitchFamily="18" charset="0"/>
              </a:rPr>
              <a:t>OpenCV</a:t>
            </a:r>
            <a:r>
              <a:rPr lang="zh-CN" altLang="en-US" sz="1600" kern="100" dirty="0">
                <a:latin typeface="Calibri" panose="020F0502020204030204" pitchFamily="34" charset="0"/>
                <a:cs typeface="Times New Roman" panose="02020603050405020304" pitchFamily="18" charset="0"/>
              </a:rPr>
              <a:t>的接口来使用张正友标定法进行相机内参的标定。</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当没有标定板时，也可以通过摄像机的运动来进行标定，这种不使用已知目标进行标定的方法称为自标定。在文献</a:t>
            </a:r>
            <a:r>
              <a:rPr lang="en-US" altLang="zh-CN" sz="1600" kern="100" dirty="0">
                <a:latin typeface="Calibri" panose="020F0502020204030204" pitchFamily="34" charset="0"/>
                <a:cs typeface="Times New Roman" panose="02020603050405020304" pitchFamily="18" charset="0"/>
              </a:rPr>
              <a:t>(</a:t>
            </a:r>
            <a:r>
              <a:rPr lang="en-US" altLang="zh-CN" sz="1600" kern="100" dirty="0" err="1">
                <a:latin typeface="Calibri" panose="020F0502020204030204" pitchFamily="34" charset="0"/>
                <a:cs typeface="Times New Roman" panose="02020603050405020304" pitchFamily="18" charset="0"/>
              </a:rPr>
              <a:t>Faugeras</a:t>
            </a:r>
            <a:r>
              <a:rPr lang="en-US" altLang="zh-CN" sz="1600" kern="100" dirty="0">
                <a:latin typeface="Calibri" panose="020F0502020204030204" pitchFamily="34" charset="0"/>
                <a:cs typeface="Times New Roman" panose="02020603050405020304" pitchFamily="18" charset="0"/>
              </a:rPr>
              <a:t>, Luong, and Maybank 1992, Hartley and Zisserman 2004, Moons, Van </a:t>
            </a:r>
            <a:r>
              <a:rPr lang="en-US" altLang="zh-CN" sz="1600" kern="100" dirty="0" err="1">
                <a:latin typeface="Calibri" panose="020F0502020204030204" pitchFamily="34" charset="0"/>
                <a:cs typeface="Times New Roman" panose="02020603050405020304" pitchFamily="18" charset="0"/>
              </a:rPr>
              <a:t>Gool</a:t>
            </a:r>
            <a:r>
              <a:rPr lang="en-US" altLang="zh-CN" sz="1600" kern="100" dirty="0">
                <a:latin typeface="Calibri" panose="020F0502020204030204" pitchFamily="34" charset="0"/>
                <a:cs typeface="Times New Roman" panose="02020603050405020304" pitchFamily="18" charset="0"/>
              </a:rPr>
              <a:t> ,and </a:t>
            </a:r>
            <a:r>
              <a:rPr lang="en-US" altLang="zh-CN" sz="1600" kern="100" dirty="0" err="1">
                <a:latin typeface="Calibri" panose="020F0502020204030204" pitchFamily="34" charset="0"/>
                <a:cs typeface="Times New Roman" panose="02020603050405020304" pitchFamily="18" charset="0"/>
              </a:rPr>
              <a:t>Vergauwen</a:t>
            </a:r>
            <a:r>
              <a:rPr lang="en-US" altLang="zh-CN" sz="1600" kern="100" dirty="0">
                <a:latin typeface="Calibri" panose="020F0502020204030204" pitchFamily="34" charset="0"/>
                <a:cs typeface="Times New Roman" panose="02020603050405020304" pitchFamily="18" charset="0"/>
              </a:rPr>
              <a:t> 2010)</a:t>
            </a:r>
            <a:r>
              <a:rPr lang="zh-CN" altLang="en-US" sz="1600" kern="100" dirty="0">
                <a:latin typeface="Calibri" panose="020F0502020204030204" pitchFamily="34" charset="0"/>
                <a:cs typeface="Times New Roman" panose="02020603050405020304" pitchFamily="18" charset="0"/>
              </a:rPr>
              <a:t>中提出了几种自标定的方法</a:t>
            </a:r>
            <a:r>
              <a:rPr lang="en-US" altLang="zh-CN" sz="1600" kern="100" dirty="0">
                <a:latin typeface="Calibri" panose="020F0502020204030204" pitchFamily="34" charset="0"/>
                <a:cs typeface="Times New Roman" panose="02020603050405020304" pitchFamily="18" charset="0"/>
              </a:rPr>
              <a:t>[4] </a:t>
            </a:r>
            <a:r>
              <a:rPr lang="zh-CN" altLang="en-US" sz="1600" kern="100" dirty="0">
                <a:latin typeface="Calibri" panose="020F0502020204030204" pitchFamily="34" charset="0"/>
                <a:cs typeface="Times New Roman" panose="02020603050405020304" pitchFamily="18" charset="0"/>
              </a:rPr>
              <a:t>。自标定的方法往往需要大量精准的图像。在自动驾驶汽车系统中，通常可以在程序中设定一个周期，当使用时间到达这个周期时，相机开始执行自标定。</a:t>
            </a: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1648737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p:txBody>
          <a:bodyPr/>
          <a:lstStyle/>
          <a:p>
            <a:r>
              <a:rPr lang="zh-CN" altLang="en-US" dirty="0"/>
              <a:t>相机内参数标定</a:t>
            </a:r>
            <a:endParaRPr lang="en-US" altLang="zh-CN" dirty="0"/>
          </a:p>
          <a:p>
            <a:r>
              <a:rPr lang="zh-CN" altLang="en-US" dirty="0"/>
              <a:t>相机外参数标定</a:t>
            </a:r>
            <a:endParaRPr lang="en-US" altLang="zh-CN" dirty="0"/>
          </a:p>
          <a:p>
            <a:pPr lvl="1"/>
            <a:r>
              <a:rPr lang="zh-CN" altLang="en-US" dirty="0"/>
              <a:t>相机外参标定简介</a:t>
            </a:r>
            <a:endParaRPr lang="en-US" altLang="zh-CN" dirty="0"/>
          </a:p>
          <a:p>
            <a:pPr lvl="1"/>
            <a:r>
              <a:rPr lang="zh-CN" altLang="en-US" dirty="0"/>
              <a:t>双目相机的外参标定</a:t>
            </a:r>
          </a:p>
        </p:txBody>
      </p:sp>
    </p:spTree>
    <p:extLst>
      <p:ext uri="{BB962C8B-B14F-4D97-AF65-F5344CB8AC3E}">
        <p14:creationId xmlns:p14="http://schemas.microsoft.com/office/powerpoint/2010/main" val="781356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相机外参标定简介</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7542" y="2153545"/>
            <a:ext cx="8352797" cy="4482124"/>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自动驾驶汽车中，为了尽可能减少感知盲区，往往采用多相机的模式。多相机之间需要确定它们之间的相对位置关系，这个过程称为摄像机的外参标定。</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从另一个角度来说，摄像机的外参标定也可以称为“姿态估计”问题</a:t>
            </a:r>
            <a:r>
              <a:rPr lang="en-US" altLang="zh-CN" sz="1600" kern="100" dirty="0">
                <a:latin typeface="Calibri" panose="020F0502020204030204" pitchFamily="34" charset="0"/>
                <a:cs typeface="Times New Roman" panose="02020603050405020304" pitchFamily="18" charset="0"/>
              </a:rPr>
              <a:t>[4]  </a:t>
            </a:r>
            <a:r>
              <a:rPr lang="zh-CN" altLang="en-US" sz="1600" kern="100" dirty="0">
                <a:latin typeface="Calibri" panose="020F0502020204030204" pitchFamily="34" charset="0"/>
                <a:cs typeface="Times New Roman" panose="02020603050405020304" pitchFamily="18" charset="0"/>
              </a:rPr>
              <a:t>。两个相机之间相对位姿</a:t>
            </a:r>
            <a:r>
              <a:rPr lang="en-US" altLang="zh-CN" sz="1600" kern="100" dirty="0">
                <a:latin typeface="Calibri" panose="020F0502020204030204" pitchFamily="34" charset="0"/>
                <a:cs typeface="Times New Roman" panose="02020603050405020304" pitchFamily="18" charset="0"/>
              </a:rPr>
              <a:t>[</a:t>
            </a:r>
            <a:r>
              <a:rPr lang="en-US" altLang="zh-CN" sz="1600" kern="100" dirty="0" err="1">
                <a:latin typeface="Calibri" panose="020F0502020204030204" pitchFamily="34" charset="0"/>
                <a:cs typeface="Times New Roman" panose="02020603050405020304" pitchFamily="18" charset="0"/>
              </a:rPr>
              <a:t>R|t</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有六个自由度</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空间位置</a:t>
            </a:r>
            <a:r>
              <a:rPr lang="en-US" altLang="zh-CN" sz="1600" kern="100" dirty="0">
                <a:latin typeface="Calibri" panose="020F0502020204030204" pitchFamily="34" charset="0"/>
                <a:cs typeface="Times New Roman" panose="02020603050405020304" pitchFamily="18" charset="0"/>
              </a:rPr>
              <a:t>(</a:t>
            </a:r>
            <a:r>
              <a:rPr lang="en-US" altLang="zh-CN" sz="1600" kern="100" dirty="0" err="1">
                <a:latin typeface="Calibri" panose="020F0502020204030204" pitchFamily="34" charset="0"/>
                <a:cs typeface="Times New Roman" panose="02020603050405020304" pitchFamily="18" charset="0"/>
              </a:rPr>
              <a:t>x,y,z</a:t>
            </a:r>
            <a:r>
              <a:rPr lang="en-US" altLang="zh-CN" sz="1600" kern="100" dirty="0">
                <a:latin typeface="Calibri" panose="020F0502020204030204" pitchFamily="34" charset="0"/>
                <a:cs typeface="Times New Roman" panose="02020603050405020304" pitchFamily="18" charset="0"/>
              </a:rPr>
              <a:t>) </a:t>
            </a:r>
            <a:r>
              <a:rPr lang="zh-CN" altLang="en-US" sz="1600" kern="100" dirty="0">
                <a:latin typeface="Calibri" panose="020F0502020204030204" pitchFamily="34" charset="0"/>
                <a:cs typeface="Times New Roman" panose="02020603050405020304" pitchFamily="18" charset="0"/>
              </a:rPr>
              <a:t>与旋转关系</a:t>
            </a:r>
            <a:r>
              <a:rPr lang="en-US" altLang="zh-CN" sz="1600" kern="100" dirty="0">
                <a:latin typeface="Calibri" panose="020F0502020204030204" pitchFamily="34" charset="0"/>
                <a:cs typeface="Times New Roman" panose="02020603050405020304" pitchFamily="18" charset="0"/>
              </a:rPr>
              <a:t>(α,β,γ))</a:t>
            </a:r>
            <a:r>
              <a:rPr lang="zh-CN" altLang="en-US" sz="1600" kern="100" dirty="0">
                <a:latin typeface="Calibri" panose="020F0502020204030204" pitchFamily="34" charset="0"/>
                <a:cs typeface="Times New Roman" panose="02020603050405020304" pitchFamily="18" charset="0"/>
              </a:rPr>
              <a:t>，从理论上来讲，只要两个相机同时获取空间中</a:t>
            </a:r>
            <a:r>
              <a:rPr lang="en-US" altLang="zh-CN" sz="1600" kern="100" dirty="0">
                <a:latin typeface="Calibri" panose="020F0502020204030204" pitchFamily="34" charset="0"/>
                <a:cs typeface="Times New Roman" panose="02020603050405020304" pitchFamily="18" charset="0"/>
              </a:rPr>
              <a:t>3</a:t>
            </a:r>
            <a:r>
              <a:rPr lang="zh-CN" altLang="en-US" sz="1600" kern="100" dirty="0">
                <a:latin typeface="Calibri" panose="020F0502020204030204" pitchFamily="34" charset="0"/>
                <a:cs typeface="Times New Roman" panose="02020603050405020304" pitchFamily="18" charset="0"/>
              </a:rPr>
              <a:t>个点即可恢复二者之间的相对姿态。从三对对应点恢复相机之间的相对姿态的问题，称为“透视三点问题”</a:t>
            </a:r>
            <a:r>
              <a:rPr lang="en-US" altLang="zh-CN" sz="1600" kern="100" dirty="0">
                <a:latin typeface="Calibri" panose="020F0502020204030204" pitchFamily="34" charset="0"/>
                <a:cs typeface="Times New Roman" panose="02020603050405020304" pitchFamily="18" charset="0"/>
              </a:rPr>
              <a:t>(Perspective-3-Point-Problem, P3P)</a:t>
            </a:r>
            <a:r>
              <a:rPr lang="zh-CN" altLang="en-US" sz="1600" kern="100" dirty="0">
                <a:latin typeface="Calibri" panose="020F0502020204030204" pitchFamily="34" charset="0"/>
                <a:cs typeface="Times New Roman" panose="02020603050405020304" pitchFamily="18" charset="0"/>
              </a:rPr>
              <a:t>。在现实中，常常使用</a:t>
            </a:r>
            <a:r>
              <a:rPr lang="en-US" altLang="zh-CN" sz="1600" kern="100" dirty="0">
                <a:latin typeface="Calibri" panose="020F0502020204030204" pitchFamily="34" charset="0"/>
                <a:cs typeface="Times New Roman" panose="02020603050405020304" pitchFamily="18" charset="0"/>
              </a:rPr>
              <a:t>3</a:t>
            </a:r>
            <a:r>
              <a:rPr lang="zh-CN" altLang="en-US" sz="1600" kern="100" dirty="0">
                <a:latin typeface="Calibri" panose="020F0502020204030204" pitchFamily="34" charset="0"/>
                <a:cs typeface="Times New Roman" panose="02020603050405020304" pitchFamily="18" charset="0"/>
              </a:rPr>
              <a:t>个以上的点来恢复相对姿态，以提高鲁棒性，</a:t>
            </a:r>
            <a:r>
              <a:rPr lang="en-US" altLang="zh-CN" sz="1600" kern="100" dirty="0">
                <a:latin typeface="Calibri" panose="020F0502020204030204" pitchFamily="34" charset="0"/>
                <a:cs typeface="Times New Roman" panose="02020603050405020304" pitchFamily="18" charset="0"/>
              </a:rPr>
              <a:t>P3P</a:t>
            </a:r>
            <a:r>
              <a:rPr lang="zh-CN" altLang="en-US" sz="1600" kern="100" dirty="0">
                <a:latin typeface="Calibri" panose="020F0502020204030204" pitchFamily="34" charset="0"/>
                <a:cs typeface="Times New Roman" panose="02020603050405020304" pitchFamily="18" charset="0"/>
              </a:rPr>
              <a:t>问题被推广为</a:t>
            </a:r>
            <a:r>
              <a:rPr lang="en-US" altLang="zh-CN" sz="1600" kern="100" dirty="0">
                <a:latin typeface="Calibri" panose="020F0502020204030204" pitchFamily="34" charset="0"/>
                <a:cs typeface="Times New Roman" panose="02020603050405020304" pitchFamily="18" charset="0"/>
              </a:rPr>
              <a:t>PnP</a:t>
            </a:r>
            <a:r>
              <a:rPr lang="zh-CN" altLang="en-US" sz="1600" kern="100" dirty="0">
                <a:latin typeface="Calibri" panose="020F0502020204030204" pitchFamily="34" charset="0"/>
                <a:cs typeface="Times New Roman" panose="02020603050405020304" pitchFamily="18" charset="0"/>
              </a:rPr>
              <a:t>问题 。</a:t>
            </a: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最初研究者们使用直接线性法</a:t>
            </a:r>
            <a:r>
              <a:rPr lang="en-US" altLang="zh-CN" sz="1600" kern="100" dirty="0">
                <a:latin typeface="Calibri" panose="020F0502020204030204" pitchFamily="34" charset="0"/>
                <a:cs typeface="Times New Roman" panose="02020603050405020304" pitchFamily="18" charset="0"/>
              </a:rPr>
              <a:t>(Direct Linear Transform, DLT)</a:t>
            </a:r>
            <a:r>
              <a:rPr lang="zh-CN" altLang="en-US" sz="1600" kern="100" dirty="0">
                <a:latin typeface="Calibri" panose="020F0502020204030204" pitchFamily="34" charset="0"/>
                <a:cs typeface="Times New Roman" panose="02020603050405020304" pitchFamily="18" charset="0"/>
              </a:rPr>
              <a:t>解决</a:t>
            </a:r>
            <a:r>
              <a:rPr lang="en-US" altLang="zh-CN" sz="1600" kern="100" dirty="0">
                <a:latin typeface="Calibri" panose="020F0502020204030204" pitchFamily="34" charset="0"/>
                <a:cs typeface="Times New Roman" panose="02020603050405020304" pitchFamily="18" charset="0"/>
              </a:rPr>
              <a:t>PnP</a:t>
            </a:r>
            <a:r>
              <a:rPr lang="zh-CN" altLang="en-US" sz="1600" kern="100" dirty="0">
                <a:latin typeface="Calibri" panose="020F0502020204030204" pitchFamily="34" charset="0"/>
                <a:cs typeface="Times New Roman" panose="02020603050405020304" pitchFamily="18" charset="0"/>
              </a:rPr>
              <a:t>问题 ，之后为了提升精度，研究者们提出了鲁棒线性化的重投影误差 ，开始采用迭代的方法来求解</a:t>
            </a:r>
            <a:r>
              <a:rPr lang="en-US" altLang="zh-CN" sz="1600" kern="100" dirty="0">
                <a:latin typeface="Calibri" panose="020F0502020204030204" pitchFamily="34" charset="0"/>
                <a:cs typeface="Times New Roman" panose="02020603050405020304" pitchFamily="18" charset="0"/>
              </a:rPr>
              <a:t>PnP</a:t>
            </a:r>
            <a:r>
              <a:rPr lang="zh-CN" altLang="en-US" sz="1600" kern="100" dirty="0">
                <a:latin typeface="Calibri" panose="020F0502020204030204" pitchFamily="34" charset="0"/>
                <a:cs typeface="Times New Roman" panose="02020603050405020304" pitchFamily="18" charset="0"/>
              </a:rPr>
              <a:t>问题，并由此提出了姿态估计中著名的光束平差法</a:t>
            </a:r>
            <a:r>
              <a:rPr lang="en-US" altLang="zh-CN" sz="1600" kern="100" dirty="0">
                <a:latin typeface="Calibri" panose="020F0502020204030204" pitchFamily="34" charset="0"/>
                <a:cs typeface="Times New Roman" panose="02020603050405020304" pitchFamily="18" charset="0"/>
              </a:rPr>
              <a:t>(Bundle Adjustment, BA) </a:t>
            </a:r>
            <a:r>
              <a:rPr lang="zh-CN" altLang="en-US" sz="1600" kern="100" dirty="0">
                <a:latin typeface="Calibri" panose="020F0502020204030204" pitchFamily="34" charset="0"/>
                <a:cs typeface="Times New Roman" panose="02020603050405020304" pitchFamily="18" charset="0"/>
              </a:rPr>
              <a:t>。</a:t>
            </a: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自动驾驶汽车中，典型的外参标定有双目相机的外参标定、长焦相机与广角相机的外参标定。</a:t>
            </a: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40435545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467542" y="2153545"/>
            <a:ext cx="8352797" cy="1158138"/>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双目立体视觉（</a:t>
            </a:r>
            <a:r>
              <a:rPr lang="en-US" altLang="zh-CN" sz="1600" kern="100" dirty="0">
                <a:latin typeface="Calibri" panose="020F0502020204030204" pitchFamily="34" charset="0"/>
                <a:cs typeface="Times New Roman" panose="02020603050405020304" pitchFamily="18" charset="0"/>
              </a:rPr>
              <a:t>Binocular Stereo Vision</a:t>
            </a:r>
            <a:r>
              <a:rPr lang="zh-CN" altLang="en-US" sz="1600" kern="100" dirty="0">
                <a:latin typeface="Calibri" panose="020F0502020204030204" pitchFamily="34" charset="0"/>
                <a:cs typeface="Times New Roman" panose="02020603050405020304" pitchFamily="18" charset="0"/>
              </a:rPr>
              <a:t>）是机器视觉的一种重要形式，它是基于视差原理并利用成像设备从不同的位置获取被测物体的两幅图像，通过计算图像对应点间的位置偏差，来获取物体三维几何信息的方法。</a:t>
            </a: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6" name="图片 5">
            <a:extLst>
              <a:ext uri="{FF2B5EF4-FFF2-40B4-BE49-F238E27FC236}">
                <a16:creationId xmlns:a16="http://schemas.microsoft.com/office/drawing/2014/main" id="{9D162326-F424-4DE8-8CEA-81F803D3FEE2}"/>
              </a:ext>
            </a:extLst>
          </p:cNvPr>
          <p:cNvPicPr/>
          <p:nvPr/>
        </p:nvPicPr>
        <p:blipFill>
          <a:blip r:embed="rId2"/>
          <a:stretch>
            <a:fillRect/>
          </a:stretch>
        </p:blipFill>
        <p:spPr>
          <a:xfrm>
            <a:off x="2098763" y="3311683"/>
            <a:ext cx="4946473" cy="3248248"/>
          </a:xfrm>
          <a:prstGeom prst="rect">
            <a:avLst/>
          </a:prstGeom>
        </p:spPr>
      </p:pic>
    </p:spTree>
    <p:extLst>
      <p:ext uri="{BB962C8B-B14F-4D97-AF65-F5344CB8AC3E}">
        <p14:creationId xmlns:p14="http://schemas.microsoft.com/office/powerpoint/2010/main" val="2048312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395600" y="4653137"/>
                <a:ext cx="8352797" cy="1896801"/>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上图所示的是一个标准放置的双目视觉模型。这种放置方式中，要求两个相机光轴平行、光心处于同一水平线上。在标准双目视觉中，要求摄像机的型号、配置、内参等完全一样，因此，在双目标定之前，需要对两个相机的内参数分别进行校准。</a:t>
                </a: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𝑂</m:t>
                        </m:r>
                      </m:e>
                      <m:sub>
                        <m:r>
                          <a:rPr lang="en-US" altLang="zh-CN" sz="1600" i="1" kern="100" dirty="0" smtClean="0">
                            <a:latin typeface="Cambria Math" panose="02040503050406030204" pitchFamily="18" charset="0"/>
                            <a:cs typeface="Times New Roman" panose="02020603050405020304" pitchFamily="18" charset="0"/>
                          </a:rPr>
                          <m:t>1</m:t>
                        </m:r>
                      </m:sub>
                    </m:sSub>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𝑂</m:t>
                        </m:r>
                      </m:e>
                      <m:sub>
                        <m:r>
                          <a:rPr lang="en-US" altLang="zh-CN" sz="1600" i="1" kern="100" dirty="0" smtClean="0">
                            <a:latin typeface="Cambria Math" panose="02040503050406030204" pitchFamily="18" charset="0"/>
                            <a:cs typeface="Times New Roman" panose="02020603050405020304" pitchFamily="18" charset="0"/>
                          </a:rPr>
                          <m:t>2</m:t>
                        </m:r>
                      </m:sub>
                    </m:sSub>
                  </m:oMath>
                </a14:m>
                <a:r>
                  <a:rPr lang="zh-CN" altLang="en-US" sz="1600" kern="100" dirty="0">
                    <a:latin typeface="Calibri" panose="020F0502020204030204" pitchFamily="34" charset="0"/>
                    <a:cs typeface="Times New Roman" panose="02020603050405020304" pitchFamily="18" charset="0"/>
                  </a:rPr>
                  <a:t>分别为左、右相机光心，</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𝑂</m:t>
                    </m:r>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smtClean="0">
                        <a:latin typeface="Cambria Math" panose="02040503050406030204" pitchFamily="18" charset="0"/>
                        <a:cs typeface="Times New Roman" panose="02020603050405020304" pitchFamily="18" charset="0"/>
                      </a:rPr>
                      <m:t>𝑂</m:t>
                    </m:r>
                    <m:r>
                      <a:rPr lang="en-US" altLang="zh-CN" sz="1600" i="1" kern="100" dirty="0" smtClean="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分别为左、右成像中心。 线段</a:t>
                </a: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𝑂</m:t>
                        </m:r>
                      </m:e>
                      <m:sub>
                        <m:r>
                          <a:rPr lang="en-US" altLang="zh-CN" sz="1600" i="1" kern="100" dirty="0" smtClean="0">
                            <a:latin typeface="Cambria Math" panose="02040503050406030204" pitchFamily="18" charset="0"/>
                            <a:cs typeface="Times New Roman" panose="02020603050405020304" pitchFamily="18" charset="0"/>
                          </a:rPr>
                          <m:t>1</m:t>
                        </m:r>
                      </m:sub>
                    </m:sSub>
                    <m:r>
                      <a:rPr lang="en-US" altLang="zh-CN" sz="1600" i="1" kern="100" dirty="0" smtClean="0">
                        <a:latin typeface="Cambria Math" panose="02040503050406030204" pitchFamily="18" charset="0"/>
                        <a:cs typeface="Times New Roman" panose="02020603050405020304" pitchFamily="18" charset="0"/>
                      </a:rPr>
                      <m:t>𝑂</m:t>
                    </m:r>
                  </m:oMath>
                </a14:m>
                <a:r>
                  <a:rPr lang="zh-CN" altLang="en-US" sz="1600" kern="100" dirty="0">
                    <a:latin typeface="Calibri" panose="020F0502020204030204" pitchFamily="34" charset="0"/>
                    <a:cs typeface="Times New Roman" panose="02020603050405020304" pitchFamily="18" charset="0"/>
                  </a:rPr>
                  <a:t>和</a:t>
                </a: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𝑂</m:t>
                        </m:r>
                      </m:e>
                      <m:sub>
                        <m:r>
                          <a:rPr lang="en-US" altLang="zh-CN" sz="1600" i="1" kern="100" dirty="0" smtClean="0">
                            <a:latin typeface="Cambria Math" panose="02040503050406030204" pitchFamily="18" charset="0"/>
                            <a:cs typeface="Times New Roman" panose="02020603050405020304" pitchFamily="18" charset="0"/>
                          </a:rPr>
                          <m:t>2</m:t>
                        </m:r>
                      </m:sub>
                    </m:sSub>
                    <m:r>
                      <a:rPr lang="en-US" altLang="zh-CN" sz="1600" i="1" kern="100" dirty="0" smtClean="0">
                        <a:latin typeface="Cambria Math" panose="02040503050406030204" pitchFamily="18" charset="0"/>
                        <a:cs typeface="Times New Roman" panose="02020603050405020304" pitchFamily="18" charset="0"/>
                      </a:rPr>
                      <m:t>𝑂</m:t>
                    </m:r>
                    <m:r>
                      <a:rPr lang="en-US" altLang="zh-CN" sz="1600" i="1" kern="100" dirty="0" smtClean="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长度相同，均为摄像机有效焦距</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𝑓</m:t>
                    </m:r>
                  </m:oMath>
                </a14:m>
                <a:r>
                  <a:rPr lang="zh-CN" altLang="en-US" sz="1600" kern="100" dirty="0">
                    <a:latin typeface="Calibri" panose="020F0502020204030204" pitchFamily="34" charset="0"/>
                    <a:cs typeface="Times New Roman" panose="02020603050405020304" pitchFamily="18" charset="0"/>
                  </a:rPr>
                  <a:t>。相机的基准线平行于</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𝑋</m:t>
                    </m:r>
                  </m:oMath>
                </a14:m>
                <a:r>
                  <a:rPr lang="zh-CN" altLang="en-US" sz="1600" kern="100" dirty="0">
                    <a:latin typeface="Calibri" panose="020F0502020204030204" pitchFamily="34" charset="0"/>
                    <a:cs typeface="Times New Roman" panose="02020603050405020304" pitchFamily="18" charset="0"/>
                  </a:rPr>
                  <a:t>轴，且基准线长为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𝐿</m:t>
                    </m:r>
                  </m:oMath>
                </a14:m>
                <a:r>
                  <a:rPr lang="zh-CN" altLang="en-US" sz="1600" kern="100" dirty="0">
                    <a:latin typeface="Calibri" panose="020F0502020204030204" pitchFamily="34" charset="0"/>
                    <a:cs typeface="Times New Roman" panose="02020603050405020304" pitchFamily="18" charset="0"/>
                  </a:rPr>
                  <a:t>。</a:t>
                </a: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95600" y="4653137"/>
                <a:ext cx="8352797" cy="1896801"/>
              </a:xfrm>
              <a:prstGeom prst="rect">
                <a:avLst/>
              </a:prstGeom>
              <a:blipFill>
                <a:blip r:embed="rId2"/>
                <a:stretch>
                  <a:fillRect l="-438" r="-365" b="-257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6" name="图片 5">
            <a:extLst>
              <a:ext uri="{FF2B5EF4-FFF2-40B4-BE49-F238E27FC236}">
                <a16:creationId xmlns:a16="http://schemas.microsoft.com/office/drawing/2014/main" id="{9D162326-F424-4DE8-8CEA-81F803D3FEE2}"/>
              </a:ext>
            </a:extLst>
          </p:cNvPr>
          <p:cNvPicPr/>
          <p:nvPr/>
        </p:nvPicPr>
        <p:blipFill>
          <a:blip r:embed="rId3"/>
          <a:stretch>
            <a:fillRect/>
          </a:stretch>
        </p:blipFill>
        <p:spPr>
          <a:xfrm>
            <a:off x="2890851" y="2056331"/>
            <a:ext cx="3362297" cy="2207952"/>
          </a:xfrm>
          <a:prstGeom prst="rect">
            <a:avLst/>
          </a:prstGeom>
        </p:spPr>
      </p:pic>
    </p:spTree>
    <p:extLst>
      <p:ext uri="{BB962C8B-B14F-4D97-AF65-F5344CB8AC3E}">
        <p14:creationId xmlns:p14="http://schemas.microsoft.com/office/powerpoint/2010/main" val="217246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a:extLst>
              <a:ext uri="{FF2B5EF4-FFF2-40B4-BE49-F238E27FC236}">
                <a16:creationId xmlns:a16="http://schemas.microsoft.com/office/drawing/2014/main" id="{79163C7F-E345-4AA6-B253-1CB8CB383170}"/>
              </a:ext>
            </a:extLst>
          </p:cNvPr>
          <p:cNvSpPr>
            <a:spLocks noGrp="1" noChangeArrowheads="1"/>
          </p:cNvSpPr>
          <p:nvPr>
            <p:ph type="title"/>
          </p:nvPr>
        </p:nvSpPr>
        <p:spPr/>
        <p:txBody>
          <a:bodyPr/>
          <a:lstStyle/>
          <a:p>
            <a:r>
              <a:rPr lang="zh-CN" altLang="en-US"/>
              <a:t>本书思维导图</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395600" y="4653137"/>
                <a:ext cx="8352797" cy="1158138"/>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设空间中有一点</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𝑃</m:t>
                    </m:r>
                  </m:oMath>
                </a14:m>
                <a:r>
                  <a:rPr lang="zh-CN" altLang="zh-CN" sz="1600" kern="100" dirty="0">
                    <a:latin typeface="Calibri" panose="020F0502020204030204" pitchFamily="34" charset="0"/>
                    <a:cs typeface="Times New Roman" panose="02020603050405020304" pitchFamily="18" charset="0"/>
                  </a:rPr>
                  <a:t>，</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𝑃</m:t>
                    </m:r>
                  </m:oMath>
                </a14:m>
                <a:r>
                  <a:rPr lang="zh-CN" altLang="zh-CN" sz="1600" kern="100" dirty="0">
                    <a:latin typeface="Calibri" panose="020F0502020204030204" pitchFamily="34" charset="0"/>
                    <a:cs typeface="Times New Roman" panose="02020603050405020304" pitchFamily="18" charset="0"/>
                  </a:rPr>
                  <a:t>在左、右相机坐标系下的坐标分别为</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𝑃</m:t>
                    </m:r>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𝑥</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𝑦</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𝑧</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𝑃</m:t>
                    </m:r>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𝑥</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𝑦</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𝑧</m:t>
                        </m:r>
                      </m:e>
                      <m:sub>
                        <m:r>
                          <a:rPr lang="en-US" altLang="zh-CN" sz="1600" kern="100">
                            <a:latin typeface="Cambria Math" panose="02040503050406030204" pitchFamily="18" charset="0"/>
                            <a:cs typeface="Times New Roman" panose="02020603050405020304" pitchFamily="18" charset="0"/>
                          </a:rPr>
                          <m:t>𝑐</m:t>
                        </m:r>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。点</a:t>
                </a:r>
                <a14:m>
                  <m:oMath xmlns:m="http://schemas.openxmlformats.org/officeDocument/2006/math">
                    <m:r>
                      <a:rPr lang="en-US" altLang="zh-CN" sz="1600" kern="100">
                        <a:latin typeface="Cambria Math" panose="02040503050406030204" pitchFamily="18" charset="0"/>
                        <a:cs typeface="Times New Roman" panose="02020603050405020304" pitchFamily="18" charset="0"/>
                      </a:rPr>
                      <m:t>𝑃</m:t>
                    </m:r>
                  </m:oMath>
                </a14:m>
                <a:r>
                  <a:rPr lang="zh-CN" altLang="zh-CN" sz="1600" kern="100" dirty="0">
                    <a:latin typeface="Calibri" panose="020F0502020204030204" pitchFamily="34" charset="0"/>
                    <a:cs typeface="Times New Roman" panose="02020603050405020304" pitchFamily="18" charset="0"/>
                  </a:rPr>
                  <a:t>通过透镜成像在像平面上的点分别为</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1</m:t>
                        </m:r>
                      </m:sub>
                    </m:sSub>
                  </m:oMath>
                </a14:m>
                <a:r>
                  <a:rPr lang="zh-CN" altLang="zh-CN" sz="1600" kern="100" dirty="0">
                    <a:latin typeface="Calibri" panose="020F0502020204030204" pitchFamily="34" charset="0"/>
                    <a:cs typeface="Times New Roman" panose="02020603050405020304" pitchFamily="18" charset="0"/>
                  </a:rPr>
                  <a:t>，</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2</m:t>
                        </m:r>
                      </m:sub>
                    </m:sSub>
                  </m:oMath>
                </a14:m>
                <a:r>
                  <a:rPr lang="zh-CN" altLang="zh-CN" sz="1600" kern="100" dirty="0">
                    <a:latin typeface="Calibri" panose="020F0502020204030204" pitchFamily="34" charset="0"/>
                    <a:cs typeface="Times New Roman" panose="02020603050405020304" pitchFamily="18" charset="0"/>
                  </a:rPr>
                  <a:t>，</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1</m:t>
                        </m:r>
                      </m:sub>
                    </m:sSub>
                  </m:oMath>
                </a14:m>
                <a:r>
                  <a:rPr lang="zh-CN" altLang="zh-CN" sz="1600" kern="100" dirty="0">
                    <a:latin typeface="Calibri" panose="020F0502020204030204" pitchFamily="34" charset="0"/>
                    <a:cs typeface="Times New Roman" panose="02020603050405020304" pitchFamily="18" charset="0"/>
                  </a:rPr>
                  <a:t>在左图像坐标系下的坐标为</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𝑥</m:t>
                        </m:r>
                      </m:e>
                      <m:sub>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𝑦</m:t>
                        </m:r>
                      </m:e>
                      <m:sub>
                        <m:r>
                          <a:rPr lang="en-US" altLang="zh-CN" sz="1600" kern="100">
                            <a:latin typeface="Cambria Math" panose="02040503050406030204" pitchFamily="18" charset="0"/>
                            <a:cs typeface="Times New Roman" panose="02020603050405020304" pitchFamily="18" charset="0"/>
                          </a:rPr>
                          <m:t>1</m:t>
                        </m:r>
                      </m:sub>
                    </m:sSub>
                    <m:r>
                      <a:rPr lang="en-US" altLang="zh-CN" sz="1600" kern="100">
                        <a:latin typeface="Cambria Math" panose="02040503050406030204" pitchFamily="18" charset="0"/>
                        <a:cs typeface="Times New Roman" panose="02020603050405020304" pitchFamily="18" charset="0"/>
                      </a:rPr>
                      <m:t>)</m:t>
                    </m:r>
                  </m:oMath>
                </a14:m>
                <a:r>
                  <a:rPr lang="zh-CN" altLang="zh-CN" sz="1600" kern="100" dirty="0">
                    <a:latin typeface="Calibri" panose="020F0502020204030204" pitchFamily="34" charset="0"/>
                    <a:cs typeface="Times New Roman" panose="02020603050405020304" pitchFamily="18" charset="0"/>
                  </a:rPr>
                  <a:t>，</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2</m:t>
                        </m:r>
                      </m:sub>
                    </m:sSub>
                  </m:oMath>
                </a14:m>
                <a:r>
                  <a:rPr lang="zh-CN" altLang="zh-CN" sz="1600" kern="100" dirty="0">
                    <a:latin typeface="Calibri" panose="020F0502020204030204" pitchFamily="34" charset="0"/>
                    <a:cs typeface="Times New Roman" panose="02020603050405020304" pitchFamily="18" charset="0"/>
                  </a:rPr>
                  <a:t>在右图像坐标系下的坐标为</a:t>
                </a:r>
                <a14:m>
                  <m:oMath xmlns:m="http://schemas.openxmlformats.org/officeDocument/2006/math">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𝑃</m:t>
                        </m:r>
                      </m:e>
                      <m:sub>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𝑥</m:t>
                        </m:r>
                      </m:e>
                      <m:sub>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sSub>
                      <m:sSubPr>
                        <m:ctrlPr>
                          <a:rPr lang="zh-CN" altLang="zh-CN" sz="1600" i="1" kern="100">
                            <a:latin typeface="Cambria Math" panose="02040503050406030204" pitchFamily="18" charset="0"/>
                            <a:cs typeface="Times New Roman" panose="02020603050405020304" pitchFamily="18" charset="0"/>
                          </a:rPr>
                        </m:ctrlPr>
                      </m:sSubPr>
                      <m:e>
                        <m:r>
                          <a:rPr lang="en-US" altLang="zh-CN" sz="1600" kern="100">
                            <a:latin typeface="Cambria Math" panose="02040503050406030204" pitchFamily="18" charset="0"/>
                            <a:cs typeface="Times New Roman" panose="02020603050405020304" pitchFamily="18" charset="0"/>
                          </a:rPr>
                          <m:t>𝑦</m:t>
                        </m:r>
                      </m:e>
                      <m:sub>
                        <m:r>
                          <a:rPr lang="en-US" altLang="zh-CN" sz="1600" kern="100">
                            <a:latin typeface="Cambria Math" panose="02040503050406030204" pitchFamily="18" charset="0"/>
                            <a:cs typeface="Times New Roman" panose="02020603050405020304" pitchFamily="18" charset="0"/>
                          </a:rPr>
                          <m:t>2</m:t>
                        </m:r>
                      </m:sub>
                    </m:sSub>
                    <m:r>
                      <a:rPr lang="en-US" altLang="zh-CN" sz="1600" kern="100">
                        <a:latin typeface="Cambria Math" panose="02040503050406030204" pitchFamily="18" charset="0"/>
                        <a:cs typeface="Times New Roman" panose="02020603050405020304" pitchFamily="18" charset="0"/>
                      </a:rPr>
                      <m:t>)</m:t>
                    </m:r>
                  </m:oMath>
                </a14:m>
                <a:endParaRPr lang="zh-CN" altLang="en-US"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95600" y="4653137"/>
                <a:ext cx="8352797" cy="1158138"/>
              </a:xfrm>
              <a:prstGeom prst="rect">
                <a:avLst/>
              </a:prstGeom>
              <a:blipFill>
                <a:blip r:embed="rId2"/>
                <a:stretch>
                  <a:fillRect l="-438" r="-73" b="-473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6" name="图片 5">
            <a:extLst>
              <a:ext uri="{FF2B5EF4-FFF2-40B4-BE49-F238E27FC236}">
                <a16:creationId xmlns:a16="http://schemas.microsoft.com/office/drawing/2014/main" id="{9D162326-F424-4DE8-8CEA-81F803D3FEE2}"/>
              </a:ext>
            </a:extLst>
          </p:cNvPr>
          <p:cNvPicPr/>
          <p:nvPr/>
        </p:nvPicPr>
        <p:blipFill>
          <a:blip r:embed="rId3"/>
          <a:stretch>
            <a:fillRect/>
          </a:stretch>
        </p:blipFill>
        <p:spPr>
          <a:xfrm>
            <a:off x="2890851" y="2056331"/>
            <a:ext cx="3362297" cy="2207952"/>
          </a:xfrm>
          <a:prstGeom prst="rect">
            <a:avLst/>
          </a:prstGeom>
        </p:spPr>
      </p:pic>
    </p:spTree>
    <p:extLst>
      <p:ext uri="{BB962C8B-B14F-4D97-AF65-F5344CB8AC3E}">
        <p14:creationId xmlns:p14="http://schemas.microsoft.com/office/powerpoint/2010/main" val="5723955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A318A37A-E235-45C1-970B-6E2AE816164E}"/>
                  </a:ext>
                </a:extLst>
              </p:cNvPr>
              <p:cNvSpPr/>
              <p:nvPr/>
            </p:nvSpPr>
            <p:spPr>
              <a:xfrm>
                <a:off x="323660" y="2204864"/>
                <a:ext cx="8352797" cy="2695803"/>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设左侧相机相对于环境坐标系的旋转矩阵为</a:t>
                </a:r>
                <a14:m>
                  <m:oMath xmlns:m="http://schemas.openxmlformats.org/officeDocument/2006/math">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𝑅</m:t>
                        </m:r>
                      </m:e>
                      <m:sub>
                        <m:r>
                          <a:rPr lang="en-US" altLang="zh-CN" sz="1600" kern="100">
                            <a:latin typeface="Cambria Math" panose="02040503050406030204" pitchFamily="18" charset="0"/>
                            <a:cs typeface="Times New Roman" panose="02020603050405020304" pitchFamily="18" charset="0"/>
                          </a:rPr>
                          <m:t>1</m:t>
                        </m:r>
                      </m:sub>
                      <m:sup>
                        <m:r>
                          <a:rPr lang="en-US" altLang="zh-CN" sz="1600" kern="100">
                            <a:latin typeface="Cambria Math" panose="02040503050406030204" pitchFamily="18" charset="0"/>
                            <a:cs typeface="Times New Roman" panose="02020603050405020304" pitchFamily="18" charset="0"/>
                          </a:rPr>
                          <m:t>∗</m:t>
                        </m:r>
                      </m:sup>
                    </m:sSubSup>
                  </m:oMath>
                </a14:m>
                <a:r>
                  <a:rPr lang="zh-CN" altLang="zh-CN" sz="1600" kern="100" dirty="0">
                    <a:latin typeface="Calibri" panose="020F0502020204030204" pitchFamily="34" charset="0"/>
                    <a:cs typeface="Times New Roman" panose="02020603050405020304" pitchFamily="18" charset="0"/>
                  </a:rPr>
                  <a:t>，平移量为</a:t>
                </a:r>
                <a14:m>
                  <m:oMath xmlns:m="http://schemas.openxmlformats.org/officeDocument/2006/math">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𝑇</m:t>
                        </m:r>
                      </m:e>
                      <m:sub>
                        <m:r>
                          <a:rPr lang="en-US" altLang="zh-CN" sz="1600" kern="100">
                            <a:latin typeface="Cambria Math" panose="02040503050406030204" pitchFamily="18" charset="0"/>
                            <a:cs typeface="Times New Roman" panose="02020603050405020304" pitchFamily="18" charset="0"/>
                          </a:rPr>
                          <m:t>1</m:t>
                        </m:r>
                      </m:sub>
                      <m:sup>
                        <m:r>
                          <a:rPr lang="en-US" altLang="zh-CN" sz="1600" kern="100">
                            <a:latin typeface="Cambria Math" panose="02040503050406030204" pitchFamily="18" charset="0"/>
                            <a:cs typeface="Times New Roman" panose="02020603050405020304" pitchFamily="18" charset="0"/>
                          </a:rPr>
                          <m:t>∗</m:t>
                        </m:r>
                      </m:sup>
                    </m:sSubSup>
                  </m:oMath>
                </a14:m>
                <a:r>
                  <a:rPr lang="zh-CN" altLang="zh-CN" sz="1600" kern="100" dirty="0">
                    <a:latin typeface="Calibri" panose="020F0502020204030204" pitchFamily="34" charset="0"/>
                    <a:cs typeface="Times New Roman" panose="02020603050405020304" pitchFamily="18" charset="0"/>
                  </a:rPr>
                  <a:t>，右侧相机相对于环境坐标系的旋转矩阵为</a:t>
                </a:r>
                <a14:m>
                  <m:oMath xmlns:m="http://schemas.openxmlformats.org/officeDocument/2006/math">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𝑅</m:t>
                        </m:r>
                      </m:e>
                      <m:sub>
                        <m:r>
                          <a:rPr lang="en-US" altLang="zh-CN" sz="1600" kern="100">
                            <a:latin typeface="Cambria Math" panose="02040503050406030204" pitchFamily="18" charset="0"/>
                            <a:cs typeface="Times New Roman" panose="02020603050405020304" pitchFamily="18" charset="0"/>
                          </a:rPr>
                          <m:t>2</m:t>
                        </m:r>
                      </m:sub>
                      <m:sup>
                        <m:r>
                          <a:rPr lang="en-US" altLang="zh-CN" sz="1600" kern="100">
                            <a:latin typeface="Cambria Math" panose="02040503050406030204" pitchFamily="18" charset="0"/>
                            <a:cs typeface="Times New Roman" panose="02020603050405020304" pitchFamily="18" charset="0"/>
                          </a:rPr>
                          <m:t>∗</m:t>
                        </m:r>
                      </m:sup>
                    </m:sSubSup>
                  </m:oMath>
                </a14:m>
                <a:r>
                  <a:rPr lang="zh-CN" altLang="zh-CN" sz="1600" kern="100" dirty="0">
                    <a:latin typeface="Calibri" panose="020F0502020204030204" pitchFamily="34" charset="0"/>
                    <a:cs typeface="Times New Roman" panose="02020603050405020304" pitchFamily="18" charset="0"/>
                  </a:rPr>
                  <a:t>，平移量为</a:t>
                </a:r>
                <a14:m>
                  <m:oMath xmlns:m="http://schemas.openxmlformats.org/officeDocument/2006/math">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𝑇</m:t>
                        </m:r>
                      </m:e>
                      <m:sub>
                        <m:r>
                          <a:rPr lang="en-US" altLang="zh-CN" sz="1600" kern="100">
                            <a:latin typeface="Cambria Math" panose="02040503050406030204" pitchFamily="18" charset="0"/>
                            <a:cs typeface="Times New Roman" panose="02020603050405020304" pitchFamily="18" charset="0"/>
                          </a:rPr>
                          <m:t>2</m:t>
                        </m:r>
                      </m:sub>
                      <m:sup>
                        <m:r>
                          <a:rPr lang="en-US" altLang="zh-CN" sz="1600" kern="100">
                            <a:latin typeface="Cambria Math" panose="02040503050406030204" pitchFamily="18" charset="0"/>
                            <a:cs typeface="Times New Roman" panose="02020603050405020304" pitchFamily="18" charset="0"/>
                          </a:rPr>
                          <m:t>∗</m:t>
                        </m:r>
                      </m:sup>
                    </m:sSubSup>
                  </m:oMath>
                </a14:m>
                <a:r>
                  <a:rPr lang="zh-CN" altLang="zh-CN" sz="1600" kern="100" dirty="0">
                    <a:latin typeface="Calibri" panose="020F0502020204030204" pitchFamily="34" charset="0"/>
                    <a:cs typeface="Times New Roman" panose="02020603050405020304" pitchFamily="18" charset="0"/>
                  </a:rPr>
                  <a:t>，则两个相机之间的关系可表示为：</a:t>
                </a: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p>
                        <m:sSupPr>
                          <m:ctrlPr>
                            <a:rPr lang="zh-CN" altLang="zh-CN" sz="1600" i="1" kern="100">
                              <a:latin typeface="Cambria Math" panose="02040503050406030204" pitchFamily="18" charset="0"/>
                              <a:cs typeface="Times New Roman" panose="02020603050405020304" pitchFamily="18" charset="0"/>
                            </a:rPr>
                          </m:ctrlPr>
                        </m:sSupPr>
                        <m:e>
                          <m:r>
                            <a:rPr lang="en-US" altLang="zh-CN" sz="1600" i="1" kern="100">
                              <a:latin typeface="Cambria Math" panose="02040503050406030204" pitchFamily="18" charset="0"/>
                              <a:cs typeface="Times New Roman" panose="02020603050405020304" pitchFamily="18" charset="0"/>
                            </a:rPr>
                            <m:t>𝑅</m:t>
                          </m:r>
                        </m:e>
                        <m:sup>
                          <m:r>
                            <a:rPr lang="en-US" altLang="zh-CN" sz="1600" i="1" kern="100">
                              <a:latin typeface="Cambria Math" panose="02040503050406030204" pitchFamily="18" charset="0"/>
                              <a:cs typeface="Times New Roman" panose="02020603050405020304" pitchFamily="18" charset="0"/>
                            </a:rPr>
                            <m:t>∗</m:t>
                          </m:r>
                        </m:sup>
                      </m:sSup>
                      <m:r>
                        <a:rPr lang="en-US" altLang="zh-CN" sz="1600" kern="100">
                          <a:latin typeface="Cambria Math" panose="02040503050406030204" pitchFamily="18" charset="0"/>
                          <a:cs typeface="Times New Roman" panose="02020603050405020304" pitchFamily="18" charset="0"/>
                        </a:rPr>
                        <m:t>=</m:t>
                      </m:r>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𝑅</m:t>
                          </m:r>
                        </m:e>
                        <m:sub>
                          <m:r>
                            <a:rPr lang="en-US" altLang="zh-CN" sz="1600" kern="100">
                              <a:latin typeface="Cambria Math" panose="02040503050406030204" pitchFamily="18" charset="0"/>
                              <a:cs typeface="Times New Roman" panose="02020603050405020304" pitchFamily="18" charset="0"/>
                            </a:rPr>
                            <m:t>2</m:t>
                          </m:r>
                        </m:sub>
                        <m:sup>
                          <m:r>
                            <a:rPr lang="en-US" altLang="zh-CN" sz="1600" kern="100">
                              <a:latin typeface="Cambria Math" panose="02040503050406030204" pitchFamily="18" charset="0"/>
                              <a:cs typeface="Times New Roman" panose="02020603050405020304" pitchFamily="18" charset="0"/>
                            </a:rPr>
                            <m:t>∗</m:t>
                          </m:r>
                        </m:sup>
                      </m:sSubSup>
                      <m:sSup>
                        <m:sSupPr>
                          <m:ctrlPr>
                            <a:rPr lang="zh-CN" altLang="zh-CN" sz="1600" i="1" kern="100">
                              <a:latin typeface="Cambria Math" panose="02040503050406030204" pitchFamily="18" charset="0"/>
                              <a:cs typeface="Times New Roman" panose="02020603050405020304" pitchFamily="18" charset="0"/>
                            </a:rPr>
                          </m:ctrlPr>
                        </m:sSupPr>
                        <m:e>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𝑅</m:t>
                              </m:r>
                            </m:e>
                            <m:sub>
                              <m:r>
                                <a:rPr lang="en-US" altLang="zh-CN" sz="1600" kern="100">
                                  <a:latin typeface="Cambria Math" panose="02040503050406030204" pitchFamily="18" charset="0"/>
                                  <a:cs typeface="Times New Roman" panose="02020603050405020304" pitchFamily="18" charset="0"/>
                                </a:rPr>
                                <m:t>1</m:t>
                              </m:r>
                            </m:sub>
                            <m:sup>
                              <m:r>
                                <a:rPr lang="en-US" altLang="zh-CN" sz="1600" kern="100">
                                  <a:latin typeface="Cambria Math" panose="02040503050406030204" pitchFamily="18" charset="0"/>
                                  <a:cs typeface="Times New Roman" panose="02020603050405020304" pitchFamily="18" charset="0"/>
                                </a:rPr>
                                <m:t>∗</m:t>
                              </m:r>
                            </m:sup>
                          </m:sSubSup>
                        </m:e>
                        <m:sup>
                          <m:r>
                            <a:rPr lang="en-US" altLang="zh-CN" sz="1600" kern="100">
                              <a:latin typeface="Cambria Math" panose="02040503050406030204" pitchFamily="18" charset="0"/>
                              <a:cs typeface="Times New Roman" panose="02020603050405020304" pitchFamily="18" charset="0"/>
                            </a:rPr>
                            <m:t>−1</m:t>
                          </m:r>
                        </m:sup>
                      </m:sSup>
                    </m:oMath>
                  </m:oMathPara>
                </a14:m>
                <a:endParaRPr lang="zh-CN"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p>
                        <m:sSupPr>
                          <m:ctrlPr>
                            <a:rPr lang="zh-CN" altLang="zh-CN" sz="1600" i="1" kern="100">
                              <a:latin typeface="Cambria Math" panose="02040503050406030204" pitchFamily="18" charset="0"/>
                              <a:cs typeface="Times New Roman" panose="02020603050405020304" pitchFamily="18" charset="0"/>
                            </a:rPr>
                          </m:ctrlPr>
                        </m:sSupPr>
                        <m:e>
                          <m:r>
                            <a:rPr lang="en-US" altLang="zh-CN" sz="1600" i="1" kern="100">
                              <a:latin typeface="Cambria Math" panose="02040503050406030204" pitchFamily="18" charset="0"/>
                              <a:cs typeface="Times New Roman" panose="02020603050405020304" pitchFamily="18" charset="0"/>
                            </a:rPr>
                            <m:t>𝑇</m:t>
                          </m:r>
                        </m:e>
                        <m:sup>
                          <m:r>
                            <a:rPr lang="en-US" altLang="zh-CN" sz="1600" i="1" kern="100">
                              <a:latin typeface="Cambria Math" panose="02040503050406030204" pitchFamily="18" charset="0"/>
                              <a:cs typeface="Times New Roman" panose="02020603050405020304" pitchFamily="18" charset="0"/>
                            </a:rPr>
                            <m:t>∗</m:t>
                          </m:r>
                        </m:sup>
                      </m:sSup>
                      <m:r>
                        <a:rPr lang="en-US" altLang="zh-CN" sz="1600" kern="100">
                          <a:latin typeface="Cambria Math" panose="02040503050406030204" pitchFamily="18" charset="0"/>
                          <a:cs typeface="Times New Roman" panose="02020603050405020304" pitchFamily="18" charset="0"/>
                        </a:rPr>
                        <m:t>=</m:t>
                      </m:r>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𝑇</m:t>
                          </m:r>
                        </m:e>
                        <m:sub>
                          <m:r>
                            <a:rPr lang="en-US" altLang="zh-CN" sz="1600" kern="100">
                              <a:latin typeface="Cambria Math" panose="02040503050406030204" pitchFamily="18" charset="0"/>
                              <a:cs typeface="Times New Roman" panose="02020603050405020304" pitchFamily="18" charset="0"/>
                            </a:rPr>
                            <m:t>2</m:t>
                          </m:r>
                        </m:sub>
                        <m:sup>
                          <m:r>
                            <a:rPr lang="en-US" altLang="zh-CN" sz="1600" kern="100">
                              <a:latin typeface="Cambria Math" panose="02040503050406030204" pitchFamily="18" charset="0"/>
                              <a:cs typeface="Times New Roman" panose="02020603050405020304" pitchFamily="18" charset="0"/>
                            </a:rPr>
                            <m:t>∗</m:t>
                          </m:r>
                        </m:sup>
                      </m:sSubSup>
                      <m:r>
                        <a:rPr lang="en-US" altLang="zh-CN" sz="1600" kern="100">
                          <a:latin typeface="Cambria Math" panose="02040503050406030204" pitchFamily="18" charset="0"/>
                          <a:cs typeface="Times New Roman" panose="02020603050405020304" pitchFamily="18" charset="0"/>
                        </a:rPr>
                        <m:t>−</m:t>
                      </m:r>
                      <m:sSup>
                        <m:sSupPr>
                          <m:ctrlPr>
                            <a:rPr lang="zh-CN" altLang="zh-CN" sz="1600" i="1" kern="100">
                              <a:latin typeface="Cambria Math" panose="02040503050406030204" pitchFamily="18" charset="0"/>
                              <a:cs typeface="Times New Roman" panose="02020603050405020304" pitchFamily="18" charset="0"/>
                            </a:rPr>
                          </m:ctrlPr>
                        </m:sSupPr>
                        <m:e>
                          <m:r>
                            <a:rPr lang="en-US" altLang="zh-CN" sz="1600" kern="100">
                              <a:latin typeface="Cambria Math" panose="02040503050406030204" pitchFamily="18" charset="0"/>
                              <a:cs typeface="Times New Roman" panose="02020603050405020304" pitchFamily="18" charset="0"/>
                            </a:rPr>
                            <m:t>𝑅</m:t>
                          </m:r>
                        </m:e>
                        <m:sup>
                          <m:r>
                            <a:rPr lang="en-US" altLang="zh-CN" sz="1600" kern="100">
                              <a:latin typeface="Cambria Math" panose="02040503050406030204" pitchFamily="18" charset="0"/>
                              <a:cs typeface="Times New Roman" panose="02020603050405020304" pitchFamily="18" charset="0"/>
                            </a:rPr>
                            <m:t>∗</m:t>
                          </m:r>
                        </m:sup>
                      </m:sSup>
                      <m:sSubSup>
                        <m:sSubSupPr>
                          <m:ctrlPr>
                            <a:rPr lang="zh-CN" altLang="zh-CN" sz="1600" i="1" kern="100">
                              <a:latin typeface="Cambria Math" panose="02040503050406030204" pitchFamily="18" charset="0"/>
                              <a:cs typeface="Times New Roman" panose="02020603050405020304" pitchFamily="18" charset="0"/>
                            </a:rPr>
                          </m:ctrlPr>
                        </m:sSubSupPr>
                        <m:e>
                          <m:r>
                            <a:rPr lang="en-US" altLang="zh-CN" sz="1600" kern="100">
                              <a:latin typeface="Cambria Math" panose="02040503050406030204" pitchFamily="18" charset="0"/>
                              <a:cs typeface="Times New Roman" panose="02020603050405020304" pitchFamily="18" charset="0"/>
                            </a:rPr>
                            <m:t>𝑇</m:t>
                          </m:r>
                        </m:e>
                        <m:sub>
                          <m:r>
                            <a:rPr lang="en-US" altLang="zh-CN" sz="1600" kern="100">
                              <a:latin typeface="Cambria Math" panose="02040503050406030204" pitchFamily="18" charset="0"/>
                              <a:cs typeface="Times New Roman" panose="02020603050405020304" pitchFamily="18" charset="0"/>
                            </a:rPr>
                            <m:t>1</m:t>
                          </m:r>
                        </m:sub>
                        <m:sup>
                          <m:r>
                            <a:rPr lang="en-US" altLang="zh-CN" sz="1600" kern="100">
                              <a:latin typeface="Cambria Math" panose="02040503050406030204" pitchFamily="18" charset="0"/>
                              <a:cs typeface="Times New Roman" panose="02020603050405020304" pitchFamily="18" charset="0"/>
                            </a:rPr>
                            <m:t>∗</m:t>
                          </m:r>
                        </m:sup>
                      </m:sSubSup>
                    </m:oMath>
                  </m:oMathPara>
                </a14:m>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双目立体视觉系统的两个相机之间的外参可通过上述公式表示。</a:t>
                </a:r>
                <a:endParaRPr lang="zh-CN" altLang="zh-CN" sz="1600" kern="100" dirty="0">
                  <a:latin typeface="Calibri" panose="020F0502020204030204" pitchFamily="34" charset="0"/>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23660" y="2204864"/>
                <a:ext cx="8352797" cy="2695803"/>
              </a:xfrm>
              <a:prstGeom prst="rect">
                <a:avLst/>
              </a:prstGeom>
              <a:blipFill>
                <a:blip r:embed="rId2"/>
                <a:stretch>
                  <a:fillRect l="-365" r="-438" b="-158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35371288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p:sp>
        <p:nvSpPr>
          <p:cNvPr id="4" name="矩形 3">
            <a:extLst>
              <a:ext uri="{FF2B5EF4-FFF2-40B4-BE49-F238E27FC236}">
                <a16:creationId xmlns:a16="http://schemas.microsoft.com/office/drawing/2014/main" id="{A318A37A-E235-45C1-970B-6E2AE816164E}"/>
              </a:ext>
            </a:extLst>
          </p:cNvPr>
          <p:cNvSpPr/>
          <p:nvPr/>
        </p:nvSpPr>
        <p:spPr>
          <a:xfrm>
            <a:off x="323660" y="2204864"/>
            <a:ext cx="8352797" cy="1158138"/>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在实际中，双目相机的模型往往如下图所示，两台相机的光轴不是平行的，同时两台相机间的基线也没有对准，这时必须要对两台相机的坐标系进行相应的平移和旋转才能达到理想的效果。</a:t>
            </a:r>
            <a:endParaRPr lang="zh-CN" altLang="zh-CN" sz="1600" kern="100" dirty="0">
              <a:latin typeface="Calibri" panose="020F0502020204030204" pitchFamily="34" charset="0"/>
              <a:cs typeface="Times New Roman" panose="02020603050405020304" pitchFamily="18" charset="0"/>
            </a:endParaRPr>
          </a:p>
        </p:txBody>
      </p:sp>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pic>
        <p:nvPicPr>
          <p:cNvPr id="6" name="图片 5">
            <a:extLst>
              <a:ext uri="{FF2B5EF4-FFF2-40B4-BE49-F238E27FC236}">
                <a16:creationId xmlns:a16="http://schemas.microsoft.com/office/drawing/2014/main" id="{71562FB4-E895-4451-BAFD-2CF2668C80E9}"/>
              </a:ext>
            </a:extLst>
          </p:cNvPr>
          <p:cNvPicPr/>
          <p:nvPr/>
        </p:nvPicPr>
        <p:blipFill>
          <a:blip r:embed="rId2">
            <a:extLst>
              <a:ext uri="{28A0092B-C50C-407E-A947-70E740481C1C}">
                <a14:useLocalDpi xmlns:a14="http://schemas.microsoft.com/office/drawing/2010/main" val="0"/>
              </a:ext>
            </a:extLst>
          </a:blip>
          <a:srcRect l="31066" t="2672" r="28927" b="48342"/>
          <a:stretch>
            <a:fillRect/>
          </a:stretch>
        </p:blipFill>
        <p:spPr>
          <a:xfrm>
            <a:off x="2696564" y="3212976"/>
            <a:ext cx="3216503" cy="3024063"/>
          </a:xfrm>
          <a:prstGeom prst="rect">
            <a:avLst/>
          </a:prstGeom>
          <a:noFill/>
          <a:ln>
            <a:noFill/>
          </a:ln>
        </p:spPr>
      </p:pic>
    </p:spTree>
    <p:extLst>
      <p:ext uri="{BB962C8B-B14F-4D97-AF65-F5344CB8AC3E}">
        <p14:creationId xmlns:p14="http://schemas.microsoft.com/office/powerpoint/2010/main" val="32250800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A318A37A-E235-45C1-970B-6E2AE816164E}"/>
                  </a:ext>
                </a:extLst>
              </p:cNvPr>
              <p:cNvSpPr/>
              <p:nvPr/>
            </p:nvSpPr>
            <p:spPr>
              <a:xfrm>
                <a:off x="323660" y="2204864"/>
                <a:ext cx="8352797" cy="2677656"/>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能通过旋转矩阵</a:t>
                </a:r>
                <a:r>
                  <a:rPr lang="en-US" altLang="zh-CN" sz="1600" kern="100" dirty="0">
                    <a:latin typeface="Calibri" panose="020F0502020204030204" pitchFamily="34" charset="0"/>
                    <a:cs typeface="Times New Roman" panose="02020603050405020304" pitchFamily="18" charset="0"/>
                  </a:rPr>
                  <a:t>R</a:t>
                </a:r>
                <a:r>
                  <a:rPr lang="zh-CN" altLang="zh-CN" sz="1600" kern="100" dirty="0">
                    <a:latin typeface="Calibri" panose="020F0502020204030204" pitchFamily="34" charset="0"/>
                    <a:cs typeface="Times New Roman" panose="02020603050405020304" pitchFamily="18" charset="0"/>
                  </a:rPr>
                  <a:t>来实现图像平面的旋转。根掘</a:t>
                </a:r>
                <a:r>
                  <a:rPr lang="en-US" altLang="zh-CN" sz="1600" kern="100" dirty="0" err="1">
                    <a:latin typeface="Calibri" panose="020F0502020204030204" pitchFamily="34" charset="0"/>
                    <a:cs typeface="Times New Roman" panose="02020603050405020304" pitchFamily="18" charset="0"/>
                  </a:rPr>
                  <a:t>Bouguet</a:t>
                </a:r>
                <a:r>
                  <a:rPr lang="zh-CN" altLang="zh-CN" sz="1600" kern="100" dirty="0">
                    <a:latin typeface="Calibri" panose="020F0502020204030204" pitchFamily="34" charset="0"/>
                    <a:cs typeface="Times New Roman" panose="02020603050405020304" pitchFamily="18" charset="0"/>
                  </a:rPr>
                  <a:t>算法，将右相机图像平面旋转到左相机图像平面的旋转矩阵应被平分成两部分，左、右相机分别各旋转一半。平移主要通过平移矩阵</a:t>
                </a:r>
                <a:r>
                  <a:rPr lang="en-US" altLang="zh-CN" sz="1600" kern="100" dirty="0">
                    <a:latin typeface="Calibri" panose="020F0502020204030204" pitchFamily="34" charset="0"/>
                    <a:cs typeface="Times New Roman" panose="02020603050405020304" pitchFamily="18" charset="0"/>
                  </a:rPr>
                  <a:t>T</a:t>
                </a:r>
                <a:r>
                  <a:rPr lang="zh-CN" altLang="zh-CN" sz="1600" kern="100" dirty="0">
                    <a:latin typeface="Calibri" panose="020F0502020204030204" pitchFamily="34" charset="0"/>
                    <a:cs typeface="Times New Roman" panose="02020603050405020304" pitchFamily="18" charset="0"/>
                  </a:rPr>
                  <a:t>来实现，它表示将一个图像平面坐标系的原点平移到另一个图像平面坐标系原点的平移向量。以左侧相机图像平面原点为基准，将右侧相机图像原点</a:t>
                </a:r>
                <a14:m>
                  <m:oMath xmlns:m="http://schemas.openxmlformats.org/officeDocument/2006/math">
                    <m:sSub>
                      <m:sSubPr>
                        <m:ctrlPr>
                          <a:rPr lang="zh-CN" altLang="zh-CN" sz="1600" kern="100">
                            <a:latin typeface="Calibri" panose="020F0502020204030204" pitchFamily="34" charset="0"/>
                            <a:cs typeface="Times New Roman" panose="02020603050405020304" pitchFamily="18" charset="0"/>
                          </a:rPr>
                        </m:ctrlPr>
                      </m:sSubPr>
                      <m:e>
                        <m:r>
                          <a:rPr lang="en-US" altLang="zh-CN" sz="1600" kern="100">
                            <a:latin typeface="Calibri" panose="020F0502020204030204" pitchFamily="34" charset="0"/>
                            <a:cs typeface="Times New Roman" panose="02020603050405020304" pitchFamily="18" charset="0"/>
                          </a:rPr>
                          <m:t>𝑃</m:t>
                        </m:r>
                      </m:e>
                      <m:sub>
                        <m:r>
                          <a:rPr lang="en-US" altLang="zh-CN" sz="1600" kern="100">
                            <a:latin typeface="Calibri" panose="020F0502020204030204" pitchFamily="34" charset="0"/>
                            <a:cs typeface="Times New Roman" panose="02020603050405020304" pitchFamily="18" charset="0"/>
                          </a:rPr>
                          <m:t>𝑟</m:t>
                        </m:r>
                      </m:sub>
                    </m:sSub>
                  </m:oMath>
                </a14:m>
                <a:r>
                  <a:rPr lang="zh-CN" altLang="zh-CN" sz="1600" kern="100" dirty="0">
                    <a:latin typeface="Calibri" panose="020F0502020204030204" pitchFamily="34" charset="0"/>
                    <a:cs typeface="Times New Roman" panose="02020603050405020304" pitchFamily="18" charset="0"/>
                  </a:rPr>
                  <a:t>平移到左侧图像原点</a:t>
                </a:r>
                <a14:m>
                  <m:oMath xmlns:m="http://schemas.openxmlformats.org/officeDocument/2006/math">
                    <m:sSub>
                      <m:sSubPr>
                        <m:ctrlPr>
                          <a:rPr lang="zh-CN" altLang="zh-CN" sz="1600" kern="100">
                            <a:latin typeface="Calibri" panose="020F0502020204030204" pitchFamily="34" charset="0"/>
                            <a:cs typeface="Times New Roman" panose="02020603050405020304" pitchFamily="18" charset="0"/>
                          </a:rPr>
                        </m:ctrlPr>
                      </m:sSubPr>
                      <m:e>
                        <m:r>
                          <a:rPr lang="en-US" altLang="zh-CN" sz="1600" kern="100">
                            <a:latin typeface="Calibri" panose="020F0502020204030204" pitchFamily="34" charset="0"/>
                            <a:cs typeface="Times New Roman" panose="02020603050405020304" pitchFamily="18" charset="0"/>
                          </a:rPr>
                          <m:t>𝑃</m:t>
                        </m:r>
                      </m:e>
                      <m:sub>
                        <m:r>
                          <a:rPr lang="en-US" altLang="zh-CN" sz="1600" kern="100">
                            <a:latin typeface="Calibri" panose="020F0502020204030204" pitchFamily="34" charset="0"/>
                            <a:cs typeface="Times New Roman" panose="02020603050405020304" pitchFamily="18" charset="0"/>
                          </a:rPr>
                          <m:t>𝑙</m:t>
                        </m:r>
                      </m:sub>
                    </m:sSub>
                  </m:oMath>
                </a14:m>
                <a:r>
                  <a:rPr lang="zh-CN" altLang="zh-CN" sz="1600" kern="100" dirty="0">
                    <a:latin typeface="Calibri" panose="020F0502020204030204" pitchFamily="34" charset="0"/>
                    <a:cs typeface="Times New Roman" panose="02020603050405020304" pitchFamily="18" charset="0"/>
                  </a:rPr>
                  <a:t>上，则平移向量</a:t>
                </a:r>
                <a14:m>
                  <m:oMath xmlns:m="http://schemas.openxmlformats.org/officeDocument/2006/math">
                    <m:r>
                      <a:rPr lang="en-US" altLang="zh-CN" sz="1600" kern="100">
                        <a:latin typeface="Calibri" panose="020F0502020204030204" pitchFamily="34" charset="0"/>
                        <a:cs typeface="Times New Roman" panose="02020603050405020304" pitchFamily="18" charset="0"/>
                      </a:rPr>
                      <m:t>𝑇</m:t>
                    </m:r>
                    <m:r>
                      <a:rPr lang="en-US" altLang="zh-CN" sz="1600" kern="100">
                        <a:latin typeface="Calibri" panose="020F0502020204030204" pitchFamily="34" charset="0"/>
                        <a:cs typeface="Times New Roman" panose="02020603050405020304" pitchFamily="18" charset="0"/>
                      </a:rPr>
                      <m:t>=</m:t>
                    </m:r>
                    <m:sSub>
                      <m:sSubPr>
                        <m:ctrlPr>
                          <a:rPr lang="zh-CN" altLang="zh-CN" sz="1600" kern="100">
                            <a:latin typeface="Calibri" panose="020F0502020204030204" pitchFamily="34" charset="0"/>
                            <a:cs typeface="Times New Roman" panose="02020603050405020304" pitchFamily="18" charset="0"/>
                          </a:rPr>
                        </m:ctrlPr>
                      </m:sSubPr>
                      <m:e>
                        <m:r>
                          <a:rPr lang="en-US" altLang="zh-CN" sz="1600" kern="100">
                            <a:latin typeface="Calibri" panose="020F0502020204030204" pitchFamily="34" charset="0"/>
                            <a:cs typeface="Times New Roman" panose="02020603050405020304" pitchFamily="18" charset="0"/>
                          </a:rPr>
                          <m:t>𝑃</m:t>
                        </m:r>
                      </m:e>
                      <m:sub>
                        <m:r>
                          <a:rPr lang="en-US" altLang="zh-CN" sz="1600" kern="100">
                            <a:latin typeface="Calibri" panose="020F0502020204030204" pitchFamily="34" charset="0"/>
                            <a:cs typeface="Times New Roman" panose="02020603050405020304" pitchFamily="18" charset="0"/>
                          </a:rPr>
                          <m:t>𝑙</m:t>
                        </m:r>
                      </m:sub>
                    </m:sSub>
                    <m:r>
                      <a:rPr lang="en-US" altLang="zh-CN" sz="1600" kern="100">
                        <a:latin typeface="Calibri" panose="020F0502020204030204" pitchFamily="34" charset="0"/>
                        <a:cs typeface="Times New Roman" panose="02020603050405020304" pitchFamily="18" charset="0"/>
                      </a:rPr>
                      <m:t>−</m:t>
                    </m:r>
                    <m:sSub>
                      <m:sSubPr>
                        <m:ctrlPr>
                          <a:rPr lang="zh-CN" altLang="zh-CN" sz="1600" kern="100">
                            <a:latin typeface="Calibri" panose="020F0502020204030204" pitchFamily="34" charset="0"/>
                            <a:cs typeface="Times New Roman" panose="02020603050405020304" pitchFamily="18" charset="0"/>
                          </a:rPr>
                        </m:ctrlPr>
                      </m:sSubPr>
                      <m:e>
                        <m:r>
                          <a:rPr lang="en-US" altLang="zh-CN" sz="1600" kern="100">
                            <a:latin typeface="Calibri" panose="020F0502020204030204" pitchFamily="34" charset="0"/>
                            <a:cs typeface="Times New Roman" panose="02020603050405020304" pitchFamily="18" charset="0"/>
                          </a:rPr>
                          <m:t>𝑃</m:t>
                        </m:r>
                      </m:e>
                      <m:sub>
                        <m:r>
                          <a:rPr lang="en-US" altLang="zh-CN" sz="1600" kern="100">
                            <a:latin typeface="Calibri" panose="020F0502020204030204" pitchFamily="34" charset="0"/>
                            <a:cs typeface="Times New Roman" panose="02020603050405020304" pitchFamily="18" charset="0"/>
                          </a:rPr>
                          <m:t>𝑟</m:t>
                        </m:r>
                      </m:sub>
                    </m:sSub>
                  </m:oMath>
                </a14:m>
                <a:r>
                  <a:rPr lang="zh-CN" altLang="zh-CN" sz="1600" kern="100" dirty="0">
                    <a:latin typeface="Calibri" panose="020F0502020204030204" pitchFamily="34" charset="0"/>
                    <a:cs typeface="Times New Roman" panose="02020603050405020304" pitchFamily="18" charset="0"/>
                  </a:rPr>
                  <a:t>。这样，两图像平面可按下式进行平移和旋转，就能使两相机平面的光轴互相平行，同时也能保证两相机间的行对准。</a:t>
                </a: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altLang="zh-CN" sz="1600" kern="100">
                              <a:latin typeface="Calibri" panose="020F0502020204030204" pitchFamily="34" charset="0"/>
                              <a:cs typeface="Times New Roman" panose="02020603050405020304" pitchFamily="18" charset="0"/>
                            </a:rPr>
                          </m:ctrlPr>
                        </m:sSubPr>
                        <m:e>
                          <m:r>
                            <a:rPr lang="en-US" altLang="zh-CN" sz="1600" kern="100">
                              <a:latin typeface="Calibri" panose="020F0502020204030204" pitchFamily="34" charset="0"/>
                              <a:cs typeface="Times New Roman" panose="02020603050405020304" pitchFamily="18" charset="0"/>
                            </a:rPr>
                            <m:t>𝑃</m:t>
                          </m:r>
                        </m:e>
                        <m:sub>
                          <m:r>
                            <a:rPr lang="en-US" altLang="zh-CN" sz="1600" kern="100">
                              <a:latin typeface="Calibri" panose="020F0502020204030204" pitchFamily="34" charset="0"/>
                              <a:cs typeface="Times New Roman" panose="02020603050405020304" pitchFamily="18" charset="0"/>
                            </a:rPr>
                            <m:t>𝑐𝑜𝑟𝑟𝑒𝑐𝑡𝑒𝑑</m:t>
                          </m:r>
                        </m:sub>
                      </m:sSub>
                      <m:r>
                        <a:rPr lang="en-US" altLang="zh-CN" sz="1600" kern="100">
                          <a:latin typeface="Calibri" panose="020F0502020204030204" pitchFamily="34" charset="0"/>
                          <a:cs typeface="Times New Roman" panose="02020603050405020304" pitchFamily="18" charset="0"/>
                        </a:rPr>
                        <m:t>=</m:t>
                      </m:r>
                      <m:sSup>
                        <m:sSupPr>
                          <m:ctrlPr>
                            <a:rPr lang="zh-CN" altLang="zh-CN" sz="1600" kern="100">
                              <a:latin typeface="Calibri" panose="020F0502020204030204" pitchFamily="34" charset="0"/>
                              <a:cs typeface="Times New Roman" panose="02020603050405020304" pitchFamily="18" charset="0"/>
                            </a:rPr>
                          </m:ctrlPr>
                        </m:sSupPr>
                        <m:e>
                          <m:r>
                            <a:rPr lang="en-US" altLang="zh-CN" sz="1600" kern="100">
                              <a:latin typeface="Calibri" panose="020F0502020204030204" pitchFamily="34" charset="0"/>
                              <a:cs typeface="Times New Roman" panose="02020603050405020304" pitchFamily="18" charset="0"/>
                            </a:rPr>
                            <m:t>𝑅</m:t>
                          </m:r>
                        </m:e>
                        <m:sup>
                          <m:r>
                            <a:rPr lang="en-US" altLang="zh-CN" sz="1600" kern="100">
                              <a:latin typeface="Calibri" panose="020F0502020204030204" pitchFamily="34" charset="0"/>
                              <a:cs typeface="Times New Roman" panose="02020603050405020304" pitchFamily="18" charset="0"/>
                            </a:rPr>
                            <m:t>∗</m:t>
                          </m:r>
                        </m:sup>
                      </m:sSup>
                      <m:r>
                        <a:rPr lang="en-US" altLang="zh-CN" sz="1600" kern="100">
                          <a:latin typeface="Calibri" panose="020F0502020204030204" pitchFamily="34" charset="0"/>
                          <a:cs typeface="Times New Roman" panose="02020603050405020304" pitchFamily="18" charset="0"/>
                        </a:rPr>
                        <m:t>(</m:t>
                      </m:r>
                      <m:r>
                        <a:rPr lang="en-US" altLang="zh-CN" sz="1600" kern="100">
                          <a:latin typeface="Calibri" panose="020F0502020204030204" pitchFamily="34" charset="0"/>
                          <a:cs typeface="Times New Roman" panose="02020603050405020304" pitchFamily="18" charset="0"/>
                        </a:rPr>
                        <m:t>𝑃</m:t>
                      </m:r>
                      <m:r>
                        <a:rPr lang="en-US" altLang="zh-CN" sz="1600" kern="100">
                          <a:latin typeface="Calibri" panose="020F0502020204030204" pitchFamily="34" charset="0"/>
                          <a:cs typeface="Times New Roman" panose="02020603050405020304" pitchFamily="18" charset="0"/>
                        </a:rPr>
                        <m:t>−</m:t>
                      </m:r>
                      <m:sSup>
                        <m:sSupPr>
                          <m:ctrlPr>
                            <a:rPr lang="zh-CN" altLang="zh-CN" sz="1600" kern="100">
                              <a:latin typeface="Calibri" panose="020F0502020204030204" pitchFamily="34" charset="0"/>
                              <a:cs typeface="Times New Roman" panose="02020603050405020304" pitchFamily="18" charset="0"/>
                            </a:rPr>
                          </m:ctrlPr>
                        </m:sSupPr>
                        <m:e>
                          <m:r>
                            <a:rPr lang="en-US" altLang="zh-CN" sz="1600" kern="100">
                              <a:latin typeface="Calibri" panose="020F0502020204030204" pitchFamily="34" charset="0"/>
                              <a:cs typeface="Times New Roman" panose="02020603050405020304" pitchFamily="18" charset="0"/>
                            </a:rPr>
                            <m:t>𝑇</m:t>
                          </m:r>
                        </m:e>
                        <m:sup>
                          <m:r>
                            <a:rPr lang="en-US" altLang="zh-CN" sz="1600" kern="100">
                              <a:latin typeface="Calibri" panose="020F0502020204030204" pitchFamily="34" charset="0"/>
                              <a:cs typeface="Times New Roman" panose="02020603050405020304" pitchFamily="18" charset="0"/>
                            </a:rPr>
                            <m:t>∗</m:t>
                          </m:r>
                        </m:sup>
                      </m:sSup>
                      <m:r>
                        <a:rPr lang="en-US" altLang="zh-CN" sz="1600" kern="100">
                          <a:latin typeface="Calibri" panose="020F0502020204030204" pitchFamily="34" charset="0"/>
                          <a:cs typeface="Times New Roman" panose="02020603050405020304" pitchFamily="18" charset="0"/>
                        </a:rPr>
                        <m:t>)</m:t>
                      </m:r>
                    </m:oMath>
                  </m:oMathPara>
                </a14:m>
                <a:endParaRPr lang="zh-CN" altLang="zh-CN" sz="1600" kern="100" dirty="0">
                  <a:latin typeface="Calibri" panose="020F0502020204030204" pitchFamily="34" charset="0"/>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23660" y="2204864"/>
                <a:ext cx="8352797" cy="2677656"/>
              </a:xfrm>
              <a:prstGeom prst="rect">
                <a:avLst/>
              </a:prstGeom>
              <a:blipFill>
                <a:blip r:embed="rId2"/>
                <a:stretch>
                  <a:fillRect l="-365" r="-43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231742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A318A37A-E235-45C1-970B-6E2AE816164E}"/>
                  </a:ext>
                </a:extLst>
              </p:cNvPr>
              <p:cNvSpPr/>
              <p:nvPr/>
            </p:nvSpPr>
            <p:spPr>
              <a:xfrm>
                <a:off x="323660" y="2204864"/>
                <a:ext cx="8352797" cy="2680606"/>
              </a:xfrm>
              <a:prstGeom prst="rect">
                <a:avLst/>
              </a:prstGeom>
            </p:spPr>
            <p:txBody>
              <a:bodyPr wrap="square">
                <a:spAutoFit/>
              </a:bodyPr>
              <a:lstStyle/>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设空间中有</a:t>
                </a:r>
                <a:r>
                  <a:rPr lang="en-US" altLang="zh-CN" sz="1600" kern="100" dirty="0">
                    <a:latin typeface="Calibri" panose="020F0502020204030204" pitchFamily="34" charset="0"/>
                    <a:cs typeface="Times New Roman" panose="02020603050405020304" pitchFamily="18" charset="0"/>
                  </a:rPr>
                  <a:t>3D</a:t>
                </a:r>
                <a:r>
                  <a:rPr lang="zh-CN" altLang="en-US" sz="1600" kern="100" dirty="0">
                    <a:latin typeface="Calibri" panose="020F0502020204030204" pitchFamily="34" charset="0"/>
                    <a:cs typeface="Times New Roman" panose="02020603050405020304" pitchFamily="18" charset="0"/>
                  </a:rPr>
                  <a:t>点</a:t>
                </a:r>
                <a14:m>
                  <m:oMath xmlns:m="http://schemas.openxmlformats.org/officeDocument/2006/math">
                    <m:r>
                      <a:rPr lang="en-US" altLang="zh-CN" sz="1600" kern="100" dirty="0">
                        <a:latin typeface="Calibri" panose="020F0502020204030204" pitchFamily="34" charset="0"/>
                        <a:cs typeface="Times New Roman" panose="02020603050405020304" pitchFamily="18" charset="0"/>
                      </a:rPr>
                      <m:t>𝑝</m:t>
                    </m:r>
                  </m:oMath>
                </a14:m>
                <a:r>
                  <a:rPr lang="zh-CN" altLang="en-US" sz="1600" kern="100" dirty="0">
                    <a:latin typeface="Calibri" panose="020F0502020204030204" pitchFamily="34" charset="0"/>
                    <a:cs typeface="Times New Roman" panose="02020603050405020304" pitchFamily="18" charset="0"/>
                  </a:rPr>
                  <a:t>，左相机的光心与点</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𝑝</m:t>
                    </m:r>
                  </m:oMath>
                </a14:m>
                <a:r>
                  <a:rPr lang="zh-CN" altLang="en-US" sz="1600" kern="100" dirty="0">
                    <a:latin typeface="Calibri" panose="020F0502020204030204" pitchFamily="34" charset="0"/>
                    <a:cs typeface="Times New Roman" panose="02020603050405020304" pitchFamily="18" charset="0"/>
                  </a:rPr>
                  <a:t>的射线用</a:t>
                </a:r>
                <a14:m>
                  <m:oMath xmlns:m="http://schemas.openxmlformats.org/officeDocument/2006/math">
                    <m:sSub>
                      <m:sSubPr>
                        <m:ctrlPr>
                          <a:rPr lang="en-US" altLang="zh-CN" sz="1600" b="0" i="1" kern="100" dirty="0" smtClean="0">
                            <a:latin typeface="Cambria Math" panose="02040503050406030204" pitchFamily="18" charset="0"/>
                            <a:cs typeface="Times New Roman" panose="02020603050405020304" pitchFamily="18" charset="0"/>
                          </a:rPr>
                        </m:ctrlPr>
                      </m:sSubPr>
                      <m:e>
                        <m:acc>
                          <m:accPr>
                            <m:chr m:val="̂"/>
                            <m:ctrlPr>
                              <a:rPr lang="en-US" altLang="zh-CN" sz="1600" b="0" i="1" kern="100" smtClean="0">
                                <a:latin typeface="Cambria Math" panose="02040503050406030204" pitchFamily="18" charset="0"/>
                                <a:cs typeface="Times New Roman" panose="02020603050405020304" pitchFamily="18" charset="0"/>
                              </a:rPr>
                            </m:ctrlPr>
                          </m:accPr>
                          <m:e>
                            <m:r>
                              <a:rPr lang="en-US" altLang="zh-CN" sz="1600" b="0" i="1" kern="100" smtClean="0">
                                <a:latin typeface="Cambria Math" panose="02040503050406030204" pitchFamily="18" charset="0"/>
                                <a:cs typeface="Times New Roman" panose="02020603050405020304" pitchFamily="18" charset="0"/>
                              </a:rPr>
                              <m:t>𝑥</m:t>
                            </m:r>
                          </m:e>
                        </m:acc>
                      </m:e>
                      <m:sub>
                        <m:r>
                          <a:rPr lang="en-US" altLang="zh-CN" sz="1600" b="0" i="1" kern="100" dirty="0" smtClean="0">
                            <a:latin typeface="Cambria Math" panose="02040503050406030204" pitchFamily="18" charset="0"/>
                            <a:cs typeface="Times New Roman" panose="02020603050405020304" pitchFamily="18" charset="0"/>
                          </a:rPr>
                          <m:t>0</m:t>
                        </m:r>
                      </m:sub>
                    </m:sSub>
                  </m:oMath>
                </a14:m>
                <a:r>
                  <a:rPr lang="zh-CN" altLang="en-US" sz="1600" kern="100" dirty="0">
                    <a:latin typeface="Calibri" panose="020F0502020204030204" pitchFamily="34" charset="0"/>
                    <a:cs typeface="Times New Roman" panose="02020603050405020304" pitchFamily="18" charset="0"/>
                  </a:rPr>
                  <a:t>表示，则点</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𝑝</m:t>
                    </m:r>
                  </m:oMath>
                </a14:m>
                <a:r>
                  <a:rPr lang="zh-CN" altLang="en-US" sz="1600" kern="100" dirty="0">
                    <a:latin typeface="Calibri" panose="020F0502020204030204" pitchFamily="34" charset="0"/>
                    <a:cs typeface="Times New Roman" panose="02020603050405020304" pitchFamily="18" charset="0"/>
                  </a:rPr>
                  <a:t>在左图像中的观测位置为</a:t>
                </a: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𝑝</m:t>
                        </m:r>
                      </m:e>
                      <m:sub>
                        <m:r>
                          <a:rPr lang="en-US" altLang="zh-CN" sz="1600" b="0" i="1" kern="100" dirty="0" smtClean="0">
                            <a:latin typeface="Cambria Math" panose="02040503050406030204" pitchFamily="18" charset="0"/>
                            <a:cs typeface="Times New Roman" panose="02020603050405020304" pitchFamily="18" charset="0"/>
                          </a:rPr>
                          <m:t>0</m:t>
                        </m:r>
                      </m:sub>
                    </m:sSub>
                    <m:r>
                      <a:rPr lang="en-US" altLang="zh-CN" sz="1600" i="1" kern="100" dirty="0" smtClean="0">
                        <a:latin typeface="Cambria Math" panose="02040503050406030204" pitchFamily="18" charset="0"/>
                        <a:cs typeface="Times New Roman" panose="02020603050405020304" pitchFamily="18" charset="0"/>
                      </a:rPr>
                      <m:t>=</m:t>
                    </m:r>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𝑑</m:t>
                        </m:r>
                      </m:e>
                      <m:sub>
                        <m:r>
                          <a:rPr lang="en-US" altLang="zh-CN" sz="1600" i="1" kern="100" dirty="0" smtClean="0">
                            <a:latin typeface="Cambria Math" panose="02040503050406030204" pitchFamily="18" charset="0"/>
                            <a:cs typeface="Times New Roman" panose="02020603050405020304" pitchFamily="18" charset="0"/>
                          </a:rPr>
                          <m:t>0</m:t>
                        </m:r>
                      </m:sub>
                    </m:sSub>
                    <m:sSub>
                      <m:sSubPr>
                        <m:ctrlPr>
                          <a:rPr lang="en-US" altLang="zh-CN" sz="1600" i="1" kern="100" dirty="0" smtClean="0">
                            <a:latin typeface="Cambria Math" panose="02040503050406030204" pitchFamily="18" charset="0"/>
                            <a:cs typeface="Times New Roman" panose="02020603050405020304" pitchFamily="18" charset="0"/>
                          </a:rPr>
                        </m:ctrlPr>
                      </m:sSubPr>
                      <m:e>
                        <m:acc>
                          <m:accPr>
                            <m:chr m:val="̂"/>
                            <m:ctrlPr>
                              <a:rPr lang="en-US" altLang="zh-CN" sz="1600" i="1" kern="100" dirty="0" smtClean="0">
                                <a:latin typeface="Cambria Math" panose="02040503050406030204" pitchFamily="18" charset="0"/>
                                <a:cs typeface="Times New Roman" panose="02020603050405020304" pitchFamily="18" charset="0"/>
                              </a:rPr>
                            </m:ctrlPr>
                          </m:accPr>
                          <m:e>
                            <m:r>
                              <a:rPr lang="en-US" altLang="zh-CN" sz="1600" b="0" i="1" kern="100" dirty="0" smtClean="0">
                                <a:latin typeface="Cambria Math" panose="02040503050406030204" pitchFamily="18" charset="0"/>
                                <a:cs typeface="Times New Roman" panose="02020603050405020304" pitchFamily="18" charset="0"/>
                              </a:rPr>
                              <m:t>𝑥</m:t>
                            </m:r>
                          </m:e>
                        </m:acc>
                      </m:e>
                      <m:sub>
                        <m:r>
                          <a:rPr lang="en-US" altLang="zh-CN" sz="1600" b="0" i="1" kern="100" dirty="0" smtClean="0">
                            <a:latin typeface="Cambria Math" panose="02040503050406030204" pitchFamily="18" charset="0"/>
                            <a:cs typeface="Times New Roman" panose="02020603050405020304" pitchFamily="18" charset="0"/>
                          </a:rPr>
                          <m:t>0</m:t>
                        </m:r>
                      </m:sub>
                    </m:sSub>
                    <m:r>
                      <a:rPr lang="zh-CN" altLang="en-US" sz="1600" i="1" kern="100" dirty="0">
                        <a:latin typeface="Cambria Math" panose="02040503050406030204" pitchFamily="18" charset="0"/>
                        <a:cs typeface="Times New Roman" panose="02020603050405020304" pitchFamily="18" charset="0"/>
                      </a:rPr>
                      <m:t>。</m:t>
                    </m:r>
                  </m:oMath>
                </a14:m>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设左相机与右相机之间的变换关系为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𝑅</m:t>
                    </m:r>
                    <m:r>
                      <a:rPr lang="en-US" altLang="zh-CN" sz="1600" i="1" kern="100" dirty="0" err="1">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𝑡</m:t>
                    </m:r>
                    <m:r>
                      <a:rPr lang="en-US" altLang="zh-CN" sz="1600" i="1" kern="100" dirty="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，则点</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𝑝</m:t>
                    </m:r>
                  </m:oMath>
                </a14:m>
                <a:r>
                  <a:rPr lang="zh-CN" altLang="en-US" sz="1600" kern="100" dirty="0">
                    <a:latin typeface="Calibri" panose="020F0502020204030204" pitchFamily="34" charset="0"/>
                    <a:cs typeface="Times New Roman" panose="02020603050405020304" pitchFamily="18" charset="0"/>
                  </a:rPr>
                  <a:t>在右图像中的坐标为</a:t>
                </a: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𝑑</m:t>
                        </m:r>
                      </m:e>
                      <m:sub>
                        <m:r>
                          <a:rPr lang="en-US" altLang="zh-CN" sz="1600" i="1" kern="100" dirty="0" smtClean="0">
                            <a:latin typeface="Cambria Math" panose="02040503050406030204" pitchFamily="18" charset="0"/>
                            <a:cs typeface="Times New Roman" panose="02020603050405020304" pitchFamily="18" charset="0"/>
                          </a:rPr>
                          <m:t>1</m:t>
                        </m:r>
                      </m:sub>
                    </m:sSub>
                    <m:r>
                      <a:rPr lang="en-US" altLang="zh-CN" sz="1600" i="1" kern="100" dirty="0" smtClean="0">
                        <a:latin typeface="Cambria Math" panose="02040503050406030204" pitchFamily="18" charset="0"/>
                        <a:cs typeface="Times New Roman" panose="02020603050405020304" pitchFamily="18" charset="0"/>
                      </a:rPr>
                      <m:t> </m:t>
                    </m:r>
                    <m:sSub>
                      <m:sSubPr>
                        <m:ctrlPr>
                          <a:rPr lang="en-US" altLang="zh-CN" sz="1600" i="1" kern="100" dirty="0" smtClean="0">
                            <a:latin typeface="Cambria Math" panose="02040503050406030204" pitchFamily="18" charset="0"/>
                            <a:cs typeface="Times New Roman" panose="02020603050405020304" pitchFamily="18" charset="0"/>
                          </a:rPr>
                        </m:ctrlPr>
                      </m:sSubPr>
                      <m:e>
                        <m:acc>
                          <m:accPr>
                            <m:chr m:val="̂"/>
                            <m:ctrlPr>
                              <a:rPr lang="en-US" altLang="zh-CN" sz="1600" i="1" kern="100" dirty="0" smtClean="0">
                                <a:latin typeface="Cambria Math" panose="02040503050406030204" pitchFamily="18" charset="0"/>
                                <a:cs typeface="Times New Roman" panose="02020603050405020304" pitchFamily="18" charset="0"/>
                              </a:rPr>
                            </m:ctrlPr>
                          </m:accPr>
                          <m:e>
                            <m:r>
                              <a:rPr lang="en-US" altLang="zh-CN" sz="1600" i="1" kern="100" dirty="0">
                                <a:latin typeface="Cambria Math" panose="02040503050406030204" pitchFamily="18" charset="0"/>
                                <a:cs typeface="Times New Roman" panose="02020603050405020304" pitchFamily="18" charset="0"/>
                              </a:rPr>
                              <m:t>𝑥</m:t>
                            </m:r>
                          </m:e>
                        </m:acc>
                      </m:e>
                      <m:sub>
                        <m:r>
                          <a:rPr lang="en-US" altLang="zh-CN" sz="1600" i="1" kern="100" dirty="0" smtClean="0">
                            <a:latin typeface="Cambria Math" panose="02040503050406030204" pitchFamily="18" charset="0"/>
                            <a:cs typeface="Times New Roman" panose="02020603050405020304" pitchFamily="18" charset="0"/>
                          </a:rPr>
                          <m:t>1</m:t>
                        </m:r>
                      </m:sub>
                    </m:sSub>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smtClean="0">
                        <a:latin typeface="Cambria Math" panose="02040503050406030204" pitchFamily="18" charset="0"/>
                        <a:cs typeface="Times New Roman" panose="02020603050405020304" pitchFamily="18" charset="0"/>
                      </a:rPr>
                      <m:t>𝑅</m:t>
                    </m:r>
                    <m:sSub>
                      <m:sSubPr>
                        <m:ctrlPr>
                          <a:rPr lang="en-US" altLang="zh-CN" sz="1600" i="1" kern="100" dirty="0" smtClean="0">
                            <a:latin typeface="Cambria Math" panose="02040503050406030204" pitchFamily="18" charset="0"/>
                            <a:cs typeface="Times New Roman" panose="02020603050405020304" pitchFamily="18" charset="0"/>
                          </a:rPr>
                        </m:ctrlPr>
                      </m:sSubPr>
                      <m:e>
                        <m:r>
                          <a:rPr lang="en-US" altLang="zh-CN" sz="1600" i="1" kern="100" dirty="0" smtClean="0">
                            <a:latin typeface="Cambria Math" panose="02040503050406030204" pitchFamily="18" charset="0"/>
                            <a:cs typeface="Times New Roman" panose="02020603050405020304" pitchFamily="18" charset="0"/>
                          </a:rPr>
                          <m:t>𝑝</m:t>
                        </m:r>
                      </m:e>
                      <m:sub>
                        <m:r>
                          <a:rPr lang="en-US" altLang="zh-CN" sz="1600" i="1" kern="100" dirty="0" smtClean="0">
                            <a:latin typeface="Cambria Math" panose="02040503050406030204" pitchFamily="18" charset="0"/>
                            <a:cs typeface="Times New Roman" panose="02020603050405020304" pitchFamily="18" charset="0"/>
                          </a:rPr>
                          <m:t>0</m:t>
                        </m:r>
                      </m:sub>
                    </m:sSub>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smtClean="0">
                        <a:latin typeface="Cambria Math" panose="02040503050406030204" pitchFamily="18" charset="0"/>
                        <a:cs typeface="Times New Roman" panose="02020603050405020304" pitchFamily="18" charset="0"/>
                      </a:rPr>
                      <m:t>𝑡</m:t>
                    </m:r>
                  </m:oMath>
                </a14:m>
                <a:r>
                  <a:rPr lang="zh-CN" altLang="en-US" sz="1600" kern="100" dirty="0">
                    <a:latin typeface="Calibri" panose="020F0502020204030204" pitchFamily="34" charset="0"/>
                    <a:cs typeface="Times New Roman" panose="02020603050405020304" pitchFamily="18" charset="0"/>
                  </a:rPr>
                  <a:t>。经过数学变换，可以得到</a:t>
                </a:r>
                <a14:m>
                  <m:oMath xmlns:m="http://schemas.openxmlformats.org/officeDocument/2006/math">
                    <m:sSub>
                      <m:sSubPr>
                        <m:ctrlPr>
                          <a:rPr lang="en-US" altLang="zh-CN" sz="1600" b="0" i="1" kern="100" dirty="0" smtClean="0">
                            <a:latin typeface="Cambria Math" panose="02040503050406030204" pitchFamily="18" charset="0"/>
                            <a:cs typeface="Times New Roman" panose="02020603050405020304" pitchFamily="18" charset="0"/>
                          </a:rPr>
                        </m:ctrlPr>
                      </m:sSubPr>
                      <m:e>
                        <m:acc>
                          <m:accPr>
                            <m:chr m:val="̂"/>
                            <m:ctrlPr>
                              <a:rPr lang="en-US" altLang="zh-CN" sz="1600" b="0" i="1" kern="100" smtClean="0">
                                <a:latin typeface="Cambria Math" panose="02040503050406030204" pitchFamily="18" charset="0"/>
                                <a:cs typeface="Times New Roman" panose="02020603050405020304" pitchFamily="18" charset="0"/>
                              </a:rPr>
                            </m:ctrlPr>
                          </m:accPr>
                          <m:e>
                            <m:r>
                              <a:rPr lang="en-US" altLang="zh-CN" sz="1600" b="0" i="1" kern="100" smtClean="0">
                                <a:latin typeface="Cambria Math" panose="02040503050406030204" pitchFamily="18" charset="0"/>
                                <a:cs typeface="Times New Roman" panose="02020603050405020304" pitchFamily="18" charset="0"/>
                              </a:rPr>
                              <m:t>𝑥</m:t>
                            </m:r>
                          </m:e>
                        </m:acc>
                      </m:e>
                      <m:sub>
                        <m:r>
                          <a:rPr lang="en-US" altLang="zh-CN" sz="1600" b="0" i="1" kern="100" dirty="0" smtClean="0">
                            <a:latin typeface="Cambria Math" panose="02040503050406030204" pitchFamily="18" charset="0"/>
                            <a:cs typeface="Times New Roman" panose="02020603050405020304" pitchFamily="18" charset="0"/>
                          </a:rPr>
                          <m:t>0</m:t>
                        </m:r>
                      </m:sub>
                    </m:sSub>
                  </m:oMath>
                </a14:m>
                <a:r>
                  <a:rPr lang="zh-CN" altLang="en-US" sz="1600" kern="100" dirty="0">
                    <a:latin typeface="Calibri" panose="020F0502020204030204" pitchFamily="34" charset="0"/>
                    <a:cs typeface="Times New Roman" panose="02020603050405020304" pitchFamily="18" charset="0"/>
                  </a:rPr>
                  <a:t>与</a:t>
                </a:r>
                <a14:m>
                  <m:oMath xmlns:m="http://schemas.openxmlformats.org/officeDocument/2006/math">
                    <m:sSub>
                      <m:sSubPr>
                        <m:ctrlPr>
                          <a:rPr lang="en-US" altLang="zh-CN" sz="1600" i="1" kern="100" dirty="0">
                            <a:latin typeface="Cambria Math" panose="02040503050406030204" pitchFamily="18" charset="0"/>
                            <a:cs typeface="Times New Roman" panose="02020603050405020304" pitchFamily="18" charset="0"/>
                          </a:rPr>
                        </m:ctrlPr>
                      </m:sSubPr>
                      <m:e>
                        <m:acc>
                          <m:accPr>
                            <m:chr m:val="̂"/>
                            <m:ctrlPr>
                              <a:rPr lang="en-US" altLang="zh-CN" sz="1600" i="1" kern="100">
                                <a:latin typeface="Cambria Math" panose="02040503050406030204" pitchFamily="18" charset="0"/>
                                <a:cs typeface="Times New Roman" panose="02020603050405020304" pitchFamily="18" charset="0"/>
                              </a:rPr>
                            </m:ctrlPr>
                          </m:accPr>
                          <m:e>
                            <m:r>
                              <a:rPr lang="en-US" altLang="zh-CN" sz="1600" i="1" kern="100">
                                <a:latin typeface="Cambria Math" panose="02040503050406030204" pitchFamily="18" charset="0"/>
                                <a:cs typeface="Times New Roman" panose="02020603050405020304" pitchFamily="18" charset="0"/>
                              </a:rPr>
                              <m:t>𝑥</m:t>
                            </m:r>
                          </m:e>
                        </m:acc>
                      </m:e>
                      <m:sub>
                        <m:r>
                          <a:rPr lang="en-US" altLang="zh-CN" sz="1600" b="0" i="1" kern="100" smtClean="0">
                            <a:latin typeface="Cambria Math" panose="02040503050406030204" pitchFamily="18" charset="0"/>
                            <a:cs typeface="Times New Roman" panose="02020603050405020304" pitchFamily="18" charset="0"/>
                          </a:rPr>
                          <m:t>1</m:t>
                        </m:r>
                      </m:sub>
                    </m:sSub>
                  </m:oMath>
                </a14:m>
                <a:r>
                  <a:rPr lang="zh-CN" altLang="en-US" sz="1600" kern="100" dirty="0">
                    <a:latin typeface="Calibri" panose="020F0502020204030204" pitchFamily="34" charset="0"/>
                    <a:cs typeface="Times New Roman" panose="02020603050405020304" pitchFamily="18" charset="0"/>
                  </a:rPr>
                  <a:t>之间的约束关系： </a:t>
                </a:r>
              </a:p>
              <a:p>
                <a:pPr indent="266700" algn="ctr">
                  <a:lnSpc>
                    <a:spcPct val="150000"/>
                  </a:lnSpc>
                  <a:spcAft>
                    <a:spcPts val="0"/>
                  </a:spcAft>
                </a:pPr>
                <a:r>
                  <a:rPr lang="zh-CN" altLang="en-US" sz="1600" kern="100" dirty="0">
                    <a:latin typeface="Calibri" panose="020F0502020204030204" pitchFamily="34" charset="0"/>
                    <a:cs typeface="Times New Roman" panose="02020603050405020304" pitchFamily="18" charset="0"/>
                  </a:rPr>
                  <a:t> </a:t>
                </a:r>
                <a14:m>
                  <m:oMath xmlns:m="http://schemas.openxmlformats.org/officeDocument/2006/math">
                    <m:sSub>
                      <m:sSubPr>
                        <m:ctrlPr>
                          <a:rPr lang="en-US" altLang="zh-CN" sz="1600" i="1" kern="100" dirty="0" smtClean="0">
                            <a:latin typeface="Cambria Math" panose="02040503050406030204" pitchFamily="18" charset="0"/>
                            <a:cs typeface="Times New Roman" panose="02020603050405020304" pitchFamily="18" charset="0"/>
                          </a:rPr>
                        </m:ctrlPr>
                      </m:sSubPr>
                      <m:e>
                        <m:acc>
                          <m:accPr>
                            <m:chr m:val="̂"/>
                            <m:ctrlPr>
                              <a:rPr lang="en-US" altLang="zh-CN" sz="1600" i="1" kern="100" dirty="0" smtClean="0">
                                <a:latin typeface="Cambria Math" panose="02040503050406030204" pitchFamily="18" charset="0"/>
                                <a:cs typeface="Times New Roman" panose="02020603050405020304" pitchFamily="18" charset="0"/>
                              </a:rPr>
                            </m:ctrlPr>
                          </m:accPr>
                          <m:e>
                            <m:r>
                              <a:rPr lang="en-US" altLang="zh-CN" sz="1600" b="0" i="1" kern="100" dirty="0" smtClean="0">
                                <a:latin typeface="Cambria Math" panose="02040503050406030204" pitchFamily="18" charset="0"/>
                                <a:cs typeface="Times New Roman" panose="02020603050405020304" pitchFamily="18" charset="0"/>
                              </a:rPr>
                              <m:t>𝑥</m:t>
                            </m:r>
                          </m:e>
                        </m:acc>
                      </m:e>
                      <m:sub>
                        <m:r>
                          <a:rPr lang="en-US" altLang="zh-CN" sz="1600" i="1" kern="100" dirty="0" smtClean="0">
                            <a:latin typeface="Cambria Math" panose="02040503050406030204" pitchFamily="18" charset="0"/>
                            <a:cs typeface="Times New Roman" panose="02020603050405020304" pitchFamily="18" charset="0"/>
                          </a:rPr>
                          <m:t>1</m:t>
                        </m:r>
                      </m:sub>
                    </m:sSub>
                    <m:r>
                      <a:rPr lang="en-US" altLang="zh-CN" sz="1600" i="1" kern="100" dirty="0" smtClean="0">
                        <a:latin typeface="Cambria Math" panose="02040503050406030204" pitchFamily="18" charset="0"/>
                        <a:cs typeface="Times New Roman" panose="02020603050405020304" pitchFamily="18" charset="0"/>
                      </a:rPr>
                      <m:t>𝐸</m:t>
                    </m:r>
                    <m:sSub>
                      <m:sSubPr>
                        <m:ctrlPr>
                          <a:rPr lang="en-US" altLang="zh-CN" sz="1600" i="1" kern="100" dirty="0" smtClean="0">
                            <a:latin typeface="Cambria Math" panose="02040503050406030204" pitchFamily="18" charset="0"/>
                            <a:cs typeface="Times New Roman" panose="02020603050405020304" pitchFamily="18" charset="0"/>
                          </a:rPr>
                        </m:ctrlPr>
                      </m:sSubPr>
                      <m:e>
                        <m:acc>
                          <m:accPr>
                            <m:chr m:val="̂"/>
                            <m:ctrlPr>
                              <a:rPr lang="en-US" altLang="zh-CN" sz="1600" i="1" kern="100" dirty="0" smtClean="0">
                                <a:latin typeface="Cambria Math" panose="02040503050406030204" pitchFamily="18" charset="0"/>
                                <a:cs typeface="Times New Roman" panose="02020603050405020304" pitchFamily="18" charset="0"/>
                              </a:rPr>
                            </m:ctrlPr>
                          </m:accPr>
                          <m:e>
                            <m:r>
                              <a:rPr lang="en-US" altLang="zh-CN" sz="1600" b="0" i="1" kern="100" dirty="0" smtClean="0">
                                <a:latin typeface="Cambria Math" panose="02040503050406030204" pitchFamily="18" charset="0"/>
                                <a:cs typeface="Times New Roman" panose="02020603050405020304" pitchFamily="18" charset="0"/>
                              </a:rPr>
                              <m:t>𝑥</m:t>
                            </m:r>
                          </m:e>
                        </m:acc>
                      </m:e>
                      <m:sub>
                        <m:r>
                          <a:rPr lang="en-US" altLang="zh-CN" sz="1600" i="1" kern="100" dirty="0" smtClean="0">
                            <a:latin typeface="Cambria Math" panose="02040503050406030204" pitchFamily="18" charset="0"/>
                            <a:cs typeface="Times New Roman" panose="02020603050405020304" pitchFamily="18" charset="0"/>
                          </a:rPr>
                          <m:t>0</m:t>
                        </m:r>
                      </m:sub>
                    </m:sSub>
                    <m:r>
                      <a:rPr lang="en-US" altLang="zh-CN" sz="1600" i="1" kern="100" dirty="0" smtClean="0">
                        <a:latin typeface="Cambria Math" panose="02040503050406030204" pitchFamily="18" charset="0"/>
                        <a:cs typeface="Times New Roman" panose="02020603050405020304" pitchFamily="18" charset="0"/>
                      </a:rPr>
                      <m:t>=0</m:t>
                    </m:r>
                  </m:oMath>
                </a14:m>
                <a:endParaRPr lang="en-US" altLang="zh-CN" sz="16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en-US" sz="1600" kern="100" dirty="0">
                    <a:latin typeface="Calibri" panose="020F0502020204030204" pitchFamily="34" charset="0"/>
                    <a:cs typeface="Times New Roman" panose="02020603050405020304" pitchFamily="18" charset="0"/>
                  </a:rPr>
                  <a:t>上式中 ，</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𝐸</m:t>
                    </m:r>
                  </m:oMath>
                </a14:m>
                <a:r>
                  <a:rPr lang="zh-CN" altLang="en-US" sz="1600" kern="100" dirty="0">
                    <a:latin typeface="Calibri" panose="020F0502020204030204" pitchFamily="34" charset="0"/>
                    <a:cs typeface="Times New Roman" panose="02020603050405020304" pitchFamily="18" charset="0"/>
                  </a:rPr>
                  <a:t>称为本质矩阵</a:t>
                </a:r>
                <a:r>
                  <a:rPr lang="en-US" altLang="zh-CN" sz="1600" kern="100" dirty="0">
                    <a:latin typeface="Calibri" panose="020F0502020204030204" pitchFamily="34" charset="0"/>
                    <a:cs typeface="Times New Roman" panose="02020603050405020304" pitchFamily="18" charset="0"/>
                  </a:rPr>
                  <a:t>(Essential Matrix)</a:t>
                </a:r>
                <a:r>
                  <a:rPr lang="zh-CN" altLang="en-US" sz="1600" kern="100" dirty="0">
                    <a:latin typeface="Calibri" panose="020F0502020204030204" pitchFamily="34" charset="0"/>
                    <a:cs typeface="Times New Roman" panose="02020603050405020304" pitchFamily="18" charset="0"/>
                  </a:rPr>
                  <a:t>。可以在左右图像中寻找若干个对应点来求解本质矩阵，通过本质矩阵进一步分解出</a:t>
                </a:r>
                <a14:m>
                  <m:oMath xmlns:m="http://schemas.openxmlformats.org/officeDocument/2006/math">
                    <m:r>
                      <a:rPr lang="en-US" altLang="zh-CN" sz="1600" i="1" kern="100" dirty="0" smtClean="0">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𝑅</m:t>
                    </m:r>
                    <m:r>
                      <a:rPr lang="en-US" altLang="zh-CN" sz="1600" i="1" kern="100" dirty="0" err="1">
                        <a:latin typeface="Cambria Math" panose="02040503050406030204" pitchFamily="18" charset="0"/>
                        <a:cs typeface="Times New Roman" panose="02020603050405020304" pitchFamily="18" charset="0"/>
                      </a:rPr>
                      <m:t>|</m:t>
                    </m:r>
                    <m:r>
                      <a:rPr lang="en-US" altLang="zh-CN" sz="1600" i="1" kern="100" dirty="0" err="1">
                        <a:latin typeface="Cambria Math" panose="02040503050406030204" pitchFamily="18" charset="0"/>
                        <a:cs typeface="Times New Roman" panose="02020603050405020304" pitchFamily="18" charset="0"/>
                      </a:rPr>
                      <m:t>𝑡</m:t>
                    </m:r>
                    <m:r>
                      <a:rPr lang="en-US" altLang="zh-CN" sz="1600" i="1" kern="100" dirty="0">
                        <a:latin typeface="Cambria Math" panose="02040503050406030204" pitchFamily="18" charset="0"/>
                        <a:cs typeface="Times New Roman" panose="02020603050405020304" pitchFamily="18" charset="0"/>
                      </a:rPr>
                      <m:t>]</m:t>
                    </m:r>
                  </m:oMath>
                </a14:m>
                <a:r>
                  <a:rPr lang="zh-CN" altLang="en-US" sz="1600" kern="100" dirty="0">
                    <a:latin typeface="Calibri" panose="020F0502020204030204" pitchFamily="34" charset="0"/>
                    <a:cs typeface="Times New Roman" panose="02020603050405020304" pitchFamily="18" charset="0"/>
                  </a:rPr>
                  <a:t>，这样就实现了双目相机外参的标定。</a:t>
                </a:r>
              </a:p>
            </p:txBody>
          </p:sp>
        </mc:Choice>
        <mc:Fallback>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23660" y="2204864"/>
                <a:ext cx="8352797" cy="2680606"/>
              </a:xfrm>
              <a:prstGeom prst="rect">
                <a:avLst/>
              </a:prstGeom>
              <a:blipFill>
                <a:blip r:embed="rId2"/>
                <a:stretch>
                  <a:fillRect l="-365" r="-43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32665591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br>
              <a:rPr lang="en-US" altLang="zh-CN" dirty="0"/>
            </a:br>
            <a:r>
              <a:rPr lang="en-US" altLang="zh-CN" dirty="0"/>
              <a:t>		——</a:t>
            </a:r>
            <a:r>
              <a:rPr lang="zh-CN" altLang="en-US" dirty="0"/>
              <a:t>相机外参数标定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a:xfrm>
            <a:off x="467543" y="1484784"/>
            <a:ext cx="8352797" cy="720080"/>
          </a:xfrm>
        </p:spPr>
        <p:txBody>
          <a:bodyPr/>
          <a:lstStyle/>
          <a:p>
            <a:r>
              <a:rPr lang="zh-CN" altLang="en-US" dirty="0"/>
              <a:t>双目相机外参的标定</a:t>
            </a:r>
            <a:endParaRPr lang="en-US" altLang="zh-CN" sz="1800" dirty="0"/>
          </a:p>
        </p:txBody>
      </p:sp>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A318A37A-E235-45C1-970B-6E2AE816164E}"/>
                  </a:ext>
                </a:extLst>
              </p:cNvPr>
              <p:cNvSpPr/>
              <p:nvPr/>
            </p:nvSpPr>
            <p:spPr>
              <a:xfrm>
                <a:off x="323660" y="2204864"/>
                <a:ext cx="8352797" cy="2266133"/>
              </a:xfrm>
              <a:prstGeom prst="rect">
                <a:avLst/>
              </a:prstGeom>
            </p:spPr>
            <p:txBody>
              <a:bodyPr wrap="square">
                <a:spAutoFit/>
              </a:bodyPr>
              <a:lstStyle/>
              <a:p>
                <a:pPr indent="266700">
                  <a:lnSpc>
                    <a:spcPct val="150000"/>
                  </a:lnSpc>
                  <a:spcAft>
                    <a:spcPts val="0"/>
                  </a:spcAft>
                </a:pPr>
                <a:r>
                  <a:rPr lang="zh-CN" altLang="zh-CN" sz="1600" kern="100" dirty="0">
                    <a:latin typeface="Calibri" panose="020F0502020204030204" pitchFamily="34" charset="0"/>
                    <a:cs typeface="Times New Roman" panose="02020603050405020304" pitchFamily="18" charset="0"/>
                  </a:rPr>
                  <a:t>双目相机的标定遵循以下的步骤：</a:t>
                </a:r>
                <a:endParaRPr lang="en-US" altLang="zh-CN" sz="1600" kern="100" dirty="0">
                  <a:latin typeface="Calibri" panose="020F0502020204030204" pitchFamily="34" charset="0"/>
                  <a:cs typeface="Times New Roman" panose="02020603050405020304" pitchFamily="18" charset="0"/>
                </a:endParaRPr>
              </a:p>
              <a:p>
                <a:pPr indent="266700">
                  <a:lnSpc>
                    <a:spcPct val="150000"/>
                  </a:lnSpc>
                  <a:spcAft>
                    <a:spcPts val="0"/>
                  </a:spcAft>
                </a:pPr>
                <a:endParaRPr lang="zh-CN" altLang="zh-CN" sz="1600" kern="100" dirty="0">
                  <a:latin typeface="Calibri" panose="020F0502020204030204" pitchFamily="34" charset="0"/>
                  <a:cs typeface="Times New Roman" panose="02020603050405020304" pitchFamily="18" charset="0"/>
                </a:endParaRPr>
              </a:p>
              <a:p>
                <a:pPr indent="266700">
                  <a:lnSpc>
                    <a:spcPct val="150000"/>
                  </a:lnSpc>
                  <a:spcAft>
                    <a:spcPts val="0"/>
                  </a:spcAft>
                </a:pPr>
                <a:r>
                  <a:rPr lang="en-US" altLang="zh-CN" sz="1600" kern="100" dirty="0">
                    <a:latin typeface="Calibri" panose="020F0502020204030204" pitchFamily="34" charset="0"/>
                    <a:cs typeface="Times New Roman" panose="02020603050405020304" pitchFamily="18" charset="0"/>
                  </a:rPr>
                  <a:t>1. </a:t>
                </a:r>
                <a:r>
                  <a:rPr lang="zh-CN" altLang="zh-CN" sz="1600" kern="100" dirty="0">
                    <a:latin typeface="Calibri" panose="020F0502020204030204" pitchFamily="34" charset="0"/>
                    <a:cs typeface="Times New Roman" panose="02020603050405020304" pitchFamily="18" charset="0"/>
                  </a:rPr>
                  <a:t>对原始的左右视图分别进行内参标定，根据内参进行畸变矫正</a:t>
                </a:r>
              </a:p>
              <a:p>
                <a:pPr indent="266700">
                  <a:lnSpc>
                    <a:spcPct val="150000"/>
                  </a:lnSpc>
                  <a:spcAft>
                    <a:spcPts val="0"/>
                  </a:spcAft>
                </a:pPr>
                <a:r>
                  <a:rPr lang="en-US" altLang="zh-CN" sz="1600" kern="100" dirty="0">
                    <a:latin typeface="Calibri" panose="020F0502020204030204" pitchFamily="34" charset="0"/>
                    <a:cs typeface="Times New Roman" panose="02020603050405020304" pitchFamily="18" charset="0"/>
                  </a:rPr>
                  <a:t>2. </a:t>
                </a:r>
                <a:r>
                  <a:rPr lang="zh-CN" altLang="zh-CN" sz="1600" kern="100" dirty="0">
                    <a:latin typeface="Calibri" panose="020F0502020204030204" pitchFamily="34" charset="0"/>
                    <a:cs typeface="Times New Roman" panose="02020603050405020304" pitchFamily="18" charset="0"/>
                  </a:rPr>
                  <a:t>根据对应特征点计算本质矩阵</a:t>
                </a:r>
              </a:p>
              <a:p>
                <a:pPr indent="266700">
                  <a:lnSpc>
                    <a:spcPct val="150000"/>
                  </a:lnSpc>
                  <a:spcAft>
                    <a:spcPts val="0"/>
                  </a:spcAft>
                </a:pPr>
                <a:r>
                  <a:rPr lang="en-US" altLang="zh-CN" sz="1600" kern="100" dirty="0">
                    <a:latin typeface="Calibri" panose="020F0502020204030204" pitchFamily="34" charset="0"/>
                    <a:cs typeface="Times New Roman" panose="02020603050405020304" pitchFamily="18" charset="0"/>
                  </a:rPr>
                  <a:t>3. </a:t>
                </a:r>
                <a:r>
                  <a:rPr lang="zh-CN" altLang="zh-CN" sz="1600" kern="100" dirty="0">
                    <a:latin typeface="Calibri" panose="020F0502020204030204" pitchFamily="34" charset="0"/>
                    <a:cs typeface="Times New Roman" panose="02020603050405020304" pitchFamily="18" charset="0"/>
                  </a:rPr>
                  <a:t>从本质矩阵中恢复出相机外参</a:t>
                </a:r>
                <a14:m>
                  <m:oMath xmlns:m="http://schemas.openxmlformats.org/officeDocument/2006/math">
                    <m:r>
                      <a:rPr lang="en-US" altLang="zh-CN" sz="1600" kern="100"/>
                      <m:t>[</m:t>
                    </m:r>
                    <m:r>
                      <a:rPr lang="en-US" altLang="zh-CN" sz="1600" kern="100"/>
                      <m:t>𝑅</m:t>
                    </m:r>
                    <m:r>
                      <a:rPr lang="en-US" altLang="zh-CN" sz="1600" kern="100"/>
                      <m:t>|</m:t>
                    </m:r>
                    <m:r>
                      <a:rPr lang="en-US" altLang="zh-CN" sz="1600" kern="100"/>
                      <m:t>𝑡</m:t>
                    </m:r>
                    <m:r>
                      <a:rPr lang="en-US" altLang="zh-CN" sz="1600" kern="100"/>
                      <m:t>]</m:t>
                    </m:r>
                  </m:oMath>
                </a14:m>
                <a:endParaRPr lang="zh-CN" altLang="zh-CN" sz="1600" kern="100" dirty="0">
                  <a:latin typeface="Calibri" panose="020F0502020204030204" pitchFamily="34" charset="0"/>
                  <a:cs typeface="Times New Roman" panose="02020603050405020304" pitchFamily="18" charset="0"/>
                </a:endParaRPr>
              </a:p>
              <a:p>
                <a:pPr indent="266700">
                  <a:lnSpc>
                    <a:spcPct val="150000"/>
                  </a:lnSpc>
                  <a:spcAft>
                    <a:spcPts val="0"/>
                  </a:spcAft>
                </a:pPr>
                <a:r>
                  <a:rPr lang="en-US" altLang="zh-CN" sz="1600" kern="100" dirty="0">
                    <a:latin typeface="Calibri" panose="020F0502020204030204" pitchFamily="34" charset="0"/>
                    <a:cs typeface="Times New Roman" panose="02020603050405020304" pitchFamily="18" charset="0"/>
                  </a:rPr>
                  <a:t>4. </a:t>
                </a:r>
                <a:r>
                  <a:rPr lang="zh-CN" altLang="zh-CN" sz="1600" kern="100" dirty="0">
                    <a:latin typeface="Calibri" panose="020F0502020204030204" pitchFamily="34" charset="0"/>
                    <a:cs typeface="Times New Roman" panose="02020603050405020304" pitchFamily="18" charset="0"/>
                  </a:rPr>
                  <a:t>进行图像剪裁。</a:t>
                </a:r>
              </a:p>
            </p:txBody>
          </p:sp>
        </mc:Choice>
        <mc:Fallback>
          <p:sp>
            <p:nvSpPr>
              <p:cNvPr id="4" name="矩形 3">
                <a:extLst>
                  <a:ext uri="{FF2B5EF4-FFF2-40B4-BE49-F238E27FC236}">
                    <a16:creationId xmlns:a16="http://schemas.microsoft.com/office/drawing/2014/main" id="{A318A37A-E235-45C1-970B-6E2AE816164E}"/>
                  </a:ext>
                </a:extLst>
              </p:cNvPr>
              <p:cNvSpPr>
                <a:spLocks noRot="1" noChangeAspect="1" noMove="1" noResize="1" noEditPoints="1" noAdjustHandles="1" noChangeArrowheads="1" noChangeShapeType="1" noTextEdit="1"/>
              </p:cNvSpPr>
              <p:nvPr/>
            </p:nvSpPr>
            <p:spPr>
              <a:xfrm>
                <a:off x="323660" y="2204864"/>
                <a:ext cx="8352797" cy="2266133"/>
              </a:xfrm>
              <a:prstGeom prst="rect">
                <a:avLst/>
              </a:prstGeom>
              <a:blipFill>
                <a:blip r:embed="rId2"/>
                <a:stretch>
                  <a:fillRect b="-296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9AA987E-A7FB-4D1F-B181-CE88231132E6}"/>
              </a:ext>
            </a:extLst>
          </p:cNvPr>
          <p:cNvSpPr txBox="1"/>
          <p:nvPr/>
        </p:nvSpPr>
        <p:spPr>
          <a:xfrm>
            <a:off x="6331226" y="2852530"/>
            <a:ext cx="65" cy="307777"/>
          </a:xfrm>
          <a:prstGeom prst="rect">
            <a:avLst/>
          </a:prstGeom>
          <a:noFill/>
        </p:spPr>
        <p:txBody>
          <a:bodyPr wrap="none" lIns="0" tIns="0" rIns="0" bIns="0" rtlCol="0">
            <a:spAutoFit/>
          </a:bodyPr>
          <a:lstStyle/>
          <a:p>
            <a:endParaRPr lang="zh-CN" altLang="en-US" dirty="0"/>
          </a:p>
        </p:txBody>
      </p:sp>
    </p:spTree>
    <p:extLst>
      <p:ext uri="{BB962C8B-B14F-4D97-AF65-F5344CB8AC3E}">
        <p14:creationId xmlns:p14="http://schemas.microsoft.com/office/powerpoint/2010/main" val="1769239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4" name="Rectangle 3">
            <a:extLst>
              <a:ext uri="{FF2B5EF4-FFF2-40B4-BE49-F238E27FC236}">
                <a16:creationId xmlns:a16="http://schemas.microsoft.com/office/drawing/2014/main" id="{B722FE95-EC20-439E-8909-A431174AA66F}"/>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endParaRPr lang="en-US" altLang="zh-CN" b="1" kern="0" dirty="0"/>
          </a:p>
          <a:p>
            <a:pPr eaLnBrk="1" hangingPunct="1">
              <a:defRPr/>
            </a:pPr>
            <a:endParaRPr lang="en-US" altLang="zh-CN" kern="0" dirty="0"/>
          </a:p>
          <a:p>
            <a:pPr indent="468000" eaLnBrk="1" hangingPunct="1">
              <a:buNone/>
              <a:defRPr/>
            </a:pPr>
            <a:r>
              <a:rPr lang="en-US" altLang="zh-CN" sz="1800" dirty="0"/>
              <a:t>	</a:t>
            </a:r>
            <a:r>
              <a:rPr lang="zh-CN" altLang="en-US" sz="2000" b="1" kern="0" dirty="0"/>
              <a:t>激光雷达作为</a:t>
            </a:r>
            <a:r>
              <a:rPr lang="en-US" altLang="zh-CN" sz="2000" b="1" kern="0" dirty="0"/>
              <a:t>Apollo</a:t>
            </a:r>
            <a:r>
              <a:rPr lang="zh-CN" altLang="en-US" sz="2000" b="1" kern="0" dirty="0"/>
              <a:t>自动驾驶平台的主要传感器之一，在感知、定位方面发挥重要作用。同相机一样，激光雷达在使用之前也需要对其内外参数进行标定。内参标定指的是其内部激光发射器坐标系与雷达自身坐标系的转换关系，在出厂之前已经标定完成，可以直接使用 。自动驾驶系统需要进行的是外参的标定，即激光雷达自身坐标系与车体坐标系的关系。</a:t>
            </a:r>
            <a:r>
              <a:rPr lang="en-US" altLang="zh-CN" sz="2000" b="1" kern="0" dirty="0"/>
              <a:t>  </a:t>
            </a:r>
          </a:p>
        </p:txBody>
      </p:sp>
    </p:spTree>
    <p:extLst>
      <p:ext uri="{BB962C8B-B14F-4D97-AF65-F5344CB8AC3E}">
        <p14:creationId xmlns:p14="http://schemas.microsoft.com/office/powerpoint/2010/main" val="32637904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激光雷达坐标系</a:t>
            </a:r>
            <a:endParaRPr lang="en-US" altLang="zh-CN" kern="0" dirty="0"/>
          </a:p>
          <a:p>
            <a:pPr indent="360000" eaLnBrk="1" hangingPunct="1">
              <a:buNone/>
              <a:defRPr/>
            </a:pPr>
            <a:r>
              <a:rPr lang="en-US" altLang="zh-CN" sz="1800" dirty="0"/>
              <a:t>	</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激光雷达与车体为刚性连接，两者间的相对姿态和位移固定不变。为了建立激光雷达之间以及激光雷达与车辆之间的相对坐标关系，需要对激光雷达的安装进行标定，并使激光雷达数据从激光雷达坐标系统一转换至车体坐标系上。以</a:t>
            </a:r>
            <a:r>
              <a:rPr lang="en-US" altLang="zh-CN" sz="1600" kern="100" dirty="0" err="1">
                <a:latin typeface="Calibri" panose="020F0502020204030204" pitchFamily="34" charset="0"/>
                <a:ea typeface="宋体" panose="02010600030101010101" pitchFamily="2" charset="-122"/>
                <a:cs typeface="Times New Roman" panose="02020603050405020304" pitchFamily="18" charset="0"/>
              </a:rPr>
              <a:t>Velodyne</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 VLP-16</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激光雷达为例，该激光雷达以正上方为</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z</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轴，电缆线接口方向为</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y</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轴的负方向，通过右手法则来确定</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x</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轴方向。下图所示为激光雷达坐标系。</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descr="图片包含 就坐&#10;&#10;描述已自动生成">
            <a:extLst>
              <a:ext uri="{FF2B5EF4-FFF2-40B4-BE49-F238E27FC236}">
                <a16:creationId xmlns:a16="http://schemas.microsoft.com/office/drawing/2014/main" id="{EB4741F7-17AF-42C2-825A-3E0403B99ED4}"/>
              </a:ext>
            </a:extLst>
          </p:cNvPr>
          <p:cNvPicPr/>
          <p:nvPr/>
        </p:nvPicPr>
        <p:blipFill rotWithShape="1">
          <a:blip r:embed="rId2">
            <a:extLst>
              <a:ext uri="{28A0092B-C50C-407E-A947-70E740481C1C}">
                <a14:useLocalDpi xmlns:a14="http://schemas.microsoft.com/office/drawing/2010/main" val="0"/>
              </a:ext>
            </a:extLst>
          </a:blip>
          <a:srcRect l="3684" t="2916" r="1053" b="13169"/>
          <a:stretch/>
        </p:blipFill>
        <p:spPr bwMode="auto">
          <a:xfrm>
            <a:off x="1560878" y="4226857"/>
            <a:ext cx="2736478" cy="1957646"/>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DE4075DC-2EE9-44B4-9064-B0438047769D}"/>
              </a:ext>
            </a:extLst>
          </p:cNvPr>
          <p:cNvPicPr/>
          <p:nvPr/>
        </p:nvPicPr>
        <p:blipFill rotWithShape="1">
          <a:blip r:embed="rId3"/>
          <a:srcRect t="2625" r="5796"/>
          <a:stretch/>
        </p:blipFill>
        <p:spPr bwMode="auto">
          <a:xfrm>
            <a:off x="4846646" y="4031426"/>
            <a:ext cx="2251996" cy="21530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46697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78687"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激光雷达坐标系与车体坐标系</a:t>
            </a:r>
            <a:endParaRPr lang="en-US" altLang="zh-CN" b="1" kern="0" dirty="0"/>
          </a:p>
        </p:txBody>
      </p:sp>
      <p:pic>
        <p:nvPicPr>
          <p:cNvPr id="8" name="图片 7">
            <a:extLst>
              <a:ext uri="{FF2B5EF4-FFF2-40B4-BE49-F238E27FC236}">
                <a16:creationId xmlns:a16="http://schemas.microsoft.com/office/drawing/2014/main" id="{EF617D15-C38E-4C41-A427-EE3F953EBE1C}"/>
              </a:ext>
            </a:extLst>
          </p:cNvPr>
          <p:cNvPicPr/>
          <p:nvPr/>
        </p:nvPicPr>
        <p:blipFill>
          <a:blip r:embed="rId2">
            <a:extLst>
              <a:ext uri="{28A0092B-C50C-407E-A947-70E740481C1C}">
                <a14:useLocalDpi xmlns:a14="http://schemas.microsoft.com/office/drawing/2010/main" val="0"/>
              </a:ext>
            </a:extLst>
          </a:blip>
          <a:srcRect l="29034" t="16148" r="23519" b="43175"/>
          <a:stretch>
            <a:fillRect/>
          </a:stretch>
        </p:blipFill>
        <p:spPr>
          <a:xfrm>
            <a:off x="5083969" y="2492896"/>
            <a:ext cx="4032448" cy="3186391"/>
          </a:xfrm>
          <a:prstGeom prst="rect">
            <a:avLst/>
          </a:prstGeom>
          <a:noFill/>
          <a:ln>
            <a:noFill/>
          </a:ln>
        </p:spPr>
      </p:pic>
      <p:pic>
        <p:nvPicPr>
          <p:cNvPr id="9" name="图片 8">
            <a:extLst>
              <a:ext uri="{FF2B5EF4-FFF2-40B4-BE49-F238E27FC236}">
                <a16:creationId xmlns:a16="http://schemas.microsoft.com/office/drawing/2014/main" id="{3352BB6E-2CD8-4820-8781-18234FEB1DC4}"/>
              </a:ext>
            </a:extLst>
          </p:cNvPr>
          <p:cNvPicPr/>
          <p:nvPr/>
        </p:nvPicPr>
        <p:blipFill>
          <a:blip r:embed="rId3"/>
          <a:stretch>
            <a:fillRect/>
          </a:stretch>
        </p:blipFill>
        <p:spPr>
          <a:xfrm>
            <a:off x="1547664" y="4789236"/>
            <a:ext cx="2189456" cy="1563581"/>
          </a:xfrm>
          <a:prstGeom prst="rect">
            <a:avLst/>
          </a:prstGeom>
        </p:spPr>
      </p:pic>
      <p:sp>
        <p:nvSpPr>
          <p:cNvPr id="3" name="矩形 2">
            <a:extLst>
              <a:ext uri="{FF2B5EF4-FFF2-40B4-BE49-F238E27FC236}">
                <a16:creationId xmlns:a16="http://schemas.microsoft.com/office/drawing/2014/main" id="{6A4D8FC5-F945-45B1-9A6D-EAA4C2F1A70A}"/>
              </a:ext>
            </a:extLst>
          </p:cNvPr>
          <p:cNvSpPr/>
          <p:nvPr/>
        </p:nvSpPr>
        <p:spPr>
          <a:xfrm>
            <a:off x="430629" y="2727133"/>
            <a:ext cx="4572000" cy="2062103"/>
          </a:xfrm>
          <a:prstGeom prst="rect">
            <a:avLst/>
          </a:prstGeom>
        </p:spPr>
        <p:txBody>
          <a:bodyPr>
            <a:spAutoFit/>
          </a:bodyPr>
          <a:lstStyle/>
          <a:p>
            <a:pPr indent="457200" eaLnBrk="1" hangingPunct="1">
              <a:spcBef>
                <a:spcPct val="20000"/>
              </a:spcBef>
              <a:buClr>
                <a:schemeClr val="folHlink"/>
              </a:buClr>
              <a:buSzPct val="60000"/>
              <a:defRPr/>
            </a:pPr>
            <a:r>
              <a:rPr lang="zh-CN" altLang="en-US" sz="1600" kern="100" dirty="0">
                <a:latin typeface="Calibri" panose="020F0502020204030204" pitchFamily="34" charset="0"/>
                <a:cs typeface="Times New Roman" panose="02020603050405020304" pitchFamily="18" charset="0"/>
              </a:rPr>
              <a:t>车体坐标系以车辆后轴中心为坐标原点，垂直地面向上为</a:t>
            </a:r>
            <a:r>
              <a:rPr lang="en-US" altLang="zh-CN" sz="1600" kern="100" dirty="0">
                <a:latin typeface="Calibri" panose="020F0502020204030204" pitchFamily="34" charset="0"/>
                <a:cs typeface="Times New Roman" panose="02020603050405020304" pitchFamily="18" charset="0"/>
              </a:rPr>
              <a:t>z</a:t>
            </a:r>
            <a:r>
              <a:rPr lang="zh-CN" altLang="en-US" sz="1600" kern="100" dirty="0">
                <a:latin typeface="Calibri" panose="020F0502020204030204" pitchFamily="34" charset="0"/>
                <a:cs typeface="Times New Roman" panose="02020603050405020304" pitchFamily="18" charset="0"/>
              </a:rPr>
              <a:t>轴，朝前为</a:t>
            </a:r>
            <a:r>
              <a:rPr lang="en-US" altLang="zh-CN" sz="1600" kern="100" dirty="0">
                <a:latin typeface="Calibri" panose="020F0502020204030204" pitchFamily="34" charset="0"/>
                <a:cs typeface="Times New Roman" panose="02020603050405020304" pitchFamily="18" charset="0"/>
              </a:rPr>
              <a:t>x</a:t>
            </a:r>
            <a:r>
              <a:rPr lang="zh-CN" altLang="en-US" sz="1600" kern="100" dirty="0">
                <a:latin typeface="Calibri" panose="020F0502020204030204" pitchFamily="34" charset="0"/>
                <a:cs typeface="Times New Roman" panose="02020603050405020304" pitchFamily="18" charset="0"/>
              </a:rPr>
              <a:t>轴，按照右手坐标系，确定坐标系</a:t>
            </a:r>
            <a:r>
              <a:rPr lang="en-US" altLang="zh-CN" sz="1600" kern="100" dirty="0">
                <a:latin typeface="Calibri" panose="020F0502020204030204" pitchFamily="34" charset="0"/>
                <a:cs typeface="Times New Roman" panose="02020603050405020304" pitchFamily="18" charset="0"/>
              </a:rPr>
              <a:t>y</a:t>
            </a:r>
            <a:r>
              <a:rPr lang="zh-CN" altLang="en-US" sz="1600" kern="100" dirty="0">
                <a:latin typeface="Calibri" panose="020F0502020204030204" pitchFamily="34" charset="0"/>
                <a:cs typeface="Times New Roman" panose="02020603050405020304" pitchFamily="18" charset="0"/>
              </a:rPr>
              <a:t>轴方向。两个三维空间直角坐标系之间的转换关系可以用旋转矩阵加平移矩阵来表示。如右图所示，</a:t>
            </a:r>
            <a:r>
              <a:rPr lang="en-US" altLang="zh-CN" sz="1600" kern="100" dirty="0">
                <a:latin typeface="Calibri" panose="020F0502020204030204" pitchFamily="34" charset="0"/>
                <a:cs typeface="Times New Roman" panose="02020603050405020304" pitchFamily="18" charset="0"/>
              </a:rPr>
              <a:t>P</a:t>
            </a:r>
            <a:r>
              <a:rPr lang="zh-CN" altLang="en-US" sz="1600" kern="100" dirty="0">
                <a:latin typeface="Calibri" panose="020F0502020204030204" pitchFamily="34" charset="0"/>
                <a:cs typeface="Times New Roman" panose="02020603050405020304" pitchFamily="18" charset="0"/>
              </a:rPr>
              <a:t>点在𝑂</a:t>
            </a:r>
            <a:r>
              <a:rPr lang="en-US" altLang="zh-CN" sz="1600" kern="100" dirty="0">
                <a:latin typeface="Calibri" panose="020F0502020204030204" pitchFamily="34" charset="0"/>
                <a:cs typeface="Times New Roman" panose="02020603050405020304" pitchFamily="18" charset="0"/>
              </a:rPr>
              <a:t>_</a:t>
            </a:r>
            <a:r>
              <a:rPr lang="zh-CN" altLang="en-US" sz="1600" kern="100" dirty="0">
                <a:latin typeface="Calibri" panose="020F0502020204030204" pitchFamily="34" charset="0"/>
                <a:cs typeface="Times New Roman" panose="02020603050405020304" pitchFamily="18" charset="0"/>
              </a:rPr>
              <a:t>𝑥𝑦𝑧坐标系下的坐标为𝑃</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𝑥</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𝑦</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𝑧</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，在𝑂</a:t>
            </a:r>
            <a:r>
              <a:rPr lang="en-US" altLang="zh-CN" sz="1600" kern="100" dirty="0">
                <a:latin typeface="Calibri" panose="020F0502020204030204" pitchFamily="34" charset="0"/>
                <a:cs typeface="Times New Roman" panose="02020603050405020304" pitchFamily="18" charset="0"/>
              </a:rPr>
              <a:t>_(</a:t>
            </a:r>
            <a:r>
              <a:rPr lang="zh-CN" altLang="en-US" sz="1600" kern="100" dirty="0">
                <a:latin typeface="Calibri" panose="020F0502020204030204" pitchFamily="34" charset="0"/>
                <a:cs typeface="Times New Roman" panose="02020603050405020304" pitchFamily="18" charset="0"/>
              </a:rPr>
              <a:t>𝑥</a:t>
            </a:r>
            <a:r>
              <a:rPr lang="en-US" altLang="zh-CN" sz="1600" kern="100" dirty="0">
                <a:latin typeface="Calibri" panose="020F0502020204030204" pitchFamily="34" charset="0"/>
                <a:cs typeface="Times New Roman" panose="02020603050405020304" pitchFamily="18" charset="0"/>
              </a:rPr>
              <a:t>^′ </a:t>
            </a:r>
            <a:r>
              <a:rPr lang="zh-CN" altLang="en-US" sz="1600" kern="100" dirty="0">
                <a:latin typeface="Calibri" panose="020F0502020204030204" pitchFamily="34" charset="0"/>
                <a:cs typeface="Times New Roman" panose="02020603050405020304" pitchFamily="18" charset="0"/>
              </a:rPr>
              <a:t>𝑦</a:t>
            </a:r>
            <a:r>
              <a:rPr lang="en-US" altLang="zh-CN" sz="1600" kern="100" dirty="0">
                <a:latin typeface="Calibri" panose="020F0502020204030204" pitchFamily="34" charset="0"/>
                <a:cs typeface="Times New Roman" panose="02020603050405020304" pitchFamily="18" charset="0"/>
              </a:rPr>
              <a:t>^′ </a:t>
            </a:r>
            <a:r>
              <a:rPr lang="zh-CN" altLang="en-US" sz="1600" kern="100" dirty="0">
                <a:latin typeface="Calibri" panose="020F0502020204030204" pitchFamily="34" charset="0"/>
                <a:cs typeface="Times New Roman" panose="02020603050405020304" pitchFamily="18" charset="0"/>
              </a:rPr>
              <a:t>𝑧</a:t>
            </a:r>
            <a:r>
              <a:rPr lang="en-US" altLang="zh-CN" sz="1600" kern="100" dirty="0">
                <a:latin typeface="Calibri" panose="020F0502020204030204" pitchFamily="34" charset="0"/>
                <a:cs typeface="Times New Roman" panose="02020603050405020304" pitchFamily="18" charset="0"/>
              </a:rPr>
              <a:t>^′ )</a:t>
            </a:r>
            <a:r>
              <a:rPr lang="zh-CN" altLang="en-US" sz="1600" kern="100" dirty="0">
                <a:latin typeface="Calibri" panose="020F0502020204030204" pitchFamily="34" charset="0"/>
                <a:cs typeface="Times New Roman" panose="02020603050405020304" pitchFamily="18" charset="0"/>
              </a:rPr>
              <a:t>坐标系下的坐标𝑃’</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𝑥’</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𝑦’</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𝑧’</a:t>
            </a:r>
            <a:r>
              <a:rPr lang="en-US" altLang="zh-CN" sz="1600" kern="100" dirty="0">
                <a:latin typeface="Calibri" panose="020F0502020204030204" pitchFamily="34" charset="0"/>
                <a:cs typeface="Times New Roman" panose="02020603050405020304" pitchFamily="18" charset="0"/>
              </a:rPr>
              <a:t>)</a:t>
            </a:r>
            <a:r>
              <a:rPr lang="zh-CN" altLang="en-US" sz="1600" kern="100" dirty="0">
                <a:latin typeface="Calibri" panose="020F0502020204030204" pitchFamily="34" charset="0"/>
                <a:cs typeface="Times New Roman" panose="02020603050405020304" pitchFamily="18" charset="0"/>
              </a:rPr>
              <a:t>。𝑃’点和𝑃点的坐标转换关系可以表示为：</a:t>
            </a:r>
          </a:p>
        </p:txBody>
      </p:sp>
    </p:spTree>
    <p:extLst>
      <p:ext uri="{BB962C8B-B14F-4D97-AF65-F5344CB8AC3E}">
        <p14:creationId xmlns:p14="http://schemas.microsoft.com/office/powerpoint/2010/main" val="39376404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4750295"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endParaRPr lang="en-US" altLang="zh-CN" b="1" kern="0" dirty="0"/>
          </a:p>
          <a:p>
            <a:pPr marL="0" indent="457200" eaLnBrk="1" hangingPunct="1">
              <a:buNone/>
              <a:defRPr/>
            </a:pP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可见，如果知道了</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αβγ</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三个角度以及</a:t>
            </a:r>
            <a:r>
              <a:rPr lang="en-US" altLang="zh-CN" sz="1600" kern="100" dirty="0" err="1">
                <a:latin typeface="Calibri" panose="020F0502020204030204" pitchFamily="34" charset="0"/>
                <a:ea typeface="宋体" panose="02010600030101010101" pitchFamily="2" charset="-122"/>
                <a:cs typeface="Times New Roman" panose="02020603050405020304" pitchFamily="18" charset="0"/>
              </a:rPr>
              <a:t>xyz</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三个平移量，就可以求得两个坐标系的旋转、平移矩阵，实现坐标转换。这六个物理量分别代表旋转和平移，易于理解和检验标定结果是否正确。当然直接测量这些物理量可能会有困难，为此进一步推导坐标转换方程，可得：</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EF617D15-C38E-4C41-A427-EE3F953EBE1C}"/>
              </a:ext>
            </a:extLst>
          </p:cNvPr>
          <p:cNvPicPr/>
          <p:nvPr/>
        </p:nvPicPr>
        <p:blipFill>
          <a:blip r:embed="rId2">
            <a:extLst>
              <a:ext uri="{28A0092B-C50C-407E-A947-70E740481C1C}">
                <a14:useLocalDpi xmlns:a14="http://schemas.microsoft.com/office/drawing/2010/main" val="0"/>
              </a:ext>
            </a:extLst>
          </a:blip>
          <a:srcRect l="29034" t="16148" r="23519" b="43175"/>
          <a:stretch>
            <a:fillRect/>
          </a:stretch>
        </p:blipFill>
        <p:spPr>
          <a:xfrm>
            <a:off x="5603989" y="1556792"/>
            <a:ext cx="3366561" cy="2660215"/>
          </a:xfrm>
          <a:prstGeom prst="rect">
            <a:avLst/>
          </a:prstGeom>
          <a:noFill/>
          <a:ln>
            <a:noFill/>
          </a:ln>
        </p:spPr>
      </p:pic>
      <p:pic>
        <p:nvPicPr>
          <p:cNvPr id="6" name="图片 5">
            <a:extLst>
              <a:ext uri="{FF2B5EF4-FFF2-40B4-BE49-F238E27FC236}">
                <a16:creationId xmlns:a16="http://schemas.microsoft.com/office/drawing/2014/main" id="{3C592AD4-6DAB-4710-A760-04CC5352E201}"/>
              </a:ext>
            </a:extLst>
          </p:cNvPr>
          <p:cNvPicPr/>
          <p:nvPr/>
        </p:nvPicPr>
        <p:blipFill>
          <a:blip r:embed="rId3"/>
          <a:stretch>
            <a:fillRect/>
          </a:stretch>
        </p:blipFill>
        <p:spPr>
          <a:xfrm>
            <a:off x="363489" y="4077072"/>
            <a:ext cx="8677098" cy="1541845"/>
          </a:xfrm>
          <a:prstGeom prst="rect">
            <a:avLst/>
          </a:prstGeom>
        </p:spPr>
      </p:pic>
      <p:sp>
        <p:nvSpPr>
          <p:cNvPr id="3" name="矩形 2">
            <a:extLst>
              <a:ext uri="{FF2B5EF4-FFF2-40B4-BE49-F238E27FC236}">
                <a16:creationId xmlns:a16="http://schemas.microsoft.com/office/drawing/2014/main" id="{79526DD3-63B3-4565-941A-A615B88FDB96}"/>
              </a:ext>
            </a:extLst>
          </p:cNvPr>
          <p:cNvSpPr/>
          <p:nvPr/>
        </p:nvSpPr>
        <p:spPr>
          <a:xfrm>
            <a:off x="406028" y="5545702"/>
            <a:ext cx="8486452" cy="880241"/>
          </a:xfrm>
          <a:prstGeom prst="rect">
            <a:avLst/>
          </a:prstGeom>
        </p:spPr>
        <p:txBody>
          <a:bodyPr wrap="square">
            <a:spAutoFit/>
          </a:bodyPr>
          <a:lstStyle/>
          <a:p>
            <a:pPr indent="457200" eaLnBrk="1" hangingPunct="1">
              <a:spcBef>
                <a:spcPct val="20000"/>
              </a:spcBef>
              <a:buClr>
                <a:schemeClr val="folHlink"/>
              </a:buClr>
              <a:buSzPct val="60000"/>
              <a:defRPr/>
            </a:pPr>
            <a:r>
              <a:rPr lang="zh-CN" altLang="en-US" sz="1600" kern="100" dirty="0">
                <a:latin typeface="Calibri" panose="020F0502020204030204" pitchFamily="34" charset="0"/>
                <a:cs typeface="Times New Roman" panose="02020603050405020304" pitchFamily="18" charset="0"/>
              </a:rPr>
              <a:t>令</a:t>
            </a:r>
            <a:r>
              <a:rPr lang="en-US" altLang="zh-CN" sz="1600" kern="100" dirty="0">
                <a:latin typeface="Calibri" panose="020F0502020204030204" pitchFamily="34" charset="0"/>
                <a:cs typeface="Times New Roman" panose="02020603050405020304" pitchFamily="18" charset="0"/>
              </a:rPr>
              <a:t>H</a:t>
            </a:r>
            <a:r>
              <a:rPr lang="zh-CN" altLang="en-US" sz="1600" kern="100" dirty="0">
                <a:latin typeface="Calibri" panose="020F0502020204030204" pitchFamily="34" charset="0"/>
                <a:cs typeface="Times New Roman" panose="02020603050405020304" pitchFamily="18" charset="0"/>
              </a:rPr>
              <a:t>等于上式中的转化矩阵，那么标定的目的可以看成获取矩阵</a:t>
            </a:r>
            <a:r>
              <a:rPr lang="en-US" altLang="zh-CN" sz="1600" kern="100" dirty="0">
                <a:latin typeface="Calibri" panose="020F0502020204030204" pitchFamily="34" charset="0"/>
                <a:cs typeface="Times New Roman" panose="02020603050405020304" pitchFamily="18" charset="0"/>
              </a:rPr>
              <a:t>H</a:t>
            </a:r>
            <a:r>
              <a:rPr lang="zh-CN" altLang="en-US" sz="1600" kern="100" dirty="0">
                <a:latin typeface="Calibri" panose="020F0502020204030204" pitchFamily="34" charset="0"/>
                <a:cs typeface="Times New Roman" panose="02020603050405020304" pitchFamily="18" charset="0"/>
              </a:rPr>
              <a:t>中的</a:t>
            </a:r>
            <a:r>
              <a:rPr lang="en-US" altLang="zh-CN" sz="1600" kern="100" dirty="0">
                <a:latin typeface="Calibri" panose="020F0502020204030204" pitchFamily="34" charset="0"/>
                <a:cs typeface="Times New Roman" panose="02020603050405020304" pitchFamily="18" charset="0"/>
              </a:rPr>
              <a:t>6</a:t>
            </a:r>
            <a:r>
              <a:rPr lang="zh-CN" altLang="en-US" sz="1600" kern="100" dirty="0">
                <a:latin typeface="Calibri" panose="020F0502020204030204" pitchFamily="34" charset="0"/>
                <a:cs typeface="Times New Roman" panose="02020603050405020304" pitchFamily="18" charset="0"/>
              </a:rPr>
              <a:t>个参数</a:t>
            </a:r>
            <a:r>
              <a:rPr lang="en-US" altLang="zh-CN" sz="1600" kern="100" dirty="0">
                <a:latin typeface="Calibri" panose="020F0502020204030204" pitchFamily="34" charset="0"/>
                <a:cs typeface="Times New Roman" panose="02020603050405020304" pitchFamily="18" charset="0"/>
              </a:rPr>
              <a:t>:</a:t>
            </a:r>
          </a:p>
          <a:p>
            <a:pPr indent="457200" eaLnBrk="1" hangingPunct="1">
              <a:spcBef>
                <a:spcPct val="20000"/>
              </a:spcBef>
              <a:buClr>
                <a:schemeClr val="folHlink"/>
              </a:buClr>
              <a:buSzPct val="60000"/>
              <a:defRPr/>
            </a:pPr>
            <a:r>
              <a:rPr lang="zh-CN" altLang="en-US" sz="1600" kern="100" dirty="0">
                <a:latin typeface="Calibri" panose="020F0502020204030204" pitchFamily="34" charset="0"/>
                <a:cs typeface="Times New Roman" panose="02020603050405020304" pitchFamily="18" charset="0"/>
              </a:rPr>
              <a:t>通过实验采集同一个点在两个坐标系下的真实坐标，即同名点，建立一系列的方程组，可以求出这</a:t>
            </a:r>
            <a:r>
              <a:rPr lang="en-US" altLang="zh-CN" sz="1600" kern="100" dirty="0">
                <a:latin typeface="Calibri" panose="020F0502020204030204" pitchFamily="34" charset="0"/>
                <a:cs typeface="Times New Roman" panose="02020603050405020304" pitchFamily="18" charset="0"/>
              </a:rPr>
              <a:t>16</a:t>
            </a:r>
            <a:r>
              <a:rPr lang="zh-CN" altLang="en-US" sz="1600" kern="100" dirty="0">
                <a:latin typeface="Calibri" panose="020F0502020204030204" pitchFamily="34" charset="0"/>
                <a:cs typeface="Times New Roman" panose="02020603050405020304" pitchFamily="18" charset="0"/>
              </a:rPr>
              <a:t>个未知参数。</a:t>
            </a:r>
          </a:p>
        </p:txBody>
      </p:sp>
    </p:spTree>
    <p:extLst>
      <p:ext uri="{BB962C8B-B14F-4D97-AF65-F5344CB8AC3E}">
        <p14:creationId xmlns:p14="http://schemas.microsoft.com/office/powerpoint/2010/main" val="1193842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422CF4AB-B8E4-42C4-B2C9-5E08E3225E78}"/>
              </a:ext>
            </a:extLst>
          </p:cNvPr>
          <p:cNvSpPr>
            <a:spLocks noGrp="1" noChangeArrowheads="1"/>
          </p:cNvSpPr>
          <p:nvPr>
            <p:ph type="ctrTitle"/>
          </p:nvPr>
        </p:nvSpPr>
        <p:spPr>
          <a:xfrm>
            <a:off x="468313" y="1916113"/>
            <a:ext cx="8243887" cy="2881312"/>
          </a:xfrm>
        </p:spPr>
        <p:txBody>
          <a:bodyPr/>
          <a:lstStyle/>
          <a:p>
            <a:pPr algn="ctr" eaLnBrk="1" hangingPunct="1"/>
            <a:r>
              <a:rPr lang="en-US" altLang="zh-CN" b="1" i="1" dirty="0"/>
              <a:t>Chapter 3</a:t>
            </a:r>
            <a:br>
              <a:rPr lang="en-US" altLang="zh-CN" b="1" i="1" dirty="0"/>
            </a:br>
            <a:r>
              <a:rPr lang="zh-CN" altLang="en-US" b="1" i="1" dirty="0"/>
              <a:t>传感器标定</a:t>
            </a:r>
            <a:br>
              <a:rPr lang="en-US" altLang="zh-CN" b="1" i="1" dirty="0"/>
            </a:br>
            <a:endParaRPr lang="en-US" altLang="zh-CN"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endParaRPr lang="en-US" altLang="zh-CN" b="1" kern="0" dirty="0"/>
          </a:p>
          <a:p>
            <a:pPr marL="0" indent="457200" eaLnBrk="1" hangingPunct="1">
              <a:buNone/>
              <a:defRPr/>
            </a:pP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在自动驾驶汽车上，通常需要将激光雷达与惯性导航单元</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坐标系进行标定，来建立激光雷达与车体坐标系之间的关系。激光雷达与车体之间的外参是感知系统建立环境模型的重要参数之一，不准确的外参不仅会对感知系统、也会对规划和决策系统产生负面影响。尽管激光雷达与车体之间的外参可以通过测量得到，但为了获得更精确的外参信息，自动驾驶工程师会在自动驾驶汽车出厂之后对二者进行标定。参考文献</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(J. Underwood, A. Hill, and S. </a:t>
            </a:r>
            <a:r>
              <a:rPr lang="en-US" altLang="zh-CN" sz="1600" kern="100" dirty="0" err="1">
                <a:latin typeface="Calibri" panose="020F0502020204030204" pitchFamily="34" charset="0"/>
                <a:ea typeface="宋体" panose="02010600030101010101" pitchFamily="2" charset="-122"/>
                <a:cs typeface="Times New Roman" panose="02020603050405020304" pitchFamily="18" charset="0"/>
              </a:rPr>
              <a:t>Scheding</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 2007)</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中，作者将反光带覆盖在固定于平坦地面的垂直杆上，通过不同的航向角在极点周围驾驶车辆来收集数据，使用顺序二次规划的方法来估计激光雷达的外参。感兴趣的读者可自行阅读了解。</a:t>
            </a:r>
          </a:p>
          <a:p>
            <a:pPr marL="0" indent="457200" eaLnBrk="1" hangingPunct="1">
              <a:buNone/>
              <a:defRPr/>
            </a:pP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在自动驾驶汽车中，已经越来越多地使用激光雷达与</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相融合来进行定位。激光雷达与</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之间的外参标定，除了能够建立激光雷达与车体之间的关系，还可应用于车辆定位。激光雷达与</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可以一起为车辆提供精确的姿态估计</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[11] </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可快速地测量车体的运动状态，但随着时间的推移，</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的定位误差会不断累积，导致位置的测量发生漂移。激光雷达能够通过激光光束精确测量出从传感器到物体的距离和方位角的位置，与</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IMU</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的定位信息相结合，能够为车辆提供高精度的定位信息。</a:t>
            </a:r>
          </a:p>
        </p:txBody>
      </p:sp>
    </p:spTree>
    <p:extLst>
      <p:ext uri="{BB962C8B-B14F-4D97-AF65-F5344CB8AC3E}">
        <p14:creationId xmlns:p14="http://schemas.microsoft.com/office/powerpoint/2010/main" val="3505317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多激光雷达</a:t>
            </a:r>
            <a:endParaRPr lang="en-US" altLang="zh-CN" b="1" kern="0" dirty="0"/>
          </a:p>
          <a:p>
            <a:pPr marL="0" indent="457200" eaLnBrk="1" hangingPunct="1">
              <a:buNone/>
              <a:defRPr/>
            </a:pP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对自动驾驶汽车来说，有时会存在多个激光雷达的情况，每一个激光雷达获取的外部环境都必须准确地映射到车体坐标系下</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[12] </a:t>
            </a: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。因此，当存在多个激光雷达时，需要对多个激光雷达的相对位置进行标定和校准。</a:t>
            </a:r>
          </a:p>
          <a:p>
            <a:pPr marL="0" indent="457200" eaLnBrk="1" hangingPunct="1">
              <a:buNone/>
              <a:defRPr/>
            </a:pP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激光雷达之间的外参标定有多种思路，其中较为常用的是通过不同激光雷达与车体之间的坐标转换关系来间接推导出激光雷达之间的坐标转换关系。</a:t>
            </a:r>
            <a:endParaRPr lang="en-US" altLang="zh-CN" sz="2000" b="1" kern="100" dirty="0">
              <a:latin typeface="Calibri" panose="020F0502020204030204" pitchFamily="34" charset="0"/>
              <a:ea typeface="宋体" panose="02010600030101010101" pitchFamily="2" charset="-122"/>
              <a:cs typeface="Times New Roman" panose="02020603050405020304" pitchFamily="18" charset="0"/>
            </a:endParaRPr>
          </a:p>
          <a:p>
            <a:pPr marL="0" indent="457200" eaLnBrk="1" hangingPunct="1">
              <a:buNone/>
              <a:defRPr/>
            </a:pP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在文献</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(C. Cao, </a:t>
            </a:r>
            <a:r>
              <a:rPr lang="en-US" altLang="zh-CN" sz="2000" b="1" kern="100" dirty="0" err="1">
                <a:latin typeface="Calibri" panose="020F0502020204030204" pitchFamily="34" charset="0"/>
                <a:ea typeface="宋体" panose="02010600030101010101" pitchFamily="2" charset="-122"/>
                <a:cs typeface="Times New Roman" panose="02020603050405020304" pitchFamily="18" charset="0"/>
              </a:rPr>
              <a:t>M.Sands</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 and J. </a:t>
            </a:r>
            <a:r>
              <a:rPr lang="en-US" altLang="zh-CN" sz="2000" b="1" kern="100" dirty="0" err="1">
                <a:latin typeface="Calibri" panose="020F0502020204030204" pitchFamily="34" charset="0"/>
                <a:ea typeface="宋体" panose="02010600030101010101" pitchFamily="2" charset="-122"/>
                <a:cs typeface="Times New Roman" panose="02020603050405020304" pitchFamily="18" charset="0"/>
              </a:rPr>
              <a:t>Spletzer</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 2010)</a:t>
            </a: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中，作者提出了一种应用在移动车辆平台上的自动在线的过激光雷达标定方法。该方法设定一条标定路线，让车辆沿着这条线行驶，进行自标定。作者受到激光雷达</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a:t>
            </a: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相机外参标定的启发，在标定路线上的垂直杆上贴上反光带作为特征点，以这些特征点建立外参的约束条件，进行标定。</a:t>
            </a:r>
          </a:p>
        </p:txBody>
      </p:sp>
    </p:spTree>
    <p:extLst>
      <p:ext uri="{BB962C8B-B14F-4D97-AF65-F5344CB8AC3E}">
        <p14:creationId xmlns:p14="http://schemas.microsoft.com/office/powerpoint/2010/main" val="42933600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多激光雷达</a:t>
            </a:r>
            <a:endParaRPr lang="en-US" altLang="zh-CN" b="1" kern="0" dirty="0"/>
          </a:p>
        </p:txBody>
      </p:sp>
      <p:grpSp>
        <p:nvGrpSpPr>
          <p:cNvPr id="7" name="组合 6">
            <a:extLst>
              <a:ext uri="{FF2B5EF4-FFF2-40B4-BE49-F238E27FC236}">
                <a16:creationId xmlns:a16="http://schemas.microsoft.com/office/drawing/2014/main" id="{58A18B49-0061-411A-8CEE-61A297C264CE}"/>
              </a:ext>
            </a:extLst>
          </p:cNvPr>
          <p:cNvGrpSpPr/>
          <p:nvPr/>
        </p:nvGrpSpPr>
        <p:grpSpPr>
          <a:xfrm>
            <a:off x="2267744" y="2501064"/>
            <a:ext cx="4303395" cy="3368040"/>
            <a:chOff x="971600" y="2420888"/>
            <a:chExt cx="4303395" cy="3368040"/>
          </a:xfrm>
        </p:grpSpPr>
        <p:pic>
          <p:nvPicPr>
            <p:cNvPr id="8" name="图片 7">
              <a:extLst>
                <a:ext uri="{FF2B5EF4-FFF2-40B4-BE49-F238E27FC236}">
                  <a16:creationId xmlns:a16="http://schemas.microsoft.com/office/drawing/2014/main" id="{D59EC02D-277A-46F5-9A0A-9273EAED6D4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71600" y="2420888"/>
              <a:ext cx="2141855" cy="3336290"/>
            </a:xfrm>
            <a:prstGeom prst="rect">
              <a:avLst/>
            </a:prstGeom>
            <a:noFill/>
            <a:ln>
              <a:noFill/>
            </a:ln>
          </p:spPr>
        </p:pic>
        <p:pic>
          <p:nvPicPr>
            <p:cNvPr id="9" name="图片 8">
              <a:extLst>
                <a:ext uri="{FF2B5EF4-FFF2-40B4-BE49-F238E27FC236}">
                  <a16:creationId xmlns:a16="http://schemas.microsoft.com/office/drawing/2014/main" id="{558CC430-B975-4157-A6F2-C9ACC0B696A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113455" y="2420888"/>
              <a:ext cx="2161540" cy="3368040"/>
            </a:xfrm>
            <a:prstGeom prst="rect">
              <a:avLst/>
            </a:prstGeom>
            <a:noFill/>
            <a:ln>
              <a:noFill/>
            </a:ln>
          </p:spPr>
        </p:pic>
      </p:grpSp>
      <p:sp>
        <p:nvSpPr>
          <p:cNvPr id="6" name="矩形 5">
            <a:extLst>
              <a:ext uri="{FF2B5EF4-FFF2-40B4-BE49-F238E27FC236}">
                <a16:creationId xmlns:a16="http://schemas.microsoft.com/office/drawing/2014/main" id="{73010578-2633-4140-9292-CD986DC559DD}"/>
              </a:ext>
            </a:extLst>
          </p:cNvPr>
          <p:cNvSpPr/>
          <p:nvPr/>
        </p:nvSpPr>
        <p:spPr>
          <a:xfrm>
            <a:off x="1412776" y="6093296"/>
            <a:ext cx="6318448" cy="338554"/>
          </a:xfrm>
          <a:prstGeom prst="rect">
            <a:avLst/>
          </a:prstGeom>
        </p:spPr>
        <p:txBody>
          <a:bodyPr wrap="square">
            <a:spAutoFit/>
          </a:bodyPr>
          <a:lstStyle/>
          <a:p>
            <a:r>
              <a:rPr lang="zh-CN" altLang="en-US" sz="1600" dirty="0"/>
              <a:t>图：</a:t>
            </a:r>
            <a:r>
              <a:rPr lang="en-US" altLang="zh-CN" sz="1600" dirty="0"/>
              <a:t>(Left)</a:t>
            </a:r>
            <a:r>
              <a:rPr lang="zh-CN" altLang="en-US" sz="1600" dirty="0"/>
              <a:t>贴着反光纸的路标</a:t>
            </a:r>
            <a:r>
              <a:rPr lang="en-US" altLang="zh-CN" sz="1600" dirty="0"/>
              <a:t>; (Right)</a:t>
            </a:r>
            <a:r>
              <a:rPr lang="zh-CN" altLang="en-US" sz="1600" dirty="0"/>
              <a:t>路标的点云图像与提取出的特征</a:t>
            </a:r>
          </a:p>
        </p:txBody>
      </p:sp>
    </p:spTree>
    <p:extLst>
      <p:ext uri="{BB962C8B-B14F-4D97-AF65-F5344CB8AC3E}">
        <p14:creationId xmlns:p14="http://schemas.microsoft.com/office/powerpoint/2010/main" val="13208804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多激光雷达</a:t>
            </a:r>
            <a:endParaRPr lang="en-US" altLang="zh-CN" b="1" kern="0" dirty="0"/>
          </a:p>
        </p:txBody>
      </p:sp>
      <p:sp>
        <p:nvSpPr>
          <p:cNvPr id="6" name="矩形 5">
            <a:extLst>
              <a:ext uri="{FF2B5EF4-FFF2-40B4-BE49-F238E27FC236}">
                <a16:creationId xmlns:a16="http://schemas.microsoft.com/office/drawing/2014/main" id="{73010578-2633-4140-9292-CD986DC559DD}"/>
              </a:ext>
            </a:extLst>
          </p:cNvPr>
          <p:cNvSpPr/>
          <p:nvPr/>
        </p:nvSpPr>
        <p:spPr>
          <a:xfrm>
            <a:off x="833264" y="6237312"/>
            <a:ext cx="7335688" cy="338554"/>
          </a:xfrm>
          <a:prstGeom prst="rect">
            <a:avLst/>
          </a:prstGeom>
        </p:spPr>
        <p:txBody>
          <a:bodyPr wrap="square">
            <a:spAutoFit/>
          </a:bodyPr>
          <a:lstStyle/>
          <a:p>
            <a:r>
              <a:rPr lang="zh-CN" altLang="en-US" sz="1600" dirty="0"/>
              <a:t>图：</a:t>
            </a:r>
            <a:r>
              <a:rPr lang="en-US" altLang="zh-CN" sz="1600" dirty="0"/>
              <a:t>(Up)</a:t>
            </a:r>
            <a:r>
              <a:rPr lang="zh-CN" altLang="en-US" sz="1600" dirty="0"/>
              <a:t>未标定外参的两个激光雷达扫描图</a:t>
            </a:r>
            <a:r>
              <a:rPr lang="en-US" altLang="zh-CN" sz="1600" dirty="0"/>
              <a:t>; (Down)</a:t>
            </a:r>
            <a:r>
              <a:rPr lang="zh-CN" altLang="en-US" sz="1600" dirty="0"/>
              <a:t>标定之后的激光雷达扫描图</a:t>
            </a:r>
          </a:p>
        </p:txBody>
      </p:sp>
      <p:grpSp>
        <p:nvGrpSpPr>
          <p:cNvPr id="2" name="组合 1">
            <a:extLst>
              <a:ext uri="{FF2B5EF4-FFF2-40B4-BE49-F238E27FC236}">
                <a16:creationId xmlns:a16="http://schemas.microsoft.com/office/drawing/2014/main" id="{FAD21896-A158-4D72-BD68-5F7DD157875C}"/>
              </a:ext>
            </a:extLst>
          </p:cNvPr>
          <p:cNvGrpSpPr/>
          <p:nvPr/>
        </p:nvGrpSpPr>
        <p:grpSpPr>
          <a:xfrm>
            <a:off x="2448880" y="2220555"/>
            <a:ext cx="4104456" cy="3938389"/>
            <a:chOff x="2339752" y="2285563"/>
            <a:chExt cx="4104456" cy="3938389"/>
          </a:xfrm>
        </p:grpSpPr>
        <p:pic>
          <p:nvPicPr>
            <p:cNvPr id="10" name="图片 9">
              <a:extLst>
                <a:ext uri="{FF2B5EF4-FFF2-40B4-BE49-F238E27FC236}">
                  <a16:creationId xmlns:a16="http://schemas.microsoft.com/office/drawing/2014/main" id="{03349E64-95DB-4996-9C5B-03C600B6481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285563"/>
              <a:ext cx="4104456" cy="2002864"/>
            </a:xfrm>
            <a:prstGeom prst="rect">
              <a:avLst/>
            </a:prstGeom>
            <a:noFill/>
            <a:ln>
              <a:noFill/>
            </a:ln>
          </p:spPr>
        </p:pic>
        <p:pic>
          <p:nvPicPr>
            <p:cNvPr id="11" name="图片 10">
              <a:extLst>
                <a:ext uri="{FF2B5EF4-FFF2-40B4-BE49-F238E27FC236}">
                  <a16:creationId xmlns:a16="http://schemas.microsoft.com/office/drawing/2014/main" id="{EF3E2E11-D274-45B2-8F6A-0E93DB7C629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339752" y="4221088"/>
              <a:ext cx="4104456" cy="2002864"/>
            </a:xfrm>
            <a:prstGeom prst="rect">
              <a:avLst/>
            </a:prstGeom>
            <a:noFill/>
            <a:ln>
              <a:noFill/>
            </a:ln>
          </p:spPr>
        </p:pic>
      </p:grpSp>
    </p:spTree>
    <p:extLst>
      <p:ext uri="{BB962C8B-B14F-4D97-AF65-F5344CB8AC3E}">
        <p14:creationId xmlns:p14="http://schemas.microsoft.com/office/powerpoint/2010/main" val="2384670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6" name="矩形 5">
            <a:extLst>
              <a:ext uri="{FF2B5EF4-FFF2-40B4-BE49-F238E27FC236}">
                <a16:creationId xmlns:a16="http://schemas.microsoft.com/office/drawing/2014/main" id="{73010578-2633-4140-9292-CD986DC559DD}"/>
              </a:ext>
            </a:extLst>
          </p:cNvPr>
          <p:cNvSpPr/>
          <p:nvPr/>
        </p:nvSpPr>
        <p:spPr>
          <a:xfrm>
            <a:off x="827584" y="2420888"/>
            <a:ext cx="7335688" cy="3724096"/>
          </a:xfrm>
          <a:prstGeom prst="rect">
            <a:avLst/>
          </a:prstGeom>
        </p:spPr>
        <p:txBody>
          <a:bodyPr wrap="square">
            <a:spAutoFit/>
          </a:bodyPr>
          <a:lstStyle/>
          <a:p>
            <a:pPr indent="457200"/>
            <a:r>
              <a:rPr lang="zh-CN" altLang="zh-CN" dirty="0"/>
              <a:t>在自动驾驶车辆上，激光雷达与无人车为刚性连接，两者间的相对姿态和位移固定不变，因此，激光雷达扫描获得的数据点，在环境坐标系中有唯一的位置坐标与之对应。同样，摄像机在环境坐标系中也有一个位移的位置坐标，因此，激光雷达与摄像机之间存在着固定的坐标转换。激光雷达与摄像机的联合标定，就是通过提取标定物在单线激光雷达和图像上的对应特征点，完成单线激光雷达坐标、摄像机坐标、图像像素坐标等多个传感器坐标的统一，实现激光雷达与摄像机的空间校准。</a:t>
            </a:r>
          </a:p>
          <a:p>
            <a:pPr indent="457200"/>
            <a:r>
              <a:rPr lang="zh-CN" altLang="zh-CN" dirty="0"/>
              <a:t>当完成摄像机外参标定、激光雷达外参标定之后，二者之间的关系其实就可以完全确定，激光雷达扫描点可投影到图像像素坐标系。</a:t>
            </a:r>
          </a:p>
          <a:p>
            <a:endParaRPr lang="zh-CN" altLang="en-US" sz="1600" dirty="0"/>
          </a:p>
        </p:txBody>
      </p:sp>
    </p:spTree>
    <p:extLst>
      <p:ext uri="{BB962C8B-B14F-4D97-AF65-F5344CB8AC3E}">
        <p14:creationId xmlns:p14="http://schemas.microsoft.com/office/powerpoint/2010/main" val="1594025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73010578-2633-4140-9292-CD986DC559DD}"/>
                  </a:ext>
                </a:extLst>
              </p:cNvPr>
              <p:cNvSpPr/>
              <p:nvPr/>
            </p:nvSpPr>
            <p:spPr>
              <a:xfrm>
                <a:off x="827584" y="2420888"/>
                <a:ext cx="7335688" cy="1728487"/>
              </a:xfrm>
              <a:prstGeom prst="rect">
                <a:avLst/>
              </a:prstGeom>
            </p:spPr>
            <p:txBody>
              <a:bodyPr wrap="square">
                <a:spAutoFit/>
              </a:bodyPr>
              <a:lstStyle/>
              <a:p>
                <a:pPr indent="457200"/>
                <a:r>
                  <a:rPr lang="zh-CN" altLang="zh-CN" sz="1800" dirty="0"/>
                  <a:t>当摄像机与激光雷达同时观察点</a:t>
                </a:r>
                <a14:m>
                  <m:oMath xmlns:m="http://schemas.openxmlformats.org/officeDocument/2006/math">
                    <m:r>
                      <a:rPr lang="en-US" altLang="zh-CN" sz="1800" i="1"/>
                      <m:t>𝑃</m:t>
                    </m:r>
                  </m:oMath>
                </a14:m>
                <a:r>
                  <a:rPr lang="zh-CN" altLang="zh-CN" sz="1800" dirty="0"/>
                  <a:t>时，点</a:t>
                </a:r>
                <a14:m>
                  <m:oMath xmlns:m="http://schemas.openxmlformats.org/officeDocument/2006/math">
                    <m:r>
                      <a:rPr lang="en-US" altLang="zh-CN" sz="1800" i="1"/>
                      <m:t>𝑃</m:t>
                    </m:r>
                  </m:oMath>
                </a14:m>
                <a:r>
                  <a:rPr lang="zh-CN" altLang="zh-CN" sz="1800" dirty="0"/>
                  <a:t>在摄像机自身环境坐标系中的坐标为</a:t>
                </a:r>
                <a14:m>
                  <m:oMath xmlns:m="http://schemas.openxmlformats.org/officeDocument/2006/math">
                    <m:sSub>
                      <m:sSubPr>
                        <m:ctrlPr>
                          <a:rPr lang="zh-CN" altLang="zh-CN" sz="1800" i="1"/>
                        </m:ctrlPr>
                      </m:sSubPr>
                      <m:e>
                        <m:r>
                          <a:rPr lang="en-US" altLang="zh-CN" sz="1800" i="1"/>
                          <m:t>𝑃</m:t>
                        </m:r>
                      </m:e>
                      <m:sub>
                        <m:r>
                          <a:rPr lang="en-US" altLang="zh-CN" sz="1800" i="1"/>
                          <m:t>𝑣𝑐</m:t>
                        </m:r>
                      </m:sub>
                    </m:sSub>
                    <m:r>
                      <a:rPr lang="en-US" altLang="zh-CN" sz="1800"/>
                      <m:t>(</m:t>
                    </m:r>
                    <m:sSub>
                      <m:sSubPr>
                        <m:ctrlPr>
                          <a:rPr lang="zh-CN" altLang="zh-CN" sz="1800" i="1"/>
                        </m:ctrlPr>
                      </m:sSubPr>
                      <m:e>
                        <m:r>
                          <a:rPr lang="en-US" altLang="zh-CN" sz="1800" i="1"/>
                          <m:t>𝑥</m:t>
                        </m:r>
                      </m:e>
                      <m:sub>
                        <m:r>
                          <a:rPr lang="en-US" altLang="zh-CN" sz="1800" i="1"/>
                          <m:t>𝑣𝑐</m:t>
                        </m:r>
                      </m:sub>
                    </m:sSub>
                    <m:r>
                      <a:rPr lang="en-US" altLang="zh-CN" sz="1800"/>
                      <m:t>,</m:t>
                    </m:r>
                    <m:sSub>
                      <m:sSubPr>
                        <m:ctrlPr>
                          <a:rPr lang="zh-CN" altLang="zh-CN" sz="1800" i="1"/>
                        </m:ctrlPr>
                      </m:sSubPr>
                      <m:e>
                        <m:r>
                          <a:rPr lang="en-US" altLang="zh-CN" sz="1800" i="1"/>
                          <m:t>𝑦</m:t>
                        </m:r>
                      </m:e>
                      <m:sub>
                        <m:r>
                          <a:rPr lang="en-US" altLang="zh-CN" sz="1800" i="1"/>
                          <m:t>𝑣𝑐</m:t>
                        </m:r>
                      </m:sub>
                    </m:sSub>
                    <m:r>
                      <a:rPr lang="en-US" altLang="zh-CN" sz="1800"/>
                      <m:t>,</m:t>
                    </m:r>
                    <m:sSub>
                      <m:sSubPr>
                        <m:ctrlPr>
                          <a:rPr lang="zh-CN" altLang="zh-CN" sz="1800" i="1"/>
                        </m:ctrlPr>
                      </m:sSubPr>
                      <m:e>
                        <m:r>
                          <a:rPr lang="en-US" altLang="zh-CN" sz="1800" i="1"/>
                          <m:t>𝑧</m:t>
                        </m:r>
                      </m:e>
                      <m:sub>
                        <m:r>
                          <a:rPr lang="en-US" altLang="zh-CN" sz="1800" i="1"/>
                          <m:t>𝑣𝑐</m:t>
                        </m:r>
                      </m:sub>
                    </m:sSub>
                    <m:r>
                      <a:rPr lang="en-US" altLang="zh-CN" sz="1800"/>
                      <m:t>)</m:t>
                    </m:r>
                  </m:oMath>
                </a14:m>
                <a:r>
                  <a:rPr lang="zh-CN" altLang="zh-CN" sz="1800" dirty="0"/>
                  <a:t>，在摄像机图像的图像像素坐标系下的投影坐标为</a:t>
                </a:r>
                <a14:m>
                  <m:oMath xmlns:m="http://schemas.openxmlformats.org/officeDocument/2006/math">
                    <m:r>
                      <a:rPr lang="en-US" altLang="zh-CN" sz="1800" i="1"/>
                      <m:t>𝑈</m:t>
                    </m:r>
                    <m:r>
                      <a:rPr lang="en-US" altLang="zh-CN" sz="1800"/>
                      <m:t>=</m:t>
                    </m:r>
                    <m:sSup>
                      <m:sSupPr>
                        <m:ctrlPr>
                          <a:rPr lang="zh-CN" altLang="zh-CN" sz="1800" i="1"/>
                        </m:ctrlPr>
                      </m:sSupPr>
                      <m:e>
                        <m:d>
                          <m:dPr>
                            <m:ctrlPr>
                              <a:rPr lang="zh-CN" altLang="zh-CN" sz="1800" i="1"/>
                            </m:ctrlPr>
                          </m:dPr>
                          <m:e>
                            <m:r>
                              <a:rPr lang="en-US" altLang="zh-CN" sz="1800" i="1"/>
                              <m:t>𝑢</m:t>
                            </m:r>
                            <m:r>
                              <a:rPr lang="en-US" altLang="zh-CN" sz="1800"/>
                              <m:t>, </m:t>
                            </m:r>
                            <m:r>
                              <a:rPr lang="en-US" altLang="zh-CN" sz="1800" i="1"/>
                              <m:t>𝑣</m:t>
                            </m:r>
                            <m:r>
                              <a:rPr lang="en-US" altLang="zh-CN" sz="1800"/>
                              <m:t>, 1</m:t>
                            </m:r>
                          </m:e>
                        </m:d>
                      </m:e>
                      <m:sup>
                        <m:r>
                          <a:rPr lang="en-US" altLang="zh-CN" sz="1800" i="1"/>
                          <m:t>𝑇</m:t>
                        </m:r>
                      </m:sup>
                    </m:sSup>
                  </m:oMath>
                </a14:m>
                <a:r>
                  <a:rPr lang="zh-CN" altLang="zh-CN" sz="1800" dirty="0"/>
                  <a:t>，在激光雷达坐标系下的坐标为</a:t>
                </a:r>
                <a14:m>
                  <m:oMath xmlns:m="http://schemas.openxmlformats.org/officeDocument/2006/math">
                    <m:sSub>
                      <m:sSubPr>
                        <m:ctrlPr>
                          <a:rPr lang="zh-CN" altLang="zh-CN" sz="1800" i="1"/>
                        </m:ctrlPr>
                      </m:sSubPr>
                      <m:e>
                        <m:r>
                          <a:rPr lang="en-US" altLang="zh-CN" sz="1800" i="1"/>
                          <m:t>𝑃</m:t>
                        </m:r>
                      </m:e>
                      <m:sub>
                        <m:r>
                          <a:rPr lang="en-US" altLang="zh-CN" sz="1800" i="1"/>
                          <m:t>𝑙</m:t>
                        </m:r>
                      </m:sub>
                    </m:sSub>
                    <m:r>
                      <a:rPr lang="en-US" altLang="zh-CN" sz="1800"/>
                      <m:t>(</m:t>
                    </m:r>
                    <m:sSub>
                      <m:sSubPr>
                        <m:ctrlPr>
                          <a:rPr lang="zh-CN" altLang="zh-CN" sz="1800" i="1"/>
                        </m:ctrlPr>
                      </m:sSubPr>
                      <m:e>
                        <m:r>
                          <a:rPr lang="en-US" altLang="zh-CN" sz="1800" i="1"/>
                          <m:t>𝑥</m:t>
                        </m:r>
                      </m:e>
                      <m:sub>
                        <m:r>
                          <a:rPr lang="en-US" altLang="zh-CN" sz="1800" i="1"/>
                          <m:t>𝑙</m:t>
                        </m:r>
                      </m:sub>
                    </m:sSub>
                    <m:r>
                      <a:rPr lang="en-US" altLang="zh-CN" sz="1800"/>
                      <m:t>,</m:t>
                    </m:r>
                    <m:sSub>
                      <m:sSubPr>
                        <m:ctrlPr>
                          <a:rPr lang="zh-CN" altLang="zh-CN" sz="1800" i="1"/>
                        </m:ctrlPr>
                      </m:sSubPr>
                      <m:e>
                        <m:r>
                          <a:rPr lang="en-US" altLang="zh-CN" sz="1800" i="1"/>
                          <m:t>𝑦</m:t>
                        </m:r>
                      </m:e>
                      <m:sub>
                        <m:r>
                          <a:rPr lang="en-US" altLang="zh-CN" sz="1800" i="1"/>
                          <m:t>𝑙</m:t>
                        </m:r>
                      </m:sub>
                    </m:sSub>
                    <m:r>
                      <a:rPr lang="en-US" altLang="zh-CN" sz="1800"/>
                      <m:t>,</m:t>
                    </m:r>
                    <m:sSub>
                      <m:sSubPr>
                        <m:ctrlPr>
                          <a:rPr lang="zh-CN" altLang="zh-CN" sz="1800" i="1"/>
                        </m:ctrlPr>
                      </m:sSubPr>
                      <m:e>
                        <m:r>
                          <a:rPr lang="en-US" altLang="zh-CN" sz="1800" i="1"/>
                          <m:t>𝑧</m:t>
                        </m:r>
                      </m:e>
                      <m:sub>
                        <m:r>
                          <a:rPr lang="en-US" altLang="zh-CN" sz="1800" i="1"/>
                          <m:t>𝑙</m:t>
                        </m:r>
                      </m:sub>
                    </m:sSub>
                    <m:r>
                      <a:rPr lang="en-US" altLang="zh-CN" sz="1800"/>
                      <m:t>)</m:t>
                    </m:r>
                  </m:oMath>
                </a14:m>
                <a:r>
                  <a:rPr lang="zh-CN" altLang="zh-CN" sz="1800" dirty="0"/>
                  <a:t>。</a:t>
                </a:r>
              </a:p>
              <a:p>
                <a:pPr indent="457200"/>
                <a:r>
                  <a:rPr lang="zh-CN" altLang="zh-CN" sz="1800" dirty="0"/>
                  <a:t>设激光雷达</a:t>
                </a:r>
                <a:r>
                  <a:rPr lang="en-US" altLang="zh-CN" sz="1800" dirty="0"/>
                  <a:t>-</a:t>
                </a:r>
                <a:r>
                  <a:rPr lang="zh-CN" altLang="zh-CN" sz="1800" dirty="0"/>
                  <a:t>摄像机的转换关系为</a:t>
                </a:r>
                <a14:m>
                  <m:oMath xmlns:m="http://schemas.openxmlformats.org/officeDocument/2006/math">
                    <m:r>
                      <a:rPr lang="en-US" altLang="zh-CN" sz="1800"/>
                      <m:t>[</m:t>
                    </m:r>
                    <m:sSup>
                      <m:sSupPr>
                        <m:ctrlPr>
                          <a:rPr lang="zh-CN" altLang="zh-CN" sz="1800" i="1"/>
                        </m:ctrlPr>
                      </m:sSupPr>
                      <m:e>
                        <m:r>
                          <a:rPr lang="en-US" altLang="zh-CN" sz="1800" i="1"/>
                          <m:t>𝑅</m:t>
                        </m:r>
                      </m:e>
                      <m:sup>
                        <m:r>
                          <a:rPr lang="en-US" altLang="zh-CN" sz="1800" i="1"/>
                          <m:t>∗</m:t>
                        </m:r>
                      </m:sup>
                    </m:sSup>
                    <m:r>
                      <a:rPr lang="en-US" altLang="zh-CN" sz="1800"/>
                      <m:t>|</m:t>
                    </m:r>
                    <m:sSup>
                      <m:sSupPr>
                        <m:ctrlPr>
                          <a:rPr lang="zh-CN" altLang="zh-CN" sz="1800" i="1"/>
                        </m:ctrlPr>
                      </m:sSupPr>
                      <m:e>
                        <m:r>
                          <a:rPr lang="en-US" altLang="zh-CN" sz="1800" i="1"/>
                          <m:t>𝑇</m:t>
                        </m:r>
                      </m:e>
                      <m:sup>
                        <m:r>
                          <a:rPr lang="en-US" altLang="zh-CN" sz="1800" i="1"/>
                          <m:t>∗</m:t>
                        </m:r>
                      </m:sup>
                    </m:sSup>
                    <m:r>
                      <a:rPr lang="en-US" altLang="zh-CN" sz="1800"/>
                      <m:t>]</m:t>
                    </m:r>
                  </m:oMath>
                </a14:m>
                <a:r>
                  <a:rPr lang="zh-CN" altLang="zh-CN" sz="1800" dirty="0"/>
                  <a:t>，则激光点云中的扫描点</a:t>
                </a:r>
                <a14:m>
                  <m:oMath xmlns:m="http://schemas.openxmlformats.org/officeDocument/2006/math">
                    <m:r>
                      <a:rPr lang="en-US" altLang="zh-CN" sz="1800"/>
                      <m:t>(</m:t>
                    </m:r>
                    <m:sSub>
                      <m:sSubPr>
                        <m:ctrlPr>
                          <a:rPr lang="zh-CN" altLang="zh-CN" sz="1800" i="1"/>
                        </m:ctrlPr>
                      </m:sSubPr>
                      <m:e>
                        <m:r>
                          <a:rPr lang="en-US" altLang="zh-CN" sz="1800" i="1"/>
                          <m:t>𝑥</m:t>
                        </m:r>
                      </m:e>
                      <m:sub>
                        <m:r>
                          <a:rPr lang="en-US" altLang="zh-CN" sz="1800" i="1"/>
                          <m:t>𝑙</m:t>
                        </m:r>
                      </m:sub>
                    </m:sSub>
                    <m:r>
                      <a:rPr lang="en-US" altLang="zh-CN" sz="1800"/>
                      <m:t>, </m:t>
                    </m:r>
                    <m:sSub>
                      <m:sSubPr>
                        <m:ctrlPr>
                          <a:rPr lang="zh-CN" altLang="zh-CN" sz="1800" i="1"/>
                        </m:ctrlPr>
                      </m:sSubPr>
                      <m:e>
                        <m:r>
                          <a:rPr lang="en-US" altLang="zh-CN" sz="1800" i="1"/>
                          <m:t>𝑦</m:t>
                        </m:r>
                      </m:e>
                      <m:sub>
                        <m:r>
                          <a:rPr lang="en-US" altLang="zh-CN" sz="1800" i="1"/>
                          <m:t>𝑙</m:t>
                        </m:r>
                      </m:sub>
                    </m:sSub>
                    <m:r>
                      <a:rPr lang="en-US" altLang="zh-CN" sz="1800"/>
                      <m:t>, </m:t>
                    </m:r>
                    <m:sSub>
                      <m:sSubPr>
                        <m:ctrlPr>
                          <a:rPr lang="zh-CN" altLang="zh-CN" sz="1800" i="1"/>
                        </m:ctrlPr>
                      </m:sSubPr>
                      <m:e>
                        <m:r>
                          <a:rPr lang="en-US" altLang="zh-CN" sz="1800" i="1"/>
                          <m:t>𝑧</m:t>
                        </m:r>
                      </m:e>
                      <m:sub>
                        <m:r>
                          <a:rPr lang="en-US" altLang="zh-CN" sz="1800" i="1"/>
                          <m:t>𝑙</m:t>
                        </m:r>
                      </m:sub>
                    </m:sSub>
                    <m:r>
                      <a:rPr lang="en-US" altLang="zh-CN" sz="1800"/>
                      <m:t>)</m:t>
                    </m:r>
                  </m:oMath>
                </a14:m>
                <a:r>
                  <a:rPr lang="zh-CN" altLang="zh-CN" sz="1800" dirty="0"/>
                  <a:t>在图像像素坐标系中的坐标</a:t>
                </a:r>
                <a14:m>
                  <m:oMath xmlns:m="http://schemas.openxmlformats.org/officeDocument/2006/math">
                    <m:r>
                      <a:rPr lang="en-US" altLang="zh-CN" sz="1800"/>
                      <m:t>(</m:t>
                    </m:r>
                    <m:r>
                      <a:rPr lang="en-US" altLang="zh-CN" sz="1800" i="1"/>
                      <m:t>𝑢</m:t>
                    </m:r>
                    <m:r>
                      <a:rPr lang="en-US" altLang="zh-CN" sz="1800"/>
                      <m:t>, </m:t>
                    </m:r>
                    <m:r>
                      <a:rPr lang="en-US" altLang="zh-CN" sz="1800" i="1"/>
                      <m:t>𝑣</m:t>
                    </m:r>
                    <m:r>
                      <a:rPr lang="en-US" altLang="zh-CN" sz="1800"/>
                      <m:t>)</m:t>
                    </m:r>
                  </m:oMath>
                </a14:m>
                <a:r>
                  <a:rPr lang="zh-CN" altLang="zh-CN" sz="1800" dirty="0"/>
                  <a:t>可通过以下方式算出：</a:t>
                </a:r>
              </a:p>
              <a:p>
                <a:endParaRPr lang="zh-CN" altLang="en-US" sz="1600" dirty="0"/>
              </a:p>
            </p:txBody>
          </p:sp>
        </mc:Choice>
        <mc:Fallback>
          <p:sp>
            <p:nvSpPr>
              <p:cNvPr id="6" name="矩形 5">
                <a:extLst>
                  <a:ext uri="{FF2B5EF4-FFF2-40B4-BE49-F238E27FC236}">
                    <a16:creationId xmlns:a16="http://schemas.microsoft.com/office/drawing/2014/main" id="{73010578-2633-4140-9292-CD986DC559DD}"/>
                  </a:ext>
                </a:extLst>
              </p:cNvPr>
              <p:cNvSpPr>
                <a:spLocks noRot="1" noChangeAspect="1" noMove="1" noResize="1" noEditPoints="1" noAdjustHandles="1" noChangeArrowheads="1" noChangeShapeType="1" noTextEdit="1"/>
              </p:cNvSpPr>
              <p:nvPr/>
            </p:nvSpPr>
            <p:spPr>
              <a:xfrm>
                <a:off x="827584" y="2420888"/>
                <a:ext cx="7335688" cy="1728487"/>
              </a:xfrm>
              <a:prstGeom prst="rect">
                <a:avLst/>
              </a:prstGeom>
              <a:blipFill>
                <a:blip r:embed="rId3"/>
                <a:stretch>
                  <a:fillRect l="-748" t="-2465"/>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1296A46B-4477-4C46-B4C0-D3DC45F3115A}"/>
              </a:ext>
            </a:extLst>
          </p:cNvPr>
          <p:cNvPicPr/>
          <p:nvPr/>
        </p:nvPicPr>
        <p:blipFill>
          <a:blip r:embed="rId4"/>
          <a:stretch>
            <a:fillRect/>
          </a:stretch>
        </p:blipFill>
        <p:spPr>
          <a:xfrm>
            <a:off x="3177108" y="3933056"/>
            <a:ext cx="2286060" cy="1224136"/>
          </a:xfrm>
          <a:prstGeom prst="rect">
            <a:avLst/>
          </a:prstGeom>
        </p:spPr>
      </p:pic>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8DB077DD-DFFA-4B0E-9ECF-510E218D2D21}"/>
                  </a:ext>
                </a:extLst>
              </p:cNvPr>
              <p:cNvSpPr/>
              <p:nvPr/>
            </p:nvSpPr>
            <p:spPr>
              <a:xfrm>
                <a:off x="611560" y="4653136"/>
                <a:ext cx="5904656" cy="1281441"/>
              </a:xfrm>
              <a:prstGeom prst="rect">
                <a:avLst/>
              </a:prstGeom>
            </p:spPr>
            <p:txBody>
              <a:bodyPr wrap="square">
                <a:spAutoFit/>
              </a:bodyPr>
              <a:lstStyle/>
              <a:p>
                <a:pPr indent="266700" algn="just">
                  <a:lnSpc>
                    <a:spcPct val="150000"/>
                  </a:lnSpc>
                  <a:spcAft>
                    <a:spcPts val="0"/>
                  </a:spcAft>
                </a:pPr>
                <a:r>
                  <a:rPr lang="zh-CN" altLang="zh-CN" sz="1600" kern="100" dirty="0">
                    <a:latin typeface="Calibri" panose="020F0502020204030204" pitchFamily="34" charset="0"/>
                    <a:cs typeface="Times New Roman" panose="02020603050405020304" pitchFamily="18" charset="0"/>
                  </a:rPr>
                  <a:t>其中，</a:t>
                </a:r>
                <a14:m>
                  <m:oMath xmlns:m="http://schemas.openxmlformats.org/officeDocument/2006/math">
                    <m:r>
                      <a:rPr lang="en-US" altLang="zh-CN" sz="1600" i="1" kern="100">
                        <a:latin typeface="Cambria Math" panose="02040503050406030204" pitchFamily="18" charset="0"/>
                        <a:cs typeface="Times New Roman" panose="02020603050405020304" pitchFamily="18" charset="0"/>
                      </a:rPr>
                      <m:t>𝐾</m:t>
                    </m:r>
                    <m:r>
                      <a:rPr lang="en-US" altLang="zh-CN" sz="1600" kern="100">
                        <a:latin typeface="Cambria Math" panose="02040503050406030204" pitchFamily="18" charset="0"/>
                        <a:cs typeface="Times New Roman" panose="02020603050405020304" pitchFamily="18" charset="0"/>
                      </a:rPr>
                      <m:t>=</m:t>
                    </m:r>
                    <m:d>
                      <m:d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eqArrPr>
                          <m:e>
                            <m:m>
                              <m:mPr>
                                <m:mcs>
                                  <m:mc>
                                    <m:mcPr>
                                      <m:count m:val="3"/>
                                      <m:mcJc m:val="center"/>
                                    </m:mcPr>
                                  </m:mc>
                                </m:mcs>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mPr>
                              <m:mr>
                                <m:e>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𝑓</m:t>
                                      </m:r>
                                    </m:e>
                                    <m:sub>
                                      <m:r>
                                        <a:rPr lang="en-US" altLang="zh-CN" sz="1600" i="1" kern="100">
                                          <a:latin typeface="Cambria Math" panose="02040503050406030204" pitchFamily="18" charset="0"/>
                                          <a:cs typeface="Times New Roman" panose="02020603050405020304" pitchFamily="18" charset="0"/>
                                        </a:rPr>
                                        <m:t>𝑥</m:t>
                                      </m:r>
                                    </m:sub>
                                  </m:sSub>
                                </m:e>
                                <m:e>
                                  <m:r>
                                    <a:rPr lang="en-US" altLang="zh-CN" sz="1600" kern="100">
                                      <a:latin typeface="Cambria Math" panose="02040503050406030204" pitchFamily="18" charset="0"/>
                                      <a:cs typeface="Times New Roman" panose="02020603050405020304" pitchFamily="18" charset="0"/>
                                    </a:rPr>
                                    <m:t>0</m:t>
                                  </m:r>
                                </m:e>
                                <m:e>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𝑢</m:t>
                                      </m:r>
                                    </m:e>
                                    <m:sub>
                                      <m:r>
                                        <a:rPr lang="en-US" altLang="zh-CN" sz="1600" kern="100">
                                          <a:latin typeface="Cambria Math" panose="02040503050406030204" pitchFamily="18" charset="0"/>
                                          <a:cs typeface="Times New Roman" panose="02020603050405020304" pitchFamily="18" charset="0"/>
                                        </a:rPr>
                                        <m:t>0</m:t>
                                      </m:r>
                                    </m:sub>
                                  </m:sSub>
                                </m:e>
                              </m:mr>
                            </m:m>
                          </m:e>
                          <m:e>
                            <m:m>
                              <m:mPr>
                                <m:mcs>
                                  <m:mc>
                                    <m:mcPr>
                                      <m:count m:val="3"/>
                                      <m:mcJc m:val="center"/>
                                    </m:mcPr>
                                  </m:mc>
                                </m:mcs>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mPr>
                              <m:mr>
                                <m:e>
                                  <m:r>
                                    <a:rPr lang="en-US" altLang="zh-CN" sz="1600" kern="100">
                                      <a:latin typeface="Cambria Math" panose="02040503050406030204" pitchFamily="18" charset="0"/>
                                      <a:cs typeface="Times New Roman" panose="02020603050405020304" pitchFamily="18" charset="0"/>
                                    </a:rPr>
                                    <m:t>0</m:t>
                                  </m:r>
                                </m:e>
                                <m:e>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𝑓</m:t>
                                      </m:r>
                                    </m:e>
                                    <m:sub>
                                      <m:r>
                                        <a:rPr lang="en-US" altLang="zh-CN" sz="1600" i="1" kern="100">
                                          <a:latin typeface="Cambria Math" panose="02040503050406030204" pitchFamily="18" charset="0"/>
                                          <a:cs typeface="Times New Roman" panose="02020603050405020304" pitchFamily="18" charset="0"/>
                                        </a:rPr>
                                        <m:t>𝑦</m:t>
                                      </m:r>
                                    </m:sub>
                                  </m:sSub>
                                </m:e>
                                <m:e>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cs typeface="Times New Roman" panose="02020603050405020304" pitchFamily="18" charset="0"/>
                                        </a:rPr>
                                        <m:t>𝑣</m:t>
                                      </m:r>
                                    </m:e>
                                    <m:sub>
                                      <m:r>
                                        <a:rPr lang="en-US" altLang="zh-CN" sz="1600" kern="100">
                                          <a:latin typeface="Cambria Math" panose="02040503050406030204" pitchFamily="18" charset="0"/>
                                          <a:cs typeface="Times New Roman" panose="02020603050405020304" pitchFamily="18" charset="0"/>
                                        </a:rPr>
                                        <m:t>0</m:t>
                                      </m:r>
                                    </m:sub>
                                  </m:sSub>
                                </m:e>
                              </m:mr>
                            </m:m>
                          </m:e>
                          <m:e>
                            <m:m>
                              <m:mPr>
                                <m:mcs>
                                  <m:mc>
                                    <m:mcPr>
                                      <m:count m:val="3"/>
                                      <m:mcJc m:val="center"/>
                                    </m:mcPr>
                                  </m:mc>
                                </m:mcs>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mPr>
                              <m:mr>
                                <m:e>
                                  <m:r>
                                    <a:rPr lang="en-US" altLang="zh-CN" sz="1600" kern="100">
                                      <a:latin typeface="Cambria Math" panose="02040503050406030204" pitchFamily="18" charset="0"/>
                                      <a:ea typeface="Cambria Math" panose="02040503050406030204" pitchFamily="18" charset="0"/>
                                      <a:cs typeface="Times New Roman" panose="02020603050405020304" pitchFamily="18" charset="0"/>
                                    </a:rPr>
                                    <m:t>0</m:t>
                                  </m:r>
                                </m:e>
                                <m:e>
                                  <m:r>
                                    <a:rPr lang="en-US" altLang="zh-CN" sz="1600" kern="100">
                                      <a:latin typeface="Cambria Math" panose="02040503050406030204" pitchFamily="18" charset="0"/>
                                      <a:ea typeface="Cambria Math" panose="02040503050406030204" pitchFamily="18" charset="0"/>
                                      <a:cs typeface="Times New Roman" panose="02020603050405020304" pitchFamily="18" charset="0"/>
                                    </a:rPr>
                                    <m:t>0</m:t>
                                  </m:r>
                                </m:e>
                                <m:e>
                                  <m:r>
                                    <a:rPr lang="en-US" altLang="zh-CN" sz="1600" kern="100">
                                      <a:latin typeface="Cambria Math" panose="02040503050406030204" pitchFamily="18" charset="0"/>
                                      <a:ea typeface="Cambria Math" panose="02040503050406030204" pitchFamily="18" charset="0"/>
                                      <a:cs typeface="Times New Roman" panose="02020603050405020304" pitchFamily="18" charset="0"/>
                                    </a:rPr>
                                    <m:t>1</m:t>
                                  </m:r>
                                </m:e>
                              </m:mr>
                            </m:m>
                          </m:e>
                        </m:eqArr>
                      </m:e>
                    </m:d>
                  </m:oMath>
                </a14:m>
                <a:r>
                  <a:rPr lang="zh-CN" altLang="zh-CN" sz="1600" kern="100" dirty="0">
                    <a:latin typeface="Calibri" panose="020F0502020204030204" pitchFamily="34" charset="0"/>
                    <a:cs typeface="Times New Roman" panose="02020603050405020304" pitchFamily="18" charset="0"/>
                  </a:rPr>
                  <a:t>为摄像机的内参矩阵。</a:t>
                </a:r>
              </a:p>
            </p:txBody>
          </p:sp>
        </mc:Choice>
        <mc:Fallback>
          <p:sp>
            <p:nvSpPr>
              <p:cNvPr id="2" name="矩形 1">
                <a:extLst>
                  <a:ext uri="{FF2B5EF4-FFF2-40B4-BE49-F238E27FC236}">
                    <a16:creationId xmlns:a16="http://schemas.microsoft.com/office/drawing/2014/main" id="{8DB077DD-DFFA-4B0E-9ECF-510E218D2D21}"/>
                  </a:ext>
                </a:extLst>
              </p:cNvPr>
              <p:cNvSpPr>
                <a:spLocks noRot="1" noChangeAspect="1" noMove="1" noResize="1" noEditPoints="1" noAdjustHandles="1" noChangeArrowheads="1" noChangeShapeType="1" noTextEdit="1"/>
              </p:cNvSpPr>
              <p:nvPr/>
            </p:nvSpPr>
            <p:spPr>
              <a:xfrm>
                <a:off x="611560" y="4653136"/>
                <a:ext cx="5904656" cy="1281441"/>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422442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2" name="矩形 1">
            <a:extLst>
              <a:ext uri="{FF2B5EF4-FFF2-40B4-BE49-F238E27FC236}">
                <a16:creationId xmlns:a16="http://schemas.microsoft.com/office/drawing/2014/main" id="{8DB077DD-DFFA-4B0E-9ECF-510E218D2D21}"/>
              </a:ext>
            </a:extLst>
          </p:cNvPr>
          <p:cNvSpPr/>
          <p:nvPr/>
        </p:nvSpPr>
        <p:spPr>
          <a:xfrm>
            <a:off x="827584" y="2461101"/>
            <a:ext cx="5904656" cy="369332"/>
          </a:xfrm>
          <a:prstGeom prst="rect">
            <a:avLst/>
          </a:prstGeom>
        </p:spPr>
        <p:txBody>
          <a:bodyPr wrap="square">
            <a:spAutoFit/>
          </a:bodyPr>
          <a:lstStyle/>
          <a:p>
            <a:r>
              <a:rPr lang="zh-CN" altLang="zh-CN" sz="1800" dirty="0"/>
              <a:t>对上式进行变换可得：</a:t>
            </a:r>
          </a:p>
        </p:txBody>
      </p:sp>
      <p:pic>
        <p:nvPicPr>
          <p:cNvPr id="10" name="图片 9">
            <a:extLst>
              <a:ext uri="{FF2B5EF4-FFF2-40B4-BE49-F238E27FC236}">
                <a16:creationId xmlns:a16="http://schemas.microsoft.com/office/drawing/2014/main" id="{31CC660F-0105-456D-A4D6-CD015CC49E24}"/>
              </a:ext>
            </a:extLst>
          </p:cNvPr>
          <p:cNvPicPr/>
          <p:nvPr/>
        </p:nvPicPr>
        <p:blipFill>
          <a:blip r:embed="rId3"/>
          <a:stretch>
            <a:fillRect/>
          </a:stretch>
        </p:blipFill>
        <p:spPr>
          <a:xfrm>
            <a:off x="2771800" y="2977126"/>
            <a:ext cx="2476326" cy="1325677"/>
          </a:xfrm>
          <a:prstGeom prst="rect">
            <a:avLst/>
          </a:prstGeom>
        </p:spPr>
      </p:pic>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A5B55A37-04ED-4BBB-B313-B601B6F5F0F5}"/>
                  </a:ext>
                </a:extLst>
              </p:cNvPr>
              <p:cNvSpPr/>
              <p:nvPr/>
            </p:nvSpPr>
            <p:spPr>
              <a:xfrm>
                <a:off x="511968" y="4319842"/>
                <a:ext cx="7948464" cy="2126864"/>
              </a:xfrm>
              <a:prstGeom prst="rect">
                <a:avLst/>
              </a:prstGeom>
            </p:spPr>
            <p:txBody>
              <a:bodyPr wrap="square">
                <a:spAutoFit/>
              </a:bodyPr>
              <a:lstStyle/>
              <a:p>
                <a:pPr indent="457200" algn="just">
                  <a:lnSpc>
                    <a:spcPct val="150000"/>
                  </a:lnSpc>
                  <a:spcAft>
                    <a:spcPts val="0"/>
                  </a:spcAft>
                </a:pPr>
                <a:r>
                  <a:rPr lang="zh-CN" altLang="zh-CN" sz="1800" kern="100" dirty="0">
                    <a:latin typeface="Calibri" panose="020F0502020204030204" pitchFamily="34" charset="0"/>
                    <a:cs typeface="Times New Roman" panose="02020603050405020304" pitchFamily="18" charset="0"/>
                  </a:rPr>
                  <a:t>激光雷达与摄像机的标定，就是去求解上式中的</a:t>
                </a:r>
                <a14:m>
                  <m:oMath xmlns:m="http://schemas.openxmlformats.org/officeDocument/2006/math">
                    <m:r>
                      <a:rPr lang="en-US" altLang="zh-CN" sz="1800" kern="100">
                        <a:latin typeface="Cambria Math" panose="02040503050406030204" pitchFamily="18" charset="0"/>
                        <a:cs typeface="Times New Roman" panose="02020603050405020304" pitchFamily="18" charset="0"/>
                      </a:rPr>
                      <m:t>[</m:t>
                    </m:r>
                    <m:sSup>
                      <m:s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latin typeface="Cambria Math" panose="02040503050406030204" pitchFamily="18" charset="0"/>
                            <a:cs typeface="Times New Roman" panose="02020603050405020304" pitchFamily="18" charset="0"/>
                          </a:rPr>
                          <m:t>𝑅</m:t>
                        </m:r>
                      </m:e>
                      <m:sup>
                        <m:r>
                          <a:rPr lang="en-US" altLang="zh-CN" sz="1800" i="1" kern="100">
                            <a:latin typeface="Cambria Math" panose="02040503050406030204" pitchFamily="18" charset="0"/>
                            <a:cs typeface="Times New Roman" panose="02020603050405020304" pitchFamily="18" charset="0"/>
                          </a:rPr>
                          <m:t>∗</m:t>
                        </m:r>
                      </m:sup>
                    </m:sSup>
                    <m:r>
                      <a:rPr lang="en-US" altLang="zh-CN" sz="1800" kern="100">
                        <a:latin typeface="Cambria Math" panose="02040503050406030204" pitchFamily="18" charset="0"/>
                        <a:cs typeface="Times New Roman" panose="02020603050405020304" pitchFamily="18" charset="0"/>
                      </a:rPr>
                      <m:t>|</m:t>
                    </m:r>
                    <m:sSup>
                      <m:s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latin typeface="Cambria Math" panose="02040503050406030204" pitchFamily="18" charset="0"/>
                            <a:cs typeface="Times New Roman" panose="02020603050405020304" pitchFamily="18" charset="0"/>
                          </a:rPr>
                          <m:t>𝑇</m:t>
                        </m:r>
                      </m:e>
                      <m:sup>
                        <m:r>
                          <a:rPr lang="en-US" altLang="zh-CN" sz="1800" i="1" kern="100">
                            <a:latin typeface="Cambria Math" panose="02040503050406030204" pitchFamily="18" charset="0"/>
                            <a:cs typeface="Times New Roman" panose="02020603050405020304" pitchFamily="18" charset="0"/>
                          </a:rPr>
                          <m:t>∗</m:t>
                        </m:r>
                      </m:sup>
                    </m:sSup>
                    <m:r>
                      <a:rPr lang="en-US" altLang="zh-CN" sz="1800" kern="100">
                        <a:latin typeface="Cambria Math" panose="02040503050406030204" pitchFamily="18" charset="0"/>
                        <a:cs typeface="Times New Roman" panose="02020603050405020304" pitchFamily="18" charset="0"/>
                      </a:rPr>
                      <m:t>]</m:t>
                    </m:r>
                  </m:oMath>
                </a14:m>
                <a:r>
                  <a:rPr lang="zh-CN" altLang="zh-CN" sz="1800" kern="100" dirty="0">
                    <a:latin typeface="Calibri" panose="020F0502020204030204" pitchFamily="34" charset="0"/>
                    <a:cs typeface="Times New Roman" panose="02020603050405020304" pitchFamily="18" charset="0"/>
                  </a:rPr>
                  <a:t>。</a:t>
                </a:r>
                <a:r>
                  <a:rPr lang="zh-CN" altLang="zh-CN" sz="1800" dirty="0"/>
                  <a:t>易知，</a:t>
                </a:r>
                <a14:m>
                  <m:oMath xmlns:m="http://schemas.openxmlformats.org/officeDocument/2006/math">
                    <m:r>
                      <a:rPr lang="en-US" altLang="zh-CN" sz="1800"/>
                      <m:t>[</m:t>
                    </m:r>
                    <m:sSup>
                      <m:sSupPr>
                        <m:ctrlPr>
                          <a:rPr lang="zh-CN" altLang="zh-CN" sz="1800" i="1"/>
                        </m:ctrlPr>
                      </m:sSupPr>
                      <m:e>
                        <m:r>
                          <a:rPr lang="en-US" altLang="zh-CN" sz="1800" i="1"/>
                          <m:t>𝑅</m:t>
                        </m:r>
                      </m:e>
                      <m:sup>
                        <m:r>
                          <a:rPr lang="en-US" altLang="zh-CN" sz="1800" i="1"/>
                          <m:t>∗</m:t>
                        </m:r>
                      </m:sup>
                    </m:sSup>
                    <m:r>
                      <a:rPr lang="en-US" altLang="zh-CN" sz="1800"/>
                      <m:t>|</m:t>
                    </m:r>
                    <m:sSup>
                      <m:sSupPr>
                        <m:ctrlPr>
                          <a:rPr lang="zh-CN" altLang="zh-CN" sz="1800" i="1"/>
                        </m:ctrlPr>
                      </m:sSupPr>
                      <m:e>
                        <m:r>
                          <a:rPr lang="en-US" altLang="zh-CN" sz="1800" i="1"/>
                          <m:t>𝑇</m:t>
                        </m:r>
                      </m:e>
                      <m:sup>
                        <m:r>
                          <a:rPr lang="en-US" altLang="zh-CN" sz="1800" i="1"/>
                          <m:t>∗</m:t>
                        </m:r>
                      </m:sup>
                    </m:sSup>
                    <m:r>
                      <a:rPr lang="en-US" altLang="zh-CN" sz="1800"/>
                      <m:t>]</m:t>
                    </m:r>
                  </m:oMath>
                </a14:m>
                <a:r>
                  <a:rPr lang="zh-CN" altLang="zh-CN" sz="1800" dirty="0"/>
                  <a:t>共有</a:t>
                </a:r>
                <a:r>
                  <a:rPr lang="en-US" altLang="zh-CN" sz="1800" dirty="0"/>
                  <a:t>12</a:t>
                </a:r>
                <a:r>
                  <a:rPr lang="zh-CN" altLang="zh-CN" sz="1800" dirty="0"/>
                  <a:t>个参数需要求解，因此理论上至少需要</a:t>
                </a:r>
                <a:r>
                  <a:rPr lang="en-US" altLang="zh-CN" sz="1800" dirty="0"/>
                  <a:t>4</a:t>
                </a:r>
                <a:r>
                  <a:rPr lang="zh-CN" altLang="zh-CN" sz="1800" dirty="0"/>
                  <a:t>组激光雷达的对应点才能得到结果。为了提高精度，一般在标定过程中使对应点的数量</a:t>
                </a:r>
                <a14:m>
                  <m:oMath xmlns:m="http://schemas.openxmlformats.org/officeDocument/2006/math">
                    <m:r>
                      <a:rPr lang="en-US" altLang="zh-CN" sz="1800" i="1"/>
                      <m:t>𝑛</m:t>
                    </m:r>
                    <m:r>
                      <a:rPr lang="en-US" altLang="zh-CN" sz="1800"/>
                      <m:t>&gt;4</m:t>
                    </m:r>
                  </m:oMath>
                </a14:m>
                <a:r>
                  <a:rPr lang="zh-CN" altLang="zh-CN" sz="1800" dirty="0"/>
                  <a:t>，使用最小二乘法进行求解。</a:t>
                </a:r>
              </a:p>
              <a:p>
                <a:pPr indent="266700" algn="just">
                  <a:lnSpc>
                    <a:spcPct val="150000"/>
                  </a:lnSpc>
                  <a:spcAft>
                    <a:spcPts val="0"/>
                  </a:spcAft>
                </a:pPr>
                <a:endParaRPr lang="zh-CN" altLang="zh-CN" sz="1800" kern="100" dirty="0">
                  <a:latin typeface="Calibri" panose="020F0502020204030204" pitchFamily="34" charset="0"/>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A5B55A37-04ED-4BBB-B313-B601B6F5F0F5}"/>
                  </a:ext>
                </a:extLst>
              </p:cNvPr>
              <p:cNvSpPr>
                <a:spLocks noRot="1" noChangeAspect="1" noMove="1" noResize="1" noEditPoints="1" noAdjustHandles="1" noChangeArrowheads="1" noChangeShapeType="1" noTextEdit="1"/>
              </p:cNvSpPr>
              <p:nvPr/>
            </p:nvSpPr>
            <p:spPr>
              <a:xfrm>
                <a:off x="511968" y="4319842"/>
                <a:ext cx="7948464" cy="2126864"/>
              </a:xfrm>
              <a:prstGeom prst="rect">
                <a:avLst/>
              </a:prstGeom>
              <a:blipFill>
                <a:blip r:embed="rId4"/>
                <a:stretch>
                  <a:fillRect l="-690" r="-61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940911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2" name="矩形 1">
            <a:extLst>
              <a:ext uri="{FF2B5EF4-FFF2-40B4-BE49-F238E27FC236}">
                <a16:creationId xmlns:a16="http://schemas.microsoft.com/office/drawing/2014/main" id="{8DB077DD-DFFA-4B0E-9ECF-510E218D2D21}"/>
              </a:ext>
            </a:extLst>
          </p:cNvPr>
          <p:cNvSpPr/>
          <p:nvPr/>
        </p:nvSpPr>
        <p:spPr>
          <a:xfrm>
            <a:off x="397769" y="2276872"/>
            <a:ext cx="7918647" cy="3970318"/>
          </a:xfrm>
          <a:prstGeom prst="rect">
            <a:avLst/>
          </a:prstGeom>
        </p:spPr>
        <p:txBody>
          <a:bodyPr wrap="square">
            <a:spAutoFit/>
          </a:bodyPr>
          <a:lstStyle/>
          <a:p>
            <a:pPr indent="457200"/>
            <a:r>
              <a:rPr lang="zh-CN" altLang="zh-CN" sz="1800" dirty="0"/>
              <a:t>激光雷达与摄像机的外参标定是学界研究的热点问题。目前的标定方法主要分为两个流派：使用标定目标</a:t>
            </a:r>
            <a:r>
              <a:rPr lang="en-US" altLang="zh-CN" sz="1800" dirty="0"/>
              <a:t>(</a:t>
            </a:r>
            <a:r>
              <a:rPr lang="zh-CN" altLang="zh-CN" sz="1800" dirty="0"/>
              <a:t>标定板或标定块</a:t>
            </a:r>
            <a:r>
              <a:rPr lang="en-US" altLang="zh-CN" sz="1800" dirty="0"/>
              <a:t>)</a:t>
            </a:r>
            <a:r>
              <a:rPr lang="zh-CN" altLang="zh-CN" sz="1800" dirty="0"/>
              <a:t>的标定方法与自标定方法。使用标定板来进行标定的典型方法有文献</a:t>
            </a:r>
            <a:r>
              <a:rPr lang="en-US" altLang="zh-CN" sz="1800" dirty="0"/>
              <a:t>(</a:t>
            </a:r>
            <a:r>
              <a:rPr lang="en-US" altLang="zh-CN" sz="1800" dirty="0" err="1"/>
              <a:t>R.Unnikrishnan</a:t>
            </a:r>
            <a:r>
              <a:rPr lang="en-US" altLang="zh-CN" sz="1800" dirty="0"/>
              <a:t> and M, Hebert, 2005; G. Pandey, J. McBride, S. Savarese, and R. Eustice, 2010; F. M. Mirzaei, D. G. </a:t>
            </a:r>
            <a:r>
              <a:rPr lang="en-US" altLang="zh-CN" sz="1800" dirty="0" err="1"/>
              <a:t>Kottas</a:t>
            </a:r>
            <a:r>
              <a:rPr lang="en-US" altLang="zh-CN" sz="1800" dirty="0"/>
              <a:t>, and S. I. </a:t>
            </a:r>
            <a:r>
              <a:rPr lang="en-US" altLang="zh-CN" sz="1800" dirty="0" err="1"/>
              <a:t>Roumeliotis</a:t>
            </a:r>
            <a:r>
              <a:rPr lang="en-US" altLang="zh-CN" sz="1800" dirty="0"/>
              <a:t>, 2012)</a:t>
            </a:r>
            <a:r>
              <a:rPr lang="zh-CN" altLang="zh-CN" sz="1800" dirty="0"/>
              <a:t>等。</a:t>
            </a:r>
            <a:r>
              <a:rPr lang="en-US" altLang="zh-CN" sz="1800" dirty="0"/>
              <a:t>2005</a:t>
            </a:r>
            <a:r>
              <a:rPr lang="zh-CN" altLang="zh-CN" sz="1800" dirty="0"/>
              <a:t>年</a:t>
            </a:r>
            <a:r>
              <a:rPr lang="en-US" altLang="zh-CN" sz="1800" dirty="0"/>
              <a:t>R. Unnikrishnan</a:t>
            </a:r>
            <a:r>
              <a:rPr lang="zh-CN" altLang="zh-CN" sz="1800" dirty="0"/>
              <a:t>开创了使用黑白棋盘的激光雷达</a:t>
            </a:r>
            <a:r>
              <a:rPr lang="en-US" altLang="zh-CN" sz="1800" dirty="0"/>
              <a:t>-</a:t>
            </a:r>
            <a:r>
              <a:rPr lang="zh-CN" altLang="zh-CN" sz="1800" dirty="0"/>
              <a:t>摄像机外参标定方法，逐渐引出了各种各样的标定方法。然而</a:t>
            </a:r>
            <a:r>
              <a:rPr lang="en-US" altLang="zh-CN" sz="1800" dirty="0"/>
              <a:t>Unnikrishnan</a:t>
            </a:r>
            <a:r>
              <a:rPr lang="zh-CN" altLang="zh-CN" sz="1800" dirty="0"/>
              <a:t>的方法需要人工的介入，去选择关键点来进行标定，因此在自动驾驶中往往只用于激光雷达的出厂标定。在</a:t>
            </a:r>
            <a:r>
              <a:rPr lang="en-US" altLang="zh-CN" sz="1800" dirty="0"/>
              <a:t>2018</a:t>
            </a:r>
            <a:r>
              <a:rPr lang="zh-CN" altLang="zh-CN" sz="1800" dirty="0"/>
              <a:t>年，</a:t>
            </a:r>
            <a:r>
              <a:rPr lang="en-US" altLang="zh-CN" sz="1800" dirty="0" err="1"/>
              <a:t>Lipu</a:t>
            </a:r>
            <a:r>
              <a:rPr lang="en-US" altLang="zh-CN" sz="1800" dirty="0"/>
              <a:t> Zhou</a:t>
            </a:r>
            <a:r>
              <a:rPr lang="zh-CN" altLang="zh-CN" sz="1800" dirty="0"/>
              <a:t>等人提出了基于线和平板的自动外参标定方法</a:t>
            </a:r>
            <a:r>
              <a:rPr lang="en-US" altLang="zh-CN" sz="1800" baseline="30000" dirty="0"/>
              <a:t>[13] </a:t>
            </a:r>
            <a:r>
              <a:rPr lang="zh-CN" altLang="zh-CN" sz="1800" dirty="0"/>
              <a:t>，相比前人的方法，该算法在实现更高的精度的同时，所需要的信息更少，对自动驾驶汽车来说，有着广泛的应用。</a:t>
            </a:r>
          </a:p>
          <a:p>
            <a:pPr indent="457200"/>
            <a:r>
              <a:rPr lang="en-US" altLang="zh-CN" sz="1800" dirty="0" err="1"/>
              <a:t>Lipu</a:t>
            </a:r>
            <a:r>
              <a:rPr lang="en-US" altLang="zh-CN" sz="1800" dirty="0"/>
              <a:t> Zhou</a:t>
            </a:r>
            <a:r>
              <a:rPr lang="zh-CN" altLang="zh-CN" sz="1800" dirty="0"/>
              <a:t>使用一块黑白标定板，在摄像机图像中使用边界分割来找到标定板的边界，在激光雷达点云中使用</a:t>
            </a:r>
            <a:r>
              <a:rPr lang="en-US" altLang="zh-CN" sz="1800" dirty="0"/>
              <a:t>RANSAC</a:t>
            </a:r>
            <a:r>
              <a:rPr lang="zh-CN" altLang="zh-CN" sz="1800" dirty="0"/>
              <a:t>算法找到标定板扫描线的边界，通过这两个边界来建立激光雷达与摄像机之间位姿关系的约束</a:t>
            </a:r>
            <a:r>
              <a:rPr lang="zh-CN" altLang="en-US" sz="1800" dirty="0"/>
              <a:t>。</a:t>
            </a:r>
            <a:endParaRPr lang="zh-CN" altLang="zh-CN" sz="1800" dirty="0"/>
          </a:p>
        </p:txBody>
      </p:sp>
    </p:spTree>
    <p:extLst>
      <p:ext uri="{BB962C8B-B14F-4D97-AF65-F5344CB8AC3E}">
        <p14:creationId xmlns:p14="http://schemas.microsoft.com/office/powerpoint/2010/main" val="6075637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pic>
        <p:nvPicPr>
          <p:cNvPr id="6" name="图片 5">
            <a:extLst>
              <a:ext uri="{FF2B5EF4-FFF2-40B4-BE49-F238E27FC236}">
                <a16:creationId xmlns:a16="http://schemas.microsoft.com/office/drawing/2014/main" id="{4A070D62-4CC4-4553-87A6-B50DF66E874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2613110"/>
            <a:ext cx="3867943" cy="2184042"/>
          </a:xfrm>
          <a:prstGeom prst="rect">
            <a:avLst/>
          </a:prstGeom>
          <a:noFill/>
          <a:ln>
            <a:noFill/>
          </a:ln>
        </p:spPr>
      </p:pic>
      <p:pic>
        <p:nvPicPr>
          <p:cNvPr id="7" name="图片 6">
            <a:extLst>
              <a:ext uri="{FF2B5EF4-FFF2-40B4-BE49-F238E27FC236}">
                <a16:creationId xmlns:a16="http://schemas.microsoft.com/office/drawing/2014/main" id="{7FF83BD3-0318-451A-B684-AD0BFCC8530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5527" y="2613111"/>
            <a:ext cx="3116833" cy="2153564"/>
          </a:xfrm>
          <a:prstGeom prst="rect">
            <a:avLst/>
          </a:prstGeom>
          <a:noFill/>
          <a:ln>
            <a:noFill/>
          </a:ln>
        </p:spPr>
      </p:pic>
      <p:sp>
        <p:nvSpPr>
          <p:cNvPr id="3" name="矩形 2">
            <a:extLst>
              <a:ext uri="{FF2B5EF4-FFF2-40B4-BE49-F238E27FC236}">
                <a16:creationId xmlns:a16="http://schemas.microsoft.com/office/drawing/2014/main" id="{12C22831-F3A7-470E-BEB3-38B162D488B0}"/>
              </a:ext>
            </a:extLst>
          </p:cNvPr>
          <p:cNvSpPr/>
          <p:nvPr/>
        </p:nvSpPr>
        <p:spPr>
          <a:xfrm>
            <a:off x="971600" y="5102914"/>
            <a:ext cx="7200800" cy="501291"/>
          </a:xfrm>
          <a:prstGeom prst="rect">
            <a:avLst/>
          </a:prstGeom>
        </p:spPr>
        <p:txBody>
          <a:bodyPr wrap="square">
            <a:spAutoFit/>
          </a:bodyPr>
          <a:lstStyle/>
          <a:p>
            <a:pPr indent="288290" algn="ctr">
              <a:lnSpc>
                <a:spcPct val="150000"/>
              </a:lnSpc>
              <a:spcAft>
                <a:spcPts val="0"/>
              </a:spcAft>
            </a:pP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图：从图像</a:t>
            </a:r>
            <a:r>
              <a:rPr lang="en-US" altLang="zh-CN" kern="100" dirty="0">
                <a:latin typeface="Calibri Light" panose="020F0302020204030204" pitchFamily="34" charset="0"/>
                <a:ea typeface="黑体" panose="02010609060101010101" pitchFamily="49" charset="-122"/>
                <a:cs typeface="Times New Roman" panose="02020603050405020304" pitchFamily="18" charset="0"/>
              </a:rPr>
              <a:t>(Up)</a:t>
            </a: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和点云</a:t>
            </a:r>
            <a:r>
              <a:rPr lang="en-US" altLang="zh-CN" kern="100" dirty="0">
                <a:latin typeface="Calibri Light" panose="020F0302020204030204" pitchFamily="34" charset="0"/>
                <a:ea typeface="黑体" panose="02010609060101010101" pitchFamily="49" charset="-122"/>
                <a:cs typeface="Times New Roman" panose="02020603050405020304" pitchFamily="18" charset="0"/>
              </a:rPr>
              <a:t>(Down)</a:t>
            </a: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中提取出的标定板边界</a:t>
            </a:r>
          </a:p>
        </p:txBody>
      </p:sp>
    </p:spTree>
    <p:extLst>
      <p:ext uri="{BB962C8B-B14F-4D97-AF65-F5344CB8AC3E}">
        <p14:creationId xmlns:p14="http://schemas.microsoft.com/office/powerpoint/2010/main" val="1921405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3" name="矩形 2">
            <a:extLst>
              <a:ext uri="{FF2B5EF4-FFF2-40B4-BE49-F238E27FC236}">
                <a16:creationId xmlns:a16="http://schemas.microsoft.com/office/drawing/2014/main" id="{12C22831-F3A7-470E-BEB3-38B162D488B0}"/>
              </a:ext>
            </a:extLst>
          </p:cNvPr>
          <p:cNvSpPr/>
          <p:nvPr/>
        </p:nvSpPr>
        <p:spPr>
          <a:xfrm>
            <a:off x="900708" y="5877272"/>
            <a:ext cx="7200800" cy="501291"/>
          </a:xfrm>
          <a:prstGeom prst="rect">
            <a:avLst/>
          </a:prstGeom>
        </p:spPr>
        <p:txBody>
          <a:bodyPr wrap="square">
            <a:spAutoFit/>
          </a:bodyPr>
          <a:lstStyle/>
          <a:p>
            <a:pPr indent="288290" algn="ctr">
              <a:lnSpc>
                <a:spcPct val="150000"/>
              </a:lnSpc>
              <a:spcAft>
                <a:spcPts val="0"/>
              </a:spcAft>
            </a:pP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图：</a:t>
            </a:r>
            <a:r>
              <a:rPr lang="zh-CN" altLang="zh-CN" dirty="0"/>
              <a:t>带有四个孔洞的标定板与其激光点云扫描图</a:t>
            </a:r>
            <a:endParaRPr lang="zh-CN" altLang="zh-CN" kern="100" dirty="0">
              <a:latin typeface="Calibri Light" panose="020F0302020204030204" pitchFamily="34" charset="0"/>
              <a:ea typeface="黑体" panose="02010609060101010101" pitchFamily="49" charset="-122"/>
              <a:cs typeface="Times New Roman" panose="02020603050405020304" pitchFamily="18" charset="0"/>
            </a:endParaRPr>
          </a:p>
        </p:txBody>
      </p:sp>
      <p:sp>
        <p:nvSpPr>
          <p:cNvPr id="2" name="矩形 1">
            <a:extLst>
              <a:ext uri="{FF2B5EF4-FFF2-40B4-BE49-F238E27FC236}">
                <a16:creationId xmlns:a16="http://schemas.microsoft.com/office/drawing/2014/main" id="{AE2440A6-03AB-40D9-8AB6-DD23CF9E74B0}"/>
              </a:ext>
            </a:extLst>
          </p:cNvPr>
          <p:cNvSpPr/>
          <p:nvPr/>
        </p:nvSpPr>
        <p:spPr>
          <a:xfrm>
            <a:off x="611560" y="2332687"/>
            <a:ext cx="7992888" cy="646331"/>
          </a:xfrm>
          <a:prstGeom prst="rect">
            <a:avLst/>
          </a:prstGeom>
        </p:spPr>
        <p:txBody>
          <a:bodyPr wrap="square">
            <a:spAutoFit/>
          </a:bodyPr>
          <a:lstStyle/>
          <a:p>
            <a:pPr>
              <a:spcAft>
                <a:spcPts val="0"/>
              </a:spcAft>
            </a:pPr>
            <a:r>
              <a:rPr lang="zh-CN" altLang="zh-CN" sz="1800" dirty="0">
                <a:cs typeface="Times New Roman" panose="02020603050405020304" pitchFamily="18" charset="0"/>
              </a:rPr>
              <a:t>除棋盘标定板之外，还可以使用带孔洞的标定板来进行标定，如文献</a:t>
            </a:r>
            <a:r>
              <a:rPr lang="en-US" altLang="zh-CN" sz="1800" dirty="0">
                <a:cs typeface="Times New Roman" panose="02020603050405020304" pitchFamily="18" charset="0"/>
              </a:rPr>
              <a:t>(Carlos </a:t>
            </a:r>
            <a:r>
              <a:rPr lang="en-US" altLang="zh-CN" sz="1800" dirty="0" err="1">
                <a:cs typeface="Times New Roman" panose="02020603050405020304" pitchFamily="18" charset="0"/>
              </a:rPr>
              <a:t>Guindel</a:t>
            </a:r>
            <a:r>
              <a:rPr lang="en-US" altLang="zh-CN" sz="1800" dirty="0">
                <a:cs typeface="Times New Roman" panose="02020603050405020304" pitchFamily="18" charset="0"/>
              </a:rPr>
              <a:t> 2017)</a:t>
            </a:r>
            <a:r>
              <a:rPr lang="zh-CN" altLang="zh-CN" sz="1800" dirty="0">
                <a:cs typeface="Times New Roman" panose="02020603050405020304" pitchFamily="18" charset="0"/>
              </a:rPr>
              <a:t>中，就采用带有四个圆形孔洞的标定板来进行标定</a:t>
            </a:r>
            <a:r>
              <a:rPr lang="en-US" altLang="zh-CN" sz="1800" dirty="0">
                <a:cs typeface="Times New Roman" panose="02020603050405020304" pitchFamily="18" charset="0"/>
              </a:rPr>
              <a:t>.</a:t>
            </a:r>
            <a:endParaRPr lang="zh-CN" altLang="zh-CN" sz="1800" kern="100" dirty="0">
              <a:latin typeface="Calibri" panose="020F0502020204030204" pitchFamily="34" charset="0"/>
              <a:cs typeface="Times New Roman" panose="02020603050405020304" pitchFamily="18" charset="0"/>
            </a:endParaRPr>
          </a:p>
        </p:txBody>
      </p:sp>
      <p:grpSp>
        <p:nvGrpSpPr>
          <p:cNvPr id="4" name="组合 3">
            <a:extLst>
              <a:ext uri="{FF2B5EF4-FFF2-40B4-BE49-F238E27FC236}">
                <a16:creationId xmlns:a16="http://schemas.microsoft.com/office/drawing/2014/main" id="{BD66BAF2-1EAB-4DAB-BB44-5B8F8CEA2FF8}"/>
              </a:ext>
            </a:extLst>
          </p:cNvPr>
          <p:cNvGrpSpPr/>
          <p:nvPr/>
        </p:nvGrpSpPr>
        <p:grpSpPr>
          <a:xfrm>
            <a:off x="1419426" y="3241646"/>
            <a:ext cx="6305147" cy="2396122"/>
            <a:chOff x="1165543" y="3284984"/>
            <a:chExt cx="6305147" cy="2396122"/>
          </a:xfrm>
        </p:grpSpPr>
        <p:pic>
          <p:nvPicPr>
            <p:cNvPr id="8" name="图片 7">
              <a:extLst>
                <a:ext uri="{FF2B5EF4-FFF2-40B4-BE49-F238E27FC236}">
                  <a16:creationId xmlns:a16="http://schemas.microsoft.com/office/drawing/2014/main" id="{539939A7-1E63-429F-BA96-17544DFCB79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65543" y="3284984"/>
              <a:ext cx="3198175" cy="2396122"/>
            </a:xfrm>
            <a:prstGeom prst="rect">
              <a:avLst/>
            </a:prstGeom>
            <a:noFill/>
            <a:ln>
              <a:noFill/>
            </a:ln>
          </p:spPr>
        </p:pic>
        <p:pic>
          <p:nvPicPr>
            <p:cNvPr id="10" name="图片 9">
              <a:extLst>
                <a:ext uri="{FF2B5EF4-FFF2-40B4-BE49-F238E27FC236}">
                  <a16:creationId xmlns:a16="http://schemas.microsoft.com/office/drawing/2014/main" id="{4DDA99A4-D870-4290-BA57-F7E5A138992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363718" y="3284984"/>
              <a:ext cx="3106972" cy="2396122"/>
            </a:xfrm>
            <a:prstGeom prst="rect">
              <a:avLst/>
            </a:prstGeom>
            <a:noFill/>
            <a:ln>
              <a:noFill/>
            </a:ln>
          </p:spPr>
        </p:pic>
      </p:grpSp>
    </p:spTree>
    <p:extLst>
      <p:ext uri="{BB962C8B-B14F-4D97-AF65-F5344CB8AC3E}">
        <p14:creationId xmlns:p14="http://schemas.microsoft.com/office/powerpoint/2010/main" val="3848261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4" name="Rectangle 3">
            <a:extLst>
              <a:ext uri="{FF2B5EF4-FFF2-40B4-BE49-F238E27FC236}">
                <a16:creationId xmlns:a16="http://schemas.microsoft.com/office/drawing/2014/main" id="{B722FE95-EC20-439E-8909-A431174AA66F}"/>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前言    </a:t>
            </a:r>
            <a:endParaRPr lang="en-US" altLang="zh-CN" kern="0" dirty="0"/>
          </a:p>
          <a:p>
            <a:pPr eaLnBrk="1" hangingPunct="1">
              <a:defRPr/>
            </a:pPr>
            <a:r>
              <a:rPr lang="zh-CN" altLang="en-US" b="1" kern="0" dirty="0"/>
              <a:t>可见光相机标定</a:t>
            </a:r>
            <a:endParaRPr lang="en-US" altLang="zh-CN" kern="0" dirty="0"/>
          </a:p>
          <a:p>
            <a:pPr eaLnBrk="1" hangingPunct="1">
              <a:defRPr/>
            </a:pPr>
            <a:r>
              <a:rPr lang="zh-CN" altLang="en-US" b="1" kern="0" dirty="0"/>
              <a:t>激光雷达标定</a:t>
            </a:r>
            <a:endParaRPr lang="en-US" altLang="zh-CN" kern="0" dirty="0"/>
          </a:p>
          <a:p>
            <a:pPr eaLnBrk="1" hangingPunct="1">
              <a:defRPr/>
            </a:pPr>
            <a:r>
              <a:rPr lang="en-US" altLang="zh-CN" b="1" kern="0" dirty="0"/>
              <a:t>Apollo</a:t>
            </a:r>
            <a:r>
              <a:rPr lang="zh-CN" altLang="en-US" b="1" kern="0" dirty="0"/>
              <a:t>联合标定实验</a:t>
            </a:r>
            <a:endParaRPr lang="en-US" altLang="zh-CN" b="1" kern="0" dirty="0"/>
          </a:p>
          <a:p>
            <a:pPr eaLnBrk="1" hangingPunct="1">
              <a:buFont typeface="Wingdings" panose="05000000000000000000" pitchFamily="2" charset="2"/>
              <a:buNone/>
              <a:defRPr/>
            </a:pPr>
            <a:r>
              <a:rPr lang="en-US" altLang="zh-CN" b="1" kern="0" dirty="0"/>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2" name="矩形 1">
            <a:extLst>
              <a:ext uri="{FF2B5EF4-FFF2-40B4-BE49-F238E27FC236}">
                <a16:creationId xmlns:a16="http://schemas.microsoft.com/office/drawing/2014/main" id="{AE2440A6-03AB-40D9-8AB6-DD23CF9E74B0}"/>
              </a:ext>
            </a:extLst>
          </p:cNvPr>
          <p:cNvSpPr/>
          <p:nvPr/>
        </p:nvSpPr>
        <p:spPr>
          <a:xfrm>
            <a:off x="611560" y="2332687"/>
            <a:ext cx="7992888" cy="2308324"/>
          </a:xfrm>
          <a:prstGeom prst="rect">
            <a:avLst/>
          </a:prstGeom>
        </p:spPr>
        <p:txBody>
          <a:bodyPr wrap="square">
            <a:spAutoFit/>
          </a:bodyPr>
          <a:lstStyle/>
          <a:p>
            <a:pPr indent="457200">
              <a:spcAft>
                <a:spcPts val="0"/>
              </a:spcAft>
            </a:pPr>
            <a:r>
              <a:rPr lang="zh-CN" altLang="en-US" sz="1800" dirty="0">
                <a:cs typeface="Times New Roman" panose="02020603050405020304" pitchFamily="18" charset="0"/>
              </a:rPr>
              <a:t>基于标定目标的标定方法大多属于离线标定</a:t>
            </a:r>
            <a:r>
              <a:rPr lang="en-US" altLang="zh-CN" sz="1800" dirty="0">
                <a:cs typeface="Times New Roman" panose="02020603050405020304" pitchFamily="18" charset="0"/>
              </a:rPr>
              <a:t>(Offline),</a:t>
            </a:r>
            <a:r>
              <a:rPr lang="zh-CN" altLang="en-US" sz="1800" dirty="0">
                <a:cs typeface="Times New Roman" panose="02020603050405020304" pitchFamily="18" charset="0"/>
              </a:rPr>
              <a:t>当我们在室外时，可以采用自标定的方法来进行在线标定。随着计算机视觉的发展，近几年越来越多地出现了基于特征表达的在线自标定算法，如</a:t>
            </a:r>
            <a:r>
              <a:rPr lang="en-US" altLang="zh-CN" sz="1800" dirty="0">
                <a:cs typeface="Times New Roman" panose="02020603050405020304" pitchFamily="18" charset="0"/>
              </a:rPr>
              <a:t>G. Pandey, 2014[15] ; Z. Taylor and J. Nieto 2012[16] </a:t>
            </a:r>
            <a:r>
              <a:rPr lang="zh-CN" altLang="en-US" sz="1800" dirty="0">
                <a:cs typeface="Times New Roman" panose="02020603050405020304" pitchFamily="18" charset="0"/>
              </a:rPr>
              <a:t>等基于激光反射值互信息</a:t>
            </a:r>
            <a:r>
              <a:rPr lang="en-US" altLang="zh-CN" sz="1800" dirty="0">
                <a:cs typeface="Times New Roman" panose="02020603050405020304" pitchFamily="18" charset="0"/>
              </a:rPr>
              <a:t>(Mutual Information)</a:t>
            </a:r>
            <a:r>
              <a:rPr lang="zh-CN" altLang="en-US" sz="1800" dirty="0">
                <a:cs typeface="Times New Roman" panose="02020603050405020304" pitchFamily="18" charset="0"/>
              </a:rPr>
              <a:t>的在线标定方法（如图</a:t>
            </a:r>
            <a:r>
              <a:rPr lang="en-US" altLang="zh-CN" sz="1800" dirty="0">
                <a:cs typeface="Times New Roman" panose="02020603050405020304" pitchFamily="18" charset="0"/>
              </a:rPr>
              <a:t>3-15</a:t>
            </a:r>
            <a:r>
              <a:rPr lang="zh-CN" altLang="en-US" sz="1800" dirty="0">
                <a:cs typeface="Times New Roman" panose="02020603050405020304" pitchFamily="18" charset="0"/>
              </a:rPr>
              <a:t>），</a:t>
            </a:r>
            <a:r>
              <a:rPr lang="en-US" altLang="zh-CN" sz="1800" dirty="0">
                <a:cs typeface="Times New Roman" panose="02020603050405020304" pitchFamily="18" charset="0"/>
              </a:rPr>
              <a:t>J. </a:t>
            </a:r>
            <a:r>
              <a:rPr lang="en-US" altLang="zh-CN" sz="1800" dirty="0" err="1">
                <a:cs typeface="Times New Roman" panose="02020603050405020304" pitchFamily="18" charset="0"/>
              </a:rPr>
              <a:t>Castorena</a:t>
            </a:r>
            <a:r>
              <a:rPr lang="en-US" altLang="zh-CN" sz="1800" dirty="0">
                <a:cs typeface="Times New Roman" panose="02020603050405020304" pitchFamily="18" charset="0"/>
              </a:rPr>
              <a:t>, 2016</a:t>
            </a:r>
            <a:r>
              <a:rPr lang="zh-CN" altLang="en-US" sz="1800" dirty="0">
                <a:cs typeface="Times New Roman" panose="02020603050405020304" pitchFamily="18" charset="0"/>
              </a:rPr>
              <a:t>基于结构光边缘对准的在线标定方法（如图</a:t>
            </a:r>
            <a:r>
              <a:rPr lang="en-US" altLang="zh-CN" sz="1800" dirty="0">
                <a:cs typeface="Times New Roman" panose="02020603050405020304" pitchFamily="18" charset="0"/>
              </a:rPr>
              <a:t>3-16</a:t>
            </a:r>
            <a:r>
              <a:rPr lang="zh-CN" altLang="en-US" sz="1800" dirty="0">
                <a:cs typeface="Times New Roman" panose="02020603050405020304" pitchFamily="18" charset="0"/>
              </a:rPr>
              <a:t>），</a:t>
            </a:r>
            <a:r>
              <a:rPr lang="en-US" altLang="zh-CN" sz="1800" dirty="0">
                <a:cs typeface="Times New Roman" panose="02020603050405020304" pitchFamily="18" charset="0"/>
              </a:rPr>
              <a:t>J. Levinson and S. </a:t>
            </a:r>
            <a:r>
              <a:rPr lang="en-US" altLang="zh-CN" sz="1800" dirty="0" err="1">
                <a:cs typeface="Times New Roman" panose="02020603050405020304" pitchFamily="18" charset="0"/>
              </a:rPr>
              <a:t>Thrun</a:t>
            </a:r>
            <a:r>
              <a:rPr lang="en-US" altLang="zh-CN" sz="1800" dirty="0">
                <a:cs typeface="Times New Roman" panose="02020603050405020304" pitchFamily="18" charset="0"/>
              </a:rPr>
              <a:t>, 2013[15]; S. </a:t>
            </a:r>
            <a:r>
              <a:rPr lang="en-US" altLang="zh-CN" sz="1800" dirty="0" err="1">
                <a:cs typeface="Times New Roman" panose="02020603050405020304" pitchFamily="18" charset="0"/>
              </a:rPr>
              <a:t>Bileschi</a:t>
            </a:r>
            <a:r>
              <a:rPr lang="en-US" altLang="zh-CN" sz="1800" dirty="0">
                <a:cs typeface="Times New Roman" panose="02020603050405020304" pitchFamily="18" charset="0"/>
              </a:rPr>
              <a:t>, 2009</a:t>
            </a:r>
            <a:r>
              <a:rPr lang="zh-CN" altLang="en-US" sz="1800" dirty="0">
                <a:cs typeface="Times New Roman" panose="02020603050405020304" pitchFamily="18" charset="0"/>
              </a:rPr>
              <a:t>基于密度图的在线标定方法（如图</a:t>
            </a:r>
            <a:r>
              <a:rPr lang="en-US" altLang="zh-CN" sz="1800" dirty="0">
                <a:cs typeface="Times New Roman" panose="02020603050405020304" pitchFamily="18" charset="0"/>
              </a:rPr>
              <a:t>3-17</a:t>
            </a:r>
            <a:r>
              <a:rPr lang="zh-CN" altLang="en-US" sz="1800" dirty="0">
                <a:cs typeface="Times New Roman" panose="02020603050405020304" pitchFamily="18" charset="0"/>
              </a:rPr>
              <a:t>），都是目前在线标定方法的翘楚。有兴趣的读者可通过阅读这些文献来学习这些方法。</a:t>
            </a:r>
            <a:endParaRPr lang="zh-CN" altLang="zh-CN" sz="18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95691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96FE1F2-CECB-428D-A2D4-28B003A9EA8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1526" y="4077072"/>
            <a:ext cx="7379981" cy="2239939"/>
          </a:xfrm>
          <a:prstGeom prst="rect">
            <a:avLst/>
          </a:prstGeom>
          <a:noFill/>
          <a:ln>
            <a:noFill/>
          </a:ln>
        </p:spPr>
      </p:pic>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3" name="矩形 2">
            <a:extLst>
              <a:ext uri="{FF2B5EF4-FFF2-40B4-BE49-F238E27FC236}">
                <a16:creationId xmlns:a16="http://schemas.microsoft.com/office/drawing/2014/main" id="{12C22831-F3A7-470E-BEB3-38B162D488B0}"/>
              </a:ext>
            </a:extLst>
          </p:cNvPr>
          <p:cNvSpPr/>
          <p:nvPr/>
        </p:nvSpPr>
        <p:spPr>
          <a:xfrm>
            <a:off x="900707" y="6167796"/>
            <a:ext cx="7200800" cy="501291"/>
          </a:xfrm>
          <a:prstGeom prst="rect">
            <a:avLst/>
          </a:prstGeom>
        </p:spPr>
        <p:txBody>
          <a:bodyPr wrap="square">
            <a:spAutoFit/>
          </a:bodyPr>
          <a:lstStyle/>
          <a:p>
            <a:pPr indent="288290" algn="ctr">
              <a:lnSpc>
                <a:spcPct val="150000"/>
              </a:lnSpc>
              <a:spcAft>
                <a:spcPts val="0"/>
              </a:spcAft>
            </a:pP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图：</a:t>
            </a:r>
            <a:r>
              <a:rPr lang="zh-CN" altLang="zh-CN" dirty="0"/>
              <a:t>基于激光反射值互信息的在线标定</a:t>
            </a:r>
            <a:endParaRPr lang="zh-CN" altLang="zh-CN" kern="100" dirty="0">
              <a:latin typeface="Calibri Light" panose="020F0302020204030204" pitchFamily="34" charset="0"/>
              <a:ea typeface="黑体" panose="02010609060101010101" pitchFamily="49" charset="-122"/>
              <a:cs typeface="Times New Roman" panose="02020603050405020304" pitchFamily="18" charset="0"/>
            </a:endParaRPr>
          </a:p>
        </p:txBody>
      </p:sp>
      <p:pic>
        <p:nvPicPr>
          <p:cNvPr id="9" name="图片 8">
            <a:extLst>
              <a:ext uri="{FF2B5EF4-FFF2-40B4-BE49-F238E27FC236}">
                <a16:creationId xmlns:a16="http://schemas.microsoft.com/office/drawing/2014/main" id="{723A7E44-0F02-4091-9428-80EDF6AEFA7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05909" y="2276872"/>
            <a:ext cx="7395599" cy="1800200"/>
          </a:xfrm>
          <a:prstGeom prst="rect">
            <a:avLst/>
          </a:prstGeom>
          <a:noFill/>
          <a:ln>
            <a:noFill/>
          </a:ln>
        </p:spPr>
      </p:pic>
    </p:spTree>
    <p:extLst>
      <p:ext uri="{BB962C8B-B14F-4D97-AF65-F5344CB8AC3E}">
        <p14:creationId xmlns:p14="http://schemas.microsoft.com/office/powerpoint/2010/main" val="24087419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3" name="矩形 2">
            <a:extLst>
              <a:ext uri="{FF2B5EF4-FFF2-40B4-BE49-F238E27FC236}">
                <a16:creationId xmlns:a16="http://schemas.microsoft.com/office/drawing/2014/main" id="{12C22831-F3A7-470E-BEB3-38B162D488B0}"/>
              </a:ext>
            </a:extLst>
          </p:cNvPr>
          <p:cNvSpPr/>
          <p:nvPr/>
        </p:nvSpPr>
        <p:spPr>
          <a:xfrm>
            <a:off x="683568" y="5373216"/>
            <a:ext cx="7200800" cy="501291"/>
          </a:xfrm>
          <a:prstGeom prst="rect">
            <a:avLst/>
          </a:prstGeom>
        </p:spPr>
        <p:txBody>
          <a:bodyPr wrap="square">
            <a:spAutoFit/>
          </a:bodyPr>
          <a:lstStyle/>
          <a:p>
            <a:pPr indent="288290" algn="ctr">
              <a:lnSpc>
                <a:spcPct val="150000"/>
              </a:lnSpc>
              <a:spcAft>
                <a:spcPts val="0"/>
              </a:spcAft>
            </a:pP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图：</a:t>
            </a:r>
            <a:r>
              <a:rPr lang="zh-CN" altLang="zh-CN" dirty="0"/>
              <a:t>基于结构光相机边缘对准的在线标定</a:t>
            </a:r>
            <a:endParaRPr lang="zh-CN" altLang="zh-CN" kern="100" dirty="0">
              <a:latin typeface="Calibri Light" panose="020F0302020204030204" pitchFamily="34" charset="0"/>
              <a:ea typeface="黑体" panose="02010609060101010101" pitchFamily="49" charset="-122"/>
              <a:cs typeface="Times New Roman" panose="02020603050405020304" pitchFamily="18" charset="0"/>
            </a:endParaRPr>
          </a:p>
        </p:txBody>
      </p:sp>
      <p:grpSp>
        <p:nvGrpSpPr>
          <p:cNvPr id="4" name="组合 3">
            <a:extLst>
              <a:ext uri="{FF2B5EF4-FFF2-40B4-BE49-F238E27FC236}">
                <a16:creationId xmlns:a16="http://schemas.microsoft.com/office/drawing/2014/main" id="{D3672690-B24D-4F4F-A2C9-0B5CA6C3D3D4}"/>
              </a:ext>
            </a:extLst>
          </p:cNvPr>
          <p:cNvGrpSpPr/>
          <p:nvPr/>
        </p:nvGrpSpPr>
        <p:grpSpPr>
          <a:xfrm>
            <a:off x="397769" y="2624470"/>
            <a:ext cx="3742184" cy="2109040"/>
            <a:chOff x="366328" y="2697081"/>
            <a:chExt cx="4186873" cy="2359660"/>
          </a:xfrm>
        </p:grpSpPr>
        <p:grpSp>
          <p:nvGrpSpPr>
            <p:cNvPr id="2" name="组合 1">
              <a:extLst>
                <a:ext uri="{FF2B5EF4-FFF2-40B4-BE49-F238E27FC236}">
                  <a16:creationId xmlns:a16="http://schemas.microsoft.com/office/drawing/2014/main" id="{AFC657E3-7BCE-498C-8B6B-B5DAB7552428}"/>
                </a:ext>
              </a:extLst>
            </p:cNvPr>
            <p:cNvGrpSpPr/>
            <p:nvPr/>
          </p:nvGrpSpPr>
          <p:grpSpPr>
            <a:xfrm>
              <a:off x="366329" y="2697081"/>
              <a:ext cx="4171411" cy="1180465"/>
              <a:chOff x="3529330" y="2838767"/>
              <a:chExt cx="4171411" cy="1180465"/>
            </a:xfrm>
          </p:grpSpPr>
          <p:pic>
            <p:nvPicPr>
              <p:cNvPr id="7" name="图片 6">
                <a:extLst>
                  <a:ext uri="{FF2B5EF4-FFF2-40B4-BE49-F238E27FC236}">
                    <a16:creationId xmlns:a16="http://schemas.microsoft.com/office/drawing/2014/main" id="{F9DB55BD-7B5F-4D55-B934-87F2E8DF1F2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29330" y="2838767"/>
                <a:ext cx="2085340" cy="1180465"/>
              </a:xfrm>
              <a:prstGeom prst="rect">
                <a:avLst/>
              </a:prstGeom>
              <a:noFill/>
              <a:ln>
                <a:noFill/>
              </a:ln>
            </p:spPr>
          </p:pic>
          <p:pic>
            <p:nvPicPr>
              <p:cNvPr id="8" name="图片 7">
                <a:extLst>
                  <a:ext uri="{FF2B5EF4-FFF2-40B4-BE49-F238E27FC236}">
                    <a16:creationId xmlns:a16="http://schemas.microsoft.com/office/drawing/2014/main" id="{4FE44821-31D3-4B85-AB71-D75808B802B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1911" y="2838767"/>
                <a:ext cx="2068830" cy="1176020"/>
              </a:xfrm>
              <a:prstGeom prst="rect">
                <a:avLst/>
              </a:prstGeom>
              <a:noFill/>
              <a:ln>
                <a:noFill/>
              </a:ln>
            </p:spPr>
          </p:pic>
        </p:grpSp>
        <p:pic>
          <p:nvPicPr>
            <p:cNvPr id="10" name="图片 9">
              <a:extLst>
                <a:ext uri="{FF2B5EF4-FFF2-40B4-BE49-F238E27FC236}">
                  <a16:creationId xmlns:a16="http://schemas.microsoft.com/office/drawing/2014/main" id="{17309736-FC33-4554-8EFD-74A002FE9EC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66328" y="3857763"/>
              <a:ext cx="2085340" cy="1198978"/>
            </a:xfrm>
            <a:prstGeom prst="rect">
              <a:avLst/>
            </a:prstGeom>
            <a:noFill/>
            <a:ln>
              <a:noFill/>
            </a:ln>
          </p:spPr>
        </p:pic>
        <p:pic>
          <p:nvPicPr>
            <p:cNvPr id="12" name="图片 11">
              <a:extLst>
                <a:ext uri="{FF2B5EF4-FFF2-40B4-BE49-F238E27FC236}">
                  <a16:creationId xmlns:a16="http://schemas.microsoft.com/office/drawing/2014/main" id="{2CC8C1DE-8300-48AA-87BD-1905809D716C}"/>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67861" y="3873101"/>
              <a:ext cx="2085340" cy="1176020"/>
            </a:xfrm>
            <a:prstGeom prst="rect">
              <a:avLst/>
            </a:prstGeom>
            <a:noFill/>
            <a:ln>
              <a:noFill/>
            </a:ln>
          </p:spPr>
        </p:pic>
      </p:grpSp>
      <p:pic>
        <p:nvPicPr>
          <p:cNvPr id="13" name="图片 12">
            <a:extLst>
              <a:ext uri="{FF2B5EF4-FFF2-40B4-BE49-F238E27FC236}">
                <a16:creationId xmlns:a16="http://schemas.microsoft.com/office/drawing/2014/main" id="{5BD6B1EE-B3B8-4A14-89C5-F5E63C9912E5}"/>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4126133" y="2609558"/>
            <a:ext cx="4620097" cy="2117142"/>
          </a:xfrm>
          <a:prstGeom prst="rect">
            <a:avLst/>
          </a:prstGeom>
          <a:noFill/>
          <a:ln>
            <a:noFill/>
          </a:ln>
        </p:spPr>
      </p:pic>
    </p:spTree>
    <p:extLst>
      <p:ext uri="{BB962C8B-B14F-4D97-AF65-F5344CB8AC3E}">
        <p14:creationId xmlns:p14="http://schemas.microsoft.com/office/powerpoint/2010/main" val="4094750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5" name="Rectangle 3">
            <a:extLst>
              <a:ext uri="{FF2B5EF4-FFF2-40B4-BE49-F238E27FC236}">
                <a16:creationId xmlns:a16="http://schemas.microsoft.com/office/drawing/2014/main" id="{4990AA64-B7A0-4D30-A604-401E1EADEF2A}"/>
              </a:ext>
            </a:extLst>
          </p:cNvPr>
          <p:cNvSpPr txBox="1">
            <a:spLocks noChangeArrowheads="1"/>
          </p:cNvSpPr>
          <p:nvPr/>
        </p:nvSpPr>
        <p:spPr bwMode="auto">
          <a:xfrm>
            <a:off x="397769" y="1700808"/>
            <a:ext cx="8206679"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激光雷达标定</a:t>
            </a:r>
            <a:r>
              <a:rPr lang="en-US" altLang="zh-CN" b="1" kern="0" dirty="0"/>
              <a:t>——</a:t>
            </a:r>
            <a:r>
              <a:rPr lang="zh-CN" altLang="en-US" b="1" kern="0" dirty="0"/>
              <a:t>激光雷达与相机标定</a:t>
            </a:r>
            <a:endParaRPr lang="en-US" altLang="zh-CN" b="1" kern="0" dirty="0"/>
          </a:p>
        </p:txBody>
      </p:sp>
      <p:sp>
        <p:nvSpPr>
          <p:cNvPr id="3" name="矩形 2">
            <a:extLst>
              <a:ext uri="{FF2B5EF4-FFF2-40B4-BE49-F238E27FC236}">
                <a16:creationId xmlns:a16="http://schemas.microsoft.com/office/drawing/2014/main" id="{12C22831-F3A7-470E-BEB3-38B162D488B0}"/>
              </a:ext>
            </a:extLst>
          </p:cNvPr>
          <p:cNvSpPr/>
          <p:nvPr/>
        </p:nvSpPr>
        <p:spPr>
          <a:xfrm>
            <a:off x="900708" y="5085184"/>
            <a:ext cx="7200800" cy="501291"/>
          </a:xfrm>
          <a:prstGeom prst="rect">
            <a:avLst/>
          </a:prstGeom>
        </p:spPr>
        <p:txBody>
          <a:bodyPr wrap="square">
            <a:spAutoFit/>
          </a:bodyPr>
          <a:lstStyle/>
          <a:p>
            <a:pPr indent="288290" algn="ctr">
              <a:lnSpc>
                <a:spcPct val="150000"/>
              </a:lnSpc>
              <a:spcAft>
                <a:spcPts val="0"/>
              </a:spcAft>
            </a:pPr>
            <a:r>
              <a:rPr lang="zh-CN" altLang="zh-CN" kern="100" dirty="0">
                <a:latin typeface="Calibri Light" panose="020F0302020204030204" pitchFamily="34" charset="0"/>
                <a:ea typeface="黑体" panose="02010609060101010101" pitchFamily="49" charset="-122"/>
                <a:cs typeface="Times New Roman" panose="02020603050405020304" pitchFamily="18" charset="0"/>
              </a:rPr>
              <a:t>图：</a:t>
            </a:r>
            <a:r>
              <a:rPr lang="zh-CN" altLang="zh-CN" dirty="0"/>
              <a:t>基于密度图的在线标定方法</a:t>
            </a:r>
            <a:endParaRPr lang="zh-CN" altLang="zh-CN" kern="100" dirty="0">
              <a:latin typeface="Calibri Light" panose="020F0302020204030204" pitchFamily="34" charset="0"/>
              <a:ea typeface="黑体" panose="02010609060101010101" pitchFamily="49" charset="-122"/>
              <a:cs typeface="Times New Roman" panose="02020603050405020304" pitchFamily="18" charset="0"/>
            </a:endParaRPr>
          </a:p>
        </p:txBody>
      </p:sp>
      <p:pic>
        <p:nvPicPr>
          <p:cNvPr id="14" name="图片 13">
            <a:extLst>
              <a:ext uri="{FF2B5EF4-FFF2-40B4-BE49-F238E27FC236}">
                <a16:creationId xmlns:a16="http://schemas.microsoft.com/office/drawing/2014/main" id="{B9F807AC-4A0E-4E03-A934-3549586A94E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2916624"/>
            <a:ext cx="7414693" cy="1871670"/>
          </a:xfrm>
          <a:prstGeom prst="rect">
            <a:avLst/>
          </a:prstGeom>
          <a:noFill/>
          <a:ln>
            <a:noFill/>
          </a:ln>
        </p:spPr>
      </p:pic>
    </p:spTree>
    <p:extLst>
      <p:ext uri="{BB962C8B-B14F-4D97-AF65-F5344CB8AC3E}">
        <p14:creationId xmlns:p14="http://schemas.microsoft.com/office/powerpoint/2010/main" val="5431996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D73748C-15A8-49A4-919D-55F89DD62AFE}"/>
              </a:ext>
            </a:extLst>
          </p:cNvPr>
          <p:cNvSpPr>
            <a:spLocks noGrp="1" noChangeArrowheads="1"/>
          </p:cNvSpPr>
          <p:nvPr>
            <p:ph type="title"/>
          </p:nvPr>
        </p:nvSpPr>
        <p:spPr/>
        <p:txBody>
          <a:bodyPr/>
          <a:lstStyle/>
          <a:p>
            <a:pPr eaLnBrk="1" hangingPunct="1"/>
            <a:r>
              <a:rPr lang="zh-CN" altLang="en-US"/>
              <a:t>本章知识点小结（思维导图）</a:t>
            </a:r>
          </a:p>
        </p:txBody>
      </p:sp>
      <p:sp>
        <p:nvSpPr>
          <p:cNvPr id="13315" name="Rectangle 3">
            <a:extLst>
              <a:ext uri="{FF2B5EF4-FFF2-40B4-BE49-F238E27FC236}">
                <a16:creationId xmlns:a16="http://schemas.microsoft.com/office/drawing/2014/main" id="{B11E1740-AFFB-4E61-887F-2F2DD54B877B}"/>
              </a:ext>
            </a:extLst>
          </p:cNvPr>
          <p:cNvSpPr>
            <a:spLocks noGrp="1" noChangeArrowheads="1"/>
          </p:cNvSpPr>
          <p:nvPr>
            <p:ph type="body" idx="1"/>
          </p:nvPr>
        </p:nvSpPr>
        <p:spPr/>
        <p:txBody>
          <a:bodyPr/>
          <a:lstStyle/>
          <a:p>
            <a:pPr marL="0" indent="0" eaLnBrk="1" hangingPunct="1">
              <a:buFont typeface="Wingdings" panose="05000000000000000000" pitchFamily="2" charset="2"/>
              <a:buNone/>
            </a:pPr>
            <a:r>
              <a:rPr lang="zh-CN" altLang="en-US"/>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0973208-B4C0-4F2A-9364-0C9EC7ABCCD7}"/>
              </a:ext>
            </a:extLst>
          </p:cNvPr>
          <p:cNvSpPr>
            <a:spLocks noGrp="1" noChangeArrowheads="1"/>
          </p:cNvSpPr>
          <p:nvPr>
            <p:ph type="title"/>
          </p:nvPr>
        </p:nvSpPr>
        <p:spPr/>
        <p:txBody>
          <a:bodyPr/>
          <a:lstStyle/>
          <a:p>
            <a:pPr eaLnBrk="1" hangingPunct="1"/>
            <a:endParaRPr lang="zh-CN" altLang="en-US"/>
          </a:p>
        </p:txBody>
      </p:sp>
      <p:sp>
        <p:nvSpPr>
          <p:cNvPr id="14339" name="Rectangle 3">
            <a:extLst>
              <a:ext uri="{FF2B5EF4-FFF2-40B4-BE49-F238E27FC236}">
                <a16:creationId xmlns:a16="http://schemas.microsoft.com/office/drawing/2014/main" id="{EE045BEE-53B2-4C69-83E2-AA4B56C38ED3}"/>
              </a:ext>
            </a:extLst>
          </p:cNvPr>
          <p:cNvSpPr>
            <a:spLocks noGrp="1" noChangeArrowheads="1"/>
          </p:cNvSpPr>
          <p:nvPr>
            <p:ph type="body" idx="1"/>
          </p:nvPr>
        </p:nvSpPr>
        <p:spPr/>
        <p:txBody>
          <a:bodyPr/>
          <a:lstStyle/>
          <a:p>
            <a:pPr eaLnBrk="1" hangingPunct="1"/>
            <a:r>
              <a:rPr lang="en-US" altLang="zh-CN" sz="4000">
                <a:solidFill>
                  <a:schemeClr val="tx2"/>
                </a:solidFill>
              </a:rPr>
              <a:t>Thank you</a:t>
            </a:r>
            <a:r>
              <a:rPr lang="zh-CN" altLang="en-US" sz="4000">
                <a:solidFill>
                  <a:schemeClr val="tx2"/>
                </a:solidFill>
              </a:rPr>
              <a:t>！</a:t>
            </a:r>
            <a:r>
              <a:rPr lang="zh-CN" altLang="en-US"/>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4" name="Rectangle 3">
            <a:extLst>
              <a:ext uri="{FF2B5EF4-FFF2-40B4-BE49-F238E27FC236}">
                <a16:creationId xmlns:a16="http://schemas.microsoft.com/office/drawing/2014/main" id="{B722FE95-EC20-439E-8909-A431174AA66F}"/>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前言    </a:t>
            </a:r>
            <a:endParaRPr lang="en-US" altLang="zh-CN" kern="0" dirty="0"/>
          </a:p>
          <a:p>
            <a:pPr eaLnBrk="1" hangingPunct="1">
              <a:buNone/>
              <a:defRPr/>
            </a:pPr>
            <a:r>
              <a:rPr lang="zh-CN" altLang="en-US" sz="2000" b="1" kern="0" dirty="0"/>
              <a:t>     </a:t>
            </a:r>
            <a:r>
              <a:rPr lang="en-US" altLang="zh-CN" sz="2000" b="1" kern="0" dirty="0"/>
              <a:t>	</a:t>
            </a:r>
            <a:r>
              <a:rPr lang="zh-CN" altLang="en-US" sz="2000" b="1" kern="0" dirty="0"/>
              <a:t>标定传感器是自动驾驶感知系统中的必要环节，是后续传感器融合的必要步骤和先决条件，其目的是将两个或者多个传感器变换到统一的时空坐标系，使得传感器融合具有意义，是感知决策的关键前提。任何传感器在制造、安装之后都需要通过实验进行标定，以保证传感器符合设计指标，保证测量值的准确性。上一章介绍了智能网联车上搭载的各种类型传感器。传感器在安装上自动驾驶汽车之后，需要对其进行标定。同时，在车辆行驶过程中，由于震动等原因，会导致传感器位置与原位置产生偏离；因此有必要每隔一定的时间对传感器进行校准。自动驾驶汽车通过多种类型的传感器同时工作以进行环境感知与自感知，传感器的鲁棒性和准确性在自动驾驶汽车感知环节中尤为重要。</a:t>
            </a:r>
            <a:endParaRPr lang="en-US" altLang="zh-CN" sz="2000" b="1" kern="0" dirty="0"/>
          </a:p>
        </p:txBody>
      </p:sp>
    </p:spTree>
    <p:extLst>
      <p:ext uri="{BB962C8B-B14F-4D97-AF65-F5344CB8AC3E}">
        <p14:creationId xmlns:p14="http://schemas.microsoft.com/office/powerpoint/2010/main" val="1419124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F4495560-6456-4F95-83CD-B3484B9E6AAB}"/>
              </a:ext>
            </a:extLst>
          </p:cNvPr>
          <p:cNvSpPr>
            <a:spLocks noGrp="1" noChangeArrowheads="1"/>
          </p:cNvSpPr>
          <p:nvPr>
            <p:ph type="title"/>
          </p:nvPr>
        </p:nvSpPr>
        <p:spPr/>
        <p:txBody>
          <a:bodyPr/>
          <a:lstStyle/>
          <a:p>
            <a:r>
              <a:rPr lang="zh-CN" altLang="en-US" dirty="0"/>
              <a:t>传感器标定</a:t>
            </a:r>
          </a:p>
        </p:txBody>
      </p:sp>
      <p:sp>
        <p:nvSpPr>
          <p:cNvPr id="4" name="Rectangle 3">
            <a:extLst>
              <a:ext uri="{FF2B5EF4-FFF2-40B4-BE49-F238E27FC236}">
                <a16:creationId xmlns:a16="http://schemas.microsoft.com/office/drawing/2014/main" id="{B722FE95-EC20-439E-8909-A431174AA66F}"/>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可见光相机标定 </a:t>
            </a:r>
            <a:endParaRPr lang="en-US" altLang="zh-CN" b="1" kern="0" dirty="0"/>
          </a:p>
          <a:p>
            <a:pPr eaLnBrk="1" hangingPunct="1">
              <a:defRPr/>
            </a:pPr>
            <a:endParaRPr lang="en-US" altLang="zh-CN" kern="0" dirty="0"/>
          </a:p>
          <a:p>
            <a:pPr eaLnBrk="1" hangingPunct="1">
              <a:buNone/>
              <a:defRPr/>
            </a:pPr>
            <a:r>
              <a:rPr lang="en-US" altLang="zh-CN" sz="1800" dirty="0"/>
              <a:t>		</a:t>
            </a:r>
            <a:r>
              <a:rPr lang="zh-CN" altLang="zh-CN" sz="2000" b="1" dirty="0"/>
              <a:t>车载可见光相机以一定的角度和位置安装在车辆上，为了将车载相机采集到的环境数据与车辆行驶环境中的真实物体相对应，即找到车载相机所生成的图像像素坐标系中的点坐标与摄像机环境坐标系中的物点坐标之间的转换关系，需要进行相机标定。下面介绍车载相机中常用的单目相机和双目相机的标定。</a:t>
            </a:r>
          </a:p>
          <a:p>
            <a:pPr eaLnBrk="1" hangingPunct="1">
              <a:buFont typeface="Wingdings" panose="05000000000000000000" pitchFamily="2" charset="2"/>
              <a:buNone/>
              <a:defRPr/>
            </a:pPr>
            <a:r>
              <a:rPr lang="en-US" altLang="zh-CN" sz="1800" b="1" kern="0" dirty="0"/>
              <a:t>  </a:t>
            </a:r>
          </a:p>
        </p:txBody>
      </p:sp>
    </p:spTree>
    <p:extLst>
      <p:ext uri="{BB962C8B-B14F-4D97-AF65-F5344CB8AC3E}">
        <p14:creationId xmlns:p14="http://schemas.microsoft.com/office/powerpoint/2010/main" val="3788954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p:txBody>
          <a:bodyPr/>
          <a:lstStyle/>
          <a:p>
            <a:r>
              <a:rPr lang="zh-CN" altLang="en-US" dirty="0"/>
              <a:t>相机内参数标定</a:t>
            </a:r>
            <a:endParaRPr lang="en-US" altLang="zh-CN" dirty="0"/>
          </a:p>
          <a:p>
            <a:endParaRPr lang="en-US" altLang="zh-CN" dirty="0"/>
          </a:p>
          <a:p>
            <a:r>
              <a:rPr lang="zh-CN" altLang="en-US" dirty="0"/>
              <a:t>相机外参数标定</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A54A8C6A-3348-40E0-B5BA-1BFFF42A03D8}"/>
              </a:ext>
            </a:extLst>
          </p:cNvPr>
          <p:cNvSpPr>
            <a:spLocks noGrp="1" noChangeArrowheads="1"/>
          </p:cNvSpPr>
          <p:nvPr>
            <p:ph type="title"/>
          </p:nvPr>
        </p:nvSpPr>
        <p:spPr/>
        <p:txBody>
          <a:bodyPr/>
          <a:lstStyle/>
          <a:p>
            <a:r>
              <a:rPr lang="zh-CN" altLang="en-US" dirty="0"/>
              <a:t>可见光相机标定</a:t>
            </a:r>
          </a:p>
        </p:txBody>
      </p:sp>
      <p:sp>
        <p:nvSpPr>
          <p:cNvPr id="12291" name="内容占位符 2">
            <a:extLst>
              <a:ext uri="{FF2B5EF4-FFF2-40B4-BE49-F238E27FC236}">
                <a16:creationId xmlns:a16="http://schemas.microsoft.com/office/drawing/2014/main" id="{CB523307-C6B8-4543-AADD-A30391E56967}"/>
              </a:ext>
            </a:extLst>
          </p:cNvPr>
          <p:cNvSpPr>
            <a:spLocks noGrp="1" noChangeArrowheads="1"/>
          </p:cNvSpPr>
          <p:nvPr>
            <p:ph idx="1"/>
          </p:nvPr>
        </p:nvSpPr>
        <p:spPr/>
        <p:txBody>
          <a:bodyPr/>
          <a:lstStyle/>
          <a:p>
            <a:r>
              <a:rPr lang="zh-CN" altLang="en-US" dirty="0"/>
              <a:t>相机内参数标定</a:t>
            </a:r>
            <a:endParaRPr lang="en-US" altLang="zh-CN" dirty="0"/>
          </a:p>
          <a:p>
            <a:pPr lvl="1"/>
            <a:r>
              <a:rPr lang="zh-CN" altLang="en-US" dirty="0"/>
              <a:t>相机模型</a:t>
            </a:r>
            <a:endParaRPr lang="en-US" altLang="zh-CN" dirty="0"/>
          </a:p>
          <a:p>
            <a:pPr lvl="1"/>
            <a:r>
              <a:rPr lang="zh-CN" altLang="en-US" dirty="0"/>
              <a:t>小孔成像原理</a:t>
            </a:r>
            <a:endParaRPr lang="en-US" altLang="zh-CN" dirty="0"/>
          </a:p>
          <a:p>
            <a:pPr lvl="1"/>
            <a:r>
              <a:rPr lang="zh-CN" altLang="en-US" dirty="0"/>
              <a:t>畸变矫正</a:t>
            </a:r>
            <a:endParaRPr lang="en-US" altLang="zh-CN" dirty="0"/>
          </a:p>
          <a:p>
            <a:r>
              <a:rPr lang="zh-CN" altLang="en-US" dirty="0"/>
              <a:t>相机外参数标定</a:t>
            </a:r>
          </a:p>
        </p:txBody>
      </p:sp>
    </p:spTree>
    <p:extLst>
      <p:ext uri="{BB962C8B-B14F-4D97-AF65-F5344CB8AC3E}">
        <p14:creationId xmlns:p14="http://schemas.microsoft.com/office/powerpoint/2010/main" val="1405153413"/>
      </p:ext>
    </p:extLst>
  </p:cSld>
  <p:clrMapOvr>
    <a:masterClrMapping/>
  </p:clrMapOvr>
</p:sld>
</file>

<file path=ppt/theme/theme1.xml><?xml version="1.0" encoding="utf-8"?>
<a:theme xmlns:a="http://schemas.openxmlformats.org/drawingml/2006/main" name="csppt01">
  <a:themeElements>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csppt01">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csppt01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sppt01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sppt01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sppt01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sppt01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sppt01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csppt01</Template>
  <TotalTime>11132</TotalTime>
  <Words>4813</Words>
  <Application>Microsoft Office PowerPoint</Application>
  <PresentationFormat>全屏显示(4:3)</PresentationFormat>
  <Paragraphs>233</Paragraphs>
  <Slides>55</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55</vt:i4>
      </vt:variant>
    </vt:vector>
  </HeadingPairs>
  <TitlesOfParts>
    <vt:vector size="63" baseType="lpstr">
      <vt:lpstr>Arial</vt:lpstr>
      <vt:lpstr>Calibri</vt:lpstr>
      <vt:lpstr>Calibri Light</vt:lpstr>
      <vt:lpstr>Cambria Math</vt:lpstr>
      <vt:lpstr>Tahoma</vt:lpstr>
      <vt:lpstr>Times New Roman</vt:lpstr>
      <vt:lpstr>Wingdings</vt:lpstr>
      <vt:lpstr>csppt01</vt:lpstr>
      <vt:lpstr>自动驾驶汽车环境感知  （第三册）  </vt:lpstr>
      <vt:lpstr>智能驾驶技术丛书（第三册）</vt:lpstr>
      <vt:lpstr>本书思维导图</vt:lpstr>
      <vt:lpstr>Chapter 3 传感器标定 </vt:lpstr>
      <vt:lpstr>传感器标定</vt:lpstr>
      <vt:lpstr>传感器标定</vt:lpstr>
      <vt:lpstr>传感器标定</vt:lpstr>
      <vt:lpstr>可见光相机标定</vt:lpstr>
      <vt:lpstr>可见光相机标定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   ——相机内参数标定</vt:lpstr>
      <vt:lpstr>可见光相机标定</vt:lpstr>
      <vt:lpstr>可见光相机标定   ——相机外参数标定</vt:lpstr>
      <vt:lpstr>可见光相机标定   ——相机外参数标定</vt:lpstr>
      <vt:lpstr>可见光相机标定   ——相机外参数标定</vt:lpstr>
      <vt:lpstr>可见光相机标定   ——相机外参数标定</vt:lpstr>
      <vt:lpstr>可见光相机标定   ——相机外参数标定</vt:lpstr>
      <vt:lpstr>可见光相机标定   ——相机外参数标定</vt:lpstr>
      <vt:lpstr>可见光相机标定   ——相机外参数标定</vt:lpstr>
      <vt:lpstr>可见光相机标定   ——相机外参数标定</vt:lpstr>
      <vt:lpstr>可见光相机标定   ——相机外参数标定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传感器标定</vt:lpstr>
      <vt:lpstr>本章知识点小结（思维导图）</vt:lpstr>
      <vt:lpstr>PowerPoint 演示文稿</vt:lpstr>
    </vt:vector>
  </TitlesOfParts>
  <Company>buaa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wantofly</dc:creator>
  <cp:lastModifiedBy>竹子 君</cp:lastModifiedBy>
  <cp:revision>355</cp:revision>
  <cp:lastPrinted>1601-01-01T00:00:00Z</cp:lastPrinted>
  <dcterms:created xsi:type="dcterms:W3CDTF">2004-11-14T12:40:40Z</dcterms:created>
  <dcterms:modified xsi:type="dcterms:W3CDTF">2019-08-21T02:13:54Z</dcterms:modified>
</cp:coreProperties>
</file>